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668950" cx="1007745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LtkOJfJBXe5BdxXXBxvQYvEaQ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7724F1-36DC-44BF-8195-0B6361010AB5}">
  <a:tblStyle styleId="{CB7724F1-36DC-44BF-8195-0B6361010AB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1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2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In Smartlab I worked on a polarimeter improvement project, these polarimeters are used in COZY accelerator’s beam line. Polarimeters most important part is calorimeter that is already created and installed, We were working on tracking part of this project. This technology uses plastic scintillators as sensors. We were testing the newest design that can increase accuracy. We have a triangular-shaped scintillator that should be researched. </a:t>
            </a:r>
            <a:endParaRPr/>
          </a:p>
        </p:txBody>
      </p:sp>
      <p:sp>
        <p:nvSpPr>
          <p:cNvPr id="310" name="Google Shape;310;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Those scintillators are placed in a particular order where it creates a grid, and when the projected particle hits the grid on both ends of the scintillator there are signal amplifiers and flash ADC gets the input. Through The research, we have gathered lots of data, starting with cosmic beams, and later we have used the LED light in 3 different positions of the scintillator. The main purpose of this experiment is to digitally process the signal output to increase the precision of measurements. </a:t>
            </a:r>
            <a:endParaRPr/>
          </a:p>
        </p:txBody>
      </p:sp>
      <p:sp>
        <p:nvSpPr>
          <p:cNvPr id="331" name="Google Shape;331;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For now, we have some results of our experiment, but it needs further development. </a:t>
            </a:r>
            <a:r>
              <a:rPr lang="en-US" sz="1200">
                <a:solidFill>
                  <a:schemeClr val="dk1"/>
                </a:solidFill>
                <a:highlight>
                  <a:srgbClr val="FFFFFF"/>
                </a:highlight>
              </a:rPr>
              <a:t>Based on the measurement data, the speed of light in the plastic, measured between points 1 and 3 appeared to be </a:t>
            </a:r>
            <a:r>
              <a:rPr b="1" lang="en-US" sz="1200">
                <a:solidFill>
                  <a:srgbClr val="FF0000"/>
                </a:solidFill>
                <a:highlight>
                  <a:srgbClr val="FFFFFF"/>
                </a:highlight>
              </a:rPr>
              <a:t>0.196 +/- 0.001 m/ns (beta = 0.655)</a:t>
            </a:r>
            <a:endParaRPr b="1" sz="1200">
              <a:solidFill>
                <a:srgbClr val="FF000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rPr>
              <a:t>Peak positions and their errors (not sigma parameters) are used for the calculation.</a:t>
            </a:r>
            <a:endParaRPr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rPr>
              <a:t>And this result is pretty good for the material that has been tested.</a:t>
            </a:r>
            <a:endParaRPr/>
          </a:p>
        </p:txBody>
      </p:sp>
      <p:sp>
        <p:nvSpPr>
          <p:cNvPr id="379" name="Google Shape;379;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 name="Shape 11"/>
        <p:cNvGrpSpPr/>
        <p:nvPr/>
      </p:nvGrpSpPr>
      <p:grpSpPr>
        <a:xfrm>
          <a:off x="0" y="0"/>
          <a:ext cx="0" cy="0"/>
          <a:chOff x="0" y="0"/>
          <a:chExt cx="0" cy="0"/>
        </a:xfrm>
      </p:grpSpPr>
      <p:sp>
        <p:nvSpPr>
          <p:cNvPr id="12" name="Google Shape;12;p24"/>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4"/>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24"/>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8" name="Shape 68"/>
        <p:cNvGrpSpPr/>
        <p:nvPr/>
      </p:nvGrpSpPr>
      <p:grpSpPr>
        <a:xfrm>
          <a:off x="0" y="0"/>
          <a:ext cx="0" cy="0"/>
          <a:chOff x="0" y="0"/>
          <a:chExt cx="0" cy="0"/>
        </a:xfrm>
      </p:grpSpPr>
      <p:sp>
        <p:nvSpPr>
          <p:cNvPr id="69" name="Google Shape;69;p37"/>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 type="body"/>
          </p:nvPr>
        </p:nvSpPr>
        <p:spPr>
          <a:xfrm>
            <a:off x="503640" y="13262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37"/>
          <p:cNvSpPr txBox="1"/>
          <p:nvPr>
            <p:ph idx="2" type="body"/>
          </p:nvPr>
        </p:nvSpPr>
        <p:spPr>
          <a:xfrm>
            <a:off x="503640" y="30434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37"/>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37"/>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5" name="Shape 75"/>
        <p:cNvGrpSpPr/>
        <p:nvPr/>
      </p:nvGrpSpPr>
      <p:grpSpPr>
        <a:xfrm>
          <a:off x="0" y="0"/>
          <a:ext cx="0" cy="0"/>
          <a:chOff x="0" y="0"/>
          <a:chExt cx="0" cy="0"/>
        </a:xfrm>
      </p:grpSpPr>
      <p:sp>
        <p:nvSpPr>
          <p:cNvPr id="76" name="Google Shape;76;p38"/>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8"/>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38"/>
          <p:cNvSpPr txBox="1"/>
          <p:nvPr>
            <p:ph idx="3" type="body"/>
          </p:nvPr>
        </p:nvSpPr>
        <p:spPr>
          <a:xfrm>
            <a:off x="50364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38"/>
          <p:cNvSpPr txBox="1"/>
          <p:nvPr>
            <p:ph idx="4" type="body"/>
          </p:nvPr>
        </p:nvSpPr>
        <p:spPr>
          <a:xfrm>
            <a:off x="515088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38"/>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38"/>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4" name="Shape 84"/>
        <p:cNvGrpSpPr/>
        <p:nvPr/>
      </p:nvGrpSpPr>
      <p:grpSpPr>
        <a:xfrm>
          <a:off x="0" y="0"/>
          <a:ext cx="0" cy="0"/>
          <a:chOff x="0" y="0"/>
          <a:chExt cx="0" cy="0"/>
        </a:xfrm>
      </p:grpSpPr>
      <p:sp>
        <p:nvSpPr>
          <p:cNvPr id="85" name="Google Shape;85;p39"/>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 type="body"/>
          </p:nvPr>
        </p:nvSpPr>
        <p:spPr>
          <a:xfrm>
            <a:off x="50364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39"/>
          <p:cNvSpPr txBox="1"/>
          <p:nvPr>
            <p:ph idx="2" type="body"/>
          </p:nvPr>
        </p:nvSpPr>
        <p:spPr>
          <a:xfrm>
            <a:off x="357012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39"/>
          <p:cNvSpPr txBox="1"/>
          <p:nvPr>
            <p:ph idx="3" type="body"/>
          </p:nvPr>
        </p:nvSpPr>
        <p:spPr>
          <a:xfrm>
            <a:off x="663624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39"/>
          <p:cNvSpPr txBox="1"/>
          <p:nvPr>
            <p:ph idx="4" type="body"/>
          </p:nvPr>
        </p:nvSpPr>
        <p:spPr>
          <a:xfrm>
            <a:off x="50364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39"/>
          <p:cNvSpPr txBox="1"/>
          <p:nvPr>
            <p:ph idx="5" type="body"/>
          </p:nvPr>
        </p:nvSpPr>
        <p:spPr>
          <a:xfrm>
            <a:off x="357012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39"/>
          <p:cNvSpPr txBox="1"/>
          <p:nvPr>
            <p:ph idx="6" type="body"/>
          </p:nvPr>
        </p:nvSpPr>
        <p:spPr>
          <a:xfrm>
            <a:off x="663624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39"/>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9"/>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39"/>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26"/>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6"/>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6"/>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26"/>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40"/>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0"/>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40"/>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41"/>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1"/>
          <p:cNvSpPr txBox="1"/>
          <p:nvPr>
            <p:ph idx="1" type="subTitle"/>
          </p:nvPr>
        </p:nvSpPr>
        <p:spPr>
          <a:xfrm>
            <a:off x="503640" y="1326240"/>
            <a:ext cx="9069120" cy="3287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1"/>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41"/>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42"/>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2"/>
          <p:cNvSpPr txBox="1"/>
          <p:nvPr>
            <p:ph idx="1" type="body"/>
          </p:nvPr>
        </p:nvSpPr>
        <p:spPr>
          <a:xfrm>
            <a:off x="503640" y="1326240"/>
            <a:ext cx="906912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9" name="Google Shape;119;p42"/>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2"/>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42"/>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43"/>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3"/>
          <p:cNvSpPr txBox="1"/>
          <p:nvPr>
            <p:ph idx="1" type="body"/>
          </p:nvPr>
        </p:nvSpPr>
        <p:spPr>
          <a:xfrm>
            <a:off x="50364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5" name="Google Shape;125;p43"/>
          <p:cNvSpPr txBox="1"/>
          <p:nvPr>
            <p:ph idx="2" type="body"/>
          </p:nvPr>
        </p:nvSpPr>
        <p:spPr>
          <a:xfrm>
            <a:off x="515088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43"/>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43"/>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9" name="Shape 129"/>
        <p:cNvGrpSpPr/>
        <p:nvPr/>
      </p:nvGrpSpPr>
      <p:grpSpPr>
        <a:xfrm>
          <a:off x="0" y="0"/>
          <a:ext cx="0" cy="0"/>
          <a:chOff x="0" y="0"/>
          <a:chExt cx="0" cy="0"/>
        </a:xfrm>
      </p:grpSpPr>
      <p:sp>
        <p:nvSpPr>
          <p:cNvPr id="130" name="Google Shape;130;p44"/>
          <p:cNvSpPr txBox="1"/>
          <p:nvPr>
            <p:ph idx="1" type="subTitle"/>
          </p:nvPr>
        </p:nvSpPr>
        <p:spPr>
          <a:xfrm>
            <a:off x="503640" y="225720"/>
            <a:ext cx="9067320" cy="4383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44"/>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4" name="Shape 134"/>
        <p:cNvGrpSpPr/>
        <p:nvPr/>
      </p:nvGrpSpPr>
      <p:grpSpPr>
        <a:xfrm>
          <a:off x="0" y="0"/>
          <a:ext cx="0" cy="0"/>
          <a:chOff x="0" y="0"/>
          <a:chExt cx="0" cy="0"/>
        </a:xfrm>
      </p:grpSpPr>
      <p:sp>
        <p:nvSpPr>
          <p:cNvPr id="135" name="Google Shape;135;p45"/>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5"/>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45"/>
          <p:cNvSpPr txBox="1"/>
          <p:nvPr>
            <p:ph idx="2" type="body"/>
          </p:nvPr>
        </p:nvSpPr>
        <p:spPr>
          <a:xfrm>
            <a:off x="515088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45"/>
          <p:cNvSpPr txBox="1"/>
          <p:nvPr>
            <p:ph idx="3" type="body"/>
          </p:nvPr>
        </p:nvSpPr>
        <p:spPr>
          <a:xfrm>
            <a:off x="50364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9" name="Google Shape;139;p45"/>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5"/>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45"/>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5" name="Shape 15"/>
        <p:cNvGrpSpPr/>
        <p:nvPr/>
      </p:nvGrpSpPr>
      <p:grpSpPr>
        <a:xfrm>
          <a:off x="0" y="0"/>
          <a:ext cx="0" cy="0"/>
          <a:chOff x="0" y="0"/>
          <a:chExt cx="0" cy="0"/>
        </a:xfrm>
      </p:grpSpPr>
      <p:sp>
        <p:nvSpPr>
          <p:cNvPr id="16" name="Google Shape;16;p29"/>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9"/>
          <p:cNvSpPr txBox="1"/>
          <p:nvPr>
            <p:ph idx="1" type="subTitle"/>
          </p:nvPr>
        </p:nvSpPr>
        <p:spPr>
          <a:xfrm>
            <a:off x="503640" y="1326240"/>
            <a:ext cx="9069120" cy="3287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9"/>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9"/>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2" name="Shape 142"/>
        <p:cNvGrpSpPr/>
        <p:nvPr/>
      </p:nvGrpSpPr>
      <p:grpSpPr>
        <a:xfrm>
          <a:off x="0" y="0"/>
          <a:ext cx="0" cy="0"/>
          <a:chOff x="0" y="0"/>
          <a:chExt cx="0" cy="0"/>
        </a:xfrm>
      </p:grpSpPr>
      <p:sp>
        <p:nvSpPr>
          <p:cNvPr id="143" name="Google Shape;143;p46"/>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6"/>
          <p:cNvSpPr txBox="1"/>
          <p:nvPr>
            <p:ph idx="1" type="body"/>
          </p:nvPr>
        </p:nvSpPr>
        <p:spPr>
          <a:xfrm>
            <a:off x="50364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5" name="Google Shape;145;p46"/>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6" name="Google Shape;146;p46"/>
          <p:cNvSpPr txBox="1"/>
          <p:nvPr>
            <p:ph idx="3" type="body"/>
          </p:nvPr>
        </p:nvSpPr>
        <p:spPr>
          <a:xfrm>
            <a:off x="515088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46"/>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6"/>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46"/>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0" name="Shape 150"/>
        <p:cNvGrpSpPr/>
        <p:nvPr/>
      </p:nvGrpSpPr>
      <p:grpSpPr>
        <a:xfrm>
          <a:off x="0" y="0"/>
          <a:ext cx="0" cy="0"/>
          <a:chOff x="0" y="0"/>
          <a:chExt cx="0" cy="0"/>
        </a:xfrm>
      </p:grpSpPr>
      <p:sp>
        <p:nvSpPr>
          <p:cNvPr id="151" name="Google Shape;151;p47"/>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7"/>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47"/>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4" name="Google Shape;154;p47"/>
          <p:cNvSpPr txBox="1"/>
          <p:nvPr>
            <p:ph idx="3" type="body"/>
          </p:nvPr>
        </p:nvSpPr>
        <p:spPr>
          <a:xfrm>
            <a:off x="503640" y="30434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5" name="Google Shape;155;p47"/>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7"/>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7" name="Google Shape;157;p47"/>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8" name="Shape 158"/>
        <p:cNvGrpSpPr/>
        <p:nvPr/>
      </p:nvGrpSpPr>
      <p:grpSpPr>
        <a:xfrm>
          <a:off x="0" y="0"/>
          <a:ext cx="0" cy="0"/>
          <a:chOff x="0" y="0"/>
          <a:chExt cx="0" cy="0"/>
        </a:xfrm>
      </p:grpSpPr>
      <p:sp>
        <p:nvSpPr>
          <p:cNvPr id="159" name="Google Shape;159;p48"/>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8"/>
          <p:cNvSpPr txBox="1"/>
          <p:nvPr>
            <p:ph idx="1" type="body"/>
          </p:nvPr>
        </p:nvSpPr>
        <p:spPr>
          <a:xfrm>
            <a:off x="503640" y="13262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48"/>
          <p:cNvSpPr txBox="1"/>
          <p:nvPr>
            <p:ph idx="2" type="body"/>
          </p:nvPr>
        </p:nvSpPr>
        <p:spPr>
          <a:xfrm>
            <a:off x="503640" y="30434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48"/>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8"/>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64" name="Google Shape;164;p48"/>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5" name="Shape 165"/>
        <p:cNvGrpSpPr/>
        <p:nvPr/>
      </p:nvGrpSpPr>
      <p:grpSpPr>
        <a:xfrm>
          <a:off x="0" y="0"/>
          <a:ext cx="0" cy="0"/>
          <a:chOff x="0" y="0"/>
          <a:chExt cx="0" cy="0"/>
        </a:xfrm>
      </p:grpSpPr>
      <p:sp>
        <p:nvSpPr>
          <p:cNvPr id="166" name="Google Shape;166;p49"/>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9"/>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49"/>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49"/>
          <p:cNvSpPr txBox="1"/>
          <p:nvPr>
            <p:ph idx="3" type="body"/>
          </p:nvPr>
        </p:nvSpPr>
        <p:spPr>
          <a:xfrm>
            <a:off x="50364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49"/>
          <p:cNvSpPr txBox="1"/>
          <p:nvPr>
            <p:ph idx="4" type="body"/>
          </p:nvPr>
        </p:nvSpPr>
        <p:spPr>
          <a:xfrm>
            <a:off x="515088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1" name="Google Shape;171;p49"/>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9"/>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49"/>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4" name="Shape 174"/>
        <p:cNvGrpSpPr/>
        <p:nvPr/>
      </p:nvGrpSpPr>
      <p:grpSpPr>
        <a:xfrm>
          <a:off x="0" y="0"/>
          <a:ext cx="0" cy="0"/>
          <a:chOff x="0" y="0"/>
          <a:chExt cx="0" cy="0"/>
        </a:xfrm>
      </p:grpSpPr>
      <p:sp>
        <p:nvSpPr>
          <p:cNvPr id="175" name="Google Shape;175;p50"/>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0"/>
          <p:cNvSpPr txBox="1"/>
          <p:nvPr>
            <p:ph idx="1" type="body"/>
          </p:nvPr>
        </p:nvSpPr>
        <p:spPr>
          <a:xfrm>
            <a:off x="50364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7" name="Google Shape;177;p50"/>
          <p:cNvSpPr txBox="1"/>
          <p:nvPr>
            <p:ph idx="2" type="body"/>
          </p:nvPr>
        </p:nvSpPr>
        <p:spPr>
          <a:xfrm>
            <a:off x="357012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8" name="Google Shape;178;p50"/>
          <p:cNvSpPr txBox="1"/>
          <p:nvPr>
            <p:ph idx="3" type="body"/>
          </p:nvPr>
        </p:nvSpPr>
        <p:spPr>
          <a:xfrm>
            <a:off x="663624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9" name="Google Shape;179;p50"/>
          <p:cNvSpPr txBox="1"/>
          <p:nvPr>
            <p:ph idx="4" type="body"/>
          </p:nvPr>
        </p:nvSpPr>
        <p:spPr>
          <a:xfrm>
            <a:off x="50364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0" name="Google Shape;180;p50"/>
          <p:cNvSpPr txBox="1"/>
          <p:nvPr>
            <p:ph idx="5" type="body"/>
          </p:nvPr>
        </p:nvSpPr>
        <p:spPr>
          <a:xfrm>
            <a:off x="357012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1" name="Google Shape;181;p50"/>
          <p:cNvSpPr txBox="1"/>
          <p:nvPr>
            <p:ph idx="6" type="body"/>
          </p:nvPr>
        </p:nvSpPr>
        <p:spPr>
          <a:xfrm>
            <a:off x="663624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50"/>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0"/>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84" name="Google Shape;184;p50"/>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1" name="Shape 191"/>
        <p:cNvGrpSpPr/>
        <p:nvPr/>
      </p:nvGrpSpPr>
      <p:grpSpPr>
        <a:xfrm>
          <a:off x="0" y="0"/>
          <a:ext cx="0" cy="0"/>
          <a:chOff x="0" y="0"/>
          <a:chExt cx="0" cy="0"/>
        </a:xfrm>
      </p:grpSpPr>
      <p:sp>
        <p:nvSpPr>
          <p:cNvPr id="192" name="Google Shape;192;p28"/>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8"/>
          <p:cNvSpPr txBox="1"/>
          <p:nvPr>
            <p:ph idx="1" type="body"/>
          </p:nvPr>
        </p:nvSpPr>
        <p:spPr>
          <a:xfrm>
            <a:off x="503640" y="1326240"/>
            <a:ext cx="906912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28"/>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8"/>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96" name="Google Shape;196;p28"/>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7" name="Shape 197"/>
        <p:cNvGrpSpPr/>
        <p:nvPr/>
      </p:nvGrpSpPr>
      <p:grpSpPr>
        <a:xfrm>
          <a:off x="0" y="0"/>
          <a:ext cx="0" cy="0"/>
          <a:chOff x="0" y="0"/>
          <a:chExt cx="0" cy="0"/>
        </a:xfrm>
      </p:grpSpPr>
      <p:sp>
        <p:nvSpPr>
          <p:cNvPr id="198" name="Google Shape;198;p51"/>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1"/>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00" name="Google Shape;200;p51"/>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01" name="Shape 201"/>
        <p:cNvGrpSpPr/>
        <p:nvPr/>
      </p:nvGrpSpPr>
      <p:grpSpPr>
        <a:xfrm>
          <a:off x="0" y="0"/>
          <a:ext cx="0" cy="0"/>
          <a:chOff x="0" y="0"/>
          <a:chExt cx="0" cy="0"/>
        </a:xfrm>
      </p:grpSpPr>
      <p:sp>
        <p:nvSpPr>
          <p:cNvPr id="202" name="Google Shape;202;p52"/>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2"/>
          <p:cNvSpPr txBox="1"/>
          <p:nvPr>
            <p:ph idx="1" type="subTitle"/>
          </p:nvPr>
        </p:nvSpPr>
        <p:spPr>
          <a:xfrm>
            <a:off x="503640" y="1326240"/>
            <a:ext cx="9069120" cy="3287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52"/>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52"/>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06" name="Google Shape;206;p52"/>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7" name="Shape 207"/>
        <p:cNvGrpSpPr/>
        <p:nvPr/>
      </p:nvGrpSpPr>
      <p:grpSpPr>
        <a:xfrm>
          <a:off x="0" y="0"/>
          <a:ext cx="0" cy="0"/>
          <a:chOff x="0" y="0"/>
          <a:chExt cx="0" cy="0"/>
        </a:xfrm>
      </p:grpSpPr>
      <p:sp>
        <p:nvSpPr>
          <p:cNvPr id="208" name="Google Shape;208;p53"/>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3"/>
          <p:cNvSpPr txBox="1"/>
          <p:nvPr>
            <p:ph idx="1" type="body"/>
          </p:nvPr>
        </p:nvSpPr>
        <p:spPr>
          <a:xfrm>
            <a:off x="50364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0" name="Google Shape;210;p53"/>
          <p:cNvSpPr txBox="1"/>
          <p:nvPr>
            <p:ph idx="2" type="body"/>
          </p:nvPr>
        </p:nvSpPr>
        <p:spPr>
          <a:xfrm>
            <a:off x="515088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53"/>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3"/>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53"/>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4" name="Shape 214"/>
        <p:cNvGrpSpPr/>
        <p:nvPr/>
      </p:nvGrpSpPr>
      <p:grpSpPr>
        <a:xfrm>
          <a:off x="0" y="0"/>
          <a:ext cx="0" cy="0"/>
          <a:chOff x="0" y="0"/>
          <a:chExt cx="0" cy="0"/>
        </a:xfrm>
      </p:grpSpPr>
      <p:sp>
        <p:nvSpPr>
          <p:cNvPr id="215" name="Google Shape;215;p54"/>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4"/>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4"/>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8" name="Google Shape;218;p54"/>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0"/>
          <p:cNvSpPr txBox="1"/>
          <p:nvPr>
            <p:ph idx="1" type="body"/>
          </p:nvPr>
        </p:nvSpPr>
        <p:spPr>
          <a:xfrm>
            <a:off x="503640" y="1326240"/>
            <a:ext cx="906912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30"/>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0"/>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9" name="Shape 219"/>
        <p:cNvGrpSpPr/>
        <p:nvPr/>
      </p:nvGrpSpPr>
      <p:grpSpPr>
        <a:xfrm>
          <a:off x="0" y="0"/>
          <a:ext cx="0" cy="0"/>
          <a:chOff x="0" y="0"/>
          <a:chExt cx="0" cy="0"/>
        </a:xfrm>
      </p:grpSpPr>
      <p:sp>
        <p:nvSpPr>
          <p:cNvPr id="220" name="Google Shape;220;p55"/>
          <p:cNvSpPr txBox="1"/>
          <p:nvPr>
            <p:ph idx="1" type="subTitle"/>
          </p:nvPr>
        </p:nvSpPr>
        <p:spPr>
          <a:xfrm>
            <a:off x="503640" y="225720"/>
            <a:ext cx="9067320" cy="4383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55"/>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5"/>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55"/>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24" name="Shape 224"/>
        <p:cNvGrpSpPr/>
        <p:nvPr/>
      </p:nvGrpSpPr>
      <p:grpSpPr>
        <a:xfrm>
          <a:off x="0" y="0"/>
          <a:ext cx="0" cy="0"/>
          <a:chOff x="0" y="0"/>
          <a:chExt cx="0" cy="0"/>
        </a:xfrm>
      </p:grpSpPr>
      <p:sp>
        <p:nvSpPr>
          <p:cNvPr id="225" name="Google Shape;225;p56"/>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56"/>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7" name="Google Shape;227;p56"/>
          <p:cNvSpPr txBox="1"/>
          <p:nvPr>
            <p:ph idx="2" type="body"/>
          </p:nvPr>
        </p:nvSpPr>
        <p:spPr>
          <a:xfrm>
            <a:off x="515088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8" name="Google Shape;228;p56"/>
          <p:cNvSpPr txBox="1"/>
          <p:nvPr>
            <p:ph idx="3" type="body"/>
          </p:nvPr>
        </p:nvSpPr>
        <p:spPr>
          <a:xfrm>
            <a:off x="50364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9" name="Google Shape;229;p56"/>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6"/>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31" name="Google Shape;231;p56"/>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32" name="Shape 232"/>
        <p:cNvGrpSpPr/>
        <p:nvPr/>
      </p:nvGrpSpPr>
      <p:grpSpPr>
        <a:xfrm>
          <a:off x="0" y="0"/>
          <a:ext cx="0" cy="0"/>
          <a:chOff x="0" y="0"/>
          <a:chExt cx="0" cy="0"/>
        </a:xfrm>
      </p:grpSpPr>
      <p:sp>
        <p:nvSpPr>
          <p:cNvPr id="233" name="Google Shape;233;p57"/>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57"/>
          <p:cNvSpPr txBox="1"/>
          <p:nvPr>
            <p:ph idx="1" type="body"/>
          </p:nvPr>
        </p:nvSpPr>
        <p:spPr>
          <a:xfrm>
            <a:off x="50364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5" name="Google Shape;235;p57"/>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6" name="Google Shape;236;p57"/>
          <p:cNvSpPr txBox="1"/>
          <p:nvPr>
            <p:ph idx="3" type="body"/>
          </p:nvPr>
        </p:nvSpPr>
        <p:spPr>
          <a:xfrm>
            <a:off x="515088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7" name="Google Shape;237;p57"/>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57"/>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39" name="Google Shape;239;p57"/>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40" name="Shape 240"/>
        <p:cNvGrpSpPr/>
        <p:nvPr/>
      </p:nvGrpSpPr>
      <p:grpSpPr>
        <a:xfrm>
          <a:off x="0" y="0"/>
          <a:ext cx="0" cy="0"/>
          <a:chOff x="0" y="0"/>
          <a:chExt cx="0" cy="0"/>
        </a:xfrm>
      </p:grpSpPr>
      <p:sp>
        <p:nvSpPr>
          <p:cNvPr id="241" name="Google Shape;241;p58"/>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3" name="Google Shape;243;p58"/>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4" name="Google Shape;244;p58"/>
          <p:cNvSpPr txBox="1"/>
          <p:nvPr>
            <p:ph idx="3" type="body"/>
          </p:nvPr>
        </p:nvSpPr>
        <p:spPr>
          <a:xfrm>
            <a:off x="503640" y="30434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5" name="Google Shape;245;p58"/>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58"/>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p58"/>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48" name="Shape 248"/>
        <p:cNvGrpSpPr/>
        <p:nvPr/>
      </p:nvGrpSpPr>
      <p:grpSpPr>
        <a:xfrm>
          <a:off x="0" y="0"/>
          <a:ext cx="0" cy="0"/>
          <a:chOff x="0" y="0"/>
          <a:chExt cx="0" cy="0"/>
        </a:xfrm>
      </p:grpSpPr>
      <p:sp>
        <p:nvSpPr>
          <p:cNvPr id="249" name="Google Shape;249;p59"/>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59"/>
          <p:cNvSpPr txBox="1"/>
          <p:nvPr>
            <p:ph idx="1" type="body"/>
          </p:nvPr>
        </p:nvSpPr>
        <p:spPr>
          <a:xfrm>
            <a:off x="503640" y="13262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1" name="Google Shape;251;p59"/>
          <p:cNvSpPr txBox="1"/>
          <p:nvPr>
            <p:ph idx="2" type="body"/>
          </p:nvPr>
        </p:nvSpPr>
        <p:spPr>
          <a:xfrm>
            <a:off x="503640" y="30434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2" name="Google Shape;252;p59"/>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59"/>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54" name="Google Shape;254;p59"/>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55" name="Shape 255"/>
        <p:cNvGrpSpPr/>
        <p:nvPr/>
      </p:nvGrpSpPr>
      <p:grpSpPr>
        <a:xfrm>
          <a:off x="0" y="0"/>
          <a:ext cx="0" cy="0"/>
          <a:chOff x="0" y="0"/>
          <a:chExt cx="0" cy="0"/>
        </a:xfrm>
      </p:grpSpPr>
      <p:sp>
        <p:nvSpPr>
          <p:cNvPr id="256" name="Google Shape;256;p60"/>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60"/>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8" name="Google Shape;258;p60"/>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9" name="Google Shape;259;p60"/>
          <p:cNvSpPr txBox="1"/>
          <p:nvPr>
            <p:ph idx="3" type="body"/>
          </p:nvPr>
        </p:nvSpPr>
        <p:spPr>
          <a:xfrm>
            <a:off x="50364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0" name="Google Shape;260;p60"/>
          <p:cNvSpPr txBox="1"/>
          <p:nvPr>
            <p:ph idx="4" type="body"/>
          </p:nvPr>
        </p:nvSpPr>
        <p:spPr>
          <a:xfrm>
            <a:off x="515088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1" name="Google Shape;261;p60"/>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0"/>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60"/>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64" name="Shape 264"/>
        <p:cNvGrpSpPr/>
        <p:nvPr/>
      </p:nvGrpSpPr>
      <p:grpSpPr>
        <a:xfrm>
          <a:off x="0" y="0"/>
          <a:ext cx="0" cy="0"/>
          <a:chOff x="0" y="0"/>
          <a:chExt cx="0" cy="0"/>
        </a:xfrm>
      </p:grpSpPr>
      <p:sp>
        <p:nvSpPr>
          <p:cNvPr id="265" name="Google Shape;265;p61"/>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61"/>
          <p:cNvSpPr txBox="1"/>
          <p:nvPr>
            <p:ph idx="1" type="body"/>
          </p:nvPr>
        </p:nvSpPr>
        <p:spPr>
          <a:xfrm>
            <a:off x="50364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7" name="Google Shape;267;p61"/>
          <p:cNvSpPr txBox="1"/>
          <p:nvPr>
            <p:ph idx="2" type="body"/>
          </p:nvPr>
        </p:nvSpPr>
        <p:spPr>
          <a:xfrm>
            <a:off x="357012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8" name="Google Shape;268;p61"/>
          <p:cNvSpPr txBox="1"/>
          <p:nvPr>
            <p:ph idx="3" type="body"/>
          </p:nvPr>
        </p:nvSpPr>
        <p:spPr>
          <a:xfrm>
            <a:off x="6636240" y="13262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9" name="Google Shape;269;p61"/>
          <p:cNvSpPr txBox="1"/>
          <p:nvPr>
            <p:ph idx="4" type="body"/>
          </p:nvPr>
        </p:nvSpPr>
        <p:spPr>
          <a:xfrm>
            <a:off x="50364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0" name="Google Shape;270;p61"/>
          <p:cNvSpPr txBox="1"/>
          <p:nvPr>
            <p:ph idx="5" type="body"/>
          </p:nvPr>
        </p:nvSpPr>
        <p:spPr>
          <a:xfrm>
            <a:off x="357012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1" name="Google Shape;271;p61"/>
          <p:cNvSpPr txBox="1"/>
          <p:nvPr>
            <p:ph idx="6" type="body"/>
          </p:nvPr>
        </p:nvSpPr>
        <p:spPr>
          <a:xfrm>
            <a:off x="6636240" y="3043440"/>
            <a:ext cx="291996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2" name="Google Shape;272;p61"/>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61"/>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61"/>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7" name="Shape 27"/>
        <p:cNvGrpSpPr/>
        <p:nvPr/>
      </p:nvGrpSpPr>
      <p:grpSpPr>
        <a:xfrm>
          <a:off x="0" y="0"/>
          <a:ext cx="0" cy="0"/>
          <a:chOff x="0" y="0"/>
          <a:chExt cx="0" cy="0"/>
        </a:xfrm>
      </p:grpSpPr>
      <p:sp>
        <p:nvSpPr>
          <p:cNvPr id="28" name="Google Shape;28;p31"/>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 type="body"/>
          </p:nvPr>
        </p:nvSpPr>
        <p:spPr>
          <a:xfrm>
            <a:off x="50364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31"/>
          <p:cNvSpPr txBox="1"/>
          <p:nvPr>
            <p:ph idx="2" type="body"/>
          </p:nvPr>
        </p:nvSpPr>
        <p:spPr>
          <a:xfrm>
            <a:off x="515088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31"/>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1"/>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2"/>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32"/>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9" name="Shape 39"/>
        <p:cNvGrpSpPr/>
        <p:nvPr/>
      </p:nvGrpSpPr>
      <p:grpSpPr>
        <a:xfrm>
          <a:off x="0" y="0"/>
          <a:ext cx="0" cy="0"/>
          <a:chOff x="0" y="0"/>
          <a:chExt cx="0" cy="0"/>
        </a:xfrm>
      </p:grpSpPr>
      <p:sp>
        <p:nvSpPr>
          <p:cNvPr id="40" name="Google Shape;40;p33"/>
          <p:cNvSpPr txBox="1"/>
          <p:nvPr>
            <p:ph idx="1" type="subTitle"/>
          </p:nvPr>
        </p:nvSpPr>
        <p:spPr>
          <a:xfrm>
            <a:off x="503640" y="225720"/>
            <a:ext cx="9067320" cy="4383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3"/>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33"/>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4" name="Shape 44"/>
        <p:cNvGrpSpPr/>
        <p:nvPr/>
      </p:nvGrpSpPr>
      <p:grpSpPr>
        <a:xfrm>
          <a:off x="0" y="0"/>
          <a:ext cx="0" cy="0"/>
          <a:chOff x="0" y="0"/>
          <a:chExt cx="0" cy="0"/>
        </a:xfrm>
      </p:grpSpPr>
      <p:sp>
        <p:nvSpPr>
          <p:cNvPr id="45" name="Google Shape;45;p34"/>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4"/>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34"/>
          <p:cNvSpPr txBox="1"/>
          <p:nvPr>
            <p:ph idx="2" type="body"/>
          </p:nvPr>
        </p:nvSpPr>
        <p:spPr>
          <a:xfrm>
            <a:off x="515088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4"/>
          <p:cNvSpPr txBox="1"/>
          <p:nvPr>
            <p:ph idx="3" type="body"/>
          </p:nvPr>
        </p:nvSpPr>
        <p:spPr>
          <a:xfrm>
            <a:off x="50364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4"/>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4"/>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34"/>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2" name="Shape 52"/>
        <p:cNvGrpSpPr/>
        <p:nvPr/>
      </p:nvGrpSpPr>
      <p:grpSpPr>
        <a:xfrm>
          <a:off x="0" y="0"/>
          <a:ext cx="0" cy="0"/>
          <a:chOff x="0" y="0"/>
          <a:chExt cx="0" cy="0"/>
        </a:xfrm>
      </p:grpSpPr>
      <p:sp>
        <p:nvSpPr>
          <p:cNvPr id="53" name="Google Shape;53;p35"/>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 type="body"/>
          </p:nvPr>
        </p:nvSpPr>
        <p:spPr>
          <a:xfrm>
            <a:off x="503640" y="1326240"/>
            <a:ext cx="4425480" cy="3287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5"/>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5"/>
          <p:cNvSpPr txBox="1"/>
          <p:nvPr>
            <p:ph idx="3" type="body"/>
          </p:nvPr>
        </p:nvSpPr>
        <p:spPr>
          <a:xfrm>
            <a:off x="5150880" y="30434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5"/>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35"/>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0" name="Shape 60"/>
        <p:cNvGrpSpPr/>
        <p:nvPr/>
      </p:nvGrpSpPr>
      <p:grpSpPr>
        <a:xfrm>
          <a:off x="0" y="0"/>
          <a:ext cx="0" cy="0"/>
          <a:chOff x="0" y="0"/>
          <a:chExt cx="0" cy="0"/>
        </a:xfrm>
      </p:grpSpPr>
      <p:sp>
        <p:nvSpPr>
          <p:cNvPr id="61" name="Google Shape;61;p36"/>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 type="body"/>
          </p:nvPr>
        </p:nvSpPr>
        <p:spPr>
          <a:xfrm>
            <a:off x="50364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36"/>
          <p:cNvSpPr txBox="1"/>
          <p:nvPr>
            <p:ph idx="2" type="body"/>
          </p:nvPr>
        </p:nvSpPr>
        <p:spPr>
          <a:xfrm>
            <a:off x="5150880" y="1326240"/>
            <a:ext cx="442548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36"/>
          <p:cNvSpPr txBox="1"/>
          <p:nvPr>
            <p:ph idx="3" type="body"/>
          </p:nvPr>
        </p:nvSpPr>
        <p:spPr>
          <a:xfrm>
            <a:off x="503640" y="3043440"/>
            <a:ext cx="9069120" cy="15678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36"/>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lnSpc>
                <a:spcPct val="100000"/>
              </a:lnSpc>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36"/>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2.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23"/>
          <p:cNvSpPr txBox="1"/>
          <p:nvPr>
            <p:ph idx="1" type="body"/>
          </p:nvPr>
        </p:nvSpPr>
        <p:spPr>
          <a:xfrm>
            <a:off x="503640" y="1326240"/>
            <a:ext cx="9068040" cy="3287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23"/>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3"/>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0" name="Google Shape;10;p23"/>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7" name="Google Shape;97;p25"/>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8" name="Google Shape;98;p25"/>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25"/>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0" name="Google Shape;100;p25"/>
          <p:cNvSpPr txBox="1"/>
          <p:nvPr>
            <p:ph idx="1" type="body"/>
          </p:nvPr>
        </p:nvSpPr>
        <p:spPr>
          <a:xfrm>
            <a:off x="503640" y="1326240"/>
            <a:ext cx="9069120" cy="3287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5" name="Shape 185"/>
        <p:cNvGrpSpPr/>
        <p:nvPr/>
      </p:nvGrpSpPr>
      <p:grpSpPr>
        <a:xfrm>
          <a:off x="0" y="0"/>
          <a:ext cx="0" cy="0"/>
          <a:chOff x="0" y="0"/>
          <a:chExt cx="0" cy="0"/>
        </a:xfrm>
      </p:grpSpPr>
      <p:sp>
        <p:nvSpPr>
          <p:cNvPr id="186" name="Google Shape;186;p27"/>
          <p:cNvSpPr txBox="1"/>
          <p:nvPr>
            <p:ph type="title"/>
          </p:nvPr>
        </p:nvSpPr>
        <p:spPr>
          <a:xfrm>
            <a:off x="503640" y="225720"/>
            <a:ext cx="9067320" cy="9453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7" name="Google Shape;187;p27"/>
          <p:cNvSpPr txBox="1"/>
          <p:nvPr>
            <p:ph idx="11" type="ftr"/>
          </p:nvPr>
        </p:nvSpPr>
        <p:spPr>
          <a:xfrm>
            <a:off x="3445920" y="5163840"/>
            <a:ext cx="3193200" cy="38988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8" name="Google Shape;188;p27"/>
          <p:cNvSpPr txBox="1"/>
          <p:nvPr>
            <p:ph idx="12" type="sldNum"/>
          </p:nvPr>
        </p:nvSpPr>
        <p:spPr>
          <a:xfrm>
            <a:off x="7224480" y="5163840"/>
            <a:ext cx="2346480" cy="3898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7"/>
          <p:cNvSpPr txBox="1"/>
          <p:nvPr>
            <p:ph idx="10" type="dt"/>
          </p:nvPr>
        </p:nvSpPr>
        <p:spPr>
          <a:xfrm>
            <a:off x="503640" y="5163840"/>
            <a:ext cx="2346480" cy="3898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90" name="Google Shape;190;p27"/>
          <p:cNvSpPr txBox="1"/>
          <p:nvPr>
            <p:ph idx="1" type="body"/>
          </p:nvPr>
        </p:nvSpPr>
        <p:spPr>
          <a:xfrm>
            <a:off x="503640" y="1326240"/>
            <a:ext cx="9069120" cy="3287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hyperlink" Target="http://hyperphysics.phy-astr.gsu.edu/hbase/Nuclear/crosec.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
          <p:cNvSpPr txBox="1"/>
          <p:nvPr>
            <p:ph idx="4294967295" type="title"/>
          </p:nvPr>
        </p:nvSpPr>
        <p:spPr>
          <a:xfrm>
            <a:off x="505080" y="857520"/>
            <a:ext cx="9067320" cy="11998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465A4"/>
              </a:buClr>
              <a:buSzPts val="4400"/>
              <a:buFont typeface="Arial"/>
              <a:buNone/>
            </a:pPr>
            <a:r>
              <a:rPr b="1" i="0" lang="en-US" sz="4400" u="none" cap="none" strike="noStrike">
                <a:solidFill>
                  <a:srgbClr val="3465A4"/>
                </a:solidFill>
                <a:latin typeface="Arial"/>
                <a:ea typeface="Arial"/>
                <a:cs typeface="Arial"/>
                <a:sym typeface="Arial"/>
              </a:rPr>
              <a:t>Contribution to the </a:t>
            </a:r>
            <a:endParaRPr b="0" i="0" sz="4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465A4"/>
              </a:buClr>
              <a:buSzPts val="4400"/>
              <a:buFont typeface="Arial"/>
              <a:buNone/>
            </a:pPr>
            <a:r>
              <a:rPr b="1" i="0" lang="en-US" sz="4400" u="none" cap="none" strike="noStrike">
                <a:solidFill>
                  <a:srgbClr val="3465A4"/>
                </a:solidFill>
                <a:latin typeface="Arial"/>
                <a:ea typeface="Arial"/>
                <a:cs typeface="Arial"/>
                <a:sym typeface="Arial"/>
              </a:rPr>
              <a:t>SMART | EDM_Lab</a:t>
            </a:r>
            <a:endParaRPr b="0" i="0" sz="4400" u="none" cap="none" strike="noStrike">
              <a:solidFill>
                <a:srgbClr val="000000"/>
              </a:solidFill>
              <a:latin typeface="Arial"/>
              <a:ea typeface="Arial"/>
              <a:cs typeface="Arial"/>
              <a:sym typeface="Arial"/>
            </a:endParaRPr>
          </a:p>
        </p:txBody>
      </p:sp>
      <p:sp>
        <p:nvSpPr>
          <p:cNvPr id="280" name="Google Shape;280;p1"/>
          <p:cNvSpPr txBox="1"/>
          <p:nvPr>
            <p:ph idx="4294967295" type="subTitle"/>
          </p:nvPr>
        </p:nvSpPr>
        <p:spPr>
          <a:xfrm>
            <a:off x="537120" y="3460680"/>
            <a:ext cx="9067320" cy="6836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29FCF"/>
              </a:buClr>
              <a:buSzPts val="2000"/>
              <a:buFont typeface="Arial"/>
              <a:buNone/>
            </a:pPr>
            <a:r>
              <a:rPr b="0" i="0" lang="en-US" sz="2000" u="none" cap="none" strike="noStrike">
                <a:solidFill>
                  <a:srgbClr val="729FCF"/>
                </a:solidFill>
                <a:latin typeface="Arial"/>
                <a:ea typeface="Arial"/>
                <a:cs typeface="Arial"/>
                <a:sym typeface="Arial"/>
              </a:rPr>
              <a:t>Ninea Anasovi</a:t>
            </a:r>
            <a:endParaRPr b="0" i="0" sz="2000" u="none" cap="none" strike="noStrike">
              <a:latin typeface="Arial"/>
              <a:ea typeface="Arial"/>
              <a:cs typeface="Arial"/>
              <a:sym typeface="Arial"/>
            </a:endParaRPr>
          </a:p>
        </p:txBody>
      </p:sp>
      <p:sp>
        <p:nvSpPr>
          <p:cNvPr id="281" name="Google Shape;281;p1"/>
          <p:cNvSpPr/>
          <p:nvPr/>
        </p:nvSpPr>
        <p:spPr>
          <a:xfrm>
            <a:off x="504720" y="2314440"/>
            <a:ext cx="9067320" cy="945360"/>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POLARIMETER - SMART EDM_LAB</a:t>
            </a:r>
            <a:endParaRPr b="0" i="0" sz="1800" u="none" cap="none" strike="noStrike">
              <a:latin typeface="Arial"/>
              <a:ea typeface="Arial"/>
              <a:cs typeface="Arial"/>
              <a:sym typeface="Arial"/>
            </a:endParaRPr>
          </a:p>
          <a:p>
            <a:pPr indent="0" lvl="0" marL="0" marR="0" rtl="0" algn="ctr">
              <a:lnSpc>
                <a:spcPct val="15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EMPIRE NUCLEAR MODEL CALCULATIONS - INM5 (Forschungszentrum Jülich)</a:t>
            </a:r>
            <a:endParaRPr b="0" i="0" sz="1800" u="none" cap="none" strike="noStrike">
              <a:latin typeface="Arial"/>
              <a:ea typeface="Arial"/>
              <a:cs typeface="Arial"/>
              <a:sym typeface="Arial"/>
            </a:endParaRPr>
          </a:p>
        </p:txBody>
      </p:sp>
      <p:pic>
        <p:nvPicPr>
          <p:cNvPr id="282" name="Google Shape;282;p1"/>
          <p:cNvPicPr preferRelativeResize="0"/>
          <p:nvPr/>
        </p:nvPicPr>
        <p:blipFill rotWithShape="1">
          <a:blip r:embed="rId3">
            <a:alphaModFix/>
          </a:blip>
          <a:srcRect b="0" l="0" r="0" t="0"/>
          <a:stretch/>
        </p:blipFill>
        <p:spPr>
          <a:xfrm>
            <a:off x="7997760" y="4953240"/>
            <a:ext cx="1827360" cy="531000"/>
          </a:xfrm>
          <a:prstGeom prst="rect">
            <a:avLst/>
          </a:prstGeom>
          <a:noFill/>
          <a:ln>
            <a:noFill/>
          </a:ln>
        </p:spPr>
      </p:pic>
      <p:pic>
        <p:nvPicPr>
          <p:cNvPr id="283" name="Google Shape;283;p1"/>
          <p:cNvPicPr preferRelativeResize="0"/>
          <p:nvPr/>
        </p:nvPicPr>
        <p:blipFill rotWithShape="1">
          <a:blip r:embed="rId4">
            <a:alphaModFix/>
          </a:blip>
          <a:srcRect b="0" l="0" r="0" t="0"/>
          <a:stretch/>
        </p:blipFill>
        <p:spPr>
          <a:xfrm>
            <a:off x="0" y="4570200"/>
            <a:ext cx="2091600" cy="1097280"/>
          </a:xfrm>
          <a:prstGeom prst="rect">
            <a:avLst/>
          </a:prstGeom>
          <a:noFill/>
          <a:ln>
            <a:noFill/>
          </a:ln>
        </p:spPr>
      </p:pic>
      <p:sp>
        <p:nvSpPr>
          <p:cNvPr id="284" name="Google Shape;284;p1"/>
          <p:cNvSpPr txBox="1"/>
          <p:nvPr>
            <p:ph idx="4294967295" type="subTitle"/>
          </p:nvPr>
        </p:nvSpPr>
        <p:spPr>
          <a:xfrm>
            <a:off x="360" y="4343400"/>
            <a:ext cx="10077120" cy="41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29FCF"/>
              </a:buClr>
              <a:buSzPts val="1400"/>
              <a:buFont typeface="Arial"/>
              <a:buNone/>
            </a:pPr>
            <a:r>
              <a:rPr b="0" i="0" lang="en-US" sz="1400" u="none" cap="none" strike="noStrike">
                <a:solidFill>
                  <a:srgbClr val="729FCF"/>
                </a:solidFill>
                <a:latin typeface="Arial"/>
                <a:ea typeface="Arial"/>
                <a:cs typeface="Arial"/>
                <a:sym typeface="Arial"/>
              </a:rPr>
              <a:t>15/09/2022</a:t>
            </a:r>
            <a:endParaRPr b="0" i="0" sz="1400" u="none" cap="none" strike="noStrike">
              <a:latin typeface="Arial"/>
              <a:ea typeface="Arial"/>
              <a:cs typeface="Arial"/>
              <a:sym typeface="Arial"/>
            </a:endParaRPr>
          </a:p>
        </p:txBody>
      </p:sp>
      <p:sp>
        <p:nvSpPr>
          <p:cNvPr id="285" name="Google Shape;285;p1"/>
          <p:cNvSpPr txBox="1"/>
          <p:nvPr>
            <p:ph idx="4294967295" type="subTitle"/>
          </p:nvPr>
        </p:nvSpPr>
        <p:spPr>
          <a:xfrm>
            <a:off x="505080" y="3958200"/>
            <a:ext cx="9067320" cy="4924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29FCF"/>
              </a:buClr>
              <a:buSzPts val="1400"/>
              <a:buFont typeface="Arial"/>
              <a:buNone/>
            </a:pPr>
            <a:r>
              <a:rPr b="0" i="0" lang="en-US" sz="1400" u="none" cap="none" strike="noStrike">
                <a:solidFill>
                  <a:srgbClr val="729FCF"/>
                </a:solidFill>
                <a:latin typeface="Arial"/>
                <a:ea typeface="Arial"/>
                <a:cs typeface="Arial"/>
                <a:sym typeface="Arial"/>
              </a:rPr>
              <a:t>GGSB 2022</a:t>
            </a:r>
            <a:endParaRPr b="0" i="0" sz="1400" u="none" cap="none" strike="noStrike">
              <a:latin typeface="Arial"/>
              <a:ea typeface="Arial"/>
              <a:cs typeface="Arial"/>
              <a:sym typeface="Arial"/>
            </a:endParaRPr>
          </a:p>
        </p:txBody>
      </p:sp>
      <p:pic>
        <p:nvPicPr>
          <p:cNvPr id="286" name="Google Shape;286;p1"/>
          <p:cNvPicPr preferRelativeResize="0"/>
          <p:nvPr/>
        </p:nvPicPr>
        <p:blipFill rotWithShape="1">
          <a:blip r:embed="rId5">
            <a:alphaModFix/>
          </a:blip>
          <a:srcRect b="0" l="0" r="0" t="0"/>
          <a:stretch/>
        </p:blipFill>
        <p:spPr>
          <a:xfrm>
            <a:off x="4572000" y="4888800"/>
            <a:ext cx="1094760" cy="59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 calcmode="lin" valueType="num">
                                      <p:cBhvr additive="base">
                                        <p:cTn dur="500"/>
                                        <p:tgtEl>
                                          <p:spTgt spid="27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anim calcmode="lin" valueType="num">
                                      <p:cBhvr additive="base">
                                        <p:cTn dur="500"/>
                                        <p:tgtEl>
                                          <p:spTgt spid="279">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0"/>
          <p:cNvSpPr txBox="1"/>
          <p:nvPr>
            <p:ph idx="4294967295" type="title"/>
          </p:nvPr>
        </p:nvSpPr>
        <p:spPr>
          <a:xfrm>
            <a:off x="503640" y="225720"/>
            <a:ext cx="9067320" cy="945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sz="1400" strike="noStrike">
              <a:solidFill>
                <a:srgbClr val="000000"/>
              </a:solidFill>
              <a:latin typeface="Arial"/>
              <a:ea typeface="Arial"/>
              <a:cs typeface="Arial"/>
              <a:sym typeface="Arial"/>
            </a:endParaRPr>
          </a:p>
        </p:txBody>
      </p:sp>
      <p:sp>
        <p:nvSpPr>
          <p:cNvPr id="465" name="Google Shape;465;p10"/>
          <p:cNvSpPr txBox="1"/>
          <p:nvPr>
            <p:ph idx="4294967295" type="body"/>
          </p:nvPr>
        </p:nvSpPr>
        <p:spPr>
          <a:xfrm>
            <a:off x="503640" y="1326240"/>
            <a:ext cx="9068040" cy="328752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1400" strike="noStrike">
              <a:solidFill>
                <a:srgbClr val="000000"/>
              </a:solidFill>
              <a:latin typeface="Arial"/>
              <a:ea typeface="Arial"/>
              <a:cs typeface="Arial"/>
              <a:sym typeface="Arial"/>
            </a:endParaRPr>
          </a:p>
        </p:txBody>
      </p:sp>
      <p:pic>
        <p:nvPicPr>
          <p:cNvPr id="466" name="Google Shape;466;p10"/>
          <p:cNvPicPr preferRelativeResize="0"/>
          <p:nvPr/>
        </p:nvPicPr>
        <p:blipFill rotWithShape="1">
          <a:blip r:embed="rId3">
            <a:alphaModFix/>
          </a:blip>
          <a:srcRect b="0" l="0" r="0" t="0"/>
          <a:stretch/>
        </p:blipFill>
        <p:spPr>
          <a:xfrm>
            <a:off x="-1080" y="0"/>
            <a:ext cx="10077120" cy="5668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1"/>
          <p:cNvSpPr txBox="1"/>
          <p:nvPr>
            <p:ph type="title"/>
          </p:nvPr>
        </p:nvSpPr>
        <p:spPr>
          <a:xfrm>
            <a:off x="555120" y="248760"/>
            <a:ext cx="9091080" cy="104184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COMPOUND NUCLEAR REACTIONS</a:t>
            </a:r>
            <a:endParaRPr b="0" sz="1800" strike="noStrike">
              <a:solidFill>
                <a:srgbClr val="000000"/>
              </a:solidFill>
              <a:latin typeface="Arial"/>
              <a:ea typeface="Arial"/>
              <a:cs typeface="Arial"/>
              <a:sym typeface="Arial"/>
            </a:endParaRPr>
          </a:p>
        </p:txBody>
      </p:sp>
      <p:grpSp>
        <p:nvGrpSpPr>
          <p:cNvPr id="472" name="Google Shape;472;p11"/>
          <p:cNvGrpSpPr/>
          <p:nvPr/>
        </p:nvGrpSpPr>
        <p:grpSpPr>
          <a:xfrm>
            <a:off x="132474" y="249120"/>
            <a:ext cx="517497" cy="604423"/>
            <a:chOff x="132474" y="249120"/>
            <a:chExt cx="517497" cy="604423"/>
          </a:xfrm>
        </p:grpSpPr>
        <p:sp>
          <p:nvSpPr>
            <p:cNvPr id="473" name="Google Shape;473;p11"/>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474" name="Google Shape;474;p11"/>
            <p:cNvGrpSpPr/>
            <p:nvPr/>
          </p:nvGrpSpPr>
          <p:grpSpPr>
            <a:xfrm>
              <a:off x="132474" y="615257"/>
              <a:ext cx="239052" cy="238286"/>
              <a:chOff x="132474" y="615257"/>
              <a:chExt cx="239052" cy="238286"/>
            </a:xfrm>
          </p:grpSpPr>
          <p:sp>
            <p:nvSpPr>
              <p:cNvPr id="475" name="Google Shape;475;p11"/>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11"/>
            <p:cNvGrpSpPr/>
            <p:nvPr/>
          </p:nvGrpSpPr>
          <p:grpSpPr>
            <a:xfrm>
              <a:off x="160920" y="249120"/>
              <a:ext cx="182520" cy="181440"/>
              <a:chOff x="160920" y="249120"/>
              <a:chExt cx="182520" cy="181440"/>
            </a:xfrm>
          </p:grpSpPr>
          <p:sp>
            <p:nvSpPr>
              <p:cNvPr id="478" name="Google Shape;478;p11"/>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11"/>
            <p:cNvGrpSpPr/>
            <p:nvPr/>
          </p:nvGrpSpPr>
          <p:grpSpPr>
            <a:xfrm>
              <a:off x="404469" y="420360"/>
              <a:ext cx="245502" cy="245040"/>
              <a:chOff x="404469" y="420360"/>
              <a:chExt cx="245502" cy="245040"/>
            </a:xfrm>
          </p:grpSpPr>
          <p:sp>
            <p:nvSpPr>
              <p:cNvPr id="481" name="Google Shape;481;p11"/>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 name="Google Shape;483;p11"/>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
        <p:nvSpPr>
          <p:cNvPr id="484" name="Google Shape;484;p11"/>
          <p:cNvSpPr/>
          <p:nvPr/>
        </p:nvSpPr>
        <p:spPr>
          <a:xfrm>
            <a:off x="4660200" y="2000880"/>
            <a:ext cx="2284200" cy="2350440"/>
          </a:xfrm>
          <a:prstGeom prst="irregularSeal1">
            <a:avLst/>
          </a:prstGeom>
          <a:solidFill>
            <a:srgbClr val="D3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4960800" y="2230200"/>
            <a:ext cx="1900440" cy="1892160"/>
          </a:xfrm>
          <a:prstGeom prst="irregularSeal2">
            <a:avLst/>
          </a:prstGeom>
          <a:solidFill>
            <a:srgbClr val="FFFF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1451160" y="3192840"/>
            <a:ext cx="1194120" cy="360"/>
          </a:xfrm>
          <a:custGeom>
            <a:rect b="b" l="l" r="r" t="t"/>
            <a:pathLst>
              <a:path extrusionOk="0" h="21600" w="21600">
                <a:moveTo>
                  <a:pt x="0" y="0"/>
                </a:moveTo>
                <a:lnTo>
                  <a:pt x="21600" y="21600"/>
                </a:lnTo>
              </a:path>
            </a:pathLst>
          </a:custGeom>
          <a:noFill/>
          <a:ln cap="flat" cmpd="sng" w="9525">
            <a:solidFill>
              <a:srgbClr val="1F497D"/>
            </a:solidFill>
            <a:prstDash val="solid"/>
            <a:round/>
            <a:headEnd len="sm" w="sm" type="none"/>
            <a:tailEnd len="med" w="med" type="triangle"/>
          </a:ln>
        </p:spPr>
      </p:sp>
      <p:sp>
        <p:nvSpPr>
          <p:cNvPr id="487" name="Google Shape;487;p11"/>
          <p:cNvSpPr/>
          <p:nvPr/>
        </p:nvSpPr>
        <p:spPr>
          <a:xfrm>
            <a:off x="3526920" y="3192840"/>
            <a:ext cx="1611720" cy="12240"/>
          </a:xfrm>
          <a:custGeom>
            <a:rect b="b" l="l" r="r" t="t"/>
            <a:pathLst>
              <a:path extrusionOk="0" h="21600" w="21600">
                <a:moveTo>
                  <a:pt x="0" y="0"/>
                </a:moveTo>
                <a:lnTo>
                  <a:pt x="21600" y="21600"/>
                </a:lnTo>
              </a:path>
            </a:pathLst>
          </a:custGeom>
          <a:noFill/>
          <a:ln cap="flat" cmpd="sng" w="9525">
            <a:solidFill>
              <a:srgbClr val="1F497D"/>
            </a:solidFill>
            <a:prstDash val="solid"/>
            <a:round/>
            <a:headEnd len="sm" w="sm" type="none"/>
            <a:tailEnd len="med" w="med" type="triangle"/>
          </a:ln>
        </p:spPr>
      </p:sp>
      <p:sp>
        <p:nvSpPr>
          <p:cNvPr id="488" name="Google Shape;488;p11"/>
          <p:cNvSpPr/>
          <p:nvPr/>
        </p:nvSpPr>
        <p:spPr>
          <a:xfrm>
            <a:off x="1186920" y="2642760"/>
            <a:ext cx="294120" cy="3963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endParaRPr b="0" i="0" sz="1400" u="none" cap="none" strike="noStrike">
              <a:latin typeface="Arial"/>
              <a:ea typeface="Arial"/>
              <a:cs typeface="Arial"/>
              <a:sym typeface="Arial"/>
            </a:endParaRPr>
          </a:p>
        </p:txBody>
      </p:sp>
      <p:sp>
        <p:nvSpPr>
          <p:cNvPr id="489" name="Google Shape;489;p11"/>
          <p:cNvSpPr/>
          <p:nvPr/>
        </p:nvSpPr>
        <p:spPr>
          <a:xfrm>
            <a:off x="2645640" y="2288520"/>
            <a:ext cx="880920" cy="3963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baseline="30000" i="0" lang="en-US" sz="1400" u="none" cap="none" strike="noStrike">
                <a:solidFill>
                  <a:srgbClr val="000000"/>
                </a:solidFill>
                <a:latin typeface="Arial"/>
                <a:ea typeface="Arial"/>
                <a:cs typeface="Arial"/>
                <a:sym typeface="Arial"/>
              </a:rPr>
              <a:t>99</a:t>
            </a:r>
            <a:r>
              <a:rPr b="0" i="0" lang="en-US" sz="1400" u="none" cap="none" strike="noStrike">
                <a:solidFill>
                  <a:srgbClr val="000000"/>
                </a:solidFill>
                <a:latin typeface="Arial"/>
                <a:ea typeface="Arial"/>
                <a:cs typeface="Arial"/>
                <a:sym typeface="Arial"/>
              </a:rPr>
              <a:t>Tc</a:t>
            </a:r>
            <a:endParaRPr b="0" i="0" sz="1400" u="none" cap="none" strike="noStrike">
              <a:latin typeface="Arial"/>
              <a:ea typeface="Arial"/>
              <a:cs typeface="Arial"/>
              <a:sym typeface="Arial"/>
            </a:endParaRPr>
          </a:p>
        </p:txBody>
      </p:sp>
      <p:sp>
        <p:nvSpPr>
          <p:cNvPr id="490" name="Google Shape;490;p11"/>
          <p:cNvSpPr/>
          <p:nvPr/>
        </p:nvSpPr>
        <p:spPr>
          <a:xfrm>
            <a:off x="842400" y="3484800"/>
            <a:ext cx="983520" cy="3963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Projectile</a:t>
            </a:r>
            <a:endParaRPr b="0" i="0" sz="1400" u="none" cap="none" strike="noStrike">
              <a:latin typeface="Arial"/>
              <a:ea typeface="Arial"/>
              <a:cs typeface="Arial"/>
              <a:sym typeface="Arial"/>
            </a:endParaRPr>
          </a:p>
        </p:txBody>
      </p:sp>
      <p:sp>
        <p:nvSpPr>
          <p:cNvPr id="491" name="Google Shape;491;p11"/>
          <p:cNvSpPr/>
          <p:nvPr/>
        </p:nvSpPr>
        <p:spPr>
          <a:xfrm>
            <a:off x="2594520" y="3812040"/>
            <a:ext cx="983520" cy="3963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Target</a:t>
            </a:r>
            <a:endParaRPr b="0" i="0" sz="1400" u="none" cap="none" strike="noStrike">
              <a:latin typeface="Arial"/>
              <a:ea typeface="Arial"/>
              <a:cs typeface="Arial"/>
              <a:sym typeface="Arial"/>
            </a:endParaRPr>
          </a:p>
        </p:txBody>
      </p:sp>
      <p:sp>
        <p:nvSpPr>
          <p:cNvPr id="492" name="Google Shape;492;p11"/>
          <p:cNvSpPr/>
          <p:nvPr/>
        </p:nvSpPr>
        <p:spPr>
          <a:xfrm>
            <a:off x="8040240" y="1446840"/>
            <a:ext cx="1194120" cy="3963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Product</a:t>
            </a:r>
            <a:endParaRPr b="0" i="0" sz="1400" u="none" cap="none" strike="noStrike">
              <a:latin typeface="Arial"/>
              <a:ea typeface="Arial"/>
              <a:cs typeface="Arial"/>
              <a:sym typeface="Arial"/>
            </a:endParaRPr>
          </a:p>
        </p:txBody>
      </p:sp>
      <p:grpSp>
        <p:nvGrpSpPr>
          <p:cNvPr id="493" name="Google Shape;493;p11"/>
          <p:cNvGrpSpPr/>
          <p:nvPr/>
        </p:nvGrpSpPr>
        <p:grpSpPr>
          <a:xfrm>
            <a:off x="2694600" y="2801520"/>
            <a:ext cx="783720" cy="808560"/>
            <a:chOff x="2694600" y="2801520"/>
            <a:chExt cx="783720" cy="808560"/>
          </a:xfrm>
        </p:grpSpPr>
        <p:grpSp>
          <p:nvGrpSpPr>
            <p:cNvPr id="494" name="Google Shape;494;p11"/>
            <p:cNvGrpSpPr/>
            <p:nvPr/>
          </p:nvGrpSpPr>
          <p:grpSpPr>
            <a:xfrm>
              <a:off x="2694600" y="3115440"/>
              <a:ext cx="271080" cy="271080"/>
              <a:chOff x="2694600" y="3115440"/>
              <a:chExt cx="271080" cy="271080"/>
            </a:xfrm>
          </p:grpSpPr>
          <p:sp>
            <p:nvSpPr>
              <p:cNvPr id="495" name="Google Shape;495;p11"/>
              <p:cNvSpPr/>
              <p:nvPr/>
            </p:nvSpPr>
            <p:spPr>
              <a:xfrm rot="10800000">
                <a:off x="2694600" y="31154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1"/>
              <p:cNvSpPr/>
              <p:nvPr/>
            </p:nvSpPr>
            <p:spPr>
              <a:xfrm flipH="1" rot="687000">
                <a:off x="2750760" y="31608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11"/>
            <p:cNvGrpSpPr/>
            <p:nvPr/>
          </p:nvGrpSpPr>
          <p:grpSpPr>
            <a:xfrm>
              <a:off x="2786040" y="3001320"/>
              <a:ext cx="271080" cy="271080"/>
              <a:chOff x="2786040" y="3001320"/>
              <a:chExt cx="271080" cy="271080"/>
            </a:xfrm>
          </p:grpSpPr>
          <p:grpSp>
            <p:nvGrpSpPr>
              <p:cNvPr id="498" name="Google Shape;498;p11"/>
              <p:cNvGrpSpPr/>
              <p:nvPr/>
            </p:nvGrpSpPr>
            <p:grpSpPr>
              <a:xfrm>
                <a:off x="2786040" y="3001320"/>
                <a:ext cx="271080" cy="271080"/>
                <a:chOff x="2786040" y="3001320"/>
                <a:chExt cx="271080" cy="271080"/>
              </a:xfrm>
            </p:grpSpPr>
            <p:sp>
              <p:nvSpPr>
                <p:cNvPr id="499" name="Google Shape;499;p11"/>
                <p:cNvSpPr/>
                <p:nvPr/>
              </p:nvSpPr>
              <p:spPr>
                <a:xfrm rot="10800000">
                  <a:off x="2786040" y="300132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flipH="1" rot="687000">
                  <a:off x="2842200" y="304668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 name="Google Shape;501;p11"/>
              <p:cNvSpPr/>
              <p:nvPr/>
            </p:nvSpPr>
            <p:spPr>
              <a:xfrm>
                <a:off x="2863080" y="31366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02" name="Google Shape;502;p11"/>
              <p:cNvSpPr/>
              <p:nvPr/>
            </p:nvSpPr>
            <p:spPr>
              <a:xfrm rot="5400000">
                <a:off x="2862720" y="31363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03" name="Google Shape;503;p11"/>
            <p:cNvGrpSpPr/>
            <p:nvPr/>
          </p:nvGrpSpPr>
          <p:grpSpPr>
            <a:xfrm>
              <a:off x="2905200" y="3093480"/>
              <a:ext cx="271080" cy="271080"/>
              <a:chOff x="2905200" y="3093480"/>
              <a:chExt cx="271080" cy="271080"/>
            </a:xfrm>
          </p:grpSpPr>
          <p:sp>
            <p:nvSpPr>
              <p:cNvPr id="504" name="Google Shape;504;p11"/>
              <p:cNvSpPr/>
              <p:nvPr/>
            </p:nvSpPr>
            <p:spPr>
              <a:xfrm rot="10800000">
                <a:off x="2905200" y="309348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flipH="1" rot="687000">
                <a:off x="2961360" y="31388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1"/>
            <p:cNvGrpSpPr/>
            <p:nvPr/>
          </p:nvGrpSpPr>
          <p:grpSpPr>
            <a:xfrm>
              <a:off x="2786040" y="3224880"/>
              <a:ext cx="271080" cy="271080"/>
              <a:chOff x="2786040" y="3224880"/>
              <a:chExt cx="271080" cy="271080"/>
            </a:xfrm>
          </p:grpSpPr>
          <p:grpSp>
            <p:nvGrpSpPr>
              <p:cNvPr id="507" name="Google Shape;507;p11"/>
              <p:cNvGrpSpPr/>
              <p:nvPr/>
            </p:nvGrpSpPr>
            <p:grpSpPr>
              <a:xfrm>
                <a:off x="2786040" y="3224880"/>
                <a:ext cx="271080" cy="271080"/>
                <a:chOff x="2786040" y="3224880"/>
                <a:chExt cx="271080" cy="271080"/>
              </a:xfrm>
            </p:grpSpPr>
            <p:sp>
              <p:nvSpPr>
                <p:cNvPr id="508" name="Google Shape;508;p11"/>
                <p:cNvSpPr/>
                <p:nvPr/>
              </p:nvSpPr>
              <p:spPr>
                <a:xfrm rot="10800000">
                  <a:off x="2786040" y="32248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
                <p:cNvSpPr/>
                <p:nvPr/>
              </p:nvSpPr>
              <p:spPr>
                <a:xfrm flipH="1" rot="687000">
                  <a:off x="2842200" y="32702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11"/>
              <p:cNvSpPr/>
              <p:nvPr/>
            </p:nvSpPr>
            <p:spPr>
              <a:xfrm>
                <a:off x="2863080" y="33602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11" name="Google Shape;511;p11"/>
              <p:cNvSpPr/>
              <p:nvPr/>
            </p:nvSpPr>
            <p:spPr>
              <a:xfrm rot="5400000">
                <a:off x="2862720" y="33598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12" name="Google Shape;512;p11"/>
            <p:cNvGrpSpPr/>
            <p:nvPr/>
          </p:nvGrpSpPr>
          <p:grpSpPr>
            <a:xfrm>
              <a:off x="2905200" y="3339000"/>
              <a:ext cx="271080" cy="271080"/>
              <a:chOff x="2905200" y="3339000"/>
              <a:chExt cx="271080" cy="271080"/>
            </a:xfrm>
          </p:grpSpPr>
          <p:sp>
            <p:nvSpPr>
              <p:cNvPr id="513" name="Google Shape;513;p11"/>
              <p:cNvSpPr/>
              <p:nvPr/>
            </p:nvSpPr>
            <p:spPr>
              <a:xfrm rot="10800000">
                <a:off x="2905200" y="333900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1"/>
              <p:cNvSpPr/>
              <p:nvPr/>
            </p:nvSpPr>
            <p:spPr>
              <a:xfrm flipH="1" rot="687000">
                <a:off x="2961360" y="33843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11"/>
            <p:cNvGrpSpPr/>
            <p:nvPr/>
          </p:nvGrpSpPr>
          <p:grpSpPr>
            <a:xfrm>
              <a:off x="2996640" y="3224880"/>
              <a:ext cx="271080" cy="271080"/>
              <a:chOff x="2996640" y="3224880"/>
              <a:chExt cx="271080" cy="271080"/>
            </a:xfrm>
          </p:grpSpPr>
          <p:grpSp>
            <p:nvGrpSpPr>
              <p:cNvPr id="516" name="Google Shape;516;p11"/>
              <p:cNvGrpSpPr/>
              <p:nvPr/>
            </p:nvGrpSpPr>
            <p:grpSpPr>
              <a:xfrm>
                <a:off x="2996640" y="3224880"/>
                <a:ext cx="271080" cy="271080"/>
                <a:chOff x="2996640" y="3224880"/>
                <a:chExt cx="271080" cy="271080"/>
              </a:xfrm>
            </p:grpSpPr>
            <p:sp>
              <p:nvSpPr>
                <p:cNvPr id="517" name="Google Shape;517;p11"/>
                <p:cNvSpPr/>
                <p:nvPr/>
              </p:nvSpPr>
              <p:spPr>
                <a:xfrm rot="10800000">
                  <a:off x="2996640" y="32248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1"/>
                <p:cNvSpPr/>
                <p:nvPr/>
              </p:nvSpPr>
              <p:spPr>
                <a:xfrm flipH="1" rot="687000">
                  <a:off x="3052440" y="32702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11"/>
              <p:cNvSpPr/>
              <p:nvPr/>
            </p:nvSpPr>
            <p:spPr>
              <a:xfrm>
                <a:off x="3073320" y="33602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20" name="Google Shape;520;p11"/>
              <p:cNvSpPr/>
              <p:nvPr/>
            </p:nvSpPr>
            <p:spPr>
              <a:xfrm rot="5400000">
                <a:off x="3073320" y="33598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21" name="Google Shape;521;p11"/>
            <p:cNvGrpSpPr/>
            <p:nvPr/>
          </p:nvGrpSpPr>
          <p:grpSpPr>
            <a:xfrm>
              <a:off x="2905200" y="2915640"/>
              <a:ext cx="271080" cy="271080"/>
              <a:chOff x="2905200" y="2915640"/>
              <a:chExt cx="271080" cy="271080"/>
            </a:xfrm>
          </p:grpSpPr>
          <p:sp>
            <p:nvSpPr>
              <p:cNvPr id="522" name="Google Shape;522;p11"/>
              <p:cNvSpPr/>
              <p:nvPr/>
            </p:nvSpPr>
            <p:spPr>
              <a:xfrm rot="10800000">
                <a:off x="2905200" y="29156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flipH="1" rot="687000">
                <a:off x="2961360" y="29610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11"/>
            <p:cNvGrpSpPr/>
            <p:nvPr/>
          </p:nvGrpSpPr>
          <p:grpSpPr>
            <a:xfrm>
              <a:off x="2996640" y="2801520"/>
              <a:ext cx="271080" cy="271080"/>
              <a:chOff x="2996640" y="2801520"/>
              <a:chExt cx="271080" cy="271080"/>
            </a:xfrm>
          </p:grpSpPr>
          <p:grpSp>
            <p:nvGrpSpPr>
              <p:cNvPr id="525" name="Google Shape;525;p11"/>
              <p:cNvGrpSpPr/>
              <p:nvPr/>
            </p:nvGrpSpPr>
            <p:grpSpPr>
              <a:xfrm>
                <a:off x="2996640" y="2801520"/>
                <a:ext cx="271080" cy="271080"/>
                <a:chOff x="2996640" y="2801520"/>
                <a:chExt cx="271080" cy="271080"/>
              </a:xfrm>
            </p:grpSpPr>
            <p:sp>
              <p:nvSpPr>
                <p:cNvPr id="526" name="Google Shape;526;p11"/>
                <p:cNvSpPr/>
                <p:nvPr/>
              </p:nvSpPr>
              <p:spPr>
                <a:xfrm rot="10800000">
                  <a:off x="2996640" y="280152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flipH="1" rot="687000">
                  <a:off x="3052440" y="284688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8" name="Google Shape;528;p11"/>
              <p:cNvSpPr/>
              <p:nvPr/>
            </p:nvSpPr>
            <p:spPr>
              <a:xfrm>
                <a:off x="3073320" y="29368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29" name="Google Shape;529;p11"/>
              <p:cNvSpPr/>
              <p:nvPr/>
            </p:nvSpPr>
            <p:spPr>
              <a:xfrm rot="5400000">
                <a:off x="3073320" y="29365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30" name="Google Shape;530;p11"/>
            <p:cNvGrpSpPr/>
            <p:nvPr/>
          </p:nvGrpSpPr>
          <p:grpSpPr>
            <a:xfrm>
              <a:off x="3115800" y="2893680"/>
              <a:ext cx="271080" cy="271080"/>
              <a:chOff x="3115800" y="2893680"/>
              <a:chExt cx="271080" cy="271080"/>
            </a:xfrm>
          </p:grpSpPr>
          <p:sp>
            <p:nvSpPr>
              <p:cNvPr id="531" name="Google Shape;531;p11"/>
              <p:cNvSpPr/>
              <p:nvPr/>
            </p:nvSpPr>
            <p:spPr>
              <a:xfrm rot="10800000">
                <a:off x="3115800" y="289368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
              <p:cNvSpPr/>
              <p:nvPr/>
            </p:nvSpPr>
            <p:spPr>
              <a:xfrm flipH="1" rot="687000">
                <a:off x="3171600" y="29390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11"/>
            <p:cNvGrpSpPr/>
            <p:nvPr/>
          </p:nvGrpSpPr>
          <p:grpSpPr>
            <a:xfrm>
              <a:off x="2996640" y="3025080"/>
              <a:ext cx="271080" cy="271080"/>
              <a:chOff x="2996640" y="3025080"/>
              <a:chExt cx="271080" cy="271080"/>
            </a:xfrm>
          </p:grpSpPr>
          <p:grpSp>
            <p:nvGrpSpPr>
              <p:cNvPr id="534" name="Google Shape;534;p11"/>
              <p:cNvGrpSpPr/>
              <p:nvPr/>
            </p:nvGrpSpPr>
            <p:grpSpPr>
              <a:xfrm>
                <a:off x="2996640" y="3025080"/>
                <a:ext cx="271080" cy="271080"/>
                <a:chOff x="2996640" y="3025080"/>
                <a:chExt cx="271080" cy="271080"/>
              </a:xfrm>
            </p:grpSpPr>
            <p:sp>
              <p:nvSpPr>
                <p:cNvPr id="535" name="Google Shape;535;p11"/>
                <p:cNvSpPr/>
                <p:nvPr/>
              </p:nvSpPr>
              <p:spPr>
                <a:xfrm rot="10800000">
                  <a:off x="2996640" y="3025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1"/>
                <p:cNvSpPr/>
                <p:nvPr/>
              </p:nvSpPr>
              <p:spPr>
                <a:xfrm flipH="1" rot="687000">
                  <a:off x="3052440" y="3070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7" name="Google Shape;537;p11"/>
              <p:cNvSpPr/>
              <p:nvPr/>
            </p:nvSpPr>
            <p:spPr>
              <a:xfrm>
                <a:off x="3073320" y="3160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38" name="Google Shape;538;p11"/>
              <p:cNvSpPr/>
              <p:nvPr/>
            </p:nvSpPr>
            <p:spPr>
              <a:xfrm rot="5400000">
                <a:off x="3073320" y="31597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39" name="Google Shape;539;p11"/>
            <p:cNvGrpSpPr/>
            <p:nvPr/>
          </p:nvGrpSpPr>
          <p:grpSpPr>
            <a:xfrm>
              <a:off x="3115800" y="3138840"/>
              <a:ext cx="271080" cy="271080"/>
              <a:chOff x="3115800" y="3138840"/>
              <a:chExt cx="271080" cy="271080"/>
            </a:xfrm>
          </p:grpSpPr>
          <p:sp>
            <p:nvSpPr>
              <p:cNvPr id="540" name="Google Shape;540;p11"/>
              <p:cNvSpPr/>
              <p:nvPr/>
            </p:nvSpPr>
            <p:spPr>
              <a:xfrm rot="10800000">
                <a:off x="3115800" y="31388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1"/>
              <p:cNvSpPr/>
              <p:nvPr/>
            </p:nvSpPr>
            <p:spPr>
              <a:xfrm flipH="1" rot="687000">
                <a:off x="3171600" y="31845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1"/>
            <p:cNvGrpSpPr/>
            <p:nvPr/>
          </p:nvGrpSpPr>
          <p:grpSpPr>
            <a:xfrm>
              <a:off x="3207240" y="3025080"/>
              <a:ext cx="271080" cy="271080"/>
              <a:chOff x="3207240" y="3025080"/>
              <a:chExt cx="271080" cy="271080"/>
            </a:xfrm>
          </p:grpSpPr>
          <p:grpSp>
            <p:nvGrpSpPr>
              <p:cNvPr id="543" name="Google Shape;543;p11"/>
              <p:cNvGrpSpPr/>
              <p:nvPr/>
            </p:nvGrpSpPr>
            <p:grpSpPr>
              <a:xfrm>
                <a:off x="3207240" y="3025080"/>
                <a:ext cx="271080" cy="271080"/>
                <a:chOff x="3207240" y="3025080"/>
                <a:chExt cx="271080" cy="271080"/>
              </a:xfrm>
            </p:grpSpPr>
            <p:sp>
              <p:nvSpPr>
                <p:cNvPr id="544" name="Google Shape;544;p11"/>
                <p:cNvSpPr/>
                <p:nvPr/>
              </p:nvSpPr>
              <p:spPr>
                <a:xfrm rot="10800000">
                  <a:off x="3207240" y="3025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1"/>
                <p:cNvSpPr/>
                <p:nvPr/>
              </p:nvSpPr>
              <p:spPr>
                <a:xfrm flipH="1" rot="687000">
                  <a:off x="3263040" y="3070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11"/>
              <p:cNvSpPr/>
              <p:nvPr/>
            </p:nvSpPr>
            <p:spPr>
              <a:xfrm>
                <a:off x="3283920" y="3160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47" name="Google Shape;547;p11"/>
              <p:cNvSpPr/>
              <p:nvPr/>
            </p:nvSpPr>
            <p:spPr>
              <a:xfrm rot="5400000">
                <a:off x="3283920" y="31597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grpSp>
        <p:nvGrpSpPr>
          <p:cNvPr id="548" name="Google Shape;548;p11"/>
          <p:cNvGrpSpPr/>
          <p:nvPr/>
        </p:nvGrpSpPr>
        <p:grpSpPr>
          <a:xfrm>
            <a:off x="1131120" y="3057480"/>
            <a:ext cx="271080" cy="271080"/>
            <a:chOff x="1131120" y="3057480"/>
            <a:chExt cx="271080" cy="271080"/>
          </a:xfrm>
        </p:grpSpPr>
        <p:grpSp>
          <p:nvGrpSpPr>
            <p:cNvPr id="549" name="Google Shape;549;p11"/>
            <p:cNvGrpSpPr/>
            <p:nvPr/>
          </p:nvGrpSpPr>
          <p:grpSpPr>
            <a:xfrm>
              <a:off x="1131120" y="3057480"/>
              <a:ext cx="271080" cy="271080"/>
              <a:chOff x="1131120" y="3057480"/>
              <a:chExt cx="271080" cy="271080"/>
            </a:xfrm>
          </p:grpSpPr>
          <p:sp>
            <p:nvSpPr>
              <p:cNvPr id="550" name="Google Shape;550;p11"/>
              <p:cNvSpPr/>
              <p:nvPr/>
            </p:nvSpPr>
            <p:spPr>
              <a:xfrm rot="10800000">
                <a:off x="1131120" y="30574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
              <p:cNvSpPr/>
              <p:nvPr/>
            </p:nvSpPr>
            <p:spPr>
              <a:xfrm flipH="1" rot="687000">
                <a:off x="1187280" y="31028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2" name="Google Shape;552;p11"/>
            <p:cNvSpPr/>
            <p:nvPr/>
          </p:nvSpPr>
          <p:spPr>
            <a:xfrm>
              <a:off x="1208160" y="31928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53" name="Google Shape;553;p11"/>
            <p:cNvSpPr/>
            <p:nvPr/>
          </p:nvSpPr>
          <p:spPr>
            <a:xfrm rot="5400000">
              <a:off x="1207800" y="31924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54" name="Google Shape;554;p11"/>
          <p:cNvGrpSpPr/>
          <p:nvPr/>
        </p:nvGrpSpPr>
        <p:grpSpPr>
          <a:xfrm>
            <a:off x="5411160" y="2801520"/>
            <a:ext cx="783360" cy="808560"/>
            <a:chOff x="5411160" y="2801520"/>
            <a:chExt cx="783360" cy="808560"/>
          </a:xfrm>
        </p:grpSpPr>
        <p:grpSp>
          <p:nvGrpSpPr>
            <p:cNvPr id="555" name="Google Shape;555;p11"/>
            <p:cNvGrpSpPr/>
            <p:nvPr/>
          </p:nvGrpSpPr>
          <p:grpSpPr>
            <a:xfrm>
              <a:off x="5411160" y="3115440"/>
              <a:ext cx="271080" cy="271080"/>
              <a:chOff x="5411160" y="3115440"/>
              <a:chExt cx="271080" cy="271080"/>
            </a:xfrm>
          </p:grpSpPr>
          <p:sp>
            <p:nvSpPr>
              <p:cNvPr id="556" name="Google Shape;556;p11"/>
              <p:cNvSpPr/>
              <p:nvPr/>
            </p:nvSpPr>
            <p:spPr>
              <a:xfrm rot="10800000">
                <a:off x="5411160" y="31154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flipH="1" rot="687000">
                <a:off x="5466960" y="31608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11"/>
            <p:cNvGrpSpPr/>
            <p:nvPr/>
          </p:nvGrpSpPr>
          <p:grpSpPr>
            <a:xfrm>
              <a:off x="5502600" y="3001320"/>
              <a:ext cx="271080" cy="271080"/>
              <a:chOff x="5502600" y="3001320"/>
              <a:chExt cx="271080" cy="271080"/>
            </a:xfrm>
          </p:grpSpPr>
          <p:grpSp>
            <p:nvGrpSpPr>
              <p:cNvPr id="559" name="Google Shape;559;p11"/>
              <p:cNvGrpSpPr/>
              <p:nvPr/>
            </p:nvGrpSpPr>
            <p:grpSpPr>
              <a:xfrm>
                <a:off x="5502600" y="3001320"/>
                <a:ext cx="271080" cy="271080"/>
                <a:chOff x="5502600" y="3001320"/>
                <a:chExt cx="271080" cy="271080"/>
              </a:xfrm>
            </p:grpSpPr>
            <p:sp>
              <p:nvSpPr>
                <p:cNvPr id="560" name="Google Shape;560;p11"/>
                <p:cNvSpPr/>
                <p:nvPr/>
              </p:nvSpPr>
              <p:spPr>
                <a:xfrm rot="10800000">
                  <a:off x="5502600" y="300132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flipH="1" rot="687000">
                  <a:off x="5558400" y="304668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2" name="Google Shape;562;p11"/>
              <p:cNvSpPr/>
              <p:nvPr/>
            </p:nvSpPr>
            <p:spPr>
              <a:xfrm>
                <a:off x="5579280" y="31366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63" name="Google Shape;563;p11"/>
              <p:cNvSpPr/>
              <p:nvPr/>
            </p:nvSpPr>
            <p:spPr>
              <a:xfrm rot="5400000">
                <a:off x="5579280" y="31363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64" name="Google Shape;564;p11"/>
            <p:cNvGrpSpPr/>
            <p:nvPr/>
          </p:nvGrpSpPr>
          <p:grpSpPr>
            <a:xfrm>
              <a:off x="5621400" y="3093480"/>
              <a:ext cx="271080" cy="271080"/>
              <a:chOff x="5621400" y="3093480"/>
              <a:chExt cx="271080" cy="271080"/>
            </a:xfrm>
          </p:grpSpPr>
          <p:sp>
            <p:nvSpPr>
              <p:cNvPr id="565" name="Google Shape;565;p11"/>
              <p:cNvSpPr/>
              <p:nvPr/>
            </p:nvSpPr>
            <p:spPr>
              <a:xfrm rot="10800000">
                <a:off x="5621400" y="309348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flipH="1" rot="687000">
                <a:off x="5677560" y="31388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1"/>
            <p:cNvGrpSpPr/>
            <p:nvPr/>
          </p:nvGrpSpPr>
          <p:grpSpPr>
            <a:xfrm>
              <a:off x="5502600" y="3224880"/>
              <a:ext cx="271080" cy="271080"/>
              <a:chOff x="5502600" y="3224880"/>
              <a:chExt cx="271080" cy="271080"/>
            </a:xfrm>
          </p:grpSpPr>
          <p:grpSp>
            <p:nvGrpSpPr>
              <p:cNvPr id="568" name="Google Shape;568;p11"/>
              <p:cNvGrpSpPr/>
              <p:nvPr/>
            </p:nvGrpSpPr>
            <p:grpSpPr>
              <a:xfrm>
                <a:off x="5502600" y="3224880"/>
                <a:ext cx="271080" cy="271080"/>
                <a:chOff x="5502600" y="3224880"/>
                <a:chExt cx="271080" cy="271080"/>
              </a:xfrm>
            </p:grpSpPr>
            <p:sp>
              <p:nvSpPr>
                <p:cNvPr id="569" name="Google Shape;569;p11"/>
                <p:cNvSpPr/>
                <p:nvPr/>
              </p:nvSpPr>
              <p:spPr>
                <a:xfrm rot="10800000">
                  <a:off x="5502600" y="32248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flipH="1" rot="687000">
                  <a:off x="5558400" y="32702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11"/>
              <p:cNvSpPr/>
              <p:nvPr/>
            </p:nvSpPr>
            <p:spPr>
              <a:xfrm>
                <a:off x="5579280" y="33602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72" name="Google Shape;572;p11"/>
              <p:cNvSpPr/>
              <p:nvPr/>
            </p:nvSpPr>
            <p:spPr>
              <a:xfrm rot="5400000">
                <a:off x="5579280" y="33598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73" name="Google Shape;573;p11"/>
            <p:cNvGrpSpPr/>
            <p:nvPr/>
          </p:nvGrpSpPr>
          <p:grpSpPr>
            <a:xfrm>
              <a:off x="5621400" y="3339000"/>
              <a:ext cx="271080" cy="271080"/>
              <a:chOff x="5621400" y="3339000"/>
              <a:chExt cx="271080" cy="271080"/>
            </a:xfrm>
          </p:grpSpPr>
          <p:sp>
            <p:nvSpPr>
              <p:cNvPr id="574" name="Google Shape;574;p11"/>
              <p:cNvSpPr/>
              <p:nvPr/>
            </p:nvSpPr>
            <p:spPr>
              <a:xfrm rot="10800000">
                <a:off x="5621400" y="333900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flipH="1" rot="687000">
                <a:off x="5677560" y="33843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11"/>
            <p:cNvGrpSpPr/>
            <p:nvPr/>
          </p:nvGrpSpPr>
          <p:grpSpPr>
            <a:xfrm>
              <a:off x="5712840" y="3224880"/>
              <a:ext cx="271080" cy="271080"/>
              <a:chOff x="5712840" y="3224880"/>
              <a:chExt cx="271080" cy="271080"/>
            </a:xfrm>
          </p:grpSpPr>
          <p:grpSp>
            <p:nvGrpSpPr>
              <p:cNvPr id="577" name="Google Shape;577;p11"/>
              <p:cNvGrpSpPr/>
              <p:nvPr/>
            </p:nvGrpSpPr>
            <p:grpSpPr>
              <a:xfrm>
                <a:off x="5712840" y="3224880"/>
                <a:ext cx="271080" cy="271080"/>
                <a:chOff x="5712840" y="3224880"/>
                <a:chExt cx="271080" cy="271080"/>
              </a:xfrm>
            </p:grpSpPr>
            <p:sp>
              <p:nvSpPr>
                <p:cNvPr id="578" name="Google Shape;578;p11"/>
                <p:cNvSpPr/>
                <p:nvPr/>
              </p:nvSpPr>
              <p:spPr>
                <a:xfrm rot="10800000">
                  <a:off x="5712840" y="32248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1"/>
                <p:cNvSpPr/>
                <p:nvPr/>
              </p:nvSpPr>
              <p:spPr>
                <a:xfrm flipH="1" rot="687000">
                  <a:off x="5769000" y="32702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0" name="Google Shape;580;p11"/>
              <p:cNvSpPr/>
              <p:nvPr/>
            </p:nvSpPr>
            <p:spPr>
              <a:xfrm>
                <a:off x="5789880" y="33602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81" name="Google Shape;581;p11"/>
              <p:cNvSpPr/>
              <p:nvPr/>
            </p:nvSpPr>
            <p:spPr>
              <a:xfrm rot="5400000">
                <a:off x="5789520" y="33598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82" name="Google Shape;582;p11"/>
            <p:cNvGrpSpPr/>
            <p:nvPr/>
          </p:nvGrpSpPr>
          <p:grpSpPr>
            <a:xfrm>
              <a:off x="5621400" y="2915640"/>
              <a:ext cx="271080" cy="271080"/>
              <a:chOff x="5621400" y="2915640"/>
              <a:chExt cx="271080" cy="271080"/>
            </a:xfrm>
          </p:grpSpPr>
          <p:sp>
            <p:nvSpPr>
              <p:cNvPr id="583" name="Google Shape;583;p11"/>
              <p:cNvSpPr/>
              <p:nvPr/>
            </p:nvSpPr>
            <p:spPr>
              <a:xfrm rot="10800000">
                <a:off x="5621400" y="29156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1"/>
              <p:cNvSpPr/>
              <p:nvPr/>
            </p:nvSpPr>
            <p:spPr>
              <a:xfrm flipH="1" rot="687000">
                <a:off x="5677560" y="29610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1"/>
            <p:cNvGrpSpPr/>
            <p:nvPr/>
          </p:nvGrpSpPr>
          <p:grpSpPr>
            <a:xfrm>
              <a:off x="5712840" y="2801520"/>
              <a:ext cx="271080" cy="271080"/>
              <a:chOff x="5712840" y="2801520"/>
              <a:chExt cx="271080" cy="271080"/>
            </a:xfrm>
          </p:grpSpPr>
          <p:grpSp>
            <p:nvGrpSpPr>
              <p:cNvPr id="586" name="Google Shape;586;p11"/>
              <p:cNvGrpSpPr/>
              <p:nvPr/>
            </p:nvGrpSpPr>
            <p:grpSpPr>
              <a:xfrm>
                <a:off x="5712840" y="2801520"/>
                <a:ext cx="271080" cy="271080"/>
                <a:chOff x="5712840" y="2801520"/>
                <a:chExt cx="271080" cy="271080"/>
              </a:xfrm>
            </p:grpSpPr>
            <p:sp>
              <p:nvSpPr>
                <p:cNvPr id="587" name="Google Shape;587;p11"/>
                <p:cNvSpPr/>
                <p:nvPr/>
              </p:nvSpPr>
              <p:spPr>
                <a:xfrm rot="10800000">
                  <a:off x="5712840" y="280152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flipH="1" rot="687000">
                  <a:off x="5769000" y="284688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11"/>
              <p:cNvSpPr/>
              <p:nvPr/>
            </p:nvSpPr>
            <p:spPr>
              <a:xfrm>
                <a:off x="5789880" y="29368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90" name="Google Shape;590;p11"/>
              <p:cNvSpPr/>
              <p:nvPr/>
            </p:nvSpPr>
            <p:spPr>
              <a:xfrm rot="5400000">
                <a:off x="5789520" y="29365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591" name="Google Shape;591;p11"/>
            <p:cNvGrpSpPr/>
            <p:nvPr/>
          </p:nvGrpSpPr>
          <p:grpSpPr>
            <a:xfrm>
              <a:off x="5832000" y="2893680"/>
              <a:ext cx="271080" cy="271080"/>
              <a:chOff x="5832000" y="2893680"/>
              <a:chExt cx="271080" cy="271080"/>
            </a:xfrm>
          </p:grpSpPr>
          <p:sp>
            <p:nvSpPr>
              <p:cNvPr id="592" name="Google Shape;592;p11"/>
              <p:cNvSpPr/>
              <p:nvPr/>
            </p:nvSpPr>
            <p:spPr>
              <a:xfrm rot="10800000">
                <a:off x="5832000" y="289368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1"/>
              <p:cNvSpPr/>
              <p:nvPr/>
            </p:nvSpPr>
            <p:spPr>
              <a:xfrm flipH="1" rot="687000">
                <a:off x="5888160" y="29390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 name="Google Shape;594;p11"/>
            <p:cNvGrpSpPr/>
            <p:nvPr/>
          </p:nvGrpSpPr>
          <p:grpSpPr>
            <a:xfrm>
              <a:off x="5712840" y="3025080"/>
              <a:ext cx="271080" cy="271080"/>
              <a:chOff x="5712840" y="3025080"/>
              <a:chExt cx="271080" cy="271080"/>
            </a:xfrm>
          </p:grpSpPr>
          <p:grpSp>
            <p:nvGrpSpPr>
              <p:cNvPr id="595" name="Google Shape;595;p11"/>
              <p:cNvGrpSpPr/>
              <p:nvPr/>
            </p:nvGrpSpPr>
            <p:grpSpPr>
              <a:xfrm>
                <a:off x="5712840" y="3025080"/>
                <a:ext cx="271080" cy="271080"/>
                <a:chOff x="5712840" y="3025080"/>
                <a:chExt cx="271080" cy="271080"/>
              </a:xfrm>
            </p:grpSpPr>
            <p:sp>
              <p:nvSpPr>
                <p:cNvPr id="596" name="Google Shape;596;p11"/>
                <p:cNvSpPr/>
                <p:nvPr/>
              </p:nvSpPr>
              <p:spPr>
                <a:xfrm rot="10800000">
                  <a:off x="5712840" y="3025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flipH="1" rot="687000">
                  <a:off x="5769000" y="3070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8" name="Google Shape;598;p11"/>
              <p:cNvSpPr/>
              <p:nvPr/>
            </p:nvSpPr>
            <p:spPr>
              <a:xfrm>
                <a:off x="5789880" y="3160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599" name="Google Shape;599;p11"/>
              <p:cNvSpPr/>
              <p:nvPr/>
            </p:nvSpPr>
            <p:spPr>
              <a:xfrm rot="5400000">
                <a:off x="5789520" y="31597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600" name="Google Shape;600;p11"/>
            <p:cNvGrpSpPr/>
            <p:nvPr/>
          </p:nvGrpSpPr>
          <p:grpSpPr>
            <a:xfrm>
              <a:off x="5832000" y="3138840"/>
              <a:ext cx="271080" cy="271080"/>
              <a:chOff x="5832000" y="3138840"/>
              <a:chExt cx="271080" cy="271080"/>
            </a:xfrm>
          </p:grpSpPr>
          <p:sp>
            <p:nvSpPr>
              <p:cNvPr id="601" name="Google Shape;601;p11"/>
              <p:cNvSpPr/>
              <p:nvPr/>
            </p:nvSpPr>
            <p:spPr>
              <a:xfrm rot="10800000">
                <a:off x="5832000" y="31388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flipH="1" rot="687000">
                <a:off x="5888160" y="31845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11"/>
            <p:cNvGrpSpPr/>
            <p:nvPr/>
          </p:nvGrpSpPr>
          <p:grpSpPr>
            <a:xfrm>
              <a:off x="5923440" y="3025080"/>
              <a:ext cx="271080" cy="271080"/>
              <a:chOff x="5923440" y="3025080"/>
              <a:chExt cx="271080" cy="271080"/>
            </a:xfrm>
          </p:grpSpPr>
          <p:grpSp>
            <p:nvGrpSpPr>
              <p:cNvPr id="604" name="Google Shape;604;p11"/>
              <p:cNvGrpSpPr/>
              <p:nvPr/>
            </p:nvGrpSpPr>
            <p:grpSpPr>
              <a:xfrm>
                <a:off x="5923440" y="3025080"/>
                <a:ext cx="271080" cy="271080"/>
                <a:chOff x="5923440" y="3025080"/>
                <a:chExt cx="271080" cy="271080"/>
              </a:xfrm>
            </p:grpSpPr>
            <p:sp>
              <p:nvSpPr>
                <p:cNvPr id="605" name="Google Shape;605;p11"/>
                <p:cNvSpPr/>
                <p:nvPr/>
              </p:nvSpPr>
              <p:spPr>
                <a:xfrm rot="10800000">
                  <a:off x="5923440" y="3025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flipH="1" rot="687000">
                  <a:off x="5979600" y="3070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7" name="Google Shape;607;p11"/>
              <p:cNvSpPr/>
              <p:nvPr/>
            </p:nvSpPr>
            <p:spPr>
              <a:xfrm>
                <a:off x="6000480" y="3160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08" name="Google Shape;608;p11"/>
              <p:cNvSpPr/>
              <p:nvPr/>
            </p:nvSpPr>
            <p:spPr>
              <a:xfrm rot="5400000">
                <a:off x="6000120" y="31597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grpSp>
        <p:nvGrpSpPr>
          <p:cNvPr id="609" name="Google Shape;609;p11"/>
          <p:cNvGrpSpPr/>
          <p:nvPr/>
        </p:nvGrpSpPr>
        <p:grpSpPr>
          <a:xfrm>
            <a:off x="5139360" y="3070080"/>
            <a:ext cx="271080" cy="271080"/>
            <a:chOff x="5139360" y="3070080"/>
            <a:chExt cx="271080" cy="271080"/>
          </a:xfrm>
        </p:grpSpPr>
        <p:grpSp>
          <p:nvGrpSpPr>
            <p:cNvPr id="610" name="Google Shape;610;p11"/>
            <p:cNvGrpSpPr/>
            <p:nvPr/>
          </p:nvGrpSpPr>
          <p:grpSpPr>
            <a:xfrm>
              <a:off x="5139360" y="3070080"/>
              <a:ext cx="271080" cy="271080"/>
              <a:chOff x="5139360" y="3070080"/>
              <a:chExt cx="271080" cy="271080"/>
            </a:xfrm>
          </p:grpSpPr>
          <p:sp>
            <p:nvSpPr>
              <p:cNvPr id="611" name="Google Shape;611;p11"/>
              <p:cNvSpPr/>
              <p:nvPr/>
            </p:nvSpPr>
            <p:spPr>
              <a:xfrm rot="10800000">
                <a:off x="5139360" y="3070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flipH="1" rot="687000">
                <a:off x="5195520" y="3115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 name="Google Shape;613;p11"/>
            <p:cNvSpPr/>
            <p:nvPr/>
          </p:nvSpPr>
          <p:spPr>
            <a:xfrm>
              <a:off x="5216400" y="3205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14" name="Google Shape;614;p11"/>
            <p:cNvSpPr/>
            <p:nvPr/>
          </p:nvSpPr>
          <p:spPr>
            <a:xfrm rot="5400000">
              <a:off x="5216400" y="32050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
        <p:nvSpPr>
          <p:cNvPr id="615" name="Google Shape;615;p11"/>
          <p:cNvSpPr/>
          <p:nvPr/>
        </p:nvSpPr>
        <p:spPr>
          <a:xfrm>
            <a:off x="6602760" y="3593160"/>
            <a:ext cx="1633680" cy="725040"/>
          </a:xfrm>
          <a:custGeom>
            <a:rect b="b" l="l" r="r" t="t"/>
            <a:pathLst>
              <a:path extrusionOk="0" h="21600" w="21600">
                <a:moveTo>
                  <a:pt x="0" y="0"/>
                </a:moveTo>
                <a:lnTo>
                  <a:pt x="21600" y="21600"/>
                </a:lnTo>
              </a:path>
            </a:pathLst>
          </a:custGeom>
          <a:noFill/>
          <a:ln cap="flat" cmpd="sng" w="9525">
            <a:solidFill>
              <a:srgbClr val="1F497D"/>
            </a:solidFill>
            <a:prstDash val="solid"/>
            <a:round/>
            <a:headEnd len="sm" w="sm" type="none"/>
            <a:tailEnd len="med" w="med" type="triangle"/>
          </a:ln>
        </p:spPr>
      </p:sp>
      <p:sp>
        <p:nvSpPr>
          <p:cNvPr id="616" name="Google Shape;616;p11"/>
          <p:cNvSpPr/>
          <p:nvPr/>
        </p:nvSpPr>
        <p:spPr>
          <a:xfrm flipH="1" rot="10800000">
            <a:off x="6439680" y="2329560"/>
            <a:ext cx="1829880" cy="471600"/>
          </a:xfrm>
          <a:custGeom>
            <a:rect b="b" l="l" r="r" t="t"/>
            <a:pathLst>
              <a:path extrusionOk="0" h="21600" w="21600">
                <a:moveTo>
                  <a:pt x="0" y="0"/>
                </a:moveTo>
                <a:lnTo>
                  <a:pt x="21600" y="21600"/>
                </a:lnTo>
              </a:path>
            </a:pathLst>
          </a:custGeom>
          <a:noFill/>
          <a:ln cap="flat" cmpd="sng" w="9525">
            <a:solidFill>
              <a:srgbClr val="1F497D"/>
            </a:solidFill>
            <a:prstDash val="solid"/>
            <a:round/>
            <a:headEnd len="sm" w="sm" type="none"/>
            <a:tailEnd len="med" w="med" type="triangle"/>
          </a:ln>
        </p:spPr>
      </p:sp>
      <p:grpSp>
        <p:nvGrpSpPr>
          <p:cNvPr id="617" name="Google Shape;617;p11"/>
          <p:cNvGrpSpPr/>
          <p:nvPr/>
        </p:nvGrpSpPr>
        <p:grpSpPr>
          <a:xfrm>
            <a:off x="8353080" y="4212720"/>
            <a:ext cx="271080" cy="271080"/>
            <a:chOff x="8353080" y="4212720"/>
            <a:chExt cx="271080" cy="271080"/>
          </a:xfrm>
        </p:grpSpPr>
        <p:sp>
          <p:nvSpPr>
            <p:cNvPr id="618" name="Google Shape;618;p11"/>
            <p:cNvSpPr/>
            <p:nvPr/>
          </p:nvSpPr>
          <p:spPr>
            <a:xfrm rot="10800000">
              <a:off x="8353080" y="421272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flipH="1" rot="687000">
              <a:off x="8408880" y="425808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 name="Google Shape;620;p11"/>
          <p:cNvGrpSpPr/>
          <p:nvPr/>
        </p:nvGrpSpPr>
        <p:grpSpPr>
          <a:xfrm>
            <a:off x="8270640" y="1880280"/>
            <a:ext cx="783360" cy="808200"/>
            <a:chOff x="8270640" y="1880280"/>
            <a:chExt cx="783360" cy="808200"/>
          </a:xfrm>
        </p:grpSpPr>
        <p:grpSp>
          <p:nvGrpSpPr>
            <p:cNvPr id="621" name="Google Shape;621;p11"/>
            <p:cNvGrpSpPr/>
            <p:nvPr/>
          </p:nvGrpSpPr>
          <p:grpSpPr>
            <a:xfrm>
              <a:off x="8270640" y="2193840"/>
              <a:ext cx="271080" cy="271080"/>
              <a:chOff x="8270640" y="2193840"/>
              <a:chExt cx="271080" cy="271080"/>
            </a:xfrm>
          </p:grpSpPr>
          <p:sp>
            <p:nvSpPr>
              <p:cNvPr id="622" name="Google Shape;622;p11"/>
              <p:cNvSpPr/>
              <p:nvPr/>
            </p:nvSpPr>
            <p:spPr>
              <a:xfrm rot="10800000">
                <a:off x="8270640" y="21938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1"/>
              <p:cNvSpPr/>
              <p:nvPr/>
            </p:nvSpPr>
            <p:spPr>
              <a:xfrm flipH="1" rot="687000">
                <a:off x="8326440" y="22395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11"/>
            <p:cNvGrpSpPr/>
            <p:nvPr/>
          </p:nvGrpSpPr>
          <p:grpSpPr>
            <a:xfrm>
              <a:off x="8362080" y="2080080"/>
              <a:ext cx="271080" cy="271080"/>
              <a:chOff x="8362080" y="2080080"/>
              <a:chExt cx="271080" cy="271080"/>
            </a:xfrm>
          </p:grpSpPr>
          <p:grpSp>
            <p:nvGrpSpPr>
              <p:cNvPr id="625" name="Google Shape;625;p11"/>
              <p:cNvGrpSpPr/>
              <p:nvPr/>
            </p:nvGrpSpPr>
            <p:grpSpPr>
              <a:xfrm>
                <a:off x="8362080" y="2080080"/>
                <a:ext cx="271080" cy="271080"/>
                <a:chOff x="8362080" y="2080080"/>
                <a:chExt cx="271080" cy="271080"/>
              </a:xfrm>
            </p:grpSpPr>
            <p:sp>
              <p:nvSpPr>
                <p:cNvPr id="626" name="Google Shape;626;p11"/>
                <p:cNvSpPr/>
                <p:nvPr/>
              </p:nvSpPr>
              <p:spPr>
                <a:xfrm rot="10800000">
                  <a:off x="8362080" y="2080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1"/>
                <p:cNvSpPr/>
                <p:nvPr/>
              </p:nvSpPr>
              <p:spPr>
                <a:xfrm flipH="1" rot="687000">
                  <a:off x="8417880" y="2125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8" name="Google Shape;628;p11"/>
              <p:cNvSpPr/>
              <p:nvPr/>
            </p:nvSpPr>
            <p:spPr>
              <a:xfrm>
                <a:off x="8438760" y="2215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29" name="Google Shape;629;p11"/>
              <p:cNvSpPr/>
              <p:nvPr/>
            </p:nvSpPr>
            <p:spPr>
              <a:xfrm rot="5400000">
                <a:off x="8438760" y="22147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630" name="Google Shape;630;p11"/>
            <p:cNvGrpSpPr/>
            <p:nvPr/>
          </p:nvGrpSpPr>
          <p:grpSpPr>
            <a:xfrm>
              <a:off x="8480880" y="2172240"/>
              <a:ext cx="271080" cy="271080"/>
              <a:chOff x="8480880" y="2172240"/>
              <a:chExt cx="271080" cy="271080"/>
            </a:xfrm>
          </p:grpSpPr>
          <p:sp>
            <p:nvSpPr>
              <p:cNvPr id="631" name="Google Shape;631;p11"/>
              <p:cNvSpPr/>
              <p:nvPr/>
            </p:nvSpPr>
            <p:spPr>
              <a:xfrm rot="10800000">
                <a:off x="8480880" y="21722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flipH="1" rot="687000">
                <a:off x="8537040" y="22176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11"/>
            <p:cNvGrpSpPr/>
            <p:nvPr/>
          </p:nvGrpSpPr>
          <p:grpSpPr>
            <a:xfrm>
              <a:off x="8362080" y="2303640"/>
              <a:ext cx="271080" cy="271080"/>
              <a:chOff x="8362080" y="2303640"/>
              <a:chExt cx="271080" cy="271080"/>
            </a:xfrm>
          </p:grpSpPr>
          <p:grpSp>
            <p:nvGrpSpPr>
              <p:cNvPr id="634" name="Google Shape;634;p11"/>
              <p:cNvGrpSpPr/>
              <p:nvPr/>
            </p:nvGrpSpPr>
            <p:grpSpPr>
              <a:xfrm>
                <a:off x="8362080" y="2303640"/>
                <a:ext cx="271080" cy="271080"/>
                <a:chOff x="8362080" y="2303640"/>
                <a:chExt cx="271080" cy="271080"/>
              </a:xfrm>
            </p:grpSpPr>
            <p:sp>
              <p:nvSpPr>
                <p:cNvPr id="635" name="Google Shape;635;p11"/>
                <p:cNvSpPr/>
                <p:nvPr/>
              </p:nvSpPr>
              <p:spPr>
                <a:xfrm rot="10800000">
                  <a:off x="8362080" y="230364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
                <p:cNvSpPr/>
                <p:nvPr/>
              </p:nvSpPr>
              <p:spPr>
                <a:xfrm flipH="1" rot="687000">
                  <a:off x="8417880" y="23490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11"/>
              <p:cNvSpPr/>
              <p:nvPr/>
            </p:nvSpPr>
            <p:spPr>
              <a:xfrm>
                <a:off x="8438760" y="243900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38" name="Google Shape;638;p11"/>
              <p:cNvSpPr/>
              <p:nvPr/>
            </p:nvSpPr>
            <p:spPr>
              <a:xfrm rot="5400000">
                <a:off x="8438760" y="24382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639" name="Google Shape;639;p11"/>
            <p:cNvGrpSpPr/>
            <p:nvPr/>
          </p:nvGrpSpPr>
          <p:grpSpPr>
            <a:xfrm>
              <a:off x="8480880" y="2417400"/>
              <a:ext cx="271080" cy="271080"/>
              <a:chOff x="8480880" y="2417400"/>
              <a:chExt cx="271080" cy="271080"/>
            </a:xfrm>
          </p:grpSpPr>
          <p:sp>
            <p:nvSpPr>
              <p:cNvPr id="640" name="Google Shape;640;p11"/>
              <p:cNvSpPr/>
              <p:nvPr/>
            </p:nvSpPr>
            <p:spPr>
              <a:xfrm rot="10800000">
                <a:off x="8480880" y="241740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flipH="1" rot="687000">
                <a:off x="8537040" y="24627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11"/>
            <p:cNvGrpSpPr/>
            <p:nvPr/>
          </p:nvGrpSpPr>
          <p:grpSpPr>
            <a:xfrm>
              <a:off x="8572320" y="2303640"/>
              <a:ext cx="271080" cy="271080"/>
              <a:chOff x="8572320" y="2303640"/>
              <a:chExt cx="271080" cy="271080"/>
            </a:xfrm>
          </p:grpSpPr>
          <p:grpSp>
            <p:nvGrpSpPr>
              <p:cNvPr id="643" name="Google Shape;643;p11"/>
              <p:cNvGrpSpPr/>
              <p:nvPr/>
            </p:nvGrpSpPr>
            <p:grpSpPr>
              <a:xfrm>
                <a:off x="8572320" y="2303640"/>
                <a:ext cx="271080" cy="271080"/>
                <a:chOff x="8572320" y="2303640"/>
                <a:chExt cx="271080" cy="271080"/>
              </a:xfrm>
            </p:grpSpPr>
            <p:sp>
              <p:nvSpPr>
                <p:cNvPr id="644" name="Google Shape;644;p11"/>
                <p:cNvSpPr/>
                <p:nvPr/>
              </p:nvSpPr>
              <p:spPr>
                <a:xfrm rot="10800000">
                  <a:off x="8572320" y="230364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
                <p:cNvSpPr/>
                <p:nvPr/>
              </p:nvSpPr>
              <p:spPr>
                <a:xfrm flipH="1" rot="687000">
                  <a:off x="8628480" y="23490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 name="Google Shape;646;p11"/>
              <p:cNvSpPr/>
              <p:nvPr/>
            </p:nvSpPr>
            <p:spPr>
              <a:xfrm>
                <a:off x="8649360" y="243900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47" name="Google Shape;647;p11"/>
              <p:cNvSpPr/>
              <p:nvPr/>
            </p:nvSpPr>
            <p:spPr>
              <a:xfrm rot="5400000">
                <a:off x="8649000" y="24382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648" name="Google Shape;648;p11"/>
            <p:cNvGrpSpPr/>
            <p:nvPr/>
          </p:nvGrpSpPr>
          <p:grpSpPr>
            <a:xfrm>
              <a:off x="8480880" y="1994040"/>
              <a:ext cx="271080" cy="271080"/>
              <a:chOff x="8480880" y="1994040"/>
              <a:chExt cx="271080" cy="271080"/>
            </a:xfrm>
          </p:grpSpPr>
          <p:sp>
            <p:nvSpPr>
              <p:cNvPr id="649" name="Google Shape;649;p11"/>
              <p:cNvSpPr/>
              <p:nvPr/>
            </p:nvSpPr>
            <p:spPr>
              <a:xfrm rot="10800000">
                <a:off x="8480880" y="19940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flipH="1" rot="687000">
                <a:off x="8537040" y="20394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 name="Google Shape;651;p11"/>
            <p:cNvGrpSpPr/>
            <p:nvPr/>
          </p:nvGrpSpPr>
          <p:grpSpPr>
            <a:xfrm>
              <a:off x="8572320" y="1880280"/>
              <a:ext cx="271080" cy="271080"/>
              <a:chOff x="8572320" y="1880280"/>
              <a:chExt cx="271080" cy="271080"/>
            </a:xfrm>
          </p:grpSpPr>
          <p:grpSp>
            <p:nvGrpSpPr>
              <p:cNvPr id="652" name="Google Shape;652;p11"/>
              <p:cNvGrpSpPr/>
              <p:nvPr/>
            </p:nvGrpSpPr>
            <p:grpSpPr>
              <a:xfrm>
                <a:off x="8572320" y="1880280"/>
                <a:ext cx="271080" cy="271080"/>
                <a:chOff x="8572320" y="1880280"/>
                <a:chExt cx="271080" cy="271080"/>
              </a:xfrm>
            </p:grpSpPr>
            <p:sp>
              <p:nvSpPr>
                <p:cNvPr id="653" name="Google Shape;653;p11"/>
                <p:cNvSpPr/>
                <p:nvPr/>
              </p:nvSpPr>
              <p:spPr>
                <a:xfrm rot="10800000">
                  <a:off x="8572320" y="18802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flipH="1" rot="687000">
                  <a:off x="8628480" y="19256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11"/>
              <p:cNvSpPr/>
              <p:nvPr/>
            </p:nvSpPr>
            <p:spPr>
              <a:xfrm>
                <a:off x="8649360" y="20156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56" name="Google Shape;656;p11"/>
              <p:cNvSpPr/>
              <p:nvPr/>
            </p:nvSpPr>
            <p:spPr>
              <a:xfrm rot="5400000">
                <a:off x="8649000" y="20149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657" name="Google Shape;657;p11"/>
            <p:cNvGrpSpPr/>
            <p:nvPr/>
          </p:nvGrpSpPr>
          <p:grpSpPr>
            <a:xfrm>
              <a:off x="8691480" y="1972440"/>
              <a:ext cx="271080" cy="271080"/>
              <a:chOff x="8691480" y="1972440"/>
              <a:chExt cx="271080" cy="271080"/>
            </a:xfrm>
          </p:grpSpPr>
          <p:sp>
            <p:nvSpPr>
              <p:cNvPr id="658" name="Google Shape;658;p11"/>
              <p:cNvSpPr/>
              <p:nvPr/>
            </p:nvSpPr>
            <p:spPr>
              <a:xfrm rot="10800000">
                <a:off x="8691480" y="197244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flipH="1" rot="687000">
                <a:off x="8747640" y="20178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11"/>
            <p:cNvGrpSpPr/>
            <p:nvPr/>
          </p:nvGrpSpPr>
          <p:grpSpPr>
            <a:xfrm>
              <a:off x="8572320" y="2103840"/>
              <a:ext cx="271080" cy="271080"/>
              <a:chOff x="8572320" y="2103840"/>
              <a:chExt cx="271080" cy="271080"/>
            </a:xfrm>
          </p:grpSpPr>
          <p:grpSp>
            <p:nvGrpSpPr>
              <p:cNvPr id="661" name="Google Shape;661;p11"/>
              <p:cNvGrpSpPr/>
              <p:nvPr/>
            </p:nvGrpSpPr>
            <p:grpSpPr>
              <a:xfrm>
                <a:off x="8572320" y="2103840"/>
                <a:ext cx="271080" cy="271080"/>
                <a:chOff x="8572320" y="2103840"/>
                <a:chExt cx="271080" cy="271080"/>
              </a:xfrm>
            </p:grpSpPr>
            <p:sp>
              <p:nvSpPr>
                <p:cNvPr id="662" name="Google Shape;662;p11"/>
                <p:cNvSpPr/>
                <p:nvPr/>
              </p:nvSpPr>
              <p:spPr>
                <a:xfrm rot="10800000">
                  <a:off x="8572320" y="210384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flipH="1" rot="687000">
                  <a:off x="8628480" y="21492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11"/>
              <p:cNvSpPr/>
              <p:nvPr/>
            </p:nvSpPr>
            <p:spPr>
              <a:xfrm>
                <a:off x="8649360" y="223920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65" name="Google Shape;665;p11"/>
              <p:cNvSpPr/>
              <p:nvPr/>
            </p:nvSpPr>
            <p:spPr>
              <a:xfrm rot="5400000">
                <a:off x="8649000" y="22384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nvGrpSpPr>
            <p:cNvPr id="666" name="Google Shape;666;p11"/>
            <p:cNvGrpSpPr/>
            <p:nvPr/>
          </p:nvGrpSpPr>
          <p:grpSpPr>
            <a:xfrm>
              <a:off x="8691480" y="2217600"/>
              <a:ext cx="271080" cy="271080"/>
              <a:chOff x="8691480" y="2217600"/>
              <a:chExt cx="271080" cy="271080"/>
            </a:xfrm>
          </p:grpSpPr>
          <p:sp>
            <p:nvSpPr>
              <p:cNvPr id="667" name="Google Shape;667;p11"/>
              <p:cNvSpPr/>
              <p:nvPr/>
            </p:nvSpPr>
            <p:spPr>
              <a:xfrm rot="10800000">
                <a:off x="8691480" y="2217600"/>
                <a:ext cx="271080" cy="271080"/>
              </a:xfrm>
              <a:prstGeom prst="ellipse">
                <a:avLst/>
              </a:prstGeom>
              <a:solidFill>
                <a:srgbClr val="FF657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
              <p:cNvSpPr/>
              <p:nvPr/>
            </p:nvSpPr>
            <p:spPr>
              <a:xfrm flipH="1" rot="687000">
                <a:off x="8747640" y="226296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11"/>
            <p:cNvGrpSpPr/>
            <p:nvPr/>
          </p:nvGrpSpPr>
          <p:grpSpPr>
            <a:xfrm>
              <a:off x="8782920" y="2103840"/>
              <a:ext cx="271080" cy="271080"/>
              <a:chOff x="8782920" y="2103840"/>
              <a:chExt cx="271080" cy="271080"/>
            </a:xfrm>
          </p:grpSpPr>
          <p:grpSp>
            <p:nvGrpSpPr>
              <p:cNvPr id="670" name="Google Shape;670;p11"/>
              <p:cNvGrpSpPr/>
              <p:nvPr/>
            </p:nvGrpSpPr>
            <p:grpSpPr>
              <a:xfrm>
                <a:off x="8782920" y="2103840"/>
                <a:ext cx="271080" cy="271080"/>
                <a:chOff x="8782920" y="2103840"/>
                <a:chExt cx="271080" cy="271080"/>
              </a:xfrm>
            </p:grpSpPr>
            <p:sp>
              <p:nvSpPr>
                <p:cNvPr id="671" name="Google Shape;671;p11"/>
                <p:cNvSpPr/>
                <p:nvPr/>
              </p:nvSpPr>
              <p:spPr>
                <a:xfrm rot="10800000">
                  <a:off x="8782920" y="210384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1"/>
                <p:cNvSpPr/>
                <p:nvPr/>
              </p:nvSpPr>
              <p:spPr>
                <a:xfrm flipH="1" rot="687000">
                  <a:off x="8839080" y="214920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3" name="Google Shape;673;p11"/>
              <p:cNvSpPr/>
              <p:nvPr/>
            </p:nvSpPr>
            <p:spPr>
              <a:xfrm>
                <a:off x="8859600" y="223920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74" name="Google Shape;674;p11"/>
              <p:cNvSpPr/>
              <p:nvPr/>
            </p:nvSpPr>
            <p:spPr>
              <a:xfrm rot="5400000">
                <a:off x="8859600" y="223848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pSp>
      <p:grpSp>
        <p:nvGrpSpPr>
          <p:cNvPr id="675" name="Google Shape;675;p11"/>
          <p:cNvGrpSpPr/>
          <p:nvPr/>
        </p:nvGrpSpPr>
        <p:grpSpPr>
          <a:xfrm>
            <a:off x="8295840" y="2530080"/>
            <a:ext cx="271080" cy="271080"/>
            <a:chOff x="8295840" y="2530080"/>
            <a:chExt cx="271080" cy="271080"/>
          </a:xfrm>
        </p:grpSpPr>
        <p:grpSp>
          <p:nvGrpSpPr>
            <p:cNvPr id="676" name="Google Shape;676;p11"/>
            <p:cNvGrpSpPr/>
            <p:nvPr/>
          </p:nvGrpSpPr>
          <p:grpSpPr>
            <a:xfrm>
              <a:off x="8295840" y="2530080"/>
              <a:ext cx="271080" cy="271080"/>
              <a:chOff x="8295840" y="2530080"/>
              <a:chExt cx="271080" cy="271080"/>
            </a:xfrm>
          </p:grpSpPr>
          <p:sp>
            <p:nvSpPr>
              <p:cNvPr id="677" name="Google Shape;677;p11"/>
              <p:cNvSpPr/>
              <p:nvPr/>
            </p:nvSpPr>
            <p:spPr>
              <a:xfrm rot="10800000">
                <a:off x="8295840" y="2530080"/>
                <a:ext cx="271080" cy="271080"/>
              </a:xfrm>
              <a:prstGeom prst="ellipse">
                <a:avLst/>
              </a:prstGeom>
              <a:solidFill>
                <a:srgbClr val="47B8EA"/>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1"/>
              <p:cNvSpPr/>
              <p:nvPr/>
            </p:nvSpPr>
            <p:spPr>
              <a:xfrm flipH="1" rot="687000">
                <a:off x="8351640" y="2575440"/>
                <a:ext cx="68040" cy="10116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9" name="Google Shape;679;p11"/>
            <p:cNvSpPr/>
            <p:nvPr/>
          </p:nvSpPr>
          <p:spPr>
            <a:xfrm>
              <a:off x="8372520" y="266544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sp>
          <p:nvSpPr>
            <p:cNvPr id="680" name="Google Shape;680;p11"/>
            <p:cNvSpPr/>
            <p:nvPr/>
          </p:nvSpPr>
          <p:spPr>
            <a:xfrm rot="5400000">
              <a:off x="8372520" y="2664720"/>
              <a:ext cx="116640" cy="36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
        <p:nvSpPr>
          <p:cNvPr id="681" name="Google Shape;681;p11"/>
          <p:cNvSpPr/>
          <p:nvPr/>
        </p:nvSpPr>
        <p:spPr>
          <a:xfrm>
            <a:off x="8026920" y="4569480"/>
            <a:ext cx="1194120" cy="60948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Emitted Particle</a:t>
            </a:r>
            <a:endParaRPr b="0" i="0" sz="1400" u="none" cap="none" strike="noStrike">
              <a:latin typeface="Arial"/>
              <a:ea typeface="Arial"/>
              <a:cs typeface="Arial"/>
              <a:sym typeface="Arial"/>
            </a:endParaRPr>
          </a:p>
        </p:txBody>
      </p:sp>
      <p:sp>
        <p:nvSpPr>
          <p:cNvPr id="682" name="Google Shape;682;p11"/>
          <p:cNvSpPr/>
          <p:nvPr/>
        </p:nvSpPr>
        <p:spPr>
          <a:xfrm>
            <a:off x="4523760" y="4421880"/>
            <a:ext cx="2557080" cy="3963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Compound nucleus</a:t>
            </a:r>
            <a:endParaRPr b="0" i="0" sz="14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6" name="Shape 686"/>
        <p:cNvGrpSpPr/>
        <p:nvPr/>
      </p:nvGrpSpPr>
      <p:grpSpPr>
        <a:xfrm>
          <a:off x="0" y="0"/>
          <a:ext cx="0" cy="0"/>
          <a:chOff x="0" y="0"/>
          <a:chExt cx="0" cy="0"/>
        </a:xfrm>
      </p:grpSpPr>
      <p:sp>
        <p:nvSpPr>
          <p:cNvPr id="687" name="Google Shape;687;p12"/>
          <p:cNvSpPr txBox="1"/>
          <p:nvPr>
            <p:ph type="title"/>
          </p:nvPr>
        </p:nvSpPr>
        <p:spPr>
          <a:xfrm>
            <a:off x="555120" y="248760"/>
            <a:ext cx="9993240" cy="104184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NUCLEAR REACTION CROSS SECTIONS</a:t>
            </a:r>
            <a:endParaRPr b="0" sz="1800" strike="noStrike">
              <a:solidFill>
                <a:srgbClr val="000000"/>
              </a:solidFill>
              <a:latin typeface="Arial"/>
              <a:ea typeface="Arial"/>
              <a:cs typeface="Arial"/>
              <a:sym typeface="Arial"/>
            </a:endParaRPr>
          </a:p>
        </p:txBody>
      </p:sp>
      <p:grpSp>
        <p:nvGrpSpPr>
          <p:cNvPr id="688" name="Google Shape;688;p12"/>
          <p:cNvGrpSpPr/>
          <p:nvPr/>
        </p:nvGrpSpPr>
        <p:grpSpPr>
          <a:xfrm>
            <a:off x="132474" y="249120"/>
            <a:ext cx="517497" cy="604423"/>
            <a:chOff x="132474" y="249120"/>
            <a:chExt cx="517497" cy="604423"/>
          </a:xfrm>
        </p:grpSpPr>
        <p:sp>
          <p:nvSpPr>
            <p:cNvPr id="689" name="Google Shape;689;p12"/>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690" name="Google Shape;690;p12"/>
            <p:cNvGrpSpPr/>
            <p:nvPr/>
          </p:nvGrpSpPr>
          <p:grpSpPr>
            <a:xfrm>
              <a:off x="132474" y="615257"/>
              <a:ext cx="239052" cy="238286"/>
              <a:chOff x="132474" y="615257"/>
              <a:chExt cx="239052" cy="238286"/>
            </a:xfrm>
          </p:grpSpPr>
          <p:sp>
            <p:nvSpPr>
              <p:cNvPr id="691" name="Google Shape;691;p12"/>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2"/>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12"/>
            <p:cNvGrpSpPr/>
            <p:nvPr/>
          </p:nvGrpSpPr>
          <p:grpSpPr>
            <a:xfrm>
              <a:off x="160920" y="249120"/>
              <a:ext cx="182520" cy="181440"/>
              <a:chOff x="160920" y="249120"/>
              <a:chExt cx="182520" cy="181440"/>
            </a:xfrm>
          </p:grpSpPr>
          <p:sp>
            <p:nvSpPr>
              <p:cNvPr id="694" name="Google Shape;694;p12"/>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2"/>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12"/>
            <p:cNvGrpSpPr/>
            <p:nvPr/>
          </p:nvGrpSpPr>
          <p:grpSpPr>
            <a:xfrm>
              <a:off x="404469" y="420360"/>
              <a:ext cx="245502" cy="245040"/>
              <a:chOff x="404469" y="420360"/>
              <a:chExt cx="245502" cy="245040"/>
            </a:xfrm>
          </p:grpSpPr>
          <p:sp>
            <p:nvSpPr>
              <p:cNvPr id="697" name="Google Shape;697;p12"/>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2"/>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9" name="Google Shape;699;p12"/>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700" name="Google Shape;700;p12"/>
          <p:cNvPicPr preferRelativeResize="0"/>
          <p:nvPr/>
        </p:nvPicPr>
        <p:blipFill rotWithShape="1">
          <a:blip r:embed="rId3">
            <a:alphaModFix/>
          </a:blip>
          <a:srcRect b="0" l="0" r="0" t="0"/>
          <a:stretch/>
        </p:blipFill>
        <p:spPr>
          <a:xfrm>
            <a:off x="2171880" y="1629720"/>
            <a:ext cx="5733720" cy="3790440"/>
          </a:xfrm>
          <a:prstGeom prst="rect">
            <a:avLst/>
          </a:prstGeom>
          <a:noFill/>
          <a:ln>
            <a:noFill/>
          </a:ln>
        </p:spPr>
      </p:pic>
      <p:sp>
        <p:nvSpPr>
          <p:cNvPr id="701" name="Google Shape;701;p12"/>
          <p:cNvSpPr/>
          <p:nvPr/>
        </p:nvSpPr>
        <p:spPr>
          <a:xfrm>
            <a:off x="3129840" y="1065960"/>
            <a:ext cx="3817080" cy="3963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From experimental point of view</a:t>
            </a:r>
            <a:endParaRPr b="0" i="0" sz="14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3"/>
          <p:cNvSpPr txBox="1"/>
          <p:nvPr>
            <p:ph idx="4294967295" type="body"/>
          </p:nvPr>
        </p:nvSpPr>
        <p:spPr>
          <a:xfrm>
            <a:off x="504360" y="2891520"/>
            <a:ext cx="9068040" cy="1879920"/>
          </a:xfrm>
          <a:prstGeom prst="rect">
            <a:avLst/>
          </a:prstGeom>
          <a:noFill/>
          <a:ln>
            <a:noFill/>
          </a:ln>
        </p:spPr>
        <p:txBody>
          <a:bodyPr anchorCtr="0" anchor="t" bIns="0" lIns="0" spcFirstLastPara="1" rIns="0" wrap="square" tIns="0">
            <a:normAutofit fontScale="89000"/>
          </a:bodyPr>
          <a:lstStyle/>
          <a:p>
            <a:pPr indent="-324000" lvl="0" marL="914400" marR="0" rtl="0" algn="l">
              <a:lnSpc>
                <a:spcPct val="200000"/>
              </a:lnSpc>
              <a:spcBef>
                <a:spcPts val="0"/>
              </a:spcBef>
              <a:spcAft>
                <a:spcPts val="0"/>
              </a:spcAft>
              <a:buClr>
                <a:srgbClr val="000000"/>
              </a:buClr>
              <a:buSzPct val="118000"/>
              <a:buFont typeface="Arial"/>
              <a:buChar char="●"/>
            </a:pPr>
            <a:r>
              <a:rPr b="0" lang="en-US" sz="1500" strike="noStrike">
                <a:solidFill>
                  <a:srgbClr val="000000"/>
                </a:solidFill>
                <a:latin typeface="Arial"/>
                <a:ea typeface="Arial"/>
                <a:cs typeface="Arial"/>
                <a:sym typeface="Arial"/>
              </a:rPr>
              <a:t>k is the wave number of relative motion</a:t>
            </a:r>
            <a:endParaRPr b="0" sz="1500" strike="noStrike">
              <a:solidFill>
                <a:srgbClr val="000000"/>
              </a:solidFill>
              <a:latin typeface="Arial"/>
              <a:ea typeface="Arial"/>
              <a:cs typeface="Arial"/>
              <a:sym typeface="Arial"/>
            </a:endParaRPr>
          </a:p>
          <a:p>
            <a:pPr indent="-324000" lvl="0" marL="914400" marR="0" rtl="0" algn="l">
              <a:lnSpc>
                <a:spcPct val="200000"/>
              </a:lnSpc>
              <a:spcBef>
                <a:spcPts val="700"/>
              </a:spcBef>
              <a:spcAft>
                <a:spcPts val="0"/>
              </a:spcAft>
              <a:buClr>
                <a:srgbClr val="000000"/>
              </a:buClr>
              <a:buSzPct val="118000"/>
              <a:buFont typeface="Arial"/>
              <a:buChar char="●"/>
            </a:pPr>
            <a:r>
              <a:rPr b="0" lang="en-US" sz="1500" strike="noStrike">
                <a:solidFill>
                  <a:srgbClr val="000000"/>
                </a:solidFill>
                <a:latin typeface="Arial"/>
                <a:ea typeface="Arial"/>
                <a:cs typeface="Arial"/>
                <a:sym typeface="Arial"/>
              </a:rPr>
              <a:t>i , I, J and  S indicate projectile, target, compound nucleus, and channel spin</a:t>
            </a:r>
            <a:endParaRPr b="0" sz="1500" strike="noStrike">
              <a:solidFill>
                <a:srgbClr val="000000"/>
              </a:solidFill>
              <a:latin typeface="Arial"/>
              <a:ea typeface="Arial"/>
              <a:cs typeface="Arial"/>
              <a:sym typeface="Arial"/>
            </a:endParaRPr>
          </a:p>
          <a:p>
            <a:pPr indent="-324000" lvl="0" marL="914400" marR="0" rtl="0" algn="l">
              <a:lnSpc>
                <a:spcPct val="200000"/>
              </a:lnSpc>
              <a:spcBef>
                <a:spcPts val="700"/>
              </a:spcBef>
              <a:spcAft>
                <a:spcPts val="0"/>
              </a:spcAft>
              <a:buClr>
                <a:srgbClr val="000000"/>
              </a:buClr>
              <a:buSzPct val="118000"/>
              <a:buFont typeface="Arial"/>
              <a:buChar char="●"/>
            </a:pPr>
            <a:r>
              <a:rPr b="0" lang="en-US" sz="1500" strike="noStrike">
                <a:solidFill>
                  <a:srgbClr val="000000"/>
                </a:solidFill>
                <a:latin typeface="Arial"/>
                <a:ea typeface="Arial"/>
                <a:cs typeface="Arial"/>
                <a:sym typeface="Arial"/>
              </a:rPr>
              <a:t>l is the orbital angular momentum of the projectile a</a:t>
            </a:r>
            <a:endParaRPr b="0" sz="1500" strike="noStrike">
              <a:solidFill>
                <a:srgbClr val="000000"/>
              </a:solidFill>
              <a:latin typeface="Arial"/>
              <a:ea typeface="Arial"/>
              <a:cs typeface="Arial"/>
              <a:sym typeface="Arial"/>
            </a:endParaRPr>
          </a:p>
          <a:p>
            <a:pPr indent="-324000" lvl="0" marL="914400" marR="0" rtl="0" algn="l">
              <a:lnSpc>
                <a:spcPct val="200000"/>
              </a:lnSpc>
              <a:spcBef>
                <a:spcPts val="700"/>
              </a:spcBef>
              <a:spcAft>
                <a:spcPts val="0"/>
              </a:spcAft>
              <a:buClr>
                <a:srgbClr val="000000"/>
              </a:buClr>
              <a:buSzPct val="118000"/>
              <a:buFont typeface="Arial"/>
              <a:buChar char="●"/>
            </a:pPr>
            <a:r>
              <a:rPr b="0" lang="en-US" sz="1500" strike="noStrike">
                <a:solidFill>
                  <a:srgbClr val="000000"/>
                </a:solidFill>
                <a:latin typeface="Arial"/>
                <a:ea typeface="Arial"/>
                <a:cs typeface="Arial"/>
                <a:sym typeface="Arial"/>
              </a:rPr>
              <a:t>The function f(l, π) ensures parity conservation</a:t>
            </a:r>
            <a:endParaRPr b="0" sz="1500" strike="noStrike">
              <a:solidFill>
                <a:srgbClr val="000000"/>
              </a:solidFill>
              <a:latin typeface="Arial"/>
              <a:ea typeface="Arial"/>
              <a:cs typeface="Arial"/>
              <a:sym typeface="Arial"/>
            </a:endParaRPr>
          </a:p>
        </p:txBody>
      </p:sp>
      <p:sp>
        <p:nvSpPr>
          <p:cNvPr id="707" name="Google Shape;707;p13"/>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HOW EMPIRE CALCULATES REACTION CROSS-SECTIONS</a:t>
            </a:r>
            <a:endParaRPr b="0" sz="1800" strike="noStrike">
              <a:solidFill>
                <a:srgbClr val="000000"/>
              </a:solidFill>
              <a:latin typeface="Arial"/>
              <a:ea typeface="Arial"/>
              <a:cs typeface="Arial"/>
              <a:sym typeface="Arial"/>
            </a:endParaRPr>
          </a:p>
        </p:txBody>
      </p:sp>
      <p:grpSp>
        <p:nvGrpSpPr>
          <p:cNvPr id="708" name="Google Shape;708;p13"/>
          <p:cNvGrpSpPr/>
          <p:nvPr/>
        </p:nvGrpSpPr>
        <p:grpSpPr>
          <a:xfrm>
            <a:off x="132474" y="249120"/>
            <a:ext cx="517497" cy="604423"/>
            <a:chOff x="132474" y="249120"/>
            <a:chExt cx="517497" cy="604423"/>
          </a:xfrm>
        </p:grpSpPr>
        <p:sp>
          <p:nvSpPr>
            <p:cNvPr id="709" name="Google Shape;709;p13"/>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710" name="Google Shape;710;p13"/>
            <p:cNvGrpSpPr/>
            <p:nvPr/>
          </p:nvGrpSpPr>
          <p:grpSpPr>
            <a:xfrm>
              <a:off x="132474" y="615257"/>
              <a:ext cx="239052" cy="238286"/>
              <a:chOff x="132474" y="615257"/>
              <a:chExt cx="239052" cy="238286"/>
            </a:xfrm>
          </p:grpSpPr>
          <p:sp>
            <p:nvSpPr>
              <p:cNvPr id="711" name="Google Shape;711;p13"/>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13"/>
            <p:cNvGrpSpPr/>
            <p:nvPr/>
          </p:nvGrpSpPr>
          <p:grpSpPr>
            <a:xfrm>
              <a:off x="160920" y="249120"/>
              <a:ext cx="182520" cy="181440"/>
              <a:chOff x="160920" y="249120"/>
              <a:chExt cx="182520" cy="181440"/>
            </a:xfrm>
          </p:grpSpPr>
          <p:sp>
            <p:nvSpPr>
              <p:cNvPr id="714" name="Google Shape;714;p13"/>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13"/>
            <p:cNvGrpSpPr/>
            <p:nvPr/>
          </p:nvGrpSpPr>
          <p:grpSpPr>
            <a:xfrm>
              <a:off x="404469" y="420360"/>
              <a:ext cx="245502" cy="245040"/>
              <a:chOff x="404469" y="420360"/>
              <a:chExt cx="245502" cy="245040"/>
            </a:xfrm>
          </p:grpSpPr>
          <p:sp>
            <p:nvSpPr>
              <p:cNvPr id="717" name="Google Shape;717;p13"/>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13"/>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720" name="Google Shape;720;p13"/>
          <p:cNvPicPr preferRelativeResize="0"/>
          <p:nvPr/>
        </p:nvPicPr>
        <p:blipFill rotWithShape="1">
          <a:blip r:embed="rId3">
            <a:alphaModFix/>
          </a:blip>
          <a:srcRect b="0" l="0" r="0" t="0"/>
          <a:stretch/>
        </p:blipFill>
        <p:spPr>
          <a:xfrm>
            <a:off x="717840" y="1326240"/>
            <a:ext cx="8448480" cy="11617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4"/>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INPUT FILE</a:t>
            </a:r>
            <a:endParaRPr b="0" sz="1800" strike="noStrike">
              <a:solidFill>
                <a:srgbClr val="000000"/>
              </a:solidFill>
              <a:latin typeface="Arial"/>
              <a:ea typeface="Arial"/>
              <a:cs typeface="Arial"/>
              <a:sym typeface="Arial"/>
            </a:endParaRPr>
          </a:p>
        </p:txBody>
      </p:sp>
      <p:grpSp>
        <p:nvGrpSpPr>
          <p:cNvPr id="726" name="Google Shape;726;p14"/>
          <p:cNvGrpSpPr/>
          <p:nvPr/>
        </p:nvGrpSpPr>
        <p:grpSpPr>
          <a:xfrm>
            <a:off x="132474" y="249120"/>
            <a:ext cx="517497" cy="604423"/>
            <a:chOff x="132474" y="249120"/>
            <a:chExt cx="517497" cy="604423"/>
          </a:xfrm>
        </p:grpSpPr>
        <p:sp>
          <p:nvSpPr>
            <p:cNvPr id="727" name="Google Shape;727;p14"/>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728" name="Google Shape;728;p14"/>
            <p:cNvGrpSpPr/>
            <p:nvPr/>
          </p:nvGrpSpPr>
          <p:grpSpPr>
            <a:xfrm>
              <a:off x="132474" y="615257"/>
              <a:ext cx="239052" cy="238286"/>
              <a:chOff x="132474" y="615257"/>
              <a:chExt cx="239052" cy="238286"/>
            </a:xfrm>
          </p:grpSpPr>
          <p:sp>
            <p:nvSpPr>
              <p:cNvPr id="729" name="Google Shape;729;p14"/>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4"/>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14"/>
            <p:cNvGrpSpPr/>
            <p:nvPr/>
          </p:nvGrpSpPr>
          <p:grpSpPr>
            <a:xfrm>
              <a:off x="160920" y="249120"/>
              <a:ext cx="182520" cy="181440"/>
              <a:chOff x="160920" y="249120"/>
              <a:chExt cx="182520" cy="181440"/>
            </a:xfrm>
          </p:grpSpPr>
          <p:sp>
            <p:nvSpPr>
              <p:cNvPr id="732" name="Google Shape;732;p14"/>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4"/>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 name="Google Shape;734;p14"/>
            <p:cNvGrpSpPr/>
            <p:nvPr/>
          </p:nvGrpSpPr>
          <p:grpSpPr>
            <a:xfrm>
              <a:off x="404469" y="420360"/>
              <a:ext cx="245502" cy="245040"/>
              <a:chOff x="404469" y="420360"/>
              <a:chExt cx="245502" cy="245040"/>
            </a:xfrm>
          </p:grpSpPr>
          <p:sp>
            <p:nvSpPr>
              <p:cNvPr id="735" name="Google Shape;735;p14"/>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4"/>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 name="Google Shape;737;p14"/>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738" name="Google Shape;738;p14"/>
          <p:cNvPicPr preferRelativeResize="0"/>
          <p:nvPr/>
        </p:nvPicPr>
        <p:blipFill rotWithShape="1">
          <a:blip r:embed="rId3">
            <a:alphaModFix/>
          </a:blip>
          <a:srcRect b="0" l="0" r="0" t="0"/>
          <a:stretch/>
        </p:blipFill>
        <p:spPr>
          <a:xfrm>
            <a:off x="1823040" y="1037160"/>
            <a:ext cx="6484320" cy="44150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5"/>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OUTPUT FILE</a:t>
            </a:r>
            <a:endParaRPr b="0" sz="1800" strike="noStrike">
              <a:solidFill>
                <a:srgbClr val="000000"/>
              </a:solidFill>
              <a:latin typeface="Arial"/>
              <a:ea typeface="Arial"/>
              <a:cs typeface="Arial"/>
              <a:sym typeface="Arial"/>
            </a:endParaRPr>
          </a:p>
        </p:txBody>
      </p:sp>
      <p:grpSp>
        <p:nvGrpSpPr>
          <p:cNvPr id="744" name="Google Shape;744;p15"/>
          <p:cNvGrpSpPr/>
          <p:nvPr/>
        </p:nvGrpSpPr>
        <p:grpSpPr>
          <a:xfrm>
            <a:off x="132474" y="249120"/>
            <a:ext cx="517497" cy="604423"/>
            <a:chOff x="132474" y="249120"/>
            <a:chExt cx="517497" cy="604423"/>
          </a:xfrm>
        </p:grpSpPr>
        <p:sp>
          <p:nvSpPr>
            <p:cNvPr id="745" name="Google Shape;745;p15"/>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746" name="Google Shape;746;p15"/>
            <p:cNvGrpSpPr/>
            <p:nvPr/>
          </p:nvGrpSpPr>
          <p:grpSpPr>
            <a:xfrm>
              <a:off x="132474" y="615257"/>
              <a:ext cx="239052" cy="238286"/>
              <a:chOff x="132474" y="615257"/>
              <a:chExt cx="239052" cy="238286"/>
            </a:xfrm>
          </p:grpSpPr>
          <p:sp>
            <p:nvSpPr>
              <p:cNvPr id="747" name="Google Shape;747;p15"/>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5"/>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15"/>
            <p:cNvGrpSpPr/>
            <p:nvPr/>
          </p:nvGrpSpPr>
          <p:grpSpPr>
            <a:xfrm>
              <a:off x="160920" y="249120"/>
              <a:ext cx="182520" cy="181440"/>
              <a:chOff x="160920" y="249120"/>
              <a:chExt cx="182520" cy="181440"/>
            </a:xfrm>
          </p:grpSpPr>
          <p:sp>
            <p:nvSpPr>
              <p:cNvPr id="750" name="Google Shape;750;p15"/>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5"/>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15"/>
            <p:cNvGrpSpPr/>
            <p:nvPr/>
          </p:nvGrpSpPr>
          <p:grpSpPr>
            <a:xfrm>
              <a:off x="404469" y="420360"/>
              <a:ext cx="245502" cy="245040"/>
              <a:chOff x="404469" y="420360"/>
              <a:chExt cx="245502" cy="245040"/>
            </a:xfrm>
          </p:grpSpPr>
          <p:sp>
            <p:nvSpPr>
              <p:cNvPr id="753" name="Google Shape;753;p15"/>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5"/>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 name="Google Shape;755;p15"/>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756" name="Google Shape;756;p15"/>
          <p:cNvPicPr preferRelativeResize="0"/>
          <p:nvPr/>
        </p:nvPicPr>
        <p:blipFill rotWithShape="1">
          <a:blip r:embed="rId3">
            <a:alphaModFix/>
          </a:blip>
          <a:srcRect b="0" l="0" r="0" t="0"/>
          <a:stretch/>
        </p:blipFill>
        <p:spPr>
          <a:xfrm>
            <a:off x="1278360" y="1326240"/>
            <a:ext cx="7520400" cy="38631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6"/>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KEYWORDS IN OUTPUT FILE</a:t>
            </a:r>
            <a:endParaRPr b="0" sz="1800" strike="noStrike">
              <a:solidFill>
                <a:srgbClr val="000000"/>
              </a:solidFill>
              <a:latin typeface="Arial"/>
              <a:ea typeface="Arial"/>
              <a:cs typeface="Arial"/>
              <a:sym typeface="Arial"/>
            </a:endParaRPr>
          </a:p>
        </p:txBody>
      </p:sp>
      <p:grpSp>
        <p:nvGrpSpPr>
          <p:cNvPr id="762" name="Google Shape;762;p16"/>
          <p:cNvGrpSpPr/>
          <p:nvPr/>
        </p:nvGrpSpPr>
        <p:grpSpPr>
          <a:xfrm>
            <a:off x="132474" y="249120"/>
            <a:ext cx="517497" cy="604423"/>
            <a:chOff x="132474" y="249120"/>
            <a:chExt cx="517497" cy="604423"/>
          </a:xfrm>
        </p:grpSpPr>
        <p:sp>
          <p:nvSpPr>
            <p:cNvPr id="763" name="Google Shape;763;p16"/>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764" name="Google Shape;764;p16"/>
            <p:cNvGrpSpPr/>
            <p:nvPr/>
          </p:nvGrpSpPr>
          <p:grpSpPr>
            <a:xfrm>
              <a:off x="132474" y="615257"/>
              <a:ext cx="239052" cy="238286"/>
              <a:chOff x="132474" y="615257"/>
              <a:chExt cx="239052" cy="238286"/>
            </a:xfrm>
          </p:grpSpPr>
          <p:sp>
            <p:nvSpPr>
              <p:cNvPr id="765" name="Google Shape;765;p16"/>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6"/>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16"/>
            <p:cNvGrpSpPr/>
            <p:nvPr/>
          </p:nvGrpSpPr>
          <p:grpSpPr>
            <a:xfrm>
              <a:off x="160920" y="249120"/>
              <a:ext cx="182520" cy="181440"/>
              <a:chOff x="160920" y="249120"/>
              <a:chExt cx="182520" cy="181440"/>
            </a:xfrm>
          </p:grpSpPr>
          <p:sp>
            <p:nvSpPr>
              <p:cNvPr id="768" name="Google Shape;768;p16"/>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6"/>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16"/>
            <p:cNvGrpSpPr/>
            <p:nvPr/>
          </p:nvGrpSpPr>
          <p:grpSpPr>
            <a:xfrm>
              <a:off x="404469" y="420360"/>
              <a:ext cx="245502" cy="245040"/>
              <a:chOff x="404469" y="420360"/>
              <a:chExt cx="245502" cy="245040"/>
            </a:xfrm>
          </p:grpSpPr>
          <p:sp>
            <p:nvSpPr>
              <p:cNvPr id="771" name="Google Shape;771;p16"/>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6"/>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3" name="Google Shape;773;p16"/>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graphicFrame>
        <p:nvGraphicFramePr>
          <p:cNvPr id="774" name="Google Shape;774;p16"/>
          <p:cNvGraphicFramePr/>
          <p:nvPr/>
        </p:nvGraphicFramePr>
        <p:xfrm>
          <a:off x="1729800" y="2025720"/>
          <a:ext cx="3000000" cy="3000000"/>
        </p:xfrm>
        <a:graphic>
          <a:graphicData uri="http://schemas.openxmlformats.org/drawingml/2006/table">
            <a:tbl>
              <a:tblPr>
                <a:noFill/>
                <a:tableStyleId>{CB7724F1-36DC-44BF-8195-0B6361010AB5}</a:tableStyleId>
              </a:tblPr>
              <a:tblGrid>
                <a:gridCol w="3060000"/>
                <a:gridCol w="3060000"/>
              </a:tblGrid>
              <a:tr h="522725">
                <a:tc>
                  <a:txBody>
                    <a:bodyPr/>
                    <a:lstStyle/>
                    <a:p>
                      <a:pPr indent="0" lvl="0" marL="0" marR="0" rtl="0" algn="ctr">
                        <a:lnSpc>
                          <a:spcPct val="100000"/>
                        </a:lnSpc>
                        <a:spcBef>
                          <a:spcPts val="0"/>
                        </a:spcBef>
                        <a:spcAft>
                          <a:spcPts val="0"/>
                        </a:spcAft>
                        <a:buClr>
                          <a:srgbClr val="000000"/>
                        </a:buClr>
                        <a:buSzPts val="1200"/>
                        <a:buFont typeface="Arial"/>
                        <a:buNone/>
                      </a:pPr>
                      <a:r>
                        <a:rPr b="0" lang="en-US" sz="1200" u="none" cap="none" strike="noStrike">
                          <a:solidFill>
                            <a:srgbClr val="000000"/>
                          </a:solidFill>
                          <a:latin typeface="Arial"/>
                          <a:ea typeface="Arial"/>
                          <a:cs typeface="Arial"/>
                          <a:sym typeface="Arial"/>
                        </a:rPr>
                        <a:t>Contained Data</a:t>
                      </a:r>
                      <a:endParaRPr b="0" sz="1200" u="none" cap="none" strike="noStrike">
                        <a:latin typeface="Arial"/>
                        <a:ea typeface="Arial"/>
                        <a:cs typeface="Arial"/>
                        <a:sym typeface="Arial"/>
                      </a:endParaRPr>
                    </a:p>
                  </a:txBody>
                  <a:tcPr marT="45725" marB="45725" marR="34925" marL="31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200" u="none" cap="none" strike="noStrike">
                          <a:solidFill>
                            <a:srgbClr val="000000"/>
                          </a:solidFill>
                          <a:latin typeface="Arial"/>
                          <a:ea typeface="Arial"/>
                          <a:cs typeface="Arial"/>
                          <a:sym typeface="Arial"/>
                        </a:rPr>
                        <a:t>Keyword</a:t>
                      </a:r>
                      <a:endParaRPr b="0" sz="1200" u="none" cap="none" strike="noStrike">
                        <a:latin typeface="Arial"/>
                        <a:ea typeface="Arial"/>
                        <a:cs typeface="Arial"/>
                        <a:sym typeface="Arial"/>
                      </a:endParaRPr>
                    </a:p>
                  </a:txBody>
                  <a:tcPr marT="45725" marB="45725" marR="34925" marL="31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4850">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solidFill>
                            <a:srgbClr val="000000"/>
                          </a:solidFill>
                          <a:latin typeface="Arial"/>
                          <a:ea typeface="Arial"/>
                          <a:cs typeface="Arial"/>
                          <a:sym typeface="Arial"/>
                        </a:rPr>
                        <a:t>Input Energy</a:t>
                      </a:r>
                      <a:endParaRPr b="0" sz="1200" u="none" cap="none" strike="noStrike">
                        <a:latin typeface="Arial"/>
                        <a:ea typeface="Arial"/>
                        <a:cs typeface="Arial"/>
                        <a:sym typeface="Arial"/>
                      </a:endParaRPr>
                    </a:p>
                  </a:txBody>
                  <a:tcPr marT="45725" marB="45725" marR="34925" marL="31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solidFill>
                            <a:srgbClr val="000000"/>
                          </a:solidFill>
                          <a:latin typeface="Arial"/>
                          <a:ea typeface="Arial"/>
                          <a:cs typeface="Arial"/>
                          <a:sym typeface="Arial"/>
                        </a:rPr>
                        <a:t>“(LAB)”</a:t>
                      </a:r>
                      <a:endParaRPr b="0" sz="1200" u="none" cap="none" strike="noStrike">
                        <a:latin typeface="Arial"/>
                        <a:ea typeface="Arial"/>
                        <a:cs typeface="Arial"/>
                        <a:sym typeface="Arial"/>
                      </a:endParaRPr>
                    </a:p>
                  </a:txBody>
                  <a:tcPr marT="45725" marB="45725" marR="34925" marL="31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9325">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solidFill>
                            <a:srgbClr val="000000"/>
                          </a:solidFill>
                          <a:latin typeface="Arial"/>
                          <a:ea typeface="Arial"/>
                          <a:cs typeface="Arial"/>
                          <a:sym typeface="Arial"/>
                        </a:rPr>
                        <a:t>Cross Section</a:t>
                      </a:r>
                      <a:endParaRPr b="0" sz="1200" u="none" cap="none" strike="noStrike">
                        <a:latin typeface="Arial"/>
                        <a:ea typeface="Arial"/>
                        <a:cs typeface="Arial"/>
                        <a:sym typeface="Arial"/>
                      </a:endParaRPr>
                    </a:p>
                  </a:txBody>
                  <a:tcPr marT="45725" marB="45725" marR="34925" marL="31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solidFill>
                            <a:srgbClr val="000000"/>
                          </a:solidFill>
                          <a:latin typeface="Arial"/>
                          <a:ea typeface="Arial"/>
                          <a:cs typeface="Arial"/>
                          <a:sym typeface="Arial"/>
                        </a:rPr>
                        <a:t>"reac: ("</a:t>
                      </a:r>
                      <a:endParaRPr b="0" sz="1200" u="none" cap="none" strike="noStrike">
                        <a:latin typeface="Arial"/>
                        <a:ea typeface="Arial"/>
                        <a:cs typeface="Arial"/>
                        <a:sym typeface="Arial"/>
                      </a:endParaRPr>
                    </a:p>
                  </a:txBody>
                  <a:tcPr marT="45725" marB="45725" marR="34925" marL="31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7"/>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RESULT OF OUTPUT FILTERING</a:t>
            </a:r>
            <a:endParaRPr b="0" sz="1800" strike="noStrike">
              <a:solidFill>
                <a:srgbClr val="000000"/>
              </a:solidFill>
              <a:latin typeface="Arial"/>
              <a:ea typeface="Arial"/>
              <a:cs typeface="Arial"/>
              <a:sym typeface="Arial"/>
            </a:endParaRPr>
          </a:p>
        </p:txBody>
      </p:sp>
      <p:grpSp>
        <p:nvGrpSpPr>
          <p:cNvPr id="780" name="Google Shape;780;p17"/>
          <p:cNvGrpSpPr/>
          <p:nvPr/>
        </p:nvGrpSpPr>
        <p:grpSpPr>
          <a:xfrm>
            <a:off x="132474" y="249120"/>
            <a:ext cx="517497" cy="604423"/>
            <a:chOff x="132474" y="249120"/>
            <a:chExt cx="517497" cy="604423"/>
          </a:xfrm>
        </p:grpSpPr>
        <p:sp>
          <p:nvSpPr>
            <p:cNvPr id="781" name="Google Shape;781;p17"/>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782" name="Google Shape;782;p17"/>
            <p:cNvGrpSpPr/>
            <p:nvPr/>
          </p:nvGrpSpPr>
          <p:grpSpPr>
            <a:xfrm>
              <a:off x="132474" y="615257"/>
              <a:ext cx="239052" cy="238286"/>
              <a:chOff x="132474" y="615257"/>
              <a:chExt cx="239052" cy="238286"/>
            </a:xfrm>
          </p:grpSpPr>
          <p:sp>
            <p:nvSpPr>
              <p:cNvPr id="783" name="Google Shape;783;p17"/>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7"/>
            <p:cNvGrpSpPr/>
            <p:nvPr/>
          </p:nvGrpSpPr>
          <p:grpSpPr>
            <a:xfrm>
              <a:off x="160920" y="249120"/>
              <a:ext cx="182520" cy="181440"/>
              <a:chOff x="160920" y="249120"/>
              <a:chExt cx="182520" cy="181440"/>
            </a:xfrm>
          </p:grpSpPr>
          <p:sp>
            <p:nvSpPr>
              <p:cNvPr id="786" name="Google Shape;786;p17"/>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17"/>
            <p:cNvGrpSpPr/>
            <p:nvPr/>
          </p:nvGrpSpPr>
          <p:grpSpPr>
            <a:xfrm>
              <a:off x="404469" y="420360"/>
              <a:ext cx="245502" cy="245040"/>
              <a:chOff x="404469" y="420360"/>
              <a:chExt cx="245502" cy="245040"/>
            </a:xfrm>
          </p:grpSpPr>
          <p:sp>
            <p:nvSpPr>
              <p:cNvPr id="789" name="Google Shape;789;p17"/>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7"/>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1" name="Google Shape;791;p17"/>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792" name="Google Shape;792;p17"/>
          <p:cNvPicPr preferRelativeResize="0"/>
          <p:nvPr/>
        </p:nvPicPr>
        <p:blipFill rotWithShape="1">
          <a:blip r:embed="rId3">
            <a:alphaModFix/>
          </a:blip>
          <a:srcRect b="0" l="0" r="0" t="0"/>
          <a:stretch/>
        </p:blipFill>
        <p:spPr>
          <a:xfrm>
            <a:off x="2719440" y="1290960"/>
            <a:ext cx="4638600" cy="40726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8"/>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USER INTERFACE</a:t>
            </a:r>
            <a:endParaRPr b="0" sz="1800" strike="noStrike">
              <a:solidFill>
                <a:srgbClr val="000000"/>
              </a:solidFill>
              <a:latin typeface="Arial"/>
              <a:ea typeface="Arial"/>
              <a:cs typeface="Arial"/>
              <a:sym typeface="Arial"/>
            </a:endParaRPr>
          </a:p>
        </p:txBody>
      </p:sp>
      <p:grpSp>
        <p:nvGrpSpPr>
          <p:cNvPr id="798" name="Google Shape;798;p18"/>
          <p:cNvGrpSpPr/>
          <p:nvPr/>
        </p:nvGrpSpPr>
        <p:grpSpPr>
          <a:xfrm>
            <a:off x="132474" y="249120"/>
            <a:ext cx="517497" cy="604423"/>
            <a:chOff x="132474" y="249120"/>
            <a:chExt cx="517497" cy="604423"/>
          </a:xfrm>
        </p:grpSpPr>
        <p:sp>
          <p:nvSpPr>
            <p:cNvPr id="799" name="Google Shape;799;p18"/>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800" name="Google Shape;800;p18"/>
            <p:cNvGrpSpPr/>
            <p:nvPr/>
          </p:nvGrpSpPr>
          <p:grpSpPr>
            <a:xfrm>
              <a:off x="132474" y="615257"/>
              <a:ext cx="239052" cy="238286"/>
              <a:chOff x="132474" y="615257"/>
              <a:chExt cx="239052" cy="238286"/>
            </a:xfrm>
          </p:grpSpPr>
          <p:sp>
            <p:nvSpPr>
              <p:cNvPr id="801" name="Google Shape;801;p18"/>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8"/>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18"/>
            <p:cNvGrpSpPr/>
            <p:nvPr/>
          </p:nvGrpSpPr>
          <p:grpSpPr>
            <a:xfrm>
              <a:off x="160920" y="249120"/>
              <a:ext cx="182520" cy="181440"/>
              <a:chOff x="160920" y="249120"/>
              <a:chExt cx="182520" cy="181440"/>
            </a:xfrm>
          </p:grpSpPr>
          <p:sp>
            <p:nvSpPr>
              <p:cNvPr id="804" name="Google Shape;804;p18"/>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8"/>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18"/>
            <p:cNvGrpSpPr/>
            <p:nvPr/>
          </p:nvGrpSpPr>
          <p:grpSpPr>
            <a:xfrm>
              <a:off x="404469" y="420360"/>
              <a:ext cx="245502" cy="245040"/>
              <a:chOff x="404469" y="420360"/>
              <a:chExt cx="245502" cy="245040"/>
            </a:xfrm>
          </p:grpSpPr>
          <p:sp>
            <p:nvSpPr>
              <p:cNvPr id="807" name="Google Shape;807;p18"/>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8"/>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18"/>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810" name="Google Shape;810;p18"/>
          <p:cNvPicPr preferRelativeResize="0"/>
          <p:nvPr/>
        </p:nvPicPr>
        <p:blipFill rotWithShape="1">
          <a:blip r:embed="rId3">
            <a:alphaModFix/>
          </a:blip>
          <a:srcRect b="0" l="0" r="0" t="0"/>
          <a:stretch/>
        </p:blipFill>
        <p:spPr>
          <a:xfrm>
            <a:off x="2362320" y="1600920"/>
            <a:ext cx="5352840" cy="2466720"/>
          </a:xfrm>
          <a:prstGeom prst="rect">
            <a:avLst/>
          </a:prstGeom>
          <a:noFill/>
          <a:ln>
            <a:noFill/>
          </a:ln>
        </p:spPr>
      </p:pic>
      <p:pic>
        <p:nvPicPr>
          <p:cNvPr id="811" name="Google Shape;811;p18"/>
          <p:cNvPicPr preferRelativeResize="0"/>
          <p:nvPr/>
        </p:nvPicPr>
        <p:blipFill rotWithShape="1">
          <a:blip r:embed="rId4">
            <a:alphaModFix/>
          </a:blip>
          <a:srcRect b="0" l="0" r="0" t="0"/>
          <a:stretch/>
        </p:blipFill>
        <p:spPr>
          <a:xfrm>
            <a:off x="4385160" y="776880"/>
            <a:ext cx="4152600" cy="2962080"/>
          </a:xfrm>
          <a:prstGeom prst="rect">
            <a:avLst/>
          </a:prstGeom>
          <a:noFill/>
          <a:ln>
            <a:noFill/>
          </a:ln>
        </p:spPr>
      </p:pic>
      <p:pic>
        <p:nvPicPr>
          <p:cNvPr id="812" name="Google Shape;812;p18"/>
          <p:cNvPicPr preferRelativeResize="0"/>
          <p:nvPr/>
        </p:nvPicPr>
        <p:blipFill rotWithShape="1">
          <a:blip r:embed="rId5">
            <a:alphaModFix/>
          </a:blip>
          <a:srcRect b="0" l="0" r="0" t="0"/>
          <a:stretch/>
        </p:blipFill>
        <p:spPr>
          <a:xfrm>
            <a:off x="3452040" y="679680"/>
            <a:ext cx="3978360" cy="48067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1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9"/>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JANIS DATA VS EMPIRE SIMULATION</a:t>
            </a:r>
            <a:endParaRPr b="0" sz="1800" strike="noStrike">
              <a:solidFill>
                <a:srgbClr val="000000"/>
              </a:solidFill>
              <a:latin typeface="Arial"/>
              <a:ea typeface="Arial"/>
              <a:cs typeface="Arial"/>
              <a:sym typeface="Arial"/>
            </a:endParaRPr>
          </a:p>
        </p:txBody>
      </p:sp>
      <p:grpSp>
        <p:nvGrpSpPr>
          <p:cNvPr id="818" name="Google Shape;818;p19"/>
          <p:cNvGrpSpPr/>
          <p:nvPr/>
        </p:nvGrpSpPr>
        <p:grpSpPr>
          <a:xfrm>
            <a:off x="132474" y="249120"/>
            <a:ext cx="517497" cy="604423"/>
            <a:chOff x="132474" y="249120"/>
            <a:chExt cx="517497" cy="604423"/>
          </a:xfrm>
        </p:grpSpPr>
        <p:sp>
          <p:nvSpPr>
            <p:cNvPr id="819" name="Google Shape;819;p19"/>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820" name="Google Shape;820;p19"/>
            <p:cNvGrpSpPr/>
            <p:nvPr/>
          </p:nvGrpSpPr>
          <p:grpSpPr>
            <a:xfrm>
              <a:off x="132474" y="615257"/>
              <a:ext cx="239052" cy="238286"/>
              <a:chOff x="132474" y="615257"/>
              <a:chExt cx="239052" cy="238286"/>
            </a:xfrm>
          </p:grpSpPr>
          <p:sp>
            <p:nvSpPr>
              <p:cNvPr id="821" name="Google Shape;821;p19"/>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9"/>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19"/>
            <p:cNvGrpSpPr/>
            <p:nvPr/>
          </p:nvGrpSpPr>
          <p:grpSpPr>
            <a:xfrm>
              <a:off x="160920" y="249120"/>
              <a:ext cx="182520" cy="181440"/>
              <a:chOff x="160920" y="249120"/>
              <a:chExt cx="182520" cy="181440"/>
            </a:xfrm>
          </p:grpSpPr>
          <p:sp>
            <p:nvSpPr>
              <p:cNvPr id="824" name="Google Shape;824;p19"/>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9"/>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19"/>
            <p:cNvGrpSpPr/>
            <p:nvPr/>
          </p:nvGrpSpPr>
          <p:grpSpPr>
            <a:xfrm>
              <a:off x="404469" y="420360"/>
              <a:ext cx="245502" cy="245040"/>
              <a:chOff x="404469" y="420360"/>
              <a:chExt cx="245502" cy="245040"/>
            </a:xfrm>
          </p:grpSpPr>
          <p:sp>
            <p:nvSpPr>
              <p:cNvPr id="827" name="Google Shape;827;p19"/>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9"/>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9" name="Google Shape;829;p19"/>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830" name="Google Shape;830;p19"/>
          <p:cNvPicPr preferRelativeResize="0"/>
          <p:nvPr/>
        </p:nvPicPr>
        <p:blipFill rotWithShape="1">
          <a:blip r:embed="rId3">
            <a:alphaModFix/>
          </a:blip>
          <a:srcRect b="0" l="0" r="646" t="1802"/>
          <a:stretch/>
        </p:blipFill>
        <p:spPr>
          <a:xfrm>
            <a:off x="4231440" y="1883160"/>
            <a:ext cx="5656680" cy="3193560"/>
          </a:xfrm>
          <a:prstGeom prst="rect">
            <a:avLst/>
          </a:prstGeom>
          <a:noFill/>
          <a:ln>
            <a:noFill/>
          </a:ln>
        </p:spPr>
      </p:pic>
      <p:pic>
        <p:nvPicPr>
          <p:cNvPr id="831" name="Google Shape;831;p19"/>
          <p:cNvPicPr preferRelativeResize="0"/>
          <p:nvPr/>
        </p:nvPicPr>
        <p:blipFill rotWithShape="1">
          <a:blip r:embed="rId4">
            <a:alphaModFix/>
          </a:blip>
          <a:srcRect b="0" l="0" r="0" t="0"/>
          <a:stretch/>
        </p:blipFill>
        <p:spPr>
          <a:xfrm>
            <a:off x="503280" y="1200960"/>
            <a:ext cx="3371040" cy="4072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
          <p:cNvSpPr txBox="1"/>
          <p:nvPr>
            <p:ph idx="4294967295" type="body"/>
          </p:nvPr>
        </p:nvSpPr>
        <p:spPr>
          <a:xfrm>
            <a:off x="503640" y="1553400"/>
            <a:ext cx="4900680" cy="2828520"/>
          </a:xfrm>
          <a:prstGeom prst="rect">
            <a:avLst/>
          </a:prstGeom>
          <a:noFill/>
          <a:ln>
            <a:noFill/>
          </a:ln>
        </p:spPr>
        <p:txBody>
          <a:bodyPr anchorCtr="0" anchor="t" bIns="0" lIns="0" spcFirstLastPara="1" rIns="0" wrap="square" tIns="0">
            <a:normAutofit lnSpcReduction="10000"/>
          </a:bodyPr>
          <a:lstStyle/>
          <a:p>
            <a:pPr indent="-31752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 am second year masters student of Electrical &amp; Computer Engineering department of  Agricultural University of Georgia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SzPts val="1800"/>
              <a:buFont typeface="Arial"/>
              <a:buNone/>
            </a:pPr>
            <a:r>
              <a:t/>
            </a:r>
            <a:endParaRPr b="0" i="0" sz="1800" u="none" cap="none" strike="noStrike">
              <a:solidFill>
                <a:srgbClr val="000000"/>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 work at SMARTLAB in Tbilisi, where I mostly do digital signal processing and data analysing</a:t>
            </a:r>
            <a:endParaRPr b="0" i="0" sz="1800" u="none" cap="none" strike="noStrike">
              <a:solidFill>
                <a:srgbClr val="000000"/>
              </a:solidFill>
              <a:latin typeface="Arial"/>
              <a:ea typeface="Arial"/>
              <a:cs typeface="Arial"/>
              <a:sym typeface="Arial"/>
            </a:endParaRPr>
          </a:p>
          <a:p>
            <a:pPr indent="0" lvl="0" marL="914400" marR="0" rtl="0" algn="l">
              <a:lnSpc>
                <a:spcPct val="100000"/>
              </a:lnSpc>
              <a:spcBef>
                <a:spcPts val="0"/>
              </a:spcBef>
              <a:spcAft>
                <a:spcPts val="0"/>
              </a:spcAft>
              <a:buSzPts val="1800"/>
              <a:buFont typeface="Arial"/>
              <a:buNone/>
            </a:pPr>
            <a:r>
              <a:t/>
            </a:r>
            <a:endParaRPr b="0" i="0" sz="18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408E5C"/>
              </a:buClr>
              <a:buSzPts val="1800"/>
              <a:buFont typeface="Arial"/>
              <a:buNone/>
            </a:pPr>
            <a:r>
              <a:rPr b="0" i="0" lang="en-US" sz="1800" u="none" cap="none" strike="noStrike">
                <a:solidFill>
                  <a:srgbClr val="408E5C"/>
                </a:solidFill>
                <a:latin typeface="Arial"/>
                <a:ea typeface="Arial"/>
                <a:cs typeface="Arial"/>
                <a:sym typeface="Arial"/>
              </a:rPr>
              <a:t>www.agruni.edu.ge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2"/>
          <p:cNvSpPr txBox="1"/>
          <p:nvPr>
            <p:ph idx="4294967295" type="title"/>
          </p:nvPr>
        </p:nvSpPr>
        <p:spPr>
          <a:xfrm>
            <a:off x="558725" y="248750"/>
            <a:ext cx="8962800" cy="104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ABOUT ME</a:t>
            </a:r>
            <a:endParaRPr b="0" i="0" sz="1800" u="none" cap="none" strike="noStrike">
              <a:solidFill>
                <a:srgbClr val="000000"/>
              </a:solidFill>
              <a:latin typeface="Arial"/>
              <a:ea typeface="Arial"/>
              <a:cs typeface="Arial"/>
              <a:sym typeface="Arial"/>
            </a:endParaRPr>
          </a:p>
        </p:txBody>
      </p:sp>
      <p:grpSp>
        <p:nvGrpSpPr>
          <p:cNvPr id="293" name="Google Shape;293;p2"/>
          <p:cNvGrpSpPr/>
          <p:nvPr/>
        </p:nvGrpSpPr>
        <p:grpSpPr>
          <a:xfrm>
            <a:off x="132474" y="249120"/>
            <a:ext cx="517497" cy="604423"/>
            <a:chOff x="132474" y="249120"/>
            <a:chExt cx="517497" cy="604423"/>
          </a:xfrm>
        </p:grpSpPr>
        <p:sp>
          <p:nvSpPr>
            <p:cNvPr id="294" name="Google Shape;294;p2"/>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295" name="Google Shape;295;p2"/>
            <p:cNvGrpSpPr/>
            <p:nvPr/>
          </p:nvGrpSpPr>
          <p:grpSpPr>
            <a:xfrm>
              <a:off x="132474" y="615257"/>
              <a:ext cx="239052" cy="238286"/>
              <a:chOff x="132474" y="615257"/>
              <a:chExt cx="239052" cy="238286"/>
            </a:xfrm>
          </p:grpSpPr>
          <p:sp>
            <p:nvSpPr>
              <p:cNvPr id="296" name="Google Shape;296;p2"/>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
            <p:cNvGrpSpPr/>
            <p:nvPr/>
          </p:nvGrpSpPr>
          <p:grpSpPr>
            <a:xfrm>
              <a:off x="160920" y="249120"/>
              <a:ext cx="182520" cy="181440"/>
              <a:chOff x="160920" y="249120"/>
              <a:chExt cx="182520" cy="181440"/>
            </a:xfrm>
          </p:grpSpPr>
          <p:sp>
            <p:nvSpPr>
              <p:cNvPr id="299" name="Google Shape;299;p2"/>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2"/>
            <p:cNvGrpSpPr/>
            <p:nvPr/>
          </p:nvGrpSpPr>
          <p:grpSpPr>
            <a:xfrm>
              <a:off x="404469" y="420360"/>
              <a:ext cx="245502" cy="245040"/>
              <a:chOff x="404469" y="420360"/>
              <a:chExt cx="245502" cy="245040"/>
            </a:xfrm>
          </p:grpSpPr>
          <p:sp>
            <p:nvSpPr>
              <p:cNvPr id="302" name="Google Shape;302;p2"/>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2"/>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
        <p:nvSpPr>
          <p:cNvPr id="305" name="Google Shape;305;p2"/>
          <p:cNvSpPr/>
          <p:nvPr/>
        </p:nvSpPr>
        <p:spPr>
          <a:xfrm>
            <a:off x="5747760" y="1092240"/>
            <a:ext cx="3773880" cy="3521520"/>
          </a:xfrm>
          <a:prstGeom prst="teardrop">
            <a:avLst>
              <a:gd fmla="val 100000"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 name="Google Shape;306;p2"/>
          <p:cNvPicPr preferRelativeResize="0"/>
          <p:nvPr/>
        </p:nvPicPr>
        <p:blipFill rotWithShape="1">
          <a:blip r:embed="rId4">
            <a:alphaModFix/>
          </a:blip>
          <a:srcRect b="0" l="0" r="0" t="0"/>
          <a:stretch/>
        </p:blipFill>
        <p:spPr>
          <a:xfrm>
            <a:off x="7997760" y="4953240"/>
            <a:ext cx="1827360" cy="531000"/>
          </a:xfrm>
          <a:prstGeom prst="rect">
            <a:avLst/>
          </a:prstGeom>
          <a:noFill/>
          <a:ln>
            <a:noFill/>
          </a:ln>
        </p:spPr>
      </p:pic>
      <p:pic>
        <p:nvPicPr>
          <p:cNvPr id="307" name="Google Shape;307;p2"/>
          <p:cNvPicPr preferRelativeResize="0"/>
          <p:nvPr/>
        </p:nvPicPr>
        <p:blipFill rotWithShape="1">
          <a:blip r:embed="rId5">
            <a:alphaModFix/>
          </a:blip>
          <a:srcRect b="0" l="0" r="0" t="0"/>
          <a:stretch/>
        </p:blipFill>
        <p:spPr>
          <a:xfrm>
            <a:off x="0" y="4570200"/>
            <a:ext cx="2091600" cy="10972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20"/>
          <p:cNvSpPr txBox="1"/>
          <p:nvPr>
            <p:ph idx="4294967295" type="subTitle"/>
          </p:nvPr>
        </p:nvSpPr>
        <p:spPr>
          <a:xfrm>
            <a:off x="503640" y="1326240"/>
            <a:ext cx="3814560" cy="3568320"/>
          </a:xfrm>
          <a:prstGeom prst="rect">
            <a:avLst/>
          </a:prstGeom>
          <a:noFill/>
          <a:ln>
            <a:noFill/>
          </a:ln>
        </p:spPr>
        <p:txBody>
          <a:bodyPr anchorCtr="0" anchor="ctr" bIns="0" lIns="0" spcFirstLastPara="1" rIns="0" wrap="square" tIns="0">
            <a:noAutofit/>
          </a:bodyPr>
          <a:lstStyle/>
          <a:p>
            <a:pPr indent="-304920" lvl="0" marL="457200" marR="0" rtl="0" algn="l">
              <a:lnSpc>
                <a:spcPct val="115000"/>
              </a:lnSpc>
              <a:spcBef>
                <a:spcPts val="0"/>
              </a:spcBef>
              <a:spcAft>
                <a:spcPts val="0"/>
              </a:spcAft>
              <a:buClr>
                <a:srgbClr val="0E101A"/>
              </a:buClr>
              <a:buSzPts val="1500"/>
              <a:buFont typeface="Arial"/>
              <a:buChar char="●"/>
            </a:pPr>
            <a:r>
              <a:rPr b="0" i="0" lang="en-US" sz="1500" u="none" cap="none" strike="noStrike">
                <a:solidFill>
                  <a:srgbClr val="0E101A"/>
                </a:solidFill>
                <a:latin typeface="Arial"/>
                <a:ea typeface="Arial"/>
                <a:cs typeface="Arial"/>
                <a:sym typeface="Arial"/>
              </a:rPr>
              <a:t>Measurement of experimental data at the cyclotron of INM-5.</a:t>
            </a:r>
            <a:endParaRPr b="0" i="0" sz="1500" u="none" cap="none" strike="noStrike">
              <a:latin typeface="Arial"/>
              <a:ea typeface="Arial"/>
              <a:cs typeface="Arial"/>
              <a:sym typeface="Arial"/>
            </a:endParaRPr>
          </a:p>
          <a:p>
            <a:pPr indent="0" lvl="0" marL="457200" marR="0" rtl="0" algn="l">
              <a:lnSpc>
                <a:spcPct val="115000"/>
              </a:lnSpc>
              <a:spcBef>
                <a:spcPts val="0"/>
              </a:spcBef>
              <a:spcAft>
                <a:spcPts val="0"/>
              </a:spcAft>
              <a:buSzPts val="1500"/>
              <a:buFont typeface="Arial"/>
              <a:buNone/>
            </a:pPr>
            <a:r>
              <a:t/>
            </a:r>
            <a:endParaRPr b="0" i="0" sz="1500" u="none" cap="none" strike="noStrike">
              <a:latin typeface="Arial"/>
              <a:ea typeface="Arial"/>
              <a:cs typeface="Arial"/>
              <a:sym typeface="Arial"/>
            </a:endParaRPr>
          </a:p>
          <a:p>
            <a:pPr indent="-298440" lvl="0" marL="457200" marR="0" rtl="0" algn="l">
              <a:lnSpc>
                <a:spcPct val="115000"/>
              </a:lnSpc>
              <a:spcBef>
                <a:spcPts val="0"/>
              </a:spcBef>
              <a:spcAft>
                <a:spcPts val="0"/>
              </a:spcAft>
              <a:buClr>
                <a:srgbClr val="0E101A"/>
              </a:buClr>
              <a:buSzPts val="1500"/>
              <a:buFont typeface="Arial"/>
              <a:buChar char="●"/>
            </a:pPr>
            <a:r>
              <a:rPr b="0" i="0" lang="en-US" sz="1500" u="none" cap="none" strike="noStrike">
                <a:solidFill>
                  <a:srgbClr val="0E101A"/>
                </a:solidFill>
                <a:latin typeface="Arial"/>
                <a:ea typeface="Arial"/>
                <a:cs typeface="Arial"/>
                <a:sym typeface="Arial"/>
              </a:rPr>
              <a:t>Calculating additional reaction channels and consideration of other projectiles</a:t>
            </a:r>
            <a:endParaRPr b="0" i="0" sz="1500" u="none" cap="none" strike="noStrike">
              <a:latin typeface="Arial"/>
              <a:ea typeface="Arial"/>
              <a:cs typeface="Arial"/>
              <a:sym typeface="Arial"/>
            </a:endParaRPr>
          </a:p>
          <a:p>
            <a:pPr indent="0" lvl="0" marL="457200" marR="0" rtl="0" algn="l">
              <a:lnSpc>
                <a:spcPct val="115000"/>
              </a:lnSpc>
              <a:spcBef>
                <a:spcPts val="0"/>
              </a:spcBef>
              <a:spcAft>
                <a:spcPts val="0"/>
              </a:spcAft>
              <a:buSzPts val="1500"/>
              <a:buFont typeface="Arial"/>
              <a:buNone/>
            </a:pPr>
            <a:r>
              <a:t/>
            </a:r>
            <a:endParaRPr b="0" i="0" sz="1500" u="none" cap="none" strike="noStrike">
              <a:latin typeface="Arial"/>
              <a:ea typeface="Arial"/>
              <a:cs typeface="Arial"/>
              <a:sym typeface="Arial"/>
            </a:endParaRPr>
          </a:p>
          <a:p>
            <a:pPr indent="-304920" lvl="0" marL="457200" marR="0" rtl="0" algn="l">
              <a:lnSpc>
                <a:spcPct val="115000"/>
              </a:lnSpc>
              <a:spcBef>
                <a:spcPts val="0"/>
              </a:spcBef>
              <a:spcAft>
                <a:spcPts val="0"/>
              </a:spcAft>
              <a:buClr>
                <a:srgbClr val="0E101A"/>
              </a:buClr>
              <a:buSzPts val="1500"/>
              <a:buFont typeface="Arial"/>
              <a:buChar char="●"/>
            </a:pPr>
            <a:r>
              <a:rPr b="0" i="0" lang="en-US" sz="1500" u="none" cap="none" strike="noStrike">
                <a:solidFill>
                  <a:srgbClr val="0E101A"/>
                </a:solidFill>
                <a:latin typeface="Arial"/>
                <a:ea typeface="Arial"/>
                <a:cs typeface="Arial"/>
                <a:sym typeface="Arial"/>
              </a:rPr>
              <a:t>Improve the interface of the EMPIRE AddIn by only choosing options that are available for the input file provided and not all possible options.</a:t>
            </a:r>
            <a:endParaRPr b="0" i="0" sz="1500" u="none" cap="none" strike="noStrike">
              <a:latin typeface="Arial"/>
              <a:ea typeface="Arial"/>
              <a:cs typeface="Arial"/>
              <a:sym typeface="Arial"/>
            </a:endParaRPr>
          </a:p>
          <a:p>
            <a:pPr indent="0" lvl="0" marL="0" marR="0" rtl="0" algn="l">
              <a:lnSpc>
                <a:spcPct val="115000"/>
              </a:lnSpc>
              <a:spcBef>
                <a:spcPts val="0"/>
              </a:spcBef>
              <a:spcAft>
                <a:spcPts val="0"/>
              </a:spcAft>
              <a:buSzPts val="1500"/>
              <a:buFont typeface="Arial"/>
              <a:buNone/>
            </a:pPr>
            <a:r>
              <a:t/>
            </a:r>
            <a:endParaRPr b="0" i="0" sz="1500" u="none" cap="none" strike="noStrike">
              <a:latin typeface="Arial"/>
              <a:ea typeface="Arial"/>
              <a:cs typeface="Arial"/>
              <a:sym typeface="Arial"/>
            </a:endParaRPr>
          </a:p>
        </p:txBody>
      </p:sp>
      <p:sp>
        <p:nvSpPr>
          <p:cNvPr id="837" name="Google Shape;837;p20"/>
          <p:cNvSpPr txBox="1"/>
          <p:nvPr>
            <p:ph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FUTURE STEPS</a:t>
            </a:r>
            <a:endParaRPr b="0" sz="1800" strike="noStrike">
              <a:solidFill>
                <a:srgbClr val="000000"/>
              </a:solidFill>
              <a:latin typeface="Arial"/>
              <a:ea typeface="Arial"/>
              <a:cs typeface="Arial"/>
              <a:sym typeface="Arial"/>
            </a:endParaRPr>
          </a:p>
        </p:txBody>
      </p:sp>
      <p:grpSp>
        <p:nvGrpSpPr>
          <p:cNvPr id="838" name="Google Shape;838;p20"/>
          <p:cNvGrpSpPr/>
          <p:nvPr/>
        </p:nvGrpSpPr>
        <p:grpSpPr>
          <a:xfrm>
            <a:off x="132474" y="249120"/>
            <a:ext cx="517497" cy="604423"/>
            <a:chOff x="132474" y="249120"/>
            <a:chExt cx="517497" cy="604423"/>
          </a:xfrm>
        </p:grpSpPr>
        <p:sp>
          <p:nvSpPr>
            <p:cNvPr id="839" name="Google Shape;839;p20"/>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840" name="Google Shape;840;p20"/>
            <p:cNvGrpSpPr/>
            <p:nvPr/>
          </p:nvGrpSpPr>
          <p:grpSpPr>
            <a:xfrm>
              <a:off x="132474" y="615257"/>
              <a:ext cx="239052" cy="238286"/>
              <a:chOff x="132474" y="615257"/>
              <a:chExt cx="239052" cy="238286"/>
            </a:xfrm>
          </p:grpSpPr>
          <p:sp>
            <p:nvSpPr>
              <p:cNvPr id="841" name="Google Shape;841;p20"/>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0"/>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 name="Google Shape;843;p20"/>
            <p:cNvGrpSpPr/>
            <p:nvPr/>
          </p:nvGrpSpPr>
          <p:grpSpPr>
            <a:xfrm>
              <a:off x="160920" y="249120"/>
              <a:ext cx="182520" cy="181440"/>
              <a:chOff x="160920" y="249120"/>
              <a:chExt cx="182520" cy="181440"/>
            </a:xfrm>
          </p:grpSpPr>
          <p:sp>
            <p:nvSpPr>
              <p:cNvPr id="844" name="Google Shape;844;p20"/>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0"/>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20"/>
            <p:cNvGrpSpPr/>
            <p:nvPr/>
          </p:nvGrpSpPr>
          <p:grpSpPr>
            <a:xfrm>
              <a:off x="404469" y="420360"/>
              <a:ext cx="245502" cy="245040"/>
              <a:chOff x="404469" y="420360"/>
              <a:chExt cx="245502" cy="245040"/>
            </a:xfrm>
          </p:grpSpPr>
          <p:sp>
            <p:nvSpPr>
              <p:cNvPr id="847" name="Google Shape;847;p20"/>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0"/>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9" name="Google Shape;849;p20"/>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
        <p:nvSpPr>
          <p:cNvPr id="850" name="Google Shape;850;p20"/>
          <p:cNvSpPr/>
          <p:nvPr/>
        </p:nvSpPr>
        <p:spPr>
          <a:xfrm>
            <a:off x="4721040" y="683640"/>
            <a:ext cx="4850640" cy="4453920"/>
          </a:xfrm>
          <a:prstGeom prst="teardrop">
            <a:avLst>
              <a:gd fmla="val 100000"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1"/>
          <p:cNvSpPr txBox="1"/>
          <p:nvPr>
            <p:ph idx="4294967295" type="title"/>
          </p:nvPr>
        </p:nvSpPr>
        <p:spPr>
          <a:xfrm>
            <a:off x="504720" y="1568160"/>
            <a:ext cx="9067320" cy="945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465A4"/>
              </a:buClr>
              <a:buSzPts val="4400"/>
              <a:buFont typeface="Arial"/>
              <a:buNone/>
            </a:pPr>
            <a:r>
              <a:rPr b="1" lang="en-US" sz="4400" strike="noStrike">
                <a:solidFill>
                  <a:srgbClr val="3465A4"/>
                </a:solidFill>
                <a:latin typeface="Arial"/>
                <a:ea typeface="Arial"/>
                <a:cs typeface="Arial"/>
                <a:sym typeface="Arial"/>
              </a:rPr>
              <a:t>THANK YOU</a:t>
            </a:r>
            <a:endParaRPr b="0" sz="4400" strike="noStrike">
              <a:solidFill>
                <a:srgbClr val="000000"/>
              </a:solidFill>
              <a:latin typeface="Arial"/>
              <a:ea typeface="Arial"/>
              <a:cs typeface="Arial"/>
              <a:sym typeface="Arial"/>
            </a:endParaRPr>
          </a:p>
        </p:txBody>
      </p:sp>
      <p:sp>
        <p:nvSpPr>
          <p:cNvPr id="856" name="Google Shape;856;p21"/>
          <p:cNvSpPr txBox="1"/>
          <p:nvPr>
            <p:ph idx="4294967295" type="subTitle"/>
          </p:nvPr>
        </p:nvSpPr>
        <p:spPr>
          <a:xfrm>
            <a:off x="505120" y="4082400"/>
            <a:ext cx="9067200" cy="683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29FCF"/>
              </a:buClr>
              <a:buSzPts val="2000"/>
              <a:buFont typeface="Arial"/>
              <a:buNone/>
            </a:pPr>
            <a:r>
              <a:rPr b="0" lang="en-US" sz="2000" strike="noStrike">
                <a:solidFill>
                  <a:srgbClr val="729FCF"/>
                </a:solidFill>
                <a:latin typeface="Arial"/>
                <a:ea typeface="Arial"/>
                <a:cs typeface="Arial"/>
                <a:sym typeface="Arial"/>
              </a:rPr>
              <a:t>Ninea Anasovi</a:t>
            </a:r>
            <a:endParaRPr b="0" sz="2000" strike="noStrike">
              <a:latin typeface="Arial"/>
              <a:ea typeface="Arial"/>
              <a:cs typeface="Arial"/>
              <a:sym typeface="Arial"/>
            </a:endParaRPr>
          </a:p>
        </p:txBody>
      </p:sp>
      <p:sp>
        <p:nvSpPr>
          <p:cNvPr id="857" name="Google Shape;857;p21"/>
          <p:cNvSpPr/>
          <p:nvPr/>
        </p:nvSpPr>
        <p:spPr>
          <a:xfrm>
            <a:off x="504720" y="2513880"/>
            <a:ext cx="9067320" cy="9453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465A4"/>
              </a:buClr>
              <a:buSzPts val="4400"/>
              <a:buFont typeface="Arial"/>
              <a:buNone/>
            </a:pPr>
            <a:r>
              <a:rPr b="0" i="0" lang="en-US" sz="4400" u="none" cap="none" strike="noStrike">
                <a:solidFill>
                  <a:srgbClr val="3465A4"/>
                </a:solidFill>
                <a:latin typeface="Arial"/>
                <a:ea typeface="Arial"/>
                <a:cs typeface="Arial"/>
                <a:sym typeface="Arial"/>
              </a:rPr>
              <a:t>FOR YOUR ATTENTION</a:t>
            </a:r>
            <a:endParaRPr b="0" i="0" sz="4400" u="none" cap="none" strike="noStrike">
              <a:latin typeface="Arial"/>
              <a:ea typeface="Arial"/>
              <a:cs typeface="Arial"/>
              <a:sym typeface="Arial"/>
            </a:endParaRPr>
          </a:p>
        </p:txBody>
      </p:sp>
      <p:pic>
        <p:nvPicPr>
          <p:cNvPr id="858" name="Google Shape;858;p21"/>
          <p:cNvPicPr preferRelativeResize="0"/>
          <p:nvPr/>
        </p:nvPicPr>
        <p:blipFill rotWithShape="1">
          <a:blip r:embed="rId3">
            <a:alphaModFix/>
          </a:blip>
          <a:srcRect b="0" l="0" r="0" t="0"/>
          <a:stretch/>
        </p:blipFill>
        <p:spPr>
          <a:xfrm>
            <a:off x="7997760" y="4953240"/>
            <a:ext cx="1827360" cy="531000"/>
          </a:xfrm>
          <a:prstGeom prst="rect">
            <a:avLst/>
          </a:prstGeom>
          <a:noFill/>
          <a:ln>
            <a:noFill/>
          </a:ln>
        </p:spPr>
      </p:pic>
      <p:pic>
        <p:nvPicPr>
          <p:cNvPr id="859" name="Google Shape;859;p21"/>
          <p:cNvPicPr preferRelativeResize="0"/>
          <p:nvPr/>
        </p:nvPicPr>
        <p:blipFill rotWithShape="1">
          <a:blip r:embed="rId4">
            <a:alphaModFix/>
          </a:blip>
          <a:srcRect b="0" l="0" r="0" t="0"/>
          <a:stretch/>
        </p:blipFill>
        <p:spPr>
          <a:xfrm>
            <a:off x="0" y="4570200"/>
            <a:ext cx="2091600" cy="1097280"/>
          </a:xfrm>
          <a:prstGeom prst="rect">
            <a:avLst/>
          </a:prstGeom>
          <a:noFill/>
          <a:ln>
            <a:noFill/>
          </a:ln>
        </p:spPr>
      </p:pic>
      <p:pic>
        <p:nvPicPr>
          <p:cNvPr id="860" name="Google Shape;860;p21"/>
          <p:cNvPicPr preferRelativeResize="0"/>
          <p:nvPr/>
        </p:nvPicPr>
        <p:blipFill rotWithShape="1">
          <a:blip r:embed="rId5">
            <a:alphaModFix/>
          </a:blip>
          <a:srcRect b="0" l="0" r="0" t="0"/>
          <a:stretch/>
        </p:blipFill>
        <p:spPr>
          <a:xfrm>
            <a:off x="4572000" y="4888800"/>
            <a:ext cx="1094760" cy="59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55">
                                            <p:txEl>
                                              <p:pRg end="0" st="0"/>
                                            </p:txEl>
                                          </p:spTgt>
                                        </p:tgtEl>
                                        <p:attrNameLst>
                                          <p:attrName>style.visibility</p:attrName>
                                        </p:attrNameLst>
                                      </p:cBhvr>
                                      <p:to>
                                        <p:strVal val="visible"/>
                                      </p:to>
                                    </p:set>
                                    <p:anim calcmode="lin" valueType="num">
                                      <p:cBhvr additive="base">
                                        <p:cTn dur="500"/>
                                        <p:tgtEl>
                                          <p:spTgt spid="85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857"/>
                                        </p:tgtEl>
                                        <p:attrNameLst>
                                          <p:attrName>style.visibility</p:attrName>
                                        </p:attrNameLst>
                                      </p:cBhvr>
                                      <p:to>
                                        <p:strVal val="visible"/>
                                      </p:to>
                                    </p:set>
                                    <p:anim calcmode="lin" valueType="num">
                                      <p:cBhvr additive="base">
                                        <p:cTn dur="500"/>
                                        <p:tgtEl>
                                          <p:spTgt spid="8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22"/>
          <p:cNvSpPr txBox="1"/>
          <p:nvPr>
            <p:ph idx="4294967295" type="subTitle"/>
          </p:nvPr>
        </p:nvSpPr>
        <p:spPr>
          <a:xfrm>
            <a:off x="503640" y="1326240"/>
            <a:ext cx="9013320" cy="3287520"/>
          </a:xfrm>
          <a:prstGeom prst="rect">
            <a:avLst/>
          </a:prstGeom>
          <a:noFill/>
          <a:ln>
            <a:noFill/>
          </a:ln>
        </p:spPr>
        <p:txBody>
          <a:bodyPr anchorCtr="0" anchor="ctr" bIns="0" lIns="0" spcFirstLastPara="1" rIns="0" wrap="square" tIns="0">
            <a:noAutofit/>
          </a:bodyPr>
          <a:lstStyle/>
          <a:p>
            <a:pPr indent="-317520" lvl="0" marL="457200" marR="0" rtl="0" algn="l">
              <a:lnSpc>
                <a:spcPct val="100000"/>
              </a:lnSpc>
              <a:spcBef>
                <a:spcPts val="0"/>
              </a:spcBef>
              <a:spcAft>
                <a:spcPts val="0"/>
              </a:spcAft>
              <a:buClr>
                <a:srgbClr val="000000"/>
              </a:buClr>
              <a:buSzPts val="1800"/>
              <a:buFont typeface="Arial"/>
              <a:buChar char="●"/>
            </a:pPr>
            <a:r>
              <a:rPr b="0"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http://hyperphysics.phy-astr.gsu.edu/hbase/Nuclear/crosec.html</a:t>
            </a:r>
            <a:endParaRPr b="0" i="0" sz="1800" u="none" cap="none" strike="noStrike">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https://www.oecd-nea.org/jcms/pl_23149/nuclear-data-evaluation</a:t>
            </a:r>
            <a:endParaRPr b="0" i="0" sz="1800" u="none" cap="none" strike="noStrike">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https://www-nds.iaea.org/EMPIRE/index.html </a:t>
            </a:r>
            <a:endParaRPr b="0" i="0" sz="1800" u="none" cap="none" strike="noStrike">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https://www-nds.iaea.org/EMPIRE/Resources/EMPIRE.pdf </a:t>
            </a:r>
            <a:endParaRPr b="0" i="0" sz="1800" u="none" cap="none" strike="noStrike">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https://www.oecd-nea.org/jcms/pl_44624/janis-books</a:t>
            </a:r>
            <a:endParaRPr b="0" i="0" sz="1800" u="none" cap="none" strike="noStrike">
              <a:latin typeface="Arial"/>
              <a:ea typeface="Arial"/>
              <a:cs typeface="Arial"/>
              <a:sym typeface="Arial"/>
            </a:endParaRPr>
          </a:p>
        </p:txBody>
      </p:sp>
      <p:sp>
        <p:nvSpPr>
          <p:cNvPr id="866" name="Google Shape;866;p22"/>
          <p:cNvSpPr txBox="1"/>
          <p:nvPr>
            <p:ph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3465A4"/>
              </a:buClr>
              <a:buSzPts val="1800"/>
              <a:buFont typeface="Arial"/>
              <a:buNone/>
            </a:pPr>
            <a:r>
              <a:rPr b="0" lang="en-US" sz="1800" strike="noStrike">
                <a:solidFill>
                  <a:srgbClr val="3465A4"/>
                </a:solidFill>
                <a:latin typeface="Arial"/>
                <a:ea typeface="Arial"/>
                <a:cs typeface="Arial"/>
                <a:sym typeface="Arial"/>
              </a:rPr>
              <a:t>BIBLIOGRAPHY</a:t>
            </a:r>
            <a:endParaRPr b="0" sz="1800" strike="noStrike">
              <a:solidFill>
                <a:srgbClr val="000000"/>
              </a:solidFill>
              <a:latin typeface="Arial"/>
              <a:ea typeface="Arial"/>
              <a:cs typeface="Arial"/>
              <a:sym typeface="Arial"/>
            </a:endParaRPr>
          </a:p>
        </p:txBody>
      </p:sp>
      <p:grpSp>
        <p:nvGrpSpPr>
          <p:cNvPr id="867" name="Google Shape;867;p22"/>
          <p:cNvGrpSpPr/>
          <p:nvPr/>
        </p:nvGrpSpPr>
        <p:grpSpPr>
          <a:xfrm>
            <a:off x="132474" y="249120"/>
            <a:ext cx="517497" cy="604423"/>
            <a:chOff x="132474" y="249120"/>
            <a:chExt cx="517497" cy="604423"/>
          </a:xfrm>
        </p:grpSpPr>
        <p:sp>
          <p:nvSpPr>
            <p:cNvPr id="868" name="Google Shape;868;p22"/>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869" name="Google Shape;869;p22"/>
            <p:cNvGrpSpPr/>
            <p:nvPr/>
          </p:nvGrpSpPr>
          <p:grpSpPr>
            <a:xfrm>
              <a:off x="132474" y="615257"/>
              <a:ext cx="239052" cy="238286"/>
              <a:chOff x="132474" y="615257"/>
              <a:chExt cx="239052" cy="238286"/>
            </a:xfrm>
          </p:grpSpPr>
          <p:sp>
            <p:nvSpPr>
              <p:cNvPr id="870" name="Google Shape;870;p22"/>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2"/>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22"/>
            <p:cNvGrpSpPr/>
            <p:nvPr/>
          </p:nvGrpSpPr>
          <p:grpSpPr>
            <a:xfrm>
              <a:off x="160920" y="249120"/>
              <a:ext cx="182520" cy="181440"/>
              <a:chOff x="160920" y="249120"/>
              <a:chExt cx="182520" cy="181440"/>
            </a:xfrm>
          </p:grpSpPr>
          <p:sp>
            <p:nvSpPr>
              <p:cNvPr id="873" name="Google Shape;873;p22"/>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2"/>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22"/>
            <p:cNvGrpSpPr/>
            <p:nvPr/>
          </p:nvGrpSpPr>
          <p:grpSpPr>
            <a:xfrm>
              <a:off x="404469" y="420360"/>
              <a:ext cx="245502" cy="245040"/>
              <a:chOff x="404469" y="420360"/>
              <a:chExt cx="245502" cy="245040"/>
            </a:xfrm>
          </p:grpSpPr>
          <p:sp>
            <p:nvSpPr>
              <p:cNvPr id="876" name="Google Shape;876;p22"/>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2"/>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22"/>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
          <p:cNvSpPr txBox="1"/>
          <p:nvPr>
            <p:ph idx="4294967295" type="body"/>
          </p:nvPr>
        </p:nvSpPr>
        <p:spPr>
          <a:xfrm>
            <a:off x="4898880" y="2301120"/>
            <a:ext cx="4646160" cy="1311480"/>
          </a:xfrm>
          <a:prstGeom prst="rect">
            <a:avLst/>
          </a:prstGeom>
          <a:noFill/>
          <a:ln>
            <a:noFill/>
          </a:ln>
        </p:spPr>
        <p:txBody>
          <a:bodyPr anchorCtr="0" anchor="t" bIns="0" lIns="0" spcFirstLastPara="1" rIns="0" wrap="square" tIns="0">
            <a:noAutofit/>
          </a:bodyPr>
          <a:lstStyle/>
          <a:p>
            <a:pPr indent="-3168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Long scintillator bars with triangular cross section are stacked to form a flat wall</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Each bar is read out independently</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Read out path: SiPMs, analog amplifier and sampling ADC</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Proportion between signal amplitudes of neighboring bars in the wall provides correction on particle hit coordinate</a:t>
            </a:r>
            <a:endParaRPr b="0" i="0" sz="1600" u="none" cap="none" strike="noStrike">
              <a:solidFill>
                <a:srgbClr val="000000"/>
              </a:solidFill>
              <a:latin typeface="Arial"/>
              <a:ea typeface="Arial"/>
              <a:cs typeface="Arial"/>
              <a:sym typeface="Arial"/>
            </a:endParaRPr>
          </a:p>
        </p:txBody>
      </p:sp>
      <p:sp>
        <p:nvSpPr>
          <p:cNvPr id="313" name="Google Shape;313;p3"/>
          <p:cNvSpPr txBox="1"/>
          <p:nvPr>
            <p:ph idx="4294967295" type="title"/>
          </p:nvPr>
        </p:nvSpPr>
        <p:spPr>
          <a:xfrm>
            <a:off x="53208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POLARIMETER </a:t>
            </a:r>
            <a:endParaRPr b="0" i="0" sz="1800" u="none" cap="none" strike="noStrike">
              <a:solidFill>
                <a:srgbClr val="000000"/>
              </a:solidFill>
              <a:latin typeface="Arial"/>
              <a:ea typeface="Arial"/>
              <a:cs typeface="Arial"/>
              <a:sym typeface="Arial"/>
            </a:endParaRPr>
          </a:p>
        </p:txBody>
      </p:sp>
      <p:grpSp>
        <p:nvGrpSpPr>
          <p:cNvPr id="314" name="Google Shape;314;p3"/>
          <p:cNvGrpSpPr/>
          <p:nvPr/>
        </p:nvGrpSpPr>
        <p:grpSpPr>
          <a:xfrm>
            <a:off x="132474" y="249120"/>
            <a:ext cx="517497" cy="604423"/>
            <a:chOff x="132474" y="249120"/>
            <a:chExt cx="517497" cy="604423"/>
          </a:xfrm>
        </p:grpSpPr>
        <p:sp>
          <p:nvSpPr>
            <p:cNvPr id="315" name="Google Shape;315;p3"/>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316" name="Google Shape;316;p3"/>
            <p:cNvGrpSpPr/>
            <p:nvPr/>
          </p:nvGrpSpPr>
          <p:grpSpPr>
            <a:xfrm>
              <a:off x="132474" y="615257"/>
              <a:ext cx="239052" cy="238286"/>
              <a:chOff x="132474" y="615257"/>
              <a:chExt cx="239052" cy="238286"/>
            </a:xfrm>
          </p:grpSpPr>
          <p:sp>
            <p:nvSpPr>
              <p:cNvPr id="317" name="Google Shape;317;p3"/>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3"/>
            <p:cNvGrpSpPr/>
            <p:nvPr/>
          </p:nvGrpSpPr>
          <p:grpSpPr>
            <a:xfrm>
              <a:off x="160920" y="249120"/>
              <a:ext cx="182520" cy="181440"/>
              <a:chOff x="160920" y="249120"/>
              <a:chExt cx="182520" cy="181440"/>
            </a:xfrm>
          </p:grpSpPr>
          <p:sp>
            <p:nvSpPr>
              <p:cNvPr id="320" name="Google Shape;320;p3"/>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3"/>
            <p:cNvGrpSpPr/>
            <p:nvPr/>
          </p:nvGrpSpPr>
          <p:grpSpPr>
            <a:xfrm>
              <a:off x="404469" y="420360"/>
              <a:ext cx="245502" cy="245040"/>
              <a:chOff x="404469" y="420360"/>
              <a:chExt cx="245502" cy="245040"/>
            </a:xfrm>
          </p:grpSpPr>
          <p:sp>
            <p:nvSpPr>
              <p:cNvPr id="323" name="Google Shape;323;p3"/>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3"/>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326" name="Google Shape;326;p3"/>
          <p:cNvPicPr preferRelativeResize="0"/>
          <p:nvPr/>
        </p:nvPicPr>
        <p:blipFill rotWithShape="1">
          <a:blip r:embed="rId3">
            <a:alphaModFix/>
          </a:blip>
          <a:srcRect b="0" l="0" r="0" t="0"/>
          <a:stretch/>
        </p:blipFill>
        <p:spPr>
          <a:xfrm>
            <a:off x="532080" y="1230120"/>
            <a:ext cx="4165920" cy="3924720"/>
          </a:xfrm>
          <a:prstGeom prst="rect">
            <a:avLst/>
          </a:prstGeom>
          <a:noFill/>
          <a:ln>
            <a:noFill/>
          </a:ln>
        </p:spPr>
      </p:pic>
      <p:sp>
        <p:nvSpPr>
          <p:cNvPr id="327" name="Google Shape;327;p3"/>
          <p:cNvSpPr/>
          <p:nvPr/>
        </p:nvSpPr>
        <p:spPr>
          <a:xfrm>
            <a:off x="1372680" y="1774440"/>
            <a:ext cx="490680" cy="1405800"/>
          </a:xfrm>
          <a:custGeom>
            <a:rect b="b" l="l" r="r" t="t"/>
            <a:pathLst>
              <a:path extrusionOk="0" h="21600" w="21600">
                <a:moveTo>
                  <a:pt x="0" y="0"/>
                </a:moveTo>
                <a:lnTo>
                  <a:pt x="21600" y="21600"/>
                </a:lnTo>
              </a:path>
            </a:pathLst>
          </a:custGeom>
          <a:noFill/>
          <a:ln cap="flat" cmpd="sng" w="38100">
            <a:solidFill>
              <a:srgbClr val="FF9900"/>
            </a:solidFill>
            <a:prstDash val="solid"/>
            <a:round/>
            <a:headEnd len="sm" w="sm" type="none"/>
            <a:tailEnd len="med" w="med" type="triangle"/>
          </a:ln>
        </p:spPr>
      </p:sp>
      <p:sp>
        <p:nvSpPr>
          <p:cNvPr id="328" name="Google Shape;328;p3"/>
          <p:cNvSpPr/>
          <p:nvPr/>
        </p:nvSpPr>
        <p:spPr>
          <a:xfrm>
            <a:off x="669600" y="1234440"/>
            <a:ext cx="1506240" cy="60948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Tracking scintillators</a:t>
            </a:r>
            <a:endParaRPr b="0" i="0" sz="14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
          <p:cNvSpPr txBox="1"/>
          <p:nvPr>
            <p:ph idx="4294967295" type="body"/>
          </p:nvPr>
        </p:nvSpPr>
        <p:spPr>
          <a:xfrm>
            <a:off x="4898880" y="2343600"/>
            <a:ext cx="4646160" cy="1901520"/>
          </a:xfrm>
          <a:prstGeom prst="rect">
            <a:avLst/>
          </a:prstGeom>
          <a:noFill/>
          <a:ln>
            <a:noFill/>
          </a:ln>
        </p:spPr>
        <p:txBody>
          <a:bodyPr anchorCtr="0" anchor="t" bIns="0" lIns="0" spcFirstLastPara="1" rIns="0" wrap="square" tIns="0">
            <a:noAutofit/>
          </a:bodyPr>
          <a:lstStyle/>
          <a:p>
            <a:pPr indent="-33012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Two such walls will be employed</a:t>
            </a:r>
            <a:endParaRPr b="0" i="0" sz="1600" u="none" cap="none" strike="noStrike">
              <a:solidFill>
                <a:srgbClr val="000000"/>
              </a:solidFill>
              <a:latin typeface="Arial"/>
              <a:ea typeface="Arial"/>
              <a:cs typeface="Arial"/>
              <a:sym typeface="Arial"/>
            </a:endParaRPr>
          </a:p>
          <a:p>
            <a:pPr indent="-33012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Vertical (X-coordinate) and horizontal (Y-coordinate)</a:t>
            </a:r>
            <a:endParaRPr b="0" i="0" sz="1600" u="none" cap="none" strike="noStrike">
              <a:solidFill>
                <a:srgbClr val="000000"/>
              </a:solidFill>
              <a:latin typeface="Arial"/>
              <a:ea typeface="Arial"/>
              <a:cs typeface="Arial"/>
              <a:sym typeface="Arial"/>
            </a:endParaRPr>
          </a:p>
          <a:p>
            <a:pPr indent="-33012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Better tracking = better estimation of the scattering angles</a:t>
            </a:r>
            <a:endParaRPr b="0" i="0" sz="1600" u="none" cap="none" strike="noStrike">
              <a:solidFill>
                <a:srgbClr val="000000"/>
              </a:solidFill>
              <a:latin typeface="Arial"/>
              <a:ea typeface="Arial"/>
              <a:cs typeface="Arial"/>
              <a:sym typeface="Arial"/>
            </a:endParaRPr>
          </a:p>
        </p:txBody>
      </p:sp>
      <p:sp>
        <p:nvSpPr>
          <p:cNvPr id="334" name="Google Shape;334;p4"/>
          <p:cNvSpPr txBox="1"/>
          <p:nvPr>
            <p:ph idx="4294967295" type="title"/>
          </p:nvPr>
        </p:nvSpPr>
        <p:spPr>
          <a:xfrm>
            <a:off x="53208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POLARIMETER</a:t>
            </a:r>
            <a:endParaRPr b="0" i="0" sz="1800" u="none" cap="none" strike="noStrike">
              <a:solidFill>
                <a:srgbClr val="000000"/>
              </a:solidFill>
              <a:latin typeface="Arial"/>
              <a:ea typeface="Arial"/>
              <a:cs typeface="Arial"/>
              <a:sym typeface="Arial"/>
            </a:endParaRPr>
          </a:p>
        </p:txBody>
      </p:sp>
      <p:grpSp>
        <p:nvGrpSpPr>
          <p:cNvPr id="335" name="Google Shape;335;p4"/>
          <p:cNvGrpSpPr/>
          <p:nvPr/>
        </p:nvGrpSpPr>
        <p:grpSpPr>
          <a:xfrm>
            <a:off x="132474" y="249120"/>
            <a:ext cx="517497" cy="604423"/>
            <a:chOff x="132474" y="249120"/>
            <a:chExt cx="517497" cy="604423"/>
          </a:xfrm>
        </p:grpSpPr>
        <p:sp>
          <p:nvSpPr>
            <p:cNvPr id="336" name="Google Shape;336;p4"/>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337" name="Google Shape;337;p4"/>
            <p:cNvGrpSpPr/>
            <p:nvPr/>
          </p:nvGrpSpPr>
          <p:grpSpPr>
            <a:xfrm>
              <a:off x="132474" y="615257"/>
              <a:ext cx="239052" cy="238286"/>
              <a:chOff x="132474" y="615257"/>
              <a:chExt cx="239052" cy="238286"/>
            </a:xfrm>
          </p:grpSpPr>
          <p:sp>
            <p:nvSpPr>
              <p:cNvPr id="338" name="Google Shape;338;p4"/>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 name="Google Shape;340;p4"/>
            <p:cNvGrpSpPr/>
            <p:nvPr/>
          </p:nvGrpSpPr>
          <p:grpSpPr>
            <a:xfrm>
              <a:off x="160920" y="249120"/>
              <a:ext cx="182520" cy="181440"/>
              <a:chOff x="160920" y="249120"/>
              <a:chExt cx="182520" cy="181440"/>
            </a:xfrm>
          </p:grpSpPr>
          <p:sp>
            <p:nvSpPr>
              <p:cNvPr id="341" name="Google Shape;341;p4"/>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4"/>
            <p:cNvGrpSpPr/>
            <p:nvPr/>
          </p:nvGrpSpPr>
          <p:grpSpPr>
            <a:xfrm>
              <a:off x="404469" y="420360"/>
              <a:ext cx="245502" cy="245040"/>
              <a:chOff x="404469" y="420360"/>
              <a:chExt cx="245502" cy="245040"/>
            </a:xfrm>
          </p:grpSpPr>
          <p:sp>
            <p:nvSpPr>
              <p:cNvPr id="344" name="Google Shape;344;p4"/>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 name="Google Shape;346;p4"/>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347" name="Google Shape;347;p4"/>
          <p:cNvPicPr preferRelativeResize="0"/>
          <p:nvPr/>
        </p:nvPicPr>
        <p:blipFill rotWithShape="1">
          <a:blip r:embed="rId3">
            <a:alphaModFix/>
          </a:blip>
          <a:srcRect b="0" l="0" r="0" t="0"/>
          <a:stretch/>
        </p:blipFill>
        <p:spPr>
          <a:xfrm>
            <a:off x="218520" y="1376640"/>
            <a:ext cx="4215240" cy="3682080"/>
          </a:xfrm>
          <a:prstGeom prst="rect">
            <a:avLst/>
          </a:prstGeom>
          <a:noFill/>
          <a:ln>
            <a:noFill/>
          </a:ln>
        </p:spPr>
      </p:pic>
      <p:sp>
        <p:nvSpPr>
          <p:cNvPr id="348" name="Google Shape;348;p4"/>
          <p:cNvSpPr/>
          <p:nvPr/>
        </p:nvSpPr>
        <p:spPr>
          <a:xfrm>
            <a:off x="1228680" y="1920240"/>
            <a:ext cx="1096920" cy="1371240"/>
          </a:xfrm>
          <a:custGeom>
            <a:rect b="b" l="l" r="r" t="t"/>
            <a:pathLst>
              <a:path extrusionOk="0" h="21600" w="21600">
                <a:moveTo>
                  <a:pt x="0" y="0"/>
                </a:moveTo>
                <a:lnTo>
                  <a:pt x="21600" y="21600"/>
                </a:lnTo>
              </a:path>
            </a:pathLst>
          </a:custGeom>
          <a:noFill/>
          <a:ln cap="flat" cmpd="sng" w="38100">
            <a:solidFill>
              <a:srgbClr val="FF9900"/>
            </a:solidFill>
            <a:prstDash val="solid"/>
            <a:round/>
            <a:headEnd len="sm" w="sm" type="none"/>
            <a:tailEnd len="med" w="med" type="triangle"/>
          </a:ln>
        </p:spPr>
      </p:sp>
      <p:sp>
        <p:nvSpPr>
          <p:cNvPr id="349" name="Google Shape;349;p4"/>
          <p:cNvSpPr/>
          <p:nvPr/>
        </p:nvSpPr>
        <p:spPr>
          <a:xfrm>
            <a:off x="225360" y="1393920"/>
            <a:ext cx="1506240" cy="60948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Calorimeter part</a:t>
            </a:r>
            <a:endParaRPr b="0" i="0" sz="1400" u="none" cap="none" strike="noStrike">
              <a:latin typeface="Arial"/>
              <a:ea typeface="Arial"/>
              <a:cs typeface="Arial"/>
              <a:sym typeface="Arial"/>
            </a:endParaRPr>
          </a:p>
        </p:txBody>
      </p:sp>
      <p:sp>
        <p:nvSpPr>
          <p:cNvPr id="350" name="Google Shape;350;p4"/>
          <p:cNvSpPr/>
          <p:nvPr/>
        </p:nvSpPr>
        <p:spPr>
          <a:xfrm>
            <a:off x="4886280" y="4358520"/>
            <a:ext cx="4571640" cy="66996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C00000"/>
              </a:buClr>
              <a:buSzPts val="1600"/>
              <a:buFont typeface="Arial"/>
              <a:buNone/>
            </a:pPr>
            <a:r>
              <a:rPr b="0" i="0" lang="en-US" sz="1600" u="none" cap="none" strike="noStrike">
                <a:solidFill>
                  <a:srgbClr val="C00000"/>
                </a:solidFill>
                <a:latin typeface="Arial"/>
                <a:ea typeface="Arial"/>
                <a:cs typeface="Arial"/>
                <a:sym typeface="Arial"/>
              </a:rPr>
              <a:t>Can we estimate hit coordinate along the bar using signal timings at both ends?</a:t>
            </a:r>
            <a:endParaRPr b="0" i="0" sz="16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
          <p:cNvSpPr txBox="1"/>
          <p:nvPr>
            <p:ph idx="4294967295" type="body"/>
          </p:nvPr>
        </p:nvSpPr>
        <p:spPr>
          <a:xfrm>
            <a:off x="5877000" y="1615320"/>
            <a:ext cx="3889080" cy="2554920"/>
          </a:xfrm>
          <a:prstGeom prst="rect">
            <a:avLst/>
          </a:prstGeom>
          <a:noFill/>
          <a:ln>
            <a:noFill/>
          </a:ln>
        </p:spPr>
        <p:txBody>
          <a:bodyPr anchorCtr="0" anchor="t" bIns="0" lIns="0" spcFirstLastPara="1" rIns="0" wrap="square" tIns="0">
            <a:noAutofit/>
          </a:bodyPr>
          <a:lstStyle/>
          <a:p>
            <a:pPr indent="0" lvl="0" marL="14040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During the lab tests:</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Both sides were read out by sampling ADCs (Redpitaya)</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Cosmics used for signal characterization</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LED flasher at 3 different positions used for longitudinal coordinate estimation tests</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Obtained data analyzed using CFD methods (direct and modified, using MAWs)</a:t>
            </a:r>
            <a:endParaRPr b="0" i="0" sz="1600" u="none" cap="none" strike="noStrike">
              <a:solidFill>
                <a:srgbClr val="000000"/>
              </a:solidFill>
              <a:latin typeface="Arial"/>
              <a:ea typeface="Arial"/>
              <a:cs typeface="Arial"/>
              <a:sym typeface="Arial"/>
            </a:endParaRPr>
          </a:p>
        </p:txBody>
      </p:sp>
      <p:sp>
        <p:nvSpPr>
          <p:cNvPr id="356" name="Google Shape;356;p5"/>
          <p:cNvSpPr txBox="1"/>
          <p:nvPr>
            <p:ph idx="4294967295" type="title"/>
          </p:nvPr>
        </p:nvSpPr>
        <p:spPr>
          <a:xfrm>
            <a:off x="53208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TRACKING SCINTILLATOR TESTS</a:t>
            </a:r>
            <a:endParaRPr b="0" i="0" sz="1800" u="none" cap="none" strike="noStrike">
              <a:solidFill>
                <a:srgbClr val="000000"/>
              </a:solidFill>
              <a:latin typeface="Arial"/>
              <a:ea typeface="Arial"/>
              <a:cs typeface="Arial"/>
              <a:sym typeface="Arial"/>
            </a:endParaRPr>
          </a:p>
        </p:txBody>
      </p:sp>
      <p:grpSp>
        <p:nvGrpSpPr>
          <p:cNvPr id="357" name="Google Shape;357;p5"/>
          <p:cNvGrpSpPr/>
          <p:nvPr/>
        </p:nvGrpSpPr>
        <p:grpSpPr>
          <a:xfrm>
            <a:off x="132474" y="249120"/>
            <a:ext cx="517497" cy="604423"/>
            <a:chOff x="132474" y="249120"/>
            <a:chExt cx="517497" cy="604423"/>
          </a:xfrm>
        </p:grpSpPr>
        <p:sp>
          <p:nvSpPr>
            <p:cNvPr id="358" name="Google Shape;358;p5"/>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359" name="Google Shape;359;p5"/>
            <p:cNvGrpSpPr/>
            <p:nvPr/>
          </p:nvGrpSpPr>
          <p:grpSpPr>
            <a:xfrm>
              <a:off x="132474" y="615257"/>
              <a:ext cx="239052" cy="238286"/>
              <a:chOff x="132474" y="615257"/>
              <a:chExt cx="239052" cy="238286"/>
            </a:xfrm>
          </p:grpSpPr>
          <p:sp>
            <p:nvSpPr>
              <p:cNvPr id="360" name="Google Shape;360;p5"/>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5"/>
            <p:cNvGrpSpPr/>
            <p:nvPr/>
          </p:nvGrpSpPr>
          <p:grpSpPr>
            <a:xfrm>
              <a:off x="160920" y="249120"/>
              <a:ext cx="182520" cy="181440"/>
              <a:chOff x="160920" y="249120"/>
              <a:chExt cx="182520" cy="181440"/>
            </a:xfrm>
          </p:grpSpPr>
          <p:sp>
            <p:nvSpPr>
              <p:cNvPr id="363" name="Google Shape;363;p5"/>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5"/>
            <p:cNvGrpSpPr/>
            <p:nvPr/>
          </p:nvGrpSpPr>
          <p:grpSpPr>
            <a:xfrm>
              <a:off x="404469" y="420360"/>
              <a:ext cx="245502" cy="245040"/>
              <a:chOff x="404469" y="420360"/>
              <a:chExt cx="245502" cy="245040"/>
            </a:xfrm>
          </p:grpSpPr>
          <p:sp>
            <p:nvSpPr>
              <p:cNvPr id="366" name="Google Shape;366;p5"/>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5"/>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369" name="Google Shape;369;p5"/>
          <p:cNvPicPr preferRelativeResize="0"/>
          <p:nvPr/>
        </p:nvPicPr>
        <p:blipFill rotWithShape="1">
          <a:blip r:embed="rId3">
            <a:alphaModFix/>
          </a:blip>
          <a:srcRect b="23947" l="17495" r="16071" t="30979"/>
          <a:stretch/>
        </p:blipFill>
        <p:spPr>
          <a:xfrm>
            <a:off x="532080" y="2031480"/>
            <a:ext cx="5021280" cy="2555280"/>
          </a:xfrm>
          <a:prstGeom prst="rect">
            <a:avLst/>
          </a:prstGeom>
          <a:noFill/>
          <a:ln>
            <a:noFill/>
          </a:ln>
        </p:spPr>
      </p:pic>
      <p:sp>
        <p:nvSpPr>
          <p:cNvPr id="370" name="Google Shape;370;p5"/>
          <p:cNvSpPr/>
          <p:nvPr/>
        </p:nvSpPr>
        <p:spPr>
          <a:xfrm>
            <a:off x="619200" y="1158120"/>
            <a:ext cx="8915040" cy="6699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Goal: Investigate time characteristics of the triangular bar and methods to obtain precise relative times between the two sides</a:t>
            </a:r>
            <a:endParaRPr b="0" i="0" sz="1600" u="none" cap="none" strike="noStrike">
              <a:latin typeface="Arial"/>
              <a:ea typeface="Arial"/>
              <a:cs typeface="Arial"/>
              <a:sym typeface="Arial"/>
            </a:endParaRPr>
          </a:p>
        </p:txBody>
      </p:sp>
      <p:sp>
        <p:nvSpPr>
          <p:cNvPr id="371" name="Google Shape;371;p5"/>
          <p:cNvSpPr/>
          <p:nvPr/>
        </p:nvSpPr>
        <p:spPr>
          <a:xfrm flipH="1" rot="10800000">
            <a:off x="948960" y="2682000"/>
            <a:ext cx="710640" cy="685440"/>
          </a:xfrm>
          <a:custGeom>
            <a:rect b="b" l="l" r="r" t="t"/>
            <a:pathLst>
              <a:path extrusionOk="0" h="21600" w="21600">
                <a:moveTo>
                  <a:pt x="0" y="0"/>
                </a:moveTo>
                <a:lnTo>
                  <a:pt x="21600" y="21600"/>
                </a:lnTo>
              </a:path>
            </a:pathLst>
          </a:custGeom>
          <a:noFill/>
          <a:ln cap="flat" cmpd="sng" w="38100">
            <a:solidFill>
              <a:srgbClr val="FF9900"/>
            </a:solidFill>
            <a:prstDash val="solid"/>
            <a:round/>
            <a:headEnd len="sm" w="sm" type="none"/>
            <a:tailEnd len="med" w="med" type="triangle"/>
          </a:ln>
        </p:spPr>
      </p:sp>
      <p:sp>
        <p:nvSpPr>
          <p:cNvPr id="372" name="Google Shape;372;p5"/>
          <p:cNvSpPr/>
          <p:nvPr/>
        </p:nvSpPr>
        <p:spPr>
          <a:xfrm>
            <a:off x="237960" y="3367800"/>
            <a:ext cx="1421640" cy="396360"/>
          </a:xfrm>
          <a:prstGeom prst="rect">
            <a:avLst/>
          </a:prstGeom>
          <a:solidFill>
            <a:srgbClr val="BFBFB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Triangular bar</a:t>
            </a:r>
            <a:endParaRPr b="0" i="0" sz="1400" u="none" cap="none" strike="noStrike">
              <a:latin typeface="Arial"/>
              <a:ea typeface="Arial"/>
              <a:cs typeface="Arial"/>
              <a:sym typeface="Arial"/>
            </a:endParaRPr>
          </a:p>
        </p:txBody>
      </p:sp>
      <p:sp>
        <p:nvSpPr>
          <p:cNvPr id="373" name="Google Shape;373;p5"/>
          <p:cNvSpPr/>
          <p:nvPr/>
        </p:nvSpPr>
        <p:spPr>
          <a:xfrm flipH="1" rot="10800000">
            <a:off x="2181240" y="2682000"/>
            <a:ext cx="266400" cy="1218960"/>
          </a:xfrm>
          <a:custGeom>
            <a:rect b="b" l="l" r="r" t="t"/>
            <a:pathLst>
              <a:path extrusionOk="0" h="21600" w="21600">
                <a:moveTo>
                  <a:pt x="0" y="0"/>
                </a:moveTo>
                <a:lnTo>
                  <a:pt x="21600" y="21600"/>
                </a:lnTo>
              </a:path>
            </a:pathLst>
          </a:custGeom>
          <a:noFill/>
          <a:ln cap="flat" cmpd="sng" w="38100">
            <a:solidFill>
              <a:srgbClr val="FF9900"/>
            </a:solidFill>
            <a:prstDash val="solid"/>
            <a:round/>
            <a:headEnd len="sm" w="sm" type="none"/>
            <a:tailEnd len="med" w="med" type="triangle"/>
          </a:ln>
        </p:spPr>
      </p:sp>
      <p:sp>
        <p:nvSpPr>
          <p:cNvPr id="374" name="Google Shape;374;p5"/>
          <p:cNvSpPr/>
          <p:nvPr/>
        </p:nvSpPr>
        <p:spPr>
          <a:xfrm>
            <a:off x="1533600" y="3901320"/>
            <a:ext cx="1294920" cy="396360"/>
          </a:xfrm>
          <a:prstGeom prst="rect">
            <a:avLst/>
          </a:prstGeom>
          <a:solidFill>
            <a:srgbClr val="BFBFB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LED flasher</a:t>
            </a:r>
            <a:endParaRPr b="0" i="0" sz="1400" u="none" cap="none" strike="noStrike">
              <a:latin typeface="Arial"/>
              <a:ea typeface="Arial"/>
              <a:cs typeface="Arial"/>
              <a:sym typeface="Arial"/>
            </a:endParaRPr>
          </a:p>
        </p:txBody>
      </p:sp>
      <p:sp>
        <p:nvSpPr>
          <p:cNvPr id="375" name="Google Shape;375;p5"/>
          <p:cNvSpPr/>
          <p:nvPr/>
        </p:nvSpPr>
        <p:spPr>
          <a:xfrm flipH="1" rot="10800000">
            <a:off x="3946680" y="3024360"/>
            <a:ext cx="482040" cy="1076040"/>
          </a:xfrm>
          <a:custGeom>
            <a:rect b="b" l="l" r="r" t="t"/>
            <a:pathLst>
              <a:path extrusionOk="0" h="21600" w="21600">
                <a:moveTo>
                  <a:pt x="0" y="0"/>
                </a:moveTo>
                <a:lnTo>
                  <a:pt x="21600" y="21600"/>
                </a:lnTo>
              </a:path>
            </a:pathLst>
          </a:custGeom>
          <a:noFill/>
          <a:ln cap="flat" cmpd="sng" w="38100">
            <a:solidFill>
              <a:srgbClr val="FF9900"/>
            </a:solidFill>
            <a:prstDash val="solid"/>
            <a:round/>
            <a:headEnd len="sm" w="sm" type="none"/>
            <a:tailEnd len="med" w="med" type="triangle"/>
          </a:ln>
        </p:spPr>
      </p:sp>
      <p:sp>
        <p:nvSpPr>
          <p:cNvPr id="376" name="Google Shape;376;p5"/>
          <p:cNvSpPr/>
          <p:nvPr/>
        </p:nvSpPr>
        <p:spPr>
          <a:xfrm>
            <a:off x="3083400" y="4110840"/>
            <a:ext cx="1726560" cy="396360"/>
          </a:xfrm>
          <a:prstGeom prst="rect">
            <a:avLst/>
          </a:prstGeom>
          <a:solidFill>
            <a:srgbClr val="BFBFB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SiPMs + amplifier</a:t>
            </a:r>
            <a:endParaRPr b="0" i="0" sz="14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
          <p:cNvSpPr txBox="1"/>
          <p:nvPr>
            <p:ph idx="4294967295" type="title"/>
          </p:nvPr>
        </p:nvSpPr>
        <p:spPr>
          <a:xfrm>
            <a:off x="53208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POLARIMETER</a:t>
            </a:r>
            <a:endParaRPr b="0" i="0" sz="1800" u="none" cap="none" strike="noStrike">
              <a:solidFill>
                <a:srgbClr val="000000"/>
              </a:solidFill>
              <a:latin typeface="Arial"/>
              <a:ea typeface="Arial"/>
              <a:cs typeface="Arial"/>
              <a:sym typeface="Arial"/>
            </a:endParaRPr>
          </a:p>
        </p:txBody>
      </p:sp>
      <p:grpSp>
        <p:nvGrpSpPr>
          <p:cNvPr id="382" name="Google Shape;382;p6"/>
          <p:cNvGrpSpPr/>
          <p:nvPr/>
        </p:nvGrpSpPr>
        <p:grpSpPr>
          <a:xfrm>
            <a:off x="132474" y="249120"/>
            <a:ext cx="517497" cy="604423"/>
            <a:chOff x="132474" y="249120"/>
            <a:chExt cx="517497" cy="604423"/>
          </a:xfrm>
        </p:grpSpPr>
        <p:sp>
          <p:nvSpPr>
            <p:cNvPr id="383" name="Google Shape;383;p6"/>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384" name="Google Shape;384;p6"/>
            <p:cNvGrpSpPr/>
            <p:nvPr/>
          </p:nvGrpSpPr>
          <p:grpSpPr>
            <a:xfrm>
              <a:off x="132474" y="615257"/>
              <a:ext cx="239052" cy="238286"/>
              <a:chOff x="132474" y="615257"/>
              <a:chExt cx="239052" cy="238286"/>
            </a:xfrm>
          </p:grpSpPr>
          <p:sp>
            <p:nvSpPr>
              <p:cNvPr id="385" name="Google Shape;385;p6"/>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6"/>
            <p:cNvGrpSpPr/>
            <p:nvPr/>
          </p:nvGrpSpPr>
          <p:grpSpPr>
            <a:xfrm>
              <a:off x="160920" y="249120"/>
              <a:ext cx="182520" cy="181440"/>
              <a:chOff x="160920" y="249120"/>
              <a:chExt cx="182520" cy="181440"/>
            </a:xfrm>
          </p:grpSpPr>
          <p:sp>
            <p:nvSpPr>
              <p:cNvPr id="388" name="Google Shape;388;p6"/>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6"/>
            <p:cNvGrpSpPr/>
            <p:nvPr/>
          </p:nvGrpSpPr>
          <p:grpSpPr>
            <a:xfrm>
              <a:off x="404469" y="420360"/>
              <a:ext cx="245502" cy="245040"/>
              <a:chOff x="404469" y="420360"/>
              <a:chExt cx="245502" cy="245040"/>
            </a:xfrm>
          </p:grpSpPr>
          <p:sp>
            <p:nvSpPr>
              <p:cNvPr id="391" name="Google Shape;391;p6"/>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6"/>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394" name="Google Shape;394;p6"/>
          <p:cNvPicPr preferRelativeResize="0"/>
          <p:nvPr/>
        </p:nvPicPr>
        <p:blipFill rotWithShape="1">
          <a:blip r:embed="rId3">
            <a:alphaModFix/>
          </a:blip>
          <a:srcRect b="0" l="0" r="8792" t="0"/>
          <a:stretch/>
        </p:blipFill>
        <p:spPr>
          <a:xfrm>
            <a:off x="68400" y="1234440"/>
            <a:ext cx="5731920" cy="3472200"/>
          </a:xfrm>
          <a:prstGeom prst="rect">
            <a:avLst/>
          </a:prstGeom>
          <a:noFill/>
          <a:ln>
            <a:noFill/>
          </a:ln>
        </p:spPr>
      </p:pic>
      <p:sp>
        <p:nvSpPr>
          <p:cNvPr id="395" name="Google Shape;395;p6"/>
          <p:cNvSpPr/>
          <p:nvPr/>
        </p:nvSpPr>
        <p:spPr>
          <a:xfrm>
            <a:off x="5904720" y="1158120"/>
            <a:ext cx="4086720" cy="200844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highlight>
                  <a:srgbClr val="FFFFFF"/>
                </a:highlight>
                <a:latin typeface="Arial"/>
                <a:ea typeface="Arial"/>
                <a:cs typeface="Arial"/>
                <a:sym typeface="Arial"/>
              </a:rPr>
              <a:t>As a consistency check, the speed of light propagation in the plastic was estimated: </a:t>
            </a:r>
            <a:br>
              <a:rPr b="0" i="0" lang="en-US" sz="1600" u="none" cap="none" strike="noStrike">
                <a:latin typeface="Arial"/>
                <a:ea typeface="Arial"/>
                <a:cs typeface="Arial"/>
                <a:sym typeface="Arial"/>
              </a:rPr>
            </a:br>
            <a:r>
              <a:rPr b="1" i="0" lang="en-US" sz="1600" u="none" cap="none" strike="noStrike">
                <a:solidFill>
                  <a:srgbClr val="FF0000"/>
                </a:solidFill>
                <a:highlight>
                  <a:srgbClr val="FFFFFF"/>
                </a:highlight>
                <a:latin typeface="Arial"/>
                <a:ea typeface="Arial"/>
                <a:cs typeface="Arial"/>
                <a:sym typeface="Arial"/>
              </a:rPr>
              <a:t>0.196 +/- 0.001 m/ns (β = 0.655)</a:t>
            </a:r>
            <a:endParaRPr b="0" i="0" sz="1600" u="none" cap="none" strike="noStrike">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highlight>
                  <a:srgbClr val="FFFFFF"/>
                </a:highlight>
                <a:latin typeface="Arial"/>
                <a:ea typeface="Arial"/>
                <a:cs typeface="Arial"/>
                <a:sym typeface="Arial"/>
              </a:rPr>
              <a:t>Peak positions and their errors (not sigma parameters) are used in the calculation.</a:t>
            </a:r>
            <a:endParaRPr b="0" i="0" sz="1600" u="none" cap="none" strike="noStrike">
              <a:latin typeface="Arial"/>
              <a:ea typeface="Arial"/>
              <a:cs typeface="Arial"/>
              <a:sym typeface="Arial"/>
            </a:endParaRPr>
          </a:p>
        </p:txBody>
      </p:sp>
      <p:grpSp>
        <p:nvGrpSpPr>
          <p:cNvPr id="396" name="Google Shape;396;p6"/>
          <p:cNvGrpSpPr/>
          <p:nvPr/>
        </p:nvGrpSpPr>
        <p:grpSpPr>
          <a:xfrm>
            <a:off x="847800" y="1763640"/>
            <a:ext cx="2577960" cy="838440"/>
            <a:chOff x="847800" y="1763640"/>
            <a:chExt cx="2577960" cy="838440"/>
          </a:xfrm>
        </p:grpSpPr>
        <p:sp>
          <p:nvSpPr>
            <p:cNvPr id="397" name="Google Shape;397;p6"/>
            <p:cNvSpPr/>
            <p:nvPr/>
          </p:nvSpPr>
          <p:spPr>
            <a:xfrm>
              <a:off x="847800" y="1902240"/>
              <a:ext cx="568800" cy="1224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847800" y="2123280"/>
              <a:ext cx="568800" cy="1224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847800" y="2344320"/>
              <a:ext cx="568800" cy="122400"/>
            </a:xfrm>
            <a:prstGeom prst="rect">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1517760" y="1763640"/>
              <a:ext cx="1908000" cy="3963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position 1</a:t>
              </a:r>
              <a:endParaRPr b="0" i="0" sz="1400" u="none" cap="none" strike="noStrike">
                <a:latin typeface="Arial"/>
                <a:ea typeface="Arial"/>
                <a:cs typeface="Arial"/>
                <a:sym typeface="Arial"/>
              </a:endParaRPr>
            </a:p>
          </p:txBody>
        </p:sp>
        <p:sp>
          <p:nvSpPr>
            <p:cNvPr id="401" name="Google Shape;401;p6"/>
            <p:cNvSpPr/>
            <p:nvPr/>
          </p:nvSpPr>
          <p:spPr>
            <a:xfrm>
              <a:off x="1517760" y="1967760"/>
              <a:ext cx="1908000" cy="3963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position 2</a:t>
              </a:r>
              <a:endParaRPr b="0" i="0" sz="1400" u="none" cap="none" strike="noStrike">
                <a:latin typeface="Arial"/>
                <a:ea typeface="Arial"/>
                <a:cs typeface="Arial"/>
                <a:sym typeface="Arial"/>
              </a:endParaRPr>
            </a:p>
          </p:txBody>
        </p:sp>
        <p:sp>
          <p:nvSpPr>
            <p:cNvPr id="402" name="Google Shape;402;p6"/>
            <p:cNvSpPr/>
            <p:nvPr/>
          </p:nvSpPr>
          <p:spPr>
            <a:xfrm>
              <a:off x="1517760" y="2205720"/>
              <a:ext cx="1908000" cy="3963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position 3</a:t>
              </a:r>
              <a:endParaRPr b="0" i="0" sz="1400" u="none" cap="none" strike="noStrike">
                <a:latin typeface="Arial"/>
                <a:ea typeface="Arial"/>
                <a:cs typeface="Arial"/>
                <a:sym typeface="Arial"/>
              </a:endParaRPr>
            </a:p>
          </p:txBody>
        </p:sp>
      </p:grpSp>
      <p:sp>
        <p:nvSpPr>
          <p:cNvPr id="403" name="Google Shape;403;p6"/>
          <p:cNvSpPr/>
          <p:nvPr/>
        </p:nvSpPr>
        <p:spPr>
          <a:xfrm>
            <a:off x="914400" y="1143000"/>
            <a:ext cx="4571640" cy="396360"/>
          </a:xfrm>
          <a:prstGeom prst="rect">
            <a:avLst/>
          </a:prstGeom>
          <a:solidFill>
            <a:srgbClr val="BFBFB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Relative time measurement at 3 positions</a:t>
            </a:r>
            <a:endParaRPr b="0" i="0" sz="1400" u="none" cap="none" strike="noStrike">
              <a:latin typeface="Arial"/>
              <a:ea typeface="Arial"/>
              <a:cs typeface="Arial"/>
              <a:sym typeface="Arial"/>
            </a:endParaRPr>
          </a:p>
        </p:txBody>
      </p:sp>
      <p:sp>
        <p:nvSpPr>
          <p:cNvPr id="404" name="Google Shape;404;p6"/>
          <p:cNvSpPr txBox="1"/>
          <p:nvPr>
            <p:ph idx="4294967295" type="body"/>
          </p:nvPr>
        </p:nvSpPr>
        <p:spPr>
          <a:xfrm>
            <a:off x="5936040" y="3291840"/>
            <a:ext cx="4055400" cy="1844640"/>
          </a:xfrm>
          <a:prstGeom prst="rect">
            <a:avLst/>
          </a:prstGeom>
          <a:noFill/>
          <a:ln>
            <a:noFill/>
          </a:ln>
        </p:spPr>
        <p:txBody>
          <a:bodyPr anchorCtr="0" anchor="t" bIns="0" lIns="0" spcFirstLastPara="1" rIns="0" wrap="square" tIns="0">
            <a:noAutofit/>
          </a:bodyPr>
          <a:lstStyle/>
          <a:p>
            <a:pPr indent="0" lvl="0" marL="1404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To be investigated:</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Effects of amplifier boards, their noise and different gain settings on precision</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Different scintillator wrapping techniques</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ph idx="4294967295" type="body"/>
          </p:nvPr>
        </p:nvSpPr>
        <p:spPr>
          <a:xfrm>
            <a:off x="371880" y="1160640"/>
            <a:ext cx="9199800" cy="3537000"/>
          </a:xfrm>
          <a:prstGeom prst="rect">
            <a:avLst/>
          </a:prstGeom>
          <a:noFill/>
          <a:ln>
            <a:noFill/>
          </a:ln>
        </p:spPr>
        <p:txBody>
          <a:bodyPr anchorCtr="0" anchor="t" bIns="0" lIns="0" spcFirstLastPara="1" rIns="0" wrap="square" tIns="0">
            <a:noAutofit/>
          </a:bodyPr>
          <a:lstStyle/>
          <a:p>
            <a:pPr indent="-334440" lvl="0" marL="457200" marR="0" rtl="0" algn="l">
              <a:lnSpc>
                <a:spcPct val="115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Knowledge of nuclear data is vital for the different fields of science. They play an important role in nuclear medicine, e.g. radiotherapy and diagnostics, developing technology, nuclear safety as well as fundamental physics.</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Aspects of nuclear data are as diverse as their applications, including:</a:t>
            </a:r>
            <a:endParaRPr b="0" i="0" sz="1600" u="none" cap="none" strike="noStrike">
              <a:solidFill>
                <a:srgbClr val="000000"/>
              </a:solidFill>
              <a:latin typeface="Arial"/>
              <a:ea typeface="Arial"/>
              <a:cs typeface="Arial"/>
              <a:sym typeface="Arial"/>
            </a:endParaRPr>
          </a:p>
          <a:p>
            <a:pPr indent="-316800" lvl="1" marL="9144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reaction probabilities (cross-sections) and scattering </a:t>
            </a:r>
            <a:endParaRPr b="0" i="0" sz="1600" u="none" cap="none" strike="noStrike">
              <a:solidFill>
                <a:srgbClr val="000000"/>
              </a:solidFill>
              <a:latin typeface="Arial"/>
              <a:ea typeface="Arial"/>
              <a:cs typeface="Arial"/>
              <a:sym typeface="Arial"/>
            </a:endParaRPr>
          </a:p>
          <a:p>
            <a:pPr indent="-316800" lvl="1" marL="9144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energies of emitted particles </a:t>
            </a:r>
            <a:endParaRPr b="0" i="0" sz="1600" u="none" cap="none" strike="noStrike">
              <a:solidFill>
                <a:srgbClr val="000000"/>
              </a:solidFill>
              <a:latin typeface="Arial"/>
              <a:ea typeface="Arial"/>
              <a:cs typeface="Arial"/>
              <a:sym typeface="Arial"/>
            </a:endParaRPr>
          </a:p>
          <a:p>
            <a:pPr indent="-316800" lvl="1" marL="9144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formation of different fission fragments</a:t>
            </a:r>
            <a:endParaRPr b="0" i="0" sz="1600" u="none" cap="none" strike="noStrike">
              <a:solidFill>
                <a:srgbClr val="000000"/>
              </a:solidFill>
              <a:latin typeface="Arial"/>
              <a:ea typeface="Arial"/>
              <a:cs typeface="Arial"/>
              <a:sym typeface="Arial"/>
            </a:endParaRPr>
          </a:p>
          <a:p>
            <a:pPr indent="-316800" lvl="1" marL="9144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 decay processes</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Data need to be evaluated to rule out false results and to assess total uncertainties</a:t>
            </a:r>
            <a:endParaRPr b="0" i="0" sz="1600" u="none" cap="none" strike="noStrike">
              <a:solidFill>
                <a:srgbClr val="000000"/>
              </a:solidFill>
              <a:latin typeface="Arial"/>
              <a:ea typeface="Arial"/>
              <a:cs typeface="Arial"/>
              <a:sym typeface="Arial"/>
            </a:endParaRPr>
          </a:p>
          <a:p>
            <a:pPr indent="-316800" lvl="0" marL="457200" marR="0" rtl="0" algn="l">
              <a:lnSpc>
                <a:spcPct val="100000"/>
              </a:lnSpc>
              <a:spcBef>
                <a:spcPts val="1301"/>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In order to address all aspects of nuclear data, different models and codes were developed to calculate nuclear reaction data. </a:t>
            </a:r>
            <a:endParaRPr b="0" i="0" sz="1600" u="none" cap="none" strike="noStrike">
              <a:solidFill>
                <a:srgbClr val="000000"/>
              </a:solidFill>
              <a:latin typeface="Arial"/>
              <a:ea typeface="Arial"/>
              <a:cs typeface="Arial"/>
              <a:sym typeface="Arial"/>
            </a:endParaRPr>
          </a:p>
        </p:txBody>
      </p:sp>
      <p:sp>
        <p:nvSpPr>
          <p:cNvPr id="410" name="Google Shape;410;p7"/>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NUCLEAR DATA SIGNIFICANCE</a:t>
            </a:r>
            <a:endParaRPr b="0" i="0" sz="1800" u="none" cap="none" strike="noStrike">
              <a:solidFill>
                <a:srgbClr val="000000"/>
              </a:solidFill>
              <a:latin typeface="Arial"/>
              <a:ea typeface="Arial"/>
              <a:cs typeface="Arial"/>
              <a:sym typeface="Arial"/>
            </a:endParaRPr>
          </a:p>
        </p:txBody>
      </p:sp>
      <p:grpSp>
        <p:nvGrpSpPr>
          <p:cNvPr id="411" name="Google Shape;411;p7"/>
          <p:cNvGrpSpPr/>
          <p:nvPr/>
        </p:nvGrpSpPr>
        <p:grpSpPr>
          <a:xfrm>
            <a:off x="132474" y="249120"/>
            <a:ext cx="517497" cy="604423"/>
            <a:chOff x="132474" y="249120"/>
            <a:chExt cx="517497" cy="604423"/>
          </a:xfrm>
        </p:grpSpPr>
        <p:sp>
          <p:nvSpPr>
            <p:cNvPr id="412" name="Google Shape;412;p7"/>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413" name="Google Shape;413;p7"/>
            <p:cNvGrpSpPr/>
            <p:nvPr/>
          </p:nvGrpSpPr>
          <p:grpSpPr>
            <a:xfrm>
              <a:off x="132474" y="615257"/>
              <a:ext cx="239052" cy="238286"/>
              <a:chOff x="132474" y="615257"/>
              <a:chExt cx="239052" cy="238286"/>
            </a:xfrm>
          </p:grpSpPr>
          <p:sp>
            <p:nvSpPr>
              <p:cNvPr id="414" name="Google Shape;414;p7"/>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7"/>
            <p:cNvGrpSpPr/>
            <p:nvPr/>
          </p:nvGrpSpPr>
          <p:grpSpPr>
            <a:xfrm>
              <a:off x="160920" y="249120"/>
              <a:ext cx="182520" cy="181440"/>
              <a:chOff x="160920" y="249120"/>
              <a:chExt cx="182520" cy="181440"/>
            </a:xfrm>
          </p:grpSpPr>
          <p:sp>
            <p:nvSpPr>
              <p:cNvPr id="417" name="Google Shape;417;p7"/>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7"/>
            <p:cNvGrpSpPr/>
            <p:nvPr/>
          </p:nvGrpSpPr>
          <p:grpSpPr>
            <a:xfrm>
              <a:off x="404469" y="420360"/>
              <a:ext cx="245502" cy="245040"/>
              <a:chOff x="404469" y="420360"/>
              <a:chExt cx="245502" cy="245040"/>
            </a:xfrm>
          </p:grpSpPr>
          <p:sp>
            <p:nvSpPr>
              <p:cNvPr id="420" name="Google Shape;420;p7"/>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7"/>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8"/>
          <p:cNvSpPr txBox="1"/>
          <p:nvPr>
            <p:ph idx="4294967295" type="body"/>
          </p:nvPr>
        </p:nvSpPr>
        <p:spPr>
          <a:xfrm>
            <a:off x="503640" y="2986560"/>
            <a:ext cx="9068040" cy="2031120"/>
          </a:xfrm>
          <a:prstGeom prst="rect">
            <a:avLst/>
          </a:prstGeom>
          <a:noFill/>
          <a:ln>
            <a:noFill/>
          </a:ln>
        </p:spPr>
        <p:txBody>
          <a:bodyPr anchorCtr="0" anchor="t" bIns="0" lIns="0" spcFirstLastPara="1" rIns="0" wrap="square" tIns="0">
            <a:normAutofit fontScale="97000"/>
          </a:bodyPr>
          <a:lstStyle/>
          <a:p>
            <a:pPr indent="-336600" lvl="0" marL="457200" marR="0" rtl="0" algn="l">
              <a:lnSpc>
                <a:spcPct val="200000"/>
              </a:lnSpc>
              <a:spcBef>
                <a:spcPts val="0"/>
              </a:spcBef>
              <a:spcAft>
                <a:spcPts val="0"/>
              </a:spcAft>
              <a:buClr>
                <a:srgbClr val="000000"/>
              </a:buClr>
              <a:buSzPct val="123000"/>
              <a:buFont typeface="Arial"/>
              <a:buChar char="●"/>
            </a:pPr>
            <a:r>
              <a:rPr b="0" i="0" lang="en-US" sz="1500" u="none" cap="none" strike="noStrike">
                <a:solidFill>
                  <a:srgbClr val="000000"/>
                </a:solidFill>
                <a:latin typeface="Arial"/>
                <a:ea typeface="Arial"/>
                <a:cs typeface="Arial"/>
                <a:sym typeface="Arial"/>
              </a:rPr>
              <a:t>“EMPIRE 3.2.3 malta” is an advanced nuclear reaction modelling code </a:t>
            </a:r>
            <a:endParaRPr b="0" i="0" sz="1500" u="none" cap="none" strike="noStrike">
              <a:solidFill>
                <a:srgbClr val="000000"/>
              </a:solidFill>
              <a:latin typeface="Arial"/>
              <a:ea typeface="Arial"/>
              <a:cs typeface="Arial"/>
              <a:sym typeface="Arial"/>
            </a:endParaRPr>
          </a:p>
          <a:p>
            <a:pPr indent="-336600" lvl="0" marL="457200" marR="0" rtl="0" algn="l">
              <a:lnSpc>
                <a:spcPct val="200000"/>
              </a:lnSpc>
              <a:spcBef>
                <a:spcPts val="700"/>
              </a:spcBef>
              <a:spcAft>
                <a:spcPts val="0"/>
              </a:spcAft>
              <a:buClr>
                <a:srgbClr val="000000"/>
              </a:buClr>
              <a:buSzPct val="123000"/>
              <a:buFont typeface="Arial"/>
              <a:buChar char="●"/>
            </a:pPr>
            <a:r>
              <a:rPr b="0" i="0" lang="en-US" sz="1500" u="none" cap="none" strike="noStrike">
                <a:solidFill>
                  <a:srgbClr val="000000"/>
                </a:solidFill>
                <a:latin typeface="Arial"/>
                <a:ea typeface="Arial"/>
                <a:cs typeface="Arial"/>
                <a:sym typeface="Arial"/>
              </a:rPr>
              <a:t>EMPIRE combines various theoretical mechanisms based on input parameters </a:t>
            </a:r>
            <a:endParaRPr b="0" i="0" sz="1500" u="none" cap="none" strike="noStrike">
              <a:solidFill>
                <a:srgbClr val="000000"/>
              </a:solidFill>
              <a:latin typeface="Arial"/>
              <a:ea typeface="Arial"/>
              <a:cs typeface="Arial"/>
              <a:sym typeface="Arial"/>
            </a:endParaRPr>
          </a:p>
          <a:p>
            <a:pPr indent="-336600" lvl="0" marL="457200" marR="0" rtl="0" algn="l">
              <a:lnSpc>
                <a:spcPct val="200000"/>
              </a:lnSpc>
              <a:spcBef>
                <a:spcPts val="700"/>
              </a:spcBef>
              <a:spcAft>
                <a:spcPts val="0"/>
              </a:spcAft>
              <a:buClr>
                <a:srgbClr val="000000"/>
              </a:buClr>
              <a:buSzPct val="123000"/>
              <a:buFont typeface="Arial"/>
              <a:buChar char="●"/>
            </a:pPr>
            <a:r>
              <a:rPr b="0" i="0" lang="en-US" sz="1500" u="none" cap="none" strike="noStrike">
                <a:solidFill>
                  <a:srgbClr val="000000"/>
                </a:solidFill>
                <a:latin typeface="Arial"/>
                <a:ea typeface="Arial"/>
                <a:cs typeface="Arial"/>
                <a:sym typeface="Arial"/>
              </a:rPr>
              <a:t>EMPIRE calculates the extended set of observables in a single run.</a:t>
            </a:r>
            <a:endParaRPr b="0" i="0" sz="1500" u="none" cap="none" strike="noStrike">
              <a:solidFill>
                <a:srgbClr val="000000"/>
              </a:solidFill>
              <a:latin typeface="Arial"/>
              <a:ea typeface="Arial"/>
              <a:cs typeface="Arial"/>
              <a:sym typeface="Arial"/>
            </a:endParaRPr>
          </a:p>
          <a:p>
            <a:pPr indent="-324000" lvl="0" marL="457200" marR="0" rtl="0" algn="l">
              <a:lnSpc>
                <a:spcPct val="200000"/>
              </a:lnSpc>
              <a:spcBef>
                <a:spcPts val="700"/>
              </a:spcBef>
              <a:spcAft>
                <a:spcPts val="0"/>
              </a:spcAft>
              <a:buClr>
                <a:srgbClr val="000000"/>
              </a:buClr>
              <a:buSzPct val="108000"/>
              <a:buFont typeface="Arial"/>
              <a:buChar char="●"/>
            </a:pPr>
            <a:r>
              <a:rPr b="0" i="0" lang="en-US" sz="1500" u="none" cap="none" strike="noStrike">
                <a:solidFill>
                  <a:srgbClr val="000000"/>
                </a:solidFill>
                <a:latin typeface="Arial"/>
                <a:ea typeface="Arial"/>
                <a:cs typeface="Arial"/>
                <a:sym typeface="Arial"/>
              </a:rPr>
              <a:t>It consists of FORTRAN and python codes, alongside experimental data and input parameter libraries.</a:t>
            </a:r>
            <a:endParaRPr b="0" i="0" sz="1500" u="none" cap="none" strike="noStrike">
              <a:solidFill>
                <a:srgbClr val="000000"/>
              </a:solidFill>
              <a:latin typeface="Arial"/>
              <a:ea typeface="Arial"/>
              <a:cs typeface="Arial"/>
              <a:sym typeface="Arial"/>
            </a:endParaRPr>
          </a:p>
        </p:txBody>
      </p:sp>
      <p:sp>
        <p:nvSpPr>
          <p:cNvPr id="428" name="Google Shape;428;p8"/>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EMPIRE</a:t>
            </a:r>
            <a:endParaRPr b="0" i="0" sz="1800" u="none" cap="none" strike="noStrike">
              <a:solidFill>
                <a:srgbClr val="000000"/>
              </a:solidFill>
              <a:latin typeface="Arial"/>
              <a:ea typeface="Arial"/>
              <a:cs typeface="Arial"/>
              <a:sym typeface="Arial"/>
            </a:endParaRPr>
          </a:p>
        </p:txBody>
      </p:sp>
      <p:grpSp>
        <p:nvGrpSpPr>
          <p:cNvPr id="429" name="Google Shape;429;p8"/>
          <p:cNvGrpSpPr/>
          <p:nvPr/>
        </p:nvGrpSpPr>
        <p:grpSpPr>
          <a:xfrm>
            <a:off x="132474" y="249120"/>
            <a:ext cx="517497" cy="604423"/>
            <a:chOff x="132474" y="249120"/>
            <a:chExt cx="517497" cy="604423"/>
          </a:xfrm>
        </p:grpSpPr>
        <p:sp>
          <p:nvSpPr>
            <p:cNvPr id="430" name="Google Shape;430;p8"/>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431" name="Google Shape;431;p8"/>
            <p:cNvGrpSpPr/>
            <p:nvPr/>
          </p:nvGrpSpPr>
          <p:grpSpPr>
            <a:xfrm>
              <a:off x="132474" y="615257"/>
              <a:ext cx="239052" cy="238286"/>
              <a:chOff x="132474" y="615257"/>
              <a:chExt cx="239052" cy="238286"/>
            </a:xfrm>
          </p:grpSpPr>
          <p:sp>
            <p:nvSpPr>
              <p:cNvPr id="432" name="Google Shape;432;p8"/>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8"/>
            <p:cNvGrpSpPr/>
            <p:nvPr/>
          </p:nvGrpSpPr>
          <p:grpSpPr>
            <a:xfrm>
              <a:off x="160920" y="249120"/>
              <a:ext cx="182520" cy="181440"/>
              <a:chOff x="160920" y="249120"/>
              <a:chExt cx="182520" cy="181440"/>
            </a:xfrm>
          </p:grpSpPr>
          <p:sp>
            <p:nvSpPr>
              <p:cNvPr id="435" name="Google Shape;435;p8"/>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8"/>
            <p:cNvGrpSpPr/>
            <p:nvPr/>
          </p:nvGrpSpPr>
          <p:grpSpPr>
            <a:xfrm>
              <a:off x="404469" y="420360"/>
              <a:ext cx="245502" cy="245040"/>
              <a:chOff x="404469" y="420360"/>
              <a:chExt cx="245502" cy="245040"/>
            </a:xfrm>
          </p:grpSpPr>
          <p:sp>
            <p:nvSpPr>
              <p:cNvPr id="438" name="Google Shape;438;p8"/>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8"/>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8"/>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pic>
        <p:nvPicPr>
          <p:cNvPr id="441" name="Google Shape;441;p8"/>
          <p:cNvPicPr preferRelativeResize="0"/>
          <p:nvPr/>
        </p:nvPicPr>
        <p:blipFill rotWithShape="1">
          <a:blip r:embed="rId3">
            <a:alphaModFix/>
          </a:blip>
          <a:srcRect b="0" l="0" r="0" t="0"/>
          <a:stretch/>
        </p:blipFill>
        <p:spPr>
          <a:xfrm>
            <a:off x="2672280" y="1209600"/>
            <a:ext cx="4381200" cy="11332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9"/>
          <p:cNvSpPr txBox="1"/>
          <p:nvPr>
            <p:ph idx="4294967295" type="body"/>
          </p:nvPr>
        </p:nvSpPr>
        <p:spPr>
          <a:xfrm>
            <a:off x="439920" y="1462320"/>
            <a:ext cx="9068040" cy="3304080"/>
          </a:xfrm>
          <a:prstGeom prst="rect">
            <a:avLst/>
          </a:prstGeom>
          <a:noFill/>
          <a:ln>
            <a:noFill/>
          </a:ln>
        </p:spPr>
        <p:txBody>
          <a:bodyPr anchorCtr="0" anchor="t" bIns="0" lIns="0" spcFirstLastPara="1" rIns="0" wrap="square" tIns="0">
            <a:normAutofit/>
          </a:bodyPr>
          <a:lstStyle/>
          <a:p>
            <a:pPr indent="-33660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This project is done within the framework of the “Georgian-German science bridge” Collaboration. The work done between 06.06.2022 and 10.07.2022 was in preparation of a Master Thesis scheduled for February 2023 with the title “Charged particle induced reactions on Tc-99: nuclear model calculations and experimental measurements”.</a:t>
            </a:r>
            <a:endParaRPr b="0" i="0" sz="15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SzPts val="1500"/>
              <a:buFont typeface="Arial"/>
              <a:buNone/>
            </a:pPr>
            <a:r>
              <a:t/>
            </a:r>
            <a:endParaRPr b="0" i="0" sz="1500" u="none" cap="none" strike="noStrike">
              <a:solidFill>
                <a:srgbClr val="000000"/>
              </a:solidFill>
              <a:latin typeface="Arial"/>
              <a:ea typeface="Arial"/>
              <a:cs typeface="Arial"/>
              <a:sym typeface="Arial"/>
            </a:endParaRPr>
          </a:p>
          <a:p>
            <a:pPr indent="-336600" lvl="0" marL="457200" marR="0" rtl="0" algn="l">
              <a:lnSpc>
                <a:spcPct val="100000"/>
              </a:lnSpc>
              <a:spcBef>
                <a:spcPts val="70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There are only a few data on charged particle induced reactions on </a:t>
            </a:r>
            <a:r>
              <a:rPr b="0" baseline="30000" i="0" lang="en-US" sz="1500" u="none" cap="none" strike="noStrike">
                <a:solidFill>
                  <a:srgbClr val="000000"/>
                </a:solidFill>
                <a:latin typeface="Arial"/>
                <a:ea typeface="Arial"/>
                <a:cs typeface="Arial"/>
                <a:sym typeface="Arial"/>
              </a:rPr>
              <a:t>99</a:t>
            </a:r>
            <a:r>
              <a:rPr b="0" i="0" lang="en-US" sz="1500" u="none" cap="none" strike="noStrike">
                <a:solidFill>
                  <a:srgbClr val="000000"/>
                </a:solidFill>
                <a:latin typeface="Arial"/>
                <a:ea typeface="Arial"/>
                <a:cs typeface="Arial"/>
                <a:sym typeface="Arial"/>
              </a:rPr>
              <a:t>Tc due to its rarity, and investigation of this isotope will be very interesting.</a:t>
            </a:r>
            <a:endParaRPr b="0" i="0" sz="1500" u="none" cap="none" strike="noStrike">
              <a:solidFill>
                <a:srgbClr val="000000"/>
              </a:solidFill>
              <a:latin typeface="Arial"/>
              <a:ea typeface="Arial"/>
              <a:cs typeface="Arial"/>
              <a:sym typeface="Arial"/>
            </a:endParaRPr>
          </a:p>
          <a:p>
            <a:pPr indent="0" lvl="0" marL="457200" marR="0" rtl="0" algn="l">
              <a:lnSpc>
                <a:spcPct val="100000"/>
              </a:lnSpc>
              <a:spcBef>
                <a:spcPts val="700"/>
              </a:spcBef>
              <a:spcAft>
                <a:spcPts val="0"/>
              </a:spcAft>
              <a:buSzPts val="1500"/>
              <a:buFont typeface="Arial"/>
              <a:buNone/>
            </a:pPr>
            <a:r>
              <a:t/>
            </a:r>
            <a:endParaRPr b="0" i="0" sz="1500" u="none" cap="none" strike="noStrike">
              <a:solidFill>
                <a:srgbClr val="000000"/>
              </a:solidFill>
              <a:latin typeface="Arial"/>
              <a:ea typeface="Arial"/>
              <a:cs typeface="Arial"/>
              <a:sym typeface="Arial"/>
            </a:endParaRPr>
          </a:p>
          <a:p>
            <a:pPr indent="-336600" lvl="0" marL="457200" marR="0" rtl="0" algn="l">
              <a:lnSpc>
                <a:spcPct val="200000"/>
              </a:lnSpc>
              <a:spcBef>
                <a:spcPts val="70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The focus of this work will be on proton induced reactions to be calculated.</a:t>
            </a:r>
            <a:endParaRPr b="0" i="0" sz="1500" u="none" cap="none" strike="noStrike">
              <a:solidFill>
                <a:srgbClr val="000000"/>
              </a:solidFill>
              <a:latin typeface="Arial"/>
              <a:ea typeface="Arial"/>
              <a:cs typeface="Arial"/>
              <a:sym typeface="Arial"/>
            </a:endParaRPr>
          </a:p>
          <a:p>
            <a:pPr indent="-324000" lvl="0" marL="457200" marR="0" rtl="0" algn="l">
              <a:lnSpc>
                <a:spcPct val="100000"/>
              </a:lnSpc>
              <a:spcBef>
                <a:spcPts val="70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In the scope of the upcoming Master Thesis, this work shall be complemented by experimental measurements at the cyclotron of the INM-5</a:t>
            </a:r>
            <a:endParaRPr b="0" i="0" sz="1500" u="none" cap="none" strike="noStrike">
              <a:solidFill>
                <a:srgbClr val="000000"/>
              </a:solidFill>
              <a:latin typeface="Arial"/>
              <a:ea typeface="Arial"/>
              <a:cs typeface="Arial"/>
              <a:sym typeface="Arial"/>
            </a:endParaRPr>
          </a:p>
        </p:txBody>
      </p:sp>
      <p:sp>
        <p:nvSpPr>
          <p:cNvPr id="447" name="Google Shape;447;p9"/>
          <p:cNvSpPr txBox="1"/>
          <p:nvPr>
            <p:ph idx="4294967295" type="title"/>
          </p:nvPr>
        </p:nvSpPr>
        <p:spPr>
          <a:xfrm>
            <a:off x="558720" y="248760"/>
            <a:ext cx="9013320" cy="1041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465A4"/>
              </a:buClr>
              <a:buSzPts val="1800"/>
              <a:buFont typeface="Arial"/>
              <a:buNone/>
            </a:pPr>
            <a:r>
              <a:rPr b="0" i="0" lang="en-US" sz="1800" u="none" cap="none" strike="noStrike">
                <a:solidFill>
                  <a:srgbClr val="3465A4"/>
                </a:solidFill>
                <a:latin typeface="Arial"/>
                <a:ea typeface="Arial"/>
                <a:cs typeface="Arial"/>
                <a:sym typeface="Arial"/>
              </a:rPr>
              <a:t>AIM OF WORK</a:t>
            </a:r>
            <a:endParaRPr b="0" i="0" sz="1800" u="none" cap="none" strike="noStrike">
              <a:solidFill>
                <a:srgbClr val="000000"/>
              </a:solidFill>
              <a:latin typeface="Arial"/>
              <a:ea typeface="Arial"/>
              <a:cs typeface="Arial"/>
              <a:sym typeface="Arial"/>
            </a:endParaRPr>
          </a:p>
        </p:txBody>
      </p:sp>
      <p:grpSp>
        <p:nvGrpSpPr>
          <p:cNvPr id="448" name="Google Shape;448;p9"/>
          <p:cNvGrpSpPr/>
          <p:nvPr/>
        </p:nvGrpSpPr>
        <p:grpSpPr>
          <a:xfrm>
            <a:off x="132474" y="249120"/>
            <a:ext cx="517497" cy="604423"/>
            <a:chOff x="132474" y="249120"/>
            <a:chExt cx="517497" cy="604423"/>
          </a:xfrm>
        </p:grpSpPr>
        <p:sp>
          <p:nvSpPr>
            <p:cNvPr id="449" name="Google Shape;449;p9"/>
            <p:cNvSpPr/>
            <p:nvPr/>
          </p:nvSpPr>
          <p:spPr>
            <a:xfrm rot="10800000">
              <a:off x="316800" y="404280"/>
              <a:ext cx="128880" cy="968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nvGrpSpPr>
            <p:cNvPr id="450" name="Google Shape;450;p9"/>
            <p:cNvGrpSpPr/>
            <p:nvPr/>
          </p:nvGrpSpPr>
          <p:grpSpPr>
            <a:xfrm>
              <a:off x="132474" y="615257"/>
              <a:ext cx="239052" cy="238286"/>
              <a:chOff x="132474" y="615257"/>
              <a:chExt cx="239052" cy="238286"/>
            </a:xfrm>
          </p:grpSpPr>
          <p:sp>
            <p:nvSpPr>
              <p:cNvPr id="451" name="Google Shape;451;p9"/>
              <p:cNvSpPr/>
              <p:nvPr/>
            </p:nvSpPr>
            <p:spPr>
              <a:xfrm rot="-9426600">
                <a:off x="160560" y="643680"/>
                <a:ext cx="182880" cy="181440"/>
              </a:xfrm>
              <a:prstGeom prst="ellipse">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9"/>
              <p:cNvSpPr/>
              <p:nvPr/>
            </p:nvSpPr>
            <p:spPr>
              <a:xfrm flipH="1" rot="-8041800">
                <a:off x="242280" y="745200"/>
                <a:ext cx="45720" cy="6768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9"/>
            <p:cNvGrpSpPr/>
            <p:nvPr/>
          </p:nvGrpSpPr>
          <p:grpSpPr>
            <a:xfrm>
              <a:off x="160920" y="249120"/>
              <a:ext cx="182520" cy="181440"/>
              <a:chOff x="160920" y="249120"/>
              <a:chExt cx="182520" cy="181440"/>
            </a:xfrm>
          </p:grpSpPr>
          <p:sp>
            <p:nvSpPr>
              <p:cNvPr id="454" name="Google Shape;454;p9"/>
              <p:cNvSpPr/>
              <p:nvPr/>
            </p:nvSpPr>
            <p:spPr>
              <a:xfrm rot="10800000">
                <a:off x="160920" y="249120"/>
                <a:ext cx="182520" cy="181440"/>
              </a:xfrm>
              <a:prstGeom prst="ellipse">
                <a:avLst/>
              </a:pr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flipH="1" rot="687000">
                <a:off x="192600" y="28224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9"/>
            <p:cNvGrpSpPr/>
            <p:nvPr/>
          </p:nvGrpSpPr>
          <p:grpSpPr>
            <a:xfrm>
              <a:off x="404469" y="420360"/>
              <a:ext cx="245502" cy="245040"/>
              <a:chOff x="404469" y="420360"/>
              <a:chExt cx="245502" cy="245040"/>
            </a:xfrm>
          </p:grpSpPr>
          <p:sp>
            <p:nvSpPr>
              <p:cNvPr id="457" name="Google Shape;457;p9"/>
              <p:cNvSpPr/>
              <p:nvPr/>
            </p:nvSpPr>
            <p:spPr>
              <a:xfrm rot="-9157800">
                <a:off x="435960" y="452160"/>
                <a:ext cx="182520" cy="181440"/>
              </a:xfrm>
              <a:prstGeom prst="ellipse">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flipH="1" rot="687000">
                <a:off x="473760" y="482760"/>
                <a:ext cx="45360" cy="67320"/>
              </a:xfrm>
              <a:custGeom>
                <a:rect b="b" l="l" r="r" t="t"/>
                <a:pathLst>
                  <a:path extrusionOk="0" fill="none" h="2868" w="1946">
                    <a:moveTo>
                      <a:pt x="1547" y="2868"/>
                    </a:moveTo>
                    <a:cubicBezTo>
                      <a:pt x="1946" y="1597"/>
                      <a:pt x="1345" y="424"/>
                      <a:pt x="1" y="0"/>
                    </a:cubicBezTo>
                  </a:path>
                </a:pathLst>
              </a:custGeom>
              <a:noFill/>
              <a:ln cap="rnd" cmpd="sng" w="182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9"/>
            <p:cNvSpPr/>
            <p:nvPr/>
          </p:nvSpPr>
          <p:spPr>
            <a:xfrm flipH="1" rot="10800000">
              <a:off x="336600" y="570960"/>
              <a:ext cx="102600" cy="129240"/>
            </a:xfrm>
            <a:custGeom>
              <a:rect b="b" l="l" r="r" t="t"/>
              <a:pathLst>
                <a:path extrusionOk="0" h="21600" w="21600">
                  <a:moveTo>
                    <a:pt x="0" y="0"/>
                  </a:moveTo>
                  <a:lnTo>
                    <a:pt x="21600" y="21600"/>
                  </a:lnTo>
                </a:path>
              </a:pathLst>
            </a:custGeom>
            <a:noFill/>
            <a:ln cap="flat" cmpd="sng" w="19050">
              <a:solidFill>
                <a:srgbClr val="000000"/>
              </a:solidFill>
              <a:prstDash val="solid"/>
              <a:round/>
              <a:headEnd len="sm" w="sm" type="none"/>
              <a:tailEnd len="sm" w="sm" type="none"/>
            </a:ln>
          </p:spPr>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Notes">
    <vt:i4>22</vt:i4>
  </property>
  <property fmtid="{D5CDD505-2E9C-101B-9397-08002B2CF9AE}" pid="4" name="PresentationFormat">
    <vt:lpwstr>Custom</vt:lpwstr>
  </property>
  <property fmtid="{D5CDD505-2E9C-101B-9397-08002B2CF9AE}" pid="5" name="Slides">
    <vt:i4>22</vt:i4>
  </property>
</Properties>
</file>