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9" r:id="rId3"/>
    <p:sldId id="282"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8" r:id="rId20"/>
    <p:sldId id="279" r:id="rId21"/>
    <p:sldId id="280" r:id="rId22"/>
    <p:sldId id="281" r:id="rId23"/>
    <p:sldId id="28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E"/>
    <a:srgbClr val="587962"/>
    <a:srgbClr val="81D6F5"/>
    <a:srgbClr val="E063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665" autoAdjust="0"/>
  </p:normalViewPr>
  <p:slideViewPr>
    <p:cSldViewPr snapToGrid="0">
      <p:cViewPr varScale="1">
        <p:scale>
          <a:sx n="53" d="100"/>
          <a:sy n="53" d="100"/>
        </p:scale>
        <p:origin x="14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8537C-EFE4-46F2-8918-76A863D5D99E}" type="datetimeFigureOut">
              <a:rPr lang="en-US" smtClean="0"/>
              <a:t>9/25/2022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B12EC-7A77-4289-933D-E85865B5AFC5}" type="slidenum">
              <a:rPr lang="en-US" smtClean="0"/>
              <a:t>‹#›</a:t>
            </a:fld>
            <a:endParaRPr lang="en-US"/>
          </a:p>
        </p:txBody>
      </p:sp>
    </p:spTree>
    <p:extLst>
      <p:ext uri="{BB962C8B-B14F-4D97-AF65-F5344CB8AC3E}">
        <p14:creationId xmlns:p14="http://schemas.microsoft.com/office/powerpoint/2010/main" val="149777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Regeneration occupies one of the most important places among the main vital processes of multicellular organisms. It is a constantly renewing process in the body, during which damaged organs and tissues restore their shape, size and function. The liver, as we know, has a well-expressed ability to fully recover the lost tissue mass ten days after resection. Classically, during liver regeneration in response to resection, mass recovery occurs through hepatocyte proliferation, hypertrophy, and polyploidization. But in various pathologies, without mass loss, the compensatory-adaptive growth of the liver does not always proceed with these strictly regulated sequential mechanisms of regeneration. </a:t>
            </a:r>
          </a:p>
        </p:txBody>
      </p:sp>
      <p:sp>
        <p:nvSpPr>
          <p:cNvPr id="4" name="Slide Number Placeholder 3"/>
          <p:cNvSpPr>
            <a:spLocks noGrp="1"/>
          </p:cNvSpPr>
          <p:nvPr>
            <p:ph type="sldNum" sz="quarter" idx="10"/>
          </p:nvPr>
        </p:nvSpPr>
        <p:spPr/>
        <p:txBody>
          <a:bodyPr/>
          <a:lstStyle/>
          <a:p>
            <a:fld id="{7C2B12EC-7A77-4289-933D-E85865B5AFC5}" type="slidenum">
              <a:rPr lang="en-US" smtClean="0"/>
              <a:t>2</a:t>
            </a:fld>
            <a:endParaRPr lang="en-US"/>
          </a:p>
        </p:txBody>
      </p:sp>
    </p:spTree>
    <p:extLst>
      <p:ext uri="{BB962C8B-B14F-4D97-AF65-F5344CB8AC3E}">
        <p14:creationId xmlns:p14="http://schemas.microsoft.com/office/powerpoint/2010/main" val="321209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subdiaphragmatic vagotomy, we did morphometric analysis of liver tissue from the same animals at both time points. It was revealed that at the 22nd hour after the surgery, the area of hepatocyte nuclei increases in the liver tissue of experimental animals compared to the control group. This may be related to the activation of the replication process.  At the 32nd hour after the surgery, the average indicator of the hepatocytes’ nucleus’s area remains unchanged compared to controls. We simultaneously evaluated the change in the quantitative ratio of hepatocytes of different ploidy in the livers of both control and experimental groups. Studies have shown that at 22 h after subdiaphragmatic vagotomy, compared to controls, the number of cells with high DNA content and to be specific 8c and 4cx2 cells are slightly, but reliably  increased. And at the 32nd hour, additional polyploidization is no longer taking place.</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11</a:t>
            </a:fld>
            <a:endParaRPr lang="en-US"/>
          </a:p>
        </p:txBody>
      </p:sp>
    </p:spTree>
    <p:extLst>
      <p:ext uri="{BB962C8B-B14F-4D97-AF65-F5344CB8AC3E}">
        <p14:creationId xmlns:p14="http://schemas.microsoft.com/office/powerpoint/2010/main" val="175833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same time, we evaluated the changes in the proliferative activity of the liver tissue on the above-mentioned dates. It was found that the mitotic index of hepatocytes at both the 22nd and 32nd hours after surgery does not change compared to the control index, which in the intact liver of adult rats usually varies in the range of 0-1‰. The fact that the number of 8c- mononuclear </a:t>
            </a:r>
            <a:r>
              <a:rPr lang="en-US" dirty="0" err="1"/>
              <a:t>octaploid</a:t>
            </a:r>
            <a:r>
              <a:rPr lang="en-US" dirty="0"/>
              <a:t> cells increases in 22 hours without an increase in mitotic index allows us to assume that the multiple increase of DNA concentration in these hepatocytes is achieved by activating endoreplication mechanism. And the generation of 4cx2- binuclear </a:t>
            </a:r>
            <a:r>
              <a:rPr lang="en-US" dirty="0" err="1"/>
              <a:t>octaploid</a:t>
            </a:r>
            <a:r>
              <a:rPr lang="en-US" dirty="0"/>
              <a:t> cells by endomitosis. </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12</a:t>
            </a:fld>
            <a:endParaRPr lang="en-US"/>
          </a:p>
        </p:txBody>
      </p:sp>
    </p:spTree>
    <p:extLst>
      <p:ext uri="{BB962C8B-B14F-4D97-AF65-F5344CB8AC3E}">
        <p14:creationId xmlns:p14="http://schemas.microsoft.com/office/powerpoint/2010/main" val="1782062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better understand this, let’s review the scheme of uninuclear and binuclear hyperploid cells formation. These processes proceed through the endoreplication and endomitosis. </a:t>
            </a:r>
            <a:r>
              <a:rPr lang="en-US" dirty="0" err="1"/>
              <a:t>Endroeplication</a:t>
            </a:r>
            <a:r>
              <a:rPr lang="en-US" dirty="0"/>
              <a:t> refers to the genome’s growth of cells without going into the proper mitosis phase, while  during endomitosis, the cell will go through the interphase, enter the proper mitosis phase, karyokinesis occurs, but the cytokinesis process is delayed, which subsequently leads to the formation binucleated cells. </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13</a:t>
            </a:fld>
            <a:endParaRPr lang="en-US"/>
          </a:p>
        </p:txBody>
      </p:sp>
    </p:spTree>
    <p:extLst>
      <p:ext uri="{BB962C8B-B14F-4D97-AF65-F5344CB8AC3E}">
        <p14:creationId xmlns:p14="http://schemas.microsoft.com/office/powerpoint/2010/main" val="621405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literature data, it is determined that the liver uses the endoreplication mechanism in conditions of hormonal imbalance, which is formed after bilateral adrenalectomy. The authors showed that 4 days after adrenalectomy, the mitotic index of hepatocytes reaches 40 ‰ at the 6th hour after liver resection. A significant increase in the mitotic index at 6 h after the operation was explained by the transition of cells delayed in the G2-0 phase to the proper mitosis phase. </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14</a:t>
            </a:fld>
            <a:endParaRPr lang="en-US"/>
          </a:p>
        </p:txBody>
      </p:sp>
    </p:spTree>
    <p:extLst>
      <p:ext uri="{BB962C8B-B14F-4D97-AF65-F5344CB8AC3E}">
        <p14:creationId xmlns:p14="http://schemas.microsoft.com/office/powerpoint/2010/main" val="1493132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test whether the obtained 8C cells were arrested in the G2 phase, as was the case in the bilateral adrenalectomy model, we decided to perform a partial hepatectomy at 22 hours after subdiaphragmatic vagotomy and evaluate the processes in the liver 6 hours later. </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15</a:t>
            </a:fld>
            <a:endParaRPr lang="en-US"/>
          </a:p>
        </p:txBody>
      </p:sp>
    </p:spTree>
    <p:extLst>
      <p:ext uri="{BB962C8B-B14F-4D97-AF65-F5344CB8AC3E}">
        <p14:creationId xmlns:p14="http://schemas.microsoft.com/office/powerpoint/2010/main" val="2091587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series of experiments, no change in the mitotic index was detected in the liver of the animals. 6 hours after liver resection, the number of highly ploidy cells does not change either. Then the question arises, why in this case the mitotic index did not increase, as it happened in the bilateral adrenalectomy model? Presumably, under the conditions of subdiaphragmatic vagotomy, the transition of the cells arrested in G2 to the M phase (caused by endoreduplication) was delayed, which may be caused by inhibition of liver’s proliferative activity. However, studies show that the </a:t>
            </a:r>
            <a:r>
              <a:rPr lang="en-US" dirty="0" err="1"/>
              <a:t>vagus</a:t>
            </a:r>
            <a:r>
              <a:rPr lang="en-US" dirty="0"/>
              <a:t>-specific effect only delays and does not completely inhibit liver regeneration. </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16</a:t>
            </a:fld>
            <a:endParaRPr lang="en-US"/>
          </a:p>
        </p:txBody>
      </p:sp>
    </p:spTree>
    <p:extLst>
      <p:ext uri="{BB962C8B-B14F-4D97-AF65-F5344CB8AC3E}">
        <p14:creationId xmlns:p14="http://schemas.microsoft.com/office/powerpoint/2010/main" val="132995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find out whether the mentioned proliferative delay really depended on </a:t>
            </a:r>
            <a:r>
              <a:rPr lang="en-US" dirty="0" err="1"/>
              <a:t>vagus</a:t>
            </a:r>
            <a:r>
              <a:rPr lang="en-US" dirty="0"/>
              <a:t> factors or not,  in the following series of experiments we performed simultaneous sub. Vagotomy and partial hepatectomy on animals and studied tissues at 22nd and 32nd h. after the surgeries. </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17</a:t>
            </a:fld>
            <a:endParaRPr lang="en-US"/>
          </a:p>
        </p:txBody>
      </p:sp>
    </p:spTree>
    <p:extLst>
      <p:ext uri="{BB962C8B-B14F-4D97-AF65-F5344CB8AC3E}">
        <p14:creationId xmlns:p14="http://schemas.microsoft.com/office/powerpoint/2010/main" val="3056383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simultaneous hepatectomy and subdiaphragmatic vagotomy, no significant changes were observed in the </a:t>
            </a:r>
            <a:r>
              <a:rPr lang="en-US" dirty="0" err="1"/>
              <a:t>histoarchitectonics</a:t>
            </a:r>
            <a:r>
              <a:rPr lang="en-US" dirty="0"/>
              <a:t> of the liver. Hepatocytes maintain their typical structure at both time points. But at 32nd h. after the surgery mitotic figures are clearly visible.</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18</a:t>
            </a:fld>
            <a:endParaRPr lang="en-US"/>
          </a:p>
        </p:txBody>
      </p:sp>
    </p:spTree>
    <p:extLst>
      <p:ext uri="{BB962C8B-B14F-4D97-AF65-F5344CB8AC3E}">
        <p14:creationId xmlns:p14="http://schemas.microsoft.com/office/powerpoint/2010/main" val="3125749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shown that the rate of hepatocytes’ proliferative activity is classically increased at 32 hours after partial hepatectomy, compared to the control rate. In addition, the mitotic index is also increased in the resected liver with a parallel </a:t>
            </a:r>
            <a:r>
              <a:rPr lang="en-US" dirty="0" err="1"/>
              <a:t>sudiphragmatic</a:t>
            </a:r>
            <a:r>
              <a:rPr lang="en-US" dirty="0"/>
              <a:t> vagotomy, although it is much less compared to the partial hepatectomy alone. Therefore, we can say that by removing the </a:t>
            </a:r>
            <a:r>
              <a:rPr lang="en-US" dirty="0" err="1"/>
              <a:t>vagus</a:t>
            </a:r>
            <a:r>
              <a:rPr lang="en-US" dirty="0"/>
              <a:t> factors, the proliferative processes in the liver are actually delayed, but still not completely inhibited. as described in the literature. </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19</a:t>
            </a:fld>
            <a:endParaRPr lang="en-US"/>
          </a:p>
        </p:txBody>
      </p:sp>
    </p:spTree>
    <p:extLst>
      <p:ext uri="{BB962C8B-B14F-4D97-AF65-F5344CB8AC3E}">
        <p14:creationId xmlns:p14="http://schemas.microsoft.com/office/powerpoint/2010/main" val="20111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interesting whether the mechanism of polyploidization is activated in the liver due to the delay in proliferation. As a result of the evaluation of the amount of DNA in the liver cells at the 22nd hour after surgery, no statistically significant change of polyploid cells was detected in the experimental groups (Fig. 9). At the 32nd hour after the operations, the mentioned changes again show the proliferative activity of the liver and not the activation of polyploidization. </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20</a:t>
            </a:fld>
            <a:endParaRPr lang="en-US"/>
          </a:p>
        </p:txBody>
      </p:sp>
    </p:spTree>
    <p:extLst>
      <p:ext uri="{BB962C8B-B14F-4D97-AF65-F5344CB8AC3E}">
        <p14:creationId xmlns:p14="http://schemas.microsoft.com/office/powerpoint/2010/main" val="65926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in the case of alimentary dyslipidemia, against radiative and oxidative stress, as well as under conditions of cholestasis; hormonal imbalance (bilateral </a:t>
            </a:r>
            <a:r>
              <a:rPr lang="en-US" dirty="0" err="1"/>
              <a:t>adrenalechtomy</a:t>
            </a:r>
            <a:r>
              <a:rPr lang="en-US" dirty="0"/>
              <a:t>). Therefore, nowadays the study of the features of liver’s compensatory-adaptive processes in the conditions of various pathologies acquired special importance, and it was interesting what processes were stimulated in the liver after subdiaphragmatic vagotomy at the initial stage. </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3</a:t>
            </a:fld>
            <a:endParaRPr lang="en-US"/>
          </a:p>
        </p:txBody>
      </p:sp>
    </p:spTree>
    <p:extLst>
      <p:ext uri="{BB962C8B-B14F-4D97-AF65-F5344CB8AC3E}">
        <p14:creationId xmlns:p14="http://schemas.microsoft.com/office/powerpoint/2010/main" val="392202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Conclusions:</a:t>
            </a:r>
          </a:p>
          <a:p>
            <a:r>
              <a:rPr lang="en-US" dirty="0"/>
              <a:t>1.	An increase in the number of both 4Cx2 and 8C cells at the initial stage after subdiaphragmatic vagotomy indicates that the genome fold increase in the liver is achieved by simultaneously activating two different mechanisms. </a:t>
            </a:r>
          </a:p>
          <a:p>
            <a:r>
              <a:rPr lang="en-US" dirty="0"/>
              <a:t>2.	Simultaneous resection of the </a:t>
            </a:r>
            <a:r>
              <a:rPr lang="en-US" dirty="0" err="1"/>
              <a:t>Vagus</a:t>
            </a:r>
            <a:r>
              <a:rPr lang="en-US" dirty="0"/>
              <a:t> nerve and liver at the initial stage of reparative regeneration, despite the delay in proliferative activity caused by subdiaphragmatic vagotomy in the liver of adult rats, does not affect the sequence of recovery processes.</a:t>
            </a:r>
          </a:p>
          <a:p>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21</a:t>
            </a:fld>
            <a:endParaRPr lang="en-US"/>
          </a:p>
        </p:txBody>
      </p:sp>
    </p:spTree>
    <p:extLst>
      <p:ext uri="{BB962C8B-B14F-4D97-AF65-F5344CB8AC3E}">
        <p14:creationId xmlns:p14="http://schemas.microsoft.com/office/powerpoint/2010/main" val="1896668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23</a:t>
            </a:fld>
            <a:endParaRPr lang="en-US"/>
          </a:p>
        </p:txBody>
      </p:sp>
    </p:spTree>
    <p:extLst>
      <p:ext uri="{BB962C8B-B14F-4D97-AF65-F5344CB8AC3E}">
        <p14:creationId xmlns:p14="http://schemas.microsoft.com/office/powerpoint/2010/main" val="3748093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vagus</a:t>
            </a:r>
            <a:r>
              <a:rPr lang="en-US" dirty="0"/>
              <a:t> nerve stimulates liver regeneration, and its effect depends on </a:t>
            </a:r>
            <a:r>
              <a:rPr lang="en-US" dirty="0" err="1"/>
              <a:t>vagus</a:t>
            </a:r>
            <a:r>
              <a:rPr lang="en-US" dirty="0"/>
              <a:t> factors, such as hepatocyte growth factor HGF, which stimulates the proliferative processes of the liver. Thus, after the termination of </a:t>
            </a:r>
            <a:r>
              <a:rPr lang="en-US" dirty="0" err="1"/>
              <a:t>vagus</a:t>
            </a:r>
            <a:r>
              <a:rPr lang="en-US" dirty="0"/>
              <a:t> innervation, regeneration processes in the liver are delayed. </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4</a:t>
            </a:fld>
            <a:endParaRPr lang="en-US"/>
          </a:p>
        </p:txBody>
      </p:sp>
    </p:spTree>
    <p:extLst>
      <p:ext uri="{BB962C8B-B14F-4D97-AF65-F5344CB8AC3E}">
        <p14:creationId xmlns:p14="http://schemas.microsoft.com/office/powerpoint/2010/main" val="178530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all of the above, our work’s goal was to study the peculiarities of liver’s adaptive-compensatory mechanisms at the initial stage of subdiaphragmatic vagotomy. </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5</a:t>
            </a:fld>
            <a:endParaRPr lang="en-US"/>
          </a:p>
        </p:txBody>
      </p:sp>
    </p:spTree>
    <p:extLst>
      <p:ext uri="{BB962C8B-B14F-4D97-AF65-F5344CB8AC3E}">
        <p14:creationId xmlns:p14="http://schemas.microsoft.com/office/powerpoint/2010/main" val="439027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research object we used an adult, white rats. We selected subdiaphragmatic vagotomy and partial hepatectomy as research models, and the research material was liver tissue, which we obtained after decapitation of animals under ether narcosis. </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6</a:t>
            </a:fld>
            <a:endParaRPr lang="en-US"/>
          </a:p>
        </p:txBody>
      </p:sp>
    </p:spTree>
    <p:extLst>
      <p:ext uri="{BB962C8B-B14F-4D97-AF65-F5344CB8AC3E}">
        <p14:creationId xmlns:p14="http://schemas.microsoft.com/office/powerpoint/2010/main" val="129312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study the liver tissue under a light microscope, we fixed the material in a 4% formaldehyde solution prepared on a Na/K phosphate buffer; dehydrated in an increasing series of alcohols of different concentrations and embedded in a wax-paraffin mixture. Sections of the research tissues were made on a rotary microtome and stained with hematoxylin-eosin.</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7</a:t>
            </a:fld>
            <a:endParaRPr lang="en-US"/>
          </a:p>
        </p:txBody>
      </p:sp>
    </p:spTree>
    <p:extLst>
      <p:ext uri="{BB962C8B-B14F-4D97-AF65-F5344CB8AC3E}">
        <p14:creationId xmlns:p14="http://schemas.microsoft.com/office/powerpoint/2010/main" val="596601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the mitotic index, we used the colchicine mitotic index method. To assess tissue hyperplasia, the area of cells and nuclei was measured with an ocular micrometer. To assess ploidy, smears were stained with </a:t>
            </a:r>
            <a:r>
              <a:rPr lang="en-US" dirty="0" err="1"/>
              <a:t>Fiolgen’s</a:t>
            </a:r>
            <a:r>
              <a:rPr lang="en-US" dirty="0"/>
              <a:t> reagent and the amount of DNA was determined using the computer program Image J (method on slide 23). The reliability of the data was 95% .</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8</a:t>
            </a:fld>
            <a:endParaRPr lang="en-US"/>
          </a:p>
        </p:txBody>
      </p:sp>
    </p:spTree>
    <p:extLst>
      <p:ext uri="{BB962C8B-B14F-4D97-AF65-F5344CB8AC3E}">
        <p14:creationId xmlns:p14="http://schemas.microsoft.com/office/powerpoint/2010/main" val="194673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task was to study the features of liver’s compensatory-adaptive processes in the early stage after subdiaphragmatic vagotomy. For this, we divided animals into three groups: 1. control group (intact animals), 2. animals that underwent subdiaphragmatic vagotomy and we studied tissues at 22 hours after surgery and 3. animals that underwent subdiaphragmatic vagotomy and we studied tissues 32 hours after surgery.</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9</a:t>
            </a:fld>
            <a:endParaRPr lang="en-US"/>
          </a:p>
        </p:txBody>
      </p:sp>
    </p:spTree>
    <p:extLst>
      <p:ext uri="{BB962C8B-B14F-4D97-AF65-F5344CB8AC3E}">
        <p14:creationId xmlns:p14="http://schemas.microsoft.com/office/powerpoint/2010/main" val="2363685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 are no significant changes in the </a:t>
            </a:r>
            <a:r>
              <a:rPr lang="en-US" dirty="0" err="1"/>
              <a:t>histoarchitectonics</a:t>
            </a:r>
            <a:r>
              <a:rPr lang="en-US" dirty="0"/>
              <a:t> of liver tissue neither at 32h, nor 22h compared to the controls. There is only a slight narrowing of the sinusoidal capillaries around the central vein and a decrease in the intensity of eosin staining in the cells. There is also no significant change in the degree of destruction of liver tissue.</a:t>
            </a:r>
            <a:endParaRPr lang="ka-GE" dirty="0"/>
          </a:p>
        </p:txBody>
      </p:sp>
      <p:sp>
        <p:nvSpPr>
          <p:cNvPr id="4" name="Slide Number Placeholder 3"/>
          <p:cNvSpPr>
            <a:spLocks noGrp="1"/>
          </p:cNvSpPr>
          <p:nvPr>
            <p:ph type="sldNum" sz="quarter" idx="5"/>
          </p:nvPr>
        </p:nvSpPr>
        <p:spPr/>
        <p:txBody>
          <a:bodyPr/>
          <a:lstStyle/>
          <a:p>
            <a:fld id="{7C2B12EC-7A77-4289-933D-E85865B5AFC5}" type="slidenum">
              <a:rPr lang="en-US" smtClean="0"/>
              <a:t>10</a:t>
            </a:fld>
            <a:endParaRPr lang="en-US"/>
          </a:p>
        </p:txBody>
      </p:sp>
    </p:spTree>
    <p:extLst>
      <p:ext uri="{BB962C8B-B14F-4D97-AF65-F5344CB8AC3E}">
        <p14:creationId xmlns:p14="http://schemas.microsoft.com/office/powerpoint/2010/main" val="251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10B93-04CB-4B68-94FF-FDE7D7B9CF5F}"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CCB24-6C16-4790-BE7D-C65094AC9387}" type="slidenum">
              <a:rPr lang="en-US" smtClean="0"/>
              <a:t>‹#›</a:t>
            </a:fld>
            <a:endParaRPr lang="en-US"/>
          </a:p>
        </p:txBody>
      </p:sp>
    </p:spTree>
    <p:extLst>
      <p:ext uri="{BB962C8B-B14F-4D97-AF65-F5344CB8AC3E}">
        <p14:creationId xmlns:p14="http://schemas.microsoft.com/office/powerpoint/2010/main" val="11020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210B93-04CB-4B68-94FF-FDE7D7B9CF5F}" type="datetimeFigureOut">
              <a:rPr lang="en-US" smtClean="0"/>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CCB24-6C16-4790-BE7D-C65094AC9387}" type="slidenum">
              <a:rPr lang="en-US" smtClean="0"/>
              <a:t>‹#›</a:t>
            </a:fld>
            <a:endParaRPr lang="en-US"/>
          </a:p>
        </p:txBody>
      </p:sp>
    </p:spTree>
    <p:extLst>
      <p:ext uri="{BB962C8B-B14F-4D97-AF65-F5344CB8AC3E}">
        <p14:creationId xmlns:p14="http://schemas.microsoft.com/office/powerpoint/2010/main" val="194561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210B93-04CB-4B68-94FF-FDE7D7B9CF5F}"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CCB24-6C16-4790-BE7D-C65094AC9387}" type="slidenum">
              <a:rPr lang="en-US" smtClean="0"/>
              <a:t>‹#›</a:t>
            </a:fld>
            <a:endParaRPr lang="en-US"/>
          </a:p>
        </p:txBody>
      </p:sp>
    </p:spTree>
    <p:extLst>
      <p:ext uri="{BB962C8B-B14F-4D97-AF65-F5344CB8AC3E}">
        <p14:creationId xmlns:p14="http://schemas.microsoft.com/office/powerpoint/2010/main" val="4003799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210B93-04CB-4B68-94FF-FDE7D7B9CF5F}"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CCB24-6C16-4790-BE7D-C65094AC938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3875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10B93-04CB-4B68-94FF-FDE7D7B9CF5F}"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CCB24-6C16-4790-BE7D-C65094AC9387}" type="slidenum">
              <a:rPr lang="en-US" smtClean="0"/>
              <a:t>‹#›</a:t>
            </a:fld>
            <a:endParaRPr lang="en-US"/>
          </a:p>
        </p:txBody>
      </p:sp>
    </p:spTree>
    <p:extLst>
      <p:ext uri="{BB962C8B-B14F-4D97-AF65-F5344CB8AC3E}">
        <p14:creationId xmlns:p14="http://schemas.microsoft.com/office/powerpoint/2010/main" val="386680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210B93-04CB-4B68-94FF-FDE7D7B9CF5F}" type="datetimeFigureOut">
              <a:rPr lang="en-US" smtClean="0"/>
              <a:t>9/25/2022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CCB24-6C16-4790-BE7D-C65094AC9387}" type="slidenum">
              <a:rPr lang="en-US" smtClean="0"/>
              <a:t>‹#›</a:t>
            </a:fld>
            <a:endParaRPr lang="en-US"/>
          </a:p>
        </p:txBody>
      </p:sp>
    </p:spTree>
    <p:extLst>
      <p:ext uri="{BB962C8B-B14F-4D97-AF65-F5344CB8AC3E}">
        <p14:creationId xmlns:p14="http://schemas.microsoft.com/office/powerpoint/2010/main" val="1522467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210B93-04CB-4B68-94FF-FDE7D7B9CF5F}" type="datetimeFigureOut">
              <a:rPr lang="en-US" smtClean="0"/>
              <a:t>9/25/2022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CCB24-6C16-4790-BE7D-C65094AC9387}" type="slidenum">
              <a:rPr lang="en-US" smtClean="0"/>
              <a:t>‹#›</a:t>
            </a:fld>
            <a:endParaRPr lang="en-US"/>
          </a:p>
        </p:txBody>
      </p:sp>
    </p:spTree>
    <p:extLst>
      <p:ext uri="{BB962C8B-B14F-4D97-AF65-F5344CB8AC3E}">
        <p14:creationId xmlns:p14="http://schemas.microsoft.com/office/powerpoint/2010/main" val="1319218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10B93-04CB-4B68-94FF-FDE7D7B9CF5F}"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CCB24-6C16-4790-BE7D-C65094AC9387}" type="slidenum">
              <a:rPr lang="en-US" smtClean="0"/>
              <a:t>‹#›</a:t>
            </a:fld>
            <a:endParaRPr lang="en-US"/>
          </a:p>
        </p:txBody>
      </p:sp>
    </p:spTree>
    <p:extLst>
      <p:ext uri="{BB962C8B-B14F-4D97-AF65-F5344CB8AC3E}">
        <p14:creationId xmlns:p14="http://schemas.microsoft.com/office/powerpoint/2010/main" val="641917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10B93-04CB-4B68-94FF-FDE7D7B9CF5F}"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CCB24-6C16-4790-BE7D-C65094AC9387}" type="slidenum">
              <a:rPr lang="en-US" smtClean="0"/>
              <a:t>‹#›</a:t>
            </a:fld>
            <a:endParaRPr lang="en-US"/>
          </a:p>
        </p:txBody>
      </p:sp>
    </p:spTree>
    <p:extLst>
      <p:ext uri="{BB962C8B-B14F-4D97-AF65-F5344CB8AC3E}">
        <p14:creationId xmlns:p14="http://schemas.microsoft.com/office/powerpoint/2010/main" val="154662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8210B93-04CB-4B68-94FF-FDE7D7B9CF5F}"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CCB24-6C16-4790-BE7D-C65094AC9387}" type="slidenum">
              <a:rPr lang="en-US" smtClean="0"/>
              <a:t>‹#›</a:t>
            </a:fld>
            <a:endParaRPr lang="en-US"/>
          </a:p>
        </p:txBody>
      </p:sp>
    </p:spTree>
    <p:extLst>
      <p:ext uri="{BB962C8B-B14F-4D97-AF65-F5344CB8AC3E}">
        <p14:creationId xmlns:p14="http://schemas.microsoft.com/office/powerpoint/2010/main" val="9428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10B93-04CB-4B68-94FF-FDE7D7B9CF5F}"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CCB24-6C16-4790-BE7D-C65094AC9387}" type="slidenum">
              <a:rPr lang="en-US" smtClean="0"/>
              <a:t>‹#›</a:t>
            </a:fld>
            <a:endParaRPr lang="en-US"/>
          </a:p>
        </p:txBody>
      </p:sp>
    </p:spTree>
    <p:extLst>
      <p:ext uri="{BB962C8B-B14F-4D97-AF65-F5344CB8AC3E}">
        <p14:creationId xmlns:p14="http://schemas.microsoft.com/office/powerpoint/2010/main" val="10645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10B93-04CB-4B68-94FF-FDE7D7B9CF5F}" type="datetimeFigureOut">
              <a:rPr lang="en-US" smtClean="0"/>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CCB24-6C16-4790-BE7D-C65094AC9387}" type="slidenum">
              <a:rPr lang="en-US" smtClean="0"/>
              <a:t>‹#›</a:t>
            </a:fld>
            <a:endParaRPr lang="en-US"/>
          </a:p>
        </p:txBody>
      </p:sp>
    </p:spTree>
    <p:extLst>
      <p:ext uri="{BB962C8B-B14F-4D97-AF65-F5344CB8AC3E}">
        <p14:creationId xmlns:p14="http://schemas.microsoft.com/office/powerpoint/2010/main" val="3286099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10B93-04CB-4B68-94FF-FDE7D7B9CF5F}" type="datetimeFigureOut">
              <a:rPr lang="en-US" smtClean="0"/>
              <a:t>9/25/2022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ECCB24-6C16-4790-BE7D-C65094AC9387}" type="slidenum">
              <a:rPr lang="en-US" smtClean="0"/>
              <a:t>‹#›</a:t>
            </a:fld>
            <a:endParaRPr lang="en-US"/>
          </a:p>
        </p:txBody>
      </p:sp>
    </p:spTree>
    <p:extLst>
      <p:ext uri="{BB962C8B-B14F-4D97-AF65-F5344CB8AC3E}">
        <p14:creationId xmlns:p14="http://schemas.microsoft.com/office/powerpoint/2010/main" val="9553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8210B93-04CB-4B68-94FF-FDE7D7B9CF5F}" type="datetimeFigureOut">
              <a:rPr lang="en-US" smtClean="0"/>
              <a:t>9/25/2022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DECCB24-6C16-4790-BE7D-C65094AC9387}" type="slidenum">
              <a:rPr lang="en-US" smtClean="0"/>
              <a:t>‹#›</a:t>
            </a:fld>
            <a:endParaRPr lang="en-US"/>
          </a:p>
        </p:txBody>
      </p:sp>
    </p:spTree>
    <p:extLst>
      <p:ext uri="{BB962C8B-B14F-4D97-AF65-F5344CB8AC3E}">
        <p14:creationId xmlns:p14="http://schemas.microsoft.com/office/powerpoint/2010/main" val="406680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210B93-04CB-4B68-94FF-FDE7D7B9CF5F}" type="datetimeFigureOut">
              <a:rPr lang="en-US" smtClean="0"/>
              <a:t>9/25/2022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DECCB24-6C16-4790-BE7D-C65094AC9387}" type="slidenum">
              <a:rPr lang="en-US" smtClean="0"/>
              <a:t>‹#›</a:t>
            </a:fld>
            <a:endParaRPr lang="en-US"/>
          </a:p>
        </p:txBody>
      </p:sp>
    </p:spTree>
    <p:extLst>
      <p:ext uri="{BB962C8B-B14F-4D97-AF65-F5344CB8AC3E}">
        <p14:creationId xmlns:p14="http://schemas.microsoft.com/office/powerpoint/2010/main" val="173214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8210B93-04CB-4B68-94FF-FDE7D7B9CF5F}" type="datetimeFigureOut">
              <a:rPr lang="en-US" smtClean="0"/>
              <a:t>9/25/2022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DECCB24-6C16-4790-BE7D-C65094AC9387}" type="slidenum">
              <a:rPr lang="en-US" smtClean="0"/>
              <a:t>‹#›</a:t>
            </a:fld>
            <a:endParaRPr lang="en-US"/>
          </a:p>
        </p:txBody>
      </p:sp>
    </p:spTree>
    <p:extLst>
      <p:ext uri="{BB962C8B-B14F-4D97-AF65-F5344CB8AC3E}">
        <p14:creationId xmlns:p14="http://schemas.microsoft.com/office/powerpoint/2010/main" val="420442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210B93-04CB-4B68-94FF-FDE7D7B9CF5F}" type="datetimeFigureOut">
              <a:rPr lang="en-US" smtClean="0"/>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CCB24-6C16-4790-BE7D-C65094AC9387}" type="slidenum">
              <a:rPr lang="en-US" smtClean="0"/>
              <a:t>‹#›</a:t>
            </a:fld>
            <a:endParaRPr lang="en-US"/>
          </a:p>
        </p:txBody>
      </p:sp>
    </p:spTree>
    <p:extLst>
      <p:ext uri="{BB962C8B-B14F-4D97-AF65-F5344CB8AC3E}">
        <p14:creationId xmlns:p14="http://schemas.microsoft.com/office/powerpoint/2010/main" val="328433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8210B93-04CB-4B68-94FF-FDE7D7B9CF5F}" type="datetimeFigureOut">
              <a:rPr lang="en-US" smtClean="0"/>
              <a:t>9/25/2022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DECCB24-6C16-4790-BE7D-C65094AC9387}" type="slidenum">
              <a:rPr lang="en-US" smtClean="0"/>
              <a:t>‹#›</a:t>
            </a:fld>
            <a:endParaRPr lang="en-US"/>
          </a:p>
        </p:txBody>
      </p:sp>
    </p:spTree>
    <p:extLst>
      <p:ext uri="{BB962C8B-B14F-4D97-AF65-F5344CB8AC3E}">
        <p14:creationId xmlns:p14="http://schemas.microsoft.com/office/powerpoint/2010/main" val="23202460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g"/><Relationship Id="rId7"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3.wdp"/><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28917B-B709-85BB-8AC4-E3D6034B34F7}"/>
              </a:ext>
            </a:extLst>
          </p:cNvPr>
          <p:cNvSpPr txBox="1"/>
          <p:nvPr/>
        </p:nvSpPr>
        <p:spPr>
          <a:xfrm>
            <a:off x="2635701" y="296886"/>
            <a:ext cx="7385539" cy="461665"/>
          </a:xfrm>
          <a:prstGeom prst="rect">
            <a:avLst/>
          </a:prstGeom>
          <a:noFill/>
        </p:spPr>
        <p:txBody>
          <a:bodyPr wrap="square" rtlCol="0">
            <a:spAutoFit/>
          </a:bodyPr>
          <a:lstStyle/>
          <a:p>
            <a:pPr algn="ctr"/>
            <a:r>
              <a:rPr lang="en-US" sz="2400" b="1" dirty="0" err="1"/>
              <a:t>Ivane</a:t>
            </a:r>
            <a:r>
              <a:rPr lang="en-US" sz="2400" b="1" dirty="0"/>
              <a:t> </a:t>
            </a:r>
            <a:r>
              <a:rPr lang="en-US" sz="2400" b="1" dirty="0" err="1"/>
              <a:t>Javakhishvili</a:t>
            </a:r>
            <a:r>
              <a:rPr lang="en-US" sz="2400" b="1" dirty="0"/>
              <a:t> Tbilisi State University</a:t>
            </a:r>
          </a:p>
        </p:txBody>
      </p:sp>
      <p:pic>
        <p:nvPicPr>
          <p:cNvPr id="5" name="Picture 2">
            <a:extLst>
              <a:ext uri="{FF2B5EF4-FFF2-40B4-BE49-F238E27FC236}">
                <a16:creationId xmlns:a16="http://schemas.microsoft.com/office/drawing/2014/main" id="{360EC421-A8A8-4D25-07EA-C38619D5D93E}"/>
              </a:ext>
            </a:extLst>
          </p:cNvPr>
          <p:cNvPicPr/>
          <p:nvPr/>
        </p:nvPicPr>
        <p:blipFill>
          <a:blip r:embed="rId2"/>
          <a:stretch/>
        </p:blipFill>
        <p:spPr>
          <a:xfrm>
            <a:off x="530543" y="120605"/>
            <a:ext cx="1720311" cy="1619635"/>
          </a:xfrm>
          <a:prstGeom prst="rect">
            <a:avLst/>
          </a:prstGeom>
          <a:ln>
            <a:noFill/>
          </a:ln>
        </p:spPr>
      </p:pic>
      <p:sp>
        <p:nvSpPr>
          <p:cNvPr id="6" name="TextBox 5">
            <a:extLst>
              <a:ext uri="{FF2B5EF4-FFF2-40B4-BE49-F238E27FC236}">
                <a16:creationId xmlns:a16="http://schemas.microsoft.com/office/drawing/2014/main" id="{C20AE63A-B7ED-5D79-ED6F-52C15B847941}"/>
              </a:ext>
            </a:extLst>
          </p:cNvPr>
          <p:cNvSpPr txBox="1"/>
          <p:nvPr/>
        </p:nvSpPr>
        <p:spPr>
          <a:xfrm>
            <a:off x="995487" y="1679483"/>
            <a:ext cx="10665970" cy="1384995"/>
          </a:xfrm>
          <a:prstGeom prst="rect">
            <a:avLst/>
          </a:prstGeom>
          <a:noFill/>
        </p:spPr>
        <p:txBody>
          <a:bodyPr wrap="square" rtlCol="0">
            <a:spAutoFit/>
          </a:bodyPr>
          <a:lstStyle/>
          <a:p>
            <a:pPr algn="ctr"/>
            <a:r>
              <a:rPr lang="en-US" sz="2800" dirty="0"/>
              <a:t>The study of the peculiarities of liver’s adaptive-compensatory mechanisms at the initial stage of </a:t>
            </a:r>
            <a:r>
              <a:rPr lang="la-Latn" sz="2800" dirty="0"/>
              <a:t>subdiaphragmatic vagotomy</a:t>
            </a:r>
          </a:p>
        </p:txBody>
      </p:sp>
      <p:sp>
        <p:nvSpPr>
          <p:cNvPr id="7" name="TextBox 6">
            <a:extLst>
              <a:ext uri="{FF2B5EF4-FFF2-40B4-BE49-F238E27FC236}">
                <a16:creationId xmlns:a16="http://schemas.microsoft.com/office/drawing/2014/main" id="{FE7ED158-3C8F-0AC0-2D63-430417272CA3}"/>
              </a:ext>
            </a:extLst>
          </p:cNvPr>
          <p:cNvSpPr txBox="1"/>
          <p:nvPr/>
        </p:nvSpPr>
        <p:spPr>
          <a:xfrm>
            <a:off x="3169554" y="3345080"/>
            <a:ext cx="5852884" cy="892552"/>
          </a:xfrm>
          <a:prstGeom prst="rect">
            <a:avLst/>
          </a:prstGeom>
          <a:noFill/>
        </p:spPr>
        <p:txBody>
          <a:bodyPr wrap="none" rtlCol="0">
            <a:spAutoFit/>
          </a:bodyPr>
          <a:lstStyle/>
          <a:p>
            <a:pPr algn="ctr"/>
            <a:r>
              <a:rPr lang="en-US" sz="2800" b="1" dirty="0"/>
              <a:t>Nino </a:t>
            </a:r>
            <a:r>
              <a:rPr lang="en-US" sz="2800" b="1" dirty="0" err="1"/>
              <a:t>Kharaishvili</a:t>
            </a:r>
            <a:r>
              <a:rPr lang="en-US" sz="2400" b="1" dirty="0"/>
              <a:t>; </a:t>
            </a:r>
          </a:p>
          <a:p>
            <a:pPr algn="ctr"/>
            <a:r>
              <a:rPr lang="en-US" sz="2400" b="1" dirty="0" err="1"/>
              <a:t>Tornike</a:t>
            </a:r>
            <a:r>
              <a:rPr lang="en-US" sz="2400" b="1" dirty="0"/>
              <a:t> </a:t>
            </a:r>
            <a:r>
              <a:rPr lang="en-US" sz="2400" b="1" dirty="0" err="1"/>
              <a:t>Gogolauri</a:t>
            </a:r>
            <a:r>
              <a:rPr lang="en-US" sz="2400" b="1" dirty="0"/>
              <a:t>; </a:t>
            </a:r>
            <a:r>
              <a:rPr lang="en-US" sz="2400" b="1" dirty="0" err="1"/>
              <a:t>Tornike</a:t>
            </a:r>
            <a:r>
              <a:rPr lang="en-US" sz="2400" b="1" dirty="0"/>
              <a:t> </a:t>
            </a:r>
            <a:r>
              <a:rPr lang="en-US" sz="2400" b="1" dirty="0" err="1"/>
              <a:t>Leverashvili</a:t>
            </a:r>
            <a:endParaRPr lang="en-US" sz="2400" b="1" dirty="0"/>
          </a:p>
        </p:txBody>
      </p:sp>
      <p:sp>
        <p:nvSpPr>
          <p:cNvPr id="8" name="TextBox 7">
            <a:extLst>
              <a:ext uri="{FF2B5EF4-FFF2-40B4-BE49-F238E27FC236}">
                <a16:creationId xmlns:a16="http://schemas.microsoft.com/office/drawing/2014/main" id="{31FF0608-71FF-4655-56A3-7DECD78AF7A8}"/>
              </a:ext>
            </a:extLst>
          </p:cNvPr>
          <p:cNvSpPr txBox="1"/>
          <p:nvPr/>
        </p:nvSpPr>
        <p:spPr>
          <a:xfrm>
            <a:off x="1118379" y="4562600"/>
            <a:ext cx="9955234" cy="400110"/>
          </a:xfrm>
          <a:prstGeom prst="rect">
            <a:avLst/>
          </a:prstGeom>
          <a:noFill/>
        </p:spPr>
        <p:txBody>
          <a:bodyPr wrap="square" rtlCol="0">
            <a:spAutoFit/>
          </a:bodyPr>
          <a:lstStyle/>
          <a:p>
            <a:pPr algn="ctr"/>
            <a:r>
              <a:rPr lang="en-US" sz="2000" b="1" dirty="0"/>
              <a:t>Medical Faculty</a:t>
            </a:r>
          </a:p>
        </p:txBody>
      </p:sp>
      <p:sp>
        <p:nvSpPr>
          <p:cNvPr id="9" name="TextBox 8">
            <a:extLst>
              <a:ext uri="{FF2B5EF4-FFF2-40B4-BE49-F238E27FC236}">
                <a16:creationId xmlns:a16="http://schemas.microsoft.com/office/drawing/2014/main" id="{46CB3B52-D49C-D03F-9848-2DF5A1AA1023}"/>
              </a:ext>
            </a:extLst>
          </p:cNvPr>
          <p:cNvSpPr txBox="1"/>
          <p:nvPr/>
        </p:nvSpPr>
        <p:spPr>
          <a:xfrm>
            <a:off x="7952372" y="5287678"/>
            <a:ext cx="3709085" cy="646331"/>
          </a:xfrm>
          <a:prstGeom prst="rect">
            <a:avLst/>
          </a:prstGeom>
          <a:noFill/>
        </p:spPr>
        <p:txBody>
          <a:bodyPr wrap="square" rtlCol="0">
            <a:spAutoFit/>
          </a:bodyPr>
          <a:lstStyle/>
          <a:p>
            <a:pPr algn="r"/>
            <a:r>
              <a:rPr lang="en-US" b="1" dirty="0"/>
              <a:t>Supervisor: Associated professor Irina </a:t>
            </a:r>
            <a:r>
              <a:rPr lang="en-US" b="1" dirty="0" err="1"/>
              <a:t>Modebdze</a:t>
            </a:r>
            <a:endParaRPr lang="en-US" b="1" dirty="0"/>
          </a:p>
        </p:txBody>
      </p:sp>
      <p:sp>
        <p:nvSpPr>
          <p:cNvPr id="10" name="TextBox 9">
            <a:extLst>
              <a:ext uri="{FF2B5EF4-FFF2-40B4-BE49-F238E27FC236}">
                <a16:creationId xmlns:a16="http://schemas.microsoft.com/office/drawing/2014/main" id="{B7CCC05A-4043-4053-257B-6D079B30FF64}"/>
              </a:ext>
            </a:extLst>
          </p:cNvPr>
          <p:cNvSpPr txBox="1"/>
          <p:nvPr/>
        </p:nvSpPr>
        <p:spPr>
          <a:xfrm>
            <a:off x="5715126" y="6064652"/>
            <a:ext cx="761747" cy="646331"/>
          </a:xfrm>
          <a:prstGeom prst="rect">
            <a:avLst/>
          </a:prstGeom>
          <a:noFill/>
        </p:spPr>
        <p:txBody>
          <a:bodyPr wrap="square" rtlCol="0">
            <a:spAutoFit/>
          </a:bodyPr>
          <a:lstStyle/>
          <a:p>
            <a:pPr algn="ctr"/>
            <a:r>
              <a:rPr lang="en-US" dirty="0"/>
              <a:t>Tbilisi</a:t>
            </a:r>
          </a:p>
          <a:p>
            <a:pPr algn="ctr"/>
            <a:r>
              <a:rPr lang="ka-GE" dirty="0"/>
              <a:t> 2022 </a:t>
            </a:r>
            <a:endParaRPr lang="en-US" dirty="0"/>
          </a:p>
        </p:txBody>
      </p:sp>
    </p:spTree>
    <p:extLst>
      <p:ext uri="{BB962C8B-B14F-4D97-AF65-F5344CB8AC3E}">
        <p14:creationId xmlns:p14="http://schemas.microsoft.com/office/powerpoint/2010/main" val="393208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F9BB9-0277-BA76-9381-5524F9247A76}"/>
              </a:ext>
            </a:extLst>
          </p:cNvPr>
          <p:cNvSpPr/>
          <p:nvPr/>
        </p:nvSpPr>
        <p:spPr>
          <a:xfrm>
            <a:off x="1150992" y="166389"/>
            <a:ext cx="9917723" cy="9706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Effects of </a:t>
            </a:r>
            <a:r>
              <a:rPr lang="en-US" sz="2400" dirty="0" err="1"/>
              <a:t>subdiaphragmatic</a:t>
            </a:r>
            <a:r>
              <a:rPr lang="en-US" sz="2400" dirty="0"/>
              <a:t> </a:t>
            </a:r>
            <a:r>
              <a:rPr lang="en-US" sz="2400" dirty="0" err="1"/>
              <a:t>vagotomy</a:t>
            </a:r>
            <a:r>
              <a:rPr lang="en-US" sz="2400" dirty="0"/>
              <a:t> on adult rats’ liver’s</a:t>
            </a:r>
          </a:p>
          <a:p>
            <a:pPr algn="ctr"/>
            <a:r>
              <a:rPr lang="en-US" sz="2400" dirty="0" err="1"/>
              <a:t>histoarchitectonics</a:t>
            </a:r>
            <a:r>
              <a:rPr lang="en-US" sz="2400" dirty="0"/>
              <a:t> in dynamics.</a:t>
            </a:r>
          </a:p>
        </p:txBody>
      </p:sp>
      <p:pic>
        <p:nvPicPr>
          <p:cNvPr id="5" name="Picture 4">
            <a:extLst>
              <a:ext uri="{FF2B5EF4-FFF2-40B4-BE49-F238E27FC236}">
                <a16:creationId xmlns:a16="http://schemas.microsoft.com/office/drawing/2014/main" id="{ECFAE62E-70AD-A1F0-2C0A-EA057426F0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8763"/>
            <a:ext cx="8066977" cy="4814887"/>
          </a:xfrm>
          <a:prstGeom prst="rect">
            <a:avLst/>
          </a:prstGeom>
          <a:noFill/>
        </p:spPr>
      </p:pic>
      <p:sp>
        <p:nvSpPr>
          <p:cNvPr id="6" name="Rectangle: Rounded Corners 5">
            <a:extLst>
              <a:ext uri="{FF2B5EF4-FFF2-40B4-BE49-F238E27FC236}">
                <a16:creationId xmlns:a16="http://schemas.microsoft.com/office/drawing/2014/main" id="{E2A2B6B3-21FF-A303-E1EF-7E8D07BCE427}"/>
              </a:ext>
            </a:extLst>
          </p:cNvPr>
          <p:cNvSpPr/>
          <p:nvPr/>
        </p:nvSpPr>
        <p:spPr>
          <a:xfrm>
            <a:off x="8215313" y="1821656"/>
            <a:ext cx="3766439" cy="42291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t>Figure 1. a, b - control - intact animals; c, d - </a:t>
            </a:r>
            <a:r>
              <a:rPr lang="en-US" sz="2000" b="1" dirty="0" err="1"/>
              <a:t>subdiaphragmatic</a:t>
            </a:r>
            <a:r>
              <a:rPr lang="en-US" sz="2000" b="1" dirty="0"/>
              <a:t> </a:t>
            </a:r>
            <a:r>
              <a:rPr lang="en-US" sz="2000" b="1" dirty="0" err="1"/>
              <a:t>vagotomy</a:t>
            </a:r>
            <a:r>
              <a:rPr lang="en-US" sz="2000" b="1" dirty="0"/>
              <a:t> at the 22nd hour; e, f - </a:t>
            </a:r>
            <a:r>
              <a:rPr lang="la-Latn" sz="2000" b="1" dirty="0"/>
              <a:t>subdiaphragmatic vagotomy </a:t>
            </a:r>
            <a:r>
              <a:rPr lang="en-US" sz="2000" b="1" dirty="0"/>
              <a:t>at the 32nd hour; (a, c, e - 40x10; b, d, f - 100x10); SC - sinusoidal capillary; Central vein.</a:t>
            </a:r>
          </a:p>
        </p:txBody>
      </p:sp>
      <p:sp>
        <p:nvSpPr>
          <p:cNvPr id="3" name="Rectangle 2"/>
          <p:cNvSpPr/>
          <p:nvPr/>
        </p:nvSpPr>
        <p:spPr>
          <a:xfrm>
            <a:off x="6927" y="3311237"/>
            <a:ext cx="290946"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pic>
        <p:nvPicPr>
          <p:cNvPr id="7" name="Picture 6"/>
          <p:cNvPicPr>
            <a:picLocks noChangeAspect="1"/>
          </p:cNvPicPr>
          <p:nvPr/>
        </p:nvPicPr>
        <p:blipFill>
          <a:blip r:embed="rId4"/>
          <a:stretch>
            <a:fillRect/>
          </a:stretch>
        </p:blipFill>
        <p:spPr>
          <a:xfrm>
            <a:off x="6927" y="5812991"/>
            <a:ext cx="310923" cy="475529"/>
          </a:xfrm>
          <a:prstGeom prst="rect">
            <a:avLst/>
          </a:prstGeom>
        </p:spPr>
      </p:pic>
      <p:sp>
        <p:nvSpPr>
          <p:cNvPr id="8" name="TextBox 7"/>
          <p:cNvSpPr txBox="1"/>
          <p:nvPr/>
        </p:nvSpPr>
        <p:spPr>
          <a:xfrm>
            <a:off x="-13050" y="3352841"/>
            <a:ext cx="310923" cy="369332"/>
          </a:xfrm>
          <a:prstGeom prst="rect">
            <a:avLst/>
          </a:prstGeom>
          <a:noFill/>
        </p:spPr>
        <p:txBody>
          <a:bodyPr wrap="square" rtlCol="0">
            <a:spAutoFit/>
          </a:bodyPr>
          <a:lstStyle/>
          <a:p>
            <a:pPr algn="ctr"/>
            <a:r>
              <a:rPr lang="en-US" b="1" dirty="0">
                <a:solidFill>
                  <a:schemeClr val="bg1"/>
                </a:solidFill>
              </a:rPr>
              <a:t>A</a:t>
            </a:r>
            <a:endParaRPr lang="la-Latn" b="1" dirty="0">
              <a:solidFill>
                <a:schemeClr val="bg1"/>
              </a:solidFill>
            </a:endParaRPr>
          </a:p>
        </p:txBody>
      </p:sp>
      <p:sp>
        <p:nvSpPr>
          <p:cNvPr id="9" name="TextBox 8"/>
          <p:cNvSpPr txBox="1"/>
          <p:nvPr/>
        </p:nvSpPr>
        <p:spPr>
          <a:xfrm>
            <a:off x="0" y="5866089"/>
            <a:ext cx="317850" cy="369332"/>
          </a:xfrm>
          <a:prstGeom prst="rect">
            <a:avLst/>
          </a:prstGeom>
          <a:noFill/>
        </p:spPr>
        <p:txBody>
          <a:bodyPr wrap="square" rtlCol="0">
            <a:spAutoFit/>
          </a:bodyPr>
          <a:lstStyle/>
          <a:p>
            <a:pPr algn="ctr"/>
            <a:r>
              <a:rPr lang="en-US" b="1" dirty="0">
                <a:solidFill>
                  <a:schemeClr val="bg1"/>
                </a:solidFill>
              </a:rPr>
              <a:t>B</a:t>
            </a:r>
            <a:endParaRPr lang="la-Latn" b="1" dirty="0">
              <a:solidFill>
                <a:schemeClr val="bg1"/>
              </a:solidFill>
            </a:endParaRPr>
          </a:p>
        </p:txBody>
      </p:sp>
      <p:pic>
        <p:nvPicPr>
          <p:cNvPr id="10" name="Picture 9"/>
          <p:cNvPicPr>
            <a:picLocks noChangeAspect="1"/>
          </p:cNvPicPr>
          <p:nvPr/>
        </p:nvPicPr>
        <p:blipFill>
          <a:blip r:embed="rId4"/>
          <a:stretch>
            <a:fillRect/>
          </a:stretch>
        </p:blipFill>
        <p:spPr>
          <a:xfrm>
            <a:off x="2753993" y="3311237"/>
            <a:ext cx="310923" cy="475529"/>
          </a:xfrm>
          <a:prstGeom prst="rect">
            <a:avLst/>
          </a:prstGeom>
        </p:spPr>
      </p:pic>
      <p:pic>
        <p:nvPicPr>
          <p:cNvPr id="11" name="Picture 10"/>
          <p:cNvPicPr>
            <a:picLocks noChangeAspect="1"/>
          </p:cNvPicPr>
          <p:nvPr/>
        </p:nvPicPr>
        <p:blipFill>
          <a:blip r:embed="rId4"/>
          <a:stretch>
            <a:fillRect/>
          </a:stretch>
        </p:blipFill>
        <p:spPr>
          <a:xfrm>
            <a:off x="2753993" y="5826598"/>
            <a:ext cx="310923" cy="475529"/>
          </a:xfrm>
          <a:prstGeom prst="rect">
            <a:avLst/>
          </a:prstGeom>
        </p:spPr>
      </p:pic>
      <p:sp>
        <p:nvSpPr>
          <p:cNvPr id="12" name="TextBox 11"/>
          <p:cNvSpPr txBox="1"/>
          <p:nvPr/>
        </p:nvSpPr>
        <p:spPr>
          <a:xfrm>
            <a:off x="2753993" y="3364335"/>
            <a:ext cx="310923" cy="369332"/>
          </a:xfrm>
          <a:prstGeom prst="rect">
            <a:avLst/>
          </a:prstGeom>
          <a:noFill/>
        </p:spPr>
        <p:txBody>
          <a:bodyPr wrap="square" rtlCol="0">
            <a:spAutoFit/>
          </a:bodyPr>
          <a:lstStyle/>
          <a:p>
            <a:pPr algn="ctr"/>
            <a:r>
              <a:rPr lang="en-US" b="1" dirty="0">
                <a:solidFill>
                  <a:schemeClr val="bg1"/>
                </a:solidFill>
              </a:rPr>
              <a:t>C</a:t>
            </a:r>
            <a:endParaRPr lang="la-Latn" b="1" dirty="0">
              <a:solidFill>
                <a:schemeClr val="bg1"/>
              </a:solidFill>
            </a:endParaRPr>
          </a:p>
        </p:txBody>
      </p:sp>
      <p:sp>
        <p:nvSpPr>
          <p:cNvPr id="13" name="TextBox 12"/>
          <p:cNvSpPr txBox="1"/>
          <p:nvPr/>
        </p:nvSpPr>
        <p:spPr>
          <a:xfrm>
            <a:off x="2760920" y="5878500"/>
            <a:ext cx="310923" cy="369332"/>
          </a:xfrm>
          <a:prstGeom prst="rect">
            <a:avLst/>
          </a:prstGeom>
          <a:noFill/>
        </p:spPr>
        <p:txBody>
          <a:bodyPr wrap="square" rtlCol="0">
            <a:spAutoFit/>
          </a:bodyPr>
          <a:lstStyle/>
          <a:p>
            <a:r>
              <a:rPr lang="en-US" b="1" dirty="0">
                <a:solidFill>
                  <a:schemeClr val="bg1"/>
                </a:solidFill>
              </a:rPr>
              <a:t>D</a:t>
            </a:r>
            <a:endParaRPr lang="la-Latn" b="1" dirty="0">
              <a:solidFill>
                <a:schemeClr val="bg1"/>
              </a:solidFill>
            </a:endParaRPr>
          </a:p>
        </p:txBody>
      </p:sp>
      <p:pic>
        <p:nvPicPr>
          <p:cNvPr id="14" name="Picture 13"/>
          <p:cNvPicPr>
            <a:picLocks noChangeAspect="1"/>
          </p:cNvPicPr>
          <p:nvPr/>
        </p:nvPicPr>
        <p:blipFill>
          <a:blip r:embed="rId4"/>
          <a:stretch>
            <a:fillRect/>
          </a:stretch>
        </p:blipFill>
        <p:spPr>
          <a:xfrm>
            <a:off x="5494130" y="3352841"/>
            <a:ext cx="310923" cy="475529"/>
          </a:xfrm>
          <a:prstGeom prst="rect">
            <a:avLst/>
          </a:prstGeom>
        </p:spPr>
      </p:pic>
      <p:pic>
        <p:nvPicPr>
          <p:cNvPr id="15" name="Picture 14"/>
          <p:cNvPicPr>
            <a:picLocks noChangeAspect="1"/>
          </p:cNvPicPr>
          <p:nvPr/>
        </p:nvPicPr>
        <p:blipFill>
          <a:blip r:embed="rId4"/>
          <a:stretch>
            <a:fillRect/>
          </a:stretch>
        </p:blipFill>
        <p:spPr>
          <a:xfrm>
            <a:off x="5455511" y="5838092"/>
            <a:ext cx="310923" cy="475529"/>
          </a:xfrm>
          <a:prstGeom prst="rect">
            <a:avLst/>
          </a:prstGeom>
        </p:spPr>
      </p:pic>
      <p:sp>
        <p:nvSpPr>
          <p:cNvPr id="16" name="TextBox 15"/>
          <p:cNvSpPr txBox="1"/>
          <p:nvPr/>
        </p:nvSpPr>
        <p:spPr>
          <a:xfrm>
            <a:off x="5494130" y="3405939"/>
            <a:ext cx="310923" cy="369332"/>
          </a:xfrm>
          <a:prstGeom prst="rect">
            <a:avLst/>
          </a:prstGeom>
          <a:noFill/>
        </p:spPr>
        <p:txBody>
          <a:bodyPr wrap="square" rtlCol="0">
            <a:spAutoFit/>
          </a:bodyPr>
          <a:lstStyle/>
          <a:p>
            <a:r>
              <a:rPr lang="en-US" b="1" dirty="0">
                <a:solidFill>
                  <a:schemeClr val="bg1"/>
                </a:solidFill>
              </a:rPr>
              <a:t>E</a:t>
            </a:r>
            <a:endParaRPr lang="la-Latn" b="1" dirty="0">
              <a:solidFill>
                <a:schemeClr val="bg1"/>
              </a:solidFill>
            </a:endParaRPr>
          </a:p>
        </p:txBody>
      </p:sp>
      <p:sp>
        <p:nvSpPr>
          <p:cNvPr id="17" name="TextBox 16"/>
          <p:cNvSpPr txBox="1"/>
          <p:nvPr/>
        </p:nvSpPr>
        <p:spPr>
          <a:xfrm>
            <a:off x="5455511" y="5878500"/>
            <a:ext cx="349542" cy="369332"/>
          </a:xfrm>
          <a:prstGeom prst="rect">
            <a:avLst/>
          </a:prstGeom>
          <a:noFill/>
        </p:spPr>
        <p:txBody>
          <a:bodyPr wrap="square" rtlCol="0">
            <a:spAutoFit/>
          </a:bodyPr>
          <a:lstStyle/>
          <a:p>
            <a:r>
              <a:rPr lang="en-US" b="1" dirty="0">
                <a:solidFill>
                  <a:schemeClr val="bg1"/>
                </a:solidFill>
              </a:rPr>
              <a:t>F</a:t>
            </a:r>
            <a:endParaRPr lang="la-Latn" b="1" dirty="0">
              <a:solidFill>
                <a:schemeClr val="bg1"/>
              </a:solidFill>
            </a:endParaRPr>
          </a:p>
        </p:txBody>
      </p:sp>
    </p:spTree>
    <p:extLst>
      <p:ext uri="{BB962C8B-B14F-4D97-AF65-F5344CB8AC3E}">
        <p14:creationId xmlns:p14="http://schemas.microsoft.com/office/powerpoint/2010/main" val="81906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E40A3D-D3BB-70CE-DAA5-2BAAF38492AE}"/>
              </a:ext>
            </a:extLst>
          </p:cNvPr>
          <p:cNvSpPr/>
          <p:nvPr/>
        </p:nvSpPr>
        <p:spPr>
          <a:xfrm>
            <a:off x="786033" y="76752"/>
            <a:ext cx="10132476" cy="10345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Liver’s morphometric analysis and ploidy changes</a:t>
            </a:r>
            <a:endParaRPr lang="en-US" sz="2000" dirty="0"/>
          </a:p>
        </p:txBody>
      </p:sp>
      <p:graphicFrame>
        <p:nvGraphicFramePr>
          <p:cNvPr id="5" name="Table 4">
            <a:extLst>
              <a:ext uri="{FF2B5EF4-FFF2-40B4-BE49-F238E27FC236}">
                <a16:creationId xmlns:a16="http://schemas.microsoft.com/office/drawing/2014/main" id="{6CC2BA54-4035-F126-999D-C578898D306D}"/>
              </a:ext>
            </a:extLst>
          </p:cNvPr>
          <p:cNvGraphicFramePr>
            <a:graphicFrameLocks noGrp="1"/>
          </p:cNvGraphicFramePr>
          <p:nvPr>
            <p:extLst>
              <p:ext uri="{D42A27DB-BD31-4B8C-83A1-F6EECF244321}">
                <p14:modId xmlns:p14="http://schemas.microsoft.com/office/powerpoint/2010/main" val="3057569795"/>
              </p:ext>
            </p:extLst>
          </p:nvPr>
        </p:nvGraphicFramePr>
        <p:xfrm>
          <a:off x="159098" y="1283344"/>
          <a:ext cx="5295633" cy="2675510"/>
        </p:xfrm>
        <a:graphic>
          <a:graphicData uri="http://schemas.openxmlformats.org/drawingml/2006/table">
            <a:tbl>
              <a:tblPr firstRow="1" firstCol="1" bandRow="1">
                <a:tableStyleId>{5C22544A-7EE6-4342-B048-85BDC9FD1C3A}</a:tableStyleId>
              </a:tblPr>
              <a:tblGrid>
                <a:gridCol w="1653127">
                  <a:extLst>
                    <a:ext uri="{9D8B030D-6E8A-4147-A177-3AD203B41FA5}">
                      <a16:colId xmlns:a16="http://schemas.microsoft.com/office/drawing/2014/main" val="376626422"/>
                    </a:ext>
                  </a:extLst>
                </a:gridCol>
                <a:gridCol w="1171115">
                  <a:extLst>
                    <a:ext uri="{9D8B030D-6E8A-4147-A177-3AD203B41FA5}">
                      <a16:colId xmlns:a16="http://schemas.microsoft.com/office/drawing/2014/main" val="2346385715"/>
                    </a:ext>
                  </a:extLst>
                </a:gridCol>
                <a:gridCol w="1235334">
                  <a:extLst>
                    <a:ext uri="{9D8B030D-6E8A-4147-A177-3AD203B41FA5}">
                      <a16:colId xmlns:a16="http://schemas.microsoft.com/office/drawing/2014/main" val="773791431"/>
                    </a:ext>
                  </a:extLst>
                </a:gridCol>
                <a:gridCol w="1236057">
                  <a:extLst>
                    <a:ext uri="{9D8B030D-6E8A-4147-A177-3AD203B41FA5}">
                      <a16:colId xmlns:a16="http://schemas.microsoft.com/office/drawing/2014/main" val="537559512"/>
                    </a:ext>
                  </a:extLst>
                </a:gridCol>
              </a:tblGrid>
              <a:tr h="544305">
                <a:tc>
                  <a:txBody>
                    <a:bodyPr/>
                    <a:lstStyle/>
                    <a:p>
                      <a:pPr algn="ctr">
                        <a:lnSpc>
                          <a:spcPct val="115000"/>
                        </a:lnSpc>
                        <a:spcAft>
                          <a:spcPts val="800"/>
                        </a:spcAft>
                      </a:pPr>
                      <a:r>
                        <a:rPr lang="en-US" sz="1800" dirty="0">
                          <a:effectLst/>
                          <a:latin typeface="+mn-lt"/>
                          <a:ea typeface="+mn-ea"/>
                          <a:cs typeface="+mn-cs"/>
                        </a:rPr>
                        <a:t>Groups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dirty="0">
                          <a:effectLst/>
                          <a:latin typeface="+mn-lt"/>
                          <a:ea typeface="+mn-ea"/>
                          <a:cs typeface="+mn-cs"/>
                        </a:rPr>
                        <a:t>Intact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dirty="0" err="1">
                          <a:effectLst/>
                        </a:rPr>
                        <a:t>Vagotomy</a:t>
                      </a:r>
                      <a:r>
                        <a:rPr lang="ka-GE" sz="1800" dirty="0">
                          <a:effectLst/>
                        </a:rPr>
                        <a:t> 22</a:t>
                      </a:r>
                      <a:r>
                        <a:rPr lang="en-US" sz="1800" dirty="0">
                          <a:effectLst/>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dirty="0" err="1">
                          <a:effectLst/>
                        </a:rPr>
                        <a:t>Vagotomy</a:t>
                      </a:r>
                      <a:r>
                        <a:rPr lang="ka-GE" sz="1800" dirty="0">
                          <a:effectLst/>
                        </a:rPr>
                        <a:t> </a:t>
                      </a:r>
                      <a:r>
                        <a:rPr lang="en-US" sz="1800" dirty="0">
                          <a:effectLst/>
                        </a:rPr>
                        <a:t>3</a:t>
                      </a:r>
                      <a:r>
                        <a:rPr lang="ka-GE" sz="1800" dirty="0">
                          <a:effectLst/>
                        </a:rPr>
                        <a:t>2</a:t>
                      </a:r>
                      <a:r>
                        <a:rPr lang="en-US" sz="1800" dirty="0">
                          <a:effectLst/>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8549798"/>
                  </a:ext>
                </a:extLst>
              </a:tr>
              <a:tr h="1092654">
                <a:tc>
                  <a:txBody>
                    <a:bodyPr/>
                    <a:lstStyle/>
                    <a:p>
                      <a:pPr algn="ctr">
                        <a:lnSpc>
                          <a:spcPct val="115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Area of ​​hepatocytes (</a:t>
                      </a:r>
                      <a:r>
                        <a:rPr lang="el-GR" sz="1800" dirty="0">
                          <a:effectLst/>
                          <a:latin typeface="Calibri" panose="020F0502020204030204" pitchFamily="34" charset="0"/>
                          <a:ea typeface="Calibri" panose="020F0502020204030204" pitchFamily="34" charset="0"/>
                          <a:cs typeface="Times New Roman" panose="02020603050405020304" pitchFamily="18" charset="0"/>
                        </a:rPr>
                        <a:t>μ</a:t>
                      </a:r>
                      <a:r>
                        <a:rPr lang="en-US" sz="1800" dirty="0">
                          <a:effectLst/>
                          <a:latin typeface="Calibri" panose="020F0502020204030204" pitchFamily="34" charset="0"/>
                          <a:ea typeface="Calibri" panose="020F0502020204030204" pitchFamily="34" charset="0"/>
                          <a:cs typeface="Times New Roman" panose="02020603050405020304" pitchFamily="18" charset="0"/>
                        </a:rPr>
                        <a:t>m)2</a:t>
                      </a:r>
                    </a:p>
                  </a:txBody>
                  <a:tcPr marL="68580" marR="68580" marT="0" marB="0"/>
                </a:tc>
                <a:tc>
                  <a:txBody>
                    <a:bodyPr/>
                    <a:lstStyle/>
                    <a:p>
                      <a:pPr algn="ctr">
                        <a:lnSpc>
                          <a:spcPct val="115000"/>
                        </a:lnSpc>
                        <a:spcAft>
                          <a:spcPts val="800"/>
                        </a:spcAft>
                      </a:pPr>
                      <a:r>
                        <a:rPr lang="ka-GE" sz="1800" dirty="0">
                          <a:effectLst/>
                        </a:rPr>
                        <a:t> </a:t>
                      </a:r>
                      <a:endParaRPr lang="en-US" sz="1800" dirty="0">
                        <a:effectLst/>
                      </a:endParaRPr>
                    </a:p>
                    <a:p>
                      <a:pPr algn="ctr">
                        <a:lnSpc>
                          <a:spcPct val="115000"/>
                        </a:lnSpc>
                        <a:spcAft>
                          <a:spcPts val="800"/>
                        </a:spcAft>
                      </a:pPr>
                      <a:r>
                        <a:rPr lang="ka-GE" sz="1800" dirty="0">
                          <a:effectLst/>
                        </a:rPr>
                        <a:t>306±11</a:t>
                      </a:r>
                      <a:endParaRPr lang="en-US" sz="1800" dirty="0">
                        <a:effectLst/>
                      </a:endParaRPr>
                    </a:p>
                    <a:p>
                      <a:pPr algn="ctr">
                        <a:lnSpc>
                          <a:spcPct val="115000"/>
                        </a:lnSpc>
                        <a:spcAft>
                          <a:spcPts val="800"/>
                        </a:spcAft>
                      </a:pPr>
                      <a:r>
                        <a:rPr lang="ka-GE"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ka-GE" sz="1800" dirty="0">
                          <a:effectLst/>
                        </a:rPr>
                        <a:t> </a:t>
                      </a:r>
                      <a:endParaRPr lang="en-US" sz="1800" dirty="0">
                        <a:effectLst/>
                      </a:endParaRPr>
                    </a:p>
                    <a:p>
                      <a:pPr algn="ctr">
                        <a:lnSpc>
                          <a:spcPct val="115000"/>
                        </a:lnSpc>
                        <a:spcAft>
                          <a:spcPts val="800"/>
                        </a:spcAft>
                      </a:pPr>
                      <a:r>
                        <a:rPr lang="ka-GE" sz="1800" dirty="0">
                          <a:effectLst/>
                        </a:rPr>
                        <a:t>3</a:t>
                      </a:r>
                      <a:r>
                        <a:rPr lang="en-US" sz="1800" dirty="0">
                          <a:effectLst/>
                        </a:rPr>
                        <a:t>02</a:t>
                      </a:r>
                      <a:r>
                        <a:rPr lang="ka-GE" sz="1800" dirty="0">
                          <a:effectLst/>
                        </a:rPr>
                        <a:t>±</a:t>
                      </a:r>
                      <a:r>
                        <a:rPr lang="en-US" sz="1800" dirty="0">
                          <a:effectLst/>
                        </a:rPr>
                        <a:t>12</a:t>
                      </a:r>
                    </a:p>
                    <a:p>
                      <a:pPr algn="ctr">
                        <a:lnSpc>
                          <a:spcPct val="115000"/>
                        </a:lnSpc>
                        <a:spcAft>
                          <a:spcPts val="80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ka-GE" sz="1800" dirty="0">
                          <a:effectLst/>
                        </a:rPr>
                        <a:t> </a:t>
                      </a:r>
                      <a:endParaRPr lang="en-US" sz="1800" dirty="0">
                        <a:effectLst/>
                      </a:endParaRPr>
                    </a:p>
                    <a:p>
                      <a:pPr algn="ctr">
                        <a:lnSpc>
                          <a:spcPct val="115000"/>
                        </a:lnSpc>
                        <a:spcAft>
                          <a:spcPts val="800"/>
                        </a:spcAft>
                      </a:pPr>
                      <a:r>
                        <a:rPr lang="ka-GE" sz="1800" dirty="0">
                          <a:effectLst/>
                        </a:rPr>
                        <a:t>261±11*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8987514"/>
                  </a:ext>
                </a:extLst>
              </a:tr>
              <a:tr h="823195">
                <a:tc>
                  <a:txBody>
                    <a:bodyPr/>
                    <a:lstStyle/>
                    <a:p>
                      <a:pPr algn="ctr">
                        <a:lnSpc>
                          <a:spcPct val="115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Area of ​​hepatocyte nuclei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μm</a:t>
                      </a: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15000"/>
                        </a:lnSpc>
                        <a:spcAft>
                          <a:spcPts val="800"/>
                        </a:spcAft>
                      </a:pPr>
                      <a:r>
                        <a:rPr lang="ka-GE" sz="1800">
                          <a:effectLst/>
                        </a:rPr>
                        <a:t> </a:t>
                      </a:r>
                      <a:endParaRPr lang="en-US" sz="1800">
                        <a:effectLst/>
                      </a:endParaRPr>
                    </a:p>
                    <a:p>
                      <a:pPr algn="ctr">
                        <a:lnSpc>
                          <a:spcPct val="115000"/>
                        </a:lnSpc>
                        <a:spcAft>
                          <a:spcPts val="800"/>
                        </a:spcAft>
                      </a:pPr>
                      <a:r>
                        <a:rPr lang="ka-GE" sz="1800">
                          <a:effectLst/>
                        </a:rPr>
                        <a:t>44±3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a:effectLst/>
                        </a:rPr>
                        <a:t> </a:t>
                      </a:r>
                    </a:p>
                    <a:p>
                      <a:pPr algn="ctr">
                        <a:lnSpc>
                          <a:spcPct val="115000"/>
                        </a:lnSpc>
                        <a:spcAft>
                          <a:spcPts val="800"/>
                        </a:spcAft>
                      </a:pPr>
                      <a:r>
                        <a:rPr lang="en-US" sz="1800">
                          <a:effectLst/>
                        </a:rPr>
                        <a:t>49</a:t>
                      </a:r>
                      <a:r>
                        <a:rPr lang="ka-GE" sz="1800">
                          <a:effectLst/>
                        </a:rPr>
                        <a:t>±</a:t>
                      </a:r>
                      <a:r>
                        <a:rPr lang="en-US" sz="1800">
                          <a:effectLst/>
                        </a:rPr>
                        <a:t>2</a:t>
                      </a:r>
                      <a:r>
                        <a:rPr lang="ka-GE"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ka-GE" sz="1800" dirty="0">
                          <a:effectLst/>
                        </a:rPr>
                        <a:t> </a:t>
                      </a:r>
                      <a:endParaRPr lang="en-US" sz="1800" dirty="0">
                        <a:effectLst/>
                      </a:endParaRPr>
                    </a:p>
                    <a:p>
                      <a:pPr algn="ctr">
                        <a:lnSpc>
                          <a:spcPct val="115000"/>
                        </a:lnSpc>
                        <a:spcAft>
                          <a:spcPts val="800"/>
                        </a:spcAft>
                      </a:pPr>
                      <a:r>
                        <a:rPr lang="ka-GE" sz="1800" dirty="0">
                          <a:effectLst/>
                        </a:rPr>
                        <a:t>40±3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37951"/>
                  </a:ext>
                </a:extLst>
              </a:tr>
            </a:tbl>
          </a:graphicData>
        </a:graphic>
      </p:graphicFrame>
      <p:sp>
        <p:nvSpPr>
          <p:cNvPr id="8" name="TextBox 7">
            <a:extLst>
              <a:ext uri="{FF2B5EF4-FFF2-40B4-BE49-F238E27FC236}">
                <a16:creationId xmlns:a16="http://schemas.microsoft.com/office/drawing/2014/main" id="{89856C98-0AF6-3E05-1AA5-F5B75ACAEBFA}"/>
              </a:ext>
            </a:extLst>
          </p:cNvPr>
          <p:cNvSpPr txBox="1"/>
          <p:nvPr/>
        </p:nvSpPr>
        <p:spPr>
          <a:xfrm>
            <a:off x="159098" y="4279847"/>
            <a:ext cx="902811" cy="369332"/>
          </a:xfrm>
          <a:prstGeom prst="rect">
            <a:avLst/>
          </a:prstGeom>
          <a:noFill/>
        </p:spPr>
        <p:txBody>
          <a:bodyPr wrap="none" rtlCol="0">
            <a:spAutoFit/>
          </a:bodyPr>
          <a:lstStyle/>
          <a:p>
            <a:r>
              <a:rPr lang="en-US" b="1" i="1" dirty="0"/>
              <a:t>Table</a:t>
            </a:r>
            <a:r>
              <a:rPr lang="ka-GE" b="1" i="1" dirty="0"/>
              <a:t>1</a:t>
            </a:r>
            <a:endParaRPr lang="en-US" b="1" i="1" dirty="0"/>
          </a:p>
        </p:txBody>
      </p:sp>
      <p:pic>
        <p:nvPicPr>
          <p:cNvPr id="9" name="Picture 8">
            <a:extLst>
              <a:ext uri="{FF2B5EF4-FFF2-40B4-BE49-F238E27FC236}">
                <a16:creationId xmlns:a16="http://schemas.microsoft.com/office/drawing/2014/main" id="{B5E2FCB9-6E2D-13C0-AD47-EEB929B102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76212" y="1729207"/>
            <a:ext cx="5823284" cy="4379494"/>
          </a:xfrm>
          <a:prstGeom prst="rect">
            <a:avLst/>
          </a:prstGeom>
          <a:solidFill>
            <a:schemeClr val="accent4">
              <a:lumMod val="20000"/>
              <a:lumOff val="80000"/>
            </a:schemeClr>
          </a:solidFill>
        </p:spPr>
      </p:pic>
      <p:sp>
        <p:nvSpPr>
          <p:cNvPr id="10" name="Rounded Rectangle 10">
            <a:extLst>
              <a:ext uri="{FF2B5EF4-FFF2-40B4-BE49-F238E27FC236}">
                <a16:creationId xmlns:a16="http://schemas.microsoft.com/office/drawing/2014/main" id="{F2F8ACD0-6F44-0645-B4FC-D129729E4F11}"/>
              </a:ext>
            </a:extLst>
          </p:cNvPr>
          <p:cNvSpPr/>
          <p:nvPr/>
        </p:nvSpPr>
        <p:spPr>
          <a:xfrm>
            <a:off x="192504" y="4909624"/>
            <a:ext cx="5614100" cy="161729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err="1">
                <a:solidFill>
                  <a:schemeClr val="bg1"/>
                </a:solidFill>
                <a:latin typeface="Sylfaen" panose="010A0502050306030303" pitchFamily="18" charset="0"/>
              </a:rPr>
              <a:t>Subdiaphragmatic</a:t>
            </a:r>
            <a:r>
              <a:rPr lang="en-US" sz="2000" b="1" dirty="0">
                <a:solidFill>
                  <a:schemeClr val="bg1"/>
                </a:solidFill>
                <a:latin typeface="Sylfaen" panose="010A0502050306030303" pitchFamily="18" charset="0"/>
              </a:rPr>
              <a:t> transection of the sciatic nerve leads to the increased number of high-ploidy cells in the liver at an early stage (22 h)</a:t>
            </a:r>
          </a:p>
        </p:txBody>
      </p:sp>
      <p:sp>
        <p:nvSpPr>
          <p:cNvPr id="3" name="Rectangle 2"/>
          <p:cNvSpPr/>
          <p:nvPr/>
        </p:nvSpPr>
        <p:spPr>
          <a:xfrm>
            <a:off x="10737272" y="2532505"/>
            <a:ext cx="1136073" cy="2522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sp>
        <p:nvSpPr>
          <p:cNvPr id="6" name="TextBox 5"/>
          <p:cNvSpPr txBox="1"/>
          <p:nvPr/>
        </p:nvSpPr>
        <p:spPr>
          <a:xfrm>
            <a:off x="10709562" y="2444084"/>
            <a:ext cx="1136073" cy="338554"/>
          </a:xfrm>
          <a:prstGeom prst="rect">
            <a:avLst/>
          </a:prstGeom>
          <a:noFill/>
        </p:spPr>
        <p:txBody>
          <a:bodyPr wrap="square" rtlCol="0">
            <a:spAutoFit/>
          </a:bodyPr>
          <a:lstStyle/>
          <a:p>
            <a:pPr algn="ctr"/>
            <a:r>
              <a:rPr lang="en-US" sz="1600" b="1" dirty="0">
                <a:solidFill>
                  <a:schemeClr val="bg1"/>
                </a:solidFill>
              </a:rPr>
              <a:t>control</a:t>
            </a:r>
            <a:endParaRPr lang="la-Latn" sz="1600" b="1" dirty="0">
              <a:solidFill>
                <a:schemeClr val="bg1"/>
              </a:solidFill>
            </a:endParaRPr>
          </a:p>
        </p:txBody>
      </p:sp>
      <p:sp>
        <p:nvSpPr>
          <p:cNvPr id="7" name="Rectangle 6"/>
          <p:cNvSpPr/>
          <p:nvPr/>
        </p:nvSpPr>
        <p:spPr>
          <a:xfrm>
            <a:off x="10709562" y="3186545"/>
            <a:ext cx="1163783"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pic>
        <p:nvPicPr>
          <p:cNvPr id="11" name="Picture 10"/>
          <p:cNvPicPr>
            <a:picLocks noChangeAspect="1"/>
          </p:cNvPicPr>
          <p:nvPr/>
        </p:nvPicPr>
        <p:blipFill>
          <a:blip r:embed="rId4"/>
          <a:stretch>
            <a:fillRect/>
          </a:stretch>
        </p:blipFill>
        <p:spPr>
          <a:xfrm>
            <a:off x="10737272" y="4010510"/>
            <a:ext cx="1182727" cy="627942"/>
          </a:xfrm>
          <a:prstGeom prst="rect">
            <a:avLst/>
          </a:prstGeom>
        </p:spPr>
      </p:pic>
      <p:sp>
        <p:nvSpPr>
          <p:cNvPr id="12" name="TextBox 11"/>
          <p:cNvSpPr txBox="1"/>
          <p:nvPr/>
        </p:nvSpPr>
        <p:spPr>
          <a:xfrm>
            <a:off x="10737272" y="3186545"/>
            <a:ext cx="1108363" cy="523220"/>
          </a:xfrm>
          <a:prstGeom prst="rect">
            <a:avLst/>
          </a:prstGeom>
          <a:noFill/>
        </p:spPr>
        <p:txBody>
          <a:bodyPr wrap="square" rtlCol="0">
            <a:spAutoFit/>
          </a:bodyPr>
          <a:lstStyle/>
          <a:p>
            <a:pPr algn="ctr"/>
            <a:r>
              <a:rPr lang="en-US" sz="1400" b="1" dirty="0" err="1">
                <a:solidFill>
                  <a:schemeClr val="bg1"/>
                </a:solidFill>
              </a:rPr>
              <a:t>Vagotomy</a:t>
            </a:r>
            <a:r>
              <a:rPr lang="en-US" sz="1400" b="1" dirty="0">
                <a:solidFill>
                  <a:schemeClr val="bg1"/>
                </a:solidFill>
              </a:rPr>
              <a:t> 22h</a:t>
            </a:r>
            <a:endParaRPr lang="la-Latn" sz="1400" b="1" dirty="0">
              <a:solidFill>
                <a:schemeClr val="bg1"/>
              </a:solidFill>
            </a:endParaRPr>
          </a:p>
        </p:txBody>
      </p:sp>
      <p:sp>
        <p:nvSpPr>
          <p:cNvPr id="13" name="TextBox 12"/>
          <p:cNvSpPr txBox="1"/>
          <p:nvPr/>
        </p:nvSpPr>
        <p:spPr>
          <a:xfrm>
            <a:off x="10737272" y="3890784"/>
            <a:ext cx="1108363" cy="523220"/>
          </a:xfrm>
          <a:prstGeom prst="rect">
            <a:avLst/>
          </a:prstGeom>
          <a:noFill/>
        </p:spPr>
        <p:txBody>
          <a:bodyPr wrap="square" rtlCol="0">
            <a:spAutoFit/>
          </a:bodyPr>
          <a:lstStyle/>
          <a:p>
            <a:pPr algn="ctr"/>
            <a:r>
              <a:rPr lang="en-US" sz="1400" b="1" dirty="0" err="1">
                <a:solidFill>
                  <a:schemeClr val="bg1"/>
                </a:solidFill>
              </a:rPr>
              <a:t>Vagotomy</a:t>
            </a:r>
            <a:r>
              <a:rPr lang="en-US" sz="1400" b="1" dirty="0">
                <a:solidFill>
                  <a:schemeClr val="bg1"/>
                </a:solidFill>
              </a:rPr>
              <a:t> 32h.</a:t>
            </a:r>
            <a:endParaRPr lang="la-Latn" sz="1400" b="1" dirty="0">
              <a:solidFill>
                <a:schemeClr val="bg1"/>
              </a:solidFill>
            </a:endParaRPr>
          </a:p>
        </p:txBody>
      </p:sp>
      <p:sp>
        <p:nvSpPr>
          <p:cNvPr id="14" name="Rectangle 13"/>
          <p:cNvSpPr/>
          <p:nvPr/>
        </p:nvSpPr>
        <p:spPr>
          <a:xfrm>
            <a:off x="6206515" y="2665526"/>
            <a:ext cx="321570" cy="30596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sp>
        <p:nvSpPr>
          <p:cNvPr id="15" name="TextBox 14"/>
          <p:cNvSpPr txBox="1"/>
          <p:nvPr/>
        </p:nvSpPr>
        <p:spPr>
          <a:xfrm rot="16200000">
            <a:off x="4706987" y="3841232"/>
            <a:ext cx="3277007" cy="338554"/>
          </a:xfrm>
          <a:prstGeom prst="rect">
            <a:avLst/>
          </a:prstGeom>
          <a:noFill/>
        </p:spPr>
        <p:txBody>
          <a:bodyPr wrap="square" rtlCol="0">
            <a:spAutoFit/>
          </a:bodyPr>
          <a:lstStyle/>
          <a:p>
            <a:pPr algn="ctr"/>
            <a:r>
              <a:rPr lang="en-US" sz="1600" b="1" dirty="0">
                <a:solidFill>
                  <a:schemeClr val="bg1"/>
                </a:solidFill>
              </a:rPr>
              <a:t>The number of cells %</a:t>
            </a:r>
            <a:endParaRPr lang="la-Latn" sz="1600" b="1" dirty="0">
              <a:solidFill>
                <a:schemeClr val="bg1"/>
              </a:solidFill>
            </a:endParaRPr>
          </a:p>
        </p:txBody>
      </p:sp>
    </p:spTree>
    <p:extLst>
      <p:ext uri="{BB962C8B-B14F-4D97-AF65-F5344CB8AC3E}">
        <p14:creationId xmlns:p14="http://schemas.microsoft.com/office/powerpoint/2010/main" val="2452647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465032-619F-D34C-A7A1-7CDD1B30280D}"/>
              </a:ext>
            </a:extLst>
          </p:cNvPr>
          <p:cNvSpPr/>
          <p:nvPr/>
        </p:nvSpPr>
        <p:spPr>
          <a:xfrm>
            <a:off x="1137138" y="120277"/>
            <a:ext cx="9917723" cy="9706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The effect of </a:t>
            </a:r>
            <a:r>
              <a:rPr lang="en-US" sz="2400" dirty="0" err="1"/>
              <a:t>subdiaphragmatic</a:t>
            </a:r>
            <a:r>
              <a:rPr lang="en-US" sz="2400" dirty="0"/>
              <a:t> </a:t>
            </a:r>
            <a:r>
              <a:rPr lang="en-US" sz="2400" dirty="0" err="1"/>
              <a:t>vagotomy</a:t>
            </a:r>
            <a:r>
              <a:rPr lang="en-US" sz="2400" dirty="0"/>
              <a:t> on the change in the proliferative activity of hepatocytes</a:t>
            </a:r>
          </a:p>
        </p:txBody>
      </p:sp>
      <p:pic>
        <p:nvPicPr>
          <p:cNvPr id="5" name="Picture 4">
            <a:extLst>
              <a:ext uri="{FF2B5EF4-FFF2-40B4-BE49-F238E27FC236}">
                <a16:creationId xmlns:a16="http://schemas.microsoft.com/office/drawing/2014/main" id="{A580E636-7D02-9620-BF82-4C1313B552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4284" y="1580140"/>
            <a:ext cx="6395961" cy="4446209"/>
          </a:xfrm>
          <a:prstGeom prst="rect">
            <a:avLst/>
          </a:prstGeom>
          <a:noFill/>
        </p:spPr>
      </p:pic>
      <p:sp>
        <p:nvSpPr>
          <p:cNvPr id="6" name="Rounded Rectangle 3">
            <a:extLst>
              <a:ext uri="{FF2B5EF4-FFF2-40B4-BE49-F238E27FC236}">
                <a16:creationId xmlns:a16="http://schemas.microsoft.com/office/drawing/2014/main" id="{77F0B8CC-1BCF-CC0C-F969-E5412A1225FB}"/>
              </a:ext>
            </a:extLst>
          </p:cNvPr>
          <p:cNvSpPr/>
          <p:nvPr/>
        </p:nvSpPr>
        <p:spPr>
          <a:xfrm>
            <a:off x="7055876" y="1278616"/>
            <a:ext cx="4872855" cy="77323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The mitotic index does not change</a:t>
            </a:r>
            <a:endParaRPr lang="en-US" sz="2400" dirty="0">
              <a:solidFill>
                <a:schemeClr val="bg1"/>
              </a:solidFill>
            </a:endParaRPr>
          </a:p>
        </p:txBody>
      </p:sp>
      <p:sp>
        <p:nvSpPr>
          <p:cNvPr id="7" name="Rounded Rectangle 4">
            <a:extLst>
              <a:ext uri="{FF2B5EF4-FFF2-40B4-BE49-F238E27FC236}">
                <a16:creationId xmlns:a16="http://schemas.microsoft.com/office/drawing/2014/main" id="{DA0C8787-D920-3676-03EA-1204ADE32664}"/>
              </a:ext>
            </a:extLst>
          </p:cNvPr>
          <p:cNvSpPr/>
          <p:nvPr/>
        </p:nvSpPr>
        <p:spPr>
          <a:xfrm>
            <a:off x="7329268" y="4007542"/>
            <a:ext cx="4588448" cy="26732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Without increasing the mitotic index, the increase in the number of highly ploidy 8C cells is achieved by </a:t>
            </a:r>
            <a:r>
              <a:rPr lang="en-US" sz="2000"/>
              <a:t>endoreduplication mechanism. </a:t>
            </a:r>
            <a:endParaRPr lang="en-US" sz="2000" dirty="0"/>
          </a:p>
        </p:txBody>
      </p:sp>
      <p:sp>
        <p:nvSpPr>
          <p:cNvPr id="2" name="Rectangle 1"/>
          <p:cNvSpPr/>
          <p:nvPr/>
        </p:nvSpPr>
        <p:spPr>
          <a:xfrm>
            <a:off x="512618" y="2935944"/>
            <a:ext cx="290946" cy="25920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sp>
        <p:nvSpPr>
          <p:cNvPr id="3" name="TextBox 2"/>
          <p:cNvSpPr txBox="1"/>
          <p:nvPr/>
        </p:nvSpPr>
        <p:spPr>
          <a:xfrm rot="16200000">
            <a:off x="-1116779" y="3475958"/>
            <a:ext cx="3532909" cy="338554"/>
          </a:xfrm>
          <a:prstGeom prst="rect">
            <a:avLst/>
          </a:prstGeom>
          <a:noFill/>
        </p:spPr>
        <p:txBody>
          <a:bodyPr wrap="square" rtlCol="0">
            <a:spAutoFit/>
          </a:bodyPr>
          <a:lstStyle/>
          <a:p>
            <a:pPr algn="ctr"/>
            <a:r>
              <a:rPr lang="en-US" sz="1600" dirty="0">
                <a:solidFill>
                  <a:schemeClr val="bg1"/>
                </a:solidFill>
              </a:rPr>
              <a:t>Mitotic index</a:t>
            </a:r>
            <a:endParaRPr lang="la-Latn" sz="1600" dirty="0">
              <a:solidFill>
                <a:schemeClr val="bg1"/>
              </a:solidFill>
            </a:endParaRPr>
          </a:p>
        </p:txBody>
      </p:sp>
      <p:sp>
        <p:nvSpPr>
          <p:cNvPr id="8" name="Rectangle 7"/>
          <p:cNvSpPr/>
          <p:nvPr/>
        </p:nvSpPr>
        <p:spPr>
          <a:xfrm>
            <a:off x="3186546" y="5257800"/>
            <a:ext cx="1551709" cy="5403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pic>
        <p:nvPicPr>
          <p:cNvPr id="9" name="Picture 8"/>
          <p:cNvPicPr>
            <a:picLocks noChangeAspect="1"/>
          </p:cNvPicPr>
          <p:nvPr/>
        </p:nvPicPr>
        <p:blipFill>
          <a:blip r:embed="rId4"/>
          <a:stretch>
            <a:fillRect/>
          </a:stretch>
        </p:blipFill>
        <p:spPr>
          <a:xfrm>
            <a:off x="4738255" y="5257800"/>
            <a:ext cx="1566808" cy="554784"/>
          </a:xfrm>
          <a:prstGeom prst="rect">
            <a:avLst/>
          </a:prstGeom>
        </p:spPr>
      </p:pic>
      <p:pic>
        <p:nvPicPr>
          <p:cNvPr id="10" name="Picture 9"/>
          <p:cNvPicPr>
            <a:picLocks noChangeAspect="1"/>
          </p:cNvPicPr>
          <p:nvPr/>
        </p:nvPicPr>
        <p:blipFill>
          <a:blip r:embed="rId4"/>
          <a:stretch>
            <a:fillRect/>
          </a:stretch>
        </p:blipFill>
        <p:spPr>
          <a:xfrm>
            <a:off x="1612189" y="5357454"/>
            <a:ext cx="1566808" cy="554784"/>
          </a:xfrm>
          <a:prstGeom prst="rect">
            <a:avLst/>
          </a:prstGeom>
        </p:spPr>
      </p:pic>
      <p:sp>
        <p:nvSpPr>
          <p:cNvPr id="11" name="TextBox 10"/>
          <p:cNvSpPr txBox="1"/>
          <p:nvPr/>
        </p:nvSpPr>
        <p:spPr>
          <a:xfrm>
            <a:off x="1746295" y="5265514"/>
            <a:ext cx="1233054" cy="369332"/>
          </a:xfrm>
          <a:prstGeom prst="rect">
            <a:avLst/>
          </a:prstGeom>
          <a:noFill/>
        </p:spPr>
        <p:txBody>
          <a:bodyPr wrap="square" rtlCol="0">
            <a:spAutoFit/>
          </a:bodyPr>
          <a:lstStyle/>
          <a:p>
            <a:pPr algn="ctr"/>
            <a:r>
              <a:rPr lang="la-Latn" b="1">
                <a:solidFill>
                  <a:schemeClr val="bg1"/>
                </a:solidFill>
              </a:rPr>
              <a:t>control</a:t>
            </a:r>
            <a:endParaRPr lang="la-Latn" b="1" dirty="0">
              <a:solidFill>
                <a:schemeClr val="bg1"/>
              </a:solidFill>
            </a:endParaRPr>
          </a:p>
        </p:txBody>
      </p:sp>
      <p:sp>
        <p:nvSpPr>
          <p:cNvPr id="12" name="TextBox 11"/>
          <p:cNvSpPr txBox="1"/>
          <p:nvPr/>
        </p:nvSpPr>
        <p:spPr>
          <a:xfrm>
            <a:off x="3301338" y="5265514"/>
            <a:ext cx="1372567" cy="646331"/>
          </a:xfrm>
          <a:prstGeom prst="rect">
            <a:avLst/>
          </a:prstGeom>
          <a:noFill/>
        </p:spPr>
        <p:txBody>
          <a:bodyPr wrap="square" rtlCol="0">
            <a:spAutoFit/>
          </a:bodyPr>
          <a:lstStyle/>
          <a:p>
            <a:pPr algn="ctr"/>
            <a:r>
              <a:rPr lang="en-US" b="1" dirty="0" err="1">
                <a:solidFill>
                  <a:schemeClr val="bg1"/>
                </a:solidFill>
              </a:rPr>
              <a:t>Vagotomy</a:t>
            </a:r>
            <a:r>
              <a:rPr lang="en-US" b="1" dirty="0">
                <a:solidFill>
                  <a:schemeClr val="bg1"/>
                </a:solidFill>
              </a:rPr>
              <a:t> 22h</a:t>
            </a:r>
            <a:endParaRPr lang="la-Latn" b="1" dirty="0">
              <a:solidFill>
                <a:schemeClr val="bg1"/>
              </a:solidFill>
            </a:endParaRPr>
          </a:p>
        </p:txBody>
      </p:sp>
      <p:sp>
        <p:nvSpPr>
          <p:cNvPr id="13" name="TextBox 12"/>
          <p:cNvSpPr txBox="1"/>
          <p:nvPr/>
        </p:nvSpPr>
        <p:spPr>
          <a:xfrm>
            <a:off x="4892745" y="5257800"/>
            <a:ext cx="1397219" cy="646331"/>
          </a:xfrm>
          <a:prstGeom prst="rect">
            <a:avLst/>
          </a:prstGeom>
          <a:noFill/>
        </p:spPr>
        <p:txBody>
          <a:bodyPr wrap="square" rtlCol="0">
            <a:spAutoFit/>
          </a:bodyPr>
          <a:lstStyle/>
          <a:p>
            <a:pPr algn="ctr"/>
            <a:r>
              <a:rPr lang="en-US" b="1" dirty="0" err="1">
                <a:solidFill>
                  <a:schemeClr val="bg1"/>
                </a:solidFill>
              </a:rPr>
              <a:t>Vagotomy</a:t>
            </a:r>
            <a:r>
              <a:rPr lang="en-US" b="1" dirty="0">
                <a:solidFill>
                  <a:schemeClr val="bg1"/>
                </a:solidFill>
              </a:rPr>
              <a:t> 32h</a:t>
            </a:r>
            <a:endParaRPr lang="la-Latn" b="1" dirty="0">
              <a:solidFill>
                <a:schemeClr val="bg1"/>
              </a:solidFill>
            </a:endParaRPr>
          </a:p>
        </p:txBody>
      </p:sp>
      <p:sp>
        <p:nvSpPr>
          <p:cNvPr id="15" name="Rectangle: Rounded Corners 14">
            <a:extLst>
              <a:ext uri="{FF2B5EF4-FFF2-40B4-BE49-F238E27FC236}">
                <a16:creationId xmlns:a16="http://schemas.microsoft.com/office/drawing/2014/main" id="{315A6BC4-124D-4929-AFCF-8BFA5D09E133}"/>
              </a:ext>
            </a:extLst>
          </p:cNvPr>
          <p:cNvSpPr/>
          <p:nvPr/>
        </p:nvSpPr>
        <p:spPr>
          <a:xfrm>
            <a:off x="7563135" y="2224498"/>
            <a:ext cx="4065512" cy="1610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2400" dirty="0"/>
          </a:p>
        </p:txBody>
      </p:sp>
      <p:sp>
        <p:nvSpPr>
          <p:cNvPr id="16" name="TextBox 15">
            <a:extLst>
              <a:ext uri="{FF2B5EF4-FFF2-40B4-BE49-F238E27FC236}">
                <a16:creationId xmlns:a16="http://schemas.microsoft.com/office/drawing/2014/main" id="{D74A8AB7-B2FF-49AC-A06B-6AAD7EC200DB}"/>
              </a:ext>
            </a:extLst>
          </p:cNvPr>
          <p:cNvSpPr txBox="1"/>
          <p:nvPr/>
        </p:nvSpPr>
        <p:spPr>
          <a:xfrm>
            <a:off x="7520372" y="2518348"/>
            <a:ext cx="4206240" cy="1015663"/>
          </a:xfrm>
          <a:prstGeom prst="rect">
            <a:avLst/>
          </a:prstGeom>
          <a:noFill/>
        </p:spPr>
        <p:txBody>
          <a:bodyPr wrap="square" rtlCol="0">
            <a:spAutoFit/>
          </a:bodyPr>
          <a:lstStyle/>
          <a:p>
            <a:pPr algn="ctr"/>
            <a:r>
              <a:rPr lang="en-US" sz="2000" dirty="0"/>
              <a:t>How the number of 8c cells is elevated without increasing mitotic index?</a:t>
            </a:r>
            <a:endParaRPr lang="ka-GE" sz="2000" dirty="0"/>
          </a:p>
        </p:txBody>
      </p:sp>
    </p:spTree>
    <p:extLst>
      <p:ext uri="{BB962C8B-B14F-4D97-AF65-F5344CB8AC3E}">
        <p14:creationId xmlns:p14="http://schemas.microsoft.com/office/powerpoint/2010/main" val="3715101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7E02FD-C609-D15E-B50E-86D9696E9514}"/>
              </a:ext>
            </a:extLst>
          </p:cNvPr>
          <p:cNvSpPr txBox="1"/>
          <p:nvPr/>
        </p:nvSpPr>
        <p:spPr>
          <a:xfrm>
            <a:off x="2176921" y="-8926"/>
            <a:ext cx="8123908" cy="584775"/>
          </a:xfrm>
          <a:prstGeom prst="rect">
            <a:avLst/>
          </a:prstGeom>
          <a:noFill/>
        </p:spPr>
        <p:txBody>
          <a:bodyPr wrap="square" rtlCol="0">
            <a:spAutoFit/>
          </a:bodyPr>
          <a:lstStyle/>
          <a:p>
            <a:pPr algn="ctr"/>
            <a:r>
              <a:rPr lang="en-US" sz="3200" dirty="0" err="1"/>
              <a:t>Endoreplication</a:t>
            </a:r>
            <a:r>
              <a:rPr lang="en-US" sz="3200" dirty="0"/>
              <a:t> and </a:t>
            </a:r>
            <a:r>
              <a:rPr lang="en-US" sz="3200" dirty="0" err="1"/>
              <a:t>Endomitosis</a:t>
            </a:r>
            <a:endParaRPr lang="en-US" sz="3200" dirty="0"/>
          </a:p>
        </p:txBody>
      </p:sp>
      <p:grpSp>
        <p:nvGrpSpPr>
          <p:cNvPr id="12" name="Group 11">
            <a:extLst>
              <a:ext uri="{FF2B5EF4-FFF2-40B4-BE49-F238E27FC236}">
                <a16:creationId xmlns:a16="http://schemas.microsoft.com/office/drawing/2014/main" id="{DFC281A3-6FA6-86F0-1259-CCA45AA46942}"/>
              </a:ext>
            </a:extLst>
          </p:cNvPr>
          <p:cNvGrpSpPr/>
          <p:nvPr/>
        </p:nvGrpSpPr>
        <p:grpSpPr>
          <a:xfrm>
            <a:off x="2533148" y="686453"/>
            <a:ext cx="7411453" cy="5976030"/>
            <a:chOff x="2318761" y="990021"/>
            <a:chExt cx="7411453" cy="5976030"/>
          </a:xfrm>
        </p:grpSpPr>
        <p:grpSp>
          <p:nvGrpSpPr>
            <p:cNvPr id="13" name="Group 12">
              <a:extLst>
                <a:ext uri="{FF2B5EF4-FFF2-40B4-BE49-F238E27FC236}">
                  <a16:creationId xmlns:a16="http://schemas.microsoft.com/office/drawing/2014/main" id="{E7880CFA-F000-1898-A4AF-6D6562AF1F47}"/>
                </a:ext>
              </a:extLst>
            </p:cNvPr>
            <p:cNvGrpSpPr/>
            <p:nvPr/>
          </p:nvGrpSpPr>
          <p:grpSpPr>
            <a:xfrm>
              <a:off x="2318761" y="990021"/>
              <a:ext cx="7411453" cy="5976030"/>
              <a:chOff x="2057400" y="1752600"/>
              <a:chExt cx="4953000" cy="5072225"/>
            </a:xfrm>
          </p:grpSpPr>
          <p:pic>
            <p:nvPicPr>
              <p:cNvPr id="17" name="Picture 16" descr="არ დაკარგო .png">
                <a:extLst>
                  <a:ext uri="{FF2B5EF4-FFF2-40B4-BE49-F238E27FC236}">
                    <a16:creationId xmlns:a16="http://schemas.microsoft.com/office/drawing/2014/main" id="{DB04EA1F-687E-8EF7-BD8F-6F512C748204}"/>
                  </a:ext>
                </a:extLst>
              </p:cNvPr>
              <p:cNvPicPr>
                <a:picLocks noChangeAspect="1"/>
              </p:cNvPicPr>
              <p:nvPr/>
            </p:nvPicPr>
            <p:blipFill>
              <a:blip r:embed="rId3" cstate="print"/>
              <a:srcRect l="16202" t="10908" r="11977" b="15418"/>
              <a:stretch>
                <a:fillRect/>
              </a:stretch>
            </p:blipFill>
            <p:spPr>
              <a:xfrm>
                <a:off x="2057400" y="1752600"/>
                <a:ext cx="4953000" cy="5046102"/>
              </a:xfrm>
              <a:prstGeom prst="rect">
                <a:avLst/>
              </a:prstGeom>
            </p:spPr>
          </p:pic>
          <p:sp>
            <p:nvSpPr>
              <p:cNvPr id="18" name="TextBox 17">
                <a:extLst>
                  <a:ext uri="{FF2B5EF4-FFF2-40B4-BE49-F238E27FC236}">
                    <a16:creationId xmlns:a16="http://schemas.microsoft.com/office/drawing/2014/main" id="{BD12060C-484A-46F1-2CC9-58833DC258A9}"/>
                  </a:ext>
                </a:extLst>
              </p:cNvPr>
              <p:cNvSpPr txBox="1"/>
              <p:nvPr/>
            </p:nvSpPr>
            <p:spPr>
              <a:xfrm>
                <a:off x="4723764" y="2527911"/>
                <a:ext cx="659336" cy="321702"/>
              </a:xfrm>
              <a:prstGeom prst="rect">
                <a:avLst/>
              </a:prstGeom>
              <a:noFill/>
            </p:spPr>
            <p:txBody>
              <a:bodyPr wrap="none" rtlCol="0">
                <a:spAutoFit/>
              </a:bodyPr>
              <a:lstStyle/>
              <a:p>
                <a:r>
                  <a:rPr lang="ka-GE" b="1" dirty="0">
                    <a:solidFill>
                      <a:schemeClr val="bg1"/>
                    </a:solidFill>
                    <a:latin typeface="Sylfaen" pitchFamily="18" charset="0"/>
                  </a:rPr>
                  <a:t>2</a:t>
                </a:r>
                <a:r>
                  <a:rPr lang="en-US" b="1" dirty="0">
                    <a:solidFill>
                      <a:schemeClr val="bg1"/>
                    </a:solidFill>
                    <a:latin typeface="Sylfaen" pitchFamily="18" charset="0"/>
                  </a:rPr>
                  <a:t>cx2</a:t>
                </a:r>
                <a:r>
                  <a:rPr lang="en-US" b="1" dirty="0">
                    <a:latin typeface="Sylfaen" pitchFamily="18" charset="0"/>
                  </a:rPr>
                  <a:t> </a:t>
                </a:r>
                <a:r>
                  <a:rPr lang="en-US" sz="1150" b="1" dirty="0">
                    <a:latin typeface="Sylfaen" pitchFamily="18" charset="0"/>
                  </a:rPr>
                  <a:t>x 2</a:t>
                </a:r>
                <a:endParaRPr lang="ru-RU" sz="1150" b="1" dirty="0">
                  <a:latin typeface="Sylfaen" pitchFamily="18" charset="0"/>
                </a:endParaRPr>
              </a:p>
            </p:txBody>
          </p:sp>
          <p:sp>
            <p:nvSpPr>
              <p:cNvPr id="19" name="TextBox 18">
                <a:extLst>
                  <a:ext uri="{FF2B5EF4-FFF2-40B4-BE49-F238E27FC236}">
                    <a16:creationId xmlns:a16="http://schemas.microsoft.com/office/drawing/2014/main" id="{258BE118-7152-3BF3-0683-5E6B1CC9FFA0}"/>
                  </a:ext>
                </a:extLst>
              </p:cNvPr>
              <p:cNvSpPr txBox="1"/>
              <p:nvPr/>
            </p:nvSpPr>
            <p:spPr>
              <a:xfrm>
                <a:off x="5562600" y="2514600"/>
                <a:ext cx="320922" cy="269304"/>
              </a:xfrm>
              <a:prstGeom prst="rect">
                <a:avLst/>
              </a:prstGeom>
              <a:noFill/>
            </p:spPr>
            <p:txBody>
              <a:bodyPr wrap="none" rtlCol="0">
                <a:spAutoFit/>
              </a:bodyPr>
              <a:lstStyle/>
              <a:p>
                <a:r>
                  <a:rPr lang="en-US" sz="1150" b="1" dirty="0">
                    <a:latin typeface="Sylfaen" pitchFamily="18" charset="0"/>
                  </a:rPr>
                  <a:t>4c</a:t>
                </a:r>
                <a:endParaRPr lang="ru-RU" sz="1150" b="1" dirty="0">
                  <a:latin typeface="Sylfaen" pitchFamily="18" charset="0"/>
                </a:endParaRPr>
              </a:p>
            </p:txBody>
          </p:sp>
          <p:sp>
            <p:nvSpPr>
              <p:cNvPr id="20" name="TextBox 19">
                <a:extLst>
                  <a:ext uri="{FF2B5EF4-FFF2-40B4-BE49-F238E27FC236}">
                    <a16:creationId xmlns:a16="http://schemas.microsoft.com/office/drawing/2014/main" id="{20B7C989-D4D7-D0F1-1631-17D23D64997F}"/>
                  </a:ext>
                </a:extLst>
              </p:cNvPr>
              <p:cNvSpPr txBox="1"/>
              <p:nvPr/>
            </p:nvSpPr>
            <p:spPr>
              <a:xfrm>
                <a:off x="5562600" y="6485227"/>
                <a:ext cx="283030" cy="339598"/>
              </a:xfrm>
              <a:prstGeom prst="rect">
                <a:avLst/>
              </a:prstGeom>
              <a:noFill/>
            </p:spPr>
            <p:txBody>
              <a:bodyPr wrap="none" rtlCol="0">
                <a:spAutoFit/>
              </a:bodyPr>
              <a:lstStyle/>
              <a:p>
                <a:r>
                  <a:rPr lang="en-US" sz="2000" b="1" dirty="0">
                    <a:solidFill>
                      <a:schemeClr val="bg1"/>
                    </a:solidFill>
                    <a:latin typeface="Sylfaen" pitchFamily="18" charset="0"/>
                  </a:rPr>
                  <a:t>4c</a:t>
                </a:r>
                <a:endParaRPr lang="ru-RU" sz="2000" b="1" dirty="0">
                  <a:solidFill>
                    <a:schemeClr val="bg1"/>
                  </a:solidFill>
                  <a:latin typeface="Sylfaen" pitchFamily="18" charset="0"/>
                </a:endParaRPr>
              </a:p>
            </p:txBody>
          </p:sp>
        </p:grpSp>
        <p:sp>
          <p:nvSpPr>
            <p:cNvPr id="14" name="TextBox 13">
              <a:extLst>
                <a:ext uri="{FF2B5EF4-FFF2-40B4-BE49-F238E27FC236}">
                  <a16:creationId xmlns:a16="http://schemas.microsoft.com/office/drawing/2014/main" id="{2BF429B5-A407-D787-B31C-01D8F6C02050}"/>
                </a:ext>
              </a:extLst>
            </p:cNvPr>
            <p:cNvSpPr txBox="1"/>
            <p:nvPr/>
          </p:nvSpPr>
          <p:spPr>
            <a:xfrm>
              <a:off x="7603216" y="1927630"/>
              <a:ext cx="783656" cy="369332"/>
            </a:xfrm>
            <a:prstGeom prst="rect">
              <a:avLst/>
            </a:prstGeom>
            <a:noFill/>
          </p:spPr>
          <p:txBody>
            <a:bodyPr wrap="square" rtlCol="0">
              <a:spAutoFit/>
            </a:bodyPr>
            <a:lstStyle/>
            <a:p>
              <a:r>
                <a:rPr lang="en-US" b="1" dirty="0">
                  <a:solidFill>
                    <a:schemeClr val="bg1"/>
                  </a:solidFill>
                </a:rPr>
                <a:t>4c</a:t>
              </a:r>
            </a:p>
          </p:txBody>
        </p:sp>
        <p:sp>
          <p:nvSpPr>
            <p:cNvPr id="15" name="TextBox 14">
              <a:extLst>
                <a:ext uri="{FF2B5EF4-FFF2-40B4-BE49-F238E27FC236}">
                  <a16:creationId xmlns:a16="http://schemas.microsoft.com/office/drawing/2014/main" id="{F764415C-FF54-70AF-097F-492B2F114257}"/>
                </a:ext>
              </a:extLst>
            </p:cNvPr>
            <p:cNvSpPr txBox="1"/>
            <p:nvPr/>
          </p:nvSpPr>
          <p:spPr>
            <a:xfrm>
              <a:off x="9126414" y="3777981"/>
              <a:ext cx="603800" cy="369332"/>
            </a:xfrm>
            <a:prstGeom prst="rect">
              <a:avLst/>
            </a:prstGeom>
            <a:noFill/>
          </p:spPr>
          <p:txBody>
            <a:bodyPr wrap="square" rtlCol="0">
              <a:spAutoFit/>
            </a:bodyPr>
            <a:lstStyle/>
            <a:p>
              <a:r>
                <a:rPr lang="en-US" b="1" dirty="0">
                  <a:solidFill>
                    <a:schemeClr val="bg1"/>
                  </a:solidFill>
                </a:rPr>
                <a:t>2c</a:t>
              </a:r>
            </a:p>
          </p:txBody>
        </p:sp>
        <p:sp>
          <p:nvSpPr>
            <p:cNvPr id="16" name="TextBox 15">
              <a:extLst>
                <a:ext uri="{FF2B5EF4-FFF2-40B4-BE49-F238E27FC236}">
                  <a16:creationId xmlns:a16="http://schemas.microsoft.com/office/drawing/2014/main" id="{6D6EC7E6-BD04-8D19-1697-06F510880546}"/>
                </a:ext>
              </a:extLst>
            </p:cNvPr>
            <p:cNvSpPr txBox="1"/>
            <p:nvPr/>
          </p:nvSpPr>
          <p:spPr>
            <a:xfrm>
              <a:off x="3405490" y="6341037"/>
              <a:ext cx="756135" cy="369332"/>
            </a:xfrm>
            <a:prstGeom prst="rect">
              <a:avLst/>
            </a:prstGeom>
            <a:noFill/>
          </p:spPr>
          <p:txBody>
            <a:bodyPr wrap="square" rtlCol="0">
              <a:spAutoFit/>
            </a:bodyPr>
            <a:lstStyle/>
            <a:p>
              <a:r>
                <a:rPr lang="en-US" b="1" dirty="0">
                  <a:solidFill>
                    <a:schemeClr val="bg1"/>
                  </a:solidFill>
                </a:rPr>
                <a:t>4c</a:t>
              </a:r>
            </a:p>
          </p:txBody>
        </p:sp>
      </p:grpSp>
      <p:sp>
        <p:nvSpPr>
          <p:cNvPr id="2" name="Rectangle 1"/>
          <p:cNvSpPr/>
          <p:nvPr/>
        </p:nvSpPr>
        <p:spPr>
          <a:xfrm>
            <a:off x="2533148" y="3474413"/>
            <a:ext cx="972052" cy="2663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pic>
        <p:nvPicPr>
          <p:cNvPr id="3" name="Picture 2"/>
          <p:cNvPicPr>
            <a:picLocks noChangeAspect="1"/>
          </p:cNvPicPr>
          <p:nvPr/>
        </p:nvPicPr>
        <p:blipFill>
          <a:blip r:embed="rId4"/>
          <a:stretch>
            <a:fillRect/>
          </a:stretch>
        </p:blipFill>
        <p:spPr>
          <a:xfrm>
            <a:off x="3000292" y="2509876"/>
            <a:ext cx="987638" cy="286537"/>
          </a:xfrm>
          <a:prstGeom prst="rect">
            <a:avLst/>
          </a:prstGeom>
        </p:spPr>
      </p:pic>
      <p:sp>
        <p:nvSpPr>
          <p:cNvPr id="7" name="TextBox 6"/>
          <p:cNvSpPr txBox="1"/>
          <p:nvPr/>
        </p:nvSpPr>
        <p:spPr>
          <a:xfrm>
            <a:off x="2533148" y="3446704"/>
            <a:ext cx="1122218" cy="307777"/>
          </a:xfrm>
          <a:prstGeom prst="rect">
            <a:avLst/>
          </a:prstGeom>
          <a:noFill/>
        </p:spPr>
        <p:txBody>
          <a:bodyPr wrap="square" rtlCol="0">
            <a:spAutoFit/>
          </a:bodyPr>
          <a:lstStyle/>
          <a:p>
            <a:r>
              <a:rPr lang="en-US" sz="1400" b="1" dirty="0">
                <a:solidFill>
                  <a:schemeClr val="bg1"/>
                </a:solidFill>
              </a:rPr>
              <a:t>prophase</a:t>
            </a:r>
            <a:endParaRPr lang="la-Latn" sz="1400" b="1" dirty="0">
              <a:solidFill>
                <a:schemeClr val="bg1"/>
              </a:solidFill>
            </a:endParaRPr>
          </a:p>
        </p:txBody>
      </p:sp>
      <p:sp>
        <p:nvSpPr>
          <p:cNvPr id="8" name="TextBox 7"/>
          <p:cNvSpPr txBox="1"/>
          <p:nvPr/>
        </p:nvSpPr>
        <p:spPr>
          <a:xfrm>
            <a:off x="2848016" y="2516345"/>
            <a:ext cx="1149928" cy="307777"/>
          </a:xfrm>
          <a:prstGeom prst="rect">
            <a:avLst/>
          </a:prstGeom>
          <a:noFill/>
        </p:spPr>
        <p:txBody>
          <a:bodyPr wrap="square" rtlCol="0">
            <a:spAutoFit/>
          </a:bodyPr>
          <a:lstStyle/>
          <a:p>
            <a:r>
              <a:rPr lang="en-US" sz="1400" b="1" dirty="0">
                <a:solidFill>
                  <a:schemeClr val="bg1"/>
                </a:solidFill>
              </a:rPr>
              <a:t>anaphase</a:t>
            </a:r>
            <a:endParaRPr lang="la-Latn" sz="1400" b="1" dirty="0">
              <a:solidFill>
                <a:schemeClr val="bg1"/>
              </a:solidFill>
            </a:endParaRPr>
          </a:p>
        </p:txBody>
      </p:sp>
      <p:sp>
        <p:nvSpPr>
          <p:cNvPr id="9" name="Rectangle 8"/>
          <p:cNvSpPr/>
          <p:nvPr/>
        </p:nvSpPr>
        <p:spPr>
          <a:xfrm>
            <a:off x="2660073" y="2978727"/>
            <a:ext cx="995293" cy="29094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sp>
        <p:nvSpPr>
          <p:cNvPr id="10" name="TextBox 9"/>
          <p:cNvSpPr txBox="1"/>
          <p:nvPr/>
        </p:nvSpPr>
        <p:spPr>
          <a:xfrm>
            <a:off x="2544096" y="2947949"/>
            <a:ext cx="1227245" cy="307777"/>
          </a:xfrm>
          <a:prstGeom prst="rect">
            <a:avLst/>
          </a:prstGeom>
          <a:noFill/>
        </p:spPr>
        <p:txBody>
          <a:bodyPr wrap="square" rtlCol="0">
            <a:spAutoFit/>
          </a:bodyPr>
          <a:lstStyle/>
          <a:p>
            <a:r>
              <a:rPr lang="en-US" sz="1400" b="1" dirty="0">
                <a:solidFill>
                  <a:schemeClr val="bg1"/>
                </a:solidFill>
              </a:rPr>
              <a:t>metaphase</a:t>
            </a:r>
            <a:endParaRPr lang="la-Latn" sz="1400" b="1" dirty="0">
              <a:solidFill>
                <a:schemeClr val="bg1"/>
              </a:solidFill>
            </a:endParaRPr>
          </a:p>
        </p:txBody>
      </p:sp>
      <p:sp>
        <p:nvSpPr>
          <p:cNvPr id="21" name="Rectangle 20"/>
          <p:cNvSpPr/>
          <p:nvPr/>
        </p:nvSpPr>
        <p:spPr>
          <a:xfrm rot="20300391">
            <a:off x="4272525" y="3472110"/>
            <a:ext cx="1526024" cy="373940"/>
          </a:xfrm>
          <a:prstGeom prst="rect">
            <a:avLst/>
          </a:prstGeom>
          <a:solidFill>
            <a:srgbClr val="E06355"/>
          </a:solidFill>
          <a:ln>
            <a:solidFill>
              <a:srgbClr val="E063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solidFill>
                <a:schemeClr val="bg1"/>
              </a:solidFill>
            </a:endParaRPr>
          </a:p>
        </p:txBody>
      </p:sp>
      <p:sp>
        <p:nvSpPr>
          <p:cNvPr id="22" name="Rectangle 21"/>
          <p:cNvSpPr/>
          <p:nvPr/>
        </p:nvSpPr>
        <p:spPr>
          <a:xfrm rot="20257616">
            <a:off x="5696755" y="3250969"/>
            <a:ext cx="706581" cy="204740"/>
          </a:xfrm>
          <a:prstGeom prst="rect">
            <a:avLst/>
          </a:prstGeom>
          <a:solidFill>
            <a:srgbClr val="E06355"/>
          </a:solidFill>
          <a:ln>
            <a:solidFill>
              <a:srgbClr val="E063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sp>
        <p:nvSpPr>
          <p:cNvPr id="23" name="TextBox 22"/>
          <p:cNvSpPr txBox="1"/>
          <p:nvPr/>
        </p:nvSpPr>
        <p:spPr>
          <a:xfrm rot="19860000">
            <a:off x="4297680" y="3397812"/>
            <a:ext cx="2204447" cy="369332"/>
          </a:xfrm>
          <a:prstGeom prst="rect">
            <a:avLst/>
          </a:prstGeom>
          <a:noFill/>
        </p:spPr>
        <p:txBody>
          <a:bodyPr wrap="square" rtlCol="0">
            <a:spAutoFit/>
          </a:bodyPr>
          <a:lstStyle/>
          <a:p>
            <a:pPr algn="ctr"/>
            <a:r>
              <a:rPr lang="en-US" b="1" dirty="0" err="1">
                <a:solidFill>
                  <a:schemeClr val="bg1"/>
                </a:solidFill>
              </a:rPr>
              <a:t>endoreplication</a:t>
            </a:r>
            <a:endParaRPr lang="la-Latn" b="1" dirty="0">
              <a:solidFill>
                <a:schemeClr val="bg1"/>
              </a:solidFill>
            </a:endParaRPr>
          </a:p>
        </p:txBody>
      </p:sp>
      <p:sp>
        <p:nvSpPr>
          <p:cNvPr id="24" name="Rectangle 23"/>
          <p:cNvSpPr/>
          <p:nvPr/>
        </p:nvSpPr>
        <p:spPr>
          <a:xfrm>
            <a:off x="4168685" y="1647304"/>
            <a:ext cx="1336166" cy="2104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sp>
        <p:nvSpPr>
          <p:cNvPr id="26" name="Rectangle 25"/>
          <p:cNvSpPr/>
          <p:nvPr/>
        </p:nvSpPr>
        <p:spPr>
          <a:xfrm>
            <a:off x="3157718" y="2151322"/>
            <a:ext cx="1188631" cy="247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sp>
        <p:nvSpPr>
          <p:cNvPr id="29" name="TextBox 28"/>
          <p:cNvSpPr txBox="1"/>
          <p:nvPr/>
        </p:nvSpPr>
        <p:spPr>
          <a:xfrm>
            <a:off x="3000292" y="1978939"/>
            <a:ext cx="1257098" cy="307777"/>
          </a:xfrm>
          <a:prstGeom prst="rect">
            <a:avLst/>
          </a:prstGeom>
          <a:noFill/>
        </p:spPr>
        <p:txBody>
          <a:bodyPr wrap="square" rtlCol="0">
            <a:spAutoFit/>
          </a:bodyPr>
          <a:lstStyle/>
          <a:p>
            <a:pPr algn="ctr"/>
            <a:r>
              <a:rPr lang="en-US" sz="1400" b="1" dirty="0">
                <a:solidFill>
                  <a:schemeClr val="bg1"/>
                </a:solidFill>
              </a:rPr>
              <a:t>telophase</a:t>
            </a:r>
            <a:endParaRPr lang="la-Latn" sz="1400" b="1" dirty="0">
              <a:solidFill>
                <a:schemeClr val="bg1"/>
              </a:solidFill>
            </a:endParaRPr>
          </a:p>
        </p:txBody>
      </p:sp>
      <p:sp>
        <p:nvSpPr>
          <p:cNvPr id="30" name="TextBox 29"/>
          <p:cNvSpPr txBox="1"/>
          <p:nvPr/>
        </p:nvSpPr>
        <p:spPr>
          <a:xfrm>
            <a:off x="4257390" y="1584232"/>
            <a:ext cx="1426993" cy="307777"/>
          </a:xfrm>
          <a:prstGeom prst="rect">
            <a:avLst/>
          </a:prstGeom>
          <a:noFill/>
        </p:spPr>
        <p:txBody>
          <a:bodyPr wrap="square" rtlCol="0">
            <a:spAutoFit/>
          </a:bodyPr>
          <a:lstStyle/>
          <a:p>
            <a:pPr algn="ctr"/>
            <a:r>
              <a:rPr lang="en-US" sz="1400" b="1" dirty="0">
                <a:solidFill>
                  <a:schemeClr val="bg1"/>
                </a:solidFill>
              </a:rPr>
              <a:t>cytokinesis</a:t>
            </a:r>
            <a:endParaRPr lang="la-Latn" sz="1400" b="1" dirty="0">
              <a:solidFill>
                <a:schemeClr val="bg1"/>
              </a:solidFill>
            </a:endParaRPr>
          </a:p>
        </p:txBody>
      </p:sp>
      <p:sp>
        <p:nvSpPr>
          <p:cNvPr id="31" name="Oval 30"/>
          <p:cNvSpPr/>
          <p:nvPr/>
        </p:nvSpPr>
        <p:spPr>
          <a:xfrm rot="20978138">
            <a:off x="4681614" y="2326418"/>
            <a:ext cx="1716787" cy="348086"/>
          </a:xfrm>
          <a:prstGeom prst="ellipse">
            <a:avLst/>
          </a:prstGeom>
          <a:solidFill>
            <a:srgbClr val="81D6F5"/>
          </a:solidFill>
          <a:ln>
            <a:solidFill>
              <a:srgbClr val="81D6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sp>
        <p:nvSpPr>
          <p:cNvPr id="32" name="Rectangle 31"/>
          <p:cNvSpPr/>
          <p:nvPr/>
        </p:nvSpPr>
        <p:spPr>
          <a:xfrm>
            <a:off x="6050045" y="2286716"/>
            <a:ext cx="403413" cy="229629"/>
          </a:xfrm>
          <a:prstGeom prst="rect">
            <a:avLst/>
          </a:prstGeom>
          <a:solidFill>
            <a:srgbClr val="81D6F5"/>
          </a:solidFill>
          <a:ln>
            <a:solidFill>
              <a:srgbClr val="81D6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sp>
        <p:nvSpPr>
          <p:cNvPr id="33" name="TextBox 32"/>
          <p:cNvSpPr txBox="1"/>
          <p:nvPr/>
        </p:nvSpPr>
        <p:spPr>
          <a:xfrm rot="21211140">
            <a:off x="4942294" y="2286721"/>
            <a:ext cx="1640191" cy="338554"/>
          </a:xfrm>
          <a:prstGeom prst="rect">
            <a:avLst/>
          </a:prstGeom>
          <a:noFill/>
        </p:spPr>
        <p:txBody>
          <a:bodyPr wrap="square" rtlCol="0">
            <a:spAutoFit/>
          </a:bodyPr>
          <a:lstStyle/>
          <a:p>
            <a:pPr algn="ctr"/>
            <a:r>
              <a:rPr lang="en-US" sz="1600" b="1" dirty="0" err="1">
                <a:solidFill>
                  <a:schemeClr val="bg1"/>
                </a:solidFill>
              </a:rPr>
              <a:t>endomitosis</a:t>
            </a:r>
            <a:endParaRPr lang="la-Latn" sz="1600" b="1" dirty="0">
              <a:solidFill>
                <a:schemeClr val="bg1"/>
              </a:solidFill>
            </a:endParaRPr>
          </a:p>
        </p:txBody>
      </p:sp>
      <p:sp>
        <p:nvSpPr>
          <p:cNvPr id="5" name="Rectangle 4">
            <a:extLst>
              <a:ext uri="{FF2B5EF4-FFF2-40B4-BE49-F238E27FC236}">
                <a16:creationId xmlns:a16="http://schemas.microsoft.com/office/drawing/2014/main" id="{7339AAE1-9B9A-4347-B6D5-6FA7FD5011E6}"/>
              </a:ext>
            </a:extLst>
          </p:cNvPr>
          <p:cNvSpPr/>
          <p:nvPr/>
        </p:nvSpPr>
        <p:spPr>
          <a:xfrm>
            <a:off x="3706250" y="6126833"/>
            <a:ext cx="486049" cy="3077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6" name="TextBox 5">
            <a:extLst>
              <a:ext uri="{FF2B5EF4-FFF2-40B4-BE49-F238E27FC236}">
                <a16:creationId xmlns:a16="http://schemas.microsoft.com/office/drawing/2014/main" id="{C11F9E49-A876-4FBA-9843-7865427B1646}"/>
              </a:ext>
            </a:extLst>
          </p:cNvPr>
          <p:cNvSpPr txBox="1"/>
          <p:nvPr/>
        </p:nvSpPr>
        <p:spPr>
          <a:xfrm>
            <a:off x="3533504" y="5995356"/>
            <a:ext cx="756135" cy="369332"/>
          </a:xfrm>
          <a:prstGeom prst="rect">
            <a:avLst/>
          </a:prstGeom>
          <a:noFill/>
        </p:spPr>
        <p:txBody>
          <a:bodyPr wrap="square" rtlCol="0">
            <a:spAutoFit/>
          </a:bodyPr>
          <a:lstStyle/>
          <a:p>
            <a:pPr algn="ctr"/>
            <a:r>
              <a:rPr lang="en-US" dirty="0">
                <a:solidFill>
                  <a:schemeClr val="bg1"/>
                </a:solidFill>
              </a:rPr>
              <a:t>8c</a:t>
            </a:r>
            <a:endParaRPr lang="ka-GE" dirty="0">
              <a:solidFill>
                <a:schemeClr val="bg1"/>
              </a:solidFill>
            </a:endParaRPr>
          </a:p>
        </p:txBody>
      </p:sp>
      <p:sp>
        <p:nvSpPr>
          <p:cNvPr id="25" name="Rectangle 24">
            <a:extLst>
              <a:ext uri="{FF2B5EF4-FFF2-40B4-BE49-F238E27FC236}">
                <a16:creationId xmlns:a16="http://schemas.microsoft.com/office/drawing/2014/main" id="{41AE49AF-C164-4273-B67C-8408FEC2B578}"/>
              </a:ext>
            </a:extLst>
          </p:cNvPr>
          <p:cNvSpPr/>
          <p:nvPr/>
        </p:nvSpPr>
        <p:spPr>
          <a:xfrm>
            <a:off x="7469393" y="6374855"/>
            <a:ext cx="617566" cy="1751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27" name="TextBox 26">
            <a:extLst>
              <a:ext uri="{FF2B5EF4-FFF2-40B4-BE49-F238E27FC236}">
                <a16:creationId xmlns:a16="http://schemas.microsoft.com/office/drawing/2014/main" id="{8BB267E5-5BF2-4E73-894C-5D9082871535}"/>
              </a:ext>
            </a:extLst>
          </p:cNvPr>
          <p:cNvSpPr txBox="1"/>
          <p:nvPr/>
        </p:nvSpPr>
        <p:spPr>
          <a:xfrm>
            <a:off x="7710579" y="6308309"/>
            <a:ext cx="480214" cy="369332"/>
          </a:xfrm>
          <a:prstGeom prst="rect">
            <a:avLst/>
          </a:prstGeom>
          <a:noFill/>
        </p:spPr>
        <p:txBody>
          <a:bodyPr wrap="square" rtlCol="0">
            <a:spAutoFit/>
          </a:bodyPr>
          <a:lstStyle/>
          <a:p>
            <a:pPr algn="ctr"/>
            <a:r>
              <a:rPr lang="en-US" dirty="0">
                <a:solidFill>
                  <a:schemeClr val="bg1"/>
                </a:solidFill>
              </a:rPr>
              <a:t>8c</a:t>
            </a:r>
            <a:endParaRPr lang="ka-GE" dirty="0">
              <a:solidFill>
                <a:schemeClr val="bg1"/>
              </a:solidFill>
            </a:endParaRPr>
          </a:p>
        </p:txBody>
      </p:sp>
      <p:sp>
        <p:nvSpPr>
          <p:cNvPr id="28" name="Rectangle 27">
            <a:extLst>
              <a:ext uri="{FF2B5EF4-FFF2-40B4-BE49-F238E27FC236}">
                <a16:creationId xmlns:a16="http://schemas.microsoft.com/office/drawing/2014/main" id="{03FA08CA-A026-4066-B88D-2487DB12E2BF}"/>
              </a:ext>
            </a:extLst>
          </p:cNvPr>
          <p:cNvSpPr/>
          <p:nvPr/>
        </p:nvSpPr>
        <p:spPr>
          <a:xfrm>
            <a:off x="6596351" y="1654346"/>
            <a:ext cx="702263" cy="2033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34" name="TextBox 33">
            <a:extLst>
              <a:ext uri="{FF2B5EF4-FFF2-40B4-BE49-F238E27FC236}">
                <a16:creationId xmlns:a16="http://schemas.microsoft.com/office/drawing/2014/main" id="{5B3E8238-7D35-45AE-8A8B-D79FBFC6D5EF}"/>
              </a:ext>
            </a:extLst>
          </p:cNvPr>
          <p:cNvSpPr txBox="1"/>
          <p:nvPr/>
        </p:nvSpPr>
        <p:spPr>
          <a:xfrm>
            <a:off x="6281530" y="1567855"/>
            <a:ext cx="1096441" cy="369332"/>
          </a:xfrm>
          <a:prstGeom prst="rect">
            <a:avLst/>
          </a:prstGeom>
          <a:noFill/>
        </p:spPr>
        <p:txBody>
          <a:bodyPr wrap="square" rtlCol="0">
            <a:spAutoFit/>
          </a:bodyPr>
          <a:lstStyle/>
          <a:p>
            <a:pPr algn="ctr"/>
            <a:r>
              <a:rPr lang="en-US" dirty="0">
                <a:solidFill>
                  <a:schemeClr val="bg1"/>
                </a:solidFill>
              </a:rPr>
              <a:t>4cx2</a:t>
            </a:r>
            <a:endParaRPr lang="ka-GE" dirty="0">
              <a:solidFill>
                <a:schemeClr val="bg1"/>
              </a:solidFill>
            </a:endParaRPr>
          </a:p>
        </p:txBody>
      </p:sp>
      <p:sp>
        <p:nvSpPr>
          <p:cNvPr id="36" name="Rectangle 35">
            <a:extLst>
              <a:ext uri="{FF2B5EF4-FFF2-40B4-BE49-F238E27FC236}">
                <a16:creationId xmlns:a16="http://schemas.microsoft.com/office/drawing/2014/main" id="{65CB366E-765B-4F70-9767-989AD352A34C}"/>
              </a:ext>
            </a:extLst>
          </p:cNvPr>
          <p:cNvSpPr/>
          <p:nvPr/>
        </p:nvSpPr>
        <p:spPr>
          <a:xfrm>
            <a:off x="7775777" y="1695080"/>
            <a:ext cx="480214" cy="2299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37" name="TextBox 36">
            <a:extLst>
              <a:ext uri="{FF2B5EF4-FFF2-40B4-BE49-F238E27FC236}">
                <a16:creationId xmlns:a16="http://schemas.microsoft.com/office/drawing/2014/main" id="{2FF47FDD-1AC5-4EC9-8815-B5C692EE7D89}"/>
              </a:ext>
            </a:extLst>
          </p:cNvPr>
          <p:cNvSpPr txBox="1"/>
          <p:nvPr/>
        </p:nvSpPr>
        <p:spPr>
          <a:xfrm>
            <a:off x="7619420" y="1654346"/>
            <a:ext cx="717452" cy="369332"/>
          </a:xfrm>
          <a:prstGeom prst="rect">
            <a:avLst/>
          </a:prstGeom>
          <a:noFill/>
        </p:spPr>
        <p:txBody>
          <a:bodyPr wrap="square" rtlCol="0">
            <a:spAutoFit/>
          </a:bodyPr>
          <a:lstStyle/>
          <a:p>
            <a:pPr algn="ctr"/>
            <a:r>
              <a:rPr lang="en-US" dirty="0">
                <a:solidFill>
                  <a:schemeClr val="bg1"/>
                </a:solidFill>
              </a:rPr>
              <a:t>8c</a:t>
            </a:r>
            <a:endParaRPr lang="ka-GE" dirty="0">
              <a:solidFill>
                <a:schemeClr val="bg1"/>
              </a:solidFill>
            </a:endParaRPr>
          </a:p>
        </p:txBody>
      </p:sp>
      <p:sp>
        <p:nvSpPr>
          <p:cNvPr id="38" name="Rectangle 37">
            <a:extLst>
              <a:ext uri="{FF2B5EF4-FFF2-40B4-BE49-F238E27FC236}">
                <a16:creationId xmlns:a16="http://schemas.microsoft.com/office/drawing/2014/main" id="{2D02CEE3-B50F-4CDE-A597-6B5E7BD5A28A}"/>
              </a:ext>
            </a:extLst>
          </p:cNvPr>
          <p:cNvSpPr/>
          <p:nvPr/>
        </p:nvSpPr>
        <p:spPr>
          <a:xfrm>
            <a:off x="9303051" y="3543472"/>
            <a:ext cx="478448" cy="2431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39" name="TextBox 38">
            <a:extLst>
              <a:ext uri="{FF2B5EF4-FFF2-40B4-BE49-F238E27FC236}">
                <a16:creationId xmlns:a16="http://schemas.microsoft.com/office/drawing/2014/main" id="{7BF7DB17-D60B-4AF2-B00A-C6F1B241BAF1}"/>
              </a:ext>
            </a:extLst>
          </p:cNvPr>
          <p:cNvSpPr txBox="1"/>
          <p:nvPr/>
        </p:nvSpPr>
        <p:spPr>
          <a:xfrm>
            <a:off x="9172135" y="3543472"/>
            <a:ext cx="576776" cy="369332"/>
          </a:xfrm>
          <a:prstGeom prst="rect">
            <a:avLst/>
          </a:prstGeom>
          <a:noFill/>
        </p:spPr>
        <p:txBody>
          <a:bodyPr wrap="square" rtlCol="0">
            <a:spAutoFit/>
          </a:bodyPr>
          <a:lstStyle/>
          <a:p>
            <a:pPr algn="ctr"/>
            <a:r>
              <a:rPr lang="en-US" dirty="0">
                <a:solidFill>
                  <a:schemeClr val="bg1"/>
                </a:solidFill>
              </a:rPr>
              <a:t>4c</a:t>
            </a:r>
            <a:endParaRPr lang="ka-GE" dirty="0">
              <a:solidFill>
                <a:schemeClr val="bg1"/>
              </a:solidFill>
            </a:endParaRPr>
          </a:p>
        </p:txBody>
      </p:sp>
    </p:spTree>
    <p:extLst>
      <p:ext uri="{BB962C8B-B14F-4D97-AF65-F5344CB8AC3E}">
        <p14:creationId xmlns:p14="http://schemas.microsoft.com/office/powerpoint/2010/main" val="211930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2B1AAC-F7F1-351A-7256-3D264453E814}"/>
              </a:ext>
            </a:extLst>
          </p:cNvPr>
          <p:cNvGrpSpPr/>
          <p:nvPr/>
        </p:nvGrpSpPr>
        <p:grpSpPr>
          <a:xfrm>
            <a:off x="1633344" y="853972"/>
            <a:ext cx="9351064" cy="5142398"/>
            <a:chOff x="1066800" y="533400"/>
            <a:chExt cx="9351064" cy="5142398"/>
          </a:xfrm>
        </p:grpSpPr>
        <p:sp>
          <p:nvSpPr>
            <p:cNvPr id="5" name="Rounded Rectangle 1">
              <a:extLst>
                <a:ext uri="{FF2B5EF4-FFF2-40B4-BE49-F238E27FC236}">
                  <a16:creationId xmlns:a16="http://schemas.microsoft.com/office/drawing/2014/main" id="{ECE12DD6-EA92-4F4E-688A-8DA094A982E2}"/>
                </a:ext>
              </a:extLst>
            </p:cNvPr>
            <p:cNvSpPr/>
            <p:nvPr/>
          </p:nvSpPr>
          <p:spPr>
            <a:xfrm>
              <a:off x="1066800" y="533400"/>
              <a:ext cx="6007100" cy="13843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ylfaen" panose="010A0502050306030303" pitchFamily="18" charset="0"/>
                </a:rPr>
                <a:t>Hormonal imbalance</a:t>
              </a:r>
            </a:p>
            <a:p>
              <a:pPr algn="ctr"/>
              <a:r>
                <a:rPr lang="en-US" sz="2400" dirty="0">
                  <a:solidFill>
                    <a:schemeClr val="bg1"/>
                  </a:solidFill>
                  <a:latin typeface="Sylfaen" panose="010A0502050306030303" pitchFamily="18" charset="0"/>
                </a:rPr>
                <a:t>Bilateral </a:t>
              </a:r>
              <a:r>
                <a:rPr lang="en-US" sz="2400" dirty="0" err="1">
                  <a:solidFill>
                    <a:schemeClr val="bg1"/>
                  </a:solidFill>
                  <a:latin typeface="Sylfaen" panose="010A0502050306030303" pitchFamily="18" charset="0"/>
                </a:rPr>
                <a:t>adrenalectomy</a:t>
              </a:r>
              <a:r>
                <a:rPr lang="en-US" sz="2400" dirty="0">
                  <a:solidFill>
                    <a:schemeClr val="bg1"/>
                  </a:solidFill>
                  <a:latin typeface="Sylfaen" panose="010A0502050306030303" pitchFamily="18" charset="0"/>
                </a:rPr>
                <a:t> 4 days</a:t>
              </a:r>
            </a:p>
          </p:txBody>
        </p:sp>
        <p:sp>
          <p:nvSpPr>
            <p:cNvPr id="6" name="Rounded Rectangle 2">
              <a:extLst>
                <a:ext uri="{FF2B5EF4-FFF2-40B4-BE49-F238E27FC236}">
                  <a16:creationId xmlns:a16="http://schemas.microsoft.com/office/drawing/2014/main" id="{E8D9E2F6-EA7A-6732-11BC-DC79124FFA46}"/>
                </a:ext>
              </a:extLst>
            </p:cNvPr>
            <p:cNvSpPr/>
            <p:nvPr/>
          </p:nvSpPr>
          <p:spPr>
            <a:xfrm>
              <a:off x="1562307" y="2689364"/>
              <a:ext cx="5330272" cy="110738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ylfaen" panose="010A0502050306030303" pitchFamily="18" charset="0"/>
                </a:rPr>
                <a:t>Liver resection</a:t>
              </a:r>
            </a:p>
          </p:txBody>
        </p:sp>
        <p:cxnSp>
          <p:nvCxnSpPr>
            <p:cNvPr id="7" name="Straight Arrow Connector 6">
              <a:extLst>
                <a:ext uri="{FF2B5EF4-FFF2-40B4-BE49-F238E27FC236}">
                  <a16:creationId xmlns:a16="http://schemas.microsoft.com/office/drawing/2014/main" id="{E64FAEAF-FB4A-B457-6A54-2D2CA47F5A97}"/>
                </a:ext>
              </a:extLst>
            </p:cNvPr>
            <p:cNvCxnSpPr/>
            <p:nvPr/>
          </p:nvCxnSpPr>
          <p:spPr>
            <a:xfrm>
              <a:off x="4070350" y="2080592"/>
              <a:ext cx="11321" cy="445880"/>
            </a:xfrm>
            <a:prstGeom prst="straightConnector1">
              <a:avLst/>
            </a:prstGeom>
            <a:ln w="7620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3C595A4A-D897-2338-93CC-DC164CC65E5B}"/>
                </a:ext>
              </a:extLst>
            </p:cNvPr>
            <p:cNvSpPr/>
            <p:nvPr/>
          </p:nvSpPr>
          <p:spPr>
            <a:xfrm>
              <a:off x="1562307" y="4568413"/>
              <a:ext cx="5330272" cy="110738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cxnSp>
          <p:nvCxnSpPr>
            <p:cNvPr id="9" name="Straight Arrow Connector 8">
              <a:extLst>
                <a:ext uri="{FF2B5EF4-FFF2-40B4-BE49-F238E27FC236}">
                  <a16:creationId xmlns:a16="http://schemas.microsoft.com/office/drawing/2014/main" id="{32FF74C9-1646-79A4-21F8-4B68A3E9FCD2}"/>
                </a:ext>
              </a:extLst>
            </p:cNvPr>
            <p:cNvCxnSpPr/>
            <p:nvPr/>
          </p:nvCxnSpPr>
          <p:spPr>
            <a:xfrm>
              <a:off x="4059029" y="3959641"/>
              <a:ext cx="11321" cy="445880"/>
            </a:xfrm>
            <a:prstGeom prst="straightConnector1">
              <a:avLst/>
            </a:prstGeom>
            <a:ln w="7620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4FC0E57D-472E-6E84-5786-43CC2E030194}"/>
                </a:ext>
              </a:extLst>
            </p:cNvPr>
            <p:cNvSpPr/>
            <p:nvPr/>
          </p:nvSpPr>
          <p:spPr>
            <a:xfrm>
              <a:off x="7391400" y="3348660"/>
              <a:ext cx="3026464" cy="122196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Sylfen"/>
                </a:rPr>
                <a:t>G</a:t>
              </a:r>
              <a:r>
                <a:rPr lang="en-US" sz="2800" baseline="-25000" dirty="0">
                  <a:solidFill>
                    <a:schemeClr val="bg1"/>
                  </a:solidFill>
                  <a:latin typeface="Sylfen"/>
                </a:rPr>
                <a:t>2</a:t>
              </a:r>
              <a:r>
                <a:rPr lang="ka-GE" sz="2800" baseline="-25000" dirty="0">
                  <a:solidFill>
                    <a:schemeClr val="bg1"/>
                  </a:solidFill>
                  <a:latin typeface="Sylfen"/>
                </a:rPr>
                <a:t>-0</a:t>
              </a:r>
              <a:r>
                <a:rPr lang="en-US" sz="2800" dirty="0">
                  <a:solidFill>
                    <a:schemeClr val="bg1"/>
                  </a:solidFill>
                  <a:latin typeface="Sylfen"/>
                </a:rPr>
                <a:t> population</a:t>
              </a:r>
            </a:p>
          </p:txBody>
        </p:sp>
        <p:cxnSp>
          <p:nvCxnSpPr>
            <p:cNvPr id="11" name="Straight Arrow Connector 10">
              <a:extLst>
                <a:ext uri="{FF2B5EF4-FFF2-40B4-BE49-F238E27FC236}">
                  <a16:creationId xmlns:a16="http://schemas.microsoft.com/office/drawing/2014/main" id="{4146310B-244D-38E9-AF82-808A4148329D}"/>
                </a:ext>
              </a:extLst>
            </p:cNvPr>
            <p:cNvCxnSpPr/>
            <p:nvPr/>
          </p:nvCxnSpPr>
          <p:spPr>
            <a:xfrm flipH="1">
              <a:off x="6915150" y="4212605"/>
              <a:ext cx="317500" cy="385832"/>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2508746" y="5211844"/>
            <a:ext cx="4570482" cy="461665"/>
          </a:xfrm>
          <a:prstGeom prst="rect">
            <a:avLst/>
          </a:prstGeom>
        </p:spPr>
        <p:txBody>
          <a:bodyPr wrap="none">
            <a:spAutoFit/>
          </a:bodyPr>
          <a:lstStyle/>
          <a:p>
            <a:r>
              <a:rPr lang="en-US" sz="2400" dirty="0">
                <a:solidFill>
                  <a:schemeClr val="bg1"/>
                </a:solidFill>
                <a:latin typeface="Sylfaen" panose="010A0502050306030303" pitchFamily="18" charset="0"/>
              </a:rPr>
              <a:t>The mitotic index increased at 6 h</a:t>
            </a:r>
            <a:endParaRPr lang="la-Latn" sz="2400" dirty="0">
              <a:solidFill>
                <a:schemeClr val="bg1"/>
              </a:solidFill>
              <a:latin typeface="Sylfaen" panose="010A0502050306030303" pitchFamily="18" charset="0"/>
            </a:endParaRPr>
          </a:p>
        </p:txBody>
      </p:sp>
    </p:spTree>
    <p:extLst>
      <p:ext uri="{BB962C8B-B14F-4D97-AF65-F5344CB8AC3E}">
        <p14:creationId xmlns:p14="http://schemas.microsoft.com/office/powerpoint/2010/main" val="4124790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0F8B52-36A5-C5B7-4FB8-127A40BD6EEB}"/>
              </a:ext>
            </a:extLst>
          </p:cNvPr>
          <p:cNvSpPr/>
          <p:nvPr/>
        </p:nvSpPr>
        <p:spPr>
          <a:xfrm>
            <a:off x="1016712" y="532055"/>
            <a:ext cx="10507396" cy="13244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a:t>Study of regenerative processes initiated in response to resection at 22 hours after subdiaphragmatic vagotomy</a:t>
            </a:r>
            <a:endParaRPr lang="en-US" sz="2800" dirty="0"/>
          </a:p>
        </p:txBody>
      </p:sp>
      <p:sp>
        <p:nvSpPr>
          <p:cNvPr id="5" name="Rectangle 4">
            <a:extLst>
              <a:ext uri="{FF2B5EF4-FFF2-40B4-BE49-F238E27FC236}">
                <a16:creationId xmlns:a16="http://schemas.microsoft.com/office/drawing/2014/main" id="{8DADCC2A-FFD2-A810-90F9-9063F04ABC9B}"/>
              </a:ext>
            </a:extLst>
          </p:cNvPr>
          <p:cNvSpPr/>
          <p:nvPr/>
        </p:nvSpPr>
        <p:spPr>
          <a:xfrm>
            <a:off x="351692" y="3032227"/>
            <a:ext cx="3387967" cy="1828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171450" lvl="1" defTabSz="755650">
              <a:lnSpc>
                <a:spcPct val="90000"/>
              </a:lnSpc>
              <a:spcBef>
                <a:spcPct val="0"/>
              </a:spcBef>
              <a:spcAft>
                <a:spcPct val="15000"/>
              </a:spcAft>
              <a:buChar char="••"/>
            </a:pPr>
            <a:r>
              <a:rPr lang="en-US" sz="2000" b="1" dirty="0">
                <a:solidFill>
                  <a:schemeClr val="bg1"/>
                </a:solidFill>
              </a:rPr>
              <a:t>control group - </a:t>
            </a:r>
            <a:r>
              <a:rPr lang="en-US" sz="2000" dirty="0">
                <a:solidFill>
                  <a:schemeClr val="bg1"/>
                </a:solidFill>
              </a:rPr>
              <a:t>intact rats</a:t>
            </a:r>
            <a:r>
              <a:rPr lang="en-US" sz="2000" b="1" dirty="0">
                <a:solidFill>
                  <a:schemeClr val="bg1"/>
                </a:solidFill>
              </a:rPr>
              <a:t>;</a:t>
            </a:r>
            <a:endParaRPr lang="en-US" sz="2000" b="1" kern="1200" dirty="0">
              <a:solidFill>
                <a:schemeClr val="bg1"/>
              </a:solidFill>
            </a:endParaRPr>
          </a:p>
        </p:txBody>
      </p:sp>
      <p:sp>
        <p:nvSpPr>
          <p:cNvPr id="6" name="Rectangle 5">
            <a:extLst>
              <a:ext uri="{FF2B5EF4-FFF2-40B4-BE49-F238E27FC236}">
                <a16:creationId xmlns:a16="http://schemas.microsoft.com/office/drawing/2014/main" id="{BAF651C7-E011-723A-619C-8071AF309357}"/>
              </a:ext>
            </a:extLst>
          </p:cNvPr>
          <p:cNvSpPr/>
          <p:nvPr/>
        </p:nvSpPr>
        <p:spPr>
          <a:xfrm>
            <a:off x="4389225" y="3032227"/>
            <a:ext cx="3387967" cy="1828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kern="1200" dirty="0">
                <a:solidFill>
                  <a:schemeClr val="bg1"/>
                </a:solidFill>
              </a:rPr>
              <a:t>I </a:t>
            </a:r>
            <a:r>
              <a:rPr lang="en-US" sz="2000" b="1" dirty="0">
                <a:solidFill>
                  <a:schemeClr val="bg1"/>
                </a:solidFill>
              </a:rPr>
              <a:t>Experimental group  - </a:t>
            </a:r>
            <a:r>
              <a:rPr lang="en-US" sz="2000" dirty="0">
                <a:solidFill>
                  <a:schemeClr val="bg1"/>
                </a:solidFill>
              </a:rPr>
              <a:t>animals that underwent </a:t>
            </a:r>
            <a:r>
              <a:rPr lang="en-US" sz="2000" dirty="0" err="1">
                <a:solidFill>
                  <a:schemeClr val="bg1"/>
                </a:solidFill>
              </a:rPr>
              <a:t>subdiaphragmatic</a:t>
            </a:r>
            <a:r>
              <a:rPr lang="en-US" sz="2000" dirty="0">
                <a:solidFill>
                  <a:schemeClr val="bg1"/>
                </a:solidFill>
              </a:rPr>
              <a:t> </a:t>
            </a:r>
            <a:r>
              <a:rPr lang="en-US" sz="2000" dirty="0" err="1">
                <a:solidFill>
                  <a:schemeClr val="bg1"/>
                </a:solidFill>
              </a:rPr>
              <a:t>vagotomy</a:t>
            </a:r>
            <a:endParaRPr lang="en-US" sz="2000" dirty="0">
              <a:solidFill>
                <a:schemeClr val="bg1"/>
              </a:solidFill>
            </a:endParaRPr>
          </a:p>
        </p:txBody>
      </p:sp>
      <p:sp>
        <p:nvSpPr>
          <p:cNvPr id="7" name="Rectangle 6">
            <a:extLst>
              <a:ext uri="{FF2B5EF4-FFF2-40B4-BE49-F238E27FC236}">
                <a16:creationId xmlns:a16="http://schemas.microsoft.com/office/drawing/2014/main" id="{C383E924-485D-8A3F-7CFB-9DA682EE04D7}"/>
              </a:ext>
            </a:extLst>
          </p:cNvPr>
          <p:cNvSpPr/>
          <p:nvPr/>
        </p:nvSpPr>
        <p:spPr>
          <a:xfrm>
            <a:off x="8426758" y="3032228"/>
            <a:ext cx="3593658" cy="1828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II Experimental group – </a:t>
            </a:r>
            <a:r>
              <a:rPr lang="en-US" sz="2000" dirty="0">
                <a:solidFill>
                  <a:schemeClr val="bg1"/>
                </a:solidFill>
              </a:rPr>
              <a:t>animals</a:t>
            </a:r>
          </a:p>
          <a:p>
            <a:pPr algn="ctr"/>
            <a:r>
              <a:rPr lang="en-US" sz="2000" dirty="0">
                <a:solidFill>
                  <a:schemeClr val="bg1"/>
                </a:solidFill>
              </a:rPr>
              <a:t>that underwent partial </a:t>
            </a:r>
            <a:r>
              <a:rPr lang="en-US" sz="2000" dirty="0" err="1">
                <a:solidFill>
                  <a:schemeClr val="bg1"/>
                </a:solidFill>
              </a:rPr>
              <a:t>hepatectomy</a:t>
            </a:r>
            <a:r>
              <a:rPr lang="en-US" sz="2000" dirty="0">
                <a:solidFill>
                  <a:schemeClr val="bg1"/>
                </a:solidFill>
              </a:rPr>
              <a:t> 22 h. after</a:t>
            </a:r>
          </a:p>
          <a:p>
            <a:pPr algn="ctr"/>
            <a:r>
              <a:rPr lang="en-US" sz="2000" dirty="0">
                <a:solidFill>
                  <a:schemeClr val="bg1"/>
                </a:solidFill>
              </a:rPr>
              <a:t>sub. </a:t>
            </a:r>
            <a:r>
              <a:rPr lang="en-US" sz="2000" dirty="0" err="1">
                <a:solidFill>
                  <a:schemeClr val="bg1"/>
                </a:solidFill>
              </a:rPr>
              <a:t>vagotomy</a:t>
            </a:r>
            <a:r>
              <a:rPr lang="ka-GE" sz="2000" kern="1200" dirty="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285928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FB2815-183B-FA18-8371-D65070E672DE}"/>
              </a:ext>
            </a:extLst>
          </p:cNvPr>
          <p:cNvSpPr/>
          <p:nvPr/>
        </p:nvSpPr>
        <p:spPr>
          <a:xfrm>
            <a:off x="742658" y="196948"/>
            <a:ext cx="10706683" cy="13364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Changes in liver proliferative activity and ploidy under conditions of </a:t>
            </a:r>
            <a:r>
              <a:rPr lang="en-US" sz="2400" dirty="0" err="1"/>
              <a:t>subdiaphragmatic</a:t>
            </a:r>
            <a:r>
              <a:rPr lang="en-US" sz="2400" dirty="0"/>
              <a:t> </a:t>
            </a:r>
            <a:r>
              <a:rPr lang="en-US" sz="2400" dirty="0" err="1"/>
              <a:t>vagotomy</a:t>
            </a:r>
            <a:r>
              <a:rPr lang="en-US" sz="2400" dirty="0"/>
              <a:t> at 6 h after </a:t>
            </a:r>
            <a:r>
              <a:rPr lang="en-US" sz="2400" dirty="0" err="1"/>
              <a:t>hepatectomy</a:t>
            </a:r>
            <a:endParaRPr lang="en-US" sz="2000" dirty="0"/>
          </a:p>
        </p:txBody>
      </p:sp>
      <p:pic>
        <p:nvPicPr>
          <p:cNvPr id="7" name="Picture 6">
            <a:extLst>
              <a:ext uri="{FF2B5EF4-FFF2-40B4-BE49-F238E27FC236}">
                <a16:creationId xmlns:a16="http://schemas.microsoft.com/office/drawing/2014/main" id="{FA57F6D9-D921-69DB-6075-44792898D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6884" y="1683772"/>
            <a:ext cx="5101390" cy="3385533"/>
          </a:xfrm>
          <a:prstGeom prst="rect">
            <a:avLst/>
          </a:prstGeom>
          <a:noFill/>
        </p:spPr>
      </p:pic>
      <p:pic>
        <p:nvPicPr>
          <p:cNvPr id="8" name="Picture 7">
            <a:extLst>
              <a:ext uri="{FF2B5EF4-FFF2-40B4-BE49-F238E27FC236}">
                <a16:creationId xmlns:a16="http://schemas.microsoft.com/office/drawing/2014/main" id="{4D6EC401-E4F7-CA53-22FD-EC0FB0E7D51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915708" y="1683772"/>
            <a:ext cx="5694948" cy="3385533"/>
          </a:xfrm>
          <a:prstGeom prst="rect">
            <a:avLst/>
          </a:prstGeom>
          <a:noFill/>
        </p:spPr>
      </p:pic>
      <p:sp>
        <p:nvSpPr>
          <p:cNvPr id="9" name="Rounded Rectangle 6">
            <a:extLst>
              <a:ext uri="{FF2B5EF4-FFF2-40B4-BE49-F238E27FC236}">
                <a16:creationId xmlns:a16="http://schemas.microsoft.com/office/drawing/2014/main" id="{2ACF99D9-A2A4-13C8-3454-9B91816C251A}"/>
              </a:ext>
            </a:extLst>
          </p:cNvPr>
          <p:cNvSpPr/>
          <p:nvPr/>
        </p:nvSpPr>
        <p:spPr>
          <a:xfrm>
            <a:off x="6096000" y="5266668"/>
            <a:ext cx="5353342" cy="1458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In the conditions of subdiaphragmatic vagotomy (lack of HGF), the transition of cells (generated by endoreplication) to the M phase is delayed.</a:t>
            </a:r>
          </a:p>
        </p:txBody>
      </p:sp>
      <p:sp>
        <p:nvSpPr>
          <p:cNvPr id="10" name="Rectangle 9">
            <a:extLst>
              <a:ext uri="{FF2B5EF4-FFF2-40B4-BE49-F238E27FC236}">
                <a16:creationId xmlns:a16="http://schemas.microsoft.com/office/drawing/2014/main" id="{DBF9496C-8B7C-DA66-635C-96E062CA6365}"/>
              </a:ext>
            </a:extLst>
          </p:cNvPr>
          <p:cNvSpPr/>
          <p:nvPr/>
        </p:nvSpPr>
        <p:spPr>
          <a:xfrm>
            <a:off x="336884" y="5266668"/>
            <a:ext cx="5101390" cy="1366528"/>
          </a:xfrm>
          <a:prstGeom prst="rect">
            <a:avLst/>
          </a:prstGeom>
          <a:solidFill>
            <a:schemeClr val="bg2">
              <a:lumMod val="20000"/>
              <a:lumOff val="80000"/>
            </a:schemeClr>
          </a:solidFill>
        </p:spPr>
        <p:txBody>
          <a:bodyPr wrap="square">
            <a:spAutoFit/>
          </a:bodyPr>
          <a:lstStyle/>
          <a:p>
            <a:pPr marL="342900" indent="-342900" algn="just">
              <a:lnSpc>
                <a:spcPct val="115000"/>
              </a:lnSpc>
              <a:spcAft>
                <a:spcPts val="0"/>
              </a:spcAft>
              <a:buAutoNum type="arabicPeriod"/>
              <a:tabLst>
                <a:tab pos="4231005" algn="l"/>
              </a:tabLst>
            </a:pPr>
            <a:r>
              <a:rPr lang="en-US" b="1" dirty="0">
                <a:solidFill>
                  <a:schemeClr val="bg1"/>
                </a:solidFill>
                <a:latin typeface="Sylfaen" panose="010A0502050306030303" pitchFamily="18" charset="0"/>
                <a:ea typeface="Calibri" panose="020F0502020204030204" pitchFamily="34" charset="0"/>
                <a:cs typeface="Times New Roman" panose="02020603050405020304" pitchFamily="18" charset="0"/>
              </a:rPr>
              <a:t>control - intact animals;</a:t>
            </a:r>
          </a:p>
          <a:p>
            <a:pPr marL="342900" indent="-342900" algn="just">
              <a:lnSpc>
                <a:spcPct val="115000"/>
              </a:lnSpc>
              <a:spcAft>
                <a:spcPts val="0"/>
              </a:spcAft>
              <a:buAutoNum type="arabicPeriod"/>
              <a:tabLst>
                <a:tab pos="4231005" algn="l"/>
              </a:tabLst>
            </a:pPr>
            <a:r>
              <a:rPr lang="en-US" b="1" dirty="0">
                <a:solidFill>
                  <a:schemeClr val="bg1"/>
                </a:solidFill>
                <a:latin typeface="Sylfaen" panose="010A0502050306030303" pitchFamily="18" charset="0"/>
                <a:ea typeface="Calibri" panose="020F0502020204030204" pitchFamily="34" charset="0"/>
                <a:cs typeface="Times New Roman" panose="02020603050405020304" pitchFamily="18" charset="0"/>
              </a:rPr>
              <a:t>I test. G.- </a:t>
            </a:r>
            <a:r>
              <a:rPr lang="en-US" b="1" dirty="0" err="1">
                <a:solidFill>
                  <a:schemeClr val="bg1"/>
                </a:solidFill>
                <a:latin typeface="Sylfaen" panose="010A0502050306030303" pitchFamily="18" charset="0"/>
                <a:ea typeface="Calibri" panose="020F0502020204030204" pitchFamily="34" charset="0"/>
                <a:cs typeface="Times New Roman" panose="02020603050405020304" pitchFamily="18" charset="0"/>
              </a:rPr>
              <a:t>subdiaphragmatic</a:t>
            </a:r>
            <a:r>
              <a:rPr lang="en-US" b="1" dirty="0">
                <a:solidFill>
                  <a:schemeClr val="bg1"/>
                </a:solidFill>
                <a:latin typeface="Sylfaen" panose="010A0502050306030303" pitchFamily="18" charset="0"/>
                <a:ea typeface="Calibri" panose="020F0502020204030204" pitchFamily="34" charset="0"/>
                <a:cs typeface="Times New Roman" panose="02020603050405020304" pitchFamily="18" charset="0"/>
              </a:rPr>
              <a:t> </a:t>
            </a:r>
            <a:r>
              <a:rPr lang="en-US" b="1" dirty="0" err="1">
                <a:solidFill>
                  <a:schemeClr val="bg1"/>
                </a:solidFill>
                <a:latin typeface="Sylfaen" panose="010A0502050306030303" pitchFamily="18" charset="0"/>
                <a:ea typeface="Calibri" panose="020F0502020204030204" pitchFamily="34" charset="0"/>
                <a:cs typeface="Times New Roman" panose="02020603050405020304" pitchFamily="18" charset="0"/>
              </a:rPr>
              <a:t>vagotomy</a:t>
            </a:r>
            <a:r>
              <a:rPr lang="en-US" b="1" dirty="0">
                <a:solidFill>
                  <a:schemeClr val="bg1"/>
                </a:solidFill>
                <a:latin typeface="Sylfaen" panose="010A0502050306030303" pitchFamily="18" charset="0"/>
                <a:ea typeface="Calibri" panose="020F0502020204030204" pitchFamily="34" charset="0"/>
                <a:cs typeface="Times New Roman" panose="02020603050405020304" pitchFamily="18" charset="0"/>
              </a:rPr>
              <a:t> 22 hours;</a:t>
            </a:r>
          </a:p>
          <a:p>
            <a:pPr marL="342900" indent="-342900" algn="just">
              <a:lnSpc>
                <a:spcPct val="115000"/>
              </a:lnSpc>
              <a:spcAft>
                <a:spcPts val="0"/>
              </a:spcAft>
              <a:buAutoNum type="arabicPeriod"/>
              <a:tabLst>
                <a:tab pos="4231005" algn="l"/>
              </a:tabLst>
            </a:pPr>
            <a:r>
              <a:rPr lang="en-US" b="1" dirty="0">
                <a:solidFill>
                  <a:schemeClr val="bg1"/>
                </a:solidFill>
                <a:latin typeface="Sylfaen" panose="010A0502050306030303" pitchFamily="18" charset="0"/>
                <a:ea typeface="Calibri" panose="020F0502020204030204" pitchFamily="34" charset="0"/>
                <a:cs typeface="Times New Roman" panose="02020603050405020304" pitchFamily="18" charset="0"/>
              </a:rPr>
              <a:t>II test. G.- </a:t>
            </a:r>
            <a:r>
              <a:rPr lang="en-US" b="1" dirty="0" err="1">
                <a:solidFill>
                  <a:schemeClr val="bg1"/>
                </a:solidFill>
                <a:latin typeface="Sylfaen" panose="010A0502050306030303" pitchFamily="18" charset="0"/>
                <a:ea typeface="Calibri" panose="020F0502020204030204" pitchFamily="34" charset="0"/>
                <a:cs typeface="Times New Roman" panose="02020603050405020304" pitchFamily="18" charset="0"/>
              </a:rPr>
              <a:t>subdiaphragmatic</a:t>
            </a:r>
            <a:r>
              <a:rPr lang="en-US" b="1" dirty="0">
                <a:solidFill>
                  <a:schemeClr val="bg1"/>
                </a:solidFill>
                <a:latin typeface="Sylfaen" panose="010A0502050306030303" pitchFamily="18" charset="0"/>
                <a:ea typeface="Calibri" panose="020F0502020204030204" pitchFamily="34" charset="0"/>
                <a:cs typeface="Times New Roman" panose="02020603050405020304" pitchFamily="18" charset="0"/>
              </a:rPr>
              <a:t> </a:t>
            </a:r>
            <a:r>
              <a:rPr lang="en-US" b="1" dirty="0" err="1">
                <a:solidFill>
                  <a:schemeClr val="bg1"/>
                </a:solidFill>
                <a:latin typeface="Sylfaen" panose="010A0502050306030303" pitchFamily="18" charset="0"/>
                <a:ea typeface="Calibri" panose="020F0502020204030204" pitchFamily="34" charset="0"/>
                <a:cs typeface="Times New Roman" panose="02020603050405020304" pitchFamily="18" charset="0"/>
              </a:rPr>
              <a:t>vagotomy</a:t>
            </a:r>
            <a:r>
              <a:rPr lang="en-US" b="1" dirty="0">
                <a:solidFill>
                  <a:schemeClr val="bg1"/>
                </a:solidFill>
                <a:latin typeface="Sylfaen" panose="010A0502050306030303" pitchFamily="18" charset="0"/>
                <a:ea typeface="Calibri" panose="020F0502020204030204" pitchFamily="34" charset="0"/>
                <a:cs typeface="Times New Roman" panose="02020603050405020304" pitchFamily="18" charset="0"/>
              </a:rPr>
              <a:t> 22 hours + </a:t>
            </a:r>
            <a:r>
              <a:rPr lang="en-US" b="1" dirty="0" err="1">
                <a:solidFill>
                  <a:schemeClr val="bg1"/>
                </a:solidFill>
                <a:latin typeface="Sylfaen" panose="010A0502050306030303" pitchFamily="18" charset="0"/>
                <a:ea typeface="Calibri" panose="020F0502020204030204" pitchFamily="34" charset="0"/>
                <a:cs typeface="Times New Roman" panose="02020603050405020304" pitchFamily="18" charset="0"/>
              </a:rPr>
              <a:t>hepatectomy</a:t>
            </a:r>
            <a:r>
              <a:rPr lang="en-US" b="1" dirty="0">
                <a:solidFill>
                  <a:schemeClr val="bg1"/>
                </a:solidFill>
                <a:latin typeface="Sylfaen" panose="010A0502050306030303" pitchFamily="18" charset="0"/>
                <a:ea typeface="Calibri" panose="020F0502020204030204" pitchFamily="34" charset="0"/>
                <a:cs typeface="Times New Roman" panose="02020603050405020304" pitchFamily="18" charset="0"/>
              </a:rPr>
              <a:t> 6 hours. (*p&lt;0.05)</a:t>
            </a:r>
          </a:p>
        </p:txBody>
      </p:sp>
      <p:sp>
        <p:nvSpPr>
          <p:cNvPr id="2" name="Rectangle 1"/>
          <p:cNvSpPr/>
          <p:nvPr/>
        </p:nvSpPr>
        <p:spPr>
          <a:xfrm>
            <a:off x="484909" y="2521527"/>
            <a:ext cx="206706" cy="18898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sp>
        <p:nvSpPr>
          <p:cNvPr id="3" name="TextBox 2"/>
          <p:cNvSpPr txBox="1"/>
          <p:nvPr/>
        </p:nvSpPr>
        <p:spPr>
          <a:xfrm rot="16200000">
            <a:off x="-362819" y="3222649"/>
            <a:ext cx="1801091" cy="307777"/>
          </a:xfrm>
          <a:prstGeom prst="rect">
            <a:avLst/>
          </a:prstGeom>
          <a:noFill/>
        </p:spPr>
        <p:txBody>
          <a:bodyPr wrap="square" rtlCol="0">
            <a:spAutoFit/>
          </a:bodyPr>
          <a:lstStyle/>
          <a:p>
            <a:pPr algn="ctr"/>
            <a:r>
              <a:rPr lang="en-US" sz="1400" dirty="0">
                <a:solidFill>
                  <a:schemeClr val="bg1"/>
                </a:solidFill>
              </a:rPr>
              <a:t>Mitotic index</a:t>
            </a:r>
            <a:endParaRPr lang="la-Latn" sz="1400" dirty="0">
              <a:solidFill>
                <a:schemeClr val="bg1"/>
              </a:solidFill>
            </a:endParaRPr>
          </a:p>
        </p:txBody>
      </p:sp>
      <p:sp>
        <p:nvSpPr>
          <p:cNvPr id="4" name="Rectangle 3"/>
          <p:cNvSpPr/>
          <p:nvPr/>
        </p:nvSpPr>
        <p:spPr>
          <a:xfrm>
            <a:off x="6095999" y="2356115"/>
            <a:ext cx="251951" cy="23128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sp>
        <p:nvSpPr>
          <p:cNvPr id="5" name="TextBox 4"/>
          <p:cNvSpPr txBox="1"/>
          <p:nvPr/>
        </p:nvSpPr>
        <p:spPr>
          <a:xfrm rot="16200000">
            <a:off x="5025556" y="3089009"/>
            <a:ext cx="2337012" cy="307777"/>
          </a:xfrm>
          <a:prstGeom prst="rect">
            <a:avLst/>
          </a:prstGeom>
          <a:noFill/>
        </p:spPr>
        <p:txBody>
          <a:bodyPr wrap="square" rtlCol="0">
            <a:spAutoFit/>
          </a:bodyPr>
          <a:lstStyle/>
          <a:p>
            <a:pPr algn="ctr"/>
            <a:r>
              <a:rPr lang="en-US" sz="1400" dirty="0">
                <a:solidFill>
                  <a:schemeClr val="bg1"/>
                </a:solidFill>
              </a:rPr>
              <a:t>Number of cells</a:t>
            </a:r>
            <a:endParaRPr lang="la-Latn" sz="1400" dirty="0">
              <a:solidFill>
                <a:schemeClr val="bg1"/>
              </a:solidFill>
            </a:endParaRPr>
          </a:p>
        </p:txBody>
      </p:sp>
    </p:spTree>
    <p:extLst>
      <p:ext uri="{BB962C8B-B14F-4D97-AF65-F5344CB8AC3E}">
        <p14:creationId xmlns:p14="http://schemas.microsoft.com/office/powerpoint/2010/main" val="562577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FF52DD-E10E-B942-FB9F-AF38E53F7836}"/>
              </a:ext>
            </a:extLst>
          </p:cNvPr>
          <p:cNvSpPr/>
          <p:nvPr/>
        </p:nvSpPr>
        <p:spPr>
          <a:xfrm>
            <a:off x="609600" y="226363"/>
            <a:ext cx="10992836" cy="1588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solidFill>
                  <a:schemeClr val="bg1"/>
                </a:solidFill>
              </a:rPr>
              <a:t>Influence of </a:t>
            </a:r>
            <a:r>
              <a:rPr lang="en-US" sz="2800" dirty="0" err="1">
                <a:solidFill>
                  <a:schemeClr val="bg1"/>
                </a:solidFill>
              </a:rPr>
              <a:t>subdiaphragmatic</a:t>
            </a:r>
            <a:r>
              <a:rPr lang="en-US" sz="2800" dirty="0">
                <a:solidFill>
                  <a:schemeClr val="bg1"/>
                </a:solidFill>
              </a:rPr>
              <a:t> </a:t>
            </a:r>
            <a:r>
              <a:rPr lang="en-US" sz="2800" dirty="0" err="1">
                <a:solidFill>
                  <a:schemeClr val="bg1"/>
                </a:solidFill>
              </a:rPr>
              <a:t>vagotomy</a:t>
            </a:r>
            <a:r>
              <a:rPr lang="en-US" sz="2800" dirty="0">
                <a:solidFill>
                  <a:schemeClr val="bg1"/>
                </a:solidFill>
              </a:rPr>
              <a:t> on regenerative processes induced in response to liver resection (partial </a:t>
            </a:r>
            <a:r>
              <a:rPr lang="en-US" sz="2800" dirty="0" err="1">
                <a:solidFill>
                  <a:schemeClr val="bg1"/>
                </a:solidFill>
              </a:rPr>
              <a:t>hepatectomy</a:t>
            </a:r>
            <a:r>
              <a:rPr lang="en-US" sz="2800" dirty="0">
                <a:solidFill>
                  <a:schemeClr val="bg1"/>
                </a:solidFill>
              </a:rPr>
              <a:t>)</a:t>
            </a:r>
            <a:endParaRPr lang="en-US" sz="2000" dirty="0"/>
          </a:p>
        </p:txBody>
      </p:sp>
      <p:sp>
        <p:nvSpPr>
          <p:cNvPr id="5" name="Rectangle 4">
            <a:extLst>
              <a:ext uri="{FF2B5EF4-FFF2-40B4-BE49-F238E27FC236}">
                <a16:creationId xmlns:a16="http://schemas.microsoft.com/office/drawing/2014/main" id="{0606A764-095F-AE22-3067-82A02A503ABC}"/>
              </a:ext>
            </a:extLst>
          </p:cNvPr>
          <p:cNvSpPr/>
          <p:nvPr/>
        </p:nvSpPr>
        <p:spPr>
          <a:xfrm>
            <a:off x="253219" y="3077841"/>
            <a:ext cx="3387967" cy="1828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171450" lvl="1" algn="ctr" defTabSz="755650">
              <a:lnSpc>
                <a:spcPct val="90000"/>
              </a:lnSpc>
              <a:spcBef>
                <a:spcPct val="0"/>
              </a:spcBef>
              <a:spcAft>
                <a:spcPct val="15000"/>
              </a:spcAft>
              <a:buChar char="••"/>
            </a:pPr>
            <a:r>
              <a:rPr lang="en-US" sz="2000" b="1" dirty="0">
                <a:solidFill>
                  <a:schemeClr val="bg1"/>
                </a:solidFill>
              </a:rPr>
              <a:t>control group - </a:t>
            </a:r>
            <a:r>
              <a:rPr lang="en-US" sz="2000" dirty="0">
                <a:solidFill>
                  <a:schemeClr val="bg1"/>
                </a:solidFill>
              </a:rPr>
              <a:t>intact rats</a:t>
            </a:r>
            <a:r>
              <a:rPr lang="ka-GE" sz="2000" b="1" kern="1200" dirty="0">
                <a:solidFill>
                  <a:schemeClr val="bg1"/>
                </a:solidFill>
              </a:rPr>
              <a:t>;</a:t>
            </a:r>
            <a:endParaRPr lang="en-US" sz="2000" b="1" kern="1200" dirty="0">
              <a:solidFill>
                <a:schemeClr val="bg1"/>
              </a:solidFill>
            </a:endParaRPr>
          </a:p>
        </p:txBody>
      </p:sp>
      <p:sp>
        <p:nvSpPr>
          <p:cNvPr id="6" name="Rectangle 5">
            <a:extLst>
              <a:ext uri="{FF2B5EF4-FFF2-40B4-BE49-F238E27FC236}">
                <a16:creationId xmlns:a16="http://schemas.microsoft.com/office/drawing/2014/main" id="{A564971F-1884-9956-AA18-F67A6FE80342}"/>
              </a:ext>
            </a:extLst>
          </p:cNvPr>
          <p:cNvSpPr/>
          <p:nvPr/>
        </p:nvSpPr>
        <p:spPr>
          <a:xfrm>
            <a:off x="4412034" y="3077841"/>
            <a:ext cx="3387967" cy="1828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171450" lvl="1" indent="-171450" algn="ctr" defTabSz="755650">
              <a:lnSpc>
                <a:spcPct val="90000"/>
              </a:lnSpc>
              <a:spcBef>
                <a:spcPct val="0"/>
              </a:spcBef>
              <a:spcAft>
                <a:spcPct val="15000"/>
              </a:spcAft>
              <a:buChar char="••"/>
            </a:pPr>
            <a:r>
              <a:rPr lang="ka-GE" sz="2000" b="1" kern="1200" dirty="0">
                <a:solidFill>
                  <a:schemeClr val="bg1"/>
                </a:solidFill>
              </a:rPr>
              <a:t> </a:t>
            </a:r>
            <a:r>
              <a:rPr lang="en-US" sz="2000" b="1" dirty="0">
                <a:solidFill>
                  <a:schemeClr val="bg1"/>
                </a:solidFill>
              </a:rPr>
              <a:t>I Experimental group - </a:t>
            </a:r>
            <a:r>
              <a:rPr lang="en-US" sz="2000" dirty="0">
                <a:solidFill>
                  <a:schemeClr val="bg1"/>
                </a:solidFill>
              </a:rPr>
              <a:t>animals that underwent partial </a:t>
            </a:r>
            <a:r>
              <a:rPr lang="en-US" sz="2000" dirty="0" err="1">
                <a:solidFill>
                  <a:schemeClr val="bg1"/>
                </a:solidFill>
              </a:rPr>
              <a:t>hepatectomy</a:t>
            </a:r>
            <a:r>
              <a:rPr lang="ka-GE" sz="2000" kern="1200" dirty="0">
                <a:solidFill>
                  <a:schemeClr val="bg1"/>
                </a:solidFill>
              </a:rPr>
              <a:t>;</a:t>
            </a:r>
          </a:p>
        </p:txBody>
      </p:sp>
      <p:sp>
        <p:nvSpPr>
          <p:cNvPr id="7" name="Rectangle 6">
            <a:extLst>
              <a:ext uri="{FF2B5EF4-FFF2-40B4-BE49-F238E27FC236}">
                <a16:creationId xmlns:a16="http://schemas.microsoft.com/office/drawing/2014/main" id="{03D5E2B1-F685-CAEE-4ABA-DC8FEF437A73}"/>
              </a:ext>
            </a:extLst>
          </p:cNvPr>
          <p:cNvSpPr/>
          <p:nvPr/>
        </p:nvSpPr>
        <p:spPr>
          <a:xfrm>
            <a:off x="8382962" y="3077841"/>
            <a:ext cx="3704496" cy="1828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171450" lvl="1" indent="-171450" algn="ctr" defTabSz="755650">
              <a:lnSpc>
                <a:spcPct val="90000"/>
              </a:lnSpc>
              <a:spcBef>
                <a:spcPct val="0"/>
              </a:spcBef>
              <a:spcAft>
                <a:spcPct val="15000"/>
              </a:spcAft>
              <a:buChar char="••"/>
            </a:pPr>
            <a:r>
              <a:rPr lang="en-US" sz="2000" b="1" dirty="0">
                <a:solidFill>
                  <a:schemeClr val="bg1"/>
                </a:solidFill>
              </a:rPr>
              <a:t>II Experimental group - </a:t>
            </a:r>
            <a:r>
              <a:rPr lang="en-US" sz="2000" dirty="0">
                <a:solidFill>
                  <a:schemeClr val="bg1"/>
                </a:solidFill>
              </a:rPr>
              <a:t>animals that underwent simultaneous </a:t>
            </a:r>
            <a:r>
              <a:rPr lang="en-US" sz="2000" dirty="0" err="1">
                <a:solidFill>
                  <a:schemeClr val="bg1"/>
                </a:solidFill>
              </a:rPr>
              <a:t>subdiaphragmatic</a:t>
            </a:r>
            <a:r>
              <a:rPr lang="en-US" sz="2000" dirty="0">
                <a:solidFill>
                  <a:schemeClr val="bg1"/>
                </a:solidFill>
              </a:rPr>
              <a:t> </a:t>
            </a:r>
            <a:r>
              <a:rPr lang="en-US" sz="2000" dirty="0" err="1">
                <a:solidFill>
                  <a:schemeClr val="bg1"/>
                </a:solidFill>
              </a:rPr>
              <a:t>vagotomy</a:t>
            </a:r>
            <a:r>
              <a:rPr lang="en-US" sz="2000" dirty="0">
                <a:solidFill>
                  <a:schemeClr val="bg1"/>
                </a:solidFill>
              </a:rPr>
              <a:t> and partial </a:t>
            </a:r>
            <a:r>
              <a:rPr lang="en-US" sz="2000" dirty="0" err="1">
                <a:solidFill>
                  <a:schemeClr val="bg1"/>
                </a:solidFill>
              </a:rPr>
              <a:t>hepatectomy</a:t>
            </a:r>
            <a:r>
              <a:rPr lang="ka-GE" sz="2000" kern="1200" dirty="0"/>
              <a:t>.</a:t>
            </a:r>
            <a:endParaRPr lang="en-US" sz="2000" kern="1200" dirty="0"/>
          </a:p>
        </p:txBody>
      </p:sp>
    </p:spTree>
    <p:extLst>
      <p:ext uri="{BB962C8B-B14F-4D97-AF65-F5344CB8AC3E}">
        <p14:creationId xmlns:p14="http://schemas.microsoft.com/office/powerpoint/2010/main" val="1208606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E0DC59-8800-AE55-58EE-D28EC1415F41}"/>
              </a:ext>
            </a:extLst>
          </p:cNvPr>
          <p:cNvSpPr/>
          <p:nvPr/>
        </p:nvSpPr>
        <p:spPr>
          <a:xfrm>
            <a:off x="1180221" y="267287"/>
            <a:ext cx="9831557" cy="12238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Morphological changes in the liver caused by regenerative processes in response to  </a:t>
            </a:r>
            <a:r>
              <a:rPr lang="en-US" sz="2000" dirty="0" err="1"/>
              <a:t>subdiaphragmatic</a:t>
            </a:r>
            <a:r>
              <a:rPr lang="en-US" sz="2000" dirty="0"/>
              <a:t> </a:t>
            </a:r>
            <a:r>
              <a:rPr lang="en-US" sz="2000" dirty="0" err="1"/>
              <a:t>vagotomy</a:t>
            </a:r>
            <a:r>
              <a:rPr lang="en-US" sz="2000" dirty="0"/>
              <a:t> and liver resection </a:t>
            </a:r>
          </a:p>
        </p:txBody>
      </p:sp>
      <p:pic>
        <p:nvPicPr>
          <p:cNvPr id="6" name="Picture 5">
            <a:extLst>
              <a:ext uri="{FF2B5EF4-FFF2-40B4-BE49-F238E27FC236}">
                <a16:creationId xmlns:a16="http://schemas.microsoft.com/office/drawing/2014/main" id="{762EFB89-1927-FA86-6BBC-85DB27172E0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61009" y="1798198"/>
            <a:ext cx="6465971" cy="4604084"/>
          </a:xfrm>
          <a:prstGeom prst="rect">
            <a:avLst/>
          </a:prstGeom>
        </p:spPr>
      </p:pic>
      <p:sp>
        <p:nvSpPr>
          <p:cNvPr id="7" name="Rectangle 6">
            <a:extLst>
              <a:ext uri="{FF2B5EF4-FFF2-40B4-BE49-F238E27FC236}">
                <a16:creationId xmlns:a16="http://schemas.microsoft.com/office/drawing/2014/main" id="{42FF84EE-5A7B-F14D-3965-7EF3B95E15A2}"/>
              </a:ext>
            </a:extLst>
          </p:cNvPr>
          <p:cNvSpPr/>
          <p:nvPr/>
        </p:nvSpPr>
        <p:spPr>
          <a:xfrm>
            <a:off x="7053956" y="2779887"/>
            <a:ext cx="5027208" cy="225638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nSpc>
                <a:spcPct val="115000"/>
              </a:lnSpc>
              <a:spcAft>
                <a:spcPts val="800"/>
              </a:spcAft>
            </a:pPr>
            <a:r>
              <a:rPr lang="en-US" sz="2000" b="1" dirty="0">
                <a:solidFill>
                  <a:schemeClr val="bg1"/>
                </a:solidFill>
                <a:latin typeface="Sylfaen" panose="010A0502050306030303" pitchFamily="18" charset="0"/>
                <a:ea typeface="Calibri" panose="020F0502020204030204" pitchFamily="34" charset="0"/>
                <a:cs typeface="Times New Roman" panose="02020603050405020304" pitchFamily="18" charset="0"/>
              </a:rPr>
              <a:t>a, b - </a:t>
            </a:r>
            <a:r>
              <a:rPr lang="en-US" sz="2000" b="1" dirty="0" err="1">
                <a:solidFill>
                  <a:schemeClr val="bg1"/>
                </a:solidFill>
                <a:latin typeface="Sylfaen" panose="010A0502050306030303" pitchFamily="18" charset="0"/>
                <a:ea typeface="Calibri" panose="020F0502020204030204" pitchFamily="34" charset="0"/>
                <a:cs typeface="Times New Roman" panose="02020603050405020304" pitchFamily="18" charset="0"/>
              </a:rPr>
              <a:t>vagotomy+hepatectomy</a:t>
            </a:r>
            <a:r>
              <a:rPr lang="en-US" sz="2000" b="1" dirty="0">
                <a:solidFill>
                  <a:schemeClr val="bg1"/>
                </a:solidFill>
                <a:latin typeface="Sylfaen" panose="010A0502050306030303" pitchFamily="18" charset="0"/>
                <a:ea typeface="Calibri" panose="020F0502020204030204" pitchFamily="34" charset="0"/>
                <a:cs typeface="Times New Roman" panose="02020603050405020304" pitchFamily="18" charset="0"/>
              </a:rPr>
              <a:t> at 22</a:t>
            </a:r>
            <a:r>
              <a:rPr lang="en-US" sz="2000" b="1" baseline="30000" dirty="0">
                <a:solidFill>
                  <a:schemeClr val="bg1"/>
                </a:solidFill>
                <a:latin typeface="Sylfaen" panose="010A0502050306030303" pitchFamily="18" charset="0"/>
                <a:ea typeface="Calibri" panose="020F0502020204030204" pitchFamily="34" charset="0"/>
                <a:cs typeface="Times New Roman" panose="02020603050405020304" pitchFamily="18" charset="0"/>
              </a:rPr>
              <a:t>nd</a:t>
            </a:r>
            <a:r>
              <a:rPr lang="en-US" sz="2000" b="1" dirty="0">
                <a:solidFill>
                  <a:schemeClr val="bg1"/>
                </a:solidFill>
                <a:latin typeface="Sylfaen" panose="010A0502050306030303" pitchFamily="18" charset="0"/>
                <a:ea typeface="Calibri" panose="020F0502020204030204" pitchFamily="34" charset="0"/>
                <a:cs typeface="Times New Roman" panose="02020603050405020304" pitchFamily="18" charset="0"/>
              </a:rPr>
              <a:t> hour;</a:t>
            </a:r>
          </a:p>
          <a:p>
            <a:pPr>
              <a:lnSpc>
                <a:spcPct val="115000"/>
              </a:lnSpc>
              <a:spcAft>
                <a:spcPts val="800"/>
              </a:spcAft>
            </a:pPr>
            <a:r>
              <a:rPr lang="en-US" sz="2000" b="1" dirty="0">
                <a:solidFill>
                  <a:schemeClr val="bg1"/>
                </a:solidFill>
                <a:latin typeface="Sylfaen" panose="010A0502050306030303" pitchFamily="18" charset="0"/>
                <a:ea typeface="Calibri" panose="020F0502020204030204" pitchFamily="34" charset="0"/>
                <a:cs typeface="Times New Roman" panose="02020603050405020304" pitchFamily="18" charset="0"/>
              </a:rPr>
              <a:t>c, d - </a:t>
            </a:r>
            <a:r>
              <a:rPr lang="en-US" sz="2000" b="1" dirty="0" err="1">
                <a:solidFill>
                  <a:schemeClr val="bg1"/>
                </a:solidFill>
                <a:latin typeface="Sylfaen" panose="010A0502050306030303" pitchFamily="18" charset="0"/>
                <a:ea typeface="Calibri" panose="020F0502020204030204" pitchFamily="34" charset="0"/>
                <a:cs typeface="Times New Roman" panose="02020603050405020304" pitchFamily="18" charset="0"/>
              </a:rPr>
              <a:t>vagotomy+hepatectomy</a:t>
            </a:r>
            <a:r>
              <a:rPr lang="en-US" sz="2000" b="1" dirty="0">
                <a:solidFill>
                  <a:schemeClr val="bg1"/>
                </a:solidFill>
                <a:latin typeface="Sylfaen" panose="010A0502050306030303" pitchFamily="18" charset="0"/>
                <a:ea typeface="Calibri" panose="020F0502020204030204" pitchFamily="34" charset="0"/>
                <a:cs typeface="Times New Roman" panose="02020603050405020304" pitchFamily="18" charset="0"/>
              </a:rPr>
              <a:t> 32</a:t>
            </a:r>
            <a:r>
              <a:rPr lang="en-US" sz="2000" b="1" baseline="30000" dirty="0">
                <a:solidFill>
                  <a:schemeClr val="bg1"/>
                </a:solidFill>
                <a:latin typeface="Sylfaen" panose="010A0502050306030303" pitchFamily="18" charset="0"/>
                <a:ea typeface="Calibri" panose="020F0502020204030204" pitchFamily="34" charset="0"/>
                <a:cs typeface="Times New Roman" panose="02020603050405020304" pitchFamily="18" charset="0"/>
              </a:rPr>
              <a:t>nd</a:t>
            </a:r>
            <a:r>
              <a:rPr lang="en-US" sz="2000" b="1" dirty="0">
                <a:solidFill>
                  <a:schemeClr val="bg1"/>
                </a:solidFill>
                <a:latin typeface="Sylfaen" panose="010A0502050306030303" pitchFamily="18" charset="0"/>
                <a:ea typeface="Calibri" panose="020F0502020204030204" pitchFamily="34" charset="0"/>
                <a:cs typeface="Times New Roman" panose="02020603050405020304" pitchFamily="18" charset="0"/>
              </a:rPr>
              <a:t> hour.</a:t>
            </a:r>
          </a:p>
          <a:p>
            <a:pPr>
              <a:lnSpc>
                <a:spcPct val="115000"/>
              </a:lnSpc>
              <a:spcAft>
                <a:spcPts val="800"/>
              </a:spcAft>
            </a:pPr>
            <a:r>
              <a:rPr lang="en-US" sz="2000" b="1" dirty="0">
                <a:solidFill>
                  <a:schemeClr val="bg1"/>
                </a:solidFill>
                <a:latin typeface="Sylfaen" panose="010A0502050306030303" pitchFamily="18" charset="0"/>
                <a:ea typeface="Calibri" panose="020F0502020204030204" pitchFamily="34" charset="0"/>
                <a:cs typeface="Times New Roman" panose="02020603050405020304" pitchFamily="18" charset="0"/>
              </a:rPr>
              <a:t>(a, c - 40x10; b, d - 100x10);</a:t>
            </a:r>
          </a:p>
          <a:p>
            <a:pPr>
              <a:lnSpc>
                <a:spcPct val="115000"/>
              </a:lnSpc>
              <a:spcAft>
                <a:spcPts val="800"/>
              </a:spcAft>
            </a:pPr>
            <a:r>
              <a:rPr lang="en-US" sz="2000" b="1" dirty="0">
                <a:solidFill>
                  <a:schemeClr val="bg1"/>
                </a:solidFill>
                <a:latin typeface="Sylfaen" panose="010A0502050306030303" pitchFamily="18" charset="0"/>
                <a:ea typeface="Calibri" panose="020F0502020204030204" pitchFamily="34" charset="0"/>
                <a:cs typeface="Times New Roman" panose="02020603050405020304" pitchFamily="18" charset="0"/>
              </a:rPr>
              <a:t>SC - sinusoidal capillary;</a:t>
            </a:r>
          </a:p>
          <a:p>
            <a:pPr>
              <a:lnSpc>
                <a:spcPct val="115000"/>
              </a:lnSpc>
              <a:spcAft>
                <a:spcPts val="800"/>
              </a:spcAft>
            </a:pPr>
            <a:r>
              <a:rPr lang="en-US" sz="2000" b="1" dirty="0">
                <a:solidFill>
                  <a:schemeClr val="bg1"/>
                </a:solidFill>
                <a:latin typeface="Sylfaen" panose="010A0502050306030303" pitchFamily="18" charset="0"/>
                <a:ea typeface="Calibri" panose="020F0502020204030204" pitchFamily="34" charset="0"/>
                <a:cs typeface="Times New Roman" panose="02020603050405020304" pitchFamily="18" charset="0"/>
              </a:rPr>
              <a:t>MF - mitotic figure</a:t>
            </a:r>
            <a:r>
              <a:rPr lang="en-US" b="1" dirty="0">
                <a:solidFill>
                  <a:schemeClr val="bg1"/>
                </a:solidFill>
                <a:latin typeface="Sylfaen" panose="010A0502050306030303" pitchFamily="18" charset="0"/>
                <a:ea typeface="Calibri" panose="020F0502020204030204" pitchFamily="34" charset="0"/>
                <a:cs typeface="Times New Roman" panose="02020603050405020304" pitchFamily="18" charset="0"/>
              </a:rPr>
              <a:t>.</a:t>
            </a:r>
          </a:p>
        </p:txBody>
      </p:sp>
      <p:sp>
        <p:nvSpPr>
          <p:cNvPr id="4" name="Rectangle 3"/>
          <p:cNvSpPr/>
          <p:nvPr/>
        </p:nvSpPr>
        <p:spPr>
          <a:xfrm>
            <a:off x="461009" y="3546764"/>
            <a:ext cx="356409" cy="3879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pic>
        <p:nvPicPr>
          <p:cNvPr id="8" name="Picture 7"/>
          <p:cNvPicPr>
            <a:picLocks noChangeAspect="1"/>
          </p:cNvPicPr>
          <p:nvPr/>
        </p:nvPicPr>
        <p:blipFill>
          <a:blip r:embed="rId4"/>
          <a:stretch>
            <a:fillRect/>
          </a:stretch>
        </p:blipFill>
        <p:spPr>
          <a:xfrm>
            <a:off x="3750075" y="3546764"/>
            <a:ext cx="371888" cy="402371"/>
          </a:xfrm>
          <a:prstGeom prst="rect">
            <a:avLst/>
          </a:prstGeom>
        </p:spPr>
      </p:pic>
      <p:pic>
        <p:nvPicPr>
          <p:cNvPr id="9" name="Picture 8"/>
          <p:cNvPicPr>
            <a:picLocks noChangeAspect="1"/>
          </p:cNvPicPr>
          <p:nvPr/>
        </p:nvPicPr>
        <p:blipFill>
          <a:blip r:embed="rId4"/>
          <a:stretch>
            <a:fillRect/>
          </a:stretch>
        </p:blipFill>
        <p:spPr>
          <a:xfrm>
            <a:off x="476767" y="5999910"/>
            <a:ext cx="371888" cy="402371"/>
          </a:xfrm>
          <a:prstGeom prst="rect">
            <a:avLst/>
          </a:prstGeom>
        </p:spPr>
      </p:pic>
      <p:pic>
        <p:nvPicPr>
          <p:cNvPr id="10" name="Picture 9"/>
          <p:cNvPicPr>
            <a:picLocks noChangeAspect="1"/>
          </p:cNvPicPr>
          <p:nvPr/>
        </p:nvPicPr>
        <p:blipFill>
          <a:blip r:embed="rId4"/>
          <a:stretch>
            <a:fillRect/>
          </a:stretch>
        </p:blipFill>
        <p:spPr>
          <a:xfrm>
            <a:off x="3749411" y="5999910"/>
            <a:ext cx="371888" cy="402371"/>
          </a:xfrm>
          <a:prstGeom prst="rect">
            <a:avLst/>
          </a:prstGeom>
        </p:spPr>
      </p:pic>
      <p:sp>
        <p:nvSpPr>
          <p:cNvPr id="11" name="TextBox 10"/>
          <p:cNvSpPr txBox="1"/>
          <p:nvPr/>
        </p:nvSpPr>
        <p:spPr>
          <a:xfrm>
            <a:off x="461009" y="3546764"/>
            <a:ext cx="508809" cy="369332"/>
          </a:xfrm>
          <a:prstGeom prst="rect">
            <a:avLst/>
          </a:prstGeom>
          <a:noFill/>
        </p:spPr>
        <p:txBody>
          <a:bodyPr wrap="square" rtlCol="0">
            <a:spAutoFit/>
          </a:bodyPr>
          <a:lstStyle/>
          <a:p>
            <a:r>
              <a:rPr lang="en-US" b="1" dirty="0">
                <a:solidFill>
                  <a:schemeClr val="bg1"/>
                </a:solidFill>
              </a:rPr>
              <a:t>A</a:t>
            </a:r>
            <a:endParaRPr lang="la-Latn" b="1" dirty="0">
              <a:solidFill>
                <a:schemeClr val="bg1"/>
              </a:solidFill>
            </a:endParaRPr>
          </a:p>
        </p:txBody>
      </p:sp>
      <p:sp>
        <p:nvSpPr>
          <p:cNvPr id="12" name="TextBox 11"/>
          <p:cNvSpPr txBox="1"/>
          <p:nvPr/>
        </p:nvSpPr>
        <p:spPr>
          <a:xfrm>
            <a:off x="3749411" y="3546764"/>
            <a:ext cx="371888" cy="369332"/>
          </a:xfrm>
          <a:prstGeom prst="rect">
            <a:avLst/>
          </a:prstGeom>
          <a:noFill/>
        </p:spPr>
        <p:txBody>
          <a:bodyPr wrap="square" rtlCol="0">
            <a:spAutoFit/>
          </a:bodyPr>
          <a:lstStyle/>
          <a:p>
            <a:r>
              <a:rPr lang="en-US" b="1" dirty="0">
                <a:solidFill>
                  <a:schemeClr val="bg1"/>
                </a:solidFill>
              </a:rPr>
              <a:t>B</a:t>
            </a:r>
            <a:endParaRPr lang="la-Latn" b="1" dirty="0">
              <a:solidFill>
                <a:schemeClr val="bg1"/>
              </a:solidFill>
            </a:endParaRPr>
          </a:p>
        </p:txBody>
      </p:sp>
      <p:sp>
        <p:nvSpPr>
          <p:cNvPr id="13" name="TextBox 12"/>
          <p:cNvSpPr txBox="1"/>
          <p:nvPr/>
        </p:nvSpPr>
        <p:spPr>
          <a:xfrm>
            <a:off x="476767" y="5999909"/>
            <a:ext cx="371888" cy="369332"/>
          </a:xfrm>
          <a:prstGeom prst="rect">
            <a:avLst/>
          </a:prstGeom>
          <a:noFill/>
        </p:spPr>
        <p:txBody>
          <a:bodyPr wrap="square" rtlCol="0">
            <a:spAutoFit/>
          </a:bodyPr>
          <a:lstStyle/>
          <a:p>
            <a:r>
              <a:rPr lang="en-US" b="1" dirty="0">
                <a:solidFill>
                  <a:schemeClr val="bg1"/>
                </a:solidFill>
              </a:rPr>
              <a:t>C</a:t>
            </a:r>
            <a:endParaRPr lang="la-Latn" b="1" dirty="0">
              <a:solidFill>
                <a:schemeClr val="bg1"/>
              </a:solidFill>
            </a:endParaRPr>
          </a:p>
        </p:txBody>
      </p:sp>
      <p:sp>
        <p:nvSpPr>
          <p:cNvPr id="14" name="TextBox 13"/>
          <p:cNvSpPr txBox="1"/>
          <p:nvPr/>
        </p:nvSpPr>
        <p:spPr>
          <a:xfrm>
            <a:off x="3749411" y="5999909"/>
            <a:ext cx="371888" cy="369332"/>
          </a:xfrm>
          <a:prstGeom prst="rect">
            <a:avLst/>
          </a:prstGeom>
          <a:noFill/>
        </p:spPr>
        <p:txBody>
          <a:bodyPr wrap="square" rtlCol="0">
            <a:spAutoFit/>
          </a:bodyPr>
          <a:lstStyle/>
          <a:p>
            <a:r>
              <a:rPr lang="en-US" b="1" dirty="0">
                <a:solidFill>
                  <a:schemeClr val="bg1"/>
                </a:solidFill>
              </a:rPr>
              <a:t>D</a:t>
            </a:r>
            <a:endParaRPr lang="la-Latn" b="1" dirty="0">
              <a:solidFill>
                <a:schemeClr val="bg1"/>
              </a:solidFill>
            </a:endParaRPr>
          </a:p>
        </p:txBody>
      </p:sp>
    </p:spTree>
    <p:extLst>
      <p:ext uri="{BB962C8B-B14F-4D97-AF65-F5344CB8AC3E}">
        <p14:creationId xmlns:p14="http://schemas.microsoft.com/office/powerpoint/2010/main" val="2241102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C6BC1-EA73-72AE-E001-660F597D24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0632" y="1980253"/>
            <a:ext cx="6737686" cy="4244083"/>
          </a:xfrm>
          <a:prstGeom prst="rect">
            <a:avLst/>
          </a:prstGeom>
          <a:noFill/>
        </p:spPr>
      </p:pic>
      <p:sp>
        <p:nvSpPr>
          <p:cNvPr id="5" name="Rectangle 4">
            <a:extLst>
              <a:ext uri="{FF2B5EF4-FFF2-40B4-BE49-F238E27FC236}">
                <a16:creationId xmlns:a16="http://schemas.microsoft.com/office/drawing/2014/main" id="{4693A179-CBB3-8D9C-5C50-7EA5E840FBF8}"/>
              </a:ext>
            </a:extLst>
          </p:cNvPr>
          <p:cNvSpPr/>
          <p:nvPr/>
        </p:nvSpPr>
        <p:spPr>
          <a:xfrm>
            <a:off x="7103009" y="4854375"/>
            <a:ext cx="5088991" cy="2003625"/>
          </a:xfrm>
          <a:prstGeom prst="rect">
            <a:avLst/>
          </a:prstGeom>
          <a:solidFill>
            <a:schemeClr val="accent5">
              <a:lumMod val="20000"/>
              <a:lumOff val="80000"/>
            </a:schemeClr>
          </a:solidFill>
        </p:spPr>
        <p:txBody>
          <a:bodyPr wrap="square">
            <a:spAutoFit/>
          </a:bodyPr>
          <a:lstStyle/>
          <a:p>
            <a:pPr>
              <a:lnSpc>
                <a:spcPct val="115000"/>
              </a:lnSpc>
              <a:spcAft>
                <a:spcPts val="0"/>
              </a:spcAft>
              <a:tabLst>
                <a:tab pos="4231005" algn="l"/>
              </a:tabLst>
            </a:pPr>
            <a:r>
              <a:rPr lang="ka-GE" b="1" dirty="0">
                <a:solidFill>
                  <a:srgbClr val="000000"/>
                </a:solidFill>
                <a:ea typeface="Calibri" panose="020F0502020204030204" pitchFamily="34" charset="0"/>
                <a:cs typeface="Times New Roman" panose="02020603050405020304" pitchFamily="18" charset="0"/>
              </a:rPr>
              <a:t>1.</a:t>
            </a:r>
            <a:r>
              <a:rPr lang="en-US" b="1" dirty="0">
                <a:solidFill>
                  <a:srgbClr val="000000"/>
                </a:solidFill>
                <a:ea typeface="Calibri" panose="020F0502020204030204" pitchFamily="34" charset="0"/>
                <a:cs typeface="Times New Roman" panose="02020603050405020304" pitchFamily="18" charset="0"/>
              </a:rPr>
              <a:t> control - intact animals;</a:t>
            </a:r>
          </a:p>
          <a:p>
            <a:pPr>
              <a:lnSpc>
                <a:spcPct val="115000"/>
              </a:lnSpc>
              <a:spcAft>
                <a:spcPts val="0"/>
              </a:spcAft>
              <a:tabLst>
                <a:tab pos="4231005" algn="l"/>
              </a:tabLst>
            </a:pPr>
            <a:r>
              <a:rPr lang="en-US" b="1" dirty="0">
                <a:solidFill>
                  <a:srgbClr val="000000"/>
                </a:solidFill>
                <a:ea typeface="Calibri" panose="020F0502020204030204" pitchFamily="34" charset="0"/>
                <a:cs typeface="Times New Roman" panose="02020603050405020304" pitchFamily="18" charset="0"/>
              </a:rPr>
              <a:t>2. Part. </a:t>
            </a:r>
            <a:r>
              <a:rPr lang="en-US" b="1" dirty="0" err="1">
                <a:solidFill>
                  <a:srgbClr val="000000"/>
                </a:solidFill>
                <a:ea typeface="Calibri" panose="020F0502020204030204" pitchFamily="34" charset="0"/>
                <a:cs typeface="Times New Roman" panose="02020603050405020304" pitchFamily="18" charset="0"/>
              </a:rPr>
              <a:t>Hepatectomy</a:t>
            </a:r>
            <a:r>
              <a:rPr lang="en-US" b="1" dirty="0">
                <a:solidFill>
                  <a:srgbClr val="000000"/>
                </a:solidFill>
                <a:ea typeface="Calibri" panose="020F0502020204030204" pitchFamily="34" charset="0"/>
                <a:cs typeface="Times New Roman" panose="02020603050405020304" pitchFamily="18" charset="0"/>
              </a:rPr>
              <a:t> at the 22</a:t>
            </a:r>
            <a:r>
              <a:rPr lang="en-US" b="1" baseline="30000" dirty="0">
                <a:solidFill>
                  <a:srgbClr val="000000"/>
                </a:solidFill>
                <a:ea typeface="Calibri" panose="020F0502020204030204" pitchFamily="34" charset="0"/>
                <a:cs typeface="Times New Roman" panose="02020603050405020304" pitchFamily="18" charset="0"/>
              </a:rPr>
              <a:t>nd</a:t>
            </a:r>
            <a:r>
              <a:rPr lang="en-US" b="1" dirty="0">
                <a:solidFill>
                  <a:srgbClr val="000000"/>
                </a:solidFill>
                <a:ea typeface="Calibri" panose="020F0502020204030204" pitchFamily="34" charset="0"/>
                <a:cs typeface="Times New Roman" panose="02020603050405020304" pitchFamily="18" charset="0"/>
              </a:rPr>
              <a:t> hour;</a:t>
            </a:r>
          </a:p>
          <a:p>
            <a:pPr>
              <a:lnSpc>
                <a:spcPct val="115000"/>
              </a:lnSpc>
              <a:spcAft>
                <a:spcPts val="0"/>
              </a:spcAft>
              <a:tabLst>
                <a:tab pos="4231005" algn="l"/>
              </a:tabLst>
            </a:pPr>
            <a:r>
              <a:rPr lang="en-US" b="1" dirty="0">
                <a:solidFill>
                  <a:srgbClr val="000000"/>
                </a:solidFill>
                <a:ea typeface="Calibri" panose="020F0502020204030204" pitchFamily="34" charset="0"/>
                <a:cs typeface="Times New Roman" panose="02020603050405020304" pitchFamily="18" charset="0"/>
              </a:rPr>
              <a:t>3. Part. </a:t>
            </a:r>
            <a:r>
              <a:rPr lang="en-US" b="1" dirty="0" err="1">
                <a:solidFill>
                  <a:srgbClr val="000000"/>
                </a:solidFill>
                <a:ea typeface="Calibri" panose="020F0502020204030204" pitchFamily="34" charset="0"/>
                <a:cs typeface="Times New Roman" panose="02020603050405020304" pitchFamily="18" charset="0"/>
              </a:rPr>
              <a:t>hepatectomy</a:t>
            </a:r>
            <a:r>
              <a:rPr lang="en-US" b="1" dirty="0">
                <a:solidFill>
                  <a:srgbClr val="000000"/>
                </a:solidFill>
                <a:ea typeface="Calibri" panose="020F0502020204030204" pitchFamily="34" charset="0"/>
                <a:cs typeface="Times New Roman" panose="02020603050405020304" pitchFamily="18" charset="0"/>
              </a:rPr>
              <a:t> at the 32</a:t>
            </a:r>
            <a:r>
              <a:rPr lang="en-US" b="1" baseline="30000" dirty="0">
                <a:solidFill>
                  <a:srgbClr val="000000"/>
                </a:solidFill>
                <a:ea typeface="Calibri" panose="020F0502020204030204" pitchFamily="34" charset="0"/>
                <a:cs typeface="Times New Roman" panose="02020603050405020304" pitchFamily="18" charset="0"/>
              </a:rPr>
              <a:t>nd</a:t>
            </a:r>
            <a:r>
              <a:rPr lang="en-US" b="1" dirty="0">
                <a:solidFill>
                  <a:srgbClr val="000000"/>
                </a:solidFill>
                <a:ea typeface="Calibri" panose="020F0502020204030204" pitchFamily="34" charset="0"/>
                <a:cs typeface="Times New Roman" panose="02020603050405020304" pitchFamily="18" charset="0"/>
              </a:rPr>
              <a:t> hour;</a:t>
            </a:r>
          </a:p>
          <a:p>
            <a:pPr>
              <a:lnSpc>
                <a:spcPct val="115000"/>
              </a:lnSpc>
              <a:spcAft>
                <a:spcPts val="0"/>
              </a:spcAft>
              <a:tabLst>
                <a:tab pos="4231005" algn="l"/>
              </a:tabLst>
            </a:pPr>
            <a:r>
              <a:rPr lang="en-US" b="1" dirty="0">
                <a:solidFill>
                  <a:srgbClr val="000000"/>
                </a:solidFill>
                <a:ea typeface="Calibri" panose="020F0502020204030204" pitchFamily="34" charset="0"/>
                <a:cs typeface="Times New Roman" panose="02020603050405020304" pitchFamily="18" charset="0"/>
              </a:rPr>
              <a:t>4. </a:t>
            </a:r>
            <a:r>
              <a:rPr lang="en-US" b="1" dirty="0" err="1">
                <a:solidFill>
                  <a:srgbClr val="000000"/>
                </a:solidFill>
                <a:ea typeface="Calibri" panose="020F0502020204030204" pitchFamily="34" charset="0"/>
                <a:cs typeface="Times New Roman" panose="02020603050405020304" pitchFamily="18" charset="0"/>
              </a:rPr>
              <a:t>vagotomy+hepatectomy</a:t>
            </a:r>
            <a:r>
              <a:rPr lang="en-US" b="1" dirty="0">
                <a:solidFill>
                  <a:srgbClr val="000000"/>
                </a:solidFill>
                <a:ea typeface="Calibri" panose="020F0502020204030204" pitchFamily="34" charset="0"/>
                <a:cs typeface="Times New Roman" panose="02020603050405020304" pitchFamily="18" charset="0"/>
              </a:rPr>
              <a:t> at 22</a:t>
            </a:r>
            <a:r>
              <a:rPr lang="en-US" b="1" baseline="30000" dirty="0">
                <a:solidFill>
                  <a:srgbClr val="000000"/>
                </a:solidFill>
                <a:ea typeface="Calibri" panose="020F0502020204030204" pitchFamily="34" charset="0"/>
                <a:cs typeface="Times New Roman" panose="02020603050405020304" pitchFamily="18" charset="0"/>
              </a:rPr>
              <a:t>nd</a:t>
            </a:r>
            <a:r>
              <a:rPr lang="en-US" b="1" dirty="0">
                <a:solidFill>
                  <a:srgbClr val="000000"/>
                </a:solidFill>
                <a:ea typeface="Calibri" panose="020F0502020204030204" pitchFamily="34" charset="0"/>
                <a:cs typeface="Times New Roman" panose="02020603050405020304" pitchFamily="18" charset="0"/>
              </a:rPr>
              <a:t> hour;</a:t>
            </a:r>
          </a:p>
          <a:p>
            <a:pPr>
              <a:lnSpc>
                <a:spcPct val="115000"/>
              </a:lnSpc>
              <a:spcAft>
                <a:spcPts val="0"/>
              </a:spcAft>
              <a:tabLst>
                <a:tab pos="4231005" algn="l"/>
              </a:tabLst>
            </a:pPr>
            <a:r>
              <a:rPr lang="en-US" b="1" dirty="0">
                <a:solidFill>
                  <a:srgbClr val="000000"/>
                </a:solidFill>
                <a:ea typeface="Calibri" panose="020F0502020204030204" pitchFamily="34" charset="0"/>
                <a:cs typeface="Times New Roman" panose="02020603050405020304" pitchFamily="18" charset="0"/>
              </a:rPr>
              <a:t>5. </a:t>
            </a:r>
            <a:r>
              <a:rPr lang="en-US" b="1" dirty="0" err="1">
                <a:solidFill>
                  <a:srgbClr val="000000"/>
                </a:solidFill>
                <a:ea typeface="Calibri" panose="020F0502020204030204" pitchFamily="34" charset="0"/>
                <a:cs typeface="Times New Roman" panose="02020603050405020304" pitchFamily="18" charset="0"/>
              </a:rPr>
              <a:t>Vagotomy+hepatectomy</a:t>
            </a:r>
            <a:r>
              <a:rPr lang="en-US" b="1" dirty="0">
                <a:solidFill>
                  <a:srgbClr val="000000"/>
                </a:solidFill>
                <a:ea typeface="Calibri" panose="020F0502020204030204" pitchFamily="34" charset="0"/>
                <a:cs typeface="Times New Roman" panose="02020603050405020304" pitchFamily="18" charset="0"/>
              </a:rPr>
              <a:t> at the 32</a:t>
            </a:r>
            <a:r>
              <a:rPr lang="en-US" b="1" baseline="30000" dirty="0">
                <a:solidFill>
                  <a:srgbClr val="000000"/>
                </a:solidFill>
                <a:ea typeface="Calibri" panose="020F0502020204030204" pitchFamily="34" charset="0"/>
                <a:cs typeface="Times New Roman" panose="02020603050405020304" pitchFamily="18" charset="0"/>
              </a:rPr>
              <a:t>nd</a:t>
            </a:r>
            <a:r>
              <a:rPr lang="en-US" b="1" dirty="0">
                <a:solidFill>
                  <a:srgbClr val="000000"/>
                </a:solidFill>
                <a:ea typeface="Calibri" panose="020F0502020204030204" pitchFamily="34" charset="0"/>
                <a:cs typeface="Times New Roman" panose="02020603050405020304" pitchFamily="18" charset="0"/>
              </a:rPr>
              <a:t> hour.</a:t>
            </a:r>
            <a:r>
              <a:rPr lang="ka-GE" b="1" dirty="0">
                <a:solidFill>
                  <a:srgbClr val="000000"/>
                </a:solidFill>
                <a:ea typeface="Calibri" panose="020F0502020204030204" pitchFamily="34" charset="0"/>
                <a:cs typeface="Times New Roman" panose="02020603050405020304" pitchFamily="18" charset="0"/>
              </a:rPr>
              <a:t> </a:t>
            </a:r>
            <a:r>
              <a:rPr lang="en-US" dirty="0">
                <a:solidFill>
                  <a:schemeClr val="bg1"/>
                </a:solidFill>
                <a:latin typeface="Sylfaen" panose="010A0502050306030303" pitchFamily="18" charset="0"/>
              </a:rPr>
              <a:t>(* p&lt;0.05</a:t>
            </a:r>
            <a:r>
              <a:rPr lang="en-US" dirty="0">
                <a:solidFill>
                  <a:schemeClr val="bg1"/>
                </a:solidFill>
              </a:rPr>
              <a:t>)</a:t>
            </a:r>
          </a:p>
        </p:txBody>
      </p:sp>
      <p:sp>
        <p:nvSpPr>
          <p:cNvPr id="6" name="Rounded Rectangle 5">
            <a:extLst>
              <a:ext uri="{FF2B5EF4-FFF2-40B4-BE49-F238E27FC236}">
                <a16:creationId xmlns:a16="http://schemas.microsoft.com/office/drawing/2014/main" id="{1545D609-C272-B581-0DCD-D46C21DC4E3A}"/>
              </a:ext>
            </a:extLst>
          </p:cNvPr>
          <p:cNvSpPr/>
          <p:nvPr/>
        </p:nvSpPr>
        <p:spPr>
          <a:xfrm>
            <a:off x="7661441" y="1829189"/>
            <a:ext cx="4129773" cy="281633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a:t>As a result of subdiaphragmatic vagotomy, proliferative processes in the liver are inhibited.</a:t>
            </a:r>
            <a:endParaRPr lang="en-US" sz="2400" dirty="0"/>
          </a:p>
        </p:txBody>
      </p:sp>
      <p:sp>
        <p:nvSpPr>
          <p:cNvPr id="7" name="Rectangle 6">
            <a:extLst>
              <a:ext uri="{FF2B5EF4-FFF2-40B4-BE49-F238E27FC236}">
                <a16:creationId xmlns:a16="http://schemas.microsoft.com/office/drawing/2014/main" id="{24E9A374-791A-C0C3-CCFA-A15746E9C7D2}"/>
              </a:ext>
            </a:extLst>
          </p:cNvPr>
          <p:cNvSpPr/>
          <p:nvPr/>
        </p:nvSpPr>
        <p:spPr>
          <a:xfrm>
            <a:off x="1180221" y="267287"/>
            <a:ext cx="9831557" cy="11187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Changes in the proliferative activity of hepatocytes in the liver under the influence of </a:t>
            </a:r>
            <a:r>
              <a:rPr lang="en-US" sz="2000" dirty="0" err="1"/>
              <a:t>subdiaphragmatic</a:t>
            </a:r>
            <a:r>
              <a:rPr lang="en-US" sz="2000" dirty="0"/>
              <a:t> </a:t>
            </a:r>
            <a:r>
              <a:rPr lang="en-US" sz="2000" dirty="0" err="1"/>
              <a:t>vagotomy</a:t>
            </a:r>
            <a:r>
              <a:rPr lang="en-US" sz="2000" dirty="0"/>
              <a:t> and in response to resection</a:t>
            </a:r>
          </a:p>
        </p:txBody>
      </p:sp>
      <p:sp>
        <p:nvSpPr>
          <p:cNvPr id="2" name="TextBox 1"/>
          <p:cNvSpPr txBox="1"/>
          <p:nvPr/>
        </p:nvSpPr>
        <p:spPr>
          <a:xfrm rot="16200000">
            <a:off x="-804687" y="4146805"/>
            <a:ext cx="2670759" cy="340948"/>
          </a:xfrm>
          <a:prstGeom prst="rect">
            <a:avLst/>
          </a:prstGeom>
          <a:solidFill>
            <a:schemeClr val="tx1"/>
          </a:solidFill>
          <a:ln>
            <a:solidFill>
              <a:schemeClr val="tx1"/>
            </a:solidFill>
          </a:ln>
        </p:spPr>
        <p:txBody>
          <a:bodyPr wrap="square" rtlCol="0">
            <a:spAutoFit/>
          </a:bodyPr>
          <a:lstStyle/>
          <a:p>
            <a:pPr algn="ctr"/>
            <a:r>
              <a:rPr lang="en-US" sz="1600" dirty="0">
                <a:solidFill>
                  <a:schemeClr val="bg1"/>
                </a:solidFill>
              </a:rPr>
              <a:t>Mitotic index</a:t>
            </a:r>
            <a:endParaRPr lang="la-Latn" sz="1600" dirty="0">
              <a:solidFill>
                <a:schemeClr val="bg1"/>
              </a:solidFill>
            </a:endParaRPr>
          </a:p>
        </p:txBody>
      </p:sp>
    </p:spTree>
    <p:extLst>
      <p:ext uri="{BB962C8B-B14F-4D97-AF65-F5344CB8AC3E}">
        <p14:creationId xmlns:p14="http://schemas.microsoft.com/office/powerpoint/2010/main" val="195212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2F33B27-238E-7F74-AD03-96CC3AEB1279}"/>
              </a:ext>
            </a:extLst>
          </p:cNvPr>
          <p:cNvSpPr txBox="1"/>
          <p:nvPr/>
        </p:nvSpPr>
        <p:spPr>
          <a:xfrm>
            <a:off x="1939826" y="150893"/>
            <a:ext cx="8312348" cy="1107996"/>
          </a:xfrm>
          <a:prstGeom prst="rect">
            <a:avLst/>
          </a:prstGeom>
          <a:noFill/>
        </p:spPr>
        <p:txBody>
          <a:bodyPr wrap="square" rtlCol="0">
            <a:spAutoFit/>
          </a:bodyPr>
          <a:lstStyle/>
          <a:p>
            <a:pPr algn="ctr"/>
            <a:r>
              <a:rPr lang="en-US" sz="2400" b="1" dirty="0"/>
              <a:t>Mechanism of liver regeneration</a:t>
            </a:r>
            <a:endParaRPr lang="ka-GE" sz="2400" b="1" dirty="0"/>
          </a:p>
          <a:p>
            <a:pPr algn="ctr"/>
            <a:r>
              <a:rPr lang="ka-GE" sz="2400" b="1" dirty="0"/>
              <a:t>(</a:t>
            </a:r>
            <a:r>
              <a:rPr lang="en-US" sz="2400" b="1" dirty="0"/>
              <a:t>compensatory-adaptive growth</a:t>
            </a:r>
            <a:r>
              <a:rPr lang="ka-GE" sz="2400" b="1" dirty="0"/>
              <a:t>)</a:t>
            </a:r>
            <a:endParaRPr lang="en-US" sz="2400" b="1" dirty="0"/>
          </a:p>
          <a:p>
            <a:endParaRPr lang="en-US" dirty="0"/>
          </a:p>
        </p:txBody>
      </p:sp>
      <p:sp>
        <p:nvSpPr>
          <p:cNvPr id="19" name="TextBox 18">
            <a:extLst>
              <a:ext uri="{FF2B5EF4-FFF2-40B4-BE49-F238E27FC236}">
                <a16:creationId xmlns:a16="http://schemas.microsoft.com/office/drawing/2014/main" id="{34CE855F-A7FC-7792-4A74-D12F4393F1E0}"/>
              </a:ext>
            </a:extLst>
          </p:cNvPr>
          <p:cNvSpPr txBox="1"/>
          <p:nvPr/>
        </p:nvSpPr>
        <p:spPr>
          <a:xfrm>
            <a:off x="5112810" y="1682662"/>
            <a:ext cx="609462" cy="369332"/>
          </a:xfrm>
          <a:prstGeom prst="rect">
            <a:avLst/>
          </a:prstGeom>
          <a:noFill/>
        </p:spPr>
        <p:txBody>
          <a:bodyPr wrap="none" rtlCol="0">
            <a:spAutoFit/>
          </a:bodyPr>
          <a:lstStyle/>
          <a:p>
            <a:r>
              <a:rPr lang="ka-GE" dirty="0"/>
              <a:t>50%</a:t>
            </a:r>
            <a:endParaRPr lang="en-US" dirty="0"/>
          </a:p>
        </p:txBody>
      </p:sp>
      <p:sp>
        <p:nvSpPr>
          <p:cNvPr id="20" name="TextBox 19">
            <a:extLst>
              <a:ext uri="{FF2B5EF4-FFF2-40B4-BE49-F238E27FC236}">
                <a16:creationId xmlns:a16="http://schemas.microsoft.com/office/drawing/2014/main" id="{44ADFE52-F462-6D27-33EE-72C99A3EC925}"/>
              </a:ext>
            </a:extLst>
          </p:cNvPr>
          <p:cNvSpPr txBox="1"/>
          <p:nvPr/>
        </p:nvSpPr>
        <p:spPr>
          <a:xfrm>
            <a:off x="7834857" y="1682662"/>
            <a:ext cx="609462" cy="369332"/>
          </a:xfrm>
          <a:prstGeom prst="rect">
            <a:avLst/>
          </a:prstGeom>
          <a:noFill/>
        </p:spPr>
        <p:txBody>
          <a:bodyPr wrap="none" rtlCol="0">
            <a:spAutoFit/>
          </a:bodyPr>
          <a:lstStyle/>
          <a:p>
            <a:r>
              <a:rPr lang="ka-GE" dirty="0"/>
              <a:t>20%</a:t>
            </a:r>
            <a:endParaRPr lang="en-US" dirty="0"/>
          </a:p>
        </p:txBody>
      </p:sp>
      <p:sp>
        <p:nvSpPr>
          <p:cNvPr id="21" name="TextBox 20">
            <a:extLst>
              <a:ext uri="{FF2B5EF4-FFF2-40B4-BE49-F238E27FC236}">
                <a16:creationId xmlns:a16="http://schemas.microsoft.com/office/drawing/2014/main" id="{F3BADFC0-D835-F67A-543B-A8342EAF4D13}"/>
              </a:ext>
            </a:extLst>
          </p:cNvPr>
          <p:cNvSpPr txBox="1"/>
          <p:nvPr/>
        </p:nvSpPr>
        <p:spPr>
          <a:xfrm>
            <a:off x="10492985" y="1694046"/>
            <a:ext cx="609462" cy="369332"/>
          </a:xfrm>
          <a:prstGeom prst="rect">
            <a:avLst/>
          </a:prstGeom>
          <a:noFill/>
        </p:spPr>
        <p:txBody>
          <a:bodyPr wrap="none" rtlCol="0">
            <a:spAutoFit/>
          </a:bodyPr>
          <a:lstStyle/>
          <a:p>
            <a:r>
              <a:rPr lang="ka-GE" dirty="0"/>
              <a:t>30%</a:t>
            </a:r>
            <a:endParaRPr lang="en-US" dirty="0"/>
          </a:p>
        </p:txBody>
      </p:sp>
      <p:grpSp>
        <p:nvGrpSpPr>
          <p:cNvPr id="9" name="Group 8"/>
          <p:cNvGrpSpPr/>
          <p:nvPr/>
        </p:nvGrpSpPr>
        <p:grpSpPr>
          <a:xfrm>
            <a:off x="540196" y="3817853"/>
            <a:ext cx="10832639" cy="2714753"/>
            <a:chOff x="499270" y="3445894"/>
            <a:chExt cx="10832639" cy="2714753"/>
          </a:xfrm>
        </p:grpSpPr>
        <p:pic>
          <p:nvPicPr>
            <p:cNvPr id="22" name="Picture 21">
              <a:extLst>
                <a:ext uri="{FF2B5EF4-FFF2-40B4-BE49-F238E27FC236}">
                  <a16:creationId xmlns:a16="http://schemas.microsoft.com/office/drawing/2014/main" id="{0DA4C58D-FBF4-7D15-4618-04CEF985CE5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99270" y="4277038"/>
              <a:ext cx="3299315" cy="1883609"/>
            </a:xfrm>
            <a:prstGeom prst="rect">
              <a:avLst/>
            </a:prstGeom>
          </p:spPr>
        </p:pic>
        <p:sp>
          <p:nvSpPr>
            <p:cNvPr id="23" name="Arrow: Right 14">
              <a:extLst>
                <a:ext uri="{FF2B5EF4-FFF2-40B4-BE49-F238E27FC236}">
                  <a16:creationId xmlns:a16="http://schemas.microsoft.com/office/drawing/2014/main" id="{15866762-C56F-938E-DCB1-E2A026CC2463}"/>
                </a:ext>
              </a:extLst>
            </p:cNvPr>
            <p:cNvSpPr/>
            <p:nvPr/>
          </p:nvSpPr>
          <p:spPr>
            <a:xfrm>
              <a:off x="4086208" y="4633775"/>
              <a:ext cx="3538481" cy="1130543"/>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b="1" dirty="0"/>
            </a:p>
          </p:txBody>
        </p:sp>
        <p:sp>
          <p:nvSpPr>
            <p:cNvPr id="2" name="Rounded Rectangle 1"/>
            <p:cNvSpPr/>
            <p:nvPr/>
          </p:nvSpPr>
          <p:spPr>
            <a:xfrm>
              <a:off x="8214190" y="4591161"/>
              <a:ext cx="3117719" cy="12553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 name="TextBox 2"/>
            <p:cNvSpPr txBox="1"/>
            <p:nvPr/>
          </p:nvSpPr>
          <p:spPr>
            <a:xfrm>
              <a:off x="4639271" y="4160870"/>
              <a:ext cx="1604927" cy="400110"/>
            </a:xfrm>
            <a:prstGeom prst="rect">
              <a:avLst/>
            </a:prstGeom>
            <a:noFill/>
          </p:spPr>
          <p:txBody>
            <a:bodyPr wrap="none" rtlCol="0">
              <a:spAutoFit/>
            </a:bodyPr>
            <a:lstStyle/>
            <a:p>
              <a:r>
                <a:rPr lang="en-US" sz="2000" b="1" dirty="0">
                  <a:solidFill>
                    <a:srgbClr val="FFC000"/>
                  </a:solidFill>
                </a:rPr>
                <a:t>Initial stage</a:t>
              </a:r>
            </a:p>
          </p:txBody>
        </p:sp>
        <p:cxnSp>
          <p:nvCxnSpPr>
            <p:cNvPr id="5" name="Straight Arrow Connector 4"/>
            <p:cNvCxnSpPr/>
            <p:nvPr/>
          </p:nvCxnSpPr>
          <p:spPr>
            <a:xfrm flipH="1">
              <a:off x="5393725" y="3835986"/>
              <a:ext cx="48010" cy="3976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4739328" y="3445894"/>
              <a:ext cx="1436612" cy="400110"/>
            </a:xfrm>
            <a:prstGeom prst="rect">
              <a:avLst/>
            </a:prstGeom>
            <a:noFill/>
          </p:spPr>
          <p:txBody>
            <a:bodyPr wrap="none" rtlCol="0">
              <a:spAutoFit/>
            </a:bodyPr>
            <a:lstStyle/>
            <a:p>
              <a:r>
                <a:rPr lang="en-US" sz="2000" b="1" dirty="0">
                  <a:solidFill>
                    <a:srgbClr val="FFC000"/>
                  </a:solidFill>
                </a:rPr>
                <a:t>Pathology</a:t>
              </a:r>
            </a:p>
          </p:txBody>
        </p:sp>
        <p:cxnSp>
          <p:nvCxnSpPr>
            <p:cNvPr id="24" name="Straight Arrow Connector 23"/>
            <p:cNvCxnSpPr/>
            <p:nvPr/>
          </p:nvCxnSpPr>
          <p:spPr>
            <a:xfrm>
              <a:off x="5441735" y="4544025"/>
              <a:ext cx="31799" cy="3537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6" name="TextBox 5"/>
          <p:cNvSpPr txBox="1"/>
          <p:nvPr/>
        </p:nvSpPr>
        <p:spPr>
          <a:xfrm>
            <a:off x="4148965" y="5371934"/>
            <a:ext cx="3103418" cy="369332"/>
          </a:xfrm>
          <a:prstGeom prst="rect">
            <a:avLst/>
          </a:prstGeom>
          <a:noFill/>
        </p:spPr>
        <p:txBody>
          <a:bodyPr wrap="square" rtlCol="0">
            <a:spAutoFit/>
          </a:bodyPr>
          <a:lstStyle/>
          <a:p>
            <a:r>
              <a:rPr lang="en-US" b="1">
                <a:solidFill>
                  <a:schemeClr val="bg1"/>
                </a:solidFill>
              </a:rPr>
              <a:t>increased functional load </a:t>
            </a:r>
            <a:endParaRPr lang="en-US" b="1" dirty="0">
              <a:solidFill>
                <a:schemeClr val="bg1"/>
              </a:solidFill>
            </a:endParaRPr>
          </a:p>
        </p:txBody>
      </p:sp>
      <p:sp>
        <p:nvSpPr>
          <p:cNvPr id="8" name="Rectangle 7"/>
          <p:cNvSpPr/>
          <p:nvPr/>
        </p:nvSpPr>
        <p:spPr>
          <a:xfrm>
            <a:off x="8525502" y="5109340"/>
            <a:ext cx="2576945" cy="923330"/>
          </a:xfrm>
          <a:prstGeom prst="rect">
            <a:avLst/>
          </a:prstGeom>
        </p:spPr>
        <p:txBody>
          <a:bodyPr wrap="square">
            <a:spAutoFit/>
          </a:bodyPr>
          <a:lstStyle/>
          <a:p>
            <a:pPr algn="ctr"/>
            <a:r>
              <a:rPr lang="en-US" b="1" dirty="0">
                <a:solidFill>
                  <a:schemeClr val="bg1"/>
                </a:solidFill>
              </a:rPr>
              <a:t>genome multiplication mechanisms</a:t>
            </a:r>
          </a:p>
        </p:txBody>
      </p:sp>
      <p:pic>
        <p:nvPicPr>
          <p:cNvPr id="4" name="Picture 3">
            <a:extLst>
              <a:ext uri="{FF2B5EF4-FFF2-40B4-BE49-F238E27FC236}">
                <a16:creationId xmlns:a16="http://schemas.microsoft.com/office/drawing/2014/main" id="{6FF50950-DB89-43C9-914B-32ED56D1B588}"/>
              </a:ext>
            </a:extLst>
          </p:cNvPr>
          <p:cNvPicPr>
            <a:picLocks noChangeAspect="1"/>
          </p:cNvPicPr>
          <p:nvPr/>
        </p:nvPicPr>
        <p:blipFill>
          <a:blip r:embed="rId5"/>
          <a:stretch>
            <a:fillRect/>
          </a:stretch>
        </p:blipFill>
        <p:spPr>
          <a:xfrm>
            <a:off x="809268" y="1976151"/>
            <a:ext cx="3529890" cy="2011854"/>
          </a:xfrm>
          <a:prstGeom prst="rect">
            <a:avLst/>
          </a:prstGeom>
        </p:spPr>
      </p:pic>
      <p:pic>
        <p:nvPicPr>
          <p:cNvPr id="10" name="Picture 9">
            <a:extLst>
              <a:ext uri="{FF2B5EF4-FFF2-40B4-BE49-F238E27FC236}">
                <a16:creationId xmlns:a16="http://schemas.microsoft.com/office/drawing/2014/main" id="{45AE40A6-63C8-426A-A2B0-649900C23909}"/>
              </a:ext>
            </a:extLst>
          </p:cNvPr>
          <p:cNvPicPr>
            <a:picLocks noChangeAspect="1"/>
          </p:cNvPicPr>
          <p:nvPr/>
        </p:nvPicPr>
        <p:blipFill>
          <a:blip r:embed="rId6"/>
          <a:stretch>
            <a:fillRect/>
          </a:stretch>
        </p:blipFill>
        <p:spPr>
          <a:xfrm>
            <a:off x="4289683" y="2025391"/>
            <a:ext cx="2255716" cy="1365622"/>
          </a:xfrm>
          <a:prstGeom prst="rect">
            <a:avLst/>
          </a:prstGeom>
        </p:spPr>
      </p:pic>
      <p:pic>
        <p:nvPicPr>
          <p:cNvPr id="11" name="Picture 10">
            <a:extLst>
              <a:ext uri="{FF2B5EF4-FFF2-40B4-BE49-F238E27FC236}">
                <a16:creationId xmlns:a16="http://schemas.microsoft.com/office/drawing/2014/main" id="{5C167C75-B820-4AD1-82B8-6997381FF984}"/>
              </a:ext>
            </a:extLst>
          </p:cNvPr>
          <p:cNvPicPr>
            <a:picLocks noChangeAspect="1"/>
          </p:cNvPicPr>
          <p:nvPr/>
        </p:nvPicPr>
        <p:blipFill>
          <a:blip r:embed="rId7"/>
          <a:stretch>
            <a:fillRect/>
          </a:stretch>
        </p:blipFill>
        <p:spPr>
          <a:xfrm>
            <a:off x="6990245" y="2063378"/>
            <a:ext cx="2127688" cy="1365622"/>
          </a:xfrm>
          <a:prstGeom prst="rect">
            <a:avLst/>
          </a:prstGeom>
        </p:spPr>
      </p:pic>
      <p:pic>
        <p:nvPicPr>
          <p:cNvPr id="17" name="Picture 16">
            <a:extLst>
              <a:ext uri="{FF2B5EF4-FFF2-40B4-BE49-F238E27FC236}">
                <a16:creationId xmlns:a16="http://schemas.microsoft.com/office/drawing/2014/main" id="{8E02ADF5-BAA7-4D2B-A05E-F654BB1610F4}"/>
              </a:ext>
            </a:extLst>
          </p:cNvPr>
          <p:cNvPicPr>
            <a:picLocks noChangeAspect="1"/>
          </p:cNvPicPr>
          <p:nvPr/>
        </p:nvPicPr>
        <p:blipFill>
          <a:blip r:embed="rId8"/>
          <a:stretch>
            <a:fillRect/>
          </a:stretch>
        </p:blipFill>
        <p:spPr>
          <a:xfrm>
            <a:off x="9720586" y="2063378"/>
            <a:ext cx="2048434" cy="1432684"/>
          </a:xfrm>
          <a:prstGeom prst="rect">
            <a:avLst/>
          </a:prstGeom>
        </p:spPr>
      </p:pic>
    </p:spTree>
    <p:extLst>
      <p:ext uri="{BB962C8B-B14F-4D97-AF65-F5344CB8AC3E}">
        <p14:creationId xmlns:p14="http://schemas.microsoft.com/office/powerpoint/2010/main" val="2468096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F7AD6-0A3B-9542-8A17-A93FF2ABEA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0934" y="1638385"/>
            <a:ext cx="5229725" cy="3302067"/>
          </a:xfrm>
          <a:prstGeom prst="rect">
            <a:avLst/>
          </a:prstGeom>
          <a:noFill/>
        </p:spPr>
      </p:pic>
      <p:pic>
        <p:nvPicPr>
          <p:cNvPr id="5" name="Picture 4">
            <a:extLst>
              <a:ext uri="{FF2B5EF4-FFF2-40B4-BE49-F238E27FC236}">
                <a16:creationId xmlns:a16="http://schemas.microsoft.com/office/drawing/2014/main" id="{AB68B239-8BA5-13E1-0769-74BEE57FCE5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638384"/>
            <a:ext cx="5229725" cy="3302067"/>
          </a:xfrm>
          <a:prstGeom prst="rect">
            <a:avLst/>
          </a:prstGeom>
          <a:noFill/>
        </p:spPr>
      </p:pic>
      <p:sp>
        <p:nvSpPr>
          <p:cNvPr id="6" name="Rounded Rectangle 5">
            <a:extLst>
              <a:ext uri="{FF2B5EF4-FFF2-40B4-BE49-F238E27FC236}">
                <a16:creationId xmlns:a16="http://schemas.microsoft.com/office/drawing/2014/main" id="{FD9FB57F-E068-860C-B382-659457606ADA}"/>
              </a:ext>
            </a:extLst>
          </p:cNvPr>
          <p:cNvSpPr/>
          <p:nvPr/>
        </p:nvSpPr>
        <p:spPr>
          <a:xfrm>
            <a:off x="949098" y="5206898"/>
            <a:ext cx="9849852" cy="129941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err="1">
                <a:solidFill>
                  <a:schemeClr val="bg1"/>
                </a:solidFill>
                <a:latin typeface="Sylfaen" panose="010A0502050306030303" pitchFamily="18" charset="0"/>
              </a:rPr>
              <a:t>Subdiaphragmatic</a:t>
            </a:r>
            <a:r>
              <a:rPr lang="en-US" sz="2400" b="1" dirty="0">
                <a:solidFill>
                  <a:schemeClr val="bg1"/>
                </a:solidFill>
                <a:latin typeface="Sylfaen" panose="010A0502050306030303" pitchFamily="18" charset="0"/>
              </a:rPr>
              <a:t> </a:t>
            </a:r>
            <a:r>
              <a:rPr lang="en-US" sz="2400" b="1" dirty="0" err="1">
                <a:solidFill>
                  <a:schemeClr val="bg1"/>
                </a:solidFill>
                <a:latin typeface="Sylfaen" panose="010A0502050306030303" pitchFamily="18" charset="0"/>
              </a:rPr>
              <a:t>vagotomy</a:t>
            </a:r>
            <a:r>
              <a:rPr lang="en-US" sz="2400" b="1" dirty="0">
                <a:solidFill>
                  <a:schemeClr val="bg1"/>
                </a:solidFill>
                <a:latin typeface="Sylfaen" panose="010A0502050306030303" pitchFamily="18" charset="0"/>
              </a:rPr>
              <a:t> does not lead to the increased number of </a:t>
            </a:r>
            <a:r>
              <a:rPr lang="en-US" sz="2400" b="1" dirty="0" err="1">
                <a:solidFill>
                  <a:schemeClr val="bg1"/>
                </a:solidFill>
                <a:latin typeface="Sylfaen" panose="010A0502050306030303" pitchFamily="18" charset="0"/>
              </a:rPr>
              <a:t>polyploid</a:t>
            </a:r>
            <a:r>
              <a:rPr lang="en-US" sz="2400" b="1" dirty="0">
                <a:solidFill>
                  <a:schemeClr val="bg1"/>
                </a:solidFill>
                <a:latin typeface="Sylfaen" panose="010A0502050306030303" pitchFamily="18" charset="0"/>
              </a:rPr>
              <a:t> cells in the resected liver at the initial stage of reparative growth </a:t>
            </a:r>
          </a:p>
        </p:txBody>
      </p:sp>
      <p:sp>
        <p:nvSpPr>
          <p:cNvPr id="7" name="Rectangle 6">
            <a:extLst>
              <a:ext uri="{FF2B5EF4-FFF2-40B4-BE49-F238E27FC236}">
                <a16:creationId xmlns:a16="http://schemas.microsoft.com/office/drawing/2014/main" id="{EE01FB92-D4E8-EC69-33F0-0B68C7376AB0}"/>
              </a:ext>
            </a:extLst>
          </p:cNvPr>
          <p:cNvSpPr/>
          <p:nvPr/>
        </p:nvSpPr>
        <p:spPr>
          <a:xfrm>
            <a:off x="1180221" y="351692"/>
            <a:ext cx="9831557" cy="9011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Changes in hepatocyte ploidy induced by </a:t>
            </a:r>
            <a:r>
              <a:rPr lang="en-US" sz="2000" dirty="0" err="1"/>
              <a:t>subdiaphragmatic</a:t>
            </a:r>
            <a:r>
              <a:rPr lang="en-US" sz="2000" dirty="0"/>
              <a:t> </a:t>
            </a:r>
            <a:r>
              <a:rPr lang="en-US" sz="2000" dirty="0" err="1"/>
              <a:t>vagotomy</a:t>
            </a:r>
            <a:r>
              <a:rPr lang="en-US" sz="2000" dirty="0"/>
              <a:t> and liver resection</a:t>
            </a:r>
          </a:p>
        </p:txBody>
      </p:sp>
      <p:sp>
        <p:nvSpPr>
          <p:cNvPr id="2" name="Rectangle 1"/>
          <p:cNvSpPr/>
          <p:nvPr/>
        </p:nvSpPr>
        <p:spPr>
          <a:xfrm>
            <a:off x="554182" y="2094498"/>
            <a:ext cx="263236" cy="26160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pic>
        <p:nvPicPr>
          <p:cNvPr id="3" name="Picture 2"/>
          <p:cNvPicPr>
            <a:picLocks noChangeAspect="1"/>
          </p:cNvPicPr>
          <p:nvPr/>
        </p:nvPicPr>
        <p:blipFill>
          <a:blip r:embed="rId5"/>
          <a:stretch>
            <a:fillRect/>
          </a:stretch>
        </p:blipFill>
        <p:spPr>
          <a:xfrm>
            <a:off x="6309901" y="2094497"/>
            <a:ext cx="292633" cy="2389839"/>
          </a:xfrm>
          <a:prstGeom prst="rect">
            <a:avLst/>
          </a:prstGeom>
        </p:spPr>
      </p:pic>
      <p:sp>
        <p:nvSpPr>
          <p:cNvPr id="8" name="TextBox 7"/>
          <p:cNvSpPr txBox="1"/>
          <p:nvPr/>
        </p:nvSpPr>
        <p:spPr>
          <a:xfrm rot="16200000">
            <a:off x="-1239982" y="3009363"/>
            <a:ext cx="3851564" cy="338554"/>
          </a:xfrm>
          <a:prstGeom prst="rect">
            <a:avLst/>
          </a:prstGeom>
          <a:noFill/>
        </p:spPr>
        <p:txBody>
          <a:bodyPr wrap="square" rtlCol="0">
            <a:spAutoFit/>
          </a:bodyPr>
          <a:lstStyle/>
          <a:p>
            <a:pPr algn="ctr"/>
            <a:r>
              <a:rPr lang="en-US" sz="1600" dirty="0">
                <a:solidFill>
                  <a:schemeClr val="bg1"/>
                </a:solidFill>
              </a:rPr>
              <a:t>Number of cells  %</a:t>
            </a:r>
            <a:endParaRPr lang="la-Latn" sz="1600" dirty="0">
              <a:solidFill>
                <a:schemeClr val="bg1"/>
              </a:solidFill>
            </a:endParaRPr>
          </a:p>
        </p:txBody>
      </p:sp>
      <p:pic>
        <p:nvPicPr>
          <p:cNvPr id="9" name="Picture 8"/>
          <p:cNvPicPr>
            <a:picLocks noChangeAspect="1"/>
          </p:cNvPicPr>
          <p:nvPr/>
        </p:nvPicPr>
        <p:blipFill>
          <a:blip r:embed="rId6"/>
          <a:stretch>
            <a:fillRect/>
          </a:stretch>
        </p:blipFill>
        <p:spPr>
          <a:xfrm>
            <a:off x="6239790" y="1380934"/>
            <a:ext cx="432854" cy="3846909"/>
          </a:xfrm>
          <a:prstGeom prst="rect">
            <a:avLst/>
          </a:prstGeom>
        </p:spPr>
      </p:pic>
      <p:sp>
        <p:nvSpPr>
          <p:cNvPr id="10" name="Rectangle 9"/>
          <p:cNvSpPr/>
          <p:nvPr/>
        </p:nvSpPr>
        <p:spPr>
          <a:xfrm>
            <a:off x="4544171" y="2094497"/>
            <a:ext cx="956084" cy="3161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a:p>
        </p:txBody>
      </p:sp>
      <p:pic>
        <p:nvPicPr>
          <p:cNvPr id="11" name="Picture 10"/>
          <p:cNvPicPr>
            <a:picLocks noChangeAspect="1"/>
          </p:cNvPicPr>
          <p:nvPr/>
        </p:nvPicPr>
        <p:blipFill>
          <a:blip r:embed="rId7"/>
          <a:stretch>
            <a:fillRect/>
          </a:stretch>
        </p:blipFill>
        <p:spPr>
          <a:xfrm>
            <a:off x="10303224" y="2094497"/>
            <a:ext cx="975445" cy="329213"/>
          </a:xfrm>
          <a:prstGeom prst="rect">
            <a:avLst/>
          </a:prstGeom>
        </p:spPr>
      </p:pic>
      <p:pic>
        <p:nvPicPr>
          <p:cNvPr id="12" name="Picture 11"/>
          <p:cNvPicPr>
            <a:picLocks noChangeAspect="1"/>
          </p:cNvPicPr>
          <p:nvPr/>
        </p:nvPicPr>
        <p:blipFill>
          <a:blip r:embed="rId7"/>
          <a:stretch>
            <a:fillRect/>
          </a:stretch>
        </p:blipFill>
        <p:spPr>
          <a:xfrm>
            <a:off x="4582809" y="2677137"/>
            <a:ext cx="975445" cy="329213"/>
          </a:xfrm>
          <a:prstGeom prst="rect">
            <a:avLst/>
          </a:prstGeom>
        </p:spPr>
      </p:pic>
      <p:pic>
        <p:nvPicPr>
          <p:cNvPr id="13" name="Picture 12"/>
          <p:cNvPicPr>
            <a:picLocks noChangeAspect="1"/>
          </p:cNvPicPr>
          <p:nvPr/>
        </p:nvPicPr>
        <p:blipFill>
          <a:blip r:embed="rId7"/>
          <a:stretch>
            <a:fillRect/>
          </a:stretch>
        </p:blipFill>
        <p:spPr>
          <a:xfrm>
            <a:off x="10287835" y="2737608"/>
            <a:ext cx="975445" cy="329213"/>
          </a:xfrm>
          <a:prstGeom prst="rect">
            <a:avLst/>
          </a:prstGeom>
        </p:spPr>
      </p:pic>
      <p:pic>
        <p:nvPicPr>
          <p:cNvPr id="14" name="Picture 13"/>
          <p:cNvPicPr>
            <a:picLocks noChangeAspect="1"/>
          </p:cNvPicPr>
          <p:nvPr/>
        </p:nvPicPr>
        <p:blipFill>
          <a:blip r:embed="rId7"/>
          <a:stretch>
            <a:fillRect/>
          </a:stretch>
        </p:blipFill>
        <p:spPr>
          <a:xfrm>
            <a:off x="4544171" y="3178640"/>
            <a:ext cx="892035" cy="437544"/>
          </a:xfrm>
          <a:prstGeom prst="rect">
            <a:avLst/>
          </a:prstGeom>
        </p:spPr>
      </p:pic>
      <p:pic>
        <p:nvPicPr>
          <p:cNvPr id="15" name="Picture 14"/>
          <p:cNvPicPr>
            <a:picLocks noChangeAspect="1"/>
          </p:cNvPicPr>
          <p:nvPr/>
        </p:nvPicPr>
        <p:blipFill>
          <a:blip r:embed="rId7"/>
          <a:stretch>
            <a:fillRect/>
          </a:stretch>
        </p:blipFill>
        <p:spPr>
          <a:xfrm>
            <a:off x="10297403" y="3345208"/>
            <a:ext cx="975445" cy="478647"/>
          </a:xfrm>
          <a:prstGeom prst="rect">
            <a:avLst/>
          </a:prstGeom>
        </p:spPr>
      </p:pic>
      <p:sp>
        <p:nvSpPr>
          <p:cNvPr id="16" name="TextBox 15"/>
          <p:cNvSpPr txBox="1"/>
          <p:nvPr/>
        </p:nvSpPr>
        <p:spPr>
          <a:xfrm>
            <a:off x="4518629" y="2105214"/>
            <a:ext cx="941064" cy="307777"/>
          </a:xfrm>
          <a:prstGeom prst="rect">
            <a:avLst/>
          </a:prstGeom>
          <a:noFill/>
        </p:spPr>
        <p:txBody>
          <a:bodyPr wrap="square" rtlCol="0">
            <a:spAutoFit/>
          </a:bodyPr>
          <a:lstStyle/>
          <a:p>
            <a:pPr algn="ctr"/>
            <a:r>
              <a:rPr lang="en-US" sz="1400" b="1" dirty="0">
                <a:solidFill>
                  <a:schemeClr val="bg1"/>
                </a:solidFill>
              </a:rPr>
              <a:t>control</a:t>
            </a:r>
            <a:endParaRPr lang="la-Latn" sz="1400" b="1" dirty="0">
              <a:solidFill>
                <a:schemeClr val="bg1"/>
              </a:solidFill>
            </a:endParaRPr>
          </a:p>
        </p:txBody>
      </p:sp>
      <p:sp>
        <p:nvSpPr>
          <p:cNvPr id="17" name="TextBox 16"/>
          <p:cNvSpPr txBox="1"/>
          <p:nvPr/>
        </p:nvSpPr>
        <p:spPr>
          <a:xfrm>
            <a:off x="10262389" y="2117550"/>
            <a:ext cx="957576" cy="307777"/>
          </a:xfrm>
          <a:prstGeom prst="rect">
            <a:avLst/>
          </a:prstGeom>
          <a:noFill/>
        </p:spPr>
        <p:txBody>
          <a:bodyPr wrap="square" rtlCol="0">
            <a:spAutoFit/>
          </a:bodyPr>
          <a:lstStyle/>
          <a:p>
            <a:pPr algn="ctr"/>
            <a:r>
              <a:rPr lang="en-US" sz="1400" b="1" dirty="0">
                <a:solidFill>
                  <a:schemeClr val="bg1"/>
                </a:solidFill>
              </a:rPr>
              <a:t>control</a:t>
            </a:r>
            <a:endParaRPr lang="la-Latn" sz="1400" b="1" dirty="0">
              <a:solidFill>
                <a:schemeClr val="bg1"/>
              </a:solidFill>
            </a:endParaRPr>
          </a:p>
        </p:txBody>
      </p:sp>
      <p:sp>
        <p:nvSpPr>
          <p:cNvPr id="18" name="TextBox 17"/>
          <p:cNvSpPr txBox="1"/>
          <p:nvPr/>
        </p:nvSpPr>
        <p:spPr>
          <a:xfrm>
            <a:off x="4544171" y="2617007"/>
            <a:ext cx="1075510" cy="307777"/>
          </a:xfrm>
          <a:prstGeom prst="rect">
            <a:avLst/>
          </a:prstGeom>
          <a:noFill/>
        </p:spPr>
        <p:txBody>
          <a:bodyPr wrap="square" rtlCol="0">
            <a:spAutoFit/>
          </a:bodyPr>
          <a:lstStyle/>
          <a:p>
            <a:r>
              <a:rPr lang="en-US" sz="1400" b="1" dirty="0" err="1">
                <a:solidFill>
                  <a:schemeClr val="bg1"/>
                </a:solidFill>
              </a:rPr>
              <a:t>Hep</a:t>
            </a:r>
            <a:r>
              <a:rPr lang="en-US" sz="1400" b="1" dirty="0">
                <a:solidFill>
                  <a:schemeClr val="bg1"/>
                </a:solidFill>
              </a:rPr>
              <a:t>. 22h</a:t>
            </a:r>
            <a:endParaRPr lang="la-Latn" sz="1400" b="1" dirty="0">
              <a:solidFill>
                <a:schemeClr val="bg1"/>
              </a:solidFill>
            </a:endParaRPr>
          </a:p>
        </p:txBody>
      </p:sp>
      <p:sp>
        <p:nvSpPr>
          <p:cNvPr id="19" name="TextBox 18"/>
          <p:cNvSpPr txBox="1"/>
          <p:nvPr/>
        </p:nvSpPr>
        <p:spPr>
          <a:xfrm>
            <a:off x="10285355" y="2703539"/>
            <a:ext cx="1092611" cy="307777"/>
          </a:xfrm>
          <a:prstGeom prst="rect">
            <a:avLst/>
          </a:prstGeom>
          <a:noFill/>
        </p:spPr>
        <p:txBody>
          <a:bodyPr wrap="square" rtlCol="0">
            <a:spAutoFit/>
          </a:bodyPr>
          <a:lstStyle/>
          <a:p>
            <a:r>
              <a:rPr lang="en-US" sz="1400" b="1" dirty="0" err="1">
                <a:solidFill>
                  <a:schemeClr val="bg1"/>
                </a:solidFill>
              </a:rPr>
              <a:t>Hep</a:t>
            </a:r>
            <a:r>
              <a:rPr lang="en-US" sz="1400" b="1" dirty="0">
                <a:solidFill>
                  <a:schemeClr val="bg1"/>
                </a:solidFill>
              </a:rPr>
              <a:t>. 32h</a:t>
            </a:r>
            <a:endParaRPr lang="la-Latn" sz="1400" b="1" dirty="0">
              <a:solidFill>
                <a:schemeClr val="bg1"/>
              </a:solidFill>
            </a:endParaRPr>
          </a:p>
        </p:txBody>
      </p:sp>
      <p:sp>
        <p:nvSpPr>
          <p:cNvPr id="20" name="TextBox 19"/>
          <p:cNvSpPr txBox="1"/>
          <p:nvPr/>
        </p:nvSpPr>
        <p:spPr>
          <a:xfrm>
            <a:off x="4518629" y="3151201"/>
            <a:ext cx="1139690" cy="523220"/>
          </a:xfrm>
          <a:prstGeom prst="rect">
            <a:avLst/>
          </a:prstGeom>
          <a:noFill/>
        </p:spPr>
        <p:txBody>
          <a:bodyPr wrap="square" rtlCol="0">
            <a:spAutoFit/>
          </a:bodyPr>
          <a:lstStyle/>
          <a:p>
            <a:pPr algn="ctr"/>
            <a:r>
              <a:rPr lang="en-US" sz="1400" b="1" dirty="0" err="1">
                <a:solidFill>
                  <a:schemeClr val="bg1"/>
                </a:solidFill>
              </a:rPr>
              <a:t>Vag</a:t>
            </a:r>
            <a:r>
              <a:rPr lang="en-US" sz="1400" b="1" dirty="0">
                <a:solidFill>
                  <a:schemeClr val="bg1"/>
                </a:solidFill>
              </a:rPr>
              <a:t>.+</a:t>
            </a:r>
            <a:r>
              <a:rPr lang="en-US" sz="1400" b="1" dirty="0" err="1">
                <a:solidFill>
                  <a:schemeClr val="bg1"/>
                </a:solidFill>
              </a:rPr>
              <a:t>Hep</a:t>
            </a:r>
            <a:r>
              <a:rPr lang="en-US" sz="1400" b="1" dirty="0">
                <a:solidFill>
                  <a:schemeClr val="bg1"/>
                </a:solidFill>
              </a:rPr>
              <a:t>. 22h</a:t>
            </a:r>
            <a:endParaRPr lang="la-Latn" sz="1400" b="1" dirty="0">
              <a:solidFill>
                <a:schemeClr val="bg1"/>
              </a:solidFill>
            </a:endParaRPr>
          </a:p>
        </p:txBody>
      </p:sp>
      <p:sp>
        <p:nvSpPr>
          <p:cNvPr id="21" name="TextBox 20"/>
          <p:cNvSpPr txBox="1"/>
          <p:nvPr/>
        </p:nvSpPr>
        <p:spPr>
          <a:xfrm>
            <a:off x="10212893" y="3248970"/>
            <a:ext cx="1172113" cy="523220"/>
          </a:xfrm>
          <a:prstGeom prst="rect">
            <a:avLst/>
          </a:prstGeom>
          <a:noFill/>
        </p:spPr>
        <p:txBody>
          <a:bodyPr wrap="square" rtlCol="0">
            <a:spAutoFit/>
          </a:bodyPr>
          <a:lstStyle/>
          <a:p>
            <a:pPr algn="ctr"/>
            <a:r>
              <a:rPr lang="en-US" sz="1400" b="1" dirty="0" err="1">
                <a:solidFill>
                  <a:schemeClr val="bg1"/>
                </a:solidFill>
              </a:rPr>
              <a:t>Vag</a:t>
            </a:r>
            <a:r>
              <a:rPr lang="en-US" sz="1400" b="1" dirty="0">
                <a:solidFill>
                  <a:schemeClr val="bg1"/>
                </a:solidFill>
              </a:rPr>
              <a:t>.+</a:t>
            </a:r>
            <a:r>
              <a:rPr lang="en-US" sz="1400" b="1" dirty="0" err="1">
                <a:solidFill>
                  <a:schemeClr val="bg1"/>
                </a:solidFill>
              </a:rPr>
              <a:t>Hep</a:t>
            </a:r>
            <a:r>
              <a:rPr lang="en-US" sz="1400" b="1" dirty="0">
                <a:solidFill>
                  <a:schemeClr val="bg1"/>
                </a:solidFill>
              </a:rPr>
              <a:t>. 32h</a:t>
            </a:r>
            <a:endParaRPr lang="la-Latn" sz="1400" b="1" dirty="0">
              <a:solidFill>
                <a:schemeClr val="bg1"/>
              </a:solidFill>
            </a:endParaRPr>
          </a:p>
        </p:txBody>
      </p:sp>
    </p:spTree>
    <p:extLst>
      <p:ext uri="{BB962C8B-B14F-4D97-AF65-F5344CB8AC3E}">
        <p14:creationId xmlns:p14="http://schemas.microsoft.com/office/powerpoint/2010/main" val="885367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A59E19-BFA7-CD2D-9222-7FDD6240E62E}"/>
              </a:ext>
            </a:extLst>
          </p:cNvPr>
          <p:cNvSpPr>
            <a:spLocks noGrp="1"/>
          </p:cNvSpPr>
          <p:nvPr>
            <p:ph type="title"/>
          </p:nvPr>
        </p:nvSpPr>
        <p:spPr>
          <a:xfrm>
            <a:off x="4063869" y="283341"/>
            <a:ext cx="3653113" cy="894295"/>
          </a:xfrm>
        </p:spPr>
        <p:txBody>
          <a:bodyPr/>
          <a:lstStyle/>
          <a:p>
            <a:pPr algn="ctr"/>
            <a:r>
              <a:rPr lang="en-US" b="1" dirty="0"/>
              <a:t>Conclusions:</a:t>
            </a:r>
            <a:br>
              <a:rPr lang="en-US" b="1" dirty="0"/>
            </a:br>
            <a:endParaRPr lang="en-US" b="1" dirty="0"/>
          </a:p>
        </p:txBody>
      </p:sp>
      <p:sp>
        <p:nvSpPr>
          <p:cNvPr id="6" name="TextBox 5">
            <a:extLst>
              <a:ext uri="{FF2B5EF4-FFF2-40B4-BE49-F238E27FC236}">
                <a16:creationId xmlns:a16="http://schemas.microsoft.com/office/drawing/2014/main" id="{54F550A6-51BE-495E-7C30-C1790ACF536E}"/>
              </a:ext>
            </a:extLst>
          </p:cNvPr>
          <p:cNvSpPr txBox="1"/>
          <p:nvPr/>
        </p:nvSpPr>
        <p:spPr>
          <a:xfrm>
            <a:off x="595746" y="1965844"/>
            <a:ext cx="11052889" cy="3539430"/>
          </a:xfrm>
          <a:prstGeom prst="rect">
            <a:avLst/>
          </a:prstGeom>
          <a:noFill/>
        </p:spPr>
        <p:txBody>
          <a:bodyPr wrap="square" rtlCol="0">
            <a:spAutoFit/>
          </a:bodyPr>
          <a:lstStyle/>
          <a:p>
            <a:pPr algn="just"/>
            <a:r>
              <a:rPr lang="en-US" sz="2800" dirty="0">
                <a:latin typeface="Calibri" panose="020F0502020204030204" pitchFamily="34" charset="0"/>
                <a:ea typeface="Calibri" panose="020F0502020204030204" pitchFamily="34" charset="0"/>
                <a:cs typeface="Times New Roman" panose="02020603050405020304" pitchFamily="18" charset="0"/>
              </a:rPr>
              <a:t>1.	An increase in the number of both 4Cx2 and 8C cells at the initial stage after </a:t>
            </a:r>
            <a:r>
              <a:rPr lang="la-Latn" sz="2800" dirty="0">
                <a:latin typeface="Calibri" panose="020F0502020204030204" pitchFamily="34" charset="0"/>
                <a:ea typeface="Calibri" panose="020F0502020204030204" pitchFamily="34" charset="0"/>
                <a:cs typeface="Times New Roman" panose="02020603050405020304" pitchFamily="18" charset="0"/>
              </a:rPr>
              <a:t>subdiaphragmatic vagotomy </a:t>
            </a:r>
            <a:r>
              <a:rPr lang="en-US" sz="2800" dirty="0">
                <a:latin typeface="Calibri" panose="020F0502020204030204" pitchFamily="34" charset="0"/>
                <a:ea typeface="Calibri" panose="020F0502020204030204" pitchFamily="34" charset="0"/>
                <a:cs typeface="Times New Roman" panose="02020603050405020304" pitchFamily="18" charset="0"/>
              </a:rPr>
              <a:t>indicates that the genome fold increase in the liver is achieved by simultaneously activated two different mechanisms. </a:t>
            </a:r>
          </a:p>
          <a:p>
            <a:pPr algn="just"/>
            <a:r>
              <a:rPr lang="en-US" sz="2800" dirty="0">
                <a:latin typeface="Calibri" panose="020F0502020204030204" pitchFamily="34" charset="0"/>
                <a:ea typeface="Calibri" panose="020F0502020204030204" pitchFamily="34" charset="0"/>
                <a:cs typeface="Times New Roman" panose="02020603050405020304" pitchFamily="18" charset="0"/>
              </a:rPr>
              <a:t>2.	Simultaneous resection of the </a:t>
            </a:r>
            <a:r>
              <a:rPr lang="la-Latn" sz="2800" dirty="0">
                <a:latin typeface="Calibri" panose="020F0502020204030204" pitchFamily="34" charset="0"/>
                <a:ea typeface="Calibri" panose="020F0502020204030204" pitchFamily="34" charset="0"/>
                <a:cs typeface="Times New Roman" panose="02020603050405020304" pitchFamily="18" charset="0"/>
              </a:rPr>
              <a:t>Vagus</a:t>
            </a:r>
            <a:r>
              <a:rPr lang="en-US" sz="2800" dirty="0">
                <a:latin typeface="Calibri" panose="020F0502020204030204" pitchFamily="34" charset="0"/>
                <a:ea typeface="Calibri" panose="020F0502020204030204" pitchFamily="34" charset="0"/>
                <a:cs typeface="Times New Roman" panose="02020603050405020304" pitchFamily="18" charset="0"/>
              </a:rPr>
              <a:t> nerve and liver at the initial stage of reparative regeneration, despite the delay in proliferative activity caused by </a:t>
            </a:r>
            <a:r>
              <a:rPr lang="la-Latn" sz="2800" dirty="0">
                <a:latin typeface="Calibri" panose="020F0502020204030204" pitchFamily="34" charset="0"/>
                <a:ea typeface="Calibri" panose="020F0502020204030204" pitchFamily="34" charset="0"/>
                <a:cs typeface="Times New Roman" panose="02020603050405020304" pitchFamily="18" charset="0"/>
              </a:rPr>
              <a:t>subdiaphragmatic vagotomy </a:t>
            </a:r>
            <a:r>
              <a:rPr lang="en-US" sz="2800" dirty="0">
                <a:latin typeface="Calibri" panose="020F0502020204030204" pitchFamily="34" charset="0"/>
                <a:ea typeface="Calibri" panose="020F0502020204030204" pitchFamily="34" charset="0"/>
                <a:cs typeface="Times New Roman" panose="02020603050405020304" pitchFamily="18" charset="0"/>
              </a:rPr>
              <a:t>in the liver of adult rats, does not affect the sequence of recovery processes.</a:t>
            </a:r>
            <a:endParaRPr lang="en-US" sz="2000" dirty="0"/>
          </a:p>
        </p:txBody>
      </p:sp>
    </p:spTree>
    <p:extLst>
      <p:ext uri="{BB962C8B-B14F-4D97-AF65-F5344CB8AC3E}">
        <p14:creationId xmlns:p14="http://schemas.microsoft.com/office/powerpoint/2010/main" val="3226196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8E4F09-7841-703B-F13F-295CF3C8B349}"/>
              </a:ext>
            </a:extLst>
          </p:cNvPr>
          <p:cNvSpPr txBox="1"/>
          <p:nvPr/>
        </p:nvSpPr>
        <p:spPr>
          <a:xfrm>
            <a:off x="2773056" y="2561685"/>
            <a:ext cx="7423827" cy="707886"/>
          </a:xfrm>
          <a:prstGeom prst="rect">
            <a:avLst/>
          </a:prstGeom>
          <a:noFill/>
        </p:spPr>
        <p:txBody>
          <a:bodyPr wrap="none" rtlCol="0">
            <a:spAutoFit/>
          </a:bodyPr>
          <a:lstStyle/>
          <a:p>
            <a:r>
              <a:rPr lang="en-US" sz="4000" dirty="0">
                <a:solidFill>
                  <a:schemeClr val="accent3">
                    <a:lumMod val="60000"/>
                    <a:lumOff val="40000"/>
                  </a:schemeClr>
                </a:solidFill>
              </a:rPr>
              <a:t>Thank you for your attention! </a:t>
            </a:r>
          </a:p>
        </p:txBody>
      </p:sp>
    </p:spTree>
    <p:extLst>
      <p:ext uri="{BB962C8B-B14F-4D97-AF65-F5344CB8AC3E}">
        <p14:creationId xmlns:p14="http://schemas.microsoft.com/office/powerpoint/2010/main" val="1888035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F054E-F58E-013C-9ECD-AEED1AA6D6DE}"/>
              </a:ext>
            </a:extLst>
          </p:cNvPr>
          <p:cNvSpPr txBox="1"/>
          <p:nvPr/>
        </p:nvSpPr>
        <p:spPr>
          <a:xfrm>
            <a:off x="406754" y="1970888"/>
            <a:ext cx="11378491" cy="4708981"/>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Small pieces of perfused liver are placed in first buffer (pH 8.0) for 20-30 minutes. At this time, contacts between cells is reduced.</a:t>
            </a:r>
          </a:p>
          <a:p>
            <a:pPr marL="342900" indent="-342900" algn="just">
              <a:buFont typeface="Arial" panose="020B0604020202020204" pitchFamily="34" charset="0"/>
              <a:buChar char="•"/>
            </a:pPr>
            <a:r>
              <a:rPr lang="en-US" sz="2000" dirty="0"/>
              <a:t>Then tissues are transferred to second  buffer (pH 7.3) for 5-10 minutes. At this time, the mass of separated cells is weighed in a liquid, this liquid is transferred to a glass and a smears are prepared. Fixation is done with methanol.</a:t>
            </a:r>
          </a:p>
          <a:p>
            <a:pPr marL="342900" indent="-342900" algn="just">
              <a:buFont typeface="Arial" panose="020B0604020202020204" pitchFamily="34" charset="0"/>
              <a:buChar char="•"/>
            </a:pPr>
            <a:r>
              <a:rPr lang="en-US" sz="2000" dirty="0"/>
              <a:t>After fixation, smears are placed in 5% sulfosalicylic acid, then in a solution of LiCl and HCl...</a:t>
            </a:r>
          </a:p>
          <a:p>
            <a:pPr marL="342900" indent="-342900" algn="just">
              <a:buFont typeface="Arial" panose="020B0604020202020204" pitchFamily="34" charset="0"/>
              <a:buChar char="•"/>
            </a:pPr>
            <a:r>
              <a:rPr lang="en-US" sz="2000" dirty="0"/>
              <a:t>Then staining is done with Schiff's reagent, which stains cell’s DNA.</a:t>
            </a:r>
          </a:p>
          <a:p>
            <a:pPr marL="342900" indent="-342900" algn="just">
              <a:buFont typeface="Arial" panose="020B0604020202020204" pitchFamily="34" charset="0"/>
              <a:buChar char="•"/>
            </a:pPr>
            <a:r>
              <a:rPr lang="en-US" sz="2000" dirty="0"/>
              <a:t>Passing in </a:t>
            </a:r>
            <a:r>
              <a:rPr lang="en-US" sz="2000" dirty="0" err="1"/>
              <a:t>sulphur</a:t>
            </a:r>
            <a:r>
              <a:rPr lang="en-US" sz="2000" dirty="0"/>
              <a:t> waters, alcohols, xylol, balsam.</a:t>
            </a:r>
          </a:p>
          <a:p>
            <a:pPr marL="342900" indent="-342900" algn="just">
              <a:buFont typeface="Arial" panose="020B0604020202020204" pitchFamily="34" charset="0"/>
              <a:buChar char="•"/>
            </a:pPr>
            <a:r>
              <a:rPr lang="en-US" sz="2000" dirty="0"/>
              <a:t>Finally, the nucleic acids are stained purple. </a:t>
            </a:r>
          </a:p>
          <a:p>
            <a:pPr marL="342900" indent="-342900" algn="just">
              <a:buFont typeface="Arial" panose="020B0604020202020204" pitchFamily="34" charset="0"/>
              <a:buChar char="•"/>
            </a:pPr>
            <a:r>
              <a:rPr lang="en-US" sz="2000" dirty="0"/>
              <a:t>Smears are photographed under a light microscope.</a:t>
            </a:r>
          </a:p>
          <a:p>
            <a:pPr marL="342900" indent="-342900" algn="just">
              <a:buFont typeface="Arial" panose="020B0604020202020204" pitchFamily="34" charset="0"/>
              <a:buChar char="•"/>
            </a:pPr>
            <a:r>
              <a:rPr lang="en-US" sz="2000" dirty="0"/>
              <a:t>DNA amount is determined with computer program image J.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a:p>
        </p:txBody>
      </p:sp>
      <p:sp>
        <p:nvSpPr>
          <p:cNvPr id="3" name="TextBox 2">
            <a:extLst>
              <a:ext uri="{FF2B5EF4-FFF2-40B4-BE49-F238E27FC236}">
                <a16:creationId xmlns:a16="http://schemas.microsoft.com/office/drawing/2014/main" id="{B4D8A31C-8512-A238-387A-EBC377CB323B}"/>
              </a:ext>
            </a:extLst>
          </p:cNvPr>
          <p:cNvSpPr txBox="1"/>
          <p:nvPr/>
        </p:nvSpPr>
        <p:spPr>
          <a:xfrm>
            <a:off x="3314700" y="1003300"/>
            <a:ext cx="5778500" cy="461665"/>
          </a:xfrm>
          <a:prstGeom prst="rect">
            <a:avLst/>
          </a:prstGeom>
          <a:noFill/>
        </p:spPr>
        <p:txBody>
          <a:bodyPr wrap="square" rtlCol="0">
            <a:spAutoFit/>
          </a:bodyPr>
          <a:lstStyle/>
          <a:p>
            <a:pPr algn="ctr"/>
            <a:r>
              <a:rPr lang="en-US" sz="2400" dirty="0"/>
              <a:t>Method of DNA measurement</a:t>
            </a:r>
            <a:endParaRPr lang="ka-GE" sz="2400" dirty="0"/>
          </a:p>
        </p:txBody>
      </p:sp>
    </p:spTree>
    <p:extLst>
      <p:ext uri="{BB962C8B-B14F-4D97-AF65-F5344CB8AC3E}">
        <p14:creationId xmlns:p14="http://schemas.microsoft.com/office/powerpoint/2010/main" val="158793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ed Rectangle 2">
            <a:extLst>
              <a:ext uri="{FF2B5EF4-FFF2-40B4-BE49-F238E27FC236}">
                <a16:creationId xmlns:a16="http://schemas.microsoft.com/office/drawing/2014/main" id="{E378D354-6ED1-B5ED-BC93-AAC2FBE1649E}"/>
              </a:ext>
            </a:extLst>
          </p:cNvPr>
          <p:cNvSpPr/>
          <p:nvPr/>
        </p:nvSpPr>
        <p:spPr>
          <a:xfrm>
            <a:off x="1145547" y="86406"/>
            <a:ext cx="10288831" cy="8917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ea typeface="Calibri" panose="020F0502020204030204" pitchFamily="34" charset="0"/>
                <a:cs typeface="Sylfaen" panose="010A0502050306030303" pitchFamily="18" charset="0"/>
              </a:rPr>
              <a:t>The peculiarities of liver’s adaptive-compensatory growth at the initial stage of various pathologies</a:t>
            </a:r>
            <a:endParaRPr lang="en-US" sz="2400" b="1" dirty="0"/>
          </a:p>
        </p:txBody>
      </p:sp>
      <p:sp>
        <p:nvSpPr>
          <p:cNvPr id="18" name="Flowchart: Punched Tape 17">
            <a:extLst>
              <a:ext uri="{FF2B5EF4-FFF2-40B4-BE49-F238E27FC236}">
                <a16:creationId xmlns:a16="http://schemas.microsoft.com/office/drawing/2014/main" id="{59D4A1CE-E5B5-449F-8E69-137D4F191CD0}"/>
              </a:ext>
            </a:extLst>
          </p:cNvPr>
          <p:cNvSpPr/>
          <p:nvPr/>
        </p:nvSpPr>
        <p:spPr>
          <a:xfrm>
            <a:off x="2232822" y="1234938"/>
            <a:ext cx="3019389" cy="1571171"/>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ka-GE" dirty="0">
              <a:solidFill>
                <a:schemeClr val="bg1"/>
              </a:solidFill>
            </a:endParaRPr>
          </a:p>
        </p:txBody>
      </p:sp>
      <p:sp>
        <p:nvSpPr>
          <p:cNvPr id="19" name="TextBox 18">
            <a:extLst>
              <a:ext uri="{FF2B5EF4-FFF2-40B4-BE49-F238E27FC236}">
                <a16:creationId xmlns:a16="http://schemas.microsoft.com/office/drawing/2014/main" id="{F5DFFAEF-A2F7-4FBF-971B-1B97B3C65202}"/>
              </a:ext>
            </a:extLst>
          </p:cNvPr>
          <p:cNvSpPr txBox="1"/>
          <p:nvPr/>
        </p:nvSpPr>
        <p:spPr>
          <a:xfrm>
            <a:off x="2509886" y="1666581"/>
            <a:ext cx="2481943" cy="707886"/>
          </a:xfrm>
          <a:prstGeom prst="rect">
            <a:avLst/>
          </a:prstGeom>
          <a:noFill/>
        </p:spPr>
        <p:txBody>
          <a:bodyPr wrap="square" rtlCol="0">
            <a:spAutoFit/>
          </a:bodyPr>
          <a:lstStyle/>
          <a:p>
            <a:pPr algn="ctr"/>
            <a:r>
              <a:rPr lang="en-US" sz="2000" dirty="0">
                <a:solidFill>
                  <a:schemeClr val="bg1"/>
                </a:solidFill>
              </a:rPr>
              <a:t>Alimentary dyslipidemia</a:t>
            </a:r>
            <a:endParaRPr lang="ka-GE" sz="2000" dirty="0">
              <a:solidFill>
                <a:schemeClr val="bg1"/>
              </a:solidFill>
            </a:endParaRPr>
          </a:p>
        </p:txBody>
      </p:sp>
      <p:pic>
        <p:nvPicPr>
          <p:cNvPr id="27" name="Picture 26">
            <a:extLst>
              <a:ext uri="{FF2B5EF4-FFF2-40B4-BE49-F238E27FC236}">
                <a16:creationId xmlns:a16="http://schemas.microsoft.com/office/drawing/2014/main" id="{C3F49A3A-D2C4-464D-BA98-DC13617FB4D9}"/>
              </a:ext>
            </a:extLst>
          </p:cNvPr>
          <p:cNvPicPr>
            <a:picLocks noChangeAspect="1"/>
          </p:cNvPicPr>
          <p:nvPr/>
        </p:nvPicPr>
        <p:blipFill>
          <a:blip r:embed="rId3"/>
          <a:stretch>
            <a:fillRect/>
          </a:stretch>
        </p:blipFill>
        <p:spPr>
          <a:xfrm>
            <a:off x="2326103" y="3692746"/>
            <a:ext cx="3036071" cy="1579001"/>
          </a:xfrm>
          <a:prstGeom prst="rect">
            <a:avLst/>
          </a:prstGeom>
        </p:spPr>
      </p:pic>
      <p:sp>
        <p:nvSpPr>
          <p:cNvPr id="28" name="TextBox 27">
            <a:extLst>
              <a:ext uri="{FF2B5EF4-FFF2-40B4-BE49-F238E27FC236}">
                <a16:creationId xmlns:a16="http://schemas.microsoft.com/office/drawing/2014/main" id="{4DF7A0C4-8550-404C-B708-F022607C3B4E}"/>
              </a:ext>
            </a:extLst>
          </p:cNvPr>
          <p:cNvSpPr txBox="1"/>
          <p:nvPr/>
        </p:nvSpPr>
        <p:spPr>
          <a:xfrm>
            <a:off x="2821942" y="4277107"/>
            <a:ext cx="1857829" cy="707886"/>
          </a:xfrm>
          <a:prstGeom prst="rect">
            <a:avLst/>
          </a:prstGeom>
          <a:noFill/>
        </p:spPr>
        <p:txBody>
          <a:bodyPr wrap="square" rtlCol="0">
            <a:spAutoFit/>
          </a:bodyPr>
          <a:lstStyle/>
          <a:p>
            <a:pPr algn="ctr"/>
            <a:r>
              <a:rPr lang="la-Latn" sz="2000" dirty="0">
                <a:solidFill>
                  <a:schemeClr val="bg1"/>
                </a:solidFill>
              </a:rPr>
              <a:t>cholestasis</a:t>
            </a:r>
          </a:p>
          <a:p>
            <a:pPr algn="ctr"/>
            <a:endParaRPr lang="ka-GE" sz="2000" dirty="0"/>
          </a:p>
        </p:txBody>
      </p:sp>
      <p:pic>
        <p:nvPicPr>
          <p:cNvPr id="29" name="Picture 28">
            <a:extLst>
              <a:ext uri="{FF2B5EF4-FFF2-40B4-BE49-F238E27FC236}">
                <a16:creationId xmlns:a16="http://schemas.microsoft.com/office/drawing/2014/main" id="{3D7E8028-6917-4C25-B35E-4B23BE3AF702}"/>
              </a:ext>
            </a:extLst>
          </p:cNvPr>
          <p:cNvPicPr>
            <a:picLocks noChangeAspect="1"/>
          </p:cNvPicPr>
          <p:nvPr/>
        </p:nvPicPr>
        <p:blipFill>
          <a:blip r:embed="rId3"/>
          <a:stretch>
            <a:fillRect/>
          </a:stretch>
        </p:blipFill>
        <p:spPr>
          <a:xfrm>
            <a:off x="7283586" y="2337081"/>
            <a:ext cx="3036071" cy="1579001"/>
          </a:xfrm>
          <a:prstGeom prst="rect">
            <a:avLst/>
          </a:prstGeom>
        </p:spPr>
      </p:pic>
      <p:pic>
        <p:nvPicPr>
          <p:cNvPr id="30" name="Picture 29">
            <a:extLst>
              <a:ext uri="{FF2B5EF4-FFF2-40B4-BE49-F238E27FC236}">
                <a16:creationId xmlns:a16="http://schemas.microsoft.com/office/drawing/2014/main" id="{2FA40E5C-47AA-493C-A5AA-F43A906DC792}"/>
              </a:ext>
            </a:extLst>
          </p:cNvPr>
          <p:cNvPicPr>
            <a:picLocks noChangeAspect="1"/>
          </p:cNvPicPr>
          <p:nvPr/>
        </p:nvPicPr>
        <p:blipFill>
          <a:blip r:embed="rId3"/>
          <a:stretch>
            <a:fillRect/>
          </a:stretch>
        </p:blipFill>
        <p:spPr>
          <a:xfrm>
            <a:off x="7283585" y="4984993"/>
            <a:ext cx="3036071" cy="1579001"/>
          </a:xfrm>
          <a:prstGeom prst="rect">
            <a:avLst/>
          </a:prstGeom>
        </p:spPr>
      </p:pic>
      <p:sp>
        <p:nvSpPr>
          <p:cNvPr id="31" name="TextBox 30">
            <a:extLst>
              <a:ext uri="{FF2B5EF4-FFF2-40B4-BE49-F238E27FC236}">
                <a16:creationId xmlns:a16="http://schemas.microsoft.com/office/drawing/2014/main" id="{2B3B3B63-380E-4A02-AE97-39A4B57EC47A}"/>
              </a:ext>
            </a:extLst>
          </p:cNvPr>
          <p:cNvSpPr txBox="1"/>
          <p:nvPr/>
        </p:nvSpPr>
        <p:spPr>
          <a:xfrm>
            <a:off x="7676220" y="2827892"/>
            <a:ext cx="2264228" cy="1015663"/>
          </a:xfrm>
          <a:prstGeom prst="rect">
            <a:avLst/>
          </a:prstGeom>
          <a:noFill/>
        </p:spPr>
        <p:txBody>
          <a:bodyPr wrap="square" rtlCol="0">
            <a:spAutoFit/>
          </a:bodyPr>
          <a:lstStyle/>
          <a:p>
            <a:pPr algn="ctr"/>
            <a:r>
              <a:rPr lang="la-Latn" sz="2000" dirty="0">
                <a:solidFill>
                  <a:schemeClr val="bg1"/>
                </a:solidFill>
              </a:rPr>
              <a:t>Radiative</a:t>
            </a:r>
            <a:r>
              <a:rPr lang="en-US" sz="2000" dirty="0">
                <a:solidFill>
                  <a:schemeClr val="bg1"/>
                </a:solidFill>
              </a:rPr>
              <a:t>-</a:t>
            </a:r>
            <a:r>
              <a:rPr lang="la-Latn" sz="2000" dirty="0">
                <a:solidFill>
                  <a:schemeClr val="bg1"/>
                </a:solidFill>
              </a:rPr>
              <a:t>oxidative stress</a:t>
            </a:r>
          </a:p>
          <a:p>
            <a:pPr algn="ctr"/>
            <a:endParaRPr lang="ka-GE" sz="2000" dirty="0"/>
          </a:p>
        </p:txBody>
      </p:sp>
      <p:sp>
        <p:nvSpPr>
          <p:cNvPr id="32" name="TextBox 31">
            <a:extLst>
              <a:ext uri="{FF2B5EF4-FFF2-40B4-BE49-F238E27FC236}">
                <a16:creationId xmlns:a16="http://schemas.microsoft.com/office/drawing/2014/main" id="{71D71AED-F439-439C-9573-E4B5DCAFD34E}"/>
              </a:ext>
            </a:extLst>
          </p:cNvPr>
          <p:cNvSpPr txBox="1"/>
          <p:nvPr/>
        </p:nvSpPr>
        <p:spPr>
          <a:xfrm>
            <a:off x="7290298" y="5294155"/>
            <a:ext cx="3036071" cy="1200329"/>
          </a:xfrm>
          <a:prstGeom prst="rect">
            <a:avLst/>
          </a:prstGeom>
          <a:noFill/>
        </p:spPr>
        <p:txBody>
          <a:bodyPr wrap="square" rtlCol="0">
            <a:spAutoFit/>
          </a:bodyPr>
          <a:lstStyle/>
          <a:p>
            <a:pPr algn="ctr"/>
            <a:r>
              <a:rPr lang="en-US" dirty="0">
                <a:solidFill>
                  <a:schemeClr val="bg1"/>
                </a:solidFill>
              </a:rPr>
              <a:t>hormonal imbalance</a:t>
            </a:r>
          </a:p>
          <a:p>
            <a:pPr algn="ctr"/>
            <a:r>
              <a:rPr lang="en-US" dirty="0">
                <a:solidFill>
                  <a:schemeClr val="bg1"/>
                </a:solidFill>
              </a:rPr>
              <a:t>(bilateral adrenalectomy)</a:t>
            </a:r>
          </a:p>
          <a:p>
            <a:endParaRPr lang="ka-GE" dirty="0"/>
          </a:p>
        </p:txBody>
      </p:sp>
    </p:spTree>
    <p:extLst>
      <p:ext uri="{BB962C8B-B14F-4D97-AF65-F5344CB8AC3E}">
        <p14:creationId xmlns:p14="http://schemas.microsoft.com/office/powerpoint/2010/main" val="3554442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F9050A-EE6B-A99D-724B-A20A906D0B23}"/>
              </a:ext>
            </a:extLst>
          </p:cNvPr>
          <p:cNvSpPr/>
          <p:nvPr/>
        </p:nvSpPr>
        <p:spPr>
          <a:xfrm>
            <a:off x="3065265" y="213345"/>
            <a:ext cx="5950633" cy="8862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a:t>Subdiaphragmatic</a:t>
            </a:r>
            <a:r>
              <a:rPr lang="en-US" sz="2800" dirty="0"/>
              <a:t> </a:t>
            </a:r>
            <a:r>
              <a:rPr lang="en-US" sz="2800" dirty="0" err="1"/>
              <a:t>Vagotomy</a:t>
            </a:r>
            <a:r>
              <a:rPr lang="en-US" sz="2800" dirty="0"/>
              <a:t> </a:t>
            </a:r>
          </a:p>
        </p:txBody>
      </p:sp>
      <p:pic>
        <p:nvPicPr>
          <p:cNvPr id="5" name="Picture 4" descr="vagus_nerve">
            <a:extLst>
              <a:ext uri="{FF2B5EF4-FFF2-40B4-BE49-F238E27FC236}">
                <a16:creationId xmlns:a16="http://schemas.microsoft.com/office/drawing/2014/main" id="{EDC80121-DB18-1F8E-8BE1-CE7972970CF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071" y="1624552"/>
            <a:ext cx="5022719" cy="393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C734F6A-A91C-7C93-6C3D-AF357DBD3B51}"/>
              </a:ext>
            </a:extLst>
          </p:cNvPr>
          <p:cNvSpPr/>
          <p:nvPr/>
        </p:nvSpPr>
        <p:spPr>
          <a:xfrm>
            <a:off x="6408272" y="1459160"/>
            <a:ext cx="4819650" cy="14994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t>The vagus nerve stimulates liver regeneration and its effect directly and specifically depends on vagus factors.</a:t>
            </a:r>
            <a:endParaRPr lang="en-US" dirty="0"/>
          </a:p>
        </p:txBody>
      </p:sp>
      <p:sp>
        <p:nvSpPr>
          <p:cNvPr id="8" name="Rectangle 7">
            <a:extLst>
              <a:ext uri="{FF2B5EF4-FFF2-40B4-BE49-F238E27FC236}">
                <a16:creationId xmlns:a16="http://schemas.microsoft.com/office/drawing/2014/main" id="{6642015E-CEF6-2AFB-DDE0-1E528BDFFA9A}"/>
              </a:ext>
            </a:extLst>
          </p:cNvPr>
          <p:cNvSpPr/>
          <p:nvPr/>
        </p:nvSpPr>
        <p:spPr>
          <a:xfrm>
            <a:off x="6408272" y="3233987"/>
            <a:ext cx="4819650" cy="107447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t>Subdiaphragmatic vagotomy inhibits DNA synthesis after partial hepatectomy</a:t>
            </a:r>
            <a:endParaRPr lang="en-US" dirty="0"/>
          </a:p>
        </p:txBody>
      </p:sp>
      <p:sp>
        <p:nvSpPr>
          <p:cNvPr id="9" name="Rectangle 8">
            <a:extLst>
              <a:ext uri="{FF2B5EF4-FFF2-40B4-BE49-F238E27FC236}">
                <a16:creationId xmlns:a16="http://schemas.microsoft.com/office/drawing/2014/main" id="{8FF2BD5A-234E-A38D-AAC2-20FF5E1B114C}"/>
              </a:ext>
            </a:extLst>
          </p:cNvPr>
          <p:cNvSpPr/>
          <p:nvPr/>
        </p:nvSpPr>
        <p:spPr>
          <a:xfrm>
            <a:off x="6393986" y="4583813"/>
            <a:ext cx="4833936" cy="19506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t>Subdiaphragmatic vagotomy, in addition to the reduction of regenerative processes in the liver, has other side effects on the entire abdominal organs, which in turn causes a functional load on the liver.</a:t>
            </a:r>
            <a:endParaRPr lang="en-US" dirty="0"/>
          </a:p>
        </p:txBody>
      </p:sp>
      <p:sp>
        <p:nvSpPr>
          <p:cNvPr id="2" name="TextBox 1"/>
          <p:cNvSpPr txBox="1"/>
          <p:nvPr/>
        </p:nvSpPr>
        <p:spPr>
          <a:xfrm>
            <a:off x="1357746" y="5714738"/>
            <a:ext cx="2951018" cy="369332"/>
          </a:xfrm>
          <a:prstGeom prst="rect">
            <a:avLst/>
          </a:prstGeom>
          <a:noFill/>
        </p:spPr>
        <p:txBody>
          <a:bodyPr wrap="square" rtlCol="0">
            <a:spAutoFit/>
          </a:bodyPr>
          <a:lstStyle/>
          <a:p>
            <a:pPr algn="ctr"/>
            <a:r>
              <a:rPr lang="en-US" b="1" dirty="0" err="1"/>
              <a:t>Vagus</a:t>
            </a:r>
            <a:r>
              <a:rPr lang="en-US" b="1" dirty="0"/>
              <a:t> innervation</a:t>
            </a:r>
            <a:endParaRPr lang="la-Latn" b="1" dirty="0"/>
          </a:p>
        </p:txBody>
      </p:sp>
      <p:cxnSp>
        <p:nvCxnSpPr>
          <p:cNvPr id="6" name="Straight Arrow Connector 5">
            <a:extLst>
              <a:ext uri="{FF2B5EF4-FFF2-40B4-BE49-F238E27FC236}">
                <a16:creationId xmlns:a16="http://schemas.microsoft.com/office/drawing/2014/main" id="{7387462D-8BF2-478C-AABB-28683C495DDE}"/>
              </a:ext>
            </a:extLst>
          </p:cNvPr>
          <p:cNvCxnSpPr>
            <a:cxnSpLocks/>
          </p:cNvCxnSpPr>
          <p:nvPr/>
        </p:nvCxnSpPr>
        <p:spPr>
          <a:xfrm>
            <a:off x="1632643" y="3218207"/>
            <a:ext cx="339206" cy="106113"/>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1BFCE61-BBAD-47F4-A243-F8435A64C423}"/>
              </a:ext>
            </a:extLst>
          </p:cNvPr>
          <p:cNvCxnSpPr>
            <a:cxnSpLocks/>
          </p:cNvCxnSpPr>
          <p:nvPr/>
        </p:nvCxnSpPr>
        <p:spPr>
          <a:xfrm>
            <a:off x="1802246" y="3420989"/>
            <a:ext cx="406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25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3D5C17-595B-AC44-962D-572250F6CB2B}"/>
              </a:ext>
            </a:extLst>
          </p:cNvPr>
          <p:cNvSpPr/>
          <p:nvPr/>
        </p:nvSpPr>
        <p:spPr>
          <a:xfrm>
            <a:off x="2929537" y="800347"/>
            <a:ext cx="5950633" cy="8862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Purpose of work</a:t>
            </a:r>
          </a:p>
        </p:txBody>
      </p:sp>
      <p:sp>
        <p:nvSpPr>
          <p:cNvPr id="5" name="Rectangle: Rounded Corners 4">
            <a:extLst>
              <a:ext uri="{FF2B5EF4-FFF2-40B4-BE49-F238E27FC236}">
                <a16:creationId xmlns:a16="http://schemas.microsoft.com/office/drawing/2014/main" id="{300C7F69-C49B-7E3C-5559-8764B6F1765E}"/>
              </a:ext>
            </a:extLst>
          </p:cNvPr>
          <p:cNvSpPr/>
          <p:nvPr/>
        </p:nvSpPr>
        <p:spPr>
          <a:xfrm>
            <a:off x="2445567" y="2425012"/>
            <a:ext cx="7237352" cy="347162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a:solidFill>
                  <a:schemeClr val="bg1"/>
                </a:solidFill>
              </a:rPr>
              <a:t>Based on all of the above, our work’s goal was to study the peculiarities of liver’s adaptive-compensatory mechanisms at the initial stage of </a:t>
            </a:r>
            <a:r>
              <a:rPr lang="en-US" sz="2800" dirty="0" err="1">
                <a:solidFill>
                  <a:schemeClr val="bg1"/>
                </a:solidFill>
              </a:rPr>
              <a:t>subdiaphragmatic</a:t>
            </a:r>
            <a:r>
              <a:rPr lang="en-US" sz="2800" dirty="0">
                <a:solidFill>
                  <a:schemeClr val="bg1"/>
                </a:solidFill>
              </a:rPr>
              <a:t> </a:t>
            </a:r>
            <a:r>
              <a:rPr lang="en-US" sz="2800" dirty="0" err="1">
                <a:solidFill>
                  <a:schemeClr val="bg1"/>
                </a:solidFill>
              </a:rPr>
              <a:t>vagotomy</a:t>
            </a:r>
            <a:r>
              <a:rPr lang="en-US" sz="2800" dirty="0">
                <a:solidFill>
                  <a:schemeClr val="bg1"/>
                </a:solidFill>
              </a:rPr>
              <a:t>. </a:t>
            </a:r>
          </a:p>
        </p:txBody>
      </p:sp>
    </p:spTree>
    <p:extLst>
      <p:ext uri="{BB962C8B-B14F-4D97-AF65-F5344CB8AC3E}">
        <p14:creationId xmlns:p14="http://schemas.microsoft.com/office/powerpoint/2010/main" val="763926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EBB710-922C-BB20-7FC1-959F36493C80}"/>
              </a:ext>
            </a:extLst>
          </p:cNvPr>
          <p:cNvSpPr txBox="1">
            <a:spLocks/>
          </p:cNvSpPr>
          <p:nvPr/>
        </p:nvSpPr>
        <p:spPr>
          <a:xfrm>
            <a:off x="1021724" y="61967"/>
            <a:ext cx="10148552" cy="88668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dirty="0"/>
          </a:p>
        </p:txBody>
      </p:sp>
      <p:sp>
        <p:nvSpPr>
          <p:cNvPr id="5" name="Arrow: Pentagon 4">
            <a:extLst>
              <a:ext uri="{FF2B5EF4-FFF2-40B4-BE49-F238E27FC236}">
                <a16:creationId xmlns:a16="http://schemas.microsoft.com/office/drawing/2014/main" id="{E52519C5-B96D-EBBC-638B-8C45E146D80F}"/>
              </a:ext>
            </a:extLst>
          </p:cNvPr>
          <p:cNvSpPr/>
          <p:nvPr/>
        </p:nvSpPr>
        <p:spPr>
          <a:xfrm>
            <a:off x="940157" y="948652"/>
            <a:ext cx="4146998" cy="1484834"/>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Research object: adult, </a:t>
            </a:r>
            <a:r>
              <a:rPr lang="en-US" b="1"/>
              <a:t>white rats </a:t>
            </a:r>
            <a:r>
              <a:rPr lang="en-US" b="1" dirty="0"/>
              <a:t>weighing 130-150g</a:t>
            </a:r>
          </a:p>
        </p:txBody>
      </p:sp>
      <p:pic>
        <p:nvPicPr>
          <p:cNvPr id="6" name="Picture 7" descr="rat">
            <a:extLst>
              <a:ext uri="{FF2B5EF4-FFF2-40B4-BE49-F238E27FC236}">
                <a16:creationId xmlns:a16="http://schemas.microsoft.com/office/drawing/2014/main" id="{B461F2E9-FAF9-958F-E179-BBB90B1E1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097" y="833468"/>
            <a:ext cx="1981746"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rrow: Pentagon 6">
            <a:extLst>
              <a:ext uri="{FF2B5EF4-FFF2-40B4-BE49-F238E27FC236}">
                <a16:creationId xmlns:a16="http://schemas.microsoft.com/office/drawing/2014/main" id="{B45E5FAB-FCA7-AA13-D762-9B3D4BAEB26B}"/>
              </a:ext>
            </a:extLst>
          </p:cNvPr>
          <p:cNvSpPr/>
          <p:nvPr/>
        </p:nvSpPr>
        <p:spPr>
          <a:xfrm>
            <a:off x="940157" y="3108512"/>
            <a:ext cx="4146998" cy="1484834"/>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a:t>Study model: subdiaphragmatic vagotomy, partial hepatectomy</a:t>
            </a:r>
            <a:endParaRPr lang="en-US" b="1" dirty="0"/>
          </a:p>
        </p:txBody>
      </p:sp>
      <p:sp>
        <p:nvSpPr>
          <p:cNvPr id="10" name="Arrow: Pentagon 9">
            <a:extLst>
              <a:ext uri="{FF2B5EF4-FFF2-40B4-BE49-F238E27FC236}">
                <a16:creationId xmlns:a16="http://schemas.microsoft.com/office/drawing/2014/main" id="{96A16D51-2E57-7D03-D882-B8B9F879029A}"/>
              </a:ext>
            </a:extLst>
          </p:cNvPr>
          <p:cNvSpPr/>
          <p:nvPr/>
        </p:nvSpPr>
        <p:spPr>
          <a:xfrm>
            <a:off x="940157" y="5179461"/>
            <a:ext cx="4146998" cy="1459774"/>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a:t>Research material: liver tissue</a:t>
            </a:r>
            <a:endParaRPr lang="en-US" b="1" dirty="0"/>
          </a:p>
        </p:txBody>
      </p:sp>
      <p:pic>
        <p:nvPicPr>
          <p:cNvPr id="11" name="Picture 10">
            <a:extLst>
              <a:ext uri="{FF2B5EF4-FFF2-40B4-BE49-F238E27FC236}">
                <a16:creationId xmlns:a16="http://schemas.microsoft.com/office/drawing/2014/main" id="{0DA4C58D-FBF4-7D15-4618-04CEF985CE5F}"/>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369046" y="5221496"/>
            <a:ext cx="2813183" cy="1606072"/>
          </a:xfrm>
          <a:prstGeom prst="rect">
            <a:avLst/>
          </a:prstGeom>
        </p:spPr>
      </p:pic>
      <p:grpSp>
        <p:nvGrpSpPr>
          <p:cNvPr id="13" name="Group 12">
            <a:extLst>
              <a:ext uri="{FF2B5EF4-FFF2-40B4-BE49-F238E27FC236}">
                <a16:creationId xmlns:a16="http://schemas.microsoft.com/office/drawing/2014/main" id="{88BD2ACA-755F-D21B-25BE-B69401D7D6BF}"/>
              </a:ext>
            </a:extLst>
          </p:cNvPr>
          <p:cNvGrpSpPr/>
          <p:nvPr/>
        </p:nvGrpSpPr>
        <p:grpSpPr>
          <a:xfrm>
            <a:off x="8523316" y="2489078"/>
            <a:ext cx="3482930" cy="2118791"/>
            <a:chOff x="8496792" y="2462213"/>
            <a:chExt cx="3482930" cy="2118791"/>
          </a:xfrm>
        </p:grpSpPr>
        <p:pic>
          <p:nvPicPr>
            <p:cNvPr id="9" name="Picture 8">
              <a:extLst>
                <a:ext uri="{FF2B5EF4-FFF2-40B4-BE49-F238E27FC236}">
                  <a16:creationId xmlns:a16="http://schemas.microsoft.com/office/drawing/2014/main" id="{B1275CB9-5823-6618-311C-EBB017927A5D}"/>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9873" b="89968" l="10000" r="94455">
                          <a14:foregroundMark x1="77455" y1="51433" x2="81909" y2="41720"/>
                          <a14:foregroundMark x1="94455" y1="39809" x2="94455" y2="39809"/>
                        </a14:backgroundRemoval>
                      </a14:imgEffect>
                    </a14:imgLayer>
                  </a14:imgProps>
                </a:ext>
                <a:ext uri="{28A0092B-C50C-407E-A947-70E740481C1C}">
                  <a14:useLocalDpi xmlns:a14="http://schemas.microsoft.com/office/drawing/2010/main" val="0"/>
                </a:ext>
              </a:extLst>
            </a:blip>
            <a:stretch>
              <a:fillRect/>
            </a:stretch>
          </p:blipFill>
          <p:spPr>
            <a:xfrm rot="20597774">
              <a:off x="8496792" y="2592568"/>
              <a:ext cx="3482930" cy="1988436"/>
            </a:xfrm>
            <a:prstGeom prst="rect">
              <a:avLst/>
            </a:prstGeom>
          </p:spPr>
        </p:pic>
        <p:sp>
          <p:nvSpPr>
            <p:cNvPr id="12" name="TextBox 11">
              <a:extLst>
                <a:ext uri="{FF2B5EF4-FFF2-40B4-BE49-F238E27FC236}">
                  <a16:creationId xmlns:a16="http://schemas.microsoft.com/office/drawing/2014/main" id="{86161402-1ADF-A95A-002E-0EBC061A1F5B}"/>
                </a:ext>
              </a:extLst>
            </p:cNvPr>
            <p:cNvSpPr txBox="1"/>
            <p:nvPr/>
          </p:nvSpPr>
          <p:spPr>
            <a:xfrm>
              <a:off x="10275868" y="2462213"/>
              <a:ext cx="712054" cy="400110"/>
            </a:xfrm>
            <a:prstGeom prst="rect">
              <a:avLst/>
            </a:prstGeom>
            <a:noFill/>
          </p:spPr>
          <p:txBody>
            <a:bodyPr wrap="none" rtlCol="0">
              <a:spAutoFit/>
            </a:bodyPr>
            <a:lstStyle/>
            <a:p>
              <a:r>
                <a:rPr lang="ka-GE" sz="2000" b="1" dirty="0">
                  <a:solidFill>
                    <a:srgbClr val="FFC000"/>
                  </a:solidFill>
                </a:rPr>
                <a:t>70 %</a:t>
              </a:r>
              <a:endParaRPr lang="en-US" sz="2000" b="1" dirty="0">
                <a:solidFill>
                  <a:srgbClr val="FFC000"/>
                </a:solidFill>
              </a:endParaRPr>
            </a:p>
          </p:txBody>
        </p:sp>
      </p:grpSp>
      <p:grpSp>
        <p:nvGrpSpPr>
          <p:cNvPr id="14" name="Group 13">
            <a:extLst>
              <a:ext uri="{FF2B5EF4-FFF2-40B4-BE49-F238E27FC236}">
                <a16:creationId xmlns:a16="http://schemas.microsoft.com/office/drawing/2014/main" id="{09697159-2278-28C3-0B1C-E6B520C2D5C9}"/>
              </a:ext>
            </a:extLst>
          </p:cNvPr>
          <p:cNvGrpSpPr/>
          <p:nvPr/>
        </p:nvGrpSpPr>
        <p:grpSpPr>
          <a:xfrm>
            <a:off x="6178135" y="2817309"/>
            <a:ext cx="2664871" cy="2137745"/>
            <a:chOff x="2092156" y="530529"/>
            <a:chExt cx="3146804" cy="2441465"/>
          </a:xfrm>
        </p:grpSpPr>
        <p:pic>
          <p:nvPicPr>
            <p:cNvPr id="15" name="Picture 4" descr="Truncal Vagotomy May Protect Against Parkinson&amp;#39;s (Transcript)">
              <a:extLst>
                <a:ext uri="{FF2B5EF4-FFF2-40B4-BE49-F238E27FC236}">
                  <a16:creationId xmlns:a16="http://schemas.microsoft.com/office/drawing/2014/main" id="{A4F82CC3-7ECD-36EC-3119-112225B809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2156" y="530529"/>
              <a:ext cx="3146804" cy="2441465"/>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1">
              <a:extLst>
                <a:ext uri="{FF2B5EF4-FFF2-40B4-BE49-F238E27FC236}">
                  <a16:creationId xmlns:a16="http://schemas.microsoft.com/office/drawing/2014/main" id="{74511985-BE5C-A677-2362-DFB405ACD5F9}"/>
                </a:ext>
              </a:extLst>
            </p:cNvPr>
            <p:cNvSpPr/>
            <p:nvPr/>
          </p:nvSpPr>
          <p:spPr>
            <a:xfrm>
              <a:off x="3416300" y="977900"/>
              <a:ext cx="736600" cy="368300"/>
            </a:xfrm>
            <a:custGeom>
              <a:avLst/>
              <a:gdLst>
                <a:gd name="connsiteX0" fmla="*/ 0 w 533400"/>
                <a:gd name="connsiteY0" fmla="*/ 266700 h 266700"/>
                <a:gd name="connsiteX1" fmla="*/ 533400 w 533400"/>
                <a:gd name="connsiteY1" fmla="*/ 0 h 266700"/>
                <a:gd name="connsiteX2" fmla="*/ 0 w 533400"/>
                <a:gd name="connsiteY2" fmla="*/ 266700 h 266700"/>
              </a:gdLst>
              <a:ahLst/>
              <a:cxnLst>
                <a:cxn ang="0">
                  <a:pos x="connsiteX0" y="connsiteY0"/>
                </a:cxn>
                <a:cxn ang="0">
                  <a:pos x="connsiteX1" y="connsiteY1"/>
                </a:cxn>
                <a:cxn ang="0">
                  <a:pos x="connsiteX2" y="connsiteY2"/>
                </a:cxn>
              </a:cxnLst>
              <a:rect l="l" t="t" r="r" b="b"/>
              <a:pathLst>
                <a:path w="533400" h="266700">
                  <a:moveTo>
                    <a:pt x="0" y="266700"/>
                  </a:moveTo>
                  <a:lnTo>
                    <a:pt x="533400" y="0"/>
                  </a:lnTo>
                  <a:cubicBezTo>
                    <a:pt x="531283" y="0"/>
                    <a:pt x="0" y="266700"/>
                    <a:pt x="0" y="266700"/>
                  </a:cubicBez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8E66AB3-03A5-5572-5319-3658924E13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8475" y="530529"/>
              <a:ext cx="504825" cy="447371"/>
            </a:xfrm>
            <a:prstGeom prst="rect">
              <a:avLst/>
            </a:prstGeom>
          </p:spPr>
        </p:pic>
      </p:grpSp>
      <p:sp>
        <p:nvSpPr>
          <p:cNvPr id="3" name="Rectangle 2"/>
          <p:cNvSpPr/>
          <p:nvPr/>
        </p:nvSpPr>
        <p:spPr>
          <a:xfrm>
            <a:off x="2066002" y="124552"/>
            <a:ext cx="8592417" cy="646331"/>
          </a:xfrm>
          <a:prstGeom prst="rect">
            <a:avLst/>
          </a:prstGeom>
        </p:spPr>
        <p:txBody>
          <a:bodyPr wrap="none">
            <a:spAutoFit/>
          </a:bodyPr>
          <a:lstStyle/>
          <a:p>
            <a:pPr algn="ctr"/>
            <a:r>
              <a:rPr lang="en-US" sz="3600" dirty="0"/>
              <a:t>Research object, model and material</a:t>
            </a:r>
            <a:endParaRPr lang="la-Latn" sz="3600" dirty="0"/>
          </a:p>
        </p:txBody>
      </p:sp>
    </p:spTree>
    <p:extLst>
      <p:ext uri="{BB962C8B-B14F-4D97-AF65-F5344CB8AC3E}">
        <p14:creationId xmlns:p14="http://schemas.microsoft.com/office/powerpoint/2010/main" val="188799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C9E9A4-F426-ADAC-3669-81368D6A5EB8}"/>
              </a:ext>
            </a:extLst>
          </p:cNvPr>
          <p:cNvSpPr txBox="1">
            <a:spLocks/>
          </p:cNvSpPr>
          <p:nvPr/>
        </p:nvSpPr>
        <p:spPr>
          <a:xfrm>
            <a:off x="3857016" y="112875"/>
            <a:ext cx="5084988" cy="92532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5" name="Rectangle: Rounded Corners 4">
            <a:extLst>
              <a:ext uri="{FF2B5EF4-FFF2-40B4-BE49-F238E27FC236}">
                <a16:creationId xmlns:a16="http://schemas.microsoft.com/office/drawing/2014/main" id="{460D6D58-97DC-C8C4-1C5F-AF3863BAD017}"/>
              </a:ext>
            </a:extLst>
          </p:cNvPr>
          <p:cNvSpPr/>
          <p:nvPr/>
        </p:nvSpPr>
        <p:spPr>
          <a:xfrm>
            <a:off x="7719228" y="1061570"/>
            <a:ext cx="4399106" cy="14893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Colchicine mitotic index (per 100 cells, ppm ‰)</a:t>
            </a:r>
          </a:p>
        </p:txBody>
      </p:sp>
      <p:pic>
        <p:nvPicPr>
          <p:cNvPr id="6" name="Picture 5">
            <a:extLst>
              <a:ext uri="{FF2B5EF4-FFF2-40B4-BE49-F238E27FC236}">
                <a16:creationId xmlns:a16="http://schemas.microsoft.com/office/drawing/2014/main" id="{AB40CD72-92BF-03C1-1B32-70DA831B1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92" y="3172342"/>
            <a:ext cx="2923169" cy="1621824"/>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214287C4-E4F4-F7B8-EFA1-BC7BE69DD761}"/>
              </a:ext>
            </a:extLst>
          </p:cNvPr>
          <p:cNvSpPr/>
          <p:nvPr/>
        </p:nvSpPr>
        <p:spPr>
          <a:xfrm>
            <a:off x="3873117" y="3131824"/>
            <a:ext cx="4364159" cy="151609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a:t>To assess ploidy, smears made from research tissues were stained with Fiolgen's reagent.</a:t>
            </a:r>
            <a:endParaRPr lang="en-US" b="1" dirty="0"/>
          </a:p>
        </p:txBody>
      </p:sp>
      <p:grpSp>
        <p:nvGrpSpPr>
          <p:cNvPr id="8" name="Group 7">
            <a:extLst>
              <a:ext uri="{FF2B5EF4-FFF2-40B4-BE49-F238E27FC236}">
                <a16:creationId xmlns:a16="http://schemas.microsoft.com/office/drawing/2014/main" id="{7CC7FA93-25EE-B11B-8FCF-703A4B77D7E9}"/>
              </a:ext>
            </a:extLst>
          </p:cNvPr>
          <p:cNvGrpSpPr/>
          <p:nvPr/>
        </p:nvGrpSpPr>
        <p:grpSpPr>
          <a:xfrm>
            <a:off x="8454907" y="3052351"/>
            <a:ext cx="3523762" cy="1741815"/>
            <a:chOff x="6058743" y="3026773"/>
            <a:chExt cx="3889111" cy="2002560"/>
          </a:xfrm>
        </p:grpSpPr>
        <p:pic>
          <p:nvPicPr>
            <p:cNvPr id="9" name="Picture 8">
              <a:extLst>
                <a:ext uri="{FF2B5EF4-FFF2-40B4-BE49-F238E27FC236}">
                  <a16:creationId xmlns:a16="http://schemas.microsoft.com/office/drawing/2014/main" id="{C5A4D64B-C372-9DE5-A8AE-8F6E1A6095B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694" b="89796" l="6000" r="90000">
                          <a14:foregroundMark x1="35077" y1="34184" x2="35692" y2="60204"/>
                          <a14:foregroundMark x1="36769" y1="54592" x2="37538" y2="33163"/>
                          <a14:foregroundMark x1="38000" y1="52041" x2="38308" y2="48980"/>
                          <a14:foregroundMark x1="38769" y1="61735" x2="38308" y2="45918"/>
                          <a14:foregroundMark x1="38462" y1="33163" x2="39231" y2="56122"/>
                          <a14:foregroundMark x1="10154" y1="40306" x2="10154" y2="40306"/>
                          <a14:foregroundMark x1="10154" y1="40306" x2="10154" y2="40306"/>
                          <a14:foregroundMark x1="8462" y1="38776" x2="8462" y2="38776"/>
                          <a14:foregroundMark x1="8462" y1="38776" x2="8462" y2="38776"/>
                          <a14:foregroundMark x1="7692" y1="45918" x2="7692" y2="45918"/>
                          <a14:foregroundMark x1="7692" y1="45918" x2="7692" y2="45918"/>
                          <a14:foregroundMark x1="8615" y1="62245" x2="8615" y2="62245"/>
                          <a14:foregroundMark x1="8615" y1="62245" x2="8615" y2="62245"/>
                          <a14:foregroundMark x1="12308" y1="62245" x2="12308" y2="62245"/>
                          <a14:foregroundMark x1="12308" y1="62245" x2="14000" y2="62245"/>
                          <a14:foregroundMark x1="8615" y1="64796" x2="6308" y2="67857"/>
                          <a14:foregroundMark x1="7231" y1="37755" x2="7231" y2="37755"/>
                          <a14:foregroundMark x1="7077" y1="32653" x2="7077" y2="32653"/>
                          <a14:foregroundMark x1="6769" y1="36224" x2="6769" y2="64796"/>
                          <a14:foregroundMark x1="5385" y1="69388" x2="6462" y2="38265"/>
                          <a14:foregroundMark x1="6462" y1="38265" x2="6000" y2="36224"/>
                          <a14:foregroundMark x1="37538" y1="76020" x2="37538" y2="76020"/>
                          <a14:foregroundMark x1="37538" y1="76020" x2="37538" y2="76020"/>
                          <a14:foregroundMark x1="37538" y1="76020" x2="37538" y2="76020"/>
                          <a14:foregroundMark x1="42769" y1="73469" x2="42769" y2="73469"/>
                          <a14:foregroundMark x1="27692" y1="82143" x2="27692" y2="82143"/>
                          <a14:foregroundMark x1="25077" y1="81633" x2="25077" y2="81633"/>
                          <a14:foregroundMark x1="13385" y1="26020" x2="13385" y2="26020"/>
                          <a14:foregroundMark x1="21385" y1="26020" x2="21385" y2="26020"/>
                          <a14:foregroundMark x1="21077" y1="22959" x2="21077" y2="22959"/>
                        </a14:backgroundRemoval>
                      </a14:imgEffect>
                    </a14:imgLayer>
                  </a14:imgProps>
                </a:ext>
                <a:ext uri="{28A0092B-C50C-407E-A947-70E740481C1C}">
                  <a14:useLocalDpi xmlns:a14="http://schemas.microsoft.com/office/drawing/2010/main" val="0"/>
                </a:ext>
              </a:extLst>
            </a:blip>
            <a:srcRect r="52224"/>
            <a:stretch/>
          </p:blipFill>
          <p:spPr>
            <a:xfrm>
              <a:off x="6058743" y="3026773"/>
              <a:ext cx="3172830" cy="200256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4C9438F-3263-AD99-791A-5A9D5524E0B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88995" b="98777" l="10000" r="90000">
                          <a14:foregroundMark x1="55250" y1="93455" x2="55250" y2="93455"/>
                        </a14:backgroundRemoval>
                      </a14:imgEffect>
                    </a14:imgLayer>
                  </a14:imgProps>
                </a:ext>
                <a:ext uri="{28A0092B-C50C-407E-A947-70E740481C1C}">
                  <a14:useLocalDpi xmlns:a14="http://schemas.microsoft.com/office/drawing/2010/main" val="0"/>
                </a:ext>
              </a:extLst>
            </a:blip>
            <a:srcRect l="29056" t="87772" r="36777"/>
            <a:stretch/>
          </p:blipFill>
          <p:spPr>
            <a:xfrm rot="5400000">
              <a:off x="8545002" y="3626481"/>
              <a:ext cx="1880382" cy="925322"/>
            </a:xfrm>
            <a:prstGeom prst="rect">
              <a:avLst/>
            </a:prstGeom>
            <a:ln>
              <a:noFill/>
            </a:ln>
            <a:effectLst>
              <a:outerShdw blurRad="292100" dist="139700" dir="2700000" algn="tl" rotWithShape="0">
                <a:srgbClr val="333333">
                  <a:alpha val="65000"/>
                </a:srgbClr>
              </a:outerShdw>
            </a:effectLst>
          </p:spPr>
        </p:pic>
      </p:grpSp>
      <p:sp>
        <p:nvSpPr>
          <p:cNvPr id="11" name="Rectangle: Rounded Corners 10">
            <a:extLst>
              <a:ext uri="{FF2B5EF4-FFF2-40B4-BE49-F238E27FC236}">
                <a16:creationId xmlns:a16="http://schemas.microsoft.com/office/drawing/2014/main" id="{0652E547-B163-EF60-0395-C9FE58978D45}"/>
              </a:ext>
            </a:extLst>
          </p:cNvPr>
          <p:cNvSpPr/>
          <p:nvPr/>
        </p:nvSpPr>
        <p:spPr>
          <a:xfrm>
            <a:off x="41540" y="5228802"/>
            <a:ext cx="4364159" cy="151609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To assess tissue hyperplasia, the area of ​​cells and nuclei was measured with an ocular micrometer</a:t>
            </a:r>
          </a:p>
        </p:txBody>
      </p:sp>
      <p:grpSp>
        <p:nvGrpSpPr>
          <p:cNvPr id="12" name="Group 11">
            <a:extLst>
              <a:ext uri="{FF2B5EF4-FFF2-40B4-BE49-F238E27FC236}">
                <a16:creationId xmlns:a16="http://schemas.microsoft.com/office/drawing/2014/main" id="{81722D1C-7DDA-0B31-B1B6-E3ACC8D8E96F}"/>
              </a:ext>
            </a:extLst>
          </p:cNvPr>
          <p:cNvGrpSpPr/>
          <p:nvPr/>
        </p:nvGrpSpPr>
        <p:grpSpPr>
          <a:xfrm>
            <a:off x="7719228" y="4987571"/>
            <a:ext cx="4472772" cy="1843482"/>
            <a:chOff x="6530143" y="4821527"/>
            <a:chExt cx="4472772" cy="1843482"/>
          </a:xfrm>
        </p:grpSpPr>
        <p:pic>
          <p:nvPicPr>
            <p:cNvPr id="13" name="Picture 12">
              <a:extLst>
                <a:ext uri="{FF2B5EF4-FFF2-40B4-BE49-F238E27FC236}">
                  <a16:creationId xmlns:a16="http://schemas.microsoft.com/office/drawing/2014/main" id="{5B034266-B0B9-5605-3327-C3F9A38A48A9}"/>
                </a:ext>
              </a:extLst>
            </p:cNvPr>
            <p:cNvPicPr>
              <a:picLocks noChangeAspect="1"/>
            </p:cNvPicPr>
            <p:nvPr/>
          </p:nvPicPr>
          <p:blipFill>
            <a:blip r:embed="rId8" cstate="hqprint">
              <a:extLst>
                <a:ext uri="{BEBA8EAE-BF5A-486C-A8C5-ECC9F3942E4B}">
                  <a14:imgProps xmlns:a14="http://schemas.microsoft.com/office/drawing/2010/main">
                    <a14:imgLayer r:embed="rId9">
                      <a14:imgEffect>
                        <a14:backgroundRemoval t="2930" b="99512" l="513" r="93553">
                          <a14:foregroundMark x1="19853" y1="15820" x2="19853" y2="15820"/>
                          <a14:foregroundMark x1="17216" y1="10547" x2="17216" y2="10547"/>
                          <a14:foregroundMark x1="17216" y1="10547" x2="17216" y2="10547"/>
                          <a14:foregroundMark x1="28132" y1="9766" x2="28132" y2="9766"/>
                          <a14:foregroundMark x1="32967" y1="6250" x2="32967" y2="6250"/>
                          <a14:foregroundMark x1="37802" y1="6250" x2="37802" y2="6250"/>
                          <a14:foregroundMark x1="41245" y1="6250" x2="12967" y2="6250"/>
                          <a14:foregroundMark x1="12967" y1="6250" x2="12967" y2="6250"/>
                          <a14:foregroundMark x1="10549" y1="6250" x2="25201" y2="8398"/>
                          <a14:foregroundMark x1="25201" y1="8398" x2="31648" y2="8008"/>
                          <a14:foregroundMark x1="36703" y1="16602" x2="46081" y2="8594"/>
                          <a14:foregroundMark x1="46081" y1="8594" x2="47619" y2="5859"/>
                          <a14:foregroundMark x1="50842" y1="11230" x2="54579" y2="3027"/>
                          <a14:foregroundMark x1="17729" y1="19434" x2="3516" y2="12891"/>
                          <a14:foregroundMark x1="3516" y1="12891" x2="659" y2="6543"/>
                          <a14:foregroundMark x1="8425" y1="96973" x2="67839" y2="90918"/>
                          <a14:foregroundMark x1="67839" y1="90918" x2="69524" y2="90918"/>
                          <a14:foregroundMark x1="18315" y1="98438" x2="27912" y2="96289"/>
                          <a14:foregroundMark x1="93553" y1="99512" x2="93553" y2="99512"/>
                          <a14:foregroundMark x1="93553" y1="97656" x2="93553" y2="97656"/>
                        </a14:backgroundRemoval>
                      </a14:imgEffect>
                    </a14:imgLayer>
                  </a14:imgProps>
                </a:ext>
                <a:ext uri="{28A0092B-C50C-407E-A947-70E740481C1C}">
                  <a14:useLocalDpi xmlns:a14="http://schemas.microsoft.com/office/drawing/2010/main" val="0"/>
                </a:ext>
              </a:extLst>
            </a:blip>
            <a:stretch>
              <a:fillRect/>
            </a:stretch>
          </p:blipFill>
          <p:spPr>
            <a:xfrm>
              <a:off x="8638479" y="4891247"/>
              <a:ext cx="2364436" cy="1773761"/>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68A53CAF-0942-6F0C-D92E-3FA9C296A8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30143" y="4821527"/>
              <a:ext cx="1843482" cy="1843482"/>
            </a:xfrm>
            <a:prstGeom prst="rect">
              <a:avLst/>
            </a:prstGeom>
            <a:ln>
              <a:noFill/>
            </a:ln>
            <a:effectLst>
              <a:outerShdw blurRad="292100" dist="139700" dir="2700000" algn="tl" rotWithShape="0">
                <a:srgbClr val="333333">
                  <a:alpha val="65000"/>
                </a:srgbClr>
              </a:outerShdw>
            </a:effectLst>
          </p:spPr>
        </p:pic>
      </p:grpSp>
      <p:sp>
        <p:nvSpPr>
          <p:cNvPr id="2" name="Rectangle 1"/>
          <p:cNvSpPr/>
          <p:nvPr/>
        </p:nvSpPr>
        <p:spPr>
          <a:xfrm>
            <a:off x="3506761" y="89502"/>
            <a:ext cx="5307863" cy="769441"/>
          </a:xfrm>
          <a:prstGeom prst="rect">
            <a:avLst/>
          </a:prstGeom>
        </p:spPr>
        <p:txBody>
          <a:bodyPr wrap="none">
            <a:spAutoFit/>
          </a:bodyPr>
          <a:lstStyle/>
          <a:p>
            <a:r>
              <a:rPr lang="la-Latn" sz="4400" dirty="0"/>
              <a:t>Research methods</a:t>
            </a:r>
          </a:p>
        </p:txBody>
      </p:sp>
      <p:sp>
        <p:nvSpPr>
          <p:cNvPr id="3" name="Rounded Rectangle 2"/>
          <p:cNvSpPr/>
          <p:nvPr/>
        </p:nvSpPr>
        <p:spPr>
          <a:xfrm>
            <a:off x="41540" y="919057"/>
            <a:ext cx="4364159" cy="18112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la-Latn"/>
          </a:p>
        </p:txBody>
      </p:sp>
      <p:sp>
        <p:nvSpPr>
          <p:cNvPr id="16" name="TextBox 15"/>
          <p:cNvSpPr txBox="1"/>
          <p:nvPr/>
        </p:nvSpPr>
        <p:spPr>
          <a:xfrm>
            <a:off x="361263" y="976290"/>
            <a:ext cx="3724712" cy="1815882"/>
          </a:xfrm>
          <a:prstGeom prst="rect">
            <a:avLst/>
          </a:prstGeom>
          <a:noFill/>
        </p:spPr>
        <p:txBody>
          <a:bodyPr wrap="square" rtlCol="0">
            <a:spAutoFit/>
          </a:bodyPr>
          <a:lstStyle/>
          <a:p>
            <a:pPr algn="ctr"/>
            <a:r>
              <a:rPr lang="en-US" sz="1600" b="1" dirty="0">
                <a:solidFill>
                  <a:schemeClr val="bg1"/>
                </a:solidFill>
              </a:rPr>
              <a:t>Research material was fixed in a 4% formaldehyde solution prepared on a Na/K phosphate buffer; dehydrated in an increasing series of alcohols of different concentrations and embedded in a wax-paraffin mixture.</a:t>
            </a:r>
            <a:endParaRPr lang="la-Latn" sz="1600" b="1" dirty="0">
              <a:solidFill>
                <a:schemeClr val="bg1"/>
              </a:solidFill>
            </a:endParaRPr>
          </a:p>
        </p:txBody>
      </p:sp>
    </p:spTree>
    <p:extLst>
      <p:ext uri="{BB962C8B-B14F-4D97-AF65-F5344CB8AC3E}">
        <p14:creationId xmlns:p14="http://schemas.microsoft.com/office/powerpoint/2010/main" val="3745523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8FA9A5E-92C9-F623-4049-1D59B2FFBAC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019406" y="581056"/>
            <a:ext cx="2597946" cy="2478441"/>
          </a:xfrm>
        </p:spPr>
      </p:pic>
      <p:pic>
        <p:nvPicPr>
          <p:cNvPr id="5" name="Picture 4">
            <a:extLst>
              <a:ext uri="{FF2B5EF4-FFF2-40B4-BE49-F238E27FC236}">
                <a16:creationId xmlns:a16="http://schemas.microsoft.com/office/drawing/2014/main" id="{FD9BABE4-3365-3B4C-97A7-8B12BEF607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304" y="423279"/>
            <a:ext cx="2254291" cy="3005721"/>
          </a:xfrm>
          <a:prstGeom prst="rect">
            <a:avLst/>
          </a:prstGeom>
        </p:spPr>
      </p:pic>
      <p:sp>
        <p:nvSpPr>
          <p:cNvPr id="6" name="Rectangle 5">
            <a:extLst>
              <a:ext uri="{FF2B5EF4-FFF2-40B4-BE49-F238E27FC236}">
                <a16:creationId xmlns:a16="http://schemas.microsoft.com/office/drawing/2014/main" id="{D904668B-EE38-ED28-85B6-BF27F5AD1309}"/>
              </a:ext>
            </a:extLst>
          </p:cNvPr>
          <p:cNvSpPr/>
          <p:nvPr/>
        </p:nvSpPr>
        <p:spPr>
          <a:xfrm>
            <a:off x="3812724" y="1015335"/>
            <a:ext cx="3799268" cy="15197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t>Smears stained with Schiff's reagent were photographed under a light microscope (Zeiss; 10X100).</a:t>
            </a:r>
            <a:endParaRPr lang="en-US" dirty="0"/>
          </a:p>
        </p:txBody>
      </p:sp>
      <p:sp>
        <p:nvSpPr>
          <p:cNvPr id="7" name="Rectangle 6">
            <a:extLst>
              <a:ext uri="{FF2B5EF4-FFF2-40B4-BE49-F238E27FC236}">
                <a16:creationId xmlns:a16="http://schemas.microsoft.com/office/drawing/2014/main" id="{A8404FFB-B6D2-03FF-7DAE-0506124FE5F0}"/>
              </a:ext>
            </a:extLst>
          </p:cNvPr>
          <p:cNvSpPr/>
          <p:nvPr/>
        </p:nvSpPr>
        <p:spPr>
          <a:xfrm>
            <a:off x="8301583" y="3429000"/>
            <a:ext cx="3799268" cy="15197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t>Sections of the research tissues were made on a rotary microtome (Leica; 5-7 μm).</a:t>
            </a:r>
            <a:endParaRPr lang="en-US" dirty="0"/>
          </a:p>
        </p:txBody>
      </p:sp>
      <p:sp>
        <p:nvSpPr>
          <p:cNvPr id="8" name="Rectangle 7">
            <a:extLst>
              <a:ext uri="{FF2B5EF4-FFF2-40B4-BE49-F238E27FC236}">
                <a16:creationId xmlns:a16="http://schemas.microsoft.com/office/drawing/2014/main" id="{37FD5D5A-F207-4EA6-DA85-6FFD12007FEE}"/>
              </a:ext>
            </a:extLst>
          </p:cNvPr>
          <p:cNvSpPr/>
          <p:nvPr/>
        </p:nvSpPr>
        <p:spPr>
          <a:xfrm>
            <a:off x="303901" y="3923945"/>
            <a:ext cx="3799268" cy="15197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The amount of DNA was determined using the computer </a:t>
            </a:r>
            <a:r>
              <a:rPr lang="en-US" dirty="0" err="1"/>
              <a:t>programe</a:t>
            </a:r>
            <a:r>
              <a:rPr lang="en-US" dirty="0"/>
              <a:t> Image J</a:t>
            </a:r>
          </a:p>
        </p:txBody>
      </p:sp>
      <p:grpSp>
        <p:nvGrpSpPr>
          <p:cNvPr id="9" name="Group 8">
            <a:extLst>
              <a:ext uri="{FF2B5EF4-FFF2-40B4-BE49-F238E27FC236}">
                <a16:creationId xmlns:a16="http://schemas.microsoft.com/office/drawing/2014/main" id="{046668C6-5AFB-9C43-BCAB-9BB1FB069F18}"/>
              </a:ext>
            </a:extLst>
          </p:cNvPr>
          <p:cNvGrpSpPr/>
          <p:nvPr/>
        </p:nvGrpSpPr>
        <p:grpSpPr>
          <a:xfrm>
            <a:off x="4333951" y="3588138"/>
            <a:ext cx="3578645" cy="2707904"/>
            <a:chOff x="452442" y="1547723"/>
            <a:chExt cx="5413149" cy="4059863"/>
          </a:xfrm>
        </p:grpSpPr>
        <p:pic>
          <p:nvPicPr>
            <p:cNvPr id="10" name="Picture 9">
              <a:extLst>
                <a:ext uri="{FF2B5EF4-FFF2-40B4-BE49-F238E27FC236}">
                  <a16:creationId xmlns:a16="http://schemas.microsoft.com/office/drawing/2014/main" id="{FA01ECC9-CF11-8FEB-659D-B06E6B1C63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442" y="1547723"/>
              <a:ext cx="5413149" cy="4059863"/>
            </a:xfrm>
            <a:prstGeom prst="rect">
              <a:avLst/>
            </a:prstGeom>
          </p:spPr>
        </p:pic>
        <p:sp>
          <p:nvSpPr>
            <p:cNvPr id="11" name="Right Arrow 3">
              <a:extLst>
                <a:ext uri="{FF2B5EF4-FFF2-40B4-BE49-F238E27FC236}">
                  <a16:creationId xmlns:a16="http://schemas.microsoft.com/office/drawing/2014/main" id="{B6FC7C58-BD13-09FC-AA49-E0EBF335CCC5}"/>
                </a:ext>
              </a:extLst>
            </p:cNvPr>
            <p:cNvSpPr/>
            <p:nvPr/>
          </p:nvSpPr>
          <p:spPr>
            <a:xfrm rot="1556501">
              <a:off x="3370426" y="3277922"/>
              <a:ext cx="340589" cy="23718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7">
              <a:extLst>
                <a:ext uri="{FF2B5EF4-FFF2-40B4-BE49-F238E27FC236}">
                  <a16:creationId xmlns:a16="http://schemas.microsoft.com/office/drawing/2014/main" id="{73B133D5-048E-BC91-007E-1C9FE877D398}"/>
                </a:ext>
              </a:extLst>
            </p:cNvPr>
            <p:cNvSpPr/>
            <p:nvPr/>
          </p:nvSpPr>
          <p:spPr>
            <a:xfrm rot="19615050">
              <a:off x="2565049" y="3012570"/>
              <a:ext cx="386320" cy="2400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9">
              <a:extLst>
                <a:ext uri="{FF2B5EF4-FFF2-40B4-BE49-F238E27FC236}">
                  <a16:creationId xmlns:a16="http://schemas.microsoft.com/office/drawing/2014/main" id="{DCD3F2A8-A321-C0B7-735B-31C1323BFA68}"/>
                </a:ext>
              </a:extLst>
            </p:cNvPr>
            <p:cNvSpPr/>
            <p:nvPr/>
          </p:nvSpPr>
          <p:spPr>
            <a:xfrm>
              <a:off x="1189821" y="4208443"/>
              <a:ext cx="407625" cy="2423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0">
              <a:extLst>
                <a:ext uri="{FF2B5EF4-FFF2-40B4-BE49-F238E27FC236}">
                  <a16:creationId xmlns:a16="http://schemas.microsoft.com/office/drawing/2014/main" id="{6943698E-F916-B1CB-3C52-6AA6806720D8}"/>
                </a:ext>
              </a:extLst>
            </p:cNvPr>
            <p:cNvSpPr/>
            <p:nvPr/>
          </p:nvSpPr>
          <p:spPr>
            <a:xfrm>
              <a:off x="1033639" y="3520135"/>
              <a:ext cx="313981" cy="1815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3A8E0C1-8265-A2C3-6FEA-2AECF65CF613}"/>
              </a:ext>
            </a:extLst>
          </p:cNvPr>
          <p:cNvSpPr txBox="1"/>
          <p:nvPr/>
        </p:nvSpPr>
        <p:spPr>
          <a:xfrm>
            <a:off x="8301583" y="5524482"/>
            <a:ext cx="3799268"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C000"/>
                </a:solidFill>
                <a:latin typeface="Sylfaen" panose="010A0502050306030303" pitchFamily="18" charset="0"/>
              </a:rPr>
              <a:t>The reliability of the data was 95% (p&lt;0.05).</a:t>
            </a:r>
          </a:p>
        </p:txBody>
      </p:sp>
    </p:spTree>
    <p:extLst>
      <p:ext uri="{BB962C8B-B14F-4D97-AF65-F5344CB8AC3E}">
        <p14:creationId xmlns:p14="http://schemas.microsoft.com/office/powerpoint/2010/main" val="3977745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83DE2C-F4E5-74D5-3D05-ADEFA0D60871}"/>
              </a:ext>
            </a:extLst>
          </p:cNvPr>
          <p:cNvSpPr/>
          <p:nvPr/>
        </p:nvSpPr>
        <p:spPr>
          <a:xfrm>
            <a:off x="2261380" y="151227"/>
            <a:ext cx="7669239" cy="8862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a:t>Research results and their discussion</a:t>
            </a:r>
            <a:endParaRPr lang="en-US" sz="3200" dirty="0"/>
          </a:p>
        </p:txBody>
      </p:sp>
      <p:sp>
        <p:nvSpPr>
          <p:cNvPr id="5" name="TextBox 4">
            <a:extLst>
              <a:ext uri="{FF2B5EF4-FFF2-40B4-BE49-F238E27FC236}">
                <a16:creationId xmlns:a16="http://schemas.microsoft.com/office/drawing/2014/main" id="{2B8DA68D-A0FB-C307-CC9B-93A595A33B69}"/>
              </a:ext>
            </a:extLst>
          </p:cNvPr>
          <p:cNvSpPr txBox="1"/>
          <p:nvPr/>
        </p:nvSpPr>
        <p:spPr>
          <a:xfrm>
            <a:off x="1256647" y="1692835"/>
            <a:ext cx="9913291" cy="954107"/>
          </a:xfrm>
          <a:prstGeom prst="rect">
            <a:avLst/>
          </a:prstGeom>
          <a:noFill/>
        </p:spPr>
        <p:txBody>
          <a:bodyPr wrap="none" rtlCol="0">
            <a:spAutoFit/>
          </a:bodyPr>
          <a:lstStyle/>
          <a:p>
            <a:pPr algn="ctr"/>
            <a:r>
              <a:rPr lang="en-US" sz="2800" b="1" dirty="0"/>
              <a:t>Task 1. Effects of </a:t>
            </a:r>
            <a:r>
              <a:rPr lang="en-US" sz="2800" b="1" dirty="0" err="1"/>
              <a:t>subdiaphragmatic</a:t>
            </a:r>
            <a:r>
              <a:rPr lang="en-US" sz="2800" b="1" dirty="0"/>
              <a:t> </a:t>
            </a:r>
            <a:r>
              <a:rPr lang="en-US" sz="2800" b="1" dirty="0" err="1"/>
              <a:t>vagotomy</a:t>
            </a:r>
            <a:r>
              <a:rPr lang="en-US" sz="2800" b="1" dirty="0"/>
              <a:t> on liver’s </a:t>
            </a:r>
          </a:p>
          <a:p>
            <a:pPr algn="ctr"/>
            <a:r>
              <a:rPr lang="en-US" sz="2800" b="1" dirty="0" err="1"/>
              <a:t>Morpho</a:t>
            </a:r>
            <a:r>
              <a:rPr lang="en-US" sz="2800" b="1" dirty="0"/>
              <a:t>-functional activity in dynamics</a:t>
            </a:r>
          </a:p>
        </p:txBody>
      </p:sp>
      <p:sp>
        <p:nvSpPr>
          <p:cNvPr id="6" name="Rectangle 5">
            <a:extLst>
              <a:ext uri="{FF2B5EF4-FFF2-40B4-BE49-F238E27FC236}">
                <a16:creationId xmlns:a16="http://schemas.microsoft.com/office/drawing/2014/main" id="{EEECAFDF-39DF-A66F-77CD-1A9D36A311D5}"/>
              </a:ext>
            </a:extLst>
          </p:cNvPr>
          <p:cNvSpPr/>
          <p:nvPr/>
        </p:nvSpPr>
        <p:spPr>
          <a:xfrm>
            <a:off x="777238" y="3302285"/>
            <a:ext cx="2968283" cy="1828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1. Control group, intact animals</a:t>
            </a:r>
          </a:p>
        </p:txBody>
      </p:sp>
      <p:sp>
        <p:nvSpPr>
          <p:cNvPr id="7" name="Rectangle 6">
            <a:extLst>
              <a:ext uri="{FF2B5EF4-FFF2-40B4-BE49-F238E27FC236}">
                <a16:creationId xmlns:a16="http://schemas.microsoft.com/office/drawing/2014/main" id="{48DD69A9-C06A-F1A8-5931-6EF4A7C6034D}"/>
              </a:ext>
            </a:extLst>
          </p:cNvPr>
          <p:cNvSpPr/>
          <p:nvPr/>
        </p:nvSpPr>
        <p:spPr>
          <a:xfrm>
            <a:off x="4729152" y="3302285"/>
            <a:ext cx="2968283" cy="1828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ka-GE" sz="2000" b="1" dirty="0">
                <a:solidFill>
                  <a:schemeClr val="bg1"/>
                </a:solidFill>
              </a:rPr>
              <a:t>2. </a:t>
            </a:r>
            <a:r>
              <a:rPr lang="en-US" sz="2000" b="1" dirty="0">
                <a:solidFill>
                  <a:schemeClr val="bg1"/>
                </a:solidFill>
                <a:latin typeface="Sylfaen" panose="010A0502050306030303" pitchFamily="18" charset="0"/>
              </a:rPr>
              <a:t>I. Experimental group, </a:t>
            </a:r>
            <a:r>
              <a:rPr lang="en-US" sz="2000" b="1" dirty="0" err="1">
                <a:solidFill>
                  <a:schemeClr val="bg1"/>
                </a:solidFill>
                <a:latin typeface="Sylfaen" panose="010A0502050306030303" pitchFamily="18" charset="0"/>
              </a:rPr>
              <a:t>subdiaphragmatic</a:t>
            </a:r>
            <a:r>
              <a:rPr lang="en-US" sz="2000" b="1" dirty="0">
                <a:solidFill>
                  <a:schemeClr val="bg1"/>
                </a:solidFill>
                <a:latin typeface="Sylfaen" panose="010A0502050306030303" pitchFamily="18" charset="0"/>
              </a:rPr>
              <a:t> </a:t>
            </a:r>
            <a:r>
              <a:rPr lang="en-US" sz="2000" b="1" dirty="0" err="1">
                <a:solidFill>
                  <a:schemeClr val="bg1"/>
                </a:solidFill>
                <a:latin typeface="Sylfaen" panose="010A0502050306030303" pitchFamily="18" charset="0"/>
              </a:rPr>
              <a:t>vagotomy</a:t>
            </a:r>
            <a:r>
              <a:rPr lang="en-US" sz="2000" b="1" dirty="0">
                <a:solidFill>
                  <a:schemeClr val="bg1"/>
                </a:solidFill>
                <a:latin typeface="Sylfaen" panose="010A0502050306030303" pitchFamily="18" charset="0"/>
              </a:rPr>
              <a:t> 22 hours</a:t>
            </a:r>
          </a:p>
        </p:txBody>
      </p:sp>
      <p:sp>
        <p:nvSpPr>
          <p:cNvPr id="8" name="Rectangle 7">
            <a:extLst>
              <a:ext uri="{FF2B5EF4-FFF2-40B4-BE49-F238E27FC236}">
                <a16:creationId xmlns:a16="http://schemas.microsoft.com/office/drawing/2014/main" id="{2032D769-24AF-14C2-E3E0-CAC16A1E5F19}"/>
              </a:ext>
            </a:extLst>
          </p:cNvPr>
          <p:cNvSpPr/>
          <p:nvPr/>
        </p:nvSpPr>
        <p:spPr>
          <a:xfrm>
            <a:off x="8664121" y="3302285"/>
            <a:ext cx="2968283" cy="1828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ka-GE" sz="2000" b="1" dirty="0">
                <a:solidFill>
                  <a:schemeClr val="bg1"/>
                </a:solidFill>
              </a:rPr>
              <a:t>3. </a:t>
            </a:r>
            <a:r>
              <a:rPr lang="en-US" sz="2000" b="1" dirty="0">
                <a:solidFill>
                  <a:schemeClr val="bg1"/>
                </a:solidFill>
                <a:latin typeface="Sylfaen" panose="010A0502050306030303" pitchFamily="18" charset="0"/>
              </a:rPr>
              <a:t>IIE </a:t>
            </a:r>
            <a:r>
              <a:rPr lang="en-US" sz="2000" b="1" dirty="0" err="1">
                <a:solidFill>
                  <a:schemeClr val="bg1"/>
                </a:solidFill>
                <a:latin typeface="Sylfaen" panose="010A0502050306030303" pitchFamily="18" charset="0"/>
              </a:rPr>
              <a:t>xperimental</a:t>
            </a:r>
            <a:r>
              <a:rPr lang="en-US" sz="2000" b="1" dirty="0">
                <a:solidFill>
                  <a:schemeClr val="bg1"/>
                </a:solidFill>
                <a:latin typeface="Sylfaen" panose="010A0502050306030303" pitchFamily="18" charset="0"/>
              </a:rPr>
              <a:t> group, </a:t>
            </a:r>
            <a:r>
              <a:rPr lang="en-US" sz="2000" b="1" dirty="0" err="1">
                <a:solidFill>
                  <a:schemeClr val="bg1"/>
                </a:solidFill>
                <a:latin typeface="Sylfaen" panose="010A0502050306030303" pitchFamily="18" charset="0"/>
              </a:rPr>
              <a:t>subdiaphragmatic</a:t>
            </a:r>
            <a:r>
              <a:rPr lang="en-US" sz="2000" b="1" dirty="0">
                <a:solidFill>
                  <a:schemeClr val="bg1"/>
                </a:solidFill>
                <a:latin typeface="Sylfaen" panose="010A0502050306030303" pitchFamily="18" charset="0"/>
              </a:rPr>
              <a:t> </a:t>
            </a:r>
            <a:r>
              <a:rPr lang="en-US" sz="2000" b="1" dirty="0" err="1">
                <a:solidFill>
                  <a:schemeClr val="bg1"/>
                </a:solidFill>
                <a:latin typeface="Sylfaen" panose="010A0502050306030303" pitchFamily="18" charset="0"/>
              </a:rPr>
              <a:t>vagotomy</a:t>
            </a:r>
            <a:r>
              <a:rPr lang="en-US" sz="2000" b="1" dirty="0">
                <a:solidFill>
                  <a:schemeClr val="bg1"/>
                </a:solidFill>
                <a:latin typeface="Sylfaen" panose="010A0502050306030303" pitchFamily="18" charset="0"/>
              </a:rPr>
              <a:t> 32 hours </a:t>
            </a:r>
            <a:endParaRPr lang="en-US" sz="2000" b="1" dirty="0">
              <a:solidFill>
                <a:schemeClr val="bg1"/>
              </a:solidFill>
            </a:endParaRPr>
          </a:p>
        </p:txBody>
      </p:sp>
    </p:spTree>
    <p:extLst>
      <p:ext uri="{BB962C8B-B14F-4D97-AF65-F5344CB8AC3E}">
        <p14:creationId xmlns:p14="http://schemas.microsoft.com/office/powerpoint/2010/main" val="1087286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1320</TotalTime>
  <Words>2863</Words>
  <Application>Microsoft Office PowerPoint</Application>
  <PresentationFormat>Widescreen</PresentationFormat>
  <Paragraphs>219</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Sylfaen</vt:lpstr>
      <vt:lpstr>Sylfen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Tornike Gogolauri</dc:creator>
  <cp:lastModifiedBy>User</cp:lastModifiedBy>
  <cp:revision>138</cp:revision>
  <dcterms:created xsi:type="dcterms:W3CDTF">2022-07-07T08:02:13Z</dcterms:created>
  <dcterms:modified xsi:type="dcterms:W3CDTF">2022-09-25T10:05:11Z</dcterms:modified>
</cp:coreProperties>
</file>