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95" r:id="rId2"/>
    <p:sldId id="269" r:id="rId3"/>
    <p:sldId id="296" r:id="rId4"/>
    <p:sldId id="272" r:id="rId5"/>
    <p:sldId id="273" r:id="rId6"/>
    <p:sldId id="288" r:id="rId7"/>
    <p:sldId id="297" r:id="rId8"/>
    <p:sldId id="258" r:id="rId9"/>
    <p:sldId id="276" r:id="rId10"/>
    <p:sldId id="262" r:id="rId11"/>
    <p:sldId id="291" r:id="rId12"/>
    <p:sldId id="265" r:id="rId13"/>
    <p:sldId id="277" r:id="rId14"/>
    <p:sldId id="282" r:id="rId15"/>
    <p:sldId id="289" r:id="rId16"/>
    <p:sldId id="298" r:id="rId17"/>
    <p:sldId id="294" r:id="rId18"/>
    <p:sldId id="279" r:id="rId19"/>
    <p:sldId id="266" r:id="rId20"/>
    <p:sldId id="275" r:id="rId21"/>
    <p:sldId id="284" r:id="rId22"/>
    <p:sldId id="261" r:id="rId23"/>
    <p:sldId id="292" r:id="rId24"/>
    <p:sldId id="2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854"/>
    <a:srgbClr val="436250"/>
    <a:srgbClr val="456452"/>
    <a:srgbClr val="37A76F"/>
    <a:srgbClr val="A4A4A4"/>
    <a:srgbClr val="5B9BD4"/>
    <a:srgbClr val="FFC000"/>
    <a:srgbClr val="D4BCA2"/>
    <a:srgbClr val="B99683"/>
    <a:srgbClr val="B69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3842" autoAdjust="0"/>
  </p:normalViewPr>
  <p:slideViewPr>
    <p:cSldViewPr snapToGrid="0">
      <p:cViewPr varScale="1">
        <p:scale>
          <a:sx n="77" d="100"/>
          <a:sy n="77" d="100"/>
        </p:scale>
        <p:origin x="970" y="67"/>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Liver\&#4321;&#4304;&#4305;&#4304;&#4313;&#4304;&#4314;&#4304;&#4309;&#4320;&#4317;%20&#4316;&#4304;&#4328;&#4320;&#4317;&#4315;&#4312;\&#4306;&#4314;&#4323;&#4313;&#4317;&#4310;&#4304;\glucose%20concent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Liver\&#4321;&#4304;&#4305;&#4304;&#4313;&#4304;&#4314;&#4304;&#4309;&#4320;&#4317;%20&#4316;&#4304;&#4328;&#4320;&#4317;&#4315;&#4312;\&#4315;&#4312;&#4322;&#4317;&#4310;&#4323;&#4320;&#4312;%20&#4312;&#4316;&#4307;&#4308;&#4325;&#4321;&#431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Liver\&#4321;&#4304;&#4305;&#4304;&#4313;&#4304;&#4314;&#4304;&#4309;&#4320;&#4317;%20&#4316;&#4304;&#4328;&#4320;&#4317;&#4315;&#4312;\!!!!!!!!!!!!!!!!!!!!!!!!!!!!!!!!!!!!&#4328;&#4308;&#4307;&#4308;&#4306;&#4308;&#4305;&#431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Liver\&#4321;&#4304;&#4305;&#4304;&#4313;&#4304;&#4314;&#4304;&#4309;&#4320;&#4317;%20&#4316;&#4304;&#4328;&#4320;&#4317;&#4315;&#4312;\&#4315;&#4312;&#4322;&#4317;&#4310;&#4323;&#4320;&#4312;%20&#4312;&#4316;&#4307;&#4308;&#4325;&#4321;&#431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Changes in the dynamics of blood glucose concentration in adult white rats after alloxan injection</a:t>
            </a:r>
          </a:p>
        </c:rich>
      </c:tx>
      <c:layout>
        <c:manualLayout>
          <c:xMode val="edge"/>
          <c:yMode val="edge"/>
          <c:x val="0.14950680648733147"/>
          <c:y val="6.7060413959654008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871463846676153"/>
          <c:y val="0.385466277007328"/>
          <c:w val="0.78999836054038464"/>
          <c:h val="0.41721662600316967"/>
        </c:manualLayout>
      </c:layout>
      <c:lineChart>
        <c:grouping val="standard"/>
        <c:varyColors val="0"/>
        <c:ser>
          <c:idx val="1"/>
          <c:order val="0"/>
          <c:spPr>
            <a:ln w="22225" cap="rnd">
              <a:solidFill>
                <a:schemeClr val="accent2"/>
              </a:solidFill>
              <a:round/>
            </a:ln>
            <a:effectLst/>
          </c:spPr>
          <c:marker>
            <c:symbol val="none"/>
          </c:marker>
          <c:cat>
            <c:numRef>
              <c:f>Sheet3!$B$53:$B$61</c:f>
              <c:numCache>
                <c:formatCode>General</c:formatCode>
                <c:ptCount val="9"/>
                <c:pt idx="0">
                  <c:v>0</c:v>
                </c:pt>
                <c:pt idx="1">
                  <c:v>3</c:v>
                </c:pt>
                <c:pt idx="2">
                  <c:v>6</c:v>
                </c:pt>
                <c:pt idx="3">
                  <c:v>9</c:v>
                </c:pt>
                <c:pt idx="4">
                  <c:v>12</c:v>
                </c:pt>
                <c:pt idx="5">
                  <c:v>18</c:v>
                </c:pt>
                <c:pt idx="6">
                  <c:v>22</c:v>
                </c:pt>
                <c:pt idx="7">
                  <c:v>24</c:v>
                </c:pt>
                <c:pt idx="8">
                  <c:v>48</c:v>
                </c:pt>
              </c:numCache>
            </c:numRef>
          </c:cat>
          <c:val>
            <c:numRef>
              <c:f>Sheet3!$C$53:$C$61</c:f>
              <c:numCache>
                <c:formatCode>General</c:formatCode>
                <c:ptCount val="9"/>
                <c:pt idx="0">
                  <c:v>102.22222222222223</c:v>
                </c:pt>
                <c:pt idx="1">
                  <c:v>447.28571428571428</c:v>
                </c:pt>
                <c:pt idx="2">
                  <c:v>353.63157894736844</c:v>
                </c:pt>
                <c:pt idx="3">
                  <c:v>384.42857142857144</c:v>
                </c:pt>
                <c:pt idx="4">
                  <c:v>472.25</c:v>
                </c:pt>
                <c:pt idx="5">
                  <c:v>448.125</c:v>
                </c:pt>
                <c:pt idx="6">
                  <c:v>131.33333333333334</c:v>
                </c:pt>
                <c:pt idx="7">
                  <c:v>504.76470588235293</c:v>
                </c:pt>
                <c:pt idx="8">
                  <c:v>517.4</c:v>
                </c:pt>
              </c:numCache>
            </c:numRef>
          </c:val>
          <c:smooth val="0"/>
          <c:extLst>
            <c:ext xmlns:c16="http://schemas.microsoft.com/office/drawing/2014/chart" uri="{C3380CC4-5D6E-409C-BE32-E72D297353CC}">
              <c16:uniqueId val="{00000000-9C0D-4A55-AEA6-2DEC5E9A2268}"/>
            </c:ext>
          </c:extLst>
        </c:ser>
        <c:dLbls>
          <c:showLegendKey val="0"/>
          <c:showVal val="0"/>
          <c:showCatName val="0"/>
          <c:showSerName val="0"/>
          <c:showPercent val="0"/>
          <c:showBubbleSize val="0"/>
        </c:dLbls>
        <c:smooth val="0"/>
        <c:axId val="216624784"/>
        <c:axId val="228992616"/>
      </c:lineChart>
      <c:dateAx>
        <c:axId val="21662478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Time after injection (hours)</a:t>
                </a:r>
              </a:p>
            </c:rich>
          </c:tx>
          <c:layout>
            <c:manualLayout>
              <c:xMode val="edge"/>
              <c:yMode val="edge"/>
              <c:x val="0.32149281166244265"/>
              <c:y val="0.8677584876138424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28992616"/>
        <c:crosses val="autoZero"/>
        <c:auto val="0"/>
        <c:lblOffset val="100"/>
        <c:baseTimeUnit val="days"/>
        <c:majorUnit val="6"/>
        <c:majorTimeUnit val="days"/>
      </c:dateAx>
      <c:valAx>
        <c:axId val="228992616"/>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Blood glucose concentration (mg/dL)</a:t>
                </a:r>
                <a:endParaRPr lang="ka-GE"/>
              </a:p>
            </c:rich>
          </c:tx>
          <c:layout>
            <c:manualLayout>
              <c:xMode val="edge"/>
              <c:yMode val="edge"/>
              <c:x val="3.9855076253858682E-3"/>
              <c:y val="0.1347476302405046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6624784"/>
        <c:crossesAt val="0"/>
        <c:crossBetween val="midCat"/>
        <c:majorUnit val="100"/>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Sheet1!$I$3:$I$5</c:f>
                <c:numCache>
                  <c:formatCode>General</c:formatCode>
                  <c:ptCount val="3"/>
                  <c:pt idx="0">
                    <c:v>0.08</c:v>
                  </c:pt>
                  <c:pt idx="1">
                    <c:v>0.12</c:v>
                  </c:pt>
                  <c:pt idx="2">
                    <c:v>0.04</c:v>
                  </c:pt>
                </c:numCache>
              </c:numRef>
            </c:plus>
            <c:minus>
              <c:numRef>
                <c:f>Sheet1!$I$3:$I$5</c:f>
                <c:numCache>
                  <c:formatCode>General</c:formatCode>
                  <c:ptCount val="3"/>
                  <c:pt idx="0">
                    <c:v>0.08</c:v>
                  </c:pt>
                  <c:pt idx="1">
                    <c:v>0.12</c:v>
                  </c:pt>
                  <c:pt idx="2">
                    <c:v>0.04</c:v>
                  </c:pt>
                </c:numCache>
              </c:numRef>
            </c:minus>
            <c:spPr>
              <a:noFill/>
              <a:ln w="9525" cap="flat" cmpd="sng" algn="ctr">
                <a:solidFill>
                  <a:schemeClr val="tx1">
                    <a:lumMod val="65000"/>
                    <a:lumOff val="35000"/>
                  </a:schemeClr>
                </a:solidFill>
                <a:round/>
              </a:ln>
              <a:effectLst/>
            </c:spPr>
          </c:errBars>
          <c:cat>
            <c:strRef>
              <c:f>Sheet1!$G$3:$G$5</c:f>
              <c:strCache>
                <c:ptCount val="3"/>
                <c:pt idx="0">
                  <c:v>K</c:v>
                </c:pt>
                <c:pt idx="1">
                  <c:v>24სთ</c:v>
                </c:pt>
                <c:pt idx="2">
                  <c:v>48სთ</c:v>
                </c:pt>
              </c:strCache>
            </c:strRef>
          </c:cat>
          <c:val>
            <c:numRef>
              <c:f>Sheet1!$H$3:$H$5</c:f>
              <c:numCache>
                <c:formatCode>General</c:formatCode>
                <c:ptCount val="3"/>
                <c:pt idx="0">
                  <c:v>0.28000000000000003</c:v>
                </c:pt>
                <c:pt idx="1">
                  <c:v>0.32</c:v>
                </c:pt>
                <c:pt idx="2">
                  <c:v>0.28000000000000003</c:v>
                </c:pt>
              </c:numCache>
            </c:numRef>
          </c:val>
          <c:extLst>
            <c:ext xmlns:c16="http://schemas.microsoft.com/office/drawing/2014/chart" uri="{C3380CC4-5D6E-409C-BE32-E72D297353CC}">
              <c16:uniqueId val="{00000000-664A-4090-9705-93F559846C70}"/>
            </c:ext>
          </c:extLst>
        </c:ser>
        <c:dLbls>
          <c:showLegendKey val="0"/>
          <c:showVal val="0"/>
          <c:showCatName val="0"/>
          <c:showSerName val="0"/>
          <c:showPercent val="0"/>
          <c:showBubbleSize val="0"/>
        </c:dLbls>
        <c:gapWidth val="219"/>
        <c:overlap val="-27"/>
        <c:axId val="228993792"/>
        <c:axId val="228994184"/>
      </c:barChart>
      <c:catAx>
        <c:axId val="22899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8994184"/>
        <c:crosses val="autoZero"/>
        <c:auto val="1"/>
        <c:lblAlgn val="ctr"/>
        <c:lblOffset val="100"/>
        <c:noMultiLvlLbl val="0"/>
      </c:catAx>
      <c:valAx>
        <c:axId val="228994184"/>
        <c:scaling>
          <c:orientation val="minMax"/>
          <c:max val="2"/>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Mitotic index, ‰</a:t>
                </a:r>
              </a:p>
            </c:rich>
          </c:tx>
          <c:layout>
            <c:manualLayout>
              <c:xMode val="edge"/>
              <c:yMode val="edge"/>
              <c:x val="7.1656935930612016E-3"/>
              <c:y val="5.766577445488495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8993792"/>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K</c:v>
          </c:tx>
          <c:spPr>
            <a:solidFill>
              <a:schemeClr val="accent1"/>
            </a:solidFill>
            <a:ln>
              <a:noFill/>
            </a:ln>
            <a:effectLst/>
          </c:spPr>
          <c:invertIfNegative val="0"/>
          <c:errBars>
            <c:errBarType val="both"/>
            <c:errValType val="cust"/>
            <c:noEndCap val="0"/>
            <c:plus>
              <c:numRef>
                <c:f>პლოიდობა!$B$12:$B$16</c:f>
                <c:numCache>
                  <c:formatCode>General</c:formatCode>
                  <c:ptCount val="5"/>
                  <c:pt idx="0">
                    <c:v>6.4657642618397313</c:v>
                  </c:pt>
                  <c:pt idx="1">
                    <c:v>1.4506802898538644</c:v>
                  </c:pt>
                  <c:pt idx="2">
                    <c:v>6.8698963925206655</c:v>
                  </c:pt>
                  <c:pt idx="3">
                    <c:v>0.71971985119978477</c:v>
                  </c:pt>
                  <c:pt idx="4">
                    <c:v>0.33899297257855598</c:v>
                  </c:pt>
                </c:numCache>
              </c:numRef>
            </c:plus>
            <c:minus>
              <c:numRef>
                <c:f>პლოიდობა!$B$12:$B$16</c:f>
                <c:numCache>
                  <c:formatCode>General</c:formatCode>
                  <c:ptCount val="5"/>
                  <c:pt idx="0">
                    <c:v>6.4657642618397313</c:v>
                  </c:pt>
                  <c:pt idx="1">
                    <c:v>1.4506802898538644</c:v>
                  </c:pt>
                  <c:pt idx="2">
                    <c:v>6.8698963925206655</c:v>
                  </c:pt>
                  <c:pt idx="3">
                    <c:v>0.71971985119978477</c:v>
                  </c:pt>
                  <c:pt idx="4">
                    <c:v>0.33899297257855598</c:v>
                  </c:pt>
                </c:numCache>
              </c:numRef>
            </c:minus>
            <c:spPr>
              <a:solidFill>
                <a:schemeClr val="tx1"/>
              </a:solidFill>
              <a:ln w="9525" cap="rnd" cmpd="sng" algn="ctr">
                <a:solidFill>
                  <a:schemeClr val="tx1"/>
                </a:solidFill>
                <a:prstDash val="solid"/>
                <a:round/>
              </a:ln>
              <a:effectLst/>
            </c:spPr>
          </c:errBars>
          <c:cat>
            <c:strRef>
              <c:f>პლოიდობა!$A$3:$A$7</c:f>
              <c:strCache>
                <c:ptCount val="5"/>
                <c:pt idx="0">
                  <c:v>2c</c:v>
                </c:pt>
                <c:pt idx="1">
                  <c:v>2cx2</c:v>
                </c:pt>
                <c:pt idx="2">
                  <c:v>4c</c:v>
                </c:pt>
                <c:pt idx="3">
                  <c:v>4cx2</c:v>
                </c:pt>
                <c:pt idx="4">
                  <c:v>8c</c:v>
                </c:pt>
              </c:strCache>
            </c:strRef>
          </c:cat>
          <c:val>
            <c:numRef>
              <c:f>პლოიდობა!$B$3:$B$7</c:f>
              <c:numCache>
                <c:formatCode>General</c:formatCode>
                <c:ptCount val="5"/>
                <c:pt idx="0">
                  <c:v>45.595443125645254</c:v>
                </c:pt>
                <c:pt idx="1">
                  <c:v>8.5823393024224739</c:v>
                </c:pt>
                <c:pt idx="2">
                  <c:v>41.484725403336341</c:v>
                </c:pt>
                <c:pt idx="3">
                  <c:v>3.1625576845463579</c:v>
                </c:pt>
                <c:pt idx="4">
                  <c:v>0.9032626090312238</c:v>
                </c:pt>
              </c:numCache>
            </c:numRef>
          </c:val>
          <c:extLst>
            <c:ext xmlns:c16="http://schemas.microsoft.com/office/drawing/2014/chart" uri="{C3380CC4-5D6E-409C-BE32-E72D297353CC}">
              <c16:uniqueId val="{00000000-F79C-4E04-8F75-A7DA7D305597}"/>
            </c:ext>
          </c:extLst>
        </c:ser>
        <c:ser>
          <c:idx val="1"/>
          <c:order val="1"/>
          <c:tx>
            <c:v>24 სთ</c:v>
          </c:tx>
          <c:spPr>
            <a:solidFill>
              <a:schemeClr val="accent3"/>
            </a:solidFill>
            <a:ln>
              <a:noFill/>
            </a:ln>
            <a:effectLst/>
          </c:spPr>
          <c:invertIfNegative val="0"/>
          <c:errBars>
            <c:errBarType val="both"/>
            <c:errValType val="cust"/>
            <c:noEndCap val="0"/>
            <c:plus>
              <c:numRef>
                <c:f>პლოიდობა!$E$12:$E$16</c:f>
                <c:numCache>
                  <c:formatCode>General</c:formatCode>
                  <c:ptCount val="5"/>
                  <c:pt idx="0">
                    <c:v>4.2922013814991979</c:v>
                  </c:pt>
                  <c:pt idx="1">
                    <c:v>1.4783832866388598</c:v>
                  </c:pt>
                  <c:pt idx="2">
                    <c:v>4.8080437782217231</c:v>
                  </c:pt>
                  <c:pt idx="3">
                    <c:v>0.50690409594578645</c:v>
                  </c:pt>
                  <c:pt idx="4">
                    <c:v>0.41512732722496393</c:v>
                  </c:pt>
                </c:numCache>
              </c:numRef>
            </c:plus>
            <c:minus>
              <c:numRef>
                <c:f>პლოიდობა!$E$12:$E$16</c:f>
                <c:numCache>
                  <c:formatCode>General</c:formatCode>
                  <c:ptCount val="5"/>
                  <c:pt idx="0">
                    <c:v>4.2922013814991979</c:v>
                  </c:pt>
                  <c:pt idx="1">
                    <c:v>1.4783832866388598</c:v>
                  </c:pt>
                  <c:pt idx="2">
                    <c:v>4.8080437782217231</c:v>
                  </c:pt>
                  <c:pt idx="3">
                    <c:v>0.50690409594578645</c:v>
                  </c:pt>
                  <c:pt idx="4">
                    <c:v>0.41512732722496393</c:v>
                  </c:pt>
                </c:numCache>
              </c:numRef>
            </c:minus>
            <c:spPr>
              <a:solidFill>
                <a:schemeClr val="tx1"/>
              </a:solidFill>
              <a:ln w="9525" cap="rnd" cmpd="sng" algn="ctr">
                <a:solidFill>
                  <a:schemeClr val="tx1"/>
                </a:solidFill>
                <a:prstDash val="solid"/>
                <a:round/>
              </a:ln>
              <a:effectLst/>
            </c:spPr>
          </c:errBars>
          <c:cat>
            <c:strRef>
              <c:f>პლოიდობა!$A$3:$A$7</c:f>
              <c:strCache>
                <c:ptCount val="5"/>
                <c:pt idx="0">
                  <c:v>2c</c:v>
                </c:pt>
                <c:pt idx="1">
                  <c:v>2cx2</c:v>
                </c:pt>
                <c:pt idx="2">
                  <c:v>4c</c:v>
                </c:pt>
                <c:pt idx="3">
                  <c:v>4cx2</c:v>
                </c:pt>
                <c:pt idx="4">
                  <c:v>8c</c:v>
                </c:pt>
              </c:strCache>
            </c:strRef>
          </c:cat>
          <c:val>
            <c:numRef>
              <c:f>პლოიდობა!$E$3:$E$7</c:f>
              <c:numCache>
                <c:formatCode>General</c:formatCode>
                <c:ptCount val="5"/>
                <c:pt idx="0">
                  <c:v>31.914069316844973</c:v>
                </c:pt>
                <c:pt idx="1">
                  <c:v>8.477318318887102</c:v>
                </c:pt>
                <c:pt idx="2">
                  <c:v>55.994055551735919</c:v>
                </c:pt>
                <c:pt idx="3">
                  <c:v>2.6981244538059599</c:v>
                </c:pt>
                <c:pt idx="4">
                  <c:v>1.0080755945986424</c:v>
                </c:pt>
              </c:numCache>
            </c:numRef>
          </c:val>
          <c:extLst>
            <c:ext xmlns:c16="http://schemas.microsoft.com/office/drawing/2014/chart" uri="{C3380CC4-5D6E-409C-BE32-E72D297353CC}">
              <c16:uniqueId val="{00000001-F79C-4E04-8F75-A7DA7D305597}"/>
            </c:ext>
          </c:extLst>
        </c:ser>
        <c:ser>
          <c:idx val="2"/>
          <c:order val="2"/>
          <c:tx>
            <c:v>48 სთ</c:v>
          </c:tx>
          <c:spPr>
            <a:solidFill>
              <a:schemeClr val="accent5"/>
            </a:solidFill>
            <a:ln>
              <a:noFill/>
            </a:ln>
            <a:effectLst/>
          </c:spPr>
          <c:invertIfNegative val="0"/>
          <c:errBars>
            <c:errBarType val="both"/>
            <c:errValType val="cust"/>
            <c:noEndCap val="0"/>
            <c:plus>
              <c:numRef>
                <c:f>პლოიდობა!$H$12:$H$16</c:f>
                <c:numCache>
                  <c:formatCode>General</c:formatCode>
                  <c:ptCount val="5"/>
                  <c:pt idx="0">
                    <c:v>7.9165345116149028</c:v>
                  </c:pt>
                  <c:pt idx="1">
                    <c:v>1.7276599463637741</c:v>
                  </c:pt>
                  <c:pt idx="2">
                    <c:v>4.8661404080447346</c:v>
                  </c:pt>
                  <c:pt idx="3">
                    <c:v>0.38425634991319607</c:v>
                  </c:pt>
                  <c:pt idx="4">
                    <c:v>0.58740541169015559</c:v>
                  </c:pt>
                </c:numCache>
              </c:numRef>
            </c:plus>
            <c:minus>
              <c:numRef>
                <c:f>პლოიდობა!$H$12:$H$16</c:f>
                <c:numCache>
                  <c:formatCode>General</c:formatCode>
                  <c:ptCount val="5"/>
                  <c:pt idx="0">
                    <c:v>7.9165345116149028</c:v>
                  </c:pt>
                  <c:pt idx="1">
                    <c:v>1.7276599463637741</c:v>
                  </c:pt>
                  <c:pt idx="2">
                    <c:v>4.8661404080447346</c:v>
                  </c:pt>
                  <c:pt idx="3">
                    <c:v>0.38425634991319607</c:v>
                  </c:pt>
                  <c:pt idx="4">
                    <c:v>0.58740541169015559</c:v>
                  </c:pt>
                </c:numCache>
              </c:numRef>
            </c:minus>
            <c:spPr>
              <a:solidFill>
                <a:schemeClr val="tx1"/>
              </a:solidFill>
              <a:ln w="9525" cap="rnd" cmpd="sng" algn="ctr">
                <a:solidFill>
                  <a:schemeClr val="tx1"/>
                </a:solidFill>
                <a:prstDash val="solid"/>
                <a:round/>
              </a:ln>
              <a:effectLst/>
            </c:spPr>
          </c:errBars>
          <c:cat>
            <c:strRef>
              <c:f>პლოიდობა!$A$3:$A$7</c:f>
              <c:strCache>
                <c:ptCount val="5"/>
                <c:pt idx="0">
                  <c:v>2c</c:v>
                </c:pt>
                <c:pt idx="1">
                  <c:v>2cx2</c:v>
                </c:pt>
                <c:pt idx="2">
                  <c:v>4c</c:v>
                </c:pt>
                <c:pt idx="3">
                  <c:v>4cx2</c:v>
                </c:pt>
                <c:pt idx="4">
                  <c:v>8c</c:v>
                </c:pt>
              </c:strCache>
            </c:strRef>
          </c:cat>
          <c:val>
            <c:numRef>
              <c:f>პლოიდობა!$H$3:$H$7</c:f>
              <c:numCache>
                <c:formatCode>General</c:formatCode>
                <c:ptCount val="5"/>
                <c:pt idx="0">
                  <c:v>23.407552412687512</c:v>
                </c:pt>
                <c:pt idx="1">
                  <c:v>8.3819272990310232</c:v>
                </c:pt>
                <c:pt idx="2">
                  <c:v>74.969428154964987</c:v>
                </c:pt>
                <c:pt idx="3">
                  <c:v>2.6780235821591436</c:v>
                </c:pt>
                <c:pt idx="4">
                  <c:v>1.994205177258489</c:v>
                </c:pt>
              </c:numCache>
            </c:numRef>
          </c:val>
          <c:extLst>
            <c:ext xmlns:c16="http://schemas.microsoft.com/office/drawing/2014/chart" uri="{C3380CC4-5D6E-409C-BE32-E72D297353CC}">
              <c16:uniqueId val="{00000002-F79C-4E04-8F75-A7DA7D305597}"/>
            </c:ext>
          </c:extLst>
        </c:ser>
        <c:dLbls>
          <c:showLegendKey val="0"/>
          <c:showVal val="0"/>
          <c:showCatName val="0"/>
          <c:showSerName val="0"/>
          <c:showPercent val="0"/>
          <c:showBubbleSize val="0"/>
        </c:dLbls>
        <c:gapWidth val="219"/>
        <c:overlap val="-27"/>
        <c:axId val="228994968"/>
        <c:axId val="228995360"/>
      </c:barChart>
      <c:catAx>
        <c:axId val="22899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8995360"/>
        <c:crosses val="autoZero"/>
        <c:auto val="1"/>
        <c:lblAlgn val="ctr"/>
        <c:lblOffset val="100"/>
        <c:noMultiLvlLbl val="0"/>
      </c:catAx>
      <c:valAx>
        <c:axId val="228995360"/>
        <c:scaling>
          <c:orientation val="minMax"/>
          <c:max val="110"/>
          <c:min val="0"/>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dirty="0"/>
                  <a:t>cell ploidy, %</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9496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r>
              <a:rPr lang="en-US" sz="2000" dirty="0"/>
              <a:t>Mitotic index</a:t>
            </a:r>
            <a:endParaRPr lang="ka-GE" sz="2000" dirty="0"/>
          </a:p>
        </c:rich>
      </c:tx>
      <c:layout>
        <c:manualLayout>
          <c:xMode val="edge"/>
          <c:yMode val="edge"/>
          <c:x val="0.29834586466165414"/>
          <c:y val="4.0588527253278481E-2"/>
        </c:manualLayout>
      </c:layout>
      <c:overlay val="0"/>
      <c:spPr>
        <a:noFill/>
        <a:ln>
          <a:noFill/>
        </a:ln>
        <a:effectLst/>
      </c:spPr>
      <c:txPr>
        <a:bodyPr rot="0" spcFirstLastPara="1" vertOverflow="ellipsis" vert="horz" wrap="square" anchor="ctr" anchorCtr="1"/>
        <a:lstStyle/>
        <a:p>
          <a:pPr algn="ct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86891305925466"/>
          <c:y val="0.11630696731090431"/>
          <c:w val="0.86713108694074525"/>
          <c:h val="0.76536407380895566"/>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'[მიტოზური ინდექსი.xlsx]Sheet1'!$I$3:$I$6</c:f>
                <c:numCache>
                  <c:formatCode>General</c:formatCode>
                  <c:ptCount val="4"/>
                  <c:pt idx="0">
                    <c:v>0.08</c:v>
                  </c:pt>
                  <c:pt idx="1">
                    <c:v>0.12</c:v>
                  </c:pt>
                  <c:pt idx="2">
                    <c:v>0.04</c:v>
                  </c:pt>
                  <c:pt idx="3">
                    <c:v>2</c:v>
                  </c:pt>
                </c:numCache>
              </c:numRef>
            </c:plus>
            <c:minus>
              <c:numRef>
                <c:f>'[მიტოზური ინდექსი.xlsx]Sheet1'!$I$3:$I$6</c:f>
                <c:numCache>
                  <c:formatCode>General</c:formatCode>
                  <c:ptCount val="4"/>
                  <c:pt idx="0">
                    <c:v>0.08</c:v>
                  </c:pt>
                  <c:pt idx="1">
                    <c:v>0.12</c:v>
                  </c:pt>
                  <c:pt idx="2">
                    <c:v>0.04</c:v>
                  </c:pt>
                  <c:pt idx="3">
                    <c:v>2</c:v>
                  </c:pt>
                </c:numCache>
              </c:numRef>
            </c:minus>
            <c:spPr>
              <a:noFill/>
              <a:ln w="9525" cap="flat" cmpd="sng" algn="ctr">
                <a:solidFill>
                  <a:schemeClr val="tx1">
                    <a:lumMod val="65000"/>
                    <a:lumOff val="35000"/>
                  </a:schemeClr>
                </a:solidFill>
                <a:round/>
              </a:ln>
              <a:effectLst/>
            </c:spPr>
          </c:errBars>
          <c:cat>
            <c:strRef>
              <c:f>'[მიტოზური ინდექსი.xlsx]Sheet1'!$G$3:$G$6</c:f>
              <c:strCache>
                <c:ptCount val="4"/>
                <c:pt idx="0">
                  <c:v>K</c:v>
                </c:pt>
                <c:pt idx="1">
                  <c:v>24სთ</c:v>
                </c:pt>
                <c:pt idx="2">
                  <c:v>48სთ</c:v>
                </c:pt>
                <c:pt idx="3">
                  <c:v>48სთ+6სთ</c:v>
                </c:pt>
              </c:strCache>
            </c:strRef>
          </c:cat>
          <c:val>
            <c:numRef>
              <c:f>'[მიტოზური ინდექსი.xlsx]Sheet1'!$H$3:$H$6</c:f>
              <c:numCache>
                <c:formatCode>General</c:formatCode>
                <c:ptCount val="4"/>
                <c:pt idx="0">
                  <c:v>0.28000000000000003</c:v>
                </c:pt>
                <c:pt idx="1">
                  <c:v>0.32</c:v>
                </c:pt>
                <c:pt idx="2">
                  <c:v>0.28000000000000003</c:v>
                </c:pt>
                <c:pt idx="3">
                  <c:v>6</c:v>
                </c:pt>
              </c:numCache>
            </c:numRef>
          </c:val>
          <c:extLst>
            <c:ext xmlns:c16="http://schemas.microsoft.com/office/drawing/2014/chart" uri="{C3380CC4-5D6E-409C-BE32-E72D297353CC}">
              <c16:uniqueId val="{00000000-DED8-4D38-AE09-90D985B18696}"/>
            </c:ext>
          </c:extLst>
        </c:ser>
        <c:dLbls>
          <c:showLegendKey val="0"/>
          <c:showVal val="0"/>
          <c:showCatName val="0"/>
          <c:showSerName val="0"/>
          <c:showPercent val="0"/>
          <c:showBubbleSize val="0"/>
        </c:dLbls>
        <c:gapWidth val="219"/>
        <c:overlap val="-27"/>
        <c:axId val="228996144"/>
        <c:axId val="228996536"/>
      </c:barChart>
      <c:catAx>
        <c:axId val="22899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8996536"/>
        <c:crosses val="autoZero"/>
        <c:auto val="1"/>
        <c:lblAlgn val="ctr"/>
        <c:lblOffset val="100"/>
        <c:noMultiLvlLbl val="0"/>
      </c:catAx>
      <c:valAx>
        <c:axId val="228996536"/>
        <c:scaling>
          <c:orientation val="minMax"/>
          <c:max val="9"/>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The ratio of mitoses to the number of cells,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899614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28694-CE08-420F-99A6-A6BF9EB41C6F}"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AE3FCC0C-4CA2-4E4D-A4B1-F851686FB51A}">
      <dgm:prSet/>
      <dgm:spPr/>
      <dgm:t>
        <a:bodyPr/>
        <a:lstStyle/>
        <a:p>
          <a:r>
            <a:rPr lang="en-US" dirty="0"/>
            <a:t>Fixation of material and preparation of slices for study in a light microscope</a:t>
          </a:r>
        </a:p>
      </dgm:t>
    </dgm:pt>
    <dgm:pt modelId="{DAACE6C9-8A17-43C4-9FCF-89D44104377E}" type="parTrans" cxnId="{44159F71-3275-4EC1-840D-5803C98DA474}">
      <dgm:prSet/>
      <dgm:spPr/>
      <dgm:t>
        <a:bodyPr/>
        <a:lstStyle/>
        <a:p>
          <a:endParaRPr lang="en-US"/>
        </a:p>
      </dgm:t>
    </dgm:pt>
    <dgm:pt modelId="{C3EBF921-F497-4AE5-B610-BE156D6F2358}" type="sibTrans" cxnId="{44159F71-3275-4EC1-840D-5803C98DA474}">
      <dgm:prSet/>
      <dgm:spPr/>
      <dgm:t>
        <a:bodyPr/>
        <a:lstStyle/>
        <a:p>
          <a:endParaRPr lang="en-US"/>
        </a:p>
      </dgm:t>
    </dgm:pt>
    <dgm:pt modelId="{B0A38249-B639-4E34-ADA8-2020B454F3EF}">
      <dgm:prSet/>
      <dgm:spPr/>
      <dgm:t>
        <a:bodyPr/>
        <a:lstStyle/>
        <a:p>
          <a:r>
            <a:rPr lang="en-US" dirty="0"/>
            <a:t>Determination of colchicine mitotic index</a:t>
          </a:r>
        </a:p>
      </dgm:t>
    </dgm:pt>
    <dgm:pt modelId="{CB63403E-F733-40C3-A87F-79B8343B1CD2}" type="parTrans" cxnId="{5215B909-E6C4-4A25-B45E-264B50B8FE84}">
      <dgm:prSet/>
      <dgm:spPr/>
      <dgm:t>
        <a:bodyPr/>
        <a:lstStyle/>
        <a:p>
          <a:endParaRPr lang="en-US"/>
        </a:p>
      </dgm:t>
    </dgm:pt>
    <dgm:pt modelId="{2D4DAB18-3028-4B60-9280-84873E6B52F0}" type="sibTrans" cxnId="{5215B909-E6C4-4A25-B45E-264B50B8FE84}">
      <dgm:prSet/>
      <dgm:spPr/>
      <dgm:t>
        <a:bodyPr/>
        <a:lstStyle/>
        <a:p>
          <a:endParaRPr lang="en-US"/>
        </a:p>
      </dgm:t>
    </dgm:pt>
    <dgm:pt modelId="{638D4D2F-A2A3-43A9-8B7E-B61A004497CA}">
      <dgm:prSet/>
      <dgm:spPr/>
      <dgm:t>
        <a:bodyPr/>
        <a:lstStyle/>
        <a:p>
          <a:r>
            <a:rPr lang="en-US" dirty="0"/>
            <a:t>Preparation and staining of slices to determine the concentration of DNA in the nuclei of hepatocytes</a:t>
          </a:r>
        </a:p>
      </dgm:t>
    </dgm:pt>
    <dgm:pt modelId="{381414A2-9C17-44C0-AA43-0699D4096D65}" type="parTrans" cxnId="{C9A5D728-2DE8-4178-A5B8-36BBEDEE713C}">
      <dgm:prSet/>
      <dgm:spPr/>
      <dgm:t>
        <a:bodyPr/>
        <a:lstStyle/>
        <a:p>
          <a:endParaRPr lang="en-US"/>
        </a:p>
      </dgm:t>
    </dgm:pt>
    <dgm:pt modelId="{BC89BEB8-3ABE-47F9-8A06-1BE1E8704034}" type="sibTrans" cxnId="{C9A5D728-2DE8-4178-A5B8-36BBEDEE713C}">
      <dgm:prSet/>
      <dgm:spPr/>
      <dgm:t>
        <a:bodyPr/>
        <a:lstStyle/>
        <a:p>
          <a:endParaRPr lang="en-US"/>
        </a:p>
      </dgm:t>
    </dgm:pt>
    <dgm:pt modelId="{BA005E34-9503-489F-BF44-E2C97C3E4C88}">
      <dgm:prSet/>
      <dgm:spPr/>
      <dgm:t>
        <a:bodyPr/>
        <a:lstStyle/>
        <a:p>
          <a:r>
            <a:rPr lang="en-US" dirty="0"/>
            <a:t>Determination of DNA concentration with the help of computer program </a:t>
          </a:r>
          <a:r>
            <a:rPr lang="en-US" dirty="0" err="1"/>
            <a:t>Image.J</a:t>
          </a:r>
          <a:endParaRPr lang="en-US" dirty="0"/>
        </a:p>
      </dgm:t>
    </dgm:pt>
    <dgm:pt modelId="{8AA86126-A0A4-4419-AC78-408AF1D73A11}" type="parTrans" cxnId="{F19ACBAF-3A90-448D-B5F7-64D8A1549972}">
      <dgm:prSet/>
      <dgm:spPr/>
      <dgm:t>
        <a:bodyPr/>
        <a:lstStyle/>
        <a:p>
          <a:endParaRPr lang="en-US"/>
        </a:p>
      </dgm:t>
    </dgm:pt>
    <dgm:pt modelId="{E7537CF6-E30F-4C1C-90DC-BC1AD40EC4FD}" type="sibTrans" cxnId="{F19ACBAF-3A90-448D-B5F7-64D8A1549972}">
      <dgm:prSet/>
      <dgm:spPr/>
      <dgm:t>
        <a:bodyPr/>
        <a:lstStyle/>
        <a:p>
          <a:endParaRPr lang="en-US"/>
        </a:p>
      </dgm:t>
    </dgm:pt>
    <dgm:pt modelId="{2B939079-EB00-48EE-83A0-D728156E0188}">
      <dgm:prSet/>
      <dgm:spPr/>
      <dgm:t>
        <a:bodyPr/>
        <a:lstStyle/>
        <a:p>
          <a:r>
            <a:rPr lang="en-US" dirty="0"/>
            <a:t>Immunohistochemical analysis</a:t>
          </a:r>
        </a:p>
      </dgm:t>
    </dgm:pt>
    <dgm:pt modelId="{B5F6881B-C00F-4DA6-B9A0-006C9ABEB414}" type="parTrans" cxnId="{80E6A993-1896-421D-AED6-D5827335D5B6}">
      <dgm:prSet/>
      <dgm:spPr/>
      <dgm:t>
        <a:bodyPr/>
        <a:lstStyle/>
        <a:p>
          <a:endParaRPr lang="en-US"/>
        </a:p>
      </dgm:t>
    </dgm:pt>
    <dgm:pt modelId="{B77E95FD-DE38-432E-A6CB-37AA0BDC11EC}" type="sibTrans" cxnId="{80E6A993-1896-421D-AED6-D5827335D5B6}">
      <dgm:prSet/>
      <dgm:spPr/>
      <dgm:t>
        <a:bodyPr/>
        <a:lstStyle/>
        <a:p>
          <a:endParaRPr lang="en-US"/>
        </a:p>
      </dgm:t>
    </dgm:pt>
    <dgm:pt modelId="{FE2DF41C-4CDD-4BC7-B4CD-6DEC9BC6BC6A}" type="pres">
      <dgm:prSet presAssocID="{85A28694-CE08-420F-99A6-A6BF9EB41C6F}" presName="vert0" presStyleCnt="0">
        <dgm:presLayoutVars>
          <dgm:dir/>
          <dgm:animOne val="branch"/>
          <dgm:animLvl val="lvl"/>
        </dgm:presLayoutVars>
      </dgm:prSet>
      <dgm:spPr/>
    </dgm:pt>
    <dgm:pt modelId="{9548AE1C-3BF9-4115-8715-36CE4FAE1F96}" type="pres">
      <dgm:prSet presAssocID="{AE3FCC0C-4CA2-4E4D-A4B1-F851686FB51A}" presName="thickLine" presStyleLbl="alignNode1" presStyleIdx="0" presStyleCnt="5"/>
      <dgm:spPr/>
    </dgm:pt>
    <dgm:pt modelId="{7349F717-287E-4645-9029-8FF8412F4CF9}" type="pres">
      <dgm:prSet presAssocID="{AE3FCC0C-4CA2-4E4D-A4B1-F851686FB51A}" presName="horz1" presStyleCnt="0"/>
      <dgm:spPr/>
    </dgm:pt>
    <dgm:pt modelId="{47EACAFC-7BF7-4719-82ED-70E618BFFC76}" type="pres">
      <dgm:prSet presAssocID="{AE3FCC0C-4CA2-4E4D-A4B1-F851686FB51A}" presName="tx1" presStyleLbl="revTx" presStyleIdx="0" presStyleCnt="5"/>
      <dgm:spPr/>
    </dgm:pt>
    <dgm:pt modelId="{FE5B2DDE-C359-4FF7-A741-536C26AE48D4}" type="pres">
      <dgm:prSet presAssocID="{AE3FCC0C-4CA2-4E4D-A4B1-F851686FB51A}" presName="vert1" presStyleCnt="0"/>
      <dgm:spPr/>
    </dgm:pt>
    <dgm:pt modelId="{6969A280-86A2-48CF-BD78-33E4A2C21601}" type="pres">
      <dgm:prSet presAssocID="{B0A38249-B639-4E34-ADA8-2020B454F3EF}" presName="thickLine" presStyleLbl="alignNode1" presStyleIdx="1" presStyleCnt="5"/>
      <dgm:spPr/>
    </dgm:pt>
    <dgm:pt modelId="{1B310A2B-83F8-45D5-913C-94C682F094F1}" type="pres">
      <dgm:prSet presAssocID="{B0A38249-B639-4E34-ADA8-2020B454F3EF}" presName="horz1" presStyleCnt="0"/>
      <dgm:spPr/>
    </dgm:pt>
    <dgm:pt modelId="{62C8587A-0F7E-44D1-83BB-0B8D489EF110}" type="pres">
      <dgm:prSet presAssocID="{B0A38249-B639-4E34-ADA8-2020B454F3EF}" presName="tx1" presStyleLbl="revTx" presStyleIdx="1" presStyleCnt="5"/>
      <dgm:spPr/>
    </dgm:pt>
    <dgm:pt modelId="{F6D2A73C-278B-4670-83E6-754CE378DCB7}" type="pres">
      <dgm:prSet presAssocID="{B0A38249-B639-4E34-ADA8-2020B454F3EF}" presName="vert1" presStyleCnt="0"/>
      <dgm:spPr/>
    </dgm:pt>
    <dgm:pt modelId="{E07BF63C-6441-4AC2-A1BF-8ECC5DB26E18}" type="pres">
      <dgm:prSet presAssocID="{638D4D2F-A2A3-43A9-8B7E-B61A004497CA}" presName="thickLine" presStyleLbl="alignNode1" presStyleIdx="2" presStyleCnt="5"/>
      <dgm:spPr/>
    </dgm:pt>
    <dgm:pt modelId="{ECDE4CCF-6CEC-455C-A2C0-A028F27EC3E9}" type="pres">
      <dgm:prSet presAssocID="{638D4D2F-A2A3-43A9-8B7E-B61A004497CA}" presName="horz1" presStyleCnt="0"/>
      <dgm:spPr/>
    </dgm:pt>
    <dgm:pt modelId="{524FDBD3-C9A9-4FF3-B6F9-5C77EAC08159}" type="pres">
      <dgm:prSet presAssocID="{638D4D2F-A2A3-43A9-8B7E-B61A004497CA}" presName="tx1" presStyleLbl="revTx" presStyleIdx="2" presStyleCnt="5"/>
      <dgm:spPr/>
    </dgm:pt>
    <dgm:pt modelId="{CBF40CDC-4230-4119-B1FE-250F8417B0E5}" type="pres">
      <dgm:prSet presAssocID="{638D4D2F-A2A3-43A9-8B7E-B61A004497CA}" presName="vert1" presStyleCnt="0"/>
      <dgm:spPr/>
    </dgm:pt>
    <dgm:pt modelId="{39BF776E-2A0E-49DB-94AD-580D96D1F212}" type="pres">
      <dgm:prSet presAssocID="{BA005E34-9503-489F-BF44-E2C97C3E4C88}" presName="thickLine" presStyleLbl="alignNode1" presStyleIdx="3" presStyleCnt="5"/>
      <dgm:spPr/>
    </dgm:pt>
    <dgm:pt modelId="{5085A2F9-0464-4D0F-8B04-2BDF3BD06927}" type="pres">
      <dgm:prSet presAssocID="{BA005E34-9503-489F-BF44-E2C97C3E4C88}" presName="horz1" presStyleCnt="0"/>
      <dgm:spPr/>
    </dgm:pt>
    <dgm:pt modelId="{EFE5D89F-9319-4735-B351-EF6CF320558E}" type="pres">
      <dgm:prSet presAssocID="{BA005E34-9503-489F-BF44-E2C97C3E4C88}" presName="tx1" presStyleLbl="revTx" presStyleIdx="3" presStyleCnt="5"/>
      <dgm:spPr/>
    </dgm:pt>
    <dgm:pt modelId="{4C53E247-E7C6-4EDA-B2D3-23F8B06AA5C4}" type="pres">
      <dgm:prSet presAssocID="{BA005E34-9503-489F-BF44-E2C97C3E4C88}" presName="vert1" presStyleCnt="0"/>
      <dgm:spPr/>
    </dgm:pt>
    <dgm:pt modelId="{1BD72F8D-4A73-4BE3-8366-7F95B66EDCA3}" type="pres">
      <dgm:prSet presAssocID="{2B939079-EB00-48EE-83A0-D728156E0188}" presName="thickLine" presStyleLbl="alignNode1" presStyleIdx="4" presStyleCnt="5"/>
      <dgm:spPr/>
    </dgm:pt>
    <dgm:pt modelId="{14E8B618-ABC0-4F23-8880-05C9ADD78D19}" type="pres">
      <dgm:prSet presAssocID="{2B939079-EB00-48EE-83A0-D728156E0188}" presName="horz1" presStyleCnt="0"/>
      <dgm:spPr/>
    </dgm:pt>
    <dgm:pt modelId="{768157D8-9996-4708-BDDD-3ABF3648E038}" type="pres">
      <dgm:prSet presAssocID="{2B939079-EB00-48EE-83A0-D728156E0188}" presName="tx1" presStyleLbl="revTx" presStyleIdx="4" presStyleCnt="5"/>
      <dgm:spPr/>
    </dgm:pt>
    <dgm:pt modelId="{DC98D279-4629-4A17-9C41-648D6CF50DEC}" type="pres">
      <dgm:prSet presAssocID="{2B939079-EB00-48EE-83A0-D728156E0188}" presName="vert1" presStyleCnt="0"/>
      <dgm:spPr/>
    </dgm:pt>
  </dgm:ptLst>
  <dgm:cxnLst>
    <dgm:cxn modelId="{5215B909-E6C4-4A25-B45E-264B50B8FE84}" srcId="{85A28694-CE08-420F-99A6-A6BF9EB41C6F}" destId="{B0A38249-B639-4E34-ADA8-2020B454F3EF}" srcOrd="1" destOrd="0" parTransId="{CB63403E-F733-40C3-A87F-79B8343B1CD2}" sibTransId="{2D4DAB18-3028-4B60-9280-84873E6B52F0}"/>
    <dgm:cxn modelId="{011F0B20-5EC9-4DC8-A2FA-B275A37D4036}" type="presOf" srcId="{AE3FCC0C-4CA2-4E4D-A4B1-F851686FB51A}" destId="{47EACAFC-7BF7-4719-82ED-70E618BFFC76}" srcOrd="0" destOrd="0" presId="urn:microsoft.com/office/officeart/2008/layout/LinedList"/>
    <dgm:cxn modelId="{C9A5D728-2DE8-4178-A5B8-36BBEDEE713C}" srcId="{85A28694-CE08-420F-99A6-A6BF9EB41C6F}" destId="{638D4D2F-A2A3-43A9-8B7E-B61A004497CA}" srcOrd="2" destOrd="0" parTransId="{381414A2-9C17-44C0-AA43-0699D4096D65}" sibTransId="{BC89BEB8-3ABE-47F9-8A06-1BE1E8704034}"/>
    <dgm:cxn modelId="{EF648667-0E45-4481-9CD0-4E5C91A09DAE}" type="presOf" srcId="{638D4D2F-A2A3-43A9-8B7E-B61A004497CA}" destId="{524FDBD3-C9A9-4FF3-B6F9-5C77EAC08159}" srcOrd="0" destOrd="0" presId="urn:microsoft.com/office/officeart/2008/layout/LinedList"/>
    <dgm:cxn modelId="{44159F71-3275-4EC1-840D-5803C98DA474}" srcId="{85A28694-CE08-420F-99A6-A6BF9EB41C6F}" destId="{AE3FCC0C-4CA2-4E4D-A4B1-F851686FB51A}" srcOrd="0" destOrd="0" parTransId="{DAACE6C9-8A17-43C4-9FCF-89D44104377E}" sibTransId="{C3EBF921-F497-4AE5-B610-BE156D6F2358}"/>
    <dgm:cxn modelId="{D937548A-998D-4408-9ED2-3033258B83EC}" type="presOf" srcId="{B0A38249-B639-4E34-ADA8-2020B454F3EF}" destId="{62C8587A-0F7E-44D1-83BB-0B8D489EF110}" srcOrd="0" destOrd="0" presId="urn:microsoft.com/office/officeart/2008/layout/LinedList"/>
    <dgm:cxn modelId="{80E6A993-1896-421D-AED6-D5827335D5B6}" srcId="{85A28694-CE08-420F-99A6-A6BF9EB41C6F}" destId="{2B939079-EB00-48EE-83A0-D728156E0188}" srcOrd="4" destOrd="0" parTransId="{B5F6881B-C00F-4DA6-B9A0-006C9ABEB414}" sibTransId="{B77E95FD-DE38-432E-A6CB-37AA0BDC11EC}"/>
    <dgm:cxn modelId="{F19ACBAF-3A90-448D-B5F7-64D8A1549972}" srcId="{85A28694-CE08-420F-99A6-A6BF9EB41C6F}" destId="{BA005E34-9503-489F-BF44-E2C97C3E4C88}" srcOrd="3" destOrd="0" parTransId="{8AA86126-A0A4-4419-AC78-408AF1D73A11}" sibTransId="{E7537CF6-E30F-4C1C-90DC-BC1AD40EC4FD}"/>
    <dgm:cxn modelId="{39535CB6-9EDE-4CCE-80C9-53D51492123F}" type="presOf" srcId="{85A28694-CE08-420F-99A6-A6BF9EB41C6F}" destId="{FE2DF41C-4CDD-4BC7-B4CD-6DEC9BC6BC6A}" srcOrd="0" destOrd="0" presId="urn:microsoft.com/office/officeart/2008/layout/LinedList"/>
    <dgm:cxn modelId="{017B5FEE-6F15-4431-9335-20D7C99E776C}" type="presOf" srcId="{BA005E34-9503-489F-BF44-E2C97C3E4C88}" destId="{EFE5D89F-9319-4735-B351-EF6CF320558E}" srcOrd="0" destOrd="0" presId="urn:microsoft.com/office/officeart/2008/layout/LinedList"/>
    <dgm:cxn modelId="{B97FEFFB-524D-49F5-BFA9-0756051AC14D}" type="presOf" srcId="{2B939079-EB00-48EE-83A0-D728156E0188}" destId="{768157D8-9996-4708-BDDD-3ABF3648E038}" srcOrd="0" destOrd="0" presId="urn:microsoft.com/office/officeart/2008/layout/LinedList"/>
    <dgm:cxn modelId="{908FCF9A-B343-45FE-953F-0DA80440315B}" type="presParOf" srcId="{FE2DF41C-4CDD-4BC7-B4CD-6DEC9BC6BC6A}" destId="{9548AE1C-3BF9-4115-8715-36CE4FAE1F96}" srcOrd="0" destOrd="0" presId="urn:microsoft.com/office/officeart/2008/layout/LinedList"/>
    <dgm:cxn modelId="{738F01EE-C7FF-4CA9-BBD5-EED4028E51B7}" type="presParOf" srcId="{FE2DF41C-4CDD-4BC7-B4CD-6DEC9BC6BC6A}" destId="{7349F717-287E-4645-9029-8FF8412F4CF9}" srcOrd="1" destOrd="0" presId="urn:microsoft.com/office/officeart/2008/layout/LinedList"/>
    <dgm:cxn modelId="{0B90B891-64FD-4B57-AA03-FE6D4164476B}" type="presParOf" srcId="{7349F717-287E-4645-9029-8FF8412F4CF9}" destId="{47EACAFC-7BF7-4719-82ED-70E618BFFC76}" srcOrd="0" destOrd="0" presId="urn:microsoft.com/office/officeart/2008/layout/LinedList"/>
    <dgm:cxn modelId="{23E4F69D-E02D-4700-BC38-2BEA75F1C17E}" type="presParOf" srcId="{7349F717-287E-4645-9029-8FF8412F4CF9}" destId="{FE5B2DDE-C359-4FF7-A741-536C26AE48D4}" srcOrd="1" destOrd="0" presId="urn:microsoft.com/office/officeart/2008/layout/LinedList"/>
    <dgm:cxn modelId="{FAD8CBB4-D656-41DC-9F7E-6FB6577824CD}" type="presParOf" srcId="{FE2DF41C-4CDD-4BC7-B4CD-6DEC9BC6BC6A}" destId="{6969A280-86A2-48CF-BD78-33E4A2C21601}" srcOrd="2" destOrd="0" presId="urn:microsoft.com/office/officeart/2008/layout/LinedList"/>
    <dgm:cxn modelId="{017F927E-EBD6-449F-B31F-32171E744FF0}" type="presParOf" srcId="{FE2DF41C-4CDD-4BC7-B4CD-6DEC9BC6BC6A}" destId="{1B310A2B-83F8-45D5-913C-94C682F094F1}" srcOrd="3" destOrd="0" presId="urn:microsoft.com/office/officeart/2008/layout/LinedList"/>
    <dgm:cxn modelId="{54DD8001-A1B4-4713-A454-146D03339E18}" type="presParOf" srcId="{1B310A2B-83F8-45D5-913C-94C682F094F1}" destId="{62C8587A-0F7E-44D1-83BB-0B8D489EF110}" srcOrd="0" destOrd="0" presId="urn:microsoft.com/office/officeart/2008/layout/LinedList"/>
    <dgm:cxn modelId="{C37FC210-30C8-454C-8DDE-D5AA7CD70DDF}" type="presParOf" srcId="{1B310A2B-83F8-45D5-913C-94C682F094F1}" destId="{F6D2A73C-278B-4670-83E6-754CE378DCB7}" srcOrd="1" destOrd="0" presId="urn:microsoft.com/office/officeart/2008/layout/LinedList"/>
    <dgm:cxn modelId="{4F2B7E22-C874-4BE1-9046-041BFE16A302}" type="presParOf" srcId="{FE2DF41C-4CDD-4BC7-B4CD-6DEC9BC6BC6A}" destId="{E07BF63C-6441-4AC2-A1BF-8ECC5DB26E18}" srcOrd="4" destOrd="0" presId="urn:microsoft.com/office/officeart/2008/layout/LinedList"/>
    <dgm:cxn modelId="{8ADCCEC7-3F9F-40A7-B448-86AD2EDE3475}" type="presParOf" srcId="{FE2DF41C-4CDD-4BC7-B4CD-6DEC9BC6BC6A}" destId="{ECDE4CCF-6CEC-455C-A2C0-A028F27EC3E9}" srcOrd="5" destOrd="0" presId="urn:microsoft.com/office/officeart/2008/layout/LinedList"/>
    <dgm:cxn modelId="{9A7B5B20-506E-42A1-9B6B-FEB0F301145F}" type="presParOf" srcId="{ECDE4CCF-6CEC-455C-A2C0-A028F27EC3E9}" destId="{524FDBD3-C9A9-4FF3-B6F9-5C77EAC08159}" srcOrd="0" destOrd="0" presId="urn:microsoft.com/office/officeart/2008/layout/LinedList"/>
    <dgm:cxn modelId="{AD4A7C08-253C-4928-BF37-E4E40564761B}" type="presParOf" srcId="{ECDE4CCF-6CEC-455C-A2C0-A028F27EC3E9}" destId="{CBF40CDC-4230-4119-B1FE-250F8417B0E5}" srcOrd="1" destOrd="0" presId="urn:microsoft.com/office/officeart/2008/layout/LinedList"/>
    <dgm:cxn modelId="{B24BDA9E-781B-4D30-B972-1EDA67F0AF95}" type="presParOf" srcId="{FE2DF41C-4CDD-4BC7-B4CD-6DEC9BC6BC6A}" destId="{39BF776E-2A0E-49DB-94AD-580D96D1F212}" srcOrd="6" destOrd="0" presId="urn:microsoft.com/office/officeart/2008/layout/LinedList"/>
    <dgm:cxn modelId="{06938BE0-EC92-47AA-A82D-33BA05EE57C9}" type="presParOf" srcId="{FE2DF41C-4CDD-4BC7-B4CD-6DEC9BC6BC6A}" destId="{5085A2F9-0464-4D0F-8B04-2BDF3BD06927}" srcOrd="7" destOrd="0" presId="urn:microsoft.com/office/officeart/2008/layout/LinedList"/>
    <dgm:cxn modelId="{5558BFAA-01A0-458E-B6D2-A95AE02095AA}" type="presParOf" srcId="{5085A2F9-0464-4D0F-8B04-2BDF3BD06927}" destId="{EFE5D89F-9319-4735-B351-EF6CF320558E}" srcOrd="0" destOrd="0" presId="urn:microsoft.com/office/officeart/2008/layout/LinedList"/>
    <dgm:cxn modelId="{BAED721F-CBFF-4494-881E-9F87C37EF5FC}" type="presParOf" srcId="{5085A2F9-0464-4D0F-8B04-2BDF3BD06927}" destId="{4C53E247-E7C6-4EDA-B2D3-23F8B06AA5C4}" srcOrd="1" destOrd="0" presId="urn:microsoft.com/office/officeart/2008/layout/LinedList"/>
    <dgm:cxn modelId="{104128D7-F996-4BA3-BC8C-16490D35DF16}" type="presParOf" srcId="{FE2DF41C-4CDD-4BC7-B4CD-6DEC9BC6BC6A}" destId="{1BD72F8D-4A73-4BE3-8366-7F95B66EDCA3}" srcOrd="8" destOrd="0" presId="urn:microsoft.com/office/officeart/2008/layout/LinedList"/>
    <dgm:cxn modelId="{D2793497-0999-4FEA-AFD0-6993A11157F4}" type="presParOf" srcId="{FE2DF41C-4CDD-4BC7-B4CD-6DEC9BC6BC6A}" destId="{14E8B618-ABC0-4F23-8880-05C9ADD78D19}" srcOrd="9" destOrd="0" presId="urn:microsoft.com/office/officeart/2008/layout/LinedList"/>
    <dgm:cxn modelId="{D2D6CACC-AC2C-4D13-ABCF-97D444F3A852}" type="presParOf" srcId="{14E8B618-ABC0-4F23-8880-05C9ADD78D19}" destId="{768157D8-9996-4708-BDDD-3ABF3648E038}" srcOrd="0" destOrd="0" presId="urn:microsoft.com/office/officeart/2008/layout/LinedList"/>
    <dgm:cxn modelId="{1EA6F404-0AA8-4533-A6BA-9A2A5FF0899D}" type="presParOf" srcId="{14E8B618-ABC0-4F23-8880-05C9ADD78D19}" destId="{DC98D279-4629-4A17-9C41-648D6CF50D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9F05A-A26A-44C0-B989-78449963CDC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7FFB1D2-9793-41C5-AC20-0AE6D0F2609E}" type="pres">
      <dgm:prSet presAssocID="{99F9F05A-A26A-44C0-B989-78449963CDC9}" presName="hierChild1" presStyleCnt="0">
        <dgm:presLayoutVars>
          <dgm:chPref val="1"/>
          <dgm:dir/>
          <dgm:animOne val="branch"/>
          <dgm:animLvl val="lvl"/>
          <dgm:resizeHandles/>
        </dgm:presLayoutVars>
      </dgm:prSet>
      <dgm:spPr/>
    </dgm:pt>
  </dgm:ptLst>
  <dgm:cxnLst>
    <dgm:cxn modelId="{FB1C1E03-904C-4CAE-A56F-60F475FC2561}" type="presOf" srcId="{99F9F05A-A26A-44C0-B989-78449963CDC9}" destId="{87FFB1D2-9793-41C5-AC20-0AE6D0F2609E}"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8AE1C-3BF9-4115-8715-36CE4FAE1F96}">
      <dsp:nvSpPr>
        <dsp:cNvPr id="0" name=""/>
        <dsp:cNvSpPr/>
      </dsp:nvSpPr>
      <dsp:spPr>
        <a:xfrm>
          <a:off x="0" y="512"/>
          <a:ext cx="894654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7EACAFC-7BF7-4719-82ED-70E618BFFC76}">
      <dsp:nvSpPr>
        <dsp:cNvPr id="0" name=""/>
        <dsp:cNvSpPr/>
      </dsp:nvSpPr>
      <dsp:spPr>
        <a:xfrm>
          <a:off x="0" y="512"/>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Fixation of material and preparation of slices for study in a light microscope</a:t>
          </a:r>
        </a:p>
      </dsp:txBody>
      <dsp:txXfrm>
        <a:off x="0" y="512"/>
        <a:ext cx="8946541" cy="838891"/>
      </dsp:txXfrm>
    </dsp:sp>
    <dsp:sp modelId="{6969A280-86A2-48CF-BD78-33E4A2C21601}">
      <dsp:nvSpPr>
        <dsp:cNvPr id="0" name=""/>
        <dsp:cNvSpPr/>
      </dsp:nvSpPr>
      <dsp:spPr>
        <a:xfrm>
          <a:off x="0" y="839403"/>
          <a:ext cx="8946541" cy="0"/>
        </a:xfrm>
        <a:prstGeom prst="line">
          <a:avLst/>
        </a:prstGeom>
        <a:solidFill>
          <a:schemeClr val="accent2">
            <a:hueOff val="810023"/>
            <a:satOff val="113"/>
            <a:lumOff val="98"/>
            <a:alphaOff val="0"/>
          </a:schemeClr>
        </a:solidFill>
        <a:ln w="19050" cap="rnd" cmpd="sng" algn="ctr">
          <a:solidFill>
            <a:schemeClr val="accent2">
              <a:hueOff val="810023"/>
              <a:satOff val="113"/>
              <a:lumOff val="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2C8587A-0F7E-44D1-83BB-0B8D489EF110}">
      <dsp:nvSpPr>
        <dsp:cNvPr id="0" name=""/>
        <dsp:cNvSpPr/>
      </dsp:nvSpPr>
      <dsp:spPr>
        <a:xfrm>
          <a:off x="0" y="839403"/>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Determination of colchicine mitotic index</a:t>
          </a:r>
        </a:p>
      </dsp:txBody>
      <dsp:txXfrm>
        <a:off x="0" y="839403"/>
        <a:ext cx="8946541" cy="838891"/>
      </dsp:txXfrm>
    </dsp:sp>
    <dsp:sp modelId="{E07BF63C-6441-4AC2-A1BF-8ECC5DB26E18}">
      <dsp:nvSpPr>
        <dsp:cNvPr id="0" name=""/>
        <dsp:cNvSpPr/>
      </dsp:nvSpPr>
      <dsp:spPr>
        <a:xfrm>
          <a:off x="0" y="1678294"/>
          <a:ext cx="8946541" cy="0"/>
        </a:xfrm>
        <a:prstGeom prst="line">
          <a:avLst/>
        </a:prstGeom>
        <a:solidFill>
          <a:schemeClr val="accent2">
            <a:hueOff val="1620045"/>
            <a:satOff val="225"/>
            <a:lumOff val="196"/>
            <a:alphaOff val="0"/>
          </a:schemeClr>
        </a:solidFill>
        <a:ln w="19050" cap="rnd"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24FDBD3-C9A9-4FF3-B6F9-5C77EAC08159}">
      <dsp:nvSpPr>
        <dsp:cNvPr id="0" name=""/>
        <dsp:cNvSpPr/>
      </dsp:nvSpPr>
      <dsp:spPr>
        <a:xfrm>
          <a:off x="0" y="1678294"/>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Preparation and staining of slices to determine the concentration of DNA in the nuclei of hepatocytes</a:t>
          </a:r>
        </a:p>
      </dsp:txBody>
      <dsp:txXfrm>
        <a:off x="0" y="1678294"/>
        <a:ext cx="8946541" cy="838891"/>
      </dsp:txXfrm>
    </dsp:sp>
    <dsp:sp modelId="{39BF776E-2A0E-49DB-94AD-580D96D1F212}">
      <dsp:nvSpPr>
        <dsp:cNvPr id="0" name=""/>
        <dsp:cNvSpPr/>
      </dsp:nvSpPr>
      <dsp:spPr>
        <a:xfrm>
          <a:off x="0" y="2517186"/>
          <a:ext cx="8946541" cy="0"/>
        </a:xfrm>
        <a:prstGeom prst="line">
          <a:avLst/>
        </a:prstGeom>
        <a:solidFill>
          <a:schemeClr val="accent2">
            <a:hueOff val="2430068"/>
            <a:satOff val="338"/>
            <a:lumOff val="294"/>
            <a:alphaOff val="0"/>
          </a:schemeClr>
        </a:solidFill>
        <a:ln w="19050" cap="rnd" cmpd="sng" algn="ctr">
          <a:solidFill>
            <a:schemeClr val="accent2">
              <a:hueOff val="2430068"/>
              <a:satOff val="338"/>
              <a:lumOff val="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E5D89F-9319-4735-B351-EF6CF320558E}">
      <dsp:nvSpPr>
        <dsp:cNvPr id="0" name=""/>
        <dsp:cNvSpPr/>
      </dsp:nvSpPr>
      <dsp:spPr>
        <a:xfrm>
          <a:off x="0" y="2517186"/>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Determination of DNA concentration with the help of computer program </a:t>
          </a:r>
          <a:r>
            <a:rPr lang="en-US" sz="2300" kern="1200" dirty="0" err="1"/>
            <a:t>Image.J</a:t>
          </a:r>
          <a:endParaRPr lang="en-US" sz="2300" kern="1200" dirty="0"/>
        </a:p>
      </dsp:txBody>
      <dsp:txXfrm>
        <a:off x="0" y="2517186"/>
        <a:ext cx="8946541" cy="838891"/>
      </dsp:txXfrm>
    </dsp:sp>
    <dsp:sp modelId="{1BD72F8D-4A73-4BE3-8366-7F95B66EDCA3}">
      <dsp:nvSpPr>
        <dsp:cNvPr id="0" name=""/>
        <dsp:cNvSpPr/>
      </dsp:nvSpPr>
      <dsp:spPr>
        <a:xfrm>
          <a:off x="0" y="3356077"/>
          <a:ext cx="8946541" cy="0"/>
        </a:xfrm>
        <a:prstGeom prst="line">
          <a:avLst/>
        </a:prstGeom>
        <a:solidFill>
          <a:schemeClr val="accent2">
            <a:hueOff val="3240090"/>
            <a:satOff val="451"/>
            <a:lumOff val="392"/>
            <a:alphaOff val="0"/>
          </a:schemeClr>
        </a:solidFill>
        <a:ln w="19050" cap="rnd"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8157D8-9996-4708-BDDD-3ABF3648E038}">
      <dsp:nvSpPr>
        <dsp:cNvPr id="0" name=""/>
        <dsp:cNvSpPr/>
      </dsp:nvSpPr>
      <dsp:spPr>
        <a:xfrm>
          <a:off x="0" y="3356077"/>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Immunohistochemical analysis</a:t>
          </a:r>
        </a:p>
      </dsp:txBody>
      <dsp:txXfrm>
        <a:off x="0" y="3356077"/>
        <a:ext cx="8946541" cy="83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0.57378</cdr:x>
      <cdr:y>0.20741</cdr:y>
    </cdr:from>
    <cdr:to>
      <cdr:x>0.59709</cdr:x>
      <cdr:y>0.24068</cdr:y>
    </cdr:to>
    <cdr:sp macro="" textlink="">
      <cdr:nvSpPr>
        <cdr:cNvPr id="2" name="5-Point Star 1"/>
        <cdr:cNvSpPr/>
      </cdr:nvSpPr>
      <cdr:spPr>
        <a:xfrm xmlns:a="http://schemas.openxmlformats.org/drawingml/2006/main">
          <a:off x="3731042" y="1019540"/>
          <a:ext cx="151574" cy="16354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p>
      </cdr:txBody>
    </cdr:sp>
  </cdr:relSizeAnchor>
  <cdr:relSizeAnchor xmlns:cdr="http://schemas.openxmlformats.org/drawingml/2006/chartDrawing">
    <cdr:from>
      <cdr:x>0.22892</cdr:x>
      <cdr:y>0.57334</cdr:y>
    </cdr:from>
    <cdr:to>
      <cdr:x>0.25223</cdr:x>
      <cdr:y>0.60661</cdr:y>
    </cdr:to>
    <cdr:sp macro="" textlink="">
      <cdr:nvSpPr>
        <cdr:cNvPr id="4" name="5-Point Star 1">
          <a:extLst xmlns:a="http://schemas.openxmlformats.org/drawingml/2006/main">
            <a:ext uri="{FF2B5EF4-FFF2-40B4-BE49-F238E27FC236}">
              <a16:creationId xmlns:a16="http://schemas.microsoft.com/office/drawing/2014/main" id="{C5F59058-8021-4FB4-877C-8BA38D396298}"/>
            </a:ext>
          </a:extLst>
        </cdr:cNvPr>
        <cdr:cNvSpPr/>
      </cdr:nvSpPr>
      <cdr:spPr>
        <a:xfrm xmlns:a="http://schemas.openxmlformats.org/drawingml/2006/main">
          <a:off x="1487676" y="2647524"/>
          <a:ext cx="151486" cy="153632"/>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p>
      </cdr:txBody>
    </cdr:sp>
  </cdr:relSizeAnchor>
  <cdr:relSizeAnchor xmlns:cdr="http://schemas.openxmlformats.org/drawingml/2006/chartDrawing">
    <cdr:from>
      <cdr:x>0.62696</cdr:x>
      <cdr:y>0.90437</cdr:y>
    </cdr:from>
    <cdr:to>
      <cdr:x>0.71607</cdr:x>
      <cdr:y>0.97278</cdr:y>
    </cdr:to>
    <cdr:sp macro="" textlink="">
      <cdr:nvSpPr>
        <cdr:cNvPr id="3" name="TextBox 2">
          <a:extLst xmlns:a="http://schemas.openxmlformats.org/drawingml/2006/main">
            <a:ext uri="{FF2B5EF4-FFF2-40B4-BE49-F238E27FC236}">
              <a16:creationId xmlns:a16="http://schemas.microsoft.com/office/drawing/2014/main" id="{56F35623-EDEC-C17A-FD19-16ABA723A352}"/>
            </a:ext>
          </a:extLst>
        </cdr:cNvPr>
        <cdr:cNvSpPr txBox="1"/>
      </cdr:nvSpPr>
      <cdr:spPr>
        <a:xfrm xmlns:a="http://schemas.openxmlformats.org/drawingml/2006/main">
          <a:off x="4074450" y="4176130"/>
          <a:ext cx="579120" cy="315911"/>
        </a:xfrm>
        <a:prstGeom xmlns:a="http://schemas.openxmlformats.org/drawingml/2006/main" prst="rect">
          <a:avLst/>
        </a:prstGeom>
        <a:solidFill xmlns:a="http://schemas.openxmlformats.org/drawingml/2006/main">
          <a:srgbClr val="456452"/>
        </a:solidFill>
      </cdr:spPr>
      <cdr:txBody>
        <a:bodyPr xmlns:a="http://schemas.openxmlformats.org/drawingml/2006/main" vertOverflow="clip" wrap="square" rtlCol="0"/>
        <a:lstStyle xmlns:a="http://schemas.openxmlformats.org/drawingml/2006/main"/>
        <a:p xmlns:a="http://schemas.openxmlformats.org/drawingml/2006/main">
          <a:r>
            <a:rPr lang="en-US" sz="1600" b="1" dirty="0">
              <a:ln w="0"/>
              <a:solidFill>
                <a:schemeClr val="tx1"/>
              </a:solidFill>
              <a:effectLst>
                <a:outerShdw blurRad="38100" dist="19050" dir="2700000" algn="tl" rotWithShape="0">
                  <a:schemeClr val="dk1">
                    <a:alpha val="40000"/>
                  </a:schemeClr>
                </a:outerShdw>
              </a:effectLst>
            </a:rPr>
            <a:t>h</a:t>
          </a:r>
          <a:endParaRPr lang="en-US" sz="1600" b="1" dirty="0"/>
        </a:p>
      </cdr:txBody>
    </cdr:sp>
  </cdr:relSizeAnchor>
  <cdr:relSizeAnchor xmlns:cdr="http://schemas.openxmlformats.org/drawingml/2006/chartDrawing">
    <cdr:from>
      <cdr:x>0.47531</cdr:x>
      <cdr:y>0.90217</cdr:y>
    </cdr:from>
    <cdr:to>
      <cdr:x>0.56442</cdr:x>
      <cdr:y>0.97278</cdr:y>
    </cdr:to>
    <cdr:sp macro="" textlink="">
      <cdr:nvSpPr>
        <cdr:cNvPr id="5" name="TextBox 4">
          <a:extLst xmlns:a="http://schemas.openxmlformats.org/drawingml/2006/main">
            <a:ext uri="{FF2B5EF4-FFF2-40B4-BE49-F238E27FC236}">
              <a16:creationId xmlns:a16="http://schemas.microsoft.com/office/drawing/2014/main" id="{0012858A-CB23-D7C8-764A-F39712C471A5}"/>
            </a:ext>
          </a:extLst>
        </cdr:cNvPr>
        <cdr:cNvSpPr txBox="1"/>
      </cdr:nvSpPr>
      <cdr:spPr>
        <a:xfrm xmlns:a="http://schemas.openxmlformats.org/drawingml/2006/main">
          <a:off x="3088930" y="4165970"/>
          <a:ext cx="579120" cy="326071"/>
        </a:xfrm>
        <a:prstGeom xmlns:a="http://schemas.openxmlformats.org/drawingml/2006/main" prst="rect">
          <a:avLst/>
        </a:prstGeom>
        <a:solidFill xmlns:a="http://schemas.openxmlformats.org/drawingml/2006/main">
          <a:srgbClr val="456452"/>
        </a:solidFill>
      </cdr:spPr>
      <cdr:txBody>
        <a:bodyPr xmlns:a="http://schemas.openxmlformats.org/drawingml/2006/main" vertOverflow="clip" wrap="square" rtlCol="0"/>
        <a:lstStyle xmlns:a="http://schemas.openxmlformats.org/drawingml/2006/main"/>
        <a:p xmlns:a="http://schemas.openxmlformats.org/drawingml/2006/main">
          <a:r>
            <a:rPr lang="en-US" sz="1600" b="1" dirty="0">
              <a:ln w="0"/>
              <a:solidFill>
                <a:schemeClr val="tx1"/>
              </a:solidFill>
              <a:effectLst>
                <a:outerShdw blurRad="38100" dist="19050" dir="2700000" algn="tl" rotWithShape="0">
                  <a:schemeClr val="dk1">
                    <a:alpha val="40000"/>
                  </a:schemeClr>
                </a:outerShdw>
              </a:effectLst>
            </a:rPr>
            <a:t>h</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FE6EA-557C-404E-86C0-DC0019163418}" type="datetimeFigureOut">
              <a:rPr lang="en-US" smtClean="0"/>
              <a:t>9/16/2022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5BD9B-92D4-4839-9300-E32FC32C39B7}" type="slidenum">
              <a:rPr lang="en-US" smtClean="0"/>
              <a:t>‹#›</a:t>
            </a:fld>
            <a:endParaRPr lang="en-US" dirty="0"/>
          </a:p>
        </p:txBody>
      </p:sp>
    </p:spTree>
    <p:extLst>
      <p:ext uri="{BB962C8B-B14F-4D97-AF65-F5344CB8AC3E}">
        <p14:creationId xmlns:p14="http://schemas.microsoft.com/office/powerpoint/2010/main" val="282708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mj-lt"/>
              <a:buAutoNum type="arabicPeriod"/>
            </a:pPr>
            <a:r>
              <a:rPr lang="ka-GE" sz="1800" dirty="0">
                <a:effectLst/>
                <a:latin typeface="Calibri" panose="020F0502020204030204" pitchFamily="34" charset="0"/>
                <a:ea typeface="Calibri" panose="020F0502020204030204" pitchFamily="34" charset="0"/>
                <a:cs typeface="Times New Roman" panose="02020603050405020304" pitchFamily="18" charset="0"/>
              </a:rPr>
              <a:t>The liver is an organ that is distinguished by a variety of metabolic processes and a unique ability to regenerate. It is established that in case of loss of liver mass, its compensatory and adaptive growth takes place through the following sequential processes: proliferation, hypertrophy and polyploidization. Genome multiple growth or polyploidization is generally considered to be an evolutionary mechanism developed in response to variable environmental factors and stress. Under the conditions of various pathologies, the liver responds to the increased functional load with quantitative changes of highly ploidy cells. That is, when the functional load on the liver increases, but the mass is not lost, the sequence of compensatory-adaptive processes changes, in particular, polyploidization begins.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55BD9B-92D4-4839-9300-E32FC32C39B7}" type="slidenum">
              <a:rPr lang="en-US" smtClean="0"/>
              <a:t>2</a:t>
            </a:fld>
            <a:endParaRPr lang="en-US" dirty="0"/>
          </a:p>
        </p:txBody>
      </p:sp>
    </p:spTree>
    <p:extLst>
      <p:ext uri="{BB962C8B-B14F-4D97-AF65-F5344CB8AC3E}">
        <p14:creationId xmlns:p14="http://schemas.microsoft.com/office/powerpoint/2010/main" val="69910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answer to this is the endoreduplication mechanism. Classically, high-ploidy cells are produced by incomplete mitosis. At this time, at the end of mitosis, cytokinesis and karyokinesis do not occur, and a uninucleate highly ploidy cell is formed. Or karyokinesis occurs and cytokinesis does not occur and a highly ploidy binucleate cell is formed. During endoreduplication, the cell cycle begins. After the G1 phase, the DNA concentration doubles from 2C to 4C through replication in the S phase, and the cell exits the cycle in the G2 phase. Such cells are called G20 population cells. The cell may then skip mitosis and start a new cycle again, resulting in a 4C to 8C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octaploid</a:t>
            </a:r>
            <a:r>
              <a:rPr lang="en-US" sz="1800" dirty="0">
                <a:effectLst/>
                <a:latin typeface="Calibri" panose="020F0502020204030204" pitchFamily="34" charset="0"/>
                <a:ea typeface="Calibri" panose="020F0502020204030204" pitchFamily="34" charset="0"/>
                <a:cs typeface="Times New Roman" panose="02020603050405020304" pitchFamily="18" charset="0"/>
              </a:rPr>
              <a:t> cell. Since these cells are in the G20 phase, In the case of a proliferation signal, they go directly into the mitotic phase. The liver begins to proliferate when it loses mass. After the partial hepatectomy performed by us, we get mitotic figures not in 24 hours, but rather in 6 hours. This is because the cell is already in the G2 phase and does not need to go through the G1 and S phases.</a:t>
            </a:r>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14</a:t>
            </a:fld>
            <a:endParaRPr lang="en-US" dirty="0"/>
          </a:p>
        </p:txBody>
      </p:sp>
    </p:spTree>
    <p:extLst>
      <p:ext uri="{BB962C8B-B14F-4D97-AF65-F5344CB8AC3E}">
        <p14:creationId xmlns:p14="http://schemas.microsoft.com/office/powerpoint/2010/main" val="120856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answer to this is the endoreduplication mechanism. Classically, high-ploidy cells are produced by incomplete mitosis. At this time, at the end of mitosis, cytokinesis and karyokinesis do not occur, and a uninucleate highly ploidy cell is formed. Or karyokinesis occurs and cytokinesis does not occur and a highly ploidy binucleate cell is formed. During endoreduplication, the cell cycle begins. After the G1 phase, the DNA concentration doubles from 2C to 4C through replication in the S phase, and the cell exits the cycle in the G2 phase. Such cells are called G20 population cells. The cell may then skip mitosis and start a new cycle again, resulting in a 4C to 8C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octaploid</a:t>
            </a:r>
            <a:r>
              <a:rPr lang="en-US" sz="1800" dirty="0">
                <a:effectLst/>
                <a:latin typeface="Calibri" panose="020F0502020204030204" pitchFamily="34" charset="0"/>
                <a:ea typeface="Calibri" panose="020F0502020204030204" pitchFamily="34" charset="0"/>
                <a:cs typeface="Times New Roman" panose="02020603050405020304" pitchFamily="18" charset="0"/>
              </a:rPr>
              <a:t> cell. Since these cells are in the G20 phase, In the case of a proliferation signal, they go directly into the mitotic phase. The liver begins to proliferate when it loses mass. After the partial hepatectomy performed by us, we get mitotic figures not in 24 hours, but rather in 6 hours. This is because the cell is already in the G2 phase and does not need to go through the G1 and S phases.</a:t>
            </a:r>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16</a:t>
            </a:fld>
            <a:endParaRPr lang="en-US" dirty="0"/>
          </a:p>
        </p:txBody>
      </p:sp>
    </p:spTree>
    <p:extLst>
      <p:ext uri="{BB962C8B-B14F-4D97-AF65-F5344CB8AC3E}">
        <p14:creationId xmlns:p14="http://schemas.microsoft.com/office/powerpoint/2010/main" val="78298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17</a:t>
            </a:fld>
            <a:endParaRPr lang="en-US" dirty="0"/>
          </a:p>
        </p:txBody>
      </p:sp>
    </p:spTree>
    <p:extLst>
      <p:ext uri="{BB962C8B-B14F-4D97-AF65-F5344CB8AC3E}">
        <p14:creationId xmlns:p14="http://schemas.microsoft.com/office/powerpoint/2010/main" val="344815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24 hours after partial hepatectomy, it was determined that there were no statistically significant changes in hepatocyte ploidy 18 hours after the operation in the animals of the experimental group compared to the intact group. It should be noted that the number of 2с cells increased statistically significantly, the percentage of 2cx2 and 4с cells decreased 24 hours after the operation in the animals of the experimental group. which indicates that cell proliferation begins at this time. The number of 4cx2 and 8с cells also remains unchanged (Fig. 13). In the animals of the experimental group, compared to the intact group, no statistically significant changes in the share of different ploidy cells were detected even at the later time points (36h and 48h). Based on all of the above, we can make the following conclusions:</a:t>
            </a:r>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19</a:t>
            </a:fld>
            <a:endParaRPr lang="en-US" dirty="0"/>
          </a:p>
        </p:txBody>
      </p:sp>
    </p:spTree>
    <p:extLst>
      <p:ext uri="{BB962C8B-B14F-4D97-AF65-F5344CB8AC3E}">
        <p14:creationId xmlns:p14="http://schemas.microsoft.com/office/powerpoint/2010/main" val="160105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a:t>
            </a:r>
            <a:r>
              <a:rPr lang="ka-GE" sz="1800" dirty="0">
                <a:effectLst/>
                <a:latin typeface="Calibri" panose="020F0502020204030204" pitchFamily="34" charset="0"/>
                <a:ea typeface="Calibri" panose="020F0502020204030204" pitchFamily="34" charset="0"/>
                <a:cs typeface="Times New Roman" panose="02020603050405020304" pitchFamily="18" charset="0"/>
              </a:rPr>
              <a:t> Different experimental models of diabetes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Calibri" panose="020F0502020204030204" pitchFamily="34" charset="0"/>
                <a:ea typeface="Calibri" panose="020F0502020204030204" pitchFamily="34" charset="0"/>
                <a:cs typeface="Times New Roman" panose="02020603050405020304" pitchFamily="18" charset="0"/>
              </a:rPr>
              <a:t>which are obtained by surgical, chemical and genetic manipulations. Chemical models of alloxan and streptozotocin-induced diabetes are mostly used to study the mechanisms of diabetes. We used the alloxan diabetes model as a diabetes model. Alloxan is a toxic analog of glucose. It is hydrophilic and cannot penetrate the lipid bilayer of the plasma membrane.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55BD9B-92D4-4839-9300-E32FC32C39B7}" type="slidenum">
              <a:rPr lang="en-US" smtClean="0"/>
              <a:t>4</a:t>
            </a:fld>
            <a:endParaRPr lang="en-US" dirty="0"/>
          </a:p>
        </p:txBody>
      </p:sp>
    </p:spTree>
    <p:extLst>
      <p:ext uri="{BB962C8B-B14F-4D97-AF65-F5344CB8AC3E}">
        <p14:creationId xmlns:p14="http://schemas.microsoft.com/office/powerpoint/2010/main" val="201627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800" dirty="0">
                <a:effectLst/>
                <a:latin typeface="Calibri" panose="020F0502020204030204" pitchFamily="34" charset="0"/>
                <a:ea typeface="Calibri" panose="020F0502020204030204" pitchFamily="34" charset="0"/>
                <a:cs typeface="Times New Roman" panose="02020603050405020304" pitchFamily="18" charset="0"/>
              </a:rPr>
              <a:t>Alloxan enters cells with the help of GLUT2 transporter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becouse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alloxan</a:t>
            </a:r>
            <a:r>
              <a:rPr lang="ka-GE" sz="1800" dirty="0">
                <a:effectLst/>
                <a:latin typeface="Calibri" panose="020F0502020204030204" pitchFamily="34" charset="0"/>
                <a:ea typeface="Calibri" panose="020F0502020204030204" pitchFamily="34" charset="0"/>
                <a:cs typeface="Times New Roman" panose="02020603050405020304" pitchFamily="18" charset="0"/>
              </a:rPr>
              <a:t> molecule is structurally so similar to glucose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ka-GE" sz="1800" dirty="0">
                <a:effectLst/>
                <a:latin typeface="Calibri" panose="020F0502020204030204" pitchFamily="34" charset="0"/>
                <a:ea typeface="Calibri" panose="020F0502020204030204" pitchFamily="34" charset="0"/>
                <a:cs typeface="Times New Roman" panose="02020603050405020304" pitchFamily="18" charset="0"/>
              </a:rPr>
              <a:t>alloxan binds to the enzyme glucokinase and inhibits it, thereby inhibiting glucose-induced insulin secretion. On the other hand, alloxan is transformed into dialuric acid under the action of glutathione, which oxidizes and produces alloxan radicals and reactive oxygen radicals. Reactive forms of oxygen are oxidized to hydrogen peroxide by superoxide dismutase. The generated free radicals </a:t>
            </a:r>
            <a:r>
              <a:rPr lang="en-US" sz="1800" dirty="0">
                <a:effectLst/>
                <a:latin typeface="Calibri" panose="020F0502020204030204" pitchFamily="34" charset="0"/>
                <a:ea typeface="Calibri" panose="020F0502020204030204" pitchFamily="34" charset="0"/>
                <a:cs typeface="Times New Roman" panose="02020603050405020304" pitchFamily="18" charset="0"/>
              </a:rPr>
              <a:t>cause</a:t>
            </a:r>
            <a:r>
              <a:rPr lang="ka-GE" sz="1800" dirty="0">
                <a:effectLst/>
                <a:latin typeface="Calibri" panose="020F0502020204030204" pitchFamily="34" charset="0"/>
                <a:ea typeface="Calibri" panose="020F0502020204030204" pitchFamily="34" charset="0"/>
                <a:cs typeface="Times New Roman" panose="02020603050405020304" pitchFamily="18" charset="0"/>
              </a:rPr>
              <a:t> the DNA </a:t>
            </a:r>
            <a:r>
              <a:rPr lang="en-US" sz="1800" dirty="0">
                <a:effectLst/>
                <a:latin typeface="Calibri" panose="020F0502020204030204" pitchFamily="34" charset="0"/>
                <a:ea typeface="Calibri" panose="020F0502020204030204" pitchFamily="34" charset="0"/>
                <a:cs typeface="Times New Roman" panose="02020603050405020304" pitchFamily="18" charset="0"/>
              </a:rPr>
              <a:t>fragmentation </a:t>
            </a:r>
            <a:r>
              <a:rPr lang="ka-GE"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beta cells </a:t>
            </a:r>
            <a:r>
              <a:rPr lang="ka-GE" sz="1800" dirty="0">
                <a:effectLst/>
                <a:latin typeface="Calibri" panose="020F0502020204030204" pitchFamily="34" charset="0"/>
                <a:ea typeface="Calibri" panose="020F0502020204030204" pitchFamily="34" charset="0"/>
                <a:cs typeface="Times New Roman" panose="02020603050405020304" pitchFamily="18" charset="0"/>
              </a:rPr>
              <a:t>necrosis.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5</a:t>
            </a:fld>
            <a:endParaRPr lang="en-US" dirty="0"/>
          </a:p>
        </p:txBody>
      </p:sp>
    </p:spTree>
    <p:extLst>
      <p:ext uri="{BB962C8B-B14F-4D97-AF65-F5344CB8AC3E}">
        <p14:creationId xmlns:p14="http://schemas.microsoft.com/office/powerpoint/2010/main" val="307303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800" dirty="0">
                <a:effectLst/>
                <a:latin typeface="Calibri" panose="020F0502020204030204" pitchFamily="34" charset="0"/>
                <a:ea typeface="Calibri" panose="020F0502020204030204" pitchFamily="34" charset="0"/>
                <a:cs typeface="Times New Roman" panose="02020603050405020304" pitchFamily="18" charset="0"/>
              </a:rPr>
              <a:t>In order to reveal the adaptive mechanism of the liver under hyperglycemia, we took three groups of animals: 1- control intact animals, 2- animals of the first experimental group, 3 - the second experimental group.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animals of the experimental group were injected by alloxan. </a:t>
            </a:r>
            <a:r>
              <a:rPr lang="ka-GE" sz="1800" dirty="0">
                <a:effectLst/>
                <a:latin typeface="Calibri" panose="020F0502020204030204" pitchFamily="34" charset="0"/>
                <a:ea typeface="Calibri" panose="020F0502020204030204" pitchFamily="34" charset="0"/>
                <a:cs typeface="Times New Roman" panose="02020603050405020304" pitchFamily="18" charset="0"/>
              </a:rPr>
              <a:t>The animals of the first experimental group underwent partial hepatectomy at 24 h, and the animals of the second experimental group at 48 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7</a:t>
            </a:fld>
            <a:endParaRPr lang="en-US" dirty="0"/>
          </a:p>
        </p:txBody>
      </p:sp>
    </p:spTree>
    <p:extLst>
      <p:ext uri="{BB962C8B-B14F-4D97-AF65-F5344CB8AC3E}">
        <p14:creationId xmlns:p14="http://schemas.microsoft.com/office/powerpoint/2010/main" val="106894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formation of diabetes is evaluated by determining the concentration of glucose. This is literary data. It is clear from the picture that three hours after the injection of alloxan, compared to the intact animals, the amount of glucose in the blood of the rats of the experimental group increased by about 4 times. The development of stable hyperglycemia within 24 h in response to a single injection of alloxan indicates that an experimental model of diabetes has been achieved.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55BD9B-92D4-4839-9300-E32FC32C39B7}" type="slidenum">
              <a:rPr lang="en-US" smtClean="0"/>
              <a:t>9</a:t>
            </a:fld>
            <a:endParaRPr lang="en-US" dirty="0"/>
          </a:p>
        </p:txBody>
      </p:sp>
    </p:spTree>
    <p:extLst>
      <p:ext uri="{BB962C8B-B14F-4D97-AF65-F5344CB8AC3E}">
        <p14:creationId xmlns:p14="http://schemas.microsoft.com/office/powerpoint/2010/main" val="193429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To confirm alloxan-induced hyperglycemia, we performed an immunohistochemical analysis of the pancreas, where it is clearly seen that the intensity of beta cell staining in the pancreas of animals of the experimental group decreases compared to the control group. This confirms the effective action of Alloxan.</a:t>
            </a:r>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10</a:t>
            </a:fld>
            <a:endParaRPr lang="en-US" dirty="0"/>
          </a:p>
        </p:txBody>
      </p:sp>
    </p:spTree>
    <p:extLst>
      <p:ext uri="{BB962C8B-B14F-4D97-AF65-F5344CB8AC3E}">
        <p14:creationId xmlns:p14="http://schemas.microsoft.com/office/powerpoint/2010/main" val="79617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11. This is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histoarchitectonics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liver. At the 48th hour, in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histoarchitectonics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liver tissue, a partial oscillation of the fibrous structures and depletion of the cytoplasm is noted.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11</a:t>
            </a:fld>
            <a:endParaRPr lang="en-US" dirty="0"/>
          </a:p>
        </p:txBody>
      </p:sp>
    </p:spTree>
    <p:extLst>
      <p:ext uri="{BB962C8B-B14F-4D97-AF65-F5344CB8AC3E}">
        <p14:creationId xmlns:p14="http://schemas.microsoft.com/office/powerpoint/2010/main" val="6173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12. A single injection of alloxan does not affect the proliferative activity of adult rat hepatocytes.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55BD9B-92D4-4839-9300-E32FC32C39B7}" type="slidenum">
              <a:rPr lang="en-US" smtClean="0"/>
              <a:t>12</a:t>
            </a:fld>
            <a:endParaRPr lang="en-US" dirty="0"/>
          </a:p>
        </p:txBody>
      </p:sp>
    </p:spTree>
    <p:extLst>
      <p:ext uri="{BB962C8B-B14F-4D97-AF65-F5344CB8AC3E}">
        <p14:creationId xmlns:p14="http://schemas.microsoft.com/office/powerpoint/2010/main" val="408037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After evaluating proliferative activity, we decided to see how the ratio of hepatocytes of different ploidy changed at the initial stage of disease development. At 24 hours after alloxan injection, there are no significant changes in experimental group animals compared to intact ones, and at 48 hours after injection, the number of 2C cells is significantly reduced and the number of 4C cells is increased in experimental group animals. Therefore, at the early stage of the development of alloxan diabetes, the liver responds to the increased functional load by producing high-ploidy cells. but how? I said that there was no change in proliferative activity. Then how did highly ploidy cells arise?</a:t>
            </a:r>
            <a:endParaRPr lang="en-US" dirty="0"/>
          </a:p>
        </p:txBody>
      </p:sp>
      <p:sp>
        <p:nvSpPr>
          <p:cNvPr id="4" name="Slide Number Placeholder 3"/>
          <p:cNvSpPr>
            <a:spLocks noGrp="1"/>
          </p:cNvSpPr>
          <p:nvPr>
            <p:ph type="sldNum" sz="quarter" idx="5"/>
          </p:nvPr>
        </p:nvSpPr>
        <p:spPr/>
        <p:txBody>
          <a:bodyPr/>
          <a:lstStyle/>
          <a:p>
            <a:fld id="{6A55BD9B-92D4-4839-9300-E32FC32C39B7}" type="slidenum">
              <a:rPr lang="en-US" smtClean="0"/>
              <a:t>13</a:t>
            </a:fld>
            <a:endParaRPr lang="en-US" dirty="0"/>
          </a:p>
        </p:txBody>
      </p:sp>
    </p:spTree>
    <p:extLst>
      <p:ext uri="{BB962C8B-B14F-4D97-AF65-F5344CB8AC3E}">
        <p14:creationId xmlns:p14="http://schemas.microsoft.com/office/powerpoint/2010/main" val="290294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14936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393742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32791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744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215613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65217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71088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175298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15793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77369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212599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54053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275557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41918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31316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385364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0B4F-EA0C-4EB6-BED7-D5A91BFBAC41}"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BECAB9-DDD0-492D-992B-C57E22E262A0}" type="slidenum">
              <a:rPr lang="en-US" smtClean="0"/>
              <a:t>‹#›</a:t>
            </a:fld>
            <a:endParaRPr lang="en-US" dirty="0"/>
          </a:p>
        </p:txBody>
      </p:sp>
    </p:spTree>
    <p:extLst>
      <p:ext uri="{BB962C8B-B14F-4D97-AF65-F5344CB8AC3E}">
        <p14:creationId xmlns:p14="http://schemas.microsoft.com/office/powerpoint/2010/main" val="343911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680B4F-EA0C-4EB6-BED7-D5A91BFBAC41}" type="datetimeFigureOut">
              <a:rPr lang="en-US" smtClean="0"/>
              <a:t>9/16/2022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BECAB9-DDD0-492D-992B-C57E22E262A0}" type="slidenum">
              <a:rPr lang="en-US" smtClean="0"/>
              <a:t>‹#›</a:t>
            </a:fld>
            <a:endParaRPr lang="en-US" dirty="0"/>
          </a:p>
        </p:txBody>
      </p:sp>
    </p:spTree>
    <p:extLst>
      <p:ext uri="{BB962C8B-B14F-4D97-AF65-F5344CB8AC3E}">
        <p14:creationId xmlns:p14="http://schemas.microsoft.com/office/powerpoint/2010/main" val="19772722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28917B-B709-85BB-8AC4-E3D6034B34F7}"/>
              </a:ext>
            </a:extLst>
          </p:cNvPr>
          <p:cNvSpPr txBox="1"/>
          <p:nvPr/>
        </p:nvSpPr>
        <p:spPr>
          <a:xfrm>
            <a:off x="2757621" y="470557"/>
            <a:ext cx="7385539" cy="461665"/>
          </a:xfrm>
          <a:prstGeom prst="rect">
            <a:avLst/>
          </a:prstGeom>
          <a:noFill/>
        </p:spPr>
        <p:txBody>
          <a:bodyPr wrap="square" rtlCol="0">
            <a:spAutoFit/>
          </a:bodyPr>
          <a:lstStyle/>
          <a:p>
            <a:pPr algn="ctr"/>
            <a:r>
              <a:rPr lang="en-US" sz="2400" b="1" dirty="0" err="1"/>
              <a:t>Ivane</a:t>
            </a:r>
            <a:r>
              <a:rPr lang="en-US" sz="2400" b="1" dirty="0"/>
              <a:t> </a:t>
            </a:r>
            <a:r>
              <a:rPr lang="en-US" sz="2400" b="1" dirty="0" err="1"/>
              <a:t>Javakhishvili</a:t>
            </a:r>
            <a:r>
              <a:rPr lang="en-US" sz="2400" b="1" dirty="0"/>
              <a:t> Tbilisi State University</a:t>
            </a:r>
          </a:p>
        </p:txBody>
      </p:sp>
      <p:pic>
        <p:nvPicPr>
          <p:cNvPr id="5" name="Picture 2">
            <a:extLst>
              <a:ext uri="{FF2B5EF4-FFF2-40B4-BE49-F238E27FC236}">
                <a16:creationId xmlns:a16="http://schemas.microsoft.com/office/drawing/2014/main" id="{360EC421-A8A8-4D25-07EA-C38619D5D93E}"/>
              </a:ext>
            </a:extLst>
          </p:cNvPr>
          <p:cNvPicPr/>
          <p:nvPr/>
        </p:nvPicPr>
        <p:blipFill>
          <a:blip r:embed="rId2"/>
          <a:stretch/>
        </p:blipFill>
        <p:spPr>
          <a:xfrm>
            <a:off x="470611" y="231189"/>
            <a:ext cx="1720311" cy="1619635"/>
          </a:xfrm>
          <a:prstGeom prst="rect">
            <a:avLst/>
          </a:prstGeom>
          <a:ln>
            <a:noFill/>
          </a:ln>
        </p:spPr>
      </p:pic>
      <p:sp>
        <p:nvSpPr>
          <p:cNvPr id="6" name="TextBox 5">
            <a:extLst>
              <a:ext uri="{FF2B5EF4-FFF2-40B4-BE49-F238E27FC236}">
                <a16:creationId xmlns:a16="http://schemas.microsoft.com/office/drawing/2014/main" id="{C20AE63A-B7ED-5D79-ED6F-52C15B847941}"/>
              </a:ext>
            </a:extLst>
          </p:cNvPr>
          <p:cNvSpPr txBox="1"/>
          <p:nvPr/>
        </p:nvSpPr>
        <p:spPr>
          <a:xfrm>
            <a:off x="995487" y="2066005"/>
            <a:ext cx="10665970" cy="954107"/>
          </a:xfrm>
          <a:prstGeom prst="rect">
            <a:avLst/>
          </a:prstGeom>
          <a:noFill/>
        </p:spPr>
        <p:txBody>
          <a:bodyPr wrap="square" rtlCol="0">
            <a:spAutoFit/>
          </a:bodyPr>
          <a:lstStyle/>
          <a:p>
            <a:pPr algn="ctr"/>
            <a:r>
              <a:rPr lang="en-US" sz="2800" b="1" dirty="0">
                <a:solidFill>
                  <a:schemeClr val="tx1"/>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The adaptive mechanism of liver in response to hyperglycemic functional stress in alloxan induced diabetes</a:t>
            </a:r>
            <a:endParaRPr lang="la-Latn" sz="2800" dirty="0"/>
          </a:p>
        </p:txBody>
      </p:sp>
      <p:sp>
        <p:nvSpPr>
          <p:cNvPr id="7" name="TextBox 6">
            <a:extLst>
              <a:ext uri="{FF2B5EF4-FFF2-40B4-BE49-F238E27FC236}">
                <a16:creationId xmlns:a16="http://schemas.microsoft.com/office/drawing/2014/main" id="{FE7ED158-3C8F-0AC0-2D63-430417272CA3}"/>
              </a:ext>
            </a:extLst>
          </p:cNvPr>
          <p:cNvSpPr txBox="1"/>
          <p:nvPr/>
        </p:nvSpPr>
        <p:spPr>
          <a:xfrm>
            <a:off x="3192812" y="3345080"/>
            <a:ext cx="5806397" cy="1261884"/>
          </a:xfrm>
          <a:prstGeom prst="rect">
            <a:avLst/>
          </a:prstGeom>
          <a:noFill/>
        </p:spPr>
        <p:txBody>
          <a:bodyPr wrap="none" rtlCol="0">
            <a:spAutoFit/>
          </a:bodyPr>
          <a:lstStyle/>
          <a:p>
            <a:pPr algn="ctr"/>
            <a:r>
              <a:rPr lang="en-US" sz="2800" b="1" dirty="0"/>
              <a:t>Merab </a:t>
            </a:r>
            <a:r>
              <a:rPr lang="en-US" sz="2800" b="1" dirty="0" err="1"/>
              <a:t>Tchanturia</a:t>
            </a:r>
            <a:r>
              <a:rPr lang="en-US" sz="2400" b="1" dirty="0"/>
              <a:t>; </a:t>
            </a:r>
          </a:p>
          <a:p>
            <a:pPr algn="ctr"/>
            <a:r>
              <a:rPr lang="en-US" sz="2400" b="1" dirty="0"/>
              <a:t>Merab </a:t>
            </a:r>
            <a:r>
              <a:rPr lang="en-US" sz="2400" b="1" dirty="0" err="1"/>
              <a:t>Sephashvili</a:t>
            </a:r>
            <a:r>
              <a:rPr lang="en-US" sz="2400" b="1" dirty="0"/>
              <a:t>; Tornike </a:t>
            </a:r>
            <a:r>
              <a:rPr lang="en-US" sz="2400" b="1" dirty="0" err="1"/>
              <a:t>Gogolauri</a:t>
            </a:r>
            <a:r>
              <a:rPr lang="en-US" sz="2400" b="1" dirty="0"/>
              <a:t>;</a:t>
            </a:r>
          </a:p>
          <a:p>
            <a:pPr algn="ctr"/>
            <a:r>
              <a:rPr lang="en-US" sz="2400" b="1" dirty="0" err="1"/>
              <a:t>Nini</a:t>
            </a:r>
            <a:r>
              <a:rPr lang="en-US" sz="2400" b="1" dirty="0"/>
              <a:t> </a:t>
            </a:r>
            <a:r>
              <a:rPr lang="en-US" sz="2400" b="1" dirty="0" err="1"/>
              <a:t>Shavadze</a:t>
            </a:r>
            <a:r>
              <a:rPr lang="en-US" sz="2400" b="1" dirty="0"/>
              <a:t>; </a:t>
            </a:r>
            <a:r>
              <a:rPr lang="en-US" sz="2400" b="1" dirty="0" err="1"/>
              <a:t>Temuri</a:t>
            </a:r>
            <a:r>
              <a:rPr lang="en-US" sz="2400" b="1" dirty="0"/>
              <a:t> </a:t>
            </a:r>
            <a:r>
              <a:rPr lang="en-US" sz="2400" b="1" dirty="0" err="1"/>
              <a:t>Chachanidze</a:t>
            </a:r>
            <a:endParaRPr lang="en-US" sz="2400" b="1" dirty="0"/>
          </a:p>
        </p:txBody>
      </p:sp>
      <p:sp>
        <p:nvSpPr>
          <p:cNvPr id="8" name="TextBox 7">
            <a:extLst>
              <a:ext uri="{FF2B5EF4-FFF2-40B4-BE49-F238E27FC236}">
                <a16:creationId xmlns:a16="http://schemas.microsoft.com/office/drawing/2014/main" id="{31FF0608-71FF-4655-56A3-7DECD78AF7A8}"/>
              </a:ext>
            </a:extLst>
          </p:cNvPr>
          <p:cNvSpPr txBox="1"/>
          <p:nvPr/>
        </p:nvSpPr>
        <p:spPr>
          <a:xfrm>
            <a:off x="1118379" y="4562600"/>
            <a:ext cx="9955234" cy="400110"/>
          </a:xfrm>
          <a:prstGeom prst="rect">
            <a:avLst/>
          </a:prstGeom>
          <a:noFill/>
        </p:spPr>
        <p:txBody>
          <a:bodyPr wrap="square" rtlCol="0">
            <a:spAutoFit/>
          </a:bodyPr>
          <a:lstStyle/>
          <a:p>
            <a:pPr algn="ctr"/>
            <a:r>
              <a:rPr lang="en-US" sz="2000" b="1" dirty="0"/>
              <a:t>Medical Faculty</a:t>
            </a:r>
          </a:p>
        </p:txBody>
      </p:sp>
      <p:sp>
        <p:nvSpPr>
          <p:cNvPr id="9" name="TextBox 8">
            <a:extLst>
              <a:ext uri="{FF2B5EF4-FFF2-40B4-BE49-F238E27FC236}">
                <a16:creationId xmlns:a16="http://schemas.microsoft.com/office/drawing/2014/main" id="{46CB3B52-D49C-D03F-9848-2DF5A1AA1023}"/>
              </a:ext>
            </a:extLst>
          </p:cNvPr>
          <p:cNvSpPr txBox="1"/>
          <p:nvPr/>
        </p:nvSpPr>
        <p:spPr>
          <a:xfrm>
            <a:off x="7508240" y="5664542"/>
            <a:ext cx="4437697" cy="646331"/>
          </a:xfrm>
          <a:prstGeom prst="rect">
            <a:avLst/>
          </a:prstGeom>
          <a:noFill/>
        </p:spPr>
        <p:txBody>
          <a:bodyPr wrap="square" rtlCol="0">
            <a:spAutoFit/>
          </a:bodyPr>
          <a:lstStyle/>
          <a:p>
            <a:pPr algn="r"/>
            <a:r>
              <a:rPr lang="en-US" b="1" dirty="0"/>
              <a:t>Supervisor: </a:t>
            </a:r>
          </a:p>
          <a:p>
            <a:pPr algn="r"/>
            <a:r>
              <a:rPr lang="en-US" b="1" dirty="0"/>
              <a:t>Diana </a:t>
            </a:r>
            <a:r>
              <a:rPr lang="en-US" b="1" dirty="0" err="1"/>
              <a:t>Dzidziguri</a:t>
            </a:r>
            <a:endParaRPr lang="en-US" b="1" dirty="0"/>
          </a:p>
        </p:txBody>
      </p:sp>
      <p:sp>
        <p:nvSpPr>
          <p:cNvPr id="10" name="TextBox 9">
            <a:extLst>
              <a:ext uri="{FF2B5EF4-FFF2-40B4-BE49-F238E27FC236}">
                <a16:creationId xmlns:a16="http://schemas.microsoft.com/office/drawing/2014/main" id="{B7CCC05A-4043-4053-257B-6D079B30FF64}"/>
              </a:ext>
            </a:extLst>
          </p:cNvPr>
          <p:cNvSpPr txBox="1"/>
          <p:nvPr/>
        </p:nvSpPr>
        <p:spPr>
          <a:xfrm>
            <a:off x="5449826" y="5987708"/>
            <a:ext cx="772969" cy="646331"/>
          </a:xfrm>
          <a:prstGeom prst="rect">
            <a:avLst/>
          </a:prstGeom>
          <a:noFill/>
        </p:spPr>
        <p:txBody>
          <a:bodyPr wrap="none" rtlCol="0">
            <a:spAutoFit/>
          </a:bodyPr>
          <a:lstStyle/>
          <a:p>
            <a:r>
              <a:rPr lang="en-US" dirty="0"/>
              <a:t>Tbilisi</a:t>
            </a:r>
            <a:r>
              <a:rPr lang="ka-GE" dirty="0"/>
              <a:t> </a:t>
            </a:r>
            <a:endParaRPr lang="en-US" dirty="0"/>
          </a:p>
          <a:p>
            <a:r>
              <a:rPr lang="ka-GE" dirty="0"/>
              <a:t>2022 </a:t>
            </a:r>
            <a:endParaRPr lang="en-US" dirty="0"/>
          </a:p>
        </p:txBody>
      </p:sp>
    </p:spTree>
    <p:extLst>
      <p:ext uri="{BB962C8B-B14F-4D97-AF65-F5344CB8AC3E}">
        <p14:creationId xmlns:p14="http://schemas.microsoft.com/office/powerpoint/2010/main" val="39320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5791-CF16-4AFC-8C65-9D4816EDEC41}"/>
              </a:ext>
            </a:extLst>
          </p:cNvPr>
          <p:cNvSpPr>
            <a:spLocks noGrp="1"/>
          </p:cNvSpPr>
          <p:nvPr>
            <p:ph type="title"/>
          </p:nvPr>
        </p:nvSpPr>
        <p:spPr>
          <a:xfrm>
            <a:off x="1465943" y="213035"/>
            <a:ext cx="9256134" cy="1270991"/>
          </a:xfrm>
          <a:solidFill>
            <a:srgbClr val="D4BCA2"/>
          </a:solidFill>
        </p:spPr>
        <p:txBody>
          <a:bodyPr vert="horz" lIns="91440" tIns="45720" rIns="91440" bIns="45720" rtlCol="0" anchor="t">
            <a:normAutofit/>
          </a:bodyPr>
          <a:lstStyle/>
          <a:p>
            <a:pPr algn="ctr">
              <a:lnSpc>
                <a:spcPct val="90000"/>
              </a:lnSpc>
            </a:pPr>
            <a:r>
              <a:rPr lang="en-US" sz="2600" dirty="0">
                <a:solidFill>
                  <a:schemeClr val="bg1"/>
                </a:solidFill>
                <a:effectLst>
                  <a:outerShdw blurRad="38100" dist="38100" dir="2700000" algn="tl">
                    <a:srgbClr val="000000">
                      <a:alpha val="43137"/>
                    </a:srgbClr>
                  </a:outerShdw>
                </a:effectLst>
                <a:latin typeface="Sylfaen" panose="010A0502050306030303" pitchFamily="18" charset="0"/>
              </a:rPr>
              <a:t>Task 2: Assessment of the activity of insulin-producing cells in the pancreas of adult rats by immunohistochemical analysis</a:t>
            </a:r>
          </a:p>
        </p:txBody>
      </p:sp>
      <p:sp>
        <p:nvSpPr>
          <p:cNvPr id="7" name="TextBox 6">
            <a:extLst>
              <a:ext uri="{FF2B5EF4-FFF2-40B4-BE49-F238E27FC236}">
                <a16:creationId xmlns:a16="http://schemas.microsoft.com/office/drawing/2014/main" id="{C021DADC-A91F-4357-8915-D4486F83EF15}"/>
              </a:ext>
            </a:extLst>
          </p:cNvPr>
          <p:cNvSpPr txBox="1"/>
          <p:nvPr/>
        </p:nvSpPr>
        <p:spPr>
          <a:xfrm>
            <a:off x="7473477" y="2450711"/>
            <a:ext cx="4248442" cy="1533378"/>
          </a:xfrm>
          <a:prstGeom prst="rect">
            <a:avLst/>
          </a:prstGeom>
          <a:solidFill>
            <a:srgbClr val="D4BCA2"/>
          </a:solidFill>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chemeClr val="bg1"/>
                </a:solidFill>
                <a:latin typeface="Sylfaen" panose="010A0502050306030303" pitchFamily="18" charset="0"/>
                <a:ea typeface="+mj-ea"/>
                <a:cs typeface="+mj-cs"/>
              </a:rPr>
              <a:t>a, b - control group - intact animals - experimental group animals (48 hours) - c, d.</a:t>
            </a:r>
          </a:p>
        </p:txBody>
      </p:sp>
      <p:sp>
        <p:nvSpPr>
          <p:cNvPr id="8" name="TextBox 7">
            <a:extLst>
              <a:ext uri="{FF2B5EF4-FFF2-40B4-BE49-F238E27FC236}">
                <a16:creationId xmlns:a16="http://schemas.microsoft.com/office/drawing/2014/main" id="{C968AA79-C1F9-440B-82D0-58385CAF3643}"/>
              </a:ext>
            </a:extLst>
          </p:cNvPr>
          <p:cNvSpPr txBox="1"/>
          <p:nvPr/>
        </p:nvSpPr>
        <p:spPr>
          <a:xfrm>
            <a:off x="7473477" y="4815676"/>
            <a:ext cx="4248442" cy="1200329"/>
          </a:xfrm>
          <a:prstGeom prst="wedgeRectCallout">
            <a:avLst>
              <a:gd name="adj1" fmla="val 51253"/>
              <a:gd name="adj2" fmla="val 110868"/>
            </a:avLst>
          </a:prstGeom>
          <a:solidFill>
            <a:srgbClr val="D4BCA2"/>
          </a:solidFill>
        </p:spPr>
        <p:txBody>
          <a:bodyPr wrap="square">
            <a:spAutoFit/>
          </a:bodyPr>
          <a:lstStyle/>
          <a:p>
            <a:r>
              <a:rPr lang="en-US" sz="1800"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At 48 hours after alloxan injection, a decrease in the intensity of pancreatic β-cell staining indicates the development of diabetes.</a:t>
            </a:r>
            <a:endParaRPr lang="en-US" dirty="0">
              <a:solidFill>
                <a:schemeClr val="bg1"/>
              </a:solidFill>
              <a:latin typeface="Sylfaen" panose="010A0502050306030303" pitchFamily="18" charset="0"/>
            </a:endParaRPr>
          </a:p>
        </p:txBody>
      </p:sp>
      <p:pic>
        <p:nvPicPr>
          <p:cNvPr id="6" name="Picture 5" descr="Map&#10;&#10;Description automatically generated">
            <a:extLst>
              <a:ext uri="{FF2B5EF4-FFF2-40B4-BE49-F238E27FC236}">
                <a16:creationId xmlns:a16="http://schemas.microsoft.com/office/drawing/2014/main" id="{469A7A29-764B-4EF0-8BCF-B1DC6D762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81" y="1938484"/>
            <a:ext cx="6223014" cy="4706481"/>
          </a:xfrm>
          <a:prstGeom prst="rect">
            <a:avLst/>
          </a:prstGeom>
        </p:spPr>
      </p:pic>
      <p:sp>
        <p:nvSpPr>
          <p:cNvPr id="3" name="TextBox 2">
            <a:extLst>
              <a:ext uri="{FF2B5EF4-FFF2-40B4-BE49-F238E27FC236}">
                <a16:creationId xmlns:a16="http://schemas.microsoft.com/office/drawing/2014/main" id="{A7391D40-8D97-8B12-85FC-DA3A72F66B78}"/>
              </a:ext>
            </a:extLst>
          </p:cNvPr>
          <p:cNvSpPr txBox="1"/>
          <p:nvPr/>
        </p:nvSpPr>
        <p:spPr>
          <a:xfrm>
            <a:off x="6116323" y="4377627"/>
            <a:ext cx="3843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d</a:t>
            </a:r>
          </a:p>
        </p:txBody>
      </p:sp>
      <p:sp>
        <p:nvSpPr>
          <p:cNvPr id="4" name="TextBox 3">
            <a:extLst>
              <a:ext uri="{FF2B5EF4-FFF2-40B4-BE49-F238E27FC236}">
                <a16:creationId xmlns:a16="http://schemas.microsoft.com/office/drawing/2014/main" id="{14275FC7-AA9C-0120-772F-95FC13F01688}"/>
              </a:ext>
            </a:extLst>
          </p:cNvPr>
          <p:cNvSpPr txBox="1"/>
          <p:nvPr/>
        </p:nvSpPr>
        <p:spPr>
          <a:xfrm>
            <a:off x="3121844" y="2029338"/>
            <a:ext cx="4319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a:t>
            </a:r>
          </a:p>
        </p:txBody>
      </p:sp>
      <p:sp>
        <p:nvSpPr>
          <p:cNvPr id="5" name="TextBox 4">
            <a:extLst>
              <a:ext uri="{FF2B5EF4-FFF2-40B4-BE49-F238E27FC236}">
                <a16:creationId xmlns:a16="http://schemas.microsoft.com/office/drawing/2014/main" id="{16EC329D-6091-F638-0774-B9FC870EFEA5}"/>
              </a:ext>
            </a:extLst>
          </p:cNvPr>
          <p:cNvSpPr txBox="1"/>
          <p:nvPr/>
        </p:nvSpPr>
        <p:spPr>
          <a:xfrm>
            <a:off x="6239701" y="2029338"/>
            <a:ext cx="3843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b</a:t>
            </a:r>
          </a:p>
        </p:txBody>
      </p:sp>
      <p:sp>
        <p:nvSpPr>
          <p:cNvPr id="9" name="TextBox 8">
            <a:extLst>
              <a:ext uri="{FF2B5EF4-FFF2-40B4-BE49-F238E27FC236}">
                <a16:creationId xmlns:a16="http://schemas.microsoft.com/office/drawing/2014/main" id="{3BC26BE8-2BBC-DDA8-CABC-EAE7DC7BEBC8}"/>
              </a:ext>
            </a:extLst>
          </p:cNvPr>
          <p:cNvSpPr txBox="1"/>
          <p:nvPr/>
        </p:nvSpPr>
        <p:spPr>
          <a:xfrm>
            <a:off x="3138897" y="4363172"/>
            <a:ext cx="3843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a:t>
            </a:r>
          </a:p>
        </p:txBody>
      </p:sp>
    </p:spTree>
    <p:extLst>
      <p:ext uri="{BB962C8B-B14F-4D97-AF65-F5344CB8AC3E}">
        <p14:creationId xmlns:p14="http://schemas.microsoft.com/office/powerpoint/2010/main" val="212860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2C8F-BAA9-4F98-BA0A-9A8BD883E608}"/>
              </a:ext>
            </a:extLst>
          </p:cNvPr>
          <p:cNvSpPr>
            <a:spLocks noGrp="1"/>
          </p:cNvSpPr>
          <p:nvPr>
            <p:ph type="title"/>
          </p:nvPr>
        </p:nvSpPr>
        <p:spPr>
          <a:xfrm>
            <a:off x="2090057" y="118381"/>
            <a:ext cx="8011885" cy="1289154"/>
          </a:xfrm>
          <a:solidFill>
            <a:srgbClr val="B691BF"/>
          </a:solidFill>
        </p:spPr>
        <p:txBody>
          <a:bodyPr vert="horz" lIns="91440" tIns="45720" rIns="91440" bIns="45720" rtlCol="0" anchor="t">
            <a:normAutofit/>
          </a:bodyPr>
          <a:lstStyle/>
          <a:p>
            <a:pPr algn="ctr">
              <a:lnSpc>
                <a:spcPct val="90000"/>
              </a:lnSpc>
            </a:pPr>
            <a:r>
              <a:rPr lang="en-US" sz="2600" dirty="0">
                <a:solidFill>
                  <a:schemeClr val="bg1"/>
                </a:solidFill>
                <a:effectLst>
                  <a:outerShdw blurRad="38100" dist="38100" dir="2700000" algn="tl">
                    <a:srgbClr val="000000">
                      <a:alpha val="43137"/>
                    </a:srgbClr>
                  </a:outerShdw>
                </a:effectLst>
              </a:rPr>
              <a:t>Task 3: Study of the effect of alloxan injection on the </a:t>
            </a:r>
            <a:r>
              <a:rPr lang="en-US" sz="2600" dirty="0" err="1">
                <a:solidFill>
                  <a:schemeClr val="bg1"/>
                </a:solidFill>
                <a:effectLst>
                  <a:outerShdw blurRad="38100" dist="38100" dir="2700000" algn="tl">
                    <a:srgbClr val="000000">
                      <a:alpha val="43137"/>
                    </a:srgbClr>
                  </a:outerShdw>
                </a:effectLst>
              </a:rPr>
              <a:t>histoarchitectonics</a:t>
            </a:r>
            <a:r>
              <a:rPr lang="en-US" sz="2600" dirty="0">
                <a:solidFill>
                  <a:schemeClr val="bg1"/>
                </a:solidFill>
                <a:effectLst>
                  <a:outerShdw blurRad="38100" dist="38100" dir="2700000" algn="tl">
                    <a:srgbClr val="000000">
                      <a:alpha val="43137"/>
                    </a:srgbClr>
                  </a:outerShdw>
                </a:effectLst>
              </a:rPr>
              <a:t> of the liver in adult rats</a:t>
            </a:r>
          </a:p>
        </p:txBody>
      </p:sp>
      <p:sp>
        <p:nvSpPr>
          <p:cNvPr id="6" name="TextBox 5">
            <a:extLst>
              <a:ext uri="{FF2B5EF4-FFF2-40B4-BE49-F238E27FC236}">
                <a16:creationId xmlns:a16="http://schemas.microsoft.com/office/drawing/2014/main" id="{019C91C5-3A97-4EFE-8E9C-B8DB9FF2B455}"/>
              </a:ext>
            </a:extLst>
          </p:cNvPr>
          <p:cNvSpPr txBox="1"/>
          <p:nvPr/>
        </p:nvSpPr>
        <p:spPr>
          <a:xfrm>
            <a:off x="201905" y="1549373"/>
            <a:ext cx="4797256" cy="2216726"/>
          </a:xfrm>
          <a:prstGeom prst="rect">
            <a:avLst/>
          </a:prstGeom>
          <a:solidFill>
            <a:srgbClr val="B691BF"/>
          </a:solidFill>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chemeClr val="bg1"/>
                </a:solidFill>
                <a:effectLst/>
                <a:latin typeface="Sylfaen" panose="010A0502050306030303" pitchFamily="18" charset="0"/>
                <a:ea typeface="+mj-ea"/>
                <a:cs typeface="+mj-cs"/>
              </a:rPr>
              <a:t>A - control group - intact animals;</a:t>
            </a:r>
            <a:endParaRPr lang="ka-GE" dirty="0">
              <a:solidFill>
                <a:schemeClr val="bg1"/>
              </a:solidFill>
              <a:effectLst/>
              <a:latin typeface="Sylfaen" panose="010A0502050306030303" pitchFamily="18" charset="0"/>
              <a:ea typeface="+mj-ea"/>
              <a:cs typeface="+mj-cs"/>
            </a:endParaRPr>
          </a:p>
          <a:p>
            <a:pPr>
              <a:spcBef>
                <a:spcPts val="1000"/>
              </a:spcBef>
              <a:buClr>
                <a:schemeClr val="bg2">
                  <a:lumMod val="40000"/>
                  <a:lumOff val="60000"/>
                </a:schemeClr>
              </a:buClr>
              <a:buSzPct val="80000"/>
            </a:pPr>
            <a:r>
              <a:rPr lang="en-US" dirty="0">
                <a:solidFill>
                  <a:schemeClr val="bg1"/>
                </a:solidFill>
                <a:effectLst/>
                <a:latin typeface="Sylfaen" panose="010A0502050306030303" pitchFamily="18" charset="0"/>
                <a:ea typeface="+mj-ea"/>
                <a:cs typeface="+mj-cs"/>
              </a:rPr>
              <a:t>b - I experimental group - animals 24 hours after alloxan injection;</a:t>
            </a:r>
            <a:endParaRPr lang="ka-GE" dirty="0">
              <a:solidFill>
                <a:schemeClr val="bg1"/>
              </a:solidFill>
              <a:effectLst/>
              <a:latin typeface="Sylfaen" panose="010A0502050306030303" pitchFamily="18" charset="0"/>
              <a:ea typeface="+mj-ea"/>
              <a:cs typeface="+mj-cs"/>
            </a:endParaRPr>
          </a:p>
          <a:p>
            <a:pPr>
              <a:spcBef>
                <a:spcPts val="1000"/>
              </a:spcBef>
              <a:buClr>
                <a:schemeClr val="bg2">
                  <a:lumMod val="40000"/>
                  <a:lumOff val="60000"/>
                </a:schemeClr>
              </a:buClr>
              <a:buSzPct val="80000"/>
            </a:pPr>
            <a:r>
              <a:rPr lang="en-US" dirty="0">
                <a:solidFill>
                  <a:schemeClr val="bg1"/>
                </a:solidFill>
                <a:effectLst/>
                <a:latin typeface="Sylfaen" panose="010A0502050306030303" pitchFamily="18" charset="0"/>
                <a:ea typeface="+mj-ea"/>
                <a:cs typeface="+mj-cs"/>
              </a:rPr>
              <a:t>c and d - experimental group II - animals 48 hours after alloxan injection.</a:t>
            </a:r>
            <a:endParaRPr lang="en-US" dirty="0">
              <a:solidFill>
                <a:schemeClr val="bg1"/>
              </a:solidFill>
              <a:latin typeface="Sylfaen" panose="010A0502050306030303" pitchFamily="18" charset="0"/>
              <a:ea typeface="+mj-ea"/>
              <a:cs typeface="+mj-cs"/>
            </a:endParaRPr>
          </a:p>
        </p:txBody>
      </p:sp>
      <p:pic>
        <p:nvPicPr>
          <p:cNvPr id="5" name="Picture 4" descr="Map&#10;&#10;Description automatically generated">
            <a:extLst>
              <a:ext uri="{FF2B5EF4-FFF2-40B4-BE49-F238E27FC236}">
                <a16:creationId xmlns:a16="http://schemas.microsoft.com/office/drawing/2014/main" id="{AF86B299-2BDB-412A-8F23-D6AF680C0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151" y="1549373"/>
            <a:ext cx="6904944" cy="5235216"/>
          </a:xfrm>
          <a:prstGeom prst="rect">
            <a:avLst/>
          </a:prstGeom>
        </p:spPr>
      </p:pic>
      <p:sp>
        <p:nvSpPr>
          <p:cNvPr id="9" name="TextBox 8">
            <a:extLst>
              <a:ext uri="{FF2B5EF4-FFF2-40B4-BE49-F238E27FC236}">
                <a16:creationId xmlns:a16="http://schemas.microsoft.com/office/drawing/2014/main" id="{79799293-441A-4C3B-B4DD-B22FA4DD9D2B}"/>
              </a:ext>
            </a:extLst>
          </p:cNvPr>
          <p:cNvSpPr txBox="1"/>
          <p:nvPr/>
        </p:nvSpPr>
        <p:spPr>
          <a:xfrm>
            <a:off x="201905" y="4643931"/>
            <a:ext cx="4144113" cy="1631216"/>
          </a:xfrm>
          <a:prstGeom prst="wedgeRectCallout">
            <a:avLst>
              <a:gd name="adj1" fmla="val 50966"/>
              <a:gd name="adj2" fmla="val 63997"/>
            </a:avLst>
          </a:prstGeom>
          <a:solidFill>
            <a:srgbClr val="B691BF"/>
          </a:solidFill>
        </p:spPr>
        <p:txBody>
          <a:bodyPr wrap="square">
            <a:spAutoFit/>
          </a:bodyPr>
          <a:lstStyle/>
          <a:p>
            <a:r>
              <a:rPr lang="en-US" sz="2000" dirty="0">
                <a:solidFill>
                  <a:schemeClr val="bg1"/>
                </a:solidFill>
                <a:effectLst/>
                <a:ea typeface="Calibri" panose="020F0502020204030204" pitchFamily="34" charset="0"/>
                <a:cs typeface="Times New Roman" panose="02020603050405020304" pitchFamily="18" charset="0"/>
              </a:rPr>
              <a:t>At the 48th hour, in the </a:t>
            </a:r>
            <a:r>
              <a:rPr lang="en-US" sz="2000" dirty="0" err="1">
                <a:solidFill>
                  <a:schemeClr val="bg1"/>
                </a:solidFill>
                <a:effectLst/>
                <a:ea typeface="Calibri" panose="020F0502020204030204" pitchFamily="34" charset="0"/>
                <a:cs typeface="Times New Roman" panose="02020603050405020304" pitchFamily="18" charset="0"/>
              </a:rPr>
              <a:t>histoarchitectonics</a:t>
            </a:r>
            <a:r>
              <a:rPr lang="en-US" sz="2000" dirty="0">
                <a:solidFill>
                  <a:schemeClr val="bg1"/>
                </a:solidFill>
                <a:effectLst/>
                <a:ea typeface="Calibri" panose="020F0502020204030204" pitchFamily="34" charset="0"/>
                <a:cs typeface="Times New Roman" panose="02020603050405020304" pitchFamily="18" charset="0"/>
              </a:rPr>
              <a:t> of the liver tissue, a partial oscillation of the fibrous structures and depletion of the cytoplasm is noted.</a:t>
            </a:r>
            <a:endParaRPr lang="en-US" sz="2000" dirty="0">
              <a:solidFill>
                <a:schemeClr val="bg1"/>
              </a:solidFill>
            </a:endParaRPr>
          </a:p>
        </p:txBody>
      </p:sp>
      <p:pic>
        <p:nvPicPr>
          <p:cNvPr id="4" name="Picture 3">
            <a:extLst>
              <a:ext uri="{FF2B5EF4-FFF2-40B4-BE49-F238E27FC236}">
                <a16:creationId xmlns:a16="http://schemas.microsoft.com/office/drawing/2014/main" id="{AF77E04E-751B-8D1D-55FD-FC6905F2A8C0}"/>
              </a:ext>
            </a:extLst>
          </p:cNvPr>
          <p:cNvPicPr>
            <a:picLocks noChangeAspect="1"/>
          </p:cNvPicPr>
          <p:nvPr/>
        </p:nvPicPr>
        <p:blipFill>
          <a:blip r:embed="rId4"/>
          <a:stretch>
            <a:fillRect/>
          </a:stretch>
        </p:blipFill>
        <p:spPr>
          <a:xfrm>
            <a:off x="8036560" y="1549374"/>
            <a:ext cx="3953535" cy="3295798"/>
          </a:xfrm>
          <a:prstGeom prst="rect">
            <a:avLst/>
          </a:prstGeom>
        </p:spPr>
      </p:pic>
    </p:spTree>
    <p:extLst>
      <p:ext uri="{BB962C8B-B14F-4D97-AF65-F5344CB8AC3E}">
        <p14:creationId xmlns:p14="http://schemas.microsoft.com/office/powerpoint/2010/main" val="210313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E177-4FA8-4006-9E9E-FCD3B81D1F88}"/>
              </a:ext>
            </a:extLst>
          </p:cNvPr>
          <p:cNvSpPr>
            <a:spLocks noGrp="1"/>
          </p:cNvSpPr>
          <p:nvPr>
            <p:ph type="title"/>
          </p:nvPr>
        </p:nvSpPr>
        <p:spPr>
          <a:xfrm>
            <a:off x="1095970" y="243840"/>
            <a:ext cx="10527070" cy="872290"/>
          </a:xfrm>
          <a:solidFill>
            <a:schemeClr val="accent1">
              <a:lumMod val="60000"/>
              <a:lumOff val="40000"/>
            </a:schemeClr>
          </a:solidFill>
        </p:spPr>
        <p:txBody>
          <a:bodyPr vert="horz" lIns="91440" tIns="45720" rIns="91440" bIns="45720" rtlCol="0" anchor="t">
            <a:noAutofit/>
          </a:bodyPr>
          <a:lstStyle/>
          <a:p>
            <a:pPr algn="ctr">
              <a:lnSpc>
                <a:spcPct val="90000"/>
              </a:lnSpc>
            </a:pPr>
            <a:r>
              <a:rPr lang="en-US" sz="2400" dirty="0">
                <a:solidFill>
                  <a:schemeClr val="bg1"/>
                </a:solidFill>
                <a:effectLst>
                  <a:outerShdw blurRad="38100" dist="38100" dir="2700000" algn="tl">
                    <a:srgbClr val="000000">
                      <a:alpha val="43137"/>
                    </a:srgbClr>
                  </a:outerShdw>
                </a:effectLst>
              </a:rPr>
              <a:t>Task 4: Assessment of the proliferative activity of the liver of adult rats at the initial stage of the development of alloxan diabetes</a:t>
            </a:r>
            <a:endParaRPr lang="en-US" sz="2400" i="0" kern="1200" dirty="0">
              <a:solidFill>
                <a:schemeClr val="bg1"/>
              </a:solidFill>
              <a:effectLst>
                <a:outerShdw blurRad="38100" dist="38100" dir="2700000" algn="tl">
                  <a:srgbClr val="000000">
                    <a:alpha val="43137"/>
                  </a:srgbClr>
                </a:outerShdw>
              </a:effectLst>
              <a:latin typeface="+mj-lt"/>
              <a:ea typeface="+mj-ea"/>
              <a:cs typeface="+mj-cs"/>
            </a:endParaRPr>
          </a:p>
        </p:txBody>
      </p:sp>
      <p:graphicFrame>
        <p:nvGraphicFramePr>
          <p:cNvPr id="21" name="Chart 20">
            <a:extLst>
              <a:ext uri="{FF2B5EF4-FFF2-40B4-BE49-F238E27FC236}">
                <a16:creationId xmlns:a16="http://schemas.microsoft.com/office/drawing/2014/main" id="{9B1158B7-98DA-4B1C-8B2F-46107E5BAEB4}"/>
              </a:ext>
            </a:extLst>
          </p:cNvPr>
          <p:cNvGraphicFramePr>
            <a:graphicFrameLocks/>
          </p:cNvGraphicFramePr>
          <p:nvPr>
            <p:extLst>
              <p:ext uri="{D42A27DB-BD31-4B8C-83A1-F6EECF244321}">
                <p14:modId xmlns:p14="http://schemas.microsoft.com/office/powerpoint/2010/main" val="677681927"/>
              </p:ext>
            </p:extLst>
          </p:nvPr>
        </p:nvGraphicFramePr>
        <p:xfrm>
          <a:off x="200239" y="1752422"/>
          <a:ext cx="5317001" cy="42501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51B15A8-9034-4234-A189-7603210078D2}"/>
              </a:ext>
            </a:extLst>
          </p:cNvPr>
          <p:cNvSpPr txBox="1"/>
          <p:nvPr/>
        </p:nvSpPr>
        <p:spPr>
          <a:xfrm>
            <a:off x="7579360" y="1752422"/>
            <a:ext cx="3068320" cy="570138"/>
          </a:xfrm>
          <a:prstGeom prst="wedgeRectCallout">
            <a:avLst>
              <a:gd name="adj1" fmla="val 41473"/>
              <a:gd name="adj2" fmla="val 122653"/>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p>
            <a:r>
              <a:rPr lang="en-US" sz="2000" dirty="0">
                <a:solidFill>
                  <a:schemeClr val="bg1"/>
                </a:solidFill>
                <a:latin typeface="+mj-lt"/>
              </a:rPr>
              <a:t>a, b – mitotic figure in liver tissue of rats </a:t>
            </a:r>
          </a:p>
        </p:txBody>
      </p:sp>
      <p:sp>
        <p:nvSpPr>
          <p:cNvPr id="3" name="TextBox 2">
            <a:extLst>
              <a:ext uri="{FF2B5EF4-FFF2-40B4-BE49-F238E27FC236}">
                <a16:creationId xmlns:a16="http://schemas.microsoft.com/office/drawing/2014/main" id="{3DFCA70E-1886-9C68-A279-220FAB23564C}"/>
              </a:ext>
            </a:extLst>
          </p:cNvPr>
          <p:cNvSpPr txBox="1"/>
          <p:nvPr/>
        </p:nvSpPr>
        <p:spPr>
          <a:xfrm>
            <a:off x="2804160" y="5527040"/>
            <a:ext cx="2367280" cy="400110"/>
          </a:xfrm>
          <a:prstGeom prst="rect">
            <a:avLst/>
          </a:prstGeom>
          <a:solidFill>
            <a:srgbClr val="436250"/>
          </a:solidFill>
        </p:spPr>
        <p:txBody>
          <a:bodyPr wrap="square" rtlCol="0">
            <a:spAutoFit/>
          </a:bodyPr>
          <a:lstStyle/>
          <a:p>
            <a:r>
              <a:rPr lang="en-US" dirty="0"/>
              <a:t> </a:t>
            </a:r>
            <a:r>
              <a:rPr lang="en-US" sz="2000" dirty="0">
                <a:ln w="0"/>
                <a:effectLst>
                  <a:outerShdw blurRad="38100" dist="19050" dir="2700000" algn="tl" rotWithShape="0">
                    <a:schemeClr val="dk1">
                      <a:alpha val="40000"/>
                    </a:schemeClr>
                  </a:outerShdw>
                </a:effectLst>
              </a:rPr>
              <a:t>24 h               48h</a:t>
            </a:r>
            <a:endParaRPr lang="en-US" dirty="0"/>
          </a:p>
        </p:txBody>
      </p:sp>
      <p:pic>
        <p:nvPicPr>
          <p:cNvPr id="5" name="Picture 4" descr="Graphical user interface, application&#10;&#10;Description automatically generated with medium confidence">
            <a:extLst>
              <a:ext uri="{FF2B5EF4-FFF2-40B4-BE49-F238E27FC236}">
                <a16:creationId xmlns:a16="http://schemas.microsoft.com/office/drawing/2014/main" id="{49682A4F-6A90-7818-1469-7795776CD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240" y="3025935"/>
            <a:ext cx="6532967" cy="2501105"/>
          </a:xfrm>
          <a:prstGeom prst="rect">
            <a:avLst/>
          </a:prstGeom>
        </p:spPr>
      </p:pic>
      <p:sp>
        <p:nvSpPr>
          <p:cNvPr id="4" name="Arrow: Right 3">
            <a:extLst>
              <a:ext uri="{FF2B5EF4-FFF2-40B4-BE49-F238E27FC236}">
                <a16:creationId xmlns:a16="http://schemas.microsoft.com/office/drawing/2014/main" id="{85B69062-35ED-9634-76D2-9E92D3339041}"/>
              </a:ext>
            </a:extLst>
          </p:cNvPr>
          <p:cNvSpPr/>
          <p:nvPr/>
        </p:nvSpPr>
        <p:spPr>
          <a:xfrm>
            <a:off x="6421120" y="4165600"/>
            <a:ext cx="640080" cy="2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83DCF6D-997A-410E-E85E-DE2821C0E663}"/>
              </a:ext>
            </a:extLst>
          </p:cNvPr>
          <p:cNvSpPr/>
          <p:nvPr/>
        </p:nvSpPr>
        <p:spPr>
          <a:xfrm>
            <a:off x="9519920" y="4008845"/>
            <a:ext cx="640080" cy="2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24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E1BFBBA-F90C-4BBE-89CC-DE24D134492E}"/>
              </a:ext>
            </a:extLst>
          </p:cNvPr>
          <p:cNvGraphicFramePr>
            <a:graphicFrameLocks/>
          </p:cNvGraphicFramePr>
          <p:nvPr>
            <p:extLst>
              <p:ext uri="{D42A27DB-BD31-4B8C-83A1-F6EECF244321}">
                <p14:modId xmlns:p14="http://schemas.microsoft.com/office/powerpoint/2010/main" val="135672060"/>
              </p:ext>
            </p:extLst>
          </p:nvPr>
        </p:nvGraphicFramePr>
        <p:xfrm>
          <a:off x="179396" y="2173870"/>
          <a:ext cx="6498772" cy="4617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BF71A02-04F3-4683-9235-26D529D57CB5}"/>
              </a:ext>
            </a:extLst>
          </p:cNvPr>
          <p:cNvSpPr txBox="1"/>
          <p:nvPr/>
        </p:nvSpPr>
        <p:spPr>
          <a:xfrm>
            <a:off x="179396" y="66405"/>
            <a:ext cx="7193861" cy="1200329"/>
          </a:xfrm>
          <a:prstGeom prst="rect">
            <a:avLst/>
          </a:prstGeom>
          <a:solidFill>
            <a:schemeClr val="accent3"/>
          </a:solidFill>
        </p:spPr>
        <p:txBody>
          <a:bodyPr wrap="square">
            <a:spAutoFit/>
          </a:bodyPr>
          <a:lstStyle/>
          <a:p>
            <a:pPr algn="ctr"/>
            <a:r>
              <a:rPr lang="en-US" sz="2400" b="1" i="0" kern="1200" dirty="0">
                <a:solidFill>
                  <a:schemeClr val="bg1"/>
                </a:solidFill>
                <a:effectLst>
                  <a:outerShdw blurRad="38100" dist="38100" dir="2700000" algn="tl">
                    <a:srgbClr val="000000">
                      <a:alpha val="43137"/>
                    </a:srgbClr>
                  </a:outerShdw>
                </a:effectLst>
                <a:latin typeface="Sylfaen (Headings)"/>
                <a:ea typeface="+mj-ea"/>
                <a:cs typeface="+mj-cs"/>
              </a:rPr>
              <a:t>Task 5: Study of changes in the ratio of hepatocytes of different ploidy in the liver of adult rats at the initial stage of the development of alloxan diabetes</a:t>
            </a:r>
            <a:endParaRPr lang="en-US" sz="2400"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A07215CC-0844-4BEB-B59B-47DF83E70C4A}"/>
              </a:ext>
            </a:extLst>
          </p:cNvPr>
          <p:cNvSpPr txBox="1"/>
          <p:nvPr/>
        </p:nvSpPr>
        <p:spPr>
          <a:xfrm>
            <a:off x="7155543" y="5542104"/>
            <a:ext cx="4668375" cy="923330"/>
          </a:xfrm>
          <a:prstGeom prst="wedgeRectCallout">
            <a:avLst>
              <a:gd name="adj1" fmla="val 32954"/>
              <a:gd name="adj2" fmla="val 84507"/>
            </a:avLst>
          </a:prstGeom>
          <a:solidFill>
            <a:srgbClr val="37A76F"/>
          </a:solidFill>
        </p:spPr>
        <p:txBody>
          <a:bodyPr wrap="square" rtlCol="0">
            <a:spAutoFit/>
          </a:bodyPr>
          <a:lstStyle/>
          <a:p>
            <a:r>
              <a:rPr lang="en-US" dirty="0">
                <a:solidFill>
                  <a:schemeClr val="bg1"/>
                </a:solidFill>
              </a:rPr>
              <a:t>The liver responds to the functional load caused by hyperglycemia by multiplying the genome.</a:t>
            </a:r>
          </a:p>
        </p:txBody>
      </p:sp>
      <p:pic>
        <p:nvPicPr>
          <p:cNvPr id="5" name="image5.jpeg" descr="Shape, circle&#10;&#10;Description automatically generated">
            <a:extLst>
              <a:ext uri="{FF2B5EF4-FFF2-40B4-BE49-F238E27FC236}">
                <a16:creationId xmlns:a16="http://schemas.microsoft.com/office/drawing/2014/main" id="{40FFE1A4-7551-438F-B6EA-AF0DB7619537}"/>
              </a:ext>
            </a:extLst>
          </p:cNvPr>
          <p:cNvPicPr/>
          <p:nvPr/>
        </p:nvPicPr>
        <p:blipFill>
          <a:blip r:embed="rId4" cstate="print"/>
          <a:stretch>
            <a:fillRect/>
          </a:stretch>
        </p:blipFill>
        <p:spPr>
          <a:xfrm>
            <a:off x="7632918" y="66405"/>
            <a:ext cx="4191000" cy="3419475"/>
          </a:xfrm>
          <a:prstGeom prst="rect">
            <a:avLst/>
          </a:prstGeom>
        </p:spPr>
      </p:pic>
      <p:sp>
        <p:nvSpPr>
          <p:cNvPr id="9" name="TextBox 8">
            <a:extLst>
              <a:ext uri="{FF2B5EF4-FFF2-40B4-BE49-F238E27FC236}">
                <a16:creationId xmlns:a16="http://schemas.microsoft.com/office/drawing/2014/main" id="{6ACFDBEA-2E12-4BE4-A0A9-32115D646A08}"/>
              </a:ext>
            </a:extLst>
          </p:cNvPr>
          <p:cNvSpPr txBox="1"/>
          <p:nvPr/>
        </p:nvSpPr>
        <p:spPr>
          <a:xfrm>
            <a:off x="7577540" y="3747137"/>
            <a:ext cx="4301756" cy="923330"/>
          </a:xfrm>
          <a:prstGeom prst="rect">
            <a:avLst/>
          </a:prstGeom>
          <a:solidFill>
            <a:srgbClr val="37A76F"/>
          </a:solid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 c - isolated hepatocytes stained with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Fiolgen</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reaction; b, d - photo after processing in ImageJ software (10×100)</a:t>
            </a:r>
            <a:endParaRPr lang="en-US" dirty="0">
              <a:solidFill>
                <a:schemeClr val="bg1"/>
              </a:solidFill>
            </a:endParaRPr>
          </a:p>
        </p:txBody>
      </p:sp>
      <p:pic>
        <p:nvPicPr>
          <p:cNvPr id="24" name="Picture 23">
            <a:extLst>
              <a:ext uri="{FF2B5EF4-FFF2-40B4-BE49-F238E27FC236}">
                <a16:creationId xmlns:a16="http://schemas.microsoft.com/office/drawing/2014/main" id="{D2892F76-6D54-175B-99C2-CA4EFDBBEF18}"/>
              </a:ext>
            </a:extLst>
          </p:cNvPr>
          <p:cNvPicPr>
            <a:picLocks noChangeAspect="1"/>
          </p:cNvPicPr>
          <p:nvPr/>
        </p:nvPicPr>
        <p:blipFill>
          <a:blip r:embed="rId5"/>
          <a:stretch>
            <a:fillRect/>
          </a:stretch>
        </p:blipFill>
        <p:spPr>
          <a:xfrm>
            <a:off x="9007771" y="212973"/>
            <a:ext cx="2586972" cy="2154308"/>
          </a:xfrm>
          <a:prstGeom prst="rect">
            <a:avLst/>
          </a:prstGeom>
        </p:spPr>
      </p:pic>
    </p:spTree>
    <p:extLst>
      <p:ext uri="{BB962C8B-B14F-4D97-AF65-F5344CB8AC3E}">
        <p14:creationId xmlns:p14="http://schemas.microsoft.com/office/powerpoint/2010/main" val="227835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DE8B-CB48-4075-B05C-57DE46EC1549}"/>
              </a:ext>
            </a:extLst>
          </p:cNvPr>
          <p:cNvSpPr>
            <a:spLocks noGrp="1"/>
          </p:cNvSpPr>
          <p:nvPr>
            <p:ph type="title"/>
          </p:nvPr>
        </p:nvSpPr>
        <p:spPr>
          <a:xfrm>
            <a:off x="3552503" y="376657"/>
            <a:ext cx="5458957" cy="899886"/>
          </a:xfrm>
        </p:spPr>
        <p:style>
          <a:lnRef idx="1">
            <a:schemeClr val="accent3"/>
          </a:lnRef>
          <a:fillRef idx="2">
            <a:schemeClr val="accent3"/>
          </a:fillRef>
          <a:effectRef idx="1">
            <a:schemeClr val="accent3"/>
          </a:effectRef>
          <a:fontRef idx="minor">
            <a:schemeClr val="dk1"/>
          </a:fontRef>
        </p:style>
        <p:txBody>
          <a:bodyPr/>
          <a:lstStyle/>
          <a:p>
            <a:pPr algn="ctr"/>
            <a:r>
              <a:rPr lang="en-US" dirty="0" err="1"/>
              <a:t>poliploidisation</a:t>
            </a:r>
            <a:endParaRPr lang="en-US" dirty="0"/>
          </a:p>
        </p:txBody>
      </p:sp>
      <p:pic>
        <p:nvPicPr>
          <p:cNvPr id="2052" name="Picture 4" descr="The processes of mitotic cycle and endocycle. (A) The mitotic cycle... |  Download Scientific Diagram">
            <a:extLst>
              <a:ext uri="{FF2B5EF4-FFF2-40B4-BE49-F238E27FC236}">
                <a16:creationId xmlns:a16="http://schemas.microsoft.com/office/drawing/2014/main" id="{A0EA61B0-1B3D-4059-9B47-315E50B719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73" t="11852" r="3050" b="47249"/>
          <a:stretch/>
        </p:blipFill>
        <p:spPr bwMode="auto">
          <a:xfrm>
            <a:off x="129248" y="2059197"/>
            <a:ext cx="5638948" cy="3023323"/>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A853BA-5857-E4DC-EC46-7DB533DF8EF4}"/>
              </a:ext>
            </a:extLst>
          </p:cNvPr>
          <p:cNvPicPr>
            <a:picLocks noChangeAspect="1"/>
          </p:cNvPicPr>
          <p:nvPr/>
        </p:nvPicPr>
        <p:blipFill rotWithShape="1">
          <a:blip r:embed="rId4">
            <a:extLst>
              <a:ext uri="{28A0092B-C50C-407E-A947-70E740481C1C}">
                <a14:useLocalDpi xmlns:a14="http://schemas.microsoft.com/office/drawing/2010/main" val="0"/>
              </a:ext>
            </a:extLst>
          </a:blip>
          <a:srcRect l="54197" t="21255" b="2785"/>
          <a:stretch/>
        </p:blipFill>
        <p:spPr>
          <a:xfrm>
            <a:off x="5860130" y="1899537"/>
            <a:ext cx="2809578" cy="334264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3" name="Arrow: Curved Up 2">
            <a:extLst>
              <a:ext uri="{FF2B5EF4-FFF2-40B4-BE49-F238E27FC236}">
                <a16:creationId xmlns:a16="http://schemas.microsoft.com/office/drawing/2014/main" id="{F39F0217-CBEC-31FC-6240-C7BB061B070F}"/>
              </a:ext>
            </a:extLst>
          </p:cNvPr>
          <p:cNvSpPr/>
          <p:nvPr/>
        </p:nvSpPr>
        <p:spPr>
          <a:xfrm rot="6268620" flipH="1">
            <a:off x="2257844" y="3479103"/>
            <a:ext cx="1381760" cy="6229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3287F0A-BDCD-C185-F0F2-38CAABE797BB}"/>
              </a:ext>
            </a:extLst>
          </p:cNvPr>
          <p:cNvSpPr txBox="1"/>
          <p:nvPr/>
        </p:nvSpPr>
        <p:spPr>
          <a:xfrm>
            <a:off x="2424122" y="3605900"/>
            <a:ext cx="6512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schemeClr val="bg1"/>
                </a:solidFill>
              </a:rPr>
              <a:t>G20</a:t>
            </a:r>
          </a:p>
        </p:txBody>
      </p:sp>
      <p:pic>
        <p:nvPicPr>
          <p:cNvPr id="6" name="Picture 5">
            <a:extLst>
              <a:ext uri="{FF2B5EF4-FFF2-40B4-BE49-F238E27FC236}">
                <a16:creationId xmlns:a16="http://schemas.microsoft.com/office/drawing/2014/main" id="{4AF6CB48-22BA-EE7E-2A4D-21EB26284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642" y="2223878"/>
            <a:ext cx="3350237" cy="269395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470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A91F-0A79-4E28-A557-0BEC71A4D967}"/>
              </a:ext>
            </a:extLst>
          </p:cNvPr>
          <p:cNvSpPr>
            <a:spLocks noGrp="1"/>
          </p:cNvSpPr>
          <p:nvPr>
            <p:ph type="title"/>
          </p:nvPr>
        </p:nvSpPr>
        <p:spPr>
          <a:xfrm>
            <a:off x="320598" y="249518"/>
            <a:ext cx="11800281" cy="1223682"/>
          </a:xfrm>
        </p:spPr>
        <p:txBody>
          <a:bodyPr/>
          <a:lstStyle/>
          <a:p>
            <a:r>
              <a:rPr lang="en-US" sz="3200" dirty="0"/>
              <a:t>Liver proliferative activity 6 hours after partial </a:t>
            </a:r>
            <a:r>
              <a:rPr lang="en-US" sz="3200" dirty="0" err="1"/>
              <a:t>hepatectomy</a:t>
            </a:r>
            <a:r>
              <a:rPr lang="en-US" sz="3200" dirty="0"/>
              <a:t> in condition of </a:t>
            </a:r>
            <a:r>
              <a:rPr lang="en-US" sz="3200" dirty="0" err="1"/>
              <a:t>aloxan</a:t>
            </a:r>
            <a:r>
              <a:rPr lang="en-US" sz="3200" dirty="0"/>
              <a:t> injection(48th hour).</a:t>
            </a:r>
          </a:p>
        </p:txBody>
      </p:sp>
      <p:graphicFrame>
        <p:nvGraphicFramePr>
          <p:cNvPr id="6" name="Chart 5">
            <a:extLst>
              <a:ext uri="{FF2B5EF4-FFF2-40B4-BE49-F238E27FC236}">
                <a16:creationId xmlns:a16="http://schemas.microsoft.com/office/drawing/2014/main" id="{9B1158B7-98DA-4B1C-8B2F-46107E5BAEB4}"/>
              </a:ext>
            </a:extLst>
          </p:cNvPr>
          <p:cNvGraphicFramePr>
            <a:graphicFrameLocks/>
          </p:cNvGraphicFramePr>
          <p:nvPr>
            <p:extLst>
              <p:ext uri="{D42A27DB-BD31-4B8C-83A1-F6EECF244321}">
                <p14:modId xmlns:p14="http://schemas.microsoft.com/office/powerpoint/2010/main" val="3945693667"/>
              </p:ext>
            </p:extLst>
          </p:nvPr>
        </p:nvGraphicFramePr>
        <p:xfrm>
          <a:off x="975360" y="1473200"/>
          <a:ext cx="881888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5-Point Star 1">
            <a:extLst>
              <a:ext uri="{FF2B5EF4-FFF2-40B4-BE49-F238E27FC236}">
                <a16:creationId xmlns:a16="http://schemas.microsoft.com/office/drawing/2014/main" id="{B26CCFD4-9427-4236-A592-22FFB524ECAB}"/>
              </a:ext>
            </a:extLst>
          </p:cNvPr>
          <p:cNvSpPr/>
          <p:nvPr/>
        </p:nvSpPr>
        <p:spPr>
          <a:xfrm>
            <a:off x="8772165" y="2474852"/>
            <a:ext cx="151487" cy="1536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3" name="TextBox 2">
            <a:extLst>
              <a:ext uri="{FF2B5EF4-FFF2-40B4-BE49-F238E27FC236}">
                <a16:creationId xmlns:a16="http://schemas.microsoft.com/office/drawing/2014/main" id="{5F168DF9-17F2-6C7F-55E0-FD651A066486}"/>
              </a:ext>
            </a:extLst>
          </p:cNvPr>
          <p:cNvSpPr txBox="1"/>
          <p:nvPr/>
        </p:nvSpPr>
        <p:spPr>
          <a:xfrm>
            <a:off x="4653280" y="6045200"/>
            <a:ext cx="4917440" cy="369332"/>
          </a:xfrm>
          <a:prstGeom prst="rect">
            <a:avLst/>
          </a:prstGeom>
          <a:solidFill>
            <a:srgbClr val="486854"/>
          </a:solidFill>
        </p:spPr>
        <p:txBody>
          <a:bodyPr wrap="square" rtlCol="0">
            <a:spAutoFit/>
          </a:bodyPr>
          <a:lstStyle/>
          <a:p>
            <a:r>
              <a:rPr lang="en-US" dirty="0">
                <a:ln w="0"/>
                <a:effectLst>
                  <a:outerShdw blurRad="38100" dist="19050" dir="2700000" algn="tl" rotWithShape="0">
                    <a:schemeClr val="dk1">
                      <a:alpha val="40000"/>
                    </a:schemeClr>
                  </a:outerShdw>
                </a:effectLst>
              </a:rPr>
              <a:t>24 h                       48h                      48h+6h</a:t>
            </a:r>
            <a:endParaRPr lang="en-US" dirty="0"/>
          </a:p>
        </p:txBody>
      </p:sp>
    </p:spTree>
    <p:extLst>
      <p:ext uri="{BB962C8B-B14F-4D97-AF65-F5344CB8AC3E}">
        <p14:creationId xmlns:p14="http://schemas.microsoft.com/office/powerpoint/2010/main" val="278980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DE8B-CB48-4075-B05C-57DE46EC1549}"/>
              </a:ext>
            </a:extLst>
          </p:cNvPr>
          <p:cNvSpPr>
            <a:spLocks noGrp="1"/>
          </p:cNvSpPr>
          <p:nvPr>
            <p:ph type="title"/>
          </p:nvPr>
        </p:nvSpPr>
        <p:spPr>
          <a:xfrm>
            <a:off x="3685042" y="722097"/>
            <a:ext cx="5458957" cy="899886"/>
          </a:xfrm>
        </p:spPr>
        <p:style>
          <a:lnRef idx="1">
            <a:schemeClr val="accent3"/>
          </a:lnRef>
          <a:fillRef idx="2">
            <a:schemeClr val="accent3"/>
          </a:fillRef>
          <a:effectRef idx="1">
            <a:schemeClr val="accent3"/>
          </a:effectRef>
          <a:fontRef idx="minor">
            <a:schemeClr val="dk1"/>
          </a:fontRef>
        </p:style>
        <p:txBody>
          <a:bodyPr/>
          <a:lstStyle/>
          <a:p>
            <a:pPr algn="ctr"/>
            <a:r>
              <a:rPr lang="en-US" dirty="0" err="1"/>
              <a:t>Endoredublication</a:t>
            </a:r>
            <a:endParaRPr lang="en-US" dirty="0"/>
          </a:p>
        </p:txBody>
      </p:sp>
      <p:grpSp>
        <p:nvGrpSpPr>
          <p:cNvPr id="5" name="Group 4">
            <a:extLst>
              <a:ext uri="{FF2B5EF4-FFF2-40B4-BE49-F238E27FC236}">
                <a16:creationId xmlns:a16="http://schemas.microsoft.com/office/drawing/2014/main" id="{6DDF8C8D-09B7-D554-B5EE-151CE08EC883}"/>
              </a:ext>
            </a:extLst>
          </p:cNvPr>
          <p:cNvGrpSpPr/>
          <p:nvPr/>
        </p:nvGrpSpPr>
        <p:grpSpPr>
          <a:xfrm>
            <a:off x="597398" y="2519680"/>
            <a:ext cx="5069839" cy="3301263"/>
            <a:chOff x="4074160" y="3213908"/>
            <a:chExt cx="4490720" cy="3067257"/>
          </a:xfrm>
        </p:grpSpPr>
        <p:pic>
          <p:nvPicPr>
            <p:cNvPr id="2052" name="Picture 4" descr="The processes of mitotic cycle and endocycle. (A) The mitotic cycle... |  Download Scientific Diagram">
              <a:extLst>
                <a:ext uri="{FF2B5EF4-FFF2-40B4-BE49-F238E27FC236}">
                  <a16:creationId xmlns:a16="http://schemas.microsoft.com/office/drawing/2014/main" id="{A0EA61B0-1B3D-4059-9B47-315E50B719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07" t="21351" r="3050" b="47249"/>
            <a:stretch/>
          </p:blipFill>
          <p:spPr bwMode="auto">
            <a:xfrm>
              <a:off x="4074160" y="3213908"/>
              <a:ext cx="4490720" cy="3067257"/>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Arrow: Curved Up 2">
              <a:extLst>
                <a:ext uri="{FF2B5EF4-FFF2-40B4-BE49-F238E27FC236}">
                  <a16:creationId xmlns:a16="http://schemas.microsoft.com/office/drawing/2014/main" id="{F39F0217-CBEC-31FC-6240-C7BB061B070F}"/>
                </a:ext>
              </a:extLst>
            </p:cNvPr>
            <p:cNvSpPr/>
            <p:nvPr/>
          </p:nvSpPr>
          <p:spPr>
            <a:xfrm rot="5880449" flipH="1">
              <a:off x="3873727" y="4138631"/>
              <a:ext cx="2150495" cy="8252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73287F0A-BDCD-C185-F0F2-38CAABE797BB}"/>
                </a:ext>
              </a:extLst>
            </p:cNvPr>
            <p:cNvSpPr txBox="1"/>
            <p:nvPr/>
          </p:nvSpPr>
          <p:spPr>
            <a:xfrm>
              <a:off x="4297746" y="4366575"/>
              <a:ext cx="6512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solidFill>
                    <a:schemeClr val="bg1"/>
                  </a:solidFill>
                </a:rPr>
                <a:t>G20</a:t>
              </a:r>
            </a:p>
          </p:txBody>
        </p:sp>
      </p:grpSp>
      <p:pic>
        <p:nvPicPr>
          <p:cNvPr id="8" name="Picture 7">
            <a:extLst>
              <a:ext uri="{FF2B5EF4-FFF2-40B4-BE49-F238E27FC236}">
                <a16:creationId xmlns:a16="http://schemas.microsoft.com/office/drawing/2014/main" id="{9A2CD268-54F7-B8EF-D71E-1C6A41E76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131" y="2059197"/>
            <a:ext cx="5069838" cy="4076706"/>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502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CD95-A64D-4C24-B4D1-B94D8C9E3A99}"/>
              </a:ext>
            </a:extLst>
          </p:cNvPr>
          <p:cNvSpPr>
            <a:spLocks noGrp="1"/>
          </p:cNvSpPr>
          <p:nvPr>
            <p:ph type="title"/>
          </p:nvPr>
        </p:nvSpPr>
        <p:spPr>
          <a:xfrm>
            <a:off x="1779587" y="428424"/>
            <a:ext cx="9252154" cy="1016654"/>
          </a:xfrm>
        </p:spPr>
        <p:txBody>
          <a:bodyPr vert="horz" lIns="91440" tIns="45720" rIns="91440" bIns="45720" rtlCol="0">
            <a:normAutofit/>
          </a:bodyPr>
          <a:lstStyle/>
          <a:p>
            <a:pPr algn="ctr"/>
            <a:r>
              <a:rPr lang="en-US" kern="1200" dirty="0">
                <a:solidFill>
                  <a:srgbClr val="EBEBEB"/>
                </a:solidFill>
                <a:effectLst/>
                <a:latin typeface="+mj-lt"/>
                <a:ea typeface="+mj-ea"/>
                <a:cs typeface="+mj-cs"/>
              </a:rPr>
              <a:t>conclusion</a:t>
            </a:r>
            <a:endParaRPr lang="en-US" kern="1200" dirty="0">
              <a:solidFill>
                <a:srgbClr val="EBEBEB"/>
              </a:solidFill>
              <a:latin typeface="+mj-lt"/>
              <a:ea typeface="+mj-ea"/>
              <a:cs typeface="+mj-cs"/>
            </a:endParaRPr>
          </a:p>
        </p:txBody>
      </p:sp>
      <p:graphicFrame>
        <p:nvGraphicFramePr>
          <p:cNvPr id="7" name="TextBox 4">
            <a:extLst>
              <a:ext uri="{FF2B5EF4-FFF2-40B4-BE49-F238E27FC236}">
                <a16:creationId xmlns:a16="http://schemas.microsoft.com/office/drawing/2014/main" id="{0778159B-CC8B-434B-BD22-C0448E4CDADB}"/>
              </a:ext>
            </a:extLst>
          </p:cNvPr>
          <p:cNvGraphicFramePr/>
          <p:nvPr/>
        </p:nvGraphicFramePr>
        <p:xfrm>
          <a:off x="648930" y="2286162"/>
          <a:ext cx="10895370" cy="43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E8ABFD6E-6401-4DFB-95C3-B6164E598537}"/>
              </a:ext>
            </a:extLst>
          </p:cNvPr>
          <p:cNvGrpSpPr/>
          <p:nvPr/>
        </p:nvGrpSpPr>
        <p:grpSpPr>
          <a:xfrm>
            <a:off x="6096001" y="2236872"/>
            <a:ext cx="5921828" cy="3684377"/>
            <a:chOff x="6260026" y="878628"/>
            <a:chExt cx="4630000" cy="2940050"/>
          </a:xfrm>
        </p:grpSpPr>
        <p:sp>
          <p:nvSpPr>
            <p:cNvPr id="9" name="Rectangle: Rounded Corners 8">
              <a:extLst>
                <a:ext uri="{FF2B5EF4-FFF2-40B4-BE49-F238E27FC236}">
                  <a16:creationId xmlns:a16="http://schemas.microsoft.com/office/drawing/2014/main" id="{41EE9C07-A2F2-42A0-B876-CA1FC0A2D5EB}"/>
                </a:ext>
              </a:extLst>
            </p:cNvPr>
            <p:cNvSpPr/>
            <p:nvPr/>
          </p:nvSpPr>
          <p:spPr>
            <a:xfrm>
              <a:off x="6260026" y="878628"/>
              <a:ext cx="4630000" cy="2940050"/>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ectangle: Rounded Corners 4">
              <a:extLst>
                <a:ext uri="{FF2B5EF4-FFF2-40B4-BE49-F238E27FC236}">
                  <a16:creationId xmlns:a16="http://schemas.microsoft.com/office/drawing/2014/main" id="{FBE5BF7D-D244-4A10-8EA6-7B70C0DD7A5C}"/>
                </a:ext>
              </a:extLst>
            </p:cNvPr>
            <p:cNvSpPr txBox="1"/>
            <p:nvPr/>
          </p:nvSpPr>
          <p:spPr>
            <a:xfrm>
              <a:off x="6346137" y="964739"/>
              <a:ext cx="4457778" cy="27678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a-GE" sz="2400" kern="1200" dirty="0"/>
                <a:t>2. </a:t>
              </a:r>
              <a:r>
                <a:rPr lang="en-US" sz="2000" dirty="0">
                  <a:effectLst/>
                  <a:latin typeface="Sylfaen" panose="010A0502050306030303" pitchFamily="18" charset="0"/>
                  <a:ea typeface="Calibri" panose="020F0502020204030204" pitchFamily="34" charset="0"/>
                  <a:cs typeface="Times New Roman" panose="02020603050405020304" pitchFamily="18" charset="0"/>
                </a:rPr>
                <a:t>In the conditions of hyperglycemia caused by alloxan injection, without a change in the mitotic activity of the liver, the quantitative increase of high-ploidy cells is a peculiar adaptation of the organ. </a:t>
              </a:r>
              <a:endParaRPr lang="en-US" sz="2400" kern="1200" dirty="0"/>
            </a:p>
          </p:txBody>
        </p:sp>
      </p:grpSp>
      <p:grpSp>
        <p:nvGrpSpPr>
          <p:cNvPr id="11" name="Group 10">
            <a:extLst>
              <a:ext uri="{FF2B5EF4-FFF2-40B4-BE49-F238E27FC236}">
                <a16:creationId xmlns:a16="http://schemas.microsoft.com/office/drawing/2014/main" id="{94400CBE-A32E-4B64-B39A-621D37B5AC4E}"/>
              </a:ext>
            </a:extLst>
          </p:cNvPr>
          <p:cNvGrpSpPr/>
          <p:nvPr/>
        </p:nvGrpSpPr>
        <p:grpSpPr>
          <a:xfrm>
            <a:off x="174172" y="2236872"/>
            <a:ext cx="5448300" cy="3683570"/>
            <a:chOff x="519787" y="878628"/>
            <a:chExt cx="4711349" cy="3049302"/>
          </a:xfrm>
        </p:grpSpPr>
        <p:sp>
          <p:nvSpPr>
            <p:cNvPr id="13" name="Rectangle: Rounded Corners 12">
              <a:extLst>
                <a:ext uri="{FF2B5EF4-FFF2-40B4-BE49-F238E27FC236}">
                  <a16:creationId xmlns:a16="http://schemas.microsoft.com/office/drawing/2014/main" id="{4AFC6FF5-E3D0-4CAA-94F1-D8B89CD82708}"/>
                </a:ext>
              </a:extLst>
            </p:cNvPr>
            <p:cNvSpPr/>
            <p:nvPr/>
          </p:nvSpPr>
          <p:spPr>
            <a:xfrm>
              <a:off x="519787" y="878628"/>
              <a:ext cx="4711349" cy="3049302"/>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id="{B0187287-7567-4327-9FC5-C7ED8C37444A}"/>
                </a:ext>
              </a:extLst>
            </p:cNvPr>
            <p:cNvSpPr txBox="1"/>
            <p:nvPr/>
          </p:nvSpPr>
          <p:spPr>
            <a:xfrm>
              <a:off x="609098" y="967939"/>
              <a:ext cx="4532727" cy="28706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ka-GE" sz="2400" kern="1200" dirty="0"/>
                <a:t>1. </a:t>
              </a:r>
              <a:r>
                <a:rPr lang="en-US" sz="2000" dirty="0">
                  <a:effectLst/>
                  <a:latin typeface="Sylfaen" panose="010A0502050306030303" pitchFamily="18" charset="0"/>
                  <a:ea typeface="Calibri" panose="020F0502020204030204" pitchFamily="34" charset="0"/>
                  <a:cs typeface="Times New Roman" panose="02020603050405020304" pitchFamily="18" charset="0"/>
                </a:rPr>
                <a:t>At the initial stage of the diabetes, the liver responds to the functional load caused by alloxan diabetes by activating the endoreduplication mechanism and generating a population of G2-0 cells.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888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3435-A9C5-4F2A-9F6D-E4CA233332FB}"/>
              </a:ext>
            </a:extLst>
          </p:cNvPr>
          <p:cNvSpPr>
            <a:spLocks noGrp="1"/>
          </p:cNvSpPr>
          <p:nvPr>
            <p:ph type="title"/>
          </p:nvPr>
        </p:nvSpPr>
        <p:spPr>
          <a:xfrm>
            <a:off x="1067025" y="2728735"/>
            <a:ext cx="9404723" cy="1400530"/>
          </a:xfrm>
        </p:spPr>
        <p:txBody>
          <a:bodyPr/>
          <a:lstStyle/>
          <a:p>
            <a:pPr algn="ctr"/>
            <a:r>
              <a:rPr lang="en-US" dirty="0"/>
              <a:t>Thank you for attention</a:t>
            </a:r>
          </a:p>
        </p:txBody>
      </p:sp>
    </p:spTree>
    <p:extLst>
      <p:ext uri="{BB962C8B-B14F-4D97-AF65-F5344CB8AC3E}">
        <p14:creationId xmlns:p14="http://schemas.microsoft.com/office/powerpoint/2010/main" val="3096223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07CB-4134-483E-B6CA-CA0C355762B3}"/>
              </a:ext>
            </a:extLst>
          </p:cNvPr>
          <p:cNvSpPr>
            <a:spLocks noGrp="1"/>
          </p:cNvSpPr>
          <p:nvPr>
            <p:ph type="title"/>
          </p:nvPr>
        </p:nvSpPr>
        <p:spPr>
          <a:xfrm>
            <a:off x="848658" y="47462"/>
            <a:ext cx="9419292" cy="1150270"/>
          </a:xfrm>
          <a:blipFill>
            <a:blip r:embed="rId3"/>
            <a:tile tx="0" ty="0" sx="100000" sy="100000" flip="none" algn="tl"/>
          </a:blipFill>
        </p:spPr>
        <p:txBody>
          <a:bodyPr/>
          <a:lstStyle/>
          <a:p>
            <a:pPr algn="ctr"/>
            <a:r>
              <a:rPr lang="en-US" sz="21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Task 6: Changes in the ratio of hepatocytes of different ploidy in the liver of an adult rat at the initial stage of regenerative growth (partial hepatectomy)</a:t>
            </a:r>
            <a:endParaRPr lang="en-US" sz="2100" dirty="0">
              <a:solidFill>
                <a:schemeClr val="bg1"/>
              </a:solidFill>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F759F99-6C8D-4C3C-B865-0AA4284666A5}"/>
              </a:ext>
            </a:extLst>
          </p:cNvPr>
          <p:cNvGrpSpPr/>
          <p:nvPr/>
        </p:nvGrpSpPr>
        <p:grpSpPr>
          <a:xfrm>
            <a:off x="1821578" y="1409281"/>
            <a:ext cx="8122521" cy="4039438"/>
            <a:chOff x="4445" y="4445"/>
            <a:chExt cx="5943600" cy="3334385"/>
          </a:xfrm>
        </p:grpSpPr>
        <p:grpSp>
          <p:nvGrpSpPr>
            <p:cNvPr id="5" name="Group 4">
              <a:extLst>
                <a:ext uri="{FF2B5EF4-FFF2-40B4-BE49-F238E27FC236}">
                  <a16:creationId xmlns:a16="http://schemas.microsoft.com/office/drawing/2014/main" id="{156E980F-0332-409A-B34F-DA3646C4F7E4}"/>
                </a:ext>
              </a:extLst>
            </p:cNvPr>
            <p:cNvGrpSpPr>
              <a:grpSpLocks/>
            </p:cNvGrpSpPr>
            <p:nvPr/>
          </p:nvGrpSpPr>
          <p:grpSpPr bwMode="auto">
            <a:xfrm>
              <a:off x="4445" y="4445"/>
              <a:ext cx="5943600" cy="3334385"/>
              <a:chOff x="1576" y="-5517"/>
              <a:chExt cx="9360" cy="5251"/>
            </a:xfrm>
          </p:grpSpPr>
          <p:sp>
            <p:nvSpPr>
              <p:cNvPr id="7" name="Rectangle 6">
                <a:extLst>
                  <a:ext uri="{FF2B5EF4-FFF2-40B4-BE49-F238E27FC236}">
                    <a16:creationId xmlns:a16="http://schemas.microsoft.com/office/drawing/2014/main" id="{F5B0C78C-FDAF-4EFB-A287-940AC2E30527}"/>
                  </a:ext>
                </a:extLst>
              </p:cNvPr>
              <p:cNvSpPr>
                <a:spLocks noChangeArrowheads="1"/>
              </p:cNvSpPr>
              <p:nvPr/>
            </p:nvSpPr>
            <p:spPr bwMode="auto">
              <a:xfrm>
                <a:off x="3004" y="-3374"/>
                <a:ext cx="238" cy="2480"/>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 name="Rectangle 7">
                <a:extLst>
                  <a:ext uri="{FF2B5EF4-FFF2-40B4-BE49-F238E27FC236}">
                    <a16:creationId xmlns:a16="http://schemas.microsoft.com/office/drawing/2014/main" id="{1996D8FF-EC48-4B50-AAD8-F8BF6E3BA3C0}"/>
                  </a:ext>
                </a:extLst>
              </p:cNvPr>
              <p:cNvSpPr>
                <a:spLocks noChangeArrowheads="1"/>
              </p:cNvSpPr>
              <p:nvPr/>
            </p:nvSpPr>
            <p:spPr bwMode="auto">
              <a:xfrm>
                <a:off x="3004" y="-3374"/>
                <a:ext cx="238" cy="248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 name="Rectangle 8">
                <a:extLst>
                  <a:ext uri="{FF2B5EF4-FFF2-40B4-BE49-F238E27FC236}">
                    <a16:creationId xmlns:a16="http://schemas.microsoft.com/office/drawing/2014/main" id="{B6E775B8-520E-48CD-8FCA-8570B05E20C5}"/>
                  </a:ext>
                </a:extLst>
              </p:cNvPr>
              <p:cNvSpPr>
                <a:spLocks noChangeArrowheads="1"/>
              </p:cNvSpPr>
              <p:nvPr/>
            </p:nvSpPr>
            <p:spPr bwMode="auto">
              <a:xfrm>
                <a:off x="3242" y="-3787"/>
                <a:ext cx="238" cy="289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0" name="Rectangle 9">
                <a:extLst>
                  <a:ext uri="{FF2B5EF4-FFF2-40B4-BE49-F238E27FC236}">
                    <a16:creationId xmlns:a16="http://schemas.microsoft.com/office/drawing/2014/main" id="{647B85DA-2D88-4759-9711-B923A2F43E01}"/>
                  </a:ext>
                </a:extLst>
              </p:cNvPr>
              <p:cNvSpPr>
                <a:spLocks noChangeArrowheads="1"/>
              </p:cNvSpPr>
              <p:nvPr/>
            </p:nvSpPr>
            <p:spPr bwMode="auto">
              <a:xfrm>
                <a:off x="3242" y="-3787"/>
                <a:ext cx="238" cy="289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 name="Rectangle 10">
                <a:extLst>
                  <a:ext uri="{FF2B5EF4-FFF2-40B4-BE49-F238E27FC236}">
                    <a16:creationId xmlns:a16="http://schemas.microsoft.com/office/drawing/2014/main" id="{321F737D-1BBB-4D35-A82A-B761B8372E7E}"/>
                  </a:ext>
                </a:extLst>
              </p:cNvPr>
              <p:cNvSpPr>
                <a:spLocks noChangeArrowheads="1"/>
              </p:cNvSpPr>
              <p:nvPr/>
            </p:nvSpPr>
            <p:spPr bwMode="auto">
              <a:xfrm>
                <a:off x="3480" y="-4584"/>
                <a:ext cx="238" cy="3689"/>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2" name="Rectangle 11">
                <a:extLst>
                  <a:ext uri="{FF2B5EF4-FFF2-40B4-BE49-F238E27FC236}">
                    <a16:creationId xmlns:a16="http://schemas.microsoft.com/office/drawing/2014/main" id="{41CF396D-29AA-402C-83A6-300523B85C8A}"/>
                  </a:ext>
                </a:extLst>
              </p:cNvPr>
              <p:cNvSpPr>
                <a:spLocks noChangeArrowheads="1"/>
              </p:cNvSpPr>
              <p:nvPr/>
            </p:nvSpPr>
            <p:spPr bwMode="auto">
              <a:xfrm>
                <a:off x="3480" y="-4584"/>
                <a:ext cx="238" cy="368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 name="Rectangle 12">
                <a:extLst>
                  <a:ext uri="{FF2B5EF4-FFF2-40B4-BE49-F238E27FC236}">
                    <a16:creationId xmlns:a16="http://schemas.microsoft.com/office/drawing/2014/main" id="{772F0A2B-9EF4-4E65-B933-B66192B649F3}"/>
                  </a:ext>
                </a:extLst>
              </p:cNvPr>
              <p:cNvSpPr>
                <a:spLocks noChangeArrowheads="1"/>
              </p:cNvSpPr>
              <p:nvPr/>
            </p:nvSpPr>
            <p:spPr bwMode="auto">
              <a:xfrm>
                <a:off x="3717" y="-3948"/>
                <a:ext cx="238" cy="305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4" name="Rectangle 13">
                <a:extLst>
                  <a:ext uri="{FF2B5EF4-FFF2-40B4-BE49-F238E27FC236}">
                    <a16:creationId xmlns:a16="http://schemas.microsoft.com/office/drawing/2014/main" id="{18A3891A-E744-4DB5-91D9-391C648423F7}"/>
                  </a:ext>
                </a:extLst>
              </p:cNvPr>
              <p:cNvSpPr>
                <a:spLocks noChangeArrowheads="1"/>
              </p:cNvSpPr>
              <p:nvPr/>
            </p:nvSpPr>
            <p:spPr bwMode="auto">
              <a:xfrm>
                <a:off x="3717" y="-3948"/>
                <a:ext cx="238" cy="305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5" name="Rectangle 14">
                <a:extLst>
                  <a:ext uri="{FF2B5EF4-FFF2-40B4-BE49-F238E27FC236}">
                    <a16:creationId xmlns:a16="http://schemas.microsoft.com/office/drawing/2014/main" id="{B5503F7B-E458-4A15-916F-7D01C53EDE53}"/>
                  </a:ext>
                </a:extLst>
              </p:cNvPr>
              <p:cNvSpPr>
                <a:spLocks noChangeArrowheads="1"/>
              </p:cNvSpPr>
              <p:nvPr/>
            </p:nvSpPr>
            <p:spPr bwMode="auto">
              <a:xfrm>
                <a:off x="3955" y="-3902"/>
                <a:ext cx="238" cy="300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6" name="Rectangle 15">
                <a:extLst>
                  <a:ext uri="{FF2B5EF4-FFF2-40B4-BE49-F238E27FC236}">
                    <a16:creationId xmlns:a16="http://schemas.microsoft.com/office/drawing/2014/main" id="{237562D7-7CE2-4947-92EE-EF79EE84DB6D}"/>
                  </a:ext>
                </a:extLst>
              </p:cNvPr>
              <p:cNvSpPr>
                <a:spLocks noChangeArrowheads="1"/>
              </p:cNvSpPr>
              <p:nvPr/>
            </p:nvSpPr>
            <p:spPr bwMode="auto">
              <a:xfrm>
                <a:off x="3955" y="-3902"/>
                <a:ext cx="238" cy="300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7" name="AutoShape 26">
                <a:extLst>
                  <a:ext uri="{FF2B5EF4-FFF2-40B4-BE49-F238E27FC236}">
                    <a16:creationId xmlns:a16="http://schemas.microsoft.com/office/drawing/2014/main" id="{5463B9DF-A54B-45A0-9E30-F7C9BF3696AD}"/>
                  </a:ext>
                </a:extLst>
              </p:cNvPr>
              <p:cNvSpPr>
                <a:spLocks/>
              </p:cNvSpPr>
              <p:nvPr/>
            </p:nvSpPr>
            <p:spPr bwMode="auto">
              <a:xfrm>
                <a:off x="3079" y="-4845"/>
                <a:ext cx="1041" cy="1652"/>
              </a:xfrm>
              <a:custGeom>
                <a:avLst/>
                <a:gdLst>
                  <a:gd name="T0" fmla="+- 0 3125 3079"/>
                  <a:gd name="T1" fmla="*/ T0 w 1041"/>
                  <a:gd name="T2" fmla="+- 0 -3374 -4844"/>
                  <a:gd name="T3" fmla="*/ -3374 h 1652"/>
                  <a:gd name="T4" fmla="+- 0 3125 3079"/>
                  <a:gd name="T5" fmla="*/ T4 w 1041"/>
                  <a:gd name="T6" fmla="+- 0 -3193 -4844"/>
                  <a:gd name="T7" fmla="*/ -3193 h 1652"/>
                  <a:gd name="T8" fmla="+- 0 3125 3079"/>
                  <a:gd name="T9" fmla="*/ T8 w 1041"/>
                  <a:gd name="T10" fmla="+- 0 -3374 -4844"/>
                  <a:gd name="T11" fmla="*/ -3374 h 1652"/>
                  <a:gd name="T12" fmla="+- 0 3125 3079"/>
                  <a:gd name="T13" fmla="*/ T12 w 1041"/>
                  <a:gd name="T14" fmla="+- 0 -3555 -4844"/>
                  <a:gd name="T15" fmla="*/ -3555 h 1652"/>
                  <a:gd name="T16" fmla="+- 0 3079 3079"/>
                  <a:gd name="T17" fmla="*/ T16 w 1041"/>
                  <a:gd name="T18" fmla="+- 0 -3193 -4844"/>
                  <a:gd name="T19" fmla="*/ -3193 h 1652"/>
                  <a:gd name="T20" fmla="+- 0 3169 3079"/>
                  <a:gd name="T21" fmla="*/ T20 w 1041"/>
                  <a:gd name="T22" fmla="+- 0 -3193 -4844"/>
                  <a:gd name="T23" fmla="*/ -3193 h 1652"/>
                  <a:gd name="T24" fmla="+- 0 3079 3079"/>
                  <a:gd name="T25" fmla="*/ T24 w 1041"/>
                  <a:gd name="T26" fmla="+- 0 -3555 -4844"/>
                  <a:gd name="T27" fmla="*/ -3555 h 1652"/>
                  <a:gd name="T28" fmla="+- 0 3169 3079"/>
                  <a:gd name="T29" fmla="*/ T28 w 1041"/>
                  <a:gd name="T30" fmla="+- 0 -3555 -4844"/>
                  <a:gd name="T31" fmla="*/ -3555 h 1652"/>
                  <a:gd name="T32" fmla="+- 0 3362 3079"/>
                  <a:gd name="T33" fmla="*/ T32 w 1041"/>
                  <a:gd name="T34" fmla="+- 0 -3787 -4844"/>
                  <a:gd name="T35" fmla="*/ -3787 h 1652"/>
                  <a:gd name="T36" fmla="+- 0 3362 3079"/>
                  <a:gd name="T37" fmla="*/ T36 w 1041"/>
                  <a:gd name="T38" fmla="+- 0 -3613 -4844"/>
                  <a:gd name="T39" fmla="*/ -3613 h 1652"/>
                  <a:gd name="T40" fmla="+- 0 3362 3079"/>
                  <a:gd name="T41" fmla="*/ T40 w 1041"/>
                  <a:gd name="T42" fmla="+- 0 -3787 -4844"/>
                  <a:gd name="T43" fmla="*/ -3787 h 1652"/>
                  <a:gd name="T44" fmla="+- 0 3362 3079"/>
                  <a:gd name="T45" fmla="*/ T44 w 1041"/>
                  <a:gd name="T46" fmla="+- 0 -3960 -4844"/>
                  <a:gd name="T47" fmla="*/ -3960 h 1652"/>
                  <a:gd name="T48" fmla="+- 0 3317 3079"/>
                  <a:gd name="T49" fmla="*/ T48 w 1041"/>
                  <a:gd name="T50" fmla="+- 0 -3613 -4844"/>
                  <a:gd name="T51" fmla="*/ -3613 h 1652"/>
                  <a:gd name="T52" fmla="+- 0 3407 3079"/>
                  <a:gd name="T53" fmla="*/ T52 w 1041"/>
                  <a:gd name="T54" fmla="+- 0 -3613 -4844"/>
                  <a:gd name="T55" fmla="*/ -3613 h 1652"/>
                  <a:gd name="T56" fmla="+- 0 3317 3079"/>
                  <a:gd name="T57" fmla="*/ T56 w 1041"/>
                  <a:gd name="T58" fmla="+- 0 -3960 -4844"/>
                  <a:gd name="T59" fmla="*/ -3960 h 1652"/>
                  <a:gd name="T60" fmla="+- 0 3407 3079"/>
                  <a:gd name="T61" fmla="*/ T60 w 1041"/>
                  <a:gd name="T62" fmla="+- 0 -3960 -4844"/>
                  <a:gd name="T63" fmla="*/ -3960 h 1652"/>
                  <a:gd name="T64" fmla="+- 0 3600 3079"/>
                  <a:gd name="T65" fmla="*/ T64 w 1041"/>
                  <a:gd name="T66" fmla="+- 0 -4584 -4844"/>
                  <a:gd name="T67" fmla="*/ -4584 h 1652"/>
                  <a:gd name="T68" fmla="+- 0 3600 3079"/>
                  <a:gd name="T69" fmla="*/ T68 w 1041"/>
                  <a:gd name="T70" fmla="+- 0 -4323 -4844"/>
                  <a:gd name="T71" fmla="*/ -4323 h 1652"/>
                  <a:gd name="T72" fmla="+- 0 3600 3079"/>
                  <a:gd name="T73" fmla="*/ T72 w 1041"/>
                  <a:gd name="T74" fmla="+- 0 -4584 -4844"/>
                  <a:gd name="T75" fmla="*/ -4584 h 1652"/>
                  <a:gd name="T76" fmla="+- 0 3600 3079"/>
                  <a:gd name="T77" fmla="*/ T76 w 1041"/>
                  <a:gd name="T78" fmla="+- 0 -4844 -4844"/>
                  <a:gd name="T79" fmla="*/ -4844 h 1652"/>
                  <a:gd name="T80" fmla="+- 0 3554 3079"/>
                  <a:gd name="T81" fmla="*/ T80 w 1041"/>
                  <a:gd name="T82" fmla="+- 0 -4323 -4844"/>
                  <a:gd name="T83" fmla="*/ -4323 h 1652"/>
                  <a:gd name="T84" fmla="+- 0 3644 3079"/>
                  <a:gd name="T85" fmla="*/ T84 w 1041"/>
                  <a:gd name="T86" fmla="+- 0 -4323 -4844"/>
                  <a:gd name="T87" fmla="*/ -4323 h 1652"/>
                  <a:gd name="T88" fmla="+- 0 3554 3079"/>
                  <a:gd name="T89" fmla="*/ T88 w 1041"/>
                  <a:gd name="T90" fmla="+- 0 -4844 -4844"/>
                  <a:gd name="T91" fmla="*/ -4844 h 1652"/>
                  <a:gd name="T92" fmla="+- 0 3644 3079"/>
                  <a:gd name="T93" fmla="*/ T92 w 1041"/>
                  <a:gd name="T94" fmla="+- 0 -4844 -4844"/>
                  <a:gd name="T95" fmla="*/ -4844 h 1652"/>
                  <a:gd name="T96" fmla="+- 0 3838 3079"/>
                  <a:gd name="T97" fmla="*/ T96 w 1041"/>
                  <a:gd name="T98" fmla="+- 0 -3948 -4844"/>
                  <a:gd name="T99" fmla="*/ -3948 h 1652"/>
                  <a:gd name="T100" fmla="+- 0 3838 3079"/>
                  <a:gd name="T101" fmla="*/ T100 w 1041"/>
                  <a:gd name="T102" fmla="+- 0 -3644 -4844"/>
                  <a:gd name="T103" fmla="*/ -3644 h 1652"/>
                  <a:gd name="T104" fmla="+- 0 3838 3079"/>
                  <a:gd name="T105" fmla="*/ T104 w 1041"/>
                  <a:gd name="T106" fmla="+- 0 -3948 -4844"/>
                  <a:gd name="T107" fmla="*/ -3948 h 1652"/>
                  <a:gd name="T108" fmla="+- 0 3838 3079"/>
                  <a:gd name="T109" fmla="*/ T108 w 1041"/>
                  <a:gd name="T110" fmla="+- 0 -4252 -4844"/>
                  <a:gd name="T111" fmla="*/ -4252 h 1652"/>
                  <a:gd name="T112" fmla="+- 0 3792 3079"/>
                  <a:gd name="T113" fmla="*/ T112 w 1041"/>
                  <a:gd name="T114" fmla="+- 0 -3644 -4844"/>
                  <a:gd name="T115" fmla="*/ -3644 h 1652"/>
                  <a:gd name="T116" fmla="+- 0 3882 3079"/>
                  <a:gd name="T117" fmla="*/ T116 w 1041"/>
                  <a:gd name="T118" fmla="+- 0 -3644 -4844"/>
                  <a:gd name="T119" fmla="*/ -3644 h 1652"/>
                  <a:gd name="T120" fmla="+- 0 3792 3079"/>
                  <a:gd name="T121" fmla="*/ T120 w 1041"/>
                  <a:gd name="T122" fmla="+- 0 -4252 -4844"/>
                  <a:gd name="T123" fmla="*/ -4252 h 1652"/>
                  <a:gd name="T124" fmla="+- 0 3882 3079"/>
                  <a:gd name="T125" fmla="*/ T124 w 1041"/>
                  <a:gd name="T126" fmla="+- 0 -4252 -4844"/>
                  <a:gd name="T127" fmla="*/ -4252 h 1652"/>
                  <a:gd name="T128" fmla="+- 0 4075 3079"/>
                  <a:gd name="T129" fmla="*/ T128 w 1041"/>
                  <a:gd name="T130" fmla="+- 0 -3902 -4844"/>
                  <a:gd name="T131" fmla="*/ -3902 h 1652"/>
                  <a:gd name="T132" fmla="+- 0 4075 3079"/>
                  <a:gd name="T133" fmla="*/ T132 w 1041"/>
                  <a:gd name="T134" fmla="+- 0 -3605 -4844"/>
                  <a:gd name="T135" fmla="*/ -3605 h 1652"/>
                  <a:gd name="T136" fmla="+- 0 4075 3079"/>
                  <a:gd name="T137" fmla="*/ T136 w 1041"/>
                  <a:gd name="T138" fmla="+- 0 -3902 -4844"/>
                  <a:gd name="T139" fmla="*/ -3902 h 1652"/>
                  <a:gd name="T140" fmla="+- 0 4075 3079"/>
                  <a:gd name="T141" fmla="*/ T140 w 1041"/>
                  <a:gd name="T142" fmla="+- 0 -4198 -4844"/>
                  <a:gd name="T143" fmla="*/ -4198 h 1652"/>
                  <a:gd name="T144" fmla="+- 0 4030 3079"/>
                  <a:gd name="T145" fmla="*/ T144 w 1041"/>
                  <a:gd name="T146" fmla="+- 0 -3605 -4844"/>
                  <a:gd name="T147" fmla="*/ -3605 h 1652"/>
                  <a:gd name="T148" fmla="+- 0 4120 3079"/>
                  <a:gd name="T149" fmla="*/ T148 w 1041"/>
                  <a:gd name="T150" fmla="+- 0 -3605 -4844"/>
                  <a:gd name="T151" fmla="*/ -3605 h 1652"/>
                  <a:gd name="T152" fmla="+- 0 4030 3079"/>
                  <a:gd name="T153" fmla="*/ T152 w 1041"/>
                  <a:gd name="T154" fmla="+- 0 -4198 -4844"/>
                  <a:gd name="T155" fmla="*/ -4198 h 1652"/>
                  <a:gd name="T156" fmla="+- 0 4120 3079"/>
                  <a:gd name="T157" fmla="*/ T156 w 1041"/>
                  <a:gd name="T158" fmla="+- 0 -4198 -4844"/>
                  <a:gd name="T159" fmla="*/ -4198 h 1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041" h="1652">
                    <a:moveTo>
                      <a:pt x="46" y="1470"/>
                    </a:moveTo>
                    <a:lnTo>
                      <a:pt x="46" y="1651"/>
                    </a:lnTo>
                    <a:moveTo>
                      <a:pt x="46" y="1470"/>
                    </a:moveTo>
                    <a:lnTo>
                      <a:pt x="46" y="1289"/>
                    </a:lnTo>
                    <a:moveTo>
                      <a:pt x="0" y="1651"/>
                    </a:moveTo>
                    <a:lnTo>
                      <a:pt x="90" y="1651"/>
                    </a:lnTo>
                    <a:moveTo>
                      <a:pt x="0" y="1289"/>
                    </a:moveTo>
                    <a:lnTo>
                      <a:pt x="90" y="1289"/>
                    </a:lnTo>
                    <a:moveTo>
                      <a:pt x="283" y="1057"/>
                    </a:moveTo>
                    <a:lnTo>
                      <a:pt x="283" y="1231"/>
                    </a:lnTo>
                    <a:moveTo>
                      <a:pt x="283" y="1057"/>
                    </a:moveTo>
                    <a:lnTo>
                      <a:pt x="283" y="884"/>
                    </a:lnTo>
                    <a:moveTo>
                      <a:pt x="238" y="1231"/>
                    </a:moveTo>
                    <a:lnTo>
                      <a:pt x="328" y="1231"/>
                    </a:lnTo>
                    <a:moveTo>
                      <a:pt x="238" y="884"/>
                    </a:moveTo>
                    <a:lnTo>
                      <a:pt x="328" y="884"/>
                    </a:lnTo>
                    <a:moveTo>
                      <a:pt x="521" y="260"/>
                    </a:moveTo>
                    <a:lnTo>
                      <a:pt x="521" y="521"/>
                    </a:lnTo>
                    <a:moveTo>
                      <a:pt x="521" y="260"/>
                    </a:moveTo>
                    <a:lnTo>
                      <a:pt x="521" y="0"/>
                    </a:lnTo>
                    <a:moveTo>
                      <a:pt x="475" y="521"/>
                    </a:moveTo>
                    <a:lnTo>
                      <a:pt x="565" y="521"/>
                    </a:lnTo>
                    <a:moveTo>
                      <a:pt x="475" y="0"/>
                    </a:moveTo>
                    <a:lnTo>
                      <a:pt x="565" y="0"/>
                    </a:lnTo>
                    <a:moveTo>
                      <a:pt x="759" y="896"/>
                    </a:moveTo>
                    <a:lnTo>
                      <a:pt x="759" y="1200"/>
                    </a:lnTo>
                    <a:moveTo>
                      <a:pt x="759" y="896"/>
                    </a:moveTo>
                    <a:lnTo>
                      <a:pt x="759" y="592"/>
                    </a:lnTo>
                    <a:moveTo>
                      <a:pt x="713" y="1200"/>
                    </a:moveTo>
                    <a:lnTo>
                      <a:pt x="803" y="1200"/>
                    </a:lnTo>
                    <a:moveTo>
                      <a:pt x="713" y="592"/>
                    </a:moveTo>
                    <a:lnTo>
                      <a:pt x="803" y="592"/>
                    </a:lnTo>
                    <a:moveTo>
                      <a:pt x="996" y="942"/>
                    </a:moveTo>
                    <a:lnTo>
                      <a:pt x="996" y="1239"/>
                    </a:lnTo>
                    <a:moveTo>
                      <a:pt x="996" y="942"/>
                    </a:moveTo>
                    <a:lnTo>
                      <a:pt x="996" y="646"/>
                    </a:lnTo>
                    <a:moveTo>
                      <a:pt x="951" y="1239"/>
                    </a:moveTo>
                    <a:lnTo>
                      <a:pt x="1041" y="1239"/>
                    </a:lnTo>
                    <a:moveTo>
                      <a:pt x="951" y="646"/>
                    </a:moveTo>
                    <a:lnTo>
                      <a:pt x="1041" y="646"/>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8" name="Rectangle 17">
                <a:extLst>
                  <a:ext uri="{FF2B5EF4-FFF2-40B4-BE49-F238E27FC236}">
                    <a16:creationId xmlns:a16="http://schemas.microsoft.com/office/drawing/2014/main" id="{2D63F714-0559-4920-9C41-63E4C775040D}"/>
                  </a:ext>
                </a:extLst>
              </p:cNvPr>
              <p:cNvSpPr>
                <a:spLocks noChangeArrowheads="1"/>
              </p:cNvSpPr>
              <p:nvPr/>
            </p:nvSpPr>
            <p:spPr bwMode="auto">
              <a:xfrm>
                <a:off x="4550" y="-1778"/>
                <a:ext cx="238" cy="884"/>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19" name="Rectangle 18">
                <a:extLst>
                  <a:ext uri="{FF2B5EF4-FFF2-40B4-BE49-F238E27FC236}">
                    <a16:creationId xmlns:a16="http://schemas.microsoft.com/office/drawing/2014/main" id="{E85B1A55-2846-46FF-B368-B65363896FB8}"/>
                  </a:ext>
                </a:extLst>
              </p:cNvPr>
              <p:cNvSpPr>
                <a:spLocks noChangeArrowheads="1"/>
              </p:cNvSpPr>
              <p:nvPr/>
            </p:nvSpPr>
            <p:spPr bwMode="auto">
              <a:xfrm>
                <a:off x="4550" y="-1778"/>
                <a:ext cx="238" cy="88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0" name="Rectangle 19">
                <a:extLst>
                  <a:ext uri="{FF2B5EF4-FFF2-40B4-BE49-F238E27FC236}">
                    <a16:creationId xmlns:a16="http://schemas.microsoft.com/office/drawing/2014/main" id="{EC8B3A61-FE3B-4FCC-82CC-9A9F46791F21}"/>
                  </a:ext>
                </a:extLst>
              </p:cNvPr>
              <p:cNvSpPr>
                <a:spLocks noChangeArrowheads="1"/>
              </p:cNvSpPr>
              <p:nvPr/>
            </p:nvSpPr>
            <p:spPr bwMode="auto">
              <a:xfrm>
                <a:off x="4788" y="-1637"/>
                <a:ext cx="238" cy="74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1" name="Rectangle 20">
                <a:extLst>
                  <a:ext uri="{FF2B5EF4-FFF2-40B4-BE49-F238E27FC236}">
                    <a16:creationId xmlns:a16="http://schemas.microsoft.com/office/drawing/2014/main" id="{F3046D28-0263-413C-905A-7E0E3952622B}"/>
                  </a:ext>
                </a:extLst>
              </p:cNvPr>
              <p:cNvSpPr>
                <a:spLocks noChangeArrowheads="1"/>
              </p:cNvSpPr>
              <p:nvPr/>
            </p:nvSpPr>
            <p:spPr bwMode="auto">
              <a:xfrm>
                <a:off x="4788" y="-1637"/>
                <a:ext cx="238" cy="74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2" name="Rectangle 21">
                <a:extLst>
                  <a:ext uri="{FF2B5EF4-FFF2-40B4-BE49-F238E27FC236}">
                    <a16:creationId xmlns:a16="http://schemas.microsoft.com/office/drawing/2014/main" id="{CE227B22-2874-4AFD-8524-222E97B58706}"/>
                  </a:ext>
                </a:extLst>
              </p:cNvPr>
              <p:cNvSpPr>
                <a:spLocks noChangeArrowheads="1"/>
              </p:cNvSpPr>
              <p:nvPr/>
            </p:nvSpPr>
            <p:spPr bwMode="auto">
              <a:xfrm>
                <a:off x="5025" y="-1469"/>
                <a:ext cx="238" cy="574"/>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3" name="Rectangle 22">
                <a:extLst>
                  <a:ext uri="{FF2B5EF4-FFF2-40B4-BE49-F238E27FC236}">
                    <a16:creationId xmlns:a16="http://schemas.microsoft.com/office/drawing/2014/main" id="{C7C79092-0F31-4D09-9F40-C69B2FD0AFAC}"/>
                  </a:ext>
                </a:extLst>
              </p:cNvPr>
              <p:cNvSpPr>
                <a:spLocks noChangeArrowheads="1"/>
              </p:cNvSpPr>
              <p:nvPr/>
            </p:nvSpPr>
            <p:spPr bwMode="auto">
              <a:xfrm>
                <a:off x="5025" y="-1469"/>
                <a:ext cx="238" cy="57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4" name="Rectangle 23">
                <a:extLst>
                  <a:ext uri="{FF2B5EF4-FFF2-40B4-BE49-F238E27FC236}">
                    <a16:creationId xmlns:a16="http://schemas.microsoft.com/office/drawing/2014/main" id="{5DA7C452-061E-4FA0-A89D-318D6710F3FF}"/>
                  </a:ext>
                </a:extLst>
              </p:cNvPr>
              <p:cNvSpPr>
                <a:spLocks noChangeArrowheads="1"/>
              </p:cNvSpPr>
              <p:nvPr/>
            </p:nvSpPr>
            <p:spPr bwMode="auto">
              <a:xfrm>
                <a:off x="5263" y="-1478"/>
                <a:ext cx="238" cy="58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5" name="Rectangle 24">
                <a:extLst>
                  <a:ext uri="{FF2B5EF4-FFF2-40B4-BE49-F238E27FC236}">
                    <a16:creationId xmlns:a16="http://schemas.microsoft.com/office/drawing/2014/main" id="{D9B6BA16-835C-4D04-B02F-7317501A2669}"/>
                  </a:ext>
                </a:extLst>
              </p:cNvPr>
              <p:cNvSpPr>
                <a:spLocks noChangeArrowheads="1"/>
              </p:cNvSpPr>
              <p:nvPr/>
            </p:nvSpPr>
            <p:spPr bwMode="auto">
              <a:xfrm>
                <a:off x="5263" y="-1478"/>
                <a:ext cx="238" cy="58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6" name="Rectangle 25">
                <a:extLst>
                  <a:ext uri="{FF2B5EF4-FFF2-40B4-BE49-F238E27FC236}">
                    <a16:creationId xmlns:a16="http://schemas.microsoft.com/office/drawing/2014/main" id="{D1B4E04D-D8EB-413D-8520-3DD34392A12F}"/>
                  </a:ext>
                </a:extLst>
              </p:cNvPr>
              <p:cNvSpPr>
                <a:spLocks noChangeArrowheads="1"/>
              </p:cNvSpPr>
              <p:nvPr/>
            </p:nvSpPr>
            <p:spPr bwMode="auto">
              <a:xfrm>
                <a:off x="5500" y="-1934"/>
                <a:ext cx="238" cy="104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7" name="Rectangle 26">
                <a:extLst>
                  <a:ext uri="{FF2B5EF4-FFF2-40B4-BE49-F238E27FC236}">
                    <a16:creationId xmlns:a16="http://schemas.microsoft.com/office/drawing/2014/main" id="{332DAE75-3DDA-49B2-9765-B819F06027C9}"/>
                  </a:ext>
                </a:extLst>
              </p:cNvPr>
              <p:cNvSpPr>
                <a:spLocks noChangeArrowheads="1"/>
              </p:cNvSpPr>
              <p:nvPr/>
            </p:nvSpPr>
            <p:spPr bwMode="auto">
              <a:xfrm>
                <a:off x="5500" y="-1934"/>
                <a:ext cx="238" cy="104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8" name="AutoShape 37">
                <a:extLst>
                  <a:ext uri="{FF2B5EF4-FFF2-40B4-BE49-F238E27FC236}">
                    <a16:creationId xmlns:a16="http://schemas.microsoft.com/office/drawing/2014/main" id="{3CF105AC-FF86-426B-80B7-3E5E6F714D6E}"/>
                  </a:ext>
                </a:extLst>
              </p:cNvPr>
              <p:cNvSpPr>
                <a:spLocks/>
              </p:cNvSpPr>
              <p:nvPr/>
            </p:nvSpPr>
            <p:spPr bwMode="auto">
              <a:xfrm>
                <a:off x="4624" y="-1887"/>
                <a:ext cx="328" cy="352"/>
              </a:xfrm>
              <a:custGeom>
                <a:avLst/>
                <a:gdLst>
                  <a:gd name="T0" fmla="+- 0 4668 4624"/>
                  <a:gd name="T1" fmla="*/ T0 w 328"/>
                  <a:gd name="T2" fmla="+- 0 -1778 -1886"/>
                  <a:gd name="T3" fmla="*/ -1778 h 352"/>
                  <a:gd name="T4" fmla="+- 0 4668 4624"/>
                  <a:gd name="T5" fmla="*/ T4 w 328"/>
                  <a:gd name="T6" fmla="+- 0 -1669 -1886"/>
                  <a:gd name="T7" fmla="*/ -1669 h 352"/>
                  <a:gd name="T8" fmla="+- 0 4668 4624"/>
                  <a:gd name="T9" fmla="*/ T8 w 328"/>
                  <a:gd name="T10" fmla="+- 0 -1778 -1886"/>
                  <a:gd name="T11" fmla="*/ -1778 h 352"/>
                  <a:gd name="T12" fmla="+- 0 4668 4624"/>
                  <a:gd name="T13" fmla="*/ T12 w 328"/>
                  <a:gd name="T14" fmla="+- 0 -1886 -1886"/>
                  <a:gd name="T15" fmla="*/ -1886 h 352"/>
                  <a:gd name="T16" fmla="+- 0 4624 4624"/>
                  <a:gd name="T17" fmla="*/ T16 w 328"/>
                  <a:gd name="T18" fmla="+- 0 -1669 -1886"/>
                  <a:gd name="T19" fmla="*/ -1669 h 352"/>
                  <a:gd name="T20" fmla="+- 0 4714 4624"/>
                  <a:gd name="T21" fmla="*/ T20 w 328"/>
                  <a:gd name="T22" fmla="+- 0 -1669 -1886"/>
                  <a:gd name="T23" fmla="*/ -1669 h 352"/>
                  <a:gd name="T24" fmla="+- 0 4624 4624"/>
                  <a:gd name="T25" fmla="*/ T24 w 328"/>
                  <a:gd name="T26" fmla="+- 0 -1886 -1886"/>
                  <a:gd name="T27" fmla="*/ -1886 h 352"/>
                  <a:gd name="T28" fmla="+- 0 4714 4624"/>
                  <a:gd name="T29" fmla="*/ T28 w 328"/>
                  <a:gd name="T30" fmla="+- 0 -1886 -1886"/>
                  <a:gd name="T31" fmla="*/ -1886 h 352"/>
                  <a:gd name="T32" fmla="+- 0 4906 4624"/>
                  <a:gd name="T33" fmla="*/ T32 w 328"/>
                  <a:gd name="T34" fmla="+- 0 -1636 -1886"/>
                  <a:gd name="T35" fmla="*/ -1636 h 352"/>
                  <a:gd name="T36" fmla="+- 0 4906 4624"/>
                  <a:gd name="T37" fmla="*/ T36 w 328"/>
                  <a:gd name="T38" fmla="+- 0 -1535 -1886"/>
                  <a:gd name="T39" fmla="*/ -1535 h 352"/>
                  <a:gd name="T40" fmla="+- 0 4906 4624"/>
                  <a:gd name="T41" fmla="*/ T40 w 328"/>
                  <a:gd name="T42" fmla="+- 0 -1636 -1886"/>
                  <a:gd name="T43" fmla="*/ -1636 h 352"/>
                  <a:gd name="T44" fmla="+- 0 4906 4624"/>
                  <a:gd name="T45" fmla="*/ T44 w 328"/>
                  <a:gd name="T46" fmla="+- 0 -1737 -1886"/>
                  <a:gd name="T47" fmla="*/ -1737 h 352"/>
                  <a:gd name="T48" fmla="+- 0 4862 4624"/>
                  <a:gd name="T49" fmla="*/ T48 w 328"/>
                  <a:gd name="T50" fmla="+- 0 -1535 -1886"/>
                  <a:gd name="T51" fmla="*/ -1535 h 352"/>
                  <a:gd name="T52" fmla="+- 0 4952 4624"/>
                  <a:gd name="T53" fmla="*/ T52 w 328"/>
                  <a:gd name="T54" fmla="+- 0 -1535 -1886"/>
                  <a:gd name="T55" fmla="*/ -1535 h 352"/>
                  <a:gd name="T56" fmla="+- 0 4862 4624"/>
                  <a:gd name="T57" fmla="*/ T56 w 328"/>
                  <a:gd name="T58" fmla="+- 0 -1737 -1886"/>
                  <a:gd name="T59" fmla="*/ -1737 h 352"/>
                  <a:gd name="T60" fmla="+- 0 4952 4624"/>
                  <a:gd name="T61" fmla="*/ T60 w 328"/>
                  <a:gd name="T62" fmla="+- 0 -1737 -1886"/>
                  <a:gd name="T63" fmla="*/ -1737 h 3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28" h="352">
                    <a:moveTo>
                      <a:pt x="44" y="108"/>
                    </a:moveTo>
                    <a:lnTo>
                      <a:pt x="44" y="217"/>
                    </a:lnTo>
                    <a:moveTo>
                      <a:pt x="44" y="108"/>
                    </a:moveTo>
                    <a:lnTo>
                      <a:pt x="44" y="0"/>
                    </a:lnTo>
                    <a:moveTo>
                      <a:pt x="0" y="217"/>
                    </a:moveTo>
                    <a:lnTo>
                      <a:pt x="90" y="217"/>
                    </a:lnTo>
                    <a:moveTo>
                      <a:pt x="0" y="0"/>
                    </a:moveTo>
                    <a:lnTo>
                      <a:pt x="90" y="0"/>
                    </a:lnTo>
                    <a:moveTo>
                      <a:pt x="282" y="250"/>
                    </a:moveTo>
                    <a:lnTo>
                      <a:pt x="282" y="351"/>
                    </a:lnTo>
                    <a:moveTo>
                      <a:pt x="282" y="250"/>
                    </a:moveTo>
                    <a:lnTo>
                      <a:pt x="282" y="149"/>
                    </a:lnTo>
                    <a:moveTo>
                      <a:pt x="238" y="351"/>
                    </a:moveTo>
                    <a:lnTo>
                      <a:pt x="328" y="351"/>
                    </a:lnTo>
                    <a:moveTo>
                      <a:pt x="238" y="149"/>
                    </a:moveTo>
                    <a:lnTo>
                      <a:pt x="328" y="149"/>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9" name="Freeform 38">
                <a:extLst>
                  <a:ext uri="{FF2B5EF4-FFF2-40B4-BE49-F238E27FC236}">
                    <a16:creationId xmlns:a16="http://schemas.microsoft.com/office/drawing/2014/main" id="{E42D9AEF-84B2-4C1F-955C-C80FE37FBA0D}"/>
                  </a:ext>
                </a:extLst>
              </p:cNvPr>
              <p:cNvSpPr>
                <a:spLocks/>
              </p:cNvSpPr>
              <p:nvPr/>
            </p:nvSpPr>
            <p:spPr bwMode="auto">
              <a:xfrm>
                <a:off x="5135" y="-1491"/>
                <a:ext cx="15" cy="44"/>
              </a:xfrm>
              <a:custGeom>
                <a:avLst/>
                <a:gdLst>
                  <a:gd name="T0" fmla="+- 0 5151 5136"/>
                  <a:gd name="T1" fmla="*/ T0 w 15"/>
                  <a:gd name="T2" fmla="+- 0 -1490 -1490"/>
                  <a:gd name="T3" fmla="*/ -1490 h 44"/>
                  <a:gd name="T4" fmla="+- 0 5136 5136"/>
                  <a:gd name="T5" fmla="*/ T4 w 15"/>
                  <a:gd name="T6" fmla="+- 0 -1490 -1490"/>
                  <a:gd name="T7" fmla="*/ -1490 h 44"/>
                  <a:gd name="T8" fmla="+- 0 5136 5136"/>
                  <a:gd name="T9" fmla="*/ T8 w 15"/>
                  <a:gd name="T10" fmla="+- 0 -1468 -1490"/>
                  <a:gd name="T11" fmla="*/ -1468 h 44"/>
                  <a:gd name="T12" fmla="+- 0 5136 5136"/>
                  <a:gd name="T13" fmla="*/ T12 w 15"/>
                  <a:gd name="T14" fmla="+- 0 -1447 -1490"/>
                  <a:gd name="T15" fmla="*/ -1447 h 44"/>
                  <a:gd name="T16" fmla="+- 0 5151 5136"/>
                  <a:gd name="T17" fmla="*/ T16 w 15"/>
                  <a:gd name="T18" fmla="+- 0 -1447 -1490"/>
                  <a:gd name="T19" fmla="*/ -1447 h 44"/>
                  <a:gd name="T20" fmla="+- 0 5151 5136"/>
                  <a:gd name="T21" fmla="*/ T20 w 15"/>
                  <a:gd name="T22" fmla="+- 0 -1468 -1490"/>
                  <a:gd name="T23" fmla="*/ -1468 h 44"/>
                  <a:gd name="T24" fmla="+- 0 5151 5136"/>
                  <a:gd name="T25" fmla="*/ T24 w 15"/>
                  <a:gd name="T26" fmla="+- 0 -1490 -1490"/>
                  <a:gd name="T27" fmla="*/ -1490 h 44"/>
                </a:gdLst>
                <a:ahLst/>
                <a:cxnLst>
                  <a:cxn ang="0">
                    <a:pos x="T1" y="T3"/>
                  </a:cxn>
                  <a:cxn ang="0">
                    <a:pos x="T5" y="T7"/>
                  </a:cxn>
                  <a:cxn ang="0">
                    <a:pos x="T9" y="T11"/>
                  </a:cxn>
                  <a:cxn ang="0">
                    <a:pos x="T13" y="T15"/>
                  </a:cxn>
                  <a:cxn ang="0">
                    <a:pos x="T17" y="T19"/>
                  </a:cxn>
                  <a:cxn ang="0">
                    <a:pos x="T21" y="T23"/>
                  </a:cxn>
                  <a:cxn ang="0">
                    <a:pos x="T25" y="T27"/>
                  </a:cxn>
                </a:cxnLst>
                <a:rect l="0" t="0" r="r" b="b"/>
                <a:pathLst>
                  <a:path w="15" h="44">
                    <a:moveTo>
                      <a:pt x="15" y="0"/>
                    </a:moveTo>
                    <a:lnTo>
                      <a:pt x="0" y="0"/>
                    </a:lnTo>
                    <a:lnTo>
                      <a:pt x="0" y="22"/>
                    </a:lnTo>
                    <a:lnTo>
                      <a:pt x="0" y="43"/>
                    </a:lnTo>
                    <a:lnTo>
                      <a:pt x="15" y="43"/>
                    </a:lnTo>
                    <a:lnTo>
                      <a:pt x="15" y="22"/>
                    </a:lnTo>
                    <a:lnTo>
                      <a:pt x="15"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AutoShape 39">
                <a:extLst>
                  <a:ext uri="{FF2B5EF4-FFF2-40B4-BE49-F238E27FC236}">
                    <a16:creationId xmlns:a16="http://schemas.microsoft.com/office/drawing/2014/main" id="{FB3C4A07-76D8-4DDA-9449-F1C51534D8CA}"/>
                  </a:ext>
                </a:extLst>
              </p:cNvPr>
              <p:cNvSpPr>
                <a:spLocks/>
              </p:cNvSpPr>
              <p:nvPr/>
            </p:nvSpPr>
            <p:spPr bwMode="auto">
              <a:xfrm>
                <a:off x="5099" y="-2130"/>
                <a:ext cx="566" cy="768"/>
              </a:xfrm>
              <a:custGeom>
                <a:avLst/>
                <a:gdLst>
                  <a:gd name="T0" fmla="+- 0 5099 5099"/>
                  <a:gd name="T1" fmla="*/ T0 w 566"/>
                  <a:gd name="T2" fmla="+- 0 -1447 -2129"/>
                  <a:gd name="T3" fmla="*/ -1447 h 768"/>
                  <a:gd name="T4" fmla="+- 0 5189 5099"/>
                  <a:gd name="T5" fmla="*/ T4 w 566"/>
                  <a:gd name="T6" fmla="+- 0 -1447 -2129"/>
                  <a:gd name="T7" fmla="*/ -1447 h 768"/>
                  <a:gd name="T8" fmla="+- 0 5099 5099"/>
                  <a:gd name="T9" fmla="*/ T8 w 566"/>
                  <a:gd name="T10" fmla="+- 0 -1490 -2129"/>
                  <a:gd name="T11" fmla="*/ -1490 h 768"/>
                  <a:gd name="T12" fmla="+- 0 5189 5099"/>
                  <a:gd name="T13" fmla="*/ T12 w 566"/>
                  <a:gd name="T14" fmla="+- 0 -1490 -2129"/>
                  <a:gd name="T15" fmla="*/ -1490 h 768"/>
                  <a:gd name="T16" fmla="+- 0 5381 5099"/>
                  <a:gd name="T17" fmla="*/ T16 w 566"/>
                  <a:gd name="T18" fmla="+- 0 -1478 -2129"/>
                  <a:gd name="T19" fmla="*/ -1478 h 768"/>
                  <a:gd name="T20" fmla="+- 0 5381 5099"/>
                  <a:gd name="T21" fmla="*/ T20 w 566"/>
                  <a:gd name="T22" fmla="+- 0 -1362 -2129"/>
                  <a:gd name="T23" fmla="*/ -1362 h 768"/>
                  <a:gd name="T24" fmla="+- 0 5381 5099"/>
                  <a:gd name="T25" fmla="*/ T24 w 566"/>
                  <a:gd name="T26" fmla="+- 0 -1478 -2129"/>
                  <a:gd name="T27" fmla="*/ -1478 h 768"/>
                  <a:gd name="T28" fmla="+- 0 5381 5099"/>
                  <a:gd name="T29" fmla="*/ T28 w 566"/>
                  <a:gd name="T30" fmla="+- 0 -1593 -2129"/>
                  <a:gd name="T31" fmla="*/ -1593 h 768"/>
                  <a:gd name="T32" fmla="+- 0 5337 5099"/>
                  <a:gd name="T33" fmla="*/ T32 w 566"/>
                  <a:gd name="T34" fmla="+- 0 -1362 -2129"/>
                  <a:gd name="T35" fmla="*/ -1362 h 768"/>
                  <a:gd name="T36" fmla="+- 0 5427 5099"/>
                  <a:gd name="T37" fmla="*/ T36 w 566"/>
                  <a:gd name="T38" fmla="+- 0 -1362 -2129"/>
                  <a:gd name="T39" fmla="*/ -1362 h 768"/>
                  <a:gd name="T40" fmla="+- 0 5337 5099"/>
                  <a:gd name="T41" fmla="*/ T40 w 566"/>
                  <a:gd name="T42" fmla="+- 0 -1593 -2129"/>
                  <a:gd name="T43" fmla="*/ -1593 h 768"/>
                  <a:gd name="T44" fmla="+- 0 5427 5099"/>
                  <a:gd name="T45" fmla="*/ T44 w 566"/>
                  <a:gd name="T46" fmla="+- 0 -1593 -2129"/>
                  <a:gd name="T47" fmla="*/ -1593 h 768"/>
                  <a:gd name="T48" fmla="+- 0 5621 5099"/>
                  <a:gd name="T49" fmla="*/ T48 w 566"/>
                  <a:gd name="T50" fmla="+- 0 -1934 -2129"/>
                  <a:gd name="T51" fmla="*/ -1934 h 768"/>
                  <a:gd name="T52" fmla="+- 0 5621 5099"/>
                  <a:gd name="T53" fmla="*/ T52 w 566"/>
                  <a:gd name="T54" fmla="+- 0 -1738 -2129"/>
                  <a:gd name="T55" fmla="*/ -1738 h 768"/>
                  <a:gd name="T56" fmla="+- 0 5621 5099"/>
                  <a:gd name="T57" fmla="*/ T56 w 566"/>
                  <a:gd name="T58" fmla="+- 0 -1934 -2129"/>
                  <a:gd name="T59" fmla="*/ -1934 h 768"/>
                  <a:gd name="T60" fmla="+- 0 5621 5099"/>
                  <a:gd name="T61" fmla="*/ T60 w 566"/>
                  <a:gd name="T62" fmla="+- 0 -2129 -2129"/>
                  <a:gd name="T63" fmla="*/ -2129 h 768"/>
                  <a:gd name="T64" fmla="+- 0 5575 5099"/>
                  <a:gd name="T65" fmla="*/ T64 w 566"/>
                  <a:gd name="T66" fmla="+- 0 -1738 -2129"/>
                  <a:gd name="T67" fmla="*/ -1738 h 768"/>
                  <a:gd name="T68" fmla="+- 0 5665 5099"/>
                  <a:gd name="T69" fmla="*/ T68 w 566"/>
                  <a:gd name="T70" fmla="+- 0 -1738 -2129"/>
                  <a:gd name="T71" fmla="*/ -1738 h 768"/>
                  <a:gd name="T72" fmla="+- 0 5575 5099"/>
                  <a:gd name="T73" fmla="*/ T72 w 566"/>
                  <a:gd name="T74" fmla="+- 0 -2129 -2129"/>
                  <a:gd name="T75" fmla="*/ -2129 h 768"/>
                  <a:gd name="T76" fmla="+- 0 5665 5099"/>
                  <a:gd name="T77" fmla="*/ T76 w 566"/>
                  <a:gd name="T78" fmla="+- 0 -2129 -2129"/>
                  <a:gd name="T79" fmla="*/ -2129 h 7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66" h="768">
                    <a:moveTo>
                      <a:pt x="0" y="682"/>
                    </a:moveTo>
                    <a:lnTo>
                      <a:pt x="90" y="682"/>
                    </a:lnTo>
                    <a:moveTo>
                      <a:pt x="0" y="639"/>
                    </a:moveTo>
                    <a:lnTo>
                      <a:pt x="90" y="639"/>
                    </a:lnTo>
                    <a:moveTo>
                      <a:pt x="282" y="651"/>
                    </a:moveTo>
                    <a:lnTo>
                      <a:pt x="282" y="767"/>
                    </a:lnTo>
                    <a:moveTo>
                      <a:pt x="282" y="651"/>
                    </a:moveTo>
                    <a:lnTo>
                      <a:pt x="282" y="536"/>
                    </a:lnTo>
                    <a:moveTo>
                      <a:pt x="238" y="767"/>
                    </a:moveTo>
                    <a:lnTo>
                      <a:pt x="328" y="767"/>
                    </a:lnTo>
                    <a:moveTo>
                      <a:pt x="238" y="536"/>
                    </a:moveTo>
                    <a:lnTo>
                      <a:pt x="328" y="536"/>
                    </a:lnTo>
                    <a:moveTo>
                      <a:pt x="522" y="195"/>
                    </a:moveTo>
                    <a:lnTo>
                      <a:pt x="522" y="391"/>
                    </a:lnTo>
                    <a:moveTo>
                      <a:pt x="522" y="195"/>
                    </a:moveTo>
                    <a:lnTo>
                      <a:pt x="522" y="0"/>
                    </a:lnTo>
                    <a:moveTo>
                      <a:pt x="476" y="391"/>
                    </a:moveTo>
                    <a:lnTo>
                      <a:pt x="566" y="391"/>
                    </a:lnTo>
                    <a:moveTo>
                      <a:pt x="476" y="0"/>
                    </a:moveTo>
                    <a:lnTo>
                      <a:pt x="566"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1" name="Rectangle 30">
                <a:extLst>
                  <a:ext uri="{FF2B5EF4-FFF2-40B4-BE49-F238E27FC236}">
                    <a16:creationId xmlns:a16="http://schemas.microsoft.com/office/drawing/2014/main" id="{AE618229-41DE-471B-978D-1DE40FB75D83}"/>
                  </a:ext>
                </a:extLst>
              </p:cNvPr>
              <p:cNvSpPr>
                <a:spLocks noChangeArrowheads="1"/>
              </p:cNvSpPr>
              <p:nvPr/>
            </p:nvSpPr>
            <p:spPr bwMode="auto">
              <a:xfrm>
                <a:off x="6096" y="-4524"/>
                <a:ext cx="238" cy="3629"/>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2" name="Rectangle 31">
                <a:extLst>
                  <a:ext uri="{FF2B5EF4-FFF2-40B4-BE49-F238E27FC236}">
                    <a16:creationId xmlns:a16="http://schemas.microsoft.com/office/drawing/2014/main" id="{267EEE28-76B9-40DE-94F6-69938FA918B5}"/>
                  </a:ext>
                </a:extLst>
              </p:cNvPr>
              <p:cNvSpPr>
                <a:spLocks noChangeArrowheads="1"/>
              </p:cNvSpPr>
              <p:nvPr/>
            </p:nvSpPr>
            <p:spPr bwMode="auto">
              <a:xfrm>
                <a:off x="6096" y="-4524"/>
                <a:ext cx="238" cy="362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3" name="Rectangle 32">
                <a:extLst>
                  <a:ext uri="{FF2B5EF4-FFF2-40B4-BE49-F238E27FC236}">
                    <a16:creationId xmlns:a16="http://schemas.microsoft.com/office/drawing/2014/main" id="{46BEABCF-F7EA-4474-8ECB-66BD4B425C4B}"/>
                  </a:ext>
                </a:extLst>
              </p:cNvPr>
              <p:cNvSpPr>
                <a:spLocks noChangeArrowheads="1"/>
              </p:cNvSpPr>
              <p:nvPr/>
            </p:nvSpPr>
            <p:spPr bwMode="auto">
              <a:xfrm>
                <a:off x="6333" y="-4416"/>
                <a:ext cx="238" cy="352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4" name="Rectangle 33">
                <a:extLst>
                  <a:ext uri="{FF2B5EF4-FFF2-40B4-BE49-F238E27FC236}">
                    <a16:creationId xmlns:a16="http://schemas.microsoft.com/office/drawing/2014/main" id="{CE4A05F5-7EE7-4AC5-A46D-BC5471E477F8}"/>
                  </a:ext>
                </a:extLst>
              </p:cNvPr>
              <p:cNvSpPr>
                <a:spLocks noChangeArrowheads="1"/>
              </p:cNvSpPr>
              <p:nvPr/>
            </p:nvSpPr>
            <p:spPr bwMode="auto">
              <a:xfrm>
                <a:off x="6333" y="-4416"/>
                <a:ext cx="238" cy="3521"/>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5" name="Rectangle 34">
                <a:extLst>
                  <a:ext uri="{FF2B5EF4-FFF2-40B4-BE49-F238E27FC236}">
                    <a16:creationId xmlns:a16="http://schemas.microsoft.com/office/drawing/2014/main" id="{3CFA1557-4D16-4346-AEC3-94ACB13E2000}"/>
                  </a:ext>
                </a:extLst>
              </p:cNvPr>
              <p:cNvSpPr>
                <a:spLocks noChangeArrowheads="1"/>
              </p:cNvSpPr>
              <p:nvPr/>
            </p:nvSpPr>
            <p:spPr bwMode="auto">
              <a:xfrm>
                <a:off x="6571" y="-3670"/>
                <a:ext cx="238" cy="2775"/>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6" name="Rectangle 35">
                <a:extLst>
                  <a:ext uri="{FF2B5EF4-FFF2-40B4-BE49-F238E27FC236}">
                    <a16:creationId xmlns:a16="http://schemas.microsoft.com/office/drawing/2014/main" id="{59F3752C-EC52-4122-9D33-C1C022852C74}"/>
                  </a:ext>
                </a:extLst>
              </p:cNvPr>
              <p:cNvSpPr>
                <a:spLocks noChangeArrowheads="1"/>
              </p:cNvSpPr>
              <p:nvPr/>
            </p:nvSpPr>
            <p:spPr bwMode="auto">
              <a:xfrm>
                <a:off x="6571" y="-3670"/>
                <a:ext cx="238" cy="277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7" name="Rectangle 36">
                <a:extLst>
                  <a:ext uri="{FF2B5EF4-FFF2-40B4-BE49-F238E27FC236}">
                    <a16:creationId xmlns:a16="http://schemas.microsoft.com/office/drawing/2014/main" id="{93C0815D-1AC6-4890-A295-DC4AE6C20DF6}"/>
                  </a:ext>
                </a:extLst>
              </p:cNvPr>
              <p:cNvSpPr>
                <a:spLocks noChangeArrowheads="1"/>
              </p:cNvSpPr>
              <p:nvPr/>
            </p:nvSpPr>
            <p:spPr bwMode="auto">
              <a:xfrm>
                <a:off x="6808" y="-4250"/>
                <a:ext cx="238" cy="33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8" name="Rectangle 37">
                <a:extLst>
                  <a:ext uri="{FF2B5EF4-FFF2-40B4-BE49-F238E27FC236}">
                    <a16:creationId xmlns:a16="http://schemas.microsoft.com/office/drawing/2014/main" id="{CFEE3A10-7B89-4EA4-9D23-08CC20160AE9}"/>
                  </a:ext>
                </a:extLst>
              </p:cNvPr>
              <p:cNvSpPr>
                <a:spLocks noChangeArrowheads="1"/>
              </p:cNvSpPr>
              <p:nvPr/>
            </p:nvSpPr>
            <p:spPr bwMode="auto">
              <a:xfrm>
                <a:off x="6808" y="-4250"/>
                <a:ext cx="238" cy="335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9" name="Rectangle 38">
                <a:extLst>
                  <a:ext uri="{FF2B5EF4-FFF2-40B4-BE49-F238E27FC236}">
                    <a16:creationId xmlns:a16="http://schemas.microsoft.com/office/drawing/2014/main" id="{7D903DD4-911A-46FB-962F-7C1214C9EBBA}"/>
                  </a:ext>
                </a:extLst>
              </p:cNvPr>
              <p:cNvSpPr>
                <a:spLocks noChangeArrowheads="1"/>
              </p:cNvSpPr>
              <p:nvPr/>
            </p:nvSpPr>
            <p:spPr bwMode="auto">
              <a:xfrm>
                <a:off x="7046" y="-3895"/>
                <a:ext cx="238" cy="30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0" name="Rectangle 39">
                <a:extLst>
                  <a:ext uri="{FF2B5EF4-FFF2-40B4-BE49-F238E27FC236}">
                    <a16:creationId xmlns:a16="http://schemas.microsoft.com/office/drawing/2014/main" id="{3286FA89-32BF-41E4-B860-DA065923B065}"/>
                  </a:ext>
                </a:extLst>
              </p:cNvPr>
              <p:cNvSpPr>
                <a:spLocks noChangeArrowheads="1"/>
              </p:cNvSpPr>
              <p:nvPr/>
            </p:nvSpPr>
            <p:spPr bwMode="auto">
              <a:xfrm>
                <a:off x="7046" y="-3895"/>
                <a:ext cx="238" cy="3000"/>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1" name="AutoShape 50">
                <a:extLst>
                  <a:ext uri="{FF2B5EF4-FFF2-40B4-BE49-F238E27FC236}">
                    <a16:creationId xmlns:a16="http://schemas.microsoft.com/office/drawing/2014/main" id="{2735606A-96C8-40AC-B1A7-90274ED4E938}"/>
                  </a:ext>
                </a:extLst>
              </p:cNvPr>
              <p:cNvSpPr>
                <a:spLocks/>
              </p:cNvSpPr>
              <p:nvPr/>
            </p:nvSpPr>
            <p:spPr bwMode="auto">
              <a:xfrm>
                <a:off x="6169" y="-4691"/>
                <a:ext cx="1041" cy="1353"/>
              </a:xfrm>
              <a:custGeom>
                <a:avLst/>
                <a:gdLst>
                  <a:gd name="T0" fmla="+- 0 6214 6169"/>
                  <a:gd name="T1" fmla="*/ T0 w 1041"/>
                  <a:gd name="T2" fmla="+- 0 -4524 -4691"/>
                  <a:gd name="T3" fmla="*/ -4524 h 1353"/>
                  <a:gd name="T4" fmla="+- 0 6214 6169"/>
                  <a:gd name="T5" fmla="*/ T4 w 1041"/>
                  <a:gd name="T6" fmla="+- 0 -4358 -4691"/>
                  <a:gd name="T7" fmla="*/ -4358 h 1353"/>
                  <a:gd name="T8" fmla="+- 0 6214 6169"/>
                  <a:gd name="T9" fmla="*/ T8 w 1041"/>
                  <a:gd name="T10" fmla="+- 0 -4524 -4691"/>
                  <a:gd name="T11" fmla="*/ -4524 h 1353"/>
                  <a:gd name="T12" fmla="+- 0 6214 6169"/>
                  <a:gd name="T13" fmla="*/ T12 w 1041"/>
                  <a:gd name="T14" fmla="+- 0 -4691 -4691"/>
                  <a:gd name="T15" fmla="*/ -4691 h 1353"/>
                  <a:gd name="T16" fmla="+- 0 6169 6169"/>
                  <a:gd name="T17" fmla="*/ T16 w 1041"/>
                  <a:gd name="T18" fmla="+- 0 -4358 -4691"/>
                  <a:gd name="T19" fmla="*/ -4358 h 1353"/>
                  <a:gd name="T20" fmla="+- 0 6259 6169"/>
                  <a:gd name="T21" fmla="*/ T20 w 1041"/>
                  <a:gd name="T22" fmla="+- 0 -4358 -4691"/>
                  <a:gd name="T23" fmla="*/ -4358 h 1353"/>
                  <a:gd name="T24" fmla="+- 0 6169 6169"/>
                  <a:gd name="T25" fmla="*/ T24 w 1041"/>
                  <a:gd name="T26" fmla="+- 0 -4691 -4691"/>
                  <a:gd name="T27" fmla="*/ -4691 h 1353"/>
                  <a:gd name="T28" fmla="+- 0 6259 6169"/>
                  <a:gd name="T29" fmla="*/ T28 w 1041"/>
                  <a:gd name="T30" fmla="+- 0 -4691 -4691"/>
                  <a:gd name="T31" fmla="*/ -4691 h 1353"/>
                  <a:gd name="T32" fmla="+- 0 6451 6169"/>
                  <a:gd name="T33" fmla="*/ T32 w 1041"/>
                  <a:gd name="T34" fmla="+- 0 -4416 -4691"/>
                  <a:gd name="T35" fmla="*/ -4416 h 1353"/>
                  <a:gd name="T36" fmla="+- 0 6451 6169"/>
                  <a:gd name="T37" fmla="*/ T36 w 1041"/>
                  <a:gd name="T38" fmla="+- 0 -4177 -4691"/>
                  <a:gd name="T39" fmla="*/ -4177 h 1353"/>
                  <a:gd name="T40" fmla="+- 0 6451 6169"/>
                  <a:gd name="T41" fmla="*/ T40 w 1041"/>
                  <a:gd name="T42" fmla="+- 0 -4416 -4691"/>
                  <a:gd name="T43" fmla="*/ -4416 h 1353"/>
                  <a:gd name="T44" fmla="+- 0 6451 6169"/>
                  <a:gd name="T45" fmla="*/ T44 w 1041"/>
                  <a:gd name="T46" fmla="+- 0 -4654 -4691"/>
                  <a:gd name="T47" fmla="*/ -4654 h 1353"/>
                  <a:gd name="T48" fmla="+- 0 6407 6169"/>
                  <a:gd name="T49" fmla="*/ T48 w 1041"/>
                  <a:gd name="T50" fmla="+- 0 -4177 -4691"/>
                  <a:gd name="T51" fmla="*/ -4177 h 1353"/>
                  <a:gd name="T52" fmla="+- 0 6497 6169"/>
                  <a:gd name="T53" fmla="*/ T52 w 1041"/>
                  <a:gd name="T54" fmla="+- 0 -4177 -4691"/>
                  <a:gd name="T55" fmla="*/ -4177 h 1353"/>
                  <a:gd name="T56" fmla="+- 0 6407 6169"/>
                  <a:gd name="T57" fmla="*/ T56 w 1041"/>
                  <a:gd name="T58" fmla="+- 0 -4654 -4691"/>
                  <a:gd name="T59" fmla="*/ -4654 h 1353"/>
                  <a:gd name="T60" fmla="+- 0 6497 6169"/>
                  <a:gd name="T61" fmla="*/ T60 w 1041"/>
                  <a:gd name="T62" fmla="+- 0 -4654 -4691"/>
                  <a:gd name="T63" fmla="*/ -4654 h 1353"/>
                  <a:gd name="T64" fmla="+- 0 6689 6169"/>
                  <a:gd name="T65" fmla="*/ T64 w 1041"/>
                  <a:gd name="T66" fmla="+- 0 -3669 -4691"/>
                  <a:gd name="T67" fmla="*/ -3669 h 1353"/>
                  <a:gd name="T68" fmla="+- 0 6689 6169"/>
                  <a:gd name="T69" fmla="*/ T68 w 1041"/>
                  <a:gd name="T70" fmla="+- 0 -3373 -4691"/>
                  <a:gd name="T71" fmla="*/ -3373 h 1353"/>
                  <a:gd name="T72" fmla="+- 0 6689 6169"/>
                  <a:gd name="T73" fmla="*/ T72 w 1041"/>
                  <a:gd name="T74" fmla="+- 0 -3669 -4691"/>
                  <a:gd name="T75" fmla="*/ -3669 h 1353"/>
                  <a:gd name="T76" fmla="+- 0 6689 6169"/>
                  <a:gd name="T77" fmla="*/ T76 w 1041"/>
                  <a:gd name="T78" fmla="+- 0 -3966 -4691"/>
                  <a:gd name="T79" fmla="*/ -3966 h 1353"/>
                  <a:gd name="T80" fmla="+- 0 6644 6169"/>
                  <a:gd name="T81" fmla="*/ T80 w 1041"/>
                  <a:gd name="T82" fmla="+- 0 -3373 -4691"/>
                  <a:gd name="T83" fmla="*/ -3373 h 1353"/>
                  <a:gd name="T84" fmla="+- 0 6734 6169"/>
                  <a:gd name="T85" fmla="*/ T84 w 1041"/>
                  <a:gd name="T86" fmla="+- 0 -3373 -4691"/>
                  <a:gd name="T87" fmla="*/ -3373 h 1353"/>
                  <a:gd name="T88" fmla="+- 0 6644 6169"/>
                  <a:gd name="T89" fmla="*/ T88 w 1041"/>
                  <a:gd name="T90" fmla="+- 0 -3966 -4691"/>
                  <a:gd name="T91" fmla="*/ -3966 h 1353"/>
                  <a:gd name="T92" fmla="+- 0 6734 6169"/>
                  <a:gd name="T93" fmla="*/ T92 w 1041"/>
                  <a:gd name="T94" fmla="+- 0 -3966 -4691"/>
                  <a:gd name="T95" fmla="*/ -3966 h 1353"/>
                  <a:gd name="T96" fmla="+- 0 6926 6169"/>
                  <a:gd name="T97" fmla="*/ T96 w 1041"/>
                  <a:gd name="T98" fmla="+- 0 -4250 -4691"/>
                  <a:gd name="T99" fmla="*/ -4250 h 1353"/>
                  <a:gd name="T100" fmla="+- 0 6926 6169"/>
                  <a:gd name="T101" fmla="*/ T100 w 1041"/>
                  <a:gd name="T102" fmla="+- 0 -3990 -4691"/>
                  <a:gd name="T103" fmla="*/ -3990 h 1353"/>
                  <a:gd name="T104" fmla="+- 0 6926 6169"/>
                  <a:gd name="T105" fmla="*/ T104 w 1041"/>
                  <a:gd name="T106" fmla="+- 0 -4250 -4691"/>
                  <a:gd name="T107" fmla="*/ -4250 h 1353"/>
                  <a:gd name="T108" fmla="+- 0 6926 6169"/>
                  <a:gd name="T109" fmla="*/ T108 w 1041"/>
                  <a:gd name="T110" fmla="+- 0 -4511 -4691"/>
                  <a:gd name="T111" fmla="*/ -4511 h 1353"/>
                  <a:gd name="T112" fmla="+- 0 6882 6169"/>
                  <a:gd name="T113" fmla="*/ T112 w 1041"/>
                  <a:gd name="T114" fmla="+- 0 -3990 -4691"/>
                  <a:gd name="T115" fmla="*/ -3990 h 1353"/>
                  <a:gd name="T116" fmla="+- 0 6972 6169"/>
                  <a:gd name="T117" fmla="*/ T116 w 1041"/>
                  <a:gd name="T118" fmla="+- 0 -3990 -4691"/>
                  <a:gd name="T119" fmla="*/ -3990 h 1353"/>
                  <a:gd name="T120" fmla="+- 0 6882 6169"/>
                  <a:gd name="T121" fmla="*/ T120 w 1041"/>
                  <a:gd name="T122" fmla="+- 0 -4511 -4691"/>
                  <a:gd name="T123" fmla="*/ -4511 h 1353"/>
                  <a:gd name="T124" fmla="+- 0 6972 6169"/>
                  <a:gd name="T125" fmla="*/ T124 w 1041"/>
                  <a:gd name="T126" fmla="+- 0 -4511 -4691"/>
                  <a:gd name="T127" fmla="*/ -4511 h 1353"/>
                  <a:gd name="T128" fmla="+- 0 7164 6169"/>
                  <a:gd name="T129" fmla="*/ T128 w 1041"/>
                  <a:gd name="T130" fmla="+- 0 -3895 -4691"/>
                  <a:gd name="T131" fmla="*/ -3895 h 1353"/>
                  <a:gd name="T132" fmla="+- 0 7164 6169"/>
                  <a:gd name="T133" fmla="*/ T132 w 1041"/>
                  <a:gd name="T134" fmla="+- 0 -3338 -4691"/>
                  <a:gd name="T135" fmla="*/ -3338 h 1353"/>
                  <a:gd name="T136" fmla="+- 0 7164 6169"/>
                  <a:gd name="T137" fmla="*/ T136 w 1041"/>
                  <a:gd name="T138" fmla="+- 0 -3895 -4691"/>
                  <a:gd name="T139" fmla="*/ -3895 h 1353"/>
                  <a:gd name="T140" fmla="+- 0 7164 6169"/>
                  <a:gd name="T141" fmla="*/ T140 w 1041"/>
                  <a:gd name="T142" fmla="+- 0 -4452 -4691"/>
                  <a:gd name="T143" fmla="*/ -4452 h 1353"/>
                  <a:gd name="T144" fmla="+- 0 7120 6169"/>
                  <a:gd name="T145" fmla="*/ T144 w 1041"/>
                  <a:gd name="T146" fmla="+- 0 -3338 -4691"/>
                  <a:gd name="T147" fmla="*/ -3338 h 1353"/>
                  <a:gd name="T148" fmla="+- 0 7210 6169"/>
                  <a:gd name="T149" fmla="*/ T148 w 1041"/>
                  <a:gd name="T150" fmla="+- 0 -3338 -4691"/>
                  <a:gd name="T151" fmla="*/ -3338 h 1353"/>
                  <a:gd name="T152" fmla="+- 0 7120 6169"/>
                  <a:gd name="T153" fmla="*/ T152 w 1041"/>
                  <a:gd name="T154" fmla="+- 0 -4452 -4691"/>
                  <a:gd name="T155" fmla="*/ -4452 h 1353"/>
                  <a:gd name="T156" fmla="+- 0 7210 6169"/>
                  <a:gd name="T157" fmla="*/ T156 w 1041"/>
                  <a:gd name="T158" fmla="+- 0 -4452 -4691"/>
                  <a:gd name="T159" fmla="*/ -4452 h 13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041" h="1353">
                    <a:moveTo>
                      <a:pt x="45" y="167"/>
                    </a:moveTo>
                    <a:lnTo>
                      <a:pt x="45" y="333"/>
                    </a:lnTo>
                    <a:moveTo>
                      <a:pt x="45" y="167"/>
                    </a:moveTo>
                    <a:lnTo>
                      <a:pt x="45" y="0"/>
                    </a:lnTo>
                    <a:moveTo>
                      <a:pt x="0" y="333"/>
                    </a:moveTo>
                    <a:lnTo>
                      <a:pt x="90" y="333"/>
                    </a:lnTo>
                    <a:moveTo>
                      <a:pt x="0" y="0"/>
                    </a:moveTo>
                    <a:lnTo>
                      <a:pt x="90" y="0"/>
                    </a:lnTo>
                    <a:moveTo>
                      <a:pt x="282" y="275"/>
                    </a:moveTo>
                    <a:lnTo>
                      <a:pt x="282" y="514"/>
                    </a:lnTo>
                    <a:moveTo>
                      <a:pt x="282" y="275"/>
                    </a:moveTo>
                    <a:lnTo>
                      <a:pt x="282" y="37"/>
                    </a:lnTo>
                    <a:moveTo>
                      <a:pt x="238" y="514"/>
                    </a:moveTo>
                    <a:lnTo>
                      <a:pt x="328" y="514"/>
                    </a:lnTo>
                    <a:moveTo>
                      <a:pt x="238" y="37"/>
                    </a:moveTo>
                    <a:lnTo>
                      <a:pt x="328" y="37"/>
                    </a:lnTo>
                    <a:moveTo>
                      <a:pt x="520" y="1022"/>
                    </a:moveTo>
                    <a:lnTo>
                      <a:pt x="520" y="1318"/>
                    </a:lnTo>
                    <a:moveTo>
                      <a:pt x="520" y="1022"/>
                    </a:moveTo>
                    <a:lnTo>
                      <a:pt x="520" y="725"/>
                    </a:lnTo>
                    <a:moveTo>
                      <a:pt x="475" y="1318"/>
                    </a:moveTo>
                    <a:lnTo>
                      <a:pt x="565" y="1318"/>
                    </a:lnTo>
                    <a:moveTo>
                      <a:pt x="475" y="725"/>
                    </a:moveTo>
                    <a:lnTo>
                      <a:pt x="565" y="725"/>
                    </a:lnTo>
                    <a:moveTo>
                      <a:pt x="757" y="441"/>
                    </a:moveTo>
                    <a:lnTo>
                      <a:pt x="757" y="701"/>
                    </a:lnTo>
                    <a:moveTo>
                      <a:pt x="757" y="441"/>
                    </a:moveTo>
                    <a:lnTo>
                      <a:pt x="757" y="180"/>
                    </a:lnTo>
                    <a:moveTo>
                      <a:pt x="713" y="701"/>
                    </a:moveTo>
                    <a:lnTo>
                      <a:pt x="803" y="701"/>
                    </a:lnTo>
                    <a:moveTo>
                      <a:pt x="713" y="180"/>
                    </a:moveTo>
                    <a:lnTo>
                      <a:pt x="803" y="180"/>
                    </a:lnTo>
                    <a:moveTo>
                      <a:pt x="995" y="796"/>
                    </a:moveTo>
                    <a:lnTo>
                      <a:pt x="995" y="1353"/>
                    </a:lnTo>
                    <a:moveTo>
                      <a:pt x="995" y="796"/>
                    </a:moveTo>
                    <a:lnTo>
                      <a:pt x="995" y="239"/>
                    </a:lnTo>
                    <a:moveTo>
                      <a:pt x="951" y="1353"/>
                    </a:moveTo>
                    <a:lnTo>
                      <a:pt x="1041" y="1353"/>
                    </a:lnTo>
                    <a:moveTo>
                      <a:pt x="951" y="239"/>
                    </a:moveTo>
                    <a:lnTo>
                      <a:pt x="1041" y="239"/>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2" name="Rectangle 41">
                <a:extLst>
                  <a:ext uri="{FF2B5EF4-FFF2-40B4-BE49-F238E27FC236}">
                    <a16:creationId xmlns:a16="http://schemas.microsoft.com/office/drawing/2014/main" id="{ABED2058-89ED-43F1-922E-D1DB3AECDD35}"/>
                  </a:ext>
                </a:extLst>
              </p:cNvPr>
              <p:cNvSpPr>
                <a:spLocks noChangeArrowheads="1"/>
              </p:cNvSpPr>
              <p:nvPr/>
            </p:nvSpPr>
            <p:spPr bwMode="auto">
              <a:xfrm>
                <a:off x="7639" y="-1032"/>
                <a:ext cx="238" cy="137"/>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3" name="Rectangle 42">
                <a:extLst>
                  <a:ext uri="{FF2B5EF4-FFF2-40B4-BE49-F238E27FC236}">
                    <a16:creationId xmlns:a16="http://schemas.microsoft.com/office/drawing/2014/main" id="{9683C38C-3739-4621-BECC-B891A036097F}"/>
                  </a:ext>
                </a:extLst>
              </p:cNvPr>
              <p:cNvSpPr>
                <a:spLocks noChangeArrowheads="1"/>
              </p:cNvSpPr>
              <p:nvPr/>
            </p:nvSpPr>
            <p:spPr bwMode="auto">
              <a:xfrm>
                <a:off x="7639" y="-1032"/>
                <a:ext cx="238" cy="137"/>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4" name="Rectangle 43">
                <a:extLst>
                  <a:ext uri="{FF2B5EF4-FFF2-40B4-BE49-F238E27FC236}">
                    <a16:creationId xmlns:a16="http://schemas.microsoft.com/office/drawing/2014/main" id="{8846076F-3843-47C0-BF8D-75AA3517AD2D}"/>
                  </a:ext>
                </a:extLst>
              </p:cNvPr>
              <p:cNvSpPr>
                <a:spLocks noChangeArrowheads="1"/>
              </p:cNvSpPr>
              <p:nvPr/>
            </p:nvSpPr>
            <p:spPr bwMode="auto">
              <a:xfrm>
                <a:off x="7876" y="-1010"/>
                <a:ext cx="238" cy="11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5" name="Rectangle 44">
                <a:extLst>
                  <a:ext uri="{FF2B5EF4-FFF2-40B4-BE49-F238E27FC236}">
                    <a16:creationId xmlns:a16="http://schemas.microsoft.com/office/drawing/2014/main" id="{9B34B3AD-BD19-4155-9988-EBD741272AA6}"/>
                  </a:ext>
                </a:extLst>
              </p:cNvPr>
              <p:cNvSpPr>
                <a:spLocks noChangeArrowheads="1"/>
              </p:cNvSpPr>
              <p:nvPr/>
            </p:nvSpPr>
            <p:spPr bwMode="auto">
              <a:xfrm>
                <a:off x="7876" y="-1010"/>
                <a:ext cx="238" cy="11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6" name="Rectangle 45">
                <a:extLst>
                  <a:ext uri="{FF2B5EF4-FFF2-40B4-BE49-F238E27FC236}">
                    <a16:creationId xmlns:a16="http://schemas.microsoft.com/office/drawing/2014/main" id="{E4185A77-FBA0-4F34-A581-E817A20143CF}"/>
                  </a:ext>
                </a:extLst>
              </p:cNvPr>
              <p:cNvSpPr>
                <a:spLocks noChangeArrowheads="1"/>
              </p:cNvSpPr>
              <p:nvPr/>
            </p:nvSpPr>
            <p:spPr bwMode="auto">
              <a:xfrm>
                <a:off x="8114" y="-989"/>
                <a:ext cx="238" cy="94"/>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7" name="Rectangle 46">
                <a:extLst>
                  <a:ext uri="{FF2B5EF4-FFF2-40B4-BE49-F238E27FC236}">
                    <a16:creationId xmlns:a16="http://schemas.microsoft.com/office/drawing/2014/main" id="{6AEAC9B6-7616-4CDF-BBE1-AA3C2D06BD91}"/>
                  </a:ext>
                </a:extLst>
              </p:cNvPr>
              <p:cNvSpPr>
                <a:spLocks noChangeArrowheads="1"/>
              </p:cNvSpPr>
              <p:nvPr/>
            </p:nvSpPr>
            <p:spPr bwMode="auto">
              <a:xfrm>
                <a:off x="8114" y="-989"/>
                <a:ext cx="238" cy="9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8" name="Rectangle 47">
                <a:extLst>
                  <a:ext uri="{FF2B5EF4-FFF2-40B4-BE49-F238E27FC236}">
                    <a16:creationId xmlns:a16="http://schemas.microsoft.com/office/drawing/2014/main" id="{D03CF725-A8A8-4278-99F1-569359DF3363}"/>
                  </a:ext>
                </a:extLst>
              </p:cNvPr>
              <p:cNvSpPr>
                <a:spLocks noChangeArrowheads="1"/>
              </p:cNvSpPr>
              <p:nvPr/>
            </p:nvSpPr>
            <p:spPr bwMode="auto">
              <a:xfrm>
                <a:off x="8352" y="-1037"/>
                <a:ext cx="240" cy="14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9" name="Rectangle 48">
                <a:extLst>
                  <a:ext uri="{FF2B5EF4-FFF2-40B4-BE49-F238E27FC236}">
                    <a16:creationId xmlns:a16="http://schemas.microsoft.com/office/drawing/2014/main" id="{166919AE-F53F-4762-89A1-21D106DD1130}"/>
                  </a:ext>
                </a:extLst>
              </p:cNvPr>
              <p:cNvSpPr>
                <a:spLocks noChangeArrowheads="1"/>
              </p:cNvSpPr>
              <p:nvPr/>
            </p:nvSpPr>
            <p:spPr bwMode="auto">
              <a:xfrm>
                <a:off x="8352" y="-1037"/>
                <a:ext cx="240" cy="142"/>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0" name="Rectangle 49">
                <a:extLst>
                  <a:ext uri="{FF2B5EF4-FFF2-40B4-BE49-F238E27FC236}">
                    <a16:creationId xmlns:a16="http://schemas.microsoft.com/office/drawing/2014/main" id="{05FF8E03-36C7-4046-9AD4-D3DF2FC66FDC}"/>
                  </a:ext>
                </a:extLst>
              </p:cNvPr>
              <p:cNvSpPr>
                <a:spLocks noChangeArrowheads="1"/>
              </p:cNvSpPr>
              <p:nvPr/>
            </p:nvSpPr>
            <p:spPr bwMode="auto">
              <a:xfrm>
                <a:off x="8592" y="-958"/>
                <a:ext cx="238" cy="63"/>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51" name="Rectangle 50">
                <a:extLst>
                  <a:ext uri="{FF2B5EF4-FFF2-40B4-BE49-F238E27FC236}">
                    <a16:creationId xmlns:a16="http://schemas.microsoft.com/office/drawing/2014/main" id="{D96F8403-7125-45C3-B550-F0D7CCF3FAE2}"/>
                  </a:ext>
                </a:extLst>
              </p:cNvPr>
              <p:cNvSpPr>
                <a:spLocks noChangeArrowheads="1"/>
              </p:cNvSpPr>
              <p:nvPr/>
            </p:nvSpPr>
            <p:spPr bwMode="auto">
              <a:xfrm>
                <a:off x="8592" y="-958"/>
                <a:ext cx="238" cy="6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52" name="Line 61">
                <a:extLst>
                  <a:ext uri="{FF2B5EF4-FFF2-40B4-BE49-F238E27FC236}">
                    <a16:creationId xmlns:a16="http://schemas.microsoft.com/office/drawing/2014/main" id="{EA90817F-1689-4C0D-98A4-C4B404ABAC54}"/>
                  </a:ext>
                </a:extLst>
              </p:cNvPr>
              <p:cNvCxnSpPr>
                <a:cxnSpLocks noChangeShapeType="1"/>
              </p:cNvCxnSpPr>
              <p:nvPr/>
            </p:nvCxnSpPr>
            <p:spPr bwMode="auto">
              <a:xfrm>
                <a:off x="7752" y="-1024"/>
                <a:ext cx="15" cy="0"/>
              </a:xfrm>
              <a:prstGeom prst="line">
                <a:avLst/>
              </a:prstGeom>
              <a:noFill/>
              <a:ln w="9779">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53" name="Line 62">
                <a:extLst>
                  <a:ext uri="{FF2B5EF4-FFF2-40B4-BE49-F238E27FC236}">
                    <a16:creationId xmlns:a16="http://schemas.microsoft.com/office/drawing/2014/main" id="{4892D36C-DF24-4510-B2ED-5B402D99D9BF}"/>
                  </a:ext>
                </a:extLst>
              </p:cNvPr>
              <p:cNvCxnSpPr>
                <a:cxnSpLocks noChangeShapeType="1"/>
              </p:cNvCxnSpPr>
              <p:nvPr/>
            </p:nvCxnSpPr>
            <p:spPr bwMode="auto">
              <a:xfrm>
                <a:off x="7752" y="-1038"/>
                <a:ext cx="15" cy="0"/>
              </a:xfrm>
              <a:prstGeom prst="line">
                <a:avLst/>
              </a:prstGeom>
              <a:noFill/>
              <a:ln w="8636">
                <a:solidFill>
                  <a:srgbClr val="585858"/>
                </a:solidFill>
                <a:prstDash val="solid"/>
                <a:round/>
                <a:headEnd/>
                <a:tailEnd/>
              </a:ln>
              <a:extLst>
                <a:ext uri="{909E8E84-426E-40DD-AFC4-6F175D3DCCD1}">
                  <a14:hiddenFill xmlns:a14="http://schemas.microsoft.com/office/drawing/2010/main">
                    <a:noFill/>
                  </a14:hiddenFill>
                </a:ext>
              </a:extLst>
            </p:spPr>
          </p:cxnSp>
          <p:sp>
            <p:nvSpPr>
              <p:cNvPr id="54" name="AutoShape 63">
                <a:extLst>
                  <a:ext uri="{FF2B5EF4-FFF2-40B4-BE49-F238E27FC236}">
                    <a16:creationId xmlns:a16="http://schemas.microsoft.com/office/drawing/2014/main" id="{1763567C-2182-43CC-B700-94D03AC28260}"/>
                  </a:ext>
                </a:extLst>
              </p:cNvPr>
              <p:cNvSpPr>
                <a:spLocks/>
              </p:cNvSpPr>
              <p:nvPr/>
            </p:nvSpPr>
            <p:spPr bwMode="auto">
              <a:xfrm>
                <a:off x="7714" y="-1046"/>
                <a:ext cx="90" cy="29"/>
              </a:xfrm>
              <a:custGeom>
                <a:avLst/>
                <a:gdLst>
                  <a:gd name="T0" fmla="+- 0 7714 7714"/>
                  <a:gd name="T1" fmla="*/ T0 w 90"/>
                  <a:gd name="T2" fmla="+- 0 -1016 -1045"/>
                  <a:gd name="T3" fmla="*/ -1016 h 29"/>
                  <a:gd name="T4" fmla="+- 0 7804 7714"/>
                  <a:gd name="T5" fmla="*/ T4 w 90"/>
                  <a:gd name="T6" fmla="+- 0 -1016 -1045"/>
                  <a:gd name="T7" fmla="*/ -1016 h 29"/>
                  <a:gd name="T8" fmla="+- 0 7714 7714"/>
                  <a:gd name="T9" fmla="*/ T8 w 90"/>
                  <a:gd name="T10" fmla="+- 0 -1045 -1045"/>
                  <a:gd name="T11" fmla="*/ -1045 h 29"/>
                  <a:gd name="T12" fmla="+- 0 7804 7714"/>
                  <a:gd name="T13" fmla="*/ T12 w 90"/>
                  <a:gd name="T14" fmla="+- 0 -1045 -1045"/>
                  <a:gd name="T15" fmla="*/ -1045 h 29"/>
                </a:gdLst>
                <a:ahLst/>
                <a:cxnLst>
                  <a:cxn ang="0">
                    <a:pos x="T1" y="T3"/>
                  </a:cxn>
                  <a:cxn ang="0">
                    <a:pos x="T5" y="T7"/>
                  </a:cxn>
                  <a:cxn ang="0">
                    <a:pos x="T9" y="T11"/>
                  </a:cxn>
                  <a:cxn ang="0">
                    <a:pos x="T13" y="T15"/>
                  </a:cxn>
                </a:cxnLst>
                <a:rect l="0" t="0" r="r" b="b"/>
                <a:pathLst>
                  <a:path w="90" h="29">
                    <a:moveTo>
                      <a:pt x="0" y="29"/>
                    </a:moveTo>
                    <a:lnTo>
                      <a:pt x="90" y="29"/>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55" name="Line 64">
                <a:extLst>
                  <a:ext uri="{FF2B5EF4-FFF2-40B4-BE49-F238E27FC236}">
                    <a16:creationId xmlns:a16="http://schemas.microsoft.com/office/drawing/2014/main" id="{A79A30B9-FC19-4A9D-9B73-B75402E457FE}"/>
                  </a:ext>
                </a:extLst>
              </p:cNvPr>
              <p:cNvCxnSpPr>
                <a:cxnSpLocks noChangeShapeType="1"/>
              </p:cNvCxnSpPr>
              <p:nvPr/>
            </p:nvCxnSpPr>
            <p:spPr bwMode="auto">
              <a:xfrm>
                <a:off x="7989" y="-1003"/>
                <a:ext cx="15" cy="0"/>
              </a:xfrm>
              <a:prstGeom prst="line">
                <a:avLst/>
              </a:prstGeom>
              <a:noFill/>
              <a:ln w="9144">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56" name="Line 65">
                <a:extLst>
                  <a:ext uri="{FF2B5EF4-FFF2-40B4-BE49-F238E27FC236}">
                    <a16:creationId xmlns:a16="http://schemas.microsoft.com/office/drawing/2014/main" id="{764DCDFE-427E-43DF-B1F4-33686FE80484}"/>
                  </a:ext>
                </a:extLst>
              </p:cNvPr>
              <p:cNvCxnSpPr>
                <a:cxnSpLocks noChangeShapeType="1"/>
              </p:cNvCxnSpPr>
              <p:nvPr/>
            </p:nvCxnSpPr>
            <p:spPr bwMode="auto">
              <a:xfrm>
                <a:off x="7989" y="-1017"/>
                <a:ext cx="15" cy="0"/>
              </a:xfrm>
              <a:prstGeom prst="line">
                <a:avLst/>
              </a:prstGeom>
              <a:noFill/>
              <a:ln w="9271">
                <a:solidFill>
                  <a:srgbClr val="585858"/>
                </a:solidFill>
                <a:prstDash val="solid"/>
                <a:round/>
                <a:headEnd/>
                <a:tailEnd/>
              </a:ln>
              <a:extLst>
                <a:ext uri="{909E8E84-426E-40DD-AFC4-6F175D3DCCD1}">
                  <a14:hiddenFill xmlns:a14="http://schemas.microsoft.com/office/drawing/2010/main">
                    <a:noFill/>
                  </a14:hiddenFill>
                </a:ext>
              </a:extLst>
            </p:spPr>
          </p:cxnSp>
          <p:sp>
            <p:nvSpPr>
              <p:cNvPr id="57" name="AutoShape 66">
                <a:extLst>
                  <a:ext uri="{FF2B5EF4-FFF2-40B4-BE49-F238E27FC236}">
                    <a16:creationId xmlns:a16="http://schemas.microsoft.com/office/drawing/2014/main" id="{27261ACA-B31E-43ED-9B26-9D84273DD581}"/>
                  </a:ext>
                </a:extLst>
              </p:cNvPr>
              <p:cNvSpPr>
                <a:spLocks/>
              </p:cNvSpPr>
              <p:nvPr/>
            </p:nvSpPr>
            <p:spPr bwMode="auto">
              <a:xfrm>
                <a:off x="7951" y="-1025"/>
                <a:ext cx="90" cy="29"/>
              </a:xfrm>
              <a:custGeom>
                <a:avLst/>
                <a:gdLst>
                  <a:gd name="T0" fmla="+- 0 7952 7952"/>
                  <a:gd name="T1" fmla="*/ T0 w 90"/>
                  <a:gd name="T2" fmla="+- 0 -996 -1025"/>
                  <a:gd name="T3" fmla="*/ -996 h 29"/>
                  <a:gd name="T4" fmla="+- 0 8042 7952"/>
                  <a:gd name="T5" fmla="*/ T4 w 90"/>
                  <a:gd name="T6" fmla="+- 0 -996 -1025"/>
                  <a:gd name="T7" fmla="*/ -996 h 29"/>
                  <a:gd name="T8" fmla="+- 0 7952 7952"/>
                  <a:gd name="T9" fmla="*/ T8 w 90"/>
                  <a:gd name="T10" fmla="+- 0 -1025 -1025"/>
                  <a:gd name="T11" fmla="*/ -1025 h 29"/>
                  <a:gd name="T12" fmla="+- 0 8042 7952"/>
                  <a:gd name="T13" fmla="*/ T12 w 90"/>
                  <a:gd name="T14" fmla="+- 0 -1025 -1025"/>
                  <a:gd name="T15" fmla="*/ -1025 h 29"/>
                </a:gdLst>
                <a:ahLst/>
                <a:cxnLst>
                  <a:cxn ang="0">
                    <a:pos x="T1" y="T3"/>
                  </a:cxn>
                  <a:cxn ang="0">
                    <a:pos x="T5" y="T7"/>
                  </a:cxn>
                  <a:cxn ang="0">
                    <a:pos x="T9" y="T11"/>
                  </a:cxn>
                  <a:cxn ang="0">
                    <a:pos x="T13" y="T15"/>
                  </a:cxn>
                </a:cxnLst>
                <a:rect l="0" t="0" r="r" b="b"/>
                <a:pathLst>
                  <a:path w="90" h="29">
                    <a:moveTo>
                      <a:pt x="0" y="29"/>
                    </a:moveTo>
                    <a:lnTo>
                      <a:pt x="90" y="29"/>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8" name="Freeform 67">
                <a:extLst>
                  <a:ext uri="{FF2B5EF4-FFF2-40B4-BE49-F238E27FC236}">
                    <a16:creationId xmlns:a16="http://schemas.microsoft.com/office/drawing/2014/main" id="{4024AA2D-7A68-4FE7-85D4-90FADFD56E72}"/>
                  </a:ext>
                </a:extLst>
              </p:cNvPr>
              <p:cNvSpPr>
                <a:spLocks/>
              </p:cNvSpPr>
              <p:nvPr/>
            </p:nvSpPr>
            <p:spPr bwMode="auto">
              <a:xfrm>
                <a:off x="8226" y="-1011"/>
                <a:ext cx="15" cy="44"/>
              </a:xfrm>
              <a:custGeom>
                <a:avLst/>
                <a:gdLst>
                  <a:gd name="T0" fmla="+- 0 8242 8227"/>
                  <a:gd name="T1" fmla="*/ T0 w 15"/>
                  <a:gd name="T2" fmla="+- 0 -1011 -1011"/>
                  <a:gd name="T3" fmla="*/ -1011 h 44"/>
                  <a:gd name="T4" fmla="+- 0 8227 8227"/>
                  <a:gd name="T5" fmla="*/ T4 w 15"/>
                  <a:gd name="T6" fmla="+- 0 -1011 -1011"/>
                  <a:gd name="T7" fmla="*/ -1011 h 44"/>
                  <a:gd name="T8" fmla="+- 0 8227 8227"/>
                  <a:gd name="T9" fmla="*/ T8 w 15"/>
                  <a:gd name="T10" fmla="+- 0 -988 -1011"/>
                  <a:gd name="T11" fmla="*/ -988 h 44"/>
                  <a:gd name="T12" fmla="+- 0 8227 8227"/>
                  <a:gd name="T13" fmla="*/ T12 w 15"/>
                  <a:gd name="T14" fmla="+- 0 -967 -1011"/>
                  <a:gd name="T15" fmla="*/ -967 h 44"/>
                  <a:gd name="T16" fmla="+- 0 8242 8227"/>
                  <a:gd name="T17" fmla="*/ T16 w 15"/>
                  <a:gd name="T18" fmla="+- 0 -967 -1011"/>
                  <a:gd name="T19" fmla="*/ -967 h 44"/>
                  <a:gd name="T20" fmla="+- 0 8242 8227"/>
                  <a:gd name="T21" fmla="*/ T20 w 15"/>
                  <a:gd name="T22" fmla="+- 0 -988 -1011"/>
                  <a:gd name="T23" fmla="*/ -988 h 44"/>
                  <a:gd name="T24" fmla="+- 0 8242 8227"/>
                  <a:gd name="T25" fmla="*/ T24 w 15"/>
                  <a:gd name="T26" fmla="+- 0 -1011 -1011"/>
                  <a:gd name="T27" fmla="*/ -1011 h 44"/>
                </a:gdLst>
                <a:ahLst/>
                <a:cxnLst>
                  <a:cxn ang="0">
                    <a:pos x="T1" y="T3"/>
                  </a:cxn>
                  <a:cxn ang="0">
                    <a:pos x="T5" y="T7"/>
                  </a:cxn>
                  <a:cxn ang="0">
                    <a:pos x="T9" y="T11"/>
                  </a:cxn>
                  <a:cxn ang="0">
                    <a:pos x="T13" y="T15"/>
                  </a:cxn>
                  <a:cxn ang="0">
                    <a:pos x="T17" y="T19"/>
                  </a:cxn>
                  <a:cxn ang="0">
                    <a:pos x="T21" y="T23"/>
                  </a:cxn>
                  <a:cxn ang="0">
                    <a:pos x="T25" y="T27"/>
                  </a:cxn>
                </a:cxnLst>
                <a:rect l="0" t="0" r="r" b="b"/>
                <a:pathLst>
                  <a:path w="15" h="44">
                    <a:moveTo>
                      <a:pt x="15" y="0"/>
                    </a:moveTo>
                    <a:lnTo>
                      <a:pt x="0" y="0"/>
                    </a:lnTo>
                    <a:lnTo>
                      <a:pt x="0" y="23"/>
                    </a:lnTo>
                    <a:lnTo>
                      <a:pt x="0" y="44"/>
                    </a:lnTo>
                    <a:lnTo>
                      <a:pt x="15" y="44"/>
                    </a:lnTo>
                    <a:lnTo>
                      <a:pt x="15" y="23"/>
                    </a:lnTo>
                    <a:lnTo>
                      <a:pt x="15"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9" name="AutoShape 68">
                <a:extLst>
                  <a:ext uri="{FF2B5EF4-FFF2-40B4-BE49-F238E27FC236}">
                    <a16:creationId xmlns:a16="http://schemas.microsoft.com/office/drawing/2014/main" id="{E194FA15-9365-4DD7-8841-46E7A4CD68C5}"/>
                  </a:ext>
                </a:extLst>
              </p:cNvPr>
              <p:cNvSpPr>
                <a:spLocks/>
              </p:cNvSpPr>
              <p:nvPr/>
            </p:nvSpPr>
            <p:spPr bwMode="auto">
              <a:xfrm>
                <a:off x="8189" y="-1011"/>
                <a:ext cx="90" cy="44"/>
              </a:xfrm>
              <a:custGeom>
                <a:avLst/>
                <a:gdLst>
                  <a:gd name="T0" fmla="+- 0 8189 8189"/>
                  <a:gd name="T1" fmla="*/ T0 w 90"/>
                  <a:gd name="T2" fmla="+- 0 -967 -1011"/>
                  <a:gd name="T3" fmla="*/ -967 h 44"/>
                  <a:gd name="T4" fmla="+- 0 8279 8189"/>
                  <a:gd name="T5" fmla="*/ T4 w 90"/>
                  <a:gd name="T6" fmla="+- 0 -967 -1011"/>
                  <a:gd name="T7" fmla="*/ -967 h 44"/>
                  <a:gd name="T8" fmla="+- 0 8189 8189"/>
                  <a:gd name="T9" fmla="*/ T8 w 90"/>
                  <a:gd name="T10" fmla="+- 0 -1011 -1011"/>
                  <a:gd name="T11" fmla="*/ -1011 h 44"/>
                  <a:gd name="T12" fmla="+- 0 8279 8189"/>
                  <a:gd name="T13" fmla="*/ T12 w 90"/>
                  <a:gd name="T14" fmla="+- 0 -1011 -1011"/>
                  <a:gd name="T15" fmla="*/ -1011 h 44"/>
                </a:gdLst>
                <a:ahLst/>
                <a:cxnLst>
                  <a:cxn ang="0">
                    <a:pos x="T1" y="T3"/>
                  </a:cxn>
                  <a:cxn ang="0">
                    <a:pos x="T5" y="T7"/>
                  </a:cxn>
                  <a:cxn ang="0">
                    <a:pos x="T9" y="T11"/>
                  </a:cxn>
                  <a:cxn ang="0">
                    <a:pos x="T13" y="T15"/>
                  </a:cxn>
                </a:cxnLst>
                <a:rect l="0" t="0" r="r" b="b"/>
                <a:pathLst>
                  <a:path w="90" h="44">
                    <a:moveTo>
                      <a:pt x="0" y="44"/>
                    </a:moveTo>
                    <a:lnTo>
                      <a:pt x="90" y="44"/>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0" name="Freeform 69">
                <a:extLst>
                  <a:ext uri="{FF2B5EF4-FFF2-40B4-BE49-F238E27FC236}">
                    <a16:creationId xmlns:a16="http://schemas.microsoft.com/office/drawing/2014/main" id="{8D42D2B8-F8C8-4EFE-B9BC-E8469263194A}"/>
                  </a:ext>
                </a:extLst>
              </p:cNvPr>
              <p:cNvSpPr>
                <a:spLocks/>
              </p:cNvSpPr>
              <p:nvPr/>
            </p:nvSpPr>
            <p:spPr bwMode="auto">
              <a:xfrm>
                <a:off x="8464" y="-1065"/>
                <a:ext cx="15" cy="59"/>
              </a:xfrm>
              <a:custGeom>
                <a:avLst/>
                <a:gdLst>
                  <a:gd name="T0" fmla="+- 0 8480 8465"/>
                  <a:gd name="T1" fmla="*/ T0 w 15"/>
                  <a:gd name="T2" fmla="+- 0 -1065 -1065"/>
                  <a:gd name="T3" fmla="*/ -1065 h 59"/>
                  <a:gd name="T4" fmla="+- 0 8465 8465"/>
                  <a:gd name="T5" fmla="*/ T4 w 15"/>
                  <a:gd name="T6" fmla="+- 0 -1065 -1065"/>
                  <a:gd name="T7" fmla="*/ -1065 h 59"/>
                  <a:gd name="T8" fmla="+- 0 8465 8465"/>
                  <a:gd name="T9" fmla="*/ T8 w 15"/>
                  <a:gd name="T10" fmla="+- 0 -1036 -1065"/>
                  <a:gd name="T11" fmla="*/ -1036 h 59"/>
                  <a:gd name="T12" fmla="+- 0 8465 8465"/>
                  <a:gd name="T13" fmla="*/ T12 w 15"/>
                  <a:gd name="T14" fmla="+- 0 -1007 -1065"/>
                  <a:gd name="T15" fmla="*/ -1007 h 59"/>
                  <a:gd name="T16" fmla="+- 0 8480 8465"/>
                  <a:gd name="T17" fmla="*/ T16 w 15"/>
                  <a:gd name="T18" fmla="+- 0 -1007 -1065"/>
                  <a:gd name="T19" fmla="*/ -1007 h 59"/>
                  <a:gd name="T20" fmla="+- 0 8480 8465"/>
                  <a:gd name="T21" fmla="*/ T20 w 15"/>
                  <a:gd name="T22" fmla="+- 0 -1036 -1065"/>
                  <a:gd name="T23" fmla="*/ -1036 h 59"/>
                  <a:gd name="T24" fmla="+- 0 8480 8465"/>
                  <a:gd name="T25" fmla="*/ T24 w 15"/>
                  <a:gd name="T26" fmla="+- 0 -1065 -1065"/>
                  <a:gd name="T27" fmla="*/ -1065 h 59"/>
                </a:gdLst>
                <a:ahLst/>
                <a:cxnLst>
                  <a:cxn ang="0">
                    <a:pos x="T1" y="T3"/>
                  </a:cxn>
                  <a:cxn ang="0">
                    <a:pos x="T5" y="T7"/>
                  </a:cxn>
                  <a:cxn ang="0">
                    <a:pos x="T9" y="T11"/>
                  </a:cxn>
                  <a:cxn ang="0">
                    <a:pos x="T13" y="T15"/>
                  </a:cxn>
                  <a:cxn ang="0">
                    <a:pos x="T17" y="T19"/>
                  </a:cxn>
                  <a:cxn ang="0">
                    <a:pos x="T21" y="T23"/>
                  </a:cxn>
                  <a:cxn ang="0">
                    <a:pos x="T25" y="T27"/>
                  </a:cxn>
                </a:cxnLst>
                <a:rect l="0" t="0" r="r" b="b"/>
                <a:pathLst>
                  <a:path w="15" h="59">
                    <a:moveTo>
                      <a:pt x="15" y="0"/>
                    </a:moveTo>
                    <a:lnTo>
                      <a:pt x="0" y="0"/>
                    </a:lnTo>
                    <a:lnTo>
                      <a:pt x="0" y="29"/>
                    </a:lnTo>
                    <a:lnTo>
                      <a:pt x="0" y="58"/>
                    </a:lnTo>
                    <a:lnTo>
                      <a:pt x="15" y="58"/>
                    </a:lnTo>
                    <a:lnTo>
                      <a:pt x="15" y="29"/>
                    </a:lnTo>
                    <a:lnTo>
                      <a:pt x="15"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1" name="AutoShape 70">
                <a:extLst>
                  <a:ext uri="{FF2B5EF4-FFF2-40B4-BE49-F238E27FC236}">
                    <a16:creationId xmlns:a16="http://schemas.microsoft.com/office/drawing/2014/main" id="{19E83C99-41A6-4CE8-8B8B-8BDFB2229DB8}"/>
                  </a:ext>
                </a:extLst>
              </p:cNvPr>
              <p:cNvSpPr>
                <a:spLocks/>
              </p:cNvSpPr>
              <p:nvPr/>
            </p:nvSpPr>
            <p:spPr bwMode="auto">
              <a:xfrm>
                <a:off x="8427" y="-1065"/>
                <a:ext cx="90" cy="58"/>
              </a:xfrm>
              <a:custGeom>
                <a:avLst/>
                <a:gdLst>
                  <a:gd name="T0" fmla="+- 0 8427 8427"/>
                  <a:gd name="T1" fmla="*/ T0 w 90"/>
                  <a:gd name="T2" fmla="+- 0 -1007 -1065"/>
                  <a:gd name="T3" fmla="*/ -1007 h 58"/>
                  <a:gd name="T4" fmla="+- 0 8517 8427"/>
                  <a:gd name="T5" fmla="*/ T4 w 90"/>
                  <a:gd name="T6" fmla="+- 0 -1007 -1065"/>
                  <a:gd name="T7" fmla="*/ -1007 h 58"/>
                  <a:gd name="T8" fmla="+- 0 8427 8427"/>
                  <a:gd name="T9" fmla="*/ T8 w 90"/>
                  <a:gd name="T10" fmla="+- 0 -1065 -1065"/>
                  <a:gd name="T11" fmla="*/ -1065 h 58"/>
                  <a:gd name="T12" fmla="+- 0 8517 8427"/>
                  <a:gd name="T13" fmla="*/ T12 w 90"/>
                  <a:gd name="T14" fmla="+- 0 -1065 -1065"/>
                  <a:gd name="T15" fmla="*/ -1065 h 58"/>
                </a:gdLst>
                <a:ahLst/>
                <a:cxnLst>
                  <a:cxn ang="0">
                    <a:pos x="T1" y="T3"/>
                  </a:cxn>
                  <a:cxn ang="0">
                    <a:pos x="T5" y="T7"/>
                  </a:cxn>
                  <a:cxn ang="0">
                    <a:pos x="T9" y="T11"/>
                  </a:cxn>
                  <a:cxn ang="0">
                    <a:pos x="T13" y="T15"/>
                  </a:cxn>
                </a:cxnLst>
                <a:rect l="0" t="0" r="r" b="b"/>
                <a:pathLst>
                  <a:path w="90" h="58">
                    <a:moveTo>
                      <a:pt x="0" y="58"/>
                    </a:moveTo>
                    <a:lnTo>
                      <a:pt x="90" y="58"/>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62" name="Line 71">
                <a:extLst>
                  <a:ext uri="{FF2B5EF4-FFF2-40B4-BE49-F238E27FC236}">
                    <a16:creationId xmlns:a16="http://schemas.microsoft.com/office/drawing/2014/main" id="{CC896AB8-4FFC-4D9C-A036-E7AC86390943}"/>
                  </a:ext>
                </a:extLst>
              </p:cNvPr>
              <p:cNvCxnSpPr>
                <a:cxnSpLocks noChangeShapeType="1"/>
              </p:cNvCxnSpPr>
              <p:nvPr/>
            </p:nvCxnSpPr>
            <p:spPr bwMode="auto">
              <a:xfrm>
                <a:off x="8702" y="-954"/>
                <a:ext cx="15" cy="0"/>
              </a:xfrm>
              <a:prstGeom prst="line">
                <a:avLst/>
              </a:prstGeom>
              <a:noFill/>
              <a:ln w="4064">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63" name="Line 72">
                <a:extLst>
                  <a:ext uri="{FF2B5EF4-FFF2-40B4-BE49-F238E27FC236}">
                    <a16:creationId xmlns:a16="http://schemas.microsoft.com/office/drawing/2014/main" id="{357A5FAA-2F12-4688-BBF6-7776105B5063}"/>
                  </a:ext>
                </a:extLst>
              </p:cNvPr>
              <p:cNvCxnSpPr>
                <a:cxnSpLocks noChangeShapeType="1"/>
              </p:cNvCxnSpPr>
              <p:nvPr/>
            </p:nvCxnSpPr>
            <p:spPr bwMode="auto">
              <a:xfrm>
                <a:off x="8702" y="-961"/>
                <a:ext cx="15" cy="0"/>
              </a:xfrm>
              <a:prstGeom prst="line">
                <a:avLst/>
              </a:prstGeom>
              <a:noFill/>
              <a:ln w="5080">
                <a:solidFill>
                  <a:srgbClr val="585858"/>
                </a:solidFill>
                <a:prstDash val="solid"/>
                <a:round/>
                <a:headEnd/>
                <a:tailEnd/>
              </a:ln>
              <a:extLst>
                <a:ext uri="{909E8E84-426E-40DD-AFC4-6F175D3DCCD1}">
                  <a14:hiddenFill xmlns:a14="http://schemas.microsoft.com/office/drawing/2010/main">
                    <a:noFill/>
                  </a14:hiddenFill>
                </a:ext>
              </a:extLst>
            </p:spPr>
          </p:cxnSp>
          <p:sp>
            <p:nvSpPr>
              <p:cNvPr id="64" name="AutoShape 73">
                <a:extLst>
                  <a:ext uri="{FF2B5EF4-FFF2-40B4-BE49-F238E27FC236}">
                    <a16:creationId xmlns:a16="http://schemas.microsoft.com/office/drawing/2014/main" id="{79E087FD-C1A8-4157-B934-5A2153DECD31}"/>
                  </a:ext>
                </a:extLst>
              </p:cNvPr>
              <p:cNvSpPr>
                <a:spLocks/>
              </p:cNvSpPr>
              <p:nvPr/>
            </p:nvSpPr>
            <p:spPr bwMode="auto">
              <a:xfrm>
                <a:off x="8664" y="-966"/>
                <a:ext cx="90" cy="15"/>
              </a:xfrm>
              <a:custGeom>
                <a:avLst/>
                <a:gdLst>
                  <a:gd name="T0" fmla="+- 0 8665 8665"/>
                  <a:gd name="T1" fmla="*/ T0 w 90"/>
                  <a:gd name="T2" fmla="+- 0 -951 -965"/>
                  <a:gd name="T3" fmla="*/ -951 h 15"/>
                  <a:gd name="T4" fmla="+- 0 8755 8665"/>
                  <a:gd name="T5" fmla="*/ T4 w 90"/>
                  <a:gd name="T6" fmla="+- 0 -951 -965"/>
                  <a:gd name="T7" fmla="*/ -951 h 15"/>
                  <a:gd name="T8" fmla="+- 0 8665 8665"/>
                  <a:gd name="T9" fmla="*/ T8 w 90"/>
                  <a:gd name="T10" fmla="+- 0 -965 -965"/>
                  <a:gd name="T11" fmla="*/ -965 h 15"/>
                  <a:gd name="T12" fmla="+- 0 8755 8665"/>
                  <a:gd name="T13" fmla="*/ T12 w 90"/>
                  <a:gd name="T14" fmla="+- 0 -965 -965"/>
                  <a:gd name="T15" fmla="*/ -965 h 15"/>
                </a:gdLst>
                <a:ahLst/>
                <a:cxnLst>
                  <a:cxn ang="0">
                    <a:pos x="T1" y="T3"/>
                  </a:cxn>
                  <a:cxn ang="0">
                    <a:pos x="T5" y="T7"/>
                  </a:cxn>
                  <a:cxn ang="0">
                    <a:pos x="T9" y="T11"/>
                  </a:cxn>
                  <a:cxn ang="0">
                    <a:pos x="T13" y="T15"/>
                  </a:cxn>
                </a:cxnLst>
                <a:rect l="0" t="0" r="r" b="b"/>
                <a:pathLst>
                  <a:path w="90" h="15">
                    <a:moveTo>
                      <a:pt x="0" y="14"/>
                    </a:moveTo>
                    <a:lnTo>
                      <a:pt x="90" y="14"/>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5" name="Rectangle 64">
                <a:extLst>
                  <a:ext uri="{FF2B5EF4-FFF2-40B4-BE49-F238E27FC236}">
                    <a16:creationId xmlns:a16="http://schemas.microsoft.com/office/drawing/2014/main" id="{B41E47AE-9C16-4C11-B66C-6DE3BAC19E84}"/>
                  </a:ext>
                </a:extLst>
              </p:cNvPr>
              <p:cNvSpPr>
                <a:spLocks noChangeArrowheads="1"/>
              </p:cNvSpPr>
              <p:nvPr/>
            </p:nvSpPr>
            <p:spPr bwMode="auto">
              <a:xfrm>
                <a:off x="9184" y="-984"/>
                <a:ext cx="238" cy="89"/>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6" name="Rectangle 65">
                <a:extLst>
                  <a:ext uri="{FF2B5EF4-FFF2-40B4-BE49-F238E27FC236}">
                    <a16:creationId xmlns:a16="http://schemas.microsoft.com/office/drawing/2014/main" id="{9F814E60-E9FE-4940-9F44-3A97F69EDAD0}"/>
                  </a:ext>
                </a:extLst>
              </p:cNvPr>
              <p:cNvSpPr>
                <a:spLocks noChangeArrowheads="1"/>
              </p:cNvSpPr>
              <p:nvPr/>
            </p:nvSpPr>
            <p:spPr bwMode="auto">
              <a:xfrm>
                <a:off x="9184" y="-984"/>
                <a:ext cx="238" cy="8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7" name="Rectangle 66">
                <a:extLst>
                  <a:ext uri="{FF2B5EF4-FFF2-40B4-BE49-F238E27FC236}">
                    <a16:creationId xmlns:a16="http://schemas.microsoft.com/office/drawing/2014/main" id="{1CB1CCF2-CD04-4E03-82BB-CFABBF978923}"/>
                  </a:ext>
                </a:extLst>
              </p:cNvPr>
              <p:cNvSpPr>
                <a:spLocks noChangeArrowheads="1"/>
              </p:cNvSpPr>
              <p:nvPr/>
            </p:nvSpPr>
            <p:spPr bwMode="auto">
              <a:xfrm>
                <a:off x="9422" y="-953"/>
                <a:ext cx="238" cy="58"/>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8" name="Rectangle 67">
                <a:extLst>
                  <a:ext uri="{FF2B5EF4-FFF2-40B4-BE49-F238E27FC236}">
                    <a16:creationId xmlns:a16="http://schemas.microsoft.com/office/drawing/2014/main" id="{A7973176-2650-4946-9E13-84A8390D3F93}"/>
                  </a:ext>
                </a:extLst>
              </p:cNvPr>
              <p:cNvSpPr>
                <a:spLocks noChangeArrowheads="1"/>
              </p:cNvSpPr>
              <p:nvPr/>
            </p:nvSpPr>
            <p:spPr bwMode="auto">
              <a:xfrm>
                <a:off x="9422" y="-953"/>
                <a:ext cx="238" cy="5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9" name="Rectangle 68">
                <a:extLst>
                  <a:ext uri="{FF2B5EF4-FFF2-40B4-BE49-F238E27FC236}">
                    <a16:creationId xmlns:a16="http://schemas.microsoft.com/office/drawing/2014/main" id="{87924F66-8363-47EE-927E-13C93465EEDF}"/>
                  </a:ext>
                </a:extLst>
              </p:cNvPr>
              <p:cNvSpPr>
                <a:spLocks noChangeArrowheads="1"/>
              </p:cNvSpPr>
              <p:nvPr/>
            </p:nvSpPr>
            <p:spPr bwMode="auto">
              <a:xfrm>
                <a:off x="9660" y="-998"/>
                <a:ext cx="238" cy="104"/>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70" name="Rectangle 69">
                <a:extLst>
                  <a:ext uri="{FF2B5EF4-FFF2-40B4-BE49-F238E27FC236}">
                    <a16:creationId xmlns:a16="http://schemas.microsoft.com/office/drawing/2014/main" id="{2EAFB8CB-FEBD-4744-A944-115E92303983}"/>
                  </a:ext>
                </a:extLst>
              </p:cNvPr>
              <p:cNvSpPr>
                <a:spLocks noChangeArrowheads="1"/>
              </p:cNvSpPr>
              <p:nvPr/>
            </p:nvSpPr>
            <p:spPr bwMode="auto">
              <a:xfrm>
                <a:off x="9660" y="-998"/>
                <a:ext cx="238" cy="10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1" name="Rectangle 70">
                <a:extLst>
                  <a:ext uri="{FF2B5EF4-FFF2-40B4-BE49-F238E27FC236}">
                    <a16:creationId xmlns:a16="http://schemas.microsoft.com/office/drawing/2014/main" id="{A1209F75-0CC2-4BD3-BFEB-0C6899EB43B1}"/>
                  </a:ext>
                </a:extLst>
              </p:cNvPr>
              <p:cNvSpPr>
                <a:spLocks noChangeArrowheads="1"/>
              </p:cNvSpPr>
              <p:nvPr/>
            </p:nvSpPr>
            <p:spPr bwMode="auto">
              <a:xfrm>
                <a:off x="9897" y="-998"/>
                <a:ext cx="238" cy="10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72" name="Rectangle 71">
                <a:extLst>
                  <a:ext uri="{FF2B5EF4-FFF2-40B4-BE49-F238E27FC236}">
                    <a16:creationId xmlns:a16="http://schemas.microsoft.com/office/drawing/2014/main" id="{3FF85B8B-70C6-449C-B1B1-04F743A2FF3A}"/>
                  </a:ext>
                </a:extLst>
              </p:cNvPr>
              <p:cNvSpPr>
                <a:spLocks noChangeArrowheads="1"/>
              </p:cNvSpPr>
              <p:nvPr/>
            </p:nvSpPr>
            <p:spPr bwMode="auto">
              <a:xfrm>
                <a:off x="9897" y="-998"/>
                <a:ext cx="238" cy="104"/>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3" name="Rectangle 72">
                <a:extLst>
                  <a:ext uri="{FF2B5EF4-FFF2-40B4-BE49-F238E27FC236}">
                    <a16:creationId xmlns:a16="http://schemas.microsoft.com/office/drawing/2014/main" id="{01CA85DC-2151-4388-8451-134B31F26015}"/>
                  </a:ext>
                </a:extLst>
              </p:cNvPr>
              <p:cNvSpPr>
                <a:spLocks noChangeArrowheads="1"/>
              </p:cNvSpPr>
              <p:nvPr/>
            </p:nvSpPr>
            <p:spPr bwMode="auto">
              <a:xfrm>
                <a:off x="10135" y="-1022"/>
                <a:ext cx="238" cy="128"/>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74" name="Rectangle 73">
                <a:extLst>
                  <a:ext uri="{FF2B5EF4-FFF2-40B4-BE49-F238E27FC236}">
                    <a16:creationId xmlns:a16="http://schemas.microsoft.com/office/drawing/2014/main" id="{53A90336-D774-4056-B395-0BBFD462EDD3}"/>
                  </a:ext>
                </a:extLst>
              </p:cNvPr>
              <p:cNvSpPr>
                <a:spLocks noChangeArrowheads="1"/>
              </p:cNvSpPr>
              <p:nvPr/>
            </p:nvSpPr>
            <p:spPr bwMode="auto">
              <a:xfrm>
                <a:off x="10135" y="-1022"/>
                <a:ext cx="238" cy="128"/>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75" name="Line 84">
                <a:extLst>
                  <a:ext uri="{FF2B5EF4-FFF2-40B4-BE49-F238E27FC236}">
                    <a16:creationId xmlns:a16="http://schemas.microsoft.com/office/drawing/2014/main" id="{E9BC0DAA-668D-4537-97BE-1BC5D343E327}"/>
                  </a:ext>
                </a:extLst>
              </p:cNvPr>
              <p:cNvCxnSpPr>
                <a:cxnSpLocks noChangeShapeType="1"/>
              </p:cNvCxnSpPr>
              <p:nvPr/>
            </p:nvCxnSpPr>
            <p:spPr bwMode="auto">
              <a:xfrm>
                <a:off x="9297" y="-976"/>
                <a:ext cx="15" cy="0"/>
              </a:xfrm>
              <a:prstGeom prst="line">
                <a:avLst/>
              </a:prstGeom>
              <a:noFill/>
              <a:ln w="9652">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76" name="Line 85">
                <a:extLst>
                  <a:ext uri="{FF2B5EF4-FFF2-40B4-BE49-F238E27FC236}">
                    <a16:creationId xmlns:a16="http://schemas.microsoft.com/office/drawing/2014/main" id="{2D665163-4973-4E85-A1F0-5197BA37E3C5}"/>
                  </a:ext>
                </a:extLst>
              </p:cNvPr>
              <p:cNvCxnSpPr>
                <a:cxnSpLocks noChangeShapeType="1"/>
              </p:cNvCxnSpPr>
              <p:nvPr/>
            </p:nvCxnSpPr>
            <p:spPr bwMode="auto">
              <a:xfrm>
                <a:off x="9297" y="-990"/>
                <a:ext cx="15" cy="0"/>
              </a:xfrm>
              <a:prstGeom prst="line">
                <a:avLst/>
              </a:prstGeom>
              <a:noFill/>
              <a:ln w="8763">
                <a:solidFill>
                  <a:srgbClr val="585858"/>
                </a:solidFill>
                <a:prstDash val="solid"/>
                <a:round/>
                <a:headEnd/>
                <a:tailEnd/>
              </a:ln>
              <a:extLst>
                <a:ext uri="{909E8E84-426E-40DD-AFC4-6F175D3DCCD1}">
                  <a14:hiddenFill xmlns:a14="http://schemas.microsoft.com/office/drawing/2010/main">
                    <a:noFill/>
                  </a14:hiddenFill>
                </a:ext>
              </a:extLst>
            </p:spPr>
          </p:cxnSp>
          <p:sp>
            <p:nvSpPr>
              <p:cNvPr id="77" name="AutoShape 86">
                <a:extLst>
                  <a:ext uri="{FF2B5EF4-FFF2-40B4-BE49-F238E27FC236}">
                    <a16:creationId xmlns:a16="http://schemas.microsoft.com/office/drawing/2014/main" id="{C27329F7-608A-4D48-A493-5DBB26970AEB}"/>
                  </a:ext>
                </a:extLst>
              </p:cNvPr>
              <p:cNvSpPr>
                <a:spLocks/>
              </p:cNvSpPr>
              <p:nvPr/>
            </p:nvSpPr>
            <p:spPr bwMode="auto">
              <a:xfrm>
                <a:off x="9259" y="-998"/>
                <a:ext cx="90" cy="29"/>
              </a:xfrm>
              <a:custGeom>
                <a:avLst/>
                <a:gdLst>
                  <a:gd name="T0" fmla="+- 0 9259 9259"/>
                  <a:gd name="T1" fmla="*/ T0 w 90"/>
                  <a:gd name="T2" fmla="+- 0 -968 -997"/>
                  <a:gd name="T3" fmla="*/ -968 h 29"/>
                  <a:gd name="T4" fmla="+- 0 9349 9259"/>
                  <a:gd name="T5" fmla="*/ T4 w 90"/>
                  <a:gd name="T6" fmla="+- 0 -968 -997"/>
                  <a:gd name="T7" fmla="*/ -968 h 29"/>
                  <a:gd name="T8" fmla="+- 0 9259 9259"/>
                  <a:gd name="T9" fmla="*/ T8 w 90"/>
                  <a:gd name="T10" fmla="+- 0 -997 -997"/>
                  <a:gd name="T11" fmla="*/ -997 h 29"/>
                  <a:gd name="T12" fmla="+- 0 9349 9259"/>
                  <a:gd name="T13" fmla="*/ T12 w 90"/>
                  <a:gd name="T14" fmla="+- 0 -997 -997"/>
                  <a:gd name="T15" fmla="*/ -997 h 29"/>
                </a:gdLst>
                <a:ahLst/>
                <a:cxnLst>
                  <a:cxn ang="0">
                    <a:pos x="T1" y="T3"/>
                  </a:cxn>
                  <a:cxn ang="0">
                    <a:pos x="T5" y="T7"/>
                  </a:cxn>
                  <a:cxn ang="0">
                    <a:pos x="T9" y="T11"/>
                  </a:cxn>
                  <a:cxn ang="0">
                    <a:pos x="T13" y="T15"/>
                  </a:cxn>
                </a:cxnLst>
                <a:rect l="0" t="0" r="r" b="b"/>
                <a:pathLst>
                  <a:path w="90" h="29">
                    <a:moveTo>
                      <a:pt x="0" y="29"/>
                    </a:moveTo>
                    <a:lnTo>
                      <a:pt x="90" y="29"/>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78" name="Line 87">
                <a:extLst>
                  <a:ext uri="{FF2B5EF4-FFF2-40B4-BE49-F238E27FC236}">
                    <a16:creationId xmlns:a16="http://schemas.microsoft.com/office/drawing/2014/main" id="{838632C2-200F-4676-902F-7807F921FF84}"/>
                  </a:ext>
                </a:extLst>
              </p:cNvPr>
              <p:cNvCxnSpPr>
                <a:cxnSpLocks noChangeShapeType="1"/>
              </p:cNvCxnSpPr>
              <p:nvPr/>
            </p:nvCxnSpPr>
            <p:spPr bwMode="auto">
              <a:xfrm>
                <a:off x="9535" y="-945"/>
                <a:ext cx="15" cy="0"/>
              </a:xfrm>
              <a:prstGeom prst="line">
                <a:avLst/>
              </a:prstGeom>
              <a:noFill/>
              <a:ln w="9144">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79" name="Line 88">
                <a:extLst>
                  <a:ext uri="{FF2B5EF4-FFF2-40B4-BE49-F238E27FC236}">
                    <a16:creationId xmlns:a16="http://schemas.microsoft.com/office/drawing/2014/main" id="{698DE673-C025-46E7-AF7D-55B1E9E4596D}"/>
                  </a:ext>
                </a:extLst>
              </p:cNvPr>
              <p:cNvCxnSpPr>
                <a:cxnSpLocks noChangeShapeType="1"/>
              </p:cNvCxnSpPr>
              <p:nvPr/>
            </p:nvCxnSpPr>
            <p:spPr bwMode="auto">
              <a:xfrm>
                <a:off x="9535" y="-960"/>
                <a:ext cx="15" cy="0"/>
              </a:xfrm>
              <a:prstGeom prst="line">
                <a:avLst/>
              </a:prstGeom>
              <a:noFill/>
              <a:ln w="9271">
                <a:solidFill>
                  <a:srgbClr val="585858"/>
                </a:solidFill>
                <a:prstDash val="solid"/>
                <a:round/>
                <a:headEnd/>
                <a:tailEnd/>
              </a:ln>
              <a:extLst>
                <a:ext uri="{909E8E84-426E-40DD-AFC4-6F175D3DCCD1}">
                  <a14:hiddenFill xmlns:a14="http://schemas.microsoft.com/office/drawing/2010/main">
                    <a:noFill/>
                  </a14:hiddenFill>
                </a:ext>
              </a:extLst>
            </p:spPr>
          </p:cxnSp>
          <p:sp>
            <p:nvSpPr>
              <p:cNvPr id="80" name="AutoShape 89">
                <a:extLst>
                  <a:ext uri="{FF2B5EF4-FFF2-40B4-BE49-F238E27FC236}">
                    <a16:creationId xmlns:a16="http://schemas.microsoft.com/office/drawing/2014/main" id="{ACAFF800-B582-4A99-82AA-19CAA70C394D}"/>
                  </a:ext>
                </a:extLst>
              </p:cNvPr>
              <p:cNvSpPr>
                <a:spLocks/>
              </p:cNvSpPr>
              <p:nvPr/>
            </p:nvSpPr>
            <p:spPr bwMode="auto">
              <a:xfrm>
                <a:off x="9496" y="-967"/>
                <a:ext cx="90" cy="29"/>
              </a:xfrm>
              <a:custGeom>
                <a:avLst/>
                <a:gdLst>
                  <a:gd name="T0" fmla="+- 0 9497 9497"/>
                  <a:gd name="T1" fmla="*/ T0 w 90"/>
                  <a:gd name="T2" fmla="+- 0 -938 -967"/>
                  <a:gd name="T3" fmla="*/ -938 h 29"/>
                  <a:gd name="T4" fmla="+- 0 9587 9497"/>
                  <a:gd name="T5" fmla="*/ T4 w 90"/>
                  <a:gd name="T6" fmla="+- 0 -938 -967"/>
                  <a:gd name="T7" fmla="*/ -938 h 29"/>
                  <a:gd name="T8" fmla="+- 0 9497 9497"/>
                  <a:gd name="T9" fmla="*/ T8 w 90"/>
                  <a:gd name="T10" fmla="+- 0 -967 -967"/>
                  <a:gd name="T11" fmla="*/ -967 h 29"/>
                  <a:gd name="T12" fmla="+- 0 9587 9497"/>
                  <a:gd name="T13" fmla="*/ T12 w 90"/>
                  <a:gd name="T14" fmla="+- 0 -967 -967"/>
                  <a:gd name="T15" fmla="*/ -967 h 29"/>
                </a:gdLst>
                <a:ahLst/>
                <a:cxnLst>
                  <a:cxn ang="0">
                    <a:pos x="T1" y="T3"/>
                  </a:cxn>
                  <a:cxn ang="0">
                    <a:pos x="T5" y="T7"/>
                  </a:cxn>
                  <a:cxn ang="0">
                    <a:pos x="T9" y="T11"/>
                  </a:cxn>
                  <a:cxn ang="0">
                    <a:pos x="T13" y="T15"/>
                  </a:cxn>
                </a:cxnLst>
                <a:rect l="0" t="0" r="r" b="b"/>
                <a:pathLst>
                  <a:path w="90" h="29">
                    <a:moveTo>
                      <a:pt x="0" y="29"/>
                    </a:moveTo>
                    <a:lnTo>
                      <a:pt x="90" y="29"/>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1" name="Freeform 90">
                <a:extLst>
                  <a:ext uri="{FF2B5EF4-FFF2-40B4-BE49-F238E27FC236}">
                    <a16:creationId xmlns:a16="http://schemas.microsoft.com/office/drawing/2014/main" id="{5FA071A2-FEE6-4461-9277-B7BF99294517}"/>
                  </a:ext>
                </a:extLst>
              </p:cNvPr>
              <p:cNvSpPr>
                <a:spLocks/>
              </p:cNvSpPr>
              <p:nvPr/>
            </p:nvSpPr>
            <p:spPr bwMode="auto">
              <a:xfrm>
                <a:off x="9772" y="-1028"/>
                <a:ext cx="15" cy="58"/>
              </a:xfrm>
              <a:custGeom>
                <a:avLst/>
                <a:gdLst>
                  <a:gd name="T0" fmla="+- 0 9788 9773"/>
                  <a:gd name="T1" fmla="*/ T0 w 15"/>
                  <a:gd name="T2" fmla="+- 0 -1028 -1028"/>
                  <a:gd name="T3" fmla="*/ -1028 h 58"/>
                  <a:gd name="T4" fmla="+- 0 9773 9773"/>
                  <a:gd name="T5" fmla="*/ T4 w 15"/>
                  <a:gd name="T6" fmla="+- 0 -1028 -1028"/>
                  <a:gd name="T7" fmla="*/ -1028 h 58"/>
                  <a:gd name="T8" fmla="+- 0 9773 9773"/>
                  <a:gd name="T9" fmla="*/ T8 w 15"/>
                  <a:gd name="T10" fmla="+- 0 -998 -1028"/>
                  <a:gd name="T11" fmla="*/ -998 h 58"/>
                  <a:gd name="T12" fmla="+- 0 9773 9773"/>
                  <a:gd name="T13" fmla="*/ T12 w 15"/>
                  <a:gd name="T14" fmla="+- 0 -970 -1028"/>
                  <a:gd name="T15" fmla="*/ -970 h 58"/>
                  <a:gd name="T16" fmla="+- 0 9788 9773"/>
                  <a:gd name="T17" fmla="*/ T16 w 15"/>
                  <a:gd name="T18" fmla="+- 0 -970 -1028"/>
                  <a:gd name="T19" fmla="*/ -970 h 58"/>
                  <a:gd name="T20" fmla="+- 0 9788 9773"/>
                  <a:gd name="T21" fmla="*/ T20 w 15"/>
                  <a:gd name="T22" fmla="+- 0 -998 -1028"/>
                  <a:gd name="T23" fmla="*/ -998 h 58"/>
                  <a:gd name="T24" fmla="+- 0 9788 9773"/>
                  <a:gd name="T25" fmla="*/ T24 w 15"/>
                  <a:gd name="T26" fmla="+- 0 -1028 -1028"/>
                  <a:gd name="T27" fmla="*/ -1028 h 58"/>
                </a:gdLst>
                <a:ahLst/>
                <a:cxnLst>
                  <a:cxn ang="0">
                    <a:pos x="T1" y="T3"/>
                  </a:cxn>
                  <a:cxn ang="0">
                    <a:pos x="T5" y="T7"/>
                  </a:cxn>
                  <a:cxn ang="0">
                    <a:pos x="T9" y="T11"/>
                  </a:cxn>
                  <a:cxn ang="0">
                    <a:pos x="T13" y="T15"/>
                  </a:cxn>
                  <a:cxn ang="0">
                    <a:pos x="T17" y="T19"/>
                  </a:cxn>
                  <a:cxn ang="0">
                    <a:pos x="T21" y="T23"/>
                  </a:cxn>
                  <a:cxn ang="0">
                    <a:pos x="T25" y="T27"/>
                  </a:cxn>
                </a:cxnLst>
                <a:rect l="0" t="0" r="r" b="b"/>
                <a:pathLst>
                  <a:path w="15" h="58">
                    <a:moveTo>
                      <a:pt x="15" y="0"/>
                    </a:moveTo>
                    <a:lnTo>
                      <a:pt x="0" y="0"/>
                    </a:lnTo>
                    <a:lnTo>
                      <a:pt x="0" y="30"/>
                    </a:lnTo>
                    <a:lnTo>
                      <a:pt x="0" y="58"/>
                    </a:lnTo>
                    <a:lnTo>
                      <a:pt x="15" y="58"/>
                    </a:lnTo>
                    <a:lnTo>
                      <a:pt x="15" y="30"/>
                    </a:lnTo>
                    <a:lnTo>
                      <a:pt x="15" y="0"/>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2" name="AutoShape 91">
                <a:extLst>
                  <a:ext uri="{FF2B5EF4-FFF2-40B4-BE49-F238E27FC236}">
                    <a16:creationId xmlns:a16="http://schemas.microsoft.com/office/drawing/2014/main" id="{456D230D-81FB-49C1-BB7A-B4BCF47A1774}"/>
                  </a:ext>
                </a:extLst>
              </p:cNvPr>
              <p:cNvSpPr>
                <a:spLocks/>
              </p:cNvSpPr>
              <p:nvPr/>
            </p:nvSpPr>
            <p:spPr bwMode="auto">
              <a:xfrm>
                <a:off x="9734" y="-1028"/>
                <a:ext cx="90" cy="58"/>
              </a:xfrm>
              <a:custGeom>
                <a:avLst/>
                <a:gdLst>
                  <a:gd name="T0" fmla="+- 0 9734 9734"/>
                  <a:gd name="T1" fmla="*/ T0 w 90"/>
                  <a:gd name="T2" fmla="+- 0 -970 -1028"/>
                  <a:gd name="T3" fmla="*/ -970 h 58"/>
                  <a:gd name="T4" fmla="+- 0 9824 9734"/>
                  <a:gd name="T5" fmla="*/ T4 w 90"/>
                  <a:gd name="T6" fmla="+- 0 -970 -1028"/>
                  <a:gd name="T7" fmla="*/ -970 h 58"/>
                  <a:gd name="T8" fmla="+- 0 9734 9734"/>
                  <a:gd name="T9" fmla="*/ T8 w 90"/>
                  <a:gd name="T10" fmla="+- 0 -1028 -1028"/>
                  <a:gd name="T11" fmla="*/ -1028 h 58"/>
                  <a:gd name="T12" fmla="+- 0 9824 9734"/>
                  <a:gd name="T13" fmla="*/ T12 w 90"/>
                  <a:gd name="T14" fmla="+- 0 -1028 -1028"/>
                  <a:gd name="T15" fmla="*/ -1028 h 58"/>
                </a:gdLst>
                <a:ahLst/>
                <a:cxnLst>
                  <a:cxn ang="0">
                    <a:pos x="T1" y="T3"/>
                  </a:cxn>
                  <a:cxn ang="0">
                    <a:pos x="T5" y="T7"/>
                  </a:cxn>
                  <a:cxn ang="0">
                    <a:pos x="T9" y="T11"/>
                  </a:cxn>
                  <a:cxn ang="0">
                    <a:pos x="T13" y="T15"/>
                  </a:cxn>
                </a:cxnLst>
                <a:rect l="0" t="0" r="r" b="b"/>
                <a:pathLst>
                  <a:path w="90" h="58">
                    <a:moveTo>
                      <a:pt x="0" y="58"/>
                    </a:moveTo>
                    <a:lnTo>
                      <a:pt x="90" y="58"/>
                    </a:lnTo>
                    <a:moveTo>
                      <a:pt x="0" y="0"/>
                    </a:moveTo>
                    <a:lnTo>
                      <a:pt x="90"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83" name="Line 92">
                <a:extLst>
                  <a:ext uri="{FF2B5EF4-FFF2-40B4-BE49-F238E27FC236}">
                    <a16:creationId xmlns:a16="http://schemas.microsoft.com/office/drawing/2014/main" id="{2FDD3A61-5538-4BEE-AB3F-711D749598AD}"/>
                  </a:ext>
                </a:extLst>
              </p:cNvPr>
              <p:cNvCxnSpPr>
                <a:cxnSpLocks noChangeShapeType="1"/>
              </p:cNvCxnSpPr>
              <p:nvPr/>
            </p:nvCxnSpPr>
            <p:spPr bwMode="auto">
              <a:xfrm>
                <a:off x="10010" y="-994"/>
                <a:ext cx="15" cy="0"/>
              </a:xfrm>
              <a:prstGeom prst="line">
                <a:avLst/>
              </a:prstGeom>
              <a:noFill/>
              <a:ln w="4445">
                <a:solidFill>
                  <a:srgbClr val="585858"/>
                </a:solidFill>
                <a:prstDash val="solid"/>
                <a:round/>
                <a:headEnd/>
                <a:tailEnd/>
              </a:ln>
              <a:extLst>
                <a:ext uri="{909E8E84-426E-40DD-AFC4-6F175D3DCCD1}">
                  <a14:hiddenFill xmlns:a14="http://schemas.microsoft.com/office/drawing/2010/main">
                    <a:noFill/>
                  </a14:hiddenFill>
                </a:ext>
              </a:extLst>
            </p:spPr>
          </p:cxnSp>
          <p:cxnSp>
            <p:nvCxnSpPr>
              <p:cNvPr id="84" name="Line 93">
                <a:extLst>
                  <a:ext uri="{FF2B5EF4-FFF2-40B4-BE49-F238E27FC236}">
                    <a16:creationId xmlns:a16="http://schemas.microsoft.com/office/drawing/2014/main" id="{B2FE820D-6D30-4C0E-876F-280A0A3A65A4}"/>
                  </a:ext>
                </a:extLst>
              </p:cNvPr>
              <p:cNvCxnSpPr>
                <a:cxnSpLocks noChangeShapeType="1"/>
              </p:cNvCxnSpPr>
              <p:nvPr/>
            </p:nvCxnSpPr>
            <p:spPr bwMode="auto">
              <a:xfrm>
                <a:off x="10010" y="-1002"/>
                <a:ext cx="15" cy="0"/>
              </a:xfrm>
              <a:prstGeom prst="line">
                <a:avLst/>
              </a:prstGeom>
              <a:noFill/>
              <a:ln w="4699">
                <a:solidFill>
                  <a:srgbClr val="585858"/>
                </a:solidFill>
                <a:prstDash val="solid"/>
                <a:round/>
                <a:headEnd/>
                <a:tailEnd/>
              </a:ln>
              <a:extLst>
                <a:ext uri="{909E8E84-426E-40DD-AFC4-6F175D3DCCD1}">
                  <a14:hiddenFill xmlns:a14="http://schemas.microsoft.com/office/drawing/2010/main">
                    <a:noFill/>
                  </a14:hiddenFill>
                </a:ext>
              </a:extLst>
            </p:spPr>
          </p:cxnSp>
          <p:sp>
            <p:nvSpPr>
              <p:cNvPr id="85" name="AutoShape 94">
                <a:extLst>
                  <a:ext uri="{FF2B5EF4-FFF2-40B4-BE49-F238E27FC236}">
                    <a16:creationId xmlns:a16="http://schemas.microsoft.com/office/drawing/2014/main" id="{48011DBF-9F7A-45F3-AE55-A09CCC90389A}"/>
                  </a:ext>
                </a:extLst>
              </p:cNvPr>
              <p:cNvSpPr>
                <a:spLocks/>
              </p:cNvSpPr>
              <p:nvPr/>
            </p:nvSpPr>
            <p:spPr bwMode="auto">
              <a:xfrm>
                <a:off x="9972" y="-1073"/>
                <a:ext cx="328" cy="102"/>
              </a:xfrm>
              <a:custGeom>
                <a:avLst/>
                <a:gdLst>
                  <a:gd name="T0" fmla="+- 0 9972 9972"/>
                  <a:gd name="T1" fmla="*/ T0 w 328"/>
                  <a:gd name="T2" fmla="+- 0 -991 -1072"/>
                  <a:gd name="T3" fmla="*/ -991 h 102"/>
                  <a:gd name="T4" fmla="+- 0 10062 9972"/>
                  <a:gd name="T5" fmla="*/ T4 w 328"/>
                  <a:gd name="T6" fmla="+- 0 -991 -1072"/>
                  <a:gd name="T7" fmla="*/ -991 h 102"/>
                  <a:gd name="T8" fmla="+- 0 9972 9972"/>
                  <a:gd name="T9" fmla="*/ T8 w 328"/>
                  <a:gd name="T10" fmla="+- 0 -1005 -1072"/>
                  <a:gd name="T11" fmla="*/ -1005 h 102"/>
                  <a:gd name="T12" fmla="+- 0 10062 9972"/>
                  <a:gd name="T13" fmla="*/ T12 w 328"/>
                  <a:gd name="T14" fmla="+- 0 -1005 -1072"/>
                  <a:gd name="T15" fmla="*/ -1005 h 102"/>
                  <a:gd name="T16" fmla="+- 0 10255 9972"/>
                  <a:gd name="T17" fmla="*/ T16 w 328"/>
                  <a:gd name="T18" fmla="+- 0 -1022 -1072"/>
                  <a:gd name="T19" fmla="*/ -1022 h 102"/>
                  <a:gd name="T20" fmla="+- 0 10255 9972"/>
                  <a:gd name="T21" fmla="*/ T20 w 328"/>
                  <a:gd name="T22" fmla="+- 0 -971 -1072"/>
                  <a:gd name="T23" fmla="*/ -971 h 102"/>
                  <a:gd name="T24" fmla="+- 0 10255 9972"/>
                  <a:gd name="T25" fmla="*/ T24 w 328"/>
                  <a:gd name="T26" fmla="+- 0 -1022 -1072"/>
                  <a:gd name="T27" fmla="*/ -1022 h 102"/>
                  <a:gd name="T28" fmla="+- 0 10255 9972"/>
                  <a:gd name="T29" fmla="*/ T28 w 328"/>
                  <a:gd name="T30" fmla="+- 0 -1072 -1072"/>
                  <a:gd name="T31" fmla="*/ -1072 h 102"/>
                  <a:gd name="T32" fmla="+- 0 10210 9972"/>
                  <a:gd name="T33" fmla="*/ T32 w 328"/>
                  <a:gd name="T34" fmla="+- 0 -971 -1072"/>
                  <a:gd name="T35" fmla="*/ -971 h 102"/>
                  <a:gd name="T36" fmla="+- 0 10300 9972"/>
                  <a:gd name="T37" fmla="*/ T36 w 328"/>
                  <a:gd name="T38" fmla="+- 0 -971 -1072"/>
                  <a:gd name="T39" fmla="*/ -971 h 102"/>
                  <a:gd name="T40" fmla="+- 0 10210 9972"/>
                  <a:gd name="T41" fmla="*/ T40 w 328"/>
                  <a:gd name="T42" fmla="+- 0 -1072 -1072"/>
                  <a:gd name="T43" fmla="*/ -1072 h 102"/>
                  <a:gd name="T44" fmla="+- 0 10300 9972"/>
                  <a:gd name="T45" fmla="*/ T44 w 328"/>
                  <a:gd name="T46" fmla="+- 0 -1072 -1072"/>
                  <a:gd name="T47" fmla="*/ -1072 h 1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28" h="102">
                    <a:moveTo>
                      <a:pt x="0" y="81"/>
                    </a:moveTo>
                    <a:lnTo>
                      <a:pt x="90" y="81"/>
                    </a:lnTo>
                    <a:moveTo>
                      <a:pt x="0" y="67"/>
                    </a:moveTo>
                    <a:lnTo>
                      <a:pt x="90" y="67"/>
                    </a:lnTo>
                    <a:moveTo>
                      <a:pt x="283" y="50"/>
                    </a:moveTo>
                    <a:lnTo>
                      <a:pt x="283" y="101"/>
                    </a:lnTo>
                    <a:moveTo>
                      <a:pt x="283" y="50"/>
                    </a:moveTo>
                    <a:lnTo>
                      <a:pt x="283" y="0"/>
                    </a:lnTo>
                    <a:moveTo>
                      <a:pt x="238" y="101"/>
                    </a:moveTo>
                    <a:lnTo>
                      <a:pt x="328" y="101"/>
                    </a:lnTo>
                    <a:moveTo>
                      <a:pt x="238" y="0"/>
                    </a:moveTo>
                    <a:lnTo>
                      <a:pt x="328" y="0"/>
                    </a:lnTo>
                  </a:path>
                </a:pathLst>
              </a:custGeom>
              <a:noFill/>
              <a:ln w="9525">
                <a:solidFill>
                  <a:srgbClr val="58585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6" name="AutoShape 95">
                <a:extLst>
                  <a:ext uri="{FF2B5EF4-FFF2-40B4-BE49-F238E27FC236}">
                    <a16:creationId xmlns:a16="http://schemas.microsoft.com/office/drawing/2014/main" id="{82260E70-3B1A-48EB-8D11-07EC40367E96}"/>
                  </a:ext>
                </a:extLst>
              </p:cNvPr>
              <p:cNvSpPr>
                <a:spLocks/>
              </p:cNvSpPr>
              <p:nvPr/>
            </p:nvSpPr>
            <p:spPr bwMode="auto">
              <a:xfrm>
                <a:off x="2769" y="-5237"/>
                <a:ext cx="7783" cy="4342"/>
              </a:xfrm>
              <a:custGeom>
                <a:avLst/>
                <a:gdLst>
                  <a:gd name="T0" fmla="+- 0 2827 2770"/>
                  <a:gd name="T1" fmla="*/ T0 w 7783"/>
                  <a:gd name="T2" fmla="+- 0 -5237 -5237"/>
                  <a:gd name="T3" fmla="*/ -5237 h 4342"/>
                  <a:gd name="T4" fmla="+- 0 2870 2770"/>
                  <a:gd name="T5" fmla="*/ T4 w 7783"/>
                  <a:gd name="T6" fmla="+- 0 -895 -5237"/>
                  <a:gd name="T7" fmla="*/ -895 h 4342"/>
                  <a:gd name="T8" fmla="+- 0 2870 2770"/>
                  <a:gd name="T9" fmla="*/ T8 w 7783"/>
                  <a:gd name="T10" fmla="+- 0 -1039 -5237"/>
                  <a:gd name="T11" fmla="*/ -1039 h 4342"/>
                  <a:gd name="T12" fmla="+- 0 2870 2770"/>
                  <a:gd name="T13" fmla="*/ T12 w 7783"/>
                  <a:gd name="T14" fmla="+- 0 -1185 -5237"/>
                  <a:gd name="T15" fmla="*/ -1185 h 4342"/>
                  <a:gd name="T16" fmla="+- 0 2870 2770"/>
                  <a:gd name="T17" fmla="*/ T16 w 7783"/>
                  <a:gd name="T18" fmla="+- 0 -1329 -5237"/>
                  <a:gd name="T19" fmla="*/ -1329 h 4342"/>
                  <a:gd name="T20" fmla="+- 0 2870 2770"/>
                  <a:gd name="T21" fmla="*/ T20 w 7783"/>
                  <a:gd name="T22" fmla="+- 0 -1473 -5237"/>
                  <a:gd name="T23" fmla="*/ -1473 h 4342"/>
                  <a:gd name="T24" fmla="+- 0 2870 2770"/>
                  <a:gd name="T25" fmla="*/ T24 w 7783"/>
                  <a:gd name="T26" fmla="+- 0 -1617 -5237"/>
                  <a:gd name="T27" fmla="*/ -1617 h 4342"/>
                  <a:gd name="T28" fmla="+- 0 2870 2770"/>
                  <a:gd name="T29" fmla="*/ T28 w 7783"/>
                  <a:gd name="T30" fmla="+- 0 -1764 -5237"/>
                  <a:gd name="T31" fmla="*/ -1764 h 4342"/>
                  <a:gd name="T32" fmla="+- 0 2870 2770"/>
                  <a:gd name="T33" fmla="*/ T32 w 7783"/>
                  <a:gd name="T34" fmla="+- 0 -1908 -5237"/>
                  <a:gd name="T35" fmla="*/ -1908 h 4342"/>
                  <a:gd name="T36" fmla="+- 0 2870 2770"/>
                  <a:gd name="T37" fmla="*/ T36 w 7783"/>
                  <a:gd name="T38" fmla="+- 0 -2052 -5237"/>
                  <a:gd name="T39" fmla="*/ -2052 h 4342"/>
                  <a:gd name="T40" fmla="+- 0 2870 2770"/>
                  <a:gd name="T41" fmla="*/ T40 w 7783"/>
                  <a:gd name="T42" fmla="+- 0 -2198 -5237"/>
                  <a:gd name="T43" fmla="*/ -2198 h 4342"/>
                  <a:gd name="T44" fmla="+- 0 2870 2770"/>
                  <a:gd name="T45" fmla="*/ T44 w 7783"/>
                  <a:gd name="T46" fmla="+- 0 -2342 -5237"/>
                  <a:gd name="T47" fmla="*/ -2342 h 4342"/>
                  <a:gd name="T48" fmla="+- 0 2870 2770"/>
                  <a:gd name="T49" fmla="*/ T48 w 7783"/>
                  <a:gd name="T50" fmla="+- 0 -2486 -5237"/>
                  <a:gd name="T51" fmla="*/ -2486 h 4342"/>
                  <a:gd name="T52" fmla="+- 0 2870 2770"/>
                  <a:gd name="T53" fmla="*/ T52 w 7783"/>
                  <a:gd name="T54" fmla="+- 0 -2632 -5237"/>
                  <a:gd name="T55" fmla="*/ -2632 h 4342"/>
                  <a:gd name="T56" fmla="+- 0 2870 2770"/>
                  <a:gd name="T57" fmla="*/ T56 w 7783"/>
                  <a:gd name="T58" fmla="+- 0 -2776 -5237"/>
                  <a:gd name="T59" fmla="*/ -2776 h 4342"/>
                  <a:gd name="T60" fmla="+- 0 2870 2770"/>
                  <a:gd name="T61" fmla="*/ T60 w 7783"/>
                  <a:gd name="T62" fmla="+- 0 -2920 -5237"/>
                  <a:gd name="T63" fmla="*/ -2920 h 4342"/>
                  <a:gd name="T64" fmla="+- 0 2870 2770"/>
                  <a:gd name="T65" fmla="*/ T64 w 7783"/>
                  <a:gd name="T66" fmla="+- 0 -3067 -5237"/>
                  <a:gd name="T67" fmla="*/ -3067 h 4342"/>
                  <a:gd name="T68" fmla="+- 0 2870 2770"/>
                  <a:gd name="T69" fmla="*/ T68 w 7783"/>
                  <a:gd name="T70" fmla="+- 0 -3211 -5237"/>
                  <a:gd name="T71" fmla="*/ -3211 h 4342"/>
                  <a:gd name="T72" fmla="+- 0 2870 2770"/>
                  <a:gd name="T73" fmla="*/ T72 w 7783"/>
                  <a:gd name="T74" fmla="+- 0 -3355 -5237"/>
                  <a:gd name="T75" fmla="*/ -3355 h 4342"/>
                  <a:gd name="T76" fmla="+- 0 2870 2770"/>
                  <a:gd name="T77" fmla="*/ T76 w 7783"/>
                  <a:gd name="T78" fmla="+- 0 -3499 -5237"/>
                  <a:gd name="T79" fmla="*/ -3499 h 4342"/>
                  <a:gd name="T80" fmla="+- 0 2870 2770"/>
                  <a:gd name="T81" fmla="*/ T80 w 7783"/>
                  <a:gd name="T82" fmla="+- 0 -3645 -5237"/>
                  <a:gd name="T83" fmla="*/ -3645 h 4342"/>
                  <a:gd name="T84" fmla="+- 0 2870 2770"/>
                  <a:gd name="T85" fmla="*/ T84 w 7783"/>
                  <a:gd name="T86" fmla="+- 0 -3789 -5237"/>
                  <a:gd name="T87" fmla="*/ -3789 h 4342"/>
                  <a:gd name="T88" fmla="+- 0 2870 2770"/>
                  <a:gd name="T89" fmla="*/ T88 w 7783"/>
                  <a:gd name="T90" fmla="+- 0 -3933 -5237"/>
                  <a:gd name="T91" fmla="*/ -3933 h 4342"/>
                  <a:gd name="T92" fmla="+- 0 2870 2770"/>
                  <a:gd name="T93" fmla="*/ T92 w 7783"/>
                  <a:gd name="T94" fmla="+- 0 -4080 -5237"/>
                  <a:gd name="T95" fmla="*/ -4080 h 4342"/>
                  <a:gd name="T96" fmla="+- 0 2870 2770"/>
                  <a:gd name="T97" fmla="*/ T96 w 7783"/>
                  <a:gd name="T98" fmla="+- 0 -4224 -5237"/>
                  <a:gd name="T99" fmla="*/ -4224 h 4342"/>
                  <a:gd name="T100" fmla="+- 0 2870 2770"/>
                  <a:gd name="T101" fmla="*/ T100 w 7783"/>
                  <a:gd name="T102" fmla="+- 0 -4368 -5237"/>
                  <a:gd name="T103" fmla="*/ -4368 h 4342"/>
                  <a:gd name="T104" fmla="+- 0 2870 2770"/>
                  <a:gd name="T105" fmla="*/ T104 w 7783"/>
                  <a:gd name="T106" fmla="+- 0 -4514 -5237"/>
                  <a:gd name="T107" fmla="*/ -4514 h 4342"/>
                  <a:gd name="T108" fmla="+- 0 2870 2770"/>
                  <a:gd name="T109" fmla="*/ T108 w 7783"/>
                  <a:gd name="T110" fmla="+- 0 -4658 -5237"/>
                  <a:gd name="T111" fmla="*/ -4658 h 4342"/>
                  <a:gd name="T112" fmla="+- 0 2870 2770"/>
                  <a:gd name="T113" fmla="*/ T112 w 7783"/>
                  <a:gd name="T114" fmla="+- 0 -4802 -5237"/>
                  <a:gd name="T115" fmla="*/ -4802 h 4342"/>
                  <a:gd name="T116" fmla="+- 0 2870 2770"/>
                  <a:gd name="T117" fmla="*/ T116 w 7783"/>
                  <a:gd name="T118" fmla="+- 0 -4948 -5237"/>
                  <a:gd name="T119" fmla="*/ -4948 h 4342"/>
                  <a:gd name="T120" fmla="+- 0 2870 2770"/>
                  <a:gd name="T121" fmla="*/ T120 w 7783"/>
                  <a:gd name="T122" fmla="+- 0 -5092 -5237"/>
                  <a:gd name="T123" fmla="*/ -5092 h 4342"/>
                  <a:gd name="T124" fmla="+- 0 2870 2770"/>
                  <a:gd name="T125" fmla="*/ T124 w 7783"/>
                  <a:gd name="T126" fmla="+- 0 -5237 -5237"/>
                  <a:gd name="T127" fmla="*/ -5237 h 4342"/>
                  <a:gd name="T128" fmla="+- 0 2827 2770"/>
                  <a:gd name="T129" fmla="*/ T128 w 7783"/>
                  <a:gd name="T130" fmla="+- 0 -895 -5237"/>
                  <a:gd name="T131" fmla="*/ -895 h 4342"/>
                  <a:gd name="T132" fmla="+- 0 2827 2770"/>
                  <a:gd name="T133" fmla="*/ T132 w 7783"/>
                  <a:gd name="T134" fmla="+- 0 -1617 -5237"/>
                  <a:gd name="T135" fmla="*/ -1617 h 4342"/>
                  <a:gd name="T136" fmla="+- 0 2827 2770"/>
                  <a:gd name="T137" fmla="*/ T136 w 7783"/>
                  <a:gd name="T138" fmla="+- 0 -2342 -5237"/>
                  <a:gd name="T139" fmla="*/ -2342 h 4342"/>
                  <a:gd name="T140" fmla="+- 0 2827 2770"/>
                  <a:gd name="T141" fmla="*/ T140 w 7783"/>
                  <a:gd name="T142" fmla="+- 0 -3067 -5237"/>
                  <a:gd name="T143" fmla="*/ -3067 h 4342"/>
                  <a:gd name="T144" fmla="+- 0 2827 2770"/>
                  <a:gd name="T145" fmla="*/ T144 w 7783"/>
                  <a:gd name="T146" fmla="+- 0 -3789 -5237"/>
                  <a:gd name="T147" fmla="*/ -3789 h 4342"/>
                  <a:gd name="T148" fmla="+- 0 2827 2770"/>
                  <a:gd name="T149" fmla="*/ T148 w 7783"/>
                  <a:gd name="T150" fmla="+- 0 -4514 -5237"/>
                  <a:gd name="T151" fmla="*/ -4514 h 4342"/>
                  <a:gd name="T152" fmla="+- 0 2827 2770"/>
                  <a:gd name="T153" fmla="*/ T152 w 7783"/>
                  <a:gd name="T154" fmla="+- 0 -5237 -5237"/>
                  <a:gd name="T155" fmla="*/ -5237 h 4342"/>
                  <a:gd name="T156" fmla="+- 0 10552 2770"/>
                  <a:gd name="T157" fmla="*/ T156 w 7783"/>
                  <a:gd name="T158" fmla="+- 0 -895 -5237"/>
                  <a:gd name="T159" fmla="*/ -895 h 4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7783" h="4342">
                    <a:moveTo>
                      <a:pt x="57" y="4342"/>
                    </a:moveTo>
                    <a:lnTo>
                      <a:pt x="57" y="0"/>
                    </a:lnTo>
                    <a:moveTo>
                      <a:pt x="57" y="4342"/>
                    </a:moveTo>
                    <a:lnTo>
                      <a:pt x="100" y="4342"/>
                    </a:lnTo>
                    <a:moveTo>
                      <a:pt x="57" y="4198"/>
                    </a:moveTo>
                    <a:lnTo>
                      <a:pt x="100" y="4198"/>
                    </a:lnTo>
                    <a:moveTo>
                      <a:pt x="57" y="4052"/>
                    </a:moveTo>
                    <a:lnTo>
                      <a:pt x="100" y="4052"/>
                    </a:lnTo>
                    <a:moveTo>
                      <a:pt x="57" y="3908"/>
                    </a:moveTo>
                    <a:lnTo>
                      <a:pt x="100" y="3908"/>
                    </a:lnTo>
                    <a:moveTo>
                      <a:pt x="57" y="3764"/>
                    </a:moveTo>
                    <a:lnTo>
                      <a:pt x="100" y="3764"/>
                    </a:lnTo>
                    <a:moveTo>
                      <a:pt x="57" y="3620"/>
                    </a:moveTo>
                    <a:lnTo>
                      <a:pt x="100" y="3620"/>
                    </a:lnTo>
                    <a:moveTo>
                      <a:pt x="57" y="3473"/>
                    </a:moveTo>
                    <a:lnTo>
                      <a:pt x="100" y="3473"/>
                    </a:lnTo>
                    <a:moveTo>
                      <a:pt x="57" y="3329"/>
                    </a:moveTo>
                    <a:lnTo>
                      <a:pt x="100" y="3329"/>
                    </a:lnTo>
                    <a:moveTo>
                      <a:pt x="57" y="3185"/>
                    </a:moveTo>
                    <a:lnTo>
                      <a:pt x="100" y="3185"/>
                    </a:lnTo>
                    <a:moveTo>
                      <a:pt x="57" y="3039"/>
                    </a:moveTo>
                    <a:lnTo>
                      <a:pt x="100" y="3039"/>
                    </a:lnTo>
                    <a:moveTo>
                      <a:pt x="57" y="2895"/>
                    </a:moveTo>
                    <a:lnTo>
                      <a:pt x="100" y="2895"/>
                    </a:lnTo>
                    <a:moveTo>
                      <a:pt x="57" y="2751"/>
                    </a:moveTo>
                    <a:lnTo>
                      <a:pt x="100" y="2751"/>
                    </a:lnTo>
                    <a:moveTo>
                      <a:pt x="57" y="2605"/>
                    </a:moveTo>
                    <a:lnTo>
                      <a:pt x="100" y="2605"/>
                    </a:lnTo>
                    <a:moveTo>
                      <a:pt x="57" y="2461"/>
                    </a:moveTo>
                    <a:lnTo>
                      <a:pt x="100" y="2461"/>
                    </a:lnTo>
                    <a:moveTo>
                      <a:pt x="57" y="2317"/>
                    </a:moveTo>
                    <a:lnTo>
                      <a:pt x="100" y="2317"/>
                    </a:lnTo>
                    <a:moveTo>
                      <a:pt x="57" y="2170"/>
                    </a:moveTo>
                    <a:lnTo>
                      <a:pt x="100" y="2170"/>
                    </a:lnTo>
                    <a:moveTo>
                      <a:pt x="57" y="2026"/>
                    </a:moveTo>
                    <a:lnTo>
                      <a:pt x="100" y="2026"/>
                    </a:lnTo>
                    <a:moveTo>
                      <a:pt x="57" y="1882"/>
                    </a:moveTo>
                    <a:lnTo>
                      <a:pt x="100" y="1882"/>
                    </a:lnTo>
                    <a:moveTo>
                      <a:pt x="57" y="1738"/>
                    </a:moveTo>
                    <a:lnTo>
                      <a:pt x="100" y="1738"/>
                    </a:lnTo>
                    <a:moveTo>
                      <a:pt x="57" y="1592"/>
                    </a:moveTo>
                    <a:lnTo>
                      <a:pt x="100" y="1592"/>
                    </a:lnTo>
                    <a:moveTo>
                      <a:pt x="57" y="1448"/>
                    </a:moveTo>
                    <a:lnTo>
                      <a:pt x="100" y="1448"/>
                    </a:lnTo>
                    <a:moveTo>
                      <a:pt x="57" y="1304"/>
                    </a:moveTo>
                    <a:lnTo>
                      <a:pt x="100" y="1304"/>
                    </a:lnTo>
                    <a:moveTo>
                      <a:pt x="57" y="1157"/>
                    </a:moveTo>
                    <a:lnTo>
                      <a:pt x="100" y="1157"/>
                    </a:lnTo>
                    <a:moveTo>
                      <a:pt x="57" y="1013"/>
                    </a:moveTo>
                    <a:lnTo>
                      <a:pt x="100" y="1013"/>
                    </a:lnTo>
                    <a:moveTo>
                      <a:pt x="57" y="869"/>
                    </a:moveTo>
                    <a:lnTo>
                      <a:pt x="100" y="869"/>
                    </a:lnTo>
                    <a:moveTo>
                      <a:pt x="57" y="723"/>
                    </a:moveTo>
                    <a:lnTo>
                      <a:pt x="100" y="723"/>
                    </a:lnTo>
                    <a:moveTo>
                      <a:pt x="57" y="579"/>
                    </a:moveTo>
                    <a:lnTo>
                      <a:pt x="100" y="579"/>
                    </a:lnTo>
                    <a:moveTo>
                      <a:pt x="57" y="435"/>
                    </a:moveTo>
                    <a:lnTo>
                      <a:pt x="100" y="435"/>
                    </a:lnTo>
                    <a:moveTo>
                      <a:pt x="57" y="289"/>
                    </a:moveTo>
                    <a:lnTo>
                      <a:pt x="100" y="289"/>
                    </a:lnTo>
                    <a:moveTo>
                      <a:pt x="57" y="145"/>
                    </a:moveTo>
                    <a:lnTo>
                      <a:pt x="100" y="145"/>
                    </a:lnTo>
                    <a:moveTo>
                      <a:pt x="57" y="0"/>
                    </a:moveTo>
                    <a:lnTo>
                      <a:pt x="100" y="0"/>
                    </a:lnTo>
                    <a:moveTo>
                      <a:pt x="0" y="4342"/>
                    </a:moveTo>
                    <a:lnTo>
                      <a:pt x="57" y="4342"/>
                    </a:lnTo>
                    <a:moveTo>
                      <a:pt x="0" y="3620"/>
                    </a:moveTo>
                    <a:lnTo>
                      <a:pt x="57" y="3620"/>
                    </a:lnTo>
                    <a:moveTo>
                      <a:pt x="0" y="2895"/>
                    </a:moveTo>
                    <a:lnTo>
                      <a:pt x="57" y="2895"/>
                    </a:lnTo>
                    <a:moveTo>
                      <a:pt x="0" y="2170"/>
                    </a:moveTo>
                    <a:lnTo>
                      <a:pt x="57" y="2170"/>
                    </a:lnTo>
                    <a:moveTo>
                      <a:pt x="0" y="1448"/>
                    </a:moveTo>
                    <a:lnTo>
                      <a:pt x="57" y="1448"/>
                    </a:lnTo>
                    <a:moveTo>
                      <a:pt x="0" y="723"/>
                    </a:moveTo>
                    <a:lnTo>
                      <a:pt x="57" y="723"/>
                    </a:lnTo>
                    <a:moveTo>
                      <a:pt x="0" y="0"/>
                    </a:moveTo>
                    <a:lnTo>
                      <a:pt x="57" y="0"/>
                    </a:lnTo>
                    <a:moveTo>
                      <a:pt x="57" y="4342"/>
                    </a:moveTo>
                    <a:lnTo>
                      <a:pt x="7782" y="434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7" name="Rectangle 86">
                <a:extLst>
                  <a:ext uri="{FF2B5EF4-FFF2-40B4-BE49-F238E27FC236}">
                    <a16:creationId xmlns:a16="http://schemas.microsoft.com/office/drawing/2014/main" id="{BCE3AA9D-21A2-4A2D-95E8-0A1584D4D749}"/>
                  </a:ext>
                </a:extLst>
              </p:cNvPr>
              <p:cNvSpPr>
                <a:spLocks noChangeArrowheads="1"/>
              </p:cNvSpPr>
              <p:nvPr/>
            </p:nvSpPr>
            <p:spPr bwMode="auto">
              <a:xfrm>
                <a:off x="9238" y="-4826"/>
                <a:ext cx="99" cy="99"/>
              </a:xfrm>
              <a:prstGeom prst="rect">
                <a:avLst/>
              </a:prstGeom>
              <a:solidFill>
                <a:srgbClr val="4471C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8" name="Rectangle 87">
                <a:extLst>
                  <a:ext uri="{FF2B5EF4-FFF2-40B4-BE49-F238E27FC236}">
                    <a16:creationId xmlns:a16="http://schemas.microsoft.com/office/drawing/2014/main" id="{8B3F5BAC-92D1-4EA9-9165-B80565083483}"/>
                  </a:ext>
                </a:extLst>
              </p:cNvPr>
              <p:cNvSpPr>
                <a:spLocks noChangeArrowheads="1"/>
              </p:cNvSpPr>
              <p:nvPr/>
            </p:nvSpPr>
            <p:spPr bwMode="auto">
              <a:xfrm>
                <a:off x="9238" y="-4826"/>
                <a:ext cx="99" cy="9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89" name="Rectangle 88">
                <a:extLst>
                  <a:ext uri="{FF2B5EF4-FFF2-40B4-BE49-F238E27FC236}">
                    <a16:creationId xmlns:a16="http://schemas.microsoft.com/office/drawing/2014/main" id="{26DF6C5D-D450-4AC7-9CCB-4CC6BD62610C}"/>
                  </a:ext>
                </a:extLst>
              </p:cNvPr>
              <p:cNvSpPr>
                <a:spLocks noChangeArrowheads="1"/>
              </p:cNvSpPr>
              <p:nvPr/>
            </p:nvSpPr>
            <p:spPr bwMode="auto">
              <a:xfrm>
                <a:off x="9238" y="-4166"/>
                <a:ext cx="99" cy="99"/>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90" name="Rectangle 89">
                <a:extLst>
                  <a:ext uri="{FF2B5EF4-FFF2-40B4-BE49-F238E27FC236}">
                    <a16:creationId xmlns:a16="http://schemas.microsoft.com/office/drawing/2014/main" id="{3DF18234-308B-42EA-A2BB-5E40BC46CB44}"/>
                  </a:ext>
                </a:extLst>
              </p:cNvPr>
              <p:cNvSpPr>
                <a:spLocks noChangeArrowheads="1"/>
              </p:cNvSpPr>
              <p:nvPr/>
            </p:nvSpPr>
            <p:spPr bwMode="auto">
              <a:xfrm>
                <a:off x="9238" y="-4166"/>
                <a:ext cx="99" cy="9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1" name="Rectangle 90">
                <a:extLst>
                  <a:ext uri="{FF2B5EF4-FFF2-40B4-BE49-F238E27FC236}">
                    <a16:creationId xmlns:a16="http://schemas.microsoft.com/office/drawing/2014/main" id="{266B507C-20E7-478B-9E7A-5B2CCB2F3729}"/>
                  </a:ext>
                </a:extLst>
              </p:cNvPr>
              <p:cNvSpPr>
                <a:spLocks noChangeArrowheads="1"/>
              </p:cNvSpPr>
              <p:nvPr/>
            </p:nvSpPr>
            <p:spPr bwMode="auto">
              <a:xfrm>
                <a:off x="9238" y="-3505"/>
                <a:ext cx="99" cy="99"/>
              </a:xfrm>
              <a:prstGeom prst="rect">
                <a:avLst/>
              </a:prstGeom>
              <a:solidFill>
                <a:srgbClr val="A4A4A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92" name="Rectangle 91">
                <a:extLst>
                  <a:ext uri="{FF2B5EF4-FFF2-40B4-BE49-F238E27FC236}">
                    <a16:creationId xmlns:a16="http://schemas.microsoft.com/office/drawing/2014/main" id="{578EC74B-DC3E-477A-9E9B-603B8442714A}"/>
                  </a:ext>
                </a:extLst>
              </p:cNvPr>
              <p:cNvSpPr>
                <a:spLocks noChangeArrowheads="1"/>
              </p:cNvSpPr>
              <p:nvPr/>
            </p:nvSpPr>
            <p:spPr bwMode="auto">
              <a:xfrm>
                <a:off x="9238" y="-3505"/>
                <a:ext cx="99" cy="9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3" name="Rectangle 92">
                <a:extLst>
                  <a:ext uri="{FF2B5EF4-FFF2-40B4-BE49-F238E27FC236}">
                    <a16:creationId xmlns:a16="http://schemas.microsoft.com/office/drawing/2014/main" id="{771A33BB-0106-4242-8994-43B9012184C4}"/>
                  </a:ext>
                </a:extLst>
              </p:cNvPr>
              <p:cNvSpPr>
                <a:spLocks noChangeArrowheads="1"/>
              </p:cNvSpPr>
              <p:nvPr/>
            </p:nvSpPr>
            <p:spPr bwMode="auto">
              <a:xfrm>
                <a:off x="9238" y="-2844"/>
                <a:ext cx="99" cy="9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94" name="Rectangle 93">
                <a:extLst>
                  <a:ext uri="{FF2B5EF4-FFF2-40B4-BE49-F238E27FC236}">
                    <a16:creationId xmlns:a16="http://schemas.microsoft.com/office/drawing/2014/main" id="{A640404F-4BFD-4BEA-A175-5CE1DE11E33F}"/>
                  </a:ext>
                </a:extLst>
              </p:cNvPr>
              <p:cNvSpPr>
                <a:spLocks noChangeArrowheads="1"/>
              </p:cNvSpPr>
              <p:nvPr/>
            </p:nvSpPr>
            <p:spPr bwMode="auto">
              <a:xfrm>
                <a:off x="9238" y="-2844"/>
                <a:ext cx="99" cy="9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5" name="Rectangle 94">
                <a:extLst>
                  <a:ext uri="{FF2B5EF4-FFF2-40B4-BE49-F238E27FC236}">
                    <a16:creationId xmlns:a16="http://schemas.microsoft.com/office/drawing/2014/main" id="{BED8D94C-781C-4486-A728-D0B9925E10EE}"/>
                  </a:ext>
                </a:extLst>
              </p:cNvPr>
              <p:cNvSpPr>
                <a:spLocks noChangeArrowheads="1"/>
              </p:cNvSpPr>
              <p:nvPr/>
            </p:nvSpPr>
            <p:spPr bwMode="auto">
              <a:xfrm>
                <a:off x="9238" y="-2183"/>
                <a:ext cx="99" cy="99"/>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96" name="Rectangle 95">
                <a:extLst>
                  <a:ext uri="{FF2B5EF4-FFF2-40B4-BE49-F238E27FC236}">
                    <a16:creationId xmlns:a16="http://schemas.microsoft.com/office/drawing/2014/main" id="{7D17DFC0-F773-42E4-888E-2B3C277ECBC9}"/>
                  </a:ext>
                </a:extLst>
              </p:cNvPr>
              <p:cNvSpPr>
                <a:spLocks noChangeArrowheads="1"/>
              </p:cNvSpPr>
              <p:nvPr/>
            </p:nvSpPr>
            <p:spPr bwMode="auto">
              <a:xfrm>
                <a:off x="9238" y="-2183"/>
                <a:ext cx="99" cy="9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7" name="Rectangle 96">
                <a:extLst>
                  <a:ext uri="{FF2B5EF4-FFF2-40B4-BE49-F238E27FC236}">
                    <a16:creationId xmlns:a16="http://schemas.microsoft.com/office/drawing/2014/main" id="{099F5708-5D32-4437-921E-A4905E4397A2}"/>
                  </a:ext>
                </a:extLst>
              </p:cNvPr>
              <p:cNvSpPr>
                <a:spLocks noChangeArrowheads="1"/>
              </p:cNvSpPr>
              <p:nvPr/>
            </p:nvSpPr>
            <p:spPr bwMode="auto">
              <a:xfrm>
                <a:off x="1576" y="-5517"/>
                <a:ext cx="9360" cy="5251"/>
              </a:xfrm>
              <a:prstGeom prst="rect">
                <a:avLst/>
              </a:prstGeom>
              <a:noFill/>
              <a:ln w="9525">
                <a:solidFill>
                  <a:srgbClr val="D9D9D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98" name="Picture 97">
                <a:extLst>
                  <a:ext uri="{FF2B5EF4-FFF2-40B4-BE49-F238E27FC236}">
                    <a16:creationId xmlns:a16="http://schemas.microsoft.com/office/drawing/2014/main" id="{EDE0DD4C-FDA3-446C-974C-04710DEA5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 y="-5147"/>
                <a:ext cx="46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a:extLst>
                  <a:ext uri="{FF2B5EF4-FFF2-40B4-BE49-F238E27FC236}">
                    <a16:creationId xmlns:a16="http://schemas.microsoft.com/office/drawing/2014/main" id="{69EC1881-9475-480D-8823-D1D546109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 y="-1857"/>
                <a:ext cx="46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a:extLst>
                  <a:ext uri="{FF2B5EF4-FFF2-40B4-BE49-F238E27FC236}">
                    <a16:creationId xmlns:a16="http://schemas.microsoft.com/office/drawing/2014/main" id="{913F9D4A-B62E-40B8-8A5D-B6142D502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 y="-4883"/>
                <a:ext cx="46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66C76C25-8CEF-4253-860C-27CF79510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 y="-2419"/>
                <a:ext cx="46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 Box 111">
                <a:extLst>
                  <a:ext uri="{FF2B5EF4-FFF2-40B4-BE49-F238E27FC236}">
                    <a16:creationId xmlns:a16="http://schemas.microsoft.com/office/drawing/2014/main" id="{ABA081FB-59A6-4BD1-8F53-7084C5E35322}"/>
                  </a:ext>
                </a:extLst>
              </p:cNvPr>
              <p:cNvSpPr txBox="1">
                <a:spLocks noChangeArrowheads="1"/>
              </p:cNvSpPr>
              <p:nvPr/>
            </p:nvSpPr>
            <p:spPr bwMode="auto">
              <a:xfrm>
                <a:off x="2250" y="-5322"/>
                <a:ext cx="43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 Box 112">
                <a:extLst>
                  <a:ext uri="{FF2B5EF4-FFF2-40B4-BE49-F238E27FC236}">
                    <a16:creationId xmlns:a16="http://schemas.microsoft.com/office/drawing/2014/main" id="{E220C8A5-38CA-4F2B-A002-61DCA9633CA9}"/>
                  </a:ext>
                </a:extLst>
              </p:cNvPr>
              <p:cNvSpPr txBox="1">
                <a:spLocks noChangeArrowheads="1"/>
              </p:cNvSpPr>
              <p:nvPr/>
            </p:nvSpPr>
            <p:spPr bwMode="auto">
              <a:xfrm>
                <a:off x="9422" y="-4846"/>
                <a:ext cx="9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15"/>
                  </a:lnSpc>
                  <a:spcBef>
                    <a:spcPts val="0"/>
                  </a:spcBef>
                  <a:spcAft>
                    <a:spcPts val="800"/>
                  </a:spcAft>
                </a:pPr>
                <a:r>
                  <a:rPr lang="en-US" sz="900" dirty="0">
                    <a:latin typeface="Calibri" panose="020F0502020204030204" pitchFamily="34" charset="0"/>
                    <a:ea typeface="Calibri" panose="020F0502020204030204" pitchFamily="34" charset="0"/>
                    <a:cs typeface="Times New Roman" panose="02020603050405020304" pitchFamily="18" charset="0"/>
                  </a:rPr>
                  <a:t>intact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 Box 113">
                <a:extLst>
                  <a:ext uri="{FF2B5EF4-FFF2-40B4-BE49-F238E27FC236}">
                    <a16:creationId xmlns:a16="http://schemas.microsoft.com/office/drawing/2014/main" id="{53203941-850E-4407-BA5C-93BAE960ABE1}"/>
                  </a:ext>
                </a:extLst>
              </p:cNvPr>
              <p:cNvSpPr txBox="1">
                <a:spLocks noChangeArrowheads="1"/>
              </p:cNvSpPr>
              <p:nvPr/>
            </p:nvSpPr>
            <p:spPr bwMode="auto">
              <a:xfrm>
                <a:off x="2250" y="-4598"/>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 Box 114">
                <a:extLst>
                  <a:ext uri="{FF2B5EF4-FFF2-40B4-BE49-F238E27FC236}">
                    <a16:creationId xmlns:a16="http://schemas.microsoft.com/office/drawing/2014/main" id="{66F62833-B844-46CB-B05E-5CFD00D4D5DE}"/>
                  </a:ext>
                </a:extLst>
              </p:cNvPr>
              <p:cNvSpPr txBox="1">
                <a:spLocks noChangeArrowheads="1"/>
              </p:cNvSpPr>
              <p:nvPr/>
            </p:nvSpPr>
            <p:spPr bwMode="auto">
              <a:xfrm>
                <a:off x="9380" y="-4189"/>
                <a:ext cx="68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3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PH</a:t>
                </a:r>
                <a:r>
                  <a:rPr lang="en-US" sz="900" spc="-15" dirty="0">
                    <a:effectLst/>
                    <a:latin typeface="Calibri" panose="020F0502020204030204" pitchFamily="34" charset="0"/>
                    <a:ea typeface="Calibri" panose="020F0502020204030204" pitchFamily="34" charset="0"/>
                    <a:cs typeface="Calibri" panose="020F0502020204030204" pitchFamily="34" charset="0"/>
                  </a:rPr>
                  <a:t> </a:t>
                </a:r>
                <a:r>
                  <a:rPr lang="en-US" sz="900" dirty="0">
                    <a:effectLst/>
                    <a:latin typeface="Calibri" panose="020F0502020204030204" pitchFamily="34" charset="0"/>
                    <a:ea typeface="Calibri" panose="020F0502020204030204" pitchFamily="34" charset="0"/>
                    <a:cs typeface="Calibri" panose="020F0502020204030204" pitchFamily="34" charset="0"/>
                  </a:rPr>
                  <a:t>18</a:t>
                </a:r>
                <a:r>
                  <a:rPr lang="en-US" sz="900" dirty="0">
                    <a:latin typeface="Calibri" panose="020F0502020204030204" pitchFamily="34" charset="0"/>
                    <a:ea typeface="Calibri" panose="020F0502020204030204" pitchFamily="34" charset="0"/>
                    <a:cs typeface="Times New Roman" panose="02020603050405020304" pitchFamily="18" charset="0"/>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Text Box 115">
                <a:extLst>
                  <a:ext uri="{FF2B5EF4-FFF2-40B4-BE49-F238E27FC236}">
                    <a16:creationId xmlns:a16="http://schemas.microsoft.com/office/drawing/2014/main" id="{ED78D0FD-4BA6-474E-86AA-AD0F1ED33A51}"/>
                  </a:ext>
                </a:extLst>
              </p:cNvPr>
              <p:cNvSpPr txBox="1">
                <a:spLocks noChangeArrowheads="1"/>
              </p:cNvSpPr>
              <p:nvPr/>
            </p:nvSpPr>
            <p:spPr bwMode="auto">
              <a:xfrm>
                <a:off x="2250" y="-3874"/>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 Box 116">
                <a:extLst>
                  <a:ext uri="{FF2B5EF4-FFF2-40B4-BE49-F238E27FC236}">
                    <a16:creationId xmlns:a16="http://schemas.microsoft.com/office/drawing/2014/main" id="{5375B91E-83A1-4012-9E87-67694D05AAC2}"/>
                  </a:ext>
                </a:extLst>
              </p:cNvPr>
              <p:cNvSpPr txBox="1">
                <a:spLocks noChangeArrowheads="1"/>
              </p:cNvSpPr>
              <p:nvPr/>
            </p:nvSpPr>
            <p:spPr bwMode="auto">
              <a:xfrm>
                <a:off x="9380" y="-3527"/>
                <a:ext cx="6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3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PH</a:t>
                </a:r>
                <a:r>
                  <a:rPr lang="en-US" sz="900" spc="-20" dirty="0">
                    <a:effectLst/>
                    <a:latin typeface="Calibri" panose="020F0502020204030204" pitchFamily="34" charset="0"/>
                    <a:ea typeface="Calibri" panose="020F0502020204030204" pitchFamily="34" charset="0"/>
                    <a:cs typeface="Calibri" panose="020F0502020204030204" pitchFamily="34" charset="0"/>
                  </a:rPr>
                  <a:t> </a:t>
                </a:r>
                <a:r>
                  <a:rPr lang="en-US" sz="900" dirty="0">
                    <a:effectLst/>
                    <a:latin typeface="Calibri" panose="020F0502020204030204" pitchFamily="34" charset="0"/>
                    <a:ea typeface="Calibri" panose="020F0502020204030204" pitchFamily="34" charset="0"/>
                    <a:cs typeface="Calibri" panose="020F0502020204030204" pitchFamily="34" charset="0"/>
                  </a:rPr>
                  <a:t>24</a:t>
                </a:r>
                <a:r>
                  <a:rPr lang="en-US" sz="900" dirty="0">
                    <a:latin typeface="Calibri" panose="020F0502020204030204" pitchFamily="34" charset="0"/>
                    <a:ea typeface="Calibri" panose="020F0502020204030204" pitchFamily="34" charset="0"/>
                    <a:cs typeface="Times New Roman" panose="02020603050405020304" pitchFamily="18" charset="0"/>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 name="Text Box 117">
                <a:extLst>
                  <a:ext uri="{FF2B5EF4-FFF2-40B4-BE49-F238E27FC236}">
                    <a16:creationId xmlns:a16="http://schemas.microsoft.com/office/drawing/2014/main" id="{C85F2AD6-CCAA-4E30-86DB-EBE9201076BE}"/>
                  </a:ext>
                </a:extLst>
              </p:cNvPr>
              <p:cNvSpPr txBox="1">
                <a:spLocks noChangeArrowheads="1"/>
              </p:cNvSpPr>
              <p:nvPr/>
            </p:nvSpPr>
            <p:spPr bwMode="auto">
              <a:xfrm>
                <a:off x="2250" y="-3150"/>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 Box 118">
                <a:extLst>
                  <a:ext uri="{FF2B5EF4-FFF2-40B4-BE49-F238E27FC236}">
                    <a16:creationId xmlns:a16="http://schemas.microsoft.com/office/drawing/2014/main" id="{D2CAFB56-7F06-4CAC-970E-AE422ADD63E1}"/>
                  </a:ext>
                </a:extLst>
              </p:cNvPr>
              <p:cNvSpPr txBox="1">
                <a:spLocks noChangeArrowheads="1"/>
              </p:cNvSpPr>
              <p:nvPr/>
            </p:nvSpPr>
            <p:spPr bwMode="auto">
              <a:xfrm>
                <a:off x="9380" y="-2867"/>
                <a:ext cx="6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3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PH</a:t>
                </a:r>
                <a:r>
                  <a:rPr lang="en-US" sz="900" spc="-20" dirty="0">
                    <a:effectLst/>
                    <a:latin typeface="Calibri" panose="020F0502020204030204" pitchFamily="34" charset="0"/>
                    <a:ea typeface="Calibri" panose="020F0502020204030204" pitchFamily="34" charset="0"/>
                    <a:cs typeface="Calibri" panose="020F0502020204030204" pitchFamily="34" charset="0"/>
                  </a:rPr>
                  <a:t> </a:t>
                </a:r>
                <a:r>
                  <a:rPr lang="en-US" sz="900" dirty="0">
                    <a:effectLst/>
                    <a:latin typeface="Calibri" panose="020F0502020204030204" pitchFamily="34" charset="0"/>
                    <a:ea typeface="Calibri" panose="020F0502020204030204" pitchFamily="34" charset="0"/>
                    <a:cs typeface="Calibri" panose="020F0502020204030204" pitchFamily="34" charset="0"/>
                  </a:rPr>
                  <a:t>36</a:t>
                </a:r>
                <a:r>
                  <a:rPr lang="en-US" sz="900" dirty="0">
                    <a:latin typeface="Calibri" panose="020F0502020204030204" pitchFamily="34" charset="0"/>
                    <a:ea typeface="Calibri" panose="020F0502020204030204" pitchFamily="34" charset="0"/>
                    <a:cs typeface="Times New Roman" panose="02020603050405020304" pitchFamily="18" charset="0"/>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 Box 119">
                <a:extLst>
                  <a:ext uri="{FF2B5EF4-FFF2-40B4-BE49-F238E27FC236}">
                    <a16:creationId xmlns:a16="http://schemas.microsoft.com/office/drawing/2014/main" id="{45C84C04-8C72-4F01-85B7-65763B9D6BE6}"/>
                  </a:ext>
                </a:extLst>
              </p:cNvPr>
              <p:cNvSpPr txBox="1">
                <a:spLocks noChangeArrowheads="1"/>
              </p:cNvSpPr>
              <p:nvPr/>
            </p:nvSpPr>
            <p:spPr bwMode="auto">
              <a:xfrm>
                <a:off x="2250" y="-2426"/>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 Box 120">
                <a:extLst>
                  <a:ext uri="{FF2B5EF4-FFF2-40B4-BE49-F238E27FC236}">
                    <a16:creationId xmlns:a16="http://schemas.microsoft.com/office/drawing/2014/main" id="{BCF05C09-F715-48DC-BCF0-128F92B43DD4}"/>
                  </a:ext>
                </a:extLst>
              </p:cNvPr>
              <p:cNvSpPr txBox="1">
                <a:spLocks noChangeArrowheads="1"/>
              </p:cNvSpPr>
              <p:nvPr/>
            </p:nvSpPr>
            <p:spPr bwMode="auto">
              <a:xfrm>
                <a:off x="9380" y="-2205"/>
                <a:ext cx="6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30"/>
                  </a:lnSpc>
                  <a:spcBef>
                    <a:spcPts val="0"/>
                  </a:spcBef>
                  <a:spcAft>
                    <a:spcPts val="800"/>
                  </a:spcAft>
                </a:pPr>
                <a:r>
                  <a:rPr lang="en-US" sz="900" dirty="0">
                    <a:effectLst/>
                    <a:latin typeface="Calibri" panose="020F0502020204030204" pitchFamily="34" charset="0"/>
                    <a:ea typeface="Calibri" panose="020F0502020204030204" pitchFamily="34" charset="0"/>
                    <a:cs typeface="Calibri" panose="020F0502020204030204" pitchFamily="34" charset="0"/>
                  </a:rPr>
                  <a:t>PH</a:t>
                </a:r>
                <a:r>
                  <a:rPr lang="en-US" sz="900" spc="-20" dirty="0">
                    <a:effectLst/>
                    <a:latin typeface="Calibri" panose="020F0502020204030204" pitchFamily="34" charset="0"/>
                    <a:ea typeface="Calibri" panose="020F0502020204030204" pitchFamily="34" charset="0"/>
                    <a:cs typeface="Calibri" panose="020F0502020204030204" pitchFamily="34" charset="0"/>
                  </a:rPr>
                  <a:t> </a:t>
                </a:r>
                <a:r>
                  <a:rPr lang="en-US" sz="900" dirty="0">
                    <a:effectLst/>
                    <a:latin typeface="Calibri" panose="020F0502020204030204" pitchFamily="34" charset="0"/>
                    <a:ea typeface="Calibri" panose="020F0502020204030204" pitchFamily="34" charset="0"/>
                    <a:cs typeface="Calibri" panose="020F0502020204030204" pitchFamily="34" charset="0"/>
                  </a:rPr>
                  <a:t>48</a:t>
                </a:r>
                <a:r>
                  <a:rPr lang="en-US" sz="900" dirty="0">
                    <a:latin typeface="Calibri" panose="020F0502020204030204" pitchFamily="34" charset="0"/>
                    <a:ea typeface="Calibri" panose="020F0502020204030204" pitchFamily="34" charset="0"/>
                    <a:cs typeface="Times New Roman" panose="02020603050405020304" pitchFamily="18" charset="0"/>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Text Box 121">
                <a:extLst>
                  <a:ext uri="{FF2B5EF4-FFF2-40B4-BE49-F238E27FC236}">
                    <a16:creationId xmlns:a16="http://schemas.microsoft.com/office/drawing/2014/main" id="{E9766423-526D-4615-A34B-8188E35C7A4A}"/>
                  </a:ext>
                </a:extLst>
              </p:cNvPr>
              <p:cNvSpPr txBox="1">
                <a:spLocks noChangeArrowheads="1"/>
              </p:cNvSpPr>
              <p:nvPr/>
            </p:nvSpPr>
            <p:spPr bwMode="auto">
              <a:xfrm>
                <a:off x="2250" y="-1702"/>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3" name="Text Box 122">
                <a:extLst>
                  <a:ext uri="{FF2B5EF4-FFF2-40B4-BE49-F238E27FC236}">
                    <a16:creationId xmlns:a16="http://schemas.microsoft.com/office/drawing/2014/main" id="{F3AC056F-01CC-4A55-A630-8383E7604549}"/>
                  </a:ext>
                </a:extLst>
              </p:cNvPr>
              <p:cNvSpPr txBox="1">
                <a:spLocks noChangeArrowheads="1"/>
              </p:cNvSpPr>
              <p:nvPr/>
            </p:nvSpPr>
            <p:spPr bwMode="auto">
              <a:xfrm>
                <a:off x="2341" y="-979"/>
                <a:ext cx="3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 Box 123">
                <a:extLst>
                  <a:ext uri="{FF2B5EF4-FFF2-40B4-BE49-F238E27FC236}">
                    <a16:creationId xmlns:a16="http://schemas.microsoft.com/office/drawing/2014/main" id="{D49BFDE0-72C8-434B-9E70-68B12191D932}"/>
                  </a:ext>
                </a:extLst>
              </p:cNvPr>
              <p:cNvSpPr txBox="1">
                <a:spLocks noChangeArrowheads="1"/>
              </p:cNvSpPr>
              <p:nvPr/>
            </p:nvSpPr>
            <p:spPr bwMode="auto">
              <a:xfrm>
                <a:off x="3516" y="-745"/>
                <a:ext cx="18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 Box 124">
                <a:extLst>
                  <a:ext uri="{FF2B5EF4-FFF2-40B4-BE49-F238E27FC236}">
                    <a16:creationId xmlns:a16="http://schemas.microsoft.com/office/drawing/2014/main" id="{DC7D725D-71BC-4929-B235-BDA8D0E133D5}"/>
                  </a:ext>
                </a:extLst>
              </p:cNvPr>
              <p:cNvSpPr txBox="1">
                <a:spLocks noChangeArrowheads="1"/>
              </p:cNvSpPr>
              <p:nvPr/>
            </p:nvSpPr>
            <p:spPr bwMode="auto">
              <a:xfrm>
                <a:off x="4975" y="-745"/>
                <a:ext cx="3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2cx2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 name="Text Box 125">
                <a:extLst>
                  <a:ext uri="{FF2B5EF4-FFF2-40B4-BE49-F238E27FC236}">
                    <a16:creationId xmlns:a16="http://schemas.microsoft.com/office/drawing/2014/main" id="{7B9A4272-D6EA-4641-B47A-9BFEA557369C}"/>
                  </a:ext>
                </a:extLst>
              </p:cNvPr>
              <p:cNvSpPr txBox="1">
                <a:spLocks noChangeArrowheads="1"/>
              </p:cNvSpPr>
              <p:nvPr/>
            </p:nvSpPr>
            <p:spPr bwMode="auto">
              <a:xfrm>
                <a:off x="6607" y="-745"/>
                <a:ext cx="1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Text Box 126">
                <a:extLst>
                  <a:ext uri="{FF2B5EF4-FFF2-40B4-BE49-F238E27FC236}">
                    <a16:creationId xmlns:a16="http://schemas.microsoft.com/office/drawing/2014/main" id="{A2AAFFAE-0B4F-436F-A2AF-F13BEAEA8ED1}"/>
                  </a:ext>
                </a:extLst>
              </p:cNvPr>
              <p:cNvSpPr txBox="1">
                <a:spLocks noChangeArrowheads="1"/>
              </p:cNvSpPr>
              <p:nvPr/>
            </p:nvSpPr>
            <p:spPr bwMode="auto">
              <a:xfrm>
                <a:off x="8065" y="-745"/>
                <a:ext cx="3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4cx2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127">
                <a:extLst>
                  <a:ext uri="{FF2B5EF4-FFF2-40B4-BE49-F238E27FC236}">
                    <a16:creationId xmlns:a16="http://schemas.microsoft.com/office/drawing/2014/main" id="{131B22F4-BA48-44A7-AF92-F8BF1C82F8B6}"/>
                  </a:ext>
                </a:extLst>
              </p:cNvPr>
              <p:cNvSpPr txBox="1">
                <a:spLocks noChangeArrowheads="1"/>
              </p:cNvSpPr>
              <p:nvPr/>
            </p:nvSpPr>
            <p:spPr bwMode="auto">
              <a:xfrm>
                <a:off x="9698" y="-745"/>
                <a:ext cx="1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9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Text Box 8">
              <a:extLst>
                <a:ext uri="{FF2B5EF4-FFF2-40B4-BE49-F238E27FC236}">
                  <a16:creationId xmlns:a16="http://schemas.microsoft.com/office/drawing/2014/main" id="{2617E702-59E9-4231-9DF3-6AF1C4045F72}"/>
                </a:ext>
              </a:extLst>
            </p:cNvPr>
            <p:cNvSpPr txBox="1">
              <a:spLocks noChangeArrowheads="1"/>
            </p:cNvSpPr>
            <p:nvPr/>
          </p:nvSpPr>
          <p:spPr bwMode="auto">
            <a:xfrm>
              <a:off x="176530" y="385445"/>
              <a:ext cx="34631" cy="25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2700" marR="0">
                <a:lnSpc>
                  <a:spcPts val="1255"/>
                </a:lnSpc>
                <a:spcBef>
                  <a:spcPts val="0"/>
                </a:spcBef>
                <a:spcAft>
                  <a:spcPts val="800"/>
                </a:spcAft>
              </a:pPr>
              <a:r>
                <a:rPr lang="en-US" spc="-10" dirty="0">
                  <a:effectLst/>
                  <a:latin typeface="Calibri" panose="020F0502020204030204" pitchFamily="34" charset="0"/>
                  <a:ea typeface="Calibri" panose="020F0502020204030204" pitchFamily="34" charset="0"/>
                  <a:cs typeface="Times New Roman" panose="02020603050405020304" pitchFamily="18" charset="0"/>
                </a:rPr>
                <a:t>cell count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9" name="TextBox 118">
            <a:extLst>
              <a:ext uri="{FF2B5EF4-FFF2-40B4-BE49-F238E27FC236}">
                <a16:creationId xmlns:a16="http://schemas.microsoft.com/office/drawing/2014/main" id="{FFD35C59-9FDB-4ABA-B70F-EF37D0FCE23F}"/>
              </a:ext>
            </a:extLst>
          </p:cNvPr>
          <p:cNvSpPr txBox="1"/>
          <p:nvPr/>
        </p:nvSpPr>
        <p:spPr>
          <a:xfrm>
            <a:off x="169437" y="5522569"/>
            <a:ext cx="11853125" cy="1015663"/>
          </a:xfrm>
          <a:prstGeom prst="wedgeRectCallout">
            <a:avLst>
              <a:gd name="adj1" fmla="val 45048"/>
              <a:gd name="adj2" fmla="val 73651"/>
            </a:avLst>
          </a:prstGeom>
          <a:blipFill>
            <a:blip r:embed="rId5"/>
            <a:tile tx="0" ty="0" sx="100000" sy="100000" flip="none" algn="tl"/>
          </a:blipFill>
        </p:spPr>
        <p:txBody>
          <a:bodyPr wrap="square">
            <a:spAutoFit/>
          </a:bodyPr>
          <a:lstStyle/>
          <a:p>
            <a:pPr algn="ctr"/>
            <a:r>
              <a:rPr lang="en-US" sz="2000" dirty="0">
                <a:solidFill>
                  <a:schemeClr val="bg1"/>
                </a:solidFill>
                <a:effectLst/>
                <a:latin typeface="Sylfaen" panose="010A0502050306030303" pitchFamily="18" charset="0"/>
                <a:ea typeface="Sylfaen" panose="010A0502050306030303" pitchFamily="18" charset="0"/>
                <a:cs typeface="Sylfaen" panose="010A0502050306030303" pitchFamily="18" charset="0"/>
              </a:rPr>
              <a:t>In the animals of the experimental group, 24 hours after the operation compared to the intact ones, the number of 2с cells increased statistically, the percentage of 2cx2 and 4с cells decreased. which indicates that cell proliferation begins at this time.</a:t>
            </a:r>
            <a:endParaRPr lang="en-US" sz="2000" b="1" dirty="0">
              <a:solidFill>
                <a:schemeClr val="bg1"/>
              </a:solidFill>
            </a:endParaRPr>
          </a:p>
        </p:txBody>
      </p:sp>
    </p:spTree>
    <p:extLst>
      <p:ext uri="{BB962C8B-B14F-4D97-AF65-F5344CB8AC3E}">
        <p14:creationId xmlns:p14="http://schemas.microsoft.com/office/powerpoint/2010/main" val="91653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4D6D-ED33-417C-85B4-BE76EC2DACB8}"/>
              </a:ext>
            </a:extLst>
          </p:cNvPr>
          <p:cNvSpPr>
            <a:spLocks noGrp="1"/>
          </p:cNvSpPr>
          <p:nvPr>
            <p:ph type="title"/>
          </p:nvPr>
        </p:nvSpPr>
        <p:spPr>
          <a:xfrm>
            <a:off x="924561" y="473737"/>
            <a:ext cx="10966904" cy="775168"/>
          </a:xfrm>
        </p:spPr>
        <p:style>
          <a:lnRef idx="0">
            <a:schemeClr val="accent3"/>
          </a:lnRef>
          <a:fillRef idx="3">
            <a:schemeClr val="accent3"/>
          </a:fillRef>
          <a:effectRef idx="3">
            <a:schemeClr val="accent3"/>
          </a:effectRef>
          <a:fontRef idx="minor">
            <a:schemeClr val="lt1"/>
          </a:fontRef>
        </p:style>
        <p:txBody>
          <a:bodyPr/>
          <a:lstStyle/>
          <a:p>
            <a:pPr algn="ctr"/>
            <a:r>
              <a:rPr lang="en-US" sz="3200" dirty="0"/>
              <a:t>Liver regeneration (compensatory-adaptive growth)</a:t>
            </a:r>
          </a:p>
        </p:txBody>
      </p:sp>
      <p:grpSp>
        <p:nvGrpSpPr>
          <p:cNvPr id="3" name="Group 2">
            <a:extLst>
              <a:ext uri="{FF2B5EF4-FFF2-40B4-BE49-F238E27FC236}">
                <a16:creationId xmlns:a16="http://schemas.microsoft.com/office/drawing/2014/main" id="{F91A36FB-B2C9-4871-9F9B-188F2BE027D1}"/>
              </a:ext>
            </a:extLst>
          </p:cNvPr>
          <p:cNvGrpSpPr/>
          <p:nvPr/>
        </p:nvGrpSpPr>
        <p:grpSpPr>
          <a:xfrm>
            <a:off x="123371" y="4524385"/>
            <a:ext cx="11945258" cy="1859878"/>
            <a:chOff x="267286" y="6067655"/>
            <a:chExt cx="10867293" cy="675250"/>
          </a:xfrm>
        </p:grpSpPr>
        <p:sp>
          <p:nvSpPr>
            <p:cNvPr id="11" name="Rectangle 10">
              <a:extLst>
                <a:ext uri="{FF2B5EF4-FFF2-40B4-BE49-F238E27FC236}">
                  <a16:creationId xmlns:a16="http://schemas.microsoft.com/office/drawing/2014/main" id="{56916A84-2CDD-44C2-9E66-050B5F366794}"/>
                </a:ext>
              </a:extLst>
            </p:cNvPr>
            <p:cNvSpPr/>
            <p:nvPr/>
          </p:nvSpPr>
          <p:spPr>
            <a:xfrm>
              <a:off x="267286" y="6067655"/>
              <a:ext cx="2378443" cy="67524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ka-GE" sz="2000" dirty="0"/>
                <a:t>1. </a:t>
              </a:r>
              <a:r>
                <a:rPr lang="en-US" sz="2000" dirty="0"/>
                <a:t>Proliferation</a:t>
              </a:r>
            </a:p>
          </p:txBody>
        </p:sp>
        <p:sp>
          <p:nvSpPr>
            <p:cNvPr id="12" name="Rectangle 11">
              <a:extLst>
                <a:ext uri="{FF2B5EF4-FFF2-40B4-BE49-F238E27FC236}">
                  <a16:creationId xmlns:a16="http://schemas.microsoft.com/office/drawing/2014/main" id="{02524685-63AE-4222-8E9B-A165FB2B5F3F}"/>
                </a:ext>
              </a:extLst>
            </p:cNvPr>
            <p:cNvSpPr/>
            <p:nvPr/>
          </p:nvSpPr>
          <p:spPr>
            <a:xfrm>
              <a:off x="4512212" y="6067655"/>
              <a:ext cx="2378443" cy="67524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ka-GE" sz="2000" dirty="0"/>
                <a:t>2. </a:t>
              </a:r>
              <a:r>
                <a:rPr lang="en-US" sz="2000" dirty="0"/>
                <a:t>Hypertrophy </a:t>
              </a:r>
            </a:p>
          </p:txBody>
        </p:sp>
        <p:sp>
          <p:nvSpPr>
            <p:cNvPr id="13" name="Rectangle 12">
              <a:extLst>
                <a:ext uri="{FF2B5EF4-FFF2-40B4-BE49-F238E27FC236}">
                  <a16:creationId xmlns:a16="http://schemas.microsoft.com/office/drawing/2014/main" id="{FC66FE8A-9ACB-4C4E-BCB3-C89219292CFC}"/>
                </a:ext>
              </a:extLst>
            </p:cNvPr>
            <p:cNvSpPr/>
            <p:nvPr/>
          </p:nvSpPr>
          <p:spPr>
            <a:xfrm>
              <a:off x="8413955" y="6067655"/>
              <a:ext cx="2720624" cy="6752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ka-GE" sz="2000" dirty="0"/>
                <a:t>3. </a:t>
              </a:r>
              <a:r>
                <a:rPr lang="en-US" sz="2000" dirty="0"/>
                <a:t>Polyploidization</a:t>
              </a:r>
            </a:p>
          </p:txBody>
        </p:sp>
      </p:grpSp>
      <p:pic>
        <p:nvPicPr>
          <p:cNvPr id="1026" name="Picture 2" descr="9 Questions You Should Be Able to Answer About Your Liver | Everyday Health">
            <a:extLst>
              <a:ext uri="{FF2B5EF4-FFF2-40B4-BE49-F238E27FC236}">
                <a16:creationId xmlns:a16="http://schemas.microsoft.com/office/drawing/2014/main" id="{E86F5D93-CA66-42C0-81B4-30309EC92A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85" r="50000" b="22382"/>
          <a:stretch/>
        </p:blipFill>
        <p:spPr bwMode="auto">
          <a:xfrm>
            <a:off x="1622423" y="1529602"/>
            <a:ext cx="3999664" cy="2772393"/>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97DF423-F1A6-4908-B186-7E28F5634B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8434" y="1529602"/>
            <a:ext cx="4142096" cy="2828784"/>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4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ACF1-9892-4088-8C22-D3CB5AAC4C8C}"/>
              </a:ext>
            </a:extLst>
          </p:cNvPr>
          <p:cNvSpPr>
            <a:spLocks noGrp="1"/>
          </p:cNvSpPr>
          <p:nvPr>
            <p:ph type="title"/>
          </p:nvPr>
        </p:nvSpPr>
        <p:spPr>
          <a:xfrm>
            <a:off x="1516646" y="243994"/>
            <a:ext cx="8812380" cy="1007678"/>
          </a:xfrm>
        </p:spPr>
        <p:txBody>
          <a:bodyPr/>
          <a:lstStyle/>
          <a:p>
            <a:pPr algn="ctr"/>
            <a:r>
              <a:rPr lang="ka-GE" dirty="0"/>
              <a:t>უჯრედების შერწყმა</a:t>
            </a:r>
            <a:endParaRPr lang="en-US" dirty="0"/>
          </a:p>
        </p:txBody>
      </p:sp>
      <p:grpSp>
        <p:nvGrpSpPr>
          <p:cNvPr id="3" name="Group 2">
            <a:extLst>
              <a:ext uri="{FF2B5EF4-FFF2-40B4-BE49-F238E27FC236}">
                <a16:creationId xmlns:a16="http://schemas.microsoft.com/office/drawing/2014/main" id="{1C115E62-4ECC-4D37-890A-8521F3B32F2C}"/>
              </a:ext>
            </a:extLst>
          </p:cNvPr>
          <p:cNvGrpSpPr/>
          <p:nvPr/>
        </p:nvGrpSpPr>
        <p:grpSpPr>
          <a:xfrm>
            <a:off x="28021" y="1690657"/>
            <a:ext cx="12135958" cy="4752287"/>
            <a:chOff x="56042" y="964943"/>
            <a:chExt cx="12135958" cy="4752287"/>
          </a:xfrm>
        </p:grpSpPr>
        <p:pic>
          <p:nvPicPr>
            <p:cNvPr id="1026" name="Picture 2">
              <a:extLst>
                <a:ext uri="{FF2B5EF4-FFF2-40B4-BE49-F238E27FC236}">
                  <a16:creationId xmlns:a16="http://schemas.microsoft.com/office/drawing/2014/main" id="{0731C610-3F1A-4646-A398-057C23658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3" y="2892964"/>
              <a:ext cx="5894814" cy="2823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iagram&#10;&#10;Description automatically generated">
              <a:extLst>
                <a:ext uri="{FF2B5EF4-FFF2-40B4-BE49-F238E27FC236}">
                  <a16:creationId xmlns:a16="http://schemas.microsoft.com/office/drawing/2014/main" id="{D1844301-B887-4B21-BD36-9AA372FAF2A6}"/>
                </a:ext>
              </a:extLst>
            </p:cNvPr>
            <p:cNvPicPr>
              <a:picLocks noChangeAspect="1"/>
            </p:cNvPicPr>
            <p:nvPr/>
          </p:nvPicPr>
          <p:blipFill rotWithShape="1">
            <a:blip r:embed="rId3"/>
            <a:srcRect t="55274"/>
            <a:stretch/>
          </p:blipFill>
          <p:spPr>
            <a:xfrm>
              <a:off x="56042" y="964943"/>
              <a:ext cx="5894815" cy="1411703"/>
            </a:xfrm>
            <a:prstGeom prst="rect">
              <a:avLst/>
            </a:prstGeom>
            <a:noFill/>
            <a:ln cap="flat">
              <a:noFill/>
            </a:ln>
          </p:spPr>
        </p:pic>
        <p:pic>
          <p:nvPicPr>
            <p:cNvPr id="8" name="Picture 7" descr="Preventing cancer in just three shots – UWMadScience">
              <a:extLst>
                <a:ext uri="{FF2B5EF4-FFF2-40B4-BE49-F238E27FC236}">
                  <a16:creationId xmlns:a16="http://schemas.microsoft.com/office/drawing/2014/main" id="{FA8072F6-386B-4EA7-B904-77F196C575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78" t="-949" r="8358"/>
            <a:stretch/>
          </p:blipFill>
          <p:spPr bwMode="auto">
            <a:xfrm>
              <a:off x="6181006" y="2815631"/>
              <a:ext cx="6010994" cy="2901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agram&#10;&#10;Description automatically generated">
              <a:extLst>
                <a:ext uri="{FF2B5EF4-FFF2-40B4-BE49-F238E27FC236}">
                  <a16:creationId xmlns:a16="http://schemas.microsoft.com/office/drawing/2014/main" id="{DE3240CD-2E01-4CD5-884A-234AD5B21374}"/>
                </a:ext>
              </a:extLst>
            </p:cNvPr>
            <p:cNvPicPr>
              <a:picLocks noChangeAspect="1"/>
            </p:cNvPicPr>
            <p:nvPr/>
          </p:nvPicPr>
          <p:blipFill rotWithShape="1">
            <a:blip r:embed="rId3"/>
            <a:srcRect t="10160" b="45115"/>
            <a:stretch/>
          </p:blipFill>
          <p:spPr>
            <a:xfrm>
              <a:off x="6241142" y="964943"/>
              <a:ext cx="5894816" cy="1411703"/>
            </a:xfrm>
            <a:prstGeom prst="rect">
              <a:avLst/>
            </a:prstGeom>
            <a:noFill/>
            <a:ln cap="flat">
              <a:noFill/>
            </a:ln>
          </p:spPr>
        </p:pic>
      </p:grpSp>
    </p:spTree>
    <p:extLst>
      <p:ext uri="{BB962C8B-B14F-4D97-AF65-F5344CB8AC3E}">
        <p14:creationId xmlns:p14="http://schemas.microsoft.com/office/powerpoint/2010/main" val="312057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CF84-B824-4EB1-8021-1AA5721389DF}"/>
              </a:ext>
            </a:extLst>
          </p:cNvPr>
          <p:cNvSpPr>
            <a:spLocks noGrp="1"/>
          </p:cNvSpPr>
          <p:nvPr>
            <p:ph type="title"/>
          </p:nvPr>
        </p:nvSpPr>
        <p:spPr>
          <a:xfrm>
            <a:off x="1190172" y="394660"/>
            <a:ext cx="9408212" cy="1105735"/>
          </a:xfrm>
        </p:spPr>
        <p:txBody>
          <a:bodyPr/>
          <a:lstStyle/>
          <a:p>
            <a:pPr algn="ctr"/>
            <a:r>
              <a:rPr lang="ka-GE" dirty="0"/>
              <a:t>არასრული მიტოზი</a:t>
            </a:r>
            <a:endParaRPr lang="en-US" dirty="0"/>
          </a:p>
        </p:txBody>
      </p:sp>
      <p:pic>
        <p:nvPicPr>
          <p:cNvPr id="6" name="Picture 5" descr="Diagram&#10;&#10;Description automatically generated">
            <a:extLst>
              <a:ext uri="{FF2B5EF4-FFF2-40B4-BE49-F238E27FC236}">
                <a16:creationId xmlns:a16="http://schemas.microsoft.com/office/drawing/2014/main" id="{E441555E-CF54-4405-BC28-70B7B8BB0C10}"/>
              </a:ext>
            </a:extLst>
          </p:cNvPr>
          <p:cNvPicPr>
            <a:picLocks noChangeAspect="1"/>
          </p:cNvPicPr>
          <p:nvPr/>
        </p:nvPicPr>
        <p:blipFill rotWithShape="1">
          <a:blip r:embed="rId2"/>
          <a:srcRect l="3421"/>
          <a:stretch/>
        </p:blipFill>
        <p:spPr>
          <a:xfrm>
            <a:off x="869429" y="2018140"/>
            <a:ext cx="10053187" cy="3339465"/>
          </a:xfrm>
          <a:prstGeom prst="rect">
            <a:avLst/>
          </a:prstGeom>
          <a:noFill/>
          <a:ln cap="flat">
            <a:noFill/>
          </a:ln>
        </p:spPr>
      </p:pic>
    </p:spTree>
    <p:extLst>
      <p:ext uri="{BB962C8B-B14F-4D97-AF65-F5344CB8AC3E}">
        <p14:creationId xmlns:p14="http://schemas.microsoft.com/office/powerpoint/2010/main" val="202139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A480-CD2B-44A7-9689-2624B2AF3903}"/>
              </a:ext>
            </a:extLst>
          </p:cNvPr>
          <p:cNvSpPr>
            <a:spLocks noGrp="1"/>
          </p:cNvSpPr>
          <p:nvPr>
            <p:ph type="title"/>
          </p:nvPr>
        </p:nvSpPr>
        <p:spPr>
          <a:xfrm>
            <a:off x="0" y="120748"/>
            <a:ext cx="12027877" cy="946052"/>
          </a:xfrm>
          <a:solidFill>
            <a:schemeClr val="accent1"/>
          </a:solidFill>
        </p:spPr>
        <p:txBody>
          <a:bodyPr>
            <a:normAutofit/>
          </a:bodyPr>
          <a:lstStyle/>
          <a:p>
            <a:pPr algn="ctr"/>
            <a:r>
              <a:rPr lang="en-US" sz="3700" dirty="0">
                <a:solidFill>
                  <a:srgbClr val="FFFFFF"/>
                </a:solidFill>
              </a:rPr>
              <a:t>Tasks:</a:t>
            </a:r>
          </a:p>
        </p:txBody>
      </p:sp>
      <p:sp>
        <p:nvSpPr>
          <p:cNvPr id="6" name="TextBox 5">
            <a:extLst>
              <a:ext uri="{FF2B5EF4-FFF2-40B4-BE49-F238E27FC236}">
                <a16:creationId xmlns:a16="http://schemas.microsoft.com/office/drawing/2014/main" id="{8D544A24-384A-40B9-9735-8501119EAD37}"/>
              </a:ext>
            </a:extLst>
          </p:cNvPr>
          <p:cNvSpPr txBox="1"/>
          <p:nvPr/>
        </p:nvSpPr>
        <p:spPr>
          <a:xfrm>
            <a:off x="321212" y="1066800"/>
            <a:ext cx="11549576" cy="4624151"/>
          </a:xfrm>
          <a:prstGeom prst="rect">
            <a:avLst/>
          </a:prstGeom>
          <a:noFill/>
        </p:spPr>
        <p:txBody>
          <a:bodyPr wrap="square">
            <a:spAutoFit/>
          </a:bodyPr>
          <a:lstStyle/>
          <a:p>
            <a:pPr marL="342900" lvl="0" indent="-342900">
              <a:lnSpc>
                <a:spcPct val="150000"/>
              </a:lnSpc>
              <a:buFont typeface="+mj-lt"/>
              <a:buAutoNum type="arabicParenR"/>
            </a:pPr>
            <a:r>
              <a:rPr lang="en-US" sz="1800" dirty="0"/>
              <a:t>Development of an alloxan diabetes model</a:t>
            </a:r>
            <a:endParaRPr lang="ka-GE" sz="1800" dirty="0"/>
          </a:p>
          <a:p>
            <a:pPr marL="342900" lvl="0" indent="-342900">
              <a:lnSpc>
                <a:spcPct val="150000"/>
              </a:lnSpc>
              <a:buFont typeface="+mj-lt"/>
              <a:buAutoNum type="arabicParenR"/>
            </a:pPr>
            <a:r>
              <a:rPr lang="en-US" dirty="0"/>
              <a:t>Study of changes in the </a:t>
            </a:r>
            <a:r>
              <a:rPr lang="en-US" dirty="0" err="1"/>
              <a:t>histoarchitectonics</a:t>
            </a:r>
            <a:r>
              <a:rPr lang="en-US" dirty="0"/>
              <a:t> of tissues using light microscopy on permanent slides  made from paraffin illumination of rat liver tissue.</a:t>
            </a:r>
            <a:endParaRPr lang="ka-GE" dirty="0"/>
          </a:p>
          <a:p>
            <a:pPr marL="342900" lvl="0" indent="-342900">
              <a:lnSpc>
                <a:spcPct val="150000"/>
              </a:lnSpc>
              <a:buFont typeface="+mj-lt"/>
              <a:buAutoNum type="arabicParenR"/>
            </a:pPr>
            <a:r>
              <a:rPr lang="en-US" dirty="0"/>
              <a:t>Assessment of changes in liver proliferative activity of adult white rats by determination of colchicine mitotic index</a:t>
            </a:r>
            <a:endParaRPr lang="ka-GE" dirty="0"/>
          </a:p>
          <a:p>
            <a:pPr marL="342900" lvl="0" indent="-342900">
              <a:lnSpc>
                <a:spcPct val="150000"/>
              </a:lnSpc>
              <a:buFont typeface="+mj-lt"/>
              <a:buAutoNum type="arabicParenR"/>
            </a:pPr>
            <a:r>
              <a:rPr lang="en-US" dirty="0"/>
              <a:t>Studying the changes in the quantitative ratio of hepatocytes of different ploidy in the liver of adult rats at different times (24 h and 48 h) after the injection of alloxan</a:t>
            </a:r>
            <a:endParaRPr lang="ka-GE" dirty="0"/>
          </a:p>
          <a:p>
            <a:pPr marL="342900" lvl="0" indent="-342900">
              <a:lnSpc>
                <a:spcPct val="150000"/>
              </a:lnSpc>
              <a:buFont typeface="+mj-lt"/>
              <a:buAutoNum type="arabicParenR"/>
            </a:pPr>
            <a:r>
              <a:rPr lang="en-US" dirty="0"/>
              <a:t>Study of changes in the quantitative ratio of hepatocytes of different ploidy in adult rat liver at the initial stage of regenerative growth (partial hepatectomy)</a:t>
            </a:r>
            <a:endParaRPr lang="ka-GE" dirty="0"/>
          </a:p>
          <a:p>
            <a:pPr marL="342900" lvl="0" indent="-342900">
              <a:lnSpc>
                <a:spcPct val="150000"/>
              </a:lnSpc>
              <a:buFont typeface="+mj-lt"/>
              <a:buAutoNum type="arabicParenR"/>
            </a:pPr>
            <a:r>
              <a:rPr lang="en-US" dirty="0"/>
              <a:t>Evaluation of quantitative changes of insulin-producing cells in the pancreas of intact and experimental group animals by immunohistochemical method</a:t>
            </a:r>
            <a:endParaRPr lang="ka-GE" dirty="0"/>
          </a:p>
        </p:txBody>
      </p:sp>
    </p:spTree>
    <p:extLst>
      <p:ext uri="{BB962C8B-B14F-4D97-AF65-F5344CB8AC3E}">
        <p14:creationId xmlns:p14="http://schemas.microsoft.com/office/powerpoint/2010/main" val="1919847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4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5B38BB-6D60-407B-8977-933409423C1E}"/>
              </a:ext>
            </a:extLst>
          </p:cNvPr>
          <p:cNvPicPr>
            <a:picLocks noChangeAspect="1"/>
          </p:cNvPicPr>
          <p:nvPr/>
        </p:nvPicPr>
        <p:blipFill>
          <a:blip r:embed="rId2"/>
          <a:stretch>
            <a:fillRect/>
          </a:stretch>
        </p:blipFill>
        <p:spPr>
          <a:xfrm>
            <a:off x="2781478" y="2304396"/>
            <a:ext cx="6629043" cy="2975126"/>
          </a:xfrm>
          <a:prstGeom prst="rect">
            <a:avLst/>
          </a:prstGeom>
        </p:spPr>
      </p:pic>
    </p:spTree>
    <p:extLst>
      <p:ext uri="{BB962C8B-B14F-4D97-AF65-F5344CB8AC3E}">
        <p14:creationId xmlns:p14="http://schemas.microsoft.com/office/powerpoint/2010/main" val="387533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4D6D-ED33-417C-85B4-BE76EC2DACB8}"/>
              </a:ext>
            </a:extLst>
          </p:cNvPr>
          <p:cNvSpPr>
            <a:spLocks noGrp="1"/>
          </p:cNvSpPr>
          <p:nvPr>
            <p:ph type="title"/>
          </p:nvPr>
        </p:nvSpPr>
        <p:spPr>
          <a:xfrm>
            <a:off x="392298" y="460090"/>
            <a:ext cx="10966904" cy="775168"/>
          </a:xfrm>
        </p:spPr>
        <p:style>
          <a:lnRef idx="0">
            <a:schemeClr val="accent3"/>
          </a:lnRef>
          <a:fillRef idx="3">
            <a:schemeClr val="accent3"/>
          </a:fillRef>
          <a:effectRef idx="3">
            <a:schemeClr val="accent3"/>
          </a:effectRef>
          <a:fontRef idx="minor">
            <a:schemeClr val="lt1"/>
          </a:fontRef>
        </p:style>
        <p:txBody>
          <a:bodyPr/>
          <a:lstStyle/>
          <a:p>
            <a:pPr algn="ctr"/>
            <a:r>
              <a:rPr lang="en-US" sz="3200" dirty="0"/>
              <a:t>Changes in liver regeneration in  different pathologies</a:t>
            </a:r>
          </a:p>
        </p:txBody>
      </p:sp>
      <p:sp>
        <p:nvSpPr>
          <p:cNvPr id="3" name="Title 1">
            <a:extLst>
              <a:ext uri="{FF2B5EF4-FFF2-40B4-BE49-F238E27FC236}">
                <a16:creationId xmlns:a16="http://schemas.microsoft.com/office/drawing/2014/main" id="{B1624D6D-ED33-417C-85B4-BE76EC2DACB8}"/>
              </a:ext>
            </a:extLst>
          </p:cNvPr>
          <p:cNvSpPr txBox="1">
            <a:spLocks/>
          </p:cNvSpPr>
          <p:nvPr/>
        </p:nvSpPr>
        <p:spPr>
          <a:xfrm>
            <a:off x="392298" y="3135050"/>
            <a:ext cx="3456371" cy="170990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2400" dirty="0"/>
              <a:t>Diabetes experimental model</a:t>
            </a:r>
          </a:p>
          <a:p>
            <a:pPr algn="ctr"/>
            <a:r>
              <a:rPr lang="en-US" sz="2400" dirty="0"/>
              <a:t>(</a:t>
            </a:r>
            <a:r>
              <a:rPr lang="en-US" sz="2400" dirty="0" err="1"/>
              <a:t>Alloxan</a:t>
            </a:r>
            <a:r>
              <a:rPr lang="en-US" sz="2400" dirty="0"/>
              <a:t>, </a:t>
            </a:r>
            <a:r>
              <a:rPr lang="en-US" sz="2400" dirty="0" err="1"/>
              <a:t>streptozotocin</a:t>
            </a:r>
            <a:r>
              <a:rPr lang="en-US" sz="3200" dirty="0"/>
              <a:t>)</a:t>
            </a:r>
          </a:p>
        </p:txBody>
      </p:sp>
      <p:sp>
        <p:nvSpPr>
          <p:cNvPr id="4" name="Right Arrow 3"/>
          <p:cNvSpPr/>
          <p:nvPr/>
        </p:nvSpPr>
        <p:spPr>
          <a:xfrm>
            <a:off x="4080681" y="3391484"/>
            <a:ext cx="3131773" cy="156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80681" y="3848668"/>
            <a:ext cx="2593075" cy="646331"/>
          </a:xfrm>
          <a:prstGeom prst="rect">
            <a:avLst/>
          </a:prstGeom>
          <a:noFill/>
        </p:spPr>
        <p:txBody>
          <a:bodyPr wrap="square" rtlCol="0">
            <a:spAutoFit/>
          </a:bodyPr>
          <a:lstStyle/>
          <a:p>
            <a:r>
              <a:rPr lang="en-US" b="1" dirty="0"/>
              <a:t>Decrease of insulin concentration</a:t>
            </a:r>
          </a:p>
        </p:txBody>
      </p:sp>
      <p:sp>
        <p:nvSpPr>
          <p:cNvPr id="6" name="Title 1">
            <a:extLst>
              <a:ext uri="{FF2B5EF4-FFF2-40B4-BE49-F238E27FC236}">
                <a16:creationId xmlns:a16="http://schemas.microsoft.com/office/drawing/2014/main" id="{B1624D6D-ED33-417C-85B4-BE76EC2DACB8}"/>
              </a:ext>
            </a:extLst>
          </p:cNvPr>
          <p:cNvSpPr txBox="1">
            <a:spLocks/>
          </p:cNvSpPr>
          <p:nvPr/>
        </p:nvSpPr>
        <p:spPr>
          <a:xfrm>
            <a:off x="7902831" y="3098992"/>
            <a:ext cx="3456371" cy="170990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endParaRPr lang="en-US" sz="2400" dirty="0"/>
          </a:p>
          <a:p>
            <a:pPr algn="ctr"/>
            <a:r>
              <a:rPr lang="en-US" sz="2400" dirty="0"/>
              <a:t>Generation of</a:t>
            </a:r>
          </a:p>
          <a:p>
            <a:pPr algn="ctr"/>
            <a:r>
              <a:rPr lang="en-US" sz="2400" dirty="0"/>
              <a:t>High </a:t>
            </a:r>
            <a:r>
              <a:rPr lang="en-US" sz="2400" dirty="0" err="1"/>
              <a:t>ploid</a:t>
            </a:r>
            <a:r>
              <a:rPr lang="en-US" sz="2400" dirty="0"/>
              <a:t> cells</a:t>
            </a:r>
            <a:endParaRPr lang="en-US" sz="3200" dirty="0"/>
          </a:p>
        </p:txBody>
      </p:sp>
    </p:spTree>
    <p:extLst>
      <p:ext uri="{BB962C8B-B14F-4D97-AF65-F5344CB8AC3E}">
        <p14:creationId xmlns:p14="http://schemas.microsoft.com/office/powerpoint/2010/main" val="180168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CAD3-C121-4899-B98A-36F181E68973}"/>
              </a:ext>
            </a:extLst>
          </p:cNvPr>
          <p:cNvSpPr>
            <a:spLocks noGrp="1"/>
          </p:cNvSpPr>
          <p:nvPr>
            <p:ph type="title"/>
          </p:nvPr>
        </p:nvSpPr>
        <p:spPr>
          <a:xfrm>
            <a:off x="1637478" y="435410"/>
            <a:ext cx="9404723" cy="1400530"/>
          </a:xfrm>
        </p:spPr>
        <p:style>
          <a:lnRef idx="1">
            <a:schemeClr val="accent2"/>
          </a:lnRef>
          <a:fillRef idx="3">
            <a:schemeClr val="accent2"/>
          </a:fillRef>
          <a:effectRef idx="2">
            <a:schemeClr val="accent2"/>
          </a:effectRef>
          <a:fontRef idx="minor">
            <a:schemeClr val="lt1"/>
          </a:fontRef>
        </p:style>
        <p:txBody>
          <a:bodyPr/>
          <a:lstStyle/>
          <a:p>
            <a:pPr algn="ctr"/>
            <a:r>
              <a:rPr lang="en-US" sz="3600" dirty="0"/>
              <a:t>An experimental model of alloxan diabetes mellitus</a:t>
            </a:r>
          </a:p>
        </p:txBody>
      </p:sp>
      <p:graphicFrame>
        <p:nvGraphicFramePr>
          <p:cNvPr id="4" name="Table 3">
            <a:extLst>
              <a:ext uri="{FF2B5EF4-FFF2-40B4-BE49-F238E27FC236}">
                <a16:creationId xmlns:a16="http://schemas.microsoft.com/office/drawing/2014/main" id="{EC825136-DD10-4480-9076-DE4B3ED17672}"/>
              </a:ext>
            </a:extLst>
          </p:cNvPr>
          <p:cNvGraphicFramePr>
            <a:graphicFrameLocks noGrp="1"/>
          </p:cNvGraphicFramePr>
          <p:nvPr>
            <p:extLst>
              <p:ext uri="{D42A27DB-BD31-4B8C-83A1-F6EECF244321}">
                <p14:modId xmlns:p14="http://schemas.microsoft.com/office/powerpoint/2010/main" val="2007940978"/>
              </p:ext>
            </p:extLst>
          </p:nvPr>
        </p:nvGraphicFramePr>
        <p:xfrm>
          <a:off x="608382" y="2261111"/>
          <a:ext cx="5085908" cy="3915224"/>
        </p:xfrm>
        <a:graphic>
          <a:graphicData uri="http://schemas.openxmlformats.org/drawingml/2006/table">
            <a:tbl>
              <a:tblPr firstRow="1" firstCol="1" bandRow="1">
                <a:tableStyleId>{E269D01E-BC32-4049-B463-5C60D7B0CCD2}</a:tableStyleId>
              </a:tblPr>
              <a:tblGrid>
                <a:gridCol w="2527127">
                  <a:extLst>
                    <a:ext uri="{9D8B030D-6E8A-4147-A177-3AD203B41FA5}">
                      <a16:colId xmlns:a16="http://schemas.microsoft.com/office/drawing/2014/main" val="2715846813"/>
                    </a:ext>
                  </a:extLst>
                </a:gridCol>
                <a:gridCol w="2558781">
                  <a:extLst>
                    <a:ext uri="{9D8B030D-6E8A-4147-A177-3AD203B41FA5}">
                      <a16:colId xmlns:a16="http://schemas.microsoft.com/office/drawing/2014/main" val="1960157956"/>
                    </a:ext>
                  </a:extLst>
                </a:gridCol>
              </a:tblGrid>
              <a:tr h="3473781">
                <a:tc>
                  <a:txBody>
                    <a:bodyPr/>
                    <a:lstStyle/>
                    <a:p>
                      <a:pPr algn="ctr">
                        <a:lnSpc>
                          <a:spcPct val="150000"/>
                        </a:lnSpc>
                        <a:spcAft>
                          <a:spcPts val="800"/>
                        </a:spcAft>
                      </a:pPr>
                      <a:endParaRPr lang="ka-GE" sz="11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br>
                        <a:rPr lang="en-US" sz="11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768496"/>
                  </a:ext>
                </a:extLst>
              </a:tr>
              <a:tr h="441443">
                <a:tc>
                  <a:txBody>
                    <a:bodyPr/>
                    <a:lstStyle/>
                    <a:p>
                      <a:pPr algn="ctr">
                        <a:lnSpc>
                          <a:spcPct val="150000"/>
                        </a:lnSpc>
                        <a:spcAft>
                          <a:spcPts val="800"/>
                        </a:spcAft>
                      </a:pPr>
                      <a:r>
                        <a:rPr lang="en-US" sz="2000" b="1" dirty="0">
                          <a:effectLst>
                            <a:outerShdw blurRad="38100" dist="38100" dir="2700000" algn="tl">
                              <a:srgbClr val="000000">
                                <a:alpha val="43137"/>
                              </a:srgbClr>
                            </a:outerShdw>
                          </a:effectLst>
                        </a:rPr>
                        <a:t>Alloxan</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2000" b="1" dirty="0">
                          <a:effectLst>
                            <a:outerShdw blurRad="38100" dist="38100" dir="2700000" algn="tl">
                              <a:srgbClr val="000000">
                                <a:alpha val="43137"/>
                              </a:srgbClr>
                            </a:outerShdw>
                          </a:effectLst>
                        </a:rPr>
                        <a:t>β</a:t>
                      </a:r>
                      <a:r>
                        <a:rPr lang="ka-GE" sz="2000" b="1" dirty="0">
                          <a:effectLst>
                            <a:outerShdw blurRad="38100" dist="38100" dir="2700000" algn="tl">
                              <a:srgbClr val="000000">
                                <a:alpha val="43137"/>
                              </a:srgbClr>
                            </a:outerShdw>
                          </a:effectLst>
                        </a:rPr>
                        <a:t>-D </a:t>
                      </a:r>
                      <a:r>
                        <a:rPr lang="en-US" sz="2000" b="1" dirty="0">
                          <a:effectLst>
                            <a:outerShdw blurRad="38100" dist="38100" dir="2700000" algn="tl">
                              <a:srgbClr val="000000">
                                <a:alpha val="43137"/>
                              </a:srgbClr>
                            </a:outerShdw>
                          </a:effectLst>
                        </a:rPr>
                        <a:t>glucose</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019960"/>
                  </a:ext>
                </a:extLst>
              </a:tr>
            </a:tbl>
          </a:graphicData>
        </a:graphic>
      </p:graphicFrame>
      <p:pic>
        <p:nvPicPr>
          <p:cNvPr id="7" name="Picture 126">
            <a:extLst>
              <a:ext uri="{FF2B5EF4-FFF2-40B4-BE49-F238E27FC236}">
                <a16:creationId xmlns:a16="http://schemas.microsoft.com/office/drawing/2014/main" id="{F8DAD4C9-C0D1-443E-B931-BB9AD26B19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17" y="2811298"/>
            <a:ext cx="1986294" cy="19862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329004EC-8089-4874-A7D5-F0770EEE0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333" t="18333" r="15334" b="17667"/>
          <a:stretch>
            <a:fillRect/>
          </a:stretch>
        </p:blipFill>
        <p:spPr bwMode="auto">
          <a:xfrm>
            <a:off x="3337170" y="3229470"/>
            <a:ext cx="2173862" cy="19785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71E005B6-C5EF-456E-89AA-9DFD881D5EB1}"/>
              </a:ext>
            </a:extLst>
          </p:cNvPr>
          <p:cNvGraphicFramePr>
            <a:graphicFrameLocks noGrp="1"/>
          </p:cNvGraphicFramePr>
          <p:nvPr>
            <p:extLst>
              <p:ext uri="{D42A27DB-BD31-4B8C-83A1-F6EECF244321}">
                <p14:modId xmlns:p14="http://schemas.microsoft.com/office/powerpoint/2010/main" val="2059590771"/>
              </p:ext>
            </p:extLst>
          </p:nvPr>
        </p:nvGraphicFramePr>
        <p:xfrm>
          <a:off x="6416432" y="2261111"/>
          <a:ext cx="5389372" cy="3928548"/>
        </p:xfrm>
        <a:graphic>
          <a:graphicData uri="http://schemas.openxmlformats.org/drawingml/2006/table">
            <a:tbl>
              <a:tblPr firstRow="1" bandRow="1">
                <a:tableStyleId>{073A0DAA-6AF3-43AB-8588-CEC1D06C72B9}</a:tableStyleId>
              </a:tblPr>
              <a:tblGrid>
                <a:gridCol w="5389372">
                  <a:extLst>
                    <a:ext uri="{9D8B030D-6E8A-4147-A177-3AD203B41FA5}">
                      <a16:colId xmlns:a16="http://schemas.microsoft.com/office/drawing/2014/main" val="2537598948"/>
                    </a:ext>
                  </a:extLst>
                </a:gridCol>
              </a:tblGrid>
              <a:tr h="619132">
                <a:tc>
                  <a:txBody>
                    <a:bodyPr/>
                    <a:lstStyle/>
                    <a:p>
                      <a:r>
                        <a:rPr lang="en-US" b="0" dirty="0"/>
                        <a:t>hydrophilic</a:t>
                      </a:r>
                    </a:p>
                  </a:txBody>
                  <a:tcPr/>
                </a:tc>
                <a:extLst>
                  <a:ext uri="{0D108BD9-81ED-4DB2-BD59-A6C34878D82A}">
                    <a16:rowId xmlns:a16="http://schemas.microsoft.com/office/drawing/2014/main" val="328785228"/>
                  </a:ext>
                </a:extLst>
              </a:tr>
              <a:tr h="669275">
                <a:tc>
                  <a:txBody>
                    <a:bodyPr/>
                    <a:lstStyle/>
                    <a:p>
                      <a:r>
                        <a:rPr lang="en-US" dirty="0"/>
                        <a:t>Having a weak acid property</a:t>
                      </a:r>
                    </a:p>
                  </a:txBody>
                  <a:tcPr/>
                </a:tc>
                <a:extLst>
                  <a:ext uri="{0D108BD9-81ED-4DB2-BD59-A6C34878D82A}">
                    <a16:rowId xmlns:a16="http://schemas.microsoft.com/office/drawing/2014/main" val="1427274517"/>
                  </a:ext>
                </a:extLst>
              </a:tr>
              <a:tr h="669275">
                <a:tc>
                  <a:txBody>
                    <a:bodyPr/>
                    <a:lstStyle/>
                    <a:p>
                      <a:r>
                        <a:rPr lang="en-US" dirty="0"/>
                        <a:t>Half-life - 1.5 min.</a:t>
                      </a:r>
                    </a:p>
                  </a:txBody>
                  <a:tcPr/>
                </a:tc>
                <a:extLst>
                  <a:ext uri="{0D108BD9-81ED-4DB2-BD59-A6C34878D82A}">
                    <a16:rowId xmlns:a16="http://schemas.microsoft.com/office/drawing/2014/main" val="482123270"/>
                  </a:ext>
                </a:extLst>
              </a:tr>
              <a:tr h="811533">
                <a:tc>
                  <a:txBody>
                    <a:bodyPr/>
                    <a:lstStyle/>
                    <a:p>
                      <a:r>
                        <a:rPr lang="en-US" dirty="0"/>
                        <a:t>It enters the cells with the help of GLUT2 transporter</a:t>
                      </a:r>
                    </a:p>
                  </a:txBody>
                  <a:tcPr/>
                </a:tc>
                <a:extLst>
                  <a:ext uri="{0D108BD9-81ED-4DB2-BD59-A6C34878D82A}">
                    <a16:rowId xmlns:a16="http://schemas.microsoft.com/office/drawing/2014/main" val="3199151091"/>
                  </a:ext>
                </a:extLst>
              </a:tr>
              <a:tr h="1159333">
                <a:tc>
                  <a:txBody>
                    <a:bodyPr/>
                    <a:lstStyle/>
                    <a:p>
                      <a:r>
                        <a:rPr lang="en-US" dirty="0"/>
                        <a:t>It inhibits glucokinase and produces reactive forms of oxygen</a:t>
                      </a:r>
                    </a:p>
                  </a:txBody>
                  <a:tcPr/>
                </a:tc>
                <a:extLst>
                  <a:ext uri="{0D108BD9-81ED-4DB2-BD59-A6C34878D82A}">
                    <a16:rowId xmlns:a16="http://schemas.microsoft.com/office/drawing/2014/main" val="123932823"/>
                  </a:ext>
                </a:extLst>
              </a:tr>
            </a:tbl>
          </a:graphicData>
        </a:graphic>
      </p:graphicFrame>
    </p:spTree>
    <p:extLst>
      <p:ext uri="{BB962C8B-B14F-4D97-AF65-F5344CB8AC3E}">
        <p14:creationId xmlns:p14="http://schemas.microsoft.com/office/powerpoint/2010/main" val="234773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78B5-D8EB-4ABC-B96E-4266DF535F75}"/>
              </a:ext>
            </a:extLst>
          </p:cNvPr>
          <p:cNvSpPr>
            <a:spLocks noGrp="1"/>
          </p:cNvSpPr>
          <p:nvPr>
            <p:ph type="title"/>
          </p:nvPr>
        </p:nvSpPr>
        <p:spPr>
          <a:xfrm>
            <a:off x="1046480" y="471714"/>
            <a:ext cx="10351321" cy="1265646"/>
          </a:xfrm>
          <a:ln/>
        </p:spPr>
        <p:style>
          <a:lnRef idx="1">
            <a:schemeClr val="accent2"/>
          </a:lnRef>
          <a:fillRef idx="3">
            <a:schemeClr val="accent2"/>
          </a:fillRef>
          <a:effectRef idx="2">
            <a:schemeClr val="accent2"/>
          </a:effectRef>
          <a:fontRef idx="minor">
            <a:schemeClr val="lt1"/>
          </a:fontRef>
        </p:style>
        <p:txBody>
          <a:bodyPr/>
          <a:lstStyle/>
          <a:p>
            <a:pPr algn="ctr">
              <a:lnSpc>
                <a:spcPct val="150000"/>
              </a:lnSpc>
            </a:pPr>
            <a:r>
              <a:rPr lang="en-US" dirty="0"/>
              <a:t>Effects of alloxan on insulin production</a:t>
            </a:r>
            <a:endParaRPr lang="en-US" i="1" dirty="0">
              <a:solidFill>
                <a:srgbClr val="FFFF00"/>
              </a:solidFill>
            </a:endParaRPr>
          </a:p>
        </p:txBody>
      </p:sp>
      <p:pic>
        <p:nvPicPr>
          <p:cNvPr id="5" name="Picture 4">
            <a:extLst>
              <a:ext uri="{FF2B5EF4-FFF2-40B4-BE49-F238E27FC236}">
                <a16:creationId xmlns:a16="http://schemas.microsoft.com/office/drawing/2014/main" id="{131108D9-830E-4E6C-9DFA-DA7BC44AC4FD}"/>
              </a:ext>
            </a:extLst>
          </p:cNvPr>
          <p:cNvPicPr>
            <a:picLocks noChangeAspect="1"/>
          </p:cNvPicPr>
          <p:nvPr/>
        </p:nvPicPr>
        <p:blipFill>
          <a:blip r:embed="rId3"/>
          <a:stretch>
            <a:fillRect/>
          </a:stretch>
        </p:blipFill>
        <p:spPr>
          <a:xfrm>
            <a:off x="2704427" y="2189128"/>
            <a:ext cx="7077075" cy="41052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959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2FB9-A9C4-4039-969C-6C461598BAFA}"/>
              </a:ext>
            </a:extLst>
          </p:cNvPr>
          <p:cNvSpPr>
            <a:spLocks noGrp="1"/>
          </p:cNvSpPr>
          <p:nvPr>
            <p:ph type="title"/>
          </p:nvPr>
        </p:nvSpPr>
        <p:spPr>
          <a:xfrm>
            <a:off x="1879600" y="641404"/>
            <a:ext cx="8490548" cy="760676"/>
          </a:xfrm>
        </p:spPr>
        <p:style>
          <a:lnRef idx="1">
            <a:schemeClr val="accent3"/>
          </a:lnRef>
          <a:fillRef idx="3">
            <a:schemeClr val="accent3"/>
          </a:fillRef>
          <a:effectRef idx="2">
            <a:schemeClr val="accent3"/>
          </a:effectRef>
          <a:fontRef idx="minor">
            <a:schemeClr val="lt1"/>
          </a:fontRef>
        </p:style>
        <p:txBody>
          <a:bodyPr/>
          <a:lstStyle/>
          <a:p>
            <a:pPr algn="ctr"/>
            <a:r>
              <a:rPr lang="en-US" dirty="0"/>
              <a:t>The aim of work</a:t>
            </a:r>
          </a:p>
        </p:txBody>
      </p:sp>
      <p:sp>
        <p:nvSpPr>
          <p:cNvPr id="3" name="Content Placeholder 2">
            <a:extLst>
              <a:ext uri="{FF2B5EF4-FFF2-40B4-BE49-F238E27FC236}">
                <a16:creationId xmlns:a16="http://schemas.microsoft.com/office/drawing/2014/main" id="{D8059241-9F32-4378-A948-F5810F7B53D1}"/>
              </a:ext>
            </a:extLst>
          </p:cNvPr>
          <p:cNvSpPr>
            <a:spLocks noGrp="1"/>
          </p:cNvSpPr>
          <p:nvPr>
            <p:ph idx="1"/>
          </p:nvPr>
        </p:nvSpPr>
        <p:spPr>
          <a:xfrm>
            <a:off x="1667707" y="2296800"/>
            <a:ext cx="8856585" cy="1967539"/>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marL="0" indent="0" algn="just">
              <a:buNone/>
            </a:pPr>
            <a:r>
              <a:rPr lang="en-US" sz="3200" b="0" i="0" dirty="0">
                <a:solidFill>
                  <a:srgbClr val="FFFFFF"/>
                </a:solidFill>
                <a:effectLst/>
                <a:latin typeface="Verdana" panose="020B0604030504040204" pitchFamily="34" charset="0"/>
              </a:rPr>
              <a:t>study of the adaptive mechanism of the liver in response to hyperglycemic functional stress, at the initial stage of </a:t>
            </a:r>
            <a:r>
              <a:rPr lang="en-US" sz="3200" b="0" i="0" dirty="0" err="1">
                <a:solidFill>
                  <a:srgbClr val="FFFFFF"/>
                </a:solidFill>
                <a:effectLst/>
                <a:latin typeface="Verdana" panose="020B0604030504040204" pitchFamily="34" charset="0"/>
              </a:rPr>
              <a:t>Alloxan</a:t>
            </a:r>
            <a:r>
              <a:rPr lang="en-US" sz="3200" b="0" i="0" dirty="0">
                <a:solidFill>
                  <a:srgbClr val="FFFFFF"/>
                </a:solidFill>
                <a:effectLst/>
                <a:latin typeface="Verdana" panose="020B0604030504040204" pitchFamily="34" charset="0"/>
              </a:rPr>
              <a:t> diabetes.</a:t>
            </a:r>
            <a:endParaRPr lang="en-US" sz="3200" dirty="0"/>
          </a:p>
        </p:txBody>
      </p:sp>
    </p:spTree>
    <p:extLst>
      <p:ext uri="{BB962C8B-B14F-4D97-AF65-F5344CB8AC3E}">
        <p14:creationId xmlns:p14="http://schemas.microsoft.com/office/powerpoint/2010/main" val="172951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1A96-F49F-4813-9233-C420695CC46A}"/>
              </a:ext>
            </a:extLst>
          </p:cNvPr>
          <p:cNvSpPr>
            <a:spLocks noGrp="1"/>
          </p:cNvSpPr>
          <p:nvPr>
            <p:ph type="title"/>
          </p:nvPr>
        </p:nvSpPr>
        <p:spPr>
          <a:xfrm>
            <a:off x="238759" y="323851"/>
            <a:ext cx="11714481" cy="831332"/>
          </a:xfrm>
          <a:solidFill>
            <a:schemeClr val="accent4">
              <a:lumMod val="40000"/>
              <a:lumOff val="60000"/>
            </a:schemeClr>
          </a:solidFill>
        </p:spPr>
        <p:txBody>
          <a:bodyPr>
            <a:normAutofit/>
          </a:bodyPr>
          <a:lstStyle/>
          <a:p>
            <a:pPr algn="ctr"/>
            <a:r>
              <a:rPr lang="en-US" sz="3700" dirty="0">
                <a:solidFill>
                  <a:schemeClr val="bg1"/>
                </a:solidFill>
              </a:rPr>
              <a:t>Research object and model</a:t>
            </a:r>
          </a:p>
        </p:txBody>
      </p:sp>
      <p:grpSp>
        <p:nvGrpSpPr>
          <p:cNvPr id="5" name="Group 4">
            <a:extLst>
              <a:ext uri="{FF2B5EF4-FFF2-40B4-BE49-F238E27FC236}">
                <a16:creationId xmlns:a16="http://schemas.microsoft.com/office/drawing/2014/main" id="{A35CDB31-AF5C-4E4E-AF6F-755070785E89}"/>
              </a:ext>
            </a:extLst>
          </p:cNvPr>
          <p:cNvGrpSpPr/>
          <p:nvPr/>
        </p:nvGrpSpPr>
        <p:grpSpPr>
          <a:xfrm>
            <a:off x="7469501" y="1430687"/>
            <a:ext cx="3830558" cy="2997379"/>
            <a:chOff x="6442271" y="1766591"/>
            <a:chExt cx="5457825" cy="4086225"/>
          </a:xfrm>
        </p:grpSpPr>
        <p:pic>
          <p:nvPicPr>
            <p:cNvPr id="10" name="Picture 9">
              <a:extLst>
                <a:ext uri="{FF2B5EF4-FFF2-40B4-BE49-F238E27FC236}">
                  <a16:creationId xmlns:a16="http://schemas.microsoft.com/office/drawing/2014/main" id="{6B283A0A-C923-40BD-BB1D-176EC7CB7F82}"/>
                </a:ext>
              </a:extLst>
            </p:cNvPr>
            <p:cNvPicPr>
              <a:picLocks noChangeAspect="1"/>
            </p:cNvPicPr>
            <p:nvPr/>
          </p:nvPicPr>
          <p:blipFill>
            <a:blip r:embed="rId3"/>
            <a:stretch>
              <a:fillRect/>
            </a:stretch>
          </p:blipFill>
          <p:spPr>
            <a:xfrm>
              <a:off x="6442271" y="1766591"/>
              <a:ext cx="5457825" cy="408622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C56FBF40-BF21-7867-F778-8C0218C42BF5}"/>
                </a:ext>
              </a:extLst>
            </p:cNvPr>
            <p:cNvSpPr/>
            <p:nvPr/>
          </p:nvSpPr>
          <p:spPr>
            <a:xfrm>
              <a:off x="7644809" y="2094615"/>
              <a:ext cx="2530549" cy="4997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347B8650-E3E6-6E63-9EA2-76291969B899}"/>
                </a:ext>
              </a:extLst>
            </p:cNvPr>
            <p:cNvSpPr/>
            <p:nvPr/>
          </p:nvSpPr>
          <p:spPr>
            <a:xfrm>
              <a:off x="7298537" y="2513912"/>
              <a:ext cx="2530549" cy="4997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grpSp>
      <p:sp>
        <p:nvSpPr>
          <p:cNvPr id="7" name="TextBox 6">
            <a:extLst>
              <a:ext uri="{FF2B5EF4-FFF2-40B4-BE49-F238E27FC236}">
                <a16:creationId xmlns:a16="http://schemas.microsoft.com/office/drawing/2014/main" id="{4D075B88-0C22-926F-E826-C9BAD5B2E0B8}"/>
              </a:ext>
            </a:extLst>
          </p:cNvPr>
          <p:cNvSpPr txBox="1"/>
          <p:nvPr/>
        </p:nvSpPr>
        <p:spPr>
          <a:xfrm>
            <a:off x="217949" y="1448635"/>
            <a:ext cx="659187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Adult white non-linear rats (130-150 g)</a:t>
            </a:r>
          </a:p>
          <a:p>
            <a:r>
              <a:rPr lang="en-US" dirty="0"/>
              <a:t>Control group - intact animals</a:t>
            </a:r>
          </a:p>
        </p:txBody>
      </p:sp>
      <p:sp>
        <p:nvSpPr>
          <p:cNvPr id="9" name="TextBox 8">
            <a:extLst>
              <a:ext uri="{FF2B5EF4-FFF2-40B4-BE49-F238E27FC236}">
                <a16:creationId xmlns:a16="http://schemas.microsoft.com/office/drawing/2014/main" id="{75571B7B-5EBE-819C-2E41-A19F102F13B9}"/>
              </a:ext>
            </a:extLst>
          </p:cNvPr>
          <p:cNvSpPr txBox="1"/>
          <p:nvPr/>
        </p:nvSpPr>
        <p:spPr>
          <a:xfrm>
            <a:off x="238759" y="2758614"/>
            <a:ext cx="604763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I experimental group - Alloxan injection (180 mg/kg) was done intraperitoneally and the material was taken 24 hours after the injection.</a:t>
            </a:r>
          </a:p>
        </p:txBody>
      </p:sp>
      <p:sp>
        <p:nvSpPr>
          <p:cNvPr id="13" name="TextBox 12">
            <a:extLst>
              <a:ext uri="{FF2B5EF4-FFF2-40B4-BE49-F238E27FC236}">
                <a16:creationId xmlns:a16="http://schemas.microsoft.com/office/drawing/2014/main" id="{9996696D-8F5A-6BB0-BEC3-05BD0FAEC6A0}"/>
              </a:ext>
            </a:extLst>
          </p:cNvPr>
          <p:cNvSpPr txBox="1"/>
          <p:nvPr/>
        </p:nvSpPr>
        <p:spPr>
          <a:xfrm>
            <a:off x="238759" y="4362909"/>
            <a:ext cx="5368759"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a:t>II experimental group - Alloxan injection (180 mg/kg) was done intraperitoneally and the material was taken 48 hours after the injection.</a:t>
            </a:r>
          </a:p>
        </p:txBody>
      </p:sp>
      <p:pic>
        <p:nvPicPr>
          <p:cNvPr id="17" name="Picture 16">
            <a:extLst>
              <a:ext uri="{FF2B5EF4-FFF2-40B4-BE49-F238E27FC236}">
                <a16:creationId xmlns:a16="http://schemas.microsoft.com/office/drawing/2014/main" id="{F4CED374-2184-C178-FC19-55050385417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58064" t="-32949" r="-2491" b="32949"/>
          <a:stretch/>
        </p:blipFill>
        <p:spPr>
          <a:xfrm>
            <a:off x="11059214" y="4259696"/>
            <a:ext cx="1469235" cy="2204720"/>
          </a:xfrm>
          <a:prstGeom prst="rect">
            <a:avLst/>
          </a:prstGeom>
        </p:spPr>
      </p:pic>
      <p:pic>
        <p:nvPicPr>
          <p:cNvPr id="18" name="Picture 17">
            <a:extLst>
              <a:ext uri="{FF2B5EF4-FFF2-40B4-BE49-F238E27FC236}">
                <a16:creationId xmlns:a16="http://schemas.microsoft.com/office/drawing/2014/main" id="{539C11D8-D68E-091D-ED08-9A135ABB539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10046"/>
          <a:stretch/>
        </p:blipFill>
        <p:spPr>
          <a:xfrm>
            <a:off x="5109516" y="4653280"/>
            <a:ext cx="2974849" cy="2204720"/>
          </a:xfrm>
          <a:prstGeom prst="rect">
            <a:avLst/>
          </a:prstGeom>
        </p:spPr>
      </p:pic>
      <p:pic>
        <p:nvPicPr>
          <p:cNvPr id="19" name="Picture 18">
            <a:extLst>
              <a:ext uri="{FF2B5EF4-FFF2-40B4-BE49-F238E27FC236}">
                <a16:creationId xmlns:a16="http://schemas.microsoft.com/office/drawing/2014/main" id="{8C524812-9C50-8E74-7DC0-B981F189793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42639"/>
          <a:stretch/>
        </p:blipFill>
        <p:spPr>
          <a:xfrm rot="1221485">
            <a:off x="8733351" y="4520804"/>
            <a:ext cx="1896965" cy="2204720"/>
          </a:xfrm>
          <a:prstGeom prst="rect">
            <a:avLst/>
          </a:prstGeom>
        </p:spPr>
      </p:pic>
      <p:sp>
        <p:nvSpPr>
          <p:cNvPr id="20" name="Arrow: Right 19">
            <a:extLst>
              <a:ext uri="{FF2B5EF4-FFF2-40B4-BE49-F238E27FC236}">
                <a16:creationId xmlns:a16="http://schemas.microsoft.com/office/drawing/2014/main" id="{2B550926-B17D-DB0F-896B-0968075406EB}"/>
              </a:ext>
            </a:extLst>
          </p:cNvPr>
          <p:cNvSpPr/>
          <p:nvPr/>
        </p:nvSpPr>
        <p:spPr>
          <a:xfrm>
            <a:off x="8084365" y="5459688"/>
            <a:ext cx="905631" cy="767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16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descr="Nitel Araştırma Yöntemi | Araştırma Yöntemleri">
            <a:extLst>
              <a:ext uri="{FF2B5EF4-FFF2-40B4-BE49-F238E27FC236}">
                <a16:creationId xmlns:a16="http://schemas.microsoft.com/office/drawing/2014/main" id="{F6F7CB74-74A4-4F29-BD8C-52EDBD4F8CDF}"/>
              </a:ext>
            </a:extLst>
          </p:cNvPr>
          <p:cNvPicPr>
            <a:picLocks noChangeAspect="1" noChangeArrowheads="1"/>
          </p:cNvPicPr>
          <p:nvPr/>
        </p:nvPicPr>
        <p:blipFill rotWithShape="1">
          <a:blip r:embed="rId3">
            <a:duotone>
              <a:prstClr val="black"/>
              <a:schemeClr val="accent5">
                <a:tint val="45000"/>
                <a:satMod val="400000"/>
              </a:schemeClr>
            </a:duotone>
            <a:alphaModFix amt="15000"/>
            <a:extLst>
              <a:ext uri="{28A0092B-C50C-407E-A947-70E740481C1C}">
                <a14:useLocalDpi xmlns:a14="http://schemas.microsoft.com/office/drawing/2010/main" val="0"/>
              </a:ext>
            </a:extLst>
          </a:blip>
          <a:srcRect l="4827" r="62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CC5648-E23D-4534-84DC-85DF923BF7F9}"/>
              </a:ext>
            </a:extLst>
          </p:cNvPr>
          <p:cNvSpPr>
            <a:spLocks noGrp="1"/>
          </p:cNvSpPr>
          <p:nvPr>
            <p:ph type="title"/>
          </p:nvPr>
        </p:nvSpPr>
        <p:spPr>
          <a:xfrm>
            <a:off x="646111" y="452718"/>
            <a:ext cx="9404723" cy="1400530"/>
          </a:xfrm>
        </p:spPr>
        <p:txBody>
          <a:bodyPr>
            <a:normAutofit/>
          </a:bodyPr>
          <a:lstStyle/>
          <a:p>
            <a:pPr algn="ctr"/>
            <a:r>
              <a:rPr lang="en-US" dirty="0"/>
              <a:t>methods</a:t>
            </a:r>
          </a:p>
        </p:txBody>
      </p:sp>
      <p:sp>
        <p:nvSpPr>
          <p:cNvPr id="71" name="Rectangle 7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93FAEB1-B278-41B2-9213-97DA0EFC3958}"/>
              </a:ext>
            </a:extLst>
          </p:cNvPr>
          <p:cNvGraphicFramePr>
            <a:graphicFrameLocks noGrp="1"/>
          </p:cNvGraphicFramePr>
          <p:nvPr>
            <p:ph idx="1"/>
            <p:extLst>
              <p:ext uri="{D42A27DB-BD31-4B8C-83A1-F6EECF244321}">
                <p14:modId xmlns:p14="http://schemas.microsoft.com/office/powerpoint/2010/main" val="1484935573"/>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706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431C58-CF29-4FB9-8CD5-DABC7A142E4E}"/>
              </a:ext>
            </a:extLst>
          </p:cNvPr>
          <p:cNvPicPr>
            <a:picLocks noChangeAspect="1"/>
          </p:cNvPicPr>
          <p:nvPr/>
        </p:nvPicPr>
        <p:blipFill>
          <a:blip r:embed="rId3"/>
          <a:stretch>
            <a:fillRect/>
          </a:stretch>
        </p:blipFill>
        <p:spPr>
          <a:xfrm>
            <a:off x="8621485" y="2278550"/>
            <a:ext cx="2722265" cy="2245292"/>
          </a:xfrm>
          <a:prstGeom prst="rect">
            <a:avLst/>
          </a:prstGeom>
        </p:spPr>
      </p:pic>
      <p:sp>
        <p:nvSpPr>
          <p:cNvPr id="2" name="Title 1">
            <a:extLst>
              <a:ext uri="{FF2B5EF4-FFF2-40B4-BE49-F238E27FC236}">
                <a16:creationId xmlns:a16="http://schemas.microsoft.com/office/drawing/2014/main" id="{2BFF4156-B8ED-4A48-B15E-0B2642A503D3}"/>
              </a:ext>
            </a:extLst>
          </p:cNvPr>
          <p:cNvSpPr>
            <a:spLocks noGrp="1"/>
          </p:cNvSpPr>
          <p:nvPr>
            <p:ph type="title"/>
          </p:nvPr>
        </p:nvSpPr>
        <p:spPr>
          <a:xfrm>
            <a:off x="848249" y="340519"/>
            <a:ext cx="10495501" cy="783193"/>
          </a:xfrm>
        </p:spPr>
        <p:txBody>
          <a:bodyPr/>
          <a:lstStyle/>
          <a:p>
            <a:pPr algn="ctr">
              <a:lnSpc>
                <a:spcPct val="150000"/>
              </a:lnSpc>
            </a:pPr>
            <a:r>
              <a:rPr lang="en-US" sz="2800" dirty="0">
                <a:effectLst>
                  <a:outerShdw blurRad="38100" dist="38100" dir="2700000" algn="tl">
                    <a:srgbClr val="000000">
                      <a:alpha val="43137"/>
                    </a:srgbClr>
                  </a:outerShdw>
                </a:effectLst>
              </a:rPr>
              <a:t>Task 1: Development of a model of alloxan diabetes</a:t>
            </a:r>
            <a:endParaRPr lang="en-US" sz="4400" dirty="0">
              <a:effectLst>
                <a:outerShdw blurRad="38100" dist="38100" dir="2700000" algn="tl">
                  <a:srgbClr val="000000">
                    <a:alpha val="43137"/>
                  </a:srgbClr>
                </a:outerShdw>
              </a:effectLst>
            </a:endParaRPr>
          </a:p>
        </p:txBody>
      </p:sp>
      <p:graphicFrame>
        <p:nvGraphicFramePr>
          <p:cNvPr id="4" name="Chart 3">
            <a:extLst>
              <a:ext uri="{FF2B5EF4-FFF2-40B4-BE49-F238E27FC236}">
                <a16:creationId xmlns:a16="http://schemas.microsoft.com/office/drawing/2014/main" id="{00636ED5-0E68-4347-B1C0-26694376E9A3}"/>
              </a:ext>
            </a:extLst>
          </p:cNvPr>
          <p:cNvGraphicFramePr>
            <a:graphicFrameLocks/>
          </p:cNvGraphicFramePr>
          <p:nvPr>
            <p:extLst>
              <p:ext uri="{D42A27DB-BD31-4B8C-83A1-F6EECF244321}">
                <p14:modId xmlns:p14="http://schemas.microsoft.com/office/powerpoint/2010/main" val="2405887587"/>
              </p:ext>
            </p:extLst>
          </p:nvPr>
        </p:nvGraphicFramePr>
        <p:xfrm>
          <a:off x="399085" y="1123712"/>
          <a:ext cx="7676500" cy="419050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8F3D895-4AEE-40A0-AE51-9E041401164C}"/>
              </a:ext>
            </a:extLst>
          </p:cNvPr>
          <p:cNvSpPr txBox="1"/>
          <p:nvPr/>
        </p:nvSpPr>
        <p:spPr>
          <a:xfrm>
            <a:off x="607928" y="5393769"/>
            <a:ext cx="7258815" cy="1123712"/>
          </a:xfrm>
          <a:prstGeom prst="round2DiagRect">
            <a:avLst>
              <a:gd name="adj1" fmla="val 16667"/>
              <a:gd name="adj2" fmla="val 0"/>
            </a:avLst>
          </a:prstGeom>
          <a:solidFill>
            <a:schemeClr val="accent4">
              <a:lumMod val="50000"/>
            </a:schemeClr>
          </a:solidFill>
        </p:spPr>
        <p:txBody>
          <a:bodyPr wrap="square" rtlCol="0">
            <a:spAutoFit/>
          </a:bodyPr>
          <a:lstStyle/>
          <a:p>
            <a:r>
              <a:rPr lang="en-US" sz="2000" dirty="0"/>
              <a:t>The development of stable hyperglycemia within 24 h in response to a single injection of alloxan indicates that an experimental model of diabetes has been achieved.</a:t>
            </a:r>
          </a:p>
        </p:txBody>
      </p:sp>
    </p:spTree>
    <p:extLst>
      <p:ext uri="{BB962C8B-B14F-4D97-AF65-F5344CB8AC3E}">
        <p14:creationId xmlns:p14="http://schemas.microsoft.com/office/powerpoint/2010/main" val="293038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5144</TotalTime>
  <Words>2226</Words>
  <Application>Microsoft Office PowerPoint</Application>
  <PresentationFormat>Widescreen</PresentationFormat>
  <Paragraphs>137</Paragraphs>
  <Slides>24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Sylfaen</vt:lpstr>
      <vt:lpstr>Sylfaen (Headings)</vt:lpstr>
      <vt:lpstr>Times New Roman</vt:lpstr>
      <vt:lpstr>Verdana</vt:lpstr>
      <vt:lpstr>Wingdings 3</vt:lpstr>
      <vt:lpstr>Ion</vt:lpstr>
      <vt:lpstr>PowerPoint Presentation</vt:lpstr>
      <vt:lpstr>Liver regeneration (compensatory-adaptive growth)</vt:lpstr>
      <vt:lpstr>Changes in liver regeneration in  different pathologies</vt:lpstr>
      <vt:lpstr>An experimental model of alloxan diabetes mellitus</vt:lpstr>
      <vt:lpstr>Effects of alloxan on insulin production</vt:lpstr>
      <vt:lpstr>The aim of work</vt:lpstr>
      <vt:lpstr>Research object and model</vt:lpstr>
      <vt:lpstr>methods</vt:lpstr>
      <vt:lpstr>Task 1: Development of a model of alloxan diabetes</vt:lpstr>
      <vt:lpstr>Task 2: Assessment of the activity of insulin-producing cells in the pancreas of adult rats by immunohistochemical analysis</vt:lpstr>
      <vt:lpstr>Task 3: Study of the effect of alloxan injection on the histoarchitectonics of the liver in adult rats</vt:lpstr>
      <vt:lpstr>Task 4: Assessment of the proliferative activity of the liver of adult rats at the initial stage of the development of alloxan diabetes</vt:lpstr>
      <vt:lpstr>PowerPoint Presentation</vt:lpstr>
      <vt:lpstr>poliploidisation</vt:lpstr>
      <vt:lpstr>Liver proliferative activity 6 hours after partial hepatectomy in condition of aloxan injection(48th hour).</vt:lpstr>
      <vt:lpstr>Endoredublication</vt:lpstr>
      <vt:lpstr>conclusion</vt:lpstr>
      <vt:lpstr>Thank you for attention</vt:lpstr>
      <vt:lpstr>Task 6: Changes in the ratio of hepatocytes of different ploidy in the liver of an adult rat at the initial stage of regenerative growth (partial hepatectomy)</vt:lpstr>
      <vt:lpstr>უჯრედების შერწყმა</vt:lpstr>
      <vt:lpstr>არასრული მიტოზი</vt:lpstr>
      <vt:lpstr>Tasks: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ალოქსანური დიაბეტის პირობებში ჰიპერგლიკემიით გამოწვეული ფუნქციური დატვირთვის საპასუხოდ ღვიძლის ადაპტაციის მექანიზმი</dc:title>
  <dc:creator>Merab Sepashvili</dc:creator>
  <cp:lastModifiedBy>Cary630</cp:lastModifiedBy>
  <cp:revision>274</cp:revision>
  <dcterms:created xsi:type="dcterms:W3CDTF">2021-06-14T07:24:55Z</dcterms:created>
  <dcterms:modified xsi:type="dcterms:W3CDTF">2022-09-16T09:00:51Z</dcterms:modified>
</cp:coreProperties>
</file>