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61" r:id="rId4"/>
    <p:sldId id="263" r:id="rId5"/>
    <p:sldId id="291" r:id="rId6"/>
    <p:sldId id="270" r:id="rId7"/>
    <p:sldId id="276" r:id="rId8"/>
    <p:sldId id="277" r:id="rId9"/>
    <p:sldId id="278" r:id="rId10"/>
    <p:sldId id="279" r:id="rId11"/>
    <p:sldId id="280" r:id="rId12"/>
    <p:sldId id="281" r:id="rId13"/>
    <p:sldId id="265" r:id="rId14"/>
    <p:sldId id="284" r:id="rId15"/>
    <p:sldId id="285" r:id="rId16"/>
    <p:sldId id="286" r:id="rId17"/>
    <p:sldId id="287" r:id="rId18"/>
    <p:sldId id="288" r:id="rId19"/>
    <p:sldId id="289" r:id="rId20"/>
    <p:sldId id="271" r:id="rId21"/>
    <p:sldId id="290"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cca4e10810cb88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6FC"/>
    <a:srgbClr val="F0F7FD"/>
    <a:srgbClr val="D6DBDF"/>
    <a:srgbClr val="8D92B0"/>
    <a:srgbClr val="EBB8B6"/>
    <a:srgbClr val="D13526"/>
    <a:srgbClr val="A4A7AD"/>
    <a:srgbClr val="DEEBF7"/>
    <a:srgbClr val="CA998A"/>
    <a:srgbClr val="D2E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82" d="100"/>
          <a:sy n="82" d="100"/>
        </p:scale>
        <p:origin x="610" y="72"/>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93D88-8BF6-4F32-B80C-46A567386E87}" type="datetimeFigureOut">
              <a:rPr lang="ru-RU" smtClean="0"/>
              <a:t>16.09.2022</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F9AA0-581D-40D0-B170-C1E5865C54DB}" type="slidenum">
              <a:rPr lang="ru-RU" smtClean="0"/>
              <a:t>‹#›</a:t>
            </a:fld>
            <a:endParaRPr lang="ru-RU"/>
          </a:p>
        </p:txBody>
      </p:sp>
    </p:spTree>
    <p:extLst>
      <p:ext uri="{BB962C8B-B14F-4D97-AF65-F5344CB8AC3E}">
        <p14:creationId xmlns:p14="http://schemas.microsoft.com/office/powerpoint/2010/main" val="117760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675F9AA0-581D-40D0-B170-C1E5865C54DB}" type="slidenum">
              <a:rPr lang="ru-RU" smtClean="0"/>
              <a:t>1</a:t>
            </a:fld>
            <a:endParaRPr lang="ru-RU"/>
          </a:p>
        </p:txBody>
      </p:sp>
    </p:spTree>
    <p:extLst>
      <p:ext uri="{BB962C8B-B14F-4D97-AF65-F5344CB8AC3E}">
        <p14:creationId xmlns:p14="http://schemas.microsoft.com/office/powerpoint/2010/main" val="149375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E269E875-9A3F-46E7-A4A2-9FF65CFC5C8E}" type="datetime1">
              <a:rPr lang="ru-RU" smtClean="0"/>
              <a:t>16.09.2022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62548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025102C6-BD72-43E7-B74F-8E25103002F3}" type="datetime1">
              <a:rPr lang="ru-RU" smtClean="0"/>
              <a:t>16.09.2022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339509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80FDFFF5-88DF-4552-B330-7A0B8E73C2DB}" type="datetime1">
              <a:rPr lang="ru-RU" smtClean="0"/>
              <a:t>16.09.2022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133194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CAEF5C9F-045C-4F20-B876-81A3C457B0B1}" type="datetime1">
              <a:rPr lang="ru-RU" smtClean="0"/>
              <a:t>16.09.2022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9496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D407A8-DDCE-4C97-915C-753F21A24D7E}" type="datetime1">
              <a:rPr lang="ru-RU" smtClean="0"/>
              <a:t>16.09.2022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116938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FC57661C-9A26-4215-A335-DF55D96DB33A}" type="datetime1">
              <a:rPr lang="ru-RU" smtClean="0"/>
              <a:t>16.09.2022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166597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455CCE61-2E21-4E59-B526-B4AEDAD0BE8E}" type="datetime1">
              <a:rPr lang="ru-RU" smtClean="0"/>
              <a:t>16.09.2022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67405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EA4C47FB-0CAA-4626-9437-8C777CF248C3}" type="datetime1">
              <a:rPr lang="ru-RU" smtClean="0"/>
              <a:t>16.09.2022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13148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46673-5CE1-40B7-A5DF-4DB3E5F703B8}" type="datetime1">
              <a:rPr lang="ru-RU" smtClean="0"/>
              <a:t>16.09.2022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85037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D93050-F3A7-4DEE-9B85-64F6E880E372}" type="datetime1">
              <a:rPr lang="ru-RU" smtClean="0"/>
              <a:t>16.09.2022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355651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6813FB-B771-4949-8D3A-E0D3FD1812E4}" type="datetime1">
              <a:rPr lang="ru-RU" smtClean="0"/>
              <a:t>16.09.2022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A726F6-1F52-40B9-BC92-63DF1A2F933C}" type="slidenum">
              <a:rPr lang="ru-RU" smtClean="0"/>
              <a:t>‹#›</a:t>
            </a:fld>
            <a:endParaRPr lang="ru-RU"/>
          </a:p>
        </p:txBody>
      </p:sp>
    </p:spTree>
    <p:extLst>
      <p:ext uri="{BB962C8B-B14F-4D97-AF65-F5344CB8AC3E}">
        <p14:creationId xmlns:p14="http://schemas.microsoft.com/office/powerpoint/2010/main" val="136235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904B7-8485-4154-9EEB-C2612FB54744}" type="datetime1">
              <a:rPr lang="ru-RU" smtClean="0"/>
              <a:t>16.09.2022</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726F6-1F52-40B9-BC92-63DF1A2F933C}" type="slidenum">
              <a:rPr lang="ru-RU" smtClean="0"/>
              <a:t>‹#›</a:t>
            </a:fld>
            <a:endParaRPr lang="ru-RU"/>
          </a:p>
        </p:txBody>
      </p:sp>
    </p:spTree>
    <p:extLst>
      <p:ext uri="{BB962C8B-B14F-4D97-AF65-F5344CB8AC3E}">
        <p14:creationId xmlns:p14="http://schemas.microsoft.com/office/powerpoint/2010/main" val="3378828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m.shanidze601@ens.tsu.ge"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77090"/>
            <a:ext cx="12192000" cy="1672047"/>
          </a:xfrm>
        </p:spPr>
        <p:txBody>
          <a:bodyPr>
            <a:normAutofit/>
          </a:bodyPr>
          <a:lstStyle/>
          <a:p>
            <a:r>
              <a:rPr lang="en-US" sz="5600">
                <a:solidFill>
                  <a:srgbClr val="004066"/>
                </a:solidFill>
                <a:latin typeface="Sylfaen" panose="010A0502050306030303" pitchFamily="18" charset="0"/>
              </a:rPr>
              <a:t>Particulate matter measurement in ambient atmosphere</a:t>
            </a:r>
            <a:endParaRPr lang="ru-RU" sz="5600">
              <a:solidFill>
                <a:srgbClr val="004066"/>
              </a:solidFill>
              <a:latin typeface="Sylfaen" panose="010A0502050306030303" pitchFamily="18" charset="0"/>
            </a:endParaRPr>
          </a:p>
        </p:txBody>
      </p:sp>
      <p:sp>
        <p:nvSpPr>
          <p:cNvPr id="3" name="Subtitle 2"/>
          <p:cNvSpPr>
            <a:spLocks noGrp="1"/>
          </p:cNvSpPr>
          <p:nvPr>
            <p:ph type="subTitle" idx="1"/>
          </p:nvPr>
        </p:nvSpPr>
        <p:spPr>
          <a:xfrm>
            <a:off x="7918733" y="4233464"/>
            <a:ext cx="4391891" cy="2210933"/>
          </a:xfrm>
        </p:spPr>
        <p:txBody>
          <a:bodyPr>
            <a:normAutofit fontScale="92500" lnSpcReduction="20000"/>
          </a:bodyPr>
          <a:lstStyle/>
          <a:p>
            <a:pPr algn="l"/>
            <a:r>
              <a:rPr lang="en-US" sz="2000" i="1"/>
              <a:t>Student: Mariam Shanidze</a:t>
            </a:r>
            <a:endParaRPr lang="en-US" i="1"/>
          </a:p>
          <a:p>
            <a:pPr algn="l"/>
            <a:r>
              <a:rPr lang="en-US" sz="2000" i="1">
                <a:hlinkClick r:id="rId3"/>
              </a:rPr>
              <a:t>mariam.shanidze601@ens.tsu.ge</a:t>
            </a:r>
            <a:endParaRPr lang="en-US" sz="2000" i="1"/>
          </a:p>
          <a:p>
            <a:pPr algn="l"/>
            <a:r>
              <a:rPr lang="en-US" sz="2000" i="1"/>
              <a:t>Supervisor:  Prof. Bezhan Chankvetadze    Dr. Giorgi Jibuti</a:t>
            </a:r>
          </a:p>
          <a:p>
            <a:pPr algn="l"/>
            <a:r>
              <a:rPr lang="en-US" sz="2000" i="1"/>
              <a:t>Co-authors: Ani Rurua, Lika Kirtadze, Nino</a:t>
            </a:r>
          </a:p>
          <a:p>
            <a:pPr algn="l"/>
            <a:r>
              <a:rPr lang="en-US" sz="2000" i="1"/>
              <a:t>Jajanidze</a:t>
            </a:r>
          </a:p>
          <a:p>
            <a:pPr algn="l"/>
            <a:r>
              <a:rPr lang="en-US" sz="2000" i="1"/>
              <a:t>September 16, 2022</a:t>
            </a:r>
            <a:endParaRPr lang="ka-GE" sz="2000" i="1"/>
          </a:p>
        </p:txBody>
      </p:sp>
      <p:pic>
        <p:nvPicPr>
          <p:cNvPr id="4" name="Picture 3"/>
          <p:cNvPicPr>
            <a:picLocks noChangeAspect="1"/>
          </p:cNvPicPr>
          <p:nvPr/>
        </p:nvPicPr>
        <p:blipFill>
          <a:blip r:embed="rId4"/>
          <a:stretch>
            <a:fillRect/>
          </a:stretch>
        </p:blipFill>
        <p:spPr>
          <a:xfrm>
            <a:off x="77735" y="3429000"/>
            <a:ext cx="1947007" cy="1747444"/>
          </a:xfrm>
          <a:prstGeom prst="rect">
            <a:avLst/>
          </a:prstGeom>
        </p:spPr>
      </p:pic>
      <p:pic>
        <p:nvPicPr>
          <p:cNvPr id="5" name="Picture 4"/>
          <p:cNvPicPr>
            <a:picLocks noChangeAspect="1"/>
          </p:cNvPicPr>
          <p:nvPr/>
        </p:nvPicPr>
        <p:blipFill>
          <a:blip r:embed="rId5"/>
          <a:stretch>
            <a:fillRect/>
          </a:stretch>
        </p:blipFill>
        <p:spPr>
          <a:xfrm>
            <a:off x="2135973" y="3402486"/>
            <a:ext cx="1661581" cy="1661956"/>
          </a:xfrm>
          <a:prstGeom prst="rect">
            <a:avLst/>
          </a:prstGeom>
        </p:spPr>
      </p:pic>
      <p:pic>
        <p:nvPicPr>
          <p:cNvPr id="6" name="Picture 5"/>
          <p:cNvPicPr>
            <a:picLocks noChangeAspect="1"/>
          </p:cNvPicPr>
          <p:nvPr/>
        </p:nvPicPr>
        <p:blipFill>
          <a:blip r:embed="rId6"/>
          <a:stretch>
            <a:fillRect/>
          </a:stretch>
        </p:blipFill>
        <p:spPr>
          <a:xfrm>
            <a:off x="4000555" y="3429000"/>
            <a:ext cx="1857588" cy="1661956"/>
          </a:xfrm>
          <a:prstGeom prst="rect">
            <a:avLst/>
          </a:prstGeom>
        </p:spPr>
      </p:pic>
      <p:sp>
        <p:nvSpPr>
          <p:cNvPr id="7" name="Rectangle 6"/>
          <p:cNvSpPr/>
          <p:nvPr/>
        </p:nvSpPr>
        <p:spPr>
          <a:xfrm>
            <a:off x="283010" y="2444969"/>
            <a:ext cx="11770447" cy="646331"/>
          </a:xfrm>
          <a:prstGeom prst="rect">
            <a:avLst/>
          </a:prstGeom>
        </p:spPr>
        <p:txBody>
          <a:bodyPr wrap="square">
            <a:spAutoFit/>
          </a:bodyPr>
          <a:lstStyle/>
          <a:p>
            <a:pPr algn="ctr"/>
            <a:r>
              <a:rPr lang="en-US" spc="100">
                <a:latin typeface="Sylfaen" panose="010A0502050306030303" pitchFamily="18" charset="0"/>
              </a:rPr>
              <a:t>Chair of Physical and Analytical Chemistry, Department of Chemistry, Tbilisi State University, Tbilisi, Georgia , SMART|AtmoSim_LAB</a:t>
            </a:r>
            <a:endParaRPr lang="en-US" spc="100" dirty="0">
              <a:latin typeface="Sylfaen" panose="010A0502050306030303" pitchFamily="18" charset="0"/>
            </a:endParaRPr>
          </a:p>
        </p:txBody>
      </p:sp>
      <p:sp>
        <p:nvSpPr>
          <p:cNvPr id="8" name="Slide Number Placeholder 7"/>
          <p:cNvSpPr>
            <a:spLocks noGrp="1"/>
          </p:cNvSpPr>
          <p:nvPr>
            <p:ph type="sldNum" sz="quarter" idx="12"/>
          </p:nvPr>
        </p:nvSpPr>
        <p:spPr/>
        <p:txBody>
          <a:bodyPr/>
          <a:lstStyle/>
          <a:p>
            <a:fld id="{32A726F6-1F52-40B9-BC92-63DF1A2F933C}" type="slidenum">
              <a:rPr lang="ru-RU" smtClean="0"/>
              <a:t>1</a:t>
            </a:fld>
            <a:endParaRPr lang="ru-RU"/>
          </a:p>
        </p:txBody>
      </p:sp>
      <p:pic>
        <p:nvPicPr>
          <p:cNvPr id="10" name="Picture 9">
            <a:extLst>
              <a:ext uri="{FF2B5EF4-FFF2-40B4-BE49-F238E27FC236}">
                <a16:creationId xmlns:a16="http://schemas.microsoft.com/office/drawing/2014/main" id="{85F03C21-3C5E-CC64-213D-FD97CE2BFC4A}"/>
              </a:ext>
            </a:extLst>
          </p:cNvPr>
          <p:cNvPicPr>
            <a:picLocks noChangeAspect="1"/>
          </p:cNvPicPr>
          <p:nvPr/>
        </p:nvPicPr>
        <p:blipFill rotWithShape="1">
          <a:blip r:embed="rId7"/>
          <a:srcRect r="2756" b="14170"/>
          <a:stretch/>
        </p:blipFill>
        <p:spPr>
          <a:xfrm>
            <a:off x="303623" y="5338930"/>
            <a:ext cx="2743200" cy="1382547"/>
          </a:xfrm>
          <a:prstGeom prst="rect">
            <a:avLst/>
          </a:prstGeom>
        </p:spPr>
      </p:pic>
    </p:spTree>
    <p:extLst>
      <p:ext uri="{BB962C8B-B14F-4D97-AF65-F5344CB8AC3E}">
        <p14:creationId xmlns:p14="http://schemas.microsoft.com/office/powerpoint/2010/main" val="734036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36" r="2159"/>
          <a:stretch/>
        </p:blipFill>
        <p:spPr>
          <a:xfrm>
            <a:off x="0" y="262095"/>
            <a:ext cx="12192000" cy="6411239"/>
          </a:xfrm>
          <a:prstGeom prst="rect">
            <a:avLst/>
          </a:prstGeom>
        </p:spPr>
      </p:pic>
      <p:sp>
        <p:nvSpPr>
          <p:cNvPr id="4" name="TextBox 3"/>
          <p:cNvSpPr txBox="1"/>
          <p:nvPr/>
        </p:nvSpPr>
        <p:spPr>
          <a:xfrm>
            <a:off x="1159824" y="382229"/>
            <a:ext cx="3984171" cy="369332"/>
          </a:xfrm>
          <a:prstGeom prst="rect">
            <a:avLst/>
          </a:prstGeom>
          <a:noFill/>
        </p:spPr>
        <p:txBody>
          <a:bodyPr wrap="square" rtlCol="0">
            <a:spAutoFit/>
          </a:bodyPr>
          <a:lstStyle/>
          <a:p>
            <a:r>
              <a:rPr lang="en-US">
                <a:latin typeface="Sylfaen" panose="010A0502050306030303" pitchFamily="18" charset="0"/>
              </a:rPr>
              <a:t>21.08.22</a:t>
            </a:r>
            <a:r>
              <a:rPr lang="ka-GE">
                <a:latin typeface="Sylfaen" panose="010A0502050306030303" pitchFamily="18" charset="0"/>
              </a:rPr>
              <a:t>  </a:t>
            </a:r>
            <a:r>
              <a:rPr lang="en-US">
                <a:latin typeface="Sylfaen" panose="010A0502050306030303" pitchFamily="18" charset="0"/>
              </a:rPr>
              <a:t>17:49</a:t>
            </a:r>
            <a:r>
              <a:rPr lang="ka-GE">
                <a:latin typeface="Sylfaen" panose="010A0502050306030303" pitchFamily="18" charset="0"/>
              </a:rPr>
              <a:t>  </a:t>
            </a:r>
            <a:r>
              <a:rPr lang="en-US">
                <a:latin typeface="Sylfaen" panose="010A0502050306030303" pitchFamily="18" charset="0"/>
              </a:rPr>
              <a:t>PM10</a:t>
            </a:r>
            <a:endParaRPr lang="ru-RU">
              <a:latin typeface="Sylfaen" panose="010A0502050306030303" pitchFamily="18" charset="0"/>
            </a:endParaRPr>
          </a:p>
        </p:txBody>
      </p:sp>
      <p:sp>
        <p:nvSpPr>
          <p:cNvPr id="2" name="Slide Number Placeholder 1"/>
          <p:cNvSpPr>
            <a:spLocks noGrp="1"/>
          </p:cNvSpPr>
          <p:nvPr>
            <p:ph type="sldNum" sz="quarter" idx="12"/>
          </p:nvPr>
        </p:nvSpPr>
        <p:spPr/>
        <p:txBody>
          <a:bodyPr/>
          <a:lstStyle/>
          <a:p>
            <a:fld id="{32A726F6-1F52-40B9-BC92-63DF1A2F933C}" type="slidenum">
              <a:rPr lang="ru-RU" smtClean="0"/>
              <a:t>10</a:t>
            </a:fld>
            <a:endParaRPr lang="ru-RU"/>
          </a:p>
        </p:txBody>
      </p:sp>
    </p:spTree>
    <p:extLst>
      <p:ext uri="{BB962C8B-B14F-4D97-AF65-F5344CB8AC3E}">
        <p14:creationId xmlns:p14="http://schemas.microsoft.com/office/powerpoint/2010/main" val="158237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978" r="2954"/>
          <a:stretch/>
        </p:blipFill>
        <p:spPr>
          <a:xfrm>
            <a:off x="0" y="180110"/>
            <a:ext cx="12192000" cy="6483927"/>
          </a:xfrm>
          <a:prstGeom prst="rect">
            <a:avLst/>
          </a:prstGeom>
        </p:spPr>
      </p:pic>
      <p:sp>
        <p:nvSpPr>
          <p:cNvPr id="3" name="TextBox 2"/>
          <p:cNvSpPr txBox="1"/>
          <p:nvPr/>
        </p:nvSpPr>
        <p:spPr>
          <a:xfrm>
            <a:off x="1065612" y="321249"/>
            <a:ext cx="4781006" cy="369332"/>
          </a:xfrm>
          <a:prstGeom prst="rect">
            <a:avLst/>
          </a:prstGeom>
          <a:noFill/>
        </p:spPr>
        <p:txBody>
          <a:bodyPr wrap="square" rtlCol="0">
            <a:spAutoFit/>
          </a:bodyPr>
          <a:lstStyle/>
          <a:p>
            <a:r>
              <a:rPr lang="en-US">
                <a:latin typeface="Sylfaen" panose="010A0502050306030303" pitchFamily="18" charset="0"/>
              </a:rPr>
              <a:t>24.08.22</a:t>
            </a:r>
            <a:r>
              <a:rPr lang="ka-GE">
                <a:latin typeface="Sylfaen" panose="010A0502050306030303" pitchFamily="18" charset="0"/>
              </a:rPr>
              <a:t>  </a:t>
            </a:r>
            <a:r>
              <a:rPr lang="en-US">
                <a:latin typeface="Sylfaen" panose="010A0502050306030303" pitchFamily="18" charset="0"/>
              </a:rPr>
              <a:t>16:02</a:t>
            </a:r>
            <a:r>
              <a:rPr lang="ka-GE">
                <a:latin typeface="Sylfaen" panose="010A0502050306030303" pitchFamily="18" charset="0"/>
              </a:rPr>
              <a:t> </a:t>
            </a:r>
            <a:r>
              <a:rPr lang="en-US">
                <a:latin typeface="Sylfaen" panose="010A0502050306030303" pitchFamily="18" charset="0"/>
              </a:rPr>
              <a:t> PM2.5</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11</a:t>
            </a:fld>
            <a:endParaRPr lang="ru-RU"/>
          </a:p>
        </p:txBody>
      </p:sp>
    </p:spTree>
    <p:extLst>
      <p:ext uri="{BB962C8B-B14F-4D97-AF65-F5344CB8AC3E}">
        <p14:creationId xmlns:p14="http://schemas.microsoft.com/office/powerpoint/2010/main" val="243206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91" r="2614"/>
          <a:stretch/>
        </p:blipFill>
        <p:spPr>
          <a:xfrm>
            <a:off x="0" y="221673"/>
            <a:ext cx="12192000" cy="6608784"/>
          </a:xfrm>
          <a:prstGeom prst="rect">
            <a:avLst/>
          </a:prstGeom>
        </p:spPr>
      </p:pic>
      <p:sp>
        <p:nvSpPr>
          <p:cNvPr id="3" name="TextBox 2"/>
          <p:cNvSpPr txBox="1"/>
          <p:nvPr/>
        </p:nvSpPr>
        <p:spPr>
          <a:xfrm>
            <a:off x="1138052" y="346364"/>
            <a:ext cx="3017520" cy="369332"/>
          </a:xfrm>
          <a:prstGeom prst="rect">
            <a:avLst/>
          </a:prstGeom>
          <a:noFill/>
        </p:spPr>
        <p:txBody>
          <a:bodyPr wrap="square" rtlCol="0">
            <a:spAutoFit/>
          </a:bodyPr>
          <a:lstStyle/>
          <a:p>
            <a:r>
              <a:rPr lang="en-US">
                <a:latin typeface="Sylfaen" panose="010A0502050306030303" pitchFamily="18" charset="0"/>
              </a:rPr>
              <a:t>24.08.22  16:02</a:t>
            </a:r>
            <a:r>
              <a:rPr lang="ka-GE">
                <a:latin typeface="Sylfaen" panose="010A0502050306030303" pitchFamily="18" charset="0"/>
              </a:rPr>
              <a:t>  </a:t>
            </a:r>
            <a:r>
              <a:rPr lang="en-US">
                <a:latin typeface="Sylfaen" panose="010A0502050306030303" pitchFamily="18" charset="0"/>
              </a:rPr>
              <a:t>PM10</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12</a:t>
            </a:fld>
            <a:endParaRPr lang="ru-RU"/>
          </a:p>
        </p:txBody>
      </p:sp>
    </p:spTree>
    <p:extLst>
      <p:ext uri="{BB962C8B-B14F-4D97-AF65-F5344CB8AC3E}">
        <p14:creationId xmlns:p14="http://schemas.microsoft.com/office/powerpoint/2010/main" val="236837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861" y="302967"/>
            <a:ext cx="11778425" cy="1015663"/>
          </a:xfrm>
          <a:prstGeom prst="rect">
            <a:avLst/>
          </a:prstGeom>
          <a:solidFill>
            <a:srgbClr val="AACEC3"/>
          </a:solidFill>
        </p:spPr>
        <p:txBody>
          <a:bodyPr wrap="square" rtlCol="0">
            <a:spAutoFit/>
          </a:bodyPr>
          <a:lstStyle/>
          <a:p>
            <a:pPr algn="ctr"/>
            <a:r>
              <a:rPr lang="en-US" sz="6000">
                <a:latin typeface="Sylfaen" panose="010A0502050306030303" pitchFamily="18" charset="0"/>
              </a:rPr>
              <a:t>Stadium</a:t>
            </a:r>
            <a:endParaRPr lang="ru-RU" sz="6000">
              <a:latin typeface="Sylfaen" panose="010A0502050306030303" pitchFamily="18" charset="0"/>
            </a:endParaRPr>
          </a:p>
        </p:txBody>
      </p:sp>
      <p:pic>
        <p:nvPicPr>
          <p:cNvPr id="4" name="Picture 3"/>
          <p:cNvPicPr>
            <a:picLocks noChangeAspect="1"/>
          </p:cNvPicPr>
          <p:nvPr/>
        </p:nvPicPr>
        <p:blipFill rotWithShape="1">
          <a:blip r:embed="rId2"/>
          <a:srcRect l="1" t="27340" r="-252" b="9606"/>
          <a:stretch/>
        </p:blipFill>
        <p:spPr>
          <a:xfrm>
            <a:off x="355518" y="1456873"/>
            <a:ext cx="3811337" cy="519067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08839900"/>
              </p:ext>
            </p:extLst>
          </p:nvPr>
        </p:nvGraphicFramePr>
        <p:xfrm>
          <a:off x="4466046" y="1456873"/>
          <a:ext cx="7014753" cy="5190668"/>
        </p:xfrm>
        <a:graphic>
          <a:graphicData uri="http://schemas.openxmlformats.org/drawingml/2006/table">
            <a:tbl>
              <a:tblPr/>
              <a:tblGrid>
                <a:gridCol w="1122361">
                  <a:extLst>
                    <a:ext uri="{9D8B030D-6E8A-4147-A177-3AD203B41FA5}">
                      <a16:colId xmlns:a16="http://schemas.microsoft.com/office/drawing/2014/main" val="1933013269"/>
                    </a:ext>
                  </a:extLst>
                </a:gridCol>
                <a:gridCol w="1192507">
                  <a:extLst>
                    <a:ext uri="{9D8B030D-6E8A-4147-A177-3AD203B41FA5}">
                      <a16:colId xmlns:a16="http://schemas.microsoft.com/office/drawing/2014/main" val="3894204799"/>
                    </a:ext>
                  </a:extLst>
                </a:gridCol>
                <a:gridCol w="1332803">
                  <a:extLst>
                    <a:ext uri="{9D8B030D-6E8A-4147-A177-3AD203B41FA5}">
                      <a16:colId xmlns:a16="http://schemas.microsoft.com/office/drawing/2014/main" val="1322495775"/>
                    </a:ext>
                  </a:extLst>
                </a:gridCol>
                <a:gridCol w="1683541">
                  <a:extLst>
                    <a:ext uri="{9D8B030D-6E8A-4147-A177-3AD203B41FA5}">
                      <a16:colId xmlns:a16="http://schemas.microsoft.com/office/drawing/2014/main" val="281321593"/>
                    </a:ext>
                  </a:extLst>
                </a:gridCol>
                <a:gridCol w="1683541">
                  <a:extLst>
                    <a:ext uri="{9D8B030D-6E8A-4147-A177-3AD203B41FA5}">
                      <a16:colId xmlns:a16="http://schemas.microsoft.com/office/drawing/2014/main" val="2286606071"/>
                    </a:ext>
                  </a:extLst>
                </a:gridCol>
              </a:tblGrid>
              <a:tr h="741524">
                <a:tc gridSpan="3">
                  <a:txBody>
                    <a:bodyPr/>
                    <a:lstStyle/>
                    <a:p>
                      <a:pPr algn="ctr" fontAlgn="b"/>
                      <a:r>
                        <a:rPr lang="ru-RU" sz="1600" b="0" i="0" u="none" strike="noStrike">
                          <a:solidFill>
                            <a:srgbClr val="000000"/>
                          </a:solidFill>
                          <a:effectLst/>
                          <a:latin typeface="Sylfaen" panose="010A0502050306030303"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a:solidFill>
                            <a:srgbClr val="000000"/>
                          </a:solidFill>
                          <a:effectLst/>
                          <a:latin typeface="Sylfaen" panose="010A0502050306030303" pitchFamily="18" charset="0"/>
                        </a:rPr>
                        <a:t>Mean of Grimm in </a:t>
                      </a:r>
                      <a:r>
                        <a:rPr kumimoji="0" lang="en-US" sz="1800" b="1" i="0" u="none" strike="noStrike" kern="1200" cap="none" spc="0" normalizeH="0" baseline="0" noProof="0">
                          <a:ln>
                            <a:noFill/>
                          </a:ln>
                          <a:solidFill>
                            <a:srgbClr val="000000"/>
                          </a:solidFill>
                          <a:effectLst/>
                          <a:uLnTx/>
                          <a:uFillTx/>
                          <a:latin typeface="Greek" panose="02027200000000000000" pitchFamily="18" charset="0"/>
                          <a:ea typeface="+mn-ea"/>
                          <a:cs typeface="+mn-cs"/>
                        </a:rPr>
                        <a:t>m</a:t>
                      </a:r>
                      <a:r>
                        <a:rPr kumimoji="0" lang="en-US" sz="1800" b="1" i="0" u="none" strike="noStrike" kern="1200" cap="none" spc="0" normalizeH="0" baseline="0" noProof="0">
                          <a:ln>
                            <a:noFill/>
                          </a:ln>
                          <a:solidFill>
                            <a:srgbClr val="000000"/>
                          </a:solidFill>
                          <a:effectLst/>
                          <a:uLnTx/>
                          <a:uFillTx/>
                          <a:latin typeface="Sylfaen" panose="010A0502050306030303" pitchFamily="18" charset="0"/>
                          <a:ea typeface="+mn-ea"/>
                          <a:cs typeface="+mn-cs"/>
                        </a:rPr>
                        <a:t>g/m</a:t>
                      </a:r>
                      <a:r>
                        <a:rPr kumimoji="0" lang="en-US" sz="1800" b="1" i="0" u="none" strike="noStrike" kern="1200" cap="none" spc="0" normalizeH="0" baseline="30000" noProof="0">
                          <a:ln>
                            <a:noFill/>
                          </a:ln>
                          <a:solidFill>
                            <a:srgbClr val="000000"/>
                          </a:solidFill>
                          <a:effectLst/>
                          <a:uLnTx/>
                          <a:uFillTx/>
                          <a:latin typeface="Sylfaen" panose="010A0502050306030303" pitchFamily="18" charset="0"/>
                          <a:ea typeface="+mn-ea"/>
                          <a:cs typeface="+mn-cs"/>
                        </a:rPr>
                        <a:t>3</a:t>
                      </a:r>
                      <a:endParaRPr kumimoji="0" lang="en-US" sz="1800" b="1" i="0" u="none" strike="noStrike" kern="1200" cap="none" spc="0" normalizeH="0" baseline="0" noProof="0">
                        <a:ln>
                          <a:noFill/>
                        </a:ln>
                        <a:solidFill>
                          <a:srgbClr val="000000"/>
                        </a:solidFill>
                        <a:effectLst/>
                        <a:uLnTx/>
                        <a:uFillTx/>
                        <a:latin typeface="Sylfaen" panose="010A0502050306030303" pitchFamily="18" charset="0"/>
                        <a:ea typeface="+mn-ea"/>
                        <a:cs typeface="+mn-cs"/>
                      </a:endParaRPr>
                    </a:p>
                    <a:p>
                      <a:pPr algn="ctr" fontAlgn="b"/>
                      <a:endParaRPr lang="en-US" sz="1600" b="1" i="0" u="none" strike="noStrike">
                        <a:solidFill>
                          <a:srgbClr val="000000"/>
                        </a:solidFill>
                        <a:effectLst/>
                        <a:latin typeface="Sylfaen" panose="010A0502050306030303"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4176567262"/>
                  </a:ext>
                </a:extLst>
              </a:tr>
              <a:tr h="741524">
                <a:tc>
                  <a:txBody>
                    <a:bodyPr/>
                    <a:lstStyle/>
                    <a:p>
                      <a:pPr algn="ctr" fontAlgn="b"/>
                      <a:r>
                        <a:rPr lang="en-US" sz="1800" b="1" i="0" u="none" strike="noStrike">
                          <a:solidFill>
                            <a:srgbClr val="000000"/>
                          </a:solidFill>
                          <a:effectLst/>
                          <a:latin typeface="Sylfaen" panose="010A0502050306030303" pitchFamily="18" charset="0"/>
                        </a:rPr>
                        <a:t>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800" b="1" i="0" u="none" strike="noStrike">
                          <a:solidFill>
                            <a:srgbClr val="000000"/>
                          </a:solidFill>
                          <a:effectLst/>
                          <a:latin typeface="Sylfaen" panose="010A0502050306030303" pitchFamily="18" charset="0"/>
                        </a:rPr>
                        <a:t>Start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800" b="1" i="0" u="none" strike="noStrike">
                          <a:solidFill>
                            <a:srgbClr val="000000"/>
                          </a:solidFill>
                          <a:effectLst/>
                          <a:latin typeface="Sylfaen" panose="010A0502050306030303" pitchFamily="18" charset="0"/>
                        </a:rPr>
                        <a:t>Finish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800" b="1" i="0" u="none" strike="noStrike">
                          <a:solidFill>
                            <a:srgbClr val="000000"/>
                          </a:solidFill>
                          <a:effectLst/>
                          <a:latin typeface="Sylfaen" panose="010A0502050306030303" pitchFamily="18" charset="0"/>
                        </a:rPr>
                        <a:t>PM 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1" i="0" u="none" strike="noStrike">
                          <a:solidFill>
                            <a:srgbClr val="000000"/>
                          </a:solidFill>
                          <a:effectLst/>
                          <a:latin typeface="Sylfaen" panose="010A0502050306030303" pitchFamily="18" charset="0"/>
                        </a:rPr>
                        <a:t>PM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10851881"/>
                  </a:ext>
                </a:extLst>
              </a:tr>
              <a:tr h="741524">
                <a:tc rowSpan="2">
                  <a:txBody>
                    <a:bodyPr/>
                    <a:lstStyle/>
                    <a:p>
                      <a:pPr algn="ctr" fontAlgn="ctr"/>
                      <a:r>
                        <a:rPr lang="en-US" sz="1800" b="0" i="0" u="none" strike="noStrike">
                          <a:solidFill>
                            <a:srgbClr val="000000"/>
                          </a:solidFill>
                          <a:effectLst/>
                          <a:latin typeface="Sylfaen" panose="010A0502050306030303" pitchFamily="18" charset="0"/>
                        </a:rPr>
                        <a:t>15-Aug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a:solidFill>
                            <a:srgbClr val="000000"/>
                          </a:solidFill>
                          <a:effectLst/>
                          <a:latin typeface="Sylfaen" panose="010A0502050306030303" pitchFamily="18" charset="0"/>
                        </a:rPr>
                        <a:t>16:08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Sylfaen" panose="010A0502050306030303" pitchFamily="18"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35.68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106412"/>
                  </a:ext>
                </a:extLst>
              </a:tr>
              <a:tr h="741524">
                <a:tc vMerge="1">
                  <a:txBody>
                    <a:bodyPr/>
                    <a:lstStyle/>
                    <a:p>
                      <a:endParaRPr lang="ru-RU"/>
                    </a:p>
                  </a:txBody>
                  <a:tcPr/>
                </a:tc>
                <a:tc>
                  <a:txBody>
                    <a:bodyPr/>
                    <a:lstStyle/>
                    <a:p>
                      <a:pPr algn="ctr" fontAlgn="b"/>
                      <a:r>
                        <a:rPr lang="en-US" sz="1800" b="0" i="0" u="none" strike="noStrike">
                          <a:solidFill>
                            <a:srgbClr val="000000"/>
                          </a:solidFill>
                          <a:effectLst/>
                          <a:latin typeface="Sylfaen" panose="010A0502050306030303" pitchFamily="18"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Sylfaen" panose="010A0502050306030303" pitchFamily="18" charset="0"/>
                        </a:rPr>
                        <a:t>19:24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31.23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043576"/>
                  </a:ext>
                </a:extLst>
              </a:tr>
              <a:tr h="741524">
                <a:tc>
                  <a:txBody>
                    <a:bodyPr/>
                    <a:lstStyle/>
                    <a:p>
                      <a:pPr algn="ctr" fontAlgn="ctr"/>
                      <a:r>
                        <a:rPr lang="en-US" sz="1800" b="0" i="0" u="none" strike="noStrike">
                          <a:solidFill>
                            <a:srgbClr val="000000"/>
                          </a:solidFill>
                          <a:effectLst/>
                          <a:latin typeface="Sylfaen" panose="010A0502050306030303" pitchFamily="18" charset="0"/>
                        </a:rPr>
                        <a:t>16-Aug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a:solidFill>
                            <a:srgbClr val="000000"/>
                          </a:solidFill>
                          <a:effectLst/>
                          <a:latin typeface="Sylfaen" panose="010A0502050306030303" pitchFamily="18" charset="0"/>
                        </a:rPr>
                        <a:t>17:59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Sylfaen" panose="010A0502050306030303" pitchFamily="18" charset="0"/>
                        </a:rPr>
                        <a:t>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48.29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875667710"/>
                  </a:ext>
                </a:extLst>
              </a:tr>
              <a:tr h="741524">
                <a:tc>
                  <a:txBody>
                    <a:bodyPr/>
                    <a:lstStyle/>
                    <a:p>
                      <a:pPr algn="ctr" fontAlgn="ctr"/>
                      <a:r>
                        <a:rPr lang="en-US" sz="1800" b="0" i="0" u="none" strike="noStrike">
                          <a:solidFill>
                            <a:srgbClr val="000000"/>
                          </a:solidFill>
                          <a:effectLst/>
                          <a:latin typeface="Sylfaen" panose="010A0502050306030303" pitchFamily="18" charset="0"/>
                        </a:rPr>
                        <a:t>17-Aug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a:solidFill>
                            <a:srgbClr val="000000"/>
                          </a:solidFill>
                          <a:effectLst/>
                          <a:latin typeface="Sylfaen" panose="010A0502050306030303" pitchFamily="18" charset="0"/>
                        </a:rPr>
                        <a:t>15:54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Sylfaen" panose="010A0502050306030303" pitchFamily="18" charset="0"/>
                        </a:rPr>
                        <a:t>16:57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65.23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208024392"/>
                  </a:ext>
                </a:extLst>
              </a:tr>
              <a:tr h="741524">
                <a:tc>
                  <a:txBody>
                    <a:bodyPr/>
                    <a:lstStyle/>
                    <a:p>
                      <a:pPr algn="ctr" fontAlgn="b"/>
                      <a:r>
                        <a:rPr lang="en-US" sz="1800" b="0" i="0" u="none" strike="noStrike">
                          <a:solidFill>
                            <a:srgbClr val="000000"/>
                          </a:solidFill>
                          <a:effectLst/>
                          <a:latin typeface="Sylfaen" panose="010A0502050306030303" pitchFamily="18" charset="0"/>
                        </a:rPr>
                        <a:t>18-Aug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a:solidFill>
                            <a:srgbClr val="000000"/>
                          </a:solidFill>
                          <a:effectLst/>
                          <a:latin typeface="Sylfaen" panose="010A0502050306030303" pitchFamily="18" charset="0"/>
                        </a:rPr>
                        <a:t>14:55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Sylfaen" panose="010A0502050306030303" pitchFamily="18" charset="0"/>
                        </a:rPr>
                        <a:t>15: 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23.91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84.50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446840886"/>
                  </a:ext>
                </a:extLst>
              </a:tr>
            </a:tbl>
          </a:graphicData>
        </a:graphic>
      </p:graphicFrame>
      <p:sp>
        <p:nvSpPr>
          <p:cNvPr id="2" name="Slide Number Placeholder 1"/>
          <p:cNvSpPr>
            <a:spLocks noGrp="1"/>
          </p:cNvSpPr>
          <p:nvPr>
            <p:ph type="sldNum" sz="quarter" idx="12"/>
          </p:nvPr>
        </p:nvSpPr>
        <p:spPr/>
        <p:txBody>
          <a:bodyPr/>
          <a:lstStyle/>
          <a:p>
            <a:fld id="{32A726F6-1F52-40B9-BC92-63DF1A2F933C}" type="slidenum">
              <a:rPr lang="ru-RU" smtClean="0"/>
              <a:t>13</a:t>
            </a:fld>
            <a:endParaRPr lang="ru-RU"/>
          </a:p>
        </p:txBody>
      </p:sp>
    </p:spTree>
    <p:extLst>
      <p:ext uri="{BB962C8B-B14F-4D97-AF65-F5344CB8AC3E}">
        <p14:creationId xmlns:p14="http://schemas.microsoft.com/office/powerpoint/2010/main" val="280775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95" r="2045"/>
          <a:stretch/>
        </p:blipFill>
        <p:spPr>
          <a:xfrm>
            <a:off x="0" y="471055"/>
            <a:ext cx="12192000" cy="6391502"/>
          </a:xfrm>
          <a:prstGeom prst="rect">
            <a:avLst/>
          </a:prstGeom>
        </p:spPr>
      </p:pic>
      <p:sp>
        <p:nvSpPr>
          <p:cNvPr id="3" name="TextBox 2"/>
          <p:cNvSpPr txBox="1"/>
          <p:nvPr/>
        </p:nvSpPr>
        <p:spPr>
          <a:xfrm>
            <a:off x="935396" y="578575"/>
            <a:ext cx="3866606" cy="369332"/>
          </a:xfrm>
          <a:prstGeom prst="rect">
            <a:avLst/>
          </a:prstGeom>
          <a:noFill/>
        </p:spPr>
        <p:txBody>
          <a:bodyPr wrap="square" rtlCol="0">
            <a:spAutoFit/>
          </a:bodyPr>
          <a:lstStyle/>
          <a:p>
            <a:r>
              <a:rPr lang="en-US">
                <a:latin typeface="Sylfaen" panose="010A0502050306030303" pitchFamily="18" charset="0"/>
              </a:rPr>
              <a:t>15.08.22</a:t>
            </a:r>
            <a:r>
              <a:rPr lang="ka-GE">
                <a:latin typeface="Sylfaen" panose="010A0502050306030303" pitchFamily="18" charset="0"/>
              </a:rPr>
              <a:t> </a:t>
            </a:r>
            <a:r>
              <a:rPr lang="en-US">
                <a:latin typeface="Sylfaen" panose="010A0502050306030303" pitchFamily="18" charset="0"/>
              </a:rPr>
              <a:t> 18:26 </a:t>
            </a:r>
            <a:r>
              <a:rPr lang="ka-GE">
                <a:latin typeface="Sylfaen" panose="010A0502050306030303" pitchFamily="18" charset="0"/>
              </a:rPr>
              <a:t>  </a:t>
            </a:r>
            <a:r>
              <a:rPr lang="en-US">
                <a:latin typeface="Sylfaen" panose="010A0502050306030303" pitchFamily="18" charset="0"/>
              </a:rPr>
              <a:t>PM2.5</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14</a:t>
            </a:fld>
            <a:endParaRPr lang="ru-RU"/>
          </a:p>
        </p:txBody>
      </p:sp>
    </p:spTree>
    <p:extLst>
      <p:ext uri="{BB962C8B-B14F-4D97-AF65-F5344CB8AC3E}">
        <p14:creationId xmlns:p14="http://schemas.microsoft.com/office/powerpoint/2010/main" val="135669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62" t="20" r="3088" b="-148"/>
          <a:stretch/>
        </p:blipFill>
        <p:spPr>
          <a:xfrm>
            <a:off x="1" y="429490"/>
            <a:ext cx="12192000" cy="6428509"/>
          </a:xfrm>
          <a:prstGeom prst="rect">
            <a:avLst/>
          </a:prstGeom>
        </p:spPr>
      </p:pic>
      <p:sp>
        <p:nvSpPr>
          <p:cNvPr id="3" name="TextBox 2"/>
          <p:cNvSpPr txBox="1"/>
          <p:nvPr/>
        </p:nvSpPr>
        <p:spPr>
          <a:xfrm>
            <a:off x="1199407" y="526471"/>
            <a:ext cx="12188952" cy="646331"/>
          </a:xfrm>
          <a:prstGeom prst="rect">
            <a:avLst/>
          </a:prstGeom>
          <a:noFill/>
        </p:spPr>
        <p:txBody>
          <a:bodyPr wrap="square" rtlCol="0">
            <a:spAutoFit/>
          </a:bodyPr>
          <a:lstStyle/>
          <a:p>
            <a:r>
              <a:rPr lang="ka-GE">
                <a:latin typeface="Sylfaen" panose="010A0502050306030303" pitchFamily="18" charset="0"/>
              </a:rPr>
              <a:t>15.08.22  18:28  </a:t>
            </a:r>
            <a:r>
              <a:rPr lang="en-US">
                <a:latin typeface="Sylfaen" panose="010A0502050306030303" pitchFamily="18" charset="0"/>
              </a:rPr>
              <a:t>PM10</a:t>
            </a:r>
          </a:p>
          <a:p>
            <a:endParaRPr lang="ru-RU"/>
          </a:p>
        </p:txBody>
      </p:sp>
      <p:sp>
        <p:nvSpPr>
          <p:cNvPr id="4" name="Slide Number Placeholder 3"/>
          <p:cNvSpPr>
            <a:spLocks noGrp="1"/>
          </p:cNvSpPr>
          <p:nvPr>
            <p:ph type="sldNum" sz="quarter" idx="12"/>
          </p:nvPr>
        </p:nvSpPr>
        <p:spPr/>
        <p:txBody>
          <a:bodyPr/>
          <a:lstStyle/>
          <a:p>
            <a:fld id="{32A726F6-1F52-40B9-BC92-63DF1A2F933C}" type="slidenum">
              <a:rPr lang="ru-RU" smtClean="0"/>
              <a:t>15</a:t>
            </a:fld>
            <a:endParaRPr lang="ru-RU"/>
          </a:p>
        </p:txBody>
      </p:sp>
    </p:spTree>
    <p:extLst>
      <p:ext uri="{BB962C8B-B14F-4D97-AF65-F5344CB8AC3E}">
        <p14:creationId xmlns:p14="http://schemas.microsoft.com/office/powerpoint/2010/main" val="275446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82" t="-377" r="4546" b="1"/>
          <a:stretch/>
        </p:blipFill>
        <p:spPr>
          <a:xfrm>
            <a:off x="0" y="401782"/>
            <a:ext cx="12192000" cy="6456218"/>
          </a:xfrm>
          <a:prstGeom prst="rect">
            <a:avLst/>
          </a:prstGeom>
        </p:spPr>
      </p:pic>
      <p:sp>
        <p:nvSpPr>
          <p:cNvPr id="3" name="TextBox 2"/>
          <p:cNvSpPr txBox="1"/>
          <p:nvPr/>
        </p:nvSpPr>
        <p:spPr>
          <a:xfrm>
            <a:off x="879961" y="544069"/>
            <a:ext cx="4271555" cy="369332"/>
          </a:xfrm>
          <a:prstGeom prst="rect">
            <a:avLst/>
          </a:prstGeom>
          <a:noFill/>
        </p:spPr>
        <p:txBody>
          <a:bodyPr wrap="square" rtlCol="0">
            <a:spAutoFit/>
          </a:bodyPr>
          <a:lstStyle/>
          <a:p>
            <a:r>
              <a:rPr lang="en-US">
                <a:latin typeface="Sylfaen" panose="010A0502050306030303" pitchFamily="18" charset="0"/>
              </a:rPr>
              <a:t>17.08.22</a:t>
            </a:r>
            <a:r>
              <a:rPr lang="ka-GE">
                <a:latin typeface="Sylfaen" panose="010A0502050306030303" pitchFamily="18" charset="0"/>
              </a:rPr>
              <a:t>  </a:t>
            </a:r>
            <a:r>
              <a:rPr lang="en-US">
                <a:latin typeface="Sylfaen" panose="010A0502050306030303" pitchFamily="18" charset="0"/>
              </a:rPr>
              <a:t>15:54</a:t>
            </a:r>
            <a:r>
              <a:rPr lang="ka-GE">
                <a:latin typeface="Sylfaen" panose="010A0502050306030303" pitchFamily="18" charset="0"/>
              </a:rPr>
              <a:t>  </a:t>
            </a:r>
            <a:r>
              <a:rPr lang="en-US">
                <a:latin typeface="Sylfaen" panose="010A0502050306030303" pitchFamily="18" charset="0"/>
              </a:rPr>
              <a:t>PM2.5</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16</a:t>
            </a:fld>
            <a:endParaRPr lang="ru-RU"/>
          </a:p>
        </p:txBody>
      </p:sp>
    </p:spTree>
    <p:extLst>
      <p:ext uri="{BB962C8B-B14F-4D97-AF65-F5344CB8AC3E}">
        <p14:creationId xmlns:p14="http://schemas.microsoft.com/office/powerpoint/2010/main" val="415247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28" t="80" r="4658"/>
          <a:stretch/>
        </p:blipFill>
        <p:spPr>
          <a:xfrm>
            <a:off x="0" y="207818"/>
            <a:ext cx="12192000" cy="6859873"/>
          </a:xfrm>
          <a:prstGeom prst="rect">
            <a:avLst/>
          </a:prstGeom>
        </p:spPr>
      </p:pic>
      <p:sp>
        <p:nvSpPr>
          <p:cNvPr id="3" name="Rectangle 2"/>
          <p:cNvSpPr/>
          <p:nvPr/>
        </p:nvSpPr>
        <p:spPr>
          <a:xfrm>
            <a:off x="1039629" y="343579"/>
            <a:ext cx="2318263" cy="369332"/>
          </a:xfrm>
          <a:prstGeom prst="rect">
            <a:avLst/>
          </a:prstGeom>
        </p:spPr>
        <p:txBody>
          <a:bodyPr wrap="none">
            <a:spAutoFit/>
          </a:bodyPr>
          <a:lstStyle/>
          <a:p>
            <a:r>
              <a:rPr lang="en-US">
                <a:latin typeface="Sylfaen" panose="010A0502050306030303" pitchFamily="18" charset="0"/>
              </a:rPr>
              <a:t>17.08.22</a:t>
            </a:r>
            <a:r>
              <a:rPr lang="ka-GE">
                <a:latin typeface="Sylfaen" panose="010A0502050306030303" pitchFamily="18" charset="0"/>
              </a:rPr>
              <a:t>  </a:t>
            </a:r>
            <a:r>
              <a:rPr lang="en-US">
                <a:latin typeface="Sylfaen" panose="010A0502050306030303" pitchFamily="18" charset="0"/>
              </a:rPr>
              <a:t>15:54</a:t>
            </a:r>
            <a:r>
              <a:rPr lang="ka-GE">
                <a:latin typeface="Sylfaen" panose="010A0502050306030303" pitchFamily="18" charset="0"/>
              </a:rPr>
              <a:t>  </a:t>
            </a:r>
            <a:r>
              <a:rPr lang="en-US">
                <a:latin typeface="Sylfaen" panose="010A0502050306030303" pitchFamily="18" charset="0"/>
              </a:rPr>
              <a:t>PM10</a:t>
            </a:r>
          </a:p>
        </p:txBody>
      </p:sp>
      <p:sp>
        <p:nvSpPr>
          <p:cNvPr id="4" name="Slide Number Placeholder 3"/>
          <p:cNvSpPr>
            <a:spLocks noGrp="1"/>
          </p:cNvSpPr>
          <p:nvPr>
            <p:ph type="sldNum" sz="quarter" idx="12"/>
          </p:nvPr>
        </p:nvSpPr>
        <p:spPr/>
        <p:txBody>
          <a:bodyPr/>
          <a:lstStyle/>
          <a:p>
            <a:fld id="{32A726F6-1F52-40B9-BC92-63DF1A2F933C}" type="slidenum">
              <a:rPr lang="ru-RU" smtClean="0"/>
              <a:t>17</a:t>
            </a:fld>
            <a:endParaRPr lang="ru-RU"/>
          </a:p>
        </p:txBody>
      </p:sp>
    </p:spTree>
    <p:extLst>
      <p:ext uri="{BB962C8B-B14F-4D97-AF65-F5344CB8AC3E}">
        <p14:creationId xmlns:p14="http://schemas.microsoft.com/office/powerpoint/2010/main" val="428142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863" r="2386" b="309"/>
          <a:stretch/>
        </p:blipFill>
        <p:spPr>
          <a:xfrm>
            <a:off x="0" y="310064"/>
            <a:ext cx="12192000" cy="6400801"/>
          </a:xfrm>
          <a:prstGeom prst="rect">
            <a:avLst/>
          </a:prstGeom>
        </p:spPr>
      </p:pic>
      <p:sp>
        <p:nvSpPr>
          <p:cNvPr id="3" name="Rectangle 2"/>
          <p:cNvSpPr/>
          <p:nvPr/>
        </p:nvSpPr>
        <p:spPr>
          <a:xfrm>
            <a:off x="1138987" y="486898"/>
            <a:ext cx="2361544" cy="369332"/>
          </a:xfrm>
          <a:prstGeom prst="rect">
            <a:avLst/>
          </a:prstGeom>
        </p:spPr>
        <p:txBody>
          <a:bodyPr wrap="none">
            <a:spAutoFit/>
          </a:bodyPr>
          <a:lstStyle/>
          <a:p>
            <a:r>
              <a:rPr lang="en-US">
                <a:latin typeface="Sylfaen" panose="010A0502050306030303" pitchFamily="18" charset="0"/>
              </a:rPr>
              <a:t>18.08.22</a:t>
            </a:r>
            <a:r>
              <a:rPr lang="ka-GE">
                <a:latin typeface="Sylfaen" panose="010A0502050306030303" pitchFamily="18" charset="0"/>
              </a:rPr>
              <a:t> </a:t>
            </a:r>
            <a:r>
              <a:rPr lang="en-US">
                <a:latin typeface="Sylfaen" panose="010A0502050306030303" pitchFamily="18" charset="0"/>
              </a:rPr>
              <a:t> 14:55</a:t>
            </a:r>
            <a:r>
              <a:rPr lang="ka-GE">
                <a:latin typeface="Sylfaen" panose="010A0502050306030303" pitchFamily="18" charset="0"/>
              </a:rPr>
              <a:t> </a:t>
            </a:r>
            <a:r>
              <a:rPr lang="en-US">
                <a:latin typeface="Sylfaen" panose="010A0502050306030303" pitchFamily="18" charset="0"/>
              </a:rPr>
              <a:t> PM2.5</a:t>
            </a:r>
          </a:p>
        </p:txBody>
      </p:sp>
      <p:sp>
        <p:nvSpPr>
          <p:cNvPr id="4" name="Slide Number Placeholder 3"/>
          <p:cNvSpPr>
            <a:spLocks noGrp="1"/>
          </p:cNvSpPr>
          <p:nvPr>
            <p:ph type="sldNum" sz="quarter" idx="12"/>
          </p:nvPr>
        </p:nvSpPr>
        <p:spPr/>
        <p:txBody>
          <a:bodyPr/>
          <a:lstStyle/>
          <a:p>
            <a:fld id="{32A726F6-1F52-40B9-BC92-63DF1A2F933C}" type="slidenum">
              <a:rPr lang="ru-RU" smtClean="0"/>
              <a:t>18</a:t>
            </a:fld>
            <a:endParaRPr lang="ru-RU"/>
          </a:p>
        </p:txBody>
      </p:sp>
    </p:spTree>
    <p:extLst>
      <p:ext uri="{BB962C8B-B14F-4D97-AF65-F5344CB8AC3E}">
        <p14:creationId xmlns:p14="http://schemas.microsoft.com/office/powerpoint/2010/main" val="295317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46" t="538" r="3637" b="2046"/>
          <a:stretch/>
        </p:blipFill>
        <p:spPr>
          <a:xfrm>
            <a:off x="0" y="290358"/>
            <a:ext cx="12191999" cy="6332116"/>
          </a:xfrm>
          <a:prstGeom prst="rect">
            <a:avLst/>
          </a:prstGeom>
        </p:spPr>
      </p:pic>
      <p:sp>
        <p:nvSpPr>
          <p:cNvPr id="3" name="Rectangle 2"/>
          <p:cNvSpPr/>
          <p:nvPr/>
        </p:nvSpPr>
        <p:spPr>
          <a:xfrm>
            <a:off x="1084432" y="290358"/>
            <a:ext cx="2260555" cy="369332"/>
          </a:xfrm>
          <a:prstGeom prst="rect">
            <a:avLst/>
          </a:prstGeom>
        </p:spPr>
        <p:txBody>
          <a:bodyPr wrap="none">
            <a:spAutoFit/>
          </a:bodyPr>
          <a:lstStyle/>
          <a:p>
            <a:r>
              <a:rPr lang="en-US">
                <a:latin typeface="Sylfaen" panose="010A0502050306030303" pitchFamily="18" charset="0"/>
              </a:rPr>
              <a:t>18.08.22 14:55  PM10</a:t>
            </a:r>
          </a:p>
        </p:txBody>
      </p:sp>
      <p:sp>
        <p:nvSpPr>
          <p:cNvPr id="4" name="Slide Number Placeholder 3"/>
          <p:cNvSpPr>
            <a:spLocks noGrp="1"/>
          </p:cNvSpPr>
          <p:nvPr>
            <p:ph type="sldNum" sz="quarter" idx="12"/>
          </p:nvPr>
        </p:nvSpPr>
        <p:spPr/>
        <p:txBody>
          <a:bodyPr/>
          <a:lstStyle/>
          <a:p>
            <a:fld id="{32A726F6-1F52-40B9-BC92-63DF1A2F933C}" type="slidenum">
              <a:rPr lang="ru-RU" smtClean="0"/>
              <a:t>19</a:t>
            </a:fld>
            <a:endParaRPr lang="ru-RU"/>
          </a:p>
        </p:txBody>
      </p:sp>
    </p:spTree>
    <p:extLst>
      <p:ext uri="{BB962C8B-B14F-4D97-AF65-F5344CB8AC3E}">
        <p14:creationId xmlns:p14="http://schemas.microsoft.com/office/powerpoint/2010/main" val="2857866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41963" y="280147"/>
            <a:ext cx="5704893" cy="315333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9771" y="3541486"/>
            <a:ext cx="6377085" cy="2989943"/>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69181" y="3225660"/>
            <a:ext cx="5381598" cy="3305768"/>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69181" y="280147"/>
            <a:ext cx="6036644" cy="2825910"/>
          </a:xfrm>
          <a:prstGeom prst="rect">
            <a:avLst/>
          </a:prstGeom>
        </p:spPr>
      </p:pic>
      <p:pic>
        <p:nvPicPr>
          <p:cNvPr id="9" name="Picture 8"/>
          <p:cNvPicPr>
            <a:picLocks noChangeAspect="1"/>
          </p:cNvPicPr>
          <p:nvPr/>
        </p:nvPicPr>
        <p:blipFill>
          <a:blip r:embed="rId10">
            <a:clrChange>
              <a:clrFrom>
                <a:srgbClr val="90979D"/>
              </a:clrFrom>
              <a:clrTo>
                <a:srgbClr val="90979D">
                  <a:alpha val="0"/>
                </a:srgbClr>
              </a:clrTo>
            </a:clrChange>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3240083" y="1693285"/>
            <a:ext cx="5412578" cy="3480390"/>
          </a:xfrm>
          <a:prstGeom prst="rect">
            <a:avLst/>
          </a:prstGeom>
        </p:spPr>
      </p:pic>
      <p:sp>
        <p:nvSpPr>
          <p:cNvPr id="2" name="Slide Number Placeholder 1"/>
          <p:cNvSpPr>
            <a:spLocks noGrp="1"/>
          </p:cNvSpPr>
          <p:nvPr>
            <p:ph type="sldNum" sz="quarter" idx="12"/>
          </p:nvPr>
        </p:nvSpPr>
        <p:spPr/>
        <p:txBody>
          <a:bodyPr/>
          <a:lstStyle/>
          <a:p>
            <a:fld id="{32A726F6-1F52-40B9-BC92-63DF1A2F933C}" type="slidenum">
              <a:rPr lang="ru-RU" smtClean="0"/>
              <a:t>2</a:t>
            </a:fld>
            <a:endParaRPr lang="ru-RU"/>
          </a:p>
        </p:txBody>
      </p:sp>
    </p:spTree>
    <p:extLst>
      <p:ext uri="{BB962C8B-B14F-4D97-AF65-F5344CB8AC3E}">
        <p14:creationId xmlns:p14="http://schemas.microsoft.com/office/powerpoint/2010/main" val="66023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371" y="1451429"/>
            <a:ext cx="4978400" cy="2676897"/>
          </a:xfrm>
          <a:prstGeom prst="rect">
            <a:avLst/>
          </a:prstGeom>
        </p:spPr>
      </p:pic>
      <p:pic>
        <p:nvPicPr>
          <p:cNvPr id="3" name="Picture 2"/>
          <p:cNvPicPr>
            <a:picLocks noChangeAspect="1"/>
          </p:cNvPicPr>
          <p:nvPr/>
        </p:nvPicPr>
        <p:blipFill>
          <a:blip r:embed="rId3"/>
          <a:stretch>
            <a:fillRect/>
          </a:stretch>
        </p:blipFill>
        <p:spPr>
          <a:xfrm>
            <a:off x="377371" y="4254858"/>
            <a:ext cx="4978400" cy="2492309"/>
          </a:xfrm>
          <a:prstGeom prst="rect">
            <a:avLst/>
          </a:prstGeom>
        </p:spPr>
      </p:pic>
      <p:sp>
        <p:nvSpPr>
          <p:cNvPr id="6" name="TextBox 5"/>
          <p:cNvSpPr txBox="1"/>
          <p:nvPr/>
        </p:nvSpPr>
        <p:spPr>
          <a:xfrm>
            <a:off x="377371" y="302967"/>
            <a:ext cx="11495315" cy="1015663"/>
          </a:xfrm>
          <a:prstGeom prst="rect">
            <a:avLst/>
          </a:prstGeom>
          <a:solidFill>
            <a:srgbClr val="AACEC3"/>
          </a:solidFill>
        </p:spPr>
        <p:txBody>
          <a:bodyPr wrap="square" rtlCol="0">
            <a:spAutoFit/>
          </a:bodyPr>
          <a:lstStyle/>
          <a:p>
            <a:pPr algn="ctr"/>
            <a:r>
              <a:rPr lang="en-US" sz="6000">
                <a:latin typeface="Sylfaen" panose="010A0502050306030303" pitchFamily="18" charset="0"/>
              </a:rPr>
              <a:t>Ilia Garden</a:t>
            </a:r>
            <a:endParaRPr lang="ru-RU" sz="6000">
              <a:latin typeface="Sylfaen" panose="010A0502050306030303"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88288530"/>
              </p:ext>
            </p:extLst>
          </p:nvPr>
        </p:nvGraphicFramePr>
        <p:xfrm>
          <a:off x="5529942" y="1451429"/>
          <a:ext cx="6342744" cy="5295738"/>
        </p:xfrm>
        <a:graphic>
          <a:graphicData uri="http://schemas.openxmlformats.org/drawingml/2006/table">
            <a:tbl>
              <a:tblPr/>
              <a:tblGrid>
                <a:gridCol w="1585686">
                  <a:extLst>
                    <a:ext uri="{9D8B030D-6E8A-4147-A177-3AD203B41FA5}">
                      <a16:colId xmlns:a16="http://schemas.microsoft.com/office/drawing/2014/main" val="935198195"/>
                    </a:ext>
                  </a:extLst>
                </a:gridCol>
                <a:gridCol w="1585686">
                  <a:extLst>
                    <a:ext uri="{9D8B030D-6E8A-4147-A177-3AD203B41FA5}">
                      <a16:colId xmlns:a16="http://schemas.microsoft.com/office/drawing/2014/main" val="3973008017"/>
                    </a:ext>
                  </a:extLst>
                </a:gridCol>
                <a:gridCol w="1585686">
                  <a:extLst>
                    <a:ext uri="{9D8B030D-6E8A-4147-A177-3AD203B41FA5}">
                      <a16:colId xmlns:a16="http://schemas.microsoft.com/office/drawing/2014/main" val="184778803"/>
                    </a:ext>
                  </a:extLst>
                </a:gridCol>
                <a:gridCol w="1585686">
                  <a:extLst>
                    <a:ext uri="{9D8B030D-6E8A-4147-A177-3AD203B41FA5}">
                      <a16:colId xmlns:a16="http://schemas.microsoft.com/office/drawing/2014/main" val="20557998"/>
                    </a:ext>
                  </a:extLst>
                </a:gridCol>
              </a:tblGrid>
              <a:tr h="271576">
                <a:tc>
                  <a:txBody>
                    <a:bodyPr/>
                    <a:lstStyle/>
                    <a:p>
                      <a:pPr algn="ctr" fontAlgn="b"/>
                      <a:r>
                        <a:rPr lang="en-US" sz="1600" b="1" i="0" u="none" strike="noStrike">
                          <a:solidFill>
                            <a:srgbClr val="000000"/>
                          </a:solidFill>
                          <a:effectLst/>
                          <a:latin typeface="Calibri" panose="020F0502020204030204" pitchFamily="34" charset="0"/>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600" b="1" i="0" u="none" strike="noStrike">
                          <a:solidFill>
                            <a:srgbClr val="000000"/>
                          </a:solidFill>
                          <a:effectLst/>
                          <a:latin typeface="Calibri" panose="020F0502020204030204" pitchFamily="34" charset="0"/>
                        </a:rPr>
                        <a:t>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600" b="1" i="0" u="none" strike="noStrike">
                          <a:solidFill>
                            <a:srgbClr val="000000"/>
                          </a:solidFill>
                          <a:effectLst/>
                          <a:latin typeface="Calibri" panose="020F0502020204030204" pitchFamily="34" charset="0"/>
                        </a:rPr>
                        <a:t>PM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1" i="0" u="none" strike="noStrike">
                          <a:solidFill>
                            <a:srgbClr val="000000"/>
                          </a:solidFill>
                          <a:effectLst/>
                          <a:latin typeface="Calibri" panose="020F0502020204030204" pitchFamily="34" charset="0"/>
                        </a:rPr>
                        <a:t>PM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512139782"/>
                  </a:ext>
                </a:extLst>
              </a:tr>
              <a:tr h="271576">
                <a:tc rowSpan="2">
                  <a:txBody>
                    <a:bodyPr/>
                    <a:lstStyle/>
                    <a:p>
                      <a:pPr algn="ctr" fontAlgn="ctr"/>
                      <a:r>
                        <a:rPr lang="ru-RU" sz="1600" b="0" i="0" u="none" strike="noStrike">
                          <a:solidFill>
                            <a:srgbClr val="000000"/>
                          </a:solidFill>
                          <a:effectLst/>
                          <a:latin typeface="Calibri" panose="020F0502020204030204" pitchFamily="34" charset="0"/>
                        </a:rPr>
                        <a:t>15.08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0" i="0" u="none" strike="noStrike">
                          <a:solidFill>
                            <a:srgbClr val="212529"/>
                          </a:solidFill>
                          <a:effectLst/>
                          <a:latin typeface="Calibri" panose="020F0502020204030204" pitchFamily="34" charset="0"/>
                        </a:rPr>
                        <a:t>15.88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0" i="0" u="none" strike="noStrike">
                          <a:solidFill>
                            <a:srgbClr val="9C0006"/>
                          </a:solidFill>
                          <a:effectLst/>
                          <a:latin typeface="Calibri" panose="020F0502020204030204" pitchFamily="34" charset="0"/>
                        </a:rPr>
                        <a:t>52.95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704292464"/>
                  </a:ext>
                </a:extLst>
              </a:tr>
              <a:tr h="271576">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effectLst/>
                          <a:latin typeface="Calibri" panose="020F0502020204030204" pitchFamily="34" charset="0"/>
                        </a:rPr>
                        <a:t>12.88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Calibri" panose="020F0502020204030204" pitchFamily="34" charset="0"/>
                        </a:rPr>
                        <a:t>46.03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59794348"/>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16.08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62.14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540014948"/>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42.99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845453730"/>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17.08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79.78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88178099"/>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79.43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274823287"/>
                  </a:ext>
                </a:extLst>
              </a:tr>
              <a:tr h="298734">
                <a:tc>
                  <a:txBody>
                    <a:bodyPr/>
                    <a:lstStyle/>
                    <a:p>
                      <a:pPr algn="ctr" fontAlgn="b"/>
                      <a:r>
                        <a:rPr lang="ru-RU" sz="1600" b="0" i="0" u="none" strike="noStrike">
                          <a:solidFill>
                            <a:srgbClr val="000000"/>
                          </a:solidFill>
                          <a:effectLst/>
                          <a:latin typeface="Calibri" panose="020F0502020204030204" pitchFamily="34" charset="0"/>
                        </a:rPr>
                        <a:t>18.08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22.96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109.99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22379973"/>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20.08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73.67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360260252"/>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19:03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76.84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137276558"/>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21.08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23.74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109.53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79092395"/>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ru-RU" sz="1600" b="0" i="0" u="none" strike="noStrike">
                          <a:solidFill>
                            <a:srgbClr val="9C0006"/>
                          </a:solidFill>
                          <a:effectLst/>
                          <a:latin typeface="Segoe UI" panose="020B0502040204020203" pitchFamily="34" charset="0"/>
                        </a:rPr>
                        <a:t>168.21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535028784"/>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23.08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86.37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83370390"/>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9.86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44.73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45287363"/>
                  </a:ext>
                </a:extLst>
              </a:tr>
              <a:tr h="298734">
                <a:tc>
                  <a:txBody>
                    <a:bodyPr/>
                    <a:lstStyle/>
                    <a:p>
                      <a:pPr algn="ctr" fontAlgn="ctr"/>
                      <a:r>
                        <a:rPr lang="ru-RU" sz="1600" b="0" i="0" u="none" strike="noStrike">
                          <a:solidFill>
                            <a:srgbClr val="000000"/>
                          </a:solidFill>
                          <a:effectLst/>
                          <a:latin typeface="Calibri" panose="020F0502020204030204" pitchFamily="34" charset="0"/>
                        </a:rPr>
                        <a:t>24.08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45.66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637016108"/>
                  </a:ext>
                </a:extLst>
              </a:tr>
              <a:tr h="298734">
                <a:tc rowSpan="2">
                  <a:txBody>
                    <a:bodyPr/>
                    <a:lstStyle/>
                    <a:p>
                      <a:pPr algn="ctr" fontAlgn="ctr"/>
                      <a:r>
                        <a:rPr lang="ru-RU" sz="1600" b="0" i="0" u="none" strike="noStrike">
                          <a:solidFill>
                            <a:srgbClr val="000000"/>
                          </a:solidFill>
                          <a:effectLst/>
                          <a:latin typeface="Calibri" panose="020F0502020204030204" pitchFamily="34" charset="0"/>
                        </a:rPr>
                        <a:t>25.08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16:22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12723646"/>
                  </a:ext>
                </a:extLst>
              </a:tr>
              <a:tr h="298734">
                <a:tc vMerge="1">
                  <a:txBody>
                    <a:bodyPr/>
                    <a:lstStyle/>
                    <a:p>
                      <a:endParaRPr lang="ru-RU"/>
                    </a:p>
                  </a:txBody>
                  <a:tcPr/>
                </a:tc>
                <a:tc>
                  <a:txBody>
                    <a:bodyPr/>
                    <a:lstStyle/>
                    <a:p>
                      <a:pPr algn="ctr" fontAlgn="b"/>
                      <a:r>
                        <a:rPr lang="ru-RU" sz="1600" b="0"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52.54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00325891"/>
                  </a:ext>
                </a:extLst>
              </a:tr>
              <a:tr h="298734">
                <a:tc>
                  <a:txBody>
                    <a:bodyPr/>
                    <a:lstStyle/>
                    <a:p>
                      <a:pPr algn="ctr" fontAlgn="ctr"/>
                      <a:r>
                        <a:rPr lang="ru-RU" sz="1600" b="0" i="0" u="none" strike="noStrike">
                          <a:solidFill>
                            <a:srgbClr val="000000"/>
                          </a:solidFill>
                          <a:effectLst/>
                          <a:latin typeface="Calibri" panose="020F0502020204030204" pitchFamily="34" charset="0"/>
                        </a:rPr>
                        <a:t>26.08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ru-RU" sz="1600" b="0" i="0" u="none" strike="noStrike">
                          <a:solidFill>
                            <a:srgbClr val="000000"/>
                          </a:solidFill>
                          <a:effectLst/>
                          <a:latin typeface="Calibri" panose="020F0502020204030204" pitchFamily="34" charset="0"/>
                        </a:rPr>
                        <a:t>12:57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212529"/>
                          </a:solidFill>
                          <a:effectLst/>
                          <a:latin typeface="Segoe UI" panose="020B0502040204020203" pitchFamily="34" charset="0"/>
                        </a:rPr>
                        <a:t>12.53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9C0006"/>
                          </a:solidFill>
                          <a:effectLst/>
                          <a:latin typeface="Segoe UI" panose="020B0502040204020203" pitchFamily="34" charset="0"/>
                        </a:rPr>
                        <a:t>47.87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274527231"/>
                  </a:ext>
                </a:extLst>
              </a:tr>
            </a:tbl>
          </a:graphicData>
        </a:graphic>
      </p:graphicFrame>
      <p:sp>
        <p:nvSpPr>
          <p:cNvPr id="4" name="Slide Number Placeholder 3"/>
          <p:cNvSpPr>
            <a:spLocks noGrp="1"/>
          </p:cNvSpPr>
          <p:nvPr>
            <p:ph type="sldNum" sz="quarter" idx="12"/>
          </p:nvPr>
        </p:nvSpPr>
        <p:spPr/>
        <p:txBody>
          <a:bodyPr/>
          <a:lstStyle/>
          <a:p>
            <a:fld id="{32A726F6-1F52-40B9-BC92-63DF1A2F933C}" type="slidenum">
              <a:rPr lang="ru-RU" smtClean="0"/>
              <a:t>20</a:t>
            </a:fld>
            <a:endParaRPr lang="ru-RU"/>
          </a:p>
        </p:txBody>
      </p:sp>
    </p:spTree>
    <p:extLst>
      <p:ext uri="{BB962C8B-B14F-4D97-AF65-F5344CB8AC3E}">
        <p14:creationId xmlns:p14="http://schemas.microsoft.com/office/powerpoint/2010/main" val="338780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 name="TextBox 1"/>
          <p:cNvSpPr txBox="1"/>
          <p:nvPr/>
        </p:nvSpPr>
        <p:spPr>
          <a:xfrm>
            <a:off x="0" y="3020291"/>
            <a:ext cx="12192000" cy="769441"/>
          </a:xfrm>
          <a:prstGeom prst="rect">
            <a:avLst/>
          </a:prstGeom>
          <a:noFill/>
        </p:spPr>
        <p:txBody>
          <a:bodyPr wrap="square" rtlCol="0">
            <a:spAutoFit/>
          </a:bodyPr>
          <a:lstStyle/>
          <a:p>
            <a:pPr algn="ctr"/>
            <a:r>
              <a:rPr lang="en-US" sz="4400" b="1">
                <a:solidFill>
                  <a:srgbClr val="004066"/>
                </a:solidFill>
                <a:effectLst>
                  <a:outerShdw blurRad="50800" dist="38100" dir="5400000" algn="t" rotWithShape="0">
                    <a:prstClr val="black">
                      <a:alpha val="40000"/>
                    </a:prstClr>
                  </a:outerShdw>
                </a:effectLst>
                <a:latin typeface="Sylfaen" panose="010A0502050306030303" pitchFamily="18" charset="0"/>
              </a:rPr>
              <a:t>THANK YOU FOR YOUR ATTENTION!</a:t>
            </a:r>
            <a:endParaRPr lang="ru-RU" sz="4400" b="1">
              <a:solidFill>
                <a:srgbClr val="004066"/>
              </a:solidFill>
              <a:effectLst>
                <a:outerShdw blurRad="50800" dist="38100" dir="5400000" algn="t" rotWithShape="0">
                  <a:prstClr val="black">
                    <a:alpha val="40000"/>
                  </a:prstClr>
                </a:outerShdw>
              </a:effectLst>
              <a:latin typeface="Sylfaen" panose="010A0502050306030303" pitchFamily="18" charset="0"/>
            </a:endParaRPr>
          </a:p>
        </p:txBody>
      </p:sp>
      <p:sp>
        <p:nvSpPr>
          <p:cNvPr id="3" name="Slide Number Placeholder 2"/>
          <p:cNvSpPr>
            <a:spLocks noGrp="1"/>
          </p:cNvSpPr>
          <p:nvPr>
            <p:ph type="sldNum" sz="quarter" idx="12"/>
          </p:nvPr>
        </p:nvSpPr>
        <p:spPr/>
        <p:txBody>
          <a:bodyPr/>
          <a:lstStyle/>
          <a:p>
            <a:fld id="{32A726F6-1F52-40B9-BC92-63DF1A2F933C}" type="slidenum">
              <a:rPr lang="ru-RU" smtClean="0"/>
              <a:t>21</a:t>
            </a:fld>
            <a:endParaRPr lang="ru-RU"/>
          </a:p>
        </p:txBody>
      </p:sp>
    </p:spTree>
    <p:extLst>
      <p:ext uri="{BB962C8B-B14F-4D97-AF65-F5344CB8AC3E}">
        <p14:creationId xmlns:p14="http://schemas.microsoft.com/office/powerpoint/2010/main" val="163159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46392" y="2495006"/>
            <a:ext cx="6353661" cy="39115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2571"/>
            <a:ext cx="6962503" cy="4592674"/>
          </a:xfrm>
          <a:prstGeom prst="rect">
            <a:avLst/>
          </a:prstGeom>
        </p:spPr>
      </p:pic>
      <p:sp>
        <p:nvSpPr>
          <p:cNvPr id="2" name="TextBox 1"/>
          <p:cNvSpPr txBox="1"/>
          <p:nvPr/>
        </p:nvSpPr>
        <p:spPr>
          <a:xfrm>
            <a:off x="387926" y="152400"/>
            <a:ext cx="11194474" cy="769441"/>
          </a:xfrm>
          <a:prstGeom prst="rect">
            <a:avLst/>
          </a:prstGeom>
          <a:solidFill>
            <a:srgbClr val="CA998A"/>
          </a:solidFill>
        </p:spPr>
        <p:txBody>
          <a:bodyPr wrap="square" rtlCol="0">
            <a:spAutoFit/>
          </a:bodyPr>
          <a:lstStyle/>
          <a:p>
            <a:pPr algn="ctr"/>
            <a:r>
              <a:rPr lang="en-US" sz="3600" b="1">
                <a:latin typeface="Sylfaen" panose="010A0502050306030303" pitchFamily="18" charset="0"/>
              </a:rPr>
              <a:t>PM 2.5 </a:t>
            </a:r>
            <a:r>
              <a:rPr lang="en-US" sz="4400" b="1">
                <a:latin typeface="Sylfaen" panose="010A0502050306030303" pitchFamily="18" charset="0"/>
              </a:rPr>
              <a:t>and</a:t>
            </a:r>
            <a:r>
              <a:rPr lang="en-US" sz="3600" b="1">
                <a:latin typeface="Sylfaen" panose="010A0502050306030303" pitchFamily="18" charset="0"/>
              </a:rPr>
              <a:t> PM 10</a:t>
            </a:r>
            <a:endParaRPr lang="ru-RU" sz="3600" b="1">
              <a:latin typeface="Sylfaen" panose="010A0502050306030303" pitchFamily="18" charset="0"/>
            </a:endParaRPr>
          </a:p>
        </p:txBody>
      </p:sp>
      <p:sp>
        <p:nvSpPr>
          <p:cNvPr id="3" name="Rectangle 2"/>
          <p:cNvSpPr/>
          <p:nvPr/>
        </p:nvSpPr>
        <p:spPr>
          <a:xfrm>
            <a:off x="387926" y="985534"/>
            <a:ext cx="11194474" cy="1200329"/>
          </a:xfrm>
          <a:prstGeom prst="rect">
            <a:avLst/>
          </a:prstGeom>
        </p:spPr>
        <p:txBody>
          <a:bodyPr wrap="square">
            <a:spAutoFit/>
          </a:bodyPr>
          <a:lstStyle/>
          <a:p>
            <a:pPr algn="just"/>
            <a:r>
              <a:rPr lang="en-US">
                <a:latin typeface="Sylfaen" panose="010A0502050306030303" pitchFamily="18" charset="0"/>
              </a:rPr>
              <a:t>PM10, also called coarse particulate matter, and PM2.5, otherwise referred to as fine particulate matter, are both different types of particulate matter pollution, categorized according to their size and relative impact on our health. Particulate matter that is classified as PM10, are all particles that are smaller than 1/5th of a human hair and PM2.5, are all particles that are smaller than 1/20th of a human hair.</a:t>
            </a:r>
            <a:endParaRPr lang="ru-RU">
              <a:latin typeface="Sylfaen" panose="010A0502050306030303" pitchFamily="18" charset="0"/>
            </a:endParaRPr>
          </a:p>
        </p:txBody>
      </p:sp>
      <p:sp>
        <p:nvSpPr>
          <p:cNvPr id="6" name="Slide Number Placeholder 5"/>
          <p:cNvSpPr>
            <a:spLocks noGrp="1"/>
          </p:cNvSpPr>
          <p:nvPr>
            <p:ph type="sldNum" sz="quarter" idx="12"/>
          </p:nvPr>
        </p:nvSpPr>
        <p:spPr/>
        <p:txBody>
          <a:bodyPr/>
          <a:lstStyle/>
          <a:p>
            <a:fld id="{32A726F6-1F52-40B9-BC92-63DF1A2F933C}" type="slidenum">
              <a:rPr lang="ru-RU" smtClean="0"/>
              <a:t>3</a:t>
            </a:fld>
            <a:endParaRPr lang="ru-RU"/>
          </a:p>
        </p:txBody>
      </p:sp>
    </p:spTree>
    <p:extLst>
      <p:ext uri="{BB962C8B-B14F-4D97-AF65-F5344CB8AC3E}">
        <p14:creationId xmlns:p14="http://schemas.microsoft.com/office/powerpoint/2010/main" val="374724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icronairblue.com/application/files/8514/7369/1093/lungenbil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3" y="1072247"/>
            <a:ext cx="7416800" cy="57857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693" y="254392"/>
            <a:ext cx="11941492" cy="769441"/>
          </a:xfrm>
          <a:prstGeom prst="rect">
            <a:avLst/>
          </a:prstGeom>
          <a:solidFill>
            <a:srgbClr val="DEEBF7"/>
          </a:solidFill>
        </p:spPr>
        <p:txBody>
          <a:bodyPr wrap="square">
            <a:spAutoFit/>
          </a:bodyPr>
          <a:lstStyle/>
          <a:p>
            <a:pPr algn="ctr"/>
            <a:r>
              <a:rPr lang="en-US" sz="4400">
                <a:latin typeface="Sylfaen" panose="010A0502050306030303" pitchFamily="18" charset="0"/>
              </a:rPr>
              <a:t>Particulate matter’s link to different diseases</a:t>
            </a:r>
            <a:endParaRPr lang="ru-RU" sz="4400">
              <a:latin typeface="Sylfaen" panose="010A0502050306030303" pitchFamily="18" charset="0"/>
            </a:endParaRPr>
          </a:p>
        </p:txBody>
      </p:sp>
      <p:sp>
        <p:nvSpPr>
          <p:cNvPr id="2" name="Rectangle 1"/>
          <p:cNvSpPr/>
          <p:nvPr/>
        </p:nvSpPr>
        <p:spPr>
          <a:xfrm>
            <a:off x="7541493" y="1702965"/>
            <a:ext cx="4193178" cy="4524315"/>
          </a:xfrm>
          <a:prstGeom prst="rect">
            <a:avLst/>
          </a:prstGeom>
        </p:spPr>
        <p:txBody>
          <a:bodyPr wrap="square">
            <a:spAutoFit/>
          </a:bodyPr>
          <a:lstStyle/>
          <a:p>
            <a:pPr algn="just"/>
            <a:r>
              <a:rPr lang="en-US">
                <a:solidFill>
                  <a:schemeClr val="tx1">
                    <a:lumMod val="85000"/>
                    <a:lumOff val="15000"/>
                  </a:schemeClr>
                </a:solidFill>
                <a:latin typeface="Sylfaen" panose="010A0502050306030303" pitchFamily="18" charset="0"/>
              </a:rPr>
              <a:t>The size of particles affects their potential to cause health problems:</a:t>
            </a:r>
          </a:p>
          <a:p>
            <a:pPr algn="just"/>
            <a:endParaRPr lang="en-US">
              <a:solidFill>
                <a:schemeClr val="tx1">
                  <a:lumMod val="85000"/>
                  <a:lumOff val="15000"/>
                </a:schemeClr>
              </a:solidFill>
              <a:latin typeface="Sylfaen" panose="010A0502050306030303" pitchFamily="18" charset="0"/>
            </a:endParaRPr>
          </a:p>
          <a:p>
            <a:pPr marL="285750" indent="-285750" algn="just">
              <a:buFont typeface="Arial" panose="020B0604020202020204" pitchFamily="34" charset="0"/>
              <a:buChar char="•"/>
            </a:pPr>
            <a:r>
              <a:rPr lang="en-US">
                <a:solidFill>
                  <a:schemeClr val="tx1">
                    <a:lumMod val="85000"/>
                    <a:lumOff val="15000"/>
                  </a:schemeClr>
                </a:solidFill>
                <a:latin typeface="Sylfaen" panose="010A0502050306030303" pitchFamily="18" charset="0"/>
              </a:rPr>
              <a:t>PM10 : these particles are small enough to pass through the throat and nose and enter the lungs. Once inhaled, these particles can affect the heart and lungs and cause serious health effects.</a:t>
            </a:r>
          </a:p>
          <a:p>
            <a:pPr algn="just"/>
            <a:endParaRPr lang="en-US">
              <a:solidFill>
                <a:schemeClr val="tx1">
                  <a:lumMod val="85000"/>
                  <a:lumOff val="15000"/>
                </a:schemeClr>
              </a:solidFill>
              <a:latin typeface="Sylfaen" panose="010A0502050306030303" pitchFamily="18" charset="0"/>
            </a:endParaRPr>
          </a:p>
          <a:p>
            <a:pPr marL="285750" indent="-285750" algn="just">
              <a:buFont typeface="Arial" panose="020B0604020202020204" pitchFamily="34" charset="0"/>
              <a:buChar char="•"/>
            </a:pPr>
            <a:r>
              <a:rPr lang="en-US">
                <a:solidFill>
                  <a:schemeClr val="tx1">
                    <a:lumMod val="85000"/>
                    <a:lumOff val="15000"/>
                  </a:schemeClr>
                </a:solidFill>
                <a:latin typeface="Sylfaen" panose="010A0502050306030303" pitchFamily="18" charset="0"/>
              </a:rPr>
              <a:t>PM2.5: these particles are so small they can get deep into the lungs and into the bloodstream. There is sufficient evidence that exposure to PM2.5 over long periods (years) can cause adverse health effects.</a:t>
            </a:r>
            <a:endParaRPr lang="ru-RU">
              <a:solidFill>
                <a:schemeClr val="tx1">
                  <a:lumMod val="85000"/>
                  <a:lumOff val="15000"/>
                </a:schemeClr>
              </a:solidFill>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4</a:t>
            </a:fld>
            <a:endParaRPr lang="ru-RU"/>
          </a:p>
        </p:txBody>
      </p:sp>
    </p:spTree>
    <p:extLst>
      <p:ext uri="{BB962C8B-B14F-4D97-AF65-F5344CB8AC3E}">
        <p14:creationId xmlns:p14="http://schemas.microsoft.com/office/powerpoint/2010/main" val="405800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49" y="183634"/>
            <a:ext cx="11582399" cy="769441"/>
          </a:xfrm>
          <a:prstGeom prst="rect">
            <a:avLst/>
          </a:prstGeom>
          <a:solidFill>
            <a:srgbClr val="8D92B0"/>
          </a:solidFill>
        </p:spPr>
        <p:txBody>
          <a:bodyPr wrap="square">
            <a:spAutoFit/>
          </a:bodyPr>
          <a:lstStyle/>
          <a:p>
            <a:pPr algn="ctr"/>
            <a:r>
              <a:rPr lang="en-US" sz="4400" b="1">
                <a:latin typeface="Sylfaen" panose="010A0502050306030303" pitchFamily="18" charset="0"/>
              </a:rPr>
              <a:t>General</a:t>
            </a:r>
            <a:r>
              <a:rPr lang="en-US" sz="4000" b="1">
                <a:latin typeface="Sylfaen" panose="010A0502050306030303" pitchFamily="18" charset="0"/>
              </a:rPr>
              <a:t> Principles of Operation </a:t>
            </a:r>
            <a:endParaRPr lang="ru-RU" sz="4000" b="1">
              <a:latin typeface="Sylfaen" panose="010A0502050306030303" pitchFamily="18" charset="0"/>
            </a:endParaRPr>
          </a:p>
        </p:txBody>
      </p:sp>
      <p:pic>
        <p:nvPicPr>
          <p:cNvPr id="6" name="Picture 5"/>
          <p:cNvPicPr>
            <a:picLocks noChangeAspect="1"/>
          </p:cNvPicPr>
          <p:nvPr/>
        </p:nvPicPr>
        <p:blipFill>
          <a:blip r:embed="rId2"/>
          <a:stretch>
            <a:fillRect/>
          </a:stretch>
        </p:blipFill>
        <p:spPr>
          <a:xfrm>
            <a:off x="645875" y="1115576"/>
            <a:ext cx="7037815" cy="3806896"/>
          </a:xfrm>
          <a:prstGeom prst="rect">
            <a:avLst/>
          </a:prstGeom>
        </p:spPr>
      </p:pic>
      <p:sp>
        <p:nvSpPr>
          <p:cNvPr id="2" name="Rectangle 1"/>
          <p:cNvSpPr/>
          <p:nvPr/>
        </p:nvSpPr>
        <p:spPr>
          <a:xfrm>
            <a:off x="7401196" y="1626863"/>
            <a:ext cx="4569851" cy="369332"/>
          </a:xfrm>
          <a:prstGeom prst="rect">
            <a:avLst/>
          </a:prstGeom>
        </p:spPr>
        <p:txBody>
          <a:bodyPr wrap="square">
            <a:spAutoFit/>
          </a:bodyPr>
          <a:lstStyle/>
          <a:p>
            <a:pPr algn="just"/>
            <a:r>
              <a:rPr lang="ka-GE"/>
              <a:t>.</a:t>
            </a:r>
            <a:endParaRPr lang="ru-RU"/>
          </a:p>
        </p:txBody>
      </p:sp>
      <p:sp>
        <p:nvSpPr>
          <p:cNvPr id="3" name="Rectangle 2"/>
          <p:cNvSpPr/>
          <p:nvPr/>
        </p:nvSpPr>
        <p:spPr>
          <a:xfrm>
            <a:off x="7401197" y="3690075"/>
            <a:ext cx="4569851" cy="369332"/>
          </a:xfrm>
          <a:prstGeom prst="rect">
            <a:avLst/>
          </a:prstGeom>
        </p:spPr>
        <p:txBody>
          <a:bodyPr wrap="square">
            <a:spAutoFit/>
          </a:bodyPr>
          <a:lstStyle/>
          <a:p>
            <a:pPr algn="just"/>
            <a:r>
              <a:rPr lang="en-US"/>
              <a:t>   </a:t>
            </a:r>
            <a:endParaRPr lang="ru-RU"/>
          </a:p>
        </p:txBody>
      </p:sp>
      <p:sp>
        <p:nvSpPr>
          <p:cNvPr id="7" name="Slide Number Placeholder 6"/>
          <p:cNvSpPr>
            <a:spLocks noGrp="1"/>
          </p:cNvSpPr>
          <p:nvPr>
            <p:ph type="sldNum" sz="quarter" idx="12"/>
          </p:nvPr>
        </p:nvSpPr>
        <p:spPr/>
        <p:txBody>
          <a:bodyPr/>
          <a:lstStyle/>
          <a:p>
            <a:fld id="{32A726F6-1F52-40B9-BC92-63DF1A2F933C}" type="slidenum">
              <a:rPr lang="ru-RU" smtClean="0"/>
              <a:t>5</a:t>
            </a:fld>
            <a:endParaRPr lang="ru-RU"/>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495" y="1115576"/>
            <a:ext cx="3140124" cy="3140124"/>
          </a:xfrm>
          <a:prstGeom prst="rect">
            <a:avLst/>
          </a:prstGeom>
          <a:effectLst>
            <a:softEdge rad="127000"/>
          </a:effectLst>
        </p:spPr>
      </p:pic>
      <p:pic>
        <p:nvPicPr>
          <p:cNvPr id="11" name="Picture 10"/>
          <p:cNvPicPr>
            <a:picLocks noChangeAspect="1"/>
          </p:cNvPicPr>
          <p:nvPr/>
        </p:nvPicPr>
        <p:blipFill rotWithShape="1">
          <a:blip r:embed="rId4"/>
          <a:srcRect l="4385" t="6100" r="3460" b="9689"/>
          <a:stretch/>
        </p:blipFill>
        <p:spPr>
          <a:xfrm>
            <a:off x="8870351" y="4314327"/>
            <a:ext cx="2634268" cy="2407150"/>
          </a:xfrm>
          <a:prstGeom prst="rect">
            <a:avLst/>
          </a:prstGeom>
        </p:spPr>
      </p:pic>
      <p:sp>
        <p:nvSpPr>
          <p:cNvPr id="13" name="Rectangle 12"/>
          <p:cNvSpPr/>
          <p:nvPr/>
        </p:nvSpPr>
        <p:spPr>
          <a:xfrm>
            <a:off x="231444" y="5128553"/>
            <a:ext cx="8488907" cy="1754326"/>
          </a:xfrm>
          <a:prstGeom prst="rect">
            <a:avLst/>
          </a:prstGeom>
        </p:spPr>
        <p:txBody>
          <a:bodyPr wrap="square">
            <a:spAutoFit/>
          </a:bodyPr>
          <a:lstStyle/>
          <a:p>
            <a:pPr indent="341313" algn="just"/>
            <a:r>
              <a:rPr lang="en-US">
                <a:latin typeface="Sylfaen" panose="010A0502050306030303" pitchFamily="18" charset="0"/>
              </a:rPr>
              <a:t>Light scattering measurement of single particles comes into operation within every device of the 1.100 series consequently also at the model 1.129 at which a laser diode serves as light source. The 90° light scatter with an about 60° angle of beam spread is directed via mirror onto a receiving diode. When particles cross the laser beam they emit a light pulse. After adequate amplifying the signal of the detector is being classified.</a:t>
            </a:r>
            <a:endParaRPr lang="ru-RU">
              <a:latin typeface="Sylfaen" panose="010A0502050306030303" pitchFamily="18" charset="0"/>
            </a:endParaRPr>
          </a:p>
        </p:txBody>
      </p:sp>
    </p:spTree>
    <p:extLst>
      <p:ext uri="{BB962C8B-B14F-4D97-AF65-F5344CB8AC3E}">
        <p14:creationId xmlns:p14="http://schemas.microsoft.com/office/powerpoint/2010/main" val="2195203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56" y="195331"/>
            <a:ext cx="7373257" cy="1030513"/>
          </a:xfrm>
          <a:solidFill>
            <a:srgbClr val="AACEC3"/>
          </a:solidFill>
        </p:spPr>
        <p:txBody>
          <a:bodyPr>
            <a:noAutofit/>
          </a:bodyPr>
          <a:lstStyle/>
          <a:p>
            <a:pPr algn="ctr"/>
            <a:r>
              <a:rPr lang="en-US" sz="5400">
                <a:latin typeface="Sylfaen" panose="010A0502050306030303" pitchFamily="18" charset="0"/>
              </a:rPr>
              <a:t>Didi Dighomi</a:t>
            </a:r>
            <a:endParaRPr lang="ru-RU" sz="5400">
              <a:latin typeface="Sylfaen" panose="010A0502050306030303" pitchFamily="18" charset="0"/>
            </a:endParaRPr>
          </a:p>
        </p:txBody>
      </p:sp>
      <p:pic>
        <p:nvPicPr>
          <p:cNvPr id="3" name="Picture 2"/>
          <p:cNvPicPr>
            <a:picLocks noChangeAspect="1"/>
          </p:cNvPicPr>
          <p:nvPr/>
        </p:nvPicPr>
        <p:blipFill>
          <a:blip r:embed="rId2"/>
          <a:stretch>
            <a:fillRect/>
          </a:stretch>
        </p:blipFill>
        <p:spPr>
          <a:xfrm>
            <a:off x="275772" y="195331"/>
            <a:ext cx="4005944" cy="652478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564979968"/>
              </p:ext>
            </p:extLst>
          </p:nvPr>
        </p:nvGraphicFramePr>
        <p:xfrm>
          <a:off x="4426858" y="1270661"/>
          <a:ext cx="7373256" cy="5449452"/>
        </p:xfrm>
        <a:graphic>
          <a:graphicData uri="http://schemas.openxmlformats.org/drawingml/2006/table">
            <a:tbl>
              <a:tblPr/>
              <a:tblGrid>
                <a:gridCol w="1150948">
                  <a:extLst>
                    <a:ext uri="{9D8B030D-6E8A-4147-A177-3AD203B41FA5}">
                      <a16:colId xmlns:a16="http://schemas.microsoft.com/office/drawing/2014/main" val="1024076476"/>
                    </a:ext>
                  </a:extLst>
                </a:gridCol>
                <a:gridCol w="1276834">
                  <a:extLst>
                    <a:ext uri="{9D8B030D-6E8A-4147-A177-3AD203B41FA5}">
                      <a16:colId xmlns:a16="http://schemas.microsoft.com/office/drawing/2014/main" val="2516769875"/>
                    </a:ext>
                  </a:extLst>
                </a:gridCol>
                <a:gridCol w="1420700">
                  <a:extLst>
                    <a:ext uri="{9D8B030D-6E8A-4147-A177-3AD203B41FA5}">
                      <a16:colId xmlns:a16="http://schemas.microsoft.com/office/drawing/2014/main" val="2525723794"/>
                    </a:ext>
                  </a:extLst>
                </a:gridCol>
                <a:gridCol w="1762387">
                  <a:extLst>
                    <a:ext uri="{9D8B030D-6E8A-4147-A177-3AD203B41FA5}">
                      <a16:colId xmlns:a16="http://schemas.microsoft.com/office/drawing/2014/main" val="4057306716"/>
                    </a:ext>
                  </a:extLst>
                </a:gridCol>
                <a:gridCol w="1762387">
                  <a:extLst>
                    <a:ext uri="{9D8B030D-6E8A-4147-A177-3AD203B41FA5}">
                      <a16:colId xmlns:a16="http://schemas.microsoft.com/office/drawing/2014/main" val="2290792429"/>
                    </a:ext>
                  </a:extLst>
                </a:gridCol>
              </a:tblGrid>
              <a:tr h="454121">
                <a:tc gridSpan="3">
                  <a:txBody>
                    <a:bodyPr/>
                    <a:lstStyle/>
                    <a:p>
                      <a:pPr algn="ctr" fontAlgn="b"/>
                      <a:r>
                        <a:rPr lang="ru-RU" sz="1600" b="1" i="0" u="none" strike="noStrike" dirty="0">
                          <a:solidFill>
                            <a:srgbClr val="000000"/>
                          </a:solidFill>
                          <a:effectLst/>
                          <a:latin typeface="Sylfaen" panose="010A0502050306030303" pitchFamily="18" charset="0"/>
                        </a:rPr>
                        <a:t> </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algn="ctr" fontAlgn="b"/>
                      <a:r>
                        <a:rPr lang="en-US" sz="1800" b="1" i="0" u="none" strike="noStrike" dirty="0">
                          <a:solidFill>
                            <a:srgbClr val="000000"/>
                          </a:solidFill>
                          <a:effectLst/>
                          <a:latin typeface="Sylfaen" panose="010A0502050306030303" pitchFamily="18" charset="0"/>
                        </a:rPr>
                        <a:t>Mean of Grimm in </a:t>
                      </a:r>
                      <a:r>
                        <a:rPr lang="en-US" sz="1800" b="1" i="0" u="none" strike="noStrike" dirty="0">
                          <a:solidFill>
                            <a:srgbClr val="000000"/>
                          </a:solidFill>
                          <a:effectLst/>
                          <a:latin typeface="Greek" panose="02027200000000000000" pitchFamily="18" charset="0"/>
                        </a:rPr>
                        <a:t>m</a:t>
                      </a:r>
                      <a:r>
                        <a:rPr lang="en-US" sz="1800" b="1" i="0" u="none" strike="noStrike" dirty="0">
                          <a:solidFill>
                            <a:srgbClr val="000000"/>
                          </a:solidFill>
                          <a:effectLst/>
                          <a:latin typeface="Sylfaen" panose="010A0502050306030303" pitchFamily="18" charset="0"/>
                        </a:rPr>
                        <a:t>g/m</a:t>
                      </a:r>
                      <a:r>
                        <a:rPr lang="en-US" sz="1800" b="1" i="0" u="none" strike="noStrike" baseline="30000" dirty="0">
                          <a:solidFill>
                            <a:srgbClr val="000000"/>
                          </a:solidFill>
                          <a:effectLst/>
                          <a:latin typeface="Sylfaen" panose="010A0502050306030303" pitchFamily="18" charset="0"/>
                        </a:rPr>
                        <a:t>3</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3273311834"/>
                  </a:ext>
                </a:extLst>
              </a:tr>
              <a:tr h="454121">
                <a:tc>
                  <a:txBody>
                    <a:bodyPr/>
                    <a:lstStyle/>
                    <a:p>
                      <a:pPr algn="ctr" fontAlgn="b"/>
                      <a:r>
                        <a:rPr lang="en-US" sz="1800" b="1" i="0" u="none" strike="noStrike">
                          <a:solidFill>
                            <a:srgbClr val="000000"/>
                          </a:solidFill>
                          <a:effectLst/>
                          <a:latin typeface="Sylfaen" panose="010A0502050306030303" pitchFamily="18" charset="0"/>
                        </a:rPr>
                        <a:t>Date</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60000"/>
                        <a:lumOff val="40000"/>
                      </a:schemeClr>
                    </a:solidFill>
                  </a:tcPr>
                </a:tc>
                <a:tc>
                  <a:txBody>
                    <a:bodyPr/>
                    <a:lstStyle/>
                    <a:p>
                      <a:pPr algn="ctr" fontAlgn="b"/>
                      <a:r>
                        <a:rPr lang="en-US" sz="1800" b="1" i="0" u="none" strike="noStrike">
                          <a:solidFill>
                            <a:srgbClr val="000000"/>
                          </a:solidFill>
                          <a:effectLst/>
                          <a:latin typeface="Sylfaen" panose="010A0502050306030303" pitchFamily="18" charset="0"/>
                        </a:rPr>
                        <a:t>Start time</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2">
                        <a:lumMod val="40000"/>
                        <a:lumOff val="60000"/>
                      </a:schemeClr>
                    </a:solidFill>
                  </a:tcPr>
                </a:tc>
                <a:tc>
                  <a:txBody>
                    <a:bodyPr/>
                    <a:lstStyle/>
                    <a:p>
                      <a:pPr algn="ctr" fontAlgn="b"/>
                      <a:r>
                        <a:rPr lang="en-US" sz="1800" b="1" i="0" u="none" strike="noStrike">
                          <a:solidFill>
                            <a:srgbClr val="000000"/>
                          </a:solidFill>
                          <a:effectLst/>
                          <a:latin typeface="Sylfaen" panose="010A0502050306030303" pitchFamily="18" charset="0"/>
                        </a:rPr>
                        <a:t>Finish time</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4">
                        <a:lumMod val="40000"/>
                        <a:lumOff val="60000"/>
                      </a:schemeClr>
                    </a:solidFill>
                  </a:tcPr>
                </a:tc>
                <a:tc>
                  <a:txBody>
                    <a:bodyPr/>
                    <a:lstStyle/>
                    <a:p>
                      <a:pPr algn="ctr" fontAlgn="b"/>
                      <a:r>
                        <a:rPr lang="en-US" sz="1800" b="1" i="0" u="none" strike="noStrike" dirty="0">
                          <a:solidFill>
                            <a:srgbClr val="000000"/>
                          </a:solidFill>
                          <a:effectLst/>
                          <a:latin typeface="Sylfaen" panose="010A0502050306030303" pitchFamily="18" charset="0"/>
                        </a:rPr>
                        <a:t>PM 2.5</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1" i="0" u="none" strike="noStrike" dirty="0">
                          <a:solidFill>
                            <a:srgbClr val="000000"/>
                          </a:solidFill>
                          <a:effectLst/>
                          <a:latin typeface="Sylfaen" panose="010A0502050306030303" pitchFamily="18" charset="0"/>
                        </a:rPr>
                        <a:t>PM 10</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016324428"/>
                  </a:ext>
                </a:extLst>
              </a:tr>
              <a:tr h="454121">
                <a:tc rowSpan="2">
                  <a:txBody>
                    <a:bodyPr/>
                    <a:lstStyle/>
                    <a:p>
                      <a:pPr algn="ctr" fontAlgn="ctr"/>
                      <a:r>
                        <a:rPr lang="en-US" sz="1800" b="0" i="0" u="none" strike="noStrike">
                          <a:solidFill>
                            <a:srgbClr val="000000"/>
                          </a:solidFill>
                          <a:effectLst/>
                          <a:latin typeface="Sylfaen" panose="010A0502050306030303" pitchFamily="18" charset="0"/>
                        </a:rPr>
                        <a:t>20-Aug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13:09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14:10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12.08</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58.75</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4004219300"/>
                  </a:ext>
                </a:extLst>
              </a:tr>
              <a:tr h="454121">
                <a:tc vMerge="1">
                  <a:txBody>
                    <a:bodyPr/>
                    <a:lstStyle/>
                    <a:p>
                      <a:endParaRPr lang="ru-RU"/>
                    </a:p>
                  </a:txBody>
                  <a:tcPr/>
                </a:tc>
                <a:tc>
                  <a:txBody>
                    <a:bodyPr/>
                    <a:lstStyle/>
                    <a:p>
                      <a:pPr algn="ctr" fontAlgn="b"/>
                      <a:r>
                        <a:rPr lang="en-US" sz="1800" b="0" i="0" u="none" strike="noStrike" dirty="0">
                          <a:solidFill>
                            <a:srgbClr val="000000"/>
                          </a:solidFill>
                          <a:effectLst/>
                          <a:latin typeface="Sylfaen" panose="010A0502050306030303" pitchFamily="18" charset="0"/>
                        </a:rPr>
                        <a:t>19:03</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20:05</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21.60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66.41</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2345553175"/>
                  </a:ext>
                </a:extLst>
              </a:tr>
              <a:tr h="454121">
                <a:tc rowSpan="2">
                  <a:txBody>
                    <a:bodyPr/>
                    <a:lstStyle/>
                    <a:p>
                      <a:pPr algn="ctr" fontAlgn="ctr"/>
                      <a:r>
                        <a:rPr lang="en-US" sz="1800" b="0" i="0" u="none" strike="noStrike">
                          <a:solidFill>
                            <a:srgbClr val="000000"/>
                          </a:solidFill>
                          <a:effectLst/>
                          <a:latin typeface="Sylfaen" panose="010A0502050306030303" pitchFamily="18" charset="0"/>
                        </a:rPr>
                        <a:t>21-Aug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12:46</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13:48</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24.35</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85.94</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3202670849"/>
                  </a:ext>
                </a:extLst>
              </a:tr>
              <a:tr h="454121">
                <a:tc vMerge="1">
                  <a:txBody>
                    <a:bodyPr/>
                    <a:lstStyle/>
                    <a:p>
                      <a:endParaRPr lang="ru-RU"/>
                    </a:p>
                  </a:txBody>
                  <a:tcPr/>
                </a:tc>
                <a:tc>
                  <a:txBody>
                    <a:bodyPr/>
                    <a:lstStyle/>
                    <a:p>
                      <a:pPr algn="ctr" fontAlgn="b"/>
                      <a:r>
                        <a:rPr lang="en-US" sz="1800" b="0" i="0" u="none" strike="noStrike" dirty="0">
                          <a:solidFill>
                            <a:srgbClr val="000000"/>
                          </a:solidFill>
                          <a:effectLst/>
                          <a:latin typeface="Sylfaen" panose="010A0502050306030303" pitchFamily="18" charset="0"/>
                        </a:rPr>
                        <a:t>17:49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18:54</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34.39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tc>
                  <a:txBody>
                    <a:bodyPr/>
                    <a:lstStyle/>
                    <a:p>
                      <a:pPr algn="ctr" fontAlgn="b"/>
                      <a:r>
                        <a:rPr lang="ru-RU" sz="1800" b="0" i="0" u="none" strike="noStrike">
                          <a:solidFill>
                            <a:srgbClr val="9C0006"/>
                          </a:solidFill>
                          <a:effectLst/>
                          <a:latin typeface="Sylfaen" panose="010A0502050306030303" pitchFamily="18" charset="0"/>
                        </a:rPr>
                        <a:t>127.18</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2211995579"/>
                  </a:ext>
                </a:extLst>
              </a:tr>
              <a:tr h="454121">
                <a:tc rowSpan="2">
                  <a:txBody>
                    <a:bodyPr/>
                    <a:lstStyle/>
                    <a:p>
                      <a:pPr algn="ctr" fontAlgn="ctr"/>
                      <a:r>
                        <a:rPr lang="en-US" sz="1800" b="0" i="0" u="none" strike="noStrike">
                          <a:solidFill>
                            <a:srgbClr val="000000"/>
                          </a:solidFill>
                          <a:effectLst/>
                          <a:latin typeface="Sylfaen" panose="010A0502050306030303" pitchFamily="18" charset="0"/>
                        </a:rPr>
                        <a:t>23-Aug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15:14</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16:20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16.19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65.72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1416648005"/>
                  </a:ext>
                </a:extLst>
              </a:tr>
              <a:tr h="454121">
                <a:tc vMerge="1">
                  <a:txBody>
                    <a:bodyPr/>
                    <a:lstStyle/>
                    <a:p>
                      <a:endParaRPr lang="ru-RU"/>
                    </a:p>
                  </a:txBody>
                  <a:tcPr/>
                </a:tc>
                <a:tc>
                  <a:txBody>
                    <a:bodyPr/>
                    <a:lstStyle/>
                    <a:p>
                      <a:pPr algn="ctr" fontAlgn="b"/>
                      <a:r>
                        <a:rPr lang="en-US" sz="1800" b="0" i="0" u="none" strike="noStrike" dirty="0">
                          <a:solidFill>
                            <a:srgbClr val="000000"/>
                          </a:solidFill>
                          <a:effectLst/>
                          <a:latin typeface="Sylfaen" panose="010A0502050306030303" pitchFamily="18" charset="0"/>
                        </a:rPr>
                        <a:t>17:49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18:55</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8.66</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42.72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3999247699"/>
                  </a:ext>
                </a:extLst>
              </a:tr>
              <a:tr h="454121">
                <a:tc>
                  <a:txBody>
                    <a:bodyPr/>
                    <a:lstStyle/>
                    <a:p>
                      <a:pPr algn="ctr" fontAlgn="ctr"/>
                      <a:r>
                        <a:rPr lang="en-US" sz="1800" b="0" i="0" u="none" strike="noStrike">
                          <a:solidFill>
                            <a:srgbClr val="000000"/>
                          </a:solidFill>
                          <a:effectLst/>
                          <a:latin typeface="Sylfaen" panose="010A0502050306030303" pitchFamily="18" charset="0"/>
                        </a:rPr>
                        <a:t>24-Aug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16:02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17:02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8.37</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40.14</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702841283"/>
                  </a:ext>
                </a:extLst>
              </a:tr>
              <a:tr h="454121">
                <a:tc rowSpan="2">
                  <a:txBody>
                    <a:bodyPr/>
                    <a:lstStyle/>
                    <a:p>
                      <a:pPr algn="ctr" fontAlgn="ctr"/>
                      <a:r>
                        <a:rPr lang="en-US" sz="1800" b="0" i="0" u="none" strike="noStrike">
                          <a:solidFill>
                            <a:srgbClr val="000000"/>
                          </a:solidFill>
                          <a:effectLst/>
                          <a:latin typeface="Sylfaen" panose="010A0502050306030303" pitchFamily="18" charset="0"/>
                        </a:rPr>
                        <a:t>25-Aug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16:22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17:30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9.01</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40.43</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3547788751"/>
                  </a:ext>
                </a:extLst>
              </a:tr>
              <a:tr h="454121">
                <a:tc vMerge="1">
                  <a:txBody>
                    <a:bodyPr/>
                    <a:lstStyle/>
                    <a:p>
                      <a:endParaRPr lang="ru-RU"/>
                    </a:p>
                  </a:txBody>
                  <a:tcPr/>
                </a:tc>
                <a:tc>
                  <a:txBody>
                    <a:bodyPr/>
                    <a:lstStyle/>
                    <a:p>
                      <a:pPr algn="ctr" fontAlgn="b"/>
                      <a:r>
                        <a:rPr lang="en-US" sz="1800" b="0" i="0" u="none" strike="noStrike" dirty="0">
                          <a:solidFill>
                            <a:srgbClr val="000000"/>
                          </a:solidFill>
                          <a:effectLst/>
                          <a:latin typeface="Sylfaen" panose="010A0502050306030303" pitchFamily="18" charset="0"/>
                        </a:rPr>
                        <a:t>20:21</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21:29</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19.00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9C0006"/>
                          </a:solidFill>
                          <a:effectLst/>
                          <a:latin typeface="Sylfaen" panose="010A0502050306030303" pitchFamily="18" charset="0"/>
                        </a:rPr>
                        <a:t>84.00</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2405213399"/>
                  </a:ext>
                </a:extLst>
              </a:tr>
              <a:tr h="454121">
                <a:tc>
                  <a:txBody>
                    <a:bodyPr/>
                    <a:lstStyle/>
                    <a:p>
                      <a:pPr algn="ctr" fontAlgn="ctr"/>
                      <a:r>
                        <a:rPr lang="en-US" sz="1800" b="0" i="0" u="none" strike="noStrike">
                          <a:solidFill>
                            <a:srgbClr val="000000"/>
                          </a:solidFill>
                          <a:effectLst/>
                          <a:latin typeface="Sylfaen" panose="010A0502050306030303" pitchFamily="18" charset="0"/>
                        </a:rPr>
                        <a:t>26-Aug</a:t>
                      </a:r>
                    </a:p>
                  </a:txBody>
                  <a:tcPr marL="9525" marR="9525" marT="9525"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0" i="0" u="none" strike="noStrike" dirty="0">
                          <a:solidFill>
                            <a:srgbClr val="000000"/>
                          </a:solidFill>
                          <a:effectLst/>
                          <a:latin typeface="Sylfaen" panose="010A0502050306030303" pitchFamily="18" charset="0"/>
                        </a:rPr>
                        <a:t>12:57</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ylfaen" panose="010A0502050306030303" pitchFamily="18" charset="0"/>
                        </a:rPr>
                        <a:t>13:57</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a:solidFill>
                            <a:srgbClr val="000000"/>
                          </a:solidFill>
                          <a:effectLst/>
                          <a:latin typeface="Sylfaen" panose="010A0502050306030303" pitchFamily="18" charset="0"/>
                        </a:rPr>
                        <a:t>11.32</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ru-RU" sz="1800" b="0" i="0" u="none" strike="noStrike" dirty="0">
                          <a:solidFill>
                            <a:srgbClr val="9C0006"/>
                          </a:solidFill>
                          <a:effectLst/>
                          <a:latin typeface="Sylfaen" panose="010A0502050306030303" pitchFamily="18" charset="0"/>
                        </a:rPr>
                        <a:t>47.78</a:t>
                      </a:r>
                    </a:p>
                  </a:txBody>
                  <a:tcPr marL="9525" marR="9525" marT="9525"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FFC7CE"/>
                    </a:solidFill>
                  </a:tcPr>
                </a:tc>
                <a:extLst>
                  <a:ext uri="{0D108BD9-81ED-4DB2-BD59-A6C34878D82A}">
                    <a16:rowId xmlns:a16="http://schemas.microsoft.com/office/drawing/2014/main" val="2500011496"/>
                  </a:ext>
                </a:extLst>
              </a:tr>
            </a:tbl>
          </a:graphicData>
        </a:graphic>
      </p:graphicFrame>
      <p:sp>
        <p:nvSpPr>
          <p:cNvPr id="4" name="Slide Number Placeholder 3"/>
          <p:cNvSpPr>
            <a:spLocks noGrp="1"/>
          </p:cNvSpPr>
          <p:nvPr>
            <p:ph type="sldNum" sz="quarter" idx="12"/>
          </p:nvPr>
        </p:nvSpPr>
        <p:spPr/>
        <p:txBody>
          <a:bodyPr/>
          <a:lstStyle/>
          <a:p>
            <a:fld id="{32A726F6-1F52-40B9-BC92-63DF1A2F933C}" type="slidenum">
              <a:rPr lang="ru-RU" smtClean="0"/>
              <a:t>6</a:t>
            </a:fld>
            <a:endParaRPr lang="ru-RU"/>
          </a:p>
        </p:txBody>
      </p:sp>
    </p:spTree>
    <p:extLst>
      <p:ext uri="{BB962C8B-B14F-4D97-AF65-F5344CB8AC3E}">
        <p14:creationId xmlns:p14="http://schemas.microsoft.com/office/powerpoint/2010/main" val="48617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32" r="2614"/>
          <a:stretch/>
        </p:blipFill>
        <p:spPr>
          <a:xfrm>
            <a:off x="0" y="293165"/>
            <a:ext cx="12192000" cy="6206836"/>
          </a:xfrm>
          <a:prstGeom prst="rect">
            <a:avLst/>
          </a:prstGeom>
        </p:spPr>
      </p:pic>
      <p:sp>
        <p:nvSpPr>
          <p:cNvPr id="3" name="TextBox 2"/>
          <p:cNvSpPr txBox="1"/>
          <p:nvPr/>
        </p:nvSpPr>
        <p:spPr>
          <a:xfrm>
            <a:off x="1194262" y="445565"/>
            <a:ext cx="5290458" cy="369332"/>
          </a:xfrm>
          <a:prstGeom prst="rect">
            <a:avLst/>
          </a:prstGeom>
          <a:noFill/>
        </p:spPr>
        <p:txBody>
          <a:bodyPr wrap="square" rtlCol="0">
            <a:spAutoFit/>
          </a:bodyPr>
          <a:lstStyle/>
          <a:p>
            <a:r>
              <a:rPr lang="en-US">
                <a:latin typeface="Sylfaen" panose="010A0502050306030303" pitchFamily="18" charset="0"/>
              </a:rPr>
              <a:t>21.08.22</a:t>
            </a:r>
            <a:r>
              <a:rPr lang="ka-GE">
                <a:latin typeface="Sylfaen" panose="010A0502050306030303" pitchFamily="18" charset="0"/>
              </a:rPr>
              <a:t>  </a:t>
            </a:r>
            <a:r>
              <a:rPr lang="en-US">
                <a:latin typeface="Sylfaen" panose="010A0502050306030303" pitchFamily="18" charset="0"/>
              </a:rPr>
              <a:t>12:46</a:t>
            </a:r>
            <a:r>
              <a:rPr lang="ka-GE">
                <a:latin typeface="Sylfaen" panose="010A0502050306030303" pitchFamily="18" charset="0"/>
              </a:rPr>
              <a:t>  </a:t>
            </a:r>
            <a:r>
              <a:rPr lang="en-US">
                <a:latin typeface="Sylfaen" panose="010A0502050306030303" pitchFamily="18" charset="0"/>
              </a:rPr>
              <a:t>PM2.5</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7</a:t>
            </a:fld>
            <a:endParaRPr lang="ru-RU"/>
          </a:p>
        </p:txBody>
      </p:sp>
    </p:spTree>
    <p:extLst>
      <p:ext uri="{BB962C8B-B14F-4D97-AF65-F5344CB8AC3E}">
        <p14:creationId xmlns:p14="http://schemas.microsoft.com/office/powerpoint/2010/main" val="232816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36" r="2728"/>
          <a:stretch/>
        </p:blipFill>
        <p:spPr>
          <a:xfrm>
            <a:off x="0" y="328357"/>
            <a:ext cx="12192000" cy="6238698"/>
          </a:xfrm>
          <a:prstGeom prst="rect">
            <a:avLst/>
          </a:prstGeom>
        </p:spPr>
      </p:pic>
      <p:sp>
        <p:nvSpPr>
          <p:cNvPr id="3" name="TextBox 2"/>
          <p:cNvSpPr txBox="1"/>
          <p:nvPr/>
        </p:nvSpPr>
        <p:spPr>
          <a:xfrm>
            <a:off x="1244535" y="462346"/>
            <a:ext cx="3683725" cy="369332"/>
          </a:xfrm>
          <a:prstGeom prst="rect">
            <a:avLst/>
          </a:prstGeom>
          <a:noFill/>
        </p:spPr>
        <p:txBody>
          <a:bodyPr wrap="square" rtlCol="0">
            <a:spAutoFit/>
          </a:bodyPr>
          <a:lstStyle/>
          <a:p>
            <a:r>
              <a:rPr lang="en-US">
                <a:latin typeface="Sylfaen" panose="010A0502050306030303" pitchFamily="18" charset="0"/>
              </a:rPr>
              <a:t>21.08.22 </a:t>
            </a:r>
            <a:r>
              <a:rPr lang="ka-GE">
                <a:latin typeface="Sylfaen" panose="010A0502050306030303" pitchFamily="18" charset="0"/>
              </a:rPr>
              <a:t> </a:t>
            </a:r>
            <a:r>
              <a:rPr lang="en-US">
                <a:latin typeface="Sylfaen" panose="010A0502050306030303" pitchFamily="18" charset="0"/>
              </a:rPr>
              <a:t>12:46 </a:t>
            </a:r>
            <a:r>
              <a:rPr lang="ka-GE">
                <a:latin typeface="Sylfaen" panose="010A0502050306030303" pitchFamily="18" charset="0"/>
              </a:rPr>
              <a:t> </a:t>
            </a:r>
            <a:r>
              <a:rPr lang="en-US">
                <a:latin typeface="Sylfaen" panose="010A0502050306030303" pitchFamily="18" charset="0"/>
              </a:rPr>
              <a:t>PM10</a:t>
            </a:r>
            <a:endParaRPr lang="ru-RU">
              <a:latin typeface="Sylfaen" panose="010A0502050306030303" pitchFamily="18" charset="0"/>
            </a:endParaRPr>
          </a:p>
        </p:txBody>
      </p:sp>
      <p:sp>
        <p:nvSpPr>
          <p:cNvPr id="4" name="Slide Number Placeholder 3"/>
          <p:cNvSpPr>
            <a:spLocks noGrp="1"/>
          </p:cNvSpPr>
          <p:nvPr>
            <p:ph type="sldNum" sz="quarter" idx="12"/>
          </p:nvPr>
        </p:nvSpPr>
        <p:spPr/>
        <p:txBody>
          <a:bodyPr/>
          <a:lstStyle/>
          <a:p>
            <a:fld id="{32A726F6-1F52-40B9-BC92-63DF1A2F933C}" type="slidenum">
              <a:rPr lang="ru-RU" smtClean="0"/>
              <a:t>8</a:t>
            </a:fld>
            <a:endParaRPr lang="ru-RU"/>
          </a:p>
        </p:txBody>
      </p:sp>
    </p:spTree>
    <p:extLst>
      <p:ext uri="{BB962C8B-B14F-4D97-AF65-F5344CB8AC3E}">
        <p14:creationId xmlns:p14="http://schemas.microsoft.com/office/powerpoint/2010/main" val="10319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23" r="2500"/>
          <a:stretch/>
        </p:blipFill>
        <p:spPr>
          <a:xfrm>
            <a:off x="0" y="209006"/>
            <a:ext cx="12191999" cy="6442364"/>
          </a:xfrm>
          <a:prstGeom prst="rect">
            <a:avLst/>
          </a:prstGeom>
        </p:spPr>
      </p:pic>
      <p:sp>
        <p:nvSpPr>
          <p:cNvPr id="4" name="TextBox 3"/>
          <p:cNvSpPr txBox="1"/>
          <p:nvPr/>
        </p:nvSpPr>
        <p:spPr>
          <a:xfrm>
            <a:off x="1201782" y="361406"/>
            <a:ext cx="3526971" cy="369332"/>
          </a:xfrm>
          <a:prstGeom prst="rect">
            <a:avLst/>
          </a:prstGeom>
          <a:noFill/>
        </p:spPr>
        <p:txBody>
          <a:bodyPr wrap="square" rtlCol="0">
            <a:spAutoFit/>
          </a:bodyPr>
          <a:lstStyle/>
          <a:p>
            <a:r>
              <a:rPr lang="en-US">
                <a:latin typeface="Sylfaen" panose="010A0502050306030303" pitchFamily="18" charset="0"/>
              </a:rPr>
              <a:t>21.08.22</a:t>
            </a:r>
            <a:r>
              <a:rPr lang="ka-GE">
                <a:latin typeface="Sylfaen" panose="010A0502050306030303" pitchFamily="18" charset="0"/>
              </a:rPr>
              <a:t>  </a:t>
            </a:r>
            <a:r>
              <a:rPr lang="en-US">
                <a:latin typeface="Sylfaen" panose="010A0502050306030303" pitchFamily="18" charset="0"/>
              </a:rPr>
              <a:t>17:49 </a:t>
            </a:r>
            <a:r>
              <a:rPr lang="ka-GE">
                <a:latin typeface="Sylfaen" panose="010A0502050306030303" pitchFamily="18" charset="0"/>
              </a:rPr>
              <a:t> </a:t>
            </a:r>
            <a:r>
              <a:rPr lang="en-US">
                <a:latin typeface="Sylfaen" panose="010A0502050306030303" pitchFamily="18" charset="0"/>
              </a:rPr>
              <a:t>PM2.5</a:t>
            </a:r>
            <a:endParaRPr lang="ru-RU">
              <a:latin typeface="Sylfaen" panose="010A0502050306030303" pitchFamily="18" charset="0"/>
            </a:endParaRPr>
          </a:p>
        </p:txBody>
      </p:sp>
      <p:sp>
        <p:nvSpPr>
          <p:cNvPr id="2" name="Slide Number Placeholder 1"/>
          <p:cNvSpPr>
            <a:spLocks noGrp="1"/>
          </p:cNvSpPr>
          <p:nvPr>
            <p:ph type="sldNum" sz="quarter" idx="12"/>
          </p:nvPr>
        </p:nvSpPr>
        <p:spPr/>
        <p:txBody>
          <a:bodyPr/>
          <a:lstStyle/>
          <a:p>
            <a:fld id="{32A726F6-1F52-40B9-BC92-63DF1A2F933C}" type="slidenum">
              <a:rPr lang="ru-RU" smtClean="0"/>
              <a:t>9</a:t>
            </a:fld>
            <a:endParaRPr lang="ru-RU"/>
          </a:p>
        </p:txBody>
      </p:sp>
    </p:spTree>
    <p:extLst>
      <p:ext uri="{BB962C8B-B14F-4D97-AF65-F5344CB8AC3E}">
        <p14:creationId xmlns:p14="http://schemas.microsoft.com/office/powerpoint/2010/main" val="48069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3567</TotalTime>
  <Words>568</Words>
  <Application>Microsoft Office PowerPoint</Application>
  <PresentationFormat>Widescreen</PresentationFormat>
  <Paragraphs>207</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Greek</vt:lpstr>
      <vt:lpstr>Segoe UI</vt:lpstr>
      <vt:lpstr>Sylfaen</vt:lpstr>
      <vt:lpstr>Office Theme</vt:lpstr>
      <vt:lpstr>Particulate matter measurement in ambient atmosphere</vt:lpstr>
      <vt:lpstr>PowerPoint Presentation</vt:lpstr>
      <vt:lpstr>PowerPoint Presentation</vt:lpstr>
      <vt:lpstr>PowerPoint Presentation</vt:lpstr>
      <vt:lpstr>PowerPoint Presentation</vt:lpstr>
      <vt:lpstr>Didi Dighomi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Particulate matter measurement in ambient atmosphere</dc:title>
  <dc:creator>Windows User</dc:creator>
  <cp:lastModifiedBy>George Jibuti</cp:lastModifiedBy>
  <cp:revision>81</cp:revision>
  <dcterms:created xsi:type="dcterms:W3CDTF">2022-09-11T12:57:57Z</dcterms:created>
  <dcterms:modified xsi:type="dcterms:W3CDTF">2022-09-16T06:31:02Z</dcterms:modified>
</cp:coreProperties>
</file>