
<file path=[Content_Types].xml><?xml version="1.0" encoding="utf-8"?>
<Types xmlns="http://schemas.openxmlformats.org/package/2006/content-types">
  <Default Extension="png" ContentType="image/png"/>
  <Default Extension="jpeg" ContentType="image/jpeg"/>
  <Default Extension="MOV" ContentType="video/unknown"/>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58" r:id="rId3"/>
    <p:sldId id="259" r:id="rId4"/>
    <p:sldId id="260" r:id="rId5"/>
    <p:sldId id="261" r:id="rId6"/>
    <p:sldId id="262" r:id="rId7"/>
    <p:sldId id="278" r:id="rId8"/>
    <p:sldId id="263" r:id="rId9"/>
    <p:sldId id="264" r:id="rId10"/>
    <p:sldId id="277" r:id="rId11"/>
    <p:sldId id="274" r:id="rId12"/>
    <p:sldId id="265" r:id="rId13"/>
    <p:sldId id="266" r:id="rId14"/>
    <p:sldId id="267" r:id="rId15"/>
    <p:sldId id="268" r:id="rId16"/>
    <p:sldId id="269" r:id="rId17"/>
    <p:sldId id="270" r:id="rId18"/>
    <p:sldId id="271" r:id="rId19"/>
    <p:sldId id="275" r:id="rId20"/>
    <p:sldId id="276" r:id="rId21"/>
    <p:sldId id="280" r:id="rId22"/>
    <p:sldId id="281" r:id="rId23"/>
    <p:sldId id="279"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582" autoAdjust="0"/>
  </p:normalViewPr>
  <p:slideViewPr>
    <p:cSldViewPr>
      <p:cViewPr>
        <p:scale>
          <a:sx n="107" d="100"/>
          <a:sy n="107" d="100"/>
        </p:scale>
        <p:origin x="-30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EA5FF9E-790B-43B9-BEB7-9328D2648B9D}" type="datetimeFigureOut">
              <a:rPr lang="en-US" smtClean="0"/>
              <a:t>09/16/2022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A782999-E5A4-4C8C-ACF9-EB7648F7E1AD}" type="slidenum">
              <a:rPr lang="en-US" smtClean="0"/>
              <a:t>‹#›</a:t>
            </a:fld>
            <a:endParaRPr lang="en-US"/>
          </a:p>
        </p:txBody>
      </p:sp>
    </p:spTree>
    <p:extLst>
      <p:ext uri="{BB962C8B-B14F-4D97-AF65-F5344CB8AC3E}">
        <p14:creationId xmlns:p14="http://schemas.microsoft.com/office/powerpoint/2010/main" val="886394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782999-E5A4-4C8C-ACF9-EB7648F7E1AD}" type="slidenum">
              <a:rPr lang="en-US" smtClean="0"/>
              <a:t>1</a:t>
            </a:fld>
            <a:endParaRPr lang="en-US"/>
          </a:p>
        </p:txBody>
      </p:sp>
    </p:spTree>
    <p:extLst>
      <p:ext uri="{BB962C8B-B14F-4D97-AF65-F5344CB8AC3E}">
        <p14:creationId xmlns:p14="http://schemas.microsoft.com/office/powerpoint/2010/main" val="6522367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09/16/2022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09/16/2022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09/16/2022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09/16/2022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09/16/2022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09/16/2022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09/16/2022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09/16/2022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09/16/2022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09/16/2022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09/16/2022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09/16/2022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gulashvili.mariam@gtu.ge"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1905000"/>
            <a:ext cx="7162800" cy="1752599"/>
          </a:xfrm>
        </p:spPr>
        <p:txBody>
          <a:bodyPr>
            <a:normAutofit fontScale="90000"/>
          </a:bodyPr>
          <a:lstStyle/>
          <a:p>
            <a:r>
              <a:rPr lang="en-US" dirty="0" smtClean="0"/>
              <a:t>I</a:t>
            </a:r>
            <a:r>
              <a:rPr lang="ka-GE" dirty="0" smtClean="0"/>
              <a:t>nnovative </a:t>
            </a:r>
            <a:r>
              <a:rPr lang="en-US" dirty="0" smtClean="0"/>
              <a:t>M</a:t>
            </a:r>
            <a:r>
              <a:rPr lang="ka-GE" dirty="0" smtClean="0"/>
              <a:t>ethods </a:t>
            </a:r>
            <a:r>
              <a:rPr lang="en-US" dirty="0" smtClean="0"/>
              <a:t>O</a:t>
            </a:r>
            <a:r>
              <a:rPr lang="ka-GE" dirty="0" smtClean="0"/>
              <a:t>f </a:t>
            </a:r>
            <a:r>
              <a:rPr lang="en-US" dirty="0" smtClean="0"/>
              <a:t>M</a:t>
            </a:r>
            <a:r>
              <a:rPr lang="ka-GE" dirty="0" smtClean="0"/>
              <a:t>onitoring </a:t>
            </a:r>
            <a:r>
              <a:rPr lang="en-US" dirty="0" smtClean="0"/>
              <a:t>A</a:t>
            </a:r>
            <a:r>
              <a:rPr lang="ka-GE" dirty="0" smtClean="0"/>
              <a:t>nd </a:t>
            </a:r>
            <a:r>
              <a:rPr lang="en-US" dirty="0" smtClean="0"/>
              <a:t>T</a:t>
            </a:r>
            <a:r>
              <a:rPr lang="ka-GE" dirty="0" smtClean="0"/>
              <a:t>reatment </a:t>
            </a:r>
            <a:r>
              <a:rPr lang="en-US" dirty="0" smtClean="0"/>
              <a:t>O</a:t>
            </a:r>
            <a:r>
              <a:rPr lang="ka-GE" dirty="0" smtClean="0"/>
              <a:t>f Parkinson's </a:t>
            </a:r>
            <a:r>
              <a:rPr lang="en-US" dirty="0" smtClean="0"/>
              <a:t>D</a:t>
            </a:r>
            <a:r>
              <a:rPr lang="ka-GE" dirty="0" smtClean="0"/>
              <a:t>isease.</a:t>
            </a:r>
            <a:r>
              <a:rPr lang="en-US" dirty="0" smtClean="0"/>
              <a:t/>
            </a:r>
            <a:br>
              <a:rPr lang="en-US" dirty="0" smtClean="0"/>
            </a:br>
            <a:endParaRPr lang="en-US" dirty="0"/>
          </a:p>
        </p:txBody>
      </p:sp>
      <p:sp>
        <p:nvSpPr>
          <p:cNvPr id="3" name="Subtitle 2"/>
          <p:cNvSpPr>
            <a:spLocks noGrp="1"/>
          </p:cNvSpPr>
          <p:nvPr>
            <p:ph type="subTitle" idx="1"/>
          </p:nvPr>
        </p:nvSpPr>
        <p:spPr>
          <a:xfrm>
            <a:off x="304800" y="4876800"/>
            <a:ext cx="6400800" cy="1752600"/>
          </a:xfrm>
        </p:spPr>
        <p:txBody>
          <a:bodyPr>
            <a:normAutofit fontScale="70000" lnSpcReduction="20000"/>
          </a:bodyPr>
          <a:lstStyle/>
          <a:p>
            <a:r>
              <a:rPr lang="en-US" dirty="0" smtClean="0">
                <a:solidFill>
                  <a:sysClr val="windowText" lastClr="000000"/>
                </a:solidFill>
              </a:rPr>
              <a:t>Bachelor student - Mariam </a:t>
            </a:r>
            <a:r>
              <a:rPr lang="en-US" dirty="0" err="1" smtClean="0">
                <a:solidFill>
                  <a:sysClr val="windowText" lastClr="000000"/>
                </a:solidFill>
              </a:rPr>
              <a:t>Gulashvili</a:t>
            </a:r>
            <a:r>
              <a:rPr lang="en-US" dirty="0" smtClean="0">
                <a:solidFill>
                  <a:sysClr val="windowText" lastClr="000000"/>
                </a:solidFill>
              </a:rPr>
              <a:t> </a:t>
            </a:r>
          </a:p>
          <a:p>
            <a:r>
              <a:rPr lang="en-US" dirty="0" smtClean="0">
                <a:solidFill>
                  <a:sysClr val="windowText" lastClr="000000"/>
                </a:solidFill>
              </a:rPr>
              <a:t>Georgian Technical University, Faculty of Informatics And Control Systems , Department of Engineering Physics. </a:t>
            </a:r>
            <a:r>
              <a:rPr lang="en-US" dirty="0" smtClean="0">
                <a:solidFill>
                  <a:sysClr val="windowText" lastClr="000000"/>
                </a:solidFill>
                <a:hlinkClick r:id="rId3"/>
              </a:rPr>
              <a:t>gulashvili.mariam@gtu.ge</a:t>
            </a:r>
            <a:endParaRPr lang="en-US" dirty="0" smtClean="0">
              <a:solidFill>
                <a:sysClr val="windowText" lastClr="000000"/>
              </a:solidFill>
            </a:endParaRPr>
          </a:p>
          <a:p>
            <a:r>
              <a:rPr lang="en-US" dirty="0" smtClean="0">
                <a:solidFill>
                  <a:sysClr val="windowText" lastClr="000000"/>
                </a:solidFill>
              </a:rPr>
              <a:t> Head of the  Project- Professor D. </a:t>
            </a:r>
            <a:r>
              <a:rPr lang="en-US" dirty="0" err="1" smtClean="0">
                <a:solidFill>
                  <a:sysClr val="windowText" lastClr="000000"/>
                </a:solidFill>
              </a:rPr>
              <a:t>Songhulashvili</a:t>
            </a:r>
            <a:endParaRPr lang="en-US" dirty="0">
              <a:solidFill>
                <a:sysClr val="windowText" lastClr="000000"/>
              </a:solidFill>
            </a:endParaRPr>
          </a:p>
        </p:txBody>
      </p:sp>
      <p:pic>
        <p:nvPicPr>
          <p:cNvPr id="4" name="Picture 2" descr="GTU Symbols - Georgian Technical Universit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4600" y="152400"/>
            <a:ext cx="838200" cy="100672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Users\user\Desktop\Julich\Calmodulin\RZ_Logos_SienceBridge_small.jpg"/>
          <p:cNvPicPr>
            <a:picLocks noChangeAspect="1" noChangeArrowheads="1"/>
          </p:cNvPicPr>
          <p:nvPr/>
        </p:nvPicPr>
        <p:blipFill>
          <a:blip r:embed="rId5" cstate="print"/>
          <a:srcRect/>
          <a:stretch>
            <a:fillRect/>
          </a:stretch>
        </p:blipFill>
        <p:spPr bwMode="auto">
          <a:xfrm>
            <a:off x="304800" y="152400"/>
            <a:ext cx="1752600" cy="1066800"/>
          </a:xfrm>
          <a:prstGeom prst="rect">
            <a:avLst/>
          </a:prstGeom>
          <a:noFill/>
        </p:spPr>
      </p:pic>
      <p:sp>
        <p:nvSpPr>
          <p:cNvPr id="5" name="AutoShape 2" descr="Space Center 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Space Center U"/>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6" descr="Space Center U"/>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95330" y="47625"/>
            <a:ext cx="3238870" cy="127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wedg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609600"/>
            <a:ext cx="9144000" cy="5638800"/>
          </a:xfrm>
        </p:spPr>
      </p:pic>
    </p:spTree>
    <p:extLst>
      <p:ext uri="{BB962C8B-B14F-4D97-AF65-F5344CB8AC3E}">
        <p14:creationId xmlns:p14="http://schemas.microsoft.com/office/powerpoint/2010/main" val="4947295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3">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cSld>
  <p:clrMapOvr>
    <a:masterClrMapping/>
  </p:clrMapOvr>
  <p:transition>
    <p:wedg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66800"/>
            <a:ext cx="8610600" cy="5486400"/>
          </a:xfrm>
        </p:spPr>
        <p:txBody>
          <a:bodyPr>
            <a:normAutofit fontScale="85000" lnSpcReduction="10000"/>
          </a:bodyPr>
          <a:lstStyle/>
          <a:p>
            <a:r>
              <a:rPr lang="ka-GE" dirty="0" smtClean="0"/>
              <a:t>Software code was written to monitor bradykinesis in Microsoft Visual Basic using the Open Source Computer Vision Library</a:t>
            </a:r>
            <a:r>
              <a:rPr lang="en-US" dirty="0" smtClean="0"/>
              <a:t> w</a:t>
            </a:r>
            <a:r>
              <a:rPr lang="ka-GE" dirty="0" smtClean="0"/>
              <a:t>hich provides filtering of contrasting images.</a:t>
            </a:r>
            <a:endParaRPr lang="en-US" dirty="0" smtClean="0"/>
          </a:p>
          <a:p>
            <a:r>
              <a:rPr lang="ka-GE" dirty="0" smtClean="0"/>
              <a:t>To detect the trajectory of motion, a sharply different colored object must be moved on a </a:t>
            </a:r>
            <a:r>
              <a:rPr lang="en-US" dirty="0" smtClean="0"/>
              <a:t>homogenous</a:t>
            </a:r>
            <a:r>
              <a:rPr lang="ka-GE" dirty="0" smtClean="0"/>
              <a:t> background.  </a:t>
            </a:r>
            <a:r>
              <a:rPr lang="en-US" dirty="0" smtClean="0"/>
              <a:t>O</a:t>
            </a:r>
            <a:r>
              <a:rPr lang="ka-GE" dirty="0" smtClean="0"/>
              <a:t>n this principle we have monitored the bradykinesia. </a:t>
            </a:r>
            <a:r>
              <a:rPr lang="en-US" dirty="0" smtClean="0"/>
              <a:t>A </a:t>
            </a:r>
            <a:r>
              <a:rPr lang="ka-GE" dirty="0" smtClean="0"/>
              <a:t>yellow-spotted black glove moves on a black background.  </a:t>
            </a:r>
            <a:r>
              <a:rPr lang="en-US" dirty="0" smtClean="0"/>
              <a:t>R</a:t>
            </a:r>
            <a:r>
              <a:rPr lang="ka-GE" dirty="0" smtClean="0"/>
              <a:t>elative coordinates are transmitted to the imaging program compiled in ActionScript 3.0 (AS3) for remote diagnostics, </a:t>
            </a:r>
            <a:r>
              <a:rPr lang="en-US" dirty="0" smtClean="0"/>
              <a:t>then the result of the treatment is reflected</a:t>
            </a:r>
            <a:r>
              <a:rPr lang="ka-GE" dirty="0" smtClean="0"/>
              <a:t>, which manifests itself in trajectory linearity and reduction of limb movement time intervals.</a:t>
            </a:r>
            <a:endParaRPr lang="en-US" dirty="0" smtClean="0"/>
          </a:p>
          <a:p>
            <a:endParaRPr lang="en-US" dirty="0"/>
          </a:p>
        </p:txBody>
      </p:sp>
    </p:spTree>
  </p:cSld>
  <p:clrMapOvr>
    <a:masterClrMapping/>
  </p:clrMapOvr>
  <p:transition>
    <p:zoom dir="in"/>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143000"/>
            <a:ext cx="3733800" cy="5257800"/>
          </a:xfrm>
        </p:spPr>
        <p:txBody>
          <a:bodyPr>
            <a:normAutofit fontScale="77500" lnSpcReduction="20000"/>
          </a:bodyPr>
          <a:lstStyle/>
          <a:p>
            <a:r>
              <a:rPr lang="ka-GE" dirty="0" smtClean="0"/>
              <a:t>Parkinson's disease is a progressive neurodegenerative process </a:t>
            </a:r>
            <a:r>
              <a:rPr lang="en-US" dirty="0" smtClean="0"/>
              <a:t>. </a:t>
            </a:r>
            <a:r>
              <a:rPr lang="ka-GE" dirty="0" smtClean="0"/>
              <a:t>Multifaceted work is underway around the world to improve both medical and instrumental and surgical treatment methods. Every treatment method has its side effects. The least invasive method at this time is </a:t>
            </a:r>
            <a:r>
              <a:rPr lang="en-US" dirty="0" smtClean="0"/>
              <a:t>the</a:t>
            </a:r>
            <a:r>
              <a:rPr lang="ka-GE" dirty="0" smtClean="0"/>
              <a:t> focused ultrasound (with MRT control). </a:t>
            </a:r>
            <a:endParaRPr lang="en-US" dirty="0"/>
          </a:p>
        </p:txBody>
      </p:sp>
      <p:pic>
        <p:nvPicPr>
          <p:cNvPr id="10242" name="Picture 2" descr="C:\Users\user\Desktop\პარკინსონი\Picture3.png"/>
          <p:cNvPicPr>
            <a:picLocks noChangeAspect="1" noChangeArrowheads="1"/>
          </p:cNvPicPr>
          <p:nvPr/>
        </p:nvPicPr>
        <p:blipFill>
          <a:blip r:embed="rId2"/>
          <a:srcRect/>
          <a:stretch>
            <a:fillRect/>
          </a:stretch>
        </p:blipFill>
        <p:spPr bwMode="auto">
          <a:xfrm>
            <a:off x="3733800" y="1066800"/>
            <a:ext cx="5410200" cy="5143500"/>
          </a:xfrm>
          <a:prstGeom prst="rect">
            <a:avLst/>
          </a:prstGeom>
          <a:noFill/>
        </p:spPr>
      </p:pic>
    </p:spTree>
  </p:cSld>
  <p:clrMapOvr>
    <a:masterClrMapping/>
  </p:clrMapOvr>
  <p:transition>
    <p:circl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266" name="Picture 2" descr="C:\Users\user\Desktop\პარკინსონი\focused-ultrasound.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ransition>
    <p:wheel spokes="8"/>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990600"/>
            <a:ext cx="8229600" cy="4525963"/>
          </a:xfrm>
        </p:spPr>
        <p:txBody>
          <a:bodyPr/>
          <a:lstStyle/>
          <a:p>
            <a:r>
              <a:rPr lang="ka-GE" dirty="0" smtClean="0"/>
              <a:t>The main goal and innovation of the research is to use a standing wave generator to minimize the deviation process, to </a:t>
            </a:r>
            <a:r>
              <a:rPr lang="en-US" dirty="0" smtClean="0"/>
              <a:t>freeze </a:t>
            </a:r>
            <a:r>
              <a:rPr lang="ka-GE" dirty="0" smtClean="0"/>
              <a:t>the target area and to minimize the risk of damage other tissues!</a:t>
            </a:r>
            <a:endParaRPr lang="en-US" dirty="0" smtClean="0"/>
          </a:p>
          <a:p>
            <a:endParaRPr lang="en-US" dirty="0"/>
          </a:p>
        </p:txBody>
      </p:sp>
    </p:spTree>
  </p:cSld>
  <p:clrMapOvr>
    <a:masterClrMapping/>
  </p:clrMapOvr>
  <p:transition>
    <p:strips dir="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2290" name="Picture 2" descr="C:\Users\user\Desktop\პარკინსონი\maxresdefault.jpg"/>
          <p:cNvPicPr>
            <a:picLocks noChangeAspect="1" noChangeArrowheads="1"/>
          </p:cNvPicPr>
          <p:nvPr/>
        </p:nvPicPr>
        <p:blipFill>
          <a:blip r:embed="rId2"/>
          <a:srcRect/>
          <a:stretch>
            <a:fillRect/>
          </a:stretch>
        </p:blipFill>
        <p:spPr bwMode="auto">
          <a:xfrm>
            <a:off x="-22934" y="76200"/>
            <a:ext cx="9144000" cy="6858000"/>
          </a:xfrm>
          <a:prstGeom prst="rect">
            <a:avLst/>
          </a:prstGeom>
          <a:noFill/>
        </p:spPr>
      </p:pic>
      <p:sp>
        <p:nvSpPr>
          <p:cNvPr id="5" name="TextBox 4"/>
          <p:cNvSpPr txBox="1"/>
          <p:nvPr/>
        </p:nvSpPr>
        <p:spPr>
          <a:xfrm>
            <a:off x="6477000" y="2133600"/>
            <a:ext cx="2796466" cy="3139321"/>
          </a:xfrm>
          <a:prstGeom prst="rect">
            <a:avLst/>
          </a:prstGeom>
          <a:noFill/>
        </p:spPr>
        <p:txBody>
          <a:bodyPr wrap="square" rtlCol="0">
            <a:spAutoFit/>
          </a:bodyPr>
          <a:lstStyle/>
          <a:p>
            <a:r>
              <a:rPr lang="en-US" dirty="0" smtClean="0"/>
              <a:t>The points where the oscillation amplitude is equal to 0 are called standing wave </a:t>
            </a:r>
            <a:r>
              <a:rPr lang="en-US" dirty="0" err="1" smtClean="0"/>
              <a:t>nodes.The</a:t>
            </a:r>
            <a:r>
              <a:rPr lang="en-US" dirty="0" smtClean="0"/>
              <a:t> number of nodes depends on the frequency of the </a:t>
            </a:r>
            <a:r>
              <a:rPr lang="en-US" dirty="0" err="1" smtClean="0"/>
              <a:t>wave.The</a:t>
            </a:r>
            <a:r>
              <a:rPr lang="en-US" dirty="0" smtClean="0"/>
              <a:t> acoustic pressure in the sound wave nodes is equal to 0,which means they have the ability to capture an object.</a:t>
            </a:r>
          </a:p>
        </p:txBody>
      </p:sp>
    </p:spTree>
  </p:cSld>
  <p:clrMapOvr>
    <a:masterClrMapping/>
  </p:clrMapOvr>
  <p:transition>
    <p:split orient="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48200" y="1143000"/>
            <a:ext cx="4495800" cy="5257800"/>
          </a:xfrm>
        </p:spPr>
        <p:txBody>
          <a:bodyPr>
            <a:normAutofit fontScale="85000" lnSpcReduction="20000"/>
          </a:bodyPr>
          <a:lstStyle/>
          <a:p>
            <a:r>
              <a:rPr lang="ka-GE" dirty="0" smtClean="0"/>
              <a:t>Finally, to summarize, we present the 24-hour monitoring systems for tremor and bradykinesia, which can be used both in direct contact with the doctor and the patient, and remotely, which is especially relevant in today's reality. And second, to the current treatment method - focused ultrasound exposure, we added a  standing wave effect, which we called "ultrasound tweezer."</a:t>
            </a:r>
            <a:endParaRPr lang="en-US" dirty="0" smtClean="0"/>
          </a:p>
          <a:p>
            <a:endParaRPr lang="en-US" dirty="0"/>
          </a:p>
        </p:txBody>
      </p:sp>
      <p:pic>
        <p:nvPicPr>
          <p:cNvPr id="14338" name="Picture 2" descr="C:\Users\user\Desktop\პარკინსონი\დ.png"/>
          <p:cNvPicPr>
            <a:picLocks noChangeAspect="1" noChangeArrowheads="1"/>
          </p:cNvPicPr>
          <p:nvPr/>
        </p:nvPicPr>
        <p:blipFill>
          <a:blip r:embed="rId2"/>
          <a:srcRect l="4918" r="3279"/>
          <a:stretch>
            <a:fillRect/>
          </a:stretch>
        </p:blipFill>
        <p:spPr bwMode="auto">
          <a:xfrm>
            <a:off x="0" y="1066800"/>
            <a:ext cx="4876800" cy="4953000"/>
          </a:xfrm>
          <a:prstGeom prst="rect">
            <a:avLst/>
          </a:prstGeom>
          <a:noFill/>
        </p:spPr>
      </p:pic>
    </p:spTree>
  </p:cSld>
  <p:clrMapOvr>
    <a:masterClrMapping/>
  </p:clrMapOvr>
  <p:transition>
    <p:blinds/>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0"/>
            <a:ext cx="8229600" cy="4525963"/>
          </a:xfrm>
        </p:spPr>
        <p:txBody>
          <a:bodyPr/>
          <a:lstStyle/>
          <a:p>
            <a:r>
              <a:rPr lang="ka-GE" dirty="0" smtClean="0"/>
              <a:t>Today's reality has shown us how great challenges medicine can face and how important the development of technology in the 21st century is to save human health and lives</a:t>
            </a:r>
            <a:endParaRPr lang="en-US" dirty="0"/>
          </a:p>
        </p:txBody>
      </p:sp>
    </p:spTree>
  </p:cSld>
  <p:clrMapOvr>
    <a:masterClrMapping/>
  </p:clrMapOvr>
  <p:transition>
    <p:strips/>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21984032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following was created within the project:</a:t>
            </a:r>
            <a:endParaRPr lang="en-US" dirty="0"/>
          </a:p>
        </p:txBody>
      </p:sp>
      <p:sp>
        <p:nvSpPr>
          <p:cNvPr id="3" name="Content Placeholder 2"/>
          <p:cNvSpPr>
            <a:spLocks noGrp="1"/>
          </p:cNvSpPr>
          <p:nvPr>
            <p:ph idx="1"/>
          </p:nvPr>
        </p:nvSpPr>
        <p:spPr/>
        <p:txBody>
          <a:bodyPr/>
          <a:lstStyle/>
          <a:p>
            <a:r>
              <a:rPr lang="ka-GE" dirty="0" smtClean="0"/>
              <a:t>1. </a:t>
            </a:r>
            <a:r>
              <a:rPr lang="en-US" dirty="0" smtClean="0"/>
              <a:t>Smart glove for  monitoring of </a:t>
            </a:r>
            <a:r>
              <a:rPr lang="ka-GE" dirty="0" smtClean="0"/>
              <a:t>Parkinson's  </a:t>
            </a:r>
            <a:r>
              <a:rPr lang="en-US" dirty="0" smtClean="0"/>
              <a:t>o</a:t>
            </a:r>
            <a:r>
              <a:rPr lang="ka-GE" dirty="0" smtClean="0"/>
              <a:t>ne of the </a:t>
            </a:r>
            <a:r>
              <a:rPr lang="en-US" dirty="0" smtClean="0"/>
              <a:t>m</a:t>
            </a:r>
            <a:r>
              <a:rPr lang="ka-GE" dirty="0" smtClean="0"/>
              <a:t>ost </a:t>
            </a:r>
            <a:r>
              <a:rPr lang="en-US" dirty="0" smtClean="0"/>
              <a:t>f</a:t>
            </a:r>
            <a:r>
              <a:rPr lang="ka-GE" dirty="0" smtClean="0"/>
              <a:t>requent </a:t>
            </a:r>
            <a:r>
              <a:rPr lang="en-US" dirty="0" smtClean="0"/>
              <a:t>m</a:t>
            </a:r>
            <a:r>
              <a:rPr lang="ka-GE" dirty="0" smtClean="0"/>
              <a:t>otor manifestation - tremor -  same </a:t>
            </a:r>
            <a:r>
              <a:rPr lang="en-US" dirty="0" smtClean="0"/>
              <a:t>as l</a:t>
            </a:r>
            <a:r>
              <a:rPr lang="ka-GE" dirty="0" smtClean="0"/>
              <a:t>imb </a:t>
            </a:r>
            <a:r>
              <a:rPr lang="en-US" dirty="0" smtClean="0"/>
              <a:t>t</a:t>
            </a:r>
            <a:r>
              <a:rPr lang="ka-GE" dirty="0" smtClean="0"/>
              <a:t>rembling. </a:t>
            </a:r>
            <a:endParaRPr lang="en-US" dirty="0" smtClean="0"/>
          </a:p>
          <a:p>
            <a:r>
              <a:rPr lang="ka-GE" dirty="0" smtClean="0"/>
              <a:t>2. </a:t>
            </a:r>
            <a:r>
              <a:rPr lang="en-US" dirty="0" smtClean="0"/>
              <a:t>Monitoring System for n</a:t>
            </a:r>
            <a:r>
              <a:rPr lang="ka-GE" dirty="0" smtClean="0"/>
              <a:t>ot less Frequent Manifestations - bradykinesia – </a:t>
            </a:r>
            <a:r>
              <a:rPr lang="en-US" dirty="0" smtClean="0"/>
              <a:t>slowness of movement.</a:t>
            </a:r>
          </a:p>
          <a:p>
            <a:r>
              <a:rPr lang="ka-GE" dirty="0" smtClean="0"/>
              <a:t>3. </a:t>
            </a:r>
            <a:r>
              <a:rPr lang="en-US" dirty="0" smtClean="0"/>
              <a:t>Using standing wave property to stop the deviation of the damaged brain tissue.</a:t>
            </a:r>
            <a:endParaRPr lang="en-US" dirty="0"/>
          </a:p>
        </p:txBody>
      </p:sp>
    </p:spTree>
  </p:cSld>
  <p:clrMapOvr>
    <a:masterClrMapping/>
  </p:clrMapOvr>
  <p:transition>
    <p:strips dir="l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934200"/>
          </a:xfrm>
        </p:spPr>
      </p:pic>
    </p:spTree>
    <p:extLst>
      <p:ext uri="{BB962C8B-B14F-4D97-AF65-F5344CB8AC3E}">
        <p14:creationId xmlns:p14="http://schemas.microsoft.com/office/powerpoint/2010/main" val="14670371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Users\Gcomp\Downloads\image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72000" cy="3581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3" name="Picture 5" descr="C:\Users\Gcomp\Downloads\image (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571783"/>
            <a:ext cx="5476875" cy="32766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54" name="Picture 6" descr="C:\Users\Gcomp\Desktop\unnamed (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0"/>
            <a:ext cx="3962400" cy="357178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30155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1639047" y="1561353"/>
            <a:ext cx="5653617" cy="35977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213509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C:\Users\Gcomp\Downloads\image (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44169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86400" y="1600200"/>
            <a:ext cx="3200400" cy="4876800"/>
          </a:xfrm>
        </p:spPr>
        <p:txBody>
          <a:bodyPr>
            <a:normAutofit fontScale="85000" lnSpcReduction="20000"/>
          </a:bodyPr>
          <a:lstStyle/>
          <a:p>
            <a:r>
              <a:rPr lang="en-US" dirty="0" smtClean="0"/>
              <a:t>I’m </a:t>
            </a:r>
            <a:r>
              <a:rPr lang="en-US" dirty="0" err="1" smtClean="0"/>
              <a:t>i</a:t>
            </a:r>
            <a:r>
              <a:rPr lang="ka-GE" dirty="0" smtClean="0"/>
              <a:t>ntroduc</a:t>
            </a:r>
            <a:r>
              <a:rPr lang="en-US" dirty="0" err="1" smtClean="0"/>
              <a:t>ing</a:t>
            </a:r>
            <a:r>
              <a:rPr lang="ka-GE" dirty="0" smtClean="0"/>
              <a:t> a 24-hour tremor monitoring system that provides accurate information to the</a:t>
            </a:r>
            <a:r>
              <a:rPr lang="en-US" dirty="0" smtClean="0"/>
              <a:t> doctor</a:t>
            </a:r>
            <a:r>
              <a:rPr lang="ka-GE" dirty="0" smtClean="0"/>
              <a:t> remotely and does not require constant patient visits, which is often associated with problems.</a:t>
            </a:r>
            <a:endParaRPr lang="en-US" dirty="0" smtClean="0"/>
          </a:p>
          <a:p>
            <a:endParaRPr lang="en-US" dirty="0"/>
          </a:p>
        </p:txBody>
      </p:sp>
      <p:pic>
        <p:nvPicPr>
          <p:cNvPr id="4098" name="Picture 2" descr="C:\Users\user\Desktop\პარკინსონი\tremors-in-parkinsone28099s-disease-722x406.jpg"/>
          <p:cNvPicPr>
            <a:picLocks noChangeAspect="1" noChangeArrowheads="1"/>
          </p:cNvPicPr>
          <p:nvPr/>
        </p:nvPicPr>
        <p:blipFill>
          <a:blip r:embed="rId2"/>
          <a:srcRect/>
          <a:stretch>
            <a:fillRect/>
          </a:stretch>
        </p:blipFill>
        <p:spPr bwMode="auto">
          <a:xfrm>
            <a:off x="0" y="1066800"/>
            <a:ext cx="5276850" cy="5410200"/>
          </a:xfrm>
          <a:prstGeom prst="rect">
            <a:avLst/>
          </a:prstGeom>
          <a:noFill/>
        </p:spPr>
      </p:pic>
    </p:spTree>
  </p:cSld>
  <p:clrMapOvr>
    <a:masterClrMapping/>
  </p:clrMapOvr>
  <p:transition>
    <p:comb dir="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304800"/>
            <a:ext cx="8229600" cy="4525963"/>
          </a:xfrm>
        </p:spPr>
        <p:txBody>
          <a:bodyPr/>
          <a:lstStyle/>
          <a:p>
            <a:r>
              <a:rPr lang="ka-GE" dirty="0" smtClean="0"/>
              <a:t>To monitor tremor (limb tremor) and measure frequency, we have created a universal "SMART glove" with a built-in tensor resistor </a:t>
            </a:r>
            <a:r>
              <a:rPr lang="en-US" dirty="0" smtClean="0"/>
              <a:t>.</a:t>
            </a:r>
          </a:p>
          <a:p>
            <a:endParaRPr lang="en-US" dirty="0"/>
          </a:p>
        </p:txBody>
      </p:sp>
      <p:pic>
        <p:nvPicPr>
          <p:cNvPr id="5122" name="Picture 2" descr="C:\Users\user\Desktop\პარკინსონი\გ.png"/>
          <p:cNvPicPr>
            <a:picLocks noChangeAspect="1" noChangeArrowheads="1"/>
          </p:cNvPicPr>
          <p:nvPr/>
        </p:nvPicPr>
        <p:blipFill>
          <a:blip r:embed="rId2"/>
          <a:srcRect/>
          <a:stretch>
            <a:fillRect/>
          </a:stretch>
        </p:blipFill>
        <p:spPr bwMode="auto">
          <a:xfrm rot="16200000">
            <a:off x="3039269" y="694532"/>
            <a:ext cx="3413125" cy="7053262"/>
          </a:xfrm>
          <a:prstGeom prst="rect">
            <a:avLst/>
          </a:prstGeom>
          <a:noFill/>
        </p:spPr>
      </p:pic>
    </p:spTree>
  </p:cSld>
  <p:clrMapOvr>
    <a:masterClrMapping/>
  </p:clrMapOvr>
  <p:transition>
    <p:plus/>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descr="C:\Users\user\Desktop\პარკინსონი\Picture1.png"/>
          <p:cNvPicPr>
            <a:picLocks noChangeAspect="1" noChangeArrowheads="1"/>
          </p:cNvPicPr>
          <p:nvPr/>
        </p:nvPicPr>
        <p:blipFill>
          <a:blip r:embed="rId2"/>
          <a:srcRect/>
          <a:stretch>
            <a:fillRect/>
          </a:stretch>
        </p:blipFill>
        <p:spPr bwMode="auto">
          <a:xfrm>
            <a:off x="0" y="0"/>
            <a:ext cx="9155112" cy="6858000"/>
          </a:xfrm>
          <a:prstGeom prst="rect">
            <a:avLst/>
          </a:prstGeom>
          <a:noFill/>
        </p:spPr>
      </p:pic>
    </p:spTree>
  </p:cSld>
  <p:clrMapOvr>
    <a:masterClrMapping/>
  </p:clrMapOvr>
  <p:transition>
    <p:randomBa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48200" y="381000"/>
            <a:ext cx="4191000" cy="5334000"/>
          </a:xfrm>
        </p:spPr>
        <p:txBody>
          <a:bodyPr>
            <a:normAutofit fontScale="70000" lnSpcReduction="20000"/>
          </a:bodyPr>
          <a:lstStyle/>
          <a:p>
            <a:r>
              <a:rPr lang="ka-GE" dirty="0" smtClean="0"/>
              <a:t>As you </a:t>
            </a:r>
            <a:r>
              <a:rPr lang="en-US" dirty="0" smtClean="0"/>
              <a:t>may </a:t>
            </a:r>
            <a:r>
              <a:rPr lang="ka-GE" dirty="0" smtClean="0"/>
              <a:t>know, a tensor resistor is a sensor chang</a:t>
            </a:r>
            <a:r>
              <a:rPr lang="en-US" dirty="0" err="1" smtClean="0"/>
              <a:t>ing</a:t>
            </a:r>
            <a:r>
              <a:rPr lang="en-US" dirty="0" smtClean="0"/>
              <a:t> resistance</a:t>
            </a:r>
            <a:r>
              <a:rPr lang="ka-GE" dirty="0" smtClean="0"/>
              <a:t> depend</a:t>
            </a:r>
            <a:r>
              <a:rPr lang="en-US" dirty="0" err="1" smtClean="0"/>
              <a:t>ing</a:t>
            </a:r>
            <a:r>
              <a:rPr lang="ka-GE" dirty="0" smtClean="0"/>
              <a:t> on its deformation, because during deformation the cross-sectional area of the conductor </a:t>
            </a:r>
            <a:r>
              <a:rPr lang="en-US" dirty="0" smtClean="0"/>
              <a:t>changes </a:t>
            </a:r>
            <a:r>
              <a:rPr lang="ka-GE" dirty="0" smtClean="0"/>
              <a:t>and the resistance change</a:t>
            </a:r>
            <a:r>
              <a:rPr lang="en-US" dirty="0" smtClean="0"/>
              <a:t>s accordingly</a:t>
            </a:r>
            <a:r>
              <a:rPr lang="ka-GE" dirty="0" smtClean="0"/>
              <a:t>. The latter even causes a change in the voltage across the voltage divider. Which means that the frequency and amplitude of the voltage change are directly proportional to the amplitude and frequency of the tremor</a:t>
            </a:r>
            <a:r>
              <a:rPr lang="en-US" dirty="0" smtClean="0"/>
              <a:t>.</a:t>
            </a:r>
            <a:r>
              <a:rPr lang="ka-GE" dirty="0" smtClean="0"/>
              <a:t> After the data is processed by the microprocessor, the monitor displays the image of tremor, frequency and amplitude.</a:t>
            </a:r>
            <a:endParaRPr lang="en-US" dirty="0" smtClean="0"/>
          </a:p>
          <a:p>
            <a:endParaRPr lang="en-US" dirty="0"/>
          </a:p>
        </p:txBody>
      </p:sp>
      <p:pic>
        <p:nvPicPr>
          <p:cNvPr id="7170" name="Picture 2" descr="C:\Users\user\Desktop\პარკინსონი\Picture2.png"/>
          <p:cNvPicPr>
            <a:picLocks noChangeAspect="1" noChangeArrowheads="1"/>
          </p:cNvPicPr>
          <p:nvPr/>
        </p:nvPicPr>
        <p:blipFill>
          <a:blip r:embed="rId2"/>
          <a:srcRect/>
          <a:stretch>
            <a:fillRect/>
          </a:stretch>
        </p:blipFill>
        <p:spPr bwMode="auto">
          <a:xfrm>
            <a:off x="381000" y="533400"/>
            <a:ext cx="3890961" cy="5181600"/>
          </a:xfrm>
          <a:prstGeom prst="rect">
            <a:avLst/>
          </a:prstGeom>
          <a:noFill/>
        </p:spPr>
      </p:pic>
      <p:pic>
        <p:nvPicPr>
          <p:cNvPr id="7171" name="Picture 3" descr="C:\Users\user\Desktop\პარკინსონი\Picture5.png"/>
          <p:cNvPicPr>
            <a:picLocks noChangeAspect="1" noChangeArrowheads="1"/>
          </p:cNvPicPr>
          <p:nvPr/>
        </p:nvPicPr>
        <p:blipFill>
          <a:blip r:embed="rId3"/>
          <a:srcRect/>
          <a:stretch>
            <a:fillRect/>
          </a:stretch>
        </p:blipFill>
        <p:spPr bwMode="auto">
          <a:xfrm>
            <a:off x="4572000" y="5562600"/>
            <a:ext cx="1239801" cy="1143000"/>
          </a:xfrm>
          <a:prstGeom prst="rect">
            <a:avLst/>
          </a:prstGeom>
          <a:noFill/>
        </p:spPr>
      </p:pic>
    </p:spTree>
  </p:cSld>
  <p:clrMapOvr>
    <a:masterClrMapping/>
  </p:clrMapOvr>
  <p:transition>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914400"/>
            <a:ext cx="9144000" cy="5410200"/>
          </a:xfrm>
        </p:spPr>
      </p:pic>
    </p:spTree>
    <p:extLst>
      <p:ext uri="{BB962C8B-B14F-4D97-AF65-F5344CB8AC3E}">
        <p14:creationId xmlns:p14="http://schemas.microsoft.com/office/powerpoint/2010/main" val="35289898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cSld>
  <p:clrMapOvr>
    <a:masterClrMapping/>
  </p:clrMapOvr>
  <p:transition>
    <p:cover dir="ru"/>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2" descr="C:\Users\user\Desktop\პარკინსონი\EQwYNUvWoAAhHzM.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ransition>
    <p:zoom dir="in"/>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133</TotalTime>
  <Words>612</Words>
  <Application>Microsoft Office PowerPoint</Application>
  <PresentationFormat>On-screen Show (4:3)</PresentationFormat>
  <Paragraphs>19</Paragraphs>
  <Slides>23</Slides>
  <Notes>1</Notes>
  <HiddenSlides>0</HiddenSlides>
  <MMClips>2</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Innovative Methods Of Monitoring And Treatment Of Parkinson's Disease. </vt:lpstr>
      <vt:lpstr>The following was created within the project: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Windows User</cp:lastModifiedBy>
  <cp:revision>18</cp:revision>
  <dcterms:created xsi:type="dcterms:W3CDTF">2006-08-16T00:00:00Z</dcterms:created>
  <dcterms:modified xsi:type="dcterms:W3CDTF">2022-09-16T07:20:50Z</dcterms:modified>
</cp:coreProperties>
</file>