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302" r:id="rId2"/>
    <p:sldId id="338" r:id="rId3"/>
    <p:sldId id="356" r:id="rId4"/>
    <p:sldId id="346" r:id="rId5"/>
    <p:sldId id="333" r:id="rId6"/>
    <p:sldId id="337" r:id="rId7"/>
    <p:sldId id="334" r:id="rId8"/>
    <p:sldId id="321" r:id="rId9"/>
    <p:sldId id="348" r:id="rId10"/>
    <p:sldId id="349" r:id="rId11"/>
    <p:sldId id="353" r:id="rId12"/>
    <p:sldId id="354" r:id="rId13"/>
    <p:sldId id="355" r:id="rId14"/>
    <p:sldId id="339" r:id="rId15"/>
    <p:sldId id="324" r:id="rId16"/>
    <p:sldId id="323" r:id="rId17"/>
  </p:sldIdLst>
  <p:sldSz cx="14401800" cy="7200900"/>
  <p:notesSz cx="14401800" cy="7200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 Magradze" initials="MM" lastIdx="1" clrIdx="0"/>
  <p:cmAuthor id="2" name="Mariam Naneishvili" initials="M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CA2D"/>
    <a:srgbClr val="FED65A"/>
    <a:srgbClr val="FED149"/>
    <a:srgbClr val="F5E26F"/>
    <a:srgbClr val="F5E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2721" autoAdjust="0"/>
  </p:normalViewPr>
  <p:slideViewPr>
    <p:cSldViewPr>
      <p:cViewPr varScale="1">
        <p:scale>
          <a:sx n="77" d="100"/>
          <a:sy n="77" d="100"/>
        </p:scale>
        <p:origin x="336" y="72"/>
      </p:cViewPr>
      <p:guideLst>
        <p:guide orient="horz" pos="2880"/>
        <p:guide pos="2160"/>
      </p:guideLst>
    </p:cSldViewPr>
  </p:slideViewPr>
  <p:notesTextViewPr>
    <p:cViewPr>
      <p:scale>
        <a:sx n="100" d="100"/>
        <a:sy n="100" d="100"/>
      </p:scale>
      <p:origin x="0" y="0"/>
    </p:cViewPr>
  </p:notesTextViewPr>
  <p:sorterViewPr>
    <p:cViewPr>
      <p:scale>
        <a:sx n="170" d="100"/>
        <a:sy n="170" d="100"/>
      </p:scale>
      <p:origin x="0" y="-259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240463" cy="3603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158163" y="0"/>
            <a:ext cx="6240462" cy="360363"/>
          </a:xfrm>
          <a:prstGeom prst="rect">
            <a:avLst/>
          </a:prstGeom>
        </p:spPr>
        <p:txBody>
          <a:bodyPr vert="horz" lIns="91440" tIns="45720" rIns="91440" bIns="45720" rtlCol="0"/>
          <a:lstStyle>
            <a:lvl1pPr algn="r">
              <a:defRPr sz="1200"/>
            </a:lvl1pPr>
          </a:lstStyle>
          <a:p>
            <a:fld id="{F79F8445-A522-40AE-8EA4-729C1687F699}" type="datetimeFigureOut">
              <a:rPr lang="en-US" smtClean="0"/>
              <a:t>9/16/2022</a:t>
            </a:fld>
            <a:endParaRPr lang="en-US" dirty="0"/>
          </a:p>
        </p:txBody>
      </p:sp>
      <p:sp>
        <p:nvSpPr>
          <p:cNvPr id="4" name="Slide Image Placeholder 3"/>
          <p:cNvSpPr>
            <a:spLocks noGrp="1" noRot="1" noChangeAspect="1"/>
          </p:cNvSpPr>
          <p:nvPr>
            <p:ph type="sldImg" idx="2"/>
          </p:nvPr>
        </p:nvSpPr>
        <p:spPr>
          <a:xfrm>
            <a:off x="4770438" y="900113"/>
            <a:ext cx="4860925" cy="24304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39863" y="3465513"/>
            <a:ext cx="11522075" cy="283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840538"/>
            <a:ext cx="6240463" cy="3603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158163" y="6840538"/>
            <a:ext cx="6240462" cy="360362"/>
          </a:xfrm>
          <a:prstGeom prst="rect">
            <a:avLst/>
          </a:prstGeom>
        </p:spPr>
        <p:txBody>
          <a:bodyPr vert="horz" lIns="91440" tIns="45720" rIns="91440" bIns="45720" rtlCol="0" anchor="b"/>
          <a:lstStyle>
            <a:lvl1pPr algn="r">
              <a:defRPr sz="1200"/>
            </a:lvl1pPr>
          </a:lstStyle>
          <a:p>
            <a:fld id="{80A2F801-EE25-4E7B-9077-52E17933F3E4}" type="slidenum">
              <a:rPr lang="en-US" smtClean="0"/>
              <a:t>‹#›</a:t>
            </a:fld>
            <a:endParaRPr lang="en-US" dirty="0"/>
          </a:p>
        </p:txBody>
      </p:sp>
    </p:spTree>
    <p:extLst>
      <p:ext uri="{BB962C8B-B14F-4D97-AF65-F5344CB8AC3E}">
        <p14:creationId xmlns:p14="http://schemas.microsoft.com/office/powerpoint/2010/main" val="60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2F801-EE25-4E7B-9077-52E17933F3E4}" type="slidenum">
              <a:rPr lang="en-US" smtClean="0"/>
              <a:t>11</a:t>
            </a:fld>
            <a:endParaRPr lang="en-US" dirty="0"/>
          </a:p>
        </p:txBody>
      </p:sp>
    </p:spTree>
    <p:extLst>
      <p:ext uri="{BB962C8B-B14F-4D97-AF65-F5344CB8AC3E}">
        <p14:creationId xmlns:p14="http://schemas.microsoft.com/office/powerpoint/2010/main" val="244332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2F801-EE25-4E7B-9077-52E17933F3E4}" type="slidenum">
              <a:rPr lang="en-US" smtClean="0"/>
              <a:t>12</a:t>
            </a:fld>
            <a:endParaRPr lang="en-US" dirty="0"/>
          </a:p>
        </p:txBody>
      </p:sp>
    </p:spTree>
    <p:extLst>
      <p:ext uri="{BB962C8B-B14F-4D97-AF65-F5344CB8AC3E}">
        <p14:creationId xmlns:p14="http://schemas.microsoft.com/office/powerpoint/2010/main" val="104200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A2F801-EE25-4E7B-9077-52E17933F3E4}" type="slidenum">
              <a:rPr lang="en-US" smtClean="0"/>
              <a:t>13</a:t>
            </a:fld>
            <a:endParaRPr lang="en-US" dirty="0"/>
          </a:p>
        </p:txBody>
      </p:sp>
    </p:spTree>
    <p:extLst>
      <p:ext uri="{BB962C8B-B14F-4D97-AF65-F5344CB8AC3E}">
        <p14:creationId xmlns:p14="http://schemas.microsoft.com/office/powerpoint/2010/main" val="336766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80135" y="2232279"/>
            <a:ext cx="12241530" cy="151218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60270" y="4032504"/>
            <a:ext cx="10081259" cy="18002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80663F1-05D7-4D3C-8072-81D35097B361}" type="datetime1">
              <a:rPr lang="en-US" smtClean="0"/>
              <a:t>9/16/2022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Unicode MS"/>
                <a:cs typeface="Arial Unicode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4E1FEC1-AB07-41E3-B905-79C1D099F333}" type="datetime1">
              <a:rPr lang="en-US" smtClean="0"/>
              <a:t>9/16/2022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sz="half" idx="2"/>
          </p:nvPr>
        </p:nvSpPr>
        <p:spPr>
          <a:xfrm>
            <a:off x="720090" y="1656207"/>
            <a:ext cx="6264783" cy="475259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416926" y="1656207"/>
            <a:ext cx="6264783" cy="475259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1E84751-C5DA-4ED1-92E1-AD2FC79E9106}" type="datetime1">
              <a:rPr lang="en-US" smtClean="0"/>
              <a:t>9/16/2022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8C392EE-B28F-4DDE-ADAD-586CAC661804}" type="datetime1">
              <a:rPr lang="en-US" smtClean="0"/>
              <a:t>9/16/2022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E1F79B8-79C4-4D2D-AB0F-ECAFEBF5DC9D}" type="datetime1">
              <a:rPr lang="en-US" smtClean="0"/>
              <a:t>9/16/2022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13129" y="866151"/>
            <a:ext cx="11575541" cy="381000"/>
          </a:xfrm>
          <a:prstGeom prst="rect">
            <a:avLst/>
          </a:prstGeom>
        </p:spPr>
        <p:txBody>
          <a:bodyPr wrap="square" lIns="0" tIns="0" rIns="0" bIns="0">
            <a:spAutoFit/>
          </a:bodyPr>
          <a:lstStyle>
            <a:lvl1pPr>
              <a:defRPr sz="2800" b="0" i="0">
                <a:solidFill>
                  <a:srgbClr val="FFC904"/>
                </a:solidFill>
                <a:latin typeface="Arial Unicode MS"/>
                <a:cs typeface="Arial Unicode MS"/>
              </a:defRPr>
            </a:lvl1pPr>
          </a:lstStyle>
          <a:p>
            <a:endParaRPr/>
          </a:p>
        </p:txBody>
      </p:sp>
      <p:sp>
        <p:nvSpPr>
          <p:cNvPr id="3" name="Holder 3"/>
          <p:cNvSpPr>
            <a:spLocks noGrp="1"/>
          </p:cNvSpPr>
          <p:nvPr>
            <p:ph type="body" idx="1"/>
          </p:nvPr>
        </p:nvSpPr>
        <p:spPr>
          <a:xfrm>
            <a:off x="2106167" y="2790721"/>
            <a:ext cx="10189464" cy="2110740"/>
          </a:xfrm>
          <a:prstGeom prst="rect">
            <a:avLst/>
          </a:prstGeom>
        </p:spPr>
        <p:txBody>
          <a:bodyPr wrap="square" lIns="0" tIns="0" rIns="0" bIns="0">
            <a:spAutoFit/>
          </a:bodyPr>
          <a:lstStyle>
            <a:lvl1pPr>
              <a:defRPr sz="2000" b="0" i="0">
                <a:solidFill>
                  <a:schemeClr val="tx1"/>
                </a:solidFill>
                <a:latin typeface="Arial Unicode MS"/>
                <a:cs typeface="Arial Unicode MS"/>
              </a:defRPr>
            </a:lvl1pPr>
          </a:lstStyle>
          <a:p>
            <a:endParaRPr/>
          </a:p>
        </p:txBody>
      </p:sp>
      <p:sp>
        <p:nvSpPr>
          <p:cNvPr id="4" name="Holder 4"/>
          <p:cNvSpPr>
            <a:spLocks noGrp="1"/>
          </p:cNvSpPr>
          <p:nvPr>
            <p:ph type="ftr" sz="quarter" idx="5"/>
          </p:nvPr>
        </p:nvSpPr>
        <p:spPr>
          <a:xfrm>
            <a:off x="4896612" y="6696837"/>
            <a:ext cx="4608575" cy="36004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720090" y="6696837"/>
            <a:ext cx="3312414" cy="360045"/>
          </a:xfrm>
          <a:prstGeom prst="rect">
            <a:avLst/>
          </a:prstGeom>
        </p:spPr>
        <p:txBody>
          <a:bodyPr wrap="square" lIns="0" tIns="0" rIns="0" bIns="0">
            <a:spAutoFit/>
          </a:bodyPr>
          <a:lstStyle>
            <a:lvl1pPr algn="l">
              <a:defRPr>
                <a:solidFill>
                  <a:schemeClr val="tx1">
                    <a:tint val="75000"/>
                  </a:schemeClr>
                </a:solidFill>
              </a:defRPr>
            </a:lvl1pPr>
          </a:lstStyle>
          <a:p>
            <a:fld id="{76125641-BBF0-4F39-9D14-420B4F3CDB06}" type="datetime1">
              <a:rPr lang="en-US" smtClean="0"/>
              <a:t>9/16/2022</a:t>
            </a:fld>
            <a:endParaRPr lang="en-US" dirty="0"/>
          </a:p>
        </p:txBody>
      </p:sp>
      <p:sp>
        <p:nvSpPr>
          <p:cNvPr id="6" name="Holder 6"/>
          <p:cNvSpPr>
            <a:spLocks noGrp="1"/>
          </p:cNvSpPr>
          <p:nvPr>
            <p:ph type="sldNum" sz="quarter" idx="7"/>
          </p:nvPr>
        </p:nvSpPr>
        <p:spPr>
          <a:xfrm>
            <a:off x="10369296" y="6696837"/>
            <a:ext cx="3312414" cy="36004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32.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28.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16.PN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image" Target="../media/image32.png"/><Relationship Id="rId4" Type="http://schemas.openxmlformats.org/officeDocument/2006/relationships/image" Target="../media/image34.png"/><Relationship Id="rId9" Type="http://schemas.openxmlformats.org/officeDocument/2006/relationships/image" Target="../media/image30.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28.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16.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42.png"/><Relationship Id="rId9" Type="http://schemas.openxmlformats.org/officeDocument/2006/relationships/image" Target="../media/image30.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6.png"/><Relationship Id="rId3" Type="http://schemas.openxmlformats.org/officeDocument/2006/relationships/image" Target="../media/image49.png"/><Relationship Id="rId7" Type="http://schemas.openxmlformats.org/officeDocument/2006/relationships/image" Target="../media/image28.png"/><Relationship Id="rId12"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16.PNG"/><Relationship Id="rId5" Type="http://schemas.openxmlformats.org/officeDocument/2006/relationships/image" Target="../media/image51.png"/><Relationship Id="rId15" Type="http://schemas.openxmlformats.org/officeDocument/2006/relationships/image" Target="../media/image48.png"/><Relationship Id="rId10"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30.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310.png"/><Relationship Id="rId5" Type="http://schemas.openxmlformats.org/officeDocument/2006/relationships/image" Target="../media/image24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0.PNG"/><Relationship Id="rId7" Type="http://schemas.openxmlformats.org/officeDocument/2006/relationships/image" Target="../media/image18.PNG"/><Relationship Id="rId2"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40.PNG"/><Relationship Id="rId10" Type="http://schemas.openxmlformats.org/officeDocument/2006/relationships/image" Target="../media/image190.PNG"/><Relationship Id="rId4" Type="http://schemas.openxmlformats.org/officeDocument/2006/relationships/image" Target="../media/image130.PNG"/><Relationship Id="rId9" Type="http://schemas.openxmlformats.org/officeDocument/2006/relationships/image" Target="../media/image18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476250"/>
            <a:ext cx="4514850" cy="1348366"/>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66700" y="171450"/>
                <a:ext cx="13868400" cy="3754874"/>
              </a:xfrm>
              <a:prstGeom prst="rect">
                <a:avLst/>
              </a:prstGeom>
              <a:noFill/>
            </p:spPr>
            <p:txBody>
              <a:bodyPr wrap="square" rtlCol="0">
                <a:spAutoFit/>
              </a:bodyPr>
              <a:lstStyle/>
              <a:p>
                <a:pPr algn="ctr"/>
                <a:r>
                  <a:rPr lang="en-US" sz="4000" dirty="0"/>
                  <a:t>Monte Carlo Study of Prompt Gamma emission </a:t>
                </a:r>
                <a:r>
                  <a:rPr lang="en-US" sz="4000" baseline="30000" dirty="0"/>
                  <a:t>12</a:t>
                </a:r>
                <a14:m>
                  <m:oMath xmlns:m="http://schemas.openxmlformats.org/officeDocument/2006/math">
                    <m:r>
                      <a:rPr lang="en-US" sz="4000" b="0" i="1" smtClean="0">
                        <a:latin typeface="Cambria Math" panose="02040503050406030204" pitchFamily="18" charset="0"/>
                      </a:rPr>
                      <m:t>𝐶</m:t>
                    </m:r>
                    <m:r>
                      <a:rPr lang="en-US" sz="4000" i="1">
                        <a:latin typeface="Cambria Math" panose="02040503050406030204" pitchFamily="18" charset="0"/>
                      </a:rPr>
                      <m:t>(</m:t>
                    </m:r>
                    <m:r>
                      <a:rPr lang="en-US" sz="4000" i="1">
                        <a:latin typeface="Cambria Math" panose="02040503050406030204" pitchFamily="18" charset="0"/>
                      </a:rPr>
                      <m:t>𝑝</m:t>
                    </m:r>
                    <m:r>
                      <a:rPr lang="en-US" sz="4000" i="1">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𝑝</m:t>
                        </m:r>
                      </m:e>
                      <m:sup>
                        <m:r>
                          <a:rPr lang="en-US" sz="4000" i="1">
                            <a:latin typeface="Cambria Math" panose="02040503050406030204" pitchFamily="18" charset="0"/>
                          </a:rPr>
                          <m:t>′</m:t>
                        </m:r>
                      </m:sup>
                    </m:sSup>
                    <m:r>
                      <a:rPr lang="en-US" sz="4000" i="1">
                        <a:latin typeface="Cambria Math" panose="02040503050406030204" pitchFamily="18" charset="0"/>
                        <a:ea typeface="Cambria Math" panose="02040503050406030204" pitchFamily="18" charset="0"/>
                      </a:rPr>
                      <m:t>𝛾</m:t>
                    </m:r>
                    <m:r>
                      <a:rPr lang="en-US" sz="4000" b="0" i="1" smtClean="0">
                        <a:latin typeface="Cambria Math" panose="02040503050406030204" pitchFamily="18" charset="0"/>
                        <a:ea typeface="Cambria Math" panose="02040503050406030204" pitchFamily="18" charset="0"/>
                      </a:rPr>
                      <m:t>)</m:t>
                    </m:r>
                  </m:oMath>
                </a14:m>
                <a:r>
                  <a:rPr lang="en-US" sz="4000" baseline="30000" dirty="0"/>
                  <a:t>12</a:t>
                </a:r>
                <a14:m>
                  <m:oMath xmlns:m="http://schemas.openxmlformats.org/officeDocument/2006/math">
                    <m:r>
                      <a:rPr lang="en-US" sz="4000" i="1">
                        <a:latin typeface="Cambria Math" panose="02040503050406030204" pitchFamily="18" charset="0"/>
                      </a:rPr>
                      <m:t>𝐶</m:t>
                    </m:r>
                  </m:oMath>
                </a14:m>
                <a:r>
                  <a:rPr lang="en-US" sz="4000" dirty="0"/>
                  <a:t> nuclear reactions close to a Bragg Peak</a:t>
                </a:r>
              </a:p>
              <a:p>
                <a:pPr algn="ctr"/>
                <a:endParaRPr lang="en-US" sz="4000" dirty="0"/>
              </a:p>
              <a:p>
                <a:pPr algn="ctr"/>
                <a:r>
                  <a:rPr lang="en-US" sz="3600" dirty="0"/>
                  <a:t>Mariam </a:t>
                </a:r>
                <a:r>
                  <a:rPr lang="en-US" sz="3600" dirty="0" err="1"/>
                  <a:t>Abuladze</a:t>
                </a:r>
                <a:endParaRPr lang="en-US" sz="3600" dirty="0"/>
              </a:p>
              <a:p>
                <a:pPr algn="ctr"/>
                <a:endParaRPr lang="en-US" sz="4000" dirty="0"/>
              </a:p>
              <a:p>
                <a:pPr algn="ctr"/>
                <a:r>
                  <a:rPr lang="en-US" sz="2400" b="1" dirty="0"/>
                  <a:t>GGSB2022</a:t>
                </a:r>
                <a:r>
                  <a:rPr lang="en-US" sz="2400" dirty="0"/>
                  <a:t>, 16 September, 2022</a:t>
                </a:r>
              </a:p>
              <a:p>
                <a:pPr algn="ct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66700" y="171450"/>
                <a:ext cx="13868400" cy="3754874"/>
              </a:xfrm>
              <a:prstGeom prst="rect">
                <a:avLst/>
              </a:prstGeom>
              <a:blipFill>
                <a:blip r:embed="rId3"/>
                <a:stretch>
                  <a:fillRect t="-2922"/>
                </a:stretch>
              </a:blipFill>
            </p:spPr>
            <p:txBody>
              <a:bodyPr/>
              <a:lstStyle/>
              <a:p>
                <a:r>
                  <a:rPr lang="en-GB">
                    <a:noFill/>
                  </a:rPr>
                  <a:t> </a:t>
                </a:r>
              </a:p>
            </p:txBody>
          </p:sp>
        </mc:Fallback>
      </mc:AlternateContent>
      <p:pic>
        <p:nvPicPr>
          <p:cNvPr id="6" name="Picture 5"/>
          <p:cNvPicPr>
            <a:picLocks noChangeAspect="1"/>
          </p:cNvPicPr>
          <p:nvPr/>
        </p:nvPicPr>
        <p:blipFill>
          <a:blip r:embed="rId4"/>
          <a:stretch>
            <a:fillRect/>
          </a:stretch>
        </p:blipFill>
        <p:spPr>
          <a:xfrm>
            <a:off x="5355379" y="5631352"/>
            <a:ext cx="1365466" cy="1365466"/>
          </a:xfrm>
          <a:prstGeom prst="rect">
            <a:avLst/>
          </a:prstGeom>
        </p:spPr>
      </p:pic>
      <p:pic>
        <p:nvPicPr>
          <p:cNvPr id="8" name="Picture 7"/>
          <p:cNvPicPr>
            <a:picLocks noChangeAspect="1"/>
          </p:cNvPicPr>
          <p:nvPr/>
        </p:nvPicPr>
        <p:blipFill>
          <a:blip r:embed="rId5"/>
          <a:stretch>
            <a:fillRect/>
          </a:stretch>
        </p:blipFill>
        <p:spPr>
          <a:xfrm>
            <a:off x="1003591" y="5724369"/>
            <a:ext cx="3554364" cy="1105213"/>
          </a:xfrm>
          <a:prstGeom prst="rect">
            <a:avLst/>
          </a:prstGeom>
        </p:spPr>
      </p:pic>
      <p:pic>
        <p:nvPicPr>
          <p:cNvPr id="1028" name="Picture 4" descr="RWTH AACHEN UNIVERSITY Vector Logo | Free Download - (.SVG + .PNG) format -  SeekVectorLogo.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4920" y="5353051"/>
            <a:ext cx="3330556"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2966" y="3994349"/>
            <a:ext cx="4514850" cy="830997"/>
          </a:xfrm>
          <a:prstGeom prst="rect">
            <a:avLst/>
          </a:prstGeom>
          <a:noFill/>
        </p:spPr>
        <p:txBody>
          <a:bodyPr wrap="square" rtlCol="0">
            <a:spAutoFit/>
          </a:bodyPr>
          <a:lstStyle/>
          <a:p>
            <a:r>
              <a:rPr lang="en-US" sz="2400" dirty="0"/>
              <a:t>Supervisors: 	Revas </a:t>
            </a:r>
            <a:r>
              <a:rPr lang="en-US" sz="2400" dirty="0" err="1"/>
              <a:t>Shanidze</a:t>
            </a:r>
            <a:endParaRPr lang="en-US" sz="2400" dirty="0"/>
          </a:p>
          <a:p>
            <a:r>
              <a:rPr lang="ka-GE" sz="2400" dirty="0"/>
              <a:t>	</a:t>
            </a:r>
            <a:r>
              <a:rPr lang="en-US" sz="2400" dirty="0"/>
              <a:t>	</a:t>
            </a:r>
            <a:r>
              <a:rPr lang="en-US" sz="2400" dirty="0" err="1"/>
              <a:t>Achim</a:t>
            </a:r>
            <a:r>
              <a:rPr lang="en-US" sz="2400" dirty="0"/>
              <a:t> Stahl</a:t>
            </a:r>
          </a:p>
        </p:txBody>
      </p:sp>
      <p:sp>
        <p:nvSpPr>
          <p:cNvPr id="3" name="Slide Number Placeholder 2"/>
          <p:cNvSpPr>
            <a:spLocks noGrp="1"/>
          </p:cNvSpPr>
          <p:nvPr>
            <p:ph type="sldNum" sz="quarter" idx="7"/>
          </p:nvPr>
        </p:nvSpPr>
        <p:spPr/>
        <p:txBody>
          <a:bodyPr/>
          <a:lstStyle/>
          <a:p>
            <a:fld id="{B6F15528-21DE-4FAA-801E-634DDDAF4B2B}" type="slidenum">
              <a:rPr lang="en-US" smtClean="0"/>
              <a:pPr/>
              <a:t>1</a:t>
            </a:fld>
            <a:endParaRPr lang="en-US"/>
          </a:p>
        </p:txBody>
      </p:sp>
      <p:sp>
        <p:nvSpPr>
          <p:cNvPr id="7" name="TextBox 6"/>
          <p:cNvSpPr txBox="1"/>
          <p:nvPr/>
        </p:nvSpPr>
        <p:spPr>
          <a:xfrm>
            <a:off x="8343900" y="3448050"/>
            <a:ext cx="184731" cy="369332"/>
          </a:xfrm>
          <a:prstGeom prst="rect">
            <a:avLst/>
          </a:prstGeom>
          <a:noFill/>
        </p:spPr>
        <p:txBody>
          <a:bodyPr wrap="none" rtlCol="0">
            <a:spAutoFit/>
          </a:bodyPr>
          <a:lstStyle/>
          <a:p>
            <a:endParaRPr lang="en-US" dirty="0"/>
          </a:p>
        </p:txBody>
      </p:sp>
      <p:pic>
        <p:nvPicPr>
          <p:cNvPr id="1026" name="Picture 2" descr="Front | Georgian German science bridge">
            <a:extLst>
              <a:ext uri="{FF2B5EF4-FFF2-40B4-BE49-F238E27FC236}">
                <a16:creationId xmlns:a16="http://schemas.microsoft.com/office/drawing/2014/main" id="{3F24CD17-D39E-4DDC-B152-D582821421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6382" y="5631352"/>
            <a:ext cx="2598622" cy="141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9912323" y="3507006"/>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922884" y="20905"/>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0121999" y="358488"/>
            <a:ext cx="4260550" cy="3270204"/>
          </a:xfrm>
          <a:prstGeom prst="rect">
            <a:avLst/>
          </a:prstGeom>
        </p:spPr>
      </p:pic>
      <p:pic>
        <p:nvPicPr>
          <p:cNvPr id="7" name="Picture 6"/>
          <p:cNvPicPr>
            <a:picLocks noChangeAspect="1"/>
          </p:cNvPicPr>
          <p:nvPr/>
        </p:nvPicPr>
        <p:blipFill>
          <a:blip r:embed="rId3"/>
          <a:stretch>
            <a:fillRect/>
          </a:stretch>
        </p:blipFill>
        <p:spPr>
          <a:xfrm>
            <a:off x="10144262" y="3627470"/>
            <a:ext cx="4257538" cy="3065033"/>
          </a:xfrm>
          <a:prstGeom prst="rect">
            <a:avLst/>
          </a:prstGeom>
        </p:spPr>
      </p:pic>
      <p:pic>
        <p:nvPicPr>
          <p:cNvPr id="4" name="Picture 3"/>
          <p:cNvPicPr>
            <a:picLocks noChangeAspect="1"/>
          </p:cNvPicPr>
          <p:nvPr/>
        </p:nvPicPr>
        <p:blipFill>
          <a:blip r:embed="rId4"/>
          <a:stretch>
            <a:fillRect/>
          </a:stretch>
        </p:blipFill>
        <p:spPr>
          <a:xfrm>
            <a:off x="5811553" y="326525"/>
            <a:ext cx="4311390" cy="3308986"/>
          </a:xfrm>
          <a:prstGeom prst="rect">
            <a:avLst/>
          </a:prstGeom>
        </p:spPr>
      </p:pic>
      <p:pic>
        <p:nvPicPr>
          <p:cNvPr id="6" name="Picture 5"/>
          <p:cNvPicPr>
            <a:picLocks noChangeAspect="1"/>
          </p:cNvPicPr>
          <p:nvPr/>
        </p:nvPicPr>
        <p:blipFill>
          <a:blip r:embed="rId5"/>
          <a:stretch>
            <a:fillRect/>
          </a:stretch>
        </p:blipFill>
        <p:spPr>
          <a:xfrm>
            <a:off x="5881539" y="3636377"/>
            <a:ext cx="4240460" cy="3048441"/>
          </a:xfrm>
          <a:prstGeom prst="rect">
            <a:avLst/>
          </a:prstGeom>
        </p:spPr>
      </p:pic>
      <p:sp>
        <p:nvSpPr>
          <p:cNvPr id="8" name="Rectangle 7"/>
          <p:cNvSpPr/>
          <p:nvPr/>
        </p:nvSpPr>
        <p:spPr>
          <a:xfrm>
            <a:off x="6861394" y="3551055"/>
            <a:ext cx="2667000" cy="20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861394" y="286726"/>
            <a:ext cx="266700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1138562" y="333900"/>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1207189" y="3574289"/>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8351652" y="1484895"/>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9</m:t>
                          </m:r>
                          <m:r>
                            <a:rPr lang="en-US" sz="2400" i="1">
                              <a:latin typeface="Cambria Math" panose="02040503050406030204" pitchFamily="18" charset="0"/>
                            </a:rPr>
                            <m:t>0</m:t>
                          </m:r>
                        </m:e>
                        <m:sup>
                          <m:r>
                            <a:rPr lang="en-US" sz="2400" i="1">
                              <a:latin typeface="Cambria Math" panose="02040503050406030204" pitchFamily="18" charset="0"/>
                            </a:rPr>
                            <m:t>0</m:t>
                          </m:r>
                        </m:sup>
                      </m:sSup>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351652" y="1484895"/>
                <a:ext cx="144901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2774694" y="148521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115</m:t>
                          </m:r>
                        </m:e>
                        <m:sup>
                          <m:r>
                            <a:rPr lang="en-US" sz="2400" i="1">
                              <a:latin typeface="Cambria Math" panose="02040503050406030204" pitchFamily="18" charset="0"/>
                            </a:rPr>
                            <m:t>0</m:t>
                          </m:r>
                        </m:sup>
                      </m:sSup>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2774694" y="1485216"/>
                <a:ext cx="144901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351652"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i="1">
                              <a:latin typeface="Cambria Math" panose="02040503050406030204" pitchFamily="18" charset="0"/>
                            </a:rPr>
                            <m:t>0</m:t>
                          </m:r>
                        </m:sup>
                      </m:sSup>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351652" y="4533336"/>
                <a:ext cx="144901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2774695"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150</m:t>
                          </m:r>
                        </m:e>
                        <m:sup>
                          <m:r>
                            <a:rPr lang="en-US" sz="2400" i="1">
                              <a:latin typeface="Cambria Math" panose="02040503050406030204" pitchFamily="18" charset="0"/>
                            </a:rPr>
                            <m:t>0</m:t>
                          </m:r>
                        </m:sup>
                      </m:sSup>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2774695" y="4533336"/>
                <a:ext cx="1449017" cy="461665"/>
              </a:xfrm>
              <a:prstGeom prst="rect">
                <a:avLst/>
              </a:prstGeom>
              <a:blipFill>
                <a:blip r:embed="rId9"/>
                <a:stretch>
                  <a:fillRect/>
                </a:stretch>
              </a:blipFill>
            </p:spPr>
            <p:txBody>
              <a:bodyPr/>
              <a:lstStyle/>
              <a:p>
                <a:r>
                  <a:rPr lang="en-US">
                    <a:noFill/>
                  </a:rPr>
                  <a:t> </a:t>
                </a:r>
              </a:p>
            </p:txBody>
          </p:sp>
        </mc:Fallback>
      </mc:AlternateContent>
      <p:sp>
        <p:nvSpPr>
          <p:cNvPr id="24" name="TextBox 23"/>
          <p:cNvSpPr txBox="1"/>
          <p:nvPr/>
        </p:nvSpPr>
        <p:spPr>
          <a:xfrm>
            <a:off x="-419100" y="28614"/>
            <a:ext cx="8001000" cy="461665"/>
          </a:xfrm>
          <a:prstGeom prst="rect">
            <a:avLst/>
          </a:prstGeom>
          <a:noFill/>
        </p:spPr>
        <p:txBody>
          <a:bodyPr wrap="square" rtlCol="0">
            <a:spAutoFit/>
          </a:bodyPr>
          <a:lstStyle/>
          <a:p>
            <a:pPr marL="457200" lvl="2"/>
            <a:r>
              <a:rPr lang="en-US" sz="2400" dirty="0"/>
              <a:t>4.4 MeV and 9.64 MeV Gamma line shapes</a:t>
            </a:r>
          </a:p>
        </p:txBody>
      </p:sp>
      <p:sp>
        <p:nvSpPr>
          <p:cNvPr id="25" name="Slide Number Placeholder 7"/>
          <p:cNvSpPr>
            <a:spLocks noGrp="1"/>
          </p:cNvSpPr>
          <p:nvPr>
            <p:ph type="sldNum" sz="quarter" idx="7"/>
          </p:nvPr>
        </p:nvSpPr>
        <p:spPr>
          <a:xfrm>
            <a:off x="10477500" y="6696837"/>
            <a:ext cx="3312414" cy="276999"/>
          </a:xfrm>
        </p:spPr>
        <p:txBody>
          <a:bodyPr/>
          <a:lstStyle/>
          <a:p>
            <a:r>
              <a:rPr lang="en-US" dirty="0"/>
              <a:t>9</a:t>
            </a:r>
          </a:p>
        </p:txBody>
      </p:sp>
      <p:graphicFrame>
        <p:nvGraphicFramePr>
          <p:cNvPr id="26" name="Table 25"/>
          <p:cNvGraphicFramePr>
            <a:graphicFrameLocks noGrp="1"/>
          </p:cNvGraphicFramePr>
          <p:nvPr>
            <p:extLst>
              <p:ext uri="{D42A27DB-BD31-4B8C-83A1-F6EECF244321}">
                <p14:modId xmlns:p14="http://schemas.microsoft.com/office/powerpoint/2010/main" val="1671315269"/>
              </p:ext>
            </p:extLst>
          </p:nvPr>
        </p:nvGraphicFramePr>
        <p:xfrm>
          <a:off x="325706" y="4642081"/>
          <a:ext cx="4142294" cy="1752600"/>
        </p:xfrm>
        <a:graphic>
          <a:graphicData uri="http://schemas.openxmlformats.org/drawingml/2006/table">
            <a:tbl>
              <a:tblPr firstRow="1" bandRow="1">
                <a:tableStyleId>{5940675A-B579-460E-94D1-54222C63F5DA}</a:tableStyleId>
              </a:tblPr>
              <a:tblGrid>
                <a:gridCol w="2071147">
                  <a:extLst>
                    <a:ext uri="{9D8B030D-6E8A-4147-A177-3AD203B41FA5}">
                      <a16:colId xmlns:a16="http://schemas.microsoft.com/office/drawing/2014/main" val="2510675291"/>
                    </a:ext>
                  </a:extLst>
                </a:gridCol>
                <a:gridCol w="2071147">
                  <a:extLst>
                    <a:ext uri="{9D8B030D-6E8A-4147-A177-3AD203B41FA5}">
                      <a16:colId xmlns:a16="http://schemas.microsoft.com/office/drawing/2014/main" val="620034104"/>
                    </a:ext>
                  </a:extLst>
                </a:gridCol>
              </a:tblGrid>
              <a:tr h="370840">
                <a:tc gridSpan="2">
                  <a:txBody>
                    <a:bodyPr/>
                    <a:lstStyle/>
                    <a:p>
                      <a:pPr algn="ctr"/>
                      <a:r>
                        <a:rPr lang="en-US" dirty="0"/>
                        <a:t>The parameters</a:t>
                      </a:r>
                    </a:p>
                  </a:txBody>
                  <a:tcPr/>
                </a:tc>
                <a:tc hMerge="1">
                  <a:txBody>
                    <a:bodyPr/>
                    <a:lstStyle/>
                    <a:p>
                      <a:endParaRPr lang="en-US" dirty="0"/>
                    </a:p>
                  </a:txBody>
                  <a:tcPr/>
                </a:tc>
                <a:extLst>
                  <a:ext uri="{0D108BD9-81ED-4DB2-BD59-A6C34878D82A}">
                    <a16:rowId xmlns:a16="http://schemas.microsoft.com/office/drawing/2014/main" val="778036666"/>
                  </a:ext>
                </a:extLst>
              </a:tr>
              <a:tr h="370840">
                <a:tc>
                  <a:txBody>
                    <a:bodyPr/>
                    <a:lstStyle/>
                    <a:p>
                      <a:r>
                        <a:rPr lang="en-US" dirty="0"/>
                        <a:t>Beam Energy:</a:t>
                      </a:r>
                    </a:p>
                  </a:txBody>
                  <a:tcPr/>
                </a:tc>
                <a:tc>
                  <a:txBody>
                    <a:bodyPr/>
                    <a:lstStyle/>
                    <a:p>
                      <a:r>
                        <a:rPr lang="en-US" dirty="0"/>
                        <a:t>88.97 MeV</a:t>
                      </a:r>
                    </a:p>
                  </a:txBody>
                  <a:tcPr/>
                </a:tc>
                <a:extLst>
                  <a:ext uri="{0D108BD9-81ED-4DB2-BD59-A6C34878D82A}">
                    <a16:rowId xmlns:a16="http://schemas.microsoft.com/office/drawing/2014/main" val="301365031"/>
                  </a:ext>
                </a:extLst>
              </a:tr>
              <a:tr h="370840">
                <a:tc>
                  <a:txBody>
                    <a:bodyPr/>
                    <a:lstStyle/>
                    <a:p>
                      <a:r>
                        <a:rPr lang="en-US" dirty="0"/>
                        <a:t>Degrader Thickness</a:t>
                      </a:r>
                    </a:p>
                  </a:txBody>
                  <a:tcPr/>
                </a:tc>
                <a:tc>
                  <a:txBody>
                    <a:bodyPr/>
                    <a:lstStyle/>
                    <a:p>
                      <a:r>
                        <a:rPr lang="en-US" dirty="0"/>
                        <a:t>35.82 mm</a:t>
                      </a:r>
                    </a:p>
                  </a:txBody>
                  <a:tcPr/>
                </a:tc>
                <a:extLst>
                  <a:ext uri="{0D108BD9-81ED-4DB2-BD59-A6C34878D82A}">
                    <a16:rowId xmlns:a16="http://schemas.microsoft.com/office/drawing/2014/main" val="2253960339"/>
                  </a:ext>
                </a:extLst>
              </a:tr>
              <a:tr h="370840">
                <a:tc>
                  <a:txBody>
                    <a:bodyPr/>
                    <a:lstStyle/>
                    <a:p>
                      <a:r>
                        <a:rPr lang="en-US" dirty="0"/>
                        <a:t>Mean energy</a:t>
                      </a:r>
                      <a:r>
                        <a:rPr lang="en-US" baseline="0" dirty="0"/>
                        <a:t> of protons ins the slice</a:t>
                      </a:r>
                      <a:endParaRPr lang="en-US" dirty="0"/>
                    </a:p>
                  </a:txBody>
                  <a:tcPr/>
                </a:tc>
                <a:tc>
                  <a:txBody>
                    <a:bodyPr/>
                    <a:lstStyle/>
                    <a:p>
                      <a:pPr algn="l"/>
                      <a:r>
                        <a:rPr lang="en-US" dirty="0"/>
                        <a:t>17.59 MeV</a:t>
                      </a:r>
                    </a:p>
                  </a:txBody>
                  <a:tcPr/>
                </a:tc>
                <a:extLst>
                  <a:ext uri="{0D108BD9-81ED-4DB2-BD59-A6C34878D82A}">
                    <a16:rowId xmlns:a16="http://schemas.microsoft.com/office/drawing/2014/main" val="4038083598"/>
                  </a:ext>
                </a:extLst>
              </a:tr>
            </a:tbl>
          </a:graphicData>
        </a:graphic>
      </p:graphicFrame>
      <p:grpSp>
        <p:nvGrpSpPr>
          <p:cNvPr id="13" name="Group 12"/>
          <p:cNvGrpSpPr/>
          <p:nvPr/>
        </p:nvGrpSpPr>
        <p:grpSpPr>
          <a:xfrm>
            <a:off x="85482" y="1078654"/>
            <a:ext cx="5327785" cy="3390806"/>
            <a:chOff x="85482" y="1078654"/>
            <a:chExt cx="5327785" cy="3390806"/>
          </a:xfrm>
        </p:grpSpPr>
        <p:grpSp>
          <p:nvGrpSpPr>
            <p:cNvPr id="19" name="Group 18"/>
            <p:cNvGrpSpPr/>
            <p:nvPr/>
          </p:nvGrpSpPr>
          <p:grpSpPr>
            <a:xfrm>
              <a:off x="85482" y="1078654"/>
              <a:ext cx="5327785" cy="2984401"/>
              <a:chOff x="4389393" y="1644809"/>
              <a:chExt cx="8364339" cy="4290660"/>
            </a:xfrm>
          </p:grpSpPr>
          <p:grpSp>
            <p:nvGrpSpPr>
              <p:cNvPr id="20" name="Group 19"/>
              <p:cNvGrpSpPr/>
              <p:nvPr/>
            </p:nvGrpSpPr>
            <p:grpSpPr>
              <a:xfrm rot="5400000">
                <a:off x="8015542" y="1197279"/>
                <a:ext cx="4290660" cy="5185720"/>
                <a:chOff x="7129458" y="1421872"/>
                <a:chExt cx="5032246" cy="5779029"/>
              </a:xfrm>
            </p:grpSpPr>
            <p:grpSp>
              <p:nvGrpSpPr>
                <p:cNvPr id="30" name="Group 29"/>
                <p:cNvGrpSpPr/>
                <p:nvPr/>
              </p:nvGrpSpPr>
              <p:grpSpPr>
                <a:xfrm>
                  <a:off x="7129458" y="1421872"/>
                  <a:ext cx="4648200" cy="5207017"/>
                  <a:chOff x="5123356" y="1932526"/>
                  <a:chExt cx="4648200" cy="5207017"/>
                </a:xfrm>
              </p:grpSpPr>
              <p:cxnSp>
                <p:nvCxnSpPr>
                  <p:cNvPr id="51" name="Straight Arrow Connector 50"/>
                  <p:cNvCxnSpPr/>
                  <p:nvPr/>
                </p:nvCxnSpPr>
                <p:spPr>
                  <a:xfrm flipH="1" flipV="1">
                    <a:off x="6872241" y="4324350"/>
                    <a:ext cx="615288" cy="2781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52" name="Group 51"/>
                  <p:cNvGrpSpPr/>
                  <p:nvPr/>
                </p:nvGrpSpPr>
                <p:grpSpPr>
                  <a:xfrm>
                    <a:off x="5123356" y="1932526"/>
                    <a:ext cx="4648200" cy="4800600"/>
                    <a:chOff x="5269020" y="1924050"/>
                    <a:chExt cx="4648200" cy="4800600"/>
                  </a:xfrm>
                </p:grpSpPr>
                <p:sp>
                  <p:nvSpPr>
                    <p:cNvPr id="57" name="Rectangle 56"/>
                    <p:cNvSpPr/>
                    <p:nvPr/>
                  </p:nvSpPr>
                  <p:spPr>
                    <a:xfrm>
                      <a:off x="6681692" y="4213612"/>
                      <a:ext cx="1969312" cy="228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69020" y="1924050"/>
                      <a:ext cx="4648200" cy="480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endCxn id="57" idx="0"/>
                    </p:cNvCxnSpPr>
                    <p:nvPr/>
                  </p:nvCxnSpPr>
                  <p:spPr>
                    <a:xfrm>
                      <a:off x="7666348" y="1924050"/>
                      <a:ext cx="0" cy="2289562"/>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flipH="1">
                      <a:off x="7622063" y="2352084"/>
                      <a:ext cx="1262337" cy="2007376"/>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Arrow Connector 61"/>
                    <p:cNvCxnSpPr>
                      <a:endCxn id="72" idx="2"/>
                    </p:cNvCxnSpPr>
                    <p:nvPr/>
                  </p:nvCxnSpPr>
                  <p:spPr>
                    <a:xfrm rot="16200000" flipH="1">
                      <a:off x="7289431" y="4985161"/>
                      <a:ext cx="2206741" cy="8851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16200000">
                      <a:off x="6033678" y="5327500"/>
                      <a:ext cx="1263904" cy="758041"/>
                    </a:xfrm>
                    <a:prstGeom prst="rect">
                      <a:avLst/>
                    </a:prstGeom>
                    <a:noFill/>
                  </p:spPr>
                  <p:txBody>
                    <a:bodyPr wrap="square" rtlCol="0">
                      <a:spAutoFit/>
                    </a:bodyPr>
                    <a:lstStyle/>
                    <a:p>
                      <a:r>
                        <a:rPr lang="en-US" b="1" dirty="0"/>
                        <a:t>Proton Beam</a:t>
                      </a:r>
                    </a:p>
                  </p:txBody>
                </p:sp>
              </p:grpSp>
              <p:cxnSp>
                <p:nvCxnSpPr>
                  <p:cNvPr id="53" name="Straight Arrow Connector 52"/>
                  <p:cNvCxnSpPr/>
                  <p:nvPr/>
                </p:nvCxnSpPr>
                <p:spPr>
                  <a:xfrm flipH="1" flipV="1">
                    <a:off x="7174276" y="4275614"/>
                    <a:ext cx="338200" cy="2791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4" name="Straight Arrow Connector 53"/>
                  <p:cNvCxnSpPr/>
                  <p:nvPr/>
                </p:nvCxnSpPr>
                <p:spPr>
                  <a:xfrm flipV="1">
                    <a:off x="7505700" y="4210050"/>
                    <a:ext cx="0" cy="2895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5" name="Straight Arrow Connector 54"/>
                  <p:cNvCxnSpPr/>
                  <p:nvPr/>
                </p:nvCxnSpPr>
                <p:spPr>
                  <a:xfrm flipV="1">
                    <a:off x="7523873" y="4293027"/>
                    <a:ext cx="524497" cy="27948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p:nvPr/>
                </p:nvCxnSpPr>
                <p:spPr>
                  <a:xfrm flipV="1">
                    <a:off x="7510626" y="4275614"/>
                    <a:ext cx="273253" cy="2863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31" name="TextBox 30"/>
                <p:cNvSpPr txBox="1"/>
                <p:nvPr/>
              </p:nvSpPr>
              <p:spPr>
                <a:xfrm>
                  <a:off x="10616085" y="4041894"/>
                  <a:ext cx="1081099" cy="369332"/>
                </a:xfrm>
                <a:prstGeom prst="rect">
                  <a:avLst/>
                </a:prstGeom>
                <a:noFill/>
              </p:spPr>
              <p:txBody>
                <a:bodyPr wrap="square" rtlCol="0">
                  <a:spAutoFit/>
                </a:bodyPr>
                <a:lstStyle/>
                <a:p>
                  <a:r>
                    <a:rPr lang="en-US" b="1" dirty="0"/>
                    <a:t>Gammas</a:t>
                  </a:r>
                </a:p>
              </p:txBody>
            </p:sp>
            <p:cxnSp>
              <p:nvCxnSpPr>
                <p:cNvPr id="32" name="Straight Arrow Connector 31"/>
                <p:cNvCxnSpPr>
                  <a:stCxn id="31" idx="0"/>
                </p:cNvCxnSpPr>
                <p:nvPr/>
              </p:nvCxnSpPr>
              <p:spPr>
                <a:xfrm rot="16200000" flipV="1">
                  <a:off x="10407623" y="3292880"/>
                  <a:ext cx="1277516" cy="220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3" name="Straight Arrow Connector 32"/>
                <p:cNvCxnSpPr>
                  <a:stCxn id="31" idx="2"/>
                </p:cNvCxnSpPr>
                <p:nvPr/>
              </p:nvCxnSpPr>
              <p:spPr>
                <a:xfrm rot="16200000" flipH="1" flipV="1">
                  <a:off x="10478032" y="4597803"/>
                  <a:ext cx="430990" cy="926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H="1">
                  <a:off x="9544516" y="2770185"/>
                  <a:ext cx="2013124" cy="1016339"/>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a:stCxn id="58" idx="6"/>
                </p:cNvCxnSpPr>
                <p:nvPr/>
              </p:nvCxnSpPr>
              <p:spPr>
                <a:xfrm flipH="1" flipV="1">
                  <a:off x="9546367" y="3792331"/>
                  <a:ext cx="2231291" cy="29841"/>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V="1">
                  <a:off x="9511802" y="6342884"/>
                  <a:ext cx="4058" cy="8580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endCxn id="48" idx="2"/>
                </p:cNvCxnSpPr>
                <p:nvPr/>
              </p:nvCxnSpPr>
              <p:spPr>
                <a:xfrm rot="16200000">
                  <a:off x="10941858" y="2865842"/>
                  <a:ext cx="86969" cy="188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9527458" y="3198948"/>
                  <a:ext cx="235974" cy="163684"/>
                </a:xfrm>
                <a:custGeom>
                  <a:avLst/>
                  <a:gdLst>
                    <a:gd name="connsiteX0" fmla="*/ 0 w 235974"/>
                    <a:gd name="connsiteY0" fmla="*/ 75194 h 163684"/>
                    <a:gd name="connsiteX1" fmla="*/ 176981 w 235974"/>
                    <a:gd name="connsiteY1" fmla="*/ 1452 h 163684"/>
                    <a:gd name="connsiteX2" fmla="*/ 221226 w 235974"/>
                    <a:gd name="connsiteY2" fmla="*/ 134187 h 163684"/>
                    <a:gd name="connsiteX3" fmla="*/ 235974 w 235974"/>
                    <a:gd name="connsiteY3" fmla="*/ 163684 h 163684"/>
                  </a:gdLst>
                  <a:ahLst/>
                  <a:cxnLst>
                    <a:cxn ang="0">
                      <a:pos x="connsiteX0" y="connsiteY0"/>
                    </a:cxn>
                    <a:cxn ang="0">
                      <a:pos x="connsiteX1" y="connsiteY1"/>
                    </a:cxn>
                    <a:cxn ang="0">
                      <a:pos x="connsiteX2" y="connsiteY2"/>
                    </a:cxn>
                    <a:cxn ang="0">
                      <a:pos x="connsiteX3" y="connsiteY3"/>
                    </a:cxn>
                  </a:cxnLst>
                  <a:rect l="l" t="t" r="r" b="b"/>
                  <a:pathLst>
                    <a:path w="235974" h="163684">
                      <a:moveTo>
                        <a:pt x="0" y="75194"/>
                      </a:moveTo>
                      <a:cubicBezTo>
                        <a:pt x="70055" y="33407"/>
                        <a:pt x="140110" y="-8380"/>
                        <a:pt x="176981" y="1452"/>
                      </a:cubicBezTo>
                      <a:cubicBezTo>
                        <a:pt x="213852" y="11284"/>
                        <a:pt x="211394" y="107148"/>
                        <a:pt x="221226" y="134187"/>
                      </a:cubicBezTo>
                      <a:cubicBezTo>
                        <a:pt x="231058" y="161226"/>
                        <a:pt x="233516" y="162455"/>
                        <a:pt x="235974" y="1636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424505" y="2738933"/>
                      <a:ext cx="728619"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𝟑𝟎</m:t>
                                </m:r>
                              </m:e>
                              <m:sup>
                                <m:r>
                                  <a:rPr lang="en-US" b="1" i="1" smtClean="0">
                                    <a:latin typeface="Cambria Math" panose="02040503050406030204" pitchFamily="18" charset="0"/>
                                  </a:rPr>
                                  <m:t>𝟎</m:t>
                                </m:r>
                              </m:sup>
                            </m:sSup>
                          </m:oMath>
                        </m:oMathPara>
                      </a14:m>
                      <a:endParaRPr lang="en-US"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9424505" y="2738933"/>
                      <a:ext cx="728619" cy="375552"/>
                    </a:xfrm>
                    <a:prstGeom prst="rect">
                      <a:avLst/>
                    </a:prstGeom>
                    <a:blipFill>
                      <a:blip r:embed="rId10"/>
                      <a:stretch>
                        <a:fillRect/>
                      </a:stretch>
                    </a:blipFill>
                  </p:spPr>
                  <p:txBody>
                    <a:bodyPr/>
                    <a:lstStyle/>
                    <a:p>
                      <a:r>
                        <a:rPr lang="en-US">
                          <a:noFill/>
                        </a:rPr>
                        <a:t> </a:t>
                      </a:r>
                    </a:p>
                  </p:txBody>
                </p:sp>
              </mc:Fallback>
            </mc:AlternateContent>
            <p:cxnSp>
              <p:nvCxnSpPr>
                <p:cNvPr id="45" name="Straight Connector 44"/>
                <p:cNvCxnSpPr>
                  <a:endCxn id="57" idx="0"/>
                </p:cNvCxnSpPr>
                <p:nvPr/>
              </p:nvCxnSpPr>
              <p:spPr>
                <a:xfrm>
                  <a:off x="8117448" y="1862844"/>
                  <a:ext cx="1409338" cy="1848590"/>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7317910" y="2849790"/>
                  <a:ext cx="2246597" cy="942195"/>
                </a:xfrm>
                <a:prstGeom prst="line">
                  <a:avLst/>
                </a:prstGeom>
              </p:spPr>
              <p:style>
                <a:lnRef idx="2">
                  <a:schemeClr val="dk1"/>
                </a:lnRef>
                <a:fillRef idx="0">
                  <a:schemeClr val="dk1"/>
                </a:fillRef>
                <a:effectRef idx="1">
                  <a:schemeClr val="dk1"/>
                </a:effectRef>
                <a:fontRef idx="minor">
                  <a:schemeClr val="tx1"/>
                </a:fontRef>
              </p:style>
            </p:cxnSp>
            <p:sp>
              <p:nvSpPr>
                <p:cNvPr id="48" name="Rectangle 47"/>
                <p:cNvSpPr/>
                <p:nvPr/>
              </p:nvSpPr>
              <p:spPr>
                <a:xfrm rot="5400000">
                  <a:off x="11652689" y="3645234"/>
                  <a:ext cx="782373" cy="23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rot="5400000">
                <a:off x="6724016" y="3470652"/>
                <a:ext cx="677960" cy="4302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V="1">
                <a:off x="4389393" y="3685782"/>
                <a:ext cx="3876982" cy="4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6597459" y="2642679"/>
                <a:ext cx="1143000" cy="646331"/>
              </a:xfrm>
              <a:prstGeom prst="rect">
                <a:avLst/>
              </a:prstGeom>
              <a:noFill/>
            </p:spPr>
            <p:txBody>
              <a:bodyPr wrap="square" rtlCol="0">
                <a:spAutoFit/>
              </a:bodyPr>
              <a:lstStyle/>
              <a:p>
                <a:r>
                  <a:rPr lang="en-US" b="1" dirty="0"/>
                  <a:t>35.82mm</a:t>
                </a:r>
              </a:p>
              <a:p>
                <a:r>
                  <a:rPr lang="en-US" b="1" dirty="0"/>
                  <a:t>Graphite</a:t>
                </a:r>
              </a:p>
            </p:txBody>
          </p:sp>
          <p:sp>
            <p:nvSpPr>
              <p:cNvPr id="27" name="TextBox 26"/>
              <p:cNvSpPr txBox="1"/>
              <p:nvPr/>
            </p:nvSpPr>
            <p:spPr>
              <a:xfrm>
                <a:off x="8397442" y="3196331"/>
                <a:ext cx="1522143" cy="461665"/>
              </a:xfrm>
              <a:prstGeom prst="rect">
                <a:avLst/>
              </a:prstGeom>
              <a:noFill/>
            </p:spPr>
            <p:txBody>
              <a:bodyPr wrap="square" rtlCol="0">
                <a:spAutoFit/>
              </a:bodyPr>
              <a:lstStyle/>
              <a:p>
                <a:r>
                  <a:rPr lang="en-US" sz="1200" b="1" dirty="0"/>
                  <a:t>Proton Beam</a:t>
                </a:r>
              </a:p>
              <a:p>
                <a:r>
                  <a:rPr lang="en-US" sz="1200" b="1" dirty="0"/>
                  <a:t>17.59 MeV</a:t>
                </a:r>
              </a:p>
            </p:txBody>
          </p:sp>
          <p:sp>
            <p:nvSpPr>
              <p:cNvPr id="28" name="TextBox 27"/>
              <p:cNvSpPr txBox="1"/>
              <p:nvPr/>
            </p:nvSpPr>
            <p:spPr>
              <a:xfrm>
                <a:off x="4814295" y="3021837"/>
                <a:ext cx="1993372" cy="646331"/>
              </a:xfrm>
              <a:prstGeom prst="rect">
                <a:avLst/>
              </a:prstGeom>
              <a:noFill/>
            </p:spPr>
            <p:txBody>
              <a:bodyPr wrap="square" rtlCol="0">
                <a:spAutoFit/>
              </a:bodyPr>
              <a:lstStyle/>
              <a:p>
                <a:r>
                  <a:rPr lang="en-US" b="1" dirty="0"/>
                  <a:t>Beam</a:t>
                </a:r>
              </a:p>
              <a:p>
                <a:r>
                  <a:rPr lang="en-US" b="1" dirty="0"/>
                  <a:t>88.97 Proton MeV</a:t>
                </a:r>
              </a:p>
            </p:txBody>
          </p:sp>
          <p:sp>
            <p:nvSpPr>
              <p:cNvPr id="29" name="TextBox 28"/>
              <p:cNvSpPr txBox="1"/>
              <p:nvPr/>
            </p:nvSpPr>
            <p:spPr>
              <a:xfrm>
                <a:off x="10088955" y="2046829"/>
                <a:ext cx="1603534" cy="646331"/>
              </a:xfrm>
              <a:prstGeom prst="rect">
                <a:avLst/>
              </a:prstGeom>
              <a:noFill/>
            </p:spPr>
            <p:txBody>
              <a:bodyPr wrap="square" rtlCol="0">
                <a:spAutoFit/>
              </a:bodyPr>
              <a:lstStyle/>
              <a:p>
                <a:r>
                  <a:rPr lang="en-US" b="1" dirty="0"/>
                  <a:t>2 mm</a:t>
                </a:r>
              </a:p>
              <a:p>
                <a:r>
                  <a:rPr lang="en-US" b="1" dirty="0"/>
                  <a:t>Graphite </a:t>
                </a:r>
              </a:p>
            </p:txBody>
          </p:sp>
        </p:grpSp>
        <p:sp>
          <p:nvSpPr>
            <p:cNvPr id="70" name="Rectangle 69"/>
            <p:cNvSpPr/>
            <p:nvPr/>
          </p:nvSpPr>
          <p:spPr>
            <a:xfrm rot="12062112">
              <a:off x="3309377" y="3810915"/>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3184616">
              <a:off x="2852444" y="3572112"/>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3993979">
              <a:off x="2500456" y="3165639"/>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flipH="1">
              <a:off x="3183860" y="2845027"/>
              <a:ext cx="829759" cy="706028"/>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70" idx="2"/>
            </p:cNvCxnSpPr>
            <p:nvPr/>
          </p:nvCxnSpPr>
          <p:spPr>
            <a:xfrm flipH="1">
              <a:off x="3558049" y="2856957"/>
              <a:ext cx="468546" cy="9586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3738619" y="4130906"/>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9</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75" name="TextBox 74"/>
                <p:cNvSpPr txBox="1">
                  <a:spLocks noRot="1" noChangeAspect="1" noMove="1" noResize="1" noEditPoints="1" noAdjustHandles="1" noChangeArrowheads="1" noChangeShapeType="1" noTextEdit="1"/>
                </p:cNvSpPr>
                <p:nvPr/>
              </p:nvSpPr>
              <p:spPr>
                <a:xfrm>
                  <a:off x="3738619" y="4130906"/>
                  <a:ext cx="670817"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121062" y="4019475"/>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115</m:t>
                            </m:r>
                          </m:e>
                          <m:sup>
                            <m:r>
                              <a:rPr lang="en-US" sz="1600" i="1">
                                <a:latin typeface="Cambria Math" panose="02040503050406030204" pitchFamily="18" charset="0"/>
                              </a:rPr>
                              <m:t>0</m:t>
                            </m:r>
                          </m:sup>
                        </m:sSup>
                      </m:oMath>
                    </m:oMathPara>
                  </a14:m>
                  <a:endParaRPr lang="en-US" sz="1600" dirty="0"/>
                </a:p>
              </p:txBody>
            </p:sp>
          </mc:Choice>
          <mc:Fallback xmlns="">
            <p:sp>
              <p:nvSpPr>
                <p:cNvPr id="76" name="TextBox 75"/>
                <p:cNvSpPr txBox="1">
                  <a:spLocks noRot="1" noChangeAspect="1" noMove="1" noResize="1" noEditPoints="1" noAdjustHandles="1" noChangeArrowheads="1" noChangeShapeType="1" noTextEdit="1"/>
                </p:cNvSpPr>
                <p:nvPr/>
              </p:nvSpPr>
              <p:spPr>
                <a:xfrm>
                  <a:off x="3121062" y="4019475"/>
                  <a:ext cx="670817"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2534235" y="373868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13</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77" name="TextBox 76"/>
                <p:cNvSpPr txBox="1">
                  <a:spLocks noRot="1" noChangeAspect="1" noMove="1" noResize="1" noEditPoints="1" noAdjustHandles="1" noChangeArrowheads="1" noChangeShapeType="1" noTextEdit="1"/>
                </p:cNvSpPr>
                <p:nvPr/>
              </p:nvSpPr>
              <p:spPr>
                <a:xfrm>
                  <a:off x="2534235" y="3738684"/>
                  <a:ext cx="670817"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149074" y="322133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15</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149074" y="3221334"/>
                  <a:ext cx="670817" cy="338554"/>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27105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5676900" y="3532869"/>
            <a:ext cx="4486251" cy="3194128"/>
          </a:xfrm>
          <a:prstGeom prst="rect">
            <a:avLst/>
          </a:prstGeom>
        </p:spPr>
      </p:pic>
      <p:pic>
        <p:nvPicPr>
          <p:cNvPr id="21" name="Picture 20"/>
          <p:cNvPicPr>
            <a:picLocks noChangeAspect="1"/>
          </p:cNvPicPr>
          <p:nvPr/>
        </p:nvPicPr>
        <p:blipFill>
          <a:blip r:embed="rId4"/>
          <a:stretch>
            <a:fillRect/>
          </a:stretch>
        </p:blipFill>
        <p:spPr>
          <a:xfrm>
            <a:off x="5676900" y="408919"/>
            <a:ext cx="4463534" cy="3033969"/>
          </a:xfrm>
          <a:prstGeom prst="rect">
            <a:avLst/>
          </a:prstGeom>
        </p:spPr>
      </p:pic>
      <p:pic>
        <p:nvPicPr>
          <p:cNvPr id="20" name="Picture 19"/>
          <p:cNvPicPr>
            <a:picLocks noChangeAspect="1"/>
          </p:cNvPicPr>
          <p:nvPr/>
        </p:nvPicPr>
        <p:blipFill>
          <a:blip r:embed="rId5"/>
          <a:stretch>
            <a:fillRect/>
          </a:stretch>
        </p:blipFill>
        <p:spPr>
          <a:xfrm>
            <a:off x="10095441" y="490279"/>
            <a:ext cx="4306359" cy="2930717"/>
          </a:xfrm>
          <a:prstGeom prst="rect">
            <a:avLst/>
          </a:prstGeom>
        </p:spPr>
      </p:pic>
      <p:pic>
        <p:nvPicPr>
          <p:cNvPr id="19" name="Picture 18"/>
          <p:cNvPicPr>
            <a:picLocks noChangeAspect="1"/>
          </p:cNvPicPr>
          <p:nvPr/>
        </p:nvPicPr>
        <p:blipFill>
          <a:blip r:embed="rId6"/>
          <a:stretch>
            <a:fillRect/>
          </a:stretch>
        </p:blipFill>
        <p:spPr>
          <a:xfrm>
            <a:off x="10121999" y="3617040"/>
            <a:ext cx="4279801" cy="3052794"/>
          </a:xfrm>
          <a:prstGeom prst="rect">
            <a:avLst/>
          </a:prstGeom>
        </p:spPr>
      </p:pic>
      <p:sp>
        <p:nvSpPr>
          <p:cNvPr id="95" name="Rectangle 94"/>
          <p:cNvSpPr/>
          <p:nvPr/>
        </p:nvSpPr>
        <p:spPr>
          <a:xfrm>
            <a:off x="9912323" y="3507006"/>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8866" y="3478236"/>
            <a:ext cx="2667000" cy="20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861394" y="373378"/>
            <a:ext cx="266700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1122585" y="423789"/>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1122585" y="3550689"/>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8351652" y="1484895"/>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9</m:t>
                          </m:r>
                          <m:r>
                            <a:rPr lang="en-US" sz="2400" i="1">
                              <a:latin typeface="Cambria Math" panose="02040503050406030204" pitchFamily="18" charset="0"/>
                            </a:rPr>
                            <m:t>0</m:t>
                          </m:r>
                        </m:e>
                        <m:sup>
                          <m:r>
                            <a:rPr lang="en-US" sz="2400" i="1">
                              <a:latin typeface="Cambria Math" panose="02040503050406030204" pitchFamily="18" charset="0"/>
                            </a:rPr>
                            <m:t>0</m:t>
                          </m:r>
                        </m:sup>
                      </m:sSup>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351652" y="1484895"/>
                <a:ext cx="144901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2774694" y="148521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115</m:t>
                          </m:r>
                        </m:e>
                        <m:sup>
                          <m:r>
                            <a:rPr lang="en-US" sz="2400" i="1">
                              <a:latin typeface="Cambria Math" panose="02040503050406030204" pitchFamily="18" charset="0"/>
                            </a:rPr>
                            <m:t>0</m:t>
                          </m:r>
                        </m:sup>
                      </m:sSup>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2774694" y="1485216"/>
                <a:ext cx="144901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351652"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i="1">
                              <a:latin typeface="Cambria Math" panose="02040503050406030204" pitchFamily="18" charset="0"/>
                            </a:rPr>
                            <m:t>0</m:t>
                          </m:r>
                        </m:sup>
                      </m:sSup>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351652" y="4533336"/>
                <a:ext cx="144901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2774695"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150</m:t>
                          </m:r>
                        </m:e>
                        <m:sup>
                          <m:r>
                            <a:rPr lang="en-US" sz="2400" i="1">
                              <a:latin typeface="Cambria Math" panose="02040503050406030204" pitchFamily="18" charset="0"/>
                            </a:rPr>
                            <m:t>0</m:t>
                          </m:r>
                        </m:sup>
                      </m:sSup>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2774695" y="4533336"/>
                <a:ext cx="1449017" cy="461665"/>
              </a:xfrm>
              <a:prstGeom prst="rect">
                <a:avLst/>
              </a:prstGeom>
              <a:blipFill>
                <a:blip r:embed="rId10"/>
                <a:stretch>
                  <a:fillRect/>
                </a:stretch>
              </a:blipFill>
            </p:spPr>
            <p:txBody>
              <a:bodyPr/>
              <a:lstStyle/>
              <a:p>
                <a:r>
                  <a:rPr lang="en-US">
                    <a:noFill/>
                  </a:rPr>
                  <a:t> </a:t>
                </a:r>
              </a:p>
            </p:txBody>
          </p:sp>
        </mc:Fallback>
      </mc:AlternateContent>
      <p:sp>
        <p:nvSpPr>
          <p:cNvPr id="24" name="TextBox 23"/>
          <p:cNvSpPr txBox="1"/>
          <p:nvPr/>
        </p:nvSpPr>
        <p:spPr>
          <a:xfrm>
            <a:off x="-419100" y="28614"/>
            <a:ext cx="8001000" cy="461665"/>
          </a:xfrm>
          <a:prstGeom prst="rect">
            <a:avLst/>
          </a:prstGeom>
          <a:noFill/>
        </p:spPr>
        <p:txBody>
          <a:bodyPr wrap="square" rtlCol="0">
            <a:spAutoFit/>
          </a:bodyPr>
          <a:lstStyle/>
          <a:p>
            <a:pPr marL="457200" lvl="2"/>
            <a:r>
              <a:rPr lang="en-US" sz="2400" dirty="0"/>
              <a:t>4.4 MeV and 9.64 MeV Gamma line shapes</a:t>
            </a:r>
          </a:p>
        </p:txBody>
      </p:sp>
      <p:sp>
        <p:nvSpPr>
          <p:cNvPr id="25" name="Slide Number Placeholder 7"/>
          <p:cNvSpPr>
            <a:spLocks noGrp="1"/>
          </p:cNvSpPr>
          <p:nvPr>
            <p:ph type="sldNum" sz="quarter" idx="7"/>
          </p:nvPr>
        </p:nvSpPr>
        <p:spPr>
          <a:xfrm>
            <a:off x="10477500" y="6696837"/>
            <a:ext cx="3312414" cy="276999"/>
          </a:xfrm>
        </p:spPr>
        <p:txBody>
          <a:bodyPr/>
          <a:lstStyle/>
          <a:p>
            <a:r>
              <a:rPr lang="en-US" dirty="0"/>
              <a:t>10</a:t>
            </a:r>
          </a:p>
        </p:txBody>
      </p:sp>
      <p:graphicFrame>
        <p:nvGraphicFramePr>
          <p:cNvPr id="26" name="Table 25"/>
          <p:cNvGraphicFramePr>
            <a:graphicFrameLocks noGrp="1"/>
          </p:cNvGraphicFramePr>
          <p:nvPr>
            <p:extLst>
              <p:ext uri="{D42A27DB-BD31-4B8C-83A1-F6EECF244321}">
                <p14:modId xmlns:p14="http://schemas.microsoft.com/office/powerpoint/2010/main" val="1671315269"/>
              </p:ext>
            </p:extLst>
          </p:nvPr>
        </p:nvGraphicFramePr>
        <p:xfrm>
          <a:off x="325706" y="4642081"/>
          <a:ext cx="4142294" cy="1752600"/>
        </p:xfrm>
        <a:graphic>
          <a:graphicData uri="http://schemas.openxmlformats.org/drawingml/2006/table">
            <a:tbl>
              <a:tblPr firstRow="1" bandRow="1">
                <a:tableStyleId>{5940675A-B579-460E-94D1-54222C63F5DA}</a:tableStyleId>
              </a:tblPr>
              <a:tblGrid>
                <a:gridCol w="2071147">
                  <a:extLst>
                    <a:ext uri="{9D8B030D-6E8A-4147-A177-3AD203B41FA5}">
                      <a16:colId xmlns:a16="http://schemas.microsoft.com/office/drawing/2014/main" val="2510675291"/>
                    </a:ext>
                  </a:extLst>
                </a:gridCol>
                <a:gridCol w="2071147">
                  <a:extLst>
                    <a:ext uri="{9D8B030D-6E8A-4147-A177-3AD203B41FA5}">
                      <a16:colId xmlns:a16="http://schemas.microsoft.com/office/drawing/2014/main" val="620034104"/>
                    </a:ext>
                  </a:extLst>
                </a:gridCol>
              </a:tblGrid>
              <a:tr h="370840">
                <a:tc gridSpan="2">
                  <a:txBody>
                    <a:bodyPr/>
                    <a:lstStyle/>
                    <a:p>
                      <a:pPr algn="ctr"/>
                      <a:r>
                        <a:rPr lang="en-US" dirty="0"/>
                        <a:t>The parameters</a:t>
                      </a:r>
                    </a:p>
                  </a:txBody>
                  <a:tcPr/>
                </a:tc>
                <a:tc hMerge="1">
                  <a:txBody>
                    <a:bodyPr/>
                    <a:lstStyle/>
                    <a:p>
                      <a:endParaRPr lang="en-US" dirty="0"/>
                    </a:p>
                  </a:txBody>
                  <a:tcPr/>
                </a:tc>
                <a:extLst>
                  <a:ext uri="{0D108BD9-81ED-4DB2-BD59-A6C34878D82A}">
                    <a16:rowId xmlns:a16="http://schemas.microsoft.com/office/drawing/2014/main" val="778036666"/>
                  </a:ext>
                </a:extLst>
              </a:tr>
              <a:tr h="370840">
                <a:tc>
                  <a:txBody>
                    <a:bodyPr/>
                    <a:lstStyle/>
                    <a:p>
                      <a:r>
                        <a:rPr lang="en-US" dirty="0"/>
                        <a:t>Beam Energy:</a:t>
                      </a:r>
                    </a:p>
                  </a:txBody>
                  <a:tcPr/>
                </a:tc>
                <a:tc>
                  <a:txBody>
                    <a:bodyPr/>
                    <a:lstStyle/>
                    <a:p>
                      <a:r>
                        <a:rPr lang="en-US" dirty="0"/>
                        <a:t>88.97 MeV</a:t>
                      </a:r>
                    </a:p>
                  </a:txBody>
                  <a:tcPr/>
                </a:tc>
                <a:extLst>
                  <a:ext uri="{0D108BD9-81ED-4DB2-BD59-A6C34878D82A}">
                    <a16:rowId xmlns:a16="http://schemas.microsoft.com/office/drawing/2014/main" val="301365031"/>
                  </a:ext>
                </a:extLst>
              </a:tr>
              <a:tr h="370840">
                <a:tc>
                  <a:txBody>
                    <a:bodyPr/>
                    <a:lstStyle/>
                    <a:p>
                      <a:r>
                        <a:rPr lang="en-US" dirty="0"/>
                        <a:t>Degrader Thickness</a:t>
                      </a:r>
                    </a:p>
                  </a:txBody>
                  <a:tcPr/>
                </a:tc>
                <a:tc>
                  <a:txBody>
                    <a:bodyPr/>
                    <a:lstStyle/>
                    <a:p>
                      <a:r>
                        <a:rPr lang="en-US" dirty="0"/>
                        <a:t>35.82 mm</a:t>
                      </a:r>
                    </a:p>
                  </a:txBody>
                  <a:tcPr/>
                </a:tc>
                <a:extLst>
                  <a:ext uri="{0D108BD9-81ED-4DB2-BD59-A6C34878D82A}">
                    <a16:rowId xmlns:a16="http://schemas.microsoft.com/office/drawing/2014/main" val="2253960339"/>
                  </a:ext>
                </a:extLst>
              </a:tr>
              <a:tr h="370840">
                <a:tc>
                  <a:txBody>
                    <a:bodyPr/>
                    <a:lstStyle/>
                    <a:p>
                      <a:r>
                        <a:rPr lang="en-US" dirty="0"/>
                        <a:t>Mean energy</a:t>
                      </a:r>
                      <a:r>
                        <a:rPr lang="en-US" baseline="0" dirty="0"/>
                        <a:t> of protons ins the slice</a:t>
                      </a:r>
                      <a:endParaRPr lang="en-US" dirty="0"/>
                    </a:p>
                  </a:txBody>
                  <a:tcPr/>
                </a:tc>
                <a:tc>
                  <a:txBody>
                    <a:bodyPr/>
                    <a:lstStyle/>
                    <a:p>
                      <a:pPr algn="l"/>
                      <a:r>
                        <a:rPr lang="en-US" dirty="0"/>
                        <a:t>17.59 MeV</a:t>
                      </a:r>
                    </a:p>
                  </a:txBody>
                  <a:tcPr/>
                </a:tc>
                <a:extLst>
                  <a:ext uri="{0D108BD9-81ED-4DB2-BD59-A6C34878D82A}">
                    <a16:rowId xmlns:a16="http://schemas.microsoft.com/office/drawing/2014/main" val="4038083598"/>
                  </a:ext>
                </a:extLst>
              </a:tr>
            </a:tbl>
          </a:graphicData>
        </a:graphic>
      </p:graphicFrame>
      <p:grpSp>
        <p:nvGrpSpPr>
          <p:cNvPr id="58" name="Group 57"/>
          <p:cNvGrpSpPr/>
          <p:nvPr/>
        </p:nvGrpSpPr>
        <p:grpSpPr>
          <a:xfrm>
            <a:off x="218734" y="889827"/>
            <a:ext cx="5327785" cy="3390806"/>
            <a:chOff x="85482" y="1078654"/>
            <a:chExt cx="5327785" cy="3390806"/>
          </a:xfrm>
        </p:grpSpPr>
        <p:grpSp>
          <p:nvGrpSpPr>
            <p:cNvPr id="59" name="Group 58"/>
            <p:cNvGrpSpPr/>
            <p:nvPr/>
          </p:nvGrpSpPr>
          <p:grpSpPr>
            <a:xfrm>
              <a:off x="85482" y="1078654"/>
              <a:ext cx="5327785" cy="2984401"/>
              <a:chOff x="4389393" y="1644809"/>
              <a:chExt cx="8364339" cy="4290660"/>
            </a:xfrm>
          </p:grpSpPr>
          <p:grpSp>
            <p:nvGrpSpPr>
              <p:cNvPr id="76" name="Group 75"/>
              <p:cNvGrpSpPr/>
              <p:nvPr/>
            </p:nvGrpSpPr>
            <p:grpSpPr>
              <a:xfrm rot="5400000">
                <a:off x="8015542" y="1197279"/>
                <a:ext cx="4290660" cy="5185720"/>
                <a:chOff x="7129458" y="1421872"/>
                <a:chExt cx="5032246" cy="5779029"/>
              </a:xfrm>
            </p:grpSpPr>
            <p:grpSp>
              <p:nvGrpSpPr>
                <p:cNvPr id="83" name="Group 82"/>
                <p:cNvGrpSpPr/>
                <p:nvPr/>
              </p:nvGrpSpPr>
              <p:grpSpPr>
                <a:xfrm>
                  <a:off x="7129458" y="1421872"/>
                  <a:ext cx="4648200" cy="5207017"/>
                  <a:chOff x="5123356" y="1932526"/>
                  <a:chExt cx="4648200" cy="5207017"/>
                </a:xfrm>
              </p:grpSpPr>
              <p:cxnSp>
                <p:nvCxnSpPr>
                  <p:cNvPr id="97" name="Straight Arrow Connector 96"/>
                  <p:cNvCxnSpPr/>
                  <p:nvPr/>
                </p:nvCxnSpPr>
                <p:spPr>
                  <a:xfrm flipH="1" flipV="1">
                    <a:off x="6872241" y="4324350"/>
                    <a:ext cx="615288" cy="2781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98" name="Group 97"/>
                  <p:cNvGrpSpPr/>
                  <p:nvPr/>
                </p:nvGrpSpPr>
                <p:grpSpPr>
                  <a:xfrm>
                    <a:off x="5123356" y="1932526"/>
                    <a:ext cx="4648200" cy="4800600"/>
                    <a:chOff x="5269020" y="1924050"/>
                    <a:chExt cx="4648200" cy="4800600"/>
                  </a:xfrm>
                </p:grpSpPr>
                <p:sp>
                  <p:nvSpPr>
                    <p:cNvPr id="103" name="Rectangle 102"/>
                    <p:cNvSpPr/>
                    <p:nvPr/>
                  </p:nvSpPr>
                  <p:spPr>
                    <a:xfrm>
                      <a:off x="6681692" y="4213612"/>
                      <a:ext cx="1969312" cy="228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269020" y="1924050"/>
                      <a:ext cx="4648200" cy="480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a:endCxn id="103" idx="0"/>
                    </p:cNvCxnSpPr>
                    <p:nvPr/>
                  </p:nvCxnSpPr>
                  <p:spPr>
                    <a:xfrm>
                      <a:off x="7666348" y="1924050"/>
                      <a:ext cx="0" cy="2289562"/>
                    </a:xfrm>
                    <a:prstGeom prst="line">
                      <a:avLst/>
                    </a:prstGeom>
                  </p:spPr>
                  <p:style>
                    <a:lnRef idx="2">
                      <a:schemeClr val="dk1"/>
                    </a:lnRef>
                    <a:fillRef idx="0">
                      <a:schemeClr val="dk1"/>
                    </a:fillRef>
                    <a:effectRef idx="1">
                      <a:schemeClr val="dk1"/>
                    </a:effectRef>
                    <a:fontRef idx="minor">
                      <a:schemeClr val="tx1"/>
                    </a:fontRef>
                  </p:style>
                </p:cxnSp>
                <p:cxnSp>
                  <p:nvCxnSpPr>
                    <p:cNvPr id="106" name="Straight Connector 105"/>
                    <p:cNvCxnSpPr/>
                    <p:nvPr/>
                  </p:nvCxnSpPr>
                  <p:spPr>
                    <a:xfrm flipH="1">
                      <a:off x="7622063" y="2352084"/>
                      <a:ext cx="1262337" cy="2007376"/>
                    </a:xfrm>
                    <a:prstGeom prst="line">
                      <a:avLst/>
                    </a:prstGeom>
                  </p:spPr>
                  <p:style>
                    <a:lnRef idx="2">
                      <a:schemeClr val="dk1"/>
                    </a:lnRef>
                    <a:fillRef idx="0">
                      <a:schemeClr val="dk1"/>
                    </a:fillRef>
                    <a:effectRef idx="1">
                      <a:schemeClr val="dk1"/>
                    </a:effectRef>
                    <a:fontRef idx="minor">
                      <a:schemeClr val="tx1"/>
                    </a:fontRef>
                  </p:style>
                </p:cxnSp>
                <p:cxnSp>
                  <p:nvCxnSpPr>
                    <p:cNvPr id="107" name="Straight Arrow Connector 106"/>
                    <p:cNvCxnSpPr>
                      <a:endCxn id="63" idx="2"/>
                    </p:cNvCxnSpPr>
                    <p:nvPr/>
                  </p:nvCxnSpPr>
                  <p:spPr>
                    <a:xfrm rot="16200000" flipH="1">
                      <a:off x="7289431" y="4985161"/>
                      <a:ext cx="2206741" cy="8851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16200000">
                      <a:off x="6033678" y="5327500"/>
                      <a:ext cx="1263904" cy="758041"/>
                    </a:xfrm>
                    <a:prstGeom prst="rect">
                      <a:avLst/>
                    </a:prstGeom>
                    <a:noFill/>
                  </p:spPr>
                  <p:txBody>
                    <a:bodyPr wrap="square" rtlCol="0">
                      <a:spAutoFit/>
                    </a:bodyPr>
                    <a:lstStyle/>
                    <a:p>
                      <a:r>
                        <a:rPr lang="en-US" b="1" dirty="0"/>
                        <a:t>Proton Beam</a:t>
                      </a:r>
                    </a:p>
                  </p:txBody>
                </p:sp>
              </p:grpSp>
              <p:cxnSp>
                <p:nvCxnSpPr>
                  <p:cNvPr id="99" name="Straight Arrow Connector 98"/>
                  <p:cNvCxnSpPr/>
                  <p:nvPr/>
                </p:nvCxnSpPr>
                <p:spPr>
                  <a:xfrm flipH="1" flipV="1">
                    <a:off x="7174276" y="4275614"/>
                    <a:ext cx="338200" cy="2791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0" name="Straight Arrow Connector 99"/>
                  <p:cNvCxnSpPr/>
                  <p:nvPr/>
                </p:nvCxnSpPr>
                <p:spPr>
                  <a:xfrm flipV="1">
                    <a:off x="7505700" y="4210050"/>
                    <a:ext cx="0" cy="2895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1" name="Straight Arrow Connector 100"/>
                  <p:cNvCxnSpPr/>
                  <p:nvPr/>
                </p:nvCxnSpPr>
                <p:spPr>
                  <a:xfrm flipV="1">
                    <a:off x="7523873" y="4293027"/>
                    <a:ext cx="524497" cy="27948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2" name="Straight Arrow Connector 101"/>
                  <p:cNvCxnSpPr/>
                  <p:nvPr/>
                </p:nvCxnSpPr>
                <p:spPr>
                  <a:xfrm flipV="1">
                    <a:off x="7510626" y="4275614"/>
                    <a:ext cx="273253" cy="2863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84" name="TextBox 83"/>
                <p:cNvSpPr txBox="1"/>
                <p:nvPr/>
              </p:nvSpPr>
              <p:spPr>
                <a:xfrm>
                  <a:off x="10616085" y="4041894"/>
                  <a:ext cx="1081099" cy="369332"/>
                </a:xfrm>
                <a:prstGeom prst="rect">
                  <a:avLst/>
                </a:prstGeom>
                <a:noFill/>
              </p:spPr>
              <p:txBody>
                <a:bodyPr wrap="square" rtlCol="0">
                  <a:spAutoFit/>
                </a:bodyPr>
                <a:lstStyle/>
                <a:p>
                  <a:r>
                    <a:rPr lang="en-US" b="1" dirty="0"/>
                    <a:t>Gammas</a:t>
                  </a:r>
                </a:p>
              </p:txBody>
            </p:sp>
            <p:cxnSp>
              <p:nvCxnSpPr>
                <p:cNvPr id="85" name="Straight Arrow Connector 84"/>
                <p:cNvCxnSpPr>
                  <a:stCxn id="84" idx="0"/>
                </p:cNvCxnSpPr>
                <p:nvPr/>
              </p:nvCxnSpPr>
              <p:spPr>
                <a:xfrm rot="16200000" flipV="1">
                  <a:off x="10407623" y="3292880"/>
                  <a:ext cx="1277516" cy="220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6" name="Straight Arrow Connector 85"/>
                <p:cNvCxnSpPr>
                  <a:stCxn id="84" idx="2"/>
                </p:cNvCxnSpPr>
                <p:nvPr/>
              </p:nvCxnSpPr>
              <p:spPr>
                <a:xfrm rot="16200000" flipH="1" flipV="1">
                  <a:off x="10478032" y="4597803"/>
                  <a:ext cx="430990" cy="926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7" name="Straight Connector 86"/>
                <p:cNvCxnSpPr/>
                <p:nvPr/>
              </p:nvCxnSpPr>
              <p:spPr>
                <a:xfrm flipH="1">
                  <a:off x="9544516" y="2770185"/>
                  <a:ext cx="2013124" cy="1016339"/>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p:cNvCxnSpPr>
                  <a:stCxn id="104" idx="6"/>
                </p:cNvCxnSpPr>
                <p:nvPr/>
              </p:nvCxnSpPr>
              <p:spPr>
                <a:xfrm flipH="1" flipV="1">
                  <a:off x="9546367" y="3792331"/>
                  <a:ext cx="2231291" cy="29841"/>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a:xfrm flipV="1">
                  <a:off x="9511802" y="6342884"/>
                  <a:ext cx="4058" cy="8580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0" name="Straight Arrow Connector 89"/>
                <p:cNvCxnSpPr>
                  <a:endCxn id="96" idx="2"/>
                </p:cNvCxnSpPr>
                <p:nvPr/>
              </p:nvCxnSpPr>
              <p:spPr>
                <a:xfrm rot="16200000">
                  <a:off x="10941858" y="2865842"/>
                  <a:ext cx="86969" cy="188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9527458" y="3198948"/>
                  <a:ext cx="235974" cy="163684"/>
                </a:xfrm>
                <a:custGeom>
                  <a:avLst/>
                  <a:gdLst>
                    <a:gd name="connsiteX0" fmla="*/ 0 w 235974"/>
                    <a:gd name="connsiteY0" fmla="*/ 75194 h 163684"/>
                    <a:gd name="connsiteX1" fmla="*/ 176981 w 235974"/>
                    <a:gd name="connsiteY1" fmla="*/ 1452 h 163684"/>
                    <a:gd name="connsiteX2" fmla="*/ 221226 w 235974"/>
                    <a:gd name="connsiteY2" fmla="*/ 134187 h 163684"/>
                    <a:gd name="connsiteX3" fmla="*/ 235974 w 235974"/>
                    <a:gd name="connsiteY3" fmla="*/ 163684 h 163684"/>
                  </a:gdLst>
                  <a:ahLst/>
                  <a:cxnLst>
                    <a:cxn ang="0">
                      <a:pos x="connsiteX0" y="connsiteY0"/>
                    </a:cxn>
                    <a:cxn ang="0">
                      <a:pos x="connsiteX1" y="connsiteY1"/>
                    </a:cxn>
                    <a:cxn ang="0">
                      <a:pos x="connsiteX2" y="connsiteY2"/>
                    </a:cxn>
                    <a:cxn ang="0">
                      <a:pos x="connsiteX3" y="connsiteY3"/>
                    </a:cxn>
                  </a:cxnLst>
                  <a:rect l="l" t="t" r="r" b="b"/>
                  <a:pathLst>
                    <a:path w="235974" h="163684">
                      <a:moveTo>
                        <a:pt x="0" y="75194"/>
                      </a:moveTo>
                      <a:cubicBezTo>
                        <a:pt x="70055" y="33407"/>
                        <a:pt x="140110" y="-8380"/>
                        <a:pt x="176981" y="1452"/>
                      </a:cubicBezTo>
                      <a:cubicBezTo>
                        <a:pt x="213852" y="11284"/>
                        <a:pt x="211394" y="107148"/>
                        <a:pt x="221226" y="134187"/>
                      </a:cubicBezTo>
                      <a:cubicBezTo>
                        <a:pt x="231058" y="161226"/>
                        <a:pt x="233516" y="162455"/>
                        <a:pt x="235974" y="1636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9424505" y="2738933"/>
                      <a:ext cx="728619"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𝟑𝟎</m:t>
                                </m:r>
                              </m:e>
                              <m:sup>
                                <m:r>
                                  <a:rPr lang="en-US" b="1" i="1" smtClean="0">
                                    <a:latin typeface="Cambria Math" panose="02040503050406030204" pitchFamily="18" charset="0"/>
                                  </a:rPr>
                                  <m:t>𝟎</m:t>
                                </m:r>
                              </m:sup>
                            </m:sSup>
                          </m:oMath>
                        </m:oMathPara>
                      </a14:m>
                      <a:endParaRPr lang="en-US"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9424505" y="2738933"/>
                      <a:ext cx="728619" cy="375552"/>
                    </a:xfrm>
                    <a:prstGeom prst="rect">
                      <a:avLst/>
                    </a:prstGeom>
                    <a:blipFill>
                      <a:blip r:embed="rId11"/>
                      <a:stretch>
                        <a:fillRect/>
                      </a:stretch>
                    </a:blipFill>
                  </p:spPr>
                  <p:txBody>
                    <a:bodyPr/>
                    <a:lstStyle/>
                    <a:p>
                      <a:r>
                        <a:rPr lang="en-US">
                          <a:noFill/>
                        </a:rPr>
                        <a:t> </a:t>
                      </a:r>
                    </a:p>
                  </p:txBody>
                </p:sp>
              </mc:Fallback>
            </mc:AlternateContent>
            <p:cxnSp>
              <p:nvCxnSpPr>
                <p:cNvPr id="93" name="Straight Connector 92"/>
                <p:cNvCxnSpPr>
                  <a:endCxn id="103" idx="0"/>
                </p:cNvCxnSpPr>
                <p:nvPr/>
              </p:nvCxnSpPr>
              <p:spPr>
                <a:xfrm>
                  <a:off x="8117448" y="1862844"/>
                  <a:ext cx="1409338" cy="1848590"/>
                </a:xfrm>
                <a:prstGeom prst="line">
                  <a:avLst/>
                </a:prstGeom>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a:off x="7317910" y="2849790"/>
                  <a:ext cx="2246597" cy="942195"/>
                </a:xfrm>
                <a:prstGeom prst="line">
                  <a:avLst/>
                </a:prstGeom>
              </p:spPr>
              <p:style>
                <a:lnRef idx="2">
                  <a:schemeClr val="dk1"/>
                </a:lnRef>
                <a:fillRef idx="0">
                  <a:schemeClr val="dk1"/>
                </a:fillRef>
                <a:effectRef idx="1">
                  <a:schemeClr val="dk1"/>
                </a:effectRef>
                <a:fontRef idx="minor">
                  <a:schemeClr val="tx1"/>
                </a:fontRef>
              </p:style>
            </p:cxnSp>
            <p:sp>
              <p:nvSpPr>
                <p:cNvPr id="96" name="Rectangle 95"/>
                <p:cNvSpPr/>
                <p:nvPr/>
              </p:nvSpPr>
              <p:spPr>
                <a:xfrm rot="5400000">
                  <a:off x="11652689" y="3645234"/>
                  <a:ext cx="782373" cy="23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p:cNvSpPr/>
              <p:nvPr/>
            </p:nvSpPr>
            <p:spPr>
              <a:xfrm rot="5400000">
                <a:off x="6724016" y="3470652"/>
                <a:ext cx="677960" cy="4302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flipV="1">
                <a:off x="4389393" y="3685782"/>
                <a:ext cx="3876982" cy="4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9" name="TextBox 78"/>
              <p:cNvSpPr txBox="1"/>
              <p:nvPr/>
            </p:nvSpPr>
            <p:spPr>
              <a:xfrm>
                <a:off x="6597459" y="2642679"/>
                <a:ext cx="1143000" cy="646331"/>
              </a:xfrm>
              <a:prstGeom prst="rect">
                <a:avLst/>
              </a:prstGeom>
              <a:noFill/>
            </p:spPr>
            <p:txBody>
              <a:bodyPr wrap="square" rtlCol="0">
                <a:spAutoFit/>
              </a:bodyPr>
              <a:lstStyle/>
              <a:p>
                <a:r>
                  <a:rPr lang="en-US" b="1" dirty="0"/>
                  <a:t>35.82mm</a:t>
                </a:r>
              </a:p>
              <a:p>
                <a:r>
                  <a:rPr lang="en-US" b="1" dirty="0"/>
                  <a:t>Graphite</a:t>
                </a:r>
              </a:p>
            </p:txBody>
          </p:sp>
          <p:sp>
            <p:nvSpPr>
              <p:cNvPr id="80" name="TextBox 79"/>
              <p:cNvSpPr txBox="1"/>
              <p:nvPr/>
            </p:nvSpPr>
            <p:spPr>
              <a:xfrm>
                <a:off x="8397442" y="3196331"/>
                <a:ext cx="1522143" cy="461665"/>
              </a:xfrm>
              <a:prstGeom prst="rect">
                <a:avLst/>
              </a:prstGeom>
              <a:noFill/>
            </p:spPr>
            <p:txBody>
              <a:bodyPr wrap="square" rtlCol="0">
                <a:spAutoFit/>
              </a:bodyPr>
              <a:lstStyle/>
              <a:p>
                <a:r>
                  <a:rPr lang="en-US" sz="1200" b="1" dirty="0"/>
                  <a:t>Proton Beam</a:t>
                </a:r>
              </a:p>
              <a:p>
                <a:r>
                  <a:rPr lang="en-US" sz="1200" b="1" dirty="0"/>
                  <a:t>17.59 MeV</a:t>
                </a:r>
              </a:p>
            </p:txBody>
          </p:sp>
          <p:sp>
            <p:nvSpPr>
              <p:cNvPr id="81" name="TextBox 80"/>
              <p:cNvSpPr txBox="1"/>
              <p:nvPr/>
            </p:nvSpPr>
            <p:spPr>
              <a:xfrm>
                <a:off x="4814295" y="3021837"/>
                <a:ext cx="1993372" cy="646331"/>
              </a:xfrm>
              <a:prstGeom prst="rect">
                <a:avLst/>
              </a:prstGeom>
              <a:noFill/>
            </p:spPr>
            <p:txBody>
              <a:bodyPr wrap="square" rtlCol="0">
                <a:spAutoFit/>
              </a:bodyPr>
              <a:lstStyle/>
              <a:p>
                <a:r>
                  <a:rPr lang="en-US" b="1" dirty="0"/>
                  <a:t>Beam</a:t>
                </a:r>
              </a:p>
              <a:p>
                <a:r>
                  <a:rPr lang="en-US" b="1" dirty="0"/>
                  <a:t>88.97 Proton MeV</a:t>
                </a:r>
              </a:p>
            </p:txBody>
          </p:sp>
          <p:sp>
            <p:nvSpPr>
              <p:cNvPr id="82" name="TextBox 81"/>
              <p:cNvSpPr txBox="1"/>
              <p:nvPr/>
            </p:nvSpPr>
            <p:spPr>
              <a:xfrm>
                <a:off x="10088955" y="2046829"/>
                <a:ext cx="1603534" cy="646331"/>
              </a:xfrm>
              <a:prstGeom prst="rect">
                <a:avLst/>
              </a:prstGeom>
              <a:noFill/>
            </p:spPr>
            <p:txBody>
              <a:bodyPr wrap="square" rtlCol="0">
                <a:spAutoFit/>
              </a:bodyPr>
              <a:lstStyle/>
              <a:p>
                <a:r>
                  <a:rPr lang="en-US" b="1" dirty="0"/>
                  <a:t>2 mm</a:t>
                </a:r>
              </a:p>
              <a:p>
                <a:r>
                  <a:rPr lang="en-US" b="1" dirty="0"/>
                  <a:t>Graphite </a:t>
                </a:r>
              </a:p>
            </p:txBody>
          </p:sp>
        </p:grpSp>
        <p:sp>
          <p:nvSpPr>
            <p:cNvPr id="61" name="Rectangle 60"/>
            <p:cNvSpPr/>
            <p:nvPr/>
          </p:nvSpPr>
          <p:spPr>
            <a:xfrm rot="12062112">
              <a:off x="3309377" y="3810915"/>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13184616">
              <a:off x="2852444" y="3572112"/>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3993979">
              <a:off x="2500456" y="3165639"/>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flipH="1">
              <a:off x="3183860" y="2845027"/>
              <a:ext cx="829759" cy="706028"/>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1" idx="2"/>
            </p:cNvCxnSpPr>
            <p:nvPr/>
          </p:nvCxnSpPr>
          <p:spPr>
            <a:xfrm flipH="1">
              <a:off x="3558049" y="2856957"/>
              <a:ext cx="468546" cy="9586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p:cNvSpPr txBox="1"/>
                <p:nvPr/>
              </p:nvSpPr>
              <p:spPr>
                <a:xfrm>
                  <a:off x="3738619" y="4130906"/>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9</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72" name="TextBox 71"/>
                <p:cNvSpPr txBox="1">
                  <a:spLocks noRot="1" noChangeAspect="1" noMove="1" noResize="1" noEditPoints="1" noAdjustHandles="1" noChangeArrowheads="1" noChangeShapeType="1" noTextEdit="1"/>
                </p:cNvSpPr>
                <p:nvPr/>
              </p:nvSpPr>
              <p:spPr>
                <a:xfrm>
                  <a:off x="3738619" y="4130906"/>
                  <a:ext cx="670817"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121062" y="4019475"/>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115</m:t>
                            </m:r>
                          </m:e>
                          <m:sup>
                            <m:r>
                              <a:rPr lang="en-US" sz="1600" i="1">
                                <a:latin typeface="Cambria Math" panose="02040503050406030204" pitchFamily="18" charset="0"/>
                              </a:rPr>
                              <m:t>0</m:t>
                            </m:r>
                          </m:sup>
                        </m:sSup>
                      </m:oMath>
                    </m:oMathPara>
                  </a14:m>
                  <a:endParaRPr lang="en-US"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3121062" y="4019475"/>
                  <a:ext cx="670817"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2534235" y="373868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13</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2534235" y="3738684"/>
                  <a:ext cx="670817" cy="3385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149074" y="322133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15</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75" name="TextBox 74"/>
                <p:cNvSpPr txBox="1">
                  <a:spLocks noRot="1" noChangeAspect="1" noMove="1" noResize="1" noEditPoints="1" noAdjustHandles="1" noChangeArrowheads="1" noChangeShapeType="1" noTextEdit="1"/>
                </p:cNvSpPr>
                <p:nvPr/>
              </p:nvSpPr>
              <p:spPr>
                <a:xfrm>
                  <a:off x="2149074" y="3221334"/>
                  <a:ext cx="670817" cy="338554"/>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85062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549473" y="3440069"/>
            <a:ext cx="4384296" cy="3189499"/>
          </a:xfrm>
          <a:prstGeom prst="rect">
            <a:avLst/>
          </a:prstGeom>
        </p:spPr>
      </p:pic>
      <p:pic>
        <p:nvPicPr>
          <p:cNvPr id="27" name="Picture 26"/>
          <p:cNvPicPr>
            <a:picLocks noChangeAspect="1"/>
          </p:cNvPicPr>
          <p:nvPr/>
        </p:nvPicPr>
        <p:blipFill>
          <a:blip r:embed="rId4"/>
          <a:stretch>
            <a:fillRect/>
          </a:stretch>
        </p:blipFill>
        <p:spPr>
          <a:xfrm>
            <a:off x="5570157" y="331013"/>
            <a:ext cx="4357607" cy="3162779"/>
          </a:xfrm>
          <a:prstGeom prst="rect">
            <a:avLst/>
          </a:prstGeom>
        </p:spPr>
      </p:pic>
      <p:pic>
        <p:nvPicPr>
          <p:cNvPr id="23" name="Picture 22"/>
          <p:cNvPicPr>
            <a:picLocks noChangeAspect="1"/>
          </p:cNvPicPr>
          <p:nvPr/>
        </p:nvPicPr>
        <p:blipFill>
          <a:blip r:embed="rId5"/>
          <a:stretch>
            <a:fillRect/>
          </a:stretch>
        </p:blipFill>
        <p:spPr>
          <a:xfrm>
            <a:off x="9927764" y="3493792"/>
            <a:ext cx="4465786" cy="3203046"/>
          </a:xfrm>
          <a:prstGeom prst="rect">
            <a:avLst/>
          </a:prstGeom>
        </p:spPr>
      </p:pic>
      <p:pic>
        <p:nvPicPr>
          <p:cNvPr id="18" name="Picture 17"/>
          <p:cNvPicPr>
            <a:picLocks noChangeAspect="1"/>
          </p:cNvPicPr>
          <p:nvPr/>
        </p:nvPicPr>
        <p:blipFill>
          <a:blip r:embed="rId6"/>
          <a:stretch>
            <a:fillRect/>
          </a:stretch>
        </p:blipFill>
        <p:spPr>
          <a:xfrm>
            <a:off x="10048178" y="358016"/>
            <a:ext cx="4359767" cy="3201862"/>
          </a:xfrm>
          <a:prstGeom prst="rect">
            <a:avLst/>
          </a:prstGeom>
        </p:spPr>
      </p:pic>
      <p:sp>
        <p:nvSpPr>
          <p:cNvPr id="95" name="Rectangle 94"/>
          <p:cNvSpPr/>
          <p:nvPr/>
        </p:nvSpPr>
        <p:spPr>
          <a:xfrm>
            <a:off x="9912323" y="3507006"/>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18221" y="3344427"/>
            <a:ext cx="2667000" cy="20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780343" y="269161"/>
            <a:ext cx="266700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1097668" y="331013"/>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894561" y="3444771"/>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8351652" y="1484895"/>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9</m:t>
                          </m:r>
                          <m:r>
                            <a:rPr lang="en-US" sz="2400" i="1">
                              <a:latin typeface="Cambria Math" panose="02040503050406030204" pitchFamily="18" charset="0"/>
                            </a:rPr>
                            <m:t>0</m:t>
                          </m:r>
                        </m:e>
                        <m:sup>
                          <m:r>
                            <a:rPr lang="en-US" sz="2400" i="1">
                              <a:latin typeface="Cambria Math" panose="02040503050406030204" pitchFamily="18" charset="0"/>
                            </a:rPr>
                            <m:t>0</m:t>
                          </m:r>
                        </m:sup>
                      </m:sSup>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351652" y="1484895"/>
                <a:ext cx="144901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2774694" y="148521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115</m:t>
                          </m:r>
                        </m:e>
                        <m:sup>
                          <m:r>
                            <a:rPr lang="en-US" sz="2400" i="1">
                              <a:latin typeface="Cambria Math" panose="02040503050406030204" pitchFamily="18" charset="0"/>
                            </a:rPr>
                            <m:t>0</m:t>
                          </m:r>
                        </m:sup>
                      </m:sSup>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2774694" y="1485216"/>
                <a:ext cx="144901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351652"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i="1">
                              <a:latin typeface="Cambria Math" panose="02040503050406030204" pitchFamily="18" charset="0"/>
                            </a:rPr>
                            <m:t>0</m:t>
                          </m:r>
                        </m:sup>
                      </m:sSup>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351652" y="4533336"/>
                <a:ext cx="144901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2774695"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150</m:t>
                          </m:r>
                        </m:e>
                        <m:sup>
                          <m:r>
                            <a:rPr lang="en-US" sz="2400" i="1">
                              <a:latin typeface="Cambria Math" panose="02040503050406030204" pitchFamily="18" charset="0"/>
                            </a:rPr>
                            <m:t>0</m:t>
                          </m:r>
                        </m:sup>
                      </m:sSup>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2774695" y="4533336"/>
                <a:ext cx="1449017" cy="461665"/>
              </a:xfrm>
              <a:prstGeom prst="rect">
                <a:avLst/>
              </a:prstGeom>
              <a:blipFill>
                <a:blip r:embed="rId10"/>
                <a:stretch>
                  <a:fillRect/>
                </a:stretch>
              </a:blipFill>
            </p:spPr>
            <p:txBody>
              <a:bodyPr/>
              <a:lstStyle/>
              <a:p>
                <a:r>
                  <a:rPr lang="en-US">
                    <a:noFill/>
                  </a:rPr>
                  <a:t> </a:t>
                </a:r>
              </a:p>
            </p:txBody>
          </p:sp>
        </mc:Fallback>
      </mc:AlternateContent>
      <p:sp>
        <p:nvSpPr>
          <p:cNvPr id="24" name="TextBox 23"/>
          <p:cNvSpPr txBox="1"/>
          <p:nvPr/>
        </p:nvSpPr>
        <p:spPr>
          <a:xfrm>
            <a:off x="-419100" y="28614"/>
            <a:ext cx="8001000" cy="461665"/>
          </a:xfrm>
          <a:prstGeom prst="rect">
            <a:avLst/>
          </a:prstGeom>
          <a:noFill/>
        </p:spPr>
        <p:txBody>
          <a:bodyPr wrap="square" rtlCol="0">
            <a:spAutoFit/>
          </a:bodyPr>
          <a:lstStyle/>
          <a:p>
            <a:pPr marL="457200" lvl="2"/>
            <a:r>
              <a:rPr lang="en-US" sz="2400" dirty="0"/>
              <a:t>4.4 MeV and 9.64 MeV Gamma line shapes</a:t>
            </a:r>
          </a:p>
        </p:txBody>
      </p:sp>
      <p:sp>
        <p:nvSpPr>
          <p:cNvPr id="25" name="Slide Number Placeholder 7"/>
          <p:cNvSpPr>
            <a:spLocks noGrp="1"/>
          </p:cNvSpPr>
          <p:nvPr>
            <p:ph type="sldNum" sz="quarter" idx="7"/>
          </p:nvPr>
        </p:nvSpPr>
        <p:spPr>
          <a:xfrm>
            <a:off x="10477500" y="6696837"/>
            <a:ext cx="3312414" cy="276999"/>
          </a:xfrm>
        </p:spPr>
        <p:txBody>
          <a:bodyPr/>
          <a:lstStyle/>
          <a:p>
            <a:r>
              <a:rPr lang="en-US" dirty="0"/>
              <a:t>11</a:t>
            </a:r>
          </a:p>
        </p:txBody>
      </p:sp>
      <p:graphicFrame>
        <p:nvGraphicFramePr>
          <p:cNvPr id="26" name="Table 25"/>
          <p:cNvGraphicFramePr>
            <a:graphicFrameLocks noGrp="1"/>
          </p:cNvGraphicFramePr>
          <p:nvPr>
            <p:extLst>
              <p:ext uri="{D42A27DB-BD31-4B8C-83A1-F6EECF244321}">
                <p14:modId xmlns:p14="http://schemas.microsoft.com/office/powerpoint/2010/main" val="3333882116"/>
              </p:ext>
            </p:extLst>
          </p:nvPr>
        </p:nvGraphicFramePr>
        <p:xfrm>
          <a:off x="325706" y="4642081"/>
          <a:ext cx="4142294" cy="1752600"/>
        </p:xfrm>
        <a:graphic>
          <a:graphicData uri="http://schemas.openxmlformats.org/drawingml/2006/table">
            <a:tbl>
              <a:tblPr firstRow="1" bandRow="1">
                <a:tableStyleId>{5940675A-B579-460E-94D1-54222C63F5DA}</a:tableStyleId>
              </a:tblPr>
              <a:tblGrid>
                <a:gridCol w="2071147">
                  <a:extLst>
                    <a:ext uri="{9D8B030D-6E8A-4147-A177-3AD203B41FA5}">
                      <a16:colId xmlns:a16="http://schemas.microsoft.com/office/drawing/2014/main" val="2510675291"/>
                    </a:ext>
                  </a:extLst>
                </a:gridCol>
                <a:gridCol w="2071147">
                  <a:extLst>
                    <a:ext uri="{9D8B030D-6E8A-4147-A177-3AD203B41FA5}">
                      <a16:colId xmlns:a16="http://schemas.microsoft.com/office/drawing/2014/main" val="620034104"/>
                    </a:ext>
                  </a:extLst>
                </a:gridCol>
              </a:tblGrid>
              <a:tr h="370840">
                <a:tc gridSpan="2">
                  <a:txBody>
                    <a:bodyPr/>
                    <a:lstStyle/>
                    <a:p>
                      <a:pPr algn="ctr"/>
                      <a:r>
                        <a:rPr lang="en-US" dirty="0"/>
                        <a:t>The parameters</a:t>
                      </a:r>
                    </a:p>
                  </a:txBody>
                  <a:tcPr/>
                </a:tc>
                <a:tc hMerge="1">
                  <a:txBody>
                    <a:bodyPr/>
                    <a:lstStyle/>
                    <a:p>
                      <a:endParaRPr lang="en-US" dirty="0"/>
                    </a:p>
                  </a:txBody>
                  <a:tcPr/>
                </a:tc>
                <a:extLst>
                  <a:ext uri="{0D108BD9-81ED-4DB2-BD59-A6C34878D82A}">
                    <a16:rowId xmlns:a16="http://schemas.microsoft.com/office/drawing/2014/main" val="778036666"/>
                  </a:ext>
                </a:extLst>
              </a:tr>
              <a:tr h="370840">
                <a:tc>
                  <a:txBody>
                    <a:bodyPr/>
                    <a:lstStyle/>
                    <a:p>
                      <a:r>
                        <a:rPr lang="en-US" dirty="0"/>
                        <a:t>Beam Energy:</a:t>
                      </a:r>
                    </a:p>
                  </a:txBody>
                  <a:tcPr/>
                </a:tc>
                <a:tc>
                  <a:txBody>
                    <a:bodyPr/>
                    <a:lstStyle/>
                    <a:p>
                      <a:r>
                        <a:rPr lang="en-US" dirty="0"/>
                        <a:t>88.97 MeV</a:t>
                      </a:r>
                    </a:p>
                  </a:txBody>
                  <a:tcPr/>
                </a:tc>
                <a:extLst>
                  <a:ext uri="{0D108BD9-81ED-4DB2-BD59-A6C34878D82A}">
                    <a16:rowId xmlns:a16="http://schemas.microsoft.com/office/drawing/2014/main" val="301365031"/>
                  </a:ext>
                </a:extLst>
              </a:tr>
              <a:tr h="370840">
                <a:tc>
                  <a:txBody>
                    <a:bodyPr/>
                    <a:lstStyle/>
                    <a:p>
                      <a:r>
                        <a:rPr lang="en-US" dirty="0"/>
                        <a:t>Degrader Thickness</a:t>
                      </a:r>
                    </a:p>
                  </a:txBody>
                  <a:tcPr/>
                </a:tc>
                <a:tc>
                  <a:txBody>
                    <a:bodyPr/>
                    <a:lstStyle/>
                    <a:p>
                      <a:r>
                        <a:rPr lang="en-US" dirty="0"/>
                        <a:t>16.00 mm</a:t>
                      </a:r>
                    </a:p>
                  </a:txBody>
                  <a:tcPr/>
                </a:tc>
                <a:extLst>
                  <a:ext uri="{0D108BD9-81ED-4DB2-BD59-A6C34878D82A}">
                    <a16:rowId xmlns:a16="http://schemas.microsoft.com/office/drawing/2014/main" val="2253960339"/>
                  </a:ext>
                </a:extLst>
              </a:tr>
              <a:tr h="370840">
                <a:tc>
                  <a:txBody>
                    <a:bodyPr/>
                    <a:lstStyle/>
                    <a:p>
                      <a:r>
                        <a:rPr lang="en-US" dirty="0"/>
                        <a:t>Mean energy</a:t>
                      </a:r>
                      <a:r>
                        <a:rPr lang="en-US" baseline="0" dirty="0"/>
                        <a:t> of protons ins the slice</a:t>
                      </a:r>
                      <a:endParaRPr lang="en-US" dirty="0"/>
                    </a:p>
                  </a:txBody>
                  <a:tcPr/>
                </a:tc>
                <a:tc>
                  <a:txBody>
                    <a:bodyPr/>
                    <a:lstStyle/>
                    <a:p>
                      <a:pPr algn="l"/>
                      <a:r>
                        <a:rPr lang="en-US" dirty="0"/>
                        <a:t>63.22 MeV</a:t>
                      </a:r>
                    </a:p>
                  </a:txBody>
                  <a:tcPr/>
                </a:tc>
                <a:extLst>
                  <a:ext uri="{0D108BD9-81ED-4DB2-BD59-A6C34878D82A}">
                    <a16:rowId xmlns:a16="http://schemas.microsoft.com/office/drawing/2014/main" val="4038083598"/>
                  </a:ext>
                </a:extLst>
              </a:tr>
            </a:tbl>
          </a:graphicData>
        </a:graphic>
      </p:graphicFrame>
      <p:sp>
        <p:nvSpPr>
          <p:cNvPr id="2" name="TextBox 1"/>
          <p:cNvSpPr txBox="1"/>
          <p:nvPr/>
        </p:nvSpPr>
        <p:spPr>
          <a:xfrm>
            <a:off x="1576876" y="4058635"/>
            <a:ext cx="2743200" cy="369332"/>
          </a:xfrm>
          <a:prstGeom prst="rect">
            <a:avLst/>
          </a:prstGeom>
          <a:noFill/>
        </p:spPr>
        <p:txBody>
          <a:bodyPr wrap="square" rtlCol="0">
            <a:spAutoFit/>
          </a:bodyPr>
          <a:lstStyle/>
          <a:p>
            <a:pPr algn="ctr"/>
            <a:r>
              <a:rPr lang="en-US" dirty="0"/>
              <a:t>Sharp peaks </a:t>
            </a:r>
          </a:p>
        </p:txBody>
      </p:sp>
      <p:cxnSp>
        <p:nvCxnSpPr>
          <p:cNvPr id="4" name="Straight Arrow Connector 3"/>
          <p:cNvCxnSpPr>
            <a:stCxn id="2" idx="0"/>
          </p:cNvCxnSpPr>
          <p:nvPr/>
        </p:nvCxnSpPr>
        <p:spPr>
          <a:xfrm flipV="1">
            <a:off x="2948476" y="1133924"/>
            <a:ext cx="4515105" cy="2924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flipV="1">
            <a:off x="2948476" y="4354247"/>
            <a:ext cx="9053024" cy="73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002899" y="4133045"/>
            <a:ext cx="4576886" cy="346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 idx="0"/>
          </p:cNvCxnSpPr>
          <p:nvPr/>
        </p:nvCxnSpPr>
        <p:spPr>
          <a:xfrm flipV="1">
            <a:off x="2948476" y="1309850"/>
            <a:ext cx="9053024" cy="27487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74523" y="704850"/>
            <a:ext cx="5327785" cy="3390806"/>
            <a:chOff x="85482" y="1078654"/>
            <a:chExt cx="5327785" cy="3390806"/>
          </a:xfrm>
        </p:grpSpPr>
        <p:grpSp>
          <p:nvGrpSpPr>
            <p:cNvPr id="32" name="Group 31"/>
            <p:cNvGrpSpPr/>
            <p:nvPr/>
          </p:nvGrpSpPr>
          <p:grpSpPr>
            <a:xfrm>
              <a:off x="85482" y="1078654"/>
              <a:ext cx="5327785" cy="2984401"/>
              <a:chOff x="4389393" y="1644809"/>
              <a:chExt cx="8364339" cy="4290660"/>
            </a:xfrm>
          </p:grpSpPr>
          <p:grpSp>
            <p:nvGrpSpPr>
              <p:cNvPr id="42" name="Group 41"/>
              <p:cNvGrpSpPr/>
              <p:nvPr/>
            </p:nvGrpSpPr>
            <p:grpSpPr>
              <a:xfrm rot="5400000">
                <a:off x="8015542" y="1197279"/>
                <a:ext cx="4290660" cy="5185720"/>
                <a:chOff x="7129458" y="1421872"/>
                <a:chExt cx="5032246" cy="5779029"/>
              </a:xfrm>
            </p:grpSpPr>
            <p:grpSp>
              <p:nvGrpSpPr>
                <p:cNvPr id="49" name="Group 48"/>
                <p:cNvGrpSpPr/>
                <p:nvPr/>
              </p:nvGrpSpPr>
              <p:grpSpPr>
                <a:xfrm>
                  <a:off x="7129458" y="1421872"/>
                  <a:ext cx="4648200" cy="5207017"/>
                  <a:chOff x="5123356" y="1932526"/>
                  <a:chExt cx="4648200" cy="5207017"/>
                </a:xfrm>
              </p:grpSpPr>
              <p:cxnSp>
                <p:nvCxnSpPr>
                  <p:cNvPr id="63" name="Straight Arrow Connector 62"/>
                  <p:cNvCxnSpPr/>
                  <p:nvPr/>
                </p:nvCxnSpPr>
                <p:spPr>
                  <a:xfrm flipH="1" flipV="1">
                    <a:off x="6872241" y="4324350"/>
                    <a:ext cx="615288" cy="2781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70" name="Group 69"/>
                  <p:cNvGrpSpPr/>
                  <p:nvPr/>
                </p:nvGrpSpPr>
                <p:grpSpPr>
                  <a:xfrm>
                    <a:off x="5123356" y="1932526"/>
                    <a:ext cx="4648200" cy="4800600"/>
                    <a:chOff x="5269020" y="1924050"/>
                    <a:chExt cx="4648200" cy="4800600"/>
                  </a:xfrm>
                </p:grpSpPr>
                <p:sp>
                  <p:nvSpPr>
                    <p:cNvPr id="75" name="Rectangle 74"/>
                    <p:cNvSpPr/>
                    <p:nvPr/>
                  </p:nvSpPr>
                  <p:spPr>
                    <a:xfrm>
                      <a:off x="6681692" y="4213612"/>
                      <a:ext cx="1969312" cy="228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269020" y="1924050"/>
                      <a:ext cx="4648200" cy="480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endCxn id="75" idx="0"/>
                    </p:cNvCxnSpPr>
                    <p:nvPr/>
                  </p:nvCxnSpPr>
                  <p:spPr>
                    <a:xfrm>
                      <a:off x="7666348" y="1924050"/>
                      <a:ext cx="0" cy="2289562"/>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H="1">
                      <a:off x="7622063" y="2352084"/>
                      <a:ext cx="1262337" cy="2007376"/>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Arrow Connector 78"/>
                    <p:cNvCxnSpPr>
                      <a:endCxn id="35" idx="2"/>
                    </p:cNvCxnSpPr>
                    <p:nvPr/>
                  </p:nvCxnSpPr>
                  <p:spPr>
                    <a:xfrm rot="16200000" flipH="1">
                      <a:off x="7289431" y="4985161"/>
                      <a:ext cx="2206741" cy="8851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rot="16200000">
                      <a:off x="6033678" y="5327500"/>
                      <a:ext cx="1263904" cy="758041"/>
                    </a:xfrm>
                    <a:prstGeom prst="rect">
                      <a:avLst/>
                    </a:prstGeom>
                    <a:noFill/>
                  </p:spPr>
                  <p:txBody>
                    <a:bodyPr wrap="square" rtlCol="0">
                      <a:spAutoFit/>
                    </a:bodyPr>
                    <a:lstStyle/>
                    <a:p>
                      <a:r>
                        <a:rPr lang="en-US" b="1" dirty="0"/>
                        <a:t>Proton Beam</a:t>
                      </a:r>
                    </a:p>
                  </p:txBody>
                </p:sp>
              </p:grpSp>
              <p:cxnSp>
                <p:nvCxnSpPr>
                  <p:cNvPr id="71" name="Straight Arrow Connector 70"/>
                  <p:cNvCxnSpPr/>
                  <p:nvPr/>
                </p:nvCxnSpPr>
                <p:spPr>
                  <a:xfrm flipH="1" flipV="1">
                    <a:off x="7174276" y="4275614"/>
                    <a:ext cx="338200" cy="2791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2" name="Straight Arrow Connector 71"/>
                  <p:cNvCxnSpPr/>
                  <p:nvPr/>
                </p:nvCxnSpPr>
                <p:spPr>
                  <a:xfrm flipV="1">
                    <a:off x="7505700" y="4210050"/>
                    <a:ext cx="0" cy="2895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p:nvPr/>
                </p:nvCxnSpPr>
                <p:spPr>
                  <a:xfrm flipV="1">
                    <a:off x="7523873" y="4293027"/>
                    <a:ext cx="524497" cy="27948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4" name="Straight Arrow Connector 73"/>
                  <p:cNvCxnSpPr/>
                  <p:nvPr/>
                </p:nvCxnSpPr>
                <p:spPr>
                  <a:xfrm flipV="1">
                    <a:off x="7510626" y="4275614"/>
                    <a:ext cx="273253" cy="2863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50" name="TextBox 49"/>
                <p:cNvSpPr txBox="1"/>
                <p:nvPr/>
              </p:nvSpPr>
              <p:spPr>
                <a:xfrm>
                  <a:off x="10616085" y="4041894"/>
                  <a:ext cx="1081099" cy="369332"/>
                </a:xfrm>
                <a:prstGeom prst="rect">
                  <a:avLst/>
                </a:prstGeom>
                <a:noFill/>
              </p:spPr>
              <p:txBody>
                <a:bodyPr wrap="square" rtlCol="0">
                  <a:spAutoFit/>
                </a:bodyPr>
                <a:lstStyle/>
                <a:p>
                  <a:r>
                    <a:rPr lang="en-US" b="1" dirty="0"/>
                    <a:t>Gammas</a:t>
                  </a:r>
                </a:p>
              </p:txBody>
            </p:sp>
            <p:cxnSp>
              <p:nvCxnSpPr>
                <p:cNvPr id="51" name="Straight Arrow Connector 50"/>
                <p:cNvCxnSpPr>
                  <a:stCxn id="50" idx="0"/>
                </p:cNvCxnSpPr>
                <p:nvPr/>
              </p:nvCxnSpPr>
              <p:spPr>
                <a:xfrm rot="16200000" flipV="1">
                  <a:off x="10407623" y="3292880"/>
                  <a:ext cx="1277516" cy="220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2" name="Straight Arrow Connector 51"/>
                <p:cNvCxnSpPr>
                  <a:stCxn id="50" idx="2"/>
                </p:cNvCxnSpPr>
                <p:nvPr/>
              </p:nvCxnSpPr>
              <p:spPr>
                <a:xfrm rot="16200000" flipH="1" flipV="1">
                  <a:off x="10478032" y="4597803"/>
                  <a:ext cx="430990" cy="926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a:xfrm flipH="1">
                  <a:off x="9544516" y="2770185"/>
                  <a:ext cx="2013124" cy="1016339"/>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a:stCxn id="76" idx="6"/>
                </p:cNvCxnSpPr>
                <p:nvPr/>
              </p:nvCxnSpPr>
              <p:spPr>
                <a:xfrm flipH="1" flipV="1">
                  <a:off x="9546367" y="3792331"/>
                  <a:ext cx="2231291" cy="2984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flipV="1">
                  <a:off x="9511802" y="6342884"/>
                  <a:ext cx="4058" cy="8580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6" name="Straight Arrow Connector 55"/>
                <p:cNvCxnSpPr>
                  <a:endCxn id="62" idx="2"/>
                </p:cNvCxnSpPr>
                <p:nvPr/>
              </p:nvCxnSpPr>
              <p:spPr>
                <a:xfrm rot="16200000">
                  <a:off x="10941858" y="2865842"/>
                  <a:ext cx="86969" cy="188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9527458" y="3198948"/>
                  <a:ext cx="235974" cy="163684"/>
                </a:xfrm>
                <a:custGeom>
                  <a:avLst/>
                  <a:gdLst>
                    <a:gd name="connsiteX0" fmla="*/ 0 w 235974"/>
                    <a:gd name="connsiteY0" fmla="*/ 75194 h 163684"/>
                    <a:gd name="connsiteX1" fmla="*/ 176981 w 235974"/>
                    <a:gd name="connsiteY1" fmla="*/ 1452 h 163684"/>
                    <a:gd name="connsiteX2" fmla="*/ 221226 w 235974"/>
                    <a:gd name="connsiteY2" fmla="*/ 134187 h 163684"/>
                    <a:gd name="connsiteX3" fmla="*/ 235974 w 235974"/>
                    <a:gd name="connsiteY3" fmla="*/ 163684 h 163684"/>
                  </a:gdLst>
                  <a:ahLst/>
                  <a:cxnLst>
                    <a:cxn ang="0">
                      <a:pos x="connsiteX0" y="connsiteY0"/>
                    </a:cxn>
                    <a:cxn ang="0">
                      <a:pos x="connsiteX1" y="connsiteY1"/>
                    </a:cxn>
                    <a:cxn ang="0">
                      <a:pos x="connsiteX2" y="connsiteY2"/>
                    </a:cxn>
                    <a:cxn ang="0">
                      <a:pos x="connsiteX3" y="connsiteY3"/>
                    </a:cxn>
                  </a:cxnLst>
                  <a:rect l="l" t="t" r="r" b="b"/>
                  <a:pathLst>
                    <a:path w="235974" h="163684">
                      <a:moveTo>
                        <a:pt x="0" y="75194"/>
                      </a:moveTo>
                      <a:cubicBezTo>
                        <a:pt x="70055" y="33407"/>
                        <a:pt x="140110" y="-8380"/>
                        <a:pt x="176981" y="1452"/>
                      </a:cubicBezTo>
                      <a:cubicBezTo>
                        <a:pt x="213852" y="11284"/>
                        <a:pt x="211394" y="107148"/>
                        <a:pt x="221226" y="134187"/>
                      </a:cubicBezTo>
                      <a:cubicBezTo>
                        <a:pt x="231058" y="161226"/>
                        <a:pt x="233516" y="162455"/>
                        <a:pt x="235974" y="1636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p:cNvSpPr txBox="1"/>
                    <p:nvPr/>
                  </p:nvSpPr>
                  <p:spPr>
                    <a:xfrm>
                      <a:off x="9424505" y="2738933"/>
                      <a:ext cx="728619"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𝟑𝟎</m:t>
                                </m:r>
                              </m:e>
                              <m:sup>
                                <m:r>
                                  <a:rPr lang="en-US" b="1" i="1" smtClean="0">
                                    <a:latin typeface="Cambria Math" panose="02040503050406030204" pitchFamily="18" charset="0"/>
                                  </a:rPr>
                                  <m:t>𝟎</m:t>
                                </m:r>
                              </m:sup>
                            </m:sSup>
                          </m:oMath>
                        </m:oMathPara>
                      </a14:m>
                      <a:endParaRPr lang="en-US"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9424505" y="2738933"/>
                      <a:ext cx="728619" cy="375552"/>
                    </a:xfrm>
                    <a:prstGeom prst="rect">
                      <a:avLst/>
                    </a:prstGeom>
                    <a:blipFill>
                      <a:blip r:embed="rId11"/>
                      <a:stretch>
                        <a:fillRect/>
                      </a:stretch>
                    </a:blipFill>
                  </p:spPr>
                  <p:txBody>
                    <a:bodyPr/>
                    <a:lstStyle/>
                    <a:p>
                      <a:r>
                        <a:rPr lang="en-US">
                          <a:noFill/>
                        </a:rPr>
                        <a:t> </a:t>
                      </a:r>
                    </a:p>
                  </p:txBody>
                </p:sp>
              </mc:Fallback>
            </mc:AlternateContent>
            <p:cxnSp>
              <p:nvCxnSpPr>
                <p:cNvPr id="59" name="Straight Connector 58"/>
                <p:cNvCxnSpPr>
                  <a:endCxn id="75" idx="0"/>
                </p:cNvCxnSpPr>
                <p:nvPr/>
              </p:nvCxnSpPr>
              <p:spPr>
                <a:xfrm>
                  <a:off x="8117448" y="1862844"/>
                  <a:ext cx="1409338" cy="184859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7317910" y="2849790"/>
                  <a:ext cx="2246597" cy="942195"/>
                </a:xfrm>
                <a:prstGeom prst="line">
                  <a:avLst/>
                </a:prstGeom>
              </p:spPr>
              <p:style>
                <a:lnRef idx="2">
                  <a:schemeClr val="dk1"/>
                </a:lnRef>
                <a:fillRef idx="0">
                  <a:schemeClr val="dk1"/>
                </a:fillRef>
                <a:effectRef idx="1">
                  <a:schemeClr val="dk1"/>
                </a:effectRef>
                <a:fontRef idx="minor">
                  <a:schemeClr val="tx1"/>
                </a:fontRef>
              </p:style>
            </p:cxnSp>
            <p:sp>
              <p:nvSpPr>
                <p:cNvPr id="62" name="Rectangle 61"/>
                <p:cNvSpPr/>
                <p:nvPr/>
              </p:nvSpPr>
              <p:spPr>
                <a:xfrm rot="5400000">
                  <a:off x="11652689" y="3645234"/>
                  <a:ext cx="782373" cy="23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rot="5400000">
                <a:off x="6724016" y="3470652"/>
                <a:ext cx="677960" cy="4302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V="1">
                <a:off x="4389393" y="3685782"/>
                <a:ext cx="3876982" cy="4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6597459" y="2642679"/>
                <a:ext cx="1143000" cy="646331"/>
              </a:xfrm>
              <a:prstGeom prst="rect">
                <a:avLst/>
              </a:prstGeom>
              <a:noFill/>
            </p:spPr>
            <p:txBody>
              <a:bodyPr wrap="square" rtlCol="0">
                <a:spAutoFit/>
              </a:bodyPr>
              <a:lstStyle/>
              <a:p>
                <a:r>
                  <a:rPr lang="en-US" b="1" dirty="0"/>
                  <a:t>35.82mm</a:t>
                </a:r>
              </a:p>
              <a:p>
                <a:r>
                  <a:rPr lang="en-US" b="1" dirty="0"/>
                  <a:t>Graphite</a:t>
                </a:r>
              </a:p>
            </p:txBody>
          </p:sp>
          <p:sp>
            <p:nvSpPr>
              <p:cNvPr id="46" name="TextBox 45"/>
              <p:cNvSpPr txBox="1"/>
              <p:nvPr/>
            </p:nvSpPr>
            <p:spPr>
              <a:xfrm>
                <a:off x="8397442" y="3196331"/>
                <a:ext cx="1522143" cy="461665"/>
              </a:xfrm>
              <a:prstGeom prst="rect">
                <a:avLst/>
              </a:prstGeom>
              <a:noFill/>
            </p:spPr>
            <p:txBody>
              <a:bodyPr wrap="square" rtlCol="0">
                <a:spAutoFit/>
              </a:bodyPr>
              <a:lstStyle/>
              <a:p>
                <a:r>
                  <a:rPr lang="en-US" sz="1200" b="1" dirty="0"/>
                  <a:t>Proton Beam</a:t>
                </a:r>
              </a:p>
              <a:p>
                <a:r>
                  <a:rPr lang="en-US" sz="1200" b="1" dirty="0"/>
                  <a:t>17.59 MeV</a:t>
                </a:r>
              </a:p>
            </p:txBody>
          </p:sp>
          <p:sp>
            <p:nvSpPr>
              <p:cNvPr id="47" name="TextBox 46"/>
              <p:cNvSpPr txBox="1"/>
              <p:nvPr/>
            </p:nvSpPr>
            <p:spPr>
              <a:xfrm>
                <a:off x="4814295" y="3021837"/>
                <a:ext cx="1993372" cy="646331"/>
              </a:xfrm>
              <a:prstGeom prst="rect">
                <a:avLst/>
              </a:prstGeom>
              <a:noFill/>
            </p:spPr>
            <p:txBody>
              <a:bodyPr wrap="square" rtlCol="0">
                <a:spAutoFit/>
              </a:bodyPr>
              <a:lstStyle/>
              <a:p>
                <a:r>
                  <a:rPr lang="en-US" b="1" dirty="0"/>
                  <a:t>Beam</a:t>
                </a:r>
              </a:p>
              <a:p>
                <a:r>
                  <a:rPr lang="en-US" b="1" dirty="0"/>
                  <a:t>88.97 Proton MeV</a:t>
                </a:r>
              </a:p>
            </p:txBody>
          </p:sp>
          <p:sp>
            <p:nvSpPr>
              <p:cNvPr id="48" name="TextBox 47"/>
              <p:cNvSpPr txBox="1"/>
              <p:nvPr/>
            </p:nvSpPr>
            <p:spPr>
              <a:xfrm>
                <a:off x="10088955" y="2046829"/>
                <a:ext cx="1603534" cy="646331"/>
              </a:xfrm>
              <a:prstGeom prst="rect">
                <a:avLst/>
              </a:prstGeom>
              <a:noFill/>
            </p:spPr>
            <p:txBody>
              <a:bodyPr wrap="square" rtlCol="0">
                <a:spAutoFit/>
              </a:bodyPr>
              <a:lstStyle/>
              <a:p>
                <a:r>
                  <a:rPr lang="en-US" b="1" dirty="0"/>
                  <a:t>2 mm</a:t>
                </a:r>
              </a:p>
              <a:p>
                <a:r>
                  <a:rPr lang="en-US" b="1" dirty="0"/>
                  <a:t>Graphite </a:t>
                </a:r>
              </a:p>
            </p:txBody>
          </p:sp>
        </p:grpSp>
        <p:sp>
          <p:nvSpPr>
            <p:cNvPr id="33" name="Rectangle 32"/>
            <p:cNvSpPr/>
            <p:nvPr/>
          </p:nvSpPr>
          <p:spPr>
            <a:xfrm rot="12062112">
              <a:off x="3309377" y="3810915"/>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3184616">
              <a:off x="2852444" y="3572112"/>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3993979">
              <a:off x="2500456" y="3165639"/>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a:off x="3183860" y="2845027"/>
              <a:ext cx="829759" cy="706028"/>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3" idx="2"/>
            </p:cNvCxnSpPr>
            <p:nvPr/>
          </p:nvCxnSpPr>
          <p:spPr>
            <a:xfrm flipH="1">
              <a:off x="3558049" y="2856957"/>
              <a:ext cx="468546" cy="9586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3738619" y="4130906"/>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9</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738619" y="4130906"/>
                  <a:ext cx="670817"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121062" y="4019475"/>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115</m:t>
                            </m:r>
                          </m:e>
                          <m:sup>
                            <m:r>
                              <a:rPr lang="en-US" sz="1600" i="1">
                                <a:latin typeface="Cambria Math" panose="02040503050406030204" pitchFamily="18" charset="0"/>
                              </a:rPr>
                              <m:t>0</m:t>
                            </m:r>
                          </m:sup>
                        </m:sSup>
                      </m:oMath>
                    </m:oMathPara>
                  </a14:m>
                  <a:endParaRPr 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121062" y="4019475"/>
                  <a:ext cx="670817"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534235" y="373868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13</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534235" y="3738684"/>
                  <a:ext cx="670817" cy="3385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149074" y="322133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15</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149074" y="3221334"/>
                  <a:ext cx="670817" cy="338554"/>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54277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5391476" y="269161"/>
            <a:ext cx="4507881" cy="3305082"/>
          </a:xfrm>
          <a:prstGeom prst="rect">
            <a:avLst/>
          </a:prstGeom>
        </p:spPr>
      </p:pic>
      <p:pic>
        <p:nvPicPr>
          <p:cNvPr id="21" name="Picture 20"/>
          <p:cNvPicPr>
            <a:picLocks noChangeAspect="1"/>
          </p:cNvPicPr>
          <p:nvPr/>
        </p:nvPicPr>
        <p:blipFill>
          <a:blip r:embed="rId4"/>
          <a:stretch>
            <a:fillRect/>
          </a:stretch>
        </p:blipFill>
        <p:spPr>
          <a:xfrm>
            <a:off x="5396272" y="3444771"/>
            <a:ext cx="4558179" cy="3267736"/>
          </a:xfrm>
          <a:prstGeom prst="rect">
            <a:avLst/>
          </a:prstGeom>
        </p:spPr>
      </p:pic>
      <p:pic>
        <p:nvPicPr>
          <p:cNvPr id="20" name="Picture 19"/>
          <p:cNvPicPr>
            <a:picLocks noChangeAspect="1"/>
          </p:cNvPicPr>
          <p:nvPr/>
        </p:nvPicPr>
        <p:blipFill>
          <a:blip r:embed="rId5"/>
          <a:stretch>
            <a:fillRect/>
          </a:stretch>
        </p:blipFill>
        <p:spPr>
          <a:xfrm>
            <a:off x="9924484" y="3493791"/>
            <a:ext cx="4477316" cy="3218716"/>
          </a:xfrm>
          <a:prstGeom prst="rect">
            <a:avLst/>
          </a:prstGeom>
        </p:spPr>
      </p:pic>
      <p:pic>
        <p:nvPicPr>
          <p:cNvPr id="19" name="Picture 18"/>
          <p:cNvPicPr>
            <a:picLocks noChangeAspect="1"/>
          </p:cNvPicPr>
          <p:nvPr/>
        </p:nvPicPr>
        <p:blipFill>
          <a:blip r:embed="rId6"/>
          <a:stretch>
            <a:fillRect/>
          </a:stretch>
        </p:blipFill>
        <p:spPr>
          <a:xfrm>
            <a:off x="9954452" y="299473"/>
            <a:ext cx="4447347" cy="3214826"/>
          </a:xfrm>
          <a:prstGeom prst="rect">
            <a:avLst/>
          </a:prstGeom>
        </p:spPr>
      </p:pic>
      <p:sp>
        <p:nvSpPr>
          <p:cNvPr id="95" name="Rectangle 94"/>
          <p:cNvSpPr/>
          <p:nvPr/>
        </p:nvSpPr>
        <p:spPr>
          <a:xfrm>
            <a:off x="9912323" y="3507006"/>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18221" y="3344427"/>
            <a:ext cx="2667000" cy="20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18221" y="206163"/>
            <a:ext cx="2667000" cy="213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1068171" y="269640"/>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894561" y="3444771"/>
            <a:ext cx="2667000" cy="183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8351652" y="1484895"/>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9</m:t>
                          </m:r>
                          <m:r>
                            <a:rPr lang="en-US" sz="2400" i="1">
                              <a:latin typeface="Cambria Math" panose="02040503050406030204" pitchFamily="18" charset="0"/>
                            </a:rPr>
                            <m:t>0</m:t>
                          </m:r>
                        </m:e>
                        <m:sup>
                          <m:r>
                            <a:rPr lang="en-US" sz="2400" i="1">
                              <a:latin typeface="Cambria Math" panose="02040503050406030204" pitchFamily="18" charset="0"/>
                            </a:rPr>
                            <m:t>0</m:t>
                          </m:r>
                        </m:sup>
                      </m:sSup>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351652" y="1484895"/>
                <a:ext cx="1449017"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2774694" y="148521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115</m:t>
                          </m:r>
                        </m:e>
                        <m:sup>
                          <m:r>
                            <a:rPr lang="en-US" sz="2400" i="1">
                              <a:latin typeface="Cambria Math" panose="02040503050406030204" pitchFamily="18" charset="0"/>
                            </a:rPr>
                            <m:t>0</m:t>
                          </m:r>
                        </m:sup>
                      </m:sSup>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12774694" y="1485216"/>
                <a:ext cx="1449017"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351652"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130</m:t>
                          </m:r>
                        </m:e>
                        <m:sup>
                          <m:r>
                            <a:rPr lang="en-US" sz="2400" i="1">
                              <a:latin typeface="Cambria Math" panose="02040503050406030204" pitchFamily="18" charset="0"/>
                            </a:rPr>
                            <m:t>0</m:t>
                          </m:r>
                        </m:sup>
                      </m:sSup>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351652" y="4533336"/>
                <a:ext cx="1449017"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2774695" y="4533336"/>
                <a:ext cx="14490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150</m:t>
                          </m:r>
                        </m:e>
                        <m:sup>
                          <m:r>
                            <a:rPr lang="en-US" sz="2400" i="1">
                              <a:latin typeface="Cambria Math" panose="02040503050406030204" pitchFamily="18" charset="0"/>
                            </a:rPr>
                            <m:t>0</m:t>
                          </m:r>
                        </m:sup>
                      </m:sSup>
                    </m:oMath>
                  </m:oMathPara>
                </a14:m>
                <a:endParaRPr lang="en-US" sz="2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2774695" y="4533336"/>
                <a:ext cx="1449017" cy="461665"/>
              </a:xfrm>
              <a:prstGeom prst="rect">
                <a:avLst/>
              </a:prstGeom>
              <a:blipFill>
                <a:blip r:embed="rId10"/>
                <a:stretch>
                  <a:fillRect/>
                </a:stretch>
              </a:blipFill>
            </p:spPr>
            <p:txBody>
              <a:bodyPr/>
              <a:lstStyle/>
              <a:p>
                <a:r>
                  <a:rPr lang="en-US">
                    <a:noFill/>
                  </a:rPr>
                  <a:t> </a:t>
                </a:r>
              </a:p>
            </p:txBody>
          </p:sp>
        </mc:Fallback>
      </mc:AlternateContent>
      <p:sp>
        <p:nvSpPr>
          <p:cNvPr id="24" name="TextBox 23"/>
          <p:cNvSpPr txBox="1"/>
          <p:nvPr/>
        </p:nvSpPr>
        <p:spPr>
          <a:xfrm>
            <a:off x="-419100" y="28614"/>
            <a:ext cx="8001000" cy="461665"/>
          </a:xfrm>
          <a:prstGeom prst="rect">
            <a:avLst/>
          </a:prstGeom>
          <a:noFill/>
        </p:spPr>
        <p:txBody>
          <a:bodyPr wrap="square" rtlCol="0">
            <a:spAutoFit/>
          </a:bodyPr>
          <a:lstStyle/>
          <a:p>
            <a:pPr marL="457200" lvl="2"/>
            <a:r>
              <a:rPr lang="en-US" sz="2400" dirty="0"/>
              <a:t>4.4 MeV and 9.64 MeV Gamma line shapes</a:t>
            </a:r>
          </a:p>
        </p:txBody>
      </p:sp>
      <p:sp>
        <p:nvSpPr>
          <p:cNvPr id="25" name="Slide Number Placeholder 7"/>
          <p:cNvSpPr>
            <a:spLocks noGrp="1"/>
          </p:cNvSpPr>
          <p:nvPr>
            <p:ph type="sldNum" sz="quarter" idx="7"/>
          </p:nvPr>
        </p:nvSpPr>
        <p:spPr>
          <a:xfrm>
            <a:off x="10477500" y="6696837"/>
            <a:ext cx="3312414" cy="276999"/>
          </a:xfrm>
        </p:spPr>
        <p:txBody>
          <a:bodyPr/>
          <a:lstStyle/>
          <a:p>
            <a:r>
              <a:rPr lang="en-US" dirty="0"/>
              <a:t>12</a:t>
            </a:r>
          </a:p>
        </p:txBody>
      </p:sp>
      <p:graphicFrame>
        <p:nvGraphicFramePr>
          <p:cNvPr id="26" name="Table 25"/>
          <p:cNvGraphicFramePr>
            <a:graphicFrameLocks noGrp="1"/>
          </p:cNvGraphicFramePr>
          <p:nvPr>
            <p:extLst>
              <p:ext uri="{D42A27DB-BD31-4B8C-83A1-F6EECF244321}">
                <p14:modId xmlns:p14="http://schemas.microsoft.com/office/powerpoint/2010/main" val="3333882116"/>
              </p:ext>
            </p:extLst>
          </p:nvPr>
        </p:nvGraphicFramePr>
        <p:xfrm>
          <a:off x="325706" y="4642081"/>
          <a:ext cx="4142294" cy="1752600"/>
        </p:xfrm>
        <a:graphic>
          <a:graphicData uri="http://schemas.openxmlformats.org/drawingml/2006/table">
            <a:tbl>
              <a:tblPr firstRow="1" bandRow="1">
                <a:tableStyleId>{5940675A-B579-460E-94D1-54222C63F5DA}</a:tableStyleId>
              </a:tblPr>
              <a:tblGrid>
                <a:gridCol w="2071147">
                  <a:extLst>
                    <a:ext uri="{9D8B030D-6E8A-4147-A177-3AD203B41FA5}">
                      <a16:colId xmlns:a16="http://schemas.microsoft.com/office/drawing/2014/main" val="2510675291"/>
                    </a:ext>
                  </a:extLst>
                </a:gridCol>
                <a:gridCol w="2071147">
                  <a:extLst>
                    <a:ext uri="{9D8B030D-6E8A-4147-A177-3AD203B41FA5}">
                      <a16:colId xmlns:a16="http://schemas.microsoft.com/office/drawing/2014/main" val="620034104"/>
                    </a:ext>
                  </a:extLst>
                </a:gridCol>
              </a:tblGrid>
              <a:tr h="370840">
                <a:tc gridSpan="2">
                  <a:txBody>
                    <a:bodyPr/>
                    <a:lstStyle/>
                    <a:p>
                      <a:pPr algn="ctr"/>
                      <a:r>
                        <a:rPr lang="en-US" dirty="0"/>
                        <a:t>The parameters</a:t>
                      </a:r>
                    </a:p>
                  </a:txBody>
                  <a:tcPr/>
                </a:tc>
                <a:tc hMerge="1">
                  <a:txBody>
                    <a:bodyPr/>
                    <a:lstStyle/>
                    <a:p>
                      <a:endParaRPr lang="en-US" dirty="0"/>
                    </a:p>
                  </a:txBody>
                  <a:tcPr/>
                </a:tc>
                <a:extLst>
                  <a:ext uri="{0D108BD9-81ED-4DB2-BD59-A6C34878D82A}">
                    <a16:rowId xmlns:a16="http://schemas.microsoft.com/office/drawing/2014/main" val="778036666"/>
                  </a:ext>
                </a:extLst>
              </a:tr>
              <a:tr h="370840">
                <a:tc>
                  <a:txBody>
                    <a:bodyPr/>
                    <a:lstStyle/>
                    <a:p>
                      <a:r>
                        <a:rPr lang="en-US" dirty="0"/>
                        <a:t>Beam Energy:</a:t>
                      </a:r>
                    </a:p>
                  </a:txBody>
                  <a:tcPr/>
                </a:tc>
                <a:tc>
                  <a:txBody>
                    <a:bodyPr/>
                    <a:lstStyle/>
                    <a:p>
                      <a:r>
                        <a:rPr lang="en-US" dirty="0"/>
                        <a:t>88.97 MeV</a:t>
                      </a:r>
                    </a:p>
                  </a:txBody>
                  <a:tcPr/>
                </a:tc>
                <a:extLst>
                  <a:ext uri="{0D108BD9-81ED-4DB2-BD59-A6C34878D82A}">
                    <a16:rowId xmlns:a16="http://schemas.microsoft.com/office/drawing/2014/main" val="301365031"/>
                  </a:ext>
                </a:extLst>
              </a:tr>
              <a:tr h="370840">
                <a:tc>
                  <a:txBody>
                    <a:bodyPr/>
                    <a:lstStyle/>
                    <a:p>
                      <a:r>
                        <a:rPr lang="en-US" dirty="0"/>
                        <a:t>Degrader Thickness</a:t>
                      </a:r>
                    </a:p>
                  </a:txBody>
                  <a:tcPr/>
                </a:tc>
                <a:tc>
                  <a:txBody>
                    <a:bodyPr/>
                    <a:lstStyle/>
                    <a:p>
                      <a:r>
                        <a:rPr lang="en-US" dirty="0"/>
                        <a:t>16.00 mm</a:t>
                      </a:r>
                    </a:p>
                  </a:txBody>
                  <a:tcPr/>
                </a:tc>
                <a:extLst>
                  <a:ext uri="{0D108BD9-81ED-4DB2-BD59-A6C34878D82A}">
                    <a16:rowId xmlns:a16="http://schemas.microsoft.com/office/drawing/2014/main" val="2253960339"/>
                  </a:ext>
                </a:extLst>
              </a:tr>
              <a:tr h="370840">
                <a:tc>
                  <a:txBody>
                    <a:bodyPr/>
                    <a:lstStyle/>
                    <a:p>
                      <a:r>
                        <a:rPr lang="en-US" dirty="0"/>
                        <a:t>Mean energy</a:t>
                      </a:r>
                      <a:r>
                        <a:rPr lang="en-US" baseline="0" dirty="0"/>
                        <a:t> of protons ins the slice</a:t>
                      </a:r>
                      <a:endParaRPr lang="en-US" dirty="0"/>
                    </a:p>
                  </a:txBody>
                  <a:tcPr/>
                </a:tc>
                <a:tc>
                  <a:txBody>
                    <a:bodyPr/>
                    <a:lstStyle/>
                    <a:p>
                      <a:pPr algn="l"/>
                      <a:r>
                        <a:rPr lang="en-US" dirty="0"/>
                        <a:t>63.22 MeV</a:t>
                      </a:r>
                    </a:p>
                  </a:txBody>
                  <a:tcPr/>
                </a:tc>
                <a:extLst>
                  <a:ext uri="{0D108BD9-81ED-4DB2-BD59-A6C34878D82A}">
                    <a16:rowId xmlns:a16="http://schemas.microsoft.com/office/drawing/2014/main" val="4038083598"/>
                  </a:ext>
                </a:extLst>
              </a:tr>
            </a:tbl>
          </a:graphicData>
        </a:graphic>
      </p:graphicFrame>
      <p:grpSp>
        <p:nvGrpSpPr>
          <p:cNvPr id="18" name="Group 17"/>
          <p:cNvGrpSpPr/>
          <p:nvPr/>
        </p:nvGrpSpPr>
        <p:grpSpPr>
          <a:xfrm>
            <a:off x="174523" y="704850"/>
            <a:ext cx="5327785" cy="3390806"/>
            <a:chOff x="85482" y="1078654"/>
            <a:chExt cx="5327785" cy="3390806"/>
          </a:xfrm>
        </p:grpSpPr>
        <p:grpSp>
          <p:nvGrpSpPr>
            <p:cNvPr id="23" name="Group 22"/>
            <p:cNvGrpSpPr/>
            <p:nvPr/>
          </p:nvGrpSpPr>
          <p:grpSpPr>
            <a:xfrm>
              <a:off x="85482" y="1078654"/>
              <a:ext cx="5327785" cy="2984401"/>
              <a:chOff x="4389393" y="1644809"/>
              <a:chExt cx="8364339" cy="4290660"/>
            </a:xfrm>
          </p:grpSpPr>
          <p:grpSp>
            <p:nvGrpSpPr>
              <p:cNvPr id="36" name="Group 35"/>
              <p:cNvGrpSpPr/>
              <p:nvPr/>
            </p:nvGrpSpPr>
            <p:grpSpPr>
              <a:xfrm rot="5400000">
                <a:off x="8015542" y="1197279"/>
                <a:ext cx="4290660" cy="5185720"/>
                <a:chOff x="7129458" y="1421872"/>
                <a:chExt cx="5032246" cy="5779029"/>
              </a:xfrm>
            </p:grpSpPr>
            <p:grpSp>
              <p:nvGrpSpPr>
                <p:cNvPr id="43" name="Group 42"/>
                <p:cNvGrpSpPr/>
                <p:nvPr/>
              </p:nvGrpSpPr>
              <p:grpSpPr>
                <a:xfrm>
                  <a:off x="7129458" y="1421872"/>
                  <a:ext cx="4648200" cy="5207017"/>
                  <a:chOff x="5123356" y="1932526"/>
                  <a:chExt cx="4648200" cy="5207017"/>
                </a:xfrm>
              </p:grpSpPr>
              <p:cxnSp>
                <p:nvCxnSpPr>
                  <p:cNvPr id="56" name="Straight Arrow Connector 55"/>
                  <p:cNvCxnSpPr/>
                  <p:nvPr/>
                </p:nvCxnSpPr>
                <p:spPr>
                  <a:xfrm flipH="1" flipV="1">
                    <a:off x="6872241" y="4324350"/>
                    <a:ext cx="615288" cy="2781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57" name="Group 56"/>
                  <p:cNvGrpSpPr/>
                  <p:nvPr/>
                </p:nvGrpSpPr>
                <p:grpSpPr>
                  <a:xfrm>
                    <a:off x="5123356" y="1932526"/>
                    <a:ext cx="4648200" cy="4800600"/>
                    <a:chOff x="5269020" y="1924050"/>
                    <a:chExt cx="4648200" cy="4800600"/>
                  </a:xfrm>
                </p:grpSpPr>
                <p:sp>
                  <p:nvSpPr>
                    <p:cNvPr id="63" name="Rectangle 62"/>
                    <p:cNvSpPr/>
                    <p:nvPr/>
                  </p:nvSpPr>
                  <p:spPr>
                    <a:xfrm>
                      <a:off x="6681692" y="4213612"/>
                      <a:ext cx="1969312" cy="228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269020" y="1924050"/>
                      <a:ext cx="4648200" cy="480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63" idx="0"/>
                    </p:cNvCxnSpPr>
                    <p:nvPr/>
                  </p:nvCxnSpPr>
                  <p:spPr>
                    <a:xfrm>
                      <a:off x="7666348" y="1924050"/>
                      <a:ext cx="0" cy="2289562"/>
                    </a:xfrm>
                    <a:prstGeom prst="line">
                      <a:avLst/>
                    </a:prstGeom>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flipH="1">
                      <a:off x="7622063" y="2352084"/>
                      <a:ext cx="1262337" cy="2007376"/>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Arrow Connector 72"/>
                    <p:cNvCxnSpPr>
                      <a:endCxn id="29" idx="2"/>
                    </p:cNvCxnSpPr>
                    <p:nvPr/>
                  </p:nvCxnSpPr>
                  <p:spPr>
                    <a:xfrm rot="16200000" flipH="1">
                      <a:off x="7289431" y="4985161"/>
                      <a:ext cx="2206741" cy="8851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16200000">
                      <a:off x="6033678" y="5327500"/>
                      <a:ext cx="1263904" cy="758041"/>
                    </a:xfrm>
                    <a:prstGeom prst="rect">
                      <a:avLst/>
                    </a:prstGeom>
                    <a:noFill/>
                  </p:spPr>
                  <p:txBody>
                    <a:bodyPr wrap="square" rtlCol="0">
                      <a:spAutoFit/>
                    </a:bodyPr>
                    <a:lstStyle/>
                    <a:p>
                      <a:r>
                        <a:rPr lang="en-US" b="1" dirty="0"/>
                        <a:t>Proton Beam</a:t>
                      </a:r>
                    </a:p>
                  </p:txBody>
                </p:sp>
              </p:grpSp>
              <p:cxnSp>
                <p:nvCxnSpPr>
                  <p:cNvPr id="58" name="Straight Arrow Connector 57"/>
                  <p:cNvCxnSpPr/>
                  <p:nvPr/>
                </p:nvCxnSpPr>
                <p:spPr>
                  <a:xfrm flipH="1" flipV="1">
                    <a:off x="7174276" y="4275614"/>
                    <a:ext cx="338200" cy="2791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flipV="1">
                    <a:off x="7505700" y="4210050"/>
                    <a:ext cx="0" cy="2895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flipV="1">
                    <a:off x="7523873" y="4293027"/>
                    <a:ext cx="524497" cy="27948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flipV="1">
                    <a:off x="7510626" y="4275614"/>
                    <a:ext cx="273253" cy="2863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44" name="TextBox 43"/>
                <p:cNvSpPr txBox="1"/>
                <p:nvPr/>
              </p:nvSpPr>
              <p:spPr>
                <a:xfrm>
                  <a:off x="10616085" y="4041894"/>
                  <a:ext cx="1081099" cy="369332"/>
                </a:xfrm>
                <a:prstGeom prst="rect">
                  <a:avLst/>
                </a:prstGeom>
                <a:noFill/>
              </p:spPr>
              <p:txBody>
                <a:bodyPr wrap="square" rtlCol="0">
                  <a:spAutoFit/>
                </a:bodyPr>
                <a:lstStyle/>
                <a:p>
                  <a:r>
                    <a:rPr lang="en-US" b="1" dirty="0"/>
                    <a:t>Gammas</a:t>
                  </a:r>
                </a:p>
              </p:txBody>
            </p:sp>
            <p:cxnSp>
              <p:nvCxnSpPr>
                <p:cNvPr id="45" name="Straight Arrow Connector 44"/>
                <p:cNvCxnSpPr>
                  <a:stCxn id="44" idx="0"/>
                </p:cNvCxnSpPr>
                <p:nvPr/>
              </p:nvCxnSpPr>
              <p:spPr>
                <a:xfrm rot="16200000" flipV="1">
                  <a:off x="10407623" y="3292880"/>
                  <a:ext cx="1277516" cy="220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6" name="Straight Arrow Connector 45"/>
                <p:cNvCxnSpPr>
                  <a:stCxn id="44" idx="2"/>
                </p:cNvCxnSpPr>
                <p:nvPr/>
              </p:nvCxnSpPr>
              <p:spPr>
                <a:xfrm rot="16200000" flipH="1" flipV="1">
                  <a:off x="10478032" y="4597803"/>
                  <a:ext cx="430990" cy="926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7" name="Straight Connector 46"/>
                <p:cNvCxnSpPr/>
                <p:nvPr/>
              </p:nvCxnSpPr>
              <p:spPr>
                <a:xfrm flipH="1">
                  <a:off x="9544516" y="2770185"/>
                  <a:ext cx="2013124" cy="1016339"/>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a:stCxn id="70" idx="6"/>
                </p:cNvCxnSpPr>
                <p:nvPr/>
              </p:nvCxnSpPr>
              <p:spPr>
                <a:xfrm flipH="1" flipV="1">
                  <a:off x="9546367" y="3792331"/>
                  <a:ext cx="2231291" cy="29841"/>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V="1">
                  <a:off x="9511802" y="6342884"/>
                  <a:ext cx="4058" cy="8580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endCxn id="55" idx="2"/>
                </p:cNvCxnSpPr>
                <p:nvPr/>
              </p:nvCxnSpPr>
              <p:spPr>
                <a:xfrm rot="16200000">
                  <a:off x="10941858" y="2865842"/>
                  <a:ext cx="86969" cy="188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9527458" y="3198948"/>
                  <a:ext cx="235974" cy="163684"/>
                </a:xfrm>
                <a:custGeom>
                  <a:avLst/>
                  <a:gdLst>
                    <a:gd name="connsiteX0" fmla="*/ 0 w 235974"/>
                    <a:gd name="connsiteY0" fmla="*/ 75194 h 163684"/>
                    <a:gd name="connsiteX1" fmla="*/ 176981 w 235974"/>
                    <a:gd name="connsiteY1" fmla="*/ 1452 h 163684"/>
                    <a:gd name="connsiteX2" fmla="*/ 221226 w 235974"/>
                    <a:gd name="connsiteY2" fmla="*/ 134187 h 163684"/>
                    <a:gd name="connsiteX3" fmla="*/ 235974 w 235974"/>
                    <a:gd name="connsiteY3" fmla="*/ 163684 h 163684"/>
                  </a:gdLst>
                  <a:ahLst/>
                  <a:cxnLst>
                    <a:cxn ang="0">
                      <a:pos x="connsiteX0" y="connsiteY0"/>
                    </a:cxn>
                    <a:cxn ang="0">
                      <a:pos x="connsiteX1" y="connsiteY1"/>
                    </a:cxn>
                    <a:cxn ang="0">
                      <a:pos x="connsiteX2" y="connsiteY2"/>
                    </a:cxn>
                    <a:cxn ang="0">
                      <a:pos x="connsiteX3" y="connsiteY3"/>
                    </a:cxn>
                  </a:cxnLst>
                  <a:rect l="l" t="t" r="r" b="b"/>
                  <a:pathLst>
                    <a:path w="235974" h="163684">
                      <a:moveTo>
                        <a:pt x="0" y="75194"/>
                      </a:moveTo>
                      <a:cubicBezTo>
                        <a:pt x="70055" y="33407"/>
                        <a:pt x="140110" y="-8380"/>
                        <a:pt x="176981" y="1452"/>
                      </a:cubicBezTo>
                      <a:cubicBezTo>
                        <a:pt x="213852" y="11284"/>
                        <a:pt x="211394" y="107148"/>
                        <a:pt x="221226" y="134187"/>
                      </a:cubicBezTo>
                      <a:cubicBezTo>
                        <a:pt x="231058" y="161226"/>
                        <a:pt x="233516" y="162455"/>
                        <a:pt x="235974" y="1636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p:cNvSpPr txBox="1"/>
                    <p:nvPr/>
                  </p:nvSpPr>
                  <p:spPr>
                    <a:xfrm>
                      <a:off x="9424505" y="2738933"/>
                      <a:ext cx="728619"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𝟑𝟎</m:t>
                                </m:r>
                              </m:e>
                              <m:sup>
                                <m:r>
                                  <a:rPr lang="en-US" b="1" i="1" smtClean="0">
                                    <a:latin typeface="Cambria Math" panose="02040503050406030204" pitchFamily="18" charset="0"/>
                                  </a:rPr>
                                  <m:t>𝟎</m:t>
                                </m:r>
                              </m:sup>
                            </m:sSup>
                          </m:oMath>
                        </m:oMathPara>
                      </a14:m>
                      <a:endParaRPr lang="en-US"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9424505" y="2738933"/>
                      <a:ext cx="728619" cy="375552"/>
                    </a:xfrm>
                    <a:prstGeom prst="rect">
                      <a:avLst/>
                    </a:prstGeom>
                    <a:blipFill>
                      <a:blip r:embed="rId11"/>
                      <a:stretch>
                        <a:fillRect/>
                      </a:stretch>
                    </a:blipFill>
                  </p:spPr>
                  <p:txBody>
                    <a:bodyPr/>
                    <a:lstStyle/>
                    <a:p>
                      <a:r>
                        <a:rPr lang="en-US">
                          <a:noFill/>
                        </a:rPr>
                        <a:t> </a:t>
                      </a:r>
                    </a:p>
                  </p:txBody>
                </p:sp>
              </mc:Fallback>
            </mc:AlternateContent>
            <p:cxnSp>
              <p:nvCxnSpPr>
                <p:cNvPr id="53" name="Straight Connector 52"/>
                <p:cNvCxnSpPr>
                  <a:endCxn id="63" idx="0"/>
                </p:cNvCxnSpPr>
                <p:nvPr/>
              </p:nvCxnSpPr>
              <p:spPr>
                <a:xfrm>
                  <a:off x="8117448" y="1862844"/>
                  <a:ext cx="1409338" cy="184859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7317910" y="2849790"/>
                  <a:ext cx="2246597" cy="942195"/>
                </a:xfrm>
                <a:prstGeom prst="line">
                  <a:avLst/>
                </a:prstGeom>
              </p:spPr>
              <p:style>
                <a:lnRef idx="2">
                  <a:schemeClr val="dk1"/>
                </a:lnRef>
                <a:fillRef idx="0">
                  <a:schemeClr val="dk1"/>
                </a:fillRef>
                <a:effectRef idx="1">
                  <a:schemeClr val="dk1"/>
                </a:effectRef>
                <a:fontRef idx="minor">
                  <a:schemeClr val="tx1"/>
                </a:fontRef>
              </p:style>
            </p:cxnSp>
            <p:sp>
              <p:nvSpPr>
                <p:cNvPr id="55" name="Rectangle 54"/>
                <p:cNvSpPr/>
                <p:nvPr/>
              </p:nvSpPr>
              <p:spPr>
                <a:xfrm rot="5400000">
                  <a:off x="11652689" y="3645234"/>
                  <a:ext cx="782373" cy="23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rot="5400000">
                <a:off x="6724016" y="3470652"/>
                <a:ext cx="677960" cy="4302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V="1">
                <a:off x="4389393" y="3685782"/>
                <a:ext cx="3876982" cy="4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9" name="TextBox 38"/>
              <p:cNvSpPr txBox="1"/>
              <p:nvPr/>
            </p:nvSpPr>
            <p:spPr>
              <a:xfrm>
                <a:off x="6597459" y="2642679"/>
                <a:ext cx="1143000" cy="646331"/>
              </a:xfrm>
              <a:prstGeom prst="rect">
                <a:avLst/>
              </a:prstGeom>
              <a:noFill/>
            </p:spPr>
            <p:txBody>
              <a:bodyPr wrap="square" rtlCol="0">
                <a:spAutoFit/>
              </a:bodyPr>
              <a:lstStyle/>
              <a:p>
                <a:r>
                  <a:rPr lang="en-US" b="1" dirty="0"/>
                  <a:t>35.82mm</a:t>
                </a:r>
              </a:p>
              <a:p>
                <a:r>
                  <a:rPr lang="en-US" b="1" dirty="0"/>
                  <a:t>Graphite</a:t>
                </a:r>
              </a:p>
            </p:txBody>
          </p:sp>
          <p:sp>
            <p:nvSpPr>
              <p:cNvPr id="40" name="TextBox 39"/>
              <p:cNvSpPr txBox="1"/>
              <p:nvPr/>
            </p:nvSpPr>
            <p:spPr>
              <a:xfrm>
                <a:off x="8397442" y="3196331"/>
                <a:ext cx="1522143" cy="461665"/>
              </a:xfrm>
              <a:prstGeom prst="rect">
                <a:avLst/>
              </a:prstGeom>
              <a:noFill/>
            </p:spPr>
            <p:txBody>
              <a:bodyPr wrap="square" rtlCol="0">
                <a:spAutoFit/>
              </a:bodyPr>
              <a:lstStyle/>
              <a:p>
                <a:r>
                  <a:rPr lang="en-US" sz="1200" b="1" dirty="0"/>
                  <a:t>Proton Beam</a:t>
                </a:r>
              </a:p>
              <a:p>
                <a:r>
                  <a:rPr lang="en-US" sz="1200" b="1" dirty="0"/>
                  <a:t>17.59 MeV</a:t>
                </a:r>
              </a:p>
            </p:txBody>
          </p:sp>
          <p:sp>
            <p:nvSpPr>
              <p:cNvPr id="41" name="TextBox 40"/>
              <p:cNvSpPr txBox="1"/>
              <p:nvPr/>
            </p:nvSpPr>
            <p:spPr>
              <a:xfrm>
                <a:off x="4814295" y="3021837"/>
                <a:ext cx="1993372" cy="646331"/>
              </a:xfrm>
              <a:prstGeom prst="rect">
                <a:avLst/>
              </a:prstGeom>
              <a:noFill/>
            </p:spPr>
            <p:txBody>
              <a:bodyPr wrap="square" rtlCol="0">
                <a:spAutoFit/>
              </a:bodyPr>
              <a:lstStyle/>
              <a:p>
                <a:r>
                  <a:rPr lang="en-US" b="1" dirty="0"/>
                  <a:t>Beam</a:t>
                </a:r>
              </a:p>
              <a:p>
                <a:r>
                  <a:rPr lang="en-US" b="1" dirty="0"/>
                  <a:t>88.97 Proton MeV</a:t>
                </a:r>
              </a:p>
            </p:txBody>
          </p:sp>
          <p:sp>
            <p:nvSpPr>
              <p:cNvPr id="42" name="TextBox 41"/>
              <p:cNvSpPr txBox="1"/>
              <p:nvPr/>
            </p:nvSpPr>
            <p:spPr>
              <a:xfrm>
                <a:off x="10088955" y="2046829"/>
                <a:ext cx="1603534" cy="646331"/>
              </a:xfrm>
              <a:prstGeom prst="rect">
                <a:avLst/>
              </a:prstGeom>
              <a:noFill/>
            </p:spPr>
            <p:txBody>
              <a:bodyPr wrap="square" rtlCol="0">
                <a:spAutoFit/>
              </a:bodyPr>
              <a:lstStyle/>
              <a:p>
                <a:r>
                  <a:rPr lang="en-US" b="1" dirty="0"/>
                  <a:t>2 mm</a:t>
                </a:r>
              </a:p>
              <a:p>
                <a:r>
                  <a:rPr lang="en-US" b="1" dirty="0"/>
                  <a:t>Graphite </a:t>
                </a:r>
              </a:p>
            </p:txBody>
          </p:sp>
        </p:grpSp>
        <p:sp>
          <p:nvSpPr>
            <p:cNvPr id="27" name="Rectangle 26"/>
            <p:cNvSpPr/>
            <p:nvPr/>
          </p:nvSpPr>
          <p:spPr>
            <a:xfrm rot="12062112">
              <a:off x="3309377" y="3810915"/>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3184616">
              <a:off x="2852444" y="3572112"/>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3993979">
              <a:off x="2500456" y="3165639"/>
              <a:ext cx="447181" cy="13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a:off x="3183860" y="2845027"/>
              <a:ext cx="829759" cy="706028"/>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7" idx="2"/>
            </p:cNvCxnSpPr>
            <p:nvPr/>
          </p:nvCxnSpPr>
          <p:spPr>
            <a:xfrm flipH="1">
              <a:off x="3558049" y="2856957"/>
              <a:ext cx="468546" cy="958615"/>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738619" y="4130906"/>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9</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738619" y="4130906"/>
                  <a:ext cx="670817"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21062" y="4019475"/>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115</m:t>
                            </m:r>
                          </m:e>
                          <m:sup>
                            <m:r>
                              <a:rPr lang="en-US" sz="1600" i="1">
                                <a:latin typeface="Cambria Math" panose="02040503050406030204" pitchFamily="18" charset="0"/>
                              </a:rPr>
                              <m:t>0</m:t>
                            </m:r>
                          </m:sup>
                        </m:sSup>
                      </m:oMath>
                    </m:oMathPara>
                  </a14:m>
                  <a:endParaRPr lang="en-US"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121062" y="4019475"/>
                  <a:ext cx="670817"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534235" y="373868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13</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534235" y="3738684"/>
                  <a:ext cx="670817" cy="33855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149074" y="3221334"/>
                  <a:ext cx="67081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15</m:t>
                            </m:r>
                            <m:r>
                              <a:rPr lang="en-US" sz="1600" i="1">
                                <a:latin typeface="Cambria Math" panose="02040503050406030204" pitchFamily="18" charset="0"/>
                              </a:rPr>
                              <m:t>0</m:t>
                            </m:r>
                          </m:e>
                          <m:sup>
                            <m:r>
                              <a:rPr lang="en-US" sz="1600" i="1">
                                <a:latin typeface="Cambria Math" panose="02040503050406030204" pitchFamily="18" charset="0"/>
                              </a:rPr>
                              <m:t>0</m:t>
                            </m:r>
                          </m:sup>
                        </m:sSup>
                      </m:oMath>
                    </m:oMathPara>
                  </a14:m>
                  <a:endParaRPr lang="en-US"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2149074" y="3221334"/>
                  <a:ext cx="670817" cy="338554"/>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415218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400050"/>
            <a:ext cx="7543800" cy="707886"/>
          </a:xfrm>
          <a:prstGeom prst="rect">
            <a:avLst/>
          </a:prstGeom>
          <a:noFill/>
        </p:spPr>
        <p:txBody>
          <a:bodyPr wrap="square" rtlCol="0">
            <a:spAutoFit/>
          </a:bodyPr>
          <a:lstStyle/>
          <a:p>
            <a:r>
              <a:rPr lang="en-US" sz="4000" dirty="0"/>
              <a:t>Conclusion</a:t>
            </a:r>
          </a:p>
        </p:txBody>
      </p:sp>
      <p:sp>
        <p:nvSpPr>
          <p:cNvPr id="3" name="TextBox 2"/>
          <p:cNvSpPr txBox="1"/>
          <p:nvPr/>
        </p:nvSpPr>
        <p:spPr>
          <a:xfrm>
            <a:off x="571500" y="1314450"/>
            <a:ext cx="132588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As non-uniformity of angular distribution of carbon de-excitement reaction products is not implemented in Geant4 software models, multiple peaks are not visible neither for 4.4 MeV nor for 9.6 MeV gamma peak.</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Although, the effects of Doppler broadening are visible when impinging protons energy is relatively high (between 50 and 70 MeV), it is still underestimated as this effect is very important even in the area close to a Bragg peak too according to experimental measurement.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Additionally, the more initial kinetic energy of protons is the more important the Doppler broadening becomes which causes a sharp peak, existing due to  program error, to emerge at exactly 4.43 MeV for 4.43 MeV lines detected from every angle, thus violating the conservation of energy-momentum four-vector.</a:t>
            </a:r>
          </a:p>
          <a:p>
            <a:pPr marL="285750" indent="-285750">
              <a:buFont typeface="Arial" panose="020B0604020202020204" pitchFamily="34" charset="0"/>
              <a:buChar char="•"/>
            </a:pPr>
            <a:endParaRPr lang="en-US" sz="2400" dirty="0"/>
          </a:p>
        </p:txBody>
      </p:sp>
      <p:sp>
        <p:nvSpPr>
          <p:cNvPr id="4" name="Slide Number Placeholder 3"/>
          <p:cNvSpPr>
            <a:spLocks noGrp="1"/>
          </p:cNvSpPr>
          <p:nvPr>
            <p:ph type="sldNum" sz="quarter" idx="7"/>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2090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53026-4B72-4525-8F0F-582A238118BC}"/>
              </a:ext>
            </a:extLst>
          </p:cNvPr>
          <p:cNvSpPr/>
          <p:nvPr/>
        </p:nvSpPr>
        <p:spPr>
          <a:xfrm>
            <a:off x="800100" y="1009650"/>
            <a:ext cx="13411200" cy="523220"/>
          </a:xfrm>
          <a:prstGeom prst="rect">
            <a:avLst/>
          </a:prstGeom>
        </p:spPr>
        <p:txBody>
          <a:bodyPr wrap="square">
            <a:spAutoFit/>
          </a:bodyPr>
          <a:lstStyle/>
          <a:p>
            <a:r>
              <a:rPr lang="en-US" sz="2800" b="1" dirty="0"/>
              <a:t>   </a:t>
            </a:r>
            <a:endParaRPr lang="en-US" sz="2400" b="1" dirty="0"/>
          </a:p>
        </p:txBody>
      </p:sp>
      <p:sp>
        <p:nvSpPr>
          <p:cNvPr id="5" name="TextBox 4"/>
          <p:cNvSpPr txBox="1"/>
          <p:nvPr/>
        </p:nvSpPr>
        <p:spPr>
          <a:xfrm>
            <a:off x="3619500" y="2715894"/>
            <a:ext cx="6934200" cy="461665"/>
          </a:xfrm>
          <a:prstGeom prst="rect">
            <a:avLst/>
          </a:prstGeom>
          <a:noFill/>
        </p:spPr>
        <p:txBody>
          <a:bodyPr wrap="square" rtlCol="0">
            <a:spAutoFit/>
          </a:bodyPr>
          <a:lstStyle/>
          <a:p>
            <a:pPr algn="ctr"/>
            <a:r>
              <a:rPr lang="en-US" sz="2400" dirty="0"/>
              <a:t>Thanks for your Attention</a:t>
            </a:r>
          </a:p>
        </p:txBody>
      </p:sp>
      <p:sp>
        <p:nvSpPr>
          <p:cNvPr id="2" name="Slide Number Placeholder 1"/>
          <p:cNvSpPr>
            <a:spLocks noGrp="1"/>
          </p:cNvSpPr>
          <p:nvPr>
            <p:ph type="sldNum" sz="quarter" idx="7"/>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36784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53026-4B72-4525-8F0F-582A238118BC}"/>
              </a:ext>
            </a:extLst>
          </p:cNvPr>
          <p:cNvSpPr/>
          <p:nvPr/>
        </p:nvSpPr>
        <p:spPr>
          <a:xfrm>
            <a:off x="800100" y="1009650"/>
            <a:ext cx="13411200" cy="523220"/>
          </a:xfrm>
          <a:prstGeom prst="rect">
            <a:avLst/>
          </a:prstGeom>
        </p:spPr>
        <p:txBody>
          <a:bodyPr wrap="square">
            <a:spAutoFit/>
          </a:bodyPr>
          <a:lstStyle/>
          <a:p>
            <a:r>
              <a:rPr lang="en-US" sz="2800" b="1" dirty="0"/>
              <a:t>   </a:t>
            </a:r>
            <a:endParaRPr lang="en-US" sz="2400" b="1" dirty="0"/>
          </a:p>
        </p:txBody>
      </p:sp>
      <p:sp>
        <p:nvSpPr>
          <p:cNvPr id="6" name="TextBox 5"/>
          <p:cNvSpPr txBox="1"/>
          <p:nvPr/>
        </p:nvSpPr>
        <p:spPr>
          <a:xfrm>
            <a:off x="2857500" y="857250"/>
            <a:ext cx="9525000" cy="4247317"/>
          </a:xfrm>
          <a:prstGeom prst="rect">
            <a:avLst/>
          </a:prstGeom>
          <a:noFill/>
        </p:spPr>
        <p:txBody>
          <a:bodyPr wrap="square" rtlCol="0">
            <a:spAutoFit/>
          </a:bodyPr>
          <a:lstStyle/>
          <a:p>
            <a:r>
              <a:rPr lang="en-US" dirty="0"/>
              <a:t>Reference:</a:t>
            </a:r>
          </a:p>
          <a:p>
            <a:pPr marL="342900" indent="-342900">
              <a:buAutoNum type="arabicParenR"/>
            </a:pPr>
            <a:r>
              <a:rPr lang="en-US" dirty="0"/>
              <a:t>L. </a:t>
            </a:r>
            <a:r>
              <a:rPr lang="en-US" dirty="0" err="1"/>
              <a:t>Kelleter</a:t>
            </a:r>
            <a:r>
              <a:rPr lang="en-US" dirty="0"/>
              <a:t>, A. </a:t>
            </a:r>
            <a:r>
              <a:rPr lang="en-US" dirty="0" err="1"/>
              <a:t>Wro´nska</a:t>
            </a:r>
            <a:r>
              <a:rPr lang="en-US" dirty="0"/>
              <a:t>, </a:t>
            </a:r>
            <a:r>
              <a:rPr lang="en-US" i="1" dirty="0"/>
              <a:t>Spectroscopic study of prompt-gamma emission for range verification in proton therapy</a:t>
            </a:r>
            <a:r>
              <a:rPr lang="en-US" dirty="0"/>
              <a:t>, Physics Institute 3B, RWTH Aachen University, Aachen, Germany.</a:t>
            </a:r>
          </a:p>
          <a:p>
            <a:pPr marL="342900" indent="-342900">
              <a:buAutoNum type="arabicParenR"/>
            </a:pPr>
            <a:r>
              <a:rPr lang="en-US" dirty="0"/>
              <a:t>A. </a:t>
            </a:r>
            <a:r>
              <a:rPr lang="en-US" dirty="0" err="1"/>
              <a:t>Wrońskaa</a:t>
            </a:r>
            <a:r>
              <a:rPr lang="en-US" dirty="0"/>
              <a:t> , A. </a:t>
            </a:r>
            <a:r>
              <a:rPr lang="en-US" dirty="0" err="1"/>
              <a:t>Anees</a:t>
            </a:r>
            <a:r>
              <a:rPr lang="en-US" dirty="0"/>
              <a:t> </a:t>
            </a:r>
            <a:r>
              <a:rPr lang="en-US" dirty="0" err="1"/>
              <a:t>Ahmeda</a:t>
            </a:r>
            <a:r>
              <a:rPr lang="en-US" dirty="0"/>
              <a:t>, </a:t>
            </a:r>
            <a:r>
              <a:rPr lang="en-US" i="1" dirty="0"/>
              <a:t>EXPERIMENTAL VERIFICATION OF KEY CROSS SECTIONS FOR PROMPT-GAMMA IMAGING IN PROTON THERAPY</a:t>
            </a:r>
            <a:r>
              <a:rPr lang="en-US" dirty="0"/>
              <a:t>, The M. </a:t>
            </a:r>
            <a:r>
              <a:rPr lang="en-US" dirty="0" err="1"/>
              <a:t>Smoluchowski</a:t>
            </a:r>
            <a:r>
              <a:rPr lang="en-US" dirty="0"/>
              <a:t> Institute of Physics, </a:t>
            </a:r>
            <a:r>
              <a:rPr lang="en-US" dirty="0" err="1"/>
              <a:t>Jagiellonian</a:t>
            </a:r>
            <a:r>
              <a:rPr lang="en-US" dirty="0"/>
              <a:t> University </a:t>
            </a:r>
            <a:r>
              <a:rPr lang="en-US" dirty="0" err="1"/>
              <a:t>Kraków</a:t>
            </a:r>
            <a:r>
              <a:rPr lang="en-US" dirty="0"/>
              <a:t>, Poland </a:t>
            </a:r>
            <a:r>
              <a:rPr lang="en-US" dirty="0" err="1"/>
              <a:t>bRWTH</a:t>
            </a:r>
            <a:r>
              <a:rPr lang="en-US" dirty="0"/>
              <a:t> Aachen University, Aachen, Germany. August 21, 2017.</a:t>
            </a:r>
          </a:p>
          <a:p>
            <a:pPr marL="342900" indent="-342900">
              <a:buAutoNum type="arabicParenR"/>
            </a:pPr>
            <a:r>
              <a:rPr lang="en-US" dirty="0"/>
              <a:t>K. Rusiecka1, A. </a:t>
            </a:r>
            <a:r>
              <a:rPr lang="en-US" dirty="0" err="1"/>
              <a:t>Wrońska</a:t>
            </a:r>
            <a:r>
              <a:rPr lang="en-US" dirty="0"/>
              <a:t>, </a:t>
            </a:r>
            <a:r>
              <a:rPr lang="en-US" i="1" dirty="0"/>
              <a:t>Determination of Gamma Angular Distribution from the Shape of Spectral Line for the First Excited State of Carbon Nucleus, </a:t>
            </a:r>
            <a:r>
              <a:rPr lang="en-US" dirty="0"/>
              <a:t>Marian </a:t>
            </a:r>
            <a:r>
              <a:rPr lang="en-US" dirty="0" err="1"/>
              <a:t>Smoluchowski</a:t>
            </a:r>
            <a:r>
              <a:rPr lang="en-US" dirty="0"/>
              <a:t> Institute of Physics, </a:t>
            </a:r>
            <a:r>
              <a:rPr lang="en-US" dirty="0" err="1"/>
              <a:t>Jagiellonian</a:t>
            </a:r>
            <a:r>
              <a:rPr lang="en-US" dirty="0"/>
              <a:t> University, </a:t>
            </a:r>
            <a:r>
              <a:rPr lang="en-US" dirty="0" err="1"/>
              <a:t>Krak</a:t>
            </a:r>
            <a:r>
              <a:rPr lang="el-GR" dirty="0"/>
              <a:t>ό</a:t>
            </a:r>
            <a:r>
              <a:rPr lang="en-US" dirty="0"/>
              <a:t>w, Poland 2 </a:t>
            </a:r>
            <a:r>
              <a:rPr lang="en-US" dirty="0" err="1"/>
              <a:t>Henryk</a:t>
            </a:r>
            <a:r>
              <a:rPr lang="en-US" dirty="0"/>
              <a:t> </a:t>
            </a:r>
            <a:r>
              <a:rPr lang="en-US" dirty="0" err="1"/>
              <a:t>Niewodniczański</a:t>
            </a:r>
            <a:r>
              <a:rPr lang="en-US" dirty="0"/>
              <a:t> Institute of Nuclear Physics PAN, </a:t>
            </a:r>
            <a:r>
              <a:rPr lang="en-US" dirty="0" err="1"/>
              <a:t>Krak</a:t>
            </a:r>
            <a:r>
              <a:rPr lang="el-GR" dirty="0"/>
              <a:t>ό</a:t>
            </a:r>
            <a:r>
              <a:rPr lang="en-US" dirty="0"/>
              <a:t>w, Poland 3 RWTH Aachen University, Aachen, Germany. 11 January 2016</a:t>
            </a:r>
          </a:p>
          <a:p>
            <a:pPr marL="342900" indent="-342900">
              <a:buAutoNum type="arabicParenR"/>
            </a:pPr>
            <a:r>
              <a:rPr lang="en-US" dirty="0"/>
              <a:t>K. </a:t>
            </a:r>
            <a:r>
              <a:rPr lang="en-US" dirty="0" err="1"/>
              <a:t>Rusiecka</a:t>
            </a:r>
            <a:r>
              <a:rPr lang="en-US" dirty="0"/>
              <a:t>† , A. </a:t>
            </a:r>
            <a:r>
              <a:rPr lang="en-US" dirty="0" err="1"/>
              <a:t>Wrońska</a:t>
            </a:r>
            <a:r>
              <a:rPr lang="en-US" dirty="0"/>
              <a:t>, </a:t>
            </a:r>
            <a:r>
              <a:rPr lang="en-US" i="1" dirty="0"/>
              <a:t>SHAPE OF THE SPECTRAL LINE AND GAMMA ANGULAR DISTRIBUTION OF THE 12C(p, p0γ4.44) 12C REACTION, </a:t>
            </a:r>
            <a:r>
              <a:rPr lang="en-US" dirty="0"/>
              <a:t>Department of Nuclear Physics and Its Applications, Institute of Physics University of Silesia, Katowice, Poland. July 17, 2018</a:t>
            </a:r>
            <a:endParaRPr lang="en-US" i="1" dirty="0"/>
          </a:p>
          <a:p>
            <a:pPr marL="342900" indent="-342900">
              <a:buAutoNum type="arabicParenR"/>
            </a:pPr>
            <a:endParaRPr lang="en-US" i="1" dirty="0"/>
          </a:p>
        </p:txBody>
      </p:sp>
      <p:sp>
        <p:nvSpPr>
          <p:cNvPr id="2" name="Slide Number Placeholder 1"/>
          <p:cNvSpPr>
            <a:spLocks noGrp="1"/>
          </p:cNvSpPr>
          <p:nvPr>
            <p:ph type="sldNum" sz="quarter" idx="7"/>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45815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552450"/>
            <a:ext cx="9372600" cy="584775"/>
          </a:xfrm>
          <a:prstGeom prst="rect">
            <a:avLst/>
          </a:prstGeom>
          <a:noFill/>
        </p:spPr>
        <p:txBody>
          <a:bodyPr wrap="square" rtlCol="0">
            <a:spAutoFit/>
          </a:bodyPr>
          <a:lstStyle/>
          <a:p>
            <a:r>
              <a:rPr lang="en-US" sz="3200" dirty="0"/>
              <a:t>Outline</a:t>
            </a:r>
          </a:p>
        </p:txBody>
      </p:sp>
      <p:sp>
        <p:nvSpPr>
          <p:cNvPr id="3" name="TextBox 2"/>
          <p:cNvSpPr txBox="1"/>
          <p:nvPr/>
        </p:nvSpPr>
        <p:spPr>
          <a:xfrm>
            <a:off x="571500" y="1314450"/>
            <a:ext cx="127254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Description of technique of proton therapy monitoring - Prompt Gamma Imaging (PGI)</a:t>
            </a:r>
          </a:p>
          <a:p>
            <a:pPr marL="285750" indent="-285750">
              <a:buFont typeface="Arial" panose="020B0604020202020204" pitchFamily="34" charset="0"/>
              <a:buChar char="•"/>
            </a:pPr>
            <a:r>
              <a:rPr lang="en-US" sz="2400" dirty="0"/>
              <a:t>Geant4 Simulation</a:t>
            </a:r>
          </a:p>
          <a:p>
            <a:pPr marL="285750" indent="-285750">
              <a:buFont typeface="Arial" panose="020B0604020202020204" pitchFamily="34" charset="0"/>
              <a:buChar char="•"/>
            </a:pPr>
            <a:r>
              <a:rPr lang="en-US" sz="2400" dirty="0"/>
              <a:t>Results</a:t>
            </a:r>
          </a:p>
          <a:p>
            <a:pPr marL="742950" lvl="1" indent="-285750">
              <a:buFont typeface="Arial" panose="020B0604020202020204" pitchFamily="34" charset="0"/>
              <a:buChar char="•"/>
            </a:pPr>
            <a:r>
              <a:rPr lang="en-US" sz="2400" dirty="0"/>
              <a:t>Experimental results</a:t>
            </a:r>
          </a:p>
          <a:p>
            <a:pPr marL="742950" lvl="2" indent="-285750">
              <a:buFont typeface="Arial" panose="020B0604020202020204" pitchFamily="34" charset="0"/>
              <a:buChar char="•"/>
            </a:pPr>
            <a:r>
              <a:rPr lang="en-US" sz="2400" dirty="0"/>
              <a:t>Prompt Gamma Spectrum detected from six different Angles</a:t>
            </a:r>
          </a:p>
          <a:p>
            <a:pPr marL="742950" lvl="2" indent="-285750">
              <a:buFont typeface="Arial" panose="020B0604020202020204" pitchFamily="34" charset="0"/>
              <a:buChar char="•"/>
            </a:pPr>
            <a:r>
              <a:rPr lang="en-US" sz="2400" dirty="0"/>
              <a:t>4.4 MeV and 9.64 MeV Gamma line shapes</a:t>
            </a:r>
          </a:p>
          <a:p>
            <a:pPr marL="285750" indent="-285750">
              <a:buFont typeface="Arial" panose="020B0604020202020204" pitchFamily="34" charset="0"/>
              <a:buChar char="•"/>
            </a:pPr>
            <a:r>
              <a:rPr lang="en-US" sz="2400" dirty="0"/>
              <a:t>Conclusion </a:t>
            </a:r>
          </a:p>
          <a:p>
            <a:pPr marL="285750" indent="-285750">
              <a:buFont typeface="Arial" panose="020B0604020202020204" pitchFamily="34" charset="0"/>
              <a:buChar char="•"/>
            </a:pPr>
            <a:endParaRPr lang="en-US" sz="2400" dirty="0"/>
          </a:p>
        </p:txBody>
      </p:sp>
      <p:sp>
        <p:nvSpPr>
          <p:cNvPr id="4" name="Slide Number Placeholder 3"/>
          <p:cNvSpPr>
            <a:spLocks noGrp="1"/>
          </p:cNvSpPr>
          <p:nvPr>
            <p:ph type="sldNum" sz="quarter" idx="7"/>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1831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552450"/>
            <a:ext cx="9372600" cy="584775"/>
          </a:xfrm>
          <a:prstGeom prst="rect">
            <a:avLst/>
          </a:prstGeom>
          <a:noFill/>
        </p:spPr>
        <p:txBody>
          <a:bodyPr wrap="square" rtlCol="0">
            <a:spAutoFit/>
          </a:bodyPr>
          <a:lstStyle/>
          <a:p>
            <a:r>
              <a:rPr lang="en-US" sz="3200" dirty="0"/>
              <a:t>Motivation</a:t>
            </a:r>
          </a:p>
        </p:txBody>
      </p:sp>
      <p:sp>
        <p:nvSpPr>
          <p:cNvPr id="4" name="Slide Number Placeholder 3"/>
          <p:cNvSpPr>
            <a:spLocks noGrp="1"/>
          </p:cNvSpPr>
          <p:nvPr>
            <p:ph type="sldNum" sz="quarter" idx="7"/>
          </p:nvPr>
        </p:nvSpPr>
        <p:spPr/>
        <p:txBody>
          <a:bodyPr/>
          <a:lstStyle/>
          <a:p>
            <a:fld id="{B6F15528-21DE-4FAA-801E-634DDDAF4B2B}" type="slidenum">
              <a:rPr lang="en-US" smtClean="0"/>
              <a:pPr/>
              <a:t>3</a:t>
            </a:fld>
            <a:endParaRPr lang="en-US"/>
          </a:p>
        </p:txBody>
      </p:sp>
      <p:sp>
        <p:nvSpPr>
          <p:cNvPr id="5" name="TextBox 4"/>
          <p:cNvSpPr txBox="1"/>
          <p:nvPr/>
        </p:nvSpPr>
        <p:spPr>
          <a:xfrm>
            <a:off x="495300" y="1543050"/>
            <a:ext cx="104394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PGI has an advantage over PET monitoring and treatment planning </a:t>
            </a:r>
          </a:p>
          <a:p>
            <a:endParaRPr lang="en-US" sz="2400" dirty="0"/>
          </a:p>
          <a:p>
            <a:pPr marL="285750" indent="-285750">
              <a:buFont typeface="Arial" panose="020B0604020202020204" pitchFamily="34" charset="0"/>
              <a:buChar char="•"/>
            </a:pPr>
            <a:r>
              <a:rPr lang="en-US" sz="2400" dirty="0"/>
              <a:t>The study of properties of each peak in a PG spectra is important for PGI imaging development</a:t>
            </a:r>
          </a:p>
          <a:p>
            <a:pPr marL="742950" lvl="1" indent="-285750">
              <a:buFont typeface="Arial" panose="020B0604020202020204" pitchFamily="34" charset="0"/>
              <a:buChar char="•"/>
            </a:pPr>
            <a:r>
              <a:rPr lang="en-US" sz="2400" dirty="0"/>
              <a:t>Shape and angular distribution of 4.4 MeV depends on the phase space of incoming proton beam (</a:t>
            </a:r>
            <a:r>
              <a:rPr lang="en-US" sz="2400" i="1" dirty="0"/>
              <a:t>Experiment at (HIT), 2015</a:t>
            </a:r>
            <a:r>
              <a:rPr lang="en-US" sz="2400" dirty="0"/>
              <a:t>)</a:t>
            </a:r>
          </a:p>
          <a:p>
            <a:pPr marL="742950" lvl="1" indent="-285750">
              <a:buFont typeface="Arial" panose="020B0604020202020204" pitchFamily="34" charset="0"/>
              <a:buChar char="•"/>
            </a:pPr>
            <a:r>
              <a:rPr lang="en-US" sz="2400" dirty="0"/>
              <a:t>The  intensity of 4.4 MeV peak correlates with Bragg Peak position (</a:t>
            </a:r>
            <a:r>
              <a:rPr lang="en-US" sz="2400" i="1" dirty="0"/>
              <a:t>Experiment at (HIT), 2015</a:t>
            </a:r>
            <a:r>
              <a:rPr lang="en-US" sz="2400" dirty="0"/>
              <a:t>)</a:t>
            </a:r>
          </a:p>
          <a:p>
            <a:pPr marL="742950" lvl="1" indent="-285750">
              <a:buFont typeface="Arial" panose="020B0604020202020204" pitchFamily="34" charset="0"/>
              <a:buChar char="•"/>
            </a:pPr>
            <a:r>
              <a:rPr lang="en-US" sz="2400" dirty="0"/>
              <a:t>The study of these properties might be important for detector positioning </a:t>
            </a:r>
          </a:p>
          <a:p>
            <a:pPr lvl="1"/>
            <a:endParaRPr lang="en-US" sz="2400" dirty="0"/>
          </a:p>
          <a:p>
            <a:pPr marL="285750" indent="-285750">
              <a:buFont typeface="Arial" panose="020B0604020202020204" pitchFamily="34" charset="0"/>
              <a:buChar char="•"/>
            </a:pPr>
            <a:r>
              <a:rPr lang="en-US" sz="2400" dirty="0"/>
              <a:t>Hadron Therapy Center at Kutaisi international University</a:t>
            </a:r>
          </a:p>
        </p:txBody>
      </p:sp>
    </p:spTree>
    <p:extLst>
      <p:ext uri="{BB962C8B-B14F-4D97-AF65-F5344CB8AC3E}">
        <p14:creationId xmlns:p14="http://schemas.microsoft.com/office/powerpoint/2010/main" val="197171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552450"/>
            <a:ext cx="9372600" cy="584775"/>
          </a:xfrm>
          <a:prstGeom prst="rect">
            <a:avLst/>
          </a:prstGeom>
          <a:noFill/>
        </p:spPr>
        <p:txBody>
          <a:bodyPr wrap="square" rtlCol="0">
            <a:spAutoFit/>
          </a:bodyPr>
          <a:lstStyle/>
          <a:p>
            <a:r>
              <a:rPr lang="en-US" sz="3200" dirty="0"/>
              <a:t>Motivation</a:t>
            </a:r>
          </a:p>
        </p:txBody>
      </p:sp>
      <p:sp>
        <p:nvSpPr>
          <p:cNvPr id="4" name="Slide Number Placeholder 3"/>
          <p:cNvSpPr>
            <a:spLocks noGrp="1"/>
          </p:cNvSpPr>
          <p:nvPr>
            <p:ph type="sldNum" sz="quarter" idx="7"/>
          </p:nvPr>
        </p:nvSpPr>
        <p:spPr/>
        <p:txBody>
          <a:bodyPr/>
          <a:lstStyle/>
          <a:p>
            <a:fld id="{B6F15528-21DE-4FAA-801E-634DDDAF4B2B}" type="slidenum">
              <a:rPr lang="en-US" smtClean="0"/>
              <a:pPr/>
              <a:t>4</a:t>
            </a:fld>
            <a:endParaRPr lang="en-US"/>
          </a:p>
        </p:txBody>
      </p:sp>
      <p:sp>
        <p:nvSpPr>
          <p:cNvPr id="5" name="TextBox 4"/>
          <p:cNvSpPr txBox="1"/>
          <p:nvPr/>
        </p:nvSpPr>
        <p:spPr>
          <a:xfrm>
            <a:off x="495300" y="1543050"/>
            <a:ext cx="104394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PGI has an advantage over PET monitoring and treatment planning </a:t>
            </a:r>
          </a:p>
        </p:txBody>
      </p:sp>
      <p:pic>
        <p:nvPicPr>
          <p:cNvPr id="6" name="Picture 5"/>
          <p:cNvPicPr>
            <a:picLocks noChangeAspect="1"/>
          </p:cNvPicPr>
          <p:nvPr/>
        </p:nvPicPr>
        <p:blipFill>
          <a:blip r:embed="rId2"/>
          <a:stretch>
            <a:fillRect/>
          </a:stretch>
        </p:blipFill>
        <p:spPr>
          <a:xfrm>
            <a:off x="0" y="3228078"/>
            <a:ext cx="7836327" cy="2618660"/>
          </a:xfrm>
          <a:prstGeom prst="rect">
            <a:avLst/>
          </a:prstGeom>
        </p:spPr>
      </p:pic>
      <p:pic>
        <p:nvPicPr>
          <p:cNvPr id="1026" name="Picture 2" descr="Annihilation in PET Scanning (24.2.2) | CIE A Level Physics Revision Notes  2022 | Save My Ex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80409" y="3228078"/>
            <a:ext cx="6921391" cy="25860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11319" y="2838041"/>
            <a:ext cx="3771900" cy="369332"/>
          </a:xfrm>
          <a:prstGeom prst="rect">
            <a:avLst/>
          </a:prstGeom>
          <a:noFill/>
        </p:spPr>
        <p:txBody>
          <a:bodyPr wrap="square" rtlCol="0">
            <a:spAutoFit/>
          </a:bodyPr>
          <a:lstStyle/>
          <a:p>
            <a:r>
              <a:rPr lang="en-US" dirty="0"/>
              <a:t>Inelastic Collision and PGI emission</a:t>
            </a:r>
          </a:p>
        </p:txBody>
      </p:sp>
      <p:sp>
        <p:nvSpPr>
          <p:cNvPr id="8" name="TextBox 7"/>
          <p:cNvSpPr txBox="1"/>
          <p:nvPr/>
        </p:nvSpPr>
        <p:spPr>
          <a:xfrm>
            <a:off x="9194827" y="2864252"/>
            <a:ext cx="3479746" cy="369332"/>
          </a:xfrm>
          <a:prstGeom prst="rect">
            <a:avLst/>
          </a:prstGeom>
          <a:noFill/>
        </p:spPr>
        <p:txBody>
          <a:bodyPr wrap="square" rtlCol="0">
            <a:spAutoFit/>
          </a:bodyPr>
          <a:lstStyle/>
          <a:p>
            <a:r>
              <a:rPr lang="en-US" dirty="0"/>
              <a:t>Inelastic Collision and PGI emission</a:t>
            </a:r>
          </a:p>
        </p:txBody>
      </p:sp>
    </p:spTree>
    <p:extLst>
      <p:ext uri="{BB962C8B-B14F-4D97-AF65-F5344CB8AC3E}">
        <p14:creationId xmlns:p14="http://schemas.microsoft.com/office/powerpoint/2010/main" val="193628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53026-4B72-4525-8F0F-582A238118BC}"/>
              </a:ext>
            </a:extLst>
          </p:cNvPr>
          <p:cNvSpPr/>
          <p:nvPr/>
        </p:nvSpPr>
        <p:spPr>
          <a:xfrm>
            <a:off x="800100" y="1009650"/>
            <a:ext cx="13411200" cy="523220"/>
          </a:xfrm>
          <a:prstGeom prst="rect">
            <a:avLst/>
          </a:prstGeom>
        </p:spPr>
        <p:txBody>
          <a:bodyPr wrap="square">
            <a:spAutoFit/>
          </a:bodyPr>
          <a:lstStyle/>
          <a:p>
            <a:r>
              <a:rPr lang="en-US" sz="2800" b="1" dirty="0"/>
              <a:t>   </a:t>
            </a:r>
            <a:endParaRPr lang="en-US" sz="2400" b="1" dirty="0"/>
          </a:p>
        </p:txBody>
      </p:sp>
      <p:sp>
        <p:nvSpPr>
          <p:cNvPr id="6" name="TextBox 5"/>
          <p:cNvSpPr txBox="1"/>
          <p:nvPr/>
        </p:nvSpPr>
        <p:spPr>
          <a:xfrm>
            <a:off x="114300" y="171450"/>
            <a:ext cx="8839200" cy="830997"/>
          </a:xfrm>
          <a:prstGeom prst="rect">
            <a:avLst/>
          </a:prstGeom>
          <a:noFill/>
        </p:spPr>
        <p:txBody>
          <a:bodyPr wrap="square" rtlCol="0">
            <a:spAutoFit/>
          </a:bodyPr>
          <a:lstStyle/>
          <a:p>
            <a:r>
              <a:rPr lang="en-US" sz="2400" dirty="0"/>
              <a:t>Description of Technique of proton therapy monitoring - Prompt Gamma Imaging (PGI)</a:t>
            </a:r>
          </a:p>
        </p:txBody>
      </p:sp>
      <p:grpSp>
        <p:nvGrpSpPr>
          <p:cNvPr id="5" name="Group 4"/>
          <p:cNvGrpSpPr/>
          <p:nvPr/>
        </p:nvGrpSpPr>
        <p:grpSpPr>
          <a:xfrm>
            <a:off x="342899" y="937141"/>
            <a:ext cx="8001001" cy="5987284"/>
            <a:chOff x="419099" y="984455"/>
            <a:chExt cx="5762918" cy="3725126"/>
          </a:xfrm>
        </p:grpSpPr>
        <p:pic>
          <p:nvPicPr>
            <p:cNvPr id="8" name="Picture 7"/>
            <p:cNvPicPr>
              <a:picLocks noChangeAspect="1"/>
            </p:cNvPicPr>
            <p:nvPr/>
          </p:nvPicPr>
          <p:blipFill>
            <a:blip r:embed="rId2"/>
            <a:stretch>
              <a:fillRect/>
            </a:stretch>
          </p:blipFill>
          <p:spPr>
            <a:xfrm>
              <a:off x="419099" y="984455"/>
              <a:ext cx="5105401" cy="3725126"/>
            </a:xfrm>
            <a:prstGeom prst="rect">
              <a:avLst/>
            </a:prstGeom>
          </p:spPr>
        </p:pic>
        <p:cxnSp>
          <p:nvCxnSpPr>
            <p:cNvPr id="4" name="Straight Arrow Connector 3"/>
            <p:cNvCxnSpPr/>
            <p:nvPr/>
          </p:nvCxnSpPr>
          <p:spPr>
            <a:xfrm>
              <a:off x="1104900" y="2381250"/>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1118419" y="1817072"/>
              <a:ext cx="1600200" cy="369332"/>
            </a:xfrm>
            <a:prstGeom prst="rect">
              <a:avLst/>
            </a:prstGeom>
            <a:noFill/>
          </p:spPr>
          <p:txBody>
            <a:bodyPr wrap="square" rtlCol="0">
              <a:spAutoFit/>
            </a:bodyPr>
            <a:lstStyle/>
            <a:p>
              <a:r>
                <a:rPr lang="en-US" b="1" dirty="0"/>
                <a:t>Proton beam</a:t>
              </a:r>
            </a:p>
          </p:txBody>
        </p:sp>
        <p:cxnSp>
          <p:nvCxnSpPr>
            <p:cNvPr id="12" name="Straight Arrow Connector 11"/>
            <p:cNvCxnSpPr/>
            <p:nvPr/>
          </p:nvCxnSpPr>
          <p:spPr>
            <a:xfrm flipV="1">
              <a:off x="3731533" y="1817072"/>
              <a:ext cx="0" cy="838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3896017" y="2361151"/>
              <a:ext cx="2286000" cy="369332"/>
            </a:xfrm>
            <a:prstGeom prst="rect">
              <a:avLst/>
            </a:prstGeom>
            <a:noFill/>
          </p:spPr>
          <p:txBody>
            <a:bodyPr wrap="square" rtlCol="0">
              <a:spAutoFit/>
            </a:bodyPr>
            <a:lstStyle/>
            <a:p>
              <a:r>
                <a:rPr lang="en-US" b="1" dirty="0"/>
                <a:t>Gamma emission</a:t>
              </a:r>
            </a:p>
          </p:txBody>
        </p:sp>
      </p:grpSp>
      <p:pic>
        <p:nvPicPr>
          <p:cNvPr id="18" name="Picture 17"/>
          <p:cNvPicPr>
            <a:picLocks noChangeAspect="1"/>
          </p:cNvPicPr>
          <p:nvPr/>
        </p:nvPicPr>
        <p:blipFill>
          <a:blip r:embed="rId3"/>
          <a:stretch>
            <a:fillRect/>
          </a:stretch>
        </p:blipFill>
        <p:spPr>
          <a:xfrm>
            <a:off x="8027141" y="937140"/>
            <a:ext cx="6374660" cy="3882509"/>
          </a:xfrm>
          <a:prstGeom prst="rect">
            <a:avLst/>
          </a:prstGeom>
        </p:spPr>
      </p:pic>
      <p:sp>
        <p:nvSpPr>
          <p:cNvPr id="19" name="Rectangle 18"/>
          <p:cNvSpPr/>
          <p:nvPr/>
        </p:nvSpPr>
        <p:spPr>
          <a:xfrm>
            <a:off x="8496299" y="5060299"/>
            <a:ext cx="5905501" cy="1569660"/>
          </a:xfrm>
          <a:prstGeom prst="rect">
            <a:avLst/>
          </a:prstGeom>
        </p:spPr>
        <p:txBody>
          <a:bodyPr wrap="square">
            <a:spAutoFit/>
          </a:bodyPr>
          <a:lstStyle/>
          <a:p>
            <a:r>
              <a:rPr lang="en-US" sz="2400" dirty="0">
                <a:latin typeface="Times New Roman" panose="02020603050405020304" pitchFamily="18" charset="0"/>
              </a:rPr>
              <a:t>Typical gamma spectrum registered from the thin target in described experiment. Average energy of protons inside the thin target was 16.13 MeV</a:t>
            </a:r>
            <a:r>
              <a:rPr lang="en-US" dirty="0">
                <a:latin typeface="Times New Roman" panose="02020603050405020304" pitchFamily="18" charset="0"/>
              </a:rPr>
              <a:t>.</a:t>
            </a:r>
            <a:endParaRPr lang="en-US" b="1" dirty="0"/>
          </a:p>
        </p:txBody>
      </p:sp>
      <p:sp>
        <p:nvSpPr>
          <p:cNvPr id="2" name="Slide Number Placeholder 1"/>
          <p:cNvSpPr>
            <a:spLocks noGrp="1"/>
          </p:cNvSpPr>
          <p:nvPr>
            <p:ph type="sldNum" sz="quarter" idx="7"/>
          </p:nvPr>
        </p:nvSpPr>
        <p:spPr/>
        <p:txBody>
          <a:bodyPr/>
          <a:lstStyle/>
          <a:p>
            <a:fld id="{B6F15528-21DE-4FAA-801E-634DDDAF4B2B}" type="slidenum">
              <a:rPr lang="en-US" smtClean="0"/>
              <a:pPr/>
              <a:t>5</a:t>
            </a:fld>
            <a:endParaRPr lang="en-US"/>
          </a:p>
        </p:txBody>
      </p:sp>
      <p:sp>
        <p:nvSpPr>
          <p:cNvPr id="9" name="Rectangle 8"/>
          <p:cNvSpPr/>
          <p:nvPr/>
        </p:nvSpPr>
        <p:spPr>
          <a:xfrm>
            <a:off x="10764580" y="465903"/>
            <a:ext cx="2369559" cy="461665"/>
          </a:xfrm>
          <a:prstGeom prst="rect">
            <a:avLst/>
          </a:prstGeom>
        </p:spPr>
        <p:txBody>
          <a:bodyPr wrap="none">
            <a:spAutoFit/>
          </a:bodyPr>
          <a:lstStyle/>
          <a:p>
            <a:r>
              <a:rPr lang="en-US" sz="2400" dirty="0">
                <a:latin typeface="Times New Roman" panose="02020603050405020304" pitchFamily="18" charset="0"/>
              </a:rPr>
              <a:t>gamma spectrum </a:t>
            </a:r>
            <a:endParaRPr lang="en-US" sz="2400" dirty="0"/>
          </a:p>
        </p:txBody>
      </p:sp>
    </p:spTree>
    <p:extLst>
      <p:ext uri="{BB962C8B-B14F-4D97-AF65-F5344CB8AC3E}">
        <p14:creationId xmlns:p14="http://schemas.microsoft.com/office/powerpoint/2010/main" val="23226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53026-4B72-4525-8F0F-582A238118BC}"/>
              </a:ext>
            </a:extLst>
          </p:cNvPr>
          <p:cNvSpPr/>
          <p:nvPr/>
        </p:nvSpPr>
        <p:spPr>
          <a:xfrm>
            <a:off x="800100" y="1009650"/>
            <a:ext cx="13411200" cy="523220"/>
          </a:xfrm>
          <a:prstGeom prst="rect">
            <a:avLst/>
          </a:prstGeom>
        </p:spPr>
        <p:txBody>
          <a:bodyPr wrap="square">
            <a:spAutoFit/>
          </a:bodyPr>
          <a:lstStyle/>
          <a:p>
            <a:r>
              <a:rPr lang="en-US" sz="2800" b="1" dirty="0"/>
              <a:t>   </a:t>
            </a:r>
            <a:endParaRPr lang="en-US" sz="2400" b="1" dirty="0"/>
          </a:p>
        </p:txBody>
      </p:sp>
      <p:sp>
        <p:nvSpPr>
          <p:cNvPr id="6" name="TextBox 5"/>
          <p:cNvSpPr txBox="1"/>
          <p:nvPr/>
        </p:nvSpPr>
        <p:spPr>
          <a:xfrm>
            <a:off x="0" y="61907"/>
            <a:ext cx="8001000" cy="461665"/>
          </a:xfrm>
          <a:prstGeom prst="rect">
            <a:avLst/>
          </a:prstGeom>
          <a:noFill/>
        </p:spPr>
        <p:txBody>
          <a:bodyPr wrap="square" rtlCol="0">
            <a:spAutoFit/>
          </a:bodyPr>
          <a:lstStyle/>
          <a:p>
            <a:r>
              <a:rPr lang="en-US" sz="2400" dirty="0"/>
              <a:t>Experimental results</a:t>
            </a:r>
          </a:p>
        </p:txBody>
      </p:sp>
      <p:pic>
        <p:nvPicPr>
          <p:cNvPr id="7" name="Picture 6"/>
          <p:cNvPicPr>
            <a:picLocks noChangeAspect="1"/>
          </p:cNvPicPr>
          <p:nvPr/>
        </p:nvPicPr>
        <p:blipFill>
          <a:blip r:embed="rId2"/>
          <a:stretch>
            <a:fillRect/>
          </a:stretch>
        </p:blipFill>
        <p:spPr>
          <a:xfrm>
            <a:off x="7755194" y="323850"/>
            <a:ext cx="6456106" cy="6239843"/>
          </a:xfrm>
          <a:prstGeom prst="rect">
            <a:avLst/>
          </a:prstGeom>
        </p:spPr>
      </p:pic>
      <p:pic>
        <p:nvPicPr>
          <p:cNvPr id="2" name="Picture 1"/>
          <p:cNvPicPr>
            <a:picLocks noChangeAspect="1"/>
          </p:cNvPicPr>
          <p:nvPr/>
        </p:nvPicPr>
        <p:blipFill>
          <a:blip r:embed="rId3"/>
          <a:stretch>
            <a:fillRect/>
          </a:stretch>
        </p:blipFill>
        <p:spPr>
          <a:xfrm>
            <a:off x="2084131" y="4337161"/>
            <a:ext cx="3981450" cy="1095375"/>
          </a:xfrm>
          <a:prstGeom prst="rect">
            <a:avLst/>
          </a:prstGeom>
        </p:spPr>
      </p:pic>
      <p:pic>
        <p:nvPicPr>
          <p:cNvPr id="4" name="Picture 3"/>
          <p:cNvPicPr>
            <a:picLocks noChangeAspect="1"/>
          </p:cNvPicPr>
          <p:nvPr/>
        </p:nvPicPr>
        <p:blipFill>
          <a:blip r:embed="rId4"/>
          <a:stretch>
            <a:fillRect/>
          </a:stretch>
        </p:blipFill>
        <p:spPr>
          <a:xfrm>
            <a:off x="495300" y="967464"/>
            <a:ext cx="4433887" cy="26969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74406" y="3455667"/>
                <a:ext cx="7200900" cy="646331"/>
              </a:xfrm>
              <a:prstGeom prst="rect">
                <a:avLst/>
              </a:prstGeom>
            </p:spPr>
            <p:txBody>
              <a:bodyPr>
                <a:spAutoFit/>
              </a:bodyPr>
              <a:lstStyle/>
              <a:p>
                <a:pPr algn="ctr"/>
                <a:r>
                  <a:rPr lang="en-US" dirty="0">
                    <a:latin typeface="SFRM1095"/>
                  </a:rPr>
                  <a:t>The angular distribution of this process in the rest frame of</a:t>
                </a:r>
              </a:p>
              <a:p>
                <a:pPr algn="ctr"/>
                <a:r>
                  <a:rPr lang="en-US" dirty="0">
                    <a:latin typeface="SFRM1095"/>
                  </a:rPr>
                  <a:t>the excited carbon nucleus is given by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m:t>
                        </m:r>
                      </m:sub>
                    </m:sSub>
                  </m:oMath>
                </a14:m>
                <a:r>
                  <a:rPr lang="en-US" dirty="0"/>
                  <a:t> parameters were fitted</a:t>
                </a:r>
              </a:p>
            </p:txBody>
          </p:sp>
        </mc:Choice>
        <mc:Fallback xmlns="">
          <p:sp>
            <p:nvSpPr>
              <p:cNvPr id="5" name="Rectangle 4"/>
              <p:cNvSpPr>
                <a:spLocks noRot="1" noChangeAspect="1" noMove="1" noResize="1" noEditPoints="1" noAdjustHandles="1" noChangeArrowheads="1" noChangeShapeType="1" noTextEdit="1"/>
              </p:cNvSpPr>
              <p:nvPr/>
            </p:nvSpPr>
            <p:spPr>
              <a:xfrm>
                <a:off x="474406" y="3455667"/>
                <a:ext cx="7200900" cy="646331"/>
              </a:xfrm>
              <a:prstGeom prst="rect">
                <a:avLst/>
              </a:prstGeom>
              <a:blipFill>
                <a:blip r:embed="rId5"/>
                <a:stretch>
                  <a:fillRect t="-5660" b="-14151"/>
                </a:stretch>
              </a:blipFill>
            </p:spPr>
            <p:txBody>
              <a:bodyPr/>
              <a:lstStyle/>
              <a:p>
                <a:r>
                  <a:rPr lang="en-US">
                    <a:noFill/>
                  </a:rPr>
                  <a:t> </a:t>
                </a:r>
              </a:p>
            </p:txBody>
          </p:sp>
        </mc:Fallback>
      </mc:AlternateContent>
      <p:sp>
        <p:nvSpPr>
          <p:cNvPr id="10" name="Rectangle 9"/>
          <p:cNvSpPr/>
          <p:nvPr/>
        </p:nvSpPr>
        <p:spPr>
          <a:xfrm>
            <a:off x="-46089" y="6327746"/>
            <a:ext cx="7715250" cy="815608"/>
          </a:xfrm>
          <a:prstGeom prst="rect">
            <a:avLst/>
          </a:prstGeom>
        </p:spPr>
        <p:txBody>
          <a:bodyPr wrap="square">
            <a:spAutoFit/>
          </a:bodyPr>
          <a:lstStyle/>
          <a:p>
            <a:r>
              <a:rPr lang="en-US" sz="1100" dirty="0">
                <a:latin typeface="SFRM0700"/>
              </a:rPr>
              <a:t>SHAPE OF THE SPECTRAL LINE AND GAMMA ANGULAR DISTRIBUTION OF THE </a:t>
            </a:r>
            <a:r>
              <a:rPr lang="en-US" sz="1100" dirty="0">
                <a:latin typeface="CMR8"/>
              </a:rPr>
              <a:t>12</a:t>
            </a:r>
            <a:r>
              <a:rPr lang="en-US" sz="1100" dirty="0">
                <a:latin typeface="SFRM0700"/>
              </a:rPr>
              <a:t>C</a:t>
            </a:r>
            <a:r>
              <a:rPr lang="en-US" sz="1100" dirty="0">
                <a:latin typeface="CMR12"/>
              </a:rPr>
              <a:t>(</a:t>
            </a:r>
            <a:r>
              <a:rPr lang="en-US" sz="1100" dirty="0">
                <a:latin typeface="CMMI12"/>
              </a:rPr>
              <a:t>p; p</a:t>
            </a:r>
            <a:r>
              <a:rPr lang="en-US" sz="1100" dirty="0">
                <a:latin typeface="CMSY8"/>
              </a:rPr>
              <a:t>0</a:t>
            </a:r>
            <a:r>
              <a:rPr lang="en-US" sz="1100" dirty="0">
                <a:latin typeface="CMR8"/>
              </a:rPr>
              <a:t>4</a:t>
            </a:r>
            <a:r>
              <a:rPr lang="en-US" sz="1100" dirty="0">
                <a:latin typeface="CMMI8"/>
              </a:rPr>
              <a:t>:</a:t>
            </a:r>
            <a:r>
              <a:rPr lang="en-US" sz="1100" dirty="0">
                <a:latin typeface="CMR8"/>
              </a:rPr>
              <a:t>44</a:t>
            </a:r>
            <a:r>
              <a:rPr lang="en-US" sz="1100" dirty="0">
                <a:latin typeface="CMR12"/>
              </a:rPr>
              <a:t>)</a:t>
            </a:r>
            <a:r>
              <a:rPr lang="en-US" sz="1100" dirty="0">
                <a:latin typeface="CMR8"/>
              </a:rPr>
              <a:t>12</a:t>
            </a:r>
            <a:r>
              <a:rPr lang="en-US" sz="1100" dirty="0">
                <a:latin typeface="SFRM0700"/>
              </a:rPr>
              <a:t>C REACTION</a:t>
            </a:r>
          </a:p>
          <a:p>
            <a:endParaRPr lang="en-US" dirty="0">
              <a:latin typeface="SFRM0700"/>
            </a:endParaRPr>
          </a:p>
          <a:p>
            <a:r>
              <a:rPr lang="en-US" b="1" dirty="0" err="1"/>
              <a:t>Katarzyna</a:t>
            </a:r>
            <a:r>
              <a:rPr lang="en-US" b="1" dirty="0"/>
              <a:t> </a:t>
            </a:r>
            <a:r>
              <a:rPr lang="en-US" b="1" dirty="0" err="1"/>
              <a:t>Rusiecka</a:t>
            </a:r>
            <a:endParaRPr lang="en-US" b="1" dirty="0"/>
          </a:p>
        </p:txBody>
      </p:sp>
      <mc:AlternateContent xmlns:mc="http://schemas.openxmlformats.org/markup-compatibility/2006" xmlns:a14="http://schemas.microsoft.com/office/drawing/2010/main">
        <mc:Choice Requires="a14">
          <p:sp>
            <p:nvSpPr>
              <p:cNvPr id="9" name="TextBox 8"/>
              <p:cNvSpPr txBox="1"/>
              <p:nvPr/>
            </p:nvSpPr>
            <p:spPr>
              <a:xfrm>
                <a:off x="114300" y="5373780"/>
                <a:ext cx="7620000" cy="707886"/>
              </a:xfrm>
              <a:prstGeom prst="rect">
                <a:avLst/>
              </a:prstGeom>
              <a:noFill/>
            </p:spPr>
            <p:txBody>
              <a:bodyPr wrap="square" rtlCol="0">
                <a:spAutoFit/>
              </a:bodyPr>
              <a:lstStyle/>
              <a:p>
                <a:r>
                  <a:rPr lang="en-US" sz="2000" b="1" dirty="0"/>
                  <a:t>Where only first three polynomials are considered and   there probabilities obey the equation </a:t>
                </a: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𝒂</m:t>
                        </m:r>
                      </m:e>
                      <m:sub>
                        <m:r>
                          <a:rPr lang="en-US" sz="2000" b="1" i="1" smtClean="0">
                            <a:latin typeface="Cambria Math" panose="02040503050406030204" pitchFamily="18" charset="0"/>
                          </a:rPr>
                          <m:t>𝟎</m:t>
                        </m:r>
                      </m:sub>
                    </m:sSub>
                  </m:oMath>
                </a14:m>
                <a:r>
                  <a:rPr lang="en-US" sz="2000" b="1" dirty="0"/>
                  <a:t>+</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𝒂</m:t>
                        </m:r>
                      </m:e>
                      <m:sub>
                        <m:r>
                          <a:rPr lang="en-US" sz="2000" b="1" i="1" smtClean="0">
                            <a:latin typeface="Cambria Math" panose="02040503050406030204" pitchFamily="18" charset="0"/>
                          </a:rPr>
                          <m:t>𝟏</m:t>
                        </m:r>
                      </m:sub>
                    </m:sSub>
                  </m:oMath>
                </a14:m>
                <a:r>
                  <a:rPr lang="en-US" sz="2000" b="1" dirty="0"/>
                  <a:t>+</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𝒂</m:t>
                        </m:r>
                      </m:e>
                      <m:sub>
                        <m:r>
                          <a:rPr lang="en-US" sz="2000" b="1" i="1" smtClean="0">
                            <a:latin typeface="Cambria Math" panose="02040503050406030204" pitchFamily="18" charset="0"/>
                          </a:rPr>
                          <m:t>𝟐</m:t>
                        </m:r>
                      </m:sub>
                    </m:sSub>
                  </m:oMath>
                </a14:m>
                <a:r>
                  <a:rPr lang="en-US" sz="2000" b="1" dirty="0"/>
                  <a:t> = 1</a:t>
                </a:r>
              </a:p>
            </p:txBody>
          </p:sp>
        </mc:Choice>
        <mc:Fallback xmlns="">
          <p:sp>
            <p:nvSpPr>
              <p:cNvPr id="9" name="TextBox 8"/>
              <p:cNvSpPr txBox="1">
                <a:spLocks noRot="1" noChangeAspect="1" noMove="1" noResize="1" noEditPoints="1" noAdjustHandles="1" noChangeArrowheads="1" noChangeShapeType="1" noTextEdit="1"/>
              </p:cNvSpPr>
              <p:nvPr/>
            </p:nvSpPr>
            <p:spPr>
              <a:xfrm>
                <a:off x="114300" y="5373780"/>
                <a:ext cx="7620000" cy="707886"/>
              </a:xfrm>
              <a:prstGeom prst="rect">
                <a:avLst/>
              </a:prstGeom>
              <a:blipFill>
                <a:blip r:embed="rId6"/>
                <a:stretch>
                  <a:fillRect l="-880" t="-5172" b="-14655"/>
                </a:stretch>
              </a:blipFill>
            </p:spPr>
            <p:txBody>
              <a:bodyPr/>
              <a:lstStyle/>
              <a:p>
                <a:r>
                  <a:rPr lang="en-US">
                    <a:noFill/>
                  </a:rPr>
                  <a:t> </a:t>
                </a:r>
              </a:p>
            </p:txBody>
          </p:sp>
        </mc:Fallback>
      </mc:AlternateContent>
      <p:sp>
        <p:nvSpPr>
          <p:cNvPr id="8" name="Slide Number Placeholder 7"/>
          <p:cNvSpPr>
            <a:spLocks noGrp="1"/>
          </p:cNvSpPr>
          <p:nvPr>
            <p:ph type="sldNum" sz="quarter" idx="7"/>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12780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753026-4B72-4525-8F0F-582A238118BC}"/>
              </a:ext>
            </a:extLst>
          </p:cNvPr>
          <p:cNvSpPr/>
          <p:nvPr/>
        </p:nvSpPr>
        <p:spPr>
          <a:xfrm>
            <a:off x="800100" y="1009650"/>
            <a:ext cx="13411200" cy="523220"/>
          </a:xfrm>
          <a:prstGeom prst="rect">
            <a:avLst/>
          </a:prstGeom>
        </p:spPr>
        <p:txBody>
          <a:bodyPr wrap="square">
            <a:spAutoFit/>
          </a:bodyPr>
          <a:lstStyle/>
          <a:p>
            <a:r>
              <a:rPr lang="en-US" sz="2800" b="1" dirty="0"/>
              <a:t>   </a:t>
            </a:r>
            <a:endParaRPr lang="en-US" sz="2400" b="1" dirty="0"/>
          </a:p>
        </p:txBody>
      </p:sp>
      <p:sp>
        <p:nvSpPr>
          <p:cNvPr id="6" name="TextBox 5"/>
          <p:cNvSpPr txBox="1"/>
          <p:nvPr/>
        </p:nvSpPr>
        <p:spPr>
          <a:xfrm>
            <a:off x="0" y="171450"/>
            <a:ext cx="7277100" cy="523220"/>
          </a:xfrm>
          <a:prstGeom prst="rect">
            <a:avLst/>
          </a:prstGeom>
          <a:noFill/>
        </p:spPr>
        <p:txBody>
          <a:bodyPr wrap="square" rtlCol="0">
            <a:spAutoFit/>
          </a:bodyPr>
          <a:lstStyle/>
          <a:p>
            <a:pPr lvl="1"/>
            <a:r>
              <a:rPr lang="en-US" sz="2800" dirty="0"/>
              <a:t>Prompt Gamma correlation with Bragg Peak</a:t>
            </a:r>
          </a:p>
        </p:txBody>
      </p:sp>
      <p:pic>
        <p:nvPicPr>
          <p:cNvPr id="16" name="Picture 15"/>
          <p:cNvPicPr>
            <a:picLocks noChangeAspect="1"/>
          </p:cNvPicPr>
          <p:nvPr/>
        </p:nvPicPr>
        <p:blipFill>
          <a:blip r:embed="rId2"/>
          <a:stretch>
            <a:fillRect/>
          </a:stretch>
        </p:blipFill>
        <p:spPr>
          <a:xfrm>
            <a:off x="5555045" y="694670"/>
            <a:ext cx="8846756" cy="49631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5676900" y="5673631"/>
                <a:ext cx="8699722" cy="1136978"/>
              </a:xfrm>
              <a:prstGeom prst="rect">
                <a:avLst/>
              </a:prstGeom>
            </p:spPr>
            <p:txBody>
              <a:bodyPr wrap="square">
                <a:spAutoFit/>
              </a:bodyPr>
              <a:lstStyle/>
              <a:p>
                <a:r>
                  <a:rPr lang="en-US" sz="2200" dirty="0">
                    <a:latin typeface="CMR12"/>
                  </a:rPr>
                  <a:t>Gamma yield of PMMA, POM and graphite for the 4</a:t>
                </a:r>
                <a:r>
                  <a:rPr lang="en-US" sz="2200" dirty="0">
                    <a:latin typeface="CMMI12"/>
                  </a:rPr>
                  <a:t>,</a:t>
                </a:r>
                <a:r>
                  <a:rPr lang="en-US" sz="2200" dirty="0">
                    <a:latin typeface="CMR12"/>
                  </a:rPr>
                  <a:t>4 MeV-peak at 70MeV beam energy and </a:t>
                </a:r>
                <a14:m>
                  <m:oMath xmlns:m="http://schemas.openxmlformats.org/officeDocument/2006/math">
                    <m:sSup>
                      <m:sSupPr>
                        <m:ctrlPr>
                          <a:rPr lang="en-US" sz="2200" i="1">
                            <a:latin typeface="Cambria Math" panose="02040503050406030204" pitchFamily="18" charset="0"/>
                          </a:rPr>
                        </m:ctrlPr>
                      </m:sSupPr>
                      <m:e>
                        <m:r>
                          <a:rPr lang="en-US" sz="2200">
                            <a:latin typeface="Cambria Math" panose="02040503050406030204" pitchFamily="18" charset="0"/>
                          </a:rPr>
                          <m:t>90</m:t>
                        </m:r>
                      </m:e>
                      <m:sup>
                        <m:r>
                          <a:rPr lang="en-US" sz="2200">
                            <a:latin typeface="Cambria Math" panose="02040503050406030204" pitchFamily="18" charset="0"/>
                          </a:rPr>
                          <m:t>0</m:t>
                        </m:r>
                      </m:sup>
                    </m:sSup>
                  </m:oMath>
                </a14:m>
                <a:r>
                  <a:rPr lang="en-US" sz="2200" dirty="0">
                    <a:latin typeface="CMR12"/>
                  </a:rPr>
                  <a:t> observation angle. Experiment at (HIT), 2015</a:t>
                </a:r>
              </a:p>
            </p:txBody>
          </p:sp>
        </mc:Choice>
        <mc:Fallback xmlns="">
          <p:sp>
            <p:nvSpPr>
              <p:cNvPr id="17" name="Rectangle 16"/>
              <p:cNvSpPr>
                <a:spLocks noRot="1" noChangeAspect="1" noMove="1" noResize="1" noEditPoints="1" noAdjustHandles="1" noChangeArrowheads="1" noChangeShapeType="1" noTextEdit="1"/>
              </p:cNvSpPr>
              <p:nvPr/>
            </p:nvSpPr>
            <p:spPr>
              <a:xfrm>
                <a:off x="5676900" y="5673631"/>
                <a:ext cx="8699722" cy="1136978"/>
              </a:xfrm>
              <a:prstGeom prst="rect">
                <a:avLst/>
              </a:prstGeom>
              <a:blipFill>
                <a:blip r:embed="rId3"/>
                <a:stretch>
                  <a:fillRect l="-911" t="-3226" b="-8602"/>
                </a:stretch>
              </a:blipFill>
            </p:spPr>
            <p:txBody>
              <a:bodyPr/>
              <a:lstStyle/>
              <a:p>
                <a:r>
                  <a:rPr lang="en-US">
                    <a:noFill/>
                  </a:rPr>
                  <a:t> </a:t>
                </a:r>
              </a:p>
            </p:txBody>
          </p:sp>
        </mc:Fallback>
      </mc:AlternateContent>
      <p:sp>
        <p:nvSpPr>
          <p:cNvPr id="5" name="Slide Number Placeholder 4"/>
          <p:cNvSpPr>
            <a:spLocks noGrp="1"/>
          </p:cNvSpPr>
          <p:nvPr>
            <p:ph type="sldNum" sz="quarter" idx="7"/>
          </p:nvPr>
        </p:nvSpPr>
        <p:spPr/>
        <p:txBody>
          <a:bodyPr/>
          <a:lstStyle/>
          <a:p>
            <a:fld id="{B6F15528-21DE-4FAA-801E-634DDDAF4B2B}" type="slidenum">
              <a:rPr lang="en-US" smtClean="0"/>
              <a:pPr/>
              <a:t>7</a:t>
            </a:fld>
            <a:endParaRPr lang="en-US"/>
          </a:p>
        </p:txBody>
      </p:sp>
      <p:grpSp>
        <p:nvGrpSpPr>
          <p:cNvPr id="13" name="Group 12"/>
          <p:cNvGrpSpPr/>
          <p:nvPr/>
        </p:nvGrpSpPr>
        <p:grpSpPr>
          <a:xfrm>
            <a:off x="124130" y="1009650"/>
            <a:ext cx="5212146" cy="3476375"/>
            <a:chOff x="419099" y="984455"/>
            <a:chExt cx="5762918" cy="3725126"/>
          </a:xfrm>
        </p:grpSpPr>
        <p:pic>
          <p:nvPicPr>
            <p:cNvPr id="15" name="Picture 14"/>
            <p:cNvPicPr>
              <a:picLocks noChangeAspect="1"/>
            </p:cNvPicPr>
            <p:nvPr/>
          </p:nvPicPr>
          <p:blipFill>
            <a:blip r:embed="rId4"/>
            <a:stretch>
              <a:fillRect/>
            </a:stretch>
          </p:blipFill>
          <p:spPr>
            <a:xfrm>
              <a:off x="419099" y="984455"/>
              <a:ext cx="5105401" cy="3725126"/>
            </a:xfrm>
            <a:prstGeom prst="rect">
              <a:avLst/>
            </a:prstGeom>
          </p:spPr>
        </p:pic>
        <p:cxnSp>
          <p:nvCxnSpPr>
            <p:cNvPr id="23" name="Straight Arrow Connector 22"/>
            <p:cNvCxnSpPr/>
            <p:nvPr/>
          </p:nvCxnSpPr>
          <p:spPr>
            <a:xfrm>
              <a:off x="1104900" y="2381250"/>
              <a:ext cx="1143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1118419" y="1817072"/>
              <a:ext cx="1600200" cy="369332"/>
            </a:xfrm>
            <a:prstGeom prst="rect">
              <a:avLst/>
            </a:prstGeom>
            <a:noFill/>
          </p:spPr>
          <p:txBody>
            <a:bodyPr wrap="square" rtlCol="0">
              <a:spAutoFit/>
            </a:bodyPr>
            <a:lstStyle/>
            <a:p>
              <a:r>
                <a:rPr lang="en-US" b="1" dirty="0"/>
                <a:t>Proton beam</a:t>
              </a:r>
            </a:p>
          </p:txBody>
        </p:sp>
        <p:cxnSp>
          <p:nvCxnSpPr>
            <p:cNvPr id="25" name="Straight Arrow Connector 24"/>
            <p:cNvCxnSpPr/>
            <p:nvPr/>
          </p:nvCxnSpPr>
          <p:spPr>
            <a:xfrm flipV="1">
              <a:off x="3731533" y="1817072"/>
              <a:ext cx="0" cy="838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3896017" y="2361151"/>
              <a:ext cx="2286000" cy="369332"/>
            </a:xfrm>
            <a:prstGeom prst="rect">
              <a:avLst/>
            </a:prstGeom>
            <a:noFill/>
          </p:spPr>
          <p:txBody>
            <a:bodyPr wrap="square" rtlCol="0">
              <a:spAutoFit/>
            </a:bodyPr>
            <a:lstStyle/>
            <a:p>
              <a:r>
                <a:rPr lang="en-US" b="1" dirty="0"/>
                <a:t>Gamma emission</a:t>
              </a:r>
            </a:p>
          </p:txBody>
        </p:sp>
      </p:grpSp>
    </p:spTree>
    <p:extLst>
      <p:ext uri="{BB962C8B-B14F-4D97-AF65-F5344CB8AC3E}">
        <p14:creationId xmlns:p14="http://schemas.microsoft.com/office/powerpoint/2010/main" val="213854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6591" y="131949"/>
            <a:ext cx="12341596" cy="461665"/>
          </a:xfrm>
          <a:prstGeom prst="rect">
            <a:avLst/>
          </a:prstGeom>
          <a:noFill/>
        </p:spPr>
        <p:txBody>
          <a:bodyPr wrap="square" rtlCol="0">
            <a:spAutoFit/>
          </a:bodyPr>
          <a:lstStyle/>
          <a:p>
            <a:r>
              <a:rPr lang="en-US" sz="2400" dirty="0"/>
              <a:t>Geometric model on Geant4 Simulation</a:t>
            </a:r>
          </a:p>
        </p:txBody>
      </p:sp>
      <p:sp>
        <p:nvSpPr>
          <p:cNvPr id="2" name="Slide Number Placeholder 1"/>
          <p:cNvSpPr>
            <a:spLocks noGrp="1"/>
          </p:cNvSpPr>
          <p:nvPr>
            <p:ph type="sldNum" sz="quarter" idx="7"/>
          </p:nvPr>
        </p:nvSpPr>
        <p:spPr/>
        <p:txBody>
          <a:bodyPr/>
          <a:lstStyle/>
          <a:p>
            <a:fld id="{B6F15528-21DE-4FAA-801E-634DDDAF4B2B}" type="slidenum">
              <a:rPr lang="en-US" smtClean="0"/>
              <a:pPr/>
              <a:t>8</a:t>
            </a:fld>
            <a:endParaRPr lang="en-US"/>
          </a:p>
        </p:txBody>
      </p:sp>
      <p:grpSp>
        <p:nvGrpSpPr>
          <p:cNvPr id="9" name="Group 8"/>
          <p:cNvGrpSpPr/>
          <p:nvPr/>
        </p:nvGrpSpPr>
        <p:grpSpPr>
          <a:xfrm>
            <a:off x="308426" y="933450"/>
            <a:ext cx="9049955" cy="5506458"/>
            <a:chOff x="4389393" y="837192"/>
            <a:chExt cx="9049955" cy="5506458"/>
          </a:xfrm>
        </p:grpSpPr>
        <p:grpSp>
          <p:nvGrpSpPr>
            <p:cNvPr id="109" name="Group 108"/>
            <p:cNvGrpSpPr/>
            <p:nvPr/>
          </p:nvGrpSpPr>
          <p:grpSpPr>
            <a:xfrm rot="5400000">
              <a:off x="7750451" y="654753"/>
              <a:ext cx="5506458" cy="5871336"/>
              <a:chOff x="6182255" y="657813"/>
              <a:chExt cx="6458179" cy="6543088"/>
            </a:xfrm>
          </p:grpSpPr>
          <p:grpSp>
            <p:nvGrpSpPr>
              <p:cNvPr id="44" name="Group 43"/>
              <p:cNvGrpSpPr/>
              <p:nvPr/>
            </p:nvGrpSpPr>
            <p:grpSpPr>
              <a:xfrm>
                <a:off x="7129458" y="1421872"/>
                <a:ext cx="4648200" cy="5207017"/>
                <a:chOff x="5123356" y="1932526"/>
                <a:chExt cx="4648200" cy="5207017"/>
              </a:xfrm>
            </p:grpSpPr>
            <p:cxnSp>
              <p:nvCxnSpPr>
                <p:cNvPr id="28" name="Straight Arrow Connector 27"/>
                <p:cNvCxnSpPr/>
                <p:nvPr/>
              </p:nvCxnSpPr>
              <p:spPr>
                <a:xfrm flipH="1" flipV="1">
                  <a:off x="6872241" y="4324350"/>
                  <a:ext cx="615288" cy="27813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43" name="Group 42"/>
                <p:cNvGrpSpPr/>
                <p:nvPr/>
              </p:nvGrpSpPr>
              <p:grpSpPr>
                <a:xfrm>
                  <a:off x="5123356" y="1932526"/>
                  <a:ext cx="4648200" cy="4800600"/>
                  <a:chOff x="5269020" y="1924050"/>
                  <a:chExt cx="4648200" cy="4800600"/>
                </a:xfrm>
              </p:grpSpPr>
              <p:sp>
                <p:nvSpPr>
                  <p:cNvPr id="15" name="Rectangle 14"/>
                  <p:cNvSpPr/>
                  <p:nvPr/>
                </p:nvSpPr>
                <p:spPr>
                  <a:xfrm>
                    <a:off x="6681692" y="4213612"/>
                    <a:ext cx="1969312" cy="2286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69020" y="1924050"/>
                    <a:ext cx="4648200" cy="480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5" idx="0"/>
                  </p:cNvCxnSpPr>
                  <p:nvPr/>
                </p:nvCxnSpPr>
                <p:spPr>
                  <a:xfrm>
                    <a:off x="7666348" y="1924050"/>
                    <a:ext cx="0" cy="2289562"/>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flipH="1">
                    <a:off x="7622063" y="2352084"/>
                    <a:ext cx="1262337" cy="2007376"/>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a:off x="7950244" y="4324350"/>
                    <a:ext cx="482864" cy="2396778"/>
                  </a:xfrm>
                  <a:prstGeom prst="straightConnector1">
                    <a:avLst/>
                  </a:prstGeom>
                  <a:ln cmpd="sng">
                    <a:solidFill>
                      <a:srgbClr val="0000FF"/>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6200000">
                    <a:off x="6033678" y="5327500"/>
                    <a:ext cx="1263904" cy="758041"/>
                  </a:xfrm>
                  <a:prstGeom prst="rect">
                    <a:avLst/>
                  </a:prstGeom>
                  <a:noFill/>
                </p:spPr>
                <p:txBody>
                  <a:bodyPr wrap="square" rtlCol="0">
                    <a:spAutoFit/>
                  </a:bodyPr>
                  <a:lstStyle/>
                  <a:p>
                    <a:r>
                      <a:rPr lang="en-US" b="1" dirty="0"/>
                      <a:t>Proton Beam</a:t>
                    </a:r>
                  </a:p>
                </p:txBody>
              </p:sp>
            </p:grpSp>
            <p:cxnSp>
              <p:nvCxnSpPr>
                <p:cNvPr id="33" name="Straight Arrow Connector 32"/>
                <p:cNvCxnSpPr/>
                <p:nvPr/>
              </p:nvCxnSpPr>
              <p:spPr>
                <a:xfrm flipH="1" flipV="1">
                  <a:off x="7174276" y="4275614"/>
                  <a:ext cx="338200" cy="27912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 name="Straight Arrow Connector 2"/>
                <p:cNvCxnSpPr/>
                <p:nvPr/>
              </p:nvCxnSpPr>
              <p:spPr>
                <a:xfrm flipV="1">
                  <a:off x="7505700" y="4210050"/>
                  <a:ext cx="0" cy="2895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7523873" y="4293027"/>
                  <a:ext cx="524497" cy="27948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V="1">
                  <a:off x="7510626" y="4275614"/>
                  <a:ext cx="273253" cy="2863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47" name="TextBox 46"/>
              <p:cNvSpPr txBox="1"/>
              <p:nvPr/>
            </p:nvSpPr>
            <p:spPr>
              <a:xfrm>
                <a:off x="10616085" y="4041894"/>
                <a:ext cx="1081099" cy="369332"/>
              </a:xfrm>
              <a:prstGeom prst="rect">
                <a:avLst/>
              </a:prstGeom>
              <a:noFill/>
            </p:spPr>
            <p:txBody>
              <a:bodyPr wrap="square" rtlCol="0">
                <a:spAutoFit/>
              </a:bodyPr>
              <a:lstStyle/>
              <a:p>
                <a:r>
                  <a:rPr lang="en-US" b="1" dirty="0"/>
                  <a:t>Gammas</a:t>
                </a:r>
              </a:p>
            </p:txBody>
          </p:sp>
          <p:cxnSp>
            <p:nvCxnSpPr>
              <p:cNvPr id="51" name="Straight Arrow Connector 50"/>
              <p:cNvCxnSpPr>
                <a:stCxn id="47" idx="0"/>
              </p:cNvCxnSpPr>
              <p:nvPr/>
            </p:nvCxnSpPr>
            <p:spPr>
              <a:xfrm rot="16200000" flipV="1">
                <a:off x="10407623" y="3292880"/>
                <a:ext cx="1277516" cy="22051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2" name="Straight Arrow Connector 51"/>
              <p:cNvCxnSpPr>
                <a:stCxn id="47" idx="2"/>
              </p:cNvCxnSpPr>
              <p:nvPr/>
            </p:nvCxnSpPr>
            <p:spPr>
              <a:xfrm rot="16200000" flipH="1" flipV="1">
                <a:off x="10478032" y="4597803"/>
                <a:ext cx="430990" cy="92622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50937">
                <a:off x="11173016" y="859990"/>
                <a:ext cx="1669596" cy="1265241"/>
              </a:xfrm>
              <a:prstGeom prst="rect">
                <a:avLst/>
              </a:prstGeom>
            </p:spPr>
          </p:pic>
          <p:cxnSp>
            <p:nvCxnSpPr>
              <p:cNvPr id="63" name="Straight Connector 62"/>
              <p:cNvCxnSpPr/>
              <p:nvPr/>
            </p:nvCxnSpPr>
            <p:spPr>
              <a:xfrm flipH="1">
                <a:off x="9544516" y="2770185"/>
                <a:ext cx="2013124" cy="1016339"/>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a:stCxn id="16" idx="6"/>
              </p:cNvCxnSpPr>
              <p:nvPr/>
            </p:nvCxnSpPr>
            <p:spPr>
              <a:xfrm flipH="1" flipV="1">
                <a:off x="9546367" y="3792331"/>
                <a:ext cx="2231291" cy="29841"/>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flipV="1">
                <a:off x="9511802" y="6342884"/>
                <a:ext cx="4058" cy="8580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5" name="Rectangle 84"/>
              <p:cNvSpPr/>
              <p:nvPr/>
            </p:nvSpPr>
            <p:spPr>
              <a:xfrm rot="4635130">
                <a:off x="11388311" y="3106930"/>
                <a:ext cx="1158209" cy="292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2945947">
                <a:off x="10757825" y="1892896"/>
                <a:ext cx="1158209" cy="292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flipV="1">
                <a:off x="10044637" y="1582282"/>
                <a:ext cx="1834897" cy="2267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rot="1284482">
                <a:off x="9682400" y="1106970"/>
                <a:ext cx="1158209" cy="292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9527458" y="3198948"/>
                <a:ext cx="235974" cy="163684"/>
              </a:xfrm>
              <a:custGeom>
                <a:avLst/>
                <a:gdLst>
                  <a:gd name="connsiteX0" fmla="*/ 0 w 235974"/>
                  <a:gd name="connsiteY0" fmla="*/ 75194 h 163684"/>
                  <a:gd name="connsiteX1" fmla="*/ 176981 w 235974"/>
                  <a:gd name="connsiteY1" fmla="*/ 1452 h 163684"/>
                  <a:gd name="connsiteX2" fmla="*/ 221226 w 235974"/>
                  <a:gd name="connsiteY2" fmla="*/ 134187 h 163684"/>
                  <a:gd name="connsiteX3" fmla="*/ 235974 w 235974"/>
                  <a:gd name="connsiteY3" fmla="*/ 163684 h 163684"/>
                </a:gdLst>
                <a:ahLst/>
                <a:cxnLst>
                  <a:cxn ang="0">
                    <a:pos x="connsiteX0" y="connsiteY0"/>
                  </a:cxn>
                  <a:cxn ang="0">
                    <a:pos x="connsiteX1" y="connsiteY1"/>
                  </a:cxn>
                  <a:cxn ang="0">
                    <a:pos x="connsiteX2" y="connsiteY2"/>
                  </a:cxn>
                  <a:cxn ang="0">
                    <a:pos x="connsiteX3" y="connsiteY3"/>
                  </a:cxn>
                </a:cxnLst>
                <a:rect l="l" t="t" r="r" b="b"/>
                <a:pathLst>
                  <a:path w="235974" h="163684">
                    <a:moveTo>
                      <a:pt x="0" y="75194"/>
                    </a:moveTo>
                    <a:cubicBezTo>
                      <a:pt x="70055" y="33407"/>
                      <a:pt x="140110" y="-8380"/>
                      <a:pt x="176981" y="1452"/>
                    </a:cubicBezTo>
                    <a:cubicBezTo>
                      <a:pt x="213852" y="11284"/>
                      <a:pt x="211394" y="107148"/>
                      <a:pt x="221226" y="134187"/>
                    </a:cubicBezTo>
                    <a:cubicBezTo>
                      <a:pt x="231058" y="161226"/>
                      <a:pt x="233516" y="162455"/>
                      <a:pt x="235974" y="1636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9424505" y="2738933"/>
                    <a:ext cx="728619" cy="3755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𝟑𝟎</m:t>
                              </m:r>
                            </m:e>
                            <m:sup>
                              <m:r>
                                <a:rPr lang="en-US" b="1" i="1" smtClean="0">
                                  <a:latin typeface="Cambria Math" panose="02040503050406030204" pitchFamily="18" charset="0"/>
                                </a:rPr>
                                <m:t>𝟎</m:t>
                              </m:r>
                            </m:sup>
                          </m:sSup>
                        </m:oMath>
                      </m:oMathPara>
                    </a14:m>
                    <a:endParaRPr lang="en-US"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9424505" y="2738933"/>
                    <a:ext cx="728619" cy="375552"/>
                  </a:xfrm>
                  <a:prstGeom prst="rect">
                    <a:avLst/>
                  </a:prstGeom>
                  <a:blipFill>
                    <a:blip r:embed="rId3"/>
                    <a:stretch>
                      <a:fillRect/>
                    </a:stretch>
                  </a:blipFill>
                </p:spPr>
                <p:txBody>
                  <a:bodyPr/>
                  <a:lstStyle/>
                  <a:p>
                    <a:r>
                      <a:rPr lang="en-US">
                        <a:noFill/>
                      </a:rPr>
                      <a:t> </a:t>
                    </a:r>
                  </a:p>
                </p:txBody>
              </p:sp>
            </mc:Fallback>
          </mc:AlternateContent>
          <p:sp>
            <p:nvSpPr>
              <p:cNvPr id="97" name="Rectangle 96"/>
              <p:cNvSpPr/>
              <p:nvPr/>
            </p:nvSpPr>
            <p:spPr>
              <a:xfrm rot="18383803">
                <a:off x="6840897" y="2062836"/>
                <a:ext cx="1158209" cy="292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endCxn id="15" idx="0"/>
              </p:cNvCxnSpPr>
              <p:nvPr/>
            </p:nvCxnSpPr>
            <p:spPr>
              <a:xfrm>
                <a:off x="8117448" y="1862844"/>
                <a:ext cx="1409338" cy="1848590"/>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a:off x="7317910" y="2849790"/>
                <a:ext cx="2246597" cy="942195"/>
              </a:xfrm>
              <a:prstGeom prst="line">
                <a:avLst/>
              </a:prstGeom>
            </p:spPr>
            <p:style>
              <a:lnRef idx="2">
                <a:schemeClr val="dk1"/>
              </a:lnRef>
              <a:fillRef idx="0">
                <a:schemeClr val="dk1"/>
              </a:fillRef>
              <a:effectRef idx="1">
                <a:schemeClr val="dk1"/>
              </a:effectRef>
              <a:fontRef idx="minor">
                <a:schemeClr val="tx1"/>
              </a:fontRef>
            </p:style>
          </p:cxnSp>
          <p:pic>
            <p:nvPicPr>
              <p:cNvPr id="104" name="Picture 1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559168">
                <a:off x="5980078" y="1056670"/>
                <a:ext cx="1669596" cy="1265241"/>
              </a:xfrm>
              <a:prstGeom prst="rect">
                <a:avLst/>
              </a:prstGeom>
            </p:spPr>
          </p:pic>
          <p:sp>
            <p:nvSpPr>
              <p:cNvPr id="105" name="Rectangle 104"/>
              <p:cNvSpPr/>
              <p:nvPr/>
            </p:nvSpPr>
            <p:spPr>
              <a:xfrm rot="6311106">
                <a:off x="11369191" y="4461536"/>
                <a:ext cx="1158209" cy="29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rot="8138198">
                <a:off x="10693282" y="5596141"/>
                <a:ext cx="1158209" cy="29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9989139">
                <a:off x="9579955" y="6250827"/>
                <a:ext cx="1158209" cy="292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rot="5400000">
              <a:off x="6724016" y="3470652"/>
              <a:ext cx="677960" cy="43026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V="1">
              <a:off x="4389393" y="3685782"/>
              <a:ext cx="3876982" cy="40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5" name="TextBox 54"/>
            <p:cNvSpPr txBox="1"/>
            <p:nvPr/>
          </p:nvSpPr>
          <p:spPr>
            <a:xfrm>
              <a:off x="6597459" y="2642679"/>
              <a:ext cx="1143000" cy="646331"/>
            </a:xfrm>
            <a:prstGeom prst="rect">
              <a:avLst/>
            </a:prstGeom>
            <a:noFill/>
          </p:spPr>
          <p:txBody>
            <a:bodyPr wrap="square" rtlCol="0">
              <a:spAutoFit/>
            </a:bodyPr>
            <a:lstStyle/>
            <a:p>
              <a:r>
                <a:rPr lang="en-US" b="1" dirty="0"/>
                <a:t>35.82mm</a:t>
              </a:r>
            </a:p>
            <a:p>
              <a:r>
                <a:rPr lang="en-US" b="1" dirty="0"/>
                <a:t>Graphite</a:t>
              </a:r>
            </a:p>
          </p:txBody>
        </p:sp>
        <p:sp>
          <p:nvSpPr>
            <p:cNvPr id="56" name="TextBox 55"/>
            <p:cNvSpPr txBox="1"/>
            <p:nvPr/>
          </p:nvSpPr>
          <p:spPr>
            <a:xfrm>
              <a:off x="8397442" y="3196331"/>
              <a:ext cx="1522143" cy="461665"/>
            </a:xfrm>
            <a:prstGeom prst="rect">
              <a:avLst/>
            </a:prstGeom>
            <a:noFill/>
          </p:spPr>
          <p:txBody>
            <a:bodyPr wrap="square" rtlCol="0">
              <a:spAutoFit/>
            </a:bodyPr>
            <a:lstStyle/>
            <a:p>
              <a:r>
                <a:rPr lang="en-US" sz="1200" b="1" dirty="0"/>
                <a:t>Proton Beam</a:t>
              </a:r>
            </a:p>
            <a:p>
              <a:r>
                <a:rPr lang="en-US" sz="1200" b="1" dirty="0"/>
                <a:t>17.59 MeV</a:t>
              </a:r>
            </a:p>
          </p:txBody>
        </p:sp>
        <p:sp>
          <p:nvSpPr>
            <p:cNvPr id="57" name="TextBox 56"/>
            <p:cNvSpPr txBox="1"/>
            <p:nvPr/>
          </p:nvSpPr>
          <p:spPr>
            <a:xfrm>
              <a:off x="4814295" y="3021837"/>
              <a:ext cx="1993372" cy="646331"/>
            </a:xfrm>
            <a:prstGeom prst="rect">
              <a:avLst/>
            </a:prstGeom>
            <a:noFill/>
          </p:spPr>
          <p:txBody>
            <a:bodyPr wrap="square" rtlCol="0">
              <a:spAutoFit/>
            </a:bodyPr>
            <a:lstStyle/>
            <a:p>
              <a:r>
                <a:rPr lang="en-US" b="1" dirty="0"/>
                <a:t>Beam</a:t>
              </a:r>
            </a:p>
            <a:p>
              <a:r>
                <a:rPr lang="en-US" b="1" dirty="0"/>
                <a:t>88.97 Proton MeV</a:t>
              </a:r>
            </a:p>
          </p:txBody>
        </p:sp>
        <p:sp>
          <p:nvSpPr>
            <p:cNvPr id="58" name="TextBox 57"/>
            <p:cNvSpPr txBox="1"/>
            <p:nvPr/>
          </p:nvSpPr>
          <p:spPr>
            <a:xfrm>
              <a:off x="10088955" y="2046829"/>
              <a:ext cx="1603534" cy="646331"/>
            </a:xfrm>
            <a:prstGeom prst="rect">
              <a:avLst/>
            </a:prstGeom>
            <a:noFill/>
          </p:spPr>
          <p:txBody>
            <a:bodyPr wrap="square" rtlCol="0">
              <a:spAutoFit/>
            </a:bodyPr>
            <a:lstStyle/>
            <a:p>
              <a:r>
                <a:rPr lang="en-US" b="1" dirty="0"/>
                <a:t>2 mm</a:t>
              </a:r>
            </a:p>
            <a:p>
              <a:r>
                <a:rPr lang="en-US" b="1" dirty="0"/>
                <a:t>Graphite </a:t>
              </a:r>
            </a:p>
          </p:txBody>
        </p:sp>
      </p:grpSp>
      <p:sp>
        <p:nvSpPr>
          <p:cNvPr id="13" name="TextBox 12"/>
          <p:cNvSpPr txBox="1"/>
          <p:nvPr/>
        </p:nvSpPr>
        <p:spPr>
          <a:xfrm>
            <a:off x="9715500" y="1162050"/>
            <a:ext cx="4419600" cy="430887"/>
          </a:xfrm>
          <a:prstGeom prst="rect">
            <a:avLst/>
          </a:prstGeom>
          <a:noFill/>
        </p:spPr>
        <p:txBody>
          <a:bodyPr wrap="square" rtlCol="0">
            <a:spAutoFit/>
          </a:bodyPr>
          <a:lstStyle/>
          <a:p>
            <a:r>
              <a:rPr lang="en-US" sz="2200" dirty="0"/>
              <a:t>Physical model:  QGSP_BIC</a:t>
            </a:r>
          </a:p>
        </p:txBody>
      </p:sp>
    </p:spTree>
    <p:extLst>
      <p:ext uri="{BB962C8B-B14F-4D97-AF65-F5344CB8AC3E}">
        <p14:creationId xmlns:p14="http://schemas.microsoft.com/office/powerpoint/2010/main" val="358180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7"/>
          </p:nvPr>
        </p:nvSpPr>
        <p:spPr/>
        <p:txBody>
          <a:bodyPr/>
          <a:lstStyle/>
          <a:p>
            <a:fld id="{B6F15528-21DE-4FAA-801E-634DDDAF4B2B}" type="slidenum">
              <a:rPr lang="en-US" smtClean="0"/>
              <a:pPr/>
              <a:t>9</a:t>
            </a:fld>
            <a:endParaRPr lang="en-US"/>
          </a:p>
        </p:txBody>
      </p:sp>
      <p:grpSp>
        <p:nvGrpSpPr>
          <p:cNvPr id="4" name="Group 3"/>
          <p:cNvGrpSpPr/>
          <p:nvPr/>
        </p:nvGrpSpPr>
        <p:grpSpPr>
          <a:xfrm>
            <a:off x="217095" y="858471"/>
            <a:ext cx="5612205" cy="2781365"/>
            <a:chOff x="900578" y="95250"/>
            <a:chExt cx="6860592" cy="3412258"/>
          </a:xfrm>
        </p:grpSpPr>
        <p:grpSp>
          <p:nvGrpSpPr>
            <p:cNvPr id="58" name="Group 57"/>
            <p:cNvGrpSpPr/>
            <p:nvPr/>
          </p:nvGrpSpPr>
          <p:grpSpPr>
            <a:xfrm>
              <a:off x="900578" y="95250"/>
              <a:ext cx="6860592" cy="3370250"/>
              <a:chOff x="900578" y="95250"/>
              <a:chExt cx="6860592" cy="3370250"/>
            </a:xfrm>
          </p:grpSpPr>
          <p:grpSp>
            <p:nvGrpSpPr>
              <p:cNvPr id="48" name="Group 47"/>
              <p:cNvGrpSpPr/>
              <p:nvPr/>
            </p:nvGrpSpPr>
            <p:grpSpPr>
              <a:xfrm>
                <a:off x="900578" y="95250"/>
                <a:ext cx="6265259" cy="3352801"/>
                <a:chOff x="1056422" y="247649"/>
                <a:chExt cx="7682518" cy="4343400"/>
              </a:xfrm>
            </p:grpSpPr>
            <p:grpSp>
              <p:nvGrpSpPr>
                <p:cNvPr id="37" name="Group 36"/>
                <p:cNvGrpSpPr/>
                <p:nvPr/>
              </p:nvGrpSpPr>
              <p:grpSpPr>
                <a:xfrm>
                  <a:off x="1056422" y="247649"/>
                  <a:ext cx="7682518" cy="4343400"/>
                  <a:chOff x="1056422" y="247649"/>
                  <a:chExt cx="7682518" cy="4343400"/>
                </a:xfrm>
              </p:grpSpPr>
              <p:sp>
                <p:nvSpPr>
                  <p:cNvPr id="61" name="Oval 60"/>
                  <p:cNvSpPr/>
                  <p:nvPr/>
                </p:nvSpPr>
                <p:spPr>
                  <a:xfrm>
                    <a:off x="4684715" y="1426679"/>
                    <a:ext cx="303557" cy="1985339"/>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76059" y="511977"/>
                    <a:ext cx="457200" cy="3754499"/>
                  </a:xfrm>
                  <a:prstGeom prst="ellipse">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56422" y="247649"/>
                    <a:ext cx="7682518" cy="4343400"/>
                    <a:chOff x="2248872" y="103456"/>
                    <a:chExt cx="7682518" cy="4343400"/>
                  </a:xfrm>
                </p:grpSpPr>
                <p:sp>
                  <p:nvSpPr>
                    <p:cNvPr id="56" name="Oval 55"/>
                    <p:cNvSpPr/>
                    <p:nvPr/>
                  </p:nvSpPr>
                  <p:spPr>
                    <a:xfrm>
                      <a:off x="8620846" y="367784"/>
                      <a:ext cx="457200" cy="3754499"/>
                    </a:xfrm>
                    <a:prstGeom prst="ellipse">
                      <a:avLst/>
                    </a:prstGeom>
                    <a:solidFill>
                      <a:schemeClr val="bg1"/>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248872" y="1314451"/>
                      <a:ext cx="5655410" cy="1888002"/>
                      <a:chOff x="3849072" y="1815731"/>
                      <a:chExt cx="5655410" cy="1888002"/>
                    </a:xfrm>
                  </p:grpSpPr>
                  <p:grpSp>
                    <p:nvGrpSpPr>
                      <p:cNvPr id="44" name="Group 43"/>
                      <p:cNvGrpSpPr/>
                      <p:nvPr/>
                    </p:nvGrpSpPr>
                    <p:grpSpPr>
                      <a:xfrm rot="5400000">
                        <a:off x="6289610" y="488860"/>
                        <a:ext cx="1888002" cy="4541743"/>
                        <a:chOff x="6738388" y="4363562"/>
                        <a:chExt cx="1611809" cy="4223782"/>
                      </a:xfrm>
                    </p:grpSpPr>
                    <p:sp>
                      <p:nvSpPr>
                        <p:cNvPr id="15" name="Rectangle 14"/>
                        <p:cNvSpPr/>
                        <p:nvPr/>
                      </p:nvSpPr>
                      <p:spPr>
                        <a:xfrm>
                          <a:off x="6738388" y="4363566"/>
                          <a:ext cx="1611809" cy="12720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rot="16200000" flipV="1">
                          <a:off x="5320644" y="5960272"/>
                          <a:ext cx="3718435" cy="6522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 name="Straight Arrow Connector 2"/>
                        <p:cNvCxnSpPr>
                          <a:endCxn id="15" idx="2"/>
                        </p:cNvCxnSpPr>
                        <p:nvPr/>
                      </p:nvCxnSpPr>
                      <p:spPr>
                        <a:xfrm rot="16200000">
                          <a:off x="5492472" y="6535523"/>
                          <a:ext cx="4096577" cy="70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rot="16200000">
                          <a:off x="5746760" y="6091521"/>
                          <a:ext cx="4168573" cy="7126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cxnSp>
                    <p:nvCxnSpPr>
                      <p:cNvPr id="54" name="Straight Arrow Connector 53"/>
                      <p:cNvCxnSpPr/>
                      <p:nvPr/>
                    </p:nvCxnSpPr>
                    <p:spPr>
                      <a:xfrm flipV="1">
                        <a:off x="3849072" y="2732897"/>
                        <a:ext cx="1617496" cy="37443"/>
                      </a:xfrm>
                      <a:prstGeom prst="straightConnector1">
                        <a:avLst/>
                      </a:prstGeom>
                      <a:ln w="69850" cmpd="sng">
                        <a:headEnd w="lg" len="lg"/>
                        <a:tailEnd type="triangle" w="lg" len="lg"/>
                      </a:ln>
                    </p:spPr>
                    <p:style>
                      <a:lnRef idx="3">
                        <a:schemeClr val="accent1"/>
                      </a:lnRef>
                      <a:fillRef idx="0">
                        <a:schemeClr val="accent1"/>
                      </a:fillRef>
                      <a:effectRef idx="2">
                        <a:schemeClr val="accent1"/>
                      </a:effectRef>
                      <a:fontRef idx="minor">
                        <a:schemeClr val="tx1"/>
                      </a:fontRef>
                    </p:style>
                  </p:cxnSp>
                  <p:sp>
                    <p:nvSpPr>
                      <p:cNvPr id="50" name="Rectangle 49"/>
                      <p:cNvSpPr/>
                      <p:nvPr/>
                    </p:nvSpPr>
                    <p:spPr>
                      <a:xfrm rot="5400000">
                        <a:off x="4520841" y="2291043"/>
                        <a:ext cx="1854584" cy="97078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5740390" y="103456"/>
                      <a:ext cx="4191000" cy="434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2"/>
                    </p:cNvCxnSpPr>
                    <p:nvPr/>
                  </p:nvCxnSpPr>
                  <p:spPr>
                    <a:xfrm flipH="1">
                      <a:off x="6028944" y="2258452"/>
                      <a:ext cx="1738558" cy="1020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5" idx="2"/>
                    </p:cNvCxnSpPr>
                    <p:nvPr/>
                  </p:nvCxnSpPr>
                  <p:spPr>
                    <a:xfrm flipH="1">
                      <a:off x="6819900" y="2258452"/>
                      <a:ext cx="947602" cy="1898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5" idx="2"/>
                    </p:cNvCxnSpPr>
                    <p:nvPr/>
                  </p:nvCxnSpPr>
                  <p:spPr>
                    <a:xfrm>
                      <a:off x="7767502" y="2258452"/>
                      <a:ext cx="1079510" cy="189609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767502" y="2258452"/>
                      <a:ext cx="2027111" cy="1087407"/>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9491056" y="1282486"/>
                      <a:ext cx="303557" cy="1985339"/>
                    </a:xfrm>
                    <a:prstGeom prst="ellipse">
                      <a:avLst/>
                    </a:prstGeom>
                    <a:solidFill>
                      <a:schemeClr val="bg1"/>
                    </a:solid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9" name="Straight Arrow Connector 38"/>
                <p:cNvCxnSpPr/>
                <p:nvPr/>
              </p:nvCxnSpPr>
              <p:spPr>
                <a:xfrm flipV="1">
                  <a:off x="6575048" y="1043747"/>
                  <a:ext cx="2163892" cy="54788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543072" y="3179395"/>
                  <a:ext cx="2087689" cy="87825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6365803" y="288142"/>
                <a:ext cx="1395367" cy="461665"/>
              </a:xfrm>
              <a:prstGeom prst="rect">
                <a:avLst/>
              </a:prstGeom>
              <a:noFill/>
            </p:spPr>
            <p:txBody>
              <a:bodyPr wrap="square" rtlCol="0">
                <a:spAutoFit/>
              </a:bodyPr>
              <a:lstStyle/>
              <a:p>
                <a:r>
                  <a:rPr lang="en-US" sz="1200" dirty="0"/>
                  <a:t>Gammas on blue histograms </a:t>
                </a:r>
              </a:p>
            </p:txBody>
          </p:sp>
          <p:sp>
            <p:nvSpPr>
              <p:cNvPr id="82" name="TextBox 81"/>
              <p:cNvSpPr txBox="1"/>
              <p:nvPr/>
            </p:nvSpPr>
            <p:spPr>
              <a:xfrm>
                <a:off x="3187552" y="3003835"/>
                <a:ext cx="1395367" cy="461665"/>
              </a:xfrm>
              <a:prstGeom prst="rect">
                <a:avLst/>
              </a:prstGeom>
              <a:noFill/>
            </p:spPr>
            <p:txBody>
              <a:bodyPr wrap="square" rtlCol="0">
                <a:spAutoFit/>
              </a:bodyPr>
              <a:lstStyle/>
              <a:p>
                <a:r>
                  <a:rPr lang="en-US" sz="1200" dirty="0"/>
                  <a:t>Gammas on black histograms </a:t>
                </a:r>
              </a:p>
            </p:txBody>
          </p:sp>
          <p:sp>
            <p:nvSpPr>
              <p:cNvPr id="84" name="TextBox 83"/>
              <p:cNvSpPr txBox="1"/>
              <p:nvPr/>
            </p:nvSpPr>
            <p:spPr>
              <a:xfrm>
                <a:off x="2739690" y="1214345"/>
                <a:ext cx="1395367" cy="276999"/>
              </a:xfrm>
              <a:prstGeom prst="rect">
                <a:avLst/>
              </a:prstGeom>
              <a:noFill/>
            </p:spPr>
            <p:txBody>
              <a:bodyPr wrap="square" rtlCol="0">
                <a:spAutoFit/>
              </a:bodyPr>
              <a:lstStyle/>
              <a:p>
                <a:r>
                  <a:rPr lang="en-US" sz="1200" dirty="0"/>
                  <a:t>Proton beam</a:t>
                </a:r>
              </a:p>
            </p:txBody>
          </p:sp>
          <p:sp>
            <p:nvSpPr>
              <p:cNvPr id="85" name="TextBox 84"/>
              <p:cNvSpPr txBox="1"/>
              <p:nvPr/>
            </p:nvSpPr>
            <p:spPr>
              <a:xfrm>
                <a:off x="1710707" y="734748"/>
                <a:ext cx="1395367" cy="276999"/>
              </a:xfrm>
              <a:prstGeom prst="rect">
                <a:avLst/>
              </a:prstGeom>
              <a:noFill/>
            </p:spPr>
            <p:txBody>
              <a:bodyPr wrap="square" rtlCol="0">
                <a:spAutoFit/>
              </a:bodyPr>
              <a:lstStyle/>
              <a:p>
                <a:r>
                  <a:rPr lang="en-US" sz="1200" dirty="0"/>
                  <a:t>Carbon degrader</a:t>
                </a:r>
              </a:p>
            </p:txBody>
          </p:sp>
          <p:sp>
            <p:nvSpPr>
              <p:cNvPr id="86" name="TextBox 85"/>
              <p:cNvSpPr txBox="1"/>
              <p:nvPr/>
            </p:nvSpPr>
            <p:spPr>
              <a:xfrm>
                <a:off x="5051415" y="701255"/>
                <a:ext cx="1395367" cy="276999"/>
              </a:xfrm>
              <a:prstGeom prst="rect">
                <a:avLst/>
              </a:prstGeom>
              <a:noFill/>
            </p:spPr>
            <p:txBody>
              <a:bodyPr wrap="square" rtlCol="0">
                <a:spAutoFit/>
              </a:bodyPr>
              <a:lstStyle/>
              <a:p>
                <a:r>
                  <a:rPr lang="en-US" sz="1200" dirty="0"/>
                  <a:t>Thin slice</a:t>
                </a:r>
              </a:p>
            </p:txBody>
          </p:sp>
        </p:grpSp>
        <mc:AlternateContent xmlns:mc="http://schemas.openxmlformats.org/markup-compatibility/2006" xmlns:a14="http://schemas.microsoft.com/office/drawing/2010/main">
          <mc:Choice Requires="a14">
            <p:sp>
              <p:nvSpPr>
                <p:cNvPr id="87" name="TextBox 86"/>
                <p:cNvSpPr txBox="1"/>
                <p:nvPr/>
              </p:nvSpPr>
              <p:spPr>
                <a:xfrm>
                  <a:off x="6901801" y="2455609"/>
                  <a:ext cx="677915" cy="2850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30</m:t>
                            </m:r>
                          </m:e>
                          <m:sup>
                            <m:r>
                              <a:rPr lang="en-US" sz="1200" b="0" i="1" smtClean="0">
                                <a:latin typeface="Cambria Math" panose="02040503050406030204" pitchFamily="18" charset="0"/>
                              </a:rPr>
                              <m:t>𝑜</m:t>
                            </m:r>
                          </m:sup>
                        </m:sSup>
                      </m:oMath>
                    </m:oMathPara>
                  </a14:m>
                  <a:endParaRPr lang="en-US"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6901801" y="2455609"/>
                  <a:ext cx="677915" cy="285098"/>
                </a:xfrm>
                <a:prstGeom prst="rect">
                  <a:avLst/>
                </a:prstGeom>
                <a:blipFill>
                  <a:blip r:embed="rId2"/>
                  <a:stretch>
                    <a:fillRect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057698" y="3188852"/>
                  <a:ext cx="677915" cy="2850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60</m:t>
                            </m:r>
                          </m:e>
                          <m:sup>
                            <m:r>
                              <a:rPr lang="en-US" sz="1200" b="0" i="1" smtClean="0">
                                <a:latin typeface="Cambria Math" panose="02040503050406030204" pitchFamily="18" charset="0"/>
                              </a:rPr>
                              <m:t>𝑜</m:t>
                            </m:r>
                          </m:sup>
                        </m:sSup>
                      </m:oMath>
                    </m:oMathPara>
                  </a14:m>
                  <a:endParaRPr lang="en-US" sz="1200" dirty="0"/>
                </a:p>
              </p:txBody>
            </p:sp>
          </mc:Choice>
          <mc:Fallback xmlns="">
            <p:sp>
              <p:nvSpPr>
                <p:cNvPr id="88" name="TextBox 87"/>
                <p:cNvSpPr txBox="1">
                  <a:spLocks noRot="1" noChangeAspect="1" noMove="1" noResize="1" noEditPoints="1" noAdjustHandles="1" noChangeArrowheads="1" noChangeShapeType="1" noTextEdit="1"/>
                </p:cNvSpPr>
                <p:nvPr/>
              </p:nvSpPr>
              <p:spPr>
                <a:xfrm>
                  <a:off x="6057698" y="3188852"/>
                  <a:ext cx="677915" cy="285098"/>
                </a:xfrm>
                <a:prstGeom prst="rect">
                  <a:avLst/>
                </a:prstGeom>
                <a:blipFill>
                  <a:blip r:embed="rId3"/>
                  <a:stretch>
                    <a:fillRect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266677" y="3222410"/>
                  <a:ext cx="677915" cy="2850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120</m:t>
                            </m:r>
                          </m:e>
                          <m:sup>
                            <m:r>
                              <a:rPr lang="en-US" sz="1200" b="0" i="1" smtClean="0">
                                <a:latin typeface="Cambria Math" panose="02040503050406030204" pitchFamily="18" charset="0"/>
                              </a:rPr>
                              <m:t>𝑜</m:t>
                            </m:r>
                          </m:sup>
                        </m:sSup>
                      </m:oMath>
                    </m:oMathPara>
                  </a14:m>
                  <a:endParaRPr lang="en-US" sz="1200" dirty="0"/>
                </a:p>
              </p:txBody>
            </p:sp>
          </mc:Choice>
          <mc:Fallback xmlns="">
            <p:sp>
              <p:nvSpPr>
                <p:cNvPr id="89" name="TextBox 88"/>
                <p:cNvSpPr txBox="1">
                  <a:spLocks noRot="1" noChangeAspect="1" noMove="1" noResize="1" noEditPoints="1" noAdjustHandles="1" noChangeArrowheads="1" noChangeShapeType="1" noTextEdit="1"/>
                </p:cNvSpPr>
                <p:nvPr/>
              </p:nvSpPr>
              <p:spPr>
                <a:xfrm>
                  <a:off x="4266677" y="3222410"/>
                  <a:ext cx="677915" cy="285098"/>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546277" y="2525111"/>
                  <a:ext cx="677915" cy="2850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150</m:t>
                            </m:r>
                          </m:e>
                          <m:sup>
                            <m:r>
                              <a:rPr lang="en-US" sz="1200" b="0" i="1" smtClean="0">
                                <a:latin typeface="Cambria Math" panose="02040503050406030204" pitchFamily="18" charset="0"/>
                              </a:rPr>
                              <m:t>𝑜</m:t>
                            </m:r>
                          </m:sup>
                        </m:sSup>
                      </m:oMath>
                    </m:oMathPara>
                  </a14:m>
                  <a:endParaRPr lang="en-US" sz="1200" dirty="0"/>
                </a:p>
              </p:txBody>
            </p:sp>
          </mc:Choice>
          <mc:Fallback xmlns="">
            <p:sp>
              <p:nvSpPr>
                <p:cNvPr id="90" name="TextBox 89"/>
                <p:cNvSpPr txBox="1">
                  <a:spLocks noRot="1" noChangeAspect="1" noMove="1" noResize="1" noEditPoints="1" noAdjustHandles="1" noChangeArrowheads="1" noChangeShapeType="1" noTextEdit="1"/>
                </p:cNvSpPr>
                <p:nvPr/>
              </p:nvSpPr>
              <p:spPr>
                <a:xfrm>
                  <a:off x="3546277" y="2525111"/>
                  <a:ext cx="677915" cy="285098"/>
                </a:xfrm>
                <a:prstGeom prst="rect">
                  <a:avLst/>
                </a:prstGeom>
                <a:blipFill>
                  <a:blip r:embed="rId5"/>
                  <a:stretch>
                    <a:fillRect b="-5263"/>
                  </a:stretch>
                </a:blipFill>
              </p:spPr>
              <p:txBody>
                <a:bodyPr/>
                <a:lstStyle/>
                <a:p>
                  <a:r>
                    <a:rPr lang="en-US">
                      <a:noFill/>
                    </a:rPr>
                    <a:t> </a:t>
                  </a:r>
                </a:p>
              </p:txBody>
            </p:sp>
          </mc:Fallback>
        </mc:AlternateContent>
      </p:grpSp>
      <p:pic>
        <p:nvPicPr>
          <p:cNvPr id="63" name="Picture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670" y="238995"/>
            <a:ext cx="5043130" cy="3157081"/>
          </a:xfrm>
          <a:prstGeom prst="rect">
            <a:avLst/>
          </a:prstGeom>
        </p:spPr>
      </p:pic>
      <p:pic>
        <p:nvPicPr>
          <p:cNvPr id="91" name="Pictur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0667" y="3483458"/>
            <a:ext cx="4942609" cy="3243773"/>
          </a:xfrm>
          <a:prstGeom prst="rect">
            <a:avLst/>
          </a:prstGeom>
        </p:spPr>
      </p:pic>
      <p:pic>
        <p:nvPicPr>
          <p:cNvPr id="93" name="Picture 9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0182" y="3539756"/>
            <a:ext cx="5046809" cy="3192880"/>
          </a:xfrm>
          <a:prstGeom prst="rect">
            <a:avLst/>
          </a:prstGeom>
        </p:spPr>
      </p:pic>
      <p:sp>
        <p:nvSpPr>
          <p:cNvPr id="94" name="Rectangle 93"/>
          <p:cNvSpPr/>
          <p:nvPr/>
        </p:nvSpPr>
        <p:spPr>
          <a:xfrm>
            <a:off x="5920187" y="3389029"/>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0965972" y="3925645"/>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1191133" y="709782"/>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p:cNvSpPr txBox="1"/>
              <p:nvPr/>
            </p:nvSpPr>
            <p:spPr>
              <a:xfrm>
                <a:off x="11903587" y="1275832"/>
                <a:ext cx="1449017" cy="46166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lang="en-US" sz="1200" i="1" smtClean="0">
                            <a:solidFill>
                              <a:srgbClr val="0000FF"/>
                            </a:solidFill>
                            <a:latin typeface="Cambria Math" panose="02040503050406030204" pitchFamily="18" charset="0"/>
                          </a:rPr>
                        </m:ctrlPr>
                      </m:sSupPr>
                      <m:e>
                        <m:r>
                          <a:rPr lang="en-US" sz="1200" b="0" i="1" smtClean="0">
                            <a:solidFill>
                              <a:srgbClr val="0000FF"/>
                            </a:solidFill>
                            <a:latin typeface="Cambria Math" panose="02040503050406030204" pitchFamily="18" charset="0"/>
                          </a:rPr>
                          <m:t>0</m:t>
                        </m:r>
                      </m:e>
                      <m:sup>
                        <m:r>
                          <a:rPr lang="en-US" sz="1200" b="0" i="1" smtClean="0">
                            <a:solidFill>
                              <a:srgbClr val="0000FF"/>
                            </a:solidFill>
                            <a:latin typeface="Cambria Math" panose="02040503050406030204" pitchFamily="18" charset="0"/>
                          </a:rPr>
                          <m:t>𝑜</m:t>
                        </m:r>
                      </m:sup>
                    </m:sSup>
                    <m:r>
                      <a:rPr lang="en-US" sz="1200" b="0" i="1" smtClean="0">
                        <a:solidFill>
                          <a:srgbClr val="0000FF"/>
                        </a:solidFill>
                        <a:latin typeface="Cambria Math" panose="02040503050406030204" pitchFamily="18" charset="0"/>
                      </a:rPr>
                      <m:t>−</m:t>
                    </m:r>
                    <m:sSup>
                      <m:sSupPr>
                        <m:ctrlPr>
                          <a:rPr lang="en-US" sz="1200" b="0" i="1" smtClean="0">
                            <a:solidFill>
                              <a:srgbClr val="0000FF"/>
                            </a:solidFill>
                            <a:latin typeface="Cambria Math" panose="02040503050406030204" pitchFamily="18" charset="0"/>
                          </a:rPr>
                        </m:ctrlPr>
                      </m:sSupPr>
                      <m:e>
                        <m:r>
                          <a:rPr lang="en-US" sz="1200" b="0" i="1" smtClean="0">
                            <a:solidFill>
                              <a:srgbClr val="0000FF"/>
                            </a:solidFill>
                            <a:latin typeface="Cambria Math" panose="02040503050406030204" pitchFamily="18" charset="0"/>
                          </a:rPr>
                          <m:t>30</m:t>
                        </m:r>
                      </m:e>
                      <m:sup>
                        <m:r>
                          <a:rPr lang="en-US" sz="1200" b="0" i="1" smtClean="0">
                            <a:solidFill>
                              <a:srgbClr val="0000FF"/>
                            </a:solidFill>
                            <a:latin typeface="Cambria Math" panose="02040503050406030204" pitchFamily="18" charset="0"/>
                          </a:rPr>
                          <m:t>0</m:t>
                        </m:r>
                      </m:sup>
                    </m:sSup>
                  </m:oMath>
                </a14:m>
                <a:endParaRPr lang="en-US" sz="1200" b="0" dirty="0">
                  <a:solidFill>
                    <a:srgbClr val="0000FF"/>
                  </a:solidFill>
                </a:endParaRPr>
              </a:p>
              <a:p>
                <a:pPr marL="285750" indent="-285750">
                  <a:buFont typeface="Arial" panose="020B0604020202020204" pitchFamily="34" charset="0"/>
                  <a:buChar char="•"/>
                </a:pPr>
                <a14:m>
                  <m:oMath xmlns:m="http://schemas.openxmlformats.org/officeDocument/2006/math">
                    <m:sSup>
                      <m:sSupPr>
                        <m:ctrlPr>
                          <a:rPr lang="en-US" sz="1200" i="1">
                            <a:latin typeface="Cambria Math" panose="02040503050406030204" pitchFamily="18" charset="0"/>
                          </a:rPr>
                        </m:ctrlPr>
                      </m:sSupPr>
                      <m:e>
                        <m:r>
                          <a:rPr lang="en-US" sz="1200" b="0" i="1" smtClean="0">
                            <a:latin typeface="Cambria Math" panose="02040503050406030204" pitchFamily="18" charset="0"/>
                          </a:rPr>
                          <m:t>150</m:t>
                        </m:r>
                      </m:e>
                      <m:sup>
                        <m:r>
                          <a:rPr lang="en-US" sz="1200" i="1">
                            <a:latin typeface="Cambria Math" panose="02040503050406030204" pitchFamily="18" charset="0"/>
                          </a:rPr>
                          <m:t>𝑜</m:t>
                        </m:r>
                      </m:sup>
                    </m:sSup>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b="0" i="1" smtClean="0">
                            <a:latin typeface="Cambria Math" panose="02040503050406030204" pitchFamily="18" charset="0"/>
                          </a:rPr>
                          <m:t>18</m:t>
                        </m:r>
                        <m:r>
                          <a:rPr lang="en-US" sz="1200" i="1">
                            <a:latin typeface="Cambria Math" panose="02040503050406030204" pitchFamily="18" charset="0"/>
                          </a:rPr>
                          <m:t>0</m:t>
                        </m:r>
                      </m:e>
                      <m:sup>
                        <m:r>
                          <a:rPr lang="en-US" sz="1200" i="1">
                            <a:latin typeface="Cambria Math" panose="02040503050406030204" pitchFamily="18" charset="0"/>
                          </a:rPr>
                          <m:t>0</m:t>
                        </m:r>
                      </m:sup>
                    </m:sSup>
                  </m:oMath>
                </a14:m>
                <a:endParaRPr lang="en-US" sz="1200" dirty="0"/>
              </a:p>
            </p:txBody>
          </p:sp>
        </mc:Choice>
        <mc:Fallback xmlns="">
          <p:sp>
            <p:nvSpPr>
              <p:cNvPr id="97" name="TextBox 96"/>
              <p:cNvSpPr txBox="1">
                <a:spLocks noRot="1" noChangeAspect="1" noMove="1" noResize="1" noEditPoints="1" noAdjustHandles="1" noChangeArrowheads="1" noChangeShapeType="1" noTextEdit="1"/>
              </p:cNvSpPr>
              <p:nvPr/>
            </p:nvSpPr>
            <p:spPr>
              <a:xfrm>
                <a:off x="11903587" y="1275832"/>
                <a:ext cx="1449017" cy="461665"/>
              </a:xfrm>
              <a:prstGeom prst="rect">
                <a:avLst/>
              </a:prstGeom>
              <a:blipFill>
                <a:blip r:embed="rId9"/>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591300" y="4337254"/>
                <a:ext cx="1308951" cy="46166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lang="en-US" sz="1200" i="1" smtClean="0">
                            <a:solidFill>
                              <a:srgbClr val="0000FF"/>
                            </a:solidFill>
                            <a:latin typeface="Cambria Math" panose="02040503050406030204" pitchFamily="18" charset="0"/>
                          </a:rPr>
                        </m:ctrlPr>
                      </m:sSupPr>
                      <m:e>
                        <m:r>
                          <a:rPr lang="en-US" sz="1200" b="0" i="1" smtClean="0">
                            <a:solidFill>
                              <a:srgbClr val="0000FF"/>
                            </a:solidFill>
                            <a:latin typeface="Cambria Math" panose="02040503050406030204" pitchFamily="18" charset="0"/>
                          </a:rPr>
                          <m:t>30</m:t>
                        </m:r>
                      </m:e>
                      <m:sup>
                        <m:r>
                          <a:rPr lang="en-US" sz="1200" b="0" i="1" smtClean="0">
                            <a:solidFill>
                              <a:srgbClr val="0000FF"/>
                            </a:solidFill>
                            <a:latin typeface="Cambria Math" panose="02040503050406030204" pitchFamily="18" charset="0"/>
                          </a:rPr>
                          <m:t>𝑜</m:t>
                        </m:r>
                      </m:sup>
                    </m:sSup>
                    <m:r>
                      <a:rPr lang="en-US" sz="1200" b="0" i="1" smtClean="0">
                        <a:solidFill>
                          <a:srgbClr val="0000FF"/>
                        </a:solidFill>
                        <a:latin typeface="Cambria Math" panose="02040503050406030204" pitchFamily="18" charset="0"/>
                      </a:rPr>
                      <m:t>−</m:t>
                    </m:r>
                    <m:sSup>
                      <m:sSupPr>
                        <m:ctrlPr>
                          <a:rPr lang="en-US" sz="1200" b="0" i="1" smtClean="0">
                            <a:solidFill>
                              <a:srgbClr val="0000FF"/>
                            </a:solidFill>
                            <a:latin typeface="Cambria Math" panose="02040503050406030204" pitchFamily="18" charset="0"/>
                          </a:rPr>
                        </m:ctrlPr>
                      </m:sSupPr>
                      <m:e>
                        <m:r>
                          <a:rPr lang="en-US" sz="1200" b="0" i="1" smtClean="0">
                            <a:solidFill>
                              <a:srgbClr val="0000FF"/>
                            </a:solidFill>
                            <a:latin typeface="Cambria Math" panose="02040503050406030204" pitchFamily="18" charset="0"/>
                          </a:rPr>
                          <m:t>60</m:t>
                        </m:r>
                      </m:e>
                      <m:sup>
                        <m:r>
                          <a:rPr lang="en-US" sz="1200" b="0" i="1" smtClean="0">
                            <a:solidFill>
                              <a:srgbClr val="0000FF"/>
                            </a:solidFill>
                            <a:latin typeface="Cambria Math" panose="02040503050406030204" pitchFamily="18" charset="0"/>
                          </a:rPr>
                          <m:t>0</m:t>
                        </m:r>
                      </m:sup>
                    </m:sSup>
                  </m:oMath>
                </a14:m>
                <a:endParaRPr lang="en-US" sz="1200" b="0" dirty="0">
                  <a:solidFill>
                    <a:srgbClr val="0000FF"/>
                  </a:solidFill>
                </a:endParaRPr>
              </a:p>
              <a:p>
                <a:pPr marL="285750" indent="-285750">
                  <a:buFont typeface="Arial" panose="020B0604020202020204" pitchFamily="34" charset="0"/>
                  <a:buChar char="•"/>
                </a:pPr>
                <a14:m>
                  <m:oMath xmlns:m="http://schemas.openxmlformats.org/officeDocument/2006/math">
                    <m:sSup>
                      <m:sSupPr>
                        <m:ctrlPr>
                          <a:rPr lang="en-US" sz="1200" i="1">
                            <a:latin typeface="Cambria Math" panose="02040503050406030204" pitchFamily="18" charset="0"/>
                          </a:rPr>
                        </m:ctrlPr>
                      </m:sSupPr>
                      <m:e>
                        <m:r>
                          <a:rPr lang="en-US" sz="1200" b="0" i="1" smtClean="0">
                            <a:latin typeface="Cambria Math" panose="02040503050406030204" pitchFamily="18" charset="0"/>
                          </a:rPr>
                          <m:t>120</m:t>
                        </m:r>
                      </m:e>
                      <m:sup>
                        <m:r>
                          <a:rPr lang="en-US" sz="1200" i="1">
                            <a:latin typeface="Cambria Math" panose="02040503050406030204" pitchFamily="18" charset="0"/>
                          </a:rPr>
                          <m:t>𝑜</m:t>
                        </m:r>
                      </m:sup>
                    </m:sSup>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b="0" i="1" smtClean="0">
                            <a:latin typeface="Cambria Math" panose="02040503050406030204" pitchFamily="18" charset="0"/>
                          </a:rPr>
                          <m:t>15</m:t>
                        </m:r>
                        <m:r>
                          <a:rPr lang="en-US" sz="1200" i="1">
                            <a:latin typeface="Cambria Math" panose="02040503050406030204" pitchFamily="18" charset="0"/>
                          </a:rPr>
                          <m:t>0</m:t>
                        </m:r>
                      </m:e>
                      <m:sup>
                        <m:r>
                          <a:rPr lang="en-US" sz="1200" i="1">
                            <a:latin typeface="Cambria Math" panose="02040503050406030204" pitchFamily="18" charset="0"/>
                          </a:rPr>
                          <m:t>0</m:t>
                        </m:r>
                      </m:sup>
                    </m:sSup>
                  </m:oMath>
                </a14:m>
                <a:endParaRPr lang="en-US" sz="1200" dirty="0"/>
              </a:p>
            </p:txBody>
          </p:sp>
        </mc:Choice>
        <mc:Fallback xmlns="">
          <p:sp>
            <p:nvSpPr>
              <p:cNvPr id="98" name="TextBox 97"/>
              <p:cNvSpPr txBox="1">
                <a:spLocks noRot="1" noChangeAspect="1" noMove="1" noResize="1" noEditPoints="1" noAdjustHandles="1" noChangeArrowheads="1" noChangeShapeType="1" noTextEdit="1"/>
              </p:cNvSpPr>
              <p:nvPr/>
            </p:nvSpPr>
            <p:spPr>
              <a:xfrm>
                <a:off x="6591300" y="4337254"/>
                <a:ext cx="1308951" cy="461665"/>
              </a:xfrm>
              <a:prstGeom prst="rect">
                <a:avLst/>
              </a:prstGeom>
              <a:blipFill>
                <a:blip r:embed="rId10"/>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11905426" y="4372307"/>
                <a:ext cx="1308951" cy="46166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lang="en-US" sz="1200" i="1" smtClean="0">
                            <a:solidFill>
                              <a:srgbClr val="0000FF"/>
                            </a:solidFill>
                            <a:latin typeface="Cambria Math" panose="02040503050406030204" pitchFamily="18" charset="0"/>
                          </a:rPr>
                        </m:ctrlPr>
                      </m:sSupPr>
                      <m:e>
                        <m:r>
                          <a:rPr lang="en-US" sz="1200" b="0" i="1" smtClean="0">
                            <a:solidFill>
                              <a:srgbClr val="0000FF"/>
                            </a:solidFill>
                            <a:latin typeface="Cambria Math" panose="02040503050406030204" pitchFamily="18" charset="0"/>
                          </a:rPr>
                          <m:t>60</m:t>
                        </m:r>
                      </m:e>
                      <m:sup>
                        <m:r>
                          <a:rPr lang="en-US" sz="1200" b="0" i="1" smtClean="0">
                            <a:solidFill>
                              <a:srgbClr val="0000FF"/>
                            </a:solidFill>
                            <a:latin typeface="Cambria Math" panose="02040503050406030204" pitchFamily="18" charset="0"/>
                          </a:rPr>
                          <m:t>𝑜</m:t>
                        </m:r>
                      </m:sup>
                    </m:sSup>
                    <m:r>
                      <a:rPr lang="en-US" sz="1200" b="0" i="1" smtClean="0">
                        <a:solidFill>
                          <a:srgbClr val="0000FF"/>
                        </a:solidFill>
                        <a:latin typeface="Cambria Math" panose="02040503050406030204" pitchFamily="18" charset="0"/>
                      </a:rPr>
                      <m:t>−</m:t>
                    </m:r>
                    <m:sSup>
                      <m:sSupPr>
                        <m:ctrlPr>
                          <a:rPr lang="en-US" sz="1200" b="0" i="1" smtClean="0">
                            <a:solidFill>
                              <a:srgbClr val="0000FF"/>
                            </a:solidFill>
                            <a:latin typeface="Cambria Math" panose="02040503050406030204" pitchFamily="18" charset="0"/>
                          </a:rPr>
                        </m:ctrlPr>
                      </m:sSupPr>
                      <m:e>
                        <m:r>
                          <a:rPr lang="en-US" sz="1200" b="0" i="1" smtClean="0">
                            <a:solidFill>
                              <a:srgbClr val="0000FF"/>
                            </a:solidFill>
                            <a:latin typeface="Cambria Math" panose="02040503050406030204" pitchFamily="18" charset="0"/>
                          </a:rPr>
                          <m:t>90</m:t>
                        </m:r>
                      </m:e>
                      <m:sup>
                        <m:r>
                          <a:rPr lang="en-US" sz="1200" b="0" i="1" smtClean="0">
                            <a:solidFill>
                              <a:srgbClr val="0000FF"/>
                            </a:solidFill>
                            <a:latin typeface="Cambria Math" panose="02040503050406030204" pitchFamily="18" charset="0"/>
                          </a:rPr>
                          <m:t>0</m:t>
                        </m:r>
                      </m:sup>
                    </m:sSup>
                  </m:oMath>
                </a14:m>
                <a:endParaRPr lang="en-US" sz="1200" b="0" dirty="0">
                  <a:solidFill>
                    <a:srgbClr val="0000FF"/>
                  </a:solidFill>
                </a:endParaRPr>
              </a:p>
              <a:p>
                <a:pPr marL="285750" indent="-285750">
                  <a:buFont typeface="Arial" panose="020B0604020202020204" pitchFamily="34" charset="0"/>
                  <a:buChar char="•"/>
                </a:pPr>
                <a14:m>
                  <m:oMath xmlns:m="http://schemas.openxmlformats.org/officeDocument/2006/math">
                    <m:sSup>
                      <m:sSupPr>
                        <m:ctrlPr>
                          <a:rPr lang="en-US" sz="1200" i="1">
                            <a:latin typeface="Cambria Math" panose="02040503050406030204" pitchFamily="18" charset="0"/>
                          </a:rPr>
                        </m:ctrlPr>
                      </m:sSupPr>
                      <m:e>
                        <m:r>
                          <a:rPr lang="en-US" sz="1200" b="0" i="1" smtClean="0">
                            <a:latin typeface="Cambria Math" panose="02040503050406030204" pitchFamily="18" charset="0"/>
                          </a:rPr>
                          <m:t>90</m:t>
                        </m:r>
                      </m:e>
                      <m:sup>
                        <m:r>
                          <a:rPr lang="en-US" sz="1200" i="1">
                            <a:latin typeface="Cambria Math" panose="02040503050406030204" pitchFamily="18" charset="0"/>
                          </a:rPr>
                          <m:t>𝑜</m:t>
                        </m:r>
                      </m:sup>
                    </m:sSup>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b="0" i="1" smtClean="0">
                            <a:latin typeface="Cambria Math" panose="02040503050406030204" pitchFamily="18" charset="0"/>
                          </a:rPr>
                          <m:t>12</m:t>
                        </m:r>
                        <m:r>
                          <a:rPr lang="en-US" sz="1200" i="1">
                            <a:latin typeface="Cambria Math" panose="02040503050406030204" pitchFamily="18" charset="0"/>
                          </a:rPr>
                          <m:t>0</m:t>
                        </m:r>
                      </m:e>
                      <m:sup>
                        <m:r>
                          <a:rPr lang="en-US" sz="1200" i="1">
                            <a:latin typeface="Cambria Math" panose="02040503050406030204" pitchFamily="18" charset="0"/>
                          </a:rPr>
                          <m:t>0</m:t>
                        </m:r>
                      </m:sup>
                    </m:sSup>
                  </m:oMath>
                </a14:m>
                <a:endParaRPr lang="en-US" sz="1200" dirty="0"/>
              </a:p>
            </p:txBody>
          </p:sp>
        </mc:Choice>
        <mc:Fallback xmlns="">
          <p:sp>
            <p:nvSpPr>
              <p:cNvPr id="99" name="TextBox 98"/>
              <p:cNvSpPr txBox="1">
                <a:spLocks noRot="1" noChangeAspect="1" noMove="1" noResize="1" noEditPoints="1" noAdjustHandles="1" noChangeArrowheads="1" noChangeShapeType="1" noTextEdit="1"/>
              </p:cNvSpPr>
              <p:nvPr/>
            </p:nvSpPr>
            <p:spPr>
              <a:xfrm>
                <a:off x="11905426" y="4372307"/>
                <a:ext cx="1308951" cy="461665"/>
              </a:xfrm>
              <a:prstGeom prst="rect">
                <a:avLst/>
              </a:prstGeom>
              <a:blipFill>
                <a:blip r:embed="rId11"/>
                <a:stretch>
                  <a:fillRect b="-6579"/>
                </a:stretch>
              </a:blipFill>
            </p:spPr>
            <p:txBody>
              <a:bodyPr/>
              <a:lstStyle/>
              <a:p>
                <a:r>
                  <a:rPr lang="en-US">
                    <a:noFill/>
                  </a:rPr>
                  <a:t> </a:t>
                </a:r>
              </a:p>
            </p:txBody>
          </p:sp>
        </mc:Fallback>
      </mc:AlternateContent>
      <p:sp>
        <p:nvSpPr>
          <p:cNvPr id="51" name="TextBox 50"/>
          <p:cNvSpPr txBox="1"/>
          <p:nvPr/>
        </p:nvSpPr>
        <p:spPr>
          <a:xfrm>
            <a:off x="-35296" y="44619"/>
            <a:ext cx="10011288" cy="461665"/>
          </a:xfrm>
          <a:prstGeom prst="rect">
            <a:avLst/>
          </a:prstGeom>
          <a:noFill/>
        </p:spPr>
        <p:txBody>
          <a:bodyPr wrap="square" rtlCol="0">
            <a:spAutoFit/>
          </a:bodyPr>
          <a:lstStyle/>
          <a:p>
            <a:pPr marL="457200" lvl="2"/>
            <a:r>
              <a:rPr lang="en-US" sz="2400" dirty="0"/>
              <a:t>Prompt Gamma Spectrum detected from six different Angles</a:t>
            </a:r>
          </a:p>
        </p:txBody>
      </p:sp>
      <p:sp>
        <p:nvSpPr>
          <p:cNvPr id="52" name="Rectangle 51"/>
          <p:cNvSpPr/>
          <p:nvPr/>
        </p:nvSpPr>
        <p:spPr>
          <a:xfrm>
            <a:off x="11085491" y="90305"/>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1042883" y="3442831"/>
            <a:ext cx="2489348" cy="148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36428196"/>
              </p:ext>
            </p:extLst>
          </p:nvPr>
        </p:nvGraphicFramePr>
        <p:xfrm>
          <a:off x="325706" y="4642081"/>
          <a:ext cx="4142294" cy="1752600"/>
        </p:xfrm>
        <a:graphic>
          <a:graphicData uri="http://schemas.openxmlformats.org/drawingml/2006/table">
            <a:tbl>
              <a:tblPr firstRow="1" bandRow="1">
                <a:tableStyleId>{5940675A-B579-460E-94D1-54222C63F5DA}</a:tableStyleId>
              </a:tblPr>
              <a:tblGrid>
                <a:gridCol w="2071147">
                  <a:extLst>
                    <a:ext uri="{9D8B030D-6E8A-4147-A177-3AD203B41FA5}">
                      <a16:colId xmlns:a16="http://schemas.microsoft.com/office/drawing/2014/main" val="2510675291"/>
                    </a:ext>
                  </a:extLst>
                </a:gridCol>
                <a:gridCol w="2071147">
                  <a:extLst>
                    <a:ext uri="{9D8B030D-6E8A-4147-A177-3AD203B41FA5}">
                      <a16:colId xmlns:a16="http://schemas.microsoft.com/office/drawing/2014/main" val="620034104"/>
                    </a:ext>
                  </a:extLst>
                </a:gridCol>
              </a:tblGrid>
              <a:tr h="370840">
                <a:tc gridSpan="2">
                  <a:txBody>
                    <a:bodyPr/>
                    <a:lstStyle/>
                    <a:p>
                      <a:pPr algn="ctr"/>
                      <a:r>
                        <a:rPr lang="en-US" dirty="0"/>
                        <a:t>The parameters</a:t>
                      </a:r>
                    </a:p>
                  </a:txBody>
                  <a:tcPr/>
                </a:tc>
                <a:tc hMerge="1">
                  <a:txBody>
                    <a:bodyPr/>
                    <a:lstStyle/>
                    <a:p>
                      <a:endParaRPr lang="en-US" dirty="0"/>
                    </a:p>
                  </a:txBody>
                  <a:tcPr/>
                </a:tc>
                <a:extLst>
                  <a:ext uri="{0D108BD9-81ED-4DB2-BD59-A6C34878D82A}">
                    <a16:rowId xmlns:a16="http://schemas.microsoft.com/office/drawing/2014/main" val="778036666"/>
                  </a:ext>
                </a:extLst>
              </a:tr>
              <a:tr h="370840">
                <a:tc>
                  <a:txBody>
                    <a:bodyPr/>
                    <a:lstStyle/>
                    <a:p>
                      <a:r>
                        <a:rPr lang="en-US" dirty="0"/>
                        <a:t>Beam Energy:</a:t>
                      </a:r>
                    </a:p>
                  </a:txBody>
                  <a:tcPr/>
                </a:tc>
                <a:tc>
                  <a:txBody>
                    <a:bodyPr/>
                    <a:lstStyle/>
                    <a:p>
                      <a:r>
                        <a:rPr lang="en-US" dirty="0"/>
                        <a:t>88.97 MeV</a:t>
                      </a:r>
                    </a:p>
                  </a:txBody>
                  <a:tcPr/>
                </a:tc>
                <a:extLst>
                  <a:ext uri="{0D108BD9-81ED-4DB2-BD59-A6C34878D82A}">
                    <a16:rowId xmlns:a16="http://schemas.microsoft.com/office/drawing/2014/main" val="301365031"/>
                  </a:ext>
                </a:extLst>
              </a:tr>
              <a:tr h="370840">
                <a:tc>
                  <a:txBody>
                    <a:bodyPr/>
                    <a:lstStyle/>
                    <a:p>
                      <a:r>
                        <a:rPr lang="en-US" dirty="0"/>
                        <a:t>Degrader Thickness</a:t>
                      </a:r>
                    </a:p>
                  </a:txBody>
                  <a:tcPr/>
                </a:tc>
                <a:tc>
                  <a:txBody>
                    <a:bodyPr/>
                    <a:lstStyle/>
                    <a:p>
                      <a:r>
                        <a:rPr lang="en-US" dirty="0"/>
                        <a:t>35.82 mm</a:t>
                      </a:r>
                    </a:p>
                  </a:txBody>
                  <a:tcPr/>
                </a:tc>
                <a:extLst>
                  <a:ext uri="{0D108BD9-81ED-4DB2-BD59-A6C34878D82A}">
                    <a16:rowId xmlns:a16="http://schemas.microsoft.com/office/drawing/2014/main" val="2253960339"/>
                  </a:ext>
                </a:extLst>
              </a:tr>
              <a:tr h="370840">
                <a:tc>
                  <a:txBody>
                    <a:bodyPr/>
                    <a:lstStyle/>
                    <a:p>
                      <a:r>
                        <a:rPr lang="en-US" dirty="0"/>
                        <a:t>Mean energy</a:t>
                      </a:r>
                      <a:r>
                        <a:rPr lang="en-US" baseline="0" dirty="0"/>
                        <a:t> of protons ins the slice</a:t>
                      </a:r>
                      <a:endParaRPr lang="en-US" dirty="0"/>
                    </a:p>
                  </a:txBody>
                  <a:tcPr/>
                </a:tc>
                <a:tc>
                  <a:txBody>
                    <a:bodyPr/>
                    <a:lstStyle/>
                    <a:p>
                      <a:pPr algn="l"/>
                      <a:r>
                        <a:rPr lang="en-US" dirty="0"/>
                        <a:t>17.59 MeV</a:t>
                      </a:r>
                    </a:p>
                  </a:txBody>
                  <a:tcPr/>
                </a:tc>
                <a:extLst>
                  <a:ext uri="{0D108BD9-81ED-4DB2-BD59-A6C34878D82A}">
                    <a16:rowId xmlns:a16="http://schemas.microsoft.com/office/drawing/2014/main" val="4038083598"/>
                  </a:ext>
                </a:extLst>
              </a:tr>
            </a:tbl>
          </a:graphicData>
        </a:graphic>
      </p:graphicFrame>
    </p:spTree>
    <p:extLst>
      <p:ext uri="{BB962C8B-B14F-4D97-AF65-F5344CB8AC3E}">
        <p14:creationId xmlns:p14="http://schemas.microsoft.com/office/powerpoint/2010/main" val="3295414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7938</TotalTime>
  <Words>893</Words>
  <Application>Microsoft Office PowerPoint</Application>
  <PresentationFormat>Custom</PresentationFormat>
  <Paragraphs>225</Paragraphs>
  <Slides>16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Arial Unicode MS</vt:lpstr>
      <vt:lpstr>Calibri</vt:lpstr>
      <vt:lpstr>Cambria Math</vt:lpstr>
      <vt:lpstr>CMMI12</vt:lpstr>
      <vt:lpstr>CMMI8</vt:lpstr>
      <vt:lpstr>CMR12</vt:lpstr>
      <vt:lpstr>CMR8</vt:lpstr>
      <vt:lpstr>CMSY8</vt:lpstr>
      <vt:lpstr>SFRM0700</vt:lpstr>
      <vt:lpstr>SFRM1095</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 Magradze</dc:creator>
  <cp:lastModifiedBy>RDP Guest</cp:lastModifiedBy>
  <cp:revision>351</cp:revision>
  <dcterms:created xsi:type="dcterms:W3CDTF">2020-04-10T12:53:11Z</dcterms:created>
  <dcterms:modified xsi:type="dcterms:W3CDTF">2022-09-16T07:05:59Z</dcterms:modified>
</cp:coreProperties>
</file>