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1"/>
  </p:sldMasterIdLst>
  <p:notesMasterIdLst>
    <p:notesMasterId r:id="rId16"/>
  </p:notesMasterIdLst>
  <p:handoutMasterIdLst>
    <p:handoutMasterId r:id="rId17"/>
  </p:handoutMasterIdLst>
  <p:sldIdLst>
    <p:sldId id="257" r:id="rId2"/>
    <p:sldId id="272" r:id="rId3"/>
    <p:sldId id="259" r:id="rId4"/>
    <p:sldId id="261" r:id="rId5"/>
    <p:sldId id="262" r:id="rId6"/>
    <p:sldId id="263" r:id="rId7"/>
    <p:sldId id="264" r:id="rId8"/>
    <p:sldId id="265" r:id="rId9"/>
    <p:sldId id="266" r:id="rId10"/>
    <p:sldId id="267" r:id="rId11"/>
    <p:sldId id="268" r:id="rId12"/>
    <p:sldId id="269" r:id="rId13"/>
    <p:sldId id="271" r:id="rId14"/>
    <p:sldId id="270" r:id="rId1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CC"/>
    <a:srgbClr val="FD8003"/>
    <a:srgbClr val="2830D6"/>
    <a:srgbClr val="FFFFFF"/>
    <a:srgbClr val="1E2874"/>
    <a:srgbClr val="090989"/>
    <a:srgbClr val="137775"/>
    <a:srgbClr val="344A5E"/>
    <a:srgbClr val="14627E"/>
    <a:srgbClr val="432C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43" autoAdjust="0"/>
    <p:restoredTop sz="87750" autoAdjust="0"/>
  </p:normalViewPr>
  <p:slideViewPr>
    <p:cSldViewPr snapToGrid="0">
      <p:cViewPr varScale="1">
        <p:scale>
          <a:sx n="80" d="100"/>
          <a:sy n="80" d="100"/>
        </p:scale>
        <p:origin x="619" y="62"/>
      </p:cViewPr>
      <p:guideLst/>
    </p:cSldViewPr>
  </p:slideViewPr>
  <p:notesTextViewPr>
    <p:cViewPr>
      <p:scale>
        <a:sx n="1" d="1"/>
        <a:sy n="1" d="1"/>
      </p:scale>
      <p:origin x="0" y="0"/>
    </p:cViewPr>
  </p:notesTextViewPr>
  <p:notesViewPr>
    <p:cSldViewPr snapToGrid="0">
      <p:cViewPr varScale="1">
        <p:scale>
          <a:sx n="69" d="100"/>
          <a:sy n="69" d="100"/>
        </p:scale>
        <p:origin x="2035" y="8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CD6E6CE-8DAC-49FE-AEF2-57E554A8172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DC4A869E-82EA-40B6-AFCB-D4536D661A7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63FE2D4-C251-40DC-B5D9-1DE93EB1AAB2}" type="datetimeFigureOut">
              <a:rPr lang="en-US" smtClean="0"/>
              <a:t>15/Sep/2022</a:t>
            </a:fld>
            <a:endParaRPr lang="en-US" dirty="0"/>
          </a:p>
        </p:txBody>
      </p:sp>
      <p:sp>
        <p:nvSpPr>
          <p:cNvPr id="4" name="Footer Placeholder 3">
            <a:extLst>
              <a:ext uri="{FF2B5EF4-FFF2-40B4-BE49-F238E27FC236}">
                <a16:creationId xmlns:a16="http://schemas.microsoft.com/office/drawing/2014/main" id="{476F9000-C903-4DFF-A319-EEA7C2E015E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688341A-2437-4611-AB2A-238136B7FC9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054ADB4-4F1D-488E-B250-C3A510A6DCF5}" type="slidenum">
              <a:rPr lang="en-US" smtClean="0"/>
              <a:t>‹#›</a:t>
            </a:fld>
            <a:endParaRPr lang="en-US" dirty="0"/>
          </a:p>
        </p:txBody>
      </p:sp>
    </p:spTree>
    <p:extLst>
      <p:ext uri="{BB962C8B-B14F-4D97-AF65-F5344CB8AC3E}">
        <p14:creationId xmlns:p14="http://schemas.microsoft.com/office/powerpoint/2010/main" val="439253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76DFFD-366F-4BE0-8FFE-5425149B3B39}" type="datetimeFigureOut">
              <a:rPr lang="en-US" smtClean="0"/>
              <a:t>15/Sep/2022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DF52C4-E166-4BDA-B8EB-370DF361829C}" type="slidenum">
              <a:rPr lang="en-US" smtClean="0"/>
              <a:t>‹#›</a:t>
            </a:fld>
            <a:endParaRPr lang="en-US" dirty="0"/>
          </a:p>
        </p:txBody>
      </p:sp>
    </p:spTree>
    <p:extLst>
      <p:ext uri="{BB962C8B-B14F-4D97-AF65-F5344CB8AC3E}">
        <p14:creationId xmlns:p14="http://schemas.microsoft.com/office/powerpoint/2010/main" val="11255351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DF52C4-E166-4BDA-B8EB-370DF361829C}" type="slidenum">
              <a:rPr lang="en-US" smtClean="0"/>
              <a:t>1</a:t>
            </a:fld>
            <a:endParaRPr lang="en-US" dirty="0"/>
          </a:p>
        </p:txBody>
      </p:sp>
    </p:spTree>
    <p:extLst>
      <p:ext uri="{BB962C8B-B14F-4D97-AF65-F5344CB8AC3E}">
        <p14:creationId xmlns:p14="http://schemas.microsoft.com/office/powerpoint/2010/main" val="16361890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you could see, the generated signal was not resembling a sine wave. in fact, to make it look like a sine wave, one of the lower parts generated, should have been flipped upside down. that could have been done with an operational amplifier in the inverting configuration. in the same fashion as before, i figured out, that when the counter is up counting the lower half of the sine wave should be shown on the output, and then the counter is down counting, the upper half should be shown. to manage the outputs i plugged the outputs of lower half of the sine wave and the upper half of the sine wave in the X channel of the multiplexer and plugger the trigger to the A pin. this way, when the counter reaches 0 or 15 (which means it will start either up or down counting), the multiplexer will output either the lower or the upper half of the sine wave. As you can see, operational amplifier’s non inverting pin is connected to a high voltage, which means that the output will be lifted up to match exactly with the lower part of the sine wave.</a:t>
            </a:r>
          </a:p>
        </p:txBody>
      </p:sp>
      <p:sp>
        <p:nvSpPr>
          <p:cNvPr id="4" name="Slide Number Placeholder 3"/>
          <p:cNvSpPr>
            <a:spLocks noGrp="1"/>
          </p:cNvSpPr>
          <p:nvPr>
            <p:ph type="sldNum" sz="quarter" idx="5"/>
          </p:nvPr>
        </p:nvSpPr>
        <p:spPr/>
        <p:txBody>
          <a:bodyPr/>
          <a:lstStyle/>
          <a:p>
            <a:fld id="{CBDF52C4-E166-4BDA-B8EB-370DF361829C}" type="slidenum">
              <a:rPr lang="en-US" smtClean="0"/>
              <a:t>10</a:t>
            </a:fld>
            <a:endParaRPr lang="en-US" dirty="0"/>
          </a:p>
        </p:txBody>
      </p:sp>
    </p:spTree>
    <p:extLst>
      <p:ext uri="{BB962C8B-B14F-4D97-AF65-F5344CB8AC3E}">
        <p14:creationId xmlns:p14="http://schemas.microsoft.com/office/powerpoint/2010/main" val="3042597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finish up the sine wave, we need to smooth it out using a filter. I used a gyrator filter to create a specific induction to smooth out the sine wave.</a:t>
            </a:r>
          </a:p>
        </p:txBody>
      </p:sp>
      <p:sp>
        <p:nvSpPr>
          <p:cNvPr id="4" name="Slide Number Placeholder 3"/>
          <p:cNvSpPr>
            <a:spLocks noGrp="1"/>
          </p:cNvSpPr>
          <p:nvPr>
            <p:ph type="sldNum" sz="quarter" idx="5"/>
          </p:nvPr>
        </p:nvSpPr>
        <p:spPr/>
        <p:txBody>
          <a:bodyPr/>
          <a:lstStyle/>
          <a:p>
            <a:fld id="{CBDF52C4-E166-4BDA-B8EB-370DF361829C}" type="slidenum">
              <a:rPr lang="en-US" smtClean="0"/>
              <a:t>11</a:t>
            </a:fld>
            <a:endParaRPr lang="en-US" dirty="0"/>
          </a:p>
        </p:txBody>
      </p:sp>
    </p:spTree>
    <p:extLst>
      <p:ext uri="{BB962C8B-B14F-4D97-AF65-F5344CB8AC3E}">
        <p14:creationId xmlns:p14="http://schemas.microsoft.com/office/powerpoint/2010/main" val="10055944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last but not least I needed to create stiangular and square waves. I created them using an integration. Integral of a sine wave is a triangular wave and an integral of triangular wave is a square wave. as you can see, these are not perfect. this is due to the analog part of the circuit, which was challenging for me to correct.</a:t>
            </a:r>
          </a:p>
        </p:txBody>
      </p:sp>
      <p:sp>
        <p:nvSpPr>
          <p:cNvPr id="4" name="Slide Number Placeholder 3"/>
          <p:cNvSpPr>
            <a:spLocks noGrp="1"/>
          </p:cNvSpPr>
          <p:nvPr>
            <p:ph type="sldNum" sz="quarter" idx="5"/>
          </p:nvPr>
        </p:nvSpPr>
        <p:spPr/>
        <p:txBody>
          <a:bodyPr/>
          <a:lstStyle/>
          <a:p>
            <a:fld id="{CBDF52C4-E166-4BDA-B8EB-370DF361829C}" type="slidenum">
              <a:rPr lang="en-US" smtClean="0"/>
              <a:t>12</a:t>
            </a:fld>
            <a:endParaRPr lang="en-US" dirty="0"/>
          </a:p>
        </p:txBody>
      </p:sp>
    </p:spTree>
    <p:extLst>
      <p:ext uri="{BB962C8B-B14F-4D97-AF65-F5344CB8AC3E}">
        <p14:creationId xmlns:p14="http://schemas.microsoft.com/office/powerpoint/2010/main" val="22679441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I’ve faced a lot of challenges during making of this project, but I’ve grown a lot through it. It helped me to understand digital integrated circuits way better then before. with help of these circuits i was also able to understan how sampling and digital to analog converters work and what hardships I might face while making them. I’ve also faced challenges that are yet to be overcome, such as the analog part of the project. Though these are the challenges that keep me ever interested in engineering. they help me set and move towards my goals. last but not least, since making this project i’ve figured out a way easier and cheaper way to make the exact function generator using microcontrollers. I am very excited to make new projects with them.</a:t>
            </a:r>
          </a:p>
        </p:txBody>
      </p:sp>
      <p:sp>
        <p:nvSpPr>
          <p:cNvPr id="4" name="Slide Number Placeholder 3"/>
          <p:cNvSpPr>
            <a:spLocks noGrp="1"/>
          </p:cNvSpPr>
          <p:nvPr>
            <p:ph type="sldNum" sz="quarter" idx="5"/>
          </p:nvPr>
        </p:nvSpPr>
        <p:spPr/>
        <p:txBody>
          <a:bodyPr/>
          <a:lstStyle/>
          <a:p>
            <a:fld id="{CBDF52C4-E166-4BDA-B8EB-370DF361829C}" type="slidenum">
              <a:rPr lang="en-US" smtClean="0"/>
              <a:t>13</a:t>
            </a:fld>
            <a:endParaRPr lang="en-US" dirty="0"/>
          </a:p>
        </p:txBody>
      </p:sp>
    </p:spTree>
    <p:extLst>
      <p:ext uri="{BB962C8B-B14F-4D97-AF65-F5344CB8AC3E}">
        <p14:creationId xmlns:p14="http://schemas.microsoft.com/office/powerpoint/2010/main" val="2133777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DF52C4-E166-4BDA-B8EB-370DF361829C}" type="slidenum">
              <a:rPr lang="en-US" smtClean="0"/>
              <a:t>2</a:t>
            </a:fld>
            <a:endParaRPr lang="en-US" dirty="0"/>
          </a:p>
        </p:txBody>
      </p:sp>
    </p:spTree>
    <p:extLst>
      <p:ext uri="{BB962C8B-B14F-4D97-AF65-F5344CB8AC3E}">
        <p14:creationId xmlns:p14="http://schemas.microsoft.com/office/powerpoint/2010/main" val="3526651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of all, I wanted to mention why I chose this project to begin with. As you might know, we have a lot of laboratory work as a part of our subjects. One of the devices we often use is a function generator. In our case, we use it as a source of sine, triangular, sawtooth or square waves to do some manipulations to those signals and see the outcome of the experiment. However, one can use it not only for that, but for various different things such as testing electronics on frequency responce, generating impulses for sampling and so on and so forth. One of the most charming ways to use it, in my opinion, is creating visual or audio art using mathematical manipulations. These can be done using an oscilloscope.</a:t>
            </a:r>
          </a:p>
        </p:txBody>
      </p:sp>
      <p:sp>
        <p:nvSpPr>
          <p:cNvPr id="4" name="Slide Number Placeholder 3"/>
          <p:cNvSpPr>
            <a:spLocks noGrp="1"/>
          </p:cNvSpPr>
          <p:nvPr>
            <p:ph type="sldNum" sz="quarter" idx="5"/>
          </p:nvPr>
        </p:nvSpPr>
        <p:spPr/>
        <p:txBody>
          <a:bodyPr/>
          <a:lstStyle/>
          <a:p>
            <a:fld id="{CBDF52C4-E166-4BDA-B8EB-370DF361829C}" type="slidenum">
              <a:rPr lang="en-US" smtClean="0"/>
              <a:t>3</a:t>
            </a:fld>
            <a:endParaRPr lang="en-US" dirty="0"/>
          </a:p>
        </p:txBody>
      </p:sp>
    </p:spTree>
    <p:extLst>
      <p:ext uri="{BB962C8B-B14F-4D97-AF65-F5344CB8AC3E}">
        <p14:creationId xmlns:p14="http://schemas.microsoft.com/office/powerpoint/2010/main" val="4272848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As said on the opening page, my function generator is based on digital integrated circuits. There are several reasons why I chose to use them, but firstly let’s talk about all the different types of function generators I could’ve built. Analog function generator is a piece of equipement which is built purely on analog electrical devices. It’s advantages include more accuracy and smooth output signal without any discretizations. However, it’s very hard to make analog devices with perfect output, because they are highly influenced by noise disturbances. If made correctly, analog devices can have much more accurate output signal.</a:t>
            </a:r>
          </a:p>
          <a:p>
            <a:r>
              <a:rPr lang="en-US" sz="1200" kern="1200">
                <a:solidFill>
                  <a:schemeClr val="tx1"/>
                </a:solidFill>
                <a:effectLst/>
                <a:latin typeface="+mn-lt"/>
                <a:ea typeface="+mn-ea"/>
                <a:cs typeface="+mn-cs"/>
              </a:rPr>
              <a:t>Digital function generator provides a much more stable output signal, which means it is way harder for the outside noise to mess up proper functioning of digital integrated circuits. However, the output signal is not exactly smooth – it is descrete and does not fully represent the signal that we require. It needs to be filtered and smoothed out. with a higher sampling frequency a more accurate signal can be made. </a:t>
            </a:r>
          </a:p>
          <a:p>
            <a:r>
              <a:rPr lang="en-US" sz="1200" kern="1200">
                <a:solidFill>
                  <a:schemeClr val="tx1"/>
                </a:solidFill>
                <a:effectLst/>
                <a:latin typeface="+mn-lt"/>
                <a:ea typeface="+mn-ea"/>
                <a:cs typeface="+mn-cs"/>
              </a:rPr>
              <a:t>A Sweep generator is most commonly used to test electronic devices. It’s used this way, because of it’s linearly varying frequency and stable amplitude. This way we can see the frequency response of said electronic device. </a:t>
            </a:r>
          </a:p>
          <a:p>
            <a:r>
              <a:rPr lang="en-US" sz="1200" kern="1200">
                <a:solidFill>
                  <a:schemeClr val="tx1"/>
                </a:solidFill>
                <a:effectLst/>
                <a:latin typeface="+mn-lt"/>
                <a:ea typeface="+mn-ea"/>
                <a:cs typeface="+mn-cs"/>
              </a:rPr>
              <a:t>This function generator is digital because of outlined reasons and can produce 10-50k Hz sine, triangular and square waves.</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SO U HAVE TO MAKE PROS AND CONS OF DIGITAL ON THIS ONE IF YOU CAN MANAGE TO DO IT</a:t>
            </a:r>
          </a:p>
        </p:txBody>
      </p:sp>
      <p:sp>
        <p:nvSpPr>
          <p:cNvPr id="4" name="Slide Number Placeholder 3"/>
          <p:cNvSpPr>
            <a:spLocks noGrp="1"/>
          </p:cNvSpPr>
          <p:nvPr>
            <p:ph type="sldNum" sz="quarter" idx="5"/>
          </p:nvPr>
        </p:nvSpPr>
        <p:spPr/>
        <p:txBody>
          <a:bodyPr/>
          <a:lstStyle/>
          <a:p>
            <a:fld id="{CBDF52C4-E166-4BDA-B8EB-370DF361829C}" type="slidenum">
              <a:rPr lang="en-US" smtClean="0"/>
              <a:t>4</a:t>
            </a:fld>
            <a:endParaRPr lang="en-US" dirty="0"/>
          </a:p>
        </p:txBody>
      </p:sp>
    </p:spTree>
    <p:extLst>
      <p:ext uri="{BB962C8B-B14F-4D97-AF65-F5344CB8AC3E}">
        <p14:creationId xmlns:p14="http://schemas.microsoft.com/office/powerpoint/2010/main" val="19240192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firstly I made a simple circuit to produce an imulse generator. It is needed to change counting frequency. the generated impulse varies from 10k to 50k hertz. after generating that signal, it is passed to and up/down counter. when recieving impulses, this counter makes either increment or decrement, based on what the voltage is on the according  pin (either high or low). the counter has a 4 bit binary output, which means it can count from 0 to 15.</a:t>
            </a:r>
          </a:p>
        </p:txBody>
      </p:sp>
      <p:sp>
        <p:nvSpPr>
          <p:cNvPr id="4" name="Slide Number Placeholder 3"/>
          <p:cNvSpPr>
            <a:spLocks noGrp="1"/>
          </p:cNvSpPr>
          <p:nvPr>
            <p:ph type="sldNum" sz="quarter" idx="5"/>
          </p:nvPr>
        </p:nvSpPr>
        <p:spPr/>
        <p:txBody>
          <a:bodyPr/>
          <a:lstStyle/>
          <a:p>
            <a:fld id="{CBDF52C4-E166-4BDA-B8EB-370DF361829C}" type="slidenum">
              <a:rPr lang="en-US" smtClean="0"/>
              <a:t>5</a:t>
            </a:fld>
            <a:endParaRPr lang="en-US" dirty="0"/>
          </a:p>
        </p:txBody>
      </p:sp>
    </p:spTree>
    <p:extLst>
      <p:ext uri="{BB962C8B-B14F-4D97-AF65-F5344CB8AC3E}">
        <p14:creationId xmlns:p14="http://schemas.microsoft.com/office/powerpoint/2010/main" val="14812118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achieve the maximum sample rate, I decided to make the counter count both up and down. if i used only up counter, it would have given us 16 samples. since i wanted to make the signal as smooth as possible, I decided, that i should get as much sample rate as possible. to achieve that, I used NOR and AND logical gates and plugged them to the output of my binary counter. NOR gate means that every input bit should be zero, in order for it to output a high voltage. AND gate means it should have 1 on every input to have 1 at the output.</a:t>
            </a:r>
          </a:p>
        </p:txBody>
      </p:sp>
      <p:sp>
        <p:nvSpPr>
          <p:cNvPr id="4" name="Slide Number Placeholder 3"/>
          <p:cNvSpPr>
            <a:spLocks noGrp="1"/>
          </p:cNvSpPr>
          <p:nvPr>
            <p:ph type="sldNum" sz="quarter" idx="5"/>
          </p:nvPr>
        </p:nvSpPr>
        <p:spPr/>
        <p:txBody>
          <a:bodyPr/>
          <a:lstStyle/>
          <a:p>
            <a:fld id="{CBDF52C4-E166-4BDA-B8EB-370DF361829C}" type="slidenum">
              <a:rPr lang="en-US" smtClean="0"/>
              <a:t>6</a:t>
            </a:fld>
            <a:endParaRPr lang="en-US" dirty="0"/>
          </a:p>
        </p:txBody>
      </p:sp>
    </p:spTree>
    <p:extLst>
      <p:ext uri="{BB962C8B-B14F-4D97-AF65-F5344CB8AC3E}">
        <p14:creationId xmlns:p14="http://schemas.microsoft.com/office/powerpoint/2010/main" val="23124865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 binary 0000 = 0 and 1111 = 15. I’ve out them through XOR gate with means it will only output 1, when only one of the inputs is a 1. to explain this easier, this circuit would generate 1 when it reaches either 0 or 15. the ouput of this circuit is then passed through a trigger, which means it would output a high voltage when the counter reaches 0 and a low voltage, when counter reaches 15. The 10</a:t>
            </a:r>
            <a:r>
              <a:rPr lang="en-US" baseline="30000"/>
              <a:t>th</a:t>
            </a:r>
            <a:r>
              <a:rPr lang="en-US"/>
              <a:t> pin of the binary counter represents either up or down counting option when given, accordingly, either high or low voltages. that means, that now my sampling rate is 32.</a:t>
            </a:r>
          </a:p>
          <a:p>
            <a:endParaRPr lang="en-US"/>
          </a:p>
        </p:txBody>
      </p:sp>
      <p:sp>
        <p:nvSpPr>
          <p:cNvPr id="4" name="Slide Number Placeholder 3"/>
          <p:cNvSpPr>
            <a:spLocks noGrp="1"/>
          </p:cNvSpPr>
          <p:nvPr>
            <p:ph type="sldNum" sz="quarter" idx="5"/>
          </p:nvPr>
        </p:nvSpPr>
        <p:spPr/>
        <p:txBody>
          <a:bodyPr/>
          <a:lstStyle/>
          <a:p>
            <a:fld id="{CBDF52C4-E166-4BDA-B8EB-370DF361829C}" type="slidenum">
              <a:rPr lang="en-US" smtClean="0"/>
              <a:t>7</a:t>
            </a:fld>
            <a:endParaRPr lang="en-US" dirty="0"/>
          </a:p>
        </p:txBody>
      </p:sp>
    </p:spTree>
    <p:extLst>
      <p:ext uri="{BB962C8B-B14F-4D97-AF65-F5344CB8AC3E}">
        <p14:creationId xmlns:p14="http://schemas.microsoft.com/office/powerpoint/2010/main" val="5177647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after generating a 32 bit sampler, I passed the output of the binary counter through a decoder. The decoder recieves a 4 bit binary input and outputs a high voltage to the pin, which represents that number. on the output of the demiltiplexer I used a digital to analog convertion using precision potentiometers as voltage dividers to immitate the lower half of the sine wave. </a:t>
            </a:r>
          </a:p>
        </p:txBody>
      </p:sp>
      <p:sp>
        <p:nvSpPr>
          <p:cNvPr id="4" name="Slide Number Placeholder 3"/>
          <p:cNvSpPr>
            <a:spLocks noGrp="1"/>
          </p:cNvSpPr>
          <p:nvPr>
            <p:ph type="sldNum" sz="quarter" idx="5"/>
          </p:nvPr>
        </p:nvSpPr>
        <p:spPr/>
        <p:txBody>
          <a:bodyPr/>
          <a:lstStyle/>
          <a:p>
            <a:fld id="{CBDF52C4-E166-4BDA-B8EB-370DF361829C}" type="slidenum">
              <a:rPr lang="en-US" smtClean="0"/>
              <a:t>8</a:t>
            </a:fld>
            <a:endParaRPr lang="en-US" dirty="0"/>
          </a:p>
        </p:txBody>
      </p:sp>
    </p:spTree>
    <p:extLst>
      <p:ext uri="{BB962C8B-B14F-4D97-AF65-F5344CB8AC3E}">
        <p14:creationId xmlns:p14="http://schemas.microsoft.com/office/powerpoint/2010/main" val="32586212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how I calculated the resistance values of the precision potentiometers to simulate the lower half of a sine wave</a:t>
            </a:r>
          </a:p>
        </p:txBody>
      </p:sp>
      <p:sp>
        <p:nvSpPr>
          <p:cNvPr id="4" name="Slide Number Placeholder 3"/>
          <p:cNvSpPr>
            <a:spLocks noGrp="1"/>
          </p:cNvSpPr>
          <p:nvPr>
            <p:ph type="sldNum" sz="quarter" idx="5"/>
          </p:nvPr>
        </p:nvSpPr>
        <p:spPr/>
        <p:txBody>
          <a:bodyPr/>
          <a:lstStyle/>
          <a:p>
            <a:fld id="{CBDF52C4-E166-4BDA-B8EB-370DF361829C}" type="slidenum">
              <a:rPr lang="en-US" smtClean="0"/>
              <a:t>9</a:t>
            </a:fld>
            <a:endParaRPr lang="en-US" dirty="0"/>
          </a:p>
        </p:txBody>
      </p:sp>
    </p:spTree>
    <p:extLst>
      <p:ext uri="{BB962C8B-B14F-4D97-AF65-F5344CB8AC3E}">
        <p14:creationId xmlns:p14="http://schemas.microsoft.com/office/powerpoint/2010/main" val="3243698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userDrawn="1">
  <p:cSld name="1_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378183" y="3915421"/>
            <a:ext cx="9264727" cy="912748"/>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5400" b="1">
                <a:solidFill>
                  <a:schemeClr val="bg1"/>
                </a:solidFill>
                <a:latin typeface="+mn-lt"/>
              </a:defRPr>
            </a:lvl1pPr>
            <a:lvl2pPr lvl="1">
              <a:spcBef>
                <a:spcPts val="0"/>
              </a:spcBef>
              <a:spcAft>
                <a:spcPts val="0"/>
              </a:spcAft>
              <a:buSzPts val="4800"/>
              <a:buNone/>
              <a:defRPr sz="6400" b="1"/>
            </a:lvl2pPr>
            <a:lvl3pPr lvl="2">
              <a:spcBef>
                <a:spcPts val="0"/>
              </a:spcBef>
              <a:spcAft>
                <a:spcPts val="0"/>
              </a:spcAft>
              <a:buSzPts val="4800"/>
              <a:buNone/>
              <a:defRPr sz="6400" b="1"/>
            </a:lvl3pPr>
            <a:lvl4pPr lvl="3">
              <a:spcBef>
                <a:spcPts val="0"/>
              </a:spcBef>
              <a:spcAft>
                <a:spcPts val="0"/>
              </a:spcAft>
              <a:buSzPts val="4800"/>
              <a:buNone/>
              <a:defRPr sz="6400" b="1"/>
            </a:lvl4pPr>
            <a:lvl5pPr lvl="4">
              <a:spcBef>
                <a:spcPts val="0"/>
              </a:spcBef>
              <a:spcAft>
                <a:spcPts val="0"/>
              </a:spcAft>
              <a:buSzPts val="4800"/>
              <a:buNone/>
              <a:defRPr sz="6400" b="1"/>
            </a:lvl5pPr>
            <a:lvl6pPr lvl="5">
              <a:spcBef>
                <a:spcPts val="0"/>
              </a:spcBef>
              <a:spcAft>
                <a:spcPts val="0"/>
              </a:spcAft>
              <a:buSzPts val="4800"/>
              <a:buNone/>
              <a:defRPr sz="6400" b="1"/>
            </a:lvl6pPr>
            <a:lvl7pPr lvl="6">
              <a:spcBef>
                <a:spcPts val="0"/>
              </a:spcBef>
              <a:spcAft>
                <a:spcPts val="0"/>
              </a:spcAft>
              <a:buSzPts val="4800"/>
              <a:buNone/>
              <a:defRPr sz="6400" b="1"/>
            </a:lvl7pPr>
            <a:lvl8pPr lvl="7">
              <a:spcBef>
                <a:spcPts val="0"/>
              </a:spcBef>
              <a:spcAft>
                <a:spcPts val="0"/>
              </a:spcAft>
              <a:buSzPts val="4800"/>
              <a:buNone/>
              <a:defRPr sz="6400" b="1"/>
            </a:lvl8pPr>
            <a:lvl9pPr lvl="8">
              <a:spcBef>
                <a:spcPts val="0"/>
              </a:spcBef>
              <a:spcAft>
                <a:spcPts val="0"/>
              </a:spcAft>
              <a:buSzPts val="4800"/>
              <a:buNone/>
              <a:defRPr sz="6400" b="1"/>
            </a:lvl9pPr>
          </a:lstStyle>
          <a:p>
            <a:r>
              <a:rPr lang="en-US"/>
              <a:t>Click to edit Master</a:t>
            </a:r>
            <a:endParaRPr/>
          </a:p>
        </p:txBody>
      </p:sp>
      <p:sp>
        <p:nvSpPr>
          <p:cNvPr id="13" name="Google Shape;13;p2"/>
          <p:cNvSpPr/>
          <p:nvPr userDrawn="1"/>
        </p:nvSpPr>
        <p:spPr>
          <a:xfrm rot="5400000">
            <a:off x="6036236" y="992933"/>
            <a:ext cx="123451" cy="9475816"/>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14" name="Google Shape;14;p2"/>
          <p:cNvSpPr/>
          <p:nvPr userDrawn="1"/>
        </p:nvSpPr>
        <p:spPr>
          <a:xfrm rot="10800000">
            <a:off x="881331" y="4860133"/>
            <a:ext cx="1440000" cy="1326800"/>
          </a:xfrm>
          <a:prstGeom prst="arc">
            <a:avLst>
              <a:gd name="adj1" fmla="val 16200000"/>
              <a:gd name="adj2" fmla="val 0"/>
            </a:avLst>
          </a:prstGeom>
          <a:noFill/>
          <a:ln w="9525" cap="flat" cmpd="sng">
            <a:solidFill>
              <a:srgbClr val="FFFFFF"/>
            </a:solidFill>
            <a:prstDash val="dash"/>
            <a:round/>
            <a:headEnd type="triangle" w="sm" len="sm"/>
            <a:tailEnd type="triangl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7" dirty="0"/>
          </a:p>
        </p:txBody>
      </p:sp>
      <p:cxnSp>
        <p:nvCxnSpPr>
          <p:cNvPr id="15" name="Google Shape;15;p2"/>
          <p:cNvCxnSpPr/>
          <p:nvPr userDrawn="1"/>
        </p:nvCxnSpPr>
        <p:spPr>
          <a:xfrm>
            <a:off x="11062324" y="3066475"/>
            <a:ext cx="0" cy="2766800"/>
          </a:xfrm>
          <a:prstGeom prst="straightConnector1">
            <a:avLst/>
          </a:prstGeom>
          <a:noFill/>
          <a:ln w="9525" cap="flat" cmpd="sng">
            <a:solidFill>
              <a:srgbClr val="FFFFFF"/>
            </a:solidFill>
            <a:prstDash val="solid"/>
            <a:round/>
            <a:headEnd type="triangle" w="sm" len="sm"/>
            <a:tailEnd type="triangle" w="sm" len="sm"/>
          </a:ln>
        </p:spPr>
      </p:cxnSp>
      <p:sp>
        <p:nvSpPr>
          <p:cNvPr id="16" name="Google Shape;16;p2"/>
          <p:cNvSpPr/>
          <p:nvPr userDrawn="1"/>
        </p:nvSpPr>
        <p:spPr>
          <a:xfrm rot="-5400000">
            <a:off x="6034269" y="-1725157"/>
            <a:ext cx="123451" cy="9475816"/>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dashDot"/>
            <a:miter lim="8000"/>
            <a:headEnd type="none" w="med" len="med"/>
            <a:tailEnd type="none" w="med" len="med"/>
          </a:ln>
        </p:spPr>
      </p:sp>
      <p:sp>
        <p:nvSpPr>
          <p:cNvPr id="17" name="Google Shape;17;p2"/>
          <p:cNvSpPr/>
          <p:nvPr userDrawn="1"/>
        </p:nvSpPr>
        <p:spPr>
          <a:xfrm>
            <a:off x="9621739" y="2518247"/>
            <a:ext cx="1860000" cy="1714000"/>
          </a:xfrm>
          <a:prstGeom prst="arc">
            <a:avLst>
              <a:gd name="adj1" fmla="val 16200000"/>
              <a:gd name="adj2" fmla="val 0"/>
            </a:avLst>
          </a:prstGeom>
          <a:noFill/>
          <a:ln w="9525" cap="flat" cmpd="sng">
            <a:solidFill>
              <a:srgbClr val="FFFFFF"/>
            </a:solidFill>
            <a:prstDash val="dash"/>
            <a:round/>
            <a:headEnd type="triangle" w="sm" len="sm"/>
            <a:tailEnd type="triangl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7" dirty="0"/>
          </a:p>
        </p:txBody>
      </p:sp>
    </p:spTree>
    <p:extLst>
      <p:ext uri="{BB962C8B-B14F-4D97-AF65-F5344CB8AC3E}">
        <p14:creationId xmlns:p14="http://schemas.microsoft.com/office/powerpoint/2010/main" val="832938599"/>
      </p:ext>
    </p:extLst>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1 column" userDrawn="1">
  <p:cSld name="1_Title + 1 column">
    <p:spTree>
      <p:nvGrpSpPr>
        <p:cNvPr id="1" name="Shape 38"/>
        <p:cNvGrpSpPr/>
        <p:nvPr/>
      </p:nvGrpSpPr>
      <p:grpSpPr>
        <a:xfrm>
          <a:off x="0" y="0"/>
          <a:ext cx="0" cy="0"/>
          <a:chOff x="0" y="0"/>
          <a:chExt cx="0" cy="0"/>
        </a:xfrm>
      </p:grpSpPr>
      <p:sp>
        <p:nvSpPr>
          <p:cNvPr id="40" name="Google Shape;40;p5"/>
          <p:cNvSpPr txBox="1">
            <a:spLocks noGrp="1"/>
          </p:cNvSpPr>
          <p:nvPr>
            <p:ph type="body" idx="1"/>
          </p:nvPr>
        </p:nvSpPr>
        <p:spPr>
          <a:xfrm>
            <a:off x="498433" y="1336756"/>
            <a:ext cx="5597567" cy="4852000"/>
          </a:xfrm>
          <a:prstGeom prst="rect">
            <a:avLst/>
          </a:prstGeom>
        </p:spPr>
        <p:txBody>
          <a:bodyPr spcFirstLastPara="1" wrap="square" lIns="91425" tIns="91425" rIns="91425" bIns="91425" anchor="ctr" anchorCtr="0">
            <a:noAutofit/>
          </a:bodyPr>
          <a:lstStyle>
            <a:lvl1pPr marL="609585" lvl="0" indent="-507987">
              <a:spcBef>
                <a:spcPts val="800"/>
              </a:spcBef>
              <a:spcAft>
                <a:spcPts val="0"/>
              </a:spcAft>
              <a:buClr>
                <a:schemeClr val="bg1"/>
              </a:buClr>
              <a:buSzPts val="2400"/>
              <a:buChar char="▪"/>
              <a:defRPr sz="2000">
                <a:solidFill>
                  <a:schemeClr val="bg1"/>
                </a:solidFill>
                <a:latin typeface="+mn-lt"/>
              </a:defRPr>
            </a:lvl1pPr>
            <a:lvl2pPr marL="1219170" lvl="1" indent="-507987">
              <a:spcBef>
                <a:spcPts val="0"/>
              </a:spcBef>
              <a:spcAft>
                <a:spcPts val="0"/>
              </a:spcAft>
              <a:buSzPts val="2400"/>
              <a:buChar char="▫"/>
              <a:defRPr/>
            </a:lvl2pPr>
            <a:lvl3pPr marL="1828754" lvl="2" indent="-507987">
              <a:spcBef>
                <a:spcPts val="0"/>
              </a:spcBef>
              <a:spcAft>
                <a:spcPts val="0"/>
              </a:spcAft>
              <a:buSzPts val="2400"/>
              <a:buChar char="■"/>
              <a:defRPr/>
            </a:lvl3pPr>
            <a:lvl4pPr marL="2438339" lvl="3" indent="-507987">
              <a:spcBef>
                <a:spcPts val="0"/>
              </a:spcBef>
              <a:spcAft>
                <a:spcPts val="0"/>
              </a:spcAft>
              <a:buSzPts val="2400"/>
              <a:buChar char="●"/>
              <a:defRPr/>
            </a:lvl4pPr>
            <a:lvl5pPr marL="3047924" lvl="4" indent="-507987">
              <a:spcBef>
                <a:spcPts val="0"/>
              </a:spcBef>
              <a:spcAft>
                <a:spcPts val="0"/>
              </a:spcAft>
              <a:buSzPts val="2400"/>
              <a:buChar char="○"/>
              <a:defRPr/>
            </a:lvl5pPr>
            <a:lvl6pPr marL="3657509" lvl="5" indent="-507987">
              <a:spcBef>
                <a:spcPts val="0"/>
              </a:spcBef>
              <a:spcAft>
                <a:spcPts val="0"/>
              </a:spcAft>
              <a:buSzPts val="2400"/>
              <a:buChar char="■"/>
              <a:defRPr/>
            </a:lvl6pPr>
            <a:lvl7pPr marL="4267093" lvl="6" indent="-507987">
              <a:spcBef>
                <a:spcPts val="0"/>
              </a:spcBef>
              <a:spcAft>
                <a:spcPts val="0"/>
              </a:spcAft>
              <a:buSzPts val="2400"/>
              <a:buChar char="●"/>
              <a:defRPr/>
            </a:lvl7pPr>
            <a:lvl8pPr marL="4876678" lvl="7" indent="-507987">
              <a:spcBef>
                <a:spcPts val="0"/>
              </a:spcBef>
              <a:spcAft>
                <a:spcPts val="0"/>
              </a:spcAft>
              <a:buSzPts val="2400"/>
              <a:buChar char="○"/>
              <a:defRPr/>
            </a:lvl8pPr>
            <a:lvl9pPr marL="5486263" lvl="8" indent="-507987">
              <a:spcBef>
                <a:spcPts val="0"/>
              </a:spcBef>
              <a:spcAft>
                <a:spcPts val="0"/>
              </a:spcAft>
              <a:buSzPts val="2400"/>
              <a:buChar char="■"/>
              <a:defRPr/>
            </a:lvl9pPr>
          </a:lstStyle>
          <a:p>
            <a:pPr lvl="0"/>
            <a:r>
              <a:rPr lang="en-US"/>
              <a:t>Click to edit Master text styles</a:t>
            </a:r>
          </a:p>
        </p:txBody>
      </p:sp>
      <p:sp>
        <p:nvSpPr>
          <p:cNvPr id="2" name="Title 1">
            <a:extLst>
              <a:ext uri="{FF2B5EF4-FFF2-40B4-BE49-F238E27FC236}">
                <a16:creationId xmlns:a16="http://schemas.microsoft.com/office/drawing/2014/main" id="{8493771C-CD63-4FCB-B54B-BDFCBE956A81}"/>
              </a:ext>
            </a:extLst>
          </p:cNvPr>
          <p:cNvSpPr>
            <a:spLocks noGrp="1"/>
          </p:cNvSpPr>
          <p:nvPr>
            <p:ph type="title"/>
          </p:nvPr>
        </p:nvSpPr>
        <p:spPr>
          <a:xfrm>
            <a:off x="498433" y="384080"/>
            <a:ext cx="10972800" cy="551200"/>
          </a:xfrm>
          <a:prstGeom prst="rect">
            <a:avLst/>
          </a:prstGeom>
        </p:spPr>
        <p:txBody>
          <a:bodyPr/>
          <a:lstStyle>
            <a:lvl1pPr>
              <a:defRPr sz="280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216377479"/>
      </p:ext>
    </p:extLst>
  </p:cSld>
  <p:clrMapOvr>
    <a:masterClrMapping/>
  </p:clrMapOvr>
  <p:transition spd="slow">
    <p:cov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preserve="1" userDrawn="1">
  <p:cSld name="1_Title + 1 column">
    <p:spTree>
      <p:nvGrpSpPr>
        <p:cNvPr id="1" name="Shape 38"/>
        <p:cNvGrpSpPr/>
        <p:nvPr/>
      </p:nvGrpSpPr>
      <p:grpSpPr>
        <a:xfrm>
          <a:off x="0" y="0"/>
          <a:ext cx="0" cy="0"/>
          <a:chOff x="0" y="0"/>
          <a:chExt cx="0" cy="0"/>
        </a:xfrm>
      </p:grpSpPr>
      <p:sp>
        <p:nvSpPr>
          <p:cNvPr id="40" name="Google Shape;40;p5"/>
          <p:cNvSpPr txBox="1">
            <a:spLocks noGrp="1"/>
          </p:cNvSpPr>
          <p:nvPr>
            <p:ph type="body" idx="1"/>
          </p:nvPr>
        </p:nvSpPr>
        <p:spPr>
          <a:xfrm>
            <a:off x="498433" y="1336756"/>
            <a:ext cx="5882047" cy="4852000"/>
          </a:xfrm>
          <a:prstGeom prst="rect">
            <a:avLst/>
          </a:prstGeom>
        </p:spPr>
        <p:txBody>
          <a:bodyPr spcFirstLastPara="1" wrap="square" lIns="91425" tIns="91425" rIns="91425" bIns="91425" anchor="ctr" anchorCtr="0">
            <a:noAutofit/>
          </a:bodyPr>
          <a:lstStyle>
            <a:lvl1pPr marL="609585" lvl="0" indent="-507987">
              <a:spcBef>
                <a:spcPts val="800"/>
              </a:spcBef>
              <a:spcAft>
                <a:spcPts val="0"/>
              </a:spcAft>
              <a:buClr>
                <a:schemeClr val="bg1"/>
              </a:buClr>
              <a:buSzPts val="2400"/>
              <a:buChar char="▪"/>
              <a:defRPr sz="2000">
                <a:solidFill>
                  <a:schemeClr val="bg1"/>
                </a:solidFill>
                <a:latin typeface="+mn-lt"/>
              </a:defRPr>
            </a:lvl1pPr>
            <a:lvl2pPr marL="1219170" lvl="1" indent="-507987">
              <a:spcBef>
                <a:spcPts val="0"/>
              </a:spcBef>
              <a:spcAft>
                <a:spcPts val="0"/>
              </a:spcAft>
              <a:buClr>
                <a:schemeClr val="bg1"/>
              </a:buClr>
              <a:buSzPts val="2400"/>
              <a:buChar char="▫"/>
              <a:defRPr sz="2400">
                <a:solidFill>
                  <a:schemeClr val="bg1"/>
                </a:solidFill>
              </a:defRPr>
            </a:lvl2pPr>
            <a:lvl3pPr marL="1320767" lvl="2" indent="0">
              <a:spcBef>
                <a:spcPts val="0"/>
              </a:spcBef>
              <a:spcAft>
                <a:spcPts val="0"/>
              </a:spcAft>
              <a:buSzPts val="2400"/>
              <a:buNone/>
              <a:defRPr/>
            </a:lvl3pPr>
            <a:lvl4pPr marL="2438339" lvl="3" indent="-507987">
              <a:spcBef>
                <a:spcPts val="0"/>
              </a:spcBef>
              <a:spcAft>
                <a:spcPts val="0"/>
              </a:spcAft>
              <a:buSzPts val="2400"/>
              <a:buChar char="●"/>
              <a:defRPr/>
            </a:lvl4pPr>
            <a:lvl5pPr marL="3047924" lvl="4" indent="-507987">
              <a:spcBef>
                <a:spcPts val="0"/>
              </a:spcBef>
              <a:spcAft>
                <a:spcPts val="0"/>
              </a:spcAft>
              <a:buSzPts val="2400"/>
              <a:buChar char="○"/>
              <a:defRPr/>
            </a:lvl5pPr>
            <a:lvl6pPr marL="3657509" lvl="5" indent="-507987">
              <a:spcBef>
                <a:spcPts val="0"/>
              </a:spcBef>
              <a:spcAft>
                <a:spcPts val="0"/>
              </a:spcAft>
              <a:buSzPts val="2400"/>
              <a:buChar char="■"/>
              <a:defRPr/>
            </a:lvl6pPr>
            <a:lvl7pPr marL="4267093" lvl="6" indent="-507987">
              <a:spcBef>
                <a:spcPts val="0"/>
              </a:spcBef>
              <a:spcAft>
                <a:spcPts val="0"/>
              </a:spcAft>
              <a:buSzPts val="2400"/>
              <a:buChar char="●"/>
              <a:defRPr/>
            </a:lvl7pPr>
            <a:lvl8pPr marL="4876678" lvl="7" indent="-507987">
              <a:spcBef>
                <a:spcPts val="0"/>
              </a:spcBef>
              <a:spcAft>
                <a:spcPts val="0"/>
              </a:spcAft>
              <a:buSzPts val="2400"/>
              <a:buChar char="○"/>
              <a:defRPr/>
            </a:lvl8pPr>
            <a:lvl9pPr marL="5486263" lvl="8" indent="-507987">
              <a:spcBef>
                <a:spcPts val="0"/>
              </a:spcBef>
              <a:spcAft>
                <a:spcPts val="0"/>
              </a:spcAft>
              <a:buSzPts val="2400"/>
              <a:buChar char="■"/>
              <a:defRPr/>
            </a:lvl9pPr>
          </a:lstStyle>
          <a:p>
            <a:pPr lvl="0"/>
            <a:r>
              <a:rPr lang="en-US"/>
              <a:t>Click to edit Master text style</a:t>
            </a:r>
          </a:p>
        </p:txBody>
      </p:sp>
      <p:sp>
        <p:nvSpPr>
          <p:cNvPr id="2" name="Title 1">
            <a:extLst>
              <a:ext uri="{FF2B5EF4-FFF2-40B4-BE49-F238E27FC236}">
                <a16:creationId xmlns:a16="http://schemas.microsoft.com/office/drawing/2014/main" id="{8493771C-CD63-4FCB-B54B-BDFCBE956A81}"/>
              </a:ext>
            </a:extLst>
          </p:cNvPr>
          <p:cNvSpPr>
            <a:spLocks noGrp="1"/>
          </p:cNvSpPr>
          <p:nvPr>
            <p:ph type="title"/>
          </p:nvPr>
        </p:nvSpPr>
        <p:spPr>
          <a:xfrm>
            <a:off x="498433" y="384080"/>
            <a:ext cx="10972800" cy="551200"/>
          </a:xfrm>
          <a:prstGeom prst="rect">
            <a:avLst/>
          </a:prstGeom>
        </p:spPr>
        <p:txBody>
          <a:bodyPr/>
          <a:lstStyle>
            <a:lvl1pPr>
              <a:defRPr sz="280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1165007742"/>
      </p:ext>
    </p:extLst>
  </p:cSld>
  <p:clrMapOvr>
    <a:masterClrMapping/>
  </p:clrMapOvr>
  <p:transition spd="slow">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preserve="1" userDrawn="1">
  <p:cSld name="1_Title + 1 column">
    <p:spTree>
      <p:nvGrpSpPr>
        <p:cNvPr id="1" name="Shape 38"/>
        <p:cNvGrpSpPr/>
        <p:nvPr/>
      </p:nvGrpSpPr>
      <p:grpSpPr>
        <a:xfrm>
          <a:off x="0" y="0"/>
          <a:ext cx="0" cy="0"/>
          <a:chOff x="0" y="0"/>
          <a:chExt cx="0" cy="0"/>
        </a:xfrm>
      </p:grpSpPr>
      <p:sp>
        <p:nvSpPr>
          <p:cNvPr id="40" name="Google Shape;40;p5"/>
          <p:cNvSpPr txBox="1">
            <a:spLocks noGrp="1"/>
          </p:cNvSpPr>
          <p:nvPr>
            <p:ph type="body" idx="1"/>
          </p:nvPr>
        </p:nvSpPr>
        <p:spPr>
          <a:xfrm>
            <a:off x="498433" y="1336756"/>
            <a:ext cx="10972800" cy="4852000"/>
          </a:xfrm>
          <a:prstGeom prst="rect">
            <a:avLst/>
          </a:prstGeom>
        </p:spPr>
        <p:txBody>
          <a:bodyPr spcFirstLastPara="1" wrap="square" lIns="91425" tIns="91425" rIns="91425" bIns="91425" anchor="t" anchorCtr="0">
            <a:noAutofit/>
          </a:bodyPr>
          <a:lstStyle>
            <a:lvl1pPr marL="609585" lvl="0" indent="-507987">
              <a:spcBef>
                <a:spcPts val="800"/>
              </a:spcBef>
              <a:spcAft>
                <a:spcPts val="0"/>
              </a:spcAft>
              <a:buClr>
                <a:schemeClr val="bg1"/>
              </a:buClr>
              <a:buSzPts val="2400"/>
              <a:buChar char="▪"/>
              <a:defRPr sz="2400">
                <a:solidFill>
                  <a:schemeClr val="bg1"/>
                </a:solidFill>
                <a:latin typeface="+mn-lt"/>
              </a:defRPr>
            </a:lvl1pPr>
            <a:lvl2pPr marL="1219170" lvl="1" indent="-507987">
              <a:spcBef>
                <a:spcPts val="0"/>
              </a:spcBef>
              <a:spcAft>
                <a:spcPts val="0"/>
              </a:spcAft>
              <a:buSzPts val="2400"/>
              <a:buChar char="▫"/>
              <a:defRPr/>
            </a:lvl2pPr>
            <a:lvl3pPr marL="1828754" lvl="2" indent="-507987">
              <a:spcBef>
                <a:spcPts val="0"/>
              </a:spcBef>
              <a:spcAft>
                <a:spcPts val="0"/>
              </a:spcAft>
              <a:buSzPts val="2400"/>
              <a:buChar char="■"/>
              <a:defRPr/>
            </a:lvl3pPr>
            <a:lvl4pPr marL="2438339" lvl="3" indent="-507987">
              <a:spcBef>
                <a:spcPts val="0"/>
              </a:spcBef>
              <a:spcAft>
                <a:spcPts val="0"/>
              </a:spcAft>
              <a:buSzPts val="2400"/>
              <a:buChar char="●"/>
              <a:defRPr/>
            </a:lvl4pPr>
            <a:lvl5pPr marL="3047924" lvl="4" indent="-507987">
              <a:spcBef>
                <a:spcPts val="0"/>
              </a:spcBef>
              <a:spcAft>
                <a:spcPts val="0"/>
              </a:spcAft>
              <a:buSzPts val="2400"/>
              <a:buChar char="○"/>
              <a:defRPr/>
            </a:lvl5pPr>
            <a:lvl6pPr marL="3657509" lvl="5" indent="-507987">
              <a:spcBef>
                <a:spcPts val="0"/>
              </a:spcBef>
              <a:spcAft>
                <a:spcPts val="0"/>
              </a:spcAft>
              <a:buSzPts val="2400"/>
              <a:buChar char="■"/>
              <a:defRPr/>
            </a:lvl6pPr>
            <a:lvl7pPr marL="4267093" lvl="6" indent="-507987">
              <a:spcBef>
                <a:spcPts val="0"/>
              </a:spcBef>
              <a:spcAft>
                <a:spcPts val="0"/>
              </a:spcAft>
              <a:buSzPts val="2400"/>
              <a:buChar char="●"/>
              <a:defRPr/>
            </a:lvl7pPr>
            <a:lvl8pPr marL="4876678" lvl="7" indent="-507987">
              <a:spcBef>
                <a:spcPts val="0"/>
              </a:spcBef>
              <a:spcAft>
                <a:spcPts val="0"/>
              </a:spcAft>
              <a:buSzPts val="2400"/>
              <a:buChar char="○"/>
              <a:defRPr/>
            </a:lvl8pPr>
            <a:lvl9pPr marL="5486263" lvl="8" indent="-507987">
              <a:spcBef>
                <a:spcPts val="0"/>
              </a:spcBef>
              <a:spcAft>
                <a:spcPts val="0"/>
              </a:spcAft>
              <a:buSzPts val="2400"/>
              <a:buChar char="■"/>
              <a:defRPr/>
            </a:lvl9pPr>
          </a:lstStyle>
          <a:p>
            <a:pPr lvl="0"/>
            <a:r>
              <a:rPr lang="en-US"/>
              <a:t>Click to edit Master text styles</a:t>
            </a:r>
          </a:p>
        </p:txBody>
      </p:sp>
      <p:sp>
        <p:nvSpPr>
          <p:cNvPr id="2" name="Title 1">
            <a:extLst>
              <a:ext uri="{FF2B5EF4-FFF2-40B4-BE49-F238E27FC236}">
                <a16:creationId xmlns:a16="http://schemas.microsoft.com/office/drawing/2014/main" id="{8493771C-CD63-4FCB-B54B-BDFCBE956A81}"/>
              </a:ext>
            </a:extLst>
          </p:cNvPr>
          <p:cNvSpPr>
            <a:spLocks noGrp="1"/>
          </p:cNvSpPr>
          <p:nvPr>
            <p:ph type="title"/>
          </p:nvPr>
        </p:nvSpPr>
        <p:spPr>
          <a:xfrm>
            <a:off x="498433" y="384080"/>
            <a:ext cx="10972800" cy="551200"/>
          </a:xfrm>
          <a:prstGeom prst="rect">
            <a:avLst/>
          </a:prstGeom>
        </p:spPr>
        <p:txBody>
          <a:bodyPr/>
          <a:lstStyle>
            <a:lvl1pPr>
              <a:defRPr sz="280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1615357338"/>
      </p:ext>
    </p:extLst>
  </p:cSld>
  <p:clrMapOvr>
    <a:masterClrMapping/>
  </p:clrMapOvr>
  <p:transition spd="slow">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52D96-E695-480B-9E07-ED51A5735A9E}"/>
              </a:ext>
            </a:extLst>
          </p:cNvPr>
          <p:cNvSpPr>
            <a:spLocks noGrp="1"/>
          </p:cNvSpPr>
          <p:nvPr>
            <p:ph type="title"/>
          </p:nvPr>
        </p:nvSpPr>
        <p:spPr>
          <a:xfrm>
            <a:off x="990600" y="2766218"/>
            <a:ext cx="10186987" cy="1325563"/>
          </a:xfrm>
          <a:prstGeom prst="rect">
            <a:avLst/>
          </a:prstGeom>
          <a:ln w="28575">
            <a:solidFill>
              <a:schemeClr val="accent1">
                <a:lumMod val="75000"/>
              </a:schemeClr>
            </a:solidFill>
            <a:prstDash val="lgDash"/>
          </a:ln>
        </p:spPr>
        <p:txBody>
          <a:bodyPr anchor="ctr"/>
          <a:lstStyle>
            <a:lvl1pPr algn="ctr">
              <a:defRPr sz="500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3280379611"/>
      </p:ext>
    </p:extLst>
  </p:cSld>
  <p:clrMapOvr>
    <a:masterClrMapping/>
  </p:clrMapOvr>
  <p:transition spd="slow">
    <p:cov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1 column" preserve="1" userDrawn="1">
  <p:cSld name="Title + 1 column">
    <p:spTree>
      <p:nvGrpSpPr>
        <p:cNvPr id="1" name="Shape 38"/>
        <p:cNvGrpSpPr/>
        <p:nvPr/>
      </p:nvGrpSpPr>
      <p:grpSpPr>
        <a:xfrm>
          <a:off x="0" y="0"/>
          <a:ext cx="0" cy="0"/>
          <a:chOff x="0" y="0"/>
          <a:chExt cx="0" cy="0"/>
        </a:xfrm>
      </p:grpSpPr>
      <p:sp>
        <p:nvSpPr>
          <p:cNvPr id="40" name="Google Shape;40;p5"/>
          <p:cNvSpPr txBox="1">
            <a:spLocks noGrp="1"/>
          </p:cNvSpPr>
          <p:nvPr>
            <p:ph type="body" idx="1"/>
          </p:nvPr>
        </p:nvSpPr>
        <p:spPr>
          <a:xfrm>
            <a:off x="498433" y="1336756"/>
            <a:ext cx="5597567" cy="4852000"/>
          </a:xfrm>
          <a:prstGeom prst="rect">
            <a:avLst/>
          </a:prstGeom>
        </p:spPr>
        <p:txBody>
          <a:bodyPr spcFirstLastPara="1" wrap="square" lIns="91425" tIns="91425" rIns="91425" bIns="91425" anchor="ctr" anchorCtr="0">
            <a:noAutofit/>
          </a:bodyPr>
          <a:lstStyle>
            <a:lvl1pPr marL="609585" lvl="0" indent="-507987">
              <a:spcBef>
                <a:spcPts val="800"/>
              </a:spcBef>
              <a:spcAft>
                <a:spcPts val="0"/>
              </a:spcAft>
              <a:buClr>
                <a:schemeClr val="bg1"/>
              </a:buClr>
              <a:buSzPts val="2400"/>
              <a:buChar char="▪"/>
              <a:defRPr sz="2000">
                <a:solidFill>
                  <a:schemeClr val="tx1"/>
                </a:solidFill>
                <a:latin typeface="+mn-lt"/>
              </a:defRPr>
            </a:lvl1pPr>
            <a:lvl2pPr marL="1219170" lvl="1" indent="-507987">
              <a:spcBef>
                <a:spcPts val="0"/>
              </a:spcBef>
              <a:spcAft>
                <a:spcPts val="0"/>
              </a:spcAft>
              <a:buSzPts val="2400"/>
              <a:buChar char="▫"/>
              <a:defRPr/>
            </a:lvl2pPr>
            <a:lvl3pPr marL="1828754" lvl="2" indent="-507987">
              <a:spcBef>
                <a:spcPts val="0"/>
              </a:spcBef>
              <a:spcAft>
                <a:spcPts val="0"/>
              </a:spcAft>
              <a:buSzPts val="2400"/>
              <a:buChar char="■"/>
              <a:defRPr/>
            </a:lvl3pPr>
            <a:lvl4pPr marL="2438339" lvl="3" indent="-507987">
              <a:spcBef>
                <a:spcPts val="0"/>
              </a:spcBef>
              <a:spcAft>
                <a:spcPts val="0"/>
              </a:spcAft>
              <a:buSzPts val="2400"/>
              <a:buChar char="●"/>
              <a:defRPr/>
            </a:lvl4pPr>
            <a:lvl5pPr marL="3047924" lvl="4" indent="-507987">
              <a:spcBef>
                <a:spcPts val="0"/>
              </a:spcBef>
              <a:spcAft>
                <a:spcPts val="0"/>
              </a:spcAft>
              <a:buSzPts val="2400"/>
              <a:buChar char="○"/>
              <a:defRPr/>
            </a:lvl5pPr>
            <a:lvl6pPr marL="3657509" lvl="5" indent="-507987">
              <a:spcBef>
                <a:spcPts val="0"/>
              </a:spcBef>
              <a:spcAft>
                <a:spcPts val="0"/>
              </a:spcAft>
              <a:buSzPts val="2400"/>
              <a:buChar char="■"/>
              <a:defRPr/>
            </a:lvl6pPr>
            <a:lvl7pPr marL="4267093" lvl="6" indent="-507987">
              <a:spcBef>
                <a:spcPts val="0"/>
              </a:spcBef>
              <a:spcAft>
                <a:spcPts val="0"/>
              </a:spcAft>
              <a:buSzPts val="2400"/>
              <a:buChar char="●"/>
              <a:defRPr/>
            </a:lvl7pPr>
            <a:lvl8pPr marL="4876678" lvl="7" indent="-507987">
              <a:spcBef>
                <a:spcPts val="0"/>
              </a:spcBef>
              <a:spcAft>
                <a:spcPts val="0"/>
              </a:spcAft>
              <a:buSzPts val="2400"/>
              <a:buChar char="○"/>
              <a:defRPr/>
            </a:lvl8pPr>
            <a:lvl9pPr marL="5486263" lvl="8" indent="-507987">
              <a:spcBef>
                <a:spcPts val="0"/>
              </a:spcBef>
              <a:spcAft>
                <a:spcPts val="0"/>
              </a:spcAft>
              <a:buSzPts val="2400"/>
              <a:buChar char="■"/>
              <a:defRPr/>
            </a:lvl9pPr>
          </a:lstStyle>
          <a:p>
            <a:pPr lvl="0"/>
            <a:r>
              <a:rPr lang="en-US"/>
              <a:t>Click to edit Master text styles</a:t>
            </a:r>
          </a:p>
        </p:txBody>
      </p:sp>
      <p:sp>
        <p:nvSpPr>
          <p:cNvPr id="2" name="Title 1">
            <a:extLst>
              <a:ext uri="{FF2B5EF4-FFF2-40B4-BE49-F238E27FC236}">
                <a16:creationId xmlns:a16="http://schemas.microsoft.com/office/drawing/2014/main" id="{8493771C-CD63-4FCB-B54B-BDFCBE956A81}"/>
              </a:ext>
            </a:extLst>
          </p:cNvPr>
          <p:cNvSpPr>
            <a:spLocks noGrp="1"/>
          </p:cNvSpPr>
          <p:nvPr>
            <p:ph type="title"/>
          </p:nvPr>
        </p:nvSpPr>
        <p:spPr>
          <a:xfrm>
            <a:off x="498433" y="384080"/>
            <a:ext cx="10972800" cy="551200"/>
          </a:xfrm>
          <a:prstGeom prst="rect">
            <a:avLst/>
          </a:prstGeom>
        </p:spPr>
        <p:txBody>
          <a:bodyPr/>
          <a:lstStyle>
            <a:lvl1pPr>
              <a:defRPr sz="2800">
                <a:solidFill>
                  <a:schemeClr val="tx1"/>
                </a:solidFill>
                <a:latin typeface="+mn-lt"/>
              </a:defRPr>
            </a:lvl1pPr>
          </a:lstStyle>
          <a:p>
            <a:r>
              <a:rPr lang="en-US"/>
              <a:t>Click to edit Master title style</a:t>
            </a:r>
          </a:p>
        </p:txBody>
      </p:sp>
    </p:spTree>
    <p:extLst>
      <p:ext uri="{BB962C8B-B14F-4D97-AF65-F5344CB8AC3E}">
        <p14:creationId xmlns:p14="http://schemas.microsoft.com/office/powerpoint/2010/main" val="2603467061"/>
      </p:ext>
    </p:extLst>
  </p:cSld>
  <p:clrMapOvr>
    <a:masterClrMapping/>
  </p:clrMapOvr>
  <p:transition spd="slow">
    <p:cov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preserve="1" userDrawn="1">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378183" y="3915421"/>
            <a:ext cx="9264727" cy="912748"/>
          </a:xfrm>
          <a:prstGeom prst="rect">
            <a:avLst/>
          </a:prstGeom>
          <a:ln>
            <a:noFill/>
          </a:ln>
        </p:spPr>
        <p:txBody>
          <a:bodyPr spcFirstLastPara="1" wrap="square" lIns="91425" tIns="91425" rIns="91425" bIns="91425" anchor="ctr" anchorCtr="0">
            <a:noAutofit/>
          </a:bodyPr>
          <a:lstStyle>
            <a:lvl1pPr lvl="0">
              <a:spcBef>
                <a:spcPts val="0"/>
              </a:spcBef>
              <a:spcAft>
                <a:spcPts val="0"/>
              </a:spcAft>
              <a:buSzPts val="4800"/>
              <a:buNone/>
              <a:defRPr sz="5400" b="1">
                <a:solidFill>
                  <a:schemeClr val="tx1"/>
                </a:solidFill>
                <a:latin typeface="+mn-lt"/>
              </a:defRPr>
            </a:lvl1pPr>
            <a:lvl2pPr lvl="1">
              <a:spcBef>
                <a:spcPts val="0"/>
              </a:spcBef>
              <a:spcAft>
                <a:spcPts val="0"/>
              </a:spcAft>
              <a:buSzPts val="4800"/>
              <a:buNone/>
              <a:defRPr sz="6400" b="1"/>
            </a:lvl2pPr>
            <a:lvl3pPr lvl="2">
              <a:spcBef>
                <a:spcPts val="0"/>
              </a:spcBef>
              <a:spcAft>
                <a:spcPts val="0"/>
              </a:spcAft>
              <a:buSzPts val="4800"/>
              <a:buNone/>
              <a:defRPr sz="6400" b="1"/>
            </a:lvl3pPr>
            <a:lvl4pPr lvl="3">
              <a:spcBef>
                <a:spcPts val="0"/>
              </a:spcBef>
              <a:spcAft>
                <a:spcPts val="0"/>
              </a:spcAft>
              <a:buSzPts val="4800"/>
              <a:buNone/>
              <a:defRPr sz="6400" b="1"/>
            </a:lvl4pPr>
            <a:lvl5pPr lvl="4">
              <a:spcBef>
                <a:spcPts val="0"/>
              </a:spcBef>
              <a:spcAft>
                <a:spcPts val="0"/>
              </a:spcAft>
              <a:buSzPts val="4800"/>
              <a:buNone/>
              <a:defRPr sz="6400" b="1"/>
            </a:lvl5pPr>
            <a:lvl6pPr lvl="5">
              <a:spcBef>
                <a:spcPts val="0"/>
              </a:spcBef>
              <a:spcAft>
                <a:spcPts val="0"/>
              </a:spcAft>
              <a:buSzPts val="4800"/>
              <a:buNone/>
              <a:defRPr sz="6400" b="1"/>
            </a:lvl6pPr>
            <a:lvl7pPr lvl="6">
              <a:spcBef>
                <a:spcPts val="0"/>
              </a:spcBef>
              <a:spcAft>
                <a:spcPts val="0"/>
              </a:spcAft>
              <a:buSzPts val="4800"/>
              <a:buNone/>
              <a:defRPr sz="6400" b="1"/>
            </a:lvl7pPr>
            <a:lvl8pPr lvl="7">
              <a:spcBef>
                <a:spcPts val="0"/>
              </a:spcBef>
              <a:spcAft>
                <a:spcPts val="0"/>
              </a:spcAft>
              <a:buSzPts val="4800"/>
              <a:buNone/>
              <a:defRPr sz="6400" b="1"/>
            </a:lvl8pPr>
            <a:lvl9pPr lvl="8">
              <a:spcBef>
                <a:spcPts val="0"/>
              </a:spcBef>
              <a:spcAft>
                <a:spcPts val="0"/>
              </a:spcAft>
              <a:buSzPts val="4800"/>
              <a:buNone/>
              <a:defRPr sz="6400" b="1"/>
            </a:lvl9pPr>
          </a:lstStyle>
          <a:p>
            <a:r>
              <a:rPr lang="en-US"/>
              <a:t>Click to edit Master</a:t>
            </a:r>
            <a:endParaRPr/>
          </a:p>
        </p:txBody>
      </p:sp>
      <p:sp>
        <p:nvSpPr>
          <p:cNvPr id="13" name="Google Shape;13;p2"/>
          <p:cNvSpPr/>
          <p:nvPr userDrawn="1"/>
        </p:nvSpPr>
        <p:spPr>
          <a:xfrm rot="5400000">
            <a:off x="6036236" y="992933"/>
            <a:ext cx="123451" cy="9475816"/>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chemeClr val="tx1"/>
            </a:solidFill>
            <a:prstDash val="solid"/>
            <a:miter lim="8000"/>
            <a:headEnd type="none" w="med" len="med"/>
            <a:tailEnd type="none" w="med" len="med"/>
          </a:ln>
        </p:spPr>
      </p:sp>
      <p:sp>
        <p:nvSpPr>
          <p:cNvPr id="14" name="Google Shape;14;p2"/>
          <p:cNvSpPr/>
          <p:nvPr userDrawn="1"/>
        </p:nvSpPr>
        <p:spPr>
          <a:xfrm rot="10800000">
            <a:off x="881331" y="4860133"/>
            <a:ext cx="1440000" cy="1326800"/>
          </a:xfrm>
          <a:prstGeom prst="arc">
            <a:avLst>
              <a:gd name="adj1" fmla="val 16200000"/>
              <a:gd name="adj2" fmla="val 0"/>
            </a:avLst>
          </a:prstGeom>
          <a:noFill/>
          <a:ln w="9525" cap="flat" cmpd="sng">
            <a:solidFill>
              <a:schemeClr val="tx1"/>
            </a:solidFill>
            <a:prstDash val="dash"/>
            <a:round/>
            <a:headEnd type="triangle" w="sm" len="sm"/>
            <a:tailEnd type="triangl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7" dirty="0">
              <a:solidFill>
                <a:schemeClr val="tx1"/>
              </a:solidFill>
            </a:endParaRPr>
          </a:p>
        </p:txBody>
      </p:sp>
      <p:cxnSp>
        <p:nvCxnSpPr>
          <p:cNvPr id="15" name="Google Shape;15;p2"/>
          <p:cNvCxnSpPr/>
          <p:nvPr userDrawn="1"/>
        </p:nvCxnSpPr>
        <p:spPr>
          <a:xfrm>
            <a:off x="11062324" y="3066475"/>
            <a:ext cx="0" cy="2766800"/>
          </a:xfrm>
          <a:prstGeom prst="straightConnector1">
            <a:avLst/>
          </a:prstGeom>
          <a:noFill/>
          <a:ln w="9525" cap="flat" cmpd="sng">
            <a:solidFill>
              <a:schemeClr val="tx1"/>
            </a:solidFill>
            <a:prstDash val="solid"/>
            <a:round/>
            <a:headEnd type="triangle" w="sm" len="sm"/>
            <a:tailEnd type="triangle" w="sm" len="sm"/>
          </a:ln>
        </p:spPr>
      </p:cxnSp>
      <p:sp>
        <p:nvSpPr>
          <p:cNvPr id="16" name="Google Shape;16;p2"/>
          <p:cNvSpPr/>
          <p:nvPr userDrawn="1"/>
        </p:nvSpPr>
        <p:spPr>
          <a:xfrm rot="-5400000">
            <a:off x="6034269" y="-1725157"/>
            <a:ext cx="123451" cy="9475816"/>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chemeClr val="tx1"/>
            </a:solidFill>
            <a:prstDash val="dashDot"/>
            <a:miter lim="8000"/>
            <a:headEnd type="none" w="med" len="med"/>
            <a:tailEnd type="none" w="med" len="med"/>
          </a:ln>
        </p:spPr>
      </p:sp>
      <p:sp>
        <p:nvSpPr>
          <p:cNvPr id="17" name="Google Shape;17;p2"/>
          <p:cNvSpPr/>
          <p:nvPr userDrawn="1"/>
        </p:nvSpPr>
        <p:spPr>
          <a:xfrm>
            <a:off x="9621739" y="2518247"/>
            <a:ext cx="1860000" cy="1714000"/>
          </a:xfrm>
          <a:prstGeom prst="arc">
            <a:avLst>
              <a:gd name="adj1" fmla="val 16200000"/>
              <a:gd name="adj2" fmla="val 0"/>
            </a:avLst>
          </a:prstGeom>
          <a:noFill/>
          <a:ln w="9525" cap="flat" cmpd="sng">
            <a:solidFill>
              <a:schemeClr val="tx1"/>
            </a:solidFill>
            <a:prstDash val="dash"/>
            <a:round/>
            <a:headEnd type="triangle" w="sm" len="sm"/>
            <a:tailEnd type="triangl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7" dirty="0">
              <a:solidFill>
                <a:schemeClr val="tx1"/>
              </a:solidFill>
            </a:endParaRPr>
          </a:p>
        </p:txBody>
      </p:sp>
    </p:spTree>
    <p:extLst>
      <p:ext uri="{BB962C8B-B14F-4D97-AF65-F5344CB8AC3E}">
        <p14:creationId xmlns:p14="http://schemas.microsoft.com/office/powerpoint/2010/main" val="195731898"/>
      </p:ext>
    </p:extLst>
  </p:cSld>
  <p:clrMapOvr>
    <a:masterClrMapping/>
  </p:clrMapOvr>
  <p:transition spd="slow">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52D96-E695-480B-9E07-ED51A5735A9E}"/>
              </a:ext>
            </a:extLst>
          </p:cNvPr>
          <p:cNvSpPr>
            <a:spLocks noGrp="1"/>
          </p:cNvSpPr>
          <p:nvPr>
            <p:ph type="title"/>
          </p:nvPr>
        </p:nvSpPr>
        <p:spPr>
          <a:xfrm>
            <a:off x="990600" y="2766218"/>
            <a:ext cx="10186987" cy="1325563"/>
          </a:xfrm>
          <a:prstGeom prst="rect">
            <a:avLst/>
          </a:prstGeom>
          <a:ln w="28575">
            <a:solidFill>
              <a:schemeClr val="accent2">
                <a:lumMod val="50000"/>
              </a:schemeClr>
            </a:solidFill>
            <a:prstDash val="lgDash"/>
          </a:ln>
        </p:spPr>
        <p:txBody>
          <a:bodyPr anchor="ctr"/>
          <a:lstStyle>
            <a:lvl1pPr algn="ctr">
              <a:defRPr sz="5000">
                <a:solidFill>
                  <a:schemeClr val="tx1"/>
                </a:solidFill>
                <a:latin typeface="+mj-lt"/>
              </a:defRPr>
            </a:lvl1pPr>
          </a:lstStyle>
          <a:p>
            <a:r>
              <a:rPr lang="en-US"/>
              <a:t>Click to edit Master title style</a:t>
            </a:r>
          </a:p>
        </p:txBody>
      </p:sp>
    </p:spTree>
    <p:extLst>
      <p:ext uri="{BB962C8B-B14F-4D97-AF65-F5344CB8AC3E}">
        <p14:creationId xmlns:p14="http://schemas.microsoft.com/office/powerpoint/2010/main" val="2046663076"/>
      </p:ext>
    </p:extLst>
  </p:cSld>
  <p:clrMapOvr>
    <a:masterClrMapping/>
  </p:clrMapOvr>
  <p:transition spd="slow">
    <p:cove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2">
            <a:lumMod val="75000"/>
          </a:schemeClr>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a:blip r:embed="rId10">
            <a:alphaModFix/>
          </a:blip>
          <a:stretch>
            <a:fillRect/>
          </a:stretch>
        </p:blipFill>
        <p:spPr>
          <a:xfrm>
            <a:off x="1489" y="0"/>
            <a:ext cx="12189023" cy="6858000"/>
          </a:xfrm>
          <a:prstGeom prst="rect">
            <a:avLst/>
          </a:prstGeom>
          <a:noFill/>
          <a:ln>
            <a:noFill/>
          </a:ln>
        </p:spPr>
      </p:pic>
    </p:spTree>
    <p:extLst>
      <p:ext uri="{BB962C8B-B14F-4D97-AF65-F5344CB8AC3E}">
        <p14:creationId xmlns:p14="http://schemas.microsoft.com/office/powerpoint/2010/main" val="3649039934"/>
      </p:ext>
    </p:extLst>
  </p:cSld>
  <p:clrMap bg1="lt1" tx1="dk1" bg2="dk2" tx2="lt2" accent1="accent1" accent2="accent2" accent3="accent3" accent4="accent4" accent5="accent5" accent6="accent6" hlink="hlink" folHlink="folHlink"/>
  <p:sldLayoutIdLst>
    <p:sldLayoutId id="2147483695" r:id="rId1"/>
    <p:sldLayoutId id="2147483697" r:id="rId2"/>
    <p:sldLayoutId id="2147483700" r:id="rId3"/>
    <p:sldLayoutId id="2147483699" r:id="rId4"/>
    <p:sldLayoutId id="2147483701" r:id="rId5"/>
    <p:sldLayoutId id="2147483704" r:id="rId6"/>
    <p:sldLayoutId id="2147483703" r:id="rId7"/>
    <p:sldLayoutId id="2147483705" r:id="rId8"/>
  </p:sldLayoutIdLst>
  <p:transition spd="slow">
    <p:cover/>
  </p:transition>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9.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pn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4.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EA1775-6904-4469-BAF2-9924091451B3}"/>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2500"/>
                    </a14:imgEffect>
                    <a14:imgEffect>
                      <a14:brightnessContrast bright="-16000" contrast="10000"/>
                    </a14:imgEffect>
                  </a14:imgLayer>
                </a14:imgProps>
              </a:ext>
              <a:ext uri="{28A0092B-C50C-407E-A947-70E740481C1C}">
                <a14:useLocalDpi xmlns:a14="http://schemas.microsoft.com/office/drawing/2010/main" val="0"/>
              </a:ext>
            </a:extLst>
          </a:blip>
          <a:srcRect l="2388" t="3967" r="3038" b="21874"/>
          <a:stretch/>
        </p:blipFill>
        <p:spPr>
          <a:xfrm>
            <a:off x="3797705" y="117458"/>
            <a:ext cx="4596589" cy="2785481"/>
          </a:xfrm>
          <a:prstGeom prst="rect">
            <a:avLst/>
          </a:prstGeom>
        </p:spPr>
      </p:pic>
      <p:sp>
        <p:nvSpPr>
          <p:cNvPr id="2" name="Title 1">
            <a:extLst>
              <a:ext uri="{FF2B5EF4-FFF2-40B4-BE49-F238E27FC236}">
                <a16:creationId xmlns:a16="http://schemas.microsoft.com/office/drawing/2014/main" id="{7216936E-7115-45DB-97A0-0C4BE061EC05}"/>
              </a:ext>
            </a:extLst>
          </p:cNvPr>
          <p:cNvSpPr>
            <a:spLocks noGrp="1"/>
          </p:cNvSpPr>
          <p:nvPr>
            <p:ph type="ctrTitle"/>
          </p:nvPr>
        </p:nvSpPr>
        <p:spPr>
          <a:xfrm>
            <a:off x="1356000" y="3276040"/>
            <a:ext cx="7452720" cy="1546400"/>
          </a:xfrm>
          <a:prstGeom prst="rect">
            <a:avLst/>
          </a:prstGeom>
        </p:spPr>
        <p:txBody>
          <a:bodyPr/>
          <a:lstStyle/>
          <a:p>
            <a:r>
              <a:rPr lang="en-US" sz="4800" dirty="0"/>
              <a:t>Function generator based on digital integrated circuits</a:t>
            </a:r>
          </a:p>
        </p:txBody>
      </p:sp>
      <p:pic>
        <p:nvPicPr>
          <p:cNvPr id="8" name="Picture 2">
            <a:extLst>
              <a:ext uri="{FF2B5EF4-FFF2-40B4-BE49-F238E27FC236}">
                <a16:creationId xmlns:a16="http://schemas.microsoft.com/office/drawing/2014/main" id="{8472BDE1-74FF-448A-AC2F-9A4CB141B586}"/>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aturation sat="120000"/>
                    </a14:imgEffect>
                    <a14:imgEffect>
                      <a14:brightnessContrast bright="20000" contrast="20000"/>
                    </a14:imgEffect>
                  </a14:imgLayer>
                </a14:imgProps>
              </a:ext>
              <a:ext uri="{28A0092B-C50C-407E-A947-70E740481C1C}">
                <a14:useLocalDpi xmlns:a14="http://schemas.microsoft.com/office/drawing/2010/main" val="0"/>
              </a:ext>
            </a:extLst>
          </a:blip>
          <a:srcRect l="25895" r="25895" b="8639"/>
          <a:stretch/>
        </p:blipFill>
        <p:spPr bwMode="auto">
          <a:xfrm>
            <a:off x="10244285" y="4346868"/>
            <a:ext cx="637895" cy="634194"/>
          </a:xfrm>
          <a:prstGeom prst="flowChartProcess">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ED2AE826-A091-438A-81AA-50B86FA88182}"/>
              </a:ext>
            </a:extLst>
          </p:cNvPr>
          <p:cNvSpPr txBox="1">
            <a:spLocks/>
          </p:cNvSpPr>
          <p:nvPr/>
        </p:nvSpPr>
        <p:spPr>
          <a:xfrm>
            <a:off x="6322979" y="4859764"/>
            <a:ext cx="4559201" cy="94239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SzPts val="4800"/>
              <a:buFont typeface="Arial"/>
              <a:buNone/>
              <a:defRPr sz="5400" b="1" i="0" u="none" strike="noStrike" cap="none">
                <a:solidFill>
                  <a:schemeClr val="bg1"/>
                </a:solidFill>
                <a:latin typeface="+mn-lt"/>
                <a:ea typeface="Arial"/>
                <a:cs typeface="Arial"/>
                <a:sym typeface="Arial"/>
              </a:defRPr>
            </a:lvl1pPr>
            <a:lvl2pPr marR="0" lvl="1" algn="l" rtl="0" eaLnBrk="1" hangingPunct="1">
              <a:lnSpc>
                <a:spcPct val="100000"/>
              </a:lnSpc>
              <a:spcBef>
                <a:spcPts val="0"/>
              </a:spcBef>
              <a:spcAft>
                <a:spcPts val="0"/>
              </a:spcAft>
              <a:buClr>
                <a:srgbClr val="000000"/>
              </a:buClr>
              <a:buSzPts val="4800"/>
              <a:buFont typeface="Arial"/>
              <a:buNone/>
              <a:defRPr sz="6400" b="1"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SzPts val="4800"/>
              <a:buFont typeface="Arial"/>
              <a:buNone/>
              <a:defRPr sz="6400" b="1"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SzPts val="4800"/>
              <a:buFont typeface="Arial"/>
              <a:buNone/>
              <a:defRPr sz="6400" b="1"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SzPts val="4800"/>
              <a:buFont typeface="Arial"/>
              <a:buNone/>
              <a:defRPr sz="6400" b="1"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SzPts val="4800"/>
              <a:buFont typeface="Arial"/>
              <a:buNone/>
              <a:defRPr sz="6400" b="1"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SzPts val="4800"/>
              <a:buFont typeface="Arial"/>
              <a:buNone/>
              <a:defRPr sz="6400" b="1"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SzPts val="4800"/>
              <a:buFont typeface="Arial"/>
              <a:buNone/>
              <a:defRPr sz="6400" b="1"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SzPts val="4800"/>
              <a:buFont typeface="Arial"/>
              <a:buNone/>
              <a:defRPr sz="6400" b="1" i="0" u="none" strike="noStrike" cap="none">
                <a:solidFill>
                  <a:srgbClr val="000000"/>
                </a:solidFill>
                <a:latin typeface="Arial"/>
                <a:ea typeface="Arial"/>
                <a:cs typeface="Arial"/>
                <a:sym typeface="Arial"/>
              </a:defRPr>
            </a:lvl9pPr>
          </a:lstStyle>
          <a:p>
            <a:pPr algn="r"/>
            <a:r>
              <a:rPr lang="en-US" sz="1400" b="0" dirty="0"/>
              <a:t>4</a:t>
            </a:r>
            <a:r>
              <a:rPr lang="en-US" sz="1400" b="0" baseline="30000" dirty="0"/>
              <a:t>th</a:t>
            </a:r>
            <a:r>
              <a:rPr lang="en-US" sz="1400" b="0" dirty="0"/>
              <a:t> year student of Electrical and Computer Engineering at Agricultural University of Georgia</a:t>
            </a:r>
          </a:p>
          <a:p>
            <a:pPr algn="r"/>
            <a:r>
              <a:rPr lang="en-US" sz="2000" b="0" dirty="0"/>
              <a:t>Ketevan Lomjaria</a:t>
            </a:r>
          </a:p>
        </p:txBody>
      </p:sp>
    </p:spTree>
    <p:extLst>
      <p:ext uri="{BB962C8B-B14F-4D97-AF65-F5344CB8AC3E}">
        <p14:creationId xmlns:p14="http://schemas.microsoft.com/office/powerpoint/2010/main" val="2700547397"/>
      </p:ext>
    </p:extLst>
  </p:cSld>
  <p:clrMapOvr>
    <a:masterClrMapping/>
  </p:clrMapOvr>
  <p:transition spd="slow">
    <p:cove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31851D-FEA1-4AB7-9780-5AFEE49AA8C8}"/>
              </a:ext>
            </a:extLst>
          </p:cNvPr>
          <p:cNvSpPr>
            <a:spLocks noGrp="1"/>
          </p:cNvSpPr>
          <p:nvPr>
            <p:ph type="body" idx="1"/>
          </p:nvPr>
        </p:nvSpPr>
        <p:spPr>
          <a:xfrm>
            <a:off x="498434" y="1505932"/>
            <a:ext cx="5494618" cy="4590049"/>
          </a:xfrm>
        </p:spPr>
        <p:txBody>
          <a:bodyPr anchor="ctr"/>
          <a:lstStyle/>
          <a:p>
            <a:r>
              <a:rPr lang="en-US" dirty="0"/>
              <a:t>As output of DAC is now analog, it is easy to reverse is in the right moment</a:t>
            </a:r>
          </a:p>
          <a:p>
            <a:r>
              <a:rPr lang="en-US" dirty="0"/>
              <a:t>In the same manner as before, moments, when counter reaches numbers 0 and 15 are determined</a:t>
            </a:r>
          </a:p>
          <a:p>
            <a:r>
              <a:rPr lang="en-US" dirty="0"/>
              <a:t>Accordingly, trigger switches the output back and forth between lower and upper sine waves</a:t>
            </a:r>
          </a:p>
          <a:p>
            <a:r>
              <a:rPr lang="en-US" dirty="0"/>
              <a:t>Before sending lower or upper halves of the sine wave to multiplexer, they are run through a capacitor to filer any excessive noise that might damage the end result</a:t>
            </a:r>
          </a:p>
          <a:p>
            <a:r>
              <a:rPr lang="en-US" dirty="0"/>
              <a:t>Since the simulation isn’t precise, it’s impossible to align halves perfectly</a:t>
            </a:r>
          </a:p>
        </p:txBody>
      </p:sp>
      <p:sp>
        <p:nvSpPr>
          <p:cNvPr id="3" name="Title 2">
            <a:extLst>
              <a:ext uri="{FF2B5EF4-FFF2-40B4-BE49-F238E27FC236}">
                <a16:creationId xmlns:a16="http://schemas.microsoft.com/office/drawing/2014/main" id="{AD5DD67A-1DB8-444A-99C6-6DDC7E0E8F14}"/>
              </a:ext>
            </a:extLst>
          </p:cNvPr>
          <p:cNvSpPr>
            <a:spLocks noGrp="1"/>
          </p:cNvSpPr>
          <p:nvPr>
            <p:ph type="title"/>
          </p:nvPr>
        </p:nvSpPr>
        <p:spPr>
          <a:xfrm>
            <a:off x="498434" y="725150"/>
            <a:ext cx="10972800" cy="551200"/>
          </a:xfrm>
        </p:spPr>
        <p:txBody>
          <a:bodyPr/>
          <a:lstStyle/>
          <a:p>
            <a:r>
              <a:rPr lang="en-US" dirty="0"/>
              <a:t>Making both halves of the sine wave</a:t>
            </a:r>
          </a:p>
        </p:txBody>
      </p:sp>
      <p:grpSp>
        <p:nvGrpSpPr>
          <p:cNvPr id="6" name="Group 5">
            <a:extLst>
              <a:ext uri="{FF2B5EF4-FFF2-40B4-BE49-F238E27FC236}">
                <a16:creationId xmlns:a16="http://schemas.microsoft.com/office/drawing/2014/main" id="{407DE376-B1DA-4B87-A33A-A57BA3EF81B8}"/>
              </a:ext>
            </a:extLst>
          </p:cNvPr>
          <p:cNvGrpSpPr/>
          <p:nvPr/>
        </p:nvGrpSpPr>
        <p:grpSpPr>
          <a:xfrm>
            <a:off x="6599405" y="430232"/>
            <a:ext cx="5159478" cy="3293673"/>
            <a:chOff x="6918126" y="457217"/>
            <a:chExt cx="4623096" cy="2743184"/>
          </a:xfrm>
        </p:grpSpPr>
        <p:pic>
          <p:nvPicPr>
            <p:cNvPr id="5" name="Picture 4">
              <a:extLst>
                <a:ext uri="{FF2B5EF4-FFF2-40B4-BE49-F238E27FC236}">
                  <a16:creationId xmlns:a16="http://schemas.microsoft.com/office/drawing/2014/main" id="{076480A7-752B-4B4C-BA51-30AB283B44BF}"/>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3500"/>
                      </a14:imgEffect>
                      <a14:imgEffect>
                        <a14:saturation sat="120000"/>
                      </a14:imgEffect>
                      <a14:imgEffect>
                        <a14:brightnessContrast bright="-20000" contrast="20000"/>
                      </a14:imgEffect>
                    </a14:imgLayer>
                  </a14:imgProps>
                </a:ext>
                <a:ext uri="{28A0092B-C50C-407E-A947-70E740481C1C}">
                  <a14:useLocalDpi xmlns:a14="http://schemas.microsoft.com/office/drawing/2010/main" val="0"/>
                </a:ext>
              </a:extLst>
            </a:blip>
            <a:srcRect l="48712" t="6805" r="13613" b="67500"/>
            <a:stretch/>
          </p:blipFill>
          <p:spPr>
            <a:xfrm>
              <a:off x="6918126" y="723906"/>
              <a:ext cx="4120344" cy="2171693"/>
            </a:xfrm>
            <a:prstGeom prst="rect">
              <a:avLst/>
            </a:prstGeom>
            <a:ln>
              <a:solidFill>
                <a:schemeClr val="bg1">
                  <a:lumMod val="95000"/>
                </a:schemeClr>
              </a:solidFill>
              <a:prstDash val="lgDash"/>
            </a:ln>
          </p:spPr>
        </p:pic>
        <p:cxnSp>
          <p:nvCxnSpPr>
            <p:cNvPr id="7" name="Connector: Elbow 6">
              <a:extLst>
                <a:ext uri="{FF2B5EF4-FFF2-40B4-BE49-F238E27FC236}">
                  <a16:creationId xmlns:a16="http://schemas.microsoft.com/office/drawing/2014/main" id="{A5BD1A23-3ACF-4D73-8AEA-D43EDF9F5985}"/>
                </a:ext>
              </a:extLst>
            </p:cNvPr>
            <p:cNvCxnSpPr>
              <a:cxnSpLocks/>
              <a:stCxn id="5" idx="1"/>
            </p:cNvCxnSpPr>
            <p:nvPr/>
          </p:nvCxnSpPr>
          <p:spPr>
            <a:xfrm rot="10800000" flipH="1" flipV="1">
              <a:off x="6918126" y="1809753"/>
              <a:ext cx="552950" cy="819146"/>
            </a:xfrm>
            <a:prstGeom prst="bentConnector4">
              <a:avLst>
                <a:gd name="adj1" fmla="val -41342"/>
                <a:gd name="adj2" fmla="val -160466"/>
              </a:avLst>
            </a:prstGeom>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CF9F8257-A9DC-41DD-BC50-48FA0DD0E748}"/>
                </a:ext>
              </a:extLst>
            </p:cNvPr>
            <p:cNvGrpSpPr/>
            <p:nvPr/>
          </p:nvGrpSpPr>
          <p:grpSpPr>
            <a:xfrm>
              <a:off x="6918126" y="3009901"/>
              <a:ext cx="4120344" cy="190500"/>
              <a:chOff x="6737652" y="4724400"/>
              <a:chExt cx="4481793" cy="200025"/>
            </a:xfrm>
          </p:grpSpPr>
          <p:cxnSp>
            <p:nvCxnSpPr>
              <p:cNvPr id="13" name="Straight Connector 12">
                <a:extLst>
                  <a:ext uri="{FF2B5EF4-FFF2-40B4-BE49-F238E27FC236}">
                    <a16:creationId xmlns:a16="http://schemas.microsoft.com/office/drawing/2014/main" id="{371C8260-52A5-4D4A-988E-9FFDCC5BABC0}"/>
                  </a:ext>
                </a:extLst>
              </p:cNvPr>
              <p:cNvCxnSpPr>
                <a:cxnSpLocks/>
              </p:cNvCxnSpPr>
              <p:nvPr/>
            </p:nvCxnSpPr>
            <p:spPr>
              <a:xfrm>
                <a:off x="6737652" y="4914900"/>
                <a:ext cx="448179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2EDD6C8-E7AD-4F95-B0C7-6A5DD245633D}"/>
                  </a:ext>
                </a:extLst>
              </p:cNvPr>
              <p:cNvCxnSpPr>
                <a:cxnSpLocks/>
              </p:cNvCxnSpPr>
              <p:nvPr/>
            </p:nvCxnSpPr>
            <p:spPr>
              <a:xfrm flipV="1">
                <a:off x="6737652" y="4724400"/>
                <a:ext cx="0" cy="2000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0831889-11EC-4D9A-96E4-E6ABD5C7F531}"/>
                  </a:ext>
                </a:extLst>
              </p:cNvPr>
              <p:cNvCxnSpPr>
                <a:cxnSpLocks/>
              </p:cNvCxnSpPr>
              <p:nvPr/>
            </p:nvCxnSpPr>
            <p:spPr>
              <a:xfrm flipV="1">
                <a:off x="11219445" y="4724400"/>
                <a:ext cx="0" cy="2000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2602BE76-BB8A-4636-9B4F-F1F775FA9A39}"/>
                </a:ext>
              </a:extLst>
            </p:cNvPr>
            <p:cNvGrpSpPr/>
            <p:nvPr/>
          </p:nvGrpSpPr>
          <p:grpSpPr>
            <a:xfrm rot="16200000">
              <a:off x="10194565" y="1707786"/>
              <a:ext cx="2171694" cy="203929"/>
              <a:chOff x="6737652" y="4724400"/>
              <a:chExt cx="4481793" cy="200025"/>
            </a:xfrm>
          </p:grpSpPr>
          <p:cxnSp>
            <p:nvCxnSpPr>
              <p:cNvPr id="24" name="Straight Connector 23">
                <a:extLst>
                  <a:ext uri="{FF2B5EF4-FFF2-40B4-BE49-F238E27FC236}">
                    <a16:creationId xmlns:a16="http://schemas.microsoft.com/office/drawing/2014/main" id="{0B45E196-9512-4F16-8A91-42F2327463E5}"/>
                  </a:ext>
                </a:extLst>
              </p:cNvPr>
              <p:cNvCxnSpPr>
                <a:cxnSpLocks/>
              </p:cNvCxnSpPr>
              <p:nvPr/>
            </p:nvCxnSpPr>
            <p:spPr>
              <a:xfrm>
                <a:off x="6737652" y="4914900"/>
                <a:ext cx="448179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CFB0E7C-7D16-49A1-AB6A-111E54008808}"/>
                  </a:ext>
                </a:extLst>
              </p:cNvPr>
              <p:cNvCxnSpPr>
                <a:cxnSpLocks/>
              </p:cNvCxnSpPr>
              <p:nvPr/>
            </p:nvCxnSpPr>
            <p:spPr>
              <a:xfrm flipV="1">
                <a:off x="6737652" y="4724400"/>
                <a:ext cx="0" cy="2000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453C899-ABBC-4925-AF6B-6A6595B9D5D9}"/>
                  </a:ext>
                </a:extLst>
              </p:cNvPr>
              <p:cNvCxnSpPr>
                <a:cxnSpLocks/>
              </p:cNvCxnSpPr>
              <p:nvPr/>
            </p:nvCxnSpPr>
            <p:spPr>
              <a:xfrm flipV="1">
                <a:off x="11219445" y="4724400"/>
                <a:ext cx="0" cy="2000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7" name="Google Shape;157;p20">
              <a:extLst>
                <a:ext uri="{FF2B5EF4-FFF2-40B4-BE49-F238E27FC236}">
                  <a16:creationId xmlns:a16="http://schemas.microsoft.com/office/drawing/2014/main" id="{03510A25-B9F6-443D-A04A-63AE28A26E3D}"/>
                </a:ext>
              </a:extLst>
            </p:cNvPr>
            <p:cNvSpPr/>
            <p:nvPr/>
          </p:nvSpPr>
          <p:spPr>
            <a:xfrm>
              <a:off x="10270169" y="457217"/>
              <a:ext cx="1271053" cy="1097789"/>
            </a:xfrm>
            <a:prstGeom prst="arc">
              <a:avLst>
                <a:gd name="adj1" fmla="val 16058973"/>
                <a:gd name="adj2" fmla="val 469046"/>
              </a:avLst>
            </a:prstGeom>
            <a:noFill/>
            <a:ln w="9525" cap="flat" cmpd="sng">
              <a:solidFill>
                <a:srgbClr val="FFFFFF"/>
              </a:solidFill>
              <a:prstDash val="dash"/>
              <a:round/>
              <a:headEnd type="triangl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ylfaen" panose="010A0502050306030303" pitchFamily="18" charset="0"/>
              </a:endParaRPr>
            </a:p>
          </p:txBody>
        </p:sp>
      </p:grpSp>
      <p:grpSp>
        <p:nvGrpSpPr>
          <p:cNvPr id="4" name="Group 3">
            <a:extLst>
              <a:ext uri="{FF2B5EF4-FFF2-40B4-BE49-F238E27FC236}">
                <a16:creationId xmlns:a16="http://schemas.microsoft.com/office/drawing/2014/main" id="{E3EFD703-F52F-4B3F-BCE2-667352F8EAEF}"/>
              </a:ext>
            </a:extLst>
          </p:cNvPr>
          <p:cNvGrpSpPr/>
          <p:nvPr/>
        </p:nvGrpSpPr>
        <p:grpSpPr>
          <a:xfrm>
            <a:off x="9210912" y="4503979"/>
            <a:ext cx="2547971" cy="1873587"/>
            <a:chOff x="6842860" y="3352800"/>
            <a:chExt cx="4552549" cy="3105144"/>
          </a:xfrm>
        </p:grpSpPr>
        <p:pic>
          <p:nvPicPr>
            <p:cNvPr id="28" name="Picture 27">
              <a:extLst>
                <a:ext uri="{FF2B5EF4-FFF2-40B4-BE49-F238E27FC236}">
                  <a16:creationId xmlns:a16="http://schemas.microsoft.com/office/drawing/2014/main" id="{17624349-B5DD-479F-A625-D2E3282A8765}"/>
                </a:ext>
              </a:extLst>
            </p:cNvPr>
            <p:cNvPicPr>
              <a:picLocks noChangeAspect="1"/>
            </p:cNvPicPr>
            <p:nvPr/>
          </p:nvPicPr>
          <p:blipFill>
            <a:blip r:embed="rId5"/>
            <a:stretch>
              <a:fillRect/>
            </a:stretch>
          </p:blipFill>
          <p:spPr>
            <a:xfrm>
              <a:off x="6918126" y="3675833"/>
              <a:ext cx="3796992" cy="2360750"/>
            </a:xfrm>
            <a:prstGeom prst="rect">
              <a:avLst/>
            </a:prstGeom>
            <a:ln>
              <a:noFill/>
              <a:prstDash val="lgDash"/>
            </a:ln>
          </p:spPr>
        </p:pic>
        <p:sp>
          <p:nvSpPr>
            <p:cNvPr id="29" name="Google Shape;154;p20">
              <a:extLst>
                <a:ext uri="{FF2B5EF4-FFF2-40B4-BE49-F238E27FC236}">
                  <a16:creationId xmlns:a16="http://schemas.microsoft.com/office/drawing/2014/main" id="{92E419E7-C0A4-4083-BAD1-0BBF96328F7C}"/>
                </a:ext>
              </a:extLst>
            </p:cNvPr>
            <p:cNvSpPr/>
            <p:nvPr/>
          </p:nvSpPr>
          <p:spPr>
            <a:xfrm rot="5400000">
              <a:off x="7568365" y="2872522"/>
              <a:ext cx="2497956" cy="3948965"/>
            </a:xfrm>
            <a:prstGeom prst="rect">
              <a:avLst/>
            </a:prstGeom>
            <a:noFill/>
            <a:ln w="9525" cap="flat" cmpd="sng">
              <a:solidFill>
                <a:srgbClr val="FFFFFF"/>
              </a:solidFill>
              <a:prstDash val="dash"/>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ylfaen" panose="010A0502050306030303" pitchFamily="18" charset="0"/>
              </a:endParaRPr>
            </a:p>
          </p:txBody>
        </p:sp>
        <p:grpSp>
          <p:nvGrpSpPr>
            <p:cNvPr id="30" name="Group 29">
              <a:extLst>
                <a:ext uri="{FF2B5EF4-FFF2-40B4-BE49-F238E27FC236}">
                  <a16:creationId xmlns:a16="http://schemas.microsoft.com/office/drawing/2014/main" id="{8DBC0949-7DC2-40E4-B022-CFD04C98834F}"/>
                </a:ext>
              </a:extLst>
            </p:cNvPr>
            <p:cNvGrpSpPr/>
            <p:nvPr/>
          </p:nvGrpSpPr>
          <p:grpSpPr>
            <a:xfrm>
              <a:off x="6842861" y="6257920"/>
              <a:ext cx="3948966" cy="200024"/>
              <a:chOff x="6737652" y="4724400"/>
              <a:chExt cx="4481793" cy="200025"/>
            </a:xfrm>
          </p:grpSpPr>
          <p:cxnSp>
            <p:nvCxnSpPr>
              <p:cNvPr id="31" name="Straight Connector 30">
                <a:extLst>
                  <a:ext uri="{FF2B5EF4-FFF2-40B4-BE49-F238E27FC236}">
                    <a16:creationId xmlns:a16="http://schemas.microsoft.com/office/drawing/2014/main" id="{215300A3-5A79-4F91-A998-06722491AB24}"/>
                  </a:ext>
                </a:extLst>
              </p:cNvPr>
              <p:cNvCxnSpPr>
                <a:cxnSpLocks/>
              </p:cNvCxnSpPr>
              <p:nvPr/>
            </p:nvCxnSpPr>
            <p:spPr>
              <a:xfrm>
                <a:off x="6737652" y="4914900"/>
                <a:ext cx="448179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2226109-5C7E-4494-BADE-130C308A49D4}"/>
                  </a:ext>
                </a:extLst>
              </p:cNvPr>
              <p:cNvCxnSpPr>
                <a:cxnSpLocks/>
              </p:cNvCxnSpPr>
              <p:nvPr/>
            </p:nvCxnSpPr>
            <p:spPr>
              <a:xfrm flipV="1">
                <a:off x="6737652" y="4724400"/>
                <a:ext cx="0" cy="2000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96EA961-4457-4B01-A623-BDFDF0E94F6C}"/>
                  </a:ext>
                </a:extLst>
              </p:cNvPr>
              <p:cNvCxnSpPr>
                <a:cxnSpLocks/>
              </p:cNvCxnSpPr>
              <p:nvPr/>
            </p:nvCxnSpPr>
            <p:spPr>
              <a:xfrm flipV="1">
                <a:off x="11219445" y="4724400"/>
                <a:ext cx="0" cy="2000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17865918-3E65-4E35-882B-10050A1C5338}"/>
                </a:ext>
              </a:extLst>
            </p:cNvPr>
            <p:cNvGrpSpPr/>
            <p:nvPr/>
          </p:nvGrpSpPr>
          <p:grpSpPr>
            <a:xfrm rot="16200000">
              <a:off x="9817349" y="4732604"/>
              <a:ext cx="2497954" cy="247843"/>
              <a:chOff x="6737652" y="4724400"/>
              <a:chExt cx="4481793" cy="200025"/>
            </a:xfrm>
          </p:grpSpPr>
          <p:cxnSp>
            <p:nvCxnSpPr>
              <p:cNvPr id="35" name="Straight Connector 34">
                <a:extLst>
                  <a:ext uri="{FF2B5EF4-FFF2-40B4-BE49-F238E27FC236}">
                    <a16:creationId xmlns:a16="http://schemas.microsoft.com/office/drawing/2014/main" id="{E26CC87D-EA94-4AD4-A036-DFFCE8DCA02B}"/>
                  </a:ext>
                </a:extLst>
              </p:cNvPr>
              <p:cNvCxnSpPr>
                <a:cxnSpLocks/>
              </p:cNvCxnSpPr>
              <p:nvPr/>
            </p:nvCxnSpPr>
            <p:spPr>
              <a:xfrm>
                <a:off x="6737652" y="4914900"/>
                <a:ext cx="448179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144C1C3-EB51-4610-B58E-A42EF9342D9A}"/>
                  </a:ext>
                </a:extLst>
              </p:cNvPr>
              <p:cNvCxnSpPr>
                <a:cxnSpLocks/>
              </p:cNvCxnSpPr>
              <p:nvPr/>
            </p:nvCxnSpPr>
            <p:spPr>
              <a:xfrm flipV="1">
                <a:off x="6737652" y="4724400"/>
                <a:ext cx="0" cy="2000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197ECCE-CBC3-405A-ABCD-6D2F00B9992F}"/>
                  </a:ext>
                </a:extLst>
              </p:cNvPr>
              <p:cNvCxnSpPr>
                <a:cxnSpLocks/>
              </p:cNvCxnSpPr>
              <p:nvPr/>
            </p:nvCxnSpPr>
            <p:spPr>
              <a:xfrm flipV="1">
                <a:off x="11219445" y="4724400"/>
                <a:ext cx="0" cy="2000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8" name="Google Shape;157;p20">
              <a:extLst>
                <a:ext uri="{FF2B5EF4-FFF2-40B4-BE49-F238E27FC236}">
                  <a16:creationId xmlns:a16="http://schemas.microsoft.com/office/drawing/2014/main" id="{75B85A18-9011-455A-B0DA-058A001EAAF0}"/>
                </a:ext>
              </a:extLst>
            </p:cNvPr>
            <p:cNvSpPr/>
            <p:nvPr/>
          </p:nvSpPr>
          <p:spPr>
            <a:xfrm>
              <a:off x="9950972" y="3352800"/>
              <a:ext cx="1444437" cy="1207330"/>
            </a:xfrm>
            <a:prstGeom prst="arc">
              <a:avLst>
                <a:gd name="adj1" fmla="val 16058973"/>
                <a:gd name="adj2" fmla="val 469046"/>
              </a:avLst>
            </a:prstGeom>
            <a:noFill/>
            <a:ln w="9525" cap="flat" cmpd="sng">
              <a:solidFill>
                <a:srgbClr val="FFFFFF"/>
              </a:solidFill>
              <a:prstDash val="dash"/>
              <a:round/>
              <a:headEnd type="triangl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ylfaen" panose="010A0502050306030303" pitchFamily="18" charset="0"/>
              </a:endParaRPr>
            </a:p>
          </p:txBody>
        </p:sp>
      </p:grpSp>
      <p:pic>
        <p:nvPicPr>
          <p:cNvPr id="8" name="Picture 7">
            <a:extLst>
              <a:ext uri="{FF2B5EF4-FFF2-40B4-BE49-F238E27FC236}">
                <a16:creationId xmlns:a16="http://schemas.microsoft.com/office/drawing/2014/main" id="{3D307766-8EC4-491F-A534-3BBFA6845C73}"/>
              </a:ext>
            </a:extLst>
          </p:cNvPr>
          <p:cNvPicPr>
            <a:picLocks noChangeAspect="1"/>
          </p:cNvPicPr>
          <p:nvPr/>
        </p:nvPicPr>
        <p:blipFill>
          <a:blip r:embed="rId6"/>
          <a:stretch>
            <a:fillRect/>
          </a:stretch>
        </p:blipFill>
        <p:spPr>
          <a:xfrm>
            <a:off x="6293052" y="4727466"/>
            <a:ext cx="2352095" cy="1422173"/>
          </a:xfrm>
          <a:prstGeom prst="rect">
            <a:avLst/>
          </a:prstGeom>
        </p:spPr>
      </p:pic>
      <p:sp>
        <p:nvSpPr>
          <p:cNvPr id="40" name="Google Shape;154;p20">
            <a:extLst>
              <a:ext uri="{FF2B5EF4-FFF2-40B4-BE49-F238E27FC236}">
                <a16:creationId xmlns:a16="http://schemas.microsoft.com/office/drawing/2014/main" id="{DA6AB6E9-757D-40B5-BF19-F610115A8016}"/>
              </a:ext>
            </a:extLst>
          </p:cNvPr>
          <p:cNvSpPr/>
          <p:nvPr/>
        </p:nvSpPr>
        <p:spPr>
          <a:xfrm rot="5400000">
            <a:off x="6695461" y="4220528"/>
            <a:ext cx="1536768" cy="2422965"/>
          </a:xfrm>
          <a:prstGeom prst="rect">
            <a:avLst/>
          </a:prstGeom>
          <a:noFill/>
          <a:ln w="9525" cap="flat" cmpd="sng">
            <a:solidFill>
              <a:srgbClr val="FFFFFF"/>
            </a:solidFill>
            <a:prstDash val="dash"/>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ylfaen" panose="010A0502050306030303" pitchFamily="18" charset="0"/>
            </a:endParaRPr>
          </a:p>
        </p:txBody>
      </p:sp>
      <p:sp>
        <p:nvSpPr>
          <p:cNvPr id="41" name="Google Shape;155;p20">
            <a:extLst>
              <a:ext uri="{FF2B5EF4-FFF2-40B4-BE49-F238E27FC236}">
                <a16:creationId xmlns:a16="http://schemas.microsoft.com/office/drawing/2014/main" id="{E397DCAB-CDC4-42CA-ACC5-EE42549A094D}"/>
              </a:ext>
            </a:extLst>
          </p:cNvPr>
          <p:cNvSpPr/>
          <p:nvPr/>
        </p:nvSpPr>
        <p:spPr>
          <a:xfrm rot="5400000">
            <a:off x="7426333" y="5122813"/>
            <a:ext cx="83088" cy="2414926"/>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42" name="Google Shape;156;p20">
            <a:extLst>
              <a:ext uri="{FF2B5EF4-FFF2-40B4-BE49-F238E27FC236}">
                <a16:creationId xmlns:a16="http://schemas.microsoft.com/office/drawing/2014/main" id="{6676E745-6DBD-4337-AA57-799681D7BD04}"/>
              </a:ext>
            </a:extLst>
          </p:cNvPr>
          <p:cNvSpPr/>
          <p:nvPr/>
        </p:nvSpPr>
        <p:spPr>
          <a:xfrm>
            <a:off x="8820600" y="4664956"/>
            <a:ext cx="131001" cy="1531670"/>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43" name="Google Shape;157;p20">
            <a:extLst>
              <a:ext uri="{FF2B5EF4-FFF2-40B4-BE49-F238E27FC236}">
                <a16:creationId xmlns:a16="http://schemas.microsoft.com/office/drawing/2014/main" id="{33C11A50-3671-4575-88E8-FE16CEC71D04}"/>
              </a:ext>
            </a:extLst>
          </p:cNvPr>
          <p:cNvSpPr/>
          <p:nvPr/>
        </p:nvSpPr>
        <p:spPr>
          <a:xfrm>
            <a:off x="7724890" y="4448085"/>
            <a:ext cx="1408064" cy="893066"/>
          </a:xfrm>
          <a:prstGeom prst="arc">
            <a:avLst>
              <a:gd name="adj1" fmla="val 16200000"/>
              <a:gd name="adj2" fmla="val 0"/>
            </a:avLst>
          </a:prstGeom>
          <a:noFill/>
          <a:ln w="9525" cap="flat" cmpd="sng">
            <a:solidFill>
              <a:srgbClr val="FFFFFF"/>
            </a:solidFill>
            <a:prstDash val="dash"/>
            <a:round/>
            <a:headEnd type="triangl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ylfaen" panose="010A0502050306030303" pitchFamily="18" charset="0"/>
            </a:endParaRPr>
          </a:p>
        </p:txBody>
      </p:sp>
      <p:sp>
        <p:nvSpPr>
          <p:cNvPr id="47" name="TextBox 46">
            <a:extLst>
              <a:ext uri="{FF2B5EF4-FFF2-40B4-BE49-F238E27FC236}">
                <a16:creationId xmlns:a16="http://schemas.microsoft.com/office/drawing/2014/main" id="{16E8EB63-939A-42D6-B06C-C64064FECD0B}"/>
              </a:ext>
            </a:extLst>
          </p:cNvPr>
          <p:cNvSpPr txBox="1"/>
          <p:nvPr/>
        </p:nvSpPr>
        <p:spPr>
          <a:xfrm>
            <a:off x="7397597" y="2497704"/>
            <a:ext cx="284886" cy="755341"/>
          </a:xfrm>
          <a:prstGeom prst="rect">
            <a:avLst/>
          </a:prstGeom>
          <a:noFill/>
        </p:spPr>
        <p:txBody>
          <a:bodyPr vert="wordArtVert" wrap="square" tIns="3600" bIns="3600" rtlCol="0">
            <a:spAutoFit/>
          </a:bodyPr>
          <a:lstStyle/>
          <a:p>
            <a:r>
              <a:rPr lang="en-US" sz="600" b="1">
                <a:solidFill>
                  <a:srgbClr val="FD8003"/>
                </a:solidFill>
                <a:effectLst>
                  <a:glow rad="114300">
                    <a:schemeClr val="tx1"/>
                  </a:glow>
                </a:effectLst>
              </a:rPr>
              <a:t>0000</a:t>
            </a:r>
          </a:p>
        </p:txBody>
      </p:sp>
      <p:sp>
        <p:nvSpPr>
          <p:cNvPr id="48" name="TextBox 47">
            <a:extLst>
              <a:ext uri="{FF2B5EF4-FFF2-40B4-BE49-F238E27FC236}">
                <a16:creationId xmlns:a16="http://schemas.microsoft.com/office/drawing/2014/main" id="{D503B0B6-2F42-401E-8F4A-31F51F9B2B16}"/>
              </a:ext>
            </a:extLst>
          </p:cNvPr>
          <p:cNvSpPr txBox="1"/>
          <p:nvPr/>
        </p:nvSpPr>
        <p:spPr>
          <a:xfrm>
            <a:off x="8163696" y="3073705"/>
            <a:ext cx="335028" cy="187977"/>
          </a:xfrm>
          <a:prstGeom prst="rect">
            <a:avLst/>
          </a:prstGeom>
          <a:noFill/>
        </p:spPr>
        <p:txBody>
          <a:bodyPr vert="wordArtVert" wrap="square" tIns="3600" bIns="3600" rtlCol="0">
            <a:spAutoFit/>
          </a:bodyPr>
          <a:lstStyle/>
          <a:p>
            <a:r>
              <a:rPr lang="en-US" sz="900">
                <a:solidFill>
                  <a:srgbClr val="FD8003"/>
                </a:solidFill>
                <a:effectLst>
                  <a:glow rad="114300">
                    <a:schemeClr val="tx1"/>
                  </a:glow>
                </a:effectLst>
              </a:rPr>
              <a:t>1</a:t>
            </a:r>
          </a:p>
        </p:txBody>
      </p:sp>
      <p:sp>
        <p:nvSpPr>
          <p:cNvPr id="49" name="TextBox 48">
            <a:extLst>
              <a:ext uri="{FF2B5EF4-FFF2-40B4-BE49-F238E27FC236}">
                <a16:creationId xmlns:a16="http://schemas.microsoft.com/office/drawing/2014/main" id="{FA0AB5EE-F327-49E3-BFAC-F952AB396205}"/>
              </a:ext>
            </a:extLst>
          </p:cNvPr>
          <p:cNvSpPr txBox="1"/>
          <p:nvPr/>
        </p:nvSpPr>
        <p:spPr>
          <a:xfrm>
            <a:off x="8159767" y="2577161"/>
            <a:ext cx="335028" cy="187977"/>
          </a:xfrm>
          <a:prstGeom prst="rect">
            <a:avLst/>
          </a:prstGeom>
          <a:noFill/>
        </p:spPr>
        <p:txBody>
          <a:bodyPr vert="wordArtVert" wrap="square" tIns="3600" bIns="3600" rtlCol="0">
            <a:spAutoFit/>
          </a:bodyPr>
          <a:lstStyle/>
          <a:p>
            <a:r>
              <a:rPr lang="en-US" sz="900">
                <a:solidFill>
                  <a:srgbClr val="FD8003"/>
                </a:solidFill>
                <a:effectLst>
                  <a:glow rad="114300">
                    <a:schemeClr val="tx1"/>
                  </a:glow>
                </a:effectLst>
              </a:rPr>
              <a:t>1</a:t>
            </a:r>
          </a:p>
        </p:txBody>
      </p:sp>
      <p:sp>
        <p:nvSpPr>
          <p:cNvPr id="50" name="TextBox 49">
            <a:extLst>
              <a:ext uri="{FF2B5EF4-FFF2-40B4-BE49-F238E27FC236}">
                <a16:creationId xmlns:a16="http://schemas.microsoft.com/office/drawing/2014/main" id="{9A447C48-EC44-4D8C-B314-4D1185401299}"/>
              </a:ext>
            </a:extLst>
          </p:cNvPr>
          <p:cNvSpPr txBox="1"/>
          <p:nvPr/>
        </p:nvSpPr>
        <p:spPr>
          <a:xfrm>
            <a:off x="7556974" y="2957604"/>
            <a:ext cx="284886" cy="755341"/>
          </a:xfrm>
          <a:prstGeom prst="rect">
            <a:avLst/>
          </a:prstGeom>
          <a:noFill/>
        </p:spPr>
        <p:txBody>
          <a:bodyPr vert="wordArtVert" wrap="square" tIns="3600" bIns="3600" rtlCol="0">
            <a:spAutoFit/>
          </a:bodyPr>
          <a:lstStyle/>
          <a:p>
            <a:r>
              <a:rPr lang="en-US" sz="600" b="1">
                <a:solidFill>
                  <a:srgbClr val="FD8003"/>
                </a:solidFill>
                <a:effectLst>
                  <a:glow rad="114300">
                    <a:schemeClr val="tx1"/>
                  </a:glow>
                </a:effectLst>
              </a:rPr>
              <a:t>0000</a:t>
            </a:r>
          </a:p>
        </p:txBody>
      </p:sp>
      <p:sp>
        <p:nvSpPr>
          <p:cNvPr id="51" name="TextBox 50">
            <a:extLst>
              <a:ext uri="{FF2B5EF4-FFF2-40B4-BE49-F238E27FC236}">
                <a16:creationId xmlns:a16="http://schemas.microsoft.com/office/drawing/2014/main" id="{4EBFBB41-AB03-4FC0-B438-0C4353452F73}"/>
              </a:ext>
            </a:extLst>
          </p:cNvPr>
          <p:cNvSpPr txBox="1"/>
          <p:nvPr/>
        </p:nvSpPr>
        <p:spPr>
          <a:xfrm>
            <a:off x="8144261" y="2597394"/>
            <a:ext cx="335028" cy="187977"/>
          </a:xfrm>
          <a:prstGeom prst="rect">
            <a:avLst/>
          </a:prstGeom>
          <a:noFill/>
        </p:spPr>
        <p:txBody>
          <a:bodyPr vert="wordArtVert" wrap="square" tIns="3600" bIns="3600" rtlCol="0">
            <a:spAutoFit/>
          </a:bodyPr>
          <a:lstStyle/>
          <a:p>
            <a:r>
              <a:rPr lang="en-US" sz="900">
                <a:solidFill>
                  <a:srgbClr val="FD8003"/>
                </a:solidFill>
                <a:effectLst>
                  <a:glow rad="114300">
                    <a:schemeClr val="tx1"/>
                  </a:glow>
                </a:effectLst>
              </a:rPr>
              <a:t>0</a:t>
            </a:r>
          </a:p>
        </p:txBody>
      </p:sp>
      <p:sp>
        <p:nvSpPr>
          <p:cNvPr id="52" name="TextBox 51">
            <a:extLst>
              <a:ext uri="{FF2B5EF4-FFF2-40B4-BE49-F238E27FC236}">
                <a16:creationId xmlns:a16="http://schemas.microsoft.com/office/drawing/2014/main" id="{D05DEB7C-5616-4FC2-89DF-ACB66597AB76}"/>
              </a:ext>
            </a:extLst>
          </p:cNvPr>
          <p:cNvSpPr txBox="1"/>
          <p:nvPr/>
        </p:nvSpPr>
        <p:spPr>
          <a:xfrm>
            <a:off x="8707302" y="2665771"/>
            <a:ext cx="335028" cy="187977"/>
          </a:xfrm>
          <a:prstGeom prst="rect">
            <a:avLst/>
          </a:prstGeom>
          <a:noFill/>
        </p:spPr>
        <p:txBody>
          <a:bodyPr vert="wordArtVert" wrap="square" tIns="3600" bIns="3600" rtlCol="0">
            <a:spAutoFit/>
          </a:bodyPr>
          <a:lstStyle/>
          <a:p>
            <a:r>
              <a:rPr lang="en-US" sz="900">
                <a:solidFill>
                  <a:srgbClr val="FD8003"/>
                </a:solidFill>
                <a:effectLst>
                  <a:glow rad="114300">
                    <a:schemeClr val="tx1"/>
                  </a:glow>
                </a:effectLst>
              </a:rPr>
              <a:t>1</a:t>
            </a:r>
          </a:p>
        </p:txBody>
      </p:sp>
      <p:sp>
        <p:nvSpPr>
          <p:cNvPr id="53" name="TextBox 52">
            <a:extLst>
              <a:ext uri="{FF2B5EF4-FFF2-40B4-BE49-F238E27FC236}">
                <a16:creationId xmlns:a16="http://schemas.microsoft.com/office/drawing/2014/main" id="{7D098789-8531-464C-8812-66C52CFEF491}"/>
              </a:ext>
            </a:extLst>
          </p:cNvPr>
          <p:cNvSpPr txBox="1"/>
          <p:nvPr/>
        </p:nvSpPr>
        <p:spPr>
          <a:xfrm>
            <a:off x="9432290" y="2519600"/>
            <a:ext cx="335028" cy="187977"/>
          </a:xfrm>
          <a:prstGeom prst="rect">
            <a:avLst/>
          </a:prstGeom>
          <a:noFill/>
        </p:spPr>
        <p:txBody>
          <a:bodyPr vert="wordArtVert" wrap="square" tIns="3600" bIns="3600" rtlCol="0">
            <a:spAutoFit/>
          </a:bodyPr>
          <a:lstStyle/>
          <a:p>
            <a:r>
              <a:rPr lang="en-US" sz="900">
                <a:solidFill>
                  <a:srgbClr val="FD8003"/>
                </a:solidFill>
                <a:effectLst>
                  <a:glow rad="114300">
                    <a:schemeClr val="tx1"/>
                  </a:glow>
                </a:effectLst>
              </a:rPr>
              <a:t>1</a:t>
            </a:r>
          </a:p>
        </p:txBody>
      </p:sp>
      <p:sp>
        <p:nvSpPr>
          <p:cNvPr id="54" name="TextBox 53">
            <a:extLst>
              <a:ext uri="{FF2B5EF4-FFF2-40B4-BE49-F238E27FC236}">
                <a16:creationId xmlns:a16="http://schemas.microsoft.com/office/drawing/2014/main" id="{15852A07-C078-42FD-8B54-AFC3EAE495FF}"/>
              </a:ext>
            </a:extLst>
          </p:cNvPr>
          <p:cNvSpPr txBox="1"/>
          <p:nvPr/>
        </p:nvSpPr>
        <p:spPr>
          <a:xfrm>
            <a:off x="7554785" y="2957603"/>
            <a:ext cx="284886" cy="755341"/>
          </a:xfrm>
          <a:prstGeom prst="rect">
            <a:avLst/>
          </a:prstGeom>
          <a:noFill/>
        </p:spPr>
        <p:txBody>
          <a:bodyPr vert="wordArtVert" wrap="square" tIns="3600" bIns="3600" rtlCol="0">
            <a:spAutoFit/>
          </a:bodyPr>
          <a:lstStyle/>
          <a:p>
            <a:r>
              <a:rPr lang="en-US" sz="600" b="1">
                <a:solidFill>
                  <a:srgbClr val="FD8003"/>
                </a:solidFill>
                <a:effectLst>
                  <a:glow rad="114300">
                    <a:schemeClr val="tx1"/>
                  </a:glow>
                </a:effectLst>
              </a:rPr>
              <a:t>1111</a:t>
            </a:r>
          </a:p>
        </p:txBody>
      </p:sp>
      <p:sp>
        <p:nvSpPr>
          <p:cNvPr id="55" name="TextBox 54">
            <a:extLst>
              <a:ext uri="{FF2B5EF4-FFF2-40B4-BE49-F238E27FC236}">
                <a16:creationId xmlns:a16="http://schemas.microsoft.com/office/drawing/2014/main" id="{4E90E0F4-8D00-4583-9653-A1682DB12E01}"/>
              </a:ext>
            </a:extLst>
          </p:cNvPr>
          <p:cNvSpPr txBox="1"/>
          <p:nvPr/>
        </p:nvSpPr>
        <p:spPr>
          <a:xfrm>
            <a:off x="8145647" y="3070277"/>
            <a:ext cx="335028" cy="187977"/>
          </a:xfrm>
          <a:prstGeom prst="rect">
            <a:avLst/>
          </a:prstGeom>
          <a:noFill/>
        </p:spPr>
        <p:txBody>
          <a:bodyPr vert="wordArtVert" wrap="square" tIns="3600" bIns="3600" rtlCol="0">
            <a:spAutoFit/>
          </a:bodyPr>
          <a:lstStyle/>
          <a:p>
            <a:r>
              <a:rPr lang="en-US" sz="900">
                <a:solidFill>
                  <a:srgbClr val="FD8003"/>
                </a:solidFill>
                <a:effectLst>
                  <a:glow rad="114300">
                    <a:schemeClr val="tx1"/>
                  </a:glow>
                </a:effectLst>
              </a:rPr>
              <a:t>0</a:t>
            </a:r>
          </a:p>
        </p:txBody>
      </p:sp>
      <p:sp>
        <p:nvSpPr>
          <p:cNvPr id="56" name="TextBox 55">
            <a:extLst>
              <a:ext uri="{FF2B5EF4-FFF2-40B4-BE49-F238E27FC236}">
                <a16:creationId xmlns:a16="http://schemas.microsoft.com/office/drawing/2014/main" id="{45AB7866-61BA-47EE-82BF-F8343D817FFF}"/>
              </a:ext>
            </a:extLst>
          </p:cNvPr>
          <p:cNvSpPr txBox="1"/>
          <p:nvPr/>
        </p:nvSpPr>
        <p:spPr>
          <a:xfrm>
            <a:off x="9432062" y="2532600"/>
            <a:ext cx="335028" cy="187977"/>
          </a:xfrm>
          <a:prstGeom prst="rect">
            <a:avLst/>
          </a:prstGeom>
          <a:noFill/>
        </p:spPr>
        <p:txBody>
          <a:bodyPr vert="wordArtVert" wrap="square" tIns="3600" bIns="3600" rtlCol="0">
            <a:spAutoFit/>
          </a:bodyPr>
          <a:lstStyle/>
          <a:p>
            <a:r>
              <a:rPr lang="en-US" sz="900">
                <a:solidFill>
                  <a:srgbClr val="FD8003"/>
                </a:solidFill>
                <a:effectLst>
                  <a:glow rad="114300">
                    <a:schemeClr val="tx1"/>
                  </a:glow>
                </a:effectLst>
              </a:rPr>
              <a:t>0</a:t>
            </a:r>
          </a:p>
        </p:txBody>
      </p:sp>
      <p:sp>
        <p:nvSpPr>
          <p:cNvPr id="57" name="TextBox 56">
            <a:extLst>
              <a:ext uri="{FF2B5EF4-FFF2-40B4-BE49-F238E27FC236}">
                <a16:creationId xmlns:a16="http://schemas.microsoft.com/office/drawing/2014/main" id="{F6144BA3-8291-424E-96BF-D3D556685D00}"/>
              </a:ext>
            </a:extLst>
          </p:cNvPr>
          <p:cNvSpPr txBox="1"/>
          <p:nvPr/>
        </p:nvSpPr>
        <p:spPr>
          <a:xfrm>
            <a:off x="7398783" y="2485749"/>
            <a:ext cx="284886" cy="755341"/>
          </a:xfrm>
          <a:prstGeom prst="rect">
            <a:avLst/>
          </a:prstGeom>
          <a:noFill/>
        </p:spPr>
        <p:txBody>
          <a:bodyPr vert="wordArtVert" wrap="square" tIns="3600" bIns="3600" rtlCol="0">
            <a:spAutoFit/>
          </a:bodyPr>
          <a:lstStyle/>
          <a:p>
            <a:r>
              <a:rPr lang="en-US" sz="600" b="1">
                <a:solidFill>
                  <a:srgbClr val="FD8003"/>
                </a:solidFill>
                <a:effectLst>
                  <a:glow rad="114300">
                    <a:schemeClr val="tx1"/>
                  </a:glow>
                </a:effectLst>
              </a:rPr>
              <a:t>1111</a:t>
            </a:r>
          </a:p>
        </p:txBody>
      </p:sp>
      <p:sp>
        <p:nvSpPr>
          <p:cNvPr id="58" name="TextBox 57">
            <a:extLst>
              <a:ext uri="{FF2B5EF4-FFF2-40B4-BE49-F238E27FC236}">
                <a16:creationId xmlns:a16="http://schemas.microsoft.com/office/drawing/2014/main" id="{DC9ED7D4-E178-4196-B1E7-FBAFF8704FB7}"/>
              </a:ext>
            </a:extLst>
          </p:cNvPr>
          <p:cNvSpPr txBox="1"/>
          <p:nvPr/>
        </p:nvSpPr>
        <p:spPr>
          <a:xfrm>
            <a:off x="8704324" y="2665771"/>
            <a:ext cx="335028" cy="187977"/>
          </a:xfrm>
          <a:prstGeom prst="rect">
            <a:avLst/>
          </a:prstGeom>
          <a:noFill/>
        </p:spPr>
        <p:txBody>
          <a:bodyPr vert="wordArtVert" wrap="square" tIns="3600" bIns="3600" rtlCol="0">
            <a:spAutoFit/>
          </a:bodyPr>
          <a:lstStyle/>
          <a:p>
            <a:r>
              <a:rPr lang="en-US" sz="900">
                <a:solidFill>
                  <a:srgbClr val="FD8003"/>
                </a:solidFill>
                <a:effectLst>
                  <a:glow rad="114300">
                    <a:schemeClr val="tx1"/>
                  </a:glow>
                </a:effectLst>
              </a:rPr>
              <a:t>1</a:t>
            </a:r>
          </a:p>
        </p:txBody>
      </p:sp>
      <p:sp>
        <p:nvSpPr>
          <p:cNvPr id="59" name="TextBox 58">
            <a:extLst>
              <a:ext uri="{FF2B5EF4-FFF2-40B4-BE49-F238E27FC236}">
                <a16:creationId xmlns:a16="http://schemas.microsoft.com/office/drawing/2014/main" id="{2CAD5F58-EA7B-4D48-A000-1080A426DE34}"/>
              </a:ext>
            </a:extLst>
          </p:cNvPr>
          <p:cNvSpPr txBox="1"/>
          <p:nvPr/>
        </p:nvSpPr>
        <p:spPr>
          <a:xfrm>
            <a:off x="10461324" y="1948283"/>
            <a:ext cx="884255" cy="261610"/>
          </a:xfrm>
          <a:prstGeom prst="rect">
            <a:avLst/>
          </a:prstGeom>
          <a:noFill/>
        </p:spPr>
        <p:txBody>
          <a:bodyPr wrap="square" rtlCol="0">
            <a:spAutoFit/>
          </a:bodyPr>
          <a:lstStyle/>
          <a:p>
            <a:r>
              <a:rPr lang="en-US" sz="1050">
                <a:solidFill>
                  <a:srgbClr val="FD8003"/>
                </a:solidFill>
                <a:effectLst>
                  <a:glow rad="101600">
                    <a:schemeClr val="tx1"/>
                  </a:glow>
                </a:effectLst>
              </a:rPr>
              <a:t>Lower half</a:t>
            </a:r>
          </a:p>
        </p:txBody>
      </p:sp>
      <p:sp>
        <p:nvSpPr>
          <p:cNvPr id="60" name="TextBox 59">
            <a:extLst>
              <a:ext uri="{FF2B5EF4-FFF2-40B4-BE49-F238E27FC236}">
                <a16:creationId xmlns:a16="http://schemas.microsoft.com/office/drawing/2014/main" id="{0E58279A-49D2-4718-8BE2-F3866445ED33}"/>
              </a:ext>
            </a:extLst>
          </p:cNvPr>
          <p:cNvSpPr txBox="1"/>
          <p:nvPr/>
        </p:nvSpPr>
        <p:spPr>
          <a:xfrm>
            <a:off x="10461323" y="1952265"/>
            <a:ext cx="884255" cy="253916"/>
          </a:xfrm>
          <a:prstGeom prst="rect">
            <a:avLst/>
          </a:prstGeom>
          <a:noFill/>
        </p:spPr>
        <p:txBody>
          <a:bodyPr wrap="square" rtlCol="0">
            <a:spAutoFit/>
          </a:bodyPr>
          <a:lstStyle/>
          <a:p>
            <a:r>
              <a:rPr lang="en-US" sz="1050">
                <a:solidFill>
                  <a:srgbClr val="FD8003"/>
                </a:solidFill>
                <a:effectLst>
                  <a:glow rad="101600">
                    <a:schemeClr val="tx1"/>
                  </a:glow>
                </a:effectLst>
              </a:rPr>
              <a:t>Upper half</a:t>
            </a:r>
          </a:p>
        </p:txBody>
      </p:sp>
    </p:spTree>
    <p:extLst>
      <p:ext uri="{BB962C8B-B14F-4D97-AF65-F5344CB8AC3E}">
        <p14:creationId xmlns:p14="http://schemas.microsoft.com/office/powerpoint/2010/main" val="350282228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up)">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wipe(up)">
                                      <p:cBhvr>
                                        <p:cTn id="12" dur="5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wipe(up)">
                                      <p:cBhvr>
                                        <p:cTn id="17" dur="500"/>
                                        <p:tgtEl>
                                          <p:spTgt spid="4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wipe(up)">
                                      <p:cBhvr>
                                        <p:cTn id="22" dur="500"/>
                                        <p:tgtEl>
                                          <p:spTgt spid="5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wipe(up)">
                                      <p:cBhvr>
                                        <p:cTn id="27" dur="500"/>
                                        <p:tgtEl>
                                          <p:spTgt spid="5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wipe(up)">
                                      <p:cBhvr>
                                        <p:cTn id="32" dur="500"/>
                                        <p:tgtEl>
                                          <p:spTgt spid="5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wipe(left)">
                                      <p:cBhvr>
                                        <p:cTn id="37" dur="500"/>
                                        <p:tgtEl>
                                          <p:spTgt spid="5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xit" presetSubtype="4" fill="hold" grpId="1" nodeType="clickEffect">
                                  <p:stCondLst>
                                    <p:cond delay="0"/>
                                  </p:stCondLst>
                                  <p:childTnLst>
                                    <p:animEffect transition="out" filter="wipe(down)">
                                      <p:cBhvr>
                                        <p:cTn id="41" dur="500"/>
                                        <p:tgtEl>
                                          <p:spTgt spid="47"/>
                                        </p:tgtEl>
                                      </p:cBhvr>
                                    </p:animEffect>
                                    <p:set>
                                      <p:cBhvr>
                                        <p:cTn id="42" dur="1" fill="hold">
                                          <p:stCondLst>
                                            <p:cond delay="499"/>
                                          </p:stCondLst>
                                        </p:cTn>
                                        <p:tgtEl>
                                          <p:spTgt spid="47"/>
                                        </p:tgtEl>
                                        <p:attrNameLst>
                                          <p:attrName>style.visibility</p:attrName>
                                        </p:attrNameLst>
                                      </p:cBhvr>
                                      <p:to>
                                        <p:strVal val="hidden"/>
                                      </p:to>
                                    </p:set>
                                  </p:childTnLst>
                                </p:cTn>
                              </p:par>
                              <p:par>
                                <p:cTn id="43" presetID="22" presetClass="exit" presetSubtype="4" fill="hold" grpId="1" nodeType="withEffect">
                                  <p:stCondLst>
                                    <p:cond delay="0"/>
                                  </p:stCondLst>
                                  <p:childTnLst>
                                    <p:animEffect transition="out" filter="wipe(down)">
                                      <p:cBhvr>
                                        <p:cTn id="44" dur="500"/>
                                        <p:tgtEl>
                                          <p:spTgt spid="50"/>
                                        </p:tgtEl>
                                      </p:cBhvr>
                                    </p:animEffect>
                                    <p:set>
                                      <p:cBhvr>
                                        <p:cTn id="45" dur="1" fill="hold">
                                          <p:stCondLst>
                                            <p:cond delay="499"/>
                                          </p:stCondLst>
                                        </p:cTn>
                                        <p:tgtEl>
                                          <p:spTgt spid="50"/>
                                        </p:tgtEl>
                                        <p:attrNameLst>
                                          <p:attrName>style.visibility</p:attrName>
                                        </p:attrNameLst>
                                      </p:cBhvr>
                                      <p:to>
                                        <p:strVal val="hidden"/>
                                      </p:to>
                                    </p:set>
                                  </p:childTnLst>
                                </p:cTn>
                              </p:par>
                              <p:par>
                                <p:cTn id="46" presetID="22" presetClass="exit" presetSubtype="4" fill="hold" grpId="1" nodeType="withEffect">
                                  <p:stCondLst>
                                    <p:cond delay="0"/>
                                  </p:stCondLst>
                                  <p:childTnLst>
                                    <p:animEffect transition="out" filter="wipe(down)">
                                      <p:cBhvr>
                                        <p:cTn id="47" dur="500"/>
                                        <p:tgtEl>
                                          <p:spTgt spid="48"/>
                                        </p:tgtEl>
                                      </p:cBhvr>
                                    </p:animEffect>
                                    <p:set>
                                      <p:cBhvr>
                                        <p:cTn id="48" dur="1" fill="hold">
                                          <p:stCondLst>
                                            <p:cond delay="499"/>
                                          </p:stCondLst>
                                        </p:cTn>
                                        <p:tgtEl>
                                          <p:spTgt spid="48"/>
                                        </p:tgtEl>
                                        <p:attrNameLst>
                                          <p:attrName>style.visibility</p:attrName>
                                        </p:attrNameLst>
                                      </p:cBhvr>
                                      <p:to>
                                        <p:strVal val="hidden"/>
                                      </p:to>
                                    </p:set>
                                  </p:childTnLst>
                                </p:cTn>
                              </p:par>
                              <p:par>
                                <p:cTn id="49" presetID="22" presetClass="exit" presetSubtype="4" fill="hold" grpId="1" nodeType="withEffect">
                                  <p:stCondLst>
                                    <p:cond delay="0"/>
                                  </p:stCondLst>
                                  <p:childTnLst>
                                    <p:animEffect transition="out" filter="wipe(down)">
                                      <p:cBhvr>
                                        <p:cTn id="50" dur="500"/>
                                        <p:tgtEl>
                                          <p:spTgt spid="51"/>
                                        </p:tgtEl>
                                      </p:cBhvr>
                                    </p:animEffect>
                                    <p:set>
                                      <p:cBhvr>
                                        <p:cTn id="51" dur="1" fill="hold">
                                          <p:stCondLst>
                                            <p:cond delay="499"/>
                                          </p:stCondLst>
                                        </p:cTn>
                                        <p:tgtEl>
                                          <p:spTgt spid="51"/>
                                        </p:tgtEl>
                                        <p:attrNameLst>
                                          <p:attrName>style.visibility</p:attrName>
                                        </p:attrNameLst>
                                      </p:cBhvr>
                                      <p:to>
                                        <p:strVal val="hidden"/>
                                      </p:to>
                                    </p:set>
                                  </p:childTnLst>
                                </p:cTn>
                              </p:par>
                              <p:par>
                                <p:cTn id="52" presetID="22" presetClass="exit" presetSubtype="4" fill="hold" grpId="1" nodeType="withEffect">
                                  <p:stCondLst>
                                    <p:cond delay="0"/>
                                  </p:stCondLst>
                                  <p:childTnLst>
                                    <p:animEffect transition="out" filter="wipe(down)">
                                      <p:cBhvr>
                                        <p:cTn id="53" dur="500"/>
                                        <p:tgtEl>
                                          <p:spTgt spid="52"/>
                                        </p:tgtEl>
                                      </p:cBhvr>
                                    </p:animEffect>
                                    <p:set>
                                      <p:cBhvr>
                                        <p:cTn id="54" dur="1" fill="hold">
                                          <p:stCondLst>
                                            <p:cond delay="499"/>
                                          </p:stCondLst>
                                        </p:cTn>
                                        <p:tgtEl>
                                          <p:spTgt spid="52"/>
                                        </p:tgtEl>
                                        <p:attrNameLst>
                                          <p:attrName>style.visibility</p:attrName>
                                        </p:attrNameLst>
                                      </p:cBhvr>
                                      <p:to>
                                        <p:strVal val="hidden"/>
                                      </p:to>
                                    </p:set>
                                  </p:childTnLst>
                                </p:cTn>
                              </p:par>
                              <p:par>
                                <p:cTn id="55" presetID="22" presetClass="exit" presetSubtype="4" fill="hold" grpId="1" nodeType="withEffect">
                                  <p:stCondLst>
                                    <p:cond delay="0"/>
                                  </p:stCondLst>
                                  <p:childTnLst>
                                    <p:animEffect transition="out" filter="wipe(down)">
                                      <p:cBhvr>
                                        <p:cTn id="56" dur="500"/>
                                        <p:tgtEl>
                                          <p:spTgt spid="53"/>
                                        </p:tgtEl>
                                      </p:cBhvr>
                                    </p:animEffect>
                                    <p:set>
                                      <p:cBhvr>
                                        <p:cTn id="57" dur="1" fill="hold">
                                          <p:stCondLst>
                                            <p:cond delay="499"/>
                                          </p:stCondLst>
                                        </p:cTn>
                                        <p:tgtEl>
                                          <p:spTgt spid="53"/>
                                        </p:tgtEl>
                                        <p:attrNameLst>
                                          <p:attrName>style.visibility</p:attrName>
                                        </p:attrNameLst>
                                      </p:cBhvr>
                                      <p:to>
                                        <p:strVal val="hidden"/>
                                      </p:to>
                                    </p:set>
                                  </p:childTnLst>
                                </p:cTn>
                              </p:par>
                              <p:par>
                                <p:cTn id="58" presetID="22" presetClass="exit" presetSubtype="8" fill="hold" grpId="1" nodeType="withEffect">
                                  <p:stCondLst>
                                    <p:cond delay="0"/>
                                  </p:stCondLst>
                                  <p:childTnLst>
                                    <p:animEffect transition="out" filter="wipe(left)">
                                      <p:cBhvr>
                                        <p:cTn id="59" dur="500"/>
                                        <p:tgtEl>
                                          <p:spTgt spid="59"/>
                                        </p:tgtEl>
                                      </p:cBhvr>
                                    </p:animEffect>
                                    <p:set>
                                      <p:cBhvr>
                                        <p:cTn id="60" dur="1" fill="hold">
                                          <p:stCondLst>
                                            <p:cond delay="499"/>
                                          </p:stCondLst>
                                        </p:cTn>
                                        <p:tgtEl>
                                          <p:spTgt spid="59"/>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54"/>
                                        </p:tgtEl>
                                        <p:attrNameLst>
                                          <p:attrName>style.visibility</p:attrName>
                                        </p:attrNameLst>
                                      </p:cBhvr>
                                      <p:to>
                                        <p:strVal val="visible"/>
                                      </p:to>
                                    </p:set>
                                    <p:animEffect transition="in" filter="wipe(up)">
                                      <p:cBhvr>
                                        <p:cTn id="65" dur="500"/>
                                        <p:tgtEl>
                                          <p:spTgt spid="54"/>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grpId="0" nodeType="clickEffect">
                                  <p:stCondLst>
                                    <p:cond delay="0"/>
                                  </p:stCondLst>
                                  <p:childTnLst>
                                    <p:set>
                                      <p:cBhvr>
                                        <p:cTn id="69" dur="1" fill="hold">
                                          <p:stCondLst>
                                            <p:cond delay="0"/>
                                          </p:stCondLst>
                                        </p:cTn>
                                        <p:tgtEl>
                                          <p:spTgt spid="57"/>
                                        </p:tgtEl>
                                        <p:attrNameLst>
                                          <p:attrName>style.visibility</p:attrName>
                                        </p:attrNameLst>
                                      </p:cBhvr>
                                      <p:to>
                                        <p:strVal val="visible"/>
                                      </p:to>
                                    </p:set>
                                    <p:animEffect transition="in" filter="wipe(up)">
                                      <p:cBhvr>
                                        <p:cTn id="70" dur="500"/>
                                        <p:tgtEl>
                                          <p:spTgt spid="57"/>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grpId="0" nodeType="clickEffect">
                                  <p:stCondLst>
                                    <p:cond delay="0"/>
                                  </p:stCondLst>
                                  <p:childTnLst>
                                    <p:set>
                                      <p:cBhvr>
                                        <p:cTn id="74" dur="1" fill="hold">
                                          <p:stCondLst>
                                            <p:cond delay="0"/>
                                          </p:stCondLst>
                                        </p:cTn>
                                        <p:tgtEl>
                                          <p:spTgt spid="49"/>
                                        </p:tgtEl>
                                        <p:attrNameLst>
                                          <p:attrName>style.visibility</p:attrName>
                                        </p:attrNameLst>
                                      </p:cBhvr>
                                      <p:to>
                                        <p:strVal val="visible"/>
                                      </p:to>
                                    </p:set>
                                    <p:animEffect transition="in" filter="wipe(up)">
                                      <p:cBhvr>
                                        <p:cTn id="75" dur="500"/>
                                        <p:tgtEl>
                                          <p:spTgt spid="49"/>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1" fill="hold" grpId="0" nodeType="clickEffect">
                                  <p:stCondLst>
                                    <p:cond delay="0"/>
                                  </p:stCondLst>
                                  <p:childTnLst>
                                    <p:set>
                                      <p:cBhvr>
                                        <p:cTn id="79" dur="1" fill="hold">
                                          <p:stCondLst>
                                            <p:cond delay="0"/>
                                          </p:stCondLst>
                                        </p:cTn>
                                        <p:tgtEl>
                                          <p:spTgt spid="55"/>
                                        </p:tgtEl>
                                        <p:attrNameLst>
                                          <p:attrName>style.visibility</p:attrName>
                                        </p:attrNameLst>
                                      </p:cBhvr>
                                      <p:to>
                                        <p:strVal val="visible"/>
                                      </p:to>
                                    </p:set>
                                    <p:animEffect transition="in" filter="wipe(up)">
                                      <p:cBhvr>
                                        <p:cTn id="80" dur="500"/>
                                        <p:tgtEl>
                                          <p:spTgt spid="55"/>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1" fill="hold" grpId="0" nodeType="clickEffect">
                                  <p:stCondLst>
                                    <p:cond delay="0"/>
                                  </p:stCondLst>
                                  <p:childTnLst>
                                    <p:set>
                                      <p:cBhvr>
                                        <p:cTn id="84" dur="1" fill="hold">
                                          <p:stCondLst>
                                            <p:cond delay="0"/>
                                          </p:stCondLst>
                                        </p:cTn>
                                        <p:tgtEl>
                                          <p:spTgt spid="58"/>
                                        </p:tgtEl>
                                        <p:attrNameLst>
                                          <p:attrName>style.visibility</p:attrName>
                                        </p:attrNameLst>
                                      </p:cBhvr>
                                      <p:to>
                                        <p:strVal val="visible"/>
                                      </p:to>
                                    </p:set>
                                    <p:animEffect transition="in" filter="wipe(up)">
                                      <p:cBhvr>
                                        <p:cTn id="85" dur="500"/>
                                        <p:tgtEl>
                                          <p:spTgt spid="58"/>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1" fill="hold" grpId="0" nodeType="clickEffect">
                                  <p:stCondLst>
                                    <p:cond delay="0"/>
                                  </p:stCondLst>
                                  <p:childTnLst>
                                    <p:set>
                                      <p:cBhvr>
                                        <p:cTn id="89" dur="1" fill="hold">
                                          <p:stCondLst>
                                            <p:cond delay="0"/>
                                          </p:stCondLst>
                                        </p:cTn>
                                        <p:tgtEl>
                                          <p:spTgt spid="56"/>
                                        </p:tgtEl>
                                        <p:attrNameLst>
                                          <p:attrName>style.visibility</p:attrName>
                                        </p:attrNameLst>
                                      </p:cBhvr>
                                      <p:to>
                                        <p:strVal val="visible"/>
                                      </p:to>
                                    </p:set>
                                    <p:animEffect transition="in" filter="wipe(up)">
                                      <p:cBhvr>
                                        <p:cTn id="90" dur="500"/>
                                        <p:tgtEl>
                                          <p:spTgt spid="56"/>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60"/>
                                        </p:tgtEl>
                                        <p:attrNameLst>
                                          <p:attrName>style.visibility</p:attrName>
                                        </p:attrNameLst>
                                      </p:cBhvr>
                                      <p:to>
                                        <p:strVal val="visible"/>
                                      </p:to>
                                    </p:set>
                                    <p:animEffect transition="in" filter="wipe(left)">
                                      <p:cBhvr>
                                        <p:cTn id="95"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7" grpId="1"/>
      <p:bldP spid="48" grpId="0"/>
      <p:bldP spid="48" grpId="1"/>
      <p:bldP spid="49" grpId="0"/>
      <p:bldP spid="50" grpId="0"/>
      <p:bldP spid="50" grpId="1"/>
      <p:bldP spid="51" grpId="0"/>
      <p:bldP spid="51" grpId="1"/>
      <p:bldP spid="52" grpId="0"/>
      <p:bldP spid="52" grpId="1"/>
      <p:bldP spid="53" grpId="0"/>
      <p:bldP spid="53" grpId="1"/>
      <p:bldP spid="54" grpId="0"/>
      <p:bldP spid="55" grpId="0"/>
      <p:bldP spid="56" grpId="0"/>
      <p:bldP spid="57" grpId="0"/>
      <p:bldP spid="58" grpId="0"/>
      <p:bldP spid="59" grpId="0"/>
      <p:bldP spid="59" grpId="1"/>
      <p:bldP spid="6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4530E5-C693-4C2E-8C49-43E26A3EE7CF}"/>
              </a:ext>
            </a:extLst>
          </p:cNvPr>
          <p:cNvSpPr>
            <a:spLocks noGrp="1"/>
          </p:cNvSpPr>
          <p:nvPr>
            <p:ph type="body" idx="1"/>
          </p:nvPr>
        </p:nvSpPr>
        <p:spPr>
          <a:xfrm>
            <a:off x="498433" y="1452288"/>
            <a:ext cx="6369088" cy="2162322"/>
          </a:xfrm>
        </p:spPr>
        <p:txBody>
          <a:bodyPr/>
          <a:lstStyle/>
          <a:p>
            <a:r>
              <a:rPr lang="en-US" dirty="0"/>
              <a:t>Only one thing is left to get a perfect sine wave, filtering</a:t>
            </a:r>
          </a:p>
          <a:p>
            <a:r>
              <a:rPr lang="en-US" dirty="0"/>
              <a:t>To remove unnecessary high frequency harmonics, Gyrator is used as an inductor</a:t>
            </a:r>
          </a:p>
          <a:p>
            <a:r>
              <a:rPr lang="en-US" dirty="0"/>
              <a:t>Through observing behavior of the wave, this configuration of gyrator was satisfactory</a:t>
            </a:r>
          </a:p>
        </p:txBody>
      </p:sp>
      <p:sp>
        <p:nvSpPr>
          <p:cNvPr id="3" name="Title 2">
            <a:extLst>
              <a:ext uri="{FF2B5EF4-FFF2-40B4-BE49-F238E27FC236}">
                <a16:creationId xmlns:a16="http://schemas.microsoft.com/office/drawing/2014/main" id="{39EBF887-F779-4505-9A80-6103048226A6}"/>
              </a:ext>
            </a:extLst>
          </p:cNvPr>
          <p:cNvSpPr>
            <a:spLocks noGrp="1"/>
          </p:cNvSpPr>
          <p:nvPr>
            <p:ph type="title"/>
          </p:nvPr>
        </p:nvSpPr>
        <p:spPr>
          <a:xfrm>
            <a:off x="498433" y="698780"/>
            <a:ext cx="10972800" cy="551200"/>
          </a:xfrm>
        </p:spPr>
        <p:txBody>
          <a:bodyPr/>
          <a:lstStyle/>
          <a:p>
            <a:r>
              <a:rPr lang="en-US" dirty="0"/>
              <a:t>Completing the sine wave</a:t>
            </a:r>
          </a:p>
        </p:txBody>
      </p:sp>
      <p:grpSp>
        <p:nvGrpSpPr>
          <p:cNvPr id="4" name="Group 3">
            <a:extLst>
              <a:ext uri="{FF2B5EF4-FFF2-40B4-BE49-F238E27FC236}">
                <a16:creationId xmlns:a16="http://schemas.microsoft.com/office/drawing/2014/main" id="{60A951B1-9171-4027-8DE0-2664206D340E}"/>
              </a:ext>
            </a:extLst>
          </p:cNvPr>
          <p:cNvGrpSpPr/>
          <p:nvPr/>
        </p:nvGrpSpPr>
        <p:grpSpPr>
          <a:xfrm>
            <a:off x="6775883" y="698780"/>
            <a:ext cx="5303698" cy="5252685"/>
            <a:chOff x="7408586" y="1452287"/>
            <a:chExt cx="4062647" cy="4070986"/>
          </a:xfrm>
        </p:grpSpPr>
        <p:pic>
          <p:nvPicPr>
            <p:cNvPr id="5" name="Picture 4">
              <a:extLst>
                <a:ext uri="{FF2B5EF4-FFF2-40B4-BE49-F238E27FC236}">
                  <a16:creationId xmlns:a16="http://schemas.microsoft.com/office/drawing/2014/main" id="{BC5E1281-EE41-498B-98ED-285E8DBDE94F}"/>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3500"/>
                      </a14:imgEffect>
                      <a14:imgEffect>
                        <a14:saturation sat="120000"/>
                      </a14:imgEffect>
                      <a14:imgEffect>
                        <a14:brightnessContrast bright="-20000" contrast="20000"/>
                      </a14:imgEffect>
                    </a14:imgLayer>
                  </a14:imgProps>
                </a:ext>
                <a:ext uri="{28A0092B-C50C-407E-A947-70E740481C1C}">
                  <a14:useLocalDpi xmlns:a14="http://schemas.microsoft.com/office/drawing/2010/main" val="0"/>
                </a:ext>
              </a:extLst>
            </a:blip>
            <a:srcRect l="57728" t="32777" r="16189" b="33612"/>
            <a:stretch/>
          </p:blipFill>
          <p:spPr>
            <a:xfrm>
              <a:off x="7408586" y="1753827"/>
              <a:ext cx="3364189" cy="3350345"/>
            </a:xfrm>
            <a:prstGeom prst="rect">
              <a:avLst/>
            </a:prstGeom>
            <a:ln>
              <a:solidFill>
                <a:schemeClr val="bg1"/>
              </a:solidFill>
              <a:prstDash val="lgDash"/>
            </a:ln>
          </p:spPr>
        </p:pic>
        <p:grpSp>
          <p:nvGrpSpPr>
            <p:cNvPr id="6" name="Group 5">
              <a:extLst>
                <a:ext uri="{FF2B5EF4-FFF2-40B4-BE49-F238E27FC236}">
                  <a16:creationId xmlns:a16="http://schemas.microsoft.com/office/drawing/2014/main" id="{FB8D0A50-437C-49A0-B0AF-545036B39DC6}"/>
                </a:ext>
              </a:extLst>
            </p:cNvPr>
            <p:cNvGrpSpPr/>
            <p:nvPr/>
          </p:nvGrpSpPr>
          <p:grpSpPr>
            <a:xfrm>
              <a:off x="7408586" y="5361343"/>
              <a:ext cx="3364189" cy="161930"/>
              <a:chOff x="6737652" y="4724400"/>
              <a:chExt cx="4481793" cy="200025"/>
            </a:xfrm>
          </p:grpSpPr>
          <p:cxnSp>
            <p:nvCxnSpPr>
              <p:cNvPr id="7" name="Straight Connector 6">
                <a:extLst>
                  <a:ext uri="{FF2B5EF4-FFF2-40B4-BE49-F238E27FC236}">
                    <a16:creationId xmlns:a16="http://schemas.microsoft.com/office/drawing/2014/main" id="{DE9F527B-C4CE-4AF9-B866-A4E049462712}"/>
                  </a:ext>
                </a:extLst>
              </p:cNvPr>
              <p:cNvCxnSpPr>
                <a:cxnSpLocks/>
              </p:cNvCxnSpPr>
              <p:nvPr/>
            </p:nvCxnSpPr>
            <p:spPr>
              <a:xfrm>
                <a:off x="6737652" y="4914900"/>
                <a:ext cx="448179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F54B23B-746F-4FCE-8530-B06F0D9D6C85}"/>
                  </a:ext>
                </a:extLst>
              </p:cNvPr>
              <p:cNvCxnSpPr>
                <a:cxnSpLocks/>
              </p:cNvCxnSpPr>
              <p:nvPr/>
            </p:nvCxnSpPr>
            <p:spPr>
              <a:xfrm flipV="1">
                <a:off x="6737652" y="4724400"/>
                <a:ext cx="0" cy="2000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288BE83-3DF6-46E1-A21F-AF229DAD6C7E}"/>
                  </a:ext>
                </a:extLst>
              </p:cNvPr>
              <p:cNvCxnSpPr>
                <a:cxnSpLocks/>
              </p:cNvCxnSpPr>
              <p:nvPr/>
            </p:nvCxnSpPr>
            <p:spPr>
              <a:xfrm flipV="1">
                <a:off x="11219445" y="4724400"/>
                <a:ext cx="0" cy="2000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998FF75B-B382-4070-8615-4E3D5F09C346}"/>
                </a:ext>
              </a:extLst>
            </p:cNvPr>
            <p:cNvGrpSpPr/>
            <p:nvPr/>
          </p:nvGrpSpPr>
          <p:grpSpPr>
            <a:xfrm rot="16200000">
              <a:off x="9434096" y="3317815"/>
              <a:ext cx="3350345" cy="222370"/>
              <a:chOff x="6737652" y="4724400"/>
              <a:chExt cx="4481793" cy="200025"/>
            </a:xfrm>
          </p:grpSpPr>
          <p:cxnSp>
            <p:nvCxnSpPr>
              <p:cNvPr id="11" name="Straight Connector 10">
                <a:extLst>
                  <a:ext uri="{FF2B5EF4-FFF2-40B4-BE49-F238E27FC236}">
                    <a16:creationId xmlns:a16="http://schemas.microsoft.com/office/drawing/2014/main" id="{D16A1D24-5F89-4C46-AE7C-DA1EA49D1DB2}"/>
                  </a:ext>
                </a:extLst>
              </p:cNvPr>
              <p:cNvCxnSpPr>
                <a:cxnSpLocks/>
              </p:cNvCxnSpPr>
              <p:nvPr/>
            </p:nvCxnSpPr>
            <p:spPr>
              <a:xfrm>
                <a:off x="6737652" y="4914900"/>
                <a:ext cx="448179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DDF880-B937-4E80-8BA9-176C815FC168}"/>
                  </a:ext>
                </a:extLst>
              </p:cNvPr>
              <p:cNvCxnSpPr>
                <a:cxnSpLocks/>
              </p:cNvCxnSpPr>
              <p:nvPr/>
            </p:nvCxnSpPr>
            <p:spPr>
              <a:xfrm flipV="1">
                <a:off x="6737652" y="4724400"/>
                <a:ext cx="0" cy="2000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5745E9-2E2B-467C-A5AC-6B40AA2830EE}"/>
                  </a:ext>
                </a:extLst>
              </p:cNvPr>
              <p:cNvCxnSpPr>
                <a:cxnSpLocks/>
              </p:cNvCxnSpPr>
              <p:nvPr/>
            </p:nvCxnSpPr>
            <p:spPr>
              <a:xfrm flipV="1">
                <a:off x="11219445" y="4724400"/>
                <a:ext cx="0" cy="2000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4" name="Google Shape;157;p20">
              <a:extLst>
                <a:ext uri="{FF2B5EF4-FFF2-40B4-BE49-F238E27FC236}">
                  <a16:creationId xmlns:a16="http://schemas.microsoft.com/office/drawing/2014/main" id="{A799EBB5-4B39-4647-8C6B-CE6B7E25853F}"/>
                </a:ext>
              </a:extLst>
            </p:cNvPr>
            <p:cNvSpPr/>
            <p:nvPr/>
          </p:nvSpPr>
          <p:spPr>
            <a:xfrm>
              <a:off x="10026796" y="1452287"/>
              <a:ext cx="1444437" cy="1207330"/>
            </a:xfrm>
            <a:prstGeom prst="arc">
              <a:avLst>
                <a:gd name="adj1" fmla="val 16058973"/>
                <a:gd name="adj2" fmla="val 469046"/>
              </a:avLst>
            </a:prstGeom>
            <a:noFill/>
            <a:ln w="9525" cap="flat" cmpd="sng">
              <a:solidFill>
                <a:srgbClr val="FFFFFF"/>
              </a:solidFill>
              <a:prstDash val="dash"/>
              <a:round/>
              <a:headEnd type="triangl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ylfaen" panose="010A0502050306030303" pitchFamily="18" charset="0"/>
              </a:endParaRPr>
            </a:p>
          </p:txBody>
        </p:sp>
      </p:grpSp>
      <p:pic>
        <p:nvPicPr>
          <p:cNvPr id="16" name="Picture 15">
            <a:extLst>
              <a:ext uri="{FF2B5EF4-FFF2-40B4-BE49-F238E27FC236}">
                <a16:creationId xmlns:a16="http://schemas.microsoft.com/office/drawing/2014/main" id="{D3AC05E7-00FD-4277-A0C4-21958C4C75A6}"/>
              </a:ext>
            </a:extLst>
          </p:cNvPr>
          <p:cNvPicPr>
            <a:picLocks noChangeAspect="1"/>
          </p:cNvPicPr>
          <p:nvPr/>
        </p:nvPicPr>
        <p:blipFill>
          <a:blip r:embed="rId5"/>
          <a:stretch>
            <a:fillRect/>
          </a:stretch>
        </p:blipFill>
        <p:spPr>
          <a:xfrm>
            <a:off x="1205369" y="4110079"/>
            <a:ext cx="3274521" cy="2162321"/>
          </a:xfrm>
          <a:prstGeom prst="rect">
            <a:avLst/>
          </a:prstGeom>
        </p:spPr>
      </p:pic>
      <p:sp>
        <p:nvSpPr>
          <p:cNvPr id="18" name="Google Shape;154;p20">
            <a:extLst>
              <a:ext uri="{FF2B5EF4-FFF2-40B4-BE49-F238E27FC236}">
                <a16:creationId xmlns:a16="http://schemas.microsoft.com/office/drawing/2014/main" id="{4EA25D67-1B38-4C4F-8A84-3CC9B8E644BD}"/>
              </a:ext>
            </a:extLst>
          </p:cNvPr>
          <p:cNvSpPr/>
          <p:nvPr/>
        </p:nvSpPr>
        <p:spPr>
          <a:xfrm rot="5400000">
            <a:off x="1711793" y="3519446"/>
            <a:ext cx="2263192" cy="3330163"/>
          </a:xfrm>
          <a:prstGeom prst="rect">
            <a:avLst/>
          </a:prstGeom>
          <a:noFill/>
          <a:ln w="9525" cap="flat" cmpd="sng">
            <a:solidFill>
              <a:srgbClr val="FFFFFF"/>
            </a:solidFill>
            <a:prstDash val="dash"/>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ylfaen" panose="010A0502050306030303" pitchFamily="18" charset="0"/>
            </a:endParaRPr>
          </a:p>
        </p:txBody>
      </p:sp>
      <p:grpSp>
        <p:nvGrpSpPr>
          <p:cNvPr id="19" name="Group 18">
            <a:extLst>
              <a:ext uri="{FF2B5EF4-FFF2-40B4-BE49-F238E27FC236}">
                <a16:creationId xmlns:a16="http://schemas.microsoft.com/office/drawing/2014/main" id="{BAE46B91-F084-41B6-A6E9-1B5D62F7BEC7}"/>
              </a:ext>
            </a:extLst>
          </p:cNvPr>
          <p:cNvGrpSpPr/>
          <p:nvPr/>
        </p:nvGrpSpPr>
        <p:grpSpPr>
          <a:xfrm>
            <a:off x="1168782" y="6412400"/>
            <a:ext cx="3330164" cy="173506"/>
            <a:chOff x="6737652" y="4724400"/>
            <a:chExt cx="4481793" cy="200025"/>
          </a:xfrm>
        </p:grpSpPr>
        <p:cxnSp>
          <p:nvCxnSpPr>
            <p:cNvPr id="20" name="Straight Connector 19">
              <a:extLst>
                <a:ext uri="{FF2B5EF4-FFF2-40B4-BE49-F238E27FC236}">
                  <a16:creationId xmlns:a16="http://schemas.microsoft.com/office/drawing/2014/main" id="{BD4F39A7-CB64-4F69-BD25-EF99A0D3E6AE}"/>
                </a:ext>
              </a:extLst>
            </p:cNvPr>
            <p:cNvCxnSpPr>
              <a:cxnSpLocks/>
            </p:cNvCxnSpPr>
            <p:nvPr/>
          </p:nvCxnSpPr>
          <p:spPr>
            <a:xfrm>
              <a:off x="6737652" y="4914900"/>
              <a:ext cx="448179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C498218-9C1E-4338-8EF8-7B871DD88185}"/>
                </a:ext>
              </a:extLst>
            </p:cNvPr>
            <p:cNvCxnSpPr>
              <a:cxnSpLocks/>
            </p:cNvCxnSpPr>
            <p:nvPr/>
          </p:nvCxnSpPr>
          <p:spPr>
            <a:xfrm flipV="1">
              <a:off x="6737652" y="4724400"/>
              <a:ext cx="0" cy="2000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A78967D-590B-41A7-91E5-C6651628E408}"/>
                </a:ext>
              </a:extLst>
            </p:cNvPr>
            <p:cNvCxnSpPr>
              <a:cxnSpLocks/>
            </p:cNvCxnSpPr>
            <p:nvPr/>
          </p:nvCxnSpPr>
          <p:spPr>
            <a:xfrm flipV="1">
              <a:off x="11219445" y="4724400"/>
              <a:ext cx="0" cy="2000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7E9E3756-0C3D-4642-A8FF-08FF0D4DE39A}"/>
              </a:ext>
            </a:extLst>
          </p:cNvPr>
          <p:cNvGrpSpPr/>
          <p:nvPr/>
        </p:nvGrpSpPr>
        <p:grpSpPr>
          <a:xfrm rot="16200000">
            <a:off x="3612080" y="5087623"/>
            <a:ext cx="2291755" cy="222370"/>
            <a:chOff x="6737652" y="4724400"/>
            <a:chExt cx="4481793" cy="200025"/>
          </a:xfrm>
        </p:grpSpPr>
        <p:cxnSp>
          <p:nvCxnSpPr>
            <p:cNvPr id="24" name="Straight Connector 23">
              <a:extLst>
                <a:ext uri="{FF2B5EF4-FFF2-40B4-BE49-F238E27FC236}">
                  <a16:creationId xmlns:a16="http://schemas.microsoft.com/office/drawing/2014/main" id="{D451D8C6-9D07-47C7-B486-6F41AB83F77F}"/>
                </a:ext>
              </a:extLst>
            </p:cNvPr>
            <p:cNvCxnSpPr>
              <a:cxnSpLocks/>
            </p:cNvCxnSpPr>
            <p:nvPr/>
          </p:nvCxnSpPr>
          <p:spPr>
            <a:xfrm>
              <a:off x="6737652" y="4914900"/>
              <a:ext cx="448179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01CA102-0063-44C2-835D-DA0092A5B812}"/>
                </a:ext>
              </a:extLst>
            </p:cNvPr>
            <p:cNvCxnSpPr>
              <a:cxnSpLocks/>
            </p:cNvCxnSpPr>
            <p:nvPr/>
          </p:nvCxnSpPr>
          <p:spPr>
            <a:xfrm flipV="1">
              <a:off x="6737652" y="4724400"/>
              <a:ext cx="0" cy="2000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DBB516A-9E1A-4509-BDE6-424FC099B1EA}"/>
                </a:ext>
              </a:extLst>
            </p:cNvPr>
            <p:cNvCxnSpPr>
              <a:cxnSpLocks/>
            </p:cNvCxnSpPr>
            <p:nvPr/>
          </p:nvCxnSpPr>
          <p:spPr>
            <a:xfrm flipV="1">
              <a:off x="11219445" y="4724400"/>
              <a:ext cx="0" cy="2000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7" name="Google Shape;157;p20">
            <a:extLst>
              <a:ext uri="{FF2B5EF4-FFF2-40B4-BE49-F238E27FC236}">
                <a16:creationId xmlns:a16="http://schemas.microsoft.com/office/drawing/2014/main" id="{6FC09231-CA03-4FC2-B618-0592CEB6BE05}"/>
              </a:ext>
            </a:extLst>
          </p:cNvPr>
          <p:cNvSpPr/>
          <p:nvPr/>
        </p:nvSpPr>
        <p:spPr>
          <a:xfrm>
            <a:off x="3738518" y="3723553"/>
            <a:ext cx="1444437" cy="1207330"/>
          </a:xfrm>
          <a:prstGeom prst="arc">
            <a:avLst>
              <a:gd name="adj1" fmla="val 16058973"/>
              <a:gd name="adj2" fmla="val 469046"/>
            </a:avLst>
          </a:prstGeom>
          <a:noFill/>
          <a:ln w="9525" cap="flat" cmpd="sng">
            <a:solidFill>
              <a:srgbClr val="FFFFFF"/>
            </a:solidFill>
            <a:prstDash val="dash"/>
            <a:round/>
            <a:headEnd type="triangl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ylfaen" panose="010A0502050306030303" pitchFamily="18" charset="0"/>
            </a:endParaRPr>
          </a:p>
        </p:txBody>
      </p:sp>
    </p:spTree>
    <p:extLst>
      <p:ext uri="{BB962C8B-B14F-4D97-AF65-F5344CB8AC3E}">
        <p14:creationId xmlns:p14="http://schemas.microsoft.com/office/powerpoint/2010/main" val="1488557731"/>
      </p:ext>
    </p:extLst>
  </p:cSld>
  <p:clrMapOvr>
    <a:masterClrMapping/>
  </p:clrMapOvr>
  <p:transition spd="slow">
    <p:cove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8AB97FB-FB92-45E6-ADEC-6D03F7EE1D20}"/>
              </a:ext>
            </a:extLst>
          </p:cNvPr>
          <p:cNvSpPr>
            <a:spLocks noGrp="1"/>
          </p:cNvSpPr>
          <p:nvPr>
            <p:ph type="body" idx="1"/>
          </p:nvPr>
        </p:nvSpPr>
        <p:spPr>
          <a:xfrm>
            <a:off x="498379" y="1482579"/>
            <a:ext cx="5597567" cy="2803670"/>
          </a:xfrm>
        </p:spPr>
        <p:txBody>
          <a:bodyPr anchor="ctr"/>
          <a:lstStyle/>
          <a:p>
            <a:r>
              <a:rPr lang="en-US" dirty="0"/>
              <a:t>Square impulses can be taken by oversaturating the existing sine wave in an operational amplifier</a:t>
            </a:r>
          </a:p>
          <a:p>
            <a:r>
              <a:rPr lang="en-US" dirty="0"/>
              <a:t>Triangle wave can be achieved by integrating the sine wave</a:t>
            </a:r>
          </a:p>
          <a:p>
            <a:r>
              <a:rPr lang="en-US" dirty="0"/>
              <a:t>Since the sine wave was not precise in simulation, duty cycle of these waves are not perfectly 50%</a:t>
            </a:r>
          </a:p>
        </p:txBody>
      </p:sp>
      <p:sp>
        <p:nvSpPr>
          <p:cNvPr id="3" name="Title 2">
            <a:extLst>
              <a:ext uri="{FF2B5EF4-FFF2-40B4-BE49-F238E27FC236}">
                <a16:creationId xmlns:a16="http://schemas.microsoft.com/office/drawing/2014/main" id="{DA12C3A0-45BC-43EF-8E06-0D2C011AADCB}"/>
              </a:ext>
            </a:extLst>
          </p:cNvPr>
          <p:cNvSpPr>
            <a:spLocks noGrp="1"/>
          </p:cNvSpPr>
          <p:nvPr>
            <p:ph type="title"/>
          </p:nvPr>
        </p:nvSpPr>
        <p:spPr>
          <a:xfrm>
            <a:off x="488854" y="724116"/>
            <a:ext cx="10972800" cy="551200"/>
          </a:xfrm>
        </p:spPr>
        <p:txBody>
          <a:bodyPr/>
          <a:lstStyle/>
          <a:p>
            <a:r>
              <a:rPr lang="en-US" dirty="0"/>
              <a:t>Triangle and Square impulses</a:t>
            </a:r>
          </a:p>
        </p:txBody>
      </p:sp>
      <p:grpSp>
        <p:nvGrpSpPr>
          <p:cNvPr id="5" name="Group 4">
            <a:extLst>
              <a:ext uri="{FF2B5EF4-FFF2-40B4-BE49-F238E27FC236}">
                <a16:creationId xmlns:a16="http://schemas.microsoft.com/office/drawing/2014/main" id="{D26EDD7F-5A95-43EE-A548-1494734399C6}"/>
              </a:ext>
            </a:extLst>
          </p:cNvPr>
          <p:cNvGrpSpPr/>
          <p:nvPr/>
        </p:nvGrpSpPr>
        <p:grpSpPr>
          <a:xfrm>
            <a:off x="1863806" y="4297812"/>
            <a:ext cx="2952751" cy="2169529"/>
            <a:chOff x="6648449" y="303083"/>
            <a:chExt cx="4503328" cy="3073392"/>
          </a:xfrm>
        </p:grpSpPr>
        <p:pic>
          <p:nvPicPr>
            <p:cNvPr id="4" name="Picture 3">
              <a:extLst>
                <a:ext uri="{FF2B5EF4-FFF2-40B4-BE49-F238E27FC236}">
                  <a16:creationId xmlns:a16="http://schemas.microsoft.com/office/drawing/2014/main" id="{8BCBEC60-BD2C-442F-BE00-C5A216CB0FDA}"/>
                </a:ext>
              </a:extLst>
            </p:cNvPr>
            <p:cNvPicPr>
              <a:picLocks noChangeAspect="1"/>
            </p:cNvPicPr>
            <p:nvPr/>
          </p:nvPicPr>
          <p:blipFill>
            <a:blip r:embed="rId3"/>
            <a:stretch>
              <a:fillRect/>
            </a:stretch>
          </p:blipFill>
          <p:spPr>
            <a:xfrm>
              <a:off x="6718393" y="707078"/>
              <a:ext cx="3784325" cy="2255772"/>
            </a:xfrm>
            <a:prstGeom prst="rect">
              <a:avLst/>
            </a:prstGeom>
          </p:spPr>
        </p:pic>
        <p:sp>
          <p:nvSpPr>
            <p:cNvPr id="12" name="Google Shape;154;p20">
              <a:extLst>
                <a:ext uri="{FF2B5EF4-FFF2-40B4-BE49-F238E27FC236}">
                  <a16:creationId xmlns:a16="http://schemas.microsoft.com/office/drawing/2014/main" id="{F4F2D855-AEDA-4317-B1A3-B0ABE78F987E}"/>
                </a:ext>
              </a:extLst>
            </p:cNvPr>
            <p:cNvSpPr/>
            <p:nvPr/>
          </p:nvSpPr>
          <p:spPr>
            <a:xfrm rot="5400000">
              <a:off x="7397665" y="-117461"/>
              <a:ext cx="2397198" cy="3895629"/>
            </a:xfrm>
            <a:prstGeom prst="rect">
              <a:avLst/>
            </a:prstGeom>
            <a:noFill/>
            <a:ln w="9525" cap="flat" cmpd="sng">
              <a:solidFill>
                <a:srgbClr val="FFFFFF"/>
              </a:solidFill>
              <a:prstDash val="dash"/>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ylfaen" panose="010A0502050306030303" pitchFamily="18" charset="0"/>
              </a:endParaRPr>
            </a:p>
          </p:txBody>
        </p:sp>
        <p:grpSp>
          <p:nvGrpSpPr>
            <p:cNvPr id="13" name="Group 12">
              <a:extLst>
                <a:ext uri="{FF2B5EF4-FFF2-40B4-BE49-F238E27FC236}">
                  <a16:creationId xmlns:a16="http://schemas.microsoft.com/office/drawing/2014/main" id="{9ACD674B-FC6E-43CD-9CC8-3336A357C1EB}"/>
                </a:ext>
              </a:extLst>
            </p:cNvPr>
            <p:cNvGrpSpPr/>
            <p:nvPr/>
          </p:nvGrpSpPr>
          <p:grpSpPr>
            <a:xfrm>
              <a:off x="6648449" y="3190875"/>
              <a:ext cx="3876579" cy="185600"/>
              <a:chOff x="6737652" y="4724400"/>
              <a:chExt cx="4481793" cy="200025"/>
            </a:xfrm>
          </p:grpSpPr>
          <p:cxnSp>
            <p:nvCxnSpPr>
              <p:cNvPr id="14" name="Straight Connector 13">
                <a:extLst>
                  <a:ext uri="{FF2B5EF4-FFF2-40B4-BE49-F238E27FC236}">
                    <a16:creationId xmlns:a16="http://schemas.microsoft.com/office/drawing/2014/main" id="{C2AB2B19-8B9E-47C0-BC80-AA5278132BA1}"/>
                  </a:ext>
                </a:extLst>
              </p:cNvPr>
              <p:cNvCxnSpPr>
                <a:cxnSpLocks/>
              </p:cNvCxnSpPr>
              <p:nvPr/>
            </p:nvCxnSpPr>
            <p:spPr>
              <a:xfrm>
                <a:off x="6737652" y="4914900"/>
                <a:ext cx="448179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B279C53-D411-423E-9E57-FC844AACCE2D}"/>
                  </a:ext>
                </a:extLst>
              </p:cNvPr>
              <p:cNvCxnSpPr>
                <a:cxnSpLocks/>
              </p:cNvCxnSpPr>
              <p:nvPr/>
            </p:nvCxnSpPr>
            <p:spPr>
              <a:xfrm flipV="1">
                <a:off x="6737652" y="4724400"/>
                <a:ext cx="0" cy="2000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41A61A4-3A26-4BE6-8D05-B611DF4CE225}"/>
                  </a:ext>
                </a:extLst>
              </p:cNvPr>
              <p:cNvCxnSpPr>
                <a:cxnSpLocks/>
              </p:cNvCxnSpPr>
              <p:nvPr/>
            </p:nvCxnSpPr>
            <p:spPr>
              <a:xfrm flipV="1">
                <a:off x="11219445" y="4724400"/>
                <a:ext cx="0" cy="2000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6005227E-F650-4F5F-86BD-11A788AF180C}"/>
                </a:ext>
              </a:extLst>
            </p:cNvPr>
            <p:cNvGrpSpPr/>
            <p:nvPr/>
          </p:nvGrpSpPr>
          <p:grpSpPr>
            <a:xfrm rot="16200000">
              <a:off x="9567365" y="1723846"/>
              <a:ext cx="2392592" cy="219153"/>
              <a:chOff x="6737652" y="4724400"/>
              <a:chExt cx="4481793" cy="200025"/>
            </a:xfrm>
          </p:grpSpPr>
          <p:cxnSp>
            <p:nvCxnSpPr>
              <p:cNvPr id="18" name="Straight Connector 17">
                <a:extLst>
                  <a:ext uri="{FF2B5EF4-FFF2-40B4-BE49-F238E27FC236}">
                    <a16:creationId xmlns:a16="http://schemas.microsoft.com/office/drawing/2014/main" id="{1BC25281-3EB9-4EF1-8CAD-D51C07604E50}"/>
                  </a:ext>
                </a:extLst>
              </p:cNvPr>
              <p:cNvCxnSpPr>
                <a:cxnSpLocks/>
              </p:cNvCxnSpPr>
              <p:nvPr/>
            </p:nvCxnSpPr>
            <p:spPr>
              <a:xfrm>
                <a:off x="6737652" y="4914900"/>
                <a:ext cx="448179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20EB3E7-B289-4FF6-949D-AFE73B0FF03D}"/>
                  </a:ext>
                </a:extLst>
              </p:cNvPr>
              <p:cNvCxnSpPr>
                <a:cxnSpLocks/>
              </p:cNvCxnSpPr>
              <p:nvPr/>
            </p:nvCxnSpPr>
            <p:spPr>
              <a:xfrm flipV="1">
                <a:off x="6737652" y="4724400"/>
                <a:ext cx="0" cy="2000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1C30038-C3B2-4220-9446-73EE9E96D49F}"/>
                  </a:ext>
                </a:extLst>
              </p:cNvPr>
              <p:cNvCxnSpPr>
                <a:cxnSpLocks/>
              </p:cNvCxnSpPr>
              <p:nvPr/>
            </p:nvCxnSpPr>
            <p:spPr>
              <a:xfrm flipV="1">
                <a:off x="11219445" y="4724400"/>
                <a:ext cx="0" cy="2000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1" name="Google Shape;157;p20">
              <a:extLst>
                <a:ext uri="{FF2B5EF4-FFF2-40B4-BE49-F238E27FC236}">
                  <a16:creationId xmlns:a16="http://schemas.microsoft.com/office/drawing/2014/main" id="{1995106B-4008-4891-9E39-17C13DA4253D}"/>
                </a:ext>
              </a:extLst>
            </p:cNvPr>
            <p:cNvSpPr/>
            <p:nvPr/>
          </p:nvSpPr>
          <p:spPr>
            <a:xfrm>
              <a:off x="9728220" y="303083"/>
              <a:ext cx="1423557" cy="1032671"/>
            </a:xfrm>
            <a:prstGeom prst="arc">
              <a:avLst>
                <a:gd name="adj1" fmla="val 16058973"/>
                <a:gd name="adj2" fmla="val 469046"/>
              </a:avLst>
            </a:prstGeom>
            <a:noFill/>
            <a:ln w="9525" cap="flat" cmpd="sng">
              <a:solidFill>
                <a:srgbClr val="FFFFFF"/>
              </a:solidFill>
              <a:prstDash val="dash"/>
              <a:round/>
              <a:headEnd type="triangl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ylfaen" panose="010A0502050306030303" pitchFamily="18" charset="0"/>
              </a:endParaRPr>
            </a:p>
          </p:txBody>
        </p:sp>
      </p:grpSp>
      <p:grpSp>
        <p:nvGrpSpPr>
          <p:cNvPr id="6" name="Group 5">
            <a:extLst>
              <a:ext uri="{FF2B5EF4-FFF2-40B4-BE49-F238E27FC236}">
                <a16:creationId xmlns:a16="http://schemas.microsoft.com/office/drawing/2014/main" id="{231D8BE6-5994-4194-B303-BFDB3759D396}"/>
              </a:ext>
            </a:extLst>
          </p:cNvPr>
          <p:cNvGrpSpPr/>
          <p:nvPr/>
        </p:nvGrpSpPr>
        <p:grpSpPr>
          <a:xfrm>
            <a:off x="7375444" y="4286249"/>
            <a:ext cx="3065914" cy="2177107"/>
            <a:chOff x="6637916" y="3579881"/>
            <a:chExt cx="4513860" cy="2897119"/>
          </a:xfrm>
        </p:grpSpPr>
        <p:pic>
          <p:nvPicPr>
            <p:cNvPr id="11" name="Picture 10">
              <a:extLst>
                <a:ext uri="{FF2B5EF4-FFF2-40B4-BE49-F238E27FC236}">
                  <a16:creationId xmlns:a16="http://schemas.microsoft.com/office/drawing/2014/main" id="{AB4138A0-898C-4C56-8988-953FF4BE811F}"/>
                </a:ext>
              </a:extLst>
            </p:cNvPr>
            <p:cNvPicPr>
              <a:picLocks noChangeAspect="1"/>
            </p:cNvPicPr>
            <p:nvPr/>
          </p:nvPicPr>
          <p:blipFill>
            <a:blip r:embed="rId4"/>
            <a:stretch>
              <a:fillRect/>
            </a:stretch>
          </p:blipFill>
          <p:spPr>
            <a:xfrm>
              <a:off x="6707270" y="3916685"/>
              <a:ext cx="3751363" cy="2177073"/>
            </a:xfrm>
            <a:prstGeom prst="rect">
              <a:avLst/>
            </a:prstGeom>
          </p:spPr>
        </p:pic>
        <p:sp>
          <p:nvSpPr>
            <p:cNvPr id="22" name="Google Shape;154;p20">
              <a:extLst>
                <a:ext uri="{FF2B5EF4-FFF2-40B4-BE49-F238E27FC236}">
                  <a16:creationId xmlns:a16="http://schemas.microsoft.com/office/drawing/2014/main" id="{4FBFE727-4F30-4B4A-9C12-AEFCDED06791}"/>
                </a:ext>
              </a:extLst>
            </p:cNvPr>
            <p:cNvSpPr/>
            <p:nvPr/>
          </p:nvSpPr>
          <p:spPr>
            <a:xfrm rot="5400000">
              <a:off x="7446392" y="3064992"/>
              <a:ext cx="2280688" cy="3876580"/>
            </a:xfrm>
            <a:prstGeom prst="rect">
              <a:avLst/>
            </a:prstGeom>
            <a:noFill/>
            <a:ln w="9525" cap="flat" cmpd="sng">
              <a:solidFill>
                <a:srgbClr val="FFFFFF"/>
              </a:solidFill>
              <a:prstDash val="dash"/>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ylfaen" panose="010A0502050306030303" pitchFamily="18" charset="0"/>
              </a:endParaRPr>
            </a:p>
          </p:txBody>
        </p:sp>
        <p:grpSp>
          <p:nvGrpSpPr>
            <p:cNvPr id="23" name="Group 22">
              <a:extLst>
                <a:ext uri="{FF2B5EF4-FFF2-40B4-BE49-F238E27FC236}">
                  <a16:creationId xmlns:a16="http://schemas.microsoft.com/office/drawing/2014/main" id="{025F320A-419A-4DE8-A890-749757C660FD}"/>
                </a:ext>
              </a:extLst>
            </p:cNvPr>
            <p:cNvGrpSpPr/>
            <p:nvPr/>
          </p:nvGrpSpPr>
          <p:grpSpPr>
            <a:xfrm>
              <a:off x="6637916" y="6291400"/>
              <a:ext cx="3876579" cy="185600"/>
              <a:chOff x="6737652" y="4724400"/>
              <a:chExt cx="4481793" cy="200025"/>
            </a:xfrm>
          </p:grpSpPr>
          <p:cxnSp>
            <p:nvCxnSpPr>
              <p:cNvPr id="24" name="Straight Connector 23">
                <a:extLst>
                  <a:ext uri="{FF2B5EF4-FFF2-40B4-BE49-F238E27FC236}">
                    <a16:creationId xmlns:a16="http://schemas.microsoft.com/office/drawing/2014/main" id="{A71AF46A-E793-4C3F-9BE4-F36C50B4677E}"/>
                  </a:ext>
                </a:extLst>
              </p:cNvPr>
              <p:cNvCxnSpPr>
                <a:cxnSpLocks/>
              </p:cNvCxnSpPr>
              <p:nvPr/>
            </p:nvCxnSpPr>
            <p:spPr>
              <a:xfrm>
                <a:off x="6737652" y="4914900"/>
                <a:ext cx="448179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2F9ADFC-7E49-46AE-B606-076CF1B9140D}"/>
                  </a:ext>
                </a:extLst>
              </p:cNvPr>
              <p:cNvCxnSpPr>
                <a:cxnSpLocks/>
              </p:cNvCxnSpPr>
              <p:nvPr/>
            </p:nvCxnSpPr>
            <p:spPr>
              <a:xfrm flipV="1">
                <a:off x="6737652" y="4724400"/>
                <a:ext cx="0" cy="2000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81061F4-D76A-4672-B693-A5DD756C7FD2}"/>
                  </a:ext>
                </a:extLst>
              </p:cNvPr>
              <p:cNvCxnSpPr>
                <a:cxnSpLocks/>
              </p:cNvCxnSpPr>
              <p:nvPr/>
            </p:nvCxnSpPr>
            <p:spPr>
              <a:xfrm flipV="1">
                <a:off x="11219445" y="4724400"/>
                <a:ext cx="0" cy="2000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04F649E7-184A-45CE-BB61-E3D0832C88AC}"/>
                </a:ext>
              </a:extLst>
            </p:cNvPr>
            <p:cNvGrpSpPr/>
            <p:nvPr/>
          </p:nvGrpSpPr>
          <p:grpSpPr>
            <a:xfrm rot="16200000">
              <a:off x="9556832" y="4891046"/>
              <a:ext cx="2392592" cy="219153"/>
              <a:chOff x="6737652" y="4724400"/>
              <a:chExt cx="4481793" cy="200025"/>
            </a:xfrm>
          </p:grpSpPr>
          <p:cxnSp>
            <p:nvCxnSpPr>
              <p:cNvPr id="28" name="Straight Connector 27">
                <a:extLst>
                  <a:ext uri="{FF2B5EF4-FFF2-40B4-BE49-F238E27FC236}">
                    <a16:creationId xmlns:a16="http://schemas.microsoft.com/office/drawing/2014/main" id="{B631F416-CAB6-405A-B337-266C4F74A786}"/>
                  </a:ext>
                </a:extLst>
              </p:cNvPr>
              <p:cNvCxnSpPr>
                <a:cxnSpLocks/>
              </p:cNvCxnSpPr>
              <p:nvPr/>
            </p:nvCxnSpPr>
            <p:spPr>
              <a:xfrm>
                <a:off x="6737652" y="4914900"/>
                <a:ext cx="448179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598E488-D97D-4888-ADA3-E6EF3DB35D39}"/>
                  </a:ext>
                </a:extLst>
              </p:cNvPr>
              <p:cNvCxnSpPr>
                <a:cxnSpLocks/>
              </p:cNvCxnSpPr>
              <p:nvPr/>
            </p:nvCxnSpPr>
            <p:spPr>
              <a:xfrm flipV="1">
                <a:off x="6737652" y="4724400"/>
                <a:ext cx="0" cy="2000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FAF57AE-12BF-429F-A06D-1BF4C195EC11}"/>
                  </a:ext>
                </a:extLst>
              </p:cNvPr>
              <p:cNvCxnSpPr>
                <a:cxnSpLocks/>
              </p:cNvCxnSpPr>
              <p:nvPr/>
            </p:nvCxnSpPr>
            <p:spPr>
              <a:xfrm flipV="1">
                <a:off x="11219445" y="4724400"/>
                <a:ext cx="0" cy="2000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1" name="Google Shape;157;p20">
              <a:extLst>
                <a:ext uri="{FF2B5EF4-FFF2-40B4-BE49-F238E27FC236}">
                  <a16:creationId xmlns:a16="http://schemas.microsoft.com/office/drawing/2014/main" id="{786061BF-D9B6-44AE-A4AB-B52BEA3F89FB}"/>
                </a:ext>
              </a:extLst>
            </p:cNvPr>
            <p:cNvSpPr/>
            <p:nvPr/>
          </p:nvSpPr>
          <p:spPr>
            <a:xfrm>
              <a:off x="9728219" y="3579881"/>
              <a:ext cx="1423557" cy="1032671"/>
            </a:xfrm>
            <a:prstGeom prst="arc">
              <a:avLst>
                <a:gd name="adj1" fmla="val 16058973"/>
                <a:gd name="adj2" fmla="val 469046"/>
              </a:avLst>
            </a:prstGeom>
            <a:noFill/>
            <a:ln w="9525" cap="flat" cmpd="sng">
              <a:solidFill>
                <a:srgbClr val="FFFFFF"/>
              </a:solidFill>
              <a:prstDash val="dash"/>
              <a:round/>
              <a:headEnd type="triangl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ylfaen" panose="010A0502050306030303" pitchFamily="18" charset="0"/>
              </a:endParaRPr>
            </a:p>
          </p:txBody>
        </p:sp>
      </p:grpSp>
      <p:grpSp>
        <p:nvGrpSpPr>
          <p:cNvPr id="9" name="Group 8">
            <a:extLst>
              <a:ext uri="{FF2B5EF4-FFF2-40B4-BE49-F238E27FC236}">
                <a16:creationId xmlns:a16="http://schemas.microsoft.com/office/drawing/2014/main" id="{1FC49201-ED8C-4335-A6BF-928AB6D4FD63}"/>
              </a:ext>
            </a:extLst>
          </p:cNvPr>
          <p:cNvGrpSpPr/>
          <p:nvPr/>
        </p:nvGrpSpPr>
        <p:grpSpPr>
          <a:xfrm>
            <a:off x="6190687" y="695523"/>
            <a:ext cx="5880890" cy="3220927"/>
            <a:chOff x="6566796" y="1227675"/>
            <a:chExt cx="5880890" cy="3220927"/>
          </a:xfrm>
        </p:grpSpPr>
        <p:pic>
          <p:nvPicPr>
            <p:cNvPr id="8" name="Picture 7">
              <a:extLst>
                <a:ext uri="{FF2B5EF4-FFF2-40B4-BE49-F238E27FC236}">
                  <a16:creationId xmlns:a16="http://schemas.microsoft.com/office/drawing/2014/main" id="{90E29581-605B-4C30-A4EF-EE3FC7EDA466}"/>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3500"/>
                      </a14:imgEffect>
                      <a14:imgEffect>
                        <a14:saturation sat="120000"/>
                      </a14:imgEffect>
                      <a14:imgEffect>
                        <a14:brightnessContrast bright="-20000" contrast="20000"/>
                      </a14:imgEffect>
                    </a14:imgLayer>
                  </a14:imgProps>
                </a:ext>
                <a:ext uri="{28A0092B-C50C-407E-A947-70E740481C1C}">
                  <a14:useLocalDpi xmlns:a14="http://schemas.microsoft.com/office/drawing/2010/main" val="0"/>
                </a:ext>
              </a:extLst>
            </a:blip>
            <a:srcRect l="60774" t="62810" r="17440" b="22463"/>
            <a:stretch/>
          </p:blipFill>
          <p:spPr>
            <a:xfrm>
              <a:off x="6566796" y="1443980"/>
              <a:ext cx="5435428" cy="2839443"/>
            </a:xfrm>
            <a:prstGeom prst="rect">
              <a:avLst/>
            </a:prstGeom>
          </p:spPr>
        </p:pic>
        <p:sp>
          <p:nvSpPr>
            <p:cNvPr id="32" name="Google Shape;154;p20">
              <a:extLst>
                <a:ext uri="{FF2B5EF4-FFF2-40B4-BE49-F238E27FC236}">
                  <a16:creationId xmlns:a16="http://schemas.microsoft.com/office/drawing/2014/main" id="{8524931C-3042-4D36-8902-7242707E74AF}"/>
                </a:ext>
              </a:extLst>
            </p:cNvPr>
            <p:cNvSpPr/>
            <p:nvPr/>
          </p:nvSpPr>
          <p:spPr>
            <a:xfrm rot="5400000">
              <a:off x="7896382" y="189301"/>
              <a:ext cx="2747096" cy="5215878"/>
            </a:xfrm>
            <a:prstGeom prst="rect">
              <a:avLst/>
            </a:prstGeom>
            <a:noFill/>
            <a:ln w="9525" cap="flat" cmpd="sng">
              <a:solidFill>
                <a:srgbClr val="FFFFFF"/>
              </a:solidFill>
              <a:prstDash val="dash"/>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ylfaen" panose="010A0502050306030303" pitchFamily="18" charset="0"/>
              </a:endParaRPr>
            </a:p>
          </p:txBody>
        </p:sp>
        <p:sp>
          <p:nvSpPr>
            <p:cNvPr id="33" name="Google Shape;155;p20">
              <a:extLst>
                <a:ext uri="{FF2B5EF4-FFF2-40B4-BE49-F238E27FC236}">
                  <a16:creationId xmlns:a16="http://schemas.microsoft.com/office/drawing/2014/main" id="{5EC9848C-41D5-4976-97AA-A08FA4484A62}"/>
                </a:ext>
              </a:extLst>
            </p:cNvPr>
            <p:cNvSpPr/>
            <p:nvPr/>
          </p:nvSpPr>
          <p:spPr>
            <a:xfrm rot="5400000">
              <a:off x="9197484" y="1768218"/>
              <a:ext cx="144891" cy="5215878"/>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34" name="Google Shape;156;p20">
              <a:extLst>
                <a:ext uri="{FF2B5EF4-FFF2-40B4-BE49-F238E27FC236}">
                  <a16:creationId xmlns:a16="http://schemas.microsoft.com/office/drawing/2014/main" id="{A24FA9B0-B57B-46B4-8124-D88537A53D68}"/>
                </a:ext>
              </a:extLst>
            </p:cNvPr>
            <p:cNvSpPr/>
            <p:nvPr/>
          </p:nvSpPr>
          <p:spPr>
            <a:xfrm>
              <a:off x="12002224" y="1423693"/>
              <a:ext cx="162379" cy="2747096"/>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35" name="Google Shape;157;p20">
              <a:extLst>
                <a:ext uri="{FF2B5EF4-FFF2-40B4-BE49-F238E27FC236}">
                  <a16:creationId xmlns:a16="http://schemas.microsoft.com/office/drawing/2014/main" id="{E18B12F4-4105-46DA-A83C-2EB5B515A0CA}"/>
                </a:ext>
              </a:extLst>
            </p:cNvPr>
            <p:cNvSpPr/>
            <p:nvPr/>
          </p:nvSpPr>
          <p:spPr>
            <a:xfrm>
              <a:off x="11169392" y="1227675"/>
              <a:ext cx="1278294" cy="1257685"/>
            </a:xfrm>
            <a:prstGeom prst="arc">
              <a:avLst>
                <a:gd name="adj1" fmla="val 15496189"/>
                <a:gd name="adj2" fmla="val 1120056"/>
              </a:avLst>
            </a:prstGeom>
            <a:noFill/>
            <a:ln w="9525" cap="flat" cmpd="sng">
              <a:solidFill>
                <a:srgbClr val="FFFFFF"/>
              </a:solidFill>
              <a:prstDash val="dash"/>
              <a:round/>
              <a:headEnd type="triangl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ylfaen" panose="010A0502050306030303" pitchFamily="18" charset="0"/>
              </a:endParaRPr>
            </a:p>
          </p:txBody>
        </p:sp>
      </p:grpSp>
    </p:spTree>
    <p:extLst>
      <p:ext uri="{BB962C8B-B14F-4D97-AF65-F5344CB8AC3E}">
        <p14:creationId xmlns:p14="http://schemas.microsoft.com/office/powerpoint/2010/main" val="4208979092"/>
      </p:ext>
    </p:extLst>
  </p:cSld>
  <p:clrMapOvr>
    <a:masterClrMapping/>
  </p:clrMapOvr>
  <p:transition spd="slow">
    <p:cove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8C4DB8-53F6-4441-9AC0-990199B07E25}"/>
              </a:ext>
            </a:extLst>
          </p:cNvPr>
          <p:cNvSpPr>
            <a:spLocks noGrp="1"/>
          </p:cNvSpPr>
          <p:nvPr>
            <p:ph type="body" idx="1"/>
          </p:nvPr>
        </p:nvSpPr>
        <p:spPr>
          <a:xfrm>
            <a:off x="1032010" y="2388249"/>
            <a:ext cx="10127979" cy="2596470"/>
          </a:xfrm>
        </p:spPr>
        <p:txBody>
          <a:bodyPr/>
          <a:lstStyle/>
          <a:p>
            <a:pPr algn="ctr">
              <a:buFont typeface="Wingdings" panose="05000000000000000000" pitchFamily="2" charset="2"/>
              <a:buChar char="Ø"/>
            </a:pPr>
            <a:r>
              <a:rPr lang="en-US"/>
              <a:t>All of the initial tasks have been accomplished</a:t>
            </a:r>
          </a:p>
          <a:p>
            <a:pPr algn="ctr">
              <a:buFont typeface="Wingdings" panose="05000000000000000000" pitchFamily="2" charset="2"/>
              <a:buChar char="Ø"/>
            </a:pPr>
            <a:r>
              <a:rPr lang="en-US"/>
              <a:t>Figured out an innovative way to create signals</a:t>
            </a:r>
          </a:p>
          <a:p>
            <a:pPr algn="ctr">
              <a:buFont typeface="Wingdings" panose="05000000000000000000" pitchFamily="2" charset="2"/>
              <a:buChar char="Ø"/>
            </a:pPr>
            <a:r>
              <a:rPr lang="en-US"/>
              <a:t>This </a:t>
            </a:r>
            <a:r>
              <a:rPr lang="en-US" dirty="0"/>
              <a:t>project taught me a lot about digital integrated circuits</a:t>
            </a:r>
          </a:p>
          <a:p>
            <a:pPr algn="ctr">
              <a:buFont typeface="Wingdings" panose="05000000000000000000" pitchFamily="2" charset="2"/>
              <a:buChar char="Ø"/>
            </a:pPr>
            <a:r>
              <a:rPr lang="en-US" dirty="0"/>
              <a:t>Learned how sampling worked and faced some of </a:t>
            </a:r>
            <a:r>
              <a:rPr lang="en-US"/>
              <a:t>the difficulties it entails</a:t>
            </a:r>
          </a:p>
          <a:p>
            <a:pPr algn="ctr">
              <a:buFont typeface="Wingdings" panose="05000000000000000000" pitchFamily="2" charset="2"/>
              <a:buChar char="Ø"/>
            </a:pPr>
            <a:r>
              <a:rPr lang="en-US"/>
              <a:t>Faced many issues on analog side of project</a:t>
            </a:r>
          </a:p>
          <a:p>
            <a:pPr algn="ctr">
              <a:buFont typeface="Wingdings" panose="05000000000000000000" pitchFamily="2" charset="2"/>
              <a:buChar char="Ø"/>
            </a:pPr>
            <a:r>
              <a:rPr lang="en-US"/>
              <a:t>Goal to acquire more knowledge about these challenges</a:t>
            </a:r>
          </a:p>
          <a:p>
            <a:pPr algn="ctr">
              <a:buFont typeface="Wingdings" panose="05000000000000000000" pitchFamily="2" charset="2"/>
              <a:buChar char="Ø"/>
            </a:pPr>
            <a:r>
              <a:rPr lang="en-US"/>
              <a:t>Found a way easier and cheaper way to make this project using microcontrollers</a:t>
            </a:r>
            <a:endParaRPr lang="en-US" dirty="0"/>
          </a:p>
        </p:txBody>
      </p:sp>
      <p:sp>
        <p:nvSpPr>
          <p:cNvPr id="3" name="Title 2">
            <a:extLst>
              <a:ext uri="{FF2B5EF4-FFF2-40B4-BE49-F238E27FC236}">
                <a16:creationId xmlns:a16="http://schemas.microsoft.com/office/drawing/2014/main" id="{E7DA4EF1-46A1-4EAD-ABD1-FBDF9C436E13}"/>
              </a:ext>
            </a:extLst>
          </p:cNvPr>
          <p:cNvSpPr>
            <a:spLocks noGrp="1"/>
          </p:cNvSpPr>
          <p:nvPr>
            <p:ph type="title"/>
          </p:nvPr>
        </p:nvSpPr>
        <p:spPr>
          <a:xfrm>
            <a:off x="609600" y="1596671"/>
            <a:ext cx="10972800" cy="551200"/>
          </a:xfrm>
        </p:spPr>
        <p:txBody>
          <a:bodyPr/>
          <a:lstStyle/>
          <a:p>
            <a:pPr algn="ctr"/>
            <a:r>
              <a:rPr lang="en-US" dirty="0"/>
              <a:t>Conclusion and further advancements</a:t>
            </a:r>
          </a:p>
        </p:txBody>
      </p:sp>
    </p:spTree>
    <p:extLst>
      <p:ext uri="{BB962C8B-B14F-4D97-AF65-F5344CB8AC3E}">
        <p14:creationId xmlns:p14="http://schemas.microsoft.com/office/powerpoint/2010/main" val="3816616112"/>
      </p:ext>
    </p:extLst>
  </p:cSld>
  <p:clrMapOvr>
    <a:masterClrMapping/>
  </p:clrMapOvr>
  <p:transition spd="slow">
    <p:cove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576B7E-D9C1-4728-A779-8450D948D7C9}"/>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2500"/>
                    </a14:imgEffect>
                    <a14:imgEffect>
                      <a14:brightnessContrast bright="-20000" contrast="10000"/>
                    </a14:imgEffect>
                  </a14:imgLayer>
                </a14:imgProps>
              </a:ext>
              <a:ext uri="{28A0092B-C50C-407E-A947-70E740481C1C}">
                <a14:useLocalDpi xmlns:a14="http://schemas.microsoft.com/office/drawing/2010/main" val="0"/>
              </a:ext>
            </a:extLst>
          </a:blip>
          <a:srcRect l="9152" t="5988" r="8877" b="22282"/>
          <a:stretch/>
        </p:blipFill>
        <p:spPr>
          <a:xfrm>
            <a:off x="1962150" y="633412"/>
            <a:ext cx="8267700" cy="5591175"/>
          </a:xfrm>
          <a:prstGeom prst="rect">
            <a:avLst/>
          </a:prstGeom>
        </p:spPr>
      </p:pic>
      <p:sp>
        <p:nvSpPr>
          <p:cNvPr id="2" name="Title 1">
            <a:extLst>
              <a:ext uri="{FF2B5EF4-FFF2-40B4-BE49-F238E27FC236}">
                <a16:creationId xmlns:a16="http://schemas.microsoft.com/office/drawing/2014/main" id="{319A9D89-07CD-4B45-9AC3-8CADC86337F9}"/>
              </a:ext>
            </a:extLst>
          </p:cNvPr>
          <p:cNvSpPr>
            <a:spLocks noGrp="1"/>
          </p:cNvSpPr>
          <p:nvPr>
            <p:ph type="title"/>
          </p:nvPr>
        </p:nvSpPr>
        <p:spPr>
          <a:solidFill>
            <a:schemeClr val="accent2">
              <a:lumMod val="75000"/>
              <a:alpha val="80000"/>
            </a:schemeClr>
          </a:solidFill>
          <a:ln>
            <a:solidFill>
              <a:schemeClr val="bg1">
                <a:lumMod val="95000"/>
              </a:schemeClr>
            </a:solidFill>
          </a:ln>
        </p:spPr>
        <p:txBody>
          <a:bodyPr/>
          <a:lstStyle/>
          <a:p>
            <a:r>
              <a:rPr lang="en-US" dirty="0">
                <a:solidFill>
                  <a:schemeClr val="bg1"/>
                </a:solidFill>
              </a:rPr>
              <a:t>Thank you for the attention</a:t>
            </a:r>
          </a:p>
        </p:txBody>
      </p:sp>
    </p:spTree>
    <p:extLst>
      <p:ext uri="{BB962C8B-B14F-4D97-AF65-F5344CB8AC3E}">
        <p14:creationId xmlns:p14="http://schemas.microsoft.com/office/powerpoint/2010/main" val="1329985729"/>
      </p:ext>
    </p:extLst>
  </p:cSld>
  <p:clrMapOvr>
    <a:masterClrMapping/>
  </p:clrMapOvr>
  <p:transition spd="slow">
    <p:cove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F659BD-DDB6-4B38-B0E7-4BFE1C8B9C07}"/>
              </a:ext>
            </a:extLst>
          </p:cNvPr>
          <p:cNvSpPr>
            <a:spLocks noGrp="1"/>
          </p:cNvSpPr>
          <p:nvPr>
            <p:ph type="body" idx="1"/>
          </p:nvPr>
        </p:nvSpPr>
        <p:spPr>
          <a:xfrm>
            <a:off x="431758" y="2285359"/>
            <a:ext cx="4683167" cy="2826431"/>
          </a:xfrm>
        </p:spPr>
        <p:txBody>
          <a:bodyPr/>
          <a:lstStyle/>
          <a:p>
            <a:r>
              <a:rPr lang="en-US"/>
              <a:t>What is a function generator and why do we need it?</a:t>
            </a:r>
          </a:p>
          <a:p>
            <a:r>
              <a:rPr lang="en-US"/>
              <a:t>Why are digital function generators better to make?</a:t>
            </a:r>
          </a:p>
          <a:p>
            <a:r>
              <a:rPr lang="en-US"/>
              <a:t>Sub-circuits of the project to understand how this function generator works</a:t>
            </a:r>
          </a:p>
        </p:txBody>
      </p:sp>
      <p:sp>
        <p:nvSpPr>
          <p:cNvPr id="3" name="Title 2">
            <a:extLst>
              <a:ext uri="{FF2B5EF4-FFF2-40B4-BE49-F238E27FC236}">
                <a16:creationId xmlns:a16="http://schemas.microsoft.com/office/drawing/2014/main" id="{3C1AF098-D361-438C-A04F-F60361103900}"/>
              </a:ext>
            </a:extLst>
          </p:cNvPr>
          <p:cNvSpPr>
            <a:spLocks noGrp="1"/>
          </p:cNvSpPr>
          <p:nvPr>
            <p:ph type="title"/>
          </p:nvPr>
        </p:nvSpPr>
        <p:spPr>
          <a:xfrm>
            <a:off x="609600" y="1546130"/>
            <a:ext cx="10972800" cy="551200"/>
          </a:xfrm>
        </p:spPr>
        <p:txBody>
          <a:bodyPr/>
          <a:lstStyle/>
          <a:p>
            <a:r>
              <a:rPr lang="en-US"/>
              <a:t>Contents</a:t>
            </a:r>
          </a:p>
        </p:txBody>
      </p:sp>
      <p:pic>
        <p:nvPicPr>
          <p:cNvPr id="4" name="Picture 3">
            <a:extLst>
              <a:ext uri="{FF2B5EF4-FFF2-40B4-BE49-F238E27FC236}">
                <a16:creationId xmlns:a16="http://schemas.microsoft.com/office/drawing/2014/main" id="{46F487E3-23A0-4FF5-B16F-F35508D5FE87}"/>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2500"/>
                    </a14:imgEffect>
                    <a14:imgEffect>
                      <a14:brightnessContrast bright="-16000" contrast="10000"/>
                    </a14:imgEffect>
                  </a14:imgLayer>
                </a14:imgProps>
              </a:ext>
              <a:ext uri="{28A0092B-C50C-407E-A947-70E740481C1C}">
                <a14:useLocalDpi xmlns:a14="http://schemas.microsoft.com/office/drawing/2010/main" val="0"/>
              </a:ext>
            </a:extLst>
          </a:blip>
          <a:srcRect l="9318" t="3967" r="8926" b="21874"/>
          <a:stretch/>
        </p:blipFill>
        <p:spPr>
          <a:xfrm>
            <a:off x="5270457" y="1272575"/>
            <a:ext cx="6921543" cy="4852000"/>
          </a:xfrm>
          <a:prstGeom prst="rect">
            <a:avLst/>
          </a:prstGeom>
        </p:spPr>
      </p:pic>
    </p:spTree>
    <p:extLst>
      <p:ext uri="{BB962C8B-B14F-4D97-AF65-F5344CB8AC3E}">
        <p14:creationId xmlns:p14="http://schemas.microsoft.com/office/powerpoint/2010/main" val="2677429102"/>
      </p:ext>
    </p:extLst>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oogle Shape;153;p20">
            <a:extLst>
              <a:ext uri="{FF2B5EF4-FFF2-40B4-BE49-F238E27FC236}">
                <a16:creationId xmlns:a16="http://schemas.microsoft.com/office/drawing/2014/main" id="{76A9C2F6-925F-4E9E-B288-4C8812E80CFC}"/>
              </a:ext>
            </a:extLst>
          </p:cNvPr>
          <p:cNvGrpSpPr/>
          <p:nvPr/>
        </p:nvGrpSpPr>
        <p:grpSpPr>
          <a:xfrm rot="5400000">
            <a:off x="1962027" y="2566272"/>
            <a:ext cx="2664165" cy="4472193"/>
            <a:chOff x="5708850" y="3417450"/>
            <a:chExt cx="2931161" cy="2815646"/>
          </a:xfrm>
        </p:grpSpPr>
        <p:sp>
          <p:nvSpPr>
            <p:cNvPr id="23" name="Google Shape;154;p20">
              <a:extLst>
                <a:ext uri="{FF2B5EF4-FFF2-40B4-BE49-F238E27FC236}">
                  <a16:creationId xmlns:a16="http://schemas.microsoft.com/office/drawing/2014/main" id="{ABCEFAC8-A71C-4DDD-B049-A52834F00A3B}"/>
                </a:ext>
              </a:extLst>
            </p:cNvPr>
            <p:cNvSpPr/>
            <p:nvPr/>
          </p:nvSpPr>
          <p:spPr>
            <a:xfrm>
              <a:off x="6102011" y="3942011"/>
              <a:ext cx="2283300" cy="2283300"/>
            </a:xfrm>
            <a:prstGeom prst="rect">
              <a:avLst/>
            </a:prstGeom>
            <a:noFill/>
            <a:ln w="9525" cap="flat" cmpd="sng">
              <a:solidFill>
                <a:schemeClr val="bg1"/>
              </a:solidFill>
              <a:prstDash val="dash"/>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ylfaen" panose="010A0502050306030303" pitchFamily="18" charset="0"/>
              </a:endParaRPr>
            </a:p>
          </p:txBody>
        </p:sp>
        <p:sp>
          <p:nvSpPr>
            <p:cNvPr id="24" name="Google Shape;155;p20">
              <a:extLst>
                <a:ext uri="{FF2B5EF4-FFF2-40B4-BE49-F238E27FC236}">
                  <a16:creationId xmlns:a16="http://schemas.microsoft.com/office/drawing/2014/main" id="{75E992CA-DD1D-4A63-A47D-FE4C365A70D0}"/>
                </a:ext>
              </a:extLst>
            </p:cNvPr>
            <p:cNvSpPr/>
            <p:nvPr/>
          </p:nvSpPr>
          <p:spPr>
            <a:xfrm>
              <a:off x="8516561" y="3942000"/>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chemeClr val="bg1"/>
              </a:solidFill>
              <a:prstDash val="solid"/>
              <a:miter lim="8000"/>
              <a:headEnd type="none" w="med" len="med"/>
              <a:tailEnd type="none" w="med" len="med"/>
            </a:ln>
          </p:spPr>
        </p:sp>
        <p:sp>
          <p:nvSpPr>
            <p:cNvPr id="25" name="Google Shape;156;p20">
              <a:extLst>
                <a:ext uri="{FF2B5EF4-FFF2-40B4-BE49-F238E27FC236}">
                  <a16:creationId xmlns:a16="http://schemas.microsoft.com/office/drawing/2014/main" id="{946A2525-CE36-409D-8A27-82E1BB497F68}"/>
                </a:ext>
              </a:extLst>
            </p:cNvPr>
            <p:cNvSpPr/>
            <p:nvPr/>
          </p:nvSpPr>
          <p:spPr>
            <a:xfrm rot="-5400000">
              <a:off x="7180125" y="2605525"/>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chemeClr val="bg1"/>
              </a:solidFill>
              <a:prstDash val="solid"/>
              <a:miter lim="8000"/>
              <a:headEnd type="none" w="med" len="med"/>
              <a:tailEnd type="none" w="med" len="med"/>
            </a:ln>
          </p:spPr>
        </p:sp>
        <p:sp>
          <p:nvSpPr>
            <p:cNvPr id="26" name="Google Shape;157;p20">
              <a:extLst>
                <a:ext uri="{FF2B5EF4-FFF2-40B4-BE49-F238E27FC236}">
                  <a16:creationId xmlns:a16="http://schemas.microsoft.com/office/drawing/2014/main" id="{D479DBC5-81F7-48F0-A0C1-D096319B9186}"/>
                </a:ext>
              </a:extLst>
            </p:cNvPr>
            <p:cNvSpPr/>
            <p:nvPr/>
          </p:nvSpPr>
          <p:spPr>
            <a:xfrm rot="-5400000">
              <a:off x="5708850" y="3417450"/>
              <a:ext cx="1326900" cy="1326900"/>
            </a:xfrm>
            <a:prstGeom prst="arc">
              <a:avLst>
                <a:gd name="adj1" fmla="val 16200000"/>
                <a:gd name="adj2" fmla="val 0"/>
              </a:avLst>
            </a:prstGeom>
            <a:noFill/>
            <a:ln w="9525" cap="flat" cmpd="sng">
              <a:solidFill>
                <a:schemeClr val="bg1"/>
              </a:solidFill>
              <a:prstDash val="dash"/>
              <a:round/>
              <a:headEnd type="triangl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ylfaen" panose="010A0502050306030303" pitchFamily="18" charset="0"/>
              </a:endParaRPr>
            </a:p>
          </p:txBody>
        </p:sp>
        <p:cxnSp>
          <p:nvCxnSpPr>
            <p:cNvPr id="27" name="Google Shape;158;p20">
              <a:extLst>
                <a:ext uri="{FF2B5EF4-FFF2-40B4-BE49-F238E27FC236}">
                  <a16:creationId xmlns:a16="http://schemas.microsoft.com/office/drawing/2014/main" id="{E547524C-56BA-4BCA-95E1-6F6739EEF8E1}"/>
                </a:ext>
              </a:extLst>
            </p:cNvPr>
            <p:cNvCxnSpPr/>
            <p:nvPr/>
          </p:nvCxnSpPr>
          <p:spPr>
            <a:xfrm>
              <a:off x="6109725" y="3957425"/>
              <a:ext cx="2268000" cy="2268000"/>
            </a:xfrm>
            <a:prstGeom prst="straightConnector1">
              <a:avLst/>
            </a:prstGeom>
            <a:noFill/>
            <a:ln w="9525" cap="flat" cmpd="sng">
              <a:solidFill>
                <a:schemeClr val="bg1"/>
              </a:solidFill>
              <a:prstDash val="dash"/>
              <a:round/>
              <a:headEnd type="none" w="med" len="med"/>
              <a:tailEnd type="none" w="med" len="med"/>
            </a:ln>
          </p:spPr>
        </p:cxnSp>
        <p:cxnSp>
          <p:nvCxnSpPr>
            <p:cNvPr id="28" name="Google Shape;159;p20">
              <a:extLst>
                <a:ext uri="{FF2B5EF4-FFF2-40B4-BE49-F238E27FC236}">
                  <a16:creationId xmlns:a16="http://schemas.microsoft.com/office/drawing/2014/main" id="{904CB120-4CDB-4895-8991-ADF7C90E236E}"/>
                </a:ext>
              </a:extLst>
            </p:cNvPr>
            <p:cNvCxnSpPr/>
            <p:nvPr/>
          </p:nvCxnSpPr>
          <p:spPr>
            <a:xfrm flipH="1">
              <a:off x="6102050" y="3941996"/>
              <a:ext cx="2291100" cy="2291100"/>
            </a:xfrm>
            <a:prstGeom prst="straightConnector1">
              <a:avLst/>
            </a:prstGeom>
            <a:noFill/>
            <a:ln w="9525" cap="flat" cmpd="sng">
              <a:solidFill>
                <a:schemeClr val="bg1"/>
              </a:solidFill>
              <a:prstDash val="dash"/>
              <a:round/>
              <a:headEnd type="none" w="med" len="med"/>
              <a:tailEnd type="none" w="med" len="med"/>
            </a:ln>
          </p:spPr>
        </p:cxnSp>
        <p:cxnSp>
          <p:nvCxnSpPr>
            <p:cNvPr id="29" name="Google Shape;160;p20">
              <a:extLst>
                <a:ext uri="{FF2B5EF4-FFF2-40B4-BE49-F238E27FC236}">
                  <a16:creationId xmlns:a16="http://schemas.microsoft.com/office/drawing/2014/main" id="{32FC35B7-86B5-4385-B4E5-F0F732A943ED}"/>
                </a:ext>
              </a:extLst>
            </p:cNvPr>
            <p:cNvCxnSpPr/>
            <p:nvPr/>
          </p:nvCxnSpPr>
          <p:spPr>
            <a:xfrm>
              <a:off x="5978575" y="3949725"/>
              <a:ext cx="0" cy="2283300"/>
            </a:xfrm>
            <a:prstGeom prst="straightConnector1">
              <a:avLst/>
            </a:prstGeom>
            <a:noFill/>
            <a:ln w="9525" cap="flat" cmpd="sng">
              <a:solidFill>
                <a:schemeClr val="bg1"/>
              </a:solidFill>
              <a:prstDash val="solid"/>
              <a:round/>
              <a:headEnd type="triangle" w="sm" len="sm"/>
              <a:tailEnd type="triangle" w="sm" len="sm"/>
            </a:ln>
          </p:spPr>
        </p:cxnSp>
      </p:grpSp>
      <p:grpSp>
        <p:nvGrpSpPr>
          <p:cNvPr id="6" name="Google Shape;153;p20">
            <a:extLst>
              <a:ext uri="{FF2B5EF4-FFF2-40B4-BE49-F238E27FC236}">
                <a16:creationId xmlns:a16="http://schemas.microsoft.com/office/drawing/2014/main" id="{5BC1D2EF-1F9D-4FE4-A594-BA386BEF9119}"/>
              </a:ext>
            </a:extLst>
          </p:cNvPr>
          <p:cNvGrpSpPr/>
          <p:nvPr/>
        </p:nvGrpSpPr>
        <p:grpSpPr>
          <a:xfrm rot="5400000">
            <a:off x="7943727" y="2575797"/>
            <a:ext cx="2664165" cy="4472193"/>
            <a:chOff x="5708850" y="3417450"/>
            <a:chExt cx="2931161" cy="2815646"/>
          </a:xfrm>
        </p:grpSpPr>
        <p:sp>
          <p:nvSpPr>
            <p:cNvPr id="7" name="Google Shape;154;p20">
              <a:extLst>
                <a:ext uri="{FF2B5EF4-FFF2-40B4-BE49-F238E27FC236}">
                  <a16:creationId xmlns:a16="http://schemas.microsoft.com/office/drawing/2014/main" id="{E3947DF5-7372-4F28-B4A0-78FEB1A8E04C}"/>
                </a:ext>
              </a:extLst>
            </p:cNvPr>
            <p:cNvSpPr/>
            <p:nvPr/>
          </p:nvSpPr>
          <p:spPr>
            <a:xfrm>
              <a:off x="6102011" y="3942011"/>
              <a:ext cx="2283300" cy="2283300"/>
            </a:xfrm>
            <a:prstGeom prst="rect">
              <a:avLst/>
            </a:prstGeom>
            <a:noFill/>
            <a:ln w="9525" cap="flat" cmpd="sng">
              <a:solidFill>
                <a:schemeClr val="bg1"/>
              </a:solidFill>
              <a:prstDash val="dash"/>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ylfaen" panose="010A0502050306030303" pitchFamily="18" charset="0"/>
              </a:endParaRPr>
            </a:p>
          </p:txBody>
        </p:sp>
        <p:sp>
          <p:nvSpPr>
            <p:cNvPr id="8" name="Google Shape;155;p20">
              <a:extLst>
                <a:ext uri="{FF2B5EF4-FFF2-40B4-BE49-F238E27FC236}">
                  <a16:creationId xmlns:a16="http://schemas.microsoft.com/office/drawing/2014/main" id="{CB2A878D-56C8-401A-AE03-1DA44912AD8B}"/>
                </a:ext>
              </a:extLst>
            </p:cNvPr>
            <p:cNvSpPr/>
            <p:nvPr/>
          </p:nvSpPr>
          <p:spPr>
            <a:xfrm>
              <a:off x="8516561" y="3942000"/>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chemeClr val="bg1"/>
              </a:solidFill>
              <a:prstDash val="solid"/>
              <a:miter lim="8000"/>
              <a:headEnd type="none" w="med" len="med"/>
              <a:tailEnd type="none" w="med" len="med"/>
            </a:ln>
          </p:spPr>
        </p:sp>
        <p:sp>
          <p:nvSpPr>
            <p:cNvPr id="9" name="Google Shape;156;p20">
              <a:extLst>
                <a:ext uri="{FF2B5EF4-FFF2-40B4-BE49-F238E27FC236}">
                  <a16:creationId xmlns:a16="http://schemas.microsoft.com/office/drawing/2014/main" id="{22389AF8-E3B6-4B39-ACD8-E084BD0A06D9}"/>
                </a:ext>
              </a:extLst>
            </p:cNvPr>
            <p:cNvSpPr/>
            <p:nvPr/>
          </p:nvSpPr>
          <p:spPr>
            <a:xfrm rot="-5400000">
              <a:off x="7180125" y="2605525"/>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chemeClr val="bg1"/>
              </a:solidFill>
              <a:prstDash val="solid"/>
              <a:miter lim="8000"/>
              <a:headEnd type="none" w="med" len="med"/>
              <a:tailEnd type="none" w="med" len="med"/>
            </a:ln>
          </p:spPr>
        </p:sp>
        <p:sp>
          <p:nvSpPr>
            <p:cNvPr id="10" name="Google Shape;157;p20">
              <a:extLst>
                <a:ext uri="{FF2B5EF4-FFF2-40B4-BE49-F238E27FC236}">
                  <a16:creationId xmlns:a16="http://schemas.microsoft.com/office/drawing/2014/main" id="{0C221810-2561-4B58-B59B-747366B42482}"/>
                </a:ext>
              </a:extLst>
            </p:cNvPr>
            <p:cNvSpPr/>
            <p:nvPr/>
          </p:nvSpPr>
          <p:spPr>
            <a:xfrm rot="-5400000">
              <a:off x="5708850" y="3417450"/>
              <a:ext cx="1326900" cy="1326900"/>
            </a:xfrm>
            <a:prstGeom prst="arc">
              <a:avLst>
                <a:gd name="adj1" fmla="val 16200000"/>
                <a:gd name="adj2" fmla="val 0"/>
              </a:avLst>
            </a:prstGeom>
            <a:noFill/>
            <a:ln w="9525" cap="flat" cmpd="sng">
              <a:solidFill>
                <a:schemeClr val="bg1"/>
              </a:solidFill>
              <a:prstDash val="dash"/>
              <a:round/>
              <a:headEnd type="triangl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ylfaen" panose="010A0502050306030303" pitchFamily="18" charset="0"/>
              </a:endParaRPr>
            </a:p>
          </p:txBody>
        </p:sp>
        <p:cxnSp>
          <p:nvCxnSpPr>
            <p:cNvPr id="11" name="Google Shape;158;p20">
              <a:extLst>
                <a:ext uri="{FF2B5EF4-FFF2-40B4-BE49-F238E27FC236}">
                  <a16:creationId xmlns:a16="http://schemas.microsoft.com/office/drawing/2014/main" id="{00009EE5-9562-45D7-85D9-EE3CC25917B9}"/>
                </a:ext>
              </a:extLst>
            </p:cNvPr>
            <p:cNvCxnSpPr/>
            <p:nvPr/>
          </p:nvCxnSpPr>
          <p:spPr>
            <a:xfrm>
              <a:off x="6109725" y="3957425"/>
              <a:ext cx="2268000" cy="2268000"/>
            </a:xfrm>
            <a:prstGeom prst="straightConnector1">
              <a:avLst/>
            </a:prstGeom>
            <a:noFill/>
            <a:ln w="9525" cap="flat" cmpd="sng">
              <a:solidFill>
                <a:schemeClr val="bg1"/>
              </a:solidFill>
              <a:prstDash val="dash"/>
              <a:round/>
              <a:headEnd type="none" w="med" len="med"/>
              <a:tailEnd type="none" w="med" len="med"/>
            </a:ln>
          </p:spPr>
        </p:cxnSp>
        <p:cxnSp>
          <p:nvCxnSpPr>
            <p:cNvPr id="12" name="Google Shape;159;p20">
              <a:extLst>
                <a:ext uri="{FF2B5EF4-FFF2-40B4-BE49-F238E27FC236}">
                  <a16:creationId xmlns:a16="http://schemas.microsoft.com/office/drawing/2014/main" id="{D0B6289C-32C9-4D79-B189-2C2B8B0AE873}"/>
                </a:ext>
              </a:extLst>
            </p:cNvPr>
            <p:cNvCxnSpPr/>
            <p:nvPr/>
          </p:nvCxnSpPr>
          <p:spPr>
            <a:xfrm flipH="1">
              <a:off x="6102050" y="3941996"/>
              <a:ext cx="2291100" cy="2291100"/>
            </a:xfrm>
            <a:prstGeom prst="straightConnector1">
              <a:avLst/>
            </a:prstGeom>
            <a:noFill/>
            <a:ln w="9525" cap="flat" cmpd="sng">
              <a:solidFill>
                <a:schemeClr val="bg1"/>
              </a:solidFill>
              <a:prstDash val="dash"/>
              <a:round/>
              <a:headEnd type="none" w="med" len="med"/>
              <a:tailEnd type="none" w="med" len="med"/>
            </a:ln>
          </p:spPr>
        </p:cxnSp>
        <p:cxnSp>
          <p:nvCxnSpPr>
            <p:cNvPr id="13" name="Google Shape;160;p20">
              <a:extLst>
                <a:ext uri="{FF2B5EF4-FFF2-40B4-BE49-F238E27FC236}">
                  <a16:creationId xmlns:a16="http://schemas.microsoft.com/office/drawing/2014/main" id="{54991CC7-3162-4F83-9DAB-EC94F4F59684}"/>
                </a:ext>
              </a:extLst>
            </p:cNvPr>
            <p:cNvCxnSpPr/>
            <p:nvPr/>
          </p:nvCxnSpPr>
          <p:spPr>
            <a:xfrm>
              <a:off x="5978575" y="3949725"/>
              <a:ext cx="0" cy="2283300"/>
            </a:xfrm>
            <a:prstGeom prst="straightConnector1">
              <a:avLst/>
            </a:prstGeom>
            <a:noFill/>
            <a:ln w="9525" cap="flat" cmpd="sng">
              <a:solidFill>
                <a:schemeClr val="bg1"/>
              </a:solidFill>
              <a:prstDash val="solid"/>
              <a:round/>
              <a:headEnd type="triangle" w="sm" len="sm"/>
              <a:tailEnd type="triangle" w="sm" len="sm"/>
            </a:ln>
          </p:spPr>
        </p:cxnSp>
      </p:grpSp>
      <p:sp>
        <p:nvSpPr>
          <p:cNvPr id="3" name="Text Placeholder 2">
            <a:extLst>
              <a:ext uri="{FF2B5EF4-FFF2-40B4-BE49-F238E27FC236}">
                <a16:creationId xmlns:a16="http://schemas.microsoft.com/office/drawing/2014/main" id="{F38C9BDD-1D8C-493E-9D1C-9F9E3D17A2DB}"/>
              </a:ext>
            </a:extLst>
          </p:cNvPr>
          <p:cNvSpPr>
            <a:spLocks noGrp="1"/>
          </p:cNvSpPr>
          <p:nvPr>
            <p:ph type="body" idx="1"/>
          </p:nvPr>
        </p:nvSpPr>
        <p:spPr>
          <a:xfrm>
            <a:off x="498433" y="1449736"/>
            <a:ext cx="7654967" cy="1683296"/>
          </a:xfrm>
        </p:spPr>
        <p:txBody>
          <a:bodyPr anchor="ctr"/>
          <a:lstStyle/>
          <a:p>
            <a:r>
              <a:rPr lang="en-US" sz="2000" dirty="0"/>
              <a:t>Generates sine, triangular and square waves</a:t>
            </a:r>
          </a:p>
          <a:p>
            <a:r>
              <a:rPr lang="en-US" sz="2000" dirty="0"/>
              <a:t>Testing electronics on frequency response</a:t>
            </a:r>
          </a:p>
          <a:p>
            <a:r>
              <a:rPr lang="en-US" sz="2000" dirty="0"/>
              <a:t>Generating waveforms with wide range of frequencies</a:t>
            </a:r>
          </a:p>
          <a:p>
            <a:r>
              <a:rPr lang="en-US" sz="2000" dirty="0"/>
              <a:t>Even for  art! (Jerobeam Fenderson)</a:t>
            </a:r>
          </a:p>
        </p:txBody>
      </p:sp>
      <p:sp>
        <p:nvSpPr>
          <p:cNvPr id="2" name="Title 1">
            <a:extLst>
              <a:ext uri="{FF2B5EF4-FFF2-40B4-BE49-F238E27FC236}">
                <a16:creationId xmlns:a16="http://schemas.microsoft.com/office/drawing/2014/main" id="{9881ED01-9FD3-43BB-A65C-8E57CD0B141F}"/>
              </a:ext>
            </a:extLst>
          </p:cNvPr>
          <p:cNvSpPr>
            <a:spLocks noGrp="1"/>
          </p:cNvSpPr>
          <p:nvPr>
            <p:ph type="title"/>
          </p:nvPr>
        </p:nvSpPr>
        <p:spPr>
          <a:xfrm>
            <a:off x="498433" y="723549"/>
            <a:ext cx="10972800" cy="551200"/>
          </a:xfrm>
        </p:spPr>
        <p:txBody>
          <a:bodyPr/>
          <a:lstStyle/>
          <a:p>
            <a:r>
              <a:rPr lang="en-US" sz="2800" dirty="0"/>
              <a:t>What is a function generator and why do we need it?</a:t>
            </a:r>
          </a:p>
        </p:txBody>
      </p:sp>
      <p:pic>
        <p:nvPicPr>
          <p:cNvPr id="5" name="Picture 4">
            <a:extLst>
              <a:ext uri="{FF2B5EF4-FFF2-40B4-BE49-F238E27FC236}">
                <a16:creationId xmlns:a16="http://schemas.microsoft.com/office/drawing/2014/main" id="{C13556F7-2B13-47A5-AE4D-913C03F658BB}"/>
              </a:ext>
            </a:extLst>
          </p:cNvPr>
          <p:cNvPicPr>
            <a:picLocks noChangeAspect="1"/>
          </p:cNvPicPr>
          <p:nvPr/>
        </p:nvPicPr>
        <p:blipFill>
          <a:blip r:embed="rId3"/>
          <a:stretch>
            <a:fillRect/>
          </a:stretch>
        </p:blipFill>
        <p:spPr>
          <a:xfrm>
            <a:off x="1109801" y="3866211"/>
            <a:ext cx="3558990" cy="2001932"/>
          </a:xfrm>
          <a:prstGeom prst="rect">
            <a:avLst/>
          </a:prstGeom>
        </p:spPr>
      </p:pic>
      <p:pic>
        <p:nvPicPr>
          <p:cNvPr id="15" name="Picture 14">
            <a:extLst>
              <a:ext uri="{FF2B5EF4-FFF2-40B4-BE49-F238E27FC236}">
                <a16:creationId xmlns:a16="http://schemas.microsoft.com/office/drawing/2014/main" id="{997E0F61-7DF2-4DE3-A328-05AF350270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2990" y="3886307"/>
            <a:ext cx="3537483" cy="1981836"/>
          </a:xfrm>
          <a:prstGeom prst="rect">
            <a:avLst/>
          </a:prstGeom>
        </p:spPr>
      </p:pic>
    </p:spTree>
    <p:extLst>
      <p:ext uri="{BB962C8B-B14F-4D97-AF65-F5344CB8AC3E}">
        <p14:creationId xmlns:p14="http://schemas.microsoft.com/office/powerpoint/2010/main" val="3490817070"/>
      </p:ext>
    </p:extLst>
  </p:cSld>
  <p:clrMapOvr>
    <a:masterClrMapping/>
  </p:clrMapOvr>
  <p:transition spd="slow">
    <p:cove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1BF2A02-3E6A-4EF8-A0B7-A6D19974F633}"/>
              </a:ext>
            </a:extLst>
          </p:cNvPr>
          <p:cNvSpPr>
            <a:spLocks noGrp="1"/>
          </p:cNvSpPr>
          <p:nvPr>
            <p:ph type="body" idx="1"/>
          </p:nvPr>
        </p:nvSpPr>
        <p:spPr>
          <a:xfrm>
            <a:off x="498433" y="1489091"/>
            <a:ext cx="5460795" cy="1425559"/>
          </a:xfrm>
        </p:spPr>
        <p:txBody>
          <a:bodyPr/>
          <a:lstStyle/>
          <a:p>
            <a:pPr>
              <a:buFont typeface="Sylfaen" panose="010A0502050306030303" pitchFamily="18" charset="0"/>
              <a:buChar char="▪"/>
            </a:pPr>
            <a:r>
              <a:rPr lang="en-US">
                <a:latin typeface="+mj-lt"/>
              </a:rPr>
              <a:t>Analog</a:t>
            </a:r>
          </a:p>
          <a:p>
            <a:pPr lvl="1">
              <a:buClr>
                <a:schemeClr val="bg1"/>
              </a:buClr>
              <a:buFont typeface="Wingdings" panose="05000000000000000000" pitchFamily="2" charset="2"/>
              <a:buChar char="Ø"/>
            </a:pPr>
            <a:r>
              <a:rPr lang="en-US">
                <a:solidFill>
                  <a:schemeClr val="bg1"/>
                </a:solidFill>
                <a:latin typeface="+mj-lt"/>
              </a:rPr>
              <a:t>Pros</a:t>
            </a:r>
          </a:p>
          <a:p>
            <a:pPr lvl="2">
              <a:buClr>
                <a:srgbClr val="FD8003"/>
              </a:buClr>
              <a:buFont typeface="Sylfaen" panose="010A0502050306030303" pitchFamily="18" charset="0"/>
              <a:buChar char="▪"/>
            </a:pPr>
            <a:r>
              <a:rPr lang="en-US">
                <a:solidFill>
                  <a:schemeClr val="bg1"/>
                </a:solidFill>
                <a:latin typeface="+mj-lt"/>
              </a:rPr>
              <a:t>Continuous and smooth signal</a:t>
            </a:r>
          </a:p>
          <a:p>
            <a:pPr lvl="2">
              <a:buClr>
                <a:srgbClr val="FD8003"/>
              </a:buClr>
              <a:buFont typeface="Sylfaen" panose="010A0502050306030303" pitchFamily="18" charset="0"/>
              <a:buChar char="▪"/>
            </a:pPr>
            <a:r>
              <a:rPr lang="en-US">
                <a:solidFill>
                  <a:schemeClr val="bg1"/>
                </a:solidFill>
                <a:latin typeface="+mj-lt"/>
              </a:rPr>
              <a:t>No discretization</a:t>
            </a:r>
          </a:p>
          <a:p>
            <a:pPr lvl="1">
              <a:buClr>
                <a:schemeClr val="bg1"/>
              </a:buClr>
              <a:buFont typeface="Wingdings" panose="05000000000000000000" pitchFamily="2" charset="2"/>
              <a:buChar char="Ø"/>
            </a:pPr>
            <a:r>
              <a:rPr lang="en-US">
                <a:solidFill>
                  <a:schemeClr val="bg1"/>
                </a:solidFill>
                <a:latin typeface="+mj-lt"/>
              </a:rPr>
              <a:t>Cons</a:t>
            </a:r>
          </a:p>
          <a:p>
            <a:pPr lvl="2">
              <a:buClr>
                <a:srgbClr val="FD8003"/>
              </a:buClr>
              <a:buFont typeface="Sylfaen" panose="010A0502050306030303" pitchFamily="18" charset="0"/>
              <a:buChar char="▪"/>
            </a:pPr>
            <a:r>
              <a:rPr lang="en-US">
                <a:solidFill>
                  <a:schemeClr val="bg1"/>
                </a:solidFill>
                <a:latin typeface="+mj-lt"/>
              </a:rPr>
              <a:t>Highly affected by outside noise</a:t>
            </a:r>
          </a:p>
          <a:p>
            <a:pPr lvl="2">
              <a:buClr>
                <a:srgbClr val="FD8003"/>
              </a:buClr>
              <a:buFont typeface="Sylfaen" panose="010A0502050306030303" pitchFamily="18" charset="0"/>
              <a:buChar char="▪"/>
            </a:pPr>
            <a:r>
              <a:rPr lang="en-US">
                <a:solidFill>
                  <a:schemeClr val="bg1"/>
                </a:solidFill>
                <a:latin typeface="+mj-lt"/>
              </a:rPr>
              <a:t>Very expensive or not good quality</a:t>
            </a:r>
          </a:p>
        </p:txBody>
      </p:sp>
      <p:sp>
        <p:nvSpPr>
          <p:cNvPr id="2" name="Title 1">
            <a:extLst>
              <a:ext uri="{FF2B5EF4-FFF2-40B4-BE49-F238E27FC236}">
                <a16:creationId xmlns:a16="http://schemas.microsoft.com/office/drawing/2014/main" id="{E0BA9A24-3DD3-4251-9B33-4988D1572287}"/>
              </a:ext>
            </a:extLst>
          </p:cNvPr>
          <p:cNvSpPr>
            <a:spLocks noGrp="1"/>
          </p:cNvSpPr>
          <p:nvPr>
            <p:ph type="title"/>
          </p:nvPr>
        </p:nvSpPr>
        <p:spPr>
          <a:xfrm>
            <a:off x="609600" y="490641"/>
            <a:ext cx="10972800" cy="551200"/>
          </a:xfrm>
        </p:spPr>
        <p:txBody>
          <a:bodyPr/>
          <a:lstStyle/>
          <a:p>
            <a:pPr algn="ctr"/>
            <a:r>
              <a:rPr lang="en-US" sz="2800" dirty="0"/>
              <a:t>Why digital?</a:t>
            </a:r>
          </a:p>
        </p:txBody>
      </p:sp>
      <p:grpSp>
        <p:nvGrpSpPr>
          <p:cNvPr id="4" name="Group 3">
            <a:extLst>
              <a:ext uri="{FF2B5EF4-FFF2-40B4-BE49-F238E27FC236}">
                <a16:creationId xmlns:a16="http://schemas.microsoft.com/office/drawing/2014/main" id="{21D87E6B-2CF8-4385-81CB-DA31277B2479}"/>
              </a:ext>
            </a:extLst>
          </p:cNvPr>
          <p:cNvGrpSpPr/>
          <p:nvPr/>
        </p:nvGrpSpPr>
        <p:grpSpPr>
          <a:xfrm>
            <a:off x="878320" y="3637500"/>
            <a:ext cx="5080907" cy="2758696"/>
            <a:chOff x="4463143" y="-108853"/>
            <a:chExt cx="7404596" cy="5024029"/>
          </a:xfrm>
        </p:grpSpPr>
        <p:sp>
          <p:nvSpPr>
            <p:cNvPr id="7" name="Google Shape;154;p20">
              <a:extLst>
                <a:ext uri="{FF2B5EF4-FFF2-40B4-BE49-F238E27FC236}">
                  <a16:creationId xmlns:a16="http://schemas.microsoft.com/office/drawing/2014/main" id="{2C3CCACC-EE12-43EF-BAF3-9D4B7CE50C2B}"/>
                </a:ext>
              </a:extLst>
            </p:cNvPr>
            <p:cNvSpPr/>
            <p:nvPr/>
          </p:nvSpPr>
          <p:spPr>
            <a:xfrm rot="5400000">
              <a:off x="5529026" y="-480568"/>
              <a:ext cx="3913590" cy="6004782"/>
            </a:xfrm>
            <a:prstGeom prst="rect">
              <a:avLst/>
            </a:prstGeom>
            <a:noFill/>
            <a:ln w="9525" cap="flat" cmpd="sng">
              <a:solidFill>
                <a:schemeClr val="bg1"/>
              </a:solidFill>
              <a:prstDash val="dash"/>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bg1"/>
                </a:solidFill>
                <a:latin typeface="Sylfaen" panose="010A0502050306030303" pitchFamily="18" charset="0"/>
              </a:endParaRPr>
            </a:p>
          </p:txBody>
        </p:sp>
        <p:sp>
          <p:nvSpPr>
            <p:cNvPr id="8" name="Google Shape;155;p20">
              <a:extLst>
                <a:ext uri="{FF2B5EF4-FFF2-40B4-BE49-F238E27FC236}">
                  <a16:creationId xmlns:a16="http://schemas.microsoft.com/office/drawing/2014/main" id="{683C57E3-5DA8-49D8-ABD0-20F73D3A9B7F}"/>
                </a:ext>
              </a:extLst>
            </p:cNvPr>
            <p:cNvSpPr/>
            <p:nvPr/>
          </p:nvSpPr>
          <p:spPr>
            <a:xfrm rot="5400000">
              <a:off x="7390013" y="1816948"/>
              <a:ext cx="211594" cy="5984861"/>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chemeClr val="bg1"/>
              </a:solidFill>
              <a:prstDash val="solid"/>
              <a:miter lim="8000"/>
              <a:headEnd type="none" w="med" len="med"/>
              <a:tailEnd type="none" w="med" len="med"/>
            </a:ln>
          </p:spPr>
        </p:sp>
        <p:sp>
          <p:nvSpPr>
            <p:cNvPr id="9" name="Google Shape;156;p20">
              <a:extLst>
                <a:ext uri="{FF2B5EF4-FFF2-40B4-BE49-F238E27FC236}">
                  <a16:creationId xmlns:a16="http://schemas.microsoft.com/office/drawing/2014/main" id="{3E86CAFF-7246-4553-A2B6-5F4DF58E57D0}"/>
                </a:ext>
              </a:extLst>
            </p:cNvPr>
            <p:cNvSpPr/>
            <p:nvPr/>
          </p:nvSpPr>
          <p:spPr>
            <a:xfrm>
              <a:off x="10848237" y="568415"/>
              <a:ext cx="324657" cy="3900607"/>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chemeClr val="bg1"/>
              </a:solidFill>
              <a:prstDash val="solid"/>
              <a:miter lim="8000"/>
              <a:headEnd type="none" w="med" len="med"/>
              <a:tailEnd type="none" w="med" len="med"/>
            </a:ln>
          </p:spPr>
        </p:sp>
        <p:sp>
          <p:nvSpPr>
            <p:cNvPr id="10" name="Google Shape;157;p20">
              <a:extLst>
                <a:ext uri="{FF2B5EF4-FFF2-40B4-BE49-F238E27FC236}">
                  <a16:creationId xmlns:a16="http://schemas.microsoft.com/office/drawing/2014/main" id="{2A592D2B-0ED2-4D1C-BEB5-8D2EE098CBD3}"/>
                </a:ext>
              </a:extLst>
            </p:cNvPr>
            <p:cNvSpPr/>
            <p:nvPr/>
          </p:nvSpPr>
          <p:spPr>
            <a:xfrm>
              <a:off x="8378165" y="-108853"/>
              <a:ext cx="3489574" cy="2274315"/>
            </a:xfrm>
            <a:prstGeom prst="arc">
              <a:avLst>
                <a:gd name="adj1" fmla="val 16200000"/>
                <a:gd name="adj2" fmla="val 0"/>
              </a:avLst>
            </a:prstGeom>
            <a:noFill/>
            <a:ln w="9525" cap="flat" cmpd="sng">
              <a:solidFill>
                <a:schemeClr val="bg1"/>
              </a:solidFill>
              <a:prstDash val="dash"/>
              <a:round/>
              <a:headEnd type="triangl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bg1"/>
                </a:solidFill>
                <a:latin typeface="Sylfaen" panose="010A0502050306030303" pitchFamily="18" charset="0"/>
              </a:endParaRPr>
            </a:p>
          </p:txBody>
        </p:sp>
        <p:cxnSp>
          <p:nvCxnSpPr>
            <p:cNvPr id="13" name="Google Shape;160;p20">
              <a:extLst>
                <a:ext uri="{FF2B5EF4-FFF2-40B4-BE49-F238E27FC236}">
                  <a16:creationId xmlns:a16="http://schemas.microsoft.com/office/drawing/2014/main" id="{98672F23-0F7E-403A-B905-25DC24F5064F}"/>
                </a:ext>
              </a:extLst>
            </p:cNvPr>
            <p:cNvCxnSpPr/>
            <p:nvPr/>
          </p:nvCxnSpPr>
          <p:spPr>
            <a:xfrm rot="5400000">
              <a:off x="7465534" y="-2648934"/>
              <a:ext cx="0" cy="6004782"/>
            </a:xfrm>
            <a:prstGeom prst="straightConnector1">
              <a:avLst/>
            </a:prstGeom>
            <a:noFill/>
            <a:ln w="9525" cap="flat" cmpd="sng">
              <a:solidFill>
                <a:schemeClr val="bg1"/>
              </a:solidFill>
              <a:prstDash val="solid"/>
              <a:round/>
              <a:headEnd type="triangle" w="sm" len="sm"/>
              <a:tailEnd type="triangle" w="sm" len="sm"/>
            </a:ln>
          </p:spPr>
        </p:cxnSp>
      </p:grpSp>
      <p:pic>
        <p:nvPicPr>
          <p:cNvPr id="5" name="Picture 4">
            <a:extLst>
              <a:ext uri="{FF2B5EF4-FFF2-40B4-BE49-F238E27FC236}">
                <a16:creationId xmlns:a16="http://schemas.microsoft.com/office/drawing/2014/main" id="{872773E3-3AA6-4A2D-B33E-689EE1C608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063" y="4057841"/>
            <a:ext cx="4039033" cy="2064797"/>
          </a:xfrm>
          <a:prstGeom prst="rect">
            <a:avLst/>
          </a:prstGeom>
        </p:spPr>
      </p:pic>
      <p:sp>
        <p:nvSpPr>
          <p:cNvPr id="11" name="Text Placeholder 2">
            <a:extLst>
              <a:ext uri="{FF2B5EF4-FFF2-40B4-BE49-F238E27FC236}">
                <a16:creationId xmlns:a16="http://schemas.microsoft.com/office/drawing/2014/main" id="{6BBFAB84-6F78-4E76-A306-C7B09A72FB91}"/>
              </a:ext>
            </a:extLst>
          </p:cNvPr>
          <p:cNvSpPr txBox="1">
            <a:spLocks/>
          </p:cNvSpPr>
          <p:nvPr/>
        </p:nvSpPr>
        <p:spPr>
          <a:xfrm>
            <a:off x="6232772" y="1073800"/>
            <a:ext cx="5460795" cy="2277888"/>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609585" marR="0" lvl="0" indent="-507987" algn="l" rtl="0" eaLnBrk="1" hangingPunct="1">
              <a:lnSpc>
                <a:spcPct val="100000"/>
              </a:lnSpc>
              <a:spcBef>
                <a:spcPts val="800"/>
              </a:spcBef>
              <a:spcAft>
                <a:spcPts val="0"/>
              </a:spcAft>
              <a:buClr>
                <a:schemeClr val="bg1"/>
              </a:buClr>
              <a:buSzPts val="2400"/>
              <a:buFont typeface="Arial"/>
              <a:buChar char="▪"/>
              <a:defRPr sz="2000" b="0" i="0" u="none" strike="noStrike" cap="none">
                <a:solidFill>
                  <a:schemeClr val="bg1"/>
                </a:solidFill>
                <a:latin typeface="+mn-lt"/>
                <a:ea typeface="Arial"/>
                <a:cs typeface="Arial"/>
                <a:sym typeface="Arial"/>
              </a:defRPr>
            </a:lvl1pPr>
            <a:lvl2pPr marL="1219170" marR="0" lvl="1" indent="-507987" algn="l" rtl="0" eaLnBrk="1" hangingPunct="1">
              <a:lnSpc>
                <a:spcPct val="100000"/>
              </a:lnSpc>
              <a:spcBef>
                <a:spcPts val="0"/>
              </a:spcBef>
              <a:spcAft>
                <a:spcPts val="0"/>
              </a:spcAft>
              <a:buClr>
                <a:srgbClr val="000000"/>
              </a:buClr>
              <a:buSzPts val="2400"/>
              <a:buFont typeface="Arial"/>
              <a:buChar char="▫"/>
              <a:defRPr sz="1867" b="0" i="0" u="none" strike="noStrike" cap="none">
                <a:solidFill>
                  <a:srgbClr val="000000"/>
                </a:solidFill>
                <a:latin typeface="Arial"/>
                <a:ea typeface="Arial"/>
                <a:cs typeface="Arial"/>
                <a:sym typeface="Arial"/>
              </a:defRPr>
            </a:lvl2pPr>
            <a:lvl3pPr marL="1828754" marR="0" lvl="2" indent="-507987" algn="l" rtl="0" eaLnBrk="1" hangingPunct="1">
              <a:lnSpc>
                <a:spcPct val="100000"/>
              </a:lnSpc>
              <a:spcBef>
                <a:spcPts val="0"/>
              </a:spcBef>
              <a:spcAft>
                <a:spcPts val="0"/>
              </a:spcAft>
              <a:buClr>
                <a:srgbClr val="000000"/>
              </a:buClr>
              <a:buSzPts val="2400"/>
              <a:buFont typeface="Arial"/>
              <a:buChar char="■"/>
              <a:defRPr sz="1867" b="0" i="0" u="none" strike="noStrike" cap="none">
                <a:solidFill>
                  <a:srgbClr val="000000"/>
                </a:solidFill>
                <a:latin typeface="Arial"/>
                <a:ea typeface="Arial"/>
                <a:cs typeface="Arial"/>
                <a:sym typeface="Arial"/>
              </a:defRPr>
            </a:lvl3pPr>
            <a:lvl4pPr marL="2438339" marR="0" lvl="3" indent="-507987" algn="l" rtl="0" eaLnBrk="1" hangingPunct="1">
              <a:lnSpc>
                <a:spcPct val="100000"/>
              </a:lnSpc>
              <a:spcBef>
                <a:spcPts val="0"/>
              </a:spcBef>
              <a:spcAft>
                <a:spcPts val="0"/>
              </a:spcAft>
              <a:buClr>
                <a:srgbClr val="000000"/>
              </a:buClr>
              <a:buSzPts val="2400"/>
              <a:buFont typeface="Arial"/>
              <a:buChar char="●"/>
              <a:defRPr sz="1867" b="0" i="0" u="none" strike="noStrike" cap="none">
                <a:solidFill>
                  <a:srgbClr val="000000"/>
                </a:solidFill>
                <a:latin typeface="Arial"/>
                <a:ea typeface="Arial"/>
                <a:cs typeface="Arial"/>
                <a:sym typeface="Arial"/>
              </a:defRPr>
            </a:lvl4pPr>
            <a:lvl5pPr marL="3047924" marR="0" lvl="4" indent="-507987" algn="l" rtl="0" eaLnBrk="1" hangingPunct="1">
              <a:lnSpc>
                <a:spcPct val="100000"/>
              </a:lnSpc>
              <a:spcBef>
                <a:spcPts val="0"/>
              </a:spcBef>
              <a:spcAft>
                <a:spcPts val="0"/>
              </a:spcAft>
              <a:buClr>
                <a:srgbClr val="000000"/>
              </a:buClr>
              <a:buSzPts val="2400"/>
              <a:buFont typeface="Arial"/>
              <a:buChar char="○"/>
              <a:defRPr sz="1867" b="0" i="0" u="none" strike="noStrike" cap="none">
                <a:solidFill>
                  <a:srgbClr val="000000"/>
                </a:solidFill>
                <a:latin typeface="Arial"/>
                <a:ea typeface="Arial"/>
                <a:cs typeface="Arial"/>
                <a:sym typeface="Arial"/>
              </a:defRPr>
            </a:lvl5pPr>
            <a:lvl6pPr marL="3657509" marR="0" lvl="5" indent="-507987" algn="l" rtl="0" eaLnBrk="1" hangingPunct="1">
              <a:lnSpc>
                <a:spcPct val="100000"/>
              </a:lnSpc>
              <a:spcBef>
                <a:spcPts val="0"/>
              </a:spcBef>
              <a:spcAft>
                <a:spcPts val="0"/>
              </a:spcAft>
              <a:buClr>
                <a:srgbClr val="000000"/>
              </a:buClr>
              <a:buSzPts val="2400"/>
              <a:buFont typeface="Arial"/>
              <a:buChar char="■"/>
              <a:defRPr sz="1867" b="0" i="0" u="none" strike="noStrike" cap="none">
                <a:solidFill>
                  <a:srgbClr val="000000"/>
                </a:solidFill>
                <a:latin typeface="Arial"/>
                <a:ea typeface="Arial"/>
                <a:cs typeface="Arial"/>
                <a:sym typeface="Arial"/>
              </a:defRPr>
            </a:lvl6pPr>
            <a:lvl7pPr marL="4267093" marR="0" lvl="6" indent="-507987" algn="l" rtl="0" eaLnBrk="1" hangingPunct="1">
              <a:lnSpc>
                <a:spcPct val="100000"/>
              </a:lnSpc>
              <a:spcBef>
                <a:spcPts val="0"/>
              </a:spcBef>
              <a:spcAft>
                <a:spcPts val="0"/>
              </a:spcAft>
              <a:buClr>
                <a:srgbClr val="000000"/>
              </a:buClr>
              <a:buSzPts val="2400"/>
              <a:buFont typeface="Arial"/>
              <a:buChar char="●"/>
              <a:defRPr sz="1867" b="0" i="0" u="none" strike="noStrike" cap="none">
                <a:solidFill>
                  <a:srgbClr val="000000"/>
                </a:solidFill>
                <a:latin typeface="Arial"/>
                <a:ea typeface="Arial"/>
                <a:cs typeface="Arial"/>
                <a:sym typeface="Arial"/>
              </a:defRPr>
            </a:lvl7pPr>
            <a:lvl8pPr marL="4876678" marR="0" lvl="7" indent="-507987" algn="l" rtl="0" eaLnBrk="1" hangingPunct="1">
              <a:lnSpc>
                <a:spcPct val="100000"/>
              </a:lnSpc>
              <a:spcBef>
                <a:spcPts val="0"/>
              </a:spcBef>
              <a:spcAft>
                <a:spcPts val="0"/>
              </a:spcAft>
              <a:buClr>
                <a:srgbClr val="000000"/>
              </a:buClr>
              <a:buSzPts val="2400"/>
              <a:buFont typeface="Arial"/>
              <a:buChar char="○"/>
              <a:defRPr sz="1867" b="0" i="0" u="none" strike="noStrike" cap="none">
                <a:solidFill>
                  <a:srgbClr val="000000"/>
                </a:solidFill>
                <a:latin typeface="Arial"/>
                <a:ea typeface="Arial"/>
                <a:cs typeface="Arial"/>
                <a:sym typeface="Arial"/>
              </a:defRPr>
            </a:lvl8pPr>
            <a:lvl9pPr marL="5486263" marR="0" lvl="8" indent="-507987" algn="l" rtl="0" eaLnBrk="1" hangingPunct="1">
              <a:lnSpc>
                <a:spcPct val="100000"/>
              </a:lnSpc>
              <a:spcBef>
                <a:spcPts val="0"/>
              </a:spcBef>
              <a:spcAft>
                <a:spcPts val="0"/>
              </a:spcAft>
              <a:buClr>
                <a:srgbClr val="000000"/>
              </a:buClr>
              <a:buSzPts val="2400"/>
              <a:buFont typeface="Arial"/>
              <a:buChar char="■"/>
              <a:defRPr sz="1867" b="0" i="0" u="none" strike="noStrike" cap="none">
                <a:solidFill>
                  <a:srgbClr val="000000"/>
                </a:solidFill>
                <a:latin typeface="Arial"/>
                <a:ea typeface="Arial"/>
                <a:cs typeface="Arial"/>
                <a:sym typeface="Arial"/>
              </a:defRPr>
            </a:lvl9pPr>
          </a:lstStyle>
          <a:p>
            <a:pPr>
              <a:buFont typeface="Sylfaen" panose="010A0502050306030303" pitchFamily="18" charset="0"/>
              <a:buChar char="▪"/>
            </a:pPr>
            <a:r>
              <a:rPr lang="en-US"/>
              <a:t>Digital</a:t>
            </a:r>
          </a:p>
          <a:p>
            <a:pPr lvl="1">
              <a:buClr>
                <a:schemeClr val="bg1"/>
              </a:buClr>
              <a:buFont typeface="Wingdings" panose="05000000000000000000" pitchFamily="2" charset="2"/>
              <a:buChar char="Ø"/>
            </a:pPr>
            <a:r>
              <a:rPr lang="en-US">
                <a:solidFill>
                  <a:schemeClr val="bg1"/>
                </a:solidFill>
                <a:latin typeface="+mn-lt"/>
              </a:rPr>
              <a:t>Pros</a:t>
            </a:r>
          </a:p>
          <a:p>
            <a:pPr lvl="2">
              <a:buClr>
                <a:srgbClr val="FD8003"/>
              </a:buClr>
              <a:buFont typeface="Sylfaen" panose="010A0502050306030303" pitchFamily="18" charset="0"/>
              <a:buChar char="▪"/>
            </a:pPr>
            <a:r>
              <a:rPr lang="en-US">
                <a:solidFill>
                  <a:schemeClr val="bg1"/>
                </a:solidFill>
                <a:latin typeface="+mn-lt"/>
              </a:rPr>
              <a:t>Not affected by outside noise</a:t>
            </a:r>
          </a:p>
          <a:p>
            <a:pPr lvl="2">
              <a:buClr>
                <a:srgbClr val="FD8003"/>
              </a:buClr>
              <a:buFont typeface="Sylfaen" panose="010A0502050306030303" pitchFamily="18" charset="0"/>
              <a:buChar char="▪"/>
            </a:pPr>
            <a:r>
              <a:rPr lang="en-US">
                <a:solidFill>
                  <a:schemeClr val="bg1"/>
                </a:solidFill>
                <a:latin typeface="+mn-lt"/>
              </a:rPr>
              <a:t>Cheap and easy to make</a:t>
            </a:r>
          </a:p>
          <a:p>
            <a:pPr lvl="2">
              <a:buClr>
                <a:srgbClr val="FD8003"/>
              </a:buClr>
              <a:buFont typeface="Sylfaen" panose="010A0502050306030303" pitchFamily="18" charset="0"/>
              <a:buChar char="▪"/>
            </a:pPr>
            <a:r>
              <a:rPr lang="en-US">
                <a:solidFill>
                  <a:schemeClr val="bg1"/>
                </a:solidFill>
                <a:latin typeface="+mn-lt"/>
              </a:rPr>
              <a:t>High accuracy can be reached by higher sampling rates</a:t>
            </a:r>
          </a:p>
          <a:p>
            <a:pPr lvl="1">
              <a:buClr>
                <a:schemeClr val="bg1"/>
              </a:buClr>
              <a:buFont typeface="Wingdings" panose="05000000000000000000" pitchFamily="2" charset="2"/>
              <a:buChar char="Ø"/>
            </a:pPr>
            <a:r>
              <a:rPr lang="en-US">
                <a:solidFill>
                  <a:schemeClr val="bg1"/>
                </a:solidFill>
                <a:latin typeface="+mn-lt"/>
              </a:rPr>
              <a:t>Cons</a:t>
            </a:r>
          </a:p>
          <a:p>
            <a:pPr lvl="2">
              <a:buClr>
                <a:srgbClr val="FD8003"/>
              </a:buClr>
              <a:buFont typeface="Sylfaen" panose="010A0502050306030303" pitchFamily="18" charset="0"/>
              <a:buChar char="▪"/>
            </a:pPr>
            <a:r>
              <a:rPr lang="en-US">
                <a:solidFill>
                  <a:schemeClr val="bg1"/>
                </a:solidFill>
                <a:latin typeface="+mn-lt"/>
              </a:rPr>
              <a:t>Discretized signal</a:t>
            </a:r>
          </a:p>
        </p:txBody>
      </p:sp>
      <p:grpSp>
        <p:nvGrpSpPr>
          <p:cNvPr id="12" name="Group 11">
            <a:extLst>
              <a:ext uri="{FF2B5EF4-FFF2-40B4-BE49-F238E27FC236}">
                <a16:creationId xmlns:a16="http://schemas.microsoft.com/office/drawing/2014/main" id="{D41B59EF-CAFA-46ED-AB6A-FE5B2B36BCB5}"/>
              </a:ext>
            </a:extLst>
          </p:cNvPr>
          <p:cNvGrpSpPr/>
          <p:nvPr/>
        </p:nvGrpSpPr>
        <p:grpSpPr>
          <a:xfrm>
            <a:off x="6692986" y="3637500"/>
            <a:ext cx="5080907" cy="2758696"/>
            <a:chOff x="4463143" y="-108853"/>
            <a:chExt cx="7404596" cy="5024029"/>
          </a:xfrm>
        </p:grpSpPr>
        <p:sp>
          <p:nvSpPr>
            <p:cNvPr id="14" name="Google Shape;154;p20">
              <a:extLst>
                <a:ext uri="{FF2B5EF4-FFF2-40B4-BE49-F238E27FC236}">
                  <a16:creationId xmlns:a16="http://schemas.microsoft.com/office/drawing/2014/main" id="{587FDEA0-8733-4DE3-ADE8-6E4AA69C7DC0}"/>
                </a:ext>
              </a:extLst>
            </p:cNvPr>
            <p:cNvSpPr/>
            <p:nvPr/>
          </p:nvSpPr>
          <p:spPr>
            <a:xfrm rot="5400000">
              <a:off x="5529026" y="-480568"/>
              <a:ext cx="3913590" cy="6004782"/>
            </a:xfrm>
            <a:prstGeom prst="rect">
              <a:avLst/>
            </a:prstGeom>
            <a:noFill/>
            <a:ln w="9525" cap="flat" cmpd="sng">
              <a:solidFill>
                <a:schemeClr val="bg1"/>
              </a:solidFill>
              <a:prstDash val="dash"/>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bg1"/>
                </a:solidFill>
                <a:latin typeface="Sylfaen" panose="010A0502050306030303" pitchFamily="18" charset="0"/>
              </a:endParaRPr>
            </a:p>
          </p:txBody>
        </p:sp>
        <p:sp>
          <p:nvSpPr>
            <p:cNvPr id="15" name="Google Shape;155;p20">
              <a:extLst>
                <a:ext uri="{FF2B5EF4-FFF2-40B4-BE49-F238E27FC236}">
                  <a16:creationId xmlns:a16="http://schemas.microsoft.com/office/drawing/2014/main" id="{98959EC8-CFC9-4544-B383-E13A7CBDCACA}"/>
                </a:ext>
              </a:extLst>
            </p:cNvPr>
            <p:cNvSpPr/>
            <p:nvPr/>
          </p:nvSpPr>
          <p:spPr>
            <a:xfrm rot="5400000">
              <a:off x="7390013" y="1816948"/>
              <a:ext cx="211594" cy="5984861"/>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chemeClr val="bg1"/>
              </a:solidFill>
              <a:prstDash val="solid"/>
              <a:miter lim="8000"/>
              <a:headEnd type="none" w="med" len="med"/>
              <a:tailEnd type="none" w="med" len="med"/>
            </a:ln>
          </p:spPr>
        </p:sp>
        <p:sp>
          <p:nvSpPr>
            <p:cNvPr id="16" name="Google Shape;156;p20">
              <a:extLst>
                <a:ext uri="{FF2B5EF4-FFF2-40B4-BE49-F238E27FC236}">
                  <a16:creationId xmlns:a16="http://schemas.microsoft.com/office/drawing/2014/main" id="{E3BB0D40-95E7-4CFF-8423-9BA2D0013231}"/>
                </a:ext>
              </a:extLst>
            </p:cNvPr>
            <p:cNvSpPr/>
            <p:nvPr/>
          </p:nvSpPr>
          <p:spPr>
            <a:xfrm>
              <a:off x="10848237" y="568415"/>
              <a:ext cx="324657" cy="3900607"/>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chemeClr val="bg1"/>
              </a:solidFill>
              <a:prstDash val="solid"/>
              <a:miter lim="8000"/>
              <a:headEnd type="none" w="med" len="med"/>
              <a:tailEnd type="none" w="med" len="med"/>
            </a:ln>
          </p:spPr>
        </p:sp>
        <p:sp>
          <p:nvSpPr>
            <p:cNvPr id="17" name="Google Shape;157;p20">
              <a:extLst>
                <a:ext uri="{FF2B5EF4-FFF2-40B4-BE49-F238E27FC236}">
                  <a16:creationId xmlns:a16="http://schemas.microsoft.com/office/drawing/2014/main" id="{FFDE3C62-0772-4CDC-B60A-B39DB85056FF}"/>
                </a:ext>
              </a:extLst>
            </p:cNvPr>
            <p:cNvSpPr/>
            <p:nvPr/>
          </p:nvSpPr>
          <p:spPr>
            <a:xfrm>
              <a:off x="8378165" y="-108853"/>
              <a:ext cx="3489574" cy="2274315"/>
            </a:xfrm>
            <a:prstGeom prst="arc">
              <a:avLst>
                <a:gd name="adj1" fmla="val 16200000"/>
                <a:gd name="adj2" fmla="val 0"/>
              </a:avLst>
            </a:prstGeom>
            <a:noFill/>
            <a:ln w="9525" cap="flat" cmpd="sng">
              <a:solidFill>
                <a:schemeClr val="bg1"/>
              </a:solidFill>
              <a:prstDash val="dash"/>
              <a:round/>
              <a:headEnd type="triangl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bg1"/>
                </a:solidFill>
                <a:latin typeface="Sylfaen" panose="010A0502050306030303" pitchFamily="18" charset="0"/>
              </a:endParaRPr>
            </a:p>
          </p:txBody>
        </p:sp>
        <p:cxnSp>
          <p:nvCxnSpPr>
            <p:cNvPr id="18" name="Google Shape;160;p20">
              <a:extLst>
                <a:ext uri="{FF2B5EF4-FFF2-40B4-BE49-F238E27FC236}">
                  <a16:creationId xmlns:a16="http://schemas.microsoft.com/office/drawing/2014/main" id="{76C815F7-7284-4FF7-BD53-AB85B8EB28DC}"/>
                </a:ext>
              </a:extLst>
            </p:cNvPr>
            <p:cNvCxnSpPr/>
            <p:nvPr/>
          </p:nvCxnSpPr>
          <p:spPr>
            <a:xfrm rot="5400000">
              <a:off x="7465534" y="-2648934"/>
              <a:ext cx="0" cy="6004782"/>
            </a:xfrm>
            <a:prstGeom prst="straightConnector1">
              <a:avLst/>
            </a:prstGeom>
            <a:noFill/>
            <a:ln w="9525" cap="flat" cmpd="sng">
              <a:solidFill>
                <a:schemeClr val="bg1"/>
              </a:solidFill>
              <a:prstDash val="solid"/>
              <a:round/>
              <a:headEnd type="triangle" w="sm" len="sm"/>
              <a:tailEnd type="triangle" w="sm" len="sm"/>
            </a:ln>
          </p:spPr>
        </p:cxnSp>
      </p:grpSp>
      <p:pic>
        <p:nvPicPr>
          <p:cNvPr id="1026" name="Picture 2" descr="The Analog to Digital Converter - An Introductory Tutorial | Circuit Crush">
            <a:extLst>
              <a:ext uri="{FF2B5EF4-FFF2-40B4-BE49-F238E27FC236}">
                <a16:creationId xmlns:a16="http://schemas.microsoft.com/office/drawing/2014/main" id="{EDBAE8D2-F2B9-4F90-8A2B-EA6AED698C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3633" y="4060144"/>
            <a:ext cx="3999617" cy="2043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4807520"/>
      </p:ext>
    </p:extLst>
  </p:cSld>
  <p:clrMapOvr>
    <a:masterClrMapping/>
  </p:clrMapOvr>
  <p:transition spd="slow">
    <p:cove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54;p20">
            <a:extLst>
              <a:ext uri="{FF2B5EF4-FFF2-40B4-BE49-F238E27FC236}">
                <a16:creationId xmlns:a16="http://schemas.microsoft.com/office/drawing/2014/main" id="{853343D3-6511-42CE-8D85-DB5AB10E6773}"/>
              </a:ext>
            </a:extLst>
          </p:cNvPr>
          <p:cNvSpPr/>
          <p:nvPr/>
        </p:nvSpPr>
        <p:spPr>
          <a:xfrm rot="5400000">
            <a:off x="6193237" y="849096"/>
            <a:ext cx="4008544" cy="5659463"/>
          </a:xfrm>
          <a:prstGeom prst="rect">
            <a:avLst/>
          </a:prstGeom>
          <a:noFill/>
          <a:ln w="9525" cap="flat" cmpd="sng">
            <a:solidFill>
              <a:schemeClr val="bg1"/>
            </a:solidFill>
            <a:prstDash val="dash"/>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ylfaen" panose="010A0502050306030303" pitchFamily="18" charset="0"/>
            </a:endParaRPr>
          </a:p>
        </p:txBody>
      </p:sp>
      <p:pic>
        <p:nvPicPr>
          <p:cNvPr id="11" name="Picture 10">
            <a:extLst>
              <a:ext uri="{FF2B5EF4-FFF2-40B4-BE49-F238E27FC236}">
                <a16:creationId xmlns:a16="http://schemas.microsoft.com/office/drawing/2014/main" id="{17EFD46A-7CBE-4DB5-BE21-AB38811C89B4}"/>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2500"/>
                    </a14:imgEffect>
                  </a14:imgLayer>
                </a14:imgProps>
              </a:ext>
              <a:ext uri="{28A0092B-C50C-407E-A947-70E740481C1C}">
                <a14:useLocalDpi xmlns:a14="http://schemas.microsoft.com/office/drawing/2010/main" val="0"/>
              </a:ext>
            </a:extLst>
          </a:blip>
          <a:srcRect l="9546" t="24485" r="64961" b="52110"/>
          <a:stretch/>
        </p:blipFill>
        <p:spPr>
          <a:xfrm>
            <a:off x="5367776" y="1682232"/>
            <a:ext cx="5611617" cy="3981666"/>
          </a:xfrm>
          <a:prstGeom prst="rect">
            <a:avLst/>
          </a:prstGeom>
        </p:spPr>
      </p:pic>
      <p:sp>
        <p:nvSpPr>
          <p:cNvPr id="8" name="Google Shape;155;p20">
            <a:extLst>
              <a:ext uri="{FF2B5EF4-FFF2-40B4-BE49-F238E27FC236}">
                <a16:creationId xmlns:a16="http://schemas.microsoft.com/office/drawing/2014/main" id="{E83C5641-C843-4328-A745-AA5897F0F1E3}"/>
              </a:ext>
            </a:extLst>
          </p:cNvPr>
          <p:cNvSpPr/>
          <p:nvPr/>
        </p:nvSpPr>
        <p:spPr>
          <a:xfrm rot="5400000">
            <a:off x="8144573" y="3117096"/>
            <a:ext cx="105897" cy="5659489"/>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chemeClr val="bg1"/>
            </a:solidFill>
            <a:prstDash val="solid"/>
            <a:miter lim="8000"/>
            <a:headEnd type="none" w="med" len="med"/>
            <a:tailEnd type="none" w="med" len="med"/>
          </a:ln>
        </p:spPr>
      </p:sp>
      <p:sp>
        <p:nvSpPr>
          <p:cNvPr id="9" name="Google Shape;156;p20">
            <a:extLst>
              <a:ext uri="{FF2B5EF4-FFF2-40B4-BE49-F238E27FC236}">
                <a16:creationId xmlns:a16="http://schemas.microsoft.com/office/drawing/2014/main" id="{F91DC0C0-7E3C-47F6-92B7-29AC3AA09E50}"/>
              </a:ext>
            </a:extLst>
          </p:cNvPr>
          <p:cNvSpPr/>
          <p:nvPr/>
        </p:nvSpPr>
        <p:spPr>
          <a:xfrm>
            <a:off x="11330241" y="1674556"/>
            <a:ext cx="212692" cy="3999552"/>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chemeClr val="bg1"/>
            </a:solidFill>
            <a:prstDash val="solid"/>
            <a:miter lim="8000"/>
            <a:headEnd type="none" w="med" len="med"/>
            <a:tailEnd type="none" w="med" len="med"/>
          </a:ln>
        </p:spPr>
      </p:sp>
      <p:sp>
        <p:nvSpPr>
          <p:cNvPr id="10" name="Google Shape;157;p20">
            <a:extLst>
              <a:ext uri="{FF2B5EF4-FFF2-40B4-BE49-F238E27FC236}">
                <a16:creationId xmlns:a16="http://schemas.microsoft.com/office/drawing/2014/main" id="{8911765C-A333-4422-A92B-CBB5DFD923F9}"/>
              </a:ext>
            </a:extLst>
          </p:cNvPr>
          <p:cNvSpPr/>
          <p:nvPr/>
        </p:nvSpPr>
        <p:spPr>
          <a:xfrm>
            <a:off x="8975151" y="1194102"/>
            <a:ext cx="2936837" cy="2131058"/>
          </a:xfrm>
          <a:prstGeom prst="arc">
            <a:avLst>
              <a:gd name="adj1" fmla="val 16200000"/>
              <a:gd name="adj2" fmla="val 0"/>
            </a:avLst>
          </a:prstGeom>
          <a:noFill/>
          <a:ln w="9525" cap="flat" cmpd="sng">
            <a:solidFill>
              <a:schemeClr val="bg1"/>
            </a:solidFill>
            <a:prstDash val="dash"/>
            <a:round/>
            <a:headEnd type="triangl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ylfaen" panose="010A0502050306030303" pitchFamily="18" charset="0"/>
            </a:endParaRPr>
          </a:p>
        </p:txBody>
      </p:sp>
      <p:sp>
        <p:nvSpPr>
          <p:cNvPr id="3" name="Text Placeholder 2">
            <a:extLst>
              <a:ext uri="{FF2B5EF4-FFF2-40B4-BE49-F238E27FC236}">
                <a16:creationId xmlns:a16="http://schemas.microsoft.com/office/drawing/2014/main" id="{F6A15CC2-C401-4628-ADB9-7B329AD28ABC}"/>
              </a:ext>
            </a:extLst>
          </p:cNvPr>
          <p:cNvSpPr>
            <a:spLocks noGrp="1"/>
          </p:cNvSpPr>
          <p:nvPr>
            <p:ph type="body" idx="1"/>
          </p:nvPr>
        </p:nvSpPr>
        <p:spPr>
          <a:xfrm>
            <a:off x="457633" y="1746076"/>
            <a:ext cx="4607143" cy="3667077"/>
          </a:xfrm>
        </p:spPr>
        <p:txBody>
          <a:bodyPr anchor="ctr"/>
          <a:lstStyle/>
          <a:p>
            <a:r>
              <a:rPr lang="en-US">
                <a:latin typeface="Calibri" panose="020F0502020204030204" pitchFamily="34" charset="0"/>
                <a:cs typeface="Calibri" panose="020F0502020204030204" pitchFamily="34" charset="0"/>
              </a:rPr>
              <a:t>Using simple 555 circuit to produce frequency of discretization</a:t>
            </a:r>
          </a:p>
          <a:p>
            <a:r>
              <a:rPr lang="en-US">
                <a:latin typeface="Calibri" panose="020F0502020204030204" pitchFamily="34" charset="0"/>
                <a:cs typeface="Calibri" panose="020F0502020204030204" pitchFamily="34" charset="0"/>
              </a:rPr>
              <a:t>Controls frequency of waves</a:t>
            </a:r>
          </a:p>
          <a:p>
            <a:r>
              <a:rPr lang="en-US">
                <a:latin typeface="Calibri" panose="020F0502020204030204" pitchFamily="34" charset="0"/>
                <a:cs typeface="Calibri" panose="020F0502020204030204" pitchFamily="34" charset="0"/>
              </a:rPr>
              <a:t>Created impulses are sent to presetable up/down counter (4029) – every impulse adds/subtracts one to the existing number and generates 4 bit binary output</a:t>
            </a:r>
            <a:endParaRPr lang="en-US" dirty="0">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2E6B759B-83B9-40BF-81EA-7C32BDB99165}"/>
              </a:ext>
            </a:extLst>
          </p:cNvPr>
          <p:cNvSpPr>
            <a:spLocks noGrp="1"/>
          </p:cNvSpPr>
          <p:nvPr>
            <p:ph type="title"/>
          </p:nvPr>
        </p:nvSpPr>
        <p:spPr>
          <a:xfrm>
            <a:off x="457633" y="723593"/>
            <a:ext cx="11054400" cy="551200"/>
          </a:xfrm>
        </p:spPr>
        <p:txBody>
          <a:bodyPr/>
          <a:lstStyle/>
          <a:p>
            <a:r>
              <a:rPr lang="en-US" sz="2800">
                <a:latin typeface="Arial" panose="020B0604020202020204" pitchFamily="34" charset="0"/>
                <a:ea typeface="HP Simplified Hans Light" panose="020B0300000000000000" pitchFamily="34" charset="-122"/>
                <a:cs typeface="Arial" panose="020B0604020202020204" pitchFamily="34" charset="0"/>
              </a:rPr>
              <a:t>Generating impulses which determine frequency of the wave</a:t>
            </a:r>
            <a:endParaRPr lang="en-US" sz="2800" dirty="0">
              <a:latin typeface="Arial" panose="020B0604020202020204" pitchFamily="34" charset="0"/>
              <a:ea typeface="HP Simplified Hans Light" panose="020B0300000000000000" pitchFamily="34" charset="-122"/>
              <a:cs typeface="Arial" panose="020B0604020202020204" pitchFamily="34" charset="0"/>
            </a:endParaRPr>
          </a:p>
        </p:txBody>
      </p:sp>
      <p:cxnSp>
        <p:nvCxnSpPr>
          <p:cNvPr id="21" name="Straight Connector 20">
            <a:extLst>
              <a:ext uri="{FF2B5EF4-FFF2-40B4-BE49-F238E27FC236}">
                <a16:creationId xmlns:a16="http://schemas.microsoft.com/office/drawing/2014/main" id="{449980C3-C4D4-414E-B013-3E1A8E8E8373}"/>
              </a:ext>
            </a:extLst>
          </p:cNvPr>
          <p:cNvCxnSpPr>
            <a:cxnSpLocks/>
          </p:cNvCxnSpPr>
          <p:nvPr/>
        </p:nvCxnSpPr>
        <p:spPr>
          <a:xfrm>
            <a:off x="8382000" y="3279363"/>
            <a:ext cx="1295400" cy="0"/>
          </a:xfrm>
          <a:prstGeom prst="line">
            <a:avLst/>
          </a:prstGeom>
          <a:ln w="9525">
            <a:solidFill>
              <a:srgbClr val="FD8003"/>
            </a:solidFill>
          </a:ln>
          <a:effectLst>
            <a:glow rad="38100">
              <a:schemeClr val="tx1"/>
            </a:glow>
          </a:effectLst>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A74E644D-18D9-41C1-96FA-C9C7EE1FA2F8}"/>
              </a:ext>
            </a:extLst>
          </p:cNvPr>
          <p:cNvSpPr txBox="1"/>
          <p:nvPr/>
        </p:nvSpPr>
        <p:spPr>
          <a:xfrm>
            <a:off x="7505402" y="3957963"/>
            <a:ext cx="635753" cy="276999"/>
          </a:xfrm>
          <a:prstGeom prst="rect">
            <a:avLst/>
          </a:prstGeom>
          <a:noFill/>
        </p:spPr>
        <p:txBody>
          <a:bodyPr wrap="square" rtlCol="0">
            <a:spAutoFit/>
          </a:bodyPr>
          <a:lstStyle/>
          <a:p>
            <a:r>
              <a:rPr lang="en-US" sz="1200">
                <a:solidFill>
                  <a:schemeClr val="accent1">
                    <a:lumMod val="40000"/>
                    <a:lumOff val="60000"/>
                  </a:schemeClr>
                </a:solidFill>
                <a:effectLst>
                  <a:glow rad="101600">
                    <a:schemeClr val="tx1"/>
                  </a:glow>
                </a:effectLst>
              </a:rPr>
              <a:t>555</a:t>
            </a:r>
          </a:p>
        </p:txBody>
      </p:sp>
      <p:sp>
        <p:nvSpPr>
          <p:cNvPr id="29" name="TextBox 28">
            <a:extLst>
              <a:ext uri="{FF2B5EF4-FFF2-40B4-BE49-F238E27FC236}">
                <a16:creationId xmlns:a16="http://schemas.microsoft.com/office/drawing/2014/main" id="{A7549D6A-03AD-46E4-A6BB-B585012AC77C}"/>
              </a:ext>
            </a:extLst>
          </p:cNvPr>
          <p:cNvSpPr txBox="1"/>
          <p:nvPr/>
        </p:nvSpPr>
        <p:spPr>
          <a:xfrm>
            <a:off x="9852862" y="3673065"/>
            <a:ext cx="792519" cy="461665"/>
          </a:xfrm>
          <a:prstGeom prst="rect">
            <a:avLst/>
          </a:prstGeom>
          <a:noFill/>
        </p:spPr>
        <p:txBody>
          <a:bodyPr wrap="square" rtlCol="0">
            <a:spAutoFit/>
          </a:bodyPr>
          <a:lstStyle/>
          <a:p>
            <a:pPr algn="ctr"/>
            <a:r>
              <a:rPr lang="en-US" sz="1200">
                <a:solidFill>
                  <a:schemeClr val="accent1">
                    <a:lumMod val="40000"/>
                    <a:lumOff val="60000"/>
                  </a:schemeClr>
                </a:solidFill>
                <a:effectLst>
                  <a:glow rad="101600">
                    <a:schemeClr val="tx1"/>
                  </a:glow>
                </a:effectLst>
              </a:rPr>
              <a:t>Up/down counter</a:t>
            </a:r>
          </a:p>
        </p:txBody>
      </p:sp>
      <p:pic>
        <p:nvPicPr>
          <p:cNvPr id="5" name="Picture 4">
            <a:extLst>
              <a:ext uri="{FF2B5EF4-FFF2-40B4-BE49-F238E27FC236}">
                <a16:creationId xmlns:a16="http://schemas.microsoft.com/office/drawing/2014/main" id="{7D447141-399A-489B-A821-30EFEE0F9D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36430" y="2814980"/>
            <a:ext cx="817744" cy="307030"/>
          </a:xfrm>
          <a:prstGeom prst="rect">
            <a:avLst/>
          </a:prstGeom>
          <a:effectLst>
            <a:glow rad="38100">
              <a:schemeClr val="tx1"/>
            </a:glow>
          </a:effectLst>
        </p:spPr>
      </p:pic>
    </p:spTree>
    <p:extLst>
      <p:ext uri="{BB962C8B-B14F-4D97-AF65-F5344CB8AC3E}">
        <p14:creationId xmlns:p14="http://schemas.microsoft.com/office/powerpoint/2010/main" val="188502948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2251779-374E-45B8-B2BC-0112F856A35C}"/>
              </a:ext>
            </a:extLst>
          </p:cNvPr>
          <p:cNvSpPr>
            <a:spLocks noGrp="1"/>
          </p:cNvSpPr>
          <p:nvPr>
            <p:ph type="body" idx="1"/>
          </p:nvPr>
        </p:nvSpPr>
        <p:spPr>
          <a:xfrm>
            <a:off x="495733" y="1494799"/>
            <a:ext cx="5971179" cy="3601076"/>
          </a:xfrm>
        </p:spPr>
        <p:txBody>
          <a:bodyPr anchor="ctr"/>
          <a:lstStyle/>
          <a:p>
            <a:r>
              <a:rPr lang="en-US" dirty="0"/>
              <a:t>10</a:t>
            </a:r>
            <a:r>
              <a:rPr lang="en-US" baseline="30000" dirty="0"/>
              <a:t>th</a:t>
            </a:r>
            <a:r>
              <a:rPr lang="en-US" dirty="0"/>
              <a:t> pin </a:t>
            </a:r>
            <a:r>
              <a:rPr lang="en-US"/>
              <a:t>of the counter </a:t>
            </a:r>
            <a:r>
              <a:rPr lang="en-US" dirty="0"/>
              <a:t>represents up/down counter configuration</a:t>
            </a:r>
          </a:p>
          <a:p>
            <a:r>
              <a:rPr lang="en-US" dirty="0"/>
              <a:t>Inputting logical high will cause the IC to switch to up counting mode</a:t>
            </a:r>
          </a:p>
          <a:p>
            <a:r>
              <a:rPr lang="en-US" dirty="0"/>
              <a:t>logical low switches the IC to down counting</a:t>
            </a:r>
          </a:p>
          <a:p>
            <a:r>
              <a:rPr lang="en-US" dirty="0"/>
              <a:t>To produce a good quality sine wave maximum amount of discretization degree is needed</a:t>
            </a:r>
          </a:p>
          <a:p>
            <a:r>
              <a:rPr lang="en-US" dirty="0"/>
              <a:t>To achieve </a:t>
            </a:r>
            <a:r>
              <a:rPr lang="en-US"/>
              <a:t>that NOR (not OR) </a:t>
            </a:r>
            <a:r>
              <a:rPr lang="en-US" dirty="0"/>
              <a:t>and AND gates are used on the output of 4029, to see when 0 and 15 are generated</a:t>
            </a:r>
          </a:p>
        </p:txBody>
      </p:sp>
      <p:sp>
        <p:nvSpPr>
          <p:cNvPr id="2" name="Title 1">
            <a:extLst>
              <a:ext uri="{FF2B5EF4-FFF2-40B4-BE49-F238E27FC236}">
                <a16:creationId xmlns:a16="http://schemas.microsoft.com/office/drawing/2014/main" id="{4C1BEA7C-C537-46CB-BBAE-3EF0D98AF640}"/>
              </a:ext>
            </a:extLst>
          </p:cNvPr>
          <p:cNvSpPr>
            <a:spLocks noGrp="1"/>
          </p:cNvSpPr>
          <p:nvPr>
            <p:ph type="title"/>
          </p:nvPr>
        </p:nvSpPr>
        <p:spPr>
          <a:xfrm>
            <a:off x="457633" y="695655"/>
            <a:ext cx="10972800" cy="551200"/>
          </a:xfrm>
        </p:spPr>
        <p:txBody>
          <a:bodyPr/>
          <a:lstStyle/>
          <a:p>
            <a:r>
              <a:rPr lang="en-US" sz="2800" dirty="0"/>
              <a:t>Up/down counter configuration</a:t>
            </a:r>
          </a:p>
        </p:txBody>
      </p:sp>
      <p:pic>
        <p:nvPicPr>
          <p:cNvPr id="5" name="Picture 4">
            <a:extLst>
              <a:ext uri="{FF2B5EF4-FFF2-40B4-BE49-F238E27FC236}">
                <a16:creationId xmlns:a16="http://schemas.microsoft.com/office/drawing/2014/main" id="{4D85C602-BB8F-448B-BA03-D63AF12A3067}"/>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2445"/>
                    </a14:imgEffect>
                  </a14:imgLayer>
                </a14:imgProps>
              </a:ext>
              <a:ext uri="{28A0092B-C50C-407E-A947-70E740481C1C}">
                <a14:useLocalDpi xmlns:a14="http://schemas.microsoft.com/office/drawing/2010/main" val="0"/>
              </a:ext>
            </a:extLst>
          </a:blip>
          <a:srcRect l="15767" t="27259" r="60763" b="40297"/>
          <a:stretch/>
        </p:blipFill>
        <p:spPr>
          <a:xfrm>
            <a:off x="6684868" y="981403"/>
            <a:ext cx="4204052" cy="4491158"/>
          </a:xfrm>
          <a:prstGeom prst="rect">
            <a:avLst/>
          </a:prstGeom>
        </p:spPr>
      </p:pic>
      <p:grpSp>
        <p:nvGrpSpPr>
          <p:cNvPr id="6" name="Group 5">
            <a:extLst>
              <a:ext uri="{FF2B5EF4-FFF2-40B4-BE49-F238E27FC236}">
                <a16:creationId xmlns:a16="http://schemas.microsoft.com/office/drawing/2014/main" id="{B91AB098-D13C-4ACE-B150-DF7E7D13CEA9}"/>
              </a:ext>
            </a:extLst>
          </p:cNvPr>
          <p:cNvGrpSpPr/>
          <p:nvPr/>
        </p:nvGrpSpPr>
        <p:grpSpPr>
          <a:xfrm>
            <a:off x="6662054" y="158627"/>
            <a:ext cx="5225143" cy="5821680"/>
            <a:chOff x="6700995" y="919905"/>
            <a:chExt cx="5258153" cy="5547570"/>
          </a:xfrm>
        </p:grpSpPr>
        <p:sp>
          <p:nvSpPr>
            <p:cNvPr id="7" name="Google Shape;154;p20">
              <a:extLst>
                <a:ext uri="{FF2B5EF4-FFF2-40B4-BE49-F238E27FC236}">
                  <a16:creationId xmlns:a16="http://schemas.microsoft.com/office/drawing/2014/main" id="{F2DF00E7-9295-46D9-AAB0-72E036740D69}"/>
                </a:ext>
              </a:extLst>
            </p:cNvPr>
            <p:cNvSpPr/>
            <p:nvPr/>
          </p:nvSpPr>
          <p:spPr>
            <a:xfrm rot="5400000">
              <a:off x="6678203" y="1686801"/>
              <a:ext cx="4321415" cy="4275832"/>
            </a:xfrm>
            <a:prstGeom prst="rect">
              <a:avLst/>
            </a:prstGeom>
            <a:noFill/>
            <a:ln w="9525" cap="flat" cmpd="sng">
              <a:solidFill>
                <a:srgbClr val="FFFFFF"/>
              </a:solidFill>
              <a:prstDash val="dash"/>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ylfaen" panose="010A0502050306030303" pitchFamily="18" charset="0"/>
              </a:endParaRPr>
            </a:p>
          </p:txBody>
        </p:sp>
        <p:sp>
          <p:nvSpPr>
            <p:cNvPr id="8" name="Google Shape;155;p20">
              <a:extLst>
                <a:ext uri="{FF2B5EF4-FFF2-40B4-BE49-F238E27FC236}">
                  <a16:creationId xmlns:a16="http://schemas.microsoft.com/office/drawing/2014/main" id="{3CDAC244-8BB8-4F27-9B13-FDAF69721BF8}"/>
                </a:ext>
              </a:extLst>
            </p:cNvPr>
            <p:cNvSpPr/>
            <p:nvPr/>
          </p:nvSpPr>
          <p:spPr>
            <a:xfrm rot="5400000">
              <a:off x="8729203" y="4219830"/>
              <a:ext cx="233644" cy="4261646"/>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9" name="Google Shape;156;p20">
              <a:extLst>
                <a:ext uri="{FF2B5EF4-FFF2-40B4-BE49-F238E27FC236}">
                  <a16:creationId xmlns:a16="http://schemas.microsoft.com/office/drawing/2014/main" id="{840424DC-2E57-45A1-8725-88BB02B7D028}"/>
                </a:ext>
              </a:extLst>
            </p:cNvPr>
            <p:cNvSpPr/>
            <p:nvPr/>
          </p:nvSpPr>
          <p:spPr>
            <a:xfrm>
              <a:off x="11233190" y="1667750"/>
              <a:ext cx="231179" cy="4307079"/>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10" name="Google Shape;157;p20">
              <a:extLst>
                <a:ext uri="{FF2B5EF4-FFF2-40B4-BE49-F238E27FC236}">
                  <a16:creationId xmlns:a16="http://schemas.microsoft.com/office/drawing/2014/main" id="{B22D5019-5C1E-40C1-8A20-7F68EBD133E4}"/>
                </a:ext>
              </a:extLst>
            </p:cNvPr>
            <p:cNvSpPr/>
            <p:nvPr/>
          </p:nvSpPr>
          <p:spPr>
            <a:xfrm>
              <a:off x="9474323" y="919905"/>
              <a:ext cx="2484825" cy="2511315"/>
            </a:xfrm>
            <a:prstGeom prst="arc">
              <a:avLst>
                <a:gd name="adj1" fmla="val 16200000"/>
                <a:gd name="adj2" fmla="val 0"/>
              </a:avLst>
            </a:prstGeom>
            <a:noFill/>
            <a:ln w="9525" cap="flat" cmpd="sng">
              <a:solidFill>
                <a:srgbClr val="FFFFFF"/>
              </a:solidFill>
              <a:prstDash val="dash"/>
              <a:round/>
              <a:headEnd type="triangl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ylfaen" panose="010A0502050306030303" pitchFamily="18" charset="0"/>
              </a:endParaRPr>
            </a:p>
          </p:txBody>
        </p:sp>
      </p:grpSp>
      <p:sp>
        <p:nvSpPr>
          <p:cNvPr id="14" name="TextBox 13">
            <a:extLst>
              <a:ext uri="{FF2B5EF4-FFF2-40B4-BE49-F238E27FC236}">
                <a16:creationId xmlns:a16="http://schemas.microsoft.com/office/drawing/2014/main" id="{A1AAE07F-A302-4552-B26E-B92335CBE773}"/>
              </a:ext>
            </a:extLst>
          </p:cNvPr>
          <p:cNvSpPr txBox="1"/>
          <p:nvPr/>
        </p:nvSpPr>
        <p:spPr>
          <a:xfrm>
            <a:off x="7277451" y="2427851"/>
            <a:ext cx="635753" cy="261610"/>
          </a:xfrm>
          <a:prstGeom prst="rect">
            <a:avLst/>
          </a:prstGeom>
          <a:noFill/>
        </p:spPr>
        <p:txBody>
          <a:bodyPr wrap="square" rtlCol="0">
            <a:spAutoFit/>
          </a:bodyPr>
          <a:lstStyle/>
          <a:p>
            <a:r>
              <a:rPr lang="en-US" sz="1100">
                <a:solidFill>
                  <a:schemeClr val="accent1">
                    <a:lumMod val="40000"/>
                    <a:lumOff val="60000"/>
                  </a:schemeClr>
                </a:solidFill>
                <a:effectLst>
                  <a:glow rad="101600">
                    <a:schemeClr val="tx1"/>
                  </a:glow>
                </a:effectLst>
              </a:rPr>
              <a:t>555</a:t>
            </a:r>
          </a:p>
        </p:txBody>
      </p:sp>
      <p:sp>
        <p:nvSpPr>
          <p:cNvPr id="15" name="TextBox 14">
            <a:extLst>
              <a:ext uri="{FF2B5EF4-FFF2-40B4-BE49-F238E27FC236}">
                <a16:creationId xmlns:a16="http://schemas.microsoft.com/office/drawing/2014/main" id="{D719858F-4CF9-4E13-860D-3FAD29075442}"/>
              </a:ext>
            </a:extLst>
          </p:cNvPr>
          <p:cNvSpPr txBox="1"/>
          <p:nvPr/>
        </p:nvSpPr>
        <p:spPr>
          <a:xfrm>
            <a:off x="9148621" y="2179927"/>
            <a:ext cx="792519" cy="430887"/>
          </a:xfrm>
          <a:prstGeom prst="rect">
            <a:avLst/>
          </a:prstGeom>
          <a:noFill/>
        </p:spPr>
        <p:txBody>
          <a:bodyPr wrap="square" rtlCol="0">
            <a:spAutoFit/>
          </a:bodyPr>
          <a:lstStyle/>
          <a:p>
            <a:pPr algn="ctr"/>
            <a:r>
              <a:rPr lang="en-US" sz="1100">
                <a:solidFill>
                  <a:schemeClr val="accent1">
                    <a:lumMod val="40000"/>
                    <a:lumOff val="60000"/>
                  </a:schemeClr>
                </a:solidFill>
                <a:effectLst>
                  <a:glow rad="101600">
                    <a:schemeClr val="tx1"/>
                  </a:glow>
                </a:effectLst>
              </a:rPr>
              <a:t>Up/down counter</a:t>
            </a:r>
          </a:p>
        </p:txBody>
      </p:sp>
      <p:sp>
        <p:nvSpPr>
          <p:cNvPr id="34" name="TextBox 33">
            <a:extLst>
              <a:ext uri="{FF2B5EF4-FFF2-40B4-BE49-F238E27FC236}">
                <a16:creationId xmlns:a16="http://schemas.microsoft.com/office/drawing/2014/main" id="{4821EFA0-BF8A-43AB-9FAF-94E01841D649}"/>
              </a:ext>
            </a:extLst>
          </p:cNvPr>
          <p:cNvSpPr txBox="1"/>
          <p:nvPr/>
        </p:nvSpPr>
        <p:spPr>
          <a:xfrm>
            <a:off x="9337115" y="3895903"/>
            <a:ext cx="635753" cy="261610"/>
          </a:xfrm>
          <a:prstGeom prst="rect">
            <a:avLst/>
          </a:prstGeom>
          <a:noFill/>
        </p:spPr>
        <p:txBody>
          <a:bodyPr wrap="square" rtlCol="0">
            <a:spAutoFit/>
          </a:bodyPr>
          <a:lstStyle/>
          <a:p>
            <a:r>
              <a:rPr lang="en-US" sz="1100">
                <a:solidFill>
                  <a:schemeClr val="accent1">
                    <a:lumMod val="40000"/>
                    <a:lumOff val="60000"/>
                  </a:schemeClr>
                </a:solidFill>
                <a:effectLst>
                  <a:glow rad="101600">
                    <a:schemeClr val="tx1"/>
                  </a:glow>
                </a:effectLst>
              </a:rPr>
              <a:t>NOR</a:t>
            </a:r>
          </a:p>
        </p:txBody>
      </p:sp>
      <p:sp>
        <p:nvSpPr>
          <p:cNvPr id="35" name="TextBox 34">
            <a:extLst>
              <a:ext uri="{FF2B5EF4-FFF2-40B4-BE49-F238E27FC236}">
                <a16:creationId xmlns:a16="http://schemas.microsoft.com/office/drawing/2014/main" id="{0D57E3AF-1E6A-493B-80BF-AF02485D7883}"/>
              </a:ext>
            </a:extLst>
          </p:cNvPr>
          <p:cNvSpPr txBox="1"/>
          <p:nvPr/>
        </p:nvSpPr>
        <p:spPr>
          <a:xfrm>
            <a:off x="9370323" y="4793304"/>
            <a:ext cx="635753" cy="261610"/>
          </a:xfrm>
          <a:prstGeom prst="rect">
            <a:avLst/>
          </a:prstGeom>
          <a:noFill/>
        </p:spPr>
        <p:txBody>
          <a:bodyPr wrap="square" rtlCol="0">
            <a:spAutoFit/>
          </a:bodyPr>
          <a:lstStyle/>
          <a:p>
            <a:r>
              <a:rPr lang="en-US" sz="1100">
                <a:solidFill>
                  <a:schemeClr val="accent1">
                    <a:lumMod val="40000"/>
                    <a:lumOff val="60000"/>
                  </a:schemeClr>
                </a:solidFill>
                <a:effectLst>
                  <a:glow rad="101600">
                    <a:schemeClr val="tx1"/>
                  </a:glow>
                </a:effectLst>
              </a:rPr>
              <a:t>AND</a:t>
            </a:r>
          </a:p>
        </p:txBody>
      </p:sp>
      <p:sp>
        <p:nvSpPr>
          <p:cNvPr id="36" name="TextBox 35">
            <a:extLst>
              <a:ext uri="{FF2B5EF4-FFF2-40B4-BE49-F238E27FC236}">
                <a16:creationId xmlns:a16="http://schemas.microsoft.com/office/drawing/2014/main" id="{DE5A3745-7B5A-4E79-BC43-63E90BF8D85E}"/>
              </a:ext>
            </a:extLst>
          </p:cNvPr>
          <p:cNvSpPr txBox="1"/>
          <p:nvPr/>
        </p:nvSpPr>
        <p:spPr>
          <a:xfrm>
            <a:off x="8452641" y="4293467"/>
            <a:ext cx="635753" cy="261610"/>
          </a:xfrm>
          <a:prstGeom prst="rect">
            <a:avLst/>
          </a:prstGeom>
          <a:noFill/>
        </p:spPr>
        <p:txBody>
          <a:bodyPr wrap="square" rtlCol="0">
            <a:spAutoFit/>
          </a:bodyPr>
          <a:lstStyle/>
          <a:p>
            <a:r>
              <a:rPr lang="en-US" sz="1100">
                <a:solidFill>
                  <a:schemeClr val="accent1">
                    <a:lumMod val="40000"/>
                    <a:lumOff val="60000"/>
                  </a:schemeClr>
                </a:solidFill>
                <a:effectLst>
                  <a:glow rad="101600">
                    <a:schemeClr val="tx1"/>
                  </a:glow>
                </a:effectLst>
              </a:rPr>
              <a:t>XOR</a:t>
            </a:r>
          </a:p>
        </p:txBody>
      </p:sp>
      <p:sp>
        <p:nvSpPr>
          <p:cNvPr id="37" name="TextBox 36">
            <a:extLst>
              <a:ext uri="{FF2B5EF4-FFF2-40B4-BE49-F238E27FC236}">
                <a16:creationId xmlns:a16="http://schemas.microsoft.com/office/drawing/2014/main" id="{D4EC5E68-35C9-4D6C-A00E-D4727B1EE00C}"/>
              </a:ext>
            </a:extLst>
          </p:cNvPr>
          <p:cNvSpPr txBox="1"/>
          <p:nvPr/>
        </p:nvSpPr>
        <p:spPr>
          <a:xfrm>
            <a:off x="7505114" y="4301161"/>
            <a:ext cx="739096" cy="261610"/>
          </a:xfrm>
          <a:prstGeom prst="rect">
            <a:avLst/>
          </a:prstGeom>
          <a:noFill/>
        </p:spPr>
        <p:txBody>
          <a:bodyPr wrap="square" rtlCol="0">
            <a:spAutoFit/>
          </a:bodyPr>
          <a:lstStyle/>
          <a:p>
            <a:r>
              <a:rPr lang="en-US" sz="1100">
                <a:solidFill>
                  <a:schemeClr val="accent1">
                    <a:lumMod val="40000"/>
                    <a:lumOff val="60000"/>
                  </a:schemeClr>
                </a:solidFill>
                <a:effectLst>
                  <a:glow rad="101600">
                    <a:schemeClr val="tx1"/>
                  </a:glow>
                </a:effectLst>
              </a:rPr>
              <a:t>Trigger</a:t>
            </a:r>
          </a:p>
        </p:txBody>
      </p:sp>
    </p:spTree>
    <p:extLst>
      <p:ext uri="{BB962C8B-B14F-4D97-AF65-F5344CB8AC3E}">
        <p14:creationId xmlns:p14="http://schemas.microsoft.com/office/powerpoint/2010/main" val="963811186"/>
      </p:ext>
    </p:extLst>
  </p:cSld>
  <p:clrMapOvr>
    <a:masterClrMapping/>
  </p:clrMapOvr>
  <p:transition spd="slow">
    <p:cove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2251779-374E-45B8-B2BC-0112F856A35C}"/>
              </a:ext>
            </a:extLst>
          </p:cNvPr>
          <p:cNvSpPr>
            <a:spLocks noGrp="1"/>
          </p:cNvSpPr>
          <p:nvPr>
            <p:ph type="body" idx="1"/>
          </p:nvPr>
        </p:nvSpPr>
        <p:spPr>
          <a:xfrm>
            <a:off x="445553" y="1524661"/>
            <a:ext cx="5983259" cy="4173855"/>
          </a:xfrm>
        </p:spPr>
        <p:txBody>
          <a:bodyPr anchor="ctr"/>
          <a:lstStyle/>
          <a:p>
            <a:r>
              <a:rPr lang="en-US" sz="2000" dirty="0">
                <a:solidFill>
                  <a:schemeClr val="bg1"/>
                </a:solidFill>
              </a:rPr>
              <a:t>0 and 15 are numbers on which the counter should to start, accordingly, up or down counting</a:t>
            </a:r>
          </a:p>
          <a:p>
            <a:r>
              <a:rPr lang="en-US" sz="2000" dirty="0">
                <a:solidFill>
                  <a:schemeClr val="bg1"/>
                </a:solidFill>
              </a:rPr>
              <a:t>Outputs of those elements are going through XOR, which generates 1, if only one TRUE will enter on it’s input (which always will be the case)</a:t>
            </a:r>
          </a:p>
          <a:p>
            <a:r>
              <a:rPr lang="en-US" sz="2000" dirty="0">
                <a:solidFill>
                  <a:schemeClr val="bg1"/>
                </a:solidFill>
              </a:rPr>
              <a:t>Output of XOR goes into a D trigger, which will generate high voltage, when 0 is reached on the counter and generate low voltage, when 15 is generated.</a:t>
            </a:r>
          </a:p>
          <a:p>
            <a:r>
              <a:rPr lang="en-US" sz="2000" dirty="0">
                <a:solidFill>
                  <a:schemeClr val="bg1"/>
                </a:solidFill>
              </a:rPr>
              <a:t>This provides higher degree of preciseness while generating a sine wave</a:t>
            </a:r>
          </a:p>
        </p:txBody>
      </p:sp>
      <p:sp>
        <p:nvSpPr>
          <p:cNvPr id="2" name="Title 1">
            <a:extLst>
              <a:ext uri="{FF2B5EF4-FFF2-40B4-BE49-F238E27FC236}">
                <a16:creationId xmlns:a16="http://schemas.microsoft.com/office/drawing/2014/main" id="{4C1BEA7C-C537-46CB-BBAE-3EF0D98AF640}"/>
              </a:ext>
            </a:extLst>
          </p:cNvPr>
          <p:cNvSpPr>
            <a:spLocks noGrp="1"/>
          </p:cNvSpPr>
          <p:nvPr>
            <p:ph type="title"/>
          </p:nvPr>
        </p:nvSpPr>
        <p:spPr>
          <a:xfrm>
            <a:off x="445553" y="735917"/>
            <a:ext cx="10972800" cy="551200"/>
          </a:xfrm>
        </p:spPr>
        <p:txBody>
          <a:bodyPr/>
          <a:lstStyle/>
          <a:p>
            <a:r>
              <a:rPr lang="en-US" sz="2800" dirty="0">
                <a:solidFill>
                  <a:schemeClr val="bg1"/>
                </a:solidFill>
              </a:rPr>
              <a:t>Up/down counter configuration</a:t>
            </a:r>
          </a:p>
        </p:txBody>
      </p:sp>
      <p:sp>
        <p:nvSpPr>
          <p:cNvPr id="7" name="Google Shape;154;p20">
            <a:extLst>
              <a:ext uri="{FF2B5EF4-FFF2-40B4-BE49-F238E27FC236}">
                <a16:creationId xmlns:a16="http://schemas.microsoft.com/office/drawing/2014/main" id="{F2DF00E7-9295-46D9-AAB0-72E036740D69}"/>
              </a:ext>
            </a:extLst>
          </p:cNvPr>
          <p:cNvSpPr/>
          <p:nvPr/>
        </p:nvSpPr>
        <p:spPr>
          <a:xfrm rot="5400000">
            <a:off x="7060961" y="953026"/>
            <a:ext cx="3722586" cy="4625620"/>
          </a:xfrm>
          <a:prstGeom prst="rect">
            <a:avLst/>
          </a:prstGeom>
          <a:noFill/>
          <a:ln w="9525" cap="flat" cmpd="sng">
            <a:solidFill>
              <a:srgbClr val="FFFFFF"/>
            </a:solidFill>
            <a:prstDash val="dash"/>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ylfaen" panose="010A0502050306030303" pitchFamily="18" charset="0"/>
            </a:endParaRPr>
          </a:p>
        </p:txBody>
      </p:sp>
      <p:sp>
        <p:nvSpPr>
          <p:cNvPr id="8" name="Google Shape;155;p20">
            <a:extLst>
              <a:ext uri="{FF2B5EF4-FFF2-40B4-BE49-F238E27FC236}">
                <a16:creationId xmlns:a16="http://schemas.microsoft.com/office/drawing/2014/main" id="{3CDAC244-8BB8-4F27-9B13-FDAF69721BF8}"/>
              </a:ext>
            </a:extLst>
          </p:cNvPr>
          <p:cNvSpPr/>
          <p:nvPr/>
        </p:nvSpPr>
        <p:spPr>
          <a:xfrm rot="5400000">
            <a:off x="8829316" y="3136610"/>
            <a:ext cx="201267" cy="4610274"/>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9" name="Google Shape;156;p20">
            <a:extLst>
              <a:ext uri="{FF2B5EF4-FFF2-40B4-BE49-F238E27FC236}">
                <a16:creationId xmlns:a16="http://schemas.microsoft.com/office/drawing/2014/main" id="{840424DC-2E57-45A1-8725-88BB02B7D028}"/>
              </a:ext>
            </a:extLst>
          </p:cNvPr>
          <p:cNvSpPr/>
          <p:nvPr/>
        </p:nvSpPr>
        <p:spPr>
          <a:xfrm>
            <a:off x="11512399" y="1407765"/>
            <a:ext cx="250091" cy="3710237"/>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pic>
        <p:nvPicPr>
          <p:cNvPr id="5" name="Picture 4">
            <a:extLst>
              <a:ext uri="{FF2B5EF4-FFF2-40B4-BE49-F238E27FC236}">
                <a16:creationId xmlns:a16="http://schemas.microsoft.com/office/drawing/2014/main" id="{4D85C602-BB8F-448B-BA03-D63AF12A3067}"/>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0000"/>
                    </a14:imgEffect>
                    <a14:imgEffect>
                      <a14:colorTemperature colorTemp="2500"/>
                    </a14:imgEffect>
                  </a14:imgLayer>
                </a14:imgProps>
              </a:ext>
              <a:ext uri="{28A0092B-C50C-407E-A947-70E740481C1C}">
                <a14:useLocalDpi xmlns:a14="http://schemas.microsoft.com/office/drawing/2010/main" val="0"/>
              </a:ext>
            </a:extLst>
          </a:blip>
          <a:srcRect l="15767" t="34626" r="60763" b="40297"/>
          <a:stretch/>
        </p:blipFill>
        <p:spPr>
          <a:xfrm>
            <a:off x="6641599" y="1404543"/>
            <a:ext cx="4557364" cy="3763052"/>
          </a:xfrm>
          <a:prstGeom prst="rect">
            <a:avLst/>
          </a:prstGeom>
        </p:spPr>
      </p:pic>
      <p:sp>
        <p:nvSpPr>
          <p:cNvPr id="10" name="Google Shape;157;p20">
            <a:extLst>
              <a:ext uri="{FF2B5EF4-FFF2-40B4-BE49-F238E27FC236}">
                <a16:creationId xmlns:a16="http://schemas.microsoft.com/office/drawing/2014/main" id="{B22D5019-5C1E-40C1-8A20-7F68EBD133E4}"/>
              </a:ext>
            </a:extLst>
          </p:cNvPr>
          <p:cNvSpPr/>
          <p:nvPr/>
        </p:nvSpPr>
        <p:spPr>
          <a:xfrm>
            <a:off x="9401265" y="735917"/>
            <a:ext cx="2688098" cy="2163316"/>
          </a:xfrm>
          <a:prstGeom prst="arc">
            <a:avLst>
              <a:gd name="adj1" fmla="val 16200000"/>
              <a:gd name="adj2" fmla="val 0"/>
            </a:avLst>
          </a:prstGeom>
          <a:noFill/>
          <a:ln w="9525" cap="flat" cmpd="sng">
            <a:solidFill>
              <a:srgbClr val="FFFFFF"/>
            </a:solidFill>
            <a:prstDash val="dash"/>
            <a:round/>
            <a:headEnd type="triangl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ylfaen" panose="010A0502050306030303" pitchFamily="18" charset="0"/>
            </a:endParaRPr>
          </a:p>
        </p:txBody>
      </p:sp>
      <p:sp>
        <p:nvSpPr>
          <p:cNvPr id="11" name="TextBox 10">
            <a:extLst>
              <a:ext uri="{FF2B5EF4-FFF2-40B4-BE49-F238E27FC236}">
                <a16:creationId xmlns:a16="http://schemas.microsoft.com/office/drawing/2014/main" id="{10DFFEA8-94D6-44FF-BED1-CFB5237D13F9}"/>
              </a:ext>
            </a:extLst>
          </p:cNvPr>
          <p:cNvSpPr txBox="1"/>
          <p:nvPr/>
        </p:nvSpPr>
        <p:spPr>
          <a:xfrm>
            <a:off x="9549836" y="3451998"/>
            <a:ext cx="635753" cy="276999"/>
          </a:xfrm>
          <a:prstGeom prst="rect">
            <a:avLst/>
          </a:prstGeom>
          <a:noFill/>
          <a:effectLst>
            <a:glow>
              <a:schemeClr val="tx1"/>
            </a:glow>
          </a:effectLst>
        </p:spPr>
        <p:txBody>
          <a:bodyPr wrap="square" rtlCol="0">
            <a:spAutoFit/>
          </a:bodyPr>
          <a:lstStyle/>
          <a:p>
            <a:r>
              <a:rPr lang="en-US" sz="1200">
                <a:solidFill>
                  <a:schemeClr val="accent1">
                    <a:lumMod val="40000"/>
                    <a:lumOff val="60000"/>
                  </a:schemeClr>
                </a:solidFill>
                <a:effectLst>
                  <a:glow rad="101600">
                    <a:schemeClr val="tx1"/>
                  </a:glow>
                </a:effectLst>
              </a:rPr>
              <a:t>NOR</a:t>
            </a:r>
          </a:p>
        </p:txBody>
      </p:sp>
      <p:sp>
        <p:nvSpPr>
          <p:cNvPr id="12" name="TextBox 11">
            <a:extLst>
              <a:ext uri="{FF2B5EF4-FFF2-40B4-BE49-F238E27FC236}">
                <a16:creationId xmlns:a16="http://schemas.microsoft.com/office/drawing/2014/main" id="{8A8742F8-A4B6-4DF3-935C-4BE51C5CE863}"/>
              </a:ext>
            </a:extLst>
          </p:cNvPr>
          <p:cNvSpPr txBox="1"/>
          <p:nvPr/>
        </p:nvSpPr>
        <p:spPr>
          <a:xfrm>
            <a:off x="9561531" y="4424703"/>
            <a:ext cx="635753" cy="276999"/>
          </a:xfrm>
          <a:prstGeom prst="rect">
            <a:avLst/>
          </a:prstGeom>
          <a:noFill/>
          <a:effectLst>
            <a:glow>
              <a:schemeClr val="tx1"/>
            </a:glow>
          </a:effectLst>
        </p:spPr>
        <p:txBody>
          <a:bodyPr wrap="square" rtlCol="0">
            <a:spAutoFit/>
          </a:bodyPr>
          <a:lstStyle/>
          <a:p>
            <a:r>
              <a:rPr lang="en-US" sz="1200">
                <a:solidFill>
                  <a:schemeClr val="accent1">
                    <a:lumMod val="40000"/>
                    <a:lumOff val="60000"/>
                  </a:schemeClr>
                </a:solidFill>
                <a:effectLst>
                  <a:glow rad="101600">
                    <a:schemeClr val="tx1"/>
                  </a:glow>
                </a:effectLst>
              </a:rPr>
              <a:t>AND</a:t>
            </a:r>
          </a:p>
        </p:txBody>
      </p:sp>
      <p:sp>
        <p:nvSpPr>
          <p:cNvPr id="13" name="TextBox 12">
            <a:extLst>
              <a:ext uri="{FF2B5EF4-FFF2-40B4-BE49-F238E27FC236}">
                <a16:creationId xmlns:a16="http://schemas.microsoft.com/office/drawing/2014/main" id="{80F69984-63D4-4052-AE9F-8D0A9E3CA5A9}"/>
              </a:ext>
            </a:extLst>
          </p:cNvPr>
          <p:cNvSpPr txBox="1"/>
          <p:nvPr/>
        </p:nvSpPr>
        <p:spPr>
          <a:xfrm>
            <a:off x="8590058" y="3890127"/>
            <a:ext cx="635753" cy="276999"/>
          </a:xfrm>
          <a:prstGeom prst="rect">
            <a:avLst/>
          </a:prstGeom>
          <a:noFill/>
          <a:effectLst>
            <a:glow>
              <a:schemeClr val="tx1"/>
            </a:glow>
          </a:effectLst>
        </p:spPr>
        <p:txBody>
          <a:bodyPr wrap="square" rtlCol="0">
            <a:spAutoFit/>
          </a:bodyPr>
          <a:lstStyle/>
          <a:p>
            <a:r>
              <a:rPr lang="en-US" sz="1200">
                <a:solidFill>
                  <a:schemeClr val="accent1">
                    <a:lumMod val="40000"/>
                    <a:lumOff val="60000"/>
                  </a:schemeClr>
                </a:solidFill>
                <a:effectLst>
                  <a:glow rad="101600">
                    <a:schemeClr val="tx1"/>
                  </a:glow>
                </a:effectLst>
              </a:rPr>
              <a:t>XOR</a:t>
            </a:r>
          </a:p>
        </p:txBody>
      </p:sp>
      <p:sp>
        <p:nvSpPr>
          <p:cNvPr id="14" name="TextBox 13">
            <a:extLst>
              <a:ext uri="{FF2B5EF4-FFF2-40B4-BE49-F238E27FC236}">
                <a16:creationId xmlns:a16="http://schemas.microsoft.com/office/drawing/2014/main" id="{87496746-83A1-4691-9575-E8E2F89C5E61}"/>
              </a:ext>
            </a:extLst>
          </p:cNvPr>
          <p:cNvSpPr txBox="1"/>
          <p:nvPr/>
        </p:nvSpPr>
        <p:spPr>
          <a:xfrm>
            <a:off x="7541164" y="3888373"/>
            <a:ext cx="739096" cy="276999"/>
          </a:xfrm>
          <a:prstGeom prst="rect">
            <a:avLst/>
          </a:prstGeom>
          <a:noFill/>
          <a:effectLst>
            <a:glow>
              <a:schemeClr val="tx1"/>
            </a:glow>
          </a:effectLst>
        </p:spPr>
        <p:txBody>
          <a:bodyPr wrap="square" rtlCol="0">
            <a:spAutoFit/>
          </a:bodyPr>
          <a:lstStyle/>
          <a:p>
            <a:r>
              <a:rPr lang="en-US" sz="1200">
                <a:solidFill>
                  <a:schemeClr val="accent1">
                    <a:lumMod val="40000"/>
                    <a:lumOff val="60000"/>
                  </a:schemeClr>
                </a:solidFill>
                <a:effectLst>
                  <a:glow rad="101600">
                    <a:schemeClr val="tx1"/>
                  </a:glow>
                </a:effectLst>
              </a:rPr>
              <a:t>Trigger</a:t>
            </a:r>
          </a:p>
        </p:txBody>
      </p:sp>
      <p:sp>
        <p:nvSpPr>
          <p:cNvPr id="15" name="TextBox 14">
            <a:extLst>
              <a:ext uri="{FF2B5EF4-FFF2-40B4-BE49-F238E27FC236}">
                <a16:creationId xmlns:a16="http://schemas.microsoft.com/office/drawing/2014/main" id="{BB215EE7-8C63-4599-A8D7-0858D32549F7}"/>
              </a:ext>
            </a:extLst>
          </p:cNvPr>
          <p:cNvSpPr txBox="1"/>
          <p:nvPr/>
        </p:nvSpPr>
        <p:spPr>
          <a:xfrm>
            <a:off x="10029770" y="3290275"/>
            <a:ext cx="335028" cy="755341"/>
          </a:xfrm>
          <a:prstGeom prst="rect">
            <a:avLst/>
          </a:prstGeom>
          <a:noFill/>
        </p:spPr>
        <p:txBody>
          <a:bodyPr vert="wordArtVert" wrap="square" tIns="3600" bIns="3600" rtlCol="0">
            <a:spAutoFit/>
          </a:bodyPr>
          <a:lstStyle/>
          <a:p>
            <a:r>
              <a:rPr lang="en-US" sz="900" b="1">
                <a:ln w="3175">
                  <a:noFill/>
                </a:ln>
                <a:solidFill>
                  <a:srgbClr val="FD8003"/>
                </a:solidFill>
                <a:effectLst>
                  <a:glow rad="114300">
                    <a:schemeClr val="tx1"/>
                  </a:glow>
                </a:effectLst>
              </a:rPr>
              <a:t>0000</a:t>
            </a:r>
          </a:p>
        </p:txBody>
      </p:sp>
      <p:sp>
        <p:nvSpPr>
          <p:cNvPr id="16" name="TextBox 15">
            <a:extLst>
              <a:ext uri="{FF2B5EF4-FFF2-40B4-BE49-F238E27FC236}">
                <a16:creationId xmlns:a16="http://schemas.microsoft.com/office/drawing/2014/main" id="{997151D4-838E-49E4-B32A-865A23020206}"/>
              </a:ext>
            </a:extLst>
          </p:cNvPr>
          <p:cNvSpPr txBox="1"/>
          <p:nvPr/>
        </p:nvSpPr>
        <p:spPr>
          <a:xfrm>
            <a:off x="9200063" y="3521029"/>
            <a:ext cx="335028" cy="187977"/>
          </a:xfrm>
          <a:prstGeom prst="rect">
            <a:avLst/>
          </a:prstGeom>
          <a:noFill/>
        </p:spPr>
        <p:txBody>
          <a:bodyPr vert="wordArtVert" wrap="square" tIns="3600" bIns="3600" rtlCol="0">
            <a:spAutoFit/>
          </a:bodyPr>
          <a:lstStyle/>
          <a:p>
            <a:r>
              <a:rPr lang="en-US" sz="900" b="1">
                <a:ln w="3175">
                  <a:noFill/>
                </a:ln>
                <a:solidFill>
                  <a:srgbClr val="FD8003"/>
                </a:solidFill>
                <a:effectLst>
                  <a:glow rad="114300">
                    <a:schemeClr val="tx1"/>
                  </a:glow>
                </a:effectLst>
              </a:rPr>
              <a:t>1</a:t>
            </a:r>
          </a:p>
        </p:txBody>
      </p:sp>
      <p:sp>
        <p:nvSpPr>
          <p:cNvPr id="17" name="TextBox 16">
            <a:extLst>
              <a:ext uri="{FF2B5EF4-FFF2-40B4-BE49-F238E27FC236}">
                <a16:creationId xmlns:a16="http://schemas.microsoft.com/office/drawing/2014/main" id="{D3D331FD-C1B2-463B-9C47-5AD3A48E4235}"/>
              </a:ext>
            </a:extLst>
          </p:cNvPr>
          <p:cNvSpPr txBox="1"/>
          <p:nvPr/>
        </p:nvSpPr>
        <p:spPr>
          <a:xfrm>
            <a:off x="9194207" y="4453664"/>
            <a:ext cx="335028" cy="187977"/>
          </a:xfrm>
          <a:prstGeom prst="rect">
            <a:avLst/>
          </a:prstGeom>
          <a:noFill/>
        </p:spPr>
        <p:txBody>
          <a:bodyPr vert="wordArtVert" wrap="square" tIns="3600" bIns="3600" rtlCol="0">
            <a:spAutoFit/>
          </a:bodyPr>
          <a:lstStyle/>
          <a:p>
            <a:r>
              <a:rPr lang="en-US" sz="900" b="1">
                <a:ln w="3175">
                  <a:noFill/>
                </a:ln>
                <a:solidFill>
                  <a:srgbClr val="FD8003"/>
                </a:solidFill>
                <a:effectLst>
                  <a:glow rad="114300">
                    <a:schemeClr val="tx1"/>
                  </a:glow>
                </a:effectLst>
              </a:rPr>
              <a:t>1</a:t>
            </a:r>
          </a:p>
        </p:txBody>
      </p:sp>
      <p:sp>
        <p:nvSpPr>
          <p:cNvPr id="18" name="TextBox 17">
            <a:extLst>
              <a:ext uri="{FF2B5EF4-FFF2-40B4-BE49-F238E27FC236}">
                <a16:creationId xmlns:a16="http://schemas.microsoft.com/office/drawing/2014/main" id="{5DA032E1-45D6-4680-B5D5-5B81481AE49A}"/>
              </a:ext>
            </a:extLst>
          </p:cNvPr>
          <p:cNvSpPr txBox="1"/>
          <p:nvPr/>
        </p:nvSpPr>
        <p:spPr>
          <a:xfrm>
            <a:off x="10031959" y="4254579"/>
            <a:ext cx="335028" cy="755341"/>
          </a:xfrm>
          <a:prstGeom prst="rect">
            <a:avLst/>
          </a:prstGeom>
          <a:noFill/>
        </p:spPr>
        <p:txBody>
          <a:bodyPr vert="wordArtVert" wrap="square" tIns="3600" bIns="3600" rtlCol="0">
            <a:spAutoFit/>
          </a:bodyPr>
          <a:lstStyle/>
          <a:p>
            <a:r>
              <a:rPr lang="en-US" sz="900" b="1">
                <a:ln w="3175">
                  <a:noFill/>
                </a:ln>
                <a:solidFill>
                  <a:srgbClr val="FD8003"/>
                </a:solidFill>
                <a:effectLst>
                  <a:glow rad="114300">
                    <a:schemeClr val="tx1"/>
                  </a:glow>
                </a:effectLst>
              </a:rPr>
              <a:t>0000</a:t>
            </a:r>
          </a:p>
        </p:txBody>
      </p:sp>
      <p:sp>
        <p:nvSpPr>
          <p:cNvPr id="19" name="TextBox 18">
            <a:extLst>
              <a:ext uri="{FF2B5EF4-FFF2-40B4-BE49-F238E27FC236}">
                <a16:creationId xmlns:a16="http://schemas.microsoft.com/office/drawing/2014/main" id="{9F97B193-C906-4A75-9A1B-8946C03F9A2C}"/>
              </a:ext>
            </a:extLst>
          </p:cNvPr>
          <p:cNvSpPr txBox="1"/>
          <p:nvPr/>
        </p:nvSpPr>
        <p:spPr>
          <a:xfrm>
            <a:off x="9178701" y="4473897"/>
            <a:ext cx="335028" cy="187977"/>
          </a:xfrm>
          <a:prstGeom prst="rect">
            <a:avLst/>
          </a:prstGeom>
          <a:noFill/>
        </p:spPr>
        <p:txBody>
          <a:bodyPr vert="wordArtVert" wrap="square" tIns="3600" bIns="3600" rtlCol="0">
            <a:spAutoFit/>
          </a:bodyPr>
          <a:lstStyle/>
          <a:p>
            <a:r>
              <a:rPr lang="en-US" sz="900" b="1">
                <a:ln w="3175">
                  <a:noFill/>
                </a:ln>
                <a:solidFill>
                  <a:srgbClr val="FD8003"/>
                </a:solidFill>
                <a:effectLst>
                  <a:glow rad="114300">
                    <a:schemeClr val="tx1"/>
                  </a:glow>
                </a:effectLst>
              </a:rPr>
              <a:t>0</a:t>
            </a:r>
          </a:p>
        </p:txBody>
      </p:sp>
      <p:sp>
        <p:nvSpPr>
          <p:cNvPr id="20" name="TextBox 19">
            <a:extLst>
              <a:ext uri="{FF2B5EF4-FFF2-40B4-BE49-F238E27FC236}">
                <a16:creationId xmlns:a16="http://schemas.microsoft.com/office/drawing/2014/main" id="{124F0094-C98C-4DF7-A07A-4F2CA6F71C11}"/>
              </a:ext>
            </a:extLst>
          </p:cNvPr>
          <p:cNvSpPr txBox="1"/>
          <p:nvPr/>
        </p:nvSpPr>
        <p:spPr>
          <a:xfrm>
            <a:off x="8361056" y="3934637"/>
            <a:ext cx="335028" cy="187977"/>
          </a:xfrm>
          <a:prstGeom prst="rect">
            <a:avLst/>
          </a:prstGeom>
          <a:noFill/>
        </p:spPr>
        <p:txBody>
          <a:bodyPr vert="wordArtVert" wrap="square" tIns="3600" bIns="3600" rtlCol="0">
            <a:spAutoFit/>
          </a:bodyPr>
          <a:lstStyle/>
          <a:p>
            <a:r>
              <a:rPr lang="en-US" sz="900" b="1">
                <a:ln w="3175">
                  <a:noFill/>
                </a:ln>
                <a:solidFill>
                  <a:srgbClr val="FD8003"/>
                </a:solidFill>
                <a:effectLst>
                  <a:glow rad="114300">
                    <a:schemeClr val="tx1"/>
                  </a:glow>
                </a:effectLst>
              </a:rPr>
              <a:t>1</a:t>
            </a:r>
          </a:p>
        </p:txBody>
      </p:sp>
      <p:sp>
        <p:nvSpPr>
          <p:cNvPr id="21" name="TextBox 20">
            <a:extLst>
              <a:ext uri="{FF2B5EF4-FFF2-40B4-BE49-F238E27FC236}">
                <a16:creationId xmlns:a16="http://schemas.microsoft.com/office/drawing/2014/main" id="{D033A6E5-647A-405F-8DA7-AE943EC7D846}"/>
              </a:ext>
            </a:extLst>
          </p:cNvPr>
          <p:cNvSpPr txBox="1"/>
          <p:nvPr/>
        </p:nvSpPr>
        <p:spPr>
          <a:xfrm>
            <a:off x="7270668" y="3335274"/>
            <a:ext cx="335028" cy="187977"/>
          </a:xfrm>
          <a:prstGeom prst="rect">
            <a:avLst/>
          </a:prstGeom>
          <a:noFill/>
        </p:spPr>
        <p:txBody>
          <a:bodyPr vert="wordArtVert" wrap="square" tIns="3600" bIns="3600" rtlCol="0">
            <a:spAutoFit/>
          </a:bodyPr>
          <a:lstStyle/>
          <a:p>
            <a:r>
              <a:rPr lang="en-US" sz="900" b="1">
                <a:ln w="3175">
                  <a:noFill/>
                </a:ln>
                <a:solidFill>
                  <a:srgbClr val="FD8003"/>
                </a:solidFill>
                <a:effectLst>
                  <a:glow rad="114300">
                    <a:schemeClr val="tx1"/>
                  </a:glow>
                </a:effectLst>
              </a:rPr>
              <a:t>1</a:t>
            </a:r>
          </a:p>
        </p:txBody>
      </p:sp>
      <p:sp>
        <p:nvSpPr>
          <p:cNvPr id="22" name="TextBox 21">
            <a:extLst>
              <a:ext uri="{FF2B5EF4-FFF2-40B4-BE49-F238E27FC236}">
                <a16:creationId xmlns:a16="http://schemas.microsoft.com/office/drawing/2014/main" id="{A6BC8537-DCD4-4AFD-8309-1AA751DB2530}"/>
              </a:ext>
            </a:extLst>
          </p:cNvPr>
          <p:cNvSpPr txBox="1"/>
          <p:nvPr/>
        </p:nvSpPr>
        <p:spPr>
          <a:xfrm>
            <a:off x="10029770" y="4244569"/>
            <a:ext cx="335028" cy="755341"/>
          </a:xfrm>
          <a:prstGeom prst="rect">
            <a:avLst/>
          </a:prstGeom>
          <a:noFill/>
        </p:spPr>
        <p:txBody>
          <a:bodyPr vert="wordArtVert" wrap="square" tIns="3600" bIns="3600" rtlCol="0">
            <a:spAutoFit/>
          </a:bodyPr>
          <a:lstStyle/>
          <a:p>
            <a:r>
              <a:rPr lang="en-US" sz="900" b="1">
                <a:ln w="3175">
                  <a:noFill/>
                </a:ln>
                <a:solidFill>
                  <a:srgbClr val="FD8003"/>
                </a:solidFill>
                <a:effectLst>
                  <a:glow rad="114300">
                    <a:schemeClr val="tx1"/>
                  </a:glow>
                </a:effectLst>
              </a:rPr>
              <a:t>1111</a:t>
            </a:r>
          </a:p>
        </p:txBody>
      </p:sp>
      <p:sp>
        <p:nvSpPr>
          <p:cNvPr id="23" name="TextBox 22">
            <a:extLst>
              <a:ext uri="{FF2B5EF4-FFF2-40B4-BE49-F238E27FC236}">
                <a16:creationId xmlns:a16="http://schemas.microsoft.com/office/drawing/2014/main" id="{3EC7D1D0-36DE-4169-89B1-AA7D67E13F52}"/>
              </a:ext>
            </a:extLst>
          </p:cNvPr>
          <p:cNvSpPr txBox="1"/>
          <p:nvPr/>
        </p:nvSpPr>
        <p:spPr>
          <a:xfrm>
            <a:off x="9182014" y="3517601"/>
            <a:ext cx="335028" cy="187977"/>
          </a:xfrm>
          <a:prstGeom prst="rect">
            <a:avLst/>
          </a:prstGeom>
          <a:noFill/>
        </p:spPr>
        <p:txBody>
          <a:bodyPr vert="wordArtVert" wrap="square" tIns="3600" bIns="3600" rtlCol="0">
            <a:spAutoFit/>
          </a:bodyPr>
          <a:lstStyle/>
          <a:p>
            <a:r>
              <a:rPr lang="en-US" sz="900" b="1">
                <a:ln w="3175">
                  <a:noFill/>
                </a:ln>
                <a:solidFill>
                  <a:srgbClr val="FD8003"/>
                </a:solidFill>
                <a:effectLst>
                  <a:glow rad="114300">
                    <a:schemeClr val="tx1"/>
                  </a:glow>
                </a:effectLst>
              </a:rPr>
              <a:t>0</a:t>
            </a:r>
          </a:p>
        </p:txBody>
      </p:sp>
      <p:sp>
        <p:nvSpPr>
          <p:cNvPr id="24" name="TextBox 23">
            <a:extLst>
              <a:ext uri="{FF2B5EF4-FFF2-40B4-BE49-F238E27FC236}">
                <a16:creationId xmlns:a16="http://schemas.microsoft.com/office/drawing/2014/main" id="{4A56CCBA-634A-4952-84CD-2ECDDF2EC882}"/>
              </a:ext>
            </a:extLst>
          </p:cNvPr>
          <p:cNvSpPr txBox="1"/>
          <p:nvPr/>
        </p:nvSpPr>
        <p:spPr>
          <a:xfrm>
            <a:off x="7270440" y="3348274"/>
            <a:ext cx="335028" cy="187977"/>
          </a:xfrm>
          <a:prstGeom prst="rect">
            <a:avLst/>
          </a:prstGeom>
          <a:noFill/>
        </p:spPr>
        <p:txBody>
          <a:bodyPr vert="wordArtVert" wrap="square" tIns="3600" bIns="3600" rtlCol="0">
            <a:spAutoFit/>
          </a:bodyPr>
          <a:lstStyle/>
          <a:p>
            <a:r>
              <a:rPr lang="en-US" sz="900" b="1">
                <a:ln w="3175">
                  <a:noFill/>
                </a:ln>
                <a:solidFill>
                  <a:srgbClr val="FD8003"/>
                </a:solidFill>
                <a:effectLst>
                  <a:glow rad="114300">
                    <a:schemeClr val="tx1"/>
                  </a:glow>
                </a:effectLst>
              </a:rPr>
              <a:t>0</a:t>
            </a:r>
          </a:p>
        </p:txBody>
      </p:sp>
      <p:sp>
        <p:nvSpPr>
          <p:cNvPr id="25" name="TextBox 24">
            <a:extLst>
              <a:ext uri="{FF2B5EF4-FFF2-40B4-BE49-F238E27FC236}">
                <a16:creationId xmlns:a16="http://schemas.microsoft.com/office/drawing/2014/main" id="{2DC89CC0-48B4-41AA-A912-8B8E9C2661C5}"/>
              </a:ext>
            </a:extLst>
          </p:cNvPr>
          <p:cNvSpPr txBox="1"/>
          <p:nvPr/>
        </p:nvSpPr>
        <p:spPr>
          <a:xfrm>
            <a:off x="10030956" y="3278320"/>
            <a:ext cx="335028" cy="755341"/>
          </a:xfrm>
          <a:prstGeom prst="rect">
            <a:avLst/>
          </a:prstGeom>
          <a:noFill/>
        </p:spPr>
        <p:txBody>
          <a:bodyPr vert="wordArtVert" wrap="square" tIns="3600" bIns="3600" rtlCol="0">
            <a:spAutoFit/>
          </a:bodyPr>
          <a:lstStyle/>
          <a:p>
            <a:r>
              <a:rPr lang="en-US" sz="900" b="1">
                <a:ln w="3175">
                  <a:noFill/>
                </a:ln>
                <a:solidFill>
                  <a:srgbClr val="FD8003"/>
                </a:solidFill>
                <a:effectLst>
                  <a:glow rad="114300">
                    <a:schemeClr val="tx1"/>
                  </a:glow>
                </a:effectLst>
              </a:rPr>
              <a:t>1111</a:t>
            </a:r>
          </a:p>
        </p:txBody>
      </p:sp>
      <p:sp>
        <p:nvSpPr>
          <p:cNvPr id="26" name="TextBox 25">
            <a:extLst>
              <a:ext uri="{FF2B5EF4-FFF2-40B4-BE49-F238E27FC236}">
                <a16:creationId xmlns:a16="http://schemas.microsoft.com/office/drawing/2014/main" id="{1640ED5E-155D-4FA6-9B85-C527B423374E}"/>
              </a:ext>
            </a:extLst>
          </p:cNvPr>
          <p:cNvSpPr txBox="1"/>
          <p:nvPr/>
        </p:nvSpPr>
        <p:spPr>
          <a:xfrm>
            <a:off x="8358078" y="3934637"/>
            <a:ext cx="335028" cy="187977"/>
          </a:xfrm>
          <a:prstGeom prst="rect">
            <a:avLst/>
          </a:prstGeom>
          <a:noFill/>
        </p:spPr>
        <p:txBody>
          <a:bodyPr vert="wordArtVert" wrap="square" tIns="3600" bIns="3600" rtlCol="0">
            <a:spAutoFit/>
          </a:bodyPr>
          <a:lstStyle/>
          <a:p>
            <a:r>
              <a:rPr lang="en-US" sz="900" b="1">
                <a:ln w="3175">
                  <a:noFill/>
                </a:ln>
                <a:solidFill>
                  <a:srgbClr val="FD8003"/>
                </a:solidFill>
                <a:effectLst>
                  <a:glow rad="114300">
                    <a:schemeClr val="tx1"/>
                  </a:glow>
                </a:effectLst>
              </a:rPr>
              <a:t>1</a:t>
            </a:r>
          </a:p>
        </p:txBody>
      </p:sp>
    </p:spTree>
    <p:extLst>
      <p:ext uri="{BB962C8B-B14F-4D97-AF65-F5344CB8AC3E}">
        <p14:creationId xmlns:p14="http://schemas.microsoft.com/office/powerpoint/2010/main" val="44479557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up)">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up)">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up)">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up)">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grpId="1" nodeType="clickEffect">
                                  <p:stCondLst>
                                    <p:cond delay="0"/>
                                  </p:stCondLst>
                                  <p:childTnLst>
                                    <p:animEffect transition="out" filter="wipe(down)">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par>
                                <p:cTn id="38" presetID="22" presetClass="exit" presetSubtype="4" fill="hold" grpId="1" nodeType="withEffect">
                                  <p:stCondLst>
                                    <p:cond delay="0"/>
                                  </p:stCondLst>
                                  <p:childTnLst>
                                    <p:animEffect transition="out" filter="wipe(down)">
                                      <p:cBhvr>
                                        <p:cTn id="39" dur="500"/>
                                        <p:tgtEl>
                                          <p:spTgt spid="18"/>
                                        </p:tgtEl>
                                      </p:cBhvr>
                                    </p:animEffect>
                                    <p:set>
                                      <p:cBhvr>
                                        <p:cTn id="40" dur="1" fill="hold">
                                          <p:stCondLst>
                                            <p:cond delay="499"/>
                                          </p:stCondLst>
                                        </p:cTn>
                                        <p:tgtEl>
                                          <p:spTgt spid="18"/>
                                        </p:tgtEl>
                                        <p:attrNameLst>
                                          <p:attrName>style.visibility</p:attrName>
                                        </p:attrNameLst>
                                      </p:cBhvr>
                                      <p:to>
                                        <p:strVal val="hidden"/>
                                      </p:to>
                                    </p:set>
                                  </p:childTnLst>
                                </p:cTn>
                              </p:par>
                              <p:par>
                                <p:cTn id="41" presetID="22" presetClass="exit" presetSubtype="4" fill="hold" grpId="1" nodeType="withEffect">
                                  <p:stCondLst>
                                    <p:cond delay="0"/>
                                  </p:stCondLst>
                                  <p:childTnLst>
                                    <p:animEffect transition="out" filter="wipe(down)">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par>
                                <p:cTn id="44" presetID="22" presetClass="exit" presetSubtype="4" fill="hold" grpId="1" nodeType="withEffect">
                                  <p:stCondLst>
                                    <p:cond delay="0"/>
                                  </p:stCondLst>
                                  <p:childTnLst>
                                    <p:animEffect transition="out" filter="wipe(down)">
                                      <p:cBhvr>
                                        <p:cTn id="45" dur="500"/>
                                        <p:tgtEl>
                                          <p:spTgt spid="19"/>
                                        </p:tgtEl>
                                      </p:cBhvr>
                                    </p:animEffect>
                                    <p:set>
                                      <p:cBhvr>
                                        <p:cTn id="46" dur="1" fill="hold">
                                          <p:stCondLst>
                                            <p:cond delay="499"/>
                                          </p:stCondLst>
                                        </p:cTn>
                                        <p:tgtEl>
                                          <p:spTgt spid="19"/>
                                        </p:tgtEl>
                                        <p:attrNameLst>
                                          <p:attrName>style.visibility</p:attrName>
                                        </p:attrNameLst>
                                      </p:cBhvr>
                                      <p:to>
                                        <p:strVal val="hidden"/>
                                      </p:to>
                                    </p:set>
                                  </p:childTnLst>
                                </p:cTn>
                              </p:par>
                              <p:par>
                                <p:cTn id="47" presetID="22" presetClass="exit" presetSubtype="4" fill="hold" grpId="1" nodeType="withEffect">
                                  <p:stCondLst>
                                    <p:cond delay="0"/>
                                  </p:stCondLst>
                                  <p:childTnLst>
                                    <p:animEffect transition="out" filter="wipe(down)">
                                      <p:cBhvr>
                                        <p:cTn id="48" dur="500"/>
                                        <p:tgtEl>
                                          <p:spTgt spid="20"/>
                                        </p:tgtEl>
                                      </p:cBhvr>
                                    </p:animEffect>
                                    <p:set>
                                      <p:cBhvr>
                                        <p:cTn id="49" dur="1" fill="hold">
                                          <p:stCondLst>
                                            <p:cond delay="499"/>
                                          </p:stCondLst>
                                        </p:cTn>
                                        <p:tgtEl>
                                          <p:spTgt spid="20"/>
                                        </p:tgtEl>
                                        <p:attrNameLst>
                                          <p:attrName>style.visibility</p:attrName>
                                        </p:attrNameLst>
                                      </p:cBhvr>
                                      <p:to>
                                        <p:strVal val="hidden"/>
                                      </p:to>
                                    </p:set>
                                  </p:childTnLst>
                                </p:cTn>
                              </p:par>
                              <p:par>
                                <p:cTn id="50" presetID="22" presetClass="exit" presetSubtype="4" fill="hold" grpId="1" nodeType="withEffect">
                                  <p:stCondLst>
                                    <p:cond delay="0"/>
                                  </p:stCondLst>
                                  <p:childTnLst>
                                    <p:animEffect transition="out" filter="wipe(down)">
                                      <p:cBhvr>
                                        <p:cTn id="51" dur="500"/>
                                        <p:tgtEl>
                                          <p:spTgt spid="21"/>
                                        </p:tgtEl>
                                      </p:cBhvr>
                                    </p:animEffect>
                                    <p:set>
                                      <p:cBhvr>
                                        <p:cTn id="52" dur="1" fill="hold">
                                          <p:stCondLst>
                                            <p:cond delay="499"/>
                                          </p:stCondLst>
                                        </p:cTn>
                                        <p:tgtEl>
                                          <p:spTgt spid="21"/>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up)">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ipe(up)">
                                      <p:cBhvr>
                                        <p:cTn id="62" dur="500"/>
                                        <p:tgtEl>
                                          <p:spTgt spid="2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wipe(up)">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grpId="0" nodeType="click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wipe(up)">
                                      <p:cBhvr>
                                        <p:cTn id="72" dur="5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1" fill="hold" grpId="0" nodeType="click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wipe(up)">
                                      <p:cBhvr>
                                        <p:cTn id="77" dur="500"/>
                                        <p:tgtEl>
                                          <p:spTgt spid="26"/>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grpId="0" nodeType="clickEffect">
                                  <p:stCondLst>
                                    <p:cond delay="0"/>
                                  </p:stCondLst>
                                  <p:childTnLst>
                                    <p:set>
                                      <p:cBhvr>
                                        <p:cTn id="81" dur="1" fill="hold">
                                          <p:stCondLst>
                                            <p:cond delay="0"/>
                                          </p:stCondLst>
                                        </p:cTn>
                                        <p:tgtEl>
                                          <p:spTgt spid="24"/>
                                        </p:tgtEl>
                                        <p:attrNameLst>
                                          <p:attrName>style.visibility</p:attrName>
                                        </p:attrNameLst>
                                      </p:cBhvr>
                                      <p:to>
                                        <p:strVal val="visible"/>
                                      </p:to>
                                    </p:set>
                                    <p:animEffect transition="in" filter="wipe(up)">
                                      <p:cBhvr>
                                        <p:cTn id="8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6" grpId="0"/>
      <p:bldP spid="16" grpId="1"/>
      <p:bldP spid="17" grpId="0"/>
      <p:bldP spid="18" grpId="0"/>
      <p:bldP spid="18" grpId="1"/>
      <p:bldP spid="19" grpId="0"/>
      <p:bldP spid="19" grpId="1"/>
      <p:bldP spid="20" grpId="0"/>
      <p:bldP spid="20" grpId="1"/>
      <p:bldP spid="21" grpId="0"/>
      <p:bldP spid="21" grpId="1"/>
      <p:bldP spid="22" grpId="0"/>
      <p:bldP spid="23" grpId="0"/>
      <p:bldP spid="24" grpId="0"/>
      <p:bldP spid="25"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2251779-374E-45B8-B2BC-0112F856A35C}"/>
              </a:ext>
            </a:extLst>
          </p:cNvPr>
          <p:cNvSpPr>
            <a:spLocks noGrp="1"/>
          </p:cNvSpPr>
          <p:nvPr>
            <p:ph type="body" idx="1"/>
          </p:nvPr>
        </p:nvSpPr>
        <p:spPr>
          <a:xfrm>
            <a:off x="486208" y="1483094"/>
            <a:ext cx="5971179" cy="1945906"/>
          </a:xfrm>
        </p:spPr>
        <p:txBody>
          <a:bodyPr anchor="ctr"/>
          <a:lstStyle/>
          <a:p>
            <a:r>
              <a:rPr lang="en-US" dirty="0"/>
              <a:t>Next step is to create an upper or lower half of the sine wave</a:t>
            </a:r>
          </a:p>
          <a:p>
            <a:r>
              <a:rPr lang="en-US" dirty="0"/>
              <a:t>Digital to analog converter, which generates the following image</a:t>
            </a:r>
          </a:p>
          <a:p>
            <a:r>
              <a:rPr lang="en-US" dirty="0"/>
              <a:t>lower part of the sine wave is now done</a:t>
            </a:r>
          </a:p>
        </p:txBody>
      </p:sp>
      <p:sp>
        <p:nvSpPr>
          <p:cNvPr id="2" name="Title 1">
            <a:extLst>
              <a:ext uri="{FF2B5EF4-FFF2-40B4-BE49-F238E27FC236}">
                <a16:creationId xmlns:a16="http://schemas.microsoft.com/office/drawing/2014/main" id="{4C1BEA7C-C537-46CB-BBAE-3EF0D98AF640}"/>
              </a:ext>
            </a:extLst>
          </p:cNvPr>
          <p:cNvSpPr>
            <a:spLocks noGrp="1"/>
          </p:cNvSpPr>
          <p:nvPr>
            <p:ph type="title"/>
          </p:nvPr>
        </p:nvSpPr>
        <p:spPr>
          <a:xfrm>
            <a:off x="457633" y="741115"/>
            <a:ext cx="10972800" cy="551200"/>
          </a:xfrm>
        </p:spPr>
        <p:txBody>
          <a:bodyPr/>
          <a:lstStyle/>
          <a:p>
            <a:r>
              <a:rPr lang="en-US" sz="2800" dirty="0"/>
              <a:t>Demultiplexer and DAC</a:t>
            </a:r>
          </a:p>
        </p:txBody>
      </p:sp>
      <p:pic>
        <p:nvPicPr>
          <p:cNvPr id="12" name="Picture 11">
            <a:extLst>
              <a:ext uri="{FF2B5EF4-FFF2-40B4-BE49-F238E27FC236}">
                <a16:creationId xmlns:a16="http://schemas.microsoft.com/office/drawing/2014/main" id="{CC080CF2-88E4-48E6-BF40-4A3F1F918CFB}"/>
              </a:ext>
            </a:extLst>
          </p:cNvPr>
          <p:cNvPicPr>
            <a:picLocks noChangeAspect="1"/>
          </p:cNvPicPr>
          <p:nvPr/>
        </p:nvPicPr>
        <p:blipFill>
          <a:blip r:embed="rId3"/>
          <a:stretch>
            <a:fillRect/>
          </a:stretch>
        </p:blipFill>
        <p:spPr>
          <a:xfrm>
            <a:off x="1166621" y="4068165"/>
            <a:ext cx="4144872" cy="1785684"/>
          </a:xfrm>
          <a:prstGeom prst="rect">
            <a:avLst/>
          </a:prstGeom>
        </p:spPr>
      </p:pic>
      <p:grpSp>
        <p:nvGrpSpPr>
          <p:cNvPr id="18" name="Group 17">
            <a:extLst>
              <a:ext uri="{FF2B5EF4-FFF2-40B4-BE49-F238E27FC236}">
                <a16:creationId xmlns:a16="http://schemas.microsoft.com/office/drawing/2014/main" id="{18C60DFE-3DA8-4C2F-8CC6-822ACAAA48A5}"/>
              </a:ext>
            </a:extLst>
          </p:cNvPr>
          <p:cNvGrpSpPr/>
          <p:nvPr/>
        </p:nvGrpSpPr>
        <p:grpSpPr>
          <a:xfrm>
            <a:off x="1111830" y="3671698"/>
            <a:ext cx="5235904" cy="2430300"/>
            <a:chOff x="6700995" y="919905"/>
            <a:chExt cx="5258153" cy="5547570"/>
          </a:xfrm>
        </p:grpSpPr>
        <p:sp>
          <p:nvSpPr>
            <p:cNvPr id="19" name="Google Shape;154;p20">
              <a:extLst>
                <a:ext uri="{FF2B5EF4-FFF2-40B4-BE49-F238E27FC236}">
                  <a16:creationId xmlns:a16="http://schemas.microsoft.com/office/drawing/2014/main" id="{822FA27B-7AC5-4002-A52B-40EF8468040A}"/>
                </a:ext>
              </a:extLst>
            </p:cNvPr>
            <p:cNvSpPr/>
            <p:nvPr/>
          </p:nvSpPr>
          <p:spPr>
            <a:xfrm rot="5400000">
              <a:off x="6678203" y="1686801"/>
              <a:ext cx="4321415" cy="4275832"/>
            </a:xfrm>
            <a:prstGeom prst="rect">
              <a:avLst/>
            </a:prstGeom>
            <a:noFill/>
            <a:ln w="9525" cap="flat" cmpd="sng">
              <a:solidFill>
                <a:srgbClr val="FFFFFF"/>
              </a:solidFill>
              <a:prstDash val="dash"/>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ylfaen" panose="010A0502050306030303" pitchFamily="18" charset="0"/>
              </a:endParaRPr>
            </a:p>
          </p:txBody>
        </p:sp>
        <p:sp>
          <p:nvSpPr>
            <p:cNvPr id="20" name="Google Shape;155;p20">
              <a:extLst>
                <a:ext uri="{FF2B5EF4-FFF2-40B4-BE49-F238E27FC236}">
                  <a16:creationId xmlns:a16="http://schemas.microsoft.com/office/drawing/2014/main" id="{7EF1CAC7-40F4-4D7B-83C5-631AA614A28B}"/>
                </a:ext>
              </a:extLst>
            </p:cNvPr>
            <p:cNvSpPr/>
            <p:nvPr/>
          </p:nvSpPr>
          <p:spPr>
            <a:xfrm rot="5400000">
              <a:off x="8729203" y="4219830"/>
              <a:ext cx="233644" cy="4261646"/>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21" name="Google Shape;156;p20">
              <a:extLst>
                <a:ext uri="{FF2B5EF4-FFF2-40B4-BE49-F238E27FC236}">
                  <a16:creationId xmlns:a16="http://schemas.microsoft.com/office/drawing/2014/main" id="{450A703B-40C8-40B8-BBF3-80435F2A7A1B}"/>
                </a:ext>
              </a:extLst>
            </p:cNvPr>
            <p:cNvSpPr/>
            <p:nvPr/>
          </p:nvSpPr>
          <p:spPr>
            <a:xfrm>
              <a:off x="11233190" y="1667750"/>
              <a:ext cx="231179" cy="4307079"/>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22" name="Google Shape;157;p20">
              <a:extLst>
                <a:ext uri="{FF2B5EF4-FFF2-40B4-BE49-F238E27FC236}">
                  <a16:creationId xmlns:a16="http://schemas.microsoft.com/office/drawing/2014/main" id="{41ADA0B0-BC53-4C00-AE6D-674AD381141D}"/>
                </a:ext>
              </a:extLst>
            </p:cNvPr>
            <p:cNvSpPr/>
            <p:nvPr/>
          </p:nvSpPr>
          <p:spPr>
            <a:xfrm>
              <a:off x="9474323" y="919905"/>
              <a:ext cx="2484825" cy="2511315"/>
            </a:xfrm>
            <a:prstGeom prst="arc">
              <a:avLst>
                <a:gd name="adj1" fmla="val 16200000"/>
                <a:gd name="adj2" fmla="val 0"/>
              </a:avLst>
            </a:prstGeom>
            <a:noFill/>
            <a:ln w="9525" cap="flat" cmpd="sng">
              <a:solidFill>
                <a:srgbClr val="FFFFFF"/>
              </a:solidFill>
              <a:prstDash val="dash"/>
              <a:round/>
              <a:headEnd type="triangl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ylfaen" panose="010A0502050306030303" pitchFamily="18" charset="0"/>
              </a:endParaRPr>
            </a:p>
          </p:txBody>
        </p:sp>
      </p:grpSp>
      <p:sp>
        <p:nvSpPr>
          <p:cNvPr id="23" name="Google Shape;154;p20">
            <a:extLst>
              <a:ext uri="{FF2B5EF4-FFF2-40B4-BE49-F238E27FC236}">
                <a16:creationId xmlns:a16="http://schemas.microsoft.com/office/drawing/2014/main" id="{A99217A4-65C9-4FF2-8E97-C391DDC23A80}"/>
              </a:ext>
            </a:extLst>
          </p:cNvPr>
          <p:cNvSpPr/>
          <p:nvPr/>
        </p:nvSpPr>
        <p:spPr>
          <a:xfrm rot="5400000">
            <a:off x="6199689" y="1429979"/>
            <a:ext cx="5488078" cy="3424320"/>
          </a:xfrm>
          <a:prstGeom prst="rect">
            <a:avLst/>
          </a:prstGeom>
          <a:noFill/>
          <a:ln w="9525" cap="flat" cmpd="sng">
            <a:solidFill>
              <a:srgbClr val="FFFFFF"/>
            </a:solidFill>
            <a:prstDash val="dash"/>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ylfaen" panose="010A0502050306030303" pitchFamily="18" charset="0"/>
            </a:endParaRPr>
          </a:p>
        </p:txBody>
      </p:sp>
      <p:sp>
        <p:nvSpPr>
          <p:cNvPr id="24" name="Google Shape;155;p20">
            <a:extLst>
              <a:ext uri="{FF2B5EF4-FFF2-40B4-BE49-F238E27FC236}">
                <a16:creationId xmlns:a16="http://schemas.microsoft.com/office/drawing/2014/main" id="{F8CAB06B-1026-4647-9129-7685F8512610}"/>
              </a:ext>
            </a:extLst>
          </p:cNvPr>
          <p:cNvSpPr/>
          <p:nvPr/>
        </p:nvSpPr>
        <p:spPr>
          <a:xfrm rot="5400000">
            <a:off x="8864702" y="4423068"/>
            <a:ext cx="158052" cy="3424321"/>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25" name="Google Shape;156;p20">
            <a:extLst>
              <a:ext uri="{FF2B5EF4-FFF2-40B4-BE49-F238E27FC236}">
                <a16:creationId xmlns:a16="http://schemas.microsoft.com/office/drawing/2014/main" id="{26425DEC-FD8E-4363-B972-92B88051051B}"/>
              </a:ext>
            </a:extLst>
          </p:cNvPr>
          <p:cNvSpPr/>
          <p:nvPr/>
        </p:nvSpPr>
        <p:spPr>
          <a:xfrm>
            <a:off x="10843770" y="398100"/>
            <a:ext cx="147690" cy="5475900"/>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26" name="Google Shape;157;p20">
            <a:extLst>
              <a:ext uri="{FF2B5EF4-FFF2-40B4-BE49-F238E27FC236}">
                <a16:creationId xmlns:a16="http://schemas.microsoft.com/office/drawing/2014/main" id="{E39B13DF-CFF2-43F1-9865-3DBC9F99C879}"/>
              </a:ext>
            </a:extLst>
          </p:cNvPr>
          <p:cNvSpPr/>
          <p:nvPr/>
        </p:nvSpPr>
        <p:spPr>
          <a:xfrm>
            <a:off x="9547286" y="90169"/>
            <a:ext cx="1730089" cy="1878977"/>
          </a:xfrm>
          <a:prstGeom prst="arc">
            <a:avLst>
              <a:gd name="adj1" fmla="val 16200000"/>
              <a:gd name="adj2" fmla="val 417924"/>
            </a:avLst>
          </a:prstGeom>
          <a:noFill/>
          <a:ln w="9525" cap="flat" cmpd="sng">
            <a:solidFill>
              <a:srgbClr val="FFFFFF"/>
            </a:solidFill>
            <a:prstDash val="dash"/>
            <a:round/>
            <a:headEnd type="triangl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ylfaen" panose="010A0502050306030303" pitchFamily="18" charset="0"/>
            </a:endParaRPr>
          </a:p>
        </p:txBody>
      </p:sp>
      <p:pic>
        <p:nvPicPr>
          <p:cNvPr id="27" name="Picture 26">
            <a:extLst>
              <a:ext uri="{FF2B5EF4-FFF2-40B4-BE49-F238E27FC236}">
                <a16:creationId xmlns:a16="http://schemas.microsoft.com/office/drawing/2014/main" id="{BC17724B-6008-4BBF-A701-8A1731CF4D0C}"/>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3500"/>
                    </a14:imgEffect>
                    <a14:imgEffect>
                      <a14:saturation sat="120000"/>
                    </a14:imgEffect>
                    <a14:imgEffect>
                      <a14:brightnessContrast bright="-20000" contrast="20000"/>
                    </a14:imgEffect>
                  </a14:imgLayer>
                </a14:imgProps>
              </a:ext>
              <a:ext uri="{28A0092B-C50C-407E-A947-70E740481C1C}">
                <a14:useLocalDpi xmlns:a14="http://schemas.microsoft.com/office/drawing/2010/main" val="0"/>
              </a:ext>
            </a:extLst>
          </a:blip>
          <a:srcRect l="36838" t="28106" r="40554" b="23934"/>
          <a:stretch/>
        </p:blipFill>
        <p:spPr>
          <a:xfrm>
            <a:off x="7231568" y="398099"/>
            <a:ext cx="3337484" cy="5473139"/>
          </a:xfrm>
          <a:prstGeom prst="rect">
            <a:avLst/>
          </a:prstGeom>
        </p:spPr>
      </p:pic>
      <p:sp>
        <p:nvSpPr>
          <p:cNvPr id="15" name="TextBox 14">
            <a:extLst>
              <a:ext uri="{FF2B5EF4-FFF2-40B4-BE49-F238E27FC236}">
                <a16:creationId xmlns:a16="http://schemas.microsoft.com/office/drawing/2014/main" id="{D14DC4C0-6AE4-4CF8-81B5-343B65968413}"/>
              </a:ext>
            </a:extLst>
          </p:cNvPr>
          <p:cNvSpPr txBox="1"/>
          <p:nvPr/>
        </p:nvSpPr>
        <p:spPr>
          <a:xfrm>
            <a:off x="7695361" y="536974"/>
            <a:ext cx="301621" cy="755341"/>
          </a:xfrm>
          <a:prstGeom prst="rect">
            <a:avLst/>
          </a:prstGeom>
          <a:noFill/>
          <a:ln>
            <a:noFill/>
          </a:ln>
          <a:effectLst>
            <a:glow rad="63500">
              <a:schemeClr val="tx1"/>
            </a:glow>
          </a:effectLst>
        </p:spPr>
        <p:txBody>
          <a:bodyPr vert="wordArtVert" wrap="square" tIns="3600" bIns="3600" rtlCol="0">
            <a:spAutoFit/>
          </a:bodyPr>
          <a:lstStyle/>
          <a:p>
            <a:r>
              <a:rPr lang="en-US" sz="700" b="1">
                <a:solidFill>
                  <a:srgbClr val="FD8003"/>
                </a:solidFill>
                <a:effectLst>
                  <a:glow rad="152400">
                    <a:schemeClr val="tx1"/>
                  </a:glow>
                </a:effectLst>
              </a:rPr>
              <a:t>1111</a:t>
            </a:r>
          </a:p>
        </p:txBody>
      </p:sp>
      <p:cxnSp>
        <p:nvCxnSpPr>
          <p:cNvPr id="31" name="Straight Connector 30">
            <a:extLst>
              <a:ext uri="{FF2B5EF4-FFF2-40B4-BE49-F238E27FC236}">
                <a16:creationId xmlns:a16="http://schemas.microsoft.com/office/drawing/2014/main" id="{6171CD75-A7C9-4742-8164-EAA849A624DA}"/>
              </a:ext>
            </a:extLst>
          </p:cNvPr>
          <p:cNvCxnSpPr>
            <a:cxnSpLocks/>
          </p:cNvCxnSpPr>
          <p:nvPr/>
        </p:nvCxnSpPr>
        <p:spPr>
          <a:xfrm>
            <a:off x="8475345" y="1663065"/>
            <a:ext cx="138694" cy="0"/>
          </a:xfrm>
          <a:prstGeom prst="line">
            <a:avLst/>
          </a:prstGeom>
          <a:ln>
            <a:solidFill>
              <a:srgbClr val="FD8003"/>
            </a:solidFill>
          </a:ln>
          <a:effectLst>
            <a:glow rad="41910">
              <a:schemeClr val="tx1"/>
            </a:glow>
          </a:effectLst>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029B140-61E5-44FC-92E3-D75FD8FFA21F}"/>
              </a:ext>
            </a:extLst>
          </p:cNvPr>
          <p:cNvCxnSpPr>
            <a:cxnSpLocks/>
          </p:cNvCxnSpPr>
          <p:nvPr/>
        </p:nvCxnSpPr>
        <p:spPr>
          <a:xfrm>
            <a:off x="8614039" y="1665902"/>
            <a:ext cx="0" cy="3690180"/>
          </a:xfrm>
          <a:prstGeom prst="line">
            <a:avLst/>
          </a:prstGeom>
          <a:ln>
            <a:solidFill>
              <a:srgbClr val="FD8003"/>
            </a:solidFill>
          </a:ln>
          <a:effectLst>
            <a:glow rad="41910">
              <a:schemeClr val="tx1"/>
            </a:glow>
          </a:effectLst>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5AF6CA4-6222-41F4-A6A8-9EE049571657}"/>
              </a:ext>
            </a:extLst>
          </p:cNvPr>
          <p:cNvCxnSpPr/>
          <p:nvPr/>
        </p:nvCxnSpPr>
        <p:spPr>
          <a:xfrm>
            <a:off x="8614039" y="5353910"/>
            <a:ext cx="879648" cy="0"/>
          </a:xfrm>
          <a:prstGeom prst="line">
            <a:avLst/>
          </a:prstGeom>
          <a:ln>
            <a:solidFill>
              <a:srgbClr val="FD8003"/>
            </a:solidFill>
          </a:ln>
          <a:effectLst>
            <a:glow rad="41910">
              <a:schemeClr val="tx1"/>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769104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500"/>
                                        <p:tgtEl>
                                          <p:spTgt spid="31"/>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wipe(up)">
                                      <p:cBhvr>
                                        <p:cTn id="16" dur="500"/>
                                        <p:tgtEl>
                                          <p:spTgt spid="34"/>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wipe(left)">
                                      <p:cBhvr>
                                        <p:cTn id="2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3A90829-D46C-4D5F-9689-B551A282A8AA}"/>
              </a:ext>
            </a:extLst>
          </p:cNvPr>
          <p:cNvSpPr>
            <a:spLocks noGrp="1"/>
          </p:cNvSpPr>
          <p:nvPr>
            <p:ph type="body" idx="1"/>
          </p:nvPr>
        </p:nvSpPr>
        <p:spPr>
          <a:xfrm>
            <a:off x="521044" y="1483289"/>
            <a:ext cx="5597567" cy="1145612"/>
          </a:xfrm>
        </p:spPr>
        <p:txBody>
          <a:bodyPr anchor="ctr"/>
          <a:lstStyle/>
          <a:p>
            <a:r>
              <a:rPr lang="en-US" dirty="0"/>
              <a:t>Potentiometer values are calculated to add voltage to every count, so that it looks like a sine wave</a:t>
            </a:r>
          </a:p>
        </p:txBody>
      </p:sp>
      <p:sp>
        <p:nvSpPr>
          <p:cNvPr id="3" name="Title 2">
            <a:extLst>
              <a:ext uri="{FF2B5EF4-FFF2-40B4-BE49-F238E27FC236}">
                <a16:creationId xmlns:a16="http://schemas.microsoft.com/office/drawing/2014/main" id="{CAC4602E-DFBE-4A08-9AD3-BB4B289CEB0E}"/>
              </a:ext>
            </a:extLst>
          </p:cNvPr>
          <p:cNvSpPr>
            <a:spLocks noGrp="1"/>
          </p:cNvSpPr>
          <p:nvPr>
            <p:ph type="title"/>
          </p:nvPr>
        </p:nvSpPr>
        <p:spPr>
          <a:xfrm>
            <a:off x="547372" y="731163"/>
            <a:ext cx="10972800" cy="551200"/>
          </a:xfrm>
        </p:spPr>
        <p:txBody>
          <a:bodyPr/>
          <a:lstStyle/>
          <a:p>
            <a:r>
              <a:rPr lang="en-US"/>
              <a:t>Digital to analog converter calculations</a:t>
            </a:r>
            <a:endParaRPr lang="en-US" dirty="0"/>
          </a:p>
        </p:txBody>
      </p:sp>
      <p:sp>
        <p:nvSpPr>
          <p:cNvPr id="5" name="Google Shape;154;p20">
            <a:extLst>
              <a:ext uri="{FF2B5EF4-FFF2-40B4-BE49-F238E27FC236}">
                <a16:creationId xmlns:a16="http://schemas.microsoft.com/office/drawing/2014/main" id="{3F33BE48-9BB8-4F91-880D-C665EF4A6C72}"/>
              </a:ext>
            </a:extLst>
          </p:cNvPr>
          <p:cNvSpPr/>
          <p:nvPr/>
        </p:nvSpPr>
        <p:spPr>
          <a:xfrm rot="5400000">
            <a:off x="6447482" y="1860770"/>
            <a:ext cx="4984605" cy="3133629"/>
          </a:xfrm>
          <a:prstGeom prst="rect">
            <a:avLst/>
          </a:prstGeom>
          <a:noFill/>
          <a:ln w="9525" cap="flat" cmpd="sng">
            <a:solidFill>
              <a:srgbClr val="FFFFFF"/>
            </a:solidFill>
            <a:prstDash val="dash"/>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ylfaen" panose="010A0502050306030303" pitchFamily="18" charset="0"/>
            </a:endParaRPr>
          </a:p>
        </p:txBody>
      </p:sp>
      <p:sp>
        <p:nvSpPr>
          <p:cNvPr id="6" name="Google Shape;155;p20">
            <a:extLst>
              <a:ext uri="{FF2B5EF4-FFF2-40B4-BE49-F238E27FC236}">
                <a16:creationId xmlns:a16="http://schemas.microsoft.com/office/drawing/2014/main" id="{61EC96F7-F13C-41B9-8737-0127F710ECA0}"/>
              </a:ext>
            </a:extLst>
          </p:cNvPr>
          <p:cNvSpPr/>
          <p:nvPr/>
        </p:nvSpPr>
        <p:spPr>
          <a:xfrm rot="5400000">
            <a:off x="8864750" y="4608529"/>
            <a:ext cx="160466" cy="3123233"/>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7" name="Google Shape;156;p20">
            <a:extLst>
              <a:ext uri="{FF2B5EF4-FFF2-40B4-BE49-F238E27FC236}">
                <a16:creationId xmlns:a16="http://schemas.microsoft.com/office/drawing/2014/main" id="{B64BECD4-888C-4888-9B7D-755CAE5BBF0B}"/>
              </a:ext>
            </a:extLst>
          </p:cNvPr>
          <p:cNvSpPr/>
          <p:nvPr/>
        </p:nvSpPr>
        <p:spPr>
          <a:xfrm>
            <a:off x="10694481" y="935280"/>
            <a:ext cx="144969" cy="4972429"/>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8" name="Google Shape;157;p20">
            <a:extLst>
              <a:ext uri="{FF2B5EF4-FFF2-40B4-BE49-F238E27FC236}">
                <a16:creationId xmlns:a16="http://schemas.microsoft.com/office/drawing/2014/main" id="{C86F3A62-EBE2-4897-A5DB-BCEA1306E9A3}"/>
              </a:ext>
            </a:extLst>
          </p:cNvPr>
          <p:cNvSpPr/>
          <p:nvPr/>
        </p:nvSpPr>
        <p:spPr>
          <a:xfrm>
            <a:off x="9467251" y="561399"/>
            <a:ext cx="1730089" cy="1878977"/>
          </a:xfrm>
          <a:prstGeom prst="arc">
            <a:avLst>
              <a:gd name="adj1" fmla="val 16200000"/>
              <a:gd name="adj2" fmla="val 417924"/>
            </a:avLst>
          </a:prstGeom>
          <a:noFill/>
          <a:ln w="9525" cap="flat" cmpd="sng">
            <a:solidFill>
              <a:srgbClr val="FFFFFF"/>
            </a:solidFill>
            <a:prstDash val="dash"/>
            <a:round/>
            <a:headEnd type="triangl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ylfaen" panose="010A0502050306030303" pitchFamily="18" charset="0"/>
            </a:endParaRPr>
          </a:p>
        </p:txBody>
      </p:sp>
      <p:pic>
        <p:nvPicPr>
          <p:cNvPr id="9" name="Picture 8">
            <a:extLst>
              <a:ext uri="{FF2B5EF4-FFF2-40B4-BE49-F238E27FC236}">
                <a16:creationId xmlns:a16="http://schemas.microsoft.com/office/drawing/2014/main" id="{3EEA82CB-B4FF-4F2E-AF54-A6069F1C0395}"/>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3500"/>
                    </a14:imgEffect>
                    <a14:imgEffect>
                      <a14:saturation sat="120000"/>
                    </a14:imgEffect>
                    <a14:imgEffect>
                      <a14:brightnessContrast bright="-20000" contrast="20000"/>
                    </a14:imgEffect>
                  </a14:imgLayer>
                </a14:imgProps>
              </a:ext>
              <a:ext uri="{28A0092B-C50C-407E-A947-70E740481C1C}">
                <a14:useLocalDpi xmlns:a14="http://schemas.microsoft.com/office/drawing/2010/main" val="0"/>
              </a:ext>
            </a:extLst>
          </a:blip>
          <a:srcRect l="36838" t="28106" r="40554" b="23934"/>
          <a:stretch/>
        </p:blipFill>
        <p:spPr>
          <a:xfrm>
            <a:off x="7413171" y="974439"/>
            <a:ext cx="3006592" cy="4930509"/>
          </a:xfrm>
          <a:prstGeom prst="rect">
            <a:avLst/>
          </a:prstGeom>
        </p:spPr>
      </p:pic>
      <p:grpSp>
        <p:nvGrpSpPr>
          <p:cNvPr id="11" name="Group 10">
            <a:extLst>
              <a:ext uri="{FF2B5EF4-FFF2-40B4-BE49-F238E27FC236}">
                <a16:creationId xmlns:a16="http://schemas.microsoft.com/office/drawing/2014/main" id="{61E8C624-0BA1-49E3-B840-1F14C76D6E36}"/>
              </a:ext>
            </a:extLst>
          </p:cNvPr>
          <p:cNvGrpSpPr/>
          <p:nvPr/>
        </p:nvGrpSpPr>
        <p:grpSpPr>
          <a:xfrm>
            <a:off x="1140427" y="2440376"/>
            <a:ext cx="5401624" cy="3810000"/>
            <a:chOff x="6700995" y="919905"/>
            <a:chExt cx="5258153" cy="5547570"/>
          </a:xfrm>
        </p:grpSpPr>
        <p:sp>
          <p:nvSpPr>
            <p:cNvPr id="12" name="Google Shape;154;p20">
              <a:extLst>
                <a:ext uri="{FF2B5EF4-FFF2-40B4-BE49-F238E27FC236}">
                  <a16:creationId xmlns:a16="http://schemas.microsoft.com/office/drawing/2014/main" id="{DDDC7BB2-5CAA-44EA-95A7-5E05A16EEC4D}"/>
                </a:ext>
              </a:extLst>
            </p:cNvPr>
            <p:cNvSpPr/>
            <p:nvPr/>
          </p:nvSpPr>
          <p:spPr>
            <a:xfrm rot="5400000">
              <a:off x="6678203" y="1686801"/>
              <a:ext cx="4321415" cy="4275832"/>
            </a:xfrm>
            <a:prstGeom prst="rect">
              <a:avLst/>
            </a:prstGeom>
            <a:noFill/>
            <a:ln w="9525" cap="flat" cmpd="sng">
              <a:solidFill>
                <a:srgbClr val="FFFFFF"/>
              </a:solidFill>
              <a:prstDash val="dash"/>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ylfaen" panose="010A0502050306030303" pitchFamily="18" charset="0"/>
              </a:endParaRPr>
            </a:p>
          </p:txBody>
        </p:sp>
        <p:sp>
          <p:nvSpPr>
            <p:cNvPr id="13" name="Google Shape;155;p20">
              <a:extLst>
                <a:ext uri="{FF2B5EF4-FFF2-40B4-BE49-F238E27FC236}">
                  <a16:creationId xmlns:a16="http://schemas.microsoft.com/office/drawing/2014/main" id="{3678911E-59DC-4F39-A3FA-21FF1361CC71}"/>
                </a:ext>
              </a:extLst>
            </p:cNvPr>
            <p:cNvSpPr/>
            <p:nvPr/>
          </p:nvSpPr>
          <p:spPr>
            <a:xfrm rot="5400000">
              <a:off x="8729203" y="4219830"/>
              <a:ext cx="233644" cy="4261646"/>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14" name="Google Shape;156;p20">
              <a:extLst>
                <a:ext uri="{FF2B5EF4-FFF2-40B4-BE49-F238E27FC236}">
                  <a16:creationId xmlns:a16="http://schemas.microsoft.com/office/drawing/2014/main" id="{97244FA3-61A0-471D-8F5A-02FEAB11F929}"/>
                </a:ext>
              </a:extLst>
            </p:cNvPr>
            <p:cNvSpPr/>
            <p:nvPr/>
          </p:nvSpPr>
          <p:spPr>
            <a:xfrm>
              <a:off x="11233190" y="1667750"/>
              <a:ext cx="231179" cy="4307079"/>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15" name="Google Shape;157;p20">
              <a:extLst>
                <a:ext uri="{FF2B5EF4-FFF2-40B4-BE49-F238E27FC236}">
                  <a16:creationId xmlns:a16="http://schemas.microsoft.com/office/drawing/2014/main" id="{34C56A19-2AE7-45EA-89AD-A5B6C1B48740}"/>
                </a:ext>
              </a:extLst>
            </p:cNvPr>
            <p:cNvSpPr/>
            <p:nvPr/>
          </p:nvSpPr>
          <p:spPr>
            <a:xfrm>
              <a:off x="9474323" y="919905"/>
              <a:ext cx="2484825" cy="2511315"/>
            </a:xfrm>
            <a:prstGeom prst="arc">
              <a:avLst>
                <a:gd name="adj1" fmla="val 16200000"/>
                <a:gd name="adj2" fmla="val 0"/>
              </a:avLst>
            </a:prstGeom>
            <a:noFill/>
            <a:ln w="9525" cap="flat" cmpd="sng">
              <a:solidFill>
                <a:srgbClr val="FFFFFF"/>
              </a:solidFill>
              <a:prstDash val="dash"/>
              <a:round/>
              <a:headEnd type="triangl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ylfaen" panose="010A0502050306030303" pitchFamily="18" charset="0"/>
              </a:endParaRPr>
            </a:p>
          </p:txBody>
        </p:sp>
      </p:grpSp>
      <p:pic>
        <p:nvPicPr>
          <p:cNvPr id="20" name="Picture 19">
            <a:extLst>
              <a:ext uri="{FF2B5EF4-FFF2-40B4-BE49-F238E27FC236}">
                <a16:creationId xmlns:a16="http://schemas.microsoft.com/office/drawing/2014/main" id="{28E11DAE-587E-47B3-9B65-D9F0DD5367FD}"/>
              </a:ext>
            </a:extLst>
          </p:cNvPr>
          <p:cNvPicPr>
            <a:picLocks noChangeAspect="1"/>
          </p:cNvPicPr>
          <p:nvPr/>
        </p:nvPicPr>
        <p:blipFill>
          <a:blip r:embed="rId5"/>
          <a:stretch>
            <a:fillRect/>
          </a:stretch>
        </p:blipFill>
        <p:spPr>
          <a:xfrm>
            <a:off x="1215795" y="2999043"/>
            <a:ext cx="4251175" cy="2868946"/>
          </a:xfrm>
          <a:prstGeom prst="rect">
            <a:avLst/>
          </a:prstGeom>
        </p:spPr>
      </p:pic>
    </p:spTree>
    <p:extLst>
      <p:ext uri="{BB962C8B-B14F-4D97-AF65-F5344CB8AC3E}">
        <p14:creationId xmlns:p14="http://schemas.microsoft.com/office/powerpoint/2010/main" val="1087622619"/>
      </p:ext>
    </p:extLst>
  </p:cSld>
  <p:clrMapOvr>
    <a:masterClrMapping/>
  </p:clrMapOvr>
  <p:transition spd="slow">
    <p:cover/>
  </p:transition>
</p:sld>
</file>

<file path=ppt/theme/theme1.xml><?xml version="1.0" encoding="utf-8"?>
<a:theme xmlns:a="http://schemas.openxmlformats.org/drawingml/2006/main" name="1_lomjaria_ketevani_custom_presentation_theme">
  <a:themeElements>
    <a:clrScheme name="Custom 347">
      <a:dk1>
        <a:srgbClr val="000000"/>
      </a:dk1>
      <a:lt1>
        <a:srgbClr val="FFFFFF"/>
      </a:lt1>
      <a:dk2>
        <a:srgbClr val="565F6F"/>
      </a:dk2>
      <a:lt2>
        <a:srgbClr val="DFE3E9"/>
      </a:lt2>
      <a:accent1>
        <a:srgbClr val="3D85C6"/>
      </a:accent1>
      <a:accent2>
        <a:srgbClr val="6FA8DC"/>
      </a:accent2>
      <a:accent3>
        <a:srgbClr val="9FC5E8"/>
      </a:accent3>
      <a:accent4>
        <a:srgbClr val="CFE2F3"/>
      </a:accent4>
      <a:accent5>
        <a:srgbClr val="D9D9D9"/>
      </a:accent5>
      <a:accent6>
        <a:srgbClr val="999999"/>
      </a:accent6>
      <a:hlink>
        <a:srgbClr val="FFFFFF"/>
      </a:hlink>
      <a:folHlink>
        <a:srgbClr val="6611CC"/>
      </a:folHlink>
    </a:clrScheme>
    <a:fontScheme name="Custom 2">
      <a:majorFont>
        <a:latin typeface="Sylfaen"/>
        <a:ea typeface=""/>
        <a:cs typeface=""/>
      </a:majorFont>
      <a:minorFont>
        <a:latin typeface="Sylfae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2993</TotalTime>
  <Words>2062</Words>
  <Application>Microsoft Office PowerPoint</Application>
  <PresentationFormat>Widescreen</PresentationFormat>
  <Paragraphs>139</Paragraphs>
  <Slides>14</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Sylfaen</vt:lpstr>
      <vt:lpstr>Wingdings</vt:lpstr>
      <vt:lpstr>1_lomjaria_ketevani_custom_presentation_theme</vt:lpstr>
      <vt:lpstr>Function generator based on digital integrated circuits</vt:lpstr>
      <vt:lpstr>Contents</vt:lpstr>
      <vt:lpstr>What is a function generator and why do we need it?</vt:lpstr>
      <vt:lpstr>Why digital?</vt:lpstr>
      <vt:lpstr>Generating impulses which determine frequency of the wave</vt:lpstr>
      <vt:lpstr>Up/down counter configuration</vt:lpstr>
      <vt:lpstr>Up/down counter configuration</vt:lpstr>
      <vt:lpstr>Demultiplexer and DAC</vt:lpstr>
      <vt:lpstr>Digital to analog converter calculations</vt:lpstr>
      <vt:lpstr>Making both halves of the sine wave</vt:lpstr>
      <vt:lpstr>Completing the sine wave</vt:lpstr>
      <vt:lpstr>Triangle and Square impulses</vt:lpstr>
      <vt:lpstr>Conclusion and further advancements</vt:lpstr>
      <vt:lpstr>Thank you for the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Basic function generator based on digital circuits</dc:title>
  <dc:creator>kate lomjaria</dc:creator>
  <cp:lastModifiedBy>kate lomjaria</cp:lastModifiedBy>
  <cp:revision>262</cp:revision>
  <dcterms:created xsi:type="dcterms:W3CDTF">2022-08-19T20:35:46Z</dcterms:created>
  <dcterms:modified xsi:type="dcterms:W3CDTF">2022-09-15T08:23:48Z</dcterms:modified>
</cp:coreProperties>
</file>