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84925" autoAdjust="0"/>
  </p:normalViewPr>
  <p:slideViewPr>
    <p:cSldViewPr snapToGrid="0">
      <p:cViewPr varScale="1">
        <p:scale>
          <a:sx n="69" d="100"/>
          <a:sy n="69" d="100"/>
        </p:scale>
        <p:origin x="11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E3DC2-20D9-4678-A5A8-150D2679B27E}"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F47B658-A71D-4341-9D2E-63D42092643F}">
      <dgm:prSet/>
      <dgm:spPr/>
      <dgm:t>
        <a:bodyPr/>
        <a:lstStyle/>
        <a:p>
          <a:r>
            <a:rPr lang="en-US" b="1"/>
            <a:t>Natural Sources: Volcanoes, oceans, biological decay and lightning strikes.</a:t>
          </a:r>
          <a:endParaRPr lang="en-US"/>
        </a:p>
      </dgm:t>
    </dgm:pt>
    <dgm:pt modelId="{F883343A-2597-4488-B225-19DB0B64FF12}" type="parTrans" cxnId="{1B45CE76-196D-42C6-B82C-043D95391A60}">
      <dgm:prSet/>
      <dgm:spPr/>
      <dgm:t>
        <a:bodyPr/>
        <a:lstStyle/>
        <a:p>
          <a:endParaRPr lang="en-US"/>
        </a:p>
      </dgm:t>
    </dgm:pt>
    <dgm:pt modelId="{26CE6929-2D14-4EF7-B028-46DD64268664}" type="sibTrans" cxnId="{1B45CE76-196D-42C6-B82C-043D95391A60}">
      <dgm:prSet/>
      <dgm:spPr/>
      <dgm:t>
        <a:bodyPr/>
        <a:lstStyle/>
        <a:p>
          <a:endParaRPr lang="en-US"/>
        </a:p>
      </dgm:t>
    </dgm:pt>
    <dgm:pt modelId="{29EB2F43-791A-4C4F-B3A5-3F7DC6E2E7E7}">
      <dgm:prSet/>
      <dgm:spPr/>
      <dgm:t>
        <a:bodyPr/>
        <a:lstStyle/>
        <a:p>
          <a:r>
            <a:rPr lang="en-US" b="1" dirty="0"/>
            <a:t>Internal Combustion Engine (ICE) anthropogenic sources of NO</a:t>
          </a:r>
          <a:r>
            <a:rPr lang="en-US" b="1" baseline="-25000" dirty="0"/>
            <a:t>2</a:t>
          </a:r>
          <a:endParaRPr lang="en-US" dirty="0"/>
        </a:p>
      </dgm:t>
    </dgm:pt>
    <dgm:pt modelId="{C59C2B2C-C2BC-467E-8C62-DBDBDEE59A9B}" type="parTrans" cxnId="{C1FBB2C4-951F-4A67-A6D4-84996120E26F}">
      <dgm:prSet/>
      <dgm:spPr/>
      <dgm:t>
        <a:bodyPr/>
        <a:lstStyle/>
        <a:p>
          <a:endParaRPr lang="en-US"/>
        </a:p>
      </dgm:t>
    </dgm:pt>
    <dgm:pt modelId="{EA084942-D41F-4343-8F97-1B5EF819B429}" type="sibTrans" cxnId="{C1FBB2C4-951F-4A67-A6D4-84996120E26F}">
      <dgm:prSet/>
      <dgm:spPr/>
      <dgm:t>
        <a:bodyPr/>
        <a:lstStyle/>
        <a:p>
          <a:endParaRPr lang="en-US"/>
        </a:p>
      </dgm:t>
    </dgm:pt>
    <dgm:pt modelId="{FBF21052-7702-4F8E-970B-0C22141D147F}" type="pres">
      <dgm:prSet presAssocID="{086E3DC2-20D9-4678-A5A8-150D2679B27E}" presName="hierChild1" presStyleCnt="0">
        <dgm:presLayoutVars>
          <dgm:orgChart val="1"/>
          <dgm:chPref val="1"/>
          <dgm:dir/>
          <dgm:animOne val="branch"/>
          <dgm:animLvl val="lvl"/>
          <dgm:resizeHandles/>
        </dgm:presLayoutVars>
      </dgm:prSet>
      <dgm:spPr/>
    </dgm:pt>
    <dgm:pt modelId="{5660A2F0-4B32-4817-9155-B9D0086E135E}" type="pres">
      <dgm:prSet presAssocID="{7F47B658-A71D-4341-9D2E-63D42092643F}" presName="hierRoot1" presStyleCnt="0">
        <dgm:presLayoutVars>
          <dgm:hierBranch val="init"/>
        </dgm:presLayoutVars>
      </dgm:prSet>
      <dgm:spPr/>
    </dgm:pt>
    <dgm:pt modelId="{ED276103-1D0C-4407-B58D-7A935D1718BE}" type="pres">
      <dgm:prSet presAssocID="{7F47B658-A71D-4341-9D2E-63D42092643F}" presName="rootComposite1" presStyleCnt="0"/>
      <dgm:spPr/>
    </dgm:pt>
    <dgm:pt modelId="{DF43734F-C62D-4C85-A223-81EE55A34C0A}" type="pres">
      <dgm:prSet presAssocID="{7F47B658-A71D-4341-9D2E-63D42092643F}" presName="rootText1" presStyleLbl="node0" presStyleIdx="0" presStyleCnt="2">
        <dgm:presLayoutVars>
          <dgm:chPref val="3"/>
        </dgm:presLayoutVars>
      </dgm:prSet>
      <dgm:spPr/>
    </dgm:pt>
    <dgm:pt modelId="{338A8639-CE4E-4DD4-8A2A-5317828C2687}" type="pres">
      <dgm:prSet presAssocID="{7F47B658-A71D-4341-9D2E-63D42092643F}" presName="rootConnector1" presStyleLbl="node1" presStyleIdx="0" presStyleCnt="0"/>
      <dgm:spPr/>
    </dgm:pt>
    <dgm:pt modelId="{BC6BFC09-D94E-4093-AB50-BE9AFF74B1B5}" type="pres">
      <dgm:prSet presAssocID="{7F47B658-A71D-4341-9D2E-63D42092643F}" presName="hierChild2" presStyleCnt="0"/>
      <dgm:spPr/>
    </dgm:pt>
    <dgm:pt modelId="{61AC8DA8-85F1-4A43-8970-4B5167F66A3F}" type="pres">
      <dgm:prSet presAssocID="{7F47B658-A71D-4341-9D2E-63D42092643F}" presName="hierChild3" presStyleCnt="0"/>
      <dgm:spPr/>
    </dgm:pt>
    <dgm:pt modelId="{46DCB721-FF17-4160-9EF1-3F209CCD14DF}" type="pres">
      <dgm:prSet presAssocID="{29EB2F43-791A-4C4F-B3A5-3F7DC6E2E7E7}" presName="hierRoot1" presStyleCnt="0">
        <dgm:presLayoutVars>
          <dgm:hierBranch val="init"/>
        </dgm:presLayoutVars>
      </dgm:prSet>
      <dgm:spPr/>
    </dgm:pt>
    <dgm:pt modelId="{B6730331-CAAD-405D-84E3-C96C78EAA7C2}" type="pres">
      <dgm:prSet presAssocID="{29EB2F43-791A-4C4F-B3A5-3F7DC6E2E7E7}" presName="rootComposite1" presStyleCnt="0"/>
      <dgm:spPr/>
    </dgm:pt>
    <dgm:pt modelId="{33587D94-25BB-47F6-AF52-7DEB5027F7AB}" type="pres">
      <dgm:prSet presAssocID="{29EB2F43-791A-4C4F-B3A5-3F7DC6E2E7E7}" presName="rootText1" presStyleLbl="node0" presStyleIdx="1" presStyleCnt="2">
        <dgm:presLayoutVars>
          <dgm:chPref val="3"/>
        </dgm:presLayoutVars>
      </dgm:prSet>
      <dgm:spPr/>
    </dgm:pt>
    <dgm:pt modelId="{0C7A7D36-1D05-45E7-850D-AA2AB9579B0D}" type="pres">
      <dgm:prSet presAssocID="{29EB2F43-791A-4C4F-B3A5-3F7DC6E2E7E7}" presName="rootConnector1" presStyleLbl="node1" presStyleIdx="0" presStyleCnt="0"/>
      <dgm:spPr/>
    </dgm:pt>
    <dgm:pt modelId="{BABF5222-B384-4067-8453-078AF362B0F6}" type="pres">
      <dgm:prSet presAssocID="{29EB2F43-791A-4C4F-B3A5-3F7DC6E2E7E7}" presName="hierChild2" presStyleCnt="0"/>
      <dgm:spPr/>
    </dgm:pt>
    <dgm:pt modelId="{7BD0C7AE-45D3-427A-9F59-2E91DF979DAA}" type="pres">
      <dgm:prSet presAssocID="{29EB2F43-791A-4C4F-B3A5-3F7DC6E2E7E7}" presName="hierChild3" presStyleCnt="0"/>
      <dgm:spPr/>
    </dgm:pt>
  </dgm:ptLst>
  <dgm:cxnLst>
    <dgm:cxn modelId="{4D584917-2BD0-4538-8603-651B6CF66435}" type="presOf" srcId="{7F47B658-A71D-4341-9D2E-63D42092643F}" destId="{338A8639-CE4E-4DD4-8A2A-5317828C2687}" srcOrd="1" destOrd="0" presId="urn:microsoft.com/office/officeart/2009/3/layout/HorizontalOrganizationChart"/>
    <dgm:cxn modelId="{C272991C-C488-4D61-B2D7-EA479DB2BCF1}" type="presOf" srcId="{29EB2F43-791A-4C4F-B3A5-3F7DC6E2E7E7}" destId="{33587D94-25BB-47F6-AF52-7DEB5027F7AB}" srcOrd="0" destOrd="0" presId="urn:microsoft.com/office/officeart/2009/3/layout/HorizontalOrganizationChart"/>
    <dgm:cxn modelId="{6F7D3860-F2E8-4307-927A-D3C0DF8E855F}" type="presOf" srcId="{7F47B658-A71D-4341-9D2E-63D42092643F}" destId="{DF43734F-C62D-4C85-A223-81EE55A34C0A}" srcOrd="0" destOrd="0" presId="urn:microsoft.com/office/officeart/2009/3/layout/HorizontalOrganizationChart"/>
    <dgm:cxn modelId="{1B45CE76-196D-42C6-B82C-043D95391A60}" srcId="{086E3DC2-20D9-4678-A5A8-150D2679B27E}" destId="{7F47B658-A71D-4341-9D2E-63D42092643F}" srcOrd="0" destOrd="0" parTransId="{F883343A-2597-4488-B225-19DB0B64FF12}" sibTransId="{26CE6929-2D14-4EF7-B028-46DD64268664}"/>
    <dgm:cxn modelId="{2ACEA8C4-CF77-4FA7-8AF8-39D40EEF53C8}" type="presOf" srcId="{086E3DC2-20D9-4678-A5A8-150D2679B27E}" destId="{FBF21052-7702-4F8E-970B-0C22141D147F}" srcOrd="0" destOrd="0" presId="urn:microsoft.com/office/officeart/2009/3/layout/HorizontalOrganizationChart"/>
    <dgm:cxn modelId="{C1FBB2C4-951F-4A67-A6D4-84996120E26F}" srcId="{086E3DC2-20D9-4678-A5A8-150D2679B27E}" destId="{29EB2F43-791A-4C4F-B3A5-3F7DC6E2E7E7}" srcOrd="1" destOrd="0" parTransId="{C59C2B2C-C2BC-467E-8C62-DBDBDEE59A9B}" sibTransId="{EA084942-D41F-4343-8F97-1B5EF819B429}"/>
    <dgm:cxn modelId="{C50DB7D0-AB28-4E8C-B941-0D3A227A9B29}" type="presOf" srcId="{29EB2F43-791A-4C4F-B3A5-3F7DC6E2E7E7}" destId="{0C7A7D36-1D05-45E7-850D-AA2AB9579B0D}" srcOrd="1" destOrd="0" presId="urn:microsoft.com/office/officeart/2009/3/layout/HorizontalOrganizationChart"/>
    <dgm:cxn modelId="{C84C6071-C54B-4E79-8E80-9E96CADF9E6E}" type="presParOf" srcId="{FBF21052-7702-4F8E-970B-0C22141D147F}" destId="{5660A2F0-4B32-4817-9155-B9D0086E135E}" srcOrd="0" destOrd="0" presId="urn:microsoft.com/office/officeart/2009/3/layout/HorizontalOrganizationChart"/>
    <dgm:cxn modelId="{FD4B0704-6F93-4BA5-8257-34CBD595E5CC}" type="presParOf" srcId="{5660A2F0-4B32-4817-9155-B9D0086E135E}" destId="{ED276103-1D0C-4407-B58D-7A935D1718BE}" srcOrd="0" destOrd="0" presId="urn:microsoft.com/office/officeart/2009/3/layout/HorizontalOrganizationChart"/>
    <dgm:cxn modelId="{200C952A-FE05-4C6E-B10C-8AEB51999EA1}" type="presParOf" srcId="{ED276103-1D0C-4407-B58D-7A935D1718BE}" destId="{DF43734F-C62D-4C85-A223-81EE55A34C0A}" srcOrd="0" destOrd="0" presId="urn:microsoft.com/office/officeart/2009/3/layout/HorizontalOrganizationChart"/>
    <dgm:cxn modelId="{3FBE1833-9ACE-407C-9429-7E6646A4C9AB}" type="presParOf" srcId="{ED276103-1D0C-4407-B58D-7A935D1718BE}" destId="{338A8639-CE4E-4DD4-8A2A-5317828C2687}" srcOrd="1" destOrd="0" presId="urn:microsoft.com/office/officeart/2009/3/layout/HorizontalOrganizationChart"/>
    <dgm:cxn modelId="{02B6B869-EFB6-44FB-8958-50751E676886}" type="presParOf" srcId="{5660A2F0-4B32-4817-9155-B9D0086E135E}" destId="{BC6BFC09-D94E-4093-AB50-BE9AFF74B1B5}" srcOrd="1" destOrd="0" presId="urn:microsoft.com/office/officeart/2009/3/layout/HorizontalOrganizationChart"/>
    <dgm:cxn modelId="{319EF401-B74D-4FD4-9A2F-54FE92AE97F6}" type="presParOf" srcId="{5660A2F0-4B32-4817-9155-B9D0086E135E}" destId="{61AC8DA8-85F1-4A43-8970-4B5167F66A3F}" srcOrd="2" destOrd="0" presId="urn:microsoft.com/office/officeart/2009/3/layout/HorizontalOrganizationChart"/>
    <dgm:cxn modelId="{5DFE30ED-1671-4CFC-9B1B-9CD550731F0B}" type="presParOf" srcId="{FBF21052-7702-4F8E-970B-0C22141D147F}" destId="{46DCB721-FF17-4160-9EF1-3F209CCD14DF}" srcOrd="1" destOrd="0" presId="urn:microsoft.com/office/officeart/2009/3/layout/HorizontalOrganizationChart"/>
    <dgm:cxn modelId="{0B61683F-1CFA-4EA5-BC11-8F579B917A8F}" type="presParOf" srcId="{46DCB721-FF17-4160-9EF1-3F209CCD14DF}" destId="{B6730331-CAAD-405D-84E3-C96C78EAA7C2}" srcOrd="0" destOrd="0" presId="urn:microsoft.com/office/officeart/2009/3/layout/HorizontalOrganizationChart"/>
    <dgm:cxn modelId="{4DB91EB9-C765-4D66-ADFF-0DA8B085E2EB}" type="presParOf" srcId="{B6730331-CAAD-405D-84E3-C96C78EAA7C2}" destId="{33587D94-25BB-47F6-AF52-7DEB5027F7AB}" srcOrd="0" destOrd="0" presId="urn:microsoft.com/office/officeart/2009/3/layout/HorizontalOrganizationChart"/>
    <dgm:cxn modelId="{3E190015-58C0-4170-B936-16512850C60B}" type="presParOf" srcId="{B6730331-CAAD-405D-84E3-C96C78EAA7C2}" destId="{0C7A7D36-1D05-45E7-850D-AA2AB9579B0D}" srcOrd="1" destOrd="0" presId="urn:microsoft.com/office/officeart/2009/3/layout/HorizontalOrganizationChart"/>
    <dgm:cxn modelId="{FA52D23B-42BB-4121-A33D-DD475F49EE2B}" type="presParOf" srcId="{46DCB721-FF17-4160-9EF1-3F209CCD14DF}" destId="{BABF5222-B384-4067-8453-078AF362B0F6}" srcOrd="1" destOrd="0" presId="urn:microsoft.com/office/officeart/2009/3/layout/HorizontalOrganizationChart"/>
    <dgm:cxn modelId="{70D3CEB6-73AE-4E31-ABC1-7A9409D21689}" type="presParOf" srcId="{46DCB721-FF17-4160-9EF1-3F209CCD14DF}" destId="{7BD0C7AE-45D3-427A-9F59-2E91DF979DA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3734F-C62D-4C85-A223-81EE55A34C0A}">
      <dsp:nvSpPr>
        <dsp:cNvPr id="0" name=""/>
        <dsp:cNvSpPr/>
      </dsp:nvSpPr>
      <dsp:spPr>
        <a:xfrm>
          <a:off x="534" y="593163"/>
          <a:ext cx="4373983" cy="13340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a:t>Natural Sources: Volcanoes, oceans, biological decay and lightning strikes.</a:t>
          </a:r>
          <a:endParaRPr lang="en-US" sz="2900" kern="1200"/>
        </a:p>
      </dsp:txBody>
      <dsp:txXfrm>
        <a:off x="534" y="593163"/>
        <a:ext cx="4373983" cy="1334065"/>
      </dsp:txXfrm>
    </dsp:sp>
    <dsp:sp modelId="{33587D94-25BB-47F6-AF52-7DEB5027F7AB}">
      <dsp:nvSpPr>
        <dsp:cNvPr id="0" name=""/>
        <dsp:cNvSpPr/>
      </dsp:nvSpPr>
      <dsp:spPr>
        <a:xfrm>
          <a:off x="534" y="2473976"/>
          <a:ext cx="4373983" cy="13340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b="1" kern="1200" dirty="0"/>
            <a:t>Internal Combustion Engine (ICE) anthropogenic sources of NO</a:t>
          </a:r>
          <a:r>
            <a:rPr lang="en-US" sz="2900" b="1" kern="1200" baseline="-25000" dirty="0"/>
            <a:t>2</a:t>
          </a:r>
          <a:endParaRPr lang="en-US" sz="2900" kern="1200" dirty="0"/>
        </a:p>
      </dsp:txBody>
      <dsp:txXfrm>
        <a:off x="534" y="2473976"/>
        <a:ext cx="4373983" cy="133406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7T07:55:46.487"/>
    </inkml:context>
    <inkml:brush xml:id="br0">
      <inkml:brushProperty name="width" value="0.025" units="cm"/>
      <inkml:brushProperty name="height" value="0.025" units="cm"/>
      <inkml:brushProperty name="color" value="#004F8B"/>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7T07:52:19.530"/>
    </inkml:context>
    <inkml:brush xml:id="br0">
      <inkml:brushProperty name="width" value="0.025" units="cm"/>
      <inkml:brushProperty name="height" value="0.025" units="cm"/>
      <inkml:brushProperty name="color" value="#004F8B"/>
    </inkml:brush>
  </inkml:definitions>
  <inkml:trace contextRef="#ctx0" brushRef="#br0">1 1 24575,'1020'0'-1365,"-981"0"-5461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7T07:55:26.409"/>
    </inkml:context>
    <inkml:brush xml:id="br0">
      <inkml:brushProperty name="width" value="0.025" units="cm"/>
      <inkml:brushProperty name="height" value="0.025" units="cm"/>
      <inkml:brushProperty name="color" value="#004F8B"/>
    </inkml:brush>
  </inkml:definitions>
  <inkml:trace contextRef="#ctx0" brushRef="#br0">1 1 24575,'1535'0'-1365,"-1501"0"-5461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7T07:55:29.488"/>
    </inkml:context>
    <inkml:brush xml:id="br0">
      <inkml:brushProperty name="width" value="0.025" units="cm"/>
      <inkml:brushProperty name="height" value="0.025" units="cm"/>
      <inkml:brushProperty name="color" value="#004F8B"/>
    </inkml:brush>
  </inkml:definitions>
  <inkml:trace contextRef="#ctx0" brushRef="#br0">1 1 24575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C3B35-F745-4EC1-A6B8-42CDE4CB0DF2}" type="datetimeFigureOut">
              <a:rPr lang="en-US" smtClean="0"/>
              <a:t>16-Sep-22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EA9CD-5D34-46F1-8601-0BEA4DA8AAC1}" type="slidenum">
              <a:rPr lang="en-US" smtClean="0"/>
              <a:t>‹#›</a:t>
            </a:fld>
            <a:endParaRPr lang="en-US"/>
          </a:p>
        </p:txBody>
      </p:sp>
    </p:spTree>
    <p:extLst>
      <p:ext uri="{BB962C8B-B14F-4D97-AF65-F5344CB8AC3E}">
        <p14:creationId xmlns:p14="http://schemas.microsoft.com/office/powerpoint/2010/main" val="2220440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First of all I would like to introduce myself. My name is lika Kirtadze, I am graduate student from San-</a:t>
            </a:r>
            <a:r>
              <a:rPr lang="en-US" dirty="0" err="1"/>
              <a:t>diego</a:t>
            </a:r>
            <a:r>
              <a:rPr lang="en-US" dirty="0"/>
              <a:t> state university Georgia, my major is chemistry. Today I am going to present about determining of nitrogen dioxide in atmosphere and analysis of the collected data. This research weas conducted in 2021 as a junior student as my undergraduate research at Tbilisi State university atmosphere research laboratory </a:t>
            </a:r>
            <a:r>
              <a:rPr lang="en-US" dirty="0" err="1"/>
              <a:t>atmo</a:t>
            </a:r>
            <a:r>
              <a:rPr lang="en-US" dirty="0"/>
              <a:t>-sim lab. Also, I would like to highlight the role and involvement of National Environmental Agency in this research. </a:t>
            </a:r>
          </a:p>
        </p:txBody>
      </p:sp>
      <p:sp>
        <p:nvSpPr>
          <p:cNvPr id="4" name="Slide Number Placeholder 3"/>
          <p:cNvSpPr>
            <a:spLocks noGrp="1"/>
          </p:cNvSpPr>
          <p:nvPr>
            <p:ph type="sldNum" sz="quarter" idx="5"/>
          </p:nvPr>
        </p:nvSpPr>
        <p:spPr/>
        <p:txBody>
          <a:bodyPr/>
          <a:lstStyle/>
          <a:p>
            <a:fld id="{C51EA9CD-5D34-46F1-8601-0BEA4DA8AAC1}" type="slidenum">
              <a:rPr lang="en-US" smtClean="0"/>
              <a:t>1</a:t>
            </a:fld>
            <a:endParaRPr lang="en-US"/>
          </a:p>
        </p:txBody>
      </p:sp>
    </p:spTree>
    <p:extLst>
      <p:ext uri="{BB962C8B-B14F-4D97-AF65-F5344CB8AC3E}">
        <p14:creationId xmlns:p14="http://schemas.microsoft.com/office/powerpoint/2010/main" val="231447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0" i="0" dirty="0">
                <a:solidFill>
                  <a:srgbClr val="202124"/>
                </a:solidFill>
                <a:effectLst/>
                <a:latin typeface="arial" panose="020B0604020202020204" pitchFamily="34" charset="0"/>
              </a:rPr>
              <a:t>The main source of nitrogen dioxide resulting from human activities is the </a:t>
            </a:r>
            <a:r>
              <a:rPr lang="en-US" sz="2800" b="1" i="0" dirty="0">
                <a:solidFill>
                  <a:srgbClr val="202124"/>
                </a:solidFill>
                <a:effectLst/>
                <a:latin typeface="arial" panose="020B0604020202020204" pitchFamily="34" charset="0"/>
              </a:rPr>
              <a:t>combustion of fossil fuels (coal, gas and oil) especially fuel used in cars.</a:t>
            </a:r>
            <a:r>
              <a:rPr lang="en-US" sz="2800" b="0" i="0" dirty="0">
                <a:solidFill>
                  <a:srgbClr val="202124"/>
                </a:solidFill>
                <a:effectLst/>
                <a:latin typeface="arial" panose="020B0604020202020204" pitchFamily="34" charset="0"/>
              </a:rPr>
              <a:t> Elevated levels of nitrogen dioxide can cause </a:t>
            </a:r>
            <a:r>
              <a:rPr lang="en-US" sz="2800" b="1" i="0" dirty="0">
                <a:solidFill>
                  <a:srgbClr val="202124"/>
                </a:solidFill>
                <a:effectLst/>
                <a:latin typeface="arial" panose="020B0604020202020204" pitchFamily="34" charset="0"/>
              </a:rPr>
              <a:t>damage to the human respiratory tract and increase a person's vulnerability to, and the severity of, respiratory infections and asthma</a:t>
            </a:r>
            <a:r>
              <a:rPr lang="en-US" sz="2800" b="0" i="0" dirty="0">
                <a:solidFill>
                  <a:srgbClr val="202124"/>
                </a:solidFill>
                <a:effectLst/>
                <a:latin typeface="arial" panose="020B0604020202020204" pitchFamily="34" charset="0"/>
              </a:rPr>
              <a:t>. Long-term exposure to high levels of nitrogen dioxide can cause chronic lung disease.</a:t>
            </a:r>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51EA9CD-5D34-46F1-8601-0BEA4DA8AAC1}" type="slidenum">
              <a:rPr lang="en-US" smtClean="0"/>
              <a:t>2</a:t>
            </a:fld>
            <a:endParaRPr lang="en-US"/>
          </a:p>
        </p:txBody>
      </p:sp>
    </p:spTree>
    <p:extLst>
      <p:ext uri="{BB962C8B-B14F-4D97-AF65-F5344CB8AC3E}">
        <p14:creationId xmlns:p14="http://schemas.microsoft.com/office/powerpoint/2010/main" val="769439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you will see the NO2 measurement results by using of two different instruments. First is chemiluminescence instrument and second is electrochemical sensor. </a:t>
            </a:r>
          </a:p>
        </p:txBody>
      </p:sp>
      <p:sp>
        <p:nvSpPr>
          <p:cNvPr id="4" name="Slide Number Placeholder 3"/>
          <p:cNvSpPr>
            <a:spLocks noGrp="1"/>
          </p:cNvSpPr>
          <p:nvPr>
            <p:ph type="sldNum" sz="quarter" idx="5"/>
          </p:nvPr>
        </p:nvSpPr>
        <p:spPr/>
        <p:txBody>
          <a:bodyPr/>
          <a:lstStyle/>
          <a:p>
            <a:fld id="{C51EA9CD-5D34-46F1-8601-0BEA4DA8AAC1}" type="slidenum">
              <a:rPr lang="en-US" smtClean="0"/>
              <a:t>3</a:t>
            </a:fld>
            <a:endParaRPr lang="en-US"/>
          </a:p>
        </p:txBody>
      </p:sp>
    </p:spTree>
    <p:extLst>
      <p:ext uri="{BB962C8B-B14F-4D97-AF65-F5344CB8AC3E}">
        <p14:creationId xmlns:p14="http://schemas.microsoft.com/office/powerpoint/2010/main" val="139397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briefly describe working principle of both type of techniques. </a:t>
            </a:r>
          </a:p>
          <a:p>
            <a:r>
              <a:rPr lang="en-US" dirty="0"/>
              <a:t>Reactions that involve light as a rection product is called chemiluminescence reaction. Every electron that is on the high energetic level, tends to have low energy and became stable. While electron goes from high energy level to low energy level energy is released in terms of light. This principle is used in this instrument as it measures Nitrogen dioxide. When nitrogen monoxide reacts with ozone exited state nitrogen dioxide is formed. While high </a:t>
            </a:r>
            <a:r>
              <a:rPr lang="en-US" dirty="0" err="1"/>
              <a:t>energylevel</a:t>
            </a:r>
            <a:r>
              <a:rPr lang="en-US" dirty="0"/>
              <a:t> nitrogen dioxide is transformed in stable molecule, energy is released  as a light. </a:t>
            </a:r>
          </a:p>
        </p:txBody>
      </p:sp>
      <p:sp>
        <p:nvSpPr>
          <p:cNvPr id="4" name="Slide Number Placeholder 3"/>
          <p:cNvSpPr>
            <a:spLocks noGrp="1"/>
          </p:cNvSpPr>
          <p:nvPr>
            <p:ph type="sldNum" sz="quarter" idx="5"/>
          </p:nvPr>
        </p:nvSpPr>
        <p:spPr/>
        <p:txBody>
          <a:bodyPr/>
          <a:lstStyle/>
          <a:p>
            <a:fld id="{C51EA9CD-5D34-46F1-8601-0BEA4DA8AAC1}" type="slidenum">
              <a:rPr lang="en-US" smtClean="0"/>
              <a:t>4</a:t>
            </a:fld>
            <a:endParaRPr lang="en-US"/>
          </a:p>
        </p:txBody>
      </p:sp>
    </p:spTree>
    <p:extLst>
      <p:ext uri="{BB962C8B-B14F-4D97-AF65-F5344CB8AC3E}">
        <p14:creationId xmlns:p14="http://schemas.microsoft.com/office/powerpoint/2010/main" val="362057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EA9CD-5D34-46F1-8601-0BEA4DA8AAC1}" type="slidenum">
              <a:rPr lang="en-US" smtClean="0"/>
              <a:t>5</a:t>
            </a:fld>
            <a:endParaRPr lang="en-US"/>
          </a:p>
        </p:txBody>
      </p:sp>
    </p:spTree>
    <p:extLst>
      <p:ext uri="{BB962C8B-B14F-4D97-AF65-F5344CB8AC3E}">
        <p14:creationId xmlns:p14="http://schemas.microsoft.com/office/powerpoint/2010/main" val="245307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1EA9CD-5D34-46F1-8601-0BEA4DA8AAC1}" type="slidenum">
              <a:rPr lang="en-US" smtClean="0"/>
              <a:t>14</a:t>
            </a:fld>
            <a:endParaRPr lang="en-US"/>
          </a:p>
        </p:txBody>
      </p:sp>
    </p:spTree>
    <p:extLst>
      <p:ext uri="{BB962C8B-B14F-4D97-AF65-F5344CB8AC3E}">
        <p14:creationId xmlns:p14="http://schemas.microsoft.com/office/powerpoint/2010/main" val="212226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0EA9-FAAA-A982-3850-54F3EFDC90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4F23F-1BA1-6124-9DE4-303FAE8ACA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D77E6B-1119-6544-2E5F-E11696E6EA17}"/>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4219274E-90E0-5DBC-4300-AB5CB8FC0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B5D21E-8132-E7BD-EF36-DEC24D72D229}"/>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322545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1A0E-51DD-ECC4-37B5-A55C20FB1B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0F99A1-AF09-ADA6-E6A2-CCB484049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31141-49D9-6878-C87F-EFF9D9537306}"/>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863F2984-4CD9-CD09-1BF6-0FEE556CB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B000CA-6C5F-A763-C0B8-B4FA5915088F}"/>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154718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84448-42F5-EC38-9986-71F18CC871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64959A-2493-54BE-C532-027FAC445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B2D06F-D7E4-D63F-C337-0CD03BBDE017}"/>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5322D5C3-1155-5367-76F5-B30A2CCB4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CBDFB1-3B20-A896-5DB8-6808B8D201CA}"/>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258382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3D2F0-6854-17FA-784B-43987639C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5FEBFA-8F85-07BA-1F57-7511A27805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6EEA5-6DBB-DA57-BCB5-4A465B7D4B2E}"/>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E80B9880-5D80-CF0C-BE38-35862B051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B9C2F-3A27-E53E-0CED-498925AB5982}"/>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3525372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7915-D565-27EC-2B02-03F72D80F7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2F22EE-3403-1B0E-0F49-162676D15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8DB969-852C-2592-DED1-B969520A2466}"/>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1307A9C0-F4AF-EC32-9B6F-8A5470078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66C24-FE91-D69A-9408-30B70B21E9FF}"/>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30408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813A-3DF7-6E84-4C3C-E69B38B59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6F164-225E-2612-782D-3E8464269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F75AE0-B499-9711-DF73-8E8D101EF7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44F58-B4B6-2CAA-6027-E95A2D2FF6A3}"/>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6" name="Footer Placeholder 5">
            <a:extLst>
              <a:ext uri="{FF2B5EF4-FFF2-40B4-BE49-F238E27FC236}">
                <a16:creationId xmlns:a16="http://schemas.microsoft.com/office/drawing/2014/main" id="{D737FBD1-8AEA-D673-C9A4-F218C6F75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0937-23B7-F4D7-0842-29822E500744}"/>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14378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A3055-1879-C698-5053-831FAFDA5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494317-3A25-9FF3-00ED-1F3F19A80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E7C5C-D472-7C02-8EEC-632ECB1671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FC0331-2949-565A-7859-9E57B8146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0F4874-02EC-A183-205C-6149D3ADE3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DDE0F-B6EB-BFD6-1D49-5FA0804E53B6}"/>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8" name="Footer Placeholder 7">
            <a:extLst>
              <a:ext uri="{FF2B5EF4-FFF2-40B4-BE49-F238E27FC236}">
                <a16:creationId xmlns:a16="http://schemas.microsoft.com/office/drawing/2014/main" id="{05CD0B2E-1B9B-7718-8889-050871ED6A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531E38-05A5-0768-1393-3234C3D2F7F2}"/>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2066771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30A9C-69B1-D2D5-BC88-B3D6AA392E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AF5A41-9CA1-2D86-F24E-A36A9E0992ED}"/>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4" name="Footer Placeholder 3">
            <a:extLst>
              <a:ext uri="{FF2B5EF4-FFF2-40B4-BE49-F238E27FC236}">
                <a16:creationId xmlns:a16="http://schemas.microsoft.com/office/drawing/2014/main" id="{98F56DDB-102D-7186-5D38-67DCB4E0C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7E1173-B984-8D52-74DA-A3A3063DB299}"/>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298047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D6FF9-1269-1C5D-156D-1C22EB0E9C2A}"/>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3" name="Footer Placeholder 2">
            <a:extLst>
              <a:ext uri="{FF2B5EF4-FFF2-40B4-BE49-F238E27FC236}">
                <a16:creationId xmlns:a16="http://schemas.microsoft.com/office/drawing/2014/main" id="{A4CB445D-6E6D-5722-D916-F54682C394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C47F8-BA28-66DC-8AAB-8016E40665D8}"/>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165045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93CC-E392-AF48-C903-31B0DED4CE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485E11-404E-AAB8-D0E1-D45FEEA94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C33F87-D94F-85CC-FF00-1E166542C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42565-D763-719B-3AE7-012D2AE21ABB}"/>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6" name="Footer Placeholder 5">
            <a:extLst>
              <a:ext uri="{FF2B5EF4-FFF2-40B4-BE49-F238E27FC236}">
                <a16:creationId xmlns:a16="http://schemas.microsoft.com/office/drawing/2014/main" id="{3CAF3ADE-760A-F90D-F84D-DFC6EC0D9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A6765-7868-5B9F-F642-2E973D1A7390}"/>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364706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072D8-EFA7-3405-51FC-ECDE91536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290A60-8D30-1A06-4526-ECE262C3C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E90B2D-6DDB-E036-ADB9-7AB6C36C2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D6DA6-540B-0B9B-18D1-9BF47E6805B0}"/>
              </a:ext>
            </a:extLst>
          </p:cNvPr>
          <p:cNvSpPr>
            <a:spLocks noGrp="1"/>
          </p:cNvSpPr>
          <p:nvPr>
            <p:ph type="dt" sz="half" idx="10"/>
          </p:nvPr>
        </p:nvSpPr>
        <p:spPr/>
        <p:txBody>
          <a:bodyPr/>
          <a:lstStyle/>
          <a:p>
            <a:fld id="{471563BA-ACD6-4C90-8923-8F99706247C5}" type="datetimeFigureOut">
              <a:rPr lang="en-US" smtClean="0"/>
              <a:t>16-Sep-22</a:t>
            </a:fld>
            <a:endParaRPr lang="en-US"/>
          </a:p>
        </p:txBody>
      </p:sp>
      <p:sp>
        <p:nvSpPr>
          <p:cNvPr id="6" name="Footer Placeholder 5">
            <a:extLst>
              <a:ext uri="{FF2B5EF4-FFF2-40B4-BE49-F238E27FC236}">
                <a16:creationId xmlns:a16="http://schemas.microsoft.com/office/drawing/2014/main" id="{C9E68C0C-B0F3-9B48-EB0C-30261A409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098B9-4609-2F6B-2D99-8740B09C3B83}"/>
              </a:ext>
            </a:extLst>
          </p:cNvPr>
          <p:cNvSpPr>
            <a:spLocks noGrp="1"/>
          </p:cNvSpPr>
          <p:nvPr>
            <p:ph type="sldNum" sz="quarter" idx="12"/>
          </p:nvPr>
        </p:nvSpPr>
        <p:spPr/>
        <p:txBody>
          <a:bodyPr/>
          <a:lstStyle/>
          <a:p>
            <a:fld id="{59201ADA-54FF-4B8A-909C-FF71F5C21292}" type="slidenum">
              <a:rPr lang="en-US" smtClean="0"/>
              <a:t>‹#›</a:t>
            </a:fld>
            <a:endParaRPr lang="en-US"/>
          </a:p>
        </p:txBody>
      </p:sp>
    </p:spTree>
    <p:extLst>
      <p:ext uri="{BB962C8B-B14F-4D97-AF65-F5344CB8AC3E}">
        <p14:creationId xmlns:p14="http://schemas.microsoft.com/office/powerpoint/2010/main" val="62858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C53FA-EE85-2C1B-A201-F9DA11A83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E2075A-2214-26F9-A1F4-CA18E2D186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BCD5F-B362-ECB3-145B-AA836D3CB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563BA-ACD6-4C90-8923-8F99706247C5}" type="datetimeFigureOut">
              <a:rPr lang="en-US" smtClean="0"/>
              <a:t>16-Sep-22</a:t>
            </a:fld>
            <a:endParaRPr lang="en-US"/>
          </a:p>
        </p:txBody>
      </p:sp>
      <p:sp>
        <p:nvSpPr>
          <p:cNvPr id="5" name="Footer Placeholder 4">
            <a:extLst>
              <a:ext uri="{FF2B5EF4-FFF2-40B4-BE49-F238E27FC236}">
                <a16:creationId xmlns:a16="http://schemas.microsoft.com/office/drawing/2014/main" id="{C16B9E8B-BBD4-0382-4BCD-C3F7CED77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0ABED1-9990-15F8-F602-FA7E025C84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01ADA-54FF-4B8A-909C-FF71F5C21292}" type="slidenum">
              <a:rPr lang="en-US" smtClean="0"/>
              <a:t>‹#›</a:t>
            </a:fld>
            <a:endParaRPr lang="en-US"/>
          </a:p>
        </p:txBody>
      </p:sp>
    </p:spTree>
    <p:extLst>
      <p:ext uri="{BB962C8B-B14F-4D97-AF65-F5344CB8AC3E}">
        <p14:creationId xmlns:p14="http://schemas.microsoft.com/office/powerpoint/2010/main" val="371417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mailto:likakirtadze99@gmail.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8.png"/><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svg"/><Relationship Id="rId7" Type="http://schemas.openxmlformats.org/officeDocument/2006/relationships/customXml" Target="../ink/ink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ustomXml" Target="../ink/ink3.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id="{E2F9AFA7-FCFE-9946-155B-AF1EF5FB8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543"/>
            <a:ext cx="2667786" cy="2266943"/>
          </a:xfrm>
          <a:prstGeom prst="rect">
            <a:avLst/>
          </a:prstGeom>
        </p:spPr>
      </p:pic>
      <p:pic>
        <p:nvPicPr>
          <p:cNvPr id="14" name="Picture 13" descr="Icon&#10;&#10;Description automatically generated">
            <a:extLst>
              <a:ext uri="{FF2B5EF4-FFF2-40B4-BE49-F238E27FC236}">
                <a16:creationId xmlns:a16="http://schemas.microsoft.com/office/drawing/2014/main" id="{01694427-44BC-B550-1283-BE90E87E5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66794"/>
            <a:ext cx="2667786" cy="2319487"/>
          </a:xfrm>
          <a:prstGeom prst="rect">
            <a:avLst/>
          </a:prstGeom>
        </p:spPr>
      </p:pic>
      <p:sp>
        <p:nvSpPr>
          <p:cNvPr id="15" name="TextBox 14">
            <a:extLst>
              <a:ext uri="{FF2B5EF4-FFF2-40B4-BE49-F238E27FC236}">
                <a16:creationId xmlns:a16="http://schemas.microsoft.com/office/drawing/2014/main" id="{C53D3C46-CA8D-1C71-4FE7-812F7C438F87}"/>
              </a:ext>
            </a:extLst>
          </p:cNvPr>
          <p:cNvSpPr txBox="1"/>
          <p:nvPr/>
        </p:nvSpPr>
        <p:spPr>
          <a:xfrm>
            <a:off x="3286564" y="796583"/>
            <a:ext cx="8651632" cy="1077218"/>
          </a:xfrm>
          <a:prstGeom prst="rect">
            <a:avLst/>
          </a:prstGeom>
          <a:noFill/>
        </p:spPr>
        <p:txBody>
          <a:bodyPr wrap="square" rtlCol="0">
            <a:spAutoFit/>
          </a:bodyPr>
          <a:lstStyle/>
          <a:p>
            <a:r>
              <a:rPr lang="en-US" sz="3200" b="1" dirty="0"/>
              <a:t>Nitrogen Dioxide (NO</a:t>
            </a:r>
            <a:r>
              <a:rPr lang="en-US" sz="3200" b="1" baseline="-25000" dirty="0"/>
              <a:t>2</a:t>
            </a:r>
            <a:r>
              <a:rPr lang="en-US" sz="3200" b="1" dirty="0"/>
              <a:t>) Measurement and Data Analysis Using Sensors </a:t>
            </a:r>
          </a:p>
        </p:txBody>
      </p:sp>
      <p:sp>
        <p:nvSpPr>
          <p:cNvPr id="16" name="TextBox 15">
            <a:extLst>
              <a:ext uri="{FF2B5EF4-FFF2-40B4-BE49-F238E27FC236}">
                <a16:creationId xmlns:a16="http://schemas.microsoft.com/office/drawing/2014/main" id="{21EF2A2E-075E-22A5-404A-62FEB00F6F70}"/>
              </a:ext>
            </a:extLst>
          </p:cNvPr>
          <p:cNvSpPr txBox="1"/>
          <p:nvPr/>
        </p:nvSpPr>
        <p:spPr>
          <a:xfrm>
            <a:off x="7951046" y="5236591"/>
            <a:ext cx="3520440" cy="923330"/>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Presenter: Lika Kirtadze</a:t>
            </a:r>
          </a:p>
          <a:p>
            <a:r>
              <a:rPr lang="en-US" i="1" dirty="0">
                <a:effectLst>
                  <a:outerShdw blurRad="38100" dist="38100" dir="2700000" algn="tl">
                    <a:srgbClr val="000000">
                      <a:alpha val="43137"/>
                    </a:srgbClr>
                  </a:outerShdw>
                </a:effectLst>
                <a:hlinkClick r:id="rId5">
                  <a:extLst>
                    <a:ext uri="{A12FA001-AC4F-418D-AE19-62706E023703}">
                      <ahyp:hlinkClr xmlns:ahyp="http://schemas.microsoft.com/office/drawing/2018/hyperlinkcolor" val="tx"/>
                    </a:ext>
                  </a:extLst>
                </a:hlinkClick>
              </a:rPr>
              <a:t>likakirtadze99@gmail.com</a:t>
            </a:r>
            <a:endParaRPr lang="en-US" i="1" dirty="0">
              <a:effectLst>
                <a:outerShdw blurRad="38100" dist="38100" dir="2700000" algn="tl">
                  <a:srgbClr val="000000">
                    <a:alpha val="43137"/>
                  </a:srgbClr>
                </a:outerShdw>
              </a:effectLst>
            </a:endParaRPr>
          </a:p>
          <a:p>
            <a:r>
              <a:rPr lang="en-US" i="1" dirty="0">
                <a:effectLst>
                  <a:outerShdw blurRad="38100" dist="38100" dir="2700000" algn="tl">
                    <a:srgbClr val="000000">
                      <a:alpha val="43137"/>
                    </a:srgbClr>
                  </a:outerShdw>
                </a:effectLst>
              </a:rPr>
              <a:t>Supervisor: Dr. Giorgi Jibuti</a:t>
            </a:r>
          </a:p>
        </p:txBody>
      </p:sp>
      <p:sp>
        <p:nvSpPr>
          <p:cNvPr id="18" name="TextBox 17">
            <a:extLst>
              <a:ext uri="{FF2B5EF4-FFF2-40B4-BE49-F238E27FC236}">
                <a16:creationId xmlns:a16="http://schemas.microsoft.com/office/drawing/2014/main" id="{CF0E68B8-FB3D-85EA-ACEA-36B8B91D97CD}"/>
              </a:ext>
            </a:extLst>
          </p:cNvPr>
          <p:cNvSpPr txBox="1"/>
          <p:nvPr/>
        </p:nvSpPr>
        <p:spPr>
          <a:xfrm>
            <a:off x="3949504" y="6061417"/>
            <a:ext cx="2766060" cy="369332"/>
          </a:xfrm>
          <a:prstGeom prst="rect">
            <a:avLst/>
          </a:prstGeom>
          <a:noFill/>
        </p:spPr>
        <p:txBody>
          <a:bodyPr wrap="square" rtlCol="0">
            <a:spAutoFit/>
          </a:bodyPr>
          <a:lstStyle/>
          <a:p>
            <a:r>
              <a:rPr lang="en-US" dirty="0">
                <a:effectLst>
                  <a:outerShdw blurRad="38100" dist="38100" dir="2700000" algn="tl">
                    <a:srgbClr val="000000">
                      <a:alpha val="43137"/>
                    </a:srgbClr>
                  </a:outerShdw>
                </a:effectLst>
              </a:rPr>
              <a:t>Tbilisi, September 16, 2022</a:t>
            </a:r>
          </a:p>
        </p:txBody>
      </p:sp>
      <p:pic>
        <p:nvPicPr>
          <p:cNvPr id="4" name="Picture 3">
            <a:extLst>
              <a:ext uri="{FF2B5EF4-FFF2-40B4-BE49-F238E27FC236}">
                <a16:creationId xmlns:a16="http://schemas.microsoft.com/office/drawing/2014/main" id="{712C9CEA-0759-CFEC-AE89-7303199F7798}"/>
              </a:ext>
            </a:extLst>
          </p:cNvPr>
          <p:cNvPicPr>
            <a:picLocks noChangeAspect="1"/>
          </p:cNvPicPr>
          <p:nvPr/>
        </p:nvPicPr>
        <p:blipFill>
          <a:blip r:embed="rId6"/>
          <a:stretch>
            <a:fillRect/>
          </a:stretch>
        </p:blipFill>
        <p:spPr>
          <a:xfrm>
            <a:off x="382999" y="2526976"/>
            <a:ext cx="11202543" cy="2056440"/>
          </a:xfrm>
          <a:prstGeom prst="rect">
            <a:avLst/>
          </a:prstGeom>
        </p:spPr>
      </p:pic>
    </p:spTree>
    <p:extLst>
      <p:ext uri="{BB962C8B-B14F-4D97-AF65-F5344CB8AC3E}">
        <p14:creationId xmlns:p14="http://schemas.microsoft.com/office/powerpoint/2010/main" val="956651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ED9C9-A84C-43AF-3F27-5B8D213EEBFD}"/>
              </a:ext>
            </a:extLst>
          </p:cNvPr>
          <p:cNvPicPr>
            <a:picLocks noChangeAspect="1"/>
          </p:cNvPicPr>
          <p:nvPr/>
        </p:nvPicPr>
        <p:blipFill>
          <a:blip r:embed="rId2"/>
          <a:stretch>
            <a:fillRect/>
          </a:stretch>
        </p:blipFill>
        <p:spPr>
          <a:xfrm>
            <a:off x="1" y="0"/>
            <a:ext cx="12192000" cy="6858000"/>
          </a:xfrm>
          <a:prstGeom prst="rect">
            <a:avLst/>
          </a:prstGeom>
        </p:spPr>
      </p:pic>
      <p:sp>
        <p:nvSpPr>
          <p:cNvPr id="2" name="TextBox 1">
            <a:extLst>
              <a:ext uri="{FF2B5EF4-FFF2-40B4-BE49-F238E27FC236}">
                <a16:creationId xmlns:a16="http://schemas.microsoft.com/office/drawing/2014/main" id="{BAAC1DA9-CE5F-A9CD-DDAD-F9B4525AE023}"/>
              </a:ext>
            </a:extLst>
          </p:cNvPr>
          <p:cNvSpPr txBox="1"/>
          <p:nvPr/>
        </p:nvSpPr>
        <p:spPr>
          <a:xfrm>
            <a:off x="11510128" y="84841"/>
            <a:ext cx="575035" cy="369332"/>
          </a:xfrm>
          <a:prstGeom prst="rect">
            <a:avLst/>
          </a:prstGeom>
          <a:noFill/>
        </p:spPr>
        <p:txBody>
          <a:bodyPr wrap="square" rtlCol="0">
            <a:spAutoFit/>
          </a:bodyPr>
          <a:lstStyle/>
          <a:p>
            <a:r>
              <a:rPr lang="ka-GE" dirty="0"/>
              <a:t>9</a:t>
            </a:r>
            <a:endParaRPr lang="en-US" dirty="0"/>
          </a:p>
        </p:txBody>
      </p:sp>
    </p:spTree>
    <p:extLst>
      <p:ext uri="{BB962C8B-B14F-4D97-AF65-F5344CB8AC3E}">
        <p14:creationId xmlns:p14="http://schemas.microsoft.com/office/powerpoint/2010/main" val="350360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F5651-E342-411B-A653-21984636E032}"/>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B04D34E-FD2E-745D-3923-3B3C00705410}"/>
              </a:ext>
            </a:extLst>
          </p:cNvPr>
          <p:cNvSpPr txBox="1"/>
          <p:nvPr/>
        </p:nvSpPr>
        <p:spPr>
          <a:xfrm>
            <a:off x="11500701" y="150829"/>
            <a:ext cx="556181" cy="369332"/>
          </a:xfrm>
          <a:prstGeom prst="rect">
            <a:avLst/>
          </a:prstGeom>
          <a:noFill/>
        </p:spPr>
        <p:txBody>
          <a:bodyPr wrap="square" rtlCol="0">
            <a:spAutoFit/>
          </a:bodyPr>
          <a:lstStyle/>
          <a:p>
            <a:r>
              <a:rPr lang="ka-GE" dirty="0"/>
              <a:t>10</a:t>
            </a:r>
            <a:endParaRPr lang="en-US" dirty="0"/>
          </a:p>
        </p:txBody>
      </p:sp>
    </p:spTree>
    <p:extLst>
      <p:ext uri="{BB962C8B-B14F-4D97-AF65-F5344CB8AC3E}">
        <p14:creationId xmlns:p14="http://schemas.microsoft.com/office/powerpoint/2010/main" val="341510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6DD4-EDF0-CF72-5400-D5CF7FD40B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1D089E-E7A0-152C-C157-AA2024964A18}"/>
              </a:ext>
            </a:extLst>
          </p:cNvPr>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03580C7-2CA8-0E53-E13E-3A7A01A3CD9B}"/>
                  </a:ext>
                </a:extLst>
              </p14:cNvPr>
              <p14:cNvContentPartPr/>
              <p14:nvPr/>
            </p14:nvContentPartPr>
            <p14:xfrm>
              <a:off x="723640" y="5054180"/>
              <a:ext cx="360" cy="360"/>
            </p14:xfrm>
          </p:contentPart>
        </mc:Choice>
        <mc:Fallback xmlns="">
          <p:pic>
            <p:nvPicPr>
              <p:cNvPr id="4" name="Ink 3">
                <a:extLst>
                  <a:ext uri="{FF2B5EF4-FFF2-40B4-BE49-F238E27FC236}">
                    <a16:creationId xmlns:a16="http://schemas.microsoft.com/office/drawing/2014/main" id="{B03580C7-2CA8-0E53-E13E-3A7A01A3CD9B}"/>
                  </a:ext>
                </a:extLst>
              </p:cNvPr>
              <p:cNvPicPr/>
              <p:nvPr/>
            </p:nvPicPr>
            <p:blipFill>
              <a:blip r:embed="rId4"/>
              <a:stretch>
                <a:fillRect/>
              </a:stretch>
            </p:blipFill>
            <p:spPr>
              <a:xfrm>
                <a:off x="719320" y="5049860"/>
                <a:ext cx="9000" cy="9000"/>
              </a:xfrm>
              <a:prstGeom prst="rect">
                <a:avLst/>
              </a:prstGeom>
            </p:spPr>
          </p:pic>
        </mc:Fallback>
      </mc:AlternateContent>
      <p:pic>
        <p:nvPicPr>
          <p:cNvPr id="7" name="Picture 6">
            <a:extLst>
              <a:ext uri="{FF2B5EF4-FFF2-40B4-BE49-F238E27FC236}">
                <a16:creationId xmlns:a16="http://schemas.microsoft.com/office/drawing/2014/main" id="{061FBFE5-1709-F44D-1A36-2BE305935BF3}"/>
              </a:ext>
            </a:extLst>
          </p:cNvPr>
          <p:cNvPicPr>
            <a:picLocks noChangeAspect="1"/>
          </p:cNvPicPr>
          <p:nvPr/>
        </p:nvPicPr>
        <p:blipFill>
          <a:blip r:embed="rId5"/>
          <a:stretch>
            <a:fillRect/>
          </a:stretch>
        </p:blipFill>
        <p:spPr>
          <a:xfrm>
            <a:off x="0" y="0"/>
            <a:ext cx="12191999" cy="6857999"/>
          </a:xfrm>
          <a:prstGeom prst="rect">
            <a:avLst/>
          </a:prstGeom>
        </p:spPr>
      </p:pic>
      <p:sp>
        <p:nvSpPr>
          <p:cNvPr id="5" name="TextBox 4">
            <a:extLst>
              <a:ext uri="{FF2B5EF4-FFF2-40B4-BE49-F238E27FC236}">
                <a16:creationId xmlns:a16="http://schemas.microsoft.com/office/drawing/2014/main" id="{B8B00A07-C871-1832-D7D2-9C2BC9108E62}"/>
              </a:ext>
            </a:extLst>
          </p:cNvPr>
          <p:cNvSpPr txBox="1"/>
          <p:nvPr/>
        </p:nvSpPr>
        <p:spPr>
          <a:xfrm>
            <a:off x="11623249" y="103695"/>
            <a:ext cx="480767" cy="369332"/>
          </a:xfrm>
          <a:prstGeom prst="rect">
            <a:avLst/>
          </a:prstGeom>
          <a:noFill/>
        </p:spPr>
        <p:txBody>
          <a:bodyPr wrap="square" rtlCol="0">
            <a:spAutoFit/>
          </a:bodyPr>
          <a:lstStyle/>
          <a:p>
            <a:r>
              <a:rPr lang="ka-GE" dirty="0"/>
              <a:t>11</a:t>
            </a:r>
            <a:endParaRPr lang="en-US" dirty="0"/>
          </a:p>
        </p:txBody>
      </p:sp>
    </p:spTree>
    <p:extLst>
      <p:ext uri="{BB962C8B-B14F-4D97-AF65-F5344CB8AC3E}">
        <p14:creationId xmlns:p14="http://schemas.microsoft.com/office/powerpoint/2010/main" val="282817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CCD4C-C24A-9AB5-467E-3A7DC502B6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BF0CB3-7937-D9F0-24A7-0903D407FCE4}"/>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7F12E1F-ECA6-DD8A-FA64-C2F7F36940A2}"/>
              </a:ext>
            </a:extLst>
          </p:cNvPr>
          <p:cNvPicPr>
            <a:picLocks noChangeAspect="1"/>
          </p:cNvPicPr>
          <p:nvPr/>
        </p:nvPicPr>
        <p:blipFill>
          <a:blip r:embed="rId2"/>
          <a:stretch>
            <a:fillRect/>
          </a:stretch>
        </p:blipFill>
        <p:spPr>
          <a:xfrm>
            <a:off x="0" y="0"/>
            <a:ext cx="12191999" cy="6858000"/>
          </a:xfrm>
          <a:prstGeom prst="rect">
            <a:avLst/>
          </a:prstGeom>
        </p:spPr>
      </p:pic>
      <p:sp>
        <p:nvSpPr>
          <p:cNvPr id="4" name="TextBox 3">
            <a:extLst>
              <a:ext uri="{FF2B5EF4-FFF2-40B4-BE49-F238E27FC236}">
                <a16:creationId xmlns:a16="http://schemas.microsoft.com/office/drawing/2014/main" id="{56909F30-385F-96C2-BAB0-3DE198849A3F}"/>
              </a:ext>
            </a:extLst>
          </p:cNvPr>
          <p:cNvSpPr txBox="1"/>
          <p:nvPr/>
        </p:nvSpPr>
        <p:spPr>
          <a:xfrm>
            <a:off x="11519555" y="122548"/>
            <a:ext cx="527901" cy="369332"/>
          </a:xfrm>
          <a:prstGeom prst="rect">
            <a:avLst/>
          </a:prstGeom>
          <a:noFill/>
        </p:spPr>
        <p:txBody>
          <a:bodyPr wrap="square" rtlCol="0">
            <a:spAutoFit/>
          </a:bodyPr>
          <a:lstStyle/>
          <a:p>
            <a:r>
              <a:rPr lang="ka-GE" dirty="0"/>
              <a:t>12</a:t>
            </a:r>
            <a:endParaRPr lang="en-US" dirty="0"/>
          </a:p>
        </p:txBody>
      </p:sp>
    </p:spTree>
    <p:extLst>
      <p:ext uri="{BB962C8B-B14F-4D97-AF65-F5344CB8AC3E}">
        <p14:creationId xmlns:p14="http://schemas.microsoft.com/office/powerpoint/2010/main" val="68929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BDA85E-883E-4F48-39B2-A9772AC48CD5}"/>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442" r="7648" b="2913"/>
          <a:stretch/>
        </p:blipFill>
        <p:spPr>
          <a:xfrm>
            <a:off x="0" y="0"/>
            <a:ext cx="12192000" cy="6858000"/>
          </a:xfrm>
        </p:spPr>
      </p:pic>
      <p:sp>
        <p:nvSpPr>
          <p:cNvPr id="6" name="TextBox 5">
            <a:extLst>
              <a:ext uri="{FF2B5EF4-FFF2-40B4-BE49-F238E27FC236}">
                <a16:creationId xmlns:a16="http://schemas.microsoft.com/office/drawing/2014/main" id="{BA3E035F-D2F2-B8E2-D174-06B8D972B4CC}"/>
              </a:ext>
            </a:extLst>
          </p:cNvPr>
          <p:cNvSpPr txBox="1"/>
          <p:nvPr/>
        </p:nvSpPr>
        <p:spPr>
          <a:xfrm>
            <a:off x="3790604" y="0"/>
            <a:ext cx="5336771" cy="1200329"/>
          </a:xfrm>
          <a:prstGeom prst="rect">
            <a:avLst/>
          </a:prstGeom>
          <a:solidFill>
            <a:schemeClr val="bg1"/>
          </a:solidFill>
        </p:spPr>
        <p:txBody>
          <a:bodyPr wrap="square" rtlCol="0">
            <a:spAutoFit/>
          </a:bodyPr>
          <a:lstStyle/>
          <a:p>
            <a:r>
              <a:rPr lang="en-US" b="1" dirty="0"/>
              <a:t>03/04/2021  27/05/2021 NO2 mg/m</a:t>
            </a:r>
            <a:r>
              <a:rPr lang="en-US" b="1" baseline="30000" dirty="0"/>
              <a:t>3</a:t>
            </a:r>
            <a:endParaRPr lang="en-US" b="1" dirty="0"/>
          </a:p>
          <a:p>
            <a:r>
              <a:rPr lang="en-US" b="1" dirty="0"/>
              <a:t>NO2 Sensor mean = 0.0</a:t>
            </a:r>
            <a:r>
              <a:rPr lang="ka-GE" b="1" dirty="0"/>
              <a:t>27</a:t>
            </a:r>
            <a:r>
              <a:rPr lang="en-US" b="1" dirty="0"/>
              <a:t> mg/m</a:t>
            </a:r>
            <a:r>
              <a:rPr lang="en-US" b="1" baseline="30000" dirty="0"/>
              <a:t>3</a:t>
            </a:r>
            <a:endParaRPr lang="en-US" b="1" dirty="0"/>
          </a:p>
          <a:p>
            <a:r>
              <a:rPr lang="en-US" b="1" dirty="0"/>
              <a:t>NO2 Station mean = 0.0</a:t>
            </a:r>
            <a:r>
              <a:rPr lang="ka-GE" b="1" dirty="0"/>
              <a:t>29</a:t>
            </a:r>
            <a:r>
              <a:rPr lang="en-US" b="1" dirty="0"/>
              <a:t> mg/m</a:t>
            </a:r>
            <a:r>
              <a:rPr lang="en-US" b="1" baseline="30000" dirty="0"/>
              <a:t>3</a:t>
            </a:r>
            <a:endParaRPr lang="en-US" b="1" dirty="0"/>
          </a:p>
          <a:p>
            <a:r>
              <a:rPr lang="en-US" b="1" dirty="0"/>
              <a:t>Correlation Coefficient = 0.3</a:t>
            </a:r>
          </a:p>
        </p:txBody>
      </p:sp>
      <p:sp>
        <p:nvSpPr>
          <p:cNvPr id="7" name="TextBox 6">
            <a:extLst>
              <a:ext uri="{FF2B5EF4-FFF2-40B4-BE49-F238E27FC236}">
                <a16:creationId xmlns:a16="http://schemas.microsoft.com/office/drawing/2014/main" id="{129A8FFF-CDE9-696E-E1D7-84CF6EBDE8B4}"/>
              </a:ext>
            </a:extLst>
          </p:cNvPr>
          <p:cNvSpPr txBox="1"/>
          <p:nvPr/>
        </p:nvSpPr>
        <p:spPr>
          <a:xfrm>
            <a:off x="5818910" y="6581001"/>
            <a:ext cx="2277687" cy="276999"/>
          </a:xfrm>
          <a:prstGeom prst="rect">
            <a:avLst/>
          </a:prstGeom>
          <a:solidFill>
            <a:schemeClr val="bg1"/>
          </a:solidFill>
        </p:spPr>
        <p:txBody>
          <a:bodyPr wrap="square" rtlCol="0">
            <a:spAutoFit/>
          </a:bodyPr>
          <a:lstStyle/>
          <a:p>
            <a:r>
              <a:rPr lang="en-US" sz="1200" b="1" dirty="0"/>
              <a:t>Date and Time</a:t>
            </a:r>
          </a:p>
        </p:txBody>
      </p:sp>
      <p:pic>
        <p:nvPicPr>
          <p:cNvPr id="9" name="Picture 8">
            <a:extLst>
              <a:ext uri="{FF2B5EF4-FFF2-40B4-BE49-F238E27FC236}">
                <a16:creationId xmlns:a16="http://schemas.microsoft.com/office/drawing/2014/main" id="{C0145199-FE5A-7ED6-AAEB-D8F261A1341E}"/>
              </a:ext>
            </a:extLst>
          </p:cNvPr>
          <p:cNvPicPr>
            <a:picLocks noChangeAspect="1"/>
          </p:cNvPicPr>
          <p:nvPr/>
        </p:nvPicPr>
        <p:blipFill>
          <a:blip r:embed="rId5"/>
          <a:stretch>
            <a:fillRect/>
          </a:stretch>
        </p:blipFill>
        <p:spPr>
          <a:xfrm>
            <a:off x="1" y="2269909"/>
            <a:ext cx="349134" cy="2605816"/>
          </a:xfrm>
          <a:prstGeom prst="rect">
            <a:avLst/>
          </a:prstGeom>
        </p:spPr>
      </p:pic>
      <p:pic>
        <p:nvPicPr>
          <p:cNvPr id="11" name="Picture 10">
            <a:extLst>
              <a:ext uri="{FF2B5EF4-FFF2-40B4-BE49-F238E27FC236}">
                <a16:creationId xmlns:a16="http://schemas.microsoft.com/office/drawing/2014/main" id="{43D7C326-22CE-2EC6-5704-561411EB8DAC}"/>
              </a:ext>
            </a:extLst>
          </p:cNvPr>
          <p:cNvPicPr>
            <a:picLocks noChangeAspect="1"/>
          </p:cNvPicPr>
          <p:nvPr/>
        </p:nvPicPr>
        <p:blipFill>
          <a:blip r:embed="rId6"/>
          <a:stretch>
            <a:fillRect/>
          </a:stretch>
        </p:blipFill>
        <p:spPr>
          <a:xfrm>
            <a:off x="10057648" y="1200329"/>
            <a:ext cx="1945930" cy="595220"/>
          </a:xfrm>
          <a:prstGeom prst="rect">
            <a:avLst/>
          </a:prstGeom>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F8118F89-284A-857A-6E2F-99963DB2BAF6}"/>
                  </a:ext>
                </a:extLst>
              </p14:cNvPr>
              <p14:cNvContentPartPr/>
              <p14:nvPr/>
            </p14:nvContentPartPr>
            <p14:xfrm>
              <a:off x="10074175" y="1362829"/>
              <a:ext cx="381600" cy="360"/>
            </p14:xfrm>
          </p:contentPart>
        </mc:Choice>
        <mc:Fallback xmlns="">
          <p:pic>
            <p:nvPicPr>
              <p:cNvPr id="17" name="Ink 16">
                <a:extLst>
                  <a:ext uri="{FF2B5EF4-FFF2-40B4-BE49-F238E27FC236}">
                    <a16:creationId xmlns:a16="http://schemas.microsoft.com/office/drawing/2014/main" id="{F8118F89-284A-857A-6E2F-99963DB2BAF6}"/>
                  </a:ext>
                </a:extLst>
              </p:cNvPr>
              <p:cNvPicPr/>
              <p:nvPr/>
            </p:nvPicPr>
            <p:blipFill>
              <a:blip r:embed="rId8"/>
              <a:stretch>
                <a:fillRect/>
              </a:stretch>
            </p:blipFill>
            <p:spPr>
              <a:xfrm>
                <a:off x="10069855" y="1358509"/>
                <a:ext cx="390240" cy="9000"/>
              </a:xfrm>
              <a:prstGeom prst="rect">
                <a:avLst/>
              </a:prstGeom>
            </p:spPr>
          </p:pic>
        </mc:Fallback>
      </mc:AlternateContent>
      <p:sp>
        <p:nvSpPr>
          <p:cNvPr id="2" name="TextBox 1">
            <a:extLst>
              <a:ext uri="{FF2B5EF4-FFF2-40B4-BE49-F238E27FC236}">
                <a16:creationId xmlns:a16="http://schemas.microsoft.com/office/drawing/2014/main" id="{154A954D-9EA0-8354-D097-6D9B6AF76751}"/>
              </a:ext>
            </a:extLst>
          </p:cNvPr>
          <p:cNvSpPr txBox="1"/>
          <p:nvPr/>
        </p:nvSpPr>
        <p:spPr>
          <a:xfrm>
            <a:off x="11312165" y="169682"/>
            <a:ext cx="691413" cy="369332"/>
          </a:xfrm>
          <a:prstGeom prst="rect">
            <a:avLst/>
          </a:prstGeom>
          <a:noFill/>
        </p:spPr>
        <p:txBody>
          <a:bodyPr wrap="square" rtlCol="0">
            <a:spAutoFit/>
          </a:bodyPr>
          <a:lstStyle/>
          <a:p>
            <a:r>
              <a:rPr lang="ka-GE" dirty="0"/>
              <a:t>13</a:t>
            </a:r>
            <a:endParaRPr lang="en-US" dirty="0"/>
          </a:p>
        </p:txBody>
      </p:sp>
    </p:spTree>
    <p:extLst>
      <p:ext uri="{BB962C8B-B14F-4D97-AF65-F5344CB8AC3E}">
        <p14:creationId xmlns:p14="http://schemas.microsoft.com/office/powerpoint/2010/main" val="1756297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C963-F0B7-C841-5EA1-56D1C39EF1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CEDB9F-3B2D-D396-3133-E9144DC361BC}"/>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99FF3F23-944A-CA84-B1C7-468D974386C9}"/>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500" r="8034"/>
          <a:stretch/>
        </p:blipFill>
        <p:spPr>
          <a:xfrm>
            <a:off x="0" y="-217513"/>
            <a:ext cx="12192000" cy="7076049"/>
          </a:xfrm>
          <a:prstGeom prst="rect">
            <a:avLst/>
          </a:prstGeom>
        </p:spPr>
      </p:pic>
      <p:pic>
        <p:nvPicPr>
          <p:cNvPr id="6" name="Picture 5">
            <a:extLst>
              <a:ext uri="{FF2B5EF4-FFF2-40B4-BE49-F238E27FC236}">
                <a16:creationId xmlns:a16="http://schemas.microsoft.com/office/drawing/2014/main" id="{081E4966-1067-35E2-CD11-6038B9989AF4}"/>
              </a:ext>
            </a:extLst>
          </p:cNvPr>
          <p:cNvPicPr>
            <a:picLocks noChangeAspect="1"/>
          </p:cNvPicPr>
          <p:nvPr/>
        </p:nvPicPr>
        <p:blipFill>
          <a:blip r:embed="rId4"/>
          <a:stretch>
            <a:fillRect/>
          </a:stretch>
        </p:blipFill>
        <p:spPr>
          <a:xfrm>
            <a:off x="8870123" y="566057"/>
            <a:ext cx="3060619" cy="928914"/>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61BC9F69-89F8-1D46-6E39-768B105777B5}"/>
                  </a:ext>
                </a:extLst>
              </p14:cNvPr>
              <p14:cNvContentPartPr/>
              <p14:nvPr/>
            </p14:nvContentPartPr>
            <p14:xfrm>
              <a:off x="8925714" y="812457"/>
              <a:ext cx="565560" cy="360"/>
            </p14:xfrm>
          </p:contentPart>
        </mc:Choice>
        <mc:Fallback xmlns="">
          <p:pic>
            <p:nvPicPr>
              <p:cNvPr id="7" name="Ink 6">
                <a:extLst>
                  <a:ext uri="{FF2B5EF4-FFF2-40B4-BE49-F238E27FC236}">
                    <a16:creationId xmlns:a16="http://schemas.microsoft.com/office/drawing/2014/main" id="{61BC9F69-89F8-1D46-6E39-768B105777B5}"/>
                  </a:ext>
                </a:extLst>
              </p:cNvPr>
              <p:cNvPicPr/>
              <p:nvPr/>
            </p:nvPicPr>
            <p:blipFill>
              <a:blip r:embed="rId6"/>
              <a:stretch>
                <a:fillRect/>
              </a:stretch>
            </p:blipFill>
            <p:spPr>
              <a:xfrm>
                <a:off x="8921394" y="808137"/>
                <a:ext cx="5742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C73F064-5453-633F-359D-EF2CC39D059E}"/>
                  </a:ext>
                </a:extLst>
              </p14:cNvPr>
              <p14:cNvContentPartPr/>
              <p14:nvPr/>
            </p14:nvContentPartPr>
            <p14:xfrm>
              <a:off x="12438234" y="1204137"/>
              <a:ext cx="360" cy="360"/>
            </p14:xfrm>
          </p:contentPart>
        </mc:Choice>
        <mc:Fallback xmlns="">
          <p:pic>
            <p:nvPicPr>
              <p:cNvPr id="8" name="Ink 7">
                <a:extLst>
                  <a:ext uri="{FF2B5EF4-FFF2-40B4-BE49-F238E27FC236}">
                    <a16:creationId xmlns:a16="http://schemas.microsoft.com/office/drawing/2014/main" id="{FC73F064-5453-633F-359D-EF2CC39D059E}"/>
                  </a:ext>
                </a:extLst>
              </p:cNvPr>
              <p:cNvPicPr/>
              <p:nvPr/>
            </p:nvPicPr>
            <p:blipFill>
              <a:blip r:embed="rId8"/>
              <a:stretch>
                <a:fillRect/>
              </a:stretch>
            </p:blipFill>
            <p:spPr>
              <a:xfrm>
                <a:off x="12433914" y="1199817"/>
                <a:ext cx="9000" cy="9000"/>
              </a:xfrm>
              <a:prstGeom prst="rect">
                <a:avLst/>
              </a:prstGeom>
            </p:spPr>
          </p:pic>
        </mc:Fallback>
      </mc:AlternateContent>
      <p:pic>
        <p:nvPicPr>
          <p:cNvPr id="10" name="Picture 9">
            <a:extLst>
              <a:ext uri="{FF2B5EF4-FFF2-40B4-BE49-F238E27FC236}">
                <a16:creationId xmlns:a16="http://schemas.microsoft.com/office/drawing/2014/main" id="{843F1E18-60B4-5F3B-D859-E6E145F75A50}"/>
              </a:ext>
            </a:extLst>
          </p:cNvPr>
          <p:cNvPicPr>
            <a:picLocks noChangeAspect="1"/>
          </p:cNvPicPr>
          <p:nvPr/>
        </p:nvPicPr>
        <p:blipFill>
          <a:blip r:embed="rId9"/>
          <a:stretch>
            <a:fillRect/>
          </a:stretch>
        </p:blipFill>
        <p:spPr>
          <a:xfrm>
            <a:off x="0" y="2194560"/>
            <a:ext cx="349135" cy="2491914"/>
          </a:xfrm>
          <a:prstGeom prst="rect">
            <a:avLst/>
          </a:prstGeom>
        </p:spPr>
      </p:pic>
      <p:pic>
        <p:nvPicPr>
          <p:cNvPr id="9" name="Picture 8">
            <a:extLst>
              <a:ext uri="{FF2B5EF4-FFF2-40B4-BE49-F238E27FC236}">
                <a16:creationId xmlns:a16="http://schemas.microsoft.com/office/drawing/2014/main" id="{975A9815-3A15-7FE3-4AB9-37DC13D1B94A}"/>
              </a:ext>
            </a:extLst>
          </p:cNvPr>
          <p:cNvPicPr>
            <a:picLocks noChangeAspect="1"/>
          </p:cNvPicPr>
          <p:nvPr/>
        </p:nvPicPr>
        <p:blipFill>
          <a:blip r:embed="rId10"/>
          <a:stretch>
            <a:fillRect/>
          </a:stretch>
        </p:blipFill>
        <p:spPr>
          <a:xfrm>
            <a:off x="5438866" y="6576444"/>
            <a:ext cx="1952898" cy="390580"/>
          </a:xfrm>
          <a:prstGeom prst="rect">
            <a:avLst/>
          </a:prstGeom>
        </p:spPr>
      </p:pic>
      <p:sp>
        <p:nvSpPr>
          <p:cNvPr id="11" name="TextBox 10">
            <a:extLst>
              <a:ext uri="{FF2B5EF4-FFF2-40B4-BE49-F238E27FC236}">
                <a16:creationId xmlns:a16="http://schemas.microsoft.com/office/drawing/2014/main" id="{6664DFCB-C0E9-FFB2-A342-4C84D9005F5C}"/>
              </a:ext>
            </a:extLst>
          </p:cNvPr>
          <p:cNvSpPr txBox="1"/>
          <p:nvPr/>
        </p:nvSpPr>
        <p:spPr>
          <a:xfrm>
            <a:off x="3321878" y="-96540"/>
            <a:ext cx="5357602" cy="923330"/>
          </a:xfrm>
          <a:prstGeom prst="rect">
            <a:avLst/>
          </a:prstGeom>
          <a:solidFill>
            <a:schemeClr val="bg1"/>
          </a:solidFill>
        </p:spPr>
        <p:txBody>
          <a:bodyPr wrap="square" rtlCol="0">
            <a:spAutoFit/>
          </a:bodyPr>
          <a:lstStyle/>
          <a:p>
            <a:r>
              <a:rPr lang="en-US" b="1" dirty="0"/>
              <a:t>03/04/2021 27/05/2021 NO2 mg/m</a:t>
            </a:r>
            <a:r>
              <a:rPr lang="en-US" b="1" baseline="30000" dirty="0"/>
              <a:t>3</a:t>
            </a:r>
            <a:endParaRPr lang="en-US" b="1" dirty="0"/>
          </a:p>
          <a:p>
            <a:r>
              <a:rPr lang="en-US" b="1" dirty="0"/>
              <a:t>Correlation Coefficient = 0.448</a:t>
            </a:r>
          </a:p>
          <a:p>
            <a:r>
              <a:rPr lang="en-US" b="1" dirty="0"/>
              <a:t>Mean Value of Sensor Measured Data= 0.027 mg/m</a:t>
            </a:r>
            <a:r>
              <a:rPr lang="en-US" b="1" baseline="30000" dirty="0"/>
              <a:t>3</a:t>
            </a:r>
            <a:endParaRPr lang="en-US" b="1" dirty="0"/>
          </a:p>
        </p:txBody>
      </p:sp>
      <p:sp>
        <p:nvSpPr>
          <p:cNvPr id="5" name="TextBox 4">
            <a:extLst>
              <a:ext uri="{FF2B5EF4-FFF2-40B4-BE49-F238E27FC236}">
                <a16:creationId xmlns:a16="http://schemas.microsoft.com/office/drawing/2014/main" id="{EF6CD728-9340-56B7-A22B-3DB09609F125}"/>
              </a:ext>
            </a:extLst>
          </p:cNvPr>
          <p:cNvSpPr txBox="1"/>
          <p:nvPr/>
        </p:nvSpPr>
        <p:spPr>
          <a:xfrm>
            <a:off x="11353800" y="0"/>
            <a:ext cx="647558" cy="369332"/>
          </a:xfrm>
          <a:prstGeom prst="rect">
            <a:avLst/>
          </a:prstGeom>
          <a:noFill/>
        </p:spPr>
        <p:txBody>
          <a:bodyPr wrap="square" rtlCol="0">
            <a:spAutoFit/>
          </a:bodyPr>
          <a:lstStyle/>
          <a:p>
            <a:r>
              <a:rPr lang="ka-GE" dirty="0"/>
              <a:t>14</a:t>
            </a:r>
            <a:endParaRPr lang="en-US" dirty="0"/>
          </a:p>
        </p:txBody>
      </p:sp>
    </p:spTree>
    <p:extLst>
      <p:ext uri="{BB962C8B-B14F-4D97-AF65-F5344CB8AC3E}">
        <p14:creationId xmlns:p14="http://schemas.microsoft.com/office/powerpoint/2010/main" val="1603117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1E53D96-57AE-4A4A-E0B2-ED375A391048}"/>
              </a:ext>
            </a:extLst>
          </p:cNvPr>
          <p:cNvPicPr>
            <a:picLocks noChangeAspect="1"/>
          </p:cNvPicPr>
          <p:nvPr/>
        </p:nvPicPr>
        <p:blipFill>
          <a:blip r:embed="rId2"/>
          <a:stretch>
            <a:fillRect/>
          </a:stretch>
        </p:blipFill>
        <p:spPr>
          <a:xfrm>
            <a:off x="1287463" y="3409950"/>
            <a:ext cx="2403475" cy="1924050"/>
          </a:xfrm>
          <a:prstGeom prst="rect">
            <a:avLst/>
          </a:prstGeom>
        </p:spPr>
      </p:pic>
      <p:sp>
        <p:nvSpPr>
          <p:cNvPr id="9" name="TextBox 8">
            <a:extLst>
              <a:ext uri="{FF2B5EF4-FFF2-40B4-BE49-F238E27FC236}">
                <a16:creationId xmlns:a16="http://schemas.microsoft.com/office/drawing/2014/main" id="{10AA1D93-1AFF-3A00-1A56-8BAF27BA85D5}"/>
              </a:ext>
            </a:extLst>
          </p:cNvPr>
          <p:cNvSpPr txBox="1"/>
          <p:nvPr/>
        </p:nvSpPr>
        <p:spPr>
          <a:xfrm>
            <a:off x="1287463" y="4948238"/>
            <a:ext cx="2403475" cy="38576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rPr>
              <a:t>NO</a:t>
            </a:r>
            <a:r>
              <a:rPr lang="en-US" sz="1300" baseline="-25000">
                <a:solidFill>
                  <a:srgbClr val="FFFFFF"/>
                </a:solidFill>
              </a:rPr>
              <a:t>2</a:t>
            </a:r>
            <a:r>
              <a:rPr lang="en-US" sz="1300">
                <a:solidFill>
                  <a:srgbClr val="FFFFFF"/>
                </a:solidFill>
              </a:rPr>
              <a:t> Sensor</a:t>
            </a:r>
          </a:p>
        </p:txBody>
      </p:sp>
      <p:pic>
        <p:nvPicPr>
          <p:cNvPr id="8" name="Picture 7">
            <a:extLst>
              <a:ext uri="{FF2B5EF4-FFF2-40B4-BE49-F238E27FC236}">
                <a16:creationId xmlns:a16="http://schemas.microsoft.com/office/drawing/2014/main" id="{FD283C00-C0C9-AE0E-BFF2-BA1F9D9D643E}"/>
              </a:ext>
            </a:extLst>
          </p:cNvPr>
          <p:cNvPicPr>
            <a:picLocks noChangeAspect="1"/>
          </p:cNvPicPr>
          <p:nvPr/>
        </p:nvPicPr>
        <p:blipFill>
          <a:blip r:embed="rId3"/>
          <a:stretch>
            <a:fillRect/>
          </a:stretch>
        </p:blipFill>
        <p:spPr>
          <a:xfrm>
            <a:off x="3757613" y="3409950"/>
            <a:ext cx="4649788" cy="1924050"/>
          </a:xfrm>
          <a:prstGeom prst="rect">
            <a:avLst/>
          </a:prstGeom>
        </p:spPr>
      </p:pic>
      <p:sp>
        <p:nvSpPr>
          <p:cNvPr id="10" name="TextBox 9">
            <a:extLst>
              <a:ext uri="{FF2B5EF4-FFF2-40B4-BE49-F238E27FC236}">
                <a16:creationId xmlns:a16="http://schemas.microsoft.com/office/drawing/2014/main" id="{DADF9651-EB41-3611-E385-FC708415CF82}"/>
              </a:ext>
            </a:extLst>
          </p:cNvPr>
          <p:cNvSpPr txBox="1"/>
          <p:nvPr/>
        </p:nvSpPr>
        <p:spPr>
          <a:xfrm>
            <a:off x="3757613" y="4948238"/>
            <a:ext cx="4649788" cy="38576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rPr>
              <a:t>Measuring Board</a:t>
            </a:r>
          </a:p>
        </p:txBody>
      </p:sp>
      <p:pic>
        <p:nvPicPr>
          <p:cNvPr id="12" name="Picture 11">
            <a:extLst>
              <a:ext uri="{FF2B5EF4-FFF2-40B4-BE49-F238E27FC236}">
                <a16:creationId xmlns:a16="http://schemas.microsoft.com/office/drawing/2014/main" id="{A1371CF6-F3B8-2ACB-2832-E36C54C045EB}"/>
              </a:ext>
            </a:extLst>
          </p:cNvPr>
          <p:cNvPicPr>
            <a:picLocks noChangeAspect="1"/>
          </p:cNvPicPr>
          <p:nvPr/>
        </p:nvPicPr>
        <p:blipFill>
          <a:blip r:embed="rId4"/>
          <a:stretch>
            <a:fillRect/>
          </a:stretch>
        </p:blipFill>
        <p:spPr>
          <a:xfrm>
            <a:off x="8475663" y="3409950"/>
            <a:ext cx="2876550" cy="1924050"/>
          </a:xfrm>
          <a:prstGeom prst="rect">
            <a:avLst/>
          </a:prstGeom>
        </p:spPr>
      </p:pic>
      <p:sp>
        <p:nvSpPr>
          <p:cNvPr id="13" name="TextBox 12">
            <a:extLst>
              <a:ext uri="{FF2B5EF4-FFF2-40B4-BE49-F238E27FC236}">
                <a16:creationId xmlns:a16="http://schemas.microsoft.com/office/drawing/2014/main" id="{D567A47D-9970-FE56-3247-B92C074CE7C1}"/>
              </a:ext>
            </a:extLst>
          </p:cNvPr>
          <p:cNvSpPr txBox="1"/>
          <p:nvPr/>
        </p:nvSpPr>
        <p:spPr>
          <a:xfrm>
            <a:off x="8475663" y="4948238"/>
            <a:ext cx="2876550" cy="385763"/>
          </a:xfrm>
          <a:prstGeom prst="rect">
            <a:avLst/>
          </a:prstGeom>
          <a:solidFill>
            <a:srgbClr val="000000">
              <a:alpha val="50000"/>
            </a:srgbClr>
          </a:solidFill>
          <a:ln>
            <a:noFill/>
          </a:ln>
        </p:spPr>
        <p:txBody>
          <a:bodyPr wrap="square" rtlCol="0" anchor="ctr">
            <a:noAutofit/>
          </a:bodyPr>
          <a:lstStyle/>
          <a:p>
            <a:pPr algn="ctr">
              <a:spcAft>
                <a:spcPts val="600"/>
              </a:spcAft>
            </a:pPr>
            <a:r>
              <a:rPr lang="en-US" sz="1300">
                <a:solidFill>
                  <a:srgbClr val="FFFFFF"/>
                </a:solidFill>
              </a:rPr>
              <a:t>Micro-SD CARD</a:t>
            </a:r>
          </a:p>
        </p:txBody>
      </p:sp>
      <p:sp>
        <p:nvSpPr>
          <p:cNvPr id="2" name="Title 1">
            <a:extLst>
              <a:ext uri="{FF2B5EF4-FFF2-40B4-BE49-F238E27FC236}">
                <a16:creationId xmlns:a16="http://schemas.microsoft.com/office/drawing/2014/main" id="{ACD96074-3DB1-BF08-9A84-66B0B0A4506D}"/>
              </a:ext>
            </a:extLst>
          </p:cNvPr>
          <p:cNvSpPr>
            <a:spLocks noGrp="1"/>
          </p:cNvSpPr>
          <p:nvPr>
            <p:ph type="title"/>
          </p:nvPr>
        </p:nvSpPr>
        <p:spPr>
          <a:xfrm>
            <a:off x="1286932" y="1204109"/>
            <a:ext cx="10023398" cy="857894"/>
          </a:xfrm>
        </p:spPr>
        <p:txBody>
          <a:bodyPr>
            <a:normAutofit/>
          </a:bodyPr>
          <a:lstStyle/>
          <a:p>
            <a:r>
              <a:rPr lang="en-US" sz="4000">
                <a:solidFill>
                  <a:srgbClr val="FFFFFF"/>
                </a:solidFill>
              </a:rPr>
              <a:t>Julich Sensors</a:t>
            </a:r>
          </a:p>
        </p:txBody>
      </p:sp>
      <p:sp>
        <p:nvSpPr>
          <p:cNvPr id="3" name="TextBox 2">
            <a:extLst>
              <a:ext uri="{FF2B5EF4-FFF2-40B4-BE49-F238E27FC236}">
                <a16:creationId xmlns:a16="http://schemas.microsoft.com/office/drawing/2014/main" id="{6965EA21-B81B-CAB0-5B20-70430D89C499}"/>
              </a:ext>
            </a:extLst>
          </p:cNvPr>
          <p:cNvSpPr txBox="1"/>
          <p:nvPr/>
        </p:nvSpPr>
        <p:spPr>
          <a:xfrm>
            <a:off x="11472421" y="131975"/>
            <a:ext cx="537327" cy="369332"/>
          </a:xfrm>
          <a:prstGeom prst="rect">
            <a:avLst/>
          </a:prstGeom>
          <a:noFill/>
        </p:spPr>
        <p:txBody>
          <a:bodyPr wrap="square" rtlCol="0">
            <a:spAutoFit/>
          </a:bodyPr>
          <a:lstStyle/>
          <a:p>
            <a:r>
              <a:rPr lang="ka-GE" dirty="0"/>
              <a:t>15</a:t>
            </a:r>
            <a:endParaRPr lang="en-US" dirty="0"/>
          </a:p>
        </p:txBody>
      </p:sp>
    </p:spTree>
    <p:extLst>
      <p:ext uri="{BB962C8B-B14F-4D97-AF65-F5344CB8AC3E}">
        <p14:creationId xmlns:p14="http://schemas.microsoft.com/office/powerpoint/2010/main" val="380921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CEFE-12F6-EEBF-5398-93C7C763A9C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74E9579-1AEF-A54B-4407-0BD058608BA6}"/>
              </a:ext>
            </a:extLst>
          </p:cNvPr>
          <p:cNvSpPr>
            <a:spLocks noGrp="1"/>
          </p:cNvSpPr>
          <p:nvPr>
            <p:ph idx="1"/>
          </p:nvPr>
        </p:nvSpPr>
        <p:spPr/>
        <p:txBody>
          <a:bodyPr/>
          <a:lstStyle/>
          <a:p>
            <a:r>
              <a:rPr lang="en-US" dirty="0"/>
              <a:t>Cost-Effective Sensors Might be Used as an Effective Measuring Techniques</a:t>
            </a:r>
          </a:p>
          <a:p>
            <a:endParaRPr lang="en-US" dirty="0"/>
          </a:p>
        </p:txBody>
      </p:sp>
      <p:sp>
        <p:nvSpPr>
          <p:cNvPr id="4" name="TextBox 3">
            <a:extLst>
              <a:ext uri="{FF2B5EF4-FFF2-40B4-BE49-F238E27FC236}">
                <a16:creationId xmlns:a16="http://schemas.microsoft.com/office/drawing/2014/main" id="{B9DBBA3F-4F19-2505-55B0-8B2419B39E49}"/>
              </a:ext>
            </a:extLst>
          </p:cNvPr>
          <p:cNvSpPr txBox="1"/>
          <p:nvPr/>
        </p:nvSpPr>
        <p:spPr>
          <a:xfrm>
            <a:off x="11029361" y="188536"/>
            <a:ext cx="509047" cy="369332"/>
          </a:xfrm>
          <a:prstGeom prst="rect">
            <a:avLst/>
          </a:prstGeom>
          <a:noFill/>
        </p:spPr>
        <p:txBody>
          <a:bodyPr wrap="square" rtlCol="0">
            <a:spAutoFit/>
          </a:bodyPr>
          <a:lstStyle/>
          <a:p>
            <a:r>
              <a:rPr lang="ka-GE" dirty="0"/>
              <a:t>16</a:t>
            </a:r>
            <a:endParaRPr lang="en-US" dirty="0"/>
          </a:p>
        </p:txBody>
      </p:sp>
    </p:spTree>
    <p:extLst>
      <p:ext uri="{BB962C8B-B14F-4D97-AF65-F5344CB8AC3E}">
        <p14:creationId xmlns:p14="http://schemas.microsoft.com/office/powerpoint/2010/main" val="673162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94BFF-E995-5C1C-79D8-3796150EAF10}"/>
              </a:ext>
            </a:extLst>
          </p:cNvPr>
          <p:cNvSpPr>
            <a:spLocks noGrp="1"/>
          </p:cNvSpPr>
          <p:nvPr>
            <p:ph type="title"/>
          </p:nvPr>
        </p:nvSpPr>
        <p:spPr>
          <a:xfrm>
            <a:off x="1063283" y="2447144"/>
            <a:ext cx="10515600" cy="1325563"/>
          </a:xfrm>
        </p:spPr>
        <p:txBody>
          <a:bodyPr/>
          <a:lstStyle/>
          <a:p>
            <a:r>
              <a:rPr lang="en-US" dirty="0"/>
              <a:t>Thank You For Attention!!</a:t>
            </a:r>
          </a:p>
        </p:txBody>
      </p:sp>
      <p:sp>
        <p:nvSpPr>
          <p:cNvPr id="3" name="TextBox 2">
            <a:extLst>
              <a:ext uri="{FF2B5EF4-FFF2-40B4-BE49-F238E27FC236}">
                <a16:creationId xmlns:a16="http://schemas.microsoft.com/office/drawing/2014/main" id="{CCCC5112-4A6D-954E-579E-5A73EADC3292}"/>
              </a:ext>
            </a:extLst>
          </p:cNvPr>
          <p:cNvSpPr txBox="1"/>
          <p:nvPr/>
        </p:nvSpPr>
        <p:spPr>
          <a:xfrm>
            <a:off x="11019934" y="273377"/>
            <a:ext cx="558949" cy="369332"/>
          </a:xfrm>
          <a:prstGeom prst="rect">
            <a:avLst/>
          </a:prstGeom>
          <a:noFill/>
        </p:spPr>
        <p:txBody>
          <a:bodyPr wrap="square" rtlCol="0">
            <a:spAutoFit/>
          </a:bodyPr>
          <a:lstStyle/>
          <a:p>
            <a:r>
              <a:rPr lang="ka-GE" dirty="0"/>
              <a:t>17</a:t>
            </a:r>
            <a:endParaRPr lang="en-US" dirty="0"/>
          </a:p>
        </p:txBody>
      </p:sp>
    </p:spTree>
    <p:extLst>
      <p:ext uri="{BB962C8B-B14F-4D97-AF65-F5344CB8AC3E}">
        <p14:creationId xmlns:p14="http://schemas.microsoft.com/office/powerpoint/2010/main" val="213255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880DE-F725-7A68-415A-28ECE16ADC96}"/>
              </a:ext>
            </a:extLst>
          </p:cNvPr>
          <p:cNvPicPr>
            <a:picLocks noChangeAspect="1"/>
          </p:cNvPicPr>
          <p:nvPr/>
        </p:nvPicPr>
        <p:blipFill>
          <a:blip r:embed="rId3"/>
          <a:stretch>
            <a:fillRect/>
          </a:stretch>
        </p:blipFill>
        <p:spPr>
          <a:xfrm>
            <a:off x="1" y="0"/>
            <a:ext cx="7666892" cy="6316394"/>
          </a:xfrm>
          <a:prstGeom prst="rect">
            <a:avLst/>
          </a:prstGeom>
        </p:spPr>
      </p:pic>
      <p:graphicFrame>
        <p:nvGraphicFramePr>
          <p:cNvPr id="9" name="TextBox 6">
            <a:extLst>
              <a:ext uri="{FF2B5EF4-FFF2-40B4-BE49-F238E27FC236}">
                <a16:creationId xmlns:a16="http://schemas.microsoft.com/office/drawing/2014/main" id="{92B51831-4CA2-4A93-D7A5-212AC28918AF}"/>
              </a:ext>
            </a:extLst>
          </p:cNvPr>
          <p:cNvGraphicFramePr/>
          <p:nvPr>
            <p:extLst>
              <p:ext uri="{D42A27DB-BD31-4B8C-83A1-F6EECF244321}">
                <p14:modId xmlns:p14="http://schemas.microsoft.com/office/powerpoint/2010/main" val="2291963155"/>
              </p:ext>
            </p:extLst>
          </p:nvPr>
        </p:nvGraphicFramePr>
        <p:xfrm>
          <a:off x="7666893" y="534572"/>
          <a:ext cx="4375052" cy="4401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CCD229DB-4581-E63B-EA32-665EAE97870E}"/>
              </a:ext>
            </a:extLst>
          </p:cNvPr>
          <p:cNvSpPr txBox="1"/>
          <p:nvPr/>
        </p:nvSpPr>
        <p:spPr>
          <a:xfrm>
            <a:off x="10831398" y="113122"/>
            <a:ext cx="603315" cy="523220"/>
          </a:xfrm>
          <a:prstGeom prst="rect">
            <a:avLst/>
          </a:prstGeom>
          <a:noFill/>
        </p:spPr>
        <p:txBody>
          <a:bodyPr wrap="square" rtlCol="0">
            <a:spAutoFit/>
          </a:bodyPr>
          <a:lstStyle/>
          <a:p>
            <a:r>
              <a:rPr lang="ka-GE" sz="2800" b="1" dirty="0"/>
              <a:t>1</a:t>
            </a:r>
            <a:endParaRPr lang="en-US" sz="2800" b="1" dirty="0"/>
          </a:p>
        </p:txBody>
      </p:sp>
    </p:spTree>
    <p:extLst>
      <p:ext uri="{BB962C8B-B14F-4D97-AF65-F5344CB8AC3E}">
        <p14:creationId xmlns:p14="http://schemas.microsoft.com/office/powerpoint/2010/main" val="69610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8ED0FE-9BF0-A09D-7056-6D2594F14049}"/>
              </a:ext>
            </a:extLst>
          </p:cNvPr>
          <p:cNvPicPr>
            <a:picLocks noChangeAspect="1"/>
          </p:cNvPicPr>
          <p:nvPr/>
        </p:nvPicPr>
        <p:blipFill>
          <a:blip r:embed="rId3"/>
          <a:stretch>
            <a:fillRect/>
          </a:stretch>
        </p:blipFill>
        <p:spPr>
          <a:xfrm>
            <a:off x="0" y="3591791"/>
            <a:ext cx="4804756" cy="3266209"/>
          </a:xfrm>
          <a:prstGeom prst="rect">
            <a:avLst/>
          </a:prstGeom>
        </p:spPr>
      </p:pic>
      <p:pic>
        <p:nvPicPr>
          <p:cNvPr id="10" name="Picture 9">
            <a:extLst>
              <a:ext uri="{FF2B5EF4-FFF2-40B4-BE49-F238E27FC236}">
                <a16:creationId xmlns:a16="http://schemas.microsoft.com/office/drawing/2014/main" id="{72301449-5D86-D3A3-C420-03BEC5C69924}"/>
              </a:ext>
            </a:extLst>
          </p:cNvPr>
          <p:cNvPicPr>
            <a:picLocks noChangeAspect="1"/>
          </p:cNvPicPr>
          <p:nvPr/>
        </p:nvPicPr>
        <p:blipFill>
          <a:blip r:embed="rId4"/>
          <a:stretch>
            <a:fillRect/>
          </a:stretch>
        </p:blipFill>
        <p:spPr>
          <a:xfrm>
            <a:off x="6214533" y="986717"/>
            <a:ext cx="5977467" cy="3705742"/>
          </a:xfrm>
          <a:prstGeom prst="rect">
            <a:avLst/>
          </a:prstGeom>
        </p:spPr>
      </p:pic>
      <p:sp>
        <p:nvSpPr>
          <p:cNvPr id="11" name="TextBox 10">
            <a:extLst>
              <a:ext uri="{FF2B5EF4-FFF2-40B4-BE49-F238E27FC236}">
                <a16:creationId xmlns:a16="http://schemas.microsoft.com/office/drawing/2014/main" id="{6BC1217C-361C-9BD0-75D6-971524620E0E}"/>
              </a:ext>
            </a:extLst>
          </p:cNvPr>
          <p:cNvSpPr txBox="1"/>
          <p:nvPr/>
        </p:nvSpPr>
        <p:spPr>
          <a:xfrm>
            <a:off x="7076907" y="186267"/>
            <a:ext cx="4252717" cy="1200329"/>
          </a:xfrm>
          <a:prstGeom prst="rect">
            <a:avLst/>
          </a:prstGeom>
          <a:noFill/>
        </p:spPr>
        <p:txBody>
          <a:bodyPr wrap="square" rtlCol="0">
            <a:spAutoFit/>
          </a:bodyPr>
          <a:lstStyle/>
          <a:p>
            <a:r>
              <a:rPr lang="en-US" sz="2400" b="1"/>
              <a:t>T204 chemiluminescence instrument USA EPA-approved NO/NO2/NOX/O3 instrument</a:t>
            </a:r>
            <a:endParaRPr lang="en-US" sz="2400" b="1" dirty="0"/>
          </a:p>
        </p:txBody>
      </p:sp>
      <p:sp>
        <p:nvSpPr>
          <p:cNvPr id="12" name="TextBox 11">
            <a:extLst>
              <a:ext uri="{FF2B5EF4-FFF2-40B4-BE49-F238E27FC236}">
                <a16:creationId xmlns:a16="http://schemas.microsoft.com/office/drawing/2014/main" id="{1544433F-2A2E-A17B-60C4-25A578317F04}"/>
              </a:ext>
            </a:extLst>
          </p:cNvPr>
          <p:cNvSpPr txBox="1"/>
          <p:nvPr/>
        </p:nvSpPr>
        <p:spPr>
          <a:xfrm>
            <a:off x="203200" y="1981200"/>
            <a:ext cx="4318000" cy="1569660"/>
          </a:xfrm>
          <a:prstGeom prst="rect">
            <a:avLst/>
          </a:prstGeom>
          <a:noFill/>
        </p:spPr>
        <p:txBody>
          <a:bodyPr wrap="square" rtlCol="0">
            <a:spAutoFit/>
          </a:bodyPr>
          <a:lstStyle/>
          <a:p>
            <a:r>
              <a:rPr lang="en-US" sz="2400" b="1"/>
              <a:t>Flying laboratory, containing electrochemical sensors measuring different sorts of pollutants, including NO2</a:t>
            </a:r>
            <a:endParaRPr lang="en-US" sz="2400" b="1" dirty="0"/>
          </a:p>
        </p:txBody>
      </p:sp>
      <p:sp>
        <p:nvSpPr>
          <p:cNvPr id="2" name="TextBox 1">
            <a:extLst>
              <a:ext uri="{FF2B5EF4-FFF2-40B4-BE49-F238E27FC236}">
                <a16:creationId xmlns:a16="http://schemas.microsoft.com/office/drawing/2014/main" id="{ED2E8A88-BC82-E5C9-26FA-DA2692B65195}"/>
              </a:ext>
            </a:extLst>
          </p:cNvPr>
          <p:cNvSpPr txBox="1"/>
          <p:nvPr/>
        </p:nvSpPr>
        <p:spPr>
          <a:xfrm>
            <a:off x="203200" y="186267"/>
            <a:ext cx="659176" cy="369332"/>
          </a:xfrm>
          <a:prstGeom prst="rect">
            <a:avLst/>
          </a:prstGeom>
          <a:noFill/>
        </p:spPr>
        <p:txBody>
          <a:bodyPr wrap="square" rtlCol="0">
            <a:spAutoFit/>
          </a:bodyPr>
          <a:lstStyle/>
          <a:p>
            <a:r>
              <a:rPr lang="ka-GE" b="1" dirty="0"/>
              <a:t>2</a:t>
            </a:r>
            <a:endParaRPr lang="en-US" b="1" dirty="0"/>
          </a:p>
        </p:txBody>
      </p:sp>
    </p:spTree>
    <p:extLst>
      <p:ext uri="{BB962C8B-B14F-4D97-AF65-F5344CB8AC3E}">
        <p14:creationId xmlns:p14="http://schemas.microsoft.com/office/powerpoint/2010/main" val="235021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68CB7-D6A3-B0AB-2C7D-298185B16CDC}"/>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4600" b="1">
                <a:solidFill>
                  <a:srgbClr val="FFFFFF"/>
                </a:solidFill>
              </a:rPr>
              <a:t>Functioning Scheme of Teledyne NO2 Analyzer</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Diagram">
            <a:extLst>
              <a:ext uri="{FF2B5EF4-FFF2-40B4-BE49-F238E27FC236}">
                <a16:creationId xmlns:a16="http://schemas.microsoft.com/office/drawing/2014/main" id="{0290D009-C804-F5A6-A77F-9F8FF732D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149" y="2426818"/>
            <a:ext cx="2462752"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CCB15B9-203D-D158-28F7-7752E995763D}"/>
              </a:ext>
            </a:extLst>
          </p:cNvPr>
          <p:cNvPicPr>
            <a:picLocks noChangeAspect="1"/>
          </p:cNvPicPr>
          <p:nvPr/>
        </p:nvPicPr>
        <p:blipFill>
          <a:blip r:embed="rId4"/>
          <a:stretch>
            <a:fillRect/>
          </a:stretch>
        </p:blipFill>
        <p:spPr>
          <a:xfrm>
            <a:off x="6742857" y="2426818"/>
            <a:ext cx="4860349" cy="3997637"/>
          </a:xfrm>
          <a:prstGeom prst="rect">
            <a:avLst/>
          </a:prstGeom>
        </p:spPr>
      </p:pic>
      <p:sp>
        <p:nvSpPr>
          <p:cNvPr id="3" name="TextBox 2">
            <a:extLst>
              <a:ext uri="{FF2B5EF4-FFF2-40B4-BE49-F238E27FC236}">
                <a16:creationId xmlns:a16="http://schemas.microsoft.com/office/drawing/2014/main" id="{C8AE3F59-F67A-3252-04A0-B6BF8F8E6249}"/>
              </a:ext>
            </a:extLst>
          </p:cNvPr>
          <p:cNvSpPr txBox="1"/>
          <p:nvPr/>
        </p:nvSpPr>
        <p:spPr>
          <a:xfrm>
            <a:off x="113122" y="6254436"/>
            <a:ext cx="475672" cy="369332"/>
          </a:xfrm>
          <a:prstGeom prst="rect">
            <a:avLst/>
          </a:prstGeom>
          <a:noFill/>
        </p:spPr>
        <p:txBody>
          <a:bodyPr wrap="square" rtlCol="0">
            <a:spAutoFit/>
          </a:bodyPr>
          <a:lstStyle/>
          <a:p>
            <a:r>
              <a:rPr lang="ka-GE" dirty="0"/>
              <a:t>3</a:t>
            </a:r>
            <a:endParaRPr lang="en-US" dirty="0"/>
          </a:p>
        </p:txBody>
      </p:sp>
    </p:spTree>
    <p:extLst>
      <p:ext uri="{BB962C8B-B14F-4D97-AF65-F5344CB8AC3E}">
        <p14:creationId xmlns:p14="http://schemas.microsoft.com/office/powerpoint/2010/main" val="87418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D7D48-961F-0B60-C7E5-90C235E50BF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b="1" kern="1200" dirty="0">
                <a:solidFill>
                  <a:srgbClr val="FFFFFF"/>
                </a:solidFill>
                <a:latin typeface="+mj-lt"/>
                <a:ea typeface="+mj-ea"/>
                <a:cs typeface="+mj-cs"/>
              </a:rPr>
              <a:t>General Schematics of Electrochemical Sensor</a:t>
            </a:r>
          </a:p>
        </p:txBody>
      </p:sp>
      <p:pic>
        <p:nvPicPr>
          <p:cNvPr id="4" name="Content Placeholder 6">
            <a:extLst>
              <a:ext uri="{FF2B5EF4-FFF2-40B4-BE49-F238E27FC236}">
                <a16:creationId xmlns:a16="http://schemas.microsoft.com/office/drawing/2014/main" id="{4A1C3F13-78C4-B60F-E4E3-7095BB89B362}"/>
              </a:ext>
            </a:extLst>
          </p:cNvPr>
          <p:cNvPicPr>
            <a:picLocks noGrp="1" noChangeAspect="1"/>
          </p:cNvPicPr>
          <p:nvPr>
            <p:ph idx="1"/>
          </p:nvPr>
        </p:nvPicPr>
        <p:blipFill>
          <a:blip r:embed="rId3"/>
          <a:stretch>
            <a:fillRect/>
          </a:stretch>
        </p:blipFill>
        <p:spPr>
          <a:xfrm>
            <a:off x="4207933" y="698331"/>
            <a:ext cx="7347537" cy="5462313"/>
          </a:xfrm>
          <a:prstGeom prst="rect">
            <a:avLst/>
          </a:prstGeom>
        </p:spPr>
      </p:pic>
      <p:sp>
        <p:nvSpPr>
          <p:cNvPr id="3" name="TextBox 2">
            <a:extLst>
              <a:ext uri="{FF2B5EF4-FFF2-40B4-BE49-F238E27FC236}">
                <a16:creationId xmlns:a16="http://schemas.microsoft.com/office/drawing/2014/main" id="{D62D8714-C938-97A3-960B-3910D30F96F7}"/>
              </a:ext>
            </a:extLst>
          </p:cNvPr>
          <p:cNvSpPr txBox="1"/>
          <p:nvPr/>
        </p:nvSpPr>
        <p:spPr>
          <a:xfrm>
            <a:off x="254524" y="6160644"/>
            <a:ext cx="583676" cy="369332"/>
          </a:xfrm>
          <a:prstGeom prst="rect">
            <a:avLst/>
          </a:prstGeom>
          <a:noFill/>
        </p:spPr>
        <p:txBody>
          <a:bodyPr wrap="square" rtlCol="0">
            <a:spAutoFit/>
          </a:bodyPr>
          <a:lstStyle/>
          <a:p>
            <a:r>
              <a:rPr lang="ka-GE" dirty="0"/>
              <a:t>4</a:t>
            </a:r>
            <a:endParaRPr lang="en-US" dirty="0"/>
          </a:p>
        </p:txBody>
      </p:sp>
    </p:spTree>
    <p:extLst>
      <p:ext uri="{BB962C8B-B14F-4D97-AF65-F5344CB8AC3E}">
        <p14:creationId xmlns:p14="http://schemas.microsoft.com/office/powerpoint/2010/main" val="2664490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99A9A8A-5696-F656-84E2-5F897D1262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97509"/>
            <a:ext cx="12191999" cy="5742876"/>
          </a:xfrm>
        </p:spPr>
      </p:pic>
      <p:sp>
        <p:nvSpPr>
          <p:cNvPr id="7" name="TextBox 6">
            <a:extLst>
              <a:ext uri="{FF2B5EF4-FFF2-40B4-BE49-F238E27FC236}">
                <a16:creationId xmlns:a16="http://schemas.microsoft.com/office/drawing/2014/main" id="{7250F3FC-3D14-9EDD-78B1-4F2B83665FDB}"/>
              </a:ext>
            </a:extLst>
          </p:cNvPr>
          <p:cNvSpPr txBox="1"/>
          <p:nvPr/>
        </p:nvSpPr>
        <p:spPr>
          <a:xfrm>
            <a:off x="1600200" y="297180"/>
            <a:ext cx="9212580" cy="1200329"/>
          </a:xfrm>
          <a:prstGeom prst="rect">
            <a:avLst/>
          </a:prstGeom>
          <a:noFill/>
        </p:spPr>
        <p:txBody>
          <a:bodyPr wrap="square" rtlCol="0">
            <a:spAutoFit/>
          </a:bodyPr>
          <a:lstStyle/>
          <a:p>
            <a:r>
              <a:rPr lang="en-US" sz="3600" b="1" dirty="0"/>
              <a:t>SOWA Electrochemical Sensor  Installed on National Environmental Agency’s Station</a:t>
            </a:r>
          </a:p>
        </p:txBody>
      </p:sp>
      <p:sp>
        <p:nvSpPr>
          <p:cNvPr id="2" name="TextBox 1">
            <a:extLst>
              <a:ext uri="{FF2B5EF4-FFF2-40B4-BE49-F238E27FC236}">
                <a16:creationId xmlns:a16="http://schemas.microsoft.com/office/drawing/2014/main" id="{ACC9E7EB-3E9E-B229-3B01-7C4BFE38E3C8}"/>
              </a:ext>
            </a:extLst>
          </p:cNvPr>
          <p:cNvSpPr txBox="1"/>
          <p:nvPr/>
        </p:nvSpPr>
        <p:spPr>
          <a:xfrm>
            <a:off x="11274458" y="122548"/>
            <a:ext cx="659876" cy="369332"/>
          </a:xfrm>
          <a:prstGeom prst="rect">
            <a:avLst/>
          </a:prstGeom>
          <a:noFill/>
        </p:spPr>
        <p:txBody>
          <a:bodyPr wrap="square" rtlCol="0">
            <a:spAutoFit/>
          </a:bodyPr>
          <a:lstStyle/>
          <a:p>
            <a:r>
              <a:rPr lang="ka-GE" dirty="0"/>
              <a:t>5</a:t>
            </a:r>
            <a:endParaRPr lang="en-US" dirty="0"/>
          </a:p>
        </p:txBody>
      </p:sp>
    </p:spTree>
    <p:extLst>
      <p:ext uri="{BB962C8B-B14F-4D97-AF65-F5344CB8AC3E}">
        <p14:creationId xmlns:p14="http://schemas.microsoft.com/office/powerpoint/2010/main" val="123531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78B48516-9DD0-3FF8-B686-B35410AE14AA}"/>
              </a:ext>
            </a:extLst>
          </p:cNvPr>
          <p:cNvSpPr>
            <a:spLocks noGrp="1"/>
          </p:cNvSpPr>
          <p:nvPr>
            <p:ph type="title"/>
          </p:nvPr>
        </p:nvSpPr>
        <p:spPr>
          <a:xfrm>
            <a:off x="958506" y="800392"/>
            <a:ext cx="10264697" cy="1212102"/>
          </a:xfrm>
        </p:spPr>
        <p:txBody>
          <a:bodyPr>
            <a:normAutofit/>
          </a:bodyPr>
          <a:lstStyle/>
          <a:p>
            <a:r>
              <a:rPr lang="en-US" sz="4000" b="1" dirty="0">
                <a:solidFill>
                  <a:srgbClr val="FFFFFF"/>
                </a:solidFill>
              </a:rPr>
              <a:t>Analysis of Collected Data</a:t>
            </a:r>
          </a:p>
        </p:txBody>
      </p:sp>
      <p:sp>
        <p:nvSpPr>
          <p:cNvPr id="3" name="Content Placeholder 2">
            <a:extLst>
              <a:ext uri="{FF2B5EF4-FFF2-40B4-BE49-F238E27FC236}">
                <a16:creationId xmlns:a16="http://schemas.microsoft.com/office/drawing/2014/main" id="{89936FD4-8272-CF12-CA0F-2A249ACCA573}"/>
              </a:ext>
            </a:extLst>
          </p:cNvPr>
          <p:cNvSpPr>
            <a:spLocks noGrp="1"/>
          </p:cNvSpPr>
          <p:nvPr>
            <p:ph idx="1"/>
          </p:nvPr>
        </p:nvSpPr>
        <p:spPr>
          <a:xfrm>
            <a:off x="1367624" y="2490436"/>
            <a:ext cx="9708995" cy="3567173"/>
          </a:xfrm>
        </p:spPr>
        <p:txBody>
          <a:bodyPr anchor="ctr">
            <a:normAutofit/>
          </a:bodyPr>
          <a:lstStyle/>
          <a:p>
            <a:r>
              <a:rPr lang="en-US" sz="2400" b="1" dirty="0"/>
              <a:t>Data has been divided in two parts Day time data and Night-time data</a:t>
            </a:r>
          </a:p>
          <a:p>
            <a:r>
              <a:rPr lang="en-US" sz="2400" b="1" dirty="0"/>
              <a:t>Day-time data 07:00:00 am  -  10:00:00 pm</a:t>
            </a:r>
          </a:p>
          <a:p>
            <a:r>
              <a:rPr lang="en-US" sz="2400" b="1" dirty="0"/>
              <a:t>Night-time data 10:00:00 pm – 07:00:00 am</a:t>
            </a:r>
          </a:p>
          <a:p>
            <a:endParaRPr lang="en-US" sz="2400" dirty="0"/>
          </a:p>
        </p:txBody>
      </p:sp>
      <p:sp>
        <p:nvSpPr>
          <p:cNvPr id="4" name="TextBox 3">
            <a:extLst>
              <a:ext uri="{FF2B5EF4-FFF2-40B4-BE49-F238E27FC236}">
                <a16:creationId xmlns:a16="http://schemas.microsoft.com/office/drawing/2014/main" id="{9AC492E6-5010-7775-11A2-6E80CFCFF219}"/>
              </a:ext>
            </a:extLst>
          </p:cNvPr>
          <p:cNvSpPr txBox="1"/>
          <p:nvPr/>
        </p:nvSpPr>
        <p:spPr>
          <a:xfrm>
            <a:off x="11472421" y="150829"/>
            <a:ext cx="556181" cy="369332"/>
          </a:xfrm>
          <a:prstGeom prst="rect">
            <a:avLst/>
          </a:prstGeom>
          <a:noFill/>
        </p:spPr>
        <p:txBody>
          <a:bodyPr wrap="square" rtlCol="0">
            <a:spAutoFit/>
          </a:bodyPr>
          <a:lstStyle/>
          <a:p>
            <a:r>
              <a:rPr lang="ka-GE" dirty="0"/>
              <a:t>6</a:t>
            </a:r>
            <a:endParaRPr lang="en-US" dirty="0"/>
          </a:p>
        </p:txBody>
      </p:sp>
    </p:spTree>
    <p:extLst>
      <p:ext uri="{BB962C8B-B14F-4D97-AF65-F5344CB8AC3E}">
        <p14:creationId xmlns:p14="http://schemas.microsoft.com/office/powerpoint/2010/main" val="2479074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4D72E-83F1-307A-7546-C5DB4990B068}"/>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F548B5FA-A858-08EA-94E4-86C0D036BC54}"/>
              </a:ext>
            </a:extLst>
          </p:cNvPr>
          <p:cNvSpPr txBox="1"/>
          <p:nvPr/>
        </p:nvSpPr>
        <p:spPr>
          <a:xfrm>
            <a:off x="11462994" y="122548"/>
            <a:ext cx="603315" cy="369332"/>
          </a:xfrm>
          <a:prstGeom prst="rect">
            <a:avLst/>
          </a:prstGeom>
          <a:noFill/>
        </p:spPr>
        <p:txBody>
          <a:bodyPr wrap="square" rtlCol="0">
            <a:spAutoFit/>
          </a:bodyPr>
          <a:lstStyle/>
          <a:p>
            <a:r>
              <a:rPr lang="ka-GE" dirty="0"/>
              <a:t>7</a:t>
            </a:r>
            <a:endParaRPr lang="en-US" dirty="0"/>
          </a:p>
        </p:txBody>
      </p:sp>
    </p:spTree>
    <p:extLst>
      <p:ext uri="{BB962C8B-B14F-4D97-AF65-F5344CB8AC3E}">
        <p14:creationId xmlns:p14="http://schemas.microsoft.com/office/powerpoint/2010/main" val="182643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15A51-2C7B-E7A9-10FD-C318B7D2DE4D}"/>
              </a:ext>
            </a:extLst>
          </p:cNvPr>
          <p:cNvPicPr>
            <a:picLocks noChangeAspect="1"/>
          </p:cNvPicPr>
          <p:nvPr/>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20AA82D5-4F12-4153-D5C6-32E9BF6E16FC}"/>
              </a:ext>
            </a:extLst>
          </p:cNvPr>
          <p:cNvSpPr txBox="1"/>
          <p:nvPr/>
        </p:nvSpPr>
        <p:spPr>
          <a:xfrm>
            <a:off x="11444140" y="113122"/>
            <a:ext cx="575035" cy="369332"/>
          </a:xfrm>
          <a:prstGeom prst="rect">
            <a:avLst/>
          </a:prstGeom>
          <a:noFill/>
        </p:spPr>
        <p:txBody>
          <a:bodyPr wrap="square" rtlCol="0">
            <a:spAutoFit/>
          </a:bodyPr>
          <a:lstStyle/>
          <a:p>
            <a:r>
              <a:rPr lang="ka-GE" dirty="0"/>
              <a:t>8</a:t>
            </a:r>
            <a:endParaRPr lang="en-US" dirty="0"/>
          </a:p>
        </p:txBody>
      </p:sp>
    </p:spTree>
    <p:extLst>
      <p:ext uri="{BB962C8B-B14F-4D97-AF65-F5344CB8AC3E}">
        <p14:creationId xmlns:p14="http://schemas.microsoft.com/office/powerpoint/2010/main" val="1895243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538</Words>
  <Application>Microsoft Office PowerPoint</Application>
  <PresentationFormat>Widescreen</PresentationFormat>
  <Paragraphs>59</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vt:lpstr>
      <vt:lpstr>Calibri</vt:lpstr>
      <vt:lpstr>Calibri Light</vt:lpstr>
      <vt:lpstr>Sylfaen</vt:lpstr>
      <vt:lpstr>Office Theme</vt:lpstr>
      <vt:lpstr>PowerPoint Presentation</vt:lpstr>
      <vt:lpstr>PowerPoint Presentation</vt:lpstr>
      <vt:lpstr>PowerPoint Presentation</vt:lpstr>
      <vt:lpstr>Functioning Scheme of Teledyne NO2 Analyzer</vt:lpstr>
      <vt:lpstr>General Schematics of Electrochemical Sensor</vt:lpstr>
      <vt:lpstr>PowerPoint Presentation</vt:lpstr>
      <vt:lpstr>Analysis of Collected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Julich Sensors</vt:lpstr>
      <vt:lpstr>Conclusion</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Lika Kirtadze</dc:creator>
  <cp:lastModifiedBy>George Jibuti</cp:lastModifiedBy>
  <cp:revision>29</cp:revision>
  <dcterms:created xsi:type="dcterms:W3CDTF">2022-09-06T13:13:44Z</dcterms:created>
  <dcterms:modified xsi:type="dcterms:W3CDTF">2022-09-16T06:46:56Z</dcterms:modified>
</cp:coreProperties>
</file>