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2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3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4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5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6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7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8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454" r:id="rId2"/>
    <p:sldId id="521" r:id="rId3"/>
    <p:sldId id="474" r:id="rId4"/>
    <p:sldId id="274" r:id="rId5"/>
    <p:sldId id="503" r:id="rId6"/>
    <p:sldId id="515" r:id="rId7"/>
    <p:sldId id="480" r:id="rId8"/>
    <p:sldId id="497" r:id="rId9"/>
    <p:sldId id="496" r:id="rId10"/>
    <p:sldId id="310" r:id="rId11"/>
    <p:sldId id="498" r:id="rId12"/>
    <p:sldId id="504" r:id="rId13"/>
    <p:sldId id="484" r:id="rId14"/>
    <p:sldId id="518" r:id="rId15"/>
    <p:sldId id="516" r:id="rId16"/>
    <p:sldId id="485" r:id="rId17"/>
    <p:sldId id="499" r:id="rId18"/>
    <p:sldId id="517" r:id="rId19"/>
    <p:sldId id="509" r:id="rId20"/>
    <p:sldId id="489" r:id="rId21"/>
    <p:sldId id="492" r:id="rId22"/>
    <p:sldId id="511" r:id="rId23"/>
    <p:sldId id="507" r:id="rId24"/>
    <p:sldId id="505" r:id="rId25"/>
    <p:sldId id="468" r:id="rId26"/>
    <p:sldId id="473" r:id="rId27"/>
    <p:sldId id="506" r:id="rId28"/>
    <p:sldId id="510" r:id="rId29"/>
    <p:sldId id="520" r:id="rId30"/>
    <p:sldId id="493" r:id="rId31"/>
    <p:sldId id="519" r:id="rId32"/>
    <p:sldId id="491" r:id="rId33"/>
    <p:sldId id="315" r:id="rId34"/>
    <p:sldId id="486" r:id="rId35"/>
    <p:sldId id="500" r:id="rId36"/>
    <p:sldId id="278" r:id="rId37"/>
    <p:sldId id="294" r:id="rId38"/>
    <p:sldId id="283" r:id="rId39"/>
    <p:sldId id="475" r:id="rId40"/>
    <p:sldId id="461" r:id="rId41"/>
    <p:sldId id="464" r:id="rId42"/>
    <p:sldId id="455" r:id="rId43"/>
    <p:sldId id="353" r:id="rId44"/>
    <p:sldId id="513" r:id="rId45"/>
    <p:sldId id="494" r:id="rId46"/>
    <p:sldId id="476" r:id="rId47"/>
    <p:sldId id="478" r:id="rId48"/>
    <p:sldId id="495" r:id="rId49"/>
    <p:sldId id="482" r:id="rId50"/>
    <p:sldId id="483" r:id="rId51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adurmus, Lia" initials="KL" lastIdx="1" clrIdx="0">
    <p:extLst>
      <p:ext uri="{19B8F6BF-5375-455C-9EA6-DF929625EA0E}">
        <p15:presenceInfo xmlns:p15="http://schemas.microsoft.com/office/powerpoint/2012/main" userId="S::l.karadurmus@fz-juelich.de::3baa2947-d89f-46f5-8756-0ebaa4f866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A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1195" autoAdjust="0"/>
  </p:normalViewPr>
  <p:slideViewPr>
    <p:cSldViewPr showGuides="1">
      <p:cViewPr varScale="1">
        <p:scale>
          <a:sx n="75" d="100"/>
          <a:sy n="75" d="100"/>
        </p:scale>
        <p:origin x="1598" y="62"/>
      </p:cViewPr>
      <p:guideLst>
        <p:guide orient="horz" pos="102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l.karadurmus\Desktop\CMB%20Last%20version\AD\STUTTGART%202017%202018\AD.different%20scenarios.149sp%20FIGURES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5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l.karadurmus\Desktop\CMB%20Last%20version\Results\Stuttgart\PR%20RD%202022\Figures.149sp.4sc.4sourc.RD202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l.karadurmus\Desktop\CMB%20Last%20version\Results\Stuttgart\PR%20RD%202022\Figures.149sp.4sc.4sourc.RD2022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l.karadurmus\Desktop\CMB%20Last%20version\AD\STUTTGART%202017%202018\VOC%20patterns.%20149sp.%20FIGURE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l.karadurmus\Desktop\CMB%20Last%20version\AD\STUTTGART%202017%202018\VOC%20patterns.%20149sp.%20FIGURE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l.karadurmus\Desktop\CMB%20Last%20version\AD\STUTTGART%202017%202018\VOC%20patterns.%20149sp.%20FIGURES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l.karadurmus\Desktop\CMB%20Last%20version\AD\STUTTGART%202017%202018\VOC%20patterns.%20149sp.%20FIGURE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6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7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8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9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10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.karadurmus\Desktop\CMB%20Last%20version\Results\Stuttgart\PR%20RD%202022\Figures.149sp.4sc.4sourc.RD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.karadurmus\Desktop\CMB%20Last%20version\Results\Stuttgart\PR%20RD%202022\Figures.149sp.4sc.4sourc.RD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.karadurmus\Desktop\CMB%20Last%20version\AD\STUTTGART%202017%202018\AD.different%20scenarios.149sp%20FIGUR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l.karadurmus\Desktop\CMB%20Last%20version\AD\STUTTGART%202017%202018\AD.different%20scenarios.149sp%20FIGURE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l.karadurmus\Desktop\CMB%20Last%20version\AD\STUTTGART%202017%202018\AD.different%20scenarios.149sp%20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Measured VOCmix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(figures!$C$3,figures!$C$5)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</c:strRef>
          </c:cat>
          <c:val>
            <c:numRef>
              <c:f>(figures!$H$3,figures!$H$5)</c:f>
              <c:numCache>
                <c:formatCode>General</c:formatCode>
                <c:ptCount val="2"/>
                <c:pt idx="0">
                  <c:v>810.34528</c:v>
                </c:pt>
                <c:pt idx="1">
                  <c:v>91.986760000000004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5C-4D1B-8B12-B1EB535B6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8062448"/>
        <c:axId val="258065776"/>
      </c:barChart>
      <c:catAx>
        <c:axId val="258062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065776"/>
        <c:crosses val="autoZero"/>
        <c:auto val="1"/>
        <c:lblAlgn val="ctr"/>
        <c:lblOffset val="100"/>
        <c:noMultiLvlLbl val="0"/>
      </c:catAx>
      <c:valAx>
        <c:axId val="258065776"/>
        <c:scaling>
          <c:orientation val="minMax"/>
          <c:max val="1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806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Inner city. Winter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5DC-47FD-87A4-0A9F8FF134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5DC-47FD-87A4-0A9F8FF134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5DC-47FD-87A4-0A9F8FF134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5DC-47FD-87A4-0A9F8FF1344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5DC-47FD-87A4-0A9F8FF1344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5DC-47FD-87A4-0A9F8FF1344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5DC-47FD-87A4-0A9F8FF1344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5DC-47FD-87A4-0A9F8FF1344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5DC-47FD-87A4-0A9F8FF1344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5DC-47FD-87A4-0A9F8FF1344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5DC-47FD-87A4-0A9F8FF1344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45DC-47FD-87A4-0A9F8FF1344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5DC-47FD-87A4-0A9F8FF1344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45DC-47FD-87A4-0A9F8FF1344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45DC-47FD-87A4-0A9F8FF13440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45DC-47FD-87A4-0A9F8FF13440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45DC-47FD-87A4-0A9F8FF1344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45DC-47FD-87A4-0A9F8FF13440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45DC-47FD-87A4-0A9F8FF13440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45DC-47FD-87A4-0A9F8FF13440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9-45DC-47FD-87A4-0A9F8FF13440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B-45DC-47FD-87A4-0A9F8FF13440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45DC-47FD-87A4-0A9F8FF13440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45DC-47FD-87A4-0A9F8FF13440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1-45DC-47FD-87A4-0A9F8FF13440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3-45DC-47FD-87A4-0A9F8FF13440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5-45DC-47FD-87A4-0A9F8FF13440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7-45DC-47FD-87A4-0A9F8FF13440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9-45DC-47FD-87A4-0A9F8FF13440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B-45DC-47FD-87A4-0A9F8FF13440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D-45DC-47FD-87A4-0A9F8FF13440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F-45DC-47FD-87A4-0A9F8FF13440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1-45DC-47FD-87A4-0A9F8FF13440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3-45DC-47FD-87A4-0A9F8FF13440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5-45DC-47FD-87A4-0A9F8FF13440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7-45DC-47FD-87A4-0A9F8FF13440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9-45DC-47FD-87A4-0A9F8FF13440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B-45DC-47FD-87A4-0A9F8FF13440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D-45DC-47FD-87A4-0A9F8FF13440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F-45DC-47FD-87A4-0A9F8FF13440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1-45DC-47FD-87A4-0A9F8FF13440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3-45DC-47FD-87A4-0A9F8FF13440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5-45DC-47FD-87A4-0A9F8FF13440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7-45DC-47FD-87A4-0A9F8FF13440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9-45DC-47FD-87A4-0A9F8FF13440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B-45DC-47FD-87A4-0A9F8FF13440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D-45DC-47FD-87A4-0A9F8FF13440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F-45DC-47FD-87A4-0A9F8FF13440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1-45DC-47FD-87A4-0A9F8FF13440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3-45DC-47FD-87A4-0A9F8FF13440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5-45DC-47FD-87A4-0A9F8FF13440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7-45DC-47FD-87A4-0A9F8FF13440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9-45DC-47FD-87A4-0A9F8FF13440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B-45DC-47FD-87A4-0A9F8FF13440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D-45DC-47FD-87A4-0A9F8FF13440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F-45DC-47FD-87A4-0A9F8FF13440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1-45DC-47FD-87A4-0A9F8FF13440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3-45DC-47FD-87A4-0A9F8FF13440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5-45DC-47FD-87A4-0A9F8FF13440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7-45DC-47FD-87A4-0A9F8FF13440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9-45DC-47FD-87A4-0A9F8FF13440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B-45DC-47FD-87A4-0A9F8FF13440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D-45DC-47FD-87A4-0A9F8FF13440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F-45DC-47FD-87A4-0A9F8FF13440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1-45DC-47FD-87A4-0A9F8FF13440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3-45DC-47FD-87A4-0A9F8FF13440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5-45DC-47FD-87A4-0A9F8FF13440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7-45DC-47FD-87A4-0A9F8FF13440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9-45DC-47FD-87A4-0A9F8FF13440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B-45DC-47FD-87A4-0A9F8FF13440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D-45DC-47FD-87A4-0A9F8FF13440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F-45DC-47FD-87A4-0A9F8FF13440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1-45DC-47FD-87A4-0A9F8FF13440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3-45DC-47FD-87A4-0A9F8FF13440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5-45DC-47FD-87A4-0A9F8FF13440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7-45DC-47FD-87A4-0A9F8FF13440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9-45DC-47FD-87A4-0A9F8FF13440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B-45DC-47FD-87A4-0A9F8FF13440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D-45DC-47FD-87A4-0A9F8FF13440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F-45DC-47FD-87A4-0A9F8FF13440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1-45DC-47FD-87A4-0A9F8FF13440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3-45DC-47FD-87A4-0A9F8FF13440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5-45DC-47FD-87A4-0A9F8FF13440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7-45DC-47FD-87A4-0A9F8FF13440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9-45DC-47FD-87A4-0A9F8FF13440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B-45DC-47FD-87A4-0A9F8FF13440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D-45DC-47FD-87A4-0A9F8FF13440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F-45DC-47FD-87A4-0A9F8FF13440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1-45DC-47FD-87A4-0A9F8FF13440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3-45DC-47FD-87A4-0A9F8FF13440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5-45DC-47FD-87A4-0A9F8FF13440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7-45DC-47FD-87A4-0A9F8FF13440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9-45DC-47FD-87A4-0A9F8FF13440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B-45DC-47FD-87A4-0A9F8FF13440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D-45DC-47FD-87A4-0A9F8FF13440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F-45DC-47FD-87A4-0A9F8FF13440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1-45DC-47FD-87A4-0A9F8FF13440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3-45DC-47FD-87A4-0A9F8FF13440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5-45DC-47FD-87A4-0A9F8FF13440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7-45DC-47FD-87A4-0A9F8FF13440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9-45DC-47FD-87A4-0A9F8FF13440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B-45DC-47FD-87A4-0A9F8FF13440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D-45DC-47FD-87A4-0A9F8FF13440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F-45DC-47FD-87A4-0A9F8FF13440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1-45DC-47FD-87A4-0A9F8FF13440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3-45DC-47FD-87A4-0A9F8FF13440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5-45DC-47FD-87A4-0A9F8FF13440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7-45DC-47FD-87A4-0A9F8FF13440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9-45DC-47FD-87A4-0A9F8FF13440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B-45DC-47FD-87A4-0A9F8FF13440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D-45DC-47FD-87A4-0A9F8FF13440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F-45DC-47FD-87A4-0A9F8FF13440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1-45DC-47FD-87A4-0A9F8FF13440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3-45DC-47FD-87A4-0A9F8FF13440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5-45DC-47FD-87A4-0A9F8FF13440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7-45DC-47FD-87A4-0A9F8FF13440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9-45DC-47FD-87A4-0A9F8FF13440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B-45DC-47FD-87A4-0A9F8FF13440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D-45DC-47FD-87A4-0A9F8FF13440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F-45DC-47FD-87A4-0A9F8FF13440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1-45DC-47FD-87A4-0A9F8FF13440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3-45DC-47FD-87A4-0A9F8FF13440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5-45DC-47FD-87A4-0A9F8FF13440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7-45DC-47FD-87A4-0A9F8FF13440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9-45DC-47FD-87A4-0A9F8FF13440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B-45DC-47FD-87A4-0A9F8FF13440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D-45DC-47FD-87A4-0A9F8FF13440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F-45DC-47FD-87A4-0A9F8FF13440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1-45DC-47FD-87A4-0A9F8FF13440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3-45DC-47FD-87A4-0A9F8FF13440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5-45DC-47FD-87A4-0A9F8FF13440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7-45DC-47FD-87A4-0A9F8FF13440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9-45DC-47FD-87A4-0A9F8FF13440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B-45DC-47FD-87A4-0A9F8FF13440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D-45DC-47FD-87A4-0A9F8FF13440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F-45DC-47FD-87A4-0A9F8FF13440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1-45DC-47FD-87A4-0A9F8FF13440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3-45DC-47FD-87A4-0A9F8FF13440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5-45DC-47FD-87A4-0A9F8FF13440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7-45DC-47FD-87A4-0A9F8FF13440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9-45DC-47FD-87A4-0A9F8FF13440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B-45DC-47FD-87A4-0A9F8FF13440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D-45DC-47FD-87A4-0A9F8FF13440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F-45DC-47FD-87A4-0A9F8FF13440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1-45DC-47FD-87A4-0A9F8FF13440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3-45DC-47FD-87A4-0A9F8FF13440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5-45DC-47FD-87A4-0A9F8FF13440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7-45DC-47FD-87A4-0A9F8FF13440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9-45DC-47FD-87A4-0A9F8FF13440}"/>
              </c:ext>
            </c:extLst>
          </c:dPt>
          <c:cat>
            <c:strRef>
              <c:f>AD_Stuttg_Average_149!$G$20:$EY$20</c:f>
              <c:strCache>
                <c:ptCount val="149"/>
                <c:pt idx="0">
                  <c:v>Ethen</c:v>
                </c:pt>
                <c:pt idx="1">
                  <c:v>Ethyn</c:v>
                </c:pt>
                <c:pt idx="2">
                  <c:v>Ethan</c:v>
                </c:pt>
                <c:pt idx="3">
                  <c:v>Propen</c:v>
                </c:pt>
                <c:pt idx="4">
                  <c:v>Propan</c:v>
                </c:pt>
                <c:pt idx="5">
                  <c:v>Dichfl</c:v>
                </c:pt>
                <c:pt idx="6">
                  <c:v>Propyn</c:v>
                </c:pt>
                <c:pt idx="7">
                  <c:v>ChlorM</c:v>
                </c:pt>
                <c:pt idx="8">
                  <c:v>iButan</c:v>
                </c:pt>
                <c:pt idx="9">
                  <c:v>Aceald</c:v>
                </c:pt>
                <c:pt idx="10">
                  <c:v>1Buten</c:v>
                </c:pt>
                <c:pt idx="11">
                  <c:v>13Bien</c:v>
                </c:pt>
                <c:pt idx="12">
                  <c:v>Butane</c:v>
                </c:pt>
                <c:pt idx="13">
                  <c:v>Methol</c:v>
                </c:pt>
                <c:pt idx="14">
                  <c:v>t2Bute</c:v>
                </c:pt>
                <c:pt idx="15">
                  <c:v>c2Bute</c:v>
                </c:pt>
                <c:pt idx="16">
                  <c:v>12Bien</c:v>
                </c:pt>
                <c:pt idx="17">
                  <c:v>Ethaol</c:v>
                </c:pt>
                <c:pt idx="18">
                  <c:v>Actntr</c:v>
                </c:pt>
                <c:pt idx="19">
                  <c:v>3M1Ben</c:v>
                </c:pt>
                <c:pt idx="20">
                  <c:v>iPenta</c:v>
                </c:pt>
                <c:pt idx="21">
                  <c:v>Proal</c:v>
                </c:pt>
                <c:pt idx="22">
                  <c:v>Aceton</c:v>
                </c:pt>
                <c:pt idx="23">
                  <c:v>1Pente</c:v>
                </c:pt>
                <c:pt idx="24">
                  <c:v>2Prool</c:v>
                </c:pt>
                <c:pt idx="25">
                  <c:v>2M1Ben</c:v>
                </c:pt>
                <c:pt idx="26">
                  <c:v>Pentan</c:v>
                </c:pt>
                <c:pt idx="27">
                  <c:v>Isopre</c:v>
                </c:pt>
                <c:pt idx="28">
                  <c:v>t2Pent</c:v>
                </c:pt>
                <c:pt idx="29">
                  <c:v>c2Pent</c:v>
                </c:pt>
                <c:pt idx="30">
                  <c:v>2M2Ben</c:v>
                </c:pt>
                <c:pt idx="31">
                  <c:v>MeAcet</c:v>
                </c:pt>
                <c:pt idx="32">
                  <c:v>13Pien</c:v>
                </c:pt>
                <c:pt idx="33">
                  <c:v>22DMBa</c:v>
                </c:pt>
                <c:pt idx="34">
                  <c:v>Prool</c:v>
                </c:pt>
                <c:pt idx="35">
                  <c:v>Methac</c:v>
                </c:pt>
                <c:pt idx="36">
                  <c:v>CyPen</c:v>
                </c:pt>
                <c:pt idx="37">
                  <c:v>CyPan</c:v>
                </c:pt>
                <c:pt idx="38">
                  <c:v>23DMBa</c:v>
                </c:pt>
                <c:pt idx="39">
                  <c:v>MeViKe</c:v>
                </c:pt>
                <c:pt idx="40">
                  <c:v>2MPan</c:v>
                </c:pt>
                <c:pt idx="41">
                  <c:v>Butal</c:v>
                </c:pt>
                <c:pt idx="42">
                  <c:v>MeEtKe</c:v>
                </c:pt>
                <c:pt idx="43">
                  <c:v>1Hexen</c:v>
                </c:pt>
                <c:pt idx="44">
                  <c:v>3Mpan</c:v>
                </c:pt>
                <c:pt idx="45">
                  <c:v>2M1Pen</c:v>
                </c:pt>
                <c:pt idx="46">
                  <c:v>2Butol</c:v>
                </c:pt>
                <c:pt idx="47">
                  <c:v>nHexan</c:v>
                </c:pt>
                <c:pt idx="48">
                  <c:v>t2Hexe</c:v>
                </c:pt>
                <c:pt idx="49">
                  <c:v>2Mfura</c:v>
                </c:pt>
                <c:pt idx="50">
                  <c:v>c2Hexe</c:v>
                </c:pt>
                <c:pt idx="51">
                  <c:v>ETBE</c:v>
                </c:pt>
                <c:pt idx="52">
                  <c:v>t13Hie</c:v>
                </c:pt>
                <c:pt idx="53">
                  <c:v>MCyPen</c:v>
                </c:pt>
                <c:pt idx="54">
                  <c:v>24DMPa</c:v>
                </c:pt>
                <c:pt idx="55">
                  <c:v>1Butol</c:v>
                </c:pt>
                <c:pt idx="56">
                  <c:v>Benzen</c:v>
                </c:pt>
                <c:pt idx="57">
                  <c:v>CyHexa</c:v>
                </c:pt>
                <c:pt idx="58">
                  <c:v>2MHexa</c:v>
                </c:pt>
                <c:pt idx="59">
                  <c:v>23DMPa</c:v>
                </c:pt>
                <c:pt idx="60">
                  <c:v>Penal</c:v>
                </c:pt>
                <c:pt idx="61">
                  <c:v>3MHexa</c:v>
                </c:pt>
                <c:pt idx="62">
                  <c:v>CyHexe</c:v>
                </c:pt>
                <c:pt idx="63">
                  <c:v>c13MCP</c:v>
                </c:pt>
                <c:pt idx="64">
                  <c:v>1Hepte</c:v>
                </c:pt>
                <c:pt idx="65">
                  <c:v>t13MCP</c:v>
                </c:pt>
                <c:pt idx="66">
                  <c:v>224TMP</c:v>
                </c:pt>
                <c:pt idx="67">
                  <c:v>Heptan</c:v>
                </c:pt>
                <c:pt idx="68">
                  <c:v>23DM2P</c:v>
                </c:pt>
                <c:pt idx="69">
                  <c:v>1octen</c:v>
                </c:pt>
                <c:pt idx="70">
                  <c:v>CyPone</c:v>
                </c:pt>
                <c:pt idx="71">
                  <c:v>c12MCP</c:v>
                </c:pt>
                <c:pt idx="72">
                  <c:v>MCHexa</c:v>
                </c:pt>
                <c:pt idx="73">
                  <c:v>25DMHa</c:v>
                </c:pt>
                <c:pt idx="74">
                  <c:v>DMDS</c:v>
                </c:pt>
                <c:pt idx="75">
                  <c:v>24DMHa</c:v>
                </c:pt>
                <c:pt idx="76">
                  <c:v>ECyPan</c:v>
                </c:pt>
                <c:pt idx="77">
                  <c:v>TMCyPa</c:v>
                </c:pt>
                <c:pt idx="78">
                  <c:v>1MCHxe</c:v>
                </c:pt>
                <c:pt idx="79">
                  <c:v>234TMP</c:v>
                </c:pt>
                <c:pt idx="80">
                  <c:v>Toluen</c:v>
                </c:pt>
                <c:pt idx="81">
                  <c:v>2MHpta</c:v>
                </c:pt>
                <c:pt idx="82">
                  <c:v>4MHpta</c:v>
                </c:pt>
                <c:pt idx="83">
                  <c:v>3MHpta</c:v>
                </c:pt>
                <c:pt idx="84">
                  <c:v>Hexal</c:v>
                </c:pt>
                <c:pt idx="85">
                  <c:v>t14MCH</c:v>
                </c:pt>
                <c:pt idx="86">
                  <c:v>11DMCH</c:v>
                </c:pt>
                <c:pt idx="87">
                  <c:v>BuAcet</c:v>
                </c:pt>
                <c:pt idx="88">
                  <c:v>c1E3MP</c:v>
                </c:pt>
                <c:pt idx="89">
                  <c:v>t1E3MP</c:v>
                </c:pt>
                <c:pt idx="90">
                  <c:v>Octane</c:v>
                </c:pt>
                <c:pt idx="91">
                  <c:v>23MB2o</c:v>
                </c:pt>
                <c:pt idx="92">
                  <c:v>c14MCH</c:v>
                </c:pt>
                <c:pt idx="93">
                  <c:v>c13MCH</c:v>
                </c:pt>
                <c:pt idx="94">
                  <c:v>iPCyPa</c:v>
                </c:pt>
                <c:pt idx="95">
                  <c:v>E2H1al</c:v>
                </c:pt>
                <c:pt idx="96">
                  <c:v>2MOcta</c:v>
                </c:pt>
                <c:pt idx="97">
                  <c:v>ECyHxa</c:v>
                </c:pt>
                <c:pt idx="98">
                  <c:v>113MCH</c:v>
                </c:pt>
                <c:pt idx="99">
                  <c:v>EtBenz</c:v>
                </c:pt>
                <c:pt idx="100">
                  <c:v>4MOcta</c:v>
                </c:pt>
                <c:pt idx="101">
                  <c:v>mpXyle</c:v>
                </c:pt>
                <c:pt idx="102">
                  <c:v>3Mocta</c:v>
                </c:pt>
                <c:pt idx="103">
                  <c:v>Styren</c:v>
                </c:pt>
                <c:pt idx="104">
                  <c:v>Hepal</c:v>
                </c:pt>
                <c:pt idx="105">
                  <c:v>1Nonen</c:v>
                </c:pt>
                <c:pt idx="106">
                  <c:v>oXylen</c:v>
                </c:pt>
                <c:pt idx="107">
                  <c:v>Nonane</c:v>
                </c:pt>
                <c:pt idx="108">
                  <c:v>iPBenz</c:v>
                </c:pt>
                <c:pt idx="109">
                  <c:v>26DMOc</c:v>
                </c:pt>
                <c:pt idx="110">
                  <c:v>BCyPan</c:v>
                </c:pt>
                <c:pt idx="111">
                  <c:v>Bnzald</c:v>
                </c:pt>
                <c:pt idx="112">
                  <c:v>aPinen</c:v>
                </c:pt>
                <c:pt idx="113">
                  <c:v>CyOcT</c:v>
                </c:pt>
                <c:pt idx="114">
                  <c:v>PrBenz</c:v>
                </c:pt>
                <c:pt idx="115">
                  <c:v>36DMOc</c:v>
                </c:pt>
                <c:pt idx="116">
                  <c:v>3ETolu</c:v>
                </c:pt>
                <c:pt idx="117">
                  <c:v>4ETolu</c:v>
                </c:pt>
                <c:pt idx="118">
                  <c:v>tPinan</c:v>
                </c:pt>
                <c:pt idx="119">
                  <c:v>Mestle</c:v>
                </c:pt>
                <c:pt idx="120">
                  <c:v>5MNona</c:v>
                </c:pt>
                <c:pt idx="121">
                  <c:v>1123MH</c:v>
                </c:pt>
                <c:pt idx="122">
                  <c:v>2ETolu</c:v>
                </c:pt>
                <c:pt idx="123">
                  <c:v>Sabine</c:v>
                </c:pt>
                <c:pt idx="124">
                  <c:v>bPinen</c:v>
                </c:pt>
                <c:pt idx="125">
                  <c:v>Octal</c:v>
                </c:pt>
                <c:pt idx="126">
                  <c:v>Myrcen</c:v>
                </c:pt>
                <c:pt idx="127">
                  <c:v>1PBenz</c:v>
                </c:pt>
                <c:pt idx="128">
                  <c:v>TBBenz</c:v>
                </c:pt>
                <c:pt idx="129">
                  <c:v>Decane</c:v>
                </c:pt>
                <c:pt idx="130">
                  <c:v>d2care</c:v>
                </c:pt>
                <c:pt idx="131">
                  <c:v>aPhlnd</c:v>
                </c:pt>
                <c:pt idx="132">
                  <c:v>13MiPB</c:v>
                </c:pt>
                <c:pt idx="133">
                  <c:v>d3care</c:v>
                </c:pt>
                <c:pt idx="134">
                  <c:v>12MiPB</c:v>
                </c:pt>
                <c:pt idx="135">
                  <c:v>123TMB</c:v>
                </c:pt>
                <c:pt idx="136">
                  <c:v>Limone</c:v>
                </c:pt>
                <c:pt idx="137">
                  <c:v>Indane</c:v>
                </c:pt>
                <c:pt idx="138">
                  <c:v>ZbOcim</c:v>
                </c:pt>
                <c:pt idx="139">
                  <c:v>13MPrB</c:v>
                </c:pt>
                <c:pt idx="140">
                  <c:v>13DEB</c:v>
                </c:pt>
                <c:pt idx="141">
                  <c:v>14DEB</c:v>
                </c:pt>
                <c:pt idx="142">
                  <c:v>BuBenz</c:v>
                </c:pt>
                <c:pt idx="143">
                  <c:v>EbOcim</c:v>
                </c:pt>
                <c:pt idx="144">
                  <c:v>12MPrB</c:v>
                </c:pt>
                <c:pt idx="145">
                  <c:v>12DEB</c:v>
                </c:pt>
                <c:pt idx="146">
                  <c:v>13M4EB</c:v>
                </c:pt>
                <c:pt idx="147">
                  <c:v>12M4EB</c:v>
                </c:pt>
                <c:pt idx="148">
                  <c:v>13M2EB</c:v>
                </c:pt>
              </c:strCache>
            </c:strRef>
          </c:cat>
          <c:val>
            <c:numRef>
              <c:f>AD_Stuttg_Average_149!$G$24:$EY$24</c:f>
              <c:numCache>
                <c:formatCode>General</c:formatCode>
                <c:ptCount val="149"/>
                <c:pt idx="0">
                  <c:v>4.7552262299999999</c:v>
                </c:pt>
                <c:pt idx="1">
                  <c:v>2.9190329181999992</c:v>
                </c:pt>
                <c:pt idx="2">
                  <c:v>5.980065353483333</c:v>
                </c:pt>
                <c:pt idx="3">
                  <c:v>1.2943582744484847</c:v>
                </c:pt>
                <c:pt idx="4">
                  <c:v>4.4726292230454545</c:v>
                </c:pt>
                <c:pt idx="5">
                  <c:v>0.50403148215757576</c:v>
                </c:pt>
                <c:pt idx="6">
                  <c:v>1.455412246969697E-2</c:v>
                </c:pt>
                <c:pt idx="7">
                  <c:v>1.7597027862000001</c:v>
                </c:pt>
                <c:pt idx="8">
                  <c:v>2.5152503899090908</c:v>
                </c:pt>
                <c:pt idx="9">
                  <c:v>3.6013163797954539</c:v>
                </c:pt>
                <c:pt idx="10">
                  <c:v>0.49087889610000002</c:v>
                </c:pt>
                <c:pt idx="11">
                  <c:v>9.5580595022727297E-2</c:v>
                </c:pt>
                <c:pt idx="12">
                  <c:v>5.1518449398606068</c:v>
                </c:pt>
                <c:pt idx="13">
                  <c:v>0</c:v>
                </c:pt>
                <c:pt idx="14">
                  <c:v>0.14601468743484847</c:v>
                </c:pt>
                <c:pt idx="15">
                  <c:v>0.12699136557272728</c:v>
                </c:pt>
                <c:pt idx="16">
                  <c:v>0</c:v>
                </c:pt>
                <c:pt idx="17">
                  <c:v>34.587694359804537</c:v>
                </c:pt>
                <c:pt idx="18">
                  <c:v>0</c:v>
                </c:pt>
                <c:pt idx="19">
                  <c:v>0</c:v>
                </c:pt>
                <c:pt idx="20">
                  <c:v>3.1004115311057574</c:v>
                </c:pt>
                <c:pt idx="21">
                  <c:v>0</c:v>
                </c:pt>
                <c:pt idx="22">
                  <c:v>4.9095103552000001</c:v>
                </c:pt>
                <c:pt idx="23">
                  <c:v>4.085761272727273E-2</c:v>
                </c:pt>
                <c:pt idx="24">
                  <c:v>1.2870708215151514</c:v>
                </c:pt>
                <c:pt idx="25">
                  <c:v>4.955072181818182E-2</c:v>
                </c:pt>
                <c:pt idx="26">
                  <c:v>0.93392621636363671</c:v>
                </c:pt>
                <c:pt idx="27">
                  <c:v>1.9376114727272731E-2</c:v>
                </c:pt>
                <c:pt idx="28">
                  <c:v>6.2677316545454539E-2</c:v>
                </c:pt>
                <c:pt idx="29">
                  <c:v>3.2946883454545453E-2</c:v>
                </c:pt>
                <c:pt idx="30">
                  <c:v>0.14984746795454548</c:v>
                </c:pt>
                <c:pt idx="31">
                  <c:v>6.8565995923636366E-2</c:v>
                </c:pt>
                <c:pt idx="32">
                  <c:v>1.2018256781818185E-2</c:v>
                </c:pt>
                <c:pt idx="33">
                  <c:v>0.69906711556969714</c:v>
                </c:pt>
                <c:pt idx="34">
                  <c:v>5.9580145454545454E-3</c:v>
                </c:pt>
                <c:pt idx="35">
                  <c:v>4.293506315909091E-2</c:v>
                </c:pt>
                <c:pt idx="36">
                  <c:v>0.12583340043484847</c:v>
                </c:pt>
                <c:pt idx="37">
                  <c:v>8.387541472727271E-2</c:v>
                </c:pt>
                <c:pt idx="38">
                  <c:v>0.20920045071909085</c:v>
                </c:pt>
                <c:pt idx="39">
                  <c:v>0.18523102716060602</c:v>
                </c:pt>
                <c:pt idx="40">
                  <c:v>0.70384690646363646</c:v>
                </c:pt>
                <c:pt idx="41">
                  <c:v>0.12645342894242423</c:v>
                </c:pt>
                <c:pt idx="42">
                  <c:v>0.67171178451969693</c:v>
                </c:pt>
                <c:pt idx="43">
                  <c:v>1.6689579636363638E-3</c:v>
                </c:pt>
                <c:pt idx="44">
                  <c:v>0.40611258455909083</c:v>
                </c:pt>
                <c:pt idx="45">
                  <c:v>1.2673348363636363E-2</c:v>
                </c:pt>
                <c:pt idx="46">
                  <c:v>5.6496285454545464E-3</c:v>
                </c:pt>
                <c:pt idx="47">
                  <c:v>0.38200943312121211</c:v>
                </c:pt>
                <c:pt idx="48">
                  <c:v>1.3356561793939393E-2</c:v>
                </c:pt>
                <c:pt idx="49">
                  <c:v>1.8865236545454543E-2</c:v>
                </c:pt>
                <c:pt idx="50">
                  <c:v>3.129221818181818E-3</c:v>
                </c:pt>
                <c:pt idx="51">
                  <c:v>0.20427870497272735</c:v>
                </c:pt>
                <c:pt idx="52">
                  <c:v>1.2725477272727272E-2</c:v>
                </c:pt>
                <c:pt idx="53">
                  <c:v>2.0861974545454548E-4</c:v>
                </c:pt>
                <c:pt idx="54">
                  <c:v>0.30771743372727273</c:v>
                </c:pt>
                <c:pt idx="55">
                  <c:v>1.8804789691818181E-2</c:v>
                </c:pt>
                <c:pt idx="56">
                  <c:v>1.6602560275818183</c:v>
                </c:pt>
                <c:pt idx="57">
                  <c:v>0.24483031505454542</c:v>
                </c:pt>
                <c:pt idx="58">
                  <c:v>0.24225832227272734</c:v>
                </c:pt>
                <c:pt idx="59">
                  <c:v>0.13408547955833328</c:v>
                </c:pt>
                <c:pt idx="60">
                  <c:v>6.4506078865151528E-2</c:v>
                </c:pt>
                <c:pt idx="61">
                  <c:v>0.45197108459469698</c:v>
                </c:pt>
                <c:pt idx="62">
                  <c:v>2.489194264090909E-2</c:v>
                </c:pt>
                <c:pt idx="63">
                  <c:v>3.5693099949393937E-2</c:v>
                </c:pt>
                <c:pt idx="64">
                  <c:v>1.2948332201212122E-2</c:v>
                </c:pt>
                <c:pt idx="65">
                  <c:v>8.1228881137727273E-3</c:v>
                </c:pt>
                <c:pt idx="66">
                  <c:v>0.46352076141696974</c:v>
                </c:pt>
                <c:pt idx="67">
                  <c:v>0.28377760838333327</c:v>
                </c:pt>
                <c:pt idx="68">
                  <c:v>1.9296867878787877E-3</c:v>
                </c:pt>
                <c:pt idx="69">
                  <c:v>0</c:v>
                </c:pt>
                <c:pt idx="70">
                  <c:v>4.6785695909090916E-2</c:v>
                </c:pt>
                <c:pt idx="71">
                  <c:v>6.0848045454545455E-4</c:v>
                </c:pt>
                <c:pt idx="72">
                  <c:v>0.27059125813636353</c:v>
                </c:pt>
                <c:pt idx="73">
                  <c:v>2.9030660861818183E-2</c:v>
                </c:pt>
                <c:pt idx="74">
                  <c:v>0.30691139325909089</c:v>
                </c:pt>
                <c:pt idx="75">
                  <c:v>7.2663866446969677E-2</c:v>
                </c:pt>
                <c:pt idx="76">
                  <c:v>2.3377819063636361E-2</c:v>
                </c:pt>
                <c:pt idx="77">
                  <c:v>1.6619151075757572E-2</c:v>
                </c:pt>
                <c:pt idx="78">
                  <c:v>0</c:v>
                </c:pt>
                <c:pt idx="79">
                  <c:v>0.18871699290787874</c:v>
                </c:pt>
                <c:pt idx="80">
                  <c:v>3.9433399272969698</c:v>
                </c:pt>
                <c:pt idx="81">
                  <c:v>0.14789733674393943</c:v>
                </c:pt>
                <c:pt idx="82">
                  <c:v>2.0245363666666669E-2</c:v>
                </c:pt>
                <c:pt idx="83">
                  <c:v>0.15581851224848486</c:v>
                </c:pt>
                <c:pt idx="84">
                  <c:v>0</c:v>
                </c:pt>
                <c:pt idx="85">
                  <c:v>0.13618664176515149</c:v>
                </c:pt>
                <c:pt idx="86">
                  <c:v>1.3907239393939393E-2</c:v>
                </c:pt>
                <c:pt idx="87">
                  <c:v>0.2049096544</c:v>
                </c:pt>
                <c:pt idx="88">
                  <c:v>1.2036715695454546E-2</c:v>
                </c:pt>
                <c:pt idx="89">
                  <c:v>1.2099298272727271E-2</c:v>
                </c:pt>
                <c:pt idx="90">
                  <c:v>0.27019773816666665</c:v>
                </c:pt>
                <c:pt idx="91">
                  <c:v>1.3929176666666666E-3</c:v>
                </c:pt>
                <c:pt idx="92">
                  <c:v>3.056811218787879E-2</c:v>
                </c:pt>
                <c:pt idx="93">
                  <c:v>3.0874071454545453E-2</c:v>
                </c:pt>
                <c:pt idx="94">
                  <c:v>8.6920246212121213E-3</c:v>
                </c:pt>
                <c:pt idx="95">
                  <c:v>2.6127009236363633E-2</c:v>
                </c:pt>
                <c:pt idx="96">
                  <c:v>2.738747659090909E-2</c:v>
                </c:pt>
                <c:pt idx="97">
                  <c:v>6.5078926743939378E-2</c:v>
                </c:pt>
                <c:pt idx="98">
                  <c:v>4.3668290472727266E-2</c:v>
                </c:pt>
                <c:pt idx="99">
                  <c:v>0.92217627597575724</c:v>
                </c:pt>
                <c:pt idx="100">
                  <c:v>8.936296772727273E-2</c:v>
                </c:pt>
                <c:pt idx="101">
                  <c:v>2.3466102135030296</c:v>
                </c:pt>
                <c:pt idx="102">
                  <c:v>0.12004870397727271</c:v>
                </c:pt>
                <c:pt idx="103">
                  <c:v>0.25139536058333334</c:v>
                </c:pt>
                <c:pt idx="104">
                  <c:v>0</c:v>
                </c:pt>
                <c:pt idx="105">
                  <c:v>1.1734581818181817E-2</c:v>
                </c:pt>
                <c:pt idx="106">
                  <c:v>1.4736031639757579</c:v>
                </c:pt>
                <c:pt idx="107">
                  <c:v>0.39537788318181816</c:v>
                </c:pt>
                <c:pt idx="108">
                  <c:v>5.8102923592424249E-2</c:v>
                </c:pt>
                <c:pt idx="109">
                  <c:v>0.12619841496363635</c:v>
                </c:pt>
                <c:pt idx="110">
                  <c:v>0.11662609716363635</c:v>
                </c:pt>
                <c:pt idx="111">
                  <c:v>0.12504032774545454</c:v>
                </c:pt>
                <c:pt idx="112">
                  <c:v>0.13950622829545453</c:v>
                </c:pt>
                <c:pt idx="113">
                  <c:v>2.7107404545454548E-3</c:v>
                </c:pt>
                <c:pt idx="114">
                  <c:v>0.28439969676363636</c:v>
                </c:pt>
                <c:pt idx="115">
                  <c:v>8.26157443030303E-3</c:v>
                </c:pt>
                <c:pt idx="116">
                  <c:v>2.0062602115818184</c:v>
                </c:pt>
                <c:pt idx="117">
                  <c:v>0.71754615510454556</c:v>
                </c:pt>
                <c:pt idx="118">
                  <c:v>1.680049609848485E-2</c:v>
                </c:pt>
                <c:pt idx="119">
                  <c:v>5.1163344567999989</c:v>
                </c:pt>
                <c:pt idx="120">
                  <c:v>5.6852328630303019E-2</c:v>
                </c:pt>
                <c:pt idx="121">
                  <c:v>4.0159300999999994E-2</c:v>
                </c:pt>
                <c:pt idx="122">
                  <c:v>0.65400609086060613</c:v>
                </c:pt>
                <c:pt idx="123">
                  <c:v>7.5979186363636358E-3</c:v>
                </c:pt>
                <c:pt idx="124">
                  <c:v>0</c:v>
                </c:pt>
                <c:pt idx="125">
                  <c:v>0</c:v>
                </c:pt>
                <c:pt idx="126">
                  <c:v>4.7022674227272715E-2</c:v>
                </c:pt>
                <c:pt idx="127">
                  <c:v>0.31001441366969701</c:v>
                </c:pt>
                <c:pt idx="128">
                  <c:v>0.94564979608181821</c:v>
                </c:pt>
                <c:pt idx="129">
                  <c:v>1.0390274446000001</c:v>
                </c:pt>
                <c:pt idx="130">
                  <c:v>7.8342983272727262E-3</c:v>
                </c:pt>
                <c:pt idx="131">
                  <c:v>7.8342983272727262E-3</c:v>
                </c:pt>
                <c:pt idx="132">
                  <c:v>2.5119069636363636E-2</c:v>
                </c:pt>
                <c:pt idx="133">
                  <c:v>0.18393716805454546</c:v>
                </c:pt>
                <c:pt idx="134">
                  <c:v>0.93004187442854536</c:v>
                </c:pt>
                <c:pt idx="135">
                  <c:v>1.2667867385621214</c:v>
                </c:pt>
                <c:pt idx="136">
                  <c:v>0.26641679591818174</c:v>
                </c:pt>
                <c:pt idx="137">
                  <c:v>0.21523998057575761</c:v>
                </c:pt>
                <c:pt idx="138">
                  <c:v>2.1552762531818179E-2</c:v>
                </c:pt>
                <c:pt idx="139">
                  <c:v>0.28051014022727272</c:v>
                </c:pt>
                <c:pt idx="140">
                  <c:v>0.75026169514545449</c:v>
                </c:pt>
                <c:pt idx="141">
                  <c:v>6.1937553895181807</c:v>
                </c:pt>
                <c:pt idx="142">
                  <c:v>0.97316432666363617</c:v>
                </c:pt>
                <c:pt idx="143">
                  <c:v>4.7613623454545451E-2</c:v>
                </c:pt>
                <c:pt idx="144">
                  <c:v>0.28185758700909086</c:v>
                </c:pt>
                <c:pt idx="145">
                  <c:v>0.11303581336363636</c:v>
                </c:pt>
                <c:pt idx="146">
                  <c:v>0.10080898145454546</c:v>
                </c:pt>
                <c:pt idx="147">
                  <c:v>7.8351535090909086E-2</c:v>
                </c:pt>
                <c:pt idx="148">
                  <c:v>0.22873324999999997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45DC-47FD-87A4-0A9F8FF13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Measured VOCmix</c:v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(figures!$I$3,figures!$I$5)</c:f>
                <c:numCache>
                  <c:formatCode>General</c:formatCode>
                  <c:ptCount val="2"/>
                  <c:pt idx="0">
                    <c:v>121.55179</c:v>
                  </c:pt>
                  <c:pt idx="1">
                    <c:v>13.79801</c:v>
                  </c:pt>
                </c:numCache>
                <c:extLst/>
              </c:numRef>
            </c:plus>
            <c:minus>
              <c:numRef>
                <c:f>(figures!$I$3,figures!$I$5)</c:f>
                <c:numCache>
                  <c:formatCode>General</c:formatCode>
                  <c:ptCount val="2"/>
                  <c:pt idx="0">
                    <c:v>121.55179</c:v>
                  </c:pt>
                  <c:pt idx="1">
                    <c:v>13.79801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(figures!$C$3,figures!$C$5)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  <c:extLst/>
            </c:strRef>
          </c:cat>
          <c:val>
            <c:numRef>
              <c:f>(figures!$H$3,figures!$H$5)</c:f>
              <c:numCache>
                <c:formatCode>General</c:formatCode>
                <c:ptCount val="2"/>
                <c:pt idx="0">
                  <c:v>810.34528</c:v>
                </c:pt>
                <c:pt idx="1">
                  <c:v>91.986760000000004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7D8-4198-B214-761080592782}"/>
            </c:ext>
          </c:extLst>
        </c:ser>
        <c:ser>
          <c:idx val="1"/>
          <c:order val="1"/>
          <c:tx>
            <c:v>Gasoline cold start</c:v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(figures!$P$3,figures!$P$5)</c:f>
                <c:numCache>
                  <c:formatCode>General</c:formatCode>
                  <c:ptCount val="2"/>
                  <c:pt idx="0">
                    <c:v>11.74155</c:v>
                  </c:pt>
                  <c:pt idx="1">
                    <c:v>0.83725000000000005</c:v>
                  </c:pt>
                </c:numCache>
                <c:extLst/>
              </c:numRef>
            </c:plus>
            <c:minus>
              <c:numRef>
                <c:f>(figures!$P$3,figures!$P$5)</c:f>
                <c:numCache>
                  <c:formatCode>General</c:formatCode>
                  <c:ptCount val="2"/>
                  <c:pt idx="0">
                    <c:v>11.74155</c:v>
                  </c:pt>
                  <c:pt idx="1">
                    <c:v>0.83725000000000005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(figures!$C$3,figures!$C$5)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  <c:extLst/>
            </c:strRef>
          </c:cat>
          <c:val>
            <c:numRef>
              <c:f>(figures!$O$3,figures!$O$5)</c:f>
              <c:numCache>
                <c:formatCode>General</c:formatCode>
                <c:ptCount val="2"/>
                <c:pt idx="0">
                  <c:v>364.30806999999999</c:v>
                </c:pt>
                <c:pt idx="1">
                  <c:v>25.06354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7D8-4198-B214-761080592782}"/>
            </c:ext>
          </c:extLst>
        </c:ser>
        <c:ser>
          <c:idx val="2"/>
          <c:order val="2"/>
          <c:tx>
            <c:v>Gasoline warm up phase</c:v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(figures!$R$3,figures!$R$5)</c:f>
                <c:numCache>
                  <c:formatCode>General</c:formatCode>
                  <c:ptCount val="2"/>
                  <c:pt idx="0">
                    <c:v>1.0669500000000001</c:v>
                  </c:pt>
                  <c:pt idx="1">
                    <c:v>0.15731999999999999</c:v>
                  </c:pt>
                </c:numCache>
                <c:extLst/>
              </c:numRef>
            </c:plus>
            <c:minus>
              <c:numRef>
                <c:f>(figures!$R$3,figures!$R$5)</c:f>
                <c:numCache>
                  <c:formatCode>General</c:formatCode>
                  <c:ptCount val="2"/>
                  <c:pt idx="0">
                    <c:v>1.0669500000000001</c:v>
                  </c:pt>
                  <c:pt idx="1">
                    <c:v>0.15731999999999999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(figures!$C$3,figures!$C$5)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  <c:extLst/>
            </c:strRef>
          </c:cat>
          <c:val>
            <c:numRef>
              <c:f>(figures!$Q$3,figures!$Q$5)</c:f>
              <c:numCache>
                <c:formatCode>General</c:formatCode>
                <c:ptCount val="2"/>
                <c:pt idx="0">
                  <c:v>2.4409299999999998</c:v>
                </c:pt>
                <c:pt idx="1">
                  <c:v>0.64649000000000001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7D8-4198-B214-761080592782}"/>
            </c:ext>
          </c:extLst>
        </c:ser>
        <c:ser>
          <c:idx val="3"/>
          <c:order val="3"/>
          <c:tx>
            <c:v>Diesel cold start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(figures!$T$3,figures!$T$5)</c:f>
                <c:numCache>
                  <c:formatCode>General</c:formatCode>
                  <c:ptCount val="2"/>
                  <c:pt idx="0">
                    <c:v>3.1024799999999999</c:v>
                  </c:pt>
                  <c:pt idx="1">
                    <c:v>0.21043000000000001</c:v>
                  </c:pt>
                </c:numCache>
                <c:extLst/>
              </c:numRef>
            </c:plus>
            <c:minus>
              <c:numRef>
                <c:f>(figures!$T$3,figures!$T$5)</c:f>
                <c:numCache>
                  <c:formatCode>General</c:formatCode>
                  <c:ptCount val="2"/>
                  <c:pt idx="0">
                    <c:v>3.1024799999999999</c:v>
                  </c:pt>
                  <c:pt idx="1">
                    <c:v>0.21043000000000001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(figures!$C$3,figures!$C$5)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  <c:extLst/>
            </c:strRef>
          </c:cat>
          <c:val>
            <c:numRef>
              <c:f>(figures!$S$3,figures!$S$5)</c:f>
              <c:numCache>
                <c:formatCode>General</c:formatCode>
                <c:ptCount val="2"/>
                <c:pt idx="0">
                  <c:v>44.355820000000001</c:v>
                </c:pt>
                <c:pt idx="1">
                  <c:v>2.0783200000000002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67D8-4198-B214-761080592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3161711"/>
        <c:axId val="843164207"/>
      </c:barChart>
      <c:catAx>
        <c:axId val="843161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164207"/>
        <c:crosses val="autoZero"/>
        <c:auto val="1"/>
        <c:lblAlgn val="ctr"/>
        <c:lblOffset val="100"/>
        <c:noMultiLvlLbl val="0"/>
      </c:catAx>
      <c:valAx>
        <c:axId val="8431642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100" dirty="0">
                    <a:solidFill>
                      <a:schemeClr val="tx1"/>
                    </a:solidFill>
                    <a:latin typeface="Arial (body)"/>
                  </a:rPr>
                  <a:t>μ</a:t>
                </a:r>
                <a:r>
                  <a:rPr lang="en-US" sz="1100" dirty="0">
                    <a:solidFill>
                      <a:schemeClr val="tx1"/>
                    </a:solidFill>
                    <a:latin typeface="Arial (body)"/>
                  </a:rPr>
                  <a:t>g/m</a:t>
                </a:r>
                <a:r>
                  <a:rPr lang="en-US" sz="1100" baseline="30000" dirty="0">
                    <a:solidFill>
                      <a:schemeClr val="tx1"/>
                    </a:solidFill>
                    <a:latin typeface="Arial (body)"/>
                  </a:rPr>
                  <a:t>3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16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857507383309327"/>
          <c:y val="5.3479989219781698E-2"/>
          <c:w val="0.81082789057037752"/>
          <c:h val="0.70905117234873993"/>
        </c:manualLayout>
      </c:layout>
      <c:barChart>
        <c:barDir val="bar"/>
        <c:grouping val="clustered"/>
        <c:varyColors val="0"/>
        <c:ser>
          <c:idx val="0"/>
          <c:order val="0"/>
          <c:tx>
            <c:v>Measured VOCmix</c:v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(figures!$J$3,figures!$J$5)</c:f>
                <c:numCache>
                  <c:formatCode>General</c:formatCode>
                  <c:ptCount val="2"/>
                  <c:pt idx="0">
                    <c:v>121.55179</c:v>
                  </c:pt>
                  <c:pt idx="1">
                    <c:v>13.79801</c:v>
                  </c:pt>
                </c:numCache>
                <c:extLst/>
              </c:numRef>
            </c:plus>
            <c:minus>
              <c:numRef>
                <c:f>(figures!$J$3,figures!$J$5)</c:f>
                <c:numCache>
                  <c:formatCode>General</c:formatCode>
                  <c:ptCount val="2"/>
                  <c:pt idx="0">
                    <c:v>121.55179</c:v>
                  </c:pt>
                  <c:pt idx="1">
                    <c:v>13.79801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(figures!$D$3,figures!$D$5)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  <c:extLst/>
            </c:strRef>
          </c:cat>
          <c:val>
            <c:numRef>
              <c:f>(figures!$I$3,figures!$I$5)</c:f>
              <c:numCache>
                <c:formatCode>General</c:formatCode>
                <c:ptCount val="2"/>
                <c:pt idx="0">
                  <c:v>810.34528</c:v>
                </c:pt>
                <c:pt idx="1">
                  <c:v>91.986760000000004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042-462F-8537-AA78085AFA9F}"/>
            </c:ext>
          </c:extLst>
        </c:ser>
        <c:ser>
          <c:idx val="1"/>
          <c:order val="1"/>
          <c:tx>
            <c:v>Gasoline cold start</c:v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(figures!$Q$3,figures!$Q$5)</c:f>
                <c:numCache>
                  <c:formatCode>General</c:formatCode>
                  <c:ptCount val="2"/>
                  <c:pt idx="0">
                    <c:v>14.10642</c:v>
                  </c:pt>
                  <c:pt idx="1">
                    <c:v>1.01949</c:v>
                  </c:pt>
                </c:numCache>
                <c:extLst/>
              </c:numRef>
            </c:plus>
            <c:minus>
              <c:numRef>
                <c:f>(figures!$Q$3,figures!$Q$5)</c:f>
                <c:numCache>
                  <c:formatCode>General</c:formatCode>
                  <c:ptCount val="2"/>
                  <c:pt idx="0">
                    <c:v>14.10642</c:v>
                  </c:pt>
                  <c:pt idx="1">
                    <c:v>1.01949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(figures!$D$3,figures!$D$5)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  <c:extLst/>
            </c:strRef>
          </c:cat>
          <c:val>
            <c:numRef>
              <c:f>(figures!$P$3,figures!$P$5)</c:f>
              <c:numCache>
                <c:formatCode>General</c:formatCode>
                <c:ptCount val="2"/>
                <c:pt idx="0">
                  <c:v>483.96465999999998</c:v>
                </c:pt>
                <c:pt idx="1">
                  <c:v>33.825020000000002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042-462F-8537-AA78085AFA9F}"/>
            </c:ext>
          </c:extLst>
        </c:ser>
        <c:ser>
          <c:idx val="2"/>
          <c:order val="2"/>
          <c:tx>
            <c:v>Gasoline warm up phase</c:v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(figures!$S$3,figures!$S$5)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</c:v>
                  </c:pt>
                </c:numCache>
                <c:extLst/>
              </c:numRef>
            </c:plus>
            <c:minus>
              <c:numRef>
                <c:f>(figures!$S$3,figures!$S$5)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(figures!$D$3,figures!$D$5)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  <c:extLst/>
            </c:strRef>
          </c:cat>
          <c:val>
            <c:numRef>
              <c:f>(figures!$R$3,figures!$R$5)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D042-462F-8537-AA78085AFA9F}"/>
            </c:ext>
          </c:extLst>
        </c:ser>
        <c:ser>
          <c:idx val="3"/>
          <c:order val="3"/>
          <c:tx>
            <c:v>Diesel cold start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(figures!$U$3,figures!$U$5)</c:f>
                <c:numCache>
                  <c:formatCode>General</c:formatCode>
                  <c:ptCount val="2"/>
                  <c:pt idx="0">
                    <c:v>7.9935999999999998</c:v>
                  </c:pt>
                  <c:pt idx="1">
                    <c:v>0.70392999999999994</c:v>
                  </c:pt>
                </c:numCache>
                <c:extLst/>
              </c:numRef>
            </c:plus>
            <c:minus>
              <c:numRef>
                <c:f>(figures!$U$3,figures!$U$5)</c:f>
                <c:numCache>
                  <c:formatCode>General</c:formatCode>
                  <c:ptCount val="2"/>
                  <c:pt idx="0">
                    <c:v>7.9935999999999998</c:v>
                  </c:pt>
                  <c:pt idx="1">
                    <c:v>0.70392999999999994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(figures!$D$3,figures!$D$5)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  <c:extLst/>
            </c:strRef>
          </c:cat>
          <c:val>
            <c:numRef>
              <c:f>(figures!$T$3,figures!$T$5)</c:f>
              <c:numCache>
                <c:formatCode>General</c:formatCode>
                <c:ptCount val="2"/>
                <c:pt idx="0">
                  <c:v>30.32197</c:v>
                </c:pt>
                <c:pt idx="1">
                  <c:v>6.9959999999999994E-2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D042-462F-8537-AA78085AF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3161711"/>
        <c:axId val="843164207"/>
      </c:barChart>
      <c:catAx>
        <c:axId val="843161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164207"/>
        <c:crosses val="autoZero"/>
        <c:auto val="1"/>
        <c:lblAlgn val="ctr"/>
        <c:lblOffset val="100"/>
        <c:noMultiLvlLbl val="0"/>
      </c:catAx>
      <c:valAx>
        <c:axId val="84316420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100" dirty="0">
                    <a:solidFill>
                      <a:schemeClr val="tx1"/>
                    </a:solidFill>
                    <a:latin typeface="Arial (body)"/>
                  </a:rPr>
                  <a:t>μ</a:t>
                </a:r>
                <a:r>
                  <a:rPr lang="en-US" sz="1100" dirty="0">
                    <a:solidFill>
                      <a:schemeClr val="tx1"/>
                    </a:solidFill>
                    <a:latin typeface="Arial (body)"/>
                  </a:rPr>
                  <a:t>g/m</a:t>
                </a:r>
                <a:r>
                  <a:rPr lang="en-US" sz="1100" baseline="30000" dirty="0">
                    <a:solidFill>
                      <a:schemeClr val="tx1"/>
                    </a:solidFill>
                    <a:latin typeface="Arial (body)"/>
                  </a:rPr>
                  <a:t>3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161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163317735338276"/>
          <c:y val="4.988624721510114E-2"/>
          <c:w val="0.75276970136481614"/>
          <c:h val="0.80282862520716003"/>
        </c:manualLayout>
      </c:layout>
      <c:barChart>
        <c:barDir val="bar"/>
        <c:grouping val="clustered"/>
        <c:varyColors val="0"/>
        <c:ser>
          <c:idx val="0"/>
          <c:order val="0"/>
          <c:tx>
            <c:v>Measured VOCmix</c:v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  <c:extLst/>
            </c:strRef>
          </c:cat>
          <c:val>
            <c:numRef>
              <c:f>(sum!$I$3,sum!$I$5)</c:f>
              <c:numCache>
                <c:formatCode>General</c:formatCode>
                <c:ptCount val="2"/>
                <c:pt idx="0">
                  <c:v>810.34528</c:v>
                </c:pt>
                <c:pt idx="1">
                  <c:v>91.986760000000004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2E4-401A-A2D0-86B08F201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48983215"/>
        <c:axId val="448966991"/>
      </c:barChart>
      <c:catAx>
        <c:axId val="448983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966991"/>
        <c:crosses val="autoZero"/>
        <c:auto val="1"/>
        <c:lblAlgn val="ctr"/>
        <c:lblOffset val="100"/>
        <c:noMultiLvlLbl val="0"/>
      </c:catAx>
      <c:valAx>
        <c:axId val="448966991"/>
        <c:scaling>
          <c:orientation val="minMax"/>
          <c:max val="1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" lastClr="FFFFFF">
                <a:lumMod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983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892672790901136"/>
          <c:y val="5.518763796909492E-2"/>
          <c:w val="0.75384273119116285"/>
          <c:h val="0.81251484706795751"/>
        </c:manualLayout>
      </c:layout>
      <c:barChart>
        <c:barDir val="bar"/>
        <c:grouping val="stacked"/>
        <c:varyColors val="0"/>
        <c:ser>
          <c:idx val="0"/>
          <c:order val="0"/>
          <c:tx>
            <c:v>Gasoline cold start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  <c:extLst/>
            </c:strRef>
          </c:cat>
          <c:val>
            <c:numRef>
              <c:f>(sum!$P$3,sum!$P$5)</c:f>
              <c:numCache>
                <c:formatCode>General</c:formatCode>
                <c:ptCount val="2"/>
                <c:pt idx="0">
                  <c:v>445.83956999999998</c:v>
                </c:pt>
                <c:pt idx="1">
                  <c:v>35.62621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F79-4E0B-836E-64CB05A961D4}"/>
            </c:ext>
          </c:extLst>
        </c:ser>
        <c:ser>
          <c:idx val="1"/>
          <c:order val="1"/>
          <c:tx>
            <c:v>Gasoline warm up phase</c:v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  <c:extLst/>
            </c:strRef>
          </c:cat>
          <c:val>
            <c:numRef>
              <c:f>(sum!$R$3,sum!$R$5)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F79-4E0B-836E-64CB05A961D4}"/>
            </c:ext>
          </c:extLst>
        </c:ser>
        <c:ser>
          <c:idx val="2"/>
          <c:order val="2"/>
          <c:tx>
            <c:v>Diesel cold start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  <c:extLst/>
            </c:strRef>
          </c:cat>
          <c:val>
            <c:numRef>
              <c:f>(sum!$T$3,sum!$T$5)</c:f>
              <c:numCache>
                <c:formatCode>General</c:formatCode>
                <c:ptCount val="2"/>
                <c:pt idx="0">
                  <c:v>31.884930000000001</c:v>
                </c:pt>
                <c:pt idx="1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F79-4E0B-836E-64CB05A961D4}"/>
            </c:ext>
          </c:extLst>
        </c:ser>
        <c:ser>
          <c:idx val="3"/>
          <c:order val="3"/>
          <c:tx>
            <c:v>Ethanol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  <c:extLst/>
            </c:strRef>
          </c:cat>
          <c:val>
            <c:numRef>
              <c:f>(sum!$V$3,sum!$V$5)</c:f>
              <c:numCache>
                <c:formatCode>General</c:formatCode>
                <c:ptCount val="2"/>
                <c:pt idx="0">
                  <c:v>201.54053999999999</c:v>
                </c:pt>
                <c:pt idx="1">
                  <c:v>14.12693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F79-4E0B-836E-64CB05A96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5257151"/>
        <c:axId val="455264639"/>
      </c:barChart>
      <c:catAx>
        <c:axId val="4552571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264639"/>
        <c:crosses val="autoZero"/>
        <c:auto val="1"/>
        <c:lblAlgn val="ctr"/>
        <c:lblOffset val="100"/>
        <c:noMultiLvlLbl val="0"/>
      </c:catAx>
      <c:valAx>
        <c:axId val="455264639"/>
        <c:scaling>
          <c:orientation val="minMax"/>
          <c:max val="1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257151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>
        <a:alpha val="0"/>
      </a:srgbClr>
    </a:solidFill>
    <a:ln w="9525" cap="flat" cmpd="sng" algn="ctr">
      <a:noFill/>
      <a:round/>
    </a:ln>
    <a:effectLst/>
  </c:spPr>
  <c:txPr>
    <a:bodyPr/>
    <a:lstStyle/>
    <a:p>
      <a:pPr>
        <a:defRPr sz="1200" b="1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VOC source</a:t>
            </a:r>
            <a:r>
              <a:rPr lang="en-US" sz="1100" baseline="0"/>
              <a:t> apportionment</a:t>
            </a:r>
            <a:endParaRPr lang="en-US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436802794744425E-2"/>
          <c:y val="0.20051965920232448"/>
          <c:w val="0.54522807858565658"/>
          <c:h val="0.6424169475635327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6A0-4008-B5FC-8607D0CA813B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6A0-4008-B5FC-8607D0CA813B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6A0-4008-B5FC-8607D0CA813B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6A0-4008-B5FC-8607D0CA813B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6A0-4008-B5FC-8607D0CA813B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6A0-4008-B5FC-8607D0CA813B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6A0-4008-B5FC-8607D0CA813B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6A0-4008-B5FC-8607D0CA813B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6A0-4008-B5FC-8607D0CA813B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6A0-4008-B5FC-8607D0CA813B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26A0-4008-B5FC-8607D0CA813B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26A0-4008-B5FC-8607D0CA813B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industrial</c:v>
                </c:pt>
                <c:pt idx="1">
                  <c:v>Traffic</c:v>
                </c:pt>
                <c:pt idx="2">
                  <c:v>indoor sources</c:v>
                </c:pt>
                <c:pt idx="3">
                  <c:v>outdor burning </c:v>
                </c:pt>
                <c:pt idx="4">
                  <c:v>natural sources</c:v>
                </c:pt>
                <c:pt idx="5">
                  <c:v>home heating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</c:v>
                </c:pt>
                <c:pt idx="1">
                  <c:v>0.35</c:v>
                </c:pt>
                <c:pt idx="2">
                  <c:v>0.08</c:v>
                </c:pt>
                <c:pt idx="3">
                  <c:v>0.1</c:v>
                </c:pt>
                <c:pt idx="4">
                  <c:v>0.12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6A0-4008-B5FC-8607D0CA813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761333674962184"/>
          <c:y val="0.19311570088240979"/>
          <c:w val="0.32039937514980699"/>
          <c:h val="0.7310716662730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Tunnel (s)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22C-4B60-A91D-ECF54C0BFB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22C-4B60-A91D-ECF54C0BFB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22C-4B60-A91D-ECF54C0BFB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22C-4B60-A91D-ECF54C0BFB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22C-4B60-A91D-ECF54C0BFB8E}"/>
              </c:ext>
            </c:extLst>
          </c:dPt>
          <c:dPt>
            <c:idx val="5"/>
            <c:bubble3D val="0"/>
            <c:spPr>
              <a:solidFill>
                <a:srgbClr val="DF15B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22C-4B60-A91D-ECF54C0BFB8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22C-4B60-A91D-ECF54C0BFB8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22C-4B60-A91D-ECF54C0BFB8E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22C-4B60-A91D-ECF54C0BFB8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22C-4B60-A91D-ECF54C0BFB8E}"/>
              </c:ext>
            </c:extLst>
          </c:dPt>
          <c:dPt>
            <c:idx val="1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22C-4B60-A91D-ECF54C0BFB8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122C-4B60-A91D-ECF54C0BFB8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22C-4B60-A91D-ECF54C0BFB8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22C-4B60-A91D-ECF54C0BFB8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22C-4B60-A91D-ECF54C0BFB8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122C-4B60-A91D-ECF54C0BFB8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122C-4B60-A91D-ECF54C0BFB8E}"/>
                </c:ext>
              </c:extLst>
            </c:dLbl>
            <c:dLbl>
              <c:idx val="5"/>
              <c:layout>
                <c:manualLayout>
                  <c:x val="3.7037181766671227E-3"/>
                  <c:y val="9.347278249069980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33C46F-4781-4F84-95B5-7C678A5DEE2A}" type="CATEGORYNAME">
                      <a:rPr lang="en-US">
                        <a:solidFill>
                          <a:srgbClr val="DF15B4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rgbClr val="DF15B4"/>
                        </a:solidFill>
                      </a:rPr>
                      <a:t>
</a:t>
                    </a:r>
                    <a:fld id="{40DAE88B-BEB7-4C4D-8EFE-6A8519B3312A}" type="PERCENTAGE">
                      <a:rPr lang="en-US" baseline="0">
                        <a:solidFill>
                          <a:srgbClr val="DF15B4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>
                      <a:solidFill>
                        <a:srgbClr val="DF15B4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22C-4B60-A91D-ECF54C0BFB8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122C-4B60-A91D-ECF54C0BFB8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122C-4B60-A91D-ECF54C0BFB8E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4C4E8D-3BFF-435B-8BD4-817F9BCC5A25}" type="CATEGORYNAME">
                      <a:rPr lang="en-US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rgbClr val="7030A0"/>
                        </a:solidFill>
                      </a:rPr>
                      <a:t>
</a:t>
                    </a:r>
                    <a:fld id="{20DF4E27-C827-4554-B092-36ED29B403C7}" type="PERCENTAGE">
                      <a:rPr lang="en-US" baseline="0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22C-4B60-A91D-ECF54C0BFB8E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122C-4B60-A91D-ECF54C0BFB8E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8630AEC-05FF-4CDF-9C0D-FD7ED85DE182}" type="CATEGORYNAME">
                      <a:rPr lang="en-US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rgbClr val="FF0000"/>
                        </a:solidFill>
                      </a:rPr>
                      <a:t>
</a:t>
                    </a:r>
                    <a:fld id="{804A595C-F47C-4D92-8A59-DF72647F364D}" type="PERCENTAGE">
                      <a:rPr lang="en-US" baseline="0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122C-4B60-A91D-ECF54C0BFB8E}"/>
                </c:ext>
              </c:extLst>
            </c:dLbl>
            <c:dLbl>
              <c:idx val="11"/>
              <c:layout>
                <c:manualLayout>
                  <c:x val="-1.3027392977862855E-2"/>
                  <c:y val="6.3392749997692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22C-4B60-A91D-ECF54C0BFB8E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AD_Stuttg_Average_149!$G$31:$R$31</c:f>
              <c:strCache>
                <c:ptCount val="12"/>
                <c:pt idx="0">
                  <c:v>Ethene </c:v>
                </c:pt>
                <c:pt idx="1">
                  <c:v>Ethyne </c:v>
                </c:pt>
                <c:pt idx="2">
                  <c:v>Ethane </c:v>
                </c:pt>
                <c:pt idx="3">
                  <c:v>Acetaldehyde </c:v>
                </c:pt>
                <c:pt idx="4">
                  <c:v>Butane</c:v>
                </c:pt>
                <c:pt idx="5">
                  <c:v>Ethanol</c:v>
                </c:pt>
                <c:pt idx="6">
                  <c:v>Isopentane</c:v>
                </c:pt>
                <c:pt idx="7">
                  <c:v>Acetone</c:v>
                </c:pt>
                <c:pt idx="8">
                  <c:v>Benzene</c:v>
                </c:pt>
                <c:pt idx="9">
                  <c:v>Toluene</c:v>
                </c:pt>
                <c:pt idx="10">
                  <c:v>1,4-diethylbenzene</c:v>
                </c:pt>
                <c:pt idx="11">
                  <c:v>Other VOCs</c:v>
                </c:pt>
              </c:strCache>
            </c:strRef>
          </c:cat>
          <c:val>
            <c:numRef>
              <c:f>AD_Stuttg_Average_149!$G$32:$R$32</c:f>
              <c:numCache>
                <c:formatCode>General</c:formatCode>
                <c:ptCount val="12"/>
                <c:pt idx="0">
                  <c:v>34.974767664375001</c:v>
                </c:pt>
                <c:pt idx="1">
                  <c:v>20.347113391500002</c:v>
                </c:pt>
                <c:pt idx="2">
                  <c:v>8.2772854557500004</c:v>
                </c:pt>
                <c:pt idx="3">
                  <c:v>14.787902159999998</c:v>
                </c:pt>
                <c:pt idx="4">
                  <c:v>19.087880101499998</c:v>
                </c:pt>
                <c:pt idx="5">
                  <c:v>226.87986823824997</c:v>
                </c:pt>
                <c:pt idx="6">
                  <c:v>29.990030327724995</c:v>
                </c:pt>
                <c:pt idx="7">
                  <c:v>67.381451016</c:v>
                </c:pt>
                <c:pt idx="8">
                  <c:v>12.7356675635</c:v>
                </c:pt>
                <c:pt idx="9">
                  <c:v>42.414760130000005</c:v>
                </c:pt>
                <c:pt idx="10">
                  <c:v>2.6453000362500001</c:v>
                </c:pt>
                <c:pt idx="11">
                  <c:v>330.82323552436935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22C-4B60-A91D-ECF54C0BFB8E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122C-4B60-A91D-ECF54C0BFB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122C-4B60-A91D-ECF54C0BFB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122C-4B60-A91D-ECF54C0BFB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122C-4B60-A91D-ECF54C0BFB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122C-4B60-A91D-ECF54C0BFB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122C-4B60-A91D-ECF54C0BFB8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122C-4B60-A91D-ECF54C0BFB8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122C-4B60-A91D-ECF54C0BFB8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122C-4B60-A91D-ECF54C0BFB8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122C-4B60-A91D-ECF54C0BFB8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122C-4B60-A91D-ECF54C0BFB8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122C-4B60-A91D-ECF54C0BFB8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A-122C-4B60-A91D-ECF54C0BFB8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C-122C-4B60-A91D-ECF54C0BFB8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E-122C-4B60-A91D-ECF54C0BFB8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0-122C-4B60-A91D-ECF54C0BFB8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2-122C-4B60-A91D-ECF54C0BFB8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4-122C-4B60-A91D-ECF54C0BFB8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6-122C-4B60-A91D-ECF54C0BFB8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8-122C-4B60-A91D-ECF54C0BFB8E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A-122C-4B60-A91D-ECF54C0BFB8E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C-122C-4B60-A91D-ECF54C0BFB8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E-122C-4B60-A91D-ECF54C0BFB8E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0-122C-4B60-A91D-ECF54C0BFB8E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AD_Stuttg_Average_149!$G$31:$R$31</c:f>
              <c:strCache>
                <c:ptCount val="12"/>
                <c:pt idx="0">
                  <c:v>Ethene </c:v>
                </c:pt>
                <c:pt idx="1">
                  <c:v>Ethyne </c:v>
                </c:pt>
                <c:pt idx="2">
                  <c:v>Ethane </c:v>
                </c:pt>
                <c:pt idx="3">
                  <c:v>Acetaldehyde </c:v>
                </c:pt>
                <c:pt idx="4">
                  <c:v>Butane</c:v>
                </c:pt>
                <c:pt idx="5">
                  <c:v>Ethanol</c:v>
                </c:pt>
                <c:pt idx="6">
                  <c:v>Isopentane</c:v>
                </c:pt>
                <c:pt idx="7">
                  <c:v>Acetone</c:v>
                </c:pt>
                <c:pt idx="8">
                  <c:v>Benzene</c:v>
                </c:pt>
                <c:pt idx="9">
                  <c:v>Toluene</c:v>
                </c:pt>
                <c:pt idx="10">
                  <c:v>1,4-diethylbenzene</c:v>
                </c:pt>
                <c:pt idx="11">
                  <c:v>Other VOCs</c:v>
                </c:pt>
              </c:strCache>
            </c:strRef>
          </c:cat>
          <c:val>
            <c:numRef>
              <c:f>AD_Stuttg_Average_149!$G$33:$R$33</c:f>
              <c:numCache>
                <c:formatCode>General</c:formatCode>
                <c:ptCount val="12"/>
                <c:pt idx="0">
                  <c:v>15.178933846153845</c:v>
                </c:pt>
                <c:pt idx="1">
                  <c:v>5.7245684999999993</c:v>
                </c:pt>
                <c:pt idx="2">
                  <c:v>7.8025346865384613</c:v>
                </c:pt>
                <c:pt idx="3">
                  <c:v>6.2508766215384615</c:v>
                </c:pt>
                <c:pt idx="4">
                  <c:v>6.4351970649230772</c:v>
                </c:pt>
                <c:pt idx="5">
                  <c:v>282.09431821976921</c:v>
                </c:pt>
                <c:pt idx="6">
                  <c:v>7.6643654067384599</c:v>
                </c:pt>
                <c:pt idx="7">
                  <c:v>11.711625145846154</c:v>
                </c:pt>
                <c:pt idx="8">
                  <c:v>5.0621234385384604</c:v>
                </c:pt>
                <c:pt idx="9">
                  <c:v>7.9327472299999995</c:v>
                </c:pt>
                <c:pt idx="10">
                  <c:v>19.50369714046154</c:v>
                </c:pt>
                <c:pt idx="11">
                  <c:v>125.50595620564293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122C-4B60-A91D-ECF54C0BFB8E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122C-4B60-A91D-ECF54C0BFB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122C-4B60-A91D-ECF54C0BFB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122C-4B60-A91D-ECF54C0BFB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122C-4B60-A91D-ECF54C0BFB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122C-4B60-A91D-ECF54C0BFB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122C-4B60-A91D-ECF54C0BFB8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122C-4B60-A91D-ECF54C0BFB8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122C-4B60-A91D-ECF54C0BFB8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122C-4B60-A91D-ECF54C0BFB8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122C-4B60-A91D-ECF54C0BFB8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122C-4B60-A91D-ECF54C0BFB8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122C-4B60-A91D-ECF54C0BFB8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3-122C-4B60-A91D-ECF54C0BFB8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5-122C-4B60-A91D-ECF54C0BFB8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7-122C-4B60-A91D-ECF54C0BFB8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9-122C-4B60-A91D-ECF54C0BFB8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B-122C-4B60-A91D-ECF54C0BFB8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D-122C-4B60-A91D-ECF54C0BFB8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F-122C-4B60-A91D-ECF54C0BFB8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1-122C-4B60-A91D-ECF54C0BFB8E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3-122C-4B60-A91D-ECF54C0BFB8E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5-122C-4B60-A91D-ECF54C0BFB8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7-122C-4B60-A91D-ECF54C0BFB8E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9-122C-4B60-A91D-ECF54C0BFB8E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AD_Stuttg_Average_149!$G$31:$R$31</c:f>
              <c:strCache>
                <c:ptCount val="12"/>
                <c:pt idx="0">
                  <c:v>Ethene </c:v>
                </c:pt>
                <c:pt idx="1">
                  <c:v>Ethyne </c:v>
                </c:pt>
                <c:pt idx="2">
                  <c:v>Ethane </c:v>
                </c:pt>
                <c:pt idx="3">
                  <c:v>Acetaldehyde </c:v>
                </c:pt>
                <c:pt idx="4">
                  <c:v>Butane</c:v>
                </c:pt>
                <c:pt idx="5">
                  <c:v>Ethanol</c:v>
                </c:pt>
                <c:pt idx="6">
                  <c:v>Isopentane</c:v>
                </c:pt>
                <c:pt idx="7">
                  <c:v>Acetone</c:v>
                </c:pt>
                <c:pt idx="8">
                  <c:v>Benzene</c:v>
                </c:pt>
                <c:pt idx="9">
                  <c:v>Toluene</c:v>
                </c:pt>
                <c:pt idx="10">
                  <c:v>1,4-diethylbenzene</c:v>
                </c:pt>
                <c:pt idx="11">
                  <c:v>Other VOCs</c:v>
                </c:pt>
              </c:strCache>
            </c:strRef>
          </c:cat>
          <c:val>
            <c:numRef>
              <c:f>AD_Stuttg_Average_149!$G$34:$R$34</c:f>
              <c:numCache>
                <c:formatCode>General</c:formatCode>
                <c:ptCount val="12"/>
                <c:pt idx="0">
                  <c:v>2.1620644656875001</c:v>
                </c:pt>
                <c:pt idx="1">
                  <c:v>1.2560812701499999</c:v>
                </c:pt>
                <c:pt idx="2">
                  <c:v>2.5971939368250001</c:v>
                </c:pt>
                <c:pt idx="3">
                  <c:v>6.2454924747499998</c:v>
                </c:pt>
                <c:pt idx="4">
                  <c:v>3.1393672986666665</c:v>
                </c:pt>
                <c:pt idx="5">
                  <c:v>16.151753265179167</c:v>
                </c:pt>
                <c:pt idx="6">
                  <c:v>4.8216364102087503</c:v>
                </c:pt>
                <c:pt idx="7">
                  <c:v>14.9187262906</c:v>
                </c:pt>
                <c:pt idx="8">
                  <c:v>0.98513868163333329</c:v>
                </c:pt>
                <c:pt idx="9">
                  <c:v>3.3516642156333329</c:v>
                </c:pt>
                <c:pt idx="10">
                  <c:v>0.21160112957499999</c:v>
                </c:pt>
                <c:pt idx="11">
                  <c:v>36.146036447035939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122C-4B60-A91D-ECF54C0BFB8E}"/>
            </c:ext>
          </c:extLst>
        </c:ser>
        <c:ser>
          <c:idx val="3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122C-4B60-A91D-ECF54C0BFB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122C-4B60-A91D-ECF54C0BFB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0-122C-4B60-A91D-ECF54C0BFB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2-122C-4B60-A91D-ECF54C0BFB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4-122C-4B60-A91D-ECF54C0BFB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6-122C-4B60-A91D-ECF54C0BFB8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8-122C-4B60-A91D-ECF54C0BFB8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A-122C-4B60-A91D-ECF54C0BFB8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C-122C-4B60-A91D-ECF54C0BFB8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E-122C-4B60-A91D-ECF54C0BFB8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0-122C-4B60-A91D-ECF54C0BFB8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2-122C-4B60-A91D-ECF54C0BFB8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C-122C-4B60-A91D-ECF54C0BFB8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E-122C-4B60-A91D-ECF54C0BFB8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0-122C-4B60-A91D-ECF54C0BFB8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2-122C-4B60-A91D-ECF54C0BFB8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4-122C-4B60-A91D-ECF54C0BFB8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6-122C-4B60-A91D-ECF54C0BFB8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8-122C-4B60-A91D-ECF54C0BFB8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A-122C-4B60-A91D-ECF54C0BFB8E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C-122C-4B60-A91D-ECF54C0BFB8E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5E-122C-4B60-A91D-ECF54C0BFB8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0-122C-4B60-A91D-ECF54C0BFB8E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62-122C-4B60-A91D-ECF54C0BFB8E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AD_Stuttg_Average_149!$G$31:$R$31</c:f>
              <c:strCache>
                <c:ptCount val="12"/>
                <c:pt idx="0">
                  <c:v>Ethene </c:v>
                </c:pt>
                <c:pt idx="1">
                  <c:v>Ethyne </c:v>
                </c:pt>
                <c:pt idx="2">
                  <c:v>Ethane </c:v>
                </c:pt>
                <c:pt idx="3">
                  <c:v>Acetaldehyde </c:v>
                </c:pt>
                <c:pt idx="4">
                  <c:v>Butane</c:v>
                </c:pt>
                <c:pt idx="5">
                  <c:v>Ethanol</c:v>
                </c:pt>
                <c:pt idx="6">
                  <c:v>Isopentane</c:v>
                </c:pt>
                <c:pt idx="7">
                  <c:v>Acetone</c:v>
                </c:pt>
                <c:pt idx="8">
                  <c:v>Benzene</c:v>
                </c:pt>
                <c:pt idx="9">
                  <c:v>Toluene</c:v>
                </c:pt>
                <c:pt idx="10">
                  <c:v>1,4-diethylbenzene</c:v>
                </c:pt>
                <c:pt idx="11">
                  <c:v>Other VOCs</c:v>
                </c:pt>
              </c:strCache>
            </c:strRef>
          </c:cat>
          <c:val>
            <c:numRef>
              <c:f>AD_Stuttg_Average_149!$G$35:$R$35</c:f>
              <c:numCache>
                <c:formatCode>General</c:formatCode>
                <c:ptCount val="12"/>
                <c:pt idx="0">
                  <c:v>4.7552262299999999</c:v>
                </c:pt>
                <c:pt idx="1">
                  <c:v>2.9190329181999992</c:v>
                </c:pt>
                <c:pt idx="2">
                  <c:v>5.980065353483333</c:v>
                </c:pt>
                <c:pt idx="3">
                  <c:v>3.6013163797954539</c:v>
                </c:pt>
                <c:pt idx="4">
                  <c:v>5.1518449398606068</c:v>
                </c:pt>
                <c:pt idx="5">
                  <c:v>34.587694359804537</c:v>
                </c:pt>
                <c:pt idx="6">
                  <c:v>3.1004115311057574</c:v>
                </c:pt>
                <c:pt idx="7">
                  <c:v>4.9095103552000001</c:v>
                </c:pt>
                <c:pt idx="8">
                  <c:v>1.6602560275818183</c:v>
                </c:pt>
                <c:pt idx="9">
                  <c:v>3.9433399272969698</c:v>
                </c:pt>
                <c:pt idx="10">
                  <c:v>6.1937553895181807</c:v>
                </c:pt>
                <c:pt idx="11">
                  <c:v>45.656596462029306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3-122C-4B60-A91D-ECF54C0BFB8E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Inner city (S)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5C-4B0A-8C25-BAFB2810C2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5C-4B0A-8C25-BAFB2810C2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E5C-4B0A-8C25-BAFB2810C2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E5C-4B0A-8C25-BAFB2810C2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E5C-4B0A-8C25-BAFB2810C2B7}"/>
              </c:ext>
            </c:extLst>
          </c:dPt>
          <c:dPt>
            <c:idx val="5"/>
            <c:bubble3D val="0"/>
            <c:spPr>
              <a:solidFill>
                <a:srgbClr val="DF15B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E5C-4B0A-8C25-BAFB2810C2B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E5C-4B0A-8C25-BAFB2810C2B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E5C-4B0A-8C25-BAFB2810C2B7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E5C-4B0A-8C25-BAFB2810C2B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E5C-4B0A-8C25-BAFB2810C2B7}"/>
              </c:ext>
            </c:extLst>
          </c:dPt>
          <c:dPt>
            <c:idx val="1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E5C-4B0A-8C25-BAFB2810C2B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0E5C-4B0A-8C25-BAFB2810C2B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E5C-4B0A-8C25-BAFB2810C2B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E5C-4B0A-8C25-BAFB2810C2B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E5C-4B0A-8C25-BAFB2810C2B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E5C-4B0A-8C25-BAFB2810C2B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0E5C-4B0A-8C25-BAFB2810C2B7}"/>
                </c:ext>
              </c:extLst>
            </c:dLbl>
            <c:dLbl>
              <c:idx val="5"/>
              <c:layout>
                <c:manualLayout>
                  <c:x val="3.7037181766671227E-3"/>
                  <c:y val="9.347278249069980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33C46F-4781-4F84-95B5-7C678A5DEE2A}" type="CATEGORYNAME"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t>
</a:t>
                    </a:r>
                    <a:fld id="{40DAE88B-BEB7-4C4D-8EFE-6A8519B3312A}" type="PERCENTAGE"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DF15B4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E5C-4B0A-8C25-BAFB2810C2B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0E5C-4B0A-8C25-BAFB2810C2B7}"/>
                </c:ext>
              </c:extLst>
            </c:dLbl>
            <c:dLbl>
              <c:idx val="7"/>
              <c:layout>
                <c:manualLayout>
                  <c:x val="3.2626112840828878E-2"/>
                  <c:y val="-2.740998838559814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E5C-4B0A-8C25-BAFB2810C2B7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4C4E8D-3BFF-435B-8BD4-817F9BCC5A25}" type="CATEGORYNAME"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t>
</a:t>
                    </a:r>
                    <a:fld id="{20DF4E27-C827-4554-B092-36ED29B403C7}" type="PERCENTAGE"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0E5C-4B0A-8C25-BAFB2810C2B7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0E5C-4B0A-8C25-BAFB2810C2B7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8630AEC-05FF-4CDF-9C0D-FD7ED85DE182}" type="CATEGORYNAME"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t>
</a:t>
                    </a:r>
                    <a:fld id="{804A595C-F47C-4D92-8A59-DF72647F364D}" type="PERCENTAGE"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0E5C-4B0A-8C25-BAFB2810C2B7}"/>
                </c:ext>
              </c:extLst>
            </c:dLbl>
            <c:dLbl>
              <c:idx val="11"/>
              <c:layout>
                <c:manualLayout>
                  <c:x val="-1.3027392977862855E-2"/>
                  <c:y val="6.3392749997692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E5C-4B0A-8C25-BAFB2810C2B7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AD_Stuttg_Average_149!$G$31:$R$31</c:f>
              <c:strCache>
                <c:ptCount val="12"/>
                <c:pt idx="0">
                  <c:v>Ethene </c:v>
                </c:pt>
                <c:pt idx="1">
                  <c:v>Ethyne </c:v>
                </c:pt>
                <c:pt idx="2">
                  <c:v>Ethane </c:v>
                </c:pt>
                <c:pt idx="3">
                  <c:v>Acetaldehyde </c:v>
                </c:pt>
                <c:pt idx="4">
                  <c:v>Butane</c:v>
                </c:pt>
                <c:pt idx="5">
                  <c:v>Ethanol</c:v>
                </c:pt>
                <c:pt idx="6">
                  <c:v>Isopentane</c:v>
                </c:pt>
                <c:pt idx="7">
                  <c:v>Acetone</c:v>
                </c:pt>
                <c:pt idx="8">
                  <c:v>Benzene</c:v>
                </c:pt>
                <c:pt idx="9">
                  <c:v>Toluene</c:v>
                </c:pt>
                <c:pt idx="10">
                  <c:v>1,4-diethylbenzene</c:v>
                </c:pt>
                <c:pt idx="11">
                  <c:v>Other VOCs</c:v>
                </c:pt>
              </c:strCache>
            </c:strRef>
          </c:cat>
          <c:val>
            <c:numRef>
              <c:f>AD_Stuttg_Average_149!$G$34:$R$34</c:f>
              <c:numCache>
                <c:formatCode>General</c:formatCode>
                <c:ptCount val="12"/>
                <c:pt idx="0">
                  <c:v>2.1620644656875001</c:v>
                </c:pt>
                <c:pt idx="1">
                  <c:v>1.2560812701499999</c:v>
                </c:pt>
                <c:pt idx="2">
                  <c:v>2.5971939368250001</c:v>
                </c:pt>
                <c:pt idx="3">
                  <c:v>6.2454924747499998</c:v>
                </c:pt>
                <c:pt idx="4">
                  <c:v>3.1393672986666665</c:v>
                </c:pt>
                <c:pt idx="5">
                  <c:v>16.151753265179167</c:v>
                </c:pt>
                <c:pt idx="6">
                  <c:v>4.8216364102087503</c:v>
                </c:pt>
                <c:pt idx="7">
                  <c:v>14.9187262906</c:v>
                </c:pt>
                <c:pt idx="8">
                  <c:v>0.98513868163333329</c:v>
                </c:pt>
                <c:pt idx="9">
                  <c:v>3.3516642156333329</c:v>
                </c:pt>
                <c:pt idx="10">
                  <c:v>0.21160112957499999</c:v>
                </c:pt>
                <c:pt idx="11">
                  <c:v>36.146036447035939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E5C-4B0A-8C25-BAFB2810C2B7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Tunnel (w)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506030163157505"/>
          <c:y val="0.26438945914050155"/>
          <c:w val="0.4446754375138845"/>
          <c:h val="0.6199107142611354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93-4473-9B9F-990C8A0297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293-4473-9B9F-990C8A0297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293-4473-9B9F-990C8A0297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293-4473-9B9F-990C8A02975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293-4473-9B9F-990C8A029756}"/>
              </c:ext>
            </c:extLst>
          </c:dPt>
          <c:dPt>
            <c:idx val="5"/>
            <c:bubble3D val="0"/>
            <c:spPr>
              <a:solidFill>
                <a:srgbClr val="DF15B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293-4473-9B9F-990C8A02975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293-4473-9B9F-990C8A02975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293-4473-9B9F-990C8A029756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293-4473-9B9F-990C8A02975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293-4473-9B9F-990C8A029756}"/>
              </c:ext>
            </c:extLst>
          </c:dPt>
          <c:dPt>
            <c:idx val="1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293-4473-9B9F-990C8A02975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2293-4473-9B9F-990C8A02975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293-4473-9B9F-990C8A02975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293-4473-9B9F-990C8A02975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293-4473-9B9F-990C8A02975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293-4473-9B9F-990C8A02975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2293-4473-9B9F-990C8A029756}"/>
                </c:ext>
              </c:extLst>
            </c:dLbl>
            <c:dLbl>
              <c:idx val="5"/>
              <c:layout>
                <c:manualLayout>
                  <c:x val="3.7037181766671227E-3"/>
                  <c:y val="9.347278249069980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33C46F-4781-4F84-95B5-7C678A5DEE2A}" type="CATEGORYNAME"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t>
</a:t>
                    </a:r>
                    <a:fld id="{40DAE88B-BEB7-4C4D-8EFE-6A8519B3312A}" type="PERCENTAGE"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DF15B4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293-4473-9B9F-990C8A02975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2293-4473-9B9F-990C8A02975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2293-4473-9B9F-990C8A029756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4C4E8D-3BFF-435B-8BD4-817F9BCC5A25}" type="CATEGORYNAME"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t>
</a:t>
                    </a:r>
                    <a:fld id="{20DF4E27-C827-4554-B092-36ED29B403C7}" type="PERCENTAGE"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2293-4473-9B9F-990C8A02975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2293-4473-9B9F-990C8A029756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8630AEC-05FF-4CDF-9C0D-FD7ED85DE182}" type="CATEGORYNAME"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t>
</a:t>
                    </a:r>
                    <a:fld id="{804A595C-F47C-4D92-8A59-DF72647F364D}" type="PERCENTAGE"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2293-4473-9B9F-990C8A029756}"/>
                </c:ext>
              </c:extLst>
            </c:dLbl>
            <c:dLbl>
              <c:idx val="11"/>
              <c:layout>
                <c:manualLayout>
                  <c:x val="-1.3027392977862855E-2"/>
                  <c:y val="6.3392749997692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293-4473-9B9F-990C8A029756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AD_Stuttg_Average_149!$G$31:$R$31</c:f>
              <c:strCache>
                <c:ptCount val="12"/>
                <c:pt idx="0">
                  <c:v>Ethene </c:v>
                </c:pt>
                <c:pt idx="1">
                  <c:v>Ethyne </c:v>
                </c:pt>
                <c:pt idx="2">
                  <c:v>Ethane </c:v>
                </c:pt>
                <c:pt idx="3">
                  <c:v>Acetaldehyde </c:v>
                </c:pt>
                <c:pt idx="4">
                  <c:v>Butane</c:v>
                </c:pt>
                <c:pt idx="5">
                  <c:v>Ethanol</c:v>
                </c:pt>
                <c:pt idx="6">
                  <c:v>Isopentane</c:v>
                </c:pt>
                <c:pt idx="7">
                  <c:v>Acetone</c:v>
                </c:pt>
                <c:pt idx="8">
                  <c:v>Benzene</c:v>
                </c:pt>
                <c:pt idx="9">
                  <c:v>Toluene</c:v>
                </c:pt>
                <c:pt idx="10">
                  <c:v>1,4-diethylbenzene</c:v>
                </c:pt>
                <c:pt idx="11">
                  <c:v>Other VOCs</c:v>
                </c:pt>
              </c:strCache>
            </c:strRef>
          </c:cat>
          <c:val>
            <c:numRef>
              <c:f>AD_Stuttg_Average_149!$G$33:$R$33</c:f>
              <c:numCache>
                <c:formatCode>General</c:formatCode>
                <c:ptCount val="12"/>
                <c:pt idx="0">
                  <c:v>15.178933846153845</c:v>
                </c:pt>
                <c:pt idx="1">
                  <c:v>5.7245684999999993</c:v>
                </c:pt>
                <c:pt idx="2">
                  <c:v>7.8025346865384613</c:v>
                </c:pt>
                <c:pt idx="3">
                  <c:v>6.2508766215384615</c:v>
                </c:pt>
                <c:pt idx="4">
                  <c:v>6.4351970649230772</c:v>
                </c:pt>
                <c:pt idx="5">
                  <c:v>282.09431821976921</c:v>
                </c:pt>
                <c:pt idx="6">
                  <c:v>7.6643654067384599</c:v>
                </c:pt>
                <c:pt idx="7">
                  <c:v>11.711625145846154</c:v>
                </c:pt>
                <c:pt idx="8">
                  <c:v>5.0621234385384604</c:v>
                </c:pt>
                <c:pt idx="9">
                  <c:v>7.9327472299999995</c:v>
                </c:pt>
                <c:pt idx="10">
                  <c:v>19.50369714046154</c:v>
                </c:pt>
                <c:pt idx="11">
                  <c:v>125.50595620564293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293-4473-9B9F-990C8A029756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Inner city (w)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597201041569409"/>
          <c:y val="0.27706842334357318"/>
          <c:w val="0.42278609442594373"/>
          <c:h val="0.606675487366491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78F-47E8-88FB-D15136E2B0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78F-47E8-88FB-D15136E2B0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78F-47E8-88FB-D15136E2B0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78F-47E8-88FB-D15136E2B0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78F-47E8-88FB-D15136E2B007}"/>
              </c:ext>
            </c:extLst>
          </c:dPt>
          <c:dPt>
            <c:idx val="5"/>
            <c:bubble3D val="0"/>
            <c:spPr>
              <a:solidFill>
                <a:srgbClr val="DF15B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78F-47E8-88FB-D15136E2B00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78F-47E8-88FB-D15136E2B00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78F-47E8-88FB-D15136E2B007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78F-47E8-88FB-D15136E2B00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78F-47E8-88FB-D15136E2B007}"/>
              </c:ext>
            </c:extLst>
          </c:dPt>
          <c:dPt>
            <c:idx val="1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C78F-47E8-88FB-D15136E2B00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C78F-47E8-88FB-D15136E2B00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78F-47E8-88FB-D15136E2B00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78F-47E8-88FB-D15136E2B00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78F-47E8-88FB-D15136E2B00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78F-47E8-88FB-D15136E2B00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78F-47E8-88FB-D15136E2B007}"/>
                </c:ext>
              </c:extLst>
            </c:dLbl>
            <c:dLbl>
              <c:idx val="5"/>
              <c:layout>
                <c:manualLayout>
                  <c:x val="3.7037181766671227E-3"/>
                  <c:y val="9.347278249069980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33C46F-4781-4F84-95B5-7C678A5DEE2A}" type="CATEGORYNAME"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t>
</a:t>
                    </a:r>
                    <a:fld id="{40DAE88B-BEB7-4C4D-8EFE-6A8519B3312A}" type="PERCENTAGE">
                      <a:rPr lang="en-US" sz="1000" b="1" i="0" u="none" strike="noStrike" kern="1200" spc="0" baseline="0">
                        <a:solidFill>
                          <a:srgbClr val="DF15B4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DF15B4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78F-47E8-88FB-D15136E2B00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C78F-47E8-88FB-D15136E2B00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C78F-47E8-88FB-D15136E2B007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4C4E8D-3BFF-435B-8BD4-817F9BCC5A25}" type="CATEGORYNAME"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t>
</a:t>
                    </a:r>
                    <a:fld id="{20DF4E27-C827-4554-B092-36ED29B403C7}" type="PERCENTAGE">
                      <a:rPr lang="en-US" sz="1000" b="1" i="0" u="none" strike="noStrike" kern="1200" spc="0" baseline="0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7030A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C78F-47E8-88FB-D15136E2B007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C78F-47E8-88FB-D15136E2B007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8630AEC-05FF-4CDF-9C0D-FD7ED85DE182}" type="CATEGORYNAME"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t>
</a:t>
                    </a:r>
                    <a:fld id="{804A595C-F47C-4D92-8A59-DF72647F364D}" type="PERCENTAGE">
                      <a:rPr lang="en-US" sz="1000" b="1" i="0" u="none" strike="noStrike" kern="1200" spc="0" baseline="0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000" b="1" i="0" u="none" strike="noStrike" kern="1200" spc="0" baseline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C78F-47E8-88FB-D15136E2B007}"/>
                </c:ext>
              </c:extLst>
            </c:dLbl>
            <c:dLbl>
              <c:idx val="11"/>
              <c:layout>
                <c:manualLayout>
                  <c:x val="-1.3027392977862855E-2"/>
                  <c:y val="6.3392749997692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78F-47E8-88FB-D15136E2B007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AD_Stuttg_Average_149!$G$31:$R$31</c:f>
              <c:strCache>
                <c:ptCount val="12"/>
                <c:pt idx="0">
                  <c:v>Ethene </c:v>
                </c:pt>
                <c:pt idx="1">
                  <c:v>Ethyne </c:v>
                </c:pt>
                <c:pt idx="2">
                  <c:v>Ethane </c:v>
                </c:pt>
                <c:pt idx="3">
                  <c:v>Acetaldehyde </c:v>
                </c:pt>
                <c:pt idx="4">
                  <c:v>Butane</c:v>
                </c:pt>
                <c:pt idx="5">
                  <c:v>Ethanol</c:v>
                </c:pt>
                <c:pt idx="6">
                  <c:v>Isopentane</c:v>
                </c:pt>
                <c:pt idx="7">
                  <c:v>Acetone</c:v>
                </c:pt>
                <c:pt idx="8">
                  <c:v>Benzene</c:v>
                </c:pt>
                <c:pt idx="9">
                  <c:v>Toluene</c:v>
                </c:pt>
                <c:pt idx="10">
                  <c:v>1,4-diethylbenzene</c:v>
                </c:pt>
                <c:pt idx="11">
                  <c:v>Other VOCs</c:v>
                </c:pt>
              </c:strCache>
            </c:strRef>
          </c:cat>
          <c:val>
            <c:numRef>
              <c:f>AD_Stuttg_Average_149!$G$35:$R$35</c:f>
              <c:numCache>
                <c:formatCode>General</c:formatCode>
                <c:ptCount val="12"/>
                <c:pt idx="0">
                  <c:v>4.7552262299999999</c:v>
                </c:pt>
                <c:pt idx="1">
                  <c:v>2.9190329181999992</c:v>
                </c:pt>
                <c:pt idx="2">
                  <c:v>5.980065353483333</c:v>
                </c:pt>
                <c:pt idx="3">
                  <c:v>3.6013163797954539</c:v>
                </c:pt>
                <c:pt idx="4">
                  <c:v>5.1518449398606068</c:v>
                </c:pt>
                <c:pt idx="5">
                  <c:v>34.587694359804537</c:v>
                </c:pt>
                <c:pt idx="6">
                  <c:v>3.1004115311057574</c:v>
                </c:pt>
                <c:pt idx="7">
                  <c:v>4.9095103552000001</c:v>
                </c:pt>
                <c:pt idx="8">
                  <c:v>1.6602560275818183</c:v>
                </c:pt>
                <c:pt idx="9">
                  <c:v>3.9433399272969698</c:v>
                </c:pt>
                <c:pt idx="10">
                  <c:v>6.1937553895181807</c:v>
                </c:pt>
                <c:pt idx="11">
                  <c:v>45.656596462029306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C78F-47E8-88FB-D15136E2B007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v>Gasoline cold start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(figures!$C$3,figures!$C$5)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</c:strRef>
          </c:cat>
          <c:val>
            <c:numRef>
              <c:f>(figures!$O$3,figures!$O$5)</c:f>
              <c:numCache>
                <c:formatCode>General</c:formatCode>
                <c:ptCount val="2"/>
                <c:pt idx="0">
                  <c:v>364.30806999999999</c:v>
                </c:pt>
                <c:pt idx="1">
                  <c:v>25.06354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5F-4FBC-981C-73F291FA6428}"/>
            </c:ext>
          </c:extLst>
        </c:ser>
        <c:ser>
          <c:idx val="1"/>
          <c:order val="1"/>
          <c:tx>
            <c:v>Gasoline warm up phase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(figures!$C$3,figures!$C$5)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</c:strRef>
          </c:cat>
          <c:val>
            <c:numRef>
              <c:f>(figures!$Q$3,figures!$Q$5)</c:f>
              <c:numCache>
                <c:formatCode>General</c:formatCode>
                <c:ptCount val="2"/>
                <c:pt idx="0">
                  <c:v>2.4409299999999998</c:v>
                </c:pt>
                <c:pt idx="1">
                  <c:v>0.64649000000000001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5F-4FBC-981C-73F291FA6428}"/>
            </c:ext>
          </c:extLst>
        </c:ser>
        <c:ser>
          <c:idx val="2"/>
          <c:order val="2"/>
          <c:tx>
            <c:v>Diesel cold start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(figures!$C$3,figures!$C$5)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</c:strRef>
          </c:cat>
          <c:val>
            <c:numRef>
              <c:f>(figures!$S$3,figures!$S$5)</c:f>
              <c:numCache>
                <c:formatCode>General</c:formatCode>
                <c:ptCount val="2"/>
                <c:pt idx="0">
                  <c:v>44.355820000000001</c:v>
                </c:pt>
                <c:pt idx="1">
                  <c:v>2.0783200000000002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5F-4FBC-981C-73F291FA6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93996816"/>
        <c:axId val="193982672"/>
      </c:barChart>
      <c:catAx>
        <c:axId val="193996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982672"/>
        <c:crosses val="autoZero"/>
        <c:auto val="1"/>
        <c:lblAlgn val="ctr"/>
        <c:lblOffset val="100"/>
        <c:noMultiLvlLbl val="0"/>
      </c:catAx>
      <c:valAx>
        <c:axId val="193982672"/>
        <c:scaling>
          <c:orientation val="minMax"/>
          <c:max val="1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399681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168015599512822E-2"/>
          <c:y val="0.17710928944403007"/>
          <c:w val="0.88770056182750201"/>
          <c:h val="0.69799312973161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'VOC patterns'!$O$3</c:f>
              <c:strCache>
                <c:ptCount val="1"/>
                <c:pt idx="0">
                  <c:v>ALKANE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patterns'!$P$3:$S$3</c:f>
              <c:numCache>
                <c:formatCode>General</c:formatCode>
                <c:ptCount val="4"/>
                <c:pt idx="0">
                  <c:v>186.27446233830929</c:v>
                </c:pt>
                <c:pt idx="1">
                  <c:v>57.068053206764475</c:v>
                </c:pt>
                <c:pt idx="2">
                  <c:v>25.061803064455578</c:v>
                </c:pt>
                <c:pt idx="3">
                  <c:v>30.403497807030732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1-471B-A836-7840F38937C7}"/>
            </c:ext>
          </c:extLst>
        </c:ser>
        <c:ser>
          <c:idx val="1"/>
          <c:order val="1"/>
          <c:tx>
            <c:strRef>
              <c:f>'VOC patterns'!$O$4</c:f>
              <c:strCache>
                <c:ptCount val="1"/>
                <c:pt idx="0">
                  <c:v>ALKENE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patterns'!$P$4:$S$4</c:f>
              <c:numCache>
                <c:formatCode>General</c:formatCode>
                <c:ptCount val="4"/>
                <c:pt idx="0">
                  <c:v>75.005875559200021</c:v>
                </c:pt>
                <c:pt idx="1">
                  <c:v>24.942186078876922</c:v>
                </c:pt>
                <c:pt idx="2">
                  <c:v>4.4741493396191663</c:v>
                </c:pt>
                <c:pt idx="3">
                  <c:v>7.4529478763148473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01-471B-A836-7840F38937C7}"/>
            </c:ext>
          </c:extLst>
        </c:ser>
        <c:ser>
          <c:idx val="2"/>
          <c:order val="2"/>
          <c:tx>
            <c:strRef>
              <c:f>'VOC patterns'!$O$5</c:f>
              <c:strCache>
                <c:ptCount val="1"/>
                <c:pt idx="0">
                  <c:v>ALKYNE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patterns'!$P$5:$S$5</c:f>
              <c:numCache>
                <c:formatCode>General</c:formatCode>
                <c:ptCount val="4"/>
                <c:pt idx="0">
                  <c:v>20.959130357500001</c:v>
                </c:pt>
                <c:pt idx="1">
                  <c:v>5.7828498359230762</c:v>
                </c:pt>
                <c:pt idx="2">
                  <c:v>1.2802319396416666</c:v>
                </c:pt>
                <c:pt idx="3">
                  <c:v>2.9335870406696962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01-471B-A836-7840F38937C7}"/>
            </c:ext>
          </c:extLst>
        </c:ser>
        <c:ser>
          <c:idx val="3"/>
          <c:order val="3"/>
          <c:tx>
            <c:strRef>
              <c:f>'VOC patterns'!$O$6</c:f>
              <c:strCache>
                <c:ptCount val="1"/>
                <c:pt idx="0">
                  <c:v>BIOGENIC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patterns'!$P$6:$S$6</c:f>
              <c:numCache>
                <c:formatCode>General</c:formatCode>
                <c:ptCount val="4"/>
                <c:pt idx="0">
                  <c:v>12.985275559999998</c:v>
                </c:pt>
                <c:pt idx="1">
                  <c:v>4.5822094454615376</c:v>
                </c:pt>
                <c:pt idx="2">
                  <c:v>1.3502853931791661</c:v>
                </c:pt>
                <c:pt idx="3">
                  <c:v>0.76549237859848485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01-471B-A836-7840F38937C7}"/>
            </c:ext>
          </c:extLst>
        </c:ser>
        <c:ser>
          <c:idx val="4"/>
          <c:order val="4"/>
          <c:tx>
            <c:strRef>
              <c:f>'VOC patterns'!$O$7</c:f>
              <c:strCache>
                <c:ptCount val="1"/>
                <c:pt idx="0">
                  <c:v>KETONE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patterns'!$P$7:$S$7</c:f>
              <c:numCache>
                <c:formatCode>General</c:formatCode>
                <c:ptCount val="4"/>
                <c:pt idx="0">
                  <c:v>71.828577597125005</c:v>
                </c:pt>
                <c:pt idx="1">
                  <c:v>15.163439541846154</c:v>
                </c:pt>
                <c:pt idx="2">
                  <c:v>16.5155997401625</c:v>
                </c:pt>
                <c:pt idx="3">
                  <c:v>5.8132388627893947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01-471B-A836-7840F38937C7}"/>
            </c:ext>
          </c:extLst>
        </c:ser>
        <c:ser>
          <c:idx val="5"/>
          <c:order val="5"/>
          <c:tx>
            <c:strRef>
              <c:f>'VOC patterns'!$O$8</c:f>
              <c:strCache>
                <c:ptCount val="1"/>
                <c:pt idx="0">
                  <c:v>ALCOHOL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patterns'!$P$8:$S$8</c:f>
              <c:numCache>
                <c:formatCode>General</c:formatCode>
                <c:ptCount val="4"/>
                <c:pt idx="0">
                  <c:v>237.68914611361245</c:v>
                </c:pt>
                <c:pt idx="1">
                  <c:v>300.1275423889</c:v>
                </c:pt>
                <c:pt idx="2">
                  <c:v>17.758202245236667</c:v>
                </c:pt>
                <c:pt idx="3">
                  <c:v>35.906570531769084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01-471B-A836-7840F38937C7}"/>
            </c:ext>
          </c:extLst>
        </c:ser>
        <c:ser>
          <c:idx val="6"/>
          <c:order val="6"/>
          <c:tx>
            <c:strRef>
              <c:f>'VOC patterns'!$O$9</c:f>
              <c:strCache>
                <c:ptCount val="1"/>
                <c:pt idx="0">
                  <c:v>ALDEHYDE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patterns'!$P$9:$S$9</c:f>
              <c:numCache>
                <c:formatCode>General</c:formatCode>
                <c:ptCount val="4"/>
                <c:pt idx="0">
                  <c:v>15.729047346274998</c:v>
                </c:pt>
                <c:pt idx="1">
                  <c:v>8.0986448850307706</c:v>
                </c:pt>
                <c:pt idx="2">
                  <c:v>7.8613157866141661</c:v>
                </c:pt>
                <c:pt idx="3">
                  <c:v>3.8613379599984841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01-471B-A836-7840F38937C7}"/>
            </c:ext>
          </c:extLst>
        </c:ser>
        <c:ser>
          <c:idx val="7"/>
          <c:order val="7"/>
          <c:tx>
            <c:strRef>
              <c:f>'VOC patterns'!$O$10</c:f>
              <c:strCache>
                <c:ptCount val="1"/>
                <c:pt idx="0">
                  <c:v>AROMATIC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patterns'!$P$10:$S$10</c:f>
              <c:numCache>
                <c:formatCode>General</c:formatCode>
                <c:ptCount val="4"/>
                <c:pt idx="0">
                  <c:v>155.20525514918504</c:v>
                </c:pt>
                <c:pt idx="1">
                  <c:v>78.955100527186161</c:v>
                </c:pt>
                <c:pt idx="2">
                  <c:v>13.250341365076995</c:v>
                </c:pt>
                <c:pt idx="3">
                  <c:v>32.037161442216423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01-471B-A836-7840F38937C7}"/>
            </c:ext>
          </c:extLst>
        </c:ser>
        <c:ser>
          <c:idx val="8"/>
          <c:order val="8"/>
          <c:tx>
            <c:strRef>
              <c:f>'VOC patterns'!$O$11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'VOC patterns'!$P$2:$S$2</c:f>
              <c:strCache>
                <c:ptCount val="4"/>
                <c:pt idx="0">
                  <c:v>Tunnel (S)</c:v>
                </c:pt>
                <c:pt idx="1">
                  <c:v>Tunnel (W)</c:v>
                </c:pt>
                <c:pt idx="2">
                  <c:v>Inner city (S)</c:v>
                </c:pt>
                <c:pt idx="3">
                  <c:v>Inner city (W)</c:v>
                </c:pt>
              </c:strCache>
            </c:strRef>
          </c:cat>
          <c:val>
            <c:numRef>
              <c:f>'VOC patterns'!$P$11:$S$11</c:f>
              <c:numCache>
                <c:formatCode>General</c:formatCode>
                <c:ptCount val="4"/>
                <c:pt idx="0">
                  <c:v>34.6684915880125</c:v>
                </c:pt>
                <c:pt idx="1">
                  <c:v>6.1469175961615381</c:v>
                </c:pt>
                <c:pt idx="2">
                  <c:v>4.4348270119587498</c:v>
                </c:pt>
                <c:pt idx="3">
                  <c:v>3.2852159744887883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01-471B-A836-7840F3893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2853647"/>
        <c:axId val="232854479"/>
      </c:barChart>
      <c:catAx>
        <c:axId val="232853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(body)"/>
                <a:ea typeface="+mn-ea"/>
                <a:cs typeface="+mn-cs"/>
              </a:defRPr>
            </a:pPr>
            <a:endParaRPr lang="en-US"/>
          </a:p>
        </c:txPr>
        <c:crossAx val="232854479"/>
        <c:crosses val="autoZero"/>
        <c:auto val="1"/>
        <c:lblAlgn val="ctr"/>
        <c:lblOffset val="100"/>
        <c:noMultiLvlLbl val="0"/>
      </c:catAx>
      <c:valAx>
        <c:axId val="232854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200" dirty="0">
                    <a:solidFill>
                      <a:schemeClr val="tx1"/>
                    </a:solidFill>
                    <a:latin typeface="Arial (body)"/>
                  </a:rPr>
                  <a:t>μ</a:t>
                </a:r>
                <a:r>
                  <a:rPr lang="en-US" sz="1200" dirty="0">
                    <a:solidFill>
                      <a:schemeClr val="tx1"/>
                    </a:solidFill>
                    <a:latin typeface="Arial (body)"/>
                  </a:rPr>
                  <a:t>g/m</a:t>
                </a:r>
                <a:r>
                  <a:rPr lang="en-US" sz="1200" baseline="30000" dirty="0">
                    <a:solidFill>
                      <a:schemeClr val="tx1"/>
                    </a:solidFill>
                    <a:latin typeface="Arial (body)"/>
                  </a:rPr>
                  <a:t>3</a:t>
                </a:r>
                <a:endParaRPr lang="en-US" baseline="30000" dirty="0">
                  <a:solidFill>
                    <a:schemeClr val="tx1"/>
                  </a:solidFill>
                  <a:latin typeface="Arial (body)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 (body)"/>
                <a:ea typeface="+mn-ea"/>
                <a:cs typeface="+mn-cs"/>
              </a:defRPr>
            </a:pPr>
            <a:endParaRPr lang="en-US"/>
          </a:p>
        </c:txPr>
        <c:crossAx val="232853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648337100654439E-2"/>
          <c:y val="1.8934652102147384E-2"/>
          <c:w val="0.89999994808468842"/>
          <c:h val="6.4574918263050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C00000"/>
                </a:solidFill>
              </a:rPr>
              <a:t>Tunnel (S)</a:t>
            </a:r>
          </a:p>
        </c:rich>
      </c:tx>
      <c:layout>
        <c:manualLayout>
          <c:xMode val="edge"/>
          <c:yMode val="edge"/>
          <c:x val="0.3771111111111111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9B-4F22-A5B6-FF888D819D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9B-4F22-A5B6-FF888D819D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9B-4F22-A5B6-FF888D819D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9B-4F22-A5B6-FF888D819D5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9B-4F22-A5B6-FF888D819D5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9B-4F22-A5B6-FF888D819D5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9B-4F22-A5B6-FF888D819D5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9B-4F22-A5B6-FF888D819D5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19B-4F22-A5B6-FF888D819D5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19B-4F22-A5B6-FF888D819D5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19B-4F22-A5B6-FF888D819D5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19B-4F22-A5B6-FF888D819D5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19B-4F22-A5B6-FF888D819D5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819B-4F22-A5B6-FF888D819D5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819B-4F22-A5B6-FF888D819D5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819B-4F22-A5B6-FF888D819D5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819B-4F22-A5B6-FF888D819D5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819B-4F22-A5B6-FF888D819D5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819B-4F22-A5B6-FF888D819D51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819B-4F22-A5B6-FF888D819D51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819B-4F22-A5B6-FF888D819D51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819B-4F22-A5B6-FF888D819D51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819B-4F22-A5B6-FF888D819D51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819B-4F22-A5B6-FF888D819D5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819B-4F22-A5B6-FF888D819D51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819B-4F22-A5B6-FF888D819D51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819B-4F22-A5B6-FF888D819D51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819B-4F22-A5B6-FF888D819D51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819B-4F22-A5B6-FF888D819D51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819B-4F22-A5B6-FF888D819D5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819B-4F22-A5B6-FF888D819D51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819B-4F22-A5B6-FF888D819D51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819B-4F22-A5B6-FF888D819D51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819B-4F22-A5B6-FF888D819D51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819B-4F22-A5B6-FF888D819D51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819B-4F22-A5B6-FF888D819D5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819B-4F22-A5B6-FF888D819D51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819B-4F22-A5B6-FF888D819D51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819B-4F22-A5B6-FF888D819D51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819B-4F22-A5B6-FF888D819D51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819B-4F22-A5B6-FF888D819D51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819B-4F22-A5B6-FF888D819D5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819B-4F22-A5B6-FF888D819D51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819B-4F22-A5B6-FF888D819D51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819B-4F22-A5B6-FF888D819D51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819B-4F22-A5B6-FF888D819D51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819B-4F22-A5B6-FF888D819D51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819B-4F22-A5B6-FF888D819D51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819B-4F22-A5B6-FF888D819D51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819B-4F22-A5B6-FF888D819D51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819B-4F22-A5B6-FF888D819D51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819B-4F22-A5B6-FF888D819D51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819B-4F22-A5B6-FF888D819D51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819B-4F22-A5B6-FF888D819D51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819B-4F22-A5B6-FF888D819D51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819B-4F22-A5B6-FF888D819D51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819B-4F22-A5B6-FF888D819D51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3-819B-4F22-A5B6-FF888D819D51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5-819B-4F22-A5B6-FF888D819D51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7-819B-4F22-A5B6-FF888D819D51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9-819B-4F22-A5B6-FF888D819D51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B-819B-4F22-A5B6-FF888D819D51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D-819B-4F22-A5B6-FF888D819D51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F-819B-4F22-A5B6-FF888D819D51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1-819B-4F22-A5B6-FF888D819D51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3-819B-4F22-A5B6-FF888D819D51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5-819B-4F22-A5B6-FF888D819D51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7-819B-4F22-A5B6-FF888D819D51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9-819B-4F22-A5B6-FF888D819D51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B-819B-4F22-A5B6-FF888D819D51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D-819B-4F22-A5B6-FF888D819D51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F-819B-4F22-A5B6-FF888D819D51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1-819B-4F22-A5B6-FF888D819D51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3-819B-4F22-A5B6-FF888D819D51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5-819B-4F22-A5B6-FF888D819D51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7-819B-4F22-A5B6-FF888D819D51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9-819B-4F22-A5B6-FF888D819D51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B-819B-4F22-A5B6-FF888D819D51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D-819B-4F22-A5B6-FF888D819D51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F-819B-4F22-A5B6-FF888D819D51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1-819B-4F22-A5B6-FF888D819D51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3-819B-4F22-A5B6-FF888D819D51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5-819B-4F22-A5B6-FF888D819D51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7-819B-4F22-A5B6-FF888D819D51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9-819B-4F22-A5B6-FF888D819D51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B-819B-4F22-A5B6-FF888D819D51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D-819B-4F22-A5B6-FF888D819D51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F-819B-4F22-A5B6-FF888D819D51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1-819B-4F22-A5B6-FF888D819D51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3-819B-4F22-A5B6-FF888D819D51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5-819B-4F22-A5B6-FF888D819D51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7-819B-4F22-A5B6-FF888D819D51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9-819B-4F22-A5B6-FF888D819D51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B-819B-4F22-A5B6-FF888D819D51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D-819B-4F22-A5B6-FF888D819D51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F-819B-4F22-A5B6-FF888D819D51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1-819B-4F22-A5B6-FF888D819D51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3-819B-4F22-A5B6-FF888D819D51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5-819B-4F22-A5B6-FF888D819D51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7-819B-4F22-A5B6-FF888D819D51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9-819B-4F22-A5B6-FF888D819D51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B-819B-4F22-A5B6-FF888D819D51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D-819B-4F22-A5B6-FF888D819D51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F-819B-4F22-A5B6-FF888D819D51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1-819B-4F22-A5B6-FF888D819D51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3-819B-4F22-A5B6-FF888D819D51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5-819B-4F22-A5B6-FF888D819D51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7-819B-4F22-A5B6-FF888D819D51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9-819B-4F22-A5B6-FF888D819D51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B-819B-4F22-A5B6-FF888D819D51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D-819B-4F22-A5B6-FF888D819D51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F-819B-4F22-A5B6-FF888D819D51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1-819B-4F22-A5B6-FF888D819D51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3-819B-4F22-A5B6-FF888D819D51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5-819B-4F22-A5B6-FF888D819D51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7-819B-4F22-A5B6-FF888D819D51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9-819B-4F22-A5B6-FF888D819D51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B-819B-4F22-A5B6-FF888D819D51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D-819B-4F22-A5B6-FF888D819D51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F-819B-4F22-A5B6-FF888D819D51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1-819B-4F22-A5B6-FF888D819D51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3-819B-4F22-A5B6-FF888D819D51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5-819B-4F22-A5B6-FF888D819D51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7-819B-4F22-A5B6-FF888D819D51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9-819B-4F22-A5B6-FF888D819D51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B-819B-4F22-A5B6-FF888D819D51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D-819B-4F22-A5B6-FF888D819D51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F-819B-4F22-A5B6-FF888D819D51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1-819B-4F22-A5B6-FF888D819D51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3-819B-4F22-A5B6-FF888D819D51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5-819B-4F22-A5B6-FF888D819D51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7-819B-4F22-A5B6-FF888D819D51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9-819B-4F22-A5B6-FF888D819D51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B-819B-4F22-A5B6-FF888D819D51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D-819B-4F22-A5B6-FF888D819D51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F-819B-4F22-A5B6-FF888D819D51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1-819B-4F22-A5B6-FF888D819D51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3-819B-4F22-A5B6-FF888D819D51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5-819B-4F22-A5B6-FF888D819D51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7-819B-4F22-A5B6-FF888D819D51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9-819B-4F22-A5B6-FF888D819D51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B-819B-4F22-A5B6-FF888D819D51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D-819B-4F22-A5B6-FF888D819D51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F-819B-4F22-A5B6-FF888D819D51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1-819B-4F22-A5B6-FF888D819D51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3-819B-4F22-A5B6-FF888D819D51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5-819B-4F22-A5B6-FF888D819D51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7-819B-4F22-A5B6-FF888D819D51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9-819B-4F22-A5B6-FF888D819D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'VOC patterns'!$O$3:$O$11</c:f>
              <c:strCache>
                <c:ptCount val="9"/>
                <c:pt idx="0">
                  <c:v>ALKANE </c:v>
                </c:pt>
                <c:pt idx="1">
                  <c:v>ALKENE</c:v>
                </c:pt>
                <c:pt idx="2">
                  <c:v>ALKYNE</c:v>
                </c:pt>
                <c:pt idx="3">
                  <c:v>BIOGENIC</c:v>
                </c:pt>
                <c:pt idx="4">
                  <c:v>KETONE</c:v>
                </c:pt>
                <c:pt idx="5">
                  <c:v>ALCOHOL</c:v>
                </c:pt>
                <c:pt idx="6">
                  <c:v>ALDEHYDE</c:v>
                </c:pt>
                <c:pt idx="7">
                  <c:v>AROMATIC</c:v>
                </c:pt>
                <c:pt idx="8">
                  <c:v>OTHER</c:v>
                </c:pt>
              </c:strCache>
            </c:strRef>
          </c:cat>
          <c:val>
            <c:numRef>
              <c:f>'VOC patterns'!$P$3:$P$11</c:f>
              <c:numCache>
                <c:formatCode>General</c:formatCode>
                <c:ptCount val="9"/>
                <c:pt idx="0">
                  <c:v>186.27446233830929</c:v>
                </c:pt>
                <c:pt idx="1">
                  <c:v>75.005875559200021</c:v>
                </c:pt>
                <c:pt idx="2">
                  <c:v>20.959130357500001</c:v>
                </c:pt>
                <c:pt idx="3">
                  <c:v>12.985275559999998</c:v>
                </c:pt>
                <c:pt idx="4">
                  <c:v>71.828577597125005</c:v>
                </c:pt>
                <c:pt idx="5">
                  <c:v>237.68914611361245</c:v>
                </c:pt>
                <c:pt idx="6">
                  <c:v>15.729047346274998</c:v>
                </c:pt>
                <c:pt idx="7">
                  <c:v>155.20525514918504</c:v>
                </c:pt>
                <c:pt idx="8">
                  <c:v>34.6684915880125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819B-4F22-A5B6-FF888D819D5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C00000"/>
                </a:solidFill>
              </a:rPr>
              <a:t>City Center (S)</a:t>
            </a:r>
          </a:p>
        </c:rich>
      </c:tx>
      <c:layout>
        <c:manualLayout>
          <c:xMode val="edge"/>
          <c:yMode val="edge"/>
          <c:x val="0.33065266841644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81-4F9D-A06F-1A15E00E21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81-4F9D-A06F-1A15E00E21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81-4F9D-A06F-1A15E00E21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81-4F9D-A06F-1A15E00E21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381-4F9D-A06F-1A15E00E21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381-4F9D-A06F-1A15E00E219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381-4F9D-A06F-1A15E00E219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381-4F9D-A06F-1A15E00E219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381-4F9D-A06F-1A15E00E219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381-4F9D-A06F-1A15E00E219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381-4F9D-A06F-1A15E00E219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381-4F9D-A06F-1A15E00E219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381-4F9D-A06F-1A15E00E219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381-4F9D-A06F-1A15E00E219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381-4F9D-A06F-1A15E00E219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381-4F9D-A06F-1A15E00E219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E381-4F9D-A06F-1A15E00E219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E381-4F9D-A06F-1A15E00E219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E381-4F9D-A06F-1A15E00E219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E381-4F9D-A06F-1A15E00E219C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E381-4F9D-A06F-1A15E00E219C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E381-4F9D-A06F-1A15E00E219C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E381-4F9D-A06F-1A15E00E219C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E381-4F9D-A06F-1A15E00E219C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E381-4F9D-A06F-1A15E00E219C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E381-4F9D-A06F-1A15E00E219C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E381-4F9D-A06F-1A15E00E219C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E381-4F9D-A06F-1A15E00E219C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E381-4F9D-A06F-1A15E00E219C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E381-4F9D-A06F-1A15E00E219C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E381-4F9D-A06F-1A15E00E219C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E381-4F9D-A06F-1A15E00E219C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E381-4F9D-A06F-1A15E00E219C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E381-4F9D-A06F-1A15E00E219C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E381-4F9D-A06F-1A15E00E219C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E381-4F9D-A06F-1A15E00E219C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E381-4F9D-A06F-1A15E00E219C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E381-4F9D-A06F-1A15E00E219C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E381-4F9D-A06F-1A15E00E219C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E381-4F9D-A06F-1A15E00E219C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E381-4F9D-A06F-1A15E00E219C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E381-4F9D-A06F-1A15E00E219C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E381-4F9D-A06F-1A15E00E219C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E381-4F9D-A06F-1A15E00E219C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E381-4F9D-A06F-1A15E00E219C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E381-4F9D-A06F-1A15E00E219C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E381-4F9D-A06F-1A15E00E219C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E381-4F9D-A06F-1A15E00E219C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E381-4F9D-A06F-1A15E00E219C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E381-4F9D-A06F-1A15E00E219C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E381-4F9D-A06F-1A15E00E219C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E381-4F9D-A06F-1A15E00E219C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E381-4F9D-A06F-1A15E00E219C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E381-4F9D-A06F-1A15E00E219C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E381-4F9D-A06F-1A15E00E219C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E381-4F9D-A06F-1A15E00E219C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E381-4F9D-A06F-1A15E00E219C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3-E381-4F9D-A06F-1A15E00E219C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5-E381-4F9D-A06F-1A15E00E219C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7-E381-4F9D-A06F-1A15E00E219C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9-E381-4F9D-A06F-1A15E00E219C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B-E381-4F9D-A06F-1A15E00E219C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D-E381-4F9D-A06F-1A15E00E219C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F-E381-4F9D-A06F-1A15E00E219C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1-E381-4F9D-A06F-1A15E00E219C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3-E381-4F9D-A06F-1A15E00E219C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5-E381-4F9D-A06F-1A15E00E219C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7-E381-4F9D-A06F-1A15E00E219C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9-E381-4F9D-A06F-1A15E00E219C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B-E381-4F9D-A06F-1A15E00E219C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D-E381-4F9D-A06F-1A15E00E219C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F-E381-4F9D-A06F-1A15E00E219C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1-E381-4F9D-A06F-1A15E00E219C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3-E381-4F9D-A06F-1A15E00E219C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5-E381-4F9D-A06F-1A15E00E219C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7-E381-4F9D-A06F-1A15E00E219C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9-E381-4F9D-A06F-1A15E00E219C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B-E381-4F9D-A06F-1A15E00E219C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D-E381-4F9D-A06F-1A15E00E219C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F-E381-4F9D-A06F-1A15E00E219C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1-E381-4F9D-A06F-1A15E00E219C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3-E381-4F9D-A06F-1A15E00E219C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5-E381-4F9D-A06F-1A15E00E219C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7-E381-4F9D-A06F-1A15E00E219C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9-E381-4F9D-A06F-1A15E00E219C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B-E381-4F9D-A06F-1A15E00E219C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D-E381-4F9D-A06F-1A15E00E219C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F-E381-4F9D-A06F-1A15E00E219C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1-E381-4F9D-A06F-1A15E00E219C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3-E381-4F9D-A06F-1A15E00E219C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5-E381-4F9D-A06F-1A15E00E219C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7-E381-4F9D-A06F-1A15E00E219C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9-E381-4F9D-A06F-1A15E00E219C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B-E381-4F9D-A06F-1A15E00E219C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D-E381-4F9D-A06F-1A15E00E219C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F-E381-4F9D-A06F-1A15E00E219C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1-E381-4F9D-A06F-1A15E00E219C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3-E381-4F9D-A06F-1A15E00E219C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5-E381-4F9D-A06F-1A15E00E219C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7-E381-4F9D-A06F-1A15E00E219C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9-E381-4F9D-A06F-1A15E00E219C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B-E381-4F9D-A06F-1A15E00E219C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D-E381-4F9D-A06F-1A15E00E219C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F-E381-4F9D-A06F-1A15E00E219C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1-E381-4F9D-A06F-1A15E00E219C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3-E381-4F9D-A06F-1A15E00E219C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5-E381-4F9D-A06F-1A15E00E219C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7-E381-4F9D-A06F-1A15E00E219C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9-E381-4F9D-A06F-1A15E00E219C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B-E381-4F9D-A06F-1A15E00E219C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D-E381-4F9D-A06F-1A15E00E219C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F-E381-4F9D-A06F-1A15E00E219C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1-E381-4F9D-A06F-1A15E00E219C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3-E381-4F9D-A06F-1A15E00E219C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5-E381-4F9D-A06F-1A15E00E219C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7-E381-4F9D-A06F-1A15E00E219C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9-E381-4F9D-A06F-1A15E00E219C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B-E381-4F9D-A06F-1A15E00E219C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D-E381-4F9D-A06F-1A15E00E219C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F-E381-4F9D-A06F-1A15E00E219C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1-E381-4F9D-A06F-1A15E00E219C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3-E381-4F9D-A06F-1A15E00E219C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5-E381-4F9D-A06F-1A15E00E219C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7-E381-4F9D-A06F-1A15E00E219C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9-E381-4F9D-A06F-1A15E00E219C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B-E381-4F9D-A06F-1A15E00E219C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D-E381-4F9D-A06F-1A15E00E219C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F-E381-4F9D-A06F-1A15E00E219C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1-E381-4F9D-A06F-1A15E00E219C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3-E381-4F9D-A06F-1A15E00E219C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5-E381-4F9D-A06F-1A15E00E219C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7-E381-4F9D-A06F-1A15E00E219C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9-E381-4F9D-A06F-1A15E00E219C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B-E381-4F9D-A06F-1A15E00E219C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D-E381-4F9D-A06F-1A15E00E219C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F-E381-4F9D-A06F-1A15E00E219C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1-E381-4F9D-A06F-1A15E00E219C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3-E381-4F9D-A06F-1A15E00E219C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5-E381-4F9D-A06F-1A15E00E219C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7-E381-4F9D-A06F-1A15E00E219C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9-E381-4F9D-A06F-1A15E00E219C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B-E381-4F9D-A06F-1A15E00E219C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D-E381-4F9D-A06F-1A15E00E219C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F-E381-4F9D-A06F-1A15E00E219C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1-E381-4F9D-A06F-1A15E00E219C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3-E381-4F9D-A06F-1A15E00E219C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5-E381-4F9D-A06F-1A15E00E219C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7-E381-4F9D-A06F-1A15E00E219C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9-E381-4F9D-A06F-1A15E00E21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'VOC patterns'!$O$3:$O$11</c:f>
              <c:strCache>
                <c:ptCount val="9"/>
                <c:pt idx="0">
                  <c:v>ALKANE </c:v>
                </c:pt>
                <c:pt idx="1">
                  <c:v>ALKENE</c:v>
                </c:pt>
                <c:pt idx="2">
                  <c:v>ALKYNE</c:v>
                </c:pt>
                <c:pt idx="3">
                  <c:v>BIOGENIC</c:v>
                </c:pt>
                <c:pt idx="4">
                  <c:v>KETONE</c:v>
                </c:pt>
                <c:pt idx="5">
                  <c:v>ALCOHOL</c:v>
                </c:pt>
                <c:pt idx="6">
                  <c:v>ALDEHYDE</c:v>
                </c:pt>
                <c:pt idx="7">
                  <c:v>AROMATIC</c:v>
                </c:pt>
                <c:pt idx="8">
                  <c:v>OTHER</c:v>
                </c:pt>
              </c:strCache>
            </c:strRef>
          </c:cat>
          <c:val>
            <c:numRef>
              <c:f>'VOC patterns'!$R$3:$R$11</c:f>
              <c:numCache>
                <c:formatCode>General</c:formatCode>
                <c:ptCount val="9"/>
                <c:pt idx="0">
                  <c:v>25.061803064455578</c:v>
                </c:pt>
                <c:pt idx="1">
                  <c:v>4.4741493396191663</c:v>
                </c:pt>
                <c:pt idx="2">
                  <c:v>1.2802319396416666</c:v>
                </c:pt>
                <c:pt idx="3">
                  <c:v>1.3502853931791661</c:v>
                </c:pt>
                <c:pt idx="4">
                  <c:v>16.5155997401625</c:v>
                </c:pt>
                <c:pt idx="5">
                  <c:v>17.758202245236667</c:v>
                </c:pt>
                <c:pt idx="6">
                  <c:v>7.8613157866141661</c:v>
                </c:pt>
                <c:pt idx="7">
                  <c:v>13.250341365076995</c:v>
                </c:pt>
                <c:pt idx="8">
                  <c:v>4.4348270119587498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E381-4F9D-A06F-1A15E00E219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C00000"/>
                </a:solidFill>
              </a:rPr>
              <a:t>Tunnel (W)</a:t>
            </a:r>
          </a:p>
        </c:rich>
      </c:tx>
      <c:layout>
        <c:manualLayout>
          <c:xMode val="edge"/>
          <c:yMode val="edge"/>
          <c:x val="0.3771111111111111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9B-4F22-A5B6-FF888D819D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9B-4F22-A5B6-FF888D819D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9B-4F22-A5B6-FF888D819D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9B-4F22-A5B6-FF888D819D5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9B-4F22-A5B6-FF888D819D5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9B-4F22-A5B6-FF888D819D5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9B-4F22-A5B6-FF888D819D5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9B-4F22-A5B6-FF888D819D5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19B-4F22-A5B6-FF888D819D5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19B-4F22-A5B6-FF888D819D5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19B-4F22-A5B6-FF888D819D5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19B-4F22-A5B6-FF888D819D5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19B-4F22-A5B6-FF888D819D5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819B-4F22-A5B6-FF888D819D5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819B-4F22-A5B6-FF888D819D5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819B-4F22-A5B6-FF888D819D5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819B-4F22-A5B6-FF888D819D5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819B-4F22-A5B6-FF888D819D5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819B-4F22-A5B6-FF888D819D51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819B-4F22-A5B6-FF888D819D51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819B-4F22-A5B6-FF888D819D51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819B-4F22-A5B6-FF888D819D51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819B-4F22-A5B6-FF888D819D51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819B-4F22-A5B6-FF888D819D5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819B-4F22-A5B6-FF888D819D51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819B-4F22-A5B6-FF888D819D51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819B-4F22-A5B6-FF888D819D51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819B-4F22-A5B6-FF888D819D51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819B-4F22-A5B6-FF888D819D51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819B-4F22-A5B6-FF888D819D5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819B-4F22-A5B6-FF888D819D51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819B-4F22-A5B6-FF888D819D51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819B-4F22-A5B6-FF888D819D51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819B-4F22-A5B6-FF888D819D51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819B-4F22-A5B6-FF888D819D51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819B-4F22-A5B6-FF888D819D5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819B-4F22-A5B6-FF888D819D51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819B-4F22-A5B6-FF888D819D51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819B-4F22-A5B6-FF888D819D51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819B-4F22-A5B6-FF888D819D51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819B-4F22-A5B6-FF888D819D51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819B-4F22-A5B6-FF888D819D5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819B-4F22-A5B6-FF888D819D51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819B-4F22-A5B6-FF888D819D51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819B-4F22-A5B6-FF888D819D51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819B-4F22-A5B6-FF888D819D51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819B-4F22-A5B6-FF888D819D51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819B-4F22-A5B6-FF888D819D51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819B-4F22-A5B6-FF888D819D51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819B-4F22-A5B6-FF888D819D51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819B-4F22-A5B6-FF888D819D51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819B-4F22-A5B6-FF888D819D51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819B-4F22-A5B6-FF888D819D51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819B-4F22-A5B6-FF888D819D51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819B-4F22-A5B6-FF888D819D51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819B-4F22-A5B6-FF888D819D51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819B-4F22-A5B6-FF888D819D51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3-819B-4F22-A5B6-FF888D819D51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5-819B-4F22-A5B6-FF888D819D51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7-819B-4F22-A5B6-FF888D819D51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9-819B-4F22-A5B6-FF888D819D51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B-819B-4F22-A5B6-FF888D819D51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D-819B-4F22-A5B6-FF888D819D51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F-819B-4F22-A5B6-FF888D819D51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1-819B-4F22-A5B6-FF888D819D51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3-819B-4F22-A5B6-FF888D819D51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5-819B-4F22-A5B6-FF888D819D51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7-819B-4F22-A5B6-FF888D819D51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9-819B-4F22-A5B6-FF888D819D51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B-819B-4F22-A5B6-FF888D819D51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D-819B-4F22-A5B6-FF888D819D51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F-819B-4F22-A5B6-FF888D819D51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1-819B-4F22-A5B6-FF888D819D51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3-819B-4F22-A5B6-FF888D819D51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5-819B-4F22-A5B6-FF888D819D51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7-819B-4F22-A5B6-FF888D819D51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9-819B-4F22-A5B6-FF888D819D51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B-819B-4F22-A5B6-FF888D819D51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D-819B-4F22-A5B6-FF888D819D51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F-819B-4F22-A5B6-FF888D819D51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1-819B-4F22-A5B6-FF888D819D51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3-819B-4F22-A5B6-FF888D819D51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5-819B-4F22-A5B6-FF888D819D51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7-819B-4F22-A5B6-FF888D819D51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9-819B-4F22-A5B6-FF888D819D51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B-819B-4F22-A5B6-FF888D819D51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D-819B-4F22-A5B6-FF888D819D51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F-819B-4F22-A5B6-FF888D819D51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1-819B-4F22-A5B6-FF888D819D51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3-819B-4F22-A5B6-FF888D819D51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5-819B-4F22-A5B6-FF888D819D51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7-819B-4F22-A5B6-FF888D819D51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9-819B-4F22-A5B6-FF888D819D51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B-819B-4F22-A5B6-FF888D819D51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D-819B-4F22-A5B6-FF888D819D51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F-819B-4F22-A5B6-FF888D819D51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1-819B-4F22-A5B6-FF888D819D51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3-819B-4F22-A5B6-FF888D819D51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5-819B-4F22-A5B6-FF888D819D51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7-819B-4F22-A5B6-FF888D819D51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9-819B-4F22-A5B6-FF888D819D51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B-819B-4F22-A5B6-FF888D819D51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D-819B-4F22-A5B6-FF888D819D51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F-819B-4F22-A5B6-FF888D819D51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1-819B-4F22-A5B6-FF888D819D51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3-819B-4F22-A5B6-FF888D819D51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5-819B-4F22-A5B6-FF888D819D51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7-819B-4F22-A5B6-FF888D819D51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9-819B-4F22-A5B6-FF888D819D51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B-819B-4F22-A5B6-FF888D819D51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D-819B-4F22-A5B6-FF888D819D51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F-819B-4F22-A5B6-FF888D819D51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1-819B-4F22-A5B6-FF888D819D51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3-819B-4F22-A5B6-FF888D819D51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5-819B-4F22-A5B6-FF888D819D51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7-819B-4F22-A5B6-FF888D819D51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9-819B-4F22-A5B6-FF888D819D51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B-819B-4F22-A5B6-FF888D819D51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D-819B-4F22-A5B6-FF888D819D51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F-819B-4F22-A5B6-FF888D819D51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1-819B-4F22-A5B6-FF888D819D51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3-819B-4F22-A5B6-FF888D819D51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5-819B-4F22-A5B6-FF888D819D51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7-819B-4F22-A5B6-FF888D819D51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9-819B-4F22-A5B6-FF888D819D51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B-819B-4F22-A5B6-FF888D819D51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D-819B-4F22-A5B6-FF888D819D51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F-819B-4F22-A5B6-FF888D819D51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1-819B-4F22-A5B6-FF888D819D51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3-819B-4F22-A5B6-FF888D819D51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5-819B-4F22-A5B6-FF888D819D51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7-819B-4F22-A5B6-FF888D819D51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9-819B-4F22-A5B6-FF888D819D51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B-819B-4F22-A5B6-FF888D819D51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D-819B-4F22-A5B6-FF888D819D51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F-819B-4F22-A5B6-FF888D819D51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1-819B-4F22-A5B6-FF888D819D51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3-819B-4F22-A5B6-FF888D819D51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5-819B-4F22-A5B6-FF888D819D51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7-819B-4F22-A5B6-FF888D819D51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9-819B-4F22-A5B6-FF888D819D51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B-819B-4F22-A5B6-FF888D819D51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D-819B-4F22-A5B6-FF888D819D51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F-819B-4F22-A5B6-FF888D819D51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1-819B-4F22-A5B6-FF888D819D51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3-819B-4F22-A5B6-FF888D819D51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5-819B-4F22-A5B6-FF888D819D51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7-819B-4F22-A5B6-FF888D819D51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9-819B-4F22-A5B6-FF888D819D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'VOC patterns'!$O$3:$O$11</c:f>
              <c:strCache>
                <c:ptCount val="9"/>
                <c:pt idx="0">
                  <c:v>ALKANE </c:v>
                </c:pt>
                <c:pt idx="1">
                  <c:v>ALKENE</c:v>
                </c:pt>
                <c:pt idx="2">
                  <c:v>ALKYNE</c:v>
                </c:pt>
                <c:pt idx="3">
                  <c:v>BIOGENIC</c:v>
                </c:pt>
                <c:pt idx="4">
                  <c:v>KETONE</c:v>
                </c:pt>
                <c:pt idx="5">
                  <c:v>ALCOHOL</c:v>
                </c:pt>
                <c:pt idx="6">
                  <c:v>ALDEHYDE</c:v>
                </c:pt>
                <c:pt idx="7">
                  <c:v>AROMATIC</c:v>
                </c:pt>
                <c:pt idx="8">
                  <c:v>OTHER</c:v>
                </c:pt>
              </c:strCache>
            </c:strRef>
          </c:cat>
          <c:val>
            <c:numRef>
              <c:f>'VOC patterns'!$Q$3:$Q$11</c:f>
              <c:numCache>
                <c:formatCode>General</c:formatCode>
                <c:ptCount val="9"/>
                <c:pt idx="0">
                  <c:v>57.068053206764475</c:v>
                </c:pt>
                <c:pt idx="1">
                  <c:v>24.942186078876922</c:v>
                </c:pt>
                <c:pt idx="2">
                  <c:v>5.7828498359230762</c:v>
                </c:pt>
                <c:pt idx="3">
                  <c:v>4.5822094454615376</c:v>
                </c:pt>
                <c:pt idx="4">
                  <c:v>15.163439541846154</c:v>
                </c:pt>
                <c:pt idx="5">
                  <c:v>300.1275423889</c:v>
                </c:pt>
                <c:pt idx="6">
                  <c:v>8.0986448850307706</c:v>
                </c:pt>
                <c:pt idx="7">
                  <c:v>78.955100527186161</c:v>
                </c:pt>
                <c:pt idx="8">
                  <c:v>6.1469175961615381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819B-4F22-A5B6-FF888D819D5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C00000"/>
                </a:solidFill>
              </a:rPr>
              <a:t>City center (W)</a:t>
            </a:r>
          </a:p>
        </c:rich>
      </c:tx>
      <c:layout>
        <c:manualLayout>
          <c:xMode val="edge"/>
          <c:yMode val="edge"/>
          <c:x val="0.3771111111111111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9B-4F22-A5B6-FF888D819D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9B-4F22-A5B6-FF888D819D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9B-4F22-A5B6-FF888D819D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9B-4F22-A5B6-FF888D819D5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9B-4F22-A5B6-FF888D819D5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9B-4F22-A5B6-FF888D819D5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9B-4F22-A5B6-FF888D819D5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9B-4F22-A5B6-FF888D819D5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19B-4F22-A5B6-FF888D819D5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19B-4F22-A5B6-FF888D819D5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19B-4F22-A5B6-FF888D819D5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19B-4F22-A5B6-FF888D819D5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19B-4F22-A5B6-FF888D819D5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819B-4F22-A5B6-FF888D819D5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819B-4F22-A5B6-FF888D819D5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819B-4F22-A5B6-FF888D819D5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819B-4F22-A5B6-FF888D819D5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819B-4F22-A5B6-FF888D819D5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819B-4F22-A5B6-FF888D819D51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819B-4F22-A5B6-FF888D819D51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819B-4F22-A5B6-FF888D819D51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819B-4F22-A5B6-FF888D819D51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819B-4F22-A5B6-FF888D819D51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819B-4F22-A5B6-FF888D819D5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819B-4F22-A5B6-FF888D819D51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819B-4F22-A5B6-FF888D819D51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819B-4F22-A5B6-FF888D819D51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819B-4F22-A5B6-FF888D819D51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819B-4F22-A5B6-FF888D819D51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819B-4F22-A5B6-FF888D819D5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819B-4F22-A5B6-FF888D819D51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819B-4F22-A5B6-FF888D819D51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819B-4F22-A5B6-FF888D819D51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819B-4F22-A5B6-FF888D819D51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819B-4F22-A5B6-FF888D819D51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819B-4F22-A5B6-FF888D819D5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819B-4F22-A5B6-FF888D819D51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819B-4F22-A5B6-FF888D819D51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819B-4F22-A5B6-FF888D819D51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819B-4F22-A5B6-FF888D819D51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819B-4F22-A5B6-FF888D819D51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819B-4F22-A5B6-FF888D819D5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819B-4F22-A5B6-FF888D819D51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819B-4F22-A5B6-FF888D819D51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819B-4F22-A5B6-FF888D819D51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819B-4F22-A5B6-FF888D819D51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819B-4F22-A5B6-FF888D819D51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819B-4F22-A5B6-FF888D819D51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819B-4F22-A5B6-FF888D819D51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819B-4F22-A5B6-FF888D819D51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819B-4F22-A5B6-FF888D819D51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819B-4F22-A5B6-FF888D819D51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819B-4F22-A5B6-FF888D819D51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819B-4F22-A5B6-FF888D819D51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819B-4F22-A5B6-FF888D819D51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819B-4F22-A5B6-FF888D819D51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819B-4F22-A5B6-FF888D819D51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3-819B-4F22-A5B6-FF888D819D51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5-819B-4F22-A5B6-FF888D819D51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7-819B-4F22-A5B6-FF888D819D51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9-819B-4F22-A5B6-FF888D819D51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B-819B-4F22-A5B6-FF888D819D51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D-819B-4F22-A5B6-FF888D819D51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F-819B-4F22-A5B6-FF888D819D51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1-819B-4F22-A5B6-FF888D819D51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3-819B-4F22-A5B6-FF888D819D51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5-819B-4F22-A5B6-FF888D819D51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7-819B-4F22-A5B6-FF888D819D51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9-819B-4F22-A5B6-FF888D819D51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B-819B-4F22-A5B6-FF888D819D51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D-819B-4F22-A5B6-FF888D819D51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F-819B-4F22-A5B6-FF888D819D51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1-819B-4F22-A5B6-FF888D819D51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3-819B-4F22-A5B6-FF888D819D51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5-819B-4F22-A5B6-FF888D819D51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7-819B-4F22-A5B6-FF888D819D51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9-819B-4F22-A5B6-FF888D819D51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B-819B-4F22-A5B6-FF888D819D51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D-819B-4F22-A5B6-FF888D819D51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F-819B-4F22-A5B6-FF888D819D51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1-819B-4F22-A5B6-FF888D819D51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3-819B-4F22-A5B6-FF888D819D51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5-819B-4F22-A5B6-FF888D819D51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7-819B-4F22-A5B6-FF888D819D51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9-819B-4F22-A5B6-FF888D819D51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B-819B-4F22-A5B6-FF888D819D51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D-819B-4F22-A5B6-FF888D819D51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F-819B-4F22-A5B6-FF888D819D51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1-819B-4F22-A5B6-FF888D819D51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3-819B-4F22-A5B6-FF888D819D51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5-819B-4F22-A5B6-FF888D819D51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7-819B-4F22-A5B6-FF888D819D51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9-819B-4F22-A5B6-FF888D819D51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B-819B-4F22-A5B6-FF888D819D51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D-819B-4F22-A5B6-FF888D819D51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F-819B-4F22-A5B6-FF888D819D51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1-819B-4F22-A5B6-FF888D819D51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3-819B-4F22-A5B6-FF888D819D51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5-819B-4F22-A5B6-FF888D819D51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7-819B-4F22-A5B6-FF888D819D51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9-819B-4F22-A5B6-FF888D819D51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B-819B-4F22-A5B6-FF888D819D51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D-819B-4F22-A5B6-FF888D819D51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F-819B-4F22-A5B6-FF888D819D51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1-819B-4F22-A5B6-FF888D819D51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3-819B-4F22-A5B6-FF888D819D51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5-819B-4F22-A5B6-FF888D819D51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7-819B-4F22-A5B6-FF888D819D51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9-819B-4F22-A5B6-FF888D819D51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B-819B-4F22-A5B6-FF888D819D51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D-819B-4F22-A5B6-FF888D819D51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F-819B-4F22-A5B6-FF888D819D51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1-819B-4F22-A5B6-FF888D819D51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3-819B-4F22-A5B6-FF888D819D51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5-819B-4F22-A5B6-FF888D819D51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7-819B-4F22-A5B6-FF888D819D51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9-819B-4F22-A5B6-FF888D819D51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B-819B-4F22-A5B6-FF888D819D51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D-819B-4F22-A5B6-FF888D819D51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F-819B-4F22-A5B6-FF888D819D51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1-819B-4F22-A5B6-FF888D819D51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3-819B-4F22-A5B6-FF888D819D51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5-819B-4F22-A5B6-FF888D819D51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7-819B-4F22-A5B6-FF888D819D51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9-819B-4F22-A5B6-FF888D819D51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B-819B-4F22-A5B6-FF888D819D51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D-819B-4F22-A5B6-FF888D819D51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F-819B-4F22-A5B6-FF888D819D51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1-819B-4F22-A5B6-FF888D819D51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3-819B-4F22-A5B6-FF888D819D51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5-819B-4F22-A5B6-FF888D819D51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7-819B-4F22-A5B6-FF888D819D51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9-819B-4F22-A5B6-FF888D819D51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B-819B-4F22-A5B6-FF888D819D51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D-819B-4F22-A5B6-FF888D819D51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F-819B-4F22-A5B6-FF888D819D51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1-819B-4F22-A5B6-FF888D819D51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3-819B-4F22-A5B6-FF888D819D51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5-819B-4F22-A5B6-FF888D819D51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7-819B-4F22-A5B6-FF888D819D51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9-819B-4F22-A5B6-FF888D819D51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B-819B-4F22-A5B6-FF888D819D51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D-819B-4F22-A5B6-FF888D819D51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F-819B-4F22-A5B6-FF888D819D51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1-819B-4F22-A5B6-FF888D819D51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3-819B-4F22-A5B6-FF888D819D51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5-819B-4F22-A5B6-FF888D819D51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7-819B-4F22-A5B6-FF888D819D51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9-819B-4F22-A5B6-FF888D819D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'VOC patterns'!$O$3:$O$11</c:f>
              <c:strCache>
                <c:ptCount val="9"/>
                <c:pt idx="0">
                  <c:v>ALKANE </c:v>
                </c:pt>
                <c:pt idx="1">
                  <c:v>ALKENE</c:v>
                </c:pt>
                <c:pt idx="2">
                  <c:v>ALKYNE</c:v>
                </c:pt>
                <c:pt idx="3">
                  <c:v>BIOGENIC</c:v>
                </c:pt>
                <c:pt idx="4">
                  <c:v>KETONE</c:v>
                </c:pt>
                <c:pt idx="5">
                  <c:v>ALCOHOL</c:v>
                </c:pt>
                <c:pt idx="6">
                  <c:v>ALDEHYDE</c:v>
                </c:pt>
                <c:pt idx="7">
                  <c:v>AROMATIC</c:v>
                </c:pt>
                <c:pt idx="8">
                  <c:v>OTHER</c:v>
                </c:pt>
              </c:strCache>
            </c:strRef>
          </c:cat>
          <c:val>
            <c:numRef>
              <c:f>'VOC patterns'!$S$3:$S$11</c:f>
              <c:numCache>
                <c:formatCode>General</c:formatCode>
                <c:ptCount val="9"/>
                <c:pt idx="0">
                  <c:v>30.403497807030732</c:v>
                </c:pt>
                <c:pt idx="1">
                  <c:v>7.4529478763148473</c:v>
                </c:pt>
                <c:pt idx="2">
                  <c:v>2.9335870406696962</c:v>
                </c:pt>
                <c:pt idx="3">
                  <c:v>0.76549237859848485</c:v>
                </c:pt>
                <c:pt idx="4">
                  <c:v>5.8132388627893947</c:v>
                </c:pt>
                <c:pt idx="5">
                  <c:v>35.906570531769084</c:v>
                </c:pt>
                <c:pt idx="6">
                  <c:v>3.8613379599984841</c:v>
                </c:pt>
                <c:pt idx="7">
                  <c:v>32.037161442216423</c:v>
                </c:pt>
                <c:pt idx="8">
                  <c:v>3.2852159744887883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819B-4F22-A5B6-FF888D819D5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Measured VOCmix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(figures!$D$3,figures!$D$5)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</c:strRef>
          </c:cat>
          <c:val>
            <c:numRef>
              <c:f>(figures!$I$3,figures!$I$5)</c:f>
              <c:numCache>
                <c:formatCode>General</c:formatCode>
                <c:ptCount val="2"/>
                <c:pt idx="0">
                  <c:v>810.34528</c:v>
                </c:pt>
                <c:pt idx="1">
                  <c:v>91.986760000000004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39-4D0E-A219-ADE670AA7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46692479"/>
        <c:axId val="646689151"/>
      </c:barChart>
      <c:catAx>
        <c:axId val="646692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689151"/>
        <c:crosses val="autoZero"/>
        <c:auto val="1"/>
        <c:lblAlgn val="ctr"/>
        <c:lblOffset val="100"/>
        <c:noMultiLvlLbl val="0"/>
      </c:catAx>
      <c:valAx>
        <c:axId val="646689151"/>
        <c:scaling>
          <c:orientation val="minMax"/>
          <c:max val="1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4669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v>Gasoline cold start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(figures!$D$3,figures!$D$5)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</c:strRef>
          </c:cat>
          <c:val>
            <c:numRef>
              <c:f>(figures!$P$3,figures!$P$5)</c:f>
              <c:numCache>
                <c:formatCode>General</c:formatCode>
                <c:ptCount val="2"/>
                <c:pt idx="0">
                  <c:v>483.96465999999998</c:v>
                </c:pt>
                <c:pt idx="1">
                  <c:v>33.825020000000002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BA-461A-9643-FB7EA0EABD61}"/>
            </c:ext>
          </c:extLst>
        </c:ser>
        <c:ser>
          <c:idx val="1"/>
          <c:order val="1"/>
          <c:tx>
            <c:v>Gasoline warm up phase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(figures!$D$3,figures!$D$5)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</c:strRef>
          </c:cat>
          <c:val>
            <c:numRef>
              <c:f>(figures!$R$3,figures!$R$5)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BA-461A-9643-FB7EA0EABD61}"/>
            </c:ext>
          </c:extLst>
        </c:ser>
        <c:ser>
          <c:idx val="2"/>
          <c:order val="2"/>
          <c:tx>
            <c:v>Diesel cold start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(figures!$D$3,figures!$D$5)</c:f>
              <c:strCache>
                <c:ptCount val="2"/>
                <c:pt idx="0">
                  <c:v>Tunnel.S    </c:v>
                </c:pt>
                <c:pt idx="1">
                  <c:v>City center.S      </c:v>
                </c:pt>
              </c:strCache>
            </c:strRef>
          </c:cat>
          <c:val>
            <c:numRef>
              <c:f>(figures!$T$3,figures!$T$5)</c:f>
              <c:numCache>
                <c:formatCode>General</c:formatCode>
                <c:ptCount val="2"/>
                <c:pt idx="0">
                  <c:v>30.32197</c:v>
                </c:pt>
                <c:pt idx="1">
                  <c:v>6.9959999999999994E-2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BA-461A-9643-FB7EA0EAB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9105119"/>
        <c:axId val="709105535"/>
      </c:barChart>
      <c:catAx>
        <c:axId val="709105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105535"/>
        <c:crosses val="autoZero"/>
        <c:auto val="1"/>
        <c:lblAlgn val="ctr"/>
        <c:lblOffset val="100"/>
        <c:noMultiLvlLbl val="0"/>
      </c:catAx>
      <c:valAx>
        <c:axId val="709105535"/>
        <c:scaling>
          <c:orientation val="minMax"/>
          <c:max val="1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9105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Measured VOCmix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</c:strRef>
          </c:cat>
          <c:val>
            <c:numRef>
              <c:f>(sum!$I$3,sum!$I$5)</c:f>
              <c:numCache>
                <c:formatCode>General</c:formatCode>
                <c:ptCount val="2"/>
                <c:pt idx="0">
                  <c:v>810.34528</c:v>
                </c:pt>
                <c:pt idx="1">
                  <c:v>91.986760000000004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20-4AAA-AED9-F02EE5D5D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4413408"/>
        <c:axId val="154401344"/>
      </c:barChart>
      <c:catAx>
        <c:axId val="154413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401344"/>
        <c:crosses val="autoZero"/>
        <c:auto val="1"/>
        <c:lblAlgn val="ctr"/>
        <c:lblOffset val="100"/>
        <c:noMultiLvlLbl val="0"/>
      </c:catAx>
      <c:valAx>
        <c:axId val="154401344"/>
        <c:scaling>
          <c:orientation val="minMax"/>
          <c:max val="1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41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v>Gasoline cold start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</c:strRef>
          </c:cat>
          <c:val>
            <c:numRef>
              <c:f>(sum!$P$3,sum!$P$5)</c:f>
              <c:numCache>
                <c:formatCode>General</c:formatCode>
                <c:ptCount val="2"/>
                <c:pt idx="0">
                  <c:v>445.83956999999998</c:v>
                </c:pt>
                <c:pt idx="1">
                  <c:v>35.62621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6E-470B-9BE1-E2A2A798B116}"/>
            </c:ext>
          </c:extLst>
        </c:ser>
        <c:ser>
          <c:idx val="1"/>
          <c:order val="1"/>
          <c:tx>
            <c:v>Gasoline warm up phase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</c:strRef>
          </c:cat>
          <c:val>
            <c:numRef>
              <c:f>(sum!$R$3,sum!$R$5)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6E-470B-9BE1-E2A2A798B116}"/>
            </c:ext>
          </c:extLst>
        </c:ser>
        <c:ser>
          <c:idx val="2"/>
          <c:order val="2"/>
          <c:tx>
            <c:v>Diesel cold start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</c:strRef>
          </c:cat>
          <c:val>
            <c:numRef>
              <c:f>(sum!$T$3,sum!$T$5)</c:f>
              <c:numCache>
                <c:formatCode>General</c:formatCode>
                <c:ptCount val="2"/>
                <c:pt idx="0">
                  <c:v>31.884930000000001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6E-470B-9BE1-E2A2A798B116}"/>
            </c:ext>
          </c:extLst>
        </c:ser>
        <c:ser>
          <c:idx val="3"/>
          <c:order val="3"/>
          <c:tx>
            <c:v>Ethanol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(sum!$D$3,sum!$D$5)</c:f>
              <c:strCache>
                <c:ptCount val="2"/>
                <c:pt idx="0">
                  <c:v>Tunnel.S    </c:v>
                </c:pt>
                <c:pt idx="1">
                  <c:v>City.S      </c:v>
                </c:pt>
              </c:strCache>
            </c:strRef>
          </c:cat>
          <c:val>
            <c:numRef>
              <c:f>(sum!$V$3,sum!$V$5)</c:f>
              <c:numCache>
                <c:formatCode>General</c:formatCode>
                <c:ptCount val="2"/>
                <c:pt idx="0">
                  <c:v>201.54053999999999</c:v>
                </c:pt>
                <c:pt idx="1">
                  <c:v>14.12693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6E-470B-9BE1-E2A2A798B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070464"/>
        <c:axId val="141070880"/>
      </c:barChart>
      <c:catAx>
        <c:axId val="14107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70880"/>
        <c:crosses val="autoZero"/>
        <c:auto val="1"/>
        <c:lblAlgn val="ctr"/>
        <c:lblOffset val="100"/>
        <c:noMultiLvlLbl val="0"/>
      </c:catAx>
      <c:valAx>
        <c:axId val="141070880"/>
        <c:scaling>
          <c:orientation val="minMax"/>
          <c:max val="1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Tunnel. Summer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5DC-47FD-87A4-0A9F8FF134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5DC-47FD-87A4-0A9F8FF134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5DC-47FD-87A4-0A9F8FF134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5DC-47FD-87A4-0A9F8FF1344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5DC-47FD-87A4-0A9F8FF1344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5DC-47FD-87A4-0A9F8FF1344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5DC-47FD-87A4-0A9F8FF1344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5DC-47FD-87A4-0A9F8FF1344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5DC-47FD-87A4-0A9F8FF1344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5DC-47FD-87A4-0A9F8FF1344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5DC-47FD-87A4-0A9F8FF1344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45DC-47FD-87A4-0A9F8FF1344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5DC-47FD-87A4-0A9F8FF1344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45DC-47FD-87A4-0A9F8FF1344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45DC-47FD-87A4-0A9F8FF13440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45DC-47FD-87A4-0A9F8FF13440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45DC-47FD-87A4-0A9F8FF1344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45DC-47FD-87A4-0A9F8FF13440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45DC-47FD-87A4-0A9F8FF13440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45DC-47FD-87A4-0A9F8FF13440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9-45DC-47FD-87A4-0A9F8FF13440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B-45DC-47FD-87A4-0A9F8FF13440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45DC-47FD-87A4-0A9F8FF13440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45DC-47FD-87A4-0A9F8FF13440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1-45DC-47FD-87A4-0A9F8FF13440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3-45DC-47FD-87A4-0A9F8FF13440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5-45DC-47FD-87A4-0A9F8FF13440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7-45DC-47FD-87A4-0A9F8FF13440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9-45DC-47FD-87A4-0A9F8FF13440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B-45DC-47FD-87A4-0A9F8FF13440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D-45DC-47FD-87A4-0A9F8FF13440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F-45DC-47FD-87A4-0A9F8FF13440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1-45DC-47FD-87A4-0A9F8FF13440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3-45DC-47FD-87A4-0A9F8FF13440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5-45DC-47FD-87A4-0A9F8FF13440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7-45DC-47FD-87A4-0A9F8FF13440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9-45DC-47FD-87A4-0A9F8FF13440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B-45DC-47FD-87A4-0A9F8FF13440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D-45DC-47FD-87A4-0A9F8FF13440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F-45DC-47FD-87A4-0A9F8FF13440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1-45DC-47FD-87A4-0A9F8FF13440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3-45DC-47FD-87A4-0A9F8FF13440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5-45DC-47FD-87A4-0A9F8FF13440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7-45DC-47FD-87A4-0A9F8FF13440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9-45DC-47FD-87A4-0A9F8FF13440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B-45DC-47FD-87A4-0A9F8FF13440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D-45DC-47FD-87A4-0A9F8FF13440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F-45DC-47FD-87A4-0A9F8FF13440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1-45DC-47FD-87A4-0A9F8FF13440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3-45DC-47FD-87A4-0A9F8FF13440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5-45DC-47FD-87A4-0A9F8FF13440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7-45DC-47FD-87A4-0A9F8FF13440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9-45DC-47FD-87A4-0A9F8FF13440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B-45DC-47FD-87A4-0A9F8FF13440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D-45DC-47FD-87A4-0A9F8FF13440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F-45DC-47FD-87A4-0A9F8FF13440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1-45DC-47FD-87A4-0A9F8FF13440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3-45DC-47FD-87A4-0A9F8FF13440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5-45DC-47FD-87A4-0A9F8FF13440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7-45DC-47FD-87A4-0A9F8FF13440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9-45DC-47FD-87A4-0A9F8FF13440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B-45DC-47FD-87A4-0A9F8FF13440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D-45DC-47FD-87A4-0A9F8FF13440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F-45DC-47FD-87A4-0A9F8FF13440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1-45DC-47FD-87A4-0A9F8FF13440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3-45DC-47FD-87A4-0A9F8FF13440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5-45DC-47FD-87A4-0A9F8FF13440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7-45DC-47FD-87A4-0A9F8FF13440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9-45DC-47FD-87A4-0A9F8FF13440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B-45DC-47FD-87A4-0A9F8FF13440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D-45DC-47FD-87A4-0A9F8FF13440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F-45DC-47FD-87A4-0A9F8FF13440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1-45DC-47FD-87A4-0A9F8FF13440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3-45DC-47FD-87A4-0A9F8FF13440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5-45DC-47FD-87A4-0A9F8FF13440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7-45DC-47FD-87A4-0A9F8FF13440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9-45DC-47FD-87A4-0A9F8FF13440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B-45DC-47FD-87A4-0A9F8FF13440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D-45DC-47FD-87A4-0A9F8FF13440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F-45DC-47FD-87A4-0A9F8FF13440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1-45DC-47FD-87A4-0A9F8FF13440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3-45DC-47FD-87A4-0A9F8FF13440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5-45DC-47FD-87A4-0A9F8FF13440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7-45DC-47FD-87A4-0A9F8FF13440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9-45DC-47FD-87A4-0A9F8FF13440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B-45DC-47FD-87A4-0A9F8FF13440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D-45DC-47FD-87A4-0A9F8FF13440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F-45DC-47FD-87A4-0A9F8FF13440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1-45DC-47FD-87A4-0A9F8FF13440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3-45DC-47FD-87A4-0A9F8FF13440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5-45DC-47FD-87A4-0A9F8FF13440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7-45DC-47FD-87A4-0A9F8FF13440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9-45DC-47FD-87A4-0A9F8FF13440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B-45DC-47FD-87A4-0A9F8FF13440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D-45DC-47FD-87A4-0A9F8FF13440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F-45DC-47FD-87A4-0A9F8FF13440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1-45DC-47FD-87A4-0A9F8FF13440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3-45DC-47FD-87A4-0A9F8FF13440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5-45DC-47FD-87A4-0A9F8FF13440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7-45DC-47FD-87A4-0A9F8FF13440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9-45DC-47FD-87A4-0A9F8FF13440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B-45DC-47FD-87A4-0A9F8FF13440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D-45DC-47FD-87A4-0A9F8FF13440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F-45DC-47FD-87A4-0A9F8FF13440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1-45DC-47FD-87A4-0A9F8FF13440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3-45DC-47FD-87A4-0A9F8FF13440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5-45DC-47FD-87A4-0A9F8FF13440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7-45DC-47FD-87A4-0A9F8FF13440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9-45DC-47FD-87A4-0A9F8FF13440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B-45DC-47FD-87A4-0A9F8FF13440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D-45DC-47FD-87A4-0A9F8FF13440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F-45DC-47FD-87A4-0A9F8FF13440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1-45DC-47FD-87A4-0A9F8FF13440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3-45DC-47FD-87A4-0A9F8FF13440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5-45DC-47FD-87A4-0A9F8FF13440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7-45DC-47FD-87A4-0A9F8FF13440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9-45DC-47FD-87A4-0A9F8FF13440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B-45DC-47FD-87A4-0A9F8FF13440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D-45DC-47FD-87A4-0A9F8FF13440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F-45DC-47FD-87A4-0A9F8FF13440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1-45DC-47FD-87A4-0A9F8FF13440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3-45DC-47FD-87A4-0A9F8FF13440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5-45DC-47FD-87A4-0A9F8FF13440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7-45DC-47FD-87A4-0A9F8FF13440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9-45DC-47FD-87A4-0A9F8FF13440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B-45DC-47FD-87A4-0A9F8FF13440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D-45DC-47FD-87A4-0A9F8FF13440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F-45DC-47FD-87A4-0A9F8FF13440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1-45DC-47FD-87A4-0A9F8FF13440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3-45DC-47FD-87A4-0A9F8FF13440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5-45DC-47FD-87A4-0A9F8FF13440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7-45DC-47FD-87A4-0A9F8FF13440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9-45DC-47FD-87A4-0A9F8FF13440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B-45DC-47FD-87A4-0A9F8FF13440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D-45DC-47FD-87A4-0A9F8FF13440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F-45DC-47FD-87A4-0A9F8FF13440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1-45DC-47FD-87A4-0A9F8FF13440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3-45DC-47FD-87A4-0A9F8FF13440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5-45DC-47FD-87A4-0A9F8FF13440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7-45DC-47FD-87A4-0A9F8FF13440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9-45DC-47FD-87A4-0A9F8FF13440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B-45DC-47FD-87A4-0A9F8FF13440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D-45DC-47FD-87A4-0A9F8FF13440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F-45DC-47FD-87A4-0A9F8FF13440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1-45DC-47FD-87A4-0A9F8FF13440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3-45DC-47FD-87A4-0A9F8FF13440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5-45DC-47FD-87A4-0A9F8FF13440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7-45DC-47FD-87A4-0A9F8FF13440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9-45DC-47FD-87A4-0A9F8FF13440}"/>
              </c:ext>
            </c:extLst>
          </c:dPt>
          <c:cat>
            <c:strRef>
              <c:f>AD_Stuttg_Average_149!$G$20:$EY$20</c:f>
              <c:strCache>
                <c:ptCount val="149"/>
                <c:pt idx="0">
                  <c:v>Ethen</c:v>
                </c:pt>
                <c:pt idx="1">
                  <c:v>Ethyn</c:v>
                </c:pt>
                <c:pt idx="2">
                  <c:v>Ethan</c:v>
                </c:pt>
                <c:pt idx="3">
                  <c:v>Propen</c:v>
                </c:pt>
                <c:pt idx="4">
                  <c:v>Propan</c:v>
                </c:pt>
                <c:pt idx="5">
                  <c:v>Dichfl</c:v>
                </c:pt>
                <c:pt idx="6">
                  <c:v>Propyn</c:v>
                </c:pt>
                <c:pt idx="7">
                  <c:v>ChlorM</c:v>
                </c:pt>
                <c:pt idx="8">
                  <c:v>iButan</c:v>
                </c:pt>
                <c:pt idx="9">
                  <c:v>Aceald</c:v>
                </c:pt>
                <c:pt idx="10">
                  <c:v>1Buten</c:v>
                </c:pt>
                <c:pt idx="11">
                  <c:v>13Bien</c:v>
                </c:pt>
                <c:pt idx="12">
                  <c:v>Butane</c:v>
                </c:pt>
                <c:pt idx="13">
                  <c:v>Methol</c:v>
                </c:pt>
                <c:pt idx="14">
                  <c:v>t2Bute</c:v>
                </c:pt>
                <c:pt idx="15">
                  <c:v>c2Bute</c:v>
                </c:pt>
                <c:pt idx="16">
                  <c:v>12Bien</c:v>
                </c:pt>
                <c:pt idx="17">
                  <c:v>Ethaol</c:v>
                </c:pt>
                <c:pt idx="18">
                  <c:v>Actntr</c:v>
                </c:pt>
                <c:pt idx="19">
                  <c:v>3M1Ben</c:v>
                </c:pt>
                <c:pt idx="20">
                  <c:v>iPenta</c:v>
                </c:pt>
                <c:pt idx="21">
                  <c:v>Proal</c:v>
                </c:pt>
                <c:pt idx="22">
                  <c:v>Aceton</c:v>
                </c:pt>
                <c:pt idx="23">
                  <c:v>1Pente</c:v>
                </c:pt>
                <c:pt idx="24">
                  <c:v>2Prool</c:v>
                </c:pt>
                <c:pt idx="25">
                  <c:v>2M1Ben</c:v>
                </c:pt>
                <c:pt idx="26">
                  <c:v>Pentan</c:v>
                </c:pt>
                <c:pt idx="27">
                  <c:v>Isopre</c:v>
                </c:pt>
                <c:pt idx="28">
                  <c:v>t2Pent</c:v>
                </c:pt>
                <c:pt idx="29">
                  <c:v>c2Pent</c:v>
                </c:pt>
                <c:pt idx="30">
                  <c:v>2M2Ben</c:v>
                </c:pt>
                <c:pt idx="31">
                  <c:v>MeAcet</c:v>
                </c:pt>
                <c:pt idx="32">
                  <c:v>13Pien</c:v>
                </c:pt>
                <c:pt idx="33">
                  <c:v>22DMBa</c:v>
                </c:pt>
                <c:pt idx="34">
                  <c:v>Prool</c:v>
                </c:pt>
                <c:pt idx="35">
                  <c:v>Methac</c:v>
                </c:pt>
                <c:pt idx="36">
                  <c:v>CyPen</c:v>
                </c:pt>
                <c:pt idx="37">
                  <c:v>CyPan</c:v>
                </c:pt>
                <c:pt idx="38">
                  <c:v>23DMBa</c:v>
                </c:pt>
                <c:pt idx="39">
                  <c:v>MeViKe</c:v>
                </c:pt>
                <c:pt idx="40">
                  <c:v>2MPan</c:v>
                </c:pt>
                <c:pt idx="41">
                  <c:v>Butal</c:v>
                </c:pt>
                <c:pt idx="42">
                  <c:v>MeEtKe</c:v>
                </c:pt>
                <c:pt idx="43">
                  <c:v>1Hexen</c:v>
                </c:pt>
                <c:pt idx="44">
                  <c:v>3Mpan</c:v>
                </c:pt>
                <c:pt idx="45">
                  <c:v>2M1Pen</c:v>
                </c:pt>
                <c:pt idx="46">
                  <c:v>2Butol</c:v>
                </c:pt>
                <c:pt idx="47">
                  <c:v>nHexan</c:v>
                </c:pt>
                <c:pt idx="48">
                  <c:v>t2Hexe</c:v>
                </c:pt>
                <c:pt idx="49">
                  <c:v>2Mfura</c:v>
                </c:pt>
                <c:pt idx="50">
                  <c:v>c2Hexe</c:v>
                </c:pt>
                <c:pt idx="51">
                  <c:v>ETBE</c:v>
                </c:pt>
                <c:pt idx="52">
                  <c:v>t13Hie</c:v>
                </c:pt>
                <c:pt idx="53">
                  <c:v>MCyPen</c:v>
                </c:pt>
                <c:pt idx="54">
                  <c:v>24DMPa</c:v>
                </c:pt>
                <c:pt idx="55">
                  <c:v>1Butol</c:v>
                </c:pt>
                <c:pt idx="56">
                  <c:v>Benzen</c:v>
                </c:pt>
                <c:pt idx="57">
                  <c:v>CyHexa</c:v>
                </c:pt>
                <c:pt idx="58">
                  <c:v>2MHexa</c:v>
                </c:pt>
                <c:pt idx="59">
                  <c:v>23DMPa</c:v>
                </c:pt>
                <c:pt idx="60">
                  <c:v>Penal</c:v>
                </c:pt>
                <c:pt idx="61">
                  <c:v>3MHexa</c:v>
                </c:pt>
                <c:pt idx="62">
                  <c:v>CyHexe</c:v>
                </c:pt>
                <c:pt idx="63">
                  <c:v>c13MCP</c:v>
                </c:pt>
                <c:pt idx="64">
                  <c:v>1Hepte</c:v>
                </c:pt>
                <c:pt idx="65">
                  <c:v>t13MCP</c:v>
                </c:pt>
                <c:pt idx="66">
                  <c:v>224TMP</c:v>
                </c:pt>
                <c:pt idx="67">
                  <c:v>Heptan</c:v>
                </c:pt>
                <c:pt idx="68">
                  <c:v>23DM2P</c:v>
                </c:pt>
                <c:pt idx="69">
                  <c:v>1octen</c:v>
                </c:pt>
                <c:pt idx="70">
                  <c:v>CyPone</c:v>
                </c:pt>
                <c:pt idx="71">
                  <c:v>c12MCP</c:v>
                </c:pt>
                <c:pt idx="72">
                  <c:v>MCHexa</c:v>
                </c:pt>
                <c:pt idx="73">
                  <c:v>25DMHa</c:v>
                </c:pt>
                <c:pt idx="74">
                  <c:v>DMDS</c:v>
                </c:pt>
                <c:pt idx="75">
                  <c:v>24DMHa</c:v>
                </c:pt>
                <c:pt idx="76">
                  <c:v>ECyPan</c:v>
                </c:pt>
                <c:pt idx="77">
                  <c:v>TMCyPa</c:v>
                </c:pt>
                <c:pt idx="78">
                  <c:v>1MCHxe</c:v>
                </c:pt>
                <c:pt idx="79">
                  <c:v>234TMP</c:v>
                </c:pt>
                <c:pt idx="80">
                  <c:v>Toluen</c:v>
                </c:pt>
                <c:pt idx="81">
                  <c:v>2MHpta</c:v>
                </c:pt>
                <c:pt idx="82">
                  <c:v>4MHpta</c:v>
                </c:pt>
                <c:pt idx="83">
                  <c:v>3MHpta</c:v>
                </c:pt>
                <c:pt idx="84">
                  <c:v>Hexal</c:v>
                </c:pt>
                <c:pt idx="85">
                  <c:v>t14MCH</c:v>
                </c:pt>
                <c:pt idx="86">
                  <c:v>11DMCH</c:v>
                </c:pt>
                <c:pt idx="87">
                  <c:v>BuAcet</c:v>
                </c:pt>
                <c:pt idx="88">
                  <c:v>c1E3MP</c:v>
                </c:pt>
                <c:pt idx="89">
                  <c:v>t1E3MP</c:v>
                </c:pt>
                <c:pt idx="90">
                  <c:v>Octane</c:v>
                </c:pt>
                <c:pt idx="91">
                  <c:v>23MB2o</c:v>
                </c:pt>
                <c:pt idx="92">
                  <c:v>c14MCH</c:v>
                </c:pt>
                <c:pt idx="93">
                  <c:v>c13MCH</c:v>
                </c:pt>
                <c:pt idx="94">
                  <c:v>iPCyPa</c:v>
                </c:pt>
                <c:pt idx="95">
                  <c:v>E2H1al</c:v>
                </c:pt>
                <c:pt idx="96">
                  <c:v>2MOcta</c:v>
                </c:pt>
                <c:pt idx="97">
                  <c:v>ECyHxa</c:v>
                </c:pt>
                <c:pt idx="98">
                  <c:v>113MCH</c:v>
                </c:pt>
                <c:pt idx="99">
                  <c:v>EtBenz</c:v>
                </c:pt>
                <c:pt idx="100">
                  <c:v>4MOcta</c:v>
                </c:pt>
                <c:pt idx="101">
                  <c:v>mpXyle</c:v>
                </c:pt>
                <c:pt idx="102">
                  <c:v>3Mocta</c:v>
                </c:pt>
                <c:pt idx="103">
                  <c:v>Styren</c:v>
                </c:pt>
                <c:pt idx="104">
                  <c:v>Hepal</c:v>
                </c:pt>
                <c:pt idx="105">
                  <c:v>1Nonen</c:v>
                </c:pt>
                <c:pt idx="106">
                  <c:v>oXylen</c:v>
                </c:pt>
                <c:pt idx="107">
                  <c:v>Nonane</c:v>
                </c:pt>
                <c:pt idx="108">
                  <c:v>iPBenz</c:v>
                </c:pt>
                <c:pt idx="109">
                  <c:v>26DMOc</c:v>
                </c:pt>
                <c:pt idx="110">
                  <c:v>BCyPan</c:v>
                </c:pt>
                <c:pt idx="111">
                  <c:v>Bnzald</c:v>
                </c:pt>
                <c:pt idx="112">
                  <c:v>aPinen</c:v>
                </c:pt>
                <c:pt idx="113">
                  <c:v>CyOcT</c:v>
                </c:pt>
                <c:pt idx="114">
                  <c:v>PrBenz</c:v>
                </c:pt>
                <c:pt idx="115">
                  <c:v>36DMOc</c:v>
                </c:pt>
                <c:pt idx="116">
                  <c:v>3ETolu</c:v>
                </c:pt>
                <c:pt idx="117">
                  <c:v>4ETolu</c:v>
                </c:pt>
                <c:pt idx="118">
                  <c:v>tPinan</c:v>
                </c:pt>
                <c:pt idx="119">
                  <c:v>Mestle</c:v>
                </c:pt>
                <c:pt idx="120">
                  <c:v>5MNona</c:v>
                </c:pt>
                <c:pt idx="121">
                  <c:v>1123MH</c:v>
                </c:pt>
                <c:pt idx="122">
                  <c:v>2ETolu</c:v>
                </c:pt>
                <c:pt idx="123">
                  <c:v>Sabine</c:v>
                </c:pt>
                <c:pt idx="124">
                  <c:v>bPinen</c:v>
                </c:pt>
                <c:pt idx="125">
                  <c:v>Octal</c:v>
                </c:pt>
                <c:pt idx="126">
                  <c:v>Myrcen</c:v>
                </c:pt>
                <c:pt idx="127">
                  <c:v>1PBenz</c:v>
                </c:pt>
                <c:pt idx="128">
                  <c:v>TBBenz</c:v>
                </c:pt>
                <c:pt idx="129">
                  <c:v>Decane</c:v>
                </c:pt>
                <c:pt idx="130">
                  <c:v>d2care</c:v>
                </c:pt>
                <c:pt idx="131">
                  <c:v>aPhlnd</c:v>
                </c:pt>
                <c:pt idx="132">
                  <c:v>13MiPB</c:v>
                </c:pt>
                <c:pt idx="133">
                  <c:v>d3care</c:v>
                </c:pt>
                <c:pt idx="134">
                  <c:v>12MiPB</c:v>
                </c:pt>
                <c:pt idx="135">
                  <c:v>123TMB</c:v>
                </c:pt>
                <c:pt idx="136">
                  <c:v>Limone</c:v>
                </c:pt>
                <c:pt idx="137">
                  <c:v>Indane</c:v>
                </c:pt>
                <c:pt idx="138">
                  <c:v>ZbOcim</c:v>
                </c:pt>
                <c:pt idx="139">
                  <c:v>13MPrB</c:v>
                </c:pt>
                <c:pt idx="140">
                  <c:v>13DEB</c:v>
                </c:pt>
                <c:pt idx="141">
                  <c:v>14DEB</c:v>
                </c:pt>
                <c:pt idx="142">
                  <c:v>BuBenz</c:v>
                </c:pt>
                <c:pt idx="143">
                  <c:v>EbOcim</c:v>
                </c:pt>
                <c:pt idx="144">
                  <c:v>12MPrB</c:v>
                </c:pt>
                <c:pt idx="145">
                  <c:v>12DEB</c:v>
                </c:pt>
                <c:pt idx="146">
                  <c:v>13M4EB</c:v>
                </c:pt>
                <c:pt idx="147">
                  <c:v>12M4EB</c:v>
                </c:pt>
                <c:pt idx="148">
                  <c:v>13M2EB</c:v>
                </c:pt>
              </c:strCache>
            </c:strRef>
          </c:cat>
          <c:val>
            <c:numRef>
              <c:f>AD_Stuttg_Average_149!$G$21:$EY$21</c:f>
              <c:numCache>
                <c:formatCode>General</c:formatCode>
                <c:ptCount val="149"/>
                <c:pt idx="0">
                  <c:v>34.974767664375001</c:v>
                </c:pt>
                <c:pt idx="1">
                  <c:v>20.347113391500002</c:v>
                </c:pt>
                <c:pt idx="2">
                  <c:v>8.2772854557500004</c:v>
                </c:pt>
                <c:pt idx="3">
                  <c:v>11.046485497999999</c:v>
                </c:pt>
                <c:pt idx="4">
                  <c:v>7.5403260450000005</c:v>
                </c:pt>
                <c:pt idx="5">
                  <c:v>0.17917185699999999</c:v>
                </c:pt>
                <c:pt idx="6">
                  <c:v>0.61201696599999988</c:v>
                </c:pt>
                <c:pt idx="7">
                  <c:v>2.1848133780000003</c:v>
                </c:pt>
                <c:pt idx="8">
                  <c:v>7.8266280900000007</c:v>
                </c:pt>
                <c:pt idx="9">
                  <c:v>14.787902159999998</c:v>
                </c:pt>
                <c:pt idx="10">
                  <c:v>6.8611742852499997</c:v>
                </c:pt>
                <c:pt idx="11">
                  <c:v>1.4722730055</c:v>
                </c:pt>
                <c:pt idx="12">
                  <c:v>19.087880101499998</c:v>
                </c:pt>
                <c:pt idx="13">
                  <c:v>0</c:v>
                </c:pt>
                <c:pt idx="14">
                  <c:v>2.1813014995</c:v>
                </c:pt>
                <c:pt idx="15">
                  <c:v>1.5109041291250001</c:v>
                </c:pt>
                <c:pt idx="16">
                  <c:v>5.2541673750000004E-3</c:v>
                </c:pt>
                <c:pt idx="17">
                  <c:v>226.87986823824997</c:v>
                </c:pt>
                <c:pt idx="18">
                  <c:v>0</c:v>
                </c:pt>
                <c:pt idx="19">
                  <c:v>0</c:v>
                </c:pt>
                <c:pt idx="20">
                  <c:v>29.990030327724995</c:v>
                </c:pt>
                <c:pt idx="21">
                  <c:v>0</c:v>
                </c:pt>
                <c:pt idx="22">
                  <c:v>67.381451016</c:v>
                </c:pt>
                <c:pt idx="23">
                  <c:v>0.77204588475000002</c:v>
                </c:pt>
                <c:pt idx="24">
                  <c:v>9.9291472937499989</c:v>
                </c:pt>
                <c:pt idx="25">
                  <c:v>1.3579831702499998</c:v>
                </c:pt>
                <c:pt idx="26">
                  <c:v>8.4610683787499994</c:v>
                </c:pt>
                <c:pt idx="27">
                  <c:v>1.3178290840000002</c:v>
                </c:pt>
                <c:pt idx="28">
                  <c:v>2.9684142284999999</c:v>
                </c:pt>
                <c:pt idx="29">
                  <c:v>1.53584418225</c:v>
                </c:pt>
                <c:pt idx="30">
                  <c:v>4.5982091872500002</c:v>
                </c:pt>
                <c:pt idx="31">
                  <c:v>0.90175348113749987</c:v>
                </c:pt>
                <c:pt idx="32">
                  <c:v>0.2079133095</c:v>
                </c:pt>
                <c:pt idx="33">
                  <c:v>9.4855751372500006</c:v>
                </c:pt>
                <c:pt idx="34">
                  <c:v>0</c:v>
                </c:pt>
                <c:pt idx="35">
                  <c:v>0.45293559800000005</c:v>
                </c:pt>
                <c:pt idx="36">
                  <c:v>1.235805718875</c:v>
                </c:pt>
                <c:pt idx="37">
                  <c:v>1.2192300224999999</c:v>
                </c:pt>
                <c:pt idx="38">
                  <c:v>3.8458666832249992</c:v>
                </c:pt>
                <c:pt idx="39">
                  <c:v>2.0120517268750002</c:v>
                </c:pt>
                <c:pt idx="40">
                  <c:v>14.118434190999999</c:v>
                </c:pt>
                <c:pt idx="41">
                  <c:v>0</c:v>
                </c:pt>
                <c:pt idx="42">
                  <c:v>2.4191625047500001</c:v>
                </c:pt>
                <c:pt idx="43">
                  <c:v>0</c:v>
                </c:pt>
                <c:pt idx="44">
                  <c:v>7.4428028273249991</c:v>
                </c:pt>
                <c:pt idx="45">
                  <c:v>0.96423058799999994</c:v>
                </c:pt>
                <c:pt idx="46">
                  <c:v>0.16786975550000002</c:v>
                </c:pt>
                <c:pt idx="47">
                  <c:v>6.4948145802500008</c:v>
                </c:pt>
                <c:pt idx="48">
                  <c:v>0.34980788399999996</c:v>
                </c:pt>
                <c:pt idx="49">
                  <c:v>0.16747476374999998</c:v>
                </c:pt>
                <c:pt idx="50">
                  <c:v>2.3062364799999999</c:v>
                </c:pt>
                <c:pt idx="51">
                  <c:v>8.10078314175</c:v>
                </c:pt>
                <c:pt idx="52">
                  <c:v>6.7190520000000005E-3</c:v>
                </c:pt>
                <c:pt idx="53">
                  <c:v>0</c:v>
                </c:pt>
                <c:pt idx="54">
                  <c:v>4.8875919225000004</c:v>
                </c:pt>
                <c:pt idx="55">
                  <c:v>0.69763519061250001</c:v>
                </c:pt>
                <c:pt idx="56">
                  <c:v>12.7356675635</c:v>
                </c:pt>
                <c:pt idx="57">
                  <c:v>1.408267164</c:v>
                </c:pt>
                <c:pt idx="58">
                  <c:v>4.6376029425</c:v>
                </c:pt>
                <c:pt idx="59">
                  <c:v>2.2945830219375001</c:v>
                </c:pt>
                <c:pt idx="60">
                  <c:v>0.43903899477499997</c:v>
                </c:pt>
                <c:pt idx="61">
                  <c:v>5.6526968216249998</c:v>
                </c:pt>
                <c:pt idx="62">
                  <c:v>0.10582893405</c:v>
                </c:pt>
                <c:pt idx="63">
                  <c:v>0.64656474609999992</c:v>
                </c:pt>
                <c:pt idx="64">
                  <c:v>0.51002312270000005</c:v>
                </c:pt>
                <c:pt idx="65">
                  <c:v>9.0857697946749999E-2</c:v>
                </c:pt>
                <c:pt idx="66">
                  <c:v>10.512783811099998</c:v>
                </c:pt>
                <c:pt idx="67">
                  <c:v>3.2050965979999999</c:v>
                </c:pt>
                <c:pt idx="68">
                  <c:v>0.10111297999999999</c:v>
                </c:pt>
                <c:pt idx="69">
                  <c:v>0</c:v>
                </c:pt>
                <c:pt idx="70">
                  <c:v>1.5912349499999999E-2</c:v>
                </c:pt>
                <c:pt idx="71">
                  <c:v>0.224392379625</c:v>
                </c:pt>
                <c:pt idx="72">
                  <c:v>1.7675292363749999</c:v>
                </c:pt>
                <c:pt idx="73">
                  <c:v>0.93792182660000012</c:v>
                </c:pt>
                <c:pt idx="74">
                  <c:v>5.2772667236249999</c:v>
                </c:pt>
                <c:pt idx="75">
                  <c:v>2.0813791185000001</c:v>
                </c:pt>
                <c:pt idx="76">
                  <c:v>0.532618153875</c:v>
                </c:pt>
                <c:pt idx="77">
                  <c:v>0.38722969687499997</c:v>
                </c:pt>
                <c:pt idx="78">
                  <c:v>0</c:v>
                </c:pt>
                <c:pt idx="79">
                  <c:v>4.5833191127999999</c:v>
                </c:pt>
                <c:pt idx="80">
                  <c:v>42.414760130000005</c:v>
                </c:pt>
                <c:pt idx="81">
                  <c:v>0.9034493536249999</c:v>
                </c:pt>
                <c:pt idx="82">
                  <c:v>0</c:v>
                </c:pt>
                <c:pt idx="83">
                  <c:v>2.11758717275</c:v>
                </c:pt>
                <c:pt idx="84">
                  <c:v>0</c:v>
                </c:pt>
                <c:pt idx="85">
                  <c:v>1.6085808444999998</c:v>
                </c:pt>
                <c:pt idx="86">
                  <c:v>0</c:v>
                </c:pt>
                <c:pt idx="87">
                  <c:v>16.539817667999998</c:v>
                </c:pt>
                <c:pt idx="88">
                  <c:v>7.9166960250000001E-2</c:v>
                </c:pt>
                <c:pt idx="89">
                  <c:v>5.0483278999999999E-2</c:v>
                </c:pt>
                <c:pt idx="90">
                  <c:v>1.5873143782499999</c:v>
                </c:pt>
                <c:pt idx="91">
                  <c:v>1.4625635499999999E-2</c:v>
                </c:pt>
                <c:pt idx="92">
                  <c:v>0.29486824325</c:v>
                </c:pt>
                <c:pt idx="93">
                  <c:v>0.52261667237499998</c:v>
                </c:pt>
                <c:pt idx="94">
                  <c:v>0.13022391287499999</c:v>
                </c:pt>
                <c:pt idx="95">
                  <c:v>4.9170593499999998E-2</c:v>
                </c:pt>
                <c:pt idx="96">
                  <c:v>0.19998182812500001</c:v>
                </c:pt>
                <c:pt idx="97">
                  <c:v>0.39411378037499994</c:v>
                </c:pt>
                <c:pt idx="98">
                  <c:v>0.31431077399999996</c:v>
                </c:pt>
                <c:pt idx="99">
                  <c:v>12.112395530999997</c:v>
                </c:pt>
                <c:pt idx="100">
                  <c:v>1.0713780562499999</c:v>
                </c:pt>
                <c:pt idx="101">
                  <c:v>26.918424570999999</c:v>
                </c:pt>
                <c:pt idx="102">
                  <c:v>0.69239609999999996</c:v>
                </c:pt>
                <c:pt idx="103">
                  <c:v>1.3359593893750001</c:v>
                </c:pt>
                <c:pt idx="104">
                  <c:v>0</c:v>
                </c:pt>
                <c:pt idx="105">
                  <c:v>3.9369521999999997E-2</c:v>
                </c:pt>
                <c:pt idx="106">
                  <c:v>11.6147002</c:v>
                </c:pt>
                <c:pt idx="107">
                  <c:v>1.9486753875000002</c:v>
                </c:pt>
                <c:pt idx="108">
                  <c:v>0.53336115350000002</c:v>
                </c:pt>
                <c:pt idx="109">
                  <c:v>0.74777388199999995</c:v>
                </c:pt>
                <c:pt idx="110">
                  <c:v>1.11331845</c:v>
                </c:pt>
                <c:pt idx="111">
                  <c:v>0</c:v>
                </c:pt>
                <c:pt idx="112">
                  <c:v>3.0853881262499998</c:v>
                </c:pt>
                <c:pt idx="113">
                  <c:v>1.5974006249999999E-2</c:v>
                </c:pt>
                <c:pt idx="114">
                  <c:v>2.5389957215000001</c:v>
                </c:pt>
                <c:pt idx="115">
                  <c:v>0</c:v>
                </c:pt>
                <c:pt idx="116">
                  <c:v>8.1485049038750006</c:v>
                </c:pt>
                <c:pt idx="117">
                  <c:v>4.0868491151250002</c:v>
                </c:pt>
                <c:pt idx="118">
                  <c:v>5.6544250000000002E-3</c:v>
                </c:pt>
                <c:pt idx="119">
                  <c:v>2.9144377316250001</c:v>
                </c:pt>
                <c:pt idx="120">
                  <c:v>0.48881716799999997</c:v>
                </c:pt>
                <c:pt idx="121">
                  <c:v>0.36430223049999999</c:v>
                </c:pt>
                <c:pt idx="122">
                  <c:v>2.7700369585</c:v>
                </c:pt>
                <c:pt idx="123">
                  <c:v>9.402424312499999E-2</c:v>
                </c:pt>
                <c:pt idx="124">
                  <c:v>8.3577105000000006E-3</c:v>
                </c:pt>
                <c:pt idx="125">
                  <c:v>0</c:v>
                </c:pt>
                <c:pt idx="126">
                  <c:v>0.79467897337499993</c:v>
                </c:pt>
                <c:pt idx="127">
                  <c:v>2.808299522</c:v>
                </c:pt>
                <c:pt idx="128">
                  <c:v>8.6996404304999988</c:v>
                </c:pt>
                <c:pt idx="129">
                  <c:v>3.8988988399999993</c:v>
                </c:pt>
                <c:pt idx="130">
                  <c:v>3.9002649E-2</c:v>
                </c:pt>
                <c:pt idx="131">
                  <c:v>3.9002649E-2</c:v>
                </c:pt>
                <c:pt idx="132">
                  <c:v>0.29300729324999997</c:v>
                </c:pt>
                <c:pt idx="133">
                  <c:v>2.0650509693749997</c:v>
                </c:pt>
                <c:pt idx="134">
                  <c:v>0.27173145680999999</c:v>
                </c:pt>
                <c:pt idx="135">
                  <c:v>3.2573127588749999</c:v>
                </c:pt>
                <c:pt idx="136">
                  <c:v>4.6454940862499994</c:v>
                </c:pt>
                <c:pt idx="137">
                  <c:v>1.3014365685</c:v>
                </c:pt>
                <c:pt idx="138">
                  <c:v>4.875331125E-3</c:v>
                </c:pt>
                <c:pt idx="139">
                  <c:v>1.6084522139999999</c:v>
                </c:pt>
                <c:pt idx="140">
                  <c:v>1.0553752154999998</c:v>
                </c:pt>
                <c:pt idx="141">
                  <c:v>2.6453000362500001</c:v>
                </c:pt>
                <c:pt idx="142">
                  <c:v>1.1047815975000002</c:v>
                </c:pt>
                <c:pt idx="143">
                  <c:v>0.88591731299999998</c:v>
                </c:pt>
                <c:pt idx="144">
                  <c:v>1.6324692052500001</c:v>
                </c:pt>
                <c:pt idx="145">
                  <c:v>0.81314670374999998</c:v>
                </c:pt>
                <c:pt idx="146">
                  <c:v>0.56885959274999998</c:v>
                </c:pt>
                <c:pt idx="147">
                  <c:v>0.66149655899999993</c:v>
                </c:pt>
                <c:pt idx="148">
                  <c:v>1.6612895947499999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45DC-47FD-87A4-0A9F8FF13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Tunnel. Winter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5DC-47FD-87A4-0A9F8FF134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5DC-47FD-87A4-0A9F8FF134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5DC-47FD-87A4-0A9F8FF134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5DC-47FD-87A4-0A9F8FF1344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5DC-47FD-87A4-0A9F8FF1344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5DC-47FD-87A4-0A9F8FF1344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5DC-47FD-87A4-0A9F8FF1344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5DC-47FD-87A4-0A9F8FF1344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5DC-47FD-87A4-0A9F8FF1344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5DC-47FD-87A4-0A9F8FF1344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5DC-47FD-87A4-0A9F8FF1344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45DC-47FD-87A4-0A9F8FF1344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5DC-47FD-87A4-0A9F8FF1344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45DC-47FD-87A4-0A9F8FF1344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45DC-47FD-87A4-0A9F8FF13440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45DC-47FD-87A4-0A9F8FF13440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45DC-47FD-87A4-0A9F8FF1344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45DC-47FD-87A4-0A9F8FF13440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45DC-47FD-87A4-0A9F8FF13440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45DC-47FD-87A4-0A9F8FF13440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9-45DC-47FD-87A4-0A9F8FF13440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B-45DC-47FD-87A4-0A9F8FF13440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45DC-47FD-87A4-0A9F8FF13440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45DC-47FD-87A4-0A9F8FF13440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1-45DC-47FD-87A4-0A9F8FF13440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3-45DC-47FD-87A4-0A9F8FF13440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5-45DC-47FD-87A4-0A9F8FF13440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7-45DC-47FD-87A4-0A9F8FF13440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9-45DC-47FD-87A4-0A9F8FF13440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B-45DC-47FD-87A4-0A9F8FF13440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D-45DC-47FD-87A4-0A9F8FF13440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F-45DC-47FD-87A4-0A9F8FF13440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1-45DC-47FD-87A4-0A9F8FF13440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3-45DC-47FD-87A4-0A9F8FF13440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5-45DC-47FD-87A4-0A9F8FF13440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7-45DC-47FD-87A4-0A9F8FF13440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9-45DC-47FD-87A4-0A9F8FF13440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B-45DC-47FD-87A4-0A9F8FF13440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D-45DC-47FD-87A4-0A9F8FF13440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F-45DC-47FD-87A4-0A9F8FF13440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1-45DC-47FD-87A4-0A9F8FF13440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3-45DC-47FD-87A4-0A9F8FF13440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5-45DC-47FD-87A4-0A9F8FF13440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7-45DC-47FD-87A4-0A9F8FF13440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9-45DC-47FD-87A4-0A9F8FF13440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B-45DC-47FD-87A4-0A9F8FF13440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D-45DC-47FD-87A4-0A9F8FF13440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F-45DC-47FD-87A4-0A9F8FF13440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1-45DC-47FD-87A4-0A9F8FF13440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3-45DC-47FD-87A4-0A9F8FF13440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5-45DC-47FD-87A4-0A9F8FF13440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7-45DC-47FD-87A4-0A9F8FF13440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9-45DC-47FD-87A4-0A9F8FF13440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B-45DC-47FD-87A4-0A9F8FF13440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D-45DC-47FD-87A4-0A9F8FF13440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F-45DC-47FD-87A4-0A9F8FF13440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1-45DC-47FD-87A4-0A9F8FF13440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3-45DC-47FD-87A4-0A9F8FF13440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5-45DC-47FD-87A4-0A9F8FF13440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7-45DC-47FD-87A4-0A9F8FF13440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9-45DC-47FD-87A4-0A9F8FF13440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B-45DC-47FD-87A4-0A9F8FF13440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D-45DC-47FD-87A4-0A9F8FF13440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F-45DC-47FD-87A4-0A9F8FF13440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1-45DC-47FD-87A4-0A9F8FF13440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3-45DC-47FD-87A4-0A9F8FF13440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5-45DC-47FD-87A4-0A9F8FF13440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7-45DC-47FD-87A4-0A9F8FF13440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9-45DC-47FD-87A4-0A9F8FF13440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B-45DC-47FD-87A4-0A9F8FF13440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D-45DC-47FD-87A4-0A9F8FF13440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F-45DC-47FD-87A4-0A9F8FF13440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1-45DC-47FD-87A4-0A9F8FF13440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3-45DC-47FD-87A4-0A9F8FF13440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5-45DC-47FD-87A4-0A9F8FF13440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7-45DC-47FD-87A4-0A9F8FF13440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9-45DC-47FD-87A4-0A9F8FF13440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B-45DC-47FD-87A4-0A9F8FF13440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D-45DC-47FD-87A4-0A9F8FF13440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F-45DC-47FD-87A4-0A9F8FF13440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1-45DC-47FD-87A4-0A9F8FF13440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3-45DC-47FD-87A4-0A9F8FF13440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5-45DC-47FD-87A4-0A9F8FF13440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7-45DC-47FD-87A4-0A9F8FF13440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9-45DC-47FD-87A4-0A9F8FF13440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B-45DC-47FD-87A4-0A9F8FF13440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D-45DC-47FD-87A4-0A9F8FF13440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F-45DC-47FD-87A4-0A9F8FF13440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1-45DC-47FD-87A4-0A9F8FF13440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3-45DC-47FD-87A4-0A9F8FF13440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5-45DC-47FD-87A4-0A9F8FF13440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7-45DC-47FD-87A4-0A9F8FF13440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9-45DC-47FD-87A4-0A9F8FF13440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B-45DC-47FD-87A4-0A9F8FF13440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D-45DC-47FD-87A4-0A9F8FF13440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F-45DC-47FD-87A4-0A9F8FF13440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1-45DC-47FD-87A4-0A9F8FF13440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3-45DC-47FD-87A4-0A9F8FF13440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5-45DC-47FD-87A4-0A9F8FF13440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7-45DC-47FD-87A4-0A9F8FF13440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9-45DC-47FD-87A4-0A9F8FF13440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B-45DC-47FD-87A4-0A9F8FF13440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D-45DC-47FD-87A4-0A9F8FF13440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F-45DC-47FD-87A4-0A9F8FF13440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1-45DC-47FD-87A4-0A9F8FF13440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3-45DC-47FD-87A4-0A9F8FF13440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5-45DC-47FD-87A4-0A9F8FF13440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7-45DC-47FD-87A4-0A9F8FF13440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9-45DC-47FD-87A4-0A9F8FF13440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B-45DC-47FD-87A4-0A9F8FF13440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D-45DC-47FD-87A4-0A9F8FF13440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F-45DC-47FD-87A4-0A9F8FF13440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1-45DC-47FD-87A4-0A9F8FF13440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3-45DC-47FD-87A4-0A9F8FF13440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5-45DC-47FD-87A4-0A9F8FF13440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7-45DC-47FD-87A4-0A9F8FF13440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9-45DC-47FD-87A4-0A9F8FF13440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B-45DC-47FD-87A4-0A9F8FF13440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D-45DC-47FD-87A4-0A9F8FF13440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F-45DC-47FD-87A4-0A9F8FF13440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1-45DC-47FD-87A4-0A9F8FF13440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3-45DC-47FD-87A4-0A9F8FF13440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5-45DC-47FD-87A4-0A9F8FF13440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7-45DC-47FD-87A4-0A9F8FF13440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9-45DC-47FD-87A4-0A9F8FF13440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B-45DC-47FD-87A4-0A9F8FF13440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D-45DC-47FD-87A4-0A9F8FF13440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F-45DC-47FD-87A4-0A9F8FF13440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1-45DC-47FD-87A4-0A9F8FF13440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3-45DC-47FD-87A4-0A9F8FF13440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5-45DC-47FD-87A4-0A9F8FF13440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7-45DC-47FD-87A4-0A9F8FF13440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9-45DC-47FD-87A4-0A9F8FF13440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B-45DC-47FD-87A4-0A9F8FF13440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D-45DC-47FD-87A4-0A9F8FF13440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F-45DC-47FD-87A4-0A9F8FF13440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1-45DC-47FD-87A4-0A9F8FF13440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3-45DC-47FD-87A4-0A9F8FF13440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5-45DC-47FD-87A4-0A9F8FF13440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7-45DC-47FD-87A4-0A9F8FF13440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9-45DC-47FD-87A4-0A9F8FF13440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B-45DC-47FD-87A4-0A9F8FF13440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D-45DC-47FD-87A4-0A9F8FF13440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F-45DC-47FD-87A4-0A9F8FF13440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1-45DC-47FD-87A4-0A9F8FF13440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3-45DC-47FD-87A4-0A9F8FF13440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5-45DC-47FD-87A4-0A9F8FF13440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7-45DC-47FD-87A4-0A9F8FF13440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9-45DC-47FD-87A4-0A9F8FF13440}"/>
              </c:ext>
            </c:extLst>
          </c:dPt>
          <c:cat>
            <c:strRef>
              <c:f>AD_Stuttg_Average_149!$G$20:$EY$20</c:f>
              <c:strCache>
                <c:ptCount val="149"/>
                <c:pt idx="0">
                  <c:v>Ethen</c:v>
                </c:pt>
                <c:pt idx="1">
                  <c:v>Ethyn</c:v>
                </c:pt>
                <c:pt idx="2">
                  <c:v>Ethan</c:v>
                </c:pt>
                <c:pt idx="3">
                  <c:v>Propen</c:v>
                </c:pt>
                <c:pt idx="4">
                  <c:v>Propan</c:v>
                </c:pt>
                <c:pt idx="5">
                  <c:v>Dichfl</c:v>
                </c:pt>
                <c:pt idx="6">
                  <c:v>Propyn</c:v>
                </c:pt>
                <c:pt idx="7">
                  <c:v>ChlorM</c:v>
                </c:pt>
                <c:pt idx="8">
                  <c:v>iButan</c:v>
                </c:pt>
                <c:pt idx="9">
                  <c:v>Aceald</c:v>
                </c:pt>
                <c:pt idx="10">
                  <c:v>1Buten</c:v>
                </c:pt>
                <c:pt idx="11">
                  <c:v>13Bien</c:v>
                </c:pt>
                <c:pt idx="12">
                  <c:v>Butane</c:v>
                </c:pt>
                <c:pt idx="13">
                  <c:v>Methol</c:v>
                </c:pt>
                <c:pt idx="14">
                  <c:v>t2Bute</c:v>
                </c:pt>
                <c:pt idx="15">
                  <c:v>c2Bute</c:v>
                </c:pt>
                <c:pt idx="16">
                  <c:v>12Bien</c:v>
                </c:pt>
                <c:pt idx="17">
                  <c:v>Ethaol</c:v>
                </c:pt>
                <c:pt idx="18">
                  <c:v>Actntr</c:v>
                </c:pt>
                <c:pt idx="19">
                  <c:v>3M1Ben</c:v>
                </c:pt>
                <c:pt idx="20">
                  <c:v>iPenta</c:v>
                </c:pt>
                <c:pt idx="21">
                  <c:v>Proal</c:v>
                </c:pt>
                <c:pt idx="22">
                  <c:v>Aceton</c:v>
                </c:pt>
                <c:pt idx="23">
                  <c:v>1Pente</c:v>
                </c:pt>
                <c:pt idx="24">
                  <c:v>2Prool</c:v>
                </c:pt>
                <c:pt idx="25">
                  <c:v>2M1Ben</c:v>
                </c:pt>
                <c:pt idx="26">
                  <c:v>Pentan</c:v>
                </c:pt>
                <c:pt idx="27">
                  <c:v>Isopre</c:v>
                </c:pt>
                <c:pt idx="28">
                  <c:v>t2Pent</c:v>
                </c:pt>
                <c:pt idx="29">
                  <c:v>c2Pent</c:v>
                </c:pt>
                <c:pt idx="30">
                  <c:v>2M2Ben</c:v>
                </c:pt>
                <c:pt idx="31">
                  <c:v>MeAcet</c:v>
                </c:pt>
                <c:pt idx="32">
                  <c:v>13Pien</c:v>
                </c:pt>
                <c:pt idx="33">
                  <c:v>22DMBa</c:v>
                </c:pt>
                <c:pt idx="34">
                  <c:v>Prool</c:v>
                </c:pt>
                <c:pt idx="35">
                  <c:v>Methac</c:v>
                </c:pt>
                <c:pt idx="36">
                  <c:v>CyPen</c:v>
                </c:pt>
                <c:pt idx="37">
                  <c:v>CyPan</c:v>
                </c:pt>
                <c:pt idx="38">
                  <c:v>23DMBa</c:v>
                </c:pt>
                <c:pt idx="39">
                  <c:v>MeViKe</c:v>
                </c:pt>
                <c:pt idx="40">
                  <c:v>2MPan</c:v>
                </c:pt>
                <c:pt idx="41">
                  <c:v>Butal</c:v>
                </c:pt>
                <c:pt idx="42">
                  <c:v>MeEtKe</c:v>
                </c:pt>
                <c:pt idx="43">
                  <c:v>1Hexen</c:v>
                </c:pt>
                <c:pt idx="44">
                  <c:v>3Mpan</c:v>
                </c:pt>
                <c:pt idx="45">
                  <c:v>2M1Pen</c:v>
                </c:pt>
                <c:pt idx="46">
                  <c:v>2Butol</c:v>
                </c:pt>
                <c:pt idx="47">
                  <c:v>nHexan</c:v>
                </c:pt>
                <c:pt idx="48">
                  <c:v>t2Hexe</c:v>
                </c:pt>
                <c:pt idx="49">
                  <c:v>2Mfura</c:v>
                </c:pt>
                <c:pt idx="50">
                  <c:v>c2Hexe</c:v>
                </c:pt>
                <c:pt idx="51">
                  <c:v>ETBE</c:v>
                </c:pt>
                <c:pt idx="52">
                  <c:v>t13Hie</c:v>
                </c:pt>
                <c:pt idx="53">
                  <c:v>MCyPen</c:v>
                </c:pt>
                <c:pt idx="54">
                  <c:v>24DMPa</c:v>
                </c:pt>
                <c:pt idx="55">
                  <c:v>1Butol</c:v>
                </c:pt>
                <c:pt idx="56">
                  <c:v>Benzen</c:v>
                </c:pt>
                <c:pt idx="57">
                  <c:v>CyHexa</c:v>
                </c:pt>
                <c:pt idx="58">
                  <c:v>2MHexa</c:v>
                </c:pt>
                <c:pt idx="59">
                  <c:v>23DMPa</c:v>
                </c:pt>
                <c:pt idx="60">
                  <c:v>Penal</c:v>
                </c:pt>
                <c:pt idx="61">
                  <c:v>3MHexa</c:v>
                </c:pt>
                <c:pt idx="62">
                  <c:v>CyHexe</c:v>
                </c:pt>
                <c:pt idx="63">
                  <c:v>c13MCP</c:v>
                </c:pt>
                <c:pt idx="64">
                  <c:v>1Hepte</c:v>
                </c:pt>
                <c:pt idx="65">
                  <c:v>t13MCP</c:v>
                </c:pt>
                <c:pt idx="66">
                  <c:v>224TMP</c:v>
                </c:pt>
                <c:pt idx="67">
                  <c:v>Heptan</c:v>
                </c:pt>
                <c:pt idx="68">
                  <c:v>23DM2P</c:v>
                </c:pt>
                <c:pt idx="69">
                  <c:v>1octen</c:v>
                </c:pt>
                <c:pt idx="70">
                  <c:v>CyPone</c:v>
                </c:pt>
                <c:pt idx="71">
                  <c:v>c12MCP</c:v>
                </c:pt>
                <c:pt idx="72">
                  <c:v>MCHexa</c:v>
                </c:pt>
                <c:pt idx="73">
                  <c:v>25DMHa</c:v>
                </c:pt>
                <c:pt idx="74">
                  <c:v>DMDS</c:v>
                </c:pt>
                <c:pt idx="75">
                  <c:v>24DMHa</c:v>
                </c:pt>
                <c:pt idx="76">
                  <c:v>ECyPan</c:v>
                </c:pt>
                <c:pt idx="77">
                  <c:v>TMCyPa</c:v>
                </c:pt>
                <c:pt idx="78">
                  <c:v>1MCHxe</c:v>
                </c:pt>
                <c:pt idx="79">
                  <c:v>234TMP</c:v>
                </c:pt>
                <c:pt idx="80">
                  <c:v>Toluen</c:v>
                </c:pt>
                <c:pt idx="81">
                  <c:v>2MHpta</c:v>
                </c:pt>
                <c:pt idx="82">
                  <c:v>4MHpta</c:v>
                </c:pt>
                <c:pt idx="83">
                  <c:v>3MHpta</c:v>
                </c:pt>
                <c:pt idx="84">
                  <c:v>Hexal</c:v>
                </c:pt>
                <c:pt idx="85">
                  <c:v>t14MCH</c:v>
                </c:pt>
                <c:pt idx="86">
                  <c:v>11DMCH</c:v>
                </c:pt>
                <c:pt idx="87">
                  <c:v>BuAcet</c:v>
                </c:pt>
                <c:pt idx="88">
                  <c:v>c1E3MP</c:v>
                </c:pt>
                <c:pt idx="89">
                  <c:v>t1E3MP</c:v>
                </c:pt>
                <c:pt idx="90">
                  <c:v>Octane</c:v>
                </c:pt>
                <c:pt idx="91">
                  <c:v>23MB2o</c:v>
                </c:pt>
                <c:pt idx="92">
                  <c:v>c14MCH</c:v>
                </c:pt>
                <c:pt idx="93">
                  <c:v>c13MCH</c:v>
                </c:pt>
                <c:pt idx="94">
                  <c:v>iPCyPa</c:v>
                </c:pt>
                <c:pt idx="95">
                  <c:v>E2H1al</c:v>
                </c:pt>
                <c:pt idx="96">
                  <c:v>2MOcta</c:v>
                </c:pt>
                <c:pt idx="97">
                  <c:v>ECyHxa</c:v>
                </c:pt>
                <c:pt idx="98">
                  <c:v>113MCH</c:v>
                </c:pt>
                <c:pt idx="99">
                  <c:v>EtBenz</c:v>
                </c:pt>
                <c:pt idx="100">
                  <c:v>4MOcta</c:v>
                </c:pt>
                <c:pt idx="101">
                  <c:v>mpXyle</c:v>
                </c:pt>
                <c:pt idx="102">
                  <c:v>3Mocta</c:v>
                </c:pt>
                <c:pt idx="103">
                  <c:v>Styren</c:v>
                </c:pt>
                <c:pt idx="104">
                  <c:v>Hepal</c:v>
                </c:pt>
                <c:pt idx="105">
                  <c:v>1Nonen</c:v>
                </c:pt>
                <c:pt idx="106">
                  <c:v>oXylen</c:v>
                </c:pt>
                <c:pt idx="107">
                  <c:v>Nonane</c:v>
                </c:pt>
                <c:pt idx="108">
                  <c:v>iPBenz</c:v>
                </c:pt>
                <c:pt idx="109">
                  <c:v>26DMOc</c:v>
                </c:pt>
                <c:pt idx="110">
                  <c:v>BCyPan</c:v>
                </c:pt>
                <c:pt idx="111">
                  <c:v>Bnzald</c:v>
                </c:pt>
                <c:pt idx="112">
                  <c:v>aPinen</c:v>
                </c:pt>
                <c:pt idx="113">
                  <c:v>CyOcT</c:v>
                </c:pt>
                <c:pt idx="114">
                  <c:v>PrBenz</c:v>
                </c:pt>
                <c:pt idx="115">
                  <c:v>36DMOc</c:v>
                </c:pt>
                <c:pt idx="116">
                  <c:v>3ETolu</c:v>
                </c:pt>
                <c:pt idx="117">
                  <c:v>4ETolu</c:v>
                </c:pt>
                <c:pt idx="118">
                  <c:v>tPinan</c:v>
                </c:pt>
                <c:pt idx="119">
                  <c:v>Mestle</c:v>
                </c:pt>
                <c:pt idx="120">
                  <c:v>5MNona</c:v>
                </c:pt>
                <c:pt idx="121">
                  <c:v>1123MH</c:v>
                </c:pt>
                <c:pt idx="122">
                  <c:v>2ETolu</c:v>
                </c:pt>
                <c:pt idx="123">
                  <c:v>Sabine</c:v>
                </c:pt>
                <c:pt idx="124">
                  <c:v>bPinen</c:v>
                </c:pt>
                <c:pt idx="125">
                  <c:v>Octal</c:v>
                </c:pt>
                <c:pt idx="126">
                  <c:v>Myrcen</c:v>
                </c:pt>
                <c:pt idx="127">
                  <c:v>1PBenz</c:v>
                </c:pt>
                <c:pt idx="128">
                  <c:v>TBBenz</c:v>
                </c:pt>
                <c:pt idx="129">
                  <c:v>Decane</c:v>
                </c:pt>
                <c:pt idx="130">
                  <c:v>d2care</c:v>
                </c:pt>
                <c:pt idx="131">
                  <c:v>aPhlnd</c:v>
                </c:pt>
                <c:pt idx="132">
                  <c:v>13MiPB</c:v>
                </c:pt>
                <c:pt idx="133">
                  <c:v>d3care</c:v>
                </c:pt>
                <c:pt idx="134">
                  <c:v>12MiPB</c:v>
                </c:pt>
                <c:pt idx="135">
                  <c:v>123TMB</c:v>
                </c:pt>
                <c:pt idx="136">
                  <c:v>Limone</c:v>
                </c:pt>
                <c:pt idx="137">
                  <c:v>Indane</c:v>
                </c:pt>
                <c:pt idx="138">
                  <c:v>ZbOcim</c:v>
                </c:pt>
                <c:pt idx="139">
                  <c:v>13MPrB</c:v>
                </c:pt>
                <c:pt idx="140">
                  <c:v>13DEB</c:v>
                </c:pt>
                <c:pt idx="141">
                  <c:v>14DEB</c:v>
                </c:pt>
                <c:pt idx="142">
                  <c:v>BuBenz</c:v>
                </c:pt>
                <c:pt idx="143">
                  <c:v>EbOcim</c:v>
                </c:pt>
                <c:pt idx="144">
                  <c:v>12MPrB</c:v>
                </c:pt>
                <c:pt idx="145">
                  <c:v>12DEB</c:v>
                </c:pt>
                <c:pt idx="146">
                  <c:v>13M4EB</c:v>
                </c:pt>
                <c:pt idx="147">
                  <c:v>12M4EB</c:v>
                </c:pt>
                <c:pt idx="148">
                  <c:v>13M2EB</c:v>
                </c:pt>
              </c:strCache>
            </c:strRef>
          </c:cat>
          <c:val>
            <c:numRef>
              <c:f>AD_Stuttg_Average_149!$G$22:$EY$22</c:f>
              <c:numCache>
                <c:formatCode>General</c:formatCode>
                <c:ptCount val="149"/>
                <c:pt idx="0">
                  <c:v>15.178933846153845</c:v>
                </c:pt>
                <c:pt idx="1">
                  <c:v>5.7245684999999993</c:v>
                </c:pt>
                <c:pt idx="2">
                  <c:v>7.8025346865384613</c:v>
                </c:pt>
                <c:pt idx="3">
                  <c:v>4.2762019692307689</c:v>
                </c:pt>
                <c:pt idx="4">
                  <c:v>5.6179393684615393</c:v>
                </c:pt>
                <c:pt idx="5">
                  <c:v>0.1835142729230769</c:v>
                </c:pt>
                <c:pt idx="6">
                  <c:v>5.8281335923076924E-2</c:v>
                </c:pt>
                <c:pt idx="7">
                  <c:v>2.4588284337692308</c:v>
                </c:pt>
                <c:pt idx="8">
                  <c:v>2.7362341624615381</c:v>
                </c:pt>
                <c:pt idx="9">
                  <c:v>6.2508766215384615</c:v>
                </c:pt>
                <c:pt idx="10">
                  <c:v>1.9331876114615385</c:v>
                </c:pt>
                <c:pt idx="11">
                  <c:v>0.47257725669230777</c:v>
                </c:pt>
                <c:pt idx="12">
                  <c:v>6.4351970649230772</c:v>
                </c:pt>
                <c:pt idx="13">
                  <c:v>0</c:v>
                </c:pt>
                <c:pt idx="14">
                  <c:v>0.38518997061538462</c:v>
                </c:pt>
                <c:pt idx="15">
                  <c:v>1.0646566053076922</c:v>
                </c:pt>
                <c:pt idx="16">
                  <c:v>0</c:v>
                </c:pt>
                <c:pt idx="17">
                  <c:v>282.09431821976921</c:v>
                </c:pt>
                <c:pt idx="18">
                  <c:v>0</c:v>
                </c:pt>
                <c:pt idx="19">
                  <c:v>0</c:v>
                </c:pt>
                <c:pt idx="20">
                  <c:v>7.6643654067384599</c:v>
                </c:pt>
                <c:pt idx="21">
                  <c:v>0</c:v>
                </c:pt>
                <c:pt idx="22">
                  <c:v>11.711625145846154</c:v>
                </c:pt>
                <c:pt idx="23">
                  <c:v>0.20941699800000002</c:v>
                </c:pt>
                <c:pt idx="24">
                  <c:v>5.4607414769230758</c:v>
                </c:pt>
                <c:pt idx="25">
                  <c:v>0.12843065630769232</c:v>
                </c:pt>
                <c:pt idx="26">
                  <c:v>2.2383976950000002</c:v>
                </c:pt>
                <c:pt idx="27">
                  <c:v>0.12687507200000003</c:v>
                </c:pt>
                <c:pt idx="28">
                  <c:v>0.23567687446153845</c:v>
                </c:pt>
                <c:pt idx="29">
                  <c:v>0.10812890307692308</c:v>
                </c:pt>
                <c:pt idx="30">
                  <c:v>0.45612743399999994</c:v>
                </c:pt>
                <c:pt idx="31">
                  <c:v>3.286201423846153E-2</c:v>
                </c:pt>
                <c:pt idx="32">
                  <c:v>1.4359172E-2</c:v>
                </c:pt>
                <c:pt idx="33">
                  <c:v>2.3778586723076924</c:v>
                </c:pt>
                <c:pt idx="34">
                  <c:v>4.7624186208461534</c:v>
                </c:pt>
                <c:pt idx="35">
                  <c:v>0.23286270276923082</c:v>
                </c:pt>
                <c:pt idx="36">
                  <c:v>0.33406959546153836</c:v>
                </c:pt>
                <c:pt idx="37">
                  <c:v>0.17114321846153843</c:v>
                </c:pt>
                <c:pt idx="38">
                  <c:v>0.63146001429230769</c:v>
                </c:pt>
                <c:pt idx="39">
                  <c:v>0.40001225646153848</c:v>
                </c:pt>
                <c:pt idx="40">
                  <c:v>2.4250362560000003</c:v>
                </c:pt>
                <c:pt idx="41">
                  <c:v>0.95670722176923073</c:v>
                </c:pt>
                <c:pt idx="42">
                  <c:v>3.012368624769231</c:v>
                </c:pt>
                <c:pt idx="43">
                  <c:v>0</c:v>
                </c:pt>
                <c:pt idx="44">
                  <c:v>1.3011492522923076</c:v>
                </c:pt>
                <c:pt idx="45">
                  <c:v>8.0493213538461533E-2</c:v>
                </c:pt>
                <c:pt idx="46">
                  <c:v>2.8195356329230772</c:v>
                </c:pt>
                <c:pt idx="47">
                  <c:v>0.97798588723076929</c:v>
                </c:pt>
                <c:pt idx="48">
                  <c:v>1.4298136615384614E-2</c:v>
                </c:pt>
                <c:pt idx="49">
                  <c:v>8.5238746153846155E-3</c:v>
                </c:pt>
                <c:pt idx="50">
                  <c:v>1.7475500307692307E-2</c:v>
                </c:pt>
                <c:pt idx="51">
                  <c:v>0.74196199200000013</c:v>
                </c:pt>
                <c:pt idx="52">
                  <c:v>1.6280779846153847E-2</c:v>
                </c:pt>
                <c:pt idx="53">
                  <c:v>1.0326677400000001E-2</c:v>
                </c:pt>
                <c:pt idx="54">
                  <c:v>0.94321188923076926</c:v>
                </c:pt>
                <c:pt idx="55">
                  <c:v>4.9840995876692302</c:v>
                </c:pt>
                <c:pt idx="56">
                  <c:v>5.0621234385384604</c:v>
                </c:pt>
                <c:pt idx="57">
                  <c:v>0.41544030276923077</c:v>
                </c:pt>
                <c:pt idx="58">
                  <c:v>0.74523827076923088</c:v>
                </c:pt>
                <c:pt idx="59">
                  <c:v>0.48581619342307697</c:v>
                </c:pt>
                <c:pt idx="60">
                  <c:v>0.55661513480000002</c:v>
                </c:pt>
                <c:pt idx="61">
                  <c:v>1.3827318782307694</c:v>
                </c:pt>
                <c:pt idx="62">
                  <c:v>5.0394730499999998E-2</c:v>
                </c:pt>
                <c:pt idx="63">
                  <c:v>8.835046219999998E-2</c:v>
                </c:pt>
                <c:pt idx="64">
                  <c:v>1.6681555799999997E-2</c:v>
                </c:pt>
                <c:pt idx="65">
                  <c:v>1.4518697164461537E-2</c:v>
                </c:pt>
                <c:pt idx="66">
                  <c:v>1.2779959825230769</c:v>
                </c:pt>
                <c:pt idx="67">
                  <c:v>0.59334957676923061</c:v>
                </c:pt>
                <c:pt idx="68">
                  <c:v>0</c:v>
                </c:pt>
                <c:pt idx="69">
                  <c:v>0</c:v>
                </c:pt>
                <c:pt idx="70">
                  <c:v>3.9433514769230772E-2</c:v>
                </c:pt>
                <c:pt idx="71">
                  <c:v>9.2676253846153845E-3</c:v>
                </c:pt>
                <c:pt idx="72">
                  <c:v>0.37781019484615375</c:v>
                </c:pt>
                <c:pt idx="73">
                  <c:v>4.7439670892307689E-2</c:v>
                </c:pt>
                <c:pt idx="74">
                  <c:v>1.5240572348461539</c:v>
                </c:pt>
                <c:pt idx="75">
                  <c:v>0.27600779815384613</c:v>
                </c:pt>
                <c:pt idx="76">
                  <c:v>4.5411364384615384E-2</c:v>
                </c:pt>
                <c:pt idx="77">
                  <c:v>1.7298466230769229E-2</c:v>
                </c:pt>
                <c:pt idx="78">
                  <c:v>0</c:v>
                </c:pt>
                <c:pt idx="79">
                  <c:v>0.5509470869538462</c:v>
                </c:pt>
                <c:pt idx="80">
                  <c:v>7.9327472299999995</c:v>
                </c:pt>
                <c:pt idx="81">
                  <c:v>0.27672656846153848</c:v>
                </c:pt>
                <c:pt idx="82">
                  <c:v>1.4016021E-2</c:v>
                </c:pt>
                <c:pt idx="83">
                  <c:v>0.35615068746153844</c:v>
                </c:pt>
                <c:pt idx="84">
                  <c:v>0</c:v>
                </c:pt>
                <c:pt idx="85">
                  <c:v>0.28736635738461536</c:v>
                </c:pt>
                <c:pt idx="86">
                  <c:v>7.0959014538461526E-2</c:v>
                </c:pt>
                <c:pt idx="87">
                  <c:v>0.28030569599999994</c:v>
                </c:pt>
                <c:pt idx="88">
                  <c:v>1.0943927615384616E-2</c:v>
                </c:pt>
                <c:pt idx="89">
                  <c:v>0</c:v>
                </c:pt>
                <c:pt idx="90">
                  <c:v>0.45605976023076933</c:v>
                </c:pt>
                <c:pt idx="91">
                  <c:v>6.4288507692307701E-3</c:v>
                </c:pt>
                <c:pt idx="92">
                  <c:v>0.11191048561538459</c:v>
                </c:pt>
                <c:pt idx="93">
                  <c:v>0.12320744315384614</c:v>
                </c:pt>
                <c:pt idx="94">
                  <c:v>6.7075685384615372E-3</c:v>
                </c:pt>
                <c:pt idx="95">
                  <c:v>0.10158320415384617</c:v>
                </c:pt>
                <c:pt idx="96">
                  <c:v>0.14727539423076924</c:v>
                </c:pt>
                <c:pt idx="97">
                  <c:v>0.14474226846153843</c:v>
                </c:pt>
                <c:pt idx="98">
                  <c:v>0.15410213907692308</c:v>
                </c:pt>
                <c:pt idx="99">
                  <c:v>2.102502883076923</c:v>
                </c:pt>
                <c:pt idx="100">
                  <c:v>0.2336231596153846</c:v>
                </c:pt>
                <c:pt idx="101">
                  <c:v>5.8238828867692307</c:v>
                </c:pt>
                <c:pt idx="102">
                  <c:v>0.28849837499999997</c:v>
                </c:pt>
                <c:pt idx="103">
                  <c:v>0.85751742269230768</c:v>
                </c:pt>
                <c:pt idx="104">
                  <c:v>0</c:v>
                </c:pt>
                <c:pt idx="105">
                  <c:v>0</c:v>
                </c:pt>
                <c:pt idx="106">
                  <c:v>3.7427557279999997</c:v>
                </c:pt>
                <c:pt idx="107">
                  <c:v>1.0886274346153846</c:v>
                </c:pt>
                <c:pt idx="108">
                  <c:v>0.18793370669230766</c:v>
                </c:pt>
                <c:pt idx="109">
                  <c:v>0.40108075323076914</c:v>
                </c:pt>
                <c:pt idx="110">
                  <c:v>0.35229019938461537</c:v>
                </c:pt>
                <c:pt idx="111">
                  <c:v>4.4738559384615385E-2</c:v>
                </c:pt>
                <c:pt idx="112">
                  <c:v>1.6449688666153846</c:v>
                </c:pt>
                <c:pt idx="113">
                  <c:v>2.9490473076923076E-3</c:v>
                </c:pt>
                <c:pt idx="114">
                  <c:v>0.8322778439230768</c:v>
                </c:pt>
                <c:pt idx="115">
                  <c:v>8.9526953846153856E-4</c:v>
                </c:pt>
                <c:pt idx="116">
                  <c:v>5.8796402522307707</c:v>
                </c:pt>
                <c:pt idx="117">
                  <c:v>2.1667206023076919</c:v>
                </c:pt>
                <c:pt idx="118">
                  <c:v>2.1747788461538462E-3</c:v>
                </c:pt>
                <c:pt idx="119">
                  <c:v>2.1742833269230766</c:v>
                </c:pt>
                <c:pt idx="120">
                  <c:v>0.40779527476923083</c:v>
                </c:pt>
                <c:pt idx="121">
                  <c:v>0.23301220800000003</c:v>
                </c:pt>
                <c:pt idx="122">
                  <c:v>1.7507707484615382</c:v>
                </c:pt>
                <c:pt idx="123">
                  <c:v>6.8576086153846151E-3</c:v>
                </c:pt>
                <c:pt idx="124">
                  <c:v>0</c:v>
                </c:pt>
                <c:pt idx="125">
                  <c:v>0</c:v>
                </c:pt>
                <c:pt idx="126">
                  <c:v>0.17229741646153846</c:v>
                </c:pt>
                <c:pt idx="127">
                  <c:v>1.102795760923077</c:v>
                </c:pt>
                <c:pt idx="128">
                  <c:v>2.8896399318461539</c:v>
                </c:pt>
                <c:pt idx="129">
                  <c:v>4.1912043443076925</c:v>
                </c:pt>
                <c:pt idx="130">
                  <c:v>7.1576289923076922E-2</c:v>
                </c:pt>
                <c:pt idx="131">
                  <c:v>7.1576289923076922E-2</c:v>
                </c:pt>
                <c:pt idx="132">
                  <c:v>0.14272954799999998</c:v>
                </c:pt>
                <c:pt idx="133">
                  <c:v>1.0800733569230767</c:v>
                </c:pt>
                <c:pt idx="134">
                  <c:v>0.78500198634000007</c:v>
                </c:pt>
                <c:pt idx="135">
                  <c:v>4.0309322200000004</c:v>
                </c:pt>
                <c:pt idx="136">
                  <c:v>0.92406276092307693</c:v>
                </c:pt>
                <c:pt idx="137">
                  <c:v>0.91391503046153844</c:v>
                </c:pt>
                <c:pt idx="138">
                  <c:v>2.5287431769230765E-2</c:v>
                </c:pt>
                <c:pt idx="139">
                  <c:v>1.0915854484615386</c:v>
                </c:pt>
                <c:pt idx="140">
                  <c:v>4.0006501116923081</c:v>
                </c:pt>
                <c:pt idx="141">
                  <c:v>19.50369714046154</c:v>
                </c:pt>
                <c:pt idx="142">
                  <c:v>2.8697929236923079</c:v>
                </c:pt>
                <c:pt idx="143">
                  <c:v>0.45645957346153843</c:v>
                </c:pt>
                <c:pt idx="144">
                  <c:v>1.352552491846154</c:v>
                </c:pt>
                <c:pt idx="145">
                  <c:v>0.58612015569230769</c:v>
                </c:pt>
                <c:pt idx="146">
                  <c:v>0.50293163215384618</c:v>
                </c:pt>
                <c:pt idx="147">
                  <c:v>0.49744203415384614</c:v>
                </c:pt>
                <c:pt idx="148">
                  <c:v>1.0413345129230771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45DC-47FD-87A4-0A9F8FF13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Inner city. Summer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5DC-47FD-87A4-0A9F8FF134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5DC-47FD-87A4-0A9F8FF134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5DC-47FD-87A4-0A9F8FF134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5DC-47FD-87A4-0A9F8FF1344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5DC-47FD-87A4-0A9F8FF1344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5DC-47FD-87A4-0A9F8FF1344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5DC-47FD-87A4-0A9F8FF1344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5DC-47FD-87A4-0A9F8FF1344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5DC-47FD-87A4-0A9F8FF1344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5DC-47FD-87A4-0A9F8FF1344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5DC-47FD-87A4-0A9F8FF1344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45DC-47FD-87A4-0A9F8FF1344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5DC-47FD-87A4-0A9F8FF1344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45DC-47FD-87A4-0A9F8FF1344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45DC-47FD-87A4-0A9F8FF13440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45DC-47FD-87A4-0A9F8FF13440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45DC-47FD-87A4-0A9F8FF1344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45DC-47FD-87A4-0A9F8FF13440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45DC-47FD-87A4-0A9F8FF13440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45DC-47FD-87A4-0A9F8FF13440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9-45DC-47FD-87A4-0A9F8FF13440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B-45DC-47FD-87A4-0A9F8FF13440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45DC-47FD-87A4-0A9F8FF13440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45DC-47FD-87A4-0A9F8FF13440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1-45DC-47FD-87A4-0A9F8FF13440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3-45DC-47FD-87A4-0A9F8FF13440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5-45DC-47FD-87A4-0A9F8FF13440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7-45DC-47FD-87A4-0A9F8FF13440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9-45DC-47FD-87A4-0A9F8FF13440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B-45DC-47FD-87A4-0A9F8FF13440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D-45DC-47FD-87A4-0A9F8FF13440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F-45DC-47FD-87A4-0A9F8FF13440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1-45DC-47FD-87A4-0A9F8FF13440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3-45DC-47FD-87A4-0A9F8FF13440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5-45DC-47FD-87A4-0A9F8FF13440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7-45DC-47FD-87A4-0A9F8FF13440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9-45DC-47FD-87A4-0A9F8FF13440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B-45DC-47FD-87A4-0A9F8FF13440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D-45DC-47FD-87A4-0A9F8FF13440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4F-45DC-47FD-87A4-0A9F8FF13440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1-45DC-47FD-87A4-0A9F8FF13440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3-45DC-47FD-87A4-0A9F8FF13440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5-45DC-47FD-87A4-0A9F8FF13440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7-45DC-47FD-87A4-0A9F8FF13440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9-45DC-47FD-87A4-0A9F8FF13440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B-45DC-47FD-87A4-0A9F8FF13440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D-45DC-47FD-87A4-0A9F8FF13440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5F-45DC-47FD-87A4-0A9F8FF13440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1-45DC-47FD-87A4-0A9F8FF13440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3-45DC-47FD-87A4-0A9F8FF13440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5-45DC-47FD-87A4-0A9F8FF13440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7-45DC-47FD-87A4-0A9F8FF13440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9-45DC-47FD-87A4-0A9F8FF13440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B-45DC-47FD-87A4-0A9F8FF13440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D-45DC-47FD-87A4-0A9F8FF13440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6F-45DC-47FD-87A4-0A9F8FF13440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1-45DC-47FD-87A4-0A9F8FF13440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3-45DC-47FD-87A4-0A9F8FF13440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5-45DC-47FD-87A4-0A9F8FF13440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7-45DC-47FD-87A4-0A9F8FF13440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9-45DC-47FD-87A4-0A9F8FF13440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B-45DC-47FD-87A4-0A9F8FF13440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D-45DC-47FD-87A4-0A9F8FF13440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F-45DC-47FD-87A4-0A9F8FF13440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1-45DC-47FD-87A4-0A9F8FF13440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3-45DC-47FD-87A4-0A9F8FF13440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5-45DC-47FD-87A4-0A9F8FF13440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7-45DC-47FD-87A4-0A9F8FF13440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9-45DC-47FD-87A4-0A9F8FF13440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B-45DC-47FD-87A4-0A9F8FF13440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D-45DC-47FD-87A4-0A9F8FF13440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8F-45DC-47FD-87A4-0A9F8FF13440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1-45DC-47FD-87A4-0A9F8FF13440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3-45DC-47FD-87A4-0A9F8FF13440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5-45DC-47FD-87A4-0A9F8FF13440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7-45DC-47FD-87A4-0A9F8FF13440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9-45DC-47FD-87A4-0A9F8FF13440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B-45DC-47FD-87A4-0A9F8FF13440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D-45DC-47FD-87A4-0A9F8FF13440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9F-45DC-47FD-87A4-0A9F8FF13440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1-45DC-47FD-87A4-0A9F8FF13440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3-45DC-47FD-87A4-0A9F8FF13440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5-45DC-47FD-87A4-0A9F8FF13440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7-45DC-47FD-87A4-0A9F8FF13440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9-45DC-47FD-87A4-0A9F8FF13440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B-45DC-47FD-87A4-0A9F8FF13440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D-45DC-47FD-87A4-0A9F8FF13440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AF-45DC-47FD-87A4-0A9F8FF13440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1-45DC-47FD-87A4-0A9F8FF13440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3-45DC-47FD-87A4-0A9F8FF13440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5-45DC-47FD-87A4-0A9F8FF13440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7-45DC-47FD-87A4-0A9F8FF13440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9-45DC-47FD-87A4-0A9F8FF13440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B-45DC-47FD-87A4-0A9F8FF13440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D-45DC-47FD-87A4-0A9F8FF13440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BF-45DC-47FD-87A4-0A9F8FF13440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1-45DC-47FD-87A4-0A9F8FF13440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3-45DC-47FD-87A4-0A9F8FF13440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5-45DC-47FD-87A4-0A9F8FF13440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7-45DC-47FD-87A4-0A9F8FF13440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9-45DC-47FD-87A4-0A9F8FF13440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B-45DC-47FD-87A4-0A9F8FF13440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D-45DC-47FD-87A4-0A9F8FF13440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CF-45DC-47FD-87A4-0A9F8FF13440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1-45DC-47FD-87A4-0A9F8FF13440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3-45DC-47FD-87A4-0A9F8FF13440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5-45DC-47FD-87A4-0A9F8FF13440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7-45DC-47FD-87A4-0A9F8FF13440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9-45DC-47FD-87A4-0A9F8FF13440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B-45DC-47FD-87A4-0A9F8FF13440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D-45DC-47FD-87A4-0A9F8FF13440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DF-45DC-47FD-87A4-0A9F8FF13440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1-45DC-47FD-87A4-0A9F8FF13440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3-45DC-47FD-87A4-0A9F8FF13440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5-45DC-47FD-87A4-0A9F8FF13440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7-45DC-47FD-87A4-0A9F8FF13440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9-45DC-47FD-87A4-0A9F8FF13440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B-45DC-47FD-87A4-0A9F8FF13440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D-45DC-47FD-87A4-0A9F8FF13440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EF-45DC-47FD-87A4-0A9F8FF13440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1-45DC-47FD-87A4-0A9F8FF13440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3-45DC-47FD-87A4-0A9F8FF13440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5-45DC-47FD-87A4-0A9F8FF13440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7-45DC-47FD-87A4-0A9F8FF13440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9-45DC-47FD-87A4-0A9F8FF13440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B-45DC-47FD-87A4-0A9F8FF13440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D-45DC-47FD-87A4-0A9F8FF13440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FF-45DC-47FD-87A4-0A9F8FF13440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1-45DC-47FD-87A4-0A9F8FF13440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3-45DC-47FD-87A4-0A9F8FF13440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5-45DC-47FD-87A4-0A9F8FF13440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7-45DC-47FD-87A4-0A9F8FF13440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9-45DC-47FD-87A4-0A9F8FF13440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B-45DC-47FD-87A4-0A9F8FF13440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D-45DC-47FD-87A4-0A9F8FF13440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0F-45DC-47FD-87A4-0A9F8FF13440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1-45DC-47FD-87A4-0A9F8FF13440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3-45DC-47FD-87A4-0A9F8FF13440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5-45DC-47FD-87A4-0A9F8FF13440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7-45DC-47FD-87A4-0A9F8FF13440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9-45DC-47FD-87A4-0A9F8FF13440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B-45DC-47FD-87A4-0A9F8FF13440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D-45DC-47FD-87A4-0A9F8FF13440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1F-45DC-47FD-87A4-0A9F8FF13440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1-45DC-47FD-87A4-0A9F8FF13440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3-45DC-47FD-87A4-0A9F8FF13440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5-45DC-47FD-87A4-0A9F8FF13440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7-45DC-47FD-87A4-0A9F8FF13440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129-45DC-47FD-87A4-0A9F8FF13440}"/>
              </c:ext>
            </c:extLst>
          </c:dPt>
          <c:cat>
            <c:strRef>
              <c:f>AD_Stuttg_Average_149!$G$20:$EY$20</c:f>
              <c:strCache>
                <c:ptCount val="149"/>
                <c:pt idx="0">
                  <c:v>Ethen</c:v>
                </c:pt>
                <c:pt idx="1">
                  <c:v>Ethyn</c:v>
                </c:pt>
                <c:pt idx="2">
                  <c:v>Ethan</c:v>
                </c:pt>
                <c:pt idx="3">
                  <c:v>Propen</c:v>
                </c:pt>
                <c:pt idx="4">
                  <c:v>Propan</c:v>
                </c:pt>
                <c:pt idx="5">
                  <c:v>Dichfl</c:v>
                </c:pt>
                <c:pt idx="6">
                  <c:v>Propyn</c:v>
                </c:pt>
                <c:pt idx="7">
                  <c:v>ChlorM</c:v>
                </c:pt>
                <c:pt idx="8">
                  <c:v>iButan</c:v>
                </c:pt>
                <c:pt idx="9">
                  <c:v>Aceald</c:v>
                </c:pt>
                <c:pt idx="10">
                  <c:v>1Buten</c:v>
                </c:pt>
                <c:pt idx="11">
                  <c:v>13Bien</c:v>
                </c:pt>
                <c:pt idx="12">
                  <c:v>Butane</c:v>
                </c:pt>
                <c:pt idx="13">
                  <c:v>Methol</c:v>
                </c:pt>
                <c:pt idx="14">
                  <c:v>t2Bute</c:v>
                </c:pt>
                <c:pt idx="15">
                  <c:v>c2Bute</c:v>
                </c:pt>
                <c:pt idx="16">
                  <c:v>12Bien</c:v>
                </c:pt>
                <c:pt idx="17">
                  <c:v>Ethaol</c:v>
                </c:pt>
                <c:pt idx="18">
                  <c:v>Actntr</c:v>
                </c:pt>
                <c:pt idx="19">
                  <c:v>3M1Ben</c:v>
                </c:pt>
                <c:pt idx="20">
                  <c:v>iPenta</c:v>
                </c:pt>
                <c:pt idx="21">
                  <c:v>Proal</c:v>
                </c:pt>
                <c:pt idx="22">
                  <c:v>Aceton</c:v>
                </c:pt>
                <c:pt idx="23">
                  <c:v>1Pente</c:v>
                </c:pt>
                <c:pt idx="24">
                  <c:v>2Prool</c:v>
                </c:pt>
                <c:pt idx="25">
                  <c:v>2M1Ben</c:v>
                </c:pt>
                <c:pt idx="26">
                  <c:v>Pentan</c:v>
                </c:pt>
                <c:pt idx="27">
                  <c:v>Isopre</c:v>
                </c:pt>
                <c:pt idx="28">
                  <c:v>t2Pent</c:v>
                </c:pt>
                <c:pt idx="29">
                  <c:v>c2Pent</c:v>
                </c:pt>
                <c:pt idx="30">
                  <c:v>2M2Ben</c:v>
                </c:pt>
                <c:pt idx="31">
                  <c:v>MeAcet</c:v>
                </c:pt>
                <c:pt idx="32">
                  <c:v>13Pien</c:v>
                </c:pt>
                <c:pt idx="33">
                  <c:v>22DMBa</c:v>
                </c:pt>
                <c:pt idx="34">
                  <c:v>Prool</c:v>
                </c:pt>
                <c:pt idx="35">
                  <c:v>Methac</c:v>
                </c:pt>
                <c:pt idx="36">
                  <c:v>CyPen</c:v>
                </c:pt>
                <c:pt idx="37">
                  <c:v>CyPan</c:v>
                </c:pt>
                <c:pt idx="38">
                  <c:v>23DMBa</c:v>
                </c:pt>
                <c:pt idx="39">
                  <c:v>MeViKe</c:v>
                </c:pt>
                <c:pt idx="40">
                  <c:v>2MPan</c:v>
                </c:pt>
                <c:pt idx="41">
                  <c:v>Butal</c:v>
                </c:pt>
                <c:pt idx="42">
                  <c:v>MeEtKe</c:v>
                </c:pt>
                <c:pt idx="43">
                  <c:v>1Hexen</c:v>
                </c:pt>
                <c:pt idx="44">
                  <c:v>3Mpan</c:v>
                </c:pt>
                <c:pt idx="45">
                  <c:v>2M1Pen</c:v>
                </c:pt>
                <c:pt idx="46">
                  <c:v>2Butol</c:v>
                </c:pt>
                <c:pt idx="47">
                  <c:v>nHexan</c:v>
                </c:pt>
                <c:pt idx="48">
                  <c:v>t2Hexe</c:v>
                </c:pt>
                <c:pt idx="49">
                  <c:v>2Mfura</c:v>
                </c:pt>
                <c:pt idx="50">
                  <c:v>c2Hexe</c:v>
                </c:pt>
                <c:pt idx="51">
                  <c:v>ETBE</c:v>
                </c:pt>
                <c:pt idx="52">
                  <c:v>t13Hie</c:v>
                </c:pt>
                <c:pt idx="53">
                  <c:v>MCyPen</c:v>
                </c:pt>
                <c:pt idx="54">
                  <c:v>24DMPa</c:v>
                </c:pt>
                <c:pt idx="55">
                  <c:v>1Butol</c:v>
                </c:pt>
                <c:pt idx="56">
                  <c:v>Benzen</c:v>
                </c:pt>
                <c:pt idx="57">
                  <c:v>CyHexa</c:v>
                </c:pt>
                <c:pt idx="58">
                  <c:v>2MHexa</c:v>
                </c:pt>
                <c:pt idx="59">
                  <c:v>23DMPa</c:v>
                </c:pt>
                <c:pt idx="60">
                  <c:v>Penal</c:v>
                </c:pt>
                <c:pt idx="61">
                  <c:v>3MHexa</c:v>
                </c:pt>
                <c:pt idx="62">
                  <c:v>CyHexe</c:v>
                </c:pt>
                <c:pt idx="63">
                  <c:v>c13MCP</c:v>
                </c:pt>
                <c:pt idx="64">
                  <c:v>1Hepte</c:v>
                </c:pt>
                <c:pt idx="65">
                  <c:v>t13MCP</c:v>
                </c:pt>
                <c:pt idx="66">
                  <c:v>224TMP</c:v>
                </c:pt>
                <c:pt idx="67">
                  <c:v>Heptan</c:v>
                </c:pt>
                <c:pt idx="68">
                  <c:v>23DM2P</c:v>
                </c:pt>
                <c:pt idx="69">
                  <c:v>1octen</c:v>
                </c:pt>
                <c:pt idx="70">
                  <c:v>CyPone</c:v>
                </c:pt>
                <c:pt idx="71">
                  <c:v>c12MCP</c:v>
                </c:pt>
                <c:pt idx="72">
                  <c:v>MCHexa</c:v>
                </c:pt>
                <c:pt idx="73">
                  <c:v>25DMHa</c:v>
                </c:pt>
                <c:pt idx="74">
                  <c:v>DMDS</c:v>
                </c:pt>
                <c:pt idx="75">
                  <c:v>24DMHa</c:v>
                </c:pt>
                <c:pt idx="76">
                  <c:v>ECyPan</c:v>
                </c:pt>
                <c:pt idx="77">
                  <c:v>TMCyPa</c:v>
                </c:pt>
                <c:pt idx="78">
                  <c:v>1MCHxe</c:v>
                </c:pt>
                <c:pt idx="79">
                  <c:v>234TMP</c:v>
                </c:pt>
                <c:pt idx="80">
                  <c:v>Toluen</c:v>
                </c:pt>
                <c:pt idx="81">
                  <c:v>2MHpta</c:v>
                </c:pt>
                <c:pt idx="82">
                  <c:v>4MHpta</c:v>
                </c:pt>
                <c:pt idx="83">
                  <c:v>3MHpta</c:v>
                </c:pt>
                <c:pt idx="84">
                  <c:v>Hexal</c:v>
                </c:pt>
                <c:pt idx="85">
                  <c:v>t14MCH</c:v>
                </c:pt>
                <c:pt idx="86">
                  <c:v>11DMCH</c:v>
                </c:pt>
                <c:pt idx="87">
                  <c:v>BuAcet</c:v>
                </c:pt>
                <c:pt idx="88">
                  <c:v>c1E3MP</c:v>
                </c:pt>
                <c:pt idx="89">
                  <c:v>t1E3MP</c:v>
                </c:pt>
                <c:pt idx="90">
                  <c:v>Octane</c:v>
                </c:pt>
                <c:pt idx="91">
                  <c:v>23MB2o</c:v>
                </c:pt>
                <c:pt idx="92">
                  <c:v>c14MCH</c:v>
                </c:pt>
                <c:pt idx="93">
                  <c:v>c13MCH</c:v>
                </c:pt>
                <c:pt idx="94">
                  <c:v>iPCyPa</c:v>
                </c:pt>
                <c:pt idx="95">
                  <c:v>E2H1al</c:v>
                </c:pt>
                <c:pt idx="96">
                  <c:v>2MOcta</c:v>
                </c:pt>
                <c:pt idx="97">
                  <c:v>ECyHxa</c:v>
                </c:pt>
                <c:pt idx="98">
                  <c:v>113MCH</c:v>
                </c:pt>
                <c:pt idx="99">
                  <c:v>EtBenz</c:v>
                </c:pt>
                <c:pt idx="100">
                  <c:v>4MOcta</c:v>
                </c:pt>
                <c:pt idx="101">
                  <c:v>mpXyle</c:v>
                </c:pt>
                <c:pt idx="102">
                  <c:v>3Mocta</c:v>
                </c:pt>
                <c:pt idx="103">
                  <c:v>Styren</c:v>
                </c:pt>
                <c:pt idx="104">
                  <c:v>Hepal</c:v>
                </c:pt>
                <c:pt idx="105">
                  <c:v>1Nonen</c:v>
                </c:pt>
                <c:pt idx="106">
                  <c:v>oXylen</c:v>
                </c:pt>
                <c:pt idx="107">
                  <c:v>Nonane</c:v>
                </c:pt>
                <c:pt idx="108">
                  <c:v>iPBenz</c:v>
                </c:pt>
                <c:pt idx="109">
                  <c:v>26DMOc</c:v>
                </c:pt>
                <c:pt idx="110">
                  <c:v>BCyPan</c:v>
                </c:pt>
                <c:pt idx="111">
                  <c:v>Bnzald</c:v>
                </c:pt>
                <c:pt idx="112">
                  <c:v>aPinen</c:v>
                </c:pt>
                <c:pt idx="113">
                  <c:v>CyOcT</c:v>
                </c:pt>
                <c:pt idx="114">
                  <c:v>PrBenz</c:v>
                </c:pt>
                <c:pt idx="115">
                  <c:v>36DMOc</c:v>
                </c:pt>
                <c:pt idx="116">
                  <c:v>3ETolu</c:v>
                </c:pt>
                <c:pt idx="117">
                  <c:v>4ETolu</c:v>
                </c:pt>
                <c:pt idx="118">
                  <c:v>tPinan</c:v>
                </c:pt>
                <c:pt idx="119">
                  <c:v>Mestle</c:v>
                </c:pt>
                <c:pt idx="120">
                  <c:v>5MNona</c:v>
                </c:pt>
                <c:pt idx="121">
                  <c:v>1123MH</c:v>
                </c:pt>
                <c:pt idx="122">
                  <c:v>2ETolu</c:v>
                </c:pt>
                <c:pt idx="123">
                  <c:v>Sabine</c:v>
                </c:pt>
                <c:pt idx="124">
                  <c:v>bPinen</c:v>
                </c:pt>
                <c:pt idx="125">
                  <c:v>Octal</c:v>
                </c:pt>
                <c:pt idx="126">
                  <c:v>Myrcen</c:v>
                </c:pt>
                <c:pt idx="127">
                  <c:v>1PBenz</c:v>
                </c:pt>
                <c:pt idx="128">
                  <c:v>TBBenz</c:v>
                </c:pt>
                <c:pt idx="129">
                  <c:v>Decane</c:v>
                </c:pt>
                <c:pt idx="130">
                  <c:v>d2care</c:v>
                </c:pt>
                <c:pt idx="131">
                  <c:v>aPhlnd</c:v>
                </c:pt>
                <c:pt idx="132">
                  <c:v>13MiPB</c:v>
                </c:pt>
                <c:pt idx="133">
                  <c:v>d3care</c:v>
                </c:pt>
                <c:pt idx="134">
                  <c:v>12MiPB</c:v>
                </c:pt>
                <c:pt idx="135">
                  <c:v>123TMB</c:v>
                </c:pt>
                <c:pt idx="136">
                  <c:v>Limone</c:v>
                </c:pt>
                <c:pt idx="137">
                  <c:v>Indane</c:v>
                </c:pt>
                <c:pt idx="138">
                  <c:v>ZbOcim</c:v>
                </c:pt>
                <c:pt idx="139">
                  <c:v>13MPrB</c:v>
                </c:pt>
                <c:pt idx="140">
                  <c:v>13DEB</c:v>
                </c:pt>
                <c:pt idx="141">
                  <c:v>14DEB</c:v>
                </c:pt>
                <c:pt idx="142">
                  <c:v>BuBenz</c:v>
                </c:pt>
                <c:pt idx="143">
                  <c:v>EbOcim</c:v>
                </c:pt>
                <c:pt idx="144">
                  <c:v>12MPrB</c:v>
                </c:pt>
                <c:pt idx="145">
                  <c:v>12DEB</c:v>
                </c:pt>
                <c:pt idx="146">
                  <c:v>13M4EB</c:v>
                </c:pt>
                <c:pt idx="147">
                  <c:v>12M4EB</c:v>
                </c:pt>
                <c:pt idx="148">
                  <c:v>13M2EB</c:v>
                </c:pt>
              </c:strCache>
            </c:strRef>
          </c:cat>
          <c:val>
            <c:numRef>
              <c:f>AD_Stuttg_Average_149!$G$23:$EY$23</c:f>
              <c:numCache>
                <c:formatCode>General</c:formatCode>
                <c:ptCount val="149"/>
                <c:pt idx="0">
                  <c:v>2.1620644656875001</c:v>
                </c:pt>
                <c:pt idx="1">
                  <c:v>1.2560812701499999</c:v>
                </c:pt>
                <c:pt idx="2">
                  <c:v>2.5971939368250001</c:v>
                </c:pt>
                <c:pt idx="3">
                  <c:v>0.74958422506666667</c:v>
                </c:pt>
                <c:pt idx="4">
                  <c:v>1.7946940961250002</c:v>
                </c:pt>
                <c:pt idx="5">
                  <c:v>0.15104842054166667</c:v>
                </c:pt>
                <c:pt idx="6">
                  <c:v>2.4150669491666665E-2</c:v>
                </c:pt>
                <c:pt idx="7">
                  <c:v>2.3836596176250007</c:v>
                </c:pt>
                <c:pt idx="8">
                  <c:v>1.1937341145166667</c:v>
                </c:pt>
                <c:pt idx="9">
                  <c:v>6.2454924747499998</c:v>
                </c:pt>
                <c:pt idx="10">
                  <c:v>0.42371485203333337</c:v>
                </c:pt>
                <c:pt idx="11">
                  <c:v>6.5640220837500013E-2</c:v>
                </c:pt>
                <c:pt idx="12">
                  <c:v>3.1393672986666665</c:v>
                </c:pt>
                <c:pt idx="13">
                  <c:v>0</c:v>
                </c:pt>
                <c:pt idx="14">
                  <c:v>8.1516724895833323E-2</c:v>
                </c:pt>
                <c:pt idx="15">
                  <c:v>9.4808014937500004E-2</c:v>
                </c:pt>
                <c:pt idx="16">
                  <c:v>3.8161847250000008E-3</c:v>
                </c:pt>
                <c:pt idx="17">
                  <c:v>16.151753265179167</c:v>
                </c:pt>
                <c:pt idx="18">
                  <c:v>0</c:v>
                </c:pt>
                <c:pt idx="19">
                  <c:v>0</c:v>
                </c:pt>
                <c:pt idx="20">
                  <c:v>4.8216364102087503</c:v>
                </c:pt>
                <c:pt idx="21">
                  <c:v>0</c:v>
                </c:pt>
                <c:pt idx="22">
                  <c:v>14.9187262906</c:v>
                </c:pt>
                <c:pt idx="23">
                  <c:v>6.5143986249999994E-2</c:v>
                </c:pt>
                <c:pt idx="24">
                  <c:v>1.0899375900833332</c:v>
                </c:pt>
                <c:pt idx="25">
                  <c:v>0.146866818175</c:v>
                </c:pt>
                <c:pt idx="26">
                  <c:v>1.3523151460000002</c:v>
                </c:pt>
                <c:pt idx="27">
                  <c:v>0.77525776856666673</c:v>
                </c:pt>
                <c:pt idx="28">
                  <c:v>0.11656589979999998</c:v>
                </c:pt>
                <c:pt idx="29">
                  <c:v>5.5940157000000004E-2</c:v>
                </c:pt>
                <c:pt idx="30">
                  <c:v>0.28408754517500001</c:v>
                </c:pt>
                <c:pt idx="31">
                  <c:v>0.13206276307124998</c:v>
                </c:pt>
                <c:pt idx="32">
                  <c:v>1.4336847416666668E-2</c:v>
                </c:pt>
                <c:pt idx="33">
                  <c:v>1.1053947362166667</c:v>
                </c:pt>
                <c:pt idx="34">
                  <c:v>8.1257078062500002E-2</c:v>
                </c:pt>
                <c:pt idx="35">
                  <c:v>0.30047594681666667</c:v>
                </c:pt>
                <c:pt idx="36">
                  <c:v>0.14624919749999996</c:v>
                </c:pt>
                <c:pt idx="37">
                  <c:v>0.11301113083333332</c:v>
                </c:pt>
                <c:pt idx="38">
                  <c:v>0.3245202432474999</c:v>
                </c:pt>
                <c:pt idx="39">
                  <c:v>0.32757802677083336</c:v>
                </c:pt>
                <c:pt idx="40">
                  <c:v>1.6260755161583331</c:v>
                </c:pt>
                <c:pt idx="41">
                  <c:v>0.9526850207291665</c:v>
                </c:pt>
                <c:pt idx="42">
                  <c:v>1.0737168784416666</c:v>
                </c:pt>
                <c:pt idx="43">
                  <c:v>0</c:v>
                </c:pt>
                <c:pt idx="44">
                  <c:v>0.62420617725249994</c:v>
                </c:pt>
                <c:pt idx="45">
                  <c:v>2.3593028666666661E-2</c:v>
                </c:pt>
                <c:pt idx="46">
                  <c:v>2.3822600366666669E-2</c:v>
                </c:pt>
                <c:pt idx="47">
                  <c:v>0.57811971403333329</c:v>
                </c:pt>
                <c:pt idx="48">
                  <c:v>8.3902260000000006E-3</c:v>
                </c:pt>
                <c:pt idx="49">
                  <c:v>0.10906146895833332</c:v>
                </c:pt>
                <c:pt idx="50">
                  <c:v>2.3664739999999999E-3</c:v>
                </c:pt>
                <c:pt idx="51">
                  <c:v>0.8555441141000002</c:v>
                </c:pt>
                <c:pt idx="52">
                  <c:v>4.4793680000000001E-3</c:v>
                </c:pt>
                <c:pt idx="53">
                  <c:v>4.3027822500000005E-4</c:v>
                </c:pt>
                <c:pt idx="54">
                  <c:v>0.43968348675000002</c:v>
                </c:pt>
                <c:pt idx="55">
                  <c:v>0.41143171154499991</c:v>
                </c:pt>
                <c:pt idx="56">
                  <c:v>0.98513868163333329</c:v>
                </c:pt>
                <c:pt idx="57">
                  <c:v>0.27344965626666662</c:v>
                </c:pt>
                <c:pt idx="58">
                  <c:v>0.47463754700000005</c:v>
                </c:pt>
                <c:pt idx="59">
                  <c:v>0.21210847447708331</c:v>
                </c:pt>
                <c:pt idx="60">
                  <c:v>0.35117248114333333</c:v>
                </c:pt>
                <c:pt idx="61">
                  <c:v>0.89747789909166675</c:v>
                </c:pt>
                <c:pt idx="62">
                  <c:v>4.3395462375000003E-3</c:v>
                </c:pt>
                <c:pt idx="63">
                  <c:v>4.4660489320416663E-2</c:v>
                </c:pt>
                <c:pt idx="64">
                  <c:v>2.1518692119166665E-2</c:v>
                </c:pt>
                <c:pt idx="65">
                  <c:v>7.6969688868333318E-3</c:v>
                </c:pt>
                <c:pt idx="66">
                  <c:v>0.63398298312333334</c:v>
                </c:pt>
                <c:pt idx="67">
                  <c:v>0.39582123267500002</c:v>
                </c:pt>
                <c:pt idx="68">
                  <c:v>1.936206E-3</c:v>
                </c:pt>
                <c:pt idx="69">
                  <c:v>1.5302053333333331E-3</c:v>
                </c:pt>
                <c:pt idx="70">
                  <c:v>0.19557854435000002</c:v>
                </c:pt>
                <c:pt idx="71">
                  <c:v>1.08431217E-2</c:v>
                </c:pt>
                <c:pt idx="72">
                  <c:v>0.21510544668749998</c:v>
                </c:pt>
                <c:pt idx="73">
                  <c:v>6.4922567283333343E-2</c:v>
                </c:pt>
                <c:pt idx="74">
                  <c:v>0.29560526806666665</c:v>
                </c:pt>
                <c:pt idx="75">
                  <c:v>0.10192761938333333</c:v>
                </c:pt>
                <c:pt idx="76">
                  <c:v>2.9534120062500002E-2</c:v>
                </c:pt>
                <c:pt idx="77">
                  <c:v>8.0314307499999987E-3</c:v>
                </c:pt>
                <c:pt idx="78">
                  <c:v>0</c:v>
                </c:pt>
                <c:pt idx="79">
                  <c:v>0.24096297985999998</c:v>
                </c:pt>
                <c:pt idx="80">
                  <c:v>3.3516642156333329</c:v>
                </c:pt>
                <c:pt idx="81">
                  <c:v>0.12413911932916669</c:v>
                </c:pt>
                <c:pt idx="82">
                  <c:v>3.2898715958333338E-2</c:v>
                </c:pt>
                <c:pt idx="83">
                  <c:v>0.13064099573749999</c:v>
                </c:pt>
                <c:pt idx="84">
                  <c:v>0</c:v>
                </c:pt>
                <c:pt idx="85">
                  <c:v>7.6222102308333331E-2</c:v>
                </c:pt>
                <c:pt idx="86">
                  <c:v>6.8286283829166669E-2</c:v>
                </c:pt>
                <c:pt idx="87">
                  <c:v>0.41940937719999993</c:v>
                </c:pt>
                <c:pt idx="88">
                  <c:v>3.2412559812500005E-2</c:v>
                </c:pt>
                <c:pt idx="89">
                  <c:v>1.7210208749999999E-3</c:v>
                </c:pt>
                <c:pt idx="90">
                  <c:v>0.22047979700833334</c:v>
                </c:pt>
                <c:pt idx="91">
                  <c:v>0</c:v>
                </c:pt>
                <c:pt idx="92">
                  <c:v>0.12215423721666666</c:v>
                </c:pt>
                <c:pt idx="93">
                  <c:v>0</c:v>
                </c:pt>
                <c:pt idx="94">
                  <c:v>3.8244908333333327E-3</c:v>
                </c:pt>
                <c:pt idx="95">
                  <c:v>1.1489863175E-2</c:v>
                </c:pt>
                <c:pt idx="96">
                  <c:v>3.0183049687499998E-2</c:v>
                </c:pt>
                <c:pt idx="97">
                  <c:v>2.9639803958333336E-2</c:v>
                </c:pt>
                <c:pt idx="98">
                  <c:v>4.5931108999999998E-2</c:v>
                </c:pt>
                <c:pt idx="99">
                  <c:v>0.69255815943333332</c:v>
                </c:pt>
                <c:pt idx="100">
                  <c:v>4.2509798437499996E-2</c:v>
                </c:pt>
                <c:pt idx="101">
                  <c:v>2.2317411245666663</c:v>
                </c:pt>
                <c:pt idx="102">
                  <c:v>7.319553468749998E-2</c:v>
                </c:pt>
                <c:pt idx="103">
                  <c:v>0.15860413316666669</c:v>
                </c:pt>
                <c:pt idx="104">
                  <c:v>0</c:v>
                </c:pt>
                <c:pt idx="105">
                  <c:v>0</c:v>
                </c:pt>
                <c:pt idx="106">
                  <c:v>0.99721789676666661</c:v>
                </c:pt>
                <c:pt idx="107">
                  <c:v>0.278051236875</c:v>
                </c:pt>
                <c:pt idx="108">
                  <c:v>4.5716670299999998E-2</c:v>
                </c:pt>
                <c:pt idx="109">
                  <c:v>5.7125657133333327E-2</c:v>
                </c:pt>
                <c:pt idx="110">
                  <c:v>6.3550583600000002E-2</c:v>
                </c:pt>
                <c:pt idx="111">
                  <c:v>3.9786156666666668E-3</c:v>
                </c:pt>
                <c:pt idx="112">
                  <c:v>0.26356968696249994</c:v>
                </c:pt>
                <c:pt idx="113">
                  <c:v>1.3311671875E-3</c:v>
                </c:pt>
                <c:pt idx="114">
                  <c:v>0.18178111510416667</c:v>
                </c:pt>
                <c:pt idx="115">
                  <c:v>0</c:v>
                </c:pt>
                <c:pt idx="116">
                  <c:v>0.80780455195416656</c:v>
                </c:pt>
                <c:pt idx="117">
                  <c:v>0.36290679407500004</c:v>
                </c:pt>
                <c:pt idx="118">
                  <c:v>9.1177603124999989E-3</c:v>
                </c:pt>
                <c:pt idx="119">
                  <c:v>0.44719178434583329</c:v>
                </c:pt>
                <c:pt idx="120">
                  <c:v>1.0304925416666666E-2</c:v>
                </c:pt>
                <c:pt idx="121">
                  <c:v>2.9617484487500005E-2</c:v>
                </c:pt>
                <c:pt idx="122">
                  <c:v>0.33689417253333326</c:v>
                </c:pt>
                <c:pt idx="123">
                  <c:v>4.12313718E-2</c:v>
                </c:pt>
                <c:pt idx="124">
                  <c:v>4.3181504249999995E-2</c:v>
                </c:pt>
                <c:pt idx="125">
                  <c:v>0</c:v>
                </c:pt>
                <c:pt idx="126">
                  <c:v>6.2450670124999989E-2</c:v>
                </c:pt>
                <c:pt idx="127">
                  <c:v>0.32350627669166665</c:v>
                </c:pt>
                <c:pt idx="128">
                  <c:v>0.99530986404999999</c:v>
                </c:pt>
                <c:pt idx="129">
                  <c:v>0.26303019039999997</c:v>
                </c:pt>
                <c:pt idx="130">
                  <c:v>2.5537448749999997E-3</c:v>
                </c:pt>
                <c:pt idx="131">
                  <c:v>2.5537448749999997E-3</c:v>
                </c:pt>
                <c:pt idx="132">
                  <c:v>2.6418690374999998E-2</c:v>
                </c:pt>
                <c:pt idx="133">
                  <c:v>6.8370715062500004E-2</c:v>
                </c:pt>
                <c:pt idx="134">
                  <c:v>9.368788275199999E-2</c:v>
                </c:pt>
                <c:pt idx="135">
                  <c:v>0.32483005120416664</c:v>
                </c:pt>
                <c:pt idx="136">
                  <c:v>5.7389612099999987E-2</c:v>
                </c:pt>
                <c:pt idx="137">
                  <c:v>8.7104815208333339E-2</c:v>
                </c:pt>
                <c:pt idx="138">
                  <c:v>2.3215862499999999E-3</c:v>
                </c:pt>
                <c:pt idx="139">
                  <c:v>0.115258684675</c:v>
                </c:pt>
                <c:pt idx="140">
                  <c:v>0.11313146545</c:v>
                </c:pt>
                <c:pt idx="141">
                  <c:v>0.21160112957499999</c:v>
                </c:pt>
                <c:pt idx="142">
                  <c:v>6.2604290524999981E-2</c:v>
                </c:pt>
                <c:pt idx="143">
                  <c:v>2.2287228000000003E-2</c:v>
                </c:pt>
                <c:pt idx="144">
                  <c:v>0.14272954799999998</c:v>
                </c:pt>
                <c:pt idx="145">
                  <c:v>4.2132664650000005E-2</c:v>
                </c:pt>
                <c:pt idx="146">
                  <c:v>3.0101295699999996E-2</c:v>
                </c:pt>
                <c:pt idx="147">
                  <c:v>2.62585771E-2</c:v>
                </c:pt>
                <c:pt idx="148">
                  <c:v>0.13957302914999997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45DC-47FD-87A4-0A9F8FF13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B1C507-E763-4091-A739-84517BCE09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B60227-A482-4679-9569-2474B353E35E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CFABEDD1-2FE8-48A4-822F-5ABE4C99709B}" type="parTrans" cxnId="{12B8D0AF-EF60-4530-A7B2-B455EAE9DFFC}">
      <dgm:prSet/>
      <dgm:spPr/>
      <dgm:t>
        <a:bodyPr/>
        <a:lstStyle/>
        <a:p>
          <a:endParaRPr lang="en-US"/>
        </a:p>
      </dgm:t>
    </dgm:pt>
    <dgm:pt modelId="{E0063D72-F27D-4350-A5BD-15AF2616021F}" type="sibTrans" cxnId="{12B8D0AF-EF60-4530-A7B2-B455EAE9DFFC}">
      <dgm:prSet/>
      <dgm:spPr/>
      <dgm:t>
        <a:bodyPr/>
        <a:lstStyle/>
        <a:p>
          <a:endParaRPr lang="en-US"/>
        </a:p>
      </dgm:t>
    </dgm:pt>
    <dgm:pt modelId="{04062419-8875-49D2-99CE-74C2BF908B70}">
      <dgm:prSet phldrT="[Text]" custT="1"/>
      <dgm:spPr/>
      <dgm:t>
        <a:bodyPr/>
        <a:lstStyle/>
        <a:p>
          <a:pPr>
            <a:buChar char="•"/>
          </a:pPr>
          <a:r>
            <a:rPr lang="en-US" sz="1400" b="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To apportion measured pollutant concentrations (or exposures or doses) to their sources, and to assess the proportional contribution of each source.</a:t>
          </a:r>
          <a:endParaRPr lang="en-US" sz="1400" b="0" dirty="0">
            <a:solidFill>
              <a:srgbClr val="002060"/>
            </a:solidFill>
            <a:latin typeface="+mn-lt"/>
          </a:endParaRPr>
        </a:p>
      </dgm:t>
    </dgm:pt>
    <dgm:pt modelId="{4A0D3B18-E565-4E44-BC5D-5EA93139F856}" type="parTrans" cxnId="{FFAD3338-D64C-4ABE-A3B9-A75DAD95E863}">
      <dgm:prSet/>
      <dgm:spPr/>
      <dgm:t>
        <a:bodyPr/>
        <a:lstStyle/>
        <a:p>
          <a:endParaRPr lang="en-US"/>
        </a:p>
      </dgm:t>
    </dgm:pt>
    <dgm:pt modelId="{24FD5003-461A-445F-BD7E-883712EC4570}" type="sibTrans" cxnId="{FFAD3338-D64C-4ABE-A3B9-A75DAD95E863}">
      <dgm:prSet/>
      <dgm:spPr/>
      <dgm:t>
        <a:bodyPr/>
        <a:lstStyle/>
        <a:p>
          <a:endParaRPr lang="en-US"/>
        </a:p>
      </dgm:t>
    </dgm:pt>
    <dgm:pt modelId="{AC0D49D5-96D5-4495-BEA2-1EA8E133F8AD}">
      <dgm:prSet phldrT="[Text]"/>
      <dgm:spPr/>
      <dgm:t>
        <a:bodyPr/>
        <a:lstStyle/>
        <a:p>
          <a:r>
            <a:rPr lang="en-US" dirty="0"/>
            <a:t>Math</a:t>
          </a:r>
        </a:p>
      </dgm:t>
    </dgm:pt>
    <dgm:pt modelId="{DD0F045B-8512-4683-A541-78BF4A713C3A}" type="parTrans" cxnId="{EF070E26-3A23-4917-A436-355BFB54C986}">
      <dgm:prSet/>
      <dgm:spPr/>
      <dgm:t>
        <a:bodyPr/>
        <a:lstStyle/>
        <a:p>
          <a:endParaRPr lang="en-US"/>
        </a:p>
      </dgm:t>
    </dgm:pt>
    <dgm:pt modelId="{52C6F9BF-2C5F-4FDE-9069-2ACF5B372CED}" type="sibTrans" cxnId="{EF070E26-3A23-4917-A436-355BFB54C986}">
      <dgm:prSet/>
      <dgm:spPr/>
      <dgm:t>
        <a:bodyPr/>
        <a:lstStyle/>
        <a:p>
          <a:endParaRPr lang="en-US"/>
        </a:p>
      </dgm:t>
    </dgm:pt>
    <dgm:pt modelId="{BFADF48A-BCAE-4368-BF87-A51B440E30D9}">
      <dgm:prSet phldrT="[Text]" custT="1"/>
      <dgm:spPr/>
      <dgm:t>
        <a:bodyPr/>
        <a:lstStyle/>
        <a:p>
          <a:pPr>
            <a:buChar char="•"/>
          </a:pPr>
          <a:r>
            <a:rPr lang="en-US" sz="1400" b="0" dirty="0">
              <a:solidFill>
                <a:srgbClr val="002060"/>
              </a:solidFill>
              <a:latin typeface="+mn-lt"/>
            </a:rPr>
            <a:t>The CMB receptor model consists of a solution to linear equations that express each receptor chemical concentration as a linear sum of products of source profile abundances and source contributions.</a:t>
          </a:r>
        </a:p>
      </dgm:t>
    </dgm:pt>
    <dgm:pt modelId="{665FA217-7C9B-4CC6-A996-2130A1ED473C}" type="parTrans" cxnId="{F50B0F37-05CC-4D0C-B17A-34DE85DA533E}">
      <dgm:prSet/>
      <dgm:spPr/>
      <dgm:t>
        <a:bodyPr/>
        <a:lstStyle/>
        <a:p>
          <a:endParaRPr lang="en-US"/>
        </a:p>
      </dgm:t>
    </dgm:pt>
    <dgm:pt modelId="{CE03AA15-ECE0-46C7-A3F7-404553845614}" type="sibTrans" cxnId="{F50B0F37-05CC-4D0C-B17A-34DE85DA533E}">
      <dgm:prSet/>
      <dgm:spPr/>
      <dgm:t>
        <a:bodyPr/>
        <a:lstStyle/>
        <a:p>
          <a:endParaRPr lang="en-US"/>
        </a:p>
      </dgm:t>
    </dgm:pt>
    <dgm:pt modelId="{E499D1EF-1F0B-4A5C-A6F8-CF4227FA619B}">
      <dgm:prSet phldrT="[Text]"/>
      <dgm:spPr/>
      <dgm:t>
        <a:bodyPr/>
        <a:lstStyle/>
        <a:p>
          <a:r>
            <a:rPr lang="en-US" dirty="0"/>
            <a:t>Assumptions</a:t>
          </a:r>
        </a:p>
      </dgm:t>
    </dgm:pt>
    <dgm:pt modelId="{BC72EE71-CA82-4FE7-AB7D-B891B77D990A}" type="parTrans" cxnId="{22C53BCD-283B-409A-BBCB-1CA0FD7E621B}">
      <dgm:prSet/>
      <dgm:spPr/>
      <dgm:t>
        <a:bodyPr/>
        <a:lstStyle/>
        <a:p>
          <a:endParaRPr lang="en-US"/>
        </a:p>
      </dgm:t>
    </dgm:pt>
    <dgm:pt modelId="{74F1BB4B-F0B4-4CAD-9225-00691705577A}" type="sibTrans" cxnId="{22C53BCD-283B-409A-BBCB-1CA0FD7E621B}">
      <dgm:prSet/>
      <dgm:spPr/>
      <dgm:t>
        <a:bodyPr/>
        <a:lstStyle/>
        <a:p>
          <a:endParaRPr lang="en-US"/>
        </a:p>
      </dgm:t>
    </dgm:pt>
    <dgm:pt modelId="{5B81BFA6-1EC2-44E1-A14B-B83086B62576}">
      <dgm:prSet phldrT="[Text]"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+mn-lt"/>
            </a:rPr>
            <a:t>Composition of the source emissions are constant over the period of ambient and source sampling. </a:t>
          </a:r>
        </a:p>
      </dgm:t>
    </dgm:pt>
    <dgm:pt modelId="{D85B8795-DC76-4E9A-AE01-A3D4A5B3A34C}" type="parTrans" cxnId="{CB40D06E-2BD2-4CC9-967A-CECFB51997DC}">
      <dgm:prSet/>
      <dgm:spPr/>
      <dgm:t>
        <a:bodyPr/>
        <a:lstStyle/>
        <a:p>
          <a:endParaRPr lang="en-US"/>
        </a:p>
      </dgm:t>
    </dgm:pt>
    <dgm:pt modelId="{8DB425E8-C719-46F1-8E5A-7F01C81B16FB}" type="sibTrans" cxnId="{CB40D06E-2BD2-4CC9-967A-CECFB51997DC}">
      <dgm:prSet/>
      <dgm:spPr/>
      <dgm:t>
        <a:bodyPr/>
        <a:lstStyle/>
        <a:p>
          <a:endParaRPr lang="en-US"/>
        </a:p>
      </dgm:t>
    </dgm:pt>
    <dgm:pt modelId="{5F7A2F72-F216-424E-B28F-5F521D1F9A6B}">
      <dgm:prSet phldrT="[Text]" custT="1"/>
      <dgm:spPr/>
      <dgm:t>
        <a:bodyPr/>
        <a:lstStyle/>
        <a:p>
          <a:r>
            <a:rPr lang="en-US" sz="1400" dirty="0">
              <a:solidFill>
                <a:srgbClr val="002060"/>
              </a:solidFill>
              <a:latin typeface="+mn-lt"/>
            </a:rPr>
            <a:t>Chemical species do not react with each other (i.e. they add linearly).</a:t>
          </a:r>
        </a:p>
      </dgm:t>
    </dgm:pt>
    <dgm:pt modelId="{E2ECFE00-010D-4FDD-BB59-956A6ABB5249}" type="parTrans" cxnId="{3C5F6908-5898-4FB2-9FA0-1B320D88C703}">
      <dgm:prSet/>
      <dgm:spPr/>
      <dgm:t>
        <a:bodyPr/>
        <a:lstStyle/>
        <a:p>
          <a:endParaRPr lang="en-US"/>
        </a:p>
      </dgm:t>
    </dgm:pt>
    <dgm:pt modelId="{B9009EAE-6414-49D9-8CD6-1759F26B87DE}" type="sibTrans" cxnId="{3C5F6908-5898-4FB2-9FA0-1B320D88C703}">
      <dgm:prSet/>
      <dgm:spPr/>
      <dgm:t>
        <a:bodyPr/>
        <a:lstStyle/>
        <a:p>
          <a:endParaRPr lang="en-US"/>
        </a:p>
      </dgm:t>
    </dgm:pt>
    <dgm:pt modelId="{8D972C75-F8B9-45F6-94C9-F33CBEBD65B2}">
      <dgm:prSet custT="1"/>
      <dgm:spPr/>
      <dgm:t>
        <a:bodyPr/>
        <a:lstStyle/>
        <a:p>
          <a:endParaRPr lang="en-US" sz="1400" dirty="0">
            <a:solidFill>
              <a:srgbClr val="002060"/>
            </a:solidFill>
            <a:latin typeface="+mn-lt"/>
          </a:endParaRPr>
        </a:p>
      </dgm:t>
    </dgm:pt>
    <dgm:pt modelId="{23B784F5-2672-417D-9B30-6B9BE442BEF5}" type="parTrans" cxnId="{03E77A91-CDB7-498B-A4C4-7811F0351250}">
      <dgm:prSet/>
      <dgm:spPr/>
      <dgm:t>
        <a:bodyPr/>
        <a:lstStyle/>
        <a:p>
          <a:endParaRPr lang="en-US"/>
        </a:p>
      </dgm:t>
    </dgm:pt>
    <dgm:pt modelId="{2B682E82-B5B4-4C20-962A-234163BDCEAD}" type="sibTrans" cxnId="{03E77A91-CDB7-498B-A4C4-7811F0351250}">
      <dgm:prSet/>
      <dgm:spPr/>
      <dgm:t>
        <a:bodyPr/>
        <a:lstStyle/>
        <a:p>
          <a:endParaRPr lang="en-US"/>
        </a:p>
      </dgm:t>
    </dgm:pt>
    <dgm:pt modelId="{5EC15F80-55EA-4C27-8336-DD77DA1974EE}" type="pres">
      <dgm:prSet presAssocID="{31B1C507-E763-4091-A739-84517BCE09E0}" presName="linearFlow" presStyleCnt="0">
        <dgm:presLayoutVars>
          <dgm:dir/>
          <dgm:animLvl val="lvl"/>
          <dgm:resizeHandles val="exact"/>
        </dgm:presLayoutVars>
      </dgm:prSet>
      <dgm:spPr/>
    </dgm:pt>
    <dgm:pt modelId="{C2195CA9-0B3D-4D5A-891A-B14E457ABAEA}" type="pres">
      <dgm:prSet presAssocID="{F8B60227-A482-4679-9569-2474B353E35E}" presName="composite" presStyleCnt="0"/>
      <dgm:spPr/>
    </dgm:pt>
    <dgm:pt modelId="{37644EC7-311F-4A30-A045-9D8260C7AD96}" type="pres">
      <dgm:prSet presAssocID="{F8B60227-A482-4679-9569-2474B353E35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EECBDBA9-4C36-49FD-9973-590869F72329}" type="pres">
      <dgm:prSet presAssocID="{F8B60227-A482-4679-9569-2474B353E35E}" presName="descendantText" presStyleLbl="alignAcc1" presStyleIdx="0" presStyleCnt="3">
        <dgm:presLayoutVars>
          <dgm:bulletEnabled val="1"/>
        </dgm:presLayoutVars>
      </dgm:prSet>
      <dgm:spPr/>
    </dgm:pt>
    <dgm:pt modelId="{78A8AFC6-DD8D-46D7-B9C5-6B863E46CCDE}" type="pres">
      <dgm:prSet presAssocID="{E0063D72-F27D-4350-A5BD-15AF2616021F}" presName="sp" presStyleCnt="0"/>
      <dgm:spPr/>
    </dgm:pt>
    <dgm:pt modelId="{2D246DEF-606A-4421-993D-EA94A58F66B8}" type="pres">
      <dgm:prSet presAssocID="{AC0D49D5-96D5-4495-BEA2-1EA8E133F8AD}" presName="composite" presStyleCnt="0"/>
      <dgm:spPr/>
    </dgm:pt>
    <dgm:pt modelId="{24C68F4A-355C-4DEF-9DBD-40839E08441E}" type="pres">
      <dgm:prSet presAssocID="{AC0D49D5-96D5-4495-BEA2-1EA8E133F8A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705A75D-6A5A-40BC-8599-42C3601AE45C}" type="pres">
      <dgm:prSet presAssocID="{AC0D49D5-96D5-4495-BEA2-1EA8E133F8AD}" presName="descendantText" presStyleLbl="alignAcc1" presStyleIdx="1" presStyleCnt="3">
        <dgm:presLayoutVars>
          <dgm:bulletEnabled val="1"/>
        </dgm:presLayoutVars>
      </dgm:prSet>
      <dgm:spPr/>
    </dgm:pt>
    <dgm:pt modelId="{C4246E6F-3118-440C-A578-611F8AE403FA}" type="pres">
      <dgm:prSet presAssocID="{52C6F9BF-2C5F-4FDE-9069-2ACF5B372CED}" presName="sp" presStyleCnt="0"/>
      <dgm:spPr/>
    </dgm:pt>
    <dgm:pt modelId="{BDA72510-E64C-4DA0-8478-10DE93E92A82}" type="pres">
      <dgm:prSet presAssocID="{E499D1EF-1F0B-4A5C-A6F8-CF4227FA619B}" presName="composite" presStyleCnt="0"/>
      <dgm:spPr/>
    </dgm:pt>
    <dgm:pt modelId="{718EB4FF-5F37-4F01-8D97-AEB3E7F40463}" type="pres">
      <dgm:prSet presAssocID="{E499D1EF-1F0B-4A5C-A6F8-CF4227FA619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3D41571-7FAF-4B4F-9F57-97F2C562888D}" type="pres">
      <dgm:prSet presAssocID="{E499D1EF-1F0B-4A5C-A6F8-CF4227FA619B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C891D07-670D-47B4-8638-57912D124752}" type="presOf" srcId="{AC0D49D5-96D5-4495-BEA2-1EA8E133F8AD}" destId="{24C68F4A-355C-4DEF-9DBD-40839E08441E}" srcOrd="0" destOrd="0" presId="urn:microsoft.com/office/officeart/2005/8/layout/chevron2"/>
    <dgm:cxn modelId="{3C5F6908-5898-4FB2-9FA0-1B320D88C703}" srcId="{E499D1EF-1F0B-4A5C-A6F8-CF4227FA619B}" destId="{5F7A2F72-F216-424E-B28F-5F521D1F9A6B}" srcOrd="2" destOrd="0" parTransId="{E2ECFE00-010D-4FDD-BB59-956A6ABB5249}" sibTransId="{B9009EAE-6414-49D9-8CD6-1759F26B87DE}"/>
    <dgm:cxn modelId="{4FEACB0B-DACB-4F32-86E6-9B440E9F208A}" type="presOf" srcId="{31B1C507-E763-4091-A739-84517BCE09E0}" destId="{5EC15F80-55EA-4C27-8336-DD77DA1974EE}" srcOrd="0" destOrd="0" presId="urn:microsoft.com/office/officeart/2005/8/layout/chevron2"/>
    <dgm:cxn modelId="{6CE44917-158E-4D2E-9A61-FEA61E1BE122}" type="presOf" srcId="{BFADF48A-BCAE-4368-BF87-A51B440E30D9}" destId="{3705A75D-6A5A-40BC-8599-42C3601AE45C}" srcOrd="0" destOrd="0" presId="urn:microsoft.com/office/officeart/2005/8/layout/chevron2"/>
    <dgm:cxn modelId="{71DD5F23-F383-4407-AE68-9AD6AC4048B2}" type="presOf" srcId="{E499D1EF-1F0B-4A5C-A6F8-CF4227FA619B}" destId="{718EB4FF-5F37-4F01-8D97-AEB3E7F40463}" srcOrd="0" destOrd="0" presId="urn:microsoft.com/office/officeart/2005/8/layout/chevron2"/>
    <dgm:cxn modelId="{EF070E26-3A23-4917-A436-355BFB54C986}" srcId="{31B1C507-E763-4091-A739-84517BCE09E0}" destId="{AC0D49D5-96D5-4495-BEA2-1EA8E133F8AD}" srcOrd="1" destOrd="0" parTransId="{DD0F045B-8512-4683-A541-78BF4A713C3A}" sibTransId="{52C6F9BF-2C5F-4FDE-9069-2ACF5B372CED}"/>
    <dgm:cxn modelId="{F50B0F37-05CC-4D0C-B17A-34DE85DA533E}" srcId="{AC0D49D5-96D5-4495-BEA2-1EA8E133F8AD}" destId="{BFADF48A-BCAE-4368-BF87-A51B440E30D9}" srcOrd="0" destOrd="0" parTransId="{665FA217-7C9B-4CC6-A996-2130A1ED473C}" sibTransId="{CE03AA15-ECE0-46C7-A3F7-404553845614}"/>
    <dgm:cxn modelId="{FFAD3338-D64C-4ABE-A3B9-A75DAD95E863}" srcId="{F8B60227-A482-4679-9569-2474B353E35E}" destId="{04062419-8875-49D2-99CE-74C2BF908B70}" srcOrd="0" destOrd="0" parTransId="{4A0D3B18-E565-4E44-BC5D-5EA93139F856}" sibTransId="{24FD5003-461A-445F-BD7E-883712EC4570}"/>
    <dgm:cxn modelId="{56DF8343-F049-4A01-96C9-12BB904B598A}" type="presOf" srcId="{F8B60227-A482-4679-9569-2474B353E35E}" destId="{37644EC7-311F-4A30-A045-9D8260C7AD96}" srcOrd="0" destOrd="0" presId="urn:microsoft.com/office/officeart/2005/8/layout/chevron2"/>
    <dgm:cxn modelId="{5F00F549-DFC1-42FC-9758-DA0150C55420}" type="presOf" srcId="{5F7A2F72-F216-424E-B28F-5F521D1F9A6B}" destId="{F3D41571-7FAF-4B4F-9F57-97F2C562888D}" srcOrd="0" destOrd="2" presId="urn:microsoft.com/office/officeart/2005/8/layout/chevron2"/>
    <dgm:cxn modelId="{9ECD924D-FCA7-41FC-82F8-D99A74525D9B}" type="presOf" srcId="{5B81BFA6-1EC2-44E1-A14B-B83086B62576}" destId="{F3D41571-7FAF-4B4F-9F57-97F2C562888D}" srcOrd="0" destOrd="0" presId="urn:microsoft.com/office/officeart/2005/8/layout/chevron2"/>
    <dgm:cxn modelId="{4FAF946E-7160-4521-89E6-A2E7DEE6DC84}" type="presOf" srcId="{8D972C75-F8B9-45F6-94C9-F33CBEBD65B2}" destId="{F3D41571-7FAF-4B4F-9F57-97F2C562888D}" srcOrd="0" destOrd="1" presId="urn:microsoft.com/office/officeart/2005/8/layout/chevron2"/>
    <dgm:cxn modelId="{CB40D06E-2BD2-4CC9-967A-CECFB51997DC}" srcId="{E499D1EF-1F0B-4A5C-A6F8-CF4227FA619B}" destId="{5B81BFA6-1EC2-44E1-A14B-B83086B62576}" srcOrd="0" destOrd="0" parTransId="{D85B8795-DC76-4E9A-AE01-A3D4A5B3A34C}" sibTransId="{8DB425E8-C719-46F1-8E5A-7F01C81B16FB}"/>
    <dgm:cxn modelId="{03E77A91-CDB7-498B-A4C4-7811F0351250}" srcId="{E499D1EF-1F0B-4A5C-A6F8-CF4227FA619B}" destId="{8D972C75-F8B9-45F6-94C9-F33CBEBD65B2}" srcOrd="1" destOrd="0" parTransId="{23B784F5-2672-417D-9B30-6B9BE442BEF5}" sibTransId="{2B682E82-B5B4-4C20-962A-234163BDCEAD}"/>
    <dgm:cxn modelId="{03779A9C-DA7F-4D0F-A7F4-CFAB8A39714A}" type="presOf" srcId="{04062419-8875-49D2-99CE-74C2BF908B70}" destId="{EECBDBA9-4C36-49FD-9973-590869F72329}" srcOrd="0" destOrd="0" presId="urn:microsoft.com/office/officeart/2005/8/layout/chevron2"/>
    <dgm:cxn modelId="{12B8D0AF-EF60-4530-A7B2-B455EAE9DFFC}" srcId="{31B1C507-E763-4091-A739-84517BCE09E0}" destId="{F8B60227-A482-4679-9569-2474B353E35E}" srcOrd="0" destOrd="0" parTransId="{CFABEDD1-2FE8-48A4-822F-5ABE4C99709B}" sibTransId="{E0063D72-F27D-4350-A5BD-15AF2616021F}"/>
    <dgm:cxn modelId="{22C53BCD-283B-409A-BBCB-1CA0FD7E621B}" srcId="{31B1C507-E763-4091-A739-84517BCE09E0}" destId="{E499D1EF-1F0B-4A5C-A6F8-CF4227FA619B}" srcOrd="2" destOrd="0" parTransId="{BC72EE71-CA82-4FE7-AB7D-B891B77D990A}" sibTransId="{74F1BB4B-F0B4-4CAD-9225-00691705577A}"/>
    <dgm:cxn modelId="{4AD6C509-81C4-4D92-8824-FE035542ED80}" type="presParOf" srcId="{5EC15F80-55EA-4C27-8336-DD77DA1974EE}" destId="{C2195CA9-0B3D-4D5A-891A-B14E457ABAEA}" srcOrd="0" destOrd="0" presId="urn:microsoft.com/office/officeart/2005/8/layout/chevron2"/>
    <dgm:cxn modelId="{C23C9EEC-FEB3-45F9-A4DC-E4FC83BAA4E2}" type="presParOf" srcId="{C2195CA9-0B3D-4D5A-891A-B14E457ABAEA}" destId="{37644EC7-311F-4A30-A045-9D8260C7AD96}" srcOrd="0" destOrd="0" presId="urn:microsoft.com/office/officeart/2005/8/layout/chevron2"/>
    <dgm:cxn modelId="{C15002D8-5758-432B-94D1-80CA51A543B6}" type="presParOf" srcId="{C2195CA9-0B3D-4D5A-891A-B14E457ABAEA}" destId="{EECBDBA9-4C36-49FD-9973-590869F72329}" srcOrd="1" destOrd="0" presId="urn:microsoft.com/office/officeart/2005/8/layout/chevron2"/>
    <dgm:cxn modelId="{899DA9E3-87F8-40ED-98B7-CF3C34892467}" type="presParOf" srcId="{5EC15F80-55EA-4C27-8336-DD77DA1974EE}" destId="{78A8AFC6-DD8D-46D7-B9C5-6B863E46CCDE}" srcOrd="1" destOrd="0" presId="urn:microsoft.com/office/officeart/2005/8/layout/chevron2"/>
    <dgm:cxn modelId="{AF7E1048-A18C-4932-9D28-F196356DF135}" type="presParOf" srcId="{5EC15F80-55EA-4C27-8336-DD77DA1974EE}" destId="{2D246DEF-606A-4421-993D-EA94A58F66B8}" srcOrd="2" destOrd="0" presId="urn:microsoft.com/office/officeart/2005/8/layout/chevron2"/>
    <dgm:cxn modelId="{B17C0F77-05BD-481F-8EF5-306CCBAFE0BD}" type="presParOf" srcId="{2D246DEF-606A-4421-993D-EA94A58F66B8}" destId="{24C68F4A-355C-4DEF-9DBD-40839E08441E}" srcOrd="0" destOrd="0" presId="urn:microsoft.com/office/officeart/2005/8/layout/chevron2"/>
    <dgm:cxn modelId="{42B62906-95D3-433C-A835-C8D909052494}" type="presParOf" srcId="{2D246DEF-606A-4421-993D-EA94A58F66B8}" destId="{3705A75D-6A5A-40BC-8599-42C3601AE45C}" srcOrd="1" destOrd="0" presId="urn:microsoft.com/office/officeart/2005/8/layout/chevron2"/>
    <dgm:cxn modelId="{949AE522-1F95-463E-B597-57088FF41359}" type="presParOf" srcId="{5EC15F80-55EA-4C27-8336-DD77DA1974EE}" destId="{C4246E6F-3118-440C-A578-611F8AE403FA}" srcOrd="3" destOrd="0" presId="urn:microsoft.com/office/officeart/2005/8/layout/chevron2"/>
    <dgm:cxn modelId="{18D2FFEF-EFB8-4B36-A93F-057C183CB5BD}" type="presParOf" srcId="{5EC15F80-55EA-4C27-8336-DD77DA1974EE}" destId="{BDA72510-E64C-4DA0-8478-10DE93E92A82}" srcOrd="4" destOrd="0" presId="urn:microsoft.com/office/officeart/2005/8/layout/chevron2"/>
    <dgm:cxn modelId="{CE9ED70C-92F0-4EC7-B711-DFAFAA077091}" type="presParOf" srcId="{BDA72510-E64C-4DA0-8478-10DE93E92A82}" destId="{718EB4FF-5F37-4F01-8D97-AEB3E7F40463}" srcOrd="0" destOrd="0" presId="urn:microsoft.com/office/officeart/2005/8/layout/chevron2"/>
    <dgm:cxn modelId="{FB5A7805-D45C-4ECC-83CF-46BCBE70F114}" type="presParOf" srcId="{BDA72510-E64C-4DA0-8478-10DE93E92A82}" destId="{F3D41571-7FAF-4B4F-9F57-97F2C562888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39F9B4-33B3-4E42-B954-EB7D526F75C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D5DB0-E334-4D1D-AA3C-5568AE1C4808}">
      <dgm:prSet phldrT="[Text]" custT="1"/>
      <dgm:spPr/>
      <dgm:t>
        <a:bodyPr/>
        <a:lstStyle/>
        <a:p>
          <a:r>
            <a:rPr lang="en-US" sz="2200" dirty="0"/>
            <a:t>Ethanol emissions come from traffic but not from exhaust</a:t>
          </a:r>
        </a:p>
      </dgm:t>
    </dgm:pt>
    <dgm:pt modelId="{EDF79A9C-6FB6-478E-BFAC-751D348A23C1}" type="parTrans" cxnId="{0C7BA621-E5D2-4211-A0B1-219886EC3BC5}">
      <dgm:prSet/>
      <dgm:spPr/>
      <dgm:t>
        <a:bodyPr/>
        <a:lstStyle/>
        <a:p>
          <a:endParaRPr lang="en-US"/>
        </a:p>
      </dgm:t>
    </dgm:pt>
    <dgm:pt modelId="{99856270-503E-4065-A012-C0F18CEC0C71}" type="sibTrans" cxnId="{0C7BA621-E5D2-4211-A0B1-219886EC3BC5}">
      <dgm:prSet/>
      <dgm:spPr/>
      <dgm:t>
        <a:bodyPr/>
        <a:lstStyle/>
        <a:p>
          <a:endParaRPr lang="en-US"/>
        </a:p>
      </dgm:t>
    </dgm:pt>
    <dgm:pt modelId="{49618EC2-F9E1-47F2-BA5D-B7472219BB4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200" dirty="0">
              <a:solidFill>
                <a:srgbClr val="002060"/>
              </a:solidFill>
            </a:rPr>
            <a:t>Evaporative emissions</a:t>
          </a:r>
        </a:p>
      </dgm:t>
    </dgm:pt>
    <dgm:pt modelId="{A7EBC2A3-F4A6-448B-A236-C2A54CB7D911}" type="parTrans" cxnId="{6F027400-AC6A-4093-87F9-EFCD23ACA25F}">
      <dgm:prSet/>
      <dgm:spPr/>
      <dgm:t>
        <a:bodyPr/>
        <a:lstStyle/>
        <a:p>
          <a:endParaRPr lang="en-US"/>
        </a:p>
      </dgm:t>
    </dgm:pt>
    <dgm:pt modelId="{267C6B90-37DD-40DD-A497-D3967A1AB6D4}" type="sibTrans" cxnId="{6F027400-AC6A-4093-87F9-EFCD23ACA25F}">
      <dgm:prSet/>
      <dgm:spPr/>
      <dgm:t>
        <a:bodyPr/>
        <a:lstStyle/>
        <a:p>
          <a:endParaRPr lang="en-US"/>
        </a:p>
      </dgm:t>
    </dgm:pt>
    <dgm:pt modelId="{1057D98D-4A0D-48C5-846F-AE4E336E149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200" dirty="0">
              <a:solidFill>
                <a:srgbClr val="002060"/>
              </a:solidFill>
            </a:rPr>
            <a:t>Use of Windshield washer fluids</a:t>
          </a:r>
        </a:p>
      </dgm:t>
    </dgm:pt>
    <dgm:pt modelId="{81FFCBCA-5BBE-4727-AFA1-DBC821E891B7}" type="parTrans" cxnId="{9FD6E8AF-8444-4B0C-A9BC-2C737950D996}">
      <dgm:prSet/>
      <dgm:spPr/>
      <dgm:t>
        <a:bodyPr/>
        <a:lstStyle/>
        <a:p>
          <a:endParaRPr lang="en-US"/>
        </a:p>
      </dgm:t>
    </dgm:pt>
    <dgm:pt modelId="{7D9FE2CA-C707-4370-B392-F0F77D4A1369}" type="sibTrans" cxnId="{9FD6E8AF-8444-4B0C-A9BC-2C737950D996}">
      <dgm:prSet/>
      <dgm:spPr/>
      <dgm:t>
        <a:bodyPr/>
        <a:lstStyle/>
        <a:p>
          <a:endParaRPr lang="en-US"/>
        </a:p>
      </dgm:t>
    </dgm:pt>
    <dgm:pt modelId="{8215D2B4-3E0D-4389-B8BA-1FF3BA604E89}" type="pres">
      <dgm:prSet presAssocID="{4D39F9B4-33B3-4E42-B954-EB7D526F75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33D28D7-CBB5-46B2-87AD-42B65C56DE3E}" type="pres">
      <dgm:prSet presAssocID="{DA2D5DB0-E334-4D1D-AA3C-5568AE1C4808}" presName="hierRoot1" presStyleCnt="0">
        <dgm:presLayoutVars>
          <dgm:hierBranch val="init"/>
        </dgm:presLayoutVars>
      </dgm:prSet>
      <dgm:spPr/>
    </dgm:pt>
    <dgm:pt modelId="{7925AE0F-9066-4DD0-AFB9-8F2C468C3DD4}" type="pres">
      <dgm:prSet presAssocID="{DA2D5DB0-E334-4D1D-AA3C-5568AE1C4808}" presName="rootComposite1" presStyleCnt="0"/>
      <dgm:spPr/>
    </dgm:pt>
    <dgm:pt modelId="{1B7D3B9F-F718-4515-A82D-D66F82B0D679}" type="pres">
      <dgm:prSet presAssocID="{DA2D5DB0-E334-4D1D-AA3C-5568AE1C4808}" presName="rootText1" presStyleLbl="node0" presStyleIdx="0" presStyleCnt="1">
        <dgm:presLayoutVars>
          <dgm:chPref val="3"/>
        </dgm:presLayoutVars>
      </dgm:prSet>
      <dgm:spPr/>
    </dgm:pt>
    <dgm:pt modelId="{F6AF5350-03C6-41E1-B8A9-42B499A68FD7}" type="pres">
      <dgm:prSet presAssocID="{DA2D5DB0-E334-4D1D-AA3C-5568AE1C4808}" presName="rootConnector1" presStyleLbl="node1" presStyleIdx="0" presStyleCnt="0"/>
      <dgm:spPr/>
    </dgm:pt>
    <dgm:pt modelId="{84D2A4AA-BDFE-4F9E-A1CC-30DFDF0302EB}" type="pres">
      <dgm:prSet presAssocID="{DA2D5DB0-E334-4D1D-AA3C-5568AE1C4808}" presName="hierChild2" presStyleCnt="0"/>
      <dgm:spPr/>
    </dgm:pt>
    <dgm:pt modelId="{095D2DC5-BF1C-4E5D-BD99-B3614C277B08}" type="pres">
      <dgm:prSet presAssocID="{A7EBC2A3-F4A6-448B-A236-C2A54CB7D911}" presName="Name37" presStyleLbl="parChTrans1D2" presStyleIdx="0" presStyleCnt="2"/>
      <dgm:spPr/>
    </dgm:pt>
    <dgm:pt modelId="{8873AA2C-E271-45FF-833B-98C6082D42B2}" type="pres">
      <dgm:prSet presAssocID="{49618EC2-F9E1-47F2-BA5D-B7472219BB40}" presName="hierRoot2" presStyleCnt="0">
        <dgm:presLayoutVars>
          <dgm:hierBranch val="init"/>
        </dgm:presLayoutVars>
      </dgm:prSet>
      <dgm:spPr/>
    </dgm:pt>
    <dgm:pt modelId="{F0C11C83-86C2-4469-A9C1-1CFEEFD55338}" type="pres">
      <dgm:prSet presAssocID="{49618EC2-F9E1-47F2-BA5D-B7472219BB40}" presName="rootComposite" presStyleCnt="0"/>
      <dgm:spPr/>
    </dgm:pt>
    <dgm:pt modelId="{66F25DEB-1D27-40A8-A321-085BEFFBA4C3}" type="pres">
      <dgm:prSet presAssocID="{49618EC2-F9E1-47F2-BA5D-B7472219BB40}" presName="rootText" presStyleLbl="node2" presStyleIdx="0" presStyleCnt="2" custLinFactNeighborX="46" custLinFactNeighborY="-661">
        <dgm:presLayoutVars>
          <dgm:chPref val="3"/>
        </dgm:presLayoutVars>
      </dgm:prSet>
      <dgm:spPr/>
    </dgm:pt>
    <dgm:pt modelId="{39B30736-A3A9-4F65-ACC4-6D3A14985FDD}" type="pres">
      <dgm:prSet presAssocID="{49618EC2-F9E1-47F2-BA5D-B7472219BB40}" presName="rootConnector" presStyleLbl="node2" presStyleIdx="0" presStyleCnt="2"/>
      <dgm:spPr/>
    </dgm:pt>
    <dgm:pt modelId="{DC7B468F-6988-464D-B5AD-2CAB70D2AE89}" type="pres">
      <dgm:prSet presAssocID="{49618EC2-F9E1-47F2-BA5D-B7472219BB40}" presName="hierChild4" presStyleCnt="0"/>
      <dgm:spPr/>
    </dgm:pt>
    <dgm:pt modelId="{1C458DD3-49AA-4B2C-B8D6-6D3A5FC1B066}" type="pres">
      <dgm:prSet presAssocID="{49618EC2-F9E1-47F2-BA5D-B7472219BB40}" presName="hierChild5" presStyleCnt="0"/>
      <dgm:spPr/>
    </dgm:pt>
    <dgm:pt modelId="{161EFDDD-C92C-45A2-80AD-0534E3002F2E}" type="pres">
      <dgm:prSet presAssocID="{81FFCBCA-5BBE-4727-AFA1-DBC821E891B7}" presName="Name37" presStyleLbl="parChTrans1D2" presStyleIdx="1" presStyleCnt="2"/>
      <dgm:spPr/>
    </dgm:pt>
    <dgm:pt modelId="{945C6F66-B080-43A6-8A19-BEF6AB7A13F0}" type="pres">
      <dgm:prSet presAssocID="{1057D98D-4A0D-48C5-846F-AE4E336E1497}" presName="hierRoot2" presStyleCnt="0">
        <dgm:presLayoutVars>
          <dgm:hierBranch val="init"/>
        </dgm:presLayoutVars>
      </dgm:prSet>
      <dgm:spPr/>
    </dgm:pt>
    <dgm:pt modelId="{7E2DCBFF-B4ED-4B46-B876-F4890D856CBD}" type="pres">
      <dgm:prSet presAssocID="{1057D98D-4A0D-48C5-846F-AE4E336E1497}" presName="rootComposite" presStyleCnt="0"/>
      <dgm:spPr/>
    </dgm:pt>
    <dgm:pt modelId="{5441DE6C-38B1-4811-895E-E0A4F94860A5}" type="pres">
      <dgm:prSet presAssocID="{1057D98D-4A0D-48C5-846F-AE4E336E1497}" presName="rootText" presStyleLbl="node2" presStyleIdx="1" presStyleCnt="2" custLinFactNeighborX="46" custLinFactNeighborY="-661">
        <dgm:presLayoutVars>
          <dgm:chPref val="3"/>
        </dgm:presLayoutVars>
      </dgm:prSet>
      <dgm:spPr/>
    </dgm:pt>
    <dgm:pt modelId="{41030A75-B7B6-4391-8077-ED96AE2BA849}" type="pres">
      <dgm:prSet presAssocID="{1057D98D-4A0D-48C5-846F-AE4E336E1497}" presName="rootConnector" presStyleLbl="node2" presStyleIdx="1" presStyleCnt="2"/>
      <dgm:spPr/>
    </dgm:pt>
    <dgm:pt modelId="{86063F40-F7FD-4386-9794-82D72495E656}" type="pres">
      <dgm:prSet presAssocID="{1057D98D-4A0D-48C5-846F-AE4E336E1497}" presName="hierChild4" presStyleCnt="0"/>
      <dgm:spPr/>
    </dgm:pt>
    <dgm:pt modelId="{1816E4EB-8F0A-4F47-B3B0-16F8CE94310A}" type="pres">
      <dgm:prSet presAssocID="{1057D98D-4A0D-48C5-846F-AE4E336E1497}" presName="hierChild5" presStyleCnt="0"/>
      <dgm:spPr/>
    </dgm:pt>
    <dgm:pt modelId="{EF94F164-9C67-4F13-AABD-3D4B4311867B}" type="pres">
      <dgm:prSet presAssocID="{DA2D5DB0-E334-4D1D-AA3C-5568AE1C4808}" presName="hierChild3" presStyleCnt="0"/>
      <dgm:spPr/>
    </dgm:pt>
  </dgm:ptLst>
  <dgm:cxnLst>
    <dgm:cxn modelId="{6F027400-AC6A-4093-87F9-EFCD23ACA25F}" srcId="{DA2D5DB0-E334-4D1D-AA3C-5568AE1C4808}" destId="{49618EC2-F9E1-47F2-BA5D-B7472219BB40}" srcOrd="0" destOrd="0" parTransId="{A7EBC2A3-F4A6-448B-A236-C2A54CB7D911}" sibTransId="{267C6B90-37DD-40DD-A497-D3967A1AB6D4}"/>
    <dgm:cxn modelId="{B878E901-6769-42B5-9D7E-CA2F9A127A7E}" type="presOf" srcId="{A7EBC2A3-F4A6-448B-A236-C2A54CB7D911}" destId="{095D2DC5-BF1C-4E5D-BD99-B3614C277B08}" srcOrd="0" destOrd="0" presId="urn:microsoft.com/office/officeart/2005/8/layout/orgChart1"/>
    <dgm:cxn modelId="{0C7BA621-E5D2-4211-A0B1-219886EC3BC5}" srcId="{4D39F9B4-33B3-4E42-B954-EB7D526F75C2}" destId="{DA2D5DB0-E334-4D1D-AA3C-5568AE1C4808}" srcOrd="0" destOrd="0" parTransId="{EDF79A9C-6FB6-478E-BFAC-751D348A23C1}" sibTransId="{99856270-503E-4065-A012-C0F18CEC0C71}"/>
    <dgm:cxn modelId="{D9A7023B-36F1-4061-A8BA-A853B2BC8F6E}" type="presOf" srcId="{4D39F9B4-33B3-4E42-B954-EB7D526F75C2}" destId="{8215D2B4-3E0D-4389-B8BA-1FF3BA604E89}" srcOrd="0" destOrd="0" presId="urn:microsoft.com/office/officeart/2005/8/layout/orgChart1"/>
    <dgm:cxn modelId="{E78A0A7D-03F7-42B3-A789-76902F197ECA}" type="presOf" srcId="{1057D98D-4A0D-48C5-846F-AE4E336E1497}" destId="{5441DE6C-38B1-4811-895E-E0A4F94860A5}" srcOrd="0" destOrd="0" presId="urn:microsoft.com/office/officeart/2005/8/layout/orgChart1"/>
    <dgm:cxn modelId="{1CD50CA0-96D9-42E6-9C1A-AE3170009F67}" type="presOf" srcId="{DA2D5DB0-E334-4D1D-AA3C-5568AE1C4808}" destId="{1B7D3B9F-F718-4515-A82D-D66F82B0D679}" srcOrd="0" destOrd="0" presId="urn:microsoft.com/office/officeart/2005/8/layout/orgChart1"/>
    <dgm:cxn modelId="{9FD6E8AF-8444-4B0C-A9BC-2C737950D996}" srcId="{DA2D5DB0-E334-4D1D-AA3C-5568AE1C4808}" destId="{1057D98D-4A0D-48C5-846F-AE4E336E1497}" srcOrd="1" destOrd="0" parTransId="{81FFCBCA-5BBE-4727-AFA1-DBC821E891B7}" sibTransId="{7D9FE2CA-C707-4370-B392-F0F77D4A1369}"/>
    <dgm:cxn modelId="{800DBBB3-BE31-45AF-8A7A-8239EC00C9D7}" type="presOf" srcId="{49618EC2-F9E1-47F2-BA5D-B7472219BB40}" destId="{66F25DEB-1D27-40A8-A321-085BEFFBA4C3}" srcOrd="0" destOrd="0" presId="urn:microsoft.com/office/officeart/2005/8/layout/orgChart1"/>
    <dgm:cxn modelId="{D6F87ABB-18D9-473B-B1DB-FF871CFD5AFE}" type="presOf" srcId="{49618EC2-F9E1-47F2-BA5D-B7472219BB40}" destId="{39B30736-A3A9-4F65-ACC4-6D3A14985FDD}" srcOrd="1" destOrd="0" presId="urn:microsoft.com/office/officeart/2005/8/layout/orgChart1"/>
    <dgm:cxn modelId="{C3AE85CF-8F80-41AB-9193-FE06136584D4}" type="presOf" srcId="{1057D98D-4A0D-48C5-846F-AE4E336E1497}" destId="{41030A75-B7B6-4391-8077-ED96AE2BA849}" srcOrd="1" destOrd="0" presId="urn:microsoft.com/office/officeart/2005/8/layout/orgChart1"/>
    <dgm:cxn modelId="{12221CDA-0A69-4253-BA2B-D0B4EC577C78}" type="presOf" srcId="{DA2D5DB0-E334-4D1D-AA3C-5568AE1C4808}" destId="{F6AF5350-03C6-41E1-B8A9-42B499A68FD7}" srcOrd="1" destOrd="0" presId="urn:microsoft.com/office/officeart/2005/8/layout/orgChart1"/>
    <dgm:cxn modelId="{9238E6F2-B575-40EA-8283-8B512FC18D36}" type="presOf" srcId="{81FFCBCA-5BBE-4727-AFA1-DBC821E891B7}" destId="{161EFDDD-C92C-45A2-80AD-0534E3002F2E}" srcOrd="0" destOrd="0" presId="urn:microsoft.com/office/officeart/2005/8/layout/orgChart1"/>
    <dgm:cxn modelId="{1E645942-F105-41A0-A468-F47F84788FB8}" type="presParOf" srcId="{8215D2B4-3E0D-4389-B8BA-1FF3BA604E89}" destId="{733D28D7-CBB5-46B2-87AD-42B65C56DE3E}" srcOrd="0" destOrd="0" presId="urn:microsoft.com/office/officeart/2005/8/layout/orgChart1"/>
    <dgm:cxn modelId="{06ED512B-D583-4960-A1B3-6375D3139435}" type="presParOf" srcId="{733D28D7-CBB5-46B2-87AD-42B65C56DE3E}" destId="{7925AE0F-9066-4DD0-AFB9-8F2C468C3DD4}" srcOrd="0" destOrd="0" presId="urn:microsoft.com/office/officeart/2005/8/layout/orgChart1"/>
    <dgm:cxn modelId="{79E37558-8D1A-4F3B-AFBE-A90915EAAC58}" type="presParOf" srcId="{7925AE0F-9066-4DD0-AFB9-8F2C468C3DD4}" destId="{1B7D3B9F-F718-4515-A82D-D66F82B0D679}" srcOrd="0" destOrd="0" presId="urn:microsoft.com/office/officeart/2005/8/layout/orgChart1"/>
    <dgm:cxn modelId="{061A4586-4274-4696-BAE8-405355871629}" type="presParOf" srcId="{7925AE0F-9066-4DD0-AFB9-8F2C468C3DD4}" destId="{F6AF5350-03C6-41E1-B8A9-42B499A68FD7}" srcOrd="1" destOrd="0" presId="urn:microsoft.com/office/officeart/2005/8/layout/orgChart1"/>
    <dgm:cxn modelId="{27DBD65C-DF89-4B1C-BFE2-E499D2649A25}" type="presParOf" srcId="{733D28D7-CBB5-46B2-87AD-42B65C56DE3E}" destId="{84D2A4AA-BDFE-4F9E-A1CC-30DFDF0302EB}" srcOrd="1" destOrd="0" presId="urn:microsoft.com/office/officeart/2005/8/layout/orgChart1"/>
    <dgm:cxn modelId="{4418EC6F-AC18-49D2-9D7B-5CFFDB7EBE6E}" type="presParOf" srcId="{84D2A4AA-BDFE-4F9E-A1CC-30DFDF0302EB}" destId="{095D2DC5-BF1C-4E5D-BD99-B3614C277B08}" srcOrd="0" destOrd="0" presId="urn:microsoft.com/office/officeart/2005/8/layout/orgChart1"/>
    <dgm:cxn modelId="{F0368093-3751-4E23-9A4D-25762AECC303}" type="presParOf" srcId="{84D2A4AA-BDFE-4F9E-A1CC-30DFDF0302EB}" destId="{8873AA2C-E271-45FF-833B-98C6082D42B2}" srcOrd="1" destOrd="0" presId="urn:microsoft.com/office/officeart/2005/8/layout/orgChart1"/>
    <dgm:cxn modelId="{098CFD94-78B3-4073-A758-FF6A0160283C}" type="presParOf" srcId="{8873AA2C-E271-45FF-833B-98C6082D42B2}" destId="{F0C11C83-86C2-4469-A9C1-1CFEEFD55338}" srcOrd="0" destOrd="0" presId="urn:microsoft.com/office/officeart/2005/8/layout/orgChart1"/>
    <dgm:cxn modelId="{A008D15A-BDF2-40B3-BD0B-7D99C8909A65}" type="presParOf" srcId="{F0C11C83-86C2-4469-A9C1-1CFEEFD55338}" destId="{66F25DEB-1D27-40A8-A321-085BEFFBA4C3}" srcOrd="0" destOrd="0" presId="urn:microsoft.com/office/officeart/2005/8/layout/orgChart1"/>
    <dgm:cxn modelId="{FA06CCFA-96D9-4533-BA30-5F809183CB2D}" type="presParOf" srcId="{F0C11C83-86C2-4469-A9C1-1CFEEFD55338}" destId="{39B30736-A3A9-4F65-ACC4-6D3A14985FDD}" srcOrd="1" destOrd="0" presId="urn:microsoft.com/office/officeart/2005/8/layout/orgChart1"/>
    <dgm:cxn modelId="{3DB15D2E-AFD8-42FD-84E6-D592311B4AD9}" type="presParOf" srcId="{8873AA2C-E271-45FF-833B-98C6082D42B2}" destId="{DC7B468F-6988-464D-B5AD-2CAB70D2AE89}" srcOrd="1" destOrd="0" presId="urn:microsoft.com/office/officeart/2005/8/layout/orgChart1"/>
    <dgm:cxn modelId="{B8581BF2-9174-47A9-A64D-5B2BE81A970C}" type="presParOf" srcId="{8873AA2C-E271-45FF-833B-98C6082D42B2}" destId="{1C458DD3-49AA-4B2C-B8D6-6D3A5FC1B066}" srcOrd="2" destOrd="0" presId="urn:microsoft.com/office/officeart/2005/8/layout/orgChart1"/>
    <dgm:cxn modelId="{682A8AC2-1732-4D6E-8D69-C75B934CDE34}" type="presParOf" srcId="{84D2A4AA-BDFE-4F9E-A1CC-30DFDF0302EB}" destId="{161EFDDD-C92C-45A2-80AD-0534E3002F2E}" srcOrd="2" destOrd="0" presId="urn:microsoft.com/office/officeart/2005/8/layout/orgChart1"/>
    <dgm:cxn modelId="{2445C730-64B9-43B9-95B1-1FA9DA69E734}" type="presParOf" srcId="{84D2A4AA-BDFE-4F9E-A1CC-30DFDF0302EB}" destId="{945C6F66-B080-43A6-8A19-BEF6AB7A13F0}" srcOrd="3" destOrd="0" presId="urn:microsoft.com/office/officeart/2005/8/layout/orgChart1"/>
    <dgm:cxn modelId="{3EC79315-4863-4793-9671-FCF64BD113F6}" type="presParOf" srcId="{945C6F66-B080-43A6-8A19-BEF6AB7A13F0}" destId="{7E2DCBFF-B4ED-4B46-B876-F4890D856CBD}" srcOrd="0" destOrd="0" presId="urn:microsoft.com/office/officeart/2005/8/layout/orgChart1"/>
    <dgm:cxn modelId="{4EBD67B7-4EDD-4E92-8A10-20B7D55E4913}" type="presParOf" srcId="{7E2DCBFF-B4ED-4B46-B876-F4890D856CBD}" destId="{5441DE6C-38B1-4811-895E-E0A4F94860A5}" srcOrd="0" destOrd="0" presId="urn:microsoft.com/office/officeart/2005/8/layout/orgChart1"/>
    <dgm:cxn modelId="{22ADC2AD-13FD-439B-AFF9-62C71CF96764}" type="presParOf" srcId="{7E2DCBFF-B4ED-4B46-B876-F4890D856CBD}" destId="{41030A75-B7B6-4391-8077-ED96AE2BA849}" srcOrd="1" destOrd="0" presId="urn:microsoft.com/office/officeart/2005/8/layout/orgChart1"/>
    <dgm:cxn modelId="{01BDCAD2-9B2E-46F7-96C9-831D8C3AAA42}" type="presParOf" srcId="{945C6F66-B080-43A6-8A19-BEF6AB7A13F0}" destId="{86063F40-F7FD-4386-9794-82D72495E656}" srcOrd="1" destOrd="0" presId="urn:microsoft.com/office/officeart/2005/8/layout/orgChart1"/>
    <dgm:cxn modelId="{AA2C62B8-D581-486E-B5DC-B4EAA1F7B326}" type="presParOf" srcId="{945C6F66-B080-43A6-8A19-BEF6AB7A13F0}" destId="{1816E4EB-8F0A-4F47-B3B0-16F8CE94310A}" srcOrd="2" destOrd="0" presId="urn:microsoft.com/office/officeart/2005/8/layout/orgChart1"/>
    <dgm:cxn modelId="{17B960DD-C385-4F76-8E83-0B31F6E48140}" type="presParOf" srcId="{733D28D7-CBB5-46B2-87AD-42B65C56DE3E}" destId="{EF94F164-9C67-4F13-AABD-3D4B43118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E956CB-0191-4ADB-84E2-CCA9DEC020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01C5F85-38A8-478A-8DD0-C698573669CF}">
      <dgm:prSet phldrT="[Text]" custT="1"/>
      <dgm:spPr/>
      <dgm:t>
        <a:bodyPr/>
        <a:lstStyle/>
        <a:p>
          <a:r>
            <a:rPr lang="en-US" sz="1400" b="1" dirty="0"/>
            <a:t>Stuttgart</a:t>
          </a:r>
        </a:p>
      </dgm:t>
    </dgm:pt>
    <dgm:pt modelId="{07E06C32-6FD5-4129-AD21-2CAD57D6AA5B}" type="parTrans" cxnId="{90394745-7BFD-4075-A806-3A8F6DDEC9B8}">
      <dgm:prSet/>
      <dgm:spPr/>
      <dgm:t>
        <a:bodyPr/>
        <a:lstStyle/>
        <a:p>
          <a:endParaRPr lang="en-US"/>
        </a:p>
      </dgm:t>
    </dgm:pt>
    <dgm:pt modelId="{1A583F48-ACDD-46CB-A098-2138B61CC54F}" type="sibTrans" cxnId="{90394745-7BFD-4075-A806-3A8F6DDEC9B8}">
      <dgm:prSet/>
      <dgm:spPr/>
      <dgm:t>
        <a:bodyPr/>
        <a:lstStyle/>
        <a:p>
          <a:endParaRPr lang="en-US"/>
        </a:p>
      </dgm:t>
    </dgm:pt>
    <dgm:pt modelId="{80939F65-AB57-46AE-981B-E5E5E3C8A9E7}">
      <dgm:prSet phldrT="[Text]" custT="1"/>
      <dgm:spPr/>
      <dgm:t>
        <a:bodyPr/>
        <a:lstStyle/>
        <a:p>
          <a:r>
            <a:rPr lang="en-US" sz="1400" dirty="0"/>
            <a:t>2017 - 2018</a:t>
          </a:r>
        </a:p>
      </dgm:t>
    </dgm:pt>
    <dgm:pt modelId="{E869D393-0905-4413-827D-02E68E8F47E2}" type="parTrans" cxnId="{8F023C43-E3E9-4171-BBE3-A2F8354ACB8A}">
      <dgm:prSet/>
      <dgm:spPr/>
      <dgm:t>
        <a:bodyPr/>
        <a:lstStyle/>
        <a:p>
          <a:endParaRPr lang="en-US"/>
        </a:p>
      </dgm:t>
    </dgm:pt>
    <dgm:pt modelId="{84D7ADF4-9741-41E8-9D2E-C1E7689BC64B}" type="sibTrans" cxnId="{8F023C43-E3E9-4171-BBE3-A2F8354ACB8A}">
      <dgm:prSet/>
      <dgm:spPr/>
      <dgm:t>
        <a:bodyPr/>
        <a:lstStyle/>
        <a:p>
          <a:endParaRPr lang="en-US"/>
        </a:p>
      </dgm:t>
    </dgm:pt>
    <dgm:pt modelId="{7FF9098D-573B-469D-9D2E-FF1E98DA6951}">
      <dgm:prSet phldrT="[Text]" custT="1"/>
      <dgm:spPr/>
      <dgm:t>
        <a:bodyPr/>
        <a:lstStyle/>
        <a:p>
          <a:r>
            <a:rPr lang="en-US" sz="1400" dirty="0"/>
            <a:t>Tunnel, Inner city</a:t>
          </a:r>
        </a:p>
      </dgm:t>
    </dgm:pt>
    <dgm:pt modelId="{D9A979D5-A1E2-45F8-AFD5-32C28A388AF0}" type="parTrans" cxnId="{CAAC9DF0-5853-4C69-95DB-B59E35ED7E39}">
      <dgm:prSet/>
      <dgm:spPr/>
      <dgm:t>
        <a:bodyPr/>
        <a:lstStyle/>
        <a:p>
          <a:endParaRPr lang="en-US"/>
        </a:p>
      </dgm:t>
    </dgm:pt>
    <dgm:pt modelId="{294BF404-698B-4344-9459-C666E59A2BD6}" type="sibTrans" cxnId="{CAAC9DF0-5853-4C69-95DB-B59E35ED7E39}">
      <dgm:prSet/>
      <dgm:spPr/>
      <dgm:t>
        <a:bodyPr/>
        <a:lstStyle/>
        <a:p>
          <a:endParaRPr lang="en-US"/>
        </a:p>
      </dgm:t>
    </dgm:pt>
    <dgm:pt modelId="{179D2BC1-891F-4457-B60A-3CABABE7E42A}" type="pres">
      <dgm:prSet presAssocID="{51E956CB-0191-4ADB-84E2-CCA9DEC02014}" presName="Name0" presStyleCnt="0">
        <dgm:presLayoutVars>
          <dgm:dir/>
          <dgm:resizeHandles val="exact"/>
        </dgm:presLayoutVars>
      </dgm:prSet>
      <dgm:spPr/>
    </dgm:pt>
    <dgm:pt modelId="{20E5A9A0-4A7B-4AF1-ABFB-EB575DC6E29B}" type="pres">
      <dgm:prSet presAssocID="{A01C5F85-38A8-478A-8DD0-C698573669CF}" presName="node" presStyleLbl="node1" presStyleIdx="0" presStyleCnt="3">
        <dgm:presLayoutVars>
          <dgm:bulletEnabled val="1"/>
        </dgm:presLayoutVars>
      </dgm:prSet>
      <dgm:spPr/>
    </dgm:pt>
    <dgm:pt modelId="{6C3AAA72-30D6-444F-806D-737BA3CD1F09}" type="pres">
      <dgm:prSet presAssocID="{1A583F48-ACDD-46CB-A098-2138B61CC54F}" presName="sibTrans" presStyleLbl="sibTrans2D1" presStyleIdx="0" presStyleCnt="2"/>
      <dgm:spPr/>
    </dgm:pt>
    <dgm:pt modelId="{FF6573F5-0ED4-4BFC-86C2-432AA1B394DD}" type="pres">
      <dgm:prSet presAssocID="{1A583F48-ACDD-46CB-A098-2138B61CC54F}" presName="connectorText" presStyleLbl="sibTrans2D1" presStyleIdx="0" presStyleCnt="2"/>
      <dgm:spPr/>
    </dgm:pt>
    <dgm:pt modelId="{163F81A6-0203-4CA4-99B4-6E482BB6C440}" type="pres">
      <dgm:prSet presAssocID="{80939F65-AB57-46AE-981B-E5E5E3C8A9E7}" presName="node" presStyleLbl="node1" presStyleIdx="1" presStyleCnt="3">
        <dgm:presLayoutVars>
          <dgm:bulletEnabled val="1"/>
        </dgm:presLayoutVars>
      </dgm:prSet>
      <dgm:spPr/>
    </dgm:pt>
    <dgm:pt modelId="{D6758298-5462-49C3-AF68-B32E7CAC9C5C}" type="pres">
      <dgm:prSet presAssocID="{84D7ADF4-9741-41E8-9D2E-C1E7689BC64B}" presName="sibTrans" presStyleLbl="sibTrans2D1" presStyleIdx="1" presStyleCnt="2"/>
      <dgm:spPr/>
    </dgm:pt>
    <dgm:pt modelId="{89668D05-915A-404E-A4E8-7F111B668123}" type="pres">
      <dgm:prSet presAssocID="{84D7ADF4-9741-41E8-9D2E-C1E7689BC64B}" presName="connectorText" presStyleLbl="sibTrans2D1" presStyleIdx="1" presStyleCnt="2"/>
      <dgm:spPr/>
    </dgm:pt>
    <dgm:pt modelId="{6E77714A-AD99-4B12-A2D6-622A4591DB59}" type="pres">
      <dgm:prSet presAssocID="{7FF9098D-573B-469D-9D2E-FF1E98DA6951}" presName="node" presStyleLbl="node1" presStyleIdx="2" presStyleCnt="3">
        <dgm:presLayoutVars>
          <dgm:bulletEnabled val="1"/>
        </dgm:presLayoutVars>
      </dgm:prSet>
      <dgm:spPr/>
    </dgm:pt>
  </dgm:ptLst>
  <dgm:cxnLst>
    <dgm:cxn modelId="{8F023C43-E3E9-4171-BBE3-A2F8354ACB8A}" srcId="{51E956CB-0191-4ADB-84E2-CCA9DEC02014}" destId="{80939F65-AB57-46AE-981B-E5E5E3C8A9E7}" srcOrd="1" destOrd="0" parTransId="{E869D393-0905-4413-827D-02E68E8F47E2}" sibTransId="{84D7ADF4-9741-41E8-9D2E-C1E7689BC64B}"/>
    <dgm:cxn modelId="{90394745-7BFD-4075-A806-3A8F6DDEC9B8}" srcId="{51E956CB-0191-4ADB-84E2-CCA9DEC02014}" destId="{A01C5F85-38A8-478A-8DD0-C698573669CF}" srcOrd="0" destOrd="0" parTransId="{07E06C32-6FD5-4129-AD21-2CAD57D6AA5B}" sibTransId="{1A583F48-ACDD-46CB-A098-2138B61CC54F}"/>
    <dgm:cxn modelId="{6C320850-257B-4319-9F87-D97EA32D8385}" type="presOf" srcId="{51E956CB-0191-4ADB-84E2-CCA9DEC02014}" destId="{179D2BC1-891F-4457-B60A-3CABABE7E42A}" srcOrd="0" destOrd="0" presId="urn:microsoft.com/office/officeart/2005/8/layout/process1"/>
    <dgm:cxn modelId="{424AA388-27D0-4FB8-91C8-C02D304A12A7}" type="presOf" srcId="{80939F65-AB57-46AE-981B-E5E5E3C8A9E7}" destId="{163F81A6-0203-4CA4-99B4-6E482BB6C440}" srcOrd="0" destOrd="0" presId="urn:microsoft.com/office/officeart/2005/8/layout/process1"/>
    <dgm:cxn modelId="{D56AF599-F808-4B70-9532-0401EDF4E0BF}" type="presOf" srcId="{1A583F48-ACDD-46CB-A098-2138B61CC54F}" destId="{FF6573F5-0ED4-4BFC-86C2-432AA1B394DD}" srcOrd="1" destOrd="0" presId="urn:microsoft.com/office/officeart/2005/8/layout/process1"/>
    <dgm:cxn modelId="{014F8CA2-91CD-4558-85D3-21492419A455}" type="presOf" srcId="{84D7ADF4-9741-41E8-9D2E-C1E7689BC64B}" destId="{D6758298-5462-49C3-AF68-B32E7CAC9C5C}" srcOrd="0" destOrd="0" presId="urn:microsoft.com/office/officeart/2005/8/layout/process1"/>
    <dgm:cxn modelId="{62EBE6A2-4809-4AF1-A2DB-44805F9FF78C}" type="presOf" srcId="{84D7ADF4-9741-41E8-9D2E-C1E7689BC64B}" destId="{89668D05-915A-404E-A4E8-7F111B668123}" srcOrd="1" destOrd="0" presId="urn:microsoft.com/office/officeart/2005/8/layout/process1"/>
    <dgm:cxn modelId="{62B701CE-8270-4CBB-986D-AE9723C4F2EB}" type="presOf" srcId="{A01C5F85-38A8-478A-8DD0-C698573669CF}" destId="{20E5A9A0-4A7B-4AF1-ABFB-EB575DC6E29B}" srcOrd="0" destOrd="0" presId="urn:microsoft.com/office/officeart/2005/8/layout/process1"/>
    <dgm:cxn modelId="{3CC36FD1-03B0-4CC3-A46C-0894C338A093}" type="presOf" srcId="{1A583F48-ACDD-46CB-A098-2138B61CC54F}" destId="{6C3AAA72-30D6-444F-806D-737BA3CD1F09}" srcOrd="0" destOrd="0" presId="urn:microsoft.com/office/officeart/2005/8/layout/process1"/>
    <dgm:cxn modelId="{97D025EC-1D8F-41FA-BD8A-71901AAD9303}" type="presOf" srcId="{7FF9098D-573B-469D-9D2E-FF1E98DA6951}" destId="{6E77714A-AD99-4B12-A2D6-622A4591DB59}" srcOrd="0" destOrd="0" presId="urn:microsoft.com/office/officeart/2005/8/layout/process1"/>
    <dgm:cxn modelId="{CAAC9DF0-5853-4C69-95DB-B59E35ED7E39}" srcId="{51E956CB-0191-4ADB-84E2-CCA9DEC02014}" destId="{7FF9098D-573B-469D-9D2E-FF1E98DA6951}" srcOrd="2" destOrd="0" parTransId="{D9A979D5-A1E2-45F8-AFD5-32C28A388AF0}" sibTransId="{294BF404-698B-4344-9459-C666E59A2BD6}"/>
    <dgm:cxn modelId="{8673B345-2C2D-49F3-8700-40B9BC33278A}" type="presParOf" srcId="{179D2BC1-891F-4457-B60A-3CABABE7E42A}" destId="{20E5A9A0-4A7B-4AF1-ABFB-EB575DC6E29B}" srcOrd="0" destOrd="0" presId="urn:microsoft.com/office/officeart/2005/8/layout/process1"/>
    <dgm:cxn modelId="{7654B833-44B4-4CE9-B4C7-DA0A9C97433F}" type="presParOf" srcId="{179D2BC1-891F-4457-B60A-3CABABE7E42A}" destId="{6C3AAA72-30D6-444F-806D-737BA3CD1F09}" srcOrd="1" destOrd="0" presId="urn:microsoft.com/office/officeart/2005/8/layout/process1"/>
    <dgm:cxn modelId="{8535E23D-CB1A-4DF6-B60E-8ACB0EF617B0}" type="presParOf" srcId="{6C3AAA72-30D6-444F-806D-737BA3CD1F09}" destId="{FF6573F5-0ED4-4BFC-86C2-432AA1B394DD}" srcOrd="0" destOrd="0" presId="urn:microsoft.com/office/officeart/2005/8/layout/process1"/>
    <dgm:cxn modelId="{E45C0C51-0653-46E9-B711-E3FB81C67F47}" type="presParOf" srcId="{179D2BC1-891F-4457-B60A-3CABABE7E42A}" destId="{163F81A6-0203-4CA4-99B4-6E482BB6C440}" srcOrd="2" destOrd="0" presId="urn:microsoft.com/office/officeart/2005/8/layout/process1"/>
    <dgm:cxn modelId="{B777DFC8-1E35-442A-8B8D-46912666EB84}" type="presParOf" srcId="{179D2BC1-891F-4457-B60A-3CABABE7E42A}" destId="{D6758298-5462-49C3-AF68-B32E7CAC9C5C}" srcOrd="3" destOrd="0" presId="urn:microsoft.com/office/officeart/2005/8/layout/process1"/>
    <dgm:cxn modelId="{F5C698A1-05DA-4C39-8198-395F45442DFE}" type="presParOf" srcId="{D6758298-5462-49C3-AF68-B32E7CAC9C5C}" destId="{89668D05-915A-404E-A4E8-7F111B668123}" srcOrd="0" destOrd="0" presId="urn:microsoft.com/office/officeart/2005/8/layout/process1"/>
    <dgm:cxn modelId="{1CD3ECEA-9C4C-44E4-AE93-024A417718CC}" type="presParOf" srcId="{179D2BC1-891F-4457-B60A-3CABABE7E42A}" destId="{6E77714A-AD99-4B12-A2D6-622A4591DB5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E956CB-0191-4ADB-84E2-CCA9DEC020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01C5F85-38A8-478A-8DD0-C698573669CF}">
      <dgm:prSet phldrT="[Text]"/>
      <dgm:spPr/>
      <dgm:t>
        <a:bodyPr/>
        <a:lstStyle/>
        <a:p>
          <a:r>
            <a:rPr lang="en-US" dirty="0"/>
            <a:t>Sampling in canisters</a:t>
          </a:r>
        </a:p>
      </dgm:t>
    </dgm:pt>
    <dgm:pt modelId="{07E06C32-6FD5-4129-AD21-2CAD57D6AA5B}" type="parTrans" cxnId="{90394745-7BFD-4075-A806-3A8F6DDEC9B8}">
      <dgm:prSet/>
      <dgm:spPr/>
      <dgm:t>
        <a:bodyPr/>
        <a:lstStyle/>
        <a:p>
          <a:endParaRPr lang="en-US"/>
        </a:p>
      </dgm:t>
    </dgm:pt>
    <dgm:pt modelId="{1A583F48-ACDD-46CB-A098-2138B61CC54F}" type="sibTrans" cxnId="{90394745-7BFD-4075-A806-3A8F6DDEC9B8}">
      <dgm:prSet/>
      <dgm:spPr/>
      <dgm:t>
        <a:bodyPr/>
        <a:lstStyle/>
        <a:p>
          <a:endParaRPr lang="en-US"/>
        </a:p>
      </dgm:t>
    </dgm:pt>
    <dgm:pt modelId="{80939F65-AB57-46AE-981B-E5E5E3C8A9E7}">
      <dgm:prSet phldrT="[Text]"/>
      <dgm:spPr/>
      <dgm:t>
        <a:bodyPr/>
        <a:lstStyle/>
        <a:p>
          <a:r>
            <a:rPr lang="en-US" dirty="0"/>
            <a:t>GC-MS analysis</a:t>
          </a:r>
        </a:p>
      </dgm:t>
    </dgm:pt>
    <dgm:pt modelId="{E869D393-0905-4413-827D-02E68E8F47E2}" type="parTrans" cxnId="{8F023C43-E3E9-4171-BBE3-A2F8354ACB8A}">
      <dgm:prSet/>
      <dgm:spPr/>
      <dgm:t>
        <a:bodyPr/>
        <a:lstStyle/>
        <a:p>
          <a:endParaRPr lang="en-US"/>
        </a:p>
      </dgm:t>
    </dgm:pt>
    <dgm:pt modelId="{84D7ADF4-9741-41E8-9D2E-C1E7689BC64B}" type="sibTrans" cxnId="{8F023C43-E3E9-4171-BBE3-A2F8354ACB8A}">
      <dgm:prSet/>
      <dgm:spPr/>
      <dgm:t>
        <a:bodyPr/>
        <a:lstStyle/>
        <a:p>
          <a:endParaRPr lang="en-US"/>
        </a:p>
      </dgm:t>
    </dgm:pt>
    <dgm:pt modelId="{7FF9098D-573B-469D-9D2E-FF1E98DA6951}">
      <dgm:prSet phldrT="[Text]"/>
      <dgm:spPr/>
      <dgm:t>
        <a:bodyPr/>
        <a:lstStyle/>
        <a:p>
          <a:r>
            <a:rPr lang="en-US" dirty="0"/>
            <a:t>Source apportionment</a:t>
          </a:r>
        </a:p>
      </dgm:t>
    </dgm:pt>
    <dgm:pt modelId="{D9A979D5-A1E2-45F8-AFD5-32C28A388AF0}" type="parTrans" cxnId="{CAAC9DF0-5853-4C69-95DB-B59E35ED7E39}">
      <dgm:prSet/>
      <dgm:spPr/>
      <dgm:t>
        <a:bodyPr/>
        <a:lstStyle/>
        <a:p>
          <a:endParaRPr lang="en-US"/>
        </a:p>
      </dgm:t>
    </dgm:pt>
    <dgm:pt modelId="{294BF404-698B-4344-9459-C666E59A2BD6}" type="sibTrans" cxnId="{CAAC9DF0-5853-4C69-95DB-B59E35ED7E39}">
      <dgm:prSet/>
      <dgm:spPr/>
      <dgm:t>
        <a:bodyPr/>
        <a:lstStyle/>
        <a:p>
          <a:endParaRPr lang="en-US"/>
        </a:p>
      </dgm:t>
    </dgm:pt>
    <dgm:pt modelId="{179D2BC1-891F-4457-B60A-3CABABE7E42A}" type="pres">
      <dgm:prSet presAssocID="{51E956CB-0191-4ADB-84E2-CCA9DEC02014}" presName="Name0" presStyleCnt="0">
        <dgm:presLayoutVars>
          <dgm:dir/>
          <dgm:resizeHandles val="exact"/>
        </dgm:presLayoutVars>
      </dgm:prSet>
      <dgm:spPr/>
    </dgm:pt>
    <dgm:pt modelId="{20E5A9A0-4A7B-4AF1-ABFB-EB575DC6E29B}" type="pres">
      <dgm:prSet presAssocID="{A01C5F85-38A8-478A-8DD0-C698573669CF}" presName="node" presStyleLbl="node1" presStyleIdx="0" presStyleCnt="3">
        <dgm:presLayoutVars>
          <dgm:bulletEnabled val="1"/>
        </dgm:presLayoutVars>
      </dgm:prSet>
      <dgm:spPr/>
    </dgm:pt>
    <dgm:pt modelId="{6C3AAA72-30D6-444F-806D-737BA3CD1F09}" type="pres">
      <dgm:prSet presAssocID="{1A583F48-ACDD-46CB-A098-2138B61CC54F}" presName="sibTrans" presStyleLbl="sibTrans2D1" presStyleIdx="0" presStyleCnt="2"/>
      <dgm:spPr/>
    </dgm:pt>
    <dgm:pt modelId="{FF6573F5-0ED4-4BFC-86C2-432AA1B394DD}" type="pres">
      <dgm:prSet presAssocID="{1A583F48-ACDD-46CB-A098-2138B61CC54F}" presName="connectorText" presStyleLbl="sibTrans2D1" presStyleIdx="0" presStyleCnt="2"/>
      <dgm:spPr/>
    </dgm:pt>
    <dgm:pt modelId="{163F81A6-0203-4CA4-99B4-6E482BB6C440}" type="pres">
      <dgm:prSet presAssocID="{80939F65-AB57-46AE-981B-E5E5E3C8A9E7}" presName="node" presStyleLbl="node1" presStyleIdx="1" presStyleCnt="3">
        <dgm:presLayoutVars>
          <dgm:bulletEnabled val="1"/>
        </dgm:presLayoutVars>
      </dgm:prSet>
      <dgm:spPr/>
    </dgm:pt>
    <dgm:pt modelId="{D6758298-5462-49C3-AF68-B32E7CAC9C5C}" type="pres">
      <dgm:prSet presAssocID="{84D7ADF4-9741-41E8-9D2E-C1E7689BC64B}" presName="sibTrans" presStyleLbl="sibTrans2D1" presStyleIdx="1" presStyleCnt="2"/>
      <dgm:spPr/>
    </dgm:pt>
    <dgm:pt modelId="{89668D05-915A-404E-A4E8-7F111B668123}" type="pres">
      <dgm:prSet presAssocID="{84D7ADF4-9741-41E8-9D2E-C1E7689BC64B}" presName="connectorText" presStyleLbl="sibTrans2D1" presStyleIdx="1" presStyleCnt="2"/>
      <dgm:spPr/>
    </dgm:pt>
    <dgm:pt modelId="{6E77714A-AD99-4B12-A2D6-622A4591DB59}" type="pres">
      <dgm:prSet presAssocID="{7FF9098D-573B-469D-9D2E-FF1E98DA6951}" presName="node" presStyleLbl="node1" presStyleIdx="2" presStyleCnt="3">
        <dgm:presLayoutVars>
          <dgm:bulletEnabled val="1"/>
        </dgm:presLayoutVars>
      </dgm:prSet>
      <dgm:spPr/>
    </dgm:pt>
  </dgm:ptLst>
  <dgm:cxnLst>
    <dgm:cxn modelId="{8F023C43-E3E9-4171-BBE3-A2F8354ACB8A}" srcId="{51E956CB-0191-4ADB-84E2-CCA9DEC02014}" destId="{80939F65-AB57-46AE-981B-E5E5E3C8A9E7}" srcOrd="1" destOrd="0" parTransId="{E869D393-0905-4413-827D-02E68E8F47E2}" sibTransId="{84D7ADF4-9741-41E8-9D2E-C1E7689BC64B}"/>
    <dgm:cxn modelId="{90394745-7BFD-4075-A806-3A8F6DDEC9B8}" srcId="{51E956CB-0191-4ADB-84E2-CCA9DEC02014}" destId="{A01C5F85-38A8-478A-8DD0-C698573669CF}" srcOrd="0" destOrd="0" parTransId="{07E06C32-6FD5-4129-AD21-2CAD57D6AA5B}" sibTransId="{1A583F48-ACDD-46CB-A098-2138B61CC54F}"/>
    <dgm:cxn modelId="{6C320850-257B-4319-9F87-D97EA32D8385}" type="presOf" srcId="{51E956CB-0191-4ADB-84E2-CCA9DEC02014}" destId="{179D2BC1-891F-4457-B60A-3CABABE7E42A}" srcOrd="0" destOrd="0" presId="urn:microsoft.com/office/officeart/2005/8/layout/process1"/>
    <dgm:cxn modelId="{424AA388-27D0-4FB8-91C8-C02D304A12A7}" type="presOf" srcId="{80939F65-AB57-46AE-981B-E5E5E3C8A9E7}" destId="{163F81A6-0203-4CA4-99B4-6E482BB6C440}" srcOrd="0" destOrd="0" presId="urn:microsoft.com/office/officeart/2005/8/layout/process1"/>
    <dgm:cxn modelId="{D56AF599-F808-4B70-9532-0401EDF4E0BF}" type="presOf" srcId="{1A583F48-ACDD-46CB-A098-2138B61CC54F}" destId="{FF6573F5-0ED4-4BFC-86C2-432AA1B394DD}" srcOrd="1" destOrd="0" presId="urn:microsoft.com/office/officeart/2005/8/layout/process1"/>
    <dgm:cxn modelId="{014F8CA2-91CD-4558-85D3-21492419A455}" type="presOf" srcId="{84D7ADF4-9741-41E8-9D2E-C1E7689BC64B}" destId="{D6758298-5462-49C3-AF68-B32E7CAC9C5C}" srcOrd="0" destOrd="0" presId="urn:microsoft.com/office/officeart/2005/8/layout/process1"/>
    <dgm:cxn modelId="{62EBE6A2-4809-4AF1-A2DB-44805F9FF78C}" type="presOf" srcId="{84D7ADF4-9741-41E8-9D2E-C1E7689BC64B}" destId="{89668D05-915A-404E-A4E8-7F111B668123}" srcOrd="1" destOrd="0" presId="urn:microsoft.com/office/officeart/2005/8/layout/process1"/>
    <dgm:cxn modelId="{62B701CE-8270-4CBB-986D-AE9723C4F2EB}" type="presOf" srcId="{A01C5F85-38A8-478A-8DD0-C698573669CF}" destId="{20E5A9A0-4A7B-4AF1-ABFB-EB575DC6E29B}" srcOrd="0" destOrd="0" presId="urn:microsoft.com/office/officeart/2005/8/layout/process1"/>
    <dgm:cxn modelId="{3CC36FD1-03B0-4CC3-A46C-0894C338A093}" type="presOf" srcId="{1A583F48-ACDD-46CB-A098-2138B61CC54F}" destId="{6C3AAA72-30D6-444F-806D-737BA3CD1F09}" srcOrd="0" destOrd="0" presId="urn:microsoft.com/office/officeart/2005/8/layout/process1"/>
    <dgm:cxn modelId="{97D025EC-1D8F-41FA-BD8A-71901AAD9303}" type="presOf" srcId="{7FF9098D-573B-469D-9D2E-FF1E98DA6951}" destId="{6E77714A-AD99-4B12-A2D6-622A4591DB59}" srcOrd="0" destOrd="0" presId="urn:microsoft.com/office/officeart/2005/8/layout/process1"/>
    <dgm:cxn modelId="{CAAC9DF0-5853-4C69-95DB-B59E35ED7E39}" srcId="{51E956CB-0191-4ADB-84E2-CCA9DEC02014}" destId="{7FF9098D-573B-469D-9D2E-FF1E98DA6951}" srcOrd="2" destOrd="0" parTransId="{D9A979D5-A1E2-45F8-AFD5-32C28A388AF0}" sibTransId="{294BF404-698B-4344-9459-C666E59A2BD6}"/>
    <dgm:cxn modelId="{8673B345-2C2D-49F3-8700-40B9BC33278A}" type="presParOf" srcId="{179D2BC1-891F-4457-B60A-3CABABE7E42A}" destId="{20E5A9A0-4A7B-4AF1-ABFB-EB575DC6E29B}" srcOrd="0" destOrd="0" presId="urn:microsoft.com/office/officeart/2005/8/layout/process1"/>
    <dgm:cxn modelId="{7654B833-44B4-4CE9-B4C7-DA0A9C97433F}" type="presParOf" srcId="{179D2BC1-891F-4457-B60A-3CABABE7E42A}" destId="{6C3AAA72-30D6-444F-806D-737BA3CD1F09}" srcOrd="1" destOrd="0" presId="urn:microsoft.com/office/officeart/2005/8/layout/process1"/>
    <dgm:cxn modelId="{8535E23D-CB1A-4DF6-B60E-8ACB0EF617B0}" type="presParOf" srcId="{6C3AAA72-30D6-444F-806D-737BA3CD1F09}" destId="{FF6573F5-0ED4-4BFC-86C2-432AA1B394DD}" srcOrd="0" destOrd="0" presId="urn:microsoft.com/office/officeart/2005/8/layout/process1"/>
    <dgm:cxn modelId="{E45C0C51-0653-46E9-B711-E3FB81C67F47}" type="presParOf" srcId="{179D2BC1-891F-4457-B60A-3CABABE7E42A}" destId="{163F81A6-0203-4CA4-99B4-6E482BB6C440}" srcOrd="2" destOrd="0" presId="urn:microsoft.com/office/officeart/2005/8/layout/process1"/>
    <dgm:cxn modelId="{B777DFC8-1E35-442A-8B8D-46912666EB84}" type="presParOf" srcId="{179D2BC1-891F-4457-B60A-3CABABE7E42A}" destId="{D6758298-5462-49C3-AF68-B32E7CAC9C5C}" srcOrd="3" destOrd="0" presId="urn:microsoft.com/office/officeart/2005/8/layout/process1"/>
    <dgm:cxn modelId="{F5C698A1-05DA-4C39-8198-395F45442DFE}" type="presParOf" srcId="{D6758298-5462-49C3-AF68-B32E7CAC9C5C}" destId="{89668D05-915A-404E-A4E8-7F111B668123}" srcOrd="0" destOrd="0" presId="urn:microsoft.com/office/officeart/2005/8/layout/process1"/>
    <dgm:cxn modelId="{1CD3ECEA-9C4C-44E4-AE93-024A417718CC}" type="presParOf" srcId="{179D2BC1-891F-4457-B60A-3CABABE7E42A}" destId="{6E77714A-AD99-4B12-A2D6-622A4591DB5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44EC7-311F-4A30-A045-9D8260C7AD96}">
      <dsp:nvSpPr>
        <dsp:cNvPr id="0" name=""/>
        <dsp:cNvSpPr/>
      </dsp:nvSpPr>
      <dsp:spPr>
        <a:xfrm rot="5400000">
          <a:off x="-231389" y="232652"/>
          <a:ext cx="1542597" cy="10798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Purpose</a:t>
          </a:r>
        </a:p>
      </dsp:txBody>
      <dsp:txXfrm rot="-5400000">
        <a:off x="1" y="541171"/>
        <a:ext cx="1079818" cy="462779"/>
      </dsp:txXfrm>
    </dsp:sp>
    <dsp:sp modelId="{EECBDBA9-4C36-49FD-9973-590869F72329}">
      <dsp:nvSpPr>
        <dsp:cNvPr id="0" name=""/>
        <dsp:cNvSpPr/>
      </dsp:nvSpPr>
      <dsp:spPr>
        <a:xfrm rot="5400000">
          <a:off x="3940305" y="-2859224"/>
          <a:ext cx="1002688" cy="672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To apportion measured pollutant concentrations (or exposures or doses) to their sources, and to assess the proportional contribution of each source.</a:t>
          </a:r>
          <a:endParaRPr lang="en-US" sz="1400" b="0" kern="1200" dirty="0">
            <a:solidFill>
              <a:srgbClr val="002060"/>
            </a:solidFill>
            <a:latin typeface="+mn-lt"/>
          </a:endParaRPr>
        </a:p>
      </dsp:txBody>
      <dsp:txXfrm rot="-5400000">
        <a:off x="1079819" y="50209"/>
        <a:ext cx="6674715" cy="904794"/>
      </dsp:txXfrm>
    </dsp:sp>
    <dsp:sp modelId="{24C68F4A-355C-4DEF-9DBD-40839E08441E}">
      <dsp:nvSpPr>
        <dsp:cNvPr id="0" name=""/>
        <dsp:cNvSpPr/>
      </dsp:nvSpPr>
      <dsp:spPr>
        <a:xfrm rot="5400000">
          <a:off x="-231389" y="1580385"/>
          <a:ext cx="1542597" cy="10798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Math</a:t>
          </a:r>
        </a:p>
      </dsp:txBody>
      <dsp:txXfrm rot="-5400000">
        <a:off x="1" y="1888904"/>
        <a:ext cx="1079818" cy="462779"/>
      </dsp:txXfrm>
    </dsp:sp>
    <dsp:sp modelId="{3705A75D-6A5A-40BC-8599-42C3601AE45C}">
      <dsp:nvSpPr>
        <dsp:cNvPr id="0" name=""/>
        <dsp:cNvSpPr/>
      </dsp:nvSpPr>
      <dsp:spPr>
        <a:xfrm rot="5400000">
          <a:off x="3940305" y="-1511490"/>
          <a:ext cx="1002688" cy="672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dirty="0">
              <a:solidFill>
                <a:srgbClr val="002060"/>
              </a:solidFill>
              <a:latin typeface="+mn-lt"/>
            </a:rPr>
            <a:t>The CMB receptor model consists of a solution to linear equations that express each receptor chemical concentration as a linear sum of products of source profile abundances and source contributions.</a:t>
          </a:r>
        </a:p>
      </dsp:txBody>
      <dsp:txXfrm rot="-5400000">
        <a:off x="1079819" y="1397943"/>
        <a:ext cx="6674715" cy="904794"/>
      </dsp:txXfrm>
    </dsp:sp>
    <dsp:sp modelId="{718EB4FF-5F37-4F01-8D97-AEB3E7F40463}">
      <dsp:nvSpPr>
        <dsp:cNvPr id="0" name=""/>
        <dsp:cNvSpPr/>
      </dsp:nvSpPr>
      <dsp:spPr>
        <a:xfrm rot="5400000">
          <a:off x="-231389" y="2928119"/>
          <a:ext cx="1542597" cy="10798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Assumptions</a:t>
          </a:r>
        </a:p>
      </dsp:txBody>
      <dsp:txXfrm rot="-5400000">
        <a:off x="1" y="3236638"/>
        <a:ext cx="1079818" cy="462779"/>
      </dsp:txXfrm>
    </dsp:sp>
    <dsp:sp modelId="{F3D41571-7FAF-4B4F-9F57-97F2C562888D}">
      <dsp:nvSpPr>
        <dsp:cNvPr id="0" name=""/>
        <dsp:cNvSpPr/>
      </dsp:nvSpPr>
      <dsp:spPr>
        <a:xfrm rot="5400000">
          <a:off x="3940305" y="-163757"/>
          <a:ext cx="1002688" cy="672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+mn-lt"/>
            </a:rPr>
            <a:t>Composition of the source emissions are constant over the period of ambient and source sampling.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solidFill>
              <a:srgbClr val="002060"/>
            </a:solidFill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+mn-lt"/>
            </a:rPr>
            <a:t>Chemical species do not react with each other (i.e. they add linearly).</a:t>
          </a:r>
        </a:p>
      </dsp:txBody>
      <dsp:txXfrm rot="-5400000">
        <a:off x="1079819" y="2745676"/>
        <a:ext cx="6674715" cy="904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EFDDD-C92C-45A2-80AD-0534E3002F2E}">
      <dsp:nvSpPr>
        <dsp:cNvPr id="0" name=""/>
        <dsp:cNvSpPr/>
      </dsp:nvSpPr>
      <dsp:spPr>
        <a:xfrm>
          <a:off x="3420380" y="2051407"/>
          <a:ext cx="1873216" cy="639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631"/>
              </a:lnTo>
              <a:lnTo>
                <a:pt x="1873216" y="314631"/>
              </a:lnTo>
              <a:lnTo>
                <a:pt x="1873216" y="6394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D2DC5-BF1C-4E5D-BD99-B3614C277B08}">
      <dsp:nvSpPr>
        <dsp:cNvPr id="0" name=""/>
        <dsp:cNvSpPr/>
      </dsp:nvSpPr>
      <dsp:spPr>
        <a:xfrm>
          <a:off x="1550009" y="2051407"/>
          <a:ext cx="1870370" cy="639488"/>
        </a:xfrm>
        <a:custGeom>
          <a:avLst/>
          <a:gdLst/>
          <a:ahLst/>
          <a:cxnLst/>
          <a:rect l="0" t="0" r="0" b="0"/>
          <a:pathLst>
            <a:path>
              <a:moveTo>
                <a:pt x="1870370" y="0"/>
              </a:moveTo>
              <a:lnTo>
                <a:pt x="1870370" y="314631"/>
              </a:lnTo>
              <a:lnTo>
                <a:pt x="0" y="314631"/>
              </a:lnTo>
              <a:lnTo>
                <a:pt x="0" y="6394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D3B9F-F718-4515-A82D-D66F82B0D679}">
      <dsp:nvSpPr>
        <dsp:cNvPr id="0" name=""/>
        <dsp:cNvSpPr/>
      </dsp:nvSpPr>
      <dsp:spPr>
        <a:xfrm>
          <a:off x="1873443" y="504470"/>
          <a:ext cx="3093873" cy="1546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Ethanol emissions come from traffic but not from exhaust</a:t>
          </a:r>
        </a:p>
      </dsp:txBody>
      <dsp:txXfrm>
        <a:off x="1873443" y="504470"/>
        <a:ext cx="3093873" cy="1546936"/>
      </dsp:txXfrm>
    </dsp:sp>
    <dsp:sp modelId="{66F25DEB-1D27-40A8-A321-085BEFFBA4C3}">
      <dsp:nvSpPr>
        <dsp:cNvPr id="0" name=""/>
        <dsp:cNvSpPr/>
      </dsp:nvSpPr>
      <dsp:spPr>
        <a:xfrm>
          <a:off x="3072" y="2690895"/>
          <a:ext cx="3093873" cy="154693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2060"/>
              </a:solidFill>
            </a:rPr>
            <a:t>Evaporative emissions</a:t>
          </a:r>
        </a:p>
      </dsp:txBody>
      <dsp:txXfrm>
        <a:off x="3072" y="2690895"/>
        <a:ext cx="3093873" cy="1546936"/>
      </dsp:txXfrm>
    </dsp:sp>
    <dsp:sp modelId="{5441DE6C-38B1-4811-895E-E0A4F94860A5}">
      <dsp:nvSpPr>
        <dsp:cNvPr id="0" name=""/>
        <dsp:cNvSpPr/>
      </dsp:nvSpPr>
      <dsp:spPr>
        <a:xfrm>
          <a:off x="3746659" y="2690895"/>
          <a:ext cx="3093873" cy="154693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2060"/>
              </a:solidFill>
            </a:rPr>
            <a:t>Use of Windshield washer fluids</a:t>
          </a:r>
        </a:p>
      </dsp:txBody>
      <dsp:txXfrm>
        <a:off x="3746659" y="2690895"/>
        <a:ext cx="3093873" cy="1546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5A9A0-4A7B-4AF1-ABFB-EB575DC6E29B}">
      <dsp:nvSpPr>
        <dsp:cNvPr id="0" name=""/>
        <dsp:cNvSpPr/>
      </dsp:nvSpPr>
      <dsp:spPr>
        <a:xfrm>
          <a:off x="3935" y="697649"/>
          <a:ext cx="1176322" cy="705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Stuttgart</a:t>
          </a:r>
        </a:p>
      </dsp:txBody>
      <dsp:txXfrm>
        <a:off x="24607" y="718321"/>
        <a:ext cx="1134978" cy="664449"/>
      </dsp:txXfrm>
    </dsp:sp>
    <dsp:sp modelId="{6C3AAA72-30D6-444F-806D-737BA3CD1F09}">
      <dsp:nvSpPr>
        <dsp:cNvPr id="0" name=""/>
        <dsp:cNvSpPr/>
      </dsp:nvSpPr>
      <dsp:spPr>
        <a:xfrm>
          <a:off x="1297890" y="904682"/>
          <a:ext cx="249380" cy="291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297890" y="963027"/>
        <a:ext cx="174566" cy="175037"/>
      </dsp:txXfrm>
    </dsp:sp>
    <dsp:sp modelId="{163F81A6-0203-4CA4-99B4-6E482BB6C440}">
      <dsp:nvSpPr>
        <dsp:cNvPr id="0" name=""/>
        <dsp:cNvSpPr/>
      </dsp:nvSpPr>
      <dsp:spPr>
        <a:xfrm>
          <a:off x="1650786" y="697649"/>
          <a:ext cx="1176322" cy="705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2017 - 2018</a:t>
          </a:r>
        </a:p>
      </dsp:txBody>
      <dsp:txXfrm>
        <a:off x="1671458" y="718321"/>
        <a:ext cx="1134978" cy="664449"/>
      </dsp:txXfrm>
    </dsp:sp>
    <dsp:sp modelId="{D6758298-5462-49C3-AF68-B32E7CAC9C5C}">
      <dsp:nvSpPr>
        <dsp:cNvPr id="0" name=""/>
        <dsp:cNvSpPr/>
      </dsp:nvSpPr>
      <dsp:spPr>
        <a:xfrm>
          <a:off x="2944741" y="904682"/>
          <a:ext cx="249380" cy="291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944741" y="963027"/>
        <a:ext cx="174566" cy="175037"/>
      </dsp:txXfrm>
    </dsp:sp>
    <dsp:sp modelId="{6E77714A-AD99-4B12-A2D6-622A4591DB59}">
      <dsp:nvSpPr>
        <dsp:cNvPr id="0" name=""/>
        <dsp:cNvSpPr/>
      </dsp:nvSpPr>
      <dsp:spPr>
        <a:xfrm>
          <a:off x="3297638" y="697649"/>
          <a:ext cx="1176322" cy="705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Tunnel, Inner city</a:t>
          </a:r>
        </a:p>
      </dsp:txBody>
      <dsp:txXfrm>
        <a:off x="3318310" y="718321"/>
        <a:ext cx="1134978" cy="6644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5A9A0-4A7B-4AF1-ABFB-EB575DC6E29B}">
      <dsp:nvSpPr>
        <dsp:cNvPr id="0" name=""/>
        <dsp:cNvSpPr/>
      </dsp:nvSpPr>
      <dsp:spPr>
        <a:xfrm>
          <a:off x="3935" y="697649"/>
          <a:ext cx="1176322" cy="705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Sampling in canisters</a:t>
          </a:r>
        </a:p>
      </dsp:txBody>
      <dsp:txXfrm>
        <a:off x="24607" y="718321"/>
        <a:ext cx="1134978" cy="664449"/>
      </dsp:txXfrm>
    </dsp:sp>
    <dsp:sp modelId="{6C3AAA72-30D6-444F-806D-737BA3CD1F09}">
      <dsp:nvSpPr>
        <dsp:cNvPr id="0" name=""/>
        <dsp:cNvSpPr/>
      </dsp:nvSpPr>
      <dsp:spPr>
        <a:xfrm>
          <a:off x="1297890" y="904682"/>
          <a:ext cx="249380" cy="291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297890" y="963027"/>
        <a:ext cx="174566" cy="175037"/>
      </dsp:txXfrm>
    </dsp:sp>
    <dsp:sp modelId="{163F81A6-0203-4CA4-99B4-6E482BB6C440}">
      <dsp:nvSpPr>
        <dsp:cNvPr id="0" name=""/>
        <dsp:cNvSpPr/>
      </dsp:nvSpPr>
      <dsp:spPr>
        <a:xfrm>
          <a:off x="1650786" y="697649"/>
          <a:ext cx="1176322" cy="705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GC-MS analysis</a:t>
          </a:r>
        </a:p>
      </dsp:txBody>
      <dsp:txXfrm>
        <a:off x="1671458" y="718321"/>
        <a:ext cx="1134978" cy="664449"/>
      </dsp:txXfrm>
    </dsp:sp>
    <dsp:sp modelId="{D6758298-5462-49C3-AF68-B32E7CAC9C5C}">
      <dsp:nvSpPr>
        <dsp:cNvPr id="0" name=""/>
        <dsp:cNvSpPr/>
      </dsp:nvSpPr>
      <dsp:spPr>
        <a:xfrm>
          <a:off x="2944741" y="904682"/>
          <a:ext cx="249380" cy="291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944741" y="963027"/>
        <a:ext cx="174566" cy="175037"/>
      </dsp:txXfrm>
    </dsp:sp>
    <dsp:sp modelId="{6E77714A-AD99-4B12-A2D6-622A4591DB59}">
      <dsp:nvSpPr>
        <dsp:cNvPr id="0" name=""/>
        <dsp:cNvSpPr/>
      </dsp:nvSpPr>
      <dsp:spPr>
        <a:xfrm>
          <a:off x="3297638" y="697649"/>
          <a:ext cx="1176322" cy="705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Source apportionment</a:t>
          </a:r>
        </a:p>
      </dsp:txBody>
      <dsp:txXfrm>
        <a:off x="3318310" y="718321"/>
        <a:ext cx="1134978" cy="664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12" Type="http://schemas.openxmlformats.org/officeDocument/2006/relationships/image" Target="../media/image21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0.24412</cdr:x>
      <cdr:y>0.30726</cdr:y>
    </cdr:from>
    <cdr:to>
      <cdr:x>0.34729</cdr:x>
      <cdr:y>0.41225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3F30929-AC54-43AC-A09F-ABA267128CB1}"/>
            </a:ext>
          </a:extLst>
        </cdr:cNvPr>
        <cdr:cNvSpPr txBox="1"/>
      </cdr:nvSpPr>
      <cdr:spPr>
        <a:xfrm xmlns:a="http://schemas.openxmlformats.org/drawingml/2006/main">
          <a:off x="2044675" y="842863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30.2 %</a:t>
          </a:r>
        </a:p>
      </cdr:txBody>
    </cdr:sp>
  </cdr:relSizeAnchor>
  <cdr:relSizeAnchor xmlns:cdr="http://schemas.openxmlformats.org/drawingml/2006/chartDrawing">
    <cdr:from>
      <cdr:x>0.86664</cdr:x>
      <cdr:y>0.60975</cdr:y>
    </cdr:from>
    <cdr:to>
      <cdr:x>0.98279</cdr:x>
      <cdr:y>0.75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47B8E742-62EF-43F1-97F7-8C5E87B23F60}"/>
            </a:ext>
          </a:extLst>
        </cdr:cNvPr>
        <cdr:cNvSpPr txBox="1"/>
      </cdr:nvSpPr>
      <cdr:spPr>
        <a:xfrm xmlns:a="http://schemas.openxmlformats.org/drawingml/2006/main">
          <a:off x="7258651" y="1672678"/>
          <a:ext cx="972892" cy="384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50.7 %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0.24412</cdr:x>
      <cdr:y>0.20779</cdr:y>
    </cdr:from>
    <cdr:to>
      <cdr:x>0.34729</cdr:x>
      <cdr:y>0.32908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3F30929-AC54-43AC-A09F-ABA267128CB1}"/>
            </a:ext>
          </a:extLst>
        </cdr:cNvPr>
        <cdr:cNvSpPr txBox="1"/>
      </cdr:nvSpPr>
      <cdr:spPr>
        <a:xfrm xmlns:a="http://schemas.openxmlformats.org/drawingml/2006/main">
          <a:off x="2044675" y="493439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FF0000"/>
              </a:solidFill>
              <a:latin typeface="Arial (body)"/>
            </a:rPr>
            <a:t>36.8 %</a:t>
          </a:r>
        </a:p>
      </cdr:txBody>
    </cdr:sp>
  </cdr:relSizeAnchor>
  <cdr:relSizeAnchor xmlns:cdr="http://schemas.openxmlformats.org/drawingml/2006/chartDrawing">
    <cdr:from>
      <cdr:x>0.87064</cdr:x>
      <cdr:y>0.54656</cdr:y>
    </cdr:from>
    <cdr:to>
      <cdr:x>0.96209</cdr:x>
      <cdr:y>0.66122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47B8E742-62EF-43F1-97F7-8C5E87B23F60}"/>
            </a:ext>
          </a:extLst>
        </cdr:cNvPr>
        <cdr:cNvSpPr txBox="1"/>
      </cdr:nvSpPr>
      <cdr:spPr>
        <a:xfrm xmlns:a="http://schemas.openxmlformats.org/drawingml/2006/main">
          <a:off x="7292150" y="1297938"/>
          <a:ext cx="765976" cy="272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400" b="1" dirty="0">
              <a:solidFill>
                <a:srgbClr val="FF0000"/>
              </a:solidFill>
              <a:latin typeface="Arial (body)"/>
            </a:rPr>
            <a:t>63.5 %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E35A1-EE7E-4FC0-BEBF-3515E444E802}" type="datetime1">
              <a:rPr lang="en-US" smtClean="0"/>
              <a:t>9/15/2022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PDF/?uri=OJ:L:2018:102:FULL&amp;from=E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fundamental principle of receptor modeling is based on the assumption that mass is conserved.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F7CFFF-5AEA-415A-BF25-FE4D87AF1247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302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484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169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 and </a:t>
            </a:r>
            <a:r>
              <a:rPr lang="en-US" dirty="0" err="1"/>
              <a:t>Fij</a:t>
            </a:r>
            <a:r>
              <a:rPr lang="en-US" dirty="0"/>
              <a:t> are measured quantities</a:t>
            </a:r>
          </a:p>
          <a:p>
            <a:r>
              <a:rPr lang="en-US" dirty="0" err="1"/>
              <a:t>Sj</a:t>
            </a:r>
            <a:r>
              <a:rPr lang="en-US" dirty="0"/>
              <a:t> is calculated as the result of solving the multiple linear equations. </a:t>
            </a:r>
            <a:r>
              <a:rPr lang="en-US" dirty="0" err="1"/>
              <a:t>Sj</a:t>
            </a:r>
            <a:r>
              <a:rPr lang="en-US" dirty="0"/>
              <a:t> obtained by this method never solve the equations exactly but are the values which come closest to doing so. </a:t>
            </a:r>
          </a:p>
          <a:p>
            <a:r>
              <a:rPr lang="en-US" dirty="0"/>
              <a:t>Also, model compares if both sides of the equation </a:t>
            </a:r>
            <a:r>
              <a:rPr lang="en-US"/>
              <a:t>is equal or not.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8D2460B-0BDD-4D4F-8847-9AC8CBC02F77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76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67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Source apportionment (SA) is the technique which relates a source emission (an activity sector or an area) to the ambient air concentration of a pollutant.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This task can be accomplished using three main approaches: </a:t>
            </a:r>
            <a:r>
              <a:rPr lang="en-US" sz="1200" b="1" u="sng" dirty="0">
                <a:solidFill>
                  <a:schemeClr val="tx1"/>
                </a:solidFill>
              </a:rPr>
              <a:t>Emission inventories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b="1" u="sng" dirty="0">
                <a:solidFill>
                  <a:schemeClr val="tx1"/>
                </a:solidFill>
              </a:rPr>
              <a:t>source-oriented models</a:t>
            </a:r>
            <a:r>
              <a:rPr lang="en-US" sz="1200" dirty="0">
                <a:solidFill>
                  <a:schemeClr val="tx1"/>
                </a:solidFill>
              </a:rPr>
              <a:t> and </a:t>
            </a:r>
            <a:r>
              <a:rPr lang="en-US" sz="1200" b="1" u="sng" dirty="0">
                <a:solidFill>
                  <a:schemeClr val="tx1"/>
                </a:solidFill>
              </a:rPr>
              <a:t>receptor-oriented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F399D7E-7FD9-40C8-BEC4-DC5F85E0951E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570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Great efforts have been made to reduce vehicle emissions.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picture shows the development of pollutant limitation within the European Union from the beginning until 2020, Euro 6 for diesel and gasoline engine limitation.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012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18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652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05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/>
              <a:t>Ethanol mixing ratio 10 – 60 ppb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528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https://eur-lex.europa.eu/legal-content/EN/TXT/PDF/?uri=OJ:L:2018:102:FULL&amp;from=EN</a:t>
            </a:r>
            <a:endParaRPr lang="en-US" sz="12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67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404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54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u="sng" dirty="0">
                <a:solidFill>
                  <a:srgbClr val="002060"/>
                </a:solidFill>
              </a:rPr>
              <a:t>EtOH / CO</a:t>
            </a:r>
            <a:r>
              <a:rPr lang="en-US" sz="1800" b="1" u="sng" baseline="-25000" dirty="0">
                <a:solidFill>
                  <a:srgbClr val="002060"/>
                </a:solidFill>
              </a:rPr>
              <a:t>2</a:t>
            </a:r>
            <a:r>
              <a:rPr lang="en-US" sz="1800" b="1" u="sng" dirty="0">
                <a:solidFill>
                  <a:srgbClr val="002060"/>
                </a:solidFill>
              </a:rPr>
              <a:t>  </a:t>
            </a:r>
            <a:r>
              <a:rPr lang="en-US" sz="1800" b="1" dirty="0">
                <a:solidFill>
                  <a:srgbClr val="002060"/>
                </a:solidFill>
                <a:highlight>
                  <a:srgbClr val="FFFFFF"/>
                </a:highlight>
              </a:rPr>
              <a:t>Correlation plot: </a:t>
            </a:r>
            <a:r>
              <a:rPr lang="en-US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highlight>
                  <a:srgbClr val="FFFF00"/>
                </a:highlight>
              </a:rPr>
              <a:t>1.00E-04 </a:t>
            </a:r>
            <a:r>
              <a:rPr lang="en-US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       Sweden: 6.20E-04        </a:t>
            </a:r>
            <a:r>
              <a:rPr lang="en-US" sz="1800" b="1" dirty="0">
                <a:solidFill>
                  <a:srgbClr val="002060"/>
                </a:solidFill>
                <a:highlight>
                  <a:srgbClr val="FFFFFF"/>
                </a:highlight>
              </a:rPr>
              <a:t>Finland:  4.20E-04</a:t>
            </a:r>
            <a:endParaRPr lang="en-US" sz="1800" dirty="0">
              <a:solidFill>
                <a:srgbClr val="002060"/>
              </a:solidFill>
              <a:highlight>
                <a:srgbClr val="FFFFFF"/>
              </a:highlight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longer cold seasons seems to be reason of higher ratio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FD48-B634-41CB-A346-28442B6B1CAB}" type="datetime1">
              <a:rPr lang="en-US" smtClean="0"/>
              <a:t>9/15/2022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06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6" y="1578310"/>
            <a:ext cx="8586788" cy="4190666"/>
          </a:xfrm>
        </p:spPr>
        <p:txBody>
          <a:bodyPr/>
          <a:lstStyle>
            <a:lvl1pPr marL="133350" indent="-133350">
              <a:defRPr sz="1350"/>
            </a:lvl1pPr>
            <a:lvl2pPr marL="271463" indent="-138113">
              <a:defRPr sz="1350"/>
            </a:lvl2pPr>
            <a:lvl3pPr marL="404813" indent="-133350">
              <a:defRPr sz="1350"/>
            </a:lvl3pPr>
            <a:lvl4pPr marL="538163" indent="-133350">
              <a:defRPr sz="1350"/>
            </a:lvl4pPr>
            <a:lvl5pPr marL="671513" indent="-133350">
              <a:defRPr sz="135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4458CB-0326-40D7-B481-E2AEDFACD64D}" type="datetime1">
              <a:rPr lang="en-US" noProof="0" smtClean="0"/>
              <a:t>9/15/2022</a:t>
            </a:fld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081" y="938786"/>
            <a:ext cx="8586787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310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2F652C5-784A-4152-A7F6-0F2CA6067879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B19B804-FE6C-44D5-AAA7-C5E25A811617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EAD5-3FBA-49D3-BC15-3DF174528C65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EC2A-4B78-42D9-85A8-ED4CB19CBA73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528EDD3-DB61-49BB-9124-BE0A2122DA4F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F9C05EC-278F-48BF-80BE-EDD0FE4E35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PDF/?uri=OJ:L:2018:099:FULL&amp;from=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48.jpg"/><Relationship Id="rId5" Type="http://schemas.openxmlformats.org/officeDocument/2006/relationships/image" Target="../media/image44.jpg"/><Relationship Id="rId10" Type="http://schemas.openxmlformats.org/officeDocument/2006/relationships/image" Target="../media/image47.jpg"/><Relationship Id="rId4" Type="http://schemas.openxmlformats.org/officeDocument/2006/relationships/image" Target="../media/image43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48.jpg"/><Relationship Id="rId5" Type="http://schemas.openxmlformats.org/officeDocument/2006/relationships/image" Target="../media/image44.jpg"/><Relationship Id="rId10" Type="http://schemas.openxmlformats.org/officeDocument/2006/relationships/image" Target="../media/image47.jpg"/><Relationship Id="rId4" Type="http://schemas.openxmlformats.org/officeDocument/2006/relationships/image" Target="../media/image43.png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microsoft.com/office/2007/relationships/hdphoto" Target="../media/hdphoto4.wdp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7.wmf"/><Relationship Id="rId26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6.wmf"/><Relationship Id="rId20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13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wmf"/><Relationship Id="rId22" Type="http://schemas.openxmlformats.org/officeDocument/2006/relationships/image" Target="../media/image1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tmp"/><Relationship Id="rId4" Type="http://schemas.openxmlformats.org/officeDocument/2006/relationships/chart" Target="../charts/chart14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60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chart" Target="../charts/char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D1F5E3-4889-4B3F-8F7D-1F8234CB8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38" y="3633688"/>
            <a:ext cx="7705724" cy="803424"/>
          </a:xfrm>
        </p:spPr>
        <p:txBody>
          <a:bodyPr/>
          <a:lstStyle/>
          <a:p>
            <a:r>
              <a:rPr lang="en-US" sz="2400" dirty="0"/>
              <a:t>Elevated concentrations of </a:t>
            </a:r>
            <a:r>
              <a:rPr lang="en-US" sz="2400"/>
              <a:t>ethanol in the </a:t>
            </a:r>
            <a:r>
              <a:rPr lang="en-US" sz="2400" dirty="0"/>
              <a:t>tunnel and city center of Stuttgart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0C0CB3-E673-4E14-8F7B-19EFA6E79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138" y="5099764"/>
            <a:ext cx="7705725" cy="360000"/>
          </a:xfrm>
        </p:spPr>
        <p:txBody>
          <a:bodyPr/>
          <a:lstStyle/>
          <a:p>
            <a:r>
              <a:rPr lang="en-US"/>
              <a:t>15.09.2022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3F7932-FCB2-4BFB-9421-5F527D608B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E8084C-D2C7-4BC3-A927-24F6A6C00E78}"/>
              </a:ext>
            </a:extLst>
          </p:cNvPr>
          <p:cNvSpPr txBox="1"/>
          <p:nvPr/>
        </p:nvSpPr>
        <p:spPr>
          <a:xfrm>
            <a:off x="3995936" y="1916832"/>
            <a:ext cx="169609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Ethanol</a:t>
            </a:r>
          </a:p>
        </p:txBody>
      </p:sp>
      <p:pic>
        <p:nvPicPr>
          <p:cNvPr id="21" name="Picture Placeholder 20" descr="A picture containing outdoor, sky, mountain, city&#10;&#10;Description automatically generated">
            <a:extLst>
              <a:ext uri="{FF2B5EF4-FFF2-40B4-BE49-F238E27FC236}">
                <a16:creationId xmlns:a16="http://schemas.microsoft.com/office/drawing/2014/main" id="{1C591E86-7CF3-4771-925A-1F83DEF19B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0" b="22510"/>
          <a:stretch>
            <a:fillRect/>
          </a:stretch>
        </p:blipFill>
        <p:spPr/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0FD510-8CD1-464D-B942-EE935B9E263D}"/>
              </a:ext>
            </a:extLst>
          </p:cNvPr>
          <p:cNvSpPr txBox="1"/>
          <p:nvPr/>
        </p:nvSpPr>
        <p:spPr>
          <a:xfrm>
            <a:off x="6084168" y="3198167"/>
            <a:ext cx="28450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i="1" dirty="0">
                <a:solidFill>
                  <a:schemeClr val="bg1"/>
                </a:solidFill>
              </a:rPr>
              <a:t>© Stuttgart-Marketing GmbH / Werner Dieterich</a:t>
            </a:r>
            <a:endParaRPr lang="en-US" sz="900" i="1" dirty="0">
              <a:solidFill>
                <a:schemeClr val="bg1"/>
              </a:solidFill>
            </a:endParaRP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438F993E-D057-4CA6-A456-9E4AB029CA10}"/>
              </a:ext>
            </a:extLst>
          </p:cNvPr>
          <p:cNvSpPr txBox="1">
            <a:spLocks/>
          </p:cNvSpPr>
          <p:nvPr/>
        </p:nvSpPr>
        <p:spPr>
          <a:xfrm>
            <a:off x="719138" y="4721996"/>
            <a:ext cx="77057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L. </a:t>
            </a:r>
            <a:r>
              <a:rPr lang="en-US" u="sng" dirty="0" err="1"/>
              <a:t>karadurmus</a:t>
            </a:r>
            <a:r>
              <a:rPr lang="en-US" dirty="0" err="1"/>
              <a:t>,</a:t>
            </a:r>
            <a:r>
              <a:rPr lang="en-US" dirty="0"/>
              <a:t> d. </a:t>
            </a:r>
            <a:r>
              <a:rPr lang="en-US" dirty="0" err="1"/>
              <a:t>klemp</a:t>
            </a:r>
            <a:r>
              <a:rPr lang="en-US" dirty="0"/>
              <a:t>, R. Wegener, R</a:t>
            </a:r>
            <a:r>
              <a:rPr lang="en-US"/>
              <a:t>. dubus, A.Wahner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6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Chevron 4">
            <a:extLst>
              <a:ext uri="{FF2B5EF4-FFF2-40B4-BE49-F238E27FC236}">
                <a16:creationId xmlns:a16="http://schemas.microsoft.com/office/drawing/2014/main" id="{E94C5C19-4941-47A3-A634-0B94209C1EAB}"/>
              </a:ext>
            </a:extLst>
          </p:cNvPr>
          <p:cNvSpPr txBox="1"/>
          <p:nvPr/>
        </p:nvSpPr>
        <p:spPr>
          <a:xfrm>
            <a:off x="291547" y="2307252"/>
            <a:ext cx="1223743" cy="3862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B96CCF0C-378D-4C6E-BFD5-F84494C5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fld id="{4774F6EA-B14B-40A1-8328-6CF698935728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4F1B12B0-5738-4464-9F95-95C8DE998C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00092" y="6381328"/>
            <a:ext cx="1006544" cy="221109"/>
          </a:xfr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4B3214A-824F-44D8-BB06-68BA18EDAA9C}"/>
              </a:ext>
            </a:extLst>
          </p:cNvPr>
          <p:cNvSpPr txBox="1">
            <a:spLocks/>
          </p:cNvSpPr>
          <p:nvPr/>
        </p:nvSpPr>
        <p:spPr>
          <a:xfrm>
            <a:off x="291547" y="318605"/>
            <a:ext cx="8647440" cy="5146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5000"/>
              </a:lnSpc>
            </a:pPr>
            <a:r>
              <a:rPr lang="en-US" sz="2800" dirty="0"/>
              <a:t>Chemical Mass Balance (CMB) model</a:t>
            </a:r>
            <a:endParaRPr lang="en-US" sz="28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C9DDDA1-41D2-4334-B86C-CC76472AE1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717984"/>
              </p:ext>
            </p:extLst>
          </p:nvPr>
        </p:nvGraphicFramePr>
        <p:xfrm>
          <a:off x="368919" y="1132626"/>
          <a:ext cx="7803481" cy="424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809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AC1B4-B1AF-4741-AABA-DB627C6F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EC2A-4B78-42D9-85A8-ED4CB19CBA73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F83181-41FD-4272-835A-2E98523E0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47F26F-001A-4F6F-856E-940BFA38F32D}"/>
              </a:ext>
            </a:extLst>
          </p:cNvPr>
          <p:cNvSpPr txBox="1">
            <a:spLocks/>
          </p:cNvSpPr>
          <p:nvPr/>
        </p:nvSpPr>
        <p:spPr>
          <a:xfrm>
            <a:off x="291547" y="318605"/>
            <a:ext cx="8647440" cy="5146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5000"/>
              </a:lnSpc>
            </a:pPr>
            <a:r>
              <a:rPr lang="en-US" sz="2800" dirty="0"/>
              <a:t>VOC patterns  (summer)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2A1848-3EEE-42AB-9675-B59BFFC4C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7684" r="22438" b="7656"/>
          <a:stretch/>
        </p:blipFill>
        <p:spPr>
          <a:xfrm>
            <a:off x="1052285" y="851675"/>
            <a:ext cx="5760720" cy="5012575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F15764-C1A4-4C30-AA5F-CB66361FE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2" t="56686" r="11413" b="19913"/>
          <a:stretch/>
        </p:blipFill>
        <p:spPr>
          <a:xfrm>
            <a:off x="6813005" y="1700808"/>
            <a:ext cx="1654781" cy="24821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230D95-1C63-4569-AA10-DE0E0B82476F}"/>
              </a:ext>
            </a:extLst>
          </p:cNvPr>
          <p:cNvSpPr/>
          <p:nvPr/>
        </p:nvSpPr>
        <p:spPr>
          <a:xfrm rot="16200000">
            <a:off x="271202" y="1648482"/>
            <a:ext cx="1584176" cy="53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5FCDC3-319D-447F-B268-8F71905702D9}"/>
              </a:ext>
            </a:extLst>
          </p:cNvPr>
          <p:cNvSpPr/>
          <p:nvPr/>
        </p:nvSpPr>
        <p:spPr>
          <a:xfrm rot="16200000">
            <a:off x="303847" y="3465632"/>
            <a:ext cx="1584176" cy="53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262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AC1B4-B1AF-4741-AABA-DB627C6F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EC2A-4B78-42D9-85A8-ED4CB19CBA73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F83181-41FD-4272-835A-2E98523E0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47F26F-001A-4F6F-856E-940BFA38F32D}"/>
              </a:ext>
            </a:extLst>
          </p:cNvPr>
          <p:cNvSpPr txBox="1">
            <a:spLocks/>
          </p:cNvSpPr>
          <p:nvPr/>
        </p:nvSpPr>
        <p:spPr>
          <a:xfrm>
            <a:off x="291547" y="318605"/>
            <a:ext cx="8647440" cy="5146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5000"/>
              </a:lnSpc>
            </a:pPr>
            <a:r>
              <a:rPr lang="en-US" sz="2800" dirty="0"/>
              <a:t>VOC patterns  (winter)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F15764-C1A4-4C30-AA5F-CB66361FE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0" t="56686" r="12515" b="19913"/>
          <a:stretch/>
        </p:blipFill>
        <p:spPr>
          <a:xfrm>
            <a:off x="7164289" y="1700808"/>
            <a:ext cx="1368152" cy="2482172"/>
          </a:xfrm>
          <a:prstGeom prst="rect">
            <a:avLst/>
          </a:prstGeom>
        </p:spPr>
      </p:pic>
      <p:pic>
        <p:nvPicPr>
          <p:cNvPr id="7" name="Picture 6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82B8F2E1-6024-4A9D-9F81-F01D7F2DF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8798" r="29935" b="13227"/>
          <a:stretch/>
        </p:blipFill>
        <p:spPr>
          <a:xfrm>
            <a:off x="827584" y="985793"/>
            <a:ext cx="6126480" cy="48864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169CA3-1E17-4879-892A-E63E2F5FBE2B}"/>
              </a:ext>
            </a:extLst>
          </p:cNvPr>
          <p:cNvSpPr/>
          <p:nvPr/>
        </p:nvSpPr>
        <p:spPr>
          <a:xfrm rot="16200000">
            <a:off x="135980" y="1754785"/>
            <a:ext cx="1584176" cy="53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19DDB-E7B4-4F5B-BA08-406F3A1E5731}"/>
              </a:ext>
            </a:extLst>
          </p:cNvPr>
          <p:cNvSpPr/>
          <p:nvPr/>
        </p:nvSpPr>
        <p:spPr>
          <a:xfrm rot="16200000">
            <a:off x="258069" y="3736714"/>
            <a:ext cx="1584176" cy="53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8747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2257-1C74-4759-9C8F-8FB0D34B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21" y="134737"/>
            <a:ext cx="8425562" cy="514690"/>
          </a:xfrm>
        </p:spPr>
        <p:txBody>
          <a:bodyPr/>
          <a:lstStyle/>
          <a:p>
            <a:r>
              <a:rPr lang="en-US" sz="2800" dirty="0"/>
              <a:t>Vehicle exhaust emission profiles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28E18-E38F-4124-B685-4BF80DAF8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8A7F9AD-1ADB-4E18-BFC8-D479A3C63C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860032" y="6381327"/>
            <a:ext cx="1006544" cy="221109"/>
          </a:xfr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29F7BA-FE67-483A-8C4E-B7ABB33B6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7684" r="62914" b="12888"/>
          <a:stretch/>
        </p:blipFill>
        <p:spPr>
          <a:xfrm>
            <a:off x="395535" y="649427"/>
            <a:ext cx="3456386" cy="50949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362F41-FC64-4326-ACB6-D27DE7CE37C8}"/>
              </a:ext>
            </a:extLst>
          </p:cNvPr>
          <p:cNvSpPr/>
          <p:nvPr/>
        </p:nvSpPr>
        <p:spPr>
          <a:xfrm rot="16200000">
            <a:off x="-987845" y="2796154"/>
            <a:ext cx="2478726" cy="28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b="1" dirty="0">
                <a:solidFill>
                  <a:schemeClr val="tx1"/>
                </a:solidFill>
              </a:rPr>
              <a:t>Relative mass fractions</a:t>
            </a:r>
          </a:p>
        </p:txBody>
      </p:sp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5CD878-0AB8-4CD4-A134-1FF68B97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1" t="17684" r="32676" b="12888"/>
          <a:stretch/>
        </p:blipFill>
        <p:spPr>
          <a:xfrm>
            <a:off x="4293581" y="649427"/>
            <a:ext cx="3456386" cy="509493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C48C5E1-9FD6-415B-A4BB-9A70390AB72F}"/>
              </a:ext>
            </a:extLst>
          </p:cNvPr>
          <p:cNvSpPr/>
          <p:nvPr/>
        </p:nvSpPr>
        <p:spPr>
          <a:xfrm rot="16200000">
            <a:off x="2897397" y="2776832"/>
            <a:ext cx="2478726" cy="28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b="1" dirty="0">
                <a:solidFill>
                  <a:schemeClr val="tx1"/>
                </a:solidFill>
              </a:rPr>
              <a:t>Relative mass fractions</a:t>
            </a:r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046291-D02A-4C07-BF55-225BA873D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6" t="58044" r="12606" b="21591"/>
          <a:stretch/>
        </p:blipFill>
        <p:spPr>
          <a:xfrm>
            <a:off x="7775575" y="1844824"/>
            <a:ext cx="126092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7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0F06-940F-45EA-AC37-5D35D2A2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reactivity distributions of selected fuels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70205-C620-4511-AD5F-76020CD6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F258B-AEEC-4879-A9F5-F631DC4B96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02EF1-F4A4-451B-B0CD-24AD3C4D55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1004209"/>
            <a:ext cx="8424672" cy="509994"/>
          </a:xfrm>
        </p:spPr>
        <p:txBody>
          <a:bodyPr/>
          <a:lstStyle/>
          <a:p>
            <a:r>
              <a:rPr lang="en-US" dirty="0"/>
              <a:t>Cold start</a:t>
            </a:r>
          </a:p>
        </p:txBody>
      </p:sp>
      <p:pic>
        <p:nvPicPr>
          <p:cNvPr id="6" name="Grafik 23">
            <a:extLst>
              <a:ext uri="{FF2B5EF4-FFF2-40B4-BE49-F238E27FC236}">
                <a16:creationId xmlns:a16="http://schemas.microsoft.com/office/drawing/2014/main" id="{B24233DF-AB1B-4204-8831-9BF185E48F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98" t="35255" r="12498" b="20072"/>
          <a:stretch/>
        </p:blipFill>
        <p:spPr bwMode="auto">
          <a:xfrm>
            <a:off x="1151069" y="1340768"/>
            <a:ext cx="6492330" cy="4103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6801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3A490A-5FDC-4597-80A8-6F468224E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EC2A-4B78-42D9-85A8-ED4CB19CBA73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EE5FE0-B895-4F60-A570-DD31C5F246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1639944-CAD6-44B2-BABD-E849D6A880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785055"/>
              </p:ext>
            </p:extLst>
          </p:nvPr>
        </p:nvGraphicFramePr>
        <p:xfrm>
          <a:off x="267913" y="1269911"/>
          <a:ext cx="8428563" cy="2068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57F405-AF90-4DFB-9960-53A3DA40D7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949824"/>
              </p:ext>
            </p:extLst>
          </p:nvPr>
        </p:nvGraphicFramePr>
        <p:xfrm>
          <a:off x="267913" y="980889"/>
          <a:ext cx="8232449" cy="2068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29F492A-0395-4B8A-B5F8-06B52CF54D87}"/>
              </a:ext>
            </a:extLst>
          </p:cNvPr>
          <p:cNvSpPr txBox="1"/>
          <p:nvPr/>
        </p:nvSpPr>
        <p:spPr>
          <a:xfrm>
            <a:off x="7725655" y="1322809"/>
            <a:ext cx="97289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IDLE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F637A17-FFC6-48FB-B4EF-D8BDE95F0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899347"/>
              </p:ext>
            </p:extLst>
          </p:nvPr>
        </p:nvGraphicFramePr>
        <p:xfrm>
          <a:off x="267913" y="3729650"/>
          <a:ext cx="8425562" cy="202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84CBFCB-E811-4B68-B8D4-1D8262F9CB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413132"/>
              </p:ext>
            </p:extLst>
          </p:nvPr>
        </p:nvGraphicFramePr>
        <p:xfrm>
          <a:off x="268076" y="3431838"/>
          <a:ext cx="8224978" cy="202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0837854-7099-4385-8307-037E5D7A3E0A}"/>
              </a:ext>
            </a:extLst>
          </p:cNvPr>
          <p:cNvSpPr txBox="1"/>
          <p:nvPr/>
        </p:nvSpPr>
        <p:spPr>
          <a:xfrm>
            <a:off x="6998598" y="3525670"/>
            <a:ext cx="17223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Real Driving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BCC14E-52C6-4819-A55B-F345ECCCF918}"/>
              </a:ext>
            </a:extLst>
          </p:cNvPr>
          <p:cNvSpPr txBox="1">
            <a:spLocks/>
          </p:cNvSpPr>
          <p:nvPr/>
        </p:nvSpPr>
        <p:spPr>
          <a:xfrm>
            <a:off x="718438" y="102550"/>
            <a:ext cx="8425562" cy="5146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Model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220CB8-84B3-4F06-B17A-2A45F2250CE2}"/>
              </a:ext>
            </a:extLst>
          </p:cNvPr>
          <p:cNvSpPr txBox="1"/>
          <p:nvPr/>
        </p:nvSpPr>
        <p:spPr>
          <a:xfrm>
            <a:off x="208001" y="2330212"/>
            <a:ext cx="122862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Tunnel 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9469F-78A8-4230-B266-E89015D6DCBB}"/>
              </a:ext>
            </a:extLst>
          </p:cNvPr>
          <p:cNvSpPr txBox="1"/>
          <p:nvPr/>
        </p:nvSpPr>
        <p:spPr>
          <a:xfrm>
            <a:off x="423030" y="1517487"/>
            <a:ext cx="1228622" cy="29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City (S)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020CA0-7B38-41E0-B4BF-1F3811F2DDDC}"/>
              </a:ext>
            </a:extLst>
          </p:cNvPr>
          <p:cNvSpPr txBox="1"/>
          <p:nvPr/>
        </p:nvSpPr>
        <p:spPr>
          <a:xfrm>
            <a:off x="1632518" y="1269911"/>
            <a:ext cx="100811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30%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FD6E7-9412-4603-A670-A651975BB33A}"/>
              </a:ext>
            </a:extLst>
          </p:cNvPr>
          <p:cNvSpPr txBox="1"/>
          <p:nvPr/>
        </p:nvSpPr>
        <p:spPr>
          <a:xfrm>
            <a:off x="6463764" y="2027153"/>
            <a:ext cx="100811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51%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48AE1B-AC7F-4BFC-8530-E2065A014259}"/>
              </a:ext>
            </a:extLst>
          </p:cNvPr>
          <p:cNvSpPr txBox="1"/>
          <p:nvPr/>
        </p:nvSpPr>
        <p:spPr>
          <a:xfrm>
            <a:off x="213112" y="4741210"/>
            <a:ext cx="122862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Tunnel (S)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9A18D5-1A6B-4136-9443-B9EEBB2B429B}"/>
              </a:ext>
            </a:extLst>
          </p:cNvPr>
          <p:cNvSpPr txBox="1"/>
          <p:nvPr/>
        </p:nvSpPr>
        <p:spPr>
          <a:xfrm>
            <a:off x="423030" y="4007523"/>
            <a:ext cx="1228622" cy="29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City (S)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B56BE-D350-4CE4-B2F8-6A8F668213A2}"/>
              </a:ext>
            </a:extLst>
          </p:cNvPr>
          <p:cNvSpPr txBox="1"/>
          <p:nvPr/>
        </p:nvSpPr>
        <p:spPr>
          <a:xfrm>
            <a:off x="1632518" y="3708068"/>
            <a:ext cx="100811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37%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85BE2-5285-412D-B42F-2FDD7AA1D8B6}"/>
              </a:ext>
            </a:extLst>
          </p:cNvPr>
          <p:cNvSpPr txBox="1"/>
          <p:nvPr/>
        </p:nvSpPr>
        <p:spPr>
          <a:xfrm>
            <a:off x="6494542" y="4432049"/>
            <a:ext cx="100811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64%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1A542C-154B-4791-9E5F-5DFF09BD983A}"/>
              </a:ext>
            </a:extLst>
          </p:cNvPr>
          <p:cNvSpPr txBox="1"/>
          <p:nvPr/>
        </p:nvSpPr>
        <p:spPr>
          <a:xfrm>
            <a:off x="4598113" y="5691728"/>
            <a:ext cx="163054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l-GR" sz="1400" b="1" dirty="0"/>
              <a:t>μ</a:t>
            </a:r>
            <a:r>
              <a:rPr lang="en-US" sz="1400" b="1" dirty="0"/>
              <a:t>g/m</a:t>
            </a:r>
            <a:r>
              <a:rPr lang="en-US" sz="1400" b="1" baseline="300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72A70A-0E4A-4900-870D-D5658719FA28}"/>
              </a:ext>
            </a:extLst>
          </p:cNvPr>
          <p:cNvSpPr txBox="1"/>
          <p:nvPr/>
        </p:nvSpPr>
        <p:spPr>
          <a:xfrm>
            <a:off x="4518089" y="3216296"/>
            <a:ext cx="163054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l-GR" sz="1400" b="1" dirty="0"/>
              <a:t>μ</a:t>
            </a:r>
            <a:r>
              <a:rPr lang="en-US" sz="1400" b="1" dirty="0"/>
              <a:t>g/m</a:t>
            </a:r>
            <a:r>
              <a:rPr lang="en-US" sz="1400" b="1" baseline="30000" dirty="0"/>
              <a:t>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0C3F47-1CA2-4108-8EB6-FBCC01EE7B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01" t="42923" r="5992" b="50925"/>
          <a:stretch/>
        </p:blipFill>
        <p:spPr>
          <a:xfrm>
            <a:off x="676354" y="732346"/>
            <a:ext cx="7683469" cy="32786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155CED-667B-42D8-929D-D69150E6A13C}"/>
              </a:ext>
            </a:extLst>
          </p:cNvPr>
          <p:cNvCxnSpPr>
            <a:cxnSpLocks/>
          </p:cNvCxnSpPr>
          <p:nvPr/>
        </p:nvCxnSpPr>
        <p:spPr>
          <a:xfrm>
            <a:off x="1187624" y="1269911"/>
            <a:ext cx="0" cy="172704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AA7357-E6E2-47A1-8155-B3404BD40439}"/>
              </a:ext>
            </a:extLst>
          </p:cNvPr>
          <p:cNvCxnSpPr>
            <a:cxnSpLocks/>
          </p:cNvCxnSpPr>
          <p:nvPr/>
        </p:nvCxnSpPr>
        <p:spPr>
          <a:xfrm>
            <a:off x="1197612" y="3667130"/>
            <a:ext cx="0" cy="172704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545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E8982-CF18-4984-9DE5-D3D104260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EC2A-4B78-42D9-85A8-ED4CB19CBA73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A5A67-7799-4FA8-912A-4721AA321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8FE2D65-ADE1-4904-8974-A8C69A55CE6B}"/>
              </a:ext>
            </a:extLst>
          </p:cNvPr>
          <p:cNvSpPr txBox="1">
            <a:spLocks/>
          </p:cNvSpPr>
          <p:nvPr/>
        </p:nvSpPr>
        <p:spPr>
          <a:xfrm>
            <a:off x="304180" y="217017"/>
            <a:ext cx="7886010" cy="5091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Measured vs calculated masses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6DF7EF-A4D8-41E9-A27E-4FABD50E3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16570" r="29937" b="61602"/>
          <a:stretch/>
        </p:blipFill>
        <p:spPr>
          <a:xfrm>
            <a:off x="658924" y="1068512"/>
            <a:ext cx="6376912" cy="1728192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6A71D5-BE05-463E-923D-6E9BE9911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6" t="58044" r="12606" b="21591"/>
          <a:stretch/>
        </p:blipFill>
        <p:spPr>
          <a:xfrm>
            <a:off x="7030155" y="1940802"/>
            <a:ext cx="1368426" cy="216024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952CD5-1E9D-4046-8EA2-39B954312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56502" r="29938" b="12470"/>
          <a:stretch/>
        </p:blipFill>
        <p:spPr>
          <a:xfrm>
            <a:off x="755576" y="2852936"/>
            <a:ext cx="6274579" cy="244827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11227B-F950-4E02-99FD-708391C3AB61}"/>
              </a:ext>
            </a:extLst>
          </p:cNvPr>
          <p:cNvCxnSpPr>
            <a:cxnSpLocks/>
          </p:cNvCxnSpPr>
          <p:nvPr/>
        </p:nvCxnSpPr>
        <p:spPr>
          <a:xfrm flipV="1">
            <a:off x="960875" y="4077072"/>
            <a:ext cx="1306869" cy="1280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16C9BF3-F747-4810-803C-073F77D6009C}"/>
              </a:ext>
            </a:extLst>
          </p:cNvPr>
          <p:cNvSpPr/>
          <p:nvPr/>
        </p:nvSpPr>
        <p:spPr>
          <a:xfrm>
            <a:off x="456818" y="5434686"/>
            <a:ext cx="7283534" cy="27034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en-US" sz="1500" b="1" dirty="0">
                <a:solidFill>
                  <a:srgbClr val="FF0000"/>
                </a:solidFill>
              </a:rPr>
              <a:t>Only 12.2 % of measured ethanol emissions are explained by the CMB model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BDCCD3-B21C-4B72-A6E0-6C0A03F47A43}"/>
              </a:ext>
            </a:extLst>
          </p:cNvPr>
          <p:cNvSpPr/>
          <p:nvPr/>
        </p:nvSpPr>
        <p:spPr>
          <a:xfrm rot="16200000">
            <a:off x="-304862" y="1792498"/>
            <a:ext cx="1584176" cy="53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DF3C65-9E1E-4AA4-8B52-313737E7FC55}"/>
              </a:ext>
            </a:extLst>
          </p:cNvPr>
          <p:cNvSpPr/>
          <p:nvPr/>
        </p:nvSpPr>
        <p:spPr>
          <a:xfrm rot="16200000">
            <a:off x="-290566" y="3375909"/>
            <a:ext cx="1584176" cy="53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74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E8982-CF18-4984-9DE5-D3D104260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EC2A-4B78-42D9-85A8-ED4CB19CBA73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A5A67-7799-4FA8-912A-4721AA321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8FE2D65-ADE1-4904-8974-A8C69A55CE6B}"/>
              </a:ext>
            </a:extLst>
          </p:cNvPr>
          <p:cNvSpPr txBox="1">
            <a:spLocks/>
          </p:cNvSpPr>
          <p:nvPr/>
        </p:nvSpPr>
        <p:spPr>
          <a:xfrm>
            <a:off x="304180" y="217017"/>
            <a:ext cx="7886010" cy="5091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Measured vs calculated masses</a:t>
            </a: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6A71D5-BE05-463E-923D-6E9BE9911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6" t="58044" r="12606" b="21591"/>
          <a:stretch/>
        </p:blipFill>
        <p:spPr>
          <a:xfrm>
            <a:off x="7197037" y="1948048"/>
            <a:ext cx="1368426" cy="2160240"/>
          </a:xfrm>
          <a:prstGeom prst="rect">
            <a:avLst/>
          </a:prstGeom>
        </p:spPr>
      </p:pic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BEA6A028-F5A5-40C2-B3E4-DA2181F7A6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15469" r="28191" b="61510"/>
          <a:stretch/>
        </p:blipFill>
        <p:spPr>
          <a:xfrm>
            <a:off x="635715" y="1053963"/>
            <a:ext cx="6616292" cy="1942349"/>
          </a:xfrm>
          <a:prstGeom prst="rect">
            <a:avLst/>
          </a:prstGeom>
        </p:spPr>
      </p:pic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0FBD4401-05B5-4668-B1C3-2CA5BED853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56495" r="28738" b="12113"/>
          <a:stretch/>
        </p:blipFill>
        <p:spPr>
          <a:xfrm>
            <a:off x="611560" y="2996312"/>
            <a:ext cx="6616289" cy="25929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FE1477-AFD4-4970-BC87-AABB743E6619}"/>
              </a:ext>
            </a:extLst>
          </p:cNvPr>
          <p:cNvSpPr/>
          <p:nvPr/>
        </p:nvSpPr>
        <p:spPr>
          <a:xfrm rot="16200000">
            <a:off x="-424723" y="3481640"/>
            <a:ext cx="1584176" cy="53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4EA4AB-0812-4D68-B650-F635D4D03C83}"/>
              </a:ext>
            </a:extLst>
          </p:cNvPr>
          <p:cNvSpPr/>
          <p:nvPr/>
        </p:nvSpPr>
        <p:spPr>
          <a:xfrm rot="16200000">
            <a:off x="-430724" y="1974284"/>
            <a:ext cx="1584176" cy="53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3DBC78-B085-43DA-9C08-56E14D081A37}"/>
              </a:ext>
            </a:extLst>
          </p:cNvPr>
          <p:cNvCxnSpPr>
            <a:cxnSpLocks/>
          </p:cNvCxnSpPr>
          <p:nvPr/>
        </p:nvCxnSpPr>
        <p:spPr>
          <a:xfrm flipV="1">
            <a:off x="960875" y="4365104"/>
            <a:ext cx="1090845" cy="9923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45AC3A7-D154-4FB3-BD5C-2440B9E5194B}"/>
              </a:ext>
            </a:extLst>
          </p:cNvPr>
          <p:cNvSpPr/>
          <p:nvPr/>
        </p:nvSpPr>
        <p:spPr>
          <a:xfrm>
            <a:off x="456818" y="5434686"/>
            <a:ext cx="7283534" cy="27034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en-US" sz="1500" b="1" dirty="0">
                <a:solidFill>
                  <a:srgbClr val="FF0000"/>
                </a:solidFill>
              </a:rPr>
              <a:t>Only 11.8 % of measured ethanol emissions are explained by the CMB model</a:t>
            </a:r>
          </a:p>
        </p:txBody>
      </p:sp>
    </p:spTree>
    <p:extLst>
      <p:ext uri="{BB962C8B-B14F-4D97-AF65-F5344CB8AC3E}">
        <p14:creationId xmlns:p14="http://schemas.microsoft.com/office/powerpoint/2010/main" val="118432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6D872-20D2-42D5-BEFE-29CDA339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Model Results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6D13D-B9F7-4FDF-A751-A7C0D5E3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614E4-6B35-482F-A1D5-DBCE61496C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766A52-AFA3-4236-AEE1-B5F2F37908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856255"/>
            <a:ext cx="8424672" cy="50999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adding artificial source of ethanol</a:t>
            </a:r>
          </a:p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6B326A7-E2F4-490F-BF09-2B1075BC89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008153"/>
              </p:ext>
            </p:extLst>
          </p:nvPr>
        </p:nvGraphicFramePr>
        <p:xfrm>
          <a:off x="357019" y="2204864"/>
          <a:ext cx="842467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F3689C0-4D36-4FE1-B20E-0B621E3D7B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43306"/>
              </p:ext>
            </p:extLst>
          </p:nvPr>
        </p:nvGraphicFramePr>
        <p:xfrm>
          <a:off x="357019" y="1772816"/>
          <a:ext cx="842467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9671620-605C-4089-9D5E-EA9546C4E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5" y="1508936"/>
            <a:ext cx="7998754" cy="355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67E39A-5CB0-4D36-85EE-47475A26F7AB}"/>
              </a:ext>
            </a:extLst>
          </p:cNvPr>
          <p:cNvSpPr txBox="1"/>
          <p:nvPr/>
        </p:nvSpPr>
        <p:spPr>
          <a:xfrm>
            <a:off x="151252" y="3614696"/>
            <a:ext cx="122862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Tunnel 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BF410-39EF-413D-8E9F-B63406112E06}"/>
              </a:ext>
            </a:extLst>
          </p:cNvPr>
          <p:cNvSpPr txBox="1"/>
          <p:nvPr/>
        </p:nvSpPr>
        <p:spPr>
          <a:xfrm>
            <a:off x="357019" y="2550749"/>
            <a:ext cx="1228622" cy="29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City (S)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085DAC-6264-4151-AC37-B27D90B6E23B}"/>
              </a:ext>
            </a:extLst>
          </p:cNvPr>
          <p:cNvSpPr txBox="1"/>
          <p:nvPr/>
        </p:nvSpPr>
        <p:spPr>
          <a:xfrm>
            <a:off x="1585641" y="2242342"/>
            <a:ext cx="100811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54 %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08751-8CA3-47A6-A35B-9F9EA143BBF3}"/>
              </a:ext>
            </a:extLst>
          </p:cNvPr>
          <p:cNvSpPr txBox="1"/>
          <p:nvPr/>
        </p:nvSpPr>
        <p:spPr>
          <a:xfrm>
            <a:off x="6660232" y="3325626"/>
            <a:ext cx="100811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84 %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2DE81F-CEC7-4215-ACC5-9402E100B37F}"/>
              </a:ext>
            </a:extLst>
          </p:cNvPr>
          <p:cNvSpPr txBox="1"/>
          <p:nvPr/>
        </p:nvSpPr>
        <p:spPr>
          <a:xfrm>
            <a:off x="4442629" y="4899640"/>
            <a:ext cx="163054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l-GR" sz="1400" b="1" dirty="0"/>
              <a:t>μ</a:t>
            </a:r>
            <a:r>
              <a:rPr lang="en-US" sz="1400" b="1" dirty="0"/>
              <a:t>g/m</a:t>
            </a:r>
            <a:r>
              <a:rPr lang="en-US" sz="1400" b="1" baseline="30000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39AF77-C6C5-4AC7-9EA9-E82B1A9D9551}"/>
              </a:ext>
            </a:extLst>
          </p:cNvPr>
          <p:cNvSpPr txBox="1"/>
          <p:nvPr/>
        </p:nvSpPr>
        <p:spPr>
          <a:xfrm>
            <a:off x="7059319" y="2132680"/>
            <a:ext cx="17223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Real Driving</a:t>
            </a:r>
          </a:p>
        </p:txBody>
      </p:sp>
    </p:spTree>
    <p:extLst>
      <p:ext uri="{BB962C8B-B14F-4D97-AF65-F5344CB8AC3E}">
        <p14:creationId xmlns:p14="http://schemas.microsoft.com/office/powerpoint/2010/main" val="368081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51F5-159B-442B-A372-A6D9826F5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Where ethanol emissions come from?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3485A-4984-4395-9942-5FB084FF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F8F37-14C4-454C-BC00-CEEA35435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B88A-99D9-4C61-8DA8-D260121D27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910" y="1052246"/>
            <a:ext cx="8424672" cy="509994"/>
          </a:xfrm>
        </p:spPr>
        <p:txBody>
          <a:bodyPr/>
          <a:lstStyle/>
          <a:p>
            <a:r>
              <a:rPr lang="en-US" dirty="0"/>
              <a:t>Ethanol correlates with traffic density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BD6B747-5548-40B7-B3CE-94F2E33ED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/>
          <a:stretch/>
        </p:blipFill>
        <p:spPr>
          <a:xfrm>
            <a:off x="3923928" y="1700808"/>
            <a:ext cx="5061210" cy="3630114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90E58DC3-DFA3-4AFE-AE11-F6151FCA0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/>
          <a:stretch/>
        </p:blipFill>
        <p:spPr>
          <a:xfrm>
            <a:off x="371313" y="1700808"/>
            <a:ext cx="371494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C052A-C3FC-4F6B-BBEC-414EF6E5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8037B-67E2-4991-9C74-ACA436831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2052" name="Picture 4" descr="Home">
            <a:extLst>
              <a:ext uri="{FF2B5EF4-FFF2-40B4-BE49-F238E27FC236}">
                <a16:creationId xmlns:a16="http://schemas.microsoft.com/office/drawing/2014/main" id="{0E39BFBD-585A-4EB0-AF96-222E703B1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158"/>
          <a:stretch/>
        </p:blipFill>
        <p:spPr bwMode="auto">
          <a:xfrm>
            <a:off x="2372067" y="249114"/>
            <a:ext cx="412019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le:Logo des Forschungszentrums Jülich seit 2018.svg - Wikimedia Commons">
            <a:extLst>
              <a:ext uri="{FF2B5EF4-FFF2-40B4-BE49-F238E27FC236}">
                <a16:creationId xmlns:a16="http://schemas.microsoft.com/office/drawing/2014/main" id="{3193F1D7-F522-4B5C-8969-A3DBB194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30" y="2366297"/>
            <a:ext cx="3196412" cy="9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bilisi State University - Wikipedia">
            <a:extLst>
              <a:ext uri="{FF2B5EF4-FFF2-40B4-BE49-F238E27FC236}">
                <a16:creationId xmlns:a16="http://schemas.microsoft.com/office/drawing/2014/main" id="{D1A9879F-1D86-4848-A578-7D331540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1" y="2283969"/>
            <a:ext cx="1150042" cy="11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59AD88-27B8-4751-AAC7-EE399AD4DFF4}"/>
              </a:ext>
            </a:extLst>
          </p:cNvPr>
          <p:cNvSpPr/>
          <p:nvPr/>
        </p:nvSpPr>
        <p:spPr>
          <a:xfrm>
            <a:off x="179512" y="5949280"/>
            <a:ext cx="8856984" cy="65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5356-93DE-4ECE-81FE-588CA3F438D3}"/>
              </a:ext>
            </a:extLst>
          </p:cNvPr>
          <p:cNvSpPr txBox="1"/>
          <p:nvPr/>
        </p:nvSpPr>
        <p:spPr>
          <a:xfrm>
            <a:off x="1753593" y="2450544"/>
            <a:ext cx="2475778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3600" b="1">
                <a:solidFill>
                  <a:schemeClr val="accent1"/>
                </a:solidFill>
              </a:rPr>
              <a:t>TSU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chemeClr val="accent1"/>
                </a:solidFill>
              </a:rPr>
              <a:t>Tbilisi State University</a:t>
            </a:r>
          </a:p>
          <a:p>
            <a:pPr algn="l">
              <a:lnSpc>
                <a:spcPct val="95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5A0B9C-10BA-4375-AEE6-17A19F9B644F}"/>
              </a:ext>
            </a:extLst>
          </p:cNvPr>
          <p:cNvSpPr txBox="1"/>
          <p:nvPr/>
        </p:nvSpPr>
        <p:spPr>
          <a:xfrm>
            <a:off x="3203848" y="3834991"/>
            <a:ext cx="33905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/>
              <a:t>Prof. Andreas Wahner</a:t>
            </a:r>
          </a:p>
          <a:p>
            <a:pPr algn="l">
              <a:lnSpc>
                <a:spcPct val="95000"/>
              </a:lnSpc>
            </a:pPr>
            <a:r>
              <a:rPr lang="en-US" sz="2000"/>
              <a:t>Prof. Astrid Kiendler-Scharr</a:t>
            </a:r>
          </a:p>
          <a:p>
            <a:pPr algn="l">
              <a:lnSpc>
                <a:spcPct val="95000"/>
              </a:lnSpc>
            </a:pPr>
            <a:r>
              <a:rPr lang="en-US" sz="2000"/>
              <a:t>Prof. Bezhan Chankvetadze</a:t>
            </a:r>
          </a:p>
          <a:p>
            <a:pPr algn="l">
              <a:lnSpc>
                <a:spcPct val="95000"/>
              </a:lnSpc>
            </a:pPr>
            <a:r>
              <a:rPr lang="en-US" sz="2000"/>
              <a:t>Dr. Dieter Klemp</a:t>
            </a:r>
          </a:p>
          <a:p>
            <a:pPr algn="l">
              <a:lnSpc>
                <a:spcPct val="95000"/>
              </a:lnSpc>
            </a:pPr>
            <a:r>
              <a:rPr lang="en-US" sz="2000"/>
              <a:t>Dr. Robert Wegener</a:t>
            </a:r>
          </a:p>
          <a:p>
            <a:pPr algn="l">
              <a:lnSpc>
                <a:spcPct val="95000"/>
              </a:lnSpc>
            </a:pPr>
            <a:r>
              <a:rPr lang="en-US" sz="2000"/>
              <a:t>Dr. Franz Rohrer</a:t>
            </a:r>
          </a:p>
          <a:p>
            <a:pPr algn="l">
              <a:lnSpc>
                <a:spcPct val="95000"/>
              </a:lnSpc>
            </a:pPr>
            <a:r>
              <a:rPr lang="en-US" sz="2000"/>
              <a:t>Dr. Giorgi Jibuti</a:t>
            </a:r>
          </a:p>
          <a:p>
            <a:pPr algn="l">
              <a:lnSpc>
                <a:spcPct val="95000"/>
              </a:lnSpc>
            </a:pPr>
            <a:r>
              <a:rPr lang="en-US" sz="2000"/>
              <a:t>Rene Dubus</a:t>
            </a:r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835919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575F2-BE80-480F-8686-2FB61CC88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514690"/>
          </a:xfrm>
        </p:spPr>
        <p:txBody>
          <a:bodyPr/>
          <a:lstStyle/>
          <a:p>
            <a:r>
              <a:rPr lang="en-US" sz="2800" dirty="0"/>
              <a:t>Where ethanol emissions come from?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55969-8334-469C-AB8E-0A8950198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D5D32-D0B3-43B2-BC08-85106B003C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FC6C204-BDA3-4260-A6D8-82C054A1A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5472"/>
              </p:ext>
            </p:extLst>
          </p:nvPr>
        </p:nvGraphicFramePr>
        <p:xfrm>
          <a:off x="1187624" y="836712"/>
          <a:ext cx="68407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6627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5DAD-2500-43E9-B826-972CA2792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55" y="348537"/>
            <a:ext cx="8425562" cy="643936"/>
          </a:xfrm>
        </p:spPr>
        <p:txBody>
          <a:bodyPr/>
          <a:lstStyle/>
          <a:p>
            <a:r>
              <a:rPr lang="en-US" dirty="0"/>
              <a:t>Evaporative emissions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4BC2-7122-4403-BF9C-87CA642DB11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4458CB-0326-40D7-B481-E2AEDFACD64D}" type="datetime1">
              <a:rPr lang="en-US" noProof="0" smtClean="0"/>
              <a:t>9/15/2022</a:t>
            </a:fld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E8E08-E142-4ED7-AE11-3834436D21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21</a:t>
            </a:fld>
            <a:endParaRPr lang="en-US" noProof="0"/>
          </a:p>
        </p:txBody>
      </p:sp>
      <p:pic>
        <p:nvPicPr>
          <p:cNvPr id="31" name="Picture 30" descr="Chart, histogram&#10;&#10;Description automatically generated">
            <a:extLst>
              <a:ext uri="{FF2B5EF4-FFF2-40B4-BE49-F238E27FC236}">
                <a16:creationId xmlns:a16="http://schemas.microsoft.com/office/drawing/2014/main" id="{0C92FA77-586D-4B6A-A276-C1DB56187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8" y="1887299"/>
            <a:ext cx="7424024" cy="3392925"/>
          </a:xfrm>
          <a:prstGeom prst="rect">
            <a:avLst/>
          </a:prstGeom>
        </p:spPr>
      </p:pic>
      <p:pic>
        <p:nvPicPr>
          <p:cNvPr id="33" name="Picture 3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4D5B0C3-BA53-4C1E-B215-3B08A5948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27" y="2132856"/>
            <a:ext cx="1423405" cy="237626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030C20B-1C93-4228-96A4-188E8FCAEE6B}"/>
              </a:ext>
            </a:extLst>
          </p:cNvPr>
          <p:cNvSpPr txBox="1"/>
          <p:nvPr/>
        </p:nvSpPr>
        <p:spPr>
          <a:xfrm>
            <a:off x="1296368" y="2100024"/>
            <a:ext cx="12241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b="1" dirty="0">
                <a:solidFill>
                  <a:srgbClr val="FF0000"/>
                </a:solidFill>
              </a:rPr>
              <a:t>Ethanol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3BF241-C99A-429D-9373-4D549344E570}"/>
              </a:ext>
            </a:extLst>
          </p:cNvPr>
          <p:cNvSpPr txBox="1"/>
          <p:nvPr/>
        </p:nvSpPr>
        <p:spPr>
          <a:xfrm>
            <a:off x="804843" y="1467761"/>
            <a:ext cx="4882945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Parking station VOC patterns </a:t>
            </a:r>
          </a:p>
        </p:txBody>
      </p:sp>
    </p:spTree>
    <p:extLst>
      <p:ext uri="{BB962C8B-B14F-4D97-AF65-F5344CB8AC3E}">
        <p14:creationId xmlns:p14="http://schemas.microsoft.com/office/powerpoint/2010/main" val="837054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05C0-384C-467C-B798-30577F34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evaporation play a role?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6E1CD-584C-41A9-86DB-59E19FDFA2E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4458CB-0326-40D7-B481-E2AEDFACD64D}" type="datetime1">
              <a:rPr lang="en-US" noProof="0" smtClean="0"/>
              <a:t>9/15/2022</a:t>
            </a:fld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27E83-FB35-4B73-A00C-16DAB8228F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22</a:t>
            </a:fld>
            <a:endParaRPr lang="en-US" noProof="0"/>
          </a:p>
        </p:txBody>
      </p:sp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3F05173-B041-43C7-8F53-91C963190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45" y="1843151"/>
            <a:ext cx="1303288" cy="2078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9572B0-5D2A-48FF-BF36-D92A29EFCBBD}"/>
              </a:ext>
            </a:extLst>
          </p:cNvPr>
          <p:cNvSpPr txBox="1"/>
          <p:nvPr/>
        </p:nvSpPr>
        <p:spPr>
          <a:xfrm>
            <a:off x="593180" y="5006940"/>
            <a:ext cx="817366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>
                <a:solidFill>
                  <a:srgbClr val="FF0000"/>
                </a:solidFill>
              </a:rPr>
              <a:t>Even cold-start gasoline emission profiles can only explain 12% of the measured ethanol. </a:t>
            </a:r>
          </a:p>
        </p:txBody>
      </p:sp>
      <p:pic>
        <p:nvPicPr>
          <p:cNvPr id="16" name="Content Placeholder 15" descr="Chart, histogram&#10;&#10;Description automatically generated">
            <a:extLst>
              <a:ext uri="{FF2B5EF4-FFF2-40B4-BE49-F238E27FC236}">
                <a16:creationId xmlns:a16="http://schemas.microsoft.com/office/drawing/2014/main" id="{5D579DFC-B8CB-4EDD-85A7-E5ED4A7E0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8780"/>
            <a:ext cx="7132305" cy="3449944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2FCB9-FB74-4125-8EED-4928C97B47B4}"/>
              </a:ext>
            </a:extLst>
          </p:cNvPr>
          <p:cNvSpPr txBox="1"/>
          <p:nvPr/>
        </p:nvSpPr>
        <p:spPr>
          <a:xfrm>
            <a:off x="1331640" y="2689900"/>
            <a:ext cx="16561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b="1" dirty="0">
                <a:solidFill>
                  <a:srgbClr val="FF0000"/>
                </a:solidFill>
              </a:rPr>
              <a:t>Ethanol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F91453-0B41-4680-AA3A-B39466ACFC6F}"/>
              </a:ext>
            </a:extLst>
          </p:cNvPr>
          <p:cNvCxnSpPr>
            <a:cxnSpLocks/>
          </p:cNvCxnSpPr>
          <p:nvPr/>
        </p:nvCxnSpPr>
        <p:spPr>
          <a:xfrm>
            <a:off x="1547664" y="3043684"/>
            <a:ext cx="0" cy="5293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8F59AAC-5686-4A92-B3E5-6364B8B14A23}"/>
              </a:ext>
            </a:extLst>
          </p:cNvPr>
          <p:cNvSpPr txBox="1"/>
          <p:nvPr/>
        </p:nvSpPr>
        <p:spPr>
          <a:xfrm>
            <a:off x="755576" y="1065007"/>
            <a:ext cx="525658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Cold start gasoline emission profiles</a:t>
            </a:r>
          </a:p>
        </p:txBody>
      </p:sp>
    </p:spTree>
    <p:extLst>
      <p:ext uri="{BB962C8B-B14F-4D97-AF65-F5344CB8AC3E}">
        <p14:creationId xmlns:p14="http://schemas.microsoft.com/office/powerpoint/2010/main" val="3924405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56F9-2C4F-4DFE-A429-18D052D4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Ethanol in windshield washer fluids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C5AFC-4737-4D79-99D6-5FF507F9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07C8B-4065-4951-BD54-DFC2CCF079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00A27-09B0-4B48-8650-C6A246540D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938786"/>
            <a:ext cx="8424672" cy="589568"/>
          </a:xfrm>
        </p:spPr>
        <p:txBody>
          <a:bodyPr/>
          <a:lstStyle/>
          <a:p>
            <a:r>
              <a:rPr lang="en-US" dirty="0"/>
              <a:t>EU Legislation. 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Official Journal of the European Union L 99     19</a:t>
            </a:r>
            <a:r>
              <a:rPr lang="en-US" dirty="0"/>
              <a:t>.04.2018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574FF-0792-44D9-B2E4-709532BB13E3}"/>
              </a:ext>
            </a:extLst>
          </p:cNvPr>
          <p:cNvSpPr txBox="1"/>
          <p:nvPr/>
        </p:nvSpPr>
        <p:spPr>
          <a:xfrm>
            <a:off x="199320" y="2145118"/>
            <a:ext cx="42800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000" b="1" i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i="1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0" u="none" strike="noStrike" baseline="0" dirty="0">
                <a:solidFill>
                  <a:schemeClr val="tx1"/>
                </a:solidFill>
              </a:rPr>
              <a:t>Methanol Shall not be placed on the market to the general public after 9 May 2018 in windshield washing or defrosting fluids, in a concentration equal to or greater than 0,6 % by weight.</a:t>
            </a:r>
            <a:r>
              <a:rPr lang="en-US" sz="2000" b="1" i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i="1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baseline="30000" dirty="0">
                <a:solidFill>
                  <a:schemeClr val="tx1"/>
                </a:solidFill>
                <a:effectLst/>
              </a:rPr>
              <a:t>[1] </a:t>
            </a:r>
            <a:endParaRPr lang="en-US" sz="2000" b="1" i="1" baseline="30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A8E54F-04A4-4FA6-B6C4-745C2E9A57C2}"/>
              </a:ext>
            </a:extLst>
          </p:cNvPr>
          <p:cNvSpPr txBox="1"/>
          <p:nvPr/>
        </p:nvSpPr>
        <p:spPr>
          <a:xfrm>
            <a:off x="267082" y="4581128"/>
            <a:ext cx="8424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 baseline="30000" dirty="0">
                <a:solidFill>
                  <a:schemeClr val="tx1"/>
                </a:solidFill>
              </a:rPr>
              <a:t>[1]</a:t>
            </a:r>
            <a:r>
              <a:rPr lang="en-US" sz="1600" b="1" baseline="3000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dirty="0"/>
              <a:t>Official Journal of the European Union, L 99, 19 April 2018  [</a:t>
            </a:r>
            <a:r>
              <a:rPr lang="en-US" sz="1600" i="1" dirty="0"/>
              <a:t>EUR-Lex - 32018R0589 - EN - EUR-Lex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https://eur-lex.europa.eu/legal-content/EN/TXT/PDF/?uri=OJ:L:2018:099:FULL&amp;from=EN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CCB9B6-F3FC-4933-876A-BE7911146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4" t="22001" r="42499" b="16191"/>
          <a:stretch/>
        </p:blipFill>
        <p:spPr>
          <a:xfrm>
            <a:off x="4458295" y="2224692"/>
            <a:ext cx="4280098" cy="19074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A809CE-51EB-43CD-A465-92419DE59D01}"/>
              </a:ext>
            </a:extLst>
          </p:cNvPr>
          <p:cNvSpPr/>
          <p:nvPr/>
        </p:nvSpPr>
        <p:spPr>
          <a:xfrm>
            <a:off x="199320" y="1916832"/>
            <a:ext cx="8584127" cy="2448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2956424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51F5-159B-442B-A372-A6D9826F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1" y="498050"/>
            <a:ext cx="8425562" cy="576064"/>
          </a:xfrm>
        </p:spPr>
        <p:txBody>
          <a:bodyPr/>
          <a:lstStyle/>
          <a:p>
            <a:r>
              <a:rPr lang="en-US" sz="2800" dirty="0"/>
              <a:t>Ratio has shifted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3485A-4984-4395-9942-5FB084FF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F8F37-14C4-454C-BC00-CEEA35435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BD6B747-5548-40B7-B3CE-94F2E33ED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/>
          <a:stretch/>
        </p:blipFill>
        <p:spPr>
          <a:xfrm>
            <a:off x="3923928" y="1700808"/>
            <a:ext cx="5061210" cy="3630114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90E58DC3-DFA3-4AFE-AE11-F6151FCA0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/>
          <a:stretch/>
        </p:blipFill>
        <p:spPr>
          <a:xfrm>
            <a:off x="371313" y="1700808"/>
            <a:ext cx="3714941" cy="345638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30C748C-6293-4A07-97F6-E0C937407E9A}"/>
              </a:ext>
            </a:extLst>
          </p:cNvPr>
          <p:cNvSpPr/>
          <p:nvPr/>
        </p:nvSpPr>
        <p:spPr>
          <a:xfrm>
            <a:off x="2960975" y="1988840"/>
            <a:ext cx="1224136" cy="144016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A79CAD-0EAA-4172-BE53-86BA16A399CE}"/>
              </a:ext>
            </a:extLst>
          </p:cNvPr>
          <p:cNvSpPr/>
          <p:nvPr/>
        </p:nvSpPr>
        <p:spPr>
          <a:xfrm>
            <a:off x="6675916" y="2065544"/>
            <a:ext cx="1224136" cy="144016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43285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A4C1-6F49-4711-A630-47C757EF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29" y="177864"/>
            <a:ext cx="8425562" cy="907887"/>
          </a:xfrm>
        </p:spPr>
        <p:txBody>
          <a:bodyPr/>
          <a:lstStyle/>
          <a:p>
            <a:r>
              <a:rPr lang="en-US" sz="2800" dirty="0"/>
              <a:t>Ethanol content in windscreen washer fluid: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5B9D1-103A-4504-A6EB-D29242045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9A656-FCC0-48A6-9200-9472A62EE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F8234A24-F8A3-4594-A7A5-2C5793D32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" t="8598" r="1546" b="9627"/>
          <a:stretch/>
        </p:blipFill>
        <p:spPr>
          <a:xfrm>
            <a:off x="254114" y="1543051"/>
            <a:ext cx="4077890" cy="2912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3B4F8FC-4837-4FB4-A733-29077E0D348C}"/>
              </a:ext>
            </a:extLst>
          </p:cNvPr>
          <p:cNvSpPr txBox="1">
            <a:spLocks/>
          </p:cNvSpPr>
          <p:nvPr/>
        </p:nvSpPr>
        <p:spPr>
          <a:xfrm>
            <a:off x="278607" y="4663408"/>
            <a:ext cx="4077890" cy="651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Winter</a:t>
            </a:r>
            <a:r>
              <a:rPr lang="en-US" dirty="0"/>
              <a:t> formulations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87DDC5F-E6C1-4276-B5CF-9D36EDF976EE}"/>
              </a:ext>
            </a:extLst>
          </p:cNvPr>
          <p:cNvSpPr txBox="1">
            <a:spLocks/>
          </p:cNvSpPr>
          <p:nvPr/>
        </p:nvSpPr>
        <p:spPr>
          <a:xfrm>
            <a:off x="4803832" y="4663408"/>
            <a:ext cx="4077890" cy="651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Summer</a:t>
            </a:r>
            <a:r>
              <a:rPr lang="en-US" dirty="0"/>
              <a:t> formulations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" name="Picture Placeholder 31">
            <a:extLst>
              <a:ext uri="{FF2B5EF4-FFF2-40B4-BE49-F238E27FC236}">
                <a16:creationId xmlns:a16="http://schemas.microsoft.com/office/drawing/2014/main" id="{49395DA8-B724-46DE-9506-A1D0066FA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" t="8718" r="1739" b="9511"/>
          <a:stretch/>
        </p:blipFill>
        <p:spPr>
          <a:xfrm>
            <a:off x="4787504" y="1543050"/>
            <a:ext cx="4077890" cy="2912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FD500B-8962-4E5F-BC02-4E4E735704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8" t="-4445" r="34134" b="1"/>
          <a:stretch/>
        </p:blipFill>
        <p:spPr>
          <a:xfrm>
            <a:off x="481351" y="1808205"/>
            <a:ext cx="321236" cy="904541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D8BBF45-CE34-4FE5-A255-1305E7C48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7870" r="27257" b="6786"/>
          <a:stretch/>
        </p:blipFill>
        <p:spPr>
          <a:xfrm>
            <a:off x="506717" y="2825769"/>
            <a:ext cx="591738" cy="758160"/>
          </a:xfrm>
          <a:prstGeom prst="rect">
            <a:avLst/>
          </a:prstGeom>
        </p:spPr>
      </p:pic>
      <p:pic>
        <p:nvPicPr>
          <p:cNvPr id="12" name="Picture 11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76040F9B-43E1-41F6-9B75-972934DA1B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1" t="31111" r="69446" b="18723"/>
          <a:stretch/>
        </p:blipFill>
        <p:spPr>
          <a:xfrm>
            <a:off x="8187584" y="3187948"/>
            <a:ext cx="604710" cy="98865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00F1FAD3-E2A0-4D86-B625-6AB62228C5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9156" r="3986"/>
          <a:stretch/>
        </p:blipFill>
        <p:spPr>
          <a:xfrm>
            <a:off x="7231909" y="3249375"/>
            <a:ext cx="882575" cy="914401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DBCE2E-0943-49EA-883B-4CF57F2AC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58" y="3234985"/>
            <a:ext cx="421202" cy="914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AB934-B852-42C3-8375-7C1AF1806B5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r="29305"/>
          <a:stretch/>
        </p:blipFill>
        <p:spPr>
          <a:xfrm>
            <a:off x="827342" y="1833222"/>
            <a:ext cx="294666" cy="879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C96E88-4616-438E-81ED-95EE82D1FE7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36" t="9113" r="23996" b="10100"/>
          <a:stretch/>
        </p:blipFill>
        <p:spPr>
          <a:xfrm>
            <a:off x="2284894" y="2152130"/>
            <a:ext cx="1907833" cy="1161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0C486A-FB8F-4C83-BE35-8D6790807755}"/>
              </a:ext>
            </a:extLst>
          </p:cNvPr>
          <p:cNvCxnSpPr>
            <a:cxnSpLocks/>
          </p:cNvCxnSpPr>
          <p:nvPr/>
        </p:nvCxnSpPr>
        <p:spPr>
          <a:xfrm flipV="1">
            <a:off x="1943100" y="2563046"/>
            <a:ext cx="1113150" cy="436035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77B0A5-A6DB-4243-907E-4A604B636904}"/>
              </a:ext>
            </a:extLst>
          </p:cNvPr>
          <p:cNvSpPr txBox="1"/>
          <p:nvPr/>
        </p:nvSpPr>
        <p:spPr>
          <a:xfrm rot="20678648">
            <a:off x="1493789" y="1999370"/>
            <a:ext cx="1028700" cy="24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50" b="1" dirty="0">
                <a:solidFill>
                  <a:srgbClr val="FF0000"/>
                </a:solidFill>
              </a:rPr>
              <a:t>Ethanol</a:t>
            </a:r>
          </a:p>
        </p:txBody>
      </p:sp>
    </p:spTree>
    <p:extLst>
      <p:ext uri="{BB962C8B-B14F-4D97-AF65-F5344CB8AC3E}">
        <p14:creationId xmlns:p14="http://schemas.microsoft.com/office/powerpoint/2010/main" val="1007778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A4C1-6F49-4711-A630-47C757EF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29" y="177864"/>
            <a:ext cx="8425562" cy="907887"/>
          </a:xfrm>
        </p:spPr>
        <p:txBody>
          <a:bodyPr/>
          <a:lstStyle/>
          <a:p>
            <a:r>
              <a:rPr lang="en-US" sz="2800" dirty="0"/>
              <a:t>Ethanol content in windscreen washer fluid: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5B9D1-103A-4504-A6EB-D29242045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9A656-FCC0-48A6-9200-9472A62EE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F8234A24-F8A3-4594-A7A5-2C5793D32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" t="8598" r="1546" b="9627"/>
          <a:stretch/>
        </p:blipFill>
        <p:spPr>
          <a:xfrm>
            <a:off x="254114" y="1543051"/>
            <a:ext cx="4077890" cy="2912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3B4F8FC-4837-4FB4-A733-29077E0D348C}"/>
              </a:ext>
            </a:extLst>
          </p:cNvPr>
          <p:cNvSpPr txBox="1">
            <a:spLocks/>
          </p:cNvSpPr>
          <p:nvPr/>
        </p:nvSpPr>
        <p:spPr>
          <a:xfrm>
            <a:off x="278607" y="4663408"/>
            <a:ext cx="4077890" cy="651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Winter</a:t>
            </a:r>
            <a:r>
              <a:rPr lang="en-US" dirty="0"/>
              <a:t> formulations </a:t>
            </a:r>
            <a:r>
              <a:rPr lang="en-US" b="1" u="sng" dirty="0">
                <a:solidFill>
                  <a:srgbClr val="C00000"/>
                </a:solidFill>
              </a:rPr>
              <a:t>contain</a:t>
            </a:r>
            <a:r>
              <a:rPr lang="en-US" b="1" dirty="0">
                <a:solidFill>
                  <a:srgbClr val="C00000"/>
                </a:solidFill>
              </a:rPr>
              <a:t> ETHANOL</a:t>
            </a:r>
            <a:r>
              <a:rPr lang="en-US" dirty="0"/>
              <a:t>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87DDC5F-E6C1-4276-B5CF-9D36EDF976EE}"/>
              </a:ext>
            </a:extLst>
          </p:cNvPr>
          <p:cNvSpPr txBox="1">
            <a:spLocks/>
          </p:cNvSpPr>
          <p:nvPr/>
        </p:nvSpPr>
        <p:spPr>
          <a:xfrm>
            <a:off x="4803832" y="4663408"/>
            <a:ext cx="4077890" cy="651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Summer</a:t>
            </a:r>
            <a:r>
              <a:rPr lang="en-US" dirty="0"/>
              <a:t> formulations </a:t>
            </a:r>
            <a:r>
              <a:rPr lang="en-US" b="1" u="sng" dirty="0">
                <a:solidFill>
                  <a:srgbClr val="C00000"/>
                </a:solidFill>
              </a:rPr>
              <a:t>don’t contain</a:t>
            </a:r>
            <a:r>
              <a:rPr lang="en-US" b="1" dirty="0">
                <a:solidFill>
                  <a:srgbClr val="C00000"/>
                </a:solidFill>
              </a:rPr>
              <a:t> ETHANOL </a:t>
            </a:r>
          </a:p>
        </p:txBody>
      </p:sp>
      <p:pic>
        <p:nvPicPr>
          <p:cNvPr id="9" name="Picture Placeholder 31">
            <a:extLst>
              <a:ext uri="{FF2B5EF4-FFF2-40B4-BE49-F238E27FC236}">
                <a16:creationId xmlns:a16="http://schemas.microsoft.com/office/drawing/2014/main" id="{49395DA8-B724-46DE-9506-A1D0066FA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" t="8718" r="1739" b="9511"/>
          <a:stretch/>
        </p:blipFill>
        <p:spPr>
          <a:xfrm>
            <a:off x="4787504" y="1543050"/>
            <a:ext cx="4077890" cy="2912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FD500B-8962-4E5F-BC02-4E4E735704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8" t="-4445" r="34134" b="1"/>
          <a:stretch/>
        </p:blipFill>
        <p:spPr>
          <a:xfrm>
            <a:off x="481351" y="1808205"/>
            <a:ext cx="321236" cy="904541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D8BBF45-CE34-4FE5-A255-1305E7C48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7870" r="27257" b="6786"/>
          <a:stretch/>
        </p:blipFill>
        <p:spPr>
          <a:xfrm>
            <a:off x="506717" y="2825769"/>
            <a:ext cx="591738" cy="758160"/>
          </a:xfrm>
          <a:prstGeom prst="rect">
            <a:avLst/>
          </a:prstGeom>
        </p:spPr>
      </p:pic>
      <p:pic>
        <p:nvPicPr>
          <p:cNvPr id="12" name="Picture 11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76040F9B-43E1-41F6-9B75-972934DA1B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1" t="31111" r="69446" b="18723"/>
          <a:stretch/>
        </p:blipFill>
        <p:spPr>
          <a:xfrm>
            <a:off x="8187584" y="3187948"/>
            <a:ext cx="604710" cy="98865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00F1FAD3-E2A0-4D86-B625-6AB62228C5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9156" r="3986"/>
          <a:stretch/>
        </p:blipFill>
        <p:spPr>
          <a:xfrm>
            <a:off x="7231909" y="3249375"/>
            <a:ext cx="882575" cy="914401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DBCE2E-0943-49EA-883B-4CF57F2AC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58" y="3234985"/>
            <a:ext cx="421202" cy="914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AB934-B852-42C3-8375-7C1AF1806B5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r="29305"/>
          <a:stretch/>
        </p:blipFill>
        <p:spPr>
          <a:xfrm>
            <a:off x="827342" y="1833222"/>
            <a:ext cx="294666" cy="879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C96E88-4616-438E-81ED-95EE82D1FE7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36" t="9113" r="23996" b="10100"/>
          <a:stretch/>
        </p:blipFill>
        <p:spPr>
          <a:xfrm>
            <a:off x="2284894" y="2152130"/>
            <a:ext cx="1907833" cy="1161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0C486A-FB8F-4C83-BE35-8D6790807755}"/>
              </a:ext>
            </a:extLst>
          </p:cNvPr>
          <p:cNvCxnSpPr>
            <a:cxnSpLocks/>
          </p:cNvCxnSpPr>
          <p:nvPr/>
        </p:nvCxnSpPr>
        <p:spPr>
          <a:xfrm flipV="1">
            <a:off x="1943100" y="2563046"/>
            <a:ext cx="1113150" cy="436035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77B0A5-A6DB-4243-907E-4A604B636904}"/>
              </a:ext>
            </a:extLst>
          </p:cNvPr>
          <p:cNvSpPr txBox="1"/>
          <p:nvPr/>
        </p:nvSpPr>
        <p:spPr>
          <a:xfrm rot="20678648">
            <a:off x="1456787" y="1637070"/>
            <a:ext cx="1028700" cy="24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50" b="1" dirty="0">
                <a:solidFill>
                  <a:srgbClr val="FF0000"/>
                </a:solidFill>
              </a:rPr>
              <a:t>Ethanol</a:t>
            </a: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095E1854-8FF1-48E0-A63B-D8E4CB7DEA38}"/>
              </a:ext>
            </a:extLst>
          </p:cNvPr>
          <p:cNvGraphicFramePr>
            <a:graphicFrameLocks noGrp="1"/>
          </p:cNvGraphicFramePr>
          <p:nvPr/>
        </p:nvGraphicFramePr>
        <p:xfrm>
          <a:off x="245864" y="4564974"/>
          <a:ext cx="4079211" cy="159524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48863">
                  <a:extLst>
                    <a:ext uri="{9D8B030D-6E8A-4147-A177-3AD203B41FA5}">
                      <a16:colId xmlns:a16="http://schemas.microsoft.com/office/drawing/2014/main" val="2678883004"/>
                    </a:ext>
                  </a:extLst>
                </a:gridCol>
                <a:gridCol w="1930348">
                  <a:extLst>
                    <a:ext uri="{9D8B030D-6E8A-4147-A177-3AD203B41FA5}">
                      <a16:colId xmlns:a16="http://schemas.microsoft.com/office/drawing/2014/main" val="4130760975"/>
                    </a:ext>
                  </a:extLst>
                </a:gridCol>
              </a:tblGrid>
              <a:tr h="39881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Windshield washer fluid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</a:rPr>
                        <a:t>Ethanol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content [v/v %]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029717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r>
                        <a:rPr lang="en-US" sz="1200" dirty="0"/>
                        <a:t>“JET” concentrate   -55°C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45.8 %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0818142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r>
                        <a:rPr lang="en-US" sz="1200" dirty="0"/>
                        <a:t>“PRIVA” ready mix  -60°C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41.1 %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809636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r>
                        <a:rPr lang="en-US" sz="1200" dirty="0"/>
                        <a:t>“ARAL” ready mix   -20°C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26.8 %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64114"/>
                  </a:ext>
                </a:extLst>
              </a:tr>
            </a:tbl>
          </a:graphicData>
        </a:graphic>
      </p:graphicFrame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6E7768-54A6-4636-9DD0-9C093D85A12D}"/>
              </a:ext>
            </a:extLst>
          </p:cNvPr>
          <p:cNvSpPr/>
          <p:nvPr/>
        </p:nvSpPr>
        <p:spPr>
          <a:xfrm rot="20678517">
            <a:off x="3400603" y="5331724"/>
            <a:ext cx="745923" cy="44945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b="1" dirty="0"/>
              <a:t>38 %</a:t>
            </a:r>
          </a:p>
        </p:txBody>
      </p:sp>
    </p:spTree>
    <p:extLst>
      <p:ext uri="{BB962C8B-B14F-4D97-AF65-F5344CB8AC3E}">
        <p14:creationId xmlns:p14="http://schemas.microsoft.com/office/powerpoint/2010/main" val="2709902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9B6A-41C7-4158-BA49-BCCCEB36E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Ethanol / co2 ratio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5FC7B-7B5A-461E-8938-EF8BA091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2EDB1-A0BE-46EB-9387-FC5E420D8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03147AC0-3172-4540-9375-CABD6C306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85401"/>
            <a:ext cx="6523625" cy="49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82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84A2-FD98-4E5F-8D41-EECCD4BB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442682"/>
          </a:xfrm>
        </p:spPr>
        <p:txBody>
          <a:bodyPr/>
          <a:lstStyle/>
          <a:p>
            <a:r>
              <a:rPr lang="en-US" sz="2800" dirty="0"/>
              <a:t>Ethanol denaturation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325DB-CBA5-46B0-A4D0-5DB30F6A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E5767-6BBE-493A-849B-41739AFF1B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EC8574-0C96-4E7D-9352-FD850924167E}"/>
              </a:ext>
            </a:extLst>
          </p:cNvPr>
          <p:cNvSpPr/>
          <p:nvPr/>
        </p:nvSpPr>
        <p:spPr>
          <a:xfrm>
            <a:off x="4067944" y="2709566"/>
            <a:ext cx="8931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AE11A61-D27C-4C2A-97BB-587492F9F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751736"/>
              </p:ext>
            </p:extLst>
          </p:nvPr>
        </p:nvGraphicFramePr>
        <p:xfrm>
          <a:off x="358775" y="894015"/>
          <a:ext cx="5653385" cy="124420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152409">
                  <a:extLst>
                    <a:ext uri="{9D8B030D-6E8A-4147-A177-3AD203B41FA5}">
                      <a16:colId xmlns:a16="http://schemas.microsoft.com/office/drawing/2014/main" val="388096474"/>
                    </a:ext>
                  </a:extLst>
                </a:gridCol>
                <a:gridCol w="1750488">
                  <a:extLst>
                    <a:ext uri="{9D8B030D-6E8A-4147-A177-3AD203B41FA5}">
                      <a16:colId xmlns:a16="http://schemas.microsoft.com/office/drawing/2014/main" val="4154319209"/>
                    </a:ext>
                  </a:extLst>
                </a:gridCol>
                <a:gridCol w="1750488">
                  <a:extLst>
                    <a:ext uri="{9D8B030D-6E8A-4147-A177-3AD203B41FA5}">
                      <a16:colId xmlns:a16="http://schemas.microsoft.com/office/drawing/2014/main" val="44543136"/>
                    </a:ext>
                  </a:extLst>
                </a:gridCol>
              </a:tblGrid>
              <a:tr h="243442"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Ethanol / 2-propanol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Ethanol / MEK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33293"/>
                  </a:ext>
                </a:extLst>
              </a:tr>
              <a:tr h="243442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EU Legislation</a:t>
                      </a:r>
                      <a:endParaRPr lang="nl-NL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3%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3%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78482375"/>
                  </a:ext>
                </a:extLst>
              </a:tr>
              <a:tr h="243442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German Legislation</a:t>
                      </a:r>
                      <a:endParaRPr lang="nl-NL" sz="16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1%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1%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691610"/>
                  </a:ext>
                </a:extLst>
              </a:tr>
              <a:tr h="243442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“JET”</a:t>
                      </a:r>
                      <a:endParaRPr lang="nl-NL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1.25%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0.82%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78169387"/>
                  </a:ext>
                </a:extLst>
              </a:tr>
              <a:tr h="243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“</a:t>
                      </a:r>
                      <a:r>
                        <a:rPr lang="en-US" sz="16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Priva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”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1.26%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0.69%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7437181"/>
                  </a:ext>
                </a:extLst>
              </a:tr>
            </a:tbl>
          </a:graphicData>
        </a:graphic>
      </p:graphicFrame>
      <p:pic>
        <p:nvPicPr>
          <p:cNvPr id="12" name="Picture Placeholder 12">
            <a:extLst>
              <a:ext uri="{FF2B5EF4-FFF2-40B4-BE49-F238E27FC236}">
                <a16:creationId xmlns:a16="http://schemas.microsoft.com/office/drawing/2014/main" id="{7D209347-8CCE-4F7E-BAE5-404ED30BD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" t="8598" r="1546" b="9627"/>
          <a:stretch/>
        </p:blipFill>
        <p:spPr>
          <a:xfrm>
            <a:off x="358775" y="2307720"/>
            <a:ext cx="8172369" cy="3400247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366EA4-F43B-4104-95F9-C35031EB69E8}"/>
              </a:ext>
            </a:extLst>
          </p:cNvPr>
          <p:cNvSpPr txBox="1"/>
          <p:nvPr/>
        </p:nvSpPr>
        <p:spPr>
          <a:xfrm rot="18399844">
            <a:off x="3375214" y="4046415"/>
            <a:ext cx="172819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2-propanol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4AEC2-7E07-4478-8E8F-82170924AB47}"/>
              </a:ext>
            </a:extLst>
          </p:cNvPr>
          <p:cNvSpPr txBox="1"/>
          <p:nvPr/>
        </p:nvSpPr>
        <p:spPr>
          <a:xfrm rot="18489147">
            <a:off x="3722057" y="3707025"/>
            <a:ext cx="249974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Methyl Ethyl Ketone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20889D-BEEE-40C7-9716-2F2DC6A4DE13}"/>
              </a:ext>
            </a:extLst>
          </p:cNvPr>
          <p:cNvSpPr txBox="1"/>
          <p:nvPr/>
        </p:nvSpPr>
        <p:spPr>
          <a:xfrm>
            <a:off x="2996347" y="2630536"/>
            <a:ext cx="172819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/>
              <a:t>Ethanol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DBB9CA-4A66-4682-8B31-89B475BF09C0}"/>
              </a:ext>
            </a:extLst>
          </p:cNvPr>
          <p:cNvCxnSpPr>
            <a:cxnSpLocks/>
          </p:cNvCxnSpPr>
          <p:nvPr/>
        </p:nvCxnSpPr>
        <p:spPr>
          <a:xfrm flipV="1">
            <a:off x="3707904" y="5048734"/>
            <a:ext cx="72008" cy="2300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14DF46-E3B9-4694-9B83-77AEC35571AD}"/>
              </a:ext>
            </a:extLst>
          </p:cNvPr>
          <p:cNvCxnSpPr>
            <a:cxnSpLocks/>
          </p:cNvCxnSpPr>
          <p:nvPr/>
        </p:nvCxnSpPr>
        <p:spPr>
          <a:xfrm flipV="1">
            <a:off x="4211960" y="5080518"/>
            <a:ext cx="72008" cy="1982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632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84A2-FD98-4E5F-8D41-EECCD4BB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442682"/>
          </a:xfrm>
        </p:spPr>
        <p:txBody>
          <a:bodyPr/>
          <a:lstStyle/>
          <a:p>
            <a:r>
              <a:rPr lang="en-US" sz="2800" dirty="0"/>
              <a:t>Ethanol denaturation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325DB-CBA5-46B0-A4D0-5DB30F6A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E5767-6BBE-493A-849B-41739AFF1B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C2304-531F-430F-A634-0C68151C3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23401"/>
          <a:stretch/>
        </p:blipFill>
        <p:spPr>
          <a:xfrm>
            <a:off x="394484" y="2167508"/>
            <a:ext cx="3701810" cy="4102311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1DFC2026-01F8-4BAD-9C25-9D944D27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/>
          <a:stretch/>
        </p:blipFill>
        <p:spPr>
          <a:xfrm>
            <a:off x="4198637" y="2240536"/>
            <a:ext cx="4771825" cy="39562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EC8574-0C96-4E7D-9352-FD850924167E}"/>
              </a:ext>
            </a:extLst>
          </p:cNvPr>
          <p:cNvSpPr/>
          <p:nvPr/>
        </p:nvSpPr>
        <p:spPr>
          <a:xfrm>
            <a:off x="4067944" y="2709566"/>
            <a:ext cx="8931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D06E84-8A60-43D0-A682-F25A17749B43}"/>
              </a:ext>
            </a:extLst>
          </p:cNvPr>
          <p:cNvSpPr/>
          <p:nvPr/>
        </p:nvSpPr>
        <p:spPr>
          <a:xfrm>
            <a:off x="2703555" y="2774454"/>
            <a:ext cx="1157707" cy="14567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69F49C-63CB-4391-9368-AE0A959DBF10}"/>
              </a:ext>
            </a:extLst>
          </p:cNvPr>
          <p:cNvSpPr/>
          <p:nvPr/>
        </p:nvSpPr>
        <p:spPr>
          <a:xfrm>
            <a:off x="6329798" y="2836720"/>
            <a:ext cx="1152177" cy="142692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AE11A61-D27C-4C2A-97BB-587492F9F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219261"/>
              </p:ext>
            </p:extLst>
          </p:nvPr>
        </p:nvGraphicFramePr>
        <p:xfrm>
          <a:off x="358775" y="894015"/>
          <a:ext cx="5653385" cy="124420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152409">
                  <a:extLst>
                    <a:ext uri="{9D8B030D-6E8A-4147-A177-3AD203B41FA5}">
                      <a16:colId xmlns:a16="http://schemas.microsoft.com/office/drawing/2014/main" val="388096474"/>
                    </a:ext>
                  </a:extLst>
                </a:gridCol>
                <a:gridCol w="1750488">
                  <a:extLst>
                    <a:ext uri="{9D8B030D-6E8A-4147-A177-3AD203B41FA5}">
                      <a16:colId xmlns:a16="http://schemas.microsoft.com/office/drawing/2014/main" val="4154319209"/>
                    </a:ext>
                  </a:extLst>
                </a:gridCol>
                <a:gridCol w="1750488">
                  <a:extLst>
                    <a:ext uri="{9D8B030D-6E8A-4147-A177-3AD203B41FA5}">
                      <a16:colId xmlns:a16="http://schemas.microsoft.com/office/drawing/2014/main" val="44543136"/>
                    </a:ext>
                  </a:extLst>
                </a:gridCol>
              </a:tblGrid>
              <a:tr h="243442"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Ethanol / 2-propanol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Ethanol / MEK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33293"/>
                  </a:ext>
                </a:extLst>
              </a:tr>
              <a:tr h="243442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EU Legislation</a:t>
                      </a:r>
                      <a:endParaRPr lang="nl-NL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3%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3%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78482375"/>
                  </a:ext>
                </a:extLst>
              </a:tr>
              <a:tr h="243442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German Legislation</a:t>
                      </a:r>
                      <a:endParaRPr lang="nl-NL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691610"/>
                  </a:ext>
                </a:extLst>
              </a:tr>
              <a:tr h="243442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“JET”</a:t>
                      </a:r>
                      <a:endParaRPr lang="nl-NL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1.25%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0.82%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78169387"/>
                  </a:ext>
                </a:extLst>
              </a:tr>
              <a:tr h="243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“</a:t>
                      </a:r>
                      <a:r>
                        <a:rPr lang="en-US" sz="16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Priva</a:t>
                      </a:r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”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1.26%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0.69%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7437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9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1AE0-5AAC-473A-8158-581DB37A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5" y="404664"/>
            <a:ext cx="8425562" cy="514690"/>
          </a:xfrm>
        </p:spPr>
        <p:txBody>
          <a:bodyPr/>
          <a:lstStyle/>
          <a:p>
            <a:r>
              <a:rPr lang="en-US" sz="2800" dirty="0"/>
              <a:t>Motivation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4D7EB-F0BA-4E41-9CFC-AC6DEB37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0963B-4F08-45A0-AD6A-5DBC074C27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BD918-C71A-4BF5-9389-96232F909CD0}"/>
              </a:ext>
            </a:extLst>
          </p:cNvPr>
          <p:cNvSpPr txBox="1"/>
          <p:nvPr/>
        </p:nvSpPr>
        <p:spPr>
          <a:xfrm>
            <a:off x="467545" y="1231549"/>
            <a:ext cx="82089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To investigate the composition of volatile organic compounds (VOCs) in the city air of Stuttgart.</a:t>
            </a: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To identify causes of these emissions.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658432-27FB-4CBC-82DA-C1ACC43DE662}"/>
              </a:ext>
            </a:extLst>
          </p:cNvPr>
          <p:cNvGrpSpPr/>
          <p:nvPr/>
        </p:nvGrpSpPr>
        <p:grpSpPr>
          <a:xfrm>
            <a:off x="1276726" y="2621071"/>
            <a:ext cx="6807200" cy="3108951"/>
            <a:chOff x="1299088" y="2348880"/>
            <a:chExt cx="6807200" cy="3108951"/>
          </a:xfrm>
        </p:grpSpPr>
        <p:pic>
          <p:nvPicPr>
            <p:cNvPr id="12" name="Picture 11" descr="Diagram, schematic&#10;&#10;Description automatically generated">
              <a:extLst>
                <a:ext uri="{FF2B5EF4-FFF2-40B4-BE49-F238E27FC236}">
                  <a16:creationId xmlns:a16="http://schemas.microsoft.com/office/drawing/2014/main" id="{643C6C9B-CCC5-473E-88B4-9BBB3C5D9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89"/>
            <a:stretch/>
          </p:blipFill>
          <p:spPr>
            <a:xfrm>
              <a:off x="1299088" y="2495557"/>
              <a:ext cx="6807200" cy="29622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A picture containing text, mollusk, gear&#10;&#10;Description automatically generated">
              <a:extLst>
                <a:ext uri="{FF2B5EF4-FFF2-40B4-BE49-F238E27FC236}">
                  <a16:creationId xmlns:a16="http://schemas.microsoft.com/office/drawing/2014/main" id="{DF62D201-52F2-4DE4-B511-5EF68743C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35" r="27482"/>
            <a:stretch/>
          </p:blipFill>
          <p:spPr>
            <a:xfrm>
              <a:off x="1979712" y="2551081"/>
              <a:ext cx="792088" cy="8663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67F349-5DAA-4937-98B9-7A243E0F00A8}"/>
                </a:ext>
              </a:extLst>
            </p:cNvPr>
            <p:cNvSpPr/>
            <p:nvPr/>
          </p:nvSpPr>
          <p:spPr>
            <a:xfrm>
              <a:off x="6732240" y="2348880"/>
              <a:ext cx="216024" cy="460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3BA328-A373-4C3E-A82B-BD45C2625B8A}"/>
                </a:ext>
              </a:extLst>
            </p:cNvPr>
            <p:cNvSpPr/>
            <p:nvPr/>
          </p:nvSpPr>
          <p:spPr>
            <a:xfrm>
              <a:off x="4067944" y="4653136"/>
              <a:ext cx="194421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AF6485F-84D1-4981-BDDB-6AB963ACCB9A}"/>
              </a:ext>
            </a:extLst>
          </p:cNvPr>
          <p:cNvSpPr/>
          <p:nvPr/>
        </p:nvSpPr>
        <p:spPr>
          <a:xfrm>
            <a:off x="1171980" y="3744828"/>
            <a:ext cx="879740" cy="5482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328FF5-5224-4EBA-9A93-649FFE5582A9}"/>
              </a:ext>
            </a:extLst>
          </p:cNvPr>
          <p:cNvSpPr/>
          <p:nvPr/>
        </p:nvSpPr>
        <p:spPr>
          <a:xfrm>
            <a:off x="827584" y="2621071"/>
            <a:ext cx="7256342" cy="3328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2184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7712B-D2CA-4CD9-AA5C-CB5D1347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514690"/>
          </a:xfrm>
        </p:spPr>
        <p:txBody>
          <a:bodyPr/>
          <a:lstStyle/>
          <a:p>
            <a:r>
              <a:rPr lang="en-US" sz="28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8B055-AA0A-4360-A160-3DBD9701B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63" y="1196752"/>
            <a:ext cx="8425562" cy="24482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 Windshield washer fluid can contribute significantly to ethanol emissions in urban areas.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 Gasoline cold start dominates the various sources of exhaust emissions for most of the VOCs found on the streets.</a:t>
            </a: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9BFF6-32C5-441F-9652-EC8204607BE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4458CB-0326-40D7-B481-E2AEDFACD64D}" type="datetime1">
              <a:rPr lang="en-US" noProof="0" smtClean="0"/>
              <a:t>9/15/2022</a:t>
            </a:fld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D5C2F-1A42-453F-92AF-B084DB042D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3535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5A83C-1E4F-48A9-8375-C1931860C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A635E-218F-457F-8FC7-DFB37B66D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980728"/>
            <a:ext cx="8172777" cy="4190666"/>
          </a:xfrm>
        </p:spPr>
        <p:txBody>
          <a:bodyPr/>
          <a:lstStyle/>
          <a:p>
            <a:r>
              <a:rPr lang="en-US" sz="1600" i="1"/>
              <a:t>GGSB</a:t>
            </a:r>
          </a:p>
          <a:p>
            <a:r>
              <a:rPr lang="en-US" sz="1600" i="1"/>
              <a:t>FZJ (IEK-8)</a:t>
            </a:r>
          </a:p>
          <a:p>
            <a:r>
              <a:rPr lang="en-US" sz="1600" i="1"/>
              <a:t>TSU</a:t>
            </a:r>
          </a:p>
          <a:p>
            <a:r>
              <a:rPr lang="en-US" sz="1600" i="1"/>
              <a:t>BMBF</a:t>
            </a:r>
          </a:p>
          <a:p>
            <a:r>
              <a:rPr lang="en-US" sz="1600" i="1"/>
              <a:t>Valentin </a:t>
            </a:r>
            <a:r>
              <a:rPr lang="en-US" sz="1600" i="1" dirty="0" err="1"/>
              <a:t>Polinowski</a:t>
            </a:r>
            <a:r>
              <a:rPr lang="en-US" sz="1600" i="1" dirty="0"/>
              <a:t> (FZJ, IEK-8)</a:t>
            </a:r>
          </a:p>
          <a:p>
            <a:r>
              <a:rPr lang="en-US" sz="1600" i="1" dirty="0"/>
              <a:t>Yen-Sen Lu (FZJ, IEK-8)</a:t>
            </a:r>
          </a:p>
          <a:p>
            <a:r>
              <a:rPr lang="en-US" sz="1600" i="1" dirty="0"/>
              <a:t>Wen-Fei Huang (FZJ, IEK-8)</a:t>
            </a:r>
          </a:p>
          <a:p>
            <a:r>
              <a:rPr lang="en-US" sz="1600" i="1" dirty="0"/>
              <a:t>Philip Carlsson (FZJ, IEK-8)</a:t>
            </a:r>
          </a:p>
          <a:p>
            <a:r>
              <a:rPr lang="en-US" sz="1600" i="1" dirty="0"/>
              <a:t>Carl </a:t>
            </a:r>
            <a:r>
              <a:rPr lang="en-US" sz="1600" i="1" dirty="0" err="1"/>
              <a:t>Burket</a:t>
            </a:r>
            <a:r>
              <a:rPr lang="en-US" sz="1600" i="1" dirty="0"/>
              <a:t> (FZJ, IEK-8)</a:t>
            </a:r>
          </a:p>
          <a:p>
            <a:r>
              <a:rPr lang="en-US" sz="1600" i="1"/>
              <a:t>Anna Noveli (FZJ, IEK-8)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D8841-54A3-4592-A089-9B039BCC152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4458CB-0326-40D7-B481-E2AEDFACD64D}" type="datetime1">
              <a:rPr lang="en-US" noProof="0" smtClean="0"/>
              <a:t>9/15/2022</a:t>
            </a:fld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181EC-2699-48A8-B728-E992619DF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3197" y="4581128"/>
            <a:ext cx="8586787" cy="936104"/>
          </a:xfrm>
        </p:spPr>
        <p:txBody>
          <a:bodyPr/>
          <a:lstStyle/>
          <a:p>
            <a:pPr algn="ctr"/>
            <a:r>
              <a:rPr lang="en-US" sz="4400" dirty="0"/>
              <a:t>Thank you 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3ED3A-6CD7-4ABB-9FC9-4A5C7B14D3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141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127F-ADBF-4785-938D-F14CF7AE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02" y="322022"/>
            <a:ext cx="8425562" cy="514690"/>
          </a:xfrm>
        </p:spPr>
        <p:txBody>
          <a:bodyPr/>
          <a:lstStyle/>
          <a:p>
            <a:r>
              <a:rPr lang="en-US" dirty="0"/>
              <a:t>Ethanol / CO</a:t>
            </a:r>
            <a:r>
              <a:rPr lang="en-US" baseline="-25000" dirty="0"/>
              <a:t>2</a:t>
            </a:r>
            <a:r>
              <a:rPr lang="en-US" dirty="0"/>
              <a:t> ratio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2F83B-FF13-4C37-A104-F5E3C77407E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663843" y="6381328"/>
            <a:ext cx="1549996" cy="221109"/>
          </a:xfrm>
        </p:spPr>
        <p:txBody>
          <a:bodyPr/>
          <a:lstStyle/>
          <a:p>
            <a:fld id="{594458CB-0326-40D7-B481-E2AEDFACD64D}" type="datetime1">
              <a:rPr lang="en-US" noProof="0" smtClean="0"/>
              <a:t>9/15/2022</a:t>
            </a:fld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F9776-B3E8-4A25-A993-0E7CB9B968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56031" y="6381328"/>
            <a:ext cx="1006544" cy="221109"/>
          </a:xfrm>
        </p:spPr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32</a:t>
            </a:fld>
            <a:endParaRPr lang="en-US" noProof="0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CCC933C-62FC-4430-ADAF-EE6639A10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112667"/>
              </p:ext>
            </p:extLst>
          </p:nvPr>
        </p:nvGraphicFramePr>
        <p:xfrm>
          <a:off x="295355" y="1306137"/>
          <a:ext cx="4536504" cy="2016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5432954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63695284"/>
                    </a:ext>
                  </a:extLst>
                </a:gridCol>
              </a:tblGrid>
              <a:tr h="370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Cars using Windshield fluid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031888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cars per day</a:t>
                      </a:r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3749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Windshield fluid per injection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337436"/>
                  </a:ext>
                </a:extLst>
              </a:tr>
              <a:tr h="370686">
                <a:tc>
                  <a:txBody>
                    <a:bodyPr/>
                    <a:lstStyle/>
                    <a:p>
                      <a:r>
                        <a:rPr lang="en-US" sz="1400" dirty="0"/>
                        <a:t>Share of Ethanol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274228"/>
                  </a:ext>
                </a:extLst>
              </a:tr>
              <a:tr h="533481">
                <a:tc>
                  <a:txBody>
                    <a:bodyPr/>
                    <a:lstStyle/>
                    <a:p>
                      <a:r>
                        <a:rPr lang="en-US" sz="1400" dirty="0"/>
                        <a:t>Total amount of ethanol released /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1900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9536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DA626E5-3189-4C3B-A4E3-46BED7FAC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217315"/>
              </p:ext>
            </p:extLst>
          </p:nvPr>
        </p:nvGraphicFramePr>
        <p:xfrm>
          <a:off x="295355" y="3161757"/>
          <a:ext cx="3456384" cy="216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415519321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7182208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Density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0.789  g/mol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458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dirty="0"/>
                        <a:t>MW Ethanol</a:t>
                      </a:r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46  g/mol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71058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Mole Ethanol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32.59  mol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37113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dirty="0"/>
                        <a:t>Gas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0.795  m</a:t>
                      </a:r>
                      <a:r>
                        <a:rPr lang="en-US" sz="1400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45417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dirty="0"/>
                        <a:t>Tunnel Volume</a:t>
                      </a:r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5.72E+05  m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400" baseline="300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762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Mixing ratio Ethanol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1.39 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505559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B3FED7-D90E-44C0-B6D5-55CF75E9F58A}"/>
              </a:ext>
            </a:extLst>
          </p:cNvPr>
          <p:cNvCxnSpPr>
            <a:cxnSpLocks/>
          </p:cNvCxnSpPr>
          <p:nvPr/>
        </p:nvCxnSpPr>
        <p:spPr>
          <a:xfrm>
            <a:off x="359437" y="5321997"/>
            <a:ext cx="3924531" cy="3168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06A35D-5F03-45AA-9058-CCA28158295D}"/>
              </a:ext>
            </a:extLst>
          </p:cNvPr>
          <p:cNvCxnSpPr>
            <a:cxnSpLocks/>
          </p:cNvCxnSpPr>
          <p:nvPr/>
        </p:nvCxnSpPr>
        <p:spPr>
          <a:xfrm>
            <a:off x="359437" y="2746297"/>
            <a:ext cx="392453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5DF63853-7C87-4E68-B701-4A2430D0F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008296"/>
              </p:ext>
            </p:extLst>
          </p:nvPr>
        </p:nvGraphicFramePr>
        <p:xfrm>
          <a:off x="4759851" y="1340768"/>
          <a:ext cx="4364098" cy="4076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2049">
                  <a:extLst>
                    <a:ext uri="{9D8B030D-6E8A-4147-A177-3AD203B41FA5}">
                      <a16:colId xmlns:a16="http://schemas.microsoft.com/office/drawing/2014/main" val="1741852830"/>
                    </a:ext>
                  </a:extLst>
                </a:gridCol>
                <a:gridCol w="2182049">
                  <a:extLst>
                    <a:ext uri="{9D8B030D-6E8A-4147-A177-3AD203B41FA5}">
                      <a16:colId xmlns:a16="http://schemas.microsoft.com/office/drawing/2014/main" val="1547358278"/>
                    </a:ext>
                  </a:extLst>
                </a:gridCol>
              </a:tblGrid>
              <a:tr h="414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Average CO2 emission (from HBEFA)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200  g / km / Vehicle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172737"/>
                  </a:ext>
                </a:extLst>
              </a:tr>
              <a:tr h="3513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Total CO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 emitted per day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23000000  g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723575"/>
                  </a:ext>
                </a:extLst>
              </a:tr>
              <a:tr h="385795">
                <a:tc>
                  <a:txBody>
                    <a:bodyPr/>
                    <a:lstStyle/>
                    <a:p>
                      <a:r>
                        <a:rPr lang="en-US" sz="1400" dirty="0"/>
                        <a:t>MW CO</a:t>
                      </a:r>
                      <a:r>
                        <a:rPr lang="en-US" sz="1400" baseline="-25000" dirty="0"/>
                        <a:t>2</a:t>
                      </a:r>
                      <a:endParaRPr lang="en-US" sz="1400" baseline="-25000" dirty="0"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44  g/mol</a:t>
                      </a:r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707985"/>
                  </a:ext>
                </a:extLst>
              </a:tr>
              <a:tr h="414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Total mols emitted</a:t>
                      </a:r>
                      <a:endParaRPr lang="en-US" sz="1400" dirty="0">
                        <a:effectLst/>
                      </a:endParaRPr>
                    </a:p>
                    <a:p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522727.27  mol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478614"/>
                  </a:ext>
                </a:extLst>
              </a:tr>
              <a:tr h="414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Gas Volume CO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400" baseline="-25000" dirty="0">
                        <a:effectLst/>
                      </a:endParaRPr>
                    </a:p>
                    <a:p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12754.55  m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400" baseline="300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743545"/>
                  </a:ext>
                </a:extLst>
              </a:tr>
              <a:tr h="5816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Share CO2</a:t>
                      </a:r>
                      <a:endParaRPr lang="en-US" sz="1400" dirty="0">
                        <a:effectLst/>
                      </a:endParaRPr>
                    </a:p>
                    <a:p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2.2 %</a:t>
                      </a:r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265560"/>
                  </a:ext>
                </a:extLst>
              </a:tr>
              <a:tr h="414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Ethanol / CO2</a:t>
                      </a:r>
                      <a:endParaRPr lang="en-US" sz="1400" dirty="0">
                        <a:effectLst/>
                      </a:endParaRPr>
                    </a:p>
                    <a:p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6.23E-05</a:t>
                      </a:r>
                      <a:endParaRPr lang="en-US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endParaRPr lang="en-US" sz="1400" dirty="0">
                        <a:latin typeface="Arial (body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576236"/>
                  </a:ext>
                </a:extLst>
              </a:tr>
              <a:tr h="414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</a:rPr>
                        <a:t>Ethanol / CO2 (from the correlation plot)</a:t>
                      </a:r>
                      <a:endParaRPr lang="en-US" sz="1400" dirty="0">
                        <a:effectLst/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1.00E-04</a:t>
                      </a:r>
                      <a:endParaRPr lang="en-US" sz="1400" dirty="0">
                        <a:effectLst/>
                        <a:highlight>
                          <a:srgbClr val="FFFF00"/>
                        </a:highlight>
                        <a:latin typeface="Arial (body)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98422"/>
                  </a:ext>
                </a:extLst>
              </a:tr>
            </a:tbl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103C436-99C2-465B-8B3C-367DDCBE423F}"/>
              </a:ext>
            </a:extLst>
          </p:cNvPr>
          <p:cNvCxnSpPr>
            <a:cxnSpLocks/>
          </p:cNvCxnSpPr>
          <p:nvPr/>
        </p:nvCxnSpPr>
        <p:spPr>
          <a:xfrm>
            <a:off x="4759851" y="4618505"/>
            <a:ext cx="353631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CD756D-742C-4E6E-8FD6-3B1BFF4FF831}"/>
              </a:ext>
            </a:extLst>
          </p:cNvPr>
          <p:cNvCxnSpPr>
            <a:cxnSpLocks/>
          </p:cNvCxnSpPr>
          <p:nvPr/>
        </p:nvCxnSpPr>
        <p:spPr>
          <a:xfrm>
            <a:off x="4759851" y="5410593"/>
            <a:ext cx="353631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EA2CA5-DEBD-46EE-BBC2-6187C541FDE7}"/>
              </a:ext>
            </a:extLst>
          </p:cNvPr>
          <p:cNvCxnSpPr>
            <a:cxnSpLocks/>
          </p:cNvCxnSpPr>
          <p:nvPr/>
        </p:nvCxnSpPr>
        <p:spPr>
          <a:xfrm flipV="1">
            <a:off x="4482676" y="1340768"/>
            <a:ext cx="0" cy="385380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562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BF1CAE4-F758-406B-B26E-62FF8244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188640"/>
            <a:ext cx="8586788" cy="584960"/>
          </a:xfrm>
        </p:spPr>
        <p:txBody>
          <a:bodyPr/>
          <a:lstStyle/>
          <a:p>
            <a:r>
              <a:rPr lang="en-US" sz="2800"/>
              <a:t>Mixing ratios of ethanol</a:t>
            </a:r>
            <a:endParaRPr lang="en-US" sz="2800" dirty="0"/>
          </a:p>
        </p:txBody>
      </p:sp>
      <p:pic>
        <p:nvPicPr>
          <p:cNvPr id="14" name="Content Placeholder 13" descr="A picture containing text, tree, road, outdoor&#10;&#10;Description automatically generated">
            <a:extLst>
              <a:ext uri="{FF2B5EF4-FFF2-40B4-BE49-F238E27FC236}">
                <a16:creationId xmlns:a16="http://schemas.microsoft.com/office/drawing/2014/main" id="{D1D3006F-C7B7-436D-B9B4-2A2D409B8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5" y="1057015"/>
            <a:ext cx="2921794" cy="2125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6D50E-D335-4E3E-89D2-3CB8527B8D1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50B2AAF-3C53-4D5D-BA8B-B1EF99BD3162}" type="datetime1">
              <a:rPr lang="en-US" noProof="0" smtClean="0"/>
              <a:t>9/15/2022</a:t>
            </a:fld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2C969D-A959-427A-8BBC-8D0262F35C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 err="1"/>
              <a:t>Seite</a:t>
            </a:r>
            <a:r>
              <a:rPr lang="en-US" dirty="0"/>
              <a:t> </a:t>
            </a:r>
            <a:fld id="{A52F4D17-1AD6-42D9-B93A-EB002C62F438}" type="slidenum">
              <a:rPr lang="en-US" smtClean="0"/>
              <a:pPr/>
              <a:t>33</a:t>
            </a:fld>
            <a:endParaRPr lang="en-US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5B2AD1-2049-4FF1-B7AE-C44022CF4EBD}"/>
              </a:ext>
            </a:extLst>
          </p:cNvPr>
          <p:cNvSpPr txBox="1"/>
          <p:nvPr/>
        </p:nvSpPr>
        <p:spPr>
          <a:xfrm>
            <a:off x="434539" y="2869366"/>
            <a:ext cx="2921794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dirty="0" err="1"/>
              <a:t>Heslacher</a:t>
            </a:r>
            <a:r>
              <a:rPr lang="en-US" sz="1200" dirty="0"/>
              <a:t> Tunnel. Stuttgart. Germany.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D1B23F5-5D90-4690-AC92-D077DF0CC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093538"/>
              </p:ext>
            </p:extLst>
          </p:nvPr>
        </p:nvGraphicFramePr>
        <p:xfrm>
          <a:off x="3307439" y="1035064"/>
          <a:ext cx="5688419" cy="5638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val="1353662672"/>
                    </a:ext>
                  </a:extLst>
                </a:gridCol>
                <a:gridCol w="2145119">
                  <a:extLst>
                    <a:ext uri="{9D8B030D-6E8A-4147-A177-3AD203B41FA5}">
                      <a16:colId xmlns:a16="http://schemas.microsoft.com/office/drawing/2014/main" val="77249107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Dimensions of </a:t>
                      </a:r>
                      <a:r>
                        <a:rPr lang="en-US" sz="1400" dirty="0" err="1"/>
                        <a:t>Heslacher</a:t>
                      </a:r>
                      <a:r>
                        <a:rPr lang="en-US" sz="1400" dirty="0"/>
                        <a:t> Tunnel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Traffic frequency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576331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/>
                        <a:t>L: 2300m     H: 8.9m      W: 10.4m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50 000 vehicles / day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444180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DBF6BB-E911-4435-9F5E-9B66E39DAA70}"/>
              </a:ext>
            </a:extLst>
          </p:cNvPr>
          <p:cNvSpPr/>
          <p:nvPr/>
        </p:nvSpPr>
        <p:spPr>
          <a:xfrm>
            <a:off x="246532" y="3359298"/>
            <a:ext cx="2921795" cy="16073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The </a:t>
            </a:r>
            <a:r>
              <a:rPr lang="en-US" sz="1350" b="1" dirty="0" err="1">
                <a:solidFill>
                  <a:schemeClr val="tx1"/>
                </a:solidFill>
              </a:rPr>
              <a:t>Heslacher</a:t>
            </a:r>
            <a:r>
              <a:rPr lang="en-US" sz="1350" b="1" dirty="0">
                <a:solidFill>
                  <a:schemeClr val="tx1"/>
                </a:solidFill>
              </a:rPr>
              <a:t> Tunnel</a:t>
            </a:r>
            <a:r>
              <a:rPr lang="en-US" sz="1350" dirty="0">
                <a:solidFill>
                  <a:schemeClr val="tx1"/>
                </a:solidFill>
              </a:rPr>
              <a:t> is a 2.3 km long </a:t>
            </a:r>
            <a:r>
              <a:rPr lang="en-US" sz="1350" b="1" dirty="0">
                <a:solidFill>
                  <a:schemeClr val="tx1"/>
                </a:solidFill>
              </a:rPr>
              <a:t>two-lane road tunnel</a:t>
            </a:r>
            <a:r>
              <a:rPr lang="en-US" sz="1350" dirty="0">
                <a:solidFill>
                  <a:schemeClr val="tx1"/>
                </a:solidFill>
              </a:rPr>
              <a:t> in the south of Stuttgart . As part of the federal highway 14 , it is part of the connection from the city center to the Stuttgart motorway junction.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54DACC8-DDAD-44FE-8B9E-D8044ABD6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r="43185"/>
          <a:stretch/>
        </p:blipFill>
        <p:spPr>
          <a:xfrm rot="16200000">
            <a:off x="3819462" y="1213418"/>
            <a:ext cx="645473" cy="1621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8EB2E1-8C34-4972-AEEB-C39C3E9324D4}"/>
                  </a:ext>
                </a:extLst>
              </p:cNvPr>
              <p:cNvSpPr txBox="1"/>
              <p:nvPr/>
            </p:nvSpPr>
            <p:spPr>
              <a:xfrm>
                <a:off x="5023924" y="1675991"/>
                <a:ext cx="1428750" cy="585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l-G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8EB2E1-8C34-4972-AEEB-C39C3E932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924" y="1675991"/>
                <a:ext cx="1428750" cy="585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02DE01E-C5A5-4D90-9AD9-B931B3421743}"/>
              </a:ext>
            </a:extLst>
          </p:cNvPr>
          <p:cNvSpPr txBox="1"/>
          <p:nvPr/>
        </p:nvSpPr>
        <p:spPr>
          <a:xfrm>
            <a:off x="6705580" y="1665708"/>
            <a:ext cx="240744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b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tunnel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= 5.72E+05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b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b="1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6C7CDB-F55F-448F-9370-4DDF2BBECC65}"/>
              </a:ext>
            </a:extLst>
          </p:cNvPr>
          <p:cNvSpPr txBox="1"/>
          <p:nvPr/>
        </p:nvSpPr>
        <p:spPr>
          <a:xfrm>
            <a:off x="3340741" y="2656728"/>
            <a:ext cx="5688419" cy="2899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C00000"/>
                </a:solidFill>
              </a:rPr>
              <a:t>1%</a:t>
            </a:r>
            <a:r>
              <a:rPr lang="en-US" sz="1600" b="1" dirty="0"/>
              <a:t> </a:t>
            </a:r>
            <a:r>
              <a:rPr lang="en-US" sz="1600" dirty="0"/>
              <a:t>of vehicles use windshield washer fluid while driving in the </a:t>
            </a:r>
            <a:r>
              <a:rPr lang="en-US" sz="1600" dirty="0" err="1"/>
              <a:t>Heslacher</a:t>
            </a:r>
            <a:r>
              <a:rPr lang="en-US" sz="1600" dirty="0"/>
              <a:t> Tunnel.</a:t>
            </a:r>
            <a:br>
              <a:rPr lang="en-US" sz="1600" dirty="0"/>
            </a:br>
            <a:br>
              <a:rPr lang="en-US" sz="1600" dirty="0"/>
            </a:br>
            <a:r>
              <a:rPr lang="en-US" sz="1600" b="1" dirty="0">
                <a:solidFill>
                  <a:srgbClr val="C00000"/>
                </a:solidFill>
              </a:rPr>
              <a:t>10 mL </a:t>
            </a:r>
            <a:r>
              <a:rPr lang="en-US" sz="1600" dirty="0"/>
              <a:t>windshield washer fluid per vehicle.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500 x 10 mL = </a:t>
            </a:r>
            <a:r>
              <a:rPr lang="en-US" sz="1600" b="1" dirty="0"/>
              <a:t>5000 mL / day </a:t>
            </a:r>
            <a:r>
              <a:rPr lang="en-US" sz="1600" dirty="0"/>
              <a:t>of windshield washer fluid.</a:t>
            </a:r>
          </a:p>
          <a:p>
            <a:pPr algn="l">
              <a:lnSpc>
                <a:spcPct val="95000"/>
              </a:lnSpc>
            </a:pPr>
            <a:endParaRPr lang="en-US" sz="1600" b="1" dirty="0"/>
          </a:p>
          <a:p>
            <a:pPr algn="l">
              <a:lnSpc>
                <a:spcPct val="95000"/>
              </a:lnSpc>
            </a:pPr>
            <a:r>
              <a:rPr lang="en-US" sz="1600" b="1" dirty="0"/>
              <a:t>38 % EtOH </a:t>
            </a:r>
            <a:r>
              <a:rPr lang="en-US" sz="1600" b="1"/>
              <a:t>= </a:t>
            </a:r>
            <a:r>
              <a:rPr lang="en-US" sz="1600" b="1">
                <a:solidFill>
                  <a:srgbClr val="C00000"/>
                </a:solidFill>
              </a:rPr>
              <a:t>1895 </a:t>
            </a:r>
            <a:r>
              <a:rPr lang="en-US" sz="1600" b="1" dirty="0">
                <a:solidFill>
                  <a:srgbClr val="C00000"/>
                </a:solidFill>
              </a:rPr>
              <a:t>mL </a:t>
            </a:r>
            <a:r>
              <a:rPr lang="en-US" sz="1600" b="1" dirty="0"/>
              <a:t>EtOH</a:t>
            </a:r>
          </a:p>
          <a:p>
            <a:pPr algn="l">
              <a:lnSpc>
                <a:spcPct val="95000"/>
              </a:lnSpc>
            </a:pP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>
                <a:solidFill>
                  <a:srgbClr val="C00000"/>
                </a:solidFill>
              </a:rPr>
              <a:t>= 1.39 ppm </a:t>
            </a:r>
            <a:r>
              <a:rPr lang="en-US" sz="1600" b="1" dirty="0">
                <a:solidFill>
                  <a:srgbClr val="C00000"/>
                </a:solidFill>
              </a:rPr>
              <a:t>Ethanol  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dirty="0"/>
              <a:t>( Assuming that there is no air ventilation / air exchange in the tunnel )</a:t>
            </a:r>
          </a:p>
        </p:txBody>
      </p:sp>
    </p:spTree>
    <p:extLst>
      <p:ext uri="{BB962C8B-B14F-4D97-AF65-F5344CB8AC3E}">
        <p14:creationId xmlns:p14="http://schemas.microsoft.com/office/powerpoint/2010/main" val="1983359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CE83-579B-4AEC-BEC1-C44D86366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Measured vs calculated masses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FF1CF-63A0-4958-A756-0BAFBCA3F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8174A-7BCA-4671-9880-68C8499D1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4287A0-D1ED-44D1-BBBD-5D750FB30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5455" r="29937" b="12113"/>
          <a:stretch/>
        </p:blipFill>
        <p:spPr>
          <a:xfrm>
            <a:off x="829009" y="919772"/>
            <a:ext cx="5904656" cy="5018456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098AAA-A056-4EDE-8C92-3D1F2751D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6" t="58044" r="12606" b="21591"/>
          <a:stretch/>
        </p:blipFill>
        <p:spPr>
          <a:xfrm>
            <a:off x="6946565" y="2276872"/>
            <a:ext cx="136842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20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CE83-579B-4AEC-BEC1-C44D86366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Measured vs calculated masses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FF1CF-63A0-4958-A756-0BAFBCA3F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8174A-7BCA-4671-9880-68C8499D1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098AAA-A056-4EDE-8C92-3D1F2751D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6" t="58044" r="12606" b="21591"/>
          <a:stretch/>
        </p:blipFill>
        <p:spPr>
          <a:xfrm>
            <a:off x="6946565" y="2276872"/>
            <a:ext cx="1368426" cy="2160240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7FD709F1-03C3-443E-A61B-7C55EAB0B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6570" r="29937" b="12113"/>
          <a:stretch/>
        </p:blipFill>
        <p:spPr>
          <a:xfrm>
            <a:off x="683568" y="1052735"/>
            <a:ext cx="5907024" cy="49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71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13A7DD-D5DD-4DC6-9F91-12D6E280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586698"/>
          </a:xfrm>
        </p:spPr>
        <p:txBody>
          <a:bodyPr/>
          <a:lstStyle/>
          <a:p>
            <a:r>
              <a:rPr lang="en-US" dirty="0"/>
              <a:t>Governing Equation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D688A-559C-4DD6-AA75-2BB1175976B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80D75F-A5E2-4BC9-94B4-13D21F121FC9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1F5EC-61FB-4695-9090-7AE50957B0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412F27-9875-41F7-A1A9-90B6F38D80E2}"/>
                  </a:ext>
                </a:extLst>
              </p:cNvPr>
              <p:cNvSpPr/>
              <p:nvPr/>
            </p:nvSpPr>
            <p:spPr>
              <a:xfrm>
                <a:off x="619505" y="3120738"/>
                <a:ext cx="3174376" cy="1407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8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2800" b="1" i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𝒋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  <m:r>
                            <a:rPr lang="en-US" sz="2800" b="1" i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836967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2800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412F27-9875-41F7-A1A9-90B6F38D8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05" y="3120738"/>
                <a:ext cx="3174376" cy="14075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25BAD2-1DF9-448E-A71B-3C9821CD9E5F}"/>
                  </a:ext>
                </a:extLst>
              </p:cNvPr>
              <p:cNvSpPr txBox="1"/>
              <p:nvPr/>
            </p:nvSpPr>
            <p:spPr>
              <a:xfrm>
                <a:off x="4122311" y="2126571"/>
                <a:ext cx="4662914" cy="3656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− Concentration of species 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         measured at the receptor (sample site),</a:t>
                </a:r>
              </a:p>
              <a:p>
                <a:pPr>
                  <a:lnSpc>
                    <a:spcPct val="95000"/>
                  </a:lnSpc>
                </a:pPr>
                <a:endParaRPr lang="en-US" sz="2000" i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5000"/>
                  </a:lnSpc>
                </a:pPr>
                <a:r>
                  <a:rPr lang="en-US" sz="2000" b="1" i="1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</a:t>
                </a:r>
                <a:r>
                  <a:rPr lang="en-US" sz="20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000" i="1" dirty="0"/>
                  <a:t>– The number of chemical species,</a:t>
                </a:r>
              </a:p>
              <a:p>
                <a:pPr>
                  <a:lnSpc>
                    <a:spcPct val="95000"/>
                  </a:lnSpc>
                </a:pPr>
                <a:endParaRPr lang="en-US" sz="2000" i="1" dirty="0"/>
              </a:p>
              <a:p>
                <a:pPr>
                  <a:lnSpc>
                    <a:spcPct val="95000"/>
                  </a:lnSpc>
                </a:pPr>
                <a:r>
                  <a:rPr lang="en-US" sz="20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j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 – the number of sourc</a:t>
                </a:r>
                <a:r>
                  <a:rPr lang="en-US" sz="2000" i="1" dirty="0"/>
                  <a:t>e types,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95000"/>
                  </a:lnSpc>
                </a:pPr>
                <a:endParaRPr lang="en-US" sz="2000" i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0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− The total mass contribution of source, </a:t>
                </a:r>
              </a:p>
              <a:p>
                <a:pPr>
                  <a:lnSpc>
                    <a:spcPct val="95000"/>
                  </a:lnSpc>
                </a:pPr>
                <a:endParaRPr lang="en-US" sz="2000" i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9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0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−</a:t>
                </a:r>
                <a:r>
                  <a:rPr lang="en-US" sz="2000" i="1" dirty="0"/>
                  <a:t>T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he fraction of species </a:t>
                </a:r>
                <a:r>
                  <a:rPr lang="en-US" sz="2000" i="1" dirty="0" err="1"/>
                  <a:t>i</a:t>
                </a:r>
                <a:r>
                  <a:rPr lang="en-US" sz="2000" i="1" dirty="0"/>
                  <a:t> in emissions from source j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25BAD2-1DF9-448E-A71B-3C9821CD9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311" y="2126571"/>
                <a:ext cx="4662914" cy="3656257"/>
              </a:xfrm>
              <a:prstGeom prst="rect">
                <a:avLst/>
              </a:prstGeom>
              <a:blipFill>
                <a:blip r:embed="rId4"/>
                <a:stretch>
                  <a:fillRect l="-1438" t="-1333" r="-392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3AD36C2-F8DC-4965-9256-894251AB3C03}"/>
              </a:ext>
            </a:extLst>
          </p:cNvPr>
          <p:cNvSpPr/>
          <p:nvPr/>
        </p:nvSpPr>
        <p:spPr>
          <a:xfrm>
            <a:off x="944298" y="3530040"/>
            <a:ext cx="504056" cy="576064"/>
          </a:xfrm>
          <a:custGeom>
            <a:avLst/>
            <a:gdLst>
              <a:gd name="connsiteX0" fmla="*/ 0 w 504056"/>
              <a:gd name="connsiteY0" fmla="*/ 0 h 576064"/>
              <a:gd name="connsiteX1" fmla="*/ 504056 w 504056"/>
              <a:gd name="connsiteY1" fmla="*/ 0 h 576064"/>
              <a:gd name="connsiteX2" fmla="*/ 504056 w 504056"/>
              <a:gd name="connsiteY2" fmla="*/ 576064 h 576064"/>
              <a:gd name="connsiteX3" fmla="*/ 0 w 504056"/>
              <a:gd name="connsiteY3" fmla="*/ 576064 h 576064"/>
              <a:gd name="connsiteX4" fmla="*/ 0 w 504056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56" h="576064" extrusionOk="0">
                <a:moveTo>
                  <a:pt x="0" y="0"/>
                </a:moveTo>
                <a:cubicBezTo>
                  <a:pt x="151388" y="-31117"/>
                  <a:pt x="265144" y="14022"/>
                  <a:pt x="504056" y="0"/>
                </a:cubicBezTo>
                <a:cubicBezTo>
                  <a:pt x="566674" y="175832"/>
                  <a:pt x="482874" y="391792"/>
                  <a:pt x="504056" y="576064"/>
                </a:cubicBezTo>
                <a:cubicBezTo>
                  <a:pt x="397510" y="605849"/>
                  <a:pt x="147461" y="557913"/>
                  <a:pt x="0" y="576064"/>
                </a:cubicBezTo>
                <a:cubicBezTo>
                  <a:pt x="-21049" y="441625"/>
                  <a:pt x="67071" y="16451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49C53B-08B0-44D9-81A0-9EEBD12F539E}"/>
              </a:ext>
            </a:extLst>
          </p:cNvPr>
          <p:cNvSpPr/>
          <p:nvPr/>
        </p:nvSpPr>
        <p:spPr>
          <a:xfrm>
            <a:off x="2331050" y="3536260"/>
            <a:ext cx="504056" cy="576485"/>
          </a:xfrm>
          <a:custGeom>
            <a:avLst/>
            <a:gdLst>
              <a:gd name="connsiteX0" fmla="*/ 0 w 504056"/>
              <a:gd name="connsiteY0" fmla="*/ 0 h 576485"/>
              <a:gd name="connsiteX1" fmla="*/ 504056 w 504056"/>
              <a:gd name="connsiteY1" fmla="*/ 0 h 576485"/>
              <a:gd name="connsiteX2" fmla="*/ 504056 w 504056"/>
              <a:gd name="connsiteY2" fmla="*/ 576485 h 576485"/>
              <a:gd name="connsiteX3" fmla="*/ 0 w 504056"/>
              <a:gd name="connsiteY3" fmla="*/ 576485 h 576485"/>
              <a:gd name="connsiteX4" fmla="*/ 0 w 504056"/>
              <a:gd name="connsiteY4" fmla="*/ 0 h 57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56" h="576485" extrusionOk="0">
                <a:moveTo>
                  <a:pt x="0" y="0"/>
                </a:moveTo>
                <a:cubicBezTo>
                  <a:pt x="130073" y="-48132"/>
                  <a:pt x="399114" y="35916"/>
                  <a:pt x="504056" y="0"/>
                </a:cubicBezTo>
                <a:cubicBezTo>
                  <a:pt x="518703" y="220343"/>
                  <a:pt x="440814" y="426788"/>
                  <a:pt x="504056" y="576485"/>
                </a:cubicBezTo>
                <a:cubicBezTo>
                  <a:pt x="312309" y="590369"/>
                  <a:pt x="225589" y="533378"/>
                  <a:pt x="0" y="576485"/>
                </a:cubicBezTo>
                <a:cubicBezTo>
                  <a:pt x="-33646" y="319156"/>
                  <a:pt x="27496" y="20678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941577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dirty="0" err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2106CF-95B4-4C69-BC9B-EDF3FE795B45}"/>
              </a:ext>
            </a:extLst>
          </p:cNvPr>
          <p:cNvCxnSpPr/>
          <p:nvPr/>
        </p:nvCxnSpPr>
        <p:spPr>
          <a:xfrm flipV="1">
            <a:off x="1196326" y="2881968"/>
            <a:ext cx="612068" cy="5040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2A0B41-5F4C-4948-9E06-8402BCBBA16F}"/>
              </a:ext>
            </a:extLst>
          </p:cNvPr>
          <p:cNvCxnSpPr>
            <a:cxnSpLocks/>
          </p:cNvCxnSpPr>
          <p:nvPr/>
        </p:nvCxnSpPr>
        <p:spPr>
          <a:xfrm flipH="1" flipV="1">
            <a:off x="2024418" y="2881968"/>
            <a:ext cx="558660" cy="5040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885B216-9022-428F-8C98-AEF66103FFDD}"/>
              </a:ext>
            </a:extLst>
          </p:cNvPr>
          <p:cNvSpPr/>
          <p:nvPr/>
        </p:nvSpPr>
        <p:spPr>
          <a:xfrm>
            <a:off x="3032530" y="3536681"/>
            <a:ext cx="558660" cy="576064"/>
          </a:xfrm>
          <a:custGeom>
            <a:avLst/>
            <a:gdLst>
              <a:gd name="connsiteX0" fmla="*/ 0 w 558660"/>
              <a:gd name="connsiteY0" fmla="*/ 0 h 576064"/>
              <a:gd name="connsiteX1" fmla="*/ 558660 w 558660"/>
              <a:gd name="connsiteY1" fmla="*/ 0 h 576064"/>
              <a:gd name="connsiteX2" fmla="*/ 558660 w 558660"/>
              <a:gd name="connsiteY2" fmla="*/ 576064 h 576064"/>
              <a:gd name="connsiteX3" fmla="*/ 0 w 558660"/>
              <a:gd name="connsiteY3" fmla="*/ 576064 h 576064"/>
              <a:gd name="connsiteX4" fmla="*/ 0 w 558660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660" h="576064" extrusionOk="0">
                <a:moveTo>
                  <a:pt x="0" y="0"/>
                </a:moveTo>
                <a:cubicBezTo>
                  <a:pt x="230549" y="-29146"/>
                  <a:pt x="429154" y="63817"/>
                  <a:pt x="558660" y="0"/>
                </a:cubicBezTo>
                <a:cubicBezTo>
                  <a:pt x="605155" y="165944"/>
                  <a:pt x="490374" y="396063"/>
                  <a:pt x="558660" y="576064"/>
                </a:cubicBezTo>
                <a:cubicBezTo>
                  <a:pt x="356891" y="585105"/>
                  <a:pt x="274393" y="534962"/>
                  <a:pt x="0" y="576064"/>
                </a:cubicBezTo>
                <a:cubicBezTo>
                  <a:pt x="-743" y="288998"/>
                  <a:pt x="18153" y="23926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35231612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913369-BCF0-4E9F-854F-9B82B430F356}"/>
              </a:ext>
            </a:extLst>
          </p:cNvPr>
          <p:cNvSpPr/>
          <p:nvPr/>
        </p:nvSpPr>
        <p:spPr>
          <a:xfrm>
            <a:off x="1151022" y="2346869"/>
            <a:ext cx="1746792" cy="4813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measured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089E75-A831-47A5-AD11-B401E4544974}"/>
              </a:ext>
            </a:extLst>
          </p:cNvPr>
          <p:cNvCxnSpPr/>
          <p:nvPr/>
        </p:nvCxnSpPr>
        <p:spPr>
          <a:xfrm flipH="1">
            <a:off x="2862109" y="4158203"/>
            <a:ext cx="476754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1E025A0-39B9-42B9-A64B-32BC9BC98EBC}"/>
              </a:ext>
            </a:extLst>
          </p:cNvPr>
          <p:cNvSpPr/>
          <p:nvPr/>
        </p:nvSpPr>
        <p:spPr>
          <a:xfrm>
            <a:off x="1835696" y="4823503"/>
            <a:ext cx="1584176" cy="5632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calculated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FDEABD-0F55-420D-B5F6-D7021081D01C}"/>
              </a:ext>
            </a:extLst>
          </p:cNvPr>
          <p:cNvSpPr/>
          <p:nvPr/>
        </p:nvSpPr>
        <p:spPr>
          <a:xfrm>
            <a:off x="251520" y="908720"/>
            <a:ext cx="8532817" cy="10159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b="1" kern="1200" dirty="0">
                <a:solidFill>
                  <a:schemeClr val="accent1"/>
                </a:solidFill>
                <a:latin typeface="Times New Roman" panose="02020603050405020304" pitchFamily="18" charset="0"/>
              </a:rPr>
              <a:t>The CMB receptor model consists of a solution to linear equations that express each receptor chemical concentration as a linear sum of products of source profile abundances and source contributions.</a:t>
            </a:r>
            <a:endParaRPr lang="en-US" sz="2000" kern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5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5" grpId="0" animBg="1"/>
      <p:bldP spid="16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F640-4300-4123-9CB2-0C231707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586698"/>
          </a:xfrm>
        </p:spPr>
        <p:txBody>
          <a:bodyPr/>
          <a:lstStyle/>
          <a:p>
            <a:r>
              <a:rPr lang="en-US" dirty="0"/>
              <a:t>CMB model </a:t>
            </a:r>
            <a:r>
              <a:rPr lang="en-US" u="sng" dirty="0"/>
              <a:t>limitations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53E70-B428-456C-A20D-D816B745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862A-E2E1-4100-AD28-3C257C18818A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6128C-5727-4B5C-9CD6-7AE8D1F91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D142F2-AA46-4320-AE4C-7E9CAD9D189E}"/>
              </a:ext>
            </a:extLst>
          </p:cNvPr>
          <p:cNvSpPr/>
          <p:nvPr/>
        </p:nvSpPr>
        <p:spPr>
          <a:xfrm>
            <a:off x="503548" y="1412776"/>
            <a:ext cx="8136904" cy="4032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tx1"/>
                </a:solidFill>
              </a:rPr>
              <a:t>CMB analysis focuses on the origins of ambient pollutant (VOC) concentrations rather than the fate of their end products. </a:t>
            </a: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q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tx1"/>
                </a:solidFill>
              </a:rPr>
              <a:t>Chemically similar sources may result in analytical problems (collinearity).</a:t>
            </a: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q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tx1"/>
                </a:solidFill>
              </a:rPr>
              <a:t>The method does not directly identify the presence of unknown and unspecified sources, so a considerable proportion of the measured pollutant load may be unexplained;</a:t>
            </a:r>
          </a:p>
        </p:txBody>
      </p:sp>
    </p:spTree>
    <p:extLst>
      <p:ext uri="{BB962C8B-B14F-4D97-AF65-F5344CB8AC3E}">
        <p14:creationId xmlns:p14="http://schemas.microsoft.com/office/powerpoint/2010/main" val="4206736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B87A-3DFF-4FB8-B155-5E6A77EE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445579"/>
          </a:xfrm>
        </p:spPr>
        <p:txBody>
          <a:bodyPr/>
          <a:lstStyle/>
          <a:p>
            <a:r>
              <a:rPr lang="en-US" sz="2800" dirty="0"/>
              <a:t>CMB model Assumptions: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CC9FE-92A6-400A-846C-5D0C2B4CF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3012-4B92-43EE-8EAB-91A2673356CE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C3A1D-EE77-40F6-91BE-06F5BB1B70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B5836C-46B1-442E-8F94-5F630EC31726}"/>
              </a:ext>
            </a:extLst>
          </p:cNvPr>
          <p:cNvSpPr/>
          <p:nvPr/>
        </p:nvSpPr>
        <p:spPr>
          <a:xfrm>
            <a:off x="382436" y="1124744"/>
            <a:ext cx="8425561" cy="4176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</a:rPr>
              <a:t>Composition of the source emissions are constant over the period of ambient and source sampling.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</a:rPr>
              <a:t>Chemical species do not react with each other (i.e. they add linearly).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</a:rPr>
              <a:t>All sources with a potential for significantly contributing to the receptor have been identified and have had their emissions characterized.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</a:rPr>
              <a:t>The source profiles are linearly independent of each other.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</a:rPr>
              <a:t>Measurement uncertainties are random, uncorrelated and normally distributed.</a:t>
            </a:r>
          </a:p>
        </p:txBody>
      </p:sp>
    </p:spTree>
    <p:extLst>
      <p:ext uri="{BB962C8B-B14F-4D97-AF65-F5344CB8AC3E}">
        <p14:creationId xmlns:p14="http://schemas.microsoft.com/office/powerpoint/2010/main" val="3679949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A386-64B2-4CF7-86EE-D51071376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838726"/>
          </a:xfrm>
        </p:spPr>
        <p:txBody>
          <a:bodyPr/>
          <a:lstStyle/>
          <a:p>
            <a:r>
              <a:rPr lang="en-US" dirty="0"/>
              <a:t>VOC patterns</a:t>
            </a:r>
            <a:br>
              <a:rPr lang="en-US" dirty="0"/>
            </a:br>
            <a:r>
              <a:rPr lang="en-US" sz="1400" dirty="0"/>
              <a:t>(averaged mass concentrations)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86119-5785-4A64-A71B-60F381AF7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95C3A-A7E2-41AD-8D05-AC4C0BE03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39</a:t>
            </a:fld>
            <a:endParaRPr lang="de-DE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16BFA98-E588-4ADB-AE7C-241CFD4E53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018586"/>
              </p:ext>
            </p:extLst>
          </p:nvPr>
        </p:nvGraphicFramePr>
        <p:xfrm>
          <a:off x="10996" y="1337355"/>
          <a:ext cx="2649880" cy="241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9FE0A90-4D73-457F-A203-EF27CBB179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167454"/>
              </p:ext>
            </p:extLst>
          </p:nvPr>
        </p:nvGraphicFramePr>
        <p:xfrm>
          <a:off x="1979712" y="1367563"/>
          <a:ext cx="3055530" cy="241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18BA8FD-6B00-473C-9431-7E7037DAC9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372247"/>
              </p:ext>
            </p:extLst>
          </p:nvPr>
        </p:nvGraphicFramePr>
        <p:xfrm>
          <a:off x="4516678" y="1347261"/>
          <a:ext cx="2665866" cy="240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CDB65EF-0E94-4FBE-AA2E-8840186F4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258565"/>
              </p:ext>
            </p:extLst>
          </p:nvPr>
        </p:nvGraphicFramePr>
        <p:xfrm>
          <a:off x="6283786" y="1325292"/>
          <a:ext cx="3400782" cy="249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74ED506-0FEF-44B1-8004-B3B3D0776D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27"/>
          <a:stretch/>
        </p:blipFill>
        <p:spPr>
          <a:xfrm>
            <a:off x="557808" y="4283155"/>
            <a:ext cx="8028384" cy="16400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6FD2BB-7387-4BDE-A040-5714F2526348}"/>
              </a:ext>
            </a:extLst>
          </p:cNvPr>
          <p:cNvSpPr txBox="1"/>
          <p:nvPr/>
        </p:nvSpPr>
        <p:spPr>
          <a:xfrm>
            <a:off x="1442433" y="2658311"/>
            <a:ext cx="864376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50" b="1" dirty="0">
                <a:solidFill>
                  <a:schemeClr val="bg1"/>
                </a:solidFill>
              </a:rPr>
              <a:t>Ethanol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B6A94B-43B0-493C-B1CF-AD52C8A46D07}"/>
              </a:ext>
            </a:extLst>
          </p:cNvPr>
          <p:cNvSpPr txBox="1"/>
          <p:nvPr/>
        </p:nvSpPr>
        <p:spPr>
          <a:xfrm>
            <a:off x="3652302" y="2824463"/>
            <a:ext cx="864376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50" b="1" dirty="0">
                <a:solidFill>
                  <a:schemeClr val="bg1"/>
                </a:solidFill>
              </a:rPr>
              <a:t>Ethanol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1F4147-0CE0-405D-9CFF-215818A5285E}"/>
              </a:ext>
            </a:extLst>
          </p:cNvPr>
          <p:cNvSpPr txBox="1"/>
          <p:nvPr/>
        </p:nvSpPr>
        <p:spPr>
          <a:xfrm>
            <a:off x="6042895" y="2784884"/>
            <a:ext cx="864376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00" b="1" dirty="0">
                <a:solidFill>
                  <a:schemeClr val="bg1"/>
                </a:solidFill>
              </a:rPr>
              <a:t>Ethanol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7F340B-D644-4E9D-88E9-1342427D4F42}"/>
              </a:ext>
            </a:extLst>
          </p:cNvPr>
          <p:cNvSpPr txBox="1"/>
          <p:nvPr/>
        </p:nvSpPr>
        <p:spPr>
          <a:xfrm>
            <a:off x="7949309" y="3012411"/>
            <a:ext cx="864376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900" b="1" dirty="0">
                <a:solidFill>
                  <a:schemeClr val="bg1"/>
                </a:solidFill>
              </a:rPr>
              <a:t>Ethanol</a:t>
            </a:r>
          </a:p>
        </p:txBody>
      </p:sp>
    </p:spTree>
    <p:extLst>
      <p:ext uri="{BB962C8B-B14F-4D97-AF65-F5344CB8AC3E}">
        <p14:creationId xmlns:p14="http://schemas.microsoft.com/office/powerpoint/2010/main" val="234331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3">
            <a:extLst>
              <a:ext uri="{FF2B5EF4-FFF2-40B4-BE49-F238E27FC236}">
                <a16:creationId xmlns:a16="http://schemas.microsoft.com/office/drawing/2014/main" id="{4CFE4E90-F317-40EC-9901-121E86BC6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45" y="2996803"/>
            <a:ext cx="156686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350"/>
              <a:t> 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36FB19E5-390F-43F8-816A-6F58676D2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799" y="2349103"/>
            <a:ext cx="140374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 sz="1350"/>
          </a:p>
        </p:txBody>
      </p:sp>
      <p:graphicFrame>
        <p:nvGraphicFramePr>
          <p:cNvPr id="46" name="Object 16">
            <a:extLst>
              <a:ext uri="{FF2B5EF4-FFF2-40B4-BE49-F238E27FC236}">
                <a16:creationId xmlns:a16="http://schemas.microsoft.com/office/drawing/2014/main" id="{0CC8E05C-21E8-403A-9981-05D8CA17D7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4402" y="2888457"/>
          <a:ext cx="1012031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" name="Formel" r:id="rId3" imgW="1346200" imgH="203200" progId="Equation.3">
                  <p:embed/>
                </p:oleObj>
              </mc:Choice>
              <mc:Fallback>
                <p:oleObj name="Formel" r:id="rId3" imgW="1346200" imgH="203200" progId="Equation.3">
                  <p:embed/>
                  <p:pic>
                    <p:nvPicPr>
                      <p:cNvPr id="46" name="Object 16">
                        <a:extLst>
                          <a:ext uri="{FF2B5EF4-FFF2-40B4-BE49-F238E27FC236}">
                            <a16:creationId xmlns:a16="http://schemas.microsoft.com/office/drawing/2014/main" id="{0CC8E05C-21E8-403A-9981-05D8CA17D7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402" y="2888457"/>
                        <a:ext cx="1012031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8">
            <a:extLst>
              <a:ext uri="{FF2B5EF4-FFF2-40B4-BE49-F238E27FC236}">
                <a16:creationId xmlns:a16="http://schemas.microsoft.com/office/drawing/2014/main" id="{229C482F-FCF5-4B05-BE8E-4113C46DFF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8689" y="3105151"/>
          <a:ext cx="1159669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" name="Formel" r:id="rId5" imgW="1548728" imgH="203112" progId="Equation.3">
                  <p:embed/>
                </p:oleObj>
              </mc:Choice>
              <mc:Fallback>
                <p:oleObj name="Formel" r:id="rId5" imgW="1548728" imgH="203112" progId="Equation.3">
                  <p:embed/>
                  <p:pic>
                    <p:nvPicPr>
                      <p:cNvPr id="47" name="Object 18">
                        <a:extLst>
                          <a:ext uri="{FF2B5EF4-FFF2-40B4-BE49-F238E27FC236}">
                            <a16:creationId xmlns:a16="http://schemas.microsoft.com/office/drawing/2014/main" id="{229C482F-FCF5-4B05-BE8E-4113C46DFF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689" y="3105151"/>
                        <a:ext cx="1159669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20">
            <a:extLst>
              <a:ext uri="{FF2B5EF4-FFF2-40B4-BE49-F238E27FC236}">
                <a16:creationId xmlns:a16="http://schemas.microsoft.com/office/drawing/2014/main" id="{9C2C9BD0-25A3-4935-8216-382C06B8F4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7024" y="3320654"/>
          <a:ext cx="1097756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" name="Formel" r:id="rId7" imgW="1459866" imgH="203112" progId="Equation.3">
                  <p:embed/>
                </p:oleObj>
              </mc:Choice>
              <mc:Fallback>
                <p:oleObj name="Formel" r:id="rId7" imgW="1459866" imgH="203112" progId="Equation.3">
                  <p:embed/>
                  <p:pic>
                    <p:nvPicPr>
                      <p:cNvPr id="48" name="Object 20">
                        <a:extLst>
                          <a:ext uri="{FF2B5EF4-FFF2-40B4-BE49-F238E27FC236}">
                            <a16:creationId xmlns:a16="http://schemas.microsoft.com/office/drawing/2014/main" id="{9C2C9BD0-25A3-4935-8216-382C06B8F4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024" y="3320654"/>
                        <a:ext cx="1097756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22">
            <a:extLst>
              <a:ext uri="{FF2B5EF4-FFF2-40B4-BE49-F238E27FC236}">
                <a16:creationId xmlns:a16="http://schemas.microsoft.com/office/drawing/2014/main" id="{324AF957-862E-4E8F-A96A-984EEF58F5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880" y="3544492"/>
          <a:ext cx="1212056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Formel" r:id="rId9" imgW="1612900" imgH="203200" progId="Equation.3">
                  <p:embed/>
                </p:oleObj>
              </mc:Choice>
              <mc:Fallback>
                <p:oleObj name="Formel" r:id="rId9" imgW="1612900" imgH="203200" progId="Equation.3">
                  <p:embed/>
                  <p:pic>
                    <p:nvPicPr>
                      <p:cNvPr id="49" name="Object 22">
                        <a:extLst>
                          <a:ext uri="{FF2B5EF4-FFF2-40B4-BE49-F238E27FC236}">
                            <a16:creationId xmlns:a16="http://schemas.microsoft.com/office/drawing/2014/main" id="{324AF957-862E-4E8F-A96A-984EEF58F5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880" y="3544492"/>
                        <a:ext cx="1212056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24">
            <a:extLst>
              <a:ext uri="{FF2B5EF4-FFF2-40B4-BE49-F238E27FC236}">
                <a16:creationId xmlns:a16="http://schemas.microsoft.com/office/drawing/2014/main" id="{2BED3945-EA74-404A-9A92-7A9C00699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3692" y="3807619"/>
          <a:ext cx="1114425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" name="Formel" r:id="rId11" imgW="1485900" imgH="203200" progId="Equation.3">
                  <p:embed/>
                </p:oleObj>
              </mc:Choice>
              <mc:Fallback>
                <p:oleObj name="Formel" r:id="rId11" imgW="1485900" imgH="203200" progId="Equation.3">
                  <p:embed/>
                  <p:pic>
                    <p:nvPicPr>
                      <p:cNvPr id="50" name="Object 24">
                        <a:extLst>
                          <a:ext uri="{FF2B5EF4-FFF2-40B4-BE49-F238E27FC236}">
                            <a16:creationId xmlns:a16="http://schemas.microsoft.com/office/drawing/2014/main" id="{2BED3945-EA74-404A-9A92-7A9C00699E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692" y="3807619"/>
                        <a:ext cx="1114425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26">
            <a:extLst>
              <a:ext uri="{FF2B5EF4-FFF2-40B4-BE49-F238E27FC236}">
                <a16:creationId xmlns:a16="http://schemas.microsoft.com/office/drawing/2014/main" id="{4CE87235-5E11-4F5E-9D9D-7D5683306B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3692" y="4076701"/>
          <a:ext cx="959644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" name="Formel" r:id="rId13" imgW="1282700" imgH="203200" progId="Equation.3">
                  <p:embed/>
                </p:oleObj>
              </mc:Choice>
              <mc:Fallback>
                <p:oleObj name="Formel" r:id="rId13" imgW="1282700" imgH="203200" progId="Equation.3">
                  <p:embed/>
                  <p:pic>
                    <p:nvPicPr>
                      <p:cNvPr id="51" name="Object 26">
                        <a:extLst>
                          <a:ext uri="{FF2B5EF4-FFF2-40B4-BE49-F238E27FC236}">
                            <a16:creationId xmlns:a16="http://schemas.microsoft.com/office/drawing/2014/main" id="{4CE87235-5E11-4F5E-9D9D-7D5683306B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692" y="4076701"/>
                        <a:ext cx="959644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28">
            <a:extLst>
              <a:ext uri="{FF2B5EF4-FFF2-40B4-BE49-F238E27FC236}">
                <a16:creationId xmlns:a16="http://schemas.microsoft.com/office/drawing/2014/main" id="{91B89A15-BEAF-492A-951D-B07DBCD0D0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3692" y="4354117"/>
          <a:ext cx="1097756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" name="Formel" r:id="rId15" imgW="1459866" imgH="203112" progId="Equation.3">
                  <p:embed/>
                </p:oleObj>
              </mc:Choice>
              <mc:Fallback>
                <p:oleObj name="Formel" r:id="rId15" imgW="1459866" imgH="203112" progId="Equation.3">
                  <p:embed/>
                  <p:pic>
                    <p:nvPicPr>
                      <p:cNvPr id="52" name="Object 28">
                        <a:extLst>
                          <a:ext uri="{FF2B5EF4-FFF2-40B4-BE49-F238E27FC236}">
                            <a16:creationId xmlns:a16="http://schemas.microsoft.com/office/drawing/2014/main" id="{91B89A15-BEAF-492A-951D-B07DBCD0D0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692" y="4354117"/>
                        <a:ext cx="1097756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Line 32">
            <a:extLst>
              <a:ext uri="{FF2B5EF4-FFF2-40B4-BE49-F238E27FC236}">
                <a16:creationId xmlns:a16="http://schemas.microsoft.com/office/drawing/2014/main" id="{33ADD1BC-AF29-4235-BE6C-46E920F625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5207" y="2028230"/>
            <a:ext cx="0" cy="38683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55" name="Text Box 33">
            <a:extLst>
              <a:ext uri="{FF2B5EF4-FFF2-40B4-BE49-F238E27FC236}">
                <a16:creationId xmlns:a16="http://schemas.microsoft.com/office/drawing/2014/main" id="{D8870E9F-F6E0-43D2-84CB-6AC3C2C7D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40" y="1916906"/>
            <a:ext cx="243006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350" dirty="0"/>
              <a:t>P(O</a:t>
            </a:r>
            <a:r>
              <a:rPr lang="de-DE" altLang="de-DE" sz="1350" baseline="-25000" dirty="0"/>
              <a:t>3</a:t>
            </a:r>
            <a:r>
              <a:rPr lang="de-DE" altLang="de-DE" sz="1350" dirty="0"/>
              <a:t>) aus KW-Abbau</a:t>
            </a:r>
          </a:p>
        </p:txBody>
      </p:sp>
      <p:sp>
        <p:nvSpPr>
          <p:cNvPr id="56" name="Text Box 35">
            <a:extLst>
              <a:ext uri="{FF2B5EF4-FFF2-40B4-BE49-F238E27FC236}">
                <a16:creationId xmlns:a16="http://schemas.microsoft.com/office/drawing/2014/main" id="{F13855DA-2489-4140-B077-ED38814A7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451" y="1929442"/>
            <a:ext cx="539354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350" dirty="0"/>
              <a:t>P(O</a:t>
            </a:r>
            <a:r>
              <a:rPr lang="de-DE" altLang="de-DE" sz="1350" baseline="-25000" dirty="0"/>
              <a:t>3</a:t>
            </a:r>
            <a:r>
              <a:rPr lang="de-DE" altLang="de-DE" sz="1350" dirty="0"/>
              <a:t>) aus CO-Abbau                                          P(O</a:t>
            </a:r>
            <a:r>
              <a:rPr lang="de-DE" altLang="de-DE" sz="1350" baseline="-25000" dirty="0"/>
              <a:t>3</a:t>
            </a:r>
            <a:r>
              <a:rPr lang="de-DE" altLang="de-DE" sz="1350" dirty="0"/>
              <a:t>) aus Ethanol-Abbau</a:t>
            </a:r>
          </a:p>
        </p:txBody>
      </p:sp>
      <p:graphicFrame>
        <p:nvGraphicFramePr>
          <p:cNvPr id="57" name="Object 36">
            <a:extLst>
              <a:ext uri="{FF2B5EF4-FFF2-40B4-BE49-F238E27FC236}">
                <a16:creationId xmlns:a16="http://schemas.microsoft.com/office/drawing/2014/main" id="{DED12EEE-1F1F-4BDD-9E86-7C0150A3E0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82648" y="3220642"/>
          <a:ext cx="1000125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" name="Formel" r:id="rId17" imgW="1333500" imgH="203200" progId="Equation.3">
                  <p:embed/>
                </p:oleObj>
              </mc:Choice>
              <mc:Fallback>
                <p:oleObj name="Formel" r:id="rId17" imgW="1333500" imgH="203200" progId="Equation.3">
                  <p:embed/>
                  <p:pic>
                    <p:nvPicPr>
                      <p:cNvPr id="57" name="Object 36">
                        <a:extLst>
                          <a:ext uri="{FF2B5EF4-FFF2-40B4-BE49-F238E27FC236}">
                            <a16:creationId xmlns:a16="http://schemas.microsoft.com/office/drawing/2014/main" id="{DED12EEE-1F1F-4BDD-9E86-7C0150A3E0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2648" y="3220642"/>
                        <a:ext cx="1000125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39">
            <a:extLst>
              <a:ext uri="{FF2B5EF4-FFF2-40B4-BE49-F238E27FC236}">
                <a16:creationId xmlns:a16="http://schemas.microsoft.com/office/drawing/2014/main" id="{52162E59-EC19-49E8-88BF-2B363CB97B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70742" y="3489723"/>
          <a:ext cx="1200150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" name="Formel" r:id="rId19" imgW="1600200" imgH="203200" progId="Equation.3">
                  <p:embed/>
                </p:oleObj>
              </mc:Choice>
              <mc:Fallback>
                <p:oleObj name="Formel" r:id="rId19" imgW="1600200" imgH="203200" progId="Equation.3">
                  <p:embed/>
                  <p:pic>
                    <p:nvPicPr>
                      <p:cNvPr id="58" name="Object 39">
                        <a:extLst>
                          <a:ext uri="{FF2B5EF4-FFF2-40B4-BE49-F238E27FC236}">
                            <a16:creationId xmlns:a16="http://schemas.microsoft.com/office/drawing/2014/main" id="{52162E59-EC19-49E8-88BF-2B363CB97B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0742" y="3489723"/>
                        <a:ext cx="1200150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42">
            <a:extLst>
              <a:ext uri="{FF2B5EF4-FFF2-40B4-BE49-F238E27FC236}">
                <a16:creationId xmlns:a16="http://schemas.microsoft.com/office/drawing/2014/main" id="{F95CBC3F-2086-47A2-8922-4C0556C93A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82648" y="3759994"/>
          <a:ext cx="1114425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" name="Formel" r:id="rId21" imgW="1485900" imgH="203200" progId="Equation.3">
                  <p:embed/>
                </p:oleObj>
              </mc:Choice>
              <mc:Fallback>
                <p:oleObj name="Formel" r:id="rId21" imgW="1485900" imgH="203200" progId="Equation.3">
                  <p:embed/>
                  <p:pic>
                    <p:nvPicPr>
                      <p:cNvPr id="59" name="Object 42">
                        <a:extLst>
                          <a:ext uri="{FF2B5EF4-FFF2-40B4-BE49-F238E27FC236}">
                            <a16:creationId xmlns:a16="http://schemas.microsoft.com/office/drawing/2014/main" id="{F95CBC3F-2086-47A2-8922-4C0556C93A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2648" y="3759994"/>
                        <a:ext cx="1114425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45">
            <a:extLst>
              <a:ext uri="{FF2B5EF4-FFF2-40B4-BE49-F238E27FC236}">
                <a16:creationId xmlns:a16="http://schemas.microsoft.com/office/drawing/2014/main" id="{B60F8BBB-DD80-4988-90F2-E77B14847A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82648" y="4030267"/>
          <a:ext cx="959644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" name="Formel" r:id="rId23" imgW="1282700" imgH="203200" progId="Equation.3">
                  <p:embed/>
                </p:oleObj>
              </mc:Choice>
              <mc:Fallback>
                <p:oleObj name="Formel" r:id="rId23" imgW="1282700" imgH="203200" progId="Equation.3">
                  <p:embed/>
                  <p:pic>
                    <p:nvPicPr>
                      <p:cNvPr id="60" name="Object 45">
                        <a:extLst>
                          <a:ext uri="{FF2B5EF4-FFF2-40B4-BE49-F238E27FC236}">
                            <a16:creationId xmlns:a16="http://schemas.microsoft.com/office/drawing/2014/main" id="{B60F8BBB-DD80-4988-90F2-E77B14847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2648" y="4030267"/>
                        <a:ext cx="959644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48">
            <a:extLst>
              <a:ext uri="{FF2B5EF4-FFF2-40B4-BE49-F238E27FC236}">
                <a16:creationId xmlns:a16="http://schemas.microsoft.com/office/drawing/2014/main" id="{F8DB2FC9-FD4A-4060-93AA-7B3AE21399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82649" y="4300538"/>
          <a:ext cx="1097756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" name="Formel" r:id="rId25" imgW="1459866" imgH="203112" progId="Equation.3">
                  <p:embed/>
                </p:oleObj>
              </mc:Choice>
              <mc:Fallback>
                <p:oleObj name="Formel" r:id="rId25" imgW="1459866" imgH="203112" progId="Equation.3">
                  <p:embed/>
                  <p:pic>
                    <p:nvPicPr>
                      <p:cNvPr id="61" name="Object 48">
                        <a:extLst>
                          <a:ext uri="{FF2B5EF4-FFF2-40B4-BE49-F238E27FC236}">
                            <a16:creationId xmlns:a16="http://schemas.microsoft.com/office/drawing/2014/main" id="{F8DB2FC9-FD4A-4060-93AA-7B3AE21399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2649" y="4300538"/>
                        <a:ext cx="1097756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Line 54">
            <a:extLst>
              <a:ext uri="{FF2B5EF4-FFF2-40B4-BE49-F238E27FC236}">
                <a16:creationId xmlns:a16="http://schemas.microsoft.com/office/drawing/2014/main" id="{CD3BD344-EBCB-49F9-8DDB-291321C47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571" y="4670822"/>
            <a:ext cx="22681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64" name="Line 55">
            <a:extLst>
              <a:ext uri="{FF2B5EF4-FFF2-40B4-BE49-F238E27FC236}">
                <a16:creationId xmlns:a16="http://schemas.microsoft.com/office/drawing/2014/main" id="{CB87122A-221B-4D83-9A5F-224505BF7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2377" y="4670822"/>
            <a:ext cx="22681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65" name="Text Box 57">
            <a:extLst>
              <a:ext uri="{FF2B5EF4-FFF2-40B4-BE49-F238E27FC236}">
                <a16:creationId xmlns:a16="http://schemas.microsoft.com/office/drawing/2014/main" id="{44504423-FF84-40E9-94E8-EC0BC1505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715" y="5019081"/>
            <a:ext cx="25384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350" dirty="0">
                <a:solidFill>
                  <a:srgbClr val="FF0066"/>
                </a:solidFill>
                <a:sym typeface="Wingdings" panose="05000000000000000000" pitchFamily="2" charset="2"/>
              </a:rPr>
              <a:t> 1 O</a:t>
            </a:r>
            <a:r>
              <a:rPr lang="de-DE" altLang="de-DE" sz="1350" baseline="-25000" dirty="0">
                <a:solidFill>
                  <a:srgbClr val="FF0066"/>
                </a:solidFill>
                <a:sym typeface="Wingdings" panose="05000000000000000000" pitchFamily="2" charset="2"/>
              </a:rPr>
              <a:t>3</a:t>
            </a:r>
            <a:r>
              <a:rPr lang="de-DE" altLang="de-DE" sz="1350" dirty="0">
                <a:solidFill>
                  <a:srgbClr val="FF0066"/>
                </a:solidFill>
                <a:sym typeface="Wingdings" panose="05000000000000000000" pitchFamily="2" charset="2"/>
              </a:rPr>
              <a:t> pro Molekül CO</a:t>
            </a:r>
            <a:endParaRPr lang="de-DE" altLang="de-DE" sz="1350" dirty="0">
              <a:solidFill>
                <a:srgbClr val="FF0066"/>
              </a:solidFill>
            </a:endParaRPr>
          </a:p>
        </p:txBody>
      </p:sp>
      <p:sp>
        <p:nvSpPr>
          <p:cNvPr id="66" name="Text Box 57">
            <a:extLst>
              <a:ext uri="{FF2B5EF4-FFF2-40B4-BE49-F238E27FC236}">
                <a16:creationId xmlns:a16="http://schemas.microsoft.com/office/drawing/2014/main" id="{9234D793-653A-4DE0-A32F-75B48E0D7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11" y="5051206"/>
            <a:ext cx="25384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350" dirty="0">
                <a:solidFill>
                  <a:srgbClr val="FF0066"/>
                </a:solidFill>
                <a:sym typeface="Wingdings" panose="05000000000000000000" pitchFamily="2" charset="2"/>
              </a:rPr>
              <a:t> 2 O</a:t>
            </a:r>
            <a:r>
              <a:rPr lang="de-DE" altLang="de-DE" sz="1350" baseline="-25000" dirty="0">
                <a:solidFill>
                  <a:srgbClr val="FF0066"/>
                </a:solidFill>
                <a:sym typeface="Wingdings" panose="05000000000000000000" pitchFamily="2" charset="2"/>
              </a:rPr>
              <a:t>3</a:t>
            </a:r>
            <a:r>
              <a:rPr lang="de-DE" altLang="de-DE" sz="1350" dirty="0">
                <a:solidFill>
                  <a:srgbClr val="FF0066"/>
                </a:solidFill>
                <a:sym typeface="Wingdings" panose="05000000000000000000" pitchFamily="2" charset="2"/>
              </a:rPr>
              <a:t> pro OH-Angriff </a:t>
            </a:r>
            <a:endParaRPr lang="de-DE" altLang="de-DE" sz="1350" dirty="0">
              <a:solidFill>
                <a:srgbClr val="FF0066"/>
              </a:solidFill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4A075C2B-CA8A-4D31-A0DF-93715F41CC72}"/>
              </a:ext>
            </a:extLst>
          </p:cNvPr>
          <p:cNvSpPr txBox="1"/>
          <p:nvPr/>
        </p:nvSpPr>
        <p:spPr>
          <a:xfrm>
            <a:off x="1255923" y="964664"/>
            <a:ext cx="64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u="sng" dirty="0"/>
              <a:t>Efficiency </a:t>
            </a:r>
            <a:r>
              <a:rPr lang="de-DE" u="sng" dirty="0" err="1"/>
              <a:t>of</a:t>
            </a:r>
            <a:r>
              <a:rPr lang="de-DE" u="sng" dirty="0"/>
              <a:t> </a:t>
            </a:r>
            <a:r>
              <a:rPr lang="de-DE" u="sng" dirty="0" err="1"/>
              <a:t>ozone</a:t>
            </a:r>
            <a:r>
              <a:rPr lang="de-DE" u="sng" dirty="0"/>
              <a:t> </a:t>
            </a:r>
            <a:r>
              <a:rPr lang="de-DE" u="sng" dirty="0" err="1"/>
              <a:t>production</a:t>
            </a:r>
            <a:endParaRPr lang="de-DE" u="sng" dirty="0"/>
          </a:p>
        </p:txBody>
      </p:sp>
      <p:sp>
        <p:nvSpPr>
          <p:cNvPr id="68" name="Text Box 57">
            <a:extLst>
              <a:ext uri="{FF2B5EF4-FFF2-40B4-BE49-F238E27FC236}">
                <a16:creationId xmlns:a16="http://schemas.microsoft.com/office/drawing/2014/main" id="{15E7162B-28D3-4783-A9CC-E16F6F802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662" y="5008759"/>
            <a:ext cx="25384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350" dirty="0">
                <a:solidFill>
                  <a:srgbClr val="FF0066"/>
                </a:solidFill>
                <a:sym typeface="Wingdings" panose="05000000000000000000" pitchFamily="2" charset="2"/>
              </a:rPr>
              <a:t>  1 O</a:t>
            </a:r>
            <a:r>
              <a:rPr lang="de-DE" altLang="de-DE" sz="1350" baseline="-25000" dirty="0">
                <a:solidFill>
                  <a:srgbClr val="FF0066"/>
                </a:solidFill>
                <a:sym typeface="Wingdings" panose="05000000000000000000" pitchFamily="2" charset="2"/>
              </a:rPr>
              <a:t>3</a:t>
            </a:r>
            <a:r>
              <a:rPr lang="de-DE" altLang="de-DE" sz="1350" dirty="0">
                <a:solidFill>
                  <a:srgbClr val="FF0066"/>
                </a:solidFill>
                <a:sym typeface="Wingdings" panose="05000000000000000000" pitchFamily="2" charset="2"/>
              </a:rPr>
              <a:t> pro OH-Angriff </a:t>
            </a:r>
            <a:endParaRPr lang="de-DE" altLang="de-DE" sz="1350" dirty="0">
              <a:solidFill>
                <a:srgbClr val="FF0066"/>
              </a:solidFill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D03A0EFB-8EDB-4DF6-B4C6-9BC2A0B02E78}"/>
              </a:ext>
            </a:extLst>
          </p:cNvPr>
          <p:cNvSpPr txBox="1"/>
          <p:nvPr/>
        </p:nvSpPr>
        <p:spPr>
          <a:xfrm>
            <a:off x="6900279" y="3078665"/>
            <a:ext cx="2330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OH + C</a:t>
            </a:r>
            <a:r>
              <a:rPr lang="de-DE" sz="900" i="1" baseline="-25000" dirty="0"/>
              <a:t>2</a:t>
            </a:r>
            <a:r>
              <a:rPr lang="de-DE" sz="900" i="1" dirty="0"/>
              <a:t>H</a:t>
            </a:r>
            <a:r>
              <a:rPr lang="de-DE" sz="900" i="1" baseline="-25000" dirty="0"/>
              <a:t>5</a:t>
            </a:r>
            <a:r>
              <a:rPr lang="de-DE" sz="900" i="1" dirty="0"/>
              <a:t>OH  </a:t>
            </a:r>
            <a:r>
              <a:rPr lang="de-DE" sz="900" i="1" dirty="0">
                <a:sym typeface="Wingdings" panose="05000000000000000000" pitchFamily="2" charset="2"/>
              </a:rPr>
              <a:t>  HO</a:t>
            </a:r>
            <a:r>
              <a:rPr lang="de-DE" sz="900" i="1" baseline="-25000" dirty="0">
                <a:sym typeface="Wingdings" panose="05000000000000000000" pitchFamily="2" charset="2"/>
              </a:rPr>
              <a:t>2</a:t>
            </a:r>
            <a:r>
              <a:rPr lang="de-DE" sz="900" i="1" dirty="0">
                <a:sym typeface="Wingdings" panose="05000000000000000000" pitchFamily="2" charset="2"/>
              </a:rPr>
              <a:t> + CH</a:t>
            </a:r>
            <a:r>
              <a:rPr lang="de-DE" sz="900" i="1" baseline="-25000" dirty="0">
                <a:sym typeface="Wingdings" panose="05000000000000000000" pitchFamily="2" charset="2"/>
              </a:rPr>
              <a:t>3</a:t>
            </a:r>
            <a:r>
              <a:rPr lang="de-DE" sz="900" i="1" dirty="0">
                <a:sym typeface="Wingdings" panose="05000000000000000000" pitchFamily="2" charset="2"/>
              </a:rPr>
              <a:t>CHO</a:t>
            </a:r>
            <a:endParaRPr lang="de-DE" sz="900" i="1" dirty="0"/>
          </a:p>
        </p:txBody>
      </p:sp>
      <p:graphicFrame>
        <p:nvGraphicFramePr>
          <p:cNvPr id="70" name="Object 42">
            <a:extLst>
              <a:ext uri="{FF2B5EF4-FFF2-40B4-BE49-F238E27FC236}">
                <a16:creationId xmlns:a16="http://schemas.microsoft.com/office/drawing/2014/main" id="{0A9EC237-F022-4FCE-9CD2-BC0C677C88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5489" y="3387473"/>
          <a:ext cx="1114425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" name="Formel" r:id="rId21" imgW="1485900" imgH="203200" progId="Equation.3">
                  <p:embed/>
                </p:oleObj>
              </mc:Choice>
              <mc:Fallback>
                <p:oleObj name="Formel" r:id="rId21" imgW="1485900" imgH="203200" progId="Equation.3">
                  <p:embed/>
                  <p:pic>
                    <p:nvPicPr>
                      <p:cNvPr id="70" name="Object 42">
                        <a:extLst>
                          <a:ext uri="{FF2B5EF4-FFF2-40B4-BE49-F238E27FC236}">
                            <a16:creationId xmlns:a16="http://schemas.microsoft.com/office/drawing/2014/main" id="{0A9EC237-F022-4FCE-9CD2-BC0C677C88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489" y="3387473"/>
                        <a:ext cx="1114425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45">
            <a:extLst>
              <a:ext uri="{FF2B5EF4-FFF2-40B4-BE49-F238E27FC236}">
                <a16:creationId xmlns:a16="http://schemas.microsoft.com/office/drawing/2014/main" id="{A164AA79-3FED-497B-924A-4386BF7D29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5490" y="3697036"/>
          <a:ext cx="959644" cy="140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" name="Formel" r:id="rId23" imgW="1282700" imgH="203200" progId="Equation.3">
                  <p:embed/>
                </p:oleObj>
              </mc:Choice>
              <mc:Fallback>
                <p:oleObj name="Formel" r:id="rId23" imgW="1282700" imgH="203200" progId="Equation.3">
                  <p:embed/>
                  <p:pic>
                    <p:nvPicPr>
                      <p:cNvPr id="71" name="Object 45">
                        <a:extLst>
                          <a:ext uri="{FF2B5EF4-FFF2-40B4-BE49-F238E27FC236}">
                            <a16:creationId xmlns:a16="http://schemas.microsoft.com/office/drawing/2014/main" id="{A164AA79-3FED-497B-924A-4386BF7D29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490" y="3697036"/>
                        <a:ext cx="959644" cy="1403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48">
            <a:extLst>
              <a:ext uri="{FF2B5EF4-FFF2-40B4-BE49-F238E27FC236}">
                <a16:creationId xmlns:a16="http://schemas.microsoft.com/office/drawing/2014/main" id="{BF60EAB5-3FF2-4B28-8902-D0C2C184D6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42553" y="4015650"/>
          <a:ext cx="1097756" cy="15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" name="Formel" r:id="rId25" imgW="1459866" imgH="203112" progId="Equation.3">
                  <p:embed/>
                </p:oleObj>
              </mc:Choice>
              <mc:Fallback>
                <p:oleObj name="Formel" r:id="rId25" imgW="1459866" imgH="203112" progId="Equation.3">
                  <p:embed/>
                  <p:pic>
                    <p:nvPicPr>
                      <p:cNvPr id="72" name="Object 48">
                        <a:extLst>
                          <a:ext uri="{FF2B5EF4-FFF2-40B4-BE49-F238E27FC236}">
                            <a16:creationId xmlns:a16="http://schemas.microsoft.com/office/drawing/2014/main" id="{BF60EAB5-3FF2-4B28-8902-D0C2C184D6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2553" y="4015650"/>
                        <a:ext cx="1097756" cy="1547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Line 32">
            <a:extLst>
              <a:ext uri="{FF2B5EF4-FFF2-40B4-BE49-F238E27FC236}">
                <a16:creationId xmlns:a16="http://schemas.microsoft.com/office/drawing/2014/main" id="{82B9F441-B37C-4D8E-8577-969BDAFC5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7737" y="1965701"/>
            <a:ext cx="0" cy="38683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sp>
        <p:nvSpPr>
          <p:cNvPr id="74" name="Line 55">
            <a:extLst>
              <a:ext uri="{FF2B5EF4-FFF2-40B4-BE49-F238E27FC236}">
                <a16:creationId xmlns:a16="http://schemas.microsoft.com/office/drawing/2014/main" id="{37E3851A-47A0-4118-9541-A8DDFB469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5943" y="4670822"/>
            <a:ext cx="22681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8998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B53E6-2BB5-4513-AA17-FF095C24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EC2A-4B78-42D9-85A8-ED4CB19CBA73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D01C2-C66C-468C-8C22-1D02024E50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F0DEE2-DAB1-4997-9783-6F7510E2BABF}"/>
              </a:ext>
            </a:extLst>
          </p:cNvPr>
          <p:cNvSpPr txBox="1">
            <a:spLocks/>
          </p:cNvSpPr>
          <p:nvPr/>
        </p:nvSpPr>
        <p:spPr>
          <a:xfrm>
            <a:off x="718438" y="102550"/>
            <a:ext cx="8425562" cy="5146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Model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6EA4E-AD2B-4A8C-935A-F267720194C2}"/>
              </a:ext>
            </a:extLst>
          </p:cNvPr>
          <p:cNvSpPr txBox="1"/>
          <p:nvPr/>
        </p:nvSpPr>
        <p:spPr>
          <a:xfrm>
            <a:off x="7380312" y="1988840"/>
            <a:ext cx="97289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IDLE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848F6-C1C6-4818-9AB3-15C0E0EFB45D}"/>
              </a:ext>
            </a:extLst>
          </p:cNvPr>
          <p:cNvSpPr txBox="1"/>
          <p:nvPr/>
        </p:nvSpPr>
        <p:spPr>
          <a:xfrm>
            <a:off x="6804248" y="3853879"/>
            <a:ext cx="17223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Real Driving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32F6034-7B2B-4EC8-9470-ECF2881035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658329"/>
              </p:ext>
            </p:extLst>
          </p:nvPr>
        </p:nvGraphicFramePr>
        <p:xfrm>
          <a:off x="251521" y="1001961"/>
          <a:ext cx="712879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772292D-DD0D-4B03-B382-2721E31B4A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779403"/>
              </p:ext>
            </p:extLst>
          </p:nvPr>
        </p:nvGraphicFramePr>
        <p:xfrm>
          <a:off x="251520" y="3745161"/>
          <a:ext cx="6768752" cy="23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5261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FEF3C-8900-4327-AA48-C8CA5E97F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1" y="158799"/>
            <a:ext cx="8425562" cy="1126758"/>
          </a:xfrm>
        </p:spPr>
        <p:txBody>
          <a:bodyPr/>
          <a:lstStyle/>
          <a:p>
            <a:r>
              <a:rPr lang="en-US" sz="2800" dirty="0"/>
              <a:t>Model 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D97AFE-8D48-42C8-9EC7-F3DB2AF67F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281" y="640877"/>
            <a:ext cx="8424672" cy="509994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After adding artificial source of ethanol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862164-87EE-4513-832C-7F4830012E52}"/>
              </a:ext>
            </a:extLst>
          </p:cNvPr>
          <p:cNvGrpSpPr/>
          <p:nvPr/>
        </p:nvGrpSpPr>
        <p:grpSpPr>
          <a:xfrm>
            <a:off x="107504" y="1340768"/>
            <a:ext cx="8569578" cy="4320480"/>
            <a:chOff x="107504" y="1340768"/>
            <a:chExt cx="8569578" cy="432048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A7AE81-3D04-4F22-8501-0DB2DFD4209E}"/>
                </a:ext>
              </a:extLst>
            </p:cNvPr>
            <p:cNvGrpSpPr/>
            <p:nvPr/>
          </p:nvGrpSpPr>
          <p:grpSpPr>
            <a:xfrm>
              <a:off x="107504" y="1340768"/>
              <a:ext cx="8569578" cy="4320480"/>
              <a:chOff x="107504" y="1340768"/>
              <a:chExt cx="8569578" cy="4320480"/>
            </a:xfrm>
          </p:grpSpPr>
          <p:graphicFrame>
            <p:nvGraphicFramePr>
              <p:cNvPr id="34" name="Chart 33">
                <a:extLst>
                  <a:ext uri="{FF2B5EF4-FFF2-40B4-BE49-F238E27FC236}">
                    <a16:creationId xmlns:a16="http://schemas.microsoft.com/office/drawing/2014/main" id="{28BFDD7A-4169-496B-868E-2415E2EDC4F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64991829"/>
                  </p:ext>
                </p:extLst>
              </p:nvPr>
            </p:nvGraphicFramePr>
            <p:xfrm>
              <a:off x="107504" y="2187091"/>
              <a:ext cx="7875127" cy="289809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35" name="Chart 34">
                <a:extLst>
                  <a:ext uri="{FF2B5EF4-FFF2-40B4-BE49-F238E27FC236}">
                    <a16:creationId xmlns:a16="http://schemas.microsoft.com/office/drawing/2014/main" id="{36FA2B0A-0F57-476C-A710-82E36AB0CB9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186215930"/>
                  </p:ext>
                </p:extLst>
              </p:nvPr>
            </p:nvGraphicFramePr>
            <p:xfrm>
              <a:off x="132442" y="1740925"/>
              <a:ext cx="7875128" cy="279806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D3FDCC-665B-415E-A80E-E43F34C14ACE}"/>
                  </a:ext>
                </a:extLst>
              </p:cNvPr>
              <p:cNvSpPr txBox="1"/>
              <p:nvPr/>
            </p:nvSpPr>
            <p:spPr>
              <a:xfrm>
                <a:off x="448530" y="3717032"/>
                <a:ext cx="1228622" cy="297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400" b="1" dirty="0"/>
                  <a:t>Tunnel (S)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539B53D-A402-4B68-8EBD-77D822EF3F28}"/>
                  </a:ext>
                </a:extLst>
              </p:cNvPr>
              <p:cNvSpPr txBox="1"/>
              <p:nvPr/>
            </p:nvSpPr>
            <p:spPr>
              <a:xfrm>
                <a:off x="595708" y="2518493"/>
                <a:ext cx="1228622" cy="297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400" b="1" dirty="0"/>
                  <a:t>City (S)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97FB631-BFB0-4A89-BC24-9AD12F7DD27A}"/>
                  </a:ext>
                </a:extLst>
              </p:cNvPr>
              <p:cNvSpPr txBox="1"/>
              <p:nvPr/>
            </p:nvSpPr>
            <p:spPr>
              <a:xfrm>
                <a:off x="4281058" y="5085184"/>
                <a:ext cx="1630542" cy="297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l-GR" sz="1400" b="1" dirty="0"/>
                  <a:t>μ</a:t>
                </a:r>
                <a:r>
                  <a:rPr lang="en-US" sz="1400" b="1" dirty="0"/>
                  <a:t>g/m</a:t>
                </a:r>
                <a:r>
                  <a:rPr lang="en-US" sz="1400" b="1" baseline="30000" dirty="0"/>
                  <a:t>3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7DE9167-C0B9-4618-A425-36194053F04B}"/>
                  </a:ext>
                </a:extLst>
              </p:cNvPr>
              <p:cNvSpPr/>
              <p:nvPr/>
            </p:nvSpPr>
            <p:spPr>
              <a:xfrm>
                <a:off x="251520" y="1340768"/>
                <a:ext cx="8425562" cy="4320480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0704DF-D3BB-4963-ADCA-5496AD7127F9}"/>
                  </a:ext>
                </a:extLst>
              </p:cNvPr>
              <p:cNvSpPr txBox="1"/>
              <p:nvPr/>
            </p:nvSpPr>
            <p:spPr>
              <a:xfrm>
                <a:off x="2344153" y="2463266"/>
                <a:ext cx="1008112" cy="50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2800" b="1" dirty="0">
                    <a:solidFill>
                      <a:srgbClr val="C00000"/>
                    </a:solidFill>
                  </a:rPr>
                  <a:t>54 %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3F03CB-5222-4318-A55A-BDD5808F9436}"/>
                  </a:ext>
                </a:extLst>
              </p:cNvPr>
              <p:cNvSpPr txBox="1"/>
              <p:nvPr/>
            </p:nvSpPr>
            <p:spPr>
              <a:xfrm>
                <a:off x="6756014" y="3512360"/>
                <a:ext cx="1008112" cy="50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2800" b="1" dirty="0">
                    <a:solidFill>
                      <a:srgbClr val="C00000"/>
                    </a:solidFill>
                  </a:rPr>
                  <a:t>84 %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D620C9D-D6F9-4F14-939F-F56A9911B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670" y="1475812"/>
                <a:ext cx="7998754" cy="355940"/>
              </a:xfrm>
              <a:prstGeom prst="rect">
                <a:avLst/>
              </a:prstGeom>
            </p:spPr>
          </p:pic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112BC30-01BD-4E52-BD8A-E9E8C9D3C04A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80" y="1831752"/>
              <a:ext cx="0" cy="2893392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2042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97B5-19EE-4511-A0C5-ECC296F2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56" y="302540"/>
            <a:ext cx="8425562" cy="586698"/>
          </a:xfrm>
        </p:spPr>
        <p:txBody>
          <a:bodyPr/>
          <a:lstStyle/>
          <a:p>
            <a:r>
              <a:rPr lang="en-US" sz="2800" dirty="0"/>
              <a:t>Data set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18663-8C02-4EE7-BAAE-419E4C9B5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C6530-8D4F-42F8-B76D-F23853A07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7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ED44EAE3-540C-4D18-B4DD-ADBA03F3D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7006" r="26375" b="16925"/>
          <a:stretch/>
        </p:blipFill>
        <p:spPr>
          <a:xfrm>
            <a:off x="467544" y="1052735"/>
            <a:ext cx="3456384" cy="2015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indoor, engine, cluttered&#10;&#10;Description automatically generated">
            <a:extLst>
              <a:ext uri="{FF2B5EF4-FFF2-40B4-BE49-F238E27FC236}">
                <a16:creationId xmlns:a16="http://schemas.microsoft.com/office/drawing/2014/main" id="{8FE09D13-3C52-4410-9C52-B399E1971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86707"/>
            <a:ext cx="3491052" cy="2647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DAF2D3B-1DF2-4844-BA8C-403CB2DD2E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536352"/>
              </p:ext>
            </p:extLst>
          </p:nvPr>
        </p:nvGraphicFramePr>
        <p:xfrm>
          <a:off x="4332334" y="1009759"/>
          <a:ext cx="4477896" cy="2101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61C6837-7B45-4EF0-B7E9-EC82AF1B4E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793597"/>
              </p:ext>
            </p:extLst>
          </p:nvPr>
        </p:nvGraphicFramePr>
        <p:xfrm>
          <a:off x="4256351" y="3573016"/>
          <a:ext cx="4477896" cy="2101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147431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2CFE-39BE-4CAC-845E-869D47C9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514690"/>
          </a:xfrm>
        </p:spPr>
        <p:txBody>
          <a:bodyPr/>
          <a:lstStyle/>
          <a:p>
            <a:r>
              <a:rPr lang="en-US" sz="2800" dirty="0"/>
              <a:t>Source apportionment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7619C7-0621-4A74-944E-7A379F78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8012-569E-49FF-B2BE-21C709D04510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7E30D-F0F0-4CB0-B3E1-5FA6349593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43</a:t>
            </a:fld>
            <a:endParaRPr lang="de-DE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37D6DB8-0495-4078-A3DE-287B68700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5" y="2412720"/>
            <a:ext cx="5404346" cy="329450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D727D7C-BD49-4C56-9A77-081544202605}"/>
              </a:ext>
            </a:extLst>
          </p:cNvPr>
          <p:cNvGraphicFramePr>
            <a:graphicFrameLocks/>
          </p:cNvGraphicFramePr>
          <p:nvPr/>
        </p:nvGraphicFramePr>
        <p:xfrm>
          <a:off x="5400092" y="3150027"/>
          <a:ext cx="3629670" cy="223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B72D908-000F-439B-B635-82E281D36041}"/>
              </a:ext>
            </a:extLst>
          </p:cNvPr>
          <p:cNvSpPr/>
          <p:nvPr/>
        </p:nvSpPr>
        <p:spPr>
          <a:xfrm>
            <a:off x="359663" y="887446"/>
            <a:ext cx="8389688" cy="11765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bg1"/>
                </a:solidFill>
              </a:rPr>
              <a:t>Source Apportionment (SA) is the practice of deriving information about pollution sources and the amount they contribute to ambient air pollution levels.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30437F-0B88-438A-B116-FD2B9A02B487}"/>
              </a:ext>
            </a:extLst>
          </p:cNvPr>
          <p:cNvGrpSpPr/>
          <p:nvPr/>
        </p:nvGrpSpPr>
        <p:grpSpPr>
          <a:xfrm>
            <a:off x="1176468" y="3750998"/>
            <a:ext cx="1080120" cy="994646"/>
            <a:chOff x="1176468" y="3750998"/>
            <a:chExt cx="1080120" cy="994646"/>
          </a:xfrm>
        </p:grpSpPr>
        <p:pic>
          <p:nvPicPr>
            <p:cNvPr id="12" name="Graphic 11" descr="Marker with solid fill">
              <a:extLst>
                <a:ext uri="{FF2B5EF4-FFF2-40B4-BE49-F238E27FC236}">
                  <a16:creationId xmlns:a16="http://schemas.microsoft.com/office/drawing/2014/main" id="{6A80FFE1-1D8A-49BB-8AA5-019A7AFC4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6468" y="3750998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6BD232-B36B-4DC6-AD51-6B21460486DA}"/>
                </a:ext>
              </a:extLst>
            </p:cNvPr>
            <p:cNvSpPr txBox="1"/>
            <p:nvPr/>
          </p:nvSpPr>
          <p:spPr>
            <a:xfrm>
              <a:off x="1176468" y="4448640"/>
              <a:ext cx="108012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Receptor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2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A626-EEDC-49B8-BB56-79B96A65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91A03-1888-493E-ADF7-8BC0629F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7D0-32C2-4D33-B87C-22B12B389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337FD8-16EE-4231-96EB-264A6B984BCB}"/>
              </a:ext>
            </a:extLst>
          </p:cNvPr>
          <p:cNvSpPr txBox="1"/>
          <p:nvPr/>
        </p:nvSpPr>
        <p:spPr>
          <a:xfrm>
            <a:off x="270121" y="984301"/>
            <a:ext cx="8425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/>
              <a:t>Averaged annual VOC e</a:t>
            </a:r>
            <a:r>
              <a:rPr lang="en-US" sz="1800" b="1" i="0" u="none" strike="noStrike" baseline="0" dirty="0"/>
              <a:t>missions for different source categories replotted from a publication of the German Federal Environmental Agency (UBA).</a:t>
            </a:r>
            <a:endParaRPr lang="en-US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313885-FEF2-4221-9679-BE0ECAEF2A33}"/>
              </a:ext>
            </a:extLst>
          </p:cNvPr>
          <p:cNvGrpSpPr/>
          <p:nvPr/>
        </p:nvGrpSpPr>
        <p:grpSpPr>
          <a:xfrm>
            <a:off x="1948714" y="1897666"/>
            <a:ext cx="5439715" cy="3976033"/>
            <a:chOff x="1948714" y="1897666"/>
            <a:chExt cx="5439715" cy="39760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5DF9A5-9D0D-47AD-9014-CB495B003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176"/>
            <a:stretch/>
          </p:blipFill>
          <p:spPr>
            <a:xfrm>
              <a:off x="1948714" y="1897666"/>
              <a:ext cx="5439715" cy="397603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DA4452-3CC9-4E66-B230-9243E06B2230}"/>
                </a:ext>
              </a:extLst>
            </p:cNvPr>
            <p:cNvSpPr/>
            <p:nvPr/>
          </p:nvSpPr>
          <p:spPr>
            <a:xfrm>
              <a:off x="6588224" y="2132856"/>
              <a:ext cx="394967" cy="684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331202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ED19-3A94-4F10-B8FE-E5DD2EEC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European emission standards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7598B-E6E9-48B7-A9A4-63B1FD73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6592C-0793-41F2-BFED-22E4442F9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45</a:t>
            </a:fld>
            <a:endParaRPr lang="de-DE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AFD6B9-C9AD-491E-B93E-2874DFFE8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8"/>
          <a:stretch/>
        </p:blipFill>
        <p:spPr>
          <a:xfrm>
            <a:off x="1187625" y="835993"/>
            <a:ext cx="6120680" cy="2808312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4EF884A-D8DD-4249-B855-456DDE60A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54515"/>
            <a:ext cx="6120681" cy="2808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270CD-06AB-4E45-95FA-3DE280F4F09E}"/>
              </a:ext>
            </a:extLst>
          </p:cNvPr>
          <p:cNvSpPr txBox="1"/>
          <p:nvPr/>
        </p:nvSpPr>
        <p:spPr>
          <a:xfrm rot="16200000">
            <a:off x="273456" y="1804064"/>
            <a:ext cx="14036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>
                <a:solidFill>
                  <a:srgbClr val="C00000"/>
                </a:solidFill>
              </a:rPr>
              <a:t>Diesel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B8E33-ABA7-419E-869D-72B7245C5B89}"/>
              </a:ext>
            </a:extLst>
          </p:cNvPr>
          <p:cNvSpPr txBox="1"/>
          <p:nvPr/>
        </p:nvSpPr>
        <p:spPr>
          <a:xfrm rot="16200000">
            <a:off x="273457" y="4514527"/>
            <a:ext cx="14036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>
                <a:solidFill>
                  <a:srgbClr val="C00000"/>
                </a:solidFill>
              </a:rPr>
              <a:t>Gasoline</a:t>
            </a:r>
          </a:p>
        </p:txBody>
      </p:sp>
    </p:spTree>
    <p:extLst>
      <p:ext uri="{BB962C8B-B14F-4D97-AF65-F5344CB8AC3E}">
        <p14:creationId xmlns:p14="http://schemas.microsoft.com/office/powerpoint/2010/main" val="3005800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373A4-2060-49DE-8A4D-F5F581AF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442682"/>
          </a:xfrm>
        </p:spPr>
        <p:txBody>
          <a:bodyPr/>
          <a:lstStyle/>
          <a:p>
            <a:r>
              <a:rPr lang="en-US" sz="2800" dirty="0" err="1"/>
              <a:t>Voc</a:t>
            </a:r>
            <a:r>
              <a:rPr lang="en-US" sz="2800" dirty="0"/>
              <a:t>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9CC60-7725-46CA-97AE-7B36D560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5FE37-864A-4E98-9041-9F1A082873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46</a:t>
            </a:fld>
            <a:endParaRPr lang="de-DE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502DFFF-4D84-46D3-BB4C-804B8DD3DA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339897"/>
              </p:ext>
            </p:extLst>
          </p:nvPr>
        </p:nvGraphicFramePr>
        <p:xfrm>
          <a:off x="-481180" y="1340768"/>
          <a:ext cx="5137150" cy="319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E930DCB-CBE2-4792-BA95-508F7189C4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942288"/>
              </p:ext>
            </p:extLst>
          </p:nvPr>
        </p:nvGraphicFramePr>
        <p:xfrm>
          <a:off x="4326266" y="1351880"/>
          <a:ext cx="4811713" cy="318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66B38DD-EFF0-4E12-B808-50825C6280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553" y="792183"/>
            <a:ext cx="8424672" cy="509994"/>
          </a:xfrm>
        </p:spPr>
        <p:txBody>
          <a:bodyPr/>
          <a:lstStyle/>
          <a:p>
            <a:r>
              <a:rPr lang="en-US" dirty="0"/>
              <a:t>Summer</a:t>
            </a:r>
          </a:p>
        </p:txBody>
      </p:sp>
    </p:spTree>
    <p:extLst>
      <p:ext uri="{BB962C8B-B14F-4D97-AF65-F5344CB8AC3E}">
        <p14:creationId xmlns:p14="http://schemas.microsoft.com/office/powerpoint/2010/main" val="2945618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92F4-B936-48E7-9A7F-6A31AE38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4D4F1-099B-41EA-8E88-59BBE539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45407-29A9-4BDA-B6D3-632B70509F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CA3B0-B5E2-45AF-9A5A-DC370755C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Winter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D9CE070-98A9-45D7-9AD8-78D22DE90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881549"/>
              </p:ext>
            </p:extLst>
          </p:nvPr>
        </p:nvGraphicFramePr>
        <p:xfrm>
          <a:off x="-74612" y="1196752"/>
          <a:ext cx="5064125" cy="3374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C1AFB0F-F4C8-4610-B0E6-E8773AA997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170656"/>
              </p:ext>
            </p:extLst>
          </p:nvPr>
        </p:nvGraphicFramePr>
        <p:xfrm>
          <a:off x="4476655" y="1196752"/>
          <a:ext cx="4819650" cy="3358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74461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01FC-66E0-4A4D-8B40-EBD38D2F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FBC64-6253-4BA5-954A-AB313B76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E0FEB-6234-4736-81B5-199EE2A816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48</a:t>
            </a:fld>
            <a:endParaRPr lang="de-DE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B2135EB-F56A-41CA-A9FD-1FE152D317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390287"/>
              </p:ext>
            </p:extLst>
          </p:nvPr>
        </p:nvGraphicFramePr>
        <p:xfrm>
          <a:off x="358775" y="980728"/>
          <a:ext cx="806489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9015E5-DB42-4A3F-961D-27582C1EE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4653136"/>
            <a:ext cx="8424672" cy="129614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 (body)"/>
              </a:rPr>
              <a:t>Ethanol is most abundant VOC in urban air.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Ethanol concentrations dominates during both seasons, however in winter they are even higher.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E4622-B235-4050-B481-0FB194BECF1A}"/>
              </a:ext>
            </a:extLst>
          </p:cNvPr>
          <p:cNvSpPr txBox="1"/>
          <p:nvPr/>
        </p:nvSpPr>
        <p:spPr>
          <a:xfrm rot="19806500">
            <a:off x="1967393" y="2470409"/>
            <a:ext cx="1297846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>
                <a:highlight>
                  <a:srgbClr val="FFFF00"/>
                </a:highlight>
              </a:rPr>
              <a:t>EtOH 95 %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0AD66-FCCD-4D80-B092-8BC173F21307}"/>
              </a:ext>
            </a:extLst>
          </p:cNvPr>
          <p:cNvSpPr txBox="1"/>
          <p:nvPr/>
        </p:nvSpPr>
        <p:spPr>
          <a:xfrm rot="20253636">
            <a:off x="5827677" y="3587659"/>
            <a:ext cx="158880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>
                <a:highlight>
                  <a:srgbClr val="FFFF00"/>
                </a:highlight>
              </a:rPr>
              <a:t>EtOH 91 %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E3C72-761F-48D0-8419-FDA504B5454D}"/>
              </a:ext>
            </a:extLst>
          </p:cNvPr>
          <p:cNvSpPr txBox="1"/>
          <p:nvPr/>
        </p:nvSpPr>
        <p:spPr>
          <a:xfrm rot="19940985">
            <a:off x="3757359" y="3190841"/>
            <a:ext cx="1421246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 err="1">
                <a:highlight>
                  <a:srgbClr val="FFFF00"/>
                </a:highlight>
              </a:rPr>
              <a:t>EtOHl</a:t>
            </a:r>
            <a:r>
              <a:rPr lang="en-US" sz="1400" b="1" dirty="0">
                <a:highlight>
                  <a:srgbClr val="FFFF00"/>
                </a:highlight>
              </a:rPr>
              <a:t> 94 %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BDD4D-118D-4879-8CEF-F4211BADED01}"/>
              </a:ext>
            </a:extLst>
          </p:cNvPr>
          <p:cNvSpPr txBox="1"/>
          <p:nvPr/>
        </p:nvSpPr>
        <p:spPr>
          <a:xfrm rot="20071533">
            <a:off x="7516409" y="3535849"/>
            <a:ext cx="1656184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>
                <a:highlight>
                  <a:srgbClr val="FFFF00"/>
                </a:highlight>
              </a:rPr>
              <a:t>EtOH 96 %</a:t>
            </a:r>
          </a:p>
        </p:txBody>
      </p:sp>
    </p:spTree>
    <p:extLst>
      <p:ext uri="{BB962C8B-B14F-4D97-AF65-F5344CB8AC3E}">
        <p14:creationId xmlns:p14="http://schemas.microsoft.com/office/powerpoint/2010/main" val="1278778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733D-7DEE-4A0E-ACAF-E64C3570A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2E122-6D54-4D48-BD18-600A1CDC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67ABC-A896-4688-B8B6-C7B9FCED2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49</a:t>
            </a:fld>
            <a:endParaRPr lang="de-DE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A87CC47-5B30-4D3F-96FA-FF6D9110EF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564586"/>
              </p:ext>
            </p:extLst>
          </p:nvPr>
        </p:nvGraphicFramePr>
        <p:xfrm>
          <a:off x="204984" y="1347106"/>
          <a:ext cx="4572000" cy="3810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847B4B0-FFB3-4CE0-9134-AF61CA5095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109479"/>
              </p:ext>
            </p:extLst>
          </p:nvPr>
        </p:nvGraphicFramePr>
        <p:xfrm>
          <a:off x="4390021" y="1347058"/>
          <a:ext cx="4572000" cy="3810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7A2E3CA-D286-410F-B894-7E9FF2C361C9}"/>
              </a:ext>
            </a:extLst>
          </p:cNvPr>
          <p:cNvSpPr txBox="1"/>
          <p:nvPr/>
        </p:nvSpPr>
        <p:spPr>
          <a:xfrm>
            <a:off x="387560" y="5091324"/>
            <a:ext cx="266429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highlight>
                  <a:srgbClr val="FFFF00"/>
                </a:highlight>
              </a:rPr>
              <a:t>Ethanol 95 %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98FB23-49B2-4D70-A3C2-73CCE641B0AA}"/>
              </a:ext>
            </a:extLst>
          </p:cNvPr>
          <p:cNvSpPr txBox="1"/>
          <p:nvPr/>
        </p:nvSpPr>
        <p:spPr>
          <a:xfrm>
            <a:off x="4921140" y="5067696"/>
            <a:ext cx="266429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highlight>
                  <a:srgbClr val="FFFF00"/>
                </a:highlight>
              </a:rPr>
              <a:t>Ethanol 91 %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B2D1D8-351E-4718-98D0-473A69686FB1}"/>
              </a:ext>
            </a:extLst>
          </p:cNvPr>
          <p:cNvCxnSpPr>
            <a:cxnSpLocks/>
          </p:cNvCxnSpPr>
          <p:nvPr/>
        </p:nvCxnSpPr>
        <p:spPr>
          <a:xfrm flipH="1">
            <a:off x="1331640" y="4437112"/>
            <a:ext cx="539146" cy="63058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23695E-625D-4BFD-9034-6141292DEEE2}"/>
              </a:ext>
            </a:extLst>
          </p:cNvPr>
          <p:cNvCxnSpPr>
            <a:cxnSpLocks/>
          </p:cNvCxnSpPr>
          <p:nvPr/>
        </p:nvCxnSpPr>
        <p:spPr>
          <a:xfrm flipH="1">
            <a:off x="5508104" y="4365104"/>
            <a:ext cx="547719" cy="70259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0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A626-EEDC-49B8-BB56-79B96A65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91A03-1888-493E-ADF7-8BC0629F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7D0-32C2-4D33-B87C-22B12B389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CC41A5F-B77E-4D11-875B-C3045BFA4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998" r="5113" b="6540"/>
          <a:stretch/>
        </p:blipFill>
        <p:spPr>
          <a:xfrm>
            <a:off x="1187624" y="924562"/>
            <a:ext cx="6768752" cy="50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67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CDC97-61C8-4002-ABDE-2CD36094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D1EA0-07F8-4109-9FEA-76AB9BDC6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A229D-A2EB-4C10-917F-19A5AC3CE2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50</a:t>
            </a:fld>
            <a:endParaRPr lang="de-DE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6877642-B205-4A9C-8707-FC27991AF5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8798644"/>
              </p:ext>
            </p:extLst>
          </p:nvPr>
        </p:nvGraphicFramePr>
        <p:xfrm>
          <a:off x="0" y="1448780"/>
          <a:ext cx="4572000" cy="381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0B24EA7-4515-4313-85AD-3F0E8404BD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961977"/>
              </p:ext>
            </p:extLst>
          </p:nvPr>
        </p:nvGraphicFramePr>
        <p:xfrm>
          <a:off x="4482902" y="1438939"/>
          <a:ext cx="4572000" cy="381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EFD76DF-892B-4344-9B0E-C39F9A2CC53A}"/>
              </a:ext>
            </a:extLst>
          </p:cNvPr>
          <p:cNvSpPr txBox="1"/>
          <p:nvPr/>
        </p:nvSpPr>
        <p:spPr>
          <a:xfrm>
            <a:off x="469646" y="5187621"/>
            <a:ext cx="266429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highlight>
                  <a:srgbClr val="FFFF00"/>
                </a:highlight>
              </a:rPr>
              <a:t>Ethanol 94 %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4ABFA-EBCD-4599-899A-B7EFD00C7ED6}"/>
              </a:ext>
            </a:extLst>
          </p:cNvPr>
          <p:cNvSpPr txBox="1"/>
          <p:nvPr/>
        </p:nvSpPr>
        <p:spPr>
          <a:xfrm>
            <a:off x="5148064" y="5187620"/>
            <a:ext cx="266429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highlight>
                  <a:srgbClr val="FFFF00"/>
                </a:highlight>
              </a:rPr>
              <a:t>Ethanol 96 %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D83784-3F11-4D25-A18B-A4CA998DA6ED}"/>
              </a:ext>
            </a:extLst>
          </p:cNvPr>
          <p:cNvCxnSpPr>
            <a:cxnSpLocks/>
          </p:cNvCxnSpPr>
          <p:nvPr/>
        </p:nvCxnSpPr>
        <p:spPr>
          <a:xfrm flipH="1">
            <a:off x="1187624" y="4581128"/>
            <a:ext cx="476913" cy="606493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7C9499-053D-4A62-937E-2A715C17DCFA}"/>
              </a:ext>
            </a:extLst>
          </p:cNvPr>
          <p:cNvCxnSpPr>
            <a:cxnSpLocks/>
          </p:cNvCxnSpPr>
          <p:nvPr/>
        </p:nvCxnSpPr>
        <p:spPr>
          <a:xfrm flipH="1">
            <a:off x="5952307" y="4653136"/>
            <a:ext cx="347885" cy="60869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038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4215-1F70-4037-B826-4197DA4D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DDBDF-289D-4F60-8AC0-153F4FE1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42F88-1F4B-41C3-BE67-9A67F2BF67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C554E5B-8B52-4497-814D-16C29FF38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051602"/>
              </p:ext>
            </p:extLst>
          </p:nvPr>
        </p:nvGraphicFramePr>
        <p:xfrm>
          <a:off x="362587" y="1124744"/>
          <a:ext cx="8245672" cy="43206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418">
                  <a:extLst>
                    <a:ext uri="{9D8B030D-6E8A-4147-A177-3AD203B41FA5}">
                      <a16:colId xmlns:a16="http://schemas.microsoft.com/office/drawing/2014/main" val="3917005798"/>
                    </a:ext>
                  </a:extLst>
                </a:gridCol>
                <a:gridCol w="2061418">
                  <a:extLst>
                    <a:ext uri="{9D8B030D-6E8A-4147-A177-3AD203B41FA5}">
                      <a16:colId xmlns:a16="http://schemas.microsoft.com/office/drawing/2014/main" val="3515388058"/>
                    </a:ext>
                  </a:extLst>
                </a:gridCol>
                <a:gridCol w="2061418">
                  <a:extLst>
                    <a:ext uri="{9D8B030D-6E8A-4147-A177-3AD203B41FA5}">
                      <a16:colId xmlns:a16="http://schemas.microsoft.com/office/drawing/2014/main" val="2628118100"/>
                    </a:ext>
                  </a:extLst>
                </a:gridCol>
                <a:gridCol w="2061418">
                  <a:extLst>
                    <a:ext uri="{9D8B030D-6E8A-4147-A177-3AD203B41FA5}">
                      <a16:colId xmlns:a16="http://schemas.microsoft.com/office/drawing/2014/main" val="1667161483"/>
                    </a:ext>
                  </a:extLst>
                </a:gridCol>
              </a:tblGrid>
              <a:tr h="651564">
                <a:tc>
                  <a:txBody>
                    <a:bodyPr/>
                    <a:lstStyle/>
                    <a:p>
                      <a:r>
                        <a:rPr lang="en-US" dirty="0"/>
                        <a:t>Literature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Study is based on: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Origins of Ethanol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094109"/>
                  </a:ext>
                </a:extLst>
              </a:tr>
              <a:tr h="958140">
                <a:tc>
                  <a:txBody>
                    <a:bodyPr/>
                    <a:lstStyle/>
                    <a:p>
                      <a:r>
                        <a:rPr lang="en-US" dirty="0"/>
                        <a:t>Dunmore et al. 2016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UK, London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Measurements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Exhaust and evaporative emissions.</a:t>
                      </a:r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67319523"/>
                  </a:ext>
                </a:extLst>
              </a:tr>
              <a:tr h="651564">
                <a:tc>
                  <a:txBody>
                    <a:bodyPr/>
                    <a:lstStyle/>
                    <a:p>
                      <a:r>
                        <a:rPr lang="en-US" dirty="0"/>
                        <a:t>Willey et al.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USA, NC, Wilmington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Production and use of biofuels.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523610"/>
                  </a:ext>
                </a:extLst>
              </a:tr>
              <a:tr h="651564">
                <a:tc>
                  <a:txBody>
                    <a:bodyPr/>
                    <a:lstStyle/>
                    <a:p>
                      <a:r>
                        <a:rPr lang="en-US" dirty="0"/>
                        <a:t>Lewis et al.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York,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Emission Inventory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Solvent 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068879"/>
                  </a:ext>
                </a:extLst>
              </a:tr>
              <a:tr h="651564">
                <a:tc>
                  <a:txBody>
                    <a:bodyPr/>
                    <a:lstStyle/>
                    <a:p>
                      <a:r>
                        <a:rPr lang="en-US" dirty="0" err="1"/>
                        <a:t>Gkatzelis</a:t>
                      </a:r>
                      <a:r>
                        <a:rPr lang="en-US" dirty="0"/>
                        <a:t> et al. 2021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York, USA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Measurements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Volatile chemical products (VCPs)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574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10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C4AA-C8DD-4322-962E-FD48726E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586698"/>
          </a:xfrm>
        </p:spPr>
        <p:txBody>
          <a:bodyPr/>
          <a:lstStyle/>
          <a:p>
            <a:r>
              <a:rPr lang="en-US" sz="2800" dirty="0"/>
              <a:t>Experimental approaches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33C886-5261-424A-A705-3C5F65030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07C10-7280-4F23-B1D6-C3A1F6100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BA2AFAF-D17D-46AC-91A2-4E539450D8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0575" y="1268760"/>
            <a:ext cx="8122849" cy="396044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</a:rPr>
              <a:t>Collection of air samples at different locations in Stuttgart.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</a:rPr>
              <a:t>Determination of VOC composition and concentration in Stuttgart air samples, using a GC-MS system.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</a:rPr>
              <a:t>Collection of exhaust emission samples.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</a:rPr>
              <a:t>Determination of VOC composition and concentration in exhaust gas samples, using a GC-MS system.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1"/>
                </a:solidFill>
              </a:rPr>
              <a:t>Assessment of source contributions by means of CMB analysis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183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F0D3-C13D-499E-83E6-7CCF0CDB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Sample collection and analysis systems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42B3A-82E5-4AEE-A4CC-998C4B2C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DA8A4-BE81-4F53-BEC3-EFAC9C3B5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3A8CE1-433C-4296-9FEA-D0640E60B5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663" y="3102510"/>
            <a:ext cx="4716393" cy="279767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Samples were collected in previously evacuated stainless-steel canisters (SILCO-Steel).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More than 100 samples collected in several measurement campaigns.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Online measurement of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using Cavity ringdown spectroscopy (CRDS).</a:t>
            </a:r>
          </a:p>
          <a:p>
            <a:r>
              <a:rPr lang="en-US" b="0" dirty="0">
                <a:latin typeface="Arial" panose="020B0604020202020204" pitchFamily="34" charset="0"/>
              </a:rPr>
              <a:t>     Detection limit  </a:t>
            </a:r>
            <a:r>
              <a:rPr lang="pl-PL" sz="1800" b="0" i="0" u="none" strike="noStrike" baseline="0" dirty="0">
                <a:latin typeface="Arial" panose="020B0604020202020204" pitchFamily="34" charset="0"/>
              </a:rPr>
              <a:t>2 ppm / 0.1 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DC9650B-DEC8-4A97-85C0-616CEFDC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68" y="1158377"/>
            <a:ext cx="3240360" cy="157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r.dubus\Desktop\Zylinder im Mobilab.png">
            <a:extLst>
              <a:ext uri="{FF2B5EF4-FFF2-40B4-BE49-F238E27FC236}">
                <a16:creationId xmlns:a16="http://schemas.microsoft.com/office/drawing/2014/main" id="{3FE915E5-5441-4265-917F-705DBCFB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09" y="3306346"/>
            <a:ext cx="349267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F84797-A775-47AD-841D-EFEE2129620B}"/>
              </a:ext>
            </a:extLst>
          </p:cNvPr>
          <p:cNvCxnSpPr>
            <a:cxnSpLocks/>
          </p:cNvCxnSpPr>
          <p:nvPr/>
        </p:nvCxnSpPr>
        <p:spPr>
          <a:xfrm>
            <a:off x="8100392" y="2204864"/>
            <a:ext cx="0" cy="100811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F0ED9739-23A5-4756-B2A7-85D4A545D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7006" r="26375" b="16925"/>
          <a:stretch/>
        </p:blipFill>
        <p:spPr>
          <a:xfrm>
            <a:off x="733155" y="961067"/>
            <a:ext cx="3323578" cy="1937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70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DB55A-D984-4D48-9857-853657F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19" y="263285"/>
            <a:ext cx="8425562" cy="573427"/>
          </a:xfrm>
        </p:spPr>
        <p:txBody>
          <a:bodyPr/>
          <a:lstStyle/>
          <a:p>
            <a:r>
              <a:rPr lang="en-US" dirty="0"/>
              <a:t>VOC </a:t>
            </a:r>
            <a:r>
              <a:rPr lang="en-US" sz="3200" dirty="0"/>
              <a:t>analysis system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F139D-07E5-4AFE-98D6-808683F8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6590-D330-4540-8144-240511EE6C62}" type="datetime1">
              <a:rPr lang="en-US" smtClean="0"/>
              <a:t>9/15/2022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5237B-2BBB-4EAA-82B1-FC51AB747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6" name="Picture 2" descr="C:\c.ehlers\Dokumente\veröffentlichungen\2016 Faraday\Vortrag\gc-system.jpg">
            <a:extLst>
              <a:ext uri="{FF2B5EF4-FFF2-40B4-BE49-F238E27FC236}">
                <a16:creationId xmlns:a16="http://schemas.microsoft.com/office/drawing/2014/main" id="{E50B0A4F-CA3C-4F57-9A27-0DA69CB394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33" y="2348880"/>
            <a:ext cx="5849738" cy="3259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94EE9F-0EE3-4D97-B2E9-1AE904C36447}"/>
              </a:ext>
            </a:extLst>
          </p:cNvPr>
          <p:cNvSpPr txBox="1"/>
          <p:nvPr/>
        </p:nvSpPr>
        <p:spPr>
          <a:xfrm>
            <a:off x="349918" y="941350"/>
            <a:ext cx="8101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Analysis of the collected VOC samples carried in local laboratory using GC-MS system.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Analysis for about </a:t>
            </a:r>
            <a:r>
              <a:rPr lang="en-US" dirty="0"/>
              <a:t>200</a:t>
            </a:r>
            <a:r>
              <a:rPr lang="en-US" dirty="0">
                <a:solidFill>
                  <a:schemeClr val="tx1"/>
                </a:solidFill>
              </a:rPr>
              <a:t> individual substances.</a:t>
            </a:r>
          </a:p>
          <a:p>
            <a:pPr algn="l"/>
            <a:r>
              <a:rPr lang="en-US" dirty="0">
                <a:solidFill>
                  <a:srgbClr val="0070C0"/>
                </a:solidFill>
              </a:rPr>
              <a:t>    Detection limit:    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2 - 6 ppt for C2 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MT"/>
              </a:rPr>
              <a:t>– 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C12-VOC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0821"/>
      </p:ext>
    </p:extLst>
  </p:cSld>
  <p:clrMapOvr>
    <a:masterClrMapping/>
  </p:clrMapOvr>
</p:sld>
</file>

<file path=ppt/theme/theme1.xml><?xml version="1.0" encoding="utf-8"?>
<a:theme xmlns:a="http://schemas.openxmlformats.org/drawingml/2006/main" name="Juelich_PowerPoint_4x3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Benutzerdefiniert 292">
    <a:dk1>
      <a:sysClr val="windowText" lastClr="000000"/>
    </a:dk1>
    <a:lt1>
      <a:sysClr val="window" lastClr="FFFFFF"/>
    </a:lt1>
    <a:dk2>
      <a:srgbClr val="6D268E"/>
    </a:dk2>
    <a:lt2>
      <a:srgbClr val="EBEBEB"/>
    </a:lt2>
    <a:accent1>
      <a:srgbClr val="023D6B"/>
    </a:accent1>
    <a:accent2>
      <a:srgbClr val="ADBDE3"/>
    </a:accent2>
    <a:accent3>
      <a:srgbClr val="30A93B"/>
    </a:accent3>
    <a:accent4>
      <a:srgbClr val="FFE900"/>
    </a:accent4>
    <a:accent5>
      <a:srgbClr val="FF8C0C"/>
    </a:accent5>
    <a:accent6>
      <a:srgbClr val="DF0F44"/>
    </a:accent6>
    <a:hlink>
      <a:srgbClr val="000000"/>
    </a:hlink>
    <a:folHlink>
      <a:srgbClr val="000000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Benutzerdefiniert 292">
    <a:dk1>
      <a:sysClr val="windowText" lastClr="000000"/>
    </a:dk1>
    <a:lt1>
      <a:sysClr val="window" lastClr="FFFFFF"/>
    </a:lt1>
    <a:dk2>
      <a:srgbClr val="6D268E"/>
    </a:dk2>
    <a:lt2>
      <a:srgbClr val="EBEBEB"/>
    </a:lt2>
    <a:accent1>
      <a:srgbClr val="023D6B"/>
    </a:accent1>
    <a:accent2>
      <a:srgbClr val="ADBDE3"/>
    </a:accent2>
    <a:accent3>
      <a:srgbClr val="30A93B"/>
    </a:accent3>
    <a:accent4>
      <a:srgbClr val="FFE900"/>
    </a:accent4>
    <a:accent5>
      <a:srgbClr val="FF8C0C"/>
    </a:accent5>
    <a:accent6>
      <a:srgbClr val="DF0F44"/>
    </a:accent6>
    <a:hlink>
      <a:srgbClr val="000000"/>
    </a:hlink>
    <a:folHlink>
      <a:srgbClr val="000000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Benutzerdefiniert 292">
    <a:dk1>
      <a:sysClr val="windowText" lastClr="000000"/>
    </a:dk1>
    <a:lt1>
      <a:sysClr val="window" lastClr="FFFFFF"/>
    </a:lt1>
    <a:dk2>
      <a:srgbClr val="6D268E"/>
    </a:dk2>
    <a:lt2>
      <a:srgbClr val="EBEBEB"/>
    </a:lt2>
    <a:accent1>
      <a:srgbClr val="023D6B"/>
    </a:accent1>
    <a:accent2>
      <a:srgbClr val="ADBDE3"/>
    </a:accent2>
    <a:accent3>
      <a:srgbClr val="30A93B"/>
    </a:accent3>
    <a:accent4>
      <a:srgbClr val="FFE900"/>
    </a:accent4>
    <a:accent5>
      <a:srgbClr val="FF8C0C"/>
    </a:accent5>
    <a:accent6>
      <a:srgbClr val="DF0F44"/>
    </a:accent6>
    <a:hlink>
      <a:srgbClr val="000000"/>
    </a:hlink>
    <a:folHlink>
      <a:srgbClr val="000000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Juelich_PowerPoint_4x3</Template>
  <TotalTime>127</TotalTime>
  <Words>2233</Words>
  <Application>Microsoft Office PowerPoint</Application>
  <PresentationFormat>On-screen Show (4:3)</PresentationFormat>
  <Paragraphs>502</Paragraphs>
  <Slides>50</Slides>
  <Notes>15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Arial (body)</vt:lpstr>
      <vt:lpstr>ArialMT</vt:lpstr>
      <vt:lpstr>Calibri</vt:lpstr>
      <vt:lpstr>Cambria Math</vt:lpstr>
      <vt:lpstr>Times New Roman</vt:lpstr>
      <vt:lpstr>Wingdings</vt:lpstr>
      <vt:lpstr>Juelich_PowerPoint_4x3</vt:lpstr>
      <vt:lpstr>Formel</vt:lpstr>
      <vt:lpstr>Elevated concentrations of ethanol in the tunnel and city center of Stuttgart</vt:lpstr>
      <vt:lpstr>PowerPoint Presentation</vt:lpstr>
      <vt:lpstr>Motivation</vt:lpstr>
      <vt:lpstr>PowerPoint Presentation</vt:lpstr>
      <vt:lpstr>introduction</vt:lpstr>
      <vt:lpstr>Literature overview</vt:lpstr>
      <vt:lpstr>Experimental approaches</vt:lpstr>
      <vt:lpstr>Sample collection and analysis systems</vt:lpstr>
      <vt:lpstr>VOC analysis system</vt:lpstr>
      <vt:lpstr>PowerPoint Presentation</vt:lpstr>
      <vt:lpstr>PowerPoint Presentation</vt:lpstr>
      <vt:lpstr>PowerPoint Presentation</vt:lpstr>
      <vt:lpstr>Vehicle exhaust emission profiles</vt:lpstr>
      <vt:lpstr>reactivity distributions of selected fuels</vt:lpstr>
      <vt:lpstr>PowerPoint Presentation</vt:lpstr>
      <vt:lpstr>PowerPoint Presentation</vt:lpstr>
      <vt:lpstr>PowerPoint Presentation</vt:lpstr>
      <vt:lpstr>Model Results</vt:lpstr>
      <vt:lpstr>Where ethanol emissions come from?</vt:lpstr>
      <vt:lpstr>Where ethanol emissions come from?</vt:lpstr>
      <vt:lpstr>Evaporative emissions</vt:lpstr>
      <vt:lpstr>Does evaporation play a role?</vt:lpstr>
      <vt:lpstr>Ethanol in windshield washer fluids</vt:lpstr>
      <vt:lpstr>Ratio has shifted</vt:lpstr>
      <vt:lpstr>Ethanol content in windscreen washer fluid:</vt:lpstr>
      <vt:lpstr>Ethanol content in windscreen washer fluid:</vt:lpstr>
      <vt:lpstr>Ethanol / co2 ratio</vt:lpstr>
      <vt:lpstr>Ethanol denaturation</vt:lpstr>
      <vt:lpstr>Ethanol denaturation</vt:lpstr>
      <vt:lpstr>Conclusions</vt:lpstr>
      <vt:lpstr>Acknowledgements</vt:lpstr>
      <vt:lpstr>Ethanol / CO2 ratio</vt:lpstr>
      <vt:lpstr>Mixing ratios of ethanol</vt:lpstr>
      <vt:lpstr>Measured vs calculated masses </vt:lpstr>
      <vt:lpstr>Measured vs calculated masses </vt:lpstr>
      <vt:lpstr>Governing Equation </vt:lpstr>
      <vt:lpstr>CMB model limitations</vt:lpstr>
      <vt:lpstr>CMB model Assumptions:</vt:lpstr>
      <vt:lpstr>VOC patterns (averaged mass concentrations) </vt:lpstr>
      <vt:lpstr>PowerPoint Presentation</vt:lpstr>
      <vt:lpstr>Model Results</vt:lpstr>
      <vt:lpstr>Data set</vt:lpstr>
      <vt:lpstr>Source apportionment</vt:lpstr>
      <vt:lpstr>introduction</vt:lpstr>
      <vt:lpstr>European emission standards</vt:lpstr>
      <vt:lpstr>Voc patterns</vt:lpstr>
      <vt:lpstr>VOC patterns</vt:lpstr>
      <vt:lpstr>VOC patterns</vt:lpstr>
      <vt:lpstr>VOC patterns</vt:lpstr>
      <vt:lpstr>VOC patterns</vt:lpstr>
    </vt:vector>
  </TitlesOfParts>
  <Company>Forschungszentrum Jülich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Hohaus, Thorsten</dc:creator>
  <cp:lastModifiedBy>Davit</cp:lastModifiedBy>
  <cp:revision>940</cp:revision>
  <cp:lastPrinted>2022-09-05T13:11:06Z</cp:lastPrinted>
  <dcterms:created xsi:type="dcterms:W3CDTF">2018-03-08T14:30:35Z</dcterms:created>
  <dcterms:modified xsi:type="dcterms:W3CDTF">2022-09-15T10:08:45Z</dcterms:modified>
</cp:coreProperties>
</file>