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6" r:id="rId9"/>
    <p:sldId id="264" r:id="rId10"/>
    <p:sldId id="265" r:id="rId11"/>
    <p:sldId id="270" r:id="rId12"/>
    <p:sldId id="271" r:id="rId13"/>
    <p:sldId id="272" r:id="rId14"/>
    <p:sldId id="269" r:id="rId15"/>
    <p:sldId id="273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826" autoAdjust="0"/>
    <p:restoredTop sz="94660"/>
  </p:normalViewPr>
  <p:slideViewPr>
    <p:cSldViewPr snapToGrid="0">
      <p:cViewPr varScale="1">
        <p:scale>
          <a:sx n="80" d="100"/>
          <a:sy n="80" d="100"/>
        </p:scale>
        <p:origin x="24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59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55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2691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41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02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48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853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11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97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02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0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6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1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1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49E01C7-4A0A-4C1C-8FFC-5AA0BBB93FC2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10224-3F83-4717-A215-3E2A39D4D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561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microsoft.com/office/2007/relationships/hdphoto" Target="../media/hdphoto5.wdp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3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0.png"/><Relationship Id="rId11" Type="http://schemas.openxmlformats.org/officeDocument/2006/relationships/image" Target="../media/image39.png"/><Relationship Id="rId5" Type="http://schemas.microsoft.com/office/2007/relationships/hdphoto" Target="../media/hdphoto6.wdp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7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0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80100" cy="27012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7970982" y="711345"/>
            <a:ext cx="3814618" cy="2798618"/>
          </a:xfrm>
          <a:prstGeom prst="cloud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Wind Blowing Drawing Images | Free Vectors, Stock Photos &amp;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-437"/>
            <a:ext cx="6317948" cy="270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ind Blowing Drawing Images | Free Vectors, Stock Photos &amp;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6800"/>
            <a:ext cx="5880099" cy="270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ind Blowing Drawing Images | Free Vectors, Stock Photos &amp; PS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99" y="4156800"/>
            <a:ext cx="6467600" cy="269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42532" y="2900215"/>
            <a:ext cx="8978899" cy="1080029"/>
          </a:xfrm>
        </p:spPr>
        <p:txBody>
          <a:bodyPr/>
          <a:lstStyle/>
          <a:p>
            <a:r>
              <a:rPr lang="en-US" sz="5400"/>
              <a:t>Vertical Axis Wind Turbine</a:t>
            </a:r>
          </a:p>
        </p:txBody>
      </p:sp>
    </p:spTree>
    <p:extLst>
      <p:ext uri="{BB962C8B-B14F-4D97-AF65-F5344CB8AC3E}">
        <p14:creationId xmlns:p14="http://schemas.microsoft.com/office/powerpoint/2010/main" val="1476226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Yaw Mechanism:</a:t>
            </a:r>
            <a:br>
              <a:rPr lang="en-US"/>
            </a:br>
            <a:r>
              <a:rPr lang="en-US" sz="1800"/>
              <a:t>Explanation</a:t>
            </a:r>
            <a:br>
              <a:rPr lang="en-US"/>
            </a:b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6111" y="1818055"/>
                <a:ext cx="2122953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818055"/>
                <a:ext cx="2122953" cy="8617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2822891"/>
            <a:ext cx="3262842" cy="3660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8458" y="2679829"/>
            <a:ext cx="3660609" cy="366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9855" y="5114612"/>
            <a:ext cx="7608173" cy="15148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Yaw Mechanism:</a:t>
            </a:r>
            <a:br>
              <a:rPr lang="en-US"/>
            </a:br>
            <a:r>
              <a:rPr lang="en-US" sz="1800"/>
              <a:t>The Swept Area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00" b="96580" l="2793" r="985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855" y="2354640"/>
            <a:ext cx="2956071" cy="241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7" b="97862" l="2755" r="990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2823" y="2354090"/>
            <a:ext cx="2882029" cy="2413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3095" y="1853248"/>
            <a:ext cx="2882029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Swept Area on the shell casing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0128" y="1838700"/>
            <a:ext cx="2956070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Front View Facing the wind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9855" y="5578061"/>
                <a:ext cx="7608173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𝑟h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0.25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55" y="5578061"/>
                <a:ext cx="7608173" cy="8298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021" y="2311809"/>
            <a:ext cx="3249412" cy="24138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872295" y="1877757"/>
            <a:ext cx="3249412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Top View with Dimensions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855" y="5153789"/>
            <a:ext cx="3463637" cy="3687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Swept area calculation: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927" y="5153789"/>
            <a:ext cx="6437746" cy="3693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>
            <a:off x="3972760" y="2554519"/>
            <a:ext cx="500125" cy="1551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991326" y="3191760"/>
                <a:ext cx="19633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1326" y="3191760"/>
                <a:ext cx="196336" cy="276999"/>
              </a:xfrm>
              <a:prstGeom prst="rect">
                <a:avLst/>
              </a:prstGeom>
              <a:blipFill>
                <a:blip r:embed="rId9"/>
                <a:stretch>
                  <a:fillRect l="-28125" r="-25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9545" y="2630055"/>
            <a:ext cx="422683" cy="13092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6366511" y="3146197"/>
                <a:ext cx="2943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6511" y="3146197"/>
                <a:ext cx="294375" cy="276999"/>
              </a:xfrm>
              <a:prstGeom prst="rect">
                <a:avLst/>
              </a:prstGeom>
              <a:blipFill>
                <a:blip r:embed="rId11"/>
                <a:stretch>
                  <a:fillRect l="-18367" r="-4082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biLevel thresh="25000"/>
          </a:blip>
          <a:stretch>
            <a:fillRect/>
          </a:stretch>
        </p:blipFill>
        <p:spPr>
          <a:xfrm rot="16200000">
            <a:off x="6114062" y="3440156"/>
            <a:ext cx="341136" cy="12610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202671" y="3797837"/>
                <a:ext cx="1435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2671" y="3797837"/>
                <a:ext cx="143564" cy="276999"/>
              </a:xfrm>
              <a:prstGeom prst="rect">
                <a:avLst/>
              </a:prstGeom>
              <a:blipFill>
                <a:blip r:embed="rId12"/>
                <a:stretch>
                  <a:fillRect l="-37500" r="-29167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305764" y="5208917"/>
                <a:ext cx="469669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=0.35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=0.35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=0.28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=0.3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5764" y="5208917"/>
                <a:ext cx="4696691" cy="276999"/>
              </a:xfrm>
              <a:prstGeom prst="rect">
                <a:avLst/>
              </a:prstGeom>
              <a:blipFill>
                <a:blip r:embed="rId13"/>
                <a:stretch>
                  <a:fillRect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872450" y="2630055"/>
                <a:ext cx="1254895" cy="27699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=0.083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2450" y="2630055"/>
                <a:ext cx="1254895" cy="276999"/>
              </a:xfrm>
              <a:prstGeom prst="rect">
                <a:avLst/>
              </a:prstGeom>
              <a:blipFill>
                <a:blip r:embed="rId14"/>
                <a:stretch>
                  <a:fillRect l="-1442" r="-2885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/>
          <p:cNvCxnSpPr/>
          <p:nvPr/>
        </p:nvCxnSpPr>
        <p:spPr>
          <a:xfrm flipV="1">
            <a:off x="9851327" y="3368040"/>
            <a:ext cx="491553" cy="492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0050834" y="3284696"/>
                <a:ext cx="214225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0834" y="3284696"/>
                <a:ext cx="214225" cy="276999"/>
              </a:xfrm>
              <a:prstGeom prst="rect">
                <a:avLst/>
              </a:prstGeom>
              <a:blipFill>
                <a:blip r:embed="rId15"/>
                <a:stretch>
                  <a:fillRect l="-25714" r="-17143" b="-111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5804" y="4360010"/>
            <a:ext cx="158510" cy="105469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39468" y="4340195"/>
            <a:ext cx="158510" cy="105469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09675" y="4367298"/>
            <a:ext cx="158510" cy="105469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95305" y="4310037"/>
            <a:ext cx="158510" cy="1054699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0337475" y="4782954"/>
            <a:ext cx="937146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 Flow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35644" y="4263028"/>
            <a:ext cx="158510" cy="105469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88533" y="4222959"/>
            <a:ext cx="158510" cy="105469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47529" y="4147022"/>
            <a:ext cx="158510" cy="105469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09513" y="4047393"/>
            <a:ext cx="158510" cy="105469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65148" y="3922779"/>
            <a:ext cx="158510" cy="105469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30493" y="3799904"/>
            <a:ext cx="158510" cy="10546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0435" y="3666010"/>
            <a:ext cx="158510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7032" y="3468759"/>
            <a:ext cx="158510" cy="105469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61200" y="3086956"/>
            <a:ext cx="158510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5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Yaw Mechanism:</a:t>
            </a:r>
            <a:br>
              <a:rPr lang="en-US"/>
            </a:br>
            <a:r>
              <a:rPr lang="en-US" sz="1800"/>
              <a:t>The Calculation part 1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46111" y="1999505"/>
                <a:ext cx="6547755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∗0.3∗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0.25=0.0375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1999505"/>
                <a:ext cx="6547755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46111" y="3173957"/>
                <a:ext cx="6849311" cy="6827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𝑜𝑚𝑒𝑛𝑡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=0.0375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∗0.083=0.003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111" y="3173957"/>
                <a:ext cx="6849311" cy="68275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032689" y="2210813"/>
                <a:ext cx="4036289" cy="945259"/>
              </a:xfrm>
              <a:prstGeom prst="rect">
                <a:avLst/>
              </a:prstGeom>
              <a:noFill/>
              <a:ln w="19050"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Lift coefficient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/>
                  <a:t>=0.3</a:t>
                </a:r>
              </a:p>
              <a:p>
                <a:r>
                  <a:rPr lang="en-US"/>
                  <a:t>Distance between force and shaft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=0.083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/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2689" y="2210813"/>
                <a:ext cx="4036289" cy="945259"/>
              </a:xfrm>
              <a:prstGeom prst="rect">
                <a:avLst/>
              </a:prstGeom>
              <a:blipFill>
                <a:blip r:embed="rId4"/>
                <a:stretch>
                  <a:fillRect l="-1203" t="-3797" r="-1504"/>
                </a:stretch>
              </a:blipFill>
              <a:ln w="19050"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21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Calculating Yaw Mechanism:</a:t>
            </a:r>
            <a:br>
              <a:rPr lang="en-US"/>
            </a:br>
            <a:r>
              <a:rPr lang="en-US" sz="1800"/>
              <a:t>The Calculation part 2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0268" y="4529667"/>
                <a:ext cx="4844403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∗0.8∗0.4∗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68" y="4529667"/>
                <a:ext cx="4844403" cy="691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36" y="1457154"/>
            <a:ext cx="11662659" cy="29446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90334" y="2712014"/>
                <a:ext cx="1659466" cy="83099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=0.4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b="0"/>
              </a:p>
              <a:p>
                <a:endParaRPr lang="en-US" b="0"/>
              </a:p>
              <a:p>
                <a:endParaRPr lang="en-US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334" y="2712014"/>
                <a:ext cx="1659466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66533" y="2989013"/>
                <a:ext cx="53136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533" y="2989013"/>
                <a:ext cx="531364" cy="276999"/>
              </a:xfrm>
              <a:prstGeom prst="rect">
                <a:avLst/>
              </a:prstGeom>
              <a:blipFill>
                <a:blip r:embed="rId5"/>
                <a:stretch>
                  <a:fillRect l="-9091" r="-9091" b="-10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528733"/>
                <a:ext cx="4507901" cy="5617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𝑜𝑚𝑒𝑛𝑡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=0.021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=0.003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528733"/>
                <a:ext cx="4507901" cy="56175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84671" y="5570091"/>
                <a:ext cx="211910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0.003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0.021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=0.142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4671" y="5570091"/>
                <a:ext cx="2119106" cy="5203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911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Project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81380" y="1294565"/>
            <a:ext cx="387836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Project needs: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Gearbox to increase RPM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Permanent magnet</a:t>
            </a:r>
          </a:p>
          <a:p>
            <a:r>
              <a:rPr lang="en-US"/>
              <a:t>     Generator with rectifier bridge</a:t>
            </a:r>
          </a:p>
          <a:p>
            <a:r>
              <a:rPr lang="en-US"/>
              <a:t>     to create DC electricity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783" y="4497316"/>
            <a:ext cx="1919839" cy="190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00605" y="1446096"/>
            <a:ext cx="373816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Battery to store electricity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Testing in real conditions with measuring tools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673" y="4349747"/>
            <a:ext cx="491595" cy="1471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1115" y="4349748"/>
            <a:ext cx="1479719" cy="14797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3534" y="4349748"/>
            <a:ext cx="1961708" cy="14712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5670" y="1294565"/>
            <a:ext cx="3583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What is Done: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Wind turbine mechanism that works properly and can adapt to changing wind direction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7783" y="2038491"/>
            <a:ext cx="2270607" cy="1317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5880" y="1853248"/>
            <a:ext cx="1544467" cy="1544467"/>
          </a:xfrm>
          <a:prstGeom prst="rect">
            <a:avLst/>
          </a:prstGeom>
        </p:spPr>
      </p:pic>
      <p:pic>
        <p:nvPicPr>
          <p:cNvPr id="12" name="IMG_6765482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9319" y="2807855"/>
            <a:ext cx="2187777" cy="38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184" y="2909591"/>
            <a:ext cx="9404723" cy="1400530"/>
          </a:xfrm>
        </p:spPr>
        <p:txBody>
          <a:bodyPr/>
          <a:lstStyle/>
          <a:p>
            <a:pPr algn="ctr"/>
            <a:r>
              <a:rPr lang="en-US" sz="5400"/>
              <a:t>Thank Y   u F    r Attenti    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466" y="3112654"/>
            <a:ext cx="606339" cy="606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410" y="3112654"/>
            <a:ext cx="609653" cy="6035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155" y="3112654"/>
            <a:ext cx="609653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41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879"/>
          <a:stretch/>
        </p:blipFill>
        <p:spPr>
          <a:xfrm>
            <a:off x="0" y="-9236"/>
            <a:ext cx="12192000" cy="6867236"/>
          </a:xfrm>
          <a:prstGeom prst="rect">
            <a:avLst/>
          </a:prstGeom>
        </p:spPr>
      </p:pic>
      <p:sp>
        <p:nvSpPr>
          <p:cNvPr id="18" name="Pentagon 17"/>
          <p:cNvSpPr/>
          <p:nvPr/>
        </p:nvSpPr>
        <p:spPr>
          <a:xfrm>
            <a:off x="0" y="5188377"/>
            <a:ext cx="5098473" cy="474374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15240"/>
            <a:ext cx="4433455" cy="569999"/>
          </a:xfrm>
        </p:spPr>
        <p:txBody>
          <a:bodyPr/>
          <a:lstStyle/>
          <a:p>
            <a:r>
              <a:rPr lang="en-US" sz="2800" dirty="0">
                <a:latin typeface="Adobe Arabic" panose="02040503050201020203" pitchFamily="18" charset="-78"/>
                <a:cs typeface="Adobe Arabic" panose="02040503050201020203" pitchFamily="18" charset="-78"/>
              </a:rPr>
              <a:t>Project By Lasha Lomsadze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696471"/>
            <a:ext cx="5198724" cy="426927"/>
          </a:xfrm>
        </p:spPr>
        <p:txBody>
          <a:bodyPr/>
          <a:lstStyle/>
          <a:p>
            <a:r>
              <a:rPr lang="en-US"/>
              <a:t>Mechanical Engineering – </a:t>
            </a:r>
            <a:r>
              <a:rPr lang="en-US">
                <a:latin typeface="+mn-lt"/>
              </a:rPr>
              <a:t>3</a:t>
            </a:r>
            <a:r>
              <a:rPr lang="en-US" baseline="30000">
                <a:latin typeface="+mn-lt"/>
              </a:rPr>
              <a:t>RD</a:t>
            </a:r>
            <a:r>
              <a:rPr lang="en-US">
                <a:latin typeface="+mn-lt"/>
              </a:rPr>
              <a:t> year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7" name="AutoShape 4" descr="Blue gears Stock Photos, Royalty Free Blue gears Images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Blue gears Stock Photos, Royalty Free Blue gears Images |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8" descr="Blue gears Stock Photos, Royalty Free Blue gears Images |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5750" y="-9236"/>
            <a:ext cx="687933" cy="11585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78"/>
            <a:ext cx="358140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8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4002" y="2401590"/>
            <a:ext cx="9404723" cy="1400530"/>
          </a:xfrm>
        </p:spPr>
        <p:txBody>
          <a:bodyPr/>
          <a:lstStyle/>
          <a:p>
            <a:r>
              <a:rPr lang="en-US" sz="1200"/>
              <a:t>Electricity sources in Georgia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931" y="924068"/>
            <a:ext cx="8734425" cy="53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Types of Wind Turbines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1" y="1728499"/>
            <a:ext cx="4219575" cy="4029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58" b="89940" l="3268" r="973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602932" flipH="1">
            <a:off x="4745307" y="2157805"/>
            <a:ext cx="1465710" cy="119029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6132946" y="1853246"/>
            <a:ext cx="5902036" cy="1799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32946" y="1853246"/>
            <a:ext cx="5070763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Lift Type Wind Turbines</a:t>
            </a:r>
          </a:p>
          <a:p>
            <a:r>
              <a:rPr lang="en-US"/>
              <a:t>Pros:                                               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High rotation speed           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power output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90182" y="2453410"/>
            <a:ext cx="284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Noise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Requires more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complex to manufacture</a:t>
            </a:r>
          </a:p>
        </p:txBody>
      </p:sp>
      <p:pic>
        <p:nvPicPr>
          <p:cNvPr id="1028" name="Picture 4" descr="Red Arrow Stock Photos, Pictures &amp; Royalty-Free Images - i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5" b="90342" l="817" r="983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26147">
            <a:off x="4812466" y="4205220"/>
            <a:ext cx="1411822" cy="1146529"/>
          </a:xfrm>
          <a:prstGeom prst="rect">
            <a:avLst/>
          </a:prstGeom>
          <a:noFill/>
        </p:spPr>
      </p:pic>
      <p:sp>
        <p:nvSpPr>
          <p:cNvPr id="21" name="Rounded Rectangle 20"/>
          <p:cNvSpPr/>
          <p:nvPr/>
        </p:nvSpPr>
        <p:spPr>
          <a:xfrm>
            <a:off x="6132946" y="4153478"/>
            <a:ext cx="5902036" cy="179940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169891" y="4298084"/>
            <a:ext cx="5698835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Drag Type Wind Turbines</a:t>
            </a:r>
            <a:endParaRPr lang="en-US"/>
          </a:p>
          <a:p>
            <a:r>
              <a:rPr lang="en-US"/>
              <a:t>Pros:                                              Cons: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torque output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More compact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Cheaper to manufacture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99599" y="4983997"/>
            <a:ext cx="2535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Less power output</a:t>
            </a:r>
          </a:p>
        </p:txBody>
      </p:sp>
    </p:spTree>
    <p:extLst>
      <p:ext uri="{BB962C8B-B14F-4D97-AF65-F5344CB8AC3E}">
        <p14:creationId xmlns:p14="http://schemas.microsoft.com/office/powerpoint/2010/main" val="412546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Coming Up With Design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778" y="1650048"/>
            <a:ext cx="2568144" cy="2187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69663" y="4215130"/>
            <a:ext cx="1510142" cy="755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294084" y="4215131"/>
            <a:ext cx="1510142" cy="755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532859" y="4215131"/>
            <a:ext cx="1510142" cy="7550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751779" y="4215129"/>
            <a:ext cx="1510142" cy="755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970700" y="4215127"/>
            <a:ext cx="1510142" cy="755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1189621" y="4215125"/>
            <a:ext cx="1510142" cy="7550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 flipV="1">
            <a:off x="1414042" y="4215123"/>
            <a:ext cx="1510142" cy="7550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4860" flipV="1">
            <a:off x="2084700" y="3081428"/>
            <a:ext cx="558516" cy="2792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4860" flipV="1">
            <a:off x="1910526" y="2907090"/>
            <a:ext cx="558516" cy="2792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4860" flipV="1">
            <a:off x="2141718" y="3141737"/>
            <a:ext cx="558516" cy="2792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4860" flipV="1">
            <a:off x="1966923" y="2964697"/>
            <a:ext cx="558516" cy="27925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34860" flipV="1">
            <a:off x="2025741" y="3022304"/>
            <a:ext cx="558516" cy="2792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5140" flipH="1" flipV="1">
            <a:off x="305241" y="3151008"/>
            <a:ext cx="558516" cy="279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5140" flipH="1" flipV="1">
            <a:off x="422495" y="3025615"/>
            <a:ext cx="558516" cy="2792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5140" flipH="1" flipV="1">
            <a:off x="361045" y="3088312"/>
            <a:ext cx="558516" cy="2792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5140" flipH="1" flipV="1">
            <a:off x="484055" y="2962918"/>
            <a:ext cx="558516" cy="2792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465140" flipH="1" flipV="1">
            <a:off x="547988" y="2899230"/>
            <a:ext cx="558516" cy="2792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30062" y="5484412"/>
            <a:ext cx="176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Air Flow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98274" y="2715693"/>
            <a:ext cx="1825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Force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661142" y="3688826"/>
                <a:ext cx="2361352" cy="512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142" y="3688826"/>
                <a:ext cx="2361352" cy="5120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096906" y="2986895"/>
            <a:ext cx="2076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Making it Work</a:t>
            </a:r>
          </a:p>
        </p:txBody>
      </p:sp>
      <p:sp>
        <p:nvSpPr>
          <p:cNvPr id="28" name="Right Arrow 27"/>
          <p:cNvSpPr/>
          <p:nvPr/>
        </p:nvSpPr>
        <p:spPr>
          <a:xfrm>
            <a:off x="5096906" y="3332766"/>
            <a:ext cx="2001569" cy="24378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2" b="97759" l="325" r="100000">
                        <a14:foregroundMark x1="10390" y1="62931" x2="10390" y2="62931"/>
                        <a14:foregroundMark x1="66071" y1="10000" x2="66071" y2="10000"/>
                        <a14:backgroundMark x1="86039" y1="13448" x2="86039" y2="13448"/>
                        <a14:backgroundMark x1="89935" y1="34138" x2="90747" y2="34138"/>
                        <a14:backgroundMark x1="96916" y1="53276" x2="96916" y2="53276"/>
                        <a14:backgroundMark x1="97240" y1="50862" x2="97240" y2="50862"/>
                        <a14:backgroundMark x1="96753" y1="49483" x2="96753" y2="49483"/>
                        <a14:backgroundMark x1="95779" y1="43966" x2="95779" y2="43966"/>
                        <a14:backgroundMark x1="95779" y1="43966" x2="95942" y2="42414"/>
                        <a14:backgroundMark x1="96104" y1="41034" x2="96266" y2="38103"/>
                        <a14:backgroundMark x1="96591" y1="32759" x2="97078" y2="28103"/>
                        <a14:backgroundMark x1="96916" y1="20172" x2="96591" y2="17414"/>
                        <a14:backgroundMark x1="96104" y1="15000" x2="96104" y2="14483"/>
                        <a14:backgroundMark x1="95779" y1="13276" x2="94805" y2="9310"/>
                        <a14:backgroundMark x1="94318" y1="8103" x2="94318" y2="8103"/>
                        <a14:backgroundMark x1="93182" y1="6897" x2="92695" y2="6724"/>
                        <a14:backgroundMark x1="50325" y1="10172" x2="50325" y2="10172"/>
                        <a14:backgroundMark x1="58117" y1="12931" x2="58117" y2="12931"/>
                        <a14:backgroundMark x1="56981" y1="26379" x2="56981" y2="26379"/>
                        <a14:backgroundMark x1="44318" y1="27931" x2="44318" y2="27931"/>
                        <a14:backgroundMark x1="18182" y1="26207" x2="18182" y2="26207"/>
                        <a14:backgroundMark x1="5844" y1="35000" x2="5844" y2="35000"/>
                        <a14:backgroundMark x1="3247" y1="47759" x2="3247" y2="47759"/>
                        <a14:backgroundMark x1="26461" y1="37586" x2="26461" y2="37586"/>
                        <a14:backgroundMark x1="39448" y1="45172" x2="39448" y2="45172"/>
                        <a14:backgroundMark x1="44805" y1="48448" x2="44156" y2="48793"/>
                        <a14:backgroundMark x1="25487" y1="44828" x2="25487" y2="44828"/>
                        <a14:backgroundMark x1="14610" y1="45000" x2="14123" y2="46207"/>
                        <a14:backgroundMark x1="11201" y1="48448" x2="11201" y2="47414"/>
                        <a14:backgroundMark x1="87662" y1="49310" x2="87662" y2="49310"/>
                        <a14:backgroundMark x1="87500" y1="43276" x2="87500" y2="43276"/>
                        <a14:backgroundMark x1="88149" y1="47586" x2="88149" y2="47586"/>
                        <a14:backgroundMark x1="89286" y1="49138" x2="89286" y2="49138"/>
                        <a14:backgroundMark x1="87987" y1="46552" x2="87987" y2="46552"/>
                        <a14:backgroundMark x1="83929" y1="46379" x2="83929" y2="46379"/>
                        <a14:backgroundMark x1="86039" y1="48103" x2="86039" y2="48103"/>
                        <a14:backgroundMark x1="85877" y1="47069" x2="85877" y2="47069"/>
                        <a14:backgroundMark x1="81331" y1="43448" x2="81331" y2="43448"/>
                        <a14:backgroundMark x1="78896" y1="30345" x2="78896" y2="30345"/>
                        <a14:backgroundMark x1="76461" y1="20000" x2="76461" y2="20000"/>
                        <a14:backgroundMark x1="76948" y1="21379" x2="76948" y2="21379"/>
                        <a14:backgroundMark x1="77922" y1="22241" x2="77922" y2="22241"/>
                        <a14:backgroundMark x1="51461" y1="9828" x2="51461" y2="9828"/>
                        <a14:backgroundMark x1="55844" y1="20172" x2="55844" y2="20172"/>
                        <a14:backgroundMark x1="52435" y1="33966" x2="52435" y2="35345"/>
                        <a14:backgroundMark x1="53247" y1="43966" x2="53247" y2="43966"/>
                        <a14:backgroundMark x1="57630" y1="37931" x2="57630" y2="37931"/>
                        <a14:backgroundMark x1="61526" y1="29828" x2="61526" y2="29828"/>
                        <a14:backgroundMark x1="62175" y1="41034" x2="62175" y2="41034"/>
                        <a14:backgroundMark x1="55844" y1="46897" x2="55844" y2="46897"/>
                        <a14:backgroundMark x1="68344" y1="44655" x2="68344" y2="44655"/>
                        <a14:backgroundMark x1="73052" y1="47414" x2="73539" y2="47414"/>
                        <a14:backgroundMark x1="77273" y1="34828" x2="77273" y2="34828"/>
                        <a14:backgroundMark x1="80195" y1="43448" x2="80195" y2="43448"/>
                        <a14:backgroundMark x1="67208" y1="20517" x2="67208" y2="20517"/>
                        <a14:backgroundMark x1="67370" y1="16379" x2="67370" y2="16379"/>
                        <a14:backgroundMark x1="74026" y1="18621" x2="74026" y2="186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11569" y="1169077"/>
            <a:ext cx="3096960" cy="2915969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034248" y="6197493"/>
            <a:ext cx="1763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Air Flow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530564" y="2751537"/>
            <a:ext cx="1491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Force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172013" y="3829015"/>
                <a:ext cx="1641283" cy="512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&gt;0</m:t>
                          </m:r>
                        </m:e>
                      </m:nary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2013" y="3829015"/>
                <a:ext cx="1641283" cy="51206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179039" y="3332766"/>
            <a:ext cx="1418579" cy="1418579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320132" y="4269492"/>
            <a:ext cx="1904741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Redirecting the Air Flow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4459" y="2685550"/>
            <a:ext cx="829128" cy="8291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9650" y="4163235"/>
            <a:ext cx="2103302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Software </a:t>
            </a:r>
            <a:r>
              <a:rPr lang="en-US" dirty="0" err="1"/>
              <a:t>Visualisation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853248"/>
            <a:ext cx="7260937" cy="46086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79" y="1853248"/>
            <a:ext cx="3504598" cy="46086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3619" y="1853248"/>
            <a:ext cx="1239318" cy="1650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54" y="5530507"/>
            <a:ext cx="2791326" cy="9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0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Model                  Real Model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1" y="1957878"/>
            <a:ext cx="4044366" cy="4552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636" y="2486365"/>
            <a:ext cx="4598940" cy="344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6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24" y="1723616"/>
            <a:ext cx="7781998" cy="41137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Attaching wings to the shaft</a:t>
            </a:r>
            <a:br>
              <a:rPr lang="en-US"/>
            </a:br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3732041" y="2099641"/>
            <a:ext cx="674255" cy="15104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80111" y="1990496"/>
            <a:ext cx="4812145" cy="36933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Fixed connection between hub and shaft</a:t>
            </a:r>
          </a:p>
        </p:txBody>
      </p:sp>
      <p:sp>
        <p:nvSpPr>
          <p:cNvPr id="7" name="Up Arrow 6"/>
          <p:cNvSpPr/>
          <p:nvPr/>
        </p:nvSpPr>
        <p:spPr>
          <a:xfrm flipV="1">
            <a:off x="3818098" y="2492952"/>
            <a:ext cx="237765" cy="82302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09454" y="3558244"/>
            <a:ext cx="280561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Fixed connection between hub and hub discs</a:t>
            </a:r>
          </a:p>
        </p:txBody>
      </p:sp>
      <p:sp>
        <p:nvSpPr>
          <p:cNvPr id="25" name="Down Arrow 24"/>
          <p:cNvSpPr/>
          <p:nvPr/>
        </p:nvSpPr>
        <p:spPr>
          <a:xfrm>
            <a:off x="3818098" y="3558244"/>
            <a:ext cx="237765" cy="1106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66180" y="3151150"/>
            <a:ext cx="363912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First disc prevents movement of the wing on the vertical axis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557818" y="4579567"/>
            <a:ext cx="521854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/>
              <a:t>Second disc prevents rotation of the wing around vertical axis</a:t>
            </a:r>
          </a:p>
        </p:txBody>
      </p:sp>
    </p:spTree>
    <p:extLst>
      <p:ext uri="{BB962C8B-B14F-4D97-AF65-F5344CB8AC3E}">
        <p14:creationId xmlns:p14="http://schemas.microsoft.com/office/powerpoint/2010/main" val="10888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Attaching wings to the shaft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751" y="2526194"/>
            <a:ext cx="5447683" cy="32616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0" y="2526194"/>
            <a:ext cx="6170130" cy="3261670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1347488">
            <a:off x="1653238" y="4374586"/>
            <a:ext cx="1403928" cy="157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29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2762</TotalTime>
  <Words>361</Words>
  <Application>Microsoft Office PowerPoint</Application>
  <PresentationFormat>Widescreen</PresentationFormat>
  <Paragraphs>86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Adobe Arabic</vt:lpstr>
      <vt:lpstr>Arial</vt:lpstr>
      <vt:lpstr>Cambria Math</vt:lpstr>
      <vt:lpstr>Century Gothic</vt:lpstr>
      <vt:lpstr>Wingdings 3</vt:lpstr>
      <vt:lpstr>Ion</vt:lpstr>
      <vt:lpstr>Vertical Axis Wind Turbine</vt:lpstr>
      <vt:lpstr>Project By Lasha Lomsadze</vt:lpstr>
      <vt:lpstr>Electricity sources in Georgia</vt:lpstr>
      <vt:lpstr>Types of Wind Turbines</vt:lpstr>
      <vt:lpstr>Coming Up With Design</vt:lpstr>
      <vt:lpstr>Software Visualisation</vt:lpstr>
      <vt:lpstr>CAD Model                  Real Model</vt:lpstr>
      <vt:lpstr>Attaching wings to the shaft </vt:lpstr>
      <vt:lpstr>Attaching wings to the shaft</vt:lpstr>
      <vt:lpstr>Calculating Yaw Mechanism: Explanation </vt:lpstr>
      <vt:lpstr>Calculating Yaw Mechanism: The Swept Area</vt:lpstr>
      <vt:lpstr>Calculating Yaw Mechanism: The Calculation part 1</vt:lpstr>
      <vt:lpstr>Calculating Yaw Mechanism: The Calculation part 2</vt:lpstr>
      <vt:lpstr>Project analysis</vt:lpstr>
      <vt:lpstr>Thank Y   u F    r Attenti    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Wind Turbine</dc:title>
  <dc:creator>Giorgi Lomsadze</dc:creator>
  <cp:lastModifiedBy>Lasha</cp:lastModifiedBy>
  <cp:revision>85</cp:revision>
  <dcterms:created xsi:type="dcterms:W3CDTF">2022-08-18T05:10:04Z</dcterms:created>
  <dcterms:modified xsi:type="dcterms:W3CDTF">2022-09-15T20:05:24Z</dcterms:modified>
</cp:coreProperties>
</file>