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 ContentType="image/ti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5"/>
  </p:notesMasterIdLst>
  <p:sldIdLst>
    <p:sldId id="338" r:id="rId2"/>
    <p:sldId id="257" r:id="rId3"/>
    <p:sldId id="258" r:id="rId4"/>
    <p:sldId id="259" r:id="rId5"/>
    <p:sldId id="260" r:id="rId6"/>
    <p:sldId id="261" r:id="rId7"/>
    <p:sldId id="262" r:id="rId8"/>
    <p:sldId id="263" r:id="rId9"/>
    <p:sldId id="264" r:id="rId10"/>
    <p:sldId id="335" r:id="rId11"/>
    <p:sldId id="267" r:id="rId12"/>
    <p:sldId id="339" r:id="rId13"/>
    <p:sldId id="271" r:id="rId14"/>
    <p:sldId id="272" r:id="rId15"/>
    <p:sldId id="273" r:id="rId16"/>
    <p:sldId id="274" r:id="rId17"/>
    <p:sldId id="275" r:id="rId18"/>
    <p:sldId id="276" r:id="rId19"/>
    <p:sldId id="277" r:id="rId20"/>
    <p:sldId id="278" r:id="rId21"/>
    <p:sldId id="279" r:id="rId22"/>
    <p:sldId id="280" r:id="rId23"/>
    <p:sldId id="632" r:id="rId24"/>
    <p:sldId id="633" r:id="rId25"/>
    <p:sldId id="281" r:id="rId26"/>
    <p:sldId id="283" r:id="rId27"/>
    <p:sldId id="284" r:id="rId28"/>
    <p:sldId id="285" r:id="rId29"/>
    <p:sldId id="286" r:id="rId30"/>
    <p:sldId id="287" r:id="rId31"/>
    <p:sldId id="626" r:id="rId32"/>
    <p:sldId id="634" r:id="rId33"/>
    <p:sldId id="631" r:id="rId34"/>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DD3"/>
          </a:solidFill>
        </a:fill>
      </a:tcStyle>
    </a:wholeTbl>
    <a:band2H>
      <a:tcTxStyle/>
      <a:tcStyle>
        <a:tcBdr/>
        <a:fill>
          <a:solidFill>
            <a:srgbClr val="E6E8EA"/>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E1CD"/>
          </a:solidFill>
        </a:fill>
      </a:tcStyle>
    </a:wholeTbl>
    <a:band2H>
      <a:tcTxStyle/>
      <a:tcStyle>
        <a:tcBdr/>
        <a:fill>
          <a:solidFill>
            <a:srgbClr val="E7F1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3CACD"/>
          </a:solidFill>
        </a:fill>
      </a:tcStyle>
    </a:wholeTbl>
    <a:band2H>
      <a:tcTxStyle/>
      <a:tcStyle>
        <a:tcBdr/>
        <a:fill>
          <a:solidFill>
            <a:srgbClr val="F9E6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6405"/>
  </p:normalViewPr>
  <p:slideViewPr>
    <p:cSldViewPr snapToGrid="0">
      <p:cViewPr varScale="1">
        <p:scale>
          <a:sx n="121" d="100"/>
          <a:sy n="121" d="100"/>
        </p:scale>
        <p:origin x="200" y="2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GB"/>
  <c:roundedCorners val="0"/>
  <c:style val="2"/>
  <c:chart>
    <c:autoTitleDeleted val="1"/>
    <c:plotArea>
      <c:layout>
        <c:manualLayout>
          <c:layoutTarget val="inner"/>
          <c:xMode val="edge"/>
          <c:yMode val="edge"/>
          <c:x val="0.11520900000000001"/>
          <c:y val="0.148842"/>
          <c:w val="0.87979099999999999"/>
          <c:h val="0.78721399999999997"/>
        </c:manualLayout>
      </c:layout>
      <c:barChart>
        <c:barDir val="col"/>
        <c:grouping val="clustered"/>
        <c:varyColors val="0"/>
        <c:ser>
          <c:idx val="0"/>
          <c:order val="0"/>
          <c:tx>
            <c:strRef>
              <c:f>Sheet1!$A$2</c:f>
              <c:strCache>
                <c:ptCount val="1"/>
                <c:pt idx="0">
                  <c:v>1</c:v>
                </c:pt>
              </c:strCache>
            </c:strRef>
          </c:tx>
          <c:spPr>
            <a:solidFill>
              <a:srgbClr val="B2B2B2"/>
            </a:solidFill>
            <a:ln w="12700" cap="flat">
              <a:solidFill>
                <a:srgbClr val="000000"/>
              </a:solidFill>
              <a:prstDash val="solid"/>
              <a:round/>
            </a:ln>
            <a:effectLst/>
          </c:spPr>
          <c:invertIfNegative val="0"/>
          <c:errBars>
            <c:errBarType val="both"/>
            <c:errValType val="cust"/>
            <c:noEndCap val="0"/>
            <c:plus>
              <c:numLit>
                <c:formatCode>General</c:formatCode>
                <c:ptCount val="2"/>
                <c:pt idx="0">
                  <c:v>8.5508000000000001E-2</c:v>
                </c:pt>
                <c:pt idx="1">
                  <c:v>8.5508000000000001E-2</c:v>
                </c:pt>
              </c:numLit>
            </c:plus>
            <c:minus>
              <c:numLit>
                <c:formatCode>General</c:formatCode>
                <c:ptCount val="2"/>
                <c:pt idx="0">
                  <c:v>8.5508000000000001E-2</c:v>
                </c:pt>
                <c:pt idx="1">
                  <c:v>8.5508000000000001E-2</c:v>
                </c:pt>
              </c:numLit>
            </c:minus>
            <c:spPr>
              <a:noFill/>
              <a:ln w="12700" cap="flat">
                <a:solidFill>
                  <a:srgbClr val="808080"/>
                </a:solidFill>
                <a:prstDash val="solid"/>
                <a:round/>
              </a:ln>
              <a:effectLst/>
            </c:spPr>
          </c:errBars>
          <c:cat>
            <c:strRef>
              <c:f>Sheet1!$B$1:$B$1</c:f>
              <c:strCache>
                <c:ptCount val="1"/>
              </c:strCache>
            </c:strRef>
          </c:cat>
          <c:val>
            <c:numRef>
              <c:f>Sheet1!$B$2:$B$2</c:f>
              <c:numCache>
                <c:formatCode>General</c:formatCode>
                <c:ptCount val="1"/>
                <c:pt idx="0">
                  <c:v>0.31281100000000001</c:v>
                </c:pt>
              </c:numCache>
            </c:numRef>
          </c:val>
          <c:extLst>
            <c:ext xmlns:c16="http://schemas.microsoft.com/office/drawing/2014/chart" uri="{C3380CC4-5D6E-409C-BE32-E72D297353CC}">
              <c16:uniqueId val="{00000000-4756-3945-95CE-4949786C2EBE}"/>
            </c:ext>
          </c:extLst>
        </c:ser>
        <c:ser>
          <c:idx val="1"/>
          <c:order val="1"/>
          <c:tx>
            <c:strRef>
              <c:f>Sheet1!$A$3</c:f>
              <c:strCache>
                <c:ptCount val="1"/>
                <c:pt idx="0">
                  <c:v>2</c:v>
                </c:pt>
              </c:strCache>
            </c:strRef>
          </c:tx>
          <c:spPr>
            <a:solidFill>
              <a:srgbClr val="404040"/>
            </a:solidFill>
            <a:ln w="12700" cap="flat">
              <a:solidFill>
                <a:srgbClr val="000000"/>
              </a:solidFill>
              <a:prstDash val="solid"/>
              <a:round/>
            </a:ln>
            <a:effectLst/>
          </c:spPr>
          <c:invertIfNegative val="0"/>
          <c:errBars>
            <c:errBarType val="both"/>
            <c:errValType val="cust"/>
            <c:noEndCap val="0"/>
            <c:plus>
              <c:numLit>
                <c:formatCode>General</c:formatCode>
                <c:ptCount val="2"/>
                <c:pt idx="0">
                  <c:v>8.5508000000000001E-2</c:v>
                </c:pt>
                <c:pt idx="1">
                  <c:v>8.5508000000000001E-2</c:v>
                </c:pt>
              </c:numLit>
            </c:plus>
            <c:minus>
              <c:numLit>
                <c:formatCode>General</c:formatCode>
                <c:ptCount val="2"/>
                <c:pt idx="0">
                  <c:v>8.5508000000000001E-2</c:v>
                </c:pt>
                <c:pt idx="1">
                  <c:v>8.5508000000000001E-2</c:v>
                </c:pt>
              </c:numLit>
            </c:minus>
            <c:spPr>
              <a:noFill/>
              <a:ln w="12700" cap="flat">
                <a:solidFill>
                  <a:srgbClr val="808080"/>
                </a:solidFill>
                <a:prstDash val="solid"/>
                <a:round/>
              </a:ln>
              <a:effectLst/>
            </c:spPr>
          </c:errBars>
          <c:cat>
            <c:strRef>
              <c:f>Sheet1!$B$1:$B$1</c:f>
              <c:strCache>
                <c:ptCount val="1"/>
              </c:strCache>
            </c:strRef>
          </c:cat>
          <c:val>
            <c:numRef>
              <c:f>Sheet1!$B$3:$B$3</c:f>
              <c:numCache>
                <c:formatCode>General</c:formatCode>
                <c:ptCount val="1"/>
                <c:pt idx="0">
                  <c:v>0.68718900000000005</c:v>
                </c:pt>
              </c:numCache>
            </c:numRef>
          </c:val>
          <c:extLst>
            <c:ext xmlns:c16="http://schemas.microsoft.com/office/drawing/2014/chart" uri="{C3380CC4-5D6E-409C-BE32-E72D297353CC}">
              <c16:uniqueId val="{00000001-4756-3945-95CE-4949786C2EBE}"/>
            </c:ext>
          </c:extLst>
        </c:ser>
        <c:dLbls>
          <c:showLegendKey val="0"/>
          <c:showVal val="0"/>
          <c:showCatName val="0"/>
          <c:showSerName val="0"/>
          <c:showPercent val="0"/>
          <c:showBubbleSize val="0"/>
        </c:dLbls>
        <c:gapWidth val="150"/>
        <c:overlap val="-100"/>
        <c:axId val="2094734552"/>
        <c:axId val="2094734553"/>
      </c:barChart>
      <c:catAx>
        <c:axId val="2094734552"/>
        <c:scaling>
          <c:orientation val="minMax"/>
        </c:scaling>
        <c:delete val="0"/>
        <c:axPos val="b"/>
        <c:numFmt formatCode="General" sourceLinked="0"/>
        <c:majorTickMark val="none"/>
        <c:minorTickMark val="none"/>
        <c:tickLblPos val="none"/>
        <c:spPr>
          <a:ln w="12700" cap="flat">
            <a:noFill/>
            <a:prstDash val="solid"/>
            <a:miter lim="800000"/>
          </a:ln>
        </c:spPr>
        <c:txPr>
          <a:bodyPr rot="0"/>
          <a:lstStyle/>
          <a:p>
            <a:pPr>
              <a:defRPr sz="1200" b="0" i="0" u="none" strike="noStrike">
                <a:solidFill>
                  <a:srgbClr val="000000"/>
                </a:solidFill>
                <a:latin typeface="Arial"/>
              </a:defRPr>
            </a:pPr>
            <a:endParaRPr lang="en-DE"/>
          </a:p>
        </c:txPr>
        <c:crossAx val="2094734553"/>
        <c:crosses val="autoZero"/>
        <c:auto val="1"/>
        <c:lblAlgn val="ctr"/>
        <c:lblOffset val="100"/>
        <c:noMultiLvlLbl val="1"/>
      </c:catAx>
      <c:valAx>
        <c:axId val="2094734553"/>
        <c:scaling>
          <c:orientation val="minMax"/>
        </c:scaling>
        <c:delete val="0"/>
        <c:axPos val="l"/>
        <c:numFmt formatCode="0.####" sourceLinked="0"/>
        <c:majorTickMark val="none"/>
        <c:minorTickMark val="none"/>
        <c:tickLblPos val="none"/>
        <c:spPr>
          <a:ln w="12700" cap="flat">
            <a:noFill/>
            <a:prstDash val="solid"/>
            <a:miter lim="800000"/>
          </a:ln>
        </c:spPr>
        <c:txPr>
          <a:bodyPr rot="0"/>
          <a:lstStyle/>
          <a:p>
            <a:pPr>
              <a:defRPr sz="1200" b="0" i="0" u="none" strike="noStrike">
                <a:solidFill>
                  <a:srgbClr val="000000"/>
                </a:solidFill>
                <a:latin typeface="Arial"/>
              </a:defRPr>
            </a:pPr>
            <a:endParaRPr lang="en-DE"/>
          </a:p>
        </c:txPr>
        <c:crossAx val="2094734552"/>
        <c:crosses val="autoZero"/>
        <c:crossBetween val="between"/>
        <c:majorUnit val="0.2"/>
        <c:minorUnit val="0.1"/>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xfrm>
            <a:off x="1143000" y="685800"/>
            <a:ext cx="4572000" cy="3429000"/>
          </a:xfrm>
          <a:prstGeom prst="rect">
            <a:avLst/>
          </a:prstGeom>
        </p:spPr>
        <p:txBody>
          <a:bodyPr/>
          <a:lstStyle/>
          <a:p>
            <a:endParaRPr/>
          </a:p>
        </p:txBody>
      </p:sp>
      <p:sp>
        <p:nvSpPr>
          <p:cNvPr id="261" name="Shape 2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Arial"/>
      </a:defRPr>
    </a:lvl1pPr>
    <a:lvl2pPr indent="228600" latinLnBrk="0">
      <a:defRPr sz="1200">
        <a:latin typeface="+mj-lt"/>
        <a:ea typeface="+mj-ea"/>
        <a:cs typeface="+mj-cs"/>
        <a:sym typeface="Arial"/>
      </a:defRPr>
    </a:lvl2pPr>
    <a:lvl3pPr indent="457200" latinLnBrk="0">
      <a:defRPr sz="1200">
        <a:latin typeface="+mj-lt"/>
        <a:ea typeface="+mj-ea"/>
        <a:cs typeface="+mj-cs"/>
        <a:sym typeface="Arial"/>
      </a:defRPr>
    </a:lvl3pPr>
    <a:lvl4pPr indent="685800" latinLnBrk="0">
      <a:defRPr sz="1200">
        <a:latin typeface="+mj-lt"/>
        <a:ea typeface="+mj-ea"/>
        <a:cs typeface="+mj-cs"/>
        <a:sym typeface="Arial"/>
      </a:defRPr>
    </a:lvl4pPr>
    <a:lvl5pPr indent="914400" latinLnBrk="0">
      <a:defRPr sz="1200">
        <a:latin typeface="+mj-lt"/>
        <a:ea typeface="+mj-ea"/>
        <a:cs typeface="+mj-cs"/>
        <a:sym typeface="Arial"/>
      </a:defRPr>
    </a:lvl5pPr>
    <a:lvl6pPr indent="1143000" latinLnBrk="0">
      <a:defRPr sz="1200">
        <a:latin typeface="+mj-lt"/>
        <a:ea typeface="+mj-ea"/>
        <a:cs typeface="+mj-cs"/>
        <a:sym typeface="Arial"/>
      </a:defRPr>
    </a:lvl6pPr>
    <a:lvl7pPr indent="1371600" latinLnBrk="0">
      <a:defRPr sz="1200">
        <a:latin typeface="+mj-lt"/>
        <a:ea typeface="+mj-ea"/>
        <a:cs typeface="+mj-cs"/>
        <a:sym typeface="Arial"/>
      </a:defRPr>
    </a:lvl7pPr>
    <a:lvl8pPr indent="1600200" latinLnBrk="0">
      <a:defRPr sz="1200">
        <a:latin typeface="+mj-lt"/>
        <a:ea typeface="+mj-ea"/>
        <a:cs typeface="+mj-cs"/>
        <a:sym typeface="Arial"/>
      </a:defRPr>
    </a:lvl8pPr>
    <a:lvl9pPr indent="1828800" latinLnBrk="0">
      <a:defRPr sz="12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Shape 432"/>
          <p:cNvSpPr>
            <a:spLocks noGrp="1" noRot="1" noChangeAspect="1"/>
          </p:cNvSpPr>
          <p:nvPr>
            <p:ph type="sldImg"/>
          </p:nvPr>
        </p:nvSpPr>
        <p:spPr>
          <a:xfrm>
            <a:off x="381000" y="685800"/>
            <a:ext cx="6096000" cy="3429000"/>
          </a:xfrm>
          <a:prstGeom prst="rect">
            <a:avLst/>
          </a:prstGeom>
        </p:spPr>
        <p:txBody>
          <a:bodyPr/>
          <a:lstStyle/>
          <a:p>
            <a:endParaRPr/>
          </a:p>
        </p:txBody>
      </p:sp>
      <p:sp>
        <p:nvSpPr>
          <p:cNvPr id="433" name="Shape 433"/>
          <p:cNvSpPr>
            <a:spLocks noGrp="1"/>
          </p:cNvSpPr>
          <p:nvPr>
            <p:ph type="body" sz="quarter" idx="1"/>
          </p:nvPr>
        </p:nvSpPr>
        <p:spPr>
          <a:prstGeom prst="rect">
            <a:avLst/>
          </a:prstGeom>
        </p:spPr>
        <p:txBody>
          <a:bodyPr/>
          <a:lstStyle/>
          <a:p>
            <a:pPr marL="171450" indent="-171450">
              <a:buSzPct val="100000"/>
              <a:buFont typeface="Arial"/>
              <a:buChar char="•"/>
            </a:pPr>
            <a:r>
              <a:t>We believe that studying this dimension could provide important information about how brain areas communicate with each other, and in general about how the brain works.</a:t>
            </a:r>
          </a:p>
          <a:p>
            <a:pPr marL="171450" indent="-171450">
              <a:buSzPct val="100000"/>
              <a:buFont typeface="Arial"/>
              <a:buChar char="•"/>
            </a:pPr>
            <a:r>
              <a:t>Importantly, the field is usually called “laminar fMRI”, because we attempt at studying the cortical laminae, but as you can imagine, we don’t really have the resolution to distinguish the actual layers, so we usually divide the cortical depth into a number of territories, e.g. 3, 4 or 6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7" name="Shape 1317"/>
          <p:cNvSpPr>
            <a:spLocks noGrp="1" noRot="1" noChangeAspect="1"/>
          </p:cNvSpPr>
          <p:nvPr>
            <p:ph type="sldImg"/>
          </p:nvPr>
        </p:nvSpPr>
        <p:spPr>
          <a:xfrm>
            <a:off x="381000" y="685800"/>
            <a:ext cx="6096000" cy="3429000"/>
          </a:xfrm>
          <a:prstGeom prst="rect">
            <a:avLst/>
          </a:prstGeom>
        </p:spPr>
        <p:txBody>
          <a:bodyPr/>
          <a:lstStyle/>
          <a:p>
            <a:endParaRPr/>
          </a:p>
        </p:txBody>
      </p:sp>
      <p:sp>
        <p:nvSpPr>
          <p:cNvPr id="1318" name="Shape 1318"/>
          <p:cNvSpPr>
            <a:spLocks noGrp="1"/>
          </p:cNvSpPr>
          <p:nvPr>
            <p:ph type="body" sz="quarter" idx="1"/>
          </p:nvPr>
        </p:nvSpPr>
        <p:spPr>
          <a:prstGeom prst="rect">
            <a:avLst/>
          </a:prstGeom>
        </p:spPr>
        <p:txBody>
          <a:bodyPr/>
          <a:lstStyle/>
          <a:p>
            <a:r>
              <a:t>The key of our research is the Oxygen Extraction Fraction.</a:t>
            </a:r>
          </a:p>
          <a:p>
            <a:r>
              <a:t>OEF reflects the ratio of oxygen that a tissue extracts from the incoming blood flow to maintain its own function.</a:t>
            </a:r>
          </a:p>
          <a:p>
            <a:r>
              <a:t>The oxygen supply is a valuable biomarker for brain health and has a fundamental role in the investigation of its metabolism. Many exciting application fields are already known, for example by giving insights into the prediction and therapy of stroke</a:t>
            </a:r>
          </a:p>
          <a:p>
            <a:endParaRPr/>
          </a:p>
          <a:p>
            <a:r>
              <a:t>A short example why OEF is of such high value: about 20% of all stroke patients have an unknown time point of occurrence. As drug-based therapy is only permitted withing the first 4.5 hours, a reliable determination of the stroke age is essential but so far not possible by image morphology.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3" name="Shape 1403"/>
          <p:cNvSpPr>
            <a:spLocks noGrp="1" noRot="1" noChangeAspect="1"/>
          </p:cNvSpPr>
          <p:nvPr>
            <p:ph type="sldImg"/>
          </p:nvPr>
        </p:nvSpPr>
        <p:spPr>
          <a:xfrm>
            <a:off x="381000" y="685800"/>
            <a:ext cx="6096000" cy="3429000"/>
          </a:xfrm>
          <a:prstGeom prst="rect">
            <a:avLst/>
          </a:prstGeom>
        </p:spPr>
        <p:txBody>
          <a:bodyPr/>
          <a:lstStyle/>
          <a:p>
            <a:endParaRPr/>
          </a:p>
        </p:txBody>
      </p:sp>
      <p:sp>
        <p:nvSpPr>
          <p:cNvPr id="1404" name="Shape 1404"/>
          <p:cNvSpPr>
            <a:spLocks noGrp="1"/>
          </p:cNvSpPr>
          <p:nvPr>
            <p:ph type="body" sz="quarter" idx="1"/>
          </p:nvPr>
        </p:nvSpPr>
        <p:spPr>
          <a:prstGeom prst="rect">
            <a:avLst/>
          </a:prstGeom>
        </p:spPr>
        <p:txBody>
          <a:bodyPr/>
          <a:lstStyle/>
          <a:p>
            <a:r>
              <a:t>Current gold-standard for OEF quantification are O15-PET measurements. The use of radioactive tracers, its usage as a gas and the short half-life require special equipment which is not applicable everywhere – that makes MR methods desirable which can be used at various scanners. Our approach is based on a theory which relates OEF to the MR quantity R2’. This parameter is itself defined by two MR parameters, the relaxation times T2 and T2*, which are manifested in the gradient echo and spin echo contrast, respectively. </a:t>
            </a:r>
          </a:p>
          <a:p>
            <a:endParaRPr/>
          </a:p>
          <a:p>
            <a:r>
              <a:t>To give you a better impression on the different meanings of an MRI image, you can see a simplified signal decay in the two figures here. The signal of a certain tissue volume decays with time and can be described by a monoexponential decay. In case that a single image is now acquired at a specific time during this decay, so-called qualitative weighted images are produced where the contrast is generated by the absolut signal magnitude. Thus, such images always depend on the measurement and will differ in their absolute values between different scanners and subjects and so on. On the other hand, if several images along the signal decay curve are measured, we are able to extract the exponential characteristic, leading to a quantitative parameter map with well-defined values for each tissue.</a:t>
            </a:r>
          </a:p>
          <a:p>
            <a:endParaRPr/>
          </a:p>
          <a:p>
            <a:r>
              <a:t>Our proposed sequence now acquires ten images. The image series here shows the same slice but the contrast changes dramatically along the images and enables the simultaneouse computation of T2 and T2* values, finally enabling access to OEF.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4" name="Shape 1424"/>
          <p:cNvSpPr>
            <a:spLocks noGrp="1" noRot="1" noChangeAspect="1"/>
          </p:cNvSpPr>
          <p:nvPr>
            <p:ph type="sldImg"/>
          </p:nvPr>
        </p:nvSpPr>
        <p:spPr>
          <a:xfrm>
            <a:off x="381000" y="685800"/>
            <a:ext cx="6096000" cy="3429000"/>
          </a:xfrm>
          <a:prstGeom prst="rect">
            <a:avLst/>
          </a:prstGeom>
        </p:spPr>
        <p:txBody>
          <a:bodyPr/>
          <a:lstStyle/>
          <a:p>
            <a:endParaRPr/>
          </a:p>
        </p:txBody>
      </p:sp>
      <p:sp>
        <p:nvSpPr>
          <p:cNvPr id="1425" name="Shape 1425"/>
          <p:cNvSpPr>
            <a:spLocks noGrp="1"/>
          </p:cNvSpPr>
          <p:nvPr>
            <p:ph type="body" sz="quarter" idx="1"/>
          </p:nvPr>
        </p:nvSpPr>
        <p:spPr>
          <a:prstGeom prst="rect">
            <a:avLst/>
          </a:prstGeom>
        </p:spPr>
        <p:txBody>
          <a:bodyPr/>
          <a:lstStyle/>
          <a:p>
            <a:r>
              <a:t>The combined acquisition of GE and SE data offers the simultaneous quantification of T2 and T2*. While previous sequences were limited by low resolution and small number of acquired echoes, we have implemented a 10-echo GE-SE EPIK sequence that offers an improved resolution, 10 echoes with a second SE in below 114ms and an TA of 57s for 20 slices.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2" name="Shape 1452"/>
          <p:cNvSpPr>
            <a:spLocks noGrp="1" noRot="1" noChangeAspect="1"/>
          </p:cNvSpPr>
          <p:nvPr>
            <p:ph type="sldImg"/>
          </p:nvPr>
        </p:nvSpPr>
        <p:spPr>
          <a:xfrm>
            <a:off x="381000" y="685800"/>
            <a:ext cx="6096000" cy="3429000"/>
          </a:xfrm>
          <a:prstGeom prst="rect">
            <a:avLst/>
          </a:prstGeom>
        </p:spPr>
        <p:txBody>
          <a:bodyPr/>
          <a:lstStyle/>
          <a:p>
            <a:endParaRPr/>
          </a:p>
        </p:txBody>
      </p:sp>
      <p:sp>
        <p:nvSpPr>
          <p:cNvPr id="1453" name="Shape 1453"/>
          <p:cNvSpPr>
            <a:spLocks noGrp="1"/>
          </p:cNvSpPr>
          <p:nvPr>
            <p:ph type="body" sz="quarter" idx="1"/>
          </p:nvPr>
        </p:nvSpPr>
        <p:spPr>
          <a:prstGeom prst="rect">
            <a:avLst/>
          </a:prstGeom>
        </p:spPr>
        <p:txBody>
          <a:bodyPr/>
          <a:lstStyle/>
          <a:p>
            <a:r>
              <a:t>To validate that the quantified T2 and T2* values from our approach are correct, we compared them with reference method on 2 reference objects and 5 healthy in vivo subjects. The left figure shows you the mean values for T2 and T2* from our sequence in blue, reference imaging methods in red and further spectroscopy values in green. Such spectroscopy measurements offer very precise reference values of a chosen small voxel. The same comparison is shown in the right for the in vivo study cohort, underlying a great agreement between all methodologies. </a:t>
            </a:r>
          </a:p>
          <a:p>
            <a:endParaRPr/>
          </a:p>
          <a:p>
            <a:r>
              <a:t>This should show you that GE-SE EPIK offers a comparable accuracy for the parameter quantification with the benefit of a 20 fold speed up.</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4" name="Shape 1504"/>
          <p:cNvSpPr>
            <a:spLocks noGrp="1" noRot="1" noChangeAspect="1"/>
          </p:cNvSpPr>
          <p:nvPr>
            <p:ph type="sldImg"/>
          </p:nvPr>
        </p:nvSpPr>
        <p:spPr>
          <a:xfrm>
            <a:off x="381000" y="685800"/>
            <a:ext cx="6096000" cy="3429000"/>
          </a:xfrm>
          <a:prstGeom prst="rect">
            <a:avLst/>
          </a:prstGeom>
        </p:spPr>
        <p:txBody>
          <a:bodyPr/>
          <a:lstStyle/>
          <a:p>
            <a:endParaRPr/>
          </a:p>
        </p:txBody>
      </p:sp>
      <p:sp>
        <p:nvSpPr>
          <p:cNvPr id="1505" name="Shape 1505"/>
          <p:cNvSpPr>
            <a:spLocks noGrp="1"/>
          </p:cNvSpPr>
          <p:nvPr>
            <p:ph type="body" sz="quarter" idx="1"/>
          </p:nvPr>
        </p:nvSpPr>
        <p:spPr>
          <a:prstGeom prst="rect">
            <a:avLst/>
          </a:prstGeom>
        </p:spPr>
        <p:txBody>
          <a:bodyPr/>
          <a:lstStyle/>
          <a:p>
            <a:r>
              <a:t>Finally, I tortured some of my collegues to hold their breath repeatedly for one minute. This sanity check was done to study the sensitivity of our approach for measurements of the Oxygen extraction fraction. This figure shows you the OEF time envelope over 6 blocks of alternating breathing and breath-holding, where the expected biological effects during breath-holds is underlined by a decrease in the oxygen extraction fraction. To further quantify the difference between both states we performed a linear regression to the data of each task block and extract the OEF slope. The mean slopes for the 6 blocks from a total of three experiments is presented here, revealing a significant difference between OEF during normal breathing and breath-holding.</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noProof="0" dirty="0"/>
              <a:t>Placing the antennas in close proximity results in increased coupling between the elements. This,</a:t>
            </a:r>
            <a:r>
              <a:rPr lang="en-US" baseline="0" noProof="0" dirty="0"/>
              <a:t> in turn, l</a:t>
            </a:r>
            <a:r>
              <a:rPr lang="en-US" noProof="0" dirty="0"/>
              <a:t>eads to less distinct field distributions which cause reduced SNR in the receive case or elevated power requirements in the transmit case. Tolerable levels of coupling allowed us</a:t>
            </a:r>
            <a:r>
              <a:rPr lang="en-US" baseline="0" noProof="0" dirty="0"/>
              <a:t> to implement a J-pole array with 6 elements which we were able to extend to 8 elements using a filter network to decouple neighboring antennas. However, arranging more elements around the circumference of the head usually leads to an increase B1 homogeneity as well as reduced transmit power requirements. The aims of the proposed transfer campaign project are thus: larger coverage, greater B1 homogeneity through increased number of channels and reduced power requirements. </a:t>
            </a:r>
            <a:endParaRPr lang="en-US" noProof="0" dirty="0"/>
          </a:p>
        </p:txBody>
      </p:sp>
      <p:sp>
        <p:nvSpPr>
          <p:cNvPr id="4" name="Slide Number Placeholder 3"/>
          <p:cNvSpPr>
            <a:spLocks noGrp="1"/>
          </p:cNvSpPr>
          <p:nvPr>
            <p:ph type="sldNum" sz="quarter" idx="5"/>
          </p:nvPr>
        </p:nvSpPr>
        <p:spPr/>
        <p:txBody>
          <a:bodyPr/>
          <a:lstStyle/>
          <a:p>
            <a:fld id="{4212092E-E598-B441-A5DE-59683216C259}" type="slidenum">
              <a:rPr lang="en-GB" smtClean="0"/>
              <a:t>23</a:t>
            </a:fld>
            <a:endParaRPr lang="en-GB"/>
          </a:p>
        </p:txBody>
      </p:sp>
    </p:spTree>
    <p:extLst>
      <p:ext uri="{BB962C8B-B14F-4D97-AF65-F5344CB8AC3E}">
        <p14:creationId xmlns:p14="http://schemas.microsoft.com/office/powerpoint/2010/main" val="334106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noProof="0" dirty="0"/>
              <a:t>Placing the antennas in close proximity results in increased coupling between the elements. This,</a:t>
            </a:r>
            <a:r>
              <a:rPr lang="en-US" baseline="0" noProof="0" dirty="0"/>
              <a:t> in turn, l</a:t>
            </a:r>
            <a:r>
              <a:rPr lang="en-US" noProof="0" dirty="0"/>
              <a:t>eads to less distinct field distributions which cause reduced SNR in the receive case or elevated power requirements in the transmit case. Tolerable levels of coupling allowed us</a:t>
            </a:r>
            <a:r>
              <a:rPr lang="en-US" baseline="0" noProof="0" dirty="0"/>
              <a:t> to implement a J-pole array with 6 elements which we were able to extend to 8 elements using a filter network to decouple neighboring antennas. However, arranging more elements around the circumference of the head usually leads to an increase B1 homogeneity as well as reduced transmit power requirements. The aims of the proposed transfer campaign project are thus: larger coverage, greater B1 homogeneity through increased number of channels and reduced power requirements. </a:t>
            </a:r>
            <a:endParaRPr lang="en-US" noProof="0" dirty="0"/>
          </a:p>
        </p:txBody>
      </p:sp>
      <p:sp>
        <p:nvSpPr>
          <p:cNvPr id="4" name="Slide Number Placeholder 3"/>
          <p:cNvSpPr>
            <a:spLocks noGrp="1"/>
          </p:cNvSpPr>
          <p:nvPr>
            <p:ph type="sldNum" sz="quarter" idx="5"/>
          </p:nvPr>
        </p:nvSpPr>
        <p:spPr/>
        <p:txBody>
          <a:bodyPr/>
          <a:lstStyle/>
          <a:p>
            <a:fld id="{4212092E-E598-B441-A5DE-59683216C259}" type="slidenum">
              <a:rPr lang="en-GB" smtClean="0"/>
              <a:t>24</a:t>
            </a:fld>
            <a:endParaRPr lang="en-GB"/>
          </a:p>
        </p:txBody>
      </p:sp>
    </p:spTree>
    <p:extLst>
      <p:ext uri="{BB962C8B-B14F-4D97-AF65-F5344CB8AC3E}">
        <p14:creationId xmlns:p14="http://schemas.microsoft.com/office/powerpoint/2010/main" val="3213318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Multi-channel benefits and decoupling problem …</a:t>
            </a:r>
          </a:p>
        </p:txBody>
      </p:sp>
      <p:sp>
        <p:nvSpPr>
          <p:cNvPr id="4" name="Slide Number Placeholder 3"/>
          <p:cNvSpPr>
            <a:spLocks noGrp="1"/>
          </p:cNvSpPr>
          <p:nvPr>
            <p:ph type="sldNum" sz="quarter" idx="5"/>
          </p:nvPr>
        </p:nvSpPr>
        <p:spPr/>
        <p:txBody>
          <a:bodyPr/>
          <a:lstStyle/>
          <a:p>
            <a:fld id="{4212092E-E598-B441-A5DE-59683216C259}" type="slidenum">
              <a:rPr lang="en-GB" smtClean="0"/>
              <a:t>31</a:t>
            </a:fld>
            <a:endParaRPr lang="en-GB"/>
          </a:p>
        </p:txBody>
      </p:sp>
    </p:spTree>
    <p:extLst>
      <p:ext uri="{BB962C8B-B14F-4D97-AF65-F5344CB8AC3E}">
        <p14:creationId xmlns:p14="http://schemas.microsoft.com/office/powerpoint/2010/main" val="3565436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noProof="0" dirty="0"/>
              <a:t>Placing the antennas in close proximity results in increased coupling between the elements. This,</a:t>
            </a:r>
            <a:r>
              <a:rPr lang="en-US" baseline="0" noProof="0" dirty="0"/>
              <a:t> in turn, l</a:t>
            </a:r>
            <a:r>
              <a:rPr lang="en-US" noProof="0" dirty="0"/>
              <a:t>eads to less distinct field distributions which cause reduced SNR in the receive case or elevated power requirements in the transmit case. Tolerable levels of coupling allowed us</a:t>
            </a:r>
            <a:r>
              <a:rPr lang="en-US" baseline="0" noProof="0" dirty="0"/>
              <a:t> to implement a J-pole array with 6 elements which we were able to extend to 8 elements using a filter network to decouple neighboring antennas. However, arranging more elements around the circumference of the head usually leads to an increase B1 homogeneity as well as reduced transmit power requirements. The aims of the proposed transfer campaign project are thus: larger coverage, greater B1 homogeneity through increased number of channels and reduced power requirements. </a:t>
            </a:r>
            <a:endParaRPr lang="en-US" noProof="0" dirty="0"/>
          </a:p>
        </p:txBody>
      </p:sp>
      <p:sp>
        <p:nvSpPr>
          <p:cNvPr id="4" name="Slide Number Placeholder 3"/>
          <p:cNvSpPr>
            <a:spLocks noGrp="1"/>
          </p:cNvSpPr>
          <p:nvPr>
            <p:ph type="sldNum" sz="quarter" idx="5"/>
          </p:nvPr>
        </p:nvSpPr>
        <p:spPr/>
        <p:txBody>
          <a:bodyPr/>
          <a:lstStyle/>
          <a:p>
            <a:fld id="{4212092E-E598-B441-A5DE-59683216C259}" type="slidenum">
              <a:rPr lang="en-GB" smtClean="0"/>
              <a:t>33</a:t>
            </a:fld>
            <a:endParaRPr lang="en-GB"/>
          </a:p>
        </p:txBody>
      </p:sp>
    </p:spTree>
    <p:extLst>
      <p:ext uri="{BB962C8B-B14F-4D97-AF65-F5344CB8AC3E}">
        <p14:creationId xmlns:p14="http://schemas.microsoft.com/office/powerpoint/2010/main" val="807364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 name="Shape 639"/>
          <p:cNvSpPr>
            <a:spLocks noGrp="1" noRot="1" noChangeAspect="1"/>
          </p:cNvSpPr>
          <p:nvPr>
            <p:ph type="sldImg"/>
          </p:nvPr>
        </p:nvSpPr>
        <p:spPr>
          <a:xfrm>
            <a:off x="381000" y="685800"/>
            <a:ext cx="6096000" cy="3429000"/>
          </a:xfrm>
          <a:prstGeom prst="rect">
            <a:avLst/>
          </a:prstGeom>
        </p:spPr>
        <p:txBody>
          <a:bodyPr/>
          <a:lstStyle/>
          <a:p>
            <a:endParaRPr/>
          </a:p>
        </p:txBody>
      </p:sp>
      <p:sp>
        <p:nvSpPr>
          <p:cNvPr id="640" name="Shape 640"/>
          <p:cNvSpPr>
            <a:spLocks noGrp="1"/>
          </p:cNvSpPr>
          <p:nvPr>
            <p:ph type="body" sz="quarter" idx="1"/>
          </p:nvPr>
        </p:nvSpPr>
        <p:spPr>
          <a:prstGeom prst="rect">
            <a:avLst/>
          </a:prstGeom>
        </p:spPr>
        <p:txBody>
          <a:bodyPr/>
          <a:lstStyle/>
          <a:p>
            <a:pPr marL="171450" indent="-171450">
              <a:buSzPct val="100000"/>
              <a:buFont typeface="Arial"/>
              <a:buChar char="•"/>
            </a:pPr>
            <a:r>
              <a:t>, one in the superficial layers, probably related to afferents from the motor thalamus, and another one in intermediate/deep layers, presumably related to cortical motor efferents.</a:t>
            </a:r>
          </a:p>
          <a:p>
            <a:pPr marL="171450" indent="-171450">
              <a:buSzPct val="100000"/>
              <a:buFont typeface="Arial"/>
              <a:buChar char="•"/>
            </a:pPr>
            <a:r>
              <a:t>Finger movement resulted in activation of:</a:t>
            </a:r>
          </a:p>
          <a:p>
            <a:pPr marL="171450" indent="-171450">
              <a:buSzPct val="100000"/>
              <a:buFont typeface="Arial"/>
              <a:buChar char="•"/>
            </a:pPr>
            <a:r>
              <a:t>- the superficial: proprioception and cortico-cortical input (e.g. premotor cortex) + Vein BIAS</a:t>
            </a:r>
          </a:p>
          <a:p>
            <a:pPr marL="171450" indent="-171450">
              <a:buSzPct val="100000"/>
              <a:buFont typeface="Arial"/>
              <a:buChar char="•"/>
            </a:pPr>
            <a:r>
              <a:t>- deeper layers: possibly indicating signaling from premotor and supplementary motor cortices, also coinciding with cortical motor efferents towards pontomedullary or thalamic nuclei [11, 79]. </a:t>
            </a:r>
          </a:p>
          <a:p>
            <a:pPr marL="171450" indent="-171450">
              <a:buSzPct val="100000"/>
              <a:buFont typeface="Arial"/>
              <a:buChar char="•"/>
            </a:pPr>
            <a:endParaRPr/>
          </a:p>
          <a:p>
            <a:pPr marL="171450" indent="-171450">
              <a:buSzPct val="100000"/>
              <a:buFont typeface="Arial"/>
              <a:buChar char="•"/>
            </a:pPr>
            <a:r>
              <a:t>Sensory processing triggered by the touch between two fingers:</a:t>
            </a:r>
          </a:p>
          <a:p>
            <a:pPr marL="171450" indent="-171450">
              <a:buSzPct val="100000"/>
              <a:buFont typeface="Arial"/>
              <a:buChar char="•"/>
            </a:pPr>
            <a:r>
              <a:t>- intermediate layers, possibly reflecting the modulation of the motor cortex </a:t>
            </a:r>
            <a:r>
              <a:rPr b="1"/>
              <a:t>by sensory cortical areas </a:t>
            </a:r>
            <a:r>
              <a:t>and </a:t>
            </a:r>
            <a:r>
              <a:rPr b="1"/>
              <a:t>afferents from the sensory thalamus </a:t>
            </a:r>
            <a:r>
              <a:t>[11, 79, 80]. </a:t>
            </a:r>
          </a:p>
          <a:p>
            <a:pPr marL="171450" indent="-171450">
              <a:buSzPct val="100000"/>
              <a:buFont typeface="Arial"/>
              <a:buChar char="•"/>
            </a:pPr>
            <a:endParaRPr/>
          </a:p>
          <a:p>
            <a:pPr marL="171450" indent="-171450">
              <a:buSzPct val="100000"/>
              <a:buFont typeface="Arial"/>
              <a:buChar char="•"/>
            </a:pPr>
            <a:r>
              <a:t>The activation observed near the cortical surface may reflect, at least to a certain extent, a contribution from the venous network</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0" name="Shape 810"/>
          <p:cNvSpPr>
            <a:spLocks noGrp="1" noRot="1" noChangeAspect="1"/>
          </p:cNvSpPr>
          <p:nvPr>
            <p:ph type="sldImg"/>
          </p:nvPr>
        </p:nvSpPr>
        <p:spPr>
          <a:xfrm>
            <a:off x="381000" y="685800"/>
            <a:ext cx="6096000" cy="3429000"/>
          </a:xfrm>
          <a:prstGeom prst="rect">
            <a:avLst/>
          </a:prstGeom>
        </p:spPr>
        <p:txBody>
          <a:bodyPr/>
          <a:lstStyle/>
          <a:p>
            <a:endParaRPr/>
          </a:p>
        </p:txBody>
      </p:sp>
      <p:sp>
        <p:nvSpPr>
          <p:cNvPr id="811" name="Shape 811"/>
          <p:cNvSpPr>
            <a:spLocks noGrp="1"/>
          </p:cNvSpPr>
          <p:nvPr>
            <p:ph type="body" sz="quarter" idx="1"/>
          </p:nvPr>
        </p:nvSpPr>
        <p:spPr>
          <a:prstGeom prst="rect">
            <a:avLst/>
          </a:prstGeom>
        </p:spPr>
        <p:txBody>
          <a:bodyPr/>
          <a:lstStyle/>
          <a:p>
            <a:pPr marL="171450" indent="-171450">
              <a:buSzPct val="100000"/>
              <a:buFont typeface="Arial"/>
              <a:buChar char="•"/>
            </a:pPr>
            <a:r>
              <a:t>Another important measure that we took is functional connectivity.</a:t>
            </a:r>
          </a:p>
          <a:p>
            <a:pPr marL="171450" indent="-171450">
              <a:buSzPct val="100000"/>
              <a:buFont typeface="Arial"/>
              <a:buChar char="•"/>
            </a:pPr>
            <a:r>
              <a:t>So we computed the correlation between each pair of timecourse and obtained a high-dimension connectivity matrix, where we can see how each layer of each ROI connects to every other layers of every other ROI.</a:t>
            </a:r>
          </a:p>
          <a:p>
            <a:pPr marL="171450" indent="-171450">
              <a:buSzPct val="100000"/>
              <a:buFont typeface="Arial"/>
              <a:buChar char="•"/>
            </a:pPr>
            <a:r>
              <a:t>In this way, we can create connectivity graphs where we show ROIs but also give information, color-coded, about the cortical depths involved in the connections.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I’d also like to briefly show you the results of a dynamic</a:t>
            </a:r>
            <a:r>
              <a:rPr lang="en-US" baseline="0" dirty="0"/>
              <a:t> analysis of the connectivity.</a:t>
            </a:r>
          </a:p>
          <a:p>
            <a:r>
              <a:rPr lang="en-US" baseline="0" dirty="0"/>
              <a:t>Just a quick introduction, when we talk about functional connectivity we usually take the correlation values between pairs of </a:t>
            </a:r>
            <a:r>
              <a:rPr lang="en-US" baseline="0" dirty="0" err="1"/>
              <a:t>timecourses</a:t>
            </a:r>
            <a:r>
              <a:rPr lang="en-US" baseline="0" dirty="0"/>
              <a:t> considering the whole scan.</a:t>
            </a:r>
          </a:p>
          <a:p>
            <a:r>
              <a:rPr lang="en-US" baseline="0" dirty="0"/>
              <a:t>If we have the hypothesis that the connectivity may vary during a scan, then we can split our </a:t>
            </a:r>
            <a:r>
              <a:rPr lang="en-US" baseline="0" dirty="0" err="1"/>
              <a:t>timecourses</a:t>
            </a:r>
            <a:r>
              <a:rPr lang="en-US" baseline="0" dirty="0"/>
              <a:t> in windows, and compute one connectivity matrix per period of time.</a:t>
            </a:r>
          </a:p>
          <a:p>
            <a:endParaRPr lang="en-GB" dirty="0"/>
          </a:p>
        </p:txBody>
      </p:sp>
      <p:sp>
        <p:nvSpPr>
          <p:cNvPr id="4" name="Slide Number Placeholder 3"/>
          <p:cNvSpPr>
            <a:spLocks noGrp="1"/>
          </p:cNvSpPr>
          <p:nvPr>
            <p:ph type="sldNum" sz="quarter" idx="10"/>
          </p:nvPr>
        </p:nvSpPr>
        <p:spPr/>
        <p:txBody>
          <a:bodyPr/>
          <a:lstStyle/>
          <a:p>
            <a:fld id="{FF66CAD1-FD47-46B0-9C16-1B81F4E690E0}" type="slidenum">
              <a:rPr lang="de-DE" smtClean="0"/>
              <a:t>10</a:t>
            </a:fld>
            <a:endParaRPr lang="de-DE"/>
          </a:p>
        </p:txBody>
      </p:sp>
    </p:spTree>
    <p:extLst>
      <p:ext uri="{BB962C8B-B14F-4D97-AF65-F5344CB8AC3E}">
        <p14:creationId xmlns:p14="http://schemas.microsoft.com/office/powerpoint/2010/main" val="2495863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6" name="Shape 1106"/>
          <p:cNvSpPr>
            <a:spLocks noGrp="1" noRot="1" noChangeAspect="1"/>
          </p:cNvSpPr>
          <p:nvPr>
            <p:ph type="sldImg"/>
          </p:nvPr>
        </p:nvSpPr>
        <p:spPr>
          <a:xfrm>
            <a:off x="381000" y="685800"/>
            <a:ext cx="6096000" cy="3429000"/>
          </a:xfrm>
          <a:prstGeom prst="rect">
            <a:avLst/>
          </a:prstGeom>
        </p:spPr>
        <p:txBody>
          <a:bodyPr/>
          <a:lstStyle/>
          <a:p>
            <a:endParaRPr/>
          </a:p>
        </p:txBody>
      </p:sp>
      <p:sp>
        <p:nvSpPr>
          <p:cNvPr id="1107" name="Shape 1107"/>
          <p:cNvSpPr>
            <a:spLocks noGrp="1"/>
          </p:cNvSpPr>
          <p:nvPr>
            <p:ph type="body" sz="quarter" idx="1"/>
          </p:nvPr>
        </p:nvSpPr>
        <p:spPr>
          <a:prstGeom prst="rect">
            <a:avLst/>
          </a:prstGeom>
        </p:spPr>
        <p:txBody>
          <a:bodyPr/>
          <a:lstStyle>
            <a:lvl1pPr marL="171450" indent="-171450">
              <a:buSzPct val="100000"/>
              <a:buFont typeface="Arial"/>
              <a:buChar char="•"/>
            </a:lvl1pPr>
          </a:lstStyle>
          <a:p>
            <a:r>
              <a:t>So we did that in our high-resolution matrix, and then we averaged…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baseline="0" dirty="0"/>
          </a:p>
        </p:txBody>
      </p:sp>
      <p:sp>
        <p:nvSpPr>
          <p:cNvPr id="4" name="Slide Number Placeholder 3"/>
          <p:cNvSpPr>
            <a:spLocks noGrp="1"/>
          </p:cNvSpPr>
          <p:nvPr>
            <p:ph type="sldNum" sz="quarter" idx="10"/>
          </p:nvPr>
        </p:nvSpPr>
        <p:spPr/>
        <p:txBody>
          <a:bodyPr/>
          <a:lstStyle/>
          <a:p>
            <a:fld id="{FF66CAD1-FD47-46B0-9C16-1B81F4E690E0}" type="slidenum">
              <a:rPr lang="de-DE" smtClean="0"/>
              <a:t>12</a:t>
            </a:fld>
            <a:endParaRPr lang="de-DE"/>
          </a:p>
        </p:txBody>
      </p:sp>
    </p:spTree>
    <p:extLst>
      <p:ext uri="{BB962C8B-B14F-4D97-AF65-F5344CB8AC3E}">
        <p14:creationId xmlns:p14="http://schemas.microsoft.com/office/powerpoint/2010/main" val="1923392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4" name="Shape 1264"/>
          <p:cNvSpPr>
            <a:spLocks noGrp="1" noRot="1" noChangeAspect="1"/>
          </p:cNvSpPr>
          <p:nvPr>
            <p:ph type="sldImg"/>
          </p:nvPr>
        </p:nvSpPr>
        <p:spPr>
          <a:xfrm>
            <a:off x="381000" y="685800"/>
            <a:ext cx="6096000" cy="3429000"/>
          </a:xfrm>
          <a:prstGeom prst="rect">
            <a:avLst/>
          </a:prstGeom>
        </p:spPr>
        <p:txBody>
          <a:bodyPr/>
          <a:lstStyle/>
          <a:p>
            <a:endParaRPr/>
          </a:p>
        </p:txBody>
      </p:sp>
      <p:sp>
        <p:nvSpPr>
          <p:cNvPr id="1265" name="Shape 1265"/>
          <p:cNvSpPr>
            <a:spLocks noGrp="1"/>
          </p:cNvSpPr>
          <p:nvPr>
            <p:ph type="body" sz="quarter" idx="1"/>
          </p:nvPr>
        </p:nvSpPr>
        <p:spPr>
          <a:prstGeom prst="rect">
            <a:avLst/>
          </a:prstGeom>
        </p:spPr>
        <p:txBody>
          <a:bodyPr/>
          <a:lstStyle/>
          <a:p>
            <a:r>
              <a:t>In the following minutes I want to introduce you to a novel MRI sequence that offers you a rapid quantification of the oxygen extraction fraction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8" name="Shape 1278"/>
          <p:cNvSpPr>
            <a:spLocks noGrp="1" noRot="1" noChangeAspect="1"/>
          </p:cNvSpPr>
          <p:nvPr>
            <p:ph type="sldImg"/>
          </p:nvPr>
        </p:nvSpPr>
        <p:spPr>
          <a:xfrm>
            <a:off x="381000" y="685800"/>
            <a:ext cx="6096000" cy="3429000"/>
          </a:xfrm>
          <a:prstGeom prst="rect">
            <a:avLst/>
          </a:prstGeom>
        </p:spPr>
        <p:txBody>
          <a:bodyPr/>
          <a:lstStyle/>
          <a:p>
            <a:endParaRPr/>
          </a:p>
        </p:txBody>
      </p:sp>
      <p:sp>
        <p:nvSpPr>
          <p:cNvPr id="1279" name="Shape 1279"/>
          <p:cNvSpPr>
            <a:spLocks noGrp="1"/>
          </p:cNvSpPr>
          <p:nvPr>
            <p:ph type="body" sz="quarter" idx="1"/>
          </p:nvPr>
        </p:nvSpPr>
        <p:spPr>
          <a:prstGeom prst="rect">
            <a:avLst/>
          </a:prstGeom>
        </p:spPr>
        <p:txBody>
          <a:bodyPr/>
          <a:lstStyle/>
          <a:p>
            <a:r>
              <a:t>One of the most conceptual questions in neuroscience is how our brain functions? And its already well known that the main driver of the brain function is its metabolism.</a:t>
            </a:r>
          </a:p>
          <a:p>
            <a:endParaRPr/>
          </a:p>
          <a:p>
            <a:r>
              <a:t>This makes imaging techniques of the brain metabolism highly interesting but also very difficult as the complex nature and small temporal as well as spatial scale gives a lot of challenges. </a:t>
            </a:r>
          </a:p>
          <a:p>
            <a:endParaRPr/>
          </a:p>
          <a:p>
            <a:r>
              <a:t>Many MR methods have already found their way into scanning protocols which are capable to image certain metabolic information, but they are often very slow and require scan times of 15 to 30 minutes.</a:t>
            </a:r>
          </a:p>
          <a:p>
            <a:endParaRPr/>
          </a:p>
          <a:p>
            <a:r>
              <a:t>From here the need for rapid imaging techniques to investigate the brain metabolism emerges.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2" name="Shape 1302"/>
          <p:cNvSpPr>
            <a:spLocks noGrp="1" noRot="1" noChangeAspect="1"/>
          </p:cNvSpPr>
          <p:nvPr>
            <p:ph type="sldImg"/>
          </p:nvPr>
        </p:nvSpPr>
        <p:spPr>
          <a:xfrm>
            <a:off x="381000" y="685800"/>
            <a:ext cx="6096000" cy="3429000"/>
          </a:xfrm>
          <a:prstGeom prst="rect">
            <a:avLst/>
          </a:prstGeom>
        </p:spPr>
        <p:txBody>
          <a:bodyPr/>
          <a:lstStyle/>
          <a:p>
            <a:endParaRPr/>
          </a:p>
        </p:txBody>
      </p:sp>
      <p:sp>
        <p:nvSpPr>
          <p:cNvPr id="1303" name="Shape 1303"/>
          <p:cNvSpPr>
            <a:spLocks noGrp="1"/>
          </p:cNvSpPr>
          <p:nvPr>
            <p:ph type="body" sz="quarter" idx="1"/>
          </p:nvPr>
        </p:nvSpPr>
        <p:spPr>
          <a:prstGeom prst="rect">
            <a:avLst/>
          </a:prstGeom>
        </p:spPr>
        <p:txBody>
          <a:bodyPr/>
          <a:lstStyle/>
          <a:p>
            <a:r>
              <a:t>Beyond this motivation, there is a general interest in rapid imaging methods – but why?</a:t>
            </a:r>
          </a:p>
          <a:p>
            <a:endParaRPr/>
          </a:p>
          <a:p>
            <a:r>
              <a:t>The answer is simple: time is money. A study from 2015 revealed that the average costs per hour of MRI examinations were between 400-600 Euro depending on the staff and infrastructure costs while the average scan duration was between 20 and 60 minutes, leading to a capacity of only one or two patients per hour. Thus, the acquisition time characterizes the cost efficiency, the patient comfort and sensitivity to motion corruption.</a:t>
            </a:r>
          </a:p>
          <a:p>
            <a:endParaRPr/>
          </a:p>
          <a:p>
            <a:r>
              <a:t>Another concept of MR is directly coupled with the desire to speed up acquisitions: measure multiple-contrasts</a:t>
            </a:r>
          </a:p>
          <a:p>
            <a:r>
              <a:t>The TA depends on the number of used methods or often called sequences in the MR protocol. </a:t>
            </a:r>
          </a:p>
          <a:p>
            <a:r>
              <a:t>An MRI sequence is a particular setting of MR pulses and gradients to form a specific image appearance. The obtained image contrast in general describes a single tissue parameter. Thus, in most measurements, each contrast requires a single sequence, while modern research trends to acquire multiple contrasts in a single sequence, such that the different parameters can be disentangled by suitable postprocessing routines.</a:t>
            </a:r>
          </a:p>
          <a:p>
            <a:endParaRPr/>
          </a:p>
          <a:p>
            <a:r>
              <a:t>All in all, the underlying idea is to use fast multi-contrast sequences to reduce the measurement time by maintaining a high parameter output.</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elfolie">
    <p:spTree>
      <p:nvGrpSpPr>
        <p:cNvPr id="1" name=""/>
        <p:cNvGrpSpPr/>
        <p:nvPr/>
      </p:nvGrpSpPr>
      <p:grpSpPr>
        <a:xfrm>
          <a:off x="0" y="0"/>
          <a:ext cx="0" cy="0"/>
          <a:chOff x="0" y="0"/>
          <a:chExt cx="0" cy="0"/>
        </a:xfrm>
      </p:grpSpPr>
      <p:sp>
        <p:nvSpPr>
          <p:cNvPr id="15" name="Rechteck 12"/>
          <p:cNvSpPr/>
          <p:nvPr/>
        </p:nvSpPr>
        <p:spPr>
          <a:xfrm>
            <a:off x="0" y="341999"/>
            <a:ext cx="12192000" cy="5067222"/>
          </a:xfrm>
          <a:prstGeom prst="rect">
            <a:avLst/>
          </a:prstGeom>
          <a:solidFill>
            <a:schemeClr val="accent1"/>
          </a:solidFill>
          <a:ln w="12700">
            <a:solidFill>
              <a:srgbClr val="012D4E"/>
            </a:solidFill>
            <a:miter/>
          </a:ln>
        </p:spPr>
        <p:txBody>
          <a:bodyPr lIns="45719" rIns="45719" anchor="ctr"/>
          <a:lstStyle/>
          <a:p>
            <a:pPr algn="ctr">
              <a:defRPr>
                <a:solidFill>
                  <a:srgbClr val="FFFFFF"/>
                </a:solidFill>
              </a:defRPr>
            </a:pPr>
            <a:endParaRPr/>
          </a:p>
        </p:txBody>
      </p:sp>
      <p:sp>
        <p:nvSpPr>
          <p:cNvPr id="16" name="Headline der Präsentation"/>
          <p:cNvSpPr txBox="1">
            <a:spLocks noGrp="1"/>
          </p:cNvSpPr>
          <p:nvPr>
            <p:ph type="title" hasCustomPrompt="1"/>
          </p:nvPr>
        </p:nvSpPr>
        <p:spPr>
          <a:xfrm>
            <a:off x="731839" y="537343"/>
            <a:ext cx="10728323" cy="623405"/>
          </a:xfrm>
          <a:prstGeom prst="rect">
            <a:avLst/>
          </a:prstGeom>
        </p:spPr>
        <p:txBody>
          <a:bodyPr/>
          <a:lstStyle>
            <a:lvl1pPr>
              <a:defRPr>
                <a:solidFill>
                  <a:srgbClr val="FFFFFF"/>
                </a:solidFill>
              </a:defRPr>
            </a:lvl1pPr>
          </a:lstStyle>
          <a:p>
            <a:r>
              <a:t>Headline der Präsentation</a:t>
            </a:r>
          </a:p>
        </p:txBody>
      </p:sp>
      <p:sp>
        <p:nvSpPr>
          <p:cNvPr id="17" name="Body Level One…"/>
          <p:cNvSpPr txBox="1">
            <a:spLocks noGrp="1"/>
          </p:cNvSpPr>
          <p:nvPr>
            <p:ph type="body" sz="quarter" idx="1" hasCustomPrompt="1"/>
          </p:nvPr>
        </p:nvSpPr>
        <p:spPr>
          <a:xfrm>
            <a:off x="731837" y="2444192"/>
            <a:ext cx="10728326" cy="516757"/>
          </a:xfrm>
          <a:prstGeom prst="rect">
            <a:avLst/>
          </a:prstGeom>
        </p:spPr>
        <p:txBody>
          <a:bodyPr/>
          <a:lstStyle>
            <a:lvl1pPr marL="0" indent="0">
              <a:buSzTx/>
              <a:buFontTx/>
              <a:buNone/>
              <a:defRPr sz="1600" cap="all" spc="60">
                <a:solidFill>
                  <a:srgbClr val="FFFFFF"/>
                </a:solidFill>
              </a:defRPr>
            </a:lvl1pPr>
            <a:lvl2pPr marL="0" indent="457200">
              <a:buSzTx/>
              <a:buFontTx/>
              <a:buNone/>
              <a:defRPr sz="1600" cap="all" spc="60">
                <a:solidFill>
                  <a:srgbClr val="FFFFFF"/>
                </a:solidFill>
              </a:defRPr>
            </a:lvl2pPr>
            <a:lvl3pPr marL="0" indent="914400">
              <a:buSzTx/>
              <a:buFontTx/>
              <a:buNone/>
              <a:defRPr sz="1600" cap="all" spc="60">
                <a:solidFill>
                  <a:srgbClr val="FFFFFF"/>
                </a:solidFill>
              </a:defRPr>
            </a:lvl3pPr>
            <a:lvl4pPr marL="0" indent="1371600">
              <a:buSzTx/>
              <a:buFontTx/>
              <a:buNone/>
              <a:defRPr sz="1600" cap="all" spc="60">
                <a:solidFill>
                  <a:srgbClr val="FFFFFF"/>
                </a:solidFill>
              </a:defRPr>
            </a:lvl4pPr>
            <a:lvl5pPr marL="0" indent="1828800">
              <a:buSzTx/>
              <a:buFontTx/>
              <a:buNone/>
              <a:defRPr sz="1600" cap="all" spc="60">
                <a:solidFill>
                  <a:srgbClr val="FFFFFF"/>
                </a:solidFill>
              </a:defRPr>
            </a:lvl5pPr>
          </a:lstStyle>
          <a:p>
            <a:r>
              <a:t>Datum  |  Name</a:t>
            </a:r>
          </a:p>
          <a:p>
            <a:pPr lvl="1"/>
            <a:endParaRPr/>
          </a:p>
          <a:p>
            <a:pPr lvl="2"/>
            <a:endParaRPr/>
          </a:p>
          <a:p>
            <a:pPr lvl="3"/>
            <a:endParaRPr/>
          </a:p>
          <a:p>
            <a:pPr lvl="4"/>
            <a:endParaRPr/>
          </a:p>
        </p:txBody>
      </p:sp>
      <p:sp>
        <p:nvSpPr>
          <p:cNvPr id="18" name="Textplatzhalter 10"/>
          <p:cNvSpPr>
            <a:spLocks noGrp="1"/>
          </p:cNvSpPr>
          <p:nvPr>
            <p:ph type="body" sz="quarter" idx="21" hasCustomPrompt="1"/>
          </p:nvPr>
        </p:nvSpPr>
        <p:spPr>
          <a:xfrm>
            <a:off x="731837" y="1088740"/>
            <a:ext cx="10728326" cy="727163"/>
          </a:xfrm>
          <a:prstGeom prst="rect">
            <a:avLst/>
          </a:prstGeom>
        </p:spPr>
        <p:txBody>
          <a:bodyPr/>
          <a:lstStyle>
            <a:lvl1pPr marL="0" indent="0">
              <a:spcBef>
                <a:spcPts val="0"/>
              </a:spcBef>
              <a:buSzTx/>
              <a:buFontTx/>
              <a:buNone/>
              <a:defRPr sz="3200" b="1" cap="all">
                <a:solidFill>
                  <a:schemeClr val="accent2"/>
                </a:solidFill>
              </a:defRPr>
            </a:lvl1pPr>
          </a:lstStyle>
          <a:p>
            <a:r>
              <a:t>Subline der Präsentation</a:t>
            </a:r>
          </a:p>
        </p:txBody>
      </p:sp>
      <p:pic>
        <p:nvPicPr>
          <p:cNvPr id="19" name="Grafik 9" descr="Grafik 9"/>
          <p:cNvPicPr>
            <a:picLocks noChangeAspect="1"/>
          </p:cNvPicPr>
          <p:nvPr/>
        </p:nvPicPr>
        <p:blipFill>
          <a:blip r:embed="rId2"/>
          <a:stretch>
            <a:fillRect/>
          </a:stretch>
        </p:blipFill>
        <p:spPr>
          <a:xfrm>
            <a:off x="9938656" y="6005352"/>
            <a:ext cx="1881981" cy="548855"/>
          </a:xfrm>
          <a:prstGeom prst="rect">
            <a:avLst/>
          </a:prstGeom>
          <a:ln w="12700">
            <a:miter lim="400000"/>
          </a:ln>
        </p:spPr>
      </p:pic>
      <p:sp>
        <p:nvSpPr>
          <p:cNvPr id="20" name="Textplatzhalter 4"/>
          <p:cNvSpPr>
            <a:spLocks noGrp="1"/>
          </p:cNvSpPr>
          <p:nvPr>
            <p:ph type="body" sz="quarter" idx="22" hasCustomPrompt="1"/>
          </p:nvPr>
        </p:nvSpPr>
        <p:spPr>
          <a:xfrm>
            <a:off x="371619" y="6423285"/>
            <a:ext cx="2304002" cy="90001"/>
          </a:xfrm>
          <a:prstGeom prst="rect">
            <a:avLst/>
          </a:prstGeom>
          <a:blipFill>
            <a:blip r:embed="rId3"/>
            <a:stretch>
              <a:fillRect/>
            </a:stretch>
          </a:blipFill>
        </p:spPr>
        <p:txBody>
          <a:bodyPr/>
          <a:lstStyle>
            <a:lvl1pPr marL="0" indent="0">
              <a:buSzTx/>
              <a:buFontTx/>
              <a:buNone/>
              <a:defRPr sz="200">
                <a:solidFill>
                  <a:srgbClr val="FFFFFF"/>
                </a:solidFill>
              </a:defRPr>
            </a:lvl1pPr>
          </a:lstStyle>
          <a:p>
            <a:r>
              <a:t> </a:t>
            </a:r>
          </a:p>
        </p:txBody>
      </p:sp>
      <p:sp>
        <p:nvSpPr>
          <p:cNvPr id="21" name="Slide Number"/>
          <p:cNvSpPr txBox="1">
            <a:spLocks noGrp="1"/>
          </p:cNvSpPr>
          <p:nvPr>
            <p:ph type="sldNum" sz="quarter" idx="2"/>
          </p:nvPr>
        </p:nvSpPr>
        <p:spPr>
          <a:xfrm>
            <a:off x="8737600" y="6356350"/>
            <a:ext cx="28448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Blank Slide">
    <p:spTree>
      <p:nvGrpSpPr>
        <p:cNvPr id="1" name=""/>
        <p:cNvGrpSpPr/>
        <p:nvPr/>
      </p:nvGrpSpPr>
      <p:grpSpPr>
        <a:xfrm>
          <a:off x="0" y="0"/>
          <a:ext cx="0" cy="0"/>
          <a:chOff x="0" y="0"/>
          <a:chExt cx="0" cy="0"/>
        </a:xfrm>
      </p:grpSpPr>
      <p:sp>
        <p:nvSpPr>
          <p:cNvPr id="146" name="CustomShape 1"/>
          <p:cNvSpPr txBox="1"/>
          <p:nvPr/>
        </p:nvSpPr>
        <p:spPr>
          <a:xfrm>
            <a:off x="10671360" y="6291840"/>
            <a:ext cx="895681" cy="2219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r" defTabSz="1219200">
              <a:defRPr sz="1600" b="1" spc="-1">
                <a:solidFill>
                  <a:srgbClr val="203864"/>
                </a:solidFill>
              </a:defRPr>
            </a:lvl1pPr>
          </a:lstStyle>
          <a:p>
            <a:r>
              <a:t>INM-4</a:t>
            </a:r>
          </a:p>
        </p:txBody>
      </p:sp>
      <p:pic>
        <p:nvPicPr>
          <p:cNvPr id="147" name="Grafik 10" descr="Grafik 10"/>
          <p:cNvPicPr>
            <a:picLocks noChangeAspect="1"/>
          </p:cNvPicPr>
          <p:nvPr/>
        </p:nvPicPr>
        <p:blipFill>
          <a:blip r:embed="rId2"/>
          <a:stretch>
            <a:fillRect/>
          </a:stretch>
        </p:blipFill>
        <p:spPr>
          <a:xfrm>
            <a:off x="497279" y="6362399"/>
            <a:ext cx="5062562" cy="219841"/>
          </a:xfrm>
          <a:prstGeom prst="rect">
            <a:avLst/>
          </a:prstGeom>
          <a:ln w="12700">
            <a:miter lim="400000"/>
          </a:ln>
        </p:spPr>
      </p:pic>
      <p:sp>
        <p:nvSpPr>
          <p:cNvPr id="148" name="Slide Number"/>
          <p:cNvSpPr txBox="1">
            <a:spLocks noGrp="1"/>
          </p:cNvSpPr>
          <p:nvPr>
            <p:ph type="sldNum" sz="quarter" idx="2"/>
          </p:nvPr>
        </p:nvSpPr>
        <p:spPr>
          <a:xfrm>
            <a:off x="5892799" y="6172200"/>
            <a:ext cx="2844802" cy="368301"/>
          </a:xfrm>
          <a:prstGeom prst="rect">
            <a:avLst/>
          </a:prstGeom>
        </p:spPr>
        <p:txBody>
          <a:bodyPr lIns="60959" tIns="60959" rIns="60959" bIns="60959" anchor="ctr"/>
          <a:lstStyle>
            <a:lvl1pPr algn="r" defTabSz="1219200">
              <a:defRPr sz="16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55" name="CustomShape 1"/>
          <p:cNvSpPr txBox="1"/>
          <p:nvPr/>
        </p:nvSpPr>
        <p:spPr>
          <a:xfrm>
            <a:off x="10671360" y="6291840"/>
            <a:ext cx="895681" cy="2219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r" defTabSz="1219200">
              <a:defRPr sz="1600" b="1" spc="-1">
                <a:solidFill>
                  <a:srgbClr val="203864"/>
                </a:solidFill>
              </a:defRPr>
            </a:lvl1pPr>
          </a:lstStyle>
          <a:p>
            <a:r>
              <a:t>INM-4</a:t>
            </a:r>
          </a:p>
        </p:txBody>
      </p:sp>
      <p:pic>
        <p:nvPicPr>
          <p:cNvPr id="156" name="Grafik 10" descr="Grafik 10"/>
          <p:cNvPicPr>
            <a:picLocks noChangeAspect="1"/>
          </p:cNvPicPr>
          <p:nvPr/>
        </p:nvPicPr>
        <p:blipFill>
          <a:blip r:embed="rId2"/>
          <a:stretch>
            <a:fillRect/>
          </a:stretch>
        </p:blipFill>
        <p:spPr>
          <a:xfrm>
            <a:off x="497279" y="6362399"/>
            <a:ext cx="5062562" cy="219841"/>
          </a:xfrm>
          <a:prstGeom prst="rect">
            <a:avLst/>
          </a:prstGeom>
          <a:ln w="12700">
            <a:miter lim="400000"/>
          </a:ln>
        </p:spPr>
      </p:pic>
      <p:sp>
        <p:nvSpPr>
          <p:cNvPr id="157" name="Title Text"/>
          <p:cNvSpPr txBox="1">
            <a:spLocks noGrp="1"/>
          </p:cNvSpPr>
          <p:nvPr>
            <p:ph type="title"/>
          </p:nvPr>
        </p:nvSpPr>
        <p:spPr>
          <a:xfrm>
            <a:off x="609599" y="273599"/>
            <a:ext cx="10972322" cy="1144801"/>
          </a:xfrm>
          <a:prstGeom prst="rect">
            <a:avLst/>
          </a:prstGeom>
        </p:spPr>
        <p:txBody>
          <a:bodyPr anchor="ctr"/>
          <a:lstStyle>
            <a:lvl1pPr defTabSz="1219200">
              <a:lnSpc>
                <a:spcPct val="90000"/>
              </a:lnSpc>
              <a:defRPr sz="5800" b="0" cap="none">
                <a:solidFill>
                  <a:srgbClr val="000000"/>
                </a:solidFill>
              </a:defRPr>
            </a:lvl1pPr>
          </a:lstStyle>
          <a:p>
            <a:r>
              <a:t>Title Text</a:t>
            </a:r>
          </a:p>
        </p:txBody>
      </p:sp>
      <p:sp>
        <p:nvSpPr>
          <p:cNvPr id="158" name="Body Level One…"/>
          <p:cNvSpPr txBox="1">
            <a:spLocks noGrp="1"/>
          </p:cNvSpPr>
          <p:nvPr>
            <p:ph type="body" idx="1"/>
          </p:nvPr>
        </p:nvSpPr>
        <p:spPr>
          <a:xfrm>
            <a:off x="609599" y="1604639"/>
            <a:ext cx="10972322" cy="3977282"/>
          </a:xfrm>
          <a:prstGeom prst="rect">
            <a:avLst/>
          </a:prstGeom>
        </p:spPr>
        <p:txBody>
          <a:bodyPr anchor="ctr"/>
          <a:lstStyle>
            <a:lvl1pPr marL="293914" indent="-293914" defTabSz="1219200">
              <a:lnSpc>
                <a:spcPct val="90000"/>
              </a:lnSpc>
              <a:spcBef>
                <a:spcPts val="1300"/>
              </a:spcBef>
              <a:buFont typeface="Arial"/>
              <a:defRPr sz="3600"/>
            </a:lvl1pPr>
            <a:lvl2pPr marL="800100" indent="-342900" defTabSz="1219200">
              <a:lnSpc>
                <a:spcPct val="90000"/>
              </a:lnSpc>
              <a:spcBef>
                <a:spcPts val="1300"/>
              </a:spcBef>
              <a:buFont typeface="Arial"/>
              <a:defRPr sz="3600"/>
            </a:lvl2pPr>
            <a:lvl3pPr marL="1325879" indent="-411479" defTabSz="1219200">
              <a:lnSpc>
                <a:spcPct val="90000"/>
              </a:lnSpc>
              <a:spcBef>
                <a:spcPts val="1300"/>
              </a:spcBef>
              <a:buFont typeface="Arial"/>
              <a:defRPr sz="3600"/>
            </a:lvl3pPr>
            <a:lvl4pPr marL="1828800" indent="-457200" defTabSz="1219200">
              <a:lnSpc>
                <a:spcPct val="90000"/>
              </a:lnSpc>
              <a:spcBef>
                <a:spcPts val="1300"/>
              </a:spcBef>
              <a:buFont typeface="Arial"/>
              <a:defRPr sz="3600"/>
            </a:lvl4pPr>
            <a:lvl5pPr marL="2286000" indent="-457200" defTabSz="1219200">
              <a:lnSpc>
                <a:spcPct val="90000"/>
              </a:lnSpc>
              <a:spcBef>
                <a:spcPts val="1300"/>
              </a:spcBef>
              <a:buFont typeface="Arial"/>
              <a:defRPr sz="3600"/>
            </a:lvl5pPr>
          </a:lstStyle>
          <a:p>
            <a:r>
              <a:t>Body Level One</a:t>
            </a:r>
          </a:p>
          <a:p>
            <a:pPr lvl="1"/>
            <a:r>
              <a:t>Body Level Two</a:t>
            </a:r>
          </a:p>
          <a:p>
            <a:pPr lvl="2"/>
            <a:r>
              <a:t>Body Level Three</a:t>
            </a:r>
          </a:p>
          <a:p>
            <a:pPr lvl="3"/>
            <a:r>
              <a:t>Body Level Four</a:t>
            </a:r>
          </a:p>
          <a:p>
            <a:pPr lvl="4"/>
            <a:r>
              <a:t>Body Level Five</a:t>
            </a:r>
          </a:p>
        </p:txBody>
      </p:sp>
      <p:sp>
        <p:nvSpPr>
          <p:cNvPr id="159" name="Slide Number"/>
          <p:cNvSpPr txBox="1">
            <a:spLocks noGrp="1"/>
          </p:cNvSpPr>
          <p:nvPr>
            <p:ph type="sldNum" sz="quarter" idx="2"/>
          </p:nvPr>
        </p:nvSpPr>
        <p:spPr>
          <a:xfrm>
            <a:off x="5892799" y="6172200"/>
            <a:ext cx="2844802" cy="368301"/>
          </a:xfrm>
          <a:prstGeom prst="rect">
            <a:avLst/>
          </a:prstGeom>
        </p:spPr>
        <p:txBody>
          <a:bodyPr lIns="60959" tIns="60959" rIns="60959" bIns="60959" anchor="ctr"/>
          <a:lstStyle>
            <a:lvl1pPr algn="r" defTabSz="1219200">
              <a:defRPr sz="16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166" name="Grafik 8" descr="Grafik 8"/>
          <p:cNvPicPr>
            <a:picLocks noChangeAspect="1"/>
          </p:cNvPicPr>
          <p:nvPr/>
        </p:nvPicPr>
        <p:blipFill>
          <a:blip r:embed="rId2"/>
          <a:stretch>
            <a:fillRect/>
          </a:stretch>
        </p:blipFill>
        <p:spPr>
          <a:xfrm>
            <a:off x="9829440" y="6030240"/>
            <a:ext cx="1737601" cy="506401"/>
          </a:xfrm>
          <a:prstGeom prst="rect">
            <a:avLst/>
          </a:prstGeom>
          <a:ln w="12700">
            <a:miter lim="400000"/>
          </a:ln>
        </p:spPr>
      </p:pic>
      <p:grpSp>
        <p:nvGrpSpPr>
          <p:cNvPr id="169" name="CustomShape 1"/>
          <p:cNvGrpSpPr/>
          <p:nvPr/>
        </p:nvGrpSpPr>
        <p:grpSpPr>
          <a:xfrm>
            <a:off x="624479" y="6435360"/>
            <a:ext cx="1794721" cy="92161"/>
            <a:chOff x="0" y="0"/>
            <a:chExt cx="1794720" cy="92160"/>
          </a:xfrm>
        </p:grpSpPr>
        <p:sp>
          <p:nvSpPr>
            <p:cNvPr id="167" name="Rectangle"/>
            <p:cNvSpPr/>
            <p:nvPr/>
          </p:nvSpPr>
          <p:spPr>
            <a:xfrm>
              <a:off x="0" y="0"/>
              <a:ext cx="1794721" cy="92161"/>
            </a:xfrm>
            <a:prstGeom prst="rect">
              <a:avLst/>
            </a:prstGeom>
            <a:blipFill rotWithShape="1">
              <a:blip r:embed="rId3"/>
              <a:srcRect/>
              <a:stretch>
                <a:fillRect/>
              </a:stretch>
            </a:blipFill>
            <a:ln w="12700" cap="flat">
              <a:noFill/>
              <a:miter lim="400000"/>
            </a:ln>
            <a:effectLst/>
          </p:spPr>
          <p:txBody>
            <a:bodyPr wrap="square" lIns="60959" tIns="60959" rIns="60959" bIns="60959" numCol="1" anchor="t">
              <a:noAutofit/>
            </a:bodyPr>
            <a:lstStyle/>
            <a:p>
              <a:pPr defTabSz="1219200">
                <a:lnSpc>
                  <a:spcPct val="112999"/>
                </a:lnSpc>
                <a:spcBef>
                  <a:spcPts val="800"/>
                </a:spcBef>
                <a:defRPr sz="100" spc="-1"/>
              </a:pPr>
              <a:endParaRPr/>
            </a:p>
          </p:txBody>
        </p:sp>
        <p:sp>
          <p:nvSpPr>
            <p:cNvPr id="168" name="Text"/>
            <p:cNvSpPr/>
            <p:nvPr/>
          </p:nvSpPr>
          <p:spPr>
            <a:xfrm>
              <a:off x="60000" y="0"/>
              <a:ext cx="167472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000" tIns="60000" rIns="60000" bIns="60000" numCol="1" anchor="t">
              <a:spAutoFit/>
            </a:bodyPr>
            <a:lstStyle>
              <a:lvl1pPr defTabSz="1219200">
                <a:lnSpc>
                  <a:spcPct val="112999"/>
                </a:lnSpc>
                <a:spcBef>
                  <a:spcPts val="800"/>
                </a:spcBef>
                <a:defRPr sz="100" spc="-1">
                  <a:solidFill>
                    <a:srgbClr val="FFFFFF"/>
                  </a:solidFill>
                  <a:latin typeface="Calibri"/>
                  <a:ea typeface="Calibri"/>
                  <a:cs typeface="Calibri"/>
                  <a:sym typeface="Calibri"/>
                </a:defRPr>
              </a:lvl1pPr>
            </a:lstStyle>
            <a:p>
              <a:r>
                <a:t> </a:t>
              </a:r>
            </a:p>
          </p:txBody>
        </p:sp>
      </p:grpSp>
      <p:sp>
        <p:nvSpPr>
          <p:cNvPr id="170" name="CustomShape 2"/>
          <p:cNvSpPr txBox="1"/>
          <p:nvPr/>
        </p:nvSpPr>
        <p:spPr>
          <a:xfrm>
            <a:off x="4036800" y="6291840"/>
            <a:ext cx="4115521" cy="2219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ctr" defTabSz="1219200">
              <a:defRPr sz="1600" b="1" spc="-1">
                <a:solidFill>
                  <a:srgbClr val="203864"/>
                </a:solidFill>
              </a:defRPr>
            </a:pPr>
            <a:r>
              <a:t>INM-4: Medical Imaging Physics</a:t>
            </a:r>
          </a:p>
        </p:txBody>
      </p:sp>
      <p:pic>
        <p:nvPicPr>
          <p:cNvPr id="171" name="Grafik 3" descr="Grafik 3"/>
          <p:cNvPicPr>
            <a:picLocks noChangeAspect="1"/>
          </p:cNvPicPr>
          <p:nvPr/>
        </p:nvPicPr>
        <p:blipFill>
          <a:blip r:embed="rId4"/>
          <a:srcRect l="4763" t="20469" r="592" b="45638"/>
          <a:stretch>
            <a:fillRect/>
          </a:stretch>
        </p:blipFill>
        <p:spPr>
          <a:xfrm>
            <a:off x="319199" y="330239"/>
            <a:ext cx="11538242" cy="3098401"/>
          </a:xfrm>
          <a:prstGeom prst="rect">
            <a:avLst/>
          </a:prstGeom>
          <a:ln w="12700">
            <a:miter lim="400000"/>
          </a:ln>
        </p:spPr>
      </p:pic>
      <p:sp>
        <p:nvSpPr>
          <p:cNvPr id="172" name="Title Text"/>
          <p:cNvSpPr txBox="1">
            <a:spLocks noGrp="1"/>
          </p:cNvSpPr>
          <p:nvPr>
            <p:ph type="title"/>
          </p:nvPr>
        </p:nvSpPr>
        <p:spPr>
          <a:xfrm>
            <a:off x="609599" y="273599"/>
            <a:ext cx="10972322" cy="1144801"/>
          </a:xfrm>
          <a:prstGeom prst="rect">
            <a:avLst/>
          </a:prstGeom>
        </p:spPr>
        <p:txBody>
          <a:bodyPr anchor="ctr"/>
          <a:lstStyle>
            <a:lvl1pPr defTabSz="1219200">
              <a:lnSpc>
                <a:spcPct val="90000"/>
              </a:lnSpc>
              <a:defRPr sz="2400" b="0" cap="none" spc="-1">
                <a:solidFill>
                  <a:srgbClr val="000000"/>
                </a:solidFill>
                <a:latin typeface="Calibri"/>
                <a:ea typeface="Calibri"/>
                <a:cs typeface="Calibri"/>
                <a:sym typeface="Calibri"/>
              </a:defRPr>
            </a:lvl1pPr>
          </a:lstStyle>
          <a:p>
            <a:r>
              <a:t>Title Text</a:t>
            </a:r>
          </a:p>
        </p:txBody>
      </p:sp>
      <p:sp>
        <p:nvSpPr>
          <p:cNvPr id="173" name="Body Level One…"/>
          <p:cNvSpPr txBox="1">
            <a:spLocks noGrp="1"/>
          </p:cNvSpPr>
          <p:nvPr>
            <p:ph type="body" idx="1"/>
          </p:nvPr>
        </p:nvSpPr>
        <p:spPr>
          <a:xfrm>
            <a:off x="609599" y="1604639"/>
            <a:ext cx="10972322" cy="3977282"/>
          </a:xfrm>
          <a:prstGeom prst="rect">
            <a:avLst/>
          </a:prstGeom>
        </p:spPr>
        <p:txBody>
          <a:bodyPr anchor="ctr"/>
          <a:lstStyle>
            <a:lvl1pPr marL="539999" indent="-431999" defTabSz="1219200">
              <a:lnSpc>
                <a:spcPts val="5700"/>
              </a:lnSpc>
              <a:spcBef>
                <a:spcPts val="1300"/>
              </a:spcBef>
              <a:buClr>
                <a:srgbClr val="000000"/>
              </a:buClr>
              <a:buSzPct val="45000"/>
              <a:buFontTx/>
              <a:buChar char="●"/>
              <a:defRPr sz="4800" b="1" spc="-1">
                <a:solidFill>
                  <a:srgbClr val="44546A"/>
                </a:solidFill>
              </a:defRPr>
            </a:lvl1pPr>
            <a:lvl2pPr marL="914400" indent="-457200" defTabSz="1219200">
              <a:lnSpc>
                <a:spcPts val="5700"/>
              </a:lnSpc>
              <a:spcBef>
                <a:spcPts val="1300"/>
              </a:spcBef>
              <a:buClr>
                <a:srgbClr val="000000"/>
              </a:buClr>
              <a:buFontTx/>
              <a:defRPr sz="4800" b="1" spc="-1">
                <a:solidFill>
                  <a:srgbClr val="44546A"/>
                </a:solidFill>
              </a:defRPr>
            </a:lvl2pPr>
            <a:lvl3pPr marL="1463039" indent="-548639" defTabSz="1219200">
              <a:lnSpc>
                <a:spcPts val="5700"/>
              </a:lnSpc>
              <a:spcBef>
                <a:spcPts val="1300"/>
              </a:spcBef>
              <a:buClr>
                <a:srgbClr val="000000"/>
              </a:buClr>
              <a:buFontTx/>
              <a:defRPr sz="4800" b="1" spc="-1">
                <a:solidFill>
                  <a:srgbClr val="44546A"/>
                </a:solidFill>
              </a:defRPr>
            </a:lvl3pPr>
            <a:lvl4pPr marL="1981200" indent="-609600" defTabSz="1219200">
              <a:lnSpc>
                <a:spcPts val="5700"/>
              </a:lnSpc>
              <a:spcBef>
                <a:spcPts val="1300"/>
              </a:spcBef>
              <a:buClr>
                <a:srgbClr val="000000"/>
              </a:buClr>
              <a:buFontTx/>
              <a:defRPr sz="4800" b="1" spc="-1">
                <a:solidFill>
                  <a:srgbClr val="44546A"/>
                </a:solidFill>
              </a:defRPr>
            </a:lvl4pPr>
            <a:lvl5pPr marL="2438400" indent="-609600" defTabSz="1219200">
              <a:lnSpc>
                <a:spcPts val="5700"/>
              </a:lnSpc>
              <a:spcBef>
                <a:spcPts val="1300"/>
              </a:spcBef>
              <a:buClr>
                <a:srgbClr val="000000"/>
              </a:buClr>
              <a:buFontTx/>
              <a:defRPr sz="4800" b="1" spc="-1">
                <a:solidFill>
                  <a:srgbClr val="44546A"/>
                </a:solidFill>
              </a:defRPr>
            </a:lvl5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5892799" y="6172200"/>
            <a:ext cx="2844802" cy="368301"/>
          </a:xfrm>
          <a:prstGeom prst="rect">
            <a:avLst/>
          </a:prstGeom>
        </p:spPr>
        <p:txBody>
          <a:bodyPr lIns="60959" tIns="60959" rIns="60959" bIns="60959" anchor="ctr"/>
          <a:lstStyle>
            <a:lvl1pPr algn="r" defTabSz="1219200">
              <a:defRPr sz="16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Bulletpoint">
    <p:spTree>
      <p:nvGrpSpPr>
        <p:cNvPr id="1" name=""/>
        <p:cNvGrpSpPr/>
        <p:nvPr/>
      </p:nvGrpSpPr>
      <p:grpSpPr>
        <a:xfrm>
          <a:off x="0" y="0"/>
          <a:ext cx="0" cy="0"/>
          <a:chOff x="0" y="0"/>
          <a:chExt cx="0" cy="0"/>
        </a:xfrm>
      </p:grpSpPr>
      <p:sp>
        <p:nvSpPr>
          <p:cNvPr id="221" name="Textfeld 12"/>
          <p:cNvSpPr txBox="1"/>
          <p:nvPr/>
        </p:nvSpPr>
        <p:spPr>
          <a:xfrm>
            <a:off x="10671425" y="6291843"/>
            <a:ext cx="896161" cy="2592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r" defTabSz="914400">
              <a:defRPr b="1">
                <a:solidFill>
                  <a:srgbClr val="254061"/>
                </a:solidFill>
              </a:defRPr>
            </a:lvl1pPr>
          </a:lstStyle>
          <a:p>
            <a:r>
              <a:t>INM-4</a:t>
            </a:r>
          </a:p>
        </p:txBody>
      </p:sp>
      <p:sp>
        <p:nvSpPr>
          <p:cNvPr id="222" name="Body Level One…"/>
          <p:cNvSpPr txBox="1">
            <a:spLocks noGrp="1"/>
          </p:cNvSpPr>
          <p:nvPr>
            <p:ph type="body" sz="quarter" idx="1" hasCustomPrompt="1"/>
          </p:nvPr>
        </p:nvSpPr>
        <p:spPr>
          <a:xfrm>
            <a:off x="637117" y="5144470"/>
            <a:ext cx="5219701" cy="974627"/>
          </a:xfrm>
          <a:prstGeom prst="rect">
            <a:avLst/>
          </a:prstGeom>
        </p:spPr>
        <p:txBody>
          <a:bodyPr/>
          <a:lstStyle>
            <a:lvl1pPr marL="0" indent="0">
              <a:lnSpc>
                <a:spcPts val="1900"/>
              </a:lnSpc>
              <a:spcBef>
                <a:spcPts val="0"/>
              </a:spcBef>
              <a:buSzTx/>
              <a:buFontTx/>
              <a:buNone/>
              <a:defRPr sz="1600"/>
            </a:lvl1pPr>
            <a:lvl2pPr marL="609600" indent="-152400">
              <a:lnSpc>
                <a:spcPts val="1900"/>
              </a:lnSpc>
              <a:spcBef>
                <a:spcPts val="0"/>
              </a:spcBef>
              <a:buFontTx/>
              <a:defRPr sz="1600"/>
            </a:lvl2pPr>
            <a:lvl3pPr marL="1097280" indent="-182880">
              <a:lnSpc>
                <a:spcPts val="1900"/>
              </a:lnSpc>
              <a:spcBef>
                <a:spcPts val="0"/>
              </a:spcBef>
              <a:buFontTx/>
              <a:defRPr sz="1600"/>
            </a:lvl3pPr>
            <a:lvl4pPr marL="1574800" indent="-203200">
              <a:lnSpc>
                <a:spcPts val="1900"/>
              </a:lnSpc>
              <a:spcBef>
                <a:spcPts val="0"/>
              </a:spcBef>
              <a:buFontTx/>
              <a:defRPr sz="1600"/>
            </a:lvl4pPr>
            <a:lvl5pPr marL="2032000" indent="-203200">
              <a:lnSpc>
                <a:spcPts val="1900"/>
              </a:lnSpc>
              <a:spcBef>
                <a:spcPts val="0"/>
              </a:spcBef>
              <a:buFontTx/>
              <a:defRPr sz="1600"/>
            </a:lvl5pPr>
          </a:lstStyle>
          <a:p>
            <a:r>
              <a:t>Caption … Lorem ipsum dolor sit amet, consetetur sadipscing elitr, sed diam nonumy eirmod tempor invidunt ut labore et dolore magna aliquyam erat, sed diam voluptua.</a:t>
            </a:r>
          </a:p>
          <a:p>
            <a:pPr lvl="1"/>
            <a:endParaRPr/>
          </a:p>
          <a:p>
            <a:pPr lvl="2"/>
            <a:endParaRPr/>
          </a:p>
          <a:p>
            <a:pPr lvl="3"/>
            <a:endParaRPr/>
          </a:p>
          <a:p>
            <a:pPr lvl="4"/>
            <a:endParaRPr/>
          </a:p>
        </p:txBody>
      </p:sp>
      <p:sp>
        <p:nvSpPr>
          <p:cNvPr id="223" name="Textplatzhalter 25"/>
          <p:cNvSpPr>
            <a:spLocks noGrp="1"/>
          </p:cNvSpPr>
          <p:nvPr>
            <p:ph type="body" sz="quarter" idx="21" hasCustomPrompt="1"/>
          </p:nvPr>
        </p:nvSpPr>
        <p:spPr>
          <a:xfrm>
            <a:off x="6335183" y="5144470"/>
            <a:ext cx="4783668" cy="192746"/>
          </a:xfrm>
          <a:prstGeom prst="rect">
            <a:avLst/>
          </a:prstGeom>
        </p:spPr>
        <p:txBody>
          <a:bodyPr/>
          <a:lstStyle>
            <a:lvl1pPr marL="0" indent="0" defTabSz="877823">
              <a:lnSpc>
                <a:spcPts val="1500"/>
              </a:lnSpc>
              <a:spcBef>
                <a:spcPts val="0"/>
              </a:spcBef>
              <a:buSzTx/>
              <a:buFontTx/>
              <a:buNone/>
              <a:defRPr sz="1248"/>
            </a:lvl1pPr>
          </a:lstStyle>
          <a:p>
            <a:r>
              <a:t>* further description details / footnote</a:t>
            </a:r>
          </a:p>
        </p:txBody>
      </p:sp>
      <p:sp>
        <p:nvSpPr>
          <p:cNvPr id="224" name="Textplatzhalter 2"/>
          <p:cNvSpPr>
            <a:spLocks noGrp="1"/>
          </p:cNvSpPr>
          <p:nvPr>
            <p:ph type="body" sz="quarter" idx="22" hasCustomPrompt="1"/>
          </p:nvPr>
        </p:nvSpPr>
        <p:spPr>
          <a:xfrm>
            <a:off x="637117" y="1604434"/>
            <a:ext cx="5219701" cy="631542"/>
          </a:xfrm>
          <a:prstGeom prst="rect">
            <a:avLst/>
          </a:prstGeom>
        </p:spPr>
        <p:txBody>
          <a:bodyPr/>
          <a:lstStyle>
            <a:lvl1pPr marL="167995" indent="-167995" defTabSz="914377">
              <a:lnSpc>
                <a:spcPts val="2200"/>
              </a:lnSpc>
              <a:spcBef>
                <a:spcPts val="500"/>
              </a:spcBef>
              <a:buFontTx/>
              <a:buChar char="▪"/>
              <a:defRPr sz="1800"/>
            </a:lvl1pPr>
          </a:lstStyle>
          <a:p>
            <a:r>
              <a:t>Bulletpoints / Text</a:t>
            </a:r>
          </a:p>
        </p:txBody>
      </p:sp>
      <p:sp>
        <p:nvSpPr>
          <p:cNvPr id="225" name="Textplatzhalter 5"/>
          <p:cNvSpPr>
            <a:spLocks noGrp="1"/>
          </p:cNvSpPr>
          <p:nvPr>
            <p:ph type="body" sz="quarter" idx="23" hasCustomPrompt="1"/>
          </p:nvPr>
        </p:nvSpPr>
        <p:spPr>
          <a:xfrm>
            <a:off x="638115" y="357717"/>
            <a:ext cx="7471621" cy="410370"/>
          </a:xfrm>
          <a:prstGeom prst="rect">
            <a:avLst/>
          </a:prstGeom>
        </p:spPr>
        <p:txBody>
          <a:bodyPr/>
          <a:lstStyle>
            <a:lvl1pPr marL="0" indent="0" defTabSz="896111">
              <a:lnSpc>
                <a:spcPts val="3100"/>
              </a:lnSpc>
              <a:spcBef>
                <a:spcPts val="0"/>
              </a:spcBef>
              <a:buSzTx/>
              <a:buFontTx/>
              <a:buNone/>
              <a:defRPr sz="3136" b="1">
                <a:solidFill>
                  <a:srgbClr val="1F497D"/>
                </a:solidFill>
              </a:defRPr>
            </a:lvl1pPr>
          </a:lstStyle>
          <a:p>
            <a:r>
              <a:t>Headline</a:t>
            </a:r>
          </a:p>
        </p:txBody>
      </p:sp>
      <p:sp>
        <p:nvSpPr>
          <p:cNvPr id="226" name="Textplatzhalter 8"/>
          <p:cNvSpPr>
            <a:spLocks noGrp="1"/>
          </p:cNvSpPr>
          <p:nvPr>
            <p:ph type="body" sz="quarter" idx="24" hasCustomPrompt="1"/>
          </p:nvPr>
        </p:nvSpPr>
        <p:spPr>
          <a:xfrm>
            <a:off x="638116" y="874185"/>
            <a:ext cx="4261064" cy="410370"/>
          </a:xfrm>
          <a:prstGeom prst="rect">
            <a:avLst/>
          </a:prstGeom>
        </p:spPr>
        <p:txBody>
          <a:bodyPr/>
          <a:lstStyle>
            <a:lvl1pPr marL="0" indent="0">
              <a:lnSpc>
                <a:spcPts val="3200"/>
              </a:lnSpc>
              <a:spcBef>
                <a:spcPts val="0"/>
              </a:spcBef>
              <a:buSzTx/>
              <a:buFontTx/>
              <a:buNone/>
              <a:defRPr sz="2600">
                <a:solidFill>
                  <a:srgbClr val="1F497D"/>
                </a:solidFill>
              </a:defRPr>
            </a:lvl1pPr>
          </a:lstStyle>
          <a:p>
            <a:r>
              <a:t>Subline</a:t>
            </a:r>
          </a:p>
        </p:txBody>
      </p:sp>
      <p:pic>
        <p:nvPicPr>
          <p:cNvPr id="227" name="Grafik 10" descr="Grafik 10"/>
          <p:cNvPicPr>
            <a:picLocks noChangeAspect="1"/>
          </p:cNvPicPr>
          <p:nvPr/>
        </p:nvPicPr>
        <p:blipFill>
          <a:blip r:embed="rId2"/>
          <a:stretch>
            <a:fillRect/>
          </a:stretch>
        </p:blipFill>
        <p:spPr>
          <a:xfrm>
            <a:off x="497216" y="6362243"/>
            <a:ext cx="5063067" cy="220134"/>
          </a:xfrm>
          <a:prstGeom prst="rect">
            <a:avLst/>
          </a:prstGeom>
          <a:ln w="12700">
            <a:miter lim="400000"/>
          </a:ln>
        </p:spPr>
      </p:pic>
      <p:sp>
        <p:nvSpPr>
          <p:cNvPr id="228" name="Slide Number"/>
          <p:cNvSpPr txBox="1">
            <a:spLocks noGrp="1"/>
          </p:cNvSpPr>
          <p:nvPr>
            <p:ph type="sldNum" sz="quarter" idx="2"/>
          </p:nvPr>
        </p:nvSpPr>
        <p:spPr>
          <a:xfrm>
            <a:off x="5856816" y="6300227"/>
            <a:ext cx="358414" cy="350663"/>
          </a:xfrm>
          <a:prstGeom prst="rect">
            <a:avLst/>
          </a:prstGeom>
        </p:spPr>
        <p:txBody>
          <a:bodyPr lIns="45719" tIns="45719" rIns="45719" bIns="45719"/>
          <a:lstStyle>
            <a:lvl1pPr defTabSz="914400">
              <a:defRPr sz="1800">
                <a:solidFill>
                  <a:srgbClr val="1F497D"/>
                </a:solidFil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235" name="Grafik 3" descr="Grafik 3"/>
          <p:cNvPicPr>
            <a:picLocks noChangeAspect="1"/>
          </p:cNvPicPr>
          <p:nvPr/>
        </p:nvPicPr>
        <p:blipFill>
          <a:blip r:embed="rId2"/>
          <a:stretch>
            <a:fillRect/>
          </a:stretch>
        </p:blipFill>
        <p:spPr>
          <a:xfrm>
            <a:off x="347040" y="322200"/>
            <a:ext cx="11497681" cy="3106441"/>
          </a:xfrm>
          <a:prstGeom prst="rect">
            <a:avLst/>
          </a:prstGeom>
          <a:ln w="12700">
            <a:miter lim="400000"/>
          </a:ln>
        </p:spPr>
      </p:pic>
      <p:pic>
        <p:nvPicPr>
          <p:cNvPr id="236" name="Grafik 8" descr="Grafik 8"/>
          <p:cNvPicPr>
            <a:picLocks noChangeAspect="1"/>
          </p:cNvPicPr>
          <p:nvPr/>
        </p:nvPicPr>
        <p:blipFill>
          <a:blip r:embed="rId3"/>
          <a:stretch>
            <a:fillRect/>
          </a:stretch>
        </p:blipFill>
        <p:spPr>
          <a:xfrm>
            <a:off x="9938519" y="6005519"/>
            <a:ext cx="1881721" cy="548641"/>
          </a:xfrm>
          <a:prstGeom prst="rect">
            <a:avLst/>
          </a:prstGeom>
          <a:ln w="12700">
            <a:miter lim="400000"/>
          </a:ln>
        </p:spPr>
      </p:pic>
      <p:pic>
        <p:nvPicPr>
          <p:cNvPr id="237" name="Grafik 2" descr="Grafik 2"/>
          <p:cNvPicPr>
            <a:picLocks noChangeAspect="1"/>
          </p:cNvPicPr>
          <p:nvPr/>
        </p:nvPicPr>
        <p:blipFill>
          <a:blip r:embed="rId4"/>
          <a:stretch>
            <a:fillRect/>
          </a:stretch>
        </p:blipFill>
        <p:spPr>
          <a:xfrm>
            <a:off x="263520" y="6326640"/>
            <a:ext cx="2819161" cy="342721"/>
          </a:xfrm>
          <a:prstGeom prst="rect">
            <a:avLst/>
          </a:prstGeom>
          <a:ln w="12700">
            <a:miter lim="400000"/>
          </a:ln>
        </p:spPr>
      </p:pic>
      <p:sp>
        <p:nvSpPr>
          <p:cNvPr id="238" name="Title Text"/>
          <p:cNvSpPr txBox="1">
            <a:spLocks noGrp="1"/>
          </p:cNvSpPr>
          <p:nvPr>
            <p:ph type="title"/>
          </p:nvPr>
        </p:nvSpPr>
        <p:spPr>
          <a:xfrm>
            <a:off x="609479" y="273599"/>
            <a:ext cx="10972442" cy="1144801"/>
          </a:xfrm>
          <a:prstGeom prst="rect">
            <a:avLst/>
          </a:prstGeom>
        </p:spPr>
        <p:txBody>
          <a:bodyPr anchor="ctr"/>
          <a:lstStyle>
            <a:lvl1pPr>
              <a:defRPr sz="1800" b="0" cap="none" spc="-1">
                <a:solidFill>
                  <a:srgbClr val="000000"/>
                </a:solidFill>
              </a:defRPr>
            </a:lvl1pPr>
          </a:lstStyle>
          <a:p>
            <a:r>
              <a:t>Title Text</a:t>
            </a:r>
          </a:p>
        </p:txBody>
      </p:sp>
      <p:sp>
        <p:nvSpPr>
          <p:cNvPr id="239" name="Body Level One…"/>
          <p:cNvSpPr txBox="1">
            <a:spLocks noGrp="1"/>
          </p:cNvSpPr>
          <p:nvPr>
            <p:ph type="body" idx="1"/>
          </p:nvPr>
        </p:nvSpPr>
        <p:spPr>
          <a:xfrm>
            <a:off x="609479" y="1970279"/>
            <a:ext cx="10972442" cy="3977282"/>
          </a:xfrm>
          <a:prstGeom prst="rect">
            <a:avLst/>
          </a:prstGeom>
        </p:spPr>
        <p:txBody>
          <a:bodyPr anchor="ctr"/>
          <a:lstStyle>
            <a:lvl1pPr marL="0" indent="359" algn="ctr">
              <a:lnSpc>
                <a:spcPct val="90000"/>
              </a:lnSpc>
              <a:spcBef>
                <a:spcPts val="1000"/>
              </a:spcBef>
              <a:buSzTx/>
              <a:buFontTx/>
              <a:buNone/>
              <a:defRPr sz="3200" spc="-1"/>
            </a:lvl1pPr>
            <a:lvl2pPr marL="762000" indent="-304800" algn="ctr">
              <a:lnSpc>
                <a:spcPct val="90000"/>
              </a:lnSpc>
              <a:spcBef>
                <a:spcPts val="1000"/>
              </a:spcBef>
              <a:buFontTx/>
              <a:defRPr sz="3200" spc="-1"/>
            </a:lvl2pPr>
            <a:lvl3pPr marL="1280160" indent="-365760" algn="ctr">
              <a:lnSpc>
                <a:spcPct val="90000"/>
              </a:lnSpc>
              <a:spcBef>
                <a:spcPts val="1000"/>
              </a:spcBef>
              <a:buFontTx/>
              <a:defRPr sz="3200" spc="-1"/>
            </a:lvl3pPr>
            <a:lvl4pPr marL="1778000" indent="-406400" algn="ctr">
              <a:lnSpc>
                <a:spcPct val="90000"/>
              </a:lnSpc>
              <a:spcBef>
                <a:spcPts val="1000"/>
              </a:spcBef>
              <a:buFontTx/>
              <a:defRPr sz="3200" spc="-1"/>
            </a:lvl4pPr>
            <a:lvl5pPr marL="2235200" indent="-406400" algn="ctr">
              <a:lnSpc>
                <a:spcPct val="90000"/>
              </a:lnSpc>
              <a:spcBef>
                <a:spcPts val="1000"/>
              </a:spcBef>
              <a:buFontTx/>
              <a:defRPr sz="3200" spc="-1"/>
            </a:lvl5pPr>
          </a:lstStyle>
          <a:p>
            <a:r>
              <a:t>Body Level One</a:t>
            </a:r>
          </a:p>
          <a:p>
            <a:pPr lvl="1"/>
            <a:r>
              <a:t>Body Level Two</a:t>
            </a:r>
          </a:p>
          <a:p>
            <a:pPr lvl="2"/>
            <a:r>
              <a:t>Body Level Three</a:t>
            </a:r>
          </a:p>
          <a:p>
            <a:pPr lvl="3"/>
            <a:r>
              <a:t>Body Level Four</a:t>
            </a:r>
          </a:p>
          <a:p>
            <a:pPr lvl="4"/>
            <a:r>
              <a:t>Body Level Five</a:t>
            </a:r>
          </a:p>
        </p:txBody>
      </p:sp>
      <p:sp>
        <p:nvSpPr>
          <p:cNvPr id="240" name="Slide Number"/>
          <p:cNvSpPr txBox="1">
            <a:spLocks noGrp="1"/>
          </p:cNvSpPr>
          <p:nvPr>
            <p:ph type="sldNum" sz="quarter" idx="2"/>
          </p:nvPr>
        </p:nvSpPr>
        <p:spPr>
          <a:xfrm>
            <a:off x="5892800" y="6172200"/>
            <a:ext cx="2844800" cy="368301"/>
          </a:xfrm>
          <a:prstGeom prst="rect">
            <a:avLst/>
          </a:prstGeom>
        </p:spPr>
        <p:txBody>
          <a:bodyPr lIns="45719" tIns="45719" rIns="45719" bIns="45719" anchor="ctr"/>
          <a:lstStyle>
            <a:lvl1pPr algn="r" defTabSz="914400">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pic>
        <p:nvPicPr>
          <p:cNvPr id="247" name="Grafik 12" descr="Grafik 12"/>
          <p:cNvPicPr>
            <a:picLocks noChangeAspect="1"/>
          </p:cNvPicPr>
          <p:nvPr/>
        </p:nvPicPr>
        <p:blipFill>
          <a:blip r:embed="rId2"/>
          <a:stretch>
            <a:fillRect/>
          </a:stretch>
        </p:blipFill>
        <p:spPr>
          <a:xfrm>
            <a:off x="9938656" y="6005352"/>
            <a:ext cx="1881981" cy="548855"/>
          </a:xfrm>
          <a:prstGeom prst="rect">
            <a:avLst/>
          </a:prstGeom>
          <a:ln w="12700">
            <a:miter lim="400000"/>
          </a:ln>
        </p:spPr>
      </p:pic>
      <p:grpSp>
        <p:nvGrpSpPr>
          <p:cNvPr id="250" name="Textplatzhalter 4"/>
          <p:cNvGrpSpPr/>
          <p:nvPr/>
        </p:nvGrpSpPr>
        <p:grpSpPr>
          <a:xfrm>
            <a:off x="371619" y="6423285"/>
            <a:ext cx="2304002" cy="127001"/>
            <a:chOff x="0" y="0"/>
            <a:chExt cx="2304000" cy="127000"/>
          </a:xfrm>
        </p:grpSpPr>
        <p:sp>
          <p:nvSpPr>
            <p:cNvPr id="248" name="Rectangle"/>
            <p:cNvSpPr/>
            <p:nvPr/>
          </p:nvSpPr>
          <p:spPr>
            <a:xfrm>
              <a:off x="0" y="0"/>
              <a:ext cx="2304001" cy="90000"/>
            </a:xfrm>
            <a:prstGeom prst="rect">
              <a:avLst/>
            </a:prstGeom>
            <a:blipFill rotWithShape="1">
              <a:blip r:embed="rId3"/>
              <a:srcRect/>
              <a:stretch>
                <a:fillRect/>
              </a:stretch>
            </a:blipFill>
            <a:ln w="12700" cap="flat">
              <a:noFill/>
              <a:miter lim="400000"/>
            </a:ln>
            <a:effectLst/>
          </p:spPr>
          <p:txBody>
            <a:bodyPr wrap="square" lIns="45719" tIns="45719" rIns="45719" bIns="45719" numCol="1" anchor="t">
              <a:noAutofit/>
            </a:bodyPr>
            <a:lstStyle/>
            <a:p>
              <a:pPr defTabSz="914400">
                <a:lnSpc>
                  <a:spcPct val="114000"/>
                </a:lnSpc>
                <a:spcBef>
                  <a:spcPts val="600"/>
                </a:spcBef>
                <a:defRPr sz="200">
                  <a:solidFill>
                    <a:srgbClr val="FFFFFF"/>
                  </a:solidFill>
                </a:defRPr>
              </a:pPr>
              <a:endParaRPr/>
            </a:p>
          </p:txBody>
        </p:sp>
        <p:sp>
          <p:nvSpPr>
            <p:cNvPr id="249" name="Text"/>
            <p:cNvSpPr txBox="1"/>
            <p:nvPr/>
          </p:nvSpPr>
          <p:spPr>
            <a:xfrm>
              <a:off x="45719" y="0"/>
              <a:ext cx="2212562" cy="1270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914400">
                <a:lnSpc>
                  <a:spcPct val="114000"/>
                </a:lnSpc>
                <a:spcBef>
                  <a:spcPts val="600"/>
                </a:spcBef>
                <a:defRPr sz="200">
                  <a:solidFill>
                    <a:srgbClr val="FFFFFF"/>
                  </a:solidFill>
                </a:defRPr>
              </a:lvl1pPr>
            </a:lstStyle>
            <a:p>
              <a:r>
                <a:t> </a:t>
              </a:r>
            </a:p>
          </p:txBody>
        </p:sp>
      </p:grpSp>
      <p:sp>
        <p:nvSpPr>
          <p:cNvPr id="251" name="Title Text"/>
          <p:cNvSpPr txBox="1">
            <a:spLocks noGrp="1"/>
          </p:cNvSpPr>
          <p:nvPr>
            <p:ph type="title"/>
          </p:nvPr>
        </p:nvSpPr>
        <p:spPr>
          <a:prstGeom prst="rect">
            <a:avLst/>
          </a:prstGeom>
        </p:spPr>
        <p:txBody>
          <a:bodyPr/>
          <a:lstStyle/>
          <a:p>
            <a:r>
              <a:t>Title Text</a:t>
            </a:r>
          </a:p>
        </p:txBody>
      </p:sp>
      <p:sp>
        <p:nvSpPr>
          <p:cNvPr id="25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4" name="Textplatzhalter 10"/>
          <p:cNvSpPr>
            <a:spLocks noGrp="1"/>
          </p:cNvSpPr>
          <p:nvPr>
            <p:ph type="body" sz="quarter" idx="21" hasCustomPrompt="1"/>
          </p:nvPr>
        </p:nvSpPr>
        <p:spPr>
          <a:xfrm>
            <a:off x="358773" y="938786"/>
            <a:ext cx="11449051" cy="509995"/>
          </a:xfrm>
          <a:prstGeom prst="rect">
            <a:avLst/>
          </a:prstGeom>
        </p:spPr>
        <p:txBody>
          <a:bodyPr/>
          <a:lstStyle>
            <a:lvl1pPr marL="0" indent="0">
              <a:spcBef>
                <a:spcPts val="0"/>
              </a:spcBef>
              <a:buSzTx/>
              <a:buFontTx/>
              <a:buNone/>
              <a:defRPr sz="1800" b="1">
                <a:solidFill>
                  <a:schemeClr val="accent1"/>
                </a:solidFill>
              </a:defRPr>
            </a:lvl1pPr>
          </a:lstStyle>
          <a:p>
            <a:r>
              <a:t>Subline</a:t>
            </a: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Titelfolie 4">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userDrawn="1"/>
        </p:nvSpPr>
        <p:spPr>
          <a:xfrm>
            <a:off x="0" y="3429000"/>
            <a:ext cx="12192000" cy="1980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 name="Bildplatzhalter 4">
            <a:extLst>
              <a:ext uri="{FF2B5EF4-FFF2-40B4-BE49-F238E27FC236}">
                <a16:creationId xmlns:a16="http://schemas.microsoft.com/office/drawing/2014/main" id="{54A1B7C4-7B43-4178-878E-3C1A63AA60FE}"/>
              </a:ext>
            </a:extLst>
          </p:cNvPr>
          <p:cNvSpPr>
            <a:spLocks noGrp="1"/>
          </p:cNvSpPr>
          <p:nvPr>
            <p:ph type="pic" sz="quarter" idx="13"/>
          </p:nvPr>
        </p:nvSpPr>
        <p:spPr>
          <a:xfrm>
            <a:off x="371475" y="341313"/>
            <a:ext cx="11449050" cy="3087687"/>
          </a:xfrm>
          <a:solidFill>
            <a:schemeClr val="bg2"/>
          </a:solidFill>
        </p:spPr>
        <p:txBody>
          <a:bodyPr anchor="ctr"/>
          <a:lstStyle>
            <a:lvl1pPr marL="0" indent="0" algn="ctr">
              <a:buNone/>
              <a:defRPr sz="1600">
                <a:solidFill>
                  <a:schemeClr val="tx1"/>
                </a:solidFill>
              </a:defRPr>
            </a:lvl1pPr>
          </a:lstStyle>
          <a:p>
            <a:r>
              <a:rPr lang="en-US"/>
              <a:t>Click icon to add picture</a:t>
            </a:r>
            <a:endParaRPr lang="de-DE" dirty="0"/>
          </a:p>
        </p:txBody>
      </p:sp>
      <p:sp>
        <p:nvSpPr>
          <p:cNvPr id="2" name="Title 1"/>
          <p:cNvSpPr>
            <a:spLocks noGrp="1"/>
          </p:cNvSpPr>
          <p:nvPr>
            <p:ph type="ctrTitle" hasCustomPrompt="1"/>
          </p:nvPr>
        </p:nvSpPr>
        <p:spPr>
          <a:xfrm>
            <a:off x="731839" y="3633688"/>
            <a:ext cx="10728324"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31837" y="4911514"/>
            <a:ext cx="10728325" cy="360000"/>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31837" y="4221088"/>
            <a:ext cx="10728325" cy="547142"/>
          </a:xfrm>
        </p:spPr>
        <p:txBody>
          <a:bodyPr vert="horz" lIns="0" tIns="0" rIns="0" bIns="0" rtlCol="0" anchor="t" anchorCtr="0">
            <a:noAutofit/>
          </a:bodyPr>
          <a:lstStyle>
            <a:lvl1pPr marL="0" indent="0">
              <a:lnSpc>
                <a:spcPct val="114000"/>
              </a:lnSpc>
              <a:spcBef>
                <a:spcPts val="0"/>
              </a:spcBef>
              <a:spcAft>
                <a:spcPts val="0"/>
              </a:spcAft>
              <a:buNone/>
              <a:defRPr lang="de-DE" sz="1800" b="1" cap="none" spc="0" baseline="0" dirty="0">
                <a:solidFill>
                  <a:schemeClr val="accent2"/>
                </a:solidFill>
              </a:defRPr>
            </a:lvl1pPr>
          </a:lstStyle>
          <a:p>
            <a:pPr marL="228600" lvl="0" indent="-228600">
              <a:lnSpc>
                <a:spcPct val="100000"/>
              </a:lnSpc>
              <a:spcBef>
                <a:spcPts val="0"/>
              </a:spcBef>
            </a:pPr>
            <a:r>
              <a:rPr lang="de-DE" dirty="0" err="1"/>
              <a:t>Subline</a:t>
            </a:r>
            <a:r>
              <a:rPr lang="de-DE" dirty="0"/>
              <a:t> der Präsentation</a:t>
            </a:r>
          </a:p>
        </p:txBody>
      </p:sp>
      <p:pic>
        <p:nvPicPr>
          <p:cNvPr id="9" name="Grafik 8">
            <a:extLst>
              <a:ext uri="{FF2B5EF4-FFF2-40B4-BE49-F238E27FC236}">
                <a16:creationId xmlns:a16="http://schemas.microsoft.com/office/drawing/2014/main" id="{936BB06C-78EA-49C8-AAD0-451B7CEFCAA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938656" y="6005352"/>
            <a:ext cx="1881980" cy="548854"/>
          </a:xfrm>
          <a:prstGeom prst="rect">
            <a:avLst/>
          </a:prstGeom>
        </p:spPr>
      </p:pic>
      <p:sp>
        <p:nvSpPr>
          <p:cNvPr id="11" name="Textplatzhalter 4">
            <a:extLst>
              <a:ext uri="{FF2B5EF4-FFF2-40B4-BE49-F238E27FC236}">
                <a16:creationId xmlns:a16="http://schemas.microsoft.com/office/drawing/2014/main" id="{C32B2581-84AF-867F-E550-3AA075C16547}"/>
              </a:ext>
            </a:extLst>
          </p:cNvPr>
          <p:cNvSpPr>
            <a:spLocks noGrp="1"/>
          </p:cNvSpPr>
          <p:nvPr>
            <p:ph type="body" sz="quarter" idx="14" hasCustomPrompt="1"/>
          </p:nvPr>
        </p:nvSpPr>
        <p:spPr>
          <a:xfrm>
            <a:off x="371620" y="6423285"/>
            <a:ext cx="2304000" cy="90000"/>
          </a:xfrm>
          <a:blipFill>
            <a:blip r:embed="rId3"/>
            <a:stretch>
              <a:fillRect/>
            </a:stretch>
          </a:blipFill>
        </p:spPr>
        <p:txBody>
          <a:bodyPr/>
          <a:lstStyle>
            <a:lvl1pPr marL="0" indent="0">
              <a:buNone/>
              <a:defRPr sz="200">
                <a:solidFill>
                  <a:schemeClr val="bg1"/>
                </a:solidFill>
              </a:defRPr>
            </a:lvl1pPr>
          </a:lstStyle>
          <a:p>
            <a:pPr lvl="0"/>
            <a:r>
              <a:rPr lang="en-US" noProof="0"/>
              <a:t> </a:t>
            </a:r>
          </a:p>
        </p:txBody>
      </p:sp>
    </p:spTree>
    <p:extLst>
      <p:ext uri="{BB962C8B-B14F-4D97-AF65-F5344CB8AC3E}">
        <p14:creationId xmlns:p14="http://schemas.microsoft.com/office/powerpoint/2010/main" val="923614844"/>
      </p:ext>
    </p:extLst>
  </p:cSld>
  <p:clrMapOvr>
    <a:masterClrMapping/>
  </p:clrMapOvr>
  <p:extLst>
    <p:ext uri="{DCECCB84-F9BA-43D5-87BE-67443E8EF086}">
      <p15:sldGuideLst xmlns:p15="http://schemas.microsoft.com/office/powerpoint/2012/main">
        <p15:guide id="1" pos="461">
          <p15:clr>
            <a:srgbClr val="FBAE40"/>
          </p15:clr>
        </p15:guide>
        <p15:guide id="2" pos="721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Datumsplatzhalter 16">
            <a:extLst>
              <a:ext uri="{FF2B5EF4-FFF2-40B4-BE49-F238E27FC236}">
                <a16:creationId xmlns:a16="http://schemas.microsoft.com/office/drawing/2014/main" id="{8D88C6F8-099A-4D39-8533-B1EEB7F052D4}"/>
              </a:ext>
            </a:extLst>
          </p:cNvPr>
          <p:cNvSpPr>
            <a:spLocks noGrp="1"/>
          </p:cNvSpPr>
          <p:nvPr>
            <p:ph type="dt" sz="half" idx="13"/>
          </p:nvPr>
        </p:nvSpPr>
        <p:spPr/>
        <p:txBody>
          <a:bodyPr/>
          <a:lstStyle/>
          <a:p>
            <a:r>
              <a:rPr lang="en-US"/>
              <a:t>00. Monat 2017</a:t>
            </a:r>
            <a:endParaRPr lang="de-DE" dirty="0"/>
          </a:p>
        </p:txBody>
      </p:sp>
      <p:sp>
        <p:nvSpPr>
          <p:cNvPr id="18" name="Foliennummernplatzhalter 17">
            <a:extLst>
              <a:ext uri="{FF2B5EF4-FFF2-40B4-BE49-F238E27FC236}">
                <a16:creationId xmlns:a16="http://schemas.microsoft.com/office/drawing/2014/main" id="{BFF90422-5EA9-49BF-B256-D3D2AA4EDCC9}"/>
              </a:ext>
            </a:extLst>
          </p:cNvPr>
          <p:cNvSpPr>
            <a:spLocks noGrp="1"/>
          </p:cNvSpPr>
          <p:nvPr>
            <p:ph type="sldNum" sz="quarter" idx="14"/>
          </p:nvPr>
        </p:nvSpPr>
        <p:spPr/>
        <p:txBody>
          <a:bodyPr/>
          <a:lstStyle/>
          <a:p>
            <a:r>
              <a:rPr lang="de-DE" dirty="0"/>
              <a:t>Slide </a:t>
            </a:r>
            <a:fld id="{A52F4D17-1AD6-42D9-B93A-EB002C62F438}" type="slidenum">
              <a:rPr lang="de-DE" smtClean="0"/>
              <a:pPr/>
              <a:t>‹#›</a:t>
            </a:fld>
            <a:endParaRPr lang="de-DE" dirty="0"/>
          </a:p>
        </p:txBody>
      </p:sp>
      <p:sp>
        <p:nvSpPr>
          <p:cNvPr id="7" name="Textplatzhalter 10">
            <a:extLst>
              <a:ext uri="{FF2B5EF4-FFF2-40B4-BE49-F238E27FC236}">
                <a16:creationId xmlns:a16="http://schemas.microsoft.com/office/drawing/2014/main" id="{F0FEB314-58C6-43FB-BF57-07B357AFA15D}"/>
              </a:ext>
            </a:extLst>
          </p:cNvPr>
          <p:cNvSpPr>
            <a:spLocks noGrp="1"/>
          </p:cNvSpPr>
          <p:nvPr>
            <p:ph type="body" sz="quarter" idx="15" hasCustomPrompt="1"/>
          </p:nvPr>
        </p:nvSpPr>
        <p:spPr>
          <a:xfrm>
            <a:off x="358774" y="938786"/>
            <a:ext cx="11449049" cy="509994"/>
          </a:xfrm>
        </p:spPr>
        <p:txBody>
          <a:bodyPr/>
          <a:lstStyle>
            <a:lvl1pPr marL="0" indent="0">
              <a:lnSpc>
                <a:spcPct val="114000"/>
              </a:lnSpc>
              <a:spcAft>
                <a:spcPts val="0"/>
              </a:spcAft>
              <a:buNone/>
              <a:defRPr sz="1800" b="1">
                <a:solidFill>
                  <a:schemeClr val="accent1"/>
                </a:solidFill>
              </a:defRPr>
            </a:lvl1pPr>
          </a:lstStyle>
          <a:p>
            <a:pPr lvl="0"/>
            <a:r>
              <a:rPr lang="de-DE" dirty="0" err="1"/>
              <a:t>Subline</a:t>
            </a:r>
            <a:endParaRPr lang="de-DE" dirty="0"/>
          </a:p>
        </p:txBody>
      </p:sp>
    </p:spTree>
    <p:extLst>
      <p:ext uri="{BB962C8B-B14F-4D97-AF65-F5344CB8AC3E}">
        <p14:creationId xmlns:p14="http://schemas.microsoft.com/office/powerpoint/2010/main" val="29568786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2_Titel und Inhalt">
    <p:spTree>
      <p:nvGrpSpPr>
        <p:cNvPr id="1" name=""/>
        <p:cNvGrpSpPr/>
        <p:nvPr/>
      </p:nvGrpSpPr>
      <p:grpSpPr>
        <a:xfrm>
          <a:off x="0" y="0"/>
          <a:ext cx="0" cy="0"/>
          <a:chOff x="0" y="0"/>
          <a:chExt cx="0" cy="0"/>
        </a:xfrm>
      </p:grpSpPr>
      <p:sp>
        <p:nvSpPr>
          <p:cNvPr id="109" name="Title Text"/>
          <p:cNvSpPr txBox="1">
            <a:spLocks noGrp="1"/>
          </p:cNvSpPr>
          <p:nvPr>
            <p:ph type="title"/>
          </p:nvPr>
        </p:nvSpPr>
        <p:spPr>
          <a:prstGeom prst="rect">
            <a:avLst/>
          </a:prstGeom>
        </p:spPr>
        <p:txBody>
          <a:bodyPr/>
          <a:lstStyle/>
          <a:p>
            <a:r>
              <a:t>Title Text</a:t>
            </a:r>
          </a:p>
        </p:txBody>
      </p:sp>
      <p:sp>
        <p:nvSpPr>
          <p:cNvPr id="110"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1" name="Textplatzhalter 10"/>
          <p:cNvSpPr>
            <a:spLocks noGrp="1"/>
          </p:cNvSpPr>
          <p:nvPr>
            <p:ph type="body" sz="quarter" idx="13"/>
          </p:nvPr>
        </p:nvSpPr>
        <p:spPr>
          <a:xfrm>
            <a:off x="371473" y="987328"/>
            <a:ext cx="11449051" cy="409477"/>
          </a:xfrm>
          <a:prstGeom prst="rect">
            <a:avLst/>
          </a:prstGeom>
        </p:spPr>
        <p:txBody>
          <a:bodyPr/>
          <a:lstStyle>
            <a:lvl1pPr marL="0" indent="0">
              <a:spcBef>
                <a:spcPts val="0"/>
              </a:spcBef>
              <a:buSzTx/>
              <a:buFontTx/>
              <a:buNone/>
              <a:defRPr b="1">
                <a:solidFill>
                  <a:schemeClr val="accent1"/>
                </a:solidFill>
              </a:defRPr>
            </a:lvl1pPr>
          </a:lstStyle>
          <a:p>
            <a:pPr marL="0" indent="0">
              <a:spcBef>
                <a:spcPts val="0"/>
              </a:spcBef>
              <a:buSzTx/>
              <a:buFontTx/>
              <a:buNone/>
              <a:defRPr b="1">
                <a:solidFill>
                  <a:schemeClr val="accent1"/>
                </a:solidFill>
              </a:defRPr>
            </a:pPr>
            <a:endParaRPr/>
          </a:p>
        </p:txBody>
      </p:sp>
      <p:sp>
        <p:nvSpPr>
          <p:cNvPr id="1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4221368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69E8AF11-FB81-42DE-B82C-BAAE6442B5E3}"/>
              </a:ext>
            </a:extLst>
          </p:cNvPr>
          <p:cNvSpPr>
            <a:spLocks noGrp="1"/>
          </p:cNvSpPr>
          <p:nvPr>
            <p:ph type="sldNum" sz="quarter" idx="11"/>
          </p:nvPr>
        </p:nvSpPr>
        <p:spPr/>
        <p:txBody>
          <a:bodyPr/>
          <a:lstStyle/>
          <a:p>
            <a:r>
              <a:rPr lang="de-DE"/>
              <a:t>Seite </a:t>
            </a:r>
            <a:fld id="{A52F4D17-1AD6-42D9-B93A-EB002C62F438}" type="slidenum">
              <a:rPr lang="de-DE" smtClean="0"/>
              <a:pPr/>
              <a:t>‹#›</a:t>
            </a:fld>
            <a:endParaRPr lang="de-DE" dirty="0"/>
          </a:p>
        </p:txBody>
      </p:sp>
      <p:sp>
        <p:nvSpPr>
          <p:cNvPr id="4" name="Datumsplatzhalter 16">
            <a:extLst>
              <a:ext uri="{FF2B5EF4-FFF2-40B4-BE49-F238E27FC236}">
                <a16:creationId xmlns:a16="http://schemas.microsoft.com/office/drawing/2014/main" id="{04F7B9DB-3463-424F-8A22-3E870979C182}"/>
              </a:ext>
            </a:extLst>
          </p:cNvPr>
          <p:cNvSpPr>
            <a:spLocks noGrp="1"/>
          </p:cNvSpPr>
          <p:nvPr>
            <p:ph type="dt" sz="half" idx="13"/>
          </p:nvPr>
        </p:nvSpPr>
        <p:spPr>
          <a:xfrm>
            <a:off x="3776105" y="6381328"/>
            <a:ext cx="1600508" cy="221109"/>
          </a:xfrm>
        </p:spPr>
        <p:txBody>
          <a:bodyPr/>
          <a:lstStyle/>
          <a:p>
            <a:r>
              <a:rPr lang="de-DE" dirty="0"/>
              <a:t>16. April 2021</a:t>
            </a:r>
          </a:p>
        </p:txBody>
      </p:sp>
    </p:spTree>
    <p:extLst>
      <p:ext uri="{BB962C8B-B14F-4D97-AF65-F5344CB8AC3E}">
        <p14:creationId xmlns:p14="http://schemas.microsoft.com/office/powerpoint/2010/main" val="1944518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elfolie 2">
    <p:spTree>
      <p:nvGrpSpPr>
        <p:cNvPr id="1" name=""/>
        <p:cNvGrpSpPr/>
        <p:nvPr/>
      </p:nvGrpSpPr>
      <p:grpSpPr>
        <a:xfrm>
          <a:off x="0" y="0"/>
          <a:ext cx="0" cy="0"/>
          <a:chOff x="0" y="0"/>
          <a:chExt cx="0" cy="0"/>
        </a:xfrm>
      </p:grpSpPr>
      <p:sp>
        <p:nvSpPr>
          <p:cNvPr id="28" name="Rechteck 12"/>
          <p:cNvSpPr/>
          <p:nvPr/>
        </p:nvSpPr>
        <p:spPr>
          <a:xfrm>
            <a:off x="0" y="341999"/>
            <a:ext cx="12192000" cy="5067222"/>
          </a:xfrm>
          <a:prstGeom prst="rect">
            <a:avLst/>
          </a:prstGeom>
          <a:solidFill>
            <a:schemeClr val="accent1"/>
          </a:solidFill>
          <a:ln w="12700">
            <a:solidFill>
              <a:srgbClr val="012D4E"/>
            </a:solidFill>
            <a:miter/>
          </a:ln>
        </p:spPr>
        <p:txBody>
          <a:bodyPr lIns="45719" rIns="45719" anchor="ctr"/>
          <a:lstStyle/>
          <a:p>
            <a:pPr algn="ctr">
              <a:defRPr>
                <a:solidFill>
                  <a:srgbClr val="FFFFFF"/>
                </a:solidFill>
              </a:defRPr>
            </a:pPr>
            <a:endParaRPr/>
          </a:p>
        </p:txBody>
      </p:sp>
      <p:sp>
        <p:nvSpPr>
          <p:cNvPr id="29" name="Headline der Präsentation"/>
          <p:cNvSpPr txBox="1">
            <a:spLocks noGrp="1"/>
          </p:cNvSpPr>
          <p:nvPr>
            <p:ph type="title" hasCustomPrompt="1"/>
          </p:nvPr>
        </p:nvSpPr>
        <p:spPr>
          <a:xfrm>
            <a:off x="731839" y="537343"/>
            <a:ext cx="10728323" cy="623405"/>
          </a:xfrm>
          <a:prstGeom prst="rect">
            <a:avLst/>
          </a:prstGeom>
        </p:spPr>
        <p:txBody>
          <a:bodyPr/>
          <a:lstStyle>
            <a:lvl1pPr>
              <a:defRPr>
                <a:solidFill>
                  <a:srgbClr val="FFFFFF"/>
                </a:solidFill>
              </a:defRPr>
            </a:lvl1pPr>
          </a:lstStyle>
          <a:p>
            <a:r>
              <a:t>Headline der Präsentation</a:t>
            </a:r>
          </a:p>
        </p:txBody>
      </p:sp>
      <p:sp>
        <p:nvSpPr>
          <p:cNvPr id="30" name="Body Level One…"/>
          <p:cNvSpPr txBox="1">
            <a:spLocks noGrp="1"/>
          </p:cNvSpPr>
          <p:nvPr>
            <p:ph type="body" sz="quarter" idx="1" hasCustomPrompt="1"/>
          </p:nvPr>
        </p:nvSpPr>
        <p:spPr>
          <a:xfrm>
            <a:off x="731837" y="2660215"/>
            <a:ext cx="10728326" cy="516757"/>
          </a:xfrm>
          <a:prstGeom prst="rect">
            <a:avLst/>
          </a:prstGeom>
        </p:spPr>
        <p:txBody>
          <a:bodyPr/>
          <a:lstStyle>
            <a:lvl1pPr marL="0" indent="0">
              <a:buSzTx/>
              <a:buFontTx/>
              <a:buNone/>
              <a:defRPr sz="1600" cap="all" spc="60">
                <a:solidFill>
                  <a:srgbClr val="FFFFFF"/>
                </a:solidFill>
              </a:defRPr>
            </a:lvl1pPr>
            <a:lvl2pPr marL="0" indent="457200">
              <a:buSzTx/>
              <a:buFontTx/>
              <a:buNone/>
              <a:defRPr sz="1600" cap="all" spc="60">
                <a:solidFill>
                  <a:srgbClr val="FFFFFF"/>
                </a:solidFill>
              </a:defRPr>
            </a:lvl2pPr>
            <a:lvl3pPr marL="0" indent="914400">
              <a:buSzTx/>
              <a:buFontTx/>
              <a:buNone/>
              <a:defRPr sz="1600" cap="all" spc="60">
                <a:solidFill>
                  <a:srgbClr val="FFFFFF"/>
                </a:solidFill>
              </a:defRPr>
            </a:lvl3pPr>
            <a:lvl4pPr marL="0" indent="1371600">
              <a:buSzTx/>
              <a:buFontTx/>
              <a:buNone/>
              <a:defRPr sz="1600" cap="all" spc="60">
                <a:solidFill>
                  <a:srgbClr val="FFFFFF"/>
                </a:solidFill>
              </a:defRPr>
            </a:lvl4pPr>
            <a:lvl5pPr marL="0" indent="1828800">
              <a:buSzTx/>
              <a:buFontTx/>
              <a:buNone/>
              <a:defRPr sz="1600" cap="all" spc="60">
                <a:solidFill>
                  <a:srgbClr val="FFFFFF"/>
                </a:solidFill>
              </a:defRPr>
            </a:lvl5pPr>
          </a:lstStyle>
          <a:p>
            <a:r>
              <a:t>Datum  |  Name</a:t>
            </a:r>
          </a:p>
          <a:p>
            <a:pPr lvl="1"/>
            <a:endParaRPr/>
          </a:p>
          <a:p>
            <a:pPr lvl="2"/>
            <a:endParaRPr/>
          </a:p>
          <a:p>
            <a:pPr lvl="3"/>
            <a:endParaRPr/>
          </a:p>
          <a:p>
            <a:pPr lvl="4"/>
            <a:endParaRPr/>
          </a:p>
        </p:txBody>
      </p:sp>
      <p:sp>
        <p:nvSpPr>
          <p:cNvPr id="31" name="Textplatzhalter 10"/>
          <p:cNvSpPr>
            <a:spLocks noGrp="1"/>
          </p:cNvSpPr>
          <p:nvPr>
            <p:ph type="body" sz="quarter" idx="21" hasCustomPrompt="1"/>
          </p:nvPr>
        </p:nvSpPr>
        <p:spPr>
          <a:xfrm>
            <a:off x="731837" y="1124744"/>
            <a:ext cx="10728326" cy="1361802"/>
          </a:xfrm>
          <a:prstGeom prst="rect">
            <a:avLst/>
          </a:prstGeom>
        </p:spPr>
        <p:txBody>
          <a:bodyPr/>
          <a:lstStyle>
            <a:lvl1pPr marL="0" indent="0">
              <a:spcBef>
                <a:spcPts val="0"/>
              </a:spcBef>
              <a:buSzTx/>
              <a:buFontTx/>
              <a:buNone/>
              <a:defRPr sz="1800" b="1">
                <a:solidFill>
                  <a:schemeClr val="accent2"/>
                </a:solidFill>
              </a:defRPr>
            </a:lvl1pPr>
          </a:lstStyle>
          <a:p>
            <a:r>
              <a:t>Subline der Präsentation</a:t>
            </a:r>
          </a:p>
        </p:txBody>
      </p:sp>
      <p:pic>
        <p:nvPicPr>
          <p:cNvPr id="32" name="Grafik 8" descr="Grafik 8"/>
          <p:cNvPicPr>
            <a:picLocks noChangeAspect="1"/>
          </p:cNvPicPr>
          <p:nvPr/>
        </p:nvPicPr>
        <p:blipFill>
          <a:blip r:embed="rId2"/>
          <a:stretch>
            <a:fillRect/>
          </a:stretch>
        </p:blipFill>
        <p:spPr>
          <a:xfrm>
            <a:off x="9938656" y="6005352"/>
            <a:ext cx="1881981" cy="548855"/>
          </a:xfrm>
          <a:prstGeom prst="rect">
            <a:avLst/>
          </a:prstGeom>
          <a:ln w="12700">
            <a:miter lim="400000"/>
          </a:ln>
        </p:spPr>
      </p:pic>
      <p:sp>
        <p:nvSpPr>
          <p:cNvPr id="33" name="Textplatzhalter 4"/>
          <p:cNvSpPr>
            <a:spLocks noGrp="1"/>
          </p:cNvSpPr>
          <p:nvPr>
            <p:ph type="body" sz="quarter" idx="22" hasCustomPrompt="1"/>
          </p:nvPr>
        </p:nvSpPr>
        <p:spPr>
          <a:xfrm>
            <a:off x="371619" y="6423285"/>
            <a:ext cx="2304002" cy="90001"/>
          </a:xfrm>
          <a:prstGeom prst="rect">
            <a:avLst/>
          </a:prstGeom>
          <a:blipFill>
            <a:blip r:embed="rId3"/>
            <a:stretch>
              <a:fillRect/>
            </a:stretch>
          </a:blipFill>
        </p:spPr>
        <p:txBody>
          <a:bodyPr/>
          <a:lstStyle>
            <a:lvl1pPr marL="0" indent="0">
              <a:buSzTx/>
              <a:buFontTx/>
              <a:buNone/>
              <a:defRPr sz="200">
                <a:solidFill>
                  <a:srgbClr val="FFFFFF"/>
                </a:solidFill>
              </a:defRPr>
            </a:lvl1pPr>
          </a:lstStyle>
          <a:p>
            <a:r>
              <a:t> </a:t>
            </a:r>
          </a:p>
        </p:txBody>
      </p:sp>
      <p:sp>
        <p:nvSpPr>
          <p:cNvPr id="34" name="Slide Number"/>
          <p:cNvSpPr txBox="1">
            <a:spLocks noGrp="1"/>
          </p:cNvSpPr>
          <p:nvPr>
            <p:ph type="sldNum" sz="quarter" idx="2"/>
          </p:nvPr>
        </p:nvSpPr>
        <p:spPr>
          <a:xfrm>
            <a:off x="8737600" y="6356350"/>
            <a:ext cx="28448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elfolie 3">
    <p:spTree>
      <p:nvGrpSpPr>
        <p:cNvPr id="1" name=""/>
        <p:cNvGrpSpPr/>
        <p:nvPr/>
      </p:nvGrpSpPr>
      <p:grpSpPr>
        <a:xfrm>
          <a:off x="0" y="0"/>
          <a:ext cx="0" cy="0"/>
          <a:chOff x="0" y="0"/>
          <a:chExt cx="0" cy="0"/>
        </a:xfrm>
      </p:grpSpPr>
      <p:sp>
        <p:nvSpPr>
          <p:cNvPr id="41" name="Bildplatzhalter 4"/>
          <p:cNvSpPr>
            <a:spLocks noGrp="1"/>
          </p:cNvSpPr>
          <p:nvPr>
            <p:ph type="pic" idx="21"/>
          </p:nvPr>
        </p:nvSpPr>
        <p:spPr>
          <a:xfrm>
            <a:off x="371475" y="341313"/>
            <a:ext cx="11449050" cy="3087687"/>
          </a:xfrm>
          <a:prstGeom prst="rect">
            <a:avLst/>
          </a:prstGeom>
        </p:spPr>
        <p:txBody>
          <a:bodyPr lIns="91439" tIns="45719" rIns="91439" bIns="45719">
            <a:noAutofit/>
          </a:bodyPr>
          <a:lstStyle/>
          <a:p>
            <a:endParaRPr/>
          </a:p>
        </p:txBody>
      </p:sp>
      <p:sp>
        <p:nvSpPr>
          <p:cNvPr id="42" name="Rechteck 12"/>
          <p:cNvSpPr/>
          <p:nvPr/>
        </p:nvSpPr>
        <p:spPr>
          <a:xfrm>
            <a:off x="0" y="3429000"/>
            <a:ext cx="12192000" cy="1980221"/>
          </a:xfrm>
          <a:prstGeom prst="rect">
            <a:avLst/>
          </a:prstGeom>
          <a:solidFill>
            <a:schemeClr val="accent1"/>
          </a:solidFill>
          <a:ln w="12700">
            <a:solidFill>
              <a:srgbClr val="012D4E"/>
            </a:solidFill>
            <a:miter/>
          </a:ln>
        </p:spPr>
        <p:txBody>
          <a:bodyPr lIns="45719" rIns="45719" anchor="ctr"/>
          <a:lstStyle/>
          <a:p>
            <a:pPr algn="ctr">
              <a:defRPr>
                <a:solidFill>
                  <a:srgbClr val="FFFFFF"/>
                </a:solidFill>
              </a:defRPr>
            </a:pPr>
            <a:endParaRPr/>
          </a:p>
        </p:txBody>
      </p:sp>
      <p:sp>
        <p:nvSpPr>
          <p:cNvPr id="43" name="Headline der Präsentation"/>
          <p:cNvSpPr txBox="1">
            <a:spLocks noGrp="1"/>
          </p:cNvSpPr>
          <p:nvPr>
            <p:ph type="title" hasCustomPrompt="1"/>
          </p:nvPr>
        </p:nvSpPr>
        <p:spPr>
          <a:xfrm>
            <a:off x="731839" y="3633687"/>
            <a:ext cx="10728325" cy="623405"/>
          </a:xfrm>
          <a:prstGeom prst="rect">
            <a:avLst/>
          </a:prstGeom>
        </p:spPr>
        <p:txBody>
          <a:bodyPr/>
          <a:lstStyle>
            <a:lvl1pPr>
              <a:defRPr>
                <a:solidFill>
                  <a:srgbClr val="FFFFFF"/>
                </a:solidFill>
              </a:defRPr>
            </a:lvl1pPr>
          </a:lstStyle>
          <a:p>
            <a:r>
              <a:t>Headline der Präsentation</a:t>
            </a:r>
          </a:p>
        </p:txBody>
      </p:sp>
      <p:sp>
        <p:nvSpPr>
          <p:cNvPr id="44" name="Body Level One…"/>
          <p:cNvSpPr txBox="1">
            <a:spLocks noGrp="1"/>
          </p:cNvSpPr>
          <p:nvPr>
            <p:ph type="body" sz="quarter" idx="1" hasCustomPrompt="1"/>
          </p:nvPr>
        </p:nvSpPr>
        <p:spPr>
          <a:xfrm>
            <a:off x="731837" y="4970822"/>
            <a:ext cx="10728326" cy="360001"/>
          </a:xfrm>
          <a:prstGeom prst="rect">
            <a:avLst/>
          </a:prstGeom>
        </p:spPr>
        <p:txBody>
          <a:bodyPr/>
          <a:lstStyle>
            <a:lvl1pPr marL="0" indent="0">
              <a:buSzTx/>
              <a:buFontTx/>
              <a:buNone/>
              <a:defRPr sz="1600" cap="all" spc="60">
                <a:solidFill>
                  <a:srgbClr val="FFFFFF"/>
                </a:solidFill>
              </a:defRPr>
            </a:lvl1pPr>
            <a:lvl2pPr marL="0" indent="457200">
              <a:buSzTx/>
              <a:buFontTx/>
              <a:buNone/>
              <a:defRPr sz="1600" cap="all" spc="60">
                <a:solidFill>
                  <a:srgbClr val="FFFFFF"/>
                </a:solidFill>
              </a:defRPr>
            </a:lvl2pPr>
            <a:lvl3pPr marL="0" indent="914400">
              <a:buSzTx/>
              <a:buFontTx/>
              <a:buNone/>
              <a:defRPr sz="1600" cap="all" spc="60">
                <a:solidFill>
                  <a:srgbClr val="FFFFFF"/>
                </a:solidFill>
              </a:defRPr>
            </a:lvl3pPr>
            <a:lvl4pPr marL="0" indent="1371600">
              <a:buSzTx/>
              <a:buFontTx/>
              <a:buNone/>
              <a:defRPr sz="1600" cap="all" spc="60">
                <a:solidFill>
                  <a:srgbClr val="FFFFFF"/>
                </a:solidFill>
              </a:defRPr>
            </a:lvl4pPr>
            <a:lvl5pPr marL="0" indent="1828800">
              <a:buSzTx/>
              <a:buFontTx/>
              <a:buNone/>
              <a:defRPr sz="1600" cap="all" spc="60">
                <a:solidFill>
                  <a:srgbClr val="FFFFFF"/>
                </a:solidFill>
              </a:defRPr>
            </a:lvl5pPr>
          </a:lstStyle>
          <a:p>
            <a:r>
              <a:t>Datum  |  Name</a:t>
            </a:r>
          </a:p>
          <a:p>
            <a:pPr lvl="1"/>
            <a:endParaRPr/>
          </a:p>
          <a:p>
            <a:pPr lvl="2"/>
            <a:endParaRPr/>
          </a:p>
          <a:p>
            <a:pPr lvl="3"/>
            <a:endParaRPr/>
          </a:p>
          <a:p>
            <a:pPr lvl="4"/>
            <a:endParaRPr/>
          </a:p>
        </p:txBody>
      </p:sp>
      <p:sp>
        <p:nvSpPr>
          <p:cNvPr id="45" name="Textplatzhalter 10"/>
          <p:cNvSpPr>
            <a:spLocks noGrp="1"/>
          </p:cNvSpPr>
          <p:nvPr>
            <p:ph type="body" sz="quarter" idx="22" hasCustomPrompt="1"/>
          </p:nvPr>
        </p:nvSpPr>
        <p:spPr>
          <a:xfrm>
            <a:off x="731837" y="4185084"/>
            <a:ext cx="10728326" cy="727163"/>
          </a:xfrm>
          <a:prstGeom prst="rect">
            <a:avLst/>
          </a:prstGeom>
        </p:spPr>
        <p:txBody>
          <a:bodyPr/>
          <a:lstStyle>
            <a:lvl1pPr marL="0" indent="0">
              <a:spcBef>
                <a:spcPts val="0"/>
              </a:spcBef>
              <a:buSzTx/>
              <a:buFontTx/>
              <a:buNone/>
              <a:defRPr sz="3200" b="1" cap="all">
                <a:solidFill>
                  <a:schemeClr val="accent2"/>
                </a:solidFill>
              </a:defRPr>
            </a:lvl1pPr>
          </a:lstStyle>
          <a:p>
            <a:r>
              <a:t>Subline der Präsentation</a:t>
            </a:r>
          </a:p>
        </p:txBody>
      </p:sp>
      <p:pic>
        <p:nvPicPr>
          <p:cNvPr id="46" name="Grafik 8" descr="Grafik 8"/>
          <p:cNvPicPr>
            <a:picLocks noChangeAspect="1"/>
          </p:cNvPicPr>
          <p:nvPr/>
        </p:nvPicPr>
        <p:blipFill>
          <a:blip r:embed="rId2"/>
          <a:stretch>
            <a:fillRect/>
          </a:stretch>
        </p:blipFill>
        <p:spPr>
          <a:xfrm>
            <a:off x="9938656" y="6005352"/>
            <a:ext cx="1881981" cy="548855"/>
          </a:xfrm>
          <a:prstGeom prst="rect">
            <a:avLst/>
          </a:prstGeom>
          <a:ln w="12700">
            <a:miter lim="400000"/>
          </a:ln>
        </p:spPr>
      </p:pic>
      <p:sp>
        <p:nvSpPr>
          <p:cNvPr id="47" name="Textplatzhalter 4"/>
          <p:cNvSpPr>
            <a:spLocks noGrp="1"/>
          </p:cNvSpPr>
          <p:nvPr>
            <p:ph type="body" sz="quarter" idx="23" hasCustomPrompt="1"/>
          </p:nvPr>
        </p:nvSpPr>
        <p:spPr>
          <a:xfrm>
            <a:off x="371619" y="6423285"/>
            <a:ext cx="2304002" cy="90001"/>
          </a:xfrm>
          <a:prstGeom prst="rect">
            <a:avLst/>
          </a:prstGeom>
          <a:blipFill>
            <a:blip r:embed="rId3"/>
            <a:stretch>
              <a:fillRect/>
            </a:stretch>
          </a:blipFill>
        </p:spPr>
        <p:txBody>
          <a:bodyPr/>
          <a:lstStyle>
            <a:lvl1pPr marL="0" indent="0">
              <a:buSzTx/>
              <a:buFontTx/>
              <a:buNone/>
              <a:defRPr sz="200">
                <a:solidFill>
                  <a:srgbClr val="FFFFFF"/>
                </a:solidFill>
              </a:defRPr>
            </a:lvl1pPr>
          </a:lstStyle>
          <a:p>
            <a:r>
              <a:t> </a:t>
            </a:r>
          </a:p>
        </p:txBody>
      </p:sp>
      <p:sp>
        <p:nvSpPr>
          <p:cNvPr id="48" name="Slide Number"/>
          <p:cNvSpPr txBox="1">
            <a:spLocks noGrp="1"/>
          </p:cNvSpPr>
          <p:nvPr>
            <p:ph type="sldNum" sz="quarter" idx="2"/>
          </p:nvPr>
        </p:nvSpPr>
        <p:spPr>
          <a:xfrm>
            <a:off x="8737600" y="6356350"/>
            <a:ext cx="28448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elfolie 4">
    <p:spTree>
      <p:nvGrpSpPr>
        <p:cNvPr id="1" name=""/>
        <p:cNvGrpSpPr/>
        <p:nvPr/>
      </p:nvGrpSpPr>
      <p:grpSpPr>
        <a:xfrm>
          <a:off x="0" y="0"/>
          <a:ext cx="0" cy="0"/>
          <a:chOff x="0" y="0"/>
          <a:chExt cx="0" cy="0"/>
        </a:xfrm>
      </p:grpSpPr>
      <p:sp>
        <p:nvSpPr>
          <p:cNvPr id="55" name="Rechteck 12"/>
          <p:cNvSpPr/>
          <p:nvPr/>
        </p:nvSpPr>
        <p:spPr>
          <a:xfrm>
            <a:off x="0" y="3429000"/>
            <a:ext cx="12192000" cy="1980221"/>
          </a:xfrm>
          <a:prstGeom prst="rect">
            <a:avLst/>
          </a:prstGeom>
          <a:solidFill>
            <a:schemeClr val="accent1"/>
          </a:solidFill>
          <a:ln w="12700">
            <a:solidFill>
              <a:srgbClr val="012D4E"/>
            </a:solidFill>
            <a:miter/>
          </a:ln>
        </p:spPr>
        <p:txBody>
          <a:bodyPr lIns="45719" rIns="45719" anchor="ctr"/>
          <a:lstStyle/>
          <a:p>
            <a:pPr algn="ctr">
              <a:defRPr>
                <a:solidFill>
                  <a:srgbClr val="FFFFFF"/>
                </a:solidFill>
              </a:defRPr>
            </a:pPr>
            <a:endParaRPr/>
          </a:p>
        </p:txBody>
      </p:sp>
      <p:sp>
        <p:nvSpPr>
          <p:cNvPr id="56" name="Bildplatzhalter 4"/>
          <p:cNvSpPr>
            <a:spLocks noGrp="1"/>
          </p:cNvSpPr>
          <p:nvPr>
            <p:ph type="pic" idx="21"/>
          </p:nvPr>
        </p:nvSpPr>
        <p:spPr>
          <a:xfrm>
            <a:off x="371475" y="341313"/>
            <a:ext cx="11449050" cy="3087687"/>
          </a:xfrm>
          <a:prstGeom prst="rect">
            <a:avLst/>
          </a:prstGeom>
        </p:spPr>
        <p:txBody>
          <a:bodyPr lIns="91439" tIns="45719" rIns="91439" bIns="45719">
            <a:noAutofit/>
          </a:bodyPr>
          <a:lstStyle/>
          <a:p>
            <a:endParaRPr/>
          </a:p>
        </p:txBody>
      </p:sp>
      <p:sp>
        <p:nvSpPr>
          <p:cNvPr id="57" name="Headline der Präsentation"/>
          <p:cNvSpPr txBox="1">
            <a:spLocks noGrp="1"/>
          </p:cNvSpPr>
          <p:nvPr>
            <p:ph type="title" hasCustomPrompt="1"/>
          </p:nvPr>
        </p:nvSpPr>
        <p:spPr>
          <a:xfrm>
            <a:off x="731839" y="3633687"/>
            <a:ext cx="10728325" cy="623405"/>
          </a:xfrm>
          <a:prstGeom prst="rect">
            <a:avLst/>
          </a:prstGeom>
        </p:spPr>
        <p:txBody>
          <a:bodyPr/>
          <a:lstStyle>
            <a:lvl1pPr>
              <a:defRPr>
                <a:solidFill>
                  <a:srgbClr val="FFFFFF"/>
                </a:solidFill>
              </a:defRPr>
            </a:lvl1pPr>
          </a:lstStyle>
          <a:p>
            <a:r>
              <a:t>Headline der Präsentation</a:t>
            </a:r>
          </a:p>
        </p:txBody>
      </p:sp>
      <p:sp>
        <p:nvSpPr>
          <p:cNvPr id="58" name="Body Level One…"/>
          <p:cNvSpPr txBox="1">
            <a:spLocks noGrp="1"/>
          </p:cNvSpPr>
          <p:nvPr>
            <p:ph type="body" sz="quarter" idx="1" hasCustomPrompt="1"/>
          </p:nvPr>
        </p:nvSpPr>
        <p:spPr>
          <a:xfrm>
            <a:off x="731837" y="4911514"/>
            <a:ext cx="10728326" cy="360001"/>
          </a:xfrm>
          <a:prstGeom prst="rect">
            <a:avLst/>
          </a:prstGeom>
        </p:spPr>
        <p:txBody>
          <a:bodyPr/>
          <a:lstStyle>
            <a:lvl1pPr marL="0" indent="0">
              <a:buSzTx/>
              <a:buFontTx/>
              <a:buNone/>
              <a:defRPr sz="1600" cap="all" spc="60">
                <a:solidFill>
                  <a:srgbClr val="FFFFFF"/>
                </a:solidFill>
              </a:defRPr>
            </a:lvl1pPr>
            <a:lvl2pPr marL="0" indent="457200">
              <a:buSzTx/>
              <a:buFontTx/>
              <a:buNone/>
              <a:defRPr sz="1600" cap="all" spc="60">
                <a:solidFill>
                  <a:srgbClr val="FFFFFF"/>
                </a:solidFill>
              </a:defRPr>
            </a:lvl2pPr>
            <a:lvl3pPr marL="0" indent="914400">
              <a:buSzTx/>
              <a:buFontTx/>
              <a:buNone/>
              <a:defRPr sz="1600" cap="all" spc="60">
                <a:solidFill>
                  <a:srgbClr val="FFFFFF"/>
                </a:solidFill>
              </a:defRPr>
            </a:lvl3pPr>
            <a:lvl4pPr marL="0" indent="1371600">
              <a:buSzTx/>
              <a:buFontTx/>
              <a:buNone/>
              <a:defRPr sz="1600" cap="all" spc="60">
                <a:solidFill>
                  <a:srgbClr val="FFFFFF"/>
                </a:solidFill>
              </a:defRPr>
            </a:lvl4pPr>
            <a:lvl5pPr marL="0" indent="1828800">
              <a:buSzTx/>
              <a:buFontTx/>
              <a:buNone/>
              <a:defRPr sz="1600" cap="all" spc="60">
                <a:solidFill>
                  <a:srgbClr val="FFFFFF"/>
                </a:solidFill>
              </a:defRPr>
            </a:lvl5pPr>
          </a:lstStyle>
          <a:p>
            <a:r>
              <a:t>Datum  |  Name</a:t>
            </a:r>
          </a:p>
          <a:p>
            <a:pPr lvl="1"/>
            <a:endParaRPr/>
          </a:p>
          <a:p>
            <a:pPr lvl="2"/>
            <a:endParaRPr/>
          </a:p>
          <a:p>
            <a:pPr lvl="3"/>
            <a:endParaRPr/>
          </a:p>
          <a:p>
            <a:pPr lvl="4"/>
            <a:endParaRPr/>
          </a:p>
        </p:txBody>
      </p:sp>
      <p:sp>
        <p:nvSpPr>
          <p:cNvPr id="59" name="Textplatzhalter 10"/>
          <p:cNvSpPr>
            <a:spLocks noGrp="1"/>
          </p:cNvSpPr>
          <p:nvPr>
            <p:ph type="body" sz="quarter" idx="22" hasCustomPrompt="1"/>
          </p:nvPr>
        </p:nvSpPr>
        <p:spPr>
          <a:xfrm>
            <a:off x="731837" y="4221088"/>
            <a:ext cx="10728326" cy="547143"/>
          </a:xfrm>
          <a:prstGeom prst="rect">
            <a:avLst/>
          </a:prstGeom>
        </p:spPr>
        <p:txBody>
          <a:bodyPr/>
          <a:lstStyle>
            <a:lvl1pPr>
              <a:lnSpc>
                <a:spcPct val="100000"/>
              </a:lnSpc>
              <a:spcBef>
                <a:spcPts val="0"/>
              </a:spcBef>
              <a:buSzTx/>
              <a:buFontTx/>
              <a:buNone/>
              <a:defRPr sz="1800" b="1">
                <a:solidFill>
                  <a:schemeClr val="accent2"/>
                </a:solidFill>
              </a:defRPr>
            </a:lvl1pPr>
          </a:lstStyle>
          <a:p>
            <a:r>
              <a:t>Subline der Präsentation</a:t>
            </a:r>
          </a:p>
        </p:txBody>
      </p:sp>
      <p:pic>
        <p:nvPicPr>
          <p:cNvPr id="60" name="Grafik 8" descr="Grafik 8"/>
          <p:cNvPicPr>
            <a:picLocks noChangeAspect="1"/>
          </p:cNvPicPr>
          <p:nvPr/>
        </p:nvPicPr>
        <p:blipFill>
          <a:blip r:embed="rId2"/>
          <a:stretch>
            <a:fillRect/>
          </a:stretch>
        </p:blipFill>
        <p:spPr>
          <a:xfrm>
            <a:off x="9938656" y="6005352"/>
            <a:ext cx="1881981" cy="548855"/>
          </a:xfrm>
          <a:prstGeom prst="rect">
            <a:avLst/>
          </a:prstGeom>
          <a:ln w="12700">
            <a:miter lim="400000"/>
          </a:ln>
        </p:spPr>
      </p:pic>
      <p:sp>
        <p:nvSpPr>
          <p:cNvPr id="61" name="Textplatzhalter 4"/>
          <p:cNvSpPr>
            <a:spLocks noGrp="1"/>
          </p:cNvSpPr>
          <p:nvPr>
            <p:ph type="body" sz="quarter" idx="23" hasCustomPrompt="1"/>
          </p:nvPr>
        </p:nvSpPr>
        <p:spPr>
          <a:xfrm>
            <a:off x="371619" y="6423285"/>
            <a:ext cx="2304002" cy="90001"/>
          </a:xfrm>
          <a:prstGeom prst="rect">
            <a:avLst/>
          </a:prstGeom>
          <a:blipFill>
            <a:blip r:embed="rId3"/>
            <a:stretch>
              <a:fillRect/>
            </a:stretch>
          </a:blipFill>
        </p:spPr>
        <p:txBody>
          <a:bodyPr/>
          <a:lstStyle>
            <a:lvl1pPr marL="0" indent="0">
              <a:buSzTx/>
              <a:buFontTx/>
              <a:buNone/>
              <a:defRPr sz="200">
                <a:solidFill>
                  <a:srgbClr val="FFFFFF"/>
                </a:solidFill>
              </a:defRPr>
            </a:lvl1pPr>
          </a:lstStyle>
          <a:p>
            <a:r>
              <a:t> </a:t>
            </a:r>
          </a:p>
        </p:txBody>
      </p:sp>
      <p:sp>
        <p:nvSpPr>
          <p:cNvPr id="62" name="Slide Number"/>
          <p:cNvSpPr txBox="1">
            <a:spLocks noGrp="1"/>
          </p:cNvSpPr>
          <p:nvPr>
            <p:ph type="sldNum" sz="quarter" idx="2"/>
          </p:nvPr>
        </p:nvSpPr>
        <p:spPr>
          <a:xfrm>
            <a:off x="8737600" y="6356350"/>
            <a:ext cx="28448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el und Inhalt">
    <p:spTree>
      <p:nvGrpSpPr>
        <p:cNvPr id="1" name=""/>
        <p:cNvGrpSpPr/>
        <p:nvPr/>
      </p:nvGrpSpPr>
      <p:grpSpPr>
        <a:xfrm>
          <a:off x="0" y="0"/>
          <a:ext cx="0" cy="0"/>
          <a:chOff x="0" y="0"/>
          <a:chExt cx="0" cy="0"/>
        </a:xfrm>
      </p:grpSpPr>
      <p:sp>
        <p:nvSpPr>
          <p:cNvPr id="69" name="Title Text"/>
          <p:cNvSpPr txBox="1">
            <a:spLocks noGrp="1"/>
          </p:cNvSpPr>
          <p:nvPr>
            <p:ph type="title"/>
          </p:nvPr>
        </p:nvSpPr>
        <p:spPr>
          <a:prstGeom prst="rect">
            <a:avLst/>
          </a:prstGeom>
        </p:spPr>
        <p:txBody>
          <a:bodyPr/>
          <a:lstStyle/>
          <a:p>
            <a:r>
              <a:t>Title Text</a:t>
            </a:r>
          </a:p>
        </p:txBody>
      </p:sp>
      <p:sp>
        <p:nvSpPr>
          <p:cNvPr id="70"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2" name="Textplatzhalter 10"/>
          <p:cNvSpPr>
            <a:spLocks noGrp="1"/>
          </p:cNvSpPr>
          <p:nvPr>
            <p:ph type="body" sz="quarter" idx="21" hasCustomPrompt="1"/>
          </p:nvPr>
        </p:nvSpPr>
        <p:spPr>
          <a:xfrm>
            <a:off x="358773" y="938786"/>
            <a:ext cx="11449051" cy="509995"/>
          </a:xfrm>
          <a:prstGeom prst="rect">
            <a:avLst/>
          </a:prstGeom>
        </p:spPr>
        <p:txBody>
          <a:bodyPr/>
          <a:lstStyle>
            <a:lvl1pPr marL="0" indent="0">
              <a:spcBef>
                <a:spcPts val="0"/>
              </a:spcBef>
              <a:buSzTx/>
              <a:buFontTx/>
              <a:buNone/>
              <a:defRPr sz="1800" b="1">
                <a:solidFill>
                  <a:schemeClr val="accent1"/>
                </a:solidFill>
              </a:defRPr>
            </a:lvl1pPr>
          </a:lstStyle>
          <a:p>
            <a:r>
              <a:t>Subline</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el und Inhalt (klein)">
    <p:spTree>
      <p:nvGrpSpPr>
        <p:cNvPr id="1" name=""/>
        <p:cNvGrpSpPr/>
        <p:nvPr/>
      </p:nvGrpSpPr>
      <p:grpSpPr>
        <a:xfrm>
          <a:off x="0" y="0"/>
          <a:ext cx="0" cy="0"/>
          <a:chOff x="0" y="0"/>
          <a:chExt cx="0" cy="0"/>
        </a:xfrm>
      </p:grpSpPr>
      <p:pic>
        <p:nvPicPr>
          <p:cNvPr id="79" name="Grafik 12" descr="Grafik 12"/>
          <p:cNvPicPr>
            <a:picLocks noChangeAspect="1"/>
          </p:cNvPicPr>
          <p:nvPr/>
        </p:nvPicPr>
        <p:blipFill>
          <a:blip r:embed="rId2"/>
          <a:stretch>
            <a:fillRect/>
          </a:stretch>
        </p:blipFill>
        <p:spPr>
          <a:xfrm>
            <a:off x="9938656" y="6005352"/>
            <a:ext cx="1881981" cy="548855"/>
          </a:xfrm>
          <a:prstGeom prst="rect">
            <a:avLst/>
          </a:prstGeom>
          <a:ln w="12700">
            <a:miter lim="400000"/>
          </a:ln>
        </p:spPr>
      </p:pic>
      <p:grpSp>
        <p:nvGrpSpPr>
          <p:cNvPr id="82" name="Textplatzhalter 4"/>
          <p:cNvGrpSpPr/>
          <p:nvPr/>
        </p:nvGrpSpPr>
        <p:grpSpPr>
          <a:xfrm>
            <a:off x="371619" y="6423285"/>
            <a:ext cx="2304002" cy="127001"/>
            <a:chOff x="0" y="0"/>
            <a:chExt cx="2304000" cy="127000"/>
          </a:xfrm>
        </p:grpSpPr>
        <p:sp>
          <p:nvSpPr>
            <p:cNvPr id="80" name="Rectangle"/>
            <p:cNvSpPr/>
            <p:nvPr/>
          </p:nvSpPr>
          <p:spPr>
            <a:xfrm>
              <a:off x="0" y="0"/>
              <a:ext cx="2304001" cy="90000"/>
            </a:xfrm>
            <a:prstGeom prst="rect">
              <a:avLst/>
            </a:prstGeom>
            <a:blipFill rotWithShape="1">
              <a:blip r:embed="rId3"/>
              <a:srcRect/>
              <a:stretch>
                <a:fillRect/>
              </a:stretch>
            </a:blipFill>
            <a:ln w="12700" cap="flat">
              <a:noFill/>
              <a:miter lim="400000"/>
            </a:ln>
            <a:effectLst/>
          </p:spPr>
          <p:txBody>
            <a:bodyPr wrap="square" lIns="45719" tIns="45719" rIns="45719" bIns="45719" numCol="1" anchor="t">
              <a:noAutofit/>
            </a:bodyPr>
            <a:lstStyle/>
            <a:p>
              <a:pPr defTabSz="914400">
                <a:lnSpc>
                  <a:spcPct val="114000"/>
                </a:lnSpc>
                <a:spcBef>
                  <a:spcPts val="600"/>
                </a:spcBef>
                <a:defRPr sz="200">
                  <a:solidFill>
                    <a:srgbClr val="FFFFFF"/>
                  </a:solidFill>
                </a:defRPr>
              </a:pPr>
              <a:endParaRPr/>
            </a:p>
          </p:txBody>
        </p:sp>
        <p:sp>
          <p:nvSpPr>
            <p:cNvPr id="81" name="Text"/>
            <p:cNvSpPr txBox="1"/>
            <p:nvPr/>
          </p:nvSpPr>
          <p:spPr>
            <a:xfrm>
              <a:off x="45719" y="0"/>
              <a:ext cx="2212562" cy="1270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914400">
                <a:lnSpc>
                  <a:spcPct val="114000"/>
                </a:lnSpc>
                <a:spcBef>
                  <a:spcPts val="600"/>
                </a:spcBef>
                <a:defRPr sz="200">
                  <a:solidFill>
                    <a:srgbClr val="FFFFFF"/>
                  </a:solidFill>
                </a:defRPr>
              </a:lvl1pPr>
            </a:lstStyle>
            <a:p>
              <a:r>
                <a:t> </a:t>
              </a:r>
            </a:p>
          </p:txBody>
        </p:sp>
      </p:grpSp>
      <p:sp>
        <p:nvSpPr>
          <p:cNvPr id="83" name="Title Text"/>
          <p:cNvSpPr txBox="1">
            <a:spLocks noGrp="1"/>
          </p:cNvSpPr>
          <p:nvPr>
            <p:ph type="title"/>
          </p:nvPr>
        </p:nvSpPr>
        <p:spPr>
          <a:prstGeom prst="rect">
            <a:avLst/>
          </a:prstGeom>
        </p:spPr>
        <p:txBody>
          <a:bodyPr/>
          <a:lstStyle/>
          <a:p>
            <a:r>
              <a:t>Title Text</a:t>
            </a:r>
          </a:p>
        </p:txBody>
      </p:sp>
      <p:sp>
        <p:nvSpPr>
          <p:cNvPr id="84" name="Body Level One…"/>
          <p:cNvSpPr txBox="1">
            <a:spLocks noGrp="1"/>
          </p:cNvSpPr>
          <p:nvPr>
            <p:ph type="body" idx="1"/>
          </p:nvPr>
        </p:nvSpPr>
        <p:spPr>
          <a:xfrm>
            <a:off x="371475" y="1578309"/>
            <a:ext cx="11449050" cy="4190667"/>
          </a:xfrm>
          <a:prstGeom prst="rect">
            <a:avLst/>
          </a:prstGeom>
        </p:spPr>
        <p:txBody>
          <a:bodyPr/>
          <a:lstStyle>
            <a:lvl1pPr marL="177800" indent="-177800">
              <a:defRPr sz="1800"/>
            </a:lvl1pPr>
            <a:lvl2pPr marL="361950" indent="-184150">
              <a:defRPr sz="1800"/>
            </a:lvl2pPr>
            <a:lvl3pPr marL="539750" indent="-177800">
              <a:defRPr sz="1800"/>
            </a:lvl3pPr>
            <a:lvl4pPr marL="717550" indent="-177800">
              <a:defRPr sz="1800"/>
            </a:lvl4pPr>
            <a:lvl5pPr marL="895350" indent="-177800">
              <a:defRPr sz="18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86" name="Textplatzhalter 10"/>
          <p:cNvSpPr>
            <a:spLocks noGrp="1"/>
          </p:cNvSpPr>
          <p:nvPr>
            <p:ph type="body" sz="quarter" idx="21" hasCustomPrompt="1"/>
          </p:nvPr>
        </p:nvSpPr>
        <p:spPr>
          <a:xfrm>
            <a:off x="358773" y="938786"/>
            <a:ext cx="11449051" cy="509995"/>
          </a:xfrm>
          <a:prstGeom prst="rect">
            <a:avLst/>
          </a:prstGeom>
        </p:spPr>
        <p:txBody>
          <a:bodyPr/>
          <a:lstStyle>
            <a:lvl1pPr marL="0" indent="0">
              <a:spcBef>
                <a:spcPts val="0"/>
              </a:spcBef>
              <a:buSzTx/>
              <a:buFontTx/>
              <a:buNone/>
              <a:defRPr sz="1800" b="1">
                <a:solidFill>
                  <a:schemeClr val="accent1"/>
                </a:solidFill>
              </a:defRPr>
            </a:lvl1pPr>
          </a:lstStyle>
          <a:p>
            <a:r>
              <a:t>Subline</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el und 2 Bilder">
    <p:spTree>
      <p:nvGrpSpPr>
        <p:cNvPr id="1" name=""/>
        <p:cNvGrpSpPr/>
        <p:nvPr/>
      </p:nvGrpSpPr>
      <p:grpSpPr>
        <a:xfrm>
          <a:off x="0" y="0"/>
          <a:ext cx="0" cy="0"/>
          <a:chOff x="0" y="0"/>
          <a:chExt cx="0" cy="0"/>
        </a:xfrm>
      </p:grpSpPr>
      <p:pic>
        <p:nvPicPr>
          <p:cNvPr id="93" name="Grafik 12" descr="Grafik 12"/>
          <p:cNvPicPr>
            <a:picLocks noChangeAspect="1"/>
          </p:cNvPicPr>
          <p:nvPr/>
        </p:nvPicPr>
        <p:blipFill>
          <a:blip r:embed="rId2"/>
          <a:stretch>
            <a:fillRect/>
          </a:stretch>
        </p:blipFill>
        <p:spPr>
          <a:xfrm>
            <a:off x="9938656" y="6005352"/>
            <a:ext cx="1881981" cy="548855"/>
          </a:xfrm>
          <a:prstGeom prst="rect">
            <a:avLst/>
          </a:prstGeom>
          <a:ln w="12700">
            <a:miter lim="400000"/>
          </a:ln>
        </p:spPr>
      </p:pic>
      <p:grpSp>
        <p:nvGrpSpPr>
          <p:cNvPr id="96" name="Textplatzhalter 4"/>
          <p:cNvGrpSpPr/>
          <p:nvPr/>
        </p:nvGrpSpPr>
        <p:grpSpPr>
          <a:xfrm>
            <a:off x="371619" y="6423285"/>
            <a:ext cx="2304002" cy="127001"/>
            <a:chOff x="0" y="0"/>
            <a:chExt cx="2304000" cy="127000"/>
          </a:xfrm>
        </p:grpSpPr>
        <p:sp>
          <p:nvSpPr>
            <p:cNvPr id="94" name="Rectangle"/>
            <p:cNvSpPr/>
            <p:nvPr/>
          </p:nvSpPr>
          <p:spPr>
            <a:xfrm>
              <a:off x="0" y="0"/>
              <a:ext cx="2304001" cy="90000"/>
            </a:xfrm>
            <a:prstGeom prst="rect">
              <a:avLst/>
            </a:prstGeom>
            <a:blipFill rotWithShape="1">
              <a:blip r:embed="rId3"/>
              <a:srcRect/>
              <a:stretch>
                <a:fillRect/>
              </a:stretch>
            </a:blipFill>
            <a:ln w="12700" cap="flat">
              <a:noFill/>
              <a:miter lim="400000"/>
            </a:ln>
            <a:effectLst/>
          </p:spPr>
          <p:txBody>
            <a:bodyPr wrap="square" lIns="45719" tIns="45719" rIns="45719" bIns="45719" numCol="1" anchor="t">
              <a:noAutofit/>
            </a:bodyPr>
            <a:lstStyle/>
            <a:p>
              <a:pPr defTabSz="914400">
                <a:lnSpc>
                  <a:spcPct val="114000"/>
                </a:lnSpc>
                <a:spcBef>
                  <a:spcPts val="600"/>
                </a:spcBef>
                <a:defRPr sz="200">
                  <a:solidFill>
                    <a:srgbClr val="FFFFFF"/>
                  </a:solidFill>
                </a:defRPr>
              </a:pPr>
              <a:endParaRPr/>
            </a:p>
          </p:txBody>
        </p:sp>
        <p:sp>
          <p:nvSpPr>
            <p:cNvPr id="95" name="Text"/>
            <p:cNvSpPr txBox="1"/>
            <p:nvPr/>
          </p:nvSpPr>
          <p:spPr>
            <a:xfrm>
              <a:off x="45719" y="0"/>
              <a:ext cx="2212562" cy="1270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914400">
                <a:lnSpc>
                  <a:spcPct val="114000"/>
                </a:lnSpc>
                <a:spcBef>
                  <a:spcPts val="600"/>
                </a:spcBef>
                <a:defRPr sz="200">
                  <a:solidFill>
                    <a:srgbClr val="FFFFFF"/>
                  </a:solidFill>
                </a:defRPr>
              </a:lvl1pPr>
            </a:lstStyle>
            <a:p>
              <a:r>
                <a:t> </a:t>
              </a:r>
            </a:p>
          </p:txBody>
        </p:sp>
      </p:grpSp>
      <p:sp>
        <p:nvSpPr>
          <p:cNvPr id="97" name="Title Text"/>
          <p:cNvSpPr txBox="1">
            <a:spLocks noGrp="1"/>
          </p:cNvSpPr>
          <p:nvPr>
            <p:ph type="title"/>
          </p:nvPr>
        </p:nvSpPr>
        <p:spPr>
          <a:prstGeom prst="rect">
            <a:avLst/>
          </a:prstGeom>
        </p:spPr>
        <p:txBody>
          <a:bodyPr/>
          <a:lstStyle/>
          <a:p>
            <a:r>
              <a:t>Title Text</a:t>
            </a:r>
          </a:p>
        </p:txBody>
      </p:sp>
      <p:sp>
        <p:nvSpPr>
          <p:cNvPr id="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9" name="Bildplatzhalter 4"/>
          <p:cNvSpPr>
            <a:spLocks noGrp="1"/>
          </p:cNvSpPr>
          <p:nvPr>
            <p:ph type="pic" sz="half" idx="21"/>
          </p:nvPr>
        </p:nvSpPr>
        <p:spPr>
          <a:xfrm>
            <a:off x="371475" y="1628775"/>
            <a:ext cx="5437188" cy="3168377"/>
          </a:xfrm>
          <a:prstGeom prst="rect">
            <a:avLst/>
          </a:prstGeom>
        </p:spPr>
        <p:txBody>
          <a:bodyPr lIns="91439" tIns="45719" rIns="91439" bIns="45719">
            <a:noAutofit/>
          </a:bodyPr>
          <a:lstStyle/>
          <a:p>
            <a:endParaRPr/>
          </a:p>
        </p:txBody>
      </p:sp>
      <p:sp>
        <p:nvSpPr>
          <p:cNvPr id="100" name="Body Level One…"/>
          <p:cNvSpPr txBox="1">
            <a:spLocks noGrp="1"/>
          </p:cNvSpPr>
          <p:nvPr>
            <p:ph type="body" sz="quarter" idx="1" hasCustomPrompt="1"/>
          </p:nvPr>
        </p:nvSpPr>
        <p:spPr>
          <a:xfrm>
            <a:off x="371475" y="4900253"/>
            <a:ext cx="5437188" cy="868723"/>
          </a:xfrm>
          <a:prstGeom prst="rect">
            <a:avLst/>
          </a:prstGeom>
        </p:spPr>
        <p:txBody>
          <a:bodyPr/>
          <a:lstStyle>
            <a:lvl1pPr marL="0" indent="0">
              <a:spcBef>
                <a:spcPts val="0"/>
              </a:spcBef>
              <a:buSzTx/>
              <a:buFontTx/>
              <a:buNone/>
              <a:defRPr sz="1800"/>
            </a:lvl1pPr>
            <a:lvl2pPr marL="408131" indent="-192231">
              <a:spcBef>
                <a:spcPts val="0"/>
              </a:spcBef>
              <a:buFontTx/>
              <a:defRPr sz="1800"/>
            </a:lvl2pPr>
            <a:lvl3pPr marL="627495" indent="-176645">
              <a:spcBef>
                <a:spcPts val="0"/>
              </a:spcBef>
              <a:buFontTx/>
              <a:defRPr sz="1800"/>
            </a:lvl3pPr>
            <a:lvl4pPr marL="856095" indent="-176645">
              <a:spcBef>
                <a:spcPts val="0"/>
              </a:spcBef>
              <a:buFontTx/>
              <a:defRPr sz="1800"/>
            </a:lvl4pPr>
            <a:lvl5pPr marL="1078345" indent="-176645">
              <a:spcBef>
                <a:spcPts val="0"/>
              </a:spcBef>
              <a:buFontTx/>
              <a:defRPr sz="1800"/>
            </a:lvl5pPr>
          </a:lstStyle>
          <a:p>
            <a:r>
              <a:t>Bildunterschrift</a:t>
            </a:r>
          </a:p>
          <a:p>
            <a:pPr lvl="1"/>
            <a:endParaRPr/>
          </a:p>
          <a:p>
            <a:pPr lvl="2"/>
            <a:endParaRPr/>
          </a:p>
          <a:p>
            <a:pPr lvl="3"/>
            <a:endParaRPr/>
          </a:p>
          <a:p>
            <a:pPr lvl="4"/>
            <a:endParaRPr/>
          </a:p>
        </p:txBody>
      </p:sp>
      <p:sp>
        <p:nvSpPr>
          <p:cNvPr id="101" name="Bildplatzhalter 4"/>
          <p:cNvSpPr>
            <a:spLocks noGrp="1"/>
          </p:cNvSpPr>
          <p:nvPr>
            <p:ph type="pic" sz="half" idx="22"/>
          </p:nvPr>
        </p:nvSpPr>
        <p:spPr>
          <a:xfrm>
            <a:off x="6383337" y="1628775"/>
            <a:ext cx="5437188" cy="3168377"/>
          </a:xfrm>
          <a:prstGeom prst="rect">
            <a:avLst/>
          </a:prstGeom>
        </p:spPr>
        <p:txBody>
          <a:bodyPr lIns="91439" tIns="45719" rIns="91439" bIns="45719">
            <a:noAutofit/>
          </a:bodyPr>
          <a:lstStyle/>
          <a:p>
            <a:endParaRPr/>
          </a:p>
        </p:txBody>
      </p:sp>
      <p:sp>
        <p:nvSpPr>
          <p:cNvPr id="102" name="Textplatzhalter 3"/>
          <p:cNvSpPr>
            <a:spLocks noGrp="1"/>
          </p:cNvSpPr>
          <p:nvPr>
            <p:ph type="body" sz="quarter" idx="23" hasCustomPrompt="1"/>
          </p:nvPr>
        </p:nvSpPr>
        <p:spPr>
          <a:xfrm>
            <a:off x="6383337" y="4900254"/>
            <a:ext cx="5437188" cy="868722"/>
          </a:xfrm>
          <a:prstGeom prst="rect">
            <a:avLst/>
          </a:prstGeom>
        </p:spPr>
        <p:txBody>
          <a:bodyPr/>
          <a:lstStyle>
            <a:lvl1pPr marL="0" indent="0">
              <a:spcBef>
                <a:spcPts val="0"/>
              </a:spcBef>
              <a:buSzTx/>
              <a:buFontTx/>
              <a:buNone/>
              <a:defRPr sz="1800"/>
            </a:lvl1pPr>
          </a:lstStyle>
          <a:p>
            <a:r>
              <a:t>Bildunterschrift</a:t>
            </a:r>
          </a:p>
        </p:txBody>
      </p:sp>
      <p:sp>
        <p:nvSpPr>
          <p:cNvPr id="103" name="Textplatzhalter 10"/>
          <p:cNvSpPr>
            <a:spLocks noGrp="1"/>
          </p:cNvSpPr>
          <p:nvPr>
            <p:ph type="body" sz="quarter" idx="24" hasCustomPrompt="1"/>
          </p:nvPr>
        </p:nvSpPr>
        <p:spPr>
          <a:xfrm>
            <a:off x="358773" y="938786"/>
            <a:ext cx="11449051" cy="509995"/>
          </a:xfrm>
          <a:prstGeom prst="rect">
            <a:avLst/>
          </a:prstGeom>
        </p:spPr>
        <p:txBody>
          <a:bodyPr/>
          <a:lstStyle>
            <a:lvl1pPr marL="0" indent="0">
              <a:spcBef>
                <a:spcPts val="0"/>
              </a:spcBef>
              <a:buSzTx/>
              <a:buFontTx/>
              <a:buNone/>
              <a:defRPr sz="1800" b="1">
                <a:solidFill>
                  <a:schemeClr val="accent1"/>
                </a:solidFill>
              </a:defRPr>
            </a:lvl1pPr>
          </a:lstStyle>
          <a:p>
            <a:r>
              <a:t>Subline</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Nur Titel">
    <p:spTree>
      <p:nvGrpSpPr>
        <p:cNvPr id="1" name=""/>
        <p:cNvGrpSpPr/>
        <p:nvPr/>
      </p:nvGrpSpPr>
      <p:grpSpPr>
        <a:xfrm>
          <a:off x="0" y="0"/>
          <a:ext cx="0" cy="0"/>
          <a:chOff x="0" y="0"/>
          <a:chExt cx="0" cy="0"/>
        </a:xfrm>
      </p:grpSpPr>
      <p:pic>
        <p:nvPicPr>
          <p:cNvPr id="110" name="Grafik 12" descr="Grafik 12"/>
          <p:cNvPicPr>
            <a:picLocks noChangeAspect="1"/>
          </p:cNvPicPr>
          <p:nvPr/>
        </p:nvPicPr>
        <p:blipFill>
          <a:blip r:embed="rId2"/>
          <a:stretch>
            <a:fillRect/>
          </a:stretch>
        </p:blipFill>
        <p:spPr>
          <a:xfrm>
            <a:off x="9938656" y="6005352"/>
            <a:ext cx="1881981" cy="548855"/>
          </a:xfrm>
          <a:prstGeom prst="rect">
            <a:avLst/>
          </a:prstGeom>
          <a:ln w="12700">
            <a:miter lim="400000"/>
          </a:ln>
        </p:spPr>
      </p:pic>
      <p:grpSp>
        <p:nvGrpSpPr>
          <p:cNvPr id="113" name="Textplatzhalter 4"/>
          <p:cNvGrpSpPr/>
          <p:nvPr/>
        </p:nvGrpSpPr>
        <p:grpSpPr>
          <a:xfrm>
            <a:off x="371619" y="6423285"/>
            <a:ext cx="2304002" cy="127001"/>
            <a:chOff x="0" y="0"/>
            <a:chExt cx="2304000" cy="127000"/>
          </a:xfrm>
        </p:grpSpPr>
        <p:sp>
          <p:nvSpPr>
            <p:cNvPr id="111" name="Rectangle"/>
            <p:cNvSpPr/>
            <p:nvPr/>
          </p:nvSpPr>
          <p:spPr>
            <a:xfrm>
              <a:off x="0" y="0"/>
              <a:ext cx="2304001" cy="90000"/>
            </a:xfrm>
            <a:prstGeom prst="rect">
              <a:avLst/>
            </a:prstGeom>
            <a:blipFill rotWithShape="1">
              <a:blip r:embed="rId3"/>
              <a:srcRect/>
              <a:stretch>
                <a:fillRect/>
              </a:stretch>
            </a:blipFill>
            <a:ln w="12700" cap="flat">
              <a:noFill/>
              <a:miter lim="400000"/>
            </a:ln>
            <a:effectLst/>
          </p:spPr>
          <p:txBody>
            <a:bodyPr wrap="square" lIns="45719" tIns="45719" rIns="45719" bIns="45719" numCol="1" anchor="t">
              <a:noAutofit/>
            </a:bodyPr>
            <a:lstStyle/>
            <a:p>
              <a:pPr defTabSz="914400">
                <a:lnSpc>
                  <a:spcPct val="114000"/>
                </a:lnSpc>
                <a:spcBef>
                  <a:spcPts val="600"/>
                </a:spcBef>
                <a:defRPr sz="200">
                  <a:solidFill>
                    <a:srgbClr val="FFFFFF"/>
                  </a:solidFill>
                </a:defRPr>
              </a:pPr>
              <a:endParaRPr/>
            </a:p>
          </p:txBody>
        </p:sp>
        <p:sp>
          <p:nvSpPr>
            <p:cNvPr id="112" name="Text"/>
            <p:cNvSpPr txBox="1"/>
            <p:nvPr/>
          </p:nvSpPr>
          <p:spPr>
            <a:xfrm>
              <a:off x="45719" y="0"/>
              <a:ext cx="2212562" cy="1270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914400">
                <a:lnSpc>
                  <a:spcPct val="114000"/>
                </a:lnSpc>
                <a:spcBef>
                  <a:spcPts val="600"/>
                </a:spcBef>
                <a:defRPr sz="200">
                  <a:solidFill>
                    <a:srgbClr val="FFFFFF"/>
                  </a:solidFill>
                </a:defRPr>
              </a:lvl1pPr>
            </a:lstStyle>
            <a:p>
              <a:r>
                <a:t> </a:t>
              </a:r>
            </a:p>
          </p:txBody>
        </p:sp>
      </p:grpSp>
      <p:sp>
        <p:nvSpPr>
          <p:cNvPr id="114" name="Title Text"/>
          <p:cNvSpPr txBox="1">
            <a:spLocks noGrp="1"/>
          </p:cNvSpPr>
          <p:nvPr>
            <p:ph type="title"/>
          </p:nvPr>
        </p:nvSpPr>
        <p:spPr>
          <a:prstGeom prst="rect">
            <a:avLst/>
          </a:prstGeom>
        </p:spPr>
        <p:txBody>
          <a:bodyPr/>
          <a:lstStyle/>
          <a:p>
            <a:r>
              <a:t>Title Text</a:t>
            </a:r>
          </a:p>
        </p:txBody>
      </p:sp>
      <p:sp>
        <p:nvSpPr>
          <p:cNvPr id="1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6" name="Body Level One…"/>
          <p:cNvSpPr txBox="1">
            <a:spLocks noGrp="1"/>
          </p:cNvSpPr>
          <p:nvPr>
            <p:ph type="body" sz="quarter" idx="1" hasCustomPrompt="1"/>
          </p:nvPr>
        </p:nvSpPr>
        <p:spPr>
          <a:xfrm>
            <a:off x="358774" y="938786"/>
            <a:ext cx="11449050" cy="509995"/>
          </a:xfrm>
          <a:prstGeom prst="rect">
            <a:avLst/>
          </a:prstGeom>
        </p:spPr>
        <p:txBody>
          <a:bodyPr/>
          <a:lstStyle>
            <a:lvl1pPr marL="0" indent="0">
              <a:spcBef>
                <a:spcPts val="0"/>
              </a:spcBef>
              <a:buSzTx/>
              <a:buFontTx/>
              <a:buNone/>
              <a:defRPr sz="1800" b="1">
                <a:solidFill>
                  <a:schemeClr val="accent1"/>
                </a:solidFill>
              </a:defRPr>
            </a:lvl1pPr>
            <a:lvl2pPr marL="408131" indent="-192231">
              <a:spcBef>
                <a:spcPts val="0"/>
              </a:spcBef>
              <a:buFontTx/>
              <a:defRPr sz="1800" b="1">
                <a:solidFill>
                  <a:schemeClr val="accent1"/>
                </a:solidFill>
              </a:defRPr>
            </a:lvl2pPr>
            <a:lvl3pPr marL="627495" indent="-176645">
              <a:spcBef>
                <a:spcPts val="0"/>
              </a:spcBef>
              <a:buFontTx/>
              <a:defRPr sz="1800" b="1">
                <a:solidFill>
                  <a:schemeClr val="accent1"/>
                </a:solidFill>
              </a:defRPr>
            </a:lvl3pPr>
            <a:lvl4pPr marL="856095" indent="-176645">
              <a:spcBef>
                <a:spcPts val="0"/>
              </a:spcBef>
              <a:buFontTx/>
              <a:defRPr sz="1800" b="1">
                <a:solidFill>
                  <a:schemeClr val="accent1"/>
                </a:solidFill>
              </a:defRPr>
            </a:lvl4pPr>
            <a:lvl5pPr marL="1078345" indent="-176645">
              <a:spcBef>
                <a:spcPts val="0"/>
              </a:spcBef>
              <a:buFontTx/>
              <a:defRPr sz="1800" b="1">
                <a:solidFill>
                  <a:schemeClr val="accent1"/>
                </a:solidFill>
              </a:defRPr>
            </a:lvl5pPr>
          </a:lstStyle>
          <a:p>
            <a:r>
              <a:t>Subline</a:t>
            </a:r>
          </a:p>
          <a:p>
            <a:pPr lvl="1"/>
            <a:endParaRPr/>
          </a:p>
          <a:p>
            <a:pPr lvl="2"/>
            <a:endParaRPr/>
          </a:p>
          <a:p>
            <a:pPr lvl="3"/>
            <a:endParaRPr/>
          </a:p>
          <a:p>
            <a:pPr lvl="4"/>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sp>
        <p:nvSpPr>
          <p:cNvPr id="134" name="CustomShape 1"/>
          <p:cNvSpPr txBox="1"/>
          <p:nvPr/>
        </p:nvSpPr>
        <p:spPr>
          <a:xfrm>
            <a:off x="10671360" y="6291840"/>
            <a:ext cx="895681" cy="2219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r" defTabSz="1219200">
              <a:defRPr sz="1600" b="1" spc="-1">
                <a:solidFill>
                  <a:srgbClr val="203864"/>
                </a:solidFill>
              </a:defRPr>
            </a:lvl1pPr>
          </a:lstStyle>
          <a:p>
            <a:r>
              <a:t>INM-4</a:t>
            </a:r>
          </a:p>
        </p:txBody>
      </p:sp>
      <p:pic>
        <p:nvPicPr>
          <p:cNvPr id="135" name="Grafik 10" descr="Grafik 10"/>
          <p:cNvPicPr>
            <a:picLocks noChangeAspect="1"/>
          </p:cNvPicPr>
          <p:nvPr/>
        </p:nvPicPr>
        <p:blipFill>
          <a:blip r:embed="rId2"/>
          <a:stretch>
            <a:fillRect/>
          </a:stretch>
        </p:blipFill>
        <p:spPr>
          <a:xfrm>
            <a:off x="497279" y="6362399"/>
            <a:ext cx="5062562" cy="219841"/>
          </a:xfrm>
          <a:prstGeom prst="rect">
            <a:avLst/>
          </a:prstGeom>
          <a:ln w="12700">
            <a:miter lim="400000"/>
          </a:ln>
        </p:spPr>
      </p:pic>
      <p:sp>
        <p:nvSpPr>
          <p:cNvPr id="136" name="Title Text"/>
          <p:cNvSpPr txBox="1">
            <a:spLocks noGrp="1"/>
          </p:cNvSpPr>
          <p:nvPr>
            <p:ph type="title"/>
          </p:nvPr>
        </p:nvSpPr>
        <p:spPr>
          <a:xfrm>
            <a:off x="609599" y="273599"/>
            <a:ext cx="10972322" cy="1144801"/>
          </a:xfrm>
          <a:prstGeom prst="rect">
            <a:avLst/>
          </a:prstGeom>
        </p:spPr>
        <p:txBody>
          <a:bodyPr anchor="ctr"/>
          <a:lstStyle>
            <a:lvl1pPr defTabSz="1219200">
              <a:lnSpc>
                <a:spcPct val="90000"/>
              </a:lnSpc>
              <a:defRPr sz="5800" b="0" cap="none">
                <a:solidFill>
                  <a:srgbClr val="000000"/>
                </a:solidFill>
              </a:defRPr>
            </a:lvl1pPr>
          </a:lstStyle>
          <a:p>
            <a:r>
              <a:t>Title Text</a:t>
            </a:r>
          </a:p>
        </p:txBody>
      </p:sp>
      <p:sp>
        <p:nvSpPr>
          <p:cNvPr id="137" name="Body Level One…"/>
          <p:cNvSpPr txBox="1">
            <a:spLocks noGrp="1"/>
          </p:cNvSpPr>
          <p:nvPr>
            <p:ph type="body" sz="half" idx="1"/>
          </p:nvPr>
        </p:nvSpPr>
        <p:spPr>
          <a:xfrm>
            <a:off x="636959" y="5144640"/>
            <a:ext cx="5219042" cy="3977761"/>
          </a:xfrm>
          <a:prstGeom prst="rect">
            <a:avLst/>
          </a:prstGeom>
        </p:spPr>
        <p:txBody>
          <a:bodyPr/>
          <a:lstStyle>
            <a:lvl1pPr marL="293914" indent="-293914" defTabSz="1219200">
              <a:lnSpc>
                <a:spcPct val="90000"/>
              </a:lnSpc>
              <a:spcBef>
                <a:spcPts val="1300"/>
              </a:spcBef>
              <a:buFont typeface="Arial"/>
              <a:defRPr sz="3600"/>
            </a:lvl1pPr>
            <a:lvl2pPr marL="800100" indent="-342900" defTabSz="1219200">
              <a:lnSpc>
                <a:spcPct val="90000"/>
              </a:lnSpc>
              <a:spcBef>
                <a:spcPts val="1300"/>
              </a:spcBef>
              <a:buFont typeface="Arial"/>
              <a:defRPr sz="3600"/>
            </a:lvl2pPr>
            <a:lvl3pPr marL="1325879" indent="-411479" defTabSz="1219200">
              <a:lnSpc>
                <a:spcPct val="90000"/>
              </a:lnSpc>
              <a:spcBef>
                <a:spcPts val="1300"/>
              </a:spcBef>
              <a:buFont typeface="Arial"/>
              <a:defRPr sz="3600"/>
            </a:lvl3pPr>
            <a:lvl4pPr marL="1828800" indent="-457200" defTabSz="1219200">
              <a:lnSpc>
                <a:spcPct val="90000"/>
              </a:lnSpc>
              <a:spcBef>
                <a:spcPts val="1300"/>
              </a:spcBef>
              <a:buFont typeface="Arial"/>
              <a:defRPr sz="3600"/>
            </a:lvl4pPr>
            <a:lvl5pPr marL="2286000" indent="-457200" defTabSz="1219200">
              <a:lnSpc>
                <a:spcPct val="90000"/>
              </a:lnSpc>
              <a:spcBef>
                <a:spcPts val="1300"/>
              </a:spcBef>
              <a:buFont typeface="Arial"/>
              <a:defRPr sz="3600"/>
            </a:lvl5pPr>
          </a:lstStyle>
          <a:p>
            <a:r>
              <a:t>Body Level One</a:t>
            </a:r>
          </a:p>
          <a:p>
            <a:pPr lvl="1"/>
            <a:r>
              <a:t>Body Level Two</a:t>
            </a:r>
          </a:p>
          <a:p>
            <a:pPr lvl="2"/>
            <a:r>
              <a:t>Body Level Three</a:t>
            </a:r>
          </a:p>
          <a:p>
            <a:pPr lvl="3"/>
            <a:r>
              <a:t>Body Level Four</a:t>
            </a:r>
          </a:p>
          <a:p>
            <a:pPr lvl="4"/>
            <a:r>
              <a:t>Body Level Five</a:t>
            </a:r>
          </a:p>
        </p:txBody>
      </p:sp>
      <p:sp>
        <p:nvSpPr>
          <p:cNvPr id="138" name="Textplatzhalter 10"/>
          <p:cNvSpPr>
            <a:spLocks noGrp="1"/>
          </p:cNvSpPr>
          <p:nvPr>
            <p:ph type="body" sz="quarter" idx="21" hasCustomPrompt="1"/>
          </p:nvPr>
        </p:nvSpPr>
        <p:spPr>
          <a:xfrm>
            <a:off x="358775" y="938785"/>
            <a:ext cx="11449049" cy="509995"/>
          </a:xfrm>
          <a:prstGeom prst="rect">
            <a:avLst/>
          </a:prstGeom>
        </p:spPr>
        <p:txBody>
          <a:bodyPr/>
          <a:lstStyle>
            <a:lvl1pPr marL="0" indent="0" defTabSz="1219200">
              <a:lnSpc>
                <a:spcPct val="113999"/>
              </a:lnSpc>
              <a:spcBef>
                <a:spcPts val="1300"/>
              </a:spcBef>
              <a:buSzTx/>
              <a:buFontTx/>
              <a:buNone/>
              <a:defRPr sz="1600" b="1">
                <a:solidFill>
                  <a:srgbClr val="4F81BD"/>
                </a:solidFill>
              </a:defRPr>
            </a:lvl1pPr>
          </a:lstStyle>
          <a:p>
            <a:r>
              <a:t>Subline</a:t>
            </a:r>
          </a:p>
        </p:txBody>
      </p:sp>
      <p:sp>
        <p:nvSpPr>
          <p:cNvPr id="139" name="Slide Number"/>
          <p:cNvSpPr txBox="1">
            <a:spLocks noGrp="1"/>
          </p:cNvSpPr>
          <p:nvPr>
            <p:ph type="sldNum" sz="quarter" idx="2"/>
          </p:nvPr>
        </p:nvSpPr>
        <p:spPr>
          <a:xfrm>
            <a:off x="0" y="0"/>
            <a:ext cx="473651" cy="467549"/>
          </a:xfrm>
          <a:prstGeom prst="rect">
            <a:avLst/>
          </a:prstGeom>
        </p:spPr>
        <p:txBody>
          <a:bodyPr lIns="60959" tIns="60959" rIns="60959" bIns="60959"/>
          <a:lstStyle>
            <a:lvl1pPr defTabSz="1219200">
              <a:defRPr sz="2400">
                <a:solidFill>
                  <a:srgbClr val="000000"/>
                </a:solidFil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Grafik 12" descr="Grafik 12"/>
          <p:cNvPicPr>
            <a:picLocks noChangeAspect="1"/>
          </p:cNvPicPr>
          <p:nvPr/>
        </p:nvPicPr>
        <p:blipFill>
          <a:blip r:embed="rId21"/>
          <a:stretch>
            <a:fillRect/>
          </a:stretch>
        </p:blipFill>
        <p:spPr>
          <a:xfrm>
            <a:off x="9938656" y="6005352"/>
            <a:ext cx="1881981" cy="548855"/>
          </a:xfrm>
          <a:prstGeom prst="rect">
            <a:avLst/>
          </a:prstGeom>
          <a:ln w="12700">
            <a:miter lim="400000"/>
          </a:ln>
        </p:spPr>
      </p:pic>
      <p:grpSp>
        <p:nvGrpSpPr>
          <p:cNvPr id="5" name="Textplatzhalter 4"/>
          <p:cNvGrpSpPr/>
          <p:nvPr/>
        </p:nvGrpSpPr>
        <p:grpSpPr>
          <a:xfrm>
            <a:off x="371619" y="6423285"/>
            <a:ext cx="2304002" cy="127001"/>
            <a:chOff x="0" y="0"/>
            <a:chExt cx="2304000" cy="127000"/>
          </a:xfrm>
        </p:grpSpPr>
        <p:sp>
          <p:nvSpPr>
            <p:cNvPr id="3" name="Rectangle"/>
            <p:cNvSpPr/>
            <p:nvPr/>
          </p:nvSpPr>
          <p:spPr>
            <a:xfrm>
              <a:off x="0" y="0"/>
              <a:ext cx="2304001" cy="90000"/>
            </a:xfrm>
            <a:prstGeom prst="rect">
              <a:avLst/>
            </a:prstGeom>
            <a:blipFill rotWithShape="1">
              <a:blip r:embed="rId22"/>
              <a:srcRect/>
              <a:stretch>
                <a:fillRect/>
              </a:stretch>
            </a:blipFill>
            <a:ln w="12700" cap="flat">
              <a:noFill/>
              <a:miter lim="400000"/>
            </a:ln>
            <a:effectLst/>
          </p:spPr>
          <p:txBody>
            <a:bodyPr wrap="square" lIns="45719" tIns="45719" rIns="45719" bIns="45719" numCol="1" anchor="t">
              <a:noAutofit/>
            </a:bodyPr>
            <a:lstStyle/>
            <a:p>
              <a:pPr defTabSz="914400">
                <a:lnSpc>
                  <a:spcPct val="114000"/>
                </a:lnSpc>
                <a:spcBef>
                  <a:spcPts val="600"/>
                </a:spcBef>
                <a:defRPr sz="200">
                  <a:solidFill>
                    <a:srgbClr val="FFFFFF"/>
                  </a:solidFill>
                </a:defRPr>
              </a:pPr>
              <a:endParaRPr/>
            </a:p>
          </p:txBody>
        </p:sp>
        <p:sp>
          <p:nvSpPr>
            <p:cNvPr id="4" name="Text"/>
            <p:cNvSpPr txBox="1"/>
            <p:nvPr/>
          </p:nvSpPr>
          <p:spPr>
            <a:xfrm>
              <a:off x="45719" y="0"/>
              <a:ext cx="2212562" cy="1270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914400">
                <a:lnSpc>
                  <a:spcPct val="114000"/>
                </a:lnSpc>
                <a:spcBef>
                  <a:spcPts val="600"/>
                </a:spcBef>
                <a:defRPr sz="200">
                  <a:solidFill>
                    <a:srgbClr val="FFFFFF"/>
                  </a:solidFill>
                </a:defRPr>
              </a:lvl1pPr>
            </a:lstStyle>
            <a:p>
              <a:r>
                <a:t> </a:t>
              </a:r>
            </a:p>
          </p:txBody>
        </p:sp>
      </p:grpSp>
      <p:sp>
        <p:nvSpPr>
          <p:cNvPr id="6" name="Title Text"/>
          <p:cNvSpPr txBox="1">
            <a:spLocks noGrp="1"/>
          </p:cNvSpPr>
          <p:nvPr>
            <p:ph type="title"/>
          </p:nvPr>
        </p:nvSpPr>
        <p:spPr>
          <a:xfrm>
            <a:off x="371475" y="323999"/>
            <a:ext cx="11449050" cy="11247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Title Text</a:t>
            </a:r>
          </a:p>
        </p:txBody>
      </p:sp>
      <p:sp>
        <p:nvSpPr>
          <p:cNvPr id="7" name="Body Level One…"/>
          <p:cNvSpPr txBox="1">
            <a:spLocks noGrp="1"/>
          </p:cNvSpPr>
          <p:nvPr>
            <p:ph type="body" idx="1"/>
          </p:nvPr>
        </p:nvSpPr>
        <p:spPr>
          <a:xfrm>
            <a:off x="371475" y="1563142"/>
            <a:ext cx="11449050" cy="42142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5818289" y="6381327"/>
            <a:ext cx="182217" cy="172816"/>
          </a:xfrm>
          <a:prstGeom prst="rect">
            <a:avLst/>
          </a:prstGeom>
          <a:ln w="12700">
            <a:miter lim="400000"/>
          </a:ln>
        </p:spPr>
        <p:txBody>
          <a:bodyPr wrap="none" lIns="0" tIns="0" rIns="0" bIns="0">
            <a:spAutoFit/>
          </a:bodyPr>
          <a:lstStyle>
            <a:lvl1pPr>
              <a:defRPr sz="1200">
                <a:solidFill>
                  <a:schemeClr val="accent1"/>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1" r:id="rId12"/>
    <p:sldLayoutId id="2147483665" r:id="rId13"/>
    <p:sldLayoutId id="2147483666" r:id="rId14"/>
    <p:sldLayoutId id="2147483667" r:id="rId15"/>
    <p:sldLayoutId id="2147483668" r:id="rId16"/>
    <p:sldLayoutId id="2147483669" r:id="rId17"/>
    <p:sldLayoutId id="2147483670" r:id="rId18"/>
    <p:sldLayoutId id="2147483671" r:id="rId19"/>
  </p:sldLayoutIdLst>
  <p:transition spd="med"/>
  <p:txStyles>
    <p:titleStyle>
      <a:lvl1pPr marL="0" marR="0" indent="0" algn="l" defTabSz="914400" rtl="0" latinLnBrk="0">
        <a:lnSpc>
          <a:spcPct val="114000"/>
        </a:lnSpc>
        <a:spcBef>
          <a:spcPts val="0"/>
        </a:spcBef>
        <a:spcAft>
          <a:spcPts val="0"/>
        </a:spcAft>
        <a:buClrTx/>
        <a:buSzTx/>
        <a:buFontTx/>
        <a:buNone/>
        <a:tabLst/>
        <a:defRPr sz="3200" b="1" i="0" u="none" strike="noStrike" cap="all" spc="0" baseline="0">
          <a:solidFill>
            <a:schemeClr val="accent1"/>
          </a:solidFill>
          <a:uFillTx/>
          <a:latin typeface="+mj-lt"/>
          <a:ea typeface="+mj-ea"/>
          <a:cs typeface="+mj-cs"/>
          <a:sym typeface="Arial"/>
        </a:defRPr>
      </a:lvl1pPr>
      <a:lvl2pPr marL="0" marR="0" indent="0" algn="l" defTabSz="914400" rtl="0" latinLnBrk="0">
        <a:lnSpc>
          <a:spcPct val="114000"/>
        </a:lnSpc>
        <a:spcBef>
          <a:spcPts val="0"/>
        </a:spcBef>
        <a:spcAft>
          <a:spcPts val="0"/>
        </a:spcAft>
        <a:buClrTx/>
        <a:buSzTx/>
        <a:buFontTx/>
        <a:buNone/>
        <a:tabLst/>
        <a:defRPr sz="3200" b="1" i="0" u="none" strike="noStrike" cap="all" spc="0" baseline="0">
          <a:solidFill>
            <a:schemeClr val="accent1"/>
          </a:solidFill>
          <a:uFillTx/>
          <a:latin typeface="+mj-lt"/>
          <a:ea typeface="+mj-ea"/>
          <a:cs typeface="+mj-cs"/>
          <a:sym typeface="Arial"/>
        </a:defRPr>
      </a:lvl2pPr>
      <a:lvl3pPr marL="0" marR="0" indent="0" algn="l" defTabSz="914400" rtl="0" latinLnBrk="0">
        <a:lnSpc>
          <a:spcPct val="114000"/>
        </a:lnSpc>
        <a:spcBef>
          <a:spcPts val="0"/>
        </a:spcBef>
        <a:spcAft>
          <a:spcPts val="0"/>
        </a:spcAft>
        <a:buClrTx/>
        <a:buSzTx/>
        <a:buFontTx/>
        <a:buNone/>
        <a:tabLst/>
        <a:defRPr sz="3200" b="1" i="0" u="none" strike="noStrike" cap="all" spc="0" baseline="0">
          <a:solidFill>
            <a:schemeClr val="accent1"/>
          </a:solidFill>
          <a:uFillTx/>
          <a:latin typeface="+mj-lt"/>
          <a:ea typeface="+mj-ea"/>
          <a:cs typeface="+mj-cs"/>
          <a:sym typeface="Arial"/>
        </a:defRPr>
      </a:lvl3pPr>
      <a:lvl4pPr marL="0" marR="0" indent="0" algn="l" defTabSz="914400" rtl="0" latinLnBrk="0">
        <a:lnSpc>
          <a:spcPct val="114000"/>
        </a:lnSpc>
        <a:spcBef>
          <a:spcPts val="0"/>
        </a:spcBef>
        <a:spcAft>
          <a:spcPts val="0"/>
        </a:spcAft>
        <a:buClrTx/>
        <a:buSzTx/>
        <a:buFontTx/>
        <a:buNone/>
        <a:tabLst/>
        <a:defRPr sz="3200" b="1" i="0" u="none" strike="noStrike" cap="all" spc="0" baseline="0">
          <a:solidFill>
            <a:schemeClr val="accent1"/>
          </a:solidFill>
          <a:uFillTx/>
          <a:latin typeface="+mj-lt"/>
          <a:ea typeface="+mj-ea"/>
          <a:cs typeface="+mj-cs"/>
          <a:sym typeface="Arial"/>
        </a:defRPr>
      </a:lvl4pPr>
      <a:lvl5pPr marL="0" marR="0" indent="0" algn="l" defTabSz="914400" rtl="0" latinLnBrk="0">
        <a:lnSpc>
          <a:spcPct val="114000"/>
        </a:lnSpc>
        <a:spcBef>
          <a:spcPts val="0"/>
        </a:spcBef>
        <a:spcAft>
          <a:spcPts val="0"/>
        </a:spcAft>
        <a:buClrTx/>
        <a:buSzTx/>
        <a:buFontTx/>
        <a:buNone/>
        <a:tabLst/>
        <a:defRPr sz="3200" b="1" i="0" u="none" strike="noStrike" cap="all" spc="0" baseline="0">
          <a:solidFill>
            <a:schemeClr val="accent1"/>
          </a:solidFill>
          <a:uFillTx/>
          <a:latin typeface="+mj-lt"/>
          <a:ea typeface="+mj-ea"/>
          <a:cs typeface="+mj-cs"/>
          <a:sym typeface="Arial"/>
        </a:defRPr>
      </a:lvl5pPr>
      <a:lvl6pPr marL="0" marR="0" indent="0" algn="l" defTabSz="914400" rtl="0" latinLnBrk="0">
        <a:lnSpc>
          <a:spcPct val="114000"/>
        </a:lnSpc>
        <a:spcBef>
          <a:spcPts val="0"/>
        </a:spcBef>
        <a:spcAft>
          <a:spcPts val="0"/>
        </a:spcAft>
        <a:buClrTx/>
        <a:buSzTx/>
        <a:buFontTx/>
        <a:buNone/>
        <a:tabLst/>
        <a:defRPr sz="3200" b="1" i="0" u="none" strike="noStrike" cap="all" spc="0" baseline="0">
          <a:solidFill>
            <a:schemeClr val="accent1"/>
          </a:solidFill>
          <a:uFillTx/>
          <a:latin typeface="+mj-lt"/>
          <a:ea typeface="+mj-ea"/>
          <a:cs typeface="+mj-cs"/>
          <a:sym typeface="Arial"/>
        </a:defRPr>
      </a:lvl6pPr>
      <a:lvl7pPr marL="0" marR="0" indent="0" algn="l" defTabSz="914400" rtl="0" latinLnBrk="0">
        <a:lnSpc>
          <a:spcPct val="114000"/>
        </a:lnSpc>
        <a:spcBef>
          <a:spcPts val="0"/>
        </a:spcBef>
        <a:spcAft>
          <a:spcPts val="0"/>
        </a:spcAft>
        <a:buClrTx/>
        <a:buSzTx/>
        <a:buFontTx/>
        <a:buNone/>
        <a:tabLst/>
        <a:defRPr sz="3200" b="1" i="0" u="none" strike="noStrike" cap="all" spc="0" baseline="0">
          <a:solidFill>
            <a:schemeClr val="accent1"/>
          </a:solidFill>
          <a:uFillTx/>
          <a:latin typeface="+mj-lt"/>
          <a:ea typeface="+mj-ea"/>
          <a:cs typeface="+mj-cs"/>
          <a:sym typeface="Arial"/>
        </a:defRPr>
      </a:lvl7pPr>
      <a:lvl8pPr marL="0" marR="0" indent="0" algn="l" defTabSz="914400" rtl="0" latinLnBrk="0">
        <a:lnSpc>
          <a:spcPct val="114000"/>
        </a:lnSpc>
        <a:spcBef>
          <a:spcPts val="0"/>
        </a:spcBef>
        <a:spcAft>
          <a:spcPts val="0"/>
        </a:spcAft>
        <a:buClrTx/>
        <a:buSzTx/>
        <a:buFontTx/>
        <a:buNone/>
        <a:tabLst/>
        <a:defRPr sz="3200" b="1" i="0" u="none" strike="noStrike" cap="all" spc="0" baseline="0">
          <a:solidFill>
            <a:schemeClr val="accent1"/>
          </a:solidFill>
          <a:uFillTx/>
          <a:latin typeface="+mj-lt"/>
          <a:ea typeface="+mj-ea"/>
          <a:cs typeface="+mj-cs"/>
          <a:sym typeface="Arial"/>
        </a:defRPr>
      </a:lvl8pPr>
      <a:lvl9pPr marL="0" marR="0" indent="0" algn="l" defTabSz="914400" rtl="0" latinLnBrk="0">
        <a:lnSpc>
          <a:spcPct val="114000"/>
        </a:lnSpc>
        <a:spcBef>
          <a:spcPts val="0"/>
        </a:spcBef>
        <a:spcAft>
          <a:spcPts val="0"/>
        </a:spcAft>
        <a:buClrTx/>
        <a:buSzTx/>
        <a:buFontTx/>
        <a:buNone/>
        <a:tabLst/>
        <a:defRPr sz="3200" b="1" i="0" u="none" strike="noStrike" cap="all" spc="0" baseline="0">
          <a:solidFill>
            <a:schemeClr val="accent1"/>
          </a:solidFill>
          <a:uFillTx/>
          <a:latin typeface="+mj-lt"/>
          <a:ea typeface="+mj-ea"/>
          <a:cs typeface="+mj-cs"/>
          <a:sym typeface="Arial"/>
        </a:defRPr>
      </a:lvl9pPr>
    </p:titleStyle>
    <p:bodyStyle>
      <a:lvl1pPr marL="228600" marR="0" indent="-228600" algn="l" defTabSz="914400" rtl="0" latinLnBrk="0">
        <a:lnSpc>
          <a:spcPct val="114000"/>
        </a:lnSpc>
        <a:spcBef>
          <a:spcPts val="600"/>
        </a:spcBef>
        <a:spcAft>
          <a:spcPts val="0"/>
        </a:spcAft>
        <a:buClrTx/>
        <a:buSzPct val="100000"/>
        <a:buFont typeface="Calibri"/>
        <a:buChar char="•"/>
        <a:tabLst/>
        <a:defRPr sz="2200" b="0" i="0" u="none" strike="noStrike" cap="none" spc="0" baseline="0">
          <a:solidFill>
            <a:srgbClr val="000000"/>
          </a:solidFill>
          <a:uFillTx/>
          <a:latin typeface="+mj-lt"/>
          <a:ea typeface="+mj-ea"/>
          <a:cs typeface="+mj-cs"/>
          <a:sym typeface="Arial"/>
        </a:defRPr>
      </a:lvl1pPr>
      <a:lvl2pPr marL="450850" marR="0" indent="-234950" algn="l" defTabSz="914400" rtl="0" latinLnBrk="0">
        <a:lnSpc>
          <a:spcPct val="114000"/>
        </a:lnSpc>
        <a:spcBef>
          <a:spcPts val="600"/>
        </a:spcBef>
        <a:spcAft>
          <a:spcPts val="0"/>
        </a:spcAft>
        <a:buClrTx/>
        <a:buSzPct val="100000"/>
        <a:buFont typeface="Calibri"/>
        <a:buChar char="•"/>
        <a:tabLst/>
        <a:defRPr sz="2200" b="0" i="0" u="none" strike="noStrike" cap="none" spc="0" baseline="0">
          <a:solidFill>
            <a:srgbClr val="000000"/>
          </a:solidFill>
          <a:uFillTx/>
          <a:latin typeface="+mj-lt"/>
          <a:ea typeface="+mj-ea"/>
          <a:cs typeface="+mj-cs"/>
          <a:sym typeface="Arial"/>
        </a:defRPr>
      </a:lvl2pPr>
      <a:lvl3pPr marL="666750" marR="0" indent="-215900" algn="l" defTabSz="914400" rtl="0" latinLnBrk="0">
        <a:lnSpc>
          <a:spcPct val="114000"/>
        </a:lnSpc>
        <a:spcBef>
          <a:spcPts val="600"/>
        </a:spcBef>
        <a:spcAft>
          <a:spcPts val="0"/>
        </a:spcAft>
        <a:buClrTx/>
        <a:buSzPct val="100000"/>
        <a:buFont typeface="Calibri"/>
        <a:buChar char="•"/>
        <a:tabLst/>
        <a:defRPr sz="2200" b="0" i="0" u="none" strike="noStrike" cap="none" spc="0" baseline="0">
          <a:solidFill>
            <a:srgbClr val="000000"/>
          </a:solidFill>
          <a:uFillTx/>
          <a:latin typeface="+mj-lt"/>
          <a:ea typeface="+mj-ea"/>
          <a:cs typeface="+mj-cs"/>
          <a:sym typeface="Arial"/>
        </a:defRPr>
      </a:lvl3pPr>
      <a:lvl4pPr marL="895350" marR="0" indent="-215900" algn="l" defTabSz="914400" rtl="0" latinLnBrk="0">
        <a:lnSpc>
          <a:spcPct val="114000"/>
        </a:lnSpc>
        <a:spcBef>
          <a:spcPts val="600"/>
        </a:spcBef>
        <a:spcAft>
          <a:spcPts val="0"/>
        </a:spcAft>
        <a:buClrTx/>
        <a:buSzPct val="100000"/>
        <a:buFont typeface="Calibri"/>
        <a:buChar char="•"/>
        <a:tabLst/>
        <a:defRPr sz="2200" b="0" i="0" u="none" strike="noStrike" cap="none" spc="0" baseline="0">
          <a:solidFill>
            <a:srgbClr val="000000"/>
          </a:solidFill>
          <a:uFillTx/>
          <a:latin typeface="+mj-lt"/>
          <a:ea typeface="+mj-ea"/>
          <a:cs typeface="+mj-cs"/>
          <a:sym typeface="Arial"/>
        </a:defRPr>
      </a:lvl4pPr>
      <a:lvl5pPr marL="1117600" marR="0" indent="-215900" algn="l" defTabSz="914400" rtl="0" latinLnBrk="0">
        <a:lnSpc>
          <a:spcPct val="114000"/>
        </a:lnSpc>
        <a:spcBef>
          <a:spcPts val="600"/>
        </a:spcBef>
        <a:spcAft>
          <a:spcPts val="0"/>
        </a:spcAft>
        <a:buClrTx/>
        <a:buSzPct val="100000"/>
        <a:buFont typeface="Calibri"/>
        <a:buChar char="•"/>
        <a:tabLst/>
        <a:defRPr sz="2200" b="0" i="0" u="none" strike="noStrike" cap="none" spc="0" baseline="0">
          <a:solidFill>
            <a:srgbClr val="000000"/>
          </a:solidFill>
          <a:uFillTx/>
          <a:latin typeface="+mj-lt"/>
          <a:ea typeface="+mj-ea"/>
          <a:cs typeface="+mj-cs"/>
          <a:sym typeface="Arial"/>
        </a:defRPr>
      </a:lvl5pPr>
      <a:lvl6pPr marL="2565400" marR="0" indent="-279400" algn="l" defTabSz="914400" rtl="0" latinLnBrk="0">
        <a:lnSpc>
          <a:spcPct val="114000"/>
        </a:lnSpc>
        <a:spcBef>
          <a:spcPts val="600"/>
        </a:spcBef>
        <a:spcAft>
          <a:spcPts val="0"/>
        </a:spcAft>
        <a:buClrTx/>
        <a:buSzPct val="100000"/>
        <a:buFont typeface="Calibri"/>
        <a:buChar char="•"/>
        <a:tabLst/>
        <a:defRPr sz="2200" b="0" i="0" u="none" strike="noStrike" cap="none" spc="0" baseline="0">
          <a:solidFill>
            <a:srgbClr val="000000"/>
          </a:solidFill>
          <a:uFillTx/>
          <a:latin typeface="+mj-lt"/>
          <a:ea typeface="+mj-ea"/>
          <a:cs typeface="+mj-cs"/>
          <a:sym typeface="Arial"/>
        </a:defRPr>
      </a:lvl6pPr>
      <a:lvl7pPr marL="3022600" marR="0" indent="-279400" algn="l" defTabSz="914400" rtl="0" latinLnBrk="0">
        <a:lnSpc>
          <a:spcPct val="114000"/>
        </a:lnSpc>
        <a:spcBef>
          <a:spcPts val="600"/>
        </a:spcBef>
        <a:spcAft>
          <a:spcPts val="0"/>
        </a:spcAft>
        <a:buClrTx/>
        <a:buSzPct val="100000"/>
        <a:buFont typeface="Calibri"/>
        <a:buChar char="•"/>
        <a:tabLst/>
        <a:defRPr sz="2200" b="0" i="0" u="none" strike="noStrike" cap="none" spc="0" baseline="0">
          <a:solidFill>
            <a:srgbClr val="000000"/>
          </a:solidFill>
          <a:uFillTx/>
          <a:latin typeface="+mj-lt"/>
          <a:ea typeface="+mj-ea"/>
          <a:cs typeface="+mj-cs"/>
          <a:sym typeface="Arial"/>
        </a:defRPr>
      </a:lvl7pPr>
      <a:lvl8pPr marL="3479800" marR="0" indent="-279400" algn="l" defTabSz="914400" rtl="0" latinLnBrk="0">
        <a:lnSpc>
          <a:spcPct val="114000"/>
        </a:lnSpc>
        <a:spcBef>
          <a:spcPts val="600"/>
        </a:spcBef>
        <a:spcAft>
          <a:spcPts val="0"/>
        </a:spcAft>
        <a:buClrTx/>
        <a:buSzPct val="100000"/>
        <a:buFont typeface="Calibri"/>
        <a:buChar char="•"/>
        <a:tabLst/>
        <a:defRPr sz="2200" b="0" i="0" u="none" strike="noStrike" cap="none" spc="0" baseline="0">
          <a:solidFill>
            <a:srgbClr val="000000"/>
          </a:solidFill>
          <a:uFillTx/>
          <a:latin typeface="+mj-lt"/>
          <a:ea typeface="+mj-ea"/>
          <a:cs typeface="+mj-cs"/>
          <a:sym typeface="Arial"/>
        </a:defRPr>
      </a:lvl8pPr>
      <a:lvl9pPr marL="3937000" marR="0" indent="-279400" algn="l" defTabSz="914400" rtl="0" latinLnBrk="0">
        <a:lnSpc>
          <a:spcPct val="114000"/>
        </a:lnSpc>
        <a:spcBef>
          <a:spcPts val="600"/>
        </a:spcBef>
        <a:spcAft>
          <a:spcPts val="0"/>
        </a:spcAft>
        <a:buClrTx/>
        <a:buSzPct val="100000"/>
        <a:buFont typeface="Calibri"/>
        <a:buChar char="•"/>
        <a:tabLst/>
        <a:defRPr sz="2200" b="0" i="0" u="none" strike="noStrike" cap="none" spc="0" baseline="0">
          <a:solidFill>
            <a:srgbClr val="000000"/>
          </a:solidFill>
          <a:uFillTx/>
          <a:latin typeface="+mj-lt"/>
          <a:ea typeface="+mj-ea"/>
          <a:cs typeface="+mj-cs"/>
          <a:sym typeface="Arial"/>
        </a:defRPr>
      </a:lvl9pPr>
    </p:bodyStyle>
    <p:otherStyle>
      <a:lvl1pPr marL="0" marR="0" indent="0" algn="l"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457200" algn="l"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914400" algn="l"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1371600" algn="l"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1828800" algn="l"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2286000" algn="l"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2743200" algn="l"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3200400" algn="l"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3657600" algn="l"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0.emf"/><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5.png"/></Relationships>
</file>

<file path=ppt/slides/_rels/slide1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Layout" Target="../slideLayouts/slideLayout5.xml"/><Relationship Id="rId7" Type="http://schemas.openxmlformats.org/officeDocument/2006/relationships/image" Target="../media/image68.png"/><Relationship Id="rId12" Type="http://schemas.openxmlformats.org/officeDocument/2006/relationships/chart" Target="../charts/char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7.png"/><Relationship Id="rId11" Type="http://schemas.openxmlformats.org/officeDocument/2006/relationships/image" Target="../media/image71.png"/><Relationship Id="rId5" Type="http://schemas.openxmlformats.org/officeDocument/2006/relationships/image" Target="../media/image66.png"/><Relationship Id="rId10" Type="http://schemas.openxmlformats.org/officeDocument/2006/relationships/image" Target="../media/image70.png"/><Relationship Id="rId4" Type="http://schemas.openxmlformats.org/officeDocument/2006/relationships/notesSlide" Target="../notesSlides/notesSlide5.xml"/><Relationship Id="rId9"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7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81.png"/></Relationships>
</file>

<file path=ppt/slides/_rels/slide18.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6.png"/><Relationship Id="rId3" Type="http://schemas.openxmlformats.org/officeDocument/2006/relationships/image" Target="../media/image82.png"/><Relationship Id="rId7" Type="http://schemas.openxmlformats.org/officeDocument/2006/relationships/image" Target="../media/image84.png"/><Relationship Id="rId12" Type="http://schemas.openxmlformats.org/officeDocument/2006/relationships/image" Target="../media/image90.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83.png"/><Relationship Id="rId11" Type="http://schemas.openxmlformats.org/officeDocument/2006/relationships/image" Target="../media/image89.png"/><Relationship Id="rId5" Type="http://schemas.openxmlformats.org/officeDocument/2006/relationships/image" Target="../media/image88.png"/><Relationship Id="rId10" Type="http://schemas.openxmlformats.org/officeDocument/2006/relationships/image" Target="../media/image87.png"/><Relationship Id="rId4" Type="http://schemas.openxmlformats.org/officeDocument/2006/relationships/image" Target="../media/image810.png"/><Relationship Id="rId9" Type="http://schemas.openxmlformats.org/officeDocument/2006/relationships/image" Target="../media/image86.png"/><Relationship Id="rId14" Type="http://schemas.openxmlformats.org/officeDocument/2006/relationships/image" Target="../media/image97.png"/></Relationships>
</file>

<file path=ppt/slides/_rels/slide1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93.png"/></Relationships>
</file>

<file path=ppt/slides/_rels/slide2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95.png"/></Relationships>
</file>

<file path=ppt/slides/_rels/slide2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9.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106.emf"/><Relationship Id="rId5" Type="http://schemas.openxmlformats.org/officeDocument/2006/relationships/image" Target="../media/image105.emf"/><Relationship Id="rId4" Type="http://schemas.openxmlformats.org/officeDocument/2006/relationships/image" Target="../media/image104.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13.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jpeg"/></Relationships>
</file>

<file path=ppt/slides/_rels/slide27.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13.xml"/><Relationship Id="rId6" Type="http://schemas.openxmlformats.org/officeDocument/2006/relationships/image" Target="../media/image117.png"/><Relationship Id="rId5" Type="http://schemas.openxmlformats.org/officeDocument/2006/relationships/image" Target="../media/image116.jpeg"/><Relationship Id="rId4" Type="http://schemas.openxmlformats.org/officeDocument/2006/relationships/image" Target="../media/image115.jpeg"/></Relationships>
</file>

<file path=ppt/slides/_rels/slide2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13.xml"/><Relationship Id="rId5" Type="http://schemas.openxmlformats.org/officeDocument/2006/relationships/image" Target="../media/image122.tif"/><Relationship Id="rId4" Type="http://schemas.openxmlformats.org/officeDocument/2006/relationships/image" Target="../media/image121.jpeg"/></Relationships>
</file>

<file path=ppt/slides/_rels/slide29.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2.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image" Target="../media/image124.tif"/><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127.png"/><Relationship Id="rId4" Type="http://schemas.openxmlformats.org/officeDocument/2006/relationships/image" Target="../media/image126.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0.emf"/><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jpeg"/><Relationship Id="rId2" Type="http://schemas.openxmlformats.org/officeDocument/2006/relationships/image" Target="../media/image26.png"/><Relationship Id="rId16"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7.png"/><Relationship Id="rId7" Type="http://schemas.openxmlformats.org/officeDocument/2006/relationships/image" Target="../media/image43.png"/><Relationship Id="rId2" Type="http://schemas.openxmlformats.org/officeDocument/2006/relationships/image" Target="../media/image26.pn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46.png"/><Relationship Id="rId5" Type="http://schemas.openxmlformats.org/officeDocument/2006/relationships/image" Target="../media/image39.png"/><Relationship Id="rId10" Type="http://schemas.openxmlformats.org/officeDocument/2006/relationships/image" Target="../media/image45.png"/><Relationship Id="rId4" Type="http://schemas.openxmlformats.org/officeDocument/2006/relationships/image" Target="../media/image38.png"/><Relationship Id="rId9"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54.jpeg"/><Relationship Id="rId11" Type="http://schemas.openxmlformats.org/officeDocument/2006/relationships/image" Target="../media/image59.png"/><Relationship Id="rId5" Type="http://schemas.openxmlformats.org/officeDocument/2006/relationships/image" Target="../media/image53.jpe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t="-1" b="47605"/>
          <a:stretch/>
        </p:blipFill>
        <p:spPr>
          <a:xfrm>
            <a:off x="495299" y="421761"/>
            <a:ext cx="11201400" cy="3007239"/>
          </a:xfrm>
          <a:prstGeom prst="rect">
            <a:avLst/>
          </a:prstGeom>
        </p:spPr>
      </p:pic>
      <p:sp>
        <p:nvSpPr>
          <p:cNvPr id="2" name="Titel 1">
            <a:extLst>
              <a:ext uri="{FF2B5EF4-FFF2-40B4-BE49-F238E27FC236}">
                <a16:creationId xmlns:a16="http://schemas.microsoft.com/office/drawing/2014/main" id="{A5A64521-ED94-4240-8AD4-6C3D7A90E715}"/>
              </a:ext>
            </a:extLst>
          </p:cNvPr>
          <p:cNvSpPr>
            <a:spLocks noGrp="1"/>
          </p:cNvSpPr>
          <p:nvPr>
            <p:ph type="ctrTitle"/>
          </p:nvPr>
        </p:nvSpPr>
        <p:spPr>
          <a:xfrm>
            <a:off x="2484075" y="3583682"/>
            <a:ext cx="7223848" cy="1066279"/>
          </a:xfrm>
        </p:spPr>
        <p:txBody>
          <a:bodyPr>
            <a:noAutofit/>
          </a:bodyPr>
          <a:lstStyle/>
          <a:p>
            <a:pPr algn="ctr"/>
            <a:r>
              <a:rPr lang="en-US" sz="2800" cap="none" dirty="0"/>
              <a:t>Structural-Functional-Metabolic Imaging: </a:t>
            </a:r>
            <a:br>
              <a:rPr lang="en-US" sz="2800" cap="none" dirty="0"/>
            </a:br>
            <a:r>
              <a:rPr lang="en-US" sz="2800" cap="none" dirty="0"/>
              <a:t>a Joint FZJ-Siemens Project Proposal</a:t>
            </a:r>
            <a:endParaRPr lang="de-DE" sz="2800" cap="none" dirty="0"/>
          </a:p>
        </p:txBody>
      </p:sp>
      <p:sp>
        <p:nvSpPr>
          <p:cNvPr id="3" name="Untertitel 2">
            <a:extLst>
              <a:ext uri="{FF2B5EF4-FFF2-40B4-BE49-F238E27FC236}">
                <a16:creationId xmlns:a16="http://schemas.microsoft.com/office/drawing/2014/main" id="{C693119F-69DD-4BF5-B78E-98C0144F5F54}"/>
              </a:ext>
            </a:extLst>
          </p:cNvPr>
          <p:cNvSpPr>
            <a:spLocks noGrp="1"/>
          </p:cNvSpPr>
          <p:nvPr>
            <p:ph type="subTitle" idx="1"/>
          </p:nvPr>
        </p:nvSpPr>
        <p:spPr>
          <a:xfrm>
            <a:off x="4091232" y="4804643"/>
            <a:ext cx="4009534" cy="360000"/>
          </a:xfrm>
        </p:spPr>
        <p:txBody>
          <a:bodyPr/>
          <a:lstStyle/>
          <a:p>
            <a:r>
              <a:rPr lang="de-DE" dirty="0"/>
              <a:t>01 September 2022  I  N. Jon Shah</a:t>
            </a:r>
            <a:endParaRPr lang="de-DE" cap="none" dirty="0"/>
          </a:p>
        </p:txBody>
      </p:sp>
      <p:pic>
        <p:nvPicPr>
          <p:cNvPr id="8" name="Picture 2" descr="Global network - Free networking icons"/>
          <p:cNvPicPr>
            <a:picLocks noChangeAspect="1" noChangeArrowheads="1"/>
          </p:cNvPicPr>
          <p:nvPr/>
        </p:nvPicPr>
        <p:blipFill>
          <a:blip r:embed="rId3" cstate="hqprint">
            <a:lum bright="70000" contrast="-70000"/>
            <a:extLst>
              <a:ext uri="{28A0092B-C50C-407E-A947-70E740481C1C}">
                <a14:useLocalDpi xmlns:a14="http://schemas.microsoft.com/office/drawing/2010/main" val="0"/>
              </a:ext>
            </a:extLst>
          </a:blip>
          <a:srcRect/>
          <a:stretch>
            <a:fillRect/>
          </a:stretch>
        </p:blipFill>
        <p:spPr bwMode="auto">
          <a:xfrm>
            <a:off x="10629409" y="1942886"/>
            <a:ext cx="551001" cy="55100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9161841" y="473128"/>
            <a:ext cx="1430891" cy="1004440"/>
            <a:chOff x="4234376" y="2159662"/>
            <a:chExt cx="1428270" cy="1002600"/>
          </a:xfrm>
        </p:grpSpPr>
        <p:sp>
          <p:nvSpPr>
            <p:cNvPr id="13" name="Rectangle 131"/>
            <p:cNvSpPr>
              <a:spLocks noChangeArrowheads="1"/>
            </p:cNvSpPr>
            <p:nvPr/>
          </p:nvSpPr>
          <p:spPr bwMode="auto">
            <a:xfrm rot="16199999">
              <a:off x="3874191" y="2555856"/>
              <a:ext cx="966591" cy="246221"/>
            </a:xfrm>
            <a:prstGeom prst="rect">
              <a:avLst/>
            </a:prstGeom>
            <a:noFill/>
            <a:ln>
              <a:noFill/>
            </a:ln>
          </p:spPr>
          <p:txBody>
            <a:bodyPr wrap="square">
              <a:spAutoFit/>
            </a:bodyPr>
            <a:lstStyle>
              <a:lvl1pPr>
                <a:spcBef>
                  <a:spcPts val="1413"/>
                </a:spcBef>
                <a:defRPr sz="3200">
                  <a:solidFill>
                    <a:schemeClr val="tx1"/>
                  </a:solidFill>
                  <a:latin typeface="Liberation Sans"/>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gn="ctr">
                <a:spcBef>
                  <a:spcPts val="0"/>
                </a:spcBef>
                <a:defRPr/>
              </a:pPr>
              <a:r>
                <a:rPr lang="en-US" sz="1000" i="1" dirty="0">
                  <a:solidFill>
                    <a:schemeClr val="bg1"/>
                  </a:solidFill>
                  <a:latin typeface="Arial"/>
                  <a:ea typeface="Noto Sans CJK SC Regular"/>
                  <a:cs typeface="Arial"/>
                </a:rPr>
                <a:t>depth</a:t>
              </a:r>
              <a:endParaRPr dirty="0">
                <a:solidFill>
                  <a:schemeClr val="bg1"/>
                </a:solidFill>
              </a:endParaRPr>
            </a:p>
          </p:txBody>
        </p:sp>
        <p:sp>
          <p:nvSpPr>
            <p:cNvPr id="24" name="Freeform 23"/>
            <p:cNvSpPr/>
            <p:nvPr/>
          </p:nvSpPr>
          <p:spPr bwMode="auto">
            <a:xfrm>
              <a:off x="4480598" y="2336022"/>
              <a:ext cx="808004" cy="620719"/>
            </a:xfrm>
            <a:custGeom>
              <a:avLst/>
              <a:gdLst>
                <a:gd name="connsiteX0" fmla="*/ 62088 w 4036483"/>
                <a:gd name="connsiteY0" fmla="*/ 425390 h 3020392"/>
                <a:gd name="connsiteX1" fmla="*/ 900288 w 4036483"/>
                <a:gd name="connsiteY1" fmla="*/ 139640 h 3020392"/>
                <a:gd name="connsiteX2" fmla="*/ 2309988 w 4036483"/>
                <a:gd name="connsiteY2" fmla="*/ 6290 h 3020392"/>
                <a:gd name="connsiteX3" fmla="*/ 3595863 w 4036483"/>
                <a:gd name="connsiteY3" fmla="*/ 330140 h 3020392"/>
                <a:gd name="connsiteX4" fmla="*/ 3957813 w 4036483"/>
                <a:gd name="connsiteY4" fmla="*/ 539690 h 3020392"/>
                <a:gd name="connsiteX5" fmla="*/ 3948288 w 4036483"/>
                <a:gd name="connsiteY5" fmla="*/ 749240 h 3020392"/>
                <a:gd name="connsiteX6" fmla="*/ 4005438 w 4036483"/>
                <a:gd name="connsiteY6" fmla="*/ 2806640 h 3020392"/>
                <a:gd name="connsiteX7" fmla="*/ 3395838 w 4036483"/>
                <a:gd name="connsiteY7" fmla="*/ 2749490 h 3020392"/>
                <a:gd name="connsiteX8" fmla="*/ 1986138 w 4036483"/>
                <a:gd name="connsiteY8" fmla="*/ 2406590 h 3020392"/>
                <a:gd name="connsiteX9" fmla="*/ 1090788 w 4036483"/>
                <a:gd name="connsiteY9" fmla="*/ 2425640 h 3020392"/>
                <a:gd name="connsiteX10" fmla="*/ 185913 w 4036483"/>
                <a:gd name="connsiteY10" fmla="*/ 3016190 h 3020392"/>
                <a:gd name="connsiteX11" fmla="*/ 100188 w 4036483"/>
                <a:gd name="connsiteY11" fmla="*/ 2587565 h 3020392"/>
                <a:gd name="connsiteX12" fmla="*/ 62088 w 4036483"/>
                <a:gd name="connsiteY12" fmla="*/ 873065 h 3020392"/>
                <a:gd name="connsiteX13" fmla="*/ 62088 w 4036483"/>
                <a:gd name="connsiteY13" fmla="*/ 425390 h 3020392"/>
                <a:gd name="connsiteX0" fmla="*/ 15523 w 3989918"/>
                <a:gd name="connsiteY0" fmla="*/ 425390 h 3020392"/>
                <a:gd name="connsiteX1" fmla="*/ 853723 w 3989918"/>
                <a:gd name="connsiteY1" fmla="*/ 139640 h 3020392"/>
                <a:gd name="connsiteX2" fmla="*/ 2263423 w 3989918"/>
                <a:gd name="connsiteY2" fmla="*/ 6290 h 3020392"/>
                <a:gd name="connsiteX3" fmla="*/ 3549298 w 3989918"/>
                <a:gd name="connsiteY3" fmla="*/ 330140 h 3020392"/>
                <a:gd name="connsiteX4" fmla="*/ 3911248 w 3989918"/>
                <a:gd name="connsiteY4" fmla="*/ 539690 h 3020392"/>
                <a:gd name="connsiteX5" fmla="*/ 3901723 w 3989918"/>
                <a:gd name="connsiteY5" fmla="*/ 749240 h 3020392"/>
                <a:gd name="connsiteX6" fmla="*/ 3958873 w 3989918"/>
                <a:gd name="connsiteY6" fmla="*/ 2806640 h 3020392"/>
                <a:gd name="connsiteX7" fmla="*/ 3349273 w 3989918"/>
                <a:gd name="connsiteY7" fmla="*/ 2749490 h 3020392"/>
                <a:gd name="connsiteX8" fmla="*/ 1939573 w 3989918"/>
                <a:gd name="connsiteY8" fmla="*/ 2406590 h 3020392"/>
                <a:gd name="connsiteX9" fmla="*/ 1044223 w 3989918"/>
                <a:gd name="connsiteY9" fmla="*/ 2425640 h 3020392"/>
                <a:gd name="connsiteX10" fmla="*/ 139348 w 3989918"/>
                <a:gd name="connsiteY10" fmla="*/ 3016190 h 3020392"/>
                <a:gd name="connsiteX11" fmla="*/ 53623 w 3989918"/>
                <a:gd name="connsiteY11" fmla="*/ 2587565 h 3020392"/>
                <a:gd name="connsiteX12" fmla="*/ 15523 w 3989918"/>
                <a:gd name="connsiteY12" fmla="*/ 873065 h 3020392"/>
                <a:gd name="connsiteX13" fmla="*/ 15523 w 3989918"/>
                <a:gd name="connsiteY13" fmla="*/ 425390 h 3020392"/>
                <a:gd name="connsiteX0" fmla="*/ 15523 w 3989918"/>
                <a:gd name="connsiteY0" fmla="*/ 425390 h 3020392"/>
                <a:gd name="connsiteX1" fmla="*/ 853723 w 3989918"/>
                <a:gd name="connsiteY1" fmla="*/ 139640 h 3020392"/>
                <a:gd name="connsiteX2" fmla="*/ 2263423 w 3989918"/>
                <a:gd name="connsiteY2" fmla="*/ 6290 h 3020392"/>
                <a:gd name="connsiteX3" fmla="*/ 3549298 w 3989918"/>
                <a:gd name="connsiteY3" fmla="*/ 330140 h 3020392"/>
                <a:gd name="connsiteX4" fmla="*/ 3911248 w 3989918"/>
                <a:gd name="connsiteY4" fmla="*/ 539690 h 3020392"/>
                <a:gd name="connsiteX5" fmla="*/ 3901723 w 3989918"/>
                <a:gd name="connsiteY5" fmla="*/ 749240 h 3020392"/>
                <a:gd name="connsiteX6" fmla="*/ 3958873 w 3989918"/>
                <a:gd name="connsiteY6" fmla="*/ 2806640 h 3020392"/>
                <a:gd name="connsiteX7" fmla="*/ 3349273 w 3989918"/>
                <a:gd name="connsiteY7" fmla="*/ 2749490 h 3020392"/>
                <a:gd name="connsiteX8" fmla="*/ 1939573 w 3989918"/>
                <a:gd name="connsiteY8" fmla="*/ 2406590 h 3020392"/>
                <a:gd name="connsiteX9" fmla="*/ 1044223 w 3989918"/>
                <a:gd name="connsiteY9" fmla="*/ 2425640 h 3020392"/>
                <a:gd name="connsiteX10" fmla="*/ 139348 w 3989918"/>
                <a:gd name="connsiteY10" fmla="*/ 3016190 h 3020392"/>
                <a:gd name="connsiteX11" fmla="*/ 53623 w 3989918"/>
                <a:gd name="connsiteY11" fmla="*/ 2587565 h 3020392"/>
                <a:gd name="connsiteX12" fmla="*/ 15523 w 3989918"/>
                <a:gd name="connsiteY12" fmla="*/ 873065 h 3020392"/>
                <a:gd name="connsiteX13" fmla="*/ 15523 w 3989918"/>
                <a:gd name="connsiteY13" fmla="*/ 425390 h 3020392"/>
                <a:gd name="connsiteX0" fmla="*/ 15523 w 3978190"/>
                <a:gd name="connsiteY0" fmla="*/ 425390 h 3020392"/>
                <a:gd name="connsiteX1" fmla="*/ 853723 w 3978190"/>
                <a:gd name="connsiteY1" fmla="*/ 139640 h 3020392"/>
                <a:gd name="connsiteX2" fmla="*/ 2263423 w 3978190"/>
                <a:gd name="connsiteY2" fmla="*/ 6290 h 3020392"/>
                <a:gd name="connsiteX3" fmla="*/ 3549298 w 3978190"/>
                <a:gd name="connsiteY3" fmla="*/ 330140 h 3020392"/>
                <a:gd name="connsiteX4" fmla="*/ 3911248 w 3978190"/>
                <a:gd name="connsiteY4" fmla="*/ 539690 h 3020392"/>
                <a:gd name="connsiteX5" fmla="*/ 3901723 w 3978190"/>
                <a:gd name="connsiteY5" fmla="*/ 749240 h 3020392"/>
                <a:gd name="connsiteX6" fmla="*/ 3958873 w 3978190"/>
                <a:gd name="connsiteY6" fmla="*/ 2806640 h 3020392"/>
                <a:gd name="connsiteX7" fmla="*/ 3349273 w 3978190"/>
                <a:gd name="connsiteY7" fmla="*/ 2749490 h 3020392"/>
                <a:gd name="connsiteX8" fmla="*/ 1939573 w 3978190"/>
                <a:gd name="connsiteY8" fmla="*/ 2406590 h 3020392"/>
                <a:gd name="connsiteX9" fmla="*/ 1044223 w 3978190"/>
                <a:gd name="connsiteY9" fmla="*/ 2425640 h 3020392"/>
                <a:gd name="connsiteX10" fmla="*/ 139348 w 3978190"/>
                <a:gd name="connsiteY10" fmla="*/ 3016190 h 3020392"/>
                <a:gd name="connsiteX11" fmla="*/ 53623 w 3978190"/>
                <a:gd name="connsiteY11" fmla="*/ 2587565 h 3020392"/>
                <a:gd name="connsiteX12" fmla="*/ 15523 w 3978190"/>
                <a:gd name="connsiteY12" fmla="*/ 873065 h 3020392"/>
                <a:gd name="connsiteX13" fmla="*/ 15523 w 3978190"/>
                <a:gd name="connsiteY13" fmla="*/ 425390 h 3020392"/>
                <a:gd name="connsiteX0" fmla="*/ 15523 w 3977176"/>
                <a:gd name="connsiteY0" fmla="*/ 425390 h 3020392"/>
                <a:gd name="connsiteX1" fmla="*/ 853723 w 3977176"/>
                <a:gd name="connsiteY1" fmla="*/ 139640 h 3020392"/>
                <a:gd name="connsiteX2" fmla="*/ 2263423 w 3977176"/>
                <a:gd name="connsiteY2" fmla="*/ 6290 h 3020392"/>
                <a:gd name="connsiteX3" fmla="*/ 3549298 w 3977176"/>
                <a:gd name="connsiteY3" fmla="*/ 330140 h 3020392"/>
                <a:gd name="connsiteX4" fmla="*/ 3911248 w 3977176"/>
                <a:gd name="connsiteY4" fmla="*/ 539690 h 3020392"/>
                <a:gd name="connsiteX5" fmla="*/ 3901723 w 3977176"/>
                <a:gd name="connsiteY5" fmla="*/ 749240 h 3020392"/>
                <a:gd name="connsiteX6" fmla="*/ 3958873 w 3977176"/>
                <a:gd name="connsiteY6" fmla="*/ 2806640 h 3020392"/>
                <a:gd name="connsiteX7" fmla="*/ 3349273 w 3977176"/>
                <a:gd name="connsiteY7" fmla="*/ 2749490 h 3020392"/>
                <a:gd name="connsiteX8" fmla="*/ 1939573 w 3977176"/>
                <a:gd name="connsiteY8" fmla="*/ 2406590 h 3020392"/>
                <a:gd name="connsiteX9" fmla="*/ 1044223 w 3977176"/>
                <a:gd name="connsiteY9" fmla="*/ 2425640 h 3020392"/>
                <a:gd name="connsiteX10" fmla="*/ 139348 w 3977176"/>
                <a:gd name="connsiteY10" fmla="*/ 3016190 h 3020392"/>
                <a:gd name="connsiteX11" fmla="*/ 53623 w 3977176"/>
                <a:gd name="connsiteY11" fmla="*/ 2587565 h 3020392"/>
                <a:gd name="connsiteX12" fmla="*/ 15523 w 3977176"/>
                <a:gd name="connsiteY12" fmla="*/ 873065 h 3020392"/>
                <a:gd name="connsiteX13" fmla="*/ 15523 w 3977176"/>
                <a:gd name="connsiteY13" fmla="*/ 425390 h 3020392"/>
                <a:gd name="connsiteX0" fmla="*/ 15523 w 3978734"/>
                <a:gd name="connsiteY0" fmla="*/ 425390 h 3020392"/>
                <a:gd name="connsiteX1" fmla="*/ 853723 w 3978734"/>
                <a:gd name="connsiteY1" fmla="*/ 139640 h 3020392"/>
                <a:gd name="connsiteX2" fmla="*/ 2263423 w 3978734"/>
                <a:gd name="connsiteY2" fmla="*/ 6290 h 3020392"/>
                <a:gd name="connsiteX3" fmla="*/ 3549298 w 3978734"/>
                <a:gd name="connsiteY3" fmla="*/ 330140 h 3020392"/>
                <a:gd name="connsiteX4" fmla="*/ 3882673 w 3978734"/>
                <a:gd name="connsiteY4" fmla="*/ 463490 h 3020392"/>
                <a:gd name="connsiteX5" fmla="*/ 3901723 w 3978734"/>
                <a:gd name="connsiteY5" fmla="*/ 749240 h 3020392"/>
                <a:gd name="connsiteX6" fmla="*/ 3958873 w 3978734"/>
                <a:gd name="connsiteY6" fmla="*/ 2806640 h 3020392"/>
                <a:gd name="connsiteX7" fmla="*/ 3349273 w 3978734"/>
                <a:gd name="connsiteY7" fmla="*/ 2749490 h 3020392"/>
                <a:gd name="connsiteX8" fmla="*/ 1939573 w 3978734"/>
                <a:gd name="connsiteY8" fmla="*/ 2406590 h 3020392"/>
                <a:gd name="connsiteX9" fmla="*/ 1044223 w 3978734"/>
                <a:gd name="connsiteY9" fmla="*/ 2425640 h 3020392"/>
                <a:gd name="connsiteX10" fmla="*/ 139348 w 3978734"/>
                <a:gd name="connsiteY10" fmla="*/ 3016190 h 3020392"/>
                <a:gd name="connsiteX11" fmla="*/ 53623 w 3978734"/>
                <a:gd name="connsiteY11" fmla="*/ 2587565 h 3020392"/>
                <a:gd name="connsiteX12" fmla="*/ 15523 w 3978734"/>
                <a:gd name="connsiteY12" fmla="*/ 873065 h 3020392"/>
                <a:gd name="connsiteX13" fmla="*/ 15523 w 3978734"/>
                <a:gd name="connsiteY13" fmla="*/ 425390 h 3020392"/>
                <a:gd name="connsiteX0" fmla="*/ 15523 w 3978734"/>
                <a:gd name="connsiteY0" fmla="*/ 425390 h 3020392"/>
                <a:gd name="connsiteX1" fmla="*/ 853723 w 3978734"/>
                <a:gd name="connsiteY1" fmla="*/ 139640 h 3020392"/>
                <a:gd name="connsiteX2" fmla="*/ 2263423 w 3978734"/>
                <a:gd name="connsiteY2" fmla="*/ 6290 h 3020392"/>
                <a:gd name="connsiteX3" fmla="*/ 3549298 w 3978734"/>
                <a:gd name="connsiteY3" fmla="*/ 330140 h 3020392"/>
                <a:gd name="connsiteX4" fmla="*/ 3882673 w 3978734"/>
                <a:gd name="connsiteY4" fmla="*/ 463490 h 3020392"/>
                <a:gd name="connsiteX5" fmla="*/ 3901723 w 3978734"/>
                <a:gd name="connsiteY5" fmla="*/ 749240 h 3020392"/>
                <a:gd name="connsiteX6" fmla="*/ 3958873 w 3978734"/>
                <a:gd name="connsiteY6" fmla="*/ 2806640 h 3020392"/>
                <a:gd name="connsiteX7" fmla="*/ 3349273 w 3978734"/>
                <a:gd name="connsiteY7" fmla="*/ 2749490 h 3020392"/>
                <a:gd name="connsiteX8" fmla="*/ 1939573 w 3978734"/>
                <a:gd name="connsiteY8" fmla="*/ 2406590 h 3020392"/>
                <a:gd name="connsiteX9" fmla="*/ 1044223 w 3978734"/>
                <a:gd name="connsiteY9" fmla="*/ 2425640 h 3020392"/>
                <a:gd name="connsiteX10" fmla="*/ 139348 w 3978734"/>
                <a:gd name="connsiteY10" fmla="*/ 3016190 h 3020392"/>
                <a:gd name="connsiteX11" fmla="*/ 53623 w 3978734"/>
                <a:gd name="connsiteY11" fmla="*/ 2587565 h 3020392"/>
                <a:gd name="connsiteX12" fmla="*/ 15523 w 3978734"/>
                <a:gd name="connsiteY12" fmla="*/ 873065 h 3020392"/>
                <a:gd name="connsiteX13" fmla="*/ 15523 w 3978734"/>
                <a:gd name="connsiteY13" fmla="*/ 425390 h 3020392"/>
                <a:gd name="connsiteX0" fmla="*/ 15523 w 3997813"/>
                <a:gd name="connsiteY0" fmla="*/ 425390 h 3020392"/>
                <a:gd name="connsiteX1" fmla="*/ 853723 w 3997813"/>
                <a:gd name="connsiteY1" fmla="*/ 139640 h 3020392"/>
                <a:gd name="connsiteX2" fmla="*/ 2263423 w 3997813"/>
                <a:gd name="connsiteY2" fmla="*/ 6290 h 3020392"/>
                <a:gd name="connsiteX3" fmla="*/ 3549298 w 3997813"/>
                <a:gd name="connsiteY3" fmla="*/ 330140 h 3020392"/>
                <a:gd name="connsiteX4" fmla="*/ 3882673 w 3997813"/>
                <a:gd name="connsiteY4" fmla="*/ 463490 h 3020392"/>
                <a:gd name="connsiteX5" fmla="*/ 3930298 w 3997813"/>
                <a:gd name="connsiteY5" fmla="*/ 882590 h 3020392"/>
                <a:gd name="connsiteX6" fmla="*/ 3958873 w 3997813"/>
                <a:gd name="connsiteY6" fmla="*/ 2806640 h 3020392"/>
                <a:gd name="connsiteX7" fmla="*/ 3349273 w 3997813"/>
                <a:gd name="connsiteY7" fmla="*/ 2749490 h 3020392"/>
                <a:gd name="connsiteX8" fmla="*/ 1939573 w 3997813"/>
                <a:gd name="connsiteY8" fmla="*/ 2406590 h 3020392"/>
                <a:gd name="connsiteX9" fmla="*/ 1044223 w 3997813"/>
                <a:gd name="connsiteY9" fmla="*/ 2425640 h 3020392"/>
                <a:gd name="connsiteX10" fmla="*/ 139348 w 3997813"/>
                <a:gd name="connsiteY10" fmla="*/ 3016190 h 3020392"/>
                <a:gd name="connsiteX11" fmla="*/ 53623 w 3997813"/>
                <a:gd name="connsiteY11" fmla="*/ 2587565 h 3020392"/>
                <a:gd name="connsiteX12" fmla="*/ 15523 w 3997813"/>
                <a:gd name="connsiteY12" fmla="*/ 873065 h 3020392"/>
                <a:gd name="connsiteX13" fmla="*/ 15523 w 3997813"/>
                <a:gd name="connsiteY13" fmla="*/ 425390 h 3020392"/>
                <a:gd name="connsiteX0" fmla="*/ 15523 w 3997813"/>
                <a:gd name="connsiteY0" fmla="*/ 425390 h 3020392"/>
                <a:gd name="connsiteX1" fmla="*/ 853723 w 3997813"/>
                <a:gd name="connsiteY1" fmla="*/ 139640 h 3020392"/>
                <a:gd name="connsiteX2" fmla="*/ 2263423 w 3997813"/>
                <a:gd name="connsiteY2" fmla="*/ 6290 h 3020392"/>
                <a:gd name="connsiteX3" fmla="*/ 3549298 w 3997813"/>
                <a:gd name="connsiteY3" fmla="*/ 330140 h 3020392"/>
                <a:gd name="connsiteX4" fmla="*/ 3882673 w 3997813"/>
                <a:gd name="connsiteY4" fmla="*/ 463490 h 3020392"/>
                <a:gd name="connsiteX5" fmla="*/ 3930298 w 3997813"/>
                <a:gd name="connsiteY5" fmla="*/ 882590 h 3020392"/>
                <a:gd name="connsiteX6" fmla="*/ 3958873 w 3997813"/>
                <a:gd name="connsiteY6" fmla="*/ 2806640 h 3020392"/>
                <a:gd name="connsiteX7" fmla="*/ 3349273 w 3997813"/>
                <a:gd name="connsiteY7" fmla="*/ 2749490 h 3020392"/>
                <a:gd name="connsiteX8" fmla="*/ 1939573 w 3997813"/>
                <a:gd name="connsiteY8" fmla="*/ 2406590 h 3020392"/>
                <a:gd name="connsiteX9" fmla="*/ 1044223 w 3997813"/>
                <a:gd name="connsiteY9" fmla="*/ 2425640 h 3020392"/>
                <a:gd name="connsiteX10" fmla="*/ 139348 w 3997813"/>
                <a:gd name="connsiteY10" fmla="*/ 3016190 h 3020392"/>
                <a:gd name="connsiteX11" fmla="*/ 53623 w 3997813"/>
                <a:gd name="connsiteY11" fmla="*/ 2587565 h 3020392"/>
                <a:gd name="connsiteX12" fmla="*/ 15523 w 3997813"/>
                <a:gd name="connsiteY12" fmla="*/ 873065 h 3020392"/>
                <a:gd name="connsiteX13" fmla="*/ 15523 w 3997813"/>
                <a:gd name="connsiteY13" fmla="*/ 425390 h 3020392"/>
                <a:gd name="connsiteX0" fmla="*/ 15523 w 3972943"/>
                <a:gd name="connsiteY0" fmla="*/ 425390 h 3020392"/>
                <a:gd name="connsiteX1" fmla="*/ 853723 w 3972943"/>
                <a:gd name="connsiteY1" fmla="*/ 139640 h 3020392"/>
                <a:gd name="connsiteX2" fmla="*/ 2263423 w 3972943"/>
                <a:gd name="connsiteY2" fmla="*/ 6290 h 3020392"/>
                <a:gd name="connsiteX3" fmla="*/ 3549298 w 3972943"/>
                <a:gd name="connsiteY3" fmla="*/ 330140 h 3020392"/>
                <a:gd name="connsiteX4" fmla="*/ 3882673 w 3972943"/>
                <a:gd name="connsiteY4" fmla="*/ 463490 h 3020392"/>
                <a:gd name="connsiteX5" fmla="*/ 3930298 w 3972943"/>
                <a:gd name="connsiteY5" fmla="*/ 882590 h 3020392"/>
                <a:gd name="connsiteX6" fmla="*/ 3958873 w 3972943"/>
                <a:gd name="connsiteY6" fmla="*/ 2806640 h 3020392"/>
                <a:gd name="connsiteX7" fmla="*/ 3349273 w 3972943"/>
                <a:gd name="connsiteY7" fmla="*/ 2749490 h 3020392"/>
                <a:gd name="connsiteX8" fmla="*/ 1939573 w 3972943"/>
                <a:gd name="connsiteY8" fmla="*/ 2406590 h 3020392"/>
                <a:gd name="connsiteX9" fmla="*/ 1044223 w 3972943"/>
                <a:gd name="connsiteY9" fmla="*/ 2425640 h 3020392"/>
                <a:gd name="connsiteX10" fmla="*/ 139348 w 3972943"/>
                <a:gd name="connsiteY10" fmla="*/ 3016190 h 3020392"/>
                <a:gd name="connsiteX11" fmla="*/ 53623 w 3972943"/>
                <a:gd name="connsiteY11" fmla="*/ 2587565 h 3020392"/>
                <a:gd name="connsiteX12" fmla="*/ 15523 w 3972943"/>
                <a:gd name="connsiteY12" fmla="*/ 873065 h 3020392"/>
                <a:gd name="connsiteX13" fmla="*/ 15523 w 3972943"/>
                <a:gd name="connsiteY13" fmla="*/ 425390 h 3020392"/>
                <a:gd name="connsiteX0" fmla="*/ 15523 w 3937463"/>
                <a:gd name="connsiteY0" fmla="*/ 425390 h 3020392"/>
                <a:gd name="connsiteX1" fmla="*/ 853723 w 3937463"/>
                <a:gd name="connsiteY1" fmla="*/ 139640 h 3020392"/>
                <a:gd name="connsiteX2" fmla="*/ 2263423 w 3937463"/>
                <a:gd name="connsiteY2" fmla="*/ 6290 h 3020392"/>
                <a:gd name="connsiteX3" fmla="*/ 3549298 w 3937463"/>
                <a:gd name="connsiteY3" fmla="*/ 330140 h 3020392"/>
                <a:gd name="connsiteX4" fmla="*/ 3882673 w 3937463"/>
                <a:gd name="connsiteY4" fmla="*/ 463490 h 3020392"/>
                <a:gd name="connsiteX5" fmla="*/ 3930298 w 3937463"/>
                <a:gd name="connsiteY5" fmla="*/ 882590 h 3020392"/>
                <a:gd name="connsiteX6" fmla="*/ 3911248 w 3937463"/>
                <a:gd name="connsiteY6" fmla="*/ 2806640 h 3020392"/>
                <a:gd name="connsiteX7" fmla="*/ 3349273 w 3937463"/>
                <a:gd name="connsiteY7" fmla="*/ 2749490 h 3020392"/>
                <a:gd name="connsiteX8" fmla="*/ 1939573 w 3937463"/>
                <a:gd name="connsiteY8" fmla="*/ 2406590 h 3020392"/>
                <a:gd name="connsiteX9" fmla="*/ 1044223 w 3937463"/>
                <a:gd name="connsiteY9" fmla="*/ 2425640 h 3020392"/>
                <a:gd name="connsiteX10" fmla="*/ 139348 w 3937463"/>
                <a:gd name="connsiteY10" fmla="*/ 3016190 h 3020392"/>
                <a:gd name="connsiteX11" fmla="*/ 53623 w 3937463"/>
                <a:gd name="connsiteY11" fmla="*/ 2587565 h 3020392"/>
                <a:gd name="connsiteX12" fmla="*/ 15523 w 3937463"/>
                <a:gd name="connsiteY12" fmla="*/ 873065 h 3020392"/>
                <a:gd name="connsiteX13" fmla="*/ 15523 w 3937463"/>
                <a:gd name="connsiteY13" fmla="*/ 425390 h 302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37463" h="3020392" extrusionOk="0">
                  <a:moveTo>
                    <a:pt x="15523" y="425390"/>
                  </a:moveTo>
                  <a:cubicBezTo>
                    <a:pt x="50448" y="360303"/>
                    <a:pt x="479073" y="209490"/>
                    <a:pt x="853723" y="139640"/>
                  </a:cubicBezTo>
                  <a:cubicBezTo>
                    <a:pt x="1228373" y="69790"/>
                    <a:pt x="1814161" y="-25460"/>
                    <a:pt x="2263423" y="6290"/>
                  </a:cubicBezTo>
                  <a:cubicBezTo>
                    <a:pt x="2712685" y="38040"/>
                    <a:pt x="3279423" y="253940"/>
                    <a:pt x="3549298" y="330140"/>
                  </a:cubicBezTo>
                  <a:cubicBezTo>
                    <a:pt x="3819173" y="406340"/>
                    <a:pt x="3857273" y="380940"/>
                    <a:pt x="3882673" y="463490"/>
                  </a:cubicBezTo>
                  <a:cubicBezTo>
                    <a:pt x="3908073" y="546040"/>
                    <a:pt x="3925536" y="492065"/>
                    <a:pt x="3930298" y="882590"/>
                  </a:cubicBezTo>
                  <a:cubicBezTo>
                    <a:pt x="3935061" y="1273115"/>
                    <a:pt x="3950936" y="2714565"/>
                    <a:pt x="3911248" y="2806640"/>
                  </a:cubicBezTo>
                  <a:cubicBezTo>
                    <a:pt x="3871560" y="2898715"/>
                    <a:pt x="3677886" y="2816165"/>
                    <a:pt x="3349273" y="2749490"/>
                  </a:cubicBezTo>
                  <a:cubicBezTo>
                    <a:pt x="3020661" y="2682815"/>
                    <a:pt x="2323748" y="2460565"/>
                    <a:pt x="1939573" y="2406590"/>
                  </a:cubicBezTo>
                  <a:cubicBezTo>
                    <a:pt x="1555398" y="2352615"/>
                    <a:pt x="1344261" y="2324040"/>
                    <a:pt x="1044223" y="2425640"/>
                  </a:cubicBezTo>
                  <a:cubicBezTo>
                    <a:pt x="744186" y="2527240"/>
                    <a:pt x="275873" y="2989202"/>
                    <a:pt x="139348" y="3016190"/>
                  </a:cubicBezTo>
                  <a:cubicBezTo>
                    <a:pt x="2823" y="3043178"/>
                    <a:pt x="74260" y="2944752"/>
                    <a:pt x="53623" y="2587565"/>
                  </a:cubicBezTo>
                  <a:cubicBezTo>
                    <a:pt x="32986" y="2230378"/>
                    <a:pt x="15523" y="1233427"/>
                    <a:pt x="15523" y="873065"/>
                  </a:cubicBezTo>
                  <a:cubicBezTo>
                    <a:pt x="15523" y="512703"/>
                    <a:pt x="-19402" y="490477"/>
                    <a:pt x="15523" y="42539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800"/>
            </a:p>
          </p:txBody>
        </p:sp>
        <p:sp>
          <p:nvSpPr>
            <p:cNvPr id="25" name="Freeform 24"/>
            <p:cNvSpPr/>
            <p:nvPr/>
          </p:nvSpPr>
          <p:spPr bwMode="auto">
            <a:xfrm>
              <a:off x="4485737" y="2394482"/>
              <a:ext cx="787711" cy="92289"/>
            </a:xfrm>
            <a:custGeom>
              <a:avLst/>
              <a:gdLst>
                <a:gd name="connsiteX0" fmla="*/ 0 w 3838575"/>
                <a:gd name="connsiteY0" fmla="*/ 430679 h 449729"/>
                <a:gd name="connsiteX1" fmla="*/ 514350 w 3838575"/>
                <a:gd name="connsiteY1" fmla="*/ 259229 h 449729"/>
                <a:gd name="connsiteX2" fmla="*/ 1543050 w 3838575"/>
                <a:gd name="connsiteY2" fmla="*/ 40154 h 449729"/>
                <a:gd name="connsiteX3" fmla="*/ 2571750 w 3838575"/>
                <a:gd name="connsiteY3" fmla="*/ 40154 h 449729"/>
                <a:gd name="connsiteX4" fmla="*/ 3838575 w 3838575"/>
                <a:gd name="connsiteY4" fmla="*/ 449729 h 449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8575" h="449729" extrusionOk="0">
                  <a:moveTo>
                    <a:pt x="0" y="430679"/>
                  </a:moveTo>
                  <a:cubicBezTo>
                    <a:pt x="128587" y="377497"/>
                    <a:pt x="257175" y="324316"/>
                    <a:pt x="514350" y="259229"/>
                  </a:cubicBezTo>
                  <a:cubicBezTo>
                    <a:pt x="771525" y="194141"/>
                    <a:pt x="1200150" y="76666"/>
                    <a:pt x="1543050" y="40154"/>
                  </a:cubicBezTo>
                  <a:cubicBezTo>
                    <a:pt x="1885950" y="3642"/>
                    <a:pt x="2189163" y="-28108"/>
                    <a:pt x="2571750" y="40154"/>
                  </a:cubicBezTo>
                  <a:cubicBezTo>
                    <a:pt x="2954337" y="108416"/>
                    <a:pt x="3396456" y="279072"/>
                    <a:pt x="3838575" y="449729"/>
                  </a:cubicBezTo>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800"/>
            </a:p>
          </p:txBody>
        </p:sp>
        <p:sp>
          <p:nvSpPr>
            <p:cNvPr id="26" name="Freeform 25"/>
            <p:cNvSpPr/>
            <p:nvPr/>
          </p:nvSpPr>
          <p:spPr bwMode="auto">
            <a:xfrm>
              <a:off x="4487926" y="2494754"/>
              <a:ext cx="787711" cy="92289"/>
            </a:xfrm>
            <a:custGeom>
              <a:avLst/>
              <a:gdLst>
                <a:gd name="connsiteX0" fmla="*/ 0 w 3838575"/>
                <a:gd name="connsiteY0" fmla="*/ 430679 h 449729"/>
                <a:gd name="connsiteX1" fmla="*/ 514350 w 3838575"/>
                <a:gd name="connsiteY1" fmla="*/ 259229 h 449729"/>
                <a:gd name="connsiteX2" fmla="*/ 1543050 w 3838575"/>
                <a:gd name="connsiteY2" fmla="*/ 40154 h 449729"/>
                <a:gd name="connsiteX3" fmla="*/ 2571750 w 3838575"/>
                <a:gd name="connsiteY3" fmla="*/ 40154 h 449729"/>
                <a:gd name="connsiteX4" fmla="*/ 3838575 w 3838575"/>
                <a:gd name="connsiteY4" fmla="*/ 449729 h 449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8575" h="449729" extrusionOk="0">
                  <a:moveTo>
                    <a:pt x="0" y="430679"/>
                  </a:moveTo>
                  <a:cubicBezTo>
                    <a:pt x="128587" y="377497"/>
                    <a:pt x="257175" y="324316"/>
                    <a:pt x="514350" y="259229"/>
                  </a:cubicBezTo>
                  <a:cubicBezTo>
                    <a:pt x="771525" y="194141"/>
                    <a:pt x="1200150" y="76666"/>
                    <a:pt x="1543050" y="40154"/>
                  </a:cubicBezTo>
                  <a:cubicBezTo>
                    <a:pt x="1885950" y="3642"/>
                    <a:pt x="2189163" y="-28108"/>
                    <a:pt x="2571750" y="40154"/>
                  </a:cubicBezTo>
                  <a:cubicBezTo>
                    <a:pt x="2954337" y="108416"/>
                    <a:pt x="3396456" y="279072"/>
                    <a:pt x="3838575" y="449729"/>
                  </a:cubicBezTo>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800"/>
            </a:p>
          </p:txBody>
        </p:sp>
        <p:sp>
          <p:nvSpPr>
            <p:cNvPr id="27" name="Freeform 26"/>
            <p:cNvSpPr/>
            <p:nvPr/>
          </p:nvSpPr>
          <p:spPr bwMode="auto">
            <a:xfrm>
              <a:off x="4491874" y="2551957"/>
              <a:ext cx="787711" cy="92289"/>
            </a:xfrm>
            <a:custGeom>
              <a:avLst/>
              <a:gdLst>
                <a:gd name="connsiteX0" fmla="*/ 0 w 3838575"/>
                <a:gd name="connsiteY0" fmla="*/ 430679 h 449729"/>
                <a:gd name="connsiteX1" fmla="*/ 514350 w 3838575"/>
                <a:gd name="connsiteY1" fmla="*/ 259229 h 449729"/>
                <a:gd name="connsiteX2" fmla="*/ 1543050 w 3838575"/>
                <a:gd name="connsiteY2" fmla="*/ 40154 h 449729"/>
                <a:gd name="connsiteX3" fmla="*/ 2571750 w 3838575"/>
                <a:gd name="connsiteY3" fmla="*/ 40154 h 449729"/>
                <a:gd name="connsiteX4" fmla="*/ 3838575 w 3838575"/>
                <a:gd name="connsiteY4" fmla="*/ 449729 h 449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8575" h="449729" extrusionOk="0">
                  <a:moveTo>
                    <a:pt x="0" y="430679"/>
                  </a:moveTo>
                  <a:cubicBezTo>
                    <a:pt x="128587" y="377497"/>
                    <a:pt x="257175" y="324316"/>
                    <a:pt x="514350" y="259229"/>
                  </a:cubicBezTo>
                  <a:cubicBezTo>
                    <a:pt x="771525" y="194141"/>
                    <a:pt x="1200150" y="76666"/>
                    <a:pt x="1543050" y="40154"/>
                  </a:cubicBezTo>
                  <a:cubicBezTo>
                    <a:pt x="1885950" y="3642"/>
                    <a:pt x="2189163" y="-28108"/>
                    <a:pt x="2571750" y="40154"/>
                  </a:cubicBezTo>
                  <a:cubicBezTo>
                    <a:pt x="2954337" y="108416"/>
                    <a:pt x="3396456" y="279072"/>
                    <a:pt x="3838575" y="449729"/>
                  </a:cubicBezTo>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800"/>
            </a:p>
          </p:txBody>
        </p:sp>
        <p:sp>
          <p:nvSpPr>
            <p:cNvPr id="28" name="Freeform 27"/>
            <p:cNvSpPr/>
            <p:nvPr/>
          </p:nvSpPr>
          <p:spPr bwMode="auto">
            <a:xfrm>
              <a:off x="4494322" y="2677124"/>
              <a:ext cx="787711" cy="92289"/>
            </a:xfrm>
            <a:custGeom>
              <a:avLst/>
              <a:gdLst>
                <a:gd name="connsiteX0" fmla="*/ 0 w 3838575"/>
                <a:gd name="connsiteY0" fmla="*/ 430679 h 449729"/>
                <a:gd name="connsiteX1" fmla="*/ 514350 w 3838575"/>
                <a:gd name="connsiteY1" fmla="*/ 259229 h 449729"/>
                <a:gd name="connsiteX2" fmla="*/ 1543050 w 3838575"/>
                <a:gd name="connsiteY2" fmla="*/ 40154 h 449729"/>
                <a:gd name="connsiteX3" fmla="*/ 2571750 w 3838575"/>
                <a:gd name="connsiteY3" fmla="*/ 40154 h 449729"/>
                <a:gd name="connsiteX4" fmla="*/ 3838575 w 3838575"/>
                <a:gd name="connsiteY4" fmla="*/ 449729 h 449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8575" h="449729" extrusionOk="0">
                  <a:moveTo>
                    <a:pt x="0" y="430679"/>
                  </a:moveTo>
                  <a:cubicBezTo>
                    <a:pt x="128587" y="377497"/>
                    <a:pt x="257175" y="324316"/>
                    <a:pt x="514350" y="259229"/>
                  </a:cubicBezTo>
                  <a:cubicBezTo>
                    <a:pt x="771525" y="194141"/>
                    <a:pt x="1200150" y="76666"/>
                    <a:pt x="1543050" y="40154"/>
                  </a:cubicBezTo>
                  <a:cubicBezTo>
                    <a:pt x="1885950" y="3642"/>
                    <a:pt x="2189163" y="-28108"/>
                    <a:pt x="2571750" y="40154"/>
                  </a:cubicBezTo>
                  <a:cubicBezTo>
                    <a:pt x="2954337" y="108416"/>
                    <a:pt x="3396456" y="279072"/>
                    <a:pt x="3838575" y="449729"/>
                  </a:cubicBezTo>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800"/>
            </a:p>
          </p:txBody>
        </p:sp>
        <p:sp>
          <p:nvSpPr>
            <p:cNvPr id="29" name="TextBox 28"/>
            <p:cNvSpPr txBox="1"/>
            <p:nvPr/>
          </p:nvSpPr>
          <p:spPr bwMode="auto">
            <a:xfrm>
              <a:off x="5242323" y="2353895"/>
              <a:ext cx="203091" cy="215444"/>
            </a:xfrm>
            <a:prstGeom prst="rect">
              <a:avLst/>
            </a:prstGeom>
            <a:noFill/>
          </p:spPr>
          <p:txBody>
            <a:bodyPr wrap="square" rtlCol="0">
              <a:spAutoFit/>
            </a:bodyPr>
            <a:lstStyle/>
            <a:p>
              <a:pPr>
                <a:defRPr/>
              </a:pPr>
              <a:r>
                <a:rPr lang="en-US" sz="800">
                  <a:solidFill>
                    <a:schemeClr val="bg1"/>
                  </a:solidFill>
                  <a:latin typeface="Arial"/>
                  <a:cs typeface="Arial"/>
                </a:rPr>
                <a:t>I</a:t>
              </a:r>
              <a:endParaRPr>
                <a:solidFill>
                  <a:schemeClr val="bg1"/>
                </a:solidFill>
              </a:endParaRPr>
            </a:p>
          </p:txBody>
        </p:sp>
        <p:sp>
          <p:nvSpPr>
            <p:cNvPr id="30" name="TextBox 29"/>
            <p:cNvSpPr txBox="1"/>
            <p:nvPr/>
          </p:nvSpPr>
          <p:spPr bwMode="auto">
            <a:xfrm>
              <a:off x="5236717" y="2448273"/>
              <a:ext cx="425929" cy="215444"/>
            </a:xfrm>
            <a:prstGeom prst="rect">
              <a:avLst/>
            </a:prstGeom>
            <a:noFill/>
          </p:spPr>
          <p:txBody>
            <a:bodyPr wrap="square" rtlCol="0">
              <a:spAutoFit/>
            </a:bodyPr>
            <a:lstStyle/>
            <a:p>
              <a:pPr>
                <a:defRPr/>
              </a:pPr>
              <a:r>
                <a:rPr lang="en-US" sz="800">
                  <a:solidFill>
                    <a:schemeClr val="bg1"/>
                  </a:solidFill>
                  <a:latin typeface="Arial"/>
                  <a:cs typeface="Arial"/>
                </a:rPr>
                <a:t>II/III</a:t>
              </a:r>
              <a:endParaRPr>
                <a:solidFill>
                  <a:schemeClr val="bg1"/>
                </a:solidFill>
              </a:endParaRPr>
            </a:p>
          </p:txBody>
        </p:sp>
        <p:sp>
          <p:nvSpPr>
            <p:cNvPr id="31" name="TextBox 30"/>
            <p:cNvSpPr txBox="1"/>
            <p:nvPr/>
          </p:nvSpPr>
          <p:spPr bwMode="auto">
            <a:xfrm>
              <a:off x="5237098" y="2555947"/>
              <a:ext cx="307307" cy="215444"/>
            </a:xfrm>
            <a:prstGeom prst="rect">
              <a:avLst/>
            </a:prstGeom>
            <a:noFill/>
          </p:spPr>
          <p:txBody>
            <a:bodyPr wrap="square" rtlCol="0">
              <a:spAutoFit/>
            </a:bodyPr>
            <a:lstStyle/>
            <a:p>
              <a:pPr>
                <a:defRPr/>
              </a:pPr>
              <a:r>
                <a:rPr lang="en-US" sz="800">
                  <a:solidFill>
                    <a:schemeClr val="bg1"/>
                  </a:solidFill>
                  <a:latin typeface="Arial"/>
                  <a:cs typeface="Arial"/>
                </a:rPr>
                <a:t>IV</a:t>
              </a:r>
              <a:endParaRPr>
                <a:solidFill>
                  <a:schemeClr val="bg1"/>
                </a:solidFill>
              </a:endParaRPr>
            </a:p>
          </p:txBody>
        </p:sp>
        <p:sp>
          <p:nvSpPr>
            <p:cNvPr id="32" name="TextBox 31"/>
            <p:cNvSpPr txBox="1"/>
            <p:nvPr/>
          </p:nvSpPr>
          <p:spPr bwMode="auto">
            <a:xfrm>
              <a:off x="5242323" y="2662006"/>
              <a:ext cx="210448" cy="215444"/>
            </a:xfrm>
            <a:prstGeom prst="rect">
              <a:avLst/>
            </a:prstGeom>
            <a:noFill/>
          </p:spPr>
          <p:txBody>
            <a:bodyPr wrap="square" rtlCol="0">
              <a:spAutoFit/>
            </a:bodyPr>
            <a:lstStyle/>
            <a:p>
              <a:pPr>
                <a:defRPr/>
              </a:pPr>
              <a:r>
                <a:rPr lang="en-US" sz="800">
                  <a:solidFill>
                    <a:schemeClr val="bg1"/>
                  </a:solidFill>
                  <a:latin typeface="Arial"/>
                  <a:cs typeface="Arial"/>
                </a:rPr>
                <a:t>V</a:t>
              </a:r>
              <a:endParaRPr>
                <a:solidFill>
                  <a:schemeClr val="bg1"/>
                </a:solidFill>
              </a:endParaRPr>
            </a:p>
          </p:txBody>
        </p:sp>
        <p:sp>
          <p:nvSpPr>
            <p:cNvPr id="33" name="TextBox 32"/>
            <p:cNvSpPr txBox="1"/>
            <p:nvPr/>
          </p:nvSpPr>
          <p:spPr bwMode="auto">
            <a:xfrm>
              <a:off x="5245251" y="2766228"/>
              <a:ext cx="320237" cy="215444"/>
            </a:xfrm>
            <a:prstGeom prst="rect">
              <a:avLst/>
            </a:prstGeom>
            <a:noFill/>
          </p:spPr>
          <p:txBody>
            <a:bodyPr wrap="square" rtlCol="0">
              <a:spAutoFit/>
            </a:bodyPr>
            <a:lstStyle/>
            <a:p>
              <a:pPr>
                <a:defRPr/>
              </a:pPr>
              <a:r>
                <a:rPr lang="en-US" sz="800">
                  <a:solidFill>
                    <a:schemeClr val="bg1"/>
                  </a:solidFill>
                  <a:latin typeface="Arial"/>
                  <a:cs typeface="Arial"/>
                </a:rPr>
                <a:t>VI</a:t>
              </a:r>
              <a:endParaRPr>
                <a:solidFill>
                  <a:schemeClr val="bg1"/>
                </a:solidFill>
              </a:endParaRPr>
            </a:p>
          </p:txBody>
        </p:sp>
        <p:grpSp>
          <p:nvGrpSpPr>
            <p:cNvPr id="34" name="Group 33"/>
            <p:cNvGrpSpPr/>
            <p:nvPr/>
          </p:nvGrpSpPr>
          <p:grpSpPr bwMode="auto">
            <a:xfrm>
              <a:off x="4659209" y="2159662"/>
              <a:ext cx="404231" cy="857174"/>
              <a:chOff x="9071971" y="1380048"/>
              <a:chExt cx="1049934" cy="2226391"/>
            </a:xfrm>
          </p:grpSpPr>
          <p:sp>
            <p:nvSpPr>
              <p:cNvPr id="35" name="TextBox 34"/>
              <p:cNvSpPr txBox="1"/>
              <p:nvPr/>
            </p:nvSpPr>
            <p:spPr bwMode="auto">
              <a:xfrm>
                <a:off x="9071971" y="1380048"/>
                <a:ext cx="1049934" cy="559588"/>
              </a:xfrm>
              <a:prstGeom prst="rect">
                <a:avLst/>
              </a:prstGeom>
              <a:noFill/>
            </p:spPr>
            <p:txBody>
              <a:bodyPr wrap="square" rtlCol="0">
                <a:spAutoFit/>
              </a:bodyPr>
              <a:lstStyle/>
              <a:p>
                <a:pPr algn="ctr">
                  <a:defRPr/>
                </a:pPr>
                <a:r>
                  <a:rPr lang="en-US" sz="800">
                    <a:solidFill>
                      <a:schemeClr val="bg1"/>
                    </a:solidFill>
                    <a:latin typeface="Arial"/>
                    <a:cs typeface="Arial"/>
                  </a:rPr>
                  <a:t>CSF</a:t>
                </a:r>
                <a:endParaRPr>
                  <a:solidFill>
                    <a:schemeClr val="bg1"/>
                  </a:solidFill>
                </a:endParaRPr>
              </a:p>
            </p:txBody>
          </p:sp>
          <p:sp>
            <p:nvSpPr>
              <p:cNvPr id="36" name="TextBox 35"/>
              <p:cNvSpPr txBox="1"/>
              <p:nvPr/>
            </p:nvSpPr>
            <p:spPr bwMode="auto">
              <a:xfrm>
                <a:off x="9099986" y="3046853"/>
                <a:ext cx="969034" cy="559586"/>
              </a:xfrm>
              <a:prstGeom prst="rect">
                <a:avLst/>
              </a:prstGeom>
              <a:noFill/>
            </p:spPr>
            <p:txBody>
              <a:bodyPr wrap="square" rtlCol="0">
                <a:spAutoFit/>
              </a:bodyPr>
              <a:lstStyle/>
              <a:p>
                <a:pPr algn="ctr">
                  <a:defRPr/>
                </a:pPr>
                <a:r>
                  <a:rPr lang="en-US" sz="800">
                    <a:solidFill>
                      <a:schemeClr val="bg1"/>
                    </a:solidFill>
                    <a:latin typeface="Arial"/>
                    <a:cs typeface="Arial"/>
                  </a:rPr>
                  <a:t>WM</a:t>
                </a:r>
                <a:endParaRPr>
                  <a:solidFill>
                    <a:schemeClr val="bg1"/>
                  </a:solidFill>
                </a:endParaRPr>
              </a:p>
            </p:txBody>
          </p:sp>
        </p:grpSp>
      </p:grpSp>
      <p:pic>
        <p:nvPicPr>
          <p:cNvPr id="1026" name="Picture 2" descr="depression Icon - Download depression Icon 3396224 | Noun Project"/>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0956259" y="2595582"/>
            <a:ext cx="757551" cy="757551"/>
          </a:xfrm>
          <a:prstGeom prst="rect">
            <a:avLst/>
          </a:prstGeom>
          <a:noFill/>
          <a:extLst>
            <a:ext uri="{909E8E84-426E-40DD-AFC4-6F175D3DCCD1}">
              <a14:hiddenFill xmlns:a14="http://schemas.microsoft.com/office/drawing/2010/main">
                <a:solidFill>
                  <a:srgbClr val="FFFFFF"/>
                </a:solidFill>
              </a14:hiddenFill>
            </a:ext>
          </a:extLst>
        </p:spPr>
      </p:pic>
      <p:sp>
        <p:nvSpPr>
          <p:cNvPr id="38" name="Textplatzhalter 4">
            <a:extLst>
              <a:ext uri="{FF2B5EF4-FFF2-40B4-BE49-F238E27FC236}">
                <a16:creationId xmlns:a16="http://schemas.microsoft.com/office/drawing/2014/main" id="{5E23EB13-2CCB-4AF2-B6D5-70F6BCA1BFC2}"/>
              </a:ext>
            </a:extLst>
          </p:cNvPr>
          <p:cNvSpPr txBox="1">
            <a:spLocks/>
          </p:cNvSpPr>
          <p:nvPr/>
        </p:nvSpPr>
        <p:spPr>
          <a:xfrm>
            <a:off x="371620" y="6423285"/>
            <a:ext cx="2304000" cy="90000"/>
          </a:xfrm>
          <a:prstGeom prst="rect">
            <a:avLst/>
          </a:prstGeom>
          <a:blipFill>
            <a:blip r:embed="rId5"/>
            <a:stretch>
              <a:fillRect/>
            </a:stretch>
          </a:blipFill>
        </p:spPr>
        <p:txBody>
          <a:bodyPr vert="horz" lIns="0" tIns="0" rIns="0" bIns="0" rtlCol="0" anchor="ctr" anchorCtr="0">
            <a:noAutofit/>
          </a:bodyPr>
          <a:lstStyle>
            <a:lvl1pPr marL="0" indent="0" algn="ctr" defTabSz="914400" rtl="0" eaLnBrk="1" latinLnBrk="0" hangingPunct="1">
              <a:lnSpc>
                <a:spcPct val="114000"/>
              </a:lnSpc>
              <a:spcBef>
                <a:spcPts val="0"/>
              </a:spcBef>
              <a:spcAft>
                <a:spcPts val="600"/>
              </a:spcAft>
              <a:buFont typeface="Calibri" panose="020F0502020204030204" pitchFamily="34" charset="0"/>
              <a:buNone/>
              <a:defRPr sz="200" kern="1200">
                <a:solidFill>
                  <a:schemeClr val="bg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pic>
        <p:nvPicPr>
          <p:cNvPr id="12" name="Picture 5">
            <a:extLst>
              <a:ext uri="{FF2B5EF4-FFF2-40B4-BE49-F238E27FC236}">
                <a16:creationId xmlns:a16="http://schemas.microsoft.com/office/drawing/2014/main" id="{4671CFAD-0D86-B731-4266-B4293FDD018C}"/>
              </a:ext>
            </a:extLst>
          </p:cNvPr>
          <p:cNvPicPr>
            <a:picLocks noGrp="1" noChangeAspect="1"/>
          </p:cNvPicPr>
          <p:nvPr>
            <p:ph type="pic" sz="quarter" idx="13"/>
          </p:nvPr>
        </p:nvPicPr>
        <p:blipFill>
          <a:blip r:embed="rId6"/>
          <a:srcRect t="23677" b="23677"/>
          <a:stretch>
            <a:fillRect/>
          </a:stretch>
        </p:blipFill>
        <p:spPr>
          <a:prstGeom prst="rect">
            <a:avLst/>
          </a:prstGeom>
          <a:ln w="12700">
            <a:miter lim="400000"/>
          </a:ln>
        </p:spPr>
      </p:pic>
    </p:spTree>
    <p:extLst>
      <p:ext uri="{BB962C8B-B14F-4D97-AF65-F5344CB8AC3E}">
        <p14:creationId xmlns:p14="http://schemas.microsoft.com/office/powerpoint/2010/main" val="126367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 Placeholder 5"/>
          <p:cNvSpPr>
            <a:spLocks noGrp="1"/>
          </p:cNvSpPr>
          <p:nvPr>
            <p:ph type="body" sz="quarter" idx="15"/>
          </p:nvPr>
        </p:nvSpPr>
        <p:spPr>
          <a:xfrm>
            <a:off x="1649234" y="381000"/>
            <a:ext cx="10158589" cy="509994"/>
          </a:xfrm>
        </p:spPr>
        <p:txBody>
          <a:bodyPr/>
          <a:lstStyle/>
          <a:p>
            <a:r>
              <a:rPr lang="en-US" dirty="0"/>
              <a:t>Dynamic Laminar Functional Connectivity</a:t>
            </a:r>
          </a:p>
        </p:txBody>
      </p:sp>
      <p:grpSp>
        <p:nvGrpSpPr>
          <p:cNvPr id="113" name="Group 112"/>
          <p:cNvGrpSpPr/>
          <p:nvPr/>
        </p:nvGrpSpPr>
        <p:grpSpPr>
          <a:xfrm>
            <a:off x="282737" y="220260"/>
            <a:ext cx="1285471" cy="586247"/>
            <a:chOff x="8849194" y="1806364"/>
            <a:chExt cx="1776099" cy="810001"/>
          </a:xfrm>
        </p:grpSpPr>
        <p:sp>
          <p:nvSpPr>
            <p:cNvPr id="114" name="Freeform 113"/>
            <p:cNvSpPr/>
            <p:nvPr/>
          </p:nvSpPr>
          <p:spPr bwMode="auto">
            <a:xfrm>
              <a:off x="10010347" y="1977746"/>
              <a:ext cx="614946" cy="472409"/>
            </a:xfrm>
            <a:custGeom>
              <a:avLst/>
              <a:gdLst>
                <a:gd name="connsiteX0" fmla="*/ 62088 w 4036483"/>
                <a:gd name="connsiteY0" fmla="*/ 425390 h 3020392"/>
                <a:gd name="connsiteX1" fmla="*/ 900288 w 4036483"/>
                <a:gd name="connsiteY1" fmla="*/ 139640 h 3020392"/>
                <a:gd name="connsiteX2" fmla="*/ 2309988 w 4036483"/>
                <a:gd name="connsiteY2" fmla="*/ 6290 h 3020392"/>
                <a:gd name="connsiteX3" fmla="*/ 3595863 w 4036483"/>
                <a:gd name="connsiteY3" fmla="*/ 330140 h 3020392"/>
                <a:gd name="connsiteX4" fmla="*/ 3957813 w 4036483"/>
                <a:gd name="connsiteY4" fmla="*/ 539690 h 3020392"/>
                <a:gd name="connsiteX5" fmla="*/ 3948288 w 4036483"/>
                <a:gd name="connsiteY5" fmla="*/ 749240 h 3020392"/>
                <a:gd name="connsiteX6" fmla="*/ 4005438 w 4036483"/>
                <a:gd name="connsiteY6" fmla="*/ 2806640 h 3020392"/>
                <a:gd name="connsiteX7" fmla="*/ 3395838 w 4036483"/>
                <a:gd name="connsiteY7" fmla="*/ 2749490 h 3020392"/>
                <a:gd name="connsiteX8" fmla="*/ 1986138 w 4036483"/>
                <a:gd name="connsiteY8" fmla="*/ 2406590 h 3020392"/>
                <a:gd name="connsiteX9" fmla="*/ 1090788 w 4036483"/>
                <a:gd name="connsiteY9" fmla="*/ 2425640 h 3020392"/>
                <a:gd name="connsiteX10" fmla="*/ 185913 w 4036483"/>
                <a:gd name="connsiteY10" fmla="*/ 3016190 h 3020392"/>
                <a:gd name="connsiteX11" fmla="*/ 100188 w 4036483"/>
                <a:gd name="connsiteY11" fmla="*/ 2587565 h 3020392"/>
                <a:gd name="connsiteX12" fmla="*/ 62088 w 4036483"/>
                <a:gd name="connsiteY12" fmla="*/ 873065 h 3020392"/>
                <a:gd name="connsiteX13" fmla="*/ 62088 w 4036483"/>
                <a:gd name="connsiteY13" fmla="*/ 425390 h 3020392"/>
                <a:gd name="connsiteX0" fmla="*/ 15523 w 3989918"/>
                <a:gd name="connsiteY0" fmla="*/ 425390 h 3020392"/>
                <a:gd name="connsiteX1" fmla="*/ 853723 w 3989918"/>
                <a:gd name="connsiteY1" fmla="*/ 139640 h 3020392"/>
                <a:gd name="connsiteX2" fmla="*/ 2263423 w 3989918"/>
                <a:gd name="connsiteY2" fmla="*/ 6290 h 3020392"/>
                <a:gd name="connsiteX3" fmla="*/ 3549298 w 3989918"/>
                <a:gd name="connsiteY3" fmla="*/ 330140 h 3020392"/>
                <a:gd name="connsiteX4" fmla="*/ 3911248 w 3989918"/>
                <a:gd name="connsiteY4" fmla="*/ 539690 h 3020392"/>
                <a:gd name="connsiteX5" fmla="*/ 3901723 w 3989918"/>
                <a:gd name="connsiteY5" fmla="*/ 749240 h 3020392"/>
                <a:gd name="connsiteX6" fmla="*/ 3958873 w 3989918"/>
                <a:gd name="connsiteY6" fmla="*/ 2806640 h 3020392"/>
                <a:gd name="connsiteX7" fmla="*/ 3349273 w 3989918"/>
                <a:gd name="connsiteY7" fmla="*/ 2749490 h 3020392"/>
                <a:gd name="connsiteX8" fmla="*/ 1939573 w 3989918"/>
                <a:gd name="connsiteY8" fmla="*/ 2406590 h 3020392"/>
                <a:gd name="connsiteX9" fmla="*/ 1044223 w 3989918"/>
                <a:gd name="connsiteY9" fmla="*/ 2425640 h 3020392"/>
                <a:gd name="connsiteX10" fmla="*/ 139348 w 3989918"/>
                <a:gd name="connsiteY10" fmla="*/ 3016190 h 3020392"/>
                <a:gd name="connsiteX11" fmla="*/ 53623 w 3989918"/>
                <a:gd name="connsiteY11" fmla="*/ 2587565 h 3020392"/>
                <a:gd name="connsiteX12" fmla="*/ 15523 w 3989918"/>
                <a:gd name="connsiteY12" fmla="*/ 873065 h 3020392"/>
                <a:gd name="connsiteX13" fmla="*/ 15523 w 3989918"/>
                <a:gd name="connsiteY13" fmla="*/ 425390 h 3020392"/>
                <a:gd name="connsiteX0" fmla="*/ 15523 w 3989918"/>
                <a:gd name="connsiteY0" fmla="*/ 425390 h 3020392"/>
                <a:gd name="connsiteX1" fmla="*/ 853723 w 3989918"/>
                <a:gd name="connsiteY1" fmla="*/ 139640 h 3020392"/>
                <a:gd name="connsiteX2" fmla="*/ 2263423 w 3989918"/>
                <a:gd name="connsiteY2" fmla="*/ 6290 h 3020392"/>
                <a:gd name="connsiteX3" fmla="*/ 3549298 w 3989918"/>
                <a:gd name="connsiteY3" fmla="*/ 330140 h 3020392"/>
                <a:gd name="connsiteX4" fmla="*/ 3911248 w 3989918"/>
                <a:gd name="connsiteY4" fmla="*/ 539690 h 3020392"/>
                <a:gd name="connsiteX5" fmla="*/ 3901723 w 3989918"/>
                <a:gd name="connsiteY5" fmla="*/ 749240 h 3020392"/>
                <a:gd name="connsiteX6" fmla="*/ 3958873 w 3989918"/>
                <a:gd name="connsiteY6" fmla="*/ 2806640 h 3020392"/>
                <a:gd name="connsiteX7" fmla="*/ 3349273 w 3989918"/>
                <a:gd name="connsiteY7" fmla="*/ 2749490 h 3020392"/>
                <a:gd name="connsiteX8" fmla="*/ 1939573 w 3989918"/>
                <a:gd name="connsiteY8" fmla="*/ 2406590 h 3020392"/>
                <a:gd name="connsiteX9" fmla="*/ 1044223 w 3989918"/>
                <a:gd name="connsiteY9" fmla="*/ 2425640 h 3020392"/>
                <a:gd name="connsiteX10" fmla="*/ 139348 w 3989918"/>
                <a:gd name="connsiteY10" fmla="*/ 3016190 h 3020392"/>
                <a:gd name="connsiteX11" fmla="*/ 53623 w 3989918"/>
                <a:gd name="connsiteY11" fmla="*/ 2587565 h 3020392"/>
                <a:gd name="connsiteX12" fmla="*/ 15523 w 3989918"/>
                <a:gd name="connsiteY12" fmla="*/ 873065 h 3020392"/>
                <a:gd name="connsiteX13" fmla="*/ 15523 w 3989918"/>
                <a:gd name="connsiteY13" fmla="*/ 425390 h 3020392"/>
                <a:gd name="connsiteX0" fmla="*/ 15523 w 3978190"/>
                <a:gd name="connsiteY0" fmla="*/ 425390 h 3020392"/>
                <a:gd name="connsiteX1" fmla="*/ 853723 w 3978190"/>
                <a:gd name="connsiteY1" fmla="*/ 139640 h 3020392"/>
                <a:gd name="connsiteX2" fmla="*/ 2263423 w 3978190"/>
                <a:gd name="connsiteY2" fmla="*/ 6290 h 3020392"/>
                <a:gd name="connsiteX3" fmla="*/ 3549298 w 3978190"/>
                <a:gd name="connsiteY3" fmla="*/ 330140 h 3020392"/>
                <a:gd name="connsiteX4" fmla="*/ 3911248 w 3978190"/>
                <a:gd name="connsiteY4" fmla="*/ 539690 h 3020392"/>
                <a:gd name="connsiteX5" fmla="*/ 3901723 w 3978190"/>
                <a:gd name="connsiteY5" fmla="*/ 749240 h 3020392"/>
                <a:gd name="connsiteX6" fmla="*/ 3958873 w 3978190"/>
                <a:gd name="connsiteY6" fmla="*/ 2806640 h 3020392"/>
                <a:gd name="connsiteX7" fmla="*/ 3349273 w 3978190"/>
                <a:gd name="connsiteY7" fmla="*/ 2749490 h 3020392"/>
                <a:gd name="connsiteX8" fmla="*/ 1939573 w 3978190"/>
                <a:gd name="connsiteY8" fmla="*/ 2406590 h 3020392"/>
                <a:gd name="connsiteX9" fmla="*/ 1044223 w 3978190"/>
                <a:gd name="connsiteY9" fmla="*/ 2425640 h 3020392"/>
                <a:gd name="connsiteX10" fmla="*/ 139348 w 3978190"/>
                <a:gd name="connsiteY10" fmla="*/ 3016190 h 3020392"/>
                <a:gd name="connsiteX11" fmla="*/ 53623 w 3978190"/>
                <a:gd name="connsiteY11" fmla="*/ 2587565 h 3020392"/>
                <a:gd name="connsiteX12" fmla="*/ 15523 w 3978190"/>
                <a:gd name="connsiteY12" fmla="*/ 873065 h 3020392"/>
                <a:gd name="connsiteX13" fmla="*/ 15523 w 3978190"/>
                <a:gd name="connsiteY13" fmla="*/ 425390 h 3020392"/>
                <a:gd name="connsiteX0" fmla="*/ 15523 w 3977176"/>
                <a:gd name="connsiteY0" fmla="*/ 425390 h 3020392"/>
                <a:gd name="connsiteX1" fmla="*/ 853723 w 3977176"/>
                <a:gd name="connsiteY1" fmla="*/ 139640 h 3020392"/>
                <a:gd name="connsiteX2" fmla="*/ 2263423 w 3977176"/>
                <a:gd name="connsiteY2" fmla="*/ 6290 h 3020392"/>
                <a:gd name="connsiteX3" fmla="*/ 3549298 w 3977176"/>
                <a:gd name="connsiteY3" fmla="*/ 330140 h 3020392"/>
                <a:gd name="connsiteX4" fmla="*/ 3911248 w 3977176"/>
                <a:gd name="connsiteY4" fmla="*/ 539690 h 3020392"/>
                <a:gd name="connsiteX5" fmla="*/ 3901723 w 3977176"/>
                <a:gd name="connsiteY5" fmla="*/ 749240 h 3020392"/>
                <a:gd name="connsiteX6" fmla="*/ 3958873 w 3977176"/>
                <a:gd name="connsiteY6" fmla="*/ 2806640 h 3020392"/>
                <a:gd name="connsiteX7" fmla="*/ 3349273 w 3977176"/>
                <a:gd name="connsiteY7" fmla="*/ 2749490 h 3020392"/>
                <a:gd name="connsiteX8" fmla="*/ 1939573 w 3977176"/>
                <a:gd name="connsiteY8" fmla="*/ 2406590 h 3020392"/>
                <a:gd name="connsiteX9" fmla="*/ 1044223 w 3977176"/>
                <a:gd name="connsiteY9" fmla="*/ 2425640 h 3020392"/>
                <a:gd name="connsiteX10" fmla="*/ 139348 w 3977176"/>
                <a:gd name="connsiteY10" fmla="*/ 3016190 h 3020392"/>
                <a:gd name="connsiteX11" fmla="*/ 53623 w 3977176"/>
                <a:gd name="connsiteY11" fmla="*/ 2587565 h 3020392"/>
                <a:gd name="connsiteX12" fmla="*/ 15523 w 3977176"/>
                <a:gd name="connsiteY12" fmla="*/ 873065 h 3020392"/>
                <a:gd name="connsiteX13" fmla="*/ 15523 w 3977176"/>
                <a:gd name="connsiteY13" fmla="*/ 425390 h 3020392"/>
                <a:gd name="connsiteX0" fmla="*/ 15523 w 3978734"/>
                <a:gd name="connsiteY0" fmla="*/ 425390 h 3020392"/>
                <a:gd name="connsiteX1" fmla="*/ 853723 w 3978734"/>
                <a:gd name="connsiteY1" fmla="*/ 139640 h 3020392"/>
                <a:gd name="connsiteX2" fmla="*/ 2263423 w 3978734"/>
                <a:gd name="connsiteY2" fmla="*/ 6290 h 3020392"/>
                <a:gd name="connsiteX3" fmla="*/ 3549298 w 3978734"/>
                <a:gd name="connsiteY3" fmla="*/ 330140 h 3020392"/>
                <a:gd name="connsiteX4" fmla="*/ 3882673 w 3978734"/>
                <a:gd name="connsiteY4" fmla="*/ 463490 h 3020392"/>
                <a:gd name="connsiteX5" fmla="*/ 3901723 w 3978734"/>
                <a:gd name="connsiteY5" fmla="*/ 749240 h 3020392"/>
                <a:gd name="connsiteX6" fmla="*/ 3958873 w 3978734"/>
                <a:gd name="connsiteY6" fmla="*/ 2806640 h 3020392"/>
                <a:gd name="connsiteX7" fmla="*/ 3349273 w 3978734"/>
                <a:gd name="connsiteY7" fmla="*/ 2749490 h 3020392"/>
                <a:gd name="connsiteX8" fmla="*/ 1939573 w 3978734"/>
                <a:gd name="connsiteY8" fmla="*/ 2406590 h 3020392"/>
                <a:gd name="connsiteX9" fmla="*/ 1044223 w 3978734"/>
                <a:gd name="connsiteY9" fmla="*/ 2425640 h 3020392"/>
                <a:gd name="connsiteX10" fmla="*/ 139348 w 3978734"/>
                <a:gd name="connsiteY10" fmla="*/ 3016190 h 3020392"/>
                <a:gd name="connsiteX11" fmla="*/ 53623 w 3978734"/>
                <a:gd name="connsiteY11" fmla="*/ 2587565 h 3020392"/>
                <a:gd name="connsiteX12" fmla="*/ 15523 w 3978734"/>
                <a:gd name="connsiteY12" fmla="*/ 873065 h 3020392"/>
                <a:gd name="connsiteX13" fmla="*/ 15523 w 3978734"/>
                <a:gd name="connsiteY13" fmla="*/ 425390 h 3020392"/>
                <a:gd name="connsiteX0" fmla="*/ 15523 w 3978734"/>
                <a:gd name="connsiteY0" fmla="*/ 425390 h 3020392"/>
                <a:gd name="connsiteX1" fmla="*/ 853723 w 3978734"/>
                <a:gd name="connsiteY1" fmla="*/ 139640 h 3020392"/>
                <a:gd name="connsiteX2" fmla="*/ 2263423 w 3978734"/>
                <a:gd name="connsiteY2" fmla="*/ 6290 h 3020392"/>
                <a:gd name="connsiteX3" fmla="*/ 3549298 w 3978734"/>
                <a:gd name="connsiteY3" fmla="*/ 330140 h 3020392"/>
                <a:gd name="connsiteX4" fmla="*/ 3882673 w 3978734"/>
                <a:gd name="connsiteY4" fmla="*/ 463490 h 3020392"/>
                <a:gd name="connsiteX5" fmla="*/ 3901723 w 3978734"/>
                <a:gd name="connsiteY5" fmla="*/ 749240 h 3020392"/>
                <a:gd name="connsiteX6" fmla="*/ 3958873 w 3978734"/>
                <a:gd name="connsiteY6" fmla="*/ 2806640 h 3020392"/>
                <a:gd name="connsiteX7" fmla="*/ 3349273 w 3978734"/>
                <a:gd name="connsiteY7" fmla="*/ 2749490 h 3020392"/>
                <a:gd name="connsiteX8" fmla="*/ 1939573 w 3978734"/>
                <a:gd name="connsiteY8" fmla="*/ 2406590 h 3020392"/>
                <a:gd name="connsiteX9" fmla="*/ 1044223 w 3978734"/>
                <a:gd name="connsiteY9" fmla="*/ 2425640 h 3020392"/>
                <a:gd name="connsiteX10" fmla="*/ 139348 w 3978734"/>
                <a:gd name="connsiteY10" fmla="*/ 3016190 h 3020392"/>
                <a:gd name="connsiteX11" fmla="*/ 53623 w 3978734"/>
                <a:gd name="connsiteY11" fmla="*/ 2587565 h 3020392"/>
                <a:gd name="connsiteX12" fmla="*/ 15523 w 3978734"/>
                <a:gd name="connsiteY12" fmla="*/ 873065 h 3020392"/>
                <a:gd name="connsiteX13" fmla="*/ 15523 w 3978734"/>
                <a:gd name="connsiteY13" fmla="*/ 425390 h 3020392"/>
                <a:gd name="connsiteX0" fmla="*/ 15523 w 3997813"/>
                <a:gd name="connsiteY0" fmla="*/ 425390 h 3020392"/>
                <a:gd name="connsiteX1" fmla="*/ 853723 w 3997813"/>
                <a:gd name="connsiteY1" fmla="*/ 139640 h 3020392"/>
                <a:gd name="connsiteX2" fmla="*/ 2263423 w 3997813"/>
                <a:gd name="connsiteY2" fmla="*/ 6290 h 3020392"/>
                <a:gd name="connsiteX3" fmla="*/ 3549298 w 3997813"/>
                <a:gd name="connsiteY3" fmla="*/ 330140 h 3020392"/>
                <a:gd name="connsiteX4" fmla="*/ 3882673 w 3997813"/>
                <a:gd name="connsiteY4" fmla="*/ 463490 h 3020392"/>
                <a:gd name="connsiteX5" fmla="*/ 3930298 w 3997813"/>
                <a:gd name="connsiteY5" fmla="*/ 882590 h 3020392"/>
                <a:gd name="connsiteX6" fmla="*/ 3958873 w 3997813"/>
                <a:gd name="connsiteY6" fmla="*/ 2806640 h 3020392"/>
                <a:gd name="connsiteX7" fmla="*/ 3349273 w 3997813"/>
                <a:gd name="connsiteY7" fmla="*/ 2749490 h 3020392"/>
                <a:gd name="connsiteX8" fmla="*/ 1939573 w 3997813"/>
                <a:gd name="connsiteY8" fmla="*/ 2406590 h 3020392"/>
                <a:gd name="connsiteX9" fmla="*/ 1044223 w 3997813"/>
                <a:gd name="connsiteY9" fmla="*/ 2425640 h 3020392"/>
                <a:gd name="connsiteX10" fmla="*/ 139348 w 3997813"/>
                <a:gd name="connsiteY10" fmla="*/ 3016190 h 3020392"/>
                <a:gd name="connsiteX11" fmla="*/ 53623 w 3997813"/>
                <a:gd name="connsiteY11" fmla="*/ 2587565 h 3020392"/>
                <a:gd name="connsiteX12" fmla="*/ 15523 w 3997813"/>
                <a:gd name="connsiteY12" fmla="*/ 873065 h 3020392"/>
                <a:gd name="connsiteX13" fmla="*/ 15523 w 3997813"/>
                <a:gd name="connsiteY13" fmla="*/ 425390 h 3020392"/>
                <a:gd name="connsiteX0" fmla="*/ 15523 w 3997813"/>
                <a:gd name="connsiteY0" fmla="*/ 425390 h 3020392"/>
                <a:gd name="connsiteX1" fmla="*/ 853723 w 3997813"/>
                <a:gd name="connsiteY1" fmla="*/ 139640 h 3020392"/>
                <a:gd name="connsiteX2" fmla="*/ 2263423 w 3997813"/>
                <a:gd name="connsiteY2" fmla="*/ 6290 h 3020392"/>
                <a:gd name="connsiteX3" fmla="*/ 3549298 w 3997813"/>
                <a:gd name="connsiteY3" fmla="*/ 330140 h 3020392"/>
                <a:gd name="connsiteX4" fmla="*/ 3882673 w 3997813"/>
                <a:gd name="connsiteY4" fmla="*/ 463490 h 3020392"/>
                <a:gd name="connsiteX5" fmla="*/ 3930298 w 3997813"/>
                <a:gd name="connsiteY5" fmla="*/ 882590 h 3020392"/>
                <a:gd name="connsiteX6" fmla="*/ 3958873 w 3997813"/>
                <a:gd name="connsiteY6" fmla="*/ 2806640 h 3020392"/>
                <a:gd name="connsiteX7" fmla="*/ 3349273 w 3997813"/>
                <a:gd name="connsiteY7" fmla="*/ 2749490 h 3020392"/>
                <a:gd name="connsiteX8" fmla="*/ 1939573 w 3997813"/>
                <a:gd name="connsiteY8" fmla="*/ 2406590 h 3020392"/>
                <a:gd name="connsiteX9" fmla="*/ 1044223 w 3997813"/>
                <a:gd name="connsiteY9" fmla="*/ 2425640 h 3020392"/>
                <a:gd name="connsiteX10" fmla="*/ 139348 w 3997813"/>
                <a:gd name="connsiteY10" fmla="*/ 3016190 h 3020392"/>
                <a:gd name="connsiteX11" fmla="*/ 53623 w 3997813"/>
                <a:gd name="connsiteY11" fmla="*/ 2587565 h 3020392"/>
                <a:gd name="connsiteX12" fmla="*/ 15523 w 3997813"/>
                <a:gd name="connsiteY12" fmla="*/ 873065 h 3020392"/>
                <a:gd name="connsiteX13" fmla="*/ 15523 w 3997813"/>
                <a:gd name="connsiteY13" fmla="*/ 425390 h 3020392"/>
                <a:gd name="connsiteX0" fmla="*/ 15523 w 3972943"/>
                <a:gd name="connsiteY0" fmla="*/ 425390 h 3020392"/>
                <a:gd name="connsiteX1" fmla="*/ 853723 w 3972943"/>
                <a:gd name="connsiteY1" fmla="*/ 139640 h 3020392"/>
                <a:gd name="connsiteX2" fmla="*/ 2263423 w 3972943"/>
                <a:gd name="connsiteY2" fmla="*/ 6290 h 3020392"/>
                <a:gd name="connsiteX3" fmla="*/ 3549298 w 3972943"/>
                <a:gd name="connsiteY3" fmla="*/ 330140 h 3020392"/>
                <a:gd name="connsiteX4" fmla="*/ 3882673 w 3972943"/>
                <a:gd name="connsiteY4" fmla="*/ 463490 h 3020392"/>
                <a:gd name="connsiteX5" fmla="*/ 3930298 w 3972943"/>
                <a:gd name="connsiteY5" fmla="*/ 882590 h 3020392"/>
                <a:gd name="connsiteX6" fmla="*/ 3958873 w 3972943"/>
                <a:gd name="connsiteY6" fmla="*/ 2806640 h 3020392"/>
                <a:gd name="connsiteX7" fmla="*/ 3349273 w 3972943"/>
                <a:gd name="connsiteY7" fmla="*/ 2749490 h 3020392"/>
                <a:gd name="connsiteX8" fmla="*/ 1939573 w 3972943"/>
                <a:gd name="connsiteY8" fmla="*/ 2406590 h 3020392"/>
                <a:gd name="connsiteX9" fmla="*/ 1044223 w 3972943"/>
                <a:gd name="connsiteY9" fmla="*/ 2425640 h 3020392"/>
                <a:gd name="connsiteX10" fmla="*/ 139348 w 3972943"/>
                <a:gd name="connsiteY10" fmla="*/ 3016190 h 3020392"/>
                <a:gd name="connsiteX11" fmla="*/ 53623 w 3972943"/>
                <a:gd name="connsiteY11" fmla="*/ 2587565 h 3020392"/>
                <a:gd name="connsiteX12" fmla="*/ 15523 w 3972943"/>
                <a:gd name="connsiteY12" fmla="*/ 873065 h 3020392"/>
                <a:gd name="connsiteX13" fmla="*/ 15523 w 3972943"/>
                <a:gd name="connsiteY13" fmla="*/ 425390 h 3020392"/>
                <a:gd name="connsiteX0" fmla="*/ 15523 w 3937463"/>
                <a:gd name="connsiteY0" fmla="*/ 425390 h 3020392"/>
                <a:gd name="connsiteX1" fmla="*/ 853723 w 3937463"/>
                <a:gd name="connsiteY1" fmla="*/ 139640 h 3020392"/>
                <a:gd name="connsiteX2" fmla="*/ 2263423 w 3937463"/>
                <a:gd name="connsiteY2" fmla="*/ 6290 h 3020392"/>
                <a:gd name="connsiteX3" fmla="*/ 3549298 w 3937463"/>
                <a:gd name="connsiteY3" fmla="*/ 330140 h 3020392"/>
                <a:gd name="connsiteX4" fmla="*/ 3882673 w 3937463"/>
                <a:gd name="connsiteY4" fmla="*/ 463490 h 3020392"/>
                <a:gd name="connsiteX5" fmla="*/ 3930298 w 3937463"/>
                <a:gd name="connsiteY5" fmla="*/ 882590 h 3020392"/>
                <a:gd name="connsiteX6" fmla="*/ 3911248 w 3937463"/>
                <a:gd name="connsiteY6" fmla="*/ 2806640 h 3020392"/>
                <a:gd name="connsiteX7" fmla="*/ 3349273 w 3937463"/>
                <a:gd name="connsiteY7" fmla="*/ 2749490 h 3020392"/>
                <a:gd name="connsiteX8" fmla="*/ 1939573 w 3937463"/>
                <a:gd name="connsiteY8" fmla="*/ 2406590 h 3020392"/>
                <a:gd name="connsiteX9" fmla="*/ 1044223 w 3937463"/>
                <a:gd name="connsiteY9" fmla="*/ 2425640 h 3020392"/>
                <a:gd name="connsiteX10" fmla="*/ 139348 w 3937463"/>
                <a:gd name="connsiteY10" fmla="*/ 3016190 h 3020392"/>
                <a:gd name="connsiteX11" fmla="*/ 53623 w 3937463"/>
                <a:gd name="connsiteY11" fmla="*/ 2587565 h 3020392"/>
                <a:gd name="connsiteX12" fmla="*/ 15523 w 3937463"/>
                <a:gd name="connsiteY12" fmla="*/ 873065 h 3020392"/>
                <a:gd name="connsiteX13" fmla="*/ 15523 w 3937463"/>
                <a:gd name="connsiteY13" fmla="*/ 425390 h 302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37463" h="3020392" extrusionOk="0">
                  <a:moveTo>
                    <a:pt x="15523" y="425390"/>
                  </a:moveTo>
                  <a:cubicBezTo>
                    <a:pt x="50448" y="360303"/>
                    <a:pt x="479073" y="209490"/>
                    <a:pt x="853723" y="139640"/>
                  </a:cubicBezTo>
                  <a:cubicBezTo>
                    <a:pt x="1228373" y="69790"/>
                    <a:pt x="1814161" y="-25460"/>
                    <a:pt x="2263423" y="6290"/>
                  </a:cubicBezTo>
                  <a:cubicBezTo>
                    <a:pt x="2712685" y="38040"/>
                    <a:pt x="3279423" y="253940"/>
                    <a:pt x="3549298" y="330140"/>
                  </a:cubicBezTo>
                  <a:cubicBezTo>
                    <a:pt x="3819173" y="406340"/>
                    <a:pt x="3857273" y="380940"/>
                    <a:pt x="3882673" y="463490"/>
                  </a:cubicBezTo>
                  <a:cubicBezTo>
                    <a:pt x="3908073" y="546040"/>
                    <a:pt x="3925536" y="492065"/>
                    <a:pt x="3930298" y="882590"/>
                  </a:cubicBezTo>
                  <a:cubicBezTo>
                    <a:pt x="3935061" y="1273115"/>
                    <a:pt x="3950936" y="2714565"/>
                    <a:pt x="3911248" y="2806640"/>
                  </a:cubicBezTo>
                  <a:cubicBezTo>
                    <a:pt x="3871560" y="2898715"/>
                    <a:pt x="3677886" y="2816165"/>
                    <a:pt x="3349273" y="2749490"/>
                  </a:cubicBezTo>
                  <a:cubicBezTo>
                    <a:pt x="3020661" y="2682815"/>
                    <a:pt x="2323748" y="2460565"/>
                    <a:pt x="1939573" y="2406590"/>
                  </a:cubicBezTo>
                  <a:cubicBezTo>
                    <a:pt x="1555398" y="2352615"/>
                    <a:pt x="1344261" y="2324040"/>
                    <a:pt x="1044223" y="2425640"/>
                  </a:cubicBezTo>
                  <a:cubicBezTo>
                    <a:pt x="744186" y="2527240"/>
                    <a:pt x="275873" y="2989202"/>
                    <a:pt x="139348" y="3016190"/>
                  </a:cubicBezTo>
                  <a:cubicBezTo>
                    <a:pt x="2823" y="3043178"/>
                    <a:pt x="74260" y="2944752"/>
                    <a:pt x="53623" y="2587565"/>
                  </a:cubicBezTo>
                  <a:cubicBezTo>
                    <a:pt x="32986" y="2230378"/>
                    <a:pt x="15523" y="1233427"/>
                    <a:pt x="15523" y="873065"/>
                  </a:cubicBezTo>
                  <a:cubicBezTo>
                    <a:pt x="15523" y="512703"/>
                    <a:pt x="-19402" y="490477"/>
                    <a:pt x="15523" y="42539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500"/>
            </a:p>
          </p:txBody>
        </p:sp>
        <p:sp>
          <p:nvSpPr>
            <p:cNvPr id="115" name="Freeform 114"/>
            <p:cNvSpPr/>
            <p:nvPr/>
          </p:nvSpPr>
          <p:spPr bwMode="auto">
            <a:xfrm>
              <a:off x="10014258" y="2022238"/>
              <a:ext cx="599502" cy="70238"/>
            </a:xfrm>
            <a:custGeom>
              <a:avLst/>
              <a:gdLst>
                <a:gd name="connsiteX0" fmla="*/ 0 w 3838575"/>
                <a:gd name="connsiteY0" fmla="*/ 430679 h 449729"/>
                <a:gd name="connsiteX1" fmla="*/ 514350 w 3838575"/>
                <a:gd name="connsiteY1" fmla="*/ 259229 h 449729"/>
                <a:gd name="connsiteX2" fmla="*/ 1543050 w 3838575"/>
                <a:gd name="connsiteY2" fmla="*/ 40154 h 449729"/>
                <a:gd name="connsiteX3" fmla="*/ 2571750 w 3838575"/>
                <a:gd name="connsiteY3" fmla="*/ 40154 h 449729"/>
                <a:gd name="connsiteX4" fmla="*/ 3838575 w 3838575"/>
                <a:gd name="connsiteY4" fmla="*/ 449729 h 449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8575" h="449729" extrusionOk="0">
                  <a:moveTo>
                    <a:pt x="0" y="430679"/>
                  </a:moveTo>
                  <a:cubicBezTo>
                    <a:pt x="128587" y="377497"/>
                    <a:pt x="257175" y="324316"/>
                    <a:pt x="514350" y="259229"/>
                  </a:cubicBezTo>
                  <a:cubicBezTo>
                    <a:pt x="771525" y="194141"/>
                    <a:pt x="1200150" y="76666"/>
                    <a:pt x="1543050" y="40154"/>
                  </a:cubicBezTo>
                  <a:cubicBezTo>
                    <a:pt x="1885950" y="3642"/>
                    <a:pt x="2189163" y="-28108"/>
                    <a:pt x="2571750" y="40154"/>
                  </a:cubicBezTo>
                  <a:cubicBezTo>
                    <a:pt x="2954337" y="108416"/>
                    <a:pt x="3396456" y="279072"/>
                    <a:pt x="3838575" y="449729"/>
                  </a:cubicBezTo>
                </a:path>
              </a:pathLst>
            </a:cu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500"/>
            </a:p>
          </p:txBody>
        </p:sp>
        <p:sp>
          <p:nvSpPr>
            <p:cNvPr id="116" name="Freeform 115"/>
            <p:cNvSpPr/>
            <p:nvPr/>
          </p:nvSpPr>
          <p:spPr bwMode="auto">
            <a:xfrm>
              <a:off x="10015924" y="2098552"/>
              <a:ext cx="599502" cy="70238"/>
            </a:xfrm>
            <a:custGeom>
              <a:avLst/>
              <a:gdLst>
                <a:gd name="connsiteX0" fmla="*/ 0 w 3838575"/>
                <a:gd name="connsiteY0" fmla="*/ 430679 h 449729"/>
                <a:gd name="connsiteX1" fmla="*/ 514350 w 3838575"/>
                <a:gd name="connsiteY1" fmla="*/ 259229 h 449729"/>
                <a:gd name="connsiteX2" fmla="*/ 1543050 w 3838575"/>
                <a:gd name="connsiteY2" fmla="*/ 40154 h 449729"/>
                <a:gd name="connsiteX3" fmla="*/ 2571750 w 3838575"/>
                <a:gd name="connsiteY3" fmla="*/ 40154 h 449729"/>
                <a:gd name="connsiteX4" fmla="*/ 3838575 w 3838575"/>
                <a:gd name="connsiteY4" fmla="*/ 449729 h 449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8575" h="449729" extrusionOk="0">
                  <a:moveTo>
                    <a:pt x="0" y="430679"/>
                  </a:moveTo>
                  <a:cubicBezTo>
                    <a:pt x="128587" y="377497"/>
                    <a:pt x="257175" y="324316"/>
                    <a:pt x="514350" y="259229"/>
                  </a:cubicBezTo>
                  <a:cubicBezTo>
                    <a:pt x="771525" y="194141"/>
                    <a:pt x="1200150" y="76666"/>
                    <a:pt x="1543050" y="40154"/>
                  </a:cubicBezTo>
                  <a:cubicBezTo>
                    <a:pt x="1885950" y="3642"/>
                    <a:pt x="2189163" y="-28108"/>
                    <a:pt x="2571750" y="40154"/>
                  </a:cubicBezTo>
                  <a:cubicBezTo>
                    <a:pt x="2954337" y="108416"/>
                    <a:pt x="3396456" y="279072"/>
                    <a:pt x="3838575" y="449729"/>
                  </a:cubicBezTo>
                </a:path>
              </a:pathLst>
            </a:cu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500"/>
            </a:p>
          </p:txBody>
        </p:sp>
        <p:sp>
          <p:nvSpPr>
            <p:cNvPr id="117" name="Freeform 116"/>
            <p:cNvSpPr/>
            <p:nvPr/>
          </p:nvSpPr>
          <p:spPr bwMode="auto">
            <a:xfrm>
              <a:off x="10018929" y="2142087"/>
              <a:ext cx="599502" cy="70238"/>
            </a:xfrm>
            <a:custGeom>
              <a:avLst/>
              <a:gdLst>
                <a:gd name="connsiteX0" fmla="*/ 0 w 3838575"/>
                <a:gd name="connsiteY0" fmla="*/ 430679 h 449729"/>
                <a:gd name="connsiteX1" fmla="*/ 514350 w 3838575"/>
                <a:gd name="connsiteY1" fmla="*/ 259229 h 449729"/>
                <a:gd name="connsiteX2" fmla="*/ 1543050 w 3838575"/>
                <a:gd name="connsiteY2" fmla="*/ 40154 h 449729"/>
                <a:gd name="connsiteX3" fmla="*/ 2571750 w 3838575"/>
                <a:gd name="connsiteY3" fmla="*/ 40154 h 449729"/>
                <a:gd name="connsiteX4" fmla="*/ 3838575 w 3838575"/>
                <a:gd name="connsiteY4" fmla="*/ 449729 h 449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8575" h="449729" extrusionOk="0">
                  <a:moveTo>
                    <a:pt x="0" y="430679"/>
                  </a:moveTo>
                  <a:cubicBezTo>
                    <a:pt x="128587" y="377497"/>
                    <a:pt x="257175" y="324316"/>
                    <a:pt x="514350" y="259229"/>
                  </a:cubicBezTo>
                  <a:cubicBezTo>
                    <a:pt x="771525" y="194141"/>
                    <a:pt x="1200150" y="76666"/>
                    <a:pt x="1543050" y="40154"/>
                  </a:cubicBezTo>
                  <a:cubicBezTo>
                    <a:pt x="1885950" y="3642"/>
                    <a:pt x="2189163" y="-28108"/>
                    <a:pt x="2571750" y="40154"/>
                  </a:cubicBezTo>
                  <a:cubicBezTo>
                    <a:pt x="2954337" y="108416"/>
                    <a:pt x="3396456" y="279072"/>
                    <a:pt x="3838575" y="449729"/>
                  </a:cubicBezTo>
                </a:path>
              </a:pathLst>
            </a:cu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500"/>
            </a:p>
          </p:txBody>
        </p:sp>
        <p:sp>
          <p:nvSpPr>
            <p:cNvPr id="118" name="Freeform 117"/>
            <p:cNvSpPr/>
            <p:nvPr/>
          </p:nvSpPr>
          <p:spPr bwMode="auto">
            <a:xfrm>
              <a:off x="10020792" y="2237348"/>
              <a:ext cx="599502" cy="70238"/>
            </a:xfrm>
            <a:custGeom>
              <a:avLst/>
              <a:gdLst>
                <a:gd name="connsiteX0" fmla="*/ 0 w 3838575"/>
                <a:gd name="connsiteY0" fmla="*/ 430679 h 449729"/>
                <a:gd name="connsiteX1" fmla="*/ 514350 w 3838575"/>
                <a:gd name="connsiteY1" fmla="*/ 259229 h 449729"/>
                <a:gd name="connsiteX2" fmla="*/ 1543050 w 3838575"/>
                <a:gd name="connsiteY2" fmla="*/ 40154 h 449729"/>
                <a:gd name="connsiteX3" fmla="*/ 2571750 w 3838575"/>
                <a:gd name="connsiteY3" fmla="*/ 40154 h 449729"/>
                <a:gd name="connsiteX4" fmla="*/ 3838575 w 3838575"/>
                <a:gd name="connsiteY4" fmla="*/ 449729 h 449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8575" h="449729" extrusionOk="0">
                  <a:moveTo>
                    <a:pt x="0" y="430679"/>
                  </a:moveTo>
                  <a:cubicBezTo>
                    <a:pt x="128587" y="377497"/>
                    <a:pt x="257175" y="324316"/>
                    <a:pt x="514350" y="259229"/>
                  </a:cubicBezTo>
                  <a:cubicBezTo>
                    <a:pt x="771525" y="194141"/>
                    <a:pt x="1200150" y="76666"/>
                    <a:pt x="1543050" y="40154"/>
                  </a:cubicBezTo>
                  <a:cubicBezTo>
                    <a:pt x="1885950" y="3642"/>
                    <a:pt x="2189163" y="-28108"/>
                    <a:pt x="2571750" y="40154"/>
                  </a:cubicBezTo>
                  <a:cubicBezTo>
                    <a:pt x="2954337" y="108416"/>
                    <a:pt x="3396456" y="279072"/>
                    <a:pt x="3838575" y="449729"/>
                  </a:cubicBezTo>
                </a:path>
              </a:pathLst>
            </a:cu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500"/>
            </a:p>
          </p:txBody>
        </p:sp>
        <p:grpSp>
          <p:nvGrpSpPr>
            <p:cNvPr id="119" name="Group 118"/>
            <p:cNvGrpSpPr/>
            <p:nvPr/>
          </p:nvGrpSpPr>
          <p:grpSpPr bwMode="auto">
            <a:xfrm>
              <a:off x="10038524" y="1807799"/>
              <a:ext cx="476690" cy="762335"/>
              <a:chOff x="8704215" y="1258128"/>
              <a:chExt cx="1626841" cy="2601692"/>
            </a:xfrm>
          </p:grpSpPr>
          <p:sp>
            <p:nvSpPr>
              <p:cNvPr id="130" name="TextBox 129"/>
              <p:cNvSpPr txBox="1"/>
              <p:nvPr/>
            </p:nvSpPr>
            <p:spPr bwMode="auto">
              <a:xfrm>
                <a:off x="8735657" y="1258128"/>
                <a:ext cx="1595399" cy="577706"/>
              </a:xfrm>
              <a:prstGeom prst="rect">
                <a:avLst/>
              </a:prstGeom>
              <a:noFill/>
            </p:spPr>
            <p:txBody>
              <a:bodyPr wrap="square" rtlCol="0">
                <a:spAutoFit/>
              </a:bodyPr>
              <a:lstStyle/>
              <a:p>
                <a:pPr algn="ctr">
                  <a:defRPr/>
                </a:pPr>
                <a:r>
                  <a:rPr lang="en-US" sz="500" b="1" dirty="0">
                    <a:latin typeface="Arial"/>
                    <a:cs typeface="Arial"/>
                  </a:rPr>
                  <a:t>CSF</a:t>
                </a:r>
                <a:endParaRPr sz="1200" dirty="0"/>
              </a:p>
            </p:txBody>
          </p:sp>
          <p:sp>
            <p:nvSpPr>
              <p:cNvPr id="131" name="TextBox 130"/>
              <p:cNvSpPr txBox="1"/>
              <p:nvPr/>
            </p:nvSpPr>
            <p:spPr bwMode="auto">
              <a:xfrm>
                <a:off x="8704215" y="3061619"/>
                <a:ext cx="1567385" cy="798201"/>
              </a:xfrm>
              <a:prstGeom prst="rect">
                <a:avLst/>
              </a:prstGeom>
              <a:noFill/>
            </p:spPr>
            <p:txBody>
              <a:bodyPr wrap="square" rtlCol="0">
                <a:spAutoFit/>
              </a:bodyPr>
              <a:lstStyle/>
              <a:p>
                <a:pPr algn="ctr">
                  <a:defRPr/>
                </a:pPr>
                <a:r>
                  <a:rPr lang="en-US" sz="500" b="1" dirty="0">
                    <a:latin typeface="Arial"/>
                    <a:cs typeface="Arial"/>
                  </a:rPr>
                  <a:t>WM</a:t>
                </a:r>
                <a:endParaRPr sz="1200" dirty="0"/>
              </a:p>
            </p:txBody>
          </p:sp>
        </p:grpSp>
        <p:sp>
          <p:nvSpPr>
            <p:cNvPr id="120" name="Rectangle 131"/>
            <p:cNvSpPr>
              <a:spLocks noChangeArrowheads="1"/>
            </p:cNvSpPr>
            <p:nvPr/>
          </p:nvSpPr>
          <p:spPr bwMode="auto">
            <a:xfrm rot="16199999">
              <a:off x="8557501" y="2172417"/>
              <a:ext cx="735641" cy="152255"/>
            </a:xfrm>
            <a:prstGeom prst="rect">
              <a:avLst/>
            </a:prstGeom>
            <a:noFill/>
            <a:ln>
              <a:noFill/>
            </a:ln>
          </p:spPr>
          <p:txBody>
            <a:bodyPr wrap="square">
              <a:spAutoFit/>
            </a:bodyPr>
            <a:lstStyle>
              <a:lvl1pPr>
                <a:spcBef>
                  <a:spcPts val="1413"/>
                </a:spcBef>
                <a:defRPr sz="3200">
                  <a:solidFill>
                    <a:schemeClr val="tx1"/>
                  </a:solidFill>
                  <a:latin typeface="Liberation Sans"/>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gn="ctr">
                <a:spcBef>
                  <a:spcPts val="0"/>
                </a:spcBef>
                <a:defRPr/>
              </a:pPr>
              <a:r>
                <a:rPr lang="en-US" sz="700" i="1" dirty="0">
                  <a:latin typeface="Arial"/>
                  <a:ea typeface="Noto Sans CJK SC Regular"/>
                  <a:cs typeface="Arial"/>
                </a:rPr>
                <a:t>depth</a:t>
              </a:r>
              <a:endParaRPr sz="2000" dirty="0"/>
            </a:p>
          </p:txBody>
        </p:sp>
        <p:sp>
          <p:nvSpPr>
            <p:cNvPr id="121" name="Freeform 120"/>
            <p:cNvSpPr/>
            <p:nvPr/>
          </p:nvSpPr>
          <p:spPr bwMode="auto">
            <a:xfrm>
              <a:off x="9085224" y="1988943"/>
              <a:ext cx="614946" cy="472409"/>
            </a:xfrm>
            <a:custGeom>
              <a:avLst/>
              <a:gdLst>
                <a:gd name="connsiteX0" fmla="*/ 62088 w 4036483"/>
                <a:gd name="connsiteY0" fmla="*/ 425390 h 3020392"/>
                <a:gd name="connsiteX1" fmla="*/ 900288 w 4036483"/>
                <a:gd name="connsiteY1" fmla="*/ 139640 h 3020392"/>
                <a:gd name="connsiteX2" fmla="*/ 2309988 w 4036483"/>
                <a:gd name="connsiteY2" fmla="*/ 6290 h 3020392"/>
                <a:gd name="connsiteX3" fmla="*/ 3595863 w 4036483"/>
                <a:gd name="connsiteY3" fmla="*/ 330140 h 3020392"/>
                <a:gd name="connsiteX4" fmla="*/ 3957813 w 4036483"/>
                <a:gd name="connsiteY4" fmla="*/ 539690 h 3020392"/>
                <a:gd name="connsiteX5" fmla="*/ 3948288 w 4036483"/>
                <a:gd name="connsiteY5" fmla="*/ 749240 h 3020392"/>
                <a:gd name="connsiteX6" fmla="*/ 4005438 w 4036483"/>
                <a:gd name="connsiteY6" fmla="*/ 2806640 h 3020392"/>
                <a:gd name="connsiteX7" fmla="*/ 3395838 w 4036483"/>
                <a:gd name="connsiteY7" fmla="*/ 2749490 h 3020392"/>
                <a:gd name="connsiteX8" fmla="*/ 1986138 w 4036483"/>
                <a:gd name="connsiteY8" fmla="*/ 2406590 h 3020392"/>
                <a:gd name="connsiteX9" fmla="*/ 1090788 w 4036483"/>
                <a:gd name="connsiteY9" fmla="*/ 2425640 h 3020392"/>
                <a:gd name="connsiteX10" fmla="*/ 185913 w 4036483"/>
                <a:gd name="connsiteY10" fmla="*/ 3016190 h 3020392"/>
                <a:gd name="connsiteX11" fmla="*/ 100188 w 4036483"/>
                <a:gd name="connsiteY11" fmla="*/ 2587565 h 3020392"/>
                <a:gd name="connsiteX12" fmla="*/ 62088 w 4036483"/>
                <a:gd name="connsiteY12" fmla="*/ 873065 h 3020392"/>
                <a:gd name="connsiteX13" fmla="*/ 62088 w 4036483"/>
                <a:gd name="connsiteY13" fmla="*/ 425390 h 3020392"/>
                <a:gd name="connsiteX0" fmla="*/ 15523 w 3989918"/>
                <a:gd name="connsiteY0" fmla="*/ 425390 h 3020392"/>
                <a:gd name="connsiteX1" fmla="*/ 853723 w 3989918"/>
                <a:gd name="connsiteY1" fmla="*/ 139640 h 3020392"/>
                <a:gd name="connsiteX2" fmla="*/ 2263423 w 3989918"/>
                <a:gd name="connsiteY2" fmla="*/ 6290 h 3020392"/>
                <a:gd name="connsiteX3" fmla="*/ 3549298 w 3989918"/>
                <a:gd name="connsiteY3" fmla="*/ 330140 h 3020392"/>
                <a:gd name="connsiteX4" fmla="*/ 3911248 w 3989918"/>
                <a:gd name="connsiteY4" fmla="*/ 539690 h 3020392"/>
                <a:gd name="connsiteX5" fmla="*/ 3901723 w 3989918"/>
                <a:gd name="connsiteY5" fmla="*/ 749240 h 3020392"/>
                <a:gd name="connsiteX6" fmla="*/ 3958873 w 3989918"/>
                <a:gd name="connsiteY6" fmla="*/ 2806640 h 3020392"/>
                <a:gd name="connsiteX7" fmla="*/ 3349273 w 3989918"/>
                <a:gd name="connsiteY7" fmla="*/ 2749490 h 3020392"/>
                <a:gd name="connsiteX8" fmla="*/ 1939573 w 3989918"/>
                <a:gd name="connsiteY8" fmla="*/ 2406590 h 3020392"/>
                <a:gd name="connsiteX9" fmla="*/ 1044223 w 3989918"/>
                <a:gd name="connsiteY9" fmla="*/ 2425640 h 3020392"/>
                <a:gd name="connsiteX10" fmla="*/ 139348 w 3989918"/>
                <a:gd name="connsiteY10" fmla="*/ 3016190 h 3020392"/>
                <a:gd name="connsiteX11" fmla="*/ 53623 w 3989918"/>
                <a:gd name="connsiteY11" fmla="*/ 2587565 h 3020392"/>
                <a:gd name="connsiteX12" fmla="*/ 15523 w 3989918"/>
                <a:gd name="connsiteY12" fmla="*/ 873065 h 3020392"/>
                <a:gd name="connsiteX13" fmla="*/ 15523 w 3989918"/>
                <a:gd name="connsiteY13" fmla="*/ 425390 h 3020392"/>
                <a:gd name="connsiteX0" fmla="*/ 15523 w 3989918"/>
                <a:gd name="connsiteY0" fmla="*/ 425390 h 3020392"/>
                <a:gd name="connsiteX1" fmla="*/ 853723 w 3989918"/>
                <a:gd name="connsiteY1" fmla="*/ 139640 h 3020392"/>
                <a:gd name="connsiteX2" fmla="*/ 2263423 w 3989918"/>
                <a:gd name="connsiteY2" fmla="*/ 6290 h 3020392"/>
                <a:gd name="connsiteX3" fmla="*/ 3549298 w 3989918"/>
                <a:gd name="connsiteY3" fmla="*/ 330140 h 3020392"/>
                <a:gd name="connsiteX4" fmla="*/ 3911248 w 3989918"/>
                <a:gd name="connsiteY4" fmla="*/ 539690 h 3020392"/>
                <a:gd name="connsiteX5" fmla="*/ 3901723 w 3989918"/>
                <a:gd name="connsiteY5" fmla="*/ 749240 h 3020392"/>
                <a:gd name="connsiteX6" fmla="*/ 3958873 w 3989918"/>
                <a:gd name="connsiteY6" fmla="*/ 2806640 h 3020392"/>
                <a:gd name="connsiteX7" fmla="*/ 3349273 w 3989918"/>
                <a:gd name="connsiteY7" fmla="*/ 2749490 h 3020392"/>
                <a:gd name="connsiteX8" fmla="*/ 1939573 w 3989918"/>
                <a:gd name="connsiteY8" fmla="*/ 2406590 h 3020392"/>
                <a:gd name="connsiteX9" fmla="*/ 1044223 w 3989918"/>
                <a:gd name="connsiteY9" fmla="*/ 2425640 h 3020392"/>
                <a:gd name="connsiteX10" fmla="*/ 139348 w 3989918"/>
                <a:gd name="connsiteY10" fmla="*/ 3016190 h 3020392"/>
                <a:gd name="connsiteX11" fmla="*/ 53623 w 3989918"/>
                <a:gd name="connsiteY11" fmla="*/ 2587565 h 3020392"/>
                <a:gd name="connsiteX12" fmla="*/ 15523 w 3989918"/>
                <a:gd name="connsiteY12" fmla="*/ 873065 h 3020392"/>
                <a:gd name="connsiteX13" fmla="*/ 15523 w 3989918"/>
                <a:gd name="connsiteY13" fmla="*/ 425390 h 3020392"/>
                <a:gd name="connsiteX0" fmla="*/ 15523 w 3978190"/>
                <a:gd name="connsiteY0" fmla="*/ 425390 h 3020392"/>
                <a:gd name="connsiteX1" fmla="*/ 853723 w 3978190"/>
                <a:gd name="connsiteY1" fmla="*/ 139640 h 3020392"/>
                <a:gd name="connsiteX2" fmla="*/ 2263423 w 3978190"/>
                <a:gd name="connsiteY2" fmla="*/ 6290 h 3020392"/>
                <a:gd name="connsiteX3" fmla="*/ 3549298 w 3978190"/>
                <a:gd name="connsiteY3" fmla="*/ 330140 h 3020392"/>
                <a:gd name="connsiteX4" fmla="*/ 3911248 w 3978190"/>
                <a:gd name="connsiteY4" fmla="*/ 539690 h 3020392"/>
                <a:gd name="connsiteX5" fmla="*/ 3901723 w 3978190"/>
                <a:gd name="connsiteY5" fmla="*/ 749240 h 3020392"/>
                <a:gd name="connsiteX6" fmla="*/ 3958873 w 3978190"/>
                <a:gd name="connsiteY6" fmla="*/ 2806640 h 3020392"/>
                <a:gd name="connsiteX7" fmla="*/ 3349273 w 3978190"/>
                <a:gd name="connsiteY7" fmla="*/ 2749490 h 3020392"/>
                <a:gd name="connsiteX8" fmla="*/ 1939573 w 3978190"/>
                <a:gd name="connsiteY8" fmla="*/ 2406590 h 3020392"/>
                <a:gd name="connsiteX9" fmla="*/ 1044223 w 3978190"/>
                <a:gd name="connsiteY9" fmla="*/ 2425640 h 3020392"/>
                <a:gd name="connsiteX10" fmla="*/ 139348 w 3978190"/>
                <a:gd name="connsiteY10" fmla="*/ 3016190 h 3020392"/>
                <a:gd name="connsiteX11" fmla="*/ 53623 w 3978190"/>
                <a:gd name="connsiteY11" fmla="*/ 2587565 h 3020392"/>
                <a:gd name="connsiteX12" fmla="*/ 15523 w 3978190"/>
                <a:gd name="connsiteY12" fmla="*/ 873065 h 3020392"/>
                <a:gd name="connsiteX13" fmla="*/ 15523 w 3978190"/>
                <a:gd name="connsiteY13" fmla="*/ 425390 h 3020392"/>
                <a:gd name="connsiteX0" fmla="*/ 15523 w 3977176"/>
                <a:gd name="connsiteY0" fmla="*/ 425390 h 3020392"/>
                <a:gd name="connsiteX1" fmla="*/ 853723 w 3977176"/>
                <a:gd name="connsiteY1" fmla="*/ 139640 h 3020392"/>
                <a:gd name="connsiteX2" fmla="*/ 2263423 w 3977176"/>
                <a:gd name="connsiteY2" fmla="*/ 6290 h 3020392"/>
                <a:gd name="connsiteX3" fmla="*/ 3549298 w 3977176"/>
                <a:gd name="connsiteY3" fmla="*/ 330140 h 3020392"/>
                <a:gd name="connsiteX4" fmla="*/ 3911248 w 3977176"/>
                <a:gd name="connsiteY4" fmla="*/ 539690 h 3020392"/>
                <a:gd name="connsiteX5" fmla="*/ 3901723 w 3977176"/>
                <a:gd name="connsiteY5" fmla="*/ 749240 h 3020392"/>
                <a:gd name="connsiteX6" fmla="*/ 3958873 w 3977176"/>
                <a:gd name="connsiteY6" fmla="*/ 2806640 h 3020392"/>
                <a:gd name="connsiteX7" fmla="*/ 3349273 w 3977176"/>
                <a:gd name="connsiteY7" fmla="*/ 2749490 h 3020392"/>
                <a:gd name="connsiteX8" fmla="*/ 1939573 w 3977176"/>
                <a:gd name="connsiteY8" fmla="*/ 2406590 h 3020392"/>
                <a:gd name="connsiteX9" fmla="*/ 1044223 w 3977176"/>
                <a:gd name="connsiteY9" fmla="*/ 2425640 h 3020392"/>
                <a:gd name="connsiteX10" fmla="*/ 139348 w 3977176"/>
                <a:gd name="connsiteY10" fmla="*/ 3016190 h 3020392"/>
                <a:gd name="connsiteX11" fmla="*/ 53623 w 3977176"/>
                <a:gd name="connsiteY11" fmla="*/ 2587565 h 3020392"/>
                <a:gd name="connsiteX12" fmla="*/ 15523 w 3977176"/>
                <a:gd name="connsiteY12" fmla="*/ 873065 h 3020392"/>
                <a:gd name="connsiteX13" fmla="*/ 15523 w 3977176"/>
                <a:gd name="connsiteY13" fmla="*/ 425390 h 3020392"/>
                <a:gd name="connsiteX0" fmla="*/ 15523 w 3978734"/>
                <a:gd name="connsiteY0" fmla="*/ 425390 h 3020392"/>
                <a:gd name="connsiteX1" fmla="*/ 853723 w 3978734"/>
                <a:gd name="connsiteY1" fmla="*/ 139640 h 3020392"/>
                <a:gd name="connsiteX2" fmla="*/ 2263423 w 3978734"/>
                <a:gd name="connsiteY2" fmla="*/ 6290 h 3020392"/>
                <a:gd name="connsiteX3" fmla="*/ 3549298 w 3978734"/>
                <a:gd name="connsiteY3" fmla="*/ 330140 h 3020392"/>
                <a:gd name="connsiteX4" fmla="*/ 3882673 w 3978734"/>
                <a:gd name="connsiteY4" fmla="*/ 463490 h 3020392"/>
                <a:gd name="connsiteX5" fmla="*/ 3901723 w 3978734"/>
                <a:gd name="connsiteY5" fmla="*/ 749240 h 3020392"/>
                <a:gd name="connsiteX6" fmla="*/ 3958873 w 3978734"/>
                <a:gd name="connsiteY6" fmla="*/ 2806640 h 3020392"/>
                <a:gd name="connsiteX7" fmla="*/ 3349273 w 3978734"/>
                <a:gd name="connsiteY7" fmla="*/ 2749490 h 3020392"/>
                <a:gd name="connsiteX8" fmla="*/ 1939573 w 3978734"/>
                <a:gd name="connsiteY8" fmla="*/ 2406590 h 3020392"/>
                <a:gd name="connsiteX9" fmla="*/ 1044223 w 3978734"/>
                <a:gd name="connsiteY9" fmla="*/ 2425640 h 3020392"/>
                <a:gd name="connsiteX10" fmla="*/ 139348 w 3978734"/>
                <a:gd name="connsiteY10" fmla="*/ 3016190 h 3020392"/>
                <a:gd name="connsiteX11" fmla="*/ 53623 w 3978734"/>
                <a:gd name="connsiteY11" fmla="*/ 2587565 h 3020392"/>
                <a:gd name="connsiteX12" fmla="*/ 15523 w 3978734"/>
                <a:gd name="connsiteY12" fmla="*/ 873065 h 3020392"/>
                <a:gd name="connsiteX13" fmla="*/ 15523 w 3978734"/>
                <a:gd name="connsiteY13" fmla="*/ 425390 h 3020392"/>
                <a:gd name="connsiteX0" fmla="*/ 15523 w 3978734"/>
                <a:gd name="connsiteY0" fmla="*/ 425390 h 3020392"/>
                <a:gd name="connsiteX1" fmla="*/ 853723 w 3978734"/>
                <a:gd name="connsiteY1" fmla="*/ 139640 h 3020392"/>
                <a:gd name="connsiteX2" fmla="*/ 2263423 w 3978734"/>
                <a:gd name="connsiteY2" fmla="*/ 6290 h 3020392"/>
                <a:gd name="connsiteX3" fmla="*/ 3549298 w 3978734"/>
                <a:gd name="connsiteY3" fmla="*/ 330140 h 3020392"/>
                <a:gd name="connsiteX4" fmla="*/ 3882673 w 3978734"/>
                <a:gd name="connsiteY4" fmla="*/ 463490 h 3020392"/>
                <a:gd name="connsiteX5" fmla="*/ 3901723 w 3978734"/>
                <a:gd name="connsiteY5" fmla="*/ 749240 h 3020392"/>
                <a:gd name="connsiteX6" fmla="*/ 3958873 w 3978734"/>
                <a:gd name="connsiteY6" fmla="*/ 2806640 h 3020392"/>
                <a:gd name="connsiteX7" fmla="*/ 3349273 w 3978734"/>
                <a:gd name="connsiteY7" fmla="*/ 2749490 h 3020392"/>
                <a:gd name="connsiteX8" fmla="*/ 1939573 w 3978734"/>
                <a:gd name="connsiteY8" fmla="*/ 2406590 h 3020392"/>
                <a:gd name="connsiteX9" fmla="*/ 1044223 w 3978734"/>
                <a:gd name="connsiteY9" fmla="*/ 2425640 h 3020392"/>
                <a:gd name="connsiteX10" fmla="*/ 139348 w 3978734"/>
                <a:gd name="connsiteY10" fmla="*/ 3016190 h 3020392"/>
                <a:gd name="connsiteX11" fmla="*/ 53623 w 3978734"/>
                <a:gd name="connsiteY11" fmla="*/ 2587565 h 3020392"/>
                <a:gd name="connsiteX12" fmla="*/ 15523 w 3978734"/>
                <a:gd name="connsiteY12" fmla="*/ 873065 h 3020392"/>
                <a:gd name="connsiteX13" fmla="*/ 15523 w 3978734"/>
                <a:gd name="connsiteY13" fmla="*/ 425390 h 3020392"/>
                <a:gd name="connsiteX0" fmla="*/ 15523 w 3997813"/>
                <a:gd name="connsiteY0" fmla="*/ 425390 h 3020392"/>
                <a:gd name="connsiteX1" fmla="*/ 853723 w 3997813"/>
                <a:gd name="connsiteY1" fmla="*/ 139640 h 3020392"/>
                <a:gd name="connsiteX2" fmla="*/ 2263423 w 3997813"/>
                <a:gd name="connsiteY2" fmla="*/ 6290 h 3020392"/>
                <a:gd name="connsiteX3" fmla="*/ 3549298 w 3997813"/>
                <a:gd name="connsiteY3" fmla="*/ 330140 h 3020392"/>
                <a:gd name="connsiteX4" fmla="*/ 3882673 w 3997813"/>
                <a:gd name="connsiteY4" fmla="*/ 463490 h 3020392"/>
                <a:gd name="connsiteX5" fmla="*/ 3930298 w 3997813"/>
                <a:gd name="connsiteY5" fmla="*/ 882590 h 3020392"/>
                <a:gd name="connsiteX6" fmla="*/ 3958873 w 3997813"/>
                <a:gd name="connsiteY6" fmla="*/ 2806640 h 3020392"/>
                <a:gd name="connsiteX7" fmla="*/ 3349273 w 3997813"/>
                <a:gd name="connsiteY7" fmla="*/ 2749490 h 3020392"/>
                <a:gd name="connsiteX8" fmla="*/ 1939573 w 3997813"/>
                <a:gd name="connsiteY8" fmla="*/ 2406590 h 3020392"/>
                <a:gd name="connsiteX9" fmla="*/ 1044223 w 3997813"/>
                <a:gd name="connsiteY9" fmla="*/ 2425640 h 3020392"/>
                <a:gd name="connsiteX10" fmla="*/ 139348 w 3997813"/>
                <a:gd name="connsiteY10" fmla="*/ 3016190 h 3020392"/>
                <a:gd name="connsiteX11" fmla="*/ 53623 w 3997813"/>
                <a:gd name="connsiteY11" fmla="*/ 2587565 h 3020392"/>
                <a:gd name="connsiteX12" fmla="*/ 15523 w 3997813"/>
                <a:gd name="connsiteY12" fmla="*/ 873065 h 3020392"/>
                <a:gd name="connsiteX13" fmla="*/ 15523 w 3997813"/>
                <a:gd name="connsiteY13" fmla="*/ 425390 h 3020392"/>
                <a:gd name="connsiteX0" fmla="*/ 15523 w 3997813"/>
                <a:gd name="connsiteY0" fmla="*/ 425390 h 3020392"/>
                <a:gd name="connsiteX1" fmla="*/ 853723 w 3997813"/>
                <a:gd name="connsiteY1" fmla="*/ 139640 h 3020392"/>
                <a:gd name="connsiteX2" fmla="*/ 2263423 w 3997813"/>
                <a:gd name="connsiteY2" fmla="*/ 6290 h 3020392"/>
                <a:gd name="connsiteX3" fmla="*/ 3549298 w 3997813"/>
                <a:gd name="connsiteY3" fmla="*/ 330140 h 3020392"/>
                <a:gd name="connsiteX4" fmla="*/ 3882673 w 3997813"/>
                <a:gd name="connsiteY4" fmla="*/ 463490 h 3020392"/>
                <a:gd name="connsiteX5" fmla="*/ 3930298 w 3997813"/>
                <a:gd name="connsiteY5" fmla="*/ 882590 h 3020392"/>
                <a:gd name="connsiteX6" fmla="*/ 3958873 w 3997813"/>
                <a:gd name="connsiteY6" fmla="*/ 2806640 h 3020392"/>
                <a:gd name="connsiteX7" fmla="*/ 3349273 w 3997813"/>
                <a:gd name="connsiteY7" fmla="*/ 2749490 h 3020392"/>
                <a:gd name="connsiteX8" fmla="*/ 1939573 w 3997813"/>
                <a:gd name="connsiteY8" fmla="*/ 2406590 h 3020392"/>
                <a:gd name="connsiteX9" fmla="*/ 1044223 w 3997813"/>
                <a:gd name="connsiteY9" fmla="*/ 2425640 h 3020392"/>
                <a:gd name="connsiteX10" fmla="*/ 139348 w 3997813"/>
                <a:gd name="connsiteY10" fmla="*/ 3016190 h 3020392"/>
                <a:gd name="connsiteX11" fmla="*/ 53623 w 3997813"/>
                <a:gd name="connsiteY11" fmla="*/ 2587565 h 3020392"/>
                <a:gd name="connsiteX12" fmla="*/ 15523 w 3997813"/>
                <a:gd name="connsiteY12" fmla="*/ 873065 h 3020392"/>
                <a:gd name="connsiteX13" fmla="*/ 15523 w 3997813"/>
                <a:gd name="connsiteY13" fmla="*/ 425390 h 3020392"/>
                <a:gd name="connsiteX0" fmla="*/ 15523 w 3972943"/>
                <a:gd name="connsiteY0" fmla="*/ 425390 h 3020392"/>
                <a:gd name="connsiteX1" fmla="*/ 853723 w 3972943"/>
                <a:gd name="connsiteY1" fmla="*/ 139640 h 3020392"/>
                <a:gd name="connsiteX2" fmla="*/ 2263423 w 3972943"/>
                <a:gd name="connsiteY2" fmla="*/ 6290 h 3020392"/>
                <a:gd name="connsiteX3" fmla="*/ 3549298 w 3972943"/>
                <a:gd name="connsiteY3" fmla="*/ 330140 h 3020392"/>
                <a:gd name="connsiteX4" fmla="*/ 3882673 w 3972943"/>
                <a:gd name="connsiteY4" fmla="*/ 463490 h 3020392"/>
                <a:gd name="connsiteX5" fmla="*/ 3930298 w 3972943"/>
                <a:gd name="connsiteY5" fmla="*/ 882590 h 3020392"/>
                <a:gd name="connsiteX6" fmla="*/ 3958873 w 3972943"/>
                <a:gd name="connsiteY6" fmla="*/ 2806640 h 3020392"/>
                <a:gd name="connsiteX7" fmla="*/ 3349273 w 3972943"/>
                <a:gd name="connsiteY7" fmla="*/ 2749490 h 3020392"/>
                <a:gd name="connsiteX8" fmla="*/ 1939573 w 3972943"/>
                <a:gd name="connsiteY8" fmla="*/ 2406590 h 3020392"/>
                <a:gd name="connsiteX9" fmla="*/ 1044223 w 3972943"/>
                <a:gd name="connsiteY9" fmla="*/ 2425640 h 3020392"/>
                <a:gd name="connsiteX10" fmla="*/ 139348 w 3972943"/>
                <a:gd name="connsiteY10" fmla="*/ 3016190 h 3020392"/>
                <a:gd name="connsiteX11" fmla="*/ 53623 w 3972943"/>
                <a:gd name="connsiteY11" fmla="*/ 2587565 h 3020392"/>
                <a:gd name="connsiteX12" fmla="*/ 15523 w 3972943"/>
                <a:gd name="connsiteY12" fmla="*/ 873065 h 3020392"/>
                <a:gd name="connsiteX13" fmla="*/ 15523 w 3972943"/>
                <a:gd name="connsiteY13" fmla="*/ 425390 h 3020392"/>
                <a:gd name="connsiteX0" fmla="*/ 15523 w 3937463"/>
                <a:gd name="connsiteY0" fmla="*/ 425390 h 3020392"/>
                <a:gd name="connsiteX1" fmla="*/ 853723 w 3937463"/>
                <a:gd name="connsiteY1" fmla="*/ 139640 h 3020392"/>
                <a:gd name="connsiteX2" fmla="*/ 2263423 w 3937463"/>
                <a:gd name="connsiteY2" fmla="*/ 6290 h 3020392"/>
                <a:gd name="connsiteX3" fmla="*/ 3549298 w 3937463"/>
                <a:gd name="connsiteY3" fmla="*/ 330140 h 3020392"/>
                <a:gd name="connsiteX4" fmla="*/ 3882673 w 3937463"/>
                <a:gd name="connsiteY4" fmla="*/ 463490 h 3020392"/>
                <a:gd name="connsiteX5" fmla="*/ 3930298 w 3937463"/>
                <a:gd name="connsiteY5" fmla="*/ 882590 h 3020392"/>
                <a:gd name="connsiteX6" fmla="*/ 3911248 w 3937463"/>
                <a:gd name="connsiteY6" fmla="*/ 2806640 h 3020392"/>
                <a:gd name="connsiteX7" fmla="*/ 3349273 w 3937463"/>
                <a:gd name="connsiteY7" fmla="*/ 2749490 h 3020392"/>
                <a:gd name="connsiteX8" fmla="*/ 1939573 w 3937463"/>
                <a:gd name="connsiteY8" fmla="*/ 2406590 h 3020392"/>
                <a:gd name="connsiteX9" fmla="*/ 1044223 w 3937463"/>
                <a:gd name="connsiteY9" fmla="*/ 2425640 h 3020392"/>
                <a:gd name="connsiteX10" fmla="*/ 139348 w 3937463"/>
                <a:gd name="connsiteY10" fmla="*/ 3016190 h 3020392"/>
                <a:gd name="connsiteX11" fmla="*/ 53623 w 3937463"/>
                <a:gd name="connsiteY11" fmla="*/ 2587565 h 3020392"/>
                <a:gd name="connsiteX12" fmla="*/ 15523 w 3937463"/>
                <a:gd name="connsiteY12" fmla="*/ 873065 h 3020392"/>
                <a:gd name="connsiteX13" fmla="*/ 15523 w 3937463"/>
                <a:gd name="connsiteY13" fmla="*/ 425390 h 302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37463" h="3020392" extrusionOk="0">
                  <a:moveTo>
                    <a:pt x="15523" y="425390"/>
                  </a:moveTo>
                  <a:cubicBezTo>
                    <a:pt x="50448" y="360303"/>
                    <a:pt x="479073" y="209490"/>
                    <a:pt x="853723" y="139640"/>
                  </a:cubicBezTo>
                  <a:cubicBezTo>
                    <a:pt x="1228373" y="69790"/>
                    <a:pt x="1814161" y="-25460"/>
                    <a:pt x="2263423" y="6290"/>
                  </a:cubicBezTo>
                  <a:cubicBezTo>
                    <a:pt x="2712685" y="38040"/>
                    <a:pt x="3279423" y="253940"/>
                    <a:pt x="3549298" y="330140"/>
                  </a:cubicBezTo>
                  <a:cubicBezTo>
                    <a:pt x="3819173" y="406340"/>
                    <a:pt x="3857273" y="380940"/>
                    <a:pt x="3882673" y="463490"/>
                  </a:cubicBezTo>
                  <a:cubicBezTo>
                    <a:pt x="3908073" y="546040"/>
                    <a:pt x="3925536" y="492065"/>
                    <a:pt x="3930298" y="882590"/>
                  </a:cubicBezTo>
                  <a:cubicBezTo>
                    <a:pt x="3935061" y="1273115"/>
                    <a:pt x="3950936" y="2714565"/>
                    <a:pt x="3911248" y="2806640"/>
                  </a:cubicBezTo>
                  <a:cubicBezTo>
                    <a:pt x="3871560" y="2898715"/>
                    <a:pt x="3677886" y="2816165"/>
                    <a:pt x="3349273" y="2749490"/>
                  </a:cubicBezTo>
                  <a:cubicBezTo>
                    <a:pt x="3020661" y="2682815"/>
                    <a:pt x="2323748" y="2460565"/>
                    <a:pt x="1939573" y="2406590"/>
                  </a:cubicBezTo>
                  <a:cubicBezTo>
                    <a:pt x="1555398" y="2352615"/>
                    <a:pt x="1344261" y="2324040"/>
                    <a:pt x="1044223" y="2425640"/>
                  </a:cubicBezTo>
                  <a:cubicBezTo>
                    <a:pt x="744186" y="2527240"/>
                    <a:pt x="275873" y="2989202"/>
                    <a:pt x="139348" y="3016190"/>
                  </a:cubicBezTo>
                  <a:cubicBezTo>
                    <a:pt x="2823" y="3043178"/>
                    <a:pt x="74260" y="2944752"/>
                    <a:pt x="53623" y="2587565"/>
                  </a:cubicBezTo>
                  <a:cubicBezTo>
                    <a:pt x="32986" y="2230378"/>
                    <a:pt x="15523" y="1233427"/>
                    <a:pt x="15523" y="873065"/>
                  </a:cubicBezTo>
                  <a:cubicBezTo>
                    <a:pt x="15523" y="512703"/>
                    <a:pt x="-19402" y="490477"/>
                    <a:pt x="15523" y="42539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500"/>
            </a:p>
          </p:txBody>
        </p:sp>
        <p:sp>
          <p:nvSpPr>
            <p:cNvPr id="122" name="Freeform 121"/>
            <p:cNvSpPr/>
            <p:nvPr/>
          </p:nvSpPr>
          <p:spPr bwMode="auto">
            <a:xfrm>
              <a:off x="9089135" y="2033435"/>
              <a:ext cx="599502" cy="70238"/>
            </a:xfrm>
            <a:custGeom>
              <a:avLst/>
              <a:gdLst>
                <a:gd name="connsiteX0" fmla="*/ 0 w 3838575"/>
                <a:gd name="connsiteY0" fmla="*/ 430679 h 449729"/>
                <a:gd name="connsiteX1" fmla="*/ 514350 w 3838575"/>
                <a:gd name="connsiteY1" fmla="*/ 259229 h 449729"/>
                <a:gd name="connsiteX2" fmla="*/ 1543050 w 3838575"/>
                <a:gd name="connsiteY2" fmla="*/ 40154 h 449729"/>
                <a:gd name="connsiteX3" fmla="*/ 2571750 w 3838575"/>
                <a:gd name="connsiteY3" fmla="*/ 40154 h 449729"/>
                <a:gd name="connsiteX4" fmla="*/ 3838575 w 3838575"/>
                <a:gd name="connsiteY4" fmla="*/ 449729 h 449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8575" h="449729" extrusionOk="0">
                  <a:moveTo>
                    <a:pt x="0" y="430679"/>
                  </a:moveTo>
                  <a:cubicBezTo>
                    <a:pt x="128587" y="377497"/>
                    <a:pt x="257175" y="324316"/>
                    <a:pt x="514350" y="259229"/>
                  </a:cubicBezTo>
                  <a:cubicBezTo>
                    <a:pt x="771525" y="194141"/>
                    <a:pt x="1200150" y="76666"/>
                    <a:pt x="1543050" y="40154"/>
                  </a:cubicBezTo>
                  <a:cubicBezTo>
                    <a:pt x="1885950" y="3642"/>
                    <a:pt x="2189163" y="-28108"/>
                    <a:pt x="2571750" y="40154"/>
                  </a:cubicBezTo>
                  <a:cubicBezTo>
                    <a:pt x="2954337" y="108416"/>
                    <a:pt x="3396456" y="279072"/>
                    <a:pt x="3838575" y="449729"/>
                  </a:cubicBezTo>
                </a:path>
              </a:pathLst>
            </a:cu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500"/>
            </a:p>
          </p:txBody>
        </p:sp>
        <p:sp>
          <p:nvSpPr>
            <p:cNvPr id="123" name="Freeform 122"/>
            <p:cNvSpPr/>
            <p:nvPr/>
          </p:nvSpPr>
          <p:spPr bwMode="auto">
            <a:xfrm>
              <a:off x="9090801" y="2109749"/>
              <a:ext cx="599502" cy="70238"/>
            </a:xfrm>
            <a:custGeom>
              <a:avLst/>
              <a:gdLst>
                <a:gd name="connsiteX0" fmla="*/ 0 w 3838575"/>
                <a:gd name="connsiteY0" fmla="*/ 430679 h 449729"/>
                <a:gd name="connsiteX1" fmla="*/ 514350 w 3838575"/>
                <a:gd name="connsiteY1" fmla="*/ 259229 h 449729"/>
                <a:gd name="connsiteX2" fmla="*/ 1543050 w 3838575"/>
                <a:gd name="connsiteY2" fmla="*/ 40154 h 449729"/>
                <a:gd name="connsiteX3" fmla="*/ 2571750 w 3838575"/>
                <a:gd name="connsiteY3" fmla="*/ 40154 h 449729"/>
                <a:gd name="connsiteX4" fmla="*/ 3838575 w 3838575"/>
                <a:gd name="connsiteY4" fmla="*/ 449729 h 449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8575" h="449729" extrusionOk="0">
                  <a:moveTo>
                    <a:pt x="0" y="430679"/>
                  </a:moveTo>
                  <a:cubicBezTo>
                    <a:pt x="128587" y="377497"/>
                    <a:pt x="257175" y="324316"/>
                    <a:pt x="514350" y="259229"/>
                  </a:cubicBezTo>
                  <a:cubicBezTo>
                    <a:pt x="771525" y="194141"/>
                    <a:pt x="1200150" y="76666"/>
                    <a:pt x="1543050" y="40154"/>
                  </a:cubicBezTo>
                  <a:cubicBezTo>
                    <a:pt x="1885950" y="3642"/>
                    <a:pt x="2189163" y="-28108"/>
                    <a:pt x="2571750" y="40154"/>
                  </a:cubicBezTo>
                  <a:cubicBezTo>
                    <a:pt x="2954337" y="108416"/>
                    <a:pt x="3396456" y="279072"/>
                    <a:pt x="3838575" y="449729"/>
                  </a:cubicBezTo>
                </a:path>
              </a:pathLst>
            </a:cu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500"/>
            </a:p>
          </p:txBody>
        </p:sp>
        <p:sp>
          <p:nvSpPr>
            <p:cNvPr id="124" name="Freeform 123"/>
            <p:cNvSpPr/>
            <p:nvPr/>
          </p:nvSpPr>
          <p:spPr bwMode="auto">
            <a:xfrm>
              <a:off x="9093806" y="2153284"/>
              <a:ext cx="599502" cy="70238"/>
            </a:xfrm>
            <a:custGeom>
              <a:avLst/>
              <a:gdLst>
                <a:gd name="connsiteX0" fmla="*/ 0 w 3838575"/>
                <a:gd name="connsiteY0" fmla="*/ 430679 h 449729"/>
                <a:gd name="connsiteX1" fmla="*/ 514350 w 3838575"/>
                <a:gd name="connsiteY1" fmla="*/ 259229 h 449729"/>
                <a:gd name="connsiteX2" fmla="*/ 1543050 w 3838575"/>
                <a:gd name="connsiteY2" fmla="*/ 40154 h 449729"/>
                <a:gd name="connsiteX3" fmla="*/ 2571750 w 3838575"/>
                <a:gd name="connsiteY3" fmla="*/ 40154 h 449729"/>
                <a:gd name="connsiteX4" fmla="*/ 3838575 w 3838575"/>
                <a:gd name="connsiteY4" fmla="*/ 449729 h 449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8575" h="449729" extrusionOk="0">
                  <a:moveTo>
                    <a:pt x="0" y="430679"/>
                  </a:moveTo>
                  <a:cubicBezTo>
                    <a:pt x="128587" y="377497"/>
                    <a:pt x="257175" y="324316"/>
                    <a:pt x="514350" y="259229"/>
                  </a:cubicBezTo>
                  <a:cubicBezTo>
                    <a:pt x="771525" y="194141"/>
                    <a:pt x="1200150" y="76666"/>
                    <a:pt x="1543050" y="40154"/>
                  </a:cubicBezTo>
                  <a:cubicBezTo>
                    <a:pt x="1885950" y="3642"/>
                    <a:pt x="2189163" y="-28108"/>
                    <a:pt x="2571750" y="40154"/>
                  </a:cubicBezTo>
                  <a:cubicBezTo>
                    <a:pt x="2954337" y="108416"/>
                    <a:pt x="3396456" y="279072"/>
                    <a:pt x="3838575" y="449729"/>
                  </a:cubicBezTo>
                </a:path>
              </a:pathLst>
            </a:cu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500"/>
            </a:p>
          </p:txBody>
        </p:sp>
        <p:sp>
          <p:nvSpPr>
            <p:cNvPr id="125" name="Freeform 124"/>
            <p:cNvSpPr/>
            <p:nvPr/>
          </p:nvSpPr>
          <p:spPr bwMode="auto">
            <a:xfrm>
              <a:off x="9095669" y="2248545"/>
              <a:ext cx="599502" cy="70238"/>
            </a:xfrm>
            <a:custGeom>
              <a:avLst/>
              <a:gdLst>
                <a:gd name="connsiteX0" fmla="*/ 0 w 3838575"/>
                <a:gd name="connsiteY0" fmla="*/ 430679 h 449729"/>
                <a:gd name="connsiteX1" fmla="*/ 514350 w 3838575"/>
                <a:gd name="connsiteY1" fmla="*/ 259229 h 449729"/>
                <a:gd name="connsiteX2" fmla="*/ 1543050 w 3838575"/>
                <a:gd name="connsiteY2" fmla="*/ 40154 h 449729"/>
                <a:gd name="connsiteX3" fmla="*/ 2571750 w 3838575"/>
                <a:gd name="connsiteY3" fmla="*/ 40154 h 449729"/>
                <a:gd name="connsiteX4" fmla="*/ 3838575 w 3838575"/>
                <a:gd name="connsiteY4" fmla="*/ 449729 h 449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8575" h="449729" extrusionOk="0">
                  <a:moveTo>
                    <a:pt x="0" y="430679"/>
                  </a:moveTo>
                  <a:cubicBezTo>
                    <a:pt x="128587" y="377497"/>
                    <a:pt x="257175" y="324316"/>
                    <a:pt x="514350" y="259229"/>
                  </a:cubicBezTo>
                  <a:cubicBezTo>
                    <a:pt x="771525" y="194141"/>
                    <a:pt x="1200150" y="76666"/>
                    <a:pt x="1543050" y="40154"/>
                  </a:cubicBezTo>
                  <a:cubicBezTo>
                    <a:pt x="1885950" y="3642"/>
                    <a:pt x="2189163" y="-28108"/>
                    <a:pt x="2571750" y="40154"/>
                  </a:cubicBezTo>
                  <a:cubicBezTo>
                    <a:pt x="2954337" y="108416"/>
                    <a:pt x="3396456" y="279072"/>
                    <a:pt x="3838575" y="449729"/>
                  </a:cubicBezTo>
                </a:path>
              </a:pathLst>
            </a:cu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500"/>
            </a:p>
          </p:txBody>
        </p:sp>
        <p:grpSp>
          <p:nvGrpSpPr>
            <p:cNvPr id="126" name="Group 125"/>
            <p:cNvGrpSpPr/>
            <p:nvPr/>
          </p:nvGrpSpPr>
          <p:grpSpPr bwMode="auto">
            <a:xfrm>
              <a:off x="9114768" y="1806364"/>
              <a:ext cx="496712" cy="706889"/>
              <a:chOff x="8708877" y="1215015"/>
              <a:chExt cx="1695172" cy="2412464"/>
            </a:xfrm>
          </p:grpSpPr>
          <p:sp>
            <p:nvSpPr>
              <p:cNvPr id="128" name="TextBox 127"/>
              <p:cNvSpPr txBox="1"/>
              <p:nvPr/>
            </p:nvSpPr>
            <p:spPr bwMode="auto">
              <a:xfrm>
                <a:off x="8808646" y="1215015"/>
                <a:ext cx="1595403" cy="577706"/>
              </a:xfrm>
              <a:prstGeom prst="rect">
                <a:avLst/>
              </a:prstGeom>
              <a:noFill/>
            </p:spPr>
            <p:txBody>
              <a:bodyPr wrap="square" rtlCol="0">
                <a:spAutoFit/>
              </a:bodyPr>
              <a:lstStyle/>
              <a:p>
                <a:pPr algn="ctr">
                  <a:defRPr/>
                </a:pPr>
                <a:r>
                  <a:rPr lang="en-US" sz="500" b="1" dirty="0">
                    <a:latin typeface="Arial"/>
                    <a:cs typeface="Arial"/>
                  </a:rPr>
                  <a:t>CSF</a:t>
                </a:r>
                <a:endParaRPr sz="1200" dirty="0"/>
              </a:p>
            </p:txBody>
          </p:sp>
          <p:sp>
            <p:nvSpPr>
              <p:cNvPr id="129" name="TextBox 128"/>
              <p:cNvSpPr txBox="1"/>
              <p:nvPr/>
            </p:nvSpPr>
            <p:spPr bwMode="auto">
              <a:xfrm>
                <a:off x="8708877" y="3049773"/>
                <a:ext cx="1449668" cy="577706"/>
              </a:xfrm>
              <a:prstGeom prst="rect">
                <a:avLst/>
              </a:prstGeom>
              <a:noFill/>
            </p:spPr>
            <p:txBody>
              <a:bodyPr wrap="square" rtlCol="0">
                <a:spAutoFit/>
              </a:bodyPr>
              <a:lstStyle/>
              <a:p>
                <a:pPr algn="ctr">
                  <a:defRPr/>
                </a:pPr>
                <a:r>
                  <a:rPr lang="en-US" sz="500" b="1" dirty="0">
                    <a:latin typeface="Arial"/>
                    <a:cs typeface="Arial"/>
                  </a:rPr>
                  <a:t>WM</a:t>
                </a:r>
                <a:endParaRPr sz="1200" dirty="0"/>
              </a:p>
            </p:txBody>
          </p:sp>
        </p:grpSp>
        <p:sp>
          <p:nvSpPr>
            <p:cNvPr id="127" name="Freeform 126"/>
            <p:cNvSpPr/>
            <p:nvPr/>
          </p:nvSpPr>
          <p:spPr>
            <a:xfrm>
              <a:off x="9202804" y="2044199"/>
              <a:ext cx="951687" cy="294427"/>
            </a:xfrm>
            <a:custGeom>
              <a:avLst/>
              <a:gdLst>
                <a:gd name="connsiteX0" fmla="*/ 0 w 1250462"/>
                <a:gd name="connsiteY0" fmla="*/ 0 h 386861"/>
                <a:gd name="connsiteX1" fmla="*/ 1234831 w 1250462"/>
                <a:gd name="connsiteY1" fmla="*/ 0 h 386861"/>
                <a:gd name="connsiteX2" fmla="*/ 46892 w 1250462"/>
                <a:gd name="connsiteY2" fmla="*/ 82061 h 386861"/>
                <a:gd name="connsiteX3" fmla="*/ 39077 w 1250462"/>
                <a:gd name="connsiteY3" fmla="*/ 273538 h 386861"/>
                <a:gd name="connsiteX4" fmla="*/ 1250462 w 1250462"/>
                <a:gd name="connsiteY4" fmla="*/ 246184 h 386861"/>
                <a:gd name="connsiteX5" fmla="*/ 1242646 w 1250462"/>
                <a:gd name="connsiteY5" fmla="*/ 386861 h 386861"/>
                <a:gd name="connsiteX6" fmla="*/ 46892 w 1250462"/>
                <a:gd name="connsiteY6" fmla="*/ 312615 h 38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462" h="386861">
                  <a:moveTo>
                    <a:pt x="0" y="0"/>
                  </a:moveTo>
                  <a:lnTo>
                    <a:pt x="1234831" y="0"/>
                  </a:lnTo>
                  <a:lnTo>
                    <a:pt x="46892" y="82061"/>
                  </a:lnTo>
                  <a:lnTo>
                    <a:pt x="39077" y="273538"/>
                  </a:lnTo>
                  <a:lnTo>
                    <a:pt x="1250462" y="246184"/>
                  </a:lnTo>
                  <a:lnTo>
                    <a:pt x="1242646" y="386861"/>
                  </a:lnTo>
                  <a:lnTo>
                    <a:pt x="46892" y="312615"/>
                  </a:lnTo>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sp>
        <p:nvSpPr>
          <p:cNvPr id="132" name="Content Placeholder 2"/>
          <p:cNvSpPr>
            <a:spLocks noGrp="1"/>
          </p:cNvSpPr>
          <p:nvPr>
            <p:ph idx="1"/>
          </p:nvPr>
        </p:nvSpPr>
        <p:spPr>
          <a:xfrm>
            <a:off x="2090180" y="3249087"/>
            <a:ext cx="1685925" cy="381000"/>
          </a:xfrm>
        </p:spPr>
        <p:txBody>
          <a:bodyPr/>
          <a:lstStyle/>
          <a:p>
            <a:pPr marL="0" indent="0" algn="ctr">
              <a:buNone/>
            </a:pPr>
            <a:r>
              <a:rPr lang="en-US" sz="2000" dirty="0"/>
              <a:t>1 corr. value</a:t>
            </a:r>
          </a:p>
        </p:txBody>
      </p:sp>
      <p:pic>
        <p:nvPicPr>
          <p:cNvPr id="133" name="Picture 132"/>
          <p:cNvPicPr>
            <a:picLocks noChangeAspect="1"/>
          </p:cNvPicPr>
          <p:nvPr/>
        </p:nvPicPr>
        <p:blipFill rotWithShape="1">
          <a:blip r:embed="rId3"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9694" t="19580" r="2724" b="73575"/>
          <a:stretch/>
        </p:blipFill>
        <p:spPr>
          <a:xfrm>
            <a:off x="1524000" y="1448780"/>
            <a:ext cx="2910736" cy="597386"/>
          </a:xfrm>
          <a:prstGeom prst="rect">
            <a:avLst/>
          </a:prstGeom>
        </p:spPr>
      </p:pic>
      <p:pic>
        <p:nvPicPr>
          <p:cNvPr id="134" name="Picture 133"/>
          <p:cNvPicPr>
            <a:picLocks noChangeAspect="1"/>
          </p:cNvPicPr>
          <p:nvPr/>
        </p:nvPicPr>
        <p:blipFill rotWithShape="1">
          <a:blip r:embed="rId3"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9387" t="35788" r="3032" b="56354"/>
          <a:stretch/>
        </p:blipFill>
        <p:spPr>
          <a:xfrm>
            <a:off x="1523998" y="2065216"/>
            <a:ext cx="2910738" cy="685800"/>
          </a:xfrm>
          <a:prstGeom prst="rect">
            <a:avLst/>
          </a:prstGeom>
        </p:spPr>
      </p:pic>
      <p:pic>
        <p:nvPicPr>
          <p:cNvPr id="135" name="Picture 134"/>
          <p:cNvPicPr>
            <a:picLocks noChangeAspect="1"/>
          </p:cNvPicPr>
          <p:nvPr/>
        </p:nvPicPr>
        <p:blipFill rotWithShape="1">
          <a:blip r:embed="rId3"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9694" t="19580" r="2724" b="73575"/>
          <a:stretch/>
        </p:blipFill>
        <p:spPr>
          <a:xfrm>
            <a:off x="6672261" y="1448780"/>
            <a:ext cx="2910736" cy="597386"/>
          </a:xfrm>
          <a:prstGeom prst="rect">
            <a:avLst/>
          </a:prstGeom>
        </p:spPr>
      </p:pic>
      <p:pic>
        <p:nvPicPr>
          <p:cNvPr id="136" name="Picture 135"/>
          <p:cNvPicPr>
            <a:picLocks noChangeAspect="1"/>
          </p:cNvPicPr>
          <p:nvPr/>
        </p:nvPicPr>
        <p:blipFill rotWithShape="1">
          <a:blip r:embed="rId3"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9387" t="35788" r="3032" b="56354"/>
          <a:stretch/>
        </p:blipFill>
        <p:spPr>
          <a:xfrm>
            <a:off x="6672259" y="2065216"/>
            <a:ext cx="2910738" cy="685800"/>
          </a:xfrm>
          <a:prstGeom prst="rect">
            <a:avLst/>
          </a:prstGeom>
        </p:spPr>
      </p:pic>
      <p:sp>
        <p:nvSpPr>
          <p:cNvPr id="137" name="Left Brace 136"/>
          <p:cNvSpPr/>
          <p:nvPr/>
        </p:nvSpPr>
        <p:spPr>
          <a:xfrm rot="16200000">
            <a:off x="2857738" y="1516397"/>
            <a:ext cx="243252" cy="2910738"/>
          </a:xfrm>
          <a:prstGeom prst="leftBrace">
            <a:avLst>
              <a:gd name="adj1" fmla="val 0"/>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8" name="Content Placeholder 2"/>
          <p:cNvSpPr txBox="1">
            <a:spLocks/>
          </p:cNvSpPr>
          <p:nvPr/>
        </p:nvSpPr>
        <p:spPr>
          <a:xfrm>
            <a:off x="1524000" y="5464018"/>
            <a:ext cx="2971800" cy="719857"/>
          </a:xfrm>
          <a:prstGeom prst="rect">
            <a:avLst/>
          </a:prstGeom>
        </p:spPr>
        <p:txBody>
          <a:bodyPr vert="horz" lIns="0" tIns="0" rIns="0" bIns="0" rtlCol="0" anchor="t" anchorCtr="0">
            <a:noAutofit/>
          </a:bodyPr>
          <a:lst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Calibri" panose="020F0502020204030204" pitchFamily="34" charset="0"/>
              <a:buNone/>
            </a:pPr>
            <a:r>
              <a:rPr lang="en-US" sz="1600" dirty="0"/>
              <a:t>All voxels fed into analysis produce </a:t>
            </a:r>
            <a:r>
              <a:rPr lang="en-US" sz="1600" i="1" dirty="0"/>
              <a:t>one connectivity matrix</a:t>
            </a:r>
          </a:p>
        </p:txBody>
      </p:sp>
      <p:pic>
        <p:nvPicPr>
          <p:cNvPr id="139" name="Picture 138"/>
          <p:cNvPicPr>
            <a:picLocks noChangeAspect="1"/>
          </p:cNvPicPr>
          <p:nvPr/>
        </p:nvPicPr>
        <p:blipFill rotWithShape="1">
          <a:blip r:embed="rId4"/>
          <a:srcRect l="485" t="2659" r="1815" b="2208"/>
          <a:stretch/>
        </p:blipFill>
        <p:spPr>
          <a:xfrm>
            <a:off x="2203804" y="3847472"/>
            <a:ext cx="1519742" cy="1286652"/>
          </a:xfrm>
          <a:prstGeom prst="rect">
            <a:avLst/>
          </a:prstGeom>
          <a:ln>
            <a:solidFill>
              <a:schemeClr val="tx1"/>
            </a:solidFill>
          </a:ln>
        </p:spPr>
      </p:pic>
      <p:sp>
        <p:nvSpPr>
          <p:cNvPr id="140" name="Left Brace 139"/>
          <p:cNvSpPr/>
          <p:nvPr/>
        </p:nvSpPr>
        <p:spPr>
          <a:xfrm rot="16200000">
            <a:off x="6687793" y="2807006"/>
            <a:ext cx="243252" cy="274320"/>
          </a:xfrm>
          <a:prstGeom prst="leftBrace">
            <a:avLst>
              <a:gd name="adj1" fmla="val 0"/>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1" name="Left Brace 140"/>
          <p:cNvSpPr/>
          <p:nvPr/>
        </p:nvSpPr>
        <p:spPr>
          <a:xfrm rot="16200000">
            <a:off x="7025934" y="2813112"/>
            <a:ext cx="243252" cy="274320"/>
          </a:xfrm>
          <a:prstGeom prst="leftBrace">
            <a:avLst>
              <a:gd name="adj1" fmla="val 0"/>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2" name="Left Brace 141"/>
          <p:cNvSpPr/>
          <p:nvPr/>
        </p:nvSpPr>
        <p:spPr>
          <a:xfrm rot="16200000">
            <a:off x="7349784" y="2803867"/>
            <a:ext cx="243252" cy="274320"/>
          </a:xfrm>
          <a:prstGeom prst="leftBrace">
            <a:avLst>
              <a:gd name="adj1" fmla="val 0"/>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3" name="Left Brace 142"/>
          <p:cNvSpPr/>
          <p:nvPr/>
        </p:nvSpPr>
        <p:spPr>
          <a:xfrm rot="16200000">
            <a:off x="7687925" y="2809973"/>
            <a:ext cx="243252" cy="274320"/>
          </a:xfrm>
          <a:prstGeom prst="leftBrace">
            <a:avLst>
              <a:gd name="adj1" fmla="val 0"/>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4" name="Left Brace 143"/>
          <p:cNvSpPr/>
          <p:nvPr/>
        </p:nvSpPr>
        <p:spPr>
          <a:xfrm rot="16200000">
            <a:off x="8026066" y="2806833"/>
            <a:ext cx="243252" cy="274320"/>
          </a:xfrm>
          <a:prstGeom prst="leftBrace">
            <a:avLst>
              <a:gd name="adj1" fmla="val 0"/>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5" name="Left Brace 144"/>
          <p:cNvSpPr/>
          <p:nvPr/>
        </p:nvSpPr>
        <p:spPr>
          <a:xfrm rot="16200000">
            <a:off x="8364207" y="2812939"/>
            <a:ext cx="243252" cy="274320"/>
          </a:xfrm>
          <a:prstGeom prst="leftBrace">
            <a:avLst>
              <a:gd name="adj1" fmla="val 0"/>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6" name="Left Brace 145"/>
          <p:cNvSpPr/>
          <p:nvPr/>
        </p:nvSpPr>
        <p:spPr>
          <a:xfrm rot="16200000">
            <a:off x="8702348" y="2809800"/>
            <a:ext cx="243252" cy="274320"/>
          </a:xfrm>
          <a:prstGeom prst="leftBrace">
            <a:avLst>
              <a:gd name="adj1" fmla="val 0"/>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7" name="Left Brace 146"/>
          <p:cNvSpPr/>
          <p:nvPr/>
        </p:nvSpPr>
        <p:spPr>
          <a:xfrm rot="16200000">
            <a:off x="9040489" y="2815906"/>
            <a:ext cx="243252" cy="274320"/>
          </a:xfrm>
          <a:prstGeom prst="leftBrace">
            <a:avLst>
              <a:gd name="adj1" fmla="val 0"/>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8" name="Left Brace 147"/>
          <p:cNvSpPr/>
          <p:nvPr/>
        </p:nvSpPr>
        <p:spPr>
          <a:xfrm rot="16200000">
            <a:off x="9364339" y="2804476"/>
            <a:ext cx="243252" cy="274320"/>
          </a:xfrm>
          <a:prstGeom prst="leftBrace">
            <a:avLst>
              <a:gd name="adj1" fmla="val 0"/>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49" name="Picture 148"/>
          <p:cNvPicPr>
            <a:picLocks noChangeAspect="1"/>
          </p:cNvPicPr>
          <p:nvPr/>
        </p:nvPicPr>
        <p:blipFill rotWithShape="1">
          <a:blip r:embed="rId4"/>
          <a:srcRect l="485" t="2659" r="1815" b="2208"/>
          <a:stretch/>
        </p:blipFill>
        <p:spPr>
          <a:xfrm>
            <a:off x="6096000" y="3757150"/>
            <a:ext cx="1519742" cy="1286652"/>
          </a:xfrm>
          <a:prstGeom prst="rect">
            <a:avLst/>
          </a:prstGeom>
          <a:ln>
            <a:solidFill>
              <a:schemeClr val="tx1"/>
            </a:solidFill>
          </a:ln>
        </p:spPr>
      </p:pic>
      <p:pic>
        <p:nvPicPr>
          <p:cNvPr id="150" name="Picture 149"/>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l="485" t="2659" r="1815" b="2208"/>
          <a:stretch/>
        </p:blipFill>
        <p:spPr>
          <a:xfrm>
            <a:off x="6406522" y="3813215"/>
            <a:ext cx="1519742" cy="1286652"/>
          </a:xfrm>
          <a:prstGeom prst="rect">
            <a:avLst/>
          </a:prstGeom>
          <a:ln>
            <a:solidFill>
              <a:schemeClr val="tx1"/>
            </a:solidFill>
          </a:ln>
        </p:spPr>
      </p:pic>
      <p:pic>
        <p:nvPicPr>
          <p:cNvPr id="151" name="Picture 150"/>
          <p:cNvPicPr>
            <a:picLocks noChangeAspect="1"/>
          </p:cNvPicPr>
          <p:nvPr/>
        </p:nvPicPr>
        <p:blipFill rotWithShape="1">
          <a:blip r:embed="rId4"/>
          <a:srcRect l="485" t="2659" r="1815" b="2208"/>
          <a:stretch/>
        </p:blipFill>
        <p:spPr>
          <a:xfrm>
            <a:off x="6736798" y="3871766"/>
            <a:ext cx="1519742" cy="1286652"/>
          </a:xfrm>
          <a:prstGeom prst="rect">
            <a:avLst/>
          </a:prstGeom>
          <a:ln>
            <a:solidFill>
              <a:schemeClr val="tx1"/>
            </a:solidFill>
          </a:ln>
        </p:spPr>
      </p:pic>
      <p:pic>
        <p:nvPicPr>
          <p:cNvPr id="152" name="Picture 151"/>
          <p:cNvPicPr>
            <a:picLocks noChangeAspect="1"/>
          </p:cNvPicPr>
          <p:nvPr/>
        </p:nvPicPr>
        <p:blipFill rotWithShape="1">
          <a:blip r:embed="rId4"/>
          <a:srcRect l="485" t="2659" r="1815" b="2208"/>
          <a:stretch/>
        </p:blipFill>
        <p:spPr>
          <a:xfrm>
            <a:off x="7064255" y="3920112"/>
            <a:ext cx="1519742" cy="1286652"/>
          </a:xfrm>
          <a:prstGeom prst="rect">
            <a:avLst/>
          </a:prstGeom>
          <a:ln>
            <a:solidFill>
              <a:schemeClr val="tx1"/>
            </a:solidFill>
          </a:ln>
        </p:spPr>
      </p:pic>
      <p:pic>
        <p:nvPicPr>
          <p:cNvPr id="153" name="Picture 152"/>
          <p:cNvPicPr>
            <a:picLocks noChangeAspect="1"/>
          </p:cNvPicPr>
          <p:nvPr/>
        </p:nvPicPr>
        <p:blipFill rotWithShape="1">
          <a:blip r:embed="rId7">
            <a:extLst>
              <a:ext uri="{BEBA8EAE-BF5A-486C-A8C5-ECC9F3942E4B}">
                <a14:imgProps xmlns:a14="http://schemas.microsoft.com/office/drawing/2010/main">
                  <a14:imgLayer r:embed="rId6">
                    <a14:imgEffect>
                      <a14:brightnessContrast bright="20000"/>
                    </a14:imgEffect>
                  </a14:imgLayer>
                </a14:imgProps>
              </a:ext>
            </a:extLst>
          </a:blip>
          <a:srcRect l="485" t="2659" r="1815" b="2208"/>
          <a:stretch/>
        </p:blipFill>
        <p:spPr>
          <a:xfrm>
            <a:off x="7378984" y="3959552"/>
            <a:ext cx="1519742" cy="1286652"/>
          </a:xfrm>
          <a:prstGeom prst="rect">
            <a:avLst/>
          </a:prstGeom>
          <a:ln>
            <a:solidFill>
              <a:schemeClr val="tx1"/>
            </a:solidFill>
          </a:ln>
        </p:spPr>
      </p:pic>
      <p:pic>
        <p:nvPicPr>
          <p:cNvPr id="154" name="Picture 153"/>
          <p:cNvPicPr>
            <a:picLocks noChangeAspect="1"/>
          </p:cNvPicPr>
          <p:nvPr/>
        </p:nvPicPr>
        <p:blipFill rotWithShape="1">
          <a:blip r:embed="rId4"/>
          <a:srcRect l="485" t="2659" r="1815" b="2208"/>
          <a:stretch/>
        </p:blipFill>
        <p:spPr>
          <a:xfrm>
            <a:off x="7720487" y="4019091"/>
            <a:ext cx="1519742" cy="1286652"/>
          </a:xfrm>
          <a:prstGeom prst="rect">
            <a:avLst/>
          </a:prstGeom>
          <a:ln>
            <a:solidFill>
              <a:schemeClr val="tx1"/>
            </a:solidFill>
          </a:ln>
        </p:spPr>
      </p:pic>
      <p:pic>
        <p:nvPicPr>
          <p:cNvPr id="155" name="Picture 154"/>
          <p:cNvPicPr>
            <a:picLocks noChangeAspect="1"/>
          </p:cNvPicPr>
          <p:nvPr/>
        </p:nvPicPr>
        <p:blipFill rotWithShape="1">
          <a:blip r:embed="rId8">
            <a:extLst>
              <a:ext uri="{BEBA8EAE-BF5A-486C-A8C5-ECC9F3942E4B}">
                <a14:imgProps xmlns:a14="http://schemas.microsoft.com/office/drawing/2010/main">
                  <a14:imgLayer r:embed="rId6">
                    <a14:imgEffect>
                      <a14:brightnessContrast bright="20000" contrast="-40000"/>
                    </a14:imgEffect>
                  </a14:imgLayer>
                </a14:imgProps>
              </a:ext>
            </a:extLst>
          </a:blip>
          <a:srcRect l="485" t="2659" r="1815" b="2208"/>
          <a:stretch/>
        </p:blipFill>
        <p:spPr>
          <a:xfrm>
            <a:off x="8062886" y="4077642"/>
            <a:ext cx="1519742" cy="1286652"/>
          </a:xfrm>
          <a:prstGeom prst="rect">
            <a:avLst/>
          </a:prstGeom>
          <a:ln>
            <a:solidFill>
              <a:schemeClr val="tx1"/>
            </a:solidFill>
          </a:ln>
        </p:spPr>
      </p:pic>
      <p:pic>
        <p:nvPicPr>
          <p:cNvPr id="156" name="Picture 155"/>
          <p:cNvPicPr>
            <a:picLocks noChangeAspect="1"/>
          </p:cNvPicPr>
          <p:nvPr/>
        </p:nvPicPr>
        <p:blipFill rotWithShape="1">
          <a:blip r:embed="rId9">
            <a:extLst>
              <a:ext uri="{BEBA8EAE-BF5A-486C-A8C5-ECC9F3942E4B}">
                <a14:imgProps xmlns:a14="http://schemas.microsoft.com/office/drawing/2010/main">
                  <a14:imgLayer r:embed="rId6">
                    <a14:imgEffect>
                      <a14:sharpenSoften amount="50000"/>
                    </a14:imgEffect>
                  </a14:imgLayer>
                </a14:imgProps>
              </a:ext>
            </a:extLst>
          </a:blip>
          <a:srcRect l="485" t="2659" r="1815" b="2208"/>
          <a:stretch/>
        </p:blipFill>
        <p:spPr>
          <a:xfrm>
            <a:off x="8405285" y="4141015"/>
            <a:ext cx="1519742" cy="1286652"/>
          </a:xfrm>
          <a:prstGeom prst="rect">
            <a:avLst/>
          </a:prstGeom>
          <a:ln>
            <a:solidFill>
              <a:schemeClr val="tx1"/>
            </a:solidFill>
          </a:ln>
        </p:spPr>
      </p:pic>
      <p:pic>
        <p:nvPicPr>
          <p:cNvPr id="157" name="Picture 156"/>
          <p:cNvPicPr>
            <a:picLocks noChangeAspect="1"/>
          </p:cNvPicPr>
          <p:nvPr/>
        </p:nvPicPr>
        <p:blipFill rotWithShape="1">
          <a:blip r:embed="rId4"/>
          <a:srcRect l="485" t="2659" r="1815" b="2208"/>
          <a:stretch/>
        </p:blipFill>
        <p:spPr>
          <a:xfrm>
            <a:off x="8746084" y="4204388"/>
            <a:ext cx="1519742" cy="1286652"/>
          </a:xfrm>
          <a:prstGeom prst="rect">
            <a:avLst/>
          </a:prstGeom>
          <a:ln>
            <a:solidFill>
              <a:schemeClr val="tx1"/>
            </a:solidFill>
          </a:ln>
        </p:spPr>
      </p:pic>
      <p:sp>
        <p:nvSpPr>
          <p:cNvPr id="158" name="Content Placeholder 2"/>
          <p:cNvSpPr txBox="1">
            <a:spLocks/>
          </p:cNvSpPr>
          <p:nvPr/>
        </p:nvSpPr>
        <p:spPr>
          <a:xfrm>
            <a:off x="6548229" y="3124200"/>
            <a:ext cx="3074896" cy="381000"/>
          </a:xfrm>
          <a:prstGeom prst="rect">
            <a:avLst/>
          </a:prstGeom>
        </p:spPr>
        <p:txBody>
          <a:bodyPr vert="horz" lIns="0" tIns="0" rIns="0" bIns="0" rtlCol="0" anchor="t" anchorCtr="0">
            <a:noAutofit/>
          </a:bodyPr>
          <a:lst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Calibri" panose="020F0502020204030204" pitchFamily="34" charset="0"/>
              <a:buNone/>
            </a:pPr>
            <a:r>
              <a:rPr lang="en-US" sz="2000" dirty="0"/>
              <a:t>1 corr. value </a:t>
            </a:r>
            <a:r>
              <a:rPr lang="en-US" sz="2000" u="sng" dirty="0"/>
              <a:t>per time step</a:t>
            </a:r>
          </a:p>
        </p:txBody>
      </p:sp>
      <p:sp>
        <p:nvSpPr>
          <p:cNvPr id="159" name="Content Placeholder 2"/>
          <p:cNvSpPr txBox="1">
            <a:spLocks/>
          </p:cNvSpPr>
          <p:nvPr/>
        </p:nvSpPr>
        <p:spPr>
          <a:xfrm>
            <a:off x="6133899" y="5459735"/>
            <a:ext cx="4027586" cy="719857"/>
          </a:xfrm>
          <a:prstGeom prst="rect">
            <a:avLst/>
          </a:prstGeom>
        </p:spPr>
        <p:txBody>
          <a:bodyPr vert="horz" lIns="0" tIns="0" rIns="0" bIns="0" rtlCol="0" anchor="t" anchorCtr="0">
            <a:noAutofit/>
          </a:bodyPr>
          <a:lst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Calibri" panose="020F0502020204030204" pitchFamily="34" charset="0"/>
              <a:buNone/>
            </a:pPr>
            <a:r>
              <a:rPr lang="en-US" sz="1600" dirty="0"/>
              <a:t>All voxels fed into analysis </a:t>
            </a:r>
            <a:br>
              <a:rPr lang="en-US" sz="1600" dirty="0"/>
            </a:br>
            <a:r>
              <a:rPr lang="en-US" sz="1600" dirty="0"/>
              <a:t>produce </a:t>
            </a:r>
            <a:r>
              <a:rPr lang="en-US" sz="1600" i="1" dirty="0"/>
              <a:t>multiple connectivity matrices</a:t>
            </a:r>
          </a:p>
        </p:txBody>
      </p:sp>
      <p:sp>
        <p:nvSpPr>
          <p:cNvPr id="160" name="Rectangle 159"/>
          <p:cNvSpPr/>
          <p:nvPr/>
        </p:nvSpPr>
        <p:spPr>
          <a:xfrm>
            <a:off x="1524001" y="1501295"/>
            <a:ext cx="2910732" cy="1246172"/>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pic>
        <p:nvPicPr>
          <p:cNvPr id="161" name="Picture 160"/>
          <p:cNvPicPr>
            <a:picLocks noChangeAspect="1"/>
          </p:cNvPicPr>
          <p:nvPr/>
        </p:nvPicPr>
        <p:blipFill rotWithShape="1">
          <a:blip r:embed="rId3" cstate="hq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9387" t="35788" r="3032" b="56354"/>
          <a:stretch/>
        </p:blipFill>
        <p:spPr>
          <a:xfrm rot="20524934">
            <a:off x="2278209" y="3629024"/>
            <a:ext cx="673099" cy="107001"/>
          </a:xfrm>
          <a:prstGeom prst="rect">
            <a:avLst/>
          </a:prstGeom>
        </p:spPr>
      </p:pic>
      <p:pic>
        <p:nvPicPr>
          <p:cNvPr id="162" name="Picture 161"/>
          <p:cNvPicPr>
            <a:picLocks noChangeAspect="1"/>
          </p:cNvPicPr>
          <p:nvPr/>
        </p:nvPicPr>
        <p:blipFill rotWithShape="1">
          <a:blip r:embed="rId3" cstate="hq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9694" t="19580" r="2724" b="73575"/>
          <a:stretch/>
        </p:blipFill>
        <p:spPr>
          <a:xfrm>
            <a:off x="1502563" y="3808032"/>
            <a:ext cx="673098" cy="93206"/>
          </a:xfrm>
          <a:prstGeom prst="rect">
            <a:avLst/>
          </a:prstGeom>
        </p:spPr>
      </p:pic>
      <p:sp>
        <p:nvSpPr>
          <p:cNvPr id="163" name="Rectangle 162"/>
          <p:cNvSpPr/>
          <p:nvPr/>
        </p:nvSpPr>
        <p:spPr>
          <a:xfrm>
            <a:off x="2269440" y="3841937"/>
            <a:ext cx="45719" cy="4660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pic>
        <p:nvPicPr>
          <p:cNvPr id="164" name="Picture 163"/>
          <p:cNvPicPr>
            <a:picLocks noChangeAspect="1"/>
          </p:cNvPicPr>
          <p:nvPr/>
        </p:nvPicPr>
        <p:blipFill rotWithShape="1">
          <a:blip r:embed="rId3" cstate="hq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9387" t="35788" r="3032" b="56354"/>
          <a:stretch/>
        </p:blipFill>
        <p:spPr>
          <a:xfrm rot="20524934">
            <a:off x="6134035" y="3529946"/>
            <a:ext cx="673099" cy="107001"/>
          </a:xfrm>
          <a:prstGeom prst="rect">
            <a:avLst/>
          </a:prstGeom>
        </p:spPr>
      </p:pic>
      <p:pic>
        <p:nvPicPr>
          <p:cNvPr id="165" name="Picture 164"/>
          <p:cNvPicPr>
            <a:picLocks noChangeAspect="1"/>
          </p:cNvPicPr>
          <p:nvPr/>
        </p:nvPicPr>
        <p:blipFill rotWithShape="1">
          <a:blip r:embed="rId3" cstate="hq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9694" t="19580" r="2724" b="73575"/>
          <a:stretch/>
        </p:blipFill>
        <p:spPr>
          <a:xfrm>
            <a:off x="5358389" y="3708954"/>
            <a:ext cx="673098" cy="93206"/>
          </a:xfrm>
          <a:prstGeom prst="rect">
            <a:avLst/>
          </a:prstGeom>
        </p:spPr>
      </p:pic>
      <p:pic>
        <p:nvPicPr>
          <p:cNvPr id="166" name="Picture 165"/>
          <p:cNvPicPr>
            <a:picLocks noChangeAspect="1"/>
          </p:cNvPicPr>
          <p:nvPr/>
        </p:nvPicPr>
        <p:blipFill rotWithShape="1">
          <a:blip r:embed="rId3" cstate="hq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9387" t="35788" r="3032" b="56354"/>
          <a:stretch/>
        </p:blipFill>
        <p:spPr>
          <a:xfrm rot="20524934">
            <a:off x="6452808" y="3593616"/>
            <a:ext cx="673099" cy="107001"/>
          </a:xfrm>
          <a:prstGeom prst="rect">
            <a:avLst/>
          </a:prstGeom>
        </p:spPr>
      </p:pic>
      <p:pic>
        <p:nvPicPr>
          <p:cNvPr id="167" name="Picture 166"/>
          <p:cNvPicPr>
            <a:picLocks noChangeAspect="1"/>
          </p:cNvPicPr>
          <p:nvPr/>
        </p:nvPicPr>
        <p:blipFill rotWithShape="1">
          <a:blip r:embed="rId3" cstate="hq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9694" t="19580" r="2724" b="73575"/>
          <a:stretch/>
        </p:blipFill>
        <p:spPr>
          <a:xfrm>
            <a:off x="5677162" y="3772624"/>
            <a:ext cx="673098" cy="93206"/>
          </a:xfrm>
          <a:prstGeom prst="rect">
            <a:avLst/>
          </a:prstGeom>
        </p:spPr>
      </p:pic>
      <p:pic>
        <p:nvPicPr>
          <p:cNvPr id="168" name="Picture 167"/>
          <p:cNvPicPr>
            <a:picLocks noChangeAspect="1"/>
          </p:cNvPicPr>
          <p:nvPr/>
        </p:nvPicPr>
        <p:blipFill rotWithShape="1">
          <a:blip r:embed="rId3" cstate="hq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9387" t="35788" r="3032" b="56354"/>
          <a:stretch/>
        </p:blipFill>
        <p:spPr>
          <a:xfrm rot="20524934">
            <a:off x="6807408" y="3657869"/>
            <a:ext cx="673099" cy="107001"/>
          </a:xfrm>
          <a:prstGeom prst="rect">
            <a:avLst/>
          </a:prstGeom>
        </p:spPr>
      </p:pic>
      <p:pic>
        <p:nvPicPr>
          <p:cNvPr id="169" name="Picture 168"/>
          <p:cNvPicPr>
            <a:picLocks noChangeAspect="1"/>
          </p:cNvPicPr>
          <p:nvPr/>
        </p:nvPicPr>
        <p:blipFill rotWithShape="1">
          <a:blip r:embed="rId3" cstate="hq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9694" t="19580" r="2724" b="73575"/>
          <a:stretch/>
        </p:blipFill>
        <p:spPr>
          <a:xfrm>
            <a:off x="6031762" y="3836877"/>
            <a:ext cx="673098" cy="93206"/>
          </a:xfrm>
          <a:prstGeom prst="rect">
            <a:avLst/>
          </a:prstGeom>
        </p:spPr>
      </p:pic>
      <p:pic>
        <p:nvPicPr>
          <p:cNvPr id="170" name="Picture 169"/>
          <p:cNvPicPr>
            <a:picLocks noChangeAspect="1"/>
          </p:cNvPicPr>
          <p:nvPr/>
        </p:nvPicPr>
        <p:blipFill rotWithShape="1">
          <a:blip r:embed="rId3" cstate="hq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9387" t="35788" r="3032" b="56354"/>
          <a:stretch/>
        </p:blipFill>
        <p:spPr>
          <a:xfrm rot="20524934">
            <a:off x="7116952" y="3706217"/>
            <a:ext cx="673099" cy="107001"/>
          </a:xfrm>
          <a:prstGeom prst="rect">
            <a:avLst/>
          </a:prstGeom>
        </p:spPr>
      </p:pic>
      <p:pic>
        <p:nvPicPr>
          <p:cNvPr id="171" name="Picture 170"/>
          <p:cNvPicPr>
            <a:picLocks noChangeAspect="1"/>
          </p:cNvPicPr>
          <p:nvPr/>
        </p:nvPicPr>
        <p:blipFill rotWithShape="1">
          <a:blip r:embed="rId3" cstate="hq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9694" t="19580" r="2724" b="73575"/>
          <a:stretch/>
        </p:blipFill>
        <p:spPr>
          <a:xfrm>
            <a:off x="6341306" y="3885225"/>
            <a:ext cx="673098" cy="93206"/>
          </a:xfrm>
          <a:prstGeom prst="rect">
            <a:avLst/>
          </a:prstGeom>
        </p:spPr>
      </p:pic>
      <p:pic>
        <p:nvPicPr>
          <p:cNvPr id="172" name="Picture 171"/>
          <p:cNvPicPr>
            <a:picLocks noChangeAspect="1"/>
          </p:cNvPicPr>
          <p:nvPr/>
        </p:nvPicPr>
        <p:blipFill rotWithShape="1">
          <a:blip r:embed="rId3" cstate="hq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9387" t="35788" r="3032" b="56354"/>
          <a:stretch/>
        </p:blipFill>
        <p:spPr>
          <a:xfrm rot="20524934">
            <a:off x="7428872" y="3740457"/>
            <a:ext cx="673099" cy="107001"/>
          </a:xfrm>
          <a:prstGeom prst="rect">
            <a:avLst/>
          </a:prstGeom>
        </p:spPr>
      </p:pic>
      <p:pic>
        <p:nvPicPr>
          <p:cNvPr id="173" name="Picture 172"/>
          <p:cNvPicPr>
            <a:picLocks noChangeAspect="1"/>
          </p:cNvPicPr>
          <p:nvPr/>
        </p:nvPicPr>
        <p:blipFill rotWithShape="1">
          <a:blip r:embed="rId3" cstate="hq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9694" t="19580" r="2724" b="73575"/>
          <a:stretch/>
        </p:blipFill>
        <p:spPr>
          <a:xfrm>
            <a:off x="6653226" y="3919465"/>
            <a:ext cx="673098" cy="93206"/>
          </a:xfrm>
          <a:prstGeom prst="rect">
            <a:avLst/>
          </a:prstGeom>
        </p:spPr>
      </p:pic>
      <p:pic>
        <p:nvPicPr>
          <p:cNvPr id="174" name="Picture 173"/>
          <p:cNvPicPr>
            <a:picLocks noChangeAspect="1"/>
          </p:cNvPicPr>
          <p:nvPr/>
        </p:nvPicPr>
        <p:blipFill rotWithShape="1">
          <a:blip r:embed="rId3" cstate="hq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9387" t="35788" r="3032" b="56354"/>
          <a:stretch/>
        </p:blipFill>
        <p:spPr>
          <a:xfrm rot="20524934">
            <a:off x="7765558" y="3802214"/>
            <a:ext cx="673099" cy="107001"/>
          </a:xfrm>
          <a:prstGeom prst="rect">
            <a:avLst/>
          </a:prstGeom>
        </p:spPr>
      </p:pic>
      <p:pic>
        <p:nvPicPr>
          <p:cNvPr id="175" name="Picture 174"/>
          <p:cNvPicPr>
            <a:picLocks noChangeAspect="1"/>
          </p:cNvPicPr>
          <p:nvPr/>
        </p:nvPicPr>
        <p:blipFill rotWithShape="1">
          <a:blip r:embed="rId3" cstate="hq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9694" t="19580" r="2724" b="73575"/>
          <a:stretch/>
        </p:blipFill>
        <p:spPr>
          <a:xfrm>
            <a:off x="6989912" y="3981222"/>
            <a:ext cx="673098" cy="93206"/>
          </a:xfrm>
          <a:prstGeom prst="rect">
            <a:avLst/>
          </a:prstGeom>
        </p:spPr>
      </p:pic>
      <p:pic>
        <p:nvPicPr>
          <p:cNvPr id="176" name="Picture 175"/>
          <p:cNvPicPr>
            <a:picLocks noChangeAspect="1"/>
          </p:cNvPicPr>
          <p:nvPr/>
        </p:nvPicPr>
        <p:blipFill rotWithShape="1">
          <a:blip r:embed="rId3" cstate="hq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9387" t="35788" r="3032" b="56354"/>
          <a:stretch/>
        </p:blipFill>
        <p:spPr>
          <a:xfrm rot="20524934">
            <a:off x="8102221" y="3861383"/>
            <a:ext cx="673099" cy="107001"/>
          </a:xfrm>
          <a:prstGeom prst="rect">
            <a:avLst/>
          </a:prstGeom>
        </p:spPr>
      </p:pic>
      <p:pic>
        <p:nvPicPr>
          <p:cNvPr id="177" name="Picture 176"/>
          <p:cNvPicPr>
            <a:picLocks noChangeAspect="1"/>
          </p:cNvPicPr>
          <p:nvPr/>
        </p:nvPicPr>
        <p:blipFill rotWithShape="1">
          <a:blip r:embed="rId3" cstate="hq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9694" t="19580" r="2724" b="73575"/>
          <a:stretch/>
        </p:blipFill>
        <p:spPr>
          <a:xfrm>
            <a:off x="7326575" y="4040391"/>
            <a:ext cx="673098" cy="93206"/>
          </a:xfrm>
          <a:prstGeom prst="rect">
            <a:avLst/>
          </a:prstGeom>
        </p:spPr>
      </p:pic>
      <p:pic>
        <p:nvPicPr>
          <p:cNvPr id="178" name="Picture 177"/>
          <p:cNvPicPr>
            <a:picLocks noChangeAspect="1"/>
          </p:cNvPicPr>
          <p:nvPr/>
        </p:nvPicPr>
        <p:blipFill rotWithShape="1">
          <a:blip r:embed="rId3" cstate="hq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9387" t="35788" r="3032" b="56354"/>
          <a:stretch/>
        </p:blipFill>
        <p:spPr>
          <a:xfrm rot="20524934">
            <a:off x="8466725" y="3922926"/>
            <a:ext cx="673099" cy="107001"/>
          </a:xfrm>
          <a:prstGeom prst="rect">
            <a:avLst/>
          </a:prstGeom>
        </p:spPr>
      </p:pic>
      <p:pic>
        <p:nvPicPr>
          <p:cNvPr id="179" name="Picture 178"/>
          <p:cNvPicPr>
            <a:picLocks noChangeAspect="1"/>
          </p:cNvPicPr>
          <p:nvPr/>
        </p:nvPicPr>
        <p:blipFill rotWithShape="1">
          <a:blip r:embed="rId3" cstate="hq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9694" t="19580" r="2724" b="73575"/>
          <a:stretch/>
        </p:blipFill>
        <p:spPr>
          <a:xfrm>
            <a:off x="7691079" y="4101934"/>
            <a:ext cx="673098" cy="93206"/>
          </a:xfrm>
          <a:prstGeom prst="rect">
            <a:avLst/>
          </a:prstGeom>
        </p:spPr>
      </p:pic>
      <p:pic>
        <p:nvPicPr>
          <p:cNvPr id="180" name="Picture 179"/>
          <p:cNvPicPr>
            <a:picLocks noChangeAspect="1"/>
          </p:cNvPicPr>
          <p:nvPr/>
        </p:nvPicPr>
        <p:blipFill rotWithShape="1">
          <a:blip r:embed="rId3" cstate="hq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9387" t="35788" r="3032" b="56354"/>
          <a:stretch/>
        </p:blipFill>
        <p:spPr>
          <a:xfrm rot="20524934">
            <a:off x="8810342" y="3998019"/>
            <a:ext cx="673099" cy="107001"/>
          </a:xfrm>
          <a:prstGeom prst="rect">
            <a:avLst/>
          </a:prstGeom>
        </p:spPr>
      </p:pic>
      <p:pic>
        <p:nvPicPr>
          <p:cNvPr id="181" name="Picture 180"/>
          <p:cNvPicPr>
            <a:picLocks noChangeAspect="1"/>
          </p:cNvPicPr>
          <p:nvPr/>
        </p:nvPicPr>
        <p:blipFill rotWithShape="1">
          <a:blip r:embed="rId3" cstate="hq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9694" t="19580" r="2724" b="73575"/>
          <a:stretch/>
        </p:blipFill>
        <p:spPr>
          <a:xfrm>
            <a:off x="8034696" y="4177027"/>
            <a:ext cx="673098" cy="93206"/>
          </a:xfrm>
          <a:prstGeom prst="rect">
            <a:avLst/>
          </a:prstGeom>
        </p:spPr>
      </p:pic>
      <p:sp>
        <p:nvSpPr>
          <p:cNvPr id="182" name="Rectangle 181"/>
          <p:cNvSpPr/>
          <p:nvPr/>
        </p:nvSpPr>
        <p:spPr>
          <a:xfrm>
            <a:off x="6672259" y="1535568"/>
            <a:ext cx="274320" cy="1246172"/>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183" name="Rectangle 182"/>
          <p:cNvSpPr/>
          <p:nvPr/>
        </p:nvSpPr>
        <p:spPr>
          <a:xfrm>
            <a:off x="7016542" y="1540719"/>
            <a:ext cx="274320" cy="1246172"/>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184" name="Rectangle 183"/>
          <p:cNvSpPr/>
          <p:nvPr/>
        </p:nvSpPr>
        <p:spPr>
          <a:xfrm>
            <a:off x="7341422" y="1545421"/>
            <a:ext cx="274320" cy="1246172"/>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185" name="Rectangle 184"/>
          <p:cNvSpPr/>
          <p:nvPr/>
        </p:nvSpPr>
        <p:spPr>
          <a:xfrm>
            <a:off x="7677769" y="1549710"/>
            <a:ext cx="274320" cy="1246172"/>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186" name="Rectangle 185"/>
          <p:cNvSpPr/>
          <p:nvPr/>
        </p:nvSpPr>
        <p:spPr>
          <a:xfrm>
            <a:off x="8002504" y="1542095"/>
            <a:ext cx="274320" cy="1246172"/>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187" name="Rectangle 186"/>
          <p:cNvSpPr/>
          <p:nvPr/>
        </p:nvSpPr>
        <p:spPr>
          <a:xfrm>
            <a:off x="8338851" y="1546912"/>
            <a:ext cx="274320" cy="1246172"/>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188" name="Rectangle 187"/>
          <p:cNvSpPr/>
          <p:nvPr/>
        </p:nvSpPr>
        <p:spPr>
          <a:xfrm>
            <a:off x="8675198" y="1551215"/>
            <a:ext cx="274320" cy="1246172"/>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189" name="Rectangle 188"/>
          <p:cNvSpPr/>
          <p:nvPr/>
        </p:nvSpPr>
        <p:spPr>
          <a:xfrm>
            <a:off x="9011545" y="1542095"/>
            <a:ext cx="274320" cy="1246172"/>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190" name="Rectangle 189"/>
          <p:cNvSpPr/>
          <p:nvPr/>
        </p:nvSpPr>
        <p:spPr>
          <a:xfrm>
            <a:off x="9348805" y="1548725"/>
            <a:ext cx="274320" cy="1246172"/>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191" name="TextBox 190"/>
          <p:cNvSpPr txBox="1"/>
          <p:nvPr/>
        </p:nvSpPr>
        <p:spPr bwMode="auto">
          <a:xfrm>
            <a:off x="1066800" y="866459"/>
            <a:ext cx="4024971" cy="326243"/>
          </a:xfrm>
          <a:prstGeom prst="rect">
            <a:avLst/>
          </a:prstGeom>
          <a:noFill/>
        </p:spPr>
        <p:txBody>
          <a:bodyPr wrap="square" rtlCol="0">
            <a:spAutoFit/>
          </a:bodyPr>
          <a:lstStyle/>
          <a:p>
            <a:pPr algn="ctr">
              <a:lnSpc>
                <a:spcPct val="95000"/>
              </a:lnSpc>
              <a:defRPr/>
            </a:pPr>
            <a:r>
              <a:rPr lang="en-US" sz="1600" dirty="0"/>
              <a:t>Concept of (static) functional connectivity</a:t>
            </a:r>
            <a:endParaRPr sz="1600" dirty="0"/>
          </a:p>
        </p:txBody>
      </p:sp>
      <p:sp>
        <p:nvSpPr>
          <p:cNvPr id="82" name="TextBox 81"/>
          <p:cNvSpPr txBox="1"/>
          <p:nvPr/>
        </p:nvSpPr>
        <p:spPr bwMode="auto">
          <a:xfrm>
            <a:off x="6031820" y="870531"/>
            <a:ext cx="4143693" cy="326243"/>
          </a:xfrm>
          <a:prstGeom prst="rect">
            <a:avLst/>
          </a:prstGeom>
          <a:noFill/>
        </p:spPr>
        <p:txBody>
          <a:bodyPr wrap="square" rtlCol="0">
            <a:spAutoFit/>
          </a:bodyPr>
          <a:lstStyle/>
          <a:p>
            <a:pPr algn="ctr">
              <a:lnSpc>
                <a:spcPct val="95000"/>
              </a:lnSpc>
              <a:defRPr/>
            </a:pPr>
            <a:r>
              <a:rPr lang="en-US" sz="1600" dirty="0"/>
              <a:t>Concept of dynamic functional connectivity</a:t>
            </a:r>
            <a:endParaRPr sz="1600" dirty="0"/>
          </a:p>
        </p:txBody>
      </p:sp>
      <p:sp>
        <p:nvSpPr>
          <p:cNvPr id="3" name="Slide Number Placeholder 2"/>
          <p:cNvSpPr>
            <a:spLocks noGrp="1"/>
          </p:cNvSpPr>
          <p:nvPr>
            <p:ph type="sldNum" sz="quarter" idx="14"/>
          </p:nvPr>
        </p:nvSpPr>
        <p:spPr/>
        <p:txBody>
          <a:bodyPr/>
          <a:lstStyle/>
          <a:p>
            <a:r>
              <a:rPr lang="de-DE"/>
              <a:t>Slide </a:t>
            </a:r>
            <a:fld id="{A52F4D17-1AD6-42D9-B93A-EB002C62F438}" type="slidenum">
              <a:rPr lang="de-DE" smtClean="0"/>
              <a:pPr/>
              <a:t>10</a:t>
            </a:fld>
            <a:endParaRPr lang="de-DE" dirty="0"/>
          </a:p>
        </p:txBody>
      </p:sp>
    </p:spTree>
    <p:extLst>
      <p:ext uri="{BB962C8B-B14F-4D97-AF65-F5344CB8AC3E}">
        <p14:creationId xmlns:p14="http://schemas.microsoft.com/office/powerpoint/2010/main" val="4050188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0"/>
                                        </p:tgtEl>
                                        <p:attrNameLst>
                                          <p:attrName>style.visibility</p:attrName>
                                        </p:attrNameLst>
                                      </p:cBhvr>
                                      <p:to>
                                        <p:strVal val="visible"/>
                                      </p:to>
                                    </p:set>
                                    <p:animEffect transition="in" filter="fade">
                                      <p:cBhvr>
                                        <p:cTn id="7" dur="500"/>
                                        <p:tgtEl>
                                          <p:spTgt spid="16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7"/>
                                        </p:tgtEl>
                                        <p:attrNameLst>
                                          <p:attrName>style.visibility</p:attrName>
                                        </p:attrNameLst>
                                      </p:cBhvr>
                                      <p:to>
                                        <p:strVal val="visible"/>
                                      </p:to>
                                    </p:set>
                                    <p:animEffect transition="in" filter="fade">
                                      <p:cBhvr>
                                        <p:cTn id="11" dur="500"/>
                                        <p:tgtEl>
                                          <p:spTgt spid="13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2">
                                            <p:txEl>
                                              <p:pRg st="0" end="0"/>
                                            </p:txEl>
                                          </p:spTgt>
                                        </p:tgtEl>
                                        <p:attrNameLst>
                                          <p:attrName>style.visibility</p:attrName>
                                        </p:attrNameLst>
                                      </p:cBhvr>
                                      <p:to>
                                        <p:strVal val="visible"/>
                                      </p:to>
                                    </p:set>
                                    <p:animEffect transition="in" filter="fade">
                                      <p:cBhvr>
                                        <p:cTn id="15" dur="500"/>
                                        <p:tgtEl>
                                          <p:spTgt spid="13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9"/>
                                        </p:tgtEl>
                                        <p:attrNameLst>
                                          <p:attrName>style.visibility</p:attrName>
                                        </p:attrNameLst>
                                      </p:cBhvr>
                                      <p:to>
                                        <p:strVal val="visible"/>
                                      </p:to>
                                    </p:set>
                                    <p:animEffect transition="in" filter="fade">
                                      <p:cBhvr>
                                        <p:cTn id="20" dur="500"/>
                                        <p:tgtEl>
                                          <p:spTgt spid="139"/>
                                        </p:tgtEl>
                                      </p:cBhvr>
                                    </p:animEffect>
                                  </p:childTnLst>
                                </p:cTn>
                              </p:par>
                              <p:par>
                                <p:cTn id="21" presetID="10" presetClass="entr" presetSubtype="0" fill="hold" nodeType="withEffect">
                                  <p:stCondLst>
                                    <p:cond delay="0"/>
                                  </p:stCondLst>
                                  <p:childTnLst>
                                    <p:set>
                                      <p:cBhvr>
                                        <p:cTn id="22" dur="1" fill="hold">
                                          <p:stCondLst>
                                            <p:cond delay="0"/>
                                          </p:stCondLst>
                                        </p:cTn>
                                        <p:tgtEl>
                                          <p:spTgt spid="162"/>
                                        </p:tgtEl>
                                        <p:attrNameLst>
                                          <p:attrName>style.visibility</p:attrName>
                                        </p:attrNameLst>
                                      </p:cBhvr>
                                      <p:to>
                                        <p:strVal val="visible"/>
                                      </p:to>
                                    </p:set>
                                    <p:animEffect transition="in" filter="fade">
                                      <p:cBhvr>
                                        <p:cTn id="23" dur="500"/>
                                        <p:tgtEl>
                                          <p:spTgt spid="16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3"/>
                                        </p:tgtEl>
                                        <p:attrNameLst>
                                          <p:attrName>style.visibility</p:attrName>
                                        </p:attrNameLst>
                                      </p:cBhvr>
                                      <p:to>
                                        <p:strVal val="visible"/>
                                      </p:to>
                                    </p:set>
                                    <p:animEffect transition="in" filter="fade">
                                      <p:cBhvr>
                                        <p:cTn id="26" dur="500"/>
                                        <p:tgtEl>
                                          <p:spTgt spid="163"/>
                                        </p:tgtEl>
                                      </p:cBhvr>
                                    </p:animEffect>
                                  </p:childTnLst>
                                </p:cTn>
                              </p:par>
                              <p:par>
                                <p:cTn id="27" presetID="10" presetClass="entr" presetSubtype="0" fill="hold" nodeType="withEffect">
                                  <p:stCondLst>
                                    <p:cond delay="0"/>
                                  </p:stCondLst>
                                  <p:childTnLst>
                                    <p:set>
                                      <p:cBhvr>
                                        <p:cTn id="28" dur="1" fill="hold">
                                          <p:stCondLst>
                                            <p:cond delay="0"/>
                                          </p:stCondLst>
                                        </p:cTn>
                                        <p:tgtEl>
                                          <p:spTgt spid="161"/>
                                        </p:tgtEl>
                                        <p:attrNameLst>
                                          <p:attrName>style.visibility</p:attrName>
                                        </p:attrNameLst>
                                      </p:cBhvr>
                                      <p:to>
                                        <p:strVal val="visible"/>
                                      </p:to>
                                    </p:set>
                                    <p:animEffect transition="in" filter="fade">
                                      <p:cBhvr>
                                        <p:cTn id="29" dur="500"/>
                                        <p:tgtEl>
                                          <p:spTgt spid="16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8"/>
                                        </p:tgtEl>
                                        <p:attrNameLst>
                                          <p:attrName>style.visibility</p:attrName>
                                        </p:attrNameLst>
                                      </p:cBhvr>
                                      <p:to>
                                        <p:strVal val="visible"/>
                                      </p:to>
                                    </p:set>
                                    <p:animEffect transition="in" filter="fade">
                                      <p:cBhvr>
                                        <p:cTn id="32" dur="500"/>
                                        <p:tgtEl>
                                          <p:spTgt spid="13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0"/>
                                        </p:tgtEl>
                                        <p:attrNameLst>
                                          <p:attrName>style.visibility</p:attrName>
                                        </p:attrNameLst>
                                      </p:cBhvr>
                                      <p:to>
                                        <p:strVal val="visible"/>
                                      </p:to>
                                    </p:set>
                                    <p:animEffect transition="in" filter="fade">
                                      <p:cBhvr>
                                        <p:cTn id="37" dur="500"/>
                                        <p:tgtEl>
                                          <p:spTgt spid="140"/>
                                        </p:tgtEl>
                                      </p:cBhvr>
                                    </p:animEffect>
                                  </p:childTnLst>
                                  <p:subTnLst>
                                    <p:set>
                                      <p:cBhvr override="childStyle">
                                        <p:cTn dur="1" fill="hold" display="0" masterRel="sameClick" afterEffect="1">
                                          <p:stCondLst>
                                            <p:cond evt="end" delay="0">
                                              <p:tn val="35"/>
                                            </p:cond>
                                          </p:stCondLst>
                                        </p:cTn>
                                        <p:tgtEl>
                                          <p:spTgt spid="140"/>
                                        </p:tgtEl>
                                        <p:attrNameLst>
                                          <p:attrName>style.visibility</p:attrName>
                                        </p:attrNameLst>
                                      </p:cBhvr>
                                      <p:to>
                                        <p:strVal val="hidden"/>
                                      </p:to>
                                    </p:set>
                                  </p:subTnLst>
                                </p:cTn>
                              </p:par>
                              <p:par>
                                <p:cTn id="38" presetID="10" presetClass="entr" presetSubtype="0" fill="hold" grpId="0" nodeType="withEffect">
                                  <p:stCondLst>
                                    <p:cond delay="0"/>
                                  </p:stCondLst>
                                  <p:childTnLst>
                                    <p:set>
                                      <p:cBhvr>
                                        <p:cTn id="39" dur="1" fill="hold">
                                          <p:stCondLst>
                                            <p:cond delay="0"/>
                                          </p:stCondLst>
                                        </p:cTn>
                                        <p:tgtEl>
                                          <p:spTgt spid="182"/>
                                        </p:tgtEl>
                                        <p:attrNameLst>
                                          <p:attrName>style.visibility</p:attrName>
                                        </p:attrNameLst>
                                      </p:cBhvr>
                                      <p:to>
                                        <p:strVal val="visible"/>
                                      </p:to>
                                    </p:set>
                                    <p:animEffect transition="in" filter="fade">
                                      <p:cBhvr>
                                        <p:cTn id="40" dur="500"/>
                                        <p:tgtEl>
                                          <p:spTgt spid="18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8"/>
                                        </p:tgtEl>
                                        <p:attrNameLst>
                                          <p:attrName>style.visibility</p:attrName>
                                        </p:attrNameLst>
                                      </p:cBhvr>
                                      <p:to>
                                        <p:strVal val="visible"/>
                                      </p:to>
                                    </p:set>
                                    <p:animEffect transition="in" filter="fade">
                                      <p:cBhvr>
                                        <p:cTn id="43" dur="3000"/>
                                        <p:tgtEl>
                                          <p:spTgt spid="158"/>
                                        </p:tgtEl>
                                      </p:cBhvr>
                                    </p:animEffect>
                                  </p:childTnLst>
                                </p:cTn>
                              </p:par>
                              <p:par>
                                <p:cTn id="44" presetID="10" presetClass="entr" presetSubtype="0" fill="hold" grpId="0" nodeType="withEffect">
                                  <p:stCondLst>
                                    <p:cond delay="500"/>
                                  </p:stCondLst>
                                  <p:childTnLst>
                                    <p:set>
                                      <p:cBhvr>
                                        <p:cTn id="45" dur="1" fill="hold">
                                          <p:stCondLst>
                                            <p:cond delay="0"/>
                                          </p:stCondLst>
                                        </p:cTn>
                                        <p:tgtEl>
                                          <p:spTgt spid="141"/>
                                        </p:tgtEl>
                                        <p:attrNameLst>
                                          <p:attrName>style.visibility</p:attrName>
                                        </p:attrNameLst>
                                      </p:cBhvr>
                                      <p:to>
                                        <p:strVal val="visible"/>
                                      </p:to>
                                    </p:set>
                                    <p:animEffect transition="in" filter="fade">
                                      <p:cBhvr>
                                        <p:cTn id="46" dur="500"/>
                                        <p:tgtEl>
                                          <p:spTgt spid="141"/>
                                        </p:tgtEl>
                                      </p:cBhvr>
                                    </p:animEffect>
                                  </p:childTnLst>
                                  <p:subTnLst>
                                    <p:set>
                                      <p:cBhvr override="childStyle">
                                        <p:cTn dur="1" fill="hold" display="0" masterRel="sameClick" afterEffect="1">
                                          <p:stCondLst>
                                            <p:cond evt="end" delay="0">
                                              <p:tn val="44"/>
                                            </p:cond>
                                          </p:stCondLst>
                                        </p:cTn>
                                        <p:tgtEl>
                                          <p:spTgt spid="141"/>
                                        </p:tgtEl>
                                        <p:attrNameLst>
                                          <p:attrName>style.visibility</p:attrName>
                                        </p:attrNameLst>
                                      </p:cBhvr>
                                      <p:to>
                                        <p:strVal val="hidden"/>
                                      </p:to>
                                    </p:set>
                                  </p:subTnLst>
                                </p:cTn>
                              </p:par>
                              <p:par>
                                <p:cTn id="47" presetID="10" presetClass="entr" presetSubtype="0" fill="hold" grpId="0" nodeType="withEffect">
                                  <p:stCondLst>
                                    <p:cond delay="500"/>
                                  </p:stCondLst>
                                  <p:childTnLst>
                                    <p:set>
                                      <p:cBhvr>
                                        <p:cTn id="48" dur="1" fill="hold">
                                          <p:stCondLst>
                                            <p:cond delay="0"/>
                                          </p:stCondLst>
                                        </p:cTn>
                                        <p:tgtEl>
                                          <p:spTgt spid="183"/>
                                        </p:tgtEl>
                                        <p:attrNameLst>
                                          <p:attrName>style.visibility</p:attrName>
                                        </p:attrNameLst>
                                      </p:cBhvr>
                                      <p:to>
                                        <p:strVal val="visible"/>
                                      </p:to>
                                    </p:set>
                                    <p:animEffect transition="in" filter="fade">
                                      <p:cBhvr>
                                        <p:cTn id="49" dur="500"/>
                                        <p:tgtEl>
                                          <p:spTgt spid="183"/>
                                        </p:tgtEl>
                                      </p:cBhvr>
                                    </p:animEffect>
                                  </p:childTnLst>
                                </p:cTn>
                              </p:par>
                              <p:par>
                                <p:cTn id="50" presetID="10" presetClass="entr" presetSubtype="0" fill="hold" grpId="0" nodeType="withEffect">
                                  <p:stCondLst>
                                    <p:cond delay="1000"/>
                                  </p:stCondLst>
                                  <p:childTnLst>
                                    <p:set>
                                      <p:cBhvr>
                                        <p:cTn id="51" dur="1" fill="hold">
                                          <p:stCondLst>
                                            <p:cond delay="0"/>
                                          </p:stCondLst>
                                        </p:cTn>
                                        <p:tgtEl>
                                          <p:spTgt spid="142"/>
                                        </p:tgtEl>
                                        <p:attrNameLst>
                                          <p:attrName>style.visibility</p:attrName>
                                        </p:attrNameLst>
                                      </p:cBhvr>
                                      <p:to>
                                        <p:strVal val="visible"/>
                                      </p:to>
                                    </p:set>
                                    <p:animEffect transition="in" filter="fade">
                                      <p:cBhvr>
                                        <p:cTn id="52" dur="500"/>
                                        <p:tgtEl>
                                          <p:spTgt spid="142"/>
                                        </p:tgtEl>
                                      </p:cBhvr>
                                    </p:animEffect>
                                  </p:childTnLst>
                                  <p:subTnLst>
                                    <p:set>
                                      <p:cBhvr override="childStyle">
                                        <p:cTn dur="1" fill="hold" display="0" masterRel="sameClick" afterEffect="1">
                                          <p:stCondLst>
                                            <p:cond evt="end" delay="0">
                                              <p:tn val="50"/>
                                            </p:cond>
                                          </p:stCondLst>
                                        </p:cTn>
                                        <p:tgtEl>
                                          <p:spTgt spid="142"/>
                                        </p:tgtEl>
                                        <p:attrNameLst>
                                          <p:attrName>style.visibility</p:attrName>
                                        </p:attrNameLst>
                                      </p:cBhvr>
                                      <p:to>
                                        <p:strVal val="hidden"/>
                                      </p:to>
                                    </p:set>
                                  </p:subTnLst>
                                </p:cTn>
                              </p:par>
                              <p:par>
                                <p:cTn id="53" presetID="10" presetClass="entr" presetSubtype="0" fill="hold" grpId="0" nodeType="withEffect">
                                  <p:stCondLst>
                                    <p:cond delay="1000"/>
                                  </p:stCondLst>
                                  <p:childTnLst>
                                    <p:set>
                                      <p:cBhvr>
                                        <p:cTn id="54" dur="1" fill="hold">
                                          <p:stCondLst>
                                            <p:cond delay="0"/>
                                          </p:stCondLst>
                                        </p:cTn>
                                        <p:tgtEl>
                                          <p:spTgt spid="184"/>
                                        </p:tgtEl>
                                        <p:attrNameLst>
                                          <p:attrName>style.visibility</p:attrName>
                                        </p:attrNameLst>
                                      </p:cBhvr>
                                      <p:to>
                                        <p:strVal val="visible"/>
                                      </p:to>
                                    </p:set>
                                    <p:animEffect transition="in" filter="fade">
                                      <p:cBhvr>
                                        <p:cTn id="55" dur="500"/>
                                        <p:tgtEl>
                                          <p:spTgt spid="184"/>
                                        </p:tgtEl>
                                      </p:cBhvr>
                                    </p:animEffect>
                                  </p:childTnLst>
                                </p:cTn>
                              </p:par>
                              <p:par>
                                <p:cTn id="56" presetID="10" presetClass="entr" presetSubtype="0" fill="hold" grpId="0" nodeType="withEffect">
                                  <p:stCondLst>
                                    <p:cond delay="1500"/>
                                  </p:stCondLst>
                                  <p:childTnLst>
                                    <p:set>
                                      <p:cBhvr>
                                        <p:cTn id="57" dur="1" fill="hold">
                                          <p:stCondLst>
                                            <p:cond delay="0"/>
                                          </p:stCondLst>
                                        </p:cTn>
                                        <p:tgtEl>
                                          <p:spTgt spid="143"/>
                                        </p:tgtEl>
                                        <p:attrNameLst>
                                          <p:attrName>style.visibility</p:attrName>
                                        </p:attrNameLst>
                                      </p:cBhvr>
                                      <p:to>
                                        <p:strVal val="visible"/>
                                      </p:to>
                                    </p:set>
                                    <p:animEffect transition="in" filter="fade">
                                      <p:cBhvr>
                                        <p:cTn id="58" dur="500"/>
                                        <p:tgtEl>
                                          <p:spTgt spid="143"/>
                                        </p:tgtEl>
                                      </p:cBhvr>
                                    </p:animEffect>
                                  </p:childTnLst>
                                  <p:subTnLst>
                                    <p:set>
                                      <p:cBhvr override="childStyle">
                                        <p:cTn dur="1" fill="hold" display="0" masterRel="sameClick" afterEffect="1">
                                          <p:stCondLst>
                                            <p:cond evt="end" delay="0">
                                              <p:tn val="56"/>
                                            </p:cond>
                                          </p:stCondLst>
                                        </p:cTn>
                                        <p:tgtEl>
                                          <p:spTgt spid="143"/>
                                        </p:tgtEl>
                                        <p:attrNameLst>
                                          <p:attrName>style.visibility</p:attrName>
                                        </p:attrNameLst>
                                      </p:cBhvr>
                                      <p:to>
                                        <p:strVal val="hidden"/>
                                      </p:to>
                                    </p:set>
                                  </p:subTnLst>
                                </p:cTn>
                              </p:par>
                              <p:par>
                                <p:cTn id="59" presetID="10" presetClass="entr" presetSubtype="0" fill="hold" grpId="0" nodeType="withEffect">
                                  <p:stCondLst>
                                    <p:cond delay="1500"/>
                                  </p:stCondLst>
                                  <p:childTnLst>
                                    <p:set>
                                      <p:cBhvr>
                                        <p:cTn id="60" dur="1" fill="hold">
                                          <p:stCondLst>
                                            <p:cond delay="0"/>
                                          </p:stCondLst>
                                        </p:cTn>
                                        <p:tgtEl>
                                          <p:spTgt spid="185"/>
                                        </p:tgtEl>
                                        <p:attrNameLst>
                                          <p:attrName>style.visibility</p:attrName>
                                        </p:attrNameLst>
                                      </p:cBhvr>
                                      <p:to>
                                        <p:strVal val="visible"/>
                                      </p:to>
                                    </p:set>
                                    <p:animEffect transition="in" filter="fade">
                                      <p:cBhvr>
                                        <p:cTn id="61" dur="500"/>
                                        <p:tgtEl>
                                          <p:spTgt spid="185"/>
                                        </p:tgtEl>
                                      </p:cBhvr>
                                    </p:animEffect>
                                  </p:childTnLst>
                                </p:cTn>
                              </p:par>
                              <p:par>
                                <p:cTn id="62" presetID="10" presetClass="entr" presetSubtype="0" fill="hold" grpId="0" nodeType="withEffect">
                                  <p:stCondLst>
                                    <p:cond delay="2000"/>
                                  </p:stCondLst>
                                  <p:childTnLst>
                                    <p:set>
                                      <p:cBhvr>
                                        <p:cTn id="63" dur="1" fill="hold">
                                          <p:stCondLst>
                                            <p:cond delay="0"/>
                                          </p:stCondLst>
                                        </p:cTn>
                                        <p:tgtEl>
                                          <p:spTgt spid="144"/>
                                        </p:tgtEl>
                                        <p:attrNameLst>
                                          <p:attrName>style.visibility</p:attrName>
                                        </p:attrNameLst>
                                      </p:cBhvr>
                                      <p:to>
                                        <p:strVal val="visible"/>
                                      </p:to>
                                    </p:set>
                                    <p:animEffect transition="in" filter="fade">
                                      <p:cBhvr>
                                        <p:cTn id="64" dur="500"/>
                                        <p:tgtEl>
                                          <p:spTgt spid="144"/>
                                        </p:tgtEl>
                                      </p:cBhvr>
                                    </p:animEffect>
                                  </p:childTnLst>
                                  <p:subTnLst>
                                    <p:set>
                                      <p:cBhvr override="childStyle">
                                        <p:cTn dur="1" fill="hold" display="0" masterRel="sameClick" afterEffect="1">
                                          <p:stCondLst>
                                            <p:cond evt="end" delay="0">
                                              <p:tn val="62"/>
                                            </p:cond>
                                          </p:stCondLst>
                                        </p:cTn>
                                        <p:tgtEl>
                                          <p:spTgt spid="144"/>
                                        </p:tgtEl>
                                        <p:attrNameLst>
                                          <p:attrName>style.visibility</p:attrName>
                                        </p:attrNameLst>
                                      </p:cBhvr>
                                      <p:to>
                                        <p:strVal val="hidden"/>
                                      </p:to>
                                    </p:set>
                                  </p:subTnLst>
                                </p:cTn>
                              </p:par>
                              <p:par>
                                <p:cTn id="65" presetID="10" presetClass="entr" presetSubtype="0" fill="hold" grpId="0" nodeType="withEffect">
                                  <p:stCondLst>
                                    <p:cond delay="2000"/>
                                  </p:stCondLst>
                                  <p:childTnLst>
                                    <p:set>
                                      <p:cBhvr>
                                        <p:cTn id="66" dur="1" fill="hold">
                                          <p:stCondLst>
                                            <p:cond delay="0"/>
                                          </p:stCondLst>
                                        </p:cTn>
                                        <p:tgtEl>
                                          <p:spTgt spid="186"/>
                                        </p:tgtEl>
                                        <p:attrNameLst>
                                          <p:attrName>style.visibility</p:attrName>
                                        </p:attrNameLst>
                                      </p:cBhvr>
                                      <p:to>
                                        <p:strVal val="visible"/>
                                      </p:to>
                                    </p:set>
                                    <p:animEffect transition="in" filter="fade">
                                      <p:cBhvr>
                                        <p:cTn id="67" dur="500"/>
                                        <p:tgtEl>
                                          <p:spTgt spid="186"/>
                                        </p:tgtEl>
                                      </p:cBhvr>
                                    </p:animEffect>
                                  </p:childTnLst>
                                </p:cTn>
                              </p:par>
                              <p:par>
                                <p:cTn id="68" presetID="10" presetClass="entr" presetSubtype="0" fill="hold" grpId="0" nodeType="withEffect">
                                  <p:stCondLst>
                                    <p:cond delay="2500"/>
                                  </p:stCondLst>
                                  <p:childTnLst>
                                    <p:set>
                                      <p:cBhvr>
                                        <p:cTn id="69" dur="1" fill="hold">
                                          <p:stCondLst>
                                            <p:cond delay="0"/>
                                          </p:stCondLst>
                                        </p:cTn>
                                        <p:tgtEl>
                                          <p:spTgt spid="145"/>
                                        </p:tgtEl>
                                        <p:attrNameLst>
                                          <p:attrName>style.visibility</p:attrName>
                                        </p:attrNameLst>
                                      </p:cBhvr>
                                      <p:to>
                                        <p:strVal val="visible"/>
                                      </p:to>
                                    </p:set>
                                    <p:animEffect transition="in" filter="fade">
                                      <p:cBhvr>
                                        <p:cTn id="70" dur="500"/>
                                        <p:tgtEl>
                                          <p:spTgt spid="145"/>
                                        </p:tgtEl>
                                      </p:cBhvr>
                                    </p:animEffect>
                                  </p:childTnLst>
                                  <p:subTnLst>
                                    <p:set>
                                      <p:cBhvr override="childStyle">
                                        <p:cTn dur="1" fill="hold" display="0" masterRel="sameClick" afterEffect="1">
                                          <p:stCondLst>
                                            <p:cond evt="end" delay="0">
                                              <p:tn val="68"/>
                                            </p:cond>
                                          </p:stCondLst>
                                        </p:cTn>
                                        <p:tgtEl>
                                          <p:spTgt spid="145"/>
                                        </p:tgtEl>
                                        <p:attrNameLst>
                                          <p:attrName>style.visibility</p:attrName>
                                        </p:attrNameLst>
                                      </p:cBhvr>
                                      <p:to>
                                        <p:strVal val="hidden"/>
                                      </p:to>
                                    </p:set>
                                  </p:subTnLst>
                                </p:cTn>
                              </p:par>
                              <p:par>
                                <p:cTn id="71" presetID="10" presetClass="entr" presetSubtype="0" fill="hold" grpId="0" nodeType="withEffect">
                                  <p:stCondLst>
                                    <p:cond delay="2500"/>
                                  </p:stCondLst>
                                  <p:childTnLst>
                                    <p:set>
                                      <p:cBhvr>
                                        <p:cTn id="72" dur="1" fill="hold">
                                          <p:stCondLst>
                                            <p:cond delay="0"/>
                                          </p:stCondLst>
                                        </p:cTn>
                                        <p:tgtEl>
                                          <p:spTgt spid="187"/>
                                        </p:tgtEl>
                                        <p:attrNameLst>
                                          <p:attrName>style.visibility</p:attrName>
                                        </p:attrNameLst>
                                      </p:cBhvr>
                                      <p:to>
                                        <p:strVal val="visible"/>
                                      </p:to>
                                    </p:set>
                                    <p:animEffect transition="in" filter="fade">
                                      <p:cBhvr>
                                        <p:cTn id="73" dur="500"/>
                                        <p:tgtEl>
                                          <p:spTgt spid="187"/>
                                        </p:tgtEl>
                                      </p:cBhvr>
                                    </p:animEffect>
                                  </p:childTnLst>
                                </p:cTn>
                              </p:par>
                              <p:par>
                                <p:cTn id="74" presetID="10" presetClass="entr" presetSubtype="0" fill="hold" grpId="0" nodeType="withEffect">
                                  <p:stCondLst>
                                    <p:cond delay="3000"/>
                                  </p:stCondLst>
                                  <p:childTnLst>
                                    <p:set>
                                      <p:cBhvr>
                                        <p:cTn id="75" dur="1" fill="hold">
                                          <p:stCondLst>
                                            <p:cond delay="0"/>
                                          </p:stCondLst>
                                        </p:cTn>
                                        <p:tgtEl>
                                          <p:spTgt spid="146"/>
                                        </p:tgtEl>
                                        <p:attrNameLst>
                                          <p:attrName>style.visibility</p:attrName>
                                        </p:attrNameLst>
                                      </p:cBhvr>
                                      <p:to>
                                        <p:strVal val="visible"/>
                                      </p:to>
                                    </p:set>
                                    <p:animEffect transition="in" filter="fade">
                                      <p:cBhvr>
                                        <p:cTn id="76" dur="500"/>
                                        <p:tgtEl>
                                          <p:spTgt spid="146"/>
                                        </p:tgtEl>
                                      </p:cBhvr>
                                    </p:animEffect>
                                  </p:childTnLst>
                                  <p:subTnLst>
                                    <p:set>
                                      <p:cBhvr override="childStyle">
                                        <p:cTn dur="1" fill="hold" display="0" masterRel="sameClick" afterEffect="1">
                                          <p:stCondLst>
                                            <p:cond evt="end" delay="0">
                                              <p:tn val="74"/>
                                            </p:cond>
                                          </p:stCondLst>
                                        </p:cTn>
                                        <p:tgtEl>
                                          <p:spTgt spid="146"/>
                                        </p:tgtEl>
                                        <p:attrNameLst>
                                          <p:attrName>style.visibility</p:attrName>
                                        </p:attrNameLst>
                                      </p:cBhvr>
                                      <p:to>
                                        <p:strVal val="hidden"/>
                                      </p:to>
                                    </p:set>
                                  </p:subTnLst>
                                </p:cTn>
                              </p:par>
                              <p:par>
                                <p:cTn id="77" presetID="10" presetClass="entr" presetSubtype="0" fill="hold" grpId="0" nodeType="withEffect">
                                  <p:stCondLst>
                                    <p:cond delay="3000"/>
                                  </p:stCondLst>
                                  <p:childTnLst>
                                    <p:set>
                                      <p:cBhvr>
                                        <p:cTn id="78" dur="1" fill="hold">
                                          <p:stCondLst>
                                            <p:cond delay="0"/>
                                          </p:stCondLst>
                                        </p:cTn>
                                        <p:tgtEl>
                                          <p:spTgt spid="188"/>
                                        </p:tgtEl>
                                        <p:attrNameLst>
                                          <p:attrName>style.visibility</p:attrName>
                                        </p:attrNameLst>
                                      </p:cBhvr>
                                      <p:to>
                                        <p:strVal val="visible"/>
                                      </p:to>
                                    </p:set>
                                    <p:animEffect transition="in" filter="fade">
                                      <p:cBhvr>
                                        <p:cTn id="79" dur="500"/>
                                        <p:tgtEl>
                                          <p:spTgt spid="188"/>
                                        </p:tgtEl>
                                      </p:cBhvr>
                                    </p:animEffect>
                                  </p:childTnLst>
                                </p:cTn>
                              </p:par>
                              <p:par>
                                <p:cTn id="80" presetID="10" presetClass="entr" presetSubtype="0" fill="hold" grpId="0" nodeType="withEffect">
                                  <p:stCondLst>
                                    <p:cond delay="3500"/>
                                  </p:stCondLst>
                                  <p:childTnLst>
                                    <p:set>
                                      <p:cBhvr>
                                        <p:cTn id="81" dur="1" fill="hold">
                                          <p:stCondLst>
                                            <p:cond delay="0"/>
                                          </p:stCondLst>
                                        </p:cTn>
                                        <p:tgtEl>
                                          <p:spTgt spid="147"/>
                                        </p:tgtEl>
                                        <p:attrNameLst>
                                          <p:attrName>style.visibility</p:attrName>
                                        </p:attrNameLst>
                                      </p:cBhvr>
                                      <p:to>
                                        <p:strVal val="visible"/>
                                      </p:to>
                                    </p:set>
                                    <p:animEffect transition="in" filter="fade">
                                      <p:cBhvr>
                                        <p:cTn id="82" dur="500"/>
                                        <p:tgtEl>
                                          <p:spTgt spid="147"/>
                                        </p:tgtEl>
                                      </p:cBhvr>
                                    </p:animEffect>
                                  </p:childTnLst>
                                  <p:subTnLst>
                                    <p:set>
                                      <p:cBhvr override="childStyle">
                                        <p:cTn dur="1" fill="hold" display="0" masterRel="sameClick" afterEffect="1">
                                          <p:stCondLst>
                                            <p:cond evt="end" delay="0">
                                              <p:tn val="80"/>
                                            </p:cond>
                                          </p:stCondLst>
                                        </p:cTn>
                                        <p:tgtEl>
                                          <p:spTgt spid="147"/>
                                        </p:tgtEl>
                                        <p:attrNameLst>
                                          <p:attrName>style.visibility</p:attrName>
                                        </p:attrNameLst>
                                      </p:cBhvr>
                                      <p:to>
                                        <p:strVal val="hidden"/>
                                      </p:to>
                                    </p:set>
                                  </p:subTnLst>
                                </p:cTn>
                              </p:par>
                              <p:par>
                                <p:cTn id="83" presetID="10" presetClass="entr" presetSubtype="0" fill="hold" grpId="0" nodeType="withEffect">
                                  <p:stCondLst>
                                    <p:cond delay="3500"/>
                                  </p:stCondLst>
                                  <p:childTnLst>
                                    <p:set>
                                      <p:cBhvr>
                                        <p:cTn id="84" dur="1" fill="hold">
                                          <p:stCondLst>
                                            <p:cond delay="0"/>
                                          </p:stCondLst>
                                        </p:cTn>
                                        <p:tgtEl>
                                          <p:spTgt spid="189"/>
                                        </p:tgtEl>
                                        <p:attrNameLst>
                                          <p:attrName>style.visibility</p:attrName>
                                        </p:attrNameLst>
                                      </p:cBhvr>
                                      <p:to>
                                        <p:strVal val="visible"/>
                                      </p:to>
                                    </p:set>
                                    <p:animEffect transition="in" filter="fade">
                                      <p:cBhvr>
                                        <p:cTn id="85" dur="500"/>
                                        <p:tgtEl>
                                          <p:spTgt spid="189"/>
                                        </p:tgtEl>
                                      </p:cBhvr>
                                    </p:animEffect>
                                  </p:childTnLst>
                                </p:cTn>
                              </p:par>
                              <p:par>
                                <p:cTn id="86" presetID="10" presetClass="entr" presetSubtype="0" fill="hold" grpId="0" nodeType="withEffect">
                                  <p:stCondLst>
                                    <p:cond delay="4000"/>
                                  </p:stCondLst>
                                  <p:childTnLst>
                                    <p:set>
                                      <p:cBhvr>
                                        <p:cTn id="87" dur="1" fill="hold">
                                          <p:stCondLst>
                                            <p:cond delay="0"/>
                                          </p:stCondLst>
                                        </p:cTn>
                                        <p:tgtEl>
                                          <p:spTgt spid="148"/>
                                        </p:tgtEl>
                                        <p:attrNameLst>
                                          <p:attrName>style.visibility</p:attrName>
                                        </p:attrNameLst>
                                      </p:cBhvr>
                                      <p:to>
                                        <p:strVal val="visible"/>
                                      </p:to>
                                    </p:set>
                                    <p:animEffect transition="in" filter="fade">
                                      <p:cBhvr>
                                        <p:cTn id="88" dur="500"/>
                                        <p:tgtEl>
                                          <p:spTgt spid="148"/>
                                        </p:tgtEl>
                                      </p:cBhvr>
                                    </p:animEffect>
                                  </p:childTnLst>
                                  <p:subTnLst>
                                    <p:set>
                                      <p:cBhvr override="childStyle">
                                        <p:cTn dur="1" fill="hold" display="0" masterRel="sameClick" afterEffect="1">
                                          <p:stCondLst>
                                            <p:cond evt="end" delay="0">
                                              <p:tn val="86"/>
                                            </p:cond>
                                          </p:stCondLst>
                                        </p:cTn>
                                        <p:tgtEl>
                                          <p:spTgt spid="148"/>
                                        </p:tgtEl>
                                        <p:attrNameLst>
                                          <p:attrName>style.visibility</p:attrName>
                                        </p:attrNameLst>
                                      </p:cBhvr>
                                      <p:to>
                                        <p:strVal val="hidden"/>
                                      </p:to>
                                    </p:set>
                                  </p:subTnLst>
                                </p:cTn>
                              </p:par>
                              <p:par>
                                <p:cTn id="89" presetID="10" presetClass="entr" presetSubtype="0" fill="hold" grpId="0" nodeType="withEffect">
                                  <p:stCondLst>
                                    <p:cond delay="4000"/>
                                  </p:stCondLst>
                                  <p:childTnLst>
                                    <p:set>
                                      <p:cBhvr>
                                        <p:cTn id="90" dur="1" fill="hold">
                                          <p:stCondLst>
                                            <p:cond delay="0"/>
                                          </p:stCondLst>
                                        </p:cTn>
                                        <p:tgtEl>
                                          <p:spTgt spid="190"/>
                                        </p:tgtEl>
                                        <p:attrNameLst>
                                          <p:attrName>style.visibility</p:attrName>
                                        </p:attrNameLst>
                                      </p:cBhvr>
                                      <p:to>
                                        <p:strVal val="visible"/>
                                      </p:to>
                                    </p:set>
                                    <p:animEffect transition="in" filter="fade">
                                      <p:cBhvr>
                                        <p:cTn id="91" dur="500"/>
                                        <p:tgtEl>
                                          <p:spTgt spid="190"/>
                                        </p:tgtEl>
                                      </p:cBhvr>
                                    </p:animEffect>
                                  </p:childTnLst>
                                </p:cTn>
                              </p:par>
                              <p:par>
                                <p:cTn id="92" presetID="10" presetClass="entr" presetSubtype="0" fill="hold" nodeType="withEffect">
                                  <p:stCondLst>
                                    <p:cond delay="0"/>
                                  </p:stCondLst>
                                  <p:childTnLst>
                                    <p:set>
                                      <p:cBhvr>
                                        <p:cTn id="93" dur="1" fill="hold">
                                          <p:stCondLst>
                                            <p:cond delay="0"/>
                                          </p:stCondLst>
                                        </p:cTn>
                                        <p:tgtEl>
                                          <p:spTgt spid="149"/>
                                        </p:tgtEl>
                                        <p:attrNameLst>
                                          <p:attrName>style.visibility</p:attrName>
                                        </p:attrNameLst>
                                      </p:cBhvr>
                                      <p:to>
                                        <p:strVal val="visible"/>
                                      </p:to>
                                    </p:set>
                                    <p:animEffect transition="in" filter="fade">
                                      <p:cBhvr>
                                        <p:cTn id="94" dur="500"/>
                                        <p:tgtEl>
                                          <p:spTgt spid="149"/>
                                        </p:tgtEl>
                                      </p:cBhvr>
                                    </p:animEffect>
                                  </p:childTnLst>
                                </p:cTn>
                              </p:par>
                              <p:par>
                                <p:cTn id="95" presetID="10" presetClass="entr" presetSubtype="0" fill="hold" nodeType="withEffect">
                                  <p:stCondLst>
                                    <p:cond delay="0"/>
                                  </p:stCondLst>
                                  <p:childTnLst>
                                    <p:set>
                                      <p:cBhvr>
                                        <p:cTn id="96" dur="1" fill="hold">
                                          <p:stCondLst>
                                            <p:cond delay="0"/>
                                          </p:stCondLst>
                                        </p:cTn>
                                        <p:tgtEl>
                                          <p:spTgt spid="165"/>
                                        </p:tgtEl>
                                        <p:attrNameLst>
                                          <p:attrName>style.visibility</p:attrName>
                                        </p:attrNameLst>
                                      </p:cBhvr>
                                      <p:to>
                                        <p:strVal val="visible"/>
                                      </p:to>
                                    </p:set>
                                    <p:animEffect transition="in" filter="fade">
                                      <p:cBhvr>
                                        <p:cTn id="97" dur="500"/>
                                        <p:tgtEl>
                                          <p:spTgt spid="165"/>
                                        </p:tgtEl>
                                      </p:cBhvr>
                                    </p:animEffect>
                                  </p:childTnLst>
                                </p:cTn>
                              </p:par>
                              <p:par>
                                <p:cTn id="98" presetID="10" presetClass="entr" presetSubtype="0" fill="hold" nodeType="withEffect">
                                  <p:stCondLst>
                                    <p:cond delay="0"/>
                                  </p:stCondLst>
                                  <p:childTnLst>
                                    <p:set>
                                      <p:cBhvr>
                                        <p:cTn id="99" dur="1" fill="hold">
                                          <p:stCondLst>
                                            <p:cond delay="0"/>
                                          </p:stCondLst>
                                        </p:cTn>
                                        <p:tgtEl>
                                          <p:spTgt spid="164"/>
                                        </p:tgtEl>
                                        <p:attrNameLst>
                                          <p:attrName>style.visibility</p:attrName>
                                        </p:attrNameLst>
                                      </p:cBhvr>
                                      <p:to>
                                        <p:strVal val="visible"/>
                                      </p:to>
                                    </p:set>
                                    <p:animEffect transition="in" filter="fade">
                                      <p:cBhvr>
                                        <p:cTn id="100" dur="500"/>
                                        <p:tgtEl>
                                          <p:spTgt spid="164"/>
                                        </p:tgtEl>
                                      </p:cBhvr>
                                    </p:animEffect>
                                  </p:childTnLst>
                                </p:cTn>
                              </p:par>
                              <p:par>
                                <p:cTn id="101" presetID="10" presetClass="entr" presetSubtype="0" fill="hold" nodeType="withEffect">
                                  <p:stCondLst>
                                    <p:cond delay="500"/>
                                  </p:stCondLst>
                                  <p:childTnLst>
                                    <p:set>
                                      <p:cBhvr>
                                        <p:cTn id="102" dur="1" fill="hold">
                                          <p:stCondLst>
                                            <p:cond delay="0"/>
                                          </p:stCondLst>
                                        </p:cTn>
                                        <p:tgtEl>
                                          <p:spTgt spid="150"/>
                                        </p:tgtEl>
                                        <p:attrNameLst>
                                          <p:attrName>style.visibility</p:attrName>
                                        </p:attrNameLst>
                                      </p:cBhvr>
                                      <p:to>
                                        <p:strVal val="visible"/>
                                      </p:to>
                                    </p:set>
                                    <p:animEffect transition="in" filter="fade">
                                      <p:cBhvr>
                                        <p:cTn id="103" dur="500"/>
                                        <p:tgtEl>
                                          <p:spTgt spid="150"/>
                                        </p:tgtEl>
                                      </p:cBhvr>
                                    </p:animEffect>
                                  </p:childTnLst>
                                </p:cTn>
                              </p:par>
                              <p:par>
                                <p:cTn id="104" presetID="10" presetClass="entr" presetSubtype="0" fill="hold" nodeType="withEffect">
                                  <p:stCondLst>
                                    <p:cond delay="500"/>
                                  </p:stCondLst>
                                  <p:childTnLst>
                                    <p:set>
                                      <p:cBhvr>
                                        <p:cTn id="105" dur="1" fill="hold">
                                          <p:stCondLst>
                                            <p:cond delay="0"/>
                                          </p:stCondLst>
                                        </p:cTn>
                                        <p:tgtEl>
                                          <p:spTgt spid="167"/>
                                        </p:tgtEl>
                                        <p:attrNameLst>
                                          <p:attrName>style.visibility</p:attrName>
                                        </p:attrNameLst>
                                      </p:cBhvr>
                                      <p:to>
                                        <p:strVal val="visible"/>
                                      </p:to>
                                    </p:set>
                                    <p:animEffect transition="in" filter="fade">
                                      <p:cBhvr>
                                        <p:cTn id="106" dur="500"/>
                                        <p:tgtEl>
                                          <p:spTgt spid="167"/>
                                        </p:tgtEl>
                                      </p:cBhvr>
                                    </p:animEffect>
                                  </p:childTnLst>
                                </p:cTn>
                              </p:par>
                              <p:par>
                                <p:cTn id="107" presetID="10" presetClass="entr" presetSubtype="0" fill="hold" nodeType="withEffect">
                                  <p:stCondLst>
                                    <p:cond delay="500"/>
                                  </p:stCondLst>
                                  <p:childTnLst>
                                    <p:set>
                                      <p:cBhvr>
                                        <p:cTn id="108" dur="1" fill="hold">
                                          <p:stCondLst>
                                            <p:cond delay="0"/>
                                          </p:stCondLst>
                                        </p:cTn>
                                        <p:tgtEl>
                                          <p:spTgt spid="166"/>
                                        </p:tgtEl>
                                        <p:attrNameLst>
                                          <p:attrName>style.visibility</p:attrName>
                                        </p:attrNameLst>
                                      </p:cBhvr>
                                      <p:to>
                                        <p:strVal val="visible"/>
                                      </p:to>
                                    </p:set>
                                    <p:animEffect transition="in" filter="fade">
                                      <p:cBhvr>
                                        <p:cTn id="109" dur="500"/>
                                        <p:tgtEl>
                                          <p:spTgt spid="166"/>
                                        </p:tgtEl>
                                      </p:cBhvr>
                                    </p:animEffect>
                                  </p:childTnLst>
                                </p:cTn>
                              </p:par>
                              <p:par>
                                <p:cTn id="110" presetID="10" presetClass="entr" presetSubtype="0" fill="hold" nodeType="withEffect">
                                  <p:stCondLst>
                                    <p:cond delay="1000"/>
                                  </p:stCondLst>
                                  <p:childTnLst>
                                    <p:set>
                                      <p:cBhvr>
                                        <p:cTn id="111" dur="1" fill="hold">
                                          <p:stCondLst>
                                            <p:cond delay="0"/>
                                          </p:stCondLst>
                                        </p:cTn>
                                        <p:tgtEl>
                                          <p:spTgt spid="151"/>
                                        </p:tgtEl>
                                        <p:attrNameLst>
                                          <p:attrName>style.visibility</p:attrName>
                                        </p:attrNameLst>
                                      </p:cBhvr>
                                      <p:to>
                                        <p:strVal val="visible"/>
                                      </p:to>
                                    </p:set>
                                    <p:animEffect transition="in" filter="fade">
                                      <p:cBhvr>
                                        <p:cTn id="112" dur="500"/>
                                        <p:tgtEl>
                                          <p:spTgt spid="151"/>
                                        </p:tgtEl>
                                      </p:cBhvr>
                                    </p:animEffect>
                                  </p:childTnLst>
                                </p:cTn>
                              </p:par>
                              <p:par>
                                <p:cTn id="113" presetID="10" presetClass="entr" presetSubtype="0" fill="hold" nodeType="withEffect">
                                  <p:stCondLst>
                                    <p:cond delay="1000"/>
                                  </p:stCondLst>
                                  <p:childTnLst>
                                    <p:set>
                                      <p:cBhvr>
                                        <p:cTn id="114" dur="1" fill="hold">
                                          <p:stCondLst>
                                            <p:cond delay="0"/>
                                          </p:stCondLst>
                                        </p:cTn>
                                        <p:tgtEl>
                                          <p:spTgt spid="169"/>
                                        </p:tgtEl>
                                        <p:attrNameLst>
                                          <p:attrName>style.visibility</p:attrName>
                                        </p:attrNameLst>
                                      </p:cBhvr>
                                      <p:to>
                                        <p:strVal val="visible"/>
                                      </p:to>
                                    </p:set>
                                    <p:animEffect transition="in" filter="fade">
                                      <p:cBhvr>
                                        <p:cTn id="115" dur="500"/>
                                        <p:tgtEl>
                                          <p:spTgt spid="169"/>
                                        </p:tgtEl>
                                      </p:cBhvr>
                                    </p:animEffect>
                                  </p:childTnLst>
                                </p:cTn>
                              </p:par>
                              <p:par>
                                <p:cTn id="116" presetID="10" presetClass="entr" presetSubtype="0" fill="hold" nodeType="withEffect">
                                  <p:stCondLst>
                                    <p:cond delay="1000"/>
                                  </p:stCondLst>
                                  <p:childTnLst>
                                    <p:set>
                                      <p:cBhvr>
                                        <p:cTn id="117" dur="1" fill="hold">
                                          <p:stCondLst>
                                            <p:cond delay="0"/>
                                          </p:stCondLst>
                                        </p:cTn>
                                        <p:tgtEl>
                                          <p:spTgt spid="168"/>
                                        </p:tgtEl>
                                        <p:attrNameLst>
                                          <p:attrName>style.visibility</p:attrName>
                                        </p:attrNameLst>
                                      </p:cBhvr>
                                      <p:to>
                                        <p:strVal val="visible"/>
                                      </p:to>
                                    </p:set>
                                    <p:animEffect transition="in" filter="fade">
                                      <p:cBhvr>
                                        <p:cTn id="118" dur="500"/>
                                        <p:tgtEl>
                                          <p:spTgt spid="168"/>
                                        </p:tgtEl>
                                      </p:cBhvr>
                                    </p:animEffect>
                                  </p:childTnLst>
                                </p:cTn>
                              </p:par>
                              <p:par>
                                <p:cTn id="119" presetID="10" presetClass="entr" presetSubtype="0" fill="hold" nodeType="withEffect">
                                  <p:stCondLst>
                                    <p:cond delay="1500"/>
                                  </p:stCondLst>
                                  <p:childTnLst>
                                    <p:set>
                                      <p:cBhvr>
                                        <p:cTn id="120" dur="1" fill="hold">
                                          <p:stCondLst>
                                            <p:cond delay="0"/>
                                          </p:stCondLst>
                                        </p:cTn>
                                        <p:tgtEl>
                                          <p:spTgt spid="152"/>
                                        </p:tgtEl>
                                        <p:attrNameLst>
                                          <p:attrName>style.visibility</p:attrName>
                                        </p:attrNameLst>
                                      </p:cBhvr>
                                      <p:to>
                                        <p:strVal val="visible"/>
                                      </p:to>
                                    </p:set>
                                    <p:animEffect transition="in" filter="fade">
                                      <p:cBhvr>
                                        <p:cTn id="121" dur="500"/>
                                        <p:tgtEl>
                                          <p:spTgt spid="152"/>
                                        </p:tgtEl>
                                      </p:cBhvr>
                                    </p:animEffect>
                                  </p:childTnLst>
                                </p:cTn>
                              </p:par>
                              <p:par>
                                <p:cTn id="122" presetID="10" presetClass="entr" presetSubtype="0" fill="hold" nodeType="withEffect">
                                  <p:stCondLst>
                                    <p:cond delay="1500"/>
                                  </p:stCondLst>
                                  <p:childTnLst>
                                    <p:set>
                                      <p:cBhvr>
                                        <p:cTn id="123" dur="1" fill="hold">
                                          <p:stCondLst>
                                            <p:cond delay="0"/>
                                          </p:stCondLst>
                                        </p:cTn>
                                        <p:tgtEl>
                                          <p:spTgt spid="171"/>
                                        </p:tgtEl>
                                        <p:attrNameLst>
                                          <p:attrName>style.visibility</p:attrName>
                                        </p:attrNameLst>
                                      </p:cBhvr>
                                      <p:to>
                                        <p:strVal val="visible"/>
                                      </p:to>
                                    </p:set>
                                    <p:animEffect transition="in" filter="fade">
                                      <p:cBhvr>
                                        <p:cTn id="124" dur="500"/>
                                        <p:tgtEl>
                                          <p:spTgt spid="171"/>
                                        </p:tgtEl>
                                      </p:cBhvr>
                                    </p:animEffect>
                                  </p:childTnLst>
                                </p:cTn>
                              </p:par>
                              <p:par>
                                <p:cTn id="125" presetID="10" presetClass="entr" presetSubtype="0" fill="hold" nodeType="withEffect">
                                  <p:stCondLst>
                                    <p:cond delay="1500"/>
                                  </p:stCondLst>
                                  <p:childTnLst>
                                    <p:set>
                                      <p:cBhvr>
                                        <p:cTn id="126" dur="1" fill="hold">
                                          <p:stCondLst>
                                            <p:cond delay="0"/>
                                          </p:stCondLst>
                                        </p:cTn>
                                        <p:tgtEl>
                                          <p:spTgt spid="170"/>
                                        </p:tgtEl>
                                        <p:attrNameLst>
                                          <p:attrName>style.visibility</p:attrName>
                                        </p:attrNameLst>
                                      </p:cBhvr>
                                      <p:to>
                                        <p:strVal val="visible"/>
                                      </p:to>
                                    </p:set>
                                    <p:animEffect transition="in" filter="fade">
                                      <p:cBhvr>
                                        <p:cTn id="127" dur="500"/>
                                        <p:tgtEl>
                                          <p:spTgt spid="170"/>
                                        </p:tgtEl>
                                      </p:cBhvr>
                                    </p:animEffect>
                                  </p:childTnLst>
                                </p:cTn>
                              </p:par>
                              <p:par>
                                <p:cTn id="128" presetID="10" presetClass="entr" presetSubtype="0" fill="hold" nodeType="withEffect">
                                  <p:stCondLst>
                                    <p:cond delay="2000"/>
                                  </p:stCondLst>
                                  <p:childTnLst>
                                    <p:set>
                                      <p:cBhvr>
                                        <p:cTn id="129" dur="1" fill="hold">
                                          <p:stCondLst>
                                            <p:cond delay="0"/>
                                          </p:stCondLst>
                                        </p:cTn>
                                        <p:tgtEl>
                                          <p:spTgt spid="153"/>
                                        </p:tgtEl>
                                        <p:attrNameLst>
                                          <p:attrName>style.visibility</p:attrName>
                                        </p:attrNameLst>
                                      </p:cBhvr>
                                      <p:to>
                                        <p:strVal val="visible"/>
                                      </p:to>
                                    </p:set>
                                    <p:animEffect transition="in" filter="fade">
                                      <p:cBhvr>
                                        <p:cTn id="130" dur="500"/>
                                        <p:tgtEl>
                                          <p:spTgt spid="153"/>
                                        </p:tgtEl>
                                      </p:cBhvr>
                                    </p:animEffect>
                                  </p:childTnLst>
                                </p:cTn>
                              </p:par>
                              <p:par>
                                <p:cTn id="131" presetID="10" presetClass="entr" presetSubtype="0" fill="hold" nodeType="withEffect">
                                  <p:stCondLst>
                                    <p:cond delay="2000"/>
                                  </p:stCondLst>
                                  <p:childTnLst>
                                    <p:set>
                                      <p:cBhvr>
                                        <p:cTn id="132" dur="1" fill="hold">
                                          <p:stCondLst>
                                            <p:cond delay="0"/>
                                          </p:stCondLst>
                                        </p:cTn>
                                        <p:tgtEl>
                                          <p:spTgt spid="173"/>
                                        </p:tgtEl>
                                        <p:attrNameLst>
                                          <p:attrName>style.visibility</p:attrName>
                                        </p:attrNameLst>
                                      </p:cBhvr>
                                      <p:to>
                                        <p:strVal val="visible"/>
                                      </p:to>
                                    </p:set>
                                    <p:animEffect transition="in" filter="fade">
                                      <p:cBhvr>
                                        <p:cTn id="133" dur="500"/>
                                        <p:tgtEl>
                                          <p:spTgt spid="173"/>
                                        </p:tgtEl>
                                      </p:cBhvr>
                                    </p:animEffect>
                                  </p:childTnLst>
                                </p:cTn>
                              </p:par>
                              <p:par>
                                <p:cTn id="134" presetID="10" presetClass="entr" presetSubtype="0" fill="hold" nodeType="withEffect">
                                  <p:stCondLst>
                                    <p:cond delay="2000"/>
                                  </p:stCondLst>
                                  <p:childTnLst>
                                    <p:set>
                                      <p:cBhvr>
                                        <p:cTn id="135" dur="1" fill="hold">
                                          <p:stCondLst>
                                            <p:cond delay="0"/>
                                          </p:stCondLst>
                                        </p:cTn>
                                        <p:tgtEl>
                                          <p:spTgt spid="172"/>
                                        </p:tgtEl>
                                        <p:attrNameLst>
                                          <p:attrName>style.visibility</p:attrName>
                                        </p:attrNameLst>
                                      </p:cBhvr>
                                      <p:to>
                                        <p:strVal val="visible"/>
                                      </p:to>
                                    </p:set>
                                    <p:animEffect transition="in" filter="fade">
                                      <p:cBhvr>
                                        <p:cTn id="136" dur="500"/>
                                        <p:tgtEl>
                                          <p:spTgt spid="172"/>
                                        </p:tgtEl>
                                      </p:cBhvr>
                                    </p:animEffect>
                                  </p:childTnLst>
                                </p:cTn>
                              </p:par>
                              <p:par>
                                <p:cTn id="137" presetID="10" presetClass="entr" presetSubtype="0" fill="hold" nodeType="withEffect">
                                  <p:stCondLst>
                                    <p:cond delay="2500"/>
                                  </p:stCondLst>
                                  <p:childTnLst>
                                    <p:set>
                                      <p:cBhvr>
                                        <p:cTn id="138" dur="1" fill="hold">
                                          <p:stCondLst>
                                            <p:cond delay="0"/>
                                          </p:stCondLst>
                                        </p:cTn>
                                        <p:tgtEl>
                                          <p:spTgt spid="154"/>
                                        </p:tgtEl>
                                        <p:attrNameLst>
                                          <p:attrName>style.visibility</p:attrName>
                                        </p:attrNameLst>
                                      </p:cBhvr>
                                      <p:to>
                                        <p:strVal val="visible"/>
                                      </p:to>
                                    </p:set>
                                    <p:animEffect transition="in" filter="fade">
                                      <p:cBhvr>
                                        <p:cTn id="139" dur="500"/>
                                        <p:tgtEl>
                                          <p:spTgt spid="154"/>
                                        </p:tgtEl>
                                      </p:cBhvr>
                                    </p:animEffect>
                                  </p:childTnLst>
                                </p:cTn>
                              </p:par>
                              <p:par>
                                <p:cTn id="140" presetID="10" presetClass="entr" presetSubtype="0" fill="hold" nodeType="withEffect">
                                  <p:stCondLst>
                                    <p:cond delay="2500"/>
                                  </p:stCondLst>
                                  <p:childTnLst>
                                    <p:set>
                                      <p:cBhvr>
                                        <p:cTn id="141" dur="1" fill="hold">
                                          <p:stCondLst>
                                            <p:cond delay="0"/>
                                          </p:stCondLst>
                                        </p:cTn>
                                        <p:tgtEl>
                                          <p:spTgt spid="175"/>
                                        </p:tgtEl>
                                        <p:attrNameLst>
                                          <p:attrName>style.visibility</p:attrName>
                                        </p:attrNameLst>
                                      </p:cBhvr>
                                      <p:to>
                                        <p:strVal val="visible"/>
                                      </p:to>
                                    </p:set>
                                    <p:animEffect transition="in" filter="fade">
                                      <p:cBhvr>
                                        <p:cTn id="142" dur="500"/>
                                        <p:tgtEl>
                                          <p:spTgt spid="175"/>
                                        </p:tgtEl>
                                      </p:cBhvr>
                                    </p:animEffect>
                                  </p:childTnLst>
                                </p:cTn>
                              </p:par>
                              <p:par>
                                <p:cTn id="143" presetID="10" presetClass="entr" presetSubtype="0" fill="hold" nodeType="withEffect">
                                  <p:stCondLst>
                                    <p:cond delay="2500"/>
                                  </p:stCondLst>
                                  <p:childTnLst>
                                    <p:set>
                                      <p:cBhvr>
                                        <p:cTn id="144" dur="1" fill="hold">
                                          <p:stCondLst>
                                            <p:cond delay="0"/>
                                          </p:stCondLst>
                                        </p:cTn>
                                        <p:tgtEl>
                                          <p:spTgt spid="174"/>
                                        </p:tgtEl>
                                        <p:attrNameLst>
                                          <p:attrName>style.visibility</p:attrName>
                                        </p:attrNameLst>
                                      </p:cBhvr>
                                      <p:to>
                                        <p:strVal val="visible"/>
                                      </p:to>
                                    </p:set>
                                    <p:animEffect transition="in" filter="fade">
                                      <p:cBhvr>
                                        <p:cTn id="145" dur="500"/>
                                        <p:tgtEl>
                                          <p:spTgt spid="174"/>
                                        </p:tgtEl>
                                      </p:cBhvr>
                                    </p:animEffect>
                                  </p:childTnLst>
                                </p:cTn>
                              </p:par>
                              <p:par>
                                <p:cTn id="146" presetID="10" presetClass="entr" presetSubtype="0" fill="hold" nodeType="withEffect">
                                  <p:stCondLst>
                                    <p:cond delay="3000"/>
                                  </p:stCondLst>
                                  <p:childTnLst>
                                    <p:set>
                                      <p:cBhvr>
                                        <p:cTn id="147" dur="1" fill="hold">
                                          <p:stCondLst>
                                            <p:cond delay="0"/>
                                          </p:stCondLst>
                                        </p:cTn>
                                        <p:tgtEl>
                                          <p:spTgt spid="155"/>
                                        </p:tgtEl>
                                        <p:attrNameLst>
                                          <p:attrName>style.visibility</p:attrName>
                                        </p:attrNameLst>
                                      </p:cBhvr>
                                      <p:to>
                                        <p:strVal val="visible"/>
                                      </p:to>
                                    </p:set>
                                    <p:animEffect transition="in" filter="fade">
                                      <p:cBhvr>
                                        <p:cTn id="148" dur="500"/>
                                        <p:tgtEl>
                                          <p:spTgt spid="155"/>
                                        </p:tgtEl>
                                      </p:cBhvr>
                                    </p:animEffect>
                                  </p:childTnLst>
                                </p:cTn>
                              </p:par>
                              <p:par>
                                <p:cTn id="149" presetID="10" presetClass="entr" presetSubtype="0" fill="hold" nodeType="withEffect">
                                  <p:stCondLst>
                                    <p:cond delay="3000"/>
                                  </p:stCondLst>
                                  <p:childTnLst>
                                    <p:set>
                                      <p:cBhvr>
                                        <p:cTn id="150" dur="1" fill="hold">
                                          <p:stCondLst>
                                            <p:cond delay="0"/>
                                          </p:stCondLst>
                                        </p:cTn>
                                        <p:tgtEl>
                                          <p:spTgt spid="177"/>
                                        </p:tgtEl>
                                        <p:attrNameLst>
                                          <p:attrName>style.visibility</p:attrName>
                                        </p:attrNameLst>
                                      </p:cBhvr>
                                      <p:to>
                                        <p:strVal val="visible"/>
                                      </p:to>
                                    </p:set>
                                    <p:animEffect transition="in" filter="fade">
                                      <p:cBhvr>
                                        <p:cTn id="151" dur="500"/>
                                        <p:tgtEl>
                                          <p:spTgt spid="177"/>
                                        </p:tgtEl>
                                      </p:cBhvr>
                                    </p:animEffect>
                                  </p:childTnLst>
                                </p:cTn>
                              </p:par>
                              <p:par>
                                <p:cTn id="152" presetID="10" presetClass="entr" presetSubtype="0" fill="hold" nodeType="withEffect">
                                  <p:stCondLst>
                                    <p:cond delay="3000"/>
                                  </p:stCondLst>
                                  <p:childTnLst>
                                    <p:set>
                                      <p:cBhvr>
                                        <p:cTn id="153" dur="1" fill="hold">
                                          <p:stCondLst>
                                            <p:cond delay="0"/>
                                          </p:stCondLst>
                                        </p:cTn>
                                        <p:tgtEl>
                                          <p:spTgt spid="176"/>
                                        </p:tgtEl>
                                        <p:attrNameLst>
                                          <p:attrName>style.visibility</p:attrName>
                                        </p:attrNameLst>
                                      </p:cBhvr>
                                      <p:to>
                                        <p:strVal val="visible"/>
                                      </p:to>
                                    </p:set>
                                    <p:animEffect transition="in" filter="fade">
                                      <p:cBhvr>
                                        <p:cTn id="154" dur="500"/>
                                        <p:tgtEl>
                                          <p:spTgt spid="176"/>
                                        </p:tgtEl>
                                      </p:cBhvr>
                                    </p:animEffect>
                                  </p:childTnLst>
                                </p:cTn>
                              </p:par>
                              <p:par>
                                <p:cTn id="155" presetID="10" presetClass="entr" presetSubtype="0" fill="hold" nodeType="withEffect">
                                  <p:stCondLst>
                                    <p:cond delay="3500"/>
                                  </p:stCondLst>
                                  <p:childTnLst>
                                    <p:set>
                                      <p:cBhvr>
                                        <p:cTn id="156" dur="1" fill="hold">
                                          <p:stCondLst>
                                            <p:cond delay="0"/>
                                          </p:stCondLst>
                                        </p:cTn>
                                        <p:tgtEl>
                                          <p:spTgt spid="156"/>
                                        </p:tgtEl>
                                        <p:attrNameLst>
                                          <p:attrName>style.visibility</p:attrName>
                                        </p:attrNameLst>
                                      </p:cBhvr>
                                      <p:to>
                                        <p:strVal val="visible"/>
                                      </p:to>
                                    </p:set>
                                    <p:animEffect transition="in" filter="fade">
                                      <p:cBhvr>
                                        <p:cTn id="157" dur="500"/>
                                        <p:tgtEl>
                                          <p:spTgt spid="156"/>
                                        </p:tgtEl>
                                      </p:cBhvr>
                                    </p:animEffect>
                                  </p:childTnLst>
                                </p:cTn>
                              </p:par>
                              <p:par>
                                <p:cTn id="158" presetID="10" presetClass="entr" presetSubtype="0" fill="hold" nodeType="withEffect">
                                  <p:stCondLst>
                                    <p:cond delay="3500"/>
                                  </p:stCondLst>
                                  <p:childTnLst>
                                    <p:set>
                                      <p:cBhvr>
                                        <p:cTn id="159" dur="1" fill="hold">
                                          <p:stCondLst>
                                            <p:cond delay="0"/>
                                          </p:stCondLst>
                                        </p:cTn>
                                        <p:tgtEl>
                                          <p:spTgt spid="179"/>
                                        </p:tgtEl>
                                        <p:attrNameLst>
                                          <p:attrName>style.visibility</p:attrName>
                                        </p:attrNameLst>
                                      </p:cBhvr>
                                      <p:to>
                                        <p:strVal val="visible"/>
                                      </p:to>
                                    </p:set>
                                    <p:animEffect transition="in" filter="fade">
                                      <p:cBhvr>
                                        <p:cTn id="160" dur="500"/>
                                        <p:tgtEl>
                                          <p:spTgt spid="179"/>
                                        </p:tgtEl>
                                      </p:cBhvr>
                                    </p:animEffect>
                                  </p:childTnLst>
                                </p:cTn>
                              </p:par>
                              <p:par>
                                <p:cTn id="161" presetID="10" presetClass="entr" presetSubtype="0" fill="hold" nodeType="withEffect">
                                  <p:stCondLst>
                                    <p:cond delay="3500"/>
                                  </p:stCondLst>
                                  <p:childTnLst>
                                    <p:set>
                                      <p:cBhvr>
                                        <p:cTn id="162" dur="1" fill="hold">
                                          <p:stCondLst>
                                            <p:cond delay="0"/>
                                          </p:stCondLst>
                                        </p:cTn>
                                        <p:tgtEl>
                                          <p:spTgt spid="178"/>
                                        </p:tgtEl>
                                        <p:attrNameLst>
                                          <p:attrName>style.visibility</p:attrName>
                                        </p:attrNameLst>
                                      </p:cBhvr>
                                      <p:to>
                                        <p:strVal val="visible"/>
                                      </p:to>
                                    </p:set>
                                    <p:animEffect transition="in" filter="fade">
                                      <p:cBhvr>
                                        <p:cTn id="163" dur="500"/>
                                        <p:tgtEl>
                                          <p:spTgt spid="178"/>
                                        </p:tgtEl>
                                      </p:cBhvr>
                                    </p:animEffect>
                                  </p:childTnLst>
                                </p:cTn>
                              </p:par>
                              <p:par>
                                <p:cTn id="164" presetID="10" presetClass="entr" presetSubtype="0" fill="hold" nodeType="withEffect">
                                  <p:stCondLst>
                                    <p:cond delay="4000"/>
                                  </p:stCondLst>
                                  <p:childTnLst>
                                    <p:set>
                                      <p:cBhvr>
                                        <p:cTn id="165" dur="1" fill="hold">
                                          <p:stCondLst>
                                            <p:cond delay="0"/>
                                          </p:stCondLst>
                                        </p:cTn>
                                        <p:tgtEl>
                                          <p:spTgt spid="157"/>
                                        </p:tgtEl>
                                        <p:attrNameLst>
                                          <p:attrName>style.visibility</p:attrName>
                                        </p:attrNameLst>
                                      </p:cBhvr>
                                      <p:to>
                                        <p:strVal val="visible"/>
                                      </p:to>
                                    </p:set>
                                    <p:animEffect transition="in" filter="fade">
                                      <p:cBhvr>
                                        <p:cTn id="166" dur="500"/>
                                        <p:tgtEl>
                                          <p:spTgt spid="157"/>
                                        </p:tgtEl>
                                      </p:cBhvr>
                                    </p:animEffect>
                                  </p:childTnLst>
                                </p:cTn>
                              </p:par>
                              <p:par>
                                <p:cTn id="167" presetID="10" presetClass="entr" presetSubtype="0" fill="hold" nodeType="withEffect">
                                  <p:stCondLst>
                                    <p:cond delay="4000"/>
                                  </p:stCondLst>
                                  <p:childTnLst>
                                    <p:set>
                                      <p:cBhvr>
                                        <p:cTn id="168" dur="1" fill="hold">
                                          <p:stCondLst>
                                            <p:cond delay="0"/>
                                          </p:stCondLst>
                                        </p:cTn>
                                        <p:tgtEl>
                                          <p:spTgt spid="181"/>
                                        </p:tgtEl>
                                        <p:attrNameLst>
                                          <p:attrName>style.visibility</p:attrName>
                                        </p:attrNameLst>
                                      </p:cBhvr>
                                      <p:to>
                                        <p:strVal val="visible"/>
                                      </p:to>
                                    </p:set>
                                    <p:animEffect transition="in" filter="fade">
                                      <p:cBhvr>
                                        <p:cTn id="169" dur="500"/>
                                        <p:tgtEl>
                                          <p:spTgt spid="181"/>
                                        </p:tgtEl>
                                      </p:cBhvr>
                                    </p:animEffect>
                                  </p:childTnLst>
                                </p:cTn>
                              </p:par>
                              <p:par>
                                <p:cTn id="170" presetID="10" presetClass="entr" presetSubtype="0" fill="hold" nodeType="withEffect">
                                  <p:stCondLst>
                                    <p:cond delay="4000"/>
                                  </p:stCondLst>
                                  <p:childTnLst>
                                    <p:set>
                                      <p:cBhvr>
                                        <p:cTn id="171" dur="1" fill="hold">
                                          <p:stCondLst>
                                            <p:cond delay="0"/>
                                          </p:stCondLst>
                                        </p:cTn>
                                        <p:tgtEl>
                                          <p:spTgt spid="180"/>
                                        </p:tgtEl>
                                        <p:attrNameLst>
                                          <p:attrName>style.visibility</p:attrName>
                                        </p:attrNameLst>
                                      </p:cBhvr>
                                      <p:to>
                                        <p:strVal val="visible"/>
                                      </p:to>
                                    </p:set>
                                    <p:animEffect transition="in" filter="fade">
                                      <p:cBhvr>
                                        <p:cTn id="172" dur="500"/>
                                        <p:tgtEl>
                                          <p:spTgt spid="180"/>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159"/>
                                        </p:tgtEl>
                                        <p:attrNameLst>
                                          <p:attrName>style.visibility</p:attrName>
                                        </p:attrNameLst>
                                      </p:cBhvr>
                                      <p:to>
                                        <p:strVal val="visible"/>
                                      </p:to>
                                    </p:set>
                                    <p:animEffect transition="in" filter="fade">
                                      <p:cBhvr>
                                        <p:cTn id="175"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build="p"/>
      <p:bldP spid="137" grpId="0" animBg="1"/>
      <p:bldP spid="138" grpId="0"/>
      <p:bldP spid="140" grpId="0" animBg="1"/>
      <p:bldP spid="141" grpId="0" animBg="1"/>
      <p:bldP spid="142" grpId="0" animBg="1"/>
      <p:bldP spid="143" grpId="0" animBg="1"/>
      <p:bldP spid="144" grpId="0" animBg="1"/>
      <p:bldP spid="145" grpId="0" animBg="1"/>
      <p:bldP spid="146" grpId="0" animBg="1"/>
      <p:bldP spid="147" grpId="0" animBg="1"/>
      <p:bldP spid="148" grpId="0" animBg="1"/>
      <p:bldP spid="158" grpId="0"/>
      <p:bldP spid="159" grpId="0"/>
      <p:bldP spid="160" grpId="0" animBg="1"/>
      <p:bldP spid="163"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 name="Rounded Rectangle 6"/>
          <p:cNvSpPr/>
          <p:nvPr/>
        </p:nvSpPr>
        <p:spPr>
          <a:xfrm>
            <a:off x="564923" y="1744852"/>
            <a:ext cx="5056118" cy="4274948"/>
          </a:xfrm>
          <a:prstGeom prst="roundRect">
            <a:avLst>
              <a:gd name="adj" fmla="val 4425"/>
            </a:avLst>
          </a:prstGeom>
          <a:solidFill>
            <a:srgbClr val="CED7EE"/>
          </a:solidFill>
          <a:ln w="19050">
            <a:solidFill>
              <a:schemeClr val="accent1"/>
            </a:solidFill>
            <a:miter/>
          </a:ln>
        </p:spPr>
        <p:txBody>
          <a:bodyPr lIns="45719" rIns="45719" anchor="ctr"/>
          <a:lstStyle/>
          <a:p>
            <a:pPr algn="ctr">
              <a:lnSpc>
                <a:spcPct val="95000"/>
              </a:lnSpc>
              <a:defRPr sz="2400">
                <a:solidFill>
                  <a:srgbClr val="FFFFFF"/>
                </a:solidFill>
              </a:defRPr>
            </a:pPr>
            <a:endParaRPr/>
          </a:p>
        </p:txBody>
      </p:sp>
      <p:sp>
        <p:nvSpPr>
          <p:cNvPr id="984" name="Rounded Rectangle 7"/>
          <p:cNvSpPr/>
          <p:nvPr/>
        </p:nvSpPr>
        <p:spPr>
          <a:xfrm flipH="1">
            <a:off x="6704613" y="3285795"/>
            <a:ext cx="2438670" cy="2734006"/>
          </a:xfrm>
          <a:prstGeom prst="roundRect">
            <a:avLst>
              <a:gd name="adj" fmla="val 4425"/>
            </a:avLst>
          </a:prstGeom>
          <a:solidFill>
            <a:srgbClr val="CED7EE"/>
          </a:solidFill>
          <a:ln w="19050">
            <a:solidFill>
              <a:schemeClr val="accent1"/>
            </a:solidFill>
            <a:miter/>
          </a:ln>
        </p:spPr>
        <p:txBody>
          <a:bodyPr lIns="45719" rIns="45719" anchor="ctr"/>
          <a:lstStyle/>
          <a:p>
            <a:pPr algn="ctr">
              <a:lnSpc>
                <a:spcPct val="95000"/>
              </a:lnSpc>
              <a:defRPr sz="2400">
                <a:solidFill>
                  <a:srgbClr val="FFFFFF"/>
                </a:solidFill>
              </a:defRPr>
            </a:pPr>
            <a:endParaRPr/>
          </a:p>
        </p:txBody>
      </p:sp>
      <p:grpSp>
        <p:nvGrpSpPr>
          <p:cNvPr id="992" name="Group 8"/>
          <p:cNvGrpSpPr/>
          <p:nvPr/>
        </p:nvGrpSpPr>
        <p:grpSpPr>
          <a:xfrm>
            <a:off x="6873424" y="3452634"/>
            <a:ext cx="1739388" cy="1509877"/>
            <a:chOff x="0" y="0"/>
            <a:chExt cx="1739386" cy="1509875"/>
          </a:xfrm>
        </p:grpSpPr>
        <p:sp>
          <p:nvSpPr>
            <p:cNvPr id="985" name="Rectangle 9"/>
            <p:cNvSpPr txBox="1"/>
            <p:nvPr/>
          </p:nvSpPr>
          <p:spPr>
            <a:xfrm rot="16199998">
              <a:off x="-112409" y="639889"/>
              <a:ext cx="616488" cy="3916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lgn="ctr">
                <a:defRPr sz="1100"/>
              </a:pPr>
              <a:r>
                <a:t>Cortical </a:t>
              </a:r>
            </a:p>
            <a:p>
              <a:pPr algn="ctr">
                <a:defRPr sz="1100"/>
              </a:pPr>
              <a:r>
                <a:t>depth</a:t>
              </a:r>
            </a:p>
          </p:txBody>
        </p:sp>
        <p:sp>
          <p:nvSpPr>
            <p:cNvPr id="986" name="Straight Arrow Connector 10"/>
            <p:cNvSpPr/>
            <p:nvPr/>
          </p:nvSpPr>
          <p:spPr>
            <a:xfrm flipH="1">
              <a:off x="408887" y="546498"/>
              <a:ext cx="1" cy="588922"/>
            </a:xfrm>
            <a:prstGeom prst="line">
              <a:avLst/>
            </a:prstGeom>
            <a:noFill/>
            <a:ln w="6350" cap="flat">
              <a:solidFill>
                <a:srgbClr val="000000"/>
              </a:solidFill>
              <a:prstDash val="solid"/>
              <a:miter lim="800000"/>
              <a:tailEnd type="triangle" w="med" len="med"/>
            </a:ln>
            <a:effectLst/>
          </p:spPr>
          <p:txBody>
            <a:bodyPr wrap="square" lIns="45719" tIns="45719" rIns="45719" bIns="45719" numCol="1" anchor="t">
              <a:noAutofit/>
            </a:bodyPr>
            <a:lstStyle/>
            <a:p>
              <a:endParaRPr/>
            </a:p>
          </p:txBody>
        </p:sp>
        <p:sp>
          <p:nvSpPr>
            <p:cNvPr id="987" name="Rectangle 11"/>
            <p:cNvSpPr txBox="1"/>
            <p:nvPr/>
          </p:nvSpPr>
          <p:spPr>
            <a:xfrm>
              <a:off x="72687" y="176692"/>
              <a:ext cx="422558" cy="23927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1100"/>
              </a:lvl1pPr>
            </a:lstStyle>
            <a:p>
              <a:r>
                <a:t>outer</a:t>
              </a:r>
            </a:p>
          </p:txBody>
        </p:sp>
        <p:sp>
          <p:nvSpPr>
            <p:cNvPr id="988" name="Rectangle 12"/>
            <p:cNvSpPr txBox="1"/>
            <p:nvPr/>
          </p:nvSpPr>
          <p:spPr>
            <a:xfrm>
              <a:off x="58055" y="1270606"/>
              <a:ext cx="414782" cy="23927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1100"/>
              </a:lvl1pPr>
            </a:lstStyle>
            <a:p>
              <a:r>
                <a:t>inner</a:t>
              </a:r>
            </a:p>
          </p:txBody>
        </p:sp>
        <p:sp>
          <p:nvSpPr>
            <p:cNvPr id="989" name="Rectangle 13"/>
            <p:cNvSpPr txBox="1"/>
            <p:nvPr/>
          </p:nvSpPr>
          <p:spPr>
            <a:xfrm>
              <a:off x="1324605" y="0"/>
              <a:ext cx="414782" cy="23927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1100"/>
              </a:lvl1pPr>
            </a:lstStyle>
            <a:p>
              <a:r>
                <a:t>inner</a:t>
              </a:r>
            </a:p>
          </p:txBody>
        </p:sp>
        <p:sp>
          <p:nvSpPr>
            <p:cNvPr id="990" name="Rectangle 14"/>
            <p:cNvSpPr txBox="1"/>
            <p:nvPr/>
          </p:nvSpPr>
          <p:spPr>
            <a:xfrm>
              <a:off x="454778" y="2477"/>
              <a:ext cx="422558" cy="23927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1100"/>
              </a:lvl1pPr>
            </a:lstStyle>
            <a:p>
              <a:r>
                <a:t>outer</a:t>
              </a:r>
            </a:p>
          </p:txBody>
        </p:sp>
        <p:sp>
          <p:nvSpPr>
            <p:cNvPr id="991" name="Straight Arrow Connector 15"/>
            <p:cNvSpPr/>
            <p:nvPr/>
          </p:nvSpPr>
          <p:spPr>
            <a:xfrm>
              <a:off x="950907" y="138500"/>
              <a:ext cx="274320" cy="1"/>
            </a:xfrm>
            <a:prstGeom prst="line">
              <a:avLst/>
            </a:prstGeom>
            <a:noFill/>
            <a:ln w="6350" cap="flat">
              <a:solidFill>
                <a:srgbClr val="000000"/>
              </a:solidFill>
              <a:prstDash val="solid"/>
              <a:miter lim="800000"/>
              <a:tailEnd type="triangle" w="med" len="med"/>
            </a:ln>
            <a:effectLst/>
          </p:spPr>
          <p:txBody>
            <a:bodyPr wrap="square" lIns="45719" tIns="45719" rIns="45719" bIns="45719" numCol="1" anchor="t">
              <a:noAutofit/>
            </a:bodyPr>
            <a:lstStyle/>
            <a:p>
              <a:endParaRPr/>
            </a:p>
          </p:txBody>
        </p:sp>
      </p:grpSp>
      <p:sp>
        <p:nvSpPr>
          <p:cNvPr id="993" name="Rectangle 16"/>
          <p:cNvSpPr txBox="1"/>
          <p:nvPr/>
        </p:nvSpPr>
        <p:spPr>
          <a:xfrm>
            <a:off x="8259152" y="4894133"/>
            <a:ext cx="379473" cy="226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000"/>
            </a:lvl1pPr>
          </a:lstStyle>
          <a:p>
            <a:r>
              <a:t>6 x 6</a:t>
            </a:r>
          </a:p>
        </p:txBody>
      </p:sp>
      <p:sp>
        <p:nvSpPr>
          <p:cNvPr id="994" name="Rectangle 17"/>
          <p:cNvSpPr txBox="1"/>
          <p:nvPr/>
        </p:nvSpPr>
        <p:spPr>
          <a:xfrm>
            <a:off x="6832841" y="5216990"/>
            <a:ext cx="2194251" cy="544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1100"/>
            </a:pPr>
            <a:r>
              <a:t>layer-to-layer dynamic functional connectivity during a </a:t>
            </a:r>
          </a:p>
          <a:p>
            <a:pPr algn="ctr">
              <a:defRPr sz="1100"/>
            </a:pPr>
            <a:r>
              <a:t>resting-state scan</a:t>
            </a:r>
          </a:p>
        </p:txBody>
      </p:sp>
      <p:pic>
        <p:nvPicPr>
          <p:cNvPr id="995" name="LL_dyn_mat_subj5" descr="LL_dyn_mat_subj5"/>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7380936" y="3691938"/>
            <a:ext cx="1176029" cy="1184862"/>
          </a:xfrm>
          <a:prstGeom prst="rect">
            <a:avLst/>
          </a:prstGeom>
          <a:ln w="12700">
            <a:miter lim="400000"/>
          </a:ln>
        </p:spPr>
      </p:pic>
      <p:sp>
        <p:nvSpPr>
          <p:cNvPr id="996" name="Text Placeholder 5"/>
          <p:cNvSpPr txBox="1"/>
          <p:nvPr/>
        </p:nvSpPr>
        <p:spPr>
          <a:xfrm>
            <a:off x="749189" y="1946910"/>
            <a:ext cx="1373198" cy="5768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defTabSz="914400">
              <a:lnSpc>
                <a:spcPct val="114000"/>
              </a:lnSpc>
              <a:defRPr sz="1200" b="1">
                <a:solidFill>
                  <a:schemeClr val="accent1"/>
                </a:solidFill>
              </a:defRPr>
            </a:lvl1pPr>
          </a:lstStyle>
          <a:p>
            <a:r>
              <a:t>1. Sliding window connectivity analysis</a:t>
            </a:r>
          </a:p>
        </p:txBody>
      </p:sp>
      <p:pic>
        <p:nvPicPr>
          <p:cNvPr id="997" name="Content Placeholder 6" descr="Content Placeholder 6"/>
          <p:cNvPicPr>
            <a:picLocks noChangeAspect="1"/>
          </p:cNvPicPr>
          <p:nvPr/>
        </p:nvPicPr>
        <p:blipFill>
          <a:blip r:embed="rId6"/>
          <a:srcRect l="59207" t="1152" r="1148" b="25081"/>
          <a:stretch>
            <a:fillRect/>
          </a:stretch>
        </p:blipFill>
        <p:spPr>
          <a:xfrm>
            <a:off x="2274472" y="1948015"/>
            <a:ext cx="803508" cy="728180"/>
          </a:xfrm>
          <a:prstGeom prst="rect">
            <a:avLst/>
          </a:prstGeom>
          <a:ln>
            <a:solidFill>
              <a:srgbClr val="000000"/>
            </a:solidFill>
          </a:ln>
        </p:spPr>
      </p:pic>
      <p:pic>
        <p:nvPicPr>
          <p:cNvPr id="998" name="Content Placeholder 6" descr="Content Placeholder 6"/>
          <p:cNvPicPr>
            <a:picLocks noChangeAspect="1"/>
          </p:cNvPicPr>
          <p:nvPr/>
        </p:nvPicPr>
        <p:blipFill>
          <a:blip r:embed="rId6"/>
          <a:srcRect l="59207" t="1152" r="1148" b="25081"/>
          <a:stretch>
            <a:fillRect/>
          </a:stretch>
        </p:blipFill>
        <p:spPr>
          <a:xfrm>
            <a:off x="2426872" y="2100415"/>
            <a:ext cx="803508" cy="728180"/>
          </a:xfrm>
          <a:prstGeom prst="rect">
            <a:avLst/>
          </a:prstGeom>
          <a:ln>
            <a:solidFill>
              <a:srgbClr val="000000"/>
            </a:solidFill>
          </a:ln>
        </p:spPr>
      </p:pic>
      <p:pic>
        <p:nvPicPr>
          <p:cNvPr id="999" name="Content Placeholder 6" descr="Content Placeholder 6"/>
          <p:cNvPicPr>
            <a:picLocks noChangeAspect="1"/>
          </p:cNvPicPr>
          <p:nvPr/>
        </p:nvPicPr>
        <p:blipFill>
          <a:blip r:embed="rId6"/>
          <a:srcRect l="59207" t="1152" r="1148" b="25081"/>
          <a:stretch>
            <a:fillRect/>
          </a:stretch>
        </p:blipFill>
        <p:spPr>
          <a:xfrm>
            <a:off x="2579272" y="2252815"/>
            <a:ext cx="803508" cy="728180"/>
          </a:xfrm>
          <a:prstGeom prst="rect">
            <a:avLst/>
          </a:prstGeom>
          <a:ln>
            <a:solidFill>
              <a:srgbClr val="000000"/>
            </a:solidFill>
          </a:ln>
        </p:spPr>
      </p:pic>
      <p:pic>
        <p:nvPicPr>
          <p:cNvPr id="1000" name="Content Placeholder 6" descr="Content Placeholder 6"/>
          <p:cNvPicPr>
            <a:picLocks noChangeAspect="1"/>
          </p:cNvPicPr>
          <p:nvPr/>
        </p:nvPicPr>
        <p:blipFill>
          <a:blip r:embed="rId6"/>
          <a:srcRect l="59207" t="1152" r="1148" b="25081"/>
          <a:stretch>
            <a:fillRect/>
          </a:stretch>
        </p:blipFill>
        <p:spPr>
          <a:xfrm>
            <a:off x="2731672" y="2405215"/>
            <a:ext cx="803508" cy="728180"/>
          </a:xfrm>
          <a:prstGeom prst="rect">
            <a:avLst/>
          </a:prstGeom>
          <a:ln>
            <a:solidFill>
              <a:srgbClr val="000000"/>
            </a:solidFill>
          </a:ln>
        </p:spPr>
      </p:pic>
      <p:pic>
        <p:nvPicPr>
          <p:cNvPr id="1001" name="Content Placeholder 6" descr="Content Placeholder 6"/>
          <p:cNvPicPr>
            <a:picLocks noChangeAspect="1"/>
          </p:cNvPicPr>
          <p:nvPr/>
        </p:nvPicPr>
        <p:blipFill>
          <a:blip r:embed="rId6"/>
          <a:srcRect l="59207" t="1152" r="1148" b="25081"/>
          <a:stretch>
            <a:fillRect/>
          </a:stretch>
        </p:blipFill>
        <p:spPr>
          <a:xfrm>
            <a:off x="2884072" y="2557615"/>
            <a:ext cx="803508" cy="728180"/>
          </a:xfrm>
          <a:prstGeom prst="rect">
            <a:avLst/>
          </a:prstGeom>
          <a:ln>
            <a:solidFill>
              <a:srgbClr val="000000"/>
            </a:solidFill>
          </a:ln>
        </p:spPr>
      </p:pic>
      <p:sp>
        <p:nvSpPr>
          <p:cNvPr id="1002" name="Straight Connector 25"/>
          <p:cNvSpPr/>
          <p:nvPr/>
        </p:nvSpPr>
        <p:spPr>
          <a:xfrm>
            <a:off x="3425938" y="3100937"/>
            <a:ext cx="378122" cy="378122"/>
          </a:xfrm>
          <a:prstGeom prst="line">
            <a:avLst/>
          </a:prstGeom>
          <a:ln w="12700">
            <a:solidFill>
              <a:srgbClr val="000000"/>
            </a:solidFill>
            <a:prstDash val="dash"/>
            <a:miter/>
          </a:ln>
        </p:spPr>
        <p:txBody>
          <a:bodyPr lIns="45719" rIns="45719"/>
          <a:lstStyle/>
          <a:p>
            <a:endParaRPr/>
          </a:p>
        </p:txBody>
      </p:sp>
      <p:pic>
        <p:nvPicPr>
          <p:cNvPr id="1003" name="Content Placeholder 6" descr="Content Placeholder 6"/>
          <p:cNvPicPr>
            <a:picLocks noChangeAspect="1"/>
          </p:cNvPicPr>
          <p:nvPr/>
        </p:nvPicPr>
        <p:blipFill>
          <a:blip r:embed="rId6"/>
          <a:srcRect l="59207" t="1152" r="1148" b="25081"/>
          <a:stretch>
            <a:fillRect/>
          </a:stretch>
        </p:blipFill>
        <p:spPr>
          <a:xfrm>
            <a:off x="3646072" y="3288658"/>
            <a:ext cx="803508" cy="728180"/>
          </a:xfrm>
          <a:prstGeom prst="rect">
            <a:avLst/>
          </a:prstGeom>
          <a:ln>
            <a:solidFill>
              <a:srgbClr val="000000"/>
            </a:solidFill>
          </a:ln>
        </p:spPr>
      </p:pic>
      <p:pic>
        <p:nvPicPr>
          <p:cNvPr id="1004" name="Content Placeholder 6" descr="Content Placeholder 6"/>
          <p:cNvPicPr>
            <a:picLocks noChangeAspect="1"/>
          </p:cNvPicPr>
          <p:nvPr/>
        </p:nvPicPr>
        <p:blipFill>
          <a:blip r:embed="rId6"/>
          <a:srcRect l="59207" t="1152" r="1148" b="25081"/>
          <a:stretch>
            <a:fillRect/>
          </a:stretch>
        </p:blipFill>
        <p:spPr>
          <a:xfrm>
            <a:off x="3798472" y="3441058"/>
            <a:ext cx="803508" cy="728180"/>
          </a:xfrm>
          <a:prstGeom prst="rect">
            <a:avLst/>
          </a:prstGeom>
          <a:ln>
            <a:solidFill>
              <a:srgbClr val="000000"/>
            </a:solidFill>
          </a:ln>
        </p:spPr>
      </p:pic>
      <p:pic>
        <p:nvPicPr>
          <p:cNvPr id="1005" name="Content Placeholder 6" descr="Content Placeholder 6"/>
          <p:cNvPicPr>
            <a:picLocks noChangeAspect="1"/>
          </p:cNvPicPr>
          <p:nvPr/>
        </p:nvPicPr>
        <p:blipFill>
          <a:blip r:embed="rId6"/>
          <a:srcRect l="59207" t="1152" r="1148" b="25081"/>
          <a:stretch>
            <a:fillRect/>
          </a:stretch>
        </p:blipFill>
        <p:spPr>
          <a:xfrm>
            <a:off x="3950872" y="3593458"/>
            <a:ext cx="803508" cy="728180"/>
          </a:xfrm>
          <a:prstGeom prst="rect">
            <a:avLst/>
          </a:prstGeom>
          <a:ln>
            <a:solidFill>
              <a:srgbClr val="000000"/>
            </a:solidFill>
          </a:ln>
        </p:spPr>
      </p:pic>
      <p:pic>
        <p:nvPicPr>
          <p:cNvPr id="1006" name="Content Placeholder 6" descr="Content Placeholder 6"/>
          <p:cNvPicPr>
            <a:picLocks noChangeAspect="1"/>
          </p:cNvPicPr>
          <p:nvPr/>
        </p:nvPicPr>
        <p:blipFill>
          <a:blip r:embed="rId6"/>
          <a:srcRect l="59207" t="1152" r="1148" b="25081"/>
          <a:stretch>
            <a:fillRect/>
          </a:stretch>
        </p:blipFill>
        <p:spPr>
          <a:xfrm>
            <a:off x="4103272" y="3745858"/>
            <a:ext cx="803508" cy="728180"/>
          </a:xfrm>
          <a:prstGeom prst="rect">
            <a:avLst/>
          </a:prstGeom>
          <a:ln>
            <a:solidFill>
              <a:srgbClr val="000000"/>
            </a:solidFill>
          </a:ln>
        </p:spPr>
      </p:pic>
      <p:pic>
        <p:nvPicPr>
          <p:cNvPr id="1007" name="Content Placeholder 6" descr="Content Placeholder 6"/>
          <p:cNvPicPr>
            <a:picLocks noChangeAspect="1"/>
          </p:cNvPicPr>
          <p:nvPr/>
        </p:nvPicPr>
        <p:blipFill>
          <a:blip r:embed="rId6"/>
          <a:srcRect l="59207" t="1152" r="1148" b="25081"/>
          <a:stretch>
            <a:fillRect/>
          </a:stretch>
        </p:blipFill>
        <p:spPr>
          <a:xfrm>
            <a:off x="4255672" y="3898258"/>
            <a:ext cx="803508" cy="728180"/>
          </a:xfrm>
          <a:prstGeom prst="rect">
            <a:avLst/>
          </a:prstGeom>
          <a:ln>
            <a:solidFill>
              <a:srgbClr val="000000"/>
            </a:solidFill>
          </a:ln>
        </p:spPr>
      </p:pic>
      <p:grpSp>
        <p:nvGrpSpPr>
          <p:cNvPr id="1010" name="Group 31"/>
          <p:cNvGrpSpPr/>
          <p:nvPr/>
        </p:nvGrpSpPr>
        <p:grpSpPr>
          <a:xfrm>
            <a:off x="3414755" y="1921293"/>
            <a:ext cx="1949835" cy="1949835"/>
            <a:chOff x="0" y="0"/>
            <a:chExt cx="1949834" cy="1949834"/>
          </a:xfrm>
        </p:grpSpPr>
        <p:sp>
          <p:nvSpPr>
            <p:cNvPr id="1008" name="Straight Connector 32"/>
            <p:cNvSpPr/>
            <p:nvPr/>
          </p:nvSpPr>
          <p:spPr>
            <a:xfrm>
              <a:off x="0" y="0"/>
              <a:ext cx="1949835" cy="1949835"/>
            </a:xfrm>
            <a:prstGeom prst="line">
              <a:avLst/>
            </a:prstGeom>
            <a:noFill/>
            <a:ln w="9525" cap="flat">
              <a:solidFill>
                <a:srgbClr val="000000"/>
              </a:solidFill>
              <a:prstDash val="solid"/>
              <a:miter lim="800000"/>
              <a:headEnd type="triangle" w="med" len="med"/>
              <a:tailEnd type="triangle" w="med" len="med"/>
            </a:ln>
            <a:effectLst/>
          </p:spPr>
          <p:txBody>
            <a:bodyPr wrap="square" lIns="45719" tIns="45719" rIns="45719" bIns="45719" numCol="1" anchor="t">
              <a:noAutofit/>
            </a:bodyPr>
            <a:lstStyle/>
            <a:p>
              <a:endParaRPr/>
            </a:p>
          </p:txBody>
        </p:sp>
        <p:sp>
          <p:nvSpPr>
            <p:cNvPr id="1009" name="TextBox 33"/>
            <p:cNvSpPr txBox="1"/>
            <p:nvPr/>
          </p:nvSpPr>
          <p:spPr>
            <a:xfrm rot="2700539">
              <a:off x="159296" y="593028"/>
              <a:ext cx="1640906" cy="2808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lnSpc>
                  <a:spcPct val="95000"/>
                </a:lnSpc>
                <a:defRPr sz="1400">
                  <a:latin typeface="Calibri Light"/>
                  <a:ea typeface="Calibri Light"/>
                  <a:cs typeface="Calibri Light"/>
                  <a:sym typeface="Calibri Light"/>
                </a:defRPr>
              </a:lvl1pPr>
            </a:lstStyle>
            <a:p>
              <a:r>
                <a:t>~ scan time</a:t>
              </a:r>
            </a:p>
          </p:txBody>
        </p:sp>
      </p:grpSp>
      <p:grpSp>
        <p:nvGrpSpPr>
          <p:cNvPr id="1047" name="Group 34"/>
          <p:cNvGrpSpPr/>
          <p:nvPr/>
        </p:nvGrpSpPr>
        <p:grpSpPr>
          <a:xfrm>
            <a:off x="679585" y="3481921"/>
            <a:ext cx="3942733" cy="2402357"/>
            <a:chOff x="0" y="0"/>
            <a:chExt cx="3942731" cy="2402355"/>
          </a:xfrm>
        </p:grpSpPr>
        <p:grpSp>
          <p:nvGrpSpPr>
            <p:cNvPr id="1018" name="Group 35"/>
            <p:cNvGrpSpPr/>
            <p:nvPr/>
          </p:nvGrpSpPr>
          <p:grpSpPr>
            <a:xfrm>
              <a:off x="0" y="0"/>
              <a:ext cx="3942732" cy="2402356"/>
              <a:chOff x="0" y="0"/>
              <a:chExt cx="3942731" cy="2402355"/>
            </a:xfrm>
          </p:grpSpPr>
          <p:sp>
            <p:nvSpPr>
              <p:cNvPr id="1011" name="Rectangle 64"/>
              <p:cNvSpPr txBox="1"/>
              <p:nvPr/>
            </p:nvSpPr>
            <p:spPr>
              <a:xfrm>
                <a:off x="2355643" y="1820931"/>
                <a:ext cx="1587089" cy="3916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a:defRPr sz="1100"/>
                </a:pPr>
                <a:r>
                  <a:t>Matrix with ROI and </a:t>
                </a:r>
              </a:p>
              <a:p>
                <a:pPr>
                  <a:defRPr sz="1100"/>
                </a:pPr>
                <a:r>
                  <a:t>cortical-depth specificity</a:t>
                </a:r>
              </a:p>
            </p:txBody>
          </p:sp>
          <p:pic>
            <p:nvPicPr>
              <p:cNvPr id="1012" name="Picture 65" descr="Picture 65"/>
              <p:cNvPicPr>
                <a:picLocks noChangeAspect="1"/>
              </p:cNvPicPr>
              <p:nvPr/>
            </p:nvPicPr>
            <p:blipFill>
              <a:blip r:embed="rId7"/>
              <a:srcRect l="57968" b="22296"/>
              <a:stretch>
                <a:fillRect/>
              </a:stretch>
            </p:blipFill>
            <p:spPr>
              <a:xfrm>
                <a:off x="256830" y="218488"/>
                <a:ext cx="2068991" cy="1998505"/>
              </a:xfrm>
              <a:prstGeom prst="rect">
                <a:avLst/>
              </a:prstGeom>
              <a:ln w="12700" cap="flat">
                <a:noFill/>
                <a:miter lim="400000"/>
              </a:ln>
              <a:effectLst/>
            </p:spPr>
          </p:pic>
          <p:sp>
            <p:nvSpPr>
              <p:cNvPr id="1013" name="Rectangle 66"/>
              <p:cNvSpPr txBox="1"/>
              <p:nvPr/>
            </p:nvSpPr>
            <p:spPr>
              <a:xfrm>
                <a:off x="1698973" y="2175370"/>
                <a:ext cx="661998" cy="2269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1000"/>
                </a:lvl1pPr>
              </a:lstStyle>
              <a:p>
                <a:r>
                  <a:t>276 x 276</a:t>
                </a:r>
              </a:p>
            </p:txBody>
          </p:sp>
          <p:sp>
            <p:nvSpPr>
              <p:cNvPr id="1014" name="Rectangle 67"/>
              <p:cNvSpPr txBox="1"/>
              <p:nvPr/>
            </p:nvSpPr>
            <p:spPr>
              <a:xfrm rot="16199998">
                <a:off x="-533777" y="1091134"/>
                <a:ext cx="1331809" cy="2642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200"/>
                </a:lvl1pPr>
              </a:lstStyle>
              <a:p>
                <a:r>
                  <a:t>46 ROIs, 6 depths</a:t>
                </a:r>
              </a:p>
            </p:txBody>
          </p:sp>
          <p:grpSp>
            <p:nvGrpSpPr>
              <p:cNvPr id="1017" name="Group 68"/>
              <p:cNvGrpSpPr/>
              <p:nvPr/>
            </p:nvGrpSpPr>
            <p:grpSpPr>
              <a:xfrm>
                <a:off x="469892" y="0"/>
                <a:ext cx="1675271" cy="179245"/>
                <a:chOff x="0" y="0"/>
                <a:chExt cx="1675270" cy="179244"/>
              </a:xfrm>
            </p:grpSpPr>
            <p:pic>
              <p:nvPicPr>
                <p:cNvPr id="1015" name="Picture 69" descr="Picture 69"/>
                <p:cNvPicPr>
                  <a:picLocks noChangeAspect="1"/>
                </p:cNvPicPr>
                <p:nvPr/>
              </p:nvPicPr>
              <p:blipFill>
                <a:blip r:embed="rId8"/>
                <a:stretch>
                  <a:fillRect/>
                </a:stretch>
              </p:blipFill>
              <p:spPr>
                <a:xfrm rot="5400000">
                  <a:off x="767442" y="-728584"/>
                  <a:ext cx="140387" cy="1675271"/>
                </a:xfrm>
                <a:prstGeom prst="rect">
                  <a:avLst/>
                </a:prstGeom>
                <a:ln w="12700" cap="flat">
                  <a:noFill/>
                  <a:miter lim="400000"/>
                </a:ln>
                <a:effectLst/>
              </p:spPr>
            </p:pic>
            <p:sp>
              <p:nvSpPr>
                <p:cNvPr id="1016" name="Content Placeholder 2"/>
                <p:cNvSpPr txBox="1"/>
                <p:nvPr/>
              </p:nvSpPr>
              <p:spPr>
                <a:xfrm rot="21599998">
                  <a:off x="74063" y="0"/>
                  <a:ext cx="1513709" cy="17281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defTabSz="914400">
                    <a:lnSpc>
                      <a:spcPct val="113999"/>
                    </a:lnSpc>
                    <a:spcBef>
                      <a:spcPts val="600"/>
                    </a:spcBef>
                    <a:defRPr sz="1200"/>
                  </a:lvl1pPr>
                </a:lstStyle>
                <a:p>
                  <a:r>
                    <a:t>Correlation coef.</a:t>
                  </a:r>
                </a:p>
              </p:txBody>
            </p:sp>
          </p:grpSp>
        </p:grpSp>
        <p:grpSp>
          <p:nvGrpSpPr>
            <p:cNvPr id="1021" name="Group 36"/>
            <p:cNvGrpSpPr/>
            <p:nvPr/>
          </p:nvGrpSpPr>
          <p:grpSpPr>
            <a:xfrm>
              <a:off x="289233" y="569670"/>
              <a:ext cx="2036589" cy="42995"/>
              <a:chOff x="0" y="0"/>
              <a:chExt cx="2036588" cy="42993"/>
            </a:xfrm>
          </p:grpSpPr>
          <p:sp>
            <p:nvSpPr>
              <p:cNvPr id="1019" name="Straight Connector 62"/>
              <p:cNvSpPr/>
              <p:nvPr/>
            </p:nvSpPr>
            <p:spPr>
              <a:xfrm>
                <a:off x="-1" y="-1"/>
                <a:ext cx="2036589" cy="1"/>
              </a:xfrm>
              <a:prstGeom prst="line">
                <a:avLst/>
              </a:prstGeom>
              <a:noFill/>
              <a:ln w="9525" cap="flat">
                <a:solidFill>
                  <a:srgbClr val="000000"/>
                </a:solidFill>
                <a:prstDash val="sysDot"/>
                <a:miter lim="800000"/>
              </a:ln>
              <a:effectLst/>
            </p:spPr>
            <p:txBody>
              <a:bodyPr wrap="square" lIns="45719" tIns="45719" rIns="45719" bIns="45719" numCol="1" anchor="t">
                <a:noAutofit/>
              </a:bodyPr>
              <a:lstStyle/>
              <a:p>
                <a:endParaRPr/>
              </a:p>
            </p:txBody>
          </p:sp>
          <p:sp>
            <p:nvSpPr>
              <p:cNvPr id="1020" name="Straight Connector 63"/>
              <p:cNvSpPr/>
              <p:nvPr/>
            </p:nvSpPr>
            <p:spPr>
              <a:xfrm>
                <a:off x="0" y="42993"/>
                <a:ext cx="2036587" cy="1"/>
              </a:xfrm>
              <a:prstGeom prst="line">
                <a:avLst/>
              </a:prstGeom>
              <a:noFill/>
              <a:ln w="9525" cap="flat">
                <a:solidFill>
                  <a:srgbClr val="000000"/>
                </a:solidFill>
                <a:prstDash val="sysDot"/>
                <a:miter lim="800000"/>
              </a:ln>
              <a:effectLst/>
            </p:spPr>
            <p:txBody>
              <a:bodyPr wrap="square" lIns="45719" tIns="45719" rIns="45719" bIns="45719" numCol="1" anchor="t">
                <a:noAutofit/>
              </a:bodyPr>
              <a:lstStyle/>
              <a:p>
                <a:endParaRPr/>
              </a:p>
            </p:txBody>
          </p:sp>
        </p:grpSp>
        <p:grpSp>
          <p:nvGrpSpPr>
            <p:cNvPr id="1024" name="Group 37"/>
            <p:cNvGrpSpPr/>
            <p:nvPr/>
          </p:nvGrpSpPr>
          <p:grpSpPr>
            <a:xfrm>
              <a:off x="500805" y="223940"/>
              <a:ext cx="51003" cy="1956832"/>
              <a:chOff x="0" y="0"/>
              <a:chExt cx="51002" cy="1956831"/>
            </a:xfrm>
          </p:grpSpPr>
          <p:sp>
            <p:nvSpPr>
              <p:cNvPr id="1022" name="Straight Connector 60"/>
              <p:cNvSpPr/>
              <p:nvPr/>
            </p:nvSpPr>
            <p:spPr>
              <a:xfrm>
                <a:off x="48499" y="0"/>
                <a:ext cx="2504" cy="1955761"/>
              </a:xfrm>
              <a:prstGeom prst="line">
                <a:avLst/>
              </a:prstGeom>
              <a:noFill/>
              <a:ln w="9525" cap="flat">
                <a:solidFill>
                  <a:srgbClr val="000000"/>
                </a:solidFill>
                <a:prstDash val="sysDot"/>
                <a:miter lim="800000"/>
              </a:ln>
              <a:effectLst/>
            </p:spPr>
            <p:txBody>
              <a:bodyPr wrap="square" lIns="45719" tIns="45719" rIns="45719" bIns="45719" numCol="1" anchor="t">
                <a:noAutofit/>
              </a:bodyPr>
              <a:lstStyle/>
              <a:p>
                <a:endParaRPr/>
              </a:p>
            </p:txBody>
          </p:sp>
          <p:sp>
            <p:nvSpPr>
              <p:cNvPr id="1023" name="Straight Connector 61"/>
              <p:cNvSpPr/>
              <p:nvPr/>
            </p:nvSpPr>
            <p:spPr>
              <a:xfrm flipH="1">
                <a:off x="0" y="0"/>
                <a:ext cx="2186" cy="1956832"/>
              </a:xfrm>
              <a:prstGeom prst="line">
                <a:avLst/>
              </a:prstGeom>
              <a:noFill/>
              <a:ln w="9525" cap="flat">
                <a:solidFill>
                  <a:srgbClr val="000000"/>
                </a:solidFill>
                <a:prstDash val="sysDot"/>
                <a:miter lim="800000"/>
              </a:ln>
              <a:effectLst/>
            </p:spPr>
            <p:txBody>
              <a:bodyPr wrap="square" lIns="45719" tIns="45719" rIns="45719" bIns="45719" numCol="1" anchor="t">
                <a:noAutofit/>
              </a:bodyPr>
              <a:lstStyle/>
              <a:p>
                <a:endParaRPr/>
              </a:p>
            </p:txBody>
          </p:sp>
        </p:grpSp>
        <p:grpSp>
          <p:nvGrpSpPr>
            <p:cNvPr id="1046" name="Group 38"/>
            <p:cNvGrpSpPr/>
            <p:nvPr/>
          </p:nvGrpSpPr>
          <p:grpSpPr>
            <a:xfrm>
              <a:off x="255707" y="569670"/>
              <a:ext cx="1135378" cy="810723"/>
              <a:chOff x="0" y="0"/>
              <a:chExt cx="1135376" cy="810722"/>
            </a:xfrm>
          </p:grpSpPr>
          <p:grpSp>
            <p:nvGrpSpPr>
              <p:cNvPr id="1041" name="Group 39"/>
              <p:cNvGrpSpPr/>
              <p:nvPr/>
            </p:nvGrpSpPr>
            <p:grpSpPr>
              <a:xfrm>
                <a:off x="160077" y="-1"/>
                <a:ext cx="218721" cy="531165"/>
                <a:chOff x="0" y="0"/>
                <a:chExt cx="218719" cy="531163"/>
              </a:xfrm>
            </p:grpSpPr>
            <p:pic>
              <p:nvPicPr>
                <p:cNvPr id="1025" name="Picture 44" descr="Picture 44"/>
                <p:cNvPicPr>
                  <a:picLocks noChangeAspect="1"/>
                </p:cNvPicPr>
                <p:nvPr/>
              </p:nvPicPr>
              <p:blipFill>
                <a:blip r:embed="rId9"/>
                <a:srcRect l="18887" t="23575" r="79916" b="75102"/>
                <a:stretch>
                  <a:fillRect/>
                </a:stretch>
              </p:blipFill>
              <p:spPr>
                <a:xfrm>
                  <a:off x="7774" y="317063"/>
                  <a:ext cx="205526" cy="208334"/>
                </a:xfrm>
                <a:prstGeom prst="rect">
                  <a:avLst/>
                </a:prstGeom>
                <a:ln w="12700" cap="flat">
                  <a:solidFill>
                    <a:srgbClr val="000000"/>
                  </a:solidFill>
                  <a:prstDash val="solid"/>
                  <a:round/>
                </a:ln>
                <a:effectLst/>
              </p:spPr>
            </p:pic>
            <p:sp>
              <p:nvSpPr>
                <p:cNvPr id="1026" name="Rectangle 45"/>
                <p:cNvSpPr/>
                <p:nvPr/>
              </p:nvSpPr>
              <p:spPr>
                <a:xfrm>
                  <a:off x="86500" y="0"/>
                  <a:ext cx="45785" cy="45784"/>
                </a:xfrm>
                <a:prstGeom prst="rect">
                  <a:avLst/>
                </a:prstGeom>
                <a:noFill/>
                <a:ln w="9525" cap="flat">
                  <a:solidFill>
                    <a:srgbClr val="000000"/>
                  </a:solidFill>
                  <a:prstDash val="solid"/>
                  <a:miter lim="800000"/>
                </a:ln>
                <a:effectLst/>
              </p:spPr>
              <p:txBody>
                <a:bodyPr wrap="square" lIns="45719" tIns="45719" rIns="45719" bIns="45719" numCol="1" anchor="ctr">
                  <a:noAutofit/>
                </a:bodyPr>
                <a:lstStyle/>
                <a:p>
                  <a:pPr algn="ctr">
                    <a:defRPr sz="3900">
                      <a:solidFill>
                        <a:srgbClr val="FFFFFF"/>
                      </a:solidFill>
                    </a:defRPr>
                  </a:pPr>
                  <a:endParaRPr/>
                </a:p>
              </p:txBody>
            </p:sp>
            <p:sp>
              <p:nvSpPr>
                <p:cNvPr id="1027" name="Straight Connector 46"/>
                <p:cNvSpPr/>
                <p:nvPr/>
              </p:nvSpPr>
              <p:spPr>
                <a:xfrm flipH="1">
                  <a:off x="8428" y="51607"/>
                  <a:ext cx="78074" cy="264492"/>
                </a:xfrm>
                <a:prstGeom prst="line">
                  <a:avLst/>
                </a:prstGeom>
                <a:noFill/>
                <a:ln w="6350" cap="flat">
                  <a:solidFill>
                    <a:srgbClr val="000000"/>
                  </a:solidFill>
                  <a:prstDash val="sysDash"/>
                  <a:miter lim="800000"/>
                </a:ln>
                <a:effectLst/>
              </p:spPr>
              <p:txBody>
                <a:bodyPr wrap="square" lIns="45719" tIns="45719" rIns="45719" bIns="45719" numCol="1" anchor="t">
                  <a:noAutofit/>
                </a:bodyPr>
                <a:lstStyle/>
                <a:p>
                  <a:endParaRPr/>
                </a:p>
              </p:txBody>
            </p:sp>
            <p:sp>
              <p:nvSpPr>
                <p:cNvPr id="1028" name="Straight Connector 47"/>
                <p:cNvSpPr/>
                <p:nvPr/>
              </p:nvSpPr>
              <p:spPr>
                <a:xfrm>
                  <a:off x="126367" y="45603"/>
                  <a:ext cx="80677" cy="267761"/>
                </a:xfrm>
                <a:prstGeom prst="line">
                  <a:avLst/>
                </a:prstGeom>
                <a:noFill/>
                <a:ln w="6350" cap="flat">
                  <a:solidFill>
                    <a:srgbClr val="000000"/>
                  </a:solidFill>
                  <a:prstDash val="sysDash"/>
                  <a:miter lim="800000"/>
                </a:ln>
                <a:effectLst/>
              </p:spPr>
              <p:txBody>
                <a:bodyPr wrap="square" lIns="45719" tIns="45719" rIns="45719" bIns="45719" numCol="1" anchor="t">
                  <a:noAutofit/>
                </a:bodyPr>
                <a:lstStyle/>
                <a:p>
                  <a:endParaRPr/>
                </a:p>
              </p:txBody>
            </p:sp>
            <p:grpSp>
              <p:nvGrpSpPr>
                <p:cNvPr id="1034" name="Group 48"/>
                <p:cNvGrpSpPr/>
                <p:nvPr/>
              </p:nvGrpSpPr>
              <p:grpSpPr>
                <a:xfrm>
                  <a:off x="0" y="349571"/>
                  <a:ext cx="218720" cy="151738"/>
                  <a:chOff x="0" y="0"/>
                  <a:chExt cx="218719" cy="151737"/>
                </a:xfrm>
              </p:grpSpPr>
              <p:sp>
                <p:nvSpPr>
                  <p:cNvPr id="1029" name="Straight Connector 55"/>
                  <p:cNvSpPr/>
                  <p:nvPr/>
                </p:nvSpPr>
                <p:spPr>
                  <a:xfrm>
                    <a:off x="742" y="0"/>
                    <a:ext cx="216128" cy="0"/>
                  </a:xfrm>
                  <a:prstGeom prst="line">
                    <a:avLst/>
                  </a:prstGeom>
                  <a:noFill/>
                  <a:ln w="6350" cap="flat">
                    <a:solidFill>
                      <a:srgbClr val="000000"/>
                    </a:solidFill>
                    <a:prstDash val="sysDot"/>
                    <a:miter lim="800000"/>
                  </a:ln>
                  <a:effectLst/>
                </p:spPr>
                <p:txBody>
                  <a:bodyPr wrap="square" lIns="45719" tIns="45719" rIns="45719" bIns="45719" numCol="1" anchor="t">
                    <a:noAutofit/>
                  </a:bodyPr>
                  <a:lstStyle/>
                  <a:p>
                    <a:endParaRPr/>
                  </a:p>
                </p:txBody>
              </p:sp>
              <p:sp>
                <p:nvSpPr>
                  <p:cNvPr id="1030" name="Straight Connector 56"/>
                  <p:cNvSpPr/>
                  <p:nvPr/>
                </p:nvSpPr>
                <p:spPr>
                  <a:xfrm>
                    <a:off x="2592" y="36538"/>
                    <a:ext cx="216128" cy="1"/>
                  </a:xfrm>
                  <a:prstGeom prst="line">
                    <a:avLst/>
                  </a:prstGeom>
                  <a:noFill/>
                  <a:ln w="6350" cap="flat">
                    <a:solidFill>
                      <a:srgbClr val="000000"/>
                    </a:solidFill>
                    <a:prstDash val="sysDot"/>
                    <a:miter lim="800000"/>
                  </a:ln>
                  <a:effectLst/>
                </p:spPr>
                <p:txBody>
                  <a:bodyPr wrap="square" lIns="45719" tIns="45719" rIns="45719" bIns="45719" numCol="1" anchor="t">
                    <a:noAutofit/>
                  </a:bodyPr>
                  <a:lstStyle/>
                  <a:p>
                    <a:endParaRPr/>
                  </a:p>
                </p:txBody>
              </p:sp>
              <p:sp>
                <p:nvSpPr>
                  <p:cNvPr id="1031" name="Straight Connector 57"/>
                  <p:cNvSpPr/>
                  <p:nvPr/>
                </p:nvSpPr>
                <p:spPr>
                  <a:xfrm>
                    <a:off x="2592" y="74371"/>
                    <a:ext cx="216128" cy="1"/>
                  </a:xfrm>
                  <a:prstGeom prst="line">
                    <a:avLst/>
                  </a:prstGeom>
                  <a:noFill/>
                  <a:ln w="6350" cap="flat">
                    <a:solidFill>
                      <a:srgbClr val="000000"/>
                    </a:solidFill>
                    <a:prstDash val="sysDot"/>
                    <a:miter lim="800000"/>
                  </a:ln>
                  <a:effectLst/>
                </p:spPr>
                <p:txBody>
                  <a:bodyPr wrap="square" lIns="45719" tIns="45719" rIns="45719" bIns="45719" numCol="1" anchor="t">
                    <a:noAutofit/>
                  </a:bodyPr>
                  <a:lstStyle/>
                  <a:p>
                    <a:endParaRPr/>
                  </a:p>
                </p:txBody>
              </p:sp>
              <p:sp>
                <p:nvSpPr>
                  <p:cNvPr id="1032" name="Straight Connector 58"/>
                  <p:cNvSpPr/>
                  <p:nvPr/>
                </p:nvSpPr>
                <p:spPr>
                  <a:xfrm>
                    <a:off x="0" y="113903"/>
                    <a:ext cx="216128" cy="1"/>
                  </a:xfrm>
                  <a:prstGeom prst="line">
                    <a:avLst/>
                  </a:prstGeom>
                  <a:noFill/>
                  <a:ln w="6350" cap="flat">
                    <a:solidFill>
                      <a:srgbClr val="000000"/>
                    </a:solidFill>
                    <a:prstDash val="sysDot"/>
                    <a:miter lim="800000"/>
                  </a:ln>
                  <a:effectLst/>
                </p:spPr>
                <p:txBody>
                  <a:bodyPr wrap="square" lIns="45719" tIns="45719" rIns="45719" bIns="45719" numCol="1" anchor="t">
                    <a:noAutofit/>
                  </a:bodyPr>
                  <a:lstStyle/>
                  <a:p>
                    <a:endParaRPr/>
                  </a:p>
                </p:txBody>
              </p:sp>
              <p:sp>
                <p:nvSpPr>
                  <p:cNvPr id="1033" name="Straight Connector 59"/>
                  <p:cNvSpPr/>
                  <p:nvPr/>
                </p:nvSpPr>
                <p:spPr>
                  <a:xfrm>
                    <a:off x="0" y="151737"/>
                    <a:ext cx="216128" cy="1"/>
                  </a:xfrm>
                  <a:prstGeom prst="line">
                    <a:avLst/>
                  </a:prstGeom>
                  <a:noFill/>
                  <a:ln w="6350" cap="flat">
                    <a:solidFill>
                      <a:srgbClr val="000000"/>
                    </a:solidFill>
                    <a:prstDash val="sysDot"/>
                    <a:miter lim="800000"/>
                  </a:ln>
                  <a:effectLst/>
                </p:spPr>
                <p:txBody>
                  <a:bodyPr wrap="square" lIns="45719" tIns="45719" rIns="45719" bIns="45719" numCol="1" anchor="t">
                    <a:noAutofit/>
                  </a:bodyPr>
                  <a:lstStyle/>
                  <a:p>
                    <a:endParaRPr/>
                  </a:p>
                </p:txBody>
              </p:sp>
            </p:grpSp>
            <p:grpSp>
              <p:nvGrpSpPr>
                <p:cNvPr id="1040" name="Group 49"/>
                <p:cNvGrpSpPr/>
                <p:nvPr/>
              </p:nvGrpSpPr>
              <p:grpSpPr>
                <a:xfrm>
                  <a:off x="26963" y="312444"/>
                  <a:ext cx="151738" cy="218720"/>
                  <a:chOff x="0" y="0"/>
                  <a:chExt cx="151737" cy="218719"/>
                </a:xfrm>
              </p:grpSpPr>
              <p:sp>
                <p:nvSpPr>
                  <p:cNvPr id="1035" name="Straight Connector 50"/>
                  <p:cNvSpPr/>
                  <p:nvPr/>
                </p:nvSpPr>
                <p:spPr>
                  <a:xfrm flipH="1">
                    <a:off x="151737" y="742"/>
                    <a:ext cx="1" cy="216128"/>
                  </a:xfrm>
                  <a:prstGeom prst="line">
                    <a:avLst/>
                  </a:prstGeom>
                  <a:noFill/>
                  <a:ln w="6350" cap="flat">
                    <a:solidFill>
                      <a:srgbClr val="000000"/>
                    </a:solidFill>
                    <a:prstDash val="sysDot"/>
                    <a:miter lim="800000"/>
                  </a:ln>
                  <a:effectLst/>
                </p:spPr>
                <p:txBody>
                  <a:bodyPr wrap="square" lIns="45719" tIns="45719" rIns="45719" bIns="45719" numCol="1" anchor="t">
                    <a:noAutofit/>
                  </a:bodyPr>
                  <a:lstStyle/>
                  <a:p>
                    <a:endParaRPr/>
                  </a:p>
                </p:txBody>
              </p:sp>
              <p:sp>
                <p:nvSpPr>
                  <p:cNvPr id="1036" name="Straight Connector 51"/>
                  <p:cNvSpPr/>
                  <p:nvPr/>
                </p:nvSpPr>
                <p:spPr>
                  <a:xfrm flipH="1">
                    <a:off x="115198" y="2592"/>
                    <a:ext cx="1" cy="216128"/>
                  </a:xfrm>
                  <a:prstGeom prst="line">
                    <a:avLst/>
                  </a:prstGeom>
                  <a:noFill/>
                  <a:ln w="6350" cap="flat">
                    <a:solidFill>
                      <a:srgbClr val="000000"/>
                    </a:solidFill>
                    <a:prstDash val="sysDot"/>
                    <a:miter lim="800000"/>
                  </a:ln>
                  <a:effectLst/>
                </p:spPr>
                <p:txBody>
                  <a:bodyPr wrap="square" lIns="45719" tIns="45719" rIns="45719" bIns="45719" numCol="1" anchor="t">
                    <a:noAutofit/>
                  </a:bodyPr>
                  <a:lstStyle/>
                  <a:p>
                    <a:endParaRPr/>
                  </a:p>
                </p:txBody>
              </p:sp>
              <p:sp>
                <p:nvSpPr>
                  <p:cNvPr id="1037" name="Straight Connector 52"/>
                  <p:cNvSpPr/>
                  <p:nvPr/>
                </p:nvSpPr>
                <p:spPr>
                  <a:xfrm flipH="1">
                    <a:off x="77365" y="2592"/>
                    <a:ext cx="1" cy="216128"/>
                  </a:xfrm>
                  <a:prstGeom prst="line">
                    <a:avLst/>
                  </a:prstGeom>
                  <a:noFill/>
                  <a:ln w="6350" cap="flat">
                    <a:solidFill>
                      <a:srgbClr val="000000"/>
                    </a:solidFill>
                    <a:prstDash val="sysDot"/>
                    <a:miter lim="800000"/>
                  </a:ln>
                  <a:effectLst/>
                </p:spPr>
                <p:txBody>
                  <a:bodyPr wrap="square" lIns="45719" tIns="45719" rIns="45719" bIns="45719" numCol="1" anchor="t">
                    <a:noAutofit/>
                  </a:bodyPr>
                  <a:lstStyle/>
                  <a:p>
                    <a:endParaRPr/>
                  </a:p>
                </p:txBody>
              </p:sp>
              <p:sp>
                <p:nvSpPr>
                  <p:cNvPr id="1038" name="Straight Connector 53"/>
                  <p:cNvSpPr/>
                  <p:nvPr/>
                </p:nvSpPr>
                <p:spPr>
                  <a:xfrm flipH="1">
                    <a:off x="37833" y="0"/>
                    <a:ext cx="1" cy="216128"/>
                  </a:xfrm>
                  <a:prstGeom prst="line">
                    <a:avLst/>
                  </a:prstGeom>
                  <a:noFill/>
                  <a:ln w="6350" cap="flat">
                    <a:solidFill>
                      <a:srgbClr val="000000"/>
                    </a:solidFill>
                    <a:prstDash val="sysDot"/>
                    <a:miter lim="800000"/>
                  </a:ln>
                  <a:effectLst/>
                </p:spPr>
                <p:txBody>
                  <a:bodyPr wrap="square" lIns="45719" tIns="45719" rIns="45719" bIns="45719" numCol="1" anchor="t">
                    <a:noAutofit/>
                  </a:bodyPr>
                  <a:lstStyle/>
                  <a:p>
                    <a:endParaRPr/>
                  </a:p>
                </p:txBody>
              </p:sp>
              <p:sp>
                <p:nvSpPr>
                  <p:cNvPr id="1039" name="Straight Connector 54"/>
                  <p:cNvSpPr/>
                  <p:nvPr/>
                </p:nvSpPr>
                <p:spPr>
                  <a:xfrm flipH="1">
                    <a:off x="0" y="0"/>
                    <a:ext cx="1" cy="216128"/>
                  </a:xfrm>
                  <a:prstGeom prst="line">
                    <a:avLst/>
                  </a:prstGeom>
                  <a:noFill/>
                  <a:ln w="6350" cap="flat">
                    <a:solidFill>
                      <a:srgbClr val="000000"/>
                    </a:solidFill>
                    <a:prstDash val="sysDot"/>
                    <a:miter lim="800000"/>
                  </a:ln>
                  <a:effectLst/>
                </p:spPr>
                <p:txBody>
                  <a:bodyPr wrap="square" lIns="45719" tIns="45719" rIns="45719" bIns="45719" numCol="1" anchor="t">
                    <a:noAutofit/>
                  </a:bodyPr>
                  <a:lstStyle/>
                  <a:p>
                    <a:endParaRPr/>
                  </a:p>
                </p:txBody>
              </p:sp>
            </p:grpSp>
          </p:grpSp>
          <p:sp>
            <p:nvSpPr>
              <p:cNvPr id="1042" name="TextBox 40"/>
              <p:cNvSpPr txBox="1"/>
              <p:nvPr/>
            </p:nvSpPr>
            <p:spPr>
              <a:xfrm>
                <a:off x="337849" y="304564"/>
                <a:ext cx="797528" cy="2269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000" b="1">
                    <a:solidFill>
                      <a:srgbClr val="FFFFFF"/>
                    </a:solidFill>
                  </a:defRPr>
                </a:lvl1pPr>
              </a:lstStyle>
              <a:p>
                <a:r>
                  <a:t>6 layers</a:t>
                </a:r>
              </a:p>
            </p:txBody>
          </p:sp>
          <p:sp>
            <p:nvSpPr>
              <p:cNvPr id="1043" name="TextBox 41"/>
              <p:cNvSpPr txBox="1"/>
              <p:nvPr/>
            </p:nvSpPr>
            <p:spPr>
              <a:xfrm>
                <a:off x="0" y="583737"/>
                <a:ext cx="587196" cy="2269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000" b="1">
                    <a:solidFill>
                      <a:srgbClr val="FFFFFF"/>
                    </a:solidFill>
                  </a:defRPr>
                </a:lvl1pPr>
              </a:lstStyle>
              <a:p>
                <a:r>
                  <a:t>6 layers</a:t>
                </a:r>
              </a:p>
            </p:txBody>
          </p:sp>
          <p:sp>
            <p:nvSpPr>
              <p:cNvPr id="1044" name="Straight Arrow Connector 42"/>
              <p:cNvSpPr/>
              <p:nvPr/>
            </p:nvSpPr>
            <p:spPr>
              <a:xfrm>
                <a:off x="171700" y="583737"/>
                <a:ext cx="186683" cy="1"/>
              </a:xfrm>
              <a:prstGeom prst="line">
                <a:avLst/>
              </a:prstGeom>
              <a:noFill/>
              <a:ln w="19050" cap="flat">
                <a:solidFill>
                  <a:srgbClr val="FFFFFF"/>
                </a:solidFill>
                <a:prstDash val="solid"/>
                <a:miter lim="800000"/>
                <a:tailEnd type="triangle" w="med" len="med"/>
              </a:ln>
              <a:effectLst/>
            </p:spPr>
            <p:txBody>
              <a:bodyPr wrap="square" lIns="45719" tIns="45719" rIns="45719" bIns="45719" numCol="1" anchor="t">
                <a:noAutofit/>
              </a:bodyPr>
              <a:lstStyle/>
              <a:p>
                <a:endParaRPr/>
              </a:p>
            </p:txBody>
          </p:sp>
          <p:sp>
            <p:nvSpPr>
              <p:cNvPr id="1045" name="Straight Arrow Connector 43"/>
              <p:cNvSpPr/>
              <p:nvPr/>
            </p:nvSpPr>
            <p:spPr>
              <a:xfrm>
                <a:off x="424617" y="331802"/>
                <a:ext cx="1" cy="186682"/>
              </a:xfrm>
              <a:prstGeom prst="line">
                <a:avLst/>
              </a:prstGeom>
              <a:noFill/>
              <a:ln w="19050" cap="flat">
                <a:solidFill>
                  <a:srgbClr val="FFFFFF"/>
                </a:solidFill>
                <a:prstDash val="solid"/>
                <a:miter lim="800000"/>
                <a:tailEnd type="triangle" w="med" len="med"/>
              </a:ln>
              <a:effectLst/>
            </p:spPr>
            <p:txBody>
              <a:bodyPr wrap="square" lIns="45719" tIns="45719" rIns="45719" bIns="45719" numCol="1" anchor="t">
                <a:noAutofit/>
              </a:bodyPr>
              <a:lstStyle/>
              <a:p>
                <a:endParaRPr/>
              </a:p>
            </p:txBody>
          </p:sp>
        </p:grpSp>
      </p:grpSp>
      <p:grpSp>
        <p:nvGrpSpPr>
          <p:cNvPr id="1050" name="Group 71"/>
          <p:cNvGrpSpPr/>
          <p:nvPr/>
        </p:nvGrpSpPr>
        <p:grpSpPr>
          <a:xfrm>
            <a:off x="5625389" y="4151533"/>
            <a:ext cx="1049965" cy="1245749"/>
            <a:chOff x="0" y="0"/>
            <a:chExt cx="1049964" cy="1245748"/>
          </a:xfrm>
        </p:grpSpPr>
        <p:sp>
          <p:nvSpPr>
            <p:cNvPr id="1048" name="Up Arrow 72"/>
            <p:cNvSpPr/>
            <p:nvPr/>
          </p:nvSpPr>
          <p:spPr>
            <a:xfrm rot="5400000">
              <a:off x="350418" y="-195083"/>
              <a:ext cx="387354" cy="777519"/>
            </a:xfrm>
            <a:custGeom>
              <a:avLst/>
              <a:gdLst/>
              <a:ahLst/>
              <a:cxnLst>
                <a:cxn ang="0">
                  <a:pos x="wd2" y="hd2"/>
                </a:cxn>
                <a:cxn ang="5400000">
                  <a:pos x="wd2" y="hd2"/>
                </a:cxn>
                <a:cxn ang="10800000">
                  <a:pos x="wd2" y="hd2"/>
                </a:cxn>
                <a:cxn ang="16200000">
                  <a:pos x="wd2" y="hd2"/>
                </a:cxn>
              </a:cxnLst>
              <a:rect l="0" t="0" r="r" b="b"/>
              <a:pathLst>
                <a:path w="21600" h="21600" extrusionOk="0">
                  <a:moveTo>
                    <a:pt x="0" y="5380"/>
                  </a:moveTo>
                  <a:lnTo>
                    <a:pt x="10800" y="0"/>
                  </a:lnTo>
                  <a:lnTo>
                    <a:pt x="21600" y="5380"/>
                  </a:lnTo>
                  <a:lnTo>
                    <a:pt x="16200" y="5380"/>
                  </a:lnTo>
                  <a:lnTo>
                    <a:pt x="16200" y="21600"/>
                  </a:lnTo>
                  <a:lnTo>
                    <a:pt x="5400" y="21600"/>
                  </a:lnTo>
                  <a:lnTo>
                    <a:pt x="5400" y="5380"/>
                  </a:lnTo>
                  <a:close/>
                </a:path>
              </a:pathLst>
            </a:custGeom>
            <a:solidFill>
              <a:srgbClr val="6281CA"/>
            </a:soli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049" name="Text Placeholder 5"/>
            <p:cNvSpPr txBox="1"/>
            <p:nvPr/>
          </p:nvSpPr>
          <p:spPr>
            <a:xfrm>
              <a:off x="0" y="466951"/>
              <a:ext cx="1049965" cy="7787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defTabSz="914400">
                <a:lnSpc>
                  <a:spcPct val="114000"/>
                </a:lnSpc>
                <a:defRPr sz="1200" b="1">
                  <a:solidFill>
                    <a:schemeClr val="accent1"/>
                  </a:solidFill>
                </a:defRPr>
              </a:lvl1pPr>
            </a:lstStyle>
            <a:p>
              <a:r>
                <a:t>2. Average across ROIs (focus on layers only)</a:t>
              </a:r>
            </a:p>
          </p:txBody>
        </p:sp>
      </p:grpSp>
      <p:grpSp>
        <p:nvGrpSpPr>
          <p:cNvPr id="1064" name="Group 74"/>
          <p:cNvGrpSpPr/>
          <p:nvPr/>
        </p:nvGrpSpPr>
        <p:grpSpPr>
          <a:xfrm>
            <a:off x="9622014" y="1540999"/>
            <a:ext cx="2112787" cy="4100347"/>
            <a:chOff x="0" y="0"/>
            <a:chExt cx="2112785" cy="4100345"/>
          </a:xfrm>
        </p:grpSpPr>
        <p:sp>
          <p:nvSpPr>
            <p:cNvPr id="1051" name="Rounded Rectangle 75"/>
            <p:cNvSpPr/>
            <p:nvPr/>
          </p:nvSpPr>
          <p:spPr>
            <a:xfrm flipH="1">
              <a:off x="0" y="0"/>
              <a:ext cx="2112786" cy="3363829"/>
            </a:xfrm>
            <a:prstGeom prst="roundRect">
              <a:avLst>
                <a:gd name="adj" fmla="val 4425"/>
              </a:avLst>
            </a:prstGeom>
            <a:solidFill>
              <a:srgbClr val="CED7EE"/>
            </a:solidFill>
            <a:ln w="19050" cap="flat">
              <a:solidFill>
                <a:schemeClr val="accent1"/>
              </a:solidFill>
              <a:prstDash val="solid"/>
              <a:miter lim="800000"/>
            </a:ln>
            <a:effectLst/>
          </p:spPr>
          <p:txBody>
            <a:bodyPr wrap="square" lIns="45719" tIns="45719" rIns="45719" bIns="45719" numCol="1" anchor="ctr">
              <a:noAutofit/>
            </a:bodyPr>
            <a:lstStyle/>
            <a:p>
              <a:pPr algn="ctr">
                <a:lnSpc>
                  <a:spcPct val="95000"/>
                </a:lnSpc>
                <a:defRPr sz="2400">
                  <a:solidFill>
                    <a:srgbClr val="FFFFFF"/>
                  </a:solidFill>
                </a:defRPr>
              </a:pPr>
              <a:endParaRPr/>
            </a:p>
          </p:txBody>
        </p:sp>
        <p:grpSp>
          <p:nvGrpSpPr>
            <p:cNvPr id="1054" name="Group 76"/>
            <p:cNvGrpSpPr/>
            <p:nvPr/>
          </p:nvGrpSpPr>
          <p:grpSpPr>
            <a:xfrm>
              <a:off x="1025642" y="447583"/>
              <a:ext cx="505117" cy="2352552"/>
              <a:chOff x="0" y="0"/>
              <a:chExt cx="505116" cy="2352551"/>
            </a:xfrm>
          </p:grpSpPr>
          <p:pic>
            <p:nvPicPr>
              <p:cNvPr id="1052" name="Picture 86" descr="Picture 86"/>
              <p:cNvPicPr>
                <a:picLocks noChangeAspect="1"/>
              </p:cNvPicPr>
              <p:nvPr/>
            </p:nvPicPr>
            <p:blipFill>
              <a:blip r:embed="rId10"/>
              <a:srcRect l="94903" r="2161" b="12860"/>
              <a:stretch>
                <a:fillRect/>
              </a:stretch>
            </p:blipFill>
            <p:spPr>
              <a:xfrm flipH="1">
                <a:off x="396633" y="0"/>
                <a:ext cx="108484" cy="2352551"/>
              </a:xfrm>
              <a:prstGeom prst="rect">
                <a:avLst/>
              </a:prstGeom>
              <a:ln w="12700" cap="flat">
                <a:noFill/>
                <a:miter lim="400000"/>
              </a:ln>
              <a:effectLst/>
            </p:spPr>
          </p:pic>
          <p:pic>
            <p:nvPicPr>
              <p:cNvPr id="1053" name="Picture 87" descr="Picture 87"/>
              <p:cNvPicPr>
                <a:picLocks noChangeAspect="1"/>
              </p:cNvPicPr>
              <p:nvPr/>
            </p:nvPicPr>
            <p:blipFill>
              <a:blip r:embed="rId10"/>
              <a:srcRect l="13248" t="76793" r="81830" b="12860"/>
              <a:stretch>
                <a:fillRect/>
              </a:stretch>
            </p:blipFill>
            <p:spPr>
              <a:xfrm>
                <a:off x="-1" y="2073200"/>
                <a:ext cx="181978" cy="279352"/>
              </a:xfrm>
              <a:prstGeom prst="rect">
                <a:avLst/>
              </a:prstGeom>
              <a:ln w="12700" cap="flat">
                <a:noFill/>
                <a:miter lim="400000"/>
              </a:ln>
              <a:effectLst/>
            </p:spPr>
          </p:pic>
        </p:grpSp>
        <p:sp>
          <p:nvSpPr>
            <p:cNvPr id="1055" name="TextBox 77"/>
            <p:cNvSpPr txBox="1"/>
            <p:nvPr/>
          </p:nvSpPr>
          <p:spPr>
            <a:xfrm>
              <a:off x="550899" y="352049"/>
              <a:ext cx="354352" cy="23779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r">
                <a:lnSpc>
                  <a:spcPct val="150000"/>
                </a:lnSpc>
                <a:defRPr sz="1200"/>
              </a:pPr>
              <a:r>
                <a:t>4</a:t>
              </a:r>
            </a:p>
            <a:p>
              <a:pPr algn="r">
                <a:lnSpc>
                  <a:spcPct val="150000"/>
                </a:lnSpc>
                <a:defRPr sz="1200"/>
              </a:pPr>
              <a:endParaRPr/>
            </a:p>
            <a:p>
              <a:pPr algn="r">
                <a:lnSpc>
                  <a:spcPct val="150000"/>
                </a:lnSpc>
                <a:defRPr sz="1200"/>
              </a:pPr>
              <a:r>
                <a:t>3</a:t>
              </a:r>
            </a:p>
            <a:p>
              <a:pPr algn="r">
                <a:lnSpc>
                  <a:spcPct val="150000"/>
                </a:lnSpc>
                <a:defRPr sz="1200"/>
              </a:pPr>
              <a:endParaRPr/>
            </a:p>
            <a:p>
              <a:pPr algn="r">
                <a:lnSpc>
                  <a:spcPct val="150000"/>
                </a:lnSpc>
                <a:defRPr sz="1200"/>
              </a:pPr>
              <a:r>
                <a:t>2</a:t>
              </a:r>
            </a:p>
            <a:p>
              <a:pPr algn="r">
                <a:lnSpc>
                  <a:spcPct val="150000"/>
                </a:lnSpc>
                <a:defRPr sz="1200"/>
              </a:pPr>
              <a:endParaRPr/>
            </a:p>
            <a:p>
              <a:pPr algn="r">
                <a:lnSpc>
                  <a:spcPct val="150000"/>
                </a:lnSpc>
                <a:defRPr sz="1200"/>
              </a:pPr>
              <a:r>
                <a:t>1</a:t>
              </a:r>
            </a:p>
            <a:p>
              <a:pPr algn="r">
                <a:lnSpc>
                  <a:spcPct val="150000"/>
                </a:lnSpc>
                <a:defRPr sz="1200"/>
              </a:pPr>
              <a:endParaRPr/>
            </a:p>
            <a:p>
              <a:pPr algn="r">
                <a:lnSpc>
                  <a:spcPct val="150000"/>
                </a:lnSpc>
                <a:defRPr sz="1200"/>
              </a:pPr>
              <a:r>
                <a:t>0</a:t>
              </a:r>
            </a:p>
          </p:txBody>
        </p:sp>
        <p:sp>
          <p:nvSpPr>
            <p:cNvPr id="1056" name="Straight Connector 78"/>
            <p:cNvSpPr/>
            <p:nvPr/>
          </p:nvSpPr>
          <p:spPr>
            <a:xfrm flipV="1">
              <a:off x="930866" y="423166"/>
              <a:ext cx="1" cy="2399962"/>
            </a:xfrm>
            <a:prstGeom prst="line">
              <a:avLst/>
            </a:prstGeom>
            <a:noFill/>
            <a:ln w="9525" cap="flat">
              <a:solidFill>
                <a:srgbClr val="D9D9D9"/>
              </a:solidFill>
              <a:prstDash val="solid"/>
              <a:miter lim="800000"/>
            </a:ln>
            <a:effectLst/>
          </p:spPr>
          <p:txBody>
            <a:bodyPr wrap="square" lIns="45719" tIns="45719" rIns="45719" bIns="45719" numCol="1" anchor="t">
              <a:noAutofit/>
            </a:bodyPr>
            <a:lstStyle/>
            <a:p>
              <a:endParaRPr/>
            </a:p>
          </p:txBody>
        </p:sp>
        <p:sp>
          <p:nvSpPr>
            <p:cNvPr id="1057" name="Straight Connector 79"/>
            <p:cNvSpPr/>
            <p:nvPr/>
          </p:nvSpPr>
          <p:spPr>
            <a:xfrm>
              <a:off x="925202" y="2802400"/>
              <a:ext cx="746066" cy="1"/>
            </a:xfrm>
            <a:prstGeom prst="line">
              <a:avLst/>
            </a:prstGeom>
            <a:noFill/>
            <a:ln w="9525" cap="flat">
              <a:solidFill>
                <a:srgbClr val="A6A6A6"/>
              </a:solidFill>
              <a:prstDash val="solid"/>
              <a:miter lim="800000"/>
            </a:ln>
            <a:effectLst/>
          </p:spPr>
          <p:txBody>
            <a:bodyPr wrap="square" lIns="45719" tIns="45719" rIns="45719" bIns="45719" numCol="1" anchor="t">
              <a:noAutofit/>
            </a:bodyPr>
            <a:lstStyle/>
            <a:p>
              <a:endParaRPr/>
            </a:p>
          </p:txBody>
        </p:sp>
        <p:sp>
          <p:nvSpPr>
            <p:cNvPr id="1058" name="TextBox 80"/>
            <p:cNvSpPr txBox="1"/>
            <p:nvPr/>
          </p:nvSpPr>
          <p:spPr>
            <a:xfrm rot="18900000">
              <a:off x="589509" y="2884373"/>
              <a:ext cx="952501" cy="2642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lnSpc>
                  <a:spcPct val="95000"/>
                </a:lnSpc>
                <a:defRPr sz="1200"/>
              </a:lvl1pPr>
            </a:lstStyle>
            <a:p>
              <a:r>
                <a:t>ROIs</a:t>
              </a:r>
            </a:p>
          </p:txBody>
        </p:sp>
        <p:sp>
          <p:nvSpPr>
            <p:cNvPr id="1059" name="TextBox 81"/>
            <p:cNvSpPr txBox="1"/>
            <p:nvPr/>
          </p:nvSpPr>
          <p:spPr>
            <a:xfrm rot="18900000">
              <a:off x="980672" y="2882990"/>
              <a:ext cx="975361" cy="2642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lnSpc>
                  <a:spcPct val="95000"/>
                </a:lnSpc>
                <a:defRPr sz="1200"/>
              </a:lvl1pPr>
            </a:lstStyle>
            <a:p>
              <a:r>
                <a:t>Layers</a:t>
              </a:r>
            </a:p>
          </p:txBody>
        </p:sp>
        <p:sp>
          <p:nvSpPr>
            <p:cNvPr id="1060" name="Right Bracket 82"/>
            <p:cNvSpPr/>
            <p:nvPr/>
          </p:nvSpPr>
          <p:spPr>
            <a:xfrm flipV="1">
              <a:off x="1176425" y="369874"/>
              <a:ext cx="275323" cy="47218"/>
            </a:xfrm>
            <a:prstGeom prst="line">
              <a:avLst/>
            </a:prstGeom>
            <a:noFill/>
            <a:ln w="12700" cap="flat">
              <a:solidFill>
                <a:srgbClr val="BFBFBF"/>
              </a:solidFill>
              <a:prstDash val="solid"/>
              <a:miter lim="800000"/>
            </a:ln>
            <a:effectLst/>
          </p:spPr>
          <p:txBody>
            <a:bodyPr wrap="square" lIns="45719" tIns="45719" rIns="45719" bIns="45719" numCol="1" anchor="t">
              <a:noAutofit/>
            </a:bodyPr>
            <a:lstStyle/>
            <a:p>
              <a:endParaRPr/>
            </a:p>
          </p:txBody>
        </p:sp>
        <p:sp>
          <p:nvSpPr>
            <p:cNvPr id="1061" name="TextBox 83"/>
            <p:cNvSpPr txBox="1"/>
            <p:nvPr/>
          </p:nvSpPr>
          <p:spPr>
            <a:xfrm>
              <a:off x="1215090" y="166795"/>
              <a:ext cx="69725"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400" i="1">
                  <a:solidFill>
                    <a:srgbClr val="FF0000"/>
                  </a:solidFill>
                </a:defRPr>
              </a:lvl1pPr>
            </a:lstStyle>
            <a:p>
              <a:r>
                <a:t>*</a:t>
              </a:r>
            </a:p>
          </p:txBody>
        </p:sp>
        <p:sp>
          <p:nvSpPr>
            <p:cNvPr id="1062" name="TextBox 84"/>
            <p:cNvSpPr txBox="1"/>
            <p:nvPr/>
          </p:nvSpPr>
          <p:spPr>
            <a:xfrm rot="16200000">
              <a:off x="-523896" y="1525076"/>
              <a:ext cx="2174453" cy="23927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lnSpc>
                  <a:spcPct val="95000"/>
                </a:lnSpc>
                <a:defRPr sz="1100" b="1"/>
              </a:pPr>
              <a:r>
                <a:t>Dynamicity</a:t>
              </a:r>
              <a:r>
                <a:rPr b="0"/>
                <a:t> (n# state changes)</a:t>
              </a:r>
            </a:p>
          </p:txBody>
        </p:sp>
        <p:sp>
          <p:nvSpPr>
            <p:cNvPr id="1063" name="Text Placeholder 5"/>
            <p:cNvSpPr txBox="1"/>
            <p:nvPr/>
          </p:nvSpPr>
          <p:spPr>
            <a:xfrm>
              <a:off x="318512" y="3523543"/>
              <a:ext cx="1724069" cy="57680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gn="ctr" defTabSz="914400">
                <a:lnSpc>
                  <a:spcPct val="114000"/>
                </a:lnSpc>
                <a:defRPr sz="1200" b="1">
                  <a:solidFill>
                    <a:schemeClr val="accent1"/>
                  </a:solidFill>
                </a:defRPr>
              </a:pPr>
              <a:r>
                <a:t>4. Compute number </a:t>
              </a:r>
              <a:br/>
              <a:r>
                <a:t>of state changes during the scan time</a:t>
              </a:r>
            </a:p>
          </p:txBody>
        </p:sp>
      </p:grpSp>
      <p:grpSp>
        <p:nvGrpSpPr>
          <p:cNvPr id="1076" name="Group 88"/>
          <p:cNvGrpSpPr/>
          <p:nvPr/>
        </p:nvGrpSpPr>
        <p:grpSpPr>
          <a:xfrm>
            <a:off x="6182587" y="745199"/>
            <a:ext cx="3065030" cy="2607601"/>
            <a:chOff x="0" y="0"/>
            <a:chExt cx="3065030" cy="2607600"/>
          </a:xfrm>
        </p:grpSpPr>
        <p:sp>
          <p:nvSpPr>
            <p:cNvPr id="1065" name="Rounded Rectangle 89"/>
            <p:cNvSpPr/>
            <p:nvPr/>
          </p:nvSpPr>
          <p:spPr>
            <a:xfrm flipH="1">
              <a:off x="0" y="0"/>
              <a:ext cx="2978767" cy="2362850"/>
            </a:xfrm>
            <a:prstGeom prst="roundRect">
              <a:avLst>
                <a:gd name="adj" fmla="val 4425"/>
              </a:avLst>
            </a:prstGeom>
            <a:solidFill>
              <a:srgbClr val="CED7EE"/>
            </a:solidFill>
            <a:ln w="19050" cap="flat">
              <a:solidFill>
                <a:schemeClr val="accent1"/>
              </a:solidFill>
              <a:prstDash val="solid"/>
              <a:miter lim="800000"/>
            </a:ln>
            <a:effectLst/>
          </p:spPr>
          <p:txBody>
            <a:bodyPr wrap="square" lIns="45719" tIns="45719" rIns="45719" bIns="45719" numCol="1" anchor="ctr">
              <a:noAutofit/>
            </a:bodyPr>
            <a:lstStyle/>
            <a:p>
              <a:pPr algn="ctr">
                <a:lnSpc>
                  <a:spcPct val="95000"/>
                </a:lnSpc>
                <a:defRPr sz="2400">
                  <a:solidFill>
                    <a:srgbClr val="FFFFFF"/>
                  </a:solidFill>
                </a:defRPr>
              </a:pPr>
              <a:endParaRPr/>
            </a:p>
          </p:txBody>
        </p:sp>
        <p:pic>
          <p:nvPicPr>
            <p:cNvPr id="1066" name="Picture 90" descr="Picture 90"/>
            <p:cNvPicPr>
              <a:picLocks noChangeAspect="1"/>
            </p:cNvPicPr>
            <p:nvPr/>
          </p:nvPicPr>
          <p:blipFill>
            <a:blip r:embed="rId11"/>
            <a:srcRect r="55966" b="23515"/>
            <a:stretch>
              <a:fillRect/>
            </a:stretch>
          </p:blipFill>
          <p:spPr>
            <a:xfrm>
              <a:off x="1890997" y="1761297"/>
              <a:ext cx="510928" cy="457269"/>
            </a:xfrm>
            <a:prstGeom prst="rect">
              <a:avLst/>
            </a:prstGeom>
            <a:ln w="12700" cap="flat">
              <a:noFill/>
              <a:miter lim="400000"/>
            </a:ln>
            <a:effectLst/>
          </p:spPr>
        </p:pic>
        <p:pic>
          <p:nvPicPr>
            <p:cNvPr id="1067" name="Picture 91" descr="Picture 91"/>
            <p:cNvPicPr>
              <a:picLocks noChangeAspect="1"/>
            </p:cNvPicPr>
            <p:nvPr/>
          </p:nvPicPr>
          <p:blipFill>
            <a:blip r:embed="rId11"/>
            <a:srcRect l="56330" b="22988"/>
            <a:stretch>
              <a:fillRect/>
            </a:stretch>
          </p:blipFill>
          <p:spPr>
            <a:xfrm>
              <a:off x="1211464" y="1749116"/>
              <a:ext cx="505107" cy="469450"/>
            </a:xfrm>
            <a:prstGeom prst="rect">
              <a:avLst/>
            </a:prstGeom>
            <a:ln w="12700" cap="flat">
              <a:noFill/>
              <a:miter lim="400000"/>
            </a:ln>
            <a:effectLst/>
          </p:spPr>
        </p:pic>
        <p:sp>
          <p:nvSpPr>
            <p:cNvPr id="1068" name="TextBox 92"/>
            <p:cNvSpPr txBox="1"/>
            <p:nvPr/>
          </p:nvSpPr>
          <p:spPr>
            <a:xfrm>
              <a:off x="708115" y="1295399"/>
              <a:ext cx="2118361" cy="43341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lnSpc>
                  <a:spcPct val="95000"/>
                </a:lnSpc>
                <a:defRPr sz="1200"/>
              </a:pPr>
              <a:r>
                <a:t>Cortical-depth </a:t>
              </a:r>
              <a:br/>
              <a:r>
                <a:t>connectivity states</a:t>
              </a:r>
            </a:p>
          </p:txBody>
        </p:sp>
        <p:sp>
          <p:nvSpPr>
            <p:cNvPr id="1069" name="TextBox 93"/>
            <p:cNvSpPr txBox="1"/>
            <p:nvPr/>
          </p:nvSpPr>
          <p:spPr>
            <a:xfrm rot="16200000">
              <a:off x="496374" y="622184"/>
              <a:ext cx="1232889" cy="2392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100"/>
              </a:lvl1pPr>
            </a:lstStyle>
            <a:p>
              <a:r>
                <a:t>State prevalence</a:t>
              </a:r>
            </a:p>
          </p:txBody>
        </p:sp>
        <p:graphicFrame>
          <p:nvGraphicFramePr>
            <p:cNvPr id="1070" name="Chart 94"/>
            <p:cNvGraphicFramePr/>
            <p:nvPr/>
          </p:nvGraphicFramePr>
          <p:xfrm>
            <a:off x="1138196" y="155496"/>
            <a:ext cx="1290089" cy="1161058"/>
          </p:xfrm>
          <a:graphic>
            <a:graphicData uri="http://schemas.openxmlformats.org/drawingml/2006/chart">
              <c:chart xmlns:c="http://schemas.openxmlformats.org/drawingml/2006/chart" xmlns:r="http://schemas.openxmlformats.org/officeDocument/2006/relationships" r:id="rId12"/>
            </a:graphicData>
          </a:graphic>
        </p:graphicFrame>
        <p:sp>
          <p:nvSpPr>
            <p:cNvPr id="1071" name="Freeform 95"/>
            <p:cNvSpPr/>
            <p:nvPr/>
          </p:nvSpPr>
          <p:spPr>
            <a:xfrm>
              <a:off x="1250367" y="220979"/>
              <a:ext cx="1151558" cy="10744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no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072" name="Left Brace 96"/>
            <p:cNvSpPr/>
            <p:nvPr/>
          </p:nvSpPr>
          <p:spPr>
            <a:xfrm rot="16200000">
              <a:off x="1739184" y="1972407"/>
              <a:ext cx="124349" cy="114603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13"/>
                    <a:pt x="10800" y="21405"/>
                  </a:cubicBezTo>
                  <a:lnTo>
                    <a:pt x="10800" y="10995"/>
                  </a:lnTo>
                  <a:cubicBezTo>
                    <a:pt x="10800" y="10887"/>
                    <a:pt x="5965" y="10800"/>
                    <a:pt x="0" y="10800"/>
                  </a:cubicBezTo>
                  <a:cubicBezTo>
                    <a:pt x="5965" y="10800"/>
                    <a:pt x="10800" y="10713"/>
                    <a:pt x="10800" y="10605"/>
                  </a:cubicBezTo>
                  <a:lnTo>
                    <a:pt x="10800" y="195"/>
                  </a:lnTo>
                  <a:cubicBezTo>
                    <a:pt x="10800" y="87"/>
                    <a:pt x="15635" y="0"/>
                    <a:pt x="21600" y="0"/>
                  </a:cubicBezTo>
                </a:path>
              </a:pathLst>
            </a:custGeom>
            <a:noFill/>
            <a:ln w="12700" cap="flat">
              <a:solidFill>
                <a:schemeClr val="accent1"/>
              </a:solidFill>
              <a:prstDash val="solid"/>
              <a:miter lim="800000"/>
            </a:ln>
            <a:effectLst/>
          </p:spPr>
          <p:txBody>
            <a:bodyPr wrap="square" lIns="45719" tIns="45719" rIns="45719" bIns="45719" numCol="1" anchor="ctr">
              <a:noAutofit/>
            </a:bodyPr>
            <a:lstStyle/>
            <a:p>
              <a:pPr algn="ctr"/>
              <a:endParaRPr/>
            </a:p>
          </p:txBody>
        </p:sp>
        <p:sp>
          <p:nvSpPr>
            <p:cNvPr id="1073" name="Text Placeholder 5"/>
            <p:cNvSpPr txBox="1"/>
            <p:nvPr/>
          </p:nvSpPr>
          <p:spPr>
            <a:xfrm>
              <a:off x="86260" y="195191"/>
              <a:ext cx="900245" cy="57680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defTabSz="914400">
                <a:lnSpc>
                  <a:spcPct val="114000"/>
                </a:lnSpc>
                <a:defRPr sz="1200" b="1">
                  <a:solidFill>
                    <a:schemeClr val="accent1"/>
                  </a:solidFill>
                </a:defRPr>
              </a:lvl1pPr>
            </a:lstStyle>
            <a:p>
              <a:r>
                <a:t>3. K-means to cluster into states</a:t>
              </a:r>
            </a:p>
          </p:txBody>
        </p:sp>
        <p:sp>
          <p:nvSpPr>
            <p:cNvPr id="1074" name="TextBox 98"/>
            <p:cNvSpPr txBox="1"/>
            <p:nvPr/>
          </p:nvSpPr>
          <p:spPr>
            <a:xfrm>
              <a:off x="2131582" y="1971169"/>
              <a:ext cx="933449" cy="2483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lnSpc>
                  <a:spcPct val="95000"/>
                </a:lnSpc>
                <a:defRPr sz="1200">
                  <a:latin typeface="Calibri Light"/>
                  <a:ea typeface="Calibri Light"/>
                  <a:cs typeface="Calibri Light"/>
                  <a:sym typeface="Calibri Light"/>
                </a:defRPr>
              </a:lvl1pPr>
            </a:lstStyle>
            <a:p>
              <a:r>
                <a:t>Deep</a:t>
              </a:r>
            </a:p>
          </p:txBody>
        </p:sp>
        <p:sp>
          <p:nvSpPr>
            <p:cNvPr id="1075" name="TextBox 99"/>
            <p:cNvSpPr txBox="1"/>
            <p:nvPr/>
          </p:nvSpPr>
          <p:spPr>
            <a:xfrm>
              <a:off x="581545" y="1712429"/>
              <a:ext cx="933449" cy="2483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lnSpc>
                  <a:spcPct val="95000"/>
                </a:lnSpc>
                <a:defRPr sz="1200">
                  <a:latin typeface="Calibri Light"/>
                  <a:ea typeface="Calibri Light"/>
                  <a:cs typeface="Calibri Light"/>
                  <a:sym typeface="Calibri Light"/>
                </a:defRPr>
              </a:lvl1pPr>
            </a:lstStyle>
            <a:p>
              <a:r>
                <a:t>Sup.</a:t>
              </a:r>
            </a:p>
          </p:txBody>
        </p:sp>
      </p:grpSp>
      <p:sp>
        <p:nvSpPr>
          <p:cNvPr id="1077" name="Bent Arrow 100"/>
          <p:cNvSpPr/>
          <p:nvPr/>
        </p:nvSpPr>
        <p:spPr>
          <a:xfrm rot="5400000" flipH="1">
            <a:off x="9213237" y="4933977"/>
            <a:ext cx="635401" cy="67823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1383"/>
                </a:lnTo>
                <a:cubicBezTo>
                  <a:pt x="0" y="6493"/>
                  <a:pt x="4231" y="2529"/>
                  <a:pt x="9450" y="2529"/>
                </a:cubicBezTo>
                <a:lnTo>
                  <a:pt x="16200" y="2529"/>
                </a:lnTo>
                <a:lnTo>
                  <a:pt x="16200" y="0"/>
                </a:lnTo>
                <a:lnTo>
                  <a:pt x="21600" y="5059"/>
                </a:lnTo>
                <a:lnTo>
                  <a:pt x="16200" y="10118"/>
                </a:lnTo>
                <a:lnTo>
                  <a:pt x="16200" y="7588"/>
                </a:lnTo>
                <a:lnTo>
                  <a:pt x="9450" y="7588"/>
                </a:lnTo>
                <a:cubicBezTo>
                  <a:pt x="7213" y="7588"/>
                  <a:pt x="5400" y="9287"/>
                  <a:pt x="5400" y="11383"/>
                </a:cubicBezTo>
                <a:lnTo>
                  <a:pt x="5400" y="21600"/>
                </a:lnTo>
                <a:close/>
              </a:path>
            </a:pathLst>
          </a:custGeom>
          <a:solidFill>
            <a:srgbClr val="6281CA"/>
          </a:solidFill>
          <a:ln w="12700">
            <a:solidFill>
              <a:srgbClr val="000000"/>
            </a:solidFill>
            <a:miter/>
          </a:ln>
        </p:spPr>
        <p:txBody>
          <a:bodyPr lIns="45719" rIns="45719" anchor="ctr"/>
          <a:lstStyle/>
          <a:p>
            <a:pPr algn="ctr">
              <a:lnSpc>
                <a:spcPct val="95000"/>
              </a:lnSpc>
              <a:defRPr sz="2400"/>
            </a:pPr>
            <a:endParaRPr/>
          </a:p>
        </p:txBody>
      </p:sp>
      <p:grpSp>
        <p:nvGrpSpPr>
          <p:cNvPr id="1080" name="Text Placeholder 5"/>
          <p:cNvGrpSpPr/>
          <p:nvPr/>
        </p:nvGrpSpPr>
        <p:grpSpPr>
          <a:xfrm>
            <a:off x="644040" y="3432083"/>
            <a:ext cx="2857623" cy="2266072"/>
            <a:chOff x="0" y="0"/>
            <a:chExt cx="2857622" cy="2266070"/>
          </a:xfrm>
        </p:grpSpPr>
        <p:sp>
          <p:nvSpPr>
            <p:cNvPr id="1078" name="Rounded Rectangle"/>
            <p:cNvSpPr/>
            <p:nvPr/>
          </p:nvSpPr>
          <p:spPr>
            <a:xfrm>
              <a:off x="0" y="0"/>
              <a:ext cx="2857623" cy="2266071"/>
            </a:xfrm>
            <a:prstGeom prst="roundRect">
              <a:avLst>
                <a:gd name="adj" fmla="val 3772"/>
              </a:avLst>
            </a:prstGeom>
            <a:solidFill>
              <a:srgbClr val="FFFFFF">
                <a:alpha val="89804"/>
              </a:srgbClr>
            </a:solidFill>
            <a:ln w="9525" cap="flat">
              <a:solidFill>
                <a:schemeClr val="accent1"/>
              </a:solidFill>
              <a:prstDash val="sysDash"/>
              <a:round/>
            </a:ln>
            <a:effectLst/>
          </p:spPr>
          <p:txBody>
            <a:bodyPr wrap="square" lIns="45719" tIns="45719" rIns="45719" bIns="45719" numCol="1" anchor="ctr">
              <a:noAutofit/>
            </a:bodyPr>
            <a:lstStyle/>
            <a:p>
              <a:pPr algn="ctr" defTabSz="914400">
                <a:lnSpc>
                  <a:spcPct val="150000"/>
                </a:lnSpc>
                <a:defRPr b="1">
                  <a:solidFill>
                    <a:schemeClr val="accent1"/>
                  </a:solidFill>
                </a:defRPr>
              </a:pPr>
              <a:endParaRPr/>
            </a:p>
          </p:txBody>
        </p:sp>
        <p:sp>
          <p:nvSpPr>
            <p:cNvPr id="1079" name="The high dynamicity of laminar connections suggests that these may serve as a marker of…"/>
            <p:cNvSpPr txBox="1"/>
            <p:nvPr/>
          </p:nvSpPr>
          <p:spPr>
            <a:xfrm>
              <a:off x="29797" y="210803"/>
              <a:ext cx="2798028" cy="184446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algn="ctr" defTabSz="914400">
                <a:lnSpc>
                  <a:spcPct val="150000"/>
                </a:lnSpc>
                <a:defRPr>
                  <a:solidFill>
                    <a:schemeClr val="accent1"/>
                  </a:solidFill>
                </a:defRPr>
              </a:pPr>
              <a:r>
                <a:t>The high dynamicity of laminar connections suggests that these may serve as a marker of </a:t>
              </a:r>
              <a:endParaRPr b="1"/>
            </a:p>
            <a:p>
              <a:pPr algn="ctr" defTabSz="914400">
                <a:lnSpc>
                  <a:spcPct val="150000"/>
                </a:lnSpc>
                <a:defRPr>
                  <a:solidFill>
                    <a:schemeClr val="accent1"/>
                  </a:solidFill>
                </a:defRPr>
              </a:pPr>
              <a:r>
                <a:t>brain state changes.</a:t>
              </a:r>
            </a:p>
          </p:txBody>
        </p:sp>
      </p:grpSp>
      <p:sp>
        <p:nvSpPr>
          <p:cNvPr id="1081" name="Text Placeholder 5"/>
          <p:cNvSpPr txBox="1">
            <a:spLocks noGrp="1"/>
          </p:cNvSpPr>
          <p:nvPr>
            <p:ph type="body" sz="quarter" idx="1"/>
          </p:nvPr>
        </p:nvSpPr>
        <p:spPr>
          <a:xfrm>
            <a:off x="1649233" y="380999"/>
            <a:ext cx="10158591" cy="509996"/>
          </a:xfrm>
          <a:prstGeom prst="rect">
            <a:avLst/>
          </a:prstGeom>
        </p:spPr>
        <p:txBody>
          <a:bodyPr/>
          <a:lstStyle>
            <a:lvl1pPr marL="0" indent="0">
              <a:spcBef>
                <a:spcPts val="0"/>
              </a:spcBef>
              <a:buSzTx/>
              <a:buNone/>
              <a:defRPr sz="1800" b="1">
                <a:solidFill>
                  <a:schemeClr val="accent1"/>
                </a:solidFill>
              </a:defRPr>
            </a:lvl1pPr>
          </a:lstStyle>
          <a:p>
            <a:r>
              <a:t>Dynamic Laminar Functional Connectivity</a:t>
            </a:r>
          </a:p>
        </p:txBody>
      </p:sp>
      <p:sp>
        <p:nvSpPr>
          <p:cNvPr id="1082" name="TextBox 107"/>
          <p:cNvSpPr txBox="1"/>
          <p:nvPr/>
        </p:nvSpPr>
        <p:spPr>
          <a:xfrm>
            <a:off x="426719" y="914399"/>
            <a:ext cx="5957255" cy="5308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95000"/>
              </a:lnSpc>
              <a:defRPr sz="1600"/>
            </a:pPr>
            <a:r>
              <a:t>Hypothesis: The connectivity between cortical layers </a:t>
            </a:r>
            <a:br/>
            <a:r>
              <a:t>changes along time</a:t>
            </a:r>
          </a:p>
        </p:txBody>
      </p:sp>
      <p:sp>
        <p:nvSpPr>
          <p:cNvPr id="1083" name="Bent Arrow 108"/>
          <p:cNvSpPr/>
          <p:nvPr/>
        </p:nvSpPr>
        <p:spPr>
          <a:xfrm rot="16200000" flipH="1" flipV="1">
            <a:off x="9217398" y="815663"/>
            <a:ext cx="635401" cy="67823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1383"/>
                </a:lnTo>
                <a:cubicBezTo>
                  <a:pt x="0" y="6493"/>
                  <a:pt x="4231" y="2529"/>
                  <a:pt x="9450" y="2529"/>
                </a:cubicBezTo>
                <a:lnTo>
                  <a:pt x="16200" y="2529"/>
                </a:lnTo>
                <a:lnTo>
                  <a:pt x="16200" y="0"/>
                </a:lnTo>
                <a:lnTo>
                  <a:pt x="21600" y="5059"/>
                </a:lnTo>
                <a:lnTo>
                  <a:pt x="16200" y="10118"/>
                </a:lnTo>
                <a:lnTo>
                  <a:pt x="16200" y="7588"/>
                </a:lnTo>
                <a:lnTo>
                  <a:pt x="9450" y="7588"/>
                </a:lnTo>
                <a:cubicBezTo>
                  <a:pt x="7213" y="7588"/>
                  <a:pt x="5400" y="9287"/>
                  <a:pt x="5400" y="11383"/>
                </a:cubicBezTo>
                <a:lnTo>
                  <a:pt x="5400" y="21600"/>
                </a:lnTo>
                <a:close/>
              </a:path>
            </a:pathLst>
          </a:custGeom>
          <a:solidFill>
            <a:srgbClr val="6281CA"/>
          </a:solidFill>
          <a:ln w="12700">
            <a:solidFill>
              <a:srgbClr val="000000"/>
            </a:solidFill>
            <a:miter/>
          </a:ln>
        </p:spPr>
        <p:txBody>
          <a:bodyPr lIns="45719" rIns="45719" anchor="ctr"/>
          <a:lstStyle/>
          <a:p>
            <a:pPr algn="ctr">
              <a:lnSpc>
                <a:spcPct val="95000"/>
              </a:lnSpc>
              <a:defRPr sz="2400"/>
            </a:pPr>
            <a:endParaRPr/>
          </a:p>
        </p:txBody>
      </p:sp>
      <p:sp>
        <p:nvSpPr>
          <p:cNvPr id="1084" name="Oval 109"/>
          <p:cNvSpPr/>
          <p:nvPr/>
        </p:nvSpPr>
        <p:spPr>
          <a:xfrm rot="18557682">
            <a:off x="10735698" y="4438322"/>
            <a:ext cx="711243" cy="293225"/>
          </a:xfrm>
          <a:prstGeom prst="ellipse">
            <a:avLst/>
          </a:prstGeom>
          <a:solidFill>
            <a:schemeClr val="accent1">
              <a:alpha val="50195"/>
            </a:schemeClr>
          </a:solidFill>
          <a:ln w="12700">
            <a:miter lim="400000"/>
          </a:ln>
        </p:spPr>
        <p:txBody>
          <a:bodyPr lIns="45719" rIns="45719" anchor="ctr"/>
          <a:lstStyle/>
          <a:p>
            <a:pPr algn="ctr">
              <a:lnSpc>
                <a:spcPct val="95000"/>
              </a:lnSpc>
              <a:defRPr sz="2400">
                <a:solidFill>
                  <a:srgbClr val="FFFFFF"/>
                </a:solidFill>
              </a:defRPr>
            </a:pPr>
            <a:endParaRPr/>
          </a:p>
        </p:txBody>
      </p:sp>
      <p:sp>
        <p:nvSpPr>
          <p:cNvPr id="1085" name="TextBox 110"/>
          <p:cNvSpPr txBox="1"/>
          <p:nvPr/>
        </p:nvSpPr>
        <p:spPr>
          <a:xfrm>
            <a:off x="9983298" y="395215"/>
            <a:ext cx="1806458" cy="889090"/>
          </a:xfrm>
          <a:prstGeom prst="rect">
            <a:avLst/>
          </a:prstGeom>
          <a:solidFill>
            <a:srgbClr val="DEE5F4"/>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lnSpc>
                <a:spcPct val="150000"/>
              </a:lnSpc>
              <a:defRPr sz="1000" i="1"/>
            </a:pPr>
            <a:r>
              <a:rPr sz="1200" dirty="0"/>
              <a:t>Laminar connectivity </a:t>
            </a:r>
            <a:br>
              <a:rPr sz="1200" dirty="0"/>
            </a:br>
            <a:r>
              <a:rPr sz="1200" dirty="0"/>
              <a:t>is more dynamic than </a:t>
            </a:r>
          </a:p>
          <a:p>
            <a:pPr algn="ctr">
              <a:lnSpc>
                <a:spcPct val="150000"/>
              </a:lnSpc>
              <a:defRPr sz="1000" i="1"/>
            </a:pPr>
            <a:r>
              <a:rPr sz="1200" dirty="0"/>
              <a:t>ROI-to-ROI connectivity</a:t>
            </a:r>
          </a:p>
        </p:txBody>
      </p:sp>
      <p:grpSp>
        <p:nvGrpSpPr>
          <p:cNvPr id="1104" name="Group 112"/>
          <p:cNvGrpSpPr/>
          <p:nvPr/>
        </p:nvGrpSpPr>
        <p:grpSpPr>
          <a:xfrm>
            <a:off x="282736" y="220260"/>
            <a:ext cx="1285473" cy="554666"/>
            <a:chOff x="0" y="0"/>
            <a:chExt cx="1285471" cy="554665"/>
          </a:xfrm>
        </p:grpSpPr>
        <p:sp>
          <p:nvSpPr>
            <p:cNvPr id="1086" name="Freeform 113"/>
            <p:cNvSpPr/>
            <p:nvPr/>
          </p:nvSpPr>
          <p:spPr>
            <a:xfrm>
              <a:off x="840397" y="124039"/>
              <a:ext cx="445075" cy="341912"/>
            </a:xfrm>
            <a:custGeom>
              <a:avLst/>
              <a:gdLst/>
              <a:ahLst/>
              <a:cxnLst>
                <a:cxn ang="0">
                  <a:pos x="wd2" y="hd2"/>
                </a:cxn>
                <a:cxn ang="5400000">
                  <a:pos x="wd2" y="hd2"/>
                </a:cxn>
                <a:cxn ang="10800000">
                  <a:pos x="wd2" y="hd2"/>
                </a:cxn>
                <a:cxn ang="16200000">
                  <a:pos x="wd2" y="hd2"/>
                </a:cxn>
              </a:cxnLst>
              <a:rect l="0" t="0" r="r" b="b"/>
              <a:pathLst>
                <a:path w="21421" h="21260" extrusionOk="0">
                  <a:moveTo>
                    <a:pt x="84" y="2995"/>
                  </a:moveTo>
                  <a:cubicBezTo>
                    <a:pt x="274" y="2536"/>
                    <a:pt x="2606" y="1475"/>
                    <a:pt x="4644" y="983"/>
                  </a:cubicBezTo>
                  <a:cubicBezTo>
                    <a:pt x="6682" y="491"/>
                    <a:pt x="9869" y="-179"/>
                    <a:pt x="12313" y="44"/>
                  </a:cubicBezTo>
                  <a:cubicBezTo>
                    <a:pt x="14757" y="268"/>
                    <a:pt x="17841" y="1788"/>
                    <a:pt x="19309" y="2324"/>
                  </a:cubicBezTo>
                  <a:cubicBezTo>
                    <a:pt x="20777" y="2860"/>
                    <a:pt x="20984" y="2682"/>
                    <a:pt x="21123" y="3263"/>
                  </a:cubicBezTo>
                  <a:cubicBezTo>
                    <a:pt x="21261" y="3844"/>
                    <a:pt x="21356" y="3464"/>
                    <a:pt x="21382" y="6213"/>
                  </a:cubicBezTo>
                  <a:cubicBezTo>
                    <a:pt x="21408" y="8962"/>
                    <a:pt x="21494" y="19108"/>
                    <a:pt x="21278" y="19756"/>
                  </a:cubicBezTo>
                  <a:cubicBezTo>
                    <a:pt x="21062" y="20404"/>
                    <a:pt x="20009" y="19823"/>
                    <a:pt x="18221" y="19354"/>
                  </a:cubicBezTo>
                  <a:cubicBezTo>
                    <a:pt x="16433" y="18884"/>
                    <a:pt x="12642" y="17320"/>
                    <a:pt x="10551" y="16940"/>
                  </a:cubicBezTo>
                  <a:cubicBezTo>
                    <a:pt x="8461" y="16560"/>
                    <a:pt x="7313" y="16359"/>
                    <a:pt x="5680" y="17074"/>
                  </a:cubicBezTo>
                  <a:cubicBezTo>
                    <a:pt x="4048" y="17789"/>
                    <a:pt x="1500" y="21041"/>
                    <a:pt x="758" y="21231"/>
                  </a:cubicBezTo>
                  <a:cubicBezTo>
                    <a:pt x="15" y="21421"/>
                    <a:pt x="404" y="20728"/>
                    <a:pt x="291" y="18214"/>
                  </a:cubicBezTo>
                  <a:cubicBezTo>
                    <a:pt x="179" y="15700"/>
                    <a:pt x="84" y="8682"/>
                    <a:pt x="84" y="6146"/>
                  </a:cubicBezTo>
                  <a:cubicBezTo>
                    <a:pt x="84" y="3609"/>
                    <a:pt x="-106" y="3453"/>
                    <a:pt x="84" y="2995"/>
                  </a:cubicBezTo>
                  <a:close/>
                </a:path>
              </a:pathLst>
            </a:custGeom>
            <a:noFill/>
            <a:ln w="12700" cap="flat">
              <a:solidFill>
                <a:srgbClr val="000000"/>
              </a:solidFill>
              <a:prstDash val="solid"/>
              <a:miter lim="800000"/>
            </a:ln>
            <a:effectLst/>
          </p:spPr>
          <p:txBody>
            <a:bodyPr wrap="square" lIns="45719" tIns="45719" rIns="45719" bIns="45719" numCol="1" anchor="ctr">
              <a:noAutofit/>
            </a:bodyPr>
            <a:lstStyle/>
            <a:p>
              <a:pPr algn="ctr">
                <a:defRPr sz="500">
                  <a:solidFill>
                    <a:srgbClr val="FFFFFF"/>
                  </a:solidFill>
                </a:defRPr>
              </a:pPr>
              <a:endParaRPr/>
            </a:p>
          </p:txBody>
        </p:sp>
        <p:sp>
          <p:nvSpPr>
            <p:cNvPr id="1087" name="Freeform 114"/>
            <p:cNvSpPr/>
            <p:nvPr/>
          </p:nvSpPr>
          <p:spPr>
            <a:xfrm>
              <a:off x="843227" y="156241"/>
              <a:ext cx="433897" cy="50836"/>
            </a:xfrm>
            <a:custGeom>
              <a:avLst/>
              <a:gdLst/>
              <a:ahLst/>
              <a:cxnLst>
                <a:cxn ang="0">
                  <a:pos x="wd2" y="hd2"/>
                </a:cxn>
                <a:cxn ang="5400000">
                  <a:pos x="wd2" y="hd2"/>
                </a:cxn>
                <a:cxn ang="10800000">
                  <a:pos x="wd2" y="hd2"/>
                </a:cxn>
                <a:cxn ang="16200000">
                  <a:pos x="wd2" y="hd2"/>
                </a:cxn>
              </a:cxnLst>
              <a:rect l="0" t="0" r="r" b="b"/>
              <a:pathLst>
                <a:path w="21600" h="20329" extrusionOk="0">
                  <a:moveTo>
                    <a:pt x="0" y="19468"/>
                  </a:moveTo>
                  <a:cubicBezTo>
                    <a:pt x="724" y="17064"/>
                    <a:pt x="1447" y="14660"/>
                    <a:pt x="2894" y="11718"/>
                  </a:cubicBezTo>
                  <a:cubicBezTo>
                    <a:pt x="4341" y="8775"/>
                    <a:pt x="6753" y="3465"/>
                    <a:pt x="8683" y="1815"/>
                  </a:cubicBezTo>
                  <a:cubicBezTo>
                    <a:pt x="10612" y="164"/>
                    <a:pt x="12319" y="-1271"/>
                    <a:pt x="14471" y="1815"/>
                  </a:cubicBezTo>
                  <a:cubicBezTo>
                    <a:pt x="16624" y="4900"/>
                    <a:pt x="19112" y="12615"/>
                    <a:pt x="21600" y="20329"/>
                  </a:cubicBezTo>
                </a:path>
              </a:pathLst>
            </a:custGeom>
            <a:noFill/>
            <a:ln w="12700" cap="flat">
              <a:solidFill>
                <a:srgbClr val="000000"/>
              </a:solidFill>
              <a:prstDash val="dash"/>
              <a:miter lim="800000"/>
            </a:ln>
            <a:effectLst/>
          </p:spPr>
          <p:txBody>
            <a:bodyPr wrap="square" lIns="45719" tIns="45719" rIns="45719" bIns="45719" numCol="1" anchor="ctr">
              <a:noAutofit/>
            </a:bodyPr>
            <a:lstStyle/>
            <a:p>
              <a:pPr algn="ctr">
                <a:defRPr sz="500">
                  <a:solidFill>
                    <a:srgbClr val="FFFFFF"/>
                  </a:solidFill>
                </a:defRPr>
              </a:pPr>
              <a:endParaRPr/>
            </a:p>
          </p:txBody>
        </p:sp>
        <p:sp>
          <p:nvSpPr>
            <p:cNvPr id="1088" name="Freeform 115"/>
            <p:cNvSpPr/>
            <p:nvPr/>
          </p:nvSpPr>
          <p:spPr>
            <a:xfrm>
              <a:off x="844433" y="211474"/>
              <a:ext cx="433897" cy="50836"/>
            </a:xfrm>
            <a:custGeom>
              <a:avLst/>
              <a:gdLst/>
              <a:ahLst/>
              <a:cxnLst>
                <a:cxn ang="0">
                  <a:pos x="wd2" y="hd2"/>
                </a:cxn>
                <a:cxn ang="5400000">
                  <a:pos x="wd2" y="hd2"/>
                </a:cxn>
                <a:cxn ang="10800000">
                  <a:pos x="wd2" y="hd2"/>
                </a:cxn>
                <a:cxn ang="16200000">
                  <a:pos x="wd2" y="hd2"/>
                </a:cxn>
              </a:cxnLst>
              <a:rect l="0" t="0" r="r" b="b"/>
              <a:pathLst>
                <a:path w="21600" h="20329" extrusionOk="0">
                  <a:moveTo>
                    <a:pt x="0" y="19468"/>
                  </a:moveTo>
                  <a:cubicBezTo>
                    <a:pt x="724" y="17064"/>
                    <a:pt x="1447" y="14660"/>
                    <a:pt x="2894" y="11718"/>
                  </a:cubicBezTo>
                  <a:cubicBezTo>
                    <a:pt x="4341" y="8775"/>
                    <a:pt x="6753" y="3465"/>
                    <a:pt x="8683" y="1815"/>
                  </a:cubicBezTo>
                  <a:cubicBezTo>
                    <a:pt x="10612" y="164"/>
                    <a:pt x="12319" y="-1271"/>
                    <a:pt x="14471" y="1815"/>
                  </a:cubicBezTo>
                  <a:cubicBezTo>
                    <a:pt x="16624" y="4900"/>
                    <a:pt x="19112" y="12615"/>
                    <a:pt x="21600" y="20329"/>
                  </a:cubicBezTo>
                </a:path>
              </a:pathLst>
            </a:custGeom>
            <a:noFill/>
            <a:ln w="12700" cap="flat">
              <a:solidFill>
                <a:srgbClr val="000000"/>
              </a:solidFill>
              <a:prstDash val="dash"/>
              <a:miter lim="800000"/>
            </a:ln>
            <a:effectLst/>
          </p:spPr>
          <p:txBody>
            <a:bodyPr wrap="square" lIns="45719" tIns="45719" rIns="45719" bIns="45719" numCol="1" anchor="ctr">
              <a:noAutofit/>
            </a:bodyPr>
            <a:lstStyle/>
            <a:p>
              <a:pPr algn="ctr">
                <a:defRPr sz="500">
                  <a:solidFill>
                    <a:srgbClr val="FFFFFF"/>
                  </a:solidFill>
                </a:defRPr>
              </a:pPr>
              <a:endParaRPr/>
            </a:p>
          </p:txBody>
        </p:sp>
        <p:sp>
          <p:nvSpPr>
            <p:cNvPr id="1089" name="Freeform 116"/>
            <p:cNvSpPr/>
            <p:nvPr/>
          </p:nvSpPr>
          <p:spPr>
            <a:xfrm>
              <a:off x="846608" y="242983"/>
              <a:ext cx="433897" cy="50836"/>
            </a:xfrm>
            <a:custGeom>
              <a:avLst/>
              <a:gdLst/>
              <a:ahLst/>
              <a:cxnLst>
                <a:cxn ang="0">
                  <a:pos x="wd2" y="hd2"/>
                </a:cxn>
                <a:cxn ang="5400000">
                  <a:pos x="wd2" y="hd2"/>
                </a:cxn>
                <a:cxn ang="10800000">
                  <a:pos x="wd2" y="hd2"/>
                </a:cxn>
                <a:cxn ang="16200000">
                  <a:pos x="wd2" y="hd2"/>
                </a:cxn>
              </a:cxnLst>
              <a:rect l="0" t="0" r="r" b="b"/>
              <a:pathLst>
                <a:path w="21600" h="20329" extrusionOk="0">
                  <a:moveTo>
                    <a:pt x="0" y="19468"/>
                  </a:moveTo>
                  <a:cubicBezTo>
                    <a:pt x="724" y="17064"/>
                    <a:pt x="1447" y="14660"/>
                    <a:pt x="2894" y="11718"/>
                  </a:cubicBezTo>
                  <a:cubicBezTo>
                    <a:pt x="4341" y="8775"/>
                    <a:pt x="6753" y="3465"/>
                    <a:pt x="8683" y="1815"/>
                  </a:cubicBezTo>
                  <a:cubicBezTo>
                    <a:pt x="10612" y="164"/>
                    <a:pt x="12319" y="-1271"/>
                    <a:pt x="14471" y="1815"/>
                  </a:cubicBezTo>
                  <a:cubicBezTo>
                    <a:pt x="16624" y="4900"/>
                    <a:pt x="19112" y="12615"/>
                    <a:pt x="21600" y="20329"/>
                  </a:cubicBezTo>
                </a:path>
              </a:pathLst>
            </a:custGeom>
            <a:noFill/>
            <a:ln w="12700" cap="flat">
              <a:solidFill>
                <a:srgbClr val="000000"/>
              </a:solidFill>
              <a:prstDash val="dash"/>
              <a:miter lim="800000"/>
            </a:ln>
            <a:effectLst/>
          </p:spPr>
          <p:txBody>
            <a:bodyPr wrap="square" lIns="45719" tIns="45719" rIns="45719" bIns="45719" numCol="1" anchor="ctr">
              <a:noAutofit/>
            </a:bodyPr>
            <a:lstStyle/>
            <a:p>
              <a:pPr algn="ctr">
                <a:defRPr sz="500">
                  <a:solidFill>
                    <a:srgbClr val="FFFFFF"/>
                  </a:solidFill>
                </a:defRPr>
              </a:pPr>
              <a:endParaRPr/>
            </a:p>
          </p:txBody>
        </p:sp>
        <p:sp>
          <p:nvSpPr>
            <p:cNvPr id="1090" name="Freeform 117"/>
            <p:cNvSpPr/>
            <p:nvPr/>
          </p:nvSpPr>
          <p:spPr>
            <a:xfrm>
              <a:off x="847956" y="311929"/>
              <a:ext cx="433897" cy="50836"/>
            </a:xfrm>
            <a:custGeom>
              <a:avLst/>
              <a:gdLst/>
              <a:ahLst/>
              <a:cxnLst>
                <a:cxn ang="0">
                  <a:pos x="wd2" y="hd2"/>
                </a:cxn>
                <a:cxn ang="5400000">
                  <a:pos x="wd2" y="hd2"/>
                </a:cxn>
                <a:cxn ang="10800000">
                  <a:pos x="wd2" y="hd2"/>
                </a:cxn>
                <a:cxn ang="16200000">
                  <a:pos x="wd2" y="hd2"/>
                </a:cxn>
              </a:cxnLst>
              <a:rect l="0" t="0" r="r" b="b"/>
              <a:pathLst>
                <a:path w="21600" h="20329" extrusionOk="0">
                  <a:moveTo>
                    <a:pt x="0" y="19468"/>
                  </a:moveTo>
                  <a:cubicBezTo>
                    <a:pt x="724" y="17064"/>
                    <a:pt x="1447" y="14660"/>
                    <a:pt x="2894" y="11718"/>
                  </a:cubicBezTo>
                  <a:cubicBezTo>
                    <a:pt x="4341" y="8775"/>
                    <a:pt x="6753" y="3465"/>
                    <a:pt x="8683" y="1815"/>
                  </a:cubicBezTo>
                  <a:cubicBezTo>
                    <a:pt x="10612" y="164"/>
                    <a:pt x="12319" y="-1271"/>
                    <a:pt x="14471" y="1815"/>
                  </a:cubicBezTo>
                  <a:cubicBezTo>
                    <a:pt x="16624" y="4900"/>
                    <a:pt x="19112" y="12615"/>
                    <a:pt x="21600" y="20329"/>
                  </a:cubicBezTo>
                </a:path>
              </a:pathLst>
            </a:custGeom>
            <a:noFill/>
            <a:ln w="12700" cap="flat">
              <a:solidFill>
                <a:srgbClr val="000000"/>
              </a:solidFill>
              <a:prstDash val="dash"/>
              <a:miter lim="800000"/>
            </a:ln>
            <a:effectLst/>
          </p:spPr>
          <p:txBody>
            <a:bodyPr wrap="square" lIns="45719" tIns="45719" rIns="45719" bIns="45719" numCol="1" anchor="ctr">
              <a:noAutofit/>
            </a:bodyPr>
            <a:lstStyle/>
            <a:p>
              <a:pPr algn="ctr">
                <a:defRPr sz="500">
                  <a:solidFill>
                    <a:srgbClr val="FFFFFF"/>
                  </a:solidFill>
                </a:defRPr>
              </a:pPr>
              <a:endParaRPr/>
            </a:p>
          </p:txBody>
        </p:sp>
        <p:grpSp>
          <p:nvGrpSpPr>
            <p:cNvPr id="1093" name="Group 118"/>
            <p:cNvGrpSpPr/>
            <p:nvPr/>
          </p:nvGrpSpPr>
          <p:grpSpPr>
            <a:xfrm>
              <a:off x="906510" y="1038"/>
              <a:ext cx="253570" cy="548035"/>
              <a:chOff x="0" y="0"/>
              <a:chExt cx="253569" cy="548034"/>
            </a:xfrm>
          </p:grpSpPr>
          <p:sp>
            <p:nvSpPr>
              <p:cNvPr id="1091" name="TextBox 129"/>
              <p:cNvSpPr txBox="1"/>
              <p:nvPr/>
            </p:nvSpPr>
            <p:spPr>
              <a:xfrm>
                <a:off x="6668" y="0"/>
                <a:ext cx="246902" cy="1655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500" b="1"/>
                </a:lvl1pPr>
              </a:lstStyle>
              <a:p>
                <a:r>
                  <a:t>CSF</a:t>
                </a:r>
              </a:p>
            </p:txBody>
          </p:sp>
          <p:sp>
            <p:nvSpPr>
              <p:cNvPr id="1092" name="TextBox 130"/>
              <p:cNvSpPr txBox="1"/>
              <p:nvPr/>
            </p:nvSpPr>
            <p:spPr>
              <a:xfrm>
                <a:off x="0" y="382471"/>
                <a:ext cx="240961" cy="1655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500" b="1"/>
                </a:lvl1pPr>
              </a:lstStyle>
              <a:p>
                <a:r>
                  <a:t>WM</a:t>
                </a:r>
              </a:p>
            </p:txBody>
          </p:sp>
        </p:grpSp>
        <p:sp>
          <p:nvSpPr>
            <p:cNvPr id="1094" name="Rectangle 131"/>
            <p:cNvSpPr txBox="1"/>
            <p:nvPr/>
          </p:nvSpPr>
          <p:spPr>
            <a:xfrm rot="16199998">
              <a:off x="-131779" y="231317"/>
              <a:ext cx="440989" cy="17743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700" i="1"/>
              </a:lvl1pPr>
            </a:lstStyle>
            <a:p>
              <a:r>
                <a:t>depth</a:t>
              </a:r>
            </a:p>
          </p:txBody>
        </p:sp>
        <p:sp>
          <p:nvSpPr>
            <p:cNvPr id="1095" name="Freeform 120"/>
            <p:cNvSpPr/>
            <p:nvPr/>
          </p:nvSpPr>
          <p:spPr>
            <a:xfrm>
              <a:off x="170829" y="132143"/>
              <a:ext cx="445075" cy="341912"/>
            </a:xfrm>
            <a:custGeom>
              <a:avLst/>
              <a:gdLst/>
              <a:ahLst/>
              <a:cxnLst>
                <a:cxn ang="0">
                  <a:pos x="wd2" y="hd2"/>
                </a:cxn>
                <a:cxn ang="5400000">
                  <a:pos x="wd2" y="hd2"/>
                </a:cxn>
                <a:cxn ang="10800000">
                  <a:pos x="wd2" y="hd2"/>
                </a:cxn>
                <a:cxn ang="16200000">
                  <a:pos x="wd2" y="hd2"/>
                </a:cxn>
              </a:cxnLst>
              <a:rect l="0" t="0" r="r" b="b"/>
              <a:pathLst>
                <a:path w="21421" h="21260" extrusionOk="0">
                  <a:moveTo>
                    <a:pt x="84" y="2995"/>
                  </a:moveTo>
                  <a:cubicBezTo>
                    <a:pt x="274" y="2536"/>
                    <a:pt x="2606" y="1475"/>
                    <a:pt x="4644" y="983"/>
                  </a:cubicBezTo>
                  <a:cubicBezTo>
                    <a:pt x="6682" y="491"/>
                    <a:pt x="9869" y="-179"/>
                    <a:pt x="12313" y="44"/>
                  </a:cubicBezTo>
                  <a:cubicBezTo>
                    <a:pt x="14757" y="268"/>
                    <a:pt x="17841" y="1788"/>
                    <a:pt x="19309" y="2324"/>
                  </a:cubicBezTo>
                  <a:cubicBezTo>
                    <a:pt x="20777" y="2860"/>
                    <a:pt x="20984" y="2682"/>
                    <a:pt x="21123" y="3263"/>
                  </a:cubicBezTo>
                  <a:cubicBezTo>
                    <a:pt x="21261" y="3844"/>
                    <a:pt x="21356" y="3464"/>
                    <a:pt x="21382" y="6213"/>
                  </a:cubicBezTo>
                  <a:cubicBezTo>
                    <a:pt x="21408" y="8962"/>
                    <a:pt x="21494" y="19108"/>
                    <a:pt x="21278" y="19756"/>
                  </a:cubicBezTo>
                  <a:cubicBezTo>
                    <a:pt x="21062" y="20404"/>
                    <a:pt x="20009" y="19823"/>
                    <a:pt x="18221" y="19354"/>
                  </a:cubicBezTo>
                  <a:cubicBezTo>
                    <a:pt x="16433" y="18884"/>
                    <a:pt x="12642" y="17320"/>
                    <a:pt x="10551" y="16940"/>
                  </a:cubicBezTo>
                  <a:cubicBezTo>
                    <a:pt x="8461" y="16560"/>
                    <a:pt x="7313" y="16359"/>
                    <a:pt x="5680" y="17074"/>
                  </a:cubicBezTo>
                  <a:cubicBezTo>
                    <a:pt x="4048" y="17789"/>
                    <a:pt x="1500" y="21041"/>
                    <a:pt x="758" y="21231"/>
                  </a:cubicBezTo>
                  <a:cubicBezTo>
                    <a:pt x="15" y="21421"/>
                    <a:pt x="404" y="20728"/>
                    <a:pt x="291" y="18214"/>
                  </a:cubicBezTo>
                  <a:cubicBezTo>
                    <a:pt x="179" y="15700"/>
                    <a:pt x="84" y="8682"/>
                    <a:pt x="84" y="6146"/>
                  </a:cubicBezTo>
                  <a:cubicBezTo>
                    <a:pt x="84" y="3609"/>
                    <a:pt x="-106" y="3453"/>
                    <a:pt x="84" y="2995"/>
                  </a:cubicBezTo>
                  <a:close/>
                </a:path>
              </a:pathLst>
            </a:custGeom>
            <a:noFill/>
            <a:ln w="12700" cap="flat">
              <a:solidFill>
                <a:srgbClr val="000000"/>
              </a:solidFill>
              <a:prstDash val="solid"/>
              <a:miter lim="800000"/>
            </a:ln>
            <a:effectLst/>
          </p:spPr>
          <p:txBody>
            <a:bodyPr wrap="square" lIns="45719" tIns="45719" rIns="45719" bIns="45719" numCol="1" anchor="ctr">
              <a:noAutofit/>
            </a:bodyPr>
            <a:lstStyle/>
            <a:p>
              <a:pPr algn="ctr">
                <a:defRPr sz="500">
                  <a:solidFill>
                    <a:srgbClr val="FFFFFF"/>
                  </a:solidFill>
                </a:defRPr>
              </a:pPr>
              <a:endParaRPr/>
            </a:p>
          </p:txBody>
        </p:sp>
        <p:sp>
          <p:nvSpPr>
            <p:cNvPr id="1096" name="Freeform 121"/>
            <p:cNvSpPr/>
            <p:nvPr/>
          </p:nvSpPr>
          <p:spPr>
            <a:xfrm>
              <a:off x="173660" y="164345"/>
              <a:ext cx="433897" cy="50836"/>
            </a:xfrm>
            <a:custGeom>
              <a:avLst/>
              <a:gdLst/>
              <a:ahLst/>
              <a:cxnLst>
                <a:cxn ang="0">
                  <a:pos x="wd2" y="hd2"/>
                </a:cxn>
                <a:cxn ang="5400000">
                  <a:pos x="wd2" y="hd2"/>
                </a:cxn>
                <a:cxn ang="10800000">
                  <a:pos x="wd2" y="hd2"/>
                </a:cxn>
                <a:cxn ang="16200000">
                  <a:pos x="wd2" y="hd2"/>
                </a:cxn>
              </a:cxnLst>
              <a:rect l="0" t="0" r="r" b="b"/>
              <a:pathLst>
                <a:path w="21600" h="20329" extrusionOk="0">
                  <a:moveTo>
                    <a:pt x="0" y="19468"/>
                  </a:moveTo>
                  <a:cubicBezTo>
                    <a:pt x="724" y="17064"/>
                    <a:pt x="1447" y="14660"/>
                    <a:pt x="2894" y="11718"/>
                  </a:cubicBezTo>
                  <a:cubicBezTo>
                    <a:pt x="4341" y="8775"/>
                    <a:pt x="6753" y="3465"/>
                    <a:pt x="8683" y="1815"/>
                  </a:cubicBezTo>
                  <a:cubicBezTo>
                    <a:pt x="10612" y="164"/>
                    <a:pt x="12319" y="-1271"/>
                    <a:pt x="14471" y="1815"/>
                  </a:cubicBezTo>
                  <a:cubicBezTo>
                    <a:pt x="16624" y="4900"/>
                    <a:pt x="19112" y="12615"/>
                    <a:pt x="21600" y="20329"/>
                  </a:cubicBezTo>
                </a:path>
              </a:pathLst>
            </a:custGeom>
            <a:noFill/>
            <a:ln w="12700" cap="flat">
              <a:solidFill>
                <a:srgbClr val="000000"/>
              </a:solidFill>
              <a:prstDash val="dash"/>
              <a:miter lim="800000"/>
            </a:ln>
            <a:effectLst/>
          </p:spPr>
          <p:txBody>
            <a:bodyPr wrap="square" lIns="45719" tIns="45719" rIns="45719" bIns="45719" numCol="1" anchor="ctr">
              <a:noAutofit/>
            </a:bodyPr>
            <a:lstStyle/>
            <a:p>
              <a:pPr algn="ctr">
                <a:defRPr sz="500">
                  <a:solidFill>
                    <a:srgbClr val="FFFFFF"/>
                  </a:solidFill>
                </a:defRPr>
              </a:pPr>
              <a:endParaRPr/>
            </a:p>
          </p:txBody>
        </p:sp>
        <p:sp>
          <p:nvSpPr>
            <p:cNvPr id="1097" name="Freeform 122"/>
            <p:cNvSpPr/>
            <p:nvPr/>
          </p:nvSpPr>
          <p:spPr>
            <a:xfrm>
              <a:off x="174865" y="219578"/>
              <a:ext cx="433897" cy="50836"/>
            </a:xfrm>
            <a:custGeom>
              <a:avLst/>
              <a:gdLst/>
              <a:ahLst/>
              <a:cxnLst>
                <a:cxn ang="0">
                  <a:pos x="wd2" y="hd2"/>
                </a:cxn>
                <a:cxn ang="5400000">
                  <a:pos x="wd2" y="hd2"/>
                </a:cxn>
                <a:cxn ang="10800000">
                  <a:pos x="wd2" y="hd2"/>
                </a:cxn>
                <a:cxn ang="16200000">
                  <a:pos x="wd2" y="hd2"/>
                </a:cxn>
              </a:cxnLst>
              <a:rect l="0" t="0" r="r" b="b"/>
              <a:pathLst>
                <a:path w="21600" h="20329" extrusionOk="0">
                  <a:moveTo>
                    <a:pt x="0" y="19468"/>
                  </a:moveTo>
                  <a:cubicBezTo>
                    <a:pt x="724" y="17064"/>
                    <a:pt x="1447" y="14660"/>
                    <a:pt x="2894" y="11718"/>
                  </a:cubicBezTo>
                  <a:cubicBezTo>
                    <a:pt x="4341" y="8775"/>
                    <a:pt x="6753" y="3465"/>
                    <a:pt x="8683" y="1815"/>
                  </a:cubicBezTo>
                  <a:cubicBezTo>
                    <a:pt x="10612" y="164"/>
                    <a:pt x="12319" y="-1271"/>
                    <a:pt x="14471" y="1815"/>
                  </a:cubicBezTo>
                  <a:cubicBezTo>
                    <a:pt x="16624" y="4900"/>
                    <a:pt x="19112" y="12615"/>
                    <a:pt x="21600" y="20329"/>
                  </a:cubicBezTo>
                </a:path>
              </a:pathLst>
            </a:custGeom>
            <a:noFill/>
            <a:ln w="12700" cap="flat">
              <a:solidFill>
                <a:srgbClr val="000000"/>
              </a:solidFill>
              <a:prstDash val="dash"/>
              <a:miter lim="800000"/>
            </a:ln>
            <a:effectLst/>
          </p:spPr>
          <p:txBody>
            <a:bodyPr wrap="square" lIns="45719" tIns="45719" rIns="45719" bIns="45719" numCol="1" anchor="ctr">
              <a:noAutofit/>
            </a:bodyPr>
            <a:lstStyle/>
            <a:p>
              <a:pPr algn="ctr">
                <a:defRPr sz="500">
                  <a:solidFill>
                    <a:srgbClr val="FFFFFF"/>
                  </a:solidFill>
                </a:defRPr>
              </a:pPr>
              <a:endParaRPr/>
            </a:p>
          </p:txBody>
        </p:sp>
        <p:sp>
          <p:nvSpPr>
            <p:cNvPr id="1098" name="Freeform 123"/>
            <p:cNvSpPr/>
            <p:nvPr/>
          </p:nvSpPr>
          <p:spPr>
            <a:xfrm>
              <a:off x="177040" y="251087"/>
              <a:ext cx="433897" cy="50836"/>
            </a:xfrm>
            <a:custGeom>
              <a:avLst/>
              <a:gdLst/>
              <a:ahLst/>
              <a:cxnLst>
                <a:cxn ang="0">
                  <a:pos x="wd2" y="hd2"/>
                </a:cxn>
                <a:cxn ang="5400000">
                  <a:pos x="wd2" y="hd2"/>
                </a:cxn>
                <a:cxn ang="10800000">
                  <a:pos x="wd2" y="hd2"/>
                </a:cxn>
                <a:cxn ang="16200000">
                  <a:pos x="wd2" y="hd2"/>
                </a:cxn>
              </a:cxnLst>
              <a:rect l="0" t="0" r="r" b="b"/>
              <a:pathLst>
                <a:path w="21600" h="20329" extrusionOk="0">
                  <a:moveTo>
                    <a:pt x="0" y="19468"/>
                  </a:moveTo>
                  <a:cubicBezTo>
                    <a:pt x="724" y="17064"/>
                    <a:pt x="1447" y="14660"/>
                    <a:pt x="2894" y="11718"/>
                  </a:cubicBezTo>
                  <a:cubicBezTo>
                    <a:pt x="4341" y="8775"/>
                    <a:pt x="6753" y="3465"/>
                    <a:pt x="8683" y="1815"/>
                  </a:cubicBezTo>
                  <a:cubicBezTo>
                    <a:pt x="10612" y="164"/>
                    <a:pt x="12319" y="-1271"/>
                    <a:pt x="14471" y="1815"/>
                  </a:cubicBezTo>
                  <a:cubicBezTo>
                    <a:pt x="16624" y="4900"/>
                    <a:pt x="19112" y="12615"/>
                    <a:pt x="21600" y="20329"/>
                  </a:cubicBezTo>
                </a:path>
              </a:pathLst>
            </a:custGeom>
            <a:noFill/>
            <a:ln w="12700" cap="flat">
              <a:solidFill>
                <a:srgbClr val="000000"/>
              </a:solidFill>
              <a:prstDash val="dash"/>
              <a:miter lim="800000"/>
            </a:ln>
            <a:effectLst/>
          </p:spPr>
          <p:txBody>
            <a:bodyPr wrap="square" lIns="45719" tIns="45719" rIns="45719" bIns="45719" numCol="1" anchor="ctr">
              <a:noAutofit/>
            </a:bodyPr>
            <a:lstStyle/>
            <a:p>
              <a:pPr algn="ctr">
                <a:defRPr sz="500">
                  <a:solidFill>
                    <a:srgbClr val="FFFFFF"/>
                  </a:solidFill>
                </a:defRPr>
              </a:pPr>
              <a:endParaRPr/>
            </a:p>
          </p:txBody>
        </p:sp>
        <p:sp>
          <p:nvSpPr>
            <p:cNvPr id="1099" name="Freeform 124"/>
            <p:cNvSpPr/>
            <p:nvPr/>
          </p:nvSpPr>
          <p:spPr>
            <a:xfrm>
              <a:off x="178389" y="320033"/>
              <a:ext cx="433897" cy="50836"/>
            </a:xfrm>
            <a:custGeom>
              <a:avLst/>
              <a:gdLst/>
              <a:ahLst/>
              <a:cxnLst>
                <a:cxn ang="0">
                  <a:pos x="wd2" y="hd2"/>
                </a:cxn>
                <a:cxn ang="5400000">
                  <a:pos x="wd2" y="hd2"/>
                </a:cxn>
                <a:cxn ang="10800000">
                  <a:pos x="wd2" y="hd2"/>
                </a:cxn>
                <a:cxn ang="16200000">
                  <a:pos x="wd2" y="hd2"/>
                </a:cxn>
              </a:cxnLst>
              <a:rect l="0" t="0" r="r" b="b"/>
              <a:pathLst>
                <a:path w="21600" h="20329" extrusionOk="0">
                  <a:moveTo>
                    <a:pt x="0" y="19468"/>
                  </a:moveTo>
                  <a:cubicBezTo>
                    <a:pt x="724" y="17064"/>
                    <a:pt x="1447" y="14660"/>
                    <a:pt x="2894" y="11718"/>
                  </a:cubicBezTo>
                  <a:cubicBezTo>
                    <a:pt x="4341" y="8775"/>
                    <a:pt x="6753" y="3465"/>
                    <a:pt x="8683" y="1815"/>
                  </a:cubicBezTo>
                  <a:cubicBezTo>
                    <a:pt x="10612" y="164"/>
                    <a:pt x="12319" y="-1271"/>
                    <a:pt x="14471" y="1815"/>
                  </a:cubicBezTo>
                  <a:cubicBezTo>
                    <a:pt x="16624" y="4900"/>
                    <a:pt x="19112" y="12615"/>
                    <a:pt x="21600" y="20329"/>
                  </a:cubicBezTo>
                </a:path>
              </a:pathLst>
            </a:custGeom>
            <a:noFill/>
            <a:ln w="12700" cap="flat">
              <a:solidFill>
                <a:srgbClr val="000000"/>
              </a:solidFill>
              <a:prstDash val="dash"/>
              <a:miter lim="800000"/>
            </a:ln>
            <a:effectLst/>
          </p:spPr>
          <p:txBody>
            <a:bodyPr wrap="square" lIns="45719" tIns="45719" rIns="45719" bIns="45719" numCol="1" anchor="ctr">
              <a:noAutofit/>
            </a:bodyPr>
            <a:lstStyle/>
            <a:p>
              <a:pPr algn="ctr">
                <a:defRPr sz="500">
                  <a:solidFill>
                    <a:srgbClr val="FFFFFF"/>
                  </a:solidFill>
                </a:defRPr>
              </a:pPr>
              <a:endParaRPr/>
            </a:p>
          </p:txBody>
        </p:sp>
        <p:grpSp>
          <p:nvGrpSpPr>
            <p:cNvPr id="1102" name="Group 125"/>
            <p:cNvGrpSpPr/>
            <p:nvPr/>
          </p:nvGrpSpPr>
          <p:grpSpPr>
            <a:xfrm>
              <a:off x="237932" y="-1"/>
              <a:ext cx="268061" cy="554667"/>
              <a:chOff x="0" y="0"/>
              <a:chExt cx="268060" cy="554665"/>
            </a:xfrm>
          </p:grpSpPr>
          <p:sp>
            <p:nvSpPr>
              <p:cNvPr id="1100" name="TextBox 127"/>
              <p:cNvSpPr txBox="1"/>
              <p:nvPr/>
            </p:nvSpPr>
            <p:spPr>
              <a:xfrm>
                <a:off x="21158" y="0"/>
                <a:ext cx="246903" cy="1655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500" b="1"/>
                </a:lvl1pPr>
              </a:lstStyle>
              <a:p>
                <a:r>
                  <a:t>CSF</a:t>
                </a:r>
              </a:p>
            </p:txBody>
          </p:sp>
          <p:sp>
            <p:nvSpPr>
              <p:cNvPr id="1101" name="TextBox 128"/>
              <p:cNvSpPr txBox="1"/>
              <p:nvPr/>
            </p:nvSpPr>
            <p:spPr>
              <a:xfrm>
                <a:off x="0" y="389102"/>
                <a:ext cx="215995" cy="1655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500" b="1"/>
                </a:lvl1pPr>
              </a:lstStyle>
              <a:p>
                <a:r>
                  <a:t>WM</a:t>
                </a:r>
              </a:p>
            </p:txBody>
          </p:sp>
        </p:grpSp>
        <p:sp>
          <p:nvSpPr>
            <p:cNvPr id="1103" name="Freeform 126"/>
            <p:cNvSpPr/>
            <p:nvPr/>
          </p:nvSpPr>
          <p:spPr>
            <a:xfrm>
              <a:off x="255929" y="172135"/>
              <a:ext cx="688794" cy="2130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330" y="0"/>
                  </a:lnTo>
                  <a:lnTo>
                    <a:pt x="810" y="4582"/>
                  </a:lnTo>
                  <a:lnTo>
                    <a:pt x="675" y="15273"/>
                  </a:lnTo>
                  <a:lnTo>
                    <a:pt x="21600" y="13745"/>
                  </a:lnTo>
                  <a:lnTo>
                    <a:pt x="21465" y="21600"/>
                  </a:lnTo>
                  <a:lnTo>
                    <a:pt x="810" y="17455"/>
                  </a:lnTo>
                </a:path>
              </a:pathLst>
            </a:custGeom>
            <a:noFill/>
            <a:ln w="12700" cap="flat">
              <a:solidFill>
                <a:srgbClr val="BFBFBF"/>
              </a:solidFill>
              <a:prstDash val="solid"/>
              <a:miter lim="800000"/>
            </a:ln>
            <a:effectLst/>
          </p:spPr>
          <p:txBody>
            <a:bodyPr wrap="square" lIns="45719" tIns="45719" rIns="45719" bIns="45719" numCol="1" anchor="ctr">
              <a:noAutofit/>
            </a:bodyPr>
            <a:lstStyle/>
            <a:p>
              <a:pPr algn="ctr">
                <a:defRPr sz="1200">
                  <a:solidFill>
                    <a:srgbClr val="FFFFFF"/>
                  </a:solidFill>
                </a:defRPr>
              </a:pPr>
              <a:endParaRPr/>
            </a:p>
          </p:txBody>
        </p:sp>
      </p:grpSp>
      <p:sp>
        <p:nvSpPr>
          <p:cNvPr id="1105" name="Slide Number Placeholder 2"/>
          <p:cNvSpPr txBox="1">
            <a:spLocks noGrp="1"/>
          </p:cNvSpPr>
          <p:nvPr>
            <p:ph type="sldNum" sz="quarter" idx="2"/>
          </p:nvPr>
        </p:nvSpPr>
        <p:spPr>
          <a:xfrm>
            <a:off x="5818289" y="6381327"/>
            <a:ext cx="182217" cy="17281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996"/>
                                        </p:tgtEl>
                                        <p:attrNameLst>
                                          <p:attrName>style.visibility</p:attrName>
                                        </p:attrNameLst>
                                      </p:cBhvr>
                                      <p:to>
                                        <p:strVal val="visible"/>
                                      </p:to>
                                    </p:set>
                                    <p:animEffect transition="in" filter="fade">
                                      <p:cBhvr>
                                        <p:cTn id="7" dur="500"/>
                                        <p:tgtEl>
                                          <p:spTgt spid="996"/>
                                        </p:tgtEl>
                                      </p:cBhvr>
                                    </p:animEffect>
                                  </p:childTnLst>
                                </p:cTn>
                              </p:par>
                            </p:childTnLst>
                          </p:cTn>
                        </p:par>
                        <p:par>
                          <p:cTn id="8" fill="hold">
                            <p:stCondLst>
                              <p:cond delay="500"/>
                            </p:stCondLst>
                            <p:childTnLst>
                              <p:par>
                                <p:cTn id="9" presetID="10" presetClass="entr" fill="hold" grpId="2" nodeType="afterEffect">
                                  <p:stCondLst>
                                    <p:cond delay="0"/>
                                  </p:stCondLst>
                                  <p:iterate>
                                    <p:tmAbs val="0"/>
                                  </p:iterate>
                                  <p:childTnLst>
                                    <p:set>
                                      <p:cBhvr>
                                        <p:cTn id="10" fill="hold"/>
                                        <p:tgtEl>
                                          <p:spTgt spid="983"/>
                                        </p:tgtEl>
                                        <p:attrNameLst>
                                          <p:attrName>style.visibility</p:attrName>
                                        </p:attrNameLst>
                                      </p:cBhvr>
                                      <p:to>
                                        <p:strVal val="visible"/>
                                      </p:to>
                                    </p:set>
                                    <p:animEffect transition="in" filter="fade">
                                      <p:cBhvr>
                                        <p:cTn id="11" dur="500"/>
                                        <p:tgtEl>
                                          <p:spTgt spid="983"/>
                                        </p:tgtEl>
                                      </p:cBhvr>
                                    </p:animEffect>
                                  </p:childTnLst>
                                </p:cTn>
                              </p:par>
                            </p:childTnLst>
                          </p:cTn>
                        </p:par>
                        <p:par>
                          <p:cTn id="12" fill="hold">
                            <p:stCondLst>
                              <p:cond delay="1000"/>
                            </p:stCondLst>
                            <p:childTnLst>
                              <p:par>
                                <p:cTn id="13" presetID="10" presetClass="entr" fill="hold" grpId="3" nodeType="afterEffect">
                                  <p:stCondLst>
                                    <p:cond delay="0"/>
                                  </p:stCondLst>
                                  <p:iterate>
                                    <p:tmAbs val="0"/>
                                  </p:iterate>
                                  <p:childTnLst>
                                    <p:set>
                                      <p:cBhvr>
                                        <p:cTn id="14" fill="hold"/>
                                        <p:tgtEl>
                                          <p:spTgt spid="1010"/>
                                        </p:tgtEl>
                                        <p:attrNameLst>
                                          <p:attrName>style.visibility</p:attrName>
                                        </p:attrNameLst>
                                      </p:cBhvr>
                                      <p:to>
                                        <p:strVal val="visible"/>
                                      </p:to>
                                    </p:set>
                                    <p:animEffect transition="in" filter="fade">
                                      <p:cBhvr>
                                        <p:cTn id="15" dur="500"/>
                                        <p:tgtEl>
                                          <p:spTgt spid="1010"/>
                                        </p:tgtEl>
                                      </p:cBhvr>
                                    </p:animEffect>
                                  </p:childTnLst>
                                </p:cTn>
                              </p:par>
                            </p:childTnLst>
                          </p:cTn>
                        </p:par>
                        <p:par>
                          <p:cTn id="16" fill="hold">
                            <p:stCondLst>
                              <p:cond delay="1500"/>
                            </p:stCondLst>
                            <p:childTnLst>
                              <p:par>
                                <p:cTn id="17" presetID="1" presetClass="entr" presetSubtype="0" fill="hold" grpId="4" nodeType="afterEffect">
                                  <p:stCondLst>
                                    <p:cond delay="0"/>
                                  </p:stCondLst>
                                  <p:iterate>
                                    <p:tmAbs val="0"/>
                                  </p:iterate>
                                  <p:childTnLst>
                                    <p:set>
                                      <p:cBhvr>
                                        <p:cTn id="18" fill="hold"/>
                                        <p:tgtEl>
                                          <p:spTgt spid="997"/>
                                        </p:tgtEl>
                                        <p:attrNameLst>
                                          <p:attrName>style.visibility</p:attrName>
                                        </p:attrNameLst>
                                      </p:cBhvr>
                                      <p:to>
                                        <p:strVal val="visible"/>
                                      </p:to>
                                    </p:set>
                                  </p:childTnLst>
                                </p:cTn>
                              </p:par>
                            </p:childTnLst>
                          </p:cTn>
                        </p:par>
                        <p:par>
                          <p:cTn id="19" fill="hold">
                            <p:stCondLst>
                              <p:cond delay="1500"/>
                            </p:stCondLst>
                            <p:childTnLst>
                              <p:par>
                                <p:cTn id="20" presetID="1" presetClass="entr" presetSubtype="0" fill="hold" grpId="5" nodeType="afterEffect">
                                  <p:stCondLst>
                                    <p:cond delay="250"/>
                                  </p:stCondLst>
                                  <p:iterate>
                                    <p:tmAbs val="0"/>
                                  </p:iterate>
                                  <p:childTnLst>
                                    <p:set>
                                      <p:cBhvr>
                                        <p:cTn id="21" fill="hold"/>
                                        <p:tgtEl>
                                          <p:spTgt spid="998"/>
                                        </p:tgtEl>
                                        <p:attrNameLst>
                                          <p:attrName>style.visibility</p:attrName>
                                        </p:attrNameLst>
                                      </p:cBhvr>
                                      <p:to>
                                        <p:strVal val="visible"/>
                                      </p:to>
                                    </p:set>
                                  </p:childTnLst>
                                </p:cTn>
                              </p:par>
                            </p:childTnLst>
                          </p:cTn>
                        </p:par>
                        <p:par>
                          <p:cTn id="22" fill="hold">
                            <p:stCondLst>
                              <p:cond delay="1750"/>
                            </p:stCondLst>
                            <p:childTnLst>
                              <p:par>
                                <p:cTn id="23" presetID="1" presetClass="entr" presetSubtype="0" fill="hold" grpId="6" nodeType="afterEffect">
                                  <p:stCondLst>
                                    <p:cond delay="250"/>
                                  </p:stCondLst>
                                  <p:iterate>
                                    <p:tmAbs val="0"/>
                                  </p:iterate>
                                  <p:childTnLst>
                                    <p:set>
                                      <p:cBhvr>
                                        <p:cTn id="24" fill="hold"/>
                                        <p:tgtEl>
                                          <p:spTgt spid="999"/>
                                        </p:tgtEl>
                                        <p:attrNameLst>
                                          <p:attrName>style.visibility</p:attrName>
                                        </p:attrNameLst>
                                      </p:cBhvr>
                                      <p:to>
                                        <p:strVal val="visible"/>
                                      </p:to>
                                    </p:set>
                                  </p:childTnLst>
                                </p:cTn>
                              </p:par>
                            </p:childTnLst>
                          </p:cTn>
                        </p:par>
                        <p:par>
                          <p:cTn id="25" fill="hold">
                            <p:stCondLst>
                              <p:cond delay="2000"/>
                            </p:stCondLst>
                            <p:childTnLst>
                              <p:par>
                                <p:cTn id="26" presetID="1" presetClass="entr" presetSubtype="0" fill="hold" grpId="7" nodeType="afterEffect">
                                  <p:stCondLst>
                                    <p:cond delay="250"/>
                                  </p:stCondLst>
                                  <p:iterate>
                                    <p:tmAbs val="0"/>
                                  </p:iterate>
                                  <p:childTnLst>
                                    <p:set>
                                      <p:cBhvr>
                                        <p:cTn id="27" fill="hold"/>
                                        <p:tgtEl>
                                          <p:spTgt spid="1000"/>
                                        </p:tgtEl>
                                        <p:attrNameLst>
                                          <p:attrName>style.visibility</p:attrName>
                                        </p:attrNameLst>
                                      </p:cBhvr>
                                      <p:to>
                                        <p:strVal val="visible"/>
                                      </p:to>
                                    </p:set>
                                  </p:childTnLst>
                                </p:cTn>
                              </p:par>
                            </p:childTnLst>
                          </p:cTn>
                        </p:par>
                        <p:par>
                          <p:cTn id="28" fill="hold">
                            <p:stCondLst>
                              <p:cond delay="2250"/>
                            </p:stCondLst>
                            <p:childTnLst>
                              <p:par>
                                <p:cTn id="29" presetID="1" presetClass="entr" presetSubtype="0" fill="hold" grpId="8" nodeType="afterEffect">
                                  <p:stCondLst>
                                    <p:cond delay="250"/>
                                  </p:stCondLst>
                                  <p:iterate>
                                    <p:tmAbs val="0"/>
                                  </p:iterate>
                                  <p:childTnLst>
                                    <p:set>
                                      <p:cBhvr>
                                        <p:cTn id="30" fill="hold"/>
                                        <p:tgtEl>
                                          <p:spTgt spid="1001"/>
                                        </p:tgtEl>
                                        <p:attrNameLst>
                                          <p:attrName>style.visibility</p:attrName>
                                        </p:attrNameLst>
                                      </p:cBhvr>
                                      <p:to>
                                        <p:strVal val="visible"/>
                                      </p:to>
                                    </p:set>
                                  </p:childTnLst>
                                </p:cTn>
                              </p:par>
                            </p:childTnLst>
                          </p:cTn>
                        </p:par>
                        <p:par>
                          <p:cTn id="31" fill="hold">
                            <p:stCondLst>
                              <p:cond delay="2500"/>
                            </p:stCondLst>
                            <p:childTnLst>
                              <p:par>
                                <p:cTn id="32" presetID="1" presetClass="entr" presetSubtype="0" fill="hold" grpId="9" nodeType="afterEffect">
                                  <p:stCondLst>
                                    <p:cond delay="250"/>
                                  </p:stCondLst>
                                  <p:iterate>
                                    <p:tmAbs val="0"/>
                                  </p:iterate>
                                  <p:childTnLst>
                                    <p:set>
                                      <p:cBhvr>
                                        <p:cTn id="33" fill="hold"/>
                                        <p:tgtEl>
                                          <p:spTgt spid="1002"/>
                                        </p:tgtEl>
                                        <p:attrNameLst>
                                          <p:attrName>style.visibility</p:attrName>
                                        </p:attrNameLst>
                                      </p:cBhvr>
                                      <p:to>
                                        <p:strVal val="visible"/>
                                      </p:to>
                                    </p:set>
                                  </p:childTnLst>
                                </p:cTn>
                              </p:par>
                            </p:childTnLst>
                          </p:cTn>
                        </p:par>
                        <p:par>
                          <p:cTn id="34" fill="hold">
                            <p:stCondLst>
                              <p:cond delay="2750"/>
                            </p:stCondLst>
                            <p:childTnLst>
                              <p:par>
                                <p:cTn id="35" presetID="1" presetClass="entr" presetSubtype="0" fill="hold" grpId="10" nodeType="afterEffect">
                                  <p:stCondLst>
                                    <p:cond delay="250"/>
                                  </p:stCondLst>
                                  <p:iterate>
                                    <p:tmAbs val="0"/>
                                  </p:iterate>
                                  <p:childTnLst>
                                    <p:set>
                                      <p:cBhvr>
                                        <p:cTn id="36" fill="hold"/>
                                        <p:tgtEl>
                                          <p:spTgt spid="1003"/>
                                        </p:tgtEl>
                                        <p:attrNameLst>
                                          <p:attrName>style.visibility</p:attrName>
                                        </p:attrNameLst>
                                      </p:cBhvr>
                                      <p:to>
                                        <p:strVal val="visible"/>
                                      </p:to>
                                    </p:set>
                                  </p:childTnLst>
                                </p:cTn>
                              </p:par>
                            </p:childTnLst>
                          </p:cTn>
                        </p:par>
                        <p:par>
                          <p:cTn id="37" fill="hold">
                            <p:stCondLst>
                              <p:cond delay="3000"/>
                            </p:stCondLst>
                            <p:childTnLst>
                              <p:par>
                                <p:cTn id="38" presetID="1" presetClass="entr" presetSubtype="0" fill="hold" grpId="11" nodeType="afterEffect">
                                  <p:stCondLst>
                                    <p:cond delay="250"/>
                                  </p:stCondLst>
                                  <p:iterate>
                                    <p:tmAbs val="0"/>
                                  </p:iterate>
                                  <p:childTnLst>
                                    <p:set>
                                      <p:cBhvr>
                                        <p:cTn id="39" fill="hold"/>
                                        <p:tgtEl>
                                          <p:spTgt spid="1004"/>
                                        </p:tgtEl>
                                        <p:attrNameLst>
                                          <p:attrName>style.visibility</p:attrName>
                                        </p:attrNameLst>
                                      </p:cBhvr>
                                      <p:to>
                                        <p:strVal val="visible"/>
                                      </p:to>
                                    </p:set>
                                  </p:childTnLst>
                                </p:cTn>
                              </p:par>
                            </p:childTnLst>
                          </p:cTn>
                        </p:par>
                        <p:par>
                          <p:cTn id="40" fill="hold">
                            <p:stCondLst>
                              <p:cond delay="3250"/>
                            </p:stCondLst>
                            <p:childTnLst>
                              <p:par>
                                <p:cTn id="41" presetID="1" presetClass="entr" presetSubtype="0" fill="hold" grpId="12" nodeType="afterEffect">
                                  <p:stCondLst>
                                    <p:cond delay="250"/>
                                  </p:stCondLst>
                                  <p:iterate>
                                    <p:tmAbs val="0"/>
                                  </p:iterate>
                                  <p:childTnLst>
                                    <p:set>
                                      <p:cBhvr>
                                        <p:cTn id="42" fill="hold"/>
                                        <p:tgtEl>
                                          <p:spTgt spid="1005"/>
                                        </p:tgtEl>
                                        <p:attrNameLst>
                                          <p:attrName>style.visibility</p:attrName>
                                        </p:attrNameLst>
                                      </p:cBhvr>
                                      <p:to>
                                        <p:strVal val="visible"/>
                                      </p:to>
                                    </p:set>
                                  </p:childTnLst>
                                </p:cTn>
                              </p:par>
                            </p:childTnLst>
                          </p:cTn>
                        </p:par>
                        <p:par>
                          <p:cTn id="43" fill="hold">
                            <p:stCondLst>
                              <p:cond delay="3500"/>
                            </p:stCondLst>
                            <p:childTnLst>
                              <p:par>
                                <p:cTn id="44" presetID="1" presetClass="entr" presetSubtype="0" fill="hold" grpId="13" nodeType="afterEffect">
                                  <p:stCondLst>
                                    <p:cond delay="250"/>
                                  </p:stCondLst>
                                  <p:iterate>
                                    <p:tmAbs val="0"/>
                                  </p:iterate>
                                  <p:childTnLst>
                                    <p:set>
                                      <p:cBhvr>
                                        <p:cTn id="45" fill="hold"/>
                                        <p:tgtEl>
                                          <p:spTgt spid="1006"/>
                                        </p:tgtEl>
                                        <p:attrNameLst>
                                          <p:attrName>style.visibility</p:attrName>
                                        </p:attrNameLst>
                                      </p:cBhvr>
                                      <p:to>
                                        <p:strVal val="visible"/>
                                      </p:to>
                                    </p:set>
                                  </p:childTnLst>
                                </p:cTn>
                              </p:par>
                            </p:childTnLst>
                          </p:cTn>
                        </p:par>
                        <p:par>
                          <p:cTn id="46" fill="hold">
                            <p:stCondLst>
                              <p:cond delay="3750"/>
                            </p:stCondLst>
                            <p:childTnLst>
                              <p:par>
                                <p:cTn id="47" presetID="1" presetClass="entr" presetSubtype="0" fill="hold" grpId="14" nodeType="afterEffect">
                                  <p:stCondLst>
                                    <p:cond delay="250"/>
                                  </p:stCondLst>
                                  <p:iterate>
                                    <p:tmAbs val="0"/>
                                  </p:iterate>
                                  <p:childTnLst>
                                    <p:set>
                                      <p:cBhvr>
                                        <p:cTn id="48" fill="hold"/>
                                        <p:tgtEl>
                                          <p:spTgt spid="100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0" presetClass="entr" fill="hold" grpId="15" nodeType="clickEffect">
                                  <p:stCondLst>
                                    <p:cond delay="0"/>
                                  </p:stCondLst>
                                  <p:iterate>
                                    <p:tmAbs val="0"/>
                                  </p:iterate>
                                  <p:childTnLst>
                                    <p:set>
                                      <p:cBhvr>
                                        <p:cTn id="52" fill="hold"/>
                                        <p:tgtEl>
                                          <p:spTgt spid="1050"/>
                                        </p:tgtEl>
                                        <p:attrNameLst>
                                          <p:attrName>style.visibility</p:attrName>
                                        </p:attrNameLst>
                                      </p:cBhvr>
                                      <p:to>
                                        <p:strVal val="visible"/>
                                      </p:to>
                                    </p:set>
                                    <p:animEffect transition="in" filter="fade">
                                      <p:cBhvr>
                                        <p:cTn id="53" dur="500"/>
                                        <p:tgtEl>
                                          <p:spTgt spid="1050"/>
                                        </p:tgtEl>
                                      </p:cBhvr>
                                    </p:animEffect>
                                  </p:childTnLst>
                                </p:cTn>
                              </p:par>
                            </p:childTnLst>
                          </p:cTn>
                        </p:par>
                        <p:par>
                          <p:cTn id="54" fill="hold">
                            <p:stCondLst>
                              <p:cond delay="500"/>
                            </p:stCondLst>
                            <p:childTnLst>
                              <p:par>
                                <p:cTn id="55" presetID="10" presetClass="entr" fill="hold" grpId="16" nodeType="afterEffect">
                                  <p:stCondLst>
                                    <p:cond delay="0"/>
                                  </p:stCondLst>
                                  <p:iterate>
                                    <p:tmAbs val="0"/>
                                  </p:iterate>
                                  <p:childTnLst>
                                    <p:set>
                                      <p:cBhvr>
                                        <p:cTn id="56" fill="hold"/>
                                        <p:tgtEl>
                                          <p:spTgt spid="984"/>
                                        </p:tgtEl>
                                        <p:attrNameLst>
                                          <p:attrName>style.visibility</p:attrName>
                                        </p:attrNameLst>
                                      </p:cBhvr>
                                      <p:to>
                                        <p:strVal val="visible"/>
                                      </p:to>
                                    </p:set>
                                    <p:animEffect transition="in" filter="fade">
                                      <p:cBhvr>
                                        <p:cTn id="57" dur="500"/>
                                        <p:tgtEl>
                                          <p:spTgt spid="984"/>
                                        </p:tgtEl>
                                      </p:cBhvr>
                                    </p:animEffect>
                                  </p:childTnLst>
                                </p:cTn>
                              </p:par>
                            </p:childTnLst>
                          </p:cTn>
                        </p:par>
                        <p:par>
                          <p:cTn id="58" fill="hold">
                            <p:stCondLst>
                              <p:cond delay="1000"/>
                            </p:stCondLst>
                            <p:childTnLst>
                              <p:par>
                                <p:cTn id="59" presetID="10" presetClass="entr" fill="hold" grpId="17" nodeType="afterEffect">
                                  <p:stCondLst>
                                    <p:cond delay="0"/>
                                  </p:stCondLst>
                                  <p:iterate>
                                    <p:tmAbs val="0"/>
                                  </p:iterate>
                                  <p:childTnLst>
                                    <p:set>
                                      <p:cBhvr>
                                        <p:cTn id="60" fill="hold"/>
                                        <p:tgtEl>
                                          <p:spTgt spid="992"/>
                                        </p:tgtEl>
                                        <p:attrNameLst>
                                          <p:attrName>style.visibility</p:attrName>
                                        </p:attrNameLst>
                                      </p:cBhvr>
                                      <p:to>
                                        <p:strVal val="visible"/>
                                      </p:to>
                                    </p:set>
                                    <p:animEffect transition="in" filter="fade">
                                      <p:cBhvr>
                                        <p:cTn id="61" dur="500"/>
                                        <p:tgtEl>
                                          <p:spTgt spid="992"/>
                                        </p:tgtEl>
                                      </p:cBhvr>
                                    </p:animEffect>
                                  </p:childTnLst>
                                </p:cTn>
                              </p:par>
                            </p:childTnLst>
                          </p:cTn>
                        </p:par>
                        <p:par>
                          <p:cTn id="62" fill="hold">
                            <p:stCondLst>
                              <p:cond delay="1500"/>
                            </p:stCondLst>
                            <p:childTnLst>
                              <p:par>
                                <p:cTn id="63" presetID="10" presetClass="entr" fill="hold" grpId="18" nodeType="afterEffect">
                                  <p:stCondLst>
                                    <p:cond delay="0"/>
                                  </p:stCondLst>
                                  <p:iterate>
                                    <p:tmAbs val="0"/>
                                  </p:iterate>
                                  <p:childTnLst>
                                    <p:set>
                                      <p:cBhvr>
                                        <p:cTn id="64" fill="hold"/>
                                        <p:tgtEl>
                                          <p:spTgt spid="993"/>
                                        </p:tgtEl>
                                        <p:attrNameLst>
                                          <p:attrName>style.visibility</p:attrName>
                                        </p:attrNameLst>
                                      </p:cBhvr>
                                      <p:to>
                                        <p:strVal val="visible"/>
                                      </p:to>
                                    </p:set>
                                    <p:animEffect transition="in" filter="fade">
                                      <p:cBhvr>
                                        <p:cTn id="65" dur="500"/>
                                        <p:tgtEl>
                                          <p:spTgt spid="993"/>
                                        </p:tgtEl>
                                      </p:cBhvr>
                                    </p:animEffect>
                                  </p:childTnLst>
                                </p:cTn>
                              </p:par>
                            </p:childTnLst>
                          </p:cTn>
                        </p:par>
                        <p:par>
                          <p:cTn id="66" fill="hold">
                            <p:stCondLst>
                              <p:cond delay="2000"/>
                            </p:stCondLst>
                            <p:childTnLst>
                              <p:par>
                                <p:cTn id="67" presetID="10" presetClass="entr" fill="hold" grpId="19" nodeType="afterEffect">
                                  <p:stCondLst>
                                    <p:cond delay="0"/>
                                  </p:stCondLst>
                                  <p:iterate>
                                    <p:tmAbs val="0"/>
                                  </p:iterate>
                                  <p:childTnLst>
                                    <p:set>
                                      <p:cBhvr>
                                        <p:cTn id="68" fill="hold"/>
                                        <p:tgtEl>
                                          <p:spTgt spid="994"/>
                                        </p:tgtEl>
                                        <p:attrNameLst>
                                          <p:attrName>style.visibility</p:attrName>
                                        </p:attrNameLst>
                                      </p:cBhvr>
                                      <p:to>
                                        <p:strVal val="visible"/>
                                      </p:to>
                                    </p:set>
                                    <p:animEffect transition="in" filter="fade">
                                      <p:cBhvr>
                                        <p:cTn id="69" dur="500"/>
                                        <p:tgtEl>
                                          <p:spTgt spid="994"/>
                                        </p:tgtEl>
                                      </p:cBhvr>
                                    </p:animEffect>
                                  </p:childTnLst>
                                </p:cTn>
                              </p:par>
                            </p:childTnLst>
                          </p:cTn>
                        </p:par>
                        <p:par>
                          <p:cTn id="70" fill="hold">
                            <p:stCondLst>
                              <p:cond delay="2500"/>
                            </p:stCondLst>
                            <p:childTnLst>
                              <p:par>
                                <p:cTn id="71" presetID="1" presetClass="mediacall" presetSubtype="0" fill="hold" nodeType="afterEffect">
                                  <p:stCondLst>
                                    <p:cond delay="0"/>
                                  </p:stCondLst>
                                  <p:childTnLst>
                                    <p:cmd type="call" cmd="playFrom(0.0)">
                                      <p:cBhvr>
                                        <p:cTn id="72" dur="26800" fill="hold"/>
                                        <p:tgtEl>
                                          <p:spTgt spid="995"/>
                                        </p:tgtEl>
                                      </p:cBhvr>
                                    </p:cmd>
                                  </p:childTnLst>
                                </p:cTn>
                              </p:par>
                            </p:childTnLst>
                          </p:cTn>
                        </p:par>
                      </p:childTnLst>
                    </p:cTn>
                  </p:par>
                  <p:par>
                    <p:cTn id="73" fill="hold">
                      <p:stCondLst>
                        <p:cond delay="indefinite"/>
                      </p:stCondLst>
                      <p:childTnLst>
                        <p:par>
                          <p:cTn id="74" fill="hold">
                            <p:stCondLst>
                              <p:cond delay="0"/>
                            </p:stCondLst>
                            <p:childTnLst>
                              <p:par>
                                <p:cTn id="75" presetID="10" presetClass="entr" fill="hold" grpId="21" nodeType="clickEffect">
                                  <p:stCondLst>
                                    <p:cond delay="0"/>
                                  </p:stCondLst>
                                  <p:iterate>
                                    <p:tmAbs val="0"/>
                                  </p:iterate>
                                  <p:childTnLst>
                                    <p:set>
                                      <p:cBhvr>
                                        <p:cTn id="76" fill="hold"/>
                                        <p:tgtEl>
                                          <p:spTgt spid="1076"/>
                                        </p:tgtEl>
                                        <p:attrNameLst>
                                          <p:attrName>style.visibility</p:attrName>
                                        </p:attrNameLst>
                                      </p:cBhvr>
                                      <p:to>
                                        <p:strVal val="visible"/>
                                      </p:to>
                                    </p:set>
                                    <p:animEffect transition="in" filter="fade">
                                      <p:cBhvr>
                                        <p:cTn id="77" dur="500"/>
                                        <p:tgtEl>
                                          <p:spTgt spid="107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fill="hold" grpId="22" nodeType="clickEffect">
                                  <p:stCondLst>
                                    <p:cond delay="0"/>
                                  </p:stCondLst>
                                  <p:iterate>
                                    <p:tmAbs val="0"/>
                                  </p:iterate>
                                  <p:childTnLst>
                                    <p:set>
                                      <p:cBhvr>
                                        <p:cTn id="81" fill="hold"/>
                                        <p:tgtEl>
                                          <p:spTgt spid="1064"/>
                                        </p:tgtEl>
                                        <p:attrNameLst>
                                          <p:attrName>style.visibility</p:attrName>
                                        </p:attrNameLst>
                                      </p:cBhvr>
                                      <p:to>
                                        <p:strVal val="visible"/>
                                      </p:to>
                                    </p:set>
                                    <p:animEffect transition="in" filter="fade">
                                      <p:cBhvr>
                                        <p:cTn id="82" dur="500"/>
                                        <p:tgtEl>
                                          <p:spTgt spid="1064"/>
                                        </p:tgtEl>
                                      </p:cBhvr>
                                    </p:animEffect>
                                  </p:childTnLst>
                                </p:cTn>
                              </p:par>
                            </p:childTnLst>
                          </p:cTn>
                        </p:par>
                        <p:par>
                          <p:cTn id="83" fill="hold">
                            <p:stCondLst>
                              <p:cond delay="500"/>
                            </p:stCondLst>
                            <p:childTnLst>
                              <p:par>
                                <p:cTn id="84" presetID="22" presetClass="entr" presetSubtype="8" fill="hold" grpId="23" nodeType="afterEffect">
                                  <p:stCondLst>
                                    <p:cond delay="0"/>
                                  </p:stCondLst>
                                  <p:iterate>
                                    <p:tmAbs val="0"/>
                                  </p:iterate>
                                  <p:childTnLst>
                                    <p:set>
                                      <p:cBhvr>
                                        <p:cTn id="85" fill="hold"/>
                                        <p:tgtEl>
                                          <p:spTgt spid="1077"/>
                                        </p:tgtEl>
                                        <p:attrNameLst>
                                          <p:attrName>style.visibility</p:attrName>
                                        </p:attrNameLst>
                                      </p:cBhvr>
                                      <p:to>
                                        <p:strVal val="visible"/>
                                      </p:to>
                                    </p:set>
                                    <p:animEffect transition="in" filter="wipe(left)">
                                      <p:cBhvr>
                                        <p:cTn id="86" dur="500"/>
                                        <p:tgtEl>
                                          <p:spTgt spid="1077"/>
                                        </p:tgtEl>
                                      </p:cBhvr>
                                    </p:animEffect>
                                  </p:childTnLst>
                                </p:cTn>
                              </p:par>
                            </p:childTnLst>
                          </p:cTn>
                        </p:par>
                        <p:par>
                          <p:cTn id="87" fill="hold">
                            <p:stCondLst>
                              <p:cond delay="1000"/>
                            </p:stCondLst>
                            <p:childTnLst>
                              <p:par>
                                <p:cTn id="88" presetID="22" presetClass="entr" presetSubtype="8" fill="hold" grpId="24" nodeType="afterEffect">
                                  <p:stCondLst>
                                    <p:cond delay="0"/>
                                  </p:stCondLst>
                                  <p:iterate>
                                    <p:tmAbs val="0"/>
                                  </p:iterate>
                                  <p:childTnLst>
                                    <p:set>
                                      <p:cBhvr>
                                        <p:cTn id="89" fill="hold"/>
                                        <p:tgtEl>
                                          <p:spTgt spid="1083"/>
                                        </p:tgtEl>
                                        <p:attrNameLst>
                                          <p:attrName>style.visibility</p:attrName>
                                        </p:attrNameLst>
                                      </p:cBhvr>
                                      <p:to>
                                        <p:strVal val="visible"/>
                                      </p:to>
                                    </p:set>
                                    <p:animEffect transition="in" filter="wipe(left)">
                                      <p:cBhvr>
                                        <p:cTn id="90" dur="500"/>
                                        <p:tgtEl>
                                          <p:spTgt spid="1083"/>
                                        </p:tgtEl>
                                      </p:cBhvr>
                                    </p:animEffect>
                                  </p:childTnLst>
                                </p:cTn>
                              </p:par>
                            </p:childTnLst>
                          </p:cTn>
                        </p:par>
                        <p:par>
                          <p:cTn id="91" fill="hold">
                            <p:stCondLst>
                              <p:cond delay="1500"/>
                            </p:stCondLst>
                            <p:childTnLst>
                              <p:par>
                                <p:cTn id="92" presetID="10" presetClass="entr" fill="hold" grpId="25" nodeType="afterEffect">
                                  <p:stCondLst>
                                    <p:cond delay="0"/>
                                  </p:stCondLst>
                                  <p:iterate>
                                    <p:tmAbs val="0"/>
                                  </p:iterate>
                                  <p:childTnLst>
                                    <p:set>
                                      <p:cBhvr>
                                        <p:cTn id="93" fill="hold"/>
                                        <p:tgtEl>
                                          <p:spTgt spid="1084"/>
                                        </p:tgtEl>
                                        <p:attrNameLst>
                                          <p:attrName>style.visibility</p:attrName>
                                        </p:attrNameLst>
                                      </p:cBhvr>
                                      <p:to>
                                        <p:strVal val="visible"/>
                                      </p:to>
                                    </p:set>
                                    <p:animEffect transition="in" filter="fade">
                                      <p:cBhvr>
                                        <p:cTn id="94" dur="500"/>
                                        <p:tgtEl>
                                          <p:spTgt spid="1084"/>
                                        </p:tgtEl>
                                      </p:cBhvr>
                                    </p:animEffect>
                                  </p:childTnLst>
                                </p:cTn>
                              </p:par>
                            </p:childTnLst>
                          </p:cTn>
                        </p:par>
                        <p:par>
                          <p:cTn id="95" fill="hold">
                            <p:stCondLst>
                              <p:cond delay="2000"/>
                            </p:stCondLst>
                            <p:childTnLst>
                              <p:par>
                                <p:cTn id="96" presetID="10" presetClass="entr" fill="hold" grpId="26" nodeType="afterEffect">
                                  <p:stCondLst>
                                    <p:cond delay="0"/>
                                  </p:stCondLst>
                                  <p:iterate>
                                    <p:tmAbs val="0"/>
                                  </p:iterate>
                                  <p:childTnLst>
                                    <p:set>
                                      <p:cBhvr>
                                        <p:cTn id="97" fill="hold"/>
                                        <p:tgtEl>
                                          <p:spTgt spid="1085"/>
                                        </p:tgtEl>
                                        <p:attrNameLst>
                                          <p:attrName>style.visibility</p:attrName>
                                        </p:attrNameLst>
                                      </p:cBhvr>
                                      <p:to>
                                        <p:strVal val="visible"/>
                                      </p:to>
                                    </p:set>
                                    <p:animEffect transition="in" filter="fade">
                                      <p:cBhvr>
                                        <p:cTn id="98" dur="500"/>
                                        <p:tgtEl>
                                          <p:spTgt spid="1085"/>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fill="hold" grpId="27" nodeType="clickEffect">
                                  <p:stCondLst>
                                    <p:cond delay="0"/>
                                  </p:stCondLst>
                                  <p:iterate>
                                    <p:tmAbs val="0"/>
                                  </p:iterate>
                                  <p:childTnLst>
                                    <p:set>
                                      <p:cBhvr>
                                        <p:cTn id="102" fill="hold"/>
                                        <p:tgtEl>
                                          <p:spTgt spid="1080"/>
                                        </p:tgtEl>
                                        <p:attrNameLst>
                                          <p:attrName>style.visibility</p:attrName>
                                        </p:attrNameLst>
                                      </p:cBhvr>
                                      <p:to>
                                        <p:strVal val="visible"/>
                                      </p:to>
                                    </p:set>
                                    <p:animEffect transition="in" filter="fade">
                                      <p:cBhvr>
                                        <p:cTn id="103" dur="500"/>
                                        <p:tgtEl>
                                          <p:spTgt spid="108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4" fill="hold" display="0">
                  <p:stCondLst>
                    <p:cond delay="indefinite"/>
                  </p:stCondLst>
                </p:cTn>
                <p:tgtEl>
                  <p:spTgt spid="995"/>
                </p:tgtEl>
              </p:cMediaNode>
            </p:video>
            <p:seq concurrent="1" prevAc="none" nextAc="seek">
              <p:cTn id="105" restart="whenNotActive" fill="hold" evtFilter="cancelBubble" nodeType="interactiveSeq">
                <p:stCondLst>
                  <p:cond evt="onClick" delay="0">
                    <p:tgtEl>
                      <p:spTgt spid="995"/>
                    </p:tgtEl>
                  </p:cond>
                </p:stCondLst>
                <p:endSync evt="end" delay="0">
                  <p:rtn val="all"/>
                </p:endSync>
                <p:childTnLst>
                  <p:par>
                    <p:cTn id="106" fill="hold">
                      <p:stCondLst>
                        <p:cond delay="0"/>
                      </p:stCondLst>
                      <p:childTnLst>
                        <p:par>
                          <p:cTn id="107" fill="hold">
                            <p:stCondLst>
                              <p:cond delay="0"/>
                            </p:stCondLst>
                            <p:childTnLst>
                              <p:par>
                                <p:cTn id="108" presetID="2" presetClass="mediacall" presetSubtype="0" fill="hold" nodeType="clickEffect">
                                  <p:stCondLst>
                                    <p:cond delay="0"/>
                                  </p:stCondLst>
                                  <p:childTnLst>
                                    <p:cmd type="call" cmd="togglePause">
                                      <p:cBhvr>
                                        <p:cTn id="109" dur="1" fill="hold"/>
                                        <p:tgtEl>
                                          <p:spTgt spid="995"/>
                                        </p:tgtEl>
                                      </p:cBhvr>
                                    </p:cmd>
                                  </p:childTnLst>
                                </p:cTn>
                              </p:par>
                            </p:childTnLst>
                          </p:cTn>
                        </p:par>
                      </p:childTnLst>
                    </p:cTn>
                  </p:par>
                </p:childTnLst>
              </p:cTn>
              <p:nextCondLst>
                <p:cond evt="onClick" delay="0">
                  <p:tgtEl>
                    <p:spTgt spid="995"/>
                  </p:tgtEl>
                </p:cond>
              </p:nextCondLst>
            </p:seq>
          </p:childTnLst>
        </p:cTn>
      </p:par>
    </p:tnLst>
    <p:bldLst>
      <p:bldP spid="983" grpId="2" animBg="1" advAuto="0"/>
      <p:bldP spid="984" grpId="16" animBg="1" advAuto="0"/>
      <p:bldP spid="992" grpId="17" animBg="1" advAuto="0"/>
      <p:bldP spid="993" grpId="18" animBg="1" advAuto="0"/>
      <p:bldP spid="994" grpId="19" animBg="1" advAuto="0"/>
      <p:bldP spid="996" grpId="1" animBg="1" advAuto="0"/>
      <p:bldP spid="997" grpId="4" animBg="1" advAuto="0"/>
      <p:bldP spid="998" grpId="5" animBg="1" advAuto="0"/>
      <p:bldP spid="999" grpId="6" animBg="1" advAuto="0"/>
      <p:bldP spid="1000" grpId="7" animBg="1" advAuto="0"/>
      <p:bldP spid="1001" grpId="8" animBg="1" advAuto="0"/>
      <p:bldP spid="1002" grpId="9" animBg="1" advAuto="0"/>
      <p:bldP spid="1003" grpId="10" animBg="1" advAuto="0"/>
      <p:bldP spid="1004" grpId="11" animBg="1" advAuto="0"/>
      <p:bldP spid="1005" grpId="12" animBg="1" advAuto="0"/>
      <p:bldP spid="1006" grpId="13" animBg="1" advAuto="0"/>
      <p:bldP spid="1007" grpId="14" animBg="1" advAuto="0"/>
      <p:bldP spid="1010" grpId="3" animBg="1" advAuto="0"/>
      <p:bldP spid="1050" grpId="15" animBg="1" advAuto="0"/>
      <p:bldP spid="1064" grpId="22" animBg="1" advAuto="0"/>
      <p:bldP spid="1076" grpId="21" animBg="1" advAuto="0"/>
      <p:bldP spid="1077" grpId="23" animBg="1" advAuto="0"/>
      <p:bldP spid="1080" grpId="27" animBg="1" advAuto="0"/>
      <p:bldP spid="1083" grpId="24" animBg="1" advAuto="0"/>
      <p:bldP spid="1084" grpId="25" animBg="1" advAuto="0"/>
      <p:bldP spid="1085" grpId="26"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txBox="1">
            <a:spLocks/>
          </p:cNvSpPr>
          <p:nvPr/>
        </p:nvSpPr>
        <p:spPr>
          <a:xfrm>
            <a:off x="371475" y="324000"/>
            <a:ext cx="11449050" cy="514200"/>
          </a:xfrm>
          <a:prstGeom prst="rect">
            <a:avLst/>
          </a:prstGeom>
        </p:spPr>
        <p:txBody>
          <a:bodyPr/>
          <a:lstStyle>
            <a:lvl1pPr algn="l" defTabSz="914400" rtl="0" eaLnBrk="1" latinLnBrk="0" hangingPunct="1">
              <a:lnSpc>
                <a:spcPct val="114000"/>
              </a:lnSpc>
              <a:spcBef>
                <a:spcPct val="0"/>
              </a:spcBef>
              <a:buNone/>
              <a:defRPr sz="3200" b="1" kern="1200" cap="all" spc="100" baseline="0">
                <a:solidFill>
                  <a:schemeClr val="accent1"/>
                </a:solidFill>
                <a:latin typeface="+mj-lt"/>
                <a:ea typeface="+mj-ea"/>
                <a:cs typeface="+mj-cs"/>
              </a:defRPr>
            </a:lvl1pPr>
          </a:lstStyle>
          <a:p>
            <a:pPr lvl="0" defTabSz="816296">
              <a:defRPr/>
            </a:pPr>
            <a:r>
              <a:rPr lang="en-US" sz="2400" dirty="0">
                <a:solidFill>
                  <a:schemeClr val="tx1"/>
                </a:solidFill>
                <a:latin typeface="Arial" pitchFamily="34" charset="0"/>
                <a:cs typeface="Arial" pitchFamily="34" charset="0"/>
              </a:rPr>
              <a:t>Laminar Dynamic connectivity in Major Depression (EPIK)</a:t>
            </a:r>
          </a:p>
        </p:txBody>
      </p:sp>
      <p:sp>
        <p:nvSpPr>
          <p:cNvPr id="24" name="CustomShape 2"/>
          <p:cNvSpPr/>
          <p:nvPr/>
        </p:nvSpPr>
        <p:spPr>
          <a:xfrm rot="5400000">
            <a:off x="5405173" y="501485"/>
            <a:ext cx="181988" cy="2572723"/>
          </a:xfrm>
          <a:prstGeom prst="leftBracket">
            <a:avLst>
              <a:gd name="adj" fmla="val 0"/>
            </a:avLst>
          </a:prstGeom>
          <a:noFill/>
          <a:ln w="12600">
            <a:solidFill>
              <a:srgbClr val="C00000"/>
            </a:solidFill>
            <a:round/>
          </a:ln>
        </p:spPr>
        <p:style>
          <a:lnRef idx="1">
            <a:schemeClr val="accent1"/>
          </a:lnRef>
          <a:fillRef idx="0">
            <a:schemeClr val="accent1"/>
          </a:fillRef>
          <a:effectRef idx="0">
            <a:schemeClr val="accent1"/>
          </a:effectRef>
          <a:fontRef idx="minor"/>
        </p:style>
      </p:sp>
      <p:sp>
        <p:nvSpPr>
          <p:cNvPr id="25" name="CustomShape 3"/>
          <p:cNvSpPr/>
          <p:nvPr/>
        </p:nvSpPr>
        <p:spPr>
          <a:xfrm rot="5400000">
            <a:off x="6692931" y="1783538"/>
            <a:ext cx="82958" cy="225023"/>
          </a:xfrm>
          <a:prstGeom prst="leftBracket">
            <a:avLst>
              <a:gd name="adj" fmla="val 0"/>
            </a:avLst>
          </a:prstGeom>
          <a:noFill/>
          <a:ln w="12600">
            <a:solidFill>
              <a:srgbClr val="C00000"/>
            </a:solidFill>
            <a:round/>
          </a:ln>
        </p:spPr>
        <p:style>
          <a:lnRef idx="1">
            <a:schemeClr val="accent1"/>
          </a:lnRef>
          <a:fillRef idx="0">
            <a:schemeClr val="accent1"/>
          </a:fillRef>
          <a:effectRef idx="0">
            <a:schemeClr val="accent1"/>
          </a:effectRef>
          <a:fontRef idx="minor"/>
        </p:style>
      </p:sp>
      <p:graphicFrame>
        <p:nvGraphicFramePr>
          <p:cNvPr id="26" name="Table 4"/>
          <p:cNvGraphicFramePr/>
          <p:nvPr/>
        </p:nvGraphicFramePr>
        <p:xfrm>
          <a:off x="3581400" y="4902011"/>
          <a:ext cx="3746625" cy="457200"/>
        </p:xfrm>
        <a:graphic>
          <a:graphicData uri="http://schemas.openxmlformats.org/drawingml/2006/table">
            <a:tbl>
              <a:tblPr/>
              <a:tblGrid>
                <a:gridCol w="1248875">
                  <a:extLst>
                    <a:ext uri="{9D8B030D-6E8A-4147-A177-3AD203B41FA5}">
                      <a16:colId xmlns:a16="http://schemas.microsoft.com/office/drawing/2014/main" val="20000"/>
                    </a:ext>
                  </a:extLst>
                </a:gridCol>
                <a:gridCol w="1248875">
                  <a:extLst>
                    <a:ext uri="{9D8B030D-6E8A-4147-A177-3AD203B41FA5}">
                      <a16:colId xmlns:a16="http://schemas.microsoft.com/office/drawing/2014/main" val="20001"/>
                    </a:ext>
                  </a:extLst>
                </a:gridCol>
                <a:gridCol w="1248875">
                  <a:extLst>
                    <a:ext uri="{9D8B030D-6E8A-4147-A177-3AD203B41FA5}">
                      <a16:colId xmlns:a16="http://schemas.microsoft.com/office/drawing/2014/main" val="20002"/>
                    </a:ext>
                  </a:extLst>
                </a:gridCol>
              </a:tblGrid>
              <a:tr h="448920">
                <a:tc>
                  <a:txBody>
                    <a:bodyPr/>
                    <a:lstStyle/>
                    <a:p>
                      <a:pPr algn="ctr">
                        <a:lnSpc>
                          <a:spcPct val="100000"/>
                        </a:lnSpc>
                      </a:pPr>
                      <a:r>
                        <a:rPr lang="en-GB" sz="1200" b="0" strike="noStrike" spc="-1" dirty="0">
                          <a:solidFill>
                            <a:srgbClr val="000000"/>
                          </a:solidFill>
                          <a:latin typeface="Arial" panose="020B0604020202020204" pitchFamily="34" charset="0"/>
                          <a:ea typeface="DejaVu Sans"/>
                          <a:cs typeface="Arial" panose="020B0604020202020204" pitchFamily="34" charset="0"/>
                        </a:rPr>
                        <a:t>Healthy</a:t>
                      </a:r>
                      <a:br>
                        <a:rPr lang="en-GB" sz="1200" b="0" strike="noStrike" spc="-1" dirty="0">
                          <a:solidFill>
                            <a:srgbClr val="000000"/>
                          </a:solidFill>
                          <a:latin typeface="Arial" panose="020B0604020202020204" pitchFamily="34" charset="0"/>
                          <a:ea typeface="DejaVu Sans"/>
                          <a:cs typeface="Arial" panose="020B0604020202020204" pitchFamily="34" charset="0"/>
                        </a:rPr>
                      </a:br>
                      <a:r>
                        <a:rPr lang="en-GB" sz="1200" b="0" strike="noStrike" spc="-1" dirty="0">
                          <a:solidFill>
                            <a:srgbClr val="000000"/>
                          </a:solidFill>
                          <a:latin typeface="Arial" panose="020B0604020202020204" pitchFamily="34" charset="0"/>
                          <a:ea typeface="DejaVu Sans"/>
                          <a:cs typeface="Arial" panose="020B0604020202020204" pitchFamily="34" charset="0"/>
                        </a:rPr>
                        <a:t>controls</a:t>
                      </a:r>
                      <a:endParaRPr lang="en-GB" sz="1200" b="0" strike="noStrike" spc="-1" dirty="0">
                        <a:latin typeface="Arial" panose="020B0604020202020204" pitchFamily="34" charset="0"/>
                        <a:cs typeface="Arial" panose="020B0604020202020204" pitchFamily="34" charset="0"/>
                      </a:endParaRPr>
                    </a:p>
                  </a:txBody>
                  <a:tcPr>
                    <a:lnL w="12240">
                      <a:noFill/>
                    </a:lnL>
                    <a:lnR w="12240">
                      <a:noFill/>
                    </a:lnR>
                    <a:lnT w="12240">
                      <a:noFill/>
                    </a:lnT>
                    <a:lnB w="38160">
                      <a:noFill/>
                    </a:lnB>
                    <a:solidFill>
                      <a:srgbClr val="FFFFFF"/>
                    </a:solidFill>
                  </a:tcPr>
                </a:tc>
                <a:tc>
                  <a:txBody>
                    <a:bodyPr/>
                    <a:lstStyle/>
                    <a:p>
                      <a:pPr algn="ctr">
                        <a:lnSpc>
                          <a:spcPct val="100000"/>
                        </a:lnSpc>
                      </a:pPr>
                      <a:r>
                        <a:rPr lang="en-GB" sz="1200" b="0" strike="noStrike" spc="-1" dirty="0">
                          <a:solidFill>
                            <a:srgbClr val="000000"/>
                          </a:solidFill>
                          <a:latin typeface="Arial" panose="020B0604020202020204" pitchFamily="34" charset="0"/>
                          <a:ea typeface="DejaVu Sans"/>
                          <a:cs typeface="Arial" panose="020B0604020202020204" pitchFamily="34" charset="0"/>
                        </a:rPr>
                        <a:t>Depression -t1</a:t>
                      </a:r>
                      <a:endParaRPr lang="en-GB" sz="1200" b="0" strike="noStrike" spc="-1" dirty="0">
                        <a:latin typeface="Arial" panose="020B0604020202020204" pitchFamily="34" charset="0"/>
                        <a:cs typeface="Arial" panose="020B0604020202020204" pitchFamily="34" charset="0"/>
                      </a:endParaRPr>
                    </a:p>
                    <a:p>
                      <a:pPr algn="ctr">
                        <a:lnSpc>
                          <a:spcPct val="100000"/>
                        </a:lnSpc>
                      </a:pPr>
                      <a:r>
                        <a:rPr lang="en-GB" sz="1200" b="0" strike="noStrike" spc="-1" dirty="0">
                          <a:solidFill>
                            <a:srgbClr val="000000"/>
                          </a:solidFill>
                          <a:latin typeface="Arial" panose="020B0604020202020204" pitchFamily="34" charset="0"/>
                          <a:ea typeface="DejaVu Sans"/>
                          <a:cs typeface="Arial" panose="020B0604020202020204" pitchFamily="34" charset="0"/>
                        </a:rPr>
                        <a:t>R / W</a:t>
                      </a:r>
                      <a:endParaRPr lang="en-GB" sz="1200" b="0" strike="noStrike" spc="-1" dirty="0">
                        <a:latin typeface="Arial" panose="020B0604020202020204" pitchFamily="34" charset="0"/>
                        <a:cs typeface="Arial" panose="020B0604020202020204" pitchFamily="34" charset="0"/>
                      </a:endParaRPr>
                    </a:p>
                  </a:txBody>
                  <a:tcPr>
                    <a:lnL w="12240">
                      <a:noFill/>
                    </a:lnL>
                    <a:lnR w="12240">
                      <a:noFill/>
                    </a:lnR>
                    <a:lnT w="12240">
                      <a:noFill/>
                    </a:lnT>
                    <a:lnB w="38160">
                      <a:noFill/>
                    </a:lnB>
                    <a:solidFill>
                      <a:srgbClr val="FFFFFF"/>
                    </a:solidFill>
                  </a:tcPr>
                </a:tc>
                <a:tc>
                  <a:txBody>
                    <a:bodyPr/>
                    <a:lstStyle/>
                    <a:p>
                      <a:pPr algn="ctr">
                        <a:lnSpc>
                          <a:spcPct val="100000"/>
                        </a:lnSpc>
                      </a:pPr>
                      <a:r>
                        <a:rPr lang="en-GB" sz="1200" b="0" strike="noStrike" spc="-1" dirty="0">
                          <a:solidFill>
                            <a:srgbClr val="000000"/>
                          </a:solidFill>
                          <a:latin typeface="Arial" panose="020B0604020202020204" pitchFamily="34" charset="0"/>
                          <a:ea typeface="DejaVu Sans"/>
                          <a:cs typeface="Arial" panose="020B0604020202020204" pitchFamily="34" charset="0"/>
                        </a:rPr>
                        <a:t>Depression -t2</a:t>
                      </a:r>
                      <a:endParaRPr lang="en-GB" sz="1200" b="0" strike="noStrike" spc="-1" dirty="0">
                        <a:latin typeface="Arial" panose="020B0604020202020204" pitchFamily="34" charset="0"/>
                        <a:cs typeface="Arial" panose="020B0604020202020204" pitchFamily="34" charset="0"/>
                      </a:endParaRPr>
                    </a:p>
                    <a:p>
                      <a:pPr algn="ctr">
                        <a:lnSpc>
                          <a:spcPct val="100000"/>
                        </a:lnSpc>
                      </a:pPr>
                      <a:r>
                        <a:rPr lang="en-GB" sz="1200" b="0" strike="noStrike" spc="-1" dirty="0">
                          <a:solidFill>
                            <a:srgbClr val="000000"/>
                          </a:solidFill>
                          <a:latin typeface="Arial" panose="020B0604020202020204" pitchFamily="34" charset="0"/>
                          <a:ea typeface="DejaVu Sans"/>
                          <a:cs typeface="Arial" panose="020B0604020202020204" pitchFamily="34" charset="0"/>
                        </a:rPr>
                        <a:t>R / W</a:t>
                      </a:r>
                      <a:endParaRPr lang="en-GB" sz="1200" b="0" strike="noStrike" spc="-1" dirty="0">
                        <a:latin typeface="Arial" panose="020B0604020202020204" pitchFamily="34" charset="0"/>
                        <a:cs typeface="Arial" panose="020B0604020202020204" pitchFamily="34" charset="0"/>
                      </a:endParaRPr>
                    </a:p>
                  </a:txBody>
                  <a:tcPr>
                    <a:lnL w="12240">
                      <a:noFill/>
                    </a:lnL>
                    <a:lnR w="12240">
                      <a:noFill/>
                    </a:lnR>
                    <a:lnT w="12240">
                      <a:noFill/>
                    </a:lnT>
                    <a:lnB w="38160">
                      <a:noFill/>
                    </a:lnB>
                    <a:solidFill>
                      <a:srgbClr val="FFFFFF"/>
                    </a:solidFill>
                  </a:tcPr>
                </a:tc>
                <a:extLst>
                  <a:ext uri="{0D108BD9-81ED-4DB2-BD59-A6C34878D82A}">
                    <a16:rowId xmlns:a16="http://schemas.microsoft.com/office/drawing/2014/main" val="10000"/>
                  </a:ext>
                </a:extLst>
              </a:tr>
            </a:tbl>
          </a:graphicData>
        </a:graphic>
      </p:graphicFrame>
      <p:sp>
        <p:nvSpPr>
          <p:cNvPr id="27" name="CustomShape 5"/>
          <p:cNvSpPr/>
          <p:nvPr/>
        </p:nvSpPr>
        <p:spPr>
          <a:xfrm>
            <a:off x="6457021" y="4389748"/>
            <a:ext cx="217245" cy="217245"/>
          </a:xfrm>
          <a:prstGeom prst="smileyFace">
            <a:avLst>
              <a:gd name="adj" fmla="val 4653"/>
            </a:avLst>
          </a:prstGeom>
          <a:noFill/>
          <a:ln>
            <a:solidFill>
              <a:srgbClr val="00FF00"/>
            </a:solidFill>
            <a:round/>
          </a:ln>
        </p:spPr>
        <p:style>
          <a:lnRef idx="2">
            <a:schemeClr val="accent1">
              <a:shade val="50000"/>
            </a:schemeClr>
          </a:lnRef>
          <a:fillRef idx="1">
            <a:schemeClr val="accent1"/>
          </a:fillRef>
          <a:effectRef idx="0">
            <a:schemeClr val="accent1"/>
          </a:effectRef>
          <a:fontRef idx="minor"/>
        </p:style>
      </p:sp>
      <p:sp>
        <p:nvSpPr>
          <p:cNvPr id="28" name="CustomShape 6"/>
          <p:cNvSpPr/>
          <p:nvPr/>
        </p:nvSpPr>
        <p:spPr>
          <a:xfrm>
            <a:off x="6794555" y="4393896"/>
            <a:ext cx="217245" cy="217245"/>
          </a:xfrm>
          <a:prstGeom prst="smileyFace">
            <a:avLst>
              <a:gd name="adj" fmla="val -4653"/>
            </a:avLst>
          </a:prstGeom>
          <a:no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29" name="CustomShape 7"/>
          <p:cNvSpPr/>
          <p:nvPr/>
        </p:nvSpPr>
        <p:spPr>
          <a:xfrm rot="16200000">
            <a:off x="2218051" y="3192151"/>
            <a:ext cx="2543371" cy="27387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90000"/>
              </a:lnSpc>
              <a:spcBef>
                <a:spcPts val="1001"/>
              </a:spcBef>
            </a:pPr>
            <a:r>
              <a:rPr lang="en-GB" sz="1200" b="0" strike="noStrike" spc="-1" dirty="0">
                <a:solidFill>
                  <a:schemeClr val="tx1"/>
                </a:solidFill>
                <a:latin typeface="Arial" panose="020B0604020202020204" pitchFamily="34" charset="0"/>
                <a:ea typeface="DejaVu Sans"/>
                <a:cs typeface="Arial" panose="020B0604020202020204" pitchFamily="34" charset="0"/>
              </a:rPr>
              <a:t>Prevalence of  laminar state 1 vs 2</a:t>
            </a:r>
            <a:endParaRPr lang="en-GB" sz="1200" b="0" strike="noStrike" spc="-1" dirty="0">
              <a:solidFill>
                <a:schemeClr val="tx1"/>
              </a:solidFill>
              <a:latin typeface="Arial" panose="020B0604020202020204" pitchFamily="34" charset="0"/>
              <a:cs typeface="Arial" panose="020B0604020202020204" pitchFamily="34" charset="0"/>
            </a:endParaRPr>
          </a:p>
          <a:p>
            <a:pPr algn="ctr">
              <a:lnSpc>
                <a:spcPct val="90000"/>
              </a:lnSpc>
              <a:spcBef>
                <a:spcPts val="1001"/>
              </a:spcBef>
            </a:pPr>
            <a:endParaRPr lang="en-GB" sz="1200" b="0" strike="noStrike" spc="-1" dirty="0">
              <a:solidFill>
                <a:schemeClr val="tx1"/>
              </a:solidFill>
              <a:latin typeface="Calibri Light" panose="020F0302020204030204" pitchFamily="34" charset="0"/>
            </a:endParaRPr>
          </a:p>
        </p:txBody>
      </p:sp>
      <p:sp>
        <p:nvSpPr>
          <p:cNvPr id="30" name="CustomShape 8"/>
          <p:cNvSpPr/>
          <p:nvPr/>
        </p:nvSpPr>
        <p:spPr>
          <a:xfrm>
            <a:off x="5295615" y="4383526"/>
            <a:ext cx="217245" cy="217245"/>
          </a:xfrm>
          <a:prstGeom prst="smileyFace">
            <a:avLst>
              <a:gd name="adj" fmla="val 4653"/>
            </a:avLst>
          </a:prstGeom>
          <a:noFill/>
          <a:ln>
            <a:solidFill>
              <a:srgbClr val="00FF00"/>
            </a:solidFill>
            <a:round/>
          </a:ln>
        </p:spPr>
        <p:style>
          <a:lnRef idx="2">
            <a:schemeClr val="accent1">
              <a:shade val="50000"/>
            </a:schemeClr>
          </a:lnRef>
          <a:fillRef idx="1">
            <a:schemeClr val="accent1"/>
          </a:fillRef>
          <a:effectRef idx="0">
            <a:schemeClr val="accent1"/>
          </a:effectRef>
          <a:fontRef idx="minor"/>
        </p:style>
      </p:sp>
      <p:sp>
        <p:nvSpPr>
          <p:cNvPr id="31" name="CustomShape 9"/>
          <p:cNvSpPr/>
          <p:nvPr/>
        </p:nvSpPr>
        <p:spPr>
          <a:xfrm>
            <a:off x="5638852" y="4387674"/>
            <a:ext cx="217245" cy="217245"/>
          </a:xfrm>
          <a:prstGeom prst="smileyFace">
            <a:avLst>
              <a:gd name="adj" fmla="val -4653"/>
            </a:avLst>
          </a:prstGeom>
          <a:no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34" name="CustomShape 10"/>
          <p:cNvSpPr/>
          <p:nvPr/>
        </p:nvSpPr>
        <p:spPr>
          <a:xfrm>
            <a:off x="4299086" y="3061389"/>
            <a:ext cx="2322813" cy="510189"/>
          </a:xfrm>
          <a:custGeom>
            <a:avLst/>
            <a:gdLst/>
            <a:ahLst/>
            <a:cxnLst/>
            <a:rect l="l" t="t" r="r" b="b"/>
            <a:pathLst>
              <a:path w="1613647" h="355003">
                <a:moveTo>
                  <a:pt x="0" y="355003"/>
                </a:moveTo>
                <a:lnTo>
                  <a:pt x="796066" y="0"/>
                </a:lnTo>
                <a:lnTo>
                  <a:pt x="1613647" y="193638"/>
                </a:lnTo>
              </a:path>
            </a:pathLst>
          </a:custGeom>
          <a:noFill/>
          <a:ln w="28440">
            <a:solidFill>
              <a:srgbClr val="00FF00"/>
            </a:solidFill>
            <a:custDash>
              <a:ds d="100000" sp="100000"/>
            </a:custDash>
            <a:round/>
          </a:ln>
        </p:spPr>
        <p:style>
          <a:lnRef idx="2">
            <a:schemeClr val="accent1">
              <a:shade val="50000"/>
            </a:schemeClr>
          </a:lnRef>
          <a:fillRef idx="1">
            <a:schemeClr val="accent1"/>
          </a:fillRef>
          <a:effectRef idx="0">
            <a:schemeClr val="accent1"/>
          </a:effectRef>
          <a:fontRef idx="minor"/>
        </p:style>
      </p:sp>
      <p:sp>
        <p:nvSpPr>
          <p:cNvPr id="38" name="CustomShape 11"/>
          <p:cNvSpPr/>
          <p:nvPr/>
        </p:nvSpPr>
        <p:spPr>
          <a:xfrm>
            <a:off x="4266940" y="2185668"/>
            <a:ext cx="2534873" cy="1369838"/>
          </a:xfrm>
          <a:custGeom>
            <a:avLst/>
            <a:gdLst/>
            <a:ahLst/>
            <a:cxnLst/>
            <a:rect l="l" t="t" r="r" b="b"/>
            <a:pathLst>
              <a:path w="1947134" h="978945">
                <a:moveTo>
                  <a:pt x="0" y="978945"/>
                </a:moveTo>
                <a:lnTo>
                  <a:pt x="1061076" y="505916"/>
                </a:lnTo>
                <a:lnTo>
                  <a:pt x="1947134" y="0"/>
                </a:lnTo>
              </a:path>
            </a:pathLst>
          </a:custGeom>
          <a:noFill/>
          <a:ln w="28440">
            <a:solidFill>
              <a:schemeClr val="tx1"/>
            </a:solidFill>
            <a:custDash>
              <a:ds d="100000" sp="100000"/>
            </a:custDash>
            <a:round/>
          </a:ln>
        </p:spPr>
        <p:style>
          <a:lnRef idx="2">
            <a:schemeClr val="accent1">
              <a:shade val="50000"/>
            </a:schemeClr>
          </a:lnRef>
          <a:fillRef idx="1">
            <a:schemeClr val="accent1"/>
          </a:fillRef>
          <a:effectRef idx="0">
            <a:schemeClr val="accent1"/>
          </a:effectRef>
          <a:fontRef idx="minor"/>
        </p:style>
      </p:sp>
      <p:sp>
        <p:nvSpPr>
          <p:cNvPr id="46" name="CustomShape 7"/>
          <p:cNvSpPr/>
          <p:nvPr/>
        </p:nvSpPr>
        <p:spPr>
          <a:xfrm>
            <a:off x="8042099" y="1693327"/>
            <a:ext cx="3821441" cy="311176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285750" indent="-285750">
              <a:lnSpc>
                <a:spcPts val="1680"/>
              </a:lnSpc>
              <a:spcAft>
                <a:spcPts val="600"/>
              </a:spcAft>
              <a:buFont typeface="Wingdings" pitchFamily="2" charset="2"/>
              <a:buChar char="Ø"/>
            </a:pPr>
            <a:r>
              <a:rPr lang="en-GB" sz="1400" b="0" strike="noStrike" spc="-1" dirty="0">
                <a:solidFill>
                  <a:schemeClr val="tx1"/>
                </a:solidFill>
                <a:latin typeface="Arial" panose="020B0604020202020204" pitchFamily="34" charset="0"/>
                <a:ea typeface="DejaVu Sans"/>
                <a:cs typeface="Arial" panose="020B0604020202020204" pitchFamily="34" charset="0"/>
              </a:rPr>
              <a:t>After treatment, patients who recover </a:t>
            </a:r>
            <a:br>
              <a:rPr lang="en-GB" sz="1400" b="0" strike="noStrike" spc="-1" dirty="0">
                <a:solidFill>
                  <a:schemeClr val="tx1"/>
                </a:solidFill>
                <a:latin typeface="Arial" panose="020B0604020202020204" pitchFamily="34" charset="0"/>
                <a:ea typeface="DejaVu Sans"/>
                <a:cs typeface="Arial" panose="020B0604020202020204" pitchFamily="34" charset="0"/>
              </a:rPr>
            </a:br>
            <a:r>
              <a:rPr lang="en-GB" sz="1400" b="0" strike="noStrike" spc="-1" dirty="0">
                <a:solidFill>
                  <a:schemeClr val="tx1"/>
                </a:solidFill>
                <a:latin typeface="Arial" panose="020B0604020202020204" pitchFamily="34" charset="0"/>
                <a:ea typeface="DejaVu Sans"/>
                <a:cs typeface="Arial" panose="020B0604020202020204" pitchFamily="34" charset="0"/>
              </a:rPr>
              <a:t>or worsen show a significantly different laminar connectivity preference.</a:t>
            </a:r>
          </a:p>
          <a:p>
            <a:pPr marL="285750" indent="-285750">
              <a:lnSpc>
                <a:spcPts val="1680"/>
              </a:lnSpc>
              <a:spcAft>
                <a:spcPts val="600"/>
              </a:spcAft>
              <a:buFont typeface="Wingdings" pitchFamily="2" charset="2"/>
              <a:buChar char="Ø"/>
            </a:pPr>
            <a:endParaRPr lang="en-US" sz="1400" spc="-1" dirty="0">
              <a:solidFill>
                <a:schemeClr val="tx1"/>
              </a:solidFill>
              <a:latin typeface="Arial" panose="020B0604020202020204" pitchFamily="34" charset="0"/>
              <a:cs typeface="Arial" panose="020B0604020202020204" pitchFamily="34" charset="0"/>
            </a:endParaRPr>
          </a:p>
          <a:p>
            <a:pPr marL="285750" indent="-285750">
              <a:lnSpc>
                <a:spcPts val="1680"/>
              </a:lnSpc>
              <a:spcAft>
                <a:spcPts val="600"/>
              </a:spcAft>
              <a:buFont typeface="Wingdings" pitchFamily="2" charset="2"/>
              <a:buChar char="Ø"/>
            </a:pPr>
            <a:r>
              <a:rPr lang="en-US" sz="1400" b="0" strike="noStrike" spc="-1" dirty="0">
                <a:solidFill>
                  <a:schemeClr val="tx1"/>
                </a:solidFill>
                <a:latin typeface="Arial" panose="020B0604020202020204" pitchFamily="34" charset="0"/>
                <a:cs typeface="Arial" panose="020B0604020202020204" pitchFamily="34" charset="0"/>
              </a:rPr>
              <a:t>Patients who worsen are significantly different from healthy controls, but patients who recover are not.</a:t>
            </a:r>
          </a:p>
          <a:p>
            <a:pPr marL="285750" indent="-285750">
              <a:lnSpc>
                <a:spcPts val="1680"/>
              </a:lnSpc>
              <a:spcAft>
                <a:spcPts val="600"/>
              </a:spcAft>
              <a:buFont typeface="Wingdings" pitchFamily="2" charset="2"/>
              <a:buChar char="Ø"/>
            </a:pPr>
            <a:endParaRPr lang="en-US" sz="1400" spc="-1" dirty="0">
              <a:solidFill>
                <a:schemeClr val="tx1"/>
              </a:solidFill>
              <a:latin typeface="Arial" panose="020B0604020202020204" pitchFamily="34" charset="0"/>
              <a:cs typeface="Arial" panose="020B0604020202020204" pitchFamily="34" charset="0"/>
            </a:endParaRPr>
          </a:p>
          <a:p>
            <a:pPr>
              <a:lnSpc>
                <a:spcPct val="114000"/>
              </a:lnSpc>
            </a:pPr>
            <a:endParaRPr lang="en-US" sz="1400" b="1" i="1" dirty="0">
              <a:solidFill>
                <a:schemeClr val="tx1"/>
              </a:solidFill>
              <a:latin typeface="Arial" panose="020B0604020202020204" pitchFamily="34" charset="0"/>
              <a:cs typeface="Arial" panose="020B0604020202020204" pitchFamily="34" charset="0"/>
            </a:endParaRPr>
          </a:p>
          <a:p>
            <a:pPr algn="ctr">
              <a:lnSpc>
                <a:spcPct val="114000"/>
              </a:lnSpc>
            </a:pPr>
            <a:r>
              <a:rPr lang="en-US" sz="1400" b="1" i="1" dirty="0">
                <a:solidFill>
                  <a:schemeClr val="tx1"/>
                </a:solidFill>
                <a:latin typeface="Arial" panose="020B0604020202020204" pitchFamily="34" charset="0"/>
                <a:cs typeface="Arial" panose="020B0604020202020204" pitchFamily="34" charset="0"/>
              </a:rPr>
              <a:t>The evolution of depression </a:t>
            </a:r>
          </a:p>
          <a:p>
            <a:pPr algn="ctr">
              <a:lnSpc>
                <a:spcPct val="114000"/>
              </a:lnSpc>
            </a:pPr>
            <a:r>
              <a:rPr lang="en-US" sz="1400" b="1" i="1" dirty="0">
                <a:solidFill>
                  <a:schemeClr val="tx1"/>
                </a:solidFill>
                <a:latin typeface="Arial" panose="020B0604020202020204" pitchFamily="34" charset="0"/>
                <a:cs typeface="Arial" panose="020B0604020202020204" pitchFamily="34" charset="0"/>
              </a:rPr>
              <a:t>may be related to changes in the connectivity along the cortical depth.</a:t>
            </a:r>
          </a:p>
          <a:p>
            <a:pPr marL="285750" indent="-285750">
              <a:lnSpc>
                <a:spcPts val="1680"/>
              </a:lnSpc>
              <a:spcAft>
                <a:spcPts val="600"/>
              </a:spcAft>
              <a:buFont typeface="Wingdings" pitchFamily="2" charset="2"/>
              <a:buChar char="Ø"/>
            </a:pPr>
            <a:endParaRPr lang="en-GB" sz="1400" b="0" strike="noStrike" spc="-1" dirty="0">
              <a:solidFill>
                <a:schemeClr val="tx1"/>
              </a:solidFill>
              <a:latin typeface="Arial" panose="020B0604020202020204" pitchFamily="34" charset="0"/>
              <a:cs typeface="Arial" panose="020B0604020202020204" pitchFamily="34" charset="0"/>
            </a:endParaRPr>
          </a:p>
        </p:txBody>
      </p:sp>
      <p:pic>
        <p:nvPicPr>
          <p:cNvPr id="48" name="Picture 14"/>
          <p:cNvPicPr/>
          <p:nvPr/>
        </p:nvPicPr>
        <p:blipFill>
          <a:blip r:embed="rId3"/>
          <a:srcRect r="55966" b="23511"/>
          <a:stretch/>
        </p:blipFill>
        <p:spPr>
          <a:xfrm>
            <a:off x="2513808" y="4219938"/>
            <a:ext cx="627518" cy="627518"/>
          </a:xfrm>
          <a:prstGeom prst="rect">
            <a:avLst/>
          </a:prstGeom>
          <a:ln>
            <a:noFill/>
          </a:ln>
        </p:spPr>
      </p:pic>
      <p:pic>
        <p:nvPicPr>
          <p:cNvPr id="50" name="Picture 15"/>
          <p:cNvPicPr/>
          <p:nvPr/>
        </p:nvPicPr>
        <p:blipFill>
          <a:blip r:embed="rId3"/>
          <a:srcRect l="56330" b="22993"/>
          <a:stretch/>
        </p:blipFill>
        <p:spPr>
          <a:xfrm>
            <a:off x="2512987" y="2377370"/>
            <a:ext cx="627518" cy="627518"/>
          </a:xfrm>
          <a:prstGeom prst="rect">
            <a:avLst/>
          </a:prstGeom>
          <a:ln>
            <a:noFill/>
          </a:ln>
        </p:spPr>
      </p:pic>
      <p:sp>
        <p:nvSpPr>
          <p:cNvPr id="51" name="Rectangle 50"/>
          <p:cNvSpPr/>
          <p:nvPr/>
        </p:nvSpPr>
        <p:spPr>
          <a:xfrm>
            <a:off x="2414063" y="2133420"/>
            <a:ext cx="907684" cy="246221"/>
          </a:xfrm>
          <a:prstGeom prst="rect">
            <a:avLst/>
          </a:prstGeom>
        </p:spPr>
        <p:txBody>
          <a:bodyPr wrap="none">
            <a:spAutoFit/>
          </a:bodyPr>
          <a:lstStyle/>
          <a:p>
            <a:r>
              <a:rPr lang="en-GB" sz="1000" spc="-1" dirty="0">
                <a:solidFill>
                  <a:schemeClr val="tx1"/>
                </a:solidFill>
                <a:latin typeface="Arial" panose="020B0604020202020204" pitchFamily="34" charset="0"/>
                <a:ea typeface="DejaVu Sans"/>
                <a:cs typeface="Arial" panose="020B0604020202020204" pitchFamily="34" charset="0"/>
              </a:rPr>
              <a:t>Mostly super</a:t>
            </a:r>
            <a:endParaRPr lang="en-GB" sz="1000" dirty="0">
              <a:solidFill>
                <a:schemeClr val="tx1"/>
              </a:solidFill>
              <a:latin typeface="Arial" panose="020B0604020202020204" pitchFamily="34" charset="0"/>
              <a:cs typeface="Arial" panose="020B0604020202020204" pitchFamily="34" charset="0"/>
            </a:endParaRPr>
          </a:p>
        </p:txBody>
      </p:sp>
      <p:sp>
        <p:nvSpPr>
          <p:cNvPr id="52" name="Rectangle 51"/>
          <p:cNvSpPr/>
          <p:nvPr/>
        </p:nvSpPr>
        <p:spPr>
          <a:xfrm>
            <a:off x="2414884" y="3978259"/>
            <a:ext cx="870944" cy="246221"/>
          </a:xfrm>
          <a:prstGeom prst="rect">
            <a:avLst/>
          </a:prstGeom>
        </p:spPr>
        <p:txBody>
          <a:bodyPr wrap="none">
            <a:spAutoFit/>
          </a:bodyPr>
          <a:lstStyle/>
          <a:p>
            <a:r>
              <a:rPr lang="en-GB" sz="1000" spc="-1" dirty="0">
                <a:solidFill>
                  <a:schemeClr val="tx1"/>
                </a:solidFill>
                <a:latin typeface="Arial" panose="020B0604020202020204" pitchFamily="34" charset="0"/>
                <a:ea typeface="DejaVu Sans"/>
                <a:cs typeface="Arial" panose="020B0604020202020204" pitchFamily="34" charset="0"/>
              </a:rPr>
              <a:t>Mostly deep</a:t>
            </a:r>
            <a:endParaRPr lang="en-GB" sz="1000" dirty="0">
              <a:solidFill>
                <a:schemeClr val="tx1"/>
              </a:solidFill>
              <a:latin typeface="Arial" panose="020B0604020202020204" pitchFamily="34" charset="0"/>
              <a:cs typeface="Arial" panose="020B0604020202020204" pitchFamily="34" charset="0"/>
            </a:endParaRPr>
          </a:p>
        </p:txBody>
      </p:sp>
      <p:sp>
        <p:nvSpPr>
          <p:cNvPr id="53" name="Text Placeholder 5"/>
          <p:cNvSpPr txBox="1">
            <a:spLocks/>
          </p:cNvSpPr>
          <p:nvPr/>
        </p:nvSpPr>
        <p:spPr>
          <a:xfrm>
            <a:off x="371475" y="1026683"/>
            <a:ext cx="6779485" cy="509994"/>
          </a:xfrm>
          <a:prstGeom prst="rect">
            <a:avLst/>
          </a:prstGeom>
        </p:spPr>
        <p:txBody>
          <a:bodyPr/>
          <a:lstStyle>
            <a:lvl1pPr marL="228600" indent="-2286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cap="all" spc="100" dirty="0">
                <a:latin typeface="Arial" pitchFamily="34" charset="0"/>
                <a:ea typeface="+mj-ea"/>
                <a:cs typeface="Arial" pitchFamily="34" charset="0"/>
              </a:rPr>
              <a:t>Differences in cortical-state prevalence</a:t>
            </a:r>
          </a:p>
        </p:txBody>
      </p:sp>
      <p:grpSp>
        <p:nvGrpSpPr>
          <p:cNvPr id="54" name="Group 53"/>
          <p:cNvGrpSpPr/>
          <p:nvPr/>
        </p:nvGrpSpPr>
        <p:grpSpPr>
          <a:xfrm>
            <a:off x="3669809" y="1828800"/>
            <a:ext cx="3481151" cy="3063544"/>
            <a:chOff x="5731099" y="6710062"/>
            <a:chExt cx="2363273" cy="2079769"/>
          </a:xfrm>
        </p:grpSpPr>
        <p:cxnSp>
          <p:nvCxnSpPr>
            <p:cNvPr id="55" name="Straight Arrow Connector 54"/>
            <p:cNvCxnSpPr/>
            <p:nvPr/>
          </p:nvCxnSpPr>
          <p:spPr>
            <a:xfrm>
              <a:off x="6119773" y="7311153"/>
              <a:ext cx="0" cy="1189067"/>
            </a:xfrm>
            <a:prstGeom prst="straightConnector1">
              <a:avLst/>
            </a:prstGeom>
            <a:ln>
              <a:solidFill>
                <a:schemeClr val="tx1">
                  <a:lumMod val="50000"/>
                  <a:lumOff val="50000"/>
                </a:schemeClr>
              </a:solidFill>
              <a:round/>
              <a:tailEnd type="none" w="sm" len="sm"/>
            </a:ln>
          </p:spPr>
          <p:style>
            <a:lnRef idx="1">
              <a:schemeClr val="accent1"/>
            </a:lnRef>
            <a:fillRef idx="0">
              <a:schemeClr val="accent1"/>
            </a:fillRef>
            <a:effectRef idx="0">
              <a:schemeClr val="accent1"/>
            </a:effectRef>
            <a:fontRef idx="minor">
              <a:schemeClr val="tx1"/>
            </a:fontRef>
          </p:style>
        </p:cxnSp>
        <p:sp>
          <p:nvSpPr>
            <p:cNvPr id="56" name="Oval 55"/>
            <p:cNvSpPr/>
            <p:nvPr/>
          </p:nvSpPr>
          <p:spPr>
            <a:xfrm>
              <a:off x="6097614" y="7842240"/>
              <a:ext cx="63447" cy="63447"/>
            </a:xfrm>
            <a:prstGeom prst="ellipse">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8" name="Oval 57"/>
            <p:cNvSpPr/>
            <p:nvPr/>
          </p:nvSpPr>
          <p:spPr>
            <a:xfrm>
              <a:off x="6886434" y="7516091"/>
              <a:ext cx="63447" cy="63447"/>
            </a:xfrm>
            <a:prstGeom prst="ellipse">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9" name="Oval 58"/>
            <p:cNvSpPr/>
            <p:nvPr/>
          </p:nvSpPr>
          <p:spPr>
            <a:xfrm>
              <a:off x="7691285" y="7684516"/>
              <a:ext cx="63447" cy="63447"/>
            </a:xfrm>
            <a:prstGeom prst="ellipse">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0" name="Oval 59"/>
            <p:cNvSpPr/>
            <p:nvPr/>
          </p:nvSpPr>
          <p:spPr>
            <a:xfrm>
              <a:off x="7050013" y="7371093"/>
              <a:ext cx="63447" cy="63447"/>
            </a:xfrm>
            <a:prstGeom prst="ellipse">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1" name="Oval 60"/>
            <p:cNvSpPr/>
            <p:nvPr/>
          </p:nvSpPr>
          <p:spPr>
            <a:xfrm>
              <a:off x="7844253" y="6894511"/>
              <a:ext cx="63447" cy="63447"/>
            </a:xfrm>
            <a:prstGeom prst="ellipse">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62" name="Straight Arrow Connector 61"/>
            <p:cNvCxnSpPr/>
            <p:nvPr/>
          </p:nvCxnSpPr>
          <p:spPr>
            <a:xfrm>
              <a:off x="6923788" y="6985004"/>
              <a:ext cx="0" cy="1129861"/>
            </a:xfrm>
            <a:prstGeom prst="straightConnector1">
              <a:avLst/>
            </a:prstGeom>
            <a:ln>
              <a:solidFill>
                <a:schemeClr val="tx1">
                  <a:lumMod val="50000"/>
                  <a:lumOff val="50000"/>
                </a:schemeClr>
              </a:solidFill>
              <a:round/>
              <a:tailEnd type="none" w="sm" len="sm"/>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7081736" y="6985004"/>
              <a:ext cx="0" cy="857236"/>
            </a:xfrm>
            <a:prstGeom prst="straightConnector1">
              <a:avLst/>
            </a:prstGeom>
            <a:ln>
              <a:solidFill>
                <a:schemeClr val="tx1">
                  <a:lumMod val="50000"/>
                  <a:lumOff val="50000"/>
                </a:schemeClr>
              </a:solidFill>
              <a:round/>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7718434" y="7087473"/>
              <a:ext cx="0" cy="1305537"/>
            </a:xfrm>
            <a:prstGeom prst="straightConnector1">
              <a:avLst/>
            </a:prstGeom>
            <a:ln>
              <a:solidFill>
                <a:schemeClr val="tx1">
                  <a:lumMod val="50000"/>
                  <a:lumOff val="50000"/>
                </a:schemeClr>
              </a:solidFill>
              <a:round/>
              <a:tailEnd type="none" w="sm" len="sm"/>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7871844" y="6792660"/>
              <a:ext cx="0" cy="251349"/>
            </a:xfrm>
            <a:prstGeom prst="straightConnector1">
              <a:avLst/>
            </a:prstGeom>
            <a:ln>
              <a:solidFill>
                <a:schemeClr val="tx1">
                  <a:lumMod val="50000"/>
                  <a:lumOff val="50000"/>
                </a:schemeClr>
              </a:solidFill>
              <a:round/>
              <a:tailEnd type="none" w="sm" len="sm"/>
            </a:ln>
          </p:spPr>
          <p:style>
            <a:lnRef idx="1">
              <a:schemeClr val="accent1"/>
            </a:lnRef>
            <a:fillRef idx="0">
              <a:schemeClr val="accent1"/>
            </a:fillRef>
            <a:effectRef idx="0">
              <a:schemeClr val="accent1"/>
            </a:effectRef>
            <a:fontRef idx="minor">
              <a:schemeClr val="tx1"/>
            </a:fontRef>
          </p:style>
        </p:cxnSp>
        <p:sp>
          <p:nvSpPr>
            <p:cNvPr id="66" name="Freeform 65"/>
            <p:cNvSpPr/>
            <p:nvPr/>
          </p:nvSpPr>
          <p:spPr>
            <a:xfrm>
              <a:off x="5731099" y="6710062"/>
              <a:ext cx="2363273" cy="2079769"/>
            </a:xfrm>
            <a:custGeom>
              <a:avLst/>
              <a:gdLst>
                <a:gd name="connsiteX0" fmla="*/ 0 w 2363273"/>
                <a:gd name="connsiteY0" fmla="*/ 0 h 1854558"/>
                <a:gd name="connsiteX1" fmla="*/ 0 w 2363273"/>
                <a:gd name="connsiteY1" fmla="*/ 1854558 h 1854558"/>
                <a:gd name="connsiteX2" fmla="*/ 2240924 w 2363273"/>
                <a:gd name="connsiteY2" fmla="*/ 1854558 h 1854558"/>
                <a:gd name="connsiteX3" fmla="*/ 2363273 w 2363273"/>
                <a:gd name="connsiteY3" fmla="*/ 1854558 h 1854558"/>
              </a:gdLst>
              <a:ahLst/>
              <a:cxnLst>
                <a:cxn ang="0">
                  <a:pos x="connsiteX0" y="connsiteY0"/>
                </a:cxn>
                <a:cxn ang="0">
                  <a:pos x="connsiteX1" y="connsiteY1"/>
                </a:cxn>
                <a:cxn ang="0">
                  <a:pos x="connsiteX2" y="connsiteY2"/>
                </a:cxn>
                <a:cxn ang="0">
                  <a:pos x="connsiteX3" y="connsiteY3"/>
                </a:cxn>
              </a:cxnLst>
              <a:rect l="l" t="t" r="r" b="b"/>
              <a:pathLst>
                <a:path w="2363273" h="1854558">
                  <a:moveTo>
                    <a:pt x="0" y="0"/>
                  </a:moveTo>
                  <a:lnTo>
                    <a:pt x="0" y="1854558"/>
                  </a:lnTo>
                  <a:lnTo>
                    <a:pt x="2240924" y="1854558"/>
                  </a:lnTo>
                  <a:lnTo>
                    <a:pt x="2363273" y="1854558"/>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pic>
        <p:nvPicPr>
          <p:cNvPr id="32" name="Picture 2" descr="Multiple users silhouette - Free people icons"/>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912750" y="5386341"/>
            <a:ext cx="593886" cy="59388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Multiple users silhouette - Free people icons"/>
          <p:cNvPicPr>
            <a:picLocks noChangeAspect="1" noChangeArrowheads="1"/>
          </p:cNvPicPr>
          <p:nvPr/>
        </p:nvPicPr>
        <p:blipFill>
          <a:blip r:embed="rId4" cstate="hqprint">
            <a:lum bright="70000" contrast="-70000"/>
            <a:extLst>
              <a:ext uri="{28A0092B-C50C-407E-A947-70E740481C1C}">
                <a14:useLocalDpi xmlns:a14="http://schemas.microsoft.com/office/drawing/2010/main" val="0"/>
              </a:ext>
            </a:extLst>
          </a:blip>
          <a:srcRect/>
          <a:stretch>
            <a:fillRect/>
          </a:stretch>
        </p:blipFill>
        <p:spPr bwMode="auto">
          <a:xfrm>
            <a:off x="6377323" y="5363507"/>
            <a:ext cx="593886" cy="59388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Multiple users silhouette - Free people icons"/>
          <p:cNvPicPr>
            <a:picLocks noChangeAspect="1" noChangeArrowheads="1"/>
          </p:cNvPicPr>
          <p:nvPr/>
        </p:nvPicPr>
        <p:blipFill>
          <a:blip r:embed="rId4" cstate="hqprint">
            <a:lum bright="70000" contrast="-70000"/>
            <a:extLst>
              <a:ext uri="{28A0092B-C50C-407E-A947-70E740481C1C}">
                <a14:useLocalDpi xmlns:a14="http://schemas.microsoft.com/office/drawing/2010/main" val="0"/>
              </a:ext>
            </a:extLst>
          </a:blip>
          <a:srcRect/>
          <a:stretch>
            <a:fillRect/>
          </a:stretch>
        </p:blipFill>
        <p:spPr bwMode="auto">
          <a:xfrm>
            <a:off x="5164541" y="5386341"/>
            <a:ext cx="593886" cy="593886"/>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oup 35"/>
          <p:cNvGrpSpPr/>
          <p:nvPr/>
        </p:nvGrpSpPr>
        <p:grpSpPr>
          <a:xfrm>
            <a:off x="5638852" y="5194320"/>
            <a:ext cx="838200" cy="379606"/>
            <a:chOff x="6561640" y="3432055"/>
            <a:chExt cx="838200" cy="379606"/>
          </a:xfrm>
        </p:grpSpPr>
        <p:sp>
          <p:nvSpPr>
            <p:cNvPr id="37" name="Right Arrow 36"/>
            <p:cNvSpPr/>
            <p:nvPr/>
          </p:nvSpPr>
          <p:spPr>
            <a:xfrm>
              <a:off x="6722481" y="3432055"/>
              <a:ext cx="580019" cy="379606"/>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2400" dirty="0" err="1">
                <a:solidFill>
                  <a:schemeClr val="tx1"/>
                </a:solidFill>
              </a:endParaRPr>
            </a:p>
          </p:txBody>
        </p:sp>
        <p:sp>
          <p:nvSpPr>
            <p:cNvPr id="39" name="TextBox 38"/>
            <p:cNvSpPr txBox="1"/>
            <p:nvPr/>
          </p:nvSpPr>
          <p:spPr>
            <a:xfrm>
              <a:off x="6561640" y="3487975"/>
              <a:ext cx="838200" cy="267766"/>
            </a:xfrm>
            <a:prstGeom prst="rect">
              <a:avLst/>
            </a:prstGeom>
            <a:noFill/>
          </p:spPr>
          <p:txBody>
            <a:bodyPr wrap="square" rtlCol="0">
              <a:spAutoFit/>
            </a:bodyPr>
            <a:lstStyle/>
            <a:p>
              <a:pPr algn="ctr">
                <a:lnSpc>
                  <a:spcPct val="95000"/>
                </a:lnSpc>
              </a:pPr>
              <a:r>
                <a:rPr lang="en-US" sz="1200" dirty="0">
                  <a:solidFill>
                    <a:schemeClr val="tx1"/>
                  </a:solidFill>
                </a:rPr>
                <a:t>~ 4 w</a:t>
              </a:r>
              <a:endParaRPr lang="en-GB" sz="1200" dirty="0" err="1">
                <a:solidFill>
                  <a:schemeClr val="tx1"/>
                </a:solidFill>
              </a:endParaRPr>
            </a:p>
          </p:txBody>
        </p:sp>
      </p:grpSp>
      <p:sp>
        <p:nvSpPr>
          <p:cNvPr id="40" name="Textfeld 7">
            <a:extLst>
              <a:ext uri="{FF2B5EF4-FFF2-40B4-BE49-F238E27FC236}">
                <a16:creationId xmlns:a16="http://schemas.microsoft.com/office/drawing/2014/main" id="{5C32599B-5605-8B45-870C-5F6DA78E1F1B}"/>
              </a:ext>
            </a:extLst>
          </p:cNvPr>
          <p:cNvSpPr txBox="1">
            <a:spLocks noChangeArrowheads="1"/>
          </p:cNvSpPr>
          <p:nvPr/>
        </p:nvSpPr>
        <p:spPr bwMode="auto">
          <a:xfrm>
            <a:off x="6754337" y="6248284"/>
            <a:ext cx="2917746" cy="307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0" tIns="45711" rIns="91420" bIns="45711">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de-DE" altLang="de-DE" sz="1400" b="1" i="1" dirty="0">
                <a:solidFill>
                  <a:schemeClr val="tx2"/>
                </a:solidFill>
              </a:rPr>
              <a:t>Pais-</a:t>
            </a:r>
            <a:r>
              <a:rPr lang="de-DE" altLang="de-DE" sz="1400" b="1" i="1" dirty="0" err="1">
                <a:solidFill>
                  <a:schemeClr val="tx2"/>
                </a:solidFill>
              </a:rPr>
              <a:t>Rodain</a:t>
            </a:r>
            <a:r>
              <a:rPr lang="de-DE" altLang="de-DE" sz="1400" b="1" i="1" dirty="0">
                <a:solidFill>
                  <a:schemeClr val="tx2"/>
                </a:solidFill>
              </a:rPr>
              <a:t> et al. In </a:t>
            </a:r>
            <a:r>
              <a:rPr lang="de-DE" altLang="de-DE" sz="1400" b="1" i="1" dirty="0" err="1">
                <a:solidFill>
                  <a:schemeClr val="tx2"/>
                </a:solidFill>
              </a:rPr>
              <a:t>preparation</a:t>
            </a:r>
            <a:endParaRPr lang="de-DE" altLang="de-DE" sz="1400" b="1" dirty="0">
              <a:solidFill>
                <a:schemeClr val="tx2"/>
              </a:solidFill>
            </a:endParaRPr>
          </a:p>
        </p:txBody>
      </p:sp>
    </p:spTree>
    <p:extLst>
      <p:ext uri="{BB962C8B-B14F-4D97-AF65-F5344CB8AC3E}">
        <p14:creationId xmlns:p14="http://schemas.microsoft.com/office/powerpoint/2010/main" val="186437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par>
                                <p:cTn id="19" presetID="10"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nodeType="withEffect">
                                  <p:stCondLst>
                                    <p:cond delay="0"/>
                                  </p:stCondLst>
                                  <p:childTnLst>
                                    <p:set>
                                      <p:cBhvr>
                                        <p:cTn id="31" dur="1" fill="hold">
                                          <p:stCondLst>
                                            <p:cond delay="0"/>
                                          </p:stCondLst>
                                        </p:cTn>
                                        <p:tgtEl>
                                          <p:spTgt spid="46">
                                            <p:txEl>
                                              <p:pRg st="0" end="0"/>
                                            </p:txEl>
                                          </p:spTgt>
                                        </p:tgtEl>
                                        <p:attrNameLst>
                                          <p:attrName>style.visibility</p:attrName>
                                        </p:attrNameLst>
                                      </p:cBhvr>
                                      <p:to>
                                        <p:strVal val="visible"/>
                                      </p:to>
                                    </p:set>
                                    <p:animEffect transition="in" filter="fade">
                                      <p:cBhvr>
                                        <p:cTn id="32" dur="500"/>
                                        <p:tgtEl>
                                          <p:spTgt spid="4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46">
                                            <p:txEl>
                                              <p:pRg st="2" end="2"/>
                                            </p:txEl>
                                          </p:spTgt>
                                        </p:tgtEl>
                                        <p:attrNameLst>
                                          <p:attrName>style.visibility</p:attrName>
                                        </p:attrNameLst>
                                      </p:cBhvr>
                                      <p:to>
                                        <p:strVal val="visible"/>
                                      </p:to>
                                    </p:set>
                                    <p:animEffect transition="in" filter="fade">
                                      <p:cBhvr>
                                        <p:cTn id="40" dur="500"/>
                                        <p:tgtEl>
                                          <p:spTgt spid="46">
                                            <p:txEl>
                                              <p:pRg st="2" end="2"/>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46">
                                            <p:txEl>
                                              <p:pRg st="5" end="5"/>
                                            </p:txEl>
                                          </p:spTgt>
                                        </p:tgtEl>
                                        <p:attrNameLst>
                                          <p:attrName>style.visibility</p:attrName>
                                        </p:attrNameLst>
                                      </p:cBhvr>
                                      <p:to>
                                        <p:strVal val="visible"/>
                                      </p:to>
                                    </p:set>
                                    <p:animEffect transition="in" filter="fade">
                                      <p:cBhvr>
                                        <p:cTn id="43" dur="500"/>
                                        <p:tgtEl>
                                          <p:spTgt spid="46">
                                            <p:txEl>
                                              <p:pRg st="5" end="5"/>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46">
                                            <p:txEl>
                                              <p:pRg st="6" end="6"/>
                                            </p:txEl>
                                          </p:spTgt>
                                        </p:tgtEl>
                                        <p:attrNameLst>
                                          <p:attrName>style.visibility</p:attrName>
                                        </p:attrNameLst>
                                      </p:cBhvr>
                                      <p:to>
                                        <p:strVal val="visible"/>
                                      </p:to>
                                    </p:set>
                                    <p:animEffect transition="in" filter="fade">
                                      <p:cBhvr>
                                        <p:cTn id="46" dur="500"/>
                                        <p:tgtEl>
                                          <p:spTgt spid="4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6" name="Title 1"/>
          <p:cNvSpPr txBox="1">
            <a:spLocks noGrp="1"/>
          </p:cNvSpPr>
          <p:nvPr>
            <p:ph type="title"/>
          </p:nvPr>
        </p:nvSpPr>
        <p:spPr>
          <a:xfrm>
            <a:off x="371475" y="323999"/>
            <a:ext cx="11449050" cy="635215"/>
          </a:xfrm>
          <a:prstGeom prst="rect">
            <a:avLst/>
          </a:prstGeom>
        </p:spPr>
        <p:txBody>
          <a:bodyPr/>
          <a:lstStyle>
            <a:lvl1pPr>
              <a:defRPr cap="none"/>
            </a:lvl1pPr>
          </a:lstStyle>
          <a:p>
            <a:r>
              <a:t>Summary</a:t>
            </a:r>
          </a:p>
        </p:txBody>
      </p:sp>
      <p:sp>
        <p:nvSpPr>
          <p:cNvPr id="1227" name="Content Placeholder 2"/>
          <p:cNvSpPr txBox="1">
            <a:spLocks noGrp="1"/>
          </p:cNvSpPr>
          <p:nvPr>
            <p:ph type="body" sz="quarter" idx="1"/>
          </p:nvPr>
        </p:nvSpPr>
        <p:spPr>
          <a:xfrm>
            <a:off x="371475" y="3921211"/>
            <a:ext cx="8793910" cy="1793789"/>
          </a:xfrm>
          <a:prstGeom prst="rect">
            <a:avLst/>
          </a:prstGeom>
        </p:spPr>
        <p:txBody>
          <a:bodyPr/>
          <a:lstStyle/>
          <a:p>
            <a:pPr marL="179999" indent="-179999">
              <a:lnSpc>
                <a:spcPct val="100000"/>
              </a:lnSpc>
              <a:buFontTx/>
              <a:buChar char="▪"/>
              <a:defRPr sz="1800"/>
            </a:pPr>
            <a:r>
              <a:rPr dirty="0"/>
              <a:t>A depth-dependent dynamic connectivity analysis can differentiate </a:t>
            </a:r>
            <a:br>
              <a:rPr dirty="0"/>
            </a:br>
            <a:r>
              <a:rPr dirty="0"/>
              <a:t>between patients with depression who respond or not to treatment.</a:t>
            </a:r>
          </a:p>
          <a:p>
            <a:pPr marL="179999" indent="-179999">
              <a:lnSpc>
                <a:spcPct val="100000"/>
              </a:lnSpc>
              <a:buFontTx/>
              <a:buChar char="▪"/>
              <a:defRPr sz="1800"/>
            </a:pPr>
            <a:r>
              <a:rPr dirty="0">
                <a:solidFill>
                  <a:schemeClr val="tx2"/>
                </a:solidFill>
              </a:rPr>
              <a:t>The evolution of the BDI score (before/after treatment) is particularly </a:t>
            </a:r>
            <a:br>
              <a:rPr dirty="0">
                <a:solidFill>
                  <a:schemeClr val="tx2"/>
                </a:solidFill>
              </a:rPr>
            </a:br>
            <a:r>
              <a:rPr dirty="0">
                <a:solidFill>
                  <a:schemeClr val="tx2"/>
                </a:solidFill>
              </a:rPr>
              <a:t>correlated with the evolution of the laminar connectivity state in certain </a:t>
            </a:r>
            <a:br>
              <a:rPr dirty="0">
                <a:solidFill>
                  <a:schemeClr val="tx2"/>
                </a:solidFill>
              </a:rPr>
            </a:br>
            <a:r>
              <a:rPr dirty="0">
                <a:solidFill>
                  <a:schemeClr val="tx2"/>
                </a:solidFill>
              </a:rPr>
              <a:t>ROIs, e.g. left (pre)cuneus.</a:t>
            </a:r>
          </a:p>
        </p:txBody>
      </p:sp>
      <p:sp>
        <p:nvSpPr>
          <p:cNvPr id="1257" name="Content Placeholder 2"/>
          <p:cNvSpPr txBox="1"/>
          <p:nvPr/>
        </p:nvSpPr>
        <p:spPr>
          <a:xfrm>
            <a:off x="378313" y="1137663"/>
            <a:ext cx="11020235" cy="15773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179999" indent="-179999" defTabSz="914400">
              <a:lnSpc>
                <a:spcPts val="2100"/>
              </a:lnSpc>
              <a:spcBef>
                <a:spcPts val="600"/>
              </a:spcBef>
              <a:buSzPct val="100000"/>
              <a:buChar char="▪"/>
              <a:defRPr>
                <a:solidFill>
                  <a:srgbClr val="808080"/>
                </a:solidFill>
              </a:defRPr>
            </a:pPr>
            <a:r>
              <a:rPr dirty="0">
                <a:solidFill>
                  <a:schemeClr val="tx1"/>
                </a:solidFill>
              </a:rPr>
              <a:t>High-resolution fMRI allows us to investigate cortical-depth dynamics.</a:t>
            </a:r>
            <a:endParaRPr sz="2200" dirty="0">
              <a:solidFill>
                <a:schemeClr val="tx1"/>
              </a:solidFill>
            </a:endParaRPr>
          </a:p>
          <a:p>
            <a:pPr marL="359999" lvl="1" indent="-179999" defTabSz="914400">
              <a:lnSpc>
                <a:spcPts val="2100"/>
              </a:lnSpc>
              <a:spcBef>
                <a:spcPts val="600"/>
              </a:spcBef>
              <a:buSzPct val="100000"/>
              <a:buChar char="▪"/>
              <a:defRPr>
                <a:solidFill>
                  <a:srgbClr val="808080"/>
                </a:solidFill>
              </a:defRPr>
            </a:pPr>
            <a:r>
              <a:rPr dirty="0">
                <a:solidFill>
                  <a:schemeClr val="tx1"/>
                </a:solidFill>
              </a:rPr>
              <a:t>reproduced the laminar patterns observed in M1 reported in the literature.</a:t>
            </a:r>
            <a:endParaRPr sz="2200" dirty="0">
              <a:solidFill>
                <a:schemeClr val="tx1"/>
              </a:solidFill>
            </a:endParaRPr>
          </a:p>
          <a:p>
            <a:pPr marL="359999" lvl="1" indent="-179999" defTabSz="914400">
              <a:lnSpc>
                <a:spcPts val="2100"/>
              </a:lnSpc>
              <a:spcBef>
                <a:spcPts val="600"/>
              </a:spcBef>
              <a:buSzPct val="100000"/>
              <a:buChar char="▪"/>
              <a:defRPr>
                <a:solidFill>
                  <a:srgbClr val="808080"/>
                </a:solidFill>
              </a:defRPr>
            </a:pPr>
            <a:r>
              <a:rPr dirty="0">
                <a:solidFill>
                  <a:schemeClr val="tx1"/>
                </a:solidFill>
              </a:rPr>
              <a:t>Provided insights into depth-dependent connectivity during resting state (e.g. DMN mostly connects at superficial layers) and identified potential brain-state dependent metrics.</a:t>
            </a:r>
            <a:endParaRPr sz="2200" dirty="0">
              <a:solidFill>
                <a:schemeClr val="tx1"/>
              </a:solidFill>
            </a:endParaRPr>
          </a:p>
          <a:p>
            <a:pPr marL="179999" indent="-179999" defTabSz="914400">
              <a:lnSpc>
                <a:spcPts val="2100"/>
              </a:lnSpc>
              <a:spcBef>
                <a:spcPts val="600"/>
              </a:spcBef>
              <a:buSzPct val="100000"/>
              <a:buChar char="▪"/>
              <a:defRPr>
                <a:solidFill>
                  <a:srgbClr val="808080"/>
                </a:solidFill>
              </a:defRPr>
            </a:pPr>
            <a:r>
              <a:rPr dirty="0">
                <a:solidFill>
                  <a:schemeClr val="tx1"/>
                </a:solidFill>
              </a:rPr>
              <a:t>The connectivity along the cortical depth is highly variable.</a:t>
            </a:r>
          </a:p>
        </p:txBody>
      </p:sp>
      <p:sp>
        <p:nvSpPr>
          <p:cNvPr id="1258" name="Slide Number Placeholder 3"/>
          <p:cNvSpPr txBox="1">
            <a:spLocks noGrp="1"/>
          </p:cNvSpPr>
          <p:nvPr>
            <p:ph type="sldNum" sz="quarter" idx="2"/>
          </p:nvPr>
        </p:nvSpPr>
        <p:spPr>
          <a:xfrm>
            <a:off x="5818289" y="6381327"/>
            <a:ext cx="182217" cy="17281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13</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227">
                                            <p:bg/>
                                          </p:spTgt>
                                        </p:tgtEl>
                                        <p:attrNameLst>
                                          <p:attrName>style.visibility</p:attrName>
                                        </p:attrNameLst>
                                      </p:cBhvr>
                                      <p:to>
                                        <p:strVal val="visible"/>
                                      </p:to>
                                    </p:set>
                                    <p:animEffect transition="in" filter="fade">
                                      <p:cBhvr>
                                        <p:cTn id="7" dur="500"/>
                                        <p:tgtEl>
                                          <p:spTgt spid="1227">
                                            <p:bg/>
                                          </p:spTgt>
                                        </p:tgtEl>
                                      </p:cBhvr>
                                    </p:animEffect>
                                  </p:childTnLst>
                                </p:cTn>
                              </p:par>
                              <p:par>
                                <p:cTn id="8" presetID="10" presetClass="entr" presetSubtype="0" fill="hold" grpId="1" nodeType="withEffect">
                                  <p:stCondLst>
                                    <p:cond delay="0"/>
                                  </p:stCondLst>
                                  <p:iterate>
                                    <p:tmAbs val="0"/>
                                  </p:iterate>
                                  <p:childTnLst>
                                    <p:set>
                                      <p:cBhvr>
                                        <p:cTn id="9" fill="hold"/>
                                        <p:tgtEl>
                                          <p:spTgt spid="1227">
                                            <p:txEl>
                                              <p:pRg st="0" end="0"/>
                                            </p:txEl>
                                          </p:spTgt>
                                        </p:tgtEl>
                                        <p:attrNameLst>
                                          <p:attrName>style.visibility</p:attrName>
                                        </p:attrNameLst>
                                      </p:cBhvr>
                                      <p:to>
                                        <p:strVal val="visible"/>
                                      </p:to>
                                    </p:set>
                                    <p:animEffect transition="in" filter="fade">
                                      <p:cBhvr>
                                        <p:cTn id="10" dur="500"/>
                                        <p:tgtEl>
                                          <p:spTgt spid="122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grpId="1" nodeType="clickEffect">
                                  <p:stCondLst>
                                    <p:cond delay="0"/>
                                  </p:stCondLst>
                                  <p:iterate>
                                    <p:tmAbs val="0"/>
                                  </p:iterate>
                                  <p:childTnLst>
                                    <p:set>
                                      <p:cBhvr>
                                        <p:cTn id="14" fill="hold"/>
                                        <p:tgtEl>
                                          <p:spTgt spid="1227">
                                            <p:txEl>
                                              <p:pRg st="1" end="1"/>
                                            </p:txEl>
                                          </p:spTgt>
                                        </p:tgtEl>
                                        <p:attrNameLst>
                                          <p:attrName>style.visibility</p:attrName>
                                        </p:attrNameLst>
                                      </p:cBhvr>
                                      <p:to>
                                        <p:strVal val="visible"/>
                                      </p:to>
                                    </p:set>
                                    <p:animEffect transition="in" filter="fade">
                                      <p:cBhvr>
                                        <p:cTn id="15" dur="500"/>
                                        <p:tgtEl>
                                          <p:spTgt spid="12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7" grpId="1" build="p"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0" name="TextShape 2"/>
          <p:cNvSpPr txBox="1"/>
          <p:nvPr/>
        </p:nvSpPr>
        <p:spPr>
          <a:xfrm>
            <a:off x="2394408" y="5425605"/>
            <a:ext cx="7532782" cy="6240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marL="431999" indent="-755999" defTabSz="1219200">
              <a:lnSpc>
                <a:spcPts val="5700"/>
              </a:lnSpc>
              <a:defRPr sz="2600" spc="-1">
                <a:solidFill>
                  <a:srgbClr val="203864"/>
                </a:solidFill>
              </a:defRPr>
            </a:lvl1pPr>
          </a:lstStyle>
          <a:p>
            <a:r>
              <a:rPr dirty="0"/>
              <a:t>Fabian </a:t>
            </a:r>
            <a:r>
              <a:rPr dirty="0" err="1"/>
              <a:t>Küppers</a:t>
            </a:r>
            <a:r>
              <a:rPr lang="en-US" dirty="0"/>
              <a:t>, </a:t>
            </a:r>
            <a:r>
              <a:rPr lang="en-US" dirty="0" err="1"/>
              <a:t>Seong-Dae</a:t>
            </a:r>
            <a:r>
              <a:rPr lang="en-US" dirty="0"/>
              <a:t> Yun and N. Jon Shah</a:t>
            </a:r>
            <a:endParaRPr dirty="0"/>
          </a:p>
        </p:txBody>
      </p:sp>
      <p:sp>
        <p:nvSpPr>
          <p:cNvPr id="1261" name="CustomShape 3"/>
          <p:cNvSpPr/>
          <p:nvPr/>
        </p:nvSpPr>
        <p:spPr>
          <a:xfrm>
            <a:off x="243839" y="243839"/>
            <a:ext cx="11704322" cy="3291842"/>
          </a:xfrm>
          <a:prstGeom prst="rect">
            <a:avLst/>
          </a:prstGeom>
          <a:solidFill>
            <a:srgbClr val="FFFFFF"/>
          </a:solidFill>
          <a:ln w="12700">
            <a:solidFill>
              <a:srgbClr val="FFFFFF"/>
            </a:solidFill>
          </a:ln>
        </p:spPr>
        <p:txBody>
          <a:bodyPr lIns="60959" tIns="60959" rIns="60959" bIns="60959"/>
          <a:lstStyle/>
          <a:p>
            <a:pPr defTabSz="1219200">
              <a:defRPr sz="2400"/>
            </a:pPr>
            <a:endParaRPr/>
          </a:p>
        </p:txBody>
      </p:sp>
      <p:pic>
        <p:nvPicPr>
          <p:cNvPr id="1262" name="Grafik 231" descr="Grafik 231"/>
          <p:cNvPicPr>
            <a:picLocks noChangeAspect="1"/>
          </p:cNvPicPr>
          <p:nvPr/>
        </p:nvPicPr>
        <p:blipFill>
          <a:blip r:embed="rId3"/>
          <a:stretch>
            <a:fillRect/>
          </a:stretch>
        </p:blipFill>
        <p:spPr>
          <a:xfrm>
            <a:off x="3661440" y="169919"/>
            <a:ext cx="4998721" cy="3503522"/>
          </a:xfrm>
          <a:prstGeom prst="rect">
            <a:avLst/>
          </a:prstGeom>
          <a:ln w="12700">
            <a:miter lim="400000"/>
          </a:ln>
        </p:spPr>
      </p:pic>
      <p:sp>
        <p:nvSpPr>
          <p:cNvPr id="1263" name="TextShape 2"/>
          <p:cNvSpPr txBox="1"/>
          <p:nvPr/>
        </p:nvSpPr>
        <p:spPr>
          <a:xfrm>
            <a:off x="348053" y="3955349"/>
            <a:ext cx="11495893" cy="1423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L="431999" indent="-755999" algn="ctr" defTabSz="1219200">
              <a:lnSpc>
                <a:spcPts val="5700"/>
              </a:lnSpc>
              <a:defRPr sz="4200" spc="-1">
                <a:solidFill>
                  <a:srgbClr val="203864"/>
                </a:solidFill>
              </a:defRPr>
            </a:lvl1pPr>
          </a:lstStyle>
          <a:p>
            <a:r>
              <a:rPr sz="4000" dirty="0"/>
              <a:t>A Novel and Rapid MRI Method for Quantification of the Oxygen Extraction Fraction</a:t>
            </a:r>
            <a:r>
              <a:rPr lang="en-US" sz="4000" dirty="0"/>
              <a:t> at 3T</a:t>
            </a:r>
            <a:endParaRPr sz="4000" dirty="0"/>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7" name="Slide Number Placeholder 4"/>
          <p:cNvSpPr txBox="1">
            <a:spLocks noGrp="1"/>
          </p:cNvSpPr>
          <p:nvPr>
            <p:ph type="sldNum" sz="quarter" idx="4294967295"/>
          </p:nvPr>
        </p:nvSpPr>
        <p:spPr>
          <a:xfrm>
            <a:off x="5136000" y="6352993"/>
            <a:ext cx="238721" cy="22195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609600">
              <a:defRPr sz="1600">
                <a:solidFill>
                  <a:srgbClr val="4F81BD"/>
                </a:solidFill>
              </a:defRPr>
            </a:lvl1pPr>
          </a:lstStyle>
          <a:p>
            <a:fld id="{86CB4B4D-7CA3-9044-876B-883B54F8677D}" type="slidenum">
              <a:t>15</a:t>
            </a:fld>
            <a:endParaRPr/>
          </a:p>
        </p:txBody>
      </p:sp>
      <p:pic>
        <p:nvPicPr>
          <p:cNvPr id="1268" name="Grafik 4" descr="Grafik 4"/>
          <p:cNvPicPr>
            <a:picLocks noChangeAspect="1"/>
          </p:cNvPicPr>
          <p:nvPr/>
        </p:nvPicPr>
        <p:blipFill>
          <a:blip r:embed="rId3"/>
          <a:srcRect b="34567"/>
          <a:stretch>
            <a:fillRect/>
          </a:stretch>
        </p:blipFill>
        <p:spPr>
          <a:xfrm>
            <a:off x="5871460" y="2727757"/>
            <a:ext cx="5462166" cy="1859594"/>
          </a:xfrm>
          <a:prstGeom prst="rect">
            <a:avLst/>
          </a:prstGeom>
          <a:ln w="12700">
            <a:miter lim="400000"/>
          </a:ln>
        </p:spPr>
      </p:pic>
      <p:sp>
        <p:nvSpPr>
          <p:cNvPr id="1269" name="TextShape 1"/>
          <p:cNvSpPr txBox="1"/>
          <p:nvPr/>
        </p:nvSpPr>
        <p:spPr>
          <a:xfrm>
            <a:off x="632639" y="357287"/>
            <a:ext cx="9852482" cy="411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L="431999" indent="-755999" defTabSz="1219200">
              <a:lnSpc>
                <a:spcPts val="3200"/>
              </a:lnSpc>
              <a:defRPr sz="3200" b="1" spc="-1">
                <a:solidFill>
                  <a:srgbClr val="44546A"/>
                </a:solidFill>
              </a:defRPr>
            </a:lvl1pPr>
          </a:lstStyle>
          <a:p>
            <a:r>
              <a:t>Imaging Brain Function and Metabolism</a:t>
            </a:r>
          </a:p>
        </p:txBody>
      </p:sp>
      <p:sp>
        <p:nvSpPr>
          <p:cNvPr id="1270" name="TextShape 3"/>
          <p:cNvSpPr txBox="1"/>
          <p:nvPr/>
        </p:nvSpPr>
        <p:spPr>
          <a:xfrm>
            <a:off x="1096171" y="1616042"/>
            <a:ext cx="10569862" cy="13271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999" tIns="44999" rIns="44999" bIns="44999">
            <a:spAutoFit/>
          </a:bodyPr>
          <a:lstStyle/>
          <a:p>
            <a:pPr defTabSz="1219200">
              <a:defRPr sz="2400" spc="-1"/>
            </a:pPr>
            <a:r>
              <a:t>	Brain function 			Brain metabolism</a:t>
            </a:r>
            <a:br/>
            <a:br/>
            <a:endParaRPr sz="1800" spc="-1"/>
          </a:p>
        </p:txBody>
      </p:sp>
      <p:sp>
        <p:nvSpPr>
          <p:cNvPr id="1271" name="Textfeld 1"/>
          <p:cNvSpPr txBox="1"/>
          <p:nvPr/>
        </p:nvSpPr>
        <p:spPr>
          <a:xfrm>
            <a:off x="439122" y="3080711"/>
            <a:ext cx="5025155" cy="11787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tIns="60959" rIns="60959" bIns="60959">
            <a:spAutoFit/>
          </a:bodyPr>
          <a:lstStyle/>
          <a:p>
            <a:pPr algn="ctr" defTabSz="1219200">
              <a:defRPr sz="2400" spc="-1"/>
            </a:pPr>
            <a:r>
              <a:t>MR methods exist</a:t>
            </a:r>
          </a:p>
          <a:p>
            <a:pPr defTabSz="1219200">
              <a:defRPr sz="2400" spc="-1"/>
            </a:pPr>
            <a:endParaRPr/>
          </a:p>
          <a:p>
            <a:pPr defTabSz="1219200">
              <a:defRPr sz="2400" spc="-1"/>
            </a:pPr>
            <a:r>
              <a:t> 	often very slow (15-30 min)</a:t>
            </a:r>
          </a:p>
        </p:txBody>
      </p:sp>
      <p:sp>
        <p:nvSpPr>
          <p:cNvPr id="1272" name="Pfeil: nach links und rechts 2"/>
          <p:cNvSpPr/>
          <p:nvPr/>
        </p:nvSpPr>
        <p:spPr>
          <a:xfrm>
            <a:off x="4867480" y="1711602"/>
            <a:ext cx="1812022" cy="335561"/>
          </a:xfrm>
          <a:prstGeom prst="leftRightArrow">
            <a:avLst>
              <a:gd name="adj1" fmla="val 50000"/>
              <a:gd name="adj2" fmla="val 50000"/>
            </a:avLst>
          </a:prstGeom>
          <a:solidFill>
            <a:srgbClr val="4F81BD"/>
          </a:solidFill>
          <a:ln w="25400">
            <a:solidFill>
              <a:srgbClr val="3A5E8A"/>
            </a:solidFill>
            <a:miter/>
          </a:ln>
        </p:spPr>
        <p:txBody>
          <a:bodyPr lIns="60959" tIns="60959" rIns="60959" bIns="60959" anchor="ctr"/>
          <a:lstStyle/>
          <a:p>
            <a:pPr algn="ctr" defTabSz="1219200">
              <a:defRPr sz="2400">
                <a:solidFill>
                  <a:srgbClr val="FFFFFF"/>
                </a:solidFill>
              </a:defRPr>
            </a:pPr>
            <a:endParaRPr/>
          </a:p>
        </p:txBody>
      </p:sp>
      <p:pic>
        <p:nvPicPr>
          <p:cNvPr id="1273" name="Picture 4" descr="Picture 4"/>
          <p:cNvPicPr>
            <a:picLocks noChangeAspect="1"/>
          </p:cNvPicPr>
          <p:nvPr/>
        </p:nvPicPr>
        <p:blipFill>
          <a:blip r:embed="rId4"/>
          <a:stretch>
            <a:fillRect/>
          </a:stretch>
        </p:blipFill>
        <p:spPr>
          <a:xfrm>
            <a:off x="1119139" y="1375338"/>
            <a:ext cx="1008091" cy="1008090"/>
          </a:xfrm>
          <a:prstGeom prst="rect">
            <a:avLst/>
          </a:prstGeom>
          <a:ln w="12700">
            <a:miter lim="400000"/>
          </a:ln>
        </p:spPr>
      </p:pic>
      <p:pic>
        <p:nvPicPr>
          <p:cNvPr id="1274" name="Picture 8" descr="Picture 8"/>
          <p:cNvPicPr>
            <a:picLocks noChangeAspect="1"/>
          </p:cNvPicPr>
          <p:nvPr/>
        </p:nvPicPr>
        <p:blipFill>
          <a:blip r:embed="rId5"/>
          <a:stretch>
            <a:fillRect/>
          </a:stretch>
        </p:blipFill>
        <p:spPr>
          <a:xfrm>
            <a:off x="9895813" y="1400319"/>
            <a:ext cx="958126" cy="958127"/>
          </a:xfrm>
          <a:prstGeom prst="rect">
            <a:avLst/>
          </a:prstGeom>
          <a:ln w="12700">
            <a:miter lim="400000"/>
          </a:ln>
        </p:spPr>
      </p:pic>
      <p:sp>
        <p:nvSpPr>
          <p:cNvPr id="1275" name="Textfeld 7"/>
          <p:cNvSpPr txBox="1"/>
          <p:nvPr/>
        </p:nvSpPr>
        <p:spPr>
          <a:xfrm>
            <a:off x="2387507" y="5222396"/>
            <a:ext cx="9262567" cy="8231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59" tIns="60959" rIns="60959" bIns="60959">
            <a:spAutoFit/>
          </a:bodyPr>
          <a:lstStyle>
            <a:lvl1pPr defTabSz="1219200">
              <a:defRPr sz="2400" spc="-1"/>
            </a:lvl1pPr>
          </a:lstStyle>
          <a:p>
            <a:r>
              <a:t>Need for rapid imaging techniques to investigate brain metabolism</a:t>
            </a:r>
          </a:p>
        </p:txBody>
      </p:sp>
      <p:pic>
        <p:nvPicPr>
          <p:cNvPr id="1276" name="Grafik 8" descr="Grafik 8"/>
          <p:cNvPicPr>
            <a:picLocks noChangeAspect="1"/>
          </p:cNvPicPr>
          <p:nvPr/>
        </p:nvPicPr>
        <p:blipFill>
          <a:blip r:embed="rId6"/>
          <a:stretch>
            <a:fillRect/>
          </a:stretch>
        </p:blipFill>
        <p:spPr>
          <a:xfrm>
            <a:off x="1278097" y="5009102"/>
            <a:ext cx="903041" cy="903041"/>
          </a:xfrm>
          <a:prstGeom prst="rect">
            <a:avLst/>
          </a:prstGeom>
          <a:ln w="12700">
            <a:miter lim="400000"/>
          </a:ln>
        </p:spPr>
      </p:pic>
      <p:sp>
        <p:nvSpPr>
          <p:cNvPr id="1277" name="Gerade Verbindung mit Pfeil 10"/>
          <p:cNvSpPr/>
          <p:nvPr/>
        </p:nvSpPr>
        <p:spPr>
          <a:xfrm>
            <a:off x="1051171" y="4097866"/>
            <a:ext cx="486501" cy="1"/>
          </a:xfrm>
          <a:prstGeom prst="line">
            <a:avLst/>
          </a:prstGeom>
          <a:ln w="12700">
            <a:solidFill>
              <a:srgbClr val="000000"/>
            </a:solidFill>
            <a:miter/>
            <a:tailEnd type="triangle"/>
          </a:ln>
        </p:spPr>
        <p:txBody>
          <a:bodyPr lIns="60959" tIns="60959" rIns="60959" bIns="60959"/>
          <a:lstStyle/>
          <a:p>
            <a:pPr defTabSz="1219200">
              <a:defRPr sz="2400"/>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6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271"/>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0"/>
                                  </p:stCondLst>
                                  <p:iterate>
                                    <p:tmAbs val="0"/>
                                  </p:iterate>
                                  <p:childTnLst>
                                    <p:set>
                                      <p:cBhvr>
                                        <p:cTn id="12" fill="hold"/>
                                        <p:tgtEl>
                                          <p:spTgt spid="127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4" nodeType="clickEffect">
                                  <p:stCondLst>
                                    <p:cond delay="0"/>
                                  </p:stCondLst>
                                  <p:iterate>
                                    <p:tmAbs val="0"/>
                                  </p:iterate>
                                  <p:childTnLst>
                                    <p:set>
                                      <p:cBhvr>
                                        <p:cTn id="16" fill="hold"/>
                                        <p:tgtEl>
                                          <p:spTgt spid="1275"/>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5" nodeType="afterEffect">
                                  <p:stCondLst>
                                    <p:cond delay="0"/>
                                  </p:stCondLst>
                                  <p:iterate>
                                    <p:tmAbs val="0"/>
                                  </p:iterate>
                                  <p:childTnLst>
                                    <p:set>
                                      <p:cBhvr>
                                        <p:cTn id="19" fill="hold"/>
                                        <p:tgtEl>
                                          <p:spTgt spid="12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8" grpId="1" animBg="1" advAuto="0"/>
      <p:bldP spid="1271" grpId="2" animBg="1" advAuto="0"/>
      <p:bldP spid="1275" grpId="4" animBg="1" advAuto="0"/>
      <p:bldP spid="1276" grpId="5" animBg="1" advAuto="0"/>
      <p:bldP spid="1277" grpId="3"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1" name="TextShape 1"/>
          <p:cNvSpPr txBox="1"/>
          <p:nvPr/>
        </p:nvSpPr>
        <p:spPr>
          <a:xfrm>
            <a:off x="632639" y="357599"/>
            <a:ext cx="9852482" cy="411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L="431999" indent="-755999" defTabSz="1219200">
              <a:lnSpc>
                <a:spcPts val="3200"/>
              </a:lnSpc>
              <a:defRPr sz="3200" b="1" spc="-1">
                <a:solidFill>
                  <a:srgbClr val="44546A"/>
                </a:solidFill>
              </a:defRPr>
            </a:lvl1pPr>
          </a:lstStyle>
          <a:p>
            <a:r>
              <a:t>Rapid Imaging</a:t>
            </a:r>
          </a:p>
        </p:txBody>
      </p:sp>
      <p:sp>
        <p:nvSpPr>
          <p:cNvPr id="1282" name="Textfeld 15"/>
          <p:cNvSpPr txBox="1"/>
          <p:nvPr/>
        </p:nvSpPr>
        <p:spPr>
          <a:xfrm>
            <a:off x="5619839" y="1190434"/>
            <a:ext cx="2104957" cy="467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tIns="60959" rIns="60959" bIns="60959">
            <a:spAutoFit/>
          </a:bodyPr>
          <a:lstStyle>
            <a:lvl1pPr defTabSz="1219200">
              <a:defRPr sz="2400"/>
            </a:lvl1pPr>
          </a:lstStyle>
          <a:p>
            <a:r>
              <a:t>Time is money</a:t>
            </a:r>
          </a:p>
        </p:txBody>
      </p:sp>
      <p:pic>
        <p:nvPicPr>
          <p:cNvPr id="1283" name="Grafik 16" descr="Grafik 16"/>
          <p:cNvPicPr>
            <a:picLocks noChangeAspect="1"/>
          </p:cNvPicPr>
          <p:nvPr/>
        </p:nvPicPr>
        <p:blipFill>
          <a:blip r:embed="rId3"/>
          <a:stretch>
            <a:fillRect/>
          </a:stretch>
        </p:blipFill>
        <p:spPr>
          <a:xfrm>
            <a:off x="4359452" y="930497"/>
            <a:ext cx="1076819" cy="1076819"/>
          </a:xfrm>
          <a:prstGeom prst="rect">
            <a:avLst/>
          </a:prstGeom>
          <a:ln w="12700">
            <a:miter lim="400000"/>
          </a:ln>
        </p:spPr>
      </p:pic>
      <p:sp>
        <p:nvSpPr>
          <p:cNvPr id="1284" name="Textfeld 17"/>
          <p:cNvSpPr txBox="1"/>
          <p:nvPr/>
        </p:nvSpPr>
        <p:spPr>
          <a:xfrm>
            <a:off x="244231" y="2098185"/>
            <a:ext cx="11832136" cy="11152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59" tIns="60959" rIns="60959" bIns="60959">
            <a:spAutoFit/>
          </a:bodyPr>
          <a:lstStyle/>
          <a:p>
            <a:pPr defTabSz="1219200">
              <a:defRPr sz="2400">
                <a:solidFill>
                  <a:srgbClr val="202124"/>
                </a:solidFill>
              </a:defRPr>
            </a:pPr>
            <a:r>
              <a:t>Ø</a:t>
            </a:r>
            <a:r>
              <a:rPr sz="2000"/>
              <a:t> </a:t>
            </a:r>
            <a:r>
              <a:t>cost/hour: 400-600€ (depending on staff/infrastructure) in the UK </a:t>
            </a:r>
            <a:r>
              <a:rPr sz="1200"/>
              <a:t>[Hollingsworth 2015]</a:t>
            </a:r>
          </a:p>
          <a:p>
            <a:pPr defTabSz="1219200">
              <a:defRPr sz="1200">
                <a:solidFill>
                  <a:srgbClr val="202124"/>
                </a:solidFill>
              </a:defRPr>
            </a:pPr>
            <a:endParaRPr sz="1200"/>
          </a:p>
          <a:p>
            <a:pPr defTabSz="1219200">
              <a:defRPr sz="800">
                <a:solidFill>
                  <a:srgbClr val="202124"/>
                </a:solidFill>
              </a:defRPr>
            </a:pPr>
            <a:endParaRPr sz="1200"/>
          </a:p>
          <a:p>
            <a:pPr defTabSz="1219200">
              <a:defRPr sz="2400">
                <a:solidFill>
                  <a:srgbClr val="202124"/>
                </a:solidFill>
              </a:defRPr>
            </a:pPr>
            <a:r>
              <a:t>Ø scan duration: 20-60min =&gt; 1-2 patients per hour (depending on protocol/handling)</a:t>
            </a:r>
          </a:p>
        </p:txBody>
      </p:sp>
      <p:sp>
        <p:nvSpPr>
          <p:cNvPr id="1285" name="Textfeld 18"/>
          <p:cNvSpPr txBox="1"/>
          <p:nvPr/>
        </p:nvSpPr>
        <p:spPr>
          <a:xfrm>
            <a:off x="2504606" y="3421797"/>
            <a:ext cx="6706276" cy="11787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tIns="60959" rIns="60959" bIns="60959">
            <a:spAutoFit/>
          </a:bodyPr>
          <a:lstStyle/>
          <a:p>
            <a:pPr defTabSz="1219200">
              <a:defRPr sz="1600"/>
            </a:pPr>
            <a:r>
              <a:t>		</a:t>
            </a:r>
            <a:r>
              <a:rPr sz="2000"/>
              <a:t>                       </a:t>
            </a:r>
            <a:r>
              <a:rPr sz="2400"/>
              <a:t>cost efficiency</a:t>
            </a:r>
          </a:p>
          <a:p>
            <a:pPr defTabSz="1219200">
              <a:defRPr sz="2400"/>
            </a:pPr>
            <a:r>
              <a:t> Acquisition time crucial for       patient comfort</a:t>
            </a:r>
          </a:p>
          <a:p>
            <a:pPr defTabSz="1219200">
              <a:defRPr sz="2400"/>
            </a:pPr>
            <a:r>
              <a:t>		                     motion corruption</a:t>
            </a:r>
          </a:p>
        </p:txBody>
      </p:sp>
      <p:sp>
        <p:nvSpPr>
          <p:cNvPr id="1286" name="Geschweifte Klammer links 1"/>
          <p:cNvSpPr/>
          <p:nvPr/>
        </p:nvSpPr>
        <p:spPr>
          <a:xfrm>
            <a:off x="6393370" y="3452042"/>
            <a:ext cx="179860" cy="11580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475"/>
                  <a:pt x="10800" y="21320"/>
                </a:cubicBezTo>
                <a:lnTo>
                  <a:pt x="10800" y="11080"/>
                </a:lnTo>
                <a:cubicBezTo>
                  <a:pt x="10800" y="10925"/>
                  <a:pt x="5965" y="10800"/>
                  <a:pt x="0" y="10800"/>
                </a:cubicBezTo>
                <a:cubicBezTo>
                  <a:pt x="5965" y="10800"/>
                  <a:pt x="10800" y="10675"/>
                  <a:pt x="10800" y="10520"/>
                </a:cubicBezTo>
                <a:lnTo>
                  <a:pt x="10800" y="280"/>
                </a:lnTo>
                <a:cubicBezTo>
                  <a:pt x="10800" y="125"/>
                  <a:pt x="15635" y="0"/>
                  <a:pt x="21600" y="0"/>
                </a:cubicBezTo>
              </a:path>
            </a:pathLst>
          </a:custGeom>
          <a:ln w="12700">
            <a:solidFill>
              <a:srgbClr val="000000"/>
            </a:solidFill>
            <a:miter/>
          </a:ln>
        </p:spPr>
        <p:txBody>
          <a:bodyPr lIns="60959" tIns="60959" rIns="60959" bIns="60959" anchor="ctr"/>
          <a:lstStyle/>
          <a:p>
            <a:pPr algn="ctr" defTabSz="1219200">
              <a:defRPr sz="2400"/>
            </a:pPr>
            <a:endParaRPr/>
          </a:p>
        </p:txBody>
      </p:sp>
      <p:sp>
        <p:nvSpPr>
          <p:cNvPr id="1287" name="TextShape 1"/>
          <p:cNvSpPr txBox="1"/>
          <p:nvPr/>
        </p:nvSpPr>
        <p:spPr>
          <a:xfrm>
            <a:off x="632639" y="357287"/>
            <a:ext cx="9852482" cy="411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marL="431999" indent="-755999" defTabSz="1219200">
              <a:lnSpc>
                <a:spcPts val="3200"/>
              </a:lnSpc>
              <a:defRPr sz="3200" b="1" spc="-1">
                <a:solidFill>
                  <a:srgbClr val="44546A"/>
                </a:solidFill>
              </a:defRPr>
            </a:pPr>
            <a:r>
              <a:t>Rapid </a:t>
            </a:r>
            <a:r>
              <a:rPr>
                <a:solidFill>
                  <a:srgbClr val="FF0000"/>
                </a:solidFill>
              </a:rPr>
              <a:t>Multi-Contrast</a:t>
            </a:r>
            <a:r>
              <a:t> Imaging</a:t>
            </a:r>
          </a:p>
        </p:txBody>
      </p:sp>
      <p:grpSp>
        <p:nvGrpSpPr>
          <p:cNvPr id="1292" name="Gruppieren 12"/>
          <p:cNvGrpSpPr/>
          <p:nvPr/>
        </p:nvGrpSpPr>
        <p:grpSpPr>
          <a:xfrm>
            <a:off x="1220908" y="4337154"/>
            <a:ext cx="9851757" cy="1604206"/>
            <a:chOff x="0" y="0"/>
            <a:chExt cx="9851756" cy="1604204"/>
          </a:xfrm>
        </p:grpSpPr>
        <p:sp>
          <p:nvSpPr>
            <p:cNvPr id="1288" name="Gerade Verbindung mit Pfeil 5"/>
            <p:cNvSpPr/>
            <p:nvPr/>
          </p:nvSpPr>
          <p:spPr>
            <a:xfrm>
              <a:off x="2519369" y="0"/>
              <a:ext cx="1" cy="376398"/>
            </a:xfrm>
            <a:prstGeom prst="line">
              <a:avLst/>
            </a:prstGeom>
            <a:noFill/>
            <a:ln w="12700" cap="flat">
              <a:solidFill>
                <a:srgbClr val="FF0000"/>
              </a:solidFill>
              <a:prstDash val="solid"/>
              <a:miter lim="800000"/>
              <a:tailEnd type="triangle" w="med" len="med"/>
            </a:ln>
            <a:effectLst/>
          </p:spPr>
          <p:txBody>
            <a:bodyPr wrap="square" lIns="60959" tIns="60959" rIns="60959" bIns="60959" numCol="1" anchor="t">
              <a:noAutofit/>
            </a:bodyPr>
            <a:lstStyle/>
            <a:p>
              <a:pPr defTabSz="1219200">
                <a:defRPr sz="2400"/>
              </a:pPr>
              <a:endParaRPr/>
            </a:p>
          </p:txBody>
        </p:sp>
        <p:sp>
          <p:nvSpPr>
            <p:cNvPr id="1289" name="Gerader Verbinder 7"/>
            <p:cNvSpPr/>
            <p:nvPr/>
          </p:nvSpPr>
          <p:spPr>
            <a:xfrm>
              <a:off x="1386975" y="0"/>
              <a:ext cx="2170505" cy="1"/>
            </a:xfrm>
            <a:prstGeom prst="line">
              <a:avLst/>
            </a:prstGeom>
            <a:noFill/>
            <a:ln w="12700" cap="flat">
              <a:solidFill>
                <a:srgbClr val="FF0000"/>
              </a:solidFill>
              <a:prstDash val="solid"/>
              <a:miter lim="800000"/>
            </a:ln>
            <a:effectLst/>
          </p:spPr>
          <p:txBody>
            <a:bodyPr wrap="square" lIns="60959" tIns="60959" rIns="60959" bIns="60959" numCol="1" anchor="t">
              <a:noAutofit/>
            </a:bodyPr>
            <a:lstStyle/>
            <a:p>
              <a:pPr defTabSz="1219200">
                <a:defRPr sz="2400"/>
              </a:pPr>
              <a:endParaRPr/>
            </a:p>
          </p:txBody>
        </p:sp>
        <p:sp>
          <p:nvSpPr>
            <p:cNvPr id="1290" name="Textfeld 9"/>
            <p:cNvSpPr txBox="1"/>
            <p:nvPr/>
          </p:nvSpPr>
          <p:spPr>
            <a:xfrm>
              <a:off x="0" y="425456"/>
              <a:ext cx="9851758" cy="11787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tIns="60959" rIns="60959" bIns="60959" numCol="1" anchor="t">
              <a:spAutoFit/>
            </a:bodyPr>
            <a:lstStyle/>
            <a:p>
              <a:pPr defTabSz="1219200">
                <a:defRPr sz="2400"/>
              </a:pPr>
              <a:r>
                <a:t>    ≈ number of methods (sequences)</a:t>
              </a:r>
            </a:p>
            <a:p>
              <a:pPr defTabSz="1219200">
                <a:defRPr sz="2400"/>
              </a:pPr>
              <a:endParaRPr/>
            </a:p>
            <a:p>
              <a:pPr defTabSz="1219200">
                <a:defRPr sz="2400"/>
              </a:pPr>
              <a:r>
                <a:t>each contrast = one sequence           multiple contrasts in one sequence</a:t>
              </a:r>
            </a:p>
          </p:txBody>
        </p:sp>
        <p:sp>
          <p:nvSpPr>
            <p:cNvPr id="1291" name="Gerade Verbindung mit Pfeil 11"/>
            <p:cNvSpPr/>
            <p:nvPr/>
          </p:nvSpPr>
          <p:spPr>
            <a:xfrm>
              <a:off x="4466210" y="1438625"/>
              <a:ext cx="393572" cy="1"/>
            </a:xfrm>
            <a:prstGeom prst="line">
              <a:avLst/>
            </a:prstGeom>
            <a:noFill/>
            <a:ln w="12700" cap="flat">
              <a:solidFill>
                <a:srgbClr val="000000"/>
              </a:solidFill>
              <a:prstDash val="solid"/>
              <a:miter lim="800000"/>
              <a:tailEnd type="triangle" w="med" len="med"/>
            </a:ln>
            <a:effectLst/>
          </p:spPr>
          <p:txBody>
            <a:bodyPr wrap="square" lIns="60959" tIns="60959" rIns="60959" bIns="60959" numCol="1" anchor="t">
              <a:noAutofit/>
            </a:bodyPr>
            <a:lstStyle/>
            <a:p>
              <a:pPr defTabSz="1219200">
                <a:defRPr sz="2400"/>
              </a:pPr>
              <a:endParaRPr/>
            </a:p>
          </p:txBody>
        </p:sp>
      </p:grpSp>
      <p:grpSp>
        <p:nvGrpSpPr>
          <p:cNvPr id="1300" name="Denkblase: wolkenförmig 20"/>
          <p:cNvGrpSpPr/>
          <p:nvPr/>
        </p:nvGrpSpPr>
        <p:grpSpPr>
          <a:xfrm>
            <a:off x="2057972" y="2009316"/>
            <a:ext cx="8073076" cy="3217911"/>
            <a:chOff x="0" y="0"/>
            <a:chExt cx="8073075" cy="3217910"/>
          </a:xfrm>
        </p:grpSpPr>
        <p:grpSp>
          <p:nvGrpSpPr>
            <p:cNvPr id="1298" name="Group"/>
            <p:cNvGrpSpPr/>
            <p:nvPr/>
          </p:nvGrpSpPr>
          <p:grpSpPr>
            <a:xfrm>
              <a:off x="0" y="0"/>
              <a:ext cx="8073076" cy="3217911"/>
              <a:chOff x="0" y="0"/>
              <a:chExt cx="8073075" cy="3217910"/>
            </a:xfrm>
          </p:grpSpPr>
          <p:sp>
            <p:nvSpPr>
              <p:cNvPr id="1293" name="Shape"/>
              <p:cNvSpPr/>
              <p:nvPr/>
            </p:nvSpPr>
            <p:spPr>
              <a:xfrm>
                <a:off x="0" y="0"/>
                <a:ext cx="8073076" cy="2486537"/>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lnTo>
                      <a:pt x="1901" y="6800"/>
                    </a:ln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lnTo>
                      <a:pt x="18513" y="2598"/>
                    </a:lnTo>
                    <a:cubicBezTo>
                      <a:pt x="19885" y="3102"/>
                      <a:pt x="20694" y="5013"/>
                      <a:pt x="20321" y="6865"/>
                    </a:cubicBezTo>
                    <a:cubicBezTo>
                      <a:pt x="20289" y="7020"/>
                      <a:pt x="20250" y="7173"/>
                      <a:pt x="20203" y="7321"/>
                    </a:cubicBezTo>
                    <a:lnTo>
                      <a:pt x="20203" y="7321"/>
                    </a:ln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solidFill>
                <a:srgbClr val="FFFFFF"/>
              </a:solidFill>
              <a:ln w="25400" cap="flat">
                <a:solidFill>
                  <a:srgbClr val="C0504D"/>
                </a:solidFill>
                <a:prstDash val="solid"/>
                <a:miter lim="800000"/>
              </a:ln>
              <a:effectLst/>
            </p:spPr>
            <p:txBody>
              <a:bodyPr wrap="square" lIns="60959" tIns="60959" rIns="60959" bIns="60959" numCol="1" anchor="ctr">
                <a:noAutofit/>
              </a:bodyPr>
              <a:lstStyle/>
              <a:p>
                <a:pPr algn="ctr" defTabSz="1219200">
                  <a:defRPr sz="2400"/>
                </a:pPr>
                <a:endParaRPr/>
              </a:p>
            </p:txBody>
          </p:sp>
          <p:sp>
            <p:nvSpPr>
              <p:cNvPr id="1294" name="Circle"/>
              <p:cNvSpPr/>
              <p:nvPr/>
            </p:nvSpPr>
            <p:spPr>
              <a:xfrm>
                <a:off x="1598515" y="2378407"/>
                <a:ext cx="413620" cy="413620"/>
              </a:xfrm>
              <a:prstGeom prst="ellipse">
                <a:avLst/>
              </a:prstGeom>
              <a:solidFill>
                <a:srgbClr val="FFFFFF"/>
              </a:solidFill>
              <a:ln w="25400" cap="flat">
                <a:solidFill>
                  <a:srgbClr val="C0504D"/>
                </a:solidFill>
                <a:prstDash val="solid"/>
                <a:miter lim="800000"/>
              </a:ln>
              <a:effectLst/>
            </p:spPr>
            <p:txBody>
              <a:bodyPr wrap="square" lIns="60959" tIns="60959" rIns="60959" bIns="60959" numCol="1" anchor="ctr">
                <a:noAutofit/>
              </a:bodyPr>
              <a:lstStyle/>
              <a:p>
                <a:pPr algn="ctr" defTabSz="1219200">
                  <a:defRPr sz="2400"/>
                </a:pPr>
                <a:endParaRPr/>
              </a:p>
            </p:txBody>
          </p:sp>
          <p:sp>
            <p:nvSpPr>
              <p:cNvPr id="1295" name="Circle"/>
              <p:cNvSpPr/>
              <p:nvPr/>
            </p:nvSpPr>
            <p:spPr>
              <a:xfrm>
                <a:off x="1143119" y="2764936"/>
                <a:ext cx="275748" cy="275748"/>
              </a:xfrm>
              <a:prstGeom prst="ellipse">
                <a:avLst/>
              </a:prstGeom>
              <a:solidFill>
                <a:srgbClr val="FFFFFF"/>
              </a:solidFill>
              <a:ln w="25400" cap="flat">
                <a:solidFill>
                  <a:srgbClr val="C0504D"/>
                </a:solidFill>
                <a:prstDash val="solid"/>
                <a:miter lim="800000"/>
              </a:ln>
              <a:effectLst/>
            </p:spPr>
            <p:txBody>
              <a:bodyPr wrap="square" lIns="60959" tIns="60959" rIns="60959" bIns="60959" numCol="1" anchor="ctr">
                <a:noAutofit/>
              </a:bodyPr>
              <a:lstStyle/>
              <a:p>
                <a:pPr algn="ctr" defTabSz="1219200">
                  <a:defRPr sz="2400"/>
                </a:pPr>
                <a:endParaRPr/>
              </a:p>
            </p:txBody>
          </p:sp>
          <p:sp>
            <p:nvSpPr>
              <p:cNvPr id="1296" name="Circle"/>
              <p:cNvSpPr/>
              <p:nvPr/>
            </p:nvSpPr>
            <p:spPr>
              <a:xfrm>
                <a:off x="805654" y="3080038"/>
                <a:ext cx="137873" cy="137873"/>
              </a:xfrm>
              <a:prstGeom prst="ellipse">
                <a:avLst/>
              </a:prstGeom>
              <a:solidFill>
                <a:srgbClr val="FFFFFF"/>
              </a:solidFill>
              <a:ln w="25400" cap="flat">
                <a:solidFill>
                  <a:srgbClr val="C0504D"/>
                </a:solidFill>
                <a:prstDash val="solid"/>
                <a:miter lim="800000"/>
              </a:ln>
              <a:effectLst/>
            </p:spPr>
            <p:txBody>
              <a:bodyPr wrap="square" lIns="60959" tIns="60959" rIns="60959" bIns="60959" numCol="1" anchor="ctr">
                <a:noAutofit/>
              </a:bodyPr>
              <a:lstStyle/>
              <a:p>
                <a:pPr algn="ctr" defTabSz="1219200">
                  <a:defRPr sz="2400"/>
                </a:pPr>
                <a:endParaRPr/>
              </a:p>
            </p:txBody>
          </p:sp>
          <p:sp>
            <p:nvSpPr>
              <p:cNvPr id="1297" name="Shape"/>
              <p:cNvSpPr/>
              <p:nvPr/>
            </p:nvSpPr>
            <p:spPr>
              <a:xfrm>
                <a:off x="409933" y="126438"/>
                <a:ext cx="7397633" cy="2111154"/>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cubicBezTo>
                      <a:pt x="899" y="14066"/>
                      <a:pt x="417" y="13902"/>
                      <a:pt x="0" y="13542"/>
                    </a:cubicBezTo>
                    <a:moveTo>
                      <a:pt x="2598" y="19137"/>
                    </a:moveTo>
                    <a:lnTo>
                      <a:pt x="2598" y="19137"/>
                    </a:lnTo>
                    <a:cubicBezTo>
                      <a:pt x="2405" y="19250"/>
                      <a:pt x="2202" y="19325"/>
                      <a:pt x="1994" y="19361"/>
                    </a:cubicBezTo>
                    <a:moveTo>
                      <a:pt x="7802" y="21600"/>
                    </a:moveTo>
                    <a:lnTo>
                      <a:pt x="7802" y="21600"/>
                    </a:ln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25400" cap="flat">
                <a:solidFill>
                  <a:srgbClr val="C0504D"/>
                </a:solidFill>
                <a:prstDash val="solid"/>
                <a:miter lim="800000"/>
              </a:ln>
              <a:effectLst/>
            </p:spPr>
            <p:txBody>
              <a:bodyPr wrap="square" lIns="60959" tIns="60959" rIns="60959" bIns="60959" numCol="1" anchor="ctr">
                <a:noAutofit/>
              </a:bodyPr>
              <a:lstStyle/>
              <a:p>
                <a:pPr algn="ctr" defTabSz="1219200">
                  <a:defRPr sz="2400"/>
                </a:pPr>
                <a:endParaRPr/>
              </a:p>
            </p:txBody>
          </p:sp>
        </p:grpSp>
        <p:sp>
          <p:nvSpPr>
            <p:cNvPr id="1299" name="Fast multi-contrast sequences:…"/>
            <p:cNvSpPr txBox="1"/>
            <p:nvPr/>
          </p:nvSpPr>
          <p:spPr>
            <a:xfrm>
              <a:off x="1195919" y="585964"/>
              <a:ext cx="5110892" cy="11787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59" tIns="60959" rIns="60959" bIns="60959" numCol="1" anchor="ctr">
              <a:spAutoFit/>
            </a:bodyPr>
            <a:lstStyle/>
            <a:p>
              <a:pPr algn="ctr" defTabSz="1219200">
                <a:defRPr sz="2400"/>
              </a:pPr>
              <a:r>
                <a:t>Fast multi-contrast sequences:</a:t>
              </a:r>
            </a:p>
            <a:p>
              <a:pPr algn="ctr" defTabSz="1219200">
                <a:defRPr sz="2400"/>
              </a:pPr>
              <a:r>
                <a:t>- reduced acquisition time</a:t>
              </a:r>
              <a:br/>
              <a:r>
                <a:t>- maintaining high parameter output</a:t>
              </a:r>
            </a:p>
          </p:txBody>
        </p:sp>
      </p:grpSp>
      <p:sp>
        <p:nvSpPr>
          <p:cNvPr id="1301" name="Slide Number Placeholder 4"/>
          <p:cNvSpPr txBox="1">
            <a:spLocks noGrp="1"/>
          </p:cNvSpPr>
          <p:nvPr>
            <p:ph type="sldNum" sz="quarter" idx="4294967295"/>
          </p:nvPr>
        </p:nvSpPr>
        <p:spPr>
          <a:xfrm>
            <a:off x="5136000" y="6352993"/>
            <a:ext cx="238721" cy="22195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609600">
              <a:defRPr sz="1600">
                <a:solidFill>
                  <a:srgbClr val="4F81BD"/>
                </a:solidFill>
              </a:defRPr>
            </a:lvl1pPr>
          </a:lstStyle>
          <a:p>
            <a:fld id="{86CB4B4D-7CA3-9044-876B-883B54F8677D}" type="slidenum">
              <a:t>16</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8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28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3" nodeType="clickEffect">
                                  <p:stCondLst>
                                    <p:cond delay="0"/>
                                  </p:stCondLst>
                                  <p:iterate>
                                    <p:tmAbs val="0"/>
                                  </p:iterate>
                                  <p:childTnLst>
                                    <p:set>
                                      <p:cBhvr>
                                        <p:cTn id="13" fill="hold">
                                          <p:stCondLst>
                                            <p:cond delay="0"/>
                                          </p:stCondLst>
                                        </p:cTn>
                                        <p:tgtEl>
                                          <p:spTgt spid="1281"/>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grpId="4" nodeType="afterEffect">
                                  <p:stCondLst>
                                    <p:cond delay="0"/>
                                  </p:stCondLst>
                                  <p:iterate>
                                    <p:tmAbs val="0"/>
                                  </p:iterate>
                                  <p:childTnLst>
                                    <p:set>
                                      <p:cBhvr>
                                        <p:cTn id="16" fill="hold"/>
                                        <p:tgtEl>
                                          <p:spTgt spid="128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5" nodeType="clickEffect">
                                  <p:stCondLst>
                                    <p:cond delay="0"/>
                                  </p:stCondLst>
                                  <p:iterate>
                                    <p:tmAbs val="0"/>
                                  </p:iterate>
                                  <p:childTnLst>
                                    <p:set>
                                      <p:cBhvr>
                                        <p:cTn id="20" fill="hold"/>
                                        <p:tgtEl>
                                          <p:spTgt spid="129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6" nodeType="clickEffect">
                                  <p:stCondLst>
                                    <p:cond delay="0"/>
                                  </p:stCondLst>
                                  <p:iterate>
                                    <p:tmAbs val="0"/>
                                  </p:iterate>
                                  <p:childTnLst>
                                    <p:set>
                                      <p:cBhvr>
                                        <p:cTn id="24" fill="hold"/>
                                        <p:tgtEl>
                                          <p:spTgt spid="13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1" grpId="3" animBg="1" advAuto="0"/>
      <p:bldP spid="1285" grpId="1" animBg="1" advAuto="0"/>
      <p:bldP spid="1286" grpId="2" animBg="1" advAuto="0"/>
      <p:bldP spid="1287" grpId="4" animBg="1" advAuto="0"/>
      <p:bldP spid="1292" grpId="5" animBg="1" advAuto="0"/>
      <p:bldP spid="1300" grpId="6"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5" name="Slide Number Placeholder 4"/>
          <p:cNvSpPr txBox="1">
            <a:spLocks noGrp="1"/>
          </p:cNvSpPr>
          <p:nvPr>
            <p:ph type="sldNum" sz="quarter" idx="4294967295"/>
          </p:nvPr>
        </p:nvSpPr>
        <p:spPr>
          <a:xfrm>
            <a:off x="5136000" y="6352993"/>
            <a:ext cx="238721" cy="22195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609600">
              <a:defRPr sz="1600">
                <a:solidFill>
                  <a:srgbClr val="4F81BD"/>
                </a:solidFill>
              </a:defRPr>
            </a:lvl1pPr>
          </a:lstStyle>
          <a:p>
            <a:fld id="{86CB4B4D-7CA3-9044-876B-883B54F8677D}" type="slidenum">
              <a:t>17</a:t>
            </a:fld>
            <a:endParaRPr/>
          </a:p>
        </p:txBody>
      </p:sp>
      <p:pic>
        <p:nvPicPr>
          <p:cNvPr id="1306" name="Grafik 83" descr="Grafik 83"/>
          <p:cNvPicPr>
            <a:picLocks noChangeAspect="1"/>
          </p:cNvPicPr>
          <p:nvPr/>
        </p:nvPicPr>
        <p:blipFill>
          <a:blip r:embed="rId3"/>
          <a:stretch>
            <a:fillRect/>
          </a:stretch>
        </p:blipFill>
        <p:spPr>
          <a:xfrm>
            <a:off x="7100612" y="592722"/>
            <a:ext cx="3909510" cy="2199101"/>
          </a:xfrm>
          <a:prstGeom prst="rect">
            <a:avLst/>
          </a:prstGeom>
          <a:ln w="12700">
            <a:miter lim="400000"/>
          </a:ln>
        </p:spPr>
      </p:pic>
      <p:sp>
        <p:nvSpPr>
          <p:cNvPr id="1307" name="TextShape 4"/>
          <p:cNvSpPr txBox="1"/>
          <p:nvPr/>
        </p:nvSpPr>
        <p:spPr>
          <a:xfrm>
            <a:off x="510311" y="1137625"/>
            <a:ext cx="6656537" cy="13296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999" tIns="44999" rIns="44999" bIns="44999">
            <a:spAutoFit/>
          </a:bodyPr>
          <a:lstStyle/>
          <a:p>
            <a:pPr algn="ctr" defTabSz="1219200">
              <a:defRPr sz="2400" spc="-1"/>
            </a:pPr>
            <a:r>
              <a:t>“Oxygen Extraction Fraction (OEF) </a:t>
            </a:r>
          </a:p>
          <a:p>
            <a:pPr algn="ctr" defTabSz="1219200">
              <a:defRPr sz="2400" spc="-1"/>
            </a:pPr>
            <a:r>
              <a:t>is the ratio of blood oxygen that a tissue takes </a:t>
            </a:r>
          </a:p>
          <a:p>
            <a:pPr algn="ctr" defTabSz="1219200">
              <a:defRPr sz="2400" spc="-1"/>
            </a:pPr>
            <a:r>
              <a:t>from the blood flow to maintain function”</a:t>
            </a:r>
          </a:p>
          <a:p>
            <a:pPr algn="ctr" defTabSz="1219200">
              <a:defRPr sz="1200" spc="-1"/>
            </a:pPr>
            <a:r>
              <a:t>Sheng Xie (2014)</a:t>
            </a:r>
          </a:p>
        </p:txBody>
      </p:sp>
      <p:sp>
        <p:nvSpPr>
          <p:cNvPr id="1308" name="TextShape 3"/>
          <p:cNvSpPr txBox="1"/>
          <p:nvPr/>
        </p:nvSpPr>
        <p:spPr>
          <a:xfrm>
            <a:off x="346753" y="2791822"/>
            <a:ext cx="9021675" cy="13406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999" tIns="44999" rIns="44999" bIns="44999">
            <a:spAutoFit/>
          </a:bodyPr>
          <a:lstStyle/>
          <a:p>
            <a:pPr defTabSz="1219200">
              <a:defRPr sz="1200" spc="-1"/>
            </a:pPr>
            <a:endParaRPr/>
          </a:p>
          <a:p>
            <a:pPr defTabSz="1219200">
              <a:defRPr sz="2400" spc="-1"/>
            </a:pPr>
            <a:r>
              <a:t>Oxygen supply: critical parameter for brain health and metabolism</a:t>
            </a:r>
          </a:p>
          <a:p>
            <a:pPr defTabSz="1219200">
              <a:defRPr sz="1000" spc="-1"/>
            </a:pPr>
            <a:endParaRPr/>
          </a:p>
          <a:p>
            <a:pPr defTabSz="1219200">
              <a:defRPr sz="2400" spc="-1"/>
            </a:pPr>
            <a:r>
              <a:t>        e.g.: Insight into prediction and therapy of stroke occurrence</a:t>
            </a:r>
          </a:p>
        </p:txBody>
      </p:sp>
      <p:grpSp>
        <p:nvGrpSpPr>
          <p:cNvPr id="1311" name="Group 4"/>
          <p:cNvGrpSpPr/>
          <p:nvPr/>
        </p:nvGrpSpPr>
        <p:grpSpPr>
          <a:xfrm>
            <a:off x="8648417" y="4032086"/>
            <a:ext cx="3241829" cy="1904428"/>
            <a:chOff x="0" y="0"/>
            <a:chExt cx="3241828" cy="1904426"/>
          </a:xfrm>
        </p:grpSpPr>
        <p:pic>
          <p:nvPicPr>
            <p:cNvPr id="1309" name="Grafik 10" descr="Grafik 10"/>
            <p:cNvPicPr>
              <a:picLocks noChangeAspect="1"/>
            </p:cNvPicPr>
            <p:nvPr/>
          </p:nvPicPr>
          <p:blipFill>
            <a:blip r:embed="rId4"/>
            <a:stretch>
              <a:fillRect/>
            </a:stretch>
          </p:blipFill>
          <p:spPr>
            <a:xfrm>
              <a:off x="0" y="0"/>
              <a:ext cx="3241829" cy="1656843"/>
            </a:xfrm>
            <a:prstGeom prst="rect">
              <a:avLst/>
            </a:prstGeom>
            <a:ln w="12700" cap="flat">
              <a:noFill/>
              <a:miter lim="400000"/>
            </a:ln>
            <a:effectLst/>
          </p:spPr>
        </p:pic>
        <p:sp>
          <p:nvSpPr>
            <p:cNvPr id="1310" name="TextShape 5"/>
            <p:cNvSpPr txBox="1"/>
            <p:nvPr/>
          </p:nvSpPr>
          <p:spPr>
            <a:xfrm>
              <a:off x="981105" y="1592474"/>
              <a:ext cx="1819362" cy="311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999" tIns="44999" rIns="44999" bIns="44999" numCol="1" anchor="t">
              <a:spAutoFit/>
            </a:bodyPr>
            <a:lstStyle/>
            <a:p>
              <a:pPr defTabSz="1219200">
                <a:defRPr sz="1600" spc="-1"/>
              </a:pPr>
              <a:r>
                <a:t>Stroke  </a:t>
              </a:r>
              <a:r>
                <a:rPr sz="900" spc="-1"/>
                <a:t>[Fan 2019]</a:t>
              </a:r>
            </a:p>
          </p:txBody>
        </p:sp>
      </p:grpSp>
      <p:sp>
        <p:nvSpPr>
          <p:cNvPr id="1312" name="TextShape 1"/>
          <p:cNvSpPr txBox="1"/>
          <p:nvPr/>
        </p:nvSpPr>
        <p:spPr>
          <a:xfrm>
            <a:off x="632639" y="357599"/>
            <a:ext cx="9852482" cy="411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L="431999" indent="-755999" defTabSz="1219200">
              <a:lnSpc>
                <a:spcPts val="3200"/>
              </a:lnSpc>
              <a:defRPr sz="3200" b="1" spc="-1">
                <a:solidFill>
                  <a:srgbClr val="44546A"/>
                </a:solidFill>
              </a:defRPr>
            </a:lvl1pPr>
          </a:lstStyle>
          <a:p>
            <a:r>
              <a:t>Oxygen Extraction Fraction is the key</a:t>
            </a:r>
          </a:p>
        </p:txBody>
      </p:sp>
      <p:sp>
        <p:nvSpPr>
          <p:cNvPr id="1313" name="Textfeld 15"/>
          <p:cNvSpPr txBox="1"/>
          <p:nvPr/>
        </p:nvSpPr>
        <p:spPr>
          <a:xfrm>
            <a:off x="362713" y="4353765"/>
            <a:ext cx="8714542" cy="9959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59" tIns="60959" rIns="60959" bIns="60959">
            <a:spAutoFit/>
          </a:bodyPr>
          <a:lstStyle/>
          <a:p>
            <a:pPr defTabSz="1219200">
              <a:lnSpc>
                <a:spcPct val="150000"/>
              </a:lnSpc>
              <a:defRPr sz="2400" spc="-1"/>
            </a:pPr>
            <a:r>
              <a:rPr dirty="0"/>
              <a:t>unknown time point of occurrence in ~20% of stroke patients</a:t>
            </a:r>
          </a:p>
          <a:p>
            <a:pPr defTabSz="1219200">
              <a:lnSpc>
                <a:spcPct val="150000"/>
              </a:lnSpc>
              <a:defRPr sz="2400" spc="-1"/>
            </a:pPr>
            <a:r>
              <a:rPr dirty="0"/>
              <a:t>drug-based therapy only permitted within first 4.5 hours</a:t>
            </a:r>
          </a:p>
        </p:txBody>
      </p:sp>
      <p:pic>
        <p:nvPicPr>
          <p:cNvPr id="1314" name="Grafik 12" descr="Grafik 12"/>
          <p:cNvPicPr>
            <a:picLocks noChangeAspect="1"/>
          </p:cNvPicPr>
          <p:nvPr/>
        </p:nvPicPr>
        <p:blipFill>
          <a:blip r:embed="rId3"/>
          <a:stretch>
            <a:fillRect/>
          </a:stretch>
        </p:blipFill>
        <p:spPr>
          <a:xfrm>
            <a:off x="951895" y="2638188"/>
            <a:ext cx="6099831" cy="3431155"/>
          </a:xfrm>
          <a:prstGeom prst="rect">
            <a:avLst/>
          </a:prstGeom>
          <a:ln w="12700">
            <a:miter lim="400000"/>
          </a:ln>
        </p:spPr>
      </p:pic>
      <p:sp>
        <p:nvSpPr>
          <p:cNvPr id="1315" name="Gerade Verbindung mit Pfeil 2"/>
          <p:cNvSpPr/>
          <p:nvPr/>
        </p:nvSpPr>
        <p:spPr>
          <a:xfrm>
            <a:off x="580922" y="3739891"/>
            <a:ext cx="351469" cy="1"/>
          </a:xfrm>
          <a:prstGeom prst="line">
            <a:avLst/>
          </a:prstGeom>
          <a:ln w="12700">
            <a:solidFill>
              <a:srgbClr val="000000"/>
            </a:solidFill>
            <a:miter/>
            <a:tailEnd type="triangle"/>
          </a:ln>
        </p:spPr>
        <p:txBody>
          <a:bodyPr lIns="60959" tIns="60959" rIns="60959" bIns="60959"/>
          <a:lstStyle/>
          <a:p>
            <a:pPr defTabSz="1219200">
              <a:defRPr sz="2400"/>
            </a:pPr>
            <a:endParaRPr/>
          </a:p>
        </p:txBody>
      </p:sp>
      <p:sp>
        <p:nvSpPr>
          <p:cNvPr id="1316" name="Gewitterblitz 3"/>
          <p:cNvSpPr/>
          <p:nvPr/>
        </p:nvSpPr>
        <p:spPr>
          <a:xfrm>
            <a:off x="62135" y="4714246"/>
            <a:ext cx="306168" cy="497122"/>
          </a:xfrm>
          <a:custGeom>
            <a:avLst/>
            <a:gdLst/>
            <a:ahLst/>
            <a:cxnLst>
              <a:cxn ang="0">
                <a:pos x="wd2" y="hd2"/>
              </a:cxn>
              <a:cxn ang="5400000">
                <a:pos x="wd2" y="hd2"/>
              </a:cxn>
              <a:cxn ang="10800000">
                <a:pos x="wd2" y="hd2"/>
              </a:cxn>
              <a:cxn ang="16200000">
                <a:pos x="wd2" y="hd2"/>
              </a:cxn>
            </a:cxnLst>
            <a:rect l="0" t="0" r="r" b="b"/>
            <a:pathLst>
              <a:path w="21600" h="21600" extrusionOk="0">
                <a:moveTo>
                  <a:pt x="8472" y="0"/>
                </a:moveTo>
                <a:lnTo>
                  <a:pt x="12860" y="6080"/>
                </a:lnTo>
                <a:lnTo>
                  <a:pt x="11050" y="6797"/>
                </a:lnTo>
                <a:lnTo>
                  <a:pt x="16577" y="12007"/>
                </a:lnTo>
                <a:lnTo>
                  <a:pt x="14767" y="12877"/>
                </a:lnTo>
                <a:lnTo>
                  <a:pt x="21600" y="21600"/>
                </a:lnTo>
                <a:lnTo>
                  <a:pt x="10012" y="14915"/>
                </a:lnTo>
                <a:lnTo>
                  <a:pt x="12222" y="13987"/>
                </a:lnTo>
                <a:lnTo>
                  <a:pt x="5022" y="9705"/>
                </a:lnTo>
                <a:lnTo>
                  <a:pt x="7602" y="8382"/>
                </a:lnTo>
                <a:lnTo>
                  <a:pt x="0" y="3890"/>
                </a:lnTo>
                <a:close/>
              </a:path>
            </a:pathLst>
          </a:custGeom>
          <a:solidFill>
            <a:srgbClr val="FF0000"/>
          </a:solidFill>
          <a:ln w="25400">
            <a:solidFill>
              <a:srgbClr val="000000"/>
            </a:solidFill>
            <a:miter/>
          </a:ln>
        </p:spPr>
        <p:txBody>
          <a:bodyPr lIns="60959" tIns="60959" rIns="60959" bIns="60959" anchor="ctr"/>
          <a:lstStyle/>
          <a:p>
            <a:pPr algn="ctr" defTabSz="1219200">
              <a:defRPr sz="2400">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00000 0.000000 L 0.436279 -0.362662" pathEditMode="relative">
                                      <p:cBhvr>
                                        <p:cTn id="6" dur="2000" fill="hold"/>
                                        <p:tgtEl>
                                          <p:spTgt spid="1314"/>
                                        </p:tgtEl>
                                        <p:attrNameLst>
                                          <p:attrName>ppt_x</p:attrName>
                                          <p:attrName>ppt_y</p:attrName>
                                        </p:attrNameLst>
                                      </p:cBhvr>
                                    </p:animMotion>
                                  </p:childTnLst>
                                </p:cTn>
                              </p:par>
                            </p:childTnLst>
                          </p:cTn>
                        </p:par>
                        <p:par>
                          <p:cTn id="7" fill="hold">
                            <p:stCondLst>
                              <p:cond delay="2000"/>
                            </p:stCondLst>
                            <p:childTnLst>
                              <p:par>
                                <p:cTn id="8" presetID="23" presetClass="exit" presetSubtype="32" fill="hold" grpId="2" nodeType="afterEffect">
                                  <p:stCondLst>
                                    <p:cond delay="0"/>
                                  </p:stCondLst>
                                  <p:iterate>
                                    <p:tmAbs val="0"/>
                                  </p:iterate>
                                  <p:childTnLst>
                                    <p:anim calcmode="lin" valueType="num">
                                      <p:cBhvr>
                                        <p:cTn id="9" dur="2000" fill="hold"/>
                                        <p:tgtEl>
                                          <p:spTgt spid="1314"/>
                                        </p:tgtEl>
                                        <p:attrNameLst>
                                          <p:attrName>ppt_w</p:attrName>
                                        </p:attrNameLst>
                                      </p:cBhvr>
                                      <p:tavLst>
                                        <p:tav tm="0">
                                          <p:val>
                                            <p:strVal val="ppt_w"/>
                                          </p:val>
                                        </p:tav>
                                        <p:tav tm="100000">
                                          <p:val>
                                            <p:fltVal val="0"/>
                                          </p:val>
                                        </p:tav>
                                      </p:tavLst>
                                    </p:anim>
                                    <p:anim calcmode="lin" valueType="num">
                                      <p:cBhvr>
                                        <p:cTn id="10" dur="2000" fill="hold"/>
                                        <p:tgtEl>
                                          <p:spTgt spid="1314"/>
                                        </p:tgtEl>
                                        <p:attrNameLst>
                                          <p:attrName>ppt_h</p:attrName>
                                        </p:attrNameLst>
                                      </p:cBhvr>
                                      <p:tavLst>
                                        <p:tav tm="0">
                                          <p:val>
                                            <p:strVal val="ppt_h"/>
                                          </p:val>
                                        </p:tav>
                                        <p:tav tm="100000">
                                          <p:val>
                                            <p:fltVal val="0"/>
                                          </p:val>
                                        </p:tav>
                                      </p:tavLst>
                                    </p:anim>
                                    <p:set>
                                      <p:cBhvr>
                                        <p:cTn id="11" fill="hold">
                                          <p:stCondLst>
                                            <p:cond delay="1999"/>
                                          </p:stCondLst>
                                        </p:cTn>
                                        <p:tgtEl>
                                          <p:spTgt spid="1314"/>
                                        </p:tgtEl>
                                        <p:attrNameLst>
                                          <p:attrName>style.visibility</p:attrName>
                                        </p:attrNameLst>
                                      </p:cBhvr>
                                      <p:to>
                                        <p:strVal val="hidden"/>
                                      </p:to>
                                    </p:set>
                                  </p:childTnLst>
                                </p:cTn>
                              </p:par>
                            </p:childTnLst>
                          </p:cTn>
                        </p:par>
                        <p:par>
                          <p:cTn id="12" fill="hold">
                            <p:stCondLst>
                              <p:cond delay="4000"/>
                            </p:stCondLst>
                            <p:childTnLst>
                              <p:par>
                                <p:cTn id="13" presetID="1" presetClass="entr" presetSubtype="0" fill="hold" grpId="3" nodeType="afterEffect">
                                  <p:stCondLst>
                                    <p:cond delay="0"/>
                                  </p:stCondLst>
                                  <p:iterate>
                                    <p:tmAbs val="0"/>
                                  </p:iterate>
                                  <p:childTnLst>
                                    <p:set>
                                      <p:cBhvr>
                                        <p:cTn id="14" fill="hold"/>
                                        <p:tgtEl>
                                          <p:spTgt spid="1306"/>
                                        </p:tgtEl>
                                        <p:attrNameLst>
                                          <p:attrName>style.visibility</p:attrName>
                                        </p:attrNameLst>
                                      </p:cBhvr>
                                      <p:to>
                                        <p:strVal val="visible"/>
                                      </p:to>
                                    </p:set>
                                  </p:childTnLst>
                                </p:cTn>
                              </p:par>
                            </p:childTnLst>
                          </p:cTn>
                        </p:par>
                        <p:par>
                          <p:cTn id="15" fill="hold">
                            <p:stCondLst>
                              <p:cond delay="4000"/>
                            </p:stCondLst>
                            <p:childTnLst>
                              <p:par>
                                <p:cTn id="16" presetID="1" presetClass="entr" presetSubtype="0" fill="hold" grpId="4" nodeType="afterEffect">
                                  <p:stCondLst>
                                    <p:cond delay="0"/>
                                  </p:stCondLst>
                                  <p:iterate>
                                    <p:tmAbs val="0"/>
                                  </p:iterate>
                                  <p:childTnLst>
                                    <p:set>
                                      <p:cBhvr>
                                        <p:cTn id="17" fill="hold"/>
                                        <p:tgtEl>
                                          <p:spTgt spid="1308"/>
                                        </p:tgtEl>
                                        <p:attrNameLst>
                                          <p:attrName>style.visibility</p:attrName>
                                        </p:attrNameLst>
                                      </p:cBhvr>
                                      <p:to>
                                        <p:strVal val="visible"/>
                                      </p:to>
                                    </p:set>
                                  </p:childTnLst>
                                </p:cTn>
                              </p:par>
                            </p:childTnLst>
                          </p:cTn>
                        </p:par>
                        <p:par>
                          <p:cTn id="18" fill="hold">
                            <p:stCondLst>
                              <p:cond delay="4000"/>
                            </p:stCondLst>
                            <p:childTnLst>
                              <p:par>
                                <p:cTn id="19" presetID="1" presetClass="entr" presetSubtype="0" fill="hold" grpId="5" nodeType="afterEffect">
                                  <p:stCondLst>
                                    <p:cond delay="0"/>
                                  </p:stCondLst>
                                  <p:iterate>
                                    <p:tmAbs val="0"/>
                                  </p:iterate>
                                  <p:childTnLst>
                                    <p:set>
                                      <p:cBhvr>
                                        <p:cTn id="20" fill="hold"/>
                                        <p:tgtEl>
                                          <p:spTgt spid="1311"/>
                                        </p:tgtEl>
                                        <p:attrNameLst>
                                          <p:attrName>style.visibility</p:attrName>
                                        </p:attrNameLst>
                                      </p:cBhvr>
                                      <p:to>
                                        <p:strVal val="visible"/>
                                      </p:to>
                                    </p:set>
                                  </p:childTnLst>
                                </p:cTn>
                              </p:par>
                            </p:childTnLst>
                          </p:cTn>
                        </p:par>
                        <p:par>
                          <p:cTn id="21" fill="hold">
                            <p:stCondLst>
                              <p:cond delay="4000"/>
                            </p:stCondLst>
                            <p:childTnLst>
                              <p:par>
                                <p:cTn id="22" presetID="1" presetClass="entr" presetSubtype="0" fill="hold" grpId="6" nodeType="afterEffect">
                                  <p:stCondLst>
                                    <p:cond delay="0"/>
                                  </p:stCondLst>
                                  <p:iterate>
                                    <p:tmAbs val="0"/>
                                  </p:iterate>
                                  <p:childTnLst>
                                    <p:set>
                                      <p:cBhvr>
                                        <p:cTn id="23" fill="hold"/>
                                        <p:tgtEl>
                                          <p:spTgt spid="131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7" nodeType="clickEffect">
                                  <p:stCondLst>
                                    <p:cond delay="0"/>
                                  </p:stCondLst>
                                  <p:iterate>
                                    <p:tmAbs val="0"/>
                                  </p:iterate>
                                  <p:childTnLst>
                                    <p:set>
                                      <p:cBhvr>
                                        <p:cTn id="27" fill="hold"/>
                                        <p:tgtEl>
                                          <p:spTgt spid="1313"/>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8" nodeType="afterEffect">
                                  <p:stCondLst>
                                    <p:cond delay="0"/>
                                  </p:stCondLst>
                                  <p:iterate>
                                    <p:tmAbs val="0"/>
                                  </p:iterate>
                                  <p:childTnLst>
                                    <p:set>
                                      <p:cBhvr>
                                        <p:cTn id="30" fill="hold"/>
                                        <p:tgtEl>
                                          <p:spTgt spid="1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6" grpId="3" animBg="1" advAuto="0"/>
      <p:bldP spid="1308" grpId="4" animBg="1" advAuto="0"/>
      <p:bldP spid="1311" grpId="5" animBg="1" advAuto="0"/>
      <p:bldP spid="1313" grpId="7" animBg="1" advAuto="0"/>
      <p:bldP spid="1314" grpId="2" animBg="1" advAuto="0"/>
      <p:bldP spid="1315" grpId="6" animBg="1" advAuto="0"/>
      <p:bldP spid="1316" grpId="8"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 name="TextShape 3"/>
          <p:cNvSpPr txBox="1"/>
          <p:nvPr/>
        </p:nvSpPr>
        <p:spPr>
          <a:xfrm>
            <a:off x="1097652" y="1036939"/>
            <a:ext cx="8995505" cy="6040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999" tIns="44999" rIns="44999" bIns="44999">
            <a:spAutoFit/>
          </a:bodyPr>
          <a:lstStyle/>
          <a:p>
            <a:pPr defTabSz="1219200">
              <a:defRPr sz="2000" spc="-1"/>
            </a:pPr>
            <a:r>
              <a:t>Current gold-standard: </a:t>
            </a:r>
            <a:r>
              <a:rPr baseline="30399"/>
              <a:t>15</a:t>
            </a:r>
            <a:r>
              <a:t>O-PET                               MR methods desired    </a:t>
            </a:r>
          </a:p>
        </p:txBody>
      </p:sp>
      <p:pic>
        <p:nvPicPr>
          <p:cNvPr id="1321" name="Grafik 10" descr="Grafik 10"/>
          <p:cNvPicPr>
            <a:picLocks noChangeAspect="1"/>
          </p:cNvPicPr>
          <p:nvPr/>
        </p:nvPicPr>
        <p:blipFill>
          <a:blip r:embed="rId3"/>
          <a:srcRect l="28768" t="9286" r="29119" b="10400"/>
          <a:stretch>
            <a:fillRect/>
          </a:stretch>
        </p:blipFill>
        <p:spPr>
          <a:xfrm>
            <a:off x="5369701" y="975458"/>
            <a:ext cx="586511" cy="588145"/>
          </a:xfrm>
          <a:prstGeom prst="rect">
            <a:avLst/>
          </a:prstGeom>
          <a:ln w="12700">
            <a:miter lim="400000"/>
          </a:ln>
        </p:spPr>
      </p:pic>
      <p:sp>
        <p:nvSpPr>
          <p:cNvPr id="1322" name="Gerade Verbindung mit Pfeil 11"/>
          <p:cNvSpPr/>
          <p:nvPr/>
        </p:nvSpPr>
        <p:spPr>
          <a:xfrm>
            <a:off x="6192977" y="1265934"/>
            <a:ext cx="600365" cy="1"/>
          </a:xfrm>
          <a:prstGeom prst="line">
            <a:avLst/>
          </a:prstGeom>
          <a:ln w="12700">
            <a:solidFill>
              <a:srgbClr val="4A7EBB"/>
            </a:solidFill>
            <a:miter/>
            <a:tailEnd type="triangle"/>
          </a:ln>
        </p:spPr>
        <p:txBody>
          <a:bodyPr lIns="60959" tIns="60959" rIns="60959" bIns="60959"/>
          <a:lstStyle/>
          <a:p>
            <a:pPr defTabSz="1219200">
              <a:defRPr sz="2400"/>
            </a:pPr>
            <a:endParaRPr/>
          </a:p>
        </p:txBody>
      </p:sp>
      <mc:AlternateContent xmlns:mc="http://schemas.openxmlformats.org/markup-compatibility/2006" xmlns:a14="http://schemas.microsoft.com/office/drawing/2010/main">
        <mc:Choice Requires="a14">
          <p:sp>
            <p:nvSpPr>
              <p:cNvPr id="1323" name="Formula 4"/>
              <p:cNvSpPr txBox="1"/>
              <p:nvPr/>
            </p:nvSpPr>
            <p:spPr>
              <a:xfrm>
                <a:off x="1074505" y="1719586"/>
                <a:ext cx="1084039" cy="369330"/>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lIns="60959" tIns="60959" rIns="60959" bIns="60959">
                <a:spAutoFit/>
              </a:bodyPr>
              <a:lstStyle>
                <a:lvl1pPr defTabSz="1219200">
                  <a:defRPr sz="2000">
                    <a:latin typeface="Cambria Math"/>
                    <a:ea typeface="Cambria Math"/>
                    <a:cs typeface="Cambria Math"/>
                    <a:sym typeface="Cambria Math"/>
                  </a:defRPr>
                </a:lvl1pPr>
              </a:lstStyle>
              <a:p>
                <a:pPr/>
                <a14:m>
                  <m:oMathPara xmlns:m="http://schemas.openxmlformats.org/officeDocument/2006/math">
                    <m:oMathParaPr>
                      <m:jc m:val="left"/>
                    </m:oMathParaPr>
                    <m:oMath xmlns:m="http://schemas.openxmlformats.org/officeDocument/2006/math">
                      <m:r>
                        <a:rPr lang="en-DE" sz="1600" i="1" smtClean="0">
                          <a:solidFill>
                            <a:srgbClr val="000000"/>
                          </a:solidFill>
                          <a:latin typeface="Cambria Math" panose="02040503050406030204" pitchFamily="18" charset="0"/>
                        </a:rPr>
                        <m:t>𝑂𝐸𝐹</m:t>
                      </m:r>
                      <m:r>
                        <a:rPr lang="en-DE" sz="1600" i="1" smtClean="0">
                          <a:solidFill>
                            <a:srgbClr val="000000"/>
                          </a:solidFill>
                          <a:latin typeface="Cambria Math" panose="02040503050406030204" pitchFamily="18" charset="0"/>
                        </a:rPr>
                        <m:t> ~  </m:t>
                      </m:r>
                      <m:r>
                        <a:rPr lang="en-DE" sz="1600" i="1">
                          <a:solidFill>
                            <a:srgbClr val="000000"/>
                          </a:solidFill>
                          <a:latin typeface="Cambria Math" panose="02040503050406030204" pitchFamily="18" charset="0"/>
                        </a:rPr>
                        <m:t>𝑅</m:t>
                      </m:r>
                      <m:r>
                        <a:rPr lang="en-DE" sz="1600" i="1">
                          <a:solidFill>
                            <a:srgbClr val="000000"/>
                          </a:solidFill>
                          <a:latin typeface="Cambria Math" panose="02040503050406030204" pitchFamily="18" charset="0"/>
                        </a:rPr>
                        <m:t>2′</m:t>
                      </m:r>
                    </m:oMath>
                  </m:oMathPara>
                </a14:m>
                <a:endParaRPr sz="1600" dirty="0"/>
              </a:p>
            </p:txBody>
          </p:sp>
        </mc:Choice>
        <mc:Fallback xmlns="">
          <p:sp>
            <p:nvSpPr>
              <p:cNvPr id="1323" name="Formula 4"/>
              <p:cNvSpPr txBox="1">
                <a:spLocks noRot="1" noChangeAspect="1" noMove="1" noResize="1" noEditPoints="1" noAdjustHandles="1" noChangeArrowheads="1" noChangeShapeType="1" noTextEdit="1"/>
              </p:cNvSpPr>
              <p:nvPr/>
            </p:nvSpPr>
            <p:spPr>
              <a:xfrm>
                <a:off x="1074505" y="1719586"/>
                <a:ext cx="1084039" cy="369330"/>
              </a:xfrm>
              <a:prstGeom prst="rect">
                <a:avLst/>
              </a:prstGeom>
              <a:blipFill>
                <a:blip r:embed="rId4"/>
                <a:stretch>
                  <a:fillRect l="-1163" r="-2326" b="-10000"/>
                </a:stretch>
              </a:blipFill>
              <a:ln w="12700">
                <a:miter lim="400000"/>
              </a:ln>
              <a:extLst>
                <a:ext uri="{C572A759-6A51-4108-AA02-DFA0A04FC94B}">
                  <ma14:wrappingTextBoxFlag xmlns="" xmlns:m="http://schemas.openxmlformats.org/officeDocument/2006/math" xmlns:ma14="http://schemas.microsoft.com/office/mac/drawingml/2011/main" xmlns:a14="http://schemas.microsoft.com/office/drawing/2010/main" val="1"/>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24" name="Textfeld 15"/>
              <p:cNvSpPr txBox="1"/>
              <p:nvPr/>
            </p:nvSpPr>
            <p:spPr>
              <a:xfrm>
                <a:off x="301983" y="2361642"/>
                <a:ext cx="2835019" cy="729549"/>
              </a:xfrm>
              <a:prstGeom prst="rect">
                <a:avLst/>
              </a:prstGeom>
              <a:ln w="12700">
                <a:miter lim="400000"/>
              </a:ln>
            </p:spPr>
            <p:txBody>
              <a:bodyPr wrap="none" lIns="0" tIns="0" rIns="0" bIns="0">
                <a:spAutoFit/>
              </a:bodyPr>
              <a:lstStyle/>
              <a:p>
                <a:pPr defTabSz="914400" latinLnBrk="1"/>
                <a14:m>
                  <m:oMathPara xmlns:m="http://schemas.openxmlformats.org/officeDocument/2006/math">
                    <m:oMathParaPr>
                      <m:jc m:val="centerGroup"/>
                    </m:oMathParaPr>
                    <m:oMath xmlns:m="http://schemas.openxmlformats.org/officeDocument/2006/math">
                      <m:sSubSup>
                        <m:sSubSupPr>
                          <m:ctrlPr>
                            <a:rPr sz="2400" i="1">
                              <a:solidFill>
                                <a:srgbClr val="000000"/>
                              </a:solidFill>
                              <a:latin typeface="Cambria Math" panose="02040503050406030204" pitchFamily="18" charset="0"/>
                            </a:rPr>
                          </m:ctrlPr>
                        </m:sSubSupPr>
                        <m:e>
                          <m:r>
                            <a:rPr sz="2400" i="1">
                              <a:solidFill>
                                <a:srgbClr val="000000"/>
                              </a:solidFill>
                              <a:latin typeface="Cambria Math" panose="02040503050406030204" pitchFamily="18" charset="0"/>
                            </a:rPr>
                            <m:t>𝑅</m:t>
                          </m:r>
                        </m:e>
                        <m:sub>
                          <m:r>
                            <a:rPr sz="2400" i="1">
                              <a:solidFill>
                                <a:srgbClr val="000000"/>
                              </a:solidFill>
                              <a:latin typeface="Cambria Math" panose="02040503050406030204" pitchFamily="18" charset="0"/>
                            </a:rPr>
                            <m:t>2</m:t>
                          </m:r>
                        </m:sub>
                        <m:sup>
                          <m:r>
                            <a:rPr sz="2400" i="1">
                              <a:solidFill>
                                <a:srgbClr val="000000"/>
                              </a:solidFill>
                              <a:latin typeface="Cambria Math" panose="02040503050406030204" pitchFamily="18" charset="0"/>
                            </a:rPr>
                            <m:t>′</m:t>
                          </m:r>
                        </m:sup>
                      </m:sSubSup>
                      <m:r>
                        <a:rPr sz="2400" i="1">
                          <a:solidFill>
                            <a:srgbClr val="000000"/>
                          </a:solidFill>
                          <a:latin typeface="Cambria Math" panose="02040503050406030204" pitchFamily="18" charset="0"/>
                        </a:rPr>
                        <m:t>=</m:t>
                      </m:r>
                      <m:f>
                        <m:fPr>
                          <m:ctrlPr>
                            <a:rPr sz="2400" i="1">
                              <a:solidFill>
                                <a:srgbClr val="000000"/>
                              </a:solidFill>
                              <a:latin typeface="Cambria Math" panose="02040503050406030204" pitchFamily="18" charset="0"/>
                            </a:rPr>
                          </m:ctrlPr>
                        </m:fPr>
                        <m:num>
                          <m:r>
                            <a:rPr sz="2400" i="1">
                              <a:solidFill>
                                <a:srgbClr val="000000"/>
                              </a:solidFill>
                              <a:latin typeface="Cambria Math" panose="02040503050406030204" pitchFamily="18" charset="0"/>
                            </a:rPr>
                            <m:t>1</m:t>
                          </m:r>
                        </m:num>
                        <m:den>
                          <m:sSub>
                            <m:sSubPr>
                              <m:ctrlPr>
                                <a:rPr sz="2400" i="1">
                                  <a:solidFill>
                                    <a:srgbClr val="000000"/>
                                  </a:solidFill>
                                  <a:latin typeface="Cambria Math" panose="02040503050406030204" pitchFamily="18" charset="0"/>
                                </a:rPr>
                              </m:ctrlPr>
                            </m:sSubPr>
                            <m:e>
                              <m:r>
                                <a:rPr sz="2400" i="1">
                                  <a:solidFill>
                                    <a:srgbClr val="000000"/>
                                  </a:solidFill>
                                  <a:latin typeface="Cambria Math" panose="02040503050406030204" pitchFamily="18" charset="0"/>
                                </a:rPr>
                                <m:t>𝑇</m:t>
                              </m:r>
                            </m:e>
                            <m:sub>
                              <m:r>
                                <a:rPr sz="2400" i="1">
                                  <a:solidFill>
                                    <a:srgbClr val="000000"/>
                                  </a:solidFill>
                                  <a:latin typeface="Cambria Math" panose="02040503050406030204" pitchFamily="18" charset="0"/>
                                </a:rPr>
                                <m:t>2</m:t>
                              </m:r>
                            </m:sub>
                          </m:sSub>
                          <m:r>
                            <a:rPr sz="2400" i="1">
                              <a:solidFill>
                                <a:srgbClr val="000000"/>
                              </a:solidFill>
                              <a:latin typeface="Cambria Math" panose="02040503050406030204" pitchFamily="18" charset="0"/>
                            </a:rPr>
                            <m:t>′</m:t>
                          </m:r>
                        </m:den>
                      </m:f>
                      <m:r>
                        <a:rPr sz="2400" i="1">
                          <a:solidFill>
                            <a:srgbClr val="000000"/>
                          </a:solidFill>
                          <a:latin typeface="Cambria Math" panose="02040503050406030204" pitchFamily="18" charset="0"/>
                        </a:rPr>
                        <m:t>= </m:t>
                      </m:r>
                      <m:f>
                        <m:fPr>
                          <m:ctrlPr>
                            <a:rPr sz="2400" i="1">
                              <a:solidFill>
                                <a:srgbClr val="000000"/>
                              </a:solidFill>
                              <a:latin typeface="Cambria Math" panose="02040503050406030204" pitchFamily="18" charset="0"/>
                            </a:rPr>
                          </m:ctrlPr>
                        </m:fPr>
                        <m:num>
                          <m:r>
                            <a:rPr sz="2400" i="1">
                              <a:solidFill>
                                <a:srgbClr val="000000"/>
                              </a:solidFill>
                              <a:latin typeface="Cambria Math" panose="02040503050406030204" pitchFamily="18" charset="0"/>
                            </a:rPr>
                            <m:t>1</m:t>
                          </m:r>
                        </m:num>
                        <m:den>
                          <m:sSubSup>
                            <m:sSubSupPr>
                              <m:ctrlPr>
                                <a:rPr sz="2400" i="1">
                                  <a:solidFill>
                                    <a:srgbClr val="000000"/>
                                  </a:solidFill>
                                  <a:latin typeface="Cambria Math" panose="02040503050406030204" pitchFamily="18" charset="0"/>
                                </a:rPr>
                              </m:ctrlPr>
                            </m:sSubSupPr>
                            <m:e>
                              <m:r>
                                <a:rPr sz="2400" i="1">
                                  <a:solidFill>
                                    <a:srgbClr val="000000"/>
                                  </a:solidFill>
                                  <a:latin typeface="Cambria Math" panose="02040503050406030204" pitchFamily="18" charset="0"/>
                                </a:rPr>
                                <m:t>𝑇</m:t>
                              </m:r>
                            </m:e>
                            <m:sub>
                              <m:r>
                                <a:rPr sz="2400" i="1">
                                  <a:solidFill>
                                    <a:srgbClr val="000000"/>
                                  </a:solidFill>
                                  <a:latin typeface="Cambria Math" panose="02040503050406030204" pitchFamily="18" charset="0"/>
                                </a:rPr>
                                <m:t>2</m:t>
                              </m:r>
                            </m:sub>
                            <m:sup>
                              <m:r>
                                <a:rPr sz="2400" i="1">
                                  <a:solidFill>
                                    <a:srgbClr val="000000"/>
                                  </a:solidFill>
                                  <a:latin typeface="Cambria Math" panose="02040503050406030204" pitchFamily="18" charset="0"/>
                                </a:rPr>
                                <m:t>∗</m:t>
                              </m:r>
                            </m:sup>
                          </m:sSubSup>
                        </m:den>
                      </m:f>
                      <m:r>
                        <a:rPr sz="2400" i="1">
                          <a:solidFill>
                            <a:srgbClr val="000000"/>
                          </a:solidFill>
                          <a:latin typeface="Cambria Math" panose="02040503050406030204" pitchFamily="18" charset="0"/>
                        </a:rPr>
                        <m:t> − </m:t>
                      </m:r>
                      <m:f>
                        <m:fPr>
                          <m:ctrlPr>
                            <a:rPr sz="2400" i="1">
                              <a:solidFill>
                                <a:srgbClr val="000000"/>
                              </a:solidFill>
                              <a:latin typeface="Cambria Math" panose="02040503050406030204" pitchFamily="18" charset="0"/>
                            </a:rPr>
                          </m:ctrlPr>
                        </m:fPr>
                        <m:num>
                          <m:r>
                            <a:rPr sz="2400" i="1">
                              <a:solidFill>
                                <a:srgbClr val="000000"/>
                              </a:solidFill>
                              <a:latin typeface="Cambria Math" panose="02040503050406030204" pitchFamily="18" charset="0"/>
                            </a:rPr>
                            <m:t>1</m:t>
                          </m:r>
                        </m:num>
                        <m:den>
                          <m:sSub>
                            <m:sSubPr>
                              <m:ctrlPr>
                                <a:rPr sz="2400" i="1">
                                  <a:solidFill>
                                    <a:srgbClr val="000000"/>
                                  </a:solidFill>
                                  <a:latin typeface="Cambria Math" panose="02040503050406030204" pitchFamily="18" charset="0"/>
                                </a:rPr>
                              </m:ctrlPr>
                            </m:sSubPr>
                            <m:e>
                              <m:r>
                                <a:rPr sz="2400" i="1">
                                  <a:solidFill>
                                    <a:srgbClr val="000000"/>
                                  </a:solidFill>
                                  <a:latin typeface="Cambria Math" panose="02040503050406030204" pitchFamily="18" charset="0"/>
                                </a:rPr>
                                <m:t>𝑇</m:t>
                              </m:r>
                            </m:e>
                            <m:sub>
                              <m:r>
                                <a:rPr sz="2400" i="1">
                                  <a:solidFill>
                                    <a:srgbClr val="000000"/>
                                  </a:solidFill>
                                  <a:latin typeface="Cambria Math" panose="02040503050406030204" pitchFamily="18" charset="0"/>
                                </a:rPr>
                                <m:t>2</m:t>
                              </m:r>
                            </m:sub>
                          </m:sSub>
                        </m:den>
                      </m:f>
                    </m:oMath>
                  </m:oMathPara>
                </a14:m>
                <a:endParaRPr sz="2400" dirty="0"/>
              </a:p>
            </p:txBody>
          </p:sp>
        </mc:Choice>
        <mc:Fallback xmlns="">
          <p:sp>
            <p:nvSpPr>
              <p:cNvPr id="1324" name="Textfeld 15"/>
              <p:cNvSpPr txBox="1">
                <a:spLocks noRot="1" noChangeAspect="1" noMove="1" noResize="1" noEditPoints="1" noAdjustHandles="1" noChangeArrowheads="1" noChangeShapeType="1" noTextEdit="1"/>
              </p:cNvSpPr>
              <p:nvPr/>
            </p:nvSpPr>
            <p:spPr>
              <a:xfrm>
                <a:off x="301983" y="2361642"/>
                <a:ext cx="2835019" cy="729549"/>
              </a:xfrm>
              <a:prstGeom prst="rect">
                <a:avLst/>
              </a:prstGeom>
              <a:blipFill>
                <a:blip r:embed="rId5"/>
                <a:stretch>
                  <a:fillRect l="-893" b="-15254"/>
                </a:stretch>
              </a:blipFill>
              <a:ln w="12700">
                <a:miter lim="400000"/>
              </a:ln>
            </p:spPr>
            <p:txBody>
              <a:bodyPr/>
              <a:lstStyle/>
              <a:p>
                <a:r>
                  <a:rPr lang="en-GB">
                    <a:noFill/>
                  </a:rPr>
                  <a:t> </a:t>
                </a:r>
              </a:p>
            </p:txBody>
          </p:sp>
        </mc:Fallback>
      </mc:AlternateContent>
      <p:sp>
        <p:nvSpPr>
          <p:cNvPr id="1325" name="Ellipse 1"/>
          <p:cNvSpPr/>
          <p:nvPr/>
        </p:nvSpPr>
        <p:spPr>
          <a:xfrm>
            <a:off x="1735534" y="1715430"/>
            <a:ext cx="504057" cy="403022"/>
          </a:xfrm>
          <a:prstGeom prst="ellipse">
            <a:avLst/>
          </a:prstGeom>
          <a:ln w="25400">
            <a:solidFill>
              <a:srgbClr val="FF0000"/>
            </a:solidFill>
            <a:miter/>
          </a:ln>
        </p:spPr>
        <p:txBody>
          <a:bodyPr lIns="60959" tIns="60959" rIns="60959" bIns="60959" anchor="ctr"/>
          <a:lstStyle/>
          <a:p>
            <a:pPr algn="ctr" defTabSz="1219200">
              <a:lnSpc>
                <a:spcPct val="95000"/>
              </a:lnSpc>
              <a:defRPr sz="2400">
                <a:solidFill>
                  <a:srgbClr val="FFFFFF"/>
                </a:solidFill>
              </a:defRPr>
            </a:pPr>
            <a:endParaRPr/>
          </a:p>
        </p:txBody>
      </p:sp>
      <p:grpSp>
        <p:nvGrpSpPr>
          <p:cNvPr id="1343" name="Gruppieren 2"/>
          <p:cNvGrpSpPr/>
          <p:nvPr/>
        </p:nvGrpSpPr>
        <p:grpSpPr>
          <a:xfrm>
            <a:off x="123768" y="4768537"/>
            <a:ext cx="11944462" cy="1557587"/>
            <a:chOff x="0" y="0"/>
            <a:chExt cx="11944460" cy="1557585"/>
          </a:xfrm>
        </p:grpSpPr>
        <p:pic>
          <p:nvPicPr>
            <p:cNvPr id="1326" name="Grafik 16" descr="Grafik 16"/>
            <p:cNvPicPr>
              <a:picLocks noChangeAspect="1"/>
            </p:cNvPicPr>
            <p:nvPr/>
          </p:nvPicPr>
          <p:blipFill>
            <a:blip r:embed="rId6"/>
            <a:srcRect l="3038" t="40608" r="2299" b="41173"/>
            <a:stretch>
              <a:fillRect/>
            </a:stretch>
          </p:blipFill>
          <p:spPr>
            <a:xfrm>
              <a:off x="0" y="0"/>
              <a:ext cx="11944460" cy="1224926"/>
            </a:xfrm>
            <a:prstGeom prst="rect">
              <a:avLst/>
            </a:prstGeom>
            <a:ln w="12700" cap="flat">
              <a:noFill/>
              <a:miter lim="400000"/>
            </a:ln>
            <a:effectLst/>
          </p:spPr>
        </p:pic>
        <p:sp>
          <p:nvSpPr>
            <p:cNvPr id="1327" name="Rechteck 17"/>
            <p:cNvSpPr/>
            <p:nvPr/>
          </p:nvSpPr>
          <p:spPr>
            <a:xfrm>
              <a:off x="6774" y="1183924"/>
              <a:ext cx="2347411" cy="78929"/>
            </a:xfrm>
            <a:prstGeom prst="rect">
              <a:avLst/>
            </a:prstGeom>
            <a:solidFill>
              <a:srgbClr val="3333FF"/>
            </a:solidFill>
            <a:ln w="12700" cap="flat">
              <a:noFill/>
              <a:miter lim="400000"/>
            </a:ln>
            <a:effectLst/>
          </p:spPr>
          <p:txBody>
            <a:bodyPr wrap="square" lIns="60959" tIns="60959" rIns="60959" bIns="60959" numCol="1" anchor="ctr">
              <a:noAutofit/>
            </a:bodyPr>
            <a:lstStyle/>
            <a:p>
              <a:pPr algn="ctr" defTabSz="1219200">
                <a:lnSpc>
                  <a:spcPct val="95000"/>
                </a:lnSpc>
                <a:defRPr sz="2400">
                  <a:solidFill>
                    <a:srgbClr val="FFFFFF"/>
                  </a:solidFill>
                </a:defRPr>
              </a:pPr>
              <a:endParaRPr/>
            </a:p>
          </p:txBody>
        </p:sp>
        <p:sp>
          <p:nvSpPr>
            <p:cNvPr id="1328" name="Rechteck 20"/>
            <p:cNvSpPr/>
            <p:nvPr/>
          </p:nvSpPr>
          <p:spPr>
            <a:xfrm>
              <a:off x="2347410" y="1183924"/>
              <a:ext cx="2421934" cy="78929"/>
            </a:xfrm>
            <a:prstGeom prst="rect">
              <a:avLst/>
            </a:prstGeom>
            <a:solidFill>
              <a:srgbClr val="00B050"/>
            </a:solidFill>
            <a:ln w="12700" cap="flat">
              <a:noFill/>
              <a:miter lim="400000"/>
            </a:ln>
            <a:effectLst/>
          </p:spPr>
          <p:txBody>
            <a:bodyPr wrap="square" lIns="60959" tIns="60959" rIns="60959" bIns="60959" numCol="1" anchor="ctr">
              <a:noAutofit/>
            </a:bodyPr>
            <a:lstStyle/>
            <a:p>
              <a:pPr algn="ctr" defTabSz="1219200">
                <a:lnSpc>
                  <a:spcPct val="95000"/>
                </a:lnSpc>
                <a:defRPr sz="2400">
                  <a:solidFill>
                    <a:srgbClr val="FFFFFF"/>
                  </a:solidFill>
                </a:defRPr>
              </a:pPr>
              <a:endParaRPr/>
            </a:p>
          </p:txBody>
        </p:sp>
        <p:sp>
          <p:nvSpPr>
            <p:cNvPr id="1329" name="Rechteck 21"/>
            <p:cNvSpPr/>
            <p:nvPr/>
          </p:nvSpPr>
          <p:spPr>
            <a:xfrm>
              <a:off x="5999115" y="1183924"/>
              <a:ext cx="2421934" cy="78929"/>
            </a:xfrm>
            <a:prstGeom prst="rect">
              <a:avLst/>
            </a:prstGeom>
            <a:solidFill>
              <a:srgbClr val="00B050"/>
            </a:solidFill>
            <a:ln w="12700" cap="flat">
              <a:noFill/>
              <a:miter lim="400000"/>
            </a:ln>
            <a:effectLst/>
          </p:spPr>
          <p:txBody>
            <a:bodyPr wrap="square" lIns="60959" tIns="60959" rIns="60959" bIns="60959" numCol="1" anchor="ctr">
              <a:noAutofit/>
            </a:bodyPr>
            <a:lstStyle/>
            <a:p>
              <a:pPr algn="ctr" defTabSz="1219200">
                <a:lnSpc>
                  <a:spcPct val="95000"/>
                </a:lnSpc>
                <a:defRPr sz="2400">
                  <a:solidFill>
                    <a:srgbClr val="FFFFFF"/>
                  </a:solidFill>
                </a:defRPr>
              </a:pPr>
              <a:endParaRPr/>
            </a:p>
          </p:txBody>
        </p:sp>
        <p:sp>
          <p:nvSpPr>
            <p:cNvPr id="1330" name="Rechteck 22"/>
            <p:cNvSpPr/>
            <p:nvPr/>
          </p:nvSpPr>
          <p:spPr>
            <a:xfrm>
              <a:off x="8383902" y="1183924"/>
              <a:ext cx="2384786" cy="78929"/>
            </a:xfrm>
            <a:prstGeom prst="rect">
              <a:avLst/>
            </a:prstGeom>
            <a:solidFill>
              <a:srgbClr val="00B050"/>
            </a:solidFill>
            <a:ln w="12700" cap="flat">
              <a:noFill/>
              <a:miter lim="400000"/>
            </a:ln>
            <a:effectLst/>
          </p:spPr>
          <p:txBody>
            <a:bodyPr wrap="square" lIns="60959" tIns="60959" rIns="60959" bIns="60959" numCol="1" anchor="ctr">
              <a:noAutofit/>
            </a:bodyPr>
            <a:lstStyle/>
            <a:p>
              <a:pPr algn="ctr" defTabSz="1219200">
                <a:lnSpc>
                  <a:spcPct val="95000"/>
                </a:lnSpc>
                <a:defRPr sz="2400">
                  <a:solidFill>
                    <a:srgbClr val="FFFFFF"/>
                  </a:solidFill>
                </a:defRPr>
              </a:pPr>
              <a:endParaRPr/>
            </a:p>
          </p:txBody>
        </p:sp>
        <p:sp>
          <p:nvSpPr>
            <p:cNvPr id="1331" name="Rechteck 23"/>
            <p:cNvSpPr/>
            <p:nvPr/>
          </p:nvSpPr>
          <p:spPr>
            <a:xfrm>
              <a:off x="4748818" y="1183924"/>
              <a:ext cx="1250297" cy="78929"/>
            </a:xfrm>
            <a:prstGeom prst="rect">
              <a:avLst/>
            </a:prstGeom>
            <a:solidFill>
              <a:srgbClr val="FF0000"/>
            </a:solidFill>
            <a:ln w="12700" cap="flat">
              <a:noFill/>
              <a:miter lim="400000"/>
            </a:ln>
            <a:effectLst/>
          </p:spPr>
          <p:txBody>
            <a:bodyPr wrap="square" lIns="60959" tIns="60959" rIns="60959" bIns="60959" numCol="1" anchor="ctr">
              <a:noAutofit/>
            </a:bodyPr>
            <a:lstStyle/>
            <a:p>
              <a:pPr algn="ctr" defTabSz="1219200">
                <a:lnSpc>
                  <a:spcPct val="95000"/>
                </a:lnSpc>
                <a:defRPr sz="2400">
                  <a:solidFill>
                    <a:srgbClr val="FFFFFF"/>
                  </a:solidFill>
                </a:defRPr>
              </a:pPr>
              <a:endParaRPr/>
            </a:p>
          </p:txBody>
        </p:sp>
        <p:sp>
          <p:nvSpPr>
            <p:cNvPr id="1332" name="Rechteck 24"/>
            <p:cNvSpPr/>
            <p:nvPr/>
          </p:nvSpPr>
          <p:spPr>
            <a:xfrm>
              <a:off x="10768687" y="1184399"/>
              <a:ext cx="1175773" cy="78929"/>
            </a:xfrm>
            <a:prstGeom prst="rect">
              <a:avLst/>
            </a:prstGeom>
            <a:solidFill>
              <a:srgbClr val="FF0000"/>
            </a:solidFill>
            <a:ln w="12700" cap="flat">
              <a:noFill/>
              <a:miter lim="400000"/>
            </a:ln>
            <a:effectLst/>
          </p:spPr>
          <p:txBody>
            <a:bodyPr wrap="square" lIns="60959" tIns="60959" rIns="60959" bIns="60959" numCol="1" anchor="ctr">
              <a:noAutofit/>
            </a:bodyPr>
            <a:lstStyle/>
            <a:p>
              <a:pPr algn="ctr" defTabSz="1219200">
                <a:lnSpc>
                  <a:spcPct val="95000"/>
                </a:lnSpc>
                <a:defRPr sz="2400">
                  <a:solidFill>
                    <a:srgbClr val="FFFFFF"/>
                  </a:solidFill>
                </a:defRPr>
              </a:pPr>
              <a:endParaRPr/>
            </a:p>
          </p:txBody>
        </p:sp>
        <p:sp>
          <p:nvSpPr>
            <p:cNvPr id="1333" name="Textfeld 25"/>
            <p:cNvSpPr txBox="1"/>
            <p:nvPr/>
          </p:nvSpPr>
          <p:spPr>
            <a:xfrm>
              <a:off x="454739" y="1246650"/>
              <a:ext cx="354812" cy="2947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tIns="60959" rIns="60959" bIns="60959" numCol="1" anchor="t">
              <a:spAutoFit/>
            </a:bodyPr>
            <a:lstStyle>
              <a:lvl1pPr defTabSz="1219200">
                <a:lnSpc>
                  <a:spcPct val="95000"/>
                </a:lnSpc>
                <a:defRPr sz="1200">
                  <a:solidFill>
                    <a:srgbClr val="3333FF"/>
                  </a:solidFill>
                </a:defRPr>
              </a:lvl1pPr>
            </a:lstStyle>
            <a:p>
              <a:r>
                <a:t>GE</a:t>
              </a:r>
            </a:p>
          </p:txBody>
        </p:sp>
        <p:sp>
          <p:nvSpPr>
            <p:cNvPr id="1334" name="Textfeld 26"/>
            <p:cNvSpPr txBox="1"/>
            <p:nvPr/>
          </p:nvSpPr>
          <p:spPr>
            <a:xfrm>
              <a:off x="1609026" y="1246649"/>
              <a:ext cx="354813" cy="2947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tIns="60959" rIns="60959" bIns="60959" numCol="1" anchor="t">
              <a:spAutoFit/>
            </a:bodyPr>
            <a:lstStyle>
              <a:lvl1pPr defTabSz="1219200">
                <a:lnSpc>
                  <a:spcPct val="95000"/>
                </a:lnSpc>
                <a:defRPr sz="1200">
                  <a:solidFill>
                    <a:srgbClr val="3333FF"/>
                  </a:solidFill>
                </a:defRPr>
              </a:lvl1pPr>
            </a:lstStyle>
            <a:p>
              <a:r>
                <a:t>GE</a:t>
              </a:r>
            </a:p>
          </p:txBody>
        </p:sp>
        <p:sp>
          <p:nvSpPr>
            <p:cNvPr id="1335" name="Textfeld 27"/>
            <p:cNvSpPr txBox="1"/>
            <p:nvPr/>
          </p:nvSpPr>
          <p:spPr>
            <a:xfrm>
              <a:off x="5233868" y="1246649"/>
              <a:ext cx="337920" cy="2947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tIns="60959" rIns="60959" bIns="60959" numCol="1" anchor="t">
              <a:spAutoFit/>
            </a:bodyPr>
            <a:lstStyle>
              <a:lvl1pPr defTabSz="1219200">
                <a:lnSpc>
                  <a:spcPct val="95000"/>
                </a:lnSpc>
                <a:defRPr sz="1200">
                  <a:solidFill>
                    <a:srgbClr val="FF0000"/>
                  </a:solidFill>
                </a:defRPr>
              </a:lvl1pPr>
            </a:lstStyle>
            <a:p>
              <a:r>
                <a:t>SE</a:t>
              </a:r>
            </a:p>
          </p:txBody>
        </p:sp>
        <p:sp>
          <p:nvSpPr>
            <p:cNvPr id="1336" name="Textfeld 28"/>
            <p:cNvSpPr txBox="1"/>
            <p:nvPr/>
          </p:nvSpPr>
          <p:spPr>
            <a:xfrm>
              <a:off x="11192819" y="1246650"/>
              <a:ext cx="337921" cy="2947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tIns="60959" rIns="60959" bIns="60959" numCol="1" anchor="t">
              <a:spAutoFit/>
            </a:bodyPr>
            <a:lstStyle>
              <a:lvl1pPr defTabSz="1219200">
                <a:lnSpc>
                  <a:spcPct val="95000"/>
                </a:lnSpc>
                <a:defRPr sz="1200">
                  <a:solidFill>
                    <a:srgbClr val="FF0000"/>
                  </a:solidFill>
                </a:defRPr>
              </a:lvl1pPr>
            </a:lstStyle>
            <a:p>
              <a:r>
                <a:t>SE</a:t>
              </a:r>
            </a:p>
          </p:txBody>
        </p:sp>
        <p:sp>
          <p:nvSpPr>
            <p:cNvPr id="1337" name="Textfeld 29"/>
            <p:cNvSpPr txBox="1"/>
            <p:nvPr/>
          </p:nvSpPr>
          <p:spPr>
            <a:xfrm>
              <a:off x="2743110" y="1246649"/>
              <a:ext cx="558111" cy="2947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tIns="60959" rIns="60959" bIns="60959" numCol="1" anchor="t">
              <a:spAutoFit/>
            </a:bodyPr>
            <a:lstStyle>
              <a:lvl1pPr defTabSz="1219200">
                <a:lnSpc>
                  <a:spcPct val="95000"/>
                </a:lnSpc>
                <a:defRPr sz="1200">
                  <a:solidFill>
                    <a:srgbClr val="00B050"/>
                  </a:solidFill>
                </a:defRPr>
              </a:lvl1pPr>
            </a:lstStyle>
            <a:p>
              <a:r>
                <a:t>GESE</a:t>
              </a:r>
            </a:p>
          </p:txBody>
        </p:sp>
        <p:sp>
          <p:nvSpPr>
            <p:cNvPr id="1338" name="Textfeld 30"/>
            <p:cNvSpPr txBox="1"/>
            <p:nvPr/>
          </p:nvSpPr>
          <p:spPr>
            <a:xfrm>
              <a:off x="3916562" y="1246649"/>
              <a:ext cx="558112" cy="2947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tIns="60959" rIns="60959" bIns="60959" numCol="1" anchor="t">
              <a:spAutoFit/>
            </a:bodyPr>
            <a:lstStyle>
              <a:lvl1pPr defTabSz="1219200">
                <a:lnSpc>
                  <a:spcPct val="95000"/>
                </a:lnSpc>
                <a:defRPr sz="1200">
                  <a:solidFill>
                    <a:srgbClr val="00B050"/>
                  </a:solidFill>
                </a:defRPr>
              </a:lvl1pPr>
            </a:lstStyle>
            <a:p>
              <a:r>
                <a:t>GESE</a:t>
              </a:r>
            </a:p>
          </p:txBody>
        </p:sp>
        <p:sp>
          <p:nvSpPr>
            <p:cNvPr id="1339" name="Textfeld 31"/>
            <p:cNvSpPr txBox="1"/>
            <p:nvPr/>
          </p:nvSpPr>
          <p:spPr>
            <a:xfrm>
              <a:off x="6320570" y="1246649"/>
              <a:ext cx="558111" cy="2947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tIns="60959" rIns="60959" bIns="60959" numCol="1" anchor="t">
              <a:spAutoFit/>
            </a:bodyPr>
            <a:lstStyle>
              <a:lvl1pPr defTabSz="1219200">
                <a:lnSpc>
                  <a:spcPct val="95000"/>
                </a:lnSpc>
                <a:defRPr sz="1200">
                  <a:solidFill>
                    <a:srgbClr val="00B050"/>
                  </a:solidFill>
                </a:defRPr>
              </a:lvl1pPr>
            </a:lstStyle>
            <a:p>
              <a:r>
                <a:t>GESE</a:t>
              </a:r>
            </a:p>
          </p:txBody>
        </p:sp>
        <p:sp>
          <p:nvSpPr>
            <p:cNvPr id="1340" name="Textfeld 32"/>
            <p:cNvSpPr txBox="1"/>
            <p:nvPr/>
          </p:nvSpPr>
          <p:spPr>
            <a:xfrm>
              <a:off x="7512683" y="1246649"/>
              <a:ext cx="558111" cy="2947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tIns="60959" rIns="60959" bIns="60959" numCol="1" anchor="t">
              <a:spAutoFit/>
            </a:bodyPr>
            <a:lstStyle>
              <a:lvl1pPr defTabSz="1219200">
                <a:lnSpc>
                  <a:spcPct val="95000"/>
                </a:lnSpc>
                <a:defRPr sz="1200">
                  <a:solidFill>
                    <a:srgbClr val="00B050"/>
                  </a:solidFill>
                </a:defRPr>
              </a:lvl1pPr>
            </a:lstStyle>
            <a:p>
              <a:r>
                <a:t>GESE</a:t>
              </a:r>
            </a:p>
          </p:txBody>
        </p:sp>
        <p:sp>
          <p:nvSpPr>
            <p:cNvPr id="1341" name="Textfeld 33"/>
            <p:cNvSpPr txBox="1"/>
            <p:nvPr/>
          </p:nvSpPr>
          <p:spPr>
            <a:xfrm>
              <a:off x="8705076" y="1246649"/>
              <a:ext cx="558111" cy="2947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tIns="60959" rIns="60959" bIns="60959" numCol="1" anchor="t">
              <a:spAutoFit/>
            </a:bodyPr>
            <a:lstStyle>
              <a:lvl1pPr defTabSz="1219200">
                <a:lnSpc>
                  <a:spcPct val="95000"/>
                </a:lnSpc>
                <a:defRPr sz="1200">
                  <a:solidFill>
                    <a:srgbClr val="00B050"/>
                  </a:solidFill>
                </a:defRPr>
              </a:lvl1pPr>
            </a:lstStyle>
            <a:p>
              <a:r>
                <a:t>GESE</a:t>
              </a:r>
            </a:p>
          </p:txBody>
        </p:sp>
        <p:sp>
          <p:nvSpPr>
            <p:cNvPr id="1342" name="Textfeld 34"/>
            <p:cNvSpPr txBox="1"/>
            <p:nvPr/>
          </p:nvSpPr>
          <p:spPr>
            <a:xfrm>
              <a:off x="9884487" y="1262851"/>
              <a:ext cx="558111" cy="2947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tIns="60959" rIns="60959" bIns="60959" numCol="1" anchor="t">
              <a:spAutoFit/>
            </a:bodyPr>
            <a:lstStyle>
              <a:lvl1pPr defTabSz="1219200">
                <a:lnSpc>
                  <a:spcPct val="95000"/>
                </a:lnSpc>
                <a:defRPr sz="1200">
                  <a:solidFill>
                    <a:srgbClr val="00B050"/>
                  </a:solidFill>
                </a:defRPr>
              </a:lvl1pPr>
            </a:lstStyle>
            <a:p>
              <a:r>
                <a:t>GESE</a:t>
              </a:r>
            </a:p>
          </p:txBody>
        </p:sp>
      </p:grpSp>
      <p:sp>
        <p:nvSpPr>
          <p:cNvPr id="1344" name="TextShape 1"/>
          <p:cNvSpPr txBox="1"/>
          <p:nvPr/>
        </p:nvSpPr>
        <p:spPr>
          <a:xfrm>
            <a:off x="632639" y="357599"/>
            <a:ext cx="9852482" cy="411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L="431999" indent="-755999" defTabSz="1219200">
              <a:lnSpc>
                <a:spcPts val="3200"/>
              </a:lnSpc>
              <a:defRPr sz="3200" b="1" spc="-1">
                <a:solidFill>
                  <a:srgbClr val="44546A"/>
                </a:solidFill>
              </a:defRPr>
            </a:lvl1pPr>
          </a:lstStyle>
          <a:p>
            <a:r>
              <a:t>Oxygen Extraction Fraction - Quantification</a:t>
            </a:r>
          </a:p>
        </p:txBody>
      </p:sp>
      <p:sp>
        <p:nvSpPr>
          <p:cNvPr id="1345" name="Textfeld 42"/>
          <p:cNvSpPr txBox="1"/>
          <p:nvPr/>
        </p:nvSpPr>
        <p:spPr>
          <a:xfrm>
            <a:off x="123769" y="4223238"/>
            <a:ext cx="3493191" cy="406543"/>
          </a:xfrm>
          <a:prstGeom prst="rect">
            <a:avLst/>
          </a:prstGeom>
          <a:solidFill>
            <a:srgbClr val="FFFFFF"/>
          </a:solidFill>
          <a:ln w="25400">
            <a:solidFill>
              <a:srgbClr val="00000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59" tIns="60959" rIns="60959" bIns="60959">
            <a:spAutoFit/>
          </a:bodyPr>
          <a:lstStyle>
            <a:lvl1pPr algn="ctr" defTabSz="1219200"/>
          </a:lstStyle>
          <a:p>
            <a:r>
              <a:t>MR quantities: relaxation times</a:t>
            </a:r>
          </a:p>
        </p:txBody>
      </p:sp>
      <p:sp>
        <p:nvSpPr>
          <p:cNvPr id="1346" name="Gerade Verbindung mit Pfeil 47"/>
          <p:cNvSpPr/>
          <p:nvPr/>
        </p:nvSpPr>
        <p:spPr>
          <a:xfrm flipH="1">
            <a:off x="1552867" y="3071061"/>
            <a:ext cx="521088" cy="495541"/>
          </a:xfrm>
          <a:prstGeom prst="line">
            <a:avLst/>
          </a:prstGeom>
          <a:ln w="12700">
            <a:solidFill>
              <a:srgbClr val="000000"/>
            </a:solidFill>
            <a:miter/>
            <a:tailEnd type="triangle"/>
          </a:ln>
        </p:spPr>
        <p:txBody>
          <a:bodyPr lIns="60959" tIns="60959" rIns="60959" bIns="60959"/>
          <a:lstStyle/>
          <a:p>
            <a:pPr defTabSz="1219200">
              <a:defRPr sz="2400"/>
            </a:pPr>
            <a:endParaRPr/>
          </a:p>
        </p:txBody>
      </p:sp>
      <p:sp>
        <p:nvSpPr>
          <p:cNvPr id="1347" name="Textfeld 48"/>
          <p:cNvSpPr txBox="1"/>
          <p:nvPr/>
        </p:nvSpPr>
        <p:spPr>
          <a:xfrm>
            <a:off x="364326" y="3513562"/>
            <a:ext cx="1595965" cy="6478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tIns="60959" rIns="60959" bIns="60959">
            <a:spAutoFit/>
          </a:bodyPr>
          <a:lstStyle/>
          <a:p>
            <a:pPr algn="ctr" defTabSz="1219200"/>
            <a:r>
              <a:t>Gradient Echo</a:t>
            </a:r>
          </a:p>
          <a:p>
            <a:pPr algn="ctr" defTabSz="1219200"/>
            <a:r>
              <a:t>contrast</a:t>
            </a:r>
          </a:p>
        </p:txBody>
      </p:sp>
      <p:sp>
        <p:nvSpPr>
          <p:cNvPr id="1348" name="Textfeld 50"/>
          <p:cNvSpPr txBox="1"/>
          <p:nvPr/>
        </p:nvSpPr>
        <p:spPr>
          <a:xfrm>
            <a:off x="2228188" y="3473914"/>
            <a:ext cx="1176715" cy="6478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tIns="60959" rIns="60959" bIns="60959">
            <a:spAutoFit/>
          </a:bodyPr>
          <a:lstStyle/>
          <a:p>
            <a:pPr algn="ctr" defTabSz="1219200"/>
            <a:r>
              <a:t>Spin Echo</a:t>
            </a:r>
          </a:p>
          <a:p>
            <a:pPr algn="ctr" defTabSz="1219200"/>
            <a:r>
              <a:t>contrast</a:t>
            </a:r>
          </a:p>
        </p:txBody>
      </p:sp>
      <p:cxnSp>
        <p:nvCxnSpPr>
          <p:cNvPr id="1349" name="Gerade Verbindung mit Pfeil 56"/>
          <p:cNvCxnSpPr>
            <a:cxnSpLocks/>
            <a:endCxn id="1348" idx="0"/>
          </p:cNvCxnSpPr>
          <p:nvPr/>
        </p:nvCxnSpPr>
        <p:spPr>
          <a:xfrm>
            <a:off x="2816546" y="3101093"/>
            <a:ext cx="0" cy="372821"/>
          </a:xfrm>
          <a:prstGeom prst="straightConnector1">
            <a:avLst/>
          </a:prstGeom>
          <a:ln w="12700">
            <a:solidFill>
              <a:srgbClr val="000000"/>
            </a:solidFill>
            <a:miter/>
            <a:tailEnd type="triangle"/>
          </a:ln>
        </p:spPr>
      </p:cxnSp>
      <p:sp>
        <p:nvSpPr>
          <p:cNvPr id="1350" name="Slide Number Placeholder 4"/>
          <p:cNvSpPr txBox="1">
            <a:spLocks noGrp="1"/>
          </p:cNvSpPr>
          <p:nvPr>
            <p:ph type="sldNum" sz="quarter" idx="4294967295"/>
          </p:nvPr>
        </p:nvSpPr>
        <p:spPr>
          <a:xfrm>
            <a:off x="5136000" y="6352993"/>
            <a:ext cx="238721" cy="22195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609600">
              <a:defRPr sz="1600">
                <a:solidFill>
                  <a:srgbClr val="4F81BD"/>
                </a:solidFill>
              </a:defRPr>
            </a:lvl1pPr>
          </a:lstStyle>
          <a:p>
            <a:fld id="{86CB4B4D-7CA3-9044-876B-883B54F8677D}" type="slidenum">
              <a:t>18</a:t>
            </a:fld>
            <a:endParaRPr/>
          </a:p>
        </p:txBody>
      </p:sp>
      <p:sp>
        <p:nvSpPr>
          <p:cNvPr id="1351" name="Ellipse 6"/>
          <p:cNvSpPr/>
          <p:nvPr/>
        </p:nvSpPr>
        <p:spPr>
          <a:xfrm>
            <a:off x="1840780" y="2663749"/>
            <a:ext cx="554967" cy="498641"/>
          </a:xfrm>
          <a:prstGeom prst="ellipse">
            <a:avLst/>
          </a:prstGeom>
          <a:ln w="25400">
            <a:solidFill>
              <a:srgbClr val="FF0000"/>
            </a:solidFill>
            <a:miter/>
          </a:ln>
        </p:spPr>
        <p:txBody>
          <a:bodyPr lIns="60959" tIns="60959" rIns="60959" bIns="60959" anchor="ctr"/>
          <a:lstStyle/>
          <a:p>
            <a:pPr algn="ctr" defTabSz="1219200">
              <a:lnSpc>
                <a:spcPct val="95000"/>
              </a:lnSpc>
              <a:defRPr sz="2400">
                <a:solidFill>
                  <a:srgbClr val="FFFFFF"/>
                </a:solidFill>
              </a:defRPr>
            </a:pPr>
            <a:endParaRPr/>
          </a:p>
        </p:txBody>
      </p:sp>
      <p:sp>
        <p:nvSpPr>
          <p:cNvPr id="1352" name="Ellipse 7"/>
          <p:cNvSpPr/>
          <p:nvPr/>
        </p:nvSpPr>
        <p:spPr>
          <a:xfrm>
            <a:off x="2616745" y="2645631"/>
            <a:ext cx="545036" cy="535614"/>
          </a:xfrm>
          <a:prstGeom prst="ellipse">
            <a:avLst/>
          </a:prstGeom>
          <a:ln w="25400">
            <a:solidFill>
              <a:srgbClr val="FF0000"/>
            </a:solidFill>
            <a:miter/>
          </a:ln>
        </p:spPr>
        <p:txBody>
          <a:bodyPr lIns="60959" tIns="60959" rIns="60959" bIns="60959" anchor="ctr"/>
          <a:lstStyle/>
          <a:p>
            <a:pPr algn="ctr" defTabSz="1219200">
              <a:lnSpc>
                <a:spcPct val="95000"/>
              </a:lnSpc>
              <a:defRPr sz="2400">
                <a:solidFill>
                  <a:srgbClr val="FFFFFF"/>
                </a:solidFill>
              </a:defRPr>
            </a:pPr>
            <a:endParaRPr/>
          </a:p>
        </p:txBody>
      </p:sp>
      <p:grpSp>
        <p:nvGrpSpPr>
          <p:cNvPr id="1361" name="Gruppieren 136"/>
          <p:cNvGrpSpPr/>
          <p:nvPr/>
        </p:nvGrpSpPr>
        <p:grpSpPr>
          <a:xfrm>
            <a:off x="4054758" y="1625084"/>
            <a:ext cx="7908643" cy="2605751"/>
            <a:chOff x="0" y="0"/>
            <a:chExt cx="7908641" cy="2605750"/>
          </a:xfrm>
        </p:grpSpPr>
        <p:sp>
          <p:nvSpPr>
            <p:cNvPr id="1353" name="TextShape 4"/>
            <p:cNvSpPr txBox="1"/>
            <p:nvPr/>
          </p:nvSpPr>
          <p:spPr>
            <a:xfrm>
              <a:off x="116097" y="131925"/>
              <a:ext cx="3570713" cy="41300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000" tIns="60000" rIns="60000" bIns="60000" numCol="1" anchor="t">
              <a:spAutoFit/>
            </a:bodyPr>
            <a:lstStyle/>
            <a:p>
              <a:pPr defTabSz="1219200">
                <a:defRPr spc="-1"/>
              </a:pPr>
              <a:r>
                <a:t>Transversal Relaxation Time T</a:t>
              </a:r>
              <a:r>
                <a:rPr baseline="-20777"/>
                <a:t>2</a:t>
              </a:r>
            </a:p>
          </p:txBody>
        </p:sp>
        <p:pic>
          <p:nvPicPr>
            <p:cNvPr id="1354" name="Grafik 85" descr="Grafik 85"/>
            <p:cNvPicPr>
              <a:picLocks noChangeAspect="1"/>
            </p:cNvPicPr>
            <p:nvPr/>
          </p:nvPicPr>
          <p:blipFill>
            <a:blip r:embed="rId7"/>
            <a:srcRect l="24951" t="14791" r="7120" b="59192"/>
            <a:stretch>
              <a:fillRect/>
            </a:stretch>
          </p:blipFill>
          <p:spPr>
            <a:xfrm>
              <a:off x="18401" y="685750"/>
              <a:ext cx="3543513" cy="1920001"/>
            </a:xfrm>
            <a:prstGeom prst="rect">
              <a:avLst/>
            </a:prstGeom>
            <a:ln w="12700" cap="flat">
              <a:noFill/>
              <a:miter lim="400000"/>
            </a:ln>
            <a:effectLst/>
          </p:spPr>
        </p:pic>
        <p:sp>
          <p:nvSpPr>
            <p:cNvPr id="1355" name="CustomShape 36"/>
            <p:cNvSpPr/>
            <p:nvPr/>
          </p:nvSpPr>
          <p:spPr>
            <a:xfrm>
              <a:off x="0" y="61482"/>
              <a:ext cx="3690713" cy="2536673"/>
            </a:xfrm>
            <a:prstGeom prst="rect">
              <a:avLst/>
            </a:prstGeom>
            <a:noFill/>
            <a:ln w="12700" cap="flat">
              <a:solidFill>
                <a:srgbClr val="FF8000"/>
              </a:solidFill>
              <a:prstDash val="solid"/>
              <a:round/>
            </a:ln>
            <a:effectLst/>
          </p:spPr>
          <p:txBody>
            <a:bodyPr wrap="square" lIns="60959" tIns="60959" rIns="60959" bIns="60959" numCol="1" anchor="t">
              <a:noAutofit/>
            </a:bodyPr>
            <a:lstStyle/>
            <a:p>
              <a:pPr defTabSz="1219200">
                <a:defRPr sz="2400"/>
              </a:pPr>
              <a:endParaRPr/>
            </a:p>
          </p:txBody>
        </p:sp>
        <p:pic>
          <p:nvPicPr>
            <p:cNvPr id="1356" name="Grafik 87" descr="Grafik 87"/>
            <p:cNvPicPr>
              <a:picLocks noChangeAspect="1"/>
            </p:cNvPicPr>
            <p:nvPr/>
          </p:nvPicPr>
          <p:blipFill>
            <a:blip r:embed="rId8"/>
            <a:srcRect l="26333" t="14690" r="5739" b="59971"/>
            <a:stretch>
              <a:fillRect/>
            </a:stretch>
          </p:blipFill>
          <p:spPr>
            <a:xfrm>
              <a:off x="3860899" y="637021"/>
              <a:ext cx="3638252" cy="1920001"/>
            </a:xfrm>
            <a:prstGeom prst="rect">
              <a:avLst/>
            </a:prstGeom>
            <a:ln w="12700" cap="flat">
              <a:noFill/>
              <a:miter lim="400000"/>
            </a:ln>
            <a:effectLst/>
          </p:spPr>
        </p:pic>
        <p:sp>
          <p:nvSpPr>
            <p:cNvPr id="1357" name="TextShape 5"/>
            <p:cNvSpPr txBox="1"/>
            <p:nvPr/>
          </p:nvSpPr>
          <p:spPr>
            <a:xfrm>
              <a:off x="4198442" y="0"/>
              <a:ext cx="3512280" cy="67970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000" tIns="60000" rIns="60000" bIns="60000" numCol="1" anchor="t">
              <a:spAutoFit/>
            </a:bodyPr>
            <a:lstStyle/>
            <a:p>
              <a:pPr algn="ctr" defTabSz="1219200">
                <a:defRPr spc="-1"/>
              </a:pPr>
              <a:r>
                <a:t>effective</a:t>
              </a:r>
            </a:p>
            <a:p>
              <a:pPr defTabSz="1219200">
                <a:defRPr spc="-1"/>
              </a:pPr>
              <a:r>
                <a:t>Transversal Relaxation Time T</a:t>
              </a:r>
              <a:r>
                <a:rPr baseline="-20777"/>
                <a:t>2</a:t>
              </a:r>
              <a:r>
                <a:t>*</a:t>
              </a:r>
            </a:p>
          </p:txBody>
        </p:sp>
        <p:sp>
          <p:nvSpPr>
            <p:cNvPr id="1358" name="CustomShape 37"/>
            <p:cNvSpPr/>
            <p:nvPr/>
          </p:nvSpPr>
          <p:spPr>
            <a:xfrm>
              <a:off x="3804802" y="61146"/>
              <a:ext cx="4103840" cy="2537009"/>
            </a:xfrm>
            <a:prstGeom prst="rect">
              <a:avLst/>
            </a:prstGeom>
            <a:noFill/>
            <a:ln w="12700" cap="flat">
              <a:solidFill>
                <a:srgbClr val="780373"/>
              </a:solidFill>
              <a:prstDash val="solid"/>
              <a:round/>
            </a:ln>
            <a:effectLst/>
          </p:spPr>
          <p:txBody>
            <a:bodyPr wrap="square" lIns="60959" tIns="60959" rIns="60959" bIns="60959" numCol="1" anchor="t">
              <a:noAutofit/>
            </a:bodyPr>
            <a:lstStyle/>
            <a:p>
              <a:pPr defTabSz="1219200">
                <a:defRPr sz="2400"/>
              </a:pPr>
              <a:endParaRPr/>
            </a:p>
          </p:txBody>
        </p:sp>
        <p:sp>
          <p:nvSpPr>
            <p:cNvPr id="1359" name="Textfeld 90"/>
            <p:cNvSpPr txBox="1"/>
            <p:nvPr/>
          </p:nvSpPr>
          <p:spPr>
            <a:xfrm>
              <a:off x="4789187" y="1980926"/>
              <a:ext cx="213699" cy="34387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tIns="60959" rIns="60959" bIns="60959" numCol="1" anchor="t">
              <a:spAutoFit/>
            </a:bodyPr>
            <a:lstStyle>
              <a:lvl1pPr defTabSz="1219200">
                <a:defRPr sz="1600">
                  <a:solidFill>
                    <a:srgbClr val="C00000"/>
                  </a:solidFill>
                </a:defRPr>
              </a:lvl1pPr>
            </a:lstStyle>
            <a:p>
              <a:r>
                <a:t>*</a:t>
              </a:r>
            </a:p>
          </p:txBody>
        </p:sp>
        <p:sp>
          <p:nvSpPr>
            <p:cNvPr id="1360" name="Textfeld 91"/>
            <p:cNvSpPr txBox="1"/>
            <p:nvPr/>
          </p:nvSpPr>
          <p:spPr>
            <a:xfrm>
              <a:off x="5539443" y="1567189"/>
              <a:ext cx="213699" cy="34387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tIns="60959" rIns="60959" bIns="60959" numCol="1" anchor="t">
              <a:spAutoFit/>
            </a:bodyPr>
            <a:lstStyle>
              <a:lvl1pPr defTabSz="1219200">
                <a:defRPr sz="1600">
                  <a:solidFill>
                    <a:srgbClr val="0000FF"/>
                  </a:solidFill>
                </a:defRPr>
              </a:lvl1pPr>
            </a:lstStyle>
            <a:p>
              <a:r>
                <a:t>*</a:t>
              </a:r>
            </a:p>
          </p:txBody>
        </p:sp>
      </p:grpSp>
      <p:grpSp>
        <p:nvGrpSpPr>
          <p:cNvPr id="1366" name="Gruppieren 140"/>
          <p:cNvGrpSpPr/>
          <p:nvPr/>
        </p:nvGrpSpPr>
        <p:grpSpPr>
          <a:xfrm>
            <a:off x="4750037" y="2626776"/>
            <a:ext cx="3727047" cy="546317"/>
            <a:chOff x="0" y="0"/>
            <a:chExt cx="3727046" cy="546316"/>
          </a:xfrm>
        </p:grpSpPr>
        <p:sp>
          <p:nvSpPr>
            <p:cNvPr id="1362" name="CustomShape 18"/>
            <p:cNvSpPr/>
            <p:nvPr/>
          </p:nvSpPr>
          <p:spPr>
            <a:xfrm rot="10800000" flipH="1">
              <a:off x="-1" y="106316"/>
              <a:ext cx="72001" cy="72001"/>
            </a:xfrm>
            <a:prstGeom prst="ellipse">
              <a:avLst/>
            </a:prstGeom>
            <a:solidFill>
              <a:srgbClr val="000000"/>
            </a:solidFill>
            <a:ln w="12700" cap="flat">
              <a:solidFill>
                <a:srgbClr val="000000"/>
              </a:solidFill>
              <a:prstDash val="solid"/>
              <a:round/>
            </a:ln>
            <a:effectLst/>
          </p:spPr>
          <p:txBody>
            <a:bodyPr wrap="square" lIns="60959" tIns="60959" rIns="60959" bIns="60959" numCol="1" anchor="t">
              <a:noAutofit/>
            </a:bodyPr>
            <a:lstStyle/>
            <a:p>
              <a:pPr defTabSz="1219200">
                <a:defRPr sz="2400"/>
              </a:pPr>
              <a:endParaRPr/>
            </a:p>
          </p:txBody>
        </p:sp>
        <p:sp>
          <p:nvSpPr>
            <p:cNvPr id="1363" name="CustomShape 19"/>
            <p:cNvSpPr/>
            <p:nvPr/>
          </p:nvSpPr>
          <p:spPr>
            <a:xfrm rot="10800000" flipH="1">
              <a:off x="478" y="474316"/>
              <a:ext cx="72001" cy="72001"/>
            </a:xfrm>
            <a:prstGeom prst="ellipse">
              <a:avLst/>
            </a:prstGeom>
            <a:solidFill>
              <a:srgbClr val="000000"/>
            </a:solidFill>
            <a:ln w="12700" cap="flat">
              <a:solidFill>
                <a:srgbClr val="000000"/>
              </a:solidFill>
              <a:prstDash val="solid"/>
              <a:round/>
            </a:ln>
            <a:effectLst/>
          </p:spPr>
          <p:txBody>
            <a:bodyPr wrap="square" lIns="60959" tIns="60959" rIns="60959" bIns="60959" numCol="1" anchor="t">
              <a:noAutofit/>
            </a:bodyPr>
            <a:lstStyle/>
            <a:p>
              <a:pPr defTabSz="1219200">
                <a:defRPr sz="2400"/>
              </a:pPr>
              <a:endParaRPr/>
            </a:p>
          </p:txBody>
        </p:sp>
        <p:sp>
          <p:nvSpPr>
            <p:cNvPr id="1364" name="CustomShape 18"/>
            <p:cNvSpPr/>
            <p:nvPr/>
          </p:nvSpPr>
          <p:spPr>
            <a:xfrm rot="10800000" flipH="1">
              <a:off x="3654565" y="0"/>
              <a:ext cx="72001" cy="72001"/>
            </a:xfrm>
            <a:prstGeom prst="ellipse">
              <a:avLst/>
            </a:prstGeom>
            <a:solidFill>
              <a:srgbClr val="000000"/>
            </a:solidFill>
            <a:ln w="12700" cap="flat">
              <a:solidFill>
                <a:srgbClr val="000000"/>
              </a:solidFill>
              <a:prstDash val="solid"/>
              <a:round/>
            </a:ln>
            <a:effectLst/>
          </p:spPr>
          <p:txBody>
            <a:bodyPr wrap="square" lIns="60959" tIns="60959" rIns="60959" bIns="60959" numCol="1" anchor="t">
              <a:noAutofit/>
            </a:bodyPr>
            <a:lstStyle/>
            <a:p>
              <a:pPr defTabSz="1219200">
                <a:defRPr sz="2400"/>
              </a:pPr>
              <a:endParaRPr/>
            </a:p>
          </p:txBody>
        </p:sp>
        <p:sp>
          <p:nvSpPr>
            <p:cNvPr id="1365" name="CustomShape 19"/>
            <p:cNvSpPr/>
            <p:nvPr/>
          </p:nvSpPr>
          <p:spPr>
            <a:xfrm rot="10800000" flipH="1">
              <a:off x="3655046" y="368000"/>
              <a:ext cx="72001" cy="72001"/>
            </a:xfrm>
            <a:prstGeom prst="ellipse">
              <a:avLst/>
            </a:prstGeom>
            <a:solidFill>
              <a:srgbClr val="000000"/>
            </a:solidFill>
            <a:ln w="12700" cap="flat">
              <a:solidFill>
                <a:srgbClr val="000000"/>
              </a:solidFill>
              <a:prstDash val="solid"/>
              <a:round/>
            </a:ln>
            <a:effectLst/>
          </p:spPr>
          <p:txBody>
            <a:bodyPr wrap="square" lIns="60959" tIns="60959" rIns="60959" bIns="60959" numCol="1" anchor="t">
              <a:noAutofit/>
            </a:bodyPr>
            <a:lstStyle/>
            <a:p>
              <a:pPr defTabSz="1219200">
                <a:defRPr sz="2400"/>
              </a:pPr>
              <a:endParaRPr/>
            </a:p>
          </p:txBody>
        </p:sp>
      </p:grpSp>
      <p:grpSp>
        <p:nvGrpSpPr>
          <p:cNvPr id="1371" name="Gruppieren 142"/>
          <p:cNvGrpSpPr/>
          <p:nvPr/>
        </p:nvGrpSpPr>
        <p:grpSpPr>
          <a:xfrm>
            <a:off x="5276597" y="3032671"/>
            <a:ext cx="3452589" cy="562555"/>
            <a:chOff x="0" y="0"/>
            <a:chExt cx="3452588" cy="562553"/>
          </a:xfrm>
        </p:grpSpPr>
        <p:sp>
          <p:nvSpPr>
            <p:cNvPr id="1367" name="CustomShape 20"/>
            <p:cNvSpPr/>
            <p:nvPr/>
          </p:nvSpPr>
          <p:spPr>
            <a:xfrm rot="10800000" flipH="1">
              <a:off x="-1" y="490553"/>
              <a:ext cx="72001" cy="72001"/>
            </a:xfrm>
            <a:prstGeom prst="ellipse">
              <a:avLst/>
            </a:prstGeom>
            <a:solidFill>
              <a:srgbClr val="000000"/>
            </a:solidFill>
            <a:ln w="12700" cap="flat">
              <a:solidFill>
                <a:srgbClr val="000000"/>
              </a:solidFill>
              <a:prstDash val="solid"/>
              <a:round/>
            </a:ln>
            <a:effectLst/>
          </p:spPr>
          <p:txBody>
            <a:bodyPr wrap="square" lIns="60959" tIns="60959" rIns="60959" bIns="60959" numCol="1" anchor="t">
              <a:noAutofit/>
            </a:bodyPr>
            <a:lstStyle/>
            <a:p>
              <a:pPr defTabSz="1219200">
                <a:defRPr sz="2400"/>
              </a:pPr>
              <a:endParaRPr/>
            </a:p>
          </p:txBody>
        </p:sp>
        <p:sp>
          <p:nvSpPr>
            <p:cNvPr id="1368" name="CustomShape 21"/>
            <p:cNvSpPr/>
            <p:nvPr/>
          </p:nvSpPr>
          <p:spPr>
            <a:xfrm rot="10800000" flipH="1">
              <a:off x="479" y="130953"/>
              <a:ext cx="72001" cy="72001"/>
            </a:xfrm>
            <a:prstGeom prst="ellipse">
              <a:avLst/>
            </a:prstGeom>
            <a:solidFill>
              <a:srgbClr val="000000"/>
            </a:solidFill>
            <a:ln w="12700" cap="flat">
              <a:solidFill>
                <a:srgbClr val="000000"/>
              </a:solidFill>
              <a:prstDash val="solid"/>
              <a:round/>
            </a:ln>
            <a:effectLst/>
          </p:spPr>
          <p:txBody>
            <a:bodyPr wrap="square" lIns="60959" tIns="60959" rIns="60959" bIns="60959" numCol="1" anchor="t">
              <a:noAutofit/>
            </a:bodyPr>
            <a:lstStyle/>
            <a:p>
              <a:pPr defTabSz="1219200">
                <a:defRPr sz="2400"/>
              </a:pPr>
              <a:endParaRPr/>
            </a:p>
          </p:txBody>
        </p:sp>
        <p:sp>
          <p:nvSpPr>
            <p:cNvPr id="1369" name="CustomShape 20"/>
            <p:cNvSpPr/>
            <p:nvPr/>
          </p:nvSpPr>
          <p:spPr>
            <a:xfrm rot="10800000" flipH="1">
              <a:off x="3380107" y="410399"/>
              <a:ext cx="72001" cy="72001"/>
            </a:xfrm>
            <a:prstGeom prst="ellipse">
              <a:avLst/>
            </a:prstGeom>
            <a:solidFill>
              <a:srgbClr val="000000"/>
            </a:solidFill>
            <a:ln w="12700" cap="flat">
              <a:solidFill>
                <a:srgbClr val="000000"/>
              </a:solidFill>
              <a:prstDash val="solid"/>
              <a:round/>
            </a:ln>
            <a:effectLst/>
          </p:spPr>
          <p:txBody>
            <a:bodyPr wrap="square" lIns="60959" tIns="60959" rIns="60959" bIns="60959" numCol="1" anchor="t">
              <a:noAutofit/>
            </a:bodyPr>
            <a:lstStyle/>
            <a:p>
              <a:pPr defTabSz="1219200">
                <a:defRPr sz="2400"/>
              </a:pPr>
              <a:endParaRPr/>
            </a:p>
          </p:txBody>
        </p:sp>
        <p:sp>
          <p:nvSpPr>
            <p:cNvPr id="1370" name="CustomShape 21"/>
            <p:cNvSpPr/>
            <p:nvPr/>
          </p:nvSpPr>
          <p:spPr>
            <a:xfrm rot="10800000" flipH="1">
              <a:off x="3380588" y="-1"/>
              <a:ext cx="72001" cy="72001"/>
            </a:xfrm>
            <a:prstGeom prst="ellipse">
              <a:avLst/>
            </a:prstGeom>
            <a:solidFill>
              <a:srgbClr val="000000"/>
            </a:solidFill>
            <a:ln w="12700" cap="flat">
              <a:solidFill>
                <a:srgbClr val="000000"/>
              </a:solidFill>
              <a:prstDash val="solid"/>
              <a:round/>
            </a:ln>
            <a:effectLst/>
          </p:spPr>
          <p:txBody>
            <a:bodyPr wrap="square" lIns="60959" tIns="60959" rIns="60959" bIns="60959" numCol="1" anchor="t">
              <a:noAutofit/>
            </a:bodyPr>
            <a:lstStyle/>
            <a:p>
              <a:pPr defTabSz="1219200">
                <a:defRPr sz="2400"/>
              </a:pPr>
              <a:endParaRPr/>
            </a:p>
          </p:txBody>
        </p:sp>
      </p:grpSp>
      <p:grpSp>
        <p:nvGrpSpPr>
          <p:cNvPr id="1376" name="Gruppieren 143"/>
          <p:cNvGrpSpPr/>
          <p:nvPr/>
        </p:nvGrpSpPr>
        <p:grpSpPr>
          <a:xfrm>
            <a:off x="5886197" y="3451225"/>
            <a:ext cx="3204926" cy="361294"/>
            <a:chOff x="0" y="0"/>
            <a:chExt cx="3204925" cy="361293"/>
          </a:xfrm>
        </p:grpSpPr>
        <p:sp>
          <p:nvSpPr>
            <p:cNvPr id="1372" name="CustomShape 22"/>
            <p:cNvSpPr/>
            <p:nvPr/>
          </p:nvSpPr>
          <p:spPr>
            <a:xfrm rot="10800000" flipH="1">
              <a:off x="-1" y="25693"/>
              <a:ext cx="72001" cy="72001"/>
            </a:xfrm>
            <a:prstGeom prst="ellipse">
              <a:avLst/>
            </a:prstGeom>
            <a:solidFill>
              <a:srgbClr val="000000"/>
            </a:solidFill>
            <a:ln w="12700" cap="flat">
              <a:solidFill>
                <a:srgbClr val="000000"/>
              </a:solidFill>
              <a:prstDash val="solid"/>
              <a:round/>
            </a:ln>
            <a:effectLst/>
          </p:spPr>
          <p:txBody>
            <a:bodyPr wrap="square" lIns="60959" tIns="60959" rIns="60959" bIns="60959" numCol="1" anchor="t">
              <a:noAutofit/>
            </a:bodyPr>
            <a:lstStyle/>
            <a:p>
              <a:pPr defTabSz="1219200">
                <a:defRPr sz="2400"/>
              </a:pPr>
              <a:endParaRPr/>
            </a:p>
          </p:txBody>
        </p:sp>
        <p:sp>
          <p:nvSpPr>
            <p:cNvPr id="1373" name="CustomShape 23"/>
            <p:cNvSpPr/>
            <p:nvPr/>
          </p:nvSpPr>
          <p:spPr>
            <a:xfrm rot="10800000" flipH="1">
              <a:off x="479" y="289293"/>
              <a:ext cx="72001" cy="72001"/>
            </a:xfrm>
            <a:prstGeom prst="ellipse">
              <a:avLst/>
            </a:prstGeom>
            <a:solidFill>
              <a:srgbClr val="000000"/>
            </a:solidFill>
            <a:ln w="12700" cap="flat">
              <a:solidFill>
                <a:srgbClr val="000000"/>
              </a:solidFill>
              <a:prstDash val="solid"/>
              <a:round/>
            </a:ln>
            <a:effectLst/>
          </p:spPr>
          <p:txBody>
            <a:bodyPr wrap="square" lIns="60959" tIns="60959" rIns="60959" bIns="60959" numCol="1" anchor="t">
              <a:noAutofit/>
            </a:bodyPr>
            <a:lstStyle/>
            <a:p>
              <a:pPr defTabSz="1219200">
                <a:defRPr sz="2400"/>
              </a:pPr>
              <a:endParaRPr/>
            </a:p>
          </p:txBody>
        </p:sp>
        <p:sp>
          <p:nvSpPr>
            <p:cNvPr id="1374" name="CustomShape 22"/>
            <p:cNvSpPr/>
            <p:nvPr/>
          </p:nvSpPr>
          <p:spPr>
            <a:xfrm rot="10800000" flipH="1">
              <a:off x="3132445" y="0"/>
              <a:ext cx="72001" cy="72001"/>
            </a:xfrm>
            <a:prstGeom prst="ellipse">
              <a:avLst/>
            </a:prstGeom>
            <a:solidFill>
              <a:srgbClr val="000000"/>
            </a:solidFill>
            <a:ln w="12700" cap="flat">
              <a:solidFill>
                <a:srgbClr val="000000"/>
              </a:solidFill>
              <a:prstDash val="solid"/>
              <a:round/>
            </a:ln>
            <a:effectLst/>
          </p:spPr>
          <p:txBody>
            <a:bodyPr wrap="square" lIns="60959" tIns="60959" rIns="60959" bIns="60959" numCol="1" anchor="t">
              <a:noAutofit/>
            </a:bodyPr>
            <a:lstStyle/>
            <a:p>
              <a:pPr defTabSz="1219200">
                <a:defRPr sz="2400"/>
              </a:pPr>
              <a:endParaRPr/>
            </a:p>
          </p:txBody>
        </p:sp>
        <p:sp>
          <p:nvSpPr>
            <p:cNvPr id="1375" name="CustomShape 23"/>
            <p:cNvSpPr/>
            <p:nvPr/>
          </p:nvSpPr>
          <p:spPr>
            <a:xfrm rot="10800000" flipH="1">
              <a:off x="3132925" y="273759"/>
              <a:ext cx="72001" cy="72001"/>
            </a:xfrm>
            <a:prstGeom prst="ellipse">
              <a:avLst/>
            </a:prstGeom>
            <a:solidFill>
              <a:srgbClr val="000000"/>
            </a:solidFill>
            <a:ln w="12700" cap="flat">
              <a:solidFill>
                <a:srgbClr val="000000"/>
              </a:solidFill>
              <a:prstDash val="solid"/>
              <a:round/>
            </a:ln>
            <a:effectLst/>
          </p:spPr>
          <p:txBody>
            <a:bodyPr wrap="square" lIns="60959" tIns="60959" rIns="60959" bIns="60959" numCol="1" anchor="t">
              <a:noAutofit/>
            </a:bodyPr>
            <a:lstStyle/>
            <a:p>
              <a:pPr defTabSz="1219200">
                <a:defRPr sz="2400"/>
              </a:pPr>
              <a:endParaRPr/>
            </a:p>
          </p:txBody>
        </p:sp>
      </p:grpSp>
      <p:grpSp>
        <p:nvGrpSpPr>
          <p:cNvPr id="1381" name="Gruppieren 144"/>
          <p:cNvGrpSpPr/>
          <p:nvPr/>
        </p:nvGrpSpPr>
        <p:grpSpPr>
          <a:xfrm>
            <a:off x="6617717" y="3668518"/>
            <a:ext cx="2851262" cy="252001"/>
            <a:chOff x="0" y="0"/>
            <a:chExt cx="2851261" cy="252000"/>
          </a:xfrm>
        </p:grpSpPr>
        <p:sp>
          <p:nvSpPr>
            <p:cNvPr id="1377" name="CustomShape 24"/>
            <p:cNvSpPr/>
            <p:nvPr/>
          </p:nvSpPr>
          <p:spPr>
            <a:xfrm rot="10800000" flipH="1">
              <a:off x="-1" y="26426"/>
              <a:ext cx="72001" cy="72001"/>
            </a:xfrm>
            <a:prstGeom prst="ellipse">
              <a:avLst/>
            </a:prstGeom>
            <a:solidFill>
              <a:srgbClr val="000000"/>
            </a:solidFill>
            <a:ln w="12700" cap="flat">
              <a:solidFill>
                <a:srgbClr val="000000"/>
              </a:solidFill>
              <a:prstDash val="solid"/>
              <a:round/>
            </a:ln>
            <a:effectLst/>
          </p:spPr>
          <p:txBody>
            <a:bodyPr wrap="square" lIns="60959" tIns="60959" rIns="60959" bIns="60959" numCol="1" anchor="t">
              <a:noAutofit/>
            </a:bodyPr>
            <a:lstStyle/>
            <a:p>
              <a:pPr defTabSz="1219200">
                <a:defRPr sz="2400"/>
              </a:pPr>
              <a:endParaRPr/>
            </a:p>
          </p:txBody>
        </p:sp>
        <p:sp>
          <p:nvSpPr>
            <p:cNvPr id="1378" name="CustomShape 25"/>
            <p:cNvSpPr/>
            <p:nvPr/>
          </p:nvSpPr>
          <p:spPr>
            <a:xfrm rot="10800000" flipH="1">
              <a:off x="479" y="180000"/>
              <a:ext cx="72001" cy="72001"/>
            </a:xfrm>
            <a:prstGeom prst="ellipse">
              <a:avLst/>
            </a:prstGeom>
            <a:solidFill>
              <a:srgbClr val="000000"/>
            </a:solidFill>
            <a:ln w="12700" cap="flat">
              <a:solidFill>
                <a:srgbClr val="000000"/>
              </a:solidFill>
              <a:prstDash val="solid"/>
              <a:round/>
            </a:ln>
            <a:effectLst/>
          </p:spPr>
          <p:txBody>
            <a:bodyPr wrap="square" lIns="60959" tIns="60959" rIns="60959" bIns="60959" numCol="1" anchor="t">
              <a:noAutofit/>
            </a:bodyPr>
            <a:lstStyle/>
            <a:p>
              <a:pPr defTabSz="1219200">
                <a:defRPr sz="2400"/>
              </a:pPr>
              <a:endParaRPr/>
            </a:p>
          </p:txBody>
        </p:sp>
        <p:sp>
          <p:nvSpPr>
            <p:cNvPr id="1379" name="CustomShape 24"/>
            <p:cNvSpPr/>
            <p:nvPr/>
          </p:nvSpPr>
          <p:spPr>
            <a:xfrm rot="10800000" flipH="1">
              <a:off x="2778781" y="-1"/>
              <a:ext cx="72001" cy="72001"/>
            </a:xfrm>
            <a:prstGeom prst="ellipse">
              <a:avLst/>
            </a:prstGeom>
            <a:solidFill>
              <a:srgbClr val="000000"/>
            </a:solidFill>
            <a:ln w="12700" cap="flat">
              <a:solidFill>
                <a:srgbClr val="000000"/>
              </a:solidFill>
              <a:prstDash val="solid"/>
              <a:round/>
            </a:ln>
            <a:effectLst/>
          </p:spPr>
          <p:txBody>
            <a:bodyPr wrap="square" lIns="60959" tIns="60959" rIns="60959" bIns="60959" numCol="1" anchor="t">
              <a:noAutofit/>
            </a:bodyPr>
            <a:lstStyle/>
            <a:p>
              <a:pPr defTabSz="1219200">
                <a:defRPr sz="2400"/>
              </a:pPr>
              <a:endParaRPr/>
            </a:p>
          </p:txBody>
        </p:sp>
        <p:sp>
          <p:nvSpPr>
            <p:cNvPr id="1380" name="CustomShape 25"/>
            <p:cNvSpPr/>
            <p:nvPr/>
          </p:nvSpPr>
          <p:spPr>
            <a:xfrm rot="10800000" flipH="1">
              <a:off x="2779261" y="177278"/>
              <a:ext cx="72001" cy="72001"/>
            </a:xfrm>
            <a:prstGeom prst="ellipse">
              <a:avLst/>
            </a:prstGeom>
            <a:solidFill>
              <a:srgbClr val="000000"/>
            </a:solidFill>
            <a:ln w="12700" cap="flat">
              <a:solidFill>
                <a:srgbClr val="000000"/>
              </a:solidFill>
              <a:prstDash val="solid"/>
              <a:round/>
            </a:ln>
            <a:effectLst/>
          </p:spPr>
          <p:txBody>
            <a:bodyPr wrap="square" lIns="60959" tIns="60959" rIns="60959" bIns="60959" numCol="1" anchor="t">
              <a:noAutofit/>
            </a:bodyPr>
            <a:lstStyle/>
            <a:p>
              <a:pPr defTabSz="1219200">
                <a:defRPr sz="2400"/>
              </a:pPr>
              <a:endParaRPr/>
            </a:p>
          </p:txBody>
        </p:sp>
      </p:grpSp>
      <p:grpSp>
        <p:nvGrpSpPr>
          <p:cNvPr id="1384" name="Group 41"/>
          <p:cNvGrpSpPr/>
          <p:nvPr/>
        </p:nvGrpSpPr>
        <p:grpSpPr>
          <a:xfrm>
            <a:off x="4749602" y="4191996"/>
            <a:ext cx="1220737" cy="1848489"/>
            <a:chOff x="0" y="0"/>
            <a:chExt cx="1220735" cy="1848488"/>
          </a:xfrm>
        </p:grpSpPr>
        <p:pic>
          <p:nvPicPr>
            <p:cNvPr id="1382" name="Grafik 109" descr="Grafik 109"/>
            <p:cNvPicPr>
              <a:picLocks noChangeAspect="1"/>
            </p:cNvPicPr>
            <p:nvPr/>
          </p:nvPicPr>
          <p:blipFill>
            <a:blip r:embed="rId9"/>
            <a:stretch>
              <a:fillRect/>
            </a:stretch>
          </p:blipFill>
          <p:spPr>
            <a:xfrm>
              <a:off x="0" y="450014"/>
              <a:ext cx="1162252" cy="1398475"/>
            </a:xfrm>
            <a:prstGeom prst="rect">
              <a:avLst/>
            </a:prstGeom>
            <a:ln w="38100" cap="flat">
              <a:solidFill>
                <a:srgbClr val="7030A0"/>
              </a:solidFill>
              <a:prstDash val="solid"/>
              <a:round/>
            </a:ln>
            <a:effectLst/>
          </p:spPr>
        </p:pic>
        <p:sp>
          <p:nvSpPr>
            <p:cNvPr id="1383" name="TextShape 42"/>
            <p:cNvSpPr txBox="1"/>
            <p:nvPr/>
          </p:nvSpPr>
          <p:spPr>
            <a:xfrm>
              <a:off x="324885" y="0"/>
              <a:ext cx="895851" cy="41300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000" tIns="60000" rIns="60000" bIns="60000" numCol="1" anchor="t">
              <a:spAutoFit/>
            </a:bodyPr>
            <a:lstStyle/>
            <a:p>
              <a:pPr defTabSz="1219200">
                <a:defRPr spc="-1">
                  <a:solidFill>
                    <a:srgbClr val="7030A0"/>
                  </a:solidFill>
                </a:defRPr>
              </a:pPr>
              <a:r>
                <a:t>T</a:t>
              </a:r>
              <a:r>
                <a:rPr baseline="-20777"/>
                <a:t>2 </a:t>
              </a:r>
              <a:r>
                <a:t>w</a:t>
              </a:r>
            </a:p>
          </p:txBody>
        </p:sp>
      </p:grpSp>
      <p:grpSp>
        <p:nvGrpSpPr>
          <p:cNvPr id="1388" name="Group 43"/>
          <p:cNvGrpSpPr/>
          <p:nvPr/>
        </p:nvGrpSpPr>
        <p:grpSpPr>
          <a:xfrm>
            <a:off x="8841908" y="4157165"/>
            <a:ext cx="1145311" cy="1897052"/>
            <a:chOff x="0" y="0"/>
            <a:chExt cx="1145309" cy="1897050"/>
          </a:xfrm>
        </p:grpSpPr>
        <p:pic>
          <p:nvPicPr>
            <p:cNvPr id="1385" name="Grafik 112" descr="Grafik 112"/>
            <p:cNvPicPr>
              <a:picLocks noChangeAspect="1"/>
            </p:cNvPicPr>
            <p:nvPr/>
          </p:nvPicPr>
          <p:blipFill>
            <a:blip r:embed="rId10"/>
            <a:stretch>
              <a:fillRect/>
            </a:stretch>
          </p:blipFill>
          <p:spPr>
            <a:xfrm>
              <a:off x="0" y="512322"/>
              <a:ext cx="1145310" cy="1384729"/>
            </a:xfrm>
            <a:prstGeom prst="rect">
              <a:avLst/>
            </a:prstGeom>
            <a:ln w="38100" cap="flat">
              <a:solidFill>
                <a:srgbClr val="7030A0"/>
              </a:solidFill>
              <a:prstDash val="solid"/>
              <a:round/>
            </a:ln>
            <a:effectLst/>
          </p:spPr>
        </p:pic>
        <p:sp>
          <p:nvSpPr>
            <p:cNvPr id="1386" name="CustomShape 44"/>
            <p:cNvSpPr/>
            <p:nvPr/>
          </p:nvSpPr>
          <p:spPr>
            <a:xfrm>
              <a:off x="8310" y="523623"/>
              <a:ext cx="177407" cy="167819"/>
            </a:xfrm>
            <a:prstGeom prst="rect">
              <a:avLst/>
            </a:prstGeom>
            <a:solidFill>
              <a:srgbClr val="000000"/>
            </a:solidFill>
            <a:ln w="12700" cap="flat">
              <a:solidFill>
                <a:srgbClr val="000000"/>
              </a:solidFill>
              <a:prstDash val="solid"/>
              <a:round/>
            </a:ln>
            <a:effectLst/>
          </p:spPr>
          <p:txBody>
            <a:bodyPr wrap="square" lIns="60959" tIns="60959" rIns="60959" bIns="60959" numCol="1" anchor="t">
              <a:noAutofit/>
            </a:bodyPr>
            <a:lstStyle/>
            <a:p>
              <a:pPr defTabSz="1219200">
                <a:defRPr sz="2400"/>
              </a:pPr>
              <a:endParaRPr/>
            </a:p>
          </p:txBody>
        </p:sp>
        <p:sp>
          <p:nvSpPr>
            <p:cNvPr id="1387" name="TextShape 45"/>
            <p:cNvSpPr txBox="1"/>
            <p:nvPr/>
          </p:nvSpPr>
          <p:spPr>
            <a:xfrm>
              <a:off x="247091" y="-1"/>
              <a:ext cx="752797" cy="41300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000" tIns="60000" rIns="60000" bIns="60000" numCol="1" anchor="t">
              <a:spAutoFit/>
            </a:bodyPr>
            <a:lstStyle/>
            <a:p>
              <a:pPr defTabSz="1219200">
                <a:defRPr spc="-1">
                  <a:solidFill>
                    <a:srgbClr val="7030A0"/>
                  </a:solidFill>
                </a:defRPr>
              </a:pPr>
              <a:r>
                <a:t>T</a:t>
              </a:r>
              <a:r>
                <a:rPr baseline="-20777"/>
                <a:t>2</a:t>
              </a:r>
              <a:r>
                <a:t>* w</a:t>
              </a:r>
            </a:p>
          </p:txBody>
        </p:sp>
      </p:grpSp>
      <p:grpSp>
        <p:nvGrpSpPr>
          <p:cNvPr id="1393" name="Group 50"/>
          <p:cNvGrpSpPr/>
          <p:nvPr/>
        </p:nvGrpSpPr>
        <p:grpSpPr>
          <a:xfrm>
            <a:off x="6004565" y="4199053"/>
            <a:ext cx="1113343" cy="1849607"/>
            <a:chOff x="0" y="0"/>
            <a:chExt cx="1113342" cy="1849606"/>
          </a:xfrm>
        </p:grpSpPr>
        <p:grpSp>
          <p:nvGrpSpPr>
            <p:cNvPr id="1391" name="Group 51"/>
            <p:cNvGrpSpPr/>
            <p:nvPr/>
          </p:nvGrpSpPr>
          <p:grpSpPr>
            <a:xfrm>
              <a:off x="-1" y="451132"/>
              <a:ext cx="1113344" cy="1398475"/>
              <a:chOff x="0" y="0"/>
              <a:chExt cx="1113342" cy="1398473"/>
            </a:xfrm>
          </p:grpSpPr>
          <p:pic>
            <p:nvPicPr>
              <p:cNvPr id="1389" name="Grafik 118" descr="Grafik 118"/>
              <p:cNvPicPr>
                <a:picLocks noChangeAspect="1"/>
              </p:cNvPicPr>
              <p:nvPr/>
            </p:nvPicPr>
            <p:blipFill>
              <a:blip r:embed="rId11"/>
              <a:stretch>
                <a:fillRect/>
              </a:stretch>
            </p:blipFill>
            <p:spPr>
              <a:xfrm>
                <a:off x="0" y="0"/>
                <a:ext cx="1113343" cy="1398474"/>
              </a:xfrm>
              <a:prstGeom prst="rect">
                <a:avLst/>
              </a:prstGeom>
              <a:ln w="38100" cap="flat">
                <a:solidFill>
                  <a:srgbClr val="008300"/>
                </a:solidFill>
                <a:prstDash val="solid"/>
                <a:round/>
              </a:ln>
              <a:effectLst/>
            </p:spPr>
          </p:pic>
          <p:sp>
            <p:nvSpPr>
              <p:cNvPr id="1390" name="CustomShape 52"/>
              <p:cNvSpPr/>
              <p:nvPr/>
            </p:nvSpPr>
            <p:spPr>
              <a:xfrm>
                <a:off x="11827" y="18257"/>
                <a:ext cx="201061" cy="177406"/>
              </a:xfrm>
              <a:prstGeom prst="rect">
                <a:avLst/>
              </a:prstGeom>
              <a:solidFill>
                <a:srgbClr val="000000"/>
              </a:solidFill>
              <a:ln w="12700" cap="flat">
                <a:solidFill>
                  <a:srgbClr val="000000"/>
                </a:solidFill>
                <a:prstDash val="solid"/>
                <a:round/>
              </a:ln>
              <a:effectLst/>
            </p:spPr>
            <p:txBody>
              <a:bodyPr wrap="square" lIns="60959" tIns="60959" rIns="60959" bIns="60959" numCol="1" anchor="t">
                <a:noAutofit/>
              </a:bodyPr>
              <a:lstStyle/>
              <a:p>
                <a:pPr defTabSz="1219200">
                  <a:defRPr sz="2400"/>
                </a:pPr>
                <a:endParaRPr/>
              </a:p>
            </p:txBody>
          </p:sp>
        </p:grpSp>
        <p:sp>
          <p:nvSpPr>
            <p:cNvPr id="1392" name="TextShape 53"/>
            <p:cNvSpPr txBox="1"/>
            <p:nvPr/>
          </p:nvSpPr>
          <p:spPr>
            <a:xfrm>
              <a:off x="115062" y="0"/>
              <a:ext cx="986605" cy="41300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000" tIns="60000" rIns="60000" bIns="60000" numCol="1" anchor="t">
              <a:spAutoFit/>
            </a:bodyPr>
            <a:lstStyle/>
            <a:p>
              <a:pPr defTabSz="1219200">
                <a:defRPr spc="-1">
                  <a:solidFill>
                    <a:srgbClr val="008300"/>
                  </a:solidFill>
                </a:defRPr>
              </a:pPr>
              <a:r>
                <a:t>T</a:t>
              </a:r>
              <a:r>
                <a:rPr baseline="-20777"/>
                <a:t>2</a:t>
              </a:r>
              <a:r>
                <a:t> map</a:t>
              </a:r>
            </a:p>
          </p:txBody>
        </p:sp>
      </p:grpSp>
      <p:grpSp>
        <p:nvGrpSpPr>
          <p:cNvPr id="1398" name="Group 54"/>
          <p:cNvGrpSpPr/>
          <p:nvPr/>
        </p:nvGrpSpPr>
        <p:grpSpPr>
          <a:xfrm>
            <a:off x="10067189" y="4165070"/>
            <a:ext cx="1148597" cy="1892348"/>
            <a:chOff x="0" y="0"/>
            <a:chExt cx="1148596" cy="1892346"/>
          </a:xfrm>
        </p:grpSpPr>
        <p:grpSp>
          <p:nvGrpSpPr>
            <p:cNvPr id="1396" name="Group 55"/>
            <p:cNvGrpSpPr/>
            <p:nvPr/>
          </p:nvGrpSpPr>
          <p:grpSpPr>
            <a:xfrm>
              <a:off x="-1" y="497219"/>
              <a:ext cx="1072111" cy="1395128"/>
              <a:chOff x="0" y="0"/>
              <a:chExt cx="1072109" cy="1395127"/>
            </a:xfrm>
          </p:grpSpPr>
          <p:pic>
            <p:nvPicPr>
              <p:cNvPr id="1394" name="Grafik 123" descr="Grafik 123"/>
              <p:cNvPicPr>
                <a:picLocks noChangeAspect="1"/>
              </p:cNvPicPr>
              <p:nvPr/>
            </p:nvPicPr>
            <p:blipFill>
              <a:blip r:embed="rId12"/>
              <a:srcRect b="17167"/>
              <a:stretch>
                <a:fillRect/>
              </a:stretch>
            </p:blipFill>
            <p:spPr>
              <a:xfrm>
                <a:off x="0" y="7201"/>
                <a:ext cx="1072110" cy="1387927"/>
              </a:xfrm>
              <a:prstGeom prst="rect">
                <a:avLst/>
              </a:prstGeom>
              <a:ln w="38100" cap="flat">
                <a:solidFill>
                  <a:srgbClr val="008300"/>
                </a:solidFill>
                <a:prstDash val="solid"/>
                <a:round/>
              </a:ln>
              <a:effectLst/>
            </p:spPr>
          </p:pic>
          <p:sp>
            <p:nvSpPr>
              <p:cNvPr id="1395" name="CustomShape 56"/>
              <p:cNvSpPr/>
              <p:nvPr/>
            </p:nvSpPr>
            <p:spPr>
              <a:xfrm>
                <a:off x="35595" y="0"/>
                <a:ext cx="243576" cy="194347"/>
              </a:xfrm>
              <a:prstGeom prst="rect">
                <a:avLst/>
              </a:prstGeom>
              <a:solidFill>
                <a:srgbClr val="000000"/>
              </a:solidFill>
              <a:ln w="12700" cap="flat">
                <a:solidFill>
                  <a:srgbClr val="000000"/>
                </a:solidFill>
                <a:prstDash val="solid"/>
                <a:round/>
              </a:ln>
              <a:effectLst/>
            </p:spPr>
            <p:txBody>
              <a:bodyPr wrap="square" lIns="60959" tIns="60959" rIns="60959" bIns="60959" numCol="1" anchor="t">
                <a:noAutofit/>
              </a:bodyPr>
              <a:lstStyle/>
              <a:p>
                <a:pPr defTabSz="1219200">
                  <a:defRPr sz="2400"/>
                </a:pPr>
                <a:endParaRPr/>
              </a:p>
            </p:txBody>
          </p:sp>
        </p:grpSp>
        <p:sp>
          <p:nvSpPr>
            <p:cNvPr id="1397" name="TextShape 57"/>
            <p:cNvSpPr txBox="1"/>
            <p:nvPr/>
          </p:nvSpPr>
          <p:spPr>
            <a:xfrm>
              <a:off x="60000" y="0"/>
              <a:ext cx="1088597" cy="41300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000" tIns="60000" rIns="60000" bIns="60000" numCol="1" anchor="t">
              <a:spAutoFit/>
            </a:bodyPr>
            <a:lstStyle/>
            <a:p>
              <a:pPr defTabSz="1219200">
                <a:defRPr spc="-1">
                  <a:solidFill>
                    <a:srgbClr val="008300"/>
                  </a:solidFill>
                </a:defRPr>
              </a:pPr>
              <a:r>
                <a:t>T</a:t>
              </a:r>
              <a:r>
                <a:rPr baseline="-20777"/>
                <a:t>2</a:t>
              </a:r>
              <a:r>
                <a:t>* map</a:t>
              </a:r>
            </a:p>
          </p:txBody>
        </p:sp>
      </p:grpSp>
      <p:sp>
        <p:nvSpPr>
          <p:cNvPr id="1399" name="TextShape 58"/>
          <p:cNvSpPr txBox="1"/>
          <p:nvPr/>
        </p:nvSpPr>
        <p:spPr>
          <a:xfrm>
            <a:off x="746102" y="4911657"/>
            <a:ext cx="4208387" cy="4037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000" tIns="60000" rIns="60000" bIns="60000">
            <a:spAutoFit/>
          </a:bodyPr>
          <a:lstStyle>
            <a:lvl1pPr defTabSz="1219200">
              <a:defRPr sz="2000" spc="-1">
                <a:solidFill>
                  <a:srgbClr val="7030A0"/>
                </a:solidFill>
              </a:defRPr>
            </a:lvl1pPr>
          </a:lstStyle>
          <a:p>
            <a:r>
              <a:t>Qualitative weighted Images</a:t>
            </a:r>
          </a:p>
        </p:txBody>
      </p:sp>
      <p:sp>
        <p:nvSpPr>
          <p:cNvPr id="1400" name="TextShape 59"/>
          <p:cNvSpPr txBox="1"/>
          <p:nvPr/>
        </p:nvSpPr>
        <p:spPr>
          <a:xfrm>
            <a:off x="518343" y="5496326"/>
            <a:ext cx="4608339" cy="4037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000" tIns="60000" rIns="60000" bIns="60000">
            <a:spAutoFit/>
          </a:bodyPr>
          <a:lstStyle>
            <a:lvl1pPr defTabSz="1219200">
              <a:defRPr sz="2000" spc="-1">
                <a:solidFill>
                  <a:srgbClr val="008300"/>
                </a:solidFill>
              </a:defRPr>
            </a:lvl1pPr>
          </a:lstStyle>
          <a:p>
            <a:r>
              <a:t>Quantitative Parameter Mapping</a:t>
            </a:r>
          </a:p>
        </p:txBody>
      </p:sp>
      <mc:AlternateContent xmlns:mc="http://schemas.openxmlformats.org/markup-compatibility/2006" xmlns:a14="http://schemas.microsoft.com/office/drawing/2010/main">
        <mc:Choice Requires="a14">
          <p:sp>
            <p:nvSpPr>
              <p:cNvPr id="1401" name="Formula 7"/>
              <p:cNvSpPr txBox="1"/>
              <p:nvPr/>
            </p:nvSpPr>
            <p:spPr>
              <a:xfrm>
                <a:off x="5430661" y="2514941"/>
                <a:ext cx="1270561" cy="490221"/>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lIns="60959" tIns="60959" rIns="60959" bIns="60959">
                <a:spAutoFit/>
              </a:bodyPr>
              <a:lstStyle>
                <a:lvl1pPr defTabSz="1219200">
                  <a:defRPr sz="2400">
                    <a:latin typeface="Cambria Math"/>
                    <a:ea typeface="Cambria Math"/>
                    <a:cs typeface="Cambria Math"/>
                    <a:sym typeface="Cambria Math"/>
                  </a:defRPr>
                </a:lvl1pPr>
              </a:lstStyle>
              <a:p>
                <a:pPr/>
                <a14:m>
                  <m:oMathPara xmlns:m="http://schemas.openxmlformats.org/officeDocument/2006/math">
                    <m:oMathParaPr>
                      <m:jc m:val="left"/>
                    </m:oMathParaPr>
                    <m:oMath xmlns:m="http://schemas.openxmlformats.org/officeDocument/2006/math">
                      <m:sSub>
                        <m:sSubPr>
                          <m:ctrlPr>
                            <a:rPr sz="1850" i="1">
                              <a:solidFill>
                                <a:srgbClr val="000000"/>
                              </a:solidFill>
                              <a:latin typeface="Cambria Math" panose="02040503050406030204" pitchFamily="18" charset="0"/>
                            </a:rPr>
                          </m:ctrlPr>
                        </m:sSubPr>
                        <m:e>
                          <m:r>
                            <a:rPr sz="1850" i="1">
                              <a:solidFill>
                                <a:srgbClr val="000000"/>
                              </a:solidFill>
                              <a:latin typeface="Cambria Math" panose="02040503050406030204" pitchFamily="18" charset="0"/>
                            </a:rPr>
                            <m:t>𝑀</m:t>
                          </m:r>
                        </m:e>
                        <m:sub>
                          <m:r>
                            <a:rPr sz="1850" i="1">
                              <a:solidFill>
                                <a:srgbClr val="000000"/>
                              </a:solidFill>
                              <a:latin typeface="Cambria Math" panose="02040503050406030204" pitchFamily="18" charset="0"/>
                            </a:rPr>
                            <m:t>0</m:t>
                          </m:r>
                        </m:sub>
                      </m:sSub>
                      <m:sSup>
                        <m:sSupPr>
                          <m:ctrlPr>
                            <a:rPr sz="1850" i="1">
                              <a:solidFill>
                                <a:srgbClr val="000000"/>
                              </a:solidFill>
                              <a:latin typeface="Cambria Math" panose="02040503050406030204" pitchFamily="18" charset="0"/>
                            </a:rPr>
                          </m:ctrlPr>
                        </m:sSupPr>
                        <m:e>
                          <m:r>
                            <a:rPr sz="1850" i="1">
                              <a:solidFill>
                                <a:srgbClr val="000000"/>
                              </a:solidFill>
                              <a:latin typeface="Cambria Math" panose="02040503050406030204" pitchFamily="18" charset="0"/>
                            </a:rPr>
                            <m:t>𝑒</m:t>
                          </m:r>
                        </m:e>
                        <m:sup>
                          <m:r>
                            <a:rPr sz="1850" i="1">
                              <a:solidFill>
                                <a:srgbClr val="000000"/>
                              </a:solidFill>
                              <a:latin typeface="Cambria Math" panose="02040503050406030204" pitchFamily="18" charset="0"/>
                            </a:rPr>
                            <m:t>−</m:t>
                          </m:r>
                          <m:r>
                            <a:rPr sz="1850" i="1">
                              <a:solidFill>
                                <a:srgbClr val="000000"/>
                              </a:solidFill>
                              <a:latin typeface="Cambria Math" panose="02040503050406030204" pitchFamily="18" charset="0"/>
                            </a:rPr>
                            <m:t>𝑇𝐸</m:t>
                          </m:r>
                          <m:f>
                            <m:fPr>
                              <m:type m:val="lin"/>
                              <m:ctrlPr>
                                <a:rPr sz="1850" i="1">
                                  <a:solidFill>
                                    <a:srgbClr val="000000"/>
                                  </a:solidFill>
                                  <a:latin typeface="Cambria Math" panose="02040503050406030204" pitchFamily="18" charset="0"/>
                                </a:rPr>
                              </m:ctrlPr>
                            </m:fPr>
                            <m:num>
                              <m:d>
                                <m:dPr>
                                  <m:ctrlPr>
                                    <a:rPr sz="1850" i="1">
                                      <a:solidFill>
                                        <a:srgbClr val="000000"/>
                                      </a:solidFill>
                                      <a:latin typeface="Cambria Math" panose="02040503050406030204" pitchFamily="18" charset="0"/>
                                    </a:rPr>
                                  </m:ctrlPr>
                                </m:dPr>
                                <m:e>
                                  <m:r>
                                    <a:rPr sz="1850" i="1">
                                      <a:solidFill>
                                        <a:srgbClr val="000000"/>
                                      </a:solidFill>
                                      <a:latin typeface="Cambria Math" panose="02040503050406030204" pitchFamily="18" charset="0"/>
                                    </a:rPr>
                                    <m:t>𝑛</m:t>
                                  </m:r>
                                </m:e>
                              </m:d>
                            </m:num>
                            <m:den>
                              <m:sSub>
                                <m:sSubPr>
                                  <m:ctrlPr>
                                    <a:rPr sz="1850" i="1">
                                      <a:solidFill>
                                        <a:srgbClr val="000000"/>
                                      </a:solidFill>
                                      <a:latin typeface="Cambria Math" panose="02040503050406030204" pitchFamily="18" charset="0"/>
                                    </a:rPr>
                                  </m:ctrlPr>
                                </m:sSubPr>
                                <m:e>
                                  <m:r>
                                    <a:rPr sz="1850" i="1">
                                      <a:solidFill>
                                        <a:srgbClr val="000000"/>
                                      </a:solidFill>
                                      <a:latin typeface="Cambria Math" panose="02040503050406030204" pitchFamily="18" charset="0"/>
                                    </a:rPr>
                                    <m:t>𝑇</m:t>
                                  </m:r>
                                </m:e>
                                <m:sub>
                                  <m:r>
                                    <a:rPr sz="1850" i="1">
                                      <a:solidFill>
                                        <a:srgbClr val="000000"/>
                                      </a:solidFill>
                                      <a:latin typeface="Cambria Math" panose="02040503050406030204" pitchFamily="18" charset="0"/>
                                    </a:rPr>
                                    <m:t>2</m:t>
                                  </m:r>
                                </m:sub>
                              </m:sSub>
                            </m:den>
                          </m:f>
                        </m:sup>
                      </m:sSup>
                    </m:oMath>
                  </m:oMathPara>
                </a14:m>
                <a:endParaRPr sz="1800"/>
              </a:p>
            </p:txBody>
          </p:sp>
        </mc:Choice>
        <mc:Fallback xmlns="">
          <p:sp>
            <p:nvSpPr>
              <p:cNvPr id="1401" name="Formula 7"/>
              <p:cNvSpPr txBox="1">
                <a:spLocks noRot="1" noChangeAspect="1" noMove="1" noResize="1" noEditPoints="1" noAdjustHandles="1" noChangeArrowheads="1" noChangeShapeType="1" noTextEdit="1"/>
              </p:cNvSpPr>
              <p:nvPr/>
            </p:nvSpPr>
            <p:spPr>
              <a:xfrm>
                <a:off x="5430661" y="2514941"/>
                <a:ext cx="1270561" cy="490221"/>
              </a:xfrm>
              <a:prstGeom prst="rect">
                <a:avLst/>
              </a:prstGeom>
              <a:blipFill>
                <a:blip r:embed="rId13"/>
                <a:stretch>
                  <a:fillRect l="-990" t="-66667" r="-11881" b="-69231"/>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02" name="Formula 8"/>
              <p:cNvSpPr txBox="1"/>
              <p:nvPr/>
            </p:nvSpPr>
            <p:spPr>
              <a:xfrm>
                <a:off x="9663131" y="2526575"/>
                <a:ext cx="1371841" cy="490221"/>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lIns="60959" tIns="60959" rIns="60959" bIns="60959">
                <a:spAutoFit/>
              </a:bodyPr>
              <a:lstStyle>
                <a:lvl1pPr defTabSz="1219200">
                  <a:defRPr sz="2400">
                    <a:latin typeface="Cambria Math"/>
                    <a:ea typeface="Cambria Math"/>
                    <a:cs typeface="Cambria Math"/>
                    <a:sym typeface="Cambria Math"/>
                  </a:defRPr>
                </a:lvl1pPr>
              </a:lstStyle>
              <a:p>
                <a:pPr/>
                <a14:m>
                  <m:oMathPara xmlns:m="http://schemas.openxmlformats.org/officeDocument/2006/math">
                    <m:oMathParaPr>
                      <m:jc m:val="left"/>
                    </m:oMathParaPr>
                    <m:oMath xmlns:m="http://schemas.openxmlformats.org/officeDocument/2006/math">
                      <m:sSub>
                        <m:sSubPr>
                          <m:ctrlPr>
                            <a:rPr sz="1800" i="1">
                              <a:solidFill>
                                <a:srgbClr val="000000"/>
                              </a:solidFill>
                              <a:latin typeface="Cambria Math" panose="02040503050406030204" pitchFamily="18" charset="0"/>
                            </a:rPr>
                          </m:ctrlPr>
                        </m:sSubPr>
                        <m:e>
                          <m:r>
                            <a:rPr sz="1800" i="1">
                              <a:solidFill>
                                <a:srgbClr val="000000"/>
                              </a:solidFill>
                              <a:latin typeface="Cambria Math" panose="02040503050406030204" pitchFamily="18" charset="0"/>
                            </a:rPr>
                            <m:t>𝑀</m:t>
                          </m:r>
                        </m:e>
                        <m:sub>
                          <m:r>
                            <a:rPr sz="1800" i="1">
                              <a:solidFill>
                                <a:srgbClr val="000000"/>
                              </a:solidFill>
                              <a:latin typeface="Cambria Math" panose="02040503050406030204" pitchFamily="18" charset="0"/>
                            </a:rPr>
                            <m:t>0</m:t>
                          </m:r>
                        </m:sub>
                      </m:sSub>
                      <m:sSup>
                        <m:sSupPr>
                          <m:ctrlPr>
                            <a:rPr sz="1800" i="1">
                              <a:solidFill>
                                <a:srgbClr val="000000"/>
                              </a:solidFill>
                              <a:latin typeface="Cambria Math" panose="02040503050406030204" pitchFamily="18" charset="0"/>
                            </a:rPr>
                          </m:ctrlPr>
                        </m:sSupPr>
                        <m:e>
                          <m:r>
                            <a:rPr sz="1800" i="1">
                              <a:solidFill>
                                <a:srgbClr val="000000"/>
                              </a:solidFill>
                              <a:latin typeface="Cambria Math" panose="02040503050406030204" pitchFamily="18" charset="0"/>
                            </a:rPr>
                            <m:t>𝑒</m:t>
                          </m:r>
                        </m:e>
                        <m:sup>
                          <m:r>
                            <a:rPr sz="1800" i="1">
                              <a:solidFill>
                                <a:srgbClr val="000000"/>
                              </a:solidFill>
                              <a:latin typeface="Cambria Math" panose="02040503050406030204" pitchFamily="18" charset="0"/>
                            </a:rPr>
                            <m:t>−</m:t>
                          </m:r>
                          <m:r>
                            <a:rPr sz="1800" i="1">
                              <a:solidFill>
                                <a:srgbClr val="000000"/>
                              </a:solidFill>
                              <a:latin typeface="Cambria Math" panose="02040503050406030204" pitchFamily="18" charset="0"/>
                            </a:rPr>
                            <m:t>𝑇𝐸</m:t>
                          </m:r>
                          <m:f>
                            <m:fPr>
                              <m:type m:val="lin"/>
                              <m:ctrlPr>
                                <a:rPr sz="1800" i="1">
                                  <a:solidFill>
                                    <a:srgbClr val="000000"/>
                                  </a:solidFill>
                                  <a:latin typeface="Cambria Math" panose="02040503050406030204" pitchFamily="18" charset="0"/>
                                </a:rPr>
                              </m:ctrlPr>
                            </m:fPr>
                            <m:num>
                              <m:d>
                                <m:dPr>
                                  <m:ctrlPr>
                                    <a:rPr sz="1800" i="1">
                                      <a:solidFill>
                                        <a:srgbClr val="000000"/>
                                      </a:solidFill>
                                      <a:latin typeface="Cambria Math" panose="02040503050406030204" pitchFamily="18" charset="0"/>
                                    </a:rPr>
                                  </m:ctrlPr>
                                </m:dPr>
                                <m:e>
                                  <m:r>
                                    <a:rPr sz="1800" i="1">
                                      <a:solidFill>
                                        <a:srgbClr val="000000"/>
                                      </a:solidFill>
                                      <a:latin typeface="Cambria Math" panose="02040503050406030204" pitchFamily="18" charset="0"/>
                                    </a:rPr>
                                    <m:t>𝑛</m:t>
                                  </m:r>
                                </m:e>
                              </m:d>
                            </m:num>
                            <m:den>
                              <m:sSub>
                                <m:sSubPr>
                                  <m:ctrlPr>
                                    <a:rPr sz="1800" i="1">
                                      <a:solidFill>
                                        <a:srgbClr val="000000"/>
                                      </a:solidFill>
                                      <a:latin typeface="Cambria Math" panose="02040503050406030204" pitchFamily="18" charset="0"/>
                                    </a:rPr>
                                  </m:ctrlPr>
                                </m:sSubPr>
                                <m:e>
                                  <m:r>
                                    <a:rPr sz="1800" i="1">
                                      <a:solidFill>
                                        <a:srgbClr val="000000"/>
                                      </a:solidFill>
                                      <a:latin typeface="Cambria Math" panose="02040503050406030204" pitchFamily="18" charset="0"/>
                                    </a:rPr>
                                    <m:t>𝑇</m:t>
                                  </m:r>
                                </m:e>
                                <m:sub>
                                  <m:r>
                                    <a:rPr sz="1800" i="1">
                                      <a:solidFill>
                                        <a:srgbClr val="000000"/>
                                      </a:solidFill>
                                      <a:latin typeface="Cambria Math" panose="02040503050406030204" pitchFamily="18" charset="0"/>
                                    </a:rPr>
                                    <m:t>2</m:t>
                                  </m:r>
                                </m:sub>
                              </m:sSub>
                            </m:den>
                          </m:f>
                          <m:r>
                            <m:rPr>
                              <m:nor/>
                            </m:rPr>
                            <a:rPr sz="1800" i="1">
                              <a:solidFill>
                                <a:srgbClr val="000000"/>
                              </a:solidFill>
                              <a:latin typeface="Cambria Math" panose="02040503050406030204" pitchFamily="18" charset="0"/>
                            </a:rPr>
                            <m:t>∗</m:t>
                          </m:r>
                        </m:sup>
                      </m:sSup>
                    </m:oMath>
                  </m:oMathPara>
                </a14:m>
                <a:endParaRPr sz="1800"/>
              </a:p>
            </p:txBody>
          </p:sp>
        </mc:Choice>
        <mc:Fallback xmlns="">
          <p:sp>
            <p:nvSpPr>
              <p:cNvPr id="1402" name="Formula 8"/>
              <p:cNvSpPr txBox="1">
                <a:spLocks noRot="1" noChangeAspect="1" noMove="1" noResize="1" noEditPoints="1" noAdjustHandles="1" noChangeArrowheads="1" noChangeShapeType="1" noTextEdit="1"/>
              </p:cNvSpPr>
              <p:nvPr/>
            </p:nvSpPr>
            <p:spPr>
              <a:xfrm>
                <a:off x="9663131" y="2526575"/>
                <a:ext cx="1371841" cy="490221"/>
              </a:xfrm>
              <a:prstGeom prst="rect">
                <a:avLst/>
              </a:prstGeom>
              <a:blipFill>
                <a:blip r:embed="rId14"/>
                <a:stretch>
                  <a:fillRect l="-917" t="-57500" r="-9174" b="-55000"/>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GB">
                    <a:noFill/>
                  </a:rPr>
                  <a:t> </a:t>
                </a:r>
              </a:p>
            </p:txBody>
          </p:sp>
        </mc:Fallback>
      </mc:AlternateContent>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325"/>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3" nodeType="afterEffect">
                                  <p:stCondLst>
                                    <p:cond delay="1000"/>
                                  </p:stCondLst>
                                  <p:iterate>
                                    <p:tmAbs val="0"/>
                                  </p:iterate>
                                  <p:childTnLst>
                                    <p:set>
                                      <p:cBhvr>
                                        <p:cTn id="13" fill="hold"/>
                                        <p:tgtEl>
                                          <p:spTgt spid="132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4" nodeType="clickEffect">
                                  <p:stCondLst>
                                    <p:cond delay="0"/>
                                  </p:stCondLst>
                                  <p:iterate>
                                    <p:tmAbs val="0"/>
                                  </p:iterate>
                                  <p:childTnLst>
                                    <p:set>
                                      <p:cBhvr>
                                        <p:cTn id="17" fill="hold"/>
                                        <p:tgtEl>
                                          <p:spTgt spid="1351"/>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5" nodeType="afterEffect">
                                  <p:stCondLst>
                                    <p:cond delay="1000"/>
                                  </p:stCondLst>
                                  <p:iterate>
                                    <p:tmAbs val="0"/>
                                  </p:iterate>
                                  <p:childTnLst>
                                    <p:set>
                                      <p:cBhvr>
                                        <p:cTn id="20" fill="hold"/>
                                        <p:tgtEl>
                                          <p:spTgt spid="1346"/>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grpId="6" nodeType="afterEffect">
                                  <p:stCondLst>
                                    <p:cond delay="1000"/>
                                  </p:stCondLst>
                                  <p:iterate>
                                    <p:tmAbs val="0"/>
                                  </p:iterate>
                                  <p:childTnLst>
                                    <p:set>
                                      <p:cBhvr>
                                        <p:cTn id="23" fill="hold"/>
                                        <p:tgtEl>
                                          <p:spTgt spid="134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7" nodeType="clickEffect">
                                  <p:stCondLst>
                                    <p:cond delay="0"/>
                                  </p:stCondLst>
                                  <p:iterate>
                                    <p:tmAbs val="0"/>
                                  </p:iterate>
                                  <p:childTnLst>
                                    <p:set>
                                      <p:cBhvr>
                                        <p:cTn id="27" fill="hold"/>
                                        <p:tgtEl>
                                          <p:spTgt spid="1352"/>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8" nodeType="afterEffect">
                                  <p:stCondLst>
                                    <p:cond delay="1000"/>
                                  </p:stCondLst>
                                  <p:iterate>
                                    <p:tmAbs val="0"/>
                                  </p:iterate>
                                  <p:childTnLst>
                                    <p:set>
                                      <p:cBhvr>
                                        <p:cTn id="30" fill="hold"/>
                                        <p:tgtEl>
                                          <p:spTgt spid="1349"/>
                                        </p:tgtEl>
                                        <p:attrNameLst>
                                          <p:attrName>style.visibility</p:attrName>
                                        </p:attrNameLst>
                                      </p:cBhvr>
                                      <p:to>
                                        <p:strVal val="visible"/>
                                      </p:to>
                                    </p:set>
                                  </p:childTnLst>
                                </p:cTn>
                              </p:par>
                            </p:childTnLst>
                          </p:cTn>
                        </p:par>
                        <p:par>
                          <p:cTn id="31" fill="hold">
                            <p:stCondLst>
                              <p:cond delay="1000"/>
                            </p:stCondLst>
                            <p:childTnLst>
                              <p:par>
                                <p:cTn id="32" presetID="1" presetClass="entr" presetSubtype="0" fill="hold" grpId="9" nodeType="afterEffect">
                                  <p:stCondLst>
                                    <p:cond delay="1000"/>
                                  </p:stCondLst>
                                  <p:iterate>
                                    <p:tmAbs val="0"/>
                                  </p:iterate>
                                  <p:childTnLst>
                                    <p:set>
                                      <p:cBhvr>
                                        <p:cTn id="33" fill="hold"/>
                                        <p:tgtEl>
                                          <p:spTgt spid="134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10" nodeType="clickEffect">
                                  <p:stCondLst>
                                    <p:cond delay="0"/>
                                  </p:stCondLst>
                                  <p:iterate>
                                    <p:tmAbs val="0"/>
                                  </p:iterate>
                                  <p:childTnLst>
                                    <p:set>
                                      <p:cBhvr>
                                        <p:cTn id="37" fill="hold"/>
                                        <p:tgtEl>
                                          <p:spTgt spid="134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11" nodeType="clickEffect">
                                  <p:stCondLst>
                                    <p:cond delay="0"/>
                                  </p:stCondLst>
                                  <p:iterate>
                                    <p:tmAbs val="0"/>
                                  </p:iterate>
                                  <p:childTnLst>
                                    <p:set>
                                      <p:cBhvr>
                                        <p:cTn id="41" fill="hold"/>
                                        <p:tgtEl>
                                          <p:spTgt spid="136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12" nodeType="clickEffect">
                                  <p:stCondLst>
                                    <p:cond delay="0"/>
                                  </p:stCondLst>
                                  <p:iterate>
                                    <p:tmAbs val="0"/>
                                  </p:iterate>
                                  <p:childTnLst>
                                    <p:set>
                                      <p:cBhvr>
                                        <p:cTn id="45" fill="hold"/>
                                        <p:tgtEl>
                                          <p:spTgt spid="1366"/>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grpId="13" nodeType="afterEffect">
                                  <p:stCondLst>
                                    <p:cond delay="1000"/>
                                  </p:stCondLst>
                                  <p:iterate>
                                    <p:tmAbs val="0"/>
                                  </p:iterate>
                                  <p:childTnLst>
                                    <p:set>
                                      <p:cBhvr>
                                        <p:cTn id="48" fill="hold"/>
                                        <p:tgtEl>
                                          <p:spTgt spid="1384"/>
                                        </p:tgtEl>
                                        <p:attrNameLst>
                                          <p:attrName>style.visibility</p:attrName>
                                        </p:attrNameLst>
                                      </p:cBhvr>
                                      <p:to>
                                        <p:strVal val="visible"/>
                                      </p:to>
                                    </p:set>
                                  </p:childTnLst>
                                </p:cTn>
                              </p:par>
                            </p:childTnLst>
                          </p:cTn>
                        </p:par>
                        <p:par>
                          <p:cTn id="49" fill="hold">
                            <p:stCondLst>
                              <p:cond delay="1000"/>
                            </p:stCondLst>
                            <p:childTnLst>
                              <p:par>
                                <p:cTn id="50" presetID="1" presetClass="entr" presetSubtype="0" fill="hold" grpId="14" nodeType="afterEffect">
                                  <p:stCondLst>
                                    <p:cond delay="1000"/>
                                  </p:stCondLst>
                                  <p:iterate>
                                    <p:tmAbs val="0"/>
                                  </p:iterate>
                                  <p:childTnLst>
                                    <p:set>
                                      <p:cBhvr>
                                        <p:cTn id="51" fill="hold"/>
                                        <p:tgtEl>
                                          <p:spTgt spid="1388"/>
                                        </p:tgtEl>
                                        <p:attrNameLst>
                                          <p:attrName>style.visibility</p:attrName>
                                        </p:attrNameLst>
                                      </p:cBhvr>
                                      <p:to>
                                        <p:strVal val="visible"/>
                                      </p:to>
                                    </p:set>
                                  </p:childTnLst>
                                </p:cTn>
                              </p:par>
                            </p:childTnLst>
                          </p:cTn>
                        </p:par>
                        <p:par>
                          <p:cTn id="52" fill="hold">
                            <p:stCondLst>
                              <p:cond delay="2000"/>
                            </p:stCondLst>
                            <p:childTnLst>
                              <p:par>
                                <p:cTn id="53" presetID="1" presetClass="entr" presetSubtype="0" fill="hold" grpId="15" nodeType="afterEffect">
                                  <p:stCondLst>
                                    <p:cond delay="1000"/>
                                  </p:stCondLst>
                                  <p:iterate>
                                    <p:tmAbs val="0"/>
                                  </p:iterate>
                                  <p:childTnLst>
                                    <p:set>
                                      <p:cBhvr>
                                        <p:cTn id="54" fill="hold"/>
                                        <p:tgtEl>
                                          <p:spTgt spid="139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6" nodeType="clickEffect">
                                  <p:stCondLst>
                                    <p:cond delay="0"/>
                                  </p:stCondLst>
                                  <p:iterate>
                                    <p:tmAbs val="0"/>
                                  </p:iterate>
                                  <p:childTnLst>
                                    <p:set>
                                      <p:cBhvr>
                                        <p:cTn id="58" fill="hold"/>
                                        <p:tgtEl>
                                          <p:spTgt spid="1371"/>
                                        </p:tgtEl>
                                        <p:attrNameLst>
                                          <p:attrName>style.visibility</p:attrName>
                                        </p:attrNameLst>
                                      </p:cBhvr>
                                      <p:to>
                                        <p:strVal val="visible"/>
                                      </p:to>
                                    </p:set>
                                  </p:childTnLst>
                                </p:cTn>
                              </p:par>
                            </p:childTnLst>
                          </p:cTn>
                        </p:par>
                        <p:par>
                          <p:cTn id="59" fill="hold">
                            <p:stCondLst>
                              <p:cond delay="0"/>
                            </p:stCondLst>
                            <p:childTnLst>
                              <p:par>
                                <p:cTn id="60" presetID="1" presetClass="entr" presetSubtype="0" fill="hold" grpId="17" nodeType="afterEffect">
                                  <p:stCondLst>
                                    <p:cond delay="1000"/>
                                  </p:stCondLst>
                                  <p:iterate>
                                    <p:tmAbs val="0"/>
                                  </p:iterate>
                                  <p:childTnLst>
                                    <p:set>
                                      <p:cBhvr>
                                        <p:cTn id="61" fill="hold"/>
                                        <p:tgtEl>
                                          <p:spTgt spid="1376"/>
                                        </p:tgtEl>
                                        <p:attrNameLst>
                                          <p:attrName>style.visibility</p:attrName>
                                        </p:attrNameLst>
                                      </p:cBhvr>
                                      <p:to>
                                        <p:strVal val="visible"/>
                                      </p:to>
                                    </p:set>
                                  </p:childTnLst>
                                </p:cTn>
                              </p:par>
                            </p:childTnLst>
                          </p:cTn>
                        </p:par>
                        <p:par>
                          <p:cTn id="62" fill="hold">
                            <p:stCondLst>
                              <p:cond delay="1000"/>
                            </p:stCondLst>
                            <p:childTnLst>
                              <p:par>
                                <p:cTn id="63" presetID="1" presetClass="entr" presetSubtype="0" fill="hold" grpId="18" nodeType="afterEffect">
                                  <p:stCondLst>
                                    <p:cond delay="1000"/>
                                  </p:stCondLst>
                                  <p:iterate>
                                    <p:tmAbs val="0"/>
                                  </p:iterate>
                                  <p:childTnLst>
                                    <p:set>
                                      <p:cBhvr>
                                        <p:cTn id="64" fill="hold"/>
                                        <p:tgtEl>
                                          <p:spTgt spid="138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19" nodeType="clickEffect">
                                  <p:stCondLst>
                                    <p:cond delay="0"/>
                                  </p:stCondLst>
                                  <p:iterate>
                                    <p:tmAbs val="0"/>
                                  </p:iterate>
                                  <p:childTnLst>
                                    <p:set>
                                      <p:cBhvr>
                                        <p:cTn id="68" fill="hold"/>
                                        <p:tgtEl>
                                          <p:spTgt spid="1402"/>
                                        </p:tgtEl>
                                        <p:attrNameLst>
                                          <p:attrName>style.visibility</p:attrName>
                                        </p:attrNameLst>
                                      </p:cBhvr>
                                      <p:to>
                                        <p:strVal val="visible"/>
                                      </p:to>
                                    </p:set>
                                  </p:childTnLst>
                                </p:cTn>
                              </p:par>
                            </p:childTnLst>
                          </p:cTn>
                        </p:par>
                        <p:par>
                          <p:cTn id="69" fill="hold">
                            <p:stCondLst>
                              <p:cond delay="0"/>
                            </p:stCondLst>
                            <p:childTnLst>
                              <p:par>
                                <p:cTn id="70" presetID="1" presetClass="entr" presetSubtype="0" fill="hold" grpId="20" nodeType="afterEffect">
                                  <p:stCondLst>
                                    <p:cond delay="0"/>
                                  </p:stCondLst>
                                  <p:iterate>
                                    <p:tmAbs val="0"/>
                                  </p:iterate>
                                  <p:childTnLst>
                                    <p:set>
                                      <p:cBhvr>
                                        <p:cTn id="71" fill="hold"/>
                                        <p:tgtEl>
                                          <p:spTgt spid="1401"/>
                                        </p:tgtEl>
                                        <p:attrNameLst>
                                          <p:attrName>style.visibility</p:attrName>
                                        </p:attrNameLst>
                                      </p:cBhvr>
                                      <p:to>
                                        <p:strVal val="visible"/>
                                      </p:to>
                                    </p:set>
                                  </p:childTnLst>
                                </p:cTn>
                              </p:par>
                            </p:childTnLst>
                          </p:cTn>
                        </p:par>
                        <p:par>
                          <p:cTn id="72" fill="hold">
                            <p:stCondLst>
                              <p:cond delay="0"/>
                            </p:stCondLst>
                            <p:childTnLst>
                              <p:par>
                                <p:cTn id="73" presetID="1" presetClass="entr" presetSubtype="0" fill="hold" grpId="21" nodeType="afterEffect">
                                  <p:stCondLst>
                                    <p:cond delay="1000"/>
                                  </p:stCondLst>
                                  <p:iterate>
                                    <p:tmAbs val="0"/>
                                  </p:iterate>
                                  <p:childTnLst>
                                    <p:set>
                                      <p:cBhvr>
                                        <p:cTn id="74" fill="hold"/>
                                        <p:tgtEl>
                                          <p:spTgt spid="1393"/>
                                        </p:tgtEl>
                                        <p:attrNameLst>
                                          <p:attrName>style.visibility</p:attrName>
                                        </p:attrNameLst>
                                      </p:cBhvr>
                                      <p:to>
                                        <p:strVal val="visible"/>
                                      </p:to>
                                    </p:set>
                                  </p:childTnLst>
                                </p:cTn>
                              </p:par>
                            </p:childTnLst>
                          </p:cTn>
                        </p:par>
                        <p:par>
                          <p:cTn id="75" fill="hold">
                            <p:stCondLst>
                              <p:cond delay="1000"/>
                            </p:stCondLst>
                            <p:childTnLst>
                              <p:par>
                                <p:cTn id="76" presetID="1" presetClass="entr" presetSubtype="0" fill="hold" grpId="22" nodeType="afterEffect">
                                  <p:stCondLst>
                                    <p:cond delay="1000"/>
                                  </p:stCondLst>
                                  <p:iterate>
                                    <p:tmAbs val="0"/>
                                  </p:iterate>
                                  <p:childTnLst>
                                    <p:set>
                                      <p:cBhvr>
                                        <p:cTn id="77" fill="hold"/>
                                        <p:tgtEl>
                                          <p:spTgt spid="1398"/>
                                        </p:tgtEl>
                                        <p:attrNameLst>
                                          <p:attrName>style.visibility</p:attrName>
                                        </p:attrNameLst>
                                      </p:cBhvr>
                                      <p:to>
                                        <p:strVal val="visible"/>
                                      </p:to>
                                    </p:set>
                                  </p:childTnLst>
                                </p:cTn>
                              </p:par>
                            </p:childTnLst>
                          </p:cTn>
                        </p:par>
                        <p:par>
                          <p:cTn id="78" fill="hold">
                            <p:stCondLst>
                              <p:cond delay="2000"/>
                            </p:stCondLst>
                            <p:childTnLst>
                              <p:par>
                                <p:cTn id="79" presetID="1" presetClass="entr" presetSubtype="0" fill="hold" grpId="23" nodeType="afterEffect">
                                  <p:stCondLst>
                                    <p:cond delay="1000"/>
                                  </p:stCondLst>
                                  <p:iterate>
                                    <p:tmAbs val="0"/>
                                  </p:iterate>
                                  <p:childTnLst>
                                    <p:set>
                                      <p:cBhvr>
                                        <p:cTn id="80" fill="hold"/>
                                        <p:tgtEl>
                                          <p:spTgt spid="140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24" nodeType="clickEffect">
                                  <p:stCondLst>
                                    <p:cond delay="0"/>
                                  </p:stCondLst>
                                  <p:iterate>
                                    <p:tmAbs val="0"/>
                                  </p:iterate>
                                  <p:childTnLst>
                                    <p:set>
                                      <p:cBhvr>
                                        <p:cTn id="84" fill="hold">
                                          <p:stCondLst>
                                            <p:cond delay="0"/>
                                          </p:stCondLst>
                                        </p:cTn>
                                        <p:tgtEl>
                                          <p:spTgt spid="1384"/>
                                        </p:tgtEl>
                                        <p:attrNameLst>
                                          <p:attrName>style.visibility</p:attrName>
                                        </p:attrNameLst>
                                      </p:cBhvr>
                                      <p:to>
                                        <p:strVal val="hidden"/>
                                      </p:to>
                                    </p:set>
                                  </p:childTnLst>
                                </p:cTn>
                              </p:par>
                            </p:childTnLst>
                          </p:cTn>
                        </p:par>
                        <p:par>
                          <p:cTn id="85" fill="hold">
                            <p:stCondLst>
                              <p:cond delay="0"/>
                            </p:stCondLst>
                            <p:childTnLst>
                              <p:par>
                                <p:cTn id="86" presetID="1" presetClass="exit" presetSubtype="0" fill="hold" grpId="25" nodeType="afterEffect">
                                  <p:stCondLst>
                                    <p:cond delay="0"/>
                                  </p:stCondLst>
                                  <p:iterate>
                                    <p:tmAbs val="0"/>
                                  </p:iterate>
                                  <p:childTnLst>
                                    <p:set>
                                      <p:cBhvr>
                                        <p:cTn id="87" fill="hold">
                                          <p:stCondLst>
                                            <p:cond delay="0"/>
                                          </p:stCondLst>
                                        </p:cTn>
                                        <p:tgtEl>
                                          <p:spTgt spid="1388"/>
                                        </p:tgtEl>
                                        <p:attrNameLst>
                                          <p:attrName>style.visibility</p:attrName>
                                        </p:attrNameLst>
                                      </p:cBhvr>
                                      <p:to>
                                        <p:strVal val="hidden"/>
                                      </p:to>
                                    </p:set>
                                  </p:childTnLst>
                                </p:cTn>
                              </p:par>
                            </p:childTnLst>
                          </p:cTn>
                        </p:par>
                        <p:par>
                          <p:cTn id="88" fill="hold">
                            <p:stCondLst>
                              <p:cond delay="0"/>
                            </p:stCondLst>
                            <p:childTnLst>
                              <p:par>
                                <p:cTn id="89" presetID="1" presetClass="exit" presetSubtype="0" fill="hold" grpId="26" nodeType="afterEffect">
                                  <p:stCondLst>
                                    <p:cond delay="0"/>
                                  </p:stCondLst>
                                  <p:iterate>
                                    <p:tmAbs val="0"/>
                                  </p:iterate>
                                  <p:childTnLst>
                                    <p:set>
                                      <p:cBhvr>
                                        <p:cTn id="90" fill="hold">
                                          <p:stCondLst>
                                            <p:cond delay="0"/>
                                          </p:stCondLst>
                                        </p:cTn>
                                        <p:tgtEl>
                                          <p:spTgt spid="1399"/>
                                        </p:tgtEl>
                                        <p:attrNameLst>
                                          <p:attrName>style.visibility</p:attrName>
                                        </p:attrNameLst>
                                      </p:cBhvr>
                                      <p:to>
                                        <p:strVal val="hidden"/>
                                      </p:to>
                                    </p:set>
                                  </p:childTnLst>
                                </p:cTn>
                              </p:par>
                            </p:childTnLst>
                          </p:cTn>
                        </p:par>
                        <p:par>
                          <p:cTn id="91" fill="hold">
                            <p:stCondLst>
                              <p:cond delay="0"/>
                            </p:stCondLst>
                            <p:childTnLst>
                              <p:par>
                                <p:cTn id="92" presetID="1" presetClass="exit" presetSubtype="0" fill="hold" grpId="27" nodeType="afterEffect">
                                  <p:stCondLst>
                                    <p:cond delay="0"/>
                                  </p:stCondLst>
                                  <p:iterate>
                                    <p:tmAbs val="0"/>
                                  </p:iterate>
                                  <p:childTnLst>
                                    <p:set>
                                      <p:cBhvr>
                                        <p:cTn id="93" fill="hold">
                                          <p:stCondLst>
                                            <p:cond delay="0"/>
                                          </p:stCondLst>
                                        </p:cTn>
                                        <p:tgtEl>
                                          <p:spTgt spid="1393"/>
                                        </p:tgtEl>
                                        <p:attrNameLst>
                                          <p:attrName>style.visibility</p:attrName>
                                        </p:attrNameLst>
                                      </p:cBhvr>
                                      <p:to>
                                        <p:strVal val="hidden"/>
                                      </p:to>
                                    </p:set>
                                  </p:childTnLst>
                                </p:cTn>
                              </p:par>
                            </p:childTnLst>
                          </p:cTn>
                        </p:par>
                        <p:par>
                          <p:cTn id="94" fill="hold">
                            <p:stCondLst>
                              <p:cond delay="0"/>
                            </p:stCondLst>
                            <p:childTnLst>
                              <p:par>
                                <p:cTn id="95" presetID="1" presetClass="exit" presetSubtype="0" fill="hold" grpId="28" nodeType="afterEffect">
                                  <p:stCondLst>
                                    <p:cond delay="0"/>
                                  </p:stCondLst>
                                  <p:iterate>
                                    <p:tmAbs val="0"/>
                                  </p:iterate>
                                  <p:childTnLst>
                                    <p:set>
                                      <p:cBhvr>
                                        <p:cTn id="96" fill="hold">
                                          <p:stCondLst>
                                            <p:cond delay="0"/>
                                          </p:stCondLst>
                                        </p:cTn>
                                        <p:tgtEl>
                                          <p:spTgt spid="1398"/>
                                        </p:tgtEl>
                                        <p:attrNameLst>
                                          <p:attrName>style.visibility</p:attrName>
                                        </p:attrNameLst>
                                      </p:cBhvr>
                                      <p:to>
                                        <p:strVal val="hidden"/>
                                      </p:to>
                                    </p:set>
                                  </p:childTnLst>
                                </p:cTn>
                              </p:par>
                            </p:childTnLst>
                          </p:cTn>
                        </p:par>
                        <p:par>
                          <p:cTn id="97" fill="hold">
                            <p:stCondLst>
                              <p:cond delay="0"/>
                            </p:stCondLst>
                            <p:childTnLst>
                              <p:par>
                                <p:cTn id="98" presetID="1" presetClass="exit" presetSubtype="0" fill="hold" grpId="29" nodeType="afterEffect">
                                  <p:stCondLst>
                                    <p:cond delay="0"/>
                                  </p:stCondLst>
                                  <p:iterate>
                                    <p:tmAbs val="0"/>
                                  </p:iterate>
                                  <p:childTnLst>
                                    <p:set>
                                      <p:cBhvr>
                                        <p:cTn id="99" fill="hold">
                                          <p:stCondLst>
                                            <p:cond delay="0"/>
                                          </p:stCondLst>
                                        </p:cTn>
                                        <p:tgtEl>
                                          <p:spTgt spid="1400"/>
                                        </p:tgtEl>
                                        <p:attrNameLst>
                                          <p:attrName>style.visibility</p:attrName>
                                        </p:attrNameLst>
                                      </p:cBhvr>
                                      <p:to>
                                        <p:strVal val="hidden"/>
                                      </p:to>
                                    </p:set>
                                  </p:childTnLst>
                                </p:cTn>
                              </p:par>
                            </p:childTnLst>
                          </p:cTn>
                        </p:par>
                        <p:par>
                          <p:cTn id="100" fill="hold">
                            <p:stCondLst>
                              <p:cond delay="0"/>
                            </p:stCondLst>
                            <p:childTnLst>
                              <p:par>
                                <p:cTn id="101" presetID="1" presetClass="entr" presetSubtype="0" fill="hold" grpId="30" nodeType="afterEffect">
                                  <p:stCondLst>
                                    <p:cond delay="0"/>
                                  </p:stCondLst>
                                  <p:iterate>
                                    <p:tmAbs val="0"/>
                                  </p:iterate>
                                  <p:childTnLst>
                                    <p:set>
                                      <p:cBhvr>
                                        <p:cTn id="102" fill="hold"/>
                                        <p:tgtEl>
                                          <p:spTgt spid="13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3" grpId="1" animBg="1" advAuto="0"/>
      <p:bldP spid="1324" grpId="3" animBg="1" advAuto="0"/>
      <p:bldP spid="1325" grpId="2" animBg="1" advAuto="0"/>
      <p:bldP spid="1343" grpId="30" animBg="1" advAuto="0"/>
      <p:bldP spid="1345" grpId="10" animBg="1" advAuto="0"/>
      <p:bldP spid="1346" grpId="5" animBg="1" advAuto="0"/>
      <p:bldP spid="1347" grpId="6" animBg="1" advAuto="0"/>
      <p:bldP spid="1348" grpId="9" animBg="1" advAuto="0"/>
      <p:bldP spid="1349" grpId="8" animBg="1" advAuto="0"/>
      <p:bldP spid="1351" grpId="4" animBg="1" advAuto="0"/>
      <p:bldP spid="1352" grpId="7" animBg="1" advAuto="0"/>
      <p:bldP spid="1361" grpId="11" animBg="1" advAuto="0"/>
      <p:bldP spid="1366" grpId="12" animBg="1" advAuto="0"/>
      <p:bldP spid="1371" grpId="16" animBg="1" advAuto="0"/>
      <p:bldP spid="1376" grpId="17" animBg="1" advAuto="0"/>
      <p:bldP spid="1381" grpId="18" animBg="1" advAuto="0"/>
      <p:bldP spid="1384" grpId="13" animBg="1" advAuto="0"/>
      <p:bldP spid="1384" grpId="24" animBg="1" advAuto="0"/>
      <p:bldP spid="1388" grpId="14" animBg="1" advAuto="0"/>
      <p:bldP spid="1388" grpId="25" animBg="1" advAuto="0"/>
      <p:bldP spid="1393" grpId="21" animBg="1" advAuto="0"/>
      <p:bldP spid="1393" grpId="27" animBg="1" advAuto="0"/>
      <p:bldP spid="1398" grpId="22" animBg="1" advAuto="0"/>
      <p:bldP spid="1398" grpId="28" animBg="1" advAuto="0"/>
      <p:bldP spid="1399" grpId="15" animBg="1" advAuto="0"/>
      <p:bldP spid="1399" grpId="26" animBg="1" advAuto="0"/>
      <p:bldP spid="1400" grpId="23" animBg="1" advAuto="0"/>
      <p:bldP spid="1400" grpId="29" animBg="1" advAuto="0"/>
      <p:bldP spid="1401" grpId="20" animBg="1" advAuto="0"/>
      <p:bldP spid="1402" grpId="19"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6" name="TextShape 1"/>
          <p:cNvSpPr txBox="1"/>
          <p:nvPr/>
        </p:nvSpPr>
        <p:spPr>
          <a:xfrm>
            <a:off x="431167" y="1513759"/>
            <a:ext cx="4995234" cy="24705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000" tIns="60000" rIns="60000" bIns="60000">
            <a:spAutoFit/>
          </a:bodyPr>
          <a:lstStyle/>
          <a:p>
            <a:pPr defTabSz="1219200">
              <a:defRPr sz="1600" b="1" spc="-1"/>
            </a:pPr>
            <a:r>
              <a:rPr dirty="0"/>
              <a:t>            </a:t>
            </a:r>
            <a:r>
              <a:rPr spc="-1" dirty="0"/>
              <a:t>Previous</a:t>
            </a:r>
            <a:r>
              <a:rPr lang="en-US" spc="-1" dirty="0"/>
              <a:t>ly</a:t>
            </a:r>
            <a:r>
              <a:rPr spc="-1" dirty="0"/>
              <a:t> used methods</a:t>
            </a:r>
            <a:r>
              <a:rPr b="0" spc="-1" dirty="0"/>
              <a:t>:</a:t>
            </a:r>
          </a:p>
          <a:p>
            <a:pPr defTabSz="1219200">
              <a:defRPr sz="1600" spc="-1"/>
            </a:pPr>
            <a:endParaRPr b="0" spc="-1" dirty="0"/>
          </a:p>
          <a:p>
            <a:pPr defTabSz="1219200">
              <a:spcBef>
                <a:spcPts val="1700"/>
              </a:spcBef>
              <a:defRPr sz="1600" spc="-1"/>
            </a:pPr>
            <a:r>
              <a:rPr dirty="0"/>
              <a:t>Limited by low resolution (</a:t>
            </a:r>
            <a:r>
              <a:rPr dirty="0">
                <a:solidFill>
                  <a:srgbClr val="FF0000"/>
                </a:solidFill>
              </a:rPr>
              <a:t>96×96</a:t>
            </a:r>
            <a:r>
              <a:rPr dirty="0"/>
              <a:t> matrix size)</a:t>
            </a:r>
          </a:p>
          <a:p>
            <a:pPr defTabSz="1219200">
              <a:spcBef>
                <a:spcPts val="1700"/>
              </a:spcBef>
              <a:defRPr sz="1600" spc="-1"/>
            </a:pPr>
            <a:r>
              <a:rPr dirty="0"/>
              <a:t>Limit number of acquired images (</a:t>
            </a:r>
            <a:r>
              <a:rPr dirty="0">
                <a:solidFill>
                  <a:srgbClr val="FF0000"/>
                </a:solidFill>
              </a:rPr>
              <a:t>5-7</a:t>
            </a:r>
            <a:r>
              <a:rPr dirty="0"/>
              <a:t>)</a:t>
            </a:r>
          </a:p>
          <a:p>
            <a:pPr defTabSz="1219200">
              <a:spcBef>
                <a:spcPts val="1700"/>
              </a:spcBef>
              <a:defRPr sz="1600" spc="-1"/>
            </a:pPr>
            <a:r>
              <a:rPr dirty="0"/>
              <a:t>Limited number of acquired </a:t>
            </a:r>
            <a:r>
              <a:rPr dirty="0">
                <a:solidFill>
                  <a:srgbClr val="FF0000"/>
                </a:solidFill>
              </a:rPr>
              <a:t>SE (one)</a:t>
            </a:r>
          </a:p>
          <a:p>
            <a:pPr defTabSz="1219200">
              <a:spcBef>
                <a:spcPts val="1700"/>
              </a:spcBef>
              <a:defRPr sz="1600" spc="-1">
                <a:solidFill>
                  <a:srgbClr val="FF0000"/>
                </a:solidFill>
              </a:defRPr>
            </a:pPr>
            <a:r>
              <a:rPr dirty="0"/>
              <a:t>Long TE </a:t>
            </a:r>
            <a:r>
              <a:rPr dirty="0">
                <a:solidFill>
                  <a:srgbClr val="000000"/>
                </a:solidFill>
              </a:rPr>
              <a:t>for late images ( SE ~ 80-120 </a:t>
            </a:r>
            <a:r>
              <a:rPr dirty="0" err="1">
                <a:solidFill>
                  <a:srgbClr val="000000"/>
                </a:solidFill>
              </a:rPr>
              <a:t>ms</a:t>
            </a:r>
            <a:r>
              <a:rPr dirty="0">
                <a:solidFill>
                  <a:srgbClr val="000000"/>
                </a:solidFill>
              </a:rPr>
              <a:t>)</a:t>
            </a:r>
          </a:p>
        </p:txBody>
      </p:sp>
      <p:sp>
        <p:nvSpPr>
          <p:cNvPr id="1407" name="TextShape 4"/>
          <p:cNvSpPr txBox="1"/>
          <p:nvPr/>
        </p:nvSpPr>
        <p:spPr>
          <a:xfrm>
            <a:off x="5633485" y="1312449"/>
            <a:ext cx="6498516" cy="24180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000" tIns="60000" rIns="60000" bIns="60000">
            <a:spAutoFit/>
          </a:bodyPr>
          <a:lstStyle/>
          <a:p>
            <a:pPr defTabSz="1219200">
              <a:defRPr sz="3200" spc="-1"/>
            </a:pPr>
            <a:r>
              <a:t>         </a:t>
            </a:r>
            <a:r>
              <a:rPr sz="1600" b="1" spc="-1"/>
              <a:t>10-echo GE-SE EPIK sequence:</a:t>
            </a:r>
            <a:endParaRPr sz="1600" spc="-1"/>
          </a:p>
          <a:p>
            <a:pPr defTabSz="1219200">
              <a:defRPr sz="1600" spc="-1"/>
            </a:pPr>
            <a:endParaRPr sz="1600" spc="-1"/>
          </a:p>
          <a:p>
            <a:pPr defTabSz="1219200">
              <a:spcBef>
                <a:spcPts val="1700"/>
              </a:spcBef>
              <a:defRPr sz="1600" spc="-1"/>
            </a:pPr>
            <a:r>
              <a:t>Increased Resolution (</a:t>
            </a:r>
            <a:r>
              <a:rPr>
                <a:solidFill>
                  <a:srgbClr val="00B050"/>
                </a:solidFill>
              </a:rPr>
              <a:t>128×128</a:t>
            </a:r>
            <a:r>
              <a:t> matrix size → 1.9×1.9 mm</a:t>
            </a:r>
            <a:r>
              <a:rPr baseline="30375"/>
              <a:t>2</a:t>
            </a:r>
            <a:r>
              <a:t>)</a:t>
            </a:r>
          </a:p>
          <a:p>
            <a:pPr defTabSz="1219200">
              <a:spcBef>
                <a:spcPts val="1700"/>
              </a:spcBef>
              <a:defRPr sz="1600" spc="-1"/>
            </a:pPr>
            <a:r>
              <a:t>More images (</a:t>
            </a:r>
            <a:r>
              <a:rPr>
                <a:solidFill>
                  <a:srgbClr val="00B050"/>
                </a:solidFill>
              </a:rPr>
              <a:t>10</a:t>
            </a:r>
            <a:r>
              <a:t>) </a:t>
            </a:r>
          </a:p>
          <a:p>
            <a:pPr defTabSz="1219200">
              <a:spcBef>
                <a:spcPts val="1700"/>
              </a:spcBef>
              <a:defRPr sz="1600" spc="-1"/>
            </a:pPr>
            <a:r>
              <a:t>Including a </a:t>
            </a:r>
            <a:r>
              <a:rPr>
                <a:solidFill>
                  <a:srgbClr val="00B050"/>
                </a:solidFill>
              </a:rPr>
              <a:t>second SE </a:t>
            </a:r>
          </a:p>
          <a:p>
            <a:pPr defTabSz="1219200">
              <a:spcBef>
                <a:spcPts val="1700"/>
              </a:spcBef>
              <a:defRPr sz="1600" spc="-1"/>
            </a:pPr>
            <a:r>
              <a:t>Reduced Sampling Times (SE</a:t>
            </a:r>
            <a:r>
              <a:rPr baseline="-21437"/>
              <a:t>1 </a:t>
            </a:r>
            <a:r>
              <a:t>= 57 ms &amp; SE</a:t>
            </a:r>
            <a:r>
              <a:rPr baseline="-21437"/>
              <a:t>2 </a:t>
            </a:r>
            <a:r>
              <a:t>= </a:t>
            </a:r>
            <a:r>
              <a:rPr>
                <a:solidFill>
                  <a:srgbClr val="00B050"/>
                </a:solidFill>
              </a:rPr>
              <a:t>114 ms</a:t>
            </a:r>
            <a:r>
              <a:t>)</a:t>
            </a:r>
          </a:p>
        </p:txBody>
      </p:sp>
      <p:sp>
        <p:nvSpPr>
          <p:cNvPr id="1408" name="Gerade Verbindung mit Pfeil 19"/>
          <p:cNvSpPr/>
          <p:nvPr/>
        </p:nvSpPr>
        <p:spPr>
          <a:xfrm>
            <a:off x="5201087" y="2388082"/>
            <a:ext cx="255037" cy="1"/>
          </a:xfrm>
          <a:prstGeom prst="line">
            <a:avLst/>
          </a:prstGeom>
          <a:ln w="12700">
            <a:solidFill>
              <a:srgbClr val="4A7EBB"/>
            </a:solidFill>
            <a:miter/>
            <a:tailEnd type="triangle"/>
          </a:ln>
        </p:spPr>
        <p:txBody>
          <a:bodyPr lIns="60959" tIns="60959" rIns="60959" bIns="60959"/>
          <a:lstStyle/>
          <a:p>
            <a:pPr defTabSz="1219200">
              <a:defRPr sz="2400"/>
            </a:pPr>
            <a:endParaRPr/>
          </a:p>
        </p:txBody>
      </p:sp>
      <p:sp>
        <p:nvSpPr>
          <p:cNvPr id="1409" name="Gerade Verbindung mit Pfeil 20"/>
          <p:cNvSpPr/>
          <p:nvPr/>
        </p:nvSpPr>
        <p:spPr>
          <a:xfrm>
            <a:off x="5201087" y="2863214"/>
            <a:ext cx="255037" cy="1"/>
          </a:xfrm>
          <a:prstGeom prst="line">
            <a:avLst/>
          </a:prstGeom>
          <a:ln w="12700">
            <a:solidFill>
              <a:srgbClr val="4A7EBB"/>
            </a:solidFill>
            <a:miter/>
            <a:tailEnd type="triangle"/>
          </a:ln>
        </p:spPr>
        <p:txBody>
          <a:bodyPr lIns="60959" tIns="60959" rIns="60959" bIns="60959"/>
          <a:lstStyle/>
          <a:p>
            <a:pPr defTabSz="1219200">
              <a:defRPr sz="2400"/>
            </a:pPr>
            <a:endParaRPr/>
          </a:p>
        </p:txBody>
      </p:sp>
      <p:sp>
        <p:nvSpPr>
          <p:cNvPr id="1410" name="Gerade Verbindung mit Pfeil 21"/>
          <p:cNvSpPr/>
          <p:nvPr/>
        </p:nvSpPr>
        <p:spPr>
          <a:xfrm>
            <a:off x="5201087" y="3367270"/>
            <a:ext cx="255037" cy="1"/>
          </a:xfrm>
          <a:prstGeom prst="line">
            <a:avLst/>
          </a:prstGeom>
          <a:ln w="12700">
            <a:solidFill>
              <a:srgbClr val="4A7EBB"/>
            </a:solidFill>
            <a:miter/>
            <a:tailEnd type="triangle"/>
          </a:ln>
        </p:spPr>
        <p:txBody>
          <a:bodyPr lIns="60959" tIns="60959" rIns="60959" bIns="60959"/>
          <a:lstStyle/>
          <a:p>
            <a:pPr defTabSz="1219200">
              <a:defRPr sz="2400"/>
            </a:pPr>
            <a:endParaRPr/>
          </a:p>
        </p:txBody>
      </p:sp>
      <p:sp>
        <p:nvSpPr>
          <p:cNvPr id="1411" name="Gerade Verbindung mit Pfeil 22"/>
          <p:cNvSpPr/>
          <p:nvPr/>
        </p:nvSpPr>
        <p:spPr>
          <a:xfrm>
            <a:off x="5201087" y="3871326"/>
            <a:ext cx="255037" cy="1"/>
          </a:xfrm>
          <a:prstGeom prst="line">
            <a:avLst/>
          </a:prstGeom>
          <a:ln w="12700">
            <a:solidFill>
              <a:srgbClr val="4A7EBB"/>
            </a:solidFill>
            <a:miter/>
            <a:tailEnd type="triangle"/>
          </a:ln>
        </p:spPr>
        <p:txBody>
          <a:bodyPr lIns="60959" tIns="60959" rIns="60959" bIns="60959"/>
          <a:lstStyle/>
          <a:p>
            <a:pPr defTabSz="1219200">
              <a:defRPr sz="2400"/>
            </a:pPr>
            <a:endParaRPr/>
          </a:p>
        </p:txBody>
      </p:sp>
      <p:pic>
        <p:nvPicPr>
          <p:cNvPr id="1412" name="Grafik 23" descr="Grafik 23"/>
          <p:cNvPicPr>
            <a:picLocks noChangeAspect="1"/>
          </p:cNvPicPr>
          <p:nvPr/>
        </p:nvPicPr>
        <p:blipFill>
          <a:blip r:embed="rId3"/>
          <a:srcRect l="3218" t="73006" r="59771" b="5932"/>
          <a:stretch>
            <a:fillRect/>
          </a:stretch>
        </p:blipFill>
        <p:spPr>
          <a:xfrm>
            <a:off x="5235381" y="4741574"/>
            <a:ext cx="2514090" cy="1261116"/>
          </a:xfrm>
          <a:prstGeom prst="rect">
            <a:avLst/>
          </a:prstGeom>
          <a:ln w="12700">
            <a:miter lim="400000"/>
          </a:ln>
        </p:spPr>
      </p:pic>
      <p:sp>
        <p:nvSpPr>
          <p:cNvPr id="1413" name="Textfeld 24"/>
          <p:cNvSpPr txBox="1"/>
          <p:nvPr/>
        </p:nvSpPr>
        <p:spPr>
          <a:xfrm>
            <a:off x="5818943" y="4439993"/>
            <a:ext cx="998783" cy="2947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tIns="60959" rIns="60959" bIns="60959">
            <a:spAutoFit/>
          </a:bodyPr>
          <a:lstStyle/>
          <a:p>
            <a:pPr defTabSz="1219200">
              <a:lnSpc>
                <a:spcPct val="95000"/>
              </a:lnSpc>
              <a:defRPr sz="1200"/>
            </a:pPr>
            <a:r>
              <a:t>1.9</a:t>
            </a:r>
            <a:r>
              <a:rPr spc="-1"/>
              <a:t>×1.9 mm</a:t>
            </a:r>
            <a:r>
              <a:rPr spc="-1" baseline="30500"/>
              <a:t>2</a:t>
            </a:r>
          </a:p>
        </p:txBody>
      </p:sp>
      <p:sp>
        <p:nvSpPr>
          <p:cNvPr id="1414" name="Textfeld 25"/>
          <p:cNvSpPr txBox="1"/>
          <p:nvPr/>
        </p:nvSpPr>
        <p:spPr>
          <a:xfrm>
            <a:off x="3425563" y="4425372"/>
            <a:ext cx="998456" cy="2947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tIns="60959" rIns="60959" bIns="60959">
            <a:spAutoFit/>
          </a:bodyPr>
          <a:lstStyle/>
          <a:p>
            <a:pPr defTabSz="1219200">
              <a:lnSpc>
                <a:spcPct val="95000"/>
              </a:lnSpc>
              <a:defRPr sz="1200" spc="-1"/>
            </a:pPr>
            <a:r>
              <a:t>2.5×2.5 mm</a:t>
            </a:r>
            <a:r>
              <a:rPr baseline="30333"/>
              <a:t>2</a:t>
            </a:r>
          </a:p>
        </p:txBody>
      </p:sp>
      <p:pic>
        <p:nvPicPr>
          <p:cNvPr id="1415" name="Grafik 27" descr="Grafik 27"/>
          <p:cNvPicPr>
            <a:picLocks noChangeAspect="1"/>
          </p:cNvPicPr>
          <p:nvPr/>
        </p:nvPicPr>
        <p:blipFill>
          <a:blip r:embed="rId3"/>
          <a:srcRect l="41420" t="73461" r="21569" b="5885"/>
          <a:stretch>
            <a:fillRect/>
          </a:stretch>
        </p:blipFill>
        <p:spPr>
          <a:xfrm>
            <a:off x="2737047" y="4747409"/>
            <a:ext cx="2563933" cy="1261115"/>
          </a:xfrm>
          <a:prstGeom prst="rect">
            <a:avLst/>
          </a:prstGeom>
          <a:ln w="12700">
            <a:miter lim="400000"/>
          </a:ln>
        </p:spPr>
      </p:pic>
      <p:sp>
        <p:nvSpPr>
          <p:cNvPr id="1416" name="TextShape 1"/>
          <p:cNvSpPr txBox="1"/>
          <p:nvPr/>
        </p:nvSpPr>
        <p:spPr>
          <a:xfrm>
            <a:off x="632639" y="357599"/>
            <a:ext cx="9852482" cy="411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L="431999" indent="-755999" defTabSz="1219200">
              <a:lnSpc>
                <a:spcPts val="3200"/>
              </a:lnSpc>
              <a:defRPr sz="3200" b="1" spc="-1">
                <a:solidFill>
                  <a:srgbClr val="44546A"/>
                </a:solidFill>
              </a:defRPr>
            </a:lvl1pPr>
          </a:lstStyle>
          <a:p>
            <a:r>
              <a:t>Combined GE and SE acquisitions ...</a:t>
            </a:r>
          </a:p>
        </p:txBody>
      </p:sp>
      <p:grpSp>
        <p:nvGrpSpPr>
          <p:cNvPr id="1419" name="Rechteck: abgerundete Ecken 1"/>
          <p:cNvGrpSpPr/>
          <p:nvPr/>
        </p:nvGrpSpPr>
        <p:grpSpPr>
          <a:xfrm>
            <a:off x="2385277" y="4167056"/>
            <a:ext cx="6877820" cy="1824957"/>
            <a:chOff x="0" y="0"/>
            <a:chExt cx="6877818" cy="1824956"/>
          </a:xfrm>
        </p:grpSpPr>
        <p:sp>
          <p:nvSpPr>
            <p:cNvPr id="1417" name="Rounded Rectangle"/>
            <p:cNvSpPr/>
            <p:nvPr/>
          </p:nvSpPr>
          <p:spPr>
            <a:xfrm>
              <a:off x="0" y="0"/>
              <a:ext cx="6877819" cy="1824957"/>
            </a:xfrm>
            <a:prstGeom prst="roundRect">
              <a:avLst>
                <a:gd name="adj" fmla="val 16667"/>
              </a:avLst>
            </a:prstGeom>
            <a:solidFill>
              <a:srgbClr val="BFBFBF"/>
            </a:solidFill>
            <a:ln w="25400" cap="flat">
              <a:solidFill>
                <a:srgbClr val="FF0000"/>
              </a:solidFill>
              <a:prstDash val="solid"/>
              <a:miter lim="800000"/>
            </a:ln>
            <a:effectLst/>
          </p:spPr>
          <p:txBody>
            <a:bodyPr wrap="square" lIns="60959" tIns="60959" rIns="60959" bIns="60959" numCol="1" anchor="ctr">
              <a:noAutofit/>
            </a:bodyPr>
            <a:lstStyle/>
            <a:p>
              <a:pPr algn="ctr" defTabSz="1219200">
                <a:defRPr sz="2400">
                  <a:solidFill>
                    <a:srgbClr val="FFFFFF"/>
                  </a:solidFill>
                </a:defRPr>
              </a:pPr>
              <a:endParaRPr/>
            </a:p>
          </p:txBody>
        </p:sp>
        <p:sp>
          <p:nvSpPr>
            <p:cNvPr id="1418" name="GE-SE EPIK 20 slices      in 57 seconds…"/>
            <p:cNvSpPr txBox="1"/>
            <p:nvPr/>
          </p:nvSpPr>
          <p:spPr>
            <a:xfrm>
              <a:off x="166980" y="323103"/>
              <a:ext cx="6543859" cy="11787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59" tIns="60959" rIns="60959" bIns="60959" numCol="1" anchor="ctr">
              <a:spAutoFit/>
            </a:bodyPr>
            <a:lstStyle/>
            <a:p>
              <a:pPr algn="ctr" defTabSz="1219200">
                <a:defRPr sz="2400"/>
              </a:pPr>
              <a:r>
                <a:t>GE-SE EPIK	20 slices      in 57 seconds</a:t>
              </a:r>
              <a:endParaRPr>
                <a:solidFill>
                  <a:srgbClr val="FFFFFF"/>
                </a:solidFill>
              </a:endParaRPr>
            </a:p>
            <a:p>
              <a:pPr algn="ctr" defTabSz="1219200">
                <a:defRPr sz="2400"/>
              </a:pPr>
              <a:endParaRPr>
                <a:solidFill>
                  <a:srgbClr val="FFFFFF"/>
                </a:solidFill>
              </a:endParaRPr>
            </a:p>
            <a:p>
              <a:pPr algn="ctr" defTabSz="1219200">
                <a:defRPr sz="2400"/>
              </a:pPr>
              <a:r>
                <a:t>Reference Methods	  ~ 15-20 minutes</a:t>
              </a:r>
            </a:p>
          </p:txBody>
        </p:sp>
      </p:grpSp>
      <p:grpSp>
        <p:nvGrpSpPr>
          <p:cNvPr id="1422" name="Ellipse 2"/>
          <p:cNvGrpSpPr/>
          <p:nvPr/>
        </p:nvGrpSpPr>
        <p:grpSpPr>
          <a:xfrm>
            <a:off x="9381825" y="4738536"/>
            <a:ext cx="1213734" cy="634203"/>
            <a:chOff x="0" y="0"/>
            <a:chExt cx="1213733" cy="634202"/>
          </a:xfrm>
        </p:grpSpPr>
        <p:sp>
          <p:nvSpPr>
            <p:cNvPr id="1420" name="Oval"/>
            <p:cNvSpPr/>
            <p:nvPr/>
          </p:nvSpPr>
          <p:spPr>
            <a:xfrm>
              <a:off x="-1" y="-1"/>
              <a:ext cx="1213735" cy="634204"/>
            </a:xfrm>
            <a:prstGeom prst="ellipse">
              <a:avLst/>
            </a:prstGeom>
            <a:solidFill>
              <a:srgbClr val="FF0000"/>
            </a:solidFill>
            <a:ln w="25400" cap="flat">
              <a:solidFill>
                <a:srgbClr val="FF0000"/>
              </a:solidFill>
              <a:prstDash val="solid"/>
              <a:miter lim="800000"/>
            </a:ln>
            <a:effectLst/>
          </p:spPr>
          <p:txBody>
            <a:bodyPr wrap="square" lIns="60959" tIns="60959" rIns="60959" bIns="60959" numCol="1" anchor="ctr">
              <a:noAutofit/>
            </a:bodyPr>
            <a:lstStyle/>
            <a:p>
              <a:pPr algn="ctr" defTabSz="1219200">
                <a:defRPr sz="2400">
                  <a:solidFill>
                    <a:srgbClr val="FFFFFF"/>
                  </a:solidFill>
                </a:defRPr>
              </a:pPr>
              <a:endParaRPr/>
            </a:p>
          </p:txBody>
        </p:sp>
        <p:sp>
          <p:nvSpPr>
            <p:cNvPr id="1421" name="×20"/>
            <p:cNvSpPr txBox="1"/>
            <p:nvPr/>
          </p:nvSpPr>
          <p:spPr>
            <a:xfrm>
              <a:off x="255639" y="83327"/>
              <a:ext cx="702454" cy="4675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59" tIns="60959" rIns="60959" bIns="60959" numCol="1" anchor="ctr">
              <a:spAutoFit/>
            </a:bodyPr>
            <a:lstStyle>
              <a:lvl1pPr algn="ctr" defTabSz="1219200">
                <a:defRPr sz="2400">
                  <a:solidFill>
                    <a:srgbClr val="FFFFFF"/>
                  </a:solidFill>
                </a:defRPr>
              </a:lvl1pPr>
            </a:lstStyle>
            <a:p>
              <a:r>
                <a:t>×20</a:t>
              </a:r>
            </a:p>
          </p:txBody>
        </p:sp>
      </p:grpSp>
      <p:sp>
        <p:nvSpPr>
          <p:cNvPr id="1423" name="Slide Number Placeholder 4"/>
          <p:cNvSpPr txBox="1">
            <a:spLocks noGrp="1"/>
          </p:cNvSpPr>
          <p:nvPr>
            <p:ph type="sldNum" sz="quarter" idx="4294967295"/>
          </p:nvPr>
        </p:nvSpPr>
        <p:spPr>
          <a:xfrm>
            <a:off x="5136000" y="6352993"/>
            <a:ext cx="238721" cy="22195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609600">
              <a:defRPr sz="1600">
                <a:solidFill>
                  <a:srgbClr val="4F81BD"/>
                </a:solidFill>
              </a:defRPr>
            </a:lvl1pPr>
          </a:lstStyle>
          <a:p>
            <a:fld id="{86CB4B4D-7CA3-9044-876B-883B54F8677D}" type="slidenum">
              <a:t>19</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0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40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0"/>
                                  </p:stCondLst>
                                  <p:iterate>
                                    <p:tmAbs val="0"/>
                                  </p:iterate>
                                  <p:childTnLst>
                                    <p:set>
                                      <p:cBhvr>
                                        <p:cTn id="12" fill="hold"/>
                                        <p:tgtEl>
                                          <p:spTgt spid="1409"/>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4" nodeType="afterEffect">
                                  <p:stCondLst>
                                    <p:cond delay="0"/>
                                  </p:stCondLst>
                                  <p:iterate>
                                    <p:tmAbs val="0"/>
                                  </p:iterate>
                                  <p:childTnLst>
                                    <p:set>
                                      <p:cBhvr>
                                        <p:cTn id="15" fill="hold"/>
                                        <p:tgtEl>
                                          <p:spTgt spid="1410"/>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5" nodeType="afterEffect">
                                  <p:stCondLst>
                                    <p:cond delay="0"/>
                                  </p:stCondLst>
                                  <p:iterate>
                                    <p:tmAbs val="0"/>
                                  </p:iterate>
                                  <p:childTnLst>
                                    <p:set>
                                      <p:cBhvr>
                                        <p:cTn id="18" fill="hold"/>
                                        <p:tgtEl>
                                          <p:spTgt spid="141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6" nodeType="afterEffect">
                                  <p:stCondLst>
                                    <p:cond delay="0"/>
                                  </p:stCondLst>
                                  <p:iterate>
                                    <p:tmAbs val="0"/>
                                  </p:iterate>
                                  <p:childTnLst>
                                    <p:set>
                                      <p:cBhvr>
                                        <p:cTn id="21" fill="hold"/>
                                        <p:tgtEl>
                                          <p:spTgt spid="1413"/>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7" nodeType="afterEffect">
                                  <p:stCondLst>
                                    <p:cond delay="0"/>
                                  </p:stCondLst>
                                  <p:iterate>
                                    <p:tmAbs val="0"/>
                                  </p:iterate>
                                  <p:childTnLst>
                                    <p:set>
                                      <p:cBhvr>
                                        <p:cTn id="24" fill="hold"/>
                                        <p:tgtEl>
                                          <p:spTgt spid="14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8" nodeType="clickEffect">
                                  <p:stCondLst>
                                    <p:cond delay="0"/>
                                  </p:stCondLst>
                                  <p:iterate>
                                    <p:tmAbs val="0"/>
                                  </p:iterate>
                                  <p:childTnLst>
                                    <p:set>
                                      <p:cBhvr>
                                        <p:cTn id="28" fill="hold"/>
                                        <p:tgtEl>
                                          <p:spTgt spid="1419"/>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9" nodeType="afterEffect">
                                  <p:stCondLst>
                                    <p:cond delay="0"/>
                                  </p:stCondLst>
                                  <p:iterate>
                                    <p:tmAbs val="0"/>
                                  </p:iterate>
                                  <p:childTnLst>
                                    <p:set>
                                      <p:cBhvr>
                                        <p:cTn id="31" fill="hold"/>
                                        <p:tgtEl>
                                          <p:spTgt spid="1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7" grpId="1" animBg="1" advAuto="0"/>
      <p:bldP spid="1408" grpId="2" animBg="1" advAuto="0"/>
      <p:bldP spid="1409" grpId="3" animBg="1" advAuto="0"/>
      <p:bldP spid="1410" grpId="4" animBg="1" advAuto="0"/>
      <p:bldP spid="1411" grpId="5" animBg="1" advAuto="0"/>
      <p:bldP spid="1412" grpId="7" animBg="1" advAuto="0"/>
      <p:bldP spid="1413" grpId="6" animBg="1" advAuto="0"/>
      <p:bldP spid="1419" grpId="8" animBg="1" advAuto="0"/>
      <p:bldP spid="1422" grpId="9"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Title 1"/>
          <p:cNvSpPr txBox="1">
            <a:spLocks noGrp="1"/>
          </p:cNvSpPr>
          <p:nvPr>
            <p:ph type="title"/>
          </p:nvPr>
        </p:nvSpPr>
        <p:spPr>
          <a:xfrm>
            <a:off x="371475" y="323999"/>
            <a:ext cx="11449050" cy="635215"/>
          </a:xfrm>
          <a:prstGeom prst="rect">
            <a:avLst/>
          </a:prstGeom>
        </p:spPr>
        <p:txBody>
          <a:bodyPr/>
          <a:lstStyle>
            <a:lvl1pPr>
              <a:defRPr cap="none"/>
            </a:lvl1pPr>
          </a:lstStyle>
          <a:p>
            <a:r>
              <a:t>Concept</a:t>
            </a:r>
          </a:p>
        </p:txBody>
      </p:sp>
      <p:sp>
        <p:nvSpPr>
          <p:cNvPr id="292" name="Slide Number Placeholder 3"/>
          <p:cNvSpPr txBox="1">
            <a:spLocks noGrp="1"/>
          </p:cNvSpPr>
          <p:nvPr>
            <p:ph type="sldNum" sz="quarter" idx="2"/>
          </p:nvPr>
        </p:nvSpPr>
        <p:spPr>
          <a:xfrm>
            <a:off x="5818289" y="6381327"/>
            <a:ext cx="127001" cy="17281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a:t>
            </a:fld>
            <a:endParaRPr/>
          </a:p>
        </p:txBody>
      </p:sp>
      <p:grpSp>
        <p:nvGrpSpPr>
          <p:cNvPr id="343" name="Gruppieren 59"/>
          <p:cNvGrpSpPr/>
          <p:nvPr/>
        </p:nvGrpSpPr>
        <p:grpSpPr>
          <a:xfrm>
            <a:off x="1066082" y="948839"/>
            <a:ext cx="10059836" cy="4960322"/>
            <a:chOff x="0" y="0"/>
            <a:chExt cx="10059834" cy="4960320"/>
          </a:xfrm>
        </p:grpSpPr>
        <p:grpSp>
          <p:nvGrpSpPr>
            <p:cNvPr id="295" name="Abgerundetes Rechteck 29"/>
            <p:cNvGrpSpPr/>
            <p:nvPr/>
          </p:nvGrpSpPr>
          <p:grpSpPr>
            <a:xfrm>
              <a:off x="4078181" y="793650"/>
              <a:ext cx="3092061" cy="496036"/>
              <a:chOff x="0" y="0"/>
              <a:chExt cx="3092060" cy="496034"/>
            </a:xfrm>
          </p:grpSpPr>
          <p:sp>
            <p:nvSpPr>
              <p:cNvPr id="293" name="Rounded Rectangle"/>
              <p:cNvSpPr/>
              <p:nvPr/>
            </p:nvSpPr>
            <p:spPr>
              <a:xfrm>
                <a:off x="0" y="0"/>
                <a:ext cx="3092061" cy="496035"/>
              </a:xfrm>
              <a:prstGeom prst="roundRect">
                <a:avLst>
                  <a:gd name="adj" fmla="val 14119"/>
                </a:avLst>
              </a:prstGeom>
              <a:gradFill flip="none" rotWithShape="1">
                <a:gsLst>
                  <a:gs pos="0">
                    <a:srgbClr val="6565C7"/>
                  </a:gs>
                  <a:gs pos="80000">
                    <a:srgbClr val="8C8CFF"/>
                  </a:gs>
                  <a:gs pos="100000">
                    <a:srgbClr val="8E8EFF"/>
                  </a:gs>
                </a:gsLst>
                <a:lin ang="16200000" scaled="0"/>
              </a:gradFill>
              <a:ln w="12700" cap="flat">
                <a:noFill/>
                <a:miter lim="400000"/>
              </a:ln>
              <a:effectLst>
                <a:outerShdw blurRad="38100" dist="23000" dir="5400000" rotWithShape="0">
                  <a:srgbClr val="000000">
                    <a:alpha val="35000"/>
                  </a:srgbClr>
                </a:outerShdw>
              </a:effectLst>
            </p:spPr>
            <p:txBody>
              <a:bodyPr wrap="square" lIns="45719" tIns="45719" rIns="45719" bIns="45719" numCol="1" anchor="b">
                <a:noAutofit/>
              </a:bodyPr>
              <a:lstStyle/>
              <a:p>
                <a:pPr algn="ctr" defTabSz="914400">
                  <a:defRPr sz="1300"/>
                </a:pPr>
                <a:endParaRPr/>
              </a:p>
            </p:txBody>
          </p:sp>
          <p:sp>
            <p:nvSpPr>
              <p:cNvPr id="294" name="DNA sample"/>
              <p:cNvSpPr txBox="1"/>
              <p:nvPr/>
            </p:nvSpPr>
            <p:spPr>
              <a:xfrm>
                <a:off x="59635" y="152547"/>
                <a:ext cx="2972788" cy="32297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0663" tIns="40663" rIns="40663" bIns="40663" numCol="1" anchor="b">
                <a:spAutoFit/>
              </a:bodyPr>
              <a:lstStyle/>
              <a:p>
                <a:pPr algn="ctr" defTabSz="914400">
                  <a:defRPr>
                    <a:solidFill>
                      <a:srgbClr val="FFFFFF"/>
                    </a:solidFill>
                    <a:latin typeface="Calibri"/>
                    <a:ea typeface="Calibri"/>
                    <a:cs typeface="Calibri"/>
                    <a:sym typeface="Calibri"/>
                  </a:defRPr>
                </a:pPr>
                <a:r>
                  <a:t>DNA sample: genomics</a:t>
                </a:r>
              </a:p>
            </p:txBody>
          </p:sp>
        </p:grpSp>
        <p:grpSp>
          <p:nvGrpSpPr>
            <p:cNvPr id="298" name="Abgerundetes Rechteck 30"/>
            <p:cNvGrpSpPr/>
            <p:nvPr/>
          </p:nvGrpSpPr>
          <p:grpSpPr>
            <a:xfrm>
              <a:off x="4078181" y="1711309"/>
              <a:ext cx="3092061" cy="496036"/>
              <a:chOff x="0" y="0"/>
              <a:chExt cx="3092060" cy="496034"/>
            </a:xfrm>
          </p:grpSpPr>
          <p:sp>
            <p:nvSpPr>
              <p:cNvPr id="296" name="Rounded Rectangle"/>
              <p:cNvSpPr/>
              <p:nvPr/>
            </p:nvSpPr>
            <p:spPr>
              <a:xfrm>
                <a:off x="0" y="0"/>
                <a:ext cx="3092061" cy="496035"/>
              </a:xfrm>
              <a:prstGeom prst="roundRect">
                <a:avLst>
                  <a:gd name="adj" fmla="val 14119"/>
                </a:avLst>
              </a:prstGeom>
              <a:gradFill flip="none" rotWithShape="1">
                <a:gsLst>
                  <a:gs pos="0">
                    <a:srgbClr val="6565C7"/>
                  </a:gs>
                  <a:gs pos="80000">
                    <a:srgbClr val="8C8CFF"/>
                  </a:gs>
                  <a:gs pos="100000">
                    <a:srgbClr val="8E8EFF"/>
                  </a:gs>
                </a:gsLst>
                <a:lin ang="16200000" scaled="0"/>
              </a:gradFill>
              <a:ln w="12700" cap="flat">
                <a:noFill/>
                <a:miter lim="400000"/>
              </a:ln>
              <a:effectLst>
                <a:outerShdw blurRad="38100" dist="23000" dir="5400000" rotWithShape="0">
                  <a:srgbClr val="000000">
                    <a:alpha val="35000"/>
                  </a:srgbClr>
                </a:outerShdw>
              </a:effectLst>
            </p:spPr>
            <p:txBody>
              <a:bodyPr wrap="square" lIns="45719" tIns="45719" rIns="45719" bIns="45719" numCol="1" anchor="b">
                <a:noAutofit/>
              </a:bodyPr>
              <a:lstStyle/>
              <a:p>
                <a:pPr algn="ctr" defTabSz="914400">
                  <a:defRPr sz="1300"/>
                </a:pPr>
                <a:endParaRPr/>
              </a:p>
            </p:txBody>
          </p:sp>
          <p:sp>
            <p:nvSpPr>
              <p:cNvPr id="297" name="Blood sample"/>
              <p:cNvSpPr txBox="1"/>
              <p:nvPr/>
            </p:nvSpPr>
            <p:spPr>
              <a:xfrm>
                <a:off x="59635" y="152547"/>
                <a:ext cx="2972788" cy="32297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0663" tIns="40663" rIns="40663" bIns="40663" numCol="1" anchor="b">
                <a:spAutoFit/>
              </a:bodyPr>
              <a:lstStyle/>
              <a:p>
                <a:pPr algn="ctr" defTabSz="914400">
                  <a:defRPr>
                    <a:solidFill>
                      <a:srgbClr val="FFFFFF"/>
                    </a:solidFill>
                    <a:latin typeface="Calibri"/>
                    <a:ea typeface="Calibri"/>
                    <a:cs typeface="Calibri"/>
                    <a:sym typeface="Calibri"/>
                  </a:defRPr>
                </a:pPr>
                <a:r>
                  <a:t>Blood sample: proteomics </a:t>
                </a:r>
              </a:p>
            </p:txBody>
          </p:sp>
        </p:grpSp>
        <p:grpSp>
          <p:nvGrpSpPr>
            <p:cNvPr id="301" name="Abgerundetes Rechteck 31"/>
            <p:cNvGrpSpPr/>
            <p:nvPr/>
          </p:nvGrpSpPr>
          <p:grpSpPr>
            <a:xfrm>
              <a:off x="4078181" y="2628969"/>
              <a:ext cx="3092061" cy="2331352"/>
              <a:chOff x="0" y="0"/>
              <a:chExt cx="3092060" cy="2331350"/>
            </a:xfrm>
          </p:grpSpPr>
          <p:sp>
            <p:nvSpPr>
              <p:cNvPr id="299" name="Rounded Rectangle"/>
              <p:cNvSpPr/>
              <p:nvPr/>
            </p:nvSpPr>
            <p:spPr>
              <a:xfrm>
                <a:off x="0" y="0"/>
                <a:ext cx="3092061" cy="2331351"/>
              </a:xfrm>
              <a:prstGeom prst="roundRect">
                <a:avLst>
                  <a:gd name="adj" fmla="val 14119"/>
                </a:avLst>
              </a:prstGeom>
              <a:gradFill flip="none" rotWithShape="1">
                <a:gsLst>
                  <a:gs pos="0">
                    <a:srgbClr val="6565C7"/>
                  </a:gs>
                  <a:gs pos="80000">
                    <a:srgbClr val="8C8CFF"/>
                  </a:gs>
                  <a:gs pos="100000">
                    <a:srgbClr val="8E8EFF"/>
                  </a:gs>
                </a:gsLst>
                <a:lin ang="16200000" scaled="0"/>
              </a:gradFill>
              <a:ln w="12700" cap="flat">
                <a:noFill/>
                <a:miter lim="400000"/>
              </a:ln>
              <a:effectLst>
                <a:outerShdw blurRad="38100" dist="23000" dir="5400000" rotWithShape="0">
                  <a:srgbClr val="000000">
                    <a:alpha val="35000"/>
                  </a:srgbClr>
                </a:outerShdw>
              </a:effectLst>
            </p:spPr>
            <p:txBody>
              <a:bodyPr wrap="square" lIns="45719" tIns="45719" rIns="45719" bIns="45719" numCol="1" anchor="ctr">
                <a:noAutofit/>
              </a:bodyPr>
              <a:lstStyle/>
              <a:p>
                <a:pPr algn="ctr" defTabSz="914400">
                  <a:defRPr sz="1300"/>
                </a:pPr>
                <a:endParaRPr/>
              </a:p>
            </p:txBody>
          </p:sp>
          <p:sp>
            <p:nvSpPr>
              <p:cNvPr id="300" name="UHF MR-PET Imaging"/>
              <p:cNvSpPr txBox="1"/>
              <p:nvPr/>
            </p:nvSpPr>
            <p:spPr>
              <a:xfrm>
                <a:off x="118773" y="712091"/>
                <a:ext cx="2854513" cy="90717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0663" tIns="40663" rIns="40663" bIns="40663" numCol="1" anchor="ctr">
                <a:spAutoFit/>
              </a:bodyPr>
              <a:lstStyle/>
              <a:p>
                <a:pPr algn="ctr" defTabSz="914400">
                  <a:defRPr>
                    <a:solidFill>
                      <a:srgbClr val="FFFFFF"/>
                    </a:solidFill>
                    <a:latin typeface="Calibri"/>
                    <a:ea typeface="Calibri"/>
                    <a:cs typeface="Calibri"/>
                    <a:sym typeface="Calibri"/>
                  </a:defRPr>
                </a:pPr>
                <a:r>
                  <a:t>UHF MR-PET Imaging:</a:t>
                </a:r>
              </a:p>
              <a:p>
                <a:pPr algn="ctr" defTabSz="914400">
                  <a:defRPr>
                    <a:solidFill>
                      <a:srgbClr val="FFFFFF"/>
                    </a:solidFill>
                    <a:latin typeface="Calibri"/>
                    <a:ea typeface="Calibri"/>
                    <a:cs typeface="Calibri"/>
                    <a:sym typeface="Calibri"/>
                  </a:defRPr>
                </a:pPr>
                <a:endParaRPr/>
              </a:p>
              <a:p>
                <a:pPr algn="ctr" defTabSz="914400">
                  <a:defRPr>
                    <a:solidFill>
                      <a:srgbClr val="FFFFFF"/>
                    </a:solidFill>
                    <a:latin typeface="Calibri"/>
                    <a:ea typeface="Calibri"/>
                    <a:cs typeface="Calibri"/>
                    <a:sym typeface="Calibri"/>
                  </a:defRPr>
                </a:pPr>
                <a:r>
                  <a:t>Multimodal fingerprints</a:t>
                </a:r>
              </a:p>
            </p:txBody>
          </p:sp>
        </p:grpSp>
        <p:grpSp>
          <p:nvGrpSpPr>
            <p:cNvPr id="304" name="Abgerundetes Rechteck 32"/>
            <p:cNvGrpSpPr/>
            <p:nvPr/>
          </p:nvGrpSpPr>
          <p:grpSpPr>
            <a:xfrm>
              <a:off x="7895391" y="694444"/>
              <a:ext cx="2164444" cy="4265877"/>
              <a:chOff x="0" y="0"/>
              <a:chExt cx="2164442" cy="4265875"/>
            </a:xfrm>
          </p:grpSpPr>
          <p:sp>
            <p:nvSpPr>
              <p:cNvPr id="302" name="Rounded Rectangle"/>
              <p:cNvSpPr/>
              <p:nvPr/>
            </p:nvSpPr>
            <p:spPr>
              <a:xfrm>
                <a:off x="0" y="0"/>
                <a:ext cx="2164443" cy="4265876"/>
              </a:xfrm>
              <a:prstGeom prst="roundRect">
                <a:avLst>
                  <a:gd name="adj" fmla="val 14119"/>
                </a:avLst>
              </a:prstGeom>
              <a:gradFill flip="none" rotWithShape="1">
                <a:gsLst>
                  <a:gs pos="0">
                    <a:srgbClr val="3939CD"/>
                  </a:gs>
                  <a:gs pos="80000">
                    <a:srgbClr val="5959FF"/>
                  </a:gs>
                  <a:gs pos="100000">
                    <a:srgbClr val="5B5BFF"/>
                  </a:gs>
                </a:gsLst>
                <a:lin ang="16200000" scaled="0"/>
              </a:gradFill>
              <a:ln w="12700" cap="flat">
                <a:noFill/>
                <a:miter lim="400000"/>
              </a:ln>
              <a:effectLst>
                <a:outerShdw blurRad="38100" dist="23000" dir="5400000" rotWithShape="0">
                  <a:srgbClr val="000000">
                    <a:alpha val="35000"/>
                  </a:srgbClr>
                </a:outerShdw>
              </a:effectLst>
            </p:spPr>
            <p:txBody>
              <a:bodyPr wrap="square" lIns="45719" tIns="45719" rIns="45719" bIns="45719" numCol="1" anchor="ctr">
                <a:noAutofit/>
              </a:bodyPr>
              <a:lstStyle/>
              <a:p>
                <a:pPr algn="ctr" defTabSz="914400">
                  <a:defRPr sz="1300"/>
                </a:pPr>
                <a:endParaRPr/>
              </a:p>
            </p:txBody>
          </p:sp>
          <p:sp>
            <p:nvSpPr>
              <p:cNvPr id="303" name="Unique Dataset…"/>
              <p:cNvSpPr txBox="1"/>
              <p:nvPr/>
            </p:nvSpPr>
            <p:spPr>
              <a:xfrm>
                <a:off x="133157" y="1626493"/>
                <a:ext cx="1898125" cy="101289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0663" tIns="40663" rIns="40663" bIns="40663" numCol="1" anchor="ctr">
                <a:spAutoFit/>
              </a:bodyPr>
              <a:lstStyle/>
              <a:p>
                <a:pPr algn="ctr" defTabSz="914400">
                  <a:defRPr>
                    <a:solidFill>
                      <a:srgbClr val="FFFFFF"/>
                    </a:solidFill>
                    <a:latin typeface="Calibri"/>
                    <a:ea typeface="Calibri"/>
                    <a:cs typeface="Calibri"/>
                    <a:sym typeface="Calibri"/>
                  </a:defRPr>
                </a:pPr>
                <a:r>
                  <a:t>Unique Dataset for Precision Medicine</a:t>
                </a:r>
              </a:p>
              <a:p>
                <a:pPr algn="ctr" defTabSz="914400">
                  <a:defRPr sz="1200" i="1">
                    <a:solidFill>
                      <a:srgbClr val="FFFFFF"/>
                    </a:solidFill>
                    <a:latin typeface="Calibri"/>
                    <a:ea typeface="Calibri"/>
                    <a:cs typeface="Calibri"/>
                    <a:sym typeface="Calibri"/>
                  </a:defRPr>
                </a:pPr>
                <a:r>
                  <a:t>available to clinics, the community and to industry</a:t>
                </a:r>
              </a:p>
            </p:txBody>
          </p:sp>
        </p:grpSp>
        <p:sp>
          <p:nvSpPr>
            <p:cNvPr id="305" name="Gerade Verbindung mit Pfeil 33"/>
            <p:cNvSpPr/>
            <p:nvPr/>
          </p:nvSpPr>
          <p:spPr>
            <a:xfrm>
              <a:off x="1558286" y="1264881"/>
              <a:ext cx="2" cy="421629"/>
            </a:xfrm>
            <a:prstGeom prst="line">
              <a:avLst/>
            </a:prstGeom>
            <a:noFill/>
            <a:ln w="28575" cap="flat">
              <a:solidFill>
                <a:srgbClr val="3366FF"/>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306" name="Gerade Verbindung mit Pfeil 34"/>
            <p:cNvSpPr/>
            <p:nvPr/>
          </p:nvSpPr>
          <p:spPr>
            <a:xfrm>
              <a:off x="1558286" y="2157736"/>
              <a:ext cx="2" cy="421629"/>
            </a:xfrm>
            <a:prstGeom prst="line">
              <a:avLst/>
            </a:prstGeom>
            <a:noFill/>
            <a:ln w="28575" cap="flat">
              <a:solidFill>
                <a:srgbClr val="3366FF"/>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307" name="Gerade Verbindung mit Pfeil 35"/>
            <p:cNvSpPr/>
            <p:nvPr/>
          </p:nvSpPr>
          <p:spPr>
            <a:xfrm>
              <a:off x="1558286" y="3075397"/>
              <a:ext cx="2" cy="421629"/>
            </a:xfrm>
            <a:prstGeom prst="line">
              <a:avLst/>
            </a:prstGeom>
            <a:noFill/>
            <a:ln w="28575" cap="flat">
              <a:solidFill>
                <a:srgbClr val="3366FF"/>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308" name="Gerade Verbindung mit Pfeil 36"/>
            <p:cNvSpPr/>
            <p:nvPr/>
          </p:nvSpPr>
          <p:spPr>
            <a:xfrm>
              <a:off x="1558286" y="3968251"/>
              <a:ext cx="2" cy="421629"/>
            </a:xfrm>
            <a:prstGeom prst="line">
              <a:avLst/>
            </a:prstGeom>
            <a:noFill/>
            <a:ln w="28575" cap="flat">
              <a:solidFill>
                <a:srgbClr val="3366FF"/>
              </a:solidFill>
              <a:prstDash val="solid"/>
              <a:round/>
              <a:tailEnd type="triangle" w="med" len="me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grpSp>
          <p:nvGrpSpPr>
            <p:cNvPr id="311" name="Abgerundetes Rechteck 37"/>
            <p:cNvGrpSpPr/>
            <p:nvPr/>
          </p:nvGrpSpPr>
          <p:grpSpPr>
            <a:xfrm>
              <a:off x="-1" y="793650"/>
              <a:ext cx="3092062" cy="496036"/>
              <a:chOff x="0" y="0"/>
              <a:chExt cx="3092060" cy="496034"/>
            </a:xfrm>
          </p:grpSpPr>
          <p:sp>
            <p:nvSpPr>
              <p:cNvPr id="309" name="Rounded Rectangle"/>
              <p:cNvSpPr/>
              <p:nvPr/>
            </p:nvSpPr>
            <p:spPr>
              <a:xfrm>
                <a:off x="0" y="0"/>
                <a:ext cx="3092061" cy="496035"/>
              </a:xfrm>
              <a:prstGeom prst="roundRect">
                <a:avLst>
                  <a:gd name="adj" fmla="val 14119"/>
                </a:avLst>
              </a:prstGeom>
              <a:gradFill flip="none" rotWithShape="1">
                <a:gsLst>
                  <a:gs pos="0">
                    <a:srgbClr val="558ED5"/>
                  </a:gs>
                  <a:gs pos="100000">
                    <a:srgbClr val="558ED5"/>
                  </a:gs>
                </a:gsLst>
                <a:lin ang="16200000" scaled="0"/>
              </a:gradFill>
              <a:ln w="9525" cap="flat">
                <a:solidFill>
                  <a:srgbClr val="1F497D"/>
                </a:solidFill>
                <a:prstDash val="solid"/>
                <a:round/>
              </a:ln>
              <a:effectLst>
                <a:outerShdw blurRad="38100" dist="23000" dir="5400000" rotWithShape="0">
                  <a:srgbClr val="000000">
                    <a:alpha val="35000"/>
                  </a:srgbClr>
                </a:outerShdw>
              </a:effectLst>
            </p:spPr>
            <p:txBody>
              <a:bodyPr wrap="square" lIns="45719" tIns="45719" rIns="45719" bIns="45719" numCol="1" anchor="b">
                <a:noAutofit/>
              </a:bodyPr>
              <a:lstStyle/>
              <a:p>
                <a:pPr algn="ctr" defTabSz="914400">
                  <a:defRPr sz="1300"/>
                </a:pPr>
                <a:endParaRPr/>
              </a:p>
            </p:txBody>
          </p:sp>
          <p:sp>
            <p:nvSpPr>
              <p:cNvPr id="310" name="Genetic defect"/>
              <p:cNvSpPr txBox="1"/>
              <p:nvPr/>
            </p:nvSpPr>
            <p:spPr>
              <a:xfrm>
                <a:off x="64748" y="178477"/>
                <a:ext cx="2962562" cy="2904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0663" tIns="40663" rIns="40663" bIns="40663" numCol="1" anchor="b">
                <a:spAutoFit/>
              </a:bodyPr>
              <a:lstStyle>
                <a:lvl1pPr algn="ctr" defTabSz="914400">
                  <a:defRPr sz="1600">
                    <a:solidFill>
                      <a:srgbClr val="FFFFFF"/>
                    </a:solidFill>
                    <a:latin typeface="Calibri"/>
                    <a:ea typeface="Calibri"/>
                    <a:cs typeface="Calibri"/>
                    <a:sym typeface="Calibri"/>
                  </a:defRPr>
                </a:lvl1pPr>
              </a:lstStyle>
              <a:p>
                <a:r>
                  <a:t>Genetic defect</a:t>
                </a:r>
              </a:p>
            </p:txBody>
          </p:sp>
        </p:grpSp>
        <p:grpSp>
          <p:nvGrpSpPr>
            <p:cNvPr id="314" name="Abgerundetes Rechteck 38"/>
            <p:cNvGrpSpPr/>
            <p:nvPr/>
          </p:nvGrpSpPr>
          <p:grpSpPr>
            <a:xfrm>
              <a:off x="-1" y="1711309"/>
              <a:ext cx="3092062" cy="496036"/>
              <a:chOff x="0" y="0"/>
              <a:chExt cx="3092060" cy="496034"/>
            </a:xfrm>
          </p:grpSpPr>
          <p:sp>
            <p:nvSpPr>
              <p:cNvPr id="312" name="Rounded Rectangle"/>
              <p:cNvSpPr/>
              <p:nvPr/>
            </p:nvSpPr>
            <p:spPr>
              <a:xfrm>
                <a:off x="0" y="0"/>
                <a:ext cx="3092061" cy="496035"/>
              </a:xfrm>
              <a:prstGeom prst="roundRect">
                <a:avLst>
                  <a:gd name="adj" fmla="val 14119"/>
                </a:avLst>
              </a:prstGeom>
              <a:gradFill flip="none" rotWithShape="1">
                <a:gsLst>
                  <a:gs pos="0">
                    <a:srgbClr val="558ED5"/>
                  </a:gs>
                  <a:gs pos="100000">
                    <a:srgbClr val="558ED5"/>
                  </a:gs>
                </a:gsLst>
                <a:lin ang="16200000" scaled="0"/>
              </a:gradFill>
              <a:ln w="9525" cap="flat">
                <a:solidFill>
                  <a:srgbClr val="1F497D"/>
                </a:solidFill>
                <a:prstDash val="solid"/>
                <a:round/>
              </a:ln>
              <a:effectLst>
                <a:outerShdw blurRad="38100" dist="23000" dir="5400000" rotWithShape="0">
                  <a:srgbClr val="000000">
                    <a:alpha val="35000"/>
                  </a:srgbClr>
                </a:outerShdw>
              </a:effectLst>
            </p:spPr>
            <p:txBody>
              <a:bodyPr wrap="square" lIns="45719" tIns="45719" rIns="45719" bIns="45719" numCol="1" anchor="b">
                <a:noAutofit/>
              </a:bodyPr>
              <a:lstStyle/>
              <a:p>
                <a:pPr algn="ctr" defTabSz="914400">
                  <a:defRPr sz="1300"/>
                </a:pPr>
                <a:endParaRPr/>
              </a:p>
            </p:txBody>
          </p:sp>
          <p:sp>
            <p:nvSpPr>
              <p:cNvPr id="313" name="Protein malformation"/>
              <p:cNvSpPr txBox="1"/>
              <p:nvPr/>
            </p:nvSpPr>
            <p:spPr>
              <a:xfrm>
                <a:off x="64748" y="178477"/>
                <a:ext cx="2962562" cy="2904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0663" tIns="40663" rIns="40663" bIns="40663" numCol="1" anchor="b">
                <a:spAutoFit/>
              </a:bodyPr>
              <a:lstStyle>
                <a:lvl1pPr algn="ctr" defTabSz="914400">
                  <a:defRPr sz="1600">
                    <a:solidFill>
                      <a:srgbClr val="FFFFFF"/>
                    </a:solidFill>
                    <a:latin typeface="Calibri"/>
                    <a:ea typeface="Calibri"/>
                    <a:cs typeface="Calibri"/>
                    <a:sym typeface="Calibri"/>
                  </a:defRPr>
                </a:lvl1pPr>
              </a:lstStyle>
              <a:p>
                <a:r>
                  <a:t>Protein malformation</a:t>
                </a:r>
              </a:p>
            </p:txBody>
          </p:sp>
        </p:grpSp>
        <p:grpSp>
          <p:nvGrpSpPr>
            <p:cNvPr id="317" name="Abgerundetes Rechteck 39"/>
            <p:cNvGrpSpPr/>
            <p:nvPr/>
          </p:nvGrpSpPr>
          <p:grpSpPr>
            <a:xfrm>
              <a:off x="-1" y="2628969"/>
              <a:ext cx="3092062" cy="496036"/>
              <a:chOff x="0" y="0"/>
              <a:chExt cx="3092060" cy="496034"/>
            </a:xfrm>
          </p:grpSpPr>
          <p:sp>
            <p:nvSpPr>
              <p:cNvPr id="315" name="Rounded Rectangle"/>
              <p:cNvSpPr/>
              <p:nvPr/>
            </p:nvSpPr>
            <p:spPr>
              <a:xfrm>
                <a:off x="0" y="0"/>
                <a:ext cx="3092061" cy="496035"/>
              </a:xfrm>
              <a:prstGeom prst="roundRect">
                <a:avLst>
                  <a:gd name="adj" fmla="val 14119"/>
                </a:avLst>
              </a:prstGeom>
              <a:gradFill flip="none" rotWithShape="1">
                <a:gsLst>
                  <a:gs pos="0">
                    <a:srgbClr val="558ED5"/>
                  </a:gs>
                  <a:gs pos="100000">
                    <a:srgbClr val="558ED5"/>
                  </a:gs>
                </a:gsLst>
                <a:lin ang="16200000" scaled="0"/>
              </a:gradFill>
              <a:ln w="9525" cap="flat">
                <a:solidFill>
                  <a:srgbClr val="1F497D"/>
                </a:solidFill>
                <a:prstDash val="solid"/>
                <a:round/>
              </a:ln>
              <a:effectLst>
                <a:outerShdw blurRad="38100" dist="23000" dir="5400000" rotWithShape="0">
                  <a:srgbClr val="000000">
                    <a:alpha val="35000"/>
                  </a:srgbClr>
                </a:outerShdw>
              </a:effectLst>
            </p:spPr>
            <p:txBody>
              <a:bodyPr wrap="square" lIns="45719" tIns="45719" rIns="45719" bIns="45719" numCol="1" anchor="b">
                <a:noAutofit/>
              </a:bodyPr>
              <a:lstStyle/>
              <a:p>
                <a:pPr algn="ctr" defTabSz="914400">
                  <a:defRPr sz="1300"/>
                </a:pPr>
                <a:endParaRPr/>
              </a:p>
            </p:txBody>
          </p:sp>
          <p:sp>
            <p:nvSpPr>
              <p:cNvPr id="316" name="Metabolic consequences"/>
              <p:cNvSpPr txBox="1"/>
              <p:nvPr/>
            </p:nvSpPr>
            <p:spPr>
              <a:xfrm>
                <a:off x="64748" y="178477"/>
                <a:ext cx="2962562" cy="2904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0663" tIns="40663" rIns="40663" bIns="40663" numCol="1" anchor="b">
                <a:spAutoFit/>
              </a:bodyPr>
              <a:lstStyle>
                <a:lvl1pPr algn="ctr" defTabSz="914400">
                  <a:defRPr sz="1600">
                    <a:solidFill>
                      <a:srgbClr val="FFFFFF"/>
                    </a:solidFill>
                    <a:latin typeface="Calibri"/>
                    <a:ea typeface="Calibri"/>
                    <a:cs typeface="Calibri"/>
                    <a:sym typeface="Calibri"/>
                  </a:defRPr>
                </a:lvl1pPr>
              </a:lstStyle>
              <a:p>
                <a:r>
                  <a:t>Metabolic consequences</a:t>
                </a:r>
              </a:p>
            </p:txBody>
          </p:sp>
        </p:grpSp>
        <p:grpSp>
          <p:nvGrpSpPr>
            <p:cNvPr id="320" name="Abgerundetes Rechteck 40"/>
            <p:cNvGrpSpPr/>
            <p:nvPr/>
          </p:nvGrpSpPr>
          <p:grpSpPr>
            <a:xfrm>
              <a:off x="-1" y="3546626"/>
              <a:ext cx="3092062" cy="496036"/>
              <a:chOff x="0" y="0"/>
              <a:chExt cx="3092060" cy="496034"/>
            </a:xfrm>
          </p:grpSpPr>
          <p:sp>
            <p:nvSpPr>
              <p:cNvPr id="318" name="Rounded Rectangle"/>
              <p:cNvSpPr/>
              <p:nvPr/>
            </p:nvSpPr>
            <p:spPr>
              <a:xfrm>
                <a:off x="0" y="0"/>
                <a:ext cx="3092061" cy="496035"/>
              </a:xfrm>
              <a:prstGeom prst="roundRect">
                <a:avLst>
                  <a:gd name="adj" fmla="val 14119"/>
                </a:avLst>
              </a:prstGeom>
              <a:gradFill flip="none" rotWithShape="1">
                <a:gsLst>
                  <a:gs pos="0">
                    <a:srgbClr val="558ED5"/>
                  </a:gs>
                  <a:gs pos="100000">
                    <a:srgbClr val="558ED5"/>
                  </a:gs>
                </a:gsLst>
                <a:lin ang="16200000" scaled="0"/>
              </a:gradFill>
              <a:ln w="9525" cap="flat">
                <a:solidFill>
                  <a:srgbClr val="1F497D"/>
                </a:solidFill>
                <a:prstDash val="solid"/>
                <a:round/>
              </a:ln>
              <a:effectLst>
                <a:outerShdw blurRad="38100" dist="23000" dir="5400000" rotWithShape="0">
                  <a:srgbClr val="000000">
                    <a:alpha val="35000"/>
                  </a:srgbClr>
                </a:outerShdw>
              </a:effectLst>
            </p:spPr>
            <p:txBody>
              <a:bodyPr wrap="square" lIns="45719" tIns="45719" rIns="45719" bIns="45719" numCol="1" anchor="b">
                <a:noAutofit/>
              </a:bodyPr>
              <a:lstStyle/>
              <a:p>
                <a:pPr algn="ctr" defTabSz="914400">
                  <a:defRPr sz="1300"/>
                </a:pPr>
                <a:endParaRPr/>
              </a:p>
            </p:txBody>
          </p:sp>
          <p:sp>
            <p:nvSpPr>
              <p:cNvPr id="319" name="Functional changes"/>
              <p:cNvSpPr txBox="1"/>
              <p:nvPr/>
            </p:nvSpPr>
            <p:spPr>
              <a:xfrm>
                <a:off x="64748" y="178477"/>
                <a:ext cx="2962562" cy="2904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0663" tIns="40663" rIns="40663" bIns="40663" numCol="1" anchor="b">
                <a:spAutoFit/>
              </a:bodyPr>
              <a:lstStyle>
                <a:lvl1pPr algn="ctr" defTabSz="914400">
                  <a:defRPr sz="1600">
                    <a:solidFill>
                      <a:srgbClr val="FFFFFF"/>
                    </a:solidFill>
                    <a:latin typeface="Calibri"/>
                    <a:ea typeface="Calibri"/>
                    <a:cs typeface="Calibri"/>
                    <a:sym typeface="Calibri"/>
                  </a:defRPr>
                </a:lvl1pPr>
              </a:lstStyle>
              <a:p>
                <a:r>
                  <a:t>Functional changes</a:t>
                </a:r>
              </a:p>
            </p:txBody>
          </p:sp>
        </p:grpSp>
        <p:grpSp>
          <p:nvGrpSpPr>
            <p:cNvPr id="323" name="Abgerundetes Rechteck 41"/>
            <p:cNvGrpSpPr/>
            <p:nvPr/>
          </p:nvGrpSpPr>
          <p:grpSpPr>
            <a:xfrm>
              <a:off x="-1" y="4464283"/>
              <a:ext cx="3092062" cy="496036"/>
              <a:chOff x="0" y="0"/>
              <a:chExt cx="3092060" cy="496034"/>
            </a:xfrm>
          </p:grpSpPr>
          <p:sp>
            <p:nvSpPr>
              <p:cNvPr id="321" name="Rounded Rectangle"/>
              <p:cNvSpPr/>
              <p:nvPr/>
            </p:nvSpPr>
            <p:spPr>
              <a:xfrm>
                <a:off x="0" y="0"/>
                <a:ext cx="3092061" cy="496035"/>
              </a:xfrm>
              <a:prstGeom prst="roundRect">
                <a:avLst>
                  <a:gd name="adj" fmla="val 14119"/>
                </a:avLst>
              </a:prstGeom>
              <a:gradFill flip="none" rotWithShape="1">
                <a:gsLst>
                  <a:gs pos="0">
                    <a:srgbClr val="558ED5"/>
                  </a:gs>
                  <a:gs pos="100000">
                    <a:srgbClr val="558ED5"/>
                  </a:gs>
                </a:gsLst>
                <a:lin ang="16200000" scaled="0"/>
              </a:gradFill>
              <a:ln w="9525" cap="flat">
                <a:solidFill>
                  <a:srgbClr val="1F497D"/>
                </a:solidFill>
                <a:prstDash val="solid"/>
                <a:round/>
              </a:ln>
              <a:effectLst>
                <a:outerShdw blurRad="38100" dist="23000" dir="5400000" rotWithShape="0">
                  <a:srgbClr val="000000">
                    <a:alpha val="35000"/>
                  </a:srgbClr>
                </a:outerShdw>
              </a:effectLst>
            </p:spPr>
            <p:txBody>
              <a:bodyPr wrap="square" lIns="45719" tIns="45719" rIns="45719" bIns="45719" numCol="1" anchor="b">
                <a:noAutofit/>
              </a:bodyPr>
              <a:lstStyle/>
              <a:p>
                <a:pPr algn="ctr" defTabSz="914400">
                  <a:defRPr sz="1300"/>
                </a:pPr>
                <a:endParaRPr/>
              </a:p>
            </p:txBody>
          </p:sp>
          <p:sp>
            <p:nvSpPr>
              <p:cNvPr id="322" name="Structural changes"/>
              <p:cNvSpPr txBox="1"/>
              <p:nvPr/>
            </p:nvSpPr>
            <p:spPr>
              <a:xfrm>
                <a:off x="64748" y="178477"/>
                <a:ext cx="2962562" cy="2904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0663" tIns="40663" rIns="40663" bIns="40663" numCol="1" anchor="b">
                <a:spAutoFit/>
              </a:bodyPr>
              <a:lstStyle>
                <a:lvl1pPr algn="ctr" defTabSz="914400">
                  <a:defRPr sz="1600">
                    <a:solidFill>
                      <a:srgbClr val="FFFFFF"/>
                    </a:solidFill>
                    <a:latin typeface="Calibri"/>
                    <a:ea typeface="Calibri"/>
                    <a:cs typeface="Calibri"/>
                    <a:sym typeface="Calibri"/>
                  </a:defRPr>
                </a:lvl1pPr>
              </a:lstStyle>
              <a:p>
                <a:r>
                  <a:t>Structural changes</a:t>
                </a:r>
              </a:p>
            </p:txBody>
          </p:sp>
        </p:grpSp>
        <p:grpSp>
          <p:nvGrpSpPr>
            <p:cNvPr id="329" name="Gruppieren 57"/>
            <p:cNvGrpSpPr/>
            <p:nvPr/>
          </p:nvGrpSpPr>
          <p:grpSpPr>
            <a:xfrm>
              <a:off x="3086946" y="1041666"/>
              <a:ext cx="991231" cy="3621032"/>
              <a:chOff x="0" y="0"/>
              <a:chExt cx="991230" cy="3621031"/>
            </a:xfrm>
          </p:grpSpPr>
          <p:sp>
            <p:nvSpPr>
              <p:cNvPr id="324" name="Gerade Verbindung 42"/>
              <p:cNvSpPr/>
              <p:nvPr/>
            </p:nvSpPr>
            <p:spPr>
              <a:xfrm>
                <a:off x="-1" y="-1"/>
                <a:ext cx="991232" cy="3"/>
              </a:xfrm>
              <a:prstGeom prst="line">
                <a:avLst/>
              </a:prstGeom>
              <a:noFill/>
              <a:ln w="28575" cap="flat">
                <a:solidFill>
                  <a:srgbClr val="3366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325" name="Gerade Verbindung 43"/>
              <p:cNvSpPr/>
              <p:nvPr/>
            </p:nvSpPr>
            <p:spPr>
              <a:xfrm>
                <a:off x="-1" y="942459"/>
                <a:ext cx="991232" cy="2"/>
              </a:xfrm>
              <a:prstGeom prst="line">
                <a:avLst/>
              </a:prstGeom>
              <a:noFill/>
              <a:ln w="28575" cap="flat">
                <a:solidFill>
                  <a:srgbClr val="3366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326" name="Gerade Verbindung 44"/>
              <p:cNvSpPr/>
              <p:nvPr/>
            </p:nvSpPr>
            <p:spPr>
              <a:xfrm>
                <a:off x="-1" y="1835317"/>
                <a:ext cx="991232" cy="2"/>
              </a:xfrm>
              <a:prstGeom prst="line">
                <a:avLst/>
              </a:prstGeom>
              <a:noFill/>
              <a:ln w="28575" cap="flat">
                <a:solidFill>
                  <a:srgbClr val="3366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327" name="Gerade Verbindung 45"/>
              <p:cNvSpPr/>
              <p:nvPr/>
            </p:nvSpPr>
            <p:spPr>
              <a:xfrm>
                <a:off x="-1" y="2728175"/>
                <a:ext cx="991232" cy="2"/>
              </a:xfrm>
              <a:prstGeom prst="line">
                <a:avLst/>
              </a:prstGeom>
              <a:noFill/>
              <a:ln w="28575" cap="flat">
                <a:solidFill>
                  <a:srgbClr val="3366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328" name="Gerade Verbindung 46"/>
              <p:cNvSpPr/>
              <p:nvPr/>
            </p:nvSpPr>
            <p:spPr>
              <a:xfrm>
                <a:off x="-1" y="3621029"/>
                <a:ext cx="991232" cy="3"/>
              </a:xfrm>
              <a:prstGeom prst="line">
                <a:avLst/>
              </a:prstGeom>
              <a:noFill/>
              <a:ln w="28575" cap="flat">
                <a:solidFill>
                  <a:srgbClr val="3366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grpSp>
        <p:grpSp>
          <p:nvGrpSpPr>
            <p:cNvPr id="333" name="Gruppieren 58"/>
            <p:cNvGrpSpPr/>
            <p:nvPr/>
          </p:nvGrpSpPr>
          <p:grpSpPr>
            <a:xfrm>
              <a:off x="7170256" y="1041666"/>
              <a:ext cx="725155" cy="2830456"/>
              <a:chOff x="0" y="0"/>
              <a:chExt cx="725154" cy="2830455"/>
            </a:xfrm>
          </p:grpSpPr>
          <p:sp>
            <p:nvSpPr>
              <p:cNvPr id="330" name="Gerade Verbindung 47"/>
              <p:cNvSpPr/>
              <p:nvPr/>
            </p:nvSpPr>
            <p:spPr>
              <a:xfrm>
                <a:off x="0" y="-1"/>
                <a:ext cx="725151" cy="1"/>
              </a:xfrm>
              <a:prstGeom prst="line">
                <a:avLst/>
              </a:prstGeom>
              <a:noFill/>
              <a:ln w="28575" cap="flat">
                <a:solidFill>
                  <a:srgbClr val="3366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331" name="Gerade Verbindung 48"/>
              <p:cNvSpPr/>
              <p:nvPr/>
            </p:nvSpPr>
            <p:spPr>
              <a:xfrm>
                <a:off x="3" y="942460"/>
                <a:ext cx="725151" cy="1"/>
              </a:xfrm>
              <a:prstGeom prst="line">
                <a:avLst/>
              </a:prstGeom>
              <a:noFill/>
              <a:ln w="28575" cap="flat">
                <a:solidFill>
                  <a:srgbClr val="3366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sp>
            <p:nvSpPr>
              <p:cNvPr id="332" name="Gerade Verbindung 49"/>
              <p:cNvSpPr/>
              <p:nvPr/>
            </p:nvSpPr>
            <p:spPr>
              <a:xfrm>
                <a:off x="3" y="2827380"/>
                <a:ext cx="725152" cy="3076"/>
              </a:xfrm>
              <a:prstGeom prst="line">
                <a:avLst/>
              </a:prstGeom>
              <a:noFill/>
              <a:ln w="28575" cap="flat">
                <a:solidFill>
                  <a:srgbClr val="3366FF"/>
                </a:solidFill>
                <a:prstDash val="solid"/>
                <a:round/>
              </a:ln>
              <a:effectLst>
                <a:outerShdw blurRad="38100" dist="20000" dir="5400000" rotWithShape="0">
                  <a:srgbClr val="000000">
                    <a:alpha val="38000"/>
                  </a:srgbClr>
                </a:outerShdw>
              </a:effectLst>
            </p:spPr>
            <p:txBody>
              <a:bodyPr wrap="square" lIns="45719" tIns="45719" rIns="45719" bIns="45719" numCol="1" anchor="t">
                <a:noAutofit/>
              </a:bodyPr>
              <a:lstStyle/>
              <a:p>
                <a:endParaRPr/>
              </a:p>
            </p:txBody>
          </p:sp>
        </p:grpSp>
        <p:grpSp>
          <p:nvGrpSpPr>
            <p:cNvPr id="336" name="Abgerundetes Rechteck 50"/>
            <p:cNvGrpSpPr/>
            <p:nvPr/>
          </p:nvGrpSpPr>
          <p:grpSpPr>
            <a:xfrm>
              <a:off x="-1" y="-1"/>
              <a:ext cx="3092062" cy="496036"/>
              <a:chOff x="0" y="0"/>
              <a:chExt cx="3092060" cy="496034"/>
            </a:xfrm>
          </p:grpSpPr>
          <p:sp>
            <p:nvSpPr>
              <p:cNvPr id="334" name="Rounded Rectangle"/>
              <p:cNvSpPr/>
              <p:nvPr/>
            </p:nvSpPr>
            <p:spPr>
              <a:xfrm>
                <a:off x="0" y="0"/>
                <a:ext cx="3092061" cy="496035"/>
              </a:xfrm>
              <a:prstGeom prst="roundRect">
                <a:avLst>
                  <a:gd name="adj" fmla="val 14119"/>
                </a:avLst>
              </a:prstGeom>
              <a:noFill/>
              <a:ln w="9525" cap="flat">
                <a:solidFill>
                  <a:srgbClr val="1F497D"/>
                </a:solidFill>
                <a:prstDash val="solid"/>
                <a:round/>
              </a:ln>
              <a:effectLst>
                <a:outerShdw blurRad="38100" dist="23000" dir="5400000" rotWithShape="0">
                  <a:srgbClr val="000000">
                    <a:alpha val="35000"/>
                  </a:srgbClr>
                </a:outerShdw>
              </a:effectLst>
            </p:spPr>
            <p:txBody>
              <a:bodyPr wrap="square" lIns="45719" tIns="45719" rIns="45719" bIns="45719" numCol="1" anchor="b">
                <a:noAutofit/>
              </a:bodyPr>
              <a:lstStyle/>
              <a:p>
                <a:pPr algn="ctr" defTabSz="914400">
                  <a:defRPr sz="1300"/>
                </a:pPr>
                <a:endParaRPr/>
              </a:p>
            </p:txBody>
          </p:sp>
          <p:sp>
            <p:nvSpPr>
              <p:cNvPr id="335" name="Dysfunction"/>
              <p:cNvSpPr txBox="1"/>
              <p:nvPr/>
            </p:nvSpPr>
            <p:spPr>
              <a:xfrm>
                <a:off x="64748" y="178480"/>
                <a:ext cx="2962562" cy="290480"/>
              </a:xfrm>
              <a:prstGeom prst="rect">
                <a:avLst/>
              </a:prstGeom>
              <a:noFill/>
              <a:ln w="12700" cap="flat">
                <a:noFill/>
                <a:miter lim="400000"/>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0663" tIns="40663" rIns="40663" bIns="40663" numCol="1" anchor="b">
                <a:spAutoFit/>
              </a:bodyPr>
              <a:lstStyle>
                <a:lvl1pPr algn="ctr" defTabSz="914400">
                  <a:defRPr sz="1600" b="1">
                    <a:solidFill>
                      <a:srgbClr val="005B82"/>
                    </a:solidFill>
                    <a:latin typeface="Calibri"/>
                    <a:ea typeface="Calibri"/>
                    <a:cs typeface="Calibri"/>
                    <a:sym typeface="Calibri"/>
                  </a:defRPr>
                </a:lvl1pPr>
              </a:lstStyle>
              <a:p>
                <a:r>
                  <a:t>Dysfunction</a:t>
                </a:r>
              </a:p>
            </p:txBody>
          </p:sp>
        </p:grpSp>
        <p:grpSp>
          <p:nvGrpSpPr>
            <p:cNvPr id="339" name="Abgerundetes Rechteck 51"/>
            <p:cNvGrpSpPr/>
            <p:nvPr/>
          </p:nvGrpSpPr>
          <p:grpSpPr>
            <a:xfrm>
              <a:off x="4078181" y="-1"/>
              <a:ext cx="3092061" cy="496036"/>
              <a:chOff x="0" y="0"/>
              <a:chExt cx="3092060" cy="496034"/>
            </a:xfrm>
          </p:grpSpPr>
          <p:sp>
            <p:nvSpPr>
              <p:cNvPr id="337" name="Rounded Rectangle"/>
              <p:cNvSpPr/>
              <p:nvPr/>
            </p:nvSpPr>
            <p:spPr>
              <a:xfrm>
                <a:off x="0" y="0"/>
                <a:ext cx="3092061" cy="496035"/>
              </a:xfrm>
              <a:prstGeom prst="roundRect">
                <a:avLst>
                  <a:gd name="adj" fmla="val 14119"/>
                </a:avLst>
              </a:prstGeom>
              <a:noFill/>
              <a:ln w="9525" cap="flat">
                <a:solidFill>
                  <a:srgbClr val="1F497D"/>
                </a:solidFill>
                <a:prstDash val="solid"/>
                <a:round/>
              </a:ln>
              <a:effectLst>
                <a:outerShdw blurRad="38100" dist="23000" dir="5400000" rotWithShape="0">
                  <a:srgbClr val="000000">
                    <a:alpha val="35000"/>
                  </a:srgbClr>
                </a:outerShdw>
              </a:effectLst>
            </p:spPr>
            <p:txBody>
              <a:bodyPr wrap="square" lIns="45719" tIns="45719" rIns="45719" bIns="45719" numCol="1" anchor="b">
                <a:noAutofit/>
              </a:bodyPr>
              <a:lstStyle/>
              <a:p>
                <a:pPr algn="ctr" defTabSz="914400">
                  <a:defRPr sz="1300"/>
                </a:pPr>
                <a:endParaRPr/>
              </a:p>
            </p:txBody>
          </p:sp>
          <p:sp>
            <p:nvSpPr>
              <p:cNvPr id="338" name="Investigation"/>
              <p:cNvSpPr txBox="1"/>
              <p:nvPr/>
            </p:nvSpPr>
            <p:spPr>
              <a:xfrm>
                <a:off x="64748" y="178480"/>
                <a:ext cx="2962562" cy="290480"/>
              </a:xfrm>
              <a:prstGeom prst="rect">
                <a:avLst/>
              </a:prstGeom>
              <a:noFill/>
              <a:ln w="12700" cap="flat">
                <a:noFill/>
                <a:miter lim="400000"/>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0663" tIns="40663" rIns="40663" bIns="40663" numCol="1" anchor="b">
                <a:spAutoFit/>
              </a:bodyPr>
              <a:lstStyle>
                <a:lvl1pPr algn="ctr" defTabSz="914400">
                  <a:defRPr sz="1600" b="1">
                    <a:solidFill>
                      <a:srgbClr val="005B82"/>
                    </a:solidFill>
                    <a:latin typeface="Calibri"/>
                    <a:ea typeface="Calibri"/>
                    <a:cs typeface="Calibri"/>
                    <a:sym typeface="Calibri"/>
                  </a:defRPr>
                </a:lvl1pPr>
              </a:lstStyle>
              <a:p>
                <a:r>
                  <a:t>Investigation</a:t>
                </a:r>
              </a:p>
            </p:txBody>
          </p:sp>
        </p:grpSp>
        <p:grpSp>
          <p:nvGrpSpPr>
            <p:cNvPr id="342" name="Abgerundetes Rechteck 52"/>
            <p:cNvGrpSpPr/>
            <p:nvPr/>
          </p:nvGrpSpPr>
          <p:grpSpPr>
            <a:xfrm>
              <a:off x="7895391" y="-1"/>
              <a:ext cx="2164444" cy="496036"/>
              <a:chOff x="0" y="0"/>
              <a:chExt cx="2164442" cy="496034"/>
            </a:xfrm>
          </p:grpSpPr>
          <p:sp>
            <p:nvSpPr>
              <p:cNvPr id="340" name="Rounded Rectangle"/>
              <p:cNvSpPr/>
              <p:nvPr/>
            </p:nvSpPr>
            <p:spPr>
              <a:xfrm>
                <a:off x="0" y="0"/>
                <a:ext cx="2164443" cy="496035"/>
              </a:xfrm>
              <a:prstGeom prst="roundRect">
                <a:avLst>
                  <a:gd name="adj" fmla="val 14119"/>
                </a:avLst>
              </a:prstGeom>
              <a:noFill/>
              <a:ln w="9525" cap="flat">
                <a:solidFill>
                  <a:srgbClr val="1F497D"/>
                </a:solidFill>
                <a:prstDash val="solid"/>
                <a:round/>
              </a:ln>
              <a:effectLst>
                <a:outerShdw blurRad="38100" dist="23000" dir="5400000" rotWithShape="0">
                  <a:srgbClr val="000000">
                    <a:alpha val="35000"/>
                  </a:srgbClr>
                </a:outerShdw>
              </a:effectLst>
            </p:spPr>
            <p:txBody>
              <a:bodyPr wrap="square" lIns="45719" tIns="45719" rIns="45719" bIns="45719" numCol="1" anchor="b">
                <a:noAutofit/>
              </a:bodyPr>
              <a:lstStyle/>
              <a:p>
                <a:pPr algn="ctr" defTabSz="914400">
                  <a:defRPr sz="1300"/>
                </a:pPr>
                <a:endParaRPr/>
              </a:p>
            </p:txBody>
          </p:sp>
          <p:sp>
            <p:nvSpPr>
              <p:cNvPr id="341" name="E-infrastructure"/>
              <p:cNvSpPr txBox="1"/>
              <p:nvPr/>
            </p:nvSpPr>
            <p:spPr>
              <a:xfrm>
                <a:off x="64748" y="178480"/>
                <a:ext cx="2034944" cy="290480"/>
              </a:xfrm>
              <a:prstGeom prst="rect">
                <a:avLst/>
              </a:prstGeom>
              <a:noFill/>
              <a:ln w="12700" cap="flat">
                <a:noFill/>
                <a:miter lim="400000"/>
              </a:ln>
              <a:effectLst>
                <a:outerShdw blurRad="38100" dist="23000" dir="5400000" rotWithShape="0">
                  <a:srgbClr val="000000">
                    <a:alpha val="3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0663" tIns="40663" rIns="40663" bIns="40663" numCol="1" anchor="b">
                <a:spAutoFit/>
              </a:bodyPr>
              <a:lstStyle>
                <a:lvl1pPr algn="ctr" defTabSz="914400">
                  <a:defRPr sz="1600" b="1">
                    <a:solidFill>
                      <a:srgbClr val="005B82"/>
                    </a:solidFill>
                    <a:latin typeface="Calibri"/>
                    <a:ea typeface="Calibri"/>
                    <a:cs typeface="Calibri"/>
                    <a:sym typeface="Calibri"/>
                  </a:defRPr>
                </a:lvl1pPr>
              </a:lstStyle>
              <a:p>
                <a:r>
                  <a:t>E-infrastructure</a:t>
                </a:r>
              </a:p>
            </p:txBody>
          </p:sp>
        </p:grpSp>
      </p:gr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7" name="Rechteck 23"/>
          <p:cNvSpPr/>
          <p:nvPr/>
        </p:nvSpPr>
        <p:spPr>
          <a:xfrm>
            <a:off x="7896200" y="188639"/>
            <a:ext cx="1800201" cy="216025"/>
          </a:xfrm>
          <a:prstGeom prst="rect">
            <a:avLst/>
          </a:prstGeom>
          <a:solidFill>
            <a:srgbClr val="FFFFFF"/>
          </a:solidFill>
          <a:ln w="12700">
            <a:miter lim="400000"/>
          </a:ln>
        </p:spPr>
        <p:txBody>
          <a:bodyPr lIns="60959" tIns="60959" rIns="60959" bIns="60959" anchor="ctr"/>
          <a:lstStyle/>
          <a:p>
            <a:pPr algn="ctr" defTabSz="1219200">
              <a:lnSpc>
                <a:spcPct val="95000"/>
              </a:lnSpc>
              <a:defRPr sz="2400">
                <a:solidFill>
                  <a:srgbClr val="FFFFFF"/>
                </a:solidFill>
              </a:defRPr>
            </a:pPr>
            <a:endParaRPr/>
          </a:p>
        </p:txBody>
      </p:sp>
      <p:sp>
        <p:nvSpPr>
          <p:cNvPr id="1428" name="Text Placeholder 5"/>
          <p:cNvSpPr txBox="1">
            <a:spLocks noGrp="1"/>
          </p:cNvSpPr>
          <p:nvPr>
            <p:ph type="body" sz="quarter" idx="1"/>
          </p:nvPr>
        </p:nvSpPr>
        <p:spPr>
          <a:xfrm>
            <a:off x="750403" y="1013226"/>
            <a:ext cx="10403162" cy="509996"/>
          </a:xfrm>
          <a:prstGeom prst="rect">
            <a:avLst/>
          </a:prstGeom>
        </p:spPr>
        <p:txBody>
          <a:bodyPr/>
          <a:lstStyle/>
          <a:p>
            <a:pPr marL="0" indent="0" algn="ctr">
              <a:lnSpc>
                <a:spcPct val="113999"/>
              </a:lnSpc>
              <a:buSzTx/>
              <a:buNone/>
              <a:defRPr sz="2000" b="1">
                <a:solidFill>
                  <a:srgbClr val="1F497D"/>
                </a:solidFill>
              </a:defRPr>
            </a:pPr>
            <a:r>
              <a:t>T</a:t>
            </a:r>
            <a:r>
              <a:rPr baseline="-21199"/>
              <a:t>2</a:t>
            </a:r>
            <a:r>
              <a:t> / T</a:t>
            </a:r>
            <a:r>
              <a:rPr baseline="-21199"/>
              <a:t>2</a:t>
            </a:r>
            <a:r>
              <a:t>* comparison to reference methods</a:t>
            </a:r>
          </a:p>
        </p:txBody>
      </p:sp>
      <p:pic>
        <p:nvPicPr>
          <p:cNvPr id="1429" name="Grafik 15" descr="Grafik 15"/>
          <p:cNvPicPr>
            <a:picLocks noChangeAspect="1"/>
          </p:cNvPicPr>
          <p:nvPr/>
        </p:nvPicPr>
        <p:blipFill>
          <a:blip r:embed="rId3"/>
          <a:srcRect l="51999" t="1544" r="2943" b="50157"/>
          <a:stretch>
            <a:fillRect/>
          </a:stretch>
        </p:blipFill>
        <p:spPr>
          <a:xfrm>
            <a:off x="6935536" y="1978586"/>
            <a:ext cx="4982687" cy="4069765"/>
          </a:xfrm>
          <a:prstGeom prst="rect">
            <a:avLst/>
          </a:prstGeom>
          <a:ln w="12700">
            <a:miter lim="400000"/>
          </a:ln>
        </p:spPr>
      </p:pic>
      <p:sp>
        <p:nvSpPr>
          <p:cNvPr id="1430" name="TextShape 1"/>
          <p:cNvSpPr txBox="1"/>
          <p:nvPr/>
        </p:nvSpPr>
        <p:spPr>
          <a:xfrm>
            <a:off x="632639" y="357599"/>
            <a:ext cx="9852482" cy="411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L="431999" indent="-755999" defTabSz="1219200">
              <a:lnSpc>
                <a:spcPts val="3200"/>
              </a:lnSpc>
              <a:defRPr sz="3200" b="1" spc="-1">
                <a:solidFill>
                  <a:srgbClr val="44546A"/>
                </a:solidFill>
              </a:defRPr>
            </a:lvl1pPr>
          </a:lstStyle>
          <a:p>
            <a:r>
              <a:t>Validation of relaxometry quantification</a:t>
            </a:r>
          </a:p>
        </p:txBody>
      </p:sp>
      <p:sp>
        <p:nvSpPr>
          <p:cNvPr id="1431" name="Rechteck 2"/>
          <p:cNvSpPr/>
          <p:nvPr/>
        </p:nvSpPr>
        <p:spPr>
          <a:xfrm>
            <a:off x="1349798" y="2047433"/>
            <a:ext cx="2597873" cy="293225"/>
          </a:xfrm>
          <a:prstGeom prst="rect">
            <a:avLst/>
          </a:prstGeom>
          <a:solidFill>
            <a:srgbClr val="FFFFFF"/>
          </a:solidFill>
          <a:ln w="25400">
            <a:solidFill>
              <a:srgbClr val="FFFFFF"/>
            </a:solidFill>
            <a:miter/>
          </a:ln>
        </p:spPr>
        <p:txBody>
          <a:bodyPr lIns="60959" tIns="60959" rIns="60959" bIns="60959" anchor="ctr"/>
          <a:lstStyle/>
          <a:p>
            <a:pPr algn="ctr" defTabSz="1219200">
              <a:defRPr sz="2400">
                <a:solidFill>
                  <a:srgbClr val="FFFFFF"/>
                </a:solidFill>
              </a:defRPr>
            </a:pPr>
            <a:endParaRPr/>
          </a:p>
        </p:txBody>
      </p:sp>
      <p:sp>
        <p:nvSpPr>
          <p:cNvPr id="1432" name="Rechteck 16"/>
          <p:cNvSpPr/>
          <p:nvPr/>
        </p:nvSpPr>
        <p:spPr>
          <a:xfrm>
            <a:off x="8491890" y="2071510"/>
            <a:ext cx="2597873" cy="293225"/>
          </a:xfrm>
          <a:prstGeom prst="rect">
            <a:avLst/>
          </a:prstGeom>
          <a:solidFill>
            <a:srgbClr val="FFFFFF"/>
          </a:solidFill>
          <a:ln w="25400">
            <a:solidFill>
              <a:srgbClr val="FFFFFF"/>
            </a:solidFill>
            <a:miter/>
          </a:ln>
        </p:spPr>
        <p:txBody>
          <a:bodyPr lIns="60959" tIns="60959" rIns="60959" bIns="60959" anchor="ctr"/>
          <a:lstStyle/>
          <a:p>
            <a:pPr algn="ctr" defTabSz="1219200">
              <a:defRPr sz="2400">
                <a:solidFill>
                  <a:srgbClr val="FFFFFF"/>
                </a:solidFill>
              </a:defRPr>
            </a:pPr>
            <a:endParaRPr/>
          </a:p>
        </p:txBody>
      </p:sp>
      <p:sp>
        <p:nvSpPr>
          <p:cNvPr id="1433" name="Slide Number Placeholder 4"/>
          <p:cNvSpPr txBox="1">
            <a:spLocks noGrp="1"/>
          </p:cNvSpPr>
          <p:nvPr>
            <p:ph type="sldNum" sz="quarter" idx="4294967295"/>
          </p:nvPr>
        </p:nvSpPr>
        <p:spPr>
          <a:xfrm>
            <a:off x="5136000" y="6352993"/>
            <a:ext cx="238721" cy="22195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609600">
              <a:defRPr sz="1600">
                <a:solidFill>
                  <a:srgbClr val="4F81BD"/>
                </a:solidFill>
              </a:defRPr>
            </a:lvl1pPr>
          </a:lstStyle>
          <a:p>
            <a:fld id="{86CB4B4D-7CA3-9044-876B-883B54F8677D}" type="slidenum">
              <a:t>20</a:t>
            </a:fld>
            <a:endParaRPr/>
          </a:p>
        </p:txBody>
      </p:sp>
      <p:pic>
        <p:nvPicPr>
          <p:cNvPr id="1434" name="Grafik 4" descr="Grafik 4"/>
          <p:cNvPicPr>
            <a:picLocks noChangeAspect="1"/>
          </p:cNvPicPr>
          <p:nvPr/>
        </p:nvPicPr>
        <p:blipFill>
          <a:blip r:embed="rId4"/>
          <a:stretch>
            <a:fillRect/>
          </a:stretch>
        </p:blipFill>
        <p:spPr>
          <a:xfrm>
            <a:off x="198362" y="1927358"/>
            <a:ext cx="5426353" cy="4069765"/>
          </a:xfrm>
          <a:prstGeom prst="rect">
            <a:avLst/>
          </a:prstGeom>
          <a:ln w="12700">
            <a:miter lim="400000"/>
          </a:ln>
        </p:spPr>
      </p:pic>
      <p:sp>
        <p:nvSpPr>
          <p:cNvPr id="1435" name="Rechteck 5"/>
          <p:cNvSpPr/>
          <p:nvPr/>
        </p:nvSpPr>
        <p:spPr>
          <a:xfrm>
            <a:off x="1644554" y="2094068"/>
            <a:ext cx="2597873" cy="293225"/>
          </a:xfrm>
          <a:prstGeom prst="rect">
            <a:avLst/>
          </a:prstGeom>
          <a:solidFill>
            <a:srgbClr val="FFFFFF"/>
          </a:solidFill>
          <a:ln w="25400">
            <a:solidFill>
              <a:srgbClr val="FFFFFF"/>
            </a:solidFill>
            <a:miter/>
          </a:ln>
        </p:spPr>
        <p:txBody>
          <a:bodyPr lIns="60959" tIns="60959" rIns="60959" bIns="60959" anchor="ctr"/>
          <a:lstStyle/>
          <a:p>
            <a:pPr algn="ctr" defTabSz="1219200">
              <a:defRPr sz="2400">
                <a:solidFill>
                  <a:srgbClr val="FFFFFF"/>
                </a:solidFill>
              </a:defRPr>
            </a:pPr>
            <a:endParaRPr/>
          </a:p>
        </p:txBody>
      </p:sp>
      <p:sp>
        <p:nvSpPr>
          <p:cNvPr id="1436" name="Rechteck 7"/>
          <p:cNvSpPr/>
          <p:nvPr/>
        </p:nvSpPr>
        <p:spPr>
          <a:xfrm>
            <a:off x="928334" y="2476509"/>
            <a:ext cx="1534817" cy="1338042"/>
          </a:xfrm>
          <a:prstGeom prst="rect">
            <a:avLst/>
          </a:prstGeom>
          <a:solidFill>
            <a:srgbClr val="FFFFFF"/>
          </a:solidFill>
          <a:ln w="25400">
            <a:solidFill>
              <a:srgbClr val="FFFFFF"/>
            </a:solidFill>
            <a:miter/>
          </a:ln>
        </p:spPr>
        <p:txBody>
          <a:bodyPr lIns="60959" tIns="60959" rIns="60959" bIns="60959" anchor="ctr"/>
          <a:lstStyle/>
          <a:p>
            <a:pPr algn="ctr" defTabSz="1219200">
              <a:defRPr sz="2400">
                <a:solidFill>
                  <a:srgbClr val="FFFFFF"/>
                </a:solidFill>
              </a:defRPr>
            </a:pPr>
            <a:endParaRPr/>
          </a:p>
        </p:txBody>
      </p:sp>
      <p:sp>
        <p:nvSpPr>
          <p:cNvPr id="1437" name="Textfeld 8"/>
          <p:cNvSpPr txBox="1"/>
          <p:nvPr/>
        </p:nvSpPr>
        <p:spPr>
          <a:xfrm>
            <a:off x="2105577" y="3814896"/>
            <a:ext cx="334083" cy="3728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tIns="60959" rIns="60959" bIns="60959">
            <a:spAutoFit/>
          </a:bodyPr>
          <a:lstStyle/>
          <a:p>
            <a:pPr defTabSz="1219200">
              <a:defRPr sz="1600"/>
            </a:pPr>
            <a:r>
              <a:t>T</a:t>
            </a:r>
            <a:r>
              <a:rPr baseline="-20250"/>
              <a:t>2</a:t>
            </a:r>
          </a:p>
        </p:txBody>
      </p:sp>
      <p:sp>
        <p:nvSpPr>
          <p:cNvPr id="1438" name="Textfeld 9"/>
          <p:cNvSpPr txBox="1"/>
          <p:nvPr/>
        </p:nvSpPr>
        <p:spPr>
          <a:xfrm>
            <a:off x="4221997" y="4193277"/>
            <a:ext cx="334084" cy="3728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tIns="60959" rIns="60959" bIns="60959">
            <a:spAutoFit/>
          </a:bodyPr>
          <a:lstStyle/>
          <a:p>
            <a:pPr defTabSz="1219200">
              <a:defRPr sz="1600"/>
            </a:pPr>
            <a:r>
              <a:t>T</a:t>
            </a:r>
            <a:r>
              <a:rPr baseline="-20250"/>
              <a:t>2</a:t>
            </a:r>
          </a:p>
        </p:txBody>
      </p:sp>
      <p:sp>
        <p:nvSpPr>
          <p:cNvPr id="1439" name="Textfeld 11"/>
          <p:cNvSpPr txBox="1"/>
          <p:nvPr/>
        </p:nvSpPr>
        <p:spPr>
          <a:xfrm>
            <a:off x="3496093" y="4193277"/>
            <a:ext cx="393392" cy="4047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tIns="60959" rIns="60959" bIns="60959">
            <a:spAutoFit/>
          </a:bodyPr>
          <a:lstStyle/>
          <a:p>
            <a:pPr defTabSz="1219200">
              <a:defRPr sz="1600"/>
            </a:pPr>
            <a:r>
              <a:t>T</a:t>
            </a:r>
            <a:r>
              <a:rPr baseline="-20250"/>
              <a:t>2</a:t>
            </a:r>
            <a:r>
              <a:rPr sz="1800" b="1" baseline="30444"/>
              <a:t>*</a:t>
            </a:r>
          </a:p>
        </p:txBody>
      </p:sp>
      <p:sp>
        <p:nvSpPr>
          <p:cNvPr id="1440" name="Textfeld 18"/>
          <p:cNvSpPr txBox="1"/>
          <p:nvPr/>
        </p:nvSpPr>
        <p:spPr>
          <a:xfrm>
            <a:off x="1418071" y="3814893"/>
            <a:ext cx="393392" cy="4047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tIns="60959" rIns="60959" bIns="60959">
            <a:spAutoFit/>
          </a:bodyPr>
          <a:lstStyle/>
          <a:p>
            <a:pPr defTabSz="1219200">
              <a:defRPr sz="1600"/>
            </a:pPr>
            <a:r>
              <a:t>T</a:t>
            </a:r>
            <a:r>
              <a:rPr baseline="-20250"/>
              <a:t>2</a:t>
            </a:r>
            <a:r>
              <a:rPr sz="1800" b="1" baseline="30444"/>
              <a:t>*</a:t>
            </a:r>
          </a:p>
        </p:txBody>
      </p:sp>
      <p:sp>
        <p:nvSpPr>
          <p:cNvPr id="1441" name="Textfeld 10"/>
          <p:cNvSpPr txBox="1"/>
          <p:nvPr/>
        </p:nvSpPr>
        <p:spPr>
          <a:xfrm>
            <a:off x="1887586" y="1688399"/>
            <a:ext cx="1977150" cy="3811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tIns="60959" rIns="60959" bIns="60959">
            <a:spAutoFit/>
          </a:bodyPr>
          <a:lstStyle>
            <a:lvl1pPr defTabSz="1219200">
              <a:lnSpc>
                <a:spcPct val="95000"/>
              </a:lnSpc>
            </a:lvl1pPr>
          </a:lstStyle>
          <a:p>
            <a:r>
              <a:t>Reference objects</a:t>
            </a:r>
          </a:p>
        </p:txBody>
      </p:sp>
      <p:sp>
        <p:nvSpPr>
          <p:cNvPr id="1442" name="Textfeld 19"/>
          <p:cNvSpPr txBox="1"/>
          <p:nvPr/>
        </p:nvSpPr>
        <p:spPr>
          <a:xfrm>
            <a:off x="5336191" y="3295322"/>
            <a:ext cx="1519615" cy="12701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tIns="60959" rIns="60959" bIns="60959">
            <a:spAutoFit/>
          </a:bodyPr>
          <a:lstStyle/>
          <a:p>
            <a:pPr algn="ctr" defTabSz="1219200">
              <a:defRPr>
                <a:solidFill>
                  <a:srgbClr val="0000FF"/>
                </a:solidFill>
              </a:defRPr>
            </a:pPr>
            <a:r>
              <a:t>GE-SE EPIK</a:t>
            </a:r>
          </a:p>
          <a:p>
            <a:pPr algn="ctr" defTabSz="1219200">
              <a:defRPr sz="1200">
                <a:solidFill>
                  <a:srgbClr val="0000FF"/>
                </a:solidFill>
              </a:defRPr>
            </a:pPr>
            <a:endParaRPr/>
          </a:p>
          <a:p>
            <a:pPr algn="ctr" defTabSz="1219200">
              <a:defRPr>
                <a:solidFill>
                  <a:srgbClr val="FF0000"/>
                </a:solidFill>
              </a:defRPr>
            </a:pPr>
            <a:r>
              <a:t>Reference</a:t>
            </a:r>
          </a:p>
          <a:p>
            <a:pPr algn="ctr" defTabSz="1219200">
              <a:defRPr sz="1200">
                <a:solidFill>
                  <a:srgbClr val="FF0000"/>
                </a:solidFill>
              </a:defRPr>
            </a:pPr>
            <a:endParaRPr/>
          </a:p>
          <a:p>
            <a:pPr algn="ctr" defTabSz="1219200">
              <a:defRPr>
                <a:solidFill>
                  <a:srgbClr val="008300"/>
                </a:solidFill>
              </a:defRPr>
            </a:pPr>
            <a:r>
              <a:t>Spectroscopy</a:t>
            </a:r>
          </a:p>
        </p:txBody>
      </p:sp>
      <p:sp>
        <p:nvSpPr>
          <p:cNvPr id="1443" name="Rechteck 20"/>
          <p:cNvSpPr/>
          <p:nvPr/>
        </p:nvSpPr>
        <p:spPr>
          <a:xfrm>
            <a:off x="7648222" y="2438264"/>
            <a:ext cx="3991555" cy="433630"/>
          </a:xfrm>
          <a:prstGeom prst="rect">
            <a:avLst/>
          </a:prstGeom>
          <a:solidFill>
            <a:srgbClr val="FFFFFF"/>
          </a:solidFill>
          <a:ln w="25400">
            <a:solidFill>
              <a:srgbClr val="FFFFFF"/>
            </a:solidFill>
            <a:miter/>
          </a:ln>
        </p:spPr>
        <p:txBody>
          <a:bodyPr lIns="60959" tIns="60959" rIns="60959" bIns="60959" anchor="ctr"/>
          <a:lstStyle/>
          <a:p>
            <a:pPr algn="ctr" defTabSz="1219200">
              <a:defRPr sz="2400">
                <a:solidFill>
                  <a:srgbClr val="FFFFFF"/>
                </a:solidFill>
              </a:defRPr>
            </a:pPr>
            <a:endParaRPr/>
          </a:p>
        </p:txBody>
      </p:sp>
      <p:sp>
        <p:nvSpPr>
          <p:cNvPr id="1444" name="Eckige Klammer rechts 21"/>
          <p:cNvSpPr/>
          <p:nvPr/>
        </p:nvSpPr>
        <p:spPr>
          <a:xfrm rot="16199998">
            <a:off x="10552853" y="1827034"/>
            <a:ext cx="60960" cy="1930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25"/>
                  <a:pt x="21600" y="57"/>
                </a:cubicBezTo>
                <a:lnTo>
                  <a:pt x="21600" y="21543"/>
                </a:lnTo>
                <a:cubicBezTo>
                  <a:pt x="21600" y="21575"/>
                  <a:pt x="11929" y="21600"/>
                  <a:pt x="0" y="21600"/>
                </a:cubicBezTo>
              </a:path>
            </a:pathLst>
          </a:custGeom>
          <a:ln w="12700">
            <a:solidFill>
              <a:srgbClr val="000000"/>
            </a:solidFill>
            <a:miter/>
          </a:ln>
        </p:spPr>
        <p:txBody>
          <a:bodyPr lIns="60959" tIns="60959" rIns="60959" bIns="60959" anchor="ctr"/>
          <a:lstStyle/>
          <a:p>
            <a:pPr algn="ctr" defTabSz="1219200">
              <a:defRPr sz="2400"/>
            </a:pPr>
            <a:endParaRPr/>
          </a:p>
        </p:txBody>
      </p:sp>
      <p:sp>
        <p:nvSpPr>
          <p:cNvPr id="1445" name="Eckige Klammer rechts 22"/>
          <p:cNvSpPr/>
          <p:nvPr/>
        </p:nvSpPr>
        <p:spPr>
          <a:xfrm rot="16199998">
            <a:off x="8582942" y="1828313"/>
            <a:ext cx="60960" cy="19304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25"/>
                  <a:pt x="21600" y="57"/>
                </a:cubicBezTo>
                <a:lnTo>
                  <a:pt x="21600" y="21543"/>
                </a:lnTo>
                <a:cubicBezTo>
                  <a:pt x="21600" y="21575"/>
                  <a:pt x="11929" y="21600"/>
                  <a:pt x="0" y="21600"/>
                </a:cubicBezTo>
              </a:path>
            </a:pathLst>
          </a:custGeom>
          <a:ln w="12700">
            <a:solidFill>
              <a:srgbClr val="000000"/>
            </a:solidFill>
            <a:miter/>
          </a:ln>
        </p:spPr>
        <p:txBody>
          <a:bodyPr lIns="60959" tIns="60959" rIns="60959" bIns="60959" anchor="ctr"/>
          <a:lstStyle/>
          <a:p>
            <a:pPr algn="ctr" defTabSz="1219200">
              <a:defRPr sz="2400"/>
            </a:pPr>
            <a:endParaRPr/>
          </a:p>
        </p:txBody>
      </p:sp>
      <p:sp>
        <p:nvSpPr>
          <p:cNvPr id="1446" name="Textfeld 24"/>
          <p:cNvSpPr txBox="1"/>
          <p:nvPr/>
        </p:nvSpPr>
        <p:spPr>
          <a:xfrm>
            <a:off x="10417286" y="2435130"/>
            <a:ext cx="334084" cy="372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tIns="60959" rIns="60959" bIns="60959">
            <a:spAutoFit/>
          </a:bodyPr>
          <a:lstStyle/>
          <a:p>
            <a:pPr defTabSz="1219200">
              <a:defRPr sz="1600"/>
            </a:pPr>
            <a:r>
              <a:t>T</a:t>
            </a:r>
            <a:r>
              <a:rPr baseline="-20250"/>
              <a:t>2</a:t>
            </a:r>
          </a:p>
        </p:txBody>
      </p:sp>
      <p:sp>
        <p:nvSpPr>
          <p:cNvPr id="1447" name="Textfeld 25"/>
          <p:cNvSpPr txBox="1"/>
          <p:nvPr/>
        </p:nvSpPr>
        <p:spPr>
          <a:xfrm>
            <a:off x="8448126" y="2435130"/>
            <a:ext cx="393392" cy="4047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tIns="60959" rIns="60959" bIns="60959">
            <a:spAutoFit/>
          </a:bodyPr>
          <a:lstStyle/>
          <a:p>
            <a:pPr defTabSz="1219200">
              <a:defRPr sz="1600"/>
            </a:pPr>
            <a:r>
              <a:t>T</a:t>
            </a:r>
            <a:r>
              <a:rPr baseline="-20250"/>
              <a:t>2</a:t>
            </a:r>
            <a:r>
              <a:rPr sz="1800" b="1" baseline="30444"/>
              <a:t>*</a:t>
            </a:r>
          </a:p>
        </p:txBody>
      </p:sp>
      <p:grpSp>
        <p:nvGrpSpPr>
          <p:cNvPr id="1450" name="Rechteck: abgerundete Ecken 13"/>
          <p:cNvGrpSpPr/>
          <p:nvPr/>
        </p:nvGrpSpPr>
        <p:grpSpPr>
          <a:xfrm>
            <a:off x="4332755" y="781246"/>
            <a:ext cx="3684939" cy="2210312"/>
            <a:chOff x="0" y="0"/>
            <a:chExt cx="3684937" cy="2210310"/>
          </a:xfrm>
        </p:grpSpPr>
        <p:sp>
          <p:nvSpPr>
            <p:cNvPr id="1448" name="Rounded Rectangle"/>
            <p:cNvSpPr/>
            <p:nvPr/>
          </p:nvSpPr>
          <p:spPr>
            <a:xfrm>
              <a:off x="0" y="0"/>
              <a:ext cx="3684938" cy="2210311"/>
            </a:xfrm>
            <a:prstGeom prst="roundRect">
              <a:avLst>
                <a:gd name="adj" fmla="val 16667"/>
              </a:avLst>
            </a:prstGeom>
            <a:solidFill>
              <a:srgbClr val="BFBFBF"/>
            </a:solidFill>
            <a:ln w="25400" cap="flat">
              <a:solidFill>
                <a:srgbClr val="FF0000"/>
              </a:solidFill>
              <a:prstDash val="solid"/>
              <a:miter lim="800000"/>
            </a:ln>
            <a:effectLst/>
          </p:spPr>
          <p:txBody>
            <a:bodyPr wrap="square" lIns="60959" tIns="60959" rIns="60959" bIns="60959" numCol="1" anchor="ctr">
              <a:noAutofit/>
            </a:bodyPr>
            <a:lstStyle/>
            <a:p>
              <a:pPr algn="ctr" defTabSz="1219200">
                <a:defRPr sz="2400">
                  <a:solidFill>
                    <a:srgbClr val="FFFFFF"/>
                  </a:solidFill>
                </a:defRPr>
              </a:pPr>
              <a:endParaRPr/>
            </a:p>
          </p:txBody>
        </p:sp>
        <p:sp>
          <p:nvSpPr>
            <p:cNvPr id="1449" name="GE-SE EPIK:…"/>
            <p:cNvSpPr txBox="1"/>
            <p:nvPr/>
          </p:nvSpPr>
          <p:spPr>
            <a:xfrm>
              <a:off x="185792" y="160180"/>
              <a:ext cx="3313354" cy="18899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59" tIns="60959" rIns="60959" bIns="60959" numCol="1" anchor="ctr">
              <a:spAutoFit/>
            </a:bodyPr>
            <a:lstStyle/>
            <a:p>
              <a:pPr algn="ctr" defTabSz="1219200">
                <a:defRPr sz="2400"/>
              </a:pPr>
              <a:r>
                <a:t>GE-SE EPIK:</a:t>
              </a:r>
              <a:endParaRPr>
                <a:solidFill>
                  <a:srgbClr val="FFFFFF"/>
                </a:solidFill>
              </a:endParaRPr>
            </a:p>
            <a:p>
              <a:pPr algn="ctr" defTabSz="1219200">
                <a:defRPr sz="2400"/>
              </a:pPr>
              <a:endParaRPr>
                <a:solidFill>
                  <a:srgbClr val="FFFFFF"/>
                </a:solidFill>
              </a:endParaRPr>
            </a:p>
            <a:p>
              <a:pPr algn="ctr" defTabSz="1219200">
                <a:defRPr sz="2400"/>
              </a:pPr>
              <a:r>
                <a:t>comparable accuracy</a:t>
              </a:r>
              <a:endParaRPr>
                <a:solidFill>
                  <a:srgbClr val="FFFFFF"/>
                </a:solidFill>
              </a:endParaRPr>
            </a:p>
            <a:p>
              <a:pPr algn="ctr" defTabSz="1219200">
                <a:defRPr sz="2400"/>
              </a:pPr>
              <a:r>
                <a:t>&amp;</a:t>
              </a:r>
              <a:endParaRPr>
                <a:solidFill>
                  <a:srgbClr val="FFFFFF"/>
                </a:solidFill>
              </a:endParaRPr>
            </a:p>
            <a:p>
              <a:pPr algn="ctr" defTabSz="1219200">
                <a:defRPr sz="2400"/>
              </a:pPr>
              <a:r>
                <a:t>×20 speed up</a:t>
              </a:r>
            </a:p>
          </p:txBody>
        </p:sp>
      </p:grpSp>
      <p:sp>
        <p:nvSpPr>
          <p:cNvPr id="1451" name="Textfeld 29"/>
          <p:cNvSpPr txBox="1"/>
          <p:nvPr/>
        </p:nvSpPr>
        <p:spPr>
          <a:xfrm>
            <a:off x="8336669" y="1688399"/>
            <a:ext cx="2104064" cy="3811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tIns="60959" rIns="60959" bIns="60959">
            <a:spAutoFit/>
          </a:bodyPr>
          <a:lstStyle>
            <a:lvl1pPr defTabSz="1219200">
              <a:lnSpc>
                <a:spcPct val="95000"/>
              </a:lnSpc>
            </a:lvl1pPr>
          </a:lstStyle>
          <a:p>
            <a:r>
              <a:t>In vivo study cohort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0" grpId="1"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5" name="TextShape 1"/>
          <p:cNvSpPr txBox="1"/>
          <p:nvPr/>
        </p:nvSpPr>
        <p:spPr>
          <a:xfrm>
            <a:off x="632639" y="357599"/>
            <a:ext cx="9852482" cy="411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L="431999" indent="-755999" defTabSz="1219200">
              <a:lnSpc>
                <a:spcPts val="3200"/>
              </a:lnSpc>
              <a:defRPr sz="3200" b="1" spc="-1">
                <a:solidFill>
                  <a:srgbClr val="44546A"/>
                </a:solidFill>
              </a:defRPr>
            </a:lvl1pPr>
          </a:lstStyle>
          <a:p>
            <a:r>
              <a:t>A sensitivity study: OEF during breath-holds</a:t>
            </a:r>
          </a:p>
        </p:txBody>
      </p:sp>
      <p:grpSp>
        <p:nvGrpSpPr>
          <p:cNvPr id="1469" name="Gruppieren 2"/>
          <p:cNvGrpSpPr/>
          <p:nvPr/>
        </p:nvGrpSpPr>
        <p:grpSpPr>
          <a:xfrm>
            <a:off x="2308161" y="1048646"/>
            <a:ext cx="6830512" cy="5294709"/>
            <a:chOff x="0" y="0"/>
            <a:chExt cx="6830510" cy="5294707"/>
          </a:xfrm>
        </p:grpSpPr>
        <p:grpSp>
          <p:nvGrpSpPr>
            <p:cNvPr id="1465" name="Gruppieren 22"/>
            <p:cNvGrpSpPr/>
            <p:nvPr/>
          </p:nvGrpSpPr>
          <p:grpSpPr>
            <a:xfrm>
              <a:off x="-1" y="0"/>
              <a:ext cx="6830512" cy="5294708"/>
              <a:chOff x="0" y="0"/>
              <a:chExt cx="6830510" cy="5294707"/>
            </a:xfrm>
          </p:grpSpPr>
          <p:pic>
            <p:nvPicPr>
              <p:cNvPr id="1456" name="Grafik 23" descr="Grafik 23"/>
              <p:cNvPicPr>
                <a:picLocks noChangeAspect="1"/>
              </p:cNvPicPr>
              <p:nvPr/>
            </p:nvPicPr>
            <p:blipFill>
              <a:blip r:embed="rId3"/>
              <a:srcRect l="1189" t="51702" r="51555"/>
              <a:stretch>
                <a:fillRect/>
              </a:stretch>
            </p:blipFill>
            <p:spPr>
              <a:xfrm>
                <a:off x="-1" y="0"/>
                <a:ext cx="6830512" cy="5294708"/>
              </a:xfrm>
              <a:prstGeom prst="rect">
                <a:avLst/>
              </a:prstGeom>
              <a:ln w="12700" cap="flat">
                <a:noFill/>
                <a:miter lim="400000"/>
              </a:ln>
              <a:effectLst/>
            </p:spPr>
          </p:pic>
          <p:sp>
            <p:nvSpPr>
              <p:cNvPr id="1457" name="Rechteck 24"/>
              <p:cNvSpPr/>
              <p:nvPr/>
            </p:nvSpPr>
            <p:spPr>
              <a:xfrm>
                <a:off x="152236" y="121290"/>
                <a:ext cx="310933" cy="370169"/>
              </a:xfrm>
              <a:prstGeom prst="rect">
                <a:avLst/>
              </a:prstGeom>
              <a:solidFill>
                <a:srgbClr val="FFFFFF"/>
              </a:solidFill>
              <a:ln w="25400" cap="flat">
                <a:solidFill>
                  <a:srgbClr val="FFFFFF"/>
                </a:solidFill>
                <a:prstDash val="solid"/>
                <a:miter lim="800000"/>
              </a:ln>
              <a:effectLst/>
            </p:spPr>
            <p:txBody>
              <a:bodyPr wrap="square" lIns="60959" tIns="60959" rIns="60959" bIns="60959" numCol="1" anchor="ctr">
                <a:noAutofit/>
              </a:bodyPr>
              <a:lstStyle/>
              <a:p>
                <a:pPr algn="ctr" defTabSz="1219200">
                  <a:defRPr sz="3200">
                    <a:solidFill>
                      <a:srgbClr val="FFFFFF"/>
                    </a:solidFill>
                  </a:defRPr>
                </a:pPr>
                <a:endParaRPr/>
              </a:p>
            </p:txBody>
          </p:sp>
          <p:sp>
            <p:nvSpPr>
              <p:cNvPr id="1458" name="Rechteck 25"/>
              <p:cNvSpPr/>
              <p:nvPr/>
            </p:nvSpPr>
            <p:spPr>
              <a:xfrm>
                <a:off x="1047133" y="4834833"/>
                <a:ext cx="5710029" cy="213770"/>
              </a:xfrm>
              <a:prstGeom prst="rect">
                <a:avLst/>
              </a:prstGeom>
              <a:solidFill>
                <a:srgbClr val="FFFFFF"/>
              </a:solidFill>
              <a:ln w="12700" cap="flat">
                <a:noFill/>
                <a:miter lim="400000"/>
              </a:ln>
              <a:effectLst/>
            </p:spPr>
            <p:txBody>
              <a:bodyPr wrap="square" lIns="60959" tIns="60959" rIns="60959" bIns="60959" numCol="1" anchor="ctr">
                <a:noAutofit/>
              </a:bodyPr>
              <a:lstStyle/>
              <a:p>
                <a:pPr algn="ctr" defTabSz="1219200">
                  <a:lnSpc>
                    <a:spcPct val="95000"/>
                  </a:lnSpc>
                  <a:defRPr sz="3200">
                    <a:solidFill>
                      <a:srgbClr val="FFFFFF"/>
                    </a:solidFill>
                  </a:defRPr>
                </a:pPr>
                <a:endParaRPr/>
              </a:p>
            </p:txBody>
          </p:sp>
          <p:sp>
            <p:nvSpPr>
              <p:cNvPr id="1459" name="Textfeld 26"/>
              <p:cNvSpPr txBox="1"/>
              <p:nvPr/>
            </p:nvSpPr>
            <p:spPr>
              <a:xfrm>
                <a:off x="920564" y="4846370"/>
                <a:ext cx="1613303" cy="3124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tIns="60959" rIns="60959" bIns="60959" numCol="1" anchor="t">
                <a:spAutoFit/>
              </a:bodyPr>
              <a:lstStyle/>
              <a:p>
                <a:pPr defTabSz="1219200">
                  <a:lnSpc>
                    <a:spcPct val="95000"/>
                  </a:lnSpc>
                  <a:defRPr sz="1200">
                    <a:latin typeface="Verdana"/>
                    <a:ea typeface="Verdana"/>
                    <a:cs typeface="Verdana"/>
                    <a:sym typeface="Verdana"/>
                  </a:defRPr>
                </a:pPr>
                <a:r>
                  <a:t>Breathe        </a:t>
                </a:r>
                <a:r>
                  <a:rPr>
                    <a:solidFill>
                      <a:srgbClr val="E46C0A"/>
                    </a:solidFill>
                  </a:rPr>
                  <a:t>Hold </a:t>
                </a:r>
                <a:r>
                  <a:rPr>
                    <a:solidFill>
                      <a:srgbClr val="558ED5"/>
                    </a:solidFill>
                  </a:rPr>
                  <a:t> </a:t>
                </a:r>
              </a:p>
            </p:txBody>
          </p:sp>
          <p:sp>
            <p:nvSpPr>
              <p:cNvPr id="1460" name="Textfeld 27"/>
              <p:cNvSpPr txBox="1"/>
              <p:nvPr/>
            </p:nvSpPr>
            <p:spPr>
              <a:xfrm>
                <a:off x="2839550" y="4841233"/>
                <a:ext cx="1666880" cy="3124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tIns="60959" rIns="60959" bIns="60959" numCol="1" anchor="t">
                <a:spAutoFit/>
              </a:bodyPr>
              <a:lstStyle/>
              <a:p>
                <a:pPr defTabSz="1219200">
                  <a:lnSpc>
                    <a:spcPct val="95000"/>
                  </a:lnSpc>
                  <a:defRPr sz="1200">
                    <a:latin typeface="Verdana"/>
                    <a:ea typeface="Verdana"/>
                    <a:cs typeface="Verdana"/>
                    <a:sym typeface="Verdana"/>
                  </a:defRPr>
                </a:pPr>
                <a:r>
                  <a:t>Breathe         </a:t>
                </a:r>
                <a:r>
                  <a:rPr>
                    <a:solidFill>
                      <a:srgbClr val="E46C0A"/>
                    </a:solidFill>
                  </a:rPr>
                  <a:t>Hold</a:t>
                </a:r>
                <a:r>
                  <a:rPr>
                    <a:solidFill>
                      <a:srgbClr val="558ED5"/>
                    </a:solidFill>
                  </a:rPr>
                  <a:t> </a:t>
                </a:r>
                <a:r>
                  <a:t> </a:t>
                </a:r>
              </a:p>
            </p:txBody>
          </p:sp>
          <p:sp>
            <p:nvSpPr>
              <p:cNvPr id="1461" name="Textfeld 28"/>
              <p:cNvSpPr txBox="1"/>
              <p:nvPr/>
            </p:nvSpPr>
            <p:spPr>
              <a:xfrm>
                <a:off x="4691534" y="4834833"/>
                <a:ext cx="1720460" cy="3124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tIns="60959" rIns="60959" bIns="60959" numCol="1" anchor="t">
                <a:spAutoFit/>
              </a:bodyPr>
              <a:lstStyle/>
              <a:p>
                <a:pPr defTabSz="1219200">
                  <a:lnSpc>
                    <a:spcPct val="95000"/>
                  </a:lnSpc>
                  <a:defRPr sz="1200">
                    <a:solidFill>
                      <a:srgbClr val="F79646"/>
                    </a:solidFill>
                    <a:latin typeface="Verdana"/>
                    <a:ea typeface="Verdana"/>
                    <a:cs typeface="Verdana"/>
                    <a:sym typeface="Verdana"/>
                  </a:defRPr>
                </a:pPr>
                <a:r>
                  <a:t> </a:t>
                </a:r>
                <a:r>
                  <a:rPr>
                    <a:solidFill>
                      <a:srgbClr val="000000"/>
                    </a:solidFill>
                  </a:rPr>
                  <a:t>Breathe         </a:t>
                </a:r>
                <a:r>
                  <a:rPr>
                    <a:solidFill>
                      <a:srgbClr val="E46C0A"/>
                    </a:solidFill>
                  </a:rPr>
                  <a:t>Hold</a:t>
                </a:r>
                <a:r>
                  <a:rPr>
                    <a:solidFill>
                      <a:srgbClr val="558ED5"/>
                    </a:solidFill>
                  </a:rPr>
                  <a:t> </a:t>
                </a:r>
                <a:r>
                  <a:rPr>
                    <a:solidFill>
                      <a:srgbClr val="000000"/>
                    </a:solidFill>
                  </a:rPr>
                  <a:t> </a:t>
                </a:r>
              </a:p>
            </p:txBody>
          </p:sp>
          <p:sp>
            <p:nvSpPr>
              <p:cNvPr id="1462" name="Gerader Verbinder 29"/>
              <p:cNvSpPr/>
              <p:nvPr/>
            </p:nvSpPr>
            <p:spPr>
              <a:xfrm>
                <a:off x="1143198" y="2096830"/>
                <a:ext cx="484760" cy="1"/>
              </a:xfrm>
              <a:prstGeom prst="line">
                <a:avLst/>
              </a:prstGeom>
              <a:noFill/>
              <a:ln w="25400" cap="flat">
                <a:solidFill>
                  <a:srgbClr val="000000"/>
                </a:solidFill>
                <a:prstDash val="solid"/>
                <a:miter lim="800000"/>
              </a:ln>
              <a:effectLst/>
            </p:spPr>
            <p:txBody>
              <a:bodyPr wrap="square" lIns="60959" tIns="60959" rIns="60959" bIns="60959" numCol="1" anchor="t">
                <a:noAutofit/>
              </a:bodyPr>
              <a:lstStyle/>
              <a:p>
                <a:pPr defTabSz="1219200">
                  <a:defRPr sz="2400"/>
                </a:pPr>
                <a:endParaRPr/>
              </a:p>
            </p:txBody>
          </p:sp>
          <p:sp>
            <p:nvSpPr>
              <p:cNvPr id="1463" name="Gerader Verbinder 30"/>
              <p:cNvSpPr/>
              <p:nvPr/>
            </p:nvSpPr>
            <p:spPr>
              <a:xfrm>
                <a:off x="3036283" y="1899171"/>
                <a:ext cx="484759" cy="1"/>
              </a:xfrm>
              <a:prstGeom prst="line">
                <a:avLst/>
              </a:prstGeom>
              <a:noFill/>
              <a:ln w="25400" cap="flat">
                <a:solidFill>
                  <a:srgbClr val="000000"/>
                </a:solidFill>
                <a:prstDash val="solid"/>
                <a:miter lim="800000"/>
              </a:ln>
              <a:effectLst/>
            </p:spPr>
            <p:txBody>
              <a:bodyPr wrap="square" lIns="60959" tIns="60959" rIns="60959" bIns="60959" numCol="1" anchor="t">
                <a:noAutofit/>
              </a:bodyPr>
              <a:lstStyle/>
              <a:p>
                <a:pPr defTabSz="1219200">
                  <a:defRPr sz="2400"/>
                </a:pPr>
                <a:endParaRPr/>
              </a:p>
            </p:txBody>
          </p:sp>
          <p:sp>
            <p:nvSpPr>
              <p:cNvPr id="1464" name="Gerader Verbinder 32"/>
              <p:cNvSpPr/>
              <p:nvPr/>
            </p:nvSpPr>
            <p:spPr>
              <a:xfrm>
                <a:off x="4951620" y="1773251"/>
                <a:ext cx="498997" cy="1"/>
              </a:xfrm>
              <a:prstGeom prst="line">
                <a:avLst/>
              </a:prstGeom>
              <a:noFill/>
              <a:ln w="25400" cap="flat">
                <a:solidFill>
                  <a:srgbClr val="000000"/>
                </a:solidFill>
                <a:prstDash val="solid"/>
                <a:miter lim="800000"/>
              </a:ln>
              <a:effectLst/>
            </p:spPr>
            <p:txBody>
              <a:bodyPr wrap="square" lIns="60959" tIns="60959" rIns="60959" bIns="60959" numCol="1" anchor="t">
                <a:noAutofit/>
              </a:bodyPr>
              <a:lstStyle/>
              <a:p>
                <a:pPr defTabSz="1219200">
                  <a:defRPr sz="2400"/>
                </a:pPr>
                <a:endParaRPr/>
              </a:p>
            </p:txBody>
          </p:sp>
        </p:grpSp>
        <p:sp>
          <p:nvSpPr>
            <p:cNvPr id="1466" name="Gerader Verbinder 45"/>
            <p:cNvSpPr/>
            <p:nvPr/>
          </p:nvSpPr>
          <p:spPr>
            <a:xfrm>
              <a:off x="5919478" y="4065744"/>
              <a:ext cx="487101" cy="1"/>
            </a:xfrm>
            <a:prstGeom prst="line">
              <a:avLst/>
            </a:prstGeom>
            <a:noFill/>
            <a:ln w="25400" cap="flat">
              <a:solidFill>
                <a:srgbClr val="E46C0A"/>
              </a:solidFill>
              <a:prstDash val="solid"/>
              <a:miter lim="800000"/>
            </a:ln>
            <a:effectLst>
              <a:outerShdw blurRad="50800" dist="25400" dir="5400000" rotWithShape="0">
                <a:srgbClr val="000000">
                  <a:alpha val="35000"/>
                </a:srgbClr>
              </a:outerShdw>
            </a:effectLst>
          </p:spPr>
          <p:txBody>
            <a:bodyPr wrap="square" lIns="60959" tIns="60959" rIns="60959" bIns="60959" numCol="1" anchor="t">
              <a:noAutofit/>
            </a:bodyPr>
            <a:lstStyle/>
            <a:p>
              <a:pPr defTabSz="1219200">
                <a:defRPr sz="2400"/>
              </a:pPr>
              <a:endParaRPr/>
            </a:p>
          </p:txBody>
        </p:sp>
        <p:sp>
          <p:nvSpPr>
            <p:cNvPr id="1467" name="Gerader Verbinder 46"/>
            <p:cNvSpPr/>
            <p:nvPr/>
          </p:nvSpPr>
          <p:spPr>
            <a:xfrm>
              <a:off x="4025769" y="3872821"/>
              <a:ext cx="460569" cy="1"/>
            </a:xfrm>
            <a:prstGeom prst="line">
              <a:avLst/>
            </a:prstGeom>
            <a:noFill/>
            <a:ln w="25400" cap="flat">
              <a:solidFill>
                <a:srgbClr val="E46C0A"/>
              </a:solidFill>
              <a:prstDash val="solid"/>
              <a:miter lim="800000"/>
            </a:ln>
            <a:effectLst>
              <a:outerShdw blurRad="50800" dist="25400" dir="5400000" rotWithShape="0">
                <a:srgbClr val="000000">
                  <a:alpha val="35000"/>
                </a:srgbClr>
              </a:outerShdw>
            </a:effectLst>
          </p:spPr>
          <p:txBody>
            <a:bodyPr wrap="square" lIns="60959" tIns="60959" rIns="60959" bIns="60959" numCol="1" anchor="t">
              <a:noAutofit/>
            </a:bodyPr>
            <a:lstStyle/>
            <a:p>
              <a:pPr defTabSz="1219200">
                <a:defRPr sz="2400"/>
              </a:pPr>
              <a:endParaRPr/>
            </a:p>
          </p:txBody>
        </p:sp>
        <p:sp>
          <p:nvSpPr>
            <p:cNvPr id="1468" name="Gerader Verbinder 47"/>
            <p:cNvSpPr/>
            <p:nvPr/>
          </p:nvSpPr>
          <p:spPr>
            <a:xfrm>
              <a:off x="2090786" y="3986886"/>
              <a:ext cx="485471" cy="1"/>
            </a:xfrm>
            <a:prstGeom prst="line">
              <a:avLst/>
            </a:prstGeom>
            <a:noFill/>
            <a:ln w="25400" cap="flat">
              <a:solidFill>
                <a:srgbClr val="E46C0A"/>
              </a:solidFill>
              <a:prstDash val="solid"/>
              <a:miter lim="800000"/>
            </a:ln>
            <a:effectLst>
              <a:outerShdw blurRad="50800" dist="25400" dir="5400000" rotWithShape="0">
                <a:srgbClr val="000000">
                  <a:alpha val="35000"/>
                </a:srgbClr>
              </a:outerShdw>
            </a:effectLst>
          </p:spPr>
          <p:txBody>
            <a:bodyPr wrap="square" lIns="60959" tIns="60959" rIns="60959" bIns="60959" numCol="1" anchor="t">
              <a:noAutofit/>
            </a:bodyPr>
            <a:lstStyle/>
            <a:p>
              <a:pPr defTabSz="1219200">
                <a:defRPr sz="2400"/>
              </a:pPr>
              <a:endParaRPr/>
            </a:p>
          </p:txBody>
        </p:sp>
      </p:grpSp>
      <p:grpSp>
        <p:nvGrpSpPr>
          <p:cNvPr id="1477" name="Gruppieren 3"/>
          <p:cNvGrpSpPr/>
          <p:nvPr/>
        </p:nvGrpSpPr>
        <p:grpSpPr>
          <a:xfrm>
            <a:off x="9164020" y="2105866"/>
            <a:ext cx="2372843" cy="3519218"/>
            <a:chOff x="0" y="0"/>
            <a:chExt cx="2372841" cy="3519216"/>
          </a:xfrm>
        </p:grpSpPr>
        <p:sp>
          <p:nvSpPr>
            <p:cNvPr id="1470" name="Textfeld 38"/>
            <p:cNvSpPr txBox="1"/>
            <p:nvPr/>
          </p:nvSpPr>
          <p:spPr>
            <a:xfrm>
              <a:off x="364869" y="484930"/>
              <a:ext cx="1677036" cy="38114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59" tIns="60959" rIns="60959" bIns="60959" numCol="1" anchor="t">
              <a:spAutoFit/>
            </a:bodyPr>
            <a:lstStyle>
              <a:lvl1pPr defTabSz="1219200">
                <a:lnSpc>
                  <a:spcPct val="95000"/>
                </a:lnSpc>
              </a:lvl1pPr>
            </a:lstStyle>
            <a:p>
              <a:r>
                <a:t>0.27 ± 0.14</a:t>
              </a:r>
            </a:p>
          </p:txBody>
        </p:sp>
        <p:sp>
          <p:nvSpPr>
            <p:cNvPr id="1471" name="Textfeld 39"/>
            <p:cNvSpPr txBox="1"/>
            <p:nvPr/>
          </p:nvSpPr>
          <p:spPr>
            <a:xfrm>
              <a:off x="277634" y="2631362"/>
              <a:ext cx="1973197" cy="38114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59" tIns="60959" rIns="60959" bIns="60959" numCol="1" anchor="t">
              <a:spAutoFit/>
            </a:bodyPr>
            <a:lstStyle>
              <a:lvl1pPr defTabSz="1219200">
                <a:lnSpc>
                  <a:spcPct val="95000"/>
                </a:lnSpc>
                <a:defRPr>
                  <a:solidFill>
                    <a:srgbClr val="E46C0A"/>
                  </a:solidFill>
                </a:defRPr>
              </a:lvl1pPr>
            </a:lstStyle>
            <a:p>
              <a:r>
                <a:t>- 0.53 ± 0.10</a:t>
              </a:r>
            </a:p>
          </p:txBody>
        </p:sp>
        <p:sp>
          <p:nvSpPr>
            <p:cNvPr id="1472" name="Geschweifte Klammer rechts 36"/>
            <p:cNvSpPr/>
            <p:nvPr/>
          </p:nvSpPr>
          <p:spPr>
            <a:xfrm>
              <a:off x="0" y="0"/>
              <a:ext cx="191022" cy="131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117"/>
                    <a:pt x="10800" y="261"/>
                  </a:cubicBezTo>
                  <a:lnTo>
                    <a:pt x="10800" y="10539"/>
                  </a:lnTo>
                  <a:cubicBezTo>
                    <a:pt x="10800" y="10683"/>
                    <a:pt x="15635" y="10800"/>
                    <a:pt x="21600" y="10800"/>
                  </a:cubicBezTo>
                  <a:cubicBezTo>
                    <a:pt x="15635" y="10800"/>
                    <a:pt x="10800" y="10917"/>
                    <a:pt x="10800" y="11061"/>
                  </a:cubicBezTo>
                  <a:lnTo>
                    <a:pt x="10800" y="21339"/>
                  </a:lnTo>
                  <a:cubicBezTo>
                    <a:pt x="10800" y="21483"/>
                    <a:pt x="5965" y="21600"/>
                    <a:pt x="0" y="21600"/>
                  </a:cubicBezTo>
                </a:path>
              </a:pathLst>
            </a:custGeom>
            <a:noFill/>
            <a:ln w="50800" cap="flat">
              <a:solidFill>
                <a:srgbClr val="000000"/>
              </a:solidFill>
              <a:prstDash val="solid"/>
              <a:miter lim="800000"/>
            </a:ln>
            <a:effectLst>
              <a:outerShdw blurRad="50800" dist="25400" dir="5400000" rotWithShape="0">
                <a:srgbClr val="000000">
                  <a:alpha val="35000"/>
                </a:srgbClr>
              </a:outerShdw>
            </a:effectLst>
          </p:spPr>
          <p:txBody>
            <a:bodyPr wrap="square" lIns="60959" tIns="60959" rIns="60959" bIns="60959" numCol="1" anchor="ctr">
              <a:noAutofit/>
            </a:bodyPr>
            <a:lstStyle/>
            <a:p>
              <a:pPr algn="ctr" defTabSz="1219200">
                <a:defRPr sz="4800"/>
              </a:pPr>
              <a:endParaRPr/>
            </a:p>
          </p:txBody>
        </p:sp>
        <p:grpSp>
          <p:nvGrpSpPr>
            <p:cNvPr id="1475" name="Ellipse 40"/>
            <p:cNvGrpSpPr/>
            <p:nvPr/>
          </p:nvGrpSpPr>
          <p:grpSpPr>
            <a:xfrm>
              <a:off x="75172" y="1323781"/>
              <a:ext cx="2297670" cy="819095"/>
              <a:chOff x="0" y="0"/>
              <a:chExt cx="2297669" cy="819093"/>
            </a:xfrm>
          </p:grpSpPr>
          <p:sp>
            <p:nvSpPr>
              <p:cNvPr id="1473" name="Oval"/>
              <p:cNvSpPr/>
              <p:nvPr/>
            </p:nvSpPr>
            <p:spPr>
              <a:xfrm>
                <a:off x="0" y="-1"/>
                <a:ext cx="2297670" cy="819095"/>
              </a:xfrm>
              <a:prstGeom prst="ellipse">
                <a:avLst/>
              </a:prstGeom>
              <a:solidFill>
                <a:srgbClr val="4F81BD"/>
              </a:solidFill>
              <a:ln w="12700" cap="flat">
                <a:noFill/>
                <a:miter lim="400000"/>
              </a:ln>
              <a:effectLst/>
            </p:spPr>
            <p:txBody>
              <a:bodyPr wrap="square" lIns="60959" tIns="60959" rIns="60959" bIns="60959" numCol="1" anchor="ctr">
                <a:noAutofit/>
              </a:bodyPr>
              <a:lstStyle/>
              <a:p>
                <a:pPr algn="ctr" defTabSz="1219200">
                  <a:lnSpc>
                    <a:spcPct val="95000"/>
                  </a:lnSpc>
                  <a:defRPr sz="2000" baseline="30399">
                    <a:solidFill>
                      <a:srgbClr val="FFFFFF"/>
                    </a:solidFill>
                  </a:defRPr>
                </a:pPr>
                <a:endParaRPr/>
              </a:p>
            </p:txBody>
          </p:sp>
          <p:sp>
            <p:nvSpPr>
              <p:cNvPr id="1474" name="Significant  difference"/>
              <p:cNvSpPr txBox="1"/>
              <p:nvPr/>
            </p:nvSpPr>
            <p:spPr>
              <a:xfrm>
                <a:off x="397445" y="67736"/>
                <a:ext cx="1502778" cy="6836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59" tIns="60959" rIns="60959" bIns="60959" numCol="1" anchor="ctr">
                <a:spAutoFit/>
              </a:bodyPr>
              <a:lstStyle>
                <a:lvl1pPr algn="ctr" defTabSz="1219200">
                  <a:lnSpc>
                    <a:spcPct val="95000"/>
                  </a:lnSpc>
                  <a:defRPr sz="2000">
                    <a:solidFill>
                      <a:srgbClr val="FFFFFF"/>
                    </a:solidFill>
                  </a:defRPr>
                </a:lvl1pPr>
              </a:lstStyle>
              <a:p>
                <a:r>
                  <a:t>Significant  difference</a:t>
                </a:r>
              </a:p>
            </p:txBody>
          </p:sp>
        </p:grpSp>
        <p:sp>
          <p:nvSpPr>
            <p:cNvPr id="1476" name="Geschweifte Klammer rechts 37"/>
            <p:cNvSpPr/>
            <p:nvPr/>
          </p:nvSpPr>
          <p:spPr>
            <a:xfrm>
              <a:off x="25655" y="2201491"/>
              <a:ext cx="191022" cy="131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117"/>
                    <a:pt x="10800" y="261"/>
                  </a:cubicBezTo>
                  <a:lnTo>
                    <a:pt x="10800" y="10539"/>
                  </a:lnTo>
                  <a:cubicBezTo>
                    <a:pt x="10800" y="10683"/>
                    <a:pt x="15635" y="10800"/>
                    <a:pt x="21600" y="10800"/>
                  </a:cubicBezTo>
                  <a:cubicBezTo>
                    <a:pt x="15635" y="10800"/>
                    <a:pt x="10800" y="10917"/>
                    <a:pt x="10800" y="11061"/>
                  </a:cubicBezTo>
                  <a:lnTo>
                    <a:pt x="10800" y="21339"/>
                  </a:lnTo>
                  <a:cubicBezTo>
                    <a:pt x="10800" y="21483"/>
                    <a:pt x="5965" y="21600"/>
                    <a:pt x="0" y="21600"/>
                  </a:cubicBezTo>
                </a:path>
              </a:pathLst>
            </a:custGeom>
            <a:noFill/>
            <a:ln w="50800" cap="flat">
              <a:solidFill>
                <a:srgbClr val="000000"/>
              </a:solidFill>
              <a:prstDash val="solid"/>
              <a:miter lim="800000"/>
            </a:ln>
            <a:effectLst>
              <a:outerShdw blurRad="50800" dist="25400" dir="5400000" rotWithShape="0">
                <a:srgbClr val="000000">
                  <a:alpha val="35000"/>
                </a:srgbClr>
              </a:outerShdw>
            </a:effectLst>
          </p:spPr>
          <p:txBody>
            <a:bodyPr wrap="square" lIns="60959" tIns="60959" rIns="60959" bIns="60959" numCol="1" anchor="ctr">
              <a:noAutofit/>
            </a:bodyPr>
            <a:lstStyle/>
            <a:p>
              <a:pPr algn="ctr" defTabSz="1219200">
                <a:defRPr sz="4800"/>
              </a:pPr>
              <a:endParaRPr/>
            </a:p>
          </p:txBody>
        </p:sp>
      </p:grpSp>
      <p:grpSp>
        <p:nvGrpSpPr>
          <p:cNvPr id="1493" name="Gruppieren 5"/>
          <p:cNvGrpSpPr/>
          <p:nvPr/>
        </p:nvGrpSpPr>
        <p:grpSpPr>
          <a:xfrm>
            <a:off x="3044210" y="798398"/>
            <a:ext cx="8398697" cy="5544956"/>
            <a:chOff x="0" y="0"/>
            <a:chExt cx="8398696" cy="5544954"/>
          </a:xfrm>
        </p:grpSpPr>
        <p:grpSp>
          <p:nvGrpSpPr>
            <p:cNvPr id="1486" name="Gruppieren 8"/>
            <p:cNvGrpSpPr/>
            <p:nvPr/>
          </p:nvGrpSpPr>
          <p:grpSpPr>
            <a:xfrm>
              <a:off x="-1" y="0"/>
              <a:ext cx="8398698" cy="5544955"/>
              <a:chOff x="0" y="0"/>
              <a:chExt cx="8398696" cy="5544954"/>
            </a:xfrm>
          </p:grpSpPr>
          <p:sp>
            <p:nvSpPr>
              <p:cNvPr id="1478" name="Rechteck 9"/>
              <p:cNvSpPr/>
              <p:nvPr/>
            </p:nvSpPr>
            <p:spPr>
              <a:xfrm>
                <a:off x="307259" y="-1"/>
                <a:ext cx="342886" cy="368251"/>
              </a:xfrm>
              <a:prstGeom prst="rect">
                <a:avLst/>
              </a:prstGeom>
              <a:solidFill>
                <a:srgbClr val="FFFFFF"/>
              </a:solidFill>
              <a:ln w="25400" cap="flat">
                <a:solidFill>
                  <a:srgbClr val="FFFFFF"/>
                </a:solidFill>
                <a:prstDash val="solid"/>
                <a:miter lim="800000"/>
              </a:ln>
              <a:effectLst/>
            </p:spPr>
            <p:txBody>
              <a:bodyPr wrap="square" lIns="60959" tIns="60959" rIns="60959" bIns="60959" numCol="1" anchor="ctr">
                <a:noAutofit/>
              </a:bodyPr>
              <a:lstStyle/>
              <a:p>
                <a:pPr algn="ctr" defTabSz="1219200">
                  <a:defRPr sz="3200">
                    <a:solidFill>
                      <a:srgbClr val="FFFFFF"/>
                    </a:solidFill>
                  </a:defRPr>
                </a:pPr>
                <a:endParaRPr/>
              </a:p>
            </p:txBody>
          </p:sp>
          <p:pic>
            <p:nvPicPr>
              <p:cNvPr id="1479" name="Grafik 11" descr="Grafik 11"/>
              <p:cNvPicPr>
                <a:picLocks noChangeAspect="1"/>
              </p:cNvPicPr>
              <p:nvPr/>
            </p:nvPicPr>
            <p:blipFill>
              <a:blip r:embed="rId4"/>
              <a:stretch>
                <a:fillRect/>
              </a:stretch>
            </p:blipFill>
            <p:spPr>
              <a:xfrm>
                <a:off x="0" y="0"/>
                <a:ext cx="8398697" cy="5544955"/>
              </a:xfrm>
              <a:prstGeom prst="rect">
                <a:avLst/>
              </a:prstGeom>
              <a:ln w="12700" cap="flat">
                <a:noFill/>
                <a:miter lim="400000"/>
              </a:ln>
              <a:effectLst/>
            </p:spPr>
          </p:pic>
          <p:sp>
            <p:nvSpPr>
              <p:cNvPr id="1480" name="Rechteck 12"/>
              <p:cNvSpPr/>
              <p:nvPr/>
            </p:nvSpPr>
            <p:spPr>
              <a:xfrm>
                <a:off x="1438496" y="4488371"/>
                <a:ext cx="712848" cy="306414"/>
              </a:xfrm>
              <a:prstGeom prst="rect">
                <a:avLst/>
              </a:prstGeom>
              <a:solidFill>
                <a:srgbClr val="FFFFFF"/>
              </a:solidFill>
              <a:ln w="12700" cap="flat">
                <a:noFill/>
                <a:miter lim="400000"/>
              </a:ln>
              <a:effectLst/>
            </p:spPr>
            <p:txBody>
              <a:bodyPr wrap="square" lIns="60959" tIns="60959" rIns="60959" bIns="60959" numCol="1" anchor="ctr">
                <a:noAutofit/>
              </a:bodyPr>
              <a:lstStyle/>
              <a:p>
                <a:pPr algn="ctr" defTabSz="1219200">
                  <a:lnSpc>
                    <a:spcPct val="95000"/>
                  </a:lnSpc>
                  <a:defRPr sz="3200">
                    <a:solidFill>
                      <a:srgbClr val="FFFFFF"/>
                    </a:solidFill>
                  </a:defRPr>
                </a:pPr>
                <a:endParaRPr/>
              </a:p>
            </p:txBody>
          </p:sp>
          <p:sp>
            <p:nvSpPr>
              <p:cNvPr id="1481" name="Rechteck 13"/>
              <p:cNvSpPr/>
              <p:nvPr/>
            </p:nvSpPr>
            <p:spPr>
              <a:xfrm>
                <a:off x="2557708" y="4488371"/>
                <a:ext cx="712848" cy="306414"/>
              </a:xfrm>
              <a:prstGeom prst="rect">
                <a:avLst/>
              </a:prstGeom>
              <a:solidFill>
                <a:srgbClr val="FFFFFF"/>
              </a:solidFill>
              <a:ln w="12700" cap="flat">
                <a:noFill/>
                <a:miter lim="400000"/>
              </a:ln>
              <a:effectLst/>
            </p:spPr>
            <p:txBody>
              <a:bodyPr wrap="square" lIns="60959" tIns="60959" rIns="60959" bIns="60959" numCol="1" anchor="ctr">
                <a:noAutofit/>
              </a:bodyPr>
              <a:lstStyle/>
              <a:p>
                <a:pPr algn="ctr" defTabSz="1219200">
                  <a:lnSpc>
                    <a:spcPct val="95000"/>
                  </a:lnSpc>
                  <a:defRPr sz="3200">
                    <a:solidFill>
                      <a:srgbClr val="FFFFFF"/>
                    </a:solidFill>
                  </a:defRPr>
                </a:pPr>
                <a:endParaRPr/>
              </a:p>
            </p:txBody>
          </p:sp>
          <p:sp>
            <p:nvSpPr>
              <p:cNvPr id="1482" name="Rechteck 14"/>
              <p:cNvSpPr/>
              <p:nvPr/>
            </p:nvSpPr>
            <p:spPr>
              <a:xfrm>
                <a:off x="3339422" y="4488371"/>
                <a:ext cx="712848" cy="306414"/>
              </a:xfrm>
              <a:prstGeom prst="rect">
                <a:avLst/>
              </a:prstGeom>
              <a:solidFill>
                <a:srgbClr val="FFFFFF"/>
              </a:solidFill>
              <a:ln w="12700" cap="flat">
                <a:noFill/>
                <a:miter lim="400000"/>
              </a:ln>
              <a:effectLst/>
            </p:spPr>
            <p:txBody>
              <a:bodyPr wrap="square" lIns="60959" tIns="60959" rIns="60959" bIns="60959" numCol="1" anchor="ctr">
                <a:noAutofit/>
              </a:bodyPr>
              <a:lstStyle/>
              <a:p>
                <a:pPr algn="ctr" defTabSz="1219200">
                  <a:lnSpc>
                    <a:spcPct val="95000"/>
                  </a:lnSpc>
                  <a:defRPr sz="3200">
                    <a:solidFill>
                      <a:srgbClr val="FFFFFF"/>
                    </a:solidFill>
                  </a:defRPr>
                </a:pPr>
                <a:endParaRPr/>
              </a:p>
            </p:txBody>
          </p:sp>
          <p:sp>
            <p:nvSpPr>
              <p:cNvPr id="1483" name="Rechteck 19"/>
              <p:cNvSpPr/>
              <p:nvPr/>
            </p:nvSpPr>
            <p:spPr>
              <a:xfrm>
                <a:off x="4385863" y="4488371"/>
                <a:ext cx="712847" cy="306414"/>
              </a:xfrm>
              <a:prstGeom prst="rect">
                <a:avLst/>
              </a:prstGeom>
              <a:solidFill>
                <a:srgbClr val="FFFFFF"/>
              </a:solidFill>
              <a:ln w="12700" cap="flat">
                <a:noFill/>
                <a:miter lim="400000"/>
              </a:ln>
              <a:effectLst/>
            </p:spPr>
            <p:txBody>
              <a:bodyPr wrap="square" lIns="60959" tIns="60959" rIns="60959" bIns="60959" numCol="1" anchor="ctr">
                <a:noAutofit/>
              </a:bodyPr>
              <a:lstStyle/>
              <a:p>
                <a:pPr algn="ctr" defTabSz="1219200">
                  <a:lnSpc>
                    <a:spcPct val="95000"/>
                  </a:lnSpc>
                  <a:defRPr sz="3200">
                    <a:solidFill>
                      <a:srgbClr val="FFFFFF"/>
                    </a:solidFill>
                  </a:defRPr>
                </a:pPr>
                <a:endParaRPr/>
              </a:p>
            </p:txBody>
          </p:sp>
          <p:sp>
            <p:nvSpPr>
              <p:cNvPr id="1484" name="Rechteck 20"/>
              <p:cNvSpPr/>
              <p:nvPr/>
            </p:nvSpPr>
            <p:spPr>
              <a:xfrm>
                <a:off x="5318461" y="4488371"/>
                <a:ext cx="712847" cy="306414"/>
              </a:xfrm>
              <a:prstGeom prst="rect">
                <a:avLst/>
              </a:prstGeom>
              <a:solidFill>
                <a:srgbClr val="FFFFFF"/>
              </a:solidFill>
              <a:ln w="12700" cap="flat">
                <a:noFill/>
                <a:miter lim="400000"/>
              </a:ln>
              <a:effectLst/>
            </p:spPr>
            <p:txBody>
              <a:bodyPr wrap="square" lIns="60959" tIns="60959" rIns="60959" bIns="60959" numCol="1" anchor="ctr">
                <a:noAutofit/>
              </a:bodyPr>
              <a:lstStyle/>
              <a:p>
                <a:pPr algn="ctr" defTabSz="1219200">
                  <a:lnSpc>
                    <a:spcPct val="95000"/>
                  </a:lnSpc>
                  <a:defRPr sz="3200">
                    <a:solidFill>
                      <a:srgbClr val="FFFFFF"/>
                    </a:solidFill>
                  </a:defRPr>
                </a:pPr>
                <a:endParaRPr/>
              </a:p>
            </p:txBody>
          </p:sp>
          <p:sp>
            <p:nvSpPr>
              <p:cNvPr id="1485" name="Rechteck 21"/>
              <p:cNvSpPr/>
              <p:nvPr/>
            </p:nvSpPr>
            <p:spPr>
              <a:xfrm>
                <a:off x="6366713" y="4488371"/>
                <a:ext cx="712848" cy="306414"/>
              </a:xfrm>
              <a:prstGeom prst="rect">
                <a:avLst/>
              </a:prstGeom>
              <a:solidFill>
                <a:srgbClr val="FFFFFF"/>
              </a:solidFill>
              <a:ln w="12700" cap="flat">
                <a:noFill/>
                <a:miter lim="400000"/>
              </a:ln>
              <a:effectLst/>
            </p:spPr>
            <p:txBody>
              <a:bodyPr wrap="square" lIns="60959" tIns="60959" rIns="60959" bIns="60959" numCol="1" anchor="ctr">
                <a:noAutofit/>
              </a:bodyPr>
              <a:lstStyle/>
              <a:p>
                <a:pPr algn="ctr" defTabSz="1219200">
                  <a:lnSpc>
                    <a:spcPct val="95000"/>
                  </a:lnSpc>
                  <a:defRPr sz="3200">
                    <a:solidFill>
                      <a:srgbClr val="FFFFFF"/>
                    </a:solidFill>
                  </a:defRPr>
                </a:pPr>
                <a:endParaRPr/>
              </a:p>
            </p:txBody>
          </p:sp>
        </p:grpSp>
        <p:sp>
          <p:nvSpPr>
            <p:cNvPr id="1487" name="Textfeld 48"/>
            <p:cNvSpPr txBox="1"/>
            <p:nvPr/>
          </p:nvSpPr>
          <p:spPr>
            <a:xfrm>
              <a:off x="2292708" y="4252049"/>
              <a:ext cx="955823" cy="3632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59" tIns="60959" rIns="60959" bIns="60959" numCol="1" anchor="t">
              <a:spAutoFit/>
            </a:bodyPr>
            <a:lstStyle>
              <a:lvl1pPr algn="ctr" defTabSz="1219200">
                <a:lnSpc>
                  <a:spcPct val="95000"/>
                </a:lnSpc>
                <a:defRPr sz="1600">
                  <a:solidFill>
                    <a:srgbClr val="E46C0A"/>
                  </a:solidFill>
                  <a:latin typeface="Verdana"/>
                  <a:ea typeface="Verdana"/>
                  <a:cs typeface="Verdana"/>
                  <a:sym typeface="Verdana"/>
                </a:defRPr>
              </a:lvl1pPr>
            </a:lstStyle>
            <a:p>
              <a:r>
                <a:t>Hold</a:t>
              </a:r>
            </a:p>
          </p:txBody>
        </p:sp>
        <p:sp>
          <p:nvSpPr>
            <p:cNvPr id="1488" name="Textfeld 49"/>
            <p:cNvSpPr txBox="1"/>
            <p:nvPr/>
          </p:nvSpPr>
          <p:spPr>
            <a:xfrm>
              <a:off x="3330236" y="4252048"/>
              <a:ext cx="955823" cy="3632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59" tIns="60959" rIns="60959" bIns="60959" numCol="1" anchor="t">
              <a:spAutoFit/>
            </a:bodyPr>
            <a:lstStyle>
              <a:lvl1pPr defTabSz="1219200">
                <a:lnSpc>
                  <a:spcPct val="95000"/>
                </a:lnSpc>
                <a:defRPr sz="1600">
                  <a:latin typeface="Verdana"/>
                  <a:ea typeface="Verdana"/>
                  <a:cs typeface="Verdana"/>
                  <a:sym typeface="Verdana"/>
                </a:defRPr>
              </a:lvl1pPr>
            </a:lstStyle>
            <a:p>
              <a:r>
                <a:t>Breathe</a:t>
              </a:r>
            </a:p>
          </p:txBody>
        </p:sp>
        <p:sp>
          <p:nvSpPr>
            <p:cNvPr id="1489" name="Textfeld 50"/>
            <p:cNvSpPr txBox="1"/>
            <p:nvPr/>
          </p:nvSpPr>
          <p:spPr>
            <a:xfrm>
              <a:off x="5318133" y="4259032"/>
              <a:ext cx="955824" cy="3632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59" tIns="60959" rIns="60959" bIns="60959" numCol="1" anchor="t">
              <a:spAutoFit/>
            </a:bodyPr>
            <a:lstStyle>
              <a:lvl1pPr defTabSz="1219200">
                <a:lnSpc>
                  <a:spcPct val="95000"/>
                </a:lnSpc>
                <a:defRPr sz="1600">
                  <a:latin typeface="Verdana"/>
                  <a:ea typeface="Verdana"/>
                  <a:cs typeface="Verdana"/>
                  <a:sym typeface="Verdana"/>
                </a:defRPr>
              </a:lvl1pPr>
            </a:lstStyle>
            <a:p>
              <a:r>
                <a:t>Breathe</a:t>
              </a:r>
            </a:p>
          </p:txBody>
        </p:sp>
        <p:sp>
          <p:nvSpPr>
            <p:cNvPr id="1490" name="Textfeld 51"/>
            <p:cNvSpPr txBox="1"/>
            <p:nvPr/>
          </p:nvSpPr>
          <p:spPr>
            <a:xfrm>
              <a:off x="4348191" y="4252048"/>
              <a:ext cx="955823" cy="3632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59" tIns="60959" rIns="60959" bIns="60959" numCol="1" anchor="t">
              <a:spAutoFit/>
            </a:bodyPr>
            <a:lstStyle>
              <a:lvl1pPr algn="ctr" defTabSz="1219200">
                <a:lnSpc>
                  <a:spcPct val="95000"/>
                </a:lnSpc>
                <a:defRPr sz="1600">
                  <a:solidFill>
                    <a:srgbClr val="E46C0A"/>
                  </a:solidFill>
                  <a:latin typeface="Verdana"/>
                  <a:ea typeface="Verdana"/>
                  <a:cs typeface="Verdana"/>
                  <a:sym typeface="Verdana"/>
                </a:defRPr>
              </a:lvl1pPr>
            </a:lstStyle>
            <a:p>
              <a:r>
                <a:t>Hold</a:t>
              </a:r>
            </a:p>
          </p:txBody>
        </p:sp>
        <p:sp>
          <p:nvSpPr>
            <p:cNvPr id="1491" name="Textfeld 52"/>
            <p:cNvSpPr txBox="1"/>
            <p:nvPr/>
          </p:nvSpPr>
          <p:spPr>
            <a:xfrm>
              <a:off x="6288829" y="4252048"/>
              <a:ext cx="955824" cy="3632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59" tIns="60959" rIns="60959" bIns="60959" numCol="1" anchor="t">
              <a:spAutoFit/>
            </a:bodyPr>
            <a:lstStyle>
              <a:lvl1pPr algn="ctr" defTabSz="1219200">
                <a:lnSpc>
                  <a:spcPct val="95000"/>
                </a:lnSpc>
                <a:defRPr sz="1600">
                  <a:solidFill>
                    <a:srgbClr val="E46C0A"/>
                  </a:solidFill>
                  <a:latin typeface="Verdana"/>
                  <a:ea typeface="Verdana"/>
                  <a:cs typeface="Verdana"/>
                  <a:sym typeface="Verdana"/>
                </a:defRPr>
              </a:lvl1pPr>
            </a:lstStyle>
            <a:p>
              <a:r>
                <a:t>Hold</a:t>
              </a:r>
            </a:p>
          </p:txBody>
        </p:sp>
        <p:sp>
          <p:nvSpPr>
            <p:cNvPr id="1492" name="Textfeld 53"/>
            <p:cNvSpPr txBox="1"/>
            <p:nvPr/>
          </p:nvSpPr>
          <p:spPr>
            <a:xfrm>
              <a:off x="1274996" y="4252046"/>
              <a:ext cx="955823" cy="3632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59" tIns="60959" rIns="60959" bIns="60959" numCol="1" anchor="t">
              <a:spAutoFit/>
            </a:bodyPr>
            <a:lstStyle>
              <a:lvl1pPr defTabSz="1219200">
                <a:lnSpc>
                  <a:spcPct val="95000"/>
                </a:lnSpc>
                <a:defRPr sz="1600">
                  <a:latin typeface="Verdana"/>
                  <a:ea typeface="Verdana"/>
                  <a:cs typeface="Verdana"/>
                  <a:sym typeface="Verdana"/>
                </a:defRPr>
              </a:lvl1pPr>
            </a:lstStyle>
            <a:p>
              <a:r>
                <a:t>Breathe</a:t>
              </a:r>
            </a:p>
          </p:txBody>
        </p:sp>
      </p:grpSp>
      <p:grpSp>
        <p:nvGrpSpPr>
          <p:cNvPr id="1502" name="Gruppieren 55"/>
          <p:cNvGrpSpPr/>
          <p:nvPr/>
        </p:nvGrpSpPr>
        <p:grpSpPr>
          <a:xfrm>
            <a:off x="80317" y="2629685"/>
            <a:ext cx="2196046" cy="1438775"/>
            <a:chOff x="0" y="0"/>
            <a:chExt cx="2196045" cy="1438774"/>
          </a:xfrm>
        </p:grpSpPr>
        <p:sp>
          <p:nvSpPr>
            <p:cNvPr id="1494" name="Rechteck 62"/>
            <p:cNvSpPr/>
            <p:nvPr/>
          </p:nvSpPr>
          <p:spPr>
            <a:xfrm>
              <a:off x="80340" y="0"/>
              <a:ext cx="89656" cy="95551"/>
            </a:xfrm>
            <a:prstGeom prst="rect">
              <a:avLst/>
            </a:prstGeom>
            <a:solidFill>
              <a:srgbClr val="FFFFFF"/>
            </a:solidFill>
            <a:ln w="25400" cap="flat">
              <a:solidFill>
                <a:srgbClr val="FFFFFF"/>
              </a:solidFill>
              <a:prstDash val="solid"/>
              <a:miter lim="800000"/>
            </a:ln>
            <a:effectLst/>
          </p:spPr>
          <p:txBody>
            <a:bodyPr wrap="square" lIns="60959" tIns="60959" rIns="60959" bIns="60959" numCol="1" anchor="ctr">
              <a:noAutofit/>
            </a:bodyPr>
            <a:lstStyle/>
            <a:p>
              <a:pPr algn="ctr" defTabSz="1219200">
                <a:defRPr sz="3200">
                  <a:solidFill>
                    <a:srgbClr val="FFFFFF"/>
                  </a:solidFill>
                </a:defRPr>
              </a:pPr>
              <a:endParaRPr/>
            </a:p>
          </p:txBody>
        </p:sp>
        <p:pic>
          <p:nvPicPr>
            <p:cNvPr id="1495" name="Grafik 63" descr="Grafik 63"/>
            <p:cNvPicPr>
              <a:picLocks noChangeAspect="1"/>
            </p:cNvPicPr>
            <p:nvPr/>
          </p:nvPicPr>
          <p:blipFill>
            <a:blip r:embed="rId4"/>
            <a:stretch>
              <a:fillRect/>
            </a:stretch>
          </p:blipFill>
          <p:spPr>
            <a:xfrm>
              <a:off x="0" y="0"/>
              <a:ext cx="2196046" cy="1438775"/>
            </a:xfrm>
            <a:prstGeom prst="rect">
              <a:avLst/>
            </a:prstGeom>
            <a:ln w="12700" cap="flat">
              <a:noFill/>
              <a:miter lim="400000"/>
            </a:ln>
            <a:effectLst/>
          </p:spPr>
        </p:pic>
        <p:sp>
          <p:nvSpPr>
            <p:cNvPr id="1496" name="Rechteck 64"/>
            <p:cNvSpPr/>
            <p:nvPr/>
          </p:nvSpPr>
          <p:spPr>
            <a:xfrm>
              <a:off x="376130" y="1164618"/>
              <a:ext cx="186391" cy="79508"/>
            </a:xfrm>
            <a:prstGeom prst="rect">
              <a:avLst/>
            </a:prstGeom>
            <a:solidFill>
              <a:srgbClr val="FFFFFF"/>
            </a:solidFill>
            <a:ln w="12700" cap="flat">
              <a:noFill/>
              <a:miter lim="400000"/>
            </a:ln>
            <a:effectLst/>
          </p:spPr>
          <p:txBody>
            <a:bodyPr wrap="square" lIns="60959" tIns="60959" rIns="60959" bIns="60959" numCol="1" anchor="ctr">
              <a:noAutofit/>
            </a:bodyPr>
            <a:lstStyle/>
            <a:p>
              <a:pPr algn="ctr" defTabSz="1219200">
                <a:lnSpc>
                  <a:spcPct val="95000"/>
                </a:lnSpc>
                <a:defRPr sz="3200">
                  <a:solidFill>
                    <a:srgbClr val="FFFFFF"/>
                  </a:solidFill>
                </a:defRPr>
              </a:pPr>
              <a:endParaRPr/>
            </a:p>
          </p:txBody>
        </p:sp>
        <p:sp>
          <p:nvSpPr>
            <p:cNvPr id="1497" name="Rechteck 65"/>
            <p:cNvSpPr/>
            <p:nvPr/>
          </p:nvSpPr>
          <p:spPr>
            <a:xfrm>
              <a:off x="668775" y="1164618"/>
              <a:ext cx="186392" cy="79508"/>
            </a:xfrm>
            <a:prstGeom prst="rect">
              <a:avLst/>
            </a:prstGeom>
            <a:solidFill>
              <a:srgbClr val="FFFFFF"/>
            </a:solidFill>
            <a:ln w="12700" cap="flat">
              <a:noFill/>
              <a:miter lim="400000"/>
            </a:ln>
            <a:effectLst/>
          </p:spPr>
          <p:txBody>
            <a:bodyPr wrap="square" lIns="60959" tIns="60959" rIns="60959" bIns="60959" numCol="1" anchor="ctr">
              <a:noAutofit/>
            </a:bodyPr>
            <a:lstStyle/>
            <a:p>
              <a:pPr algn="ctr" defTabSz="1219200">
                <a:lnSpc>
                  <a:spcPct val="95000"/>
                </a:lnSpc>
                <a:defRPr sz="3200">
                  <a:solidFill>
                    <a:srgbClr val="FFFFFF"/>
                  </a:solidFill>
                </a:defRPr>
              </a:pPr>
              <a:endParaRPr/>
            </a:p>
          </p:txBody>
        </p:sp>
        <p:sp>
          <p:nvSpPr>
            <p:cNvPr id="1498" name="Rechteck 66"/>
            <p:cNvSpPr/>
            <p:nvPr/>
          </p:nvSpPr>
          <p:spPr>
            <a:xfrm>
              <a:off x="873173" y="1164618"/>
              <a:ext cx="186392" cy="79508"/>
            </a:xfrm>
            <a:prstGeom prst="rect">
              <a:avLst/>
            </a:prstGeom>
            <a:solidFill>
              <a:srgbClr val="FFFFFF"/>
            </a:solidFill>
            <a:ln w="12700" cap="flat">
              <a:noFill/>
              <a:miter lim="400000"/>
            </a:ln>
            <a:effectLst/>
          </p:spPr>
          <p:txBody>
            <a:bodyPr wrap="square" lIns="60959" tIns="60959" rIns="60959" bIns="60959" numCol="1" anchor="ctr">
              <a:noAutofit/>
            </a:bodyPr>
            <a:lstStyle/>
            <a:p>
              <a:pPr algn="ctr" defTabSz="1219200">
                <a:lnSpc>
                  <a:spcPct val="95000"/>
                </a:lnSpc>
                <a:defRPr sz="3200">
                  <a:solidFill>
                    <a:srgbClr val="FFFFFF"/>
                  </a:solidFill>
                </a:defRPr>
              </a:pPr>
              <a:endParaRPr/>
            </a:p>
          </p:txBody>
        </p:sp>
        <p:sp>
          <p:nvSpPr>
            <p:cNvPr id="1499" name="Rechteck 67"/>
            <p:cNvSpPr/>
            <p:nvPr/>
          </p:nvSpPr>
          <p:spPr>
            <a:xfrm>
              <a:off x="1146791" y="1164618"/>
              <a:ext cx="186392" cy="79508"/>
            </a:xfrm>
            <a:prstGeom prst="rect">
              <a:avLst/>
            </a:prstGeom>
            <a:solidFill>
              <a:srgbClr val="FFFFFF"/>
            </a:solidFill>
            <a:ln w="12700" cap="flat">
              <a:noFill/>
              <a:miter lim="400000"/>
            </a:ln>
            <a:effectLst/>
          </p:spPr>
          <p:txBody>
            <a:bodyPr wrap="square" lIns="60959" tIns="60959" rIns="60959" bIns="60959" numCol="1" anchor="ctr">
              <a:noAutofit/>
            </a:bodyPr>
            <a:lstStyle/>
            <a:p>
              <a:pPr algn="ctr" defTabSz="1219200">
                <a:lnSpc>
                  <a:spcPct val="95000"/>
                </a:lnSpc>
                <a:defRPr sz="3200">
                  <a:solidFill>
                    <a:srgbClr val="FFFFFF"/>
                  </a:solidFill>
                </a:defRPr>
              </a:pPr>
              <a:endParaRPr/>
            </a:p>
          </p:txBody>
        </p:sp>
        <p:sp>
          <p:nvSpPr>
            <p:cNvPr id="1500" name="Rechteck 68"/>
            <p:cNvSpPr/>
            <p:nvPr/>
          </p:nvSpPr>
          <p:spPr>
            <a:xfrm>
              <a:off x="1390642" y="1164618"/>
              <a:ext cx="186391" cy="79508"/>
            </a:xfrm>
            <a:prstGeom prst="rect">
              <a:avLst/>
            </a:prstGeom>
            <a:solidFill>
              <a:srgbClr val="FFFFFF"/>
            </a:solidFill>
            <a:ln w="12700" cap="flat">
              <a:noFill/>
              <a:miter lim="400000"/>
            </a:ln>
            <a:effectLst/>
          </p:spPr>
          <p:txBody>
            <a:bodyPr wrap="square" lIns="60959" tIns="60959" rIns="60959" bIns="60959" numCol="1" anchor="ctr">
              <a:noAutofit/>
            </a:bodyPr>
            <a:lstStyle/>
            <a:p>
              <a:pPr algn="ctr" defTabSz="1219200">
                <a:lnSpc>
                  <a:spcPct val="95000"/>
                </a:lnSpc>
                <a:defRPr sz="3200">
                  <a:solidFill>
                    <a:srgbClr val="FFFFFF"/>
                  </a:solidFill>
                </a:defRPr>
              </a:pPr>
              <a:endParaRPr/>
            </a:p>
          </p:txBody>
        </p:sp>
        <p:sp>
          <p:nvSpPr>
            <p:cNvPr id="1501" name="Rechteck 69"/>
            <p:cNvSpPr/>
            <p:nvPr/>
          </p:nvSpPr>
          <p:spPr>
            <a:xfrm>
              <a:off x="1664733" y="1164618"/>
              <a:ext cx="186392" cy="79508"/>
            </a:xfrm>
            <a:prstGeom prst="rect">
              <a:avLst/>
            </a:prstGeom>
            <a:solidFill>
              <a:srgbClr val="FFFFFF"/>
            </a:solidFill>
            <a:ln w="12700" cap="flat">
              <a:noFill/>
              <a:miter lim="400000"/>
            </a:ln>
            <a:effectLst/>
          </p:spPr>
          <p:txBody>
            <a:bodyPr wrap="square" lIns="60959" tIns="60959" rIns="60959" bIns="60959" numCol="1" anchor="ctr">
              <a:noAutofit/>
            </a:bodyPr>
            <a:lstStyle/>
            <a:p>
              <a:pPr algn="ctr" defTabSz="1219200">
                <a:lnSpc>
                  <a:spcPct val="95000"/>
                </a:lnSpc>
                <a:defRPr sz="3200">
                  <a:solidFill>
                    <a:srgbClr val="FFFFFF"/>
                  </a:solidFill>
                </a:defRPr>
              </a:pPr>
              <a:endParaRPr/>
            </a:p>
          </p:txBody>
        </p:sp>
      </p:grpSp>
      <p:sp>
        <p:nvSpPr>
          <p:cNvPr id="1503" name="Slide Number Placeholder 4"/>
          <p:cNvSpPr txBox="1">
            <a:spLocks noGrp="1"/>
          </p:cNvSpPr>
          <p:nvPr>
            <p:ph type="sldNum" sz="quarter" idx="4294967295"/>
          </p:nvPr>
        </p:nvSpPr>
        <p:spPr>
          <a:xfrm>
            <a:off x="5136000" y="6352993"/>
            <a:ext cx="238721" cy="221953"/>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609600">
              <a:defRPr sz="1600">
                <a:solidFill>
                  <a:srgbClr val="4F81BD"/>
                </a:solidFill>
              </a:defRPr>
            </a:lvl1pPr>
          </a:lstStyle>
          <a:p>
            <a:fld id="{86CB4B4D-7CA3-9044-876B-883B54F8677D}" type="slidenum">
              <a:t>21</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00000 0.000000 L -0.464060 0.011730" pathEditMode="relative">
                                      <p:cBhvr>
                                        <p:cTn id="6" dur="2000" fill="hold"/>
                                        <p:tgtEl>
                                          <p:spTgt spid="1493"/>
                                        </p:tgtEl>
                                        <p:attrNameLst>
                                          <p:attrName>ppt_x</p:attrName>
                                          <p:attrName>ppt_y</p:attrName>
                                        </p:attrNameLst>
                                      </p:cBhvr>
                                    </p:animMotion>
                                  </p:childTnLst>
                                </p:cTn>
                              </p:par>
                            </p:childTnLst>
                          </p:cTn>
                        </p:par>
                        <p:par>
                          <p:cTn id="7" fill="hold">
                            <p:stCondLst>
                              <p:cond delay="2000"/>
                            </p:stCondLst>
                            <p:childTnLst>
                              <p:par>
                                <p:cTn id="8" presetID="23" presetClass="exit" presetSubtype="32" fill="hold" grpId="2" nodeType="afterEffect">
                                  <p:stCondLst>
                                    <p:cond delay="0"/>
                                  </p:stCondLst>
                                  <p:iterate>
                                    <p:tmAbs val="0"/>
                                  </p:iterate>
                                  <p:childTnLst>
                                    <p:anim calcmode="lin" valueType="num">
                                      <p:cBhvr>
                                        <p:cTn id="9" dur="2000" fill="hold"/>
                                        <p:tgtEl>
                                          <p:spTgt spid="1493"/>
                                        </p:tgtEl>
                                        <p:attrNameLst>
                                          <p:attrName>ppt_w</p:attrName>
                                        </p:attrNameLst>
                                      </p:cBhvr>
                                      <p:tavLst>
                                        <p:tav tm="0">
                                          <p:val>
                                            <p:strVal val="ppt_w"/>
                                          </p:val>
                                        </p:tav>
                                        <p:tav tm="100000">
                                          <p:val>
                                            <p:fltVal val="0"/>
                                          </p:val>
                                        </p:tav>
                                      </p:tavLst>
                                    </p:anim>
                                    <p:anim calcmode="lin" valueType="num">
                                      <p:cBhvr>
                                        <p:cTn id="10" dur="2000" fill="hold"/>
                                        <p:tgtEl>
                                          <p:spTgt spid="1493"/>
                                        </p:tgtEl>
                                        <p:attrNameLst>
                                          <p:attrName>ppt_h</p:attrName>
                                        </p:attrNameLst>
                                      </p:cBhvr>
                                      <p:tavLst>
                                        <p:tav tm="0">
                                          <p:val>
                                            <p:strVal val="ppt_h"/>
                                          </p:val>
                                        </p:tav>
                                        <p:tav tm="100000">
                                          <p:val>
                                            <p:fltVal val="0"/>
                                          </p:val>
                                        </p:tav>
                                      </p:tavLst>
                                    </p:anim>
                                    <p:set>
                                      <p:cBhvr>
                                        <p:cTn id="11" fill="hold">
                                          <p:stCondLst>
                                            <p:cond delay="1999"/>
                                          </p:stCondLst>
                                        </p:cTn>
                                        <p:tgtEl>
                                          <p:spTgt spid="1493"/>
                                        </p:tgtEl>
                                        <p:attrNameLst>
                                          <p:attrName>style.visibility</p:attrName>
                                        </p:attrNameLst>
                                      </p:cBhvr>
                                      <p:to>
                                        <p:strVal val="hidden"/>
                                      </p:to>
                                    </p:set>
                                  </p:childTnLst>
                                </p:cTn>
                              </p:par>
                            </p:childTnLst>
                          </p:cTn>
                        </p:par>
                        <p:par>
                          <p:cTn id="12" fill="hold">
                            <p:stCondLst>
                              <p:cond delay="4000"/>
                            </p:stCondLst>
                            <p:childTnLst>
                              <p:par>
                                <p:cTn id="13" presetID="1" presetClass="entr" presetSubtype="0" fill="hold" grpId="3" nodeType="afterEffect">
                                  <p:stCondLst>
                                    <p:cond delay="1500"/>
                                  </p:stCondLst>
                                  <p:iterate>
                                    <p:tmAbs val="0"/>
                                  </p:iterate>
                                  <p:childTnLst>
                                    <p:set>
                                      <p:cBhvr>
                                        <p:cTn id="14" fill="hold"/>
                                        <p:tgtEl>
                                          <p:spTgt spid="1502"/>
                                        </p:tgtEl>
                                        <p:attrNameLst>
                                          <p:attrName>style.visibility</p:attrName>
                                        </p:attrNameLst>
                                      </p:cBhvr>
                                      <p:to>
                                        <p:strVal val="visible"/>
                                      </p:to>
                                    </p:set>
                                  </p:childTnLst>
                                </p:cTn>
                              </p:par>
                            </p:childTnLst>
                          </p:cTn>
                        </p:par>
                        <p:par>
                          <p:cTn id="15" fill="hold">
                            <p:stCondLst>
                              <p:cond delay="5500"/>
                            </p:stCondLst>
                            <p:childTnLst>
                              <p:par>
                                <p:cTn id="16" presetID="1" presetClass="entr" presetSubtype="0" fill="hold" grpId="4" nodeType="afterEffect">
                                  <p:stCondLst>
                                    <p:cond delay="0"/>
                                  </p:stCondLst>
                                  <p:iterate>
                                    <p:tmAbs val="0"/>
                                  </p:iterate>
                                  <p:childTnLst>
                                    <p:set>
                                      <p:cBhvr>
                                        <p:cTn id="17" fill="hold"/>
                                        <p:tgtEl>
                                          <p:spTgt spid="146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5" nodeType="clickEffect">
                                  <p:stCondLst>
                                    <p:cond delay="0"/>
                                  </p:stCondLst>
                                  <p:iterate>
                                    <p:tmAbs val="0"/>
                                  </p:iterate>
                                  <p:childTnLst>
                                    <p:set>
                                      <p:cBhvr>
                                        <p:cTn id="21" fill="hold"/>
                                        <p:tgtEl>
                                          <p:spTgt spid="1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9" grpId="4" animBg="1" advAuto="0"/>
      <p:bldP spid="1477" grpId="5" animBg="1" advAuto="0"/>
      <p:bldP spid="1493" grpId="2" animBg="1" advAuto="0"/>
      <p:bldP spid="1502" grpId="3"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7" name="Grafik 2" descr="Grafik 2"/>
          <p:cNvPicPr>
            <a:picLocks noChangeAspect="1"/>
          </p:cNvPicPr>
          <p:nvPr/>
        </p:nvPicPr>
        <p:blipFill>
          <a:blip r:embed="rId2"/>
          <a:stretch>
            <a:fillRect/>
          </a:stretch>
        </p:blipFill>
        <p:spPr>
          <a:xfrm>
            <a:off x="4578324" y="4752446"/>
            <a:ext cx="5204638" cy="1995631"/>
          </a:xfrm>
          <a:prstGeom prst="rect">
            <a:avLst/>
          </a:prstGeom>
          <a:ln w="12700">
            <a:miter lim="400000"/>
          </a:ln>
        </p:spPr>
      </p:pic>
      <p:sp>
        <p:nvSpPr>
          <p:cNvPr id="1508" name="TextShape 1"/>
          <p:cNvSpPr txBox="1"/>
          <p:nvPr/>
        </p:nvSpPr>
        <p:spPr>
          <a:xfrm>
            <a:off x="4063206" y="448430"/>
            <a:ext cx="4064795" cy="411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marL="431999" indent="-755999" defTabSz="1219200">
              <a:lnSpc>
                <a:spcPts val="3200"/>
              </a:lnSpc>
              <a:defRPr sz="3200" b="1" spc="-1">
                <a:solidFill>
                  <a:srgbClr val="44546A"/>
                </a:solidFill>
              </a:defRPr>
            </a:lvl1pPr>
          </a:lstStyle>
          <a:p>
            <a:r>
              <a:t>Take-Home Message</a:t>
            </a:r>
          </a:p>
        </p:txBody>
      </p:sp>
      <p:pic>
        <p:nvPicPr>
          <p:cNvPr id="1509" name="Grafik 8" descr="Grafik 8"/>
          <p:cNvPicPr>
            <a:picLocks noChangeAspect="1"/>
          </p:cNvPicPr>
          <p:nvPr/>
        </p:nvPicPr>
        <p:blipFill>
          <a:blip r:embed="rId3"/>
          <a:stretch>
            <a:fillRect/>
          </a:stretch>
        </p:blipFill>
        <p:spPr>
          <a:xfrm>
            <a:off x="2935110" y="265526"/>
            <a:ext cx="835379" cy="775852"/>
          </a:xfrm>
          <a:prstGeom prst="rect">
            <a:avLst/>
          </a:prstGeom>
          <a:ln w="12700">
            <a:miter lim="400000"/>
          </a:ln>
        </p:spPr>
      </p:pic>
      <p:pic>
        <p:nvPicPr>
          <p:cNvPr id="1510" name="Grafik 11" descr="Grafik 11"/>
          <p:cNvPicPr>
            <a:picLocks noChangeAspect="1"/>
          </p:cNvPicPr>
          <p:nvPr/>
        </p:nvPicPr>
        <p:blipFill>
          <a:blip r:embed="rId3"/>
          <a:stretch>
            <a:fillRect/>
          </a:stretch>
        </p:blipFill>
        <p:spPr>
          <a:xfrm>
            <a:off x="8322609" y="298414"/>
            <a:ext cx="835378" cy="775852"/>
          </a:xfrm>
          <a:prstGeom prst="rect">
            <a:avLst/>
          </a:prstGeom>
          <a:ln w="12700">
            <a:miter lim="400000"/>
          </a:ln>
        </p:spPr>
      </p:pic>
      <p:sp>
        <p:nvSpPr>
          <p:cNvPr id="1511" name="TextShape 3"/>
          <p:cNvSpPr txBox="1"/>
          <p:nvPr/>
        </p:nvSpPr>
        <p:spPr>
          <a:xfrm>
            <a:off x="877122" y="1287362"/>
            <a:ext cx="10488978" cy="9850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999" tIns="44999" rIns="44999" bIns="44999">
            <a:spAutoFit/>
          </a:bodyPr>
          <a:lstStyle/>
          <a:p>
            <a:pPr defTabSz="1219200">
              <a:defRPr sz="1200" spc="-1"/>
            </a:pPr>
            <a:endParaRPr/>
          </a:p>
          <a:p>
            <a:pPr algn="ctr" defTabSz="1219200">
              <a:defRPr spc="-1"/>
            </a:pPr>
            <a:r>
              <a:t>The 10-echo GE-SE EPIK sequence offers rapid quantification of the oxygen extraction fraction</a:t>
            </a:r>
          </a:p>
          <a:p>
            <a:pPr defTabSz="1219200">
              <a:defRPr sz="1600" spc="-1"/>
            </a:pPr>
            <a:endParaRPr/>
          </a:p>
        </p:txBody>
      </p:sp>
      <p:sp>
        <p:nvSpPr>
          <p:cNvPr id="1512" name="TextShape 3"/>
          <p:cNvSpPr txBox="1"/>
          <p:nvPr/>
        </p:nvSpPr>
        <p:spPr>
          <a:xfrm>
            <a:off x="907018" y="3606338"/>
            <a:ext cx="10488978" cy="11065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4999" tIns="44999" rIns="44999" bIns="44999">
            <a:spAutoFit/>
          </a:bodyPr>
          <a:lstStyle/>
          <a:p>
            <a:pPr defTabSz="1219200">
              <a:defRPr sz="1200" spc="-1"/>
            </a:pPr>
            <a:endParaRPr dirty="0"/>
          </a:p>
          <a:p>
            <a:pPr algn="ctr" defTabSz="1219200">
              <a:defRPr spc="-1"/>
            </a:pPr>
            <a:r>
              <a:rPr dirty="0"/>
              <a:t>Baseline OEF values in agreement with literature from PET and MR</a:t>
            </a:r>
          </a:p>
          <a:p>
            <a:pPr algn="ctr" defTabSz="1219200">
              <a:defRPr spc="-1"/>
            </a:pPr>
            <a:endParaRPr dirty="0"/>
          </a:p>
          <a:p>
            <a:pPr algn="ctr" defTabSz="1219200">
              <a:defRPr spc="-1"/>
            </a:pPr>
            <a:r>
              <a:rPr dirty="0"/>
              <a:t>Proof</a:t>
            </a:r>
            <a:r>
              <a:rPr lang="en-US" dirty="0"/>
              <a:t>-</a:t>
            </a:r>
            <a:r>
              <a:rPr dirty="0"/>
              <a:t>of</a:t>
            </a:r>
            <a:r>
              <a:rPr lang="en-US" dirty="0"/>
              <a:t>-</a:t>
            </a:r>
            <a:r>
              <a:rPr dirty="0"/>
              <a:t>concept study: Sensitivity in breath-hold experiments</a:t>
            </a:r>
          </a:p>
        </p:txBody>
      </p:sp>
      <p:grpSp>
        <p:nvGrpSpPr>
          <p:cNvPr id="1560" name="Gruppieren 7"/>
          <p:cNvGrpSpPr/>
          <p:nvPr/>
        </p:nvGrpSpPr>
        <p:grpSpPr>
          <a:xfrm>
            <a:off x="563130" y="2140709"/>
            <a:ext cx="1482476" cy="1691846"/>
            <a:chOff x="0" y="0"/>
            <a:chExt cx="1482474" cy="1691845"/>
          </a:xfrm>
        </p:grpSpPr>
        <p:pic>
          <p:nvPicPr>
            <p:cNvPr id="1513" name="Grafik 3" descr="Grafik 3"/>
            <p:cNvPicPr>
              <a:picLocks noChangeAspect="1"/>
            </p:cNvPicPr>
            <p:nvPr/>
          </p:nvPicPr>
          <p:blipFill>
            <a:blip r:embed="rId4"/>
            <a:srcRect l="2677" t="6062" r="66026" b="1834"/>
            <a:stretch>
              <a:fillRect/>
            </a:stretch>
          </p:blipFill>
          <p:spPr>
            <a:xfrm>
              <a:off x="27186" y="0"/>
              <a:ext cx="1374811" cy="1691846"/>
            </a:xfrm>
            <a:prstGeom prst="rect">
              <a:avLst/>
            </a:prstGeom>
            <a:ln w="3175" cap="flat">
              <a:solidFill>
                <a:srgbClr val="000000"/>
              </a:solidFill>
              <a:prstDash val="sysDot"/>
              <a:round/>
            </a:ln>
            <a:effectLst/>
          </p:spPr>
        </p:pic>
        <p:sp>
          <p:nvSpPr>
            <p:cNvPr id="1514" name="Gerader Verbinder 5"/>
            <p:cNvSpPr/>
            <p:nvPr/>
          </p:nvSpPr>
          <p:spPr>
            <a:xfrm flipH="1">
              <a:off x="1126607" y="0"/>
              <a:ext cx="1" cy="1691846"/>
            </a:xfrm>
            <a:prstGeom prst="line">
              <a:avLst/>
            </a:prstGeom>
            <a:noFill/>
            <a:ln w="3175" cap="flat">
              <a:solidFill>
                <a:srgbClr val="FFFFFF"/>
              </a:solidFill>
              <a:prstDash val="sysDot"/>
              <a:miter lim="800000"/>
            </a:ln>
            <a:effectLst/>
          </p:spPr>
          <p:txBody>
            <a:bodyPr wrap="square" lIns="60959" tIns="60959" rIns="60959" bIns="60959" numCol="1" anchor="t">
              <a:noAutofit/>
            </a:bodyPr>
            <a:lstStyle/>
            <a:p>
              <a:pPr defTabSz="1219200">
                <a:defRPr sz="2400"/>
              </a:pPr>
              <a:endParaRPr/>
            </a:p>
          </p:txBody>
        </p:sp>
        <p:sp>
          <p:nvSpPr>
            <p:cNvPr id="1515" name="Gerader Verbinder 15"/>
            <p:cNvSpPr/>
            <p:nvPr/>
          </p:nvSpPr>
          <p:spPr>
            <a:xfrm flipH="1">
              <a:off x="154642" y="0"/>
              <a:ext cx="1" cy="1691846"/>
            </a:xfrm>
            <a:prstGeom prst="line">
              <a:avLst/>
            </a:prstGeom>
            <a:noFill/>
            <a:ln w="3175" cap="flat">
              <a:solidFill>
                <a:srgbClr val="FFFFFF"/>
              </a:solidFill>
              <a:prstDash val="sysDot"/>
              <a:miter lim="800000"/>
            </a:ln>
            <a:effectLst/>
          </p:spPr>
          <p:txBody>
            <a:bodyPr wrap="square" lIns="60959" tIns="60959" rIns="60959" bIns="60959" numCol="1" anchor="t">
              <a:noAutofit/>
            </a:bodyPr>
            <a:lstStyle/>
            <a:p>
              <a:pPr defTabSz="1219200">
                <a:defRPr sz="2400"/>
              </a:pPr>
              <a:endParaRPr/>
            </a:p>
          </p:txBody>
        </p:sp>
        <p:sp>
          <p:nvSpPr>
            <p:cNvPr id="1516" name="Gerader Verbinder 16"/>
            <p:cNvSpPr/>
            <p:nvPr/>
          </p:nvSpPr>
          <p:spPr>
            <a:xfrm flipH="1">
              <a:off x="268991" y="0"/>
              <a:ext cx="1" cy="1691846"/>
            </a:xfrm>
            <a:prstGeom prst="line">
              <a:avLst/>
            </a:prstGeom>
            <a:noFill/>
            <a:ln w="3175" cap="flat">
              <a:solidFill>
                <a:srgbClr val="FFFFFF"/>
              </a:solidFill>
              <a:prstDash val="sysDot"/>
              <a:miter lim="800000"/>
            </a:ln>
            <a:effectLst/>
          </p:spPr>
          <p:txBody>
            <a:bodyPr wrap="square" lIns="60959" tIns="60959" rIns="60959" bIns="60959" numCol="1" anchor="t">
              <a:noAutofit/>
            </a:bodyPr>
            <a:lstStyle/>
            <a:p>
              <a:pPr defTabSz="1219200">
                <a:defRPr sz="2400"/>
              </a:pPr>
              <a:endParaRPr/>
            </a:p>
          </p:txBody>
        </p:sp>
        <p:sp>
          <p:nvSpPr>
            <p:cNvPr id="1517" name="Gerader Verbinder 17"/>
            <p:cNvSpPr/>
            <p:nvPr/>
          </p:nvSpPr>
          <p:spPr>
            <a:xfrm flipH="1">
              <a:off x="383340" y="0"/>
              <a:ext cx="1" cy="1691846"/>
            </a:xfrm>
            <a:prstGeom prst="line">
              <a:avLst/>
            </a:prstGeom>
            <a:noFill/>
            <a:ln w="3175" cap="flat">
              <a:solidFill>
                <a:srgbClr val="FFFFFF"/>
              </a:solidFill>
              <a:prstDash val="sysDot"/>
              <a:miter lim="800000"/>
            </a:ln>
            <a:effectLst/>
          </p:spPr>
          <p:txBody>
            <a:bodyPr wrap="square" lIns="60959" tIns="60959" rIns="60959" bIns="60959" numCol="1" anchor="t">
              <a:noAutofit/>
            </a:bodyPr>
            <a:lstStyle/>
            <a:p>
              <a:pPr defTabSz="1219200">
                <a:defRPr sz="2400"/>
              </a:pPr>
              <a:endParaRPr/>
            </a:p>
          </p:txBody>
        </p:sp>
        <p:sp>
          <p:nvSpPr>
            <p:cNvPr id="1518" name="Gerader Verbinder 18"/>
            <p:cNvSpPr/>
            <p:nvPr/>
          </p:nvSpPr>
          <p:spPr>
            <a:xfrm flipH="1">
              <a:off x="497689" y="0"/>
              <a:ext cx="1" cy="1691846"/>
            </a:xfrm>
            <a:prstGeom prst="line">
              <a:avLst/>
            </a:prstGeom>
            <a:noFill/>
            <a:ln w="3175" cap="flat">
              <a:solidFill>
                <a:srgbClr val="FFFFFF"/>
              </a:solidFill>
              <a:prstDash val="sysDot"/>
              <a:miter lim="800000"/>
            </a:ln>
            <a:effectLst/>
          </p:spPr>
          <p:txBody>
            <a:bodyPr wrap="square" lIns="60959" tIns="60959" rIns="60959" bIns="60959" numCol="1" anchor="t">
              <a:noAutofit/>
            </a:bodyPr>
            <a:lstStyle/>
            <a:p>
              <a:pPr defTabSz="1219200">
                <a:defRPr sz="2400"/>
              </a:pPr>
              <a:endParaRPr/>
            </a:p>
          </p:txBody>
        </p:sp>
        <p:sp>
          <p:nvSpPr>
            <p:cNvPr id="1519" name="Gerader Verbinder 19"/>
            <p:cNvSpPr/>
            <p:nvPr/>
          </p:nvSpPr>
          <p:spPr>
            <a:xfrm flipH="1">
              <a:off x="612037" y="0"/>
              <a:ext cx="1" cy="1691846"/>
            </a:xfrm>
            <a:prstGeom prst="line">
              <a:avLst/>
            </a:prstGeom>
            <a:noFill/>
            <a:ln w="3175" cap="flat">
              <a:solidFill>
                <a:srgbClr val="FFFFFF"/>
              </a:solidFill>
              <a:prstDash val="sysDot"/>
              <a:miter lim="800000"/>
            </a:ln>
            <a:effectLst/>
          </p:spPr>
          <p:txBody>
            <a:bodyPr wrap="square" lIns="60959" tIns="60959" rIns="60959" bIns="60959" numCol="1" anchor="t">
              <a:noAutofit/>
            </a:bodyPr>
            <a:lstStyle/>
            <a:p>
              <a:pPr defTabSz="1219200">
                <a:defRPr sz="2400"/>
              </a:pPr>
              <a:endParaRPr/>
            </a:p>
          </p:txBody>
        </p:sp>
        <p:sp>
          <p:nvSpPr>
            <p:cNvPr id="1520" name="Gerader Verbinder 20"/>
            <p:cNvSpPr/>
            <p:nvPr/>
          </p:nvSpPr>
          <p:spPr>
            <a:xfrm flipH="1">
              <a:off x="726386" y="0"/>
              <a:ext cx="1" cy="1691846"/>
            </a:xfrm>
            <a:prstGeom prst="line">
              <a:avLst/>
            </a:prstGeom>
            <a:noFill/>
            <a:ln w="3175" cap="flat">
              <a:solidFill>
                <a:srgbClr val="FFFFFF"/>
              </a:solidFill>
              <a:prstDash val="sysDot"/>
              <a:miter lim="800000"/>
            </a:ln>
            <a:effectLst/>
          </p:spPr>
          <p:txBody>
            <a:bodyPr wrap="square" lIns="60959" tIns="60959" rIns="60959" bIns="60959" numCol="1" anchor="t">
              <a:noAutofit/>
            </a:bodyPr>
            <a:lstStyle/>
            <a:p>
              <a:pPr defTabSz="1219200">
                <a:defRPr sz="2400"/>
              </a:pPr>
              <a:endParaRPr/>
            </a:p>
          </p:txBody>
        </p:sp>
        <p:sp>
          <p:nvSpPr>
            <p:cNvPr id="1521" name="Gerader Verbinder 21"/>
            <p:cNvSpPr/>
            <p:nvPr/>
          </p:nvSpPr>
          <p:spPr>
            <a:xfrm flipH="1">
              <a:off x="211817" y="0"/>
              <a:ext cx="1" cy="1691846"/>
            </a:xfrm>
            <a:prstGeom prst="line">
              <a:avLst/>
            </a:prstGeom>
            <a:noFill/>
            <a:ln w="3175" cap="flat">
              <a:solidFill>
                <a:srgbClr val="FFFFFF"/>
              </a:solidFill>
              <a:prstDash val="sysDot"/>
              <a:miter lim="800000"/>
            </a:ln>
            <a:effectLst/>
          </p:spPr>
          <p:txBody>
            <a:bodyPr wrap="square" lIns="60959" tIns="60959" rIns="60959" bIns="60959" numCol="1" anchor="t">
              <a:noAutofit/>
            </a:bodyPr>
            <a:lstStyle/>
            <a:p>
              <a:pPr defTabSz="1219200">
                <a:defRPr sz="2400"/>
              </a:pPr>
              <a:endParaRPr/>
            </a:p>
          </p:txBody>
        </p:sp>
        <p:sp>
          <p:nvSpPr>
            <p:cNvPr id="1522" name="Gerader Verbinder 22"/>
            <p:cNvSpPr/>
            <p:nvPr/>
          </p:nvSpPr>
          <p:spPr>
            <a:xfrm flipH="1">
              <a:off x="326165" y="0"/>
              <a:ext cx="1" cy="1691846"/>
            </a:xfrm>
            <a:prstGeom prst="line">
              <a:avLst/>
            </a:prstGeom>
            <a:noFill/>
            <a:ln w="3175" cap="flat">
              <a:solidFill>
                <a:srgbClr val="FFFFFF"/>
              </a:solidFill>
              <a:prstDash val="sysDot"/>
              <a:miter lim="800000"/>
            </a:ln>
            <a:effectLst/>
          </p:spPr>
          <p:txBody>
            <a:bodyPr wrap="square" lIns="60959" tIns="60959" rIns="60959" bIns="60959" numCol="1" anchor="t">
              <a:noAutofit/>
            </a:bodyPr>
            <a:lstStyle/>
            <a:p>
              <a:pPr defTabSz="1219200">
                <a:defRPr sz="2400"/>
              </a:pPr>
              <a:endParaRPr/>
            </a:p>
          </p:txBody>
        </p:sp>
        <p:sp>
          <p:nvSpPr>
            <p:cNvPr id="1523" name="Gerader Verbinder 23"/>
            <p:cNvSpPr/>
            <p:nvPr/>
          </p:nvSpPr>
          <p:spPr>
            <a:xfrm flipH="1">
              <a:off x="440514" y="0"/>
              <a:ext cx="1" cy="1691846"/>
            </a:xfrm>
            <a:prstGeom prst="line">
              <a:avLst/>
            </a:prstGeom>
            <a:noFill/>
            <a:ln w="3175" cap="flat">
              <a:solidFill>
                <a:srgbClr val="FFFFFF"/>
              </a:solidFill>
              <a:prstDash val="sysDot"/>
              <a:miter lim="800000"/>
            </a:ln>
            <a:effectLst/>
          </p:spPr>
          <p:txBody>
            <a:bodyPr wrap="square" lIns="60959" tIns="60959" rIns="60959" bIns="60959" numCol="1" anchor="t">
              <a:noAutofit/>
            </a:bodyPr>
            <a:lstStyle/>
            <a:p>
              <a:pPr defTabSz="1219200">
                <a:defRPr sz="2400"/>
              </a:pPr>
              <a:endParaRPr/>
            </a:p>
          </p:txBody>
        </p:sp>
        <p:sp>
          <p:nvSpPr>
            <p:cNvPr id="1524" name="Gerader Verbinder 24"/>
            <p:cNvSpPr/>
            <p:nvPr/>
          </p:nvSpPr>
          <p:spPr>
            <a:xfrm flipH="1">
              <a:off x="554863" y="0"/>
              <a:ext cx="1" cy="1691846"/>
            </a:xfrm>
            <a:prstGeom prst="line">
              <a:avLst/>
            </a:prstGeom>
            <a:noFill/>
            <a:ln w="3175" cap="flat">
              <a:solidFill>
                <a:srgbClr val="FFFFFF"/>
              </a:solidFill>
              <a:prstDash val="sysDot"/>
              <a:miter lim="800000"/>
            </a:ln>
            <a:effectLst/>
          </p:spPr>
          <p:txBody>
            <a:bodyPr wrap="square" lIns="60959" tIns="60959" rIns="60959" bIns="60959" numCol="1" anchor="t">
              <a:noAutofit/>
            </a:bodyPr>
            <a:lstStyle/>
            <a:p>
              <a:pPr defTabSz="1219200">
                <a:defRPr sz="2400"/>
              </a:pPr>
              <a:endParaRPr/>
            </a:p>
          </p:txBody>
        </p:sp>
        <p:sp>
          <p:nvSpPr>
            <p:cNvPr id="1525" name="Gerader Verbinder 25"/>
            <p:cNvSpPr/>
            <p:nvPr/>
          </p:nvSpPr>
          <p:spPr>
            <a:xfrm flipH="1">
              <a:off x="669212" y="0"/>
              <a:ext cx="1" cy="1691846"/>
            </a:xfrm>
            <a:prstGeom prst="line">
              <a:avLst/>
            </a:prstGeom>
            <a:noFill/>
            <a:ln w="3175" cap="flat">
              <a:solidFill>
                <a:srgbClr val="FFFFFF"/>
              </a:solidFill>
              <a:prstDash val="sysDot"/>
              <a:miter lim="800000"/>
            </a:ln>
            <a:effectLst/>
          </p:spPr>
          <p:txBody>
            <a:bodyPr wrap="square" lIns="60959" tIns="60959" rIns="60959" bIns="60959" numCol="1" anchor="t">
              <a:noAutofit/>
            </a:bodyPr>
            <a:lstStyle/>
            <a:p>
              <a:pPr defTabSz="1219200">
                <a:defRPr sz="2400"/>
              </a:pPr>
              <a:endParaRPr/>
            </a:p>
          </p:txBody>
        </p:sp>
        <p:sp>
          <p:nvSpPr>
            <p:cNvPr id="1526" name="Gerader Verbinder 26"/>
            <p:cNvSpPr/>
            <p:nvPr/>
          </p:nvSpPr>
          <p:spPr>
            <a:xfrm flipH="1">
              <a:off x="783561" y="0"/>
              <a:ext cx="1" cy="1691846"/>
            </a:xfrm>
            <a:prstGeom prst="line">
              <a:avLst/>
            </a:prstGeom>
            <a:noFill/>
            <a:ln w="3175" cap="flat">
              <a:solidFill>
                <a:srgbClr val="FFFFFF"/>
              </a:solidFill>
              <a:prstDash val="sysDot"/>
              <a:miter lim="800000"/>
            </a:ln>
            <a:effectLst/>
          </p:spPr>
          <p:txBody>
            <a:bodyPr wrap="square" lIns="60959" tIns="60959" rIns="60959" bIns="60959" numCol="1" anchor="t">
              <a:noAutofit/>
            </a:bodyPr>
            <a:lstStyle/>
            <a:p>
              <a:pPr defTabSz="1219200">
                <a:defRPr sz="2400"/>
              </a:pPr>
              <a:endParaRPr/>
            </a:p>
          </p:txBody>
        </p:sp>
        <p:sp>
          <p:nvSpPr>
            <p:cNvPr id="1527" name="Gerader Verbinder 27"/>
            <p:cNvSpPr/>
            <p:nvPr/>
          </p:nvSpPr>
          <p:spPr>
            <a:xfrm flipH="1">
              <a:off x="897910" y="0"/>
              <a:ext cx="1" cy="1691846"/>
            </a:xfrm>
            <a:prstGeom prst="line">
              <a:avLst/>
            </a:prstGeom>
            <a:noFill/>
            <a:ln w="3175" cap="flat">
              <a:solidFill>
                <a:srgbClr val="FFFFFF"/>
              </a:solidFill>
              <a:prstDash val="sysDot"/>
              <a:miter lim="800000"/>
            </a:ln>
            <a:effectLst/>
          </p:spPr>
          <p:txBody>
            <a:bodyPr wrap="square" lIns="60959" tIns="60959" rIns="60959" bIns="60959" numCol="1" anchor="t">
              <a:noAutofit/>
            </a:bodyPr>
            <a:lstStyle/>
            <a:p>
              <a:pPr defTabSz="1219200">
                <a:defRPr sz="2400"/>
              </a:pPr>
              <a:endParaRPr/>
            </a:p>
          </p:txBody>
        </p:sp>
        <p:sp>
          <p:nvSpPr>
            <p:cNvPr id="1528" name="Gerader Verbinder 28"/>
            <p:cNvSpPr/>
            <p:nvPr/>
          </p:nvSpPr>
          <p:spPr>
            <a:xfrm flipH="1">
              <a:off x="1012259" y="0"/>
              <a:ext cx="1" cy="1691846"/>
            </a:xfrm>
            <a:prstGeom prst="line">
              <a:avLst/>
            </a:prstGeom>
            <a:noFill/>
            <a:ln w="3175" cap="flat">
              <a:solidFill>
                <a:srgbClr val="FFFFFF"/>
              </a:solidFill>
              <a:prstDash val="sysDot"/>
              <a:miter lim="800000"/>
            </a:ln>
            <a:effectLst/>
          </p:spPr>
          <p:txBody>
            <a:bodyPr wrap="square" lIns="60959" tIns="60959" rIns="60959" bIns="60959" numCol="1" anchor="t">
              <a:noAutofit/>
            </a:bodyPr>
            <a:lstStyle/>
            <a:p>
              <a:pPr defTabSz="1219200">
                <a:defRPr sz="2400"/>
              </a:pPr>
              <a:endParaRPr/>
            </a:p>
          </p:txBody>
        </p:sp>
        <p:sp>
          <p:nvSpPr>
            <p:cNvPr id="1529" name="Gerader Verbinder 29"/>
            <p:cNvSpPr/>
            <p:nvPr/>
          </p:nvSpPr>
          <p:spPr>
            <a:xfrm flipH="1">
              <a:off x="840735" y="0"/>
              <a:ext cx="1" cy="1691846"/>
            </a:xfrm>
            <a:prstGeom prst="line">
              <a:avLst/>
            </a:prstGeom>
            <a:noFill/>
            <a:ln w="3175" cap="flat">
              <a:solidFill>
                <a:srgbClr val="FFFFFF"/>
              </a:solidFill>
              <a:prstDash val="sysDot"/>
              <a:miter lim="800000"/>
            </a:ln>
            <a:effectLst/>
          </p:spPr>
          <p:txBody>
            <a:bodyPr wrap="square" lIns="60959" tIns="60959" rIns="60959" bIns="60959" numCol="1" anchor="t">
              <a:noAutofit/>
            </a:bodyPr>
            <a:lstStyle/>
            <a:p>
              <a:pPr defTabSz="1219200">
                <a:defRPr sz="2400"/>
              </a:pPr>
              <a:endParaRPr/>
            </a:p>
          </p:txBody>
        </p:sp>
        <p:sp>
          <p:nvSpPr>
            <p:cNvPr id="1530" name="Gerader Verbinder 30"/>
            <p:cNvSpPr/>
            <p:nvPr/>
          </p:nvSpPr>
          <p:spPr>
            <a:xfrm flipH="1">
              <a:off x="955084" y="0"/>
              <a:ext cx="1" cy="1691846"/>
            </a:xfrm>
            <a:prstGeom prst="line">
              <a:avLst/>
            </a:prstGeom>
            <a:noFill/>
            <a:ln w="3175" cap="flat">
              <a:solidFill>
                <a:srgbClr val="FFFFFF"/>
              </a:solidFill>
              <a:prstDash val="sysDot"/>
              <a:miter lim="800000"/>
            </a:ln>
            <a:effectLst/>
          </p:spPr>
          <p:txBody>
            <a:bodyPr wrap="square" lIns="60959" tIns="60959" rIns="60959" bIns="60959" numCol="1" anchor="t">
              <a:noAutofit/>
            </a:bodyPr>
            <a:lstStyle/>
            <a:p>
              <a:pPr defTabSz="1219200">
                <a:defRPr sz="2400"/>
              </a:pPr>
              <a:endParaRPr/>
            </a:p>
          </p:txBody>
        </p:sp>
        <p:sp>
          <p:nvSpPr>
            <p:cNvPr id="1531" name="Gerader Verbinder 31"/>
            <p:cNvSpPr/>
            <p:nvPr/>
          </p:nvSpPr>
          <p:spPr>
            <a:xfrm flipH="1">
              <a:off x="1069433" y="0"/>
              <a:ext cx="1" cy="1691846"/>
            </a:xfrm>
            <a:prstGeom prst="line">
              <a:avLst/>
            </a:prstGeom>
            <a:noFill/>
            <a:ln w="3175" cap="flat">
              <a:solidFill>
                <a:srgbClr val="FFFFFF"/>
              </a:solidFill>
              <a:prstDash val="sysDot"/>
              <a:miter lim="800000"/>
            </a:ln>
            <a:effectLst/>
          </p:spPr>
          <p:txBody>
            <a:bodyPr wrap="square" lIns="60959" tIns="60959" rIns="60959" bIns="60959" numCol="1" anchor="t">
              <a:noAutofit/>
            </a:bodyPr>
            <a:lstStyle/>
            <a:p>
              <a:pPr defTabSz="1219200">
                <a:defRPr sz="2400"/>
              </a:pPr>
              <a:endParaRPr/>
            </a:p>
          </p:txBody>
        </p:sp>
        <p:sp>
          <p:nvSpPr>
            <p:cNvPr id="1532" name="Gerader Verbinder 32"/>
            <p:cNvSpPr/>
            <p:nvPr/>
          </p:nvSpPr>
          <p:spPr>
            <a:xfrm flipH="1">
              <a:off x="1183782" y="0"/>
              <a:ext cx="1" cy="1691846"/>
            </a:xfrm>
            <a:prstGeom prst="line">
              <a:avLst/>
            </a:prstGeom>
            <a:noFill/>
            <a:ln w="3175" cap="flat">
              <a:solidFill>
                <a:srgbClr val="FFFFFF"/>
              </a:solidFill>
              <a:prstDash val="sysDot"/>
              <a:miter lim="800000"/>
            </a:ln>
            <a:effectLst/>
          </p:spPr>
          <p:txBody>
            <a:bodyPr wrap="square" lIns="60959" tIns="60959" rIns="60959" bIns="60959" numCol="1" anchor="t">
              <a:noAutofit/>
            </a:bodyPr>
            <a:lstStyle/>
            <a:p>
              <a:pPr defTabSz="1219200">
                <a:defRPr sz="2400"/>
              </a:pPr>
              <a:endParaRPr/>
            </a:p>
          </p:txBody>
        </p:sp>
        <p:sp>
          <p:nvSpPr>
            <p:cNvPr id="1533" name="Gerader Verbinder 33"/>
            <p:cNvSpPr/>
            <p:nvPr/>
          </p:nvSpPr>
          <p:spPr>
            <a:xfrm flipH="1">
              <a:off x="1240954" y="0"/>
              <a:ext cx="1" cy="1691846"/>
            </a:xfrm>
            <a:prstGeom prst="line">
              <a:avLst/>
            </a:prstGeom>
            <a:noFill/>
            <a:ln w="3175" cap="flat">
              <a:solidFill>
                <a:srgbClr val="FFFFFF"/>
              </a:solidFill>
              <a:prstDash val="sysDot"/>
              <a:miter lim="800000"/>
            </a:ln>
            <a:effectLst/>
          </p:spPr>
          <p:txBody>
            <a:bodyPr wrap="square" lIns="60959" tIns="60959" rIns="60959" bIns="60959" numCol="1" anchor="t">
              <a:noAutofit/>
            </a:bodyPr>
            <a:lstStyle/>
            <a:p>
              <a:pPr defTabSz="1219200">
                <a:defRPr sz="2400"/>
              </a:pPr>
              <a:endParaRPr/>
            </a:p>
          </p:txBody>
        </p:sp>
        <p:sp>
          <p:nvSpPr>
            <p:cNvPr id="1534" name="Gerader Verbinder 34"/>
            <p:cNvSpPr/>
            <p:nvPr/>
          </p:nvSpPr>
          <p:spPr>
            <a:xfrm flipH="1" flipV="1">
              <a:off x="0" y="139895"/>
              <a:ext cx="1482475" cy="1"/>
            </a:xfrm>
            <a:prstGeom prst="line">
              <a:avLst/>
            </a:prstGeom>
            <a:noFill/>
            <a:ln w="3175" cap="flat">
              <a:solidFill>
                <a:srgbClr val="FFFFFF"/>
              </a:solidFill>
              <a:prstDash val="sysDot"/>
              <a:miter lim="800000"/>
            </a:ln>
            <a:effectLst/>
          </p:spPr>
          <p:txBody>
            <a:bodyPr wrap="square" lIns="60959" tIns="60959" rIns="60959" bIns="60959" numCol="1" anchor="t">
              <a:noAutofit/>
            </a:bodyPr>
            <a:lstStyle/>
            <a:p>
              <a:pPr defTabSz="1219200">
                <a:defRPr sz="2400"/>
              </a:pPr>
              <a:endParaRPr/>
            </a:p>
          </p:txBody>
        </p:sp>
        <p:sp>
          <p:nvSpPr>
            <p:cNvPr id="1535" name="Gerader Verbinder 35"/>
            <p:cNvSpPr/>
            <p:nvPr/>
          </p:nvSpPr>
          <p:spPr>
            <a:xfrm flipH="1" flipV="1">
              <a:off x="0" y="195914"/>
              <a:ext cx="1482475" cy="1"/>
            </a:xfrm>
            <a:prstGeom prst="line">
              <a:avLst/>
            </a:prstGeom>
            <a:noFill/>
            <a:ln w="3175" cap="flat">
              <a:solidFill>
                <a:srgbClr val="FFFFFF"/>
              </a:solidFill>
              <a:prstDash val="sysDot"/>
              <a:miter lim="800000"/>
            </a:ln>
            <a:effectLst/>
          </p:spPr>
          <p:txBody>
            <a:bodyPr wrap="square" lIns="60959" tIns="60959" rIns="60959" bIns="60959" numCol="1" anchor="t">
              <a:noAutofit/>
            </a:bodyPr>
            <a:lstStyle/>
            <a:p>
              <a:pPr defTabSz="1219200">
                <a:defRPr sz="2400"/>
              </a:pPr>
              <a:endParaRPr/>
            </a:p>
          </p:txBody>
        </p:sp>
        <p:sp>
          <p:nvSpPr>
            <p:cNvPr id="1536" name="Gerader Verbinder 36"/>
            <p:cNvSpPr/>
            <p:nvPr/>
          </p:nvSpPr>
          <p:spPr>
            <a:xfrm flipH="1" flipV="1">
              <a:off x="0" y="307950"/>
              <a:ext cx="1482475" cy="1"/>
            </a:xfrm>
            <a:prstGeom prst="line">
              <a:avLst/>
            </a:prstGeom>
            <a:noFill/>
            <a:ln w="3175" cap="flat">
              <a:solidFill>
                <a:srgbClr val="FFFFFF"/>
              </a:solidFill>
              <a:prstDash val="sysDot"/>
              <a:miter lim="800000"/>
            </a:ln>
            <a:effectLst/>
          </p:spPr>
          <p:txBody>
            <a:bodyPr wrap="square" lIns="60959" tIns="60959" rIns="60959" bIns="60959" numCol="1" anchor="t">
              <a:noAutofit/>
            </a:bodyPr>
            <a:lstStyle/>
            <a:p>
              <a:pPr defTabSz="1219200">
                <a:defRPr sz="2400"/>
              </a:pPr>
              <a:endParaRPr/>
            </a:p>
          </p:txBody>
        </p:sp>
        <p:sp>
          <p:nvSpPr>
            <p:cNvPr id="1537" name="Gerader Verbinder 37"/>
            <p:cNvSpPr/>
            <p:nvPr/>
          </p:nvSpPr>
          <p:spPr>
            <a:xfrm flipH="1" flipV="1">
              <a:off x="0" y="419987"/>
              <a:ext cx="1482475" cy="1"/>
            </a:xfrm>
            <a:prstGeom prst="line">
              <a:avLst/>
            </a:prstGeom>
            <a:noFill/>
            <a:ln w="3175" cap="flat">
              <a:solidFill>
                <a:srgbClr val="FFFFFF"/>
              </a:solidFill>
              <a:prstDash val="sysDot"/>
              <a:miter lim="800000"/>
            </a:ln>
            <a:effectLst/>
          </p:spPr>
          <p:txBody>
            <a:bodyPr wrap="square" lIns="60959" tIns="60959" rIns="60959" bIns="60959" numCol="1" anchor="t">
              <a:noAutofit/>
            </a:bodyPr>
            <a:lstStyle/>
            <a:p>
              <a:pPr defTabSz="1219200">
                <a:defRPr sz="2400"/>
              </a:pPr>
              <a:endParaRPr/>
            </a:p>
          </p:txBody>
        </p:sp>
        <p:sp>
          <p:nvSpPr>
            <p:cNvPr id="1538" name="Gerader Verbinder 38"/>
            <p:cNvSpPr/>
            <p:nvPr/>
          </p:nvSpPr>
          <p:spPr>
            <a:xfrm flipH="1" flipV="1">
              <a:off x="0" y="532024"/>
              <a:ext cx="1482475" cy="1"/>
            </a:xfrm>
            <a:prstGeom prst="line">
              <a:avLst/>
            </a:prstGeom>
            <a:noFill/>
            <a:ln w="3175" cap="flat">
              <a:solidFill>
                <a:srgbClr val="FFFFFF"/>
              </a:solidFill>
              <a:prstDash val="sysDot"/>
              <a:miter lim="800000"/>
            </a:ln>
            <a:effectLst/>
          </p:spPr>
          <p:txBody>
            <a:bodyPr wrap="square" lIns="60959" tIns="60959" rIns="60959" bIns="60959" numCol="1" anchor="t">
              <a:noAutofit/>
            </a:bodyPr>
            <a:lstStyle/>
            <a:p>
              <a:pPr defTabSz="1219200">
                <a:defRPr sz="2400"/>
              </a:pPr>
              <a:endParaRPr/>
            </a:p>
          </p:txBody>
        </p:sp>
        <p:sp>
          <p:nvSpPr>
            <p:cNvPr id="1539" name="Gerader Verbinder 39"/>
            <p:cNvSpPr/>
            <p:nvPr/>
          </p:nvSpPr>
          <p:spPr>
            <a:xfrm flipH="1" flipV="1">
              <a:off x="0" y="644060"/>
              <a:ext cx="1482475" cy="1"/>
            </a:xfrm>
            <a:prstGeom prst="line">
              <a:avLst/>
            </a:prstGeom>
            <a:noFill/>
            <a:ln w="3175" cap="flat">
              <a:solidFill>
                <a:srgbClr val="FFFFFF"/>
              </a:solidFill>
              <a:prstDash val="sysDot"/>
              <a:miter lim="800000"/>
            </a:ln>
            <a:effectLst/>
          </p:spPr>
          <p:txBody>
            <a:bodyPr wrap="square" lIns="60959" tIns="60959" rIns="60959" bIns="60959" numCol="1" anchor="t">
              <a:noAutofit/>
            </a:bodyPr>
            <a:lstStyle/>
            <a:p>
              <a:pPr defTabSz="1219200">
                <a:defRPr sz="2400"/>
              </a:pPr>
              <a:endParaRPr/>
            </a:p>
          </p:txBody>
        </p:sp>
        <p:sp>
          <p:nvSpPr>
            <p:cNvPr id="1540" name="Gerader Verbinder 40"/>
            <p:cNvSpPr/>
            <p:nvPr/>
          </p:nvSpPr>
          <p:spPr>
            <a:xfrm flipH="1" flipV="1">
              <a:off x="0" y="756097"/>
              <a:ext cx="1482475" cy="1"/>
            </a:xfrm>
            <a:prstGeom prst="line">
              <a:avLst/>
            </a:prstGeom>
            <a:noFill/>
            <a:ln w="3175" cap="flat">
              <a:solidFill>
                <a:srgbClr val="FFFFFF"/>
              </a:solidFill>
              <a:prstDash val="sysDot"/>
              <a:miter lim="800000"/>
            </a:ln>
            <a:effectLst/>
          </p:spPr>
          <p:txBody>
            <a:bodyPr wrap="square" lIns="60959" tIns="60959" rIns="60959" bIns="60959" numCol="1" anchor="t">
              <a:noAutofit/>
            </a:bodyPr>
            <a:lstStyle/>
            <a:p>
              <a:pPr defTabSz="1219200">
                <a:defRPr sz="2400"/>
              </a:pPr>
              <a:endParaRPr/>
            </a:p>
          </p:txBody>
        </p:sp>
        <p:sp>
          <p:nvSpPr>
            <p:cNvPr id="1541" name="Gerader Verbinder 41"/>
            <p:cNvSpPr/>
            <p:nvPr/>
          </p:nvSpPr>
          <p:spPr>
            <a:xfrm flipH="1" flipV="1">
              <a:off x="0" y="868133"/>
              <a:ext cx="1482475" cy="1"/>
            </a:xfrm>
            <a:prstGeom prst="line">
              <a:avLst/>
            </a:prstGeom>
            <a:noFill/>
            <a:ln w="3175" cap="flat">
              <a:solidFill>
                <a:srgbClr val="FFFFFF"/>
              </a:solidFill>
              <a:prstDash val="sysDot"/>
              <a:miter lim="800000"/>
            </a:ln>
            <a:effectLst/>
          </p:spPr>
          <p:txBody>
            <a:bodyPr wrap="square" lIns="60959" tIns="60959" rIns="60959" bIns="60959" numCol="1" anchor="t">
              <a:noAutofit/>
            </a:bodyPr>
            <a:lstStyle/>
            <a:p>
              <a:pPr defTabSz="1219200">
                <a:defRPr sz="2400"/>
              </a:pPr>
              <a:endParaRPr/>
            </a:p>
          </p:txBody>
        </p:sp>
        <p:sp>
          <p:nvSpPr>
            <p:cNvPr id="1542" name="Gerader Verbinder 42"/>
            <p:cNvSpPr/>
            <p:nvPr/>
          </p:nvSpPr>
          <p:spPr>
            <a:xfrm flipH="1" flipV="1">
              <a:off x="0" y="980170"/>
              <a:ext cx="1482475" cy="1"/>
            </a:xfrm>
            <a:prstGeom prst="line">
              <a:avLst/>
            </a:prstGeom>
            <a:noFill/>
            <a:ln w="3175" cap="flat">
              <a:solidFill>
                <a:srgbClr val="FFFFFF"/>
              </a:solidFill>
              <a:prstDash val="sysDot"/>
              <a:miter lim="800000"/>
            </a:ln>
            <a:effectLst/>
          </p:spPr>
          <p:txBody>
            <a:bodyPr wrap="square" lIns="60959" tIns="60959" rIns="60959" bIns="60959" numCol="1" anchor="t">
              <a:noAutofit/>
            </a:bodyPr>
            <a:lstStyle/>
            <a:p>
              <a:pPr defTabSz="1219200">
                <a:defRPr sz="2400"/>
              </a:pPr>
              <a:endParaRPr/>
            </a:p>
          </p:txBody>
        </p:sp>
        <p:sp>
          <p:nvSpPr>
            <p:cNvPr id="1543" name="Gerader Verbinder 43"/>
            <p:cNvSpPr/>
            <p:nvPr/>
          </p:nvSpPr>
          <p:spPr>
            <a:xfrm flipH="1" flipV="1">
              <a:off x="0" y="1092207"/>
              <a:ext cx="1482475" cy="1"/>
            </a:xfrm>
            <a:prstGeom prst="line">
              <a:avLst/>
            </a:prstGeom>
            <a:noFill/>
            <a:ln w="3175" cap="flat">
              <a:solidFill>
                <a:srgbClr val="FFFFFF"/>
              </a:solidFill>
              <a:prstDash val="sysDot"/>
              <a:miter lim="800000"/>
            </a:ln>
            <a:effectLst/>
          </p:spPr>
          <p:txBody>
            <a:bodyPr wrap="square" lIns="60959" tIns="60959" rIns="60959" bIns="60959" numCol="1" anchor="t">
              <a:noAutofit/>
            </a:bodyPr>
            <a:lstStyle/>
            <a:p>
              <a:pPr defTabSz="1219200">
                <a:defRPr sz="2400"/>
              </a:pPr>
              <a:endParaRPr/>
            </a:p>
          </p:txBody>
        </p:sp>
        <p:sp>
          <p:nvSpPr>
            <p:cNvPr id="1544" name="Gerader Verbinder 44"/>
            <p:cNvSpPr/>
            <p:nvPr/>
          </p:nvSpPr>
          <p:spPr>
            <a:xfrm flipH="1" flipV="1">
              <a:off x="0" y="1204243"/>
              <a:ext cx="1482475" cy="1"/>
            </a:xfrm>
            <a:prstGeom prst="line">
              <a:avLst/>
            </a:prstGeom>
            <a:noFill/>
            <a:ln w="3175" cap="flat">
              <a:solidFill>
                <a:srgbClr val="FFFFFF"/>
              </a:solidFill>
              <a:prstDash val="sysDot"/>
              <a:miter lim="800000"/>
            </a:ln>
            <a:effectLst/>
          </p:spPr>
          <p:txBody>
            <a:bodyPr wrap="square" lIns="60959" tIns="60959" rIns="60959" bIns="60959" numCol="1" anchor="t">
              <a:noAutofit/>
            </a:bodyPr>
            <a:lstStyle/>
            <a:p>
              <a:pPr defTabSz="1219200">
                <a:defRPr sz="2400"/>
              </a:pPr>
              <a:endParaRPr/>
            </a:p>
          </p:txBody>
        </p:sp>
        <p:sp>
          <p:nvSpPr>
            <p:cNvPr id="1545" name="Gerader Verbinder 45"/>
            <p:cNvSpPr/>
            <p:nvPr/>
          </p:nvSpPr>
          <p:spPr>
            <a:xfrm flipH="1" flipV="1">
              <a:off x="0" y="1372298"/>
              <a:ext cx="1482475" cy="1"/>
            </a:xfrm>
            <a:prstGeom prst="line">
              <a:avLst/>
            </a:prstGeom>
            <a:noFill/>
            <a:ln w="3175" cap="flat">
              <a:solidFill>
                <a:srgbClr val="FFFFFF"/>
              </a:solidFill>
              <a:prstDash val="sysDot"/>
              <a:miter lim="800000"/>
            </a:ln>
            <a:effectLst/>
          </p:spPr>
          <p:txBody>
            <a:bodyPr wrap="square" lIns="60959" tIns="60959" rIns="60959" bIns="60959" numCol="1" anchor="t">
              <a:noAutofit/>
            </a:bodyPr>
            <a:lstStyle/>
            <a:p>
              <a:pPr defTabSz="1219200">
                <a:defRPr sz="2400"/>
              </a:pPr>
              <a:endParaRPr/>
            </a:p>
          </p:txBody>
        </p:sp>
        <p:sp>
          <p:nvSpPr>
            <p:cNvPr id="1546" name="Gerader Verbinder 46"/>
            <p:cNvSpPr/>
            <p:nvPr/>
          </p:nvSpPr>
          <p:spPr>
            <a:xfrm flipH="1" flipV="1">
              <a:off x="0" y="1540357"/>
              <a:ext cx="1482475" cy="1"/>
            </a:xfrm>
            <a:prstGeom prst="line">
              <a:avLst/>
            </a:prstGeom>
            <a:noFill/>
            <a:ln w="3175" cap="flat">
              <a:solidFill>
                <a:srgbClr val="FFFFFF"/>
              </a:solidFill>
              <a:prstDash val="sysDot"/>
              <a:miter lim="800000"/>
            </a:ln>
            <a:effectLst/>
          </p:spPr>
          <p:txBody>
            <a:bodyPr wrap="square" lIns="60959" tIns="60959" rIns="60959" bIns="60959" numCol="1" anchor="t">
              <a:noAutofit/>
            </a:bodyPr>
            <a:lstStyle/>
            <a:p>
              <a:pPr defTabSz="1219200">
                <a:defRPr sz="2400"/>
              </a:pPr>
              <a:endParaRPr/>
            </a:p>
          </p:txBody>
        </p:sp>
        <p:sp>
          <p:nvSpPr>
            <p:cNvPr id="1547" name="Gerader Verbinder 47"/>
            <p:cNvSpPr/>
            <p:nvPr/>
          </p:nvSpPr>
          <p:spPr>
            <a:xfrm flipH="1" flipV="1">
              <a:off x="0" y="251932"/>
              <a:ext cx="1482475" cy="1"/>
            </a:xfrm>
            <a:prstGeom prst="line">
              <a:avLst/>
            </a:prstGeom>
            <a:noFill/>
            <a:ln w="3175" cap="flat">
              <a:solidFill>
                <a:srgbClr val="FFFFFF"/>
              </a:solidFill>
              <a:prstDash val="sysDot"/>
              <a:miter lim="800000"/>
            </a:ln>
            <a:effectLst/>
          </p:spPr>
          <p:txBody>
            <a:bodyPr wrap="square" lIns="60959" tIns="60959" rIns="60959" bIns="60959" numCol="1" anchor="t">
              <a:noAutofit/>
            </a:bodyPr>
            <a:lstStyle/>
            <a:p>
              <a:pPr defTabSz="1219200">
                <a:defRPr sz="2400"/>
              </a:pPr>
              <a:endParaRPr/>
            </a:p>
          </p:txBody>
        </p:sp>
        <p:sp>
          <p:nvSpPr>
            <p:cNvPr id="1548" name="Gerader Verbinder 48"/>
            <p:cNvSpPr/>
            <p:nvPr/>
          </p:nvSpPr>
          <p:spPr>
            <a:xfrm flipH="1" flipV="1">
              <a:off x="0" y="363969"/>
              <a:ext cx="1482475" cy="1"/>
            </a:xfrm>
            <a:prstGeom prst="line">
              <a:avLst/>
            </a:prstGeom>
            <a:noFill/>
            <a:ln w="3175" cap="flat">
              <a:solidFill>
                <a:srgbClr val="FFFFFF"/>
              </a:solidFill>
              <a:prstDash val="sysDot"/>
              <a:miter lim="800000"/>
            </a:ln>
            <a:effectLst/>
          </p:spPr>
          <p:txBody>
            <a:bodyPr wrap="square" lIns="60959" tIns="60959" rIns="60959" bIns="60959" numCol="1" anchor="t">
              <a:noAutofit/>
            </a:bodyPr>
            <a:lstStyle/>
            <a:p>
              <a:pPr defTabSz="1219200">
                <a:defRPr sz="2400"/>
              </a:pPr>
              <a:endParaRPr/>
            </a:p>
          </p:txBody>
        </p:sp>
        <p:sp>
          <p:nvSpPr>
            <p:cNvPr id="1549" name="Gerader Verbinder 49"/>
            <p:cNvSpPr/>
            <p:nvPr/>
          </p:nvSpPr>
          <p:spPr>
            <a:xfrm flipH="1" flipV="1">
              <a:off x="0" y="476005"/>
              <a:ext cx="1482475" cy="1"/>
            </a:xfrm>
            <a:prstGeom prst="line">
              <a:avLst/>
            </a:prstGeom>
            <a:noFill/>
            <a:ln w="3175" cap="flat">
              <a:solidFill>
                <a:srgbClr val="FFFFFF"/>
              </a:solidFill>
              <a:prstDash val="sysDot"/>
              <a:miter lim="800000"/>
            </a:ln>
            <a:effectLst/>
          </p:spPr>
          <p:txBody>
            <a:bodyPr wrap="square" lIns="60959" tIns="60959" rIns="60959" bIns="60959" numCol="1" anchor="t">
              <a:noAutofit/>
            </a:bodyPr>
            <a:lstStyle/>
            <a:p>
              <a:pPr defTabSz="1219200">
                <a:defRPr sz="2400"/>
              </a:pPr>
              <a:endParaRPr/>
            </a:p>
          </p:txBody>
        </p:sp>
        <p:sp>
          <p:nvSpPr>
            <p:cNvPr id="1550" name="Gerader Verbinder 50"/>
            <p:cNvSpPr/>
            <p:nvPr/>
          </p:nvSpPr>
          <p:spPr>
            <a:xfrm flipH="1" flipV="1">
              <a:off x="0" y="588042"/>
              <a:ext cx="1482475" cy="1"/>
            </a:xfrm>
            <a:prstGeom prst="line">
              <a:avLst/>
            </a:prstGeom>
            <a:noFill/>
            <a:ln w="3175" cap="flat">
              <a:solidFill>
                <a:srgbClr val="FFFFFF"/>
              </a:solidFill>
              <a:prstDash val="sysDot"/>
              <a:miter lim="800000"/>
            </a:ln>
            <a:effectLst/>
          </p:spPr>
          <p:txBody>
            <a:bodyPr wrap="square" lIns="60959" tIns="60959" rIns="60959" bIns="60959" numCol="1" anchor="t">
              <a:noAutofit/>
            </a:bodyPr>
            <a:lstStyle/>
            <a:p>
              <a:pPr defTabSz="1219200">
                <a:defRPr sz="2400"/>
              </a:pPr>
              <a:endParaRPr/>
            </a:p>
          </p:txBody>
        </p:sp>
        <p:sp>
          <p:nvSpPr>
            <p:cNvPr id="1551" name="Gerader Verbinder 51"/>
            <p:cNvSpPr/>
            <p:nvPr/>
          </p:nvSpPr>
          <p:spPr>
            <a:xfrm flipH="1" flipV="1">
              <a:off x="0" y="700078"/>
              <a:ext cx="1482475" cy="1"/>
            </a:xfrm>
            <a:prstGeom prst="line">
              <a:avLst/>
            </a:prstGeom>
            <a:noFill/>
            <a:ln w="3175" cap="flat">
              <a:solidFill>
                <a:srgbClr val="FFFFFF"/>
              </a:solidFill>
              <a:prstDash val="sysDot"/>
              <a:miter lim="800000"/>
            </a:ln>
            <a:effectLst/>
          </p:spPr>
          <p:txBody>
            <a:bodyPr wrap="square" lIns="60959" tIns="60959" rIns="60959" bIns="60959" numCol="1" anchor="t">
              <a:noAutofit/>
            </a:bodyPr>
            <a:lstStyle/>
            <a:p>
              <a:pPr defTabSz="1219200">
                <a:defRPr sz="2400"/>
              </a:pPr>
              <a:endParaRPr/>
            </a:p>
          </p:txBody>
        </p:sp>
        <p:sp>
          <p:nvSpPr>
            <p:cNvPr id="1552" name="Gerader Verbinder 52"/>
            <p:cNvSpPr/>
            <p:nvPr/>
          </p:nvSpPr>
          <p:spPr>
            <a:xfrm flipH="1" flipV="1">
              <a:off x="0" y="812115"/>
              <a:ext cx="1482475" cy="1"/>
            </a:xfrm>
            <a:prstGeom prst="line">
              <a:avLst/>
            </a:prstGeom>
            <a:noFill/>
            <a:ln w="3175" cap="flat">
              <a:solidFill>
                <a:srgbClr val="FFFFFF"/>
              </a:solidFill>
              <a:prstDash val="sysDot"/>
              <a:miter lim="800000"/>
            </a:ln>
            <a:effectLst/>
          </p:spPr>
          <p:txBody>
            <a:bodyPr wrap="square" lIns="60959" tIns="60959" rIns="60959" bIns="60959" numCol="1" anchor="t">
              <a:noAutofit/>
            </a:bodyPr>
            <a:lstStyle/>
            <a:p>
              <a:pPr defTabSz="1219200">
                <a:defRPr sz="2400"/>
              </a:pPr>
              <a:endParaRPr/>
            </a:p>
          </p:txBody>
        </p:sp>
        <p:sp>
          <p:nvSpPr>
            <p:cNvPr id="1553" name="Gerader Verbinder 53"/>
            <p:cNvSpPr/>
            <p:nvPr/>
          </p:nvSpPr>
          <p:spPr>
            <a:xfrm flipH="1" flipV="1">
              <a:off x="0" y="924152"/>
              <a:ext cx="1482475" cy="1"/>
            </a:xfrm>
            <a:prstGeom prst="line">
              <a:avLst/>
            </a:prstGeom>
            <a:noFill/>
            <a:ln w="3175" cap="flat">
              <a:solidFill>
                <a:srgbClr val="FFFFFF"/>
              </a:solidFill>
              <a:prstDash val="sysDot"/>
              <a:miter lim="800000"/>
            </a:ln>
            <a:effectLst/>
          </p:spPr>
          <p:txBody>
            <a:bodyPr wrap="square" lIns="60959" tIns="60959" rIns="60959" bIns="60959" numCol="1" anchor="t">
              <a:noAutofit/>
            </a:bodyPr>
            <a:lstStyle/>
            <a:p>
              <a:pPr defTabSz="1219200">
                <a:defRPr sz="2400"/>
              </a:pPr>
              <a:endParaRPr/>
            </a:p>
          </p:txBody>
        </p:sp>
        <p:sp>
          <p:nvSpPr>
            <p:cNvPr id="1554" name="Gerader Verbinder 54"/>
            <p:cNvSpPr/>
            <p:nvPr/>
          </p:nvSpPr>
          <p:spPr>
            <a:xfrm flipH="1" flipV="1">
              <a:off x="0" y="1036189"/>
              <a:ext cx="1482475" cy="1"/>
            </a:xfrm>
            <a:prstGeom prst="line">
              <a:avLst/>
            </a:prstGeom>
            <a:noFill/>
            <a:ln w="3175" cap="flat">
              <a:solidFill>
                <a:srgbClr val="FFFFFF"/>
              </a:solidFill>
              <a:prstDash val="sysDot"/>
              <a:miter lim="800000"/>
            </a:ln>
            <a:effectLst/>
          </p:spPr>
          <p:txBody>
            <a:bodyPr wrap="square" lIns="60959" tIns="60959" rIns="60959" bIns="60959" numCol="1" anchor="t">
              <a:noAutofit/>
            </a:bodyPr>
            <a:lstStyle/>
            <a:p>
              <a:pPr defTabSz="1219200">
                <a:defRPr sz="2400"/>
              </a:pPr>
              <a:endParaRPr/>
            </a:p>
          </p:txBody>
        </p:sp>
        <p:sp>
          <p:nvSpPr>
            <p:cNvPr id="1555" name="Gerader Verbinder 55"/>
            <p:cNvSpPr/>
            <p:nvPr/>
          </p:nvSpPr>
          <p:spPr>
            <a:xfrm flipH="1" flipV="1">
              <a:off x="0" y="1148225"/>
              <a:ext cx="1482475" cy="1"/>
            </a:xfrm>
            <a:prstGeom prst="line">
              <a:avLst/>
            </a:prstGeom>
            <a:noFill/>
            <a:ln w="3175" cap="flat">
              <a:solidFill>
                <a:srgbClr val="FFFFFF"/>
              </a:solidFill>
              <a:prstDash val="sysDot"/>
              <a:miter lim="800000"/>
            </a:ln>
            <a:effectLst/>
          </p:spPr>
          <p:txBody>
            <a:bodyPr wrap="square" lIns="60959" tIns="60959" rIns="60959" bIns="60959" numCol="1" anchor="t">
              <a:noAutofit/>
            </a:bodyPr>
            <a:lstStyle/>
            <a:p>
              <a:pPr defTabSz="1219200">
                <a:defRPr sz="2400"/>
              </a:pPr>
              <a:endParaRPr/>
            </a:p>
          </p:txBody>
        </p:sp>
        <p:sp>
          <p:nvSpPr>
            <p:cNvPr id="1556" name="Gerader Verbinder 56"/>
            <p:cNvSpPr/>
            <p:nvPr/>
          </p:nvSpPr>
          <p:spPr>
            <a:xfrm flipH="1" flipV="1">
              <a:off x="0" y="1316280"/>
              <a:ext cx="1482475" cy="1"/>
            </a:xfrm>
            <a:prstGeom prst="line">
              <a:avLst/>
            </a:prstGeom>
            <a:noFill/>
            <a:ln w="3175" cap="flat">
              <a:solidFill>
                <a:srgbClr val="FFFFFF"/>
              </a:solidFill>
              <a:prstDash val="sysDot"/>
              <a:miter lim="800000"/>
            </a:ln>
            <a:effectLst/>
          </p:spPr>
          <p:txBody>
            <a:bodyPr wrap="square" lIns="60959" tIns="60959" rIns="60959" bIns="60959" numCol="1" anchor="t">
              <a:noAutofit/>
            </a:bodyPr>
            <a:lstStyle/>
            <a:p>
              <a:pPr defTabSz="1219200">
                <a:defRPr sz="2400"/>
              </a:pPr>
              <a:endParaRPr/>
            </a:p>
          </p:txBody>
        </p:sp>
        <p:sp>
          <p:nvSpPr>
            <p:cNvPr id="1557" name="Gerader Verbinder 57"/>
            <p:cNvSpPr/>
            <p:nvPr/>
          </p:nvSpPr>
          <p:spPr>
            <a:xfrm flipH="1" flipV="1">
              <a:off x="0" y="1484335"/>
              <a:ext cx="1482475" cy="1"/>
            </a:xfrm>
            <a:prstGeom prst="line">
              <a:avLst/>
            </a:prstGeom>
            <a:noFill/>
            <a:ln w="3175" cap="flat">
              <a:solidFill>
                <a:srgbClr val="FFFFFF"/>
              </a:solidFill>
              <a:prstDash val="sysDot"/>
              <a:miter lim="800000"/>
            </a:ln>
            <a:effectLst/>
          </p:spPr>
          <p:txBody>
            <a:bodyPr wrap="square" lIns="60959" tIns="60959" rIns="60959" bIns="60959" numCol="1" anchor="t">
              <a:noAutofit/>
            </a:bodyPr>
            <a:lstStyle/>
            <a:p>
              <a:pPr defTabSz="1219200">
                <a:defRPr sz="2400"/>
              </a:pPr>
              <a:endParaRPr/>
            </a:p>
          </p:txBody>
        </p:sp>
        <p:sp>
          <p:nvSpPr>
            <p:cNvPr id="1558" name="Gerader Verbinder 58"/>
            <p:cNvSpPr/>
            <p:nvPr/>
          </p:nvSpPr>
          <p:spPr>
            <a:xfrm flipH="1" flipV="1">
              <a:off x="0" y="1260262"/>
              <a:ext cx="1482475" cy="1"/>
            </a:xfrm>
            <a:prstGeom prst="line">
              <a:avLst/>
            </a:prstGeom>
            <a:noFill/>
            <a:ln w="3175" cap="flat">
              <a:solidFill>
                <a:srgbClr val="FFFFFF"/>
              </a:solidFill>
              <a:prstDash val="sysDot"/>
              <a:miter lim="800000"/>
            </a:ln>
            <a:effectLst/>
          </p:spPr>
          <p:txBody>
            <a:bodyPr wrap="square" lIns="60959" tIns="60959" rIns="60959" bIns="60959" numCol="1" anchor="t">
              <a:noAutofit/>
            </a:bodyPr>
            <a:lstStyle/>
            <a:p>
              <a:pPr defTabSz="1219200">
                <a:defRPr sz="2400"/>
              </a:pPr>
              <a:endParaRPr/>
            </a:p>
          </p:txBody>
        </p:sp>
        <p:sp>
          <p:nvSpPr>
            <p:cNvPr id="1559" name="Gerader Verbinder 59"/>
            <p:cNvSpPr/>
            <p:nvPr/>
          </p:nvSpPr>
          <p:spPr>
            <a:xfrm flipH="1" flipV="1">
              <a:off x="0" y="1428317"/>
              <a:ext cx="1482475" cy="1"/>
            </a:xfrm>
            <a:prstGeom prst="line">
              <a:avLst/>
            </a:prstGeom>
            <a:noFill/>
            <a:ln w="3175" cap="flat">
              <a:solidFill>
                <a:srgbClr val="FFFFFF"/>
              </a:solidFill>
              <a:prstDash val="sysDot"/>
              <a:miter lim="800000"/>
            </a:ln>
            <a:effectLst/>
          </p:spPr>
          <p:txBody>
            <a:bodyPr wrap="square" lIns="60959" tIns="60959" rIns="60959" bIns="60959" numCol="1" anchor="t">
              <a:noAutofit/>
            </a:bodyPr>
            <a:lstStyle/>
            <a:p>
              <a:pPr defTabSz="1219200">
                <a:defRPr sz="2400"/>
              </a:pPr>
              <a:endParaRPr/>
            </a:p>
          </p:txBody>
        </p:sp>
      </p:grpSp>
      <p:grpSp>
        <p:nvGrpSpPr>
          <p:cNvPr id="1570" name="Gruppieren 62"/>
          <p:cNvGrpSpPr/>
          <p:nvPr/>
        </p:nvGrpSpPr>
        <p:grpSpPr>
          <a:xfrm>
            <a:off x="10287373" y="2086854"/>
            <a:ext cx="1595059" cy="1595060"/>
            <a:chOff x="0" y="0"/>
            <a:chExt cx="1595058" cy="1595058"/>
          </a:xfrm>
        </p:grpSpPr>
        <p:pic>
          <p:nvPicPr>
            <p:cNvPr id="1561" name="Grafik 9" descr="Grafik 9"/>
            <p:cNvPicPr>
              <a:picLocks noChangeAspect="1"/>
            </p:cNvPicPr>
            <p:nvPr/>
          </p:nvPicPr>
          <p:blipFill>
            <a:blip r:embed="rId5"/>
            <a:stretch>
              <a:fillRect/>
            </a:stretch>
          </p:blipFill>
          <p:spPr>
            <a:xfrm>
              <a:off x="0" y="0"/>
              <a:ext cx="1595059" cy="1595059"/>
            </a:xfrm>
            <a:prstGeom prst="rect">
              <a:avLst/>
            </a:prstGeom>
            <a:ln w="12700" cap="flat">
              <a:noFill/>
              <a:miter lim="400000"/>
            </a:ln>
            <a:effectLst/>
          </p:spPr>
        </p:pic>
        <p:sp>
          <p:nvSpPr>
            <p:cNvPr id="1562" name="Gerader Verbinder 60"/>
            <p:cNvSpPr/>
            <p:nvPr/>
          </p:nvSpPr>
          <p:spPr>
            <a:xfrm>
              <a:off x="57173" y="589180"/>
              <a:ext cx="1488946" cy="272195"/>
            </a:xfrm>
            <a:prstGeom prst="line">
              <a:avLst/>
            </a:prstGeom>
            <a:noFill/>
            <a:ln w="12700" cap="flat">
              <a:solidFill>
                <a:srgbClr val="FFFF00"/>
              </a:solidFill>
              <a:prstDash val="solid"/>
              <a:miter lim="800000"/>
            </a:ln>
            <a:effectLst/>
          </p:spPr>
          <p:txBody>
            <a:bodyPr wrap="square" lIns="60959" tIns="60959" rIns="60959" bIns="60959" numCol="1" anchor="t">
              <a:noAutofit/>
            </a:bodyPr>
            <a:lstStyle/>
            <a:p>
              <a:pPr defTabSz="1219200">
                <a:defRPr sz="2400"/>
              </a:pPr>
              <a:endParaRPr/>
            </a:p>
          </p:txBody>
        </p:sp>
        <p:sp>
          <p:nvSpPr>
            <p:cNvPr id="1563" name="Gerader Verbinder 63"/>
            <p:cNvSpPr/>
            <p:nvPr/>
          </p:nvSpPr>
          <p:spPr>
            <a:xfrm>
              <a:off x="57172" y="569299"/>
              <a:ext cx="1488946" cy="272194"/>
            </a:xfrm>
            <a:prstGeom prst="line">
              <a:avLst/>
            </a:prstGeom>
            <a:noFill/>
            <a:ln w="12700" cap="flat">
              <a:solidFill>
                <a:srgbClr val="FFFF00"/>
              </a:solidFill>
              <a:prstDash val="solid"/>
              <a:miter lim="800000"/>
            </a:ln>
            <a:effectLst/>
          </p:spPr>
          <p:txBody>
            <a:bodyPr wrap="square" lIns="60959" tIns="60959" rIns="60959" bIns="60959" numCol="1" anchor="t">
              <a:noAutofit/>
            </a:bodyPr>
            <a:lstStyle/>
            <a:p>
              <a:pPr defTabSz="1219200">
                <a:defRPr sz="2400"/>
              </a:pPr>
              <a:endParaRPr/>
            </a:p>
          </p:txBody>
        </p:sp>
        <p:sp>
          <p:nvSpPr>
            <p:cNvPr id="1564" name="Gerader Verbinder 64"/>
            <p:cNvSpPr/>
            <p:nvPr/>
          </p:nvSpPr>
          <p:spPr>
            <a:xfrm>
              <a:off x="55282" y="549191"/>
              <a:ext cx="1488947" cy="272194"/>
            </a:xfrm>
            <a:prstGeom prst="line">
              <a:avLst/>
            </a:prstGeom>
            <a:noFill/>
            <a:ln w="12700" cap="flat">
              <a:solidFill>
                <a:srgbClr val="FFFF00"/>
              </a:solidFill>
              <a:prstDash val="solid"/>
              <a:miter lim="800000"/>
            </a:ln>
            <a:effectLst/>
          </p:spPr>
          <p:txBody>
            <a:bodyPr wrap="square" lIns="60959" tIns="60959" rIns="60959" bIns="60959" numCol="1" anchor="t">
              <a:noAutofit/>
            </a:bodyPr>
            <a:lstStyle/>
            <a:p>
              <a:pPr defTabSz="1219200">
                <a:defRPr sz="2400"/>
              </a:pPr>
              <a:endParaRPr/>
            </a:p>
          </p:txBody>
        </p:sp>
        <p:sp>
          <p:nvSpPr>
            <p:cNvPr id="1565" name="Gerader Verbinder 65"/>
            <p:cNvSpPr/>
            <p:nvPr/>
          </p:nvSpPr>
          <p:spPr>
            <a:xfrm>
              <a:off x="55284" y="529083"/>
              <a:ext cx="1488946" cy="272194"/>
            </a:xfrm>
            <a:prstGeom prst="line">
              <a:avLst/>
            </a:prstGeom>
            <a:noFill/>
            <a:ln w="12700" cap="flat">
              <a:solidFill>
                <a:srgbClr val="FFFF00"/>
              </a:solidFill>
              <a:prstDash val="solid"/>
              <a:miter lim="800000"/>
            </a:ln>
            <a:effectLst/>
          </p:spPr>
          <p:txBody>
            <a:bodyPr wrap="square" lIns="60959" tIns="60959" rIns="60959" bIns="60959" numCol="1" anchor="t">
              <a:noAutofit/>
            </a:bodyPr>
            <a:lstStyle/>
            <a:p>
              <a:pPr defTabSz="1219200">
                <a:defRPr sz="2400"/>
              </a:pPr>
              <a:endParaRPr/>
            </a:p>
          </p:txBody>
        </p:sp>
        <p:sp>
          <p:nvSpPr>
            <p:cNvPr id="1566" name="Gerader Verbinder 66"/>
            <p:cNvSpPr/>
            <p:nvPr/>
          </p:nvSpPr>
          <p:spPr>
            <a:xfrm>
              <a:off x="55948" y="487201"/>
              <a:ext cx="1488946" cy="272195"/>
            </a:xfrm>
            <a:prstGeom prst="line">
              <a:avLst/>
            </a:prstGeom>
            <a:noFill/>
            <a:ln w="12700" cap="flat">
              <a:solidFill>
                <a:srgbClr val="FFFF00"/>
              </a:solidFill>
              <a:prstDash val="solid"/>
              <a:miter lim="800000"/>
            </a:ln>
            <a:effectLst/>
          </p:spPr>
          <p:txBody>
            <a:bodyPr wrap="square" lIns="60959" tIns="60959" rIns="60959" bIns="60959" numCol="1" anchor="t">
              <a:noAutofit/>
            </a:bodyPr>
            <a:lstStyle/>
            <a:p>
              <a:pPr defTabSz="1219200">
                <a:defRPr sz="2400"/>
              </a:pPr>
              <a:endParaRPr/>
            </a:p>
          </p:txBody>
        </p:sp>
        <p:sp>
          <p:nvSpPr>
            <p:cNvPr id="1567" name="Gerader Verbinder 67"/>
            <p:cNvSpPr/>
            <p:nvPr/>
          </p:nvSpPr>
          <p:spPr>
            <a:xfrm>
              <a:off x="55282" y="508143"/>
              <a:ext cx="1488947" cy="272194"/>
            </a:xfrm>
            <a:prstGeom prst="line">
              <a:avLst/>
            </a:prstGeom>
            <a:noFill/>
            <a:ln w="12700" cap="flat">
              <a:solidFill>
                <a:srgbClr val="FFFF00"/>
              </a:solidFill>
              <a:prstDash val="solid"/>
              <a:miter lim="800000"/>
            </a:ln>
            <a:effectLst/>
          </p:spPr>
          <p:txBody>
            <a:bodyPr wrap="square" lIns="60959" tIns="60959" rIns="60959" bIns="60959" numCol="1" anchor="t">
              <a:noAutofit/>
            </a:bodyPr>
            <a:lstStyle/>
            <a:p>
              <a:pPr defTabSz="1219200">
                <a:defRPr sz="2400"/>
              </a:pPr>
              <a:endParaRPr/>
            </a:p>
          </p:txBody>
        </p:sp>
        <p:sp>
          <p:nvSpPr>
            <p:cNvPr id="1568" name="Gerader Verbinder 68"/>
            <p:cNvSpPr/>
            <p:nvPr/>
          </p:nvSpPr>
          <p:spPr>
            <a:xfrm>
              <a:off x="53393" y="465275"/>
              <a:ext cx="1488946" cy="272194"/>
            </a:xfrm>
            <a:prstGeom prst="line">
              <a:avLst/>
            </a:prstGeom>
            <a:noFill/>
            <a:ln w="12700" cap="flat">
              <a:solidFill>
                <a:srgbClr val="FFFF00"/>
              </a:solidFill>
              <a:prstDash val="solid"/>
              <a:miter lim="800000"/>
            </a:ln>
            <a:effectLst/>
          </p:spPr>
          <p:txBody>
            <a:bodyPr wrap="square" lIns="60959" tIns="60959" rIns="60959" bIns="60959" numCol="1" anchor="t">
              <a:noAutofit/>
            </a:bodyPr>
            <a:lstStyle/>
            <a:p>
              <a:pPr defTabSz="1219200">
                <a:defRPr sz="2400"/>
              </a:pPr>
              <a:endParaRPr/>
            </a:p>
          </p:txBody>
        </p:sp>
        <p:sp>
          <p:nvSpPr>
            <p:cNvPr id="1569" name="Gerader Verbinder 69"/>
            <p:cNvSpPr/>
            <p:nvPr/>
          </p:nvSpPr>
          <p:spPr>
            <a:xfrm>
              <a:off x="53056" y="444332"/>
              <a:ext cx="1488946" cy="272195"/>
            </a:xfrm>
            <a:prstGeom prst="line">
              <a:avLst/>
            </a:prstGeom>
            <a:noFill/>
            <a:ln w="12700" cap="flat">
              <a:solidFill>
                <a:srgbClr val="FFFF00"/>
              </a:solidFill>
              <a:prstDash val="solid"/>
              <a:miter lim="800000"/>
            </a:ln>
            <a:effectLst/>
          </p:spPr>
          <p:txBody>
            <a:bodyPr wrap="square" lIns="60959" tIns="60959" rIns="60959" bIns="60959" numCol="1" anchor="t">
              <a:noAutofit/>
            </a:bodyPr>
            <a:lstStyle/>
            <a:p>
              <a:pPr defTabSz="1219200">
                <a:defRPr sz="2400"/>
              </a:pPr>
              <a:endParaRPr/>
            </a:p>
          </p:txBody>
        </p:sp>
      </p:grpSp>
      <p:sp>
        <p:nvSpPr>
          <p:cNvPr id="1571" name="Textfeld 70"/>
          <p:cNvSpPr txBox="1"/>
          <p:nvPr/>
        </p:nvSpPr>
        <p:spPr>
          <a:xfrm>
            <a:off x="2118974" y="2103147"/>
            <a:ext cx="1618905" cy="3811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tIns="60959" rIns="60959" bIns="60959">
            <a:spAutoFit/>
          </a:bodyPr>
          <a:lstStyle>
            <a:lvl1pPr defTabSz="1219200">
              <a:defRPr spc="-1"/>
            </a:lvl1pPr>
          </a:lstStyle>
          <a:p>
            <a:r>
              <a:t>Voxel-by-voxel</a:t>
            </a:r>
          </a:p>
        </p:txBody>
      </p:sp>
      <p:sp>
        <p:nvSpPr>
          <p:cNvPr id="1572" name="Textfeld 71"/>
          <p:cNvSpPr txBox="1"/>
          <p:nvPr/>
        </p:nvSpPr>
        <p:spPr>
          <a:xfrm>
            <a:off x="8388746" y="2103147"/>
            <a:ext cx="1796451" cy="3811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tIns="60959" rIns="60959" bIns="60959">
            <a:spAutoFit/>
          </a:bodyPr>
          <a:lstStyle>
            <a:lvl1pPr defTabSz="1219200">
              <a:defRPr spc="-1"/>
            </a:lvl1pPr>
          </a:lstStyle>
          <a:p>
            <a:r>
              <a:t>20 Slices in 57 s</a:t>
            </a:r>
          </a:p>
        </p:txBody>
      </p:sp>
      <p:sp>
        <p:nvSpPr>
          <p:cNvPr id="1573" name="Textfeld 72"/>
          <p:cNvSpPr txBox="1"/>
          <p:nvPr/>
        </p:nvSpPr>
        <p:spPr>
          <a:xfrm>
            <a:off x="4639284" y="2103147"/>
            <a:ext cx="2874863" cy="3811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tIns="60959" rIns="60959" bIns="60959">
            <a:spAutoFit/>
          </a:bodyPr>
          <a:lstStyle>
            <a:lvl1pPr defTabSz="1219200">
              <a:defRPr spc="-1"/>
            </a:lvl1pPr>
          </a:lstStyle>
          <a:p>
            <a:r>
              <a:t>Temporal resolution of 1.1s</a:t>
            </a:r>
          </a:p>
        </p:txBody>
      </p:sp>
      <p:grpSp>
        <p:nvGrpSpPr>
          <p:cNvPr id="1581" name="Gruppieren 257"/>
          <p:cNvGrpSpPr/>
          <p:nvPr/>
        </p:nvGrpSpPr>
        <p:grpSpPr>
          <a:xfrm>
            <a:off x="5519713" y="2476334"/>
            <a:ext cx="2130766" cy="1270001"/>
            <a:chOff x="0" y="0"/>
            <a:chExt cx="2130765" cy="1270000"/>
          </a:xfrm>
        </p:grpSpPr>
        <p:pic>
          <p:nvPicPr>
            <p:cNvPr id="1574" name="Grafik 76" descr="Grafik 76"/>
            <p:cNvPicPr>
              <a:picLocks noChangeAspect="1"/>
            </p:cNvPicPr>
            <p:nvPr/>
          </p:nvPicPr>
          <p:blipFill>
            <a:blip r:embed="rId4"/>
            <a:srcRect l="2677" t="6062" r="66026" b="1835"/>
            <a:stretch>
              <a:fillRect/>
            </a:stretch>
          </p:blipFill>
          <p:spPr>
            <a:xfrm>
              <a:off x="8443" y="121230"/>
              <a:ext cx="623351" cy="767097"/>
            </a:xfrm>
            <a:prstGeom prst="rect">
              <a:avLst/>
            </a:prstGeom>
            <a:ln w="3175" cap="flat">
              <a:solidFill>
                <a:srgbClr val="000000"/>
              </a:solidFill>
              <a:prstDash val="sysDot"/>
              <a:round/>
            </a:ln>
            <a:effectLst/>
          </p:spPr>
        </p:pic>
        <p:pic>
          <p:nvPicPr>
            <p:cNvPr id="1575" name="Grafik 123" descr="Grafik 123"/>
            <p:cNvPicPr>
              <a:picLocks noChangeAspect="1"/>
            </p:cNvPicPr>
            <p:nvPr/>
          </p:nvPicPr>
          <p:blipFill>
            <a:blip r:embed="rId4"/>
            <a:srcRect l="2677" t="6062" r="66026" b="1835"/>
            <a:stretch>
              <a:fillRect/>
            </a:stretch>
          </p:blipFill>
          <p:spPr>
            <a:xfrm>
              <a:off x="127366" y="208698"/>
              <a:ext cx="623351" cy="767097"/>
            </a:xfrm>
            <a:prstGeom prst="rect">
              <a:avLst/>
            </a:prstGeom>
            <a:ln w="3175" cap="flat">
              <a:solidFill>
                <a:srgbClr val="000000"/>
              </a:solidFill>
              <a:prstDash val="sysDot"/>
              <a:round/>
            </a:ln>
            <a:effectLst/>
          </p:spPr>
        </p:pic>
        <p:pic>
          <p:nvPicPr>
            <p:cNvPr id="1576" name="Grafik 124" descr="Grafik 124"/>
            <p:cNvPicPr>
              <a:picLocks noChangeAspect="1"/>
            </p:cNvPicPr>
            <p:nvPr/>
          </p:nvPicPr>
          <p:blipFill>
            <a:blip r:embed="rId4"/>
            <a:srcRect l="2677" t="6062" r="66026" b="1835"/>
            <a:stretch>
              <a:fillRect/>
            </a:stretch>
          </p:blipFill>
          <p:spPr>
            <a:xfrm>
              <a:off x="268589" y="296166"/>
              <a:ext cx="623350" cy="767097"/>
            </a:xfrm>
            <a:prstGeom prst="rect">
              <a:avLst/>
            </a:prstGeom>
            <a:ln w="3175" cap="flat">
              <a:solidFill>
                <a:srgbClr val="000000"/>
              </a:solidFill>
              <a:prstDash val="sysDot"/>
              <a:round/>
            </a:ln>
            <a:effectLst/>
          </p:spPr>
        </p:pic>
        <p:pic>
          <p:nvPicPr>
            <p:cNvPr id="1577" name="Grafik 125" descr="Grafik 125"/>
            <p:cNvPicPr>
              <a:picLocks noChangeAspect="1"/>
            </p:cNvPicPr>
            <p:nvPr/>
          </p:nvPicPr>
          <p:blipFill>
            <a:blip r:embed="rId4"/>
            <a:srcRect l="2677" t="6062" r="66026" b="1835"/>
            <a:stretch>
              <a:fillRect/>
            </a:stretch>
          </p:blipFill>
          <p:spPr>
            <a:xfrm>
              <a:off x="394534" y="383634"/>
              <a:ext cx="623351" cy="767097"/>
            </a:xfrm>
            <a:prstGeom prst="rect">
              <a:avLst/>
            </a:prstGeom>
            <a:ln w="3175" cap="flat">
              <a:solidFill>
                <a:srgbClr val="000000"/>
              </a:solidFill>
              <a:prstDash val="sysDot"/>
              <a:round/>
            </a:ln>
            <a:effectLst/>
          </p:spPr>
        </p:pic>
        <p:pic>
          <p:nvPicPr>
            <p:cNvPr id="1578" name="Grafik 126" descr="Grafik 126"/>
            <p:cNvPicPr>
              <a:picLocks noChangeAspect="1"/>
            </p:cNvPicPr>
            <p:nvPr/>
          </p:nvPicPr>
          <p:blipFill>
            <a:blip r:embed="rId4"/>
            <a:srcRect l="2677" t="6062" r="66026" b="1835"/>
            <a:stretch>
              <a:fillRect/>
            </a:stretch>
          </p:blipFill>
          <p:spPr>
            <a:xfrm>
              <a:off x="533182" y="500292"/>
              <a:ext cx="623351" cy="767097"/>
            </a:xfrm>
            <a:prstGeom prst="rect">
              <a:avLst/>
            </a:prstGeom>
            <a:ln w="3175" cap="flat">
              <a:solidFill>
                <a:srgbClr val="000000"/>
              </a:solidFill>
              <a:prstDash val="sysDot"/>
              <a:round/>
            </a:ln>
            <a:effectLst/>
          </p:spPr>
        </p:pic>
        <p:sp>
          <p:nvSpPr>
            <p:cNvPr id="1579" name="Gerade Verbindung mit Pfeil 255"/>
            <p:cNvSpPr/>
            <p:nvPr/>
          </p:nvSpPr>
          <p:spPr>
            <a:xfrm>
              <a:off x="0" y="22362"/>
              <a:ext cx="1156533" cy="1"/>
            </a:xfrm>
            <a:prstGeom prst="line">
              <a:avLst/>
            </a:prstGeom>
            <a:noFill/>
            <a:ln w="12700" cap="flat">
              <a:solidFill>
                <a:srgbClr val="4A7EBB"/>
              </a:solidFill>
              <a:prstDash val="solid"/>
              <a:miter lim="800000"/>
              <a:tailEnd type="triangle" w="med" len="med"/>
            </a:ln>
            <a:effectLst/>
          </p:spPr>
          <p:txBody>
            <a:bodyPr wrap="square" lIns="60959" tIns="60959" rIns="60959" bIns="60959" numCol="1" anchor="t">
              <a:noAutofit/>
            </a:bodyPr>
            <a:lstStyle/>
            <a:p>
              <a:pPr defTabSz="1219200">
                <a:defRPr sz="2400"/>
              </a:pPr>
              <a:endParaRPr/>
            </a:p>
          </p:txBody>
        </p:sp>
        <p:sp>
          <p:nvSpPr>
            <p:cNvPr id="1580" name="Textfeld 256"/>
            <p:cNvSpPr/>
            <p:nvPr/>
          </p:nvSpPr>
          <p:spPr>
            <a:xfrm>
              <a:off x="860765" y="0"/>
              <a:ext cx="1270001" cy="1270000"/>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0959" tIns="60959" rIns="60959" bIns="60959" numCol="1" anchor="t">
              <a:spAutoFit/>
            </a:bodyPr>
            <a:lstStyle>
              <a:lvl1pPr defTabSz="1219200">
                <a:defRPr sz="1200">
                  <a:solidFill>
                    <a:srgbClr val="558ED5"/>
                  </a:solidFill>
                </a:defRPr>
              </a:lvl1pPr>
            </a:lstStyle>
            <a:p>
              <a:r>
                <a:t>Time</a:t>
              </a:r>
            </a:p>
          </p:txBody>
        </p:sp>
      </p:grpSp>
      <p:sp>
        <p:nvSpPr>
          <p:cNvPr id="1582" name="Textfeld 4"/>
          <p:cNvSpPr txBox="1"/>
          <p:nvPr/>
        </p:nvSpPr>
        <p:spPr>
          <a:xfrm>
            <a:off x="590327" y="5146678"/>
            <a:ext cx="3983433" cy="8010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59" tIns="60959" rIns="60959" bIns="60959">
            <a:spAutoFit/>
          </a:bodyPr>
          <a:lstStyle/>
          <a:p>
            <a:pPr defTabSz="1219200">
              <a:defRPr sz="1600"/>
            </a:pPr>
            <a:r>
              <a:t>EPIK Patents by N.J. Shah and K. Zilles </a:t>
            </a:r>
          </a:p>
          <a:p>
            <a:pPr defTabSz="1219200">
              <a:defRPr sz="1600"/>
            </a:pPr>
            <a:r>
              <a:t>DE 199 62 845 C2</a:t>
            </a:r>
          </a:p>
          <a:p>
            <a:pPr defTabSz="1219200">
              <a:defRPr sz="1600"/>
            </a:pPr>
            <a:r>
              <a:t>US6781372B2</a:t>
            </a:r>
          </a:p>
        </p:txBody>
      </p:sp>
      <p:grpSp>
        <p:nvGrpSpPr>
          <p:cNvPr id="1585" name="Gruppieren 61"/>
          <p:cNvGrpSpPr/>
          <p:nvPr/>
        </p:nvGrpSpPr>
        <p:grpSpPr>
          <a:xfrm>
            <a:off x="8746190" y="2549830"/>
            <a:ext cx="1238409" cy="919719"/>
            <a:chOff x="0" y="0"/>
            <a:chExt cx="1238408" cy="919717"/>
          </a:xfrm>
        </p:grpSpPr>
        <p:pic>
          <p:nvPicPr>
            <p:cNvPr id="1583" name="Grafik 6" descr="Grafik 6"/>
            <p:cNvPicPr>
              <a:picLocks noChangeAspect="1"/>
            </p:cNvPicPr>
            <p:nvPr/>
          </p:nvPicPr>
          <p:blipFill>
            <a:blip r:embed="rId6"/>
            <a:stretch>
              <a:fillRect/>
            </a:stretch>
          </p:blipFill>
          <p:spPr>
            <a:xfrm>
              <a:off x="318690" y="0"/>
              <a:ext cx="919719" cy="919718"/>
            </a:xfrm>
            <a:prstGeom prst="rect">
              <a:avLst/>
            </a:prstGeom>
            <a:ln w="12700" cap="flat">
              <a:noFill/>
              <a:miter lim="400000"/>
            </a:ln>
            <a:effectLst/>
          </p:spPr>
        </p:pic>
        <p:sp>
          <p:nvSpPr>
            <p:cNvPr id="1584" name="Textfeld 12"/>
            <p:cNvSpPr txBox="1"/>
            <p:nvPr/>
          </p:nvSpPr>
          <p:spPr>
            <a:xfrm>
              <a:off x="0" y="245274"/>
              <a:ext cx="641685" cy="38114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0959" tIns="60959" rIns="60959" bIns="60959" numCol="1" anchor="t">
              <a:spAutoFit/>
            </a:bodyPr>
            <a:lstStyle>
              <a:lvl1pPr defTabSz="1219200"/>
            </a:lstStyle>
            <a:p>
              <a:r>
                <a:t>20x</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57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56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3" nodeType="clickEffect">
                                  <p:stCondLst>
                                    <p:cond delay="0"/>
                                  </p:stCondLst>
                                  <p:iterate>
                                    <p:tmAbs val="0"/>
                                  </p:iterate>
                                  <p:childTnLst>
                                    <p:set>
                                      <p:cBhvr>
                                        <p:cTn id="13" fill="hold"/>
                                        <p:tgtEl>
                                          <p:spTgt spid="1573"/>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4" nodeType="afterEffect">
                                  <p:stCondLst>
                                    <p:cond delay="0"/>
                                  </p:stCondLst>
                                  <p:iterate>
                                    <p:tmAbs val="0"/>
                                  </p:iterate>
                                  <p:childTnLst>
                                    <p:set>
                                      <p:cBhvr>
                                        <p:cTn id="16" fill="hold"/>
                                        <p:tgtEl>
                                          <p:spTgt spid="158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5" nodeType="clickEffect">
                                  <p:stCondLst>
                                    <p:cond delay="0"/>
                                  </p:stCondLst>
                                  <p:iterate>
                                    <p:tmAbs val="0"/>
                                  </p:iterate>
                                  <p:childTnLst>
                                    <p:set>
                                      <p:cBhvr>
                                        <p:cTn id="20" fill="hold"/>
                                        <p:tgtEl>
                                          <p:spTgt spid="1572"/>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6" nodeType="afterEffect">
                                  <p:stCondLst>
                                    <p:cond delay="0"/>
                                  </p:stCondLst>
                                  <p:iterate>
                                    <p:tmAbs val="0"/>
                                  </p:iterate>
                                  <p:childTnLst>
                                    <p:set>
                                      <p:cBhvr>
                                        <p:cTn id="23" fill="hold"/>
                                        <p:tgtEl>
                                          <p:spTgt spid="1570"/>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7" nodeType="afterEffect">
                                  <p:stCondLst>
                                    <p:cond delay="0"/>
                                  </p:stCondLst>
                                  <p:iterate>
                                    <p:tmAbs val="0"/>
                                  </p:iterate>
                                  <p:childTnLst>
                                    <p:set>
                                      <p:cBhvr>
                                        <p:cTn id="26" fill="hold"/>
                                        <p:tgtEl>
                                          <p:spTgt spid="158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8" nodeType="clickEffect">
                                  <p:stCondLst>
                                    <p:cond delay="0"/>
                                  </p:stCondLst>
                                  <p:iterate>
                                    <p:tmAbs val="0"/>
                                  </p:iterate>
                                  <p:childTnLst>
                                    <p:set>
                                      <p:cBhvr>
                                        <p:cTn id="30" fill="hold"/>
                                        <p:tgtEl>
                                          <p:spTgt spid="15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9" nodeType="clickEffect">
                                  <p:stCondLst>
                                    <p:cond delay="0"/>
                                  </p:stCondLst>
                                  <p:iterate>
                                    <p:tmAbs val="0"/>
                                  </p:iterate>
                                  <p:childTnLst>
                                    <p:set>
                                      <p:cBhvr>
                                        <p:cTn id="34" fill="hold"/>
                                        <p:tgtEl>
                                          <p:spTgt spid="1507"/>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10" nodeType="afterEffect">
                                  <p:stCondLst>
                                    <p:cond delay="0"/>
                                  </p:stCondLst>
                                  <p:iterate>
                                    <p:tmAbs val="0"/>
                                  </p:iterate>
                                  <p:childTnLst>
                                    <p:set>
                                      <p:cBhvr>
                                        <p:cTn id="37" fill="hold"/>
                                        <p:tgtEl>
                                          <p:spTgt spid="15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 grpId="9" animBg="1" advAuto="0"/>
      <p:bldP spid="1512" grpId="8" animBg="1" advAuto="0"/>
      <p:bldP spid="1560" grpId="2" animBg="1" advAuto="0"/>
      <p:bldP spid="1570" grpId="6" animBg="1" advAuto="0"/>
      <p:bldP spid="1571" grpId="1" animBg="1" advAuto="0"/>
      <p:bldP spid="1572" grpId="5" animBg="1" advAuto="0"/>
      <p:bldP spid="1573" grpId="3" animBg="1" advAuto="0"/>
      <p:bldP spid="1581" grpId="4" animBg="1" advAuto="0"/>
      <p:bldP spid="1582" grpId="10" animBg="1" advAuto="0"/>
      <p:bldP spid="1585" grpId="7"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C0B28B90-86F7-C4CD-45F0-F9BBF336C8EE}"/>
              </a:ext>
            </a:extLst>
          </p:cNvPr>
          <p:cNvSpPr>
            <a:spLocks noGrp="1"/>
          </p:cNvSpPr>
          <p:nvPr>
            <p:ph type="title"/>
          </p:nvPr>
        </p:nvSpPr>
        <p:spPr>
          <a:xfrm>
            <a:off x="360000" y="324000"/>
            <a:ext cx="6936346" cy="512712"/>
          </a:xfrm>
        </p:spPr>
        <p:txBody>
          <a:bodyPr>
            <a:normAutofit fontScale="90000"/>
          </a:bodyPr>
          <a:lstStyle/>
          <a:p>
            <a:r>
              <a:rPr lang="en-US" cap="none" noProof="0" dirty="0">
                <a:solidFill>
                  <a:schemeClr val="tx1"/>
                </a:solidFill>
              </a:rPr>
              <a:t>Other nuclei for MR metabolic imaging</a:t>
            </a:r>
          </a:p>
        </p:txBody>
      </p:sp>
      <p:sp>
        <p:nvSpPr>
          <p:cNvPr id="17" name="Slide Number Placeholder 5">
            <a:extLst>
              <a:ext uri="{FF2B5EF4-FFF2-40B4-BE49-F238E27FC236}">
                <a16:creationId xmlns:a16="http://schemas.microsoft.com/office/drawing/2014/main" id="{68A9082B-9C7E-712B-B0B6-209F5980D90C}"/>
              </a:ext>
            </a:extLst>
          </p:cNvPr>
          <p:cNvSpPr txBox="1">
            <a:spLocks/>
          </p:cNvSpPr>
          <p:nvPr/>
        </p:nvSpPr>
        <p:spPr>
          <a:xfrm>
            <a:off x="5818290" y="6381328"/>
            <a:ext cx="720000" cy="22110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solidFill>
                  <a:schemeClr val="tx2"/>
                </a:solidFill>
              </a:rPr>
              <a:t>Page </a:t>
            </a:r>
            <a:fld id="{A52F4D17-1AD6-42D9-B93A-EB002C62F438}" type="slidenum">
              <a:rPr lang="en-US" sz="1200" smtClean="0">
                <a:solidFill>
                  <a:schemeClr val="tx2"/>
                </a:solidFill>
              </a:rPr>
              <a:pPr/>
              <a:t>23</a:t>
            </a:fld>
            <a:endParaRPr lang="en-US" sz="1200" dirty="0">
              <a:solidFill>
                <a:schemeClr val="tx2"/>
              </a:solidFill>
            </a:endParaRPr>
          </a:p>
        </p:txBody>
      </p:sp>
      <p:sp>
        <p:nvSpPr>
          <p:cNvPr id="6" name="Titel 1">
            <a:extLst>
              <a:ext uri="{FF2B5EF4-FFF2-40B4-BE49-F238E27FC236}">
                <a16:creationId xmlns:a16="http://schemas.microsoft.com/office/drawing/2014/main" id="{66EDB530-AA57-6A84-B197-E938AE891DFA}"/>
              </a:ext>
            </a:extLst>
          </p:cNvPr>
          <p:cNvSpPr txBox="1"/>
          <p:nvPr/>
        </p:nvSpPr>
        <p:spPr>
          <a:xfrm>
            <a:off x="947114" y="1318103"/>
            <a:ext cx="9507212" cy="40267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marL="144000" indent="-144000" defTabSz="914400">
              <a:spcBef>
                <a:spcPts val="500"/>
              </a:spcBef>
              <a:buSzPct val="100000"/>
              <a:buChar char="▪"/>
              <a:defRPr sz="1600"/>
            </a:pPr>
            <a:r>
              <a:rPr lang="en-GB" sz="2000" baseline="30000" dirty="0"/>
              <a:t>23</a:t>
            </a:r>
            <a:r>
              <a:rPr lang="en-GB" sz="2000" dirty="0"/>
              <a:t>Na</a:t>
            </a:r>
          </a:p>
          <a:p>
            <a:pPr marL="486900" lvl="1" indent="-144000" defTabSz="914400">
              <a:spcBef>
                <a:spcPts val="500"/>
              </a:spcBef>
              <a:buSzPct val="100000"/>
              <a:buChar char="▪"/>
              <a:defRPr sz="1600"/>
            </a:pPr>
            <a:r>
              <a:rPr lang="en-GB" sz="2000" dirty="0"/>
              <a:t>Single-quantum and triple-quantum imaging</a:t>
            </a:r>
          </a:p>
          <a:p>
            <a:pPr marL="486900" lvl="1" indent="-144000" defTabSz="914400">
              <a:spcBef>
                <a:spcPts val="500"/>
              </a:spcBef>
              <a:buSzPct val="100000"/>
              <a:buChar char="▪"/>
              <a:defRPr sz="1600"/>
            </a:pPr>
            <a:r>
              <a:rPr lang="en-GB" sz="2000" dirty="0"/>
              <a:t>Current bottleneck – CE-certified, close-fitting RF coil</a:t>
            </a:r>
          </a:p>
          <a:p>
            <a:pPr marL="342900" lvl="1" indent="0" defTabSz="914400">
              <a:spcBef>
                <a:spcPts val="500"/>
              </a:spcBef>
              <a:buSzPct val="100000"/>
              <a:defRPr sz="1600"/>
            </a:pPr>
            <a:endParaRPr lang="en-GB" sz="2000" dirty="0"/>
          </a:p>
          <a:p>
            <a:pPr marL="144000" indent="-144000" defTabSz="914400">
              <a:spcBef>
                <a:spcPts val="500"/>
              </a:spcBef>
              <a:buSzPct val="100000"/>
              <a:buChar char="▪"/>
              <a:defRPr sz="1600"/>
            </a:pPr>
            <a:r>
              <a:rPr lang="en-GB" sz="2000" baseline="30000" dirty="0"/>
              <a:t>31</a:t>
            </a:r>
            <a:r>
              <a:rPr lang="en-GB" sz="2000" dirty="0"/>
              <a:t>P</a:t>
            </a:r>
          </a:p>
          <a:p>
            <a:pPr marL="486900" lvl="1" indent="-144000" defTabSz="914400">
              <a:spcBef>
                <a:spcPts val="500"/>
              </a:spcBef>
              <a:buSzPct val="100000"/>
              <a:buChar char="▪"/>
              <a:defRPr sz="1600"/>
            </a:pPr>
            <a:r>
              <a:rPr lang="en-GB" sz="2000" dirty="0"/>
              <a:t>Current bottleneck – CE-certified RF coil</a:t>
            </a:r>
          </a:p>
          <a:p>
            <a:pPr marL="342900" lvl="1" indent="0" defTabSz="914400">
              <a:spcBef>
                <a:spcPts val="500"/>
              </a:spcBef>
              <a:buSzPct val="100000"/>
              <a:defRPr sz="1600"/>
            </a:pPr>
            <a:endParaRPr lang="en-GB" sz="2000" dirty="0"/>
          </a:p>
          <a:p>
            <a:pPr marL="144000" indent="-144000" defTabSz="914400">
              <a:spcBef>
                <a:spcPts val="500"/>
              </a:spcBef>
              <a:buSzPct val="100000"/>
              <a:buChar char="▪"/>
              <a:defRPr sz="1600"/>
            </a:pPr>
            <a:r>
              <a:rPr lang="en-GB" sz="2000" baseline="30000" dirty="0"/>
              <a:t>2</a:t>
            </a:r>
            <a:r>
              <a:rPr lang="en-GB" sz="2000" dirty="0"/>
              <a:t>H</a:t>
            </a:r>
          </a:p>
          <a:p>
            <a:pPr marL="486900" lvl="1" indent="-144000" defTabSz="914400">
              <a:spcBef>
                <a:spcPts val="500"/>
              </a:spcBef>
              <a:buSzPct val="100000"/>
              <a:buChar char="▪"/>
              <a:defRPr sz="1600"/>
            </a:pPr>
            <a:r>
              <a:rPr lang="en-GB" sz="2000" dirty="0"/>
              <a:t>Double-tuned coil in the process of approval	</a:t>
            </a:r>
          </a:p>
          <a:p>
            <a:pPr marL="342900" lvl="1" indent="0" defTabSz="914400">
              <a:spcBef>
                <a:spcPts val="500"/>
              </a:spcBef>
              <a:buSzPct val="100000"/>
              <a:defRPr sz="1600"/>
            </a:pPr>
            <a:r>
              <a:rPr lang="en-GB" sz="2000" dirty="0"/>
              <a:t>	</a:t>
            </a:r>
          </a:p>
          <a:p>
            <a:pPr marL="144000" indent="-144000" defTabSz="914400">
              <a:spcBef>
                <a:spcPts val="500"/>
              </a:spcBef>
              <a:buSzPct val="100000"/>
              <a:buChar char="▪"/>
              <a:defRPr sz="1600"/>
            </a:pPr>
            <a:r>
              <a:rPr lang="en-GB" sz="2000" dirty="0"/>
              <a:t>Hybrid FDG - </a:t>
            </a:r>
            <a:r>
              <a:rPr lang="en-GB" sz="2000" baseline="30000" dirty="0"/>
              <a:t>2</a:t>
            </a:r>
            <a:r>
              <a:rPr lang="en-GB" sz="2000" dirty="0"/>
              <a:t>H-glucose (together with either OEF or </a:t>
            </a:r>
            <a:r>
              <a:rPr lang="en-GB" sz="2000" baseline="30000" dirty="0"/>
              <a:t>31</a:t>
            </a:r>
            <a:r>
              <a:rPr lang="en-GB" sz="2000" dirty="0"/>
              <a:t>P)</a:t>
            </a:r>
            <a:r>
              <a:rPr lang="de-DE" dirty="0"/>
              <a:t>		</a:t>
            </a:r>
          </a:p>
        </p:txBody>
      </p:sp>
    </p:spTree>
    <p:extLst>
      <p:ext uri="{BB962C8B-B14F-4D97-AF65-F5344CB8AC3E}">
        <p14:creationId xmlns:p14="http://schemas.microsoft.com/office/powerpoint/2010/main" val="5964757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C0B28B90-86F7-C4CD-45F0-F9BBF336C8EE}"/>
              </a:ext>
            </a:extLst>
          </p:cNvPr>
          <p:cNvSpPr>
            <a:spLocks noGrp="1"/>
          </p:cNvSpPr>
          <p:nvPr>
            <p:ph type="title"/>
          </p:nvPr>
        </p:nvSpPr>
        <p:spPr>
          <a:xfrm>
            <a:off x="359999" y="324000"/>
            <a:ext cx="9387315" cy="512712"/>
          </a:xfrm>
        </p:spPr>
        <p:txBody>
          <a:bodyPr>
            <a:normAutofit/>
          </a:bodyPr>
          <a:lstStyle/>
          <a:p>
            <a:r>
              <a:rPr lang="en-US" cap="none" noProof="0" dirty="0">
                <a:solidFill>
                  <a:schemeClr val="tx1"/>
                </a:solidFill>
              </a:rPr>
              <a:t>Other nuclei for MR metabolic imaging (</a:t>
            </a:r>
            <a:r>
              <a:rPr lang="en-US" cap="none" baseline="30000" noProof="0" dirty="0">
                <a:solidFill>
                  <a:schemeClr val="tx1"/>
                </a:solidFill>
              </a:rPr>
              <a:t>23</a:t>
            </a:r>
            <a:r>
              <a:rPr lang="en-US" cap="none" noProof="0" dirty="0">
                <a:solidFill>
                  <a:schemeClr val="tx1"/>
                </a:solidFill>
              </a:rPr>
              <a:t>Na)</a:t>
            </a:r>
          </a:p>
        </p:txBody>
      </p:sp>
      <p:sp>
        <p:nvSpPr>
          <p:cNvPr id="17" name="Slide Number Placeholder 5">
            <a:extLst>
              <a:ext uri="{FF2B5EF4-FFF2-40B4-BE49-F238E27FC236}">
                <a16:creationId xmlns:a16="http://schemas.microsoft.com/office/drawing/2014/main" id="{68A9082B-9C7E-712B-B0B6-209F5980D90C}"/>
              </a:ext>
            </a:extLst>
          </p:cNvPr>
          <p:cNvSpPr txBox="1">
            <a:spLocks/>
          </p:cNvSpPr>
          <p:nvPr/>
        </p:nvSpPr>
        <p:spPr>
          <a:xfrm>
            <a:off x="5818290" y="6381328"/>
            <a:ext cx="720000" cy="22110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solidFill>
                  <a:schemeClr val="tx2"/>
                </a:solidFill>
              </a:rPr>
              <a:t>Page </a:t>
            </a:r>
            <a:fld id="{A52F4D17-1AD6-42D9-B93A-EB002C62F438}" type="slidenum">
              <a:rPr lang="en-US" sz="1200" smtClean="0">
                <a:solidFill>
                  <a:schemeClr val="tx2"/>
                </a:solidFill>
              </a:rPr>
              <a:pPr/>
              <a:t>24</a:t>
            </a:fld>
            <a:endParaRPr lang="en-US" sz="1200" dirty="0">
              <a:solidFill>
                <a:schemeClr val="tx2"/>
              </a:solidFill>
            </a:endParaRPr>
          </a:p>
        </p:txBody>
      </p:sp>
      <p:pic>
        <p:nvPicPr>
          <p:cNvPr id="2" name="Picture 1">
            <a:extLst>
              <a:ext uri="{FF2B5EF4-FFF2-40B4-BE49-F238E27FC236}">
                <a16:creationId xmlns:a16="http://schemas.microsoft.com/office/drawing/2014/main" id="{8E50B0EC-80ED-64F2-9EE7-53866F12F7FF}"/>
              </a:ext>
            </a:extLst>
          </p:cNvPr>
          <p:cNvPicPr>
            <a:picLocks noChangeAspect="1"/>
          </p:cNvPicPr>
          <p:nvPr/>
        </p:nvPicPr>
        <p:blipFill>
          <a:blip r:embed="rId3"/>
          <a:stretch>
            <a:fillRect/>
          </a:stretch>
        </p:blipFill>
        <p:spPr>
          <a:xfrm>
            <a:off x="172840" y="1537551"/>
            <a:ext cx="8256066" cy="4536000"/>
          </a:xfrm>
          <a:prstGeom prst="rect">
            <a:avLst/>
          </a:prstGeom>
        </p:spPr>
      </p:pic>
      <p:grpSp>
        <p:nvGrpSpPr>
          <p:cNvPr id="4" name="Group 3">
            <a:extLst>
              <a:ext uri="{FF2B5EF4-FFF2-40B4-BE49-F238E27FC236}">
                <a16:creationId xmlns:a16="http://schemas.microsoft.com/office/drawing/2014/main" id="{E39971AA-BACD-9144-BA63-CD816605ED08}"/>
              </a:ext>
            </a:extLst>
          </p:cNvPr>
          <p:cNvGrpSpPr/>
          <p:nvPr/>
        </p:nvGrpSpPr>
        <p:grpSpPr>
          <a:xfrm>
            <a:off x="8584147" y="1820970"/>
            <a:ext cx="2279863" cy="972054"/>
            <a:chOff x="9522065" y="1815443"/>
            <a:chExt cx="2279863" cy="972054"/>
          </a:xfrm>
        </p:grpSpPr>
        <p:pic>
          <p:nvPicPr>
            <p:cNvPr id="5" name="Picture 4">
              <a:extLst>
                <a:ext uri="{FF2B5EF4-FFF2-40B4-BE49-F238E27FC236}">
                  <a16:creationId xmlns:a16="http://schemas.microsoft.com/office/drawing/2014/main" id="{D028CC98-15C6-69C2-66E9-FFF874794450}"/>
                </a:ext>
              </a:extLst>
            </p:cNvPr>
            <p:cNvPicPr>
              <a:picLocks noChangeAspect="1"/>
            </p:cNvPicPr>
            <p:nvPr/>
          </p:nvPicPr>
          <p:blipFill>
            <a:blip r:embed="rId4"/>
            <a:stretch>
              <a:fillRect/>
            </a:stretch>
          </p:blipFill>
          <p:spPr>
            <a:xfrm>
              <a:off x="9522065" y="2319499"/>
              <a:ext cx="2279863" cy="467998"/>
            </a:xfrm>
            <a:prstGeom prst="rect">
              <a:avLst/>
            </a:prstGeom>
          </p:spPr>
        </p:pic>
        <p:sp>
          <p:nvSpPr>
            <p:cNvPr id="7" name="TextBox 6">
              <a:extLst>
                <a:ext uri="{FF2B5EF4-FFF2-40B4-BE49-F238E27FC236}">
                  <a16:creationId xmlns:a16="http://schemas.microsoft.com/office/drawing/2014/main" id="{8BF3FC55-178C-A31E-4396-8AC309A7985C}"/>
                </a:ext>
              </a:extLst>
            </p:cNvPr>
            <p:cNvSpPr txBox="1"/>
            <p:nvPr/>
          </p:nvSpPr>
          <p:spPr>
            <a:xfrm>
              <a:off x="9522065" y="1815443"/>
              <a:ext cx="1839716" cy="357790"/>
            </a:xfrm>
            <a:prstGeom prst="rect">
              <a:avLst/>
            </a:prstGeom>
            <a:noFill/>
          </p:spPr>
          <p:txBody>
            <a:bodyPr wrap="none" rtlCol="0">
              <a:spAutoFit/>
            </a:bodyPr>
            <a:lstStyle/>
            <a:p>
              <a:pPr algn="l">
                <a:lnSpc>
                  <a:spcPct val="95000"/>
                </a:lnSpc>
              </a:pPr>
              <a:r>
                <a:rPr lang="en-US" dirty="0"/>
                <a:t>UTE data fitting:</a:t>
              </a:r>
            </a:p>
          </p:txBody>
        </p:sp>
      </p:grpSp>
      <p:grpSp>
        <p:nvGrpSpPr>
          <p:cNvPr id="8" name="Group 7">
            <a:extLst>
              <a:ext uri="{FF2B5EF4-FFF2-40B4-BE49-F238E27FC236}">
                <a16:creationId xmlns:a16="http://schemas.microsoft.com/office/drawing/2014/main" id="{CD179AD9-9F3F-6D3D-DB8D-1D52D9905FEB}"/>
              </a:ext>
            </a:extLst>
          </p:cNvPr>
          <p:cNvGrpSpPr/>
          <p:nvPr/>
        </p:nvGrpSpPr>
        <p:grpSpPr>
          <a:xfrm>
            <a:off x="8600407" y="3692885"/>
            <a:ext cx="3456789" cy="1346334"/>
            <a:chOff x="12300520" y="2802704"/>
            <a:chExt cx="3456789" cy="1346334"/>
          </a:xfrm>
        </p:grpSpPr>
        <p:sp>
          <p:nvSpPr>
            <p:cNvPr id="9" name="TextBox 8">
              <a:extLst>
                <a:ext uri="{FF2B5EF4-FFF2-40B4-BE49-F238E27FC236}">
                  <a16:creationId xmlns:a16="http://schemas.microsoft.com/office/drawing/2014/main" id="{270784B9-89AA-454F-B4A7-61CE66EC4016}"/>
                </a:ext>
              </a:extLst>
            </p:cNvPr>
            <p:cNvSpPr txBox="1"/>
            <p:nvPr/>
          </p:nvSpPr>
          <p:spPr>
            <a:xfrm>
              <a:off x="12300520" y="2802704"/>
              <a:ext cx="2365965" cy="357790"/>
            </a:xfrm>
            <a:prstGeom prst="rect">
              <a:avLst/>
            </a:prstGeom>
            <a:noFill/>
          </p:spPr>
          <p:txBody>
            <a:bodyPr wrap="none" rtlCol="0">
              <a:spAutoFit/>
            </a:bodyPr>
            <a:lstStyle/>
            <a:p>
              <a:pPr algn="l">
                <a:lnSpc>
                  <a:spcPct val="95000"/>
                </a:lnSpc>
              </a:pPr>
              <a:r>
                <a:rPr lang="en-US" dirty="0"/>
                <a:t>Cartesian data fitting:</a:t>
              </a:r>
            </a:p>
          </p:txBody>
        </p:sp>
        <p:pic>
          <p:nvPicPr>
            <p:cNvPr id="10" name="Picture 9">
              <a:extLst>
                <a:ext uri="{FF2B5EF4-FFF2-40B4-BE49-F238E27FC236}">
                  <a16:creationId xmlns:a16="http://schemas.microsoft.com/office/drawing/2014/main" id="{91F24E73-0692-3ECD-0B13-E337AF162AA2}"/>
                </a:ext>
              </a:extLst>
            </p:cNvPr>
            <p:cNvPicPr>
              <a:picLocks noChangeAspect="1"/>
            </p:cNvPicPr>
            <p:nvPr/>
          </p:nvPicPr>
          <p:blipFill>
            <a:blip r:embed="rId5"/>
            <a:stretch>
              <a:fillRect/>
            </a:stretch>
          </p:blipFill>
          <p:spPr>
            <a:xfrm>
              <a:off x="12336524" y="3392997"/>
              <a:ext cx="789047" cy="215997"/>
            </a:xfrm>
            <a:prstGeom prst="rect">
              <a:avLst/>
            </a:prstGeom>
          </p:spPr>
        </p:pic>
        <p:pic>
          <p:nvPicPr>
            <p:cNvPr id="11" name="Picture 10">
              <a:extLst>
                <a:ext uri="{FF2B5EF4-FFF2-40B4-BE49-F238E27FC236}">
                  <a16:creationId xmlns:a16="http://schemas.microsoft.com/office/drawing/2014/main" id="{697CF0EB-28F8-F333-75B8-B997A0AF9294}"/>
                </a:ext>
              </a:extLst>
            </p:cNvPr>
            <p:cNvPicPr>
              <a:picLocks noChangeAspect="1"/>
            </p:cNvPicPr>
            <p:nvPr/>
          </p:nvPicPr>
          <p:blipFill>
            <a:blip r:embed="rId6"/>
            <a:stretch>
              <a:fillRect/>
            </a:stretch>
          </p:blipFill>
          <p:spPr>
            <a:xfrm>
              <a:off x="12336524" y="3789041"/>
              <a:ext cx="3420785" cy="359997"/>
            </a:xfrm>
            <a:prstGeom prst="rect">
              <a:avLst/>
            </a:prstGeom>
          </p:spPr>
        </p:pic>
      </p:grpSp>
    </p:spTree>
    <p:extLst>
      <p:ext uri="{BB962C8B-B14F-4D97-AF65-F5344CB8AC3E}">
        <p14:creationId xmlns:p14="http://schemas.microsoft.com/office/powerpoint/2010/main" val="197124269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 name="PlaceHolder 1"/>
          <p:cNvSpPr txBox="1">
            <a:spLocks noGrp="1"/>
          </p:cNvSpPr>
          <p:nvPr>
            <p:ph type="title"/>
          </p:nvPr>
        </p:nvSpPr>
        <p:spPr>
          <a:xfrm>
            <a:off x="359639" y="3633839"/>
            <a:ext cx="10728002" cy="623161"/>
          </a:xfrm>
          <a:prstGeom prst="rect">
            <a:avLst/>
          </a:prstGeom>
        </p:spPr>
        <p:txBody>
          <a:bodyPr anchor="t"/>
          <a:lstStyle>
            <a:lvl1pPr>
              <a:defRPr sz="3200" b="1" spc="-100">
                <a:solidFill>
                  <a:srgbClr val="1F497D"/>
                </a:solidFill>
              </a:defRPr>
            </a:lvl1pPr>
          </a:lstStyle>
          <a:p>
            <a:r>
              <a:rPr lang="en-GB" dirty="0"/>
              <a:t>7T </a:t>
            </a:r>
            <a:r>
              <a:rPr dirty="0" err="1"/>
              <a:t>BrainPET</a:t>
            </a:r>
            <a:r>
              <a:rPr lang="en-US" dirty="0"/>
              <a:t> </a:t>
            </a:r>
            <a:r>
              <a:rPr dirty="0"/>
              <a:t>Insert</a:t>
            </a:r>
          </a:p>
        </p:txBody>
      </p:sp>
      <p:sp>
        <p:nvSpPr>
          <p:cNvPr id="1588" name="PlaceHolder 2"/>
          <p:cNvSpPr txBox="1">
            <a:spLocks noGrp="1"/>
          </p:cNvSpPr>
          <p:nvPr>
            <p:ph type="body" sz="quarter" idx="1"/>
          </p:nvPr>
        </p:nvSpPr>
        <p:spPr>
          <a:xfrm>
            <a:off x="359639" y="4221000"/>
            <a:ext cx="10728002" cy="546841"/>
          </a:xfrm>
          <a:prstGeom prst="rect">
            <a:avLst/>
          </a:prstGeom>
        </p:spPr>
        <p:txBody>
          <a:bodyPr anchor="t"/>
          <a:lstStyle>
            <a:lvl1pPr>
              <a:lnSpc>
                <a:spcPct val="114000"/>
              </a:lnSpc>
              <a:defRPr sz="1800" b="1" spc="-100">
                <a:solidFill>
                  <a:schemeClr val="accent1"/>
                </a:solidFill>
              </a:defRPr>
            </a:lvl1pPr>
          </a:lstStyle>
          <a:p>
            <a:r>
              <a:rPr lang="en-US" dirty="0"/>
              <a:t>Christoph </a:t>
            </a:r>
            <a:r>
              <a:rPr lang="en-US" dirty="0" err="1"/>
              <a:t>Lerche</a:t>
            </a:r>
            <a:r>
              <a:rPr lang="en-US" dirty="0"/>
              <a:t> and </a:t>
            </a:r>
            <a:r>
              <a:rPr dirty="0"/>
              <a:t>Debora </a:t>
            </a:r>
            <a:r>
              <a:rPr dirty="0" err="1"/>
              <a:t>Niekämper</a:t>
            </a:r>
            <a:r>
              <a:rPr lang="en-US" dirty="0"/>
              <a:t> + FZJ, RWTH, Monash Teams</a:t>
            </a:r>
            <a:endParaRPr dirty="0"/>
          </a:p>
        </p:txBody>
      </p:sp>
      <p:sp>
        <p:nvSpPr>
          <p:cNvPr id="2" name="PlaceHolder 2">
            <a:extLst>
              <a:ext uri="{FF2B5EF4-FFF2-40B4-BE49-F238E27FC236}">
                <a16:creationId xmlns:a16="http://schemas.microsoft.com/office/drawing/2014/main" id="{6DF21922-84AA-4573-F48A-2DBBC2C68951}"/>
              </a:ext>
            </a:extLst>
          </p:cNvPr>
          <p:cNvSpPr txBox="1">
            <a:spLocks/>
          </p:cNvSpPr>
          <p:nvPr/>
        </p:nvSpPr>
        <p:spPr>
          <a:xfrm>
            <a:off x="359639" y="5081581"/>
            <a:ext cx="10728002" cy="546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ormAutofit/>
          </a:bodyPr>
          <a:lstStyle>
            <a:lvl1pPr marL="0" marR="0" indent="359" algn="ctr" defTabSz="914400" rtl="0" latinLnBrk="0">
              <a:lnSpc>
                <a:spcPct val="114000"/>
              </a:lnSpc>
              <a:spcBef>
                <a:spcPts val="1000"/>
              </a:spcBef>
              <a:spcAft>
                <a:spcPts val="0"/>
              </a:spcAft>
              <a:buClrTx/>
              <a:buSzTx/>
              <a:buFontTx/>
              <a:buNone/>
              <a:tabLst/>
              <a:defRPr sz="1800" b="1" i="0" u="none" strike="noStrike" cap="none" spc="-100" baseline="0">
                <a:solidFill>
                  <a:schemeClr val="accent1"/>
                </a:solidFill>
                <a:uFillTx/>
                <a:latin typeface="+mj-lt"/>
                <a:ea typeface="+mj-ea"/>
                <a:cs typeface="+mj-cs"/>
                <a:sym typeface="Arial"/>
              </a:defRPr>
            </a:lvl1pPr>
            <a:lvl2pPr marL="762000" marR="0" indent="-304800" algn="ctr" defTabSz="914400" rtl="0" latinLnBrk="0">
              <a:lnSpc>
                <a:spcPct val="90000"/>
              </a:lnSpc>
              <a:spcBef>
                <a:spcPts val="1000"/>
              </a:spcBef>
              <a:spcAft>
                <a:spcPts val="0"/>
              </a:spcAft>
              <a:buClrTx/>
              <a:buSzPct val="100000"/>
              <a:buFontTx/>
              <a:buChar char="•"/>
              <a:tabLst/>
              <a:defRPr sz="3200" b="0" i="0" u="none" strike="noStrike" cap="none" spc="-1" baseline="0">
                <a:solidFill>
                  <a:srgbClr val="000000"/>
                </a:solidFill>
                <a:uFillTx/>
                <a:latin typeface="+mj-lt"/>
                <a:ea typeface="+mj-ea"/>
                <a:cs typeface="+mj-cs"/>
                <a:sym typeface="Arial"/>
              </a:defRPr>
            </a:lvl2pPr>
            <a:lvl3pPr marL="1280160" marR="0" indent="-365760" algn="ctr" defTabSz="914400" rtl="0" latinLnBrk="0">
              <a:lnSpc>
                <a:spcPct val="90000"/>
              </a:lnSpc>
              <a:spcBef>
                <a:spcPts val="1000"/>
              </a:spcBef>
              <a:spcAft>
                <a:spcPts val="0"/>
              </a:spcAft>
              <a:buClrTx/>
              <a:buSzPct val="100000"/>
              <a:buFontTx/>
              <a:buChar char="•"/>
              <a:tabLst/>
              <a:defRPr sz="3200" b="0" i="0" u="none" strike="noStrike" cap="none" spc="-1" baseline="0">
                <a:solidFill>
                  <a:srgbClr val="000000"/>
                </a:solidFill>
                <a:uFillTx/>
                <a:latin typeface="+mj-lt"/>
                <a:ea typeface="+mj-ea"/>
                <a:cs typeface="+mj-cs"/>
                <a:sym typeface="Arial"/>
              </a:defRPr>
            </a:lvl3pPr>
            <a:lvl4pPr marL="1778000" marR="0" indent="-406400" algn="ctr" defTabSz="914400" rtl="0" latinLnBrk="0">
              <a:lnSpc>
                <a:spcPct val="90000"/>
              </a:lnSpc>
              <a:spcBef>
                <a:spcPts val="1000"/>
              </a:spcBef>
              <a:spcAft>
                <a:spcPts val="0"/>
              </a:spcAft>
              <a:buClrTx/>
              <a:buSzPct val="100000"/>
              <a:buFontTx/>
              <a:buChar char="•"/>
              <a:tabLst/>
              <a:defRPr sz="3200" b="0" i="0" u="none" strike="noStrike" cap="none" spc="-1" baseline="0">
                <a:solidFill>
                  <a:srgbClr val="000000"/>
                </a:solidFill>
                <a:uFillTx/>
                <a:latin typeface="+mj-lt"/>
                <a:ea typeface="+mj-ea"/>
                <a:cs typeface="+mj-cs"/>
                <a:sym typeface="Arial"/>
              </a:defRPr>
            </a:lvl4pPr>
            <a:lvl5pPr marL="2235200" marR="0" indent="-406400" algn="ctr" defTabSz="914400" rtl="0" latinLnBrk="0">
              <a:lnSpc>
                <a:spcPct val="90000"/>
              </a:lnSpc>
              <a:spcBef>
                <a:spcPts val="1000"/>
              </a:spcBef>
              <a:spcAft>
                <a:spcPts val="0"/>
              </a:spcAft>
              <a:buClrTx/>
              <a:buSzPct val="100000"/>
              <a:buFontTx/>
              <a:buChar char="•"/>
              <a:tabLst/>
              <a:defRPr sz="3200" b="0" i="0" u="none" strike="noStrike" cap="none" spc="-1" baseline="0">
                <a:solidFill>
                  <a:srgbClr val="000000"/>
                </a:solidFill>
                <a:uFillTx/>
                <a:latin typeface="+mj-lt"/>
                <a:ea typeface="+mj-ea"/>
                <a:cs typeface="+mj-cs"/>
                <a:sym typeface="Arial"/>
              </a:defRPr>
            </a:lvl5pPr>
            <a:lvl6pPr marL="2565400" marR="0" indent="-279400" algn="l" defTabSz="914400" rtl="0" latinLnBrk="0">
              <a:lnSpc>
                <a:spcPct val="114000"/>
              </a:lnSpc>
              <a:spcBef>
                <a:spcPts val="600"/>
              </a:spcBef>
              <a:spcAft>
                <a:spcPts val="0"/>
              </a:spcAft>
              <a:buClrTx/>
              <a:buSzPct val="100000"/>
              <a:buFont typeface="Calibri"/>
              <a:buChar char="•"/>
              <a:tabLst/>
              <a:defRPr sz="2200" b="0" i="0" u="none" strike="noStrike" cap="none" spc="0" baseline="0">
                <a:solidFill>
                  <a:srgbClr val="000000"/>
                </a:solidFill>
                <a:uFillTx/>
                <a:latin typeface="+mj-lt"/>
                <a:ea typeface="+mj-ea"/>
                <a:cs typeface="+mj-cs"/>
                <a:sym typeface="Arial"/>
              </a:defRPr>
            </a:lvl6pPr>
            <a:lvl7pPr marL="3022600" marR="0" indent="-279400" algn="l" defTabSz="914400" rtl="0" latinLnBrk="0">
              <a:lnSpc>
                <a:spcPct val="114000"/>
              </a:lnSpc>
              <a:spcBef>
                <a:spcPts val="600"/>
              </a:spcBef>
              <a:spcAft>
                <a:spcPts val="0"/>
              </a:spcAft>
              <a:buClrTx/>
              <a:buSzPct val="100000"/>
              <a:buFont typeface="Calibri"/>
              <a:buChar char="•"/>
              <a:tabLst/>
              <a:defRPr sz="2200" b="0" i="0" u="none" strike="noStrike" cap="none" spc="0" baseline="0">
                <a:solidFill>
                  <a:srgbClr val="000000"/>
                </a:solidFill>
                <a:uFillTx/>
                <a:latin typeface="+mj-lt"/>
                <a:ea typeface="+mj-ea"/>
                <a:cs typeface="+mj-cs"/>
                <a:sym typeface="Arial"/>
              </a:defRPr>
            </a:lvl7pPr>
            <a:lvl8pPr marL="3479800" marR="0" indent="-279400" algn="l" defTabSz="914400" rtl="0" latinLnBrk="0">
              <a:lnSpc>
                <a:spcPct val="114000"/>
              </a:lnSpc>
              <a:spcBef>
                <a:spcPts val="600"/>
              </a:spcBef>
              <a:spcAft>
                <a:spcPts val="0"/>
              </a:spcAft>
              <a:buClrTx/>
              <a:buSzPct val="100000"/>
              <a:buFont typeface="Calibri"/>
              <a:buChar char="•"/>
              <a:tabLst/>
              <a:defRPr sz="2200" b="0" i="0" u="none" strike="noStrike" cap="none" spc="0" baseline="0">
                <a:solidFill>
                  <a:srgbClr val="000000"/>
                </a:solidFill>
                <a:uFillTx/>
                <a:latin typeface="+mj-lt"/>
                <a:ea typeface="+mj-ea"/>
                <a:cs typeface="+mj-cs"/>
                <a:sym typeface="Arial"/>
              </a:defRPr>
            </a:lvl8pPr>
            <a:lvl9pPr marL="3937000" marR="0" indent="-279400" algn="l" defTabSz="914400" rtl="0" latinLnBrk="0">
              <a:lnSpc>
                <a:spcPct val="114000"/>
              </a:lnSpc>
              <a:spcBef>
                <a:spcPts val="600"/>
              </a:spcBef>
              <a:spcAft>
                <a:spcPts val="0"/>
              </a:spcAft>
              <a:buClrTx/>
              <a:buSzPct val="100000"/>
              <a:buFont typeface="Calibri"/>
              <a:buChar char="•"/>
              <a:tabLst/>
              <a:defRPr sz="2200" b="0" i="0" u="none" strike="noStrike" cap="none" spc="0" baseline="0">
                <a:solidFill>
                  <a:srgbClr val="000000"/>
                </a:solidFill>
                <a:uFillTx/>
                <a:latin typeface="+mj-lt"/>
                <a:ea typeface="+mj-ea"/>
                <a:cs typeface="+mj-cs"/>
                <a:sym typeface="Arial"/>
              </a:defRPr>
            </a:lvl9pPr>
          </a:lstStyle>
          <a:p>
            <a:pPr hangingPunct="1"/>
            <a:r>
              <a:rPr lang="en-US" dirty="0"/>
              <a:t>Thanks to Siemens for providing the crystals!</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1" name="TextBox 5"/>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26</a:t>
            </a:fld>
            <a:endParaRPr/>
          </a:p>
        </p:txBody>
      </p:sp>
      <p:sp>
        <p:nvSpPr>
          <p:cNvPr id="1622" name="PlaceHolder 1"/>
          <p:cNvSpPr txBox="1"/>
          <p:nvPr/>
        </p:nvSpPr>
        <p:spPr>
          <a:xfrm>
            <a:off x="360000" y="323999"/>
            <a:ext cx="11448720" cy="456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914400">
              <a:lnSpc>
                <a:spcPct val="114000"/>
              </a:lnSpc>
              <a:defRPr sz="3200" b="1" spc="-1">
                <a:solidFill>
                  <a:schemeClr val="accent1"/>
                </a:solidFill>
              </a:defRPr>
            </a:lvl1pPr>
          </a:lstStyle>
          <a:p>
            <a:r>
              <a:t>PET Scanners – State of the art</a:t>
            </a:r>
          </a:p>
        </p:txBody>
      </p:sp>
      <p:pic>
        <p:nvPicPr>
          <p:cNvPr id="1623" name="Picture 36" descr="Picture 36"/>
          <p:cNvPicPr>
            <a:picLocks noChangeAspect="1"/>
          </p:cNvPicPr>
          <p:nvPr/>
        </p:nvPicPr>
        <p:blipFill>
          <a:blip r:embed="rId2"/>
          <a:stretch>
            <a:fillRect/>
          </a:stretch>
        </p:blipFill>
        <p:spPr>
          <a:xfrm>
            <a:off x="9613028" y="729178"/>
            <a:ext cx="2097140" cy="1812604"/>
          </a:xfrm>
          <a:prstGeom prst="rect">
            <a:avLst/>
          </a:prstGeom>
          <a:ln w="12700">
            <a:miter lim="400000"/>
          </a:ln>
        </p:spPr>
      </p:pic>
      <p:sp>
        <p:nvSpPr>
          <p:cNvPr id="1624" name="TextBox 37"/>
          <p:cNvSpPr txBox="1"/>
          <p:nvPr/>
        </p:nvSpPr>
        <p:spPr>
          <a:xfrm>
            <a:off x="6543382" y="981665"/>
            <a:ext cx="3388105" cy="31130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914400">
              <a:defRPr sz="2000" b="1"/>
            </a:pPr>
            <a:r>
              <a:rPr dirty="0" err="1"/>
              <a:t>BrainPET</a:t>
            </a:r>
            <a:endParaRPr dirty="0"/>
          </a:p>
          <a:p>
            <a:pPr marL="342900" indent="-342900" defTabSz="914400">
              <a:lnSpc>
                <a:spcPct val="150000"/>
              </a:lnSpc>
              <a:buSzPct val="100000"/>
              <a:buFont typeface="Arial"/>
              <a:buChar char="•"/>
              <a:defRPr sz="2000"/>
            </a:pPr>
            <a:r>
              <a:rPr dirty="0"/>
              <a:t>Spatial resolution:</a:t>
            </a:r>
          </a:p>
          <a:p>
            <a:pPr marL="800100" lvl="1" indent="-342900" defTabSz="914400">
              <a:lnSpc>
                <a:spcPct val="150000"/>
              </a:lnSpc>
              <a:buSzPct val="100000"/>
              <a:buFont typeface="Arial"/>
              <a:buChar char="•"/>
              <a:defRPr sz="2000"/>
            </a:pPr>
            <a:r>
              <a:rPr dirty="0" err="1"/>
              <a:t>cent</a:t>
            </a:r>
            <a:r>
              <a:rPr lang="en-US" dirty="0" err="1"/>
              <a:t>re</a:t>
            </a:r>
            <a:r>
              <a:rPr dirty="0"/>
              <a:t> ≈ 2.5</a:t>
            </a:r>
            <a:r>
              <a:rPr lang="en-US" dirty="0"/>
              <a:t> - 3</a:t>
            </a:r>
            <a:r>
              <a:rPr dirty="0"/>
              <a:t> mm</a:t>
            </a:r>
          </a:p>
          <a:p>
            <a:pPr marL="800100" lvl="1" indent="-342900" defTabSz="914400">
              <a:lnSpc>
                <a:spcPct val="150000"/>
              </a:lnSpc>
              <a:buSzPct val="100000"/>
              <a:buFont typeface="Arial"/>
              <a:buChar char="•"/>
              <a:defRPr sz="2000"/>
            </a:pPr>
            <a:r>
              <a:rPr dirty="0"/>
              <a:t>edge ≈ 5 mm</a:t>
            </a:r>
          </a:p>
          <a:p>
            <a:pPr marL="342900" indent="-342900" defTabSz="914400">
              <a:lnSpc>
                <a:spcPct val="150000"/>
              </a:lnSpc>
              <a:buSzPct val="100000"/>
              <a:buFont typeface="Arial"/>
              <a:buChar char="•"/>
              <a:defRPr sz="2000"/>
            </a:pPr>
            <a:r>
              <a:rPr dirty="0"/>
              <a:t>Axial </a:t>
            </a:r>
            <a:r>
              <a:rPr lang="en-US" dirty="0"/>
              <a:t>f</a:t>
            </a:r>
            <a:r>
              <a:rPr dirty="0"/>
              <a:t>ield</a:t>
            </a:r>
            <a:r>
              <a:rPr lang="en-US" dirty="0"/>
              <a:t>-</a:t>
            </a:r>
            <a:r>
              <a:rPr dirty="0"/>
              <a:t>of</a:t>
            </a:r>
            <a:r>
              <a:rPr lang="en-US" dirty="0"/>
              <a:t>-</a:t>
            </a:r>
            <a:r>
              <a:rPr dirty="0"/>
              <a:t>view 19.2 cm</a:t>
            </a:r>
          </a:p>
          <a:p>
            <a:pPr marL="342900" indent="-342900" defTabSz="914400">
              <a:lnSpc>
                <a:spcPct val="150000"/>
              </a:lnSpc>
              <a:buSzPct val="100000"/>
              <a:buFont typeface="Arial"/>
              <a:buChar char="•"/>
              <a:defRPr sz="2000"/>
            </a:pPr>
            <a:r>
              <a:rPr dirty="0"/>
              <a:t>Sensitivity ≈ 7%</a:t>
            </a:r>
          </a:p>
          <a:p>
            <a:pPr marL="342900" indent="-342900" defTabSz="914400">
              <a:lnSpc>
                <a:spcPct val="150000"/>
              </a:lnSpc>
              <a:buSzPct val="100000"/>
              <a:buFont typeface="Arial"/>
              <a:buChar char="•"/>
              <a:defRPr sz="2000"/>
            </a:pPr>
            <a:r>
              <a:rPr dirty="0"/>
              <a:t>Combined with 3T MRI</a:t>
            </a:r>
          </a:p>
        </p:txBody>
      </p:sp>
      <p:sp>
        <p:nvSpPr>
          <p:cNvPr id="1625" name="TextBox 38"/>
          <p:cNvSpPr txBox="1"/>
          <p:nvPr/>
        </p:nvSpPr>
        <p:spPr>
          <a:xfrm>
            <a:off x="508473" y="1025132"/>
            <a:ext cx="3545199" cy="2651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914400">
              <a:defRPr sz="2000" b="1"/>
            </a:pPr>
            <a:r>
              <a:rPr dirty="0"/>
              <a:t>Clinical standard</a:t>
            </a:r>
          </a:p>
          <a:p>
            <a:pPr marL="342900" indent="-342900" defTabSz="914400">
              <a:lnSpc>
                <a:spcPct val="150000"/>
              </a:lnSpc>
              <a:buSzPct val="100000"/>
              <a:buFont typeface="Arial"/>
              <a:buChar char="•"/>
              <a:defRPr sz="2000"/>
            </a:pPr>
            <a:r>
              <a:rPr dirty="0"/>
              <a:t>Spatial resolution:</a:t>
            </a:r>
          </a:p>
          <a:p>
            <a:pPr marL="800100" lvl="1" indent="-342900" defTabSz="914400">
              <a:lnSpc>
                <a:spcPct val="150000"/>
              </a:lnSpc>
              <a:buSzPct val="100000"/>
              <a:buFont typeface="Arial"/>
              <a:buChar char="•"/>
              <a:defRPr sz="2000"/>
            </a:pPr>
            <a:r>
              <a:rPr dirty="0" err="1"/>
              <a:t>cent</a:t>
            </a:r>
            <a:r>
              <a:rPr lang="en-US" dirty="0" err="1"/>
              <a:t>re</a:t>
            </a:r>
            <a:r>
              <a:rPr dirty="0"/>
              <a:t> ≈ 4 mm</a:t>
            </a:r>
          </a:p>
          <a:p>
            <a:pPr marL="800100" lvl="1" indent="-342900" defTabSz="914400">
              <a:lnSpc>
                <a:spcPct val="150000"/>
              </a:lnSpc>
              <a:buSzPct val="100000"/>
              <a:buFont typeface="Arial"/>
              <a:buChar char="•"/>
              <a:defRPr sz="2000"/>
            </a:pPr>
            <a:r>
              <a:rPr dirty="0"/>
              <a:t>edge ≈ 6 mm</a:t>
            </a:r>
          </a:p>
          <a:p>
            <a:pPr marL="342900" indent="-342900" defTabSz="914400">
              <a:lnSpc>
                <a:spcPct val="150000"/>
              </a:lnSpc>
              <a:buSzPct val="100000"/>
              <a:buFont typeface="Arial"/>
              <a:buChar char="•"/>
              <a:defRPr sz="2000"/>
            </a:pPr>
            <a:r>
              <a:rPr dirty="0"/>
              <a:t>Axial </a:t>
            </a:r>
            <a:r>
              <a:rPr lang="en-US" dirty="0"/>
              <a:t>f</a:t>
            </a:r>
            <a:r>
              <a:rPr dirty="0"/>
              <a:t>ield</a:t>
            </a:r>
            <a:r>
              <a:rPr lang="en-US" dirty="0"/>
              <a:t>-</a:t>
            </a:r>
            <a:r>
              <a:rPr dirty="0"/>
              <a:t>of</a:t>
            </a:r>
            <a:r>
              <a:rPr lang="en-US" dirty="0"/>
              <a:t>-</a:t>
            </a:r>
            <a:r>
              <a:rPr dirty="0"/>
              <a:t>view 15-25 cm</a:t>
            </a:r>
          </a:p>
          <a:p>
            <a:pPr marL="342900" indent="-342900" defTabSz="914400">
              <a:lnSpc>
                <a:spcPct val="150000"/>
              </a:lnSpc>
              <a:buSzPct val="100000"/>
              <a:buFont typeface="Arial"/>
              <a:buChar char="•"/>
              <a:defRPr sz="2000"/>
            </a:pPr>
            <a:r>
              <a:rPr dirty="0"/>
              <a:t>Sensitivity ≈ 2%</a:t>
            </a:r>
          </a:p>
        </p:txBody>
      </p:sp>
      <p:pic>
        <p:nvPicPr>
          <p:cNvPr id="1626" name="Picture 40" descr="Picture 40"/>
          <p:cNvPicPr>
            <a:picLocks noChangeAspect="1"/>
          </p:cNvPicPr>
          <p:nvPr/>
        </p:nvPicPr>
        <p:blipFill>
          <a:blip r:embed="rId3"/>
          <a:stretch>
            <a:fillRect/>
          </a:stretch>
        </p:blipFill>
        <p:spPr>
          <a:xfrm>
            <a:off x="7350487" y="4170939"/>
            <a:ext cx="2402105" cy="1776348"/>
          </a:xfrm>
          <a:prstGeom prst="rect">
            <a:avLst/>
          </a:prstGeom>
          <a:ln w="12700">
            <a:miter lim="400000"/>
          </a:ln>
        </p:spPr>
      </p:pic>
      <p:grpSp>
        <p:nvGrpSpPr>
          <p:cNvPr id="1629" name="Group 41"/>
          <p:cNvGrpSpPr/>
          <p:nvPr/>
        </p:nvGrpSpPr>
        <p:grpSpPr>
          <a:xfrm>
            <a:off x="501214" y="4185554"/>
            <a:ext cx="4208093" cy="2536078"/>
            <a:chOff x="0" y="0"/>
            <a:chExt cx="4208091" cy="2536076"/>
          </a:xfrm>
        </p:grpSpPr>
        <p:pic>
          <p:nvPicPr>
            <p:cNvPr id="1627" name="Picture 8" descr="Picture 8"/>
            <p:cNvPicPr>
              <a:picLocks noChangeAspect="1"/>
            </p:cNvPicPr>
            <p:nvPr/>
          </p:nvPicPr>
          <p:blipFill>
            <a:blip r:embed="rId4"/>
            <a:stretch>
              <a:fillRect/>
            </a:stretch>
          </p:blipFill>
          <p:spPr>
            <a:xfrm>
              <a:off x="0" y="0"/>
              <a:ext cx="4208092" cy="2536077"/>
            </a:xfrm>
            <a:prstGeom prst="rect">
              <a:avLst/>
            </a:prstGeom>
            <a:ln w="12700" cap="flat">
              <a:noFill/>
              <a:miter lim="400000"/>
            </a:ln>
            <a:effectLst/>
          </p:spPr>
        </p:pic>
        <p:sp>
          <p:nvSpPr>
            <p:cNvPr id="1628" name="TextBox 43"/>
            <p:cNvSpPr txBox="1"/>
            <p:nvPr/>
          </p:nvSpPr>
          <p:spPr>
            <a:xfrm>
              <a:off x="322938" y="2228300"/>
              <a:ext cx="2765846" cy="2888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defTabSz="914400">
                <a:defRPr sz="1400"/>
              </a:lvl1pPr>
            </a:lstStyle>
            <a:p>
              <a:r>
                <a:t>PET-CT Siemens Biograph Vision</a:t>
              </a:r>
            </a:p>
          </p:txBody>
        </p:sp>
      </p:grpSp>
      <p:sp>
        <p:nvSpPr>
          <p:cNvPr id="1630" name="TextBox 44"/>
          <p:cNvSpPr txBox="1"/>
          <p:nvPr/>
        </p:nvSpPr>
        <p:spPr>
          <a:xfrm>
            <a:off x="7212864" y="5940299"/>
            <a:ext cx="3095020" cy="4920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defRPr sz="1400"/>
            </a:lvl1pPr>
          </a:lstStyle>
          <a:p>
            <a:r>
              <a:t>Siemens MAGNETOM Trio MRI and the BrainPET insert in Jülich</a:t>
            </a:r>
          </a:p>
        </p:txBody>
      </p:sp>
      <p:grpSp>
        <p:nvGrpSpPr>
          <p:cNvPr id="1640" name="Group 45"/>
          <p:cNvGrpSpPr/>
          <p:nvPr/>
        </p:nvGrpSpPr>
        <p:grpSpPr>
          <a:xfrm>
            <a:off x="4230077" y="822007"/>
            <a:ext cx="1787453" cy="1806898"/>
            <a:chOff x="0" y="0"/>
            <a:chExt cx="1787452" cy="1806897"/>
          </a:xfrm>
        </p:grpSpPr>
        <p:grpSp>
          <p:nvGrpSpPr>
            <p:cNvPr id="1637" name="Group 46"/>
            <p:cNvGrpSpPr/>
            <p:nvPr/>
          </p:nvGrpSpPr>
          <p:grpSpPr>
            <a:xfrm>
              <a:off x="0" y="0"/>
              <a:ext cx="1787453" cy="1806898"/>
              <a:chOff x="0" y="0"/>
              <a:chExt cx="1787452" cy="1806897"/>
            </a:xfrm>
          </p:grpSpPr>
          <p:pic>
            <p:nvPicPr>
              <p:cNvPr id="1631" name="Picture 49" descr="Picture 49"/>
              <p:cNvPicPr>
                <a:picLocks noChangeAspect="1"/>
              </p:cNvPicPr>
              <p:nvPr/>
            </p:nvPicPr>
            <p:blipFill>
              <a:blip r:embed="rId5"/>
              <a:stretch>
                <a:fillRect/>
              </a:stretch>
            </p:blipFill>
            <p:spPr>
              <a:xfrm>
                <a:off x="0" y="524972"/>
                <a:ext cx="1281925" cy="1281926"/>
              </a:xfrm>
              <a:prstGeom prst="rect">
                <a:avLst/>
              </a:prstGeom>
              <a:ln w="12700" cap="flat">
                <a:noFill/>
                <a:miter lim="400000"/>
              </a:ln>
              <a:effectLst/>
            </p:spPr>
          </p:pic>
          <p:grpSp>
            <p:nvGrpSpPr>
              <p:cNvPr id="1636" name="Group 50"/>
              <p:cNvGrpSpPr/>
              <p:nvPr/>
            </p:nvGrpSpPr>
            <p:grpSpPr>
              <a:xfrm>
                <a:off x="101717" y="0"/>
                <a:ext cx="1685736" cy="1429981"/>
                <a:chOff x="0" y="0"/>
                <a:chExt cx="1685734" cy="1429979"/>
              </a:xfrm>
            </p:grpSpPr>
            <p:pic>
              <p:nvPicPr>
                <p:cNvPr id="1632" name="Picture 51" descr="Picture 51"/>
                <p:cNvPicPr>
                  <a:picLocks noChangeAspect="1"/>
                </p:cNvPicPr>
                <p:nvPr/>
              </p:nvPicPr>
              <p:blipFill>
                <a:blip r:embed="rId6"/>
                <a:stretch>
                  <a:fillRect/>
                </a:stretch>
              </p:blipFill>
              <p:spPr>
                <a:xfrm>
                  <a:off x="248711" y="0"/>
                  <a:ext cx="588251" cy="588251"/>
                </a:xfrm>
                <a:prstGeom prst="rect">
                  <a:avLst/>
                </a:prstGeom>
                <a:ln w="12700" cap="flat">
                  <a:noFill/>
                  <a:miter lim="400000"/>
                </a:ln>
                <a:effectLst/>
              </p:spPr>
            </p:pic>
            <p:pic>
              <p:nvPicPr>
                <p:cNvPr id="1633" name="Picture 52" descr="Picture 52"/>
                <p:cNvPicPr>
                  <a:picLocks noChangeAspect="1"/>
                </p:cNvPicPr>
                <p:nvPr/>
              </p:nvPicPr>
              <p:blipFill>
                <a:blip r:embed="rId6"/>
                <a:stretch>
                  <a:fillRect/>
                </a:stretch>
              </p:blipFill>
              <p:spPr>
                <a:xfrm rot="5400000">
                  <a:off x="1151391" y="895636"/>
                  <a:ext cx="534345" cy="534344"/>
                </a:xfrm>
                <a:prstGeom prst="rect">
                  <a:avLst/>
                </a:prstGeom>
                <a:ln w="12700" cap="flat">
                  <a:noFill/>
                  <a:miter lim="400000"/>
                </a:ln>
                <a:effectLst/>
              </p:spPr>
            </p:pic>
            <p:sp>
              <p:nvSpPr>
                <p:cNvPr id="1634" name="Straight Arrow Connector 53"/>
                <p:cNvSpPr/>
                <p:nvPr/>
              </p:nvSpPr>
              <p:spPr>
                <a:xfrm flipH="1" flipV="1">
                  <a:off x="0" y="1196568"/>
                  <a:ext cx="1089664" cy="1"/>
                </a:xfrm>
                <a:prstGeom prst="line">
                  <a:avLst/>
                </a:prstGeom>
                <a:noFill/>
                <a:ln w="9525" cap="flat">
                  <a:solidFill>
                    <a:srgbClr val="000000"/>
                  </a:solidFill>
                  <a:prstDash val="solid"/>
                  <a:miter lim="800000"/>
                  <a:headEnd type="triangle" w="med" len="med"/>
                  <a:tailEnd type="triangle" w="med" len="med"/>
                </a:ln>
                <a:effectLst/>
              </p:spPr>
              <p:txBody>
                <a:bodyPr wrap="square" lIns="45719" tIns="45719" rIns="45719" bIns="45719" numCol="1" anchor="t">
                  <a:noAutofit/>
                </a:bodyPr>
                <a:lstStyle/>
                <a:p>
                  <a:pPr defTabSz="914400"/>
                  <a:endParaRPr/>
                </a:p>
              </p:txBody>
            </p:sp>
            <p:pic>
              <p:nvPicPr>
                <p:cNvPr id="1635" name="Picture 54" descr="Picture 54"/>
                <p:cNvPicPr>
                  <a:picLocks noChangeAspect="1"/>
                </p:cNvPicPr>
                <p:nvPr/>
              </p:nvPicPr>
              <p:blipFill>
                <a:blip r:embed="rId7"/>
                <a:stretch>
                  <a:fillRect/>
                </a:stretch>
              </p:blipFill>
              <p:spPr>
                <a:xfrm>
                  <a:off x="782161" y="345994"/>
                  <a:ext cx="398047" cy="398047"/>
                </a:xfrm>
                <a:prstGeom prst="rect">
                  <a:avLst/>
                </a:prstGeom>
                <a:ln w="12700" cap="flat">
                  <a:noFill/>
                  <a:miter lim="400000"/>
                </a:ln>
                <a:effectLst/>
              </p:spPr>
            </p:pic>
          </p:grpSp>
        </p:grpSp>
        <p:sp>
          <p:nvSpPr>
            <p:cNvPr id="1638" name="Straight Arrow Connector 47"/>
            <p:cNvSpPr/>
            <p:nvPr/>
          </p:nvSpPr>
          <p:spPr>
            <a:xfrm flipH="1">
              <a:off x="640961" y="653992"/>
              <a:ext cx="1" cy="1036383"/>
            </a:xfrm>
            <a:prstGeom prst="line">
              <a:avLst/>
            </a:prstGeom>
            <a:noFill/>
            <a:ln w="9525" cap="flat">
              <a:solidFill>
                <a:srgbClr val="000000"/>
              </a:solidFill>
              <a:prstDash val="solid"/>
              <a:miter lim="800000"/>
              <a:headEnd type="triangle" w="med" len="med"/>
              <a:tailEnd type="triangle" w="med" len="med"/>
            </a:ln>
            <a:effectLst/>
          </p:spPr>
          <p:txBody>
            <a:bodyPr wrap="square" lIns="45719" tIns="45719" rIns="45719" bIns="45719" numCol="1" anchor="t">
              <a:noAutofit/>
            </a:bodyPr>
            <a:lstStyle/>
            <a:p>
              <a:pPr defTabSz="914400"/>
              <a:endParaRPr/>
            </a:p>
          </p:txBody>
        </p:sp>
        <p:sp>
          <p:nvSpPr>
            <p:cNvPr id="1639" name="Straight Arrow Connector 48"/>
            <p:cNvSpPr/>
            <p:nvPr/>
          </p:nvSpPr>
          <p:spPr>
            <a:xfrm flipH="1">
              <a:off x="1054085" y="802471"/>
              <a:ext cx="1" cy="705679"/>
            </a:xfrm>
            <a:prstGeom prst="line">
              <a:avLst/>
            </a:prstGeom>
            <a:noFill/>
            <a:ln w="9525" cap="flat">
              <a:solidFill>
                <a:srgbClr val="000000"/>
              </a:solidFill>
              <a:prstDash val="solid"/>
              <a:miter lim="800000"/>
              <a:headEnd type="triangle" w="med" len="med"/>
              <a:tailEnd type="triangle" w="med" len="med"/>
            </a:ln>
            <a:effectLst/>
          </p:spPr>
          <p:txBody>
            <a:bodyPr wrap="square" lIns="45719" tIns="45719" rIns="45719" bIns="45719" numCol="1" anchor="t">
              <a:noAutofit/>
            </a:bodyPr>
            <a:lstStyle/>
            <a:p>
              <a:pPr defTabSz="914400"/>
              <a:endParaRPr/>
            </a:p>
          </p:txBody>
        </p:sp>
      </p:grpSp>
      <p:grpSp>
        <p:nvGrpSpPr>
          <p:cNvPr id="1647" name="Group 55"/>
          <p:cNvGrpSpPr/>
          <p:nvPr/>
        </p:nvGrpSpPr>
        <p:grpSpPr>
          <a:xfrm>
            <a:off x="4273763" y="3007248"/>
            <a:ext cx="2103390" cy="1182059"/>
            <a:chOff x="0" y="0"/>
            <a:chExt cx="2103389" cy="1182057"/>
          </a:xfrm>
        </p:grpSpPr>
        <p:grpSp>
          <p:nvGrpSpPr>
            <p:cNvPr id="1645" name="Group 56"/>
            <p:cNvGrpSpPr/>
            <p:nvPr/>
          </p:nvGrpSpPr>
          <p:grpSpPr>
            <a:xfrm>
              <a:off x="0" y="0"/>
              <a:ext cx="2103390" cy="1182058"/>
              <a:chOff x="0" y="0"/>
              <a:chExt cx="2103389" cy="1182057"/>
            </a:xfrm>
          </p:grpSpPr>
          <p:grpSp>
            <p:nvGrpSpPr>
              <p:cNvPr id="1643" name="Group 58"/>
              <p:cNvGrpSpPr/>
              <p:nvPr/>
            </p:nvGrpSpPr>
            <p:grpSpPr>
              <a:xfrm>
                <a:off x="0" y="0"/>
                <a:ext cx="1262782" cy="1182058"/>
                <a:chOff x="0" y="0"/>
                <a:chExt cx="1262781" cy="1182057"/>
              </a:xfrm>
            </p:grpSpPr>
            <p:pic>
              <p:nvPicPr>
                <p:cNvPr id="1641" name="Picture 60" descr="Picture 60"/>
                <p:cNvPicPr>
                  <a:picLocks noChangeAspect="1"/>
                </p:cNvPicPr>
                <p:nvPr/>
              </p:nvPicPr>
              <p:blipFill>
                <a:blip r:embed="rId8"/>
                <a:stretch>
                  <a:fillRect/>
                </a:stretch>
              </p:blipFill>
              <p:spPr>
                <a:xfrm>
                  <a:off x="-1" y="0"/>
                  <a:ext cx="1222488" cy="1182058"/>
                </a:xfrm>
                <a:prstGeom prst="rect">
                  <a:avLst/>
                </a:prstGeom>
                <a:ln w="12700" cap="flat">
                  <a:noFill/>
                  <a:miter lim="400000"/>
                </a:ln>
                <a:effectLst/>
              </p:spPr>
            </p:pic>
            <p:sp>
              <p:nvSpPr>
                <p:cNvPr id="1642" name="Straight Arrow Connector 61"/>
                <p:cNvSpPr/>
                <p:nvPr/>
              </p:nvSpPr>
              <p:spPr>
                <a:xfrm flipH="1">
                  <a:off x="1262781" y="0"/>
                  <a:ext cx="1" cy="956648"/>
                </a:xfrm>
                <a:prstGeom prst="line">
                  <a:avLst/>
                </a:prstGeom>
                <a:noFill/>
                <a:ln w="25400" cap="flat">
                  <a:solidFill>
                    <a:srgbClr val="F79646"/>
                  </a:solidFill>
                  <a:prstDash val="solid"/>
                  <a:miter lim="800000"/>
                  <a:headEnd type="triangle" w="med" len="med"/>
                  <a:tailEnd type="triangle" w="med" len="med"/>
                </a:ln>
                <a:effectLst/>
              </p:spPr>
              <p:txBody>
                <a:bodyPr wrap="square" lIns="45719" tIns="45719" rIns="45719" bIns="45719" numCol="1" anchor="t">
                  <a:noAutofit/>
                </a:bodyPr>
                <a:lstStyle/>
                <a:p>
                  <a:pPr defTabSz="914400"/>
                  <a:endParaRPr/>
                </a:p>
              </p:txBody>
            </p:sp>
          </p:grpSp>
          <p:sp>
            <p:nvSpPr>
              <p:cNvPr id="1644" name="TextBox 59"/>
              <p:cNvSpPr txBox="1"/>
              <p:nvPr/>
            </p:nvSpPr>
            <p:spPr>
              <a:xfrm>
                <a:off x="1246377" y="333820"/>
                <a:ext cx="857013" cy="3506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defTabSz="914400">
                  <a:defRPr>
                    <a:solidFill>
                      <a:srgbClr val="F79646"/>
                    </a:solidFill>
                  </a:defRPr>
                </a:pPr>
                <a:r>
                  <a:t>≈20cm</a:t>
                </a:r>
              </a:p>
            </p:txBody>
          </p:sp>
        </p:grpSp>
        <p:sp>
          <p:nvSpPr>
            <p:cNvPr id="1646" name="Rectangle 57"/>
            <p:cNvSpPr/>
            <p:nvPr/>
          </p:nvSpPr>
          <p:spPr>
            <a:xfrm>
              <a:off x="162348" y="14187"/>
              <a:ext cx="985348" cy="942461"/>
            </a:xfrm>
            <a:prstGeom prst="rect">
              <a:avLst/>
            </a:prstGeom>
            <a:noFill/>
            <a:ln w="25400" cap="flat">
              <a:solidFill>
                <a:srgbClr val="F79646"/>
              </a:solidFill>
              <a:prstDash val="solid"/>
              <a:miter lim="800000"/>
            </a:ln>
            <a:effectLst/>
          </p:spPr>
          <p:txBody>
            <a:bodyPr wrap="square" lIns="45719" tIns="45719" rIns="45719" bIns="45719" numCol="1" anchor="ctr">
              <a:noAutofit/>
            </a:bodyPr>
            <a:lstStyle/>
            <a:p>
              <a:pPr algn="ctr" defTabSz="914400">
                <a:defRPr>
                  <a:solidFill>
                    <a:srgbClr val="FFFFFF"/>
                  </a:solidFill>
                </a:defRPr>
              </a:pPr>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25">
                                            <p:txEl>
                                              <p:pRg st="4" end="4"/>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64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1" nodeType="clickEffect">
                                  <p:stCondLst>
                                    <p:cond delay="0"/>
                                  </p:stCondLst>
                                  <p:iterate>
                                    <p:tmAbs val="0"/>
                                  </p:iterate>
                                  <p:childTnLst>
                                    <p:set>
                                      <p:cBhvr>
                                        <p:cTn id="13" fill="hold"/>
                                        <p:tgtEl>
                                          <p:spTgt spid="1625">
                                            <p:txEl>
                                              <p:pRg st="5" end="5"/>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3" nodeType="clickEffect">
                                  <p:stCondLst>
                                    <p:cond delay="0"/>
                                  </p:stCondLst>
                                  <p:iterate>
                                    <p:tmAbs val="0"/>
                                  </p:iterate>
                                  <p:childTnLst>
                                    <p:set>
                                      <p:cBhvr>
                                        <p:cTn id="17" fill="hold"/>
                                        <p:tgtEl>
                                          <p:spTgt spid="1624">
                                            <p:bg/>
                                          </p:spTgt>
                                        </p:tgtEl>
                                        <p:attrNameLst>
                                          <p:attrName>style.visibility</p:attrName>
                                        </p:attrNameLst>
                                      </p:cBhvr>
                                      <p:to>
                                        <p:strVal val="visible"/>
                                      </p:to>
                                    </p:set>
                                  </p:childTnLst>
                                </p:cTn>
                              </p:par>
                              <p:par>
                                <p:cTn id="18" presetID="1" presetClass="entr" presetSubtype="0" fill="hold" grpId="3" nodeType="withEffect">
                                  <p:stCondLst>
                                    <p:cond delay="0"/>
                                  </p:stCondLst>
                                  <p:iterate>
                                    <p:tmAbs val="0"/>
                                  </p:iterate>
                                  <p:childTnLst>
                                    <p:set>
                                      <p:cBhvr>
                                        <p:cTn id="19" fill="hold"/>
                                        <p:tgtEl>
                                          <p:spTgt spid="1624">
                                            <p:txEl>
                                              <p:pRg st="0" end="0"/>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3" nodeType="afterEffect">
                                  <p:stCondLst>
                                    <p:cond delay="0"/>
                                  </p:stCondLst>
                                  <p:iterate>
                                    <p:tmAbs val="0"/>
                                  </p:iterate>
                                  <p:childTnLst>
                                    <p:set>
                                      <p:cBhvr>
                                        <p:cTn id="22" fill="hold"/>
                                        <p:tgtEl>
                                          <p:spTgt spid="1624">
                                            <p:txEl>
                                              <p:pRg st="1" end="1"/>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3" nodeType="afterEffect">
                                  <p:stCondLst>
                                    <p:cond delay="0"/>
                                  </p:stCondLst>
                                  <p:iterate>
                                    <p:tmAbs val="0"/>
                                  </p:iterate>
                                  <p:childTnLst>
                                    <p:set>
                                      <p:cBhvr>
                                        <p:cTn id="25" fill="hold"/>
                                        <p:tgtEl>
                                          <p:spTgt spid="1624">
                                            <p:txEl>
                                              <p:pRg st="2" end="2"/>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3" nodeType="afterEffect">
                                  <p:stCondLst>
                                    <p:cond delay="0"/>
                                  </p:stCondLst>
                                  <p:iterate>
                                    <p:tmAbs val="0"/>
                                  </p:iterate>
                                  <p:childTnLst>
                                    <p:set>
                                      <p:cBhvr>
                                        <p:cTn id="28" fill="hold"/>
                                        <p:tgtEl>
                                          <p:spTgt spid="1624">
                                            <p:txEl>
                                              <p:pRg st="3" end="3"/>
                                            </p:txEl>
                                          </p:spTgt>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3" nodeType="afterEffect">
                                  <p:stCondLst>
                                    <p:cond delay="0"/>
                                  </p:stCondLst>
                                  <p:iterate>
                                    <p:tmAbs val="0"/>
                                  </p:iterate>
                                  <p:childTnLst>
                                    <p:set>
                                      <p:cBhvr>
                                        <p:cTn id="31" fill="hold"/>
                                        <p:tgtEl>
                                          <p:spTgt spid="1624">
                                            <p:txEl>
                                              <p:pRg st="4" end="4"/>
                                            </p:txEl>
                                          </p:spTgt>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3" nodeType="afterEffect">
                                  <p:stCondLst>
                                    <p:cond delay="0"/>
                                  </p:stCondLst>
                                  <p:iterate>
                                    <p:tmAbs val="0"/>
                                  </p:iterate>
                                  <p:childTnLst>
                                    <p:set>
                                      <p:cBhvr>
                                        <p:cTn id="34" fill="hold"/>
                                        <p:tgtEl>
                                          <p:spTgt spid="1624">
                                            <p:txEl>
                                              <p:pRg st="5" end="5"/>
                                            </p:txEl>
                                          </p:spTgt>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4" nodeType="afterEffect">
                                  <p:stCondLst>
                                    <p:cond delay="0"/>
                                  </p:stCondLst>
                                  <p:iterate>
                                    <p:tmAbs val="0"/>
                                  </p:iterate>
                                  <p:childTnLst>
                                    <p:set>
                                      <p:cBhvr>
                                        <p:cTn id="37" fill="hold"/>
                                        <p:tgtEl>
                                          <p:spTgt spid="162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3" nodeType="clickEffect">
                                  <p:stCondLst>
                                    <p:cond delay="0"/>
                                  </p:stCondLst>
                                  <p:iterate>
                                    <p:tmAbs val="0"/>
                                  </p:iterate>
                                  <p:childTnLst>
                                    <p:set>
                                      <p:cBhvr>
                                        <p:cTn id="41" fill="hold"/>
                                        <p:tgtEl>
                                          <p:spTgt spid="1624">
                                            <p:txEl>
                                              <p:pRg st="6" end="6"/>
                                            </p:txEl>
                                          </p:spTgt>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grpId="5" nodeType="afterEffect">
                                  <p:stCondLst>
                                    <p:cond delay="0"/>
                                  </p:stCondLst>
                                  <p:iterate>
                                    <p:tmAbs val="0"/>
                                  </p:iterate>
                                  <p:childTnLst>
                                    <p:set>
                                      <p:cBhvr>
                                        <p:cTn id="44" fill="hold"/>
                                        <p:tgtEl>
                                          <p:spTgt spid="1626"/>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grpId="6" nodeType="afterEffect">
                                  <p:stCondLst>
                                    <p:cond delay="0"/>
                                  </p:stCondLst>
                                  <p:iterate>
                                    <p:tmAbs val="0"/>
                                  </p:iterate>
                                  <p:childTnLst>
                                    <p:set>
                                      <p:cBhvr>
                                        <p:cTn id="47" fill="hold"/>
                                        <p:tgtEl>
                                          <p:spTgt spid="1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3" grpId="4" animBg="1" advAuto="0"/>
      <p:bldP spid="1624" grpId="3" build="p" bldLvl="5" animBg="1" advAuto="0"/>
      <p:bldP spid="1625" grpId="1" build="p" bldLvl="5" animBg="1" advAuto="0"/>
      <p:bldP spid="1626" grpId="5" animBg="1" advAuto="0"/>
      <p:bldP spid="1630" grpId="6" animBg="1" advAuto="0"/>
      <p:bldP spid="1647" grpId="2"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9" name="TextBox 5"/>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27</a:t>
            </a:fld>
            <a:endParaRPr/>
          </a:p>
        </p:txBody>
      </p:sp>
      <p:sp>
        <p:nvSpPr>
          <p:cNvPr id="1650" name="TextBox 34"/>
          <p:cNvSpPr txBox="1"/>
          <p:nvPr/>
        </p:nvSpPr>
        <p:spPr>
          <a:xfrm>
            <a:off x="413397" y="1028343"/>
            <a:ext cx="3397144" cy="46178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85750" indent="-285750" defTabSz="914400">
              <a:buSzPct val="100000"/>
              <a:buFont typeface="Arial"/>
              <a:buChar char="•"/>
            </a:pPr>
            <a:r>
              <a:rPr dirty="0"/>
              <a:t>Improved sensitivity (&gt;12%)</a:t>
            </a:r>
          </a:p>
          <a:p>
            <a:pPr marL="285750" indent="-285750" defTabSz="914400">
              <a:buSzPct val="100000"/>
              <a:buFont typeface="Arial"/>
              <a:buChar char="•"/>
            </a:pPr>
            <a:endParaRPr dirty="0"/>
          </a:p>
          <a:p>
            <a:pPr defTabSz="914400"/>
            <a:endParaRPr dirty="0"/>
          </a:p>
          <a:p>
            <a:pPr marL="285750" indent="-285750" defTabSz="914400">
              <a:buSzPct val="100000"/>
              <a:buFont typeface="Arial"/>
              <a:buChar char="•"/>
            </a:pPr>
            <a:r>
              <a:rPr dirty="0"/>
              <a:t>Extended imaging region axial </a:t>
            </a:r>
            <a:r>
              <a:rPr lang="en-US" dirty="0"/>
              <a:t>f</a:t>
            </a:r>
            <a:r>
              <a:rPr dirty="0"/>
              <a:t>ield</a:t>
            </a:r>
            <a:r>
              <a:rPr lang="en-US" dirty="0"/>
              <a:t>-</a:t>
            </a:r>
            <a:r>
              <a:rPr dirty="0"/>
              <a:t>of</a:t>
            </a:r>
            <a:r>
              <a:rPr lang="en-US" dirty="0"/>
              <a:t>-</a:t>
            </a:r>
            <a:r>
              <a:rPr dirty="0"/>
              <a:t>view ≈ 25cm </a:t>
            </a:r>
          </a:p>
          <a:p>
            <a:pPr marL="285750" indent="-285750" defTabSz="914400">
              <a:buSzPct val="100000"/>
              <a:buFont typeface="Arial"/>
              <a:buChar char="•"/>
            </a:pPr>
            <a:endParaRPr dirty="0"/>
          </a:p>
          <a:p>
            <a:pPr marL="285750" indent="-285750" defTabSz="914400">
              <a:buSzPct val="100000"/>
              <a:buFont typeface="Arial"/>
              <a:buChar char="•"/>
            </a:pPr>
            <a:endParaRPr dirty="0"/>
          </a:p>
          <a:p>
            <a:pPr marL="285750" indent="-285750" defTabSz="914400">
              <a:buSzPct val="100000"/>
              <a:buFont typeface="Arial"/>
              <a:buChar char="•"/>
            </a:pPr>
            <a:r>
              <a:rPr dirty="0"/>
              <a:t>Improved spatial resolution (1.5–2 mm)</a:t>
            </a:r>
          </a:p>
          <a:p>
            <a:pPr marL="285750" indent="-285750" defTabSz="914400">
              <a:buSzPct val="100000"/>
              <a:buFont typeface="Arial"/>
              <a:buChar char="•"/>
            </a:pPr>
            <a:endParaRPr dirty="0"/>
          </a:p>
          <a:p>
            <a:pPr defTabSz="914400"/>
            <a:endParaRPr dirty="0"/>
          </a:p>
          <a:p>
            <a:pPr marL="285750" indent="-285750" defTabSz="914400">
              <a:buSzPct val="100000"/>
              <a:buFont typeface="Arial"/>
              <a:buChar char="•"/>
            </a:pPr>
            <a:r>
              <a:rPr dirty="0"/>
              <a:t>Improvement of time resolution (by &gt;90%)</a:t>
            </a:r>
          </a:p>
          <a:p>
            <a:pPr marL="285750" indent="-285750" defTabSz="914400">
              <a:buSzPct val="100000"/>
              <a:buFont typeface="Arial"/>
              <a:buChar char="•"/>
            </a:pPr>
            <a:endParaRPr dirty="0"/>
          </a:p>
          <a:p>
            <a:pPr defTabSz="914400">
              <a:defRPr>
                <a:solidFill>
                  <a:srgbClr val="1F497D"/>
                </a:solidFill>
              </a:defRPr>
            </a:pPr>
            <a:endParaRPr dirty="0"/>
          </a:p>
          <a:p>
            <a:pPr marL="285750" indent="-285750" defTabSz="914400">
              <a:buSzPct val="100000"/>
              <a:buFont typeface="Arial"/>
              <a:buChar char="•"/>
            </a:pPr>
            <a:r>
              <a:rPr dirty="0"/>
              <a:t>Combined with 7T MRI</a:t>
            </a:r>
          </a:p>
        </p:txBody>
      </p:sp>
      <p:sp>
        <p:nvSpPr>
          <p:cNvPr id="1651" name="PlaceHolder 1"/>
          <p:cNvSpPr txBox="1"/>
          <p:nvPr/>
        </p:nvSpPr>
        <p:spPr>
          <a:xfrm>
            <a:off x="338147" y="234631"/>
            <a:ext cx="11448720" cy="514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914400">
              <a:lnSpc>
                <a:spcPct val="114000"/>
              </a:lnSpc>
              <a:defRPr sz="3200" b="1" spc="-1">
                <a:solidFill>
                  <a:schemeClr val="accent1"/>
                </a:solidFill>
              </a:defRPr>
            </a:lvl1pPr>
          </a:lstStyle>
          <a:p>
            <a:r>
              <a:rPr lang="en-GB" dirty="0"/>
              <a:t>7T </a:t>
            </a:r>
            <a:r>
              <a:rPr dirty="0" err="1"/>
              <a:t>BrainPET</a:t>
            </a:r>
            <a:r>
              <a:rPr lang="en-US" dirty="0"/>
              <a:t> </a:t>
            </a:r>
            <a:r>
              <a:rPr dirty="0"/>
              <a:t>Insert</a:t>
            </a:r>
          </a:p>
        </p:txBody>
      </p:sp>
      <p:grpSp>
        <p:nvGrpSpPr>
          <p:cNvPr id="1656" name="Group 36"/>
          <p:cNvGrpSpPr/>
          <p:nvPr/>
        </p:nvGrpSpPr>
        <p:grpSpPr>
          <a:xfrm>
            <a:off x="4979946" y="1001970"/>
            <a:ext cx="2861964" cy="3369881"/>
            <a:chOff x="0" y="0"/>
            <a:chExt cx="2861963" cy="3369880"/>
          </a:xfrm>
        </p:grpSpPr>
        <p:pic>
          <p:nvPicPr>
            <p:cNvPr id="1652" name="Picture 37" descr="Picture 37"/>
            <p:cNvPicPr>
              <a:picLocks noChangeAspect="1"/>
            </p:cNvPicPr>
            <p:nvPr/>
          </p:nvPicPr>
          <p:blipFill>
            <a:blip r:embed="rId2"/>
            <a:stretch>
              <a:fillRect/>
            </a:stretch>
          </p:blipFill>
          <p:spPr>
            <a:xfrm rot="16200000">
              <a:off x="861808" y="1369724"/>
              <a:ext cx="2001693" cy="1998620"/>
            </a:xfrm>
            <a:prstGeom prst="rect">
              <a:avLst/>
            </a:prstGeom>
            <a:ln w="12700" cap="flat">
              <a:noFill/>
              <a:miter lim="400000"/>
            </a:ln>
            <a:effectLst/>
          </p:spPr>
        </p:pic>
        <p:sp>
          <p:nvSpPr>
            <p:cNvPr id="1653" name="Straight Connector 38"/>
            <p:cNvSpPr/>
            <p:nvPr/>
          </p:nvSpPr>
          <p:spPr>
            <a:xfrm>
              <a:off x="919088" y="1050013"/>
              <a:ext cx="8957" cy="906451"/>
            </a:xfrm>
            <a:prstGeom prst="line">
              <a:avLst/>
            </a:prstGeom>
            <a:noFill/>
            <a:ln w="19050" cap="flat">
              <a:solidFill>
                <a:srgbClr val="F79646"/>
              </a:solidFill>
              <a:prstDash val="solid"/>
              <a:miter lim="800000"/>
            </a:ln>
            <a:effectLst/>
          </p:spPr>
          <p:txBody>
            <a:bodyPr wrap="square" lIns="45719" tIns="45719" rIns="45719" bIns="45719" numCol="1" anchor="t">
              <a:noAutofit/>
            </a:bodyPr>
            <a:lstStyle/>
            <a:p>
              <a:pPr defTabSz="914400"/>
              <a:endParaRPr/>
            </a:p>
          </p:txBody>
        </p:sp>
        <p:sp>
          <p:nvSpPr>
            <p:cNvPr id="1654" name="Straight Connector 39"/>
            <p:cNvSpPr/>
            <p:nvPr/>
          </p:nvSpPr>
          <p:spPr>
            <a:xfrm>
              <a:off x="2230922" y="1035774"/>
              <a:ext cx="8957" cy="906452"/>
            </a:xfrm>
            <a:prstGeom prst="line">
              <a:avLst/>
            </a:prstGeom>
            <a:noFill/>
            <a:ln w="19050" cap="flat">
              <a:solidFill>
                <a:srgbClr val="F79646"/>
              </a:solidFill>
              <a:prstDash val="solid"/>
              <a:miter lim="800000"/>
            </a:ln>
            <a:effectLst/>
          </p:spPr>
          <p:txBody>
            <a:bodyPr wrap="square" lIns="45719" tIns="45719" rIns="45719" bIns="45719" numCol="1" anchor="t">
              <a:noAutofit/>
            </a:bodyPr>
            <a:lstStyle/>
            <a:p>
              <a:pPr defTabSz="914400"/>
              <a:endParaRPr/>
            </a:p>
          </p:txBody>
        </p:sp>
        <p:pic>
          <p:nvPicPr>
            <p:cNvPr id="1655" name="Picture 40" descr="Picture 40"/>
            <p:cNvPicPr>
              <a:picLocks noChangeAspect="1"/>
            </p:cNvPicPr>
            <p:nvPr/>
          </p:nvPicPr>
          <p:blipFill>
            <a:blip r:embed="rId3"/>
            <a:stretch>
              <a:fillRect/>
            </a:stretch>
          </p:blipFill>
          <p:spPr>
            <a:xfrm>
              <a:off x="0" y="-1"/>
              <a:ext cx="2736375" cy="1368188"/>
            </a:xfrm>
            <a:prstGeom prst="rect">
              <a:avLst/>
            </a:prstGeom>
            <a:ln w="12700" cap="flat">
              <a:noFill/>
              <a:miter lim="400000"/>
            </a:ln>
            <a:effectLst/>
          </p:spPr>
        </p:pic>
      </p:grpSp>
      <p:pic>
        <p:nvPicPr>
          <p:cNvPr id="1657" name="Picture 2" descr="Picture 2"/>
          <p:cNvPicPr>
            <a:picLocks noChangeAspect="1"/>
          </p:cNvPicPr>
          <p:nvPr/>
        </p:nvPicPr>
        <p:blipFill>
          <a:blip r:embed="rId4"/>
          <a:stretch>
            <a:fillRect/>
          </a:stretch>
        </p:blipFill>
        <p:spPr>
          <a:xfrm>
            <a:off x="3567919" y="4395897"/>
            <a:ext cx="2824053" cy="1946110"/>
          </a:xfrm>
          <a:prstGeom prst="rect">
            <a:avLst/>
          </a:prstGeom>
          <a:ln w="12700">
            <a:miter lim="400000"/>
          </a:ln>
        </p:spPr>
      </p:pic>
      <p:grpSp>
        <p:nvGrpSpPr>
          <p:cNvPr id="1660" name="Group 45"/>
          <p:cNvGrpSpPr/>
          <p:nvPr/>
        </p:nvGrpSpPr>
        <p:grpSpPr>
          <a:xfrm>
            <a:off x="9672046" y="183052"/>
            <a:ext cx="2391388" cy="3813222"/>
            <a:chOff x="0" y="0"/>
            <a:chExt cx="2391387" cy="3813220"/>
          </a:xfrm>
        </p:grpSpPr>
        <p:pic>
          <p:nvPicPr>
            <p:cNvPr id="1658" name="Picture 46" descr="Picture 46"/>
            <p:cNvPicPr>
              <a:picLocks noChangeAspect="1"/>
            </p:cNvPicPr>
            <p:nvPr/>
          </p:nvPicPr>
          <p:blipFill>
            <a:blip r:embed="rId5"/>
            <a:stretch>
              <a:fillRect/>
            </a:stretch>
          </p:blipFill>
          <p:spPr>
            <a:xfrm>
              <a:off x="0" y="0"/>
              <a:ext cx="2329176" cy="3046341"/>
            </a:xfrm>
            <a:prstGeom prst="rect">
              <a:avLst/>
            </a:prstGeom>
            <a:ln w="12700" cap="flat">
              <a:noFill/>
              <a:miter lim="400000"/>
            </a:ln>
            <a:effectLst/>
          </p:spPr>
        </p:pic>
        <p:sp>
          <p:nvSpPr>
            <p:cNvPr id="1659" name="TextBox 47"/>
            <p:cNvSpPr txBox="1"/>
            <p:nvPr/>
          </p:nvSpPr>
          <p:spPr>
            <a:xfrm>
              <a:off x="153650" y="3074558"/>
              <a:ext cx="2237737" cy="7386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914400">
                <a:defRPr sz="1400"/>
              </a:lvl1pPr>
            </a:lstStyle>
            <a:p>
              <a:r>
                <a:rPr dirty="0" err="1"/>
                <a:t>BrainPET</a:t>
              </a:r>
              <a:r>
                <a:rPr dirty="0"/>
                <a:t> 7T gantry with mounting</a:t>
              </a:r>
              <a:r>
                <a:rPr lang="en-US" dirty="0"/>
                <a:t> </a:t>
              </a:r>
              <a:r>
                <a:rPr dirty="0"/>
                <a:t>/</a:t>
              </a:r>
              <a:r>
                <a:rPr lang="en-US" dirty="0"/>
                <a:t> </a:t>
              </a:r>
              <a:r>
                <a:rPr dirty="0"/>
                <a:t>transport cart Status August 2022</a:t>
              </a:r>
            </a:p>
          </p:txBody>
        </p:sp>
      </p:grpSp>
      <p:grpSp>
        <p:nvGrpSpPr>
          <p:cNvPr id="1664" name="Group 48"/>
          <p:cNvGrpSpPr/>
          <p:nvPr/>
        </p:nvGrpSpPr>
        <p:grpSpPr>
          <a:xfrm>
            <a:off x="6240748" y="3776271"/>
            <a:ext cx="4060783" cy="2192253"/>
            <a:chOff x="0" y="0"/>
            <a:chExt cx="4060782" cy="2192252"/>
          </a:xfrm>
        </p:grpSpPr>
        <p:pic>
          <p:nvPicPr>
            <p:cNvPr id="1661" name="Picture 49" descr="Picture 49"/>
            <p:cNvPicPr>
              <a:picLocks noChangeAspect="1"/>
            </p:cNvPicPr>
            <p:nvPr/>
          </p:nvPicPr>
          <p:blipFill>
            <a:blip r:embed="rId6"/>
            <a:stretch>
              <a:fillRect/>
            </a:stretch>
          </p:blipFill>
          <p:spPr>
            <a:xfrm>
              <a:off x="1764351" y="472459"/>
              <a:ext cx="2296431" cy="1719794"/>
            </a:xfrm>
            <a:prstGeom prst="rect">
              <a:avLst/>
            </a:prstGeom>
            <a:ln w="12700" cap="flat">
              <a:noFill/>
              <a:miter lim="400000"/>
            </a:ln>
            <a:effectLst/>
          </p:spPr>
        </p:pic>
        <p:sp>
          <p:nvSpPr>
            <p:cNvPr id="1662" name="Rounded Rectangle 50"/>
            <p:cNvSpPr/>
            <p:nvPr/>
          </p:nvSpPr>
          <p:spPr>
            <a:xfrm>
              <a:off x="-1" y="0"/>
              <a:ext cx="214773" cy="171237"/>
            </a:xfrm>
            <a:prstGeom prst="roundRect">
              <a:avLst>
                <a:gd name="adj" fmla="val 16667"/>
              </a:avLst>
            </a:prstGeom>
            <a:noFill/>
            <a:ln w="25400" cap="flat">
              <a:solidFill>
                <a:srgbClr val="F79646"/>
              </a:solidFill>
              <a:prstDash val="solid"/>
              <a:miter lim="800000"/>
            </a:ln>
            <a:effectLst/>
          </p:spPr>
          <p:txBody>
            <a:bodyPr wrap="square" lIns="45719" tIns="45719" rIns="45719" bIns="45719" numCol="1" anchor="ctr">
              <a:noAutofit/>
            </a:bodyPr>
            <a:lstStyle/>
            <a:p>
              <a:pPr algn="ctr" defTabSz="914400">
                <a:defRPr>
                  <a:solidFill>
                    <a:srgbClr val="FFFFFF"/>
                  </a:solidFill>
                </a:defRPr>
              </a:pPr>
              <a:endParaRPr/>
            </a:p>
          </p:txBody>
        </p:sp>
        <p:sp>
          <p:nvSpPr>
            <p:cNvPr id="1663" name="Straight Connector 51"/>
            <p:cNvSpPr/>
            <p:nvPr/>
          </p:nvSpPr>
          <p:spPr>
            <a:xfrm>
              <a:off x="214771" y="137534"/>
              <a:ext cx="1875681" cy="465295"/>
            </a:xfrm>
            <a:prstGeom prst="line">
              <a:avLst/>
            </a:prstGeom>
            <a:noFill/>
            <a:ln w="19050" cap="flat">
              <a:solidFill>
                <a:srgbClr val="F79646"/>
              </a:solidFill>
              <a:prstDash val="solid"/>
              <a:miter lim="800000"/>
            </a:ln>
            <a:effectLst/>
          </p:spPr>
          <p:txBody>
            <a:bodyPr wrap="square" lIns="45719" tIns="45719" rIns="45719" bIns="45719" numCol="1" anchor="t">
              <a:noAutofit/>
            </a:bodyPr>
            <a:lstStyle/>
            <a:p>
              <a:pPr defTabSz="914400"/>
              <a:endParaRPr/>
            </a:p>
          </p:txBody>
        </p:sp>
      </p:grpSp>
      <p:sp>
        <p:nvSpPr>
          <p:cNvPr id="1665" name="TextBox 52"/>
          <p:cNvSpPr txBox="1"/>
          <p:nvPr/>
        </p:nvSpPr>
        <p:spPr>
          <a:xfrm>
            <a:off x="5636871" y="2974693"/>
            <a:ext cx="415653" cy="292101"/>
          </a:xfrm>
          <a:prstGeom prst="rect">
            <a:avLst/>
          </a:prstGeom>
          <a:ln w="12700">
            <a:miter lim="400000"/>
          </a:ln>
        </p:spPr>
        <p:txBody>
          <a:bodyPr wrap="none" lIns="0" tIns="0" rIns="0" bIns="0">
            <a:spAutoFit/>
          </a:bodyPr>
          <a:lstStyle/>
          <a:p>
            <a:pPr defTabSz="914400">
              <a:defRPr>
                <a:latin typeface="Cambria Math"/>
                <a:ea typeface="Cambria Math"/>
                <a:cs typeface="Cambria Math"/>
                <a:sym typeface="Cambria Math"/>
              </a:defRPr>
            </a:pPr>
            <a:endParaRPr/>
          </a:p>
        </p:txBody>
      </p:sp>
      <p:grpSp>
        <p:nvGrpSpPr>
          <p:cNvPr id="1669" name="Group 53"/>
          <p:cNvGrpSpPr/>
          <p:nvPr/>
        </p:nvGrpSpPr>
        <p:grpSpPr>
          <a:xfrm>
            <a:off x="3313606" y="3024595"/>
            <a:ext cx="1353599" cy="962696"/>
            <a:chOff x="0" y="0"/>
            <a:chExt cx="1353598" cy="962694"/>
          </a:xfrm>
        </p:grpSpPr>
        <p:pic>
          <p:nvPicPr>
            <p:cNvPr id="1666" name="3D Model 54" descr="3D Model 54"/>
            <p:cNvPicPr>
              <a:picLocks noChangeAspect="1"/>
            </p:cNvPicPr>
            <p:nvPr/>
          </p:nvPicPr>
          <p:blipFill>
            <a:blip r:embed="rId7"/>
            <a:stretch>
              <a:fillRect/>
            </a:stretch>
          </p:blipFill>
          <p:spPr>
            <a:xfrm>
              <a:off x="202198" y="0"/>
              <a:ext cx="778839" cy="692816"/>
            </a:xfrm>
            <a:prstGeom prst="rect">
              <a:avLst/>
            </a:prstGeom>
            <a:ln w="12700" cap="flat">
              <a:noFill/>
              <a:miter lim="400000"/>
            </a:ln>
            <a:effectLst/>
          </p:spPr>
        </p:pic>
        <p:sp>
          <p:nvSpPr>
            <p:cNvPr id="1667" name="TextBox 55"/>
            <p:cNvSpPr txBox="1"/>
            <p:nvPr/>
          </p:nvSpPr>
          <p:spPr>
            <a:xfrm>
              <a:off x="598331" y="673871"/>
              <a:ext cx="755268" cy="2888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defTabSz="914400">
                <a:defRPr sz="1400"/>
              </a:pPr>
              <a:r>
                <a:t>5</a:t>
              </a:r>
              <a:r>
                <a:rPr sz="800"/>
                <a:t> </a:t>
              </a:r>
              <a:r>
                <a:t>mm</a:t>
              </a:r>
              <a:r>
                <a:rPr baseline="30000"/>
                <a:t>3</a:t>
              </a:r>
            </a:p>
          </p:txBody>
        </p:sp>
        <p:sp>
          <p:nvSpPr>
            <p:cNvPr id="1668" name="TextBox 56"/>
            <p:cNvSpPr txBox="1"/>
            <p:nvPr/>
          </p:nvSpPr>
          <p:spPr>
            <a:xfrm>
              <a:off x="0" y="503079"/>
              <a:ext cx="755268" cy="2888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defTabSz="914400">
                <a:defRPr sz="1400"/>
              </a:pPr>
              <a:r>
                <a:t>40</a:t>
              </a:r>
              <a:r>
                <a:rPr sz="800"/>
                <a:t> </a:t>
              </a:r>
              <a:r>
                <a:t>mm</a:t>
              </a:r>
              <a:r>
                <a:rPr baseline="30000"/>
                <a:t>3</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5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650">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1650">
                                            <p:txEl>
                                              <p:pRg st="3" end="3"/>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2" nodeType="afterEffect">
                                  <p:stCondLst>
                                    <p:cond delay="0"/>
                                  </p:stCondLst>
                                  <p:iterate>
                                    <p:tmAbs val="0"/>
                                  </p:iterate>
                                  <p:childTnLst>
                                    <p:set>
                                      <p:cBhvr>
                                        <p:cTn id="14" fill="hold"/>
                                        <p:tgtEl>
                                          <p:spTgt spid="16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iterate>
                                    <p:tmAbs val="0"/>
                                  </p:iterate>
                                  <p:childTnLst>
                                    <p:set>
                                      <p:cBhvr>
                                        <p:cTn id="18" fill="hold"/>
                                        <p:tgtEl>
                                          <p:spTgt spid="1650">
                                            <p:txEl>
                                              <p:pRg st="6" end="6"/>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3" nodeType="afterEffect">
                                  <p:stCondLst>
                                    <p:cond delay="0"/>
                                  </p:stCondLst>
                                  <p:iterate>
                                    <p:tmAbs val="0"/>
                                  </p:iterate>
                                  <p:childTnLst>
                                    <p:set>
                                      <p:cBhvr>
                                        <p:cTn id="21" fill="hold"/>
                                        <p:tgtEl>
                                          <p:spTgt spid="1669"/>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4" nodeType="afterEffect">
                                  <p:stCondLst>
                                    <p:cond delay="0"/>
                                  </p:stCondLst>
                                  <p:iterate>
                                    <p:tmAbs val="0"/>
                                  </p:iterate>
                                  <p:childTnLst>
                                    <p:set>
                                      <p:cBhvr>
                                        <p:cTn id="24" fill="hold"/>
                                        <p:tgtEl>
                                          <p:spTgt spid="166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1650">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1650">
                                            <p:txEl>
                                              <p:pRg st="12" end="12"/>
                                            </p:txEl>
                                          </p:spTgt>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5" nodeType="afterEffect">
                                  <p:stCondLst>
                                    <p:cond delay="0"/>
                                  </p:stCondLst>
                                  <p:iterate>
                                    <p:tmAbs val="0"/>
                                  </p:iterate>
                                  <p:childTnLst>
                                    <p:set>
                                      <p:cBhvr>
                                        <p:cTn id="35" fill="hold"/>
                                        <p:tgtEl>
                                          <p:spTgt spid="165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6" nodeType="clickEffect">
                                  <p:stCondLst>
                                    <p:cond delay="0"/>
                                  </p:stCondLst>
                                  <p:iterate>
                                    <p:tmAbs val="0"/>
                                  </p:iterate>
                                  <p:childTnLst>
                                    <p:set>
                                      <p:cBhvr>
                                        <p:cTn id="39" fill="hold"/>
                                        <p:tgtEl>
                                          <p:spTgt spid="16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0" grpId="1" build="p" bldLvl="5" animBg="1" advAuto="0"/>
      <p:bldP spid="1656" grpId="2" animBg="1" advAuto="0"/>
      <p:bldP spid="1657" grpId="5" animBg="1" advAuto="0"/>
      <p:bldP spid="1660" grpId="6" animBg="1" advAuto="0"/>
      <p:bldP spid="1664" grpId="4" animBg="1" advAuto="0"/>
      <p:bldP spid="1669" grpId="3"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1" name="TextBox 5"/>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28</a:t>
            </a:fld>
            <a:endParaRPr/>
          </a:p>
        </p:txBody>
      </p:sp>
      <p:sp>
        <p:nvSpPr>
          <p:cNvPr id="1672" name="Text Placeholder 4"/>
          <p:cNvSpPr txBox="1">
            <a:spLocks noGrp="1"/>
          </p:cNvSpPr>
          <p:nvPr>
            <p:ph type="body" sz="quarter" idx="1"/>
          </p:nvPr>
        </p:nvSpPr>
        <p:spPr>
          <a:xfrm>
            <a:off x="638115" y="357717"/>
            <a:ext cx="7471621" cy="410370"/>
          </a:xfrm>
          <a:prstGeom prst="rect">
            <a:avLst/>
          </a:prstGeom>
        </p:spPr>
        <p:txBody>
          <a:bodyPr/>
          <a:lstStyle>
            <a:lvl1pPr defTabSz="896111">
              <a:lnSpc>
                <a:spcPts val="3100"/>
              </a:lnSpc>
              <a:defRPr sz="3136" b="1">
                <a:solidFill>
                  <a:srgbClr val="1F497D"/>
                </a:solidFill>
              </a:defRPr>
            </a:lvl1pPr>
          </a:lstStyle>
          <a:p>
            <a:r>
              <a:t>Gantry</a:t>
            </a:r>
          </a:p>
        </p:txBody>
      </p:sp>
      <p:pic>
        <p:nvPicPr>
          <p:cNvPr id="1673" name="Picture 15" descr="Picture 15"/>
          <p:cNvPicPr>
            <a:picLocks noChangeAspect="1"/>
          </p:cNvPicPr>
          <p:nvPr/>
        </p:nvPicPr>
        <p:blipFill>
          <a:blip r:embed="rId2"/>
          <a:stretch>
            <a:fillRect/>
          </a:stretch>
        </p:blipFill>
        <p:spPr>
          <a:xfrm>
            <a:off x="6469462" y="3281155"/>
            <a:ext cx="1844842" cy="3062433"/>
          </a:xfrm>
          <a:prstGeom prst="rect">
            <a:avLst/>
          </a:prstGeom>
          <a:ln w="12700">
            <a:miter lim="400000"/>
          </a:ln>
        </p:spPr>
      </p:pic>
      <p:pic>
        <p:nvPicPr>
          <p:cNvPr id="1674" name="Picture 2" descr="Picture 2"/>
          <p:cNvPicPr>
            <a:picLocks noChangeAspect="1"/>
          </p:cNvPicPr>
          <p:nvPr/>
        </p:nvPicPr>
        <p:blipFill>
          <a:blip r:embed="rId3"/>
          <a:stretch>
            <a:fillRect/>
          </a:stretch>
        </p:blipFill>
        <p:spPr>
          <a:xfrm>
            <a:off x="7682156" y="1079369"/>
            <a:ext cx="2876552" cy="1506454"/>
          </a:xfrm>
          <a:prstGeom prst="rect">
            <a:avLst/>
          </a:prstGeom>
          <a:ln w="12700">
            <a:miter lim="400000"/>
          </a:ln>
        </p:spPr>
      </p:pic>
      <p:pic>
        <p:nvPicPr>
          <p:cNvPr id="1675" name="Picture 8" descr="Picture 8"/>
          <p:cNvPicPr>
            <a:picLocks noChangeAspect="1"/>
          </p:cNvPicPr>
          <p:nvPr/>
        </p:nvPicPr>
        <p:blipFill>
          <a:blip r:embed="rId4"/>
          <a:stretch>
            <a:fillRect/>
          </a:stretch>
        </p:blipFill>
        <p:spPr>
          <a:xfrm>
            <a:off x="8815176" y="3477285"/>
            <a:ext cx="2955983" cy="2670171"/>
          </a:xfrm>
          <a:prstGeom prst="rect">
            <a:avLst/>
          </a:prstGeom>
          <a:ln w="12700">
            <a:miter lim="400000"/>
          </a:ln>
        </p:spPr>
      </p:pic>
      <p:sp>
        <p:nvSpPr>
          <p:cNvPr id="1676" name="TextBox 7"/>
          <p:cNvSpPr txBox="1"/>
          <p:nvPr/>
        </p:nvSpPr>
        <p:spPr>
          <a:xfrm>
            <a:off x="6515427" y="2815251"/>
            <a:ext cx="5174306" cy="350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914400"/>
          </a:lstStyle>
          <a:p>
            <a:r>
              <a:t>Check of the integration of modules and assembly</a:t>
            </a:r>
          </a:p>
        </p:txBody>
      </p:sp>
      <p:grpSp>
        <p:nvGrpSpPr>
          <p:cNvPr id="1686" name="Group 32"/>
          <p:cNvGrpSpPr/>
          <p:nvPr/>
        </p:nvGrpSpPr>
        <p:grpSpPr>
          <a:xfrm>
            <a:off x="158270" y="1229751"/>
            <a:ext cx="6265472" cy="4367801"/>
            <a:chOff x="0" y="0"/>
            <a:chExt cx="6265471" cy="4367799"/>
          </a:xfrm>
        </p:grpSpPr>
        <p:grpSp>
          <p:nvGrpSpPr>
            <p:cNvPr id="1683" name="Group 26"/>
            <p:cNvGrpSpPr/>
            <p:nvPr/>
          </p:nvGrpSpPr>
          <p:grpSpPr>
            <a:xfrm>
              <a:off x="1020824" y="-1"/>
              <a:ext cx="5244648" cy="4367801"/>
              <a:chOff x="0" y="0"/>
              <a:chExt cx="5244646" cy="4367799"/>
            </a:xfrm>
          </p:grpSpPr>
          <p:grpSp>
            <p:nvGrpSpPr>
              <p:cNvPr id="1680" name="Group 21"/>
              <p:cNvGrpSpPr/>
              <p:nvPr/>
            </p:nvGrpSpPr>
            <p:grpSpPr>
              <a:xfrm>
                <a:off x="0" y="442598"/>
                <a:ext cx="4916905" cy="3925202"/>
                <a:chOff x="0" y="0"/>
                <a:chExt cx="4916904" cy="3925201"/>
              </a:xfrm>
            </p:grpSpPr>
            <p:pic>
              <p:nvPicPr>
                <p:cNvPr id="1677" name="Picture 9" descr="Picture 9"/>
                <p:cNvPicPr>
                  <a:picLocks noChangeAspect="1"/>
                </p:cNvPicPr>
                <p:nvPr/>
              </p:nvPicPr>
              <p:blipFill>
                <a:blip r:embed="rId5"/>
                <a:stretch>
                  <a:fillRect/>
                </a:stretch>
              </p:blipFill>
              <p:spPr>
                <a:xfrm>
                  <a:off x="0" y="0"/>
                  <a:ext cx="4916905" cy="3019792"/>
                </a:xfrm>
                <a:prstGeom prst="rect">
                  <a:avLst/>
                </a:prstGeom>
                <a:ln w="12700" cap="flat">
                  <a:noFill/>
                  <a:miter lim="400000"/>
                </a:ln>
                <a:effectLst/>
              </p:spPr>
            </p:pic>
            <p:sp>
              <p:nvSpPr>
                <p:cNvPr id="1678" name="TextBox 10"/>
                <p:cNvSpPr txBox="1"/>
                <p:nvPr/>
              </p:nvSpPr>
              <p:spPr>
                <a:xfrm>
                  <a:off x="137061" y="3359684"/>
                  <a:ext cx="3893318" cy="56551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914400">
                    <a:lnSpc>
                      <a:spcPct val="80000"/>
                    </a:lnSpc>
                  </a:lvl1pPr>
                </a:lstStyle>
                <a:p>
                  <a:r>
                    <a:t>Bar for precise axial and transversal positioning of the insert </a:t>
                  </a:r>
                </a:p>
              </p:txBody>
            </p:sp>
            <p:sp>
              <p:nvSpPr>
                <p:cNvPr id="1679" name="Straight Arrow Connector 12"/>
                <p:cNvSpPr/>
                <p:nvPr/>
              </p:nvSpPr>
              <p:spPr>
                <a:xfrm flipH="1" flipV="1">
                  <a:off x="1434720" y="2464334"/>
                  <a:ext cx="160422" cy="895351"/>
                </a:xfrm>
                <a:prstGeom prst="line">
                  <a:avLst/>
                </a:prstGeom>
                <a:noFill/>
                <a:ln w="34925" cap="flat">
                  <a:solidFill>
                    <a:srgbClr val="F79646">
                      <a:alpha val="99000"/>
                    </a:srgbClr>
                  </a:solidFill>
                  <a:prstDash val="solid"/>
                  <a:miter lim="800000"/>
                  <a:tailEnd type="triangle" w="med" len="med"/>
                </a:ln>
                <a:effectLst/>
              </p:spPr>
              <p:txBody>
                <a:bodyPr wrap="square" lIns="45719" tIns="45719" rIns="45719" bIns="45719" numCol="1" anchor="t">
                  <a:noAutofit/>
                </a:bodyPr>
                <a:lstStyle/>
                <a:p>
                  <a:pPr defTabSz="914400"/>
                  <a:endParaRPr/>
                </a:p>
              </p:txBody>
            </p:sp>
          </p:grpSp>
          <p:sp>
            <p:nvSpPr>
              <p:cNvPr id="1681" name="Straight Arrow Connector 22"/>
              <p:cNvSpPr/>
              <p:nvPr/>
            </p:nvSpPr>
            <p:spPr>
              <a:xfrm flipH="1">
                <a:off x="2458451" y="323165"/>
                <a:ext cx="464555" cy="1847930"/>
              </a:xfrm>
              <a:prstGeom prst="line">
                <a:avLst/>
              </a:prstGeom>
              <a:noFill/>
              <a:ln w="34925" cap="flat">
                <a:solidFill>
                  <a:srgbClr val="F79646">
                    <a:alpha val="99000"/>
                  </a:srgbClr>
                </a:solidFill>
                <a:prstDash val="solid"/>
                <a:miter lim="800000"/>
                <a:tailEnd type="triangle" w="med" len="med"/>
              </a:ln>
              <a:effectLst/>
            </p:spPr>
            <p:txBody>
              <a:bodyPr wrap="square" lIns="45719" tIns="45719" rIns="45719" bIns="45719" numCol="1" anchor="t">
                <a:noAutofit/>
              </a:bodyPr>
              <a:lstStyle/>
              <a:p>
                <a:pPr defTabSz="914400"/>
                <a:endParaRPr/>
              </a:p>
            </p:txBody>
          </p:sp>
          <p:sp>
            <p:nvSpPr>
              <p:cNvPr id="1682" name="TextBox 24"/>
              <p:cNvSpPr txBox="1"/>
              <p:nvPr/>
            </p:nvSpPr>
            <p:spPr>
              <a:xfrm>
                <a:off x="1075023" y="0"/>
                <a:ext cx="4169624" cy="6173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914400"/>
              </a:lstStyle>
              <a:p>
                <a:r>
                  <a:t>Connectors for alarm ball and head phones</a:t>
                </a:r>
              </a:p>
            </p:txBody>
          </p:sp>
        </p:grpSp>
        <p:sp>
          <p:nvSpPr>
            <p:cNvPr id="1684" name="TextBox 28"/>
            <p:cNvSpPr txBox="1"/>
            <p:nvPr/>
          </p:nvSpPr>
          <p:spPr>
            <a:xfrm>
              <a:off x="0" y="967389"/>
              <a:ext cx="1066446" cy="8840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914400"/>
            </a:lstStyle>
            <a:p>
              <a:r>
                <a:t>Mounting allowing rotation</a:t>
              </a:r>
            </a:p>
          </p:txBody>
        </p:sp>
        <p:sp>
          <p:nvSpPr>
            <p:cNvPr id="1685" name="Straight Arrow Connector 29"/>
            <p:cNvSpPr/>
            <p:nvPr/>
          </p:nvSpPr>
          <p:spPr>
            <a:xfrm>
              <a:off x="933338" y="1429054"/>
              <a:ext cx="1245372" cy="461665"/>
            </a:xfrm>
            <a:prstGeom prst="line">
              <a:avLst/>
            </a:prstGeom>
            <a:noFill/>
            <a:ln w="34925" cap="flat">
              <a:solidFill>
                <a:srgbClr val="F79646">
                  <a:alpha val="99000"/>
                </a:srgbClr>
              </a:solidFill>
              <a:prstDash val="solid"/>
              <a:miter lim="800000"/>
              <a:tailEnd type="triangle" w="med" len="med"/>
            </a:ln>
            <a:effectLst/>
          </p:spPr>
          <p:txBody>
            <a:bodyPr wrap="square" lIns="45719" tIns="45719" rIns="45719" bIns="45719" numCol="1" anchor="t">
              <a:noAutofit/>
            </a:bodyPr>
            <a:lstStyle/>
            <a:p>
              <a:pPr defTabSz="914400"/>
              <a:endParaRPr/>
            </a:p>
          </p:txBody>
        </p:sp>
      </p:gr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8" name="TextBox 5"/>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29</a:t>
            </a:fld>
            <a:endParaRPr/>
          </a:p>
        </p:txBody>
      </p:sp>
      <p:sp>
        <p:nvSpPr>
          <p:cNvPr id="1689" name="PlaceHolder 1"/>
          <p:cNvSpPr txBox="1"/>
          <p:nvPr/>
        </p:nvSpPr>
        <p:spPr>
          <a:xfrm>
            <a:off x="360000" y="323999"/>
            <a:ext cx="4890730" cy="514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defTabSz="914400">
              <a:lnSpc>
                <a:spcPct val="114000"/>
              </a:lnSpc>
              <a:defRPr sz="3200" b="1" spc="-1">
                <a:solidFill>
                  <a:schemeClr val="accent1"/>
                </a:solidFill>
              </a:defRPr>
            </a:lvl1pPr>
          </a:lstStyle>
          <a:p>
            <a:r>
              <a:rPr dirty="0"/>
              <a:t>Modules</a:t>
            </a:r>
            <a:r>
              <a:rPr lang="en-US" dirty="0"/>
              <a:t> (RWTH Aachen)</a:t>
            </a:r>
            <a:endParaRPr dirty="0"/>
          </a:p>
        </p:txBody>
      </p:sp>
      <p:grpSp>
        <p:nvGrpSpPr>
          <p:cNvPr id="1697" name="Group 9"/>
          <p:cNvGrpSpPr/>
          <p:nvPr/>
        </p:nvGrpSpPr>
        <p:grpSpPr>
          <a:xfrm>
            <a:off x="907302" y="886139"/>
            <a:ext cx="10667479" cy="5237455"/>
            <a:chOff x="0" y="0"/>
            <a:chExt cx="10667477" cy="5237453"/>
          </a:xfrm>
        </p:grpSpPr>
        <p:pic>
          <p:nvPicPr>
            <p:cNvPr id="1690" name="Picture 10" descr="Picture 10"/>
            <p:cNvPicPr>
              <a:picLocks noChangeAspect="1"/>
            </p:cNvPicPr>
            <p:nvPr/>
          </p:nvPicPr>
          <p:blipFill>
            <a:blip r:embed="rId2"/>
            <a:stretch>
              <a:fillRect/>
            </a:stretch>
          </p:blipFill>
          <p:spPr>
            <a:xfrm>
              <a:off x="0" y="746272"/>
              <a:ext cx="9945959" cy="3670132"/>
            </a:xfrm>
            <a:prstGeom prst="rect">
              <a:avLst/>
            </a:prstGeom>
            <a:ln w="12700" cap="flat">
              <a:noFill/>
              <a:miter lim="400000"/>
            </a:ln>
            <a:effectLst/>
          </p:spPr>
        </p:pic>
        <p:sp>
          <p:nvSpPr>
            <p:cNvPr id="1691" name="Straight Arrow Connector 12"/>
            <p:cNvSpPr/>
            <p:nvPr/>
          </p:nvSpPr>
          <p:spPr>
            <a:xfrm flipH="1" flipV="1">
              <a:off x="4972979" y="3456825"/>
              <a:ext cx="437745" cy="1371600"/>
            </a:xfrm>
            <a:prstGeom prst="line">
              <a:avLst/>
            </a:prstGeom>
            <a:noFill/>
            <a:ln w="34925" cap="flat">
              <a:solidFill>
                <a:srgbClr val="F79646">
                  <a:alpha val="99000"/>
                </a:srgbClr>
              </a:solidFill>
              <a:prstDash val="solid"/>
              <a:miter lim="800000"/>
              <a:tailEnd type="triangle" w="med" len="med"/>
            </a:ln>
            <a:effectLst/>
          </p:spPr>
          <p:txBody>
            <a:bodyPr wrap="square" lIns="45719" tIns="45719" rIns="45719" bIns="45719" numCol="1" anchor="t">
              <a:noAutofit/>
            </a:bodyPr>
            <a:lstStyle/>
            <a:p>
              <a:pPr defTabSz="914400"/>
              <a:endParaRPr/>
            </a:p>
          </p:txBody>
        </p:sp>
        <p:sp>
          <p:nvSpPr>
            <p:cNvPr id="1692" name="TextBox 13"/>
            <p:cNvSpPr txBox="1"/>
            <p:nvPr/>
          </p:nvSpPr>
          <p:spPr>
            <a:xfrm>
              <a:off x="4629591" y="4886792"/>
              <a:ext cx="2226393" cy="3506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defTabSz="914400"/>
            </a:lstStyle>
            <a:p>
              <a:r>
                <a:t>Carbon fibre housing</a:t>
              </a:r>
            </a:p>
          </p:txBody>
        </p:sp>
        <p:sp>
          <p:nvSpPr>
            <p:cNvPr id="1693" name="TextBox 14"/>
            <p:cNvSpPr txBox="1"/>
            <p:nvPr/>
          </p:nvSpPr>
          <p:spPr>
            <a:xfrm>
              <a:off x="4015769" y="100629"/>
              <a:ext cx="3824065" cy="3506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914400"/>
            </a:lstStyle>
            <a:p>
              <a:r>
                <a:t>Hose for liquid cooling</a:t>
              </a:r>
            </a:p>
          </p:txBody>
        </p:sp>
        <p:sp>
          <p:nvSpPr>
            <p:cNvPr id="1694" name="Straight Arrow Connector 16"/>
            <p:cNvSpPr/>
            <p:nvPr/>
          </p:nvSpPr>
          <p:spPr>
            <a:xfrm>
              <a:off x="4972979" y="459418"/>
              <a:ext cx="1" cy="868576"/>
            </a:xfrm>
            <a:prstGeom prst="line">
              <a:avLst/>
            </a:prstGeom>
            <a:noFill/>
            <a:ln w="34925" cap="flat">
              <a:solidFill>
                <a:srgbClr val="F79646">
                  <a:alpha val="99000"/>
                </a:srgbClr>
              </a:solidFill>
              <a:prstDash val="solid"/>
              <a:miter lim="800000"/>
              <a:tailEnd type="triangle" w="med" len="med"/>
            </a:ln>
            <a:effectLst/>
          </p:spPr>
          <p:txBody>
            <a:bodyPr wrap="square" lIns="45719" tIns="45719" rIns="45719" bIns="45719" numCol="1" anchor="t">
              <a:noAutofit/>
            </a:bodyPr>
            <a:lstStyle/>
            <a:p>
              <a:pPr defTabSz="914400"/>
              <a:endParaRPr/>
            </a:p>
          </p:txBody>
        </p:sp>
        <p:sp>
          <p:nvSpPr>
            <p:cNvPr id="1695" name="Straight Arrow Connector 17"/>
            <p:cNvSpPr/>
            <p:nvPr/>
          </p:nvSpPr>
          <p:spPr>
            <a:xfrm flipH="1">
              <a:off x="8649827" y="646331"/>
              <a:ext cx="395620" cy="2109016"/>
            </a:xfrm>
            <a:prstGeom prst="line">
              <a:avLst/>
            </a:prstGeom>
            <a:noFill/>
            <a:ln w="34925" cap="flat">
              <a:solidFill>
                <a:srgbClr val="F79646">
                  <a:alpha val="99000"/>
                </a:srgbClr>
              </a:solidFill>
              <a:prstDash val="solid"/>
              <a:miter lim="800000"/>
              <a:tailEnd type="triangle" w="med" len="med"/>
            </a:ln>
            <a:effectLst/>
          </p:spPr>
          <p:txBody>
            <a:bodyPr wrap="square" lIns="45719" tIns="45719" rIns="45719" bIns="45719" numCol="1" anchor="t">
              <a:noAutofit/>
            </a:bodyPr>
            <a:lstStyle/>
            <a:p>
              <a:pPr defTabSz="914400"/>
              <a:endParaRPr/>
            </a:p>
          </p:txBody>
        </p:sp>
        <p:sp>
          <p:nvSpPr>
            <p:cNvPr id="1696" name="TextBox 18"/>
            <p:cNvSpPr txBox="1"/>
            <p:nvPr/>
          </p:nvSpPr>
          <p:spPr>
            <a:xfrm>
              <a:off x="7035075" y="0"/>
              <a:ext cx="3632403" cy="6173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914400"/>
            </a:lstStyle>
            <a:p>
              <a:r>
                <a:t>Feed trough for optical links and air flushing</a:t>
              </a:r>
            </a:p>
          </p:txBody>
        </p:sp>
      </p:grpSp>
      <p:sp>
        <p:nvSpPr>
          <p:cNvPr id="1698" name="Straight Arrow Connector 1"/>
          <p:cNvSpPr/>
          <p:nvPr/>
        </p:nvSpPr>
        <p:spPr>
          <a:xfrm flipV="1">
            <a:off x="2695074" y="5005468"/>
            <a:ext cx="1" cy="709097"/>
          </a:xfrm>
          <a:prstGeom prst="line">
            <a:avLst/>
          </a:prstGeom>
          <a:ln w="34925">
            <a:solidFill>
              <a:srgbClr val="F79646">
                <a:alpha val="99000"/>
              </a:srgbClr>
            </a:solidFill>
            <a:miter/>
            <a:tailEnd type="triangle"/>
          </a:ln>
        </p:spPr>
        <p:txBody>
          <a:bodyPr lIns="45719" rIns="45719"/>
          <a:lstStyle/>
          <a:p>
            <a:pPr defTabSz="914400"/>
            <a:endParaRPr/>
          </a:p>
        </p:txBody>
      </p:sp>
      <p:sp>
        <p:nvSpPr>
          <p:cNvPr id="1699" name="TextBox 2"/>
          <p:cNvSpPr txBox="1"/>
          <p:nvPr/>
        </p:nvSpPr>
        <p:spPr>
          <a:xfrm>
            <a:off x="967381" y="5722185"/>
            <a:ext cx="3763614" cy="3506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914400"/>
          </a:lstStyle>
          <a:p>
            <a:r>
              <a:t>Mounting and transport box</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 name="Picture 5" descr="Picture 5"/>
          <p:cNvPicPr>
            <a:picLocks noChangeAspect="1"/>
          </p:cNvPicPr>
          <p:nvPr/>
        </p:nvPicPr>
        <p:blipFill>
          <a:blip r:embed="rId2"/>
          <a:srcRect b="47605"/>
          <a:stretch>
            <a:fillRect/>
          </a:stretch>
        </p:blipFill>
        <p:spPr>
          <a:xfrm>
            <a:off x="495298" y="421818"/>
            <a:ext cx="11201401" cy="3007183"/>
          </a:xfrm>
          <a:prstGeom prst="rect">
            <a:avLst/>
          </a:prstGeom>
          <a:ln w="12700">
            <a:miter lim="400000"/>
          </a:ln>
        </p:spPr>
      </p:pic>
      <p:sp>
        <p:nvSpPr>
          <p:cNvPr id="346" name="Titel 1"/>
          <p:cNvSpPr txBox="1">
            <a:spLocks noGrp="1"/>
          </p:cNvSpPr>
          <p:nvPr>
            <p:ph type="title"/>
          </p:nvPr>
        </p:nvSpPr>
        <p:spPr>
          <a:xfrm>
            <a:off x="598486" y="4051349"/>
            <a:ext cx="11307765" cy="809793"/>
          </a:xfrm>
          <a:prstGeom prst="rect">
            <a:avLst/>
          </a:prstGeom>
        </p:spPr>
        <p:txBody>
          <a:bodyPr/>
          <a:lstStyle/>
          <a:p>
            <a:pPr>
              <a:defRPr sz="2400"/>
            </a:pPr>
            <a:r>
              <a:rPr lang="en-US" cap="none" dirty="0"/>
              <a:t>Layer</a:t>
            </a:r>
            <a:r>
              <a:rPr cap="none" dirty="0"/>
              <a:t>-</a:t>
            </a:r>
            <a:r>
              <a:rPr lang="en-US" cap="none" dirty="0"/>
              <a:t>specific</a:t>
            </a:r>
            <a:r>
              <a:rPr cap="none" dirty="0"/>
              <a:t> </a:t>
            </a:r>
            <a:r>
              <a:rPr cap="none" dirty="0" err="1"/>
              <a:t>f</a:t>
            </a:r>
            <a:r>
              <a:rPr dirty="0" err="1"/>
              <a:t>mri</a:t>
            </a:r>
            <a:r>
              <a:rPr dirty="0"/>
              <a:t> </a:t>
            </a:r>
            <a:r>
              <a:rPr cap="none" dirty="0"/>
              <a:t>of the human brain using EPIK</a:t>
            </a:r>
          </a:p>
        </p:txBody>
      </p:sp>
      <p:sp>
        <p:nvSpPr>
          <p:cNvPr id="347" name="Untertitel 2"/>
          <p:cNvSpPr txBox="1">
            <a:spLocks noGrp="1"/>
          </p:cNvSpPr>
          <p:nvPr>
            <p:ph type="body" sz="quarter" idx="1"/>
          </p:nvPr>
        </p:nvSpPr>
        <p:spPr>
          <a:xfrm>
            <a:off x="609600" y="4911514"/>
            <a:ext cx="10728325" cy="360001"/>
          </a:xfrm>
          <a:prstGeom prst="rect">
            <a:avLst/>
          </a:prstGeom>
        </p:spPr>
        <p:txBody>
          <a:bodyPr/>
          <a:lstStyle/>
          <a:p>
            <a:pPr>
              <a:defRPr spc="0"/>
            </a:pPr>
            <a:r>
              <a:rPr dirty="0"/>
              <a:t>23 </a:t>
            </a:r>
            <a:r>
              <a:rPr cap="none" dirty="0"/>
              <a:t>May</a:t>
            </a:r>
            <a:r>
              <a:rPr dirty="0"/>
              <a:t> 2022  I  p</a:t>
            </a:r>
            <a:r>
              <a:rPr lang="en-US" cap="none" dirty="0"/>
              <a:t>.</a:t>
            </a:r>
            <a:r>
              <a:rPr dirty="0"/>
              <a:t> </a:t>
            </a:r>
            <a:r>
              <a:rPr dirty="0" err="1"/>
              <a:t>p</a:t>
            </a:r>
            <a:r>
              <a:rPr cap="none" dirty="0" err="1"/>
              <a:t>ais</a:t>
            </a:r>
            <a:r>
              <a:rPr cap="none" dirty="0"/>
              <a:t> </a:t>
            </a:r>
            <a:r>
              <a:rPr dirty="0" err="1"/>
              <a:t>r</a:t>
            </a:r>
            <a:r>
              <a:rPr cap="none" dirty="0" err="1"/>
              <a:t>oldán</a:t>
            </a:r>
            <a:r>
              <a:rPr lang="en-US" cap="none" dirty="0"/>
              <a:t>, S.-D. Yun, N. </a:t>
            </a:r>
            <a:r>
              <a:rPr lang="en-US" cap="none" dirty="0" err="1"/>
              <a:t>Palomero</a:t>
            </a:r>
            <a:r>
              <a:rPr lang="en-US" cap="none" dirty="0"/>
              <a:t>, N. J. Shah</a:t>
            </a:r>
            <a:endParaRPr cap="none" dirty="0"/>
          </a:p>
        </p:txBody>
      </p:sp>
      <p:pic>
        <p:nvPicPr>
          <p:cNvPr id="351" name="Picture 2" descr="Picture 2"/>
          <p:cNvPicPr>
            <a:picLocks noChangeAspect="1"/>
          </p:cNvPicPr>
          <p:nvPr/>
        </p:nvPicPr>
        <p:blipFill>
          <a:blip r:embed="rId3"/>
          <a:stretch>
            <a:fillRect/>
          </a:stretch>
        </p:blipFill>
        <p:spPr>
          <a:xfrm>
            <a:off x="10629409" y="1942886"/>
            <a:ext cx="551002" cy="551002"/>
          </a:xfrm>
          <a:prstGeom prst="rect">
            <a:avLst/>
          </a:prstGeom>
          <a:ln w="12700">
            <a:miter lim="400000"/>
          </a:ln>
        </p:spPr>
      </p:pic>
      <p:grpSp>
        <p:nvGrpSpPr>
          <p:cNvPr id="366" name="Group 3"/>
          <p:cNvGrpSpPr/>
          <p:nvPr/>
        </p:nvGrpSpPr>
        <p:grpSpPr>
          <a:xfrm>
            <a:off x="9161840" y="473128"/>
            <a:ext cx="1385172" cy="958721"/>
            <a:chOff x="0" y="0"/>
            <a:chExt cx="1385170" cy="958720"/>
          </a:xfrm>
        </p:grpSpPr>
        <p:sp>
          <p:nvSpPr>
            <p:cNvPr id="352" name="Rectangle 131"/>
            <p:cNvSpPr txBox="1"/>
            <p:nvPr/>
          </p:nvSpPr>
          <p:spPr>
            <a:xfrm rot="16199998">
              <a:off x="-324970" y="406765"/>
              <a:ext cx="876925" cy="2269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000" i="1">
                  <a:solidFill>
                    <a:srgbClr val="FFFFFF"/>
                  </a:solidFill>
                </a:defRPr>
              </a:lvl1pPr>
            </a:lstStyle>
            <a:p>
              <a:r>
                <a:t>depth</a:t>
              </a:r>
            </a:p>
          </p:txBody>
        </p:sp>
        <p:sp>
          <p:nvSpPr>
            <p:cNvPr id="353" name="Freeform 23"/>
            <p:cNvSpPr/>
            <p:nvPr/>
          </p:nvSpPr>
          <p:spPr>
            <a:xfrm>
              <a:off x="246674" y="176683"/>
              <a:ext cx="809487" cy="621859"/>
            </a:xfrm>
            <a:custGeom>
              <a:avLst/>
              <a:gdLst/>
              <a:ahLst/>
              <a:cxnLst>
                <a:cxn ang="0">
                  <a:pos x="wd2" y="hd2"/>
                </a:cxn>
                <a:cxn ang="5400000">
                  <a:pos x="wd2" y="hd2"/>
                </a:cxn>
                <a:cxn ang="10800000">
                  <a:pos x="wd2" y="hd2"/>
                </a:cxn>
                <a:cxn ang="16200000">
                  <a:pos x="wd2" y="hd2"/>
                </a:cxn>
              </a:cxnLst>
              <a:rect l="0" t="0" r="r" b="b"/>
              <a:pathLst>
                <a:path w="21421" h="21260" extrusionOk="0">
                  <a:moveTo>
                    <a:pt x="84" y="2995"/>
                  </a:moveTo>
                  <a:cubicBezTo>
                    <a:pt x="274" y="2536"/>
                    <a:pt x="2606" y="1475"/>
                    <a:pt x="4644" y="983"/>
                  </a:cubicBezTo>
                  <a:cubicBezTo>
                    <a:pt x="6682" y="491"/>
                    <a:pt x="9869" y="-179"/>
                    <a:pt x="12313" y="44"/>
                  </a:cubicBezTo>
                  <a:cubicBezTo>
                    <a:pt x="14757" y="268"/>
                    <a:pt x="17841" y="1788"/>
                    <a:pt x="19309" y="2324"/>
                  </a:cubicBezTo>
                  <a:cubicBezTo>
                    <a:pt x="20777" y="2860"/>
                    <a:pt x="20984" y="2682"/>
                    <a:pt x="21123" y="3263"/>
                  </a:cubicBezTo>
                  <a:cubicBezTo>
                    <a:pt x="21261" y="3844"/>
                    <a:pt x="21356" y="3464"/>
                    <a:pt x="21382" y="6213"/>
                  </a:cubicBezTo>
                  <a:cubicBezTo>
                    <a:pt x="21408" y="8962"/>
                    <a:pt x="21494" y="19108"/>
                    <a:pt x="21278" y="19756"/>
                  </a:cubicBezTo>
                  <a:cubicBezTo>
                    <a:pt x="21062" y="20404"/>
                    <a:pt x="20009" y="19823"/>
                    <a:pt x="18221" y="19354"/>
                  </a:cubicBezTo>
                  <a:cubicBezTo>
                    <a:pt x="16433" y="18884"/>
                    <a:pt x="12642" y="17320"/>
                    <a:pt x="10551" y="16940"/>
                  </a:cubicBezTo>
                  <a:cubicBezTo>
                    <a:pt x="8461" y="16560"/>
                    <a:pt x="7313" y="16359"/>
                    <a:pt x="5680" y="17074"/>
                  </a:cubicBezTo>
                  <a:cubicBezTo>
                    <a:pt x="4048" y="17789"/>
                    <a:pt x="1500" y="21041"/>
                    <a:pt x="758" y="21231"/>
                  </a:cubicBezTo>
                  <a:cubicBezTo>
                    <a:pt x="15" y="21421"/>
                    <a:pt x="404" y="20728"/>
                    <a:pt x="291" y="18214"/>
                  </a:cubicBezTo>
                  <a:cubicBezTo>
                    <a:pt x="179" y="15700"/>
                    <a:pt x="84" y="8682"/>
                    <a:pt x="84" y="6146"/>
                  </a:cubicBezTo>
                  <a:cubicBezTo>
                    <a:pt x="84" y="3609"/>
                    <a:pt x="-106" y="3453"/>
                    <a:pt x="84" y="2995"/>
                  </a:cubicBezTo>
                  <a:close/>
                </a:path>
              </a:pathLst>
            </a:custGeom>
            <a:noFill/>
            <a:ln w="28575" cap="flat">
              <a:solidFill>
                <a:srgbClr val="FFFFFF"/>
              </a:solidFill>
              <a:prstDash val="solid"/>
              <a:miter lim="800000"/>
            </a:ln>
            <a:effectLst/>
          </p:spPr>
          <p:txBody>
            <a:bodyPr wrap="square" lIns="45719" tIns="45719" rIns="45719" bIns="45719" numCol="1" anchor="ctr">
              <a:noAutofit/>
            </a:bodyPr>
            <a:lstStyle/>
            <a:p>
              <a:pPr algn="ctr">
                <a:defRPr sz="800">
                  <a:solidFill>
                    <a:srgbClr val="FFFFFF"/>
                  </a:solidFill>
                </a:defRPr>
              </a:pPr>
              <a:endParaRPr/>
            </a:p>
          </p:txBody>
        </p:sp>
        <p:sp>
          <p:nvSpPr>
            <p:cNvPr id="354" name="Freeform 24"/>
            <p:cNvSpPr/>
            <p:nvPr/>
          </p:nvSpPr>
          <p:spPr>
            <a:xfrm>
              <a:off x="251822" y="235250"/>
              <a:ext cx="789158" cy="92460"/>
            </a:xfrm>
            <a:custGeom>
              <a:avLst/>
              <a:gdLst/>
              <a:ahLst/>
              <a:cxnLst>
                <a:cxn ang="0">
                  <a:pos x="wd2" y="hd2"/>
                </a:cxn>
                <a:cxn ang="5400000">
                  <a:pos x="wd2" y="hd2"/>
                </a:cxn>
                <a:cxn ang="10800000">
                  <a:pos x="wd2" y="hd2"/>
                </a:cxn>
                <a:cxn ang="16200000">
                  <a:pos x="wd2" y="hd2"/>
                </a:cxn>
              </a:cxnLst>
              <a:rect l="0" t="0" r="r" b="b"/>
              <a:pathLst>
                <a:path w="21600" h="20329" extrusionOk="0">
                  <a:moveTo>
                    <a:pt x="0" y="19468"/>
                  </a:moveTo>
                  <a:cubicBezTo>
                    <a:pt x="724" y="17064"/>
                    <a:pt x="1447" y="14660"/>
                    <a:pt x="2894" y="11718"/>
                  </a:cubicBezTo>
                  <a:cubicBezTo>
                    <a:pt x="4341" y="8775"/>
                    <a:pt x="6753" y="3465"/>
                    <a:pt x="8683" y="1815"/>
                  </a:cubicBezTo>
                  <a:cubicBezTo>
                    <a:pt x="10612" y="164"/>
                    <a:pt x="12319" y="-1271"/>
                    <a:pt x="14471" y="1815"/>
                  </a:cubicBezTo>
                  <a:cubicBezTo>
                    <a:pt x="16624" y="4900"/>
                    <a:pt x="19112" y="12615"/>
                    <a:pt x="21600" y="20329"/>
                  </a:cubicBezTo>
                </a:path>
              </a:pathLst>
            </a:custGeom>
            <a:noFill/>
            <a:ln w="19050" cap="flat">
              <a:solidFill>
                <a:srgbClr val="FFFFFF"/>
              </a:solidFill>
              <a:prstDash val="dash"/>
              <a:miter lim="800000"/>
            </a:ln>
            <a:effectLst/>
          </p:spPr>
          <p:txBody>
            <a:bodyPr wrap="square" lIns="45719" tIns="45719" rIns="45719" bIns="45719" numCol="1" anchor="ctr">
              <a:noAutofit/>
            </a:bodyPr>
            <a:lstStyle/>
            <a:p>
              <a:pPr algn="ctr">
                <a:defRPr sz="800">
                  <a:solidFill>
                    <a:srgbClr val="FFFFFF"/>
                  </a:solidFill>
                </a:defRPr>
              </a:pPr>
              <a:endParaRPr/>
            </a:p>
          </p:txBody>
        </p:sp>
        <p:sp>
          <p:nvSpPr>
            <p:cNvPr id="355" name="Freeform 25"/>
            <p:cNvSpPr/>
            <p:nvPr/>
          </p:nvSpPr>
          <p:spPr>
            <a:xfrm>
              <a:off x="254015" y="335706"/>
              <a:ext cx="789158" cy="92460"/>
            </a:xfrm>
            <a:custGeom>
              <a:avLst/>
              <a:gdLst/>
              <a:ahLst/>
              <a:cxnLst>
                <a:cxn ang="0">
                  <a:pos x="wd2" y="hd2"/>
                </a:cxn>
                <a:cxn ang="5400000">
                  <a:pos x="wd2" y="hd2"/>
                </a:cxn>
                <a:cxn ang="10800000">
                  <a:pos x="wd2" y="hd2"/>
                </a:cxn>
                <a:cxn ang="16200000">
                  <a:pos x="wd2" y="hd2"/>
                </a:cxn>
              </a:cxnLst>
              <a:rect l="0" t="0" r="r" b="b"/>
              <a:pathLst>
                <a:path w="21600" h="20329" extrusionOk="0">
                  <a:moveTo>
                    <a:pt x="0" y="19468"/>
                  </a:moveTo>
                  <a:cubicBezTo>
                    <a:pt x="724" y="17064"/>
                    <a:pt x="1447" y="14660"/>
                    <a:pt x="2894" y="11718"/>
                  </a:cubicBezTo>
                  <a:cubicBezTo>
                    <a:pt x="4341" y="8775"/>
                    <a:pt x="6753" y="3465"/>
                    <a:pt x="8683" y="1815"/>
                  </a:cubicBezTo>
                  <a:cubicBezTo>
                    <a:pt x="10612" y="164"/>
                    <a:pt x="12319" y="-1271"/>
                    <a:pt x="14471" y="1815"/>
                  </a:cubicBezTo>
                  <a:cubicBezTo>
                    <a:pt x="16624" y="4900"/>
                    <a:pt x="19112" y="12615"/>
                    <a:pt x="21600" y="20329"/>
                  </a:cubicBezTo>
                </a:path>
              </a:pathLst>
            </a:custGeom>
            <a:noFill/>
            <a:ln w="19050" cap="flat">
              <a:solidFill>
                <a:srgbClr val="FFFFFF"/>
              </a:solidFill>
              <a:prstDash val="dash"/>
              <a:miter lim="800000"/>
            </a:ln>
            <a:effectLst/>
          </p:spPr>
          <p:txBody>
            <a:bodyPr wrap="square" lIns="45719" tIns="45719" rIns="45719" bIns="45719" numCol="1" anchor="ctr">
              <a:noAutofit/>
            </a:bodyPr>
            <a:lstStyle/>
            <a:p>
              <a:pPr algn="ctr">
                <a:defRPr sz="800">
                  <a:solidFill>
                    <a:srgbClr val="FFFFFF"/>
                  </a:solidFill>
                </a:defRPr>
              </a:pPr>
              <a:endParaRPr/>
            </a:p>
          </p:txBody>
        </p:sp>
        <p:sp>
          <p:nvSpPr>
            <p:cNvPr id="356" name="Freeform 26"/>
            <p:cNvSpPr/>
            <p:nvPr/>
          </p:nvSpPr>
          <p:spPr>
            <a:xfrm>
              <a:off x="257970" y="393014"/>
              <a:ext cx="789158" cy="92460"/>
            </a:xfrm>
            <a:custGeom>
              <a:avLst/>
              <a:gdLst/>
              <a:ahLst/>
              <a:cxnLst>
                <a:cxn ang="0">
                  <a:pos x="wd2" y="hd2"/>
                </a:cxn>
                <a:cxn ang="5400000">
                  <a:pos x="wd2" y="hd2"/>
                </a:cxn>
                <a:cxn ang="10800000">
                  <a:pos x="wd2" y="hd2"/>
                </a:cxn>
                <a:cxn ang="16200000">
                  <a:pos x="wd2" y="hd2"/>
                </a:cxn>
              </a:cxnLst>
              <a:rect l="0" t="0" r="r" b="b"/>
              <a:pathLst>
                <a:path w="21600" h="20329" extrusionOk="0">
                  <a:moveTo>
                    <a:pt x="0" y="19468"/>
                  </a:moveTo>
                  <a:cubicBezTo>
                    <a:pt x="724" y="17064"/>
                    <a:pt x="1447" y="14660"/>
                    <a:pt x="2894" y="11718"/>
                  </a:cubicBezTo>
                  <a:cubicBezTo>
                    <a:pt x="4341" y="8775"/>
                    <a:pt x="6753" y="3465"/>
                    <a:pt x="8683" y="1815"/>
                  </a:cubicBezTo>
                  <a:cubicBezTo>
                    <a:pt x="10612" y="164"/>
                    <a:pt x="12319" y="-1271"/>
                    <a:pt x="14471" y="1815"/>
                  </a:cubicBezTo>
                  <a:cubicBezTo>
                    <a:pt x="16624" y="4900"/>
                    <a:pt x="19112" y="12615"/>
                    <a:pt x="21600" y="20329"/>
                  </a:cubicBezTo>
                </a:path>
              </a:pathLst>
            </a:custGeom>
            <a:noFill/>
            <a:ln w="19050" cap="flat">
              <a:solidFill>
                <a:srgbClr val="FFFFFF"/>
              </a:solidFill>
              <a:prstDash val="dash"/>
              <a:miter lim="800000"/>
            </a:ln>
            <a:effectLst/>
          </p:spPr>
          <p:txBody>
            <a:bodyPr wrap="square" lIns="45719" tIns="45719" rIns="45719" bIns="45719" numCol="1" anchor="ctr">
              <a:noAutofit/>
            </a:bodyPr>
            <a:lstStyle/>
            <a:p>
              <a:pPr algn="ctr">
                <a:defRPr sz="800">
                  <a:solidFill>
                    <a:srgbClr val="FFFFFF"/>
                  </a:solidFill>
                </a:defRPr>
              </a:pPr>
              <a:endParaRPr/>
            </a:p>
          </p:txBody>
        </p:sp>
        <p:sp>
          <p:nvSpPr>
            <p:cNvPr id="357" name="Freeform 27"/>
            <p:cNvSpPr/>
            <p:nvPr/>
          </p:nvSpPr>
          <p:spPr>
            <a:xfrm>
              <a:off x="260423" y="518411"/>
              <a:ext cx="789157" cy="92460"/>
            </a:xfrm>
            <a:custGeom>
              <a:avLst/>
              <a:gdLst/>
              <a:ahLst/>
              <a:cxnLst>
                <a:cxn ang="0">
                  <a:pos x="wd2" y="hd2"/>
                </a:cxn>
                <a:cxn ang="5400000">
                  <a:pos x="wd2" y="hd2"/>
                </a:cxn>
                <a:cxn ang="10800000">
                  <a:pos x="wd2" y="hd2"/>
                </a:cxn>
                <a:cxn ang="16200000">
                  <a:pos x="wd2" y="hd2"/>
                </a:cxn>
              </a:cxnLst>
              <a:rect l="0" t="0" r="r" b="b"/>
              <a:pathLst>
                <a:path w="21600" h="20329" extrusionOk="0">
                  <a:moveTo>
                    <a:pt x="0" y="19468"/>
                  </a:moveTo>
                  <a:cubicBezTo>
                    <a:pt x="724" y="17064"/>
                    <a:pt x="1447" y="14660"/>
                    <a:pt x="2894" y="11718"/>
                  </a:cubicBezTo>
                  <a:cubicBezTo>
                    <a:pt x="4341" y="8775"/>
                    <a:pt x="6753" y="3465"/>
                    <a:pt x="8683" y="1815"/>
                  </a:cubicBezTo>
                  <a:cubicBezTo>
                    <a:pt x="10612" y="164"/>
                    <a:pt x="12319" y="-1271"/>
                    <a:pt x="14471" y="1815"/>
                  </a:cubicBezTo>
                  <a:cubicBezTo>
                    <a:pt x="16624" y="4900"/>
                    <a:pt x="19112" y="12615"/>
                    <a:pt x="21600" y="20329"/>
                  </a:cubicBezTo>
                </a:path>
              </a:pathLst>
            </a:custGeom>
            <a:noFill/>
            <a:ln w="19050" cap="flat">
              <a:solidFill>
                <a:srgbClr val="FFFFFF"/>
              </a:solidFill>
              <a:prstDash val="dash"/>
              <a:miter lim="800000"/>
            </a:ln>
            <a:effectLst/>
          </p:spPr>
          <p:txBody>
            <a:bodyPr wrap="square" lIns="45719" tIns="45719" rIns="45719" bIns="45719" numCol="1" anchor="ctr">
              <a:noAutofit/>
            </a:bodyPr>
            <a:lstStyle/>
            <a:p>
              <a:pPr algn="ctr">
                <a:defRPr sz="800">
                  <a:solidFill>
                    <a:srgbClr val="FFFFFF"/>
                  </a:solidFill>
                </a:defRPr>
              </a:pPr>
              <a:endParaRPr/>
            </a:p>
          </p:txBody>
        </p:sp>
        <p:sp>
          <p:nvSpPr>
            <p:cNvPr id="358" name="TextBox 28"/>
            <p:cNvSpPr txBox="1"/>
            <p:nvPr/>
          </p:nvSpPr>
          <p:spPr>
            <a:xfrm>
              <a:off x="1055516" y="194589"/>
              <a:ext cx="112024"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800">
                  <a:solidFill>
                    <a:srgbClr val="FFFFFF"/>
                  </a:solidFill>
                </a:defRPr>
              </a:lvl1pPr>
            </a:lstStyle>
            <a:p>
              <a:r>
                <a:t>I</a:t>
              </a:r>
            </a:p>
          </p:txBody>
        </p:sp>
        <p:sp>
          <p:nvSpPr>
            <p:cNvPr id="359" name="TextBox 29"/>
            <p:cNvSpPr txBox="1"/>
            <p:nvPr/>
          </p:nvSpPr>
          <p:spPr>
            <a:xfrm>
              <a:off x="1049900" y="289140"/>
              <a:ext cx="335271"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800">
                  <a:solidFill>
                    <a:srgbClr val="FFFFFF"/>
                  </a:solidFill>
                </a:defRPr>
              </a:lvl1pPr>
            </a:lstStyle>
            <a:p>
              <a:r>
                <a:t>II/III</a:t>
              </a:r>
            </a:p>
          </p:txBody>
        </p:sp>
        <p:sp>
          <p:nvSpPr>
            <p:cNvPr id="360" name="TextBox 30"/>
            <p:cNvSpPr txBox="1"/>
            <p:nvPr/>
          </p:nvSpPr>
          <p:spPr>
            <a:xfrm>
              <a:off x="1050282" y="397012"/>
              <a:ext cx="216431"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800">
                  <a:solidFill>
                    <a:srgbClr val="FFFFFF"/>
                  </a:solidFill>
                </a:defRPr>
              </a:lvl1pPr>
            </a:lstStyle>
            <a:p>
              <a:r>
                <a:t>IV</a:t>
              </a:r>
            </a:p>
          </p:txBody>
        </p:sp>
        <p:sp>
          <p:nvSpPr>
            <p:cNvPr id="361" name="TextBox 31"/>
            <p:cNvSpPr txBox="1"/>
            <p:nvPr/>
          </p:nvSpPr>
          <p:spPr>
            <a:xfrm>
              <a:off x="1055516" y="503265"/>
              <a:ext cx="119395" cy="20241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800">
                  <a:solidFill>
                    <a:srgbClr val="FFFFFF"/>
                  </a:solidFill>
                </a:defRPr>
              </a:lvl1pPr>
            </a:lstStyle>
            <a:p>
              <a:r>
                <a:t>V</a:t>
              </a:r>
            </a:p>
          </p:txBody>
        </p:sp>
        <p:sp>
          <p:nvSpPr>
            <p:cNvPr id="362" name="TextBox 32"/>
            <p:cNvSpPr txBox="1"/>
            <p:nvPr/>
          </p:nvSpPr>
          <p:spPr>
            <a:xfrm>
              <a:off x="1058450" y="607679"/>
              <a:ext cx="229385"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800">
                  <a:solidFill>
                    <a:srgbClr val="FFFFFF"/>
                  </a:solidFill>
                </a:defRPr>
              </a:lvl1pPr>
            </a:lstStyle>
            <a:p>
              <a:r>
                <a:t>VI</a:t>
              </a:r>
            </a:p>
          </p:txBody>
        </p:sp>
        <p:grpSp>
          <p:nvGrpSpPr>
            <p:cNvPr id="365" name="Group 33"/>
            <p:cNvGrpSpPr/>
            <p:nvPr/>
          </p:nvGrpSpPr>
          <p:grpSpPr>
            <a:xfrm>
              <a:off x="471332" y="0"/>
              <a:ext cx="313533" cy="845324"/>
              <a:chOff x="0" y="0"/>
              <a:chExt cx="313532" cy="845323"/>
            </a:xfrm>
          </p:grpSpPr>
          <p:sp>
            <p:nvSpPr>
              <p:cNvPr id="363" name="TextBox 34"/>
              <p:cNvSpPr txBox="1"/>
              <p:nvPr/>
            </p:nvSpPr>
            <p:spPr>
              <a:xfrm>
                <a:off x="0" y="0"/>
                <a:ext cx="313533"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800">
                    <a:solidFill>
                      <a:srgbClr val="FFFFFF"/>
                    </a:solidFill>
                  </a:defRPr>
                </a:lvl1pPr>
              </a:lstStyle>
              <a:p>
                <a:r>
                  <a:t>CSF</a:t>
                </a:r>
              </a:p>
            </p:txBody>
          </p:sp>
          <p:sp>
            <p:nvSpPr>
              <p:cNvPr id="364" name="TextBox 35"/>
              <p:cNvSpPr txBox="1"/>
              <p:nvPr/>
            </p:nvSpPr>
            <p:spPr>
              <a:xfrm>
                <a:off x="10805" y="642907"/>
                <a:ext cx="282329"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800">
                    <a:solidFill>
                      <a:srgbClr val="FFFFFF"/>
                    </a:solidFill>
                  </a:defRPr>
                </a:lvl1pPr>
              </a:lstStyle>
              <a:p>
                <a:r>
                  <a:t>WM</a:t>
                </a:r>
              </a:p>
            </p:txBody>
          </p:sp>
        </p:grpSp>
      </p:grpSp>
      <p:pic>
        <p:nvPicPr>
          <p:cNvPr id="367" name="Picture 2" descr="Picture 2"/>
          <p:cNvPicPr>
            <a:picLocks noChangeAspect="1"/>
          </p:cNvPicPr>
          <p:nvPr/>
        </p:nvPicPr>
        <p:blipFill>
          <a:blip r:embed="rId4"/>
          <a:stretch>
            <a:fillRect/>
          </a:stretch>
        </p:blipFill>
        <p:spPr>
          <a:xfrm>
            <a:off x="10956259" y="2595582"/>
            <a:ext cx="757552" cy="757552"/>
          </a:xfrm>
          <a:prstGeom prst="rect">
            <a:avLst/>
          </a:prstGeom>
          <a:ln w="12700">
            <a:miter lim="400000"/>
          </a:ln>
        </p:spPr>
      </p:pic>
      <p:grpSp>
        <p:nvGrpSpPr>
          <p:cNvPr id="370" name="Textplatzhalter 4"/>
          <p:cNvGrpSpPr/>
          <p:nvPr/>
        </p:nvGrpSpPr>
        <p:grpSpPr>
          <a:xfrm>
            <a:off x="371619" y="6404785"/>
            <a:ext cx="2304002" cy="127001"/>
            <a:chOff x="0" y="0"/>
            <a:chExt cx="2304000" cy="127000"/>
          </a:xfrm>
        </p:grpSpPr>
        <p:sp>
          <p:nvSpPr>
            <p:cNvPr id="368" name="Rectangle"/>
            <p:cNvSpPr/>
            <p:nvPr/>
          </p:nvSpPr>
          <p:spPr>
            <a:xfrm>
              <a:off x="0" y="18500"/>
              <a:ext cx="2304001" cy="90000"/>
            </a:xfrm>
            <a:prstGeom prst="rect">
              <a:avLst/>
            </a:prstGeom>
            <a:blipFill rotWithShape="1">
              <a:blip r:embed="rId5"/>
              <a:srcRect/>
              <a:stretch>
                <a:fillRect/>
              </a:stretch>
            </a:blipFill>
            <a:ln w="12700" cap="flat">
              <a:noFill/>
              <a:miter lim="400000"/>
            </a:ln>
            <a:effectLst/>
          </p:spPr>
          <p:txBody>
            <a:bodyPr wrap="square" lIns="45719" tIns="45719" rIns="45719" bIns="45719" numCol="1" anchor="ctr">
              <a:noAutofit/>
            </a:bodyPr>
            <a:lstStyle/>
            <a:p>
              <a:pPr algn="ctr" defTabSz="914400">
                <a:lnSpc>
                  <a:spcPct val="114000"/>
                </a:lnSpc>
                <a:spcBef>
                  <a:spcPts val="600"/>
                </a:spcBef>
                <a:defRPr sz="200">
                  <a:solidFill>
                    <a:srgbClr val="FFFFFF"/>
                  </a:solidFill>
                </a:defRPr>
              </a:pPr>
              <a:endParaRPr/>
            </a:p>
          </p:txBody>
        </p:sp>
        <p:sp>
          <p:nvSpPr>
            <p:cNvPr id="369" name="Text"/>
            <p:cNvSpPr txBox="1"/>
            <p:nvPr/>
          </p:nvSpPr>
          <p:spPr>
            <a:xfrm>
              <a:off x="0" y="0"/>
              <a:ext cx="2304001" cy="1270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defTabSz="914400">
                <a:lnSpc>
                  <a:spcPct val="114000"/>
                </a:lnSpc>
                <a:spcBef>
                  <a:spcPts val="600"/>
                </a:spcBef>
                <a:defRPr sz="200">
                  <a:solidFill>
                    <a:srgbClr val="FFFFFF"/>
                  </a:solidFill>
                </a:defRPr>
              </a:lvl1pPr>
            </a:lstStyle>
            <a:p>
              <a:r>
                <a:t> </a:t>
              </a:r>
            </a:p>
          </p:txBody>
        </p:sp>
      </p:grpSp>
      <p:pic>
        <p:nvPicPr>
          <p:cNvPr id="371" name="Picture 6" descr="Picture 6"/>
          <p:cNvPicPr>
            <a:picLocks noChangeAspect="1"/>
          </p:cNvPicPr>
          <p:nvPr/>
        </p:nvPicPr>
        <p:blipFill>
          <a:blip r:embed="rId6"/>
          <a:stretch>
            <a:fillRect/>
          </a:stretch>
        </p:blipFill>
        <p:spPr>
          <a:xfrm>
            <a:off x="8428766" y="421817"/>
            <a:ext cx="3689207" cy="4848674"/>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366"/>
                                        </p:tgtEl>
                                        <p:attrNameLst>
                                          <p:attrName>style.visibility</p:attrName>
                                        </p:attrNameLst>
                                      </p:cBhvr>
                                      <p:to>
                                        <p:strVal val="visible"/>
                                      </p:to>
                                    </p:set>
                                    <p:animEffect transition="in" filter="fade">
                                      <p:cBhvr>
                                        <p:cTn id="7" dur="500"/>
                                        <p:tgtEl>
                                          <p:spTgt spid="366"/>
                                        </p:tgtEl>
                                      </p:cBhvr>
                                    </p:animEffect>
                                  </p:childTnLst>
                                </p:cTn>
                              </p:par>
                            </p:childTnLst>
                          </p:cTn>
                        </p:par>
                        <p:par>
                          <p:cTn id="8" fill="hold">
                            <p:stCondLst>
                              <p:cond delay="500"/>
                            </p:stCondLst>
                            <p:childTnLst>
                              <p:par>
                                <p:cTn id="9" presetID="10" presetClass="entr" fill="hold" grpId="2" nodeType="afterEffect">
                                  <p:stCondLst>
                                    <p:cond delay="0"/>
                                  </p:stCondLst>
                                  <p:iterate>
                                    <p:tmAbs val="0"/>
                                  </p:iterate>
                                  <p:childTnLst>
                                    <p:set>
                                      <p:cBhvr>
                                        <p:cTn id="10" fill="hold"/>
                                        <p:tgtEl>
                                          <p:spTgt spid="351"/>
                                        </p:tgtEl>
                                        <p:attrNameLst>
                                          <p:attrName>style.visibility</p:attrName>
                                        </p:attrNameLst>
                                      </p:cBhvr>
                                      <p:to>
                                        <p:strVal val="visible"/>
                                      </p:to>
                                    </p:set>
                                    <p:animEffect transition="in" filter="fade">
                                      <p:cBhvr>
                                        <p:cTn id="11" dur="500"/>
                                        <p:tgtEl>
                                          <p:spTgt spid="351"/>
                                        </p:tgtEl>
                                      </p:cBhvr>
                                    </p:animEffect>
                                  </p:childTnLst>
                                </p:cTn>
                              </p:par>
                            </p:childTnLst>
                          </p:cTn>
                        </p:par>
                        <p:par>
                          <p:cTn id="12" fill="hold">
                            <p:stCondLst>
                              <p:cond delay="1000"/>
                            </p:stCondLst>
                            <p:childTnLst>
                              <p:par>
                                <p:cTn id="13" presetID="10" presetClass="entr" fill="hold" grpId="3" nodeType="afterEffect">
                                  <p:stCondLst>
                                    <p:cond delay="0"/>
                                  </p:stCondLst>
                                  <p:iterate>
                                    <p:tmAbs val="0"/>
                                  </p:iterate>
                                  <p:childTnLst>
                                    <p:set>
                                      <p:cBhvr>
                                        <p:cTn id="14" fill="hold"/>
                                        <p:tgtEl>
                                          <p:spTgt spid="367"/>
                                        </p:tgtEl>
                                        <p:attrNameLst>
                                          <p:attrName>style.visibility</p:attrName>
                                        </p:attrNameLst>
                                      </p:cBhvr>
                                      <p:to>
                                        <p:strVal val="visible"/>
                                      </p:to>
                                    </p:set>
                                    <p:animEffect transition="in" filter="fade">
                                      <p:cBhvr>
                                        <p:cTn id="15" dur="500"/>
                                        <p:tgtEl>
                                          <p:spTgt spid="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 grpId="2" animBg="1" advAuto="0"/>
      <p:bldP spid="366" grpId="1" animBg="1" advAuto="0"/>
      <p:bldP spid="367" grpId="3"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1" name="TextBox 5"/>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30</a:t>
            </a:fld>
            <a:endParaRPr/>
          </a:p>
        </p:txBody>
      </p:sp>
      <p:sp>
        <p:nvSpPr>
          <p:cNvPr id="1702" name="PlaceHolder 1"/>
          <p:cNvSpPr txBox="1"/>
          <p:nvPr/>
        </p:nvSpPr>
        <p:spPr>
          <a:xfrm>
            <a:off x="360000" y="323999"/>
            <a:ext cx="11448720" cy="514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914400">
              <a:lnSpc>
                <a:spcPct val="114000"/>
              </a:lnSpc>
              <a:defRPr sz="3200" b="1" spc="-1">
                <a:solidFill>
                  <a:schemeClr val="accent1"/>
                </a:solidFill>
              </a:defRPr>
            </a:lvl1pPr>
          </a:lstStyle>
          <a:p>
            <a:r>
              <a:rPr dirty="0"/>
              <a:t>Modules</a:t>
            </a:r>
            <a:r>
              <a:rPr lang="en-US" dirty="0"/>
              <a:t> (RWTH Aachen)</a:t>
            </a:r>
            <a:endParaRPr dirty="0"/>
          </a:p>
        </p:txBody>
      </p:sp>
      <p:grpSp>
        <p:nvGrpSpPr>
          <p:cNvPr id="1710" name="Group 2"/>
          <p:cNvGrpSpPr/>
          <p:nvPr/>
        </p:nvGrpSpPr>
        <p:grpSpPr>
          <a:xfrm>
            <a:off x="680436" y="1517075"/>
            <a:ext cx="10420698" cy="4101720"/>
            <a:chOff x="0" y="0"/>
            <a:chExt cx="10420696" cy="4101718"/>
          </a:xfrm>
        </p:grpSpPr>
        <p:pic>
          <p:nvPicPr>
            <p:cNvPr id="1703" name="Picture 3" descr="Picture 3"/>
            <p:cNvPicPr>
              <a:picLocks noChangeAspect="1"/>
            </p:cNvPicPr>
            <p:nvPr/>
          </p:nvPicPr>
          <p:blipFill>
            <a:blip r:embed="rId2"/>
            <a:stretch>
              <a:fillRect/>
            </a:stretch>
          </p:blipFill>
          <p:spPr>
            <a:xfrm>
              <a:off x="332622" y="0"/>
              <a:ext cx="10088075" cy="3448338"/>
            </a:xfrm>
            <a:prstGeom prst="rect">
              <a:avLst/>
            </a:prstGeom>
            <a:ln w="12700" cap="flat">
              <a:noFill/>
              <a:miter lim="400000"/>
            </a:ln>
            <a:effectLst/>
          </p:spPr>
        </p:pic>
        <p:sp>
          <p:nvSpPr>
            <p:cNvPr id="1704" name="Straight Arrow Connector 4"/>
            <p:cNvSpPr/>
            <p:nvPr/>
          </p:nvSpPr>
          <p:spPr>
            <a:xfrm flipV="1">
              <a:off x="527949" y="2891211"/>
              <a:ext cx="511890" cy="864059"/>
            </a:xfrm>
            <a:prstGeom prst="line">
              <a:avLst/>
            </a:prstGeom>
            <a:noFill/>
            <a:ln w="34925" cap="flat">
              <a:solidFill>
                <a:srgbClr val="F79646">
                  <a:alpha val="99000"/>
                </a:srgbClr>
              </a:solidFill>
              <a:prstDash val="solid"/>
              <a:miter lim="800000"/>
              <a:tailEnd type="triangle" w="med" len="med"/>
            </a:ln>
            <a:effectLst/>
          </p:spPr>
          <p:txBody>
            <a:bodyPr wrap="square" lIns="45719" tIns="45719" rIns="45719" bIns="45719" numCol="1" anchor="t">
              <a:noAutofit/>
            </a:bodyPr>
            <a:lstStyle/>
            <a:p>
              <a:pPr defTabSz="914400"/>
              <a:endParaRPr/>
            </a:p>
          </p:txBody>
        </p:sp>
        <p:sp>
          <p:nvSpPr>
            <p:cNvPr id="1705" name="TextBox 5"/>
            <p:cNvSpPr txBox="1"/>
            <p:nvPr/>
          </p:nvSpPr>
          <p:spPr>
            <a:xfrm>
              <a:off x="0" y="3751056"/>
              <a:ext cx="1069580" cy="3506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914400"/>
            </a:lstStyle>
            <a:p>
              <a:r>
                <a:t>RF Seal</a:t>
              </a:r>
            </a:p>
          </p:txBody>
        </p:sp>
        <p:sp>
          <p:nvSpPr>
            <p:cNvPr id="1706" name="Straight Arrow Connector 11"/>
            <p:cNvSpPr/>
            <p:nvPr/>
          </p:nvSpPr>
          <p:spPr>
            <a:xfrm flipV="1">
              <a:off x="4550741" y="2368560"/>
              <a:ext cx="1" cy="1302414"/>
            </a:xfrm>
            <a:prstGeom prst="line">
              <a:avLst/>
            </a:prstGeom>
            <a:noFill/>
            <a:ln w="34925" cap="flat">
              <a:solidFill>
                <a:srgbClr val="F79646">
                  <a:alpha val="99000"/>
                </a:srgbClr>
              </a:solidFill>
              <a:prstDash val="solid"/>
              <a:miter lim="800000"/>
              <a:tailEnd type="triangle" w="med" len="med"/>
            </a:ln>
            <a:effectLst/>
          </p:spPr>
          <p:txBody>
            <a:bodyPr wrap="square" lIns="45719" tIns="45719" rIns="45719" bIns="45719" numCol="1" anchor="t">
              <a:noAutofit/>
            </a:bodyPr>
            <a:lstStyle/>
            <a:p>
              <a:pPr defTabSz="914400"/>
              <a:endParaRPr/>
            </a:p>
          </p:txBody>
        </p:sp>
        <p:sp>
          <p:nvSpPr>
            <p:cNvPr id="1707" name="TextBox 15"/>
            <p:cNvSpPr txBox="1"/>
            <p:nvPr/>
          </p:nvSpPr>
          <p:spPr>
            <a:xfrm>
              <a:off x="3120958" y="3670973"/>
              <a:ext cx="3457062" cy="3506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914400"/>
            </a:lstStyle>
            <a:p>
              <a:r>
                <a:t>Cooling liquid distribution</a:t>
              </a:r>
            </a:p>
          </p:txBody>
        </p:sp>
        <p:sp>
          <p:nvSpPr>
            <p:cNvPr id="1708" name="Straight Arrow Connector 19"/>
            <p:cNvSpPr/>
            <p:nvPr/>
          </p:nvSpPr>
          <p:spPr>
            <a:xfrm flipH="1" flipV="1">
              <a:off x="6361846" y="2242114"/>
              <a:ext cx="772244" cy="1508944"/>
            </a:xfrm>
            <a:prstGeom prst="line">
              <a:avLst/>
            </a:prstGeom>
            <a:noFill/>
            <a:ln w="34925" cap="flat">
              <a:solidFill>
                <a:srgbClr val="F79646">
                  <a:alpha val="99000"/>
                </a:srgbClr>
              </a:solidFill>
              <a:prstDash val="solid"/>
              <a:miter lim="800000"/>
              <a:tailEnd type="triangle" w="med" len="med"/>
            </a:ln>
            <a:effectLst/>
          </p:spPr>
          <p:txBody>
            <a:bodyPr wrap="square" lIns="45719" tIns="45719" rIns="45719" bIns="45719" numCol="1" anchor="t">
              <a:noAutofit/>
            </a:bodyPr>
            <a:lstStyle/>
            <a:p>
              <a:pPr defTabSz="914400"/>
              <a:endParaRPr/>
            </a:p>
          </p:txBody>
        </p:sp>
        <p:sp>
          <p:nvSpPr>
            <p:cNvPr id="1709" name="TextBox 20"/>
            <p:cNvSpPr txBox="1"/>
            <p:nvPr/>
          </p:nvSpPr>
          <p:spPr>
            <a:xfrm>
              <a:off x="6483027" y="3717333"/>
              <a:ext cx="3152257" cy="3506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defTabSz="914400"/>
            </a:lstStyle>
            <a:p>
              <a:r>
                <a:t>PET Module electronics</a:t>
              </a:r>
            </a:p>
          </p:txBody>
        </p:sp>
      </p:gr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22nd Sep. 2020 || Chang-Hoon Choi">
            <a:extLst>
              <a:ext uri="{FF2B5EF4-FFF2-40B4-BE49-F238E27FC236}">
                <a16:creationId xmlns:a16="http://schemas.microsoft.com/office/drawing/2014/main" id="{FA2B2A47-6725-844E-8AC1-FB0B69DE7492}"/>
              </a:ext>
            </a:extLst>
          </p:cNvPr>
          <p:cNvSpPr/>
          <p:nvPr/>
        </p:nvSpPr>
        <p:spPr>
          <a:xfrm>
            <a:off x="263352" y="5805264"/>
            <a:ext cx="5605351" cy="433729"/>
          </a:xfrm>
          <a:prstGeom prst="rect">
            <a:avLst/>
          </a:prstGeom>
          <a:ln w="12700">
            <a:noFill/>
            <a:miter lim="400000"/>
          </a:ln>
          <a:extLst>
            <a:ext uri="{C572A759-6A51-4108-AA02-DFA0A04FC94B}">
              <ma14:wrappingTextBoxFlag xmlns="" xmlns:ma14="http://schemas.microsoft.com/office/mac/drawingml/2011/main" val="1"/>
            </a:ext>
          </a:extLst>
        </p:spPr>
        <p:txBody>
          <a:bodyPr lIns="50800" tIns="50800" rIns="50800" bIns="50800" anchor="ctr"/>
          <a:lstStyle/>
          <a:p>
            <a:pPr defTabSz="584185">
              <a:lnSpc>
                <a:spcPct val="125000"/>
              </a:lnSpc>
              <a:defRPr b="1">
                <a:solidFill>
                  <a:schemeClr val="accent1"/>
                </a:solidFill>
                <a:latin typeface="Arial"/>
                <a:ea typeface="Arial"/>
                <a:cs typeface="Arial"/>
                <a:sym typeface="Arial"/>
              </a:defRPr>
            </a:pPr>
            <a:r>
              <a:rPr lang="en-GB" sz="1400" i="1" dirty="0">
                <a:solidFill>
                  <a:schemeClr val="tx1"/>
                </a:solidFill>
              </a:rPr>
              <a:t>Choi et al., IEEE Trans. Med. Imaging, 2022</a:t>
            </a:r>
          </a:p>
          <a:p>
            <a:pPr defTabSz="584185">
              <a:lnSpc>
                <a:spcPct val="125000"/>
              </a:lnSpc>
              <a:defRPr b="1">
                <a:solidFill>
                  <a:schemeClr val="accent1"/>
                </a:solidFill>
                <a:latin typeface="Arial"/>
                <a:ea typeface="Arial"/>
                <a:cs typeface="Arial"/>
                <a:sym typeface="Arial"/>
              </a:defRPr>
            </a:pPr>
            <a:r>
              <a:rPr lang="en-GB" sz="1400" i="1" dirty="0">
                <a:solidFill>
                  <a:schemeClr val="tx1"/>
                </a:solidFill>
              </a:rPr>
              <a:t>Choi , Hong, Felder, Shah, German patent filed in 2020</a:t>
            </a:r>
          </a:p>
        </p:txBody>
      </p:sp>
      <p:grpSp>
        <p:nvGrpSpPr>
          <p:cNvPr id="11" name="Group 10">
            <a:extLst>
              <a:ext uri="{FF2B5EF4-FFF2-40B4-BE49-F238E27FC236}">
                <a16:creationId xmlns:a16="http://schemas.microsoft.com/office/drawing/2014/main" id="{2A75916A-9E9E-144A-8466-673C633ED330}"/>
              </a:ext>
            </a:extLst>
          </p:cNvPr>
          <p:cNvGrpSpPr>
            <a:grpSpLocks noChangeAspect="1"/>
          </p:cNvGrpSpPr>
          <p:nvPr/>
        </p:nvGrpSpPr>
        <p:grpSpPr>
          <a:xfrm>
            <a:off x="9226573" y="743383"/>
            <a:ext cx="2126012" cy="5277905"/>
            <a:chOff x="8606375" y="-1903217"/>
            <a:chExt cx="1871286" cy="4973448"/>
          </a:xfrm>
        </p:grpSpPr>
        <p:pic>
          <p:nvPicPr>
            <p:cNvPr id="12" name="Picture 11" descr="A picture containing application&#10;&#10;Description automatically generated">
              <a:extLst>
                <a:ext uri="{FF2B5EF4-FFF2-40B4-BE49-F238E27FC236}">
                  <a16:creationId xmlns:a16="http://schemas.microsoft.com/office/drawing/2014/main" id="{77E7A7B9-97A7-F144-B089-9CF93D429EA2}"/>
                </a:ext>
              </a:extLst>
            </p:cNvPr>
            <p:cNvPicPr>
              <a:picLocks noChangeAspect="1"/>
            </p:cNvPicPr>
            <p:nvPr/>
          </p:nvPicPr>
          <p:blipFill rotWithShape="1">
            <a:blip r:embed="rId3">
              <a:extLst>
                <a:ext uri="{28A0092B-C50C-407E-A947-70E740481C1C}">
                  <a14:useLocalDpi xmlns:a14="http://schemas.microsoft.com/office/drawing/2010/main" val="0"/>
                </a:ext>
              </a:extLst>
            </a:blip>
            <a:srcRect r="96851" b="43670"/>
            <a:stretch/>
          </p:blipFill>
          <p:spPr>
            <a:xfrm>
              <a:off x="8606375" y="-1903217"/>
              <a:ext cx="306774" cy="4973448"/>
            </a:xfrm>
            <a:prstGeom prst="rect">
              <a:avLst/>
            </a:prstGeom>
          </p:spPr>
        </p:pic>
        <p:pic>
          <p:nvPicPr>
            <p:cNvPr id="17" name="Picture 16" descr="A picture containing application&#10;&#10;Description automatically generated">
              <a:extLst>
                <a:ext uri="{FF2B5EF4-FFF2-40B4-BE49-F238E27FC236}">
                  <a16:creationId xmlns:a16="http://schemas.microsoft.com/office/drawing/2014/main" id="{DC53CE33-5925-3248-AA0F-3E79A5CE6045}"/>
                </a:ext>
              </a:extLst>
            </p:cNvPr>
            <p:cNvPicPr>
              <a:picLocks noChangeAspect="1"/>
            </p:cNvPicPr>
            <p:nvPr/>
          </p:nvPicPr>
          <p:blipFill rotWithShape="1">
            <a:blip r:embed="rId3">
              <a:extLst>
                <a:ext uri="{28A0092B-C50C-407E-A947-70E740481C1C}">
                  <a14:useLocalDpi xmlns:a14="http://schemas.microsoft.com/office/drawing/2010/main" val="0"/>
                </a:ext>
              </a:extLst>
            </a:blip>
            <a:srcRect l="37539" r="46703" b="46840"/>
            <a:stretch/>
          </p:blipFill>
          <p:spPr>
            <a:xfrm>
              <a:off x="8942524" y="-1903217"/>
              <a:ext cx="1535137" cy="4693516"/>
            </a:xfrm>
            <a:prstGeom prst="rect">
              <a:avLst/>
            </a:prstGeom>
          </p:spPr>
        </p:pic>
      </p:grpSp>
      <p:pic>
        <p:nvPicPr>
          <p:cNvPr id="6" name="Picture 5">
            <a:extLst>
              <a:ext uri="{FF2B5EF4-FFF2-40B4-BE49-F238E27FC236}">
                <a16:creationId xmlns:a16="http://schemas.microsoft.com/office/drawing/2014/main" id="{6F68CA5E-5418-604B-838B-8B18300F0912}"/>
              </a:ext>
            </a:extLst>
          </p:cNvPr>
          <p:cNvPicPr>
            <a:picLocks noChangeAspect="1"/>
          </p:cNvPicPr>
          <p:nvPr/>
        </p:nvPicPr>
        <p:blipFill>
          <a:blip r:embed="rId4"/>
          <a:stretch>
            <a:fillRect/>
          </a:stretch>
        </p:blipFill>
        <p:spPr>
          <a:xfrm>
            <a:off x="4524809" y="1389737"/>
            <a:ext cx="3821420" cy="4238946"/>
          </a:xfrm>
          <a:prstGeom prst="rect">
            <a:avLst/>
          </a:prstGeom>
        </p:spPr>
      </p:pic>
      <p:pic>
        <p:nvPicPr>
          <p:cNvPr id="7" name="Picture 6">
            <a:extLst>
              <a:ext uri="{FF2B5EF4-FFF2-40B4-BE49-F238E27FC236}">
                <a16:creationId xmlns:a16="http://schemas.microsoft.com/office/drawing/2014/main" id="{CCE34FEA-CD9A-CE4D-9049-B75123B657A0}"/>
              </a:ext>
            </a:extLst>
          </p:cNvPr>
          <p:cNvPicPr>
            <a:picLocks noChangeAspect="1"/>
          </p:cNvPicPr>
          <p:nvPr/>
        </p:nvPicPr>
        <p:blipFill>
          <a:blip r:embed="rId5"/>
          <a:stretch>
            <a:fillRect/>
          </a:stretch>
        </p:blipFill>
        <p:spPr>
          <a:xfrm>
            <a:off x="490649" y="1823776"/>
            <a:ext cx="3378405" cy="3630385"/>
          </a:xfrm>
          <a:prstGeom prst="rect">
            <a:avLst/>
          </a:prstGeom>
        </p:spPr>
      </p:pic>
      <p:sp>
        <p:nvSpPr>
          <p:cNvPr id="3" name="Titel 1">
            <a:extLst>
              <a:ext uri="{FF2B5EF4-FFF2-40B4-BE49-F238E27FC236}">
                <a16:creationId xmlns:a16="http://schemas.microsoft.com/office/drawing/2014/main" id="{9201A8EF-620C-7F76-88C8-12691566037D}"/>
              </a:ext>
            </a:extLst>
          </p:cNvPr>
          <p:cNvSpPr>
            <a:spLocks noGrp="1"/>
          </p:cNvSpPr>
          <p:nvPr>
            <p:ph type="title"/>
          </p:nvPr>
        </p:nvSpPr>
        <p:spPr>
          <a:xfrm>
            <a:off x="360000" y="324000"/>
            <a:ext cx="11449050" cy="1124780"/>
          </a:xfrm>
        </p:spPr>
        <p:txBody>
          <a:bodyPr/>
          <a:lstStyle/>
          <a:p>
            <a:pPr defTabSz="584185">
              <a:defRPr b="1">
                <a:solidFill>
                  <a:schemeClr val="accent1"/>
                </a:solidFill>
                <a:latin typeface="Arial"/>
                <a:ea typeface="Arial"/>
                <a:cs typeface="Arial"/>
                <a:sym typeface="Arial"/>
              </a:defRPr>
            </a:pPr>
            <a:r>
              <a:rPr lang="en-GB" cap="none" dirty="0">
                <a:solidFill>
                  <a:schemeClr val="tx1"/>
                </a:solidFill>
              </a:rPr>
              <a:t>Original J-pole antenna array</a:t>
            </a:r>
          </a:p>
        </p:txBody>
      </p:sp>
      <p:sp>
        <p:nvSpPr>
          <p:cNvPr id="4" name="Slide Number Placeholder 5">
            <a:extLst>
              <a:ext uri="{FF2B5EF4-FFF2-40B4-BE49-F238E27FC236}">
                <a16:creationId xmlns:a16="http://schemas.microsoft.com/office/drawing/2014/main" id="{89B0641A-07EB-2BE1-F339-A314DEA746DB}"/>
              </a:ext>
            </a:extLst>
          </p:cNvPr>
          <p:cNvSpPr txBox="1">
            <a:spLocks/>
          </p:cNvSpPr>
          <p:nvPr/>
        </p:nvSpPr>
        <p:spPr>
          <a:xfrm>
            <a:off x="5818290" y="6381328"/>
            <a:ext cx="720000" cy="22110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solidFill>
                  <a:schemeClr val="tx2"/>
                </a:solidFill>
              </a:rPr>
              <a:t>Page </a:t>
            </a:r>
            <a:fld id="{A52F4D17-1AD6-42D9-B93A-EB002C62F438}" type="slidenum">
              <a:rPr lang="en-US" sz="1200" smtClean="0">
                <a:solidFill>
                  <a:schemeClr val="tx2"/>
                </a:solidFill>
              </a:rPr>
              <a:pPr/>
              <a:t>31</a:t>
            </a:fld>
            <a:endParaRPr lang="en-US" sz="1200" dirty="0">
              <a:solidFill>
                <a:schemeClr val="tx2"/>
              </a:solidFill>
            </a:endParaRPr>
          </a:p>
        </p:txBody>
      </p:sp>
    </p:spTree>
    <p:extLst>
      <p:ext uri="{BB962C8B-B14F-4D97-AF65-F5344CB8AC3E}">
        <p14:creationId xmlns:p14="http://schemas.microsoft.com/office/powerpoint/2010/main" val="484952377"/>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t="-1" b="47605"/>
          <a:stretch/>
        </p:blipFill>
        <p:spPr>
          <a:xfrm>
            <a:off x="495299" y="421761"/>
            <a:ext cx="11201400" cy="3007239"/>
          </a:xfrm>
          <a:prstGeom prst="rect">
            <a:avLst/>
          </a:prstGeom>
        </p:spPr>
      </p:pic>
      <p:sp>
        <p:nvSpPr>
          <p:cNvPr id="2" name="Titel 1">
            <a:extLst>
              <a:ext uri="{FF2B5EF4-FFF2-40B4-BE49-F238E27FC236}">
                <a16:creationId xmlns:a16="http://schemas.microsoft.com/office/drawing/2014/main" id="{A5A64521-ED94-4240-8AD4-6C3D7A90E715}"/>
              </a:ext>
            </a:extLst>
          </p:cNvPr>
          <p:cNvSpPr>
            <a:spLocks noGrp="1"/>
          </p:cNvSpPr>
          <p:nvPr>
            <p:ph type="ctrTitle"/>
          </p:nvPr>
        </p:nvSpPr>
        <p:spPr>
          <a:xfrm>
            <a:off x="2484075" y="3583682"/>
            <a:ext cx="7223848" cy="1066279"/>
          </a:xfrm>
        </p:spPr>
        <p:txBody>
          <a:bodyPr>
            <a:noAutofit/>
          </a:bodyPr>
          <a:lstStyle/>
          <a:p>
            <a:pPr algn="ctr"/>
            <a:r>
              <a:rPr lang="en-US" sz="2800" cap="none" dirty="0"/>
              <a:t>Thank you for your attention </a:t>
            </a:r>
            <a:br>
              <a:rPr lang="en-US" sz="2800" cap="none" dirty="0"/>
            </a:br>
            <a:r>
              <a:rPr lang="en-US" sz="2800" cap="none" dirty="0"/>
              <a:t>Questions?</a:t>
            </a:r>
            <a:endParaRPr lang="de-DE" sz="2800" cap="none" dirty="0"/>
          </a:p>
        </p:txBody>
      </p:sp>
      <p:pic>
        <p:nvPicPr>
          <p:cNvPr id="8" name="Picture 2" descr="Global network - Free networking icons"/>
          <p:cNvPicPr>
            <a:picLocks noChangeAspect="1" noChangeArrowheads="1"/>
          </p:cNvPicPr>
          <p:nvPr/>
        </p:nvPicPr>
        <p:blipFill>
          <a:blip r:embed="rId3" cstate="hqprint">
            <a:lum bright="70000" contrast="-70000"/>
            <a:extLst>
              <a:ext uri="{28A0092B-C50C-407E-A947-70E740481C1C}">
                <a14:useLocalDpi xmlns:a14="http://schemas.microsoft.com/office/drawing/2010/main" val="0"/>
              </a:ext>
            </a:extLst>
          </a:blip>
          <a:srcRect/>
          <a:stretch>
            <a:fillRect/>
          </a:stretch>
        </p:blipFill>
        <p:spPr bwMode="auto">
          <a:xfrm>
            <a:off x="10629409" y="1942886"/>
            <a:ext cx="551001" cy="55100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9161841" y="473128"/>
            <a:ext cx="1430891" cy="1004440"/>
            <a:chOff x="4234376" y="2159662"/>
            <a:chExt cx="1428270" cy="1002600"/>
          </a:xfrm>
        </p:grpSpPr>
        <p:sp>
          <p:nvSpPr>
            <p:cNvPr id="13" name="Rectangle 131"/>
            <p:cNvSpPr>
              <a:spLocks noChangeArrowheads="1"/>
            </p:cNvSpPr>
            <p:nvPr/>
          </p:nvSpPr>
          <p:spPr bwMode="auto">
            <a:xfrm rot="16199999">
              <a:off x="3874191" y="2555856"/>
              <a:ext cx="966591" cy="246221"/>
            </a:xfrm>
            <a:prstGeom prst="rect">
              <a:avLst/>
            </a:prstGeom>
            <a:noFill/>
            <a:ln>
              <a:noFill/>
            </a:ln>
          </p:spPr>
          <p:txBody>
            <a:bodyPr wrap="square">
              <a:spAutoFit/>
            </a:bodyPr>
            <a:lstStyle>
              <a:lvl1pPr>
                <a:spcBef>
                  <a:spcPts val="1413"/>
                </a:spcBef>
                <a:defRPr sz="3200">
                  <a:solidFill>
                    <a:schemeClr val="tx1"/>
                  </a:solidFill>
                  <a:latin typeface="Liberation Sans"/>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gn="ctr">
                <a:spcBef>
                  <a:spcPts val="0"/>
                </a:spcBef>
                <a:defRPr/>
              </a:pPr>
              <a:r>
                <a:rPr lang="en-US" sz="1000" i="1" dirty="0">
                  <a:solidFill>
                    <a:schemeClr val="bg1"/>
                  </a:solidFill>
                  <a:latin typeface="Arial"/>
                  <a:ea typeface="Noto Sans CJK SC Regular"/>
                  <a:cs typeface="Arial"/>
                </a:rPr>
                <a:t>depth</a:t>
              </a:r>
              <a:endParaRPr dirty="0">
                <a:solidFill>
                  <a:schemeClr val="bg1"/>
                </a:solidFill>
              </a:endParaRPr>
            </a:p>
          </p:txBody>
        </p:sp>
        <p:sp>
          <p:nvSpPr>
            <p:cNvPr id="24" name="Freeform 23"/>
            <p:cNvSpPr/>
            <p:nvPr/>
          </p:nvSpPr>
          <p:spPr bwMode="auto">
            <a:xfrm>
              <a:off x="4480598" y="2336022"/>
              <a:ext cx="808004" cy="620719"/>
            </a:xfrm>
            <a:custGeom>
              <a:avLst/>
              <a:gdLst>
                <a:gd name="connsiteX0" fmla="*/ 62088 w 4036483"/>
                <a:gd name="connsiteY0" fmla="*/ 425390 h 3020392"/>
                <a:gd name="connsiteX1" fmla="*/ 900288 w 4036483"/>
                <a:gd name="connsiteY1" fmla="*/ 139640 h 3020392"/>
                <a:gd name="connsiteX2" fmla="*/ 2309988 w 4036483"/>
                <a:gd name="connsiteY2" fmla="*/ 6290 h 3020392"/>
                <a:gd name="connsiteX3" fmla="*/ 3595863 w 4036483"/>
                <a:gd name="connsiteY3" fmla="*/ 330140 h 3020392"/>
                <a:gd name="connsiteX4" fmla="*/ 3957813 w 4036483"/>
                <a:gd name="connsiteY4" fmla="*/ 539690 h 3020392"/>
                <a:gd name="connsiteX5" fmla="*/ 3948288 w 4036483"/>
                <a:gd name="connsiteY5" fmla="*/ 749240 h 3020392"/>
                <a:gd name="connsiteX6" fmla="*/ 4005438 w 4036483"/>
                <a:gd name="connsiteY6" fmla="*/ 2806640 h 3020392"/>
                <a:gd name="connsiteX7" fmla="*/ 3395838 w 4036483"/>
                <a:gd name="connsiteY7" fmla="*/ 2749490 h 3020392"/>
                <a:gd name="connsiteX8" fmla="*/ 1986138 w 4036483"/>
                <a:gd name="connsiteY8" fmla="*/ 2406590 h 3020392"/>
                <a:gd name="connsiteX9" fmla="*/ 1090788 w 4036483"/>
                <a:gd name="connsiteY9" fmla="*/ 2425640 h 3020392"/>
                <a:gd name="connsiteX10" fmla="*/ 185913 w 4036483"/>
                <a:gd name="connsiteY10" fmla="*/ 3016190 h 3020392"/>
                <a:gd name="connsiteX11" fmla="*/ 100188 w 4036483"/>
                <a:gd name="connsiteY11" fmla="*/ 2587565 h 3020392"/>
                <a:gd name="connsiteX12" fmla="*/ 62088 w 4036483"/>
                <a:gd name="connsiteY12" fmla="*/ 873065 h 3020392"/>
                <a:gd name="connsiteX13" fmla="*/ 62088 w 4036483"/>
                <a:gd name="connsiteY13" fmla="*/ 425390 h 3020392"/>
                <a:gd name="connsiteX0" fmla="*/ 15523 w 3989918"/>
                <a:gd name="connsiteY0" fmla="*/ 425390 h 3020392"/>
                <a:gd name="connsiteX1" fmla="*/ 853723 w 3989918"/>
                <a:gd name="connsiteY1" fmla="*/ 139640 h 3020392"/>
                <a:gd name="connsiteX2" fmla="*/ 2263423 w 3989918"/>
                <a:gd name="connsiteY2" fmla="*/ 6290 h 3020392"/>
                <a:gd name="connsiteX3" fmla="*/ 3549298 w 3989918"/>
                <a:gd name="connsiteY3" fmla="*/ 330140 h 3020392"/>
                <a:gd name="connsiteX4" fmla="*/ 3911248 w 3989918"/>
                <a:gd name="connsiteY4" fmla="*/ 539690 h 3020392"/>
                <a:gd name="connsiteX5" fmla="*/ 3901723 w 3989918"/>
                <a:gd name="connsiteY5" fmla="*/ 749240 h 3020392"/>
                <a:gd name="connsiteX6" fmla="*/ 3958873 w 3989918"/>
                <a:gd name="connsiteY6" fmla="*/ 2806640 h 3020392"/>
                <a:gd name="connsiteX7" fmla="*/ 3349273 w 3989918"/>
                <a:gd name="connsiteY7" fmla="*/ 2749490 h 3020392"/>
                <a:gd name="connsiteX8" fmla="*/ 1939573 w 3989918"/>
                <a:gd name="connsiteY8" fmla="*/ 2406590 h 3020392"/>
                <a:gd name="connsiteX9" fmla="*/ 1044223 w 3989918"/>
                <a:gd name="connsiteY9" fmla="*/ 2425640 h 3020392"/>
                <a:gd name="connsiteX10" fmla="*/ 139348 w 3989918"/>
                <a:gd name="connsiteY10" fmla="*/ 3016190 h 3020392"/>
                <a:gd name="connsiteX11" fmla="*/ 53623 w 3989918"/>
                <a:gd name="connsiteY11" fmla="*/ 2587565 h 3020392"/>
                <a:gd name="connsiteX12" fmla="*/ 15523 w 3989918"/>
                <a:gd name="connsiteY12" fmla="*/ 873065 h 3020392"/>
                <a:gd name="connsiteX13" fmla="*/ 15523 w 3989918"/>
                <a:gd name="connsiteY13" fmla="*/ 425390 h 3020392"/>
                <a:gd name="connsiteX0" fmla="*/ 15523 w 3989918"/>
                <a:gd name="connsiteY0" fmla="*/ 425390 h 3020392"/>
                <a:gd name="connsiteX1" fmla="*/ 853723 w 3989918"/>
                <a:gd name="connsiteY1" fmla="*/ 139640 h 3020392"/>
                <a:gd name="connsiteX2" fmla="*/ 2263423 w 3989918"/>
                <a:gd name="connsiteY2" fmla="*/ 6290 h 3020392"/>
                <a:gd name="connsiteX3" fmla="*/ 3549298 w 3989918"/>
                <a:gd name="connsiteY3" fmla="*/ 330140 h 3020392"/>
                <a:gd name="connsiteX4" fmla="*/ 3911248 w 3989918"/>
                <a:gd name="connsiteY4" fmla="*/ 539690 h 3020392"/>
                <a:gd name="connsiteX5" fmla="*/ 3901723 w 3989918"/>
                <a:gd name="connsiteY5" fmla="*/ 749240 h 3020392"/>
                <a:gd name="connsiteX6" fmla="*/ 3958873 w 3989918"/>
                <a:gd name="connsiteY6" fmla="*/ 2806640 h 3020392"/>
                <a:gd name="connsiteX7" fmla="*/ 3349273 w 3989918"/>
                <a:gd name="connsiteY7" fmla="*/ 2749490 h 3020392"/>
                <a:gd name="connsiteX8" fmla="*/ 1939573 w 3989918"/>
                <a:gd name="connsiteY8" fmla="*/ 2406590 h 3020392"/>
                <a:gd name="connsiteX9" fmla="*/ 1044223 w 3989918"/>
                <a:gd name="connsiteY9" fmla="*/ 2425640 h 3020392"/>
                <a:gd name="connsiteX10" fmla="*/ 139348 w 3989918"/>
                <a:gd name="connsiteY10" fmla="*/ 3016190 h 3020392"/>
                <a:gd name="connsiteX11" fmla="*/ 53623 w 3989918"/>
                <a:gd name="connsiteY11" fmla="*/ 2587565 h 3020392"/>
                <a:gd name="connsiteX12" fmla="*/ 15523 w 3989918"/>
                <a:gd name="connsiteY12" fmla="*/ 873065 h 3020392"/>
                <a:gd name="connsiteX13" fmla="*/ 15523 w 3989918"/>
                <a:gd name="connsiteY13" fmla="*/ 425390 h 3020392"/>
                <a:gd name="connsiteX0" fmla="*/ 15523 w 3978190"/>
                <a:gd name="connsiteY0" fmla="*/ 425390 h 3020392"/>
                <a:gd name="connsiteX1" fmla="*/ 853723 w 3978190"/>
                <a:gd name="connsiteY1" fmla="*/ 139640 h 3020392"/>
                <a:gd name="connsiteX2" fmla="*/ 2263423 w 3978190"/>
                <a:gd name="connsiteY2" fmla="*/ 6290 h 3020392"/>
                <a:gd name="connsiteX3" fmla="*/ 3549298 w 3978190"/>
                <a:gd name="connsiteY3" fmla="*/ 330140 h 3020392"/>
                <a:gd name="connsiteX4" fmla="*/ 3911248 w 3978190"/>
                <a:gd name="connsiteY4" fmla="*/ 539690 h 3020392"/>
                <a:gd name="connsiteX5" fmla="*/ 3901723 w 3978190"/>
                <a:gd name="connsiteY5" fmla="*/ 749240 h 3020392"/>
                <a:gd name="connsiteX6" fmla="*/ 3958873 w 3978190"/>
                <a:gd name="connsiteY6" fmla="*/ 2806640 h 3020392"/>
                <a:gd name="connsiteX7" fmla="*/ 3349273 w 3978190"/>
                <a:gd name="connsiteY7" fmla="*/ 2749490 h 3020392"/>
                <a:gd name="connsiteX8" fmla="*/ 1939573 w 3978190"/>
                <a:gd name="connsiteY8" fmla="*/ 2406590 h 3020392"/>
                <a:gd name="connsiteX9" fmla="*/ 1044223 w 3978190"/>
                <a:gd name="connsiteY9" fmla="*/ 2425640 h 3020392"/>
                <a:gd name="connsiteX10" fmla="*/ 139348 w 3978190"/>
                <a:gd name="connsiteY10" fmla="*/ 3016190 h 3020392"/>
                <a:gd name="connsiteX11" fmla="*/ 53623 w 3978190"/>
                <a:gd name="connsiteY11" fmla="*/ 2587565 h 3020392"/>
                <a:gd name="connsiteX12" fmla="*/ 15523 w 3978190"/>
                <a:gd name="connsiteY12" fmla="*/ 873065 h 3020392"/>
                <a:gd name="connsiteX13" fmla="*/ 15523 w 3978190"/>
                <a:gd name="connsiteY13" fmla="*/ 425390 h 3020392"/>
                <a:gd name="connsiteX0" fmla="*/ 15523 w 3977176"/>
                <a:gd name="connsiteY0" fmla="*/ 425390 h 3020392"/>
                <a:gd name="connsiteX1" fmla="*/ 853723 w 3977176"/>
                <a:gd name="connsiteY1" fmla="*/ 139640 h 3020392"/>
                <a:gd name="connsiteX2" fmla="*/ 2263423 w 3977176"/>
                <a:gd name="connsiteY2" fmla="*/ 6290 h 3020392"/>
                <a:gd name="connsiteX3" fmla="*/ 3549298 w 3977176"/>
                <a:gd name="connsiteY3" fmla="*/ 330140 h 3020392"/>
                <a:gd name="connsiteX4" fmla="*/ 3911248 w 3977176"/>
                <a:gd name="connsiteY4" fmla="*/ 539690 h 3020392"/>
                <a:gd name="connsiteX5" fmla="*/ 3901723 w 3977176"/>
                <a:gd name="connsiteY5" fmla="*/ 749240 h 3020392"/>
                <a:gd name="connsiteX6" fmla="*/ 3958873 w 3977176"/>
                <a:gd name="connsiteY6" fmla="*/ 2806640 h 3020392"/>
                <a:gd name="connsiteX7" fmla="*/ 3349273 w 3977176"/>
                <a:gd name="connsiteY7" fmla="*/ 2749490 h 3020392"/>
                <a:gd name="connsiteX8" fmla="*/ 1939573 w 3977176"/>
                <a:gd name="connsiteY8" fmla="*/ 2406590 h 3020392"/>
                <a:gd name="connsiteX9" fmla="*/ 1044223 w 3977176"/>
                <a:gd name="connsiteY9" fmla="*/ 2425640 h 3020392"/>
                <a:gd name="connsiteX10" fmla="*/ 139348 w 3977176"/>
                <a:gd name="connsiteY10" fmla="*/ 3016190 h 3020392"/>
                <a:gd name="connsiteX11" fmla="*/ 53623 w 3977176"/>
                <a:gd name="connsiteY11" fmla="*/ 2587565 h 3020392"/>
                <a:gd name="connsiteX12" fmla="*/ 15523 w 3977176"/>
                <a:gd name="connsiteY12" fmla="*/ 873065 h 3020392"/>
                <a:gd name="connsiteX13" fmla="*/ 15523 w 3977176"/>
                <a:gd name="connsiteY13" fmla="*/ 425390 h 3020392"/>
                <a:gd name="connsiteX0" fmla="*/ 15523 w 3978734"/>
                <a:gd name="connsiteY0" fmla="*/ 425390 h 3020392"/>
                <a:gd name="connsiteX1" fmla="*/ 853723 w 3978734"/>
                <a:gd name="connsiteY1" fmla="*/ 139640 h 3020392"/>
                <a:gd name="connsiteX2" fmla="*/ 2263423 w 3978734"/>
                <a:gd name="connsiteY2" fmla="*/ 6290 h 3020392"/>
                <a:gd name="connsiteX3" fmla="*/ 3549298 w 3978734"/>
                <a:gd name="connsiteY3" fmla="*/ 330140 h 3020392"/>
                <a:gd name="connsiteX4" fmla="*/ 3882673 w 3978734"/>
                <a:gd name="connsiteY4" fmla="*/ 463490 h 3020392"/>
                <a:gd name="connsiteX5" fmla="*/ 3901723 w 3978734"/>
                <a:gd name="connsiteY5" fmla="*/ 749240 h 3020392"/>
                <a:gd name="connsiteX6" fmla="*/ 3958873 w 3978734"/>
                <a:gd name="connsiteY6" fmla="*/ 2806640 h 3020392"/>
                <a:gd name="connsiteX7" fmla="*/ 3349273 w 3978734"/>
                <a:gd name="connsiteY7" fmla="*/ 2749490 h 3020392"/>
                <a:gd name="connsiteX8" fmla="*/ 1939573 w 3978734"/>
                <a:gd name="connsiteY8" fmla="*/ 2406590 h 3020392"/>
                <a:gd name="connsiteX9" fmla="*/ 1044223 w 3978734"/>
                <a:gd name="connsiteY9" fmla="*/ 2425640 h 3020392"/>
                <a:gd name="connsiteX10" fmla="*/ 139348 w 3978734"/>
                <a:gd name="connsiteY10" fmla="*/ 3016190 h 3020392"/>
                <a:gd name="connsiteX11" fmla="*/ 53623 w 3978734"/>
                <a:gd name="connsiteY11" fmla="*/ 2587565 h 3020392"/>
                <a:gd name="connsiteX12" fmla="*/ 15523 w 3978734"/>
                <a:gd name="connsiteY12" fmla="*/ 873065 h 3020392"/>
                <a:gd name="connsiteX13" fmla="*/ 15523 w 3978734"/>
                <a:gd name="connsiteY13" fmla="*/ 425390 h 3020392"/>
                <a:gd name="connsiteX0" fmla="*/ 15523 w 3978734"/>
                <a:gd name="connsiteY0" fmla="*/ 425390 h 3020392"/>
                <a:gd name="connsiteX1" fmla="*/ 853723 w 3978734"/>
                <a:gd name="connsiteY1" fmla="*/ 139640 h 3020392"/>
                <a:gd name="connsiteX2" fmla="*/ 2263423 w 3978734"/>
                <a:gd name="connsiteY2" fmla="*/ 6290 h 3020392"/>
                <a:gd name="connsiteX3" fmla="*/ 3549298 w 3978734"/>
                <a:gd name="connsiteY3" fmla="*/ 330140 h 3020392"/>
                <a:gd name="connsiteX4" fmla="*/ 3882673 w 3978734"/>
                <a:gd name="connsiteY4" fmla="*/ 463490 h 3020392"/>
                <a:gd name="connsiteX5" fmla="*/ 3901723 w 3978734"/>
                <a:gd name="connsiteY5" fmla="*/ 749240 h 3020392"/>
                <a:gd name="connsiteX6" fmla="*/ 3958873 w 3978734"/>
                <a:gd name="connsiteY6" fmla="*/ 2806640 h 3020392"/>
                <a:gd name="connsiteX7" fmla="*/ 3349273 w 3978734"/>
                <a:gd name="connsiteY7" fmla="*/ 2749490 h 3020392"/>
                <a:gd name="connsiteX8" fmla="*/ 1939573 w 3978734"/>
                <a:gd name="connsiteY8" fmla="*/ 2406590 h 3020392"/>
                <a:gd name="connsiteX9" fmla="*/ 1044223 w 3978734"/>
                <a:gd name="connsiteY9" fmla="*/ 2425640 h 3020392"/>
                <a:gd name="connsiteX10" fmla="*/ 139348 w 3978734"/>
                <a:gd name="connsiteY10" fmla="*/ 3016190 h 3020392"/>
                <a:gd name="connsiteX11" fmla="*/ 53623 w 3978734"/>
                <a:gd name="connsiteY11" fmla="*/ 2587565 h 3020392"/>
                <a:gd name="connsiteX12" fmla="*/ 15523 w 3978734"/>
                <a:gd name="connsiteY12" fmla="*/ 873065 h 3020392"/>
                <a:gd name="connsiteX13" fmla="*/ 15523 w 3978734"/>
                <a:gd name="connsiteY13" fmla="*/ 425390 h 3020392"/>
                <a:gd name="connsiteX0" fmla="*/ 15523 w 3997813"/>
                <a:gd name="connsiteY0" fmla="*/ 425390 h 3020392"/>
                <a:gd name="connsiteX1" fmla="*/ 853723 w 3997813"/>
                <a:gd name="connsiteY1" fmla="*/ 139640 h 3020392"/>
                <a:gd name="connsiteX2" fmla="*/ 2263423 w 3997813"/>
                <a:gd name="connsiteY2" fmla="*/ 6290 h 3020392"/>
                <a:gd name="connsiteX3" fmla="*/ 3549298 w 3997813"/>
                <a:gd name="connsiteY3" fmla="*/ 330140 h 3020392"/>
                <a:gd name="connsiteX4" fmla="*/ 3882673 w 3997813"/>
                <a:gd name="connsiteY4" fmla="*/ 463490 h 3020392"/>
                <a:gd name="connsiteX5" fmla="*/ 3930298 w 3997813"/>
                <a:gd name="connsiteY5" fmla="*/ 882590 h 3020392"/>
                <a:gd name="connsiteX6" fmla="*/ 3958873 w 3997813"/>
                <a:gd name="connsiteY6" fmla="*/ 2806640 h 3020392"/>
                <a:gd name="connsiteX7" fmla="*/ 3349273 w 3997813"/>
                <a:gd name="connsiteY7" fmla="*/ 2749490 h 3020392"/>
                <a:gd name="connsiteX8" fmla="*/ 1939573 w 3997813"/>
                <a:gd name="connsiteY8" fmla="*/ 2406590 h 3020392"/>
                <a:gd name="connsiteX9" fmla="*/ 1044223 w 3997813"/>
                <a:gd name="connsiteY9" fmla="*/ 2425640 h 3020392"/>
                <a:gd name="connsiteX10" fmla="*/ 139348 w 3997813"/>
                <a:gd name="connsiteY10" fmla="*/ 3016190 h 3020392"/>
                <a:gd name="connsiteX11" fmla="*/ 53623 w 3997813"/>
                <a:gd name="connsiteY11" fmla="*/ 2587565 h 3020392"/>
                <a:gd name="connsiteX12" fmla="*/ 15523 w 3997813"/>
                <a:gd name="connsiteY12" fmla="*/ 873065 h 3020392"/>
                <a:gd name="connsiteX13" fmla="*/ 15523 w 3997813"/>
                <a:gd name="connsiteY13" fmla="*/ 425390 h 3020392"/>
                <a:gd name="connsiteX0" fmla="*/ 15523 w 3997813"/>
                <a:gd name="connsiteY0" fmla="*/ 425390 h 3020392"/>
                <a:gd name="connsiteX1" fmla="*/ 853723 w 3997813"/>
                <a:gd name="connsiteY1" fmla="*/ 139640 h 3020392"/>
                <a:gd name="connsiteX2" fmla="*/ 2263423 w 3997813"/>
                <a:gd name="connsiteY2" fmla="*/ 6290 h 3020392"/>
                <a:gd name="connsiteX3" fmla="*/ 3549298 w 3997813"/>
                <a:gd name="connsiteY3" fmla="*/ 330140 h 3020392"/>
                <a:gd name="connsiteX4" fmla="*/ 3882673 w 3997813"/>
                <a:gd name="connsiteY4" fmla="*/ 463490 h 3020392"/>
                <a:gd name="connsiteX5" fmla="*/ 3930298 w 3997813"/>
                <a:gd name="connsiteY5" fmla="*/ 882590 h 3020392"/>
                <a:gd name="connsiteX6" fmla="*/ 3958873 w 3997813"/>
                <a:gd name="connsiteY6" fmla="*/ 2806640 h 3020392"/>
                <a:gd name="connsiteX7" fmla="*/ 3349273 w 3997813"/>
                <a:gd name="connsiteY7" fmla="*/ 2749490 h 3020392"/>
                <a:gd name="connsiteX8" fmla="*/ 1939573 w 3997813"/>
                <a:gd name="connsiteY8" fmla="*/ 2406590 h 3020392"/>
                <a:gd name="connsiteX9" fmla="*/ 1044223 w 3997813"/>
                <a:gd name="connsiteY9" fmla="*/ 2425640 h 3020392"/>
                <a:gd name="connsiteX10" fmla="*/ 139348 w 3997813"/>
                <a:gd name="connsiteY10" fmla="*/ 3016190 h 3020392"/>
                <a:gd name="connsiteX11" fmla="*/ 53623 w 3997813"/>
                <a:gd name="connsiteY11" fmla="*/ 2587565 h 3020392"/>
                <a:gd name="connsiteX12" fmla="*/ 15523 w 3997813"/>
                <a:gd name="connsiteY12" fmla="*/ 873065 h 3020392"/>
                <a:gd name="connsiteX13" fmla="*/ 15523 w 3997813"/>
                <a:gd name="connsiteY13" fmla="*/ 425390 h 3020392"/>
                <a:gd name="connsiteX0" fmla="*/ 15523 w 3972943"/>
                <a:gd name="connsiteY0" fmla="*/ 425390 h 3020392"/>
                <a:gd name="connsiteX1" fmla="*/ 853723 w 3972943"/>
                <a:gd name="connsiteY1" fmla="*/ 139640 h 3020392"/>
                <a:gd name="connsiteX2" fmla="*/ 2263423 w 3972943"/>
                <a:gd name="connsiteY2" fmla="*/ 6290 h 3020392"/>
                <a:gd name="connsiteX3" fmla="*/ 3549298 w 3972943"/>
                <a:gd name="connsiteY3" fmla="*/ 330140 h 3020392"/>
                <a:gd name="connsiteX4" fmla="*/ 3882673 w 3972943"/>
                <a:gd name="connsiteY4" fmla="*/ 463490 h 3020392"/>
                <a:gd name="connsiteX5" fmla="*/ 3930298 w 3972943"/>
                <a:gd name="connsiteY5" fmla="*/ 882590 h 3020392"/>
                <a:gd name="connsiteX6" fmla="*/ 3958873 w 3972943"/>
                <a:gd name="connsiteY6" fmla="*/ 2806640 h 3020392"/>
                <a:gd name="connsiteX7" fmla="*/ 3349273 w 3972943"/>
                <a:gd name="connsiteY7" fmla="*/ 2749490 h 3020392"/>
                <a:gd name="connsiteX8" fmla="*/ 1939573 w 3972943"/>
                <a:gd name="connsiteY8" fmla="*/ 2406590 h 3020392"/>
                <a:gd name="connsiteX9" fmla="*/ 1044223 w 3972943"/>
                <a:gd name="connsiteY9" fmla="*/ 2425640 h 3020392"/>
                <a:gd name="connsiteX10" fmla="*/ 139348 w 3972943"/>
                <a:gd name="connsiteY10" fmla="*/ 3016190 h 3020392"/>
                <a:gd name="connsiteX11" fmla="*/ 53623 w 3972943"/>
                <a:gd name="connsiteY11" fmla="*/ 2587565 h 3020392"/>
                <a:gd name="connsiteX12" fmla="*/ 15523 w 3972943"/>
                <a:gd name="connsiteY12" fmla="*/ 873065 h 3020392"/>
                <a:gd name="connsiteX13" fmla="*/ 15523 w 3972943"/>
                <a:gd name="connsiteY13" fmla="*/ 425390 h 3020392"/>
                <a:gd name="connsiteX0" fmla="*/ 15523 w 3937463"/>
                <a:gd name="connsiteY0" fmla="*/ 425390 h 3020392"/>
                <a:gd name="connsiteX1" fmla="*/ 853723 w 3937463"/>
                <a:gd name="connsiteY1" fmla="*/ 139640 h 3020392"/>
                <a:gd name="connsiteX2" fmla="*/ 2263423 w 3937463"/>
                <a:gd name="connsiteY2" fmla="*/ 6290 h 3020392"/>
                <a:gd name="connsiteX3" fmla="*/ 3549298 w 3937463"/>
                <a:gd name="connsiteY3" fmla="*/ 330140 h 3020392"/>
                <a:gd name="connsiteX4" fmla="*/ 3882673 w 3937463"/>
                <a:gd name="connsiteY4" fmla="*/ 463490 h 3020392"/>
                <a:gd name="connsiteX5" fmla="*/ 3930298 w 3937463"/>
                <a:gd name="connsiteY5" fmla="*/ 882590 h 3020392"/>
                <a:gd name="connsiteX6" fmla="*/ 3911248 w 3937463"/>
                <a:gd name="connsiteY6" fmla="*/ 2806640 h 3020392"/>
                <a:gd name="connsiteX7" fmla="*/ 3349273 w 3937463"/>
                <a:gd name="connsiteY7" fmla="*/ 2749490 h 3020392"/>
                <a:gd name="connsiteX8" fmla="*/ 1939573 w 3937463"/>
                <a:gd name="connsiteY8" fmla="*/ 2406590 h 3020392"/>
                <a:gd name="connsiteX9" fmla="*/ 1044223 w 3937463"/>
                <a:gd name="connsiteY9" fmla="*/ 2425640 h 3020392"/>
                <a:gd name="connsiteX10" fmla="*/ 139348 w 3937463"/>
                <a:gd name="connsiteY10" fmla="*/ 3016190 h 3020392"/>
                <a:gd name="connsiteX11" fmla="*/ 53623 w 3937463"/>
                <a:gd name="connsiteY11" fmla="*/ 2587565 h 3020392"/>
                <a:gd name="connsiteX12" fmla="*/ 15523 w 3937463"/>
                <a:gd name="connsiteY12" fmla="*/ 873065 h 3020392"/>
                <a:gd name="connsiteX13" fmla="*/ 15523 w 3937463"/>
                <a:gd name="connsiteY13" fmla="*/ 425390 h 302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37463" h="3020392" extrusionOk="0">
                  <a:moveTo>
                    <a:pt x="15523" y="425390"/>
                  </a:moveTo>
                  <a:cubicBezTo>
                    <a:pt x="50448" y="360303"/>
                    <a:pt x="479073" y="209490"/>
                    <a:pt x="853723" y="139640"/>
                  </a:cubicBezTo>
                  <a:cubicBezTo>
                    <a:pt x="1228373" y="69790"/>
                    <a:pt x="1814161" y="-25460"/>
                    <a:pt x="2263423" y="6290"/>
                  </a:cubicBezTo>
                  <a:cubicBezTo>
                    <a:pt x="2712685" y="38040"/>
                    <a:pt x="3279423" y="253940"/>
                    <a:pt x="3549298" y="330140"/>
                  </a:cubicBezTo>
                  <a:cubicBezTo>
                    <a:pt x="3819173" y="406340"/>
                    <a:pt x="3857273" y="380940"/>
                    <a:pt x="3882673" y="463490"/>
                  </a:cubicBezTo>
                  <a:cubicBezTo>
                    <a:pt x="3908073" y="546040"/>
                    <a:pt x="3925536" y="492065"/>
                    <a:pt x="3930298" y="882590"/>
                  </a:cubicBezTo>
                  <a:cubicBezTo>
                    <a:pt x="3935061" y="1273115"/>
                    <a:pt x="3950936" y="2714565"/>
                    <a:pt x="3911248" y="2806640"/>
                  </a:cubicBezTo>
                  <a:cubicBezTo>
                    <a:pt x="3871560" y="2898715"/>
                    <a:pt x="3677886" y="2816165"/>
                    <a:pt x="3349273" y="2749490"/>
                  </a:cubicBezTo>
                  <a:cubicBezTo>
                    <a:pt x="3020661" y="2682815"/>
                    <a:pt x="2323748" y="2460565"/>
                    <a:pt x="1939573" y="2406590"/>
                  </a:cubicBezTo>
                  <a:cubicBezTo>
                    <a:pt x="1555398" y="2352615"/>
                    <a:pt x="1344261" y="2324040"/>
                    <a:pt x="1044223" y="2425640"/>
                  </a:cubicBezTo>
                  <a:cubicBezTo>
                    <a:pt x="744186" y="2527240"/>
                    <a:pt x="275873" y="2989202"/>
                    <a:pt x="139348" y="3016190"/>
                  </a:cubicBezTo>
                  <a:cubicBezTo>
                    <a:pt x="2823" y="3043178"/>
                    <a:pt x="74260" y="2944752"/>
                    <a:pt x="53623" y="2587565"/>
                  </a:cubicBezTo>
                  <a:cubicBezTo>
                    <a:pt x="32986" y="2230378"/>
                    <a:pt x="15523" y="1233427"/>
                    <a:pt x="15523" y="873065"/>
                  </a:cubicBezTo>
                  <a:cubicBezTo>
                    <a:pt x="15523" y="512703"/>
                    <a:pt x="-19402" y="490477"/>
                    <a:pt x="15523" y="42539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800"/>
            </a:p>
          </p:txBody>
        </p:sp>
        <p:sp>
          <p:nvSpPr>
            <p:cNvPr id="25" name="Freeform 24"/>
            <p:cNvSpPr/>
            <p:nvPr/>
          </p:nvSpPr>
          <p:spPr bwMode="auto">
            <a:xfrm>
              <a:off x="4485737" y="2394482"/>
              <a:ext cx="787711" cy="92289"/>
            </a:xfrm>
            <a:custGeom>
              <a:avLst/>
              <a:gdLst>
                <a:gd name="connsiteX0" fmla="*/ 0 w 3838575"/>
                <a:gd name="connsiteY0" fmla="*/ 430679 h 449729"/>
                <a:gd name="connsiteX1" fmla="*/ 514350 w 3838575"/>
                <a:gd name="connsiteY1" fmla="*/ 259229 h 449729"/>
                <a:gd name="connsiteX2" fmla="*/ 1543050 w 3838575"/>
                <a:gd name="connsiteY2" fmla="*/ 40154 h 449729"/>
                <a:gd name="connsiteX3" fmla="*/ 2571750 w 3838575"/>
                <a:gd name="connsiteY3" fmla="*/ 40154 h 449729"/>
                <a:gd name="connsiteX4" fmla="*/ 3838575 w 3838575"/>
                <a:gd name="connsiteY4" fmla="*/ 449729 h 449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8575" h="449729" extrusionOk="0">
                  <a:moveTo>
                    <a:pt x="0" y="430679"/>
                  </a:moveTo>
                  <a:cubicBezTo>
                    <a:pt x="128587" y="377497"/>
                    <a:pt x="257175" y="324316"/>
                    <a:pt x="514350" y="259229"/>
                  </a:cubicBezTo>
                  <a:cubicBezTo>
                    <a:pt x="771525" y="194141"/>
                    <a:pt x="1200150" y="76666"/>
                    <a:pt x="1543050" y="40154"/>
                  </a:cubicBezTo>
                  <a:cubicBezTo>
                    <a:pt x="1885950" y="3642"/>
                    <a:pt x="2189163" y="-28108"/>
                    <a:pt x="2571750" y="40154"/>
                  </a:cubicBezTo>
                  <a:cubicBezTo>
                    <a:pt x="2954337" y="108416"/>
                    <a:pt x="3396456" y="279072"/>
                    <a:pt x="3838575" y="449729"/>
                  </a:cubicBezTo>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800"/>
            </a:p>
          </p:txBody>
        </p:sp>
        <p:sp>
          <p:nvSpPr>
            <p:cNvPr id="26" name="Freeform 25"/>
            <p:cNvSpPr/>
            <p:nvPr/>
          </p:nvSpPr>
          <p:spPr bwMode="auto">
            <a:xfrm>
              <a:off x="4487926" y="2494754"/>
              <a:ext cx="787711" cy="92289"/>
            </a:xfrm>
            <a:custGeom>
              <a:avLst/>
              <a:gdLst>
                <a:gd name="connsiteX0" fmla="*/ 0 w 3838575"/>
                <a:gd name="connsiteY0" fmla="*/ 430679 h 449729"/>
                <a:gd name="connsiteX1" fmla="*/ 514350 w 3838575"/>
                <a:gd name="connsiteY1" fmla="*/ 259229 h 449729"/>
                <a:gd name="connsiteX2" fmla="*/ 1543050 w 3838575"/>
                <a:gd name="connsiteY2" fmla="*/ 40154 h 449729"/>
                <a:gd name="connsiteX3" fmla="*/ 2571750 w 3838575"/>
                <a:gd name="connsiteY3" fmla="*/ 40154 h 449729"/>
                <a:gd name="connsiteX4" fmla="*/ 3838575 w 3838575"/>
                <a:gd name="connsiteY4" fmla="*/ 449729 h 449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8575" h="449729" extrusionOk="0">
                  <a:moveTo>
                    <a:pt x="0" y="430679"/>
                  </a:moveTo>
                  <a:cubicBezTo>
                    <a:pt x="128587" y="377497"/>
                    <a:pt x="257175" y="324316"/>
                    <a:pt x="514350" y="259229"/>
                  </a:cubicBezTo>
                  <a:cubicBezTo>
                    <a:pt x="771525" y="194141"/>
                    <a:pt x="1200150" y="76666"/>
                    <a:pt x="1543050" y="40154"/>
                  </a:cubicBezTo>
                  <a:cubicBezTo>
                    <a:pt x="1885950" y="3642"/>
                    <a:pt x="2189163" y="-28108"/>
                    <a:pt x="2571750" y="40154"/>
                  </a:cubicBezTo>
                  <a:cubicBezTo>
                    <a:pt x="2954337" y="108416"/>
                    <a:pt x="3396456" y="279072"/>
                    <a:pt x="3838575" y="449729"/>
                  </a:cubicBezTo>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800"/>
            </a:p>
          </p:txBody>
        </p:sp>
        <p:sp>
          <p:nvSpPr>
            <p:cNvPr id="27" name="Freeform 26"/>
            <p:cNvSpPr/>
            <p:nvPr/>
          </p:nvSpPr>
          <p:spPr bwMode="auto">
            <a:xfrm>
              <a:off x="4491874" y="2551957"/>
              <a:ext cx="787711" cy="92289"/>
            </a:xfrm>
            <a:custGeom>
              <a:avLst/>
              <a:gdLst>
                <a:gd name="connsiteX0" fmla="*/ 0 w 3838575"/>
                <a:gd name="connsiteY0" fmla="*/ 430679 h 449729"/>
                <a:gd name="connsiteX1" fmla="*/ 514350 w 3838575"/>
                <a:gd name="connsiteY1" fmla="*/ 259229 h 449729"/>
                <a:gd name="connsiteX2" fmla="*/ 1543050 w 3838575"/>
                <a:gd name="connsiteY2" fmla="*/ 40154 h 449729"/>
                <a:gd name="connsiteX3" fmla="*/ 2571750 w 3838575"/>
                <a:gd name="connsiteY3" fmla="*/ 40154 h 449729"/>
                <a:gd name="connsiteX4" fmla="*/ 3838575 w 3838575"/>
                <a:gd name="connsiteY4" fmla="*/ 449729 h 449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8575" h="449729" extrusionOk="0">
                  <a:moveTo>
                    <a:pt x="0" y="430679"/>
                  </a:moveTo>
                  <a:cubicBezTo>
                    <a:pt x="128587" y="377497"/>
                    <a:pt x="257175" y="324316"/>
                    <a:pt x="514350" y="259229"/>
                  </a:cubicBezTo>
                  <a:cubicBezTo>
                    <a:pt x="771525" y="194141"/>
                    <a:pt x="1200150" y="76666"/>
                    <a:pt x="1543050" y="40154"/>
                  </a:cubicBezTo>
                  <a:cubicBezTo>
                    <a:pt x="1885950" y="3642"/>
                    <a:pt x="2189163" y="-28108"/>
                    <a:pt x="2571750" y="40154"/>
                  </a:cubicBezTo>
                  <a:cubicBezTo>
                    <a:pt x="2954337" y="108416"/>
                    <a:pt x="3396456" y="279072"/>
                    <a:pt x="3838575" y="449729"/>
                  </a:cubicBezTo>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800"/>
            </a:p>
          </p:txBody>
        </p:sp>
        <p:sp>
          <p:nvSpPr>
            <p:cNvPr id="28" name="Freeform 27"/>
            <p:cNvSpPr/>
            <p:nvPr/>
          </p:nvSpPr>
          <p:spPr bwMode="auto">
            <a:xfrm>
              <a:off x="4494322" y="2677124"/>
              <a:ext cx="787711" cy="92289"/>
            </a:xfrm>
            <a:custGeom>
              <a:avLst/>
              <a:gdLst>
                <a:gd name="connsiteX0" fmla="*/ 0 w 3838575"/>
                <a:gd name="connsiteY0" fmla="*/ 430679 h 449729"/>
                <a:gd name="connsiteX1" fmla="*/ 514350 w 3838575"/>
                <a:gd name="connsiteY1" fmla="*/ 259229 h 449729"/>
                <a:gd name="connsiteX2" fmla="*/ 1543050 w 3838575"/>
                <a:gd name="connsiteY2" fmla="*/ 40154 h 449729"/>
                <a:gd name="connsiteX3" fmla="*/ 2571750 w 3838575"/>
                <a:gd name="connsiteY3" fmla="*/ 40154 h 449729"/>
                <a:gd name="connsiteX4" fmla="*/ 3838575 w 3838575"/>
                <a:gd name="connsiteY4" fmla="*/ 449729 h 449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8575" h="449729" extrusionOk="0">
                  <a:moveTo>
                    <a:pt x="0" y="430679"/>
                  </a:moveTo>
                  <a:cubicBezTo>
                    <a:pt x="128587" y="377497"/>
                    <a:pt x="257175" y="324316"/>
                    <a:pt x="514350" y="259229"/>
                  </a:cubicBezTo>
                  <a:cubicBezTo>
                    <a:pt x="771525" y="194141"/>
                    <a:pt x="1200150" y="76666"/>
                    <a:pt x="1543050" y="40154"/>
                  </a:cubicBezTo>
                  <a:cubicBezTo>
                    <a:pt x="1885950" y="3642"/>
                    <a:pt x="2189163" y="-28108"/>
                    <a:pt x="2571750" y="40154"/>
                  </a:cubicBezTo>
                  <a:cubicBezTo>
                    <a:pt x="2954337" y="108416"/>
                    <a:pt x="3396456" y="279072"/>
                    <a:pt x="3838575" y="449729"/>
                  </a:cubicBezTo>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800"/>
            </a:p>
          </p:txBody>
        </p:sp>
        <p:sp>
          <p:nvSpPr>
            <p:cNvPr id="29" name="TextBox 28"/>
            <p:cNvSpPr txBox="1"/>
            <p:nvPr/>
          </p:nvSpPr>
          <p:spPr bwMode="auto">
            <a:xfrm>
              <a:off x="5242323" y="2353895"/>
              <a:ext cx="203091" cy="215444"/>
            </a:xfrm>
            <a:prstGeom prst="rect">
              <a:avLst/>
            </a:prstGeom>
            <a:noFill/>
          </p:spPr>
          <p:txBody>
            <a:bodyPr wrap="square" rtlCol="0">
              <a:spAutoFit/>
            </a:bodyPr>
            <a:lstStyle/>
            <a:p>
              <a:pPr>
                <a:defRPr/>
              </a:pPr>
              <a:r>
                <a:rPr lang="en-US" sz="800">
                  <a:solidFill>
                    <a:schemeClr val="bg1"/>
                  </a:solidFill>
                  <a:latin typeface="Arial"/>
                  <a:cs typeface="Arial"/>
                </a:rPr>
                <a:t>I</a:t>
              </a:r>
              <a:endParaRPr>
                <a:solidFill>
                  <a:schemeClr val="bg1"/>
                </a:solidFill>
              </a:endParaRPr>
            </a:p>
          </p:txBody>
        </p:sp>
        <p:sp>
          <p:nvSpPr>
            <p:cNvPr id="30" name="TextBox 29"/>
            <p:cNvSpPr txBox="1"/>
            <p:nvPr/>
          </p:nvSpPr>
          <p:spPr bwMode="auto">
            <a:xfrm>
              <a:off x="5236717" y="2448273"/>
              <a:ext cx="425929" cy="215444"/>
            </a:xfrm>
            <a:prstGeom prst="rect">
              <a:avLst/>
            </a:prstGeom>
            <a:noFill/>
          </p:spPr>
          <p:txBody>
            <a:bodyPr wrap="square" rtlCol="0">
              <a:spAutoFit/>
            </a:bodyPr>
            <a:lstStyle/>
            <a:p>
              <a:pPr>
                <a:defRPr/>
              </a:pPr>
              <a:r>
                <a:rPr lang="en-US" sz="800">
                  <a:solidFill>
                    <a:schemeClr val="bg1"/>
                  </a:solidFill>
                  <a:latin typeface="Arial"/>
                  <a:cs typeface="Arial"/>
                </a:rPr>
                <a:t>II/III</a:t>
              </a:r>
              <a:endParaRPr>
                <a:solidFill>
                  <a:schemeClr val="bg1"/>
                </a:solidFill>
              </a:endParaRPr>
            </a:p>
          </p:txBody>
        </p:sp>
        <p:sp>
          <p:nvSpPr>
            <p:cNvPr id="31" name="TextBox 30"/>
            <p:cNvSpPr txBox="1"/>
            <p:nvPr/>
          </p:nvSpPr>
          <p:spPr bwMode="auto">
            <a:xfrm>
              <a:off x="5237098" y="2555947"/>
              <a:ext cx="307307" cy="215444"/>
            </a:xfrm>
            <a:prstGeom prst="rect">
              <a:avLst/>
            </a:prstGeom>
            <a:noFill/>
          </p:spPr>
          <p:txBody>
            <a:bodyPr wrap="square" rtlCol="0">
              <a:spAutoFit/>
            </a:bodyPr>
            <a:lstStyle/>
            <a:p>
              <a:pPr>
                <a:defRPr/>
              </a:pPr>
              <a:r>
                <a:rPr lang="en-US" sz="800">
                  <a:solidFill>
                    <a:schemeClr val="bg1"/>
                  </a:solidFill>
                  <a:latin typeface="Arial"/>
                  <a:cs typeface="Arial"/>
                </a:rPr>
                <a:t>IV</a:t>
              </a:r>
              <a:endParaRPr>
                <a:solidFill>
                  <a:schemeClr val="bg1"/>
                </a:solidFill>
              </a:endParaRPr>
            </a:p>
          </p:txBody>
        </p:sp>
        <p:sp>
          <p:nvSpPr>
            <p:cNvPr id="32" name="TextBox 31"/>
            <p:cNvSpPr txBox="1"/>
            <p:nvPr/>
          </p:nvSpPr>
          <p:spPr bwMode="auto">
            <a:xfrm>
              <a:off x="5242323" y="2662006"/>
              <a:ext cx="210448" cy="215444"/>
            </a:xfrm>
            <a:prstGeom prst="rect">
              <a:avLst/>
            </a:prstGeom>
            <a:noFill/>
          </p:spPr>
          <p:txBody>
            <a:bodyPr wrap="square" rtlCol="0">
              <a:spAutoFit/>
            </a:bodyPr>
            <a:lstStyle/>
            <a:p>
              <a:pPr>
                <a:defRPr/>
              </a:pPr>
              <a:r>
                <a:rPr lang="en-US" sz="800">
                  <a:solidFill>
                    <a:schemeClr val="bg1"/>
                  </a:solidFill>
                  <a:latin typeface="Arial"/>
                  <a:cs typeface="Arial"/>
                </a:rPr>
                <a:t>V</a:t>
              </a:r>
              <a:endParaRPr>
                <a:solidFill>
                  <a:schemeClr val="bg1"/>
                </a:solidFill>
              </a:endParaRPr>
            </a:p>
          </p:txBody>
        </p:sp>
        <p:sp>
          <p:nvSpPr>
            <p:cNvPr id="33" name="TextBox 32"/>
            <p:cNvSpPr txBox="1"/>
            <p:nvPr/>
          </p:nvSpPr>
          <p:spPr bwMode="auto">
            <a:xfrm>
              <a:off x="5245251" y="2766228"/>
              <a:ext cx="320237" cy="215444"/>
            </a:xfrm>
            <a:prstGeom prst="rect">
              <a:avLst/>
            </a:prstGeom>
            <a:noFill/>
          </p:spPr>
          <p:txBody>
            <a:bodyPr wrap="square" rtlCol="0">
              <a:spAutoFit/>
            </a:bodyPr>
            <a:lstStyle/>
            <a:p>
              <a:pPr>
                <a:defRPr/>
              </a:pPr>
              <a:r>
                <a:rPr lang="en-US" sz="800">
                  <a:solidFill>
                    <a:schemeClr val="bg1"/>
                  </a:solidFill>
                  <a:latin typeface="Arial"/>
                  <a:cs typeface="Arial"/>
                </a:rPr>
                <a:t>VI</a:t>
              </a:r>
              <a:endParaRPr>
                <a:solidFill>
                  <a:schemeClr val="bg1"/>
                </a:solidFill>
              </a:endParaRPr>
            </a:p>
          </p:txBody>
        </p:sp>
        <p:grpSp>
          <p:nvGrpSpPr>
            <p:cNvPr id="34" name="Group 33"/>
            <p:cNvGrpSpPr/>
            <p:nvPr/>
          </p:nvGrpSpPr>
          <p:grpSpPr bwMode="auto">
            <a:xfrm>
              <a:off x="4659209" y="2159662"/>
              <a:ext cx="404231" cy="857174"/>
              <a:chOff x="9071971" y="1380048"/>
              <a:chExt cx="1049934" cy="2226391"/>
            </a:xfrm>
          </p:grpSpPr>
          <p:sp>
            <p:nvSpPr>
              <p:cNvPr id="35" name="TextBox 34"/>
              <p:cNvSpPr txBox="1"/>
              <p:nvPr/>
            </p:nvSpPr>
            <p:spPr bwMode="auto">
              <a:xfrm>
                <a:off x="9071971" y="1380048"/>
                <a:ext cx="1049934" cy="559588"/>
              </a:xfrm>
              <a:prstGeom prst="rect">
                <a:avLst/>
              </a:prstGeom>
              <a:noFill/>
            </p:spPr>
            <p:txBody>
              <a:bodyPr wrap="square" rtlCol="0">
                <a:spAutoFit/>
              </a:bodyPr>
              <a:lstStyle/>
              <a:p>
                <a:pPr algn="ctr">
                  <a:defRPr/>
                </a:pPr>
                <a:r>
                  <a:rPr lang="en-US" sz="800">
                    <a:solidFill>
                      <a:schemeClr val="bg1"/>
                    </a:solidFill>
                    <a:latin typeface="Arial"/>
                    <a:cs typeface="Arial"/>
                  </a:rPr>
                  <a:t>CSF</a:t>
                </a:r>
                <a:endParaRPr>
                  <a:solidFill>
                    <a:schemeClr val="bg1"/>
                  </a:solidFill>
                </a:endParaRPr>
              </a:p>
            </p:txBody>
          </p:sp>
          <p:sp>
            <p:nvSpPr>
              <p:cNvPr id="36" name="TextBox 35"/>
              <p:cNvSpPr txBox="1"/>
              <p:nvPr/>
            </p:nvSpPr>
            <p:spPr bwMode="auto">
              <a:xfrm>
                <a:off x="9099986" y="3046853"/>
                <a:ext cx="969034" cy="559586"/>
              </a:xfrm>
              <a:prstGeom prst="rect">
                <a:avLst/>
              </a:prstGeom>
              <a:noFill/>
            </p:spPr>
            <p:txBody>
              <a:bodyPr wrap="square" rtlCol="0">
                <a:spAutoFit/>
              </a:bodyPr>
              <a:lstStyle/>
              <a:p>
                <a:pPr algn="ctr">
                  <a:defRPr/>
                </a:pPr>
                <a:r>
                  <a:rPr lang="en-US" sz="800">
                    <a:solidFill>
                      <a:schemeClr val="bg1"/>
                    </a:solidFill>
                    <a:latin typeface="Arial"/>
                    <a:cs typeface="Arial"/>
                  </a:rPr>
                  <a:t>WM</a:t>
                </a:r>
                <a:endParaRPr>
                  <a:solidFill>
                    <a:schemeClr val="bg1"/>
                  </a:solidFill>
                </a:endParaRPr>
              </a:p>
            </p:txBody>
          </p:sp>
        </p:grpSp>
      </p:grpSp>
      <p:pic>
        <p:nvPicPr>
          <p:cNvPr id="1026" name="Picture 2" descr="depression Icon - Download depression Icon 3396224 | Noun Project"/>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0956259" y="2595582"/>
            <a:ext cx="757551" cy="757551"/>
          </a:xfrm>
          <a:prstGeom prst="rect">
            <a:avLst/>
          </a:prstGeom>
          <a:noFill/>
          <a:extLst>
            <a:ext uri="{909E8E84-426E-40DD-AFC4-6F175D3DCCD1}">
              <a14:hiddenFill xmlns:a14="http://schemas.microsoft.com/office/drawing/2010/main">
                <a:solidFill>
                  <a:srgbClr val="FFFFFF"/>
                </a:solidFill>
              </a14:hiddenFill>
            </a:ext>
          </a:extLst>
        </p:spPr>
      </p:pic>
      <p:sp>
        <p:nvSpPr>
          <p:cNvPr id="38" name="Textplatzhalter 4">
            <a:extLst>
              <a:ext uri="{FF2B5EF4-FFF2-40B4-BE49-F238E27FC236}">
                <a16:creationId xmlns:a16="http://schemas.microsoft.com/office/drawing/2014/main" id="{5E23EB13-2CCB-4AF2-B6D5-70F6BCA1BFC2}"/>
              </a:ext>
            </a:extLst>
          </p:cNvPr>
          <p:cNvSpPr txBox="1">
            <a:spLocks/>
          </p:cNvSpPr>
          <p:nvPr/>
        </p:nvSpPr>
        <p:spPr>
          <a:xfrm>
            <a:off x="371620" y="6423285"/>
            <a:ext cx="2304000" cy="90000"/>
          </a:xfrm>
          <a:prstGeom prst="rect">
            <a:avLst/>
          </a:prstGeom>
          <a:blipFill>
            <a:blip r:embed="rId5"/>
            <a:stretch>
              <a:fillRect/>
            </a:stretch>
          </a:blipFill>
        </p:spPr>
        <p:txBody>
          <a:bodyPr vert="horz" lIns="0" tIns="0" rIns="0" bIns="0" rtlCol="0" anchor="ctr" anchorCtr="0">
            <a:noAutofit/>
          </a:bodyPr>
          <a:lstStyle>
            <a:lvl1pPr marL="0" indent="0" algn="ctr" defTabSz="914400" rtl="0" eaLnBrk="1" latinLnBrk="0" hangingPunct="1">
              <a:lnSpc>
                <a:spcPct val="114000"/>
              </a:lnSpc>
              <a:spcBef>
                <a:spcPts val="0"/>
              </a:spcBef>
              <a:spcAft>
                <a:spcPts val="600"/>
              </a:spcAft>
              <a:buFont typeface="Calibri" panose="020F0502020204030204" pitchFamily="34" charset="0"/>
              <a:buNone/>
              <a:defRPr sz="200" kern="1200">
                <a:solidFill>
                  <a:schemeClr val="bg1"/>
                </a:solidFill>
                <a:latin typeface="+mn-lt"/>
                <a:ea typeface="+mn-ea"/>
                <a:cs typeface="+mn-cs"/>
              </a:defRPr>
            </a:lvl1pPr>
            <a:lvl2pPr marL="450850" indent="-23495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4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pic>
        <p:nvPicPr>
          <p:cNvPr id="12" name="Picture 5">
            <a:extLst>
              <a:ext uri="{FF2B5EF4-FFF2-40B4-BE49-F238E27FC236}">
                <a16:creationId xmlns:a16="http://schemas.microsoft.com/office/drawing/2014/main" id="{4671CFAD-0D86-B731-4266-B4293FDD018C}"/>
              </a:ext>
            </a:extLst>
          </p:cNvPr>
          <p:cNvPicPr>
            <a:picLocks noGrp="1" noChangeAspect="1"/>
          </p:cNvPicPr>
          <p:nvPr>
            <p:ph type="pic" sz="quarter" idx="13"/>
          </p:nvPr>
        </p:nvPicPr>
        <p:blipFill>
          <a:blip r:embed="rId6"/>
          <a:srcRect t="23677" b="23677"/>
          <a:stretch>
            <a:fillRect/>
          </a:stretch>
        </p:blipFill>
        <p:spPr>
          <a:prstGeom prst="rect">
            <a:avLst/>
          </a:prstGeom>
          <a:ln w="12700">
            <a:miter lim="400000"/>
          </a:ln>
        </p:spPr>
      </p:pic>
    </p:spTree>
    <p:extLst>
      <p:ext uri="{BB962C8B-B14F-4D97-AF65-F5344CB8AC3E}">
        <p14:creationId xmlns:p14="http://schemas.microsoft.com/office/powerpoint/2010/main" val="367646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C0B28B90-86F7-C4CD-45F0-F9BBF336C8EE}"/>
              </a:ext>
            </a:extLst>
          </p:cNvPr>
          <p:cNvSpPr>
            <a:spLocks noGrp="1"/>
          </p:cNvSpPr>
          <p:nvPr>
            <p:ph type="title"/>
          </p:nvPr>
        </p:nvSpPr>
        <p:spPr>
          <a:xfrm>
            <a:off x="360000" y="324000"/>
            <a:ext cx="6384072" cy="512712"/>
          </a:xfrm>
        </p:spPr>
        <p:txBody>
          <a:bodyPr/>
          <a:lstStyle/>
          <a:p>
            <a:r>
              <a:rPr lang="en-US" cap="none" noProof="0" dirty="0">
                <a:solidFill>
                  <a:schemeClr val="tx1"/>
                </a:solidFill>
              </a:rPr>
              <a:t>Proposal</a:t>
            </a:r>
          </a:p>
        </p:txBody>
      </p:sp>
      <p:sp>
        <p:nvSpPr>
          <p:cNvPr id="17" name="Slide Number Placeholder 5">
            <a:extLst>
              <a:ext uri="{FF2B5EF4-FFF2-40B4-BE49-F238E27FC236}">
                <a16:creationId xmlns:a16="http://schemas.microsoft.com/office/drawing/2014/main" id="{68A9082B-9C7E-712B-B0B6-209F5980D90C}"/>
              </a:ext>
            </a:extLst>
          </p:cNvPr>
          <p:cNvSpPr txBox="1">
            <a:spLocks/>
          </p:cNvSpPr>
          <p:nvPr/>
        </p:nvSpPr>
        <p:spPr>
          <a:xfrm>
            <a:off x="5818290" y="6381328"/>
            <a:ext cx="720000" cy="22110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dirty="0">
                <a:solidFill>
                  <a:schemeClr val="tx2"/>
                </a:solidFill>
              </a:rPr>
              <a:t>Page </a:t>
            </a:r>
            <a:fld id="{A52F4D17-1AD6-42D9-B93A-EB002C62F438}" type="slidenum">
              <a:rPr lang="en-US" sz="1200" smtClean="0">
                <a:solidFill>
                  <a:schemeClr val="tx2"/>
                </a:solidFill>
              </a:rPr>
              <a:pPr/>
              <a:t>33</a:t>
            </a:fld>
            <a:endParaRPr lang="en-US" sz="1200" dirty="0">
              <a:solidFill>
                <a:schemeClr val="tx2"/>
              </a:solidFill>
            </a:endParaRPr>
          </a:p>
        </p:txBody>
      </p:sp>
      <p:sp>
        <p:nvSpPr>
          <p:cNvPr id="6" name="Titel 1">
            <a:extLst>
              <a:ext uri="{FF2B5EF4-FFF2-40B4-BE49-F238E27FC236}">
                <a16:creationId xmlns:a16="http://schemas.microsoft.com/office/drawing/2014/main" id="{66EDB530-AA57-6A84-B197-E938AE891DFA}"/>
              </a:ext>
            </a:extLst>
          </p:cNvPr>
          <p:cNvSpPr txBox="1"/>
          <p:nvPr/>
        </p:nvSpPr>
        <p:spPr>
          <a:xfrm>
            <a:off x="947114" y="1318103"/>
            <a:ext cx="9507212" cy="36548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144000" indent="-144000" defTabSz="914400">
              <a:spcBef>
                <a:spcPts val="500"/>
              </a:spcBef>
              <a:buSzPct val="100000"/>
              <a:buChar char="▪"/>
              <a:defRPr sz="1600"/>
            </a:pPr>
            <a:r>
              <a:rPr lang="en-GB" sz="2000" dirty="0"/>
              <a:t>Based on the success of the 9.4T MR-PET approach</a:t>
            </a:r>
          </a:p>
          <a:p>
            <a:pPr marL="486900" lvl="1" indent="-144000" defTabSz="914400">
              <a:spcBef>
                <a:spcPts val="500"/>
              </a:spcBef>
              <a:buSzPct val="100000"/>
              <a:buChar char="▪"/>
              <a:defRPr sz="1600"/>
            </a:pPr>
            <a:r>
              <a:rPr lang="en-GB" sz="2000" dirty="0"/>
              <a:t>EUR10 million from Siemens</a:t>
            </a:r>
          </a:p>
          <a:p>
            <a:pPr marL="486900" lvl="1" indent="-144000" defTabSz="914400">
              <a:spcBef>
                <a:spcPts val="500"/>
              </a:spcBef>
              <a:buSzPct val="100000"/>
              <a:buChar char="▪"/>
              <a:defRPr sz="1600"/>
            </a:pPr>
            <a:r>
              <a:rPr lang="en-GB" sz="2000" dirty="0"/>
              <a:t>EUR10 million from BMBF</a:t>
            </a:r>
          </a:p>
          <a:p>
            <a:pPr marL="486900" lvl="1" indent="-144000" defTabSz="914400">
              <a:spcBef>
                <a:spcPts val="500"/>
              </a:spcBef>
              <a:buSzPct val="100000"/>
              <a:buChar char="▪"/>
              <a:defRPr sz="1600"/>
            </a:pPr>
            <a:r>
              <a:rPr lang="en-GB" sz="2000" dirty="0"/>
              <a:t>Building and manpower from FZJ </a:t>
            </a:r>
          </a:p>
          <a:p>
            <a:pPr lvl="1" defTabSz="914400">
              <a:spcBef>
                <a:spcPts val="500"/>
              </a:spcBef>
              <a:buSzPct val="100000"/>
              <a:defRPr sz="1600"/>
            </a:pPr>
            <a:endParaRPr lang="en-GB" sz="2000" dirty="0"/>
          </a:p>
          <a:p>
            <a:pPr marL="144000" indent="-144000" defTabSz="914400">
              <a:spcBef>
                <a:spcPts val="500"/>
              </a:spcBef>
              <a:buSzPct val="100000"/>
              <a:buChar char="▪"/>
              <a:defRPr sz="1600"/>
            </a:pPr>
            <a:r>
              <a:rPr lang="en-GB" sz="2000" dirty="0"/>
              <a:t>For the new project </a:t>
            </a:r>
          </a:p>
          <a:p>
            <a:pPr marL="486900" lvl="1" indent="-144000" defTabSz="914400">
              <a:spcBef>
                <a:spcPts val="500"/>
              </a:spcBef>
              <a:buSzPct val="100000"/>
              <a:buChar char="▪"/>
              <a:defRPr sz="1600"/>
            </a:pPr>
            <a:r>
              <a:rPr lang="en-GB" sz="2000" dirty="0"/>
              <a:t>50% financing from BMBF		</a:t>
            </a:r>
          </a:p>
          <a:p>
            <a:pPr marL="486900" lvl="1" indent="-144000" defTabSz="914400">
              <a:spcBef>
                <a:spcPts val="500"/>
              </a:spcBef>
              <a:buSzPct val="100000"/>
              <a:buChar char="▪"/>
              <a:defRPr sz="1600"/>
            </a:pPr>
            <a:r>
              <a:rPr lang="en-GB" sz="2000" dirty="0"/>
              <a:t>50% financing from Siemens			</a:t>
            </a:r>
          </a:p>
          <a:p>
            <a:pPr marL="486900" lvl="1" indent="-144000" defTabSz="914400">
              <a:spcBef>
                <a:spcPts val="500"/>
              </a:spcBef>
              <a:buSzPct val="100000"/>
              <a:buChar char="▪"/>
              <a:defRPr sz="1600"/>
            </a:pPr>
            <a:r>
              <a:rPr lang="en-GB" sz="2000" dirty="0"/>
              <a:t>PET Insert from FZJ</a:t>
            </a:r>
          </a:p>
          <a:p>
            <a:pPr marL="486900" lvl="1" indent="-144000" defTabSz="914400">
              <a:spcBef>
                <a:spcPts val="500"/>
              </a:spcBef>
              <a:buSzPct val="100000"/>
              <a:buChar char="▪"/>
              <a:defRPr sz="1600"/>
            </a:pPr>
            <a:r>
              <a:rPr lang="en-GB" sz="2000" dirty="0"/>
              <a:t>Manpower and building (7T MR-PET) from FZJ </a:t>
            </a:r>
            <a:r>
              <a:rPr lang="de-DE" dirty="0"/>
              <a:t>		</a:t>
            </a:r>
          </a:p>
        </p:txBody>
      </p:sp>
    </p:spTree>
    <p:extLst>
      <p:ext uri="{BB962C8B-B14F-4D97-AF65-F5344CB8AC3E}">
        <p14:creationId xmlns:p14="http://schemas.microsoft.com/office/powerpoint/2010/main" val="8845630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Title 1"/>
          <p:cNvSpPr txBox="1">
            <a:spLocks noGrp="1"/>
          </p:cNvSpPr>
          <p:nvPr>
            <p:ph type="title"/>
          </p:nvPr>
        </p:nvSpPr>
        <p:spPr>
          <a:xfrm>
            <a:off x="371474" y="323999"/>
            <a:ext cx="11449051" cy="471115"/>
          </a:xfrm>
          <a:prstGeom prst="rect">
            <a:avLst/>
          </a:prstGeom>
        </p:spPr>
        <p:txBody>
          <a:bodyPr/>
          <a:lstStyle>
            <a:lvl1pPr>
              <a:defRPr sz="2400" cap="none"/>
            </a:lvl1pPr>
          </a:lstStyle>
          <a:p>
            <a:r>
              <a:t>High-resolution fMRI </a:t>
            </a:r>
          </a:p>
        </p:txBody>
      </p:sp>
      <p:pic>
        <p:nvPicPr>
          <p:cNvPr id="374" name="Picture 6" descr="Picture 6"/>
          <p:cNvPicPr>
            <a:picLocks noChangeAspect="1"/>
          </p:cNvPicPr>
          <p:nvPr/>
        </p:nvPicPr>
        <p:blipFill>
          <a:blip r:embed="rId3"/>
          <a:stretch>
            <a:fillRect/>
          </a:stretch>
        </p:blipFill>
        <p:spPr>
          <a:xfrm>
            <a:off x="416464" y="886950"/>
            <a:ext cx="345537" cy="322591"/>
          </a:xfrm>
          <a:prstGeom prst="rect">
            <a:avLst/>
          </a:prstGeom>
          <a:ln w="12700">
            <a:miter lim="400000"/>
          </a:ln>
        </p:spPr>
      </p:pic>
      <p:sp>
        <p:nvSpPr>
          <p:cNvPr id="375" name="Text Placeholder 5"/>
          <p:cNvSpPr txBox="1">
            <a:spLocks noGrp="1"/>
          </p:cNvSpPr>
          <p:nvPr>
            <p:ph type="body" sz="quarter" idx="1"/>
          </p:nvPr>
        </p:nvSpPr>
        <p:spPr>
          <a:xfrm>
            <a:off x="914399" y="938786"/>
            <a:ext cx="10893425" cy="509995"/>
          </a:xfrm>
          <a:prstGeom prst="rect">
            <a:avLst/>
          </a:prstGeom>
        </p:spPr>
        <p:txBody>
          <a:bodyPr/>
          <a:lstStyle>
            <a:lvl1pPr marL="0" indent="0">
              <a:spcBef>
                <a:spcPts val="0"/>
              </a:spcBef>
              <a:buSzTx/>
              <a:buNone/>
              <a:defRPr sz="1600" b="1">
                <a:solidFill>
                  <a:schemeClr val="accent1"/>
                </a:solidFill>
              </a:defRPr>
            </a:lvl1pPr>
          </a:lstStyle>
          <a:p>
            <a:r>
              <a:t>Why does it matter?</a:t>
            </a:r>
          </a:p>
        </p:txBody>
      </p:sp>
      <p:grpSp>
        <p:nvGrpSpPr>
          <p:cNvPr id="395" name="Group 28"/>
          <p:cNvGrpSpPr/>
          <p:nvPr/>
        </p:nvGrpSpPr>
        <p:grpSpPr>
          <a:xfrm>
            <a:off x="892963" y="3285042"/>
            <a:ext cx="2454442" cy="1986097"/>
            <a:chOff x="0" y="0"/>
            <a:chExt cx="2454440" cy="1986095"/>
          </a:xfrm>
        </p:grpSpPr>
        <p:grpSp>
          <p:nvGrpSpPr>
            <p:cNvPr id="382" name="Group 29"/>
            <p:cNvGrpSpPr/>
            <p:nvPr/>
          </p:nvGrpSpPr>
          <p:grpSpPr>
            <a:xfrm>
              <a:off x="-1" y="0"/>
              <a:ext cx="2454442" cy="1986097"/>
              <a:chOff x="0" y="0"/>
              <a:chExt cx="2454440" cy="1986095"/>
            </a:xfrm>
          </p:grpSpPr>
          <p:sp>
            <p:nvSpPr>
              <p:cNvPr id="376" name="Freeform 54"/>
              <p:cNvSpPr/>
              <p:nvPr/>
            </p:nvSpPr>
            <p:spPr>
              <a:xfrm>
                <a:off x="978079" y="546966"/>
                <a:ext cx="808856" cy="441968"/>
              </a:xfrm>
              <a:custGeom>
                <a:avLst/>
                <a:gdLst/>
                <a:ahLst/>
                <a:cxnLst>
                  <a:cxn ang="0">
                    <a:pos x="wd2" y="hd2"/>
                  </a:cxn>
                  <a:cxn ang="5400000">
                    <a:pos x="wd2" y="hd2"/>
                  </a:cxn>
                  <a:cxn ang="10800000">
                    <a:pos x="wd2" y="hd2"/>
                  </a:cxn>
                  <a:cxn ang="16200000">
                    <a:pos x="wd2" y="hd2"/>
                  </a:cxn>
                </a:cxnLst>
                <a:rect l="0" t="0" r="r" b="b"/>
                <a:pathLst>
                  <a:path w="20574" h="20915" extrusionOk="0">
                    <a:moveTo>
                      <a:pt x="1356" y="18882"/>
                    </a:moveTo>
                    <a:cubicBezTo>
                      <a:pt x="-911" y="18182"/>
                      <a:pt x="348" y="17948"/>
                      <a:pt x="348" y="15613"/>
                    </a:cubicBezTo>
                    <a:cubicBezTo>
                      <a:pt x="348" y="13278"/>
                      <a:pt x="852" y="7401"/>
                      <a:pt x="1356" y="4871"/>
                    </a:cubicBezTo>
                    <a:cubicBezTo>
                      <a:pt x="1860" y="2342"/>
                      <a:pt x="1755" y="1135"/>
                      <a:pt x="3371" y="435"/>
                    </a:cubicBezTo>
                    <a:cubicBezTo>
                      <a:pt x="4988" y="-266"/>
                      <a:pt x="8430" y="-71"/>
                      <a:pt x="11054" y="668"/>
                    </a:cubicBezTo>
                    <a:cubicBezTo>
                      <a:pt x="13678" y="1408"/>
                      <a:pt x="17540" y="3315"/>
                      <a:pt x="19115" y="4871"/>
                    </a:cubicBezTo>
                    <a:cubicBezTo>
                      <a:pt x="20689" y="6428"/>
                      <a:pt x="20311" y="8102"/>
                      <a:pt x="20500" y="10009"/>
                    </a:cubicBezTo>
                    <a:cubicBezTo>
                      <a:pt x="20689" y="11916"/>
                      <a:pt x="20479" y="14523"/>
                      <a:pt x="20248" y="16313"/>
                    </a:cubicBezTo>
                    <a:cubicBezTo>
                      <a:pt x="20017" y="18104"/>
                      <a:pt x="20080" y="20166"/>
                      <a:pt x="19115" y="20750"/>
                    </a:cubicBezTo>
                    <a:cubicBezTo>
                      <a:pt x="18149" y="21334"/>
                      <a:pt x="16911" y="20205"/>
                      <a:pt x="13951" y="19816"/>
                    </a:cubicBezTo>
                    <a:cubicBezTo>
                      <a:pt x="10991" y="19427"/>
                      <a:pt x="3623" y="19583"/>
                      <a:pt x="1356" y="18882"/>
                    </a:cubicBezTo>
                    <a:close/>
                  </a:path>
                </a:pathLst>
              </a:custGeom>
              <a:solidFill>
                <a:srgbClr val="A6A6A6"/>
              </a:solidFill>
              <a:ln w="12700" cap="flat">
                <a:noFill/>
                <a:miter lim="400000"/>
              </a:ln>
              <a:effectLst/>
            </p:spPr>
            <p:txBody>
              <a:bodyPr wrap="square" lIns="45719" tIns="45719" rIns="45719" bIns="45719" numCol="1" anchor="ctr">
                <a:noAutofit/>
              </a:bodyPr>
              <a:lstStyle/>
              <a:p>
                <a:pPr algn="ctr">
                  <a:defRPr sz="1100">
                    <a:solidFill>
                      <a:srgbClr val="FFFFFF"/>
                    </a:solidFill>
                  </a:defRPr>
                </a:pPr>
                <a:endParaRPr/>
              </a:p>
            </p:txBody>
          </p:sp>
          <p:sp>
            <p:nvSpPr>
              <p:cNvPr id="377" name="Freeform 55"/>
              <p:cNvSpPr/>
              <p:nvPr/>
            </p:nvSpPr>
            <p:spPr>
              <a:xfrm>
                <a:off x="946818" y="556129"/>
                <a:ext cx="209604" cy="427415"/>
              </a:xfrm>
              <a:custGeom>
                <a:avLst/>
                <a:gdLst/>
                <a:ahLst/>
                <a:cxnLst>
                  <a:cxn ang="0">
                    <a:pos x="wd2" y="hd2"/>
                  </a:cxn>
                  <a:cxn ang="5400000">
                    <a:pos x="wd2" y="hd2"/>
                  </a:cxn>
                  <a:cxn ang="10800000">
                    <a:pos x="wd2" y="hd2"/>
                  </a:cxn>
                  <a:cxn ang="16200000">
                    <a:pos x="wd2" y="hd2"/>
                  </a:cxn>
                </a:cxnLst>
                <a:rect l="0" t="0" r="r" b="b"/>
                <a:pathLst>
                  <a:path w="20470" h="20598" extrusionOk="0">
                    <a:moveTo>
                      <a:pt x="4876" y="19025"/>
                    </a:moveTo>
                    <a:cubicBezTo>
                      <a:pt x="3264" y="20848"/>
                      <a:pt x="2780" y="20848"/>
                      <a:pt x="1975" y="20214"/>
                    </a:cubicBezTo>
                    <a:cubicBezTo>
                      <a:pt x="1169" y="19580"/>
                      <a:pt x="201" y="17241"/>
                      <a:pt x="40" y="15220"/>
                    </a:cubicBezTo>
                    <a:cubicBezTo>
                      <a:pt x="-121" y="13199"/>
                      <a:pt x="201" y="10306"/>
                      <a:pt x="1007" y="8086"/>
                    </a:cubicBezTo>
                    <a:cubicBezTo>
                      <a:pt x="1813" y="5867"/>
                      <a:pt x="1652" y="3172"/>
                      <a:pt x="4876" y="1903"/>
                    </a:cubicBezTo>
                    <a:cubicBezTo>
                      <a:pt x="8100" y="635"/>
                      <a:pt x="19222" y="-752"/>
                      <a:pt x="20351" y="477"/>
                    </a:cubicBezTo>
                    <a:cubicBezTo>
                      <a:pt x="21479" y="1705"/>
                      <a:pt x="14306" y="6223"/>
                      <a:pt x="11646" y="9275"/>
                    </a:cubicBezTo>
                    <a:cubicBezTo>
                      <a:pt x="8986" y="12327"/>
                      <a:pt x="6488" y="17202"/>
                      <a:pt x="4876" y="19025"/>
                    </a:cubicBezTo>
                    <a:close/>
                  </a:path>
                </a:pathLst>
              </a:custGeom>
              <a:solidFill>
                <a:srgbClr val="D9D9D9"/>
              </a:solidFill>
              <a:ln w="12700" cap="flat">
                <a:noFill/>
                <a:miter lim="400000"/>
              </a:ln>
              <a:effectLst/>
            </p:spPr>
            <p:txBody>
              <a:bodyPr wrap="square" lIns="45719" tIns="45719" rIns="45719" bIns="45719" numCol="1" anchor="ctr">
                <a:noAutofit/>
              </a:bodyPr>
              <a:lstStyle/>
              <a:p>
                <a:pPr algn="ctr">
                  <a:defRPr sz="1100">
                    <a:solidFill>
                      <a:srgbClr val="FFFFFF"/>
                    </a:solidFill>
                  </a:defRPr>
                </a:pPr>
                <a:endParaRPr/>
              </a:p>
            </p:txBody>
          </p:sp>
          <p:sp>
            <p:nvSpPr>
              <p:cNvPr id="378" name="Freeform 56"/>
              <p:cNvSpPr/>
              <p:nvPr/>
            </p:nvSpPr>
            <p:spPr>
              <a:xfrm>
                <a:off x="-1" y="738217"/>
                <a:ext cx="1764889" cy="1247879"/>
              </a:xfrm>
              <a:custGeom>
                <a:avLst/>
                <a:gdLst/>
                <a:ahLst/>
                <a:cxnLst>
                  <a:cxn ang="0">
                    <a:pos x="wd2" y="hd2"/>
                  </a:cxn>
                  <a:cxn ang="5400000">
                    <a:pos x="wd2" y="hd2"/>
                  </a:cxn>
                  <a:cxn ang="10800000">
                    <a:pos x="wd2" y="hd2"/>
                  </a:cxn>
                  <a:cxn ang="16200000">
                    <a:pos x="wd2" y="hd2"/>
                  </a:cxn>
                </a:cxnLst>
                <a:rect l="0" t="0" r="r" b="b"/>
                <a:pathLst>
                  <a:path w="21258" h="21338" extrusionOk="0">
                    <a:moveTo>
                      <a:pt x="17016" y="8"/>
                    </a:moveTo>
                    <a:cubicBezTo>
                      <a:pt x="17900" y="-104"/>
                      <a:pt x="20077" y="880"/>
                      <a:pt x="20773" y="1527"/>
                    </a:cubicBezTo>
                    <a:cubicBezTo>
                      <a:pt x="21469" y="2174"/>
                      <a:pt x="21220" y="3173"/>
                      <a:pt x="21191" y="3890"/>
                    </a:cubicBezTo>
                    <a:cubicBezTo>
                      <a:pt x="21161" y="4607"/>
                      <a:pt x="20803" y="5338"/>
                      <a:pt x="20594" y="5830"/>
                    </a:cubicBezTo>
                    <a:cubicBezTo>
                      <a:pt x="20386" y="6323"/>
                      <a:pt x="20883" y="5774"/>
                      <a:pt x="19938" y="6843"/>
                    </a:cubicBezTo>
                    <a:cubicBezTo>
                      <a:pt x="18994" y="7912"/>
                      <a:pt x="16608" y="10302"/>
                      <a:pt x="14928" y="12243"/>
                    </a:cubicBezTo>
                    <a:cubicBezTo>
                      <a:pt x="13248" y="14184"/>
                      <a:pt x="11141" y="17010"/>
                      <a:pt x="9859" y="18487"/>
                    </a:cubicBezTo>
                    <a:cubicBezTo>
                      <a:pt x="8577" y="19963"/>
                      <a:pt x="7841" y="20709"/>
                      <a:pt x="7235" y="21102"/>
                    </a:cubicBezTo>
                    <a:cubicBezTo>
                      <a:pt x="6628" y="21496"/>
                      <a:pt x="7255" y="21384"/>
                      <a:pt x="6221" y="20849"/>
                    </a:cubicBezTo>
                    <a:cubicBezTo>
                      <a:pt x="5187" y="20315"/>
                      <a:pt x="2066" y="18613"/>
                      <a:pt x="1032" y="17896"/>
                    </a:cubicBezTo>
                    <a:cubicBezTo>
                      <a:pt x="-2" y="17179"/>
                      <a:pt x="18" y="17052"/>
                      <a:pt x="18" y="16546"/>
                    </a:cubicBezTo>
                    <a:cubicBezTo>
                      <a:pt x="18" y="16040"/>
                      <a:pt x="-131" y="15421"/>
                      <a:pt x="436" y="14352"/>
                    </a:cubicBezTo>
                    <a:cubicBezTo>
                      <a:pt x="1002" y="13284"/>
                      <a:pt x="16131" y="121"/>
                      <a:pt x="17016" y="8"/>
                    </a:cubicBezTo>
                    <a:close/>
                  </a:path>
                </a:pathLst>
              </a:custGeom>
              <a:solidFill>
                <a:srgbClr val="D9D9D9"/>
              </a:solidFill>
              <a:ln w="12700" cap="flat">
                <a:noFill/>
                <a:miter lim="400000"/>
              </a:ln>
              <a:effectLst/>
            </p:spPr>
            <p:txBody>
              <a:bodyPr wrap="square" lIns="45719" tIns="45719" rIns="45719" bIns="45719" numCol="1" anchor="ctr">
                <a:noAutofit/>
              </a:bodyPr>
              <a:lstStyle/>
              <a:p>
                <a:pPr algn="ctr">
                  <a:defRPr sz="1100">
                    <a:solidFill>
                      <a:srgbClr val="FFFFFF"/>
                    </a:solidFill>
                  </a:defRPr>
                </a:pPr>
                <a:endParaRPr/>
              </a:p>
            </p:txBody>
          </p:sp>
          <p:sp>
            <p:nvSpPr>
              <p:cNvPr id="379" name="Freeform 57"/>
              <p:cNvSpPr/>
              <p:nvPr/>
            </p:nvSpPr>
            <p:spPr>
              <a:xfrm>
                <a:off x="32401" y="686306"/>
                <a:ext cx="1726540" cy="1151281"/>
              </a:xfrm>
              <a:custGeom>
                <a:avLst/>
                <a:gdLst/>
                <a:ahLst/>
                <a:cxnLst>
                  <a:cxn ang="0">
                    <a:pos x="wd2" y="hd2"/>
                  </a:cxn>
                  <a:cxn ang="5400000">
                    <a:pos x="wd2" y="hd2"/>
                  </a:cxn>
                  <a:cxn ang="10800000">
                    <a:pos x="wd2" y="hd2"/>
                  </a:cxn>
                  <a:cxn ang="16200000">
                    <a:pos x="wd2" y="hd2"/>
                  </a:cxn>
                </a:cxnLst>
                <a:rect l="0" t="0" r="r" b="b"/>
                <a:pathLst>
                  <a:path w="21275" h="21309" extrusionOk="0">
                    <a:moveTo>
                      <a:pt x="13470" y="3345"/>
                    </a:moveTo>
                    <a:cubicBezTo>
                      <a:pt x="12392" y="4746"/>
                      <a:pt x="13541" y="3422"/>
                      <a:pt x="12066" y="4898"/>
                    </a:cubicBezTo>
                    <a:cubicBezTo>
                      <a:pt x="10592" y="6375"/>
                      <a:pt x="7104" y="9769"/>
                      <a:pt x="4622" y="12205"/>
                    </a:cubicBezTo>
                    <a:cubicBezTo>
                      <a:pt x="2812" y="13955"/>
                      <a:pt x="1948" y="14716"/>
                      <a:pt x="1205" y="15401"/>
                    </a:cubicBezTo>
                    <a:cubicBezTo>
                      <a:pt x="463" y="16086"/>
                      <a:pt x="310" y="16071"/>
                      <a:pt x="168" y="16315"/>
                    </a:cubicBezTo>
                    <a:cubicBezTo>
                      <a:pt x="26" y="16558"/>
                      <a:pt x="-198" y="16360"/>
                      <a:pt x="351" y="16863"/>
                    </a:cubicBezTo>
                    <a:cubicBezTo>
                      <a:pt x="900" y="17365"/>
                      <a:pt x="2548" y="18780"/>
                      <a:pt x="3463" y="19328"/>
                    </a:cubicBezTo>
                    <a:cubicBezTo>
                      <a:pt x="4378" y="19876"/>
                      <a:pt x="5355" y="19846"/>
                      <a:pt x="5843" y="20150"/>
                    </a:cubicBezTo>
                    <a:cubicBezTo>
                      <a:pt x="6331" y="20455"/>
                      <a:pt x="6138" y="21018"/>
                      <a:pt x="6392" y="21155"/>
                    </a:cubicBezTo>
                    <a:cubicBezTo>
                      <a:pt x="6646" y="21292"/>
                      <a:pt x="6768" y="21490"/>
                      <a:pt x="7368" y="20972"/>
                    </a:cubicBezTo>
                    <a:cubicBezTo>
                      <a:pt x="7968" y="20455"/>
                      <a:pt x="9087" y="18963"/>
                      <a:pt x="9992" y="18050"/>
                    </a:cubicBezTo>
                    <a:cubicBezTo>
                      <a:pt x="10897" y="17137"/>
                      <a:pt x="11751" y="16756"/>
                      <a:pt x="12799" y="15493"/>
                    </a:cubicBezTo>
                    <a:cubicBezTo>
                      <a:pt x="13846" y="14229"/>
                      <a:pt x="15066" y="12052"/>
                      <a:pt x="16277" y="10469"/>
                    </a:cubicBezTo>
                    <a:cubicBezTo>
                      <a:pt x="17487" y="8886"/>
                      <a:pt x="19266" y="6938"/>
                      <a:pt x="20060" y="5994"/>
                    </a:cubicBezTo>
                    <a:cubicBezTo>
                      <a:pt x="20853" y="5050"/>
                      <a:pt x="20853" y="5385"/>
                      <a:pt x="21036" y="4807"/>
                    </a:cubicBezTo>
                    <a:cubicBezTo>
                      <a:pt x="21219" y="4228"/>
                      <a:pt x="21402" y="3117"/>
                      <a:pt x="21158" y="2523"/>
                    </a:cubicBezTo>
                    <a:cubicBezTo>
                      <a:pt x="20914" y="1930"/>
                      <a:pt x="20161" y="1641"/>
                      <a:pt x="19571" y="1245"/>
                    </a:cubicBezTo>
                    <a:cubicBezTo>
                      <a:pt x="18982" y="849"/>
                      <a:pt x="18056" y="316"/>
                      <a:pt x="17619" y="149"/>
                    </a:cubicBezTo>
                    <a:cubicBezTo>
                      <a:pt x="17182" y="-19"/>
                      <a:pt x="17456" y="-110"/>
                      <a:pt x="16948" y="240"/>
                    </a:cubicBezTo>
                    <a:cubicBezTo>
                      <a:pt x="16439" y="590"/>
                      <a:pt x="15148" y="1732"/>
                      <a:pt x="14568" y="2249"/>
                    </a:cubicBezTo>
                    <a:cubicBezTo>
                      <a:pt x="13988" y="2767"/>
                      <a:pt x="12443" y="4350"/>
                      <a:pt x="13470" y="3345"/>
                    </a:cubicBezTo>
                    <a:close/>
                  </a:path>
                </a:pathLst>
              </a:custGeom>
              <a:solidFill>
                <a:srgbClr val="808080"/>
              </a:solidFill>
              <a:ln w="12700" cap="flat">
                <a:noFill/>
                <a:miter lim="400000"/>
              </a:ln>
              <a:effectLst/>
            </p:spPr>
            <p:txBody>
              <a:bodyPr wrap="square" lIns="45719" tIns="45719" rIns="45719" bIns="45719" numCol="1" anchor="ctr">
                <a:noAutofit/>
              </a:bodyPr>
              <a:lstStyle/>
              <a:p>
                <a:pPr algn="ctr">
                  <a:defRPr sz="1100">
                    <a:solidFill>
                      <a:srgbClr val="FFFFFF"/>
                    </a:solidFill>
                  </a:defRPr>
                </a:pPr>
                <a:endParaRPr/>
              </a:p>
            </p:txBody>
          </p:sp>
          <p:sp>
            <p:nvSpPr>
              <p:cNvPr id="380" name="Freeform 58"/>
              <p:cNvSpPr/>
              <p:nvPr/>
            </p:nvSpPr>
            <p:spPr>
              <a:xfrm>
                <a:off x="747664" y="168516"/>
                <a:ext cx="1234810" cy="1149638"/>
              </a:xfrm>
              <a:custGeom>
                <a:avLst/>
                <a:gdLst/>
                <a:ahLst/>
                <a:cxnLst>
                  <a:cxn ang="0">
                    <a:pos x="wd2" y="hd2"/>
                  </a:cxn>
                  <a:cxn ang="5400000">
                    <a:pos x="wd2" y="hd2"/>
                  </a:cxn>
                  <a:cxn ang="10800000">
                    <a:pos x="wd2" y="hd2"/>
                  </a:cxn>
                  <a:cxn ang="16200000">
                    <a:pos x="wd2" y="hd2"/>
                  </a:cxn>
                </a:cxnLst>
                <a:rect l="0" t="0" r="r" b="b"/>
                <a:pathLst>
                  <a:path w="21503" h="21234" extrusionOk="0">
                    <a:moveTo>
                      <a:pt x="3131" y="15453"/>
                    </a:moveTo>
                    <a:cubicBezTo>
                      <a:pt x="2757" y="15712"/>
                      <a:pt x="1579" y="16638"/>
                      <a:pt x="1147" y="16912"/>
                    </a:cubicBezTo>
                    <a:cubicBezTo>
                      <a:pt x="716" y="17185"/>
                      <a:pt x="731" y="17443"/>
                      <a:pt x="544" y="17094"/>
                    </a:cubicBezTo>
                    <a:cubicBezTo>
                      <a:pt x="357" y="16745"/>
                      <a:pt x="84" y="15939"/>
                      <a:pt x="26" y="14815"/>
                    </a:cubicBezTo>
                    <a:cubicBezTo>
                      <a:pt x="-31" y="13691"/>
                      <a:pt x="-2" y="11853"/>
                      <a:pt x="199" y="10350"/>
                    </a:cubicBezTo>
                    <a:cubicBezTo>
                      <a:pt x="400" y="8846"/>
                      <a:pt x="774" y="7145"/>
                      <a:pt x="1234" y="5793"/>
                    </a:cubicBezTo>
                    <a:cubicBezTo>
                      <a:pt x="1694" y="4441"/>
                      <a:pt x="1809" y="3180"/>
                      <a:pt x="2958" y="2238"/>
                    </a:cubicBezTo>
                    <a:cubicBezTo>
                      <a:pt x="4108" y="1296"/>
                      <a:pt x="6264" y="461"/>
                      <a:pt x="8132" y="142"/>
                    </a:cubicBezTo>
                    <a:cubicBezTo>
                      <a:pt x="10000" y="-177"/>
                      <a:pt x="12386" y="112"/>
                      <a:pt x="14168" y="324"/>
                    </a:cubicBezTo>
                    <a:cubicBezTo>
                      <a:pt x="15950" y="537"/>
                      <a:pt x="17804" y="886"/>
                      <a:pt x="18824" y="1418"/>
                    </a:cubicBezTo>
                    <a:cubicBezTo>
                      <a:pt x="19844" y="1950"/>
                      <a:pt x="19844" y="2451"/>
                      <a:pt x="20290" y="3514"/>
                    </a:cubicBezTo>
                    <a:cubicBezTo>
                      <a:pt x="20735" y="4577"/>
                      <a:pt x="21425" y="5945"/>
                      <a:pt x="21497" y="7798"/>
                    </a:cubicBezTo>
                    <a:cubicBezTo>
                      <a:pt x="21569" y="9651"/>
                      <a:pt x="20994" y="12750"/>
                      <a:pt x="20721" y="14633"/>
                    </a:cubicBezTo>
                    <a:cubicBezTo>
                      <a:pt x="20448" y="16517"/>
                      <a:pt x="20333" y="18020"/>
                      <a:pt x="19859" y="19099"/>
                    </a:cubicBezTo>
                    <a:cubicBezTo>
                      <a:pt x="19385" y="20177"/>
                      <a:pt x="18853" y="20785"/>
                      <a:pt x="17876" y="21104"/>
                    </a:cubicBezTo>
                    <a:cubicBezTo>
                      <a:pt x="16898" y="21423"/>
                      <a:pt x="14958" y="21058"/>
                      <a:pt x="13995" y="21013"/>
                    </a:cubicBezTo>
                    <a:cubicBezTo>
                      <a:pt x="13032" y="20967"/>
                      <a:pt x="12141" y="21089"/>
                      <a:pt x="12098" y="20831"/>
                    </a:cubicBezTo>
                    <a:cubicBezTo>
                      <a:pt x="12055" y="20572"/>
                      <a:pt x="13234" y="19813"/>
                      <a:pt x="13737" y="19464"/>
                    </a:cubicBezTo>
                    <a:cubicBezTo>
                      <a:pt x="14240" y="19114"/>
                      <a:pt x="14642" y="19114"/>
                      <a:pt x="15116" y="18734"/>
                    </a:cubicBezTo>
                    <a:cubicBezTo>
                      <a:pt x="15591" y="18355"/>
                      <a:pt x="16137" y="17869"/>
                      <a:pt x="16582" y="17185"/>
                    </a:cubicBezTo>
                    <a:cubicBezTo>
                      <a:pt x="17028" y="16501"/>
                      <a:pt x="17545" y="15590"/>
                      <a:pt x="17789" y="14633"/>
                    </a:cubicBezTo>
                    <a:cubicBezTo>
                      <a:pt x="18034" y="13676"/>
                      <a:pt x="18120" y="12415"/>
                      <a:pt x="18048" y="11443"/>
                    </a:cubicBezTo>
                    <a:cubicBezTo>
                      <a:pt x="17976" y="10471"/>
                      <a:pt x="18177" y="9469"/>
                      <a:pt x="17358" y="8800"/>
                    </a:cubicBezTo>
                    <a:cubicBezTo>
                      <a:pt x="16539" y="8132"/>
                      <a:pt x="14585" y="7752"/>
                      <a:pt x="13133" y="7433"/>
                    </a:cubicBezTo>
                    <a:cubicBezTo>
                      <a:pt x="11682" y="7114"/>
                      <a:pt x="9943" y="6917"/>
                      <a:pt x="8649" y="6886"/>
                    </a:cubicBezTo>
                    <a:cubicBezTo>
                      <a:pt x="7356" y="6856"/>
                      <a:pt x="6192" y="6932"/>
                      <a:pt x="5373" y="7251"/>
                    </a:cubicBezTo>
                    <a:cubicBezTo>
                      <a:pt x="4553" y="7570"/>
                      <a:pt x="4079" y="7980"/>
                      <a:pt x="3734" y="8800"/>
                    </a:cubicBezTo>
                    <a:cubicBezTo>
                      <a:pt x="3389" y="9620"/>
                      <a:pt x="3361" y="11246"/>
                      <a:pt x="3303" y="12172"/>
                    </a:cubicBezTo>
                    <a:cubicBezTo>
                      <a:pt x="3246" y="13099"/>
                      <a:pt x="3332" y="13889"/>
                      <a:pt x="3389" y="14360"/>
                    </a:cubicBezTo>
                    <a:cubicBezTo>
                      <a:pt x="3447" y="14831"/>
                      <a:pt x="3648" y="14998"/>
                      <a:pt x="3648" y="14998"/>
                    </a:cubicBezTo>
                    <a:cubicBezTo>
                      <a:pt x="3648" y="15165"/>
                      <a:pt x="3476" y="15271"/>
                      <a:pt x="3389" y="15362"/>
                    </a:cubicBezTo>
                    <a:cubicBezTo>
                      <a:pt x="3303" y="15453"/>
                      <a:pt x="3504" y="15195"/>
                      <a:pt x="3131" y="15453"/>
                    </a:cubicBezTo>
                    <a:close/>
                  </a:path>
                </a:pathLst>
              </a:custGeom>
              <a:solidFill>
                <a:srgbClr val="F2F2F2"/>
              </a:solidFill>
              <a:ln w="12700" cap="flat">
                <a:solidFill>
                  <a:srgbClr val="D9D9D9"/>
                </a:solidFill>
                <a:prstDash val="solid"/>
                <a:miter lim="800000"/>
              </a:ln>
              <a:effectLst/>
            </p:spPr>
            <p:txBody>
              <a:bodyPr wrap="square" lIns="45719" tIns="45719" rIns="45719" bIns="45719" numCol="1" anchor="ctr">
                <a:noAutofit/>
              </a:bodyPr>
              <a:lstStyle/>
              <a:p>
                <a:pPr algn="ctr">
                  <a:defRPr sz="1100">
                    <a:solidFill>
                      <a:srgbClr val="FFFFFF"/>
                    </a:solidFill>
                  </a:defRPr>
                </a:pPr>
                <a:endParaRPr/>
              </a:p>
            </p:txBody>
          </p:sp>
          <p:sp>
            <p:nvSpPr>
              <p:cNvPr id="381" name="Freeform 59"/>
              <p:cNvSpPr/>
              <p:nvPr/>
            </p:nvSpPr>
            <p:spPr>
              <a:xfrm>
                <a:off x="963748" y="0"/>
                <a:ext cx="1490693" cy="1361763"/>
              </a:xfrm>
              <a:custGeom>
                <a:avLst/>
                <a:gdLst/>
                <a:ahLst/>
                <a:cxnLst>
                  <a:cxn ang="0">
                    <a:pos x="wd2" y="hd2"/>
                  </a:cxn>
                  <a:cxn ang="5400000">
                    <a:pos x="wd2" y="hd2"/>
                  </a:cxn>
                  <a:cxn ang="10800000">
                    <a:pos x="wd2" y="hd2"/>
                  </a:cxn>
                  <a:cxn ang="16200000">
                    <a:pos x="wd2" y="hd2"/>
                  </a:cxn>
                </a:cxnLst>
                <a:rect l="0" t="0" r="r" b="b"/>
                <a:pathLst>
                  <a:path w="21147" h="21353" extrusionOk="0">
                    <a:moveTo>
                      <a:pt x="47" y="4001"/>
                    </a:moveTo>
                    <a:cubicBezTo>
                      <a:pt x="421" y="3834"/>
                      <a:pt x="2880" y="2557"/>
                      <a:pt x="4753" y="1990"/>
                    </a:cubicBezTo>
                    <a:cubicBezTo>
                      <a:pt x="6626" y="1422"/>
                      <a:pt x="9752" y="919"/>
                      <a:pt x="11286" y="597"/>
                    </a:cubicBezTo>
                    <a:cubicBezTo>
                      <a:pt x="12819" y="274"/>
                      <a:pt x="13147" y="133"/>
                      <a:pt x="13955" y="55"/>
                    </a:cubicBezTo>
                    <a:cubicBezTo>
                      <a:pt x="14763" y="-22"/>
                      <a:pt x="15418" y="-35"/>
                      <a:pt x="16132" y="133"/>
                    </a:cubicBezTo>
                    <a:cubicBezTo>
                      <a:pt x="16847" y="300"/>
                      <a:pt x="17549" y="481"/>
                      <a:pt x="18240" y="1061"/>
                    </a:cubicBezTo>
                    <a:cubicBezTo>
                      <a:pt x="18931" y="1641"/>
                      <a:pt x="19797" y="2376"/>
                      <a:pt x="20277" y="3614"/>
                    </a:cubicBezTo>
                    <a:cubicBezTo>
                      <a:pt x="20757" y="4852"/>
                      <a:pt x="21272" y="6568"/>
                      <a:pt x="21120" y="8489"/>
                    </a:cubicBezTo>
                    <a:cubicBezTo>
                      <a:pt x="20968" y="10410"/>
                      <a:pt x="19926" y="13557"/>
                      <a:pt x="19364" y="15143"/>
                    </a:cubicBezTo>
                    <a:cubicBezTo>
                      <a:pt x="18802" y="16729"/>
                      <a:pt x="18146" y="17387"/>
                      <a:pt x="17748" y="18006"/>
                    </a:cubicBezTo>
                    <a:cubicBezTo>
                      <a:pt x="17350" y="18625"/>
                      <a:pt x="17947" y="18328"/>
                      <a:pt x="16975" y="18857"/>
                    </a:cubicBezTo>
                    <a:cubicBezTo>
                      <a:pt x="16004" y="19386"/>
                      <a:pt x="13416" y="20791"/>
                      <a:pt x="11918" y="21178"/>
                    </a:cubicBezTo>
                    <a:cubicBezTo>
                      <a:pt x="10419" y="21565"/>
                      <a:pt x="8921" y="21191"/>
                      <a:pt x="7984" y="21178"/>
                    </a:cubicBezTo>
                    <a:cubicBezTo>
                      <a:pt x="7048" y="21165"/>
                      <a:pt x="6497" y="21217"/>
                      <a:pt x="6298" y="21101"/>
                    </a:cubicBezTo>
                    <a:cubicBezTo>
                      <a:pt x="6099" y="20985"/>
                      <a:pt x="6392" y="20559"/>
                      <a:pt x="6790" y="20482"/>
                    </a:cubicBezTo>
                    <a:cubicBezTo>
                      <a:pt x="7188" y="20404"/>
                      <a:pt x="7879" y="20585"/>
                      <a:pt x="8687" y="20637"/>
                    </a:cubicBezTo>
                    <a:cubicBezTo>
                      <a:pt x="9494" y="20688"/>
                      <a:pt x="10852" y="21178"/>
                      <a:pt x="11637" y="20791"/>
                    </a:cubicBezTo>
                    <a:cubicBezTo>
                      <a:pt x="12421" y="20404"/>
                      <a:pt x="12936" y="19785"/>
                      <a:pt x="13393" y="18315"/>
                    </a:cubicBezTo>
                    <a:cubicBezTo>
                      <a:pt x="13850" y="16845"/>
                      <a:pt x="14189" y="13363"/>
                      <a:pt x="14376" y="11971"/>
                    </a:cubicBezTo>
                    <a:cubicBezTo>
                      <a:pt x="14564" y="10578"/>
                      <a:pt x="14587" y="10810"/>
                      <a:pt x="14517" y="9959"/>
                    </a:cubicBezTo>
                    <a:cubicBezTo>
                      <a:pt x="14447" y="9108"/>
                      <a:pt x="14330" y="7896"/>
                      <a:pt x="13955" y="6864"/>
                    </a:cubicBezTo>
                    <a:cubicBezTo>
                      <a:pt x="13580" y="5832"/>
                      <a:pt x="13147" y="4440"/>
                      <a:pt x="12269" y="3769"/>
                    </a:cubicBezTo>
                    <a:cubicBezTo>
                      <a:pt x="11391" y="3099"/>
                      <a:pt x="9869" y="3034"/>
                      <a:pt x="8687" y="2841"/>
                    </a:cubicBezTo>
                    <a:cubicBezTo>
                      <a:pt x="7504" y="2647"/>
                      <a:pt x="6205" y="2583"/>
                      <a:pt x="5174" y="2609"/>
                    </a:cubicBezTo>
                    <a:cubicBezTo>
                      <a:pt x="4144" y="2634"/>
                      <a:pt x="3360" y="2750"/>
                      <a:pt x="2505" y="2995"/>
                    </a:cubicBezTo>
                    <a:cubicBezTo>
                      <a:pt x="1651" y="3240"/>
                      <a:pt x="-328" y="4169"/>
                      <a:pt x="47" y="4001"/>
                    </a:cubicBezTo>
                    <a:close/>
                  </a:path>
                </a:pathLst>
              </a:custGeom>
              <a:solidFill>
                <a:srgbClr val="F2F2F2"/>
              </a:solidFill>
              <a:ln w="12700" cap="flat">
                <a:solidFill>
                  <a:srgbClr val="D9D9D9"/>
                </a:solidFill>
                <a:prstDash val="solid"/>
                <a:miter lim="800000"/>
              </a:ln>
              <a:effectLst/>
            </p:spPr>
            <p:txBody>
              <a:bodyPr wrap="square" lIns="45719" tIns="45719" rIns="45719" bIns="45719" numCol="1" anchor="ctr">
                <a:noAutofit/>
              </a:bodyPr>
              <a:lstStyle/>
              <a:p>
                <a:pPr algn="ctr">
                  <a:defRPr sz="1100">
                    <a:solidFill>
                      <a:srgbClr val="FFFFFF"/>
                    </a:solidFill>
                  </a:defRPr>
                </a:pPr>
                <a:endParaRPr/>
              </a:p>
            </p:txBody>
          </p:sp>
        </p:grpSp>
        <p:sp>
          <p:nvSpPr>
            <p:cNvPr id="383" name="Freeform 30"/>
            <p:cNvSpPr/>
            <p:nvPr/>
          </p:nvSpPr>
          <p:spPr>
            <a:xfrm>
              <a:off x="430932" y="1277980"/>
              <a:ext cx="492575" cy="375202"/>
            </a:xfrm>
            <a:custGeom>
              <a:avLst/>
              <a:gdLst/>
              <a:ahLst/>
              <a:cxnLst>
                <a:cxn ang="0">
                  <a:pos x="wd2" y="hd2"/>
                </a:cxn>
                <a:cxn ang="5400000">
                  <a:pos x="wd2" y="hd2"/>
                </a:cxn>
                <a:cxn ang="10800000">
                  <a:pos x="wd2" y="hd2"/>
                </a:cxn>
                <a:cxn ang="16200000">
                  <a:pos x="wd2" y="hd2"/>
                </a:cxn>
              </a:cxnLst>
              <a:rect l="0" t="0" r="r" b="b"/>
              <a:pathLst>
                <a:path w="20335" h="20318" extrusionOk="0">
                  <a:moveTo>
                    <a:pt x="11707" y="727"/>
                  </a:moveTo>
                  <a:cubicBezTo>
                    <a:pt x="9458" y="2464"/>
                    <a:pt x="2406" y="9545"/>
                    <a:pt x="669" y="11683"/>
                  </a:cubicBezTo>
                  <a:cubicBezTo>
                    <a:pt x="-1069" y="13821"/>
                    <a:pt x="1111" y="12752"/>
                    <a:pt x="1282" y="13553"/>
                  </a:cubicBezTo>
                  <a:cubicBezTo>
                    <a:pt x="1452" y="14355"/>
                    <a:pt x="1180" y="16359"/>
                    <a:pt x="1691" y="16493"/>
                  </a:cubicBezTo>
                  <a:cubicBezTo>
                    <a:pt x="2202" y="16626"/>
                    <a:pt x="3156" y="15201"/>
                    <a:pt x="4348" y="14355"/>
                  </a:cubicBezTo>
                  <a:cubicBezTo>
                    <a:pt x="5540" y="13509"/>
                    <a:pt x="7005" y="13286"/>
                    <a:pt x="8845" y="11416"/>
                  </a:cubicBezTo>
                  <a:cubicBezTo>
                    <a:pt x="10685" y="9545"/>
                    <a:pt x="15387" y="3132"/>
                    <a:pt x="15387" y="3132"/>
                  </a:cubicBezTo>
                  <a:cubicBezTo>
                    <a:pt x="16579" y="1840"/>
                    <a:pt x="16477" y="2909"/>
                    <a:pt x="16000" y="3666"/>
                  </a:cubicBezTo>
                  <a:cubicBezTo>
                    <a:pt x="15523" y="4423"/>
                    <a:pt x="14399" y="5626"/>
                    <a:pt x="12525" y="7675"/>
                  </a:cubicBezTo>
                  <a:cubicBezTo>
                    <a:pt x="10651" y="9723"/>
                    <a:pt x="4757" y="15958"/>
                    <a:pt x="4757" y="15958"/>
                  </a:cubicBezTo>
                  <a:cubicBezTo>
                    <a:pt x="3599" y="17472"/>
                    <a:pt x="5268" y="16225"/>
                    <a:pt x="5575" y="16760"/>
                  </a:cubicBezTo>
                  <a:cubicBezTo>
                    <a:pt x="5881" y="17294"/>
                    <a:pt x="6358" y="18586"/>
                    <a:pt x="6597" y="19165"/>
                  </a:cubicBezTo>
                  <a:cubicBezTo>
                    <a:pt x="6835" y="19744"/>
                    <a:pt x="5881" y="20590"/>
                    <a:pt x="7005" y="20234"/>
                  </a:cubicBezTo>
                  <a:cubicBezTo>
                    <a:pt x="8130" y="19877"/>
                    <a:pt x="11639" y="18675"/>
                    <a:pt x="13342" y="17027"/>
                  </a:cubicBezTo>
                  <a:cubicBezTo>
                    <a:pt x="15046" y="15379"/>
                    <a:pt x="16102" y="11727"/>
                    <a:pt x="17226" y="10347"/>
                  </a:cubicBezTo>
                  <a:cubicBezTo>
                    <a:pt x="18351" y="8966"/>
                    <a:pt x="20088" y="8743"/>
                    <a:pt x="20088" y="8743"/>
                  </a:cubicBezTo>
                  <a:cubicBezTo>
                    <a:pt x="20531" y="8343"/>
                    <a:pt x="20327" y="8877"/>
                    <a:pt x="19884" y="7942"/>
                  </a:cubicBezTo>
                  <a:cubicBezTo>
                    <a:pt x="19441" y="7006"/>
                    <a:pt x="18385" y="4245"/>
                    <a:pt x="17431" y="3132"/>
                  </a:cubicBezTo>
                  <a:cubicBezTo>
                    <a:pt x="16477" y="2018"/>
                    <a:pt x="15114" y="1662"/>
                    <a:pt x="14160" y="1261"/>
                  </a:cubicBezTo>
                  <a:cubicBezTo>
                    <a:pt x="13206" y="861"/>
                    <a:pt x="13956" y="-1010"/>
                    <a:pt x="11707" y="727"/>
                  </a:cubicBezTo>
                  <a:close/>
                </a:path>
              </a:pathLst>
            </a:custGeom>
            <a:solidFill>
              <a:srgbClr val="6281CA"/>
            </a:solidFill>
            <a:ln w="12700" cap="flat">
              <a:solidFill>
                <a:srgbClr val="012E50"/>
              </a:solidFill>
              <a:prstDash val="solid"/>
              <a:miter lim="800000"/>
            </a:ln>
            <a:effectLst/>
          </p:spPr>
          <p:txBody>
            <a:bodyPr wrap="square" lIns="45719" tIns="45719" rIns="45719" bIns="45719" numCol="1" anchor="ctr">
              <a:noAutofit/>
            </a:bodyPr>
            <a:lstStyle/>
            <a:p>
              <a:pPr algn="ctr">
                <a:defRPr sz="1100">
                  <a:solidFill>
                    <a:srgbClr val="FFFFFF"/>
                  </a:solidFill>
                </a:defRPr>
              </a:pPr>
              <a:endParaRPr/>
            </a:p>
          </p:txBody>
        </p:sp>
        <p:sp>
          <p:nvSpPr>
            <p:cNvPr id="384" name="Freeform 34"/>
            <p:cNvSpPr/>
            <p:nvPr/>
          </p:nvSpPr>
          <p:spPr>
            <a:xfrm>
              <a:off x="1208016" y="742273"/>
              <a:ext cx="207542" cy="266843"/>
            </a:xfrm>
            <a:custGeom>
              <a:avLst/>
              <a:gdLst/>
              <a:ahLst/>
              <a:cxnLst>
                <a:cxn ang="0">
                  <a:pos x="wd2" y="hd2"/>
                </a:cxn>
                <a:cxn ang="5400000">
                  <a:pos x="wd2" y="hd2"/>
                </a:cxn>
                <a:cxn ang="10800000">
                  <a:pos x="wd2" y="hd2"/>
                </a:cxn>
                <a:cxn ang="16200000">
                  <a:pos x="wd2" y="hd2"/>
                </a:cxn>
              </a:cxnLst>
              <a:rect l="0" t="0" r="r" b="b"/>
              <a:pathLst>
                <a:path w="20892" h="21367" extrusionOk="0">
                  <a:moveTo>
                    <a:pt x="19816" y="2006"/>
                  </a:moveTo>
                  <a:cubicBezTo>
                    <a:pt x="18902" y="1282"/>
                    <a:pt x="17407" y="-233"/>
                    <a:pt x="15330" y="30"/>
                  </a:cubicBezTo>
                  <a:cubicBezTo>
                    <a:pt x="13253" y="294"/>
                    <a:pt x="9265" y="2862"/>
                    <a:pt x="7354" y="3587"/>
                  </a:cubicBezTo>
                  <a:cubicBezTo>
                    <a:pt x="5444" y="4311"/>
                    <a:pt x="4280" y="3587"/>
                    <a:pt x="3865" y="4377"/>
                  </a:cubicBezTo>
                  <a:cubicBezTo>
                    <a:pt x="3450" y="5167"/>
                    <a:pt x="4862" y="7274"/>
                    <a:pt x="4862" y="8328"/>
                  </a:cubicBezTo>
                  <a:cubicBezTo>
                    <a:pt x="4862" y="9382"/>
                    <a:pt x="3616" y="9513"/>
                    <a:pt x="3865" y="10699"/>
                  </a:cubicBezTo>
                  <a:cubicBezTo>
                    <a:pt x="4114" y="11884"/>
                    <a:pt x="6357" y="15440"/>
                    <a:pt x="6357" y="15440"/>
                  </a:cubicBezTo>
                  <a:cubicBezTo>
                    <a:pt x="7022" y="16296"/>
                    <a:pt x="8517" y="16165"/>
                    <a:pt x="7853" y="15835"/>
                  </a:cubicBezTo>
                  <a:cubicBezTo>
                    <a:pt x="7188" y="15506"/>
                    <a:pt x="3616" y="13004"/>
                    <a:pt x="2370" y="13465"/>
                  </a:cubicBezTo>
                  <a:cubicBezTo>
                    <a:pt x="1124" y="13926"/>
                    <a:pt x="625" y="17284"/>
                    <a:pt x="376" y="18601"/>
                  </a:cubicBezTo>
                  <a:cubicBezTo>
                    <a:pt x="127" y="19918"/>
                    <a:pt x="-538" y="21367"/>
                    <a:pt x="874" y="21367"/>
                  </a:cubicBezTo>
                  <a:cubicBezTo>
                    <a:pt x="2287" y="21367"/>
                    <a:pt x="6108" y="19391"/>
                    <a:pt x="8850" y="18601"/>
                  </a:cubicBezTo>
                  <a:cubicBezTo>
                    <a:pt x="11591" y="17811"/>
                    <a:pt x="16244" y="17284"/>
                    <a:pt x="17324" y="16626"/>
                  </a:cubicBezTo>
                  <a:cubicBezTo>
                    <a:pt x="18404" y="15967"/>
                    <a:pt x="15164" y="15506"/>
                    <a:pt x="15330" y="14650"/>
                  </a:cubicBezTo>
                  <a:cubicBezTo>
                    <a:pt x="15496" y="13794"/>
                    <a:pt x="17407" y="13201"/>
                    <a:pt x="18320" y="11489"/>
                  </a:cubicBezTo>
                  <a:cubicBezTo>
                    <a:pt x="19234" y="9777"/>
                    <a:pt x="20564" y="6023"/>
                    <a:pt x="20813" y="4377"/>
                  </a:cubicBezTo>
                  <a:cubicBezTo>
                    <a:pt x="21062" y="2730"/>
                    <a:pt x="20730" y="2730"/>
                    <a:pt x="19816" y="2006"/>
                  </a:cubicBezTo>
                  <a:close/>
                </a:path>
              </a:pathLst>
            </a:custGeom>
            <a:solidFill>
              <a:srgbClr val="E9C697"/>
            </a:solidFill>
            <a:ln w="12700" cap="flat">
              <a:noFill/>
              <a:miter lim="400000"/>
            </a:ln>
            <a:effectLst/>
          </p:spPr>
          <p:txBody>
            <a:bodyPr wrap="square" lIns="45719" tIns="45719" rIns="45719" bIns="45719" numCol="1" anchor="ctr">
              <a:noAutofit/>
            </a:bodyPr>
            <a:lstStyle/>
            <a:p>
              <a:pPr algn="ctr">
                <a:defRPr sz="1100">
                  <a:solidFill>
                    <a:srgbClr val="FFFFFF"/>
                  </a:solidFill>
                </a:defRPr>
              </a:pPr>
              <a:endParaRPr/>
            </a:p>
          </p:txBody>
        </p:sp>
        <p:sp>
          <p:nvSpPr>
            <p:cNvPr id="385" name="Freeform 37"/>
            <p:cNvSpPr/>
            <p:nvPr/>
          </p:nvSpPr>
          <p:spPr>
            <a:xfrm>
              <a:off x="690767" y="895641"/>
              <a:ext cx="701637" cy="555167"/>
            </a:xfrm>
            <a:custGeom>
              <a:avLst/>
              <a:gdLst/>
              <a:ahLst/>
              <a:cxnLst>
                <a:cxn ang="0">
                  <a:pos x="wd2" y="hd2"/>
                </a:cxn>
                <a:cxn ang="5400000">
                  <a:pos x="wd2" y="hd2"/>
                </a:cxn>
                <a:cxn ang="10800000">
                  <a:pos x="wd2" y="hd2"/>
                </a:cxn>
                <a:cxn ang="16200000">
                  <a:pos x="wd2" y="hd2"/>
                </a:cxn>
              </a:cxnLst>
              <a:rect l="0" t="0" r="r" b="b"/>
              <a:pathLst>
                <a:path w="20519" h="21380" extrusionOk="0">
                  <a:moveTo>
                    <a:pt x="15175" y="418"/>
                  </a:moveTo>
                  <a:cubicBezTo>
                    <a:pt x="14909" y="-120"/>
                    <a:pt x="14137" y="-88"/>
                    <a:pt x="13292" y="228"/>
                  </a:cubicBezTo>
                  <a:cubicBezTo>
                    <a:pt x="12448" y="545"/>
                    <a:pt x="11265" y="1369"/>
                    <a:pt x="10107" y="2319"/>
                  </a:cubicBezTo>
                  <a:cubicBezTo>
                    <a:pt x="8948" y="3269"/>
                    <a:pt x="6342" y="5929"/>
                    <a:pt x="6342" y="5929"/>
                  </a:cubicBezTo>
                  <a:cubicBezTo>
                    <a:pt x="5014" y="7196"/>
                    <a:pt x="2939" y="8906"/>
                    <a:pt x="2142" y="9920"/>
                  </a:cubicBezTo>
                  <a:cubicBezTo>
                    <a:pt x="1346" y="10933"/>
                    <a:pt x="1298" y="11852"/>
                    <a:pt x="1563" y="12010"/>
                  </a:cubicBezTo>
                  <a:cubicBezTo>
                    <a:pt x="1829" y="12169"/>
                    <a:pt x="2408" y="11915"/>
                    <a:pt x="3735" y="10870"/>
                  </a:cubicBezTo>
                  <a:cubicBezTo>
                    <a:pt x="5063" y="9825"/>
                    <a:pt x="9527" y="5739"/>
                    <a:pt x="9527" y="5739"/>
                  </a:cubicBezTo>
                  <a:cubicBezTo>
                    <a:pt x="10396" y="5011"/>
                    <a:pt x="10469" y="5074"/>
                    <a:pt x="8948" y="6499"/>
                  </a:cubicBezTo>
                  <a:cubicBezTo>
                    <a:pt x="7428" y="7925"/>
                    <a:pt x="1611" y="12739"/>
                    <a:pt x="405" y="14291"/>
                  </a:cubicBezTo>
                  <a:cubicBezTo>
                    <a:pt x="-802" y="15842"/>
                    <a:pt x="1008" y="15272"/>
                    <a:pt x="1708" y="15811"/>
                  </a:cubicBezTo>
                  <a:cubicBezTo>
                    <a:pt x="2408" y="16349"/>
                    <a:pt x="3832" y="16856"/>
                    <a:pt x="4604" y="17521"/>
                  </a:cubicBezTo>
                  <a:cubicBezTo>
                    <a:pt x="5376" y="18186"/>
                    <a:pt x="5931" y="19168"/>
                    <a:pt x="6342" y="19801"/>
                  </a:cubicBezTo>
                  <a:cubicBezTo>
                    <a:pt x="6752" y="20435"/>
                    <a:pt x="6752" y="21163"/>
                    <a:pt x="7066" y="21322"/>
                  </a:cubicBezTo>
                  <a:cubicBezTo>
                    <a:pt x="7379" y="21480"/>
                    <a:pt x="7717" y="21322"/>
                    <a:pt x="8224" y="20752"/>
                  </a:cubicBezTo>
                  <a:cubicBezTo>
                    <a:pt x="8731" y="20181"/>
                    <a:pt x="10107" y="17901"/>
                    <a:pt x="10107" y="17901"/>
                  </a:cubicBezTo>
                  <a:lnTo>
                    <a:pt x="15754" y="9540"/>
                  </a:lnTo>
                  <a:cubicBezTo>
                    <a:pt x="16768" y="8210"/>
                    <a:pt x="16985" y="8685"/>
                    <a:pt x="16188" y="9920"/>
                  </a:cubicBezTo>
                  <a:cubicBezTo>
                    <a:pt x="15392" y="11155"/>
                    <a:pt x="11699" y="15462"/>
                    <a:pt x="10975" y="16951"/>
                  </a:cubicBezTo>
                  <a:cubicBezTo>
                    <a:pt x="10251" y="18440"/>
                    <a:pt x="10855" y="19421"/>
                    <a:pt x="11844" y="18851"/>
                  </a:cubicBezTo>
                  <a:cubicBezTo>
                    <a:pt x="12834" y="18281"/>
                    <a:pt x="15513" y="15526"/>
                    <a:pt x="16912" y="13530"/>
                  </a:cubicBezTo>
                  <a:cubicBezTo>
                    <a:pt x="18312" y="11535"/>
                    <a:pt x="19688" y="8780"/>
                    <a:pt x="20243" y="6879"/>
                  </a:cubicBezTo>
                  <a:cubicBezTo>
                    <a:pt x="20798" y="4979"/>
                    <a:pt x="20364" y="2889"/>
                    <a:pt x="20243" y="2129"/>
                  </a:cubicBezTo>
                  <a:cubicBezTo>
                    <a:pt x="20122" y="1369"/>
                    <a:pt x="20388" y="1939"/>
                    <a:pt x="19519" y="2319"/>
                  </a:cubicBezTo>
                  <a:cubicBezTo>
                    <a:pt x="18650" y="2699"/>
                    <a:pt x="15802" y="4219"/>
                    <a:pt x="15030" y="4409"/>
                  </a:cubicBezTo>
                  <a:cubicBezTo>
                    <a:pt x="14258" y="4599"/>
                    <a:pt x="14813" y="4124"/>
                    <a:pt x="14885" y="3459"/>
                  </a:cubicBezTo>
                  <a:cubicBezTo>
                    <a:pt x="14958" y="2794"/>
                    <a:pt x="15440" y="957"/>
                    <a:pt x="15175" y="418"/>
                  </a:cubicBezTo>
                  <a:close/>
                </a:path>
              </a:pathLst>
            </a:custGeom>
            <a:solidFill>
              <a:srgbClr val="DEE5F4"/>
            </a:solidFill>
            <a:ln w="12700" cap="flat">
              <a:solidFill>
                <a:srgbClr val="6281CA"/>
              </a:solidFill>
              <a:prstDash val="solid"/>
              <a:miter lim="800000"/>
            </a:ln>
            <a:effectLst/>
          </p:spPr>
          <p:txBody>
            <a:bodyPr wrap="square" lIns="45719" tIns="45719" rIns="45719" bIns="45719" numCol="1" anchor="ctr">
              <a:noAutofit/>
            </a:bodyPr>
            <a:lstStyle/>
            <a:p>
              <a:pPr algn="ctr">
                <a:defRPr sz="1100">
                  <a:solidFill>
                    <a:srgbClr val="FFFFFF"/>
                  </a:solidFill>
                </a:defRPr>
              </a:pPr>
              <a:endParaRPr/>
            </a:p>
          </p:txBody>
        </p:sp>
        <p:sp>
          <p:nvSpPr>
            <p:cNvPr id="386" name="Freeform 38"/>
            <p:cNvSpPr/>
            <p:nvPr/>
          </p:nvSpPr>
          <p:spPr>
            <a:xfrm>
              <a:off x="340932" y="1465114"/>
              <a:ext cx="130944" cy="183133"/>
            </a:xfrm>
            <a:custGeom>
              <a:avLst/>
              <a:gdLst/>
              <a:ahLst/>
              <a:cxnLst>
                <a:cxn ang="0">
                  <a:pos x="wd2" y="hd2"/>
                </a:cxn>
                <a:cxn ang="5400000">
                  <a:pos x="wd2" y="hd2"/>
                </a:cxn>
                <a:cxn ang="10800000">
                  <a:pos x="wd2" y="hd2"/>
                </a:cxn>
                <a:cxn ang="16200000">
                  <a:pos x="wd2" y="hd2"/>
                </a:cxn>
              </a:cxnLst>
              <a:rect l="0" t="0" r="r" b="b"/>
              <a:pathLst>
                <a:path w="21287" h="20912" extrusionOk="0">
                  <a:moveTo>
                    <a:pt x="13237" y="3948"/>
                  </a:moveTo>
                  <a:cubicBezTo>
                    <a:pt x="10554" y="3009"/>
                    <a:pt x="4114" y="98"/>
                    <a:pt x="1968" y="4"/>
                  </a:cubicBezTo>
                  <a:cubicBezTo>
                    <a:pt x="-179" y="-90"/>
                    <a:pt x="-313" y="1507"/>
                    <a:pt x="358" y="3385"/>
                  </a:cubicBezTo>
                  <a:cubicBezTo>
                    <a:pt x="1029" y="5263"/>
                    <a:pt x="4248" y="8362"/>
                    <a:pt x="5993" y="11273"/>
                  </a:cubicBezTo>
                  <a:cubicBezTo>
                    <a:pt x="7737" y="14185"/>
                    <a:pt x="8810" y="20195"/>
                    <a:pt x="10822" y="20853"/>
                  </a:cubicBezTo>
                  <a:cubicBezTo>
                    <a:pt x="12835" y="21510"/>
                    <a:pt x="16323" y="16533"/>
                    <a:pt x="18067" y="15218"/>
                  </a:cubicBezTo>
                  <a:cubicBezTo>
                    <a:pt x="19811" y="13903"/>
                    <a:pt x="21287" y="14560"/>
                    <a:pt x="21287" y="12964"/>
                  </a:cubicBezTo>
                  <a:cubicBezTo>
                    <a:pt x="21287" y="11367"/>
                    <a:pt x="19543" y="7235"/>
                    <a:pt x="18067" y="5639"/>
                  </a:cubicBezTo>
                  <a:cubicBezTo>
                    <a:pt x="16591" y="4042"/>
                    <a:pt x="15921" y="4887"/>
                    <a:pt x="13237" y="3948"/>
                  </a:cubicBezTo>
                  <a:close/>
                </a:path>
              </a:pathLst>
            </a:custGeom>
            <a:solidFill>
              <a:srgbClr val="FFD19E"/>
            </a:solidFill>
            <a:ln w="12700" cap="flat">
              <a:solidFill>
                <a:srgbClr val="FFE8CE"/>
              </a:solidFill>
              <a:prstDash val="solid"/>
              <a:miter lim="800000"/>
            </a:ln>
            <a:effectLst/>
          </p:spPr>
          <p:txBody>
            <a:bodyPr wrap="square" lIns="45719" tIns="45719" rIns="45719" bIns="45719" numCol="1" anchor="ctr">
              <a:noAutofit/>
            </a:bodyPr>
            <a:lstStyle/>
            <a:p>
              <a:pPr algn="ctr">
                <a:defRPr sz="1100">
                  <a:solidFill>
                    <a:srgbClr val="FFFFFF"/>
                  </a:solidFill>
                </a:defRPr>
              </a:pPr>
              <a:endParaRPr/>
            </a:p>
          </p:txBody>
        </p:sp>
        <p:sp>
          <p:nvSpPr>
            <p:cNvPr id="387" name="Freeform 39"/>
            <p:cNvSpPr/>
            <p:nvPr/>
          </p:nvSpPr>
          <p:spPr>
            <a:xfrm>
              <a:off x="981692" y="1361230"/>
              <a:ext cx="105861" cy="113754"/>
            </a:xfrm>
            <a:custGeom>
              <a:avLst/>
              <a:gdLst/>
              <a:ahLst/>
              <a:cxnLst>
                <a:cxn ang="0">
                  <a:pos x="wd2" y="hd2"/>
                </a:cxn>
                <a:cxn ang="5400000">
                  <a:pos x="wd2" y="hd2"/>
                </a:cxn>
                <a:cxn ang="10800000">
                  <a:pos x="wd2" y="hd2"/>
                </a:cxn>
                <a:cxn ang="16200000">
                  <a:pos x="wd2" y="hd2"/>
                </a:cxn>
              </a:cxnLst>
              <a:rect l="0" t="0" r="r" b="b"/>
              <a:pathLst>
                <a:path w="20373" h="21189" extrusionOk="0">
                  <a:moveTo>
                    <a:pt x="13560" y="0"/>
                  </a:moveTo>
                  <a:cubicBezTo>
                    <a:pt x="11019" y="0"/>
                    <a:pt x="4984" y="5515"/>
                    <a:pt x="4984" y="5515"/>
                  </a:cubicBezTo>
                  <a:cubicBezTo>
                    <a:pt x="4190" y="6894"/>
                    <a:pt x="9113" y="6894"/>
                    <a:pt x="8795" y="8272"/>
                  </a:cubicBezTo>
                  <a:cubicBezTo>
                    <a:pt x="8478" y="9651"/>
                    <a:pt x="4507" y="11643"/>
                    <a:pt x="3078" y="13787"/>
                  </a:cubicBezTo>
                  <a:cubicBezTo>
                    <a:pt x="1648" y="15932"/>
                    <a:pt x="-734" y="20681"/>
                    <a:pt x="219" y="21140"/>
                  </a:cubicBezTo>
                  <a:cubicBezTo>
                    <a:pt x="1172" y="21600"/>
                    <a:pt x="5937" y="18689"/>
                    <a:pt x="8795" y="16545"/>
                  </a:cubicBezTo>
                  <a:cubicBezTo>
                    <a:pt x="11654" y="14400"/>
                    <a:pt x="17372" y="8272"/>
                    <a:pt x="17372" y="8272"/>
                  </a:cubicBezTo>
                  <a:cubicBezTo>
                    <a:pt x="19278" y="6434"/>
                    <a:pt x="20866" y="6740"/>
                    <a:pt x="20231" y="5515"/>
                  </a:cubicBezTo>
                  <a:cubicBezTo>
                    <a:pt x="19595" y="4289"/>
                    <a:pt x="16101" y="0"/>
                    <a:pt x="13560" y="0"/>
                  </a:cubicBezTo>
                  <a:close/>
                </a:path>
              </a:pathLst>
            </a:custGeom>
            <a:solidFill>
              <a:srgbClr val="E9C697"/>
            </a:solidFill>
            <a:ln w="12700" cap="flat">
              <a:noFill/>
              <a:miter lim="400000"/>
            </a:ln>
            <a:effectLst/>
          </p:spPr>
          <p:txBody>
            <a:bodyPr wrap="square" lIns="45719" tIns="45719" rIns="45719" bIns="45719" numCol="1" anchor="ctr">
              <a:noAutofit/>
            </a:bodyPr>
            <a:lstStyle/>
            <a:p>
              <a:pPr algn="ctr">
                <a:defRPr sz="1100">
                  <a:solidFill>
                    <a:srgbClr val="FFFFFF"/>
                  </a:solidFill>
                </a:defRPr>
              </a:pPr>
              <a:endParaRPr/>
            </a:p>
          </p:txBody>
        </p:sp>
        <p:sp>
          <p:nvSpPr>
            <p:cNvPr id="388" name="Freeform 40"/>
            <p:cNvSpPr/>
            <p:nvPr/>
          </p:nvSpPr>
          <p:spPr>
            <a:xfrm>
              <a:off x="677093" y="1187632"/>
              <a:ext cx="77220" cy="79094"/>
            </a:xfrm>
            <a:custGeom>
              <a:avLst/>
              <a:gdLst/>
              <a:ahLst/>
              <a:cxnLst>
                <a:cxn ang="0">
                  <a:pos x="wd2" y="hd2"/>
                </a:cxn>
                <a:cxn ang="5400000">
                  <a:pos x="wd2" y="hd2"/>
                </a:cxn>
                <a:cxn ang="10800000">
                  <a:pos x="wd2" y="hd2"/>
                </a:cxn>
                <a:cxn ang="16200000">
                  <a:pos x="wd2" y="hd2"/>
                </a:cxn>
              </a:cxnLst>
              <a:rect l="0" t="0" r="r" b="b"/>
              <a:pathLst>
                <a:path w="20011" h="20983" extrusionOk="0">
                  <a:moveTo>
                    <a:pt x="14828" y="38"/>
                  </a:moveTo>
                  <a:cubicBezTo>
                    <a:pt x="11620" y="692"/>
                    <a:pt x="2638" y="9638"/>
                    <a:pt x="713" y="13128"/>
                  </a:cubicBezTo>
                  <a:cubicBezTo>
                    <a:pt x="-1212" y="16619"/>
                    <a:pt x="1140" y="20983"/>
                    <a:pt x="3279" y="20983"/>
                  </a:cubicBezTo>
                  <a:cubicBezTo>
                    <a:pt x="5418" y="20983"/>
                    <a:pt x="10764" y="15092"/>
                    <a:pt x="13544" y="13128"/>
                  </a:cubicBezTo>
                  <a:cubicBezTo>
                    <a:pt x="16325" y="11165"/>
                    <a:pt x="19533" y="10947"/>
                    <a:pt x="19960" y="9201"/>
                  </a:cubicBezTo>
                  <a:cubicBezTo>
                    <a:pt x="20388" y="7456"/>
                    <a:pt x="18036" y="-617"/>
                    <a:pt x="14828" y="38"/>
                  </a:cubicBezTo>
                  <a:close/>
                </a:path>
              </a:pathLst>
            </a:custGeom>
            <a:solidFill>
              <a:srgbClr val="E9C697"/>
            </a:solidFill>
            <a:ln w="12700" cap="flat">
              <a:noFill/>
              <a:miter lim="400000"/>
            </a:ln>
            <a:effectLst/>
          </p:spPr>
          <p:txBody>
            <a:bodyPr wrap="square" lIns="45719" tIns="45719" rIns="45719" bIns="45719" numCol="1" anchor="ctr">
              <a:noAutofit/>
            </a:bodyPr>
            <a:lstStyle/>
            <a:p>
              <a:pPr algn="ctr">
                <a:defRPr sz="1100">
                  <a:solidFill>
                    <a:srgbClr val="FFFFFF"/>
                  </a:solidFill>
                </a:defRPr>
              </a:pPr>
              <a:endParaRPr/>
            </a:p>
          </p:txBody>
        </p:sp>
        <p:sp>
          <p:nvSpPr>
            <p:cNvPr id="389" name="Freeform 41"/>
            <p:cNvSpPr/>
            <p:nvPr/>
          </p:nvSpPr>
          <p:spPr>
            <a:xfrm>
              <a:off x="946148" y="1431168"/>
              <a:ext cx="50363" cy="72739"/>
            </a:xfrm>
            <a:custGeom>
              <a:avLst/>
              <a:gdLst/>
              <a:ahLst/>
              <a:cxnLst>
                <a:cxn ang="0">
                  <a:pos x="wd2" y="hd2"/>
                </a:cxn>
                <a:cxn ang="5400000">
                  <a:pos x="wd2" y="hd2"/>
                </a:cxn>
                <a:cxn ang="10800000">
                  <a:pos x="wd2" y="hd2"/>
                </a:cxn>
                <a:cxn ang="16200000">
                  <a:pos x="wd2" y="hd2"/>
                </a:cxn>
              </a:cxnLst>
              <a:rect l="0" t="0" r="r" b="b"/>
              <a:pathLst>
                <a:path w="19972" h="20323" extrusionOk="0">
                  <a:moveTo>
                    <a:pt x="230" y="14808"/>
                  </a:moveTo>
                  <a:cubicBezTo>
                    <a:pt x="1539" y="11591"/>
                    <a:pt x="13976" y="1021"/>
                    <a:pt x="13976" y="1021"/>
                  </a:cubicBezTo>
                  <a:cubicBezTo>
                    <a:pt x="17248" y="-1277"/>
                    <a:pt x="19866" y="1021"/>
                    <a:pt x="19866" y="1021"/>
                  </a:cubicBezTo>
                  <a:cubicBezTo>
                    <a:pt x="20521" y="1940"/>
                    <a:pt x="17903" y="6536"/>
                    <a:pt x="17903" y="6536"/>
                  </a:cubicBezTo>
                  <a:cubicBezTo>
                    <a:pt x="16921" y="8144"/>
                    <a:pt x="13976" y="10672"/>
                    <a:pt x="13976" y="10672"/>
                  </a:cubicBezTo>
                  <a:cubicBezTo>
                    <a:pt x="13648" y="12051"/>
                    <a:pt x="15939" y="14808"/>
                    <a:pt x="15939" y="14808"/>
                  </a:cubicBezTo>
                  <a:cubicBezTo>
                    <a:pt x="14630" y="16417"/>
                    <a:pt x="8739" y="20323"/>
                    <a:pt x="6121" y="20323"/>
                  </a:cubicBezTo>
                  <a:cubicBezTo>
                    <a:pt x="3503" y="20323"/>
                    <a:pt x="-1079" y="18025"/>
                    <a:pt x="230" y="14808"/>
                  </a:cubicBezTo>
                  <a:close/>
                </a:path>
              </a:pathLst>
            </a:custGeom>
            <a:solidFill>
              <a:srgbClr val="000000"/>
            </a:solidFill>
            <a:ln w="12700" cap="flat">
              <a:solidFill>
                <a:srgbClr val="B0B0B0"/>
              </a:solidFill>
              <a:prstDash val="solid"/>
              <a:miter lim="800000"/>
            </a:ln>
            <a:effectLst/>
          </p:spPr>
          <p:txBody>
            <a:bodyPr wrap="square" lIns="45719" tIns="45719" rIns="45719" bIns="45719" numCol="1" anchor="ctr">
              <a:noAutofit/>
            </a:bodyPr>
            <a:lstStyle/>
            <a:p>
              <a:pPr algn="ctr">
                <a:defRPr sz="1100">
                  <a:solidFill>
                    <a:srgbClr val="FFFFFF"/>
                  </a:solidFill>
                </a:defRPr>
              </a:pPr>
              <a:endParaRPr/>
            </a:p>
          </p:txBody>
        </p:sp>
        <p:sp>
          <p:nvSpPr>
            <p:cNvPr id="390" name="Freeform 42"/>
            <p:cNvSpPr/>
            <p:nvPr/>
          </p:nvSpPr>
          <p:spPr>
            <a:xfrm>
              <a:off x="580811" y="1503581"/>
              <a:ext cx="371372" cy="32074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9728" y="2298"/>
                    <a:pt x="17856" y="4597"/>
                    <a:pt x="15840" y="5982"/>
                  </a:cubicBezTo>
                  <a:cubicBezTo>
                    <a:pt x="13824" y="7366"/>
                    <a:pt x="11376" y="7034"/>
                    <a:pt x="9504" y="8308"/>
                  </a:cubicBezTo>
                  <a:cubicBezTo>
                    <a:pt x="7632" y="9582"/>
                    <a:pt x="6192" y="11409"/>
                    <a:pt x="4608" y="13625"/>
                  </a:cubicBezTo>
                  <a:cubicBezTo>
                    <a:pt x="3024" y="15840"/>
                    <a:pt x="1512" y="18720"/>
                    <a:pt x="0" y="21600"/>
                  </a:cubicBezTo>
                </a:path>
              </a:pathLst>
            </a:custGeom>
            <a:noFill/>
            <a:ln w="12700" cap="flat">
              <a:solidFill>
                <a:srgbClr val="000000"/>
              </a:solidFill>
              <a:prstDash val="solid"/>
              <a:miter lim="800000"/>
            </a:ln>
            <a:effectLst/>
          </p:spPr>
          <p:txBody>
            <a:bodyPr wrap="square" lIns="45719" tIns="45719" rIns="45719" bIns="45719" numCol="1" anchor="ctr">
              <a:noAutofit/>
            </a:bodyPr>
            <a:lstStyle/>
            <a:p>
              <a:pPr algn="ctr">
                <a:defRPr sz="1100">
                  <a:solidFill>
                    <a:srgbClr val="FFFFFF"/>
                  </a:solidFill>
                </a:defRPr>
              </a:pPr>
              <a:endParaRPr/>
            </a:p>
          </p:txBody>
        </p:sp>
        <p:sp>
          <p:nvSpPr>
            <p:cNvPr id="391" name="Freeform 43"/>
            <p:cNvSpPr/>
            <p:nvPr/>
          </p:nvSpPr>
          <p:spPr>
            <a:xfrm>
              <a:off x="916835" y="1063794"/>
              <a:ext cx="291181" cy="159212"/>
            </a:xfrm>
            <a:custGeom>
              <a:avLst/>
              <a:gdLst/>
              <a:ahLst/>
              <a:cxnLst>
                <a:cxn ang="0">
                  <a:pos x="wd2" y="hd2"/>
                </a:cxn>
                <a:cxn ang="5400000">
                  <a:pos x="wd2" y="hd2"/>
                </a:cxn>
                <a:cxn ang="10800000">
                  <a:pos x="wd2" y="hd2"/>
                </a:cxn>
                <a:cxn ang="16200000">
                  <a:pos x="wd2" y="hd2"/>
                </a:cxn>
              </a:cxnLst>
              <a:rect l="0" t="0" r="r" b="b"/>
              <a:pathLst>
                <a:path w="21053" h="21119" extrusionOk="0">
                  <a:moveTo>
                    <a:pt x="5061" y="82"/>
                  </a:moveTo>
                  <a:cubicBezTo>
                    <a:pt x="6553" y="-136"/>
                    <a:pt x="9775" y="82"/>
                    <a:pt x="11864" y="737"/>
                  </a:cubicBezTo>
                  <a:cubicBezTo>
                    <a:pt x="13952" y="1391"/>
                    <a:pt x="16100" y="2046"/>
                    <a:pt x="17592" y="4009"/>
                  </a:cubicBezTo>
                  <a:cubicBezTo>
                    <a:pt x="19084" y="5973"/>
                    <a:pt x="20814" y="12519"/>
                    <a:pt x="20814" y="12519"/>
                  </a:cubicBezTo>
                  <a:cubicBezTo>
                    <a:pt x="21351" y="14373"/>
                    <a:pt x="20814" y="15137"/>
                    <a:pt x="20814" y="15137"/>
                  </a:cubicBezTo>
                  <a:cubicBezTo>
                    <a:pt x="20754" y="15791"/>
                    <a:pt x="20874" y="15464"/>
                    <a:pt x="20456" y="16446"/>
                  </a:cubicBezTo>
                  <a:cubicBezTo>
                    <a:pt x="20038" y="17428"/>
                    <a:pt x="18308" y="21028"/>
                    <a:pt x="18308" y="21028"/>
                  </a:cubicBezTo>
                  <a:cubicBezTo>
                    <a:pt x="17831" y="21464"/>
                    <a:pt x="18069" y="20264"/>
                    <a:pt x="17592" y="19064"/>
                  </a:cubicBezTo>
                  <a:cubicBezTo>
                    <a:pt x="17115" y="17864"/>
                    <a:pt x="17055" y="15573"/>
                    <a:pt x="15444" y="13828"/>
                  </a:cubicBezTo>
                  <a:cubicBezTo>
                    <a:pt x="13833" y="12082"/>
                    <a:pt x="9775" y="9682"/>
                    <a:pt x="7926" y="8591"/>
                  </a:cubicBezTo>
                  <a:cubicBezTo>
                    <a:pt x="6076" y="7500"/>
                    <a:pt x="5599" y="7500"/>
                    <a:pt x="4345" y="7282"/>
                  </a:cubicBezTo>
                  <a:cubicBezTo>
                    <a:pt x="3092" y="7064"/>
                    <a:pt x="407" y="7282"/>
                    <a:pt x="407" y="7282"/>
                  </a:cubicBezTo>
                  <a:cubicBezTo>
                    <a:pt x="-249" y="6955"/>
                    <a:pt x="-10" y="6191"/>
                    <a:pt x="407" y="5319"/>
                  </a:cubicBezTo>
                  <a:cubicBezTo>
                    <a:pt x="825" y="4446"/>
                    <a:pt x="2078" y="2809"/>
                    <a:pt x="2913" y="2046"/>
                  </a:cubicBezTo>
                  <a:cubicBezTo>
                    <a:pt x="3749" y="1282"/>
                    <a:pt x="3570" y="300"/>
                    <a:pt x="5061" y="82"/>
                  </a:cubicBezTo>
                  <a:close/>
                </a:path>
              </a:pathLst>
            </a:custGeom>
            <a:solidFill>
              <a:srgbClr val="767676"/>
            </a:solidFill>
            <a:ln w="12700" cap="flat">
              <a:solidFill>
                <a:srgbClr val="D4D4D4"/>
              </a:solidFill>
              <a:prstDash val="solid"/>
              <a:miter lim="800000"/>
            </a:ln>
            <a:effectLst/>
          </p:spPr>
          <p:txBody>
            <a:bodyPr wrap="square" lIns="45719" tIns="45719" rIns="45719" bIns="45719" numCol="1" anchor="ctr">
              <a:noAutofit/>
            </a:bodyPr>
            <a:lstStyle/>
            <a:p>
              <a:pPr algn="ctr">
                <a:defRPr sz="1100">
                  <a:solidFill>
                    <a:srgbClr val="FFFFFF"/>
                  </a:solidFill>
                </a:defRPr>
              </a:pPr>
              <a:endParaRPr/>
            </a:p>
          </p:txBody>
        </p:sp>
        <p:sp>
          <p:nvSpPr>
            <p:cNvPr id="392" name="Freeform 44"/>
            <p:cNvSpPr/>
            <p:nvPr/>
          </p:nvSpPr>
          <p:spPr>
            <a:xfrm>
              <a:off x="1335463" y="717816"/>
              <a:ext cx="237830" cy="306416"/>
            </a:xfrm>
            <a:custGeom>
              <a:avLst/>
              <a:gdLst/>
              <a:ahLst/>
              <a:cxnLst>
                <a:cxn ang="0">
                  <a:pos x="wd2" y="hd2"/>
                </a:cxn>
                <a:cxn ang="5400000">
                  <a:pos x="wd2" y="hd2"/>
                </a:cxn>
                <a:cxn ang="10800000">
                  <a:pos x="wd2" y="hd2"/>
                </a:cxn>
                <a:cxn ang="16200000">
                  <a:pos x="wd2" y="hd2"/>
                </a:cxn>
              </a:cxnLst>
              <a:rect l="0" t="0" r="r" b="b"/>
              <a:pathLst>
                <a:path w="21318" h="21404" extrusionOk="0">
                  <a:moveTo>
                    <a:pt x="13" y="721"/>
                  </a:moveTo>
                  <a:cubicBezTo>
                    <a:pt x="235" y="433"/>
                    <a:pt x="2602" y="-141"/>
                    <a:pt x="4451" y="31"/>
                  </a:cubicBezTo>
                  <a:cubicBezTo>
                    <a:pt x="6301" y="204"/>
                    <a:pt x="11109" y="1755"/>
                    <a:pt x="11109" y="1755"/>
                  </a:cubicBezTo>
                  <a:cubicBezTo>
                    <a:pt x="13106" y="2272"/>
                    <a:pt x="14733" y="2846"/>
                    <a:pt x="16435" y="3133"/>
                  </a:cubicBezTo>
                  <a:cubicBezTo>
                    <a:pt x="18136" y="3421"/>
                    <a:pt x="21243" y="3076"/>
                    <a:pt x="21317" y="3478"/>
                  </a:cubicBezTo>
                  <a:cubicBezTo>
                    <a:pt x="21391" y="3880"/>
                    <a:pt x="16879" y="5546"/>
                    <a:pt x="16879" y="5546"/>
                  </a:cubicBezTo>
                  <a:cubicBezTo>
                    <a:pt x="16139" y="6121"/>
                    <a:pt x="16805" y="6408"/>
                    <a:pt x="16879" y="6925"/>
                  </a:cubicBezTo>
                  <a:cubicBezTo>
                    <a:pt x="16953" y="7442"/>
                    <a:pt x="17840" y="8246"/>
                    <a:pt x="17323" y="8648"/>
                  </a:cubicBezTo>
                  <a:cubicBezTo>
                    <a:pt x="16805" y="9050"/>
                    <a:pt x="14142" y="8878"/>
                    <a:pt x="13772" y="9338"/>
                  </a:cubicBezTo>
                  <a:cubicBezTo>
                    <a:pt x="13402" y="9797"/>
                    <a:pt x="15251" y="10716"/>
                    <a:pt x="15103" y="11406"/>
                  </a:cubicBezTo>
                  <a:cubicBezTo>
                    <a:pt x="14955" y="12095"/>
                    <a:pt x="13180" y="12670"/>
                    <a:pt x="12884" y="13474"/>
                  </a:cubicBezTo>
                  <a:cubicBezTo>
                    <a:pt x="12588" y="14278"/>
                    <a:pt x="13624" y="15370"/>
                    <a:pt x="13328" y="16231"/>
                  </a:cubicBezTo>
                  <a:cubicBezTo>
                    <a:pt x="13032" y="17093"/>
                    <a:pt x="11923" y="17782"/>
                    <a:pt x="11109" y="18644"/>
                  </a:cubicBezTo>
                  <a:cubicBezTo>
                    <a:pt x="10295" y="19506"/>
                    <a:pt x="9333" y="21344"/>
                    <a:pt x="8446" y="21402"/>
                  </a:cubicBezTo>
                  <a:cubicBezTo>
                    <a:pt x="7558" y="21459"/>
                    <a:pt x="6523" y="20023"/>
                    <a:pt x="5783" y="18989"/>
                  </a:cubicBezTo>
                  <a:cubicBezTo>
                    <a:pt x="5043" y="17955"/>
                    <a:pt x="4895" y="16002"/>
                    <a:pt x="4007" y="15197"/>
                  </a:cubicBezTo>
                  <a:cubicBezTo>
                    <a:pt x="3120" y="14393"/>
                    <a:pt x="457" y="14163"/>
                    <a:pt x="457" y="14163"/>
                  </a:cubicBezTo>
                  <a:cubicBezTo>
                    <a:pt x="161" y="13819"/>
                    <a:pt x="1714" y="13646"/>
                    <a:pt x="2232" y="13129"/>
                  </a:cubicBezTo>
                  <a:cubicBezTo>
                    <a:pt x="2750" y="12612"/>
                    <a:pt x="3416" y="11808"/>
                    <a:pt x="3564" y="11061"/>
                  </a:cubicBezTo>
                  <a:cubicBezTo>
                    <a:pt x="3712" y="10314"/>
                    <a:pt x="2750" y="9395"/>
                    <a:pt x="3120" y="8648"/>
                  </a:cubicBezTo>
                  <a:cubicBezTo>
                    <a:pt x="3490" y="7902"/>
                    <a:pt x="5561" y="7385"/>
                    <a:pt x="5783" y="6580"/>
                  </a:cubicBezTo>
                  <a:cubicBezTo>
                    <a:pt x="6005" y="5776"/>
                    <a:pt x="4895" y="4627"/>
                    <a:pt x="4451" y="3823"/>
                  </a:cubicBezTo>
                  <a:cubicBezTo>
                    <a:pt x="4007" y="3019"/>
                    <a:pt x="3712" y="2272"/>
                    <a:pt x="3120" y="1755"/>
                  </a:cubicBezTo>
                  <a:cubicBezTo>
                    <a:pt x="2528" y="1238"/>
                    <a:pt x="-209" y="1008"/>
                    <a:pt x="13" y="721"/>
                  </a:cubicBezTo>
                  <a:close/>
                </a:path>
              </a:pathLst>
            </a:custGeom>
            <a:solidFill>
              <a:srgbClr val="0D0D0D"/>
            </a:solidFill>
            <a:ln w="12700" cap="flat">
              <a:solidFill>
                <a:srgbClr val="807400"/>
              </a:solidFill>
              <a:prstDash val="solid"/>
              <a:miter lim="800000"/>
            </a:ln>
            <a:effectLst/>
          </p:spPr>
          <p:txBody>
            <a:bodyPr wrap="square" lIns="45719" tIns="45719" rIns="45719" bIns="45719" numCol="1" anchor="ctr">
              <a:noAutofit/>
            </a:bodyPr>
            <a:lstStyle/>
            <a:p>
              <a:pPr algn="ctr">
                <a:defRPr sz="1100">
                  <a:solidFill>
                    <a:srgbClr val="FFFFFF"/>
                  </a:solidFill>
                </a:defRPr>
              </a:pPr>
              <a:endParaRPr/>
            </a:p>
          </p:txBody>
        </p:sp>
        <p:sp>
          <p:nvSpPr>
            <p:cNvPr id="393" name="Freeform 45"/>
            <p:cNvSpPr/>
            <p:nvPr/>
          </p:nvSpPr>
          <p:spPr>
            <a:xfrm rot="20661085">
              <a:off x="469674" y="1547957"/>
              <a:ext cx="130944" cy="183133"/>
            </a:xfrm>
            <a:custGeom>
              <a:avLst/>
              <a:gdLst/>
              <a:ahLst/>
              <a:cxnLst>
                <a:cxn ang="0">
                  <a:pos x="wd2" y="hd2"/>
                </a:cxn>
                <a:cxn ang="5400000">
                  <a:pos x="wd2" y="hd2"/>
                </a:cxn>
                <a:cxn ang="10800000">
                  <a:pos x="wd2" y="hd2"/>
                </a:cxn>
                <a:cxn ang="16200000">
                  <a:pos x="wd2" y="hd2"/>
                </a:cxn>
              </a:cxnLst>
              <a:rect l="0" t="0" r="r" b="b"/>
              <a:pathLst>
                <a:path w="21287" h="20912" extrusionOk="0">
                  <a:moveTo>
                    <a:pt x="13237" y="3948"/>
                  </a:moveTo>
                  <a:cubicBezTo>
                    <a:pt x="10554" y="3009"/>
                    <a:pt x="4114" y="98"/>
                    <a:pt x="1968" y="4"/>
                  </a:cubicBezTo>
                  <a:cubicBezTo>
                    <a:pt x="-179" y="-90"/>
                    <a:pt x="-313" y="1507"/>
                    <a:pt x="358" y="3385"/>
                  </a:cubicBezTo>
                  <a:cubicBezTo>
                    <a:pt x="1029" y="5263"/>
                    <a:pt x="4248" y="8362"/>
                    <a:pt x="5993" y="11273"/>
                  </a:cubicBezTo>
                  <a:cubicBezTo>
                    <a:pt x="7737" y="14185"/>
                    <a:pt x="8810" y="20195"/>
                    <a:pt x="10822" y="20853"/>
                  </a:cubicBezTo>
                  <a:cubicBezTo>
                    <a:pt x="12835" y="21510"/>
                    <a:pt x="16323" y="16533"/>
                    <a:pt x="18067" y="15218"/>
                  </a:cubicBezTo>
                  <a:cubicBezTo>
                    <a:pt x="19811" y="13903"/>
                    <a:pt x="21287" y="14560"/>
                    <a:pt x="21287" y="12964"/>
                  </a:cubicBezTo>
                  <a:cubicBezTo>
                    <a:pt x="21287" y="11367"/>
                    <a:pt x="19543" y="7235"/>
                    <a:pt x="18067" y="5639"/>
                  </a:cubicBezTo>
                  <a:cubicBezTo>
                    <a:pt x="16591" y="4042"/>
                    <a:pt x="15921" y="4887"/>
                    <a:pt x="13237" y="3948"/>
                  </a:cubicBezTo>
                  <a:close/>
                </a:path>
              </a:pathLst>
            </a:custGeom>
            <a:solidFill>
              <a:srgbClr val="FFD19E"/>
            </a:solidFill>
            <a:ln w="12700" cap="flat">
              <a:solidFill>
                <a:srgbClr val="FFE8CE"/>
              </a:solidFill>
              <a:prstDash val="solid"/>
              <a:miter lim="800000"/>
            </a:ln>
            <a:effectLst/>
          </p:spPr>
          <p:txBody>
            <a:bodyPr wrap="square" lIns="45719" tIns="45719" rIns="45719" bIns="45719" numCol="1" anchor="ctr">
              <a:noAutofit/>
            </a:bodyPr>
            <a:lstStyle/>
            <a:p>
              <a:pPr algn="ctr">
                <a:defRPr sz="1100">
                  <a:solidFill>
                    <a:srgbClr val="FFFFFF"/>
                  </a:solidFill>
                </a:defRPr>
              </a:pPr>
              <a:endParaRPr/>
            </a:p>
          </p:txBody>
        </p:sp>
        <p:sp>
          <p:nvSpPr>
            <p:cNvPr id="394" name="Freeform 47"/>
            <p:cNvSpPr/>
            <p:nvPr/>
          </p:nvSpPr>
          <p:spPr>
            <a:xfrm>
              <a:off x="561004" y="1133494"/>
              <a:ext cx="475357" cy="65628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0100" y="650"/>
                    <a:pt x="18600" y="1299"/>
                    <a:pt x="17775" y="2761"/>
                  </a:cubicBezTo>
                  <a:cubicBezTo>
                    <a:pt x="16950" y="4223"/>
                    <a:pt x="17438" y="7308"/>
                    <a:pt x="16650" y="8770"/>
                  </a:cubicBezTo>
                  <a:cubicBezTo>
                    <a:pt x="15863" y="10232"/>
                    <a:pt x="14100" y="10556"/>
                    <a:pt x="13050" y="11531"/>
                  </a:cubicBezTo>
                  <a:cubicBezTo>
                    <a:pt x="12000" y="12505"/>
                    <a:pt x="11700" y="13723"/>
                    <a:pt x="10350" y="14617"/>
                  </a:cubicBezTo>
                  <a:cubicBezTo>
                    <a:pt x="9000" y="15510"/>
                    <a:pt x="6675" y="15726"/>
                    <a:pt x="4950" y="16890"/>
                  </a:cubicBezTo>
                  <a:cubicBezTo>
                    <a:pt x="3225" y="18054"/>
                    <a:pt x="1612" y="19827"/>
                    <a:pt x="0" y="21600"/>
                  </a:cubicBezTo>
                </a:path>
              </a:pathLst>
            </a:custGeom>
            <a:noFill/>
            <a:ln w="12700" cap="flat">
              <a:solidFill>
                <a:srgbClr val="767676"/>
              </a:solidFill>
              <a:prstDash val="solid"/>
              <a:miter lim="800000"/>
            </a:ln>
            <a:effectLst/>
          </p:spPr>
          <p:txBody>
            <a:bodyPr wrap="square" lIns="45719" tIns="45719" rIns="45719" bIns="45719" numCol="1" anchor="ctr">
              <a:noAutofit/>
            </a:bodyPr>
            <a:lstStyle/>
            <a:p>
              <a:pPr algn="ctr">
                <a:defRPr sz="1100">
                  <a:solidFill>
                    <a:srgbClr val="FFFFFF"/>
                  </a:solidFill>
                </a:defRPr>
              </a:pPr>
              <a:endParaRPr/>
            </a:p>
          </p:txBody>
        </p:sp>
      </p:grpSp>
      <p:pic>
        <p:nvPicPr>
          <p:cNvPr id="396" name="Picture 60" descr="Picture 60"/>
          <p:cNvPicPr>
            <a:picLocks noChangeAspect="1"/>
          </p:cNvPicPr>
          <p:nvPr/>
        </p:nvPicPr>
        <p:blipFill>
          <a:blip r:embed="rId4"/>
          <a:stretch>
            <a:fillRect/>
          </a:stretch>
        </p:blipFill>
        <p:spPr>
          <a:xfrm>
            <a:off x="3069110" y="1141804"/>
            <a:ext cx="4081464" cy="3098556"/>
          </a:xfrm>
          <a:prstGeom prst="rect">
            <a:avLst/>
          </a:prstGeom>
          <a:ln w="12700">
            <a:miter lim="400000"/>
          </a:ln>
        </p:spPr>
      </p:pic>
      <p:sp>
        <p:nvSpPr>
          <p:cNvPr id="397" name="Freeform 61"/>
          <p:cNvSpPr/>
          <p:nvPr/>
        </p:nvSpPr>
        <p:spPr>
          <a:xfrm>
            <a:off x="2365206" y="2285986"/>
            <a:ext cx="2001596" cy="1842400"/>
          </a:xfrm>
          <a:custGeom>
            <a:avLst/>
            <a:gdLst/>
            <a:ahLst/>
            <a:cxnLst>
              <a:cxn ang="0">
                <a:pos x="wd2" y="hd2"/>
              </a:cxn>
              <a:cxn ang="5400000">
                <a:pos x="wd2" y="hd2"/>
              </a:cxn>
              <a:cxn ang="10800000">
                <a:pos x="wd2" y="hd2"/>
              </a:cxn>
              <a:cxn ang="16200000">
                <a:pos x="wd2" y="hd2"/>
              </a:cxn>
            </a:cxnLst>
            <a:rect l="0" t="0" r="r" b="b"/>
            <a:pathLst>
              <a:path w="21597" h="21600" extrusionOk="0">
                <a:moveTo>
                  <a:pt x="0" y="19821"/>
                </a:moveTo>
                <a:lnTo>
                  <a:pt x="13021" y="0"/>
                </a:lnTo>
                <a:cubicBezTo>
                  <a:pt x="12998" y="8409"/>
                  <a:pt x="19621" y="14492"/>
                  <a:pt x="21597" y="17786"/>
                </a:cubicBezTo>
                <a:cubicBezTo>
                  <a:pt x="13771" y="19405"/>
                  <a:pt x="11460" y="19514"/>
                  <a:pt x="1893" y="21600"/>
                </a:cubicBezTo>
                <a:cubicBezTo>
                  <a:pt x="1897" y="21314"/>
                  <a:pt x="-3" y="20107"/>
                  <a:pt x="0" y="19821"/>
                </a:cubicBezTo>
                <a:close/>
              </a:path>
            </a:pathLst>
          </a:custGeom>
          <a:gradFill>
            <a:gsLst>
              <a:gs pos="0">
                <a:srgbClr val="FFFFFF">
                  <a:alpha val="40000"/>
                </a:srgbClr>
              </a:gs>
              <a:gs pos="100000">
                <a:srgbClr val="757575">
                  <a:alpha val="50195"/>
                </a:srgbClr>
              </a:gs>
            </a:gsLst>
            <a:lin ang="10800000"/>
          </a:gradFill>
          <a:ln w="12700">
            <a:miter lim="400000"/>
          </a:ln>
        </p:spPr>
        <p:txBody>
          <a:bodyPr lIns="45719" rIns="45719" anchor="ctr"/>
          <a:lstStyle/>
          <a:p>
            <a:pPr algn="ctr">
              <a:lnSpc>
                <a:spcPct val="95000"/>
              </a:lnSpc>
              <a:defRPr sz="2400">
                <a:solidFill>
                  <a:srgbClr val="FFFFFF"/>
                </a:solidFill>
              </a:defRPr>
            </a:pPr>
            <a:endParaRPr/>
          </a:p>
        </p:txBody>
      </p:sp>
      <p:sp>
        <p:nvSpPr>
          <p:cNvPr id="398" name="TextBox 4"/>
          <p:cNvSpPr txBox="1"/>
          <p:nvPr/>
        </p:nvSpPr>
        <p:spPr>
          <a:xfrm>
            <a:off x="2146699" y="4876799"/>
            <a:ext cx="7584108" cy="12800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179999" indent="-179999">
              <a:lnSpc>
                <a:spcPts val="1900"/>
              </a:lnSpc>
              <a:spcBef>
                <a:spcPts val="600"/>
              </a:spcBef>
              <a:defRPr sz="1600"/>
            </a:pPr>
            <a:r>
              <a:t>State of the art:</a:t>
            </a:r>
          </a:p>
          <a:p>
            <a:pPr marL="179999" indent="-179999">
              <a:lnSpc>
                <a:spcPts val="1900"/>
              </a:lnSpc>
              <a:spcBef>
                <a:spcPts val="600"/>
              </a:spcBef>
              <a:buClr>
                <a:schemeClr val="accent1"/>
              </a:buClr>
              <a:buSzPct val="80000"/>
              <a:buChar char="▪"/>
              <a:defRPr sz="1600"/>
            </a:pPr>
            <a:r>
              <a:t>Measure fMRI signal from almost every voxel in the brain </a:t>
            </a:r>
          </a:p>
          <a:p>
            <a:pPr marL="179999" indent="-179999">
              <a:lnSpc>
                <a:spcPts val="1900"/>
              </a:lnSpc>
              <a:spcBef>
                <a:spcPts val="600"/>
              </a:spcBef>
              <a:buClr>
                <a:schemeClr val="accent1"/>
              </a:buClr>
              <a:buSzPct val="80000"/>
              <a:buChar char="▪"/>
              <a:defRPr sz="1600"/>
            </a:pPr>
            <a:r>
              <a:t>Average the signal of voxels within each ROI</a:t>
            </a:r>
          </a:p>
          <a:p>
            <a:pPr marL="179999" indent="-179999">
              <a:lnSpc>
                <a:spcPts val="1900"/>
              </a:lnSpc>
              <a:spcBef>
                <a:spcPts val="600"/>
              </a:spcBef>
              <a:buClr>
                <a:schemeClr val="accent1"/>
              </a:buClr>
              <a:buSzPct val="80000"/>
              <a:buChar char="▪"/>
              <a:defRPr sz="1600"/>
            </a:pPr>
            <a:r>
              <a:t>Report ROI-to-ROI connectivity</a:t>
            </a:r>
          </a:p>
        </p:txBody>
      </p:sp>
      <p:grpSp>
        <p:nvGrpSpPr>
          <p:cNvPr id="415" name="Group 3"/>
          <p:cNvGrpSpPr/>
          <p:nvPr/>
        </p:nvGrpSpPr>
        <p:grpSpPr>
          <a:xfrm>
            <a:off x="7022859" y="1265118"/>
            <a:ext cx="3928835" cy="3365080"/>
            <a:chOff x="0" y="0"/>
            <a:chExt cx="3928834" cy="3365079"/>
          </a:xfrm>
        </p:grpSpPr>
        <p:grpSp>
          <p:nvGrpSpPr>
            <p:cNvPr id="413" name="Group 32"/>
            <p:cNvGrpSpPr/>
            <p:nvPr/>
          </p:nvGrpSpPr>
          <p:grpSpPr>
            <a:xfrm>
              <a:off x="0" y="0"/>
              <a:ext cx="3928835" cy="3365080"/>
              <a:chOff x="0" y="0"/>
              <a:chExt cx="3928834" cy="3365079"/>
            </a:xfrm>
          </p:grpSpPr>
          <p:pic>
            <p:nvPicPr>
              <p:cNvPr id="399" name="Picture 33" descr="Picture 33"/>
              <p:cNvPicPr>
                <a:picLocks noChangeAspect="1"/>
              </p:cNvPicPr>
              <p:nvPr/>
            </p:nvPicPr>
            <p:blipFill>
              <a:blip r:embed="rId5"/>
              <a:srcRect l="10625" t="4615" r="30625" b="1941"/>
              <a:stretch>
                <a:fillRect/>
              </a:stretch>
            </p:blipFill>
            <p:spPr>
              <a:xfrm>
                <a:off x="0" y="0"/>
                <a:ext cx="3905155" cy="3365080"/>
              </a:xfrm>
              <a:prstGeom prst="rect">
                <a:avLst/>
              </a:prstGeom>
              <a:ln w="12700" cap="flat">
                <a:noFill/>
                <a:miter lim="400000"/>
              </a:ln>
              <a:effectLst/>
            </p:spPr>
          </p:pic>
          <p:sp>
            <p:nvSpPr>
              <p:cNvPr id="400" name="Freeform 36"/>
              <p:cNvSpPr/>
              <p:nvPr/>
            </p:nvSpPr>
            <p:spPr>
              <a:xfrm>
                <a:off x="2212481" y="133978"/>
                <a:ext cx="1645084" cy="1155059"/>
              </a:xfrm>
              <a:custGeom>
                <a:avLst/>
                <a:gdLst/>
                <a:ahLst/>
                <a:cxnLst>
                  <a:cxn ang="0">
                    <a:pos x="wd2" y="hd2"/>
                  </a:cxn>
                  <a:cxn ang="5400000">
                    <a:pos x="wd2" y="hd2"/>
                  </a:cxn>
                  <a:cxn ang="10800000">
                    <a:pos x="wd2" y="hd2"/>
                  </a:cxn>
                  <a:cxn ang="16200000">
                    <a:pos x="wd2" y="hd2"/>
                  </a:cxn>
                </a:cxnLst>
                <a:rect l="0" t="0" r="r" b="b"/>
                <a:pathLst>
                  <a:path w="21600" h="21600" extrusionOk="0">
                    <a:moveTo>
                      <a:pt x="996" y="1909"/>
                    </a:moveTo>
                    <a:lnTo>
                      <a:pt x="1034" y="3491"/>
                    </a:lnTo>
                    <a:lnTo>
                      <a:pt x="1034" y="4636"/>
                    </a:lnTo>
                    <a:lnTo>
                      <a:pt x="613" y="5782"/>
                    </a:lnTo>
                    <a:lnTo>
                      <a:pt x="306" y="6655"/>
                    </a:lnTo>
                    <a:lnTo>
                      <a:pt x="191" y="7091"/>
                    </a:lnTo>
                    <a:lnTo>
                      <a:pt x="230" y="7582"/>
                    </a:lnTo>
                    <a:lnTo>
                      <a:pt x="191" y="7964"/>
                    </a:lnTo>
                    <a:lnTo>
                      <a:pt x="153" y="8564"/>
                    </a:lnTo>
                    <a:lnTo>
                      <a:pt x="0" y="9982"/>
                    </a:lnTo>
                    <a:lnTo>
                      <a:pt x="383" y="10527"/>
                    </a:lnTo>
                    <a:lnTo>
                      <a:pt x="689" y="11782"/>
                    </a:lnTo>
                    <a:lnTo>
                      <a:pt x="1417" y="11455"/>
                    </a:lnTo>
                    <a:lnTo>
                      <a:pt x="1570" y="10582"/>
                    </a:lnTo>
                    <a:lnTo>
                      <a:pt x="1149" y="9436"/>
                    </a:lnTo>
                    <a:lnTo>
                      <a:pt x="804" y="9109"/>
                    </a:lnTo>
                    <a:lnTo>
                      <a:pt x="651" y="7636"/>
                    </a:lnTo>
                    <a:lnTo>
                      <a:pt x="804" y="7091"/>
                    </a:lnTo>
                    <a:lnTo>
                      <a:pt x="1111" y="6873"/>
                    </a:lnTo>
                    <a:lnTo>
                      <a:pt x="1187" y="6436"/>
                    </a:lnTo>
                    <a:lnTo>
                      <a:pt x="1187" y="5345"/>
                    </a:lnTo>
                    <a:lnTo>
                      <a:pt x="1111" y="4145"/>
                    </a:lnTo>
                    <a:lnTo>
                      <a:pt x="1187" y="3164"/>
                    </a:lnTo>
                    <a:lnTo>
                      <a:pt x="1647" y="2018"/>
                    </a:lnTo>
                    <a:lnTo>
                      <a:pt x="2643" y="927"/>
                    </a:lnTo>
                    <a:lnTo>
                      <a:pt x="3064" y="709"/>
                    </a:lnTo>
                    <a:lnTo>
                      <a:pt x="3562" y="1091"/>
                    </a:lnTo>
                    <a:lnTo>
                      <a:pt x="4098" y="1964"/>
                    </a:lnTo>
                    <a:lnTo>
                      <a:pt x="4711" y="3327"/>
                    </a:lnTo>
                    <a:lnTo>
                      <a:pt x="4979" y="3873"/>
                    </a:lnTo>
                    <a:lnTo>
                      <a:pt x="5094" y="4309"/>
                    </a:lnTo>
                    <a:lnTo>
                      <a:pt x="5247" y="4091"/>
                    </a:lnTo>
                    <a:lnTo>
                      <a:pt x="5094" y="3109"/>
                    </a:lnTo>
                    <a:lnTo>
                      <a:pt x="5285" y="1800"/>
                    </a:lnTo>
                    <a:lnTo>
                      <a:pt x="6587" y="1691"/>
                    </a:lnTo>
                    <a:lnTo>
                      <a:pt x="7545" y="2127"/>
                    </a:lnTo>
                    <a:lnTo>
                      <a:pt x="8426" y="2782"/>
                    </a:lnTo>
                    <a:lnTo>
                      <a:pt x="10685" y="4909"/>
                    </a:lnTo>
                    <a:lnTo>
                      <a:pt x="12217" y="7364"/>
                    </a:lnTo>
                    <a:lnTo>
                      <a:pt x="12638" y="8945"/>
                    </a:lnTo>
                    <a:lnTo>
                      <a:pt x="12562" y="10309"/>
                    </a:lnTo>
                    <a:lnTo>
                      <a:pt x="11566" y="12436"/>
                    </a:lnTo>
                    <a:lnTo>
                      <a:pt x="9804" y="14073"/>
                    </a:lnTo>
                    <a:lnTo>
                      <a:pt x="9728" y="14291"/>
                    </a:lnTo>
                    <a:lnTo>
                      <a:pt x="9766" y="14618"/>
                    </a:lnTo>
                    <a:lnTo>
                      <a:pt x="9919" y="15109"/>
                    </a:lnTo>
                    <a:lnTo>
                      <a:pt x="10532" y="15000"/>
                    </a:lnTo>
                    <a:lnTo>
                      <a:pt x="11719" y="13145"/>
                    </a:lnTo>
                    <a:lnTo>
                      <a:pt x="13174" y="10145"/>
                    </a:lnTo>
                    <a:lnTo>
                      <a:pt x="13672" y="9491"/>
                    </a:lnTo>
                    <a:lnTo>
                      <a:pt x="14630" y="9164"/>
                    </a:lnTo>
                    <a:lnTo>
                      <a:pt x="15702" y="9873"/>
                    </a:lnTo>
                    <a:lnTo>
                      <a:pt x="16123" y="11127"/>
                    </a:lnTo>
                    <a:lnTo>
                      <a:pt x="16047" y="12382"/>
                    </a:lnTo>
                    <a:lnTo>
                      <a:pt x="15549" y="13964"/>
                    </a:lnTo>
                    <a:lnTo>
                      <a:pt x="16430" y="12818"/>
                    </a:lnTo>
                    <a:lnTo>
                      <a:pt x="16813" y="12164"/>
                    </a:lnTo>
                    <a:lnTo>
                      <a:pt x="17540" y="11945"/>
                    </a:lnTo>
                    <a:lnTo>
                      <a:pt x="18383" y="13091"/>
                    </a:lnTo>
                    <a:lnTo>
                      <a:pt x="19915" y="15545"/>
                    </a:lnTo>
                    <a:lnTo>
                      <a:pt x="20030" y="15982"/>
                    </a:lnTo>
                    <a:lnTo>
                      <a:pt x="20834" y="20182"/>
                    </a:lnTo>
                    <a:lnTo>
                      <a:pt x="20834" y="21218"/>
                    </a:lnTo>
                    <a:lnTo>
                      <a:pt x="21600" y="21600"/>
                    </a:lnTo>
                    <a:lnTo>
                      <a:pt x="20757" y="14509"/>
                    </a:lnTo>
                    <a:lnTo>
                      <a:pt x="8923" y="273"/>
                    </a:lnTo>
                    <a:lnTo>
                      <a:pt x="1953" y="0"/>
                    </a:lnTo>
                    <a:lnTo>
                      <a:pt x="996" y="1909"/>
                    </a:lnTo>
                    <a:close/>
                  </a:path>
                </a:pathLst>
              </a:custGeom>
              <a:solidFill>
                <a:srgbClr val="FFFFFF"/>
              </a:solidFill>
              <a:ln w="12700" cap="flat">
                <a:noFill/>
                <a:miter lim="400000"/>
              </a:ln>
              <a:effectLst/>
            </p:spPr>
            <p:txBody>
              <a:bodyPr wrap="square" lIns="45719" tIns="45719" rIns="45719" bIns="45719" numCol="1" anchor="ctr">
                <a:noAutofit/>
              </a:bodyPr>
              <a:lstStyle/>
              <a:p>
                <a:pPr algn="ctr">
                  <a:lnSpc>
                    <a:spcPct val="95000"/>
                  </a:lnSpc>
                  <a:defRPr sz="2400">
                    <a:solidFill>
                      <a:srgbClr val="FFFFFF"/>
                    </a:solidFill>
                  </a:defRPr>
                </a:pPr>
                <a:endParaRPr/>
              </a:p>
            </p:txBody>
          </p:sp>
          <p:sp>
            <p:nvSpPr>
              <p:cNvPr id="401" name="Freeform 46"/>
              <p:cNvSpPr/>
              <p:nvPr/>
            </p:nvSpPr>
            <p:spPr>
              <a:xfrm>
                <a:off x="2189146" y="874848"/>
                <a:ext cx="277099" cy="166259"/>
              </a:xfrm>
              <a:custGeom>
                <a:avLst/>
                <a:gdLst/>
                <a:ahLst/>
                <a:cxnLst>
                  <a:cxn ang="0">
                    <a:pos x="wd2" y="hd2"/>
                  </a:cxn>
                  <a:cxn ang="5400000">
                    <a:pos x="wd2" y="hd2"/>
                  </a:cxn>
                  <a:cxn ang="10800000">
                    <a:pos x="wd2" y="hd2"/>
                  </a:cxn>
                  <a:cxn ang="16200000">
                    <a:pos x="wd2" y="hd2"/>
                  </a:cxn>
                </a:cxnLst>
                <a:rect l="0" t="0" r="r" b="b"/>
                <a:pathLst>
                  <a:path w="21600" h="21600" extrusionOk="0">
                    <a:moveTo>
                      <a:pt x="4775" y="0"/>
                    </a:moveTo>
                    <a:lnTo>
                      <a:pt x="2728" y="4168"/>
                    </a:lnTo>
                    <a:lnTo>
                      <a:pt x="0" y="6821"/>
                    </a:lnTo>
                    <a:lnTo>
                      <a:pt x="1137" y="10232"/>
                    </a:lnTo>
                    <a:lnTo>
                      <a:pt x="3638" y="12884"/>
                    </a:lnTo>
                    <a:lnTo>
                      <a:pt x="5002" y="15537"/>
                    </a:lnTo>
                    <a:lnTo>
                      <a:pt x="6822" y="8714"/>
                    </a:lnTo>
                    <a:cubicBezTo>
                      <a:pt x="8085" y="8799"/>
                      <a:pt x="9802" y="8129"/>
                      <a:pt x="10763" y="8718"/>
                    </a:cubicBezTo>
                    <a:lnTo>
                      <a:pt x="16825" y="15537"/>
                    </a:lnTo>
                    <a:lnTo>
                      <a:pt x="19326" y="20463"/>
                    </a:lnTo>
                    <a:lnTo>
                      <a:pt x="21600" y="21600"/>
                    </a:lnTo>
                    <a:lnTo>
                      <a:pt x="20463" y="16295"/>
                    </a:lnTo>
                    <a:lnTo>
                      <a:pt x="17507" y="15158"/>
                    </a:lnTo>
                    <a:lnTo>
                      <a:pt x="12499" y="8466"/>
                    </a:lnTo>
                    <a:lnTo>
                      <a:pt x="7880" y="4929"/>
                    </a:lnTo>
                    <a:lnTo>
                      <a:pt x="4775" y="0"/>
                    </a:lnTo>
                    <a:close/>
                  </a:path>
                </a:pathLst>
              </a:custGeom>
              <a:solidFill>
                <a:srgbClr val="FFFFFF"/>
              </a:solidFill>
              <a:ln w="12700" cap="flat">
                <a:noFill/>
                <a:miter lim="400000"/>
              </a:ln>
              <a:effectLst/>
            </p:spPr>
            <p:txBody>
              <a:bodyPr wrap="square" lIns="45719" tIns="45719" rIns="45719" bIns="45719" numCol="1" anchor="ctr">
                <a:noAutofit/>
              </a:bodyPr>
              <a:lstStyle/>
              <a:p>
                <a:pPr algn="ctr">
                  <a:lnSpc>
                    <a:spcPct val="95000"/>
                  </a:lnSpc>
                  <a:defRPr sz="2400">
                    <a:solidFill>
                      <a:srgbClr val="FFFFFF"/>
                    </a:solidFill>
                  </a:defRPr>
                </a:pPr>
                <a:endParaRPr/>
              </a:p>
            </p:txBody>
          </p:sp>
          <p:sp>
            <p:nvSpPr>
              <p:cNvPr id="402" name="Freeform 48"/>
              <p:cNvSpPr/>
              <p:nvPr/>
            </p:nvSpPr>
            <p:spPr>
              <a:xfrm>
                <a:off x="3399522" y="1791298"/>
                <a:ext cx="529313" cy="599113"/>
              </a:xfrm>
              <a:custGeom>
                <a:avLst/>
                <a:gdLst/>
                <a:ahLst/>
                <a:cxnLst>
                  <a:cxn ang="0">
                    <a:pos x="wd2" y="hd2"/>
                  </a:cxn>
                  <a:cxn ang="5400000">
                    <a:pos x="wd2" y="hd2"/>
                  </a:cxn>
                  <a:cxn ang="10800000">
                    <a:pos x="wd2" y="hd2"/>
                  </a:cxn>
                  <a:cxn ang="16200000">
                    <a:pos x="wd2" y="hd2"/>
                  </a:cxn>
                </a:cxnLst>
                <a:rect l="0" t="0" r="r" b="b"/>
                <a:pathLst>
                  <a:path w="21600" h="21600" extrusionOk="0">
                    <a:moveTo>
                      <a:pt x="17248" y="140"/>
                    </a:moveTo>
                    <a:lnTo>
                      <a:pt x="12580" y="489"/>
                    </a:lnTo>
                    <a:lnTo>
                      <a:pt x="11077" y="419"/>
                    </a:lnTo>
                    <a:lnTo>
                      <a:pt x="9020" y="140"/>
                    </a:lnTo>
                    <a:lnTo>
                      <a:pt x="8624" y="0"/>
                    </a:lnTo>
                    <a:lnTo>
                      <a:pt x="7754" y="70"/>
                    </a:lnTo>
                    <a:lnTo>
                      <a:pt x="5143" y="280"/>
                    </a:lnTo>
                    <a:lnTo>
                      <a:pt x="4273" y="979"/>
                    </a:lnTo>
                    <a:lnTo>
                      <a:pt x="3798" y="1328"/>
                    </a:lnTo>
                    <a:lnTo>
                      <a:pt x="2690" y="1957"/>
                    </a:lnTo>
                    <a:lnTo>
                      <a:pt x="949" y="2167"/>
                    </a:lnTo>
                    <a:lnTo>
                      <a:pt x="79" y="1817"/>
                    </a:lnTo>
                    <a:lnTo>
                      <a:pt x="316" y="2097"/>
                    </a:lnTo>
                    <a:lnTo>
                      <a:pt x="1662" y="3355"/>
                    </a:lnTo>
                    <a:lnTo>
                      <a:pt x="2769" y="4054"/>
                    </a:lnTo>
                    <a:lnTo>
                      <a:pt x="3402" y="3705"/>
                    </a:lnTo>
                    <a:lnTo>
                      <a:pt x="3877" y="2726"/>
                    </a:lnTo>
                    <a:cubicBezTo>
                      <a:pt x="4062" y="2586"/>
                      <a:pt x="4241" y="2441"/>
                      <a:pt x="4431" y="2307"/>
                    </a:cubicBezTo>
                    <a:cubicBezTo>
                      <a:pt x="4505" y="2254"/>
                      <a:pt x="4609" y="2233"/>
                      <a:pt x="4668" y="2167"/>
                    </a:cubicBezTo>
                    <a:cubicBezTo>
                      <a:pt x="5105" y="1685"/>
                      <a:pt x="4304" y="2218"/>
                      <a:pt x="4985" y="1817"/>
                    </a:cubicBezTo>
                    <a:cubicBezTo>
                      <a:pt x="5049" y="1647"/>
                      <a:pt x="5069" y="1534"/>
                      <a:pt x="5222" y="1398"/>
                    </a:cubicBezTo>
                    <a:cubicBezTo>
                      <a:pt x="5289" y="1339"/>
                      <a:pt x="5380" y="1305"/>
                      <a:pt x="5459" y="1258"/>
                    </a:cubicBezTo>
                    <a:cubicBezTo>
                      <a:pt x="5512" y="1188"/>
                      <a:pt x="5543" y="1101"/>
                      <a:pt x="5618" y="1049"/>
                    </a:cubicBezTo>
                    <a:cubicBezTo>
                      <a:pt x="5683" y="1003"/>
                      <a:pt x="5780" y="1012"/>
                      <a:pt x="5855" y="979"/>
                    </a:cubicBezTo>
                    <a:cubicBezTo>
                      <a:pt x="6411" y="733"/>
                      <a:pt x="5685" y="899"/>
                      <a:pt x="6567" y="769"/>
                    </a:cubicBezTo>
                    <a:lnTo>
                      <a:pt x="10602" y="839"/>
                    </a:lnTo>
                    <a:cubicBezTo>
                      <a:pt x="10711" y="842"/>
                      <a:pt x="10812" y="890"/>
                      <a:pt x="10919" y="909"/>
                    </a:cubicBezTo>
                    <a:cubicBezTo>
                      <a:pt x="11076" y="937"/>
                      <a:pt x="11235" y="955"/>
                      <a:pt x="11393" y="979"/>
                    </a:cubicBezTo>
                    <a:cubicBezTo>
                      <a:pt x="12030" y="838"/>
                      <a:pt x="11380" y="970"/>
                      <a:pt x="12343" y="839"/>
                    </a:cubicBezTo>
                    <a:cubicBezTo>
                      <a:pt x="12476" y="821"/>
                      <a:pt x="12605" y="780"/>
                      <a:pt x="12738" y="769"/>
                    </a:cubicBezTo>
                    <a:cubicBezTo>
                      <a:pt x="13186" y="733"/>
                      <a:pt x="13635" y="722"/>
                      <a:pt x="14084" y="699"/>
                    </a:cubicBezTo>
                    <a:cubicBezTo>
                      <a:pt x="14505" y="722"/>
                      <a:pt x="14937" y="686"/>
                      <a:pt x="15349" y="769"/>
                    </a:cubicBezTo>
                    <a:cubicBezTo>
                      <a:pt x="15535" y="806"/>
                      <a:pt x="15644" y="995"/>
                      <a:pt x="15824" y="1049"/>
                    </a:cubicBezTo>
                    <a:lnTo>
                      <a:pt x="16299" y="1188"/>
                    </a:lnTo>
                    <a:cubicBezTo>
                      <a:pt x="16352" y="1258"/>
                      <a:pt x="16390" y="1339"/>
                      <a:pt x="16457" y="1398"/>
                    </a:cubicBezTo>
                    <a:cubicBezTo>
                      <a:pt x="16524" y="1457"/>
                      <a:pt x="16635" y="1472"/>
                      <a:pt x="16695" y="1538"/>
                    </a:cubicBezTo>
                    <a:cubicBezTo>
                      <a:pt x="16747" y="1595"/>
                      <a:pt x="16733" y="1683"/>
                      <a:pt x="16774" y="1748"/>
                    </a:cubicBezTo>
                    <a:cubicBezTo>
                      <a:pt x="16866" y="1894"/>
                      <a:pt x="17090" y="2167"/>
                      <a:pt x="17090" y="2167"/>
                    </a:cubicBezTo>
                    <a:cubicBezTo>
                      <a:pt x="17064" y="2447"/>
                      <a:pt x="17050" y="2727"/>
                      <a:pt x="17011" y="3006"/>
                    </a:cubicBezTo>
                    <a:cubicBezTo>
                      <a:pt x="16998" y="3101"/>
                      <a:pt x="16932" y="3189"/>
                      <a:pt x="16932" y="3285"/>
                    </a:cubicBezTo>
                    <a:cubicBezTo>
                      <a:pt x="16932" y="3566"/>
                      <a:pt x="16959" y="3848"/>
                      <a:pt x="17011" y="4124"/>
                    </a:cubicBezTo>
                    <a:cubicBezTo>
                      <a:pt x="17038" y="4270"/>
                      <a:pt x="17077" y="4421"/>
                      <a:pt x="17169" y="4544"/>
                    </a:cubicBezTo>
                    <a:lnTo>
                      <a:pt x="17486" y="4963"/>
                    </a:lnTo>
                    <a:cubicBezTo>
                      <a:pt x="17711" y="5561"/>
                      <a:pt x="17623" y="5236"/>
                      <a:pt x="17723" y="5942"/>
                    </a:cubicBezTo>
                    <a:cubicBezTo>
                      <a:pt x="17692" y="6466"/>
                      <a:pt x="17693" y="7191"/>
                      <a:pt x="17565" y="7759"/>
                    </a:cubicBezTo>
                    <a:cubicBezTo>
                      <a:pt x="17548" y="7831"/>
                      <a:pt x="17538" y="7911"/>
                      <a:pt x="17486" y="7969"/>
                    </a:cubicBezTo>
                    <a:cubicBezTo>
                      <a:pt x="17426" y="8035"/>
                      <a:pt x="17327" y="8062"/>
                      <a:pt x="17248" y="8109"/>
                    </a:cubicBezTo>
                    <a:cubicBezTo>
                      <a:pt x="17196" y="8179"/>
                      <a:pt x="17095" y="8235"/>
                      <a:pt x="17090" y="8318"/>
                    </a:cubicBezTo>
                    <a:cubicBezTo>
                      <a:pt x="17068" y="8691"/>
                      <a:pt x="17112" y="9067"/>
                      <a:pt x="17169" y="9437"/>
                    </a:cubicBezTo>
                    <a:cubicBezTo>
                      <a:pt x="17192" y="9583"/>
                      <a:pt x="17282" y="9715"/>
                      <a:pt x="17327" y="9856"/>
                    </a:cubicBezTo>
                    <a:lnTo>
                      <a:pt x="17486" y="10346"/>
                    </a:lnTo>
                    <a:cubicBezTo>
                      <a:pt x="17512" y="10555"/>
                      <a:pt x="17565" y="10764"/>
                      <a:pt x="17565" y="10975"/>
                    </a:cubicBezTo>
                    <a:cubicBezTo>
                      <a:pt x="17565" y="11163"/>
                      <a:pt x="17514" y="11348"/>
                      <a:pt x="17486" y="11534"/>
                    </a:cubicBezTo>
                    <a:cubicBezTo>
                      <a:pt x="17320" y="12635"/>
                      <a:pt x="17499" y="11626"/>
                      <a:pt x="17327" y="12233"/>
                    </a:cubicBezTo>
                    <a:cubicBezTo>
                      <a:pt x="17295" y="12348"/>
                      <a:pt x="17304" y="12474"/>
                      <a:pt x="17248" y="12583"/>
                    </a:cubicBezTo>
                    <a:cubicBezTo>
                      <a:pt x="17170" y="12735"/>
                      <a:pt x="17037" y="12862"/>
                      <a:pt x="16932" y="13002"/>
                    </a:cubicBezTo>
                    <a:cubicBezTo>
                      <a:pt x="16721" y="13282"/>
                      <a:pt x="16853" y="13165"/>
                      <a:pt x="16536" y="13351"/>
                    </a:cubicBezTo>
                    <a:cubicBezTo>
                      <a:pt x="16458" y="13559"/>
                      <a:pt x="16408" y="13814"/>
                      <a:pt x="16220" y="13981"/>
                    </a:cubicBezTo>
                    <a:cubicBezTo>
                      <a:pt x="16153" y="14040"/>
                      <a:pt x="16062" y="14074"/>
                      <a:pt x="15982" y="14120"/>
                    </a:cubicBezTo>
                    <a:cubicBezTo>
                      <a:pt x="15930" y="14190"/>
                      <a:pt x="15896" y="14275"/>
                      <a:pt x="15824" y="14330"/>
                    </a:cubicBezTo>
                    <a:cubicBezTo>
                      <a:pt x="15681" y="14441"/>
                      <a:pt x="15508" y="14516"/>
                      <a:pt x="15349" y="14610"/>
                    </a:cubicBezTo>
                    <a:cubicBezTo>
                      <a:pt x="15090" y="14762"/>
                      <a:pt x="14997" y="14844"/>
                      <a:pt x="14637" y="14889"/>
                    </a:cubicBezTo>
                    <a:lnTo>
                      <a:pt x="14084" y="14959"/>
                    </a:lnTo>
                    <a:cubicBezTo>
                      <a:pt x="14004" y="15006"/>
                      <a:pt x="13913" y="15040"/>
                      <a:pt x="13846" y="15099"/>
                    </a:cubicBezTo>
                    <a:cubicBezTo>
                      <a:pt x="13389" y="15503"/>
                      <a:pt x="14034" y="15118"/>
                      <a:pt x="13451" y="15518"/>
                    </a:cubicBezTo>
                    <a:cubicBezTo>
                      <a:pt x="13042" y="15799"/>
                      <a:pt x="13097" y="15762"/>
                      <a:pt x="12738" y="15868"/>
                    </a:cubicBezTo>
                    <a:cubicBezTo>
                      <a:pt x="12659" y="15915"/>
                      <a:pt x="12586" y="15970"/>
                      <a:pt x="12501" y="16008"/>
                    </a:cubicBezTo>
                    <a:cubicBezTo>
                      <a:pt x="12290" y="16101"/>
                      <a:pt x="11892" y="16131"/>
                      <a:pt x="11710" y="16148"/>
                    </a:cubicBezTo>
                    <a:cubicBezTo>
                      <a:pt x="11368" y="16178"/>
                      <a:pt x="11024" y="16194"/>
                      <a:pt x="10681" y="16217"/>
                    </a:cubicBezTo>
                    <a:cubicBezTo>
                      <a:pt x="10389" y="16304"/>
                      <a:pt x="10254" y="16357"/>
                      <a:pt x="9890" y="16357"/>
                    </a:cubicBezTo>
                    <a:cubicBezTo>
                      <a:pt x="9520" y="16357"/>
                      <a:pt x="9152" y="16311"/>
                      <a:pt x="8782" y="16287"/>
                    </a:cubicBezTo>
                    <a:cubicBezTo>
                      <a:pt x="8677" y="16264"/>
                      <a:pt x="8566" y="16255"/>
                      <a:pt x="8466" y="16217"/>
                    </a:cubicBezTo>
                    <a:cubicBezTo>
                      <a:pt x="8379" y="16184"/>
                      <a:pt x="8314" y="16115"/>
                      <a:pt x="8229" y="16078"/>
                    </a:cubicBezTo>
                    <a:cubicBezTo>
                      <a:pt x="8154" y="16045"/>
                      <a:pt x="8070" y="16031"/>
                      <a:pt x="7991" y="16008"/>
                    </a:cubicBezTo>
                    <a:cubicBezTo>
                      <a:pt x="7727" y="16031"/>
                      <a:pt x="7463" y="16047"/>
                      <a:pt x="7200" y="16078"/>
                    </a:cubicBezTo>
                    <a:cubicBezTo>
                      <a:pt x="7067" y="16093"/>
                      <a:pt x="6936" y="16122"/>
                      <a:pt x="6804" y="16148"/>
                    </a:cubicBezTo>
                    <a:cubicBezTo>
                      <a:pt x="6506" y="16206"/>
                      <a:pt x="6515" y="16209"/>
                      <a:pt x="6251" y="16287"/>
                    </a:cubicBezTo>
                    <a:cubicBezTo>
                      <a:pt x="5571" y="16688"/>
                      <a:pt x="6431" y="16208"/>
                      <a:pt x="5776" y="16497"/>
                    </a:cubicBezTo>
                    <a:cubicBezTo>
                      <a:pt x="5691" y="16535"/>
                      <a:pt x="5624" y="16599"/>
                      <a:pt x="5538" y="16637"/>
                    </a:cubicBezTo>
                    <a:cubicBezTo>
                      <a:pt x="5464" y="16670"/>
                      <a:pt x="5376" y="16674"/>
                      <a:pt x="5301" y="16707"/>
                    </a:cubicBezTo>
                    <a:cubicBezTo>
                      <a:pt x="5216" y="16744"/>
                      <a:pt x="5151" y="16812"/>
                      <a:pt x="5064" y="16847"/>
                    </a:cubicBezTo>
                    <a:cubicBezTo>
                      <a:pt x="4911" y="16906"/>
                      <a:pt x="4728" y="16905"/>
                      <a:pt x="4589" y="16986"/>
                    </a:cubicBezTo>
                    <a:cubicBezTo>
                      <a:pt x="4431" y="17080"/>
                      <a:pt x="4295" y="17213"/>
                      <a:pt x="4114" y="17266"/>
                    </a:cubicBezTo>
                    <a:lnTo>
                      <a:pt x="3402" y="17476"/>
                    </a:lnTo>
                    <a:lnTo>
                      <a:pt x="3165" y="17546"/>
                    </a:lnTo>
                    <a:cubicBezTo>
                      <a:pt x="2848" y="17522"/>
                      <a:pt x="2532" y="17457"/>
                      <a:pt x="2215" y="17476"/>
                    </a:cubicBezTo>
                    <a:cubicBezTo>
                      <a:pt x="2121" y="17481"/>
                      <a:pt x="2049" y="17560"/>
                      <a:pt x="1978" y="17616"/>
                    </a:cubicBezTo>
                    <a:cubicBezTo>
                      <a:pt x="1811" y="17747"/>
                      <a:pt x="1716" y="17972"/>
                      <a:pt x="1503" y="18035"/>
                    </a:cubicBezTo>
                    <a:cubicBezTo>
                      <a:pt x="1345" y="18082"/>
                      <a:pt x="1167" y="18093"/>
                      <a:pt x="1029" y="18175"/>
                    </a:cubicBezTo>
                    <a:cubicBezTo>
                      <a:pt x="470" y="18504"/>
                      <a:pt x="1161" y="18091"/>
                      <a:pt x="475" y="18524"/>
                    </a:cubicBezTo>
                    <a:cubicBezTo>
                      <a:pt x="397" y="18573"/>
                      <a:pt x="322" y="18627"/>
                      <a:pt x="237" y="18664"/>
                    </a:cubicBezTo>
                    <a:cubicBezTo>
                      <a:pt x="163" y="18697"/>
                      <a:pt x="79" y="18711"/>
                      <a:pt x="0" y="18734"/>
                    </a:cubicBezTo>
                    <a:cubicBezTo>
                      <a:pt x="79" y="18757"/>
                      <a:pt x="155" y="18816"/>
                      <a:pt x="237" y="18804"/>
                    </a:cubicBezTo>
                    <a:cubicBezTo>
                      <a:pt x="331" y="18790"/>
                      <a:pt x="390" y="18702"/>
                      <a:pt x="475" y="18664"/>
                    </a:cubicBezTo>
                    <a:cubicBezTo>
                      <a:pt x="549" y="18631"/>
                      <a:pt x="637" y="18627"/>
                      <a:pt x="712" y="18594"/>
                    </a:cubicBezTo>
                    <a:cubicBezTo>
                      <a:pt x="1098" y="18424"/>
                      <a:pt x="804" y="18421"/>
                      <a:pt x="1345" y="18384"/>
                    </a:cubicBezTo>
                    <a:cubicBezTo>
                      <a:pt x="1898" y="18347"/>
                      <a:pt x="2453" y="18338"/>
                      <a:pt x="3007" y="18315"/>
                    </a:cubicBezTo>
                    <a:cubicBezTo>
                      <a:pt x="3218" y="18291"/>
                      <a:pt x="3429" y="18273"/>
                      <a:pt x="3640" y="18245"/>
                    </a:cubicBezTo>
                    <a:cubicBezTo>
                      <a:pt x="3901" y="18209"/>
                      <a:pt x="4100" y="18160"/>
                      <a:pt x="4352" y="18105"/>
                    </a:cubicBezTo>
                    <a:cubicBezTo>
                      <a:pt x="5301" y="18128"/>
                      <a:pt x="6252" y="18118"/>
                      <a:pt x="7200" y="18175"/>
                    </a:cubicBezTo>
                    <a:cubicBezTo>
                      <a:pt x="7417" y="18188"/>
                      <a:pt x="7618" y="18283"/>
                      <a:pt x="7833" y="18315"/>
                    </a:cubicBezTo>
                    <a:cubicBezTo>
                      <a:pt x="8569" y="18423"/>
                      <a:pt x="8148" y="18370"/>
                      <a:pt x="9099" y="18454"/>
                    </a:cubicBezTo>
                    <a:cubicBezTo>
                      <a:pt x="9468" y="18431"/>
                      <a:pt x="9838" y="18419"/>
                      <a:pt x="10207" y="18384"/>
                    </a:cubicBezTo>
                    <a:cubicBezTo>
                      <a:pt x="10340" y="18372"/>
                      <a:pt x="10468" y="18326"/>
                      <a:pt x="10602" y="18315"/>
                    </a:cubicBezTo>
                    <a:cubicBezTo>
                      <a:pt x="10997" y="18280"/>
                      <a:pt x="11393" y="18268"/>
                      <a:pt x="11789" y="18245"/>
                    </a:cubicBezTo>
                    <a:cubicBezTo>
                      <a:pt x="11964" y="18090"/>
                      <a:pt x="12043" y="17992"/>
                      <a:pt x="12264" y="17895"/>
                    </a:cubicBezTo>
                    <a:cubicBezTo>
                      <a:pt x="12338" y="17862"/>
                      <a:pt x="12422" y="17849"/>
                      <a:pt x="12501" y="17825"/>
                    </a:cubicBezTo>
                    <a:cubicBezTo>
                      <a:pt x="12580" y="17779"/>
                      <a:pt x="12644" y="17690"/>
                      <a:pt x="12738" y="17685"/>
                    </a:cubicBezTo>
                    <a:cubicBezTo>
                      <a:pt x="12873" y="17678"/>
                      <a:pt x="13733" y="17670"/>
                      <a:pt x="14084" y="17825"/>
                    </a:cubicBezTo>
                    <a:cubicBezTo>
                      <a:pt x="14169" y="17863"/>
                      <a:pt x="14236" y="17927"/>
                      <a:pt x="14321" y="17965"/>
                    </a:cubicBezTo>
                    <a:cubicBezTo>
                      <a:pt x="14447" y="18021"/>
                      <a:pt x="14756" y="18075"/>
                      <a:pt x="14875" y="18105"/>
                    </a:cubicBezTo>
                    <a:cubicBezTo>
                      <a:pt x="14955" y="18125"/>
                      <a:pt x="15033" y="18151"/>
                      <a:pt x="15112" y="18175"/>
                    </a:cubicBezTo>
                    <a:cubicBezTo>
                      <a:pt x="15165" y="18245"/>
                      <a:pt x="15196" y="18332"/>
                      <a:pt x="15270" y="18384"/>
                    </a:cubicBezTo>
                    <a:cubicBezTo>
                      <a:pt x="15335" y="18430"/>
                      <a:pt x="15456" y="18397"/>
                      <a:pt x="15508" y="18454"/>
                    </a:cubicBezTo>
                    <a:cubicBezTo>
                      <a:pt x="15576" y="18529"/>
                      <a:pt x="15557" y="18642"/>
                      <a:pt x="15587" y="18734"/>
                    </a:cubicBezTo>
                    <a:cubicBezTo>
                      <a:pt x="15610" y="18805"/>
                      <a:pt x="15629" y="18878"/>
                      <a:pt x="15666" y="18944"/>
                    </a:cubicBezTo>
                    <a:cubicBezTo>
                      <a:pt x="15708" y="19019"/>
                      <a:pt x="15786" y="19077"/>
                      <a:pt x="15824" y="19153"/>
                    </a:cubicBezTo>
                    <a:cubicBezTo>
                      <a:pt x="15892" y="19288"/>
                      <a:pt x="15930" y="19433"/>
                      <a:pt x="15982" y="19573"/>
                    </a:cubicBezTo>
                    <a:lnTo>
                      <a:pt x="16141" y="19992"/>
                    </a:lnTo>
                    <a:cubicBezTo>
                      <a:pt x="16167" y="20062"/>
                      <a:pt x="16203" y="20130"/>
                      <a:pt x="16220" y="20202"/>
                    </a:cubicBezTo>
                    <a:lnTo>
                      <a:pt x="16299" y="20551"/>
                    </a:lnTo>
                    <a:cubicBezTo>
                      <a:pt x="16236" y="20831"/>
                      <a:pt x="16112" y="21185"/>
                      <a:pt x="16299" y="21460"/>
                    </a:cubicBezTo>
                    <a:cubicBezTo>
                      <a:pt x="16372" y="21568"/>
                      <a:pt x="16563" y="21553"/>
                      <a:pt x="16695" y="21600"/>
                    </a:cubicBezTo>
                    <a:cubicBezTo>
                      <a:pt x="16905" y="21577"/>
                      <a:pt x="17118" y="21565"/>
                      <a:pt x="17327" y="21530"/>
                    </a:cubicBezTo>
                    <a:cubicBezTo>
                      <a:pt x="17541" y="21495"/>
                      <a:pt x="17960" y="21390"/>
                      <a:pt x="17960" y="21390"/>
                    </a:cubicBezTo>
                    <a:cubicBezTo>
                      <a:pt x="18040" y="21344"/>
                      <a:pt x="18110" y="21284"/>
                      <a:pt x="18198" y="21250"/>
                    </a:cubicBezTo>
                    <a:cubicBezTo>
                      <a:pt x="18298" y="21213"/>
                      <a:pt x="18410" y="21207"/>
                      <a:pt x="18514" y="21181"/>
                    </a:cubicBezTo>
                    <a:cubicBezTo>
                      <a:pt x="18594" y="21160"/>
                      <a:pt x="18675" y="21140"/>
                      <a:pt x="18752" y="21111"/>
                    </a:cubicBezTo>
                    <a:cubicBezTo>
                      <a:pt x="18956" y="21033"/>
                      <a:pt x="19129" y="20948"/>
                      <a:pt x="19305" y="20831"/>
                    </a:cubicBezTo>
                    <a:cubicBezTo>
                      <a:pt x="19441" y="20742"/>
                      <a:pt x="19569" y="20645"/>
                      <a:pt x="19701" y="20551"/>
                    </a:cubicBezTo>
                    <a:cubicBezTo>
                      <a:pt x="19754" y="20458"/>
                      <a:pt x="19797" y="20360"/>
                      <a:pt x="19859" y="20272"/>
                    </a:cubicBezTo>
                    <a:cubicBezTo>
                      <a:pt x="19929" y="20173"/>
                      <a:pt x="20020" y="20087"/>
                      <a:pt x="20097" y="19992"/>
                    </a:cubicBezTo>
                    <a:cubicBezTo>
                      <a:pt x="20239" y="19817"/>
                      <a:pt x="20314" y="19708"/>
                      <a:pt x="20413" y="19503"/>
                    </a:cubicBezTo>
                    <a:cubicBezTo>
                      <a:pt x="20525" y="19272"/>
                      <a:pt x="20624" y="19037"/>
                      <a:pt x="20730" y="18804"/>
                    </a:cubicBezTo>
                    <a:lnTo>
                      <a:pt x="20888" y="18454"/>
                    </a:lnTo>
                    <a:cubicBezTo>
                      <a:pt x="20921" y="18130"/>
                      <a:pt x="20966" y="17551"/>
                      <a:pt x="21046" y="17196"/>
                    </a:cubicBezTo>
                    <a:cubicBezTo>
                      <a:pt x="21063" y="17124"/>
                      <a:pt x="21099" y="17056"/>
                      <a:pt x="21125" y="16986"/>
                    </a:cubicBezTo>
                    <a:cubicBezTo>
                      <a:pt x="21204" y="16381"/>
                      <a:pt x="21195" y="15761"/>
                      <a:pt x="21363" y="15169"/>
                    </a:cubicBezTo>
                    <a:cubicBezTo>
                      <a:pt x="21389" y="15076"/>
                      <a:pt x="21420" y="14984"/>
                      <a:pt x="21442" y="14889"/>
                    </a:cubicBezTo>
                    <a:cubicBezTo>
                      <a:pt x="21531" y="14497"/>
                      <a:pt x="21547" y="14260"/>
                      <a:pt x="21600" y="13841"/>
                    </a:cubicBezTo>
                    <a:cubicBezTo>
                      <a:pt x="21574" y="12326"/>
                      <a:pt x="21570" y="10811"/>
                      <a:pt x="21521" y="9297"/>
                    </a:cubicBezTo>
                    <a:cubicBezTo>
                      <a:pt x="21517" y="9178"/>
                      <a:pt x="21466" y="9064"/>
                      <a:pt x="21442" y="8948"/>
                    </a:cubicBezTo>
                    <a:cubicBezTo>
                      <a:pt x="21413" y="8808"/>
                      <a:pt x="21409" y="8664"/>
                      <a:pt x="21363" y="8528"/>
                    </a:cubicBezTo>
                    <a:cubicBezTo>
                      <a:pt x="21329" y="8428"/>
                      <a:pt x="21257" y="8342"/>
                      <a:pt x="21204" y="8249"/>
                    </a:cubicBezTo>
                    <a:cubicBezTo>
                      <a:pt x="21160" y="7857"/>
                      <a:pt x="21113" y="7385"/>
                      <a:pt x="21046" y="6990"/>
                    </a:cubicBezTo>
                    <a:cubicBezTo>
                      <a:pt x="20999" y="6710"/>
                      <a:pt x="20989" y="6420"/>
                      <a:pt x="20888" y="6151"/>
                    </a:cubicBezTo>
                    <a:cubicBezTo>
                      <a:pt x="20862" y="6082"/>
                      <a:pt x="20829" y="6013"/>
                      <a:pt x="20809" y="5942"/>
                    </a:cubicBezTo>
                    <a:cubicBezTo>
                      <a:pt x="20776" y="5826"/>
                      <a:pt x="20776" y="5704"/>
                      <a:pt x="20730" y="5592"/>
                    </a:cubicBezTo>
                    <a:cubicBezTo>
                      <a:pt x="20519" y="5082"/>
                      <a:pt x="20518" y="5333"/>
                      <a:pt x="20413" y="4963"/>
                    </a:cubicBezTo>
                    <a:cubicBezTo>
                      <a:pt x="20304" y="4577"/>
                      <a:pt x="20344" y="4558"/>
                      <a:pt x="20255" y="4124"/>
                    </a:cubicBezTo>
                    <a:cubicBezTo>
                      <a:pt x="20236" y="4030"/>
                      <a:pt x="20224" y="3931"/>
                      <a:pt x="20176" y="3845"/>
                    </a:cubicBezTo>
                    <a:cubicBezTo>
                      <a:pt x="20091" y="3694"/>
                      <a:pt x="19965" y="3565"/>
                      <a:pt x="19859" y="3425"/>
                    </a:cubicBezTo>
                    <a:cubicBezTo>
                      <a:pt x="19807" y="3355"/>
                      <a:pt x="19780" y="3262"/>
                      <a:pt x="19701" y="3216"/>
                    </a:cubicBezTo>
                    <a:lnTo>
                      <a:pt x="19464" y="3076"/>
                    </a:lnTo>
                    <a:cubicBezTo>
                      <a:pt x="19339" y="2910"/>
                      <a:pt x="19215" y="2738"/>
                      <a:pt x="19068" y="2586"/>
                    </a:cubicBezTo>
                    <a:cubicBezTo>
                      <a:pt x="18995" y="2511"/>
                      <a:pt x="18910" y="2447"/>
                      <a:pt x="18831" y="2377"/>
                    </a:cubicBezTo>
                    <a:cubicBezTo>
                      <a:pt x="18804" y="2307"/>
                      <a:pt x="18793" y="2231"/>
                      <a:pt x="18752" y="2167"/>
                    </a:cubicBezTo>
                    <a:cubicBezTo>
                      <a:pt x="18553" y="1860"/>
                      <a:pt x="18517" y="1926"/>
                      <a:pt x="18277" y="1678"/>
                    </a:cubicBezTo>
                    <a:cubicBezTo>
                      <a:pt x="18191" y="1589"/>
                      <a:pt x="18119" y="1491"/>
                      <a:pt x="18040" y="1398"/>
                    </a:cubicBezTo>
                    <a:cubicBezTo>
                      <a:pt x="17975" y="1227"/>
                      <a:pt x="17956" y="1114"/>
                      <a:pt x="17802" y="979"/>
                    </a:cubicBezTo>
                    <a:cubicBezTo>
                      <a:pt x="17735" y="919"/>
                      <a:pt x="17650" y="876"/>
                      <a:pt x="17565" y="839"/>
                    </a:cubicBezTo>
                    <a:cubicBezTo>
                      <a:pt x="17490" y="806"/>
                      <a:pt x="17327" y="769"/>
                      <a:pt x="17248" y="140"/>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a:lnSpc>
                    <a:spcPct val="95000"/>
                  </a:lnSpc>
                  <a:defRPr sz="2400">
                    <a:solidFill>
                      <a:srgbClr val="FFFFFF"/>
                    </a:solidFill>
                  </a:defRPr>
                </a:pPr>
                <a:endParaRPr/>
              </a:p>
            </p:txBody>
          </p:sp>
          <p:sp>
            <p:nvSpPr>
              <p:cNvPr id="403" name="Freeform 49"/>
              <p:cNvSpPr/>
              <p:nvPr/>
            </p:nvSpPr>
            <p:spPr>
              <a:xfrm>
                <a:off x="3637387" y="2407801"/>
                <a:ext cx="147554" cy="153326"/>
              </a:xfrm>
              <a:custGeom>
                <a:avLst/>
                <a:gdLst/>
                <a:ahLst/>
                <a:cxnLst>
                  <a:cxn ang="0">
                    <a:pos x="wd2" y="hd2"/>
                  </a:cxn>
                  <a:cxn ang="5400000">
                    <a:pos x="wd2" y="hd2"/>
                  </a:cxn>
                  <a:cxn ang="10800000">
                    <a:pos x="wd2" y="hd2"/>
                  </a:cxn>
                  <a:cxn ang="16200000">
                    <a:pos x="wd2" y="hd2"/>
                  </a:cxn>
                </a:cxnLst>
                <a:rect l="0" t="0" r="r" b="b"/>
                <a:pathLst>
                  <a:path w="21247" h="21457" extrusionOk="0">
                    <a:moveTo>
                      <a:pt x="18993" y="0"/>
                    </a:moveTo>
                    <a:cubicBezTo>
                      <a:pt x="18248" y="362"/>
                      <a:pt x="17490" y="698"/>
                      <a:pt x="16759" y="1085"/>
                    </a:cubicBezTo>
                    <a:cubicBezTo>
                      <a:pt x="16465" y="1242"/>
                      <a:pt x="16228" y="1496"/>
                      <a:pt x="15922" y="1628"/>
                    </a:cubicBezTo>
                    <a:cubicBezTo>
                      <a:pt x="15384" y="1860"/>
                      <a:pt x="14805" y="1990"/>
                      <a:pt x="14247" y="2171"/>
                    </a:cubicBezTo>
                    <a:lnTo>
                      <a:pt x="13409" y="2442"/>
                    </a:lnTo>
                    <a:cubicBezTo>
                      <a:pt x="13130" y="2532"/>
                      <a:pt x="12862" y="2666"/>
                      <a:pt x="12571" y="2713"/>
                    </a:cubicBezTo>
                    <a:lnTo>
                      <a:pt x="10896" y="2985"/>
                    </a:lnTo>
                    <a:lnTo>
                      <a:pt x="9221" y="3527"/>
                    </a:lnTo>
                    <a:cubicBezTo>
                      <a:pt x="8942" y="3618"/>
                      <a:pt x="8669" y="3729"/>
                      <a:pt x="8383" y="3799"/>
                    </a:cubicBezTo>
                    <a:lnTo>
                      <a:pt x="7267" y="4070"/>
                    </a:lnTo>
                    <a:lnTo>
                      <a:pt x="5591" y="5155"/>
                    </a:lnTo>
                    <a:cubicBezTo>
                      <a:pt x="5312" y="5336"/>
                      <a:pt x="4991" y="5468"/>
                      <a:pt x="4754" y="5698"/>
                    </a:cubicBezTo>
                    <a:cubicBezTo>
                      <a:pt x="3708" y="6714"/>
                      <a:pt x="4291" y="6391"/>
                      <a:pt x="3079" y="6783"/>
                    </a:cubicBezTo>
                    <a:cubicBezTo>
                      <a:pt x="2799" y="7055"/>
                      <a:pt x="2570" y="7385"/>
                      <a:pt x="2241" y="7597"/>
                    </a:cubicBezTo>
                    <a:cubicBezTo>
                      <a:pt x="-184" y="9169"/>
                      <a:pt x="3239" y="6085"/>
                      <a:pt x="566" y="8683"/>
                    </a:cubicBezTo>
                    <a:cubicBezTo>
                      <a:pt x="380" y="9225"/>
                      <a:pt x="-65" y="9743"/>
                      <a:pt x="8" y="10311"/>
                    </a:cubicBezTo>
                    <a:cubicBezTo>
                      <a:pt x="101" y="11034"/>
                      <a:pt x="129" y="11768"/>
                      <a:pt x="287" y="12481"/>
                    </a:cubicBezTo>
                    <a:cubicBezTo>
                      <a:pt x="410" y="13041"/>
                      <a:pt x="659" y="13567"/>
                      <a:pt x="845" y="14109"/>
                    </a:cubicBezTo>
                    <a:lnTo>
                      <a:pt x="1124" y="14923"/>
                    </a:lnTo>
                    <a:cubicBezTo>
                      <a:pt x="1217" y="15195"/>
                      <a:pt x="1240" y="15499"/>
                      <a:pt x="1403" y="15737"/>
                    </a:cubicBezTo>
                    <a:lnTo>
                      <a:pt x="1962" y="16551"/>
                    </a:lnTo>
                    <a:cubicBezTo>
                      <a:pt x="2055" y="16823"/>
                      <a:pt x="2098" y="17115"/>
                      <a:pt x="2241" y="17365"/>
                    </a:cubicBezTo>
                    <a:cubicBezTo>
                      <a:pt x="2798" y="18340"/>
                      <a:pt x="3172" y="19094"/>
                      <a:pt x="4195" y="19536"/>
                    </a:cubicBezTo>
                    <a:cubicBezTo>
                      <a:pt x="4733" y="19768"/>
                      <a:pt x="5381" y="19762"/>
                      <a:pt x="5871" y="20079"/>
                    </a:cubicBezTo>
                    <a:cubicBezTo>
                      <a:pt x="6953" y="20780"/>
                      <a:pt x="6390" y="20518"/>
                      <a:pt x="7546" y="20893"/>
                    </a:cubicBezTo>
                    <a:cubicBezTo>
                      <a:pt x="7825" y="21074"/>
                      <a:pt x="8052" y="21382"/>
                      <a:pt x="8383" y="21435"/>
                    </a:cubicBezTo>
                    <a:cubicBezTo>
                      <a:pt x="9400" y="21600"/>
                      <a:pt x="9217" y="20787"/>
                      <a:pt x="9779" y="20350"/>
                    </a:cubicBezTo>
                    <a:cubicBezTo>
                      <a:pt x="10009" y="20172"/>
                      <a:pt x="10338" y="20169"/>
                      <a:pt x="10617" y="20079"/>
                    </a:cubicBezTo>
                    <a:lnTo>
                      <a:pt x="15084" y="15737"/>
                    </a:lnTo>
                    <a:lnTo>
                      <a:pt x="15922" y="14923"/>
                    </a:lnTo>
                    <a:lnTo>
                      <a:pt x="16759" y="14109"/>
                    </a:lnTo>
                    <a:cubicBezTo>
                      <a:pt x="17778" y="11140"/>
                      <a:pt x="16153" y="15639"/>
                      <a:pt x="17597" y="12481"/>
                    </a:cubicBezTo>
                    <a:cubicBezTo>
                      <a:pt x="17836" y="11959"/>
                      <a:pt x="17969" y="11396"/>
                      <a:pt x="18155" y="10853"/>
                    </a:cubicBezTo>
                    <a:cubicBezTo>
                      <a:pt x="18261" y="10544"/>
                      <a:pt x="18564" y="10331"/>
                      <a:pt x="18714" y="10039"/>
                    </a:cubicBezTo>
                    <a:cubicBezTo>
                      <a:pt x="19257" y="8983"/>
                      <a:pt x="18735" y="9357"/>
                      <a:pt x="19272" y="8140"/>
                    </a:cubicBezTo>
                    <a:cubicBezTo>
                      <a:pt x="19404" y="7840"/>
                      <a:pt x="19680" y="7618"/>
                      <a:pt x="19831" y="7326"/>
                    </a:cubicBezTo>
                    <a:cubicBezTo>
                      <a:pt x="19962" y="7070"/>
                      <a:pt x="19990" y="6773"/>
                      <a:pt x="20110" y="6512"/>
                    </a:cubicBezTo>
                    <a:cubicBezTo>
                      <a:pt x="20363" y="5958"/>
                      <a:pt x="20668" y="5427"/>
                      <a:pt x="20947" y="4884"/>
                    </a:cubicBezTo>
                    <a:cubicBezTo>
                      <a:pt x="21271" y="2679"/>
                      <a:pt x="21416" y="2777"/>
                      <a:pt x="20947" y="271"/>
                    </a:cubicBezTo>
                    <a:cubicBezTo>
                      <a:pt x="20924" y="146"/>
                      <a:pt x="19319" y="45"/>
                      <a:pt x="18993" y="0"/>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a:lnSpc>
                    <a:spcPct val="95000"/>
                  </a:lnSpc>
                  <a:defRPr sz="2400">
                    <a:solidFill>
                      <a:srgbClr val="FFFFFF"/>
                    </a:solidFill>
                  </a:defRPr>
                </a:pPr>
                <a:endParaRPr/>
              </a:p>
            </p:txBody>
          </p:sp>
          <p:sp>
            <p:nvSpPr>
              <p:cNvPr id="404" name="Freeform 50"/>
              <p:cNvSpPr/>
              <p:nvPr/>
            </p:nvSpPr>
            <p:spPr>
              <a:xfrm>
                <a:off x="3067975" y="2555100"/>
                <a:ext cx="85310" cy="194159"/>
              </a:xfrm>
              <a:custGeom>
                <a:avLst/>
                <a:gdLst/>
                <a:ahLst/>
                <a:cxnLst>
                  <a:cxn ang="0">
                    <a:pos x="wd2" y="hd2"/>
                  </a:cxn>
                  <a:cxn ang="5400000">
                    <a:pos x="wd2" y="hd2"/>
                  </a:cxn>
                  <a:cxn ang="10800000">
                    <a:pos x="wd2" y="hd2"/>
                  </a:cxn>
                  <a:cxn ang="16200000">
                    <a:pos x="wd2" y="hd2"/>
                  </a:cxn>
                </a:cxnLst>
                <a:rect l="0" t="0" r="r" b="b"/>
                <a:pathLst>
                  <a:path w="21600" h="21275" extrusionOk="0">
                    <a:moveTo>
                      <a:pt x="18164" y="11059"/>
                    </a:moveTo>
                    <a:cubicBezTo>
                      <a:pt x="18334" y="10397"/>
                      <a:pt x="18795" y="8418"/>
                      <a:pt x="19146" y="7660"/>
                    </a:cubicBezTo>
                    <a:cubicBezTo>
                      <a:pt x="19247" y="7441"/>
                      <a:pt x="19473" y="7235"/>
                      <a:pt x="19636" y="7023"/>
                    </a:cubicBezTo>
                    <a:cubicBezTo>
                      <a:pt x="20297" y="5306"/>
                      <a:pt x="19812" y="6157"/>
                      <a:pt x="21109" y="4473"/>
                    </a:cubicBezTo>
                    <a:lnTo>
                      <a:pt x="21600" y="3836"/>
                    </a:lnTo>
                    <a:cubicBezTo>
                      <a:pt x="21436" y="2774"/>
                      <a:pt x="21513" y="1699"/>
                      <a:pt x="21109" y="649"/>
                    </a:cubicBezTo>
                    <a:cubicBezTo>
                      <a:pt x="21012" y="397"/>
                      <a:pt x="20675" y="107"/>
                      <a:pt x="20127" y="12"/>
                    </a:cubicBezTo>
                    <a:cubicBezTo>
                      <a:pt x="19492" y="-98"/>
                      <a:pt x="17492" y="560"/>
                      <a:pt x="17182" y="649"/>
                    </a:cubicBezTo>
                    <a:cubicBezTo>
                      <a:pt x="14564" y="2349"/>
                      <a:pt x="18000" y="295"/>
                      <a:pt x="14727" y="1712"/>
                    </a:cubicBezTo>
                    <a:cubicBezTo>
                      <a:pt x="11455" y="3128"/>
                      <a:pt x="16200" y="1641"/>
                      <a:pt x="12273" y="2774"/>
                    </a:cubicBezTo>
                    <a:lnTo>
                      <a:pt x="10800" y="4686"/>
                    </a:lnTo>
                    <a:cubicBezTo>
                      <a:pt x="10636" y="4898"/>
                      <a:pt x="10596" y="5137"/>
                      <a:pt x="10309" y="5323"/>
                    </a:cubicBezTo>
                    <a:lnTo>
                      <a:pt x="9327" y="5961"/>
                    </a:lnTo>
                    <a:lnTo>
                      <a:pt x="7855" y="7873"/>
                    </a:lnTo>
                    <a:cubicBezTo>
                      <a:pt x="7691" y="8085"/>
                      <a:pt x="7449" y="8289"/>
                      <a:pt x="7364" y="8510"/>
                    </a:cubicBezTo>
                    <a:cubicBezTo>
                      <a:pt x="7200" y="8935"/>
                      <a:pt x="7088" y="9364"/>
                      <a:pt x="6873" y="9785"/>
                    </a:cubicBezTo>
                    <a:cubicBezTo>
                      <a:pt x="6760" y="10003"/>
                      <a:pt x="6633" y="10226"/>
                      <a:pt x="6382" y="10422"/>
                    </a:cubicBezTo>
                    <a:cubicBezTo>
                      <a:pt x="5809" y="10868"/>
                      <a:pt x="4418" y="11697"/>
                      <a:pt x="4418" y="11697"/>
                    </a:cubicBezTo>
                    <a:cubicBezTo>
                      <a:pt x="4254" y="11909"/>
                      <a:pt x="4179" y="12138"/>
                      <a:pt x="3927" y="12334"/>
                    </a:cubicBezTo>
                    <a:cubicBezTo>
                      <a:pt x="3354" y="12780"/>
                      <a:pt x="1964" y="13609"/>
                      <a:pt x="1964" y="13609"/>
                    </a:cubicBezTo>
                    <a:cubicBezTo>
                      <a:pt x="1270" y="15110"/>
                      <a:pt x="1737" y="14328"/>
                      <a:pt x="491" y="15946"/>
                    </a:cubicBezTo>
                    <a:lnTo>
                      <a:pt x="0" y="16583"/>
                    </a:lnTo>
                    <a:cubicBezTo>
                      <a:pt x="327" y="17787"/>
                      <a:pt x="138" y="19039"/>
                      <a:pt x="982" y="20195"/>
                    </a:cubicBezTo>
                    <a:cubicBezTo>
                      <a:pt x="1060" y="20302"/>
                      <a:pt x="3912" y="20815"/>
                      <a:pt x="4418" y="20832"/>
                    </a:cubicBezTo>
                    <a:cubicBezTo>
                      <a:pt x="8174" y="20957"/>
                      <a:pt x="11945" y="20974"/>
                      <a:pt x="15709" y="21045"/>
                    </a:cubicBezTo>
                    <a:cubicBezTo>
                      <a:pt x="16464" y="21153"/>
                      <a:pt x="17900" y="21502"/>
                      <a:pt x="18655" y="21045"/>
                    </a:cubicBezTo>
                    <a:cubicBezTo>
                      <a:pt x="19256" y="20680"/>
                      <a:pt x="19636" y="19770"/>
                      <a:pt x="19636" y="19770"/>
                    </a:cubicBezTo>
                    <a:cubicBezTo>
                      <a:pt x="19473" y="19345"/>
                      <a:pt x="19324" y="18919"/>
                      <a:pt x="19146" y="18495"/>
                    </a:cubicBezTo>
                    <a:cubicBezTo>
                      <a:pt x="18996" y="18140"/>
                      <a:pt x="18655" y="17794"/>
                      <a:pt x="18655" y="17433"/>
                    </a:cubicBezTo>
                    <a:cubicBezTo>
                      <a:pt x="18655" y="16227"/>
                      <a:pt x="19006" y="15026"/>
                      <a:pt x="19146" y="13821"/>
                    </a:cubicBezTo>
                    <a:cubicBezTo>
                      <a:pt x="19170" y="13609"/>
                      <a:pt x="18327" y="11520"/>
                      <a:pt x="18164" y="11059"/>
                    </a:cubicBezTo>
                    <a:close/>
                  </a:path>
                </a:pathLst>
              </a:custGeom>
              <a:solidFill>
                <a:srgbClr val="FFFFFF"/>
              </a:solidFill>
              <a:ln w="12700" cap="flat">
                <a:noFill/>
                <a:miter lim="400000"/>
              </a:ln>
              <a:effectLst/>
            </p:spPr>
            <p:txBody>
              <a:bodyPr wrap="square" lIns="45719" tIns="45719" rIns="45719" bIns="45719" numCol="1" anchor="ctr">
                <a:noAutofit/>
              </a:bodyPr>
              <a:lstStyle/>
              <a:p>
                <a:pPr algn="ctr">
                  <a:lnSpc>
                    <a:spcPct val="95000"/>
                  </a:lnSpc>
                  <a:defRPr sz="2400">
                    <a:solidFill>
                      <a:srgbClr val="FFFFFF"/>
                    </a:solidFill>
                  </a:defRPr>
                </a:pPr>
                <a:endParaRPr/>
              </a:p>
            </p:txBody>
          </p:sp>
          <p:sp>
            <p:nvSpPr>
              <p:cNvPr id="405" name="Freeform 52"/>
              <p:cNvSpPr/>
              <p:nvPr/>
            </p:nvSpPr>
            <p:spPr>
              <a:xfrm>
                <a:off x="1633207" y="2270200"/>
                <a:ext cx="891883" cy="546763"/>
              </a:xfrm>
              <a:custGeom>
                <a:avLst/>
                <a:gdLst/>
                <a:ahLst/>
                <a:cxnLst>
                  <a:cxn ang="0">
                    <a:pos x="wd2" y="hd2"/>
                  </a:cxn>
                  <a:cxn ang="5400000">
                    <a:pos x="wd2" y="hd2"/>
                  </a:cxn>
                  <a:cxn ang="10800000">
                    <a:pos x="wd2" y="hd2"/>
                  </a:cxn>
                  <a:cxn ang="16200000">
                    <a:pos x="wd2" y="hd2"/>
                  </a:cxn>
                </a:cxnLst>
                <a:rect l="0" t="0" r="r" b="b"/>
                <a:pathLst>
                  <a:path w="21600" h="21600" extrusionOk="0">
                    <a:moveTo>
                      <a:pt x="21600" y="11106"/>
                    </a:moveTo>
                    <a:lnTo>
                      <a:pt x="20567" y="10417"/>
                    </a:lnTo>
                    <a:lnTo>
                      <a:pt x="19957" y="9038"/>
                    </a:lnTo>
                    <a:lnTo>
                      <a:pt x="19863" y="7123"/>
                    </a:lnTo>
                    <a:lnTo>
                      <a:pt x="20426" y="5208"/>
                    </a:lnTo>
                    <a:lnTo>
                      <a:pt x="20896" y="4289"/>
                    </a:lnTo>
                    <a:lnTo>
                      <a:pt x="20520" y="2911"/>
                    </a:lnTo>
                    <a:lnTo>
                      <a:pt x="20426" y="1762"/>
                    </a:lnTo>
                    <a:lnTo>
                      <a:pt x="20285" y="689"/>
                    </a:lnTo>
                    <a:lnTo>
                      <a:pt x="19769" y="613"/>
                    </a:lnTo>
                    <a:lnTo>
                      <a:pt x="18548" y="230"/>
                    </a:lnTo>
                    <a:lnTo>
                      <a:pt x="18454" y="0"/>
                    </a:lnTo>
                    <a:lnTo>
                      <a:pt x="18266" y="306"/>
                    </a:lnTo>
                    <a:lnTo>
                      <a:pt x="17421" y="2221"/>
                    </a:lnTo>
                    <a:lnTo>
                      <a:pt x="16388" y="2298"/>
                    </a:lnTo>
                    <a:lnTo>
                      <a:pt x="15449" y="2145"/>
                    </a:lnTo>
                    <a:lnTo>
                      <a:pt x="15167" y="1762"/>
                    </a:lnTo>
                    <a:lnTo>
                      <a:pt x="14134" y="1608"/>
                    </a:lnTo>
                    <a:lnTo>
                      <a:pt x="13383" y="919"/>
                    </a:lnTo>
                    <a:lnTo>
                      <a:pt x="13195" y="1532"/>
                    </a:lnTo>
                    <a:lnTo>
                      <a:pt x="12631" y="5745"/>
                    </a:lnTo>
                    <a:lnTo>
                      <a:pt x="11880" y="5285"/>
                    </a:lnTo>
                    <a:lnTo>
                      <a:pt x="10800" y="5438"/>
                    </a:lnTo>
                    <a:lnTo>
                      <a:pt x="9485" y="5285"/>
                    </a:lnTo>
                    <a:lnTo>
                      <a:pt x="8499" y="5132"/>
                    </a:lnTo>
                    <a:lnTo>
                      <a:pt x="7090" y="5132"/>
                    </a:lnTo>
                    <a:lnTo>
                      <a:pt x="5963" y="4902"/>
                    </a:lnTo>
                    <a:lnTo>
                      <a:pt x="5306" y="4443"/>
                    </a:lnTo>
                    <a:lnTo>
                      <a:pt x="4414" y="3447"/>
                    </a:lnTo>
                    <a:lnTo>
                      <a:pt x="3475" y="1838"/>
                    </a:lnTo>
                    <a:lnTo>
                      <a:pt x="3428" y="2834"/>
                    </a:lnTo>
                    <a:lnTo>
                      <a:pt x="3522" y="3140"/>
                    </a:lnTo>
                    <a:lnTo>
                      <a:pt x="3475" y="3753"/>
                    </a:lnTo>
                    <a:lnTo>
                      <a:pt x="3428" y="4672"/>
                    </a:lnTo>
                    <a:lnTo>
                      <a:pt x="3287" y="5515"/>
                    </a:lnTo>
                    <a:lnTo>
                      <a:pt x="3428" y="6894"/>
                    </a:lnTo>
                    <a:lnTo>
                      <a:pt x="3616" y="7583"/>
                    </a:lnTo>
                    <a:lnTo>
                      <a:pt x="3897" y="8043"/>
                    </a:lnTo>
                    <a:lnTo>
                      <a:pt x="3991" y="8732"/>
                    </a:lnTo>
                    <a:lnTo>
                      <a:pt x="4038" y="9115"/>
                    </a:lnTo>
                    <a:lnTo>
                      <a:pt x="4649" y="9345"/>
                    </a:lnTo>
                    <a:lnTo>
                      <a:pt x="5306" y="8732"/>
                    </a:lnTo>
                    <a:lnTo>
                      <a:pt x="6010" y="8426"/>
                    </a:lnTo>
                    <a:lnTo>
                      <a:pt x="6621" y="8655"/>
                    </a:lnTo>
                    <a:lnTo>
                      <a:pt x="7231" y="8962"/>
                    </a:lnTo>
                    <a:lnTo>
                      <a:pt x="7842" y="9421"/>
                    </a:lnTo>
                    <a:lnTo>
                      <a:pt x="7983" y="9957"/>
                    </a:lnTo>
                    <a:lnTo>
                      <a:pt x="7889" y="10340"/>
                    </a:lnTo>
                    <a:lnTo>
                      <a:pt x="7748" y="11030"/>
                    </a:lnTo>
                    <a:lnTo>
                      <a:pt x="5212" y="13021"/>
                    </a:lnTo>
                    <a:lnTo>
                      <a:pt x="4930" y="13634"/>
                    </a:lnTo>
                    <a:lnTo>
                      <a:pt x="4696" y="14247"/>
                    </a:lnTo>
                    <a:lnTo>
                      <a:pt x="4179" y="15472"/>
                    </a:lnTo>
                    <a:lnTo>
                      <a:pt x="3522" y="16162"/>
                    </a:lnTo>
                    <a:lnTo>
                      <a:pt x="2395" y="17157"/>
                    </a:lnTo>
                    <a:lnTo>
                      <a:pt x="1315" y="17923"/>
                    </a:lnTo>
                    <a:lnTo>
                      <a:pt x="845" y="17847"/>
                    </a:lnTo>
                    <a:lnTo>
                      <a:pt x="563" y="17464"/>
                    </a:lnTo>
                    <a:lnTo>
                      <a:pt x="0" y="17004"/>
                    </a:lnTo>
                    <a:lnTo>
                      <a:pt x="141" y="18383"/>
                    </a:lnTo>
                    <a:lnTo>
                      <a:pt x="657" y="19685"/>
                    </a:lnTo>
                    <a:lnTo>
                      <a:pt x="1127" y="21294"/>
                    </a:lnTo>
                    <a:lnTo>
                      <a:pt x="2536" y="21600"/>
                    </a:lnTo>
                    <a:lnTo>
                      <a:pt x="18407" y="11796"/>
                    </a:lnTo>
                    <a:lnTo>
                      <a:pt x="21459" y="12638"/>
                    </a:lnTo>
                    <a:lnTo>
                      <a:pt x="21600" y="11106"/>
                    </a:lnTo>
                    <a:close/>
                  </a:path>
                </a:pathLst>
              </a:custGeom>
              <a:solidFill>
                <a:srgbClr val="FFFFFF"/>
              </a:solidFill>
              <a:ln w="12700" cap="flat">
                <a:noFill/>
                <a:miter lim="400000"/>
              </a:ln>
              <a:effectLst/>
            </p:spPr>
            <p:txBody>
              <a:bodyPr wrap="square" lIns="45719" tIns="45719" rIns="45719" bIns="45719" numCol="1" anchor="ctr">
                <a:noAutofit/>
              </a:bodyPr>
              <a:lstStyle/>
              <a:p>
                <a:pPr algn="ctr">
                  <a:lnSpc>
                    <a:spcPct val="95000"/>
                  </a:lnSpc>
                  <a:defRPr sz="2400">
                    <a:solidFill>
                      <a:srgbClr val="FFFFFF"/>
                    </a:solidFill>
                  </a:defRPr>
                </a:pPr>
                <a:endParaRPr/>
              </a:p>
            </p:txBody>
          </p:sp>
          <p:sp>
            <p:nvSpPr>
              <p:cNvPr id="406" name="Oval 53"/>
              <p:cNvSpPr/>
              <p:nvPr/>
            </p:nvSpPr>
            <p:spPr>
              <a:xfrm rot="753514">
                <a:off x="2440412" y="1331416"/>
                <a:ext cx="114207" cy="177397"/>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5000"/>
                  </a:lnSpc>
                  <a:defRPr sz="2400">
                    <a:solidFill>
                      <a:srgbClr val="FFFFFF"/>
                    </a:solidFill>
                  </a:defRPr>
                </a:pPr>
                <a:endParaRPr/>
              </a:p>
            </p:txBody>
          </p:sp>
          <p:sp>
            <p:nvSpPr>
              <p:cNvPr id="407" name="Rounded Rectangle 62"/>
              <p:cNvSpPr/>
              <p:nvPr/>
            </p:nvSpPr>
            <p:spPr>
              <a:xfrm rot="21333695">
                <a:off x="2328949" y="1498601"/>
                <a:ext cx="113796" cy="33252"/>
              </a:xfrm>
              <a:prstGeom prst="roundRect">
                <a:avLst>
                  <a:gd name="adj" fmla="val 16667"/>
                </a:avLst>
              </a:prstGeom>
              <a:solidFill>
                <a:srgbClr val="FFFFFF"/>
              </a:solidFill>
              <a:ln w="12700" cap="flat">
                <a:noFill/>
                <a:miter lim="400000"/>
              </a:ln>
              <a:effectLst/>
            </p:spPr>
            <p:txBody>
              <a:bodyPr wrap="square" lIns="45719" tIns="45719" rIns="45719" bIns="45719" numCol="1" anchor="ctr">
                <a:noAutofit/>
              </a:bodyPr>
              <a:lstStyle/>
              <a:p>
                <a:pPr algn="ctr">
                  <a:lnSpc>
                    <a:spcPct val="95000"/>
                  </a:lnSpc>
                  <a:defRPr sz="2400">
                    <a:solidFill>
                      <a:srgbClr val="FFFFFF"/>
                    </a:solidFill>
                  </a:defRPr>
                </a:pPr>
                <a:endParaRPr/>
              </a:p>
            </p:txBody>
          </p:sp>
          <p:sp>
            <p:nvSpPr>
              <p:cNvPr id="408" name="Freeform 63"/>
              <p:cNvSpPr/>
              <p:nvPr/>
            </p:nvSpPr>
            <p:spPr>
              <a:xfrm>
                <a:off x="3145861" y="1755726"/>
                <a:ext cx="142925" cy="137091"/>
              </a:xfrm>
              <a:custGeom>
                <a:avLst/>
                <a:gdLst/>
                <a:ahLst/>
                <a:cxnLst>
                  <a:cxn ang="0">
                    <a:pos x="wd2" y="hd2"/>
                  </a:cxn>
                  <a:cxn ang="5400000">
                    <a:pos x="wd2" y="hd2"/>
                  </a:cxn>
                  <a:cxn ang="10800000">
                    <a:pos x="wd2" y="hd2"/>
                  </a:cxn>
                  <a:cxn ang="16200000">
                    <a:pos x="wd2" y="hd2"/>
                  </a:cxn>
                </a:cxnLst>
                <a:rect l="0" t="0" r="r" b="b"/>
                <a:pathLst>
                  <a:path w="21600" h="21600" extrusionOk="0">
                    <a:moveTo>
                      <a:pt x="21600" y="11949"/>
                    </a:moveTo>
                    <a:lnTo>
                      <a:pt x="14988" y="8732"/>
                    </a:lnTo>
                    <a:lnTo>
                      <a:pt x="14106" y="4136"/>
                    </a:lnTo>
                    <a:lnTo>
                      <a:pt x="14106" y="0"/>
                    </a:lnTo>
                    <a:lnTo>
                      <a:pt x="9698" y="3217"/>
                    </a:lnTo>
                    <a:lnTo>
                      <a:pt x="7494" y="6434"/>
                    </a:lnTo>
                    <a:lnTo>
                      <a:pt x="4408" y="8732"/>
                    </a:lnTo>
                    <a:lnTo>
                      <a:pt x="1763" y="9651"/>
                    </a:lnTo>
                    <a:lnTo>
                      <a:pt x="0" y="14706"/>
                    </a:lnTo>
                    <a:lnTo>
                      <a:pt x="441" y="17464"/>
                    </a:lnTo>
                    <a:lnTo>
                      <a:pt x="1763" y="21600"/>
                    </a:lnTo>
                    <a:lnTo>
                      <a:pt x="9698" y="21600"/>
                    </a:lnTo>
                    <a:lnTo>
                      <a:pt x="14106" y="21140"/>
                    </a:lnTo>
                    <a:lnTo>
                      <a:pt x="21600" y="11949"/>
                    </a:lnTo>
                    <a:close/>
                  </a:path>
                </a:pathLst>
              </a:custGeom>
              <a:solidFill>
                <a:srgbClr val="FFFFFF"/>
              </a:solidFill>
              <a:ln w="12700" cap="flat">
                <a:noFill/>
                <a:miter lim="400000"/>
              </a:ln>
              <a:effectLst/>
            </p:spPr>
            <p:txBody>
              <a:bodyPr wrap="square" lIns="45719" tIns="45719" rIns="45719" bIns="45719" numCol="1" anchor="ctr">
                <a:noAutofit/>
              </a:bodyPr>
              <a:lstStyle/>
              <a:p>
                <a:pPr algn="ctr">
                  <a:lnSpc>
                    <a:spcPct val="95000"/>
                  </a:lnSpc>
                  <a:defRPr sz="2400">
                    <a:solidFill>
                      <a:srgbClr val="FFFFFF"/>
                    </a:solidFill>
                  </a:defRPr>
                </a:pPr>
                <a:endParaRPr/>
              </a:p>
            </p:txBody>
          </p:sp>
          <p:sp>
            <p:nvSpPr>
              <p:cNvPr id="409" name="Freeform 64"/>
              <p:cNvSpPr/>
              <p:nvPr/>
            </p:nvSpPr>
            <p:spPr>
              <a:xfrm>
                <a:off x="3175513" y="2025552"/>
                <a:ext cx="151288" cy="189110"/>
              </a:xfrm>
              <a:custGeom>
                <a:avLst/>
                <a:gdLst/>
                <a:ahLst/>
                <a:cxnLst>
                  <a:cxn ang="0">
                    <a:pos x="wd2" y="hd2"/>
                  </a:cxn>
                  <a:cxn ang="5400000">
                    <a:pos x="wd2" y="hd2"/>
                  </a:cxn>
                  <a:cxn ang="10800000">
                    <a:pos x="wd2" y="hd2"/>
                  </a:cxn>
                  <a:cxn ang="16200000">
                    <a:pos x="wd2" y="hd2"/>
                  </a:cxn>
                </a:cxnLst>
                <a:rect l="0" t="0" r="r" b="b"/>
                <a:pathLst>
                  <a:path w="21600" h="21600" extrusionOk="0">
                    <a:moveTo>
                      <a:pt x="14850" y="0"/>
                    </a:moveTo>
                    <a:lnTo>
                      <a:pt x="8100" y="5040"/>
                    </a:lnTo>
                    <a:lnTo>
                      <a:pt x="4500" y="7560"/>
                    </a:lnTo>
                    <a:lnTo>
                      <a:pt x="4500" y="12240"/>
                    </a:lnTo>
                    <a:lnTo>
                      <a:pt x="3600" y="14760"/>
                    </a:lnTo>
                    <a:lnTo>
                      <a:pt x="450" y="19800"/>
                    </a:lnTo>
                    <a:lnTo>
                      <a:pt x="0" y="21600"/>
                    </a:lnTo>
                    <a:lnTo>
                      <a:pt x="6750" y="21240"/>
                    </a:lnTo>
                    <a:lnTo>
                      <a:pt x="13050" y="19800"/>
                    </a:lnTo>
                    <a:lnTo>
                      <a:pt x="15300" y="18000"/>
                    </a:lnTo>
                    <a:lnTo>
                      <a:pt x="18450" y="15840"/>
                    </a:lnTo>
                    <a:lnTo>
                      <a:pt x="19800" y="12960"/>
                    </a:lnTo>
                    <a:lnTo>
                      <a:pt x="21150" y="7920"/>
                    </a:lnTo>
                    <a:lnTo>
                      <a:pt x="21600" y="4320"/>
                    </a:lnTo>
                    <a:lnTo>
                      <a:pt x="20250" y="1440"/>
                    </a:lnTo>
                    <a:lnTo>
                      <a:pt x="14850" y="0"/>
                    </a:lnTo>
                    <a:close/>
                  </a:path>
                </a:pathLst>
              </a:custGeom>
              <a:solidFill>
                <a:srgbClr val="FFFFFF"/>
              </a:solidFill>
              <a:ln w="12700" cap="flat">
                <a:noFill/>
                <a:miter lim="400000"/>
              </a:ln>
              <a:effectLst/>
            </p:spPr>
            <p:txBody>
              <a:bodyPr wrap="square" lIns="45719" tIns="45719" rIns="45719" bIns="45719" numCol="1" anchor="ctr">
                <a:noAutofit/>
              </a:bodyPr>
              <a:lstStyle/>
              <a:p>
                <a:pPr algn="ctr">
                  <a:lnSpc>
                    <a:spcPct val="95000"/>
                  </a:lnSpc>
                  <a:defRPr sz="2400">
                    <a:solidFill>
                      <a:srgbClr val="FFFFFF"/>
                    </a:solidFill>
                  </a:defRPr>
                </a:pPr>
                <a:endParaRPr/>
              </a:p>
            </p:txBody>
          </p:sp>
          <p:sp>
            <p:nvSpPr>
              <p:cNvPr id="410" name="Freeform 65"/>
              <p:cNvSpPr/>
              <p:nvPr/>
            </p:nvSpPr>
            <p:spPr>
              <a:xfrm>
                <a:off x="3566242" y="2767569"/>
                <a:ext cx="213366" cy="224450"/>
              </a:xfrm>
              <a:custGeom>
                <a:avLst/>
                <a:gdLst/>
                <a:ahLst/>
                <a:cxnLst>
                  <a:cxn ang="0">
                    <a:pos x="wd2" y="hd2"/>
                  </a:cxn>
                  <a:cxn ang="5400000">
                    <a:pos x="wd2" y="hd2"/>
                  </a:cxn>
                  <a:cxn ang="10800000">
                    <a:pos x="wd2" y="hd2"/>
                  </a:cxn>
                  <a:cxn ang="16200000">
                    <a:pos x="wd2" y="hd2"/>
                  </a:cxn>
                </a:cxnLst>
                <a:rect l="0" t="0" r="r" b="b"/>
                <a:pathLst>
                  <a:path w="21600" h="21600" extrusionOk="0">
                    <a:moveTo>
                      <a:pt x="10099" y="0"/>
                    </a:moveTo>
                    <a:lnTo>
                      <a:pt x="9818" y="6400"/>
                    </a:lnTo>
                    <a:lnTo>
                      <a:pt x="9538" y="9600"/>
                    </a:lnTo>
                    <a:lnTo>
                      <a:pt x="8416" y="12533"/>
                    </a:lnTo>
                    <a:lnTo>
                      <a:pt x="7013" y="14667"/>
                    </a:lnTo>
                    <a:lnTo>
                      <a:pt x="1403" y="17867"/>
                    </a:lnTo>
                    <a:lnTo>
                      <a:pt x="0" y="20533"/>
                    </a:lnTo>
                    <a:lnTo>
                      <a:pt x="13745" y="21600"/>
                    </a:lnTo>
                    <a:lnTo>
                      <a:pt x="21600" y="12267"/>
                    </a:lnTo>
                    <a:lnTo>
                      <a:pt x="16551" y="2400"/>
                    </a:lnTo>
                    <a:lnTo>
                      <a:pt x="10099" y="0"/>
                    </a:lnTo>
                    <a:close/>
                  </a:path>
                </a:pathLst>
              </a:custGeom>
              <a:solidFill>
                <a:srgbClr val="FFFFFF"/>
              </a:solidFill>
              <a:ln w="12700" cap="flat">
                <a:noFill/>
                <a:miter lim="400000"/>
              </a:ln>
              <a:effectLst/>
            </p:spPr>
            <p:txBody>
              <a:bodyPr wrap="square" lIns="45719" tIns="45719" rIns="45719" bIns="45719" numCol="1" anchor="ctr">
                <a:noAutofit/>
              </a:bodyPr>
              <a:lstStyle/>
              <a:p>
                <a:pPr algn="ctr">
                  <a:lnSpc>
                    <a:spcPct val="95000"/>
                  </a:lnSpc>
                  <a:defRPr sz="2400">
                    <a:solidFill>
                      <a:srgbClr val="FFFFFF"/>
                    </a:solidFill>
                  </a:defRPr>
                </a:pPr>
                <a:endParaRPr/>
              </a:p>
            </p:txBody>
          </p:sp>
          <p:sp>
            <p:nvSpPr>
              <p:cNvPr id="411" name="Freeform 66"/>
              <p:cNvSpPr/>
              <p:nvPr/>
            </p:nvSpPr>
            <p:spPr>
              <a:xfrm>
                <a:off x="3677081" y="2878408"/>
                <a:ext cx="213366" cy="224450"/>
              </a:xfrm>
              <a:custGeom>
                <a:avLst/>
                <a:gdLst/>
                <a:ahLst/>
                <a:cxnLst>
                  <a:cxn ang="0">
                    <a:pos x="wd2" y="hd2"/>
                  </a:cxn>
                  <a:cxn ang="5400000">
                    <a:pos x="wd2" y="hd2"/>
                  </a:cxn>
                  <a:cxn ang="10800000">
                    <a:pos x="wd2" y="hd2"/>
                  </a:cxn>
                  <a:cxn ang="16200000">
                    <a:pos x="wd2" y="hd2"/>
                  </a:cxn>
                </a:cxnLst>
                <a:rect l="0" t="0" r="r" b="b"/>
                <a:pathLst>
                  <a:path w="21600" h="21600" extrusionOk="0">
                    <a:moveTo>
                      <a:pt x="10099" y="0"/>
                    </a:moveTo>
                    <a:lnTo>
                      <a:pt x="9818" y="6400"/>
                    </a:lnTo>
                    <a:lnTo>
                      <a:pt x="9538" y="9600"/>
                    </a:lnTo>
                    <a:lnTo>
                      <a:pt x="8416" y="12533"/>
                    </a:lnTo>
                    <a:lnTo>
                      <a:pt x="7013" y="14667"/>
                    </a:lnTo>
                    <a:lnTo>
                      <a:pt x="1403" y="17867"/>
                    </a:lnTo>
                    <a:lnTo>
                      <a:pt x="0" y="20533"/>
                    </a:lnTo>
                    <a:lnTo>
                      <a:pt x="13745" y="21600"/>
                    </a:lnTo>
                    <a:lnTo>
                      <a:pt x="21600" y="12267"/>
                    </a:lnTo>
                    <a:lnTo>
                      <a:pt x="16551" y="2400"/>
                    </a:lnTo>
                    <a:lnTo>
                      <a:pt x="10099" y="0"/>
                    </a:lnTo>
                    <a:close/>
                  </a:path>
                </a:pathLst>
              </a:custGeom>
              <a:solidFill>
                <a:srgbClr val="FFFFFF"/>
              </a:solidFill>
              <a:ln w="12700" cap="flat">
                <a:noFill/>
                <a:miter lim="400000"/>
              </a:ln>
              <a:effectLst/>
            </p:spPr>
            <p:txBody>
              <a:bodyPr wrap="square" lIns="45719" tIns="45719" rIns="45719" bIns="45719" numCol="1" anchor="ctr">
                <a:noAutofit/>
              </a:bodyPr>
              <a:lstStyle/>
              <a:p>
                <a:pPr algn="ctr">
                  <a:lnSpc>
                    <a:spcPct val="95000"/>
                  </a:lnSpc>
                  <a:defRPr sz="2400">
                    <a:solidFill>
                      <a:srgbClr val="FFFFFF"/>
                    </a:solidFill>
                  </a:defRPr>
                </a:pPr>
                <a:endParaRPr/>
              </a:p>
            </p:txBody>
          </p:sp>
          <p:sp>
            <p:nvSpPr>
              <p:cNvPr id="412" name="Freeform 67"/>
              <p:cNvSpPr/>
              <p:nvPr/>
            </p:nvSpPr>
            <p:spPr>
              <a:xfrm rot="20748979">
                <a:off x="3700026" y="2269783"/>
                <a:ext cx="181938" cy="159705"/>
              </a:xfrm>
              <a:custGeom>
                <a:avLst/>
                <a:gdLst/>
                <a:ahLst/>
                <a:cxnLst>
                  <a:cxn ang="0">
                    <a:pos x="wd2" y="hd2"/>
                  </a:cxn>
                  <a:cxn ang="5400000">
                    <a:pos x="wd2" y="hd2"/>
                  </a:cxn>
                  <a:cxn ang="10800000">
                    <a:pos x="wd2" y="hd2"/>
                  </a:cxn>
                  <a:cxn ang="16200000">
                    <a:pos x="wd2" y="hd2"/>
                  </a:cxn>
                </a:cxnLst>
                <a:rect l="0" t="0" r="r" b="b"/>
                <a:pathLst>
                  <a:path w="21600" h="21600" extrusionOk="0">
                    <a:moveTo>
                      <a:pt x="10099" y="0"/>
                    </a:moveTo>
                    <a:lnTo>
                      <a:pt x="9818" y="6400"/>
                    </a:lnTo>
                    <a:lnTo>
                      <a:pt x="9538" y="9600"/>
                    </a:lnTo>
                    <a:lnTo>
                      <a:pt x="8416" y="12533"/>
                    </a:lnTo>
                    <a:lnTo>
                      <a:pt x="7013" y="14667"/>
                    </a:lnTo>
                    <a:lnTo>
                      <a:pt x="1403" y="17867"/>
                    </a:lnTo>
                    <a:lnTo>
                      <a:pt x="0" y="20533"/>
                    </a:lnTo>
                    <a:lnTo>
                      <a:pt x="13745" y="21600"/>
                    </a:lnTo>
                    <a:lnTo>
                      <a:pt x="21600" y="12267"/>
                    </a:lnTo>
                    <a:lnTo>
                      <a:pt x="16551" y="2400"/>
                    </a:lnTo>
                    <a:lnTo>
                      <a:pt x="10099" y="0"/>
                    </a:lnTo>
                    <a:close/>
                  </a:path>
                </a:pathLst>
              </a:custGeom>
              <a:solidFill>
                <a:srgbClr val="FFFFFF"/>
              </a:solidFill>
              <a:ln w="12700" cap="flat">
                <a:noFill/>
                <a:miter lim="400000"/>
              </a:ln>
              <a:effectLst/>
            </p:spPr>
            <p:txBody>
              <a:bodyPr wrap="square" lIns="45719" tIns="45719" rIns="45719" bIns="45719" numCol="1" anchor="ctr">
                <a:noAutofit/>
              </a:bodyPr>
              <a:lstStyle/>
              <a:p>
                <a:pPr algn="ctr">
                  <a:lnSpc>
                    <a:spcPct val="95000"/>
                  </a:lnSpc>
                  <a:defRPr sz="2400">
                    <a:solidFill>
                      <a:srgbClr val="FFFFFF"/>
                    </a:solidFill>
                  </a:defRPr>
                </a:pPr>
                <a:endParaRPr/>
              </a:p>
            </p:txBody>
          </p:sp>
        </p:grpSp>
        <p:sp>
          <p:nvSpPr>
            <p:cNvPr id="414" name="Rectangle 1"/>
            <p:cNvSpPr/>
            <p:nvPr/>
          </p:nvSpPr>
          <p:spPr>
            <a:xfrm rot="1891940">
              <a:off x="2753339" y="232704"/>
              <a:ext cx="247717" cy="199837"/>
            </a:xfrm>
            <a:prstGeom prst="rect">
              <a:avLst/>
            </a:prstGeom>
            <a:noFill/>
            <a:ln w="12700" cap="flat">
              <a:solidFill>
                <a:srgbClr val="FF0000"/>
              </a:solidFill>
              <a:prstDash val="solid"/>
              <a:miter lim="800000"/>
            </a:ln>
            <a:effectLst/>
          </p:spPr>
          <p:txBody>
            <a:bodyPr wrap="square" lIns="45719" tIns="45719" rIns="45719" bIns="45719" numCol="1" anchor="ctr">
              <a:noAutofit/>
            </a:bodyPr>
            <a:lstStyle/>
            <a:p>
              <a:pPr algn="ctr">
                <a:lnSpc>
                  <a:spcPct val="95000"/>
                </a:lnSpc>
                <a:defRPr sz="2400">
                  <a:solidFill>
                    <a:srgbClr val="FFFFFF"/>
                  </a:solidFill>
                </a:defRPr>
              </a:pPr>
              <a:endParaRPr/>
            </a:p>
          </p:txBody>
        </p:sp>
      </p:grpSp>
      <p:grpSp>
        <p:nvGrpSpPr>
          <p:cNvPr id="422" name="Group 2"/>
          <p:cNvGrpSpPr/>
          <p:nvPr/>
        </p:nvGrpSpPr>
        <p:grpSpPr>
          <a:xfrm>
            <a:off x="7345771" y="1371599"/>
            <a:ext cx="4003411" cy="4649333"/>
            <a:chOff x="0" y="0"/>
            <a:chExt cx="4003409" cy="4649331"/>
          </a:xfrm>
        </p:grpSpPr>
        <p:grpSp>
          <p:nvGrpSpPr>
            <p:cNvPr id="420" name="Group 68"/>
            <p:cNvGrpSpPr/>
            <p:nvPr/>
          </p:nvGrpSpPr>
          <p:grpSpPr>
            <a:xfrm>
              <a:off x="-1" y="0"/>
              <a:ext cx="2121131" cy="4649332"/>
              <a:chOff x="0" y="0"/>
              <a:chExt cx="2121129" cy="4649331"/>
            </a:xfrm>
          </p:grpSpPr>
          <p:grpSp>
            <p:nvGrpSpPr>
              <p:cNvPr id="418" name="Group 69"/>
              <p:cNvGrpSpPr/>
              <p:nvPr/>
            </p:nvGrpSpPr>
            <p:grpSpPr>
              <a:xfrm>
                <a:off x="-1" y="0"/>
                <a:ext cx="1936302" cy="4160617"/>
                <a:chOff x="0" y="0"/>
                <a:chExt cx="1936299" cy="4160616"/>
              </a:xfrm>
            </p:grpSpPr>
            <p:pic>
              <p:nvPicPr>
                <p:cNvPr id="416" name="Picture 71" descr="Picture 71"/>
                <p:cNvPicPr>
                  <a:picLocks noChangeAspect="1"/>
                </p:cNvPicPr>
                <p:nvPr/>
              </p:nvPicPr>
              <p:blipFill>
                <a:blip r:embed="rId6"/>
                <a:srcRect l="5247" t="7955" r="65705"/>
                <a:stretch>
                  <a:fillRect/>
                </a:stretch>
              </p:blipFill>
              <p:spPr>
                <a:xfrm>
                  <a:off x="487679" y="0"/>
                  <a:ext cx="1448622" cy="4160617"/>
                </a:xfrm>
                <a:prstGeom prst="rect">
                  <a:avLst/>
                </a:prstGeom>
                <a:ln w="12700" cap="flat">
                  <a:noFill/>
                  <a:miter lim="400000"/>
                </a:ln>
                <a:effectLst/>
              </p:spPr>
            </p:pic>
            <p:sp>
              <p:nvSpPr>
                <p:cNvPr id="417" name="TextBox 72"/>
                <p:cNvSpPr txBox="1"/>
                <p:nvPr/>
              </p:nvSpPr>
              <p:spPr>
                <a:xfrm>
                  <a:off x="0" y="139307"/>
                  <a:ext cx="573318" cy="335796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lnSpc>
                      <a:spcPct val="95000"/>
                    </a:lnSpc>
                    <a:defRPr sz="1400"/>
                  </a:pPr>
                  <a:r>
                    <a:t>I</a:t>
                  </a:r>
                </a:p>
                <a:p>
                  <a:pPr algn="ctr">
                    <a:lnSpc>
                      <a:spcPct val="95000"/>
                    </a:lnSpc>
                    <a:defRPr sz="1400"/>
                  </a:pPr>
                  <a:endParaRPr/>
                </a:p>
                <a:p>
                  <a:pPr algn="ctr">
                    <a:lnSpc>
                      <a:spcPct val="95000"/>
                    </a:lnSpc>
                    <a:defRPr sz="1400"/>
                  </a:pPr>
                  <a:r>
                    <a:t>II</a:t>
                  </a:r>
                </a:p>
                <a:p>
                  <a:pPr algn="ctr">
                    <a:lnSpc>
                      <a:spcPct val="95000"/>
                    </a:lnSpc>
                    <a:defRPr sz="1400"/>
                  </a:pPr>
                  <a:br/>
                  <a:r>
                    <a:rPr sz="900">
                      <a:solidFill>
                        <a:srgbClr val="FFFFFF"/>
                      </a:solidFill>
                    </a:rPr>
                    <a:t>.</a:t>
                  </a:r>
                  <a:endParaRPr>
                    <a:solidFill>
                      <a:srgbClr val="FFFFFF"/>
                    </a:solidFill>
                  </a:endParaRPr>
                </a:p>
                <a:p>
                  <a:pPr algn="ctr">
                    <a:lnSpc>
                      <a:spcPct val="95000"/>
                    </a:lnSpc>
                    <a:defRPr sz="1400"/>
                  </a:pPr>
                  <a:r>
                    <a:t>III</a:t>
                  </a:r>
                </a:p>
                <a:p>
                  <a:pPr algn="ctr">
                    <a:lnSpc>
                      <a:spcPct val="95000"/>
                    </a:lnSpc>
                    <a:defRPr sz="1400"/>
                  </a:pPr>
                  <a:endParaRPr/>
                </a:p>
                <a:p>
                  <a:pPr algn="ctr">
                    <a:lnSpc>
                      <a:spcPct val="95000"/>
                    </a:lnSpc>
                    <a:defRPr sz="1600">
                      <a:solidFill>
                        <a:srgbClr val="FFFFFF"/>
                      </a:solidFill>
                    </a:defRPr>
                  </a:pPr>
                  <a:r>
                    <a:t>.</a:t>
                  </a:r>
                </a:p>
                <a:p>
                  <a:pPr algn="ctr">
                    <a:lnSpc>
                      <a:spcPct val="95000"/>
                    </a:lnSpc>
                    <a:defRPr sz="1400"/>
                  </a:pPr>
                  <a:r>
                    <a:t>IV</a:t>
                  </a:r>
                </a:p>
                <a:p>
                  <a:pPr algn="ctr">
                    <a:lnSpc>
                      <a:spcPct val="95000"/>
                    </a:lnSpc>
                    <a:defRPr sz="1600">
                      <a:solidFill>
                        <a:srgbClr val="FFFFFF"/>
                      </a:solidFill>
                    </a:defRPr>
                  </a:pPr>
                  <a:r>
                    <a:t>.</a:t>
                  </a:r>
                </a:p>
                <a:p>
                  <a:pPr algn="ctr">
                    <a:lnSpc>
                      <a:spcPct val="95000"/>
                    </a:lnSpc>
                    <a:defRPr sz="1400"/>
                  </a:pPr>
                  <a:r>
                    <a:t>V</a:t>
                  </a:r>
                </a:p>
                <a:p>
                  <a:pPr algn="ctr">
                    <a:lnSpc>
                      <a:spcPct val="95000"/>
                    </a:lnSpc>
                    <a:defRPr sz="1400"/>
                  </a:pPr>
                  <a:endParaRPr/>
                </a:p>
                <a:p>
                  <a:pPr algn="ctr">
                    <a:lnSpc>
                      <a:spcPct val="95000"/>
                    </a:lnSpc>
                    <a:defRPr sz="1400"/>
                  </a:pPr>
                  <a:endParaRPr/>
                </a:p>
                <a:p>
                  <a:pPr algn="ctr">
                    <a:lnSpc>
                      <a:spcPct val="95000"/>
                    </a:lnSpc>
                    <a:defRPr sz="1400"/>
                  </a:pPr>
                  <a:r>
                    <a:t>VIa</a:t>
                  </a:r>
                </a:p>
                <a:p>
                  <a:pPr algn="ctr">
                    <a:lnSpc>
                      <a:spcPct val="95000"/>
                    </a:lnSpc>
                    <a:defRPr sz="1400"/>
                  </a:pPr>
                  <a:endParaRPr/>
                </a:p>
                <a:p>
                  <a:pPr algn="ctr">
                    <a:lnSpc>
                      <a:spcPct val="95000"/>
                    </a:lnSpc>
                    <a:defRPr sz="1400"/>
                  </a:pPr>
                  <a:endParaRPr/>
                </a:p>
                <a:p>
                  <a:pPr algn="ctr">
                    <a:lnSpc>
                      <a:spcPct val="95000"/>
                    </a:lnSpc>
                    <a:defRPr sz="1400"/>
                  </a:pPr>
                  <a:r>
                    <a:t>VIb</a:t>
                  </a:r>
                </a:p>
              </p:txBody>
            </p:sp>
          </p:grpSp>
          <p:sp>
            <p:nvSpPr>
              <p:cNvPr id="419" name="Content Placeholder 2"/>
              <p:cNvSpPr txBox="1"/>
              <p:nvPr/>
            </p:nvSpPr>
            <p:spPr>
              <a:xfrm rot="16199998">
                <a:off x="1086421" y="3614624"/>
                <a:ext cx="1933870" cy="1355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defTabSz="914400">
                  <a:lnSpc>
                    <a:spcPct val="113999"/>
                  </a:lnSpc>
                  <a:spcBef>
                    <a:spcPts val="600"/>
                  </a:spcBef>
                  <a:defRPr sz="1000"/>
                </a:lvl1pPr>
              </a:lstStyle>
              <a:p>
                <a:r>
                  <a:t>K Zilles, 2015</a:t>
                </a:r>
              </a:p>
            </p:txBody>
          </p:sp>
        </p:grpSp>
        <p:sp>
          <p:nvSpPr>
            <p:cNvPr id="421" name="TextBox 73"/>
            <p:cNvSpPr txBox="1"/>
            <p:nvPr/>
          </p:nvSpPr>
          <p:spPr>
            <a:xfrm>
              <a:off x="2116985" y="1706083"/>
              <a:ext cx="1886425" cy="5308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lnSpc>
                  <a:spcPct val="95000"/>
                </a:lnSpc>
                <a:defRPr sz="1600"/>
              </a:pPr>
              <a:r>
                <a:t>The cerebral cortex is </a:t>
              </a:r>
              <a:r>
                <a:rPr b="1"/>
                <a:t>heterogeneous</a:t>
              </a:r>
            </a:p>
          </p:txBody>
        </p:sp>
      </p:grpSp>
      <p:sp>
        <p:nvSpPr>
          <p:cNvPr id="423" name="Freeform 74"/>
          <p:cNvSpPr/>
          <p:nvPr/>
        </p:nvSpPr>
        <p:spPr>
          <a:xfrm>
            <a:off x="5266557" y="1391068"/>
            <a:ext cx="2624584" cy="4141149"/>
          </a:xfrm>
          <a:custGeom>
            <a:avLst/>
            <a:gdLst/>
            <a:ahLst/>
            <a:cxnLst>
              <a:cxn ang="0">
                <a:pos x="wd2" y="hd2"/>
              </a:cxn>
              <a:cxn ang="5400000">
                <a:pos x="wd2" y="hd2"/>
              </a:cxn>
              <a:cxn ang="10800000">
                <a:pos x="wd2" y="hd2"/>
              </a:cxn>
              <a:cxn ang="16200000">
                <a:pos x="wd2" y="hd2"/>
              </a:cxn>
            </a:cxnLst>
            <a:rect l="0" t="0" r="r" b="b"/>
            <a:pathLst>
              <a:path w="21585" h="21600" extrusionOk="0">
                <a:moveTo>
                  <a:pt x="0" y="1345"/>
                </a:moveTo>
                <a:lnTo>
                  <a:pt x="21581" y="0"/>
                </a:lnTo>
                <a:cubicBezTo>
                  <a:pt x="21563" y="6807"/>
                  <a:pt x="21598" y="14793"/>
                  <a:pt x="21580" y="21600"/>
                </a:cubicBezTo>
                <a:cubicBezTo>
                  <a:pt x="15664" y="16218"/>
                  <a:pt x="5938" y="7368"/>
                  <a:pt x="22" y="1740"/>
                </a:cubicBezTo>
                <a:cubicBezTo>
                  <a:pt x="25" y="1508"/>
                  <a:pt x="-2" y="1577"/>
                  <a:pt x="0" y="1345"/>
                </a:cubicBezTo>
                <a:close/>
              </a:path>
            </a:pathLst>
          </a:custGeom>
          <a:gradFill>
            <a:gsLst>
              <a:gs pos="0">
                <a:srgbClr val="FFFFFF">
                  <a:alpha val="40000"/>
                </a:srgbClr>
              </a:gs>
              <a:gs pos="100000">
                <a:srgbClr val="757575">
                  <a:alpha val="50195"/>
                </a:srgbClr>
              </a:gs>
            </a:gsLst>
            <a:lin ang="10800000"/>
          </a:gradFill>
          <a:ln w="12700">
            <a:miter lim="400000"/>
          </a:ln>
        </p:spPr>
        <p:txBody>
          <a:bodyPr lIns="45719" rIns="45719" anchor="ctr"/>
          <a:lstStyle/>
          <a:p>
            <a:pPr algn="ctr">
              <a:lnSpc>
                <a:spcPct val="95000"/>
              </a:lnSpc>
              <a:defRPr sz="2400">
                <a:solidFill>
                  <a:srgbClr val="FFFFFF"/>
                </a:solidFill>
              </a:defRPr>
            </a:pPr>
            <a:endParaRPr/>
          </a:p>
        </p:txBody>
      </p:sp>
      <p:graphicFrame>
        <p:nvGraphicFramePr>
          <p:cNvPr id="424" name="Table 10"/>
          <p:cNvGraphicFramePr/>
          <p:nvPr/>
        </p:nvGraphicFramePr>
        <p:xfrm>
          <a:off x="8701320" y="1417319"/>
          <a:ext cx="560846" cy="4110384"/>
        </p:xfrm>
        <a:graphic>
          <a:graphicData uri="http://schemas.openxmlformats.org/drawingml/2006/table">
            <a:tbl>
              <a:tblPr>
                <a:tableStyleId>{4C3C2611-4C71-4FC5-86AE-919BDF0F9419}</a:tableStyleId>
              </a:tblPr>
              <a:tblGrid>
                <a:gridCol w="560846">
                  <a:extLst>
                    <a:ext uri="{9D8B030D-6E8A-4147-A177-3AD203B41FA5}">
                      <a16:colId xmlns:a16="http://schemas.microsoft.com/office/drawing/2014/main" val="20000"/>
                    </a:ext>
                  </a:extLst>
                </a:gridCol>
              </a:tblGrid>
              <a:tr h="685064">
                <a:tc>
                  <a:txBody>
                    <a:bodyPr/>
                    <a:lstStyle/>
                    <a:p>
                      <a:pPr defTabSz="914400">
                        <a:defRPr sz="1800"/>
                      </a:pPr>
                      <a:endParaRPr/>
                    </a:p>
                  </a:txBody>
                  <a:tcPr marL="45720" marR="45720" horzOverflow="overflow">
                    <a:lnL w="38100">
                      <a:solidFill>
                        <a:srgbClr val="0070C0"/>
                      </a:solidFill>
                    </a:lnL>
                    <a:lnR w="38100">
                      <a:solidFill>
                        <a:srgbClr val="0070C0"/>
                      </a:solidFill>
                    </a:lnR>
                    <a:lnT w="38100">
                      <a:solidFill>
                        <a:srgbClr val="0070C0"/>
                      </a:solidFill>
                    </a:lnT>
                    <a:lnB w="38100">
                      <a:solidFill>
                        <a:srgbClr val="0070C0"/>
                      </a:solidFill>
                    </a:lnB>
                    <a:noFill/>
                  </a:tcPr>
                </a:tc>
                <a:extLst>
                  <a:ext uri="{0D108BD9-81ED-4DB2-BD59-A6C34878D82A}">
                    <a16:rowId xmlns:a16="http://schemas.microsoft.com/office/drawing/2014/main" val="10000"/>
                  </a:ext>
                </a:extLst>
              </a:tr>
              <a:tr h="685064">
                <a:tc>
                  <a:txBody>
                    <a:bodyPr/>
                    <a:lstStyle/>
                    <a:p>
                      <a:pPr defTabSz="914400">
                        <a:defRPr sz="1800"/>
                      </a:pPr>
                      <a:endParaRPr/>
                    </a:p>
                  </a:txBody>
                  <a:tcPr marL="45720" marR="45720" horzOverflow="overflow">
                    <a:lnL w="38100">
                      <a:solidFill>
                        <a:srgbClr val="0070C0"/>
                      </a:solidFill>
                    </a:lnL>
                    <a:lnR w="38100">
                      <a:solidFill>
                        <a:srgbClr val="0070C0"/>
                      </a:solidFill>
                    </a:lnR>
                    <a:lnT w="38100">
                      <a:solidFill>
                        <a:srgbClr val="0070C0"/>
                      </a:solidFill>
                    </a:lnT>
                    <a:lnB w="38100">
                      <a:solidFill>
                        <a:srgbClr val="0070C0"/>
                      </a:solidFill>
                    </a:lnB>
                    <a:noFill/>
                  </a:tcPr>
                </a:tc>
                <a:extLst>
                  <a:ext uri="{0D108BD9-81ED-4DB2-BD59-A6C34878D82A}">
                    <a16:rowId xmlns:a16="http://schemas.microsoft.com/office/drawing/2014/main" val="10001"/>
                  </a:ext>
                </a:extLst>
              </a:tr>
              <a:tr h="685064">
                <a:tc>
                  <a:txBody>
                    <a:bodyPr/>
                    <a:lstStyle/>
                    <a:p>
                      <a:pPr defTabSz="914400">
                        <a:defRPr sz="1800"/>
                      </a:pPr>
                      <a:endParaRPr/>
                    </a:p>
                  </a:txBody>
                  <a:tcPr marL="45720" marR="45720" horzOverflow="overflow">
                    <a:lnL w="38100">
                      <a:solidFill>
                        <a:srgbClr val="0070C0"/>
                      </a:solidFill>
                    </a:lnL>
                    <a:lnR w="38100">
                      <a:solidFill>
                        <a:srgbClr val="0070C0"/>
                      </a:solidFill>
                    </a:lnR>
                    <a:lnT w="38100">
                      <a:solidFill>
                        <a:srgbClr val="0070C0"/>
                      </a:solidFill>
                    </a:lnT>
                    <a:lnB w="38100">
                      <a:solidFill>
                        <a:srgbClr val="0070C0"/>
                      </a:solidFill>
                    </a:lnB>
                    <a:noFill/>
                  </a:tcPr>
                </a:tc>
                <a:extLst>
                  <a:ext uri="{0D108BD9-81ED-4DB2-BD59-A6C34878D82A}">
                    <a16:rowId xmlns:a16="http://schemas.microsoft.com/office/drawing/2014/main" val="10002"/>
                  </a:ext>
                </a:extLst>
              </a:tr>
              <a:tr h="685064">
                <a:tc>
                  <a:txBody>
                    <a:bodyPr/>
                    <a:lstStyle/>
                    <a:p>
                      <a:pPr defTabSz="914400">
                        <a:defRPr sz="1800"/>
                      </a:pPr>
                      <a:endParaRPr/>
                    </a:p>
                  </a:txBody>
                  <a:tcPr marL="45720" marR="45720" horzOverflow="overflow">
                    <a:lnL w="38100">
                      <a:solidFill>
                        <a:srgbClr val="0070C0"/>
                      </a:solidFill>
                    </a:lnL>
                    <a:lnR w="38100">
                      <a:solidFill>
                        <a:srgbClr val="0070C0"/>
                      </a:solidFill>
                    </a:lnR>
                    <a:lnT w="38100">
                      <a:solidFill>
                        <a:srgbClr val="0070C0"/>
                      </a:solidFill>
                    </a:lnT>
                    <a:lnB w="38100">
                      <a:solidFill>
                        <a:srgbClr val="0070C0"/>
                      </a:solidFill>
                    </a:lnB>
                    <a:noFill/>
                  </a:tcPr>
                </a:tc>
                <a:extLst>
                  <a:ext uri="{0D108BD9-81ED-4DB2-BD59-A6C34878D82A}">
                    <a16:rowId xmlns:a16="http://schemas.microsoft.com/office/drawing/2014/main" val="10003"/>
                  </a:ext>
                </a:extLst>
              </a:tr>
              <a:tr h="685064">
                <a:tc>
                  <a:txBody>
                    <a:bodyPr/>
                    <a:lstStyle/>
                    <a:p>
                      <a:pPr defTabSz="914400">
                        <a:defRPr sz="1800"/>
                      </a:pPr>
                      <a:endParaRPr/>
                    </a:p>
                  </a:txBody>
                  <a:tcPr marL="45720" marR="45720" horzOverflow="overflow">
                    <a:lnL w="38100">
                      <a:solidFill>
                        <a:srgbClr val="0070C0"/>
                      </a:solidFill>
                    </a:lnL>
                    <a:lnR w="38100">
                      <a:solidFill>
                        <a:srgbClr val="0070C0"/>
                      </a:solidFill>
                    </a:lnR>
                    <a:lnT w="38100">
                      <a:solidFill>
                        <a:srgbClr val="0070C0"/>
                      </a:solidFill>
                    </a:lnT>
                    <a:lnB w="38100">
                      <a:solidFill>
                        <a:srgbClr val="0070C0"/>
                      </a:solidFill>
                    </a:lnB>
                    <a:noFill/>
                  </a:tcPr>
                </a:tc>
                <a:extLst>
                  <a:ext uri="{0D108BD9-81ED-4DB2-BD59-A6C34878D82A}">
                    <a16:rowId xmlns:a16="http://schemas.microsoft.com/office/drawing/2014/main" val="10004"/>
                  </a:ext>
                </a:extLst>
              </a:tr>
              <a:tr h="685064">
                <a:tc>
                  <a:txBody>
                    <a:bodyPr/>
                    <a:lstStyle/>
                    <a:p>
                      <a:pPr defTabSz="914400">
                        <a:defRPr sz="1800"/>
                      </a:pPr>
                      <a:endParaRPr/>
                    </a:p>
                  </a:txBody>
                  <a:tcPr marL="45720" marR="45720" horzOverflow="overflow">
                    <a:lnL w="38100">
                      <a:solidFill>
                        <a:srgbClr val="0070C0"/>
                      </a:solidFill>
                    </a:lnL>
                    <a:lnR w="38100">
                      <a:solidFill>
                        <a:srgbClr val="0070C0"/>
                      </a:solidFill>
                    </a:lnR>
                    <a:lnT w="38100">
                      <a:solidFill>
                        <a:srgbClr val="0070C0"/>
                      </a:solidFill>
                    </a:lnT>
                    <a:lnB w="38100">
                      <a:solidFill>
                        <a:srgbClr val="0070C0"/>
                      </a:solidFill>
                    </a:lnB>
                    <a:noFill/>
                  </a:tcPr>
                </a:tc>
                <a:extLst>
                  <a:ext uri="{0D108BD9-81ED-4DB2-BD59-A6C34878D82A}">
                    <a16:rowId xmlns:a16="http://schemas.microsoft.com/office/drawing/2014/main" val="10005"/>
                  </a:ext>
                </a:extLst>
              </a:tr>
            </a:tbl>
          </a:graphicData>
        </a:graphic>
      </p:graphicFrame>
      <p:sp>
        <p:nvSpPr>
          <p:cNvPr id="425" name="Straight Connector 12"/>
          <p:cNvSpPr/>
          <p:nvPr/>
        </p:nvSpPr>
        <p:spPr>
          <a:xfrm>
            <a:off x="8018302" y="1828800"/>
            <a:ext cx="1188437" cy="0"/>
          </a:xfrm>
          <a:prstGeom prst="line">
            <a:avLst/>
          </a:prstGeom>
          <a:ln w="12700">
            <a:solidFill>
              <a:srgbClr val="000000"/>
            </a:solidFill>
            <a:prstDash val="dash"/>
            <a:miter/>
          </a:ln>
        </p:spPr>
        <p:txBody>
          <a:bodyPr lIns="45719" rIns="45719"/>
          <a:lstStyle/>
          <a:p>
            <a:endParaRPr/>
          </a:p>
        </p:txBody>
      </p:sp>
      <p:sp>
        <p:nvSpPr>
          <p:cNvPr id="426" name="Straight Connector 76"/>
          <p:cNvSpPr/>
          <p:nvPr/>
        </p:nvSpPr>
        <p:spPr>
          <a:xfrm>
            <a:off x="8006619" y="2130442"/>
            <a:ext cx="1188437" cy="1"/>
          </a:xfrm>
          <a:prstGeom prst="line">
            <a:avLst/>
          </a:prstGeom>
          <a:ln w="12700">
            <a:solidFill>
              <a:srgbClr val="000000"/>
            </a:solidFill>
            <a:prstDash val="dash"/>
            <a:miter/>
          </a:ln>
        </p:spPr>
        <p:txBody>
          <a:bodyPr lIns="45719" rIns="45719"/>
          <a:lstStyle/>
          <a:p>
            <a:endParaRPr/>
          </a:p>
        </p:txBody>
      </p:sp>
      <p:sp>
        <p:nvSpPr>
          <p:cNvPr id="427" name="Straight Connector 77"/>
          <p:cNvSpPr/>
          <p:nvPr/>
        </p:nvSpPr>
        <p:spPr>
          <a:xfrm>
            <a:off x="8027590" y="3036735"/>
            <a:ext cx="1188437" cy="1"/>
          </a:xfrm>
          <a:prstGeom prst="line">
            <a:avLst/>
          </a:prstGeom>
          <a:ln w="12700">
            <a:solidFill>
              <a:srgbClr val="000000"/>
            </a:solidFill>
            <a:prstDash val="dash"/>
            <a:miter/>
          </a:ln>
        </p:spPr>
        <p:txBody>
          <a:bodyPr lIns="45719" rIns="45719"/>
          <a:lstStyle/>
          <a:p>
            <a:endParaRPr/>
          </a:p>
        </p:txBody>
      </p:sp>
      <p:sp>
        <p:nvSpPr>
          <p:cNvPr id="428" name="Straight Connector 78"/>
          <p:cNvSpPr/>
          <p:nvPr/>
        </p:nvSpPr>
        <p:spPr>
          <a:xfrm>
            <a:off x="8046904" y="3355971"/>
            <a:ext cx="1188437" cy="1"/>
          </a:xfrm>
          <a:prstGeom prst="line">
            <a:avLst/>
          </a:prstGeom>
          <a:ln w="12700">
            <a:solidFill>
              <a:srgbClr val="000000"/>
            </a:solidFill>
            <a:prstDash val="dash"/>
            <a:miter/>
          </a:ln>
        </p:spPr>
        <p:txBody>
          <a:bodyPr lIns="45719" rIns="45719"/>
          <a:lstStyle/>
          <a:p>
            <a:endParaRPr/>
          </a:p>
        </p:txBody>
      </p:sp>
      <p:sp>
        <p:nvSpPr>
          <p:cNvPr id="429" name="Straight Connector 79"/>
          <p:cNvSpPr/>
          <p:nvPr/>
        </p:nvSpPr>
        <p:spPr>
          <a:xfrm>
            <a:off x="8006619" y="3929993"/>
            <a:ext cx="1188437" cy="1"/>
          </a:xfrm>
          <a:prstGeom prst="line">
            <a:avLst/>
          </a:prstGeom>
          <a:ln w="12700">
            <a:solidFill>
              <a:srgbClr val="000000"/>
            </a:solidFill>
            <a:prstDash val="dash"/>
            <a:miter/>
          </a:ln>
        </p:spPr>
        <p:txBody>
          <a:bodyPr lIns="45719" rIns="45719"/>
          <a:lstStyle/>
          <a:p>
            <a:endParaRPr/>
          </a:p>
        </p:txBody>
      </p:sp>
      <p:sp>
        <p:nvSpPr>
          <p:cNvPr id="430" name="Slide Number Placeholder 8"/>
          <p:cNvSpPr txBox="1">
            <a:spLocks noGrp="1"/>
          </p:cNvSpPr>
          <p:nvPr>
            <p:ph type="sldNum" sz="quarter" idx="2"/>
          </p:nvPr>
        </p:nvSpPr>
        <p:spPr>
          <a:xfrm>
            <a:off x="5818289" y="6381327"/>
            <a:ext cx="127001" cy="17281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a:t>
            </a:fld>
            <a:endParaRPr/>
          </a:p>
        </p:txBody>
      </p:sp>
      <p:sp>
        <p:nvSpPr>
          <p:cNvPr id="431" name="TextBox 75"/>
          <p:cNvSpPr txBox="1"/>
          <p:nvPr/>
        </p:nvSpPr>
        <p:spPr>
          <a:xfrm>
            <a:off x="7345771" y="427555"/>
            <a:ext cx="4035588" cy="6980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ts val="1600"/>
              </a:lnSpc>
              <a:defRPr sz="1400"/>
            </a:lvl1pPr>
          </a:lstStyle>
          <a:p>
            <a:r>
              <a:t>Studying this cortical dimension (depth) provides additional information in functional studies (“laminar fMRI” or “depth-dependent fMRI”).</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397"/>
                                        </p:tgtEl>
                                        <p:attrNameLst>
                                          <p:attrName>style.visibility</p:attrName>
                                        </p:attrNameLst>
                                      </p:cBhvr>
                                      <p:to>
                                        <p:strVal val="visible"/>
                                      </p:to>
                                    </p:set>
                                    <p:animEffect transition="in" filter="fade">
                                      <p:cBhvr>
                                        <p:cTn id="7" dur="500"/>
                                        <p:tgtEl>
                                          <p:spTgt spid="3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415"/>
                                        </p:tgtEl>
                                        <p:attrNameLst>
                                          <p:attrName>style.visibility</p:attrName>
                                        </p:attrNameLst>
                                      </p:cBhvr>
                                      <p:to>
                                        <p:strVal val="visible"/>
                                      </p:to>
                                    </p:set>
                                    <p:animEffect transition="in" filter="fade">
                                      <p:cBhvr>
                                        <p:cTn id="12" dur="500"/>
                                        <p:tgtEl>
                                          <p:spTgt spid="4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fill="hold" grpId="3" nodeType="clickEffect">
                                  <p:stCondLst>
                                    <p:cond delay="0"/>
                                  </p:stCondLst>
                                  <p:iterate>
                                    <p:tmAbs val="0"/>
                                  </p:iterate>
                                  <p:childTnLst>
                                    <p:animEffect transition="out" filter="fade">
                                      <p:cBhvr>
                                        <p:cTn id="16" dur="500" fill="hold"/>
                                        <p:tgtEl>
                                          <p:spTgt spid="397"/>
                                        </p:tgtEl>
                                      </p:cBhvr>
                                    </p:animEffect>
                                    <p:set>
                                      <p:cBhvr>
                                        <p:cTn id="17" fill="hold">
                                          <p:stCondLst>
                                            <p:cond delay="499"/>
                                          </p:stCondLst>
                                        </p:cTn>
                                        <p:tgtEl>
                                          <p:spTgt spid="397"/>
                                        </p:tgtEl>
                                        <p:attrNameLst>
                                          <p:attrName>style.visibility</p:attrName>
                                        </p:attrNameLst>
                                      </p:cBhvr>
                                      <p:to>
                                        <p:strVal val="hidden"/>
                                      </p:to>
                                    </p:set>
                                  </p:childTnLst>
                                </p:cTn>
                              </p:par>
                            </p:childTnLst>
                          </p:cTn>
                        </p:par>
                        <p:par>
                          <p:cTn id="18" fill="hold">
                            <p:stCondLst>
                              <p:cond delay="500"/>
                            </p:stCondLst>
                            <p:childTnLst>
                              <p:par>
                                <p:cTn id="19" presetID="10" presetClass="exit" fill="hold" grpId="4" nodeType="afterEffect">
                                  <p:stCondLst>
                                    <p:cond delay="0"/>
                                  </p:stCondLst>
                                  <p:iterate>
                                    <p:tmAbs val="0"/>
                                  </p:iterate>
                                  <p:childTnLst>
                                    <p:animEffect transition="out" filter="fade">
                                      <p:cBhvr>
                                        <p:cTn id="20" dur="500" fill="hold"/>
                                        <p:tgtEl>
                                          <p:spTgt spid="396"/>
                                        </p:tgtEl>
                                      </p:cBhvr>
                                    </p:animEffect>
                                    <p:set>
                                      <p:cBhvr>
                                        <p:cTn id="21" fill="hold">
                                          <p:stCondLst>
                                            <p:cond delay="499"/>
                                          </p:stCondLst>
                                        </p:cTn>
                                        <p:tgtEl>
                                          <p:spTgt spid="396"/>
                                        </p:tgtEl>
                                        <p:attrNameLst>
                                          <p:attrName>style.visibility</p:attrName>
                                        </p:attrNameLst>
                                      </p:cBhvr>
                                      <p:to>
                                        <p:strVal val="hidden"/>
                                      </p:to>
                                    </p:set>
                                  </p:childTnLst>
                                </p:cTn>
                              </p:par>
                            </p:childTnLst>
                          </p:cTn>
                        </p:par>
                        <p:par>
                          <p:cTn id="22" fill="hold">
                            <p:stCondLst>
                              <p:cond delay="1000"/>
                            </p:stCondLst>
                            <p:childTnLst>
                              <p:par>
                                <p:cTn id="23" presetID="10" presetClass="exit" fill="hold" grpId="5" nodeType="afterEffect">
                                  <p:stCondLst>
                                    <p:cond delay="0"/>
                                  </p:stCondLst>
                                  <p:iterate>
                                    <p:tmAbs val="0"/>
                                  </p:iterate>
                                  <p:childTnLst>
                                    <p:animEffect transition="out" filter="fade">
                                      <p:cBhvr>
                                        <p:cTn id="24" dur="500" fill="hold"/>
                                        <p:tgtEl>
                                          <p:spTgt spid="395"/>
                                        </p:tgtEl>
                                      </p:cBhvr>
                                    </p:animEffect>
                                    <p:set>
                                      <p:cBhvr>
                                        <p:cTn id="25" fill="hold">
                                          <p:stCondLst>
                                            <p:cond delay="499"/>
                                          </p:stCondLst>
                                        </p:cTn>
                                        <p:tgtEl>
                                          <p:spTgt spid="395"/>
                                        </p:tgtEl>
                                        <p:attrNameLst>
                                          <p:attrName>style.visibility</p:attrName>
                                        </p:attrNameLst>
                                      </p:cBhvr>
                                      <p:to>
                                        <p:strVal val="hidden"/>
                                      </p:to>
                                    </p:set>
                                  </p:childTnLst>
                                </p:cTn>
                              </p:par>
                            </p:childTnLst>
                          </p:cTn>
                        </p:par>
                        <p:par>
                          <p:cTn id="26" fill="hold">
                            <p:stCondLst>
                              <p:cond delay="0"/>
                            </p:stCondLst>
                            <p:childTnLst>
                              <p:par>
                                <p:cTn id="27" presetID="-1" presetClass="path" presetSubtype="0" accel="50000" decel="50000" fill="hold" nodeType="afterEffect">
                                  <p:stCondLst>
                                    <p:cond delay="0"/>
                                  </p:stCondLst>
                                  <p:childTnLst>
                                    <p:animMotion origin="layout" path="M 0.000000 0.000000 L -0.378911 0.013201" pathEditMode="relative">
                                      <p:cBhvr>
                                        <p:cTn id="28" dur="1500" fill="hold"/>
                                        <p:tgtEl>
                                          <p:spTgt spid="415"/>
                                        </p:tgtEl>
                                        <p:attrNameLst>
                                          <p:attrName>ppt_x</p:attrName>
                                          <p:attrName>ppt_y</p:attrName>
                                        </p:attrNameLst>
                                      </p:cBhvr>
                                    </p:animMotion>
                                  </p:childTnLst>
                                </p:cTn>
                              </p:par>
                            </p:childTnLst>
                          </p:cTn>
                        </p:par>
                        <p:par>
                          <p:cTn id="29" fill="hold">
                            <p:stCondLst>
                              <p:cond delay="1500"/>
                            </p:stCondLst>
                            <p:childTnLst>
                              <p:par>
                                <p:cTn id="30" presetID="10" presetClass="entr" fill="hold" grpId="7" nodeType="afterEffect">
                                  <p:stCondLst>
                                    <p:cond delay="0"/>
                                  </p:stCondLst>
                                  <p:iterate>
                                    <p:tmAbs val="0"/>
                                  </p:iterate>
                                  <p:childTnLst>
                                    <p:set>
                                      <p:cBhvr>
                                        <p:cTn id="31" fill="hold"/>
                                        <p:tgtEl>
                                          <p:spTgt spid="422"/>
                                        </p:tgtEl>
                                        <p:attrNameLst>
                                          <p:attrName>style.visibility</p:attrName>
                                        </p:attrNameLst>
                                      </p:cBhvr>
                                      <p:to>
                                        <p:strVal val="visible"/>
                                      </p:to>
                                    </p:set>
                                    <p:animEffect transition="in" filter="fade">
                                      <p:cBhvr>
                                        <p:cTn id="32" dur="500"/>
                                        <p:tgtEl>
                                          <p:spTgt spid="422"/>
                                        </p:tgtEl>
                                      </p:cBhvr>
                                    </p:animEffect>
                                  </p:childTnLst>
                                </p:cTn>
                              </p:par>
                            </p:childTnLst>
                          </p:cTn>
                        </p:par>
                        <p:par>
                          <p:cTn id="33" fill="hold">
                            <p:stCondLst>
                              <p:cond delay="2000"/>
                            </p:stCondLst>
                            <p:childTnLst>
                              <p:par>
                                <p:cTn id="34" presetID="10" presetClass="entr" fill="hold" grpId="8" nodeType="afterEffect">
                                  <p:stCondLst>
                                    <p:cond delay="0"/>
                                  </p:stCondLst>
                                  <p:iterate>
                                    <p:tmAbs val="0"/>
                                  </p:iterate>
                                  <p:childTnLst>
                                    <p:set>
                                      <p:cBhvr>
                                        <p:cTn id="35" fill="hold"/>
                                        <p:tgtEl>
                                          <p:spTgt spid="423"/>
                                        </p:tgtEl>
                                        <p:attrNameLst>
                                          <p:attrName>style.visibility</p:attrName>
                                        </p:attrNameLst>
                                      </p:cBhvr>
                                      <p:to>
                                        <p:strVal val="visible"/>
                                      </p:to>
                                    </p:set>
                                    <p:animEffect transition="in" filter="fade">
                                      <p:cBhvr>
                                        <p:cTn id="36" dur="500"/>
                                        <p:tgtEl>
                                          <p:spTgt spid="42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fill="hold" grpId="9" nodeType="clickEffect">
                                  <p:stCondLst>
                                    <p:cond delay="0"/>
                                  </p:stCondLst>
                                  <p:iterate>
                                    <p:tmAbs val="0"/>
                                  </p:iterate>
                                  <p:childTnLst>
                                    <p:set>
                                      <p:cBhvr>
                                        <p:cTn id="40" fill="hold"/>
                                        <p:tgtEl>
                                          <p:spTgt spid="425"/>
                                        </p:tgtEl>
                                        <p:attrNameLst>
                                          <p:attrName>style.visibility</p:attrName>
                                        </p:attrNameLst>
                                      </p:cBhvr>
                                      <p:to>
                                        <p:strVal val="visible"/>
                                      </p:to>
                                    </p:set>
                                    <p:animEffect transition="in" filter="fade">
                                      <p:cBhvr>
                                        <p:cTn id="41" dur="500"/>
                                        <p:tgtEl>
                                          <p:spTgt spid="425"/>
                                        </p:tgtEl>
                                      </p:cBhvr>
                                    </p:animEffect>
                                  </p:childTnLst>
                                </p:cTn>
                              </p:par>
                            </p:childTnLst>
                          </p:cTn>
                        </p:par>
                        <p:par>
                          <p:cTn id="42" fill="hold">
                            <p:stCondLst>
                              <p:cond delay="500"/>
                            </p:stCondLst>
                            <p:childTnLst>
                              <p:par>
                                <p:cTn id="43" presetID="10" presetClass="entr" fill="hold" grpId="10" nodeType="afterEffect">
                                  <p:stCondLst>
                                    <p:cond delay="0"/>
                                  </p:stCondLst>
                                  <p:iterate>
                                    <p:tmAbs val="0"/>
                                  </p:iterate>
                                  <p:childTnLst>
                                    <p:set>
                                      <p:cBhvr>
                                        <p:cTn id="44" fill="hold"/>
                                        <p:tgtEl>
                                          <p:spTgt spid="426"/>
                                        </p:tgtEl>
                                        <p:attrNameLst>
                                          <p:attrName>style.visibility</p:attrName>
                                        </p:attrNameLst>
                                      </p:cBhvr>
                                      <p:to>
                                        <p:strVal val="visible"/>
                                      </p:to>
                                    </p:set>
                                    <p:animEffect transition="in" filter="fade">
                                      <p:cBhvr>
                                        <p:cTn id="45" dur="500"/>
                                        <p:tgtEl>
                                          <p:spTgt spid="426"/>
                                        </p:tgtEl>
                                      </p:cBhvr>
                                    </p:animEffect>
                                  </p:childTnLst>
                                </p:cTn>
                              </p:par>
                            </p:childTnLst>
                          </p:cTn>
                        </p:par>
                        <p:par>
                          <p:cTn id="46" fill="hold">
                            <p:stCondLst>
                              <p:cond delay="1000"/>
                            </p:stCondLst>
                            <p:childTnLst>
                              <p:par>
                                <p:cTn id="47" presetID="10" presetClass="entr" fill="hold" grpId="11" nodeType="afterEffect">
                                  <p:stCondLst>
                                    <p:cond delay="0"/>
                                  </p:stCondLst>
                                  <p:iterate>
                                    <p:tmAbs val="0"/>
                                  </p:iterate>
                                  <p:childTnLst>
                                    <p:set>
                                      <p:cBhvr>
                                        <p:cTn id="48" fill="hold"/>
                                        <p:tgtEl>
                                          <p:spTgt spid="427"/>
                                        </p:tgtEl>
                                        <p:attrNameLst>
                                          <p:attrName>style.visibility</p:attrName>
                                        </p:attrNameLst>
                                      </p:cBhvr>
                                      <p:to>
                                        <p:strVal val="visible"/>
                                      </p:to>
                                    </p:set>
                                    <p:animEffect transition="in" filter="fade">
                                      <p:cBhvr>
                                        <p:cTn id="49" dur="500"/>
                                        <p:tgtEl>
                                          <p:spTgt spid="427"/>
                                        </p:tgtEl>
                                      </p:cBhvr>
                                    </p:animEffect>
                                  </p:childTnLst>
                                </p:cTn>
                              </p:par>
                            </p:childTnLst>
                          </p:cTn>
                        </p:par>
                        <p:par>
                          <p:cTn id="50" fill="hold">
                            <p:stCondLst>
                              <p:cond delay="1500"/>
                            </p:stCondLst>
                            <p:childTnLst>
                              <p:par>
                                <p:cTn id="51" presetID="10" presetClass="entr" fill="hold" grpId="12" nodeType="afterEffect">
                                  <p:stCondLst>
                                    <p:cond delay="0"/>
                                  </p:stCondLst>
                                  <p:iterate>
                                    <p:tmAbs val="0"/>
                                  </p:iterate>
                                  <p:childTnLst>
                                    <p:set>
                                      <p:cBhvr>
                                        <p:cTn id="52" fill="hold"/>
                                        <p:tgtEl>
                                          <p:spTgt spid="428"/>
                                        </p:tgtEl>
                                        <p:attrNameLst>
                                          <p:attrName>style.visibility</p:attrName>
                                        </p:attrNameLst>
                                      </p:cBhvr>
                                      <p:to>
                                        <p:strVal val="visible"/>
                                      </p:to>
                                    </p:set>
                                    <p:animEffect transition="in" filter="fade">
                                      <p:cBhvr>
                                        <p:cTn id="53" dur="500"/>
                                        <p:tgtEl>
                                          <p:spTgt spid="428"/>
                                        </p:tgtEl>
                                      </p:cBhvr>
                                    </p:animEffect>
                                  </p:childTnLst>
                                </p:cTn>
                              </p:par>
                            </p:childTnLst>
                          </p:cTn>
                        </p:par>
                        <p:par>
                          <p:cTn id="54" fill="hold">
                            <p:stCondLst>
                              <p:cond delay="2000"/>
                            </p:stCondLst>
                            <p:childTnLst>
                              <p:par>
                                <p:cTn id="55" presetID="10" presetClass="entr" fill="hold" grpId="13" nodeType="afterEffect">
                                  <p:stCondLst>
                                    <p:cond delay="0"/>
                                  </p:stCondLst>
                                  <p:iterate>
                                    <p:tmAbs val="0"/>
                                  </p:iterate>
                                  <p:childTnLst>
                                    <p:set>
                                      <p:cBhvr>
                                        <p:cTn id="56" fill="hold"/>
                                        <p:tgtEl>
                                          <p:spTgt spid="429"/>
                                        </p:tgtEl>
                                        <p:attrNameLst>
                                          <p:attrName>style.visibility</p:attrName>
                                        </p:attrNameLst>
                                      </p:cBhvr>
                                      <p:to>
                                        <p:strVal val="visible"/>
                                      </p:to>
                                    </p:set>
                                    <p:animEffect transition="in" filter="fade">
                                      <p:cBhvr>
                                        <p:cTn id="57" dur="500"/>
                                        <p:tgtEl>
                                          <p:spTgt spid="42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fill="hold" grpId="14" nodeType="clickEffect">
                                  <p:stCondLst>
                                    <p:cond delay="0"/>
                                  </p:stCondLst>
                                  <p:iterate>
                                    <p:tmAbs val="0"/>
                                  </p:iterate>
                                  <p:childTnLst>
                                    <p:set>
                                      <p:cBhvr>
                                        <p:cTn id="61" fill="hold"/>
                                        <p:tgtEl>
                                          <p:spTgt spid="424"/>
                                        </p:tgtEl>
                                        <p:attrNameLst>
                                          <p:attrName>style.visibility</p:attrName>
                                        </p:attrNameLst>
                                      </p:cBhvr>
                                      <p:to>
                                        <p:strVal val="visible"/>
                                      </p:to>
                                    </p:set>
                                    <p:animEffect transition="in" filter="fade">
                                      <p:cBhvr>
                                        <p:cTn id="62" dur="500"/>
                                        <p:tgtEl>
                                          <p:spTgt spid="42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fill="hold" grpId="15" nodeType="clickEffect">
                                  <p:stCondLst>
                                    <p:cond delay="0"/>
                                  </p:stCondLst>
                                  <p:iterate>
                                    <p:tmAbs val="0"/>
                                  </p:iterate>
                                  <p:childTnLst>
                                    <p:set>
                                      <p:cBhvr>
                                        <p:cTn id="66" fill="hold"/>
                                        <p:tgtEl>
                                          <p:spTgt spid="431"/>
                                        </p:tgtEl>
                                        <p:attrNameLst>
                                          <p:attrName>style.visibility</p:attrName>
                                        </p:attrNameLst>
                                      </p:cBhvr>
                                      <p:to>
                                        <p:strVal val="visible"/>
                                      </p:to>
                                    </p:set>
                                    <p:animEffect transition="in" filter="fade">
                                      <p:cBhvr>
                                        <p:cTn id="67" dur="500"/>
                                        <p:tgtEl>
                                          <p:spTgt spid="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 grpId="5" animBg="1" advAuto="0"/>
      <p:bldP spid="396" grpId="4" animBg="1" advAuto="0"/>
      <p:bldP spid="397" grpId="1" animBg="1" advAuto="0"/>
      <p:bldP spid="397" grpId="3" animBg="1" advAuto="0"/>
      <p:bldP spid="415" grpId="2" animBg="1" advAuto="0"/>
      <p:bldP spid="422" grpId="7" animBg="1" advAuto="0"/>
      <p:bldP spid="423" grpId="8" animBg="1" advAuto="0"/>
      <p:bldP spid="424" grpId="14" animBg="1" advAuto="0"/>
      <p:bldP spid="425" grpId="9" animBg="1" advAuto="0"/>
      <p:bldP spid="426" grpId="10" animBg="1" advAuto="0"/>
      <p:bldP spid="427" grpId="11" animBg="1" advAuto="0"/>
      <p:bldP spid="428" grpId="12" animBg="1" advAuto="0"/>
      <p:bldP spid="429" grpId="13" animBg="1" advAuto="0"/>
      <p:bldP spid="431" grpId="1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 name="Picture 14" descr="Picture 14"/>
          <p:cNvPicPr>
            <a:picLocks noChangeAspect="1"/>
          </p:cNvPicPr>
          <p:nvPr/>
        </p:nvPicPr>
        <p:blipFill>
          <a:blip r:embed="rId2"/>
          <a:stretch>
            <a:fillRect/>
          </a:stretch>
        </p:blipFill>
        <p:spPr>
          <a:xfrm>
            <a:off x="3976187" y="2448667"/>
            <a:ext cx="1744542" cy="1940119"/>
          </a:xfrm>
          <a:prstGeom prst="rect">
            <a:avLst/>
          </a:prstGeom>
          <a:ln>
            <a:solidFill>
              <a:srgbClr val="FFF266"/>
            </a:solidFill>
          </a:ln>
        </p:spPr>
      </p:pic>
      <p:grpSp>
        <p:nvGrpSpPr>
          <p:cNvPr id="440" name="Group 3"/>
          <p:cNvGrpSpPr/>
          <p:nvPr/>
        </p:nvGrpSpPr>
        <p:grpSpPr>
          <a:xfrm>
            <a:off x="4445015" y="1380273"/>
            <a:ext cx="5784053" cy="3505201"/>
            <a:chOff x="0" y="0"/>
            <a:chExt cx="5784052" cy="3505199"/>
          </a:xfrm>
        </p:grpSpPr>
        <p:pic>
          <p:nvPicPr>
            <p:cNvPr id="436" name="Picture 15" descr="Picture 15"/>
            <p:cNvPicPr>
              <a:picLocks noChangeAspect="1"/>
            </p:cNvPicPr>
            <p:nvPr/>
          </p:nvPicPr>
          <p:blipFill>
            <a:blip r:embed="rId3"/>
            <a:srcRect t="3655" b="6890"/>
            <a:stretch>
              <a:fillRect/>
            </a:stretch>
          </p:blipFill>
          <p:spPr>
            <a:xfrm>
              <a:off x="2260584" y="0"/>
              <a:ext cx="3523468" cy="3505199"/>
            </a:xfrm>
            <a:prstGeom prst="rect">
              <a:avLst/>
            </a:prstGeom>
            <a:ln w="12700" cap="flat">
              <a:solidFill>
                <a:srgbClr val="FFFF00"/>
              </a:solidFill>
              <a:prstDash val="solid"/>
              <a:round/>
            </a:ln>
            <a:effectLst/>
          </p:spPr>
        </p:pic>
        <p:sp>
          <p:nvSpPr>
            <p:cNvPr id="437" name="Rectangle 40"/>
            <p:cNvSpPr/>
            <p:nvPr/>
          </p:nvSpPr>
          <p:spPr>
            <a:xfrm>
              <a:off x="3292" y="1224848"/>
              <a:ext cx="786385" cy="787639"/>
            </a:xfrm>
            <a:prstGeom prst="rect">
              <a:avLst/>
            </a:prstGeom>
            <a:noFill/>
            <a:ln w="12700" cap="flat">
              <a:solidFill>
                <a:srgbClr val="FFF266"/>
              </a:solidFill>
              <a:prstDash val="solid"/>
              <a:miter lim="800000"/>
            </a:ln>
            <a:effectLst/>
          </p:spPr>
          <p:txBody>
            <a:bodyPr wrap="square" lIns="45719" tIns="45719" rIns="45719" bIns="45719" numCol="1" anchor="ctr">
              <a:noAutofit/>
            </a:bodyPr>
            <a:lstStyle/>
            <a:p>
              <a:pPr algn="ctr">
                <a:lnSpc>
                  <a:spcPct val="95000"/>
                </a:lnSpc>
                <a:defRPr sz="2400">
                  <a:solidFill>
                    <a:srgbClr val="FFFFFF"/>
                  </a:solidFill>
                </a:defRPr>
              </a:pPr>
              <a:endParaRPr/>
            </a:p>
          </p:txBody>
        </p:sp>
        <p:sp>
          <p:nvSpPr>
            <p:cNvPr id="438" name="Straight Connector 6"/>
            <p:cNvSpPr/>
            <p:nvPr/>
          </p:nvSpPr>
          <p:spPr>
            <a:xfrm flipV="1">
              <a:off x="-1" y="11550"/>
              <a:ext cx="2254684" cy="1219085"/>
            </a:xfrm>
            <a:prstGeom prst="line">
              <a:avLst/>
            </a:prstGeom>
            <a:noFill/>
            <a:ln w="12700" cap="flat">
              <a:solidFill>
                <a:srgbClr val="FFFF00"/>
              </a:solidFill>
              <a:prstDash val="solid"/>
              <a:miter lim="800000"/>
            </a:ln>
            <a:effectLst/>
          </p:spPr>
          <p:txBody>
            <a:bodyPr wrap="square" lIns="45719" tIns="45719" rIns="45719" bIns="45719" numCol="1" anchor="t">
              <a:noAutofit/>
            </a:bodyPr>
            <a:lstStyle/>
            <a:p>
              <a:endParaRPr/>
            </a:p>
          </p:txBody>
        </p:sp>
        <p:sp>
          <p:nvSpPr>
            <p:cNvPr id="439" name="Straight Connector 41"/>
            <p:cNvSpPr/>
            <p:nvPr/>
          </p:nvSpPr>
          <p:spPr>
            <a:xfrm>
              <a:off x="6668" y="2029681"/>
              <a:ext cx="2248015" cy="1475519"/>
            </a:xfrm>
            <a:prstGeom prst="line">
              <a:avLst/>
            </a:prstGeom>
            <a:noFill/>
            <a:ln w="12700" cap="flat">
              <a:solidFill>
                <a:srgbClr val="FFFF00"/>
              </a:solidFill>
              <a:prstDash val="solid"/>
              <a:miter lim="800000"/>
            </a:ln>
            <a:effectLst/>
          </p:spPr>
          <p:txBody>
            <a:bodyPr wrap="square" lIns="45719" tIns="45719" rIns="45719" bIns="45719" numCol="1" anchor="t">
              <a:noAutofit/>
            </a:bodyPr>
            <a:lstStyle/>
            <a:p>
              <a:endParaRPr/>
            </a:p>
          </p:txBody>
        </p:sp>
      </p:grpSp>
      <p:pic>
        <p:nvPicPr>
          <p:cNvPr id="441" name="Picture 46" descr="Picture 46"/>
          <p:cNvPicPr>
            <a:picLocks noChangeAspect="1"/>
          </p:cNvPicPr>
          <p:nvPr/>
        </p:nvPicPr>
        <p:blipFill>
          <a:blip r:embed="rId4"/>
          <a:srcRect l="3926" b="4591"/>
          <a:stretch>
            <a:fillRect/>
          </a:stretch>
        </p:blipFill>
        <p:spPr>
          <a:xfrm>
            <a:off x="1428445" y="2450719"/>
            <a:ext cx="2145876" cy="1937994"/>
          </a:xfrm>
          <a:prstGeom prst="rect">
            <a:avLst/>
          </a:prstGeom>
          <a:ln w="12700">
            <a:miter lim="400000"/>
          </a:ln>
        </p:spPr>
      </p:pic>
      <p:sp>
        <p:nvSpPr>
          <p:cNvPr id="442" name="Rectangle 23"/>
          <p:cNvSpPr/>
          <p:nvPr/>
        </p:nvSpPr>
        <p:spPr>
          <a:xfrm>
            <a:off x="2733370" y="2630762"/>
            <a:ext cx="228601" cy="331352"/>
          </a:xfrm>
          <a:prstGeom prst="rect">
            <a:avLst/>
          </a:prstGeom>
          <a:ln w="12700">
            <a:solidFill>
              <a:srgbClr val="FFF266"/>
            </a:solidFill>
            <a:miter/>
          </a:ln>
        </p:spPr>
        <p:txBody>
          <a:bodyPr lIns="45719" rIns="45719" anchor="ctr"/>
          <a:lstStyle/>
          <a:p>
            <a:pPr algn="ctr">
              <a:lnSpc>
                <a:spcPct val="95000"/>
              </a:lnSpc>
              <a:defRPr sz="2400">
                <a:solidFill>
                  <a:srgbClr val="FFFFFF"/>
                </a:solidFill>
              </a:defRPr>
            </a:pPr>
            <a:endParaRPr/>
          </a:p>
        </p:txBody>
      </p:sp>
      <p:sp>
        <p:nvSpPr>
          <p:cNvPr id="443" name="Title 1"/>
          <p:cNvSpPr txBox="1">
            <a:spLocks noGrp="1"/>
          </p:cNvSpPr>
          <p:nvPr>
            <p:ph type="title"/>
          </p:nvPr>
        </p:nvSpPr>
        <p:spPr>
          <a:xfrm>
            <a:off x="371475" y="323998"/>
            <a:ext cx="5371624" cy="471116"/>
          </a:xfrm>
          <a:prstGeom prst="rect">
            <a:avLst/>
          </a:prstGeom>
        </p:spPr>
        <p:txBody>
          <a:bodyPr/>
          <a:lstStyle>
            <a:lvl1pPr>
              <a:defRPr sz="2400" cap="none"/>
            </a:lvl1pPr>
          </a:lstStyle>
          <a:p>
            <a:r>
              <a:t>High-resolution whole-brain fMRI </a:t>
            </a:r>
          </a:p>
        </p:txBody>
      </p:sp>
      <p:sp>
        <p:nvSpPr>
          <p:cNvPr id="444" name="Text Placeholder 5"/>
          <p:cNvSpPr txBox="1">
            <a:spLocks noGrp="1"/>
          </p:cNvSpPr>
          <p:nvPr>
            <p:ph type="body" sz="quarter" idx="1"/>
          </p:nvPr>
        </p:nvSpPr>
        <p:spPr>
          <a:xfrm>
            <a:off x="914399" y="938786"/>
            <a:ext cx="10893425" cy="509995"/>
          </a:xfrm>
          <a:prstGeom prst="rect">
            <a:avLst/>
          </a:prstGeom>
        </p:spPr>
        <p:txBody>
          <a:bodyPr/>
          <a:lstStyle>
            <a:lvl1pPr marL="0" indent="0">
              <a:spcBef>
                <a:spcPts val="0"/>
              </a:spcBef>
              <a:buSzTx/>
              <a:buNone/>
              <a:defRPr sz="1600" b="1">
                <a:solidFill>
                  <a:schemeClr val="accent1"/>
                </a:solidFill>
              </a:defRPr>
            </a:lvl1pPr>
          </a:lstStyle>
          <a:p>
            <a:r>
              <a:t>Voxel size comparison (EPIK/others)</a:t>
            </a:r>
          </a:p>
        </p:txBody>
      </p:sp>
      <p:pic>
        <p:nvPicPr>
          <p:cNvPr id="445" name="Picture 4" descr="Picture 4"/>
          <p:cNvPicPr>
            <a:picLocks noChangeAspect="1"/>
          </p:cNvPicPr>
          <p:nvPr/>
        </p:nvPicPr>
        <p:blipFill>
          <a:blip r:embed="rId5"/>
          <a:stretch>
            <a:fillRect/>
          </a:stretch>
        </p:blipFill>
        <p:spPr>
          <a:xfrm>
            <a:off x="371475" y="852446"/>
            <a:ext cx="413251" cy="413252"/>
          </a:xfrm>
          <a:prstGeom prst="rect">
            <a:avLst/>
          </a:prstGeom>
          <a:ln w="12700">
            <a:miter lim="400000"/>
          </a:ln>
        </p:spPr>
      </p:pic>
      <p:sp>
        <p:nvSpPr>
          <p:cNvPr id="446" name="Rectangle 78"/>
          <p:cNvSpPr/>
          <p:nvPr/>
        </p:nvSpPr>
        <p:spPr>
          <a:xfrm>
            <a:off x="7162800" y="1811458"/>
            <a:ext cx="2999239" cy="2743201"/>
          </a:xfrm>
          <a:prstGeom prst="rect">
            <a:avLst/>
          </a:prstGeom>
          <a:solidFill>
            <a:srgbClr val="FFFBCC">
              <a:alpha val="50195"/>
            </a:srgbClr>
          </a:solidFill>
          <a:ln w="12700">
            <a:solidFill>
              <a:srgbClr val="000000"/>
            </a:solidFill>
            <a:miter/>
          </a:ln>
        </p:spPr>
        <p:txBody>
          <a:bodyPr lIns="45719" rIns="45719" anchor="ctr"/>
          <a:lstStyle/>
          <a:p>
            <a:pPr algn="ctr">
              <a:lnSpc>
                <a:spcPct val="95000"/>
              </a:lnSpc>
              <a:defRPr sz="2400">
                <a:solidFill>
                  <a:srgbClr val="FFFFFF"/>
                </a:solidFill>
              </a:defRPr>
            </a:pPr>
            <a:endParaRPr/>
          </a:p>
        </p:txBody>
      </p:sp>
      <p:sp>
        <p:nvSpPr>
          <p:cNvPr id="447" name="Rectangle 80"/>
          <p:cNvSpPr/>
          <p:nvPr/>
        </p:nvSpPr>
        <p:spPr>
          <a:xfrm>
            <a:off x="8476757" y="3576377"/>
            <a:ext cx="576073" cy="576073"/>
          </a:xfrm>
          <a:prstGeom prst="rect">
            <a:avLst/>
          </a:prstGeom>
          <a:solidFill>
            <a:srgbClr val="FFFBCC">
              <a:alpha val="50195"/>
            </a:srgbClr>
          </a:solidFill>
          <a:ln w="12700">
            <a:solidFill>
              <a:srgbClr val="000000"/>
            </a:solidFill>
            <a:miter/>
          </a:ln>
        </p:spPr>
        <p:txBody>
          <a:bodyPr lIns="45719" rIns="45719" anchor="ctr"/>
          <a:lstStyle/>
          <a:p>
            <a:pPr algn="ctr">
              <a:lnSpc>
                <a:spcPct val="95000"/>
              </a:lnSpc>
              <a:defRPr sz="2400">
                <a:solidFill>
                  <a:srgbClr val="FFFFFF"/>
                </a:solidFill>
              </a:defRPr>
            </a:pPr>
            <a:endParaRPr/>
          </a:p>
        </p:txBody>
      </p:sp>
      <p:sp>
        <p:nvSpPr>
          <p:cNvPr id="448" name="Rectangle 83"/>
          <p:cNvSpPr/>
          <p:nvPr/>
        </p:nvSpPr>
        <p:spPr>
          <a:xfrm>
            <a:off x="8044849" y="2034618"/>
            <a:ext cx="914400" cy="914401"/>
          </a:xfrm>
          <a:prstGeom prst="rect">
            <a:avLst/>
          </a:prstGeom>
          <a:solidFill>
            <a:srgbClr val="FFFBCC">
              <a:alpha val="50195"/>
            </a:srgbClr>
          </a:solidFill>
          <a:ln w="12700">
            <a:solidFill>
              <a:srgbClr val="000000"/>
            </a:solidFill>
            <a:miter/>
          </a:ln>
        </p:spPr>
        <p:txBody>
          <a:bodyPr lIns="45719" rIns="45719" anchor="ctr"/>
          <a:lstStyle/>
          <a:p>
            <a:pPr algn="ctr">
              <a:lnSpc>
                <a:spcPct val="95000"/>
              </a:lnSpc>
              <a:defRPr sz="2400">
                <a:solidFill>
                  <a:srgbClr val="FFFFFF"/>
                </a:solidFill>
              </a:defRPr>
            </a:pPr>
            <a:endParaRPr/>
          </a:p>
        </p:txBody>
      </p:sp>
      <p:grpSp>
        <p:nvGrpSpPr>
          <p:cNvPr id="451" name="Group 85"/>
          <p:cNvGrpSpPr/>
          <p:nvPr/>
        </p:nvGrpSpPr>
        <p:grpSpPr>
          <a:xfrm>
            <a:off x="7513202" y="1867571"/>
            <a:ext cx="468598" cy="1313387"/>
            <a:chOff x="0" y="0"/>
            <a:chExt cx="468596" cy="1313385"/>
          </a:xfrm>
        </p:grpSpPr>
        <p:sp>
          <p:nvSpPr>
            <p:cNvPr id="449" name="Straight Arrow Connector 86"/>
            <p:cNvSpPr/>
            <p:nvPr/>
          </p:nvSpPr>
          <p:spPr>
            <a:xfrm flipH="1">
              <a:off x="468595" y="142616"/>
              <a:ext cx="2" cy="972277"/>
            </a:xfrm>
            <a:prstGeom prst="line">
              <a:avLst/>
            </a:prstGeom>
            <a:noFill/>
            <a:ln w="28575" cap="flat">
              <a:solidFill>
                <a:srgbClr val="000000"/>
              </a:solidFill>
              <a:prstDash val="solid"/>
              <a:miter lim="800000"/>
              <a:headEnd type="triangle" w="med" len="med"/>
              <a:tailEnd type="triangle" w="med" len="med"/>
            </a:ln>
            <a:effectLst/>
          </p:spPr>
          <p:txBody>
            <a:bodyPr wrap="square" lIns="45719" tIns="45719" rIns="45719" bIns="45719" numCol="1" anchor="t">
              <a:noAutofit/>
            </a:bodyPr>
            <a:lstStyle/>
            <a:p>
              <a:endParaRPr/>
            </a:p>
          </p:txBody>
        </p:sp>
        <p:sp>
          <p:nvSpPr>
            <p:cNvPr id="450" name="TextBox 87"/>
            <p:cNvSpPr txBox="1"/>
            <p:nvPr/>
          </p:nvSpPr>
          <p:spPr>
            <a:xfrm rot="16199998">
              <a:off x="-438158" y="438158"/>
              <a:ext cx="1313386" cy="4370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lnSpc>
                  <a:spcPct val="95000"/>
                </a:lnSpc>
                <a:defRPr sz="2400" spc="-150"/>
              </a:lvl1pPr>
            </a:lstStyle>
            <a:p>
              <a:r>
                <a:t>~ 1 mm</a:t>
              </a:r>
            </a:p>
          </p:txBody>
        </p:sp>
      </p:grpSp>
      <p:grpSp>
        <p:nvGrpSpPr>
          <p:cNvPr id="454" name="Group 88"/>
          <p:cNvGrpSpPr/>
          <p:nvPr/>
        </p:nvGrpSpPr>
        <p:grpSpPr>
          <a:xfrm>
            <a:off x="7939596" y="3126194"/>
            <a:ext cx="453114" cy="1428973"/>
            <a:chOff x="0" y="0"/>
            <a:chExt cx="453113" cy="1428972"/>
          </a:xfrm>
        </p:grpSpPr>
        <p:sp>
          <p:nvSpPr>
            <p:cNvPr id="452" name="Straight Arrow Connector 89"/>
            <p:cNvSpPr/>
            <p:nvPr/>
          </p:nvSpPr>
          <p:spPr>
            <a:xfrm>
              <a:off x="453112" y="398963"/>
              <a:ext cx="2" cy="631045"/>
            </a:xfrm>
            <a:prstGeom prst="line">
              <a:avLst/>
            </a:prstGeom>
            <a:noFill/>
            <a:ln w="28575" cap="flat">
              <a:solidFill>
                <a:srgbClr val="000000"/>
              </a:solidFill>
              <a:prstDash val="solid"/>
              <a:miter lim="800000"/>
              <a:headEnd type="triangle" w="med" len="med"/>
              <a:tailEnd type="triangle" w="med" len="med"/>
            </a:ln>
            <a:effectLst/>
          </p:spPr>
          <p:txBody>
            <a:bodyPr wrap="square" lIns="45719" tIns="45719" rIns="45719" bIns="45719" numCol="1" anchor="t">
              <a:noAutofit/>
            </a:bodyPr>
            <a:lstStyle/>
            <a:p>
              <a:endParaRPr/>
            </a:p>
          </p:txBody>
        </p:sp>
        <p:sp>
          <p:nvSpPr>
            <p:cNvPr id="453" name="TextBox 90"/>
            <p:cNvSpPr txBox="1"/>
            <p:nvPr/>
          </p:nvSpPr>
          <p:spPr>
            <a:xfrm rot="16200000">
              <a:off x="-495952" y="495951"/>
              <a:ext cx="1428973" cy="43707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lnSpc>
                  <a:spcPct val="95000"/>
                </a:lnSpc>
                <a:defRPr sz="2400" spc="-150"/>
              </a:lvl1pPr>
            </a:lstStyle>
            <a:p>
              <a:r>
                <a:t>~ 0.6 mm</a:t>
              </a:r>
            </a:p>
          </p:txBody>
        </p:sp>
      </p:grpSp>
      <p:sp>
        <p:nvSpPr>
          <p:cNvPr id="455" name="TextBox 91"/>
          <p:cNvSpPr txBox="1"/>
          <p:nvPr/>
        </p:nvSpPr>
        <p:spPr>
          <a:xfrm>
            <a:off x="8050307" y="5514892"/>
            <a:ext cx="1428973" cy="3506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lnSpc>
                <a:spcPct val="95000"/>
              </a:lnSpc>
              <a:defRPr b="1" i="1">
                <a:solidFill>
                  <a:srgbClr val="FF0000"/>
                </a:solidFill>
              </a:defRPr>
            </a:lvl1pPr>
          </a:lstStyle>
          <a:p>
            <a:r>
              <a:t>7T: EPIK</a:t>
            </a:r>
          </a:p>
        </p:txBody>
      </p:sp>
      <p:sp>
        <p:nvSpPr>
          <p:cNvPr id="456" name="TextBox 92"/>
          <p:cNvSpPr txBox="1"/>
          <p:nvPr/>
        </p:nvSpPr>
        <p:spPr>
          <a:xfrm>
            <a:off x="7212564" y="622652"/>
            <a:ext cx="3021900" cy="3133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lnSpc>
                <a:spcPct val="95000"/>
              </a:lnSpc>
              <a:defRPr sz="1600" b="1" i="1">
                <a:solidFill>
                  <a:srgbClr val="00B0F0"/>
                </a:solidFill>
              </a:defRPr>
            </a:lvl1pPr>
          </a:lstStyle>
          <a:p>
            <a:r>
              <a:t>7T: state-of-the-art</a:t>
            </a:r>
          </a:p>
        </p:txBody>
      </p:sp>
      <p:sp>
        <p:nvSpPr>
          <p:cNvPr id="457" name="Straight Arrow Connector 93"/>
          <p:cNvSpPr/>
          <p:nvPr/>
        </p:nvSpPr>
        <p:spPr>
          <a:xfrm flipV="1">
            <a:off x="7419761" y="644489"/>
            <a:ext cx="17718" cy="1142474"/>
          </a:xfrm>
          <a:prstGeom prst="line">
            <a:avLst/>
          </a:prstGeom>
          <a:ln w="44450">
            <a:solidFill>
              <a:srgbClr val="00B0F0"/>
            </a:solidFill>
            <a:miter/>
            <a:headEnd type="diamond"/>
            <a:tailEnd type="diamond"/>
          </a:ln>
        </p:spPr>
        <p:txBody>
          <a:bodyPr lIns="45719" rIns="45719"/>
          <a:lstStyle/>
          <a:p>
            <a:endParaRPr/>
          </a:p>
        </p:txBody>
      </p:sp>
      <p:sp>
        <p:nvSpPr>
          <p:cNvPr id="458" name="Straight Arrow Connector 94"/>
          <p:cNvSpPr/>
          <p:nvPr/>
        </p:nvSpPr>
        <p:spPr>
          <a:xfrm flipV="1">
            <a:off x="8748248" y="971314"/>
            <a:ext cx="1" cy="1023650"/>
          </a:xfrm>
          <a:prstGeom prst="line">
            <a:avLst/>
          </a:prstGeom>
          <a:ln w="44450">
            <a:solidFill>
              <a:srgbClr val="00B0F0"/>
            </a:solidFill>
            <a:miter/>
            <a:headEnd type="diamond"/>
            <a:tailEnd type="diamond"/>
          </a:ln>
        </p:spPr>
        <p:txBody>
          <a:bodyPr lIns="45719" rIns="45719"/>
          <a:lstStyle/>
          <a:p>
            <a:endParaRPr/>
          </a:p>
        </p:txBody>
      </p:sp>
      <p:sp>
        <p:nvSpPr>
          <p:cNvPr id="459" name="Straight Arrow Connector 95"/>
          <p:cNvSpPr/>
          <p:nvPr/>
        </p:nvSpPr>
        <p:spPr>
          <a:xfrm flipV="1">
            <a:off x="8764793" y="4191096"/>
            <a:ext cx="1" cy="1288903"/>
          </a:xfrm>
          <a:prstGeom prst="line">
            <a:avLst/>
          </a:prstGeom>
          <a:ln w="44450">
            <a:solidFill>
              <a:srgbClr val="FF0000"/>
            </a:solidFill>
            <a:miter/>
            <a:headEnd type="diamond"/>
            <a:tailEnd type="diamond"/>
          </a:ln>
        </p:spPr>
        <p:txBody>
          <a:bodyPr lIns="45719" rIns="45719"/>
          <a:lstStyle/>
          <a:p>
            <a:endParaRPr/>
          </a:p>
        </p:txBody>
      </p:sp>
      <p:grpSp>
        <p:nvGrpSpPr>
          <p:cNvPr id="462" name="Group 96"/>
          <p:cNvGrpSpPr/>
          <p:nvPr/>
        </p:nvGrpSpPr>
        <p:grpSpPr>
          <a:xfrm>
            <a:off x="6685150" y="1821851"/>
            <a:ext cx="437070" cy="2743201"/>
            <a:chOff x="0" y="0"/>
            <a:chExt cx="437069" cy="2743200"/>
          </a:xfrm>
        </p:grpSpPr>
        <p:sp>
          <p:nvSpPr>
            <p:cNvPr id="460" name="Straight Arrow Connector 97"/>
            <p:cNvSpPr/>
            <p:nvPr/>
          </p:nvSpPr>
          <p:spPr>
            <a:xfrm flipH="1">
              <a:off x="434276" y="0"/>
              <a:ext cx="3" cy="2743200"/>
            </a:xfrm>
            <a:prstGeom prst="line">
              <a:avLst/>
            </a:prstGeom>
            <a:noFill/>
            <a:ln w="28575" cap="flat">
              <a:solidFill>
                <a:srgbClr val="000000"/>
              </a:solidFill>
              <a:prstDash val="solid"/>
              <a:miter lim="800000"/>
              <a:headEnd type="triangle" w="med" len="med"/>
              <a:tailEnd type="triangle" w="med" len="med"/>
            </a:ln>
            <a:effectLst/>
          </p:spPr>
          <p:txBody>
            <a:bodyPr wrap="square" lIns="45719" tIns="45719" rIns="45719" bIns="45719" numCol="1" anchor="t">
              <a:noAutofit/>
            </a:bodyPr>
            <a:lstStyle/>
            <a:p>
              <a:endParaRPr/>
            </a:p>
          </p:txBody>
        </p:sp>
        <p:sp>
          <p:nvSpPr>
            <p:cNvPr id="461" name="TextBox 98"/>
            <p:cNvSpPr txBox="1"/>
            <p:nvPr/>
          </p:nvSpPr>
          <p:spPr>
            <a:xfrm rot="16199998">
              <a:off x="-683009" y="1130444"/>
              <a:ext cx="1803088" cy="43707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lnSpc>
                  <a:spcPct val="95000"/>
                </a:lnSpc>
                <a:defRPr sz="2400" spc="-150"/>
              </a:lvl1pPr>
            </a:lstStyle>
            <a:p>
              <a:r>
                <a:t>~ 3 mm</a:t>
              </a:r>
            </a:p>
          </p:txBody>
        </p:sp>
      </p:grpSp>
      <p:sp>
        <p:nvSpPr>
          <p:cNvPr id="463" name="TextBox 99"/>
          <p:cNvSpPr txBox="1"/>
          <p:nvPr/>
        </p:nvSpPr>
        <p:spPr>
          <a:xfrm>
            <a:off x="5985211" y="251464"/>
            <a:ext cx="3021900" cy="3133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lnSpc>
                <a:spcPct val="95000"/>
              </a:lnSpc>
              <a:defRPr sz="1600" b="1" i="1">
                <a:solidFill>
                  <a:srgbClr val="00B0F0"/>
                </a:solidFill>
              </a:defRPr>
            </a:lvl1pPr>
          </a:lstStyle>
          <a:p>
            <a:r>
              <a:t>3T: state-of-the-art</a:t>
            </a:r>
          </a:p>
        </p:txBody>
      </p:sp>
      <p:sp>
        <p:nvSpPr>
          <p:cNvPr id="464" name="Slide Number Placeholder 2"/>
          <p:cNvSpPr txBox="1">
            <a:spLocks noGrp="1"/>
          </p:cNvSpPr>
          <p:nvPr>
            <p:ph type="sldNum" sz="quarter" idx="2"/>
          </p:nvPr>
        </p:nvSpPr>
        <p:spPr>
          <a:xfrm>
            <a:off x="5818289" y="6381327"/>
            <a:ext cx="127001" cy="17281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441"/>
                                        </p:tgtEl>
                                        <p:attrNameLst>
                                          <p:attrName>style.visibility</p:attrName>
                                        </p:attrNameLst>
                                      </p:cBhvr>
                                      <p:to>
                                        <p:strVal val="visible"/>
                                      </p:to>
                                    </p:set>
                                    <p:animEffect transition="in" filter="fade">
                                      <p:cBhvr>
                                        <p:cTn id="7" dur="500"/>
                                        <p:tgtEl>
                                          <p:spTgt spid="441"/>
                                        </p:tgtEl>
                                      </p:cBhvr>
                                    </p:animEffect>
                                  </p:childTnLst>
                                </p:cTn>
                              </p:par>
                            </p:childTnLst>
                          </p:cTn>
                        </p:par>
                        <p:par>
                          <p:cTn id="8" fill="hold">
                            <p:stCondLst>
                              <p:cond delay="500"/>
                            </p:stCondLst>
                            <p:childTnLst>
                              <p:par>
                                <p:cTn id="9" presetID="10" presetClass="entr" fill="hold" grpId="2" nodeType="afterEffect">
                                  <p:stCondLst>
                                    <p:cond delay="0"/>
                                  </p:stCondLst>
                                  <p:iterate>
                                    <p:tmAbs val="0"/>
                                  </p:iterate>
                                  <p:childTnLst>
                                    <p:set>
                                      <p:cBhvr>
                                        <p:cTn id="10" fill="hold"/>
                                        <p:tgtEl>
                                          <p:spTgt spid="442"/>
                                        </p:tgtEl>
                                        <p:attrNameLst>
                                          <p:attrName>style.visibility</p:attrName>
                                        </p:attrNameLst>
                                      </p:cBhvr>
                                      <p:to>
                                        <p:strVal val="visible"/>
                                      </p:to>
                                    </p:set>
                                    <p:animEffect transition="in" filter="fade">
                                      <p:cBhvr>
                                        <p:cTn id="11" dur="500"/>
                                        <p:tgtEl>
                                          <p:spTgt spid="442"/>
                                        </p:tgtEl>
                                      </p:cBhvr>
                                    </p:animEffect>
                                  </p:childTnLst>
                                </p:cTn>
                              </p:par>
                            </p:childTnLst>
                          </p:cTn>
                        </p:par>
                        <p:par>
                          <p:cTn id="12" fill="hold">
                            <p:stCondLst>
                              <p:cond delay="1000"/>
                            </p:stCondLst>
                            <p:childTnLst>
                              <p:par>
                                <p:cTn id="13" presetID="10" presetClass="entr" fill="hold" grpId="3" nodeType="afterEffect">
                                  <p:stCondLst>
                                    <p:cond delay="0"/>
                                  </p:stCondLst>
                                  <p:iterate>
                                    <p:tmAbs val="0"/>
                                  </p:iterate>
                                  <p:childTnLst>
                                    <p:set>
                                      <p:cBhvr>
                                        <p:cTn id="14" fill="hold"/>
                                        <p:tgtEl>
                                          <p:spTgt spid="435"/>
                                        </p:tgtEl>
                                        <p:attrNameLst>
                                          <p:attrName>style.visibility</p:attrName>
                                        </p:attrNameLst>
                                      </p:cBhvr>
                                      <p:to>
                                        <p:strVal val="visible"/>
                                      </p:to>
                                    </p:set>
                                    <p:animEffect transition="in" filter="fade">
                                      <p:cBhvr>
                                        <p:cTn id="15" dur="500"/>
                                        <p:tgtEl>
                                          <p:spTgt spid="435"/>
                                        </p:tgtEl>
                                      </p:cBhvr>
                                    </p:animEffect>
                                  </p:childTnLst>
                                </p:cTn>
                              </p:par>
                            </p:childTnLst>
                          </p:cTn>
                        </p:par>
                        <p:par>
                          <p:cTn id="16" fill="hold">
                            <p:stCondLst>
                              <p:cond delay="1500"/>
                            </p:stCondLst>
                            <p:childTnLst>
                              <p:par>
                                <p:cTn id="17" presetID="10" presetClass="entr" fill="hold" grpId="4" nodeType="afterEffect">
                                  <p:stCondLst>
                                    <p:cond delay="500"/>
                                  </p:stCondLst>
                                  <p:iterate>
                                    <p:tmAbs val="0"/>
                                  </p:iterate>
                                  <p:childTnLst>
                                    <p:set>
                                      <p:cBhvr>
                                        <p:cTn id="18" fill="hold"/>
                                        <p:tgtEl>
                                          <p:spTgt spid="440"/>
                                        </p:tgtEl>
                                        <p:attrNameLst>
                                          <p:attrName>style.visibility</p:attrName>
                                        </p:attrNameLst>
                                      </p:cBhvr>
                                      <p:to>
                                        <p:strVal val="visible"/>
                                      </p:to>
                                    </p:set>
                                    <p:animEffect transition="in" filter="fade">
                                      <p:cBhvr>
                                        <p:cTn id="19" dur="600"/>
                                        <p:tgtEl>
                                          <p:spTgt spid="44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fill="hold" grpId="5" nodeType="clickEffect">
                                  <p:stCondLst>
                                    <p:cond delay="0"/>
                                  </p:stCondLst>
                                  <p:iterate>
                                    <p:tmAbs val="0"/>
                                  </p:iterate>
                                  <p:childTnLst>
                                    <p:set>
                                      <p:cBhvr>
                                        <p:cTn id="23" fill="hold"/>
                                        <p:tgtEl>
                                          <p:spTgt spid="462"/>
                                        </p:tgtEl>
                                        <p:attrNameLst>
                                          <p:attrName>style.visibility</p:attrName>
                                        </p:attrNameLst>
                                      </p:cBhvr>
                                      <p:to>
                                        <p:strVal val="visible"/>
                                      </p:to>
                                    </p:set>
                                    <p:animEffect transition="in" filter="fade">
                                      <p:cBhvr>
                                        <p:cTn id="24" dur="500"/>
                                        <p:tgtEl>
                                          <p:spTgt spid="462"/>
                                        </p:tgtEl>
                                      </p:cBhvr>
                                    </p:animEffect>
                                  </p:childTnLst>
                                </p:cTn>
                              </p:par>
                            </p:childTnLst>
                          </p:cTn>
                        </p:par>
                        <p:par>
                          <p:cTn id="25" fill="hold">
                            <p:stCondLst>
                              <p:cond delay="500"/>
                            </p:stCondLst>
                            <p:childTnLst>
                              <p:par>
                                <p:cTn id="26" presetID="10" presetClass="entr" fill="hold" grpId="6" nodeType="afterEffect">
                                  <p:stCondLst>
                                    <p:cond delay="250"/>
                                  </p:stCondLst>
                                  <p:iterate>
                                    <p:tmAbs val="0"/>
                                  </p:iterate>
                                  <p:childTnLst>
                                    <p:set>
                                      <p:cBhvr>
                                        <p:cTn id="27" fill="hold"/>
                                        <p:tgtEl>
                                          <p:spTgt spid="446"/>
                                        </p:tgtEl>
                                        <p:attrNameLst>
                                          <p:attrName>style.visibility</p:attrName>
                                        </p:attrNameLst>
                                      </p:cBhvr>
                                      <p:to>
                                        <p:strVal val="visible"/>
                                      </p:to>
                                    </p:set>
                                    <p:animEffect transition="in" filter="fade">
                                      <p:cBhvr>
                                        <p:cTn id="28" dur="500"/>
                                        <p:tgtEl>
                                          <p:spTgt spid="446"/>
                                        </p:tgtEl>
                                      </p:cBhvr>
                                    </p:animEffect>
                                  </p:childTnLst>
                                </p:cTn>
                              </p:par>
                            </p:childTnLst>
                          </p:cTn>
                        </p:par>
                        <p:par>
                          <p:cTn id="29" fill="hold">
                            <p:stCondLst>
                              <p:cond delay="1250"/>
                            </p:stCondLst>
                            <p:childTnLst>
                              <p:par>
                                <p:cTn id="30" presetID="10" presetClass="entr" fill="hold" grpId="7" nodeType="afterEffect">
                                  <p:stCondLst>
                                    <p:cond delay="250"/>
                                  </p:stCondLst>
                                  <p:iterate>
                                    <p:tmAbs val="0"/>
                                  </p:iterate>
                                  <p:childTnLst>
                                    <p:set>
                                      <p:cBhvr>
                                        <p:cTn id="31" fill="hold"/>
                                        <p:tgtEl>
                                          <p:spTgt spid="457"/>
                                        </p:tgtEl>
                                        <p:attrNameLst>
                                          <p:attrName>style.visibility</p:attrName>
                                        </p:attrNameLst>
                                      </p:cBhvr>
                                      <p:to>
                                        <p:strVal val="visible"/>
                                      </p:to>
                                    </p:set>
                                    <p:animEffect transition="in" filter="fade">
                                      <p:cBhvr>
                                        <p:cTn id="32" dur="500"/>
                                        <p:tgtEl>
                                          <p:spTgt spid="457"/>
                                        </p:tgtEl>
                                      </p:cBhvr>
                                    </p:animEffect>
                                  </p:childTnLst>
                                </p:cTn>
                              </p:par>
                            </p:childTnLst>
                          </p:cTn>
                        </p:par>
                        <p:par>
                          <p:cTn id="33" fill="hold">
                            <p:stCondLst>
                              <p:cond delay="2000"/>
                            </p:stCondLst>
                            <p:childTnLst>
                              <p:par>
                                <p:cTn id="34" presetID="10" presetClass="entr" fill="hold" grpId="8" nodeType="afterEffect">
                                  <p:stCondLst>
                                    <p:cond delay="250"/>
                                  </p:stCondLst>
                                  <p:iterate>
                                    <p:tmAbs val="0"/>
                                  </p:iterate>
                                  <p:childTnLst>
                                    <p:set>
                                      <p:cBhvr>
                                        <p:cTn id="35" fill="hold"/>
                                        <p:tgtEl>
                                          <p:spTgt spid="463"/>
                                        </p:tgtEl>
                                        <p:attrNameLst>
                                          <p:attrName>style.visibility</p:attrName>
                                        </p:attrNameLst>
                                      </p:cBhvr>
                                      <p:to>
                                        <p:strVal val="visible"/>
                                      </p:to>
                                    </p:set>
                                    <p:animEffect transition="in" filter="fade">
                                      <p:cBhvr>
                                        <p:cTn id="36" dur="500"/>
                                        <p:tgtEl>
                                          <p:spTgt spid="46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fill="hold" grpId="9" nodeType="clickEffect">
                                  <p:stCondLst>
                                    <p:cond delay="0"/>
                                  </p:stCondLst>
                                  <p:iterate>
                                    <p:tmAbs val="0"/>
                                  </p:iterate>
                                  <p:childTnLst>
                                    <p:set>
                                      <p:cBhvr>
                                        <p:cTn id="40" fill="hold"/>
                                        <p:tgtEl>
                                          <p:spTgt spid="451"/>
                                        </p:tgtEl>
                                        <p:attrNameLst>
                                          <p:attrName>style.visibility</p:attrName>
                                        </p:attrNameLst>
                                      </p:cBhvr>
                                      <p:to>
                                        <p:strVal val="visible"/>
                                      </p:to>
                                    </p:set>
                                    <p:animEffect transition="in" filter="fade">
                                      <p:cBhvr>
                                        <p:cTn id="41" dur="500"/>
                                        <p:tgtEl>
                                          <p:spTgt spid="451"/>
                                        </p:tgtEl>
                                      </p:cBhvr>
                                    </p:animEffect>
                                  </p:childTnLst>
                                </p:cTn>
                              </p:par>
                            </p:childTnLst>
                          </p:cTn>
                        </p:par>
                        <p:par>
                          <p:cTn id="42" fill="hold">
                            <p:stCondLst>
                              <p:cond delay="500"/>
                            </p:stCondLst>
                            <p:childTnLst>
                              <p:par>
                                <p:cTn id="43" presetID="10" presetClass="entr" fill="hold" grpId="10" nodeType="afterEffect">
                                  <p:stCondLst>
                                    <p:cond delay="0"/>
                                  </p:stCondLst>
                                  <p:iterate>
                                    <p:tmAbs val="0"/>
                                  </p:iterate>
                                  <p:childTnLst>
                                    <p:set>
                                      <p:cBhvr>
                                        <p:cTn id="44" fill="hold"/>
                                        <p:tgtEl>
                                          <p:spTgt spid="448"/>
                                        </p:tgtEl>
                                        <p:attrNameLst>
                                          <p:attrName>style.visibility</p:attrName>
                                        </p:attrNameLst>
                                      </p:cBhvr>
                                      <p:to>
                                        <p:strVal val="visible"/>
                                      </p:to>
                                    </p:set>
                                    <p:animEffect transition="in" filter="fade">
                                      <p:cBhvr>
                                        <p:cTn id="45" dur="500"/>
                                        <p:tgtEl>
                                          <p:spTgt spid="448"/>
                                        </p:tgtEl>
                                      </p:cBhvr>
                                    </p:animEffect>
                                  </p:childTnLst>
                                </p:cTn>
                              </p:par>
                            </p:childTnLst>
                          </p:cTn>
                        </p:par>
                        <p:par>
                          <p:cTn id="46" fill="hold">
                            <p:stCondLst>
                              <p:cond delay="1000"/>
                            </p:stCondLst>
                            <p:childTnLst>
                              <p:par>
                                <p:cTn id="47" presetID="10" presetClass="entr" fill="hold" grpId="11" nodeType="afterEffect">
                                  <p:stCondLst>
                                    <p:cond delay="0"/>
                                  </p:stCondLst>
                                  <p:iterate>
                                    <p:tmAbs val="0"/>
                                  </p:iterate>
                                  <p:childTnLst>
                                    <p:set>
                                      <p:cBhvr>
                                        <p:cTn id="48" fill="hold"/>
                                        <p:tgtEl>
                                          <p:spTgt spid="458"/>
                                        </p:tgtEl>
                                        <p:attrNameLst>
                                          <p:attrName>style.visibility</p:attrName>
                                        </p:attrNameLst>
                                      </p:cBhvr>
                                      <p:to>
                                        <p:strVal val="visible"/>
                                      </p:to>
                                    </p:set>
                                    <p:animEffect transition="in" filter="fade">
                                      <p:cBhvr>
                                        <p:cTn id="49" dur="500"/>
                                        <p:tgtEl>
                                          <p:spTgt spid="458"/>
                                        </p:tgtEl>
                                      </p:cBhvr>
                                    </p:animEffect>
                                  </p:childTnLst>
                                </p:cTn>
                              </p:par>
                            </p:childTnLst>
                          </p:cTn>
                        </p:par>
                        <p:par>
                          <p:cTn id="50" fill="hold">
                            <p:stCondLst>
                              <p:cond delay="1500"/>
                            </p:stCondLst>
                            <p:childTnLst>
                              <p:par>
                                <p:cTn id="51" presetID="10" presetClass="entr" fill="hold" grpId="12" nodeType="afterEffect">
                                  <p:stCondLst>
                                    <p:cond delay="0"/>
                                  </p:stCondLst>
                                  <p:iterate>
                                    <p:tmAbs val="0"/>
                                  </p:iterate>
                                  <p:childTnLst>
                                    <p:set>
                                      <p:cBhvr>
                                        <p:cTn id="52" fill="hold"/>
                                        <p:tgtEl>
                                          <p:spTgt spid="456"/>
                                        </p:tgtEl>
                                        <p:attrNameLst>
                                          <p:attrName>style.visibility</p:attrName>
                                        </p:attrNameLst>
                                      </p:cBhvr>
                                      <p:to>
                                        <p:strVal val="visible"/>
                                      </p:to>
                                    </p:set>
                                    <p:animEffect transition="in" filter="fade">
                                      <p:cBhvr>
                                        <p:cTn id="53" dur="500"/>
                                        <p:tgtEl>
                                          <p:spTgt spid="45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fill="hold" grpId="13" nodeType="clickEffect">
                                  <p:stCondLst>
                                    <p:cond delay="0"/>
                                  </p:stCondLst>
                                  <p:iterate>
                                    <p:tmAbs val="0"/>
                                  </p:iterate>
                                  <p:childTnLst>
                                    <p:set>
                                      <p:cBhvr>
                                        <p:cTn id="57" fill="hold"/>
                                        <p:tgtEl>
                                          <p:spTgt spid="454"/>
                                        </p:tgtEl>
                                        <p:attrNameLst>
                                          <p:attrName>style.visibility</p:attrName>
                                        </p:attrNameLst>
                                      </p:cBhvr>
                                      <p:to>
                                        <p:strVal val="visible"/>
                                      </p:to>
                                    </p:set>
                                    <p:animEffect transition="in" filter="fade">
                                      <p:cBhvr>
                                        <p:cTn id="58" dur="500"/>
                                        <p:tgtEl>
                                          <p:spTgt spid="454"/>
                                        </p:tgtEl>
                                      </p:cBhvr>
                                    </p:animEffect>
                                  </p:childTnLst>
                                </p:cTn>
                              </p:par>
                            </p:childTnLst>
                          </p:cTn>
                        </p:par>
                        <p:par>
                          <p:cTn id="59" fill="hold">
                            <p:stCondLst>
                              <p:cond delay="500"/>
                            </p:stCondLst>
                            <p:childTnLst>
                              <p:par>
                                <p:cTn id="60" presetID="10" presetClass="entr" fill="hold" grpId="14" nodeType="afterEffect">
                                  <p:stCondLst>
                                    <p:cond delay="250"/>
                                  </p:stCondLst>
                                  <p:iterate>
                                    <p:tmAbs val="0"/>
                                  </p:iterate>
                                  <p:childTnLst>
                                    <p:set>
                                      <p:cBhvr>
                                        <p:cTn id="61" fill="hold"/>
                                        <p:tgtEl>
                                          <p:spTgt spid="447"/>
                                        </p:tgtEl>
                                        <p:attrNameLst>
                                          <p:attrName>style.visibility</p:attrName>
                                        </p:attrNameLst>
                                      </p:cBhvr>
                                      <p:to>
                                        <p:strVal val="visible"/>
                                      </p:to>
                                    </p:set>
                                    <p:animEffect transition="in" filter="fade">
                                      <p:cBhvr>
                                        <p:cTn id="62" dur="500"/>
                                        <p:tgtEl>
                                          <p:spTgt spid="447"/>
                                        </p:tgtEl>
                                      </p:cBhvr>
                                    </p:animEffect>
                                  </p:childTnLst>
                                </p:cTn>
                              </p:par>
                            </p:childTnLst>
                          </p:cTn>
                        </p:par>
                        <p:par>
                          <p:cTn id="63" fill="hold">
                            <p:stCondLst>
                              <p:cond delay="1250"/>
                            </p:stCondLst>
                            <p:childTnLst>
                              <p:par>
                                <p:cTn id="64" presetID="10" presetClass="entr" fill="hold" grpId="15" nodeType="afterEffect">
                                  <p:stCondLst>
                                    <p:cond delay="250"/>
                                  </p:stCondLst>
                                  <p:iterate>
                                    <p:tmAbs val="0"/>
                                  </p:iterate>
                                  <p:childTnLst>
                                    <p:set>
                                      <p:cBhvr>
                                        <p:cTn id="65" fill="hold"/>
                                        <p:tgtEl>
                                          <p:spTgt spid="459"/>
                                        </p:tgtEl>
                                        <p:attrNameLst>
                                          <p:attrName>style.visibility</p:attrName>
                                        </p:attrNameLst>
                                      </p:cBhvr>
                                      <p:to>
                                        <p:strVal val="visible"/>
                                      </p:to>
                                    </p:set>
                                    <p:animEffect transition="in" filter="fade">
                                      <p:cBhvr>
                                        <p:cTn id="66" dur="500"/>
                                        <p:tgtEl>
                                          <p:spTgt spid="459"/>
                                        </p:tgtEl>
                                      </p:cBhvr>
                                    </p:animEffect>
                                  </p:childTnLst>
                                </p:cTn>
                              </p:par>
                            </p:childTnLst>
                          </p:cTn>
                        </p:par>
                        <p:par>
                          <p:cTn id="67" fill="hold">
                            <p:stCondLst>
                              <p:cond delay="2000"/>
                            </p:stCondLst>
                            <p:childTnLst>
                              <p:par>
                                <p:cTn id="68" presetID="10" presetClass="entr" fill="hold" grpId="16" nodeType="afterEffect">
                                  <p:stCondLst>
                                    <p:cond delay="250"/>
                                  </p:stCondLst>
                                  <p:iterate>
                                    <p:tmAbs val="0"/>
                                  </p:iterate>
                                  <p:childTnLst>
                                    <p:set>
                                      <p:cBhvr>
                                        <p:cTn id="69" fill="hold"/>
                                        <p:tgtEl>
                                          <p:spTgt spid="455"/>
                                        </p:tgtEl>
                                        <p:attrNameLst>
                                          <p:attrName>style.visibility</p:attrName>
                                        </p:attrNameLst>
                                      </p:cBhvr>
                                      <p:to>
                                        <p:strVal val="visible"/>
                                      </p:to>
                                    </p:set>
                                    <p:animEffect transition="in" filter="fade">
                                      <p:cBhvr>
                                        <p:cTn id="70" dur="500"/>
                                        <p:tgtEl>
                                          <p:spTgt spid="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 grpId="3" animBg="1" advAuto="0"/>
      <p:bldP spid="440" grpId="4" animBg="1" advAuto="0"/>
      <p:bldP spid="441" grpId="1" animBg="1" advAuto="0"/>
      <p:bldP spid="442" grpId="2" animBg="1" advAuto="0"/>
      <p:bldP spid="446" grpId="6" animBg="1" advAuto="0"/>
      <p:bldP spid="447" grpId="14" animBg="1" advAuto="0"/>
      <p:bldP spid="448" grpId="10" animBg="1" advAuto="0"/>
      <p:bldP spid="451" grpId="9" animBg="1" advAuto="0"/>
      <p:bldP spid="454" grpId="13" animBg="1" advAuto="0"/>
      <p:bldP spid="455" grpId="16" animBg="1" advAuto="0"/>
      <p:bldP spid="456" grpId="12" animBg="1" advAuto="0"/>
      <p:bldP spid="457" grpId="7" animBg="1" advAuto="0"/>
      <p:bldP spid="458" grpId="11" animBg="1" advAuto="0"/>
      <p:bldP spid="459" grpId="15" animBg="1" advAuto="0"/>
      <p:bldP spid="462" grpId="5" animBg="1" advAuto="0"/>
      <p:bldP spid="463" grpId="8"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Rectangle 185"/>
          <p:cNvSpPr/>
          <p:nvPr/>
        </p:nvSpPr>
        <p:spPr>
          <a:xfrm>
            <a:off x="895917" y="2142601"/>
            <a:ext cx="5397177" cy="3148104"/>
          </a:xfrm>
          <a:prstGeom prst="rect">
            <a:avLst/>
          </a:prstGeom>
          <a:solidFill>
            <a:srgbClr val="000000"/>
          </a:solidFill>
          <a:ln w="12700">
            <a:miter lim="400000"/>
          </a:ln>
        </p:spPr>
        <p:txBody>
          <a:bodyPr lIns="45719" rIns="45719" anchor="ctr"/>
          <a:lstStyle/>
          <a:p>
            <a:pPr algn="ctr">
              <a:lnSpc>
                <a:spcPct val="95000"/>
              </a:lnSpc>
              <a:defRPr sz="2400">
                <a:solidFill>
                  <a:srgbClr val="FFFFFF"/>
                </a:solidFill>
              </a:defRPr>
            </a:pPr>
            <a:endParaRPr/>
          </a:p>
        </p:txBody>
      </p:sp>
      <p:grpSp>
        <p:nvGrpSpPr>
          <p:cNvPr id="469" name="Group 53"/>
          <p:cNvGrpSpPr/>
          <p:nvPr/>
        </p:nvGrpSpPr>
        <p:grpSpPr>
          <a:xfrm>
            <a:off x="1240445" y="2233586"/>
            <a:ext cx="4664147" cy="2943168"/>
            <a:chOff x="0" y="0"/>
            <a:chExt cx="4664145" cy="2943166"/>
          </a:xfrm>
        </p:grpSpPr>
        <p:pic>
          <p:nvPicPr>
            <p:cNvPr id="467" name="Picture 6" descr="Picture 6"/>
            <p:cNvPicPr>
              <a:picLocks noChangeAspect="1"/>
            </p:cNvPicPr>
            <p:nvPr/>
          </p:nvPicPr>
          <p:blipFill>
            <a:blip r:embed="rId2"/>
            <a:srcRect r="6897"/>
            <a:stretch>
              <a:fillRect/>
            </a:stretch>
          </p:blipFill>
          <p:spPr>
            <a:xfrm>
              <a:off x="-1" y="0"/>
              <a:ext cx="4664147" cy="2943167"/>
            </a:xfrm>
            <a:prstGeom prst="rect">
              <a:avLst/>
            </a:prstGeom>
            <a:ln w="12700" cap="flat">
              <a:noFill/>
              <a:miter lim="400000"/>
            </a:ln>
            <a:effectLst/>
          </p:spPr>
        </p:pic>
        <p:pic>
          <p:nvPicPr>
            <p:cNvPr id="468" name="Picture 51" descr="Picture 51"/>
            <p:cNvPicPr>
              <a:picLocks noChangeAspect="1"/>
            </p:cNvPicPr>
            <p:nvPr/>
          </p:nvPicPr>
          <p:blipFill>
            <a:blip r:embed="rId3"/>
            <a:stretch>
              <a:fillRect/>
            </a:stretch>
          </p:blipFill>
          <p:spPr>
            <a:xfrm>
              <a:off x="178637" y="2057392"/>
              <a:ext cx="1587829" cy="822766"/>
            </a:xfrm>
            <a:prstGeom prst="rect">
              <a:avLst/>
            </a:prstGeom>
            <a:ln w="12700" cap="flat">
              <a:noFill/>
              <a:miter lim="400000"/>
            </a:ln>
            <a:effectLst/>
          </p:spPr>
        </p:pic>
      </p:grpSp>
      <p:grpSp>
        <p:nvGrpSpPr>
          <p:cNvPr id="472" name="Group 54"/>
          <p:cNvGrpSpPr/>
          <p:nvPr/>
        </p:nvGrpSpPr>
        <p:grpSpPr>
          <a:xfrm>
            <a:off x="1240445" y="2233585"/>
            <a:ext cx="4664147" cy="2943168"/>
            <a:chOff x="0" y="0"/>
            <a:chExt cx="4664145" cy="2943166"/>
          </a:xfrm>
        </p:grpSpPr>
        <p:pic>
          <p:nvPicPr>
            <p:cNvPr id="470" name="Content Placeholder 4" descr="Content Placeholder 4"/>
            <p:cNvPicPr>
              <a:picLocks noChangeAspect="1"/>
            </p:cNvPicPr>
            <p:nvPr/>
          </p:nvPicPr>
          <p:blipFill>
            <a:blip r:embed="rId4"/>
            <a:srcRect r="6897"/>
            <a:stretch>
              <a:fillRect/>
            </a:stretch>
          </p:blipFill>
          <p:spPr>
            <a:xfrm>
              <a:off x="-1" y="0"/>
              <a:ext cx="4664147" cy="2943167"/>
            </a:xfrm>
            <a:prstGeom prst="rect">
              <a:avLst/>
            </a:prstGeom>
            <a:ln w="12700" cap="flat">
              <a:noFill/>
              <a:miter lim="400000"/>
            </a:ln>
            <a:effectLst/>
          </p:spPr>
        </p:pic>
        <p:pic>
          <p:nvPicPr>
            <p:cNvPr id="471" name="Picture 50" descr="Picture 50"/>
            <p:cNvPicPr>
              <a:picLocks noChangeAspect="1"/>
            </p:cNvPicPr>
            <p:nvPr/>
          </p:nvPicPr>
          <p:blipFill>
            <a:blip r:embed="rId5"/>
            <a:stretch>
              <a:fillRect/>
            </a:stretch>
          </p:blipFill>
          <p:spPr>
            <a:xfrm>
              <a:off x="178637" y="2074660"/>
              <a:ext cx="1587829" cy="835664"/>
            </a:xfrm>
            <a:prstGeom prst="rect">
              <a:avLst/>
            </a:prstGeom>
            <a:ln w="12700" cap="flat">
              <a:noFill/>
              <a:miter lim="400000"/>
            </a:ln>
            <a:effectLst/>
          </p:spPr>
        </p:pic>
      </p:grpSp>
      <p:grpSp>
        <p:nvGrpSpPr>
          <p:cNvPr id="475" name="Group 55"/>
          <p:cNvGrpSpPr/>
          <p:nvPr/>
        </p:nvGrpSpPr>
        <p:grpSpPr>
          <a:xfrm>
            <a:off x="1240445" y="2233585"/>
            <a:ext cx="4664147" cy="2943168"/>
            <a:chOff x="0" y="0"/>
            <a:chExt cx="4664145" cy="2943166"/>
          </a:xfrm>
        </p:grpSpPr>
        <p:pic>
          <p:nvPicPr>
            <p:cNvPr id="473" name="Picture 8" descr="Picture 8"/>
            <p:cNvPicPr>
              <a:picLocks noChangeAspect="1"/>
            </p:cNvPicPr>
            <p:nvPr/>
          </p:nvPicPr>
          <p:blipFill>
            <a:blip r:embed="rId6"/>
            <a:srcRect r="6897"/>
            <a:stretch>
              <a:fillRect/>
            </a:stretch>
          </p:blipFill>
          <p:spPr>
            <a:xfrm>
              <a:off x="-1" y="0"/>
              <a:ext cx="4664147" cy="2943167"/>
            </a:xfrm>
            <a:prstGeom prst="rect">
              <a:avLst/>
            </a:prstGeom>
            <a:ln w="12700" cap="flat">
              <a:noFill/>
              <a:miter lim="400000"/>
            </a:ln>
            <a:effectLst/>
          </p:spPr>
        </p:pic>
        <p:pic>
          <p:nvPicPr>
            <p:cNvPr id="474" name="Picture 49" descr="Picture 49"/>
            <p:cNvPicPr>
              <a:picLocks noChangeAspect="1"/>
            </p:cNvPicPr>
            <p:nvPr/>
          </p:nvPicPr>
          <p:blipFill>
            <a:blip r:embed="rId7"/>
            <a:stretch>
              <a:fillRect/>
            </a:stretch>
          </p:blipFill>
          <p:spPr>
            <a:xfrm>
              <a:off x="178637" y="2077386"/>
              <a:ext cx="1587829" cy="837701"/>
            </a:xfrm>
            <a:prstGeom prst="rect">
              <a:avLst/>
            </a:prstGeom>
            <a:ln w="12700" cap="flat">
              <a:noFill/>
              <a:miter lim="400000"/>
            </a:ln>
            <a:effectLst/>
          </p:spPr>
        </p:pic>
      </p:grpSp>
      <p:grpSp>
        <p:nvGrpSpPr>
          <p:cNvPr id="478" name="Group 68"/>
          <p:cNvGrpSpPr/>
          <p:nvPr/>
        </p:nvGrpSpPr>
        <p:grpSpPr>
          <a:xfrm>
            <a:off x="1240445" y="2233585"/>
            <a:ext cx="4664147" cy="2943168"/>
            <a:chOff x="0" y="0"/>
            <a:chExt cx="4664145" cy="2943166"/>
          </a:xfrm>
        </p:grpSpPr>
        <p:pic>
          <p:nvPicPr>
            <p:cNvPr id="476" name="Picture 9" descr="Picture 9"/>
            <p:cNvPicPr>
              <a:picLocks noChangeAspect="1"/>
            </p:cNvPicPr>
            <p:nvPr/>
          </p:nvPicPr>
          <p:blipFill>
            <a:blip r:embed="rId8"/>
            <a:srcRect r="6897"/>
            <a:stretch>
              <a:fillRect/>
            </a:stretch>
          </p:blipFill>
          <p:spPr>
            <a:xfrm>
              <a:off x="-1" y="0"/>
              <a:ext cx="4664147" cy="2943167"/>
            </a:xfrm>
            <a:prstGeom prst="rect">
              <a:avLst/>
            </a:prstGeom>
            <a:ln w="12700" cap="flat">
              <a:noFill/>
              <a:miter lim="400000"/>
            </a:ln>
            <a:effectLst/>
          </p:spPr>
        </p:pic>
        <p:pic>
          <p:nvPicPr>
            <p:cNvPr id="477" name="Picture 48" descr="Picture 48"/>
            <p:cNvPicPr>
              <a:picLocks noChangeAspect="1"/>
            </p:cNvPicPr>
            <p:nvPr/>
          </p:nvPicPr>
          <p:blipFill>
            <a:blip r:embed="rId9"/>
            <a:stretch>
              <a:fillRect/>
            </a:stretch>
          </p:blipFill>
          <p:spPr>
            <a:xfrm>
              <a:off x="178635" y="2077353"/>
              <a:ext cx="1587829" cy="813262"/>
            </a:xfrm>
            <a:prstGeom prst="rect">
              <a:avLst/>
            </a:prstGeom>
            <a:ln w="12700" cap="flat">
              <a:noFill/>
              <a:miter lim="400000"/>
            </a:ln>
            <a:effectLst/>
          </p:spPr>
        </p:pic>
      </p:grpSp>
      <p:grpSp>
        <p:nvGrpSpPr>
          <p:cNvPr id="481" name="Group 67"/>
          <p:cNvGrpSpPr/>
          <p:nvPr/>
        </p:nvGrpSpPr>
        <p:grpSpPr>
          <a:xfrm>
            <a:off x="1240443" y="2233585"/>
            <a:ext cx="4664149" cy="2943168"/>
            <a:chOff x="0" y="0"/>
            <a:chExt cx="4664147" cy="2943166"/>
          </a:xfrm>
        </p:grpSpPr>
        <p:pic>
          <p:nvPicPr>
            <p:cNvPr id="479" name="Picture 10" descr="Picture 10"/>
            <p:cNvPicPr>
              <a:picLocks noChangeAspect="1"/>
            </p:cNvPicPr>
            <p:nvPr/>
          </p:nvPicPr>
          <p:blipFill>
            <a:blip r:embed="rId10"/>
            <a:srcRect r="6897"/>
            <a:stretch>
              <a:fillRect/>
            </a:stretch>
          </p:blipFill>
          <p:spPr>
            <a:xfrm>
              <a:off x="0" y="0"/>
              <a:ext cx="4664148" cy="2943167"/>
            </a:xfrm>
            <a:prstGeom prst="rect">
              <a:avLst/>
            </a:prstGeom>
            <a:ln w="12700" cap="flat">
              <a:noFill/>
              <a:miter lim="400000"/>
            </a:ln>
            <a:effectLst/>
          </p:spPr>
        </p:pic>
        <p:pic>
          <p:nvPicPr>
            <p:cNvPr id="480" name="Picture 47" descr="Picture 47"/>
            <p:cNvPicPr>
              <a:picLocks noChangeAspect="1"/>
            </p:cNvPicPr>
            <p:nvPr/>
          </p:nvPicPr>
          <p:blipFill>
            <a:blip r:embed="rId11"/>
            <a:stretch>
              <a:fillRect/>
            </a:stretch>
          </p:blipFill>
          <p:spPr>
            <a:xfrm>
              <a:off x="178637" y="2063754"/>
              <a:ext cx="1587829" cy="827518"/>
            </a:xfrm>
            <a:prstGeom prst="rect">
              <a:avLst/>
            </a:prstGeom>
            <a:ln w="12700" cap="flat">
              <a:noFill/>
              <a:miter lim="400000"/>
            </a:ln>
            <a:effectLst/>
          </p:spPr>
        </p:pic>
      </p:grpSp>
      <p:grpSp>
        <p:nvGrpSpPr>
          <p:cNvPr id="484" name="Group 66"/>
          <p:cNvGrpSpPr/>
          <p:nvPr/>
        </p:nvGrpSpPr>
        <p:grpSpPr>
          <a:xfrm>
            <a:off x="1240443" y="2223154"/>
            <a:ext cx="4664149" cy="2943168"/>
            <a:chOff x="0" y="0"/>
            <a:chExt cx="4664147" cy="2943166"/>
          </a:xfrm>
        </p:grpSpPr>
        <p:pic>
          <p:nvPicPr>
            <p:cNvPr id="482" name="Picture 11" descr="Picture 11"/>
            <p:cNvPicPr>
              <a:picLocks noChangeAspect="1"/>
            </p:cNvPicPr>
            <p:nvPr/>
          </p:nvPicPr>
          <p:blipFill>
            <a:blip r:embed="rId12"/>
            <a:srcRect r="6897"/>
            <a:stretch>
              <a:fillRect/>
            </a:stretch>
          </p:blipFill>
          <p:spPr>
            <a:xfrm>
              <a:off x="0" y="0"/>
              <a:ext cx="4664148" cy="2943167"/>
            </a:xfrm>
            <a:prstGeom prst="rect">
              <a:avLst/>
            </a:prstGeom>
            <a:ln w="12700" cap="flat">
              <a:noFill/>
              <a:miter lim="400000"/>
            </a:ln>
            <a:effectLst/>
          </p:spPr>
        </p:pic>
        <p:pic>
          <p:nvPicPr>
            <p:cNvPr id="483" name="Picture 52" descr="Picture 52"/>
            <p:cNvPicPr>
              <a:picLocks noChangeAspect="1"/>
            </p:cNvPicPr>
            <p:nvPr/>
          </p:nvPicPr>
          <p:blipFill>
            <a:blip r:embed="rId13"/>
            <a:stretch>
              <a:fillRect/>
            </a:stretch>
          </p:blipFill>
          <p:spPr>
            <a:xfrm>
              <a:off x="153867" y="2067862"/>
              <a:ext cx="1587829" cy="828876"/>
            </a:xfrm>
            <a:prstGeom prst="rect">
              <a:avLst/>
            </a:prstGeom>
            <a:ln w="12700" cap="flat">
              <a:noFill/>
              <a:miter lim="400000"/>
            </a:ln>
            <a:effectLst/>
          </p:spPr>
        </p:pic>
      </p:grpSp>
      <p:grpSp>
        <p:nvGrpSpPr>
          <p:cNvPr id="487" name="Group 2"/>
          <p:cNvGrpSpPr/>
          <p:nvPr/>
        </p:nvGrpSpPr>
        <p:grpSpPr>
          <a:xfrm>
            <a:off x="7467600" y="135026"/>
            <a:ext cx="1187460" cy="1180135"/>
            <a:chOff x="0" y="0"/>
            <a:chExt cx="1187459" cy="1180134"/>
          </a:xfrm>
        </p:grpSpPr>
        <p:pic>
          <p:nvPicPr>
            <p:cNvPr id="485" name="Picture 3" descr="Picture 3"/>
            <p:cNvPicPr>
              <a:picLocks noChangeAspect="1"/>
            </p:cNvPicPr>
            <p:nvPr/>
          </p:nvPicPr>
          <p:blipFill>
            <a:blip r:embed="rId14"/>
            <a:srcRect t="26111" b="8702"/>
            <a:stretch>
              <a:fillRect/>
            </a:stretch>
          </p:blipFill>
          <p:spPr>
            <a:xfrm flipH="1">
              <a:off x="0" y="310125"/>
              <a:ext cx="1187460" cy="870010"/>
            </a:xfrm>
            <a:prstGeom prst="rect">
              <a:avLst/>
            </a:prstGeom>
            <a:ln w="12700" cap="flat">
              <a:noFill/>
              <a:miter lim="400000"/>
            </a:ln>
            <a:effectLst/>
          </p:spPr>
        </p:pic>
        <p:sp>
          <p:nvSpPr>
            <p:cNvPr id="486" name="TextBox 231"/>
            <p:cNvSpPr txBox="1"/>
            <p:nvPr/>
          </p:nvSpPr>
          <p:spPr>
            <a:xfrm rot="18000000">
              <a:off x="-162049" y="455214"/>
              <a:ext cx="1182323" cy="2269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000" b="1"/>
              </a:lvl1pPr>
            </a:lstStyle>
            <a:p>
              <a:r>
                <a:t>PreCG</a:t>
              </a:r>
            </a:p>
          </p:txBody>
        </p:sp>
      </p:grpSp>
      <p:grpSp>
        <p:nvGrpSpPr>
          <p:cNvPr id="494" name="Group 101"/>
          <p:cNvGrpSpPr/>
          <p:nvPr/>
        </p:nvGrpSpPr>
        <p:grpSpPr>
          <a:xfrm>
            <a:off x="1273736" y="4254891"/>
            <a:ext cx="364463" cy="933074"/>
            <a:chOff x="0" y="0"/>
            <a:chExt cx="364461" cy="933073"/>
          </a:xfrm>
        </p:grpSpPr>
        <p:sp>
          <p:nvSpPr>
            <p:cNvPr id="488" name="Straight Connector 94"/>
            <p:cNvSpPr/>
            <p:nvPr/>
          </p:nvSpPr>
          <p:spPr>
            <a:xfrm flipH="1">
              <a:off x="33291" y="101744"/>
              <a:ext cx="1" cy="744229"/>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endParaRPr/>
            </a:p>
          </p:txBody>
        </p:sp>
        <p:sp>
          <p:nvSpPr>
            <p:cNvPr id="489" name="Straight Connector 96"/>
            <p:cNvSpPr/>
            <p:nvPr/>
          </p:nvSpPr>
          <p:spPr>
            <a:xfrm>
              <a:off x="0" y="101744"/>
              <a:ext cx="66585" cy="1"/>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endParaRPr/>
            </a:p>
          </p:txBody>
        </p:sp>
        <p:sp>
          <p:nvSpPr>
            <p:cNvPr id="490" name="Straight Connector 97"/>
            <p:cNvSpPr/>
            <p:nvPr/>
          </p:nvSpPr>
          <p:spPr>
            <a:xfrm>
              <a:off x="0" y="482744"/>
              <a:ext cx="66585" cy="1"/>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endParaRPr/>
            </a:p>
          </p:txBody>
        </p:sp>
        <p:sp>
          <p:nvSpPr>
            <p:cNvPr id="491" name="Straight Connector 98"/>
            <p:cNvSpPr/>
            <p:nvPr/>
          </p:nvSpPr>
          <p:spPr>
            <a:xfrm>
              <a:off x="0" y="845972"/>
              <a:ext cx="66585" cy="1"/>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endParaRPr/>
            </a:p>
          </p:txBody>
        </p:sp>
        <p:sp>
          <p:nvSpPr>
            <p:cNvPr id="492" name="TextBox 99"/>
            <p:cNvSpPr txBox="1"/>
            <p:nvPr/>
          </p:nvSpPr>
          <p:spPr>
            <a:xfrm>
              <a:off x="51641" y="0"/>
              <a:ext cx="312822"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nSpc>
                  <a:spcPct val="95000"/>
                </a:lnSpc>
                <a:defRPr sz="800">
                  <a:solidFill>
                    <a:srgbClr val="FFFFFF"/>
                  </a:solidFill>
                </a:defRPr>
              </a:lvl1pPr>
            </a:lstStyle>
            <a:p>
              <a:r>
                <a:t>0.8</a:t>
              </a:r>
            </a:p>
          </p:txBody>
        </p:sp>
        <p:sp>
          <p:nvSpPr>
            <p:cNvPr id="493" name="TextBox 100"/>
            <p:cNvSpPr txBox="1"/>
            <p:nvPr/>
          </p:nvSpPr>
          <p:spPr>
            <a:xfrm>
              <a:off x="37491" y="730656"/>
              <a:ext cx="312822" cy="20241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nSpc>
                  <a:spcPct val="95000"/>
                </a:lnSpc>
                <a:defRPr sz="800">
                  <a:solidFill>
                    <a:srgbClr val="FFFFFF"/>
                  </a:solidFill>
                </a:defRPr>
              </a:lvl1pPr>
            </a:lstStyle>
            <a:p>
              <a:r>
                <a:t>-0.8</a:t>
              </a:r>
            </a:p>
          </p:txBody>
        </p:sp>
      </p:grpSp>
      <p:sp>
        <p:nvSpPr>
          <p:cNvPr id="495" name="TextBox 222"/>
          <p:cNvSpPr txBox="1"/>
          <p:nvPr/>
        </p:nvSpPr>
        <p:spPr>
          <a:xfrm rot="16200000">
            <a:off x="441865" y="4545979"/>
            <a:ext cx="1296790" cy="3666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000" b="1">
                <a:solidFill>
                  <a:srgbClr val="FFFFFF"/>
                </a:solidFill>
              </a:defRPr>
            </a:lvl1pPr>
          </a:lstStyle>
          <a:p>
            <a:r>
              <a:t>BOLD signal change</a:t>
            </a:r>
          </a:p>
        </p:txBody>
      </p:sp>
      <p:sp>
        <p:nvSpPr>
          <p:cNvPr id="496" name="TextBox 205"/>
          <p:cNvSpPr txBox="1"/>
          <p:nvPr/>
        </p:nvSpPr>
        <p:spPr>
          <a:xfrm>
            <a:off x="883283" y="2212694"/>
            <a:ext cx="1412011" cy="288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400" b="1">
                <a:solidFill>
                  <a:srgbClr val="FFFFFF"/>
                </a:solidFill>
              </a:defRPr>
            </a:lvl1pPr>
          </a:lstStyle>
          <a:p>
            <a:r>
              <a:t>Surface GLM</a:t>
            </a:r>
          </a:p>
        </p:txBody>
      </p:sp>
      <p:sp>
        <p:nvSpPr>
          <p:cNvPr id="497" name="Straight Connector 193"/>
          <p:cNvSpPr/>
          <p:nvPr/>
        </p:nvSpPr>
        <p:spPr>
          <a:xfrm>
            <a:off x="1394311" y="4982878"/>
            <a:ext cx="320041" cy="1"/>
          </a:xfrm>
          <a:prstGeom prst="line">
            <a:avLst/>
          </a:prstGeom>
          <a:ln w="12700">
            <a:solidFill>
              <a:srgbClr val="808080"/>
            </a:solidFill>
            <a:miter/>
          </a:ln>
        </p:spPr>
        <p:txBody>
          <a:bodyPr lIns="45719" rIns="45719"/>
          <a:lstStyle/>
          <a:p>
            <a:endParaRPr/>
          </a:p>
        </p:txBody>
      </p:sp>
      <p:sp>
        <p:nvSpPr>
          <p:cNvPr id="498" name="Straight Connector 195"/>
          <p:cNvSpPr/>
          <p:nvPr/>
        </p:nvSpPr>
        <p:spPr>
          <a:xfrm>
            <a:off x="2294117" y="4966237"/>
            <a:ext cx="320041" cy="1"/>
          </a:xfrm>
          <a:prstGeom prst="line">
            <a:avLst/>
          </a:prstGeom>
          <a:ln w="12700">
            <a:solidFill>
              <a:srgbClr val="808080"/>
            </a:solidFill>
            <a:miter/>
          </a:ln>
        </p:spPr>
        <p:txBody>
          <a:bodyPr lIns="45719" rIns="45719"/>
          <a:lstStyle/>
          <a:p>
            <a:endParaRPr/>
          </a:p>
        </p:txBody>
      </p:sp>
      <p:sp>
        <p:nvSpPr>
          <p:cNvPr id="499" name="Title 1"/>
          <p:cNvSpPr txBox="1">
            <a:spLocks noGrp="1"/>
          </p:cNvSpPr>
          <p:nvPr>
            <p:ph type="title"/>
          </p:nvPr>
        </p:nvSpPr>
        <p:spPr>
          <a:xfrm>
            <a:off x="371475" y="323999"/>
            <a:ext cx="11449050" cy="1124781"/>
          </a:xfrm>
          <a:prstGeom prst="rect">
            <a:avLst/>
          </a:prstGeom>
        </p:spPr>
        <p:txBody>
          <a:bodyPr/>
          <a:lstStyle/>
          <a:p>
            <a:pPr>
              <a:defRPr sz="2400"/>
            </a:pPr>
            <a:r>
              <a:t>D</a:t>
            </a:r>
            <a:r>
              <a:rPr cap="none"/>
              <a:t>epth-dependent</a:t>
            </a:r>
            <a:r>
              <a:t> </a:t>
            </a:r>
            <a:r>
              <a:rPr cap="none"/>
              <a:t>f</a:t>
            </a:r>
            <a:r>
              <a:t>MRI</a:t>
            </a:r>
          </a:p>
        </p:txBody>
      </p:sp>
      <p:grpSp>
        <p:nvGrpSpPr>
          <p:cNvPr id="503" name="Group 145"/>
          <p:cNvGrpSpPr/>
          <p:nvPr/>
        </p:nvGrpSpPr>
        <p:grpSpPr>
          <a:xfrm>
            <a:off x="8899765" y="530457"/>
            <a:ext cx="724690" cy="619318"/>
            <a:chOff x="0" y="0"/>
            <a:chExt cx="724689" cy="619316"/>
          </a:xfrm>
        </p:grpSpPr>
        <p:pic>
          <p:nvPicPr>
            <p:cNvPr id="500" name="Picture 159" descr="Picture 159"/>
            <p:cNvPicPr>
              <a:picLocks noChangeAspect="1"/>
            </p:cNvPicPr>
            <p:nvPr/>
          </p:nvPicPr>
          <p:blipFill>
            <a:blip r:embed="rId15"/>
            <a:srcRect l="16175" t="18889" r="21073" b="6089"/>
            <a:stretch>
              <a:fillRect/>
            </a:stretch>
          </p:blipFill>
          <p:spPr>
            <a:xfrm>
              <a:off x="355920" y="0"/>
              <a:ext cx="368770" cy="619317"/>
            </a:xfrm>
            <a:prstGeom prst="rect">
              <a:avLst/>
            </a:prstGeom>
            <a:ln w="12700" cap="flat">
              <a:noFill/>
              <a:miter lim="400000"/>
            </a:ln>
            <a:effectLst/>
          </p:spPr>
        </p:pic>
        <p:pic>
          <p:nvPicPr>
            <p:cNvPr id="501" name="Picture 178" descr="Picture 178"/>
            <p:cNvPicPr>
              <a:picLocks noChangeAspect="1"/>
            </p:cNvPicPr>
            <p:nvPr/>
          </p:nvPicPr>
          <p:blipFill>
            <a:blip r:embed="rId16"/>
            <a:srcRect l="14445" t="18889" r="22516" b="6089"/>
            <a:stretch>
              <a:fillRect/>
            </a:stretch>
          </p:blipFill>
          <p:spPr>
            <a:xfrm>
              <a:off x="0" y="0"/>
              <a:ext cx="370468" cy="619317"/>
            </a:xfrm>
            <a:prstGeom prst="rect">
              <a:avLst/>
            </a:prstGeom>
            <a:ln w="12700" cap="flat">
              <a:noFill/>
              <a:miter lim="400000"/>
            </a:ln>
            <a:effectLst/>
          </p:spPr>
        </p:pic>
        <p:sp>
          <p:nvSpPr>
            <p:cNvPr id="502" name="Left-Right Arrow 179"/>
            <p:cNvSpPr/>
            <p:nvPr/>
          </p:nvSpPr>
          <p:spPr>
            <a:xfrm>
              <a:off x="370467" y="83578"/>
              <a:ext cx="152880" cy="95088"/>
            </a:xfrm>
            <a:prstGeom prst="leftRightArrow">
              <a:avLst>
                <a:gd name="adj1" fmla="val 50000"/>
                <a:gd name="adj2" fmla="val 50000"/>
              </a:avLst>
            </a:prstGeom>
            <a:solidFill>
              <a:srgbClr val="D9D9D9"/>
            </a:solidFill>
            <a:ln w="12700" cap="flat">
              <a:noFill/>
              <a:miter lim="400000"/>
            </a:ln>
            <a:effectLst/>
          </p:spPr>
          <p:txBody>
            <a:bodyPr wrap="square" lIns="45719" tIns="45719" rIns="45719" bIns="45719" numCol="1" anchor="ctr">
              <a:noAutofit/>
            </a:bodyPr>
            <a:lstStyle/>
            <a:p>
              <a:pPr algn="ctr">
                <a:lnSpc>
                  <a:spcPct val="95000"/>
                </a:lnSpc>
                <a:defRPr sz="1200">
                  <a:solidFill>
                    <a:srgbClr val="FFFFFF"/>
                  </a:solidFill>
                </a:defRPr>
              </a:pPr>
              <a:endParaRPr/>
            </a:p>
          </p:txBody>
        </p:sp>
      </p:grpSp>
      <p:sp>
        <p:nvSpPr>
          <p:cNvPr id="504" name="TextBox 183"/>
          <p:cNvSpPr txBox="1"/>
          <p:nvPr/>
        </p:nvSpPr>
        <p:spPr>
          <a:xfrm>
            <a:off x="9784599" y="497442"/>
            <a:ext cx="1399785" cy="6754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95000"/>
              </a:lnSpc>
              <a:defRPr sz="1400"/>
            </a:pPr>
            <a:r>
              <a:t>21s movement</a:t>
            </a:r>
          </a:p>
          <a:p>
            <a:pPr>
              <a:lnSpc>
                <a:spcPct val="95000"/>
              </a:lnSpc>
              <a:defRPr sz="1400"/>
            </a:pPr>
            <a:r>
              <a:t>21s rest</a:t>
            </a:r>
          </a:p>
          <a:p>
            <a:pPr>
              <a:lnSpc>
                <a:spcPct val="95000"/>
              </a:lnSpc>
              <a:defRPr sz="1400"/>
            </a:pPr>
            <a:r>
              <a:t>x12</a:t>
            </a:r>
          </a:p>
        </p:txBody>
      </p:sp>
      <p:sp>
        <p:nvSpPr>
          <p:cNvPr id="505" name="TextBox 181"/>
          <p:cNvSpPr txBox="1"/>
          <p:nvPr/>
        </p:nvSpPr>
        <p:spPr>
          <a:xfrm>
            <a:off x="5710854" y="2586415"/>
            <a:ext cx="224218" cy="226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000" b="1"/>
            </a:lvl1pPr>
          </a:lstStyle>
          <a:p>
            <a:r>
              <a:t>β</a:t>
            </a:r>
          </a:p>
        </p:txBody>
      </p:sp>
      <p:grpSp>
        <p:nvGrpSpPr>
          <p:cNvPr id="513" name="Group 191"/>
          <p:cNvGrpSpPr/>
          <p:nvPr/>
        </p:nvGrpSpPr>
        <p:grpSpPr>
          <a:xfrm>
            <a:off x="7704459" y="2398231"/>
            <a:ext cx="2788248" cy="2867913"/>
            <a:chOff x="0" y="0"/>
            <a:chExt cx="2788247" cy="2867911"/>
          </a:xfrm>
        </p:grpSpPr>
        <p:pic>
          <p:nvPicPr>
            <p:cNvPr id="506" name="Picture 197" descr="Picture 197"/>
            <p:cNvPicPr>
              <a:picLocks noChangeAspect="1"/>
            </p:cNvPicPr>
            <p:nvPr/>
          </p:nvPicPr>
          <p:blipFill>
            <a:blip r:embed="rId17"/>
            <a:stretch>
              <a:fillRect/>
            </a:stretch>
          </p:blipFill>
          <p:spPr>
            <a:xfrm>
              <a:off x="0" y="0"/>
              <a:ext cx="2788248" cy="2867912"/>
            </a:xfrm>
            <a:prstGeom prst="rect">
              <a:avLst/>
            </a:prstGeom>
            <a:ln w="12700" cap="flat">
              <a:noFill/>
              <a:miter lim="400000"/>
            </a:ln>
            <a:effectLst/>
          </p:spPr>
        </p:pic>
        <p:sp>
          <p:nvSpPr>
            <p:cNvPr id="507" name="Rectangle 198"/>
            <p:cNvSpPr/>
            <p:nvPr/>
          </p:nvSpPr>
          <p:spPr>
            <a:xfrm>
              <a:off x="725689" y="632576"/>
              <a:ext cx="1565569" cy="1432054"/>
            </a:xfrm>
            <a:prstGeom prst="rect">
              <a:avLst/>
            </a:prstGeom>
            <a:noFill/>
            <a:ln w="19050" cap="flat">
              <a:solidFill>
                <a:srgbClr val="B0B0B0"/>
              </a:solidFill>
              <a:prstDash val="dash"/>
              <a:miter lim="800000"/>
            </a:ln>
            <a:effectLst/>
          </p:spPr>
          <p:txBody>
            <a:bodyPr wrap="square" lIns="45719" tIns="45719" rIns="45719" bIns="45719" numCol="1" anchor="ctr">
              <a:noAutofit/>
            </a:bodyPr>
            <a:lstStyle/>
            <a:p>
              <a:pPr algn="ctr">
                <a:defRPr sz="1400">
                  <a:solidFill>
                    <a:srgbClr val="FFFFFF"/>
                  </a:solidFill>
                </a:defRPr>
              </a:pPr>
              <a:endParaRPr/>
            </a:p>
          </p:txBody>
        </p:sp>
        <p:sp>
          <p:nvSpPr>
            <p:cNvPr id="508" name="TextBox 207"/>
            <p:cNvSpPr txBox="1"/>
            <p:nvPr/>
          </p:nvSpPr>
          <p:spPr>
            <a:xfrm rot="641359">
              <a:off x="670044" y="1639881"/>
              <a:ext cx="751979" cy="2888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400" b="1" i="1"/>
              </a:lvl1pPr>
            </a:lstStyle>
            <a:p>
              <a:r>
                <a:t>CG</a:t>
              </a:r>
            </a:p>
          </p:txBody>
        </p:sp>
        <p:sp>
          <p:nvSpPr>
            <p:cNvPr id="509" name="TextBox 207"/>
            <p:cNvSpPr txBox="1"/>
            <p:nvPr/>
          </p:nvSpPr>
          <p:spPr>
            <a:xfrm rot="1909690">
              <a:off x="88136" y="1798163"/>
              <a:ext cx="934513" cy="2888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400" b="1" i="1"/>
              </a:lvl1pPr>
            </a:lstStyle>
            <a:p>
              <a:r>
                <a:t>CG</a:t>
              </a:r>
            </a:p>
          </p:txBody>
        </p:sp>
        <p:sp>
          <p:nvSpPr>
            <p:cNvPr id="510" name="TextBox 207"/>
            <p:cNvSpPr txBox="1"/>
            <p:nvPr/>
          </p:nvSpPr>
          <p:spPr>
            <a:xfrm rot="4500000">
              <a:off x="495871" y="1328623"/>
              <a:ext cx="741558" cy="2888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400" b="1" i="1"/>
              </a:lvl1pPr>
            </a:lstStyle>
            <a:p>
              <a:r>
                <a:t>P</a:t>
              </a:r>
            </a:p>
          </p:txBody>
        </p:sp>
        <p:sp>
          <p:nvSpPr>
            <p:cNvPr id="511" name="TextBox 207"/>
            <p:cNvSpPr txBox="1"/>
            <p:nvPr/>
          </p:nvSpPr>
          <p:spPr>
            <a:xfrm rot="4009249">
              <a:off x="723534" y="1491263"/>
              <a:ext cx="320736" cy="2888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400" b="1" i="1"/>
              </a:lvl1pPr>
            </a:lstStyle>
            <a:p>
              <a:r>
                <a:t>re</a:t>
              </a:r>
            </a:p>
          </p:txBody>
        </p:sp>
        <p:sp>
          <p:nvSpPr>
            <p:cNvPr id="512" name="TextBox 207"/>
            <p:cNvSpPr txBox="1"/>
            <p:nvPr/>
          </p:nvSpPr>
          <p:spPr>
            <a:xfrm rot="3526698">
              <a:off x="211831" y="1559491"/>
              <a:ext cx="397447" cy="2888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400" b="1" i="1"/>
              </a:lvl1pPr>
            </a:lstStyle>
            <a:p>
              <a:r>
                <a:t>Po</a:t>
              </a:r>
            </a:p>
          </p:txBody>
        </p:sp>
      </p:grpSp>
      <p:sp>
        <p:nvSpPr>
          <p:cNvPr id="514" name="TextBox 207"/>
          <p:cNvSpPr txBox="1"/>
          <p:nvPr/>
        </p:nvSpPr>
        <p:spPr>
          <a:xfrm>
            <a:off x="8019062" y="2057400"/>
            <a:ext cx="2159032" cy="3133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600" b="1"/>
            </a:lvl1pPr>
          </a:lstStyle>
          <a:p>
            <a:r>
              <a:t>Line profile sampling</a:t>
            </a:r>
          </a:p>
        </p:txBody>
      </p:sp>
      <p:sp>
        <p:nvSpPr>
          <p:cNvPr id="515" name="Text Placeholder 5"/>
          <p:cNvSpPr txBox="1">
            <a:spLocks noGrp="1"/>
          </p:cNvSpPr>
          <p:nvPr>
            <p:ph type="body" sz="quarter" idx="1"/>
          </p:nvPr>
        </p:nvSpPr>
        <p:spPr>
          <a:xfrm>
            <a:off x="838199" y="938786"/>
            <a:ext cx="10969625" cy="509995"/>
          </a:xfrm>
          <a:prstGeom prst="rect">
            <a:avLst/>
          </a:prstGeom>
        </p:spPr>
        <p:txBody>
          <a:bodyPr/>
          <a:lstStyle>
            <a:lvl1pPr marL="0" indent="0">
              <a:spcBef>
                <a:spcPts val="0"/>
              </a:spcBef>
              <a:buSzTx/>
              <a:buNone/>
              <a:defRPr sz="1800" b="1">
                <a:solidFill>
                  <a:schemeClr val="accent1"/>
                </a:solidFill>
              </a:defRPr>
            </a:lvl1pPr>
          </a:lstStyle>
          <a:p>
            <a:r>
              <a:t>Evoked laminar activity</a:t>
            </a:r>
          </a:p>
        </p:txBody>
      </p:sp>
      <p:pic>
        <p:nvPicPr>
          <p:cNvPr id="516" name="Picture 2" descr="Picture 2"/>
          <p:cNvPicPr>
            <a:picLocks noChangeAspect="1"/>
          </p:cNvPicPr>
          <p:nvPr/>
        </p:nvPicPr>
        <p:blipFill>
          <a:blip r:embed="rId18"/>
          <a:stretch>
            <a:fillRect/>
          </a:stretch>
        </p:blipFill>
        <p:spPr>
          <a:xfrm>
            <a:off x="270706" y="830402"/>
            <a:ext cx="510282" cy="510283"/>
          </a:xfrm>
          <a:prstGeom prst="rect">
            <a:avLst/>
          </a:prstGeom>
          <a:ln w="12700">
            <a:miter lim="400000"/>
          </a:ln>
        </p:spPr>
      </p:pic>
      <p:sp>
        <p:nvSpPr>
          <p:cNvPr id="517" name="Rectangle 2"/>
          <p:cNvSpPr/>
          <p:nvPr/>
        </p:nvSpPr>
        <p:spPr>
          <a:xfrm>
            <a:off x="780986" y="1905000"/>
            <a:ext cx="5772215" cy="3733800"/>
          </a:xfrm>
          <a:prstGeom prst="rect">
            <a:avLst/>
          </a:prstGeom>
          <a:solidFill>
            <a:srgbClr val="FFFFFF"/>
          </a:solidFill>
          <a:ln w="12700">
            <a:miter lim="400000"/>
          </a:ln>
        </p:spPr>
        <p:txBody>
          <a:bodyPr lIns="45719" rIns="45719" anchor="ctr"/>
          <a:lstStyle/>
          <a:p>
            <a:pPr algn="ctr">
              <a:lnSpc>
                <a:spcPct val="95000"/>
              </a:lnSpc>
              <a:defRPr sz="2400">
                <a:solidFill>
                  <a:srgbClr val="FFFFFF"/>
                </a:solidFill>
              </a:defRPr>
            </a:pPr>
            <a:endParaRPr/>
          </a:p>
        </p:txBody>
      </p:sp>
      <p:sp>
        <p:nvSpPr>
          <p:cNvPr id="518" name="Slide Number Placeholder 4"/>
          <p:cNvSpPr txBox="1">
            <a:spLocks noGrp="1"/>
          </p:cNvSpPr>
          <p:nvPr>
            <p:ph type="sldNum" sz="quarter" idx="2"/>
          </p:nvPr>
        </p:nvSpPr>
        <p:spPr>
          <a:xfrm>
            <a:off x="5818289" y="6381327"/>
            <a:ext cx="127001" cy="17281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xit" fill="hold" grpId="1" nodeType="clickEffect">
                                  <p:stCondLst>
                                    <p:cond delay="0"/>
                                  </p:stCondLst>
                                  <p:iterate>
                                    <p:tmAbs val="0"/>
                                  </p:iterate>
                                  <p:childTnLst>
                                    <p:animEffect transition="out" filter="fade">
                                      <p:cBhvr>
                                        <p:cTn id="6" dur="500" fill="hold"/>
                                        <p:tgtEl>
                                          <p:spTgt spid="517"/>
                                        </p:tgtEl>
                                      </p:cBhvr>
                                    </p:animEffect>
                                    <p:set>
                                      <p:cBhvr>
                                        <p:cTn id="7" fill="hold">
                                          <p:stCondLst>
                                            <p:cond delay="499"/>
                                          </p:stCondLst>
                                        </p:cTn>
                                        <p:tgtEl>
                                          <p:spTgt spid="517"/>
                                        </p:tgtEl>
                                        <p:attrNameLst>
                                          <p:attrName>style.visibility</p:attrName>
                                        </p:attrNameLst>
                                      </p:cBhvr>
                                      <p:to>
                                        <p:strVal val="hidden"/>
                                      </p:to>
                                    </p:set>
                                  </p:childTnLst>
                                </p:cTn>
                              </p:par>
                            </p:childTnLst>
                          </p:cTn>
                        </p:par>
                        <p:par>
                          <p:cTn id="8" fill="hold">
                            <p:stCondLst>
                              <p:cond delay="500"/>
                            </p:stCondLst>
                            <p:childTnLst>
                              <p:par>
                                <p:cTn id="9" presetID="10" presetClass="exit" fill="hold" grpId="2" nodeType="afterEffect">
                                  <p:stCondLst>
                                    <p:cond delay="0"/>
                                  </p:stCondLst>
                                  <p:iterate>
                                    <p:tmAbs val="0"/>
                                  </p:iterate>
                                  <p:childTnLst>
                                    <p:animEffect transition="out" filter="fade">
                                      <p:cBhvr>
                                        <p:cTn id="10" dur="2000" fill="hold"/>
                                        <p:tgtEl>
                                          <p:spTgt spid="484"/>
                                        </p:tgtEl>
                                      </p:cBhvr>
                                    </p:animEffect>
                                    <p:set>
                                      <p:cBhvr>
                                        <p:cTn id="11" fill="hold">
                                          <p:stCondLst>
                                            <p:cond delay="1999"/>
                                          </p:stCondLst>
                                        </p:cTn>
                                        <p:tgtEl>
                                          <p:spTgt spid="484"/>
                                        </p:tgtEl>
                                        <p:attrNameLst>
                                          <p:attrName>style.visibility</p:attrName>
                                        </p:attrNameLst>
                                      </p:cBhvr>
                                      <p:to>
                                        <p:strVal val="hidden"/>
                                      </p:to>
                                    </p:set>
                                  </p:childTnLst>
                                </p:cTn>
                              </p:par>
                            </p:childTnLst>
                          </p:cTn>
                        </p:par>
                        <p:par>
                          <p:cTn id="12" fill="hold">
                            <p:stCondLst>
                              <p:cond delay="2500"/>
                            </p:stCondLst>
                            <p:childTnLst>
                              <p:par>
                                <p:cTn id="13" presetID="10" presetClass="exit" fill="hold" grpId="3" nodeType="afterEffect">
                                  <p:stCondLst>
                                    <p:cond delay="0"/>
                                  </p:stCondLst>
                                  <p:iterate>
                                    <p:tmAbs val="0"/>
                                  </p:iterate>
                                  <p:childTnLst>
                                    <p:animEffect transition="out" filter="fade">
                                      <p:cBhvr>
                                        <p:cTn id="14" dur="2000" fill="hold"/>
                                        <p:tgtEl>
                                          <p:spTgt spid="481"/>
                                        </p:tgtEl>
                                      </p:cBhvr>
                                    </p:animEffect>
                                    <p:set>
                                      <p:cBhvr>
                                        <p:cTn id="15" fill="hold">
                                          <p:stCondLst>
                                            <p:cond delay="1999"/>
                                          </p:stCondLst>
                                        </p:cTn>
                                        <p:tgtEl>
                                          <p:spTgt spid="481"/>
                                        </p:tgtEl>
                                        <p:attrNameLst>
                                          <p:attrName>style.visibility</p:attrName>
                                        </p:attrNameLst>
                                      </p:cBhvr>
                                      <p:to>
                                        <p:strVal val="hidden"/>
                                      </p:to>
                                    </p:set>
                                  </p:childTnLst>
                                </p:cTn>
                              </p:par>
                            </p:childTnLst>
                          </p:cTn>
                        </p:par>
                        <p:par>
                          <p:cTn id="16" fill="hold">
                            <p:stCondLst>
                              <p:cond delay="4500"/>
                            </p:stCondLst>
                            <p:childTnLst>
                              <p:par>
                                <p:cTn id="17" presetID="10" presetClass="exit" fill="hold" grpId="4" nodeType="afterEffect">
                                  <p:stCondLst>
                                    <p:cond delay="0"/>
                                  </p:stCondLst>
                                  <p:iterate>
                                    <p:tmAbs val="0"/>
                                  </p:iterate>
                                  <p:childTnLst>
                                    <p:animEffect transition="out" filter="fade">
                                      <p:cBhvr>
                                        <p:cTn id="18" dur="2000" fill="hold"/>
                                        <p:tgtEl>
                                          <p:spTgt spid="478"/>
                                        </p:tgtEl>
                                      </p:cBhvr>
                                    </p:animEffect>
                                    <p:set>
                                      <p:cBhvr>
                                        <p:cTn id="19" fill="hold">
                                          <p:stCondLst>
                                            <p:cond delay="1999"/>
                                          </p:stCondLst>
                                        </p:cTn>
                                        <p:tgtEl>
                                          <p:spTgt spid="478"/>
                                        </p:tgtEl>
                                        <p:attrNameLst>
                                          <p:attrName>style.visibility</p:attrName>
                                        </p:attrNameLst>
                                      </p:cBhvr>
                                      <p:to>
                                        <p:strVal val="hidden"/>
                                      </p:to>
                                    </p:set>
                                  </p:childTnLst>
                                </p:cTn>
                              </p:par>
                            </p:childTnLst>
                          </p:cTn>
                        </p:par>
                        <p:par>
                          <p:cTn id="20" fill="hold">
                            <p:stCondLst>
                              <p:cond delay="6500"/>
                            </p:stCondLst>
                            <p:childTnLst>
                              <p:par>
                                <p:cTn id="21" presetID="10" presetClass="exit" fill="hold" grpId="5" nodeType="afterEffect">
                                  <p:stCondLst>
                                    <p:cond delay="0"/>
                                  </p:stCondLst>
                                  <p:iterate>
                                    <p:tmAbs val="0"/>
                                  </p:iterate>
                                  <p:childTnLst>
                                    <p:animEffect transition="out" filter="fade">
                                      <p:cBhvr>
                                        <p:cTn id="22" dur="2000" fill="hold"/>
                                        <p:tgtEl>
                                          <p:spTgt spid="475"/>
                                        </p:tgtEl>
                                      </p:cBhvr>
                                    </p:animEffect>
                                    <p:set>
                                      <p:cBhvr>
                                        <p:cTn id="23" fill="hold">
                                          <p:stCondLst>
                                            <p:cond delay="1999"/>
                                          </p:stCondLst>
                                        </p:cTn>
                                        <p:tgtEl>
                                          <p:spTgt spid="475"/>
                                        </p:tgtEl>
                                        <p:attrNameLst>
                                          <p:attrName>style.visibility</p:attrName>
                                        </p:attrNameLst>
                                      </p:cBhvr>
                                      <p:to>
                                        <p:strVal val="hidden"/>
                                      </p:to>
                                    </p:set>
                                  </p:childTnLst>
                                </p:cTn>
                              </p:par>
                            </p:childTnLst>
                          </p:cTn>
                        </p:par>
                        <p:par>
                          <p:cTn id="24" fill="hold">
                            <p:stCondLst>
                              <p:cond delay="8500"/>
                            </p:stCondLst>
                            <p:childTnLst>
                              <p:par>
                                <p:cTn id="25" presetID="10" presetClass="exit" fill="hold" grpId="6" nodeType="afterEffect">
                                  <p:stCondLst>
                                    <p:cond delay="0"/>
                                  </p:stCondLst>
                                  <p:iterate>
                                    <p:tmAbs val="0"/>
                                  </p:iterate>
                                  <p:childTnLst>
                                    <p:animEffect transition="out" filter="fade">
                                      <p:cBhvr>
                                        <p:cTn id="26" dur="2000" fill="hold"/>
                                        <p:tgtEl>
                                          <p:spTgt spid="472"/>
                                        </p:tgtEl>
                                      </p:cBhvr>
                                    </p:animEffect>
                                    <p:set>
                                      <p:cBhvr>
                                        <p:cTn id="27" fill="hold">
                                          <p:stCondLst>
                                            <p:cond delay="1999"/>
                                          </p:stCondLst>
                                        </p:cTn>
                                        <p:tgtEl>
                                          <p:spTgt spid="4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 grpId="6" animBg="1" advAuto="0"/>
      <p:bldP spid="475" grpId="5" animBg="1" advAuto="0"/>
      <p:bldP spid="478" grpId="4" animBg="1" advAuto="0"/>
      <p:bldP spid="481" grpId="3" animBg="1" advAuto="0"/>
      <p:bldP spid="484" grpId="2" animBg="1" advAuto="0"/>
      <p:bldP spid="517" grpId="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Rectangle 185"/>
          <p:cNvSpPr/>
          <p:nvPr/>
        </p:nvSpPr>
        <p:spPr>
          <a:xfrm>
            <a:off x="895917" y="2142601"/>
            <a:ext cx="5397177" cy="3148104"/>
          </a:xfrm>
          <a:prstGeom prst="rect">
            <a:avLst/>
          </a:prstGeom>
          <a:solidFill>
            <a:srgbClr val="000000"/>
          </a:solidFill>
          <a:ln w="12700">
            <a:miter lim="400000"/>
          </a:ln>
        </p:spPr>
        <p:txBody>
          <a:bodyPr lIns="45719" rIns="45719" anchor="ctr"/>
          <a:lstStyle/>
          <a:p>
            <a:pPr algn="ctr">
              <a:lnSpc>
                <a:spcPct val="95000"/>
              </a:lnSpc>
              <a:defRPr sz="2400">
                <a:solidFill>
                  <a:srgbClr val="FFFFFF"/>
                </a:solidFill>
              </a:defRPr>
            </a:pPr>
            <a:endParaRPr/>
          </a:p>
        </p:txBody>
      </p:sp>
      <p:grpSp>
        <p:nvGrpSpPr>
          <p:cNvPr id="523" name="Group 53"/>
          <p:cNvGrpSpPr/>
          <p:nvPr/>
        </p:nvGrpSpPr>
        <p:grpSpPr>
          <a:xfrm>
            <a:off x="1240445" y="2233586"/>
            <a:ext cx="4664147" cy="2943168"/>
            <a:chOff x="0" y="0"/>
            <a:chExt cx="4664145" cy="2943166"/>
          </a:xfrm>
        </p:grpSpPr>
        <p:pic>
          <p:nvPicPr>
            <p:cNvPr id="521" name="Picture 6" descr="Picture 6"/>
            <p:cNvPicPr>
              <a:picLocks noChangeAspect="1"/>
            </p:cNvPicPr>
            <p:nvPr/>
          </p:nvPicPr>
          <p:blipFill>
            <a:blip r:embed="rId2"/>
            <a:srcRect r="6897"/>
            <a:stretch>
              <a:fillRect/>
            </a:stretch>
          </p:blipFill>
          <p:spPr>
            <a:xfrm>
              <a:off x="-1" y="0"/>
              <a:ext cx="4664147" cy="2943167"/>
            </a:xfrm>
            <a:prstGeom prst="rect">
              <a:avLst/>
            </a:prstGeom>
            <a:ln w="12700" cap="flat">
              <a:noFill/>
              <a:miter lim="400000"/>
            </a:ln>
            <a:effectLst/>
          </p:spPr>
        </p:pic>
        <p:pic>
          <p:nvPicPr>
            <p:cNvPr id="522" name="Picture 51" descr="Picture 51"/>
            <p:cNvPicPr>
              <a:picLocks noChangeAspect="1"/>
            </p:cNvPicPr>
            <p:nvPr/>
          </p:nvPicPr>
          <p:blipFill>
            <a:blip r:embed="rId3"/>
            <a:stretch>
              <a:fillRect/>
            </a:stretch>
          </p:blipFill>
          <p:spPr>
            <a:xfrm>
              <a:off x="178637" y="2057392"/>
              <a:ext cx="1587829" cy="822766"/>
            </a:xfrm>
            <a:prstGeom prst="rect">
              <a:avLst/>
            </a:prstGeom>
            <a:ln w="12700" cap="flat">
              <a:noFill/>
              <a:miter lim="400000"/>
            </a:ln>
            <a:effectLst/>
          </p:spPr>
        </p:pic>
      </p:grpSp>
      <p:grpSp>
        <p:nvGrpSpPr>
          <p:cNvPr id="526" name="Group 2"/>
          <p:cNvGrpSpPr/>
          <p:nvPr/>
        </p:nvGrpSpPr>
        <p:grpSpPr>
          <a:xfrm>
            <a:off x="7467600" y="135026"/>
            <a:ext cx="1187460" cy="1180135"/>
            <a:chOff x="0" y="0"/>
            <a:chExt cx="1187459" cy="1180134"/>
          </a:xfrm>
        </p:grpSpPr>
        <p:pic>
          <p:nvPicPr>
            <p:cNvPr id="524" name="Picture 3" descr="Picture 3"/>
            <p:cNvPicPr>
              <a:picLocks noChangeAspect="1"/>
            </p:cNvPicPr>
            <p:nvPr/>
          </p:nvPicPr>
          <p:blipFill>
            <a:blip r:embed="rId4"/>
            <a:srcRect t="26111" b="8702"/>
            <a:stretch>
              <a:fillRect/>
            </a:stretch>
          </p:blipFill>
          <p:spPr>
            <a:xfrm flipH="1">
              <a:off x="0" y="310125"/>
              <a:ext cx="1187460" cy="870010"/>
            </a:xfrm>
            <a:prstGeom prst="rect">
              <a:avLst/>
            </a:prstGeom>
            <a:ln w="12700" cap="flat">
              <a:noFill/>
              <a:miter lim="400000"/>
            </a:ln>
            <a:effectLst/>
          </p:spPr>
        </p:pic>
        <p:sp>
          <p:nvSpPr>
            <p:cNvPr id="525" name="TextBox 231"/>
            <p:cNvSpPr txBox="1"/>
            <p:nvPr/>
          </p:nvSpPr>
          <p:spPr>
            <a:xfrm rot="18000000">
              <a:off x="-162049" y="455214"/>
              <a:ext cx="1182323" cy="2269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000" b="1"/>
              </a:lvl1pPr>
            </a:lstStyle>
            <a:p>
              <a:r>
                <a:t>PreCG</a:t>
              </a:r>
            </a:p>
          </p:txBody>
        </p:sp>
      </p:grpSp>
      <p:grpSp>
        <p:nvGrpSpPr>
          <p:cNvPr id="533" name="Group 101"/>
          <p:cNvGrpSpPr/>
          <p:nvPr/>
        </p:nvGrpSpPr>
        <p:grpSpPr>
          <a:xfrm>
            <a:off x="1273736" y="4254891"/>
            <a:ext cx="364463" cy="933074"/>
            <a:chOff x="0" y="0"/>
            <a:chExt cx="364461" cy="933073"/>
          </a:xfrm>
        </p:grpSpPr>
        <p:sp>
          <p:nvSpPr>
            <p:cNvPr id="527" name="Straight Connector 94"/>
            <p:cNvSpPr/>
            <p:nvPr/>
          </p:nvSpPr>
          <p:spPr>
            <a:xfrm flipH="1">
              <a:off x="33291" y="101744"/>
              <a:ext cx="1" cy="744229"/>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endParaRPr/>
            </a:p>
          </p:txBody>
        </p:sp>
        <p:sp>
          <p:nvSpPr>
            <p:cNvPr id="528" name="Straight Connector 96"/>
            <p:cNvSpPr/>
            <p:nvPr/>
          </p:nvSpPr>
          <p:spPr>
            <a:xfrm>
              <a:off x="0" y="101744"/>
              <a:ext cx="66585" cy="1"/>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endParaRPr/>
            </a:p>
          </p:txBody>
        </p:sp>
        <p:sp>
          <p:nvSpPr>
            <p:cNvPr id="529" name="Straight Connector 97"/>
            <p:cNvSpPr/>
            <p:nvPr/>
          </p:nvSpPr>
          <p:spPr>
            <a:xfrm>
              <a:off x="0" y="482744"/>
              <a:ext cx="66585" cy="1"/>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endParaRPr/>
            </a:p>
          </p:txBody>
        </p:sp>
        <p:sp>
          <p:nvSpPr>
            <p:cNvPr id="530" name="Straight Connector 98"/>
            <p:cNvSpPr/>
            <p:nvPr/>
          </p:nvSpPr>
          <p:spPr>
            <a:xfrm>
              <a:off x="0" y="845972"/>
              <a:ext cx="66585" cy="1"/>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endParaRPr/>
            </a:p>
          </p:txBody>
        </p:sp>
        <p:sp>
          <p:nvSpPr>
            <p:cNvPr id="531" name="TextBox 99"/>
            <p:cNvSpPr txBox="1"/>
            <p:nvPr/>
          </p:nvSpPr>
          <p:spPr>
            <a:xfrm>
              <a:off x="51641" y="0"/>
              <a:ext cx="312822"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nSpc>
                  <a:spcPct val="95000"/>
                </a:lnSpc>
                <a:defRPr sz="800">
                  <a:solidFill>
                    <a:srgbClr val="FFFFFF"/>
                  </a:solidFill>
                </a:defRPr>
              </a:lvl1pPr>
            </a:lstStyle>
            <a:p>
              <a:r>
                <a:t>0.8</a:t>
              </a:r>
            </a:p>
          </p:txBody>
        </p:sp>
        <p:sp>
          <p:nvSpPr>
            <p:cNvPr id="532" name="TextBox 100"/>
            <p:cNvSpPr txBox="1"/>
            <p:nvPr/>
          </p:nvSpPr>
          <p:spPr>
            <a:xfrm>
              <a:off x="37491" y="730656"/>
              <a:ext cx="312822" cy="20241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nSpc>
                  <a:spcPct val="95000"/>
                </a:lnSpc>
                <a:defRPr sz="800">
                  <a:solidFill>
                    <a:srgbClr val="FFFFFF"/>
                  </a:solidFill>
                </a:defRPr>
              </a:lvl1pPr>
            </a:lstStyle>
            <a:p>
              <a:r>
                <a:t>-0.8</a:t>
              </a:r>
            </a:p>
          </p:txBody>
        </p:sp>
      </p:grpSp>
      <p:sp>
        <p:nvSpPr>
          <p:cNvPr id="534" name="TextBox 222"/>
          <p:cNvSpPr txBox="1"/>
          <p:nvPr/>
        </p:nvSpPr>
        <p:spPr>
          <a:xfrm rot="16200000">
            <a:off x="441865" y="4545979"/>
            <a:ext cx="1296790" cy="3666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000" b="1">
                <a:solidFill>
                  <a:srgbClr val="FFFFFF"/>
                </a:solidFill>
              </a:defRPr>
            </a:lvl1pPr>
          </a:lstStyle>
          <a:p>
            <a:r>
              <a:t>BOLD signal change</a:t>
            </a:r>
          </a:p>
        </p:txBody>
      </p:sp>
      <p:sp>
        <p:nvSpPr>
          <p:cNvPr id="535" name="TextBox 205"/>
          <p:cNvSpPr txBox="1"/>
          <p:nvPr/>
        </p:nvSpPr>
        <p:spPr>
          <a:xfrm>
            <a:off x="883283" y="2212694"/>
            <a:ext cx="1412011" cy="288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400" b="1">
                <a:solidFill>
                  <a:srgbClr val="FFFFFF"/>
                </a:solidFill>
              </a:defRPr>
            </a:lvl1pPr>
          </a:lstStyle>
          <a:p>
            <a:r>
              <a:t>Surface GLM</a:t>
            </a:r>
          </a:p>
        </p:txBody>
      </p:sp>
      <p:sp>
        <p:nvSpPr>
          <p:cNvPr id="536" name="Straight Connector 193"/>
          <p:cNvSpPr/>
          <p:nvPr/>
        </p:nvSpPr>
        <p:spPr>
          <a:xfrm>
            <a:off x="1394311" y="4982878"/>
            <a:ext cx="320041" cy="1"/>
          </a:xfrm>
          <a:prstGeom prst="line">
            <a:avLst/>
          </a:prstGeom>
          <a:ln w="12700">
            <a:solidFill>
              <a:srgbClr val="808080"/>
            </a:solidFill>
            <a:miter/>
          </a:ln>
        </p:spPr>
        <p:txBody>
          <a:bodyPr lIns="45719" rIns="45719"/>
          <a:lstStyle/>
          <a:p>
            <a:endParaRPr/>
          </a:p>
        </p:txBody>
      </p:sp>
      <p:sp>
        <p:nvSpPr>
          <p:cNvPr id="537" name="Straight Connector 195"/>
          <p:cNvSpPr/>
          <p:nvPr/>
        </p:nvSpPr>
        <p:spPr>
          <a:xfrm>
            <a:off x="2294117" y="4966237"/>
            <a:ext cx="320041" cy="1"/>
          </a:xfrm>
          <a:prstGeom prst="line">
            <a:avLst/>
          </a:prstGeom>
          <a:ln w="12700">
            <a:solidFill>
              <a:srgbClr val="808080"/>
            </a:solidFill>
            <a:miter/>
          </a:ln>
        </p:spPr>
        <p:txBody>
          <a:bodyPr lIns="45719" rIns="45719"/>
          <a:lstStyle/>
          <a:p>
            <a:endParaRPr/>
          </a:p>
        </p:txBody>
      </p:sp>
      <p:sp>
        <p:nvSpPr>
          <p:cNvPr id="538" name="Title 1"/>
          <p:cNvSpPr txBox="1">
            <a:spLocks noGrp="1"/>
          </p:cNvSpPr>
          <p:nvPr>
            <p:ph type="title"/>
          </p:nvPr>
        </p:nvSpPr>
        <p:spPr>
          <a:xfrm>
            <a:off x="371475" y="323999"/>
            <a:ext cx="11449050" cy="1124781"/>
          </a:xfrm>
          <a:prstGeom prst="rect">
            <a:avLst/>
          </a:prstGeom>
        </p:spPr>
        <p:txBody>
          <a:bodyPr/>
          <a:lstStyle/>
          <a:p>
            <a:pPr>
              <a:defRPr sz="2400"/>
            </a:pPr>
            <a:r>
              <a:t>D</a:t>
            </a:r>
            <a:r>
              <a:rPr cap="none"/>
              <a:t>epth-dependent</a:t>
            </a:r>
            <a:r>
              <a:t> </a:t>
            </a:r>
            <a:r>
              <a:rPr cap="none"/>
              <a:t>f</a:t>
            </a:r>
            <a:r>
              <a:t>MRI</a:t>
            </a:r>
          </a:p>
        </p:txBody>
      </p:sp>
      <p:grpSp>
        <p:nvGrpSpPr>
          <p:cNvPr id="542" name="Group 145"/>
          <p:cNvGrpSpPr/>
          <p:nvPr/>
        </p:nvGrpSpPr>
        <p:grpSpPr>
          <a:xfrm>
            <a:off x="8899765" y="530457"/>
            <a:ext cx="724690" cy="619318"/>
            <a:chOff x="0" y="0"/>
            <a:chExt cx="724689" cy="619316"/>
          </a:xfrm>
        </p:grpSpPr>
        <p:pic>
          <p:nvPicPr>
            <p:cNvPr id="539" name="Picture 159" descr="Picture 159"/>
            <p:cNvPicPr>
              <a:picLocks noChangeAspect="1"/>
            </p:cNvPicPr>
            <p:nvPr/>
          </p:nvPicPr>
          <p:blipFill>
            <a:blip r:embed="rId5"/>
            <a:srcRect l="16175" t="18889" r="21073" b="6089"/>
            <a:stretch>
              <a:fillRect/>
            </a:stretch>
          </p:blipFill>
          <p:spPr>
            <a:xfrm>
              <a:off x="355920" y="0"/>
              <a:ext cx="368770" cy="619317"/>
            </a:xfrm>
            <a:prstGeom prst="rect">
              <a:avLst/>
            </a:prstGeom>
            <a:ln w="12700" cap="flat">
              <a:noFill/>
              <a:miter lim="400000"/>
            </a:ln>
            <a:effectLst/>
          </p:spPr>
        </p:pic>
        <p:pic>
          <p:nvPicPr>
            <p:cNvPr id="540" name="Picture 178" descr="Picture 178"/>
            <p:cNvPicPr>
              <a:picLocks noChangeAspect="1"/>
            </p:cNvPicPr>
            <p:nvPr/>
          </p:nvPicPr>
          <p:blipFill>
            <a:blip r:embed="rId6"/>
            <a:srcRect l="14445" t="18889" r="22516" b="6089"/>
            <a:stretch>
              <a:fillRect/>
            </a:stretch>
          </p:blipFill>
          <p:spPr>
            <a:xfrm>
              <a:off x="0" y="0"/>
              <a:ext cx="370468" cy="619317"/>
            </a:xfrm>
            <a:prstGeom prst="rect">
              <a:avLst/>
            </a:prstGeom>
            <a:ln w="12700" cap="flat">
              <a:noFill/>
              <a:miter lim="400000"/>
            </a:ln>
            <a:effectLst/>
          </p:spPr>
        </p:pic>
        <p:sp>
          <p:nvSpPr>
            <p:cNvPr id="541" name="Left-Right Arrow 179"/>
            <p:cNvSpPr/>
            <p:nvPr/>
          </p:nvSpPr>
          <p:spPr>
            <a:xfrm>
              <a:off x="370467" y="83578"/>
              <a:ext cx="152880" cy="95088"/>
            </a:xfrm>
            <a:prstGeom prst="leftRightArrow">
              <a:avLst>
                <a:gd name="adj1" fmla="val 50000"/>
                <a:gd name="adj2" fmla="val 50000"/>
              </a:avLst>
            </a:prstGeom>
            <a:solidFill>
              <a:srgbClr val="D9D9D9"/>
            </a:solidFill>
            <a:ln w="12700" cap="flat">
              <a:noFill/>
              <a:miter lim="400000"/>
            </a:ln>
            <a:effectLst/>
          </p:spPr>
          <p:txBody>
            <a:bodyPr wrap="square" lIns="45719" tIns="45719" rIns="45719" bIns="45719" numCol="1" anchor="ctr">
              <a:noAutofit/>
            </a:bodyPr>
            <a:lstStyle/>
            <a:p>
              <a:pPr algn="ctr">
                <a:lnSpc>
                  <a:spcPct val="95000"/>
                </a:lnSpc>
                <a:defRPr sz="1200">
                  <a:solidFill>
                    <a:srgbClr val="FFFFFF"/>
                  </a:solidFill>
                </a:defRPr>
              </a:pPr>
              <a:endParaRPr/>
            </a:p>
          </p:txBody>
        </p:sp>
      </p:grpSp>
      <p:sp>
        <p:nvSpPr>
          <p:cNvPr id="543" name="TextBox 183"/>
          <p:cNvSpPr txBox="1"/>
          <p:nvPr/>
        </p:nvSpPr>
        <p:spPr>
          <a:xfrm>
            <a:off x="9784599" y="497442"/>
            <a:ext cx="1399785" cy="6754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95000"/>
              </a:lnSpc>
              <a:defRPr sz="1400"/>
            </a:pPr>
            <a:r>
              <a:t>21s movement</a:t>
            </a:r>
          </a:p>
          <a:p>
            <a:pPr>
              <a:lnSpc>
                <a:spcPct val="95000"/>
              </a:lnSpc>
              <a:defRPr sz="1400"/>
            </a:pPr>
            <a:r>
              <a:t>21s rest</a:t>
            </a:r>
          </a:p>
          <a:p>
            <a:pPr>
              <a:lnSpc>
                <a:spcPct val="95000"/>
              </a:lnSpc>
              <a:defRPr sz="1400"/>
            </a:pPr>
            <a:r>
              <a:t>x12</a:t>
            </a:r>
          </a:p>
        </p:txBody>
      </p:sp>
      <p:sp>
        <p:nvSpPr>
          <p:cNvPr id="544" name="TextBox 181"/>
          <p:cNvSpPr txBox="1"/>
          <p:nvPr/>
        </p:nvSpPr>
        <p:spPr>
          <a:xfrm>
            <a:off x="5710854" y="2586415"/>
            <a:ext cx="224218" cy="226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000" b="1"/>
            </a:lvl1pPr>
          </a:lstStyle>
          <a:p>
            <a:r>
              <a:t>β</a:t>
            </a:r>
          </a:p>
        </p:txBody>
      </p:sp>
      <p:grpSp>
        <p:nvGrpSpPr>
          <p:cNvPr id="554" name="Group 1"/>
          <p:cNvGrpSpPr/>
          <p:nvPr/>
        </p:nvGrpSpPr>
        <p:grpSpPr>
          <a:xfrm>
            <a:off x="7683111" y="2057399"/>
            <a:ext cx="2830935" cy="3208746"/>
            <a:chOff x="0" y="0"/>
            <a:chExt cx="2830934" cy="3208744"/>
          </a:xfrm>
        </p:grpSpPr>
        <p:grpSp>
          <p:nvGrpSpPr>
            <p:cNvPr id="552" name="Group 191"/>
            <p:cNvGrpSpPr/>
            <p:nvPr/>
          </p:nvGrpSpPr>
          <p:grpSpPr>
            <a:xfrm>
              <a:off x="-1" y="340832"/>
              <a:ext cx="2830936" cy="2867913"/>
              <a:chOff x="0" y="0"/>
              <a:chExt cx="2830934" cy="2867911"/>
            </a:xfrm>
          </p:grpSpPr>
          <p:pic>
            <p:nvPicPr>
              <p:cNvPr id="545" name="Picture 197" descr="Picture 197"/>
              <p:cNvPicPr>
                <a:picLocks noChangeAspect="1"/>
              </p:cNvPicPr>
              <p:nvPr/>
            </p:nvPicPr>
            <p:blipFill>
              <a:blip r:embed="rId7"/>
              <a:stretch>
                <a:fillRect/>
              </a:stretch>
            </p:blipFill>
            <p:spPr>
              <a:xfrm>
                <a:off x="-1" y="0"/>
                <a:ext cx="2830936" cy="2867912"/>
              </a:xfrm>
              <a:prstGeom prst="rect">
                <a:avLst/>
              </a:prstGeom>
              <a:ln w="12700" cap="flat">
                <a:noFill/>
                <a:miter lim="400000"/>
              </a:ln>
              <a:effectLst/>
            </p:spPr>
          </p:pic>
          <p:sp>
            <p:nvSpPr>
              <p:cNvPr id="546" name="Rectangle 198"/>
              <p:cNvSpPr/>
              <p:nvPr/>
            </p:nvSpPr>
            <p:spPr>
              <a:xfrm>
                <a:off x="747034" y="632576"/>
                <a:ext cx="1565568" cy="1432054"/>
              </a:xfrm>
              <a:prstGeom prst="rect">
                <a:avLst/>
              </a:prstGeom>
              <a:noFill/>
              <a:ln w="19050" cap="flat">
                <a:solidFill>
                  <a:srgbClr val="B0B0B0"/>
                </a:solidFill>
                <a:prstDash val="dash"/>
                <a:miter lim="800000"/>
              </a:ln>
              <a:effectLst/>
            </p:spPr>
            <p:txBody>
              <a:bodyPr wrap="square" lIns="45719" tIns="45719" rIns="45719" bIns="45719" numCol="1" anchor="ctr">
                <a:noAutofit/>
              </a:bodyPr>
              <a:lstStyle/>
              <a:p>
                <a:pPr algn="ctr">
                  <a:defRPr sz="1400">
                    <a:solidFill>
                      <a:srgbClr val="FFFFFF"/>
                    </a:solidFill>
                  </a:defRPr>
                </a:pPr>
                <a:endParaRPr/>
              </a:p>
            </p:txBody>
          </p:sp>
          <p:sp>
            <p:nvSpPr>
              <p:cNvPr id="547" name="TextBox 207"/>
              <p:cNvSpPr txBox="1"/>
              <p:nvPr/>
            </p:nvSpPr>
            <p:spPr>
              <a:xfrm rot="641359">
                <a:off x="862039" y="1599109"/>
                <a:ext cx="751979" cy="2888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400" b="1" i="1"/>
                </a:lvl1pPr>
              </a:lstStyle>
              <a:p>
                <a:r>
                  <a:t>CG</a:t>
                </a:r>
              </a:p>
            </p:txBody>
          </p:sp>
          <p:sp>
            <p:nvSpPr>
              <p:cNvPr id="548" name="TextBox 207"/>
              <p:cNvSpPr txBox="1"/>
              <p:nvPr/>
            </p:nvSpPr>
            <p:spPr>
              <a:xfrm rot="1909690">
                <a:off x="261962" y="1798163"/>
                <a:ext cx="934513" cy="28882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400" b="1" i="1"/>
                </a:lvl1pPr>
              </a:lstStyle>
              <a:p>
                <a:r>
                  <a:t>CG</a:t>
                </a:r>
              </a:p>
            </p:txBody>
          </p:sp>
          <p:sp>
            <p:nvSpPr>
              <p:cNvPr id="549" name="TextBox 207"/>
              <p:cNvSpPr txBox="1"/>
              <p:nvPr/>
            </p:nvSpPr>
            <p:spPr>
              <a:xfrm rot="4500000">
                <a:off x="687866" y="1287851"/>
                <a:ext cx="741558" cy="2888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400" b="1" i="1"/>
                </a:lvl1pPr>
              </a:lstStyle>
              <a:p>
                <a:r>
                  <a:t>P</a:t>
                </a:r>
              </a:p>
            </p:txBody>
          </p:sp>
          <p:sp>
            <p:nvSpPr>
              <p:cNvPr id="550" name="TextBox 207"/>
              <p:cNvSpPr txBox="1"/>
              <p:nvPr/>
            </p:nvSpPr>
            <p:spPr>
              <a:xfrm rot="4009249">
                <a:off x="915529" y="1450490"/>
                <a:ext cx="320736" cy="2888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400" b="1" i="1"/>
                </a:lvl1pPr>
              </a:lstStyle>
              <a:p>
                <a:r>
                  <a:t>re</a:t>
                </a:r>
              </a:p>
            </p:txBody>
          </p:sp>
          <p:sp>
            <p:nvSpPr>
              <p:cNvPr id="551" name="TextBox 207"/>
              <p:cNvSpPr txBox="1"/>
              <p:nvPr/>
            </p:nvSpPr>
            <p:spPr>
              <a:xfrm rot="3526698">
                <a:off x="385656" y="1559491"/>
                <a:ext cx="397447" cy="2888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400" b="1" i="1"/>
                </a:lvl1pPr>
              </a:lstStyle>
              <a:p>
                <a:r>
                  <a:t>Po</a:t>
                </a:r>
              </a:p>
            </p:txBody>
          </p:sp>
        </p:grpSp>
        <p:sp>
          <p:nvSpPr>
            <p:cNvPr id="553" name="TextBox 207"/>
            <p:cNvSpPr txBox="1"/>
            <p:nvPr/>
          </p:nvSpPr>
          <p:spPr>
            <a:xfrm>
              <a:off x="335951" y="0"/>
              <a:ext cx="2159031" cy="3133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600" b="1"/>
              </a:lvl1pPr>
            </a:lstStyle>
            <a:p>
              <a:r>
                <a:t>Line profile sampling</a:t>
              </a:r>
            </a:p>
          </p:txBody>
        </p:sp>
      </p:grpSp>
      <p:sp>
        <p:nvSpPr>
          <p:cNvPr id="555" name="Text Placeholder 5"/>
          <p:cNvSpPr txBox="1">
            <a:spLocks noGrp="1"/>
          </p:cNvSpPr>
          <p:nvPr>
            <p:ph type="body" sz="quarter" idx="1"/>
          </p:nvPr>
        </p:nvSpPr>
        <p:spPr>
          <a:xfrm>
            <a:off x="838199" y="938786"/>
            <a:ext cx="10969625" cy="509995"/>
          </a:xfrm>
          <a:prstGeom prst="rect">
            <a:avLst/>
          </a:prstGeom>
        </p:spPr>
        <p:txBody>
          <a:bodyPr/>
          <a:lstStyle>
            <a:lvl1pPr marL="0" indent="0">
              <a:spcBef>
                <a:spcPts val="0"/>
              </a:spcBef>
              <a:buSzTx/>
              <a:buNone/>
              <a:defRPr sz="1800" b="1">
                <a:solidFill>
                  <a:schemeClr val="accent1"/>
                </a:solidFill>
              </a:defRPr>
            </a:lvl1pPr>
          </a:lstStyle>
          <a:p>
            <a:r>
              <a:t>Evoked laminar activity</a:t>
            </a:r>
          </a:p>
        </p:txBody>
      </p:sp>
      <p:pic>
        <p:nvPicPr>
          <p:cNvPr id="556" name="Picture 2" descr="Picture 2"/>
          <p:cNvPicPr>
            <a:picLocks noChangeAspect="1"/>
          </p:cNvPicPr>
          <p:nvPr/>
        </p:nvPicPr>
        <p:blipFill>
          <a:blip r:embed="rId8"/>
          <a:stretch>
            <a:fillRect/>
          </a:stretch>
        </p:blipFill>
        <p:spPr>
          <a:xfrm>
            <a:off x="270706" y="830402"/>
            <a:ext cx="510282" cy="510283"/>
          </a:xfrm>
          <a:prstGeom prst="rect">
            <a:avLst/>
          </a:prstGeom>
          <a:ln w="12700">
            <a:miter lim="400000"/>
          </a:ln>
        </p:spPr>
      </p:pic>
      <p:sp>
        <p:nvSpPr>
          <p:cNvPr id="557" name="Rectangle 11"/>
          <p:cNvSpPr txBox="1"/>
          <p:nvPr/>
        </p:nvSpPr>
        <p:spPr>
          <a:xfrm>
            <a:off x="7085847" y="2852701"/>
            <a:ext cx="1218772" cy="288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1400" b="1"/>
            </a:pPr>
            <a:r>
              <a:t>β map</a:t>
            </a:r>
          </a:p>
        </p:txBody>
      </p:sp>
      <p:sp>
        <p:nvSpPr>
          <p:cNvPr id="558" name="TextBox 181"/>
          <p:cNvSpPr txBox="1"/>
          <p:nvPr/>
        </p:nvSpPr>
        <p:spPr>
          <a:xfrm>
            <a:off x="8580609" y="3140759"/>
            <a:ext cx="738172" cy="1331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r">
              <a:defRPr sz="1200" b="1"/>
            </a:pPr>
            <a:r>
              <a:t>6</a:t>
            </a:r>
            <a:endParaRPr>
              <a:latin typeface="Calibri"/>
              <a:ea typeface="Calibri"/>
              <a:cs typeface="Calibri"/>
              <a:sym typeface="Calibri"/>
            </a:endParaRPr>
          </a:p>
          <a:p>
            <a:pPr algn="r">
              <a:defRPr sz="1200" b="1"/>
            </a:pPr>
            <a:endParaRPr>
              <a:latin typeface="Calibri"/>
              <a:ea typeface="Calibri"/>
              <a:cs typeface="Calibri"/>
              <a:sym typeface="Calibri"/>
            </a:endParaRPr>
          </a:p>
          <a:p>
            <a:pPr algn="r">
              <a:defRPr sz="1200" b="1"/>
            </a:pPr>
            <a:r>
              <a:t>4</a:t>
            </a:r>
            <a:endParaRPr>
              <a:latin typeface="Calibri"/>
              <a:ea typeface="Calibri"/>
              <a:cs typeface="Calibri"/>
              <a:sym typeface="Calibri"/>
            </a:endParaRPr>
          </a:p>
          <a:p>
            <a:pPr algn="r">
              <a:defRPr sz="1200" b="1"/>
            </a:pPr>
            <a:endParaRPr>
              <a:latin typeface="Calibri"/>
              <a:ea typeface="Calibri"/>
              <a:cs typeface="Calibri"/>
              <a:sym typeface="Calibri"/>
            </a:endParaRPr>
          </a:p>
          <a:p>
            <a:pPr algn="r">
              <a:defRPr sz="1200" b="1"/>
            </a:pPr>
            <a:r>
              <a:t>2</a:t>
            </a:r>
            <a:endParaRPr>
              <a:latin typeface="Calibri"/>
              <a:ea typeface="Calibri"/>
              <a:cs typeface="Calibri"/>
              <a:sym typeface="Calibri"/>
            </a:endParaRPr>
          </a:p>
          <a:p>
            <a:pPr algn="r">
              <a:defRPr sz="1200" b="1"/>
            </a:pPr>
            <a:endParaRPr>
              <a:latin typeface="Calibri"/>
              <a:ea typeface="Calibri"/>
              <a:cs typeface="Calibri"/>
              <a:sym typeface="Calibri"/>
            </a:endParaRPr>
          </a:p>
          <a:p>
            <a:pPr algn="r">
              <a:defRPr sz="1200" b="1"/>
            </a:pPr>
            <a:r>
              <a:t>0</a:t>
            </a:r>
          </a:p>
        </p:txBody>
      </p:sp>
      <p:pic>
        <p:nvPicPr>
          <p:cNvPr id="559" name="Picture 58" descr="Picture 58"/>
          <p:cNvPicPr>
            <a:picLocks noChangeAspect="1"/>
          </p:cNvPicPr>
          <p:nvPr/>
        </p:nvPicPr>
        <p:blipFill>
          <a:blip r:embed="rId9"/>
          <a:srcRect l="26309" t="21410" r="27054" b="27517"/>
          <a:stretch>
            <a:fillRect/>
          </a:stretch>
        </p:blipFill>
        <p:spPr>
          <a:xfrm>
            <a:off x="6987926" y="3158598"/>
            <a:ext cx="1410788" cy="1375340"/>
          </a:xfrm>
          <a:prstGeom prst="rect">
            <a:avLst/>
          </a:prstGeom>
          <a:ln w="19050">
            <a:solidFill>
              <a:srgbClr val="B0B0B0"/>
            </a:solidFill>
            <a:prstDash val="dash"/>
          </a:ln>
        </p:spPr>
      </p:pic>
      <p:grpSp>
        <p:nvGrpSpPr>
          <p:cNvPr id="564" name="Group 237"/>
          <p:cNvGrpSpPr/>
          <p:nvPr/>
        </p:nvGrpSpPr>
        <p:grpSpPr>
          <a:xfrm>
            <a:off x="7619639" y="3155785"/>
            <a:ext cx="1107743" cy="631126"/>
            <a:chOff x="0" y="0"/>
            <a:chExt cx="1107741" cy="631125"/>
          </a:xfrm>
        </p:grpSpPr>
        <p:pic>
          <p:nvPicPr>
            <p:cNvPr id="560" name="Picture 233" descr="Picture 233"/>
            <p:cNvPicPr>
              <a:picLocks noChangeAspect="1"/>
            </p:cNvPicPr>
            <p:nvPr/>
          </p:nvPicPr>
          <p:blipFill>
            <a:blip r:embed="rId10"/>
            <a:srcRect l="89983" t="4977" r="7103" b="72346"/>
            <a:stretch>
              <a:fillRect/>
            </a:stretch>
          </p:blipFill>
          <p:spPr>
            <a:xfrm>
              <a:off x="586287" y="73089"/>
              <a:ext cx="113277" cy="474892"/>
            </a:xfrm>
            <a:prstGeom prst="rect">
              <a:avLst/>
            </a:prstGeom>
            <a:ln w="19050" cap="flat">
              <a:solidFill>
                <a:srgbClr val="000000"/>
              </a:solidFill>
              <a:prstDash val="solid"/>
              <a:miter lim="800000"/>
            </a:ln>
            <a:effectLst/>
          </p:spPr>
        </p:pic>
        <p:sp>
          <p:nvSpPr>
            <p:cNvPr id="561" name="TextBox 234"/>
            <p:cNvSpPr txBox="1"/>
            <p:nvPr/>
          </p:nvSpPr>
          <p:spPr>
            <a:xfrm>
              <a:off x="0" y="0"/>
              <a:ext cx="921900" cy="2642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200" b="1"/>
              </a:lvl1pPr>
            </a:lstStyle>
            <a:p>
              <a:r>
                <a:t>+8</a:t>
              </a:r>
            </a:p>
          </p:txBody>
        </p:sp>
        <p:sp>
          <p:nvSpPr>
            <p:cNvPr id="562" name="TextBox 235"/>
            <p:cNvSpPr txBox="1"/>
            <p:nvPr/>
          </p:nvSpPr>
          <p:spPr>
            <a:xfrm>
              <a:off x="19896" y="366870"/>
              <a:ext cx="921901" cy="2642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200" b="1"/>
              </a:lvl1pPr>
            </a:lstStyle>
            <a:p>
              <a:r>
                <a:t>-8</a:t>
              </a:r>
            </a:p>
          </p:txBody>
        </p:sp>
        <p:sp>
          <p:nvSpPr>
            <p:cNvPr id="563" name="TextBox 236"/>
            <p:cNvSpPr txBox="1"/>
            <p:nvPr/>
          </p:nvSpPr>
          <p:spPr>
            <a:xfrm>
              <a:off x="184748" y="191357"/>
              <a:ext cx="922994" cy="2642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200" b="1"/>
              </a:lvl1pPr>
            </a:lstStyle>
            <a:p>
              <a:r>
                <a:t>β</a:t>
              </a:r>
            </a:p>
          </p:txBody>
        </p:sp>
      </p:grpSp>
      <p:grpSp>
        <p:nvGrpSpPr>
          <p:cNvPr id="578" name="Group 64"/>
          <p:cNvGrpSpPr/>
          <p:nvPr/>
        </p:nvGrpSpPr>
        <p:grpSpPr>
          <a:xfrm>
            <a:off x="8688505" y="3063437"/>
            <a:ext cx="2495879" cy="1749356"/>
            <a:chOff x="0" y="0"/>
            <a:chExt cx="2495877" cy="1749355"/>
          </a:xfrm>
        </p:grpSpPr>
        <p:pic>
          <p:nvPicPr>
            <p:cNvPr id="565" name="Picture 65" descr="Picture 65"/>
            <p:cNvPicPr>
              <a:picLocks noChangeAspect="1"/>
            </p:cNvPicPr>
            <p:nvPr/>
          </p:nvPicPr>
          <p:blipFill>
            <a:blip r:embed="rId11"/>
            <a:srcRect l="50835" t="51685" r="1627" b="30199"/>
            <a:stretch>
              <a:fillRect/>
            </a:stretch>
          </p:blipFill>
          <p:spPr>
            <a:xfrm>
              <a:off x="623562" y="136176"/>
              <a:ext cx="1691433" cy="1254727"/>
            </a:xfrm>
            <a:prstGeom prst="rect">
              <a:avLst/>
            </a:prstGeom>
            <a:ln w="12700" cap="flat">
              <a:noFill/>
              <a:miter lim="400000"/>
            </a:ln>
            <a:effectLst/>
          </p:spPr>
        </p:pic>
        <p:sp>
          <p:nvSpPr>
            <p:cNvPr id="566" name="TextBox 207"/>
            <p:cNvSpPr txBox="1"/>
            <p:nvPr/>
          </p:nvSpPr>
          <p:spPr>
            <a:xfrm>
              <a:off x="620272" y="1485101"/>
              <a:ext cx="1612251" cy="2642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200" b="1" i="1"/>
              </a:lvl1pPr>
            </a:lstStyle>
            <a:p>
              <a:r>
                <a:t>Sampling points</a:t>
              </a:r>
            </a:p>
          </p:txBody>
        </p:sp>
        <p:sp>
          <p:nvSpPr>
            <p:cNvPr id="567" name="Straight Arrow Connector 70"/>
            <p:cNvSpPr/>
            <p:nvPr/>
          </p:nvSpPr>
          <p:spPr>
            <a:xfrm flipH="1">
              <a:off x="904543" y="314551"/>
              <a:ext cx="122289" cy="1"/>
            </a:xfrm>
            <a:prstGeom prst="line">
              <a:avLst/>
            </a:prstGeom>
            <a:noFill/>
            <a:ln w="28575" cap="flat">
              <a:solidFill>
                <a:srgbClr val="000000"/>
              </a:solidFill>
              <a:prstDash val="solid"/>
              <a:miter lim="800000"/>
              <a:tailEnd type="triangle" w="med" len="med"/>
            </a:ln>
            <a:effectLst/>
          </p:spPr>
          <p:txBody>
            <a:bodyPr wrap="square" lIns="45719" tIns="45719" rIns="45719" bIns="45719" numCol="1" anchor="t">
              <a:noAutofit/>
            </a:bodyPr>
            <a:lstStyle/>
            <a:p>
              <a:endParaRPr/>
            </a:p>
          </p:txBody>
        </p:sp>
        <p:sp>
          <p:nvSpPr>
            <p:cNvPr id="568" name="Straight Arrow Connector 71"/>
            <p:cNvSpPr/>
            <p:nvPr/>
          </p:nvSpPr>
          <p:spPr>
            <a:xfrm>
              <a:off x="1910885" y="333232"/>
              <a:ext cx="151471" cy="1"/>
            </a:xfrm>
            <a:prstGeom prst="line">
              <a:avLst/>
            </a:prstGeom>
            <a:noFill/>
            <a:ln w="28575" cap="flat">
              <a:solidFill>
                <a:srgbClr val="000000"/>
              </a:solidFill>
              <a:prstDash val="solid"/>
              <a:miter lim="800000"/>
              <a:tailEnd type="triangle" w="med" len="med"/>
            </a:ln>
            <a:effectLst/>
          </p:spPr>
          <p:txBody>
            <a:bodyPr wrap="square" lIns="45719" tIns="45719" rIns="45719" bIns="45719" numCol="1" anchor="t">
              <a:noAutofit/>
            </a:bodyPr>
            <a:lstStyle/>
            <a:p>
              <a:endParaRPr/>
            </a:p>
          </p:txBody>
        </p:sp>
        <p:grpSp>
          <p:nvGrpSpPr>
            <p:cNvPr id="571" name="Group 98"/>
            <p:cNvGrpSpPr/>
            <p:nvPr/>
          </p:nvGrpSpPr>
          <p:grpSpPr>
            <a:xfrm>
              <a:off x="638481" y="94854"/>
              <a:ext cx="1643938" cy="1253450"/>
              <a:chOff x="0" y="0"/>
              <a:chExt cx="1643937" cy="1253448"/>
            </a:xfrm>
          </p:grpSpPr>
          <p:sp>
            <p:nvSpPr>
              <p:cNvPr id="569" name="Straight Connector 79"/>
              <p:cNvSpPr/>
              <p:nvPr/>
            </p:nvSpPr>
            <p:spPr>
              <a:xfrm flipV="1">
                <a:off x="12507" y="-1"/>
                <a:ext cx="1" cy="1253450"/>
              </a:xfrm>
              <a:prstGeom prst="line">
                <a:avLst/>
              </a:prstGeom>
              <a:noFill/>
              <a:ln w="28575" cap="flat">
                <a:solidFill>
                  <a:srgbClr val="000000"/>
                </a:solidFill>
                <a:prstDash val="solid"/>
                <a:miter lim="800000"/>
              </a:ln>
              <a:effectLst/>
            </p:spPr>
            <p:txBody>
              <a:bodyPr wrap="square" lIns="45719" tIns="45719" rIns="45719" bIns="45719" numCol="1" anchor="t">
                <a:noAutofit/>
              </a:bodyPr>
              <a:lstStyle/>
              <a:p>
                <a:endParaRPr/>
              </a:p>
            </p:txBody>
          </p:sp>
          <p:sp>
            <p:nvSpPr>
              <p:cNvPr id="570" name="Straight Connector 80"/>
              <p:cNvSpPr/>
              <p:nvPr/>
            </p:nvSpPr>
            <p:spPr>
              <a:xfrm flipH="1" flipV="1">
                <a:off x="0" y="1252059"/>
                <a:ext cx="1643938" cy="1"/>
              </a:xfrm>
              <a:prstGeom prst="line">
                <a:avLst/>
              </a:prstGeom>
              <a:noFill/>
              <a:ln w="28575" cap="flat">
                <a:solidFill>
                  <a:srgbClr val="000000"/>
                </a:solidFill>
                <a:prstDash val="solid"/>
                <a:miter lim="800000"/>
              </a:ln>
              <a:effectLst/>
            </p:spPr>
            <p:txBody>
              <a:bodyPr wrap="square" lIns="45719" tIns="45719" rIns="45719" bIns="45719" numCol="1" anchor="t">
                <a:noAutofit/>
              </a:bodyPr>
              <a:lstStyle/>
              <a:p>
                <a:endParaRPr/>
              </a:p>
            </p:txBody>
          </p:sp>
        </p:grpSp>
        <p:sp>
          <p:nvSpPr>
            <p:cNvPr id="572" name="TextBox 205"/>
            <p:cNvSpPr txBox="1"/>
            <p:nvPr/>
          </p:nvSpPr>
          <p:spPr>
            <a:xfrm rot="16200000">
              <a:off x="479643" y="185763"/>
              <a:ext cx="621442" cy="2642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200" b="1"/>
              </a:lvl1pPr>
            </a:lstStyle>
            <a:p>
              <a:r>
                <a:t>CSF</a:t>
              </a:r>
            </a:p>
          </p:txBody>
        </p:sp>
        <p:sp>
          <p:nvSpPr>
            <p:cNvPr id="573" name="TextBox 181"/>
            <p:cNvSpPr txBox="1"/>
            <p:nvPr/>
          </p:nvSpPr>
          <p:spPr>
            <a:xfrm>
              <a:off x="568856" y="1330237"/>
              <a:ext cx="1876281" cy="2642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200" b="1"/>
              </a:lvl1pPr>
            </a:lstStyle>
            <a:p>
              <a:r>
                <a:t>0    20    40   60    80  100</a:t>
              </a:r>
            </a:p>
          </p:txBody>
        </p:sp>
        <p:sp>
          <p:nvSpPr>
            <p:cNvPr id="574" name="TextBox 75"/>
            <p:cNvSpPr txBox="1"/>
            <p:nvPr/>
          </p:nvSpPr>
          <p:spPr>
            <a:xfrm rot="16200000">
              <a:off x="1846331" y="178593"/>
              <a:ext cx="621442" cy="2642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200" b="1"/>
              </a:lvl1pPr>
            </a:lstStyle>
            <a:p>
              <a:r>
                <a:t>WM</a:t>
              </a:r>
            </a:p>
          </p:txBody>
        </p:sp>
        <p:sp>
          <p:nvSpPr>
            <p:cNvPr id="575" name="Rectangle 11"/>
            <p:cNvSpPr txBox="1"/>
            <p:nvPr/>
          </p:nvSpPr>
          <p:spPr>
            <a:xfrm>
              <a:off x="575912" y="1237488"/>
              <a:ext cx="315724" cy="2692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200" b="1">
                  <a:solidFill>
                    <a:srgbClr val="FF0000"/>
                  </a:solidFill>
                  <a:latin typeface="Agency FB"/>
                  <a:ea typeface="Agency FB"/>
                  <a:cs typeface="Agency FB"/>
                  <a:sym typeface="Agency FB"/>
                </a:defRPr>
              </a:lvl1pPr>
            </a:lstStyle>
            <a:p>
              <a:r>
                <a:t>*</a:t>
              </a:r>
            </a:p>
          </p:txBody>
        </p:sp>
        <p:sp>
          <p:nvSpPr>
            <p:cNvPr id="576" name="Rectangle 11"/>
            <p:cNvSpPr txBox="1"/>
            <p:nvPr/>
          </p:nvSpPr>
          <p:spPr>
            <a:xfrm>
              <a:off x="2180154" y="1237488"/>
              <a:ext cx="315724" cy="2692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200" b="1">
                  <a:solidFill>
                    <a:srgbClr val="0409E6"/>
                  </a:solidFill>
                  <a:latin typeface="Agency FB"/>
                  <a:ea typeface="Agency FB"/>
                  <a:cs typeface="Agency FB"/>
                  <a:sym typeface="Agency FB"/>
                </a:defRPr>
              </a:lvl1pPr>
            </a:lstStyle>
            <a:p>
              <a:r>
                <a:t>*</a:t>
              </a:r>
            </a:p>
          </p:txBody>
        </p:sp>
        <p:sp>
          <p:nvSpPr>
            <p:cNvPr id="577" name="TextBox 181"/>
            <p:cNvSpPr txBox="1"/>
            <p:nvPr/>
          </p:nvSpPr>
          <p:spPr>
            <a:xfrm rot="16200000">
              <a:off x="-564217" y="676116"/>
              <a:ext cx="1392689" cy="2642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200" b="1"/>
              </a:lvl1pPr>
            </a:lstStyle>
            <a:p>
              <a:r>
                <a:t>β</a:t>
              </a:r>
            </a:p>
          </p:txBody>
        </p:sp>
      </p:grpSp>
      <p:grpSp>
        <p:nvGrpSpPr>
          <p:cNvPr id="582" name="Group 81"/>
          <p:cNvGrpSpPr/>
          <p:nvPr/>
        </p:nvGrpSpPr>
        <p:grpSpPr>
          <a:xfrm>
            <a:off x="8366136" y="4057808"/>
            <a:ext cx="634272" cy="481038"/>
            <a:chOff x="0" y="0"/>
            <a:chExt cx="634271" cy="481037"/>
          </a:xfrm>
        </p:grpSpPr>
        <p:pic>
          <p:nvPicPr>
            <p:cNvPr id="579" name="Picture 86" descr="Picture 86"/>
            <p:cNvPicPr>
              <a:picLocks noChangeAspect="1"/>
            </p:cNvPicPr>
            <p:nvPr/>
          </p:nvPicPr>
          <p:blipFill>
            <a:blip r:embed="rId5"/>
            <a:srcRect l="16175" t="18889" r="3824"/>
            <a:stretch>
              <a:fillRect/>
            </a:stretch>
          </p:blipFill>
          <p:spPr>
            <a:xfrm>
              <a:off x="273285" y="0"/>
              <a:ext cx="360987" cy="481038"/>
            </a:xfrm>
            <a:prstGeom prst="rect">
              <a:avLst/>
            </a:prstGeom>
            <a:ln w="12700" cap="flat">
              <a:noFill/>
              <a:miter lim="400000"/>
            </a:ln>
            <a:effectLst/>
          </p:spPr>
        </p:pic>
        <p:pic>
          <p:nvPicPr>
            <p:cNvPr id="580" name="Picture 87" descr="Picture 87"/>
            <p:cNvPicPr>
              <a:picLocks noChangeAspect="1"/>
            </p:cNvPicPr>
            <p:nvPr/>
          </p:nvPicPr>
          <p:blipFill>
            <a:blip r:embed="rId6"/>
            <a:srcRect l="14445" t="18889" r="22516"/>
            <a:stretch>
              <a:fillRect/>
            </a:stretch>
          </p:blipFill>
          <p:spPr>
            <a:xfrm>
              <a:off x="0" y="0"/>
              <a:ext cx="284456" cy="481038"/>
            </a:xfrm>
            <a:prstGeom prst="rect">
              <a:avLst/>
            </a:prstGeom>
            <a:ln w="12700" cap="flat">
              <a:noFill/>
              <a:miter lim="400000"/>
            </a:ln>
            <a:effectLst/>
          </p:spPr>
        </p:pic>
        <p:sp>
          <p:nvSpPr>
            <p:cNvPr id="581" name="Left-Right Arrow 88"/>
            <p:cNvSpPr/>
            <p:nvPr/>
          </p:nvSpPr>
          <p:spPr>
            <a:xfrm>
              <a:off x="284455" y="60043"/>
              <a:ext cx="117386" cy="68313"/>
            </a:xfrm>
            <a:prstGeom prst="leftRightArrow">
              <a:avLst>
                <a:gd name="adj1" fmla="val 50000"/>
                <a:gd name="adj2" fmla="val 50000"/>
              </a:avLst>
            </a:prstGeom>
            <a:solidFill>
              <a:srgbClr val="D9D9D9"/>
            </a:solidFill>
            <a:ln w="12700" cap="flat">
              <a:noFill/>
              <a:miter lim="400000"/>
            </a:ln>
            <a:effectLst/>
          </p:spPr>
          <p:txBody>
            <a:bodyPr wrap="square" lIns="45719" tIns="45719" rIns="45719" bIns="45719" numCol="1" anchor="ctr">
              <a:noAutofit/>
            </a:bodyPr>
            <a:lstStyle/>
            <a:p>
              <a:pPr algn="ctr">
                <a:lnSpc>
                  <a:spcPct val="95000"/>
                </a:lnSpc>
                <a:defRPr sz="1200">
                  <a:solidFill>
                    <a:srgbClr val="FFFFFF"/>
                  </a:solidFill>
                </a:defRPr>
              </a:pPr>
              <a:endParaRPr/>
            </a:p>
          </p:txBody>
        </p:sp>
      </p:grpSp>
      <p:sp>
        <p:nvSpPr>
          <p:cNvPr id="583" name="TextBox 207"/>
          <p:cNvSpPr txBox="1"/>
          <p:nvPr/>
        </p:nvSpPr>
        <p:spPr>
          <a:xfrm rot="642105">
            <a:off x="7176885" y="4144524"/>
            <a:ext cx="324803" cy="264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200" b="1" i="1"/>
            </a:lvl1pPr>
          </a:lstStyle>
          <a:p>
            <a:r>
              <a:t>CG</a:t>
            </a:r>
          </a:p>
        </p:txBody>
      </p:sp>
      <p:sp>
        <p:nvSpPr>
          <p:cNvPr id="584" name="TextBox 207"/>
          <p:cNvSpPr txBox="1"/>
          <p:nvPr/>
        </p:nvSpPr>
        <p:spPr>
          <a:xfrm rot="5400000">
            <a:off x="7122473" y="3755193"/>
            <a:ext cx="319660"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200" b="1" i="1"/>
            </a:lvl1pPr>
          </a:lstStyle>
          <a:p>
            <a:r>
              <a:t>P</a:t>
            </a:r>
          </a:p>
        </p:txBody>
      </p:sp>
      <p:sp>
        <p:nvSpPr>
          <p:cNvPr id="585" name="TextBox 207"/>
          <p:cNvSpPr txBox="1"/>
          <p:nvPr/>
        </p:nvSpPr>
        <p:spPr>
          <a:xfrm rot="5400000">
            <a:off x="7018495" y="3941246"/>
            <a:ext cx="407555" cy="264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200" b="1" i="1"/>
            </a:lvl1pPr>
          </a:lstStyle>
          <a:p>
            <a:r>
              <a:t>r e</a:t>
            </a:r>
          </a:p>
        </p:txBody>
      </p:sp>
      <p:sp>
        <p:nvSpPr>
          <p:cNvPr id="586" name="Down Arrow 93"/>
          <p:cNvSpPr/>
          <p:nvPr/>
        </p:nvSpPr>
        <p:spPr>
          <a:xfrm>
            <a:off x="9798257" y="3068049"/>
            <a:ext cx="308651" cy="332541"/>
          </a:xfrm>
          <a:custGeom>
            <a:avLst/>
            <a:gdLst/>
            <a:ahLst/>
            <a:cxnLst>
              <a:cxn ang="0">
                <a:pos x="wd2" y="hd2"/>
              </a:cxn>
              <a:cxn ang="5400000">
                <a:pos x="wd2" y="hd2"/>
              </a:cxn>
              <a:cxn ang="10800000">
                <a:pos x="wd2" y="hd2"/>
              </a:cxn>
              <a:cxn ang="16200000">
                <a:pos x="wd2" y="hd2"/>
              </a:cxn>
            </a:cxnLst>
            <a:rect l="0" t="0" r="r" b="b"/>
            <a:pathLst>
              <a:path w="21600" h="21600" extrusionOk="0">
                <a:moveTo>
                  <a:pt x="0" y="11576"/>
                </a:moveTo>
                <a:lnTo>
                  <a:pt x="5400" y="11576"/>
                </a:lnTo>
                <a:lnTo>
                  <a:pt x="5400" y="0"/>
                </a:lnTo>
                <a:lnTo>
                  <a:pt x="16200" y="0"/>
                </a:lnTo>
                <a:lnTo>
                  <a:pt x="16200" y="11576"/>
                </a:lnTo>
                <a:lnTo>
                  <a:pt x="21600" y="11576"/>
                </a:lnTo>
                <a:lnTo>
                  <a:pt x="10800" y="21600"/>
                </a:lnTo>
                <a:close/>
              </a:path>
            </a:pathLst>
          </a:custGeom>
          <a:solidFill>
            <a:srgbClr val="A20000"/>
          </a:solidFill>
          <a:ln w="12700">
            <a:miter lim="400000"/>
          </a:ln>
        </p:spPr>
        <p:txBody>
          <a:bodyPr lIns="45719" rIns="45719" anchor="ctr"/>
          <a:lstStyle/>
          <a:p>
            <a:pPr algn="ctr">
              <a:lnSpc>
                <a:spcPct val="95000"/>
              </a:lnSpc>
              <a:defRPr sz="2400">
                <a:solidFill>
                  <a:srgbClr val="FFFFFF"/>
                </a:solidFill>
              </a:defRPr>
            </a:pPr>
            <a:endParaRPr/>
          </a:p>
        </p:txBody>
      </p:sp>
      <p:sp>
        <p:nvSpPr>
          <p:cNvPr id="587" name="Down Arrow 95"/>
          <p:cNvSpPr/>
          <p:nvPr/>
        </p:nvSpPr>
        <p:spPr>
          <a:xfrm>
            <a:off x="10177436" y="3064215"/>
            <a:ext cx="308651" cy="655343"/>
          </a:xfrm>
          <a:custGeom>
            <a:avLst/>
            <a:gdLst/>
            <a:ahLst/>
            <a:cxnLst>
              <a:cxn ang="0">
                <a:pos x="wd2" y="hd2"/>
              </a:cxn>
              <a:cxn ang="5400000">
                <a:pos x="wd2" y="hd2"/>
              </a:cxn>
              <a:cxn ang="10800000">
                <a:pos x="wd2" y="hd2"/>
              </a:cxn>
              <a:cxn ang="16200000">
                <a:pos x="wd2" y="hd2"/>
              </a:cxn>
            </a:cxnLst>
            <a:rect l="0" t="0" r="r" b="b"/>
            <a:pathLst>
              <a:path w="21600" h="21600" extrusionOk="0">
                <a:moveTo>
                  <a:pt x="0" y="16513"/>
                </a:moveTo>
                <a:lnTo>
                  <a:pt x="5400" y="16513"/>
                </a:lnTo>
                <a:lnTo>
                  <a:pt x="5400" y="0"/>
                </a:lnTo>
                <a:lnTo>
                  <a:pt x="16200" y="0"/>
                </a:lnTo>
                <a:lnTo>
                  <a:pt x="16200" y="16513"/>
                </a:lnTo>
                <a:lnTo>
                  <a:pt x="21600" y="16513"/>
                </a:lnTo>
                <a:lnTo>
                  <a:pt x="10800" y="21600"/>
                </a:lnTo>
                <a:close/>
              </a:path>
            </a:pathLst>
          </a:custGeom>
          <a:solidFill>
            <a:srgbClr val="A20000"/>
          </a:solidFill>
          <a:ln w="12700">
            <a:miter lim="400000"/>
          </a:ln>
        </p:spPr>
        <p:txBody>
          <a:bodyPr lIns="45719" rIns="45719" anchor="ctr"/>
          <a:lstStyle/>
          <a:p>
            <a:pPr algn="ctr">
              <a:lnSpc>
                <a:spcPct val="95000"/>
              </a:lnSpc>
              <a:defRPr sz="2400">
                <a:solidFill>
                  <a:srgbClr val="FFFFFF"/>
                </a:solidFill>
              </a:defRPr>
            </a:pPr>
            <a:endParaRPr/>
          </a:p>
        </p:txBody>
      </p:sp>
      <p:sp>
        <p:nvSpPr>
          <p:cNvPr id="588" name="Slide Number Placeholder 3"/>
          <p:cNvSpPr txBox="1">
            <a:spLocks noGrp="1"/>
          </p:cNvSpPr>
          <p:nvPr>
            <p:ph type="sldNum" sz="quarter" idx="2"/>
          </p:nvPr>
        </p:nvSpPr>
        <p:spPr>
          <a:xfrm>
            <a:off x="5818289" y="6381327"/>
            <a:ext cx="127001" cy="17281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xit" fill="hold" grpId="1" nodeType="afterEffect">
                                  <p:stCondLst>
                                    <p:cond delay="0"/>
                                  </p:stCondLst>
                                  <p:iterate>
                                    <p:tmAbs val="0"/>
                                  </p:iterate>
                                  <p:childTnLst>
                                    <p:animEffect transition="out" filter="fade">
                                      <p:cBhvr>
                                        <p:cTn id="6" dur="500" fill="hold"/>
                                        <p:tgtEl>
                                          <p:spTgt spid="554"/>
                                        </p:tgtEl>
                                      </p:cBhvr>
                                    </p:animEffect>
                                    <p:set>
                                      <p:cBhvr>
                                        <p:cTn id="7" fill="hold">
                                          <p:stCondLst>
                                            <p:cond delay="499"/>
                                          </p:stCondLst>
                                        </p:cTn>
                                        <p:tgtEl>
                                          <p:spTgt spid="554"/>
                                        </p:tgtEl>
                                        <p:attrNameLst>
                                          <p:attrName>style.visibility</p:attrName>
                                        </p:attrNameLst>
                                      </p:cBhvr>
                                      <p:to>
                                        <p:strVal val="hidden"/>
                                      </p:to>
                                    </p:set>
                                  </p:childTnLst>
                                </p:cTn>
                              </p:par>
                            </p:childTnLst>
                          </p:cTn>
                        </p:par>
                        <p:par>
                          <p:cTn id="8" fill="hold">
                            <p:stCondLst>
                              <p:cond delay="500"/>
                            </p:stCondLst>
                            <p:childTnLst>
                              <p:par>
                                <p:cTn id="9" presetID="10" presetClass="entr" fill="hold" grpId="2" nodeType="afterEffect">
                                  <p:stCondLst>
                                    <p:cond delay="0"/>
                                  </p:stCondLst>
                                  <p:iterate>
                                    <p:tmAbs val="0"/>
                                  </p:iterate>
                                  <p:childTnLst>
                                    <p:set>
                                      <p:cBhvr>
                                        <p:cTn id="10" fill="hold"/>
                                        <p:tgtEl>
                                          <p:spTgt spid="557"/>
                                        </p:tgtEl>
                                        <p:attrNameLst>
                                          <p:attrName>style.visibility</p:attrName>
                                        </p:attrNameLst>
                                      </p:cBhvr>
                                      <p:to>
                                        <p:strVal val="visible"/>
                                      </p:to>
                                    </p:set>
                                    <p:animEffect transition="in" filter="fade">
                                      <p:cBhvr>
                                        <p:cTn id="11" dur="500"/>
                                        <p:tgtEl>
                                          <p:spTgt spid="557"/>
                                        </p:tgtEl>
                                      </p:cBhvr>
                                    </p:animEffect>
                                  </p:childTnLst>
                                </p:cTn>
                              </p:par>
                            </p:childTnLst>
                          </p:cTn>
                        </p:par>
                        <p:par>
                          <p:cTn id="12" fill="hold">
                            <p:stCondLst>
                              <p:cond delay="1000"/>
                            </p:stCondLst>
                            <p:childTnLst>
                              <p:par>
                                <p:cTn id="13" presetID="10" presetClass="entr" fill="hold" grpId="3" nodeType="afterEffect">
                                  <p:stCondLst>
                                    <p:cond delay="0"/>
                                  </p:stCondLst>
                                  <p:iterate>
                                    <p:tmAbs val="0"/>
                                  </p:iterate>
                                  <p:childTnLst>
                                    <p:set>
                                      <p:cBhvr>
                                        <p:cTn id="14" fill="hold"/>
                                        <p:tgtEl>
                                          <p:spTgt spid="564"/>
                                        </p:tgtEl>
                                        <p:attrNameLst>
                                          <p:attrName>style.visibility</p:attrName>
                                        </p:attrNameLst>
                                      </p:cBhvr>
                                      <p:to>
                                        <p:strVal val="visible"/>
                                      </p:to>
                                    </p:set>
                                    <p:animEffect transition="in" filter="fade">
                                      <p:cBhvr>
                                        <p:cTn id="15" dur="500"/>
                                        <p:tgtEl>
                                          <p:spTgt spid="564"/>
                                        </p:tgtEl>
                                      </p:cBhvr>
                                    </p:animEffect>
                                  </p:childTnLst>
                                </p:cTn>
                              </p:par>
                            </p:childTnLst>
                          </p:cTn>
                        </p:par>
                        <p:par>
                          <p:cTn id="16" fill="hold">
                            <p:stCondLst>
                              <p:cond delay="1500"/>
                            </p:stCondLst>
                            <p:childTnLst>
                              <p:par>
                                <p:cTn id="17" presetID="10" presetClass="entr" fill="hold" grpId="4" nodeType="afterEffect">
                                  <p:stCondLst>
                                    <p:cond delay="0"/>
                                  </p:stCondLst>
                                  <p:iterate>
                                    <p:tmAbs val="0"/>
                                  </p:iterate>
                                  <p:childTnLst>
                                    <p:set>
                                      <p:cBhvr>
                                        <p:cTn id="18" fill="hold"/>
                                        <p:tgtEl>
                                          <p:spTgt spid="582"/>
                                        </p:tgtEl>
                                        <p:attrNameLst>
                                          <p:attrName>style.visibility</p:attrName>
                                        </p:attrNameLst>
                                      </p:cBhvr>
                                      <p:to>
                                        <p:strVal val="visible"/>
                                      </p:to>
                                    </p:set>
                                    <p:animEffect transition="in" filter="fade">
                                      <p:cBhvr>
                                        <p:cTn id="19" dur="500"/>
                                        <p:tgtEl>
                                          <p:spTgt spid="582"/>
                                        </p:tgtEl>
                                      </p:cBhvr>
                                    </p:animEffect>
                                  </p:childTnLst>
                                </p:cTn>
                              </p:par>
                            </p:childTnLst>
                          </p:cTn>
                        </p:par>
                        <p:par>
                          <p:cTn id="20" fill="hold">
                            <p:stCondLst>
                              <p:cond delay="2000"/>
                            </p:stCondLst>
                            <p:childTnLst>
                              <p:par>
                                <p:cTn id="21" presetID="10" presetClass="entr" fill="hold" grpId="5" nodeType="afterEffect">
                                  <p:stCondLst>
                                    <p:cond delay="0"/>
                                  </p:stCondLst>
                                  <p:iterate>
                                    <p:tmAbs val="0"/>
                                  </p:iterate>
                                  <p:childTnLst>
                                    <p:set>
                                      <p:cBhvr>
                                        <p:cTn id="22" fill="hold"/>
                                        <p:tgtEl>
                                          <p:spTgt spid="559"/>
                                        </p:tgtEl>
                                        <p:attrNameLst>
                                          <p:attrName>style.visibility</p:attrName>
                                        </p:attrNameLst>
                                      </p:cBhvr>
                                      <p:to>
                                        <p:strVal val="visible"/>
                                      </p:to>
                                    </p:set>
                                    <p:animEffect transition="in" filter="fade">
                                      <p:cBhvr>
                                        <p:cTn id="23" dur="500"/>
                                        <p:tgtEl>
                                          <p:spTgt spid="559"/>
                                        </p:tgtEl>
                                      </p:cBhvr>
                                    </p:animEffect>
                                  </p:childTnLst>
                                </p:cTn>
                              </p:par>
                            </p:childTnLst>
                          </p:cTn>
                        </p:par>
                        <p:par>
                          <p:cTn id="24" fill="hold">
                            <p:stCondLst>
                              <p:cond delay="2500"/>
                            </p:stCondLst>
                            <p:childTnLst>
                              <p:par>
                                <p:cTn id="25" presetID="10" presetClass="entr" fill="hold" grpId="6" nodeType="afterEffect">
                                  <p:stCondLst>
                                    <p:cond delay="0"/>
                                  </p:stCondLst>
                                  <p:iterate>
                                    <p:tmAbs val="0"/>
                                  </p:iterate>
                                  <p:childTnLst>
                                    <p:set>
                                      <p:cBhvr>
                                        <p:cTn id="26" fill="hold"/>
                                        <p:tgtEl>
                                          <p:spTgt spid="585"/>
                                        </p:tgtEl>
                                        <p:attrNameLst>
                                          <p:attrName>style.visibility</p:attrName>
                                        </p:attrNameLst>
                                      </p:cBhvr>
                                      <p:to>
                                        <p:strVal val="visible"/>
                                      </p:to>
                                    </p:set>
                                    <p:animEffect transition="in" filter="fade">
                                      <p:cBhvr>
                                        <p:cTn id="27" dur="500"/>
                                        <p:tgtEl>
                                          <p:spTgt spid="585"/>
                                        </p:tgtEl>
                                      </p:cBhvr>
                                    </p:animEffect>
                                  </p:childTnLst>
                                </p:cTn>
                              </p:par>
                            </p:childTnLst>
                          </p:cTn>
                        </p:par>
                        <p:par>
                          <p:cTn id="28" fill="hold">
                            <p:stCondLst>
                              <p:cond delay="3000"/>
                            </p:stCondLst>
                            <p:childTnLst>
                              <p:par>
                                <p:cTn id="29" presetID="10" presetClass="entr" fill="hold" grpId="7" nodeType="afterEffect">
                                  <p:stCondLst>
                                    <p:cond delay="0"/>
                                  </p:stCondLst>
                                  <p:iterate>
                                    <p:tmAbs val="0"/>
                                  </p:iterate>
                                  <p:childTnLst>
                                    <p:set>
                                      <p:cBhvr>
                                        <p:cTn id="30" fill="hold"/>
                                        <p:tgtEl>
                                          <p:spTgt spid="583"/>
                                        </p:tgtEl>
                                        <p:attrNameLst>
                                          <p:attrName>style.visibility</p:attrName>
                                        </p:attrNameLst>
                                      </p:cBhvr>
                                      <p:to>
                                        <p:strVal val="visible"/>
                                      </p:to>
                                    </p:set>
                                    <p:animEffect transition="in" filter="fade">
                                      <p:cBhvr>
                                        <p:cTn id="31" dur="500"/>
                                        <p:tgtEl>
                                          <p:spTgt spid="583"/>
                                        </p:tgtEl>
                                      </p:cBhvr>
                                    </p:animEffect>
                                  </p:childTnLst>
                                </p:cTn>
                              </p:par>
                            </p:childTnLst>
                          </p:cTn>
                        </p:par>
                        <p:par>
                          <p:cTn id="32" fill="hold">
                            <p:stCondLst>
                              <p:cond delay="3500"/>
                            </p:stCondLst>
                            <p:childTnLst>
                              <p:par>
                                <p:cTn id="33" presetID="10" presetClass="entr" fill="hold" grpId="8" nodeType="afterEffect">
                                  <p:stCondLst>
                                    <p:cond delay="0"/>
                                  </p:stCondLst>
                                  <p:iterate>
                                    <p:tmAbs val="0"/>
                                  </p:iterate>
                                  <p:childTnLst>
                                    <p:set>
                                      <p:cBhvr>
                                        <p:cTn id="34" fill="hold"/>
                                        <p:tgtEl>
                                          <p:spTgt spid="584"/>
                                        </p:tgtEl>
                                        <p:attrNameLst>
                                          <p:attrName>style.visibility</p:attrName>
                                        </p:attrNameLst>
                                      </p:cBhvr>
                                      <p:to>
                                        <p:strVal val="visible"/>
                                      </p:to>
                                    </p:set>
                                    <p:animEffect transition="in" filter="fade">
                                      <p:cBhvr>
                                        <p:cTn id="35" dur="500"/>
                                        <p:tgtEl>
                                          <p:spTgt spid="584"/>
                                        </p:tgtEl>
                                      </p:cBhvr>
                                    </p:animEffect>
                                  </p:childTnLst>
                                </p:cTn>
                              </p:par>
                            </p:childTnLst>
                          </p:cTn>
                        </p:par>
                        <p:par>
                          <p:cTn id="36" fill="hold">
                            <p:stCondLst>
                              <p:cond delay="4000"/>
                            </p:stCondLst>
                            <p:childTnLst>
                              <p:par>
                                <p:cTn id="37" presetID="22" presetClass="entr" presetSubtype="8" fill="hold" grpId="9" nodeType="afterEffect">
                                  <p:stCondLst>
                                    <p:cond delay="0"/>
                                  </p:stCondLst>
                                  <p:iterate>
                                    <p:tmAbs val="0"/>
                                  </p:iterate>
                                  <p:childTnLst>
                                    <p:set>
                                      <p:cBhvr>
                                        <p:cTn id="38" fill="hold"/>
                                        <p:tgtEl>
                                          <p:spTgt spid="578"/>
                                        </p:tgtEl>
                                        <p:attrNameLst>
                                          <p:attrName>style.visibility</p:attrName>
                                        </p:attrNameLst>
                                      </p:cBhvr>
                                      <p:to>
                                        <p:strVal val="visible"/>
                                      </p:to>
                                    </p:set>
                                    <p:animEffect transition="in" filter="wipe(left)">
                                      <p:cBhvr>
                                        <p:cTn id="39" dur="1000"/>
                                        <p:tgtEl>
                                          <p:spTgt spid="578"/>
                                        </p:tgtEl>
                                      </p:cBhvr>
                                    </p:animEffect>
                                  </p:childTnLst>
                                </p:cTn>
                              </p:par>
                            </p:childTnLst>
                          </p:cTn>
                        </p:par>
                        <p:par>
                          <p:cTn id="40" fill="hold">
                            <p:stCondLst>
                              <p:cond delay="5000"/>
                            </p:stCondLst>
                            <p:childTnLst>
                              <p:par>
                                <p:cTn id="41" presetID="10" presetClass="entr" fill="hold" grpId="10" nodeType="afterEffect">
                                  <p:stCondLst>
                                    <p:cond delay="0"/>
                                  </p:stCondLst>
                                  <p:iterate>
                                    <p:tmAbs val="0"/>
                                  </p:iterate>
                                  <p:childTnLst>
                                    <p:set>
                                      <p:cBhvr>
                                        <p:cTn id="42" fill="hold"/>
                                        <p:tgtEl>
                                          <p:spTgt spid="558"/>
                                        </p:tgtEl>
                                        <p:attrNameLst>
                                          <p:attrName>style.visibility</p:attrName>
                                        </p:attrNameLst>
                                      </p:cBhvr>
                                      <p:to>
                                        <p:strVal val="visible"/>
                                      </p:to>
                                    </p:set>
                                    <p:animEffect transition="in" filter="fade">
                                      <p:cBhvr>
                                        <p:cTn id="43" dur="1000"/>
                                        <p:tgtEl>
                                          <p:spTgt spid="558"/>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11" nodeType="clickEffect">
                                  <p:stCondLst>
                                    <p:cond delay="0"/>
                                  </p:stCondLst>
                                  <p:iterate>
                                    <p:tmAbs val="0"/>
                                  </p:iterate>
                                  <p:childTnLst>
                                    <p:set>
                                      <p:cBhvr>
                                        <p:cTn id="47" fill="hold"/>
                                        <p:tgtEl>
                                          <p:spTgt spid="586"/>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12" nodeType="clickEffect">
                                  <p:stCondLst>
                                    <p:cond delay="0"/>
                                  </p:stCondLst>
                                  <p:iterate>
                                    <p:tmAbs val="0"/>
                                  </p:iterate>
                                  <p:childTnLst>
                                    <p:set>
                                      <p:cBhvr>
                                        <p:cTn id="51" fill="hold"/>
                                        <p:tgtEl>
                                          <p:spTgt spid="5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4" grpId="1" animBg="1" advAuto="0"/>
      <p:bldP spid="557" grpId="2" animBg="1" advAuto="0"/>
      <p:bldP spid="558" grpId="10" animBg="1" advAuto="0"/>
      <p:bldP spid="559" grpId="5" animBg="1" advAuto="0"/>
      <p:bldP spid="564" grpId="3" animBg="1" advAuto="0"/>
      <p:bldP spid="578" grpId="9" animBg="1" advAuto="0"/>
      <p:bldP spid="582" grpId="4" animBg="1" advAuto="0"/>
      <p:bldP spid="583" grpId="7" animBg="1" advAuto="0"/>
      <p:bldP spid="584" grpId="8" animBg="1" advAuto="0"/>
      <p:bldP spid="585" grpId="6" animBg="1" advAuto="0"/>
      <p:bldP spid="586" grpId="11" animBg="1" advAuto="0"/>
      <p:bldP spid="587" grpId="12"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0" name="Picture 19" descr="Picture 19"/>
          <p:cNvPicPr>
            <a:picLocks noChangeAspect="1"/>
          </p:cNvPicPr>
          <p:nvPr/>
        </p:nvPicPr>
        <p:blipFill>
          <a:blip r:embed="rId3"/>
          <a:srcRect l="13269" t="7331" r="8090" b="14757"/>
          <a:stretch>
            <a:fillRect/>
          </a:stretch>
        </p:blipFill>
        <p:spPr>
          <a:xfrm>
            <a:off x="3965559" y="2403081"/>
            <a:ext cx="1746721" cy="1982522"/>
          </a:xfrm>
          <a:prstGeom prst="rect">
            <a:avLst/>
          </a:prstGeom>
          <a:ln w="12700">
            <a:miter lim="400000"/>
          </a:ln>
        </p:spPr>
      </p:pic>
      <p:sp>
        <p:nvSpPr>
          <p:cNvPr id="591" name="TextBox 12"/>
          <p:cNvSpPr txBox="1"/>
          <p:nvPr/>
        </p:nvSpPr>
        <p:spPr>
          <a:xfrm>
            <a:off x="7546096" y="3490872"/>
            <a:ext cx="2466585" cy="6025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95000"/>
              </a:lnSpc>
              <a:defRPr sz="1200"/>
            </a:pPr>
            <a:r>
              <a:t>21s movement + touch</a:t>
            </a:r>
          </a:p>
          <a:p>
            <a:pPr>
              <a:lnSpc>
                <a:spcPct val="95000"/>
              </a:lnSpc>
              <a:defRPr sz="1200"/>
            </a:pPr>
            <a:r>
              <a:t>21s rest</a:t>
            </a:r>
          </a:p>
          <a:p>
            <a:pPr>
              <a:lnSpc>
                <a:spcPct val="95000"/>
              </a:lnSpc>
              <a:defRPr sz="1200"/>
            </a:pPr>
            <a:r>
              <a:t>x12</a:t>
            </a:r>
          </a:p>
        </p:txBody>
      </p:sp>
      <p:grpSp>
        <p:nvGrpSpPr>
          <p:cNvPr id="597" name="Group 50"/>
          <p:cNvGrpSpPr/>
          <p:nvPr/>
        </p:nvGrpSpPr>
        <p:grpSpPr>
          <a:xfrm>
            <a:off x="6599884" y="3531680"/>
            <a:ext cx="973590" cy="569839"/>
            <a:chOff x="0" y="0"/>
            <a:chExt cx="973589" cy="569837"/>
          </a:xfrm>
        </p:grpSpPr>
        <p:sp>
          <p:nvSpPr>
            <p:cNvPr id="592" name="Left-Right Arrow 11"/>
            <p:cNvSpPr/>
            <p:nvPr/>
          </p:nvSpPr>
          <p:spPr>
            <a:xfrm>
              <a:off x="333834" y="12299"/>
              <a:ext cx="152881" cy="95088"/>
            </a:xfrm>
            <a:prstGeom prst="leftRightArrow">
              <a:avLst>
                <a:gd name="adj1" fmla="val 50000"/>
                <a:gd name="adj2" fmla="val 50000"/>
              </a:avLst>
            </a:prstGeom>
            <a:solidFill>
              <a:srgbClr val="D9D9D9"/>
            </a:solidFill>
            <a:ln w="12700" cap="flat">
              <a:noFill/>
              <a:miter lim="400000"/>
            </a:ln>
            <a:effectLst/>
          </p:spPr>
          <p:txBody>
            <a:bodyPr wrap="square" lIns="45719" tIns="45719" rIns="45719" bIns="45719" numCol="1" anchor="ctr">
              <a:noAutofit/>
            </a:bodyPr>
            <a:lstStyle/>
            <a:p>
              <a:pPr algn="ctr">
                <a:lnSpc>
                  <a:spcPct val="95000"/>
                </a:lnSpc>
                <a:defRPr sz="1200">
                  <a:solidFill>
                    <a:srgbClr val="FFFFFF"/>
                  </a:solidFill>
                </a:defRPr>
              </a:pPr>
              <a:endParaRPr/>
            </a:p>
          </p:txBody>
        </p:sp>
        <p:pic>
          <p:nvPicPr>
            <p:cNvPr id="593" name="Picture 2" descr="Picture 2"/>
            <p:cNvPicPr>
              <a:picLocks noChangeAspect="1"/>
            </p:cNvPicPr>
            <p:nvPr/>
          </p:nvPicPr>
          <p:blipFill>
            <a:blip r:embed="rId4"/>
            <a:srcRect l="14559"/>
            <a:stretch>
              <a:fillRect/>
            </a:stretch>
          </p:blipFill>
          <p:spPr>
            <a:xfrm>
              <a:off x="486714" y="0"/>
              <a:ext cx="486876" cy="569838"/>
            </a:xfrm>
            <a:prstGeom prst="rect">
              <a:avLst/>
            </a:prstGeom>
            <a:ln w="12700" cap="flat">
              <a:noFill/>
              <a:miter lim="400000"/>
            </a:ln>
            <a:effectLst/>
          </p:spPr>
        </p:pic>
        <p:grpSp>
          <p:nvGrpSpPr>
            <p:cNvPr id="596" name="Group 14"/>
            <p:cNvGrpSpPr/>
            <p:nvPr/>
          </p:nvGrpSpPr>
          <p:grpSpPr>
            <a:xfrm>
              <a:off x="0" y="18857"/>
              <a:ext cx="317252" cy="533257"/>
              <a:chOff x="0" y="4"/>
              <a:chExt cx="317251" cy="533256"/>
            </a:xfrm>
          </p:grpSpPr>
          <p:pic>
            <p:nvPicPr>
              <p:cNvPr id="594" name="Picture 4" descr="Picture 4"/>
              <p:cNvPicPr>
                <a:picLocks noChangeAspect="1"/>
              </p:cNvPicPr>
              <p:nvPr/>
            </p:nvPicPr>
            <p:blipFill>
              <a:blip r:embed="rId5"/>
              <a:srcRect b="6425"/>
              <a:stretch>
                <a:fillRect/>
              </a:stretch>
            </p:blipFill>
            <p:spPr>
              <a:xfrm>
                <a:off x="0" y="4"/>
                <a:ext cx="317252" cy="457067"/>
              </a:xfrm>
              <a:prstGeom prst="rect">
                <a:avLst/>
              </a:prstGeom>
              <a:ln w="12700" cap="flat">
                <a:noFill/>
                <a:miter lim="400000"/>
              </a:ln>
              <a:effectLst/>
            </p:spPr>
          </p:pic>
          <p:sp>
            <p:nvSpPr>
              <p:cNvPr id="595" name="Freeform 13"/>
              <p:cNvSpPr/>
              <p:nvPr/>
            </p:nvSpPr>
            <p:spPr>
              <a:xfrm>
                <a:off x="76190" y="478532"/>
                <a:ext cx="202817" cy="54730"/>
              </a:xfrm>
              <a:custGeom>
                <a:avLst/>
                <a:gdLst/>
                <a:ahLst/>
                <a:cxnLst>
                  <a:cxn ang="0">
                    <a:pos x="wd2" y="hd2"/>
                  </a:cxn>
                  <a:cxn ang="5400000">
                    <a:pos x="wd2" y="hd2"/>
                  </a:cxn>
                  <a:cxn ang="10800000">
                    <a:pos x="wd2" y="hd2"/>
                  </a:cxn>
                  <a:cxn ang="16200000">
                    <a:pos x="wd2" y="hd2"/>
                  </a:cxn>
                </a:cxnLst>
                <a:rect l="0" t="0" r="r" b="b"/>
                <a:pathLst>
                  <a:path w="21600" h="21600" extrusionOk="0">
                    <a:moveTo>
                      <a:pt x="6514" y="1271"/>
                    </a:moveTo>
                    <a:lnTo>
                      <a:pt x="0" y="1271"/>
                    </a:lnTo>
                    <a:lnTo>
                      <a:pt x="0" y="21600"/>
                    </a:lnTo>
                    <a:lnTo>
                      <a:pt x="21600" y="21600"/>
                    </a:lnTo>
                    <a:lnTo>
                      <a:pt x="21600" y="0"/>
                    </a:lnTo>
                    <a:lnTo>
                      <a:pt x="15771" y="0"/>
                    </a:lnTo>
                  </a:path>
                </a:pathLst>
              </a:custGeom>
              <a:noFill/>
              <a:ln w="1905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grpSp>
      <p:pic>
        <p:nvPicPr>
          <p:cNvPr id="598" name="Grafik 102" descr="Grafik 102"/>
          <p:cNvPicPr>
            <a:picLocks noChangeAspect="1"/>
          </p:cNvPicPr>
          <p:nvPr/>
        </p:nvPicPr>
        <p:blipFill>
          <a:blip r:embed="rId6"/>
          <a:srcRect l="6627" t="21882" r="88288" b="18317"/>
          <a:stretch>
            <a:fillRect/>
          </a:stretch>
        </p:blipFill>
        <p:spPr>
          <a:xfrm>
            <a:off x="3845976" y="2140580"/>
            <a:ext cx="109106" cy="2280806"/>
          </a:xfrm>
          <a:prstGeom prst="rect">
            <a:avLst/>
          </a:prstGeom>
          <a:ln w="12700">
            <a:miter lim="400000"/>
          </a:ln>
        </p:spPr>
      </p:pic>
      <p:sp>
        <p:nvSpPr>
          <p:cNvPr id="599" name="TextBox 198"/>
          <p:cNvSpPr txBox="1"/>
          <p:nvPr/>
        </p:nvSpPr>
        <p:spPr>
          <a:xfrm>
            <a:off x="3549596" y="4437743"/>
            <a:ext cx="2654116" cy="1745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defTabSz="416004">
              <a:lnSpc>
                <a:spcPts val="1400"/>
              </a:lnSpc>
              <a:defRPr sz="1200" b="1"/>
            </a:lvl1pPr>
          </a:lstStyle>
          <a:p>
            <a:r>
              <a:t>0     20    40    60    80   100</a:t>
            </a:r>
          </a:p>
        </p:txBody>
      </p:sp>
      <p:sp>
        <p:nvSpPr>
          <p:cNvPr id="600" name="TextBox 198"/>
          <p:cNvSpPr txBox="1"/>
          <p:nvPr/>
        </p:nvSpPr>
        <p:spPr>
          <a:xfrm>
            <a:off x="3498846" y="2036672"/>
            <a:ext cx="382665" cy="2379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r" defTabSz="480006">
              <a:lnSpc>
                <a:spcPts val="2100"/>
              </a:lnSpc>
              <a:spcBef>
                <a:spcPts val="300"/>
              </a:spcBef>
              <a:defRPr sz="1200" b="1"/>
            </a:pPr>
            <a:r>
              <a:t>2.5</a:t>
            </a:r>
            <a:endParaRPr>
              <a:latin typeface="Calibri"/>
              <a:ea typeface="Calibri"/>
              <a:cs typeface="Calibri"/>
              <a:sym typeface="Calibri"/>
            </a:endParaRPr>
          </a:p>
          <a:p>
            <a:pPr algn="r" defTabSz="480006">
              <a:lnSpc>
                <a:spcPts val="2100"/>
              </a:lnSpc>
              <a:spcBef>
                <a:spcPts val="300"/>
              </a:spcBef>
              <a:defRPr sz="1200" b="1"/>
            </a:pPr>
            <a:r>
              <a:t>2</a:t>
            </a:r>
            <a:endParaRPr>
              <a:latin typeface="Calibri"/>
              <a:ea typeface="Calibri"/>
              <a:cs typeface="Calibri"/>
              <a:sym typeface="Calibri"/>
            </a:endParaRPr>
          </a:p>
          <a:p>
            <a:pPr algn="r" defTabSz="480006">
              <a:lnSpc>
                <a:spcPts val="2100"/>
              </a:lnSpc>
              <a:spcBef>
                <a:spcPts val="300"/>
              </a:spcBef>
              <a:defRPr sz="1200" b="1"/>
            </a:pPr>
            <a:r>
              <a:t>1.5</a:t>
            </a:r>
            <a:endParaRPr>
              <a:latin typeface="Calibri"/>
              <a:ea typeface="Calibri"/>
              <a:cs typeface="Calibri"/>
              <a:sym typeface="Calibri"/>
            </a:endParaRPr>
          </a:p>
          <a:p>
            <a:pPr algn="r" defTabSz="480006">
              <a:lnSpc>
                <a:spcPts val="2100"/>
              </a:lnSpc>
              <a:spcBef>
                <a:spcPts val="300"/>
              </a:spcBef>
              <a:defRPr sz="1200" b="1"/>
            </a:pPr>
            <a:r>
              <a:t>1</a:t>
            </a:r>
            <a:endParaRPr>
              <a:latin typeface="Calibri"/>
              <a:ea typeface="Calibri"/>
              <a:cs typeface="Calibri"/>
              <a:sym typeface="Calibri"/>
            </a:endParaRPr>
          </a:p>
          <a:p>
            <a:pPr algn="r" defTabSz="480006">
              <a:lnSpc>
                <a:spcPts val="2100"/>
              </a:lnSpc>
              <a:spcBef>
                <a:spcPts val="300"/>
              </a:spcBef>
              <a:defRPr sz="1200" b="1"/>
            </a:pPr>
            <a:r>
              <a:t>0.5</a:t>
            </a:r>
            <a:endParaRPr>
              <a:latin typeface="Calibri"/>
              <a:ea typeface="Calibri"/>
              <a:cs typeface="Calibri"/>
              <a:sym typeface="Calibri"/>
            </a:endParaRPr>
          </a:p>
          <a:p>
            <a:pPr algn="r" defTabSz="480006">
              <a:lnSpc>
                <a:spcPts val="2100"/>
              </a:lnSpc>
              <a:spcBef>
                <a:spcPts val="300"/>
              </a:spcBef>
              <a:defRPr sz="1200" b="1"/>
            </a:pPr>
            <a:r>
              <a:t>0</a:t>
            </a:r>
            <a:endParaRPr>
              <a:latin typeface="Calibri"/>
              <a:ea typeface="Calibri"/>
              <a:cs typeface="Calibri"/>
              <a:sym typeface="Calibri"/>
            </a:endParaRPr>
          </a:p>
          <a:p>
            <a:pPr algn="r" defTabSz="480006">
              <a:lnSpc>
                <a:spcPts val="2100"/>
              </a:lnSpc>
              <a:spcBef>
                <a:spcPts val="300"/>
              </a:spcBef>
              <a:defRPr sz="1200" b="1"/>
            </a:pPr>
            <a:r>
              <a:t>-0.5</a:t>
            </a:r>
            <a:endParaRPr>
              <a:latin typeface="Calibri"/>
              <a:ea typeface="Calibri"/>
              <a:cs typeface="Calibri"/>
              <a:sym typeface="Calibri"/>
            </a:endParaRPr>
          </a:p>
          <a:p>
            <a:pPr algn="r" defTabSz="480006">
              <a:lnSpc>
                <a:spcPts val="2100"/>
              </a:lnSpc>
              <a:spcBef>
                <a:spcPts val="300"/>
              </a:spcBef>
              <a:defRPr sz="1200" b="1"/>
            </a:pPr>
            <a:r>
              <a:t>-1</a:t>
            </a:r>
          </a:p>
        </p:txBody>
      </p:sp>
      <p:pic>
        <p:nvPicPr>
          <p:cNvPr id="601" name="Grafik 102" descr="Grafik 102"/>
          <p:cNvPicPr>
            <a:picLocks noChangeAspect="1"/>
          </p:cNvPicPr>
          <p:nvPr/>
        </p:nvPicPr>
        <p:blipFill>
          <a:blip r:embed="rId6"/>
          <a:srcRect l="9690" r="88559" b="51436"/>
          <a:stretch>
            <a:fillRect/>
          </a:stretch>
        </p:blipFill>
        <p:spPr>
          <a:xfrm rot="5400000">
            <a:off x="4906862" y="3437609"/>
            <a:ext cx="37578" cy="1988489"/>
          </a:xfrm>
          <a:prstGeom prst="rect">
            <a:avLst/>
          </a:prstGeom>
          <a:ln w="12700">
            <a:miter lim="400000"/>
          </a:ln>
        </p:spPr>
      </p:pic>
      <p:sp>
        <p:nvSpPr>
          <p:cNvPr id="602" name="TextBox 198"/>
          <p:cNvSpPr txBox="1"/>
          <p:nvPr/>
        </p:nvSpPr>
        <p:spPr>
          <a:xfrm>
            <a:off x="3616250" y="4643611"/>
            <a:ext cx="2487699" cy="1745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defTabSz="416004">
              <a:lnSpc>
                <a:spcPts val="1400"/>
              </a:lnSpc>
              <a:defRPr sz="1200" b="1"/>
            </a:lvl1pPr>
          </a:lstStyle>
          <a:p>
            <a:r>
              <a:t>Sampling points</a:t>
            </a:r>
          </a:p>
        </p:txBody>
      </p:sp>
      <p:sp>
        <p:nvSpPr>
          <p:cNvPr id="603" name="TextBox 198"/>
          <p:cNvSpPr txBox="1"/>
          <p:nvPr/>
        </p:nvSpPr>
        <p:spPr>
          <a:xfrm rot="16200000">
            <a:off x="2880878" y="3197703"/>
            <a:ext cx="1319605" cy="266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lnSpc>
                <a:spcPts val="1300"/>
              </a:lnSpc>
              <a:spcBef>
                <a:spcPts val="500"/>
              </a:spcBef>
              <a:defRPr sz="1600"/>
            </a:lvl1pPr>
          </a:lstStyle>
          <a:p>
            <a:r>
              <a:t>ß</a:t>
            </a:r>
          </a:p>
        </p:txBody>
      </p:sp>
      <p:grpSp>
        <p:nvGrpSpPr>
          <p:cNvPr id="606" name="Group 24"/>
          <p:cNvGrpSpPr/>
          <p:nvPr/>
        </p:nvGrpSpPr>
        <p:grpSpPr>
          <a:xfrm>
            <a:off x="3891941" y="3856854"/>
            <a:ext cx="1913643" cy="731194"/>
            <a:chOff x="0" y="0"/>
            <a:chExt cx="1913641" cy="731193"/>
          </a:xfrm>
        </p:grpSpPr>
        <p:sp>
          <p:nvSpPr>
            <p:cNvPr id="604" name="TextBox 205"/>
            <p:cNvSpPr txBox="1"/>
            <p:nvPr/>
          </p:nvSpPr>
          <p:spPr>
            <a:xfrm rot="16200000">
              <a:off x="-229347" y="229346"/>
              <a:ext cx="722948" cy="2642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200" b="1"/>
              </a:lvl1pPr>
            </a:lstStyle>
            <a:p>
              <a:r>
                <a:t>CSF</a:t>
              </a:r>
            </a:p>
          </p:txBody>
        </p:sp>
        <p:sp>
          <p:nvSpPr>
            <p:cNvPr id="605" name="TextBox 26"/>
            <p:cNvSpPr txBox="1"/>
            <p:nvPr/>
          </p:nvSpPr>
          <p:spPr>
            <a:xfrm rot="16200000">
              <a:off x="1420040" y="237592"/>
              <a:ext cx="722948" cy="2642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200" b="1"/>
              </a:lvl1pPr>
            </a:lstStyle>
            <a:p>
              <a:r>
                <a:t>WM</a:t>
              </a:r>
            </a:p>
          </p:txBody>
        </p:sp>
      </p:grpSp>
      <p:sp>
        <p:nvSpPr>
          <p:cNvPr id="607" name="Straight Arrow Connector 28"/>
          <p:cNvSpPr/>
          <p:nvPr/>
        </p:nvSpPr>
        <p:spPr>
          <a:xfrm>
            <a:off x="4433566" y="2273437"/>
            <a:ext cx="1" cy="134415"/>
          </a:xfrm>
          <a:prstGeom prst="line">
            <a:avLst/>
          </a:prstGeom>
          <a:ln w="28575">
            <a:solidFill>
              <a:srgbClr val="A01C84"/>
            </a:solidFill>
            <a:miter/>
            <a:tailEnd type="triangle"/>
          </a:ln>
        </p:spPr>
        <p:txBody>
          <a:bodyPr lIns="45719" rIns="45719"/>
          <a:lstStyle/>
          <a:p>
            <a:endParaRPr/>
          </a:p>
        </p:txBody>
      </p:sp>
      <p:sp>
        <p:nvSpPr>
          <p:cNvPr id="608" name="Straight Arrow Connector 29"/>
          <p:cNvSpPr/>
          <p:nvPr/>
        </p:nvSpPr>
        <p:spPr>
          <a:xfrm>
            <a:off x="5259066" y="3388316"/>
            <a:ext cx="1" cy="134415"/>
          </a:xfrm>
          <a:prstGeom prst="line">
            <a:avLst/>
          </a:prstGeom>
          <a:ln w="28575">
            <a:solidFill>
              <a:srgbClr val="A01C84"/>
            </a:solidFill>
            <a:miter/>
            <a:tailEnd type="triangle"/>
          </a:ln>
        </p:spPr>
        <p:txBody>
          <a:bodyPr lIns="45719" rIns="45719"/>
          <a:lstStyle/>
          <a:p>
            <a:endParaRPr/>
          </a:p>
        </p:txBody>
      </p:sp>
      <p:grpSp>
        <p:nvGrpSpPr>
          <p:cNvPr id="613" name="Gruppieren 339"/>
          <p:cNvGrpSpPr/>
          <p:nvPr/>
        </p:nvGrpSpPr>
        <p:grpSpPr>
          <a:xfrm>
            <a:off x="4653855" y="2318665"/>
            <a:ext cx="1561755" cy="443197"/>
            <a:chOff x="0" y="0"/>
            <a:chExt cx="1561753" cy="443196"/>
          </a:xfrm>
        </p:grpSpPr>
        <p:sp>
          <p:nvSpPr>
            <p:cNvPr id="609" name="Gerade Verbindung 340"/>
            <p:cNvSpPr/>
            <p:nvPr/>
          </p:nvSpPr>
          <p:spPr>
            <a:xfrm>
              <a:off x="0" y="146780"/>
              <a:ext cx="232866" cy="1"/>
            </a:xfrm>
            <a:prstGeom prst="line">
              <a:avLst/>
            </a:prstGeom>
            <a:noFill/>
            <a:ln w="28575" cap="flat">
              <a:solidFill>
                <a:srgbClr val="A01C84"/>
              </a:solidFill>
              <a:prstDash val="solid"/>
              <a:miter lim="800000"/>
            </a:ln>
            <a:effectLst/>
          </p:spPr>
          <p:txBody>
            <a:bodyPr wrap="square" lIns="45719" tIns="45719" rIns="45719" bIns="45719" numCol="1" anchor="t">
              <a:noAutofit/>
            </a:bodyPr>
            <a:lstStyle/>
            <a:p>
              <a:endParaRPr/>
            </a:p>
          </p:txBody>
        </p:sp>
        <p:sp>
          <p:nvSpPr>
            <p:cNvPr id="610" name="Textfeld 341"/>
            <p:cNvSpPr txBox="1"/>
            <p:nvPr/>
          </p:nvSpPr>
          <p:spPr>
            <a:xfrm>
              <a:off x="280137" y="0"/>
              <a:ext cx="1281617" cy="17281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defRPr sz="1200"/>
              </a:lvl1pPr>
            </a:lstStyle>
            <a:p>
              <a:r>
                <a:t>Motor</a:t>
              </a:r>
            </a:p>
          </p:txBody>
        </p:sp>
        <p:sp>
          <p:nvSpPr>
            <p:cNvPr id="611" name="Gerade Verbindung 342"/>
            <p:cNvSpPr/>
            <p:nvPr/>
          </p:nvSpPr>
          <p:spPr>
            <a:xfrm>
              <a:off x="2" y="403501"/>
              <a:ext cx="232866" cy="1"/>
            </a:xfrm>
            <a:prstGeom prst="line">
              <a:avLst/>
            </a:prstGeom>
            <a:noFill/>
            <a:ln w="28575" cap="flat">
              <a:solidFill>
                <a:srgbClr val="5FC337"/>
              </a:solidFill>
              <a:prstDash val="solid"/>
              <a:miter lim="800000"/>
            </a:ln>
            <a:effectLst/>
          </p:spPr>
          <p:txBody>
            <a:bodyPr wrap="square" lIns="45719" tIns="45719" rIns="45719" bIns="45719" numCol="1" anchor="t">
              <a:noAutofit/>
            </a:bodyPr>
            <a:lstStyle/>
            <a:p>
              <a:endParaRPr/>
            </a:p>
          </p:txBody>
        </p:sp>
        <p:sp>
          <p:nvSpPr>
            <p:cNvPr id="612" name="Textfeld 343"/>
            <p:cNvSpPr txBox="1"/>
            <p:nvPr/>
          </p:nvSpPr>
          <p:spPr>
            <a:xfrm>
              <a:off x="280139" y="270382"/>
              <a:ext cx="1094003" cy="17281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defRPr sz="1200"/>
              </a:lvl1pPr>
            </a:lstStyle>
            <a:p>
              <a:r>
                <a:t>Motor+Sensory</a:t>
              </a:r>
            </a:p>
          </p:txBody>
        </p:sp>
      </p:grpSp>
      <p:sp>
        <p:nvSpPr>
          <p:cNvPr id="614" name="Straight Arrow Connector 35"/>
          <p:cNvSpPr/>
          <p:nvPr/>
        </p:nvSpPr>
        <p:spPr>
          <a:xfrm>
            <a:off x="4383342" y="2322840"/>
            <a:ext cx="1" cy="134415"/>
          </a:xfrm>
          <a:prstGeom prst="line">
            <a:avLst/>
          </a:prstGeom>
          <a:ln w="28575">
            <a:solidFill>
              <a:srgbClr val="5FC337"/>
            </a:solidFill>
            <a:miter/>
            <a:tailEnd type="triangle"/>
          </a:ln>
        </p:spPr>
        <p:txBody>
          <a:bodyPr lIns="45719" rIns="45719"/>
          <a:lstStyle/>
          <a:p>
            <a:endParaRPr/>
          </a:p>
        </p:txBody>
      </p:sp>
      <p:sp>
        <p:nvSpPr>
          <p:cNvPr id="615" name="Straight Arrow Connector 36"/>
          <p:cNvSpPr/>
          <p:nvPr/>
        </p:nvSpPr>
        <p:spPr>
          <a:xfrm>
            <a:off x="4681487" y="3239860"/>
            <a:ext cx="1" cy="134415"/>
          </a:xfrm>
          <a:prstGeom prst="line">
            <a:avLst/>
          </a:prstGeom>
          <a:ln w="28575">
            <a:solidFill>
              <a:srgbClr val="5FC337"/>
            </a:solidFill>
            <a:miter/>
            <a:tailEnd type="triangle"/>
          </a:ln>
        </p:spPr>
        <p:txBody>
          <a:bodyPr lIns="45719" rIns="45719"/>
          <a:lstStyle/>
          <a:p>
            <a:endParaRPr/>
          </a:p>
        </p:txBody>
      </p:sp>
      <p:sp>
        <p:nvSpPr>
          <p:cNvPr id="616" name="TextBox 41"/>
          <p:cNvSpPr txBox="1"/>
          <p:nvPr/>
        </p:nvSpPr>
        <p:spPr>
          <a:xfrm>
            <a:off x="7545429" y="2444619"/>
            <a:ext cx="1399785" cy="602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95000"/>
              </a:lnSpc>
              <a:defRPr sz="1200"/>
            </a:pPr>
            <a:r>
              <a:t>21s movement</a:t>
            </a:r>
          </a:p>
          <a:p>
            <a:pPr>
              <a:lnSpc>
                <a:spcPct val="95000"/>
              </a:lnSpc>
              <a:defRPr sz="1200"/>
            </a:pPr>
            <a:r>
              <a:t>21s rest</a:t>
            </a:r>
          </a:p>
          <a:p>
            <a:pPr>
              <a:lnSpc>
                <a:spcPct val="95000"/>
              </a:lnSpc>
              <a:defRPr sz="1200"/>
            </a:pPr>
            <a:r>
              <a:t>x12</a:t>
            </a:r>
          </a:p>
        </p:txBody>
      </p:sp>
      <p:grpSp>
        <p:nvGrpSpPr>
          <p:cNvPr id="628" name="Group 49"/>
          <p:cNvGrpSpPr/>
          <p:nvPr/>
        </p:nvGrpSpPr>
        <p:grpSpPr>
          <a:xfrm>
            <a:off x="6599455" y="2491229"/>
            <a:ext cx="811034" cy="535683"/>
            <a:chOff x="0" y="0"/>
            <a:chExt cx="811033" cy="535682"/>
          </a:xfrm>
        </p:grpSpPr>
        <p:sp>
          <p:nvSpPr>
            <p:cNvPr id="617" name="Left-Right Arrow 40"/>
            <p:cNvSpPr/>
            <p:nvPr/>
          </p:nvSpPr>
          <p:spPr>
            <a:xfrm>
              <a:off x="329075" y="82916"/>
              <a:ext cx="152881" cy="95087"/>
            </a:xfrm>
            <a:prstGeom prst="leftRightArrow">
              <a:avLst>
                <a:gd name="adj1" fmla="val 50000"/>
                <a:gd name="adj2" fmla="val 50000"/>
              </a:avLst>
            </a:prstGeom>
            <a:solidFill>
              <a:srgbClr val="D9D9D9"/>
            </a:solidFill>
            <a:ln w="12700" cap="flat">
              <a:noFill/>
              <a:miter lim="400000"/>
            </a:ln>
            <a:effectLst/>
          </p:spPr>
          <p:txBody>
            <a:bodyPr wrap="square" lIns="45719" tIns="45719" rIns="45719" bIns="45719" numCol="1" anchor="ctr">
              <a:noAutofit/>
            </a:bodyPr>
            <a:lstStyle/>
            <a:p>
              <a:pPr algn="ctr">
                <a:lnSpc>
                  <a:spcPct val="95000"/>
                </a:lnSpc>
                <a:defRPr sz="1200">
                  <a:solidFill>
                    <a:srgbClr val="FFFFFF"/>
                  </a:solidFill>
                </a:defRPr>
              </a:pPr>
              <a:endParaRPr/>
            </a:p>
          </p:txBody>
        </p:sp>
        <p:grpSp>
          <p:nvGrpSpPr>
            <p:cNvPr id="620" name="Group 46"/>
            <p:cNvGrpSpPr/>
            <p:nvPr/>
          </p:nvGrpSpPr>
          <p:grpSpPr>
            <a:xfrm>
              <a:off x="-1" y="130460"/>
              <a:ext cx="291799" cy="337121"/>
              <a:chOff x="0" y="0"/>
              <a:chExt cx="291798" cy="337120"/>
            </a:xfrm>
          </p:grpSpPr>
          <p:sp>
            <p:nvSpPr>
              <p:cNvPr id="618" name="Freeform 42"/>
              <p:cNvSpPr/>
              <p:nvPr/>
            </p:nvSpPr>
            <p:spPr>
              <a:xfrm>
                <a:off x="-1" y="0"/>
                <a:ext cx="291799" cy="337121"/>
              </a:xfrm>
              <a:custGeom>
                <a:avLst/>
                <a:gdLst/>
                <a:ahLst/>
                <a:cxnLst>
                  <a:cxn ang="0">
                    <a:pos x="wd2" y="hd2"/>
                  </a:cxn>
                  <a:cxn ang="5400000">
                    <a:pos x="wd2" y="hd2"/>
                  </a:cxn>
                  <a:cxn ang="10800000">
                    <a:pos x="wd2" y="hd2"/>
                  </a:cxn>
                  <a:cxn ang="16200000">
                    <a:pos x="wd2" y="hd2"/>
                  </a:cxn>
                </a:cxnLst>
                <a:rect l="0" t="0" r="r" b="b"/>
                <a:pathLst>
                  <a:path w="21044" h="21330" extrusionOk="0">
                    <a:moveTo>
                      <a:pt x="3348" y="6574"/>
                    </a:moveTo>
                    <a:cubicBezTo>
                      <a:pt x="2848" y="7318"/>
                      <a:pt x="1392" y="7699"/>
                      <a:pt x="871" y="8405"/>
                    </a:cubicBezTo>
                    <a:cubicBezTo>
                      <a:pt x="349" y="9110"/>
                      <a:pt x="284" y="9625"/>
                      <a:pt x="219" y="10807"/>
                    </a:cubicBezTo>
                    <a:cubicBezTo>
                      <a:pt x="154" y="11989"/>
                      <a:pt x="-368" y="14048"/>
                      <a:pt x="479" y="15497"/>
                    </a:cubicBezTo>
                    <a:cubicBezTo>
                      <a:pt x="1327" y="16945"/>
                      <a:pt x="3543" y="18566"/>
                      <a:pt x="5304" y="19500"/>
                    </a:cubicBezTo>
                    <a:cubicBezTo>
                      <a:pt x="7064" y="20434"/>
                      <a:pt x="9237" y="20873"/>
                      <a:pt x="11040" y="21101"/>
                    </a:cubicBezTo>
                    <a:cubicBezTo>
                      <a:pt x="12844" y="21330"/>
                      <a:pt x="14561" y="21559"/>
                      <a:pt x="16125" y="20873"/>
                    </a:cubicBezTo>
                    <a:cubicBezTo>
                      <a:pt x="17690" y="20186"/>
                      <a:pt x="19624" y="19100"/>
                      <a:pt x="20428" y="16984"/>
                    </a:cubicBezTo>
                    <a:cubicBezTo>
                      <a:pt x="21232" y="14867"/>
                      <a:pt x="21058" y="10464"/>
                      <a:pt x="20950" y="8176"/>
                    </a:cubicBezTo>
                    <a:cubicBezTo>
                      <a:pt x="20841" y="5888"/>
                      <a:pt x="20406" y="4058"/>
                      <a:pt x="19776" y="3257"/>
                    </a:cubicBezTo>
                    <a:cubicBezTo>
                      <a:pt x="19146" y="2456"/>
                      <a:pt x="17603" y="3105"/>
                      <a:pt x="17168" y="3372"/>
                    </a:cubicBezTo>
                    <a:cubicBezTo>
                      <a:pt x="16734" y="3638"/>
                      <a:pt x="17212" y="4401"/>
                      <a:pt x="17168" y="4859"/>
                    </a:cubicBezTo>
                    <a:cubicBezTo>
                      <a:pt x="17125" y="5316"/>
                      <a:pt x="16994" y="6060"/>
                      <a:pt x="16908" y="6117"/>
                    </a:cubicBezTo>
                    <a:cubicBezTo>
                      <a:pt x="16822" y="6174"/>
                      <a:pt x="16673" y="5869"/>
                      <a:pt x="16652" y="5202"/>
                    </a:cubicBezTo>
                    <a:cubicBezTo>
                      <a:pt x="16630" y="4534"/>
                      <a:pt x="17104" y="2742"/>
                      <a:pt x="16777" y="2113"/>
                    </a:cubicBezTo>
                    <a:cubicBezTo>
                      <a:pt x="16451" y="1484"/>
                      <a:pt x="15387" y="1427"/>
                      <a:pt x="14691" y="1427"/>
                    </a:cubicBezTo>
                    <a:cubicBezTo>
                      <a:pt x="13996" y="1427"/>
                      <a:pt x="12996" y="1618"/>
                      <a:pt x="12605" y="2113"/>
                    </a:cubicBezTo>
                    <a:cubicBezTo>
                      <a:pt x="12214" y="2609"/>
                      <a:pt x="12344" y="4401"/>
                      <a:pt x="12344" y="4401"/>
                    </a:cubicBezTo>
                    <a:cubicBezTo>
                      <a:pt x="12279" y="4801"/>
                      <a:pt x="12214" y="5030"/>
                      <a:pt x="12214" y="4515"/>
                    </a:cubicBezTo>
                    <a:cubicBezTo>
                      <a:pt x="12214" y="4001"/>
                      <a:pt x="12453" y="2037"/>
                      <a:pt x="12344" y="1313"/>
                    </a:cubicBezTo>
                    <a:cubicBezTo>
                      <a:pt x="12236" y="588"/>
                      <a:pt x="12018" y="378"/>
                      <a:pt x="11562" y="169"/>
                    </a:cubicBezTo>
                    <a:cubicBezTo>
                      <a:pt x="11106" y="-41"/>
                      <a:pt x="10106" y="-24"/>
                      <a:pt x="9606" y="54"/>
                    </a:cubicBezTo>
                    <a:cubicBezTo>
                      <a:pt x="9106" y="133"/>
                      <a:pt x="8824" y="372"/>
                      <a:pt x="8563" y="639"/>
                    </a:cubicBezTo>
                    <a:cubicBezTo>
                      <a:pt x="8302" y="906"/>
                      <a:pt x="8107" y="972"/>
                      <a:pt x="8042" y="1656"/>
                    </a:cubicBezTo>
                    <a:cubicBezTo>
                      <a:pt x="7976" y="2340"/>
                      <a:pt x="8172" y="4744"/>
                      <a:pt x="8172" y="4744"/>
                    </a:cubicBezTo>
                    <a:cubicBezTo>
                      <a:pt x="8172" y="5278"/>
                      <a:pt x="8063" y="5278"/>
                      <a:pt x="8042" y="4859"/>
                    </a:cubicBezTo>
                    <a:cubicBezTo>
                      <a:pt x="8020" y="4439"/>
                      <a:pt x="8237" y="2819"/>
                      <a:pt x="8042" y="2228"/>
                    </a:cubicBezTo>
                    <a:cubicBezTo>
                      <a:pt x="7846" y="1637"/>
                      <a:pt x="7433" y="1427"/>
                      <a:pt x="6868" y="1313"/>
                    </a:cubicBezTo>
                    <a:cubicBezTo>
                      <a:pt x="6303" y="1198"/>
                      <a:pt x="5152" y="1103"/>
                      <a:pt x="4652" y="1541"/>
                    </a:cubicBezTo>
                    <a:cubicBezTo>
                      <a:pt x="4152" y="1980"/>
                      <a:pt x="3891" y="3028"/>
                      <a:pt x="3869" y="3943"/>
                    </a:cubicBezTo>
                    <a:cubicBezTo>
                      <a:pt x="3848" y="4859"/>
                      <a:pt x="3848" y="5831"/>
                      <a:pt x="3348" y="6574"/>
                    </a:cubicBezTo>
                    <a:close/>
                  </a:path>
                </a:pathLst>
              </a:custGeom>
              <a:solidFill>
                <a:srgbClr val="FFFFFF"/>
              </a:solidFill>
              <a:ln w="19050" cap="flat">
                <a:solidFill>
                  <a:srgbClr val="000000"/>
                </a:solidFill>
                <a:prstDash val="solid"/>
                <a:miter lim="800000"/>
              </a:ln>
              <a:effectLst/>
            </p:spPr>
            <p:txBody>
              <a:bodyPr wrap="square" lIns="45719" tIns="45719" rIns="45719" bIns="45719" numCol="1" anchor="ctr">
                <a:noAutofit/>
              </a:bodyPr>
              <a:lstStyle/>
              <a:p>
                <a:pPr algn="ctr">
                  <a:lnSpc>
                    <a:spcPct val="95000"/>
                  </a:lnSpc>
                  <a:defRPr sz="2400">
                    <a:solidFill>
                      <a:srgbClr val="FFFFFF"/>
                    </a:solidFill>
                  </a:defRPr>
                </a:pPr>
                <a:endParaRPr/>
              </a:p>
            </p:txBody>
          </p:sp>
          <p:sp>
            <p:nvSpPr>
              <p:cNvPr id="619" name="Freeform 45"/>
              <p:cNvSpPr/>
              <p:nvPr/>
            </p:nvSpPr>
            <p:spPr>
              <a:xfrm flipH="1">
                <a:off x="56071" y="43742"/>
                <a:ext cx="1" cy="118860"/>
              </a:xfrm>
              <a:prstGeom prst="line">
                <a:avLst/>
              </a:prstGeom>
              <a:noFill/>
              <a:ln w="19050" cap="flat">
                <a:solidFill>
                  <a:srgbClr val="000000"/>
                </a:solidFill>
                <a:prstDash val="solid"/>
                <a:miter lim="800000"/>
              </a:ln>
              <a:effectLst/>
            </p:spPr>
            <p:txBody>
              <a:bodyPr wrap="square" lIns="45719" tIns="45719" rIns="45719" bIns="45719" numCol="1" anchor="t">
                <a:noAutofit/>
              </a:bodyPr>
              <a:lstStyle/>
              <a:p>
                <a:endParaRPr/>
              </a:p>
            </p:txBody>
          </p:sp>
        </p:grpSp>
        <p:grpSp>
          <p:nvGrpSpPr>
            <p:cNvPr id="623" name="Group 47"/>
            <p:cNvGrpSpPr/>
            <p:nvPr/>
          </p:nvGrpSpPr>
          <p:grpSpPr>
            <a:xfrm>
              <a:off x="519235" y="-1"/>
              <a:ext cx="291798" cy="467582"/>
              <a:chOff x="0" y="0"/>
              <a:chExt cx="291797" cy="467581"/>
            </a:xfrm>
          </p:grpSpPr>
          <p:sp>
            <p:nvSpPr>
              <p:cNvPr id="621" name="Freeform 52"/>
              <p:cNvSpPr/>
              <p:nvPr/>
            </p:nvSpPr>
            <p:spPr>
              <a:xfrm>
                <a:off x="-1" y="-1"/>
                <a:ext cx="291798" cy="467582"/>
              </a:xfrm>
              <a:custGeom>
                <a:avLst/>
                <a:gdLst/>
                <a:ahLst/>
                <a:cxnLst>
                  <a:cxn ang="0">
                    <a:pos x="wd2" y="hd2"/>
                  </a:cxn>
                  <a:cxn ang="5400000">
                    <a:pos x="wd2" y="hd2"/>
                  </a:cxn>
                  <a:cxn ang="10800000">
                    <a:pos x="wd2" y="hd2"/>
                  </a:cxn>
                  <a:cxn ang="16200000">
                    <a:pos x="wd2" y="hd2"/>
                  </a:cxn>
                </a:cxnLst>
                <a:rect l="0" t="0" r="r" b="b"/>
                <a:pathLst>
                  <a:path w="21044" h="21106" extrusionOk="0">
                    <a:moveTo>
                      <a:pt x="3348" y="10579"/>
                    </a:moveTo>
                    <a:cubicBezTo>
                      <a:pt x="2848" y="11110"/>
                      <a:pt x="1392" y="11382"/>
                      <a:pt x="871" y="11885"/>
                    </a:cubicBezTo>
                    <a:cubicBezTo>
                      <a:pt x="349" y="12388"/>
                      <a:pt x="284" y="12756"/>
                      <a:pt x="219" y="13599"/>
                    </a:cubicBezTo>
                    <a:cubicBezTo>
                      <a:pt x="154" y="14442"/>
                      <a:pt x="-368" y="15911"/>
                      <a:pt x="479" y="16945"/>
                    </a:cubicBezTo>
                    <a:cubicBezTo>
                      <a:pt x="1327" y="17978"/>
                      <a:pt x="3543" y="19135"/>
                      <a:pt x="5304" y="19801"/>
                    </a:cubicBezTo>
                    <a:cubicBezTo>
                      <a:pt x="7064" y="20468"/>
                      <a:pt x="9237" y="20780"/>
                      <a:pt x="11040" y="20944"/>
                    </a:cubicBezTo>
                    <a:cubicBezTo>
                      <a:pt x="12844" y="21107"/>
                      <a:pt x="14561" y="21270"/>
                      <a:pt x="16125" y="20780"/>
                    </a:cubicBezTo>
                    <a:cubicBezTo>
                      <a:pt x="17690" y="20291"/>
                      <a:pt x="19624" y="19515"/>
                      <a:pt x="20428" y="18006"/>
                    </a:cubicBezTo>
                    <a:cubicBezTo>
                      <a:pt x="21232" y="16496"/>
                      <a:pt x="21058" y="13354"/>
                      <a:pt x="20950" y="11722"/>
                    </a:cubicBezTo>
                    <a:cubicBezTo>
                      <a:pt x="20841" y="10090"/>
                      <a:pt x="20406" y="8784"/>
                      <a:pt x="19776" y="8213"/>
                    </a:cubicBezTo>
                    <a:cubicBezTo>
                      <a:pt x="19146" y="7642"/>
                      <a:pt x="17603" y="8104"/>
                      <a:pt x="17168" y="8294"/>
                    </a:cubicBezTo>
                    <a:cubicBezTo>
                      <a:pt x="16734" y="8485"/>
                      <a:pt x="17212" y="9029"/>
                      <a:pt x="17168" y="9355"/>
                    </a:cubicBezTo>
                    <a:cubicBezTo>
                      <a:pt x="17125" y="9682"/>
                      <a:pt x="16994" y="10212"/>
                      <a:pt x="16908" y="10253"/>
                    </a:cubicBezTo>
                    <a:cubicBezTo>
                      <a:pt x="16822" y="10294"/>
                      <a:pt x="16673" y="10076"/>
                      <a:pt x="16652" y="9600"/>
                    </a:cubicBezTo>
                    <a:cubicBezTo>
                      <a:pt x="16630" y="9124"/>
                      <a:pt x="17104" y="7846"/>
                      <a:pt x="16777" y="7397"/>
                    </a:cubicBezTo>
                    <a:cubicBezTo>
                      <a:pt x="16451" y="6948"/>
                      <a:pt x="15387" y="6907"/>
                      <a:pt x="14691" y="6907"/>
                    </a:cubicBezTo>
                    <a:cubicBezTo>
                      <a:pt x="13996" y="6907"/>
                      <a:pt x="12996" y="7043"/>
                      <a:pt x="12605" y="7397"/>
                    </a:cubicBezTo>
                    <a:cubicBezTo>
                      <a:pt x="12214" y="7750"/>
                      <a:pt x="12344" y="9029"/>
                      <a:pt x="12344" y="9029"/>
                    </a:cubicBezTo>
                    <a:cubicBezTo>
                      <a:pt x="12279" y="9315"/>
                      <a:pt x="12214" y="9478"/>
                      <a:pt x="12214" y="9111"/>
                    </a:cubicBezTo>
                    <a:cubicBezTo>
                      <a:pt x="12214" y="8743"/>
                      <a:pt x="12453" y="7342"/>
                      <a:pt x="12344" y="6826"/>
                    </a:cubicBezTo>
                    <a:cubicBezTo>
                      <a:pt x="12236" y="6309"/>
                      <a:pt x="12018" y="6159"/>
                      <a:pt x="11562" y="6009"/>
                    </a:cubicBezTo>
                    <a:cubicBezTo>
                      <a:pt x="11106" y="5860"/>
                      <a:pt x="10106" y="5872"/>
                      <a:pt x="9606" y="5928"/>
                    </a:cubicBezTo>
                    <a:cubicBezTo>
                      <a:pt x="9106" y="5984"/>
                      <a:pt x="8824" y="6155"/>
                      <a:pt x="8563" y="6345"/>
                    </a:cubicBezTo>
                    <a:cubicBezTo>
                      <a:pt x="8302" y="6535"/>
                      <a:pt x="8107" y="6582"/>
                      <a:pt x="8042" y="7070"/>
                    </a:cubicBezTo>
                    <a:cubicBezTo>
                      <a:pt x="7976" y="7558"/>
                      <a:pt x="8172" y="9274"/>
                      <a:pt x="8172" y="9274"/>
                    </a:cubicBezTo>
                    <a:cubicBezTo>
                      <a:pt x="8172" y="9655"/>
                      <a:pt x="8063" y="9655"/>
                      <a:pt x="8042" y="9355"/>
                    </a:cubicBezTo>
                    <a:cubicBezTo>
                      <a:pt x="8020" y="9056"/>
                      <a:pt x="8153" y="8911"/>
                      <a:pt x="8042" y="7478"/>
                    </a:cubicBezTo>
                    <a:cubicBezTo>
                      <a:pt x="7930" y="6046"/>
                      <a:pt x="7797" y="1851"/>
                      <a:pt x="7372" y="761"/>
                    </a:cubicBezTo>
                    <a:cubicBezTo>
                      <a:pt x="6946" y="-330"/>
                      <a:pt x="5780" y="-54"/>
                      <a:pt x="5243" y="399"/>
                    </a:cubicBezTo>
                    <a:cubicBezTo>
                      <a:pt x="4707" y="852"/>
                      <a:pt x="4151" y="1437"/>
                      <a:pt x="4153" y="3478"/>
                    </a:cubicBezTo>
                    <a:cubicBezTo>
                      <a:pt x="3898" y="4968"/>
                      <a:pt x="4004" y="7519"/>
                      <a:pt x="3869" y="8702"/>
                    </a:cubicBezTo>
                    <a:cubicBezTo>
                      <a:pt x="3735" y="9886"/>
                      <a:pt x="3848" y="10049"/>
                      <a:pt x="3348" y="10579"/>
                    </a:cubicBezTo>
                    <a:close/>
                  </a:path>
                </a:pathLst>
              </a:custGeom>
              <a:solidFill>
                <a:srgbClr val="FFFFFF"/>
              </a:solidFill>
              <a:ln w="19050" cap="flat">
                <a:solidFill>
                  <a:srgbClr val="000000"/>
                </a:solidFill>
                <a:prstDash val="solid"/>
                <a:miter lim="800000"/>
              </a:ln>
              <a:effectLst/>
            </p:spPr>
            <p:txBody>
              <a:bodyPr wrap="square" lIns="45719" tIns="45719" rIns="45719" bIns="45719" numCol="1" anchor="ctr">
                <a:noAutofit/>
              </a:bodyPr>
              <a:lstStyle/>
              <a:p>
                <a:pPr algn="ctr">
                  <a:lnSpc>
                    <a:spcPct val="95000"/>
                  </a:lnSpc>
                  <a:defRPr sz="2400">
                    <a:solidFill>
                      <a:srgbClr val="FFFFFF"/>
                    </a:solidFill>
                  </a:defRPr>
                </a:pPr>
                <a:endParaRPr/>
              </a:p>
            </p:txBody>
          </p:sp>
          <p:sp>
            <p:nvSpPr>
              <p:cNvPr id="622" name="Freeform 53"/>
              <p:cNvSpPr/>
              <p:nvPr/>
            </p:nvSpPr>
            <p:spPr>
              <a:xfrm flipH="1">
                <a:off x="56071" y="174202"/>
                <a:ext cx="1" cy="118860"/>
              </a:xfrm>
              <a:prstGeom prst="line">
                <a:avLst/>
              </a:prstGeom>
              <a:noFill/>
              <a:ln w="19050" cap="flat">
                <a:solidFill>
                  <a:srgbClr val="000000"/>
                </a:solidFill>
                <a:prstDash val="solid"/>
                <a:miter lim="800000"/>
              </a:ln>
              <a:effectLst/>
            </p:spPr>
            <p:txBody>
              <a:bodyPr wrap="square" lIns="45719" tIns="45719" rIns="45719" bIns="45719" numCol="1" anchor="t">
                <a:noAutofit/>
              </a:bodyPr>
              <a:lstStyle/>
              <a:p>
                <a:endParaRPr/>
              </a:p>
            </p:txBody>
          </p:sp>
        </p:grpSp>
        <p:sp>
          <p:nvSpPr>
            <p:cNvPr id="624" name="Rectangle 48"/>
            <p:cNvSpPr/>
            <p:nvPr/>
          </p:nvSpPr>
          <p:spPr>
            <a:xfrm>
              <a:off x="88611" y="439423"/>
              <a:ext cx="187640" cy="87259"/>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lnSpc>
                  <a:spcPct val="95000"/>
                </a:lnSpc>
                <a:defRPr sz="2400">
                  <a:solidFill>
                    <a:srgbClr val="FFFFFF"/>
                  </a:solidFill>
                </a:defRPr>
              </a:pPr>
              <a:endParaRPr/>
            </a:p>
          </p:txBody>
        </p:sp>
        <p:sp>
          <p:nvSpPr>
            <p:cNvPr id="625" name="Freeform 55"/>
            <p:cNvSpPr/>
            <p:nvPr/>
          </p:nvSpPr>
          <p:spPr>
            <a:xfrm>
              <a:off x="67704" y="480953"/>
              <a:ext cx="202817" cy="54729"/>
            </a:xfrm>
            <a:custGeom>
              <a:avLst/>
              <a:gdLst/>
              <a:ahLst/>
              <a:cxnLst>
                <a:cxn ang="0">
                  <a:pos x="wd2" y="hd2"/>
                </a:cxn>
                <a:cxn ang="5400000">
                  <a:pos x="wd2" y="hd2"/>
                </a:cxn>
                <a:cxn ang="10800000">
                  <a:pos x="wd2" y="hd2"/>
                </a:cxn>
                <a:cxn ang="16200000">
                  <a:pos x="wd2" y="hd2"/>
                </a:cxn>
              </a:cxnLst>
              <a:rect l="0" t="0" r="r" b="b"/>
              <a:pathLst>
                <a:path w="21600" h="21600" extrusionOk="0">
                  <a:moveTo>
                    <a:pt x="6514" y="1271"/>
                  </a:moveTo>
                  <a:lnTo>
                    <a:pt x="0" y="1271"/>
                  </a:lnTo>
                  <a:lnTo>
                    <a:pt x="0" y="21600"/>
                  </a:lnTo>
                  <a:lnTo>
                    <a:pt x="21600" y="21600"/>
                  </a:lnTo>
                  <a:lnTo>
                    <a:pt x="21600" y="0"/>
                  </a:lnTo>
                  <a:lnTo>
                    <a:pt x="15771" y="0"/>
                  </a:lnTo>
                </a:path>
              </a:pathLst>
            </a:custGeom>
            <a:noFill/>
            <a:ln w="1905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626" name="Rectangle 57"/>
            <p:cNvSpPr/>
            <p:nvPr/>
          </p:nvSpPr>
          <p:spPr>
            <a:xfrm>
              <a:off x="607847" y="435556"/>
              <a:ext cx="187640" cy="87259"/>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lnSpc>
                  <a:spcPct val="95000"/>
                </a:lnSpc>
                <a:defRPr sz="2400">
                  <a:solidFill>
                    <a:srgbClr val="FFFFFF"/>
                  </a:solidFill>
                </a:defRPr>
              </a:pPr>
              <a:endParaRPr/>
            </a:p>
          </p:txBody>
        </p:sp>
        <p:sp>
          <p:nvSpPr>
            <p:cNvPr id="627" name="Freeform 58"/>
            <p:cNvSpPr/>
            <p:nvPr/>
          </p:nvSpPr>
          <p:spPr>
            <a:xfrm>
              <a:off x="586940" y="477086"/>
              <a:ext cx="202817" cy="54729"/>
            </a:xfrm>
            <a:custGeom>
              <a:avLst/>
              <a:gdLst/>
              <a:ahLst/>
              <a:cxnLst>
                <a:cxn ang="0">
                  <a:pos x="wd2" y="hd2"/>
                </a:cxn>
                <a:cxn ang="5400000">
                  <a:pos x="wd2" y="hd2"/>
                </a:cxn>
                <a:cxn ang="10800000">
                  <a:pos x="wd2" y="hd2"/>
                </a:cxn>
                <a:cxn ang="16200000">
                  <a:pos x="wd2" y="hd2"/>
                </a:cxn>
              </a:cxnLst>
              <a:rect l="0" t="0" r="r" b="b"/>
              <a:pathLst>
                <a:path w="21600" h="21600" extrusionOk="0">
                  <a:moveTo>
                    <a:pt x="6514" y="1271"/>
                  </a:moveTo>
                  <a:lnTo>
                    <a:pt x="0" y="1271"/>
                  </a:lnTo>
                  <a:lnTo>
                    <a:pt x="0" y="21600"/>
                  </a:lnTo>
                  <a:lnTo>
                    <a:pt x="21600" y="21600"/>
                  </a:lnTo>
                  <a:lnTo>
                    <a:pt x="21600" y="0"/>
                  </a:lnTo>
                  <a:lnTo>
                    <a:pt x="15771" y="0"/>
                  </a:lnTo>
                </a:path>
              </a:pathLst>
            </a:custGeom>
            <a:noFill/>
            <a:ln w="1905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sp>
        <p:nvSpPr>
          <p:cNvPr id="629" name="Rounded Rectangle 54"/>
          <p:cNvSpPr/>
          <p:nvPr/>
        </p:nvSpPr>
        <p:spPr>
          <a:xfrm>
            <a:off x="6496642" y="2362200"/>
            <a:ext cx="2799758" cy="800986"/>
          </a:xfrm>
          <a:prstGeom prst="roundRect">
            <a:avLst>
              <a:gd name="adj" fmla="val 10231"/>
            </a:avLst>
          </a:prstGeom>
          <a:ln w="12700">
            <a:solidFill>
              <a:srgbClr val="A01C84"/>
            </a:solidFill>
            <a:miter/>
          </a:ln>
        </p:spPr>
        <p:txBody>
          <a:bodyPr lIns="45719" rIns="45719" anchor="ctr"/>
          <a:lstStyle/>
          <a:p>
            <a:pPr algn="ctr">
              <a:lnSpc>
                <a:spcPct val="95000"/>
              </a:lnSpc>
              <a:defRPr sz="2400">
                <a:solidFill>
                  <a:srgbClr val="FFFFFF"/>
                </a:solidFill>
              </a:defRPr>
            </a:pPr>
            <a:endParaRPr/>
          </a:p>
        </p:txBody>
      </p:sp>
      <p:sp>
        <p:nvSpPr>
          <p:cNvPr id="630" name="Rounded Rectangle 62"/>
          <p:cNvSpPr/>
          <p:nvPr/>
        </p:nvSpPr>
        <p:spPr>
          <a:xfrm>
            <a:off x="6496642" y="3388376"/>
            <a:ext cx="2799758" cy="802624"/>
          </a:xfrm>
          <a:prstGeom prst="roundRect">
            <a:avLst>
              <a:gd name="adj" fmla="val 10231"/>
            </a:avLst>
          </a:prstGeom>
          <a:ln w="12700">
            <a:solidFill>
              <a:srgbClr val="5FC337"/>
            </a:solidFill>
            <a:miter/>
          </a:ln>
        </p:spPr>
        <p:txBody>
          <a:bodyPr lIns="45719" rIns="45719" anchor="ctr"/>
          <a:lstStyle/>
          <a:p>
            <a:pPr algn="ctr">
              <a:lnSpc>
                <a:spcPct val="95000"/>
              </a:lnSpc>
              <a:defRPr sz="2400">
                <a:solidFill>
                  <a:srgbClr val="FFFFFF"/>
                </a:solidFill>
              </a:defRPr>
            </a:pPr>
            <a:endParaRPr/>
          </a:p>
        </p:txBody>
      </p:sp>
      <p:sp>
        <p:nvSpPr>
          <p:cNvPr id="631" name="TextBox 63"/>
          <p:cNvSpPr txBox="1"/>
          <p:nvPr/>
        </p:nvSpPr>
        <p:spPr>
          <a:xfrm>
            <a:off x="6446520" y="4476565"/>
            <a:ext cx="2936918" cy="8984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1400"/>
            </a:pPr>
            <a:r>
              <a:t>The line activation profile in the </a:t>
            </a:r>
          </a:p>
          <a:p>
            <a:pPr algn="ctr">
              <a:defRPr sz="1400"/>
            </a:pPr>
            <a:r>
              <a:t>pre-central gyrus is different when </a:t>
            </a:r>
            <a:br/>
            <a:r>
              <a:t>a volunteer performs finger motion with or without touch</a:t>
            </a:r>
          </a:p>
        </p:txBody>
      </p:sp>
      <p:sp>
        <p:nvSpPr>
          <p:cNvPr id="632" name="Gerade Verbindung 342"/>
          <p:cNvSpPr/>
          <p:nvPr/>
        </p:nvSpPr>
        <p:spPr>
          <a:xfrm>
            <a:off x="3587055" y="5054648"/>
            <a:ext cx="232867" cy="1"/>
          </a:xfrm>
          <a:prstGeom prst="line">
            <a:avLst/>
          </a:prstGeom>
          <a:ln w="19050">
            <a:solidFill>
              <a:srgbClr val="000000"/>
            </a:solidFill>
            <a:prstDash val="sysDash"/>
            <a:miter/>
          </a:ln>
        </p:spPr>
        <p:txBody>
          <a:bodyPr lIns="45719" rIns="45719"/>
          <a:lstStyle/>
          <a:p>
            <a:endParaRPr/>
          </a:p>
        </p:txBody>
      </p:sp>
      <p:sp>
        <p:nvSpPr>
          <p:cNvPr id="633" name="Textfeld 343"/>
          <p:cNvSpPr txBox="1"/>
          <p:nvPr/>
        </p:nvSpPr>
        <p:spPr>
          <a:xfrm>
            <a:off x="3902902" y="4960113"/>
            <a:ext cx="2421698" cy="4005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400"/>
            </a:lvl1pPr>
          </a:lstStyle>
          <a:p>
            <a:r>
              <a:t>Intensity of the corresponding mean EPIK image</a:t>
            </a:r>
          </a:p>
        </p:txBody>
      </p:sp>
      <p:sp>
        <p:nvSpPr>
          <p:cNvPr id="634" name="Title 1"/>
          <p:cNvSpPr txBox="1">
            <a:spLocks noGrp="1"/>
          </p:cNvSpPr>
          <p:nvPr>
            <p:ph type="title"/>
          </p:nvPr>
        </p:nvSpPr>
        <p:spPr>
          <a:xfrm>
            <a:off x="371475" y="323999"/>
            <a:ext cx="11449050" cy="1124781"/>
          </a:xfrm>
          <a:prstGeom prst="rect">
            <a:avLst/>
          </a:prstGeom>
        </p:spPr>
        <p:txBody>
          <a:bodyPr/>
          <a:lstStyle/>
          <a:p>
            <a:pPr>
              <a:defRPr sz="2400"/>
            </a:pPr>
            <a:r>
              <a:t>D</a:t>
            </a:r>
            <a:r>
              <a:rPr cap="none"/>
              <a:t>epth-dependent</a:t>
            </a:r>
            <a:r>
              <a:t> </a:t>
            </a:r>
            <a:r>
              <a:rPr cap="none"/>
              <a:t>f</a:t>
            </a:r>
            <a:r>
              <a:t>MRI</a:t>
            </a:r>
          </a:p>
        </p:txBody>
      </p:sp>
      <p:sp>
        <p:nvSpPr>
          <p:cNvPr id="635" name="Text Placeholder 5"/>
          <p:cNvSpPr txBox="1">
            <a:spLocks noGrp="1"/>
          </p:cNvSpPr>
          <p:nvPr>
            <p:ph type="body" sz="quarter" idx="1"/>
          </p:nvPr>
        </p:nvSpPr>
        <p:spPr>
          <a:xfrm>
            <a:off x="838199" y="938786"/>
            <a:ext cx="10969625" cy="509995"/>
          </a:xfrm>
          <a:prstGeom prst="rect">
            <a:avLst/>
          </a:prstGeom>
        </p:spPr>
        <p:txBody>
          <a:bodyPr/>
          <a:lstStyle>
            <a:lvl1pPr marL="0" indent="0">
              <a:spcBef>
                <a:spcPts val="0"/>
              </a:spcBef>
              <a:buSzTx/>
              <a:buNone/>
              <a:defRPr sz="1800" b="1">
                <a:solidFill>
                  <a:schemeClr val="accent1"/>
                </a:solidFill>
              </a:defRPr>
            </a:lvl1pPr>
          </a:lstStyle>
          <a:p>
            <a:r>
              <a:t>Evoked laminar activity</a:t>
            </a:r>
          </a:p>
        </p:txBody>
      </p:sp>
      <p:pic>
        <p:nvPicPr>
          <p:cNvPr id="636" name="Picture 2" descr="Picture 2"/>
          <p:cNvPicPr>
            <a:picLocks noChangeAspect="1"/>
          </p:cNvPicPr>
          <p:nvPr/>
        </p:nvPicPr>
        <p:blipFill>
          <a:blip r:embed="rId7"/>
          <a:stretch>
            <a:fillRect/>
          </a:stretch>
        </p:blipFill>
        <p:spPr>
          <a:xfrm>
            <a:off x="270706" y="830402"/>
            <a:ext cx="510282" cy="510283"/>
          </a:xfrm>
          <a:prstGeom prst="rect">
            <a:avLst/>
          </a:prstGeom>
          <a:ln w="12700">
            <a:miter lim="400000"/>
          </a:ln>
        </p:spPr>
      </p:pic>
      <p:sp>
        <p:nvSpPr>
          <p:cNvPr id="637" name="Gerade Verbindung 342"/>
          <p:cNvSpPr/>
          <p:nvPr/>
        </p:nvSpPr>
        <p:spPr>
          <a:xfrm>
            <a:off x="3587055" y="5257800"/>
            <a:ext cx="232867" cy="0"/>
          </a:xfrm>
          <a:prstGeom prst="line">
            <a:avLst/>
          </a:prstGeom>
          <a:ln w="19050">
            <a:solidFill>
              <a:srgbClr val="000000"/>
            </a:solidFill>
            <a:miter/>
          </a:ln>
        </p:spPr>
        <p:txBody>
          <a:bodyPr lIns="45719" rIns="45719"/>
          <a:lstStyle/>
          <a:p>
            <a:endParaRPr/>
          </a:p>
        </p:txBody>
      </p:sp>
      <p:sp>
        <p:nvSpPr>
          <p:cNvPr id="638" name="Slide Number Placeholder 2"/>
          <p:cNvSpPr txBox="1">
            <a:spLocks noGrp="1"/>
          </p:cNvSpPr>
          <p:nvPr>
            <p:ph type="sldNum" sz="quarter" idx="2"/>
          </p:nvPr>
        </p:nvSpPr>
        <p:spPr>
          <a:xfrm>
            <a:off x="5818289" y="6381327"/>
            <a:ext cx="127001" cy="17281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607"/>
                                        </p:tgtEl>
                                        <p:attrNameLst>
                                          <p:attrName>style.visibility</p:attrName>
                                        </p:attrNameLst>
                                      </p:cBhvr>
                                      <p:to>
                                        <p:strVal val="visible"/>
                                      </p:to>
                                    </p:set>
                                    <p:animEffect transition="in" filter="fade">
                                      <p:cBhvr>
                                        <p:cTn id="7" dur="500"/>
                                        <p:tgtEl>
                                          <p:spTgt spid="607"/>
                                        </p:tgtEl>
                                      </p:cBhvr>
                                    </p:animEffect>
                                  </p:childTnLst>
                                </p:cTn>
                              </p:par>
                            </p:childTnLst>
                          </p:cTn>
                        </p:par>
                        <p:par>
                          <p:cTn id="8" fill="hold">
                            <p:stCondLst>
                              <p:cond delay="500"/>
                            </p:stCondLst>
                            <p:childTnLst>
                              <p:par>
                                <p:cTn id="9" presetID="10" presetClass="entr" fill="hold" grpId="2" nodeType="afterEffect">
                                  <p:stCondLst>
                                    <p:cond delay="0"/>
                                  </p:stCondLst>
                                  <p:iterate>
                                    <p:tmAbs val="0"/>
                                  </p:iterate>
                                  <p:childTnLst>
                                    <p:set>
                                      <p:cBhvr>
                                        <p:cTn id="10" fill="hold"/>
                                        <p:tgtEl>
                                          <p:spTgt spid="608"/>
                                        </p:tgtEl>
                                        <p:attrNameLst>
                                          <p:attrName>style.visibility</p:attrName>
                                        </p:attrNameLst>
                                      </p:cBhvr>
                                      <p:to>
                                        <p:strVal val="visible"/>
                                      </p:to>
                                    </p:set>
                                    <p:animEffect transition="in" filter="fade">
                                      <p:cBhvr>
                                        <p:cTn id="11" dur="500"/>
                                        <p:tgtEl>
                                          <p:spTgt spid="608"/>
                                        </p:tgtEl>
                                      </p:cBhvr>
                                    </p:animEffect>
                                  </p:childTnLst>
                                </p:cTn>
                              </p:par>
                            </p:childTnLst>
                          </p:cTn>
                        </p:par>
                        <p:par>
                          <p:cTn id="12" fill="hold">
                            <p:stCondLst>
                              <p:cond delay="1000"/>
                            </p:stCondLst>
                            <p:childTnLst>
                              <p:par>
                                <p:cTn id="13" presetID="10" presetClass="entr" fill="hold" grpId="3" nodeType="afterEffect">
                                  <p:stCondLst>
                                    <p:cond delay="0"/>
                                  </p:stCondLst>
                                  <p:iterate>
                                    <p:tmAbs val="0"/>
                                  </p:iterate>
                                  <p:childTnLst>
                                    <p:set>
                                      <p:cBhvr>
                                        <p:cTn id="14" fill="hold"/>
                                        <p:tgtEl>
                                          <p:spTgt spid="629"/>
                                        </p:tgtEl>
                                        <p:attrNameLst>
                                          <p:attrName>style.visibility</p:attrName>
                                        </p:attrNameLst>
                                      </p:cBhvr>
                                      <p:to>
                                        <p:strVal val="visible"/>
                                      </p:to>
                                    </p:set>
                                    <p:animEffect transition="in" filter="fade">
                                      <p:cBhvr>
                                        <p:cTn id="15" dur="500"/>
                                        <p:tgtEl>
                                          <p:spTgt spid="62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fill="hold" grpId="4" nodeType="clickEffect">
                                  <p:stCondLst>
                                    <p:cond delay="0"/>
                                  </p:stCondLst>
                                  <p:iterate>
                                    <p:tmAbs val="0"/>
                                  </p:iterate>
                                  <p:childTnLst>
                                    <p:set>
                                      <p:cBhvr>
                                        <p:cTn id="19" fill="hold"/>
                                        <p:tgtEl>
                                          <p:spTgt spid="614"/>
                                        </p:tgtEl>
                                        <p:attrNameLst>
                                          <p:attrName>style.visibility</p:attrName>
                                        </p:attrNameLst>
                                      </p:cBhvr>
                                      <p:to>
                                        <p:strVal val="visible"/>
                                      </p:to>
                                    </p:set>
                                    <p:animEffect transition="in" filter="fade">
                                      <p:cBhvr>
                                        <p:cTn id="20" dur="500"/>
                                        <p:tgtEl>
                                          <p:spTgt spid="614"/>
                                        </p:tgtEl>
                                      </p:cBhvr>
                                    </p:animEffect>
                                  </p:childTnLst>
                                </p:cTn>
                              </p:par>
                            </p:childTnLst>
                          </p:cTn>
                        </p:par>
                        <p:par>
                          <p:cTn id="21" fill="hold">
                            <p:stCondLst>
                              <p:cond delay="500"/>
                            </p:stCondLst>
                            <p:childTnLst>
                              <p:par>
                                <p:cTn id="22" presetID="10" presetClass="entr" fill="hold" grpId="5" nodeType="afterEffect">
                                  <p:stCondLst>
                                    <p:cond delay="0"/>
                                  </p:stCondLst>
                                  <p:iterate>
                                    <p:tmAbs val="0"/>
                                  </p:iterate>
                                  <p:childTnLst>
                                    <p:set>
                                      <p:cBhvr>
                                        <p:cTn id="23" fill="hold"/>
                                        <p:tgtEl>
                                          <p:spTgt spid="615"/>
                                        </p:tgtEl>
                                        <p:attrNameLst>
                                          <p:attrName>style.visibility</p:attrName>
                                        </p:attrNameLst>
                                      </p:cBhvr>
                                      <p:to>
                                        <p:strVal val="visible"/>
                                      </p:to>
                                    </p:set>
                                    <p:animEffect transition="in" filter="fade">
                                      <p:cBhvr>
                                        <p:cTn id="24" dur="500"/>
                                        <p:tgtEl>
                                          <p:spTgt spid="615"/>
                                        </p:tgtEl>
                                      </p:cBhvr>
                                    </p:animEffect>
                                  </p:childTnLst>
                                </p:cTn>
                              </p:par>
                            </p:childTnLst>
                          </p:cTn>
                        </p:par>
                        <p:par>
                          <p:cTn id="25" fill="hold">
                            <p:stCondLst>
                              <p:cond delay="1000"/>
                            </p:stCondLst>
                            <p:childTnLst>
                              <p:par>
                                <p:cTn id="26" presetID="10" presetClass="entr" fill="hold" grpId="6" nodeType="afterEffect">
                                  <p:stCondLst>
                                    <p:cond delay="0"/>
                                  </p:stCondLst>
                                  <p:iterate>
                                    <p:tmAbs val="0"/>
                                  </p:iterate>
                                  <p:childTnLst>
                                    <p:set>
                                      <p:cBhvr>
                                        <p:cTn id="27" fill="hold"/>
                                        <p:tgtEl>
                                          <p:spTgt spid="630"/>
                                        </p:tgtEl>
                                        <p:attrNameLst>
                                          <p:attrName>style.visibility</p:attrName>
                                        </p:attrNameLst>
                                      </p:cBhvr>
                                      <p:to>
                                        <p:strVal val="visible"/>
                                      </p:to>
                                    </p:set>
                                    <p:animEffect transition="in" filter="fade">
                                      <p:cBhvr>
                                        <p:cTn id="28" dur="500"/>
                                        <p:tgtEl>
                                          <p:spTgt spid="630"/>
                                        </p:tgtEl>
                                      </p:cBhvr>
                                    </p:animEffect>
                                  </p:childTnLst>
                                </p:cTn>
                              </p:par>
                            </p:childTnLst>
                          </p:cTn>
                        </p:par>
                        <p:par>
                          <p:cTn id="29" fill="hold">
                            <p:stCondLst>
                              <p:cond delay="1500"/>
                            </p:stCondLst>
                            <p:childTnLst>
                              <p:par>
                                <p:cTn id="30" presetID="10" presetClass="entr" fill="hold" grpId="7" nodeType="afterEffect">
                                  <p:stCondLst>
                                    <p:cond delay="0"/>
                                  </p:stCondLst>
                                  <p:iterate>
                                    <p:tmAbs val="0"/>
                                  </p:iterate>
                                  <p:childTnLst>
                                    <p:set>
                                      <p:cBhvr>
                                        <p:cTn id="31" fill="hold"/>
                                        <p:tgtEl>
                                          <p:spTgt spid="631"/>
                                        </p:tgtEl>
                                        <p:attrNameLst>
                                          <p:attrName>style.visibility</p:attrName>
                                        </p:attrNameLst>
                                      </p:cBhvr>
                                      <p:to>
                                        <p:strVal val="visible"/>
                                      </p:to>
                                    </p:set>
                                    <p:animEffect transition="in" filter="fade">
                                      <p:cBhvr>
                                        <p:cTn id="32" dur="500"/>
                                        <p:tgtEl>
                                          <p:spTgt spid="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7" grpId="1" animBg="1" advAuto="0"/>
      <p:bldP spid="608" grpId="2" animBg="1" advAuto="0"/>
      <p:bldP spid="614" grpId="4" animBg="1" advAuto="0"/>
      <p:bldP spid="615" grpId="5" animBg="1" advAuto="0"/>
      <p:bldP spid="629" grpId="3" animBg="1" advAuto="0"/>
      <p:bldP spid="630" grpId="6" animBg="1" advAuto="0"/>
      <p:bldP spid="631" grpId="7"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 name="Group 2"/>
          <p:cNvGrpSpPr/>
          <p:nvPr/>
        </p:nvGrpSpPr>
        <p:grpSpPr>
          <a:xfrm>
            <a:off x="4007639" y="1752599"/>
            <a:ext cx="4071433" cy="4325910"/>
            <a:chOff x="0" y="0"/>
            <a:chExt cx="4071431" cy="4325908"/>
          </a:xfrm>
        </p:grpSpPr>
        <p:pic>
          <p:nvPicPr>
            <p:cNvPr id="642" name="Picture 11" descr="Picture 11"/>
            <p:cNvPicPr>
              <a:picLocks noChangeAspect="1"/>
            </p:cNvPicPr>
            <p:nvPr/>
          </p:nvPicPr>
          <p:blipFill>
            <a:blip r:embed="rId3"/>
            <a:srcRect l="5578" t="1404" r="12869" b="4840"/>
            <a:stretch>
              <a:fillRect/>
            </a:stretch>
          </p:blipFill>
          <p:spPr>
            <a:xfrm>
              <a:off x="293727" y="420456"/>
              <a:ext cx="3554187" cy="3302990"/>
            </a:xfrm>
            <a:prstGeom prst="rect">
              <a:avLst/>
            </a:prstGeom>
            <a:ln w="12700" cap="flat">
              <a:noFill/>
              <a:miter lim="400000"/>
            </a:ln>
            <a:effectLst/>
          </p:spPr>
        </p:pic>
        <p:sp>
          <p:nvSpPr>
            <p:cNvPr id="643" name="TextBox 58"/>
            <p:cNvSpPr txBox="1"/>
            <p:nvPr/>
          </p:nvSpPr>
          <p:spPr>
            <a:xfrm rot="16200000">
              <a:off x="-1176380" y="1978825"/>
              <a:ext cx="2617014" cy="2642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200" b="1"/>
              </a:lvl1pPr>
            </a:lstStyle>
            <a:p>
              <a:r>
                <a:t>ROIs x layers x 2 hemispheres</a:t>
              </a:r>
            </a:p>
          </p:txBody>
        </p:sp>
        <p:sp>
          <p:nvSpPr>
            <p:cNvPr id="644" name="Left Brace 40"/>
            <p:cNvSpPr/>
            <p:nvPr/>
          </p:nvSpPr>
          <p:spPr>
            <a:xfrm rot="5400000" flipH="1">
              <a:off x="1127128" y="3109775"/>
              <a:ext cx="55633" cy="169317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74"/>
                    <a:pt x="10800" y="21541"/>
                  </a:cubicBezTo>
                  <a:lnTo>
                    <a:pt x="10800" y="10859"/>
                  </a:lnTo>
                  <a:cubicBezTo>
                    <a:pt x="10800" y="10826"/>
                    <a:pt x="5965" y="10800"/>
                    <a:pt x="0" y="10800"/>
                  </a:cubicBezTo>
                  <a:cubicBezTo>
                    <a:pt x="5965" y="10800"/>
                    <a:pt x="10800" y="10774"/>
                    <a:pt x="10800" y="10741"/>
                  </a:cubicBezTo>
                  <a:lnTo>
                    <a:pt x="10800" y="59"/>
                  </a:lnTo>
                  <a:cubicBezTo>
                    <a:pt x="10800" y="26"/>
                    <a:pt x="15635" y="0"/>
                    <a:pt x="21600" y="0"/>
                  </a:cubicBezTo>
                </a:path>
              </a:pathLst>
            </a:custGeom>
            <a:noFill/>
            <a:ln w="6350" cap="flat">
              <a:solidFill>
                <a:srgbClr val="000000"/>
              </a:solidFill>
              <a:prstDash val="solid"/>
              <a:miter lim="800000"/>
            </a:ln>
            <a:effectLst/>
          </p:spPr>
          <p:txBody>
            <a:bodyPr wrap="square" lIns="45719" tIns="45719" rIns="45719" bIns="45719" numCol="1" anchor="ctr">
              <a:noAutofit/>
            </a:bodyPr>
            <a:lstStyle/>
            <a:p>
              <a:pPr algn="ctr">
                <a:defRPr sz="1200"/>
              </a:pPr>
              <a:endParaRPr/>
            </a:p>
          </p:txBody>
        </p:sp>
        <p:sp>
          <p:nvSpPr>
            <p:cNvPr id="645" name="TextBox 58"/>
            <p:cNvSpPr txBox="1"/>
            <p:nvPr/>
          </p:nvSpPr>
          <p:spPr>
            <a:xfrm>
              <a:off x="237486" y="3708245"/>
              <a:ext cx="3833947" cy="2642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spcBef>
                  <a:spcPts val="200"/>
                </a:spcBef>
                <a:defRPr sz="1200" b="1"/>
              </a:lvl1pPr>
            </a:lstStyle>
            <a:p>
              <a:r>
                <a:t>1            50           100           150          200        250</a:t>
              </a:r>
            </a:p>
          </p:txBody>
        </p:sp>
        <p:sp>
          <p:nvSpPr>
            <p:cNvPr id="646" name="Left Brace 42"/>
            <p:cNvSpPr/>
            <p:nvPr/>
          </p:nvSpPr>
          <p:spPr>
            <a:xfrm rot="5400000" flipH="1">
              <a:off x="2854721" y="3112398"/>
              <a:ext cx="55633" cy="169317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574"/>
                    <a:pt x="10800" y="21541"/>
                  </a:cubicBezTo>
                  <a:lnTo>
                    <a:pt x="10800" y="10859"/>
                  </a:lnTo>
                  <a:cubicBezTo>
                    <a:pt x="10800" y="10826"/>
                    <a:pt x="5965" y="10800"/>
                    <a:pt x="0" y="10800"/>
                  </a:cubicBezTo>
                  <a:cubicBezTo>
                    <a:pt x="5965" y="10800"/>
                    <a:pt x="10800" y="10774"/>
                    <a:pt x="10800" y="10741"/>
                  </a:cubicBezTo>
                  <a:lnTo>
                    <a:pt x="10800" y="59"/>
                  </a:lnTo>
                  <a:cubicBezTo>
                    <a:pt x="10800" y="26"/>
                    <a:pt x="15635" y="0"/>
                    <a:pt x="21600" y="0"/>
                  </a:cubicBezTo>
                </a:path>
              </a:pathLst>
            </a:custGeom>
            <a:noFill/>
            <a:ln w="6350" cap="flat">
              <a:solidFill>
                <a:srgbClr val="000000"/>
              </a:solidFill>
              <a:prstDash val="solid"/>
              <a:miter lim="800000"/>
            </a:ln>
            <a:effectLst/>
          </p:spPr>
          <p:txBody>
            <a:bodyPr wrap="square" lIns="45719" tIns="45719" rIns="45719" bIns="45719" numCol="1" anchor="ctr">
              <a:noAutofit/>
            </a:bodyPr>
            <a:lstStyle/>
            <a:p>
              <a:pPr algn="ctr">
                <a:defRPr sz="1200"/>
              </a:pPr>
              <a:endParaRPr/>
            </a:p>
          </p:txBody>
        </p:sp>
        <p:sp>
          <p:nvSpPr>
            <p:cNvPr id="647" name="TextBox 58"/>
            <p:cNvSpPr txBox="1"/>
            <p:nvPr/>
          </p:nvSpPr>
          <p:spPr>
            <a:xfrm>
              <a:off x="313687" y="4059897"/>
              <a:ext cx="1679095" cy="2642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200" b="1"/>
              </a:lvl1pPr>
            </a:lstStyle>
            <a:p>
              <a:r>
                <a:t>Left hemisphere</a:t>
              </a:r>
            </a:p>
          </p:txBody>
        </p:sp>
        <p:sp>
          <p:nvSpPr>
            <p:cNvPr id="648" name="TextBox 58"/>
            <p:cNvSpPr txBox="1"/>
            <p:nvPr/>
          </p:nvSpPr>
          <p:spPr>
            <a:xfrm>
              <a:off x="2048353" y="4061654"/>
              <a:ext cx="1679095" cy="2642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200" b="1"/>
              </a:lvl1pPr>
            </a:lstStyle>
            <a:p>
              <a:r>
                <a:t>Left hemisphere</a:t>
              </a:r>
            </a:p>
          </p:txBody>
        </p:sp>
        <p:sp>
          <p:nvSpPr>
            <p:cNvPr id="649" name="TextBox 58"/>
            <p:cNvSpPr txBox="1"/>
            <p:nvPr/>
          </p:nvSpPr>
          <p:spPr>
            <a:xfrm>
              <a:off x="83029" y="0"/>
              <a:ext cx="3846901" cy="2888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400" b="1">
                  <a:solidFill>
                    <a:srgbClr val="002060"/>
                  </a:solidFill>
                </a:defRPr>
              </a:lvl1pPr>
            </a:lstStyle>
            <a:p>
              <a:r>
                <a:t>Functional connectivity matrix</a:t>
              </a:r>
            </a:p>
          </p:txBody>
        </p:sp>
        <p:grpSp>
          <p:nvGrpSpPr>
            <p:cNvPr id="654" name="Group 175"/>
            <p:cNvGrpSpPr/>
            <p:nvPr/>
          </p:nvGrpSpPr>
          <p:grpSpPr>
            <a:xfrm>
              <a:off x="3743899" y="431964"/>
              <a:ext cx="271074" cy="1475588"/>
              <a:chOff x="0" y="0"/>
              <a:chExt cx="271073" cy="1475586"/>
            </a:xfrm>
          </p:grpSpPr>
          <p:pic>
            <p:nvPicPr>
              <p:cNvPr id="650" name="Picture 43" descr="Picture 43"/>
              <p:cNvPicPr>
                <a:picLocks noChangeAspect="1"/>
              </p:cNvPicPr>
              <p:nvPr/>
            </p:nvPicPr>
            <p:blipFill>
              <a:blip r:embed="rId4"/>
              <a:srcRect l="86663" t="7941" r="12106" b="12696"/>
              <a:stretch>
                <a:fillRect/>
              </a:stretch>
            </p:blipFill>
            <p:spPr>
              <a:xfrm>
                <a:off x="45890" y="0"/>
                <a:ext cx="196562" cy="1456948"/>
              </a:xfrm>
              <a:prstGeom prst="rect">
                <a:avLst/>
              </a:prstGeom>
              <a:ln w="9525" cap="flat">
                <a:solidFill>
                  <a:srgbClr val="000000"/>
                </a:solidFill>
                <a:prstDash val="solid"/>
                <a:round/>
              </a:ln>
              <a:effectLst/>
            </p:spPr>
          </p:pic>
          <p:sp>
            <p:nvSpPr>
              <p:cNvPr id="651" name="TextBox 44"/>
              <p:cNvSpPr txBox="1"/>
              <p:nvPr/>
            </p:nvSpPr>
            <p:spPr>
              <a:xfrm rot="16200000">
                <a:off x="87656" y="-28400"/>
                <a:ext cx="97684" cy="2642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200" b="1"/>
                </a:lvl1pPr>
              </a:lstStyle>
              <a:p>
                <a:r>
                  <a:t>1</a:t>
                </a:r>
              </a:p>
            </p:txBody>
          </p:sp>
          <p:sp>
            <p:nvSpPr>
              <p:cNvPr id="652" name="TextBox 45"/>
              <p:cNvSpPr txBox="1"/>
              <p:nvPr/>
            </p:nvSpPr>
            <p:spPr>
              <a:xfrm rot="16200000">
                <a:off x="-79031" y="1125482"/>
                <a:ext cx="435955" cy="2642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200" b="1">
                    <a:solidFill>
                      <a:srgbClr val="FFFFFF"/>
                    </a:solidFill>
                  </a:defRPr>
                </a:lvl1pPr>
              </a:lstStyle>
              <a:p>
                <a:r>
                  <a:t>-0.2</a:t>
                </a:r>
              </a:p>
            </p:txBody>
          </p:sp>
          <p:sp>
            <p:nvSpPr>
              <p:cNvPr id="653" name="TextBox 46"/>
              <p:cNvSpPr txBox="1"/>
              <p:nvPr/>
            </p:nvSpPr>
            <p:spPr>
              <a:xfrm rot="16200000">
                <a:off x="-383664" y="463973"/>
                <a:ext cx="1031583" cy="2642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200" b="1"/>
                </a:lvl1pPr>
              </a:lstStyle>
              <a:p>
                <a:r>
                  <a:t>correlation</a:t>
                </a:r>
              </a:p>
            </p:txBody>
          </p:sp>
        </p:grpSp>
      </p:grpSp>
      <p:sp>
        <p:nvSpPr>
          <p:cNvPr id="656" name="Text Placeholder 5"/>
          <p:cNvSpPr txBox="1">
            <a:spLocks noGrp="1"/>
          </p:cNvSpPr>
          <p:nvPr>
            <p:ph type="body" sz="quarter" idx="1"/>
          </p:nvPr>
        </p:nvSpPr>
        <p:spPr>
          <a:xfrm>
            <a:off x="923297" y="938786"/>
            <a:ext cx="10884527" cy="509995"/>
          </a:xfrm>
          <a:prstGeom prst="rect">
            <a:avLst/>
          </a:prstGeom>
        </p:spPr>
        <p:txBody>
          <a:bodyPr/>
          <a:lstStyle>
            <a:lvl1pPr marL="0" indent="0">
              <a:spcBef>
                <a:spcPts val="0"/>
              </a:spcBef>
              <a:buSzTx/>
              <a:buNone/>
              <a:defRPr sz="1800" b="1">
                <a:solidFill>
                  <a:schemeClr val="accent1"/>
                </a:solidFill>
              </a:defRPr>
            </a:lvl1pPr>
          </a:lstStyle>
          <a:p>
            <a:r>
              <a:t>Laminar Functional Connectivity</a:t>
            </a:r>
          </a:p>
        </p:txBody>
      </p:sp>
      <p:grpSp>
        <p:nvGrpSpPr>
          <p:cNvPr id="659" name="Group 12"/>
          <p:cNvGrpSpPr/>
          <p:nvPr/>
        </p:nvGrpSpPr>
        <p:grpSpPr>
          <a:xfrm>
            <a:off x="4324117" y="2807207"/>
            <a:ext cx="3419035" cy="72179"/>
            <a:chOff x="0" y="0"/>
            <a:chExt cx="3419033" cy="72178"/>
          </a:xfrm>
        </p:grpSpPr>
        <p:sp>
          <p:nvSpPr>
            <p:cNvPr id="657" name="Straight Connector 37"/>
            <p:cNvSpPr/>
            <p:nvPr/>
          </p:nvSpPr>
          <p:spPr>
            <a:xfrm>
              <a:off x="0" y="-1"/>
              <a:ext cx="3419035" cy="1"/>
            </a:xfrm>
            <a:prstGeom prst="line">
              <a:avLst/>
            </a:prstGeom>
            <a:noFill/>
            <a:ln w="9525" cap="flat">
              <a:solidFill>
                <a:srgbClr val="000000"/>
              </a:solidFill>
              <a:prstDash val="sysDot"/>
              <a:miter lim="800000"/>
            </a:ln>
            <a:effectLst/>
          </p:spPr>
          <p:txBody>
            <a:bodyPr wrap="square" lIns="45719" tIns="45719" rIns="45719" bIns="45719" numCol="1" anchor="t">
              <a:noAutofit/>
            </a:bodyPr>
            <a:lstStyle/>
            <a:p>
              <a:endParaRPr/>
            </a:p>
          </p:txBody>
        </p:sp>
        <p:sp>
          <p:nvSpPr>
            <p:cNvPr id="658" name="Straight Connector 38"/>
            <p:cNvSpPr/>
            <p:nvPr/>
          </p:nvSpPr>
          <p:spPr>
            <a:xfrm>
              <a:off x="0" y="72178"/>
              <a:ext cx="3419034" cy="1"/>
            </a:xfrm>
            <a:prstGeom prst="line">
              <a:avLst/>
            </a:prstGeom>
            <a:noFill/>
            <a:ln w="9525" cap="flat">
              <a:solidFill>
                <a:srgbClr val="000000"/>
              </a:solidFill>
              <a:prstDash val="sysDot"/>
              <a:miter lim="800000"/>
            </a:ln>
            <a:effectLst/>
          </p:spPr>
          <p:txBody>
            <a:bodyPr wrap="square" lIns="45719" tIns="45719" rIns="45719" bIns="45719" numCol="1" anchor="t">
              <a:noAutofit/>
            </a:bodyPr>
            <a:lstStyle/>
            <a:p>
              <a:endParaRPr/>
            </a:p>
          </p:txBody>
        </p:sp>
      </p:grpSp>
      <p:grpSp>
        <p:nvGrpSpPr>
          <p:cNvPr id="662" name="Group 13"/>
          <p:cNvGrpSpPr/>
          <p:nvPr/>
        </p:nvGrpSpPr>
        <p:grpSpPr>
          <a:xfrm>
            <a:off x="4891597" y="2177821"/>
            <a:ext cx="85624" cy="3285138"/>
            <a:chOff x="0" y="0"/>
            <a:chExt cx="85623" cy="3285137"/>
          </a:xfrm>
        </p:grpSpPr>
        <p:sp>
          <p:nvSpPr>
            <p:cNvPr id="660" name="Straight Connector 35"/>
            <p:cNvSpPr/>
            <p:nvPr/>
          </p:nvSpPr>
          <p:spPr>
            <a:xfrm>
              <a:off x="81421" y="0"/>
              <a:ext cx="4203" cy="3283341"/>
            </a:xfrm>
            <a:prstGeom prst="line">
              <a:avLst/>
            </a:prstGeom>
            <a:noFill/>
            <a:ln w="9525" cap="flat">
              <a:solidFill>
                <a:srgbClr val="000000"/>
              </a:solidFill>
              <a:prstDash val="sysDot"/>
              <a:miter lim="800000"/>
            </a:ln>
            <a:effectLst/>
          </p:spPr>
          <p:txBody>
            <a:bodyPr wrap="square" lIns="45719" tIns="45719" rIns="45719" bIns="45719" numCol="1" anchor="t">
              <a:noAutofit/>
            </a:bodyPr>
            <a:lstStyle/>
            <a:p>
              <a:endParaRPr/>
            </a:p>
          </p:txBody>
        </p:sp>
        <p:sp>
          <p:nvSpPr>
            <p:cNvPr id="661" name="Straight Connector 36"/>
            <p:cNvSpPr/>
            <p:nvPr/>
          </p:nvSpPr>
          <p:spPr>
            <a:xfrm flipH="1">
              <a:off x="0" y="0"/>
              <a:ext cx="3669" cy="3285138"/>
            </a:xfrm>
            <a:prstGeom prst="line">
              <a:avLst/>
            </a:prstGeom>
            <a:noFill/>
            <a:ln w="9525" cap="flat">
              <a:solidFill>
                <a:srgbClr val="000000"/>
              </a:solidFill>
              <a:prstDash val="sysDot"/>
              <a:miter lim="800000"/>
            </a:ln>
            <a:effectLst/>
          </p:spPr>
          <p:txBody>
            <a:bodyPr wrap="square" lIns="45719" tIns="45719" rIns="45719" bIns="45719" numCol="1" anchor="t">
              <a:noAutofit/>
            </a:bodyPr>
            <a:lstStyle/>
            <a:p>
              <a:endParaRPr/>
            </a:p>
          </p:txBody>
        </p:sp>
      </p:grpSp>
      <p:grpSp>
        <p:nvGrpSpPr>
          <p:cNvPr id="684" name="Group 3"/>
          <p:cNvGrpSpPr/>
          <p:nvPr/>
        </p:nvGrpSpPr>
        <p:grpSpPr>
          <a:xfrm>
            <a:off x="4688300" y="2807207"/>
            <a:ext cx="955510" cy="1291796"/>
            <a:chOff x="0" y="0"/>
            <a:chExt cx="955508" cy="1291794"/>
          </a:xfrm>
        </p:grpSpPr>
        <p:grpSp>
          <p:nvGrpSpPr>
            <p:cNvPr id="679" name="Group 14"/>
            <p:cNvGrpSpPr/>
            <p:nvPr/>
          </p:nvGrpSpPr>
          <p:grpSpPr>
            <a:xfrm>
              <a:off x="71831" y="-1"/>
              <a:ext cx="367190" cy="890658"/>
              <a:chOff x="0" y="0"/>
              <a:chExt cx="367188" cy="890656"/>
            </a:xfrm>
          </p:grpSpPr>
          <p:pic>
            <p:nvPicPr>
              <p:cNvPr id="663" name="Picture 19" descr="Picture 19"/>
              <p:cNvPicPr>
                <a:picLocks noChangeAspect="1"/>
              </p:cNvPicPr>
              <p:nvPr/>
            </p:nvPicPr>
            <p:blipFill>
              <a:blip r:embed="rId4"/>
              <a:srcRect l="18887" t="23575" r="79916" b="75102"/>
              <a:stretch>
                <a:fillRect/>
              </a:stretch>
            </p:blipFill>
            <p:spPr>
              <a:xfrm>
                <a:off x="13051" y="532288"/>
                <a:ext cx="345040" cy="349750"/>
              </a:xfrm>
              <a:prstGeom prst="rect">
                <a:avLst/>
              </a:prstGeom>
              <a:ln w="12700" cap="flat">
                <a:solidFill>
                  <a:srgbClr val="000000"/>
                </a:solidFill>
                <a:prstDash val="solid"/>
                <a:round/>
              </a:ln>
              <a:effectLst/>
            </p:spPr>
          </p:pic>
          <p:sp>
            <p:nvSpPr>
              <p:cNvPr id="664" name="Rectangle 20"/>
              <p:cNvSpPr/>
              <p:nvPr/>
            </p:nvSpPr>
            <p:spPr>
              <a:xfrm>
                <a:off x="135995" y="0"/>
                <a:ext cx="76864" cy="76864"/>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1200">
                    <a:solidFill>
                      <a:srgbClr val="FFFFFF"/>
                    </a:solidFill>
                  </a:defRPr>
                </a:pPr>
                <a:endParaRPr/>
              </a:p>
            </p:txBody>
          </p:sp>
          <p:sp>
            <p:nvSpPr>
              <p:cNvPr id="665" name="Straight Connector 21"/>
              <p:cNvSpPr/>
              <p:nvPr/>
            </p:nvSpPr>
            <p:spPr>
              <a:xfrm flipH="1">
                <a:off x="14149" y="73097"/>
                <a:ext cx="112923" cy="457571"/>
              </a:xfrm>
              <a:prstGeom prst="line">
                <a:avLst/>
              </a:prstGeom>
              <a:noFill/>
              <a:ln w="6350" cap="flat">
                <a:solidFill>
                  <a:srgbClr val="000000"/>
                </a:solidFill>
                <a:prstDash val="sysDash"/>
                <a:miter lim="800000"/>
              </a:ln>
              <a:effectLst/>
            </p:spPr>
            <p:txBody>
              <a:bodyPr wrap="square" lIns="45719" tIns="45719" rIns="45719" bIns="45719" numCol="1" anchor="t">
                <a:noAutofit/>
              </a:bodyPr>
              <a:lstStyle/>
              <a:p>
                <a:endParaRPr/>
              </a:p>
            </p:txBody>
          </p:sp>
          <p:sp>
            <p:nvSpPr>
              <p:cNvPr id="666" name="Straight Connector 22"/>
              <p:cNvSpPr/>
              <p:nvPr/>
            </p:nvSpPr>
            <p:spPr>
              <a:xfrm>
                <a:off x="218291" y="76559"/>
                <a:ext cx="135441" cy="449518"/>
              </a:xfrm>
              <a:prstGeom prst="line">
                <a:avLst/>
              </a:prstGeom>
              <a:noFill/>
              <a:ln w="6350" cap="flat">
                <a:solidFill>
                  <a:srgbClr val="000000"/>
                </a:solidFill>
                <a:prstDash val="sysDash"/>
                <a:miter lim="800000"/>
              </a:ln>
              <a:effectLst/>
            </p:spPr>
            <p:txBody>
              <a:bodyPr wrap="square" lIns="45719" tIns="45719" rIns="45719" bIns="45719" numCol="1" anchor="t">
                <a:noAutofit/>
              </a:bodyPr>
              <a:lstStyle/>
              <a:p>
                <a:endParaRPr/>
              </a:p>
            </p:txBody>
          </p:sp>
          <p:grpSp>
            <p:nvGrpSpPr>
              <p:cNvPr id="672" name="Group 23"/>
              <p:cNvGrpSpPr/>
              <p:nvPr/>
            </p:nvGrpSpPr>
            <p:grpSpPr>
              <a:xfrm>
                <a:off x="0" y="584728"/>
                <a:ext cx="367189" cy="254740"/>
                <a:chOff x="0" y="0"/>
                <a:chExt cx="367188" cy="254738"/>
              </a:xfrm>
            </p:grpSpPr>
            <p:sp>
              <p:nvSpPr>
                <p:cNvPr id="667" name="Straight Connector 30"/>
                <p:cNvSpPr/>
                <p:nvPr/>
              </p:nvSpPr>
              <p:spPr>
                <a:xfrm flipV="1">
                  <a:off x="1247" y="0"/>
                  <a:ext cx="362836" cy="2"/>
                </a:xfrm>
                <a:prstGeom prst="line">
                  <a:avLst/>
                </a:prstGeom>
                <a:noFill/>
                <a:ln w="6350" cap="flat">
                  <a:solidFill>
                    <a:srgbClr val="000000"/>
                  </a:solidFill>
                  <a:prstDash val="sysDot"/>
                  <a:miter lim="800000"/>
                </a:ln>
                <a:effectLst/>
              </p:spPr>
              <p:txBody>
                <a:bodyPr wrap="square" lIns="45719" tIns="45719" rIns="45719" bIns="45719" numCol="1" anchor="t">
                  <a:noAutofit/>
                </a:bodyPr>
                <a:lstStyle/>
                <a:p>
                  <a:endParaRPr/>
                </a:p>
              </p:txBody>
            </p:sp>
            <p:sp>
              <p:nvSpPr>
                <p:cNvPr id="668" name="Straight Connector 31"/>
                <p:cNvSpPr/>
                <p:nvPr/>
              </p:nvSpPr>
              <p:spPr>
                <a:xfrm flipV="1">
                  <a:off x="4353" y="61341"/>
                  <a:ext cx="362836" cy="2"/>
                </a:xfrm>
                <a:prstGeom prst="line">
                  <a:avLst/>
                </a:prstGeom>
                <a:noFill/>
                <a:ln w="6350" cap="flat">
                  <a:solidFill>
                    <a:srgbClr val="000000"/>
                  </a:solidFill>
                  <a:prstDash val="sysDot"/>
                  <a:miter lim="800000"/>
                </a:ln>
                <a:effectLst/>
              </p:spPr>
              <p:txBody>
                <a:bodyPr wrap="square" lIns="45719" tIns="45719" rIns="45719" bIns="45719" numCol="1" anchor="t">
                  <a:noAutofit/>
                </a:bodyPr>
                <a:lstStyle/>
                <a:p>
                  <a:endParaRPr/>
                </a:p>
              </p:txBody>
            </p:sp>
            <p:sp>
              <p:nvSpPr>
                <p:cNvPr id="669" name="Straight Connector 32"/>
                <p:cNvSpPr/>
                <p:nvPr/>
              </p:nvSpPr>
              <p:spPr>
                <a:xfrm flipV="1">
                  <a:off x="4351" y="124855"/>
                  <a:ext cx="362836" cy="2"/>
                </a:xfrm>
                <a:prstGeom prst="line">
                  <a:avLst/>
                </a:prstGeom>
                <a:noFill/>
                <a:ln w="6350" cap="flat">
                  <a:solidFill>
                    <a:srgbClr val="000000"/>
                  </a:solidFill>
                  <a:prstDash val="sysDot"/>
                  <a:miter lim="800000"/>
                </a:ln>
                <a:effectLst/>
              </p:spPr>
              <p:txBody>
                <a:bodyPr wrap="square" lIns="45719" tIns="45719" rIns="45719" bIns="45719" numCol="1" anchor="t">
                  <a:noAutofit/>
                </a:bodyPr>
                <a:lstStyle/>
                <a:p>
                  <a:endParaRPr/>
                </a:p>
              </p:txBody>
            </p:sp>
            <p:sp>
              <p:nvSpPr>
                <p:cNvPr id="670" name="Straight Connector 33"/>
                <p:cNvSpPr/>
                <p:nvPr/>
              </p:nvSpPr>
              <p:spPr>
                <a:xfrm flipV="1">
                  <a:off x="1" y="191223"/>
                  <a:ext cx="362836" cy="2"/>
                </a:xfrm>
                <a:prstGeom prst="line">
                  <a:avLst/>
                </a:prstGeom>
                <a:noFill/>
                <a:ln w="6350" cap="flat">
                  <a:solidFill>
                    <a:srgbClr val="000000"/>
                  </a:solidFill>
                  <a:prstDash val="sysDot"/>
                  <a:miter lim="800000"/>
                </a:ln>
                <a:effectLst/>
              </p:spPr>
              <p:txBody>
                <a:bodyPr wrap="square" lIns="45719" tIns="45719" rIns="45719" bIns="45719" numCol="1" anchor="t">
                  <a:noAutofit/>
                </a:bodyPr>
                <a:lstStyle/>
                <a:p>
                  <a:endParaRPr/>
                </a:p>
              </p:txBody>
            </p:sp>
            <p:sp>
              <p:nvSpPr>
                <p:cNvPr id="671" name="Straight Connector 34"/>
                <p:cNvSpPr/>
                <p:nvPr/>
              </p:nvSpPr>
              <p:spPr>
                <a:xfrm flipV="1">
                  <a:off x="0" y="254737"/>
                  <a:ext cx="362836" cy="2"/>
                </a:xfrm>
                <a:prstGeom prst="line">
                  <a:avLst/>
                </a:prstGeom>
                <a:noFill/>
                <a:ln w="6350" cap="flat">
                  <a:solidFill>
                    <a:srgbClr val="000000"/>
                  </a:solidFill>
                  <a:prstDash val="sysDot"/>
                  <a:miter lim="800000"/>
                </a:ln>
                <a:effectLst/>
              </p:spPr>
              <p:txBody>
                <a:bodyPr wrap="square" lIns="45719" tIns="45719" rIns="45719" bIns="45719" numCol="1" anchor="t">
                  <a:noAutofit/>
                </a:bodyPr>
                <a:lstStyle/>
                <a:p>
                  <a:endParaRPr/>
                </a:p>
              </p:txBody>
            </p:sp>
          </p:grpSp>
          <p:grpSp>
            <p:nvGrpSpPr>
              <p:cNvPr id="678" name="Group 24"/>
              <p:cNvGrpSpPr/>
              <p:nvPr/>
            </p:nvGrpSpPr>
            <p:grpSpPr>
              <a:xfrm>
                <a:off x="46333" y="523467"/>
                <a:ext cx="254739" cy="367190"/>
                <a:chOff x="0" y="0"/>
                <a:chExt cx="254738" cy="367189"/>
              </a:xfrm>
            </p:grpSpPr>
            <p:sp>
              <p:nvSpPr>
                <p:cNvPr id="673" name="Straight Connector 25"/>
                <p:cNvSpPr/>
                <p:nvPr/>
              </p:nvSpPr>
              <p:spPr>
                <a:xfrm>
                  <a:off x="254737" y="1247"/>
                  <a:ext cx="2" cy="362837"/>
                </a:xfrm>
                <a:prstGeom prst="line">
                  <a:avLst/>
                </a:prstGeom>
                <a:noFill/>
                <a:ln w="6350" cap="flat">
                  <a:solidFill>
                    <a:srgbClr val="000000"/>
                  </a:solidFill>
                  <a:prstDash val="sysDot"/>
                  <a:miter lim="800000"/>
                </a:ln>
                <a:effectLst/>
              </p:spPr>
              <p:txBody>
                <a:bodyPr wrap="square" lIns="45719" tIns="45719" rIns="45719" bIns="45719" numCol="1" anchor="t">
                  <a:noAutofit/>
                </a:bodyPr>
                <a:lstStyle/>
                <a:p>
                  <a:endParaRPr/>
                </a:p>
              </p:txBody>
            </p:sp>
            <p:sp>
              <p:nvSpPr>
                <p:cNvPr id="674" name="Straight Connector 26"/>
                <p:cNvSpPr/>
                <p:nvPr/>
              </p:nvSpPr>
              <p:spPr>
                <a:xfrm>
                  <a:off x="193396" y="4353"/>
                  <a:ext cx="2" cy="362837"/>
                </a:xfrm>
                <a:prstGeom prst="line">
                  <a:avLst/>
                </a:prstGeom>
                <a:noFill/>
                <a:ln w="6350" cap="flat">
                  <a:solidFill>
                    <a:srgbClr val="000000"/>
                  </a:solidFill>
                  <a:prstDash val="sysDot"/>
                  <a:miter lim="800000"/>
                </a:ln>
                <a:effectLst/>
              </p:spPr>
              <p:txBody>
                <a:bodyPr wrap="square" lIns="45719" tIns="45719" rIns="45719" bIns="45719" numCol="1" anchor="t">
                  <a:noAutofit/>
                </a:bodyPr>
                <a:lstStyle/>
                <a:p>
                  <a:endParaRPr/>
                </a:p>
              </p:txBody>
            </p:sp>
            <p:sp>
              <p:nvSpPr>
                <p:cNvPr id="675" name="Straight Connector 27"/>
                <p:cNvSpPr/>
                <p:nvPr/>
              </p:nvSpPr>
              <p:spPr>
                <a:xfrm>
                  <a:off x="129881" y="4351"/>
                  <a:ext cx="2" cy="362837"/>
                </a:xfrm>
                <a:prstGeom prst="line">
                  <a:avLst/>
                </a:prstGeom>
                <a:noFill/>
                <a:ln w="6350" cap="flat">
                  <a:solidFill>
                    <a:srgbClr val="000000"/>
                  </a:solidFill>
                  <a:prstDash val="sysDot"/>
                  <a:miter lim="800000"/>
                </a:ln>
                <a:effectLst/>
              </p:spPr>
              <p:txBody>
                <a:bodyPr wrap="square" lIns="45719" tIns="45719" rIns="45719" bIns="45719" numCol="1" anchor="t">
                  <a:noAutofit/>
                </a:bodyPr>
                <a:lstStyle/>
                <a:p>
                  <a:endParaRPr/>
                </a:p>
              </p:txBody>
            </p:sp>
            <p:sp>
              <p:nvSpPr>
                <p:cNvPr id="676" name="Straight Connector 28"/>
                <p:cNvSpPr/>
                <p:nvPr/>
              </p:nvSpPr>
              <p:spPr>
                <a:xfrm>
                  <a:off x="63514" y="1"/>
                  <a:ext cx="2" cy="362837"/>
                </a:xfrm>
                <a:prstGeom prst="line">
                  <a:avLst/>
                </a:prstGeom>
                <a:noFill/>
                <a:ln w="6350" cap="flat">
                  <a:solidFill>
                    <a:srgbClr val="000000"/>
                  </a:solidFill>
                  <a:prstDash val="sysDot"/>
                  <a:miter lim="800000"/>
                </a:ln>
                <a:effectLst/>
              </p:spPr>
              <p:txBody>
                <a:bodyPr wrap="square" lIns="45719" tIns="45719" rIns="45719" bIns="45719" numCol="1" anchor="t">
                  <a:noAutofit/>
                </a:bodyPr>
                <a:lstStyle/>
                <a:p>
                  <a:endParaRPr/>
                </a:p>
              </p:txBody>
            </p:sp>
            <p:sp>
              <p:nvSpPr>
                <p:cNvPr id="677" name="Straight Connector 29"/>
                <p:cNvSpPr/>
                <p:nvPr/>
              </p:nvSpPr>
              <p:spPr>
                <a:xfrm>
                  <a:off x="0" y="0"/>
                  <a:ext cx="2" cy="362837"/>
                </a:xfrm>
                <a:prstGeom prst="line">
                  <a:avLst/>
                </a:prstGeom>
                <a:noFill/>
                <a:ln w="6350" cap="flat">
                  <a:solidFill>
                    <a:srgbClr val="000000"/>
                  </a:solidFill>
                  <a:prstDash val="sysDot"/>
                  <a:miter lim="800000"/>
                </a:ln>
                <a:effectLst/>
              </p:spPr>
              <p:txBody>
                <a:bodyPr wrap="square" lIns="45719" tIns="45719" rIns="45719" bIns="45719" numCol="1" anchor="t">
                  <a:noAutofit/>
                </a:bodyPr>
                <a:lstStyle/>
                <a:p>
                  <a:endParaRPr/>
                </a:p>
              </p:txBody>
            </p:sp>
          </p:grpSp>
        </p:grpSp>
        <p:sp>
          <p:nvSpPr>
            <p:cNvPr id="680" name="TextBox 15"/>
            <p:cNvSpPr txBox="1"/>
            <p:nvPr/>
          </p:nvSpPr>
          <p:spPr>
            <a:xfrm>
              <a:off x="493994" y="515662"/>
              <a:ext cx="461515" cy="3666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000" b="1">
                  <a:solidFill>
                    <a:srgbClr val="FFFFFF"/>
                  </a:solidFill>
                </a:defRPr>
              </a:lvl1pPr>
            </a:lstStyle>
            <a:p>
              <a:r>
                <a:t>layers ROI  8</a:t>
              </a:r>
            </a:p>
          </p:txBody>
        </p:sp>
        <p:sp>
          <p:nvSpPr>
            <p:cNvPr id="681" name="TextBox 16"/>
            <p:cNvSpPr txBox="1"/>
            <p:nvPr/>
          </p:nvSpPr>
          <p:spPr>
            <a:xfrm>
              <a:off x="0" y="925108"/>
              <a:ext cx="502760" cy="3666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defRPr sz="1000" b="1">
                  <a:solidFill>
                    <a:srgbClr val="FFFFFF"/>
                  </a:solidFill>
                </a:defRPr>
              </a:pPr>
              <a:r>
                <a:t>layers</a:t>
              </a:r>
            </a:p>
            <a:p>
              <a:pPr algn="ctr">
                <a:defRPr sz="1000" b="1">
                  <a:solidFill>
                    <a:srgbClr val="FFFFFF"/>
                  </a:solidFill>
                </a:defRPr>
              </a:pPr>
              <a:r>
                <a:t>ROI 10</a:t>
              </a:r>
            </a:p>
          </p:txBody>
        </p:sp>
        <p:sp>
          <p:nvSpPr>
            <p:cNvPr id="682" name="Straight Arrow Connector 17"/>
            <p:cNvSpPr/>
            <p:nvPr/>
          </p:nvSpPr>
          <p:spPr>
            <a:xfrm>
              <a:off x="90514" y="944997"/>
              <a:ext cx="313402" cy="1"/>
            </a:xfrm>
            <a:prstGeom prst="line">
              <a:avLst/>
            </a:prstGeom>
            <a:noFill/>
            <a:ln w="19050" cap="flat">
              <a:solidFill>
                <a:srgbClr val="FFFFFF"/>
              </a:solidFill>
              <a:prstDash val="solid"/>
              <a:miter lim="800000"/>
              <a:tailEnd type="triangle" w="med" len="med"/>
            </a:ln>
            <a:effectLst/>
          </p:spPr>
          <p:txBody>
            <a:bodyPr wrap="square" lIns="45719" tIns="45719" rIns="45719" bIns="45719" numCol="1" anchor="t">
              <a:noAutofit/>
            </a:bodyPr>
            <a:lstStyle/>
            <a:p>
              <a:endParaRPr/>
            </a:p>
          </p:txBody>
        </p:sp>
        <p:sp>
          <p:nvSpPr>
            <p:cNvPr id="683" name="Straight Arrow Connector 18"/>
            <p:cNvSpPr/>
            <p:nvPr/>
          </p:nvSpPr>
          <p:spPr>
            <a:xfrm flipH="1">
              <a:off x="494476" y="557654"/>
              <a:ext cx="1" cy="313403"/>
            </a:xfrm>
            <a:prstGeom prst="line">
              <a:avLst/>
            </a:prstGeom>
            <a:noFill/>
            <a:ln w="19050" cap="flat">
              <a:solidFill>
                <a:srgbClr val="FFFFFF"/>
              </a:solidFill>
              <a:prstDash val="solid"/>
              <a:miter lim="800000"/>
              <a:tailEnd type="triangle" w="med" len="med"/>
            </a:ln>
            <a:effectLst/>
          </p:spPr>
          <p:txBody>
            <a:bodyPr wrap="square" lIns="45719" tIns="45719" rIns="45719" bIns="45719" numCol="1" anchor="t">
              <a:noAutofit/>
            </a:bodyPr>
            <a:lstStyle/>
            <a:p>
              <a:endParaRPr/>
            </a:p>
          </p:txBody>
        </p:sp>
      </p:grpSp>
      <p:sp>
        <p:nvSpPr>
          <p:cNvPr id="685" name="Down Arrow 98"/>
          <p:cNvSpPr/>
          <p:nvPr/>
        </p:nvSpPr>
        <p:spPr>
          <a:xfrm rot="16200000">
            <a:off x="8097764" y="3564552"/>
            <a:ext cx="403923" cy="597453"/>
          </a:xfrm>
          <a:custGeom>
            <a:avLst/>
            <a:gdLst/>
            <a:ahLst/>
            <a:cxnLst>
              <a:cxn ang="0">
                <a:pos x="wd2" y="hd2"/>
              </a:cxn>
              <a:cxn ang="5400000">
                <a:pos x="wd2" y="hd2"/>
              </a:cxn>
              <a:cxn ang="10800000">
                <a:pos x="wd2" y="hd2"/>
              </a:cxn>
              <a:cxn ang="16200000">
                <a:pos x="wd2" y="hd2"/>
              </a:cxn>
            </a:cxnLst>
            <a:rect l="0" t="0" r="r" b="b"/>
            <a:pathLst>
              <a:path w="21600" h="21600" extrusionOk="0">
                <a:moveTo>
                  <a:pt x="0" y="14298"/>
                </a:moveTo>
                <a:lnTo>
                  <a:pt x="5400" y="14298"/>
                </a:lnTo>
                <a:lnTo>
                  <a:pt x="5400" y="0"/>
                </a:lnTo>
                <a:lnTo>
                  <a:pt x="16200" y="0"/>
                </a:lnTo>
                <a:lnTo>
                  <a:pt x="16200" y="14298"/>
                </a:lnTo>
                <a:lnTo>
                  <a:pt x="21600" y="14298"/>
                </a:lnTo>
                <a:lnTo>
                  <a:pt x="10800" y="21600"/>
                </a:lnTo>
                <a:close/>
              </a:path>
            </a:pathLst>
          </a:custGeom>
          <a:solidFill>
            <a:schemeClr val="accent1"/>
          </a:solidFill>
          <a:ln w="12700">
            <a:miter lim="400000"/>
          </a:ln>
        </p:spPr>
        <p:txBody>
          <a:bodyPr lIns="45719" rIns="45719" anchor="ctr"/>
          <a:lstStyle/>
          <a:p>
            <a:pPr algn="ctr">
              <a:lnSpc>
                <a:spcPct val="95000"/>
              </a:lnSpc>
              <a:defRPr sz="2400">
                <a:solidFill>
                  <a:srgbClr val="FFFFFF"/>
                </a:solidFill>
              </a:defRPr>
            </a:pPr>
            <a:endParaRPr/>
          </a:p>
        </p:txBody>
      </p:sp>
      <p:sp>
        <p:nvSpPr>
          <p:cNvPr id="686" name="TextBox 99"/>
          <p:cNvSpPr txBox="1"/>
          <p:nvPr/>
        </p:nvSpPr>
        <p:spPr>
          <a:xfrm>
            <a:off x="7347393" y="3962400"/>
            <a:ext cx="1891166" cy="264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lnSpc>
                <a:spcPct val="150000"/>
              </a:lnSpc>
              <a:defRPr sz="1200" b="1"/>
            </a:lvl1pPr>
          </a:lstStyle>
          <a:p>
            <a:r>
              <a:t>thresholding</a:t>
            </a:r>
          </a:p>
        </p:txBody>
      </p:sp>
      <p:grpSp>
        <p:nvGrpSpPr>
          <p:cNvPr id="709" name="Group 101"/>
          <p:cNvGrpSpPr/>
          <p:nvPr/>
        </p:nvGrpSpPr>
        <p:grpSpPr>
          <a:xfrm>
            <a:off x="530352" y="1472184"/>
            <a:ext cx="3264812" cy="1584780"/>
            <a:chOff x="0" y="0"/>
            <a:chExt cx="3264810" cy="1584779"/>
          </a:xfrm>
        </p:grpSpPr>
        <p:sp>
          <p:nvSpPr>
            <p:cNvPr id="687" name="TextBox 58"/>
            <p:cNvSpPr txBox="1"/>
            <p:nvPr/>
          </p:nvSpPr>
          <p:spPr>
            <a:xfrm>
              <a:off x="204288" y="0"/>
              <a:ext cx="387429" cy="8905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r">
                <a:lnSpc>
                  <a:spcPct val="200000"/>
                </a:lnSpc>
                <a:spcBef>
                  <a:spcPts val="200"/>
                </a:spcBef>
                <a:defRPr sz="1100" b="1"/>
              </a:pPr>
              <a:r>
                <a:t>1</a:t>
              </a:r>
              <a:endParaRPr sz="3700">
                <a:latin typeface="Calibri"/>
                <a:ea typeface="Calibri"/>
                <a:cs typeface="Calibri"/>
                <a:sym typeface="Calibri"/>
              </a:endParaRPr>
            </a:p>
            <a:p>
              <a:pPr algn="r">
                <a:lnSpc>
                  <a:spcPct val="200000"/>
                </a:lnSpc>
                <a:spcBef>
                  <a:spcPts val="200"/>
                </a:spcBef>
                <a:defRPr sz="1100" b="1"/>
              </a:pPr>
              <a:r>
                <a:t>100</a:t>
              </a:r>
              <a:endParaRPr sz="3700">
                <a:latin typeface="Calibri"/>
                <a:ea typeface="Calibri"/>
                <a:cs typeface="Calibri"/>
                <a:sym typeface="Calibri"/>
              </a:endParaRPr>
            </a:p>
            <a:p>
              <a:pPr algn="r">
                <a:lnSpc>
                  <a:spcPct val="200000"/>
                </a:lnSpc>
                <a:spcBef>
                  <a:spcPts val="200"/>
                </a:spcBef>
                <a:defRPr sz="1100" b="1"/>
              </a:pPr>
              <a:r>
                <a:t>200</a:t>
              </a:r>
            </a:p>
          </p:txBody>
        </p:sp>
        <p:sp>
          <p:nvSpPr>
            <p:cNvPr id="688" name="TextBox 58"/>
            <p:cNvSpPr txBox="1"/>
            <p:nvPr/>
          </p:nvSpPr>
          <p:spPr>
            <a:xfrm rot="16200000">
              <a:off x="-565578" y="754947"/>
              <a:ext cx="1395411" cy="2642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r">
                <a:defRPr sz="1200" b="1"/>
              </a:lvl1pPr>
            </a:lstStyle>
            <a:p>
              <a:r>
                <a:t> # Time courses</a:t>
              </a:r>
            </a:p>
          </p:txBody>
        </p:sp>
        <p:grpSp>
          <p:nvGrpSpPr>
            <p:cNvPr id="708" name="Group 104"/>
            <p:cNvGrpSpPr/>
            <p:nvPr/>
          </p:nvGrpSpPr>
          <p:grpSpPr>
            <a:xfrm>
              <a:off x="438665" y="211889"/>
              <a:ext cx="2826146" cy="1366816"/>
              <a:chOff x="0" y="0"/>
              <a:chExt cx="2826144" cy="1366814"/>
            </a:xfrm>
          </p:grpSpPr>
          <p:pic>
            <p:nvPicPr>
              <p:cNvPr id="689" name="Picture 5" descr="Picture 5"/>
              <p:cNvPicPr>
                <a:picLocks noChangeAspect="1"/>
              </p:cNvPicPr>
              <p:nvPr/>
            </p:nvPicPr>
            <p:blipFill>
              <a:blip r:embed="rId5"/>
              <a:srcRect l="13316" t="9193" r="9782" b="11092"/>
              <a:stretch>
                <a:fillRect/>
              </a:stretch>
            </p:blipFill>
            <p:spPr>
              <a:xfrm>
                <a:off x="135419" y="2586"/>
                <a:ext cx="2406438" cy="960789"/>
              </a:xfrm>
              <a:prstGeom prst="rect">
                <a:avLst/>
              </a:prstGeom>
              <a:ln w="12700" cap="flat">
                <a:solidFill>
                  <a:srgbClr val="000000"/>
                </a:solidFill>
                <a:prstDash val="solid"/>
                <a:miter lim="800000"/>
              </a:ln>
              <a:effectLst/>
            </p:spPr>
          </p:pic>
          <p:grpSp>
            <p:nvGrpSpPr>
              <p:cNvPr id="696" name="Group 106"/>
              <p:cNvGrpSpPr/>
              <p:nvPr/>
            </p:nvGrpSpPr>
            <p:grpSpPr>
              <a:xfrm>
                <a:off x="248615" y="209976"/>
                <a:ext cx="2577530" cy="215819"/>
                <a:chOff x="0" y="0"/>
                <a:chExt cx="2577529" cy="215818"/>
              </a:xfrm>
            </p:grpSpPr>
            <p:pic>
              <p:nvPicPr>
                <p:cNvPr id="690" name="Picture 7" descr="Picture 7"/>
                <p:cNvPicPr>
                  <a:picLocks noChangeAspect="1"/>
                </p:cNvPicPr>
                <p:nvPr/>
              </p:nvPicPr>
              <p:blipFill>
                <a:blip r:embed="rId6"/>
                <a:srcRect l="13519" t="14145" r="12221" b="12995"/>
                <a:stretch>
                  <a:fillRect/>
                </a:stretch>
              </p:blipFill>
              <p:spPr>
                <a:xfrm>
                  <a:off x="1955" y="-1"/>
                  <a:ext cx="2575030" cy="215820"/>
                </a:xfrm>
                <a:prstGeom prst="rect">
                  <a:avLst/>
                </a:prstGeom>
                <a:ln w="9525" cap="flat">
                  <a:solidFill>
                    <a:srgbClr val="000000"/>
                  </a:solidFill>
                  <a:prstDash val="solid"/>
                  <a:miter lim="800000"/>
                </a:ln>
                <a:effectLst/>
              </p:spPr>
            </p:pic>
            <p:sp>
              <p:nvSpPr>
                <p:cNvPr id="691" name="Straight Connector 119"/>
                <p:cNvSpPr/>
                <p:nvPr/>
              </p:nvSpPr>
              <p:spPr>
                <a:xfrm>
                  <a:off x="1954" y="148688"/>
                  <a:ext cx="2575576" cy="1"/>
                </a:xfrm>
                <a:prstGeom prst="line">
                  <a:avLst/>
                </a:prstGeom>
                <a:noFill/>
                <a:ln w="9525" cap="flat">
                  <a:solidFill>
                    <a:srgbClr val="000000"/>
                  </a:solidFill>
                  <a:prstDash val="solid"/>
                  <a:miter lim="800000"/>
                </a:ln>
                <a:effectLst/>
              </p:spPr>
              <p:txBody>
                <a:bodyPr wrap="square" lIns="45719" tIns="45719" rIns="45719" bIns="45719" numCol="1" anchor="t">
                  <a:noAutofit/>
                </a:bodyPr>
                <a:lstStyle/>
                <a:p>
                  <a:endParaRPr/>
                </a:p>
              </p:txBody>
            </p:sp>
            <p:sp>
              <p:nvSpPr>
                <p:cNvPr id="692" name="Straight Connector 120"/>
                <p:cNvSpPr/>
                <p:nvPr/>
              </p:nvSpPr>
              <p:spPr>
                <a:xfrm>
                  <a:off x="1954" y="76021"/>
                  <a:ext cx="2575576" cy="1"/>
                </a:xfrm>
                <a:prstGeom prst="line">
                  <a:avLst/>
                </a:prstGeom>
                <a:noFill/>
                <a:ln w="9525" cap="flat">
                  <a:solidFill>
                    <a:srgbClr val="000000"/>
                  </a:solidFill>
                  <a:prstDash val="solid"/>
                  <a:miter lim="800000"/>
                </a:ln>
                <a:effectLst/>
              </p:spPr>
              <p:txBody>
                <a:bodyPr wrap="square" lIns="45719" tIns="45719" rIns="45719" bIns="45719" numCol="1" anchor="t">
                  <a:noAutofit/>
                </a:bodyPr>
                <a:lstStyle/>
                <a:p>
                  <a:endParaRPr/>
                </a:p>
              </p:txBody>
            </p:sp>
            <p:sp>
              <p:nvSpPr>
                <p:cNvPr id="693" name="Straight Connector 121"/>
                <p:cNvSpPr/>
                <p:nvPr/>
              </p:nvSpPr>
              <p:spPr>
                <a:xfrm>
                  <a:off x="1954" y="111795"/>
                  <a:ext cx="2575576" cy="1"/>
                </a:xfrm>
                <a:prstGeom prst="line">
                  <a:avLst/>
                </a:prstGeom>
                <a:noFill/>
                <a:ln w="9525" cap="flat">
                  <a:solidFill>
                    <a:srgbClr val="000000"/>
                  </a:solidFill>
                  <a:prstDash val="solid"/>
                  <a:miter lim="800000"/>
                </a:ln>
                <a:effectLst/>
              </p:spPr>
              <p:txBody>
                <a:bodyPr wrap="square" lIns="45719" tIns="45719" rIns="45719" bIns="45719" numCol="1" anchor="t">
                  <a:noAutofit/>
                </a:bodyPr>
                <a:lstStyle/>
                <a:p>
                  <a:endParaRPr/>
                </a:p>
              </p:txBody>
            </p:sp>
            <p:sp>
              <p:nvSpPr>
                <p:cNvPr id="694" name="Straight Connector 122"/>
                <p:cNvSpPr/>
                <p:nvPr/>
              </p:nvSpPr>
              <p:spPr>
                <a:xfrm>
                  <a:off x="1954" y="38010"/>
                  <a:ext cx="2575576" cy="1"/>
                </a:xfrm>
                <a:prstGeom prst="line">
                  <a:avLst/>
                </a:prstGeom>
                <a:noFill/>
                <a:ln w="9525" cap="flat">
                  <a:solidFill>
                    <a:srgbClr val="000000"/>
                  </a:solidFill>
                  <a:prstDash val="solid"/>
                  <a:miter lim="800000"/>
                </a:ln>
                <a:effectLst/>
              </p:spPr>
              <p:txBody>
                <a:bodyPr wrap="square" lIns="45719" tIns="45719" rIns="45719" bIns="45719" numCol="1" anchor="t">
                  <a:noAutofit/>
                </a:bodyPr>
                <a:lstStyle/>
                <a:p>
                  <a:endParaRPr/>
                </a:p>
              </p:txBody>
            </p:sp>
            <p:sp>
              <p:nvSpPr>
                <p:cNvPr id="695" name="Straight Connector 123"/>
                <p:cNvSpPr/>
                <p:nvPr/>
              </p:nvSpPr>
              <p:spPr>
                <a:xfrm>
                  <a:off x="0" y="183196"/>
                  <a:ext cx="2575576" cy="1"/>
                </a:xfrm>
                <a:prstGeom prst="line">
                  <a:avLst/>
                </a:prstGeom>
                <a:noFill/>
                <a:ln w="9525" cap="flat">
                  <a:solidFill>
                    <a:srgbClr val="000000"/>
                  </a:solidFill>
                  <a:prstDash val="solid"/>
                  <a:miter lim="800000"/>
                </a:ln>
                <a:effectLst/>
              </p:spPr>
              <p:txBody>
                <a:bodyPr wrap="square" lIns="45719" tIns="45719" rIns="45719" bIns="45719" numCol="1" anchor="t">
                  <a:noAutofit/>
                </a:bodyPr>
                <a:lstStyle/>
                <a:p>
                  <a:endParaRPr/>
                </a:p>
              </p:txBody>
            </p:sp>
          </p:grpSp>
          <p:sp>
            <p:nvSpPr>
              <p:cNvPr id="697" name="TextBox 58"/>
              <p:cNvSpPr txBox="1"/>
              <p:nvPr/>
            </p:nvSpPr>
            <p:spPr>
              <a:xfrm>
                <a:off x="0" y="922358"/>
                <a:ext cx="2772713" cy="2642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200" b="1"/>
                </a:lvl1pPr>
              </a:lstStyle>
              <a:p>
                <a:r>
                  <a:t>1  20  40  60  80 100 120 140 160  170</a:t>
                </a:r>
              </a:p>
            </p:txBody>
          </p:sp>
          <p:sp>
            <p:nvSpPr>
              <p:cNvPr id="698" name="TextBox 108"/>
              <p:cNvSpPr txBox="1"/>
              <p:nvPr/>
            </p:nvSpPr>
            <p:spPr>
              <a:xfrm>
                <a:off x="793586" y="1102560"/>
                <a:ext cx="1056429" cy="2642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200" b="1"/>
                </a:lvl1pPr>
              </a:lstStyle>
              <a:p>
                <a:r>
                  <a:t>Time (TRs)</a:t>
                </a:r>
              </a:p>
            </p:txBody>
          </p:sp>
          <p:sp>
            <p:nvSpPr>
              <p:cNvPr id="699" name="Straight Connector 109"/>
              <p:cNvSpPr/>
              <p:nvPr/>
            </p:nvSpPr>
            <p:spPr>
              <a:xfrm>
                <a:off x="127527" y="7825"/>
                <a:ext cx="118055" cy="195443"/>
              </a:xfrm>
              <a:prstGeom prst="line">
                <a:avLst/>
              </a:prstGeom>
              <a:noFill/>
              <a:ln w="6350" cap="flat">
                <a:solidFill>
                  <a:srgbClr val="000000"/>
                </a:solidFill>
                <a:prstDash val="sysDot"/>
                <a:miter lim="800000"/>
              </a:ln>
              <a:effectLst/>
            </p:spPr>
            <p:txBody>
              <a:bodyPr wrap="square" lIns="45719" tIns="45719" rIns="45719" bIns="45719" numCol="1" anchor="t">
                <a:noAutofit/>
              </a:bodyPr>
              <a:lstStyle/>
              <a:p>
                <a:endParaRPr/>
              </a:p>
            </p:txBody>
          </p:sp>
          <p:sp>
            <p:nvSpPr>
              <p:cNvPr id="700" name="Straight Connector 110"/>
              <p:cNvSpPr/>
              <p:nvPr/>
            </p:nvSpPr>
            <p:spPr>
              <a:xfrm>
                <a:off x="125864" y="2036"/>
                <a:ext cx="119718" cy="421864"/>
              </a:xfrm>
              <a:prstGeom prst="line">
                <a:avLst/>
              </a:prstGeom>
              <a:noFill/>
              <a:ln w="6350" cap="flat">
                <a:solidFill>
                  <a:srgbClr val="000000"/>
                </a:solidFill>
                <a:prstDash val="sysDot"/>
                <a:miter lim="800000"/>
              </a:ln>
              <a:effectLst/>
            </p:spPr>
            <p:txBody>
              <a:bodyPr wrap="square" lIns="45719" tIns="45719" rIns="45719" bIns="45719" numCol="1" anchor="t">
                <a:noAutofit/>
              </a:bodyPr>
              <a:lstStyle/>
              <a:p>
                <a:endParaRPr/>
              </a:p>
            </p:txBody>
          </p:sp>
          <p:sp>
            <p:nvSpPr>
              <p:cNvPr id="701" name="Straight Connector 111"/>
              <p:cNvSpPr/>
              <p:nvPr/>
            </p:nvSpPr>
            <p:spPr>
              <a:xfrm>
                <a:off x="2548467" y="7825"/>
                <a:ext cx="272690" cy="196562"/>
              </a:xfrm>
              <a:prstGeom prst="line">
                <a:avLst/>
              </a:prstGeom>
              <a:noFill/>
              <a:ln w="6350" cap="flat">
                <a:solidFill>
                  <a:srgbClr val="000000"/>
                </a:solidFill>
                <a:prstDash val="sysDot"/>
                <a:miter lim="800000"/>
              </a:ln>
              <a:effectLst/>
            </p:spPr>
            <p:txBody>
              <a:bodyPr wrap="square" lIns="45719" tIns="45719" rIns="45719" bIns="45719" numCol="1" anchor="t">
                <a:noAutofit/>
              </a:bodyPr>
              <a:lstStyle/>
              <a:p>
                <a:endParaRPr/>
              </a:p>
            </p:txBody>
          </p:sp>
          <p:grpSp>
            <p:nvGrpSpPr>
              <p:cNvPr id="704" name="Group 22"/>
              <p:cNvGrpSpPr/>
              <p:nvPr/>
            </p:nvGrpSpPr>
            <p:grpSpPr>
              <a:xfrm>
                <a:off x="1314327" y="760328"/>
                <a:ext cx="1199348" cy="214701"/>
                <a:chOff x="0" y="0"/>
                <a:chExt cx="1199347" cy="214700"/>
              </a:xfrm>
            </p:grpSpPr>
            <p:pic>
              <p:nvPicPr>
                <p:cNvPr id="702" name="Picture 8" descr="Picture 8"/>
                <p:cNvPicPr>
                  <a:picLocks noChangeAspect="1"/>
                </p:cNvPicPr>
                <p:nvPr/>
              </p:nvPicPr>
              <p:blipFill>
                <a:blip r:embed="rId7"/>
                <a:srcRect l="4350" t="90790" r="84119" b="6044"/>
                <a:stretch>
                  <a:fillRect/>
                </a:stretch>
              </p:blipFill>
              <p:spPr>
                <a:xfrm>
                  <a:off x="23098" y="58011"/>
                  <a:ext cx="1166198" cy="121304"/>
                </a:xfrm>
                <a:prstGeom prst="rect">
                  <a:avLst/>
                </a:prstGeom>
                <a:ln w="12700" cap="flat">
                  <a:noFill/>
                  <a:miter lim="400000"/>
                </a:ln>
                <a:effectLst/>
              </p:spPr>
            </p:pic>
            <p:sp>
              <p:nvSpPr>
                <p:cNvPr id="703" name="Rectangle 108"/>
                <p:cNvSpPr txBox="1"/>
                <p:nvPr/>
              </p:nvSpPr>
              <p:spPr>
                <a:xfrm>
                  <a:off x="0" y="0"/>
                  <a:ext cx="1199348" cy="2147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900" b="1" i="1"/>
                  </a:lvl1pPr>
                </a:lstStyle>
                <a:p>
                  <a:r>
                    <a:t>Signal change</a:t>
                  </a:r>
                </a:p>
              </p:txBody>
            </p:sp>
          </p:grpSp>
          <p:sp>
            <p:nvSpPr>
              <p:cNvPr id="705" name="Rectangle 113"/>
              <p:cNvSpPr txBox="1"/>
              <p:nvPr/>
            </p:nvSpPr>
            <p:spPr>
              <a:xfrm>
                <a:off x="771954" y="177754"/>
                <a:ext cx="544821" cy="2642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a:defRPr sz="1200" b="1">
                    <a:solidFill>
                      <a:srgbClr val="FFFFFF"/>
                    </a:solidFill>
                  </a:defRPr>
                </a:lvl1pPr>
              </a:lstStyle>
              <a:p>
                <a:r>
                  <a:t>layers</a:t>
                </a:r>
              </a:p>
            </p:txBody>
          </p:sp>
          <p:sp>
            <p:nvSpPr>
              <p:cNvPr id="706" name="Right Brace 114"/>
              <p:cNvSpPr/>
              <p:nvPr/>
            </p:nvSpPr>
            <p:spPr>
              <a:xfrm>
                <a:off x="647350" y="216160"/>
                <a:ext cx="45995" cy="2001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5965" y="0"/>
                      <a:pt x="10800" y="185"/>
                      <a:pt x="10800" y="414"/>
                    </a:cubicBezTo>
                    <a:lnTo>
                      <a:pt x="10800" y="10386"/>
                    </a:lnTo>
                    <a:cubicBezTo>
                      <a:pt x="10800" y="10615"/>
                      <a:pt x="15635" y="10800"/>
                      <a:pt x="21600" y="10800"/>
                    </a:cubicBezTo>
                    <a:cubicBezTo>
                      <a:pt x="15635" y="10800"/>
                      <a:pt x="10800" y="10985"/>
                      <a:pt x="10800" y="11214"/>
                    </a:cubicBezTo>
                    <a:lnTo>
                      <a:pt x="10800" y="21186"/>
                    </a:lnTo>
                    <a:cubicBezTo>
                      <a:pt x="10800" y="21415"/>
                      <a:pt x="5965" y="21600"/>
                      <a:pt x="0" y="21600"/>
                    </a:cubicBezTo>
                  </a:path>
                </a:pathLst>
              </a:custGeom>
              <a:noFill/>
              <a:ln w="9525" cap="flat">
                <a:solidFill>
                  <a:srgbClr val="000000"/>
                </a:solidFill>
                <a:prstDash val="solid"/>
                <a:miter lim="800000"/>
              </a:ln>
              <a:effectLst/>
            </p:spPr>
            <p:txBody>
              <a:bodyPr wrap="square" lIns="45719" tIns="45719" rIns="45719" bIns="45719" numCol="1" anchor="ctr">
                <a:noAutofit/>
              </a:bodyPr>
              <a:lstStyle/>
              <a:p>
                <a:pPr algn="ctr">
                  <a:defRPr sz="1200"/>
                </a:pPr>
                <a:endParaRPr/>
              </a:p>
            </p:txBody>
          </p:sp>
          <p:sp>
            <p:nvSpPr>
              <p:cNvPr id="707" name="Rectangle 115"/>
              <p:cNvSpPr/>
              <p:nvPr/>
            </p:nvSpPr>
            <p:spPr>
              <a:xfrm>
                <a:off x="127527" y="0"/>
                <a:ext cx="2420941" cy="15652"/>
              </a:xfrm>
              <a:prstGeom prst="rect">
                <a:avLst/>
              </a:prstGeom>
              <a:noFill/>
              <a:ln w="9525" cap="flat">
                <a:solidFill>
                  <a:srgbClr val="000000"/>
                </a:solidFill>
                <a:prstDash val="sysDash"/>
                <a:miter lim="800000"/>
              </a:ln>
              <a:effectLst/>
            </p:spPr>
            <p:txBody>
              <a:bodyPr wrap="square" lIns="45719" tIns="45719" rIns="45719" bIns="45719" numCol="1" anchor="ctr">
                <a:noAutofit/>
              </a:bodyPr>
              <a:lstStyle/>
              <a:p>
                <a:pPr algn="ctr">
                  <a:defRPr sz="1200">
                    <a:ln w="3175" cap="flat">
                      <a:solidFill>
                        <a:srgbClr val="000000"/>
                      </a:solidFill>
                      <a:prstDash val="solid"/>
                      <a:round/>
                    </a:ln>
                    <a:solidFill>
                      <a:srgbClr val="FFFFFF"/>
                    </a:solidFill>
                  </a:defRPr>
                </a:pPr>
                <a:endParaRPr/>
              </a:p>
            </p:txBody>
          </p:sp>
        </p:grpSp>
      </p:grpSp>
      <p:grpSp>
        <p:nvGrpSpPr>
          <p:cNvPr id="712" name="Group 1"/>
          <p:cNvGrpSpPr/>
          <p:nvPr/>
        </p:nvGrpSpPr>
        <p:grpSpPr>
          <a:xfrm>
            <a:off x="2057399" y="3283808"/>
            <a:ext cx="1640898" cy="1118868"/>
            <a:chOff x="0" y="0"/>
            <a:chExt cx="1640896" cy="1118866"/>
          </a:xfrm>
        </p:grpSpPr>
        <p:sp>
          <p:nvSpPr>
            <p:cNvPr id="710" name="Bent Arrow 124"/>
            <p:cNvSpPr/>
            <p:nvPr/>
          </p:nvSpPr>
          <p:spPr>
            <a:xfrm rot="10800000" flipH="1">
              <a:off x="0" y="0"/>
              <a:ext cx="1640897" cy="75974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12150"/>
                  </a:lnTo>
                  <a:cubicBezTo>
                    <a:pt x="0" y="6931"/>
                    <a:pt x="1959" y="2700"/>
                    <a:pt x="4375" y="2700"/>
                  </a:cubicBezTo>
                  <a:lnTo>
                    <a:pt x="19100" y="2700"/>
                  </a:lnTo>
                  <a:lnTo>
                    <a:pt x="19100" y="0"/>
                  </a:lnTo>
                  <a:lnTo>
                    <a:pt x="21600" y="5400"/>
                  </a:lnTo>
                  <a:lnTo>
                    <a:pt x="19100" y="10800"/>
                  </a:lnTo>
                  <a:lnTo>
                    <a:pt x="19100" y="8100"/>
                  </a:lnTo>
                  <a:lnTo>
                    <a:pt x="4375" y="8100"/>
                  </a:lnTo>
                  <a:cubicBezTo>
                    <a:pt x="3340" y="8100"/>
                    <a:pt x="2500" y="9913"/>
                    <a:pt x="2500" y="12150"/>
                  </a:cubicBezTo>
                  <a:lnTo>
                    <a:pt x="2500" y="21600"/>
                  </a:lnTo>
                  <a:close/>
                </a:path>
              </a:pathLst>
            </a:custGeom>
            <a:solidFill>
              <a:schemeClr val="accent1"/>
            </a:solidFill>
            <a:ln w="12700" cap="flat">
              <a:noFill/>
              <a:miter lim="400000"/>
            </a:ln>
            <a:effectLst/>
          </p:spPr>
          <p:txBody>
            <a:bodyPr wrap="square" lIns="45719" tIns="45719" rIns="45719" bIns="45719" numCol="1" anchor="ctr">
              <a:noAutofit/>
            </a:bodyPr>
            <a:lstStyle/>
            <a:p>
              <a:pPr algn="ctr">
                <a:lnSpc>
                  <a:spcPct val="95000"/>
                </a:lnSpc>
                <a:defRPr sz="2400"/>
              </a:pPr>
              <a:endParaRPr/>
            </a:p>
          </p:txBody>
        </p:sp>
        <p:sp>
          <p:nvSpPr>
            <p:cNvPr id="711" name="TextBox 58"/>
            <p:cNvSpPr txBox="1"/>
            <p:nvPr/>
          </p:nvSpPr>
          <p:spPr>
            <a:xfrm>
              <a:off x="249714" y="676812"/>
              <a:ext cx="1076166" cy="4420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200" b="1"/>
              </a:lvl1pPr>
            </a:lstStyle>
            <a:p>
              <a:r>
                <a:t>Correlation analysis</a:t>
              </a:r>
            </a:p>
          </p:txBody>
        </p:sp>
      </p:grpSp>
      <p:grpSp>
        <p:nvGrpSpPr>
          <p:cNvPr id="730" name="Group 202"/>
          <p:cNvGrpSpPr/>
          <p:nvPr/>
        </p:nvGrpSpPr>
        <p:grpSpPr>
          <a:xfrm>
            <a:off x="11487513" y="7086600"/>
            <a:ext cx="1051221" cy="941648"/>
            <a:chOff x="0" y="0"/>
            <a:chExt cx="1051220" cy="941647"/>
          </a:xfrm>
        </p:grpSpPr>
        <p:grpSp>
          <p:nvGrpSpPr>
            <p:cNvPr id="722" name="Group 184"/>
            <p:cNvGrpSpPr/>
            <p:nvPr/>
          </p:nvGrpSpPr>
          <p:grpSpPr>
            <a:xfrm>
              <a:off x="46188" y="33486"/>
              <a:ext cx="922494" cy="908162"/>
              <a:chOff x="0" y="0"/>
              <a:chExt cx="922493" cy="908160"/>
            </a:xfrm>
          </p:grpSpPr>
          <p:sp>
            <p:nvSpPr>
              <p:cNvPr id="713" name="Rounded Rectangle 185"/>
              <p:cNvSpPr/>
              <p:nvPr/>
            </p:nvSpPr>
            <p:spPr>
              <a:xfrm>
                <a:off x="3765" y="1698"/>
                <a:ext cx="287019" cy="287019"/>
              </a:xfrm>
              <a:prstGeom prst="roundRect">
                <a:avLst>
                  <a:gd name="adj" fmla="val 16667"/>
                </a:avLst>
              </a:prstGeom>
              <a:solidFill>
                <a:srgbClr val="FFFF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14" name="Rounded Rectangle 186"/>
              <p:cNvSpPr/>
              <p:nvPr/>
            </p:nvSpPr>
            <p:spPr>
              <a:xfrm>
                <a:off x="317504" y="3160"/>
                <a:ext cx="287019" cy="287019"/>
              </a:xfrm>
              <a:prstGeom prst="roundRect">
                <a:avLst>
                  <a:gd name="adj" fmla="val 16667"/>
                </a:avLst>
              </a:prstGeom>
              <a:solidFill>
                <a:srgbClr val="FF8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15" name="Rounded Rectangle 187"/>
              <p:cNvSpPr/>
              <p:nvPr/>
            </p:nvSpPr>
            <p:spPr>
              <a:xfrm>
                <a:off x="635476" y="0"/>
                <a:ext cx="287018" cy="287018"/>
              </a:xfrm>
              <a:prstGeom prst="roundRect">
                <a:avLst>
                  <a:gd name="adj" fmla="val 16667"/>
                </a:avLst>
              </a:prstGeom>
              <a:solidFill>
                <a:srgbClr val="80808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16" name="Rounded Rectangle 188"/>
              <p:cNvSpPr/>
              <p:nvPr/>
            </p:nvSpPr>
            <p:spPr>
              <a:xfrm>
                <a:off x="1958" y="310730"/>
                <a:ext cx="287019" cy="287019"/>
              </a:xfrm>
              <a:prstGeom prst="roundRect">
                <a:avLst>
                  <a:gd name="adj" fmla="val 16667"/>
                </a:avLst>
              </a:prstGeom>
              <a:solidFill>
                <a:srgbClr val="FF8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17" name="Rounded Rectangle 189"/>
              <p:cNvSpPr/>
              <p:nvPr/>
            </p:nvSpPr>
            <p:spPr>
              <a:xfrm>
                <a:off x="315698" y="312192"/>
                <a:ext cx="287019" cy="287019"/>
              </a:xfrm>
              <a:prstGeom prst="roundRect">
                <a:avLst>
                  <a:gd name="adj" fmla="val 16667"/>
                </a:avLst>
              </a:prstGeom>
              <a:solidFill>
                <a:srgbClr val="FF000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18" name="Rounded Rectangle 190"/>
              <p:cNvSpPr/>
              <p:nvPr/>
            </p:nvSpPr>
            <p:spPr>
              <a:xfrm>
                <a:off x="633669" y="309031"/>
                <a:ext cx="287019" cy="287019"/>
              </a:xfrm>
              <a:prstGeom prst="roundRect">
                <a:avLst>
                  <a:gd name="adj" fmla="val 16667"/>
                </a:avLst>
              </a:prstGeom>
              <a:solidFill>
                <a:srgbClr val="80008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19" name="Rounded Rectangle 191"/>
              <p:cNvSpPr/>
              <p:nvPr/>
            </p:nvSpPr>
            <p:spPr>
              <a:xfrm>
                <a:off x="-1" y="619680"/>
                <a:ext cx="287019" cy="287019"/>
              </a:xfrm>
              <a:prstGeom prst="roundRect">
                <a:avLst>
                  <a:gd name="adj" fmla="val 16667"/>
                </a:avLst>
              </a:prstGeom>
              <a:solidFill>
                <a:srgbClr val="80808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20" name="Rounded Rectangle 192"/>
              <p:cNvSpPr/>
              <p:nvPr/>
            </p:nvSpPr>
            <p:spPr>
              <a:xfrm>
                <a:off x="313739" y="621142"/>
                <a:ext cx="287019" cy="287019"/>
              </a:xfrm>
              <a:prstGeom prst="roundRect">
                <a:avLst>
                  <a:gd name="adj" fmla="val 16667"/>
                </a:avLst>
              </a:prstGeom>
              <a:solidFill>
                <a:srgbClr val="800080"/>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21" name="Rounded Rectangle 193"/>
              <p:cNvSpPr/>
              <p:nvPr/>
            </p:nvSpPr>
            <p:spPr>
              <a:xfrm>
                <a:off x="631710" y="617982"/>
                <a:ext cx="287019" cy="287019"/>
              </a:xfrm>
              <a:prstGeom prst="roundRect">
                <a:avLst>
                  <a:gd name="adj" fmla="val 16667"/>
                </a:avLst>
              </a:prstGeom>
              <a:solidFill>
                <a:srgbClr val="0000FF"/>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729" name="Group 194"/>
            <p:cNvGrpSpPr/>
            <p:nvPr/>
          </p:nvGrpSpPr>
          <p:grpSpPr>
            <a:xfrm>
              <a:off x="-1" y="-1"/>
              <a:ext cx="1051222" cy="925993"/>
              <a:chOff x="0" y="0"/>
              <a:chExt cx="1051219" cy="925991"/>
            </a:xfrm>
          </p:grpSpPr>
          <p:sp>
            <p:nvSpPr>
              <p:cNvPr id="723" name="Rectangle 197"/>
              <p:cNvSpPr txBox="1"/>
              <p:nvPr/>
            </p:nvSpPr>
            <p:spPr>
              <a:xfrm>
                <a:off x="0" y="973"/>
                <a:ext cx="389518" cy="31671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defRPr sz="800" b="1"/>
                </a:pPr>
                <a:r>
                  <a:t>deep</a:t>
                </a:r>
                <a:endParaRPr sz="3200">
                  <a:latin typeface="Liberation Sans"/>
                  <a:ea typeface="Liberation Sans"/>
                  <a:cs typeface="Liberation Sans"/>
                  <a:sym typeface="Liberation Sans"/>
                </a:endParaRPr>
              </a:p>
              <a:p>
                <a:pPr algn="ctr">
                  <a:defRPr sz="800" b="1"/>
                </a:pPr>
                <a:r>
                  <a:t>deep</a:t>
                </a:r>
              </a:p>
            </p:txBody>
          </p:sp>
          <p:sp>
            <p:nvSpPr>
              <p:cNvPr id="724" name="Rectangle 198"/>
              <p:cNvSpPr txBox="1"/>
              <p:nvPr/>
            </p:nvSpPr>
            <p:spPr>
              <a:xfrm>
                <a:off x="342372" y="3970"/>
                <a:ext cx="340950" cy="31671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defRPr sz="800" b="1"/>
                </a:pPr>
                <a:r>
                  <a:t>deep</a:t>
                </a:r>
                <a:endParaRPr sz="3200">
                  <a:latin typeface="Liberation Sans"/>
                  <a:ea typeface="Liberation Sans"/>
                  <a:cs typeface="Liberation Sans"/>
                  <a:sym typeface="Liberation Sans"/>
                </a:endParaRPr>
              </a:p>
              <a:p>
                <a:pPr algn="ctr">
                  <a:defRPr sz="800" b="1"/>
                </a:pPr>
                <a:r>
                  <a:t>mid</a:t>
                </a:r>
              </a:p>
            </p:txBody>
          </p:sp>
          <p:sp>
            <p:nvSpPr>
              <p:cNvPr id="725" name="Rectangle 199"/>
              <p:cNvSpPr txBox="1"/>
              <p:nvPr/>
            </p:nvSpPr>
            <p:spPr>
              <a:xfrm>
                <a:off x="654268" y="0"/>
                <a:ext cx="335959" cy="3167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defRPr sz="800" b="1"/>
                </a:pPr>
                <a:r>
                  <a:t>deep</a:t>
                </a:r>
                <a:endParaRPr sz="3200">
                  <a:latin typeface="Liberation Sans"/>
                  <a:ea typeface="Liberation Sans"/>
                  <a:cs typeface="Liberation Sans"/>
                  <a:sym typeface="Liberation Sans"/>
                </a:endParaRPr>
              </a:p>
              <a:p>
                <a:pPr algn="ctr">
                  <a:defRPr sz="800" b="1"/>
                </a:pPr>
                <a:r>
                  <a:t>sup</a:t>
                </a:r>
              </a:p>
            </p:txBody>
          </p:sp>
          <p:sp>
            <p:nvSpPr>
              <p:cNvPr id="726" name="Rectangle 202"/>
              <p:cNvSpPr txBox="1"/>
              <p:nvPr/>
            </p:nvSpPr>
            <p:spPr>
              <a:xfrm>
                <a:off x="624107" y="609274"/>
                <a:ext cx="398785" cy="31671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defRPr sz="800" b="1">
                    <a:solidFill>
                      <a:srgbClr val="FFFFFF"/>
                    </a:solidFill>
                  </a:defRPr>
                </a:pPr>
                <a:r>
                  <a:t>sup</a:t>
                </a:r>
                <a:endParaRPr sz="3200">
                  <a:latin typeface="Liberation Sans"/>
                  <a:ea typeface="Liberation Sans"/>
                  <a:cs typeface="Liberation Sans"/>
                  <a:sym typeface="Liberation Sans"/>
                </a:endParaRPr>
              </a:p>
              <a:p>
                <a:pPr algn="ctr">
                  <a:defRPr sz="800" b="1">
                    <a:solidFill>
                      <a:srgbClr val="FFFFFF"/>
                    </a:solidFill>
                  </a:defRPr>
                </a:pPr>
                <a:r>
                  <a:t>sup</a:t>
                </a:r>
              </a:p>
            </p:txBody>
          </p:sp>
          <p:sp>
            <p:nvSpPr>
              <p:cNvPr id="727" name="Rectangle 203"/>
              <p:cNvSpPr txBox="1"/>
              <p:nvPr/>
            </p:nvSpPr>
            <p:spPr>
              <a:xfrm>
                <a:off x="606177" y="306061"/>
                <a:ext cx="445044" cy="31671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defRPr sz="800" b="1">
                    <a:solidFill>
                      <a:srgbClr val="FFFFFF"/>
                    </a:solidFill>
                  </a:defRPr>
                </a:pPr>
                <a:r>
                  <a:t>mid</a:t>
                </a:r>
                <a:endParaRPr sz="3200">
                  <a:latin typeface="Liberation Sans"/>
                  <a:ea typeface="Liberation Sans"/>
                  <a:cs typeface="Liberation Sans"/>
                  <a:sym typeface="Liberation Sans"/>
                </a:endParaRPr>
              </a:p>
              <a:p>
                <a:pPr algn="ctr">
                  <a:defRPr sz="800" b="1">
                    <a:solidFill>
                      <a:srgbClr val="FFFFFF"/>
                    </a:solidFill>
                  </a:defRPr>
                </a:pPr>
                <a:r>
                  <a:t>sup</a:t>
                </a:r>
              </a:p>
            </p:txBody>
          </p:sp>
          <p:sp>
            <p:nvSpPr>
              <p:cNvPr id="728" name="Rectangle 205"/>
              <p:cNvSpPr txBox="1"/>
              <p:nvPr/>
            </p:nvSpPr>
            <p:spPr>
              <a:xfrm>
                <a:off x="341152" y="316799"/>
                <a:ext cx="334294" cy="31671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defRPr sz="800" b="1"/>
                </a:pPr>
                <a:r>
                  <a:t>mid</a:t>
                </a:r>
                <a:endParaRPr sz="3200">
                  <a:latin typeface="Liberation Sans"/>
                  <a:ea typeface="Liberation Sans"/>
                  <a:cs typeface="Liberation Sans"/>
                  <a:sym typeface="Liberation Sans"/>
                </a:endParaRPr>
              </a:p>
              <a:p>
                <a:pPr algn="ctr">
                  <a:defRPr sz="800" b="1"/>
                </a:pPr>
                <a:r>
                  <a:t>mid</a:t>
                </a:r>
              </a:p>
            </p:txBody>
          </p:sp>
        </p:grpSp>
      </p:grpSp>
      <p:grpSp>
        <p:nvGrpSpPr>
          <p:cNvPr id="781" name="Group 6"/>
          <p:cNvGrpSpPr/>
          <p:nvPr/>
        </p:nvGrpSpPr>
        <p:grpSpPr>
          <a:xfrm>
            <a:off x="8600802" y="1686579"/>
            <a:ext cx="3303495" cy="4003759"/>
            <a:chOff x="0" y="0"/>
            <a:chExt cx="3303493" cy="4003757"/>
          </a:xfrm>
        </p:grpSpPr>
        <p:grpSp>
          <p:nvGrpSpPr>
            <p:cNvPr id="778" name="Group 126"/>
            <p:cNvGrpSpPr/>
            <p:nvPr/>
          </p:nvGrpSpPr>
          <p:grpSpPr>
            <a:xfrm>
              <a:off x="-1" y="814829"/>
              <a:ext cx="3303495" cy="3188929"/>
              <a:chOff x="0" y="0"/>
              <a:chExt cx="3303493" cy="3188928"/>
            </a:xfrm>
          </p:grpSpPr>
          <p:pic>
            <p:nvPicPr>
              <p:cNvPr id="731" name="Picture 127" descr="Picture 127"/>
              <p:cNvPicPr>
                <a:picLocks noChangeAspect="1"/>
              </p:cNvPicPr>
              <p:nvPr/>
            </p:nvPicPr>
            <p:blipFill>
              <a:blip r:embed="rId8"/>
              <a:srcRect l="38383" t="17724" r="16382" b="37239"/>
              <a:stretch>
                <a:fillRect/>
              </a:stretch>
            </p:blipFill>
            <p:spPr>
              <a:xfrm rot="16200000">
                <a:off x="613115" y="469923"/>
                <a:ext cx="2073673" cy="2073672"/>
              </a:xfrm>
              <a:custGeom>
                <a:avLst/>
                <a:gdLst/>
                <a:ahLst/>
                <a:cxnLst>
                  <a:cxn ang="0">
                    <a:pos x="wd2" y="hd2"/>
                  </a:cxn>
                  <a:cxn ang="5400000">
                    <a:pos x="wd2" y="hd2"/>
                  </a:cxn>
                  <a:cxn ang="10800000">
                    <a:pos x="wd2" y="hd2"/>
                  </a:cxn>
                  <a:cxn ang="16200000">
                    <a:pos x="wd2" y="hd2"/>
                  </a:cxn>
                </a:cxnLst>
                <a:rect l="0" t="0" r="r" b="b"/>
                <a:pathLst>
                  <a:path w="21600" h="21600" extrusionOk="0">
                    <a:moveTo>
                      <a:pt x="10798" y="0"/>
                    </a:moveTo>
                    <a:cubicBezTo>
                      <a:pt x="4834" y="0"/>
                      <a:pt x="0" y="4834"/>
                      <a:pt x="0" y="10798"/>
                    </a:cubicBezTo>
                    <a:cubicBezTo>
                      <a:pt x="0" y="16762"/>
                      <a:pt x="4834" y="21600"/>
                      <a:pt x="10798" y="21600"/>
                    </a:cubicBezTo>
                    <a:cubicBezTo>
                      <a:pt x="16762" y="21600"/>
                      <a:pt x="21600" y="16762"/>
                      <a:pt x="21600" y="10798"/>
                    </a:cubicBezTo>
                    <a:cubicBezTo>
                      <a:pt x="21600" y="4834"/>
                      <a:pt x="16762" y="0"/>
                      <a:pt x="10798" y="0"/>
                    </a:cubicBezTo>
                    <a:close/>
                  </a:path>
                </a:pathLst>
              </a:custGeom>
              <a:ln w="12700" cap="flat">
                <a:noFill/>
                <a:miter lim="400000"/>
              </a:ln>
              <a:effectLst/>
            </p:spPr>
          </p:pic>
          <p:sp>
            <p:nvSpPr>
              <p:cNvPr id="732" name="Rectangle 128"/>
              <p:cNvSpPr txBox="1"/>
              <p:nvPr/>
            </p:nvSpPr>
            <p:spPr>
              <a:xfrm>
                <a:off x="1156392" y="1261179"/>
                <a:ext cx="1045683"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800" b="1">
                    <a:solidFill>
                      <a:srgbClr val="FFFFFF"/>
                    </a:solidFill>
                  </a:defRPr>
                </a:lvl1pPr>
              </a:lstStyle>
              <a:p>
                <a:r>
                  <a:t>L  R</a:t>
                </a:r>
              </a:p>
            </p:txBody>
          </p:sp>
          <p:grpSp>
            <p:nvGrpSpPr>
              <p:cNvPr id="754" name="Group 163"/>
              <p:cNvGrpSpPr/>
              <p:nvPr/>
            </p:nvGrpSpPr>
            <p:grpSpPr>
              <a:xfrm>
                <a:off x="1628113" y="5093"/>
                <a:ext cx="1675381" cy="3181715"/>
                <a:chOff x="0" y="0"/>
                <a:chExt cx="1675379" cy="3181714"/>
              </a:xfrm>
            </p:grpSpPr>
            <p:sp>
              <p:nvSpPr>
                <p:cNvPr id="733" name="Rectangle 137"/>
                <p:cNvSpPr txBox="1"/>
                <p:nvPr/>
              </p:nvSpPr>
              <p:spPr>
                <a:xfrm rot="17100000">
                  <a:off x="-29259" y="242563"/>
                  <a:ext cx="619024"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800" b="1"/>
                  </a:lvl1pPr>
                </a:lstStyle>
                <a:p>
                  <a:r>
                    <a:t>POS</a:t>
                  </a:r>
                </a:p>
              </p:txBody>
            </p:sp>
            <p:sp>
              <p:nvSpPr>
                <p:cNvPr id="734" name="Rectangle 138"/>
                <p:cNvSpPr txBox="1"/>
                <p:nvPr/>
              </p:nvSpPr>
              <p:spPr>
                <a:xfrm rot="18000000">
                  <a:off x="132247" y="287890"/>
                  <a:ext cx="630126"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800" b="1"/>
                  </a:lvl1pPr>
                </a:lstStyle>
                <a:p>
                  <a:r>
                    <a:t>CAL</a:t>
                  </a:r>
                </a:p>
              </p:txBody>
            </p:sp>
            <p:sp>
              <p:nvSpPr>
                <p:cNvPr id="735" name="Rectangle 139"/>
                <p:cNvSpPr txBox="1"/>
                <p:nvPr/>
              </p:nvSpPr>
              <p:spPr>
                <a:xfrm rot="18000000">
                  <a:off x="290145" y="363372"/>
                  <a:ext cx="620412" cy="20241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800" b="1"/>
                  </a:lvl1pPr>
                </a:lstStyle>
                <a:p>
                  <a:r>
                    <a:t>CUN</a:t>
                  </a:r>
                </a:p>
              </p:txBody>
            </p:sp>
            <p:sp>
              <p:nvSpPr>
                <p:cNvPr id="736" name="Rectangle 140"/>
                <p:cNvSpPr txBox="1"/>
                <p:nvPr/>
              </p:nvSpPr>
              <p:spPr>
                <a:xfrm rot="4431991">
                  <a:off x="41775" y="2610294"/>
                  <a:ext cx="570457"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800" b="1"/>
                  </a:lvl1pPr>
                </a:lstStyle>
                <a:p>
                  <a:r>
                    <a:t>PCUN</a:t>
                  </a:r>
                </a:p>
              </p:txBody>
            </p:sp>
            <p:sp>
              <p:nvSpPr>
                <p:cNvPr id="737" name="Rectangle 141"/>
                <p:cNvSpPr txBox="1"/>
                <p:nvPr/>
              </p:nvSpPr>
              <p:spPr>
                <a:xfrm rot="16200000">
                  <a:off x="-208304" y="208303"/>
                  <a:ext cx="619024"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800" b="1"/>
                  </a:lvl1pPr>
                </a:lstStyle>
                <a:p>
                  <a:r>
                    <a:t>SOG</a:t>
                  </a:r>
                </a:p>
              </p:txBody>
            </p:sp>
            <p:sp>
              <p:nvSpPr>
                <p:cNvPr id="738" name="Rectangle 142"/>
                <p:cNvSpPr txBox="1"/>
                <p:nvPr/>
              </p:nvSpPr>
              <p:spPr>
                <a:xfrm rot="19570942">
                  <a:off x="607274" y="731315"/>
                  <a:ext cx="663489"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800" b="1"/>
                  </a:lvl1pPr>
                </a:lstStyle>
                <a:p>
                  <a:r>
                    <a:t>CS</a:t>
                  </a:r>
                </a:p>
              </p:txBody>
            </p:sp>
            <p:sp>
              <p:nvSpPr>
                <p:cNvPr id="739" name="Rectangle 143"/>
                <p:cNvSpPr txBox="1"/>
                <p:nvPr/>
              </p:nvSpPr>
              <p:spPr>
                <a:xfrm rot="19892607">
                  <a:off x="790730" y="808204"/>
                  <a:ext cx="676759" cy="20241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800" b="1"/>
                  </a:lvl1pPr>
                </a:lstStyle>
                <a:p>
                  <a:r>
                    <a:t>PreCG</a:t>
                  </a:r>
                </a:p>
              </p:txBody>
            </p:sp>
            <p:sp>
              <p:nvSpPr>
                <p:cNvPr id="740" name="Rectangle 144"/>
                <p:cNvSpPr txBox="1"/>
                <p:nvPr/>
              </p:nvSpPr>
              <p:spPr>
                <a:xfrm rot="20455525">
                  <a:off x="867285" y="999130"/>
                  <a:ext cx="664963"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800" b="1"/>
                  </a:lvl1pPr>
                </a:lstStyle>
                <a:p>
                  <a:r>
                    <a:t>PreCS</a:t>
                  </a:r>
                </a:p>
              </p:txBody>
            </p:sp>
            <p:sp>
              <p:nvSpPr>
                <p:cNvPr id="741" name="Rectangle 145"/>
                <p:cNvSpPr txBox="1"/>
                <p:nvPr/>
              </p:nvSpPr>
              <p:spPr>
                <a:xfrm>
                  <a:off x="967689" y="1212507"/>
                  <a:ext cx="613356"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800" b="1"/>
                  </a:lvl1pPr>
                </a:lstStyle>
                <a:p>
                  <a:r>
                    <a:t>MPCG</a:t>
                  </a:r>
                </a:p>
              </p:txBody>
            </p:sp>
            <p:sp>
              <p:nvSpPr>
                <p:cNvPr id="742" name="Rectangle 147"/>
                <p:cNvSpPr txBox="1"/>
                <p:nvPr/>
              </p:nvSpPr>
              <p:spPr>
                <a:xfrm rot="1120486">
                  <a:off x="793062" y="1739812"/>
                  <a:ext cx="754903"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800" b="1"/>
                  </a:lvl1pPr>
                </a:lstStyle>
                <a:p>
                  <a:r>
                    <a:t>ANG</a:t>
                  </a:r>
                </a:p>
              </p:txBody>
            </p:sp>
            <p:sp>
              <p:nvSpPr>
                <p:cNvPr id="743" name="Rectangle 149"/>
                <p:cNvSpPr txBox="1"/>
                <p:nvPr/>
              </p:nvSpPr>
              <p:spPr>
                <a:xfrm rot="2071564">
                  <a:off x="707996" y="2064896"/>
                  <a:ext cx="558798"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800" b="1"/>
                  </a:lvl1pPr>
                </a:lstStyle>
                <a:p>
                  <a:r>
                    <a:t>IFG</a:t>
                  </a:r>
                </a:p>
              </p:txBody>
            </p:sp>
            <p:sp>
              <p:nvSpPr>
                <p:cNvPr id="744" name="Rectangle 150"/>
                <p:cNvSpPr txBox="1"/>
                <p:nvPr/>
              </p:nvSpPr>
              <p:spPr>
                <a:xfrm rot="2624033">
                  <a:off x="671321" y="2215216"/>
                  <a:ext cx="488027"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800" b="1"/>
                  </a:lvl1pPr>
                </a:lstStyle>
                <a:p>
                  <a:r>
                    <a:t>MFG</a:t>
                  </a:r>
                </a:p>
              </p:txBody>
            </p:sp>
            <p:sp>
              <p:nvSpPr>
                <p:cNvPr id="745" name="Rectangle 151"/>
                <p:cNvSpPr txBox="1"/>
                <p:nvPr/>
              </p:nvSpPr>
              <p:spPr>
                <a:xfrm rot="1431520">
                  <a:off x="709278" y="1940094"/>
                  <a:ext cx="778495"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800" b="1"/>
                  </a:lvl1pPr>
                </a:lstStyle>
                <a:p>
                  <a:r>
                    <a:t>SMG</a:t>
                  </a:r>
                </a:p>
              </p:txBody>
            </p:sp>
            <p:sp>
              <p:nvSpPr>
                <p:cNvPr id="746" name="Rectangle 152"/>
                <p:cNvSpPr txBox="1"/>
                <p:nvPr/>
              </p:nvSpPr>
              <p:spPr>
                <a:xfrm rot="3263104">
                  <a:off x="538644" y="2341244"/>
                  <a:ext cx="453897"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800" b="1"/>
                  </a:lvl1pPr>
                </a:lstStyle>
                <a:p>
                  <a:r>
                    <a:t>SFG</a:t>
                  </a:r>
                </a:p>
              </p:txBody>
            </p:sp>
            <p:sp>
              <p:nvSpPr>
                <p:cNvPr id="747" name="Rectangle 154"/>
                <p:cNvSpPr txBox="1"/>
                <p:nvPr/>
              </p:nvSpPr>
              <p:spPr>
                <a:xfrm rot="3565688">
                  <a:off x="317352" y="2453726"/>
                  <a:ext cx="619024"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800" b="1"/>
                  </a:lvl1pPr>
                </a:lstStyle>
                <a:p>
                  <a:r>
                    <a:t>ACG</a:t>
                  </a:r>
                </a:p>
              </p:txBody>
            </p:sp>
            <p:sp>
              <p:nvSpPr>
                <p:cNvPr id="748" name="Rectangle 155"/>
                <p:cNvSpPr txBox="1"/>
                <p:nvPr/>
              </p:nvSpPr>
              <p:spPr>
                <a:xfrm rot="3845233">
                  <a:off x="168850" y="2508311"/>
                  <a:ext cx="619024"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800" b="1"/>
                  </a:lvl1pPr>
                </a:lstStyle>
                <a:p>
                  <a:r>
                    <a:t>PCG</a:t>
                  </a:r>
                </a:p>
              </p:txBody>
            </p:sp>
            <p:sp>
              <p:nvSpPr>
                <p:cNvPr id="749" name="Rectangle 157"/>
                <p:cNvSpPr txBox="1"/>
                <p:nvPr/>
              </p:nvSpPr>
              <p:spPr>
                <a:xfrm rot="5107101">
                  <a:off x="-340356" y="2589299"/>
                  <a:ext cx="968705"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800" b="1"/>
                  </a:lvl1pPr>
                </a:lstStyle>
                <a:p>
                  <a:r>
                    <a:t>STS</a:t>
                  </a:r>
                </a:p>
              </p:txBody>
            </p:sp>
            <p:sp>
              <p:nvSpPr>
                <p:cNvPr id="750" name="Rectangle 158"/>
                <p:cNvSpPr txBox="1"/>
                <p:nvPr/>
              </p:nvSpPr>
              <p:spPr>
                <a:xfrm rot="18900000">
                  <a:off x="488287" y="394657"/>
                  <a:ext cx="663489"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800" b="1"/>
                  </a:lvl1pPr>
                </a:lstStyle>
                <a:p>
                  <a:r>
                    <a:t>SubCG</a:t>
                  </a:r>
                </a:p>
              </p:txBody>
            </p:sp>
            <p:sp>
              <p:nvSpPr>
                <p:cNvPr id="751" name="Rectangle 159"/>
                <p:cNvSpPr txBox="1"/>
                <p:nvPr/>
              </p:nvSpPr>
              <p:spPr>
                <a:xfrm rot="18900000">
                  <a:off x="538002" y="586927"/>
                  <a:ext cx="664961" cy="20241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800" b="1"/>
                  </a:lvl1pPr>
                </a:lstStyle>
                <a:p>
                  <a:r>
                    <a:t>STG</a:t>
                  </a:r>
                </a:p>
              </p:txBody>
            </p:sp>
            <p:sp>
              <p:nvSpPr>
                <p:cNvPr id="752" name="Rectangle 161"/>
                <p:cNvSpPr txBox="1"/>
                <p:nvPr/>
              </p:nvSpPr>
              <p:spPr>
                <a:xfrm>
                  <a:off x="955170" y="1382526"/>
                  <a:ext cx="664963"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800" b="1"/>
                  </a:lvl1pPr>
                </a:lstStyle>
                <a:p>
                  <a:r>
                    <a:t>MACG</a:t>
                  </a:r>
                </a:p>
              </p:txBody>
            </p:sp>
            <p:sp>
              <p:nvSpPr>
                <p:cNvPr id="753" name="Rectangle 162"/>
                <p:cNvSpPr txBox="1"/>
                <p:nvPr/>
              </p:nvSpPr>
              <p:spPr>
                <a:xfrm rot="395248">
                  <a:off x="846695" y="1555440"/>
                  <a:ext cx="819781"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800" b="1"/>
                  </a:lvl1pPr>
                </a:lstStyle>
                <a:p>
                  <a:r>
                    <a:t>PoCG</a:t>
                  </a:r>
                </a:p>
              </p:txBody>
            </p:sp>
          </p:grpSp>
          <p:grpSp>
            <p:nvGrpSpPr>
              <p:cNvPr id="776" name="Group 164"/>
              <p:cNvGrpSpPr/>
              <p:nvPr/>
            </p:nvGrpSpPr>
            <p:grpSpPr>
              <a:xfrm>
                <a:off x="-1" y="0"/>
                <a:ext cx="1706514" cy="3188929"/>
                <a:chOff x="0" y="0"/>
                <a:chExt cx="1706512" cy="3188928"/>
              </a:xfrm>
            </p:grpSpPr>
            <p:sp>
              <p:nvSpPr>
                <p:cNvPr id="755" name="Rectangle 166"/>
                <p:cNvSpPr txBox="1"/>
                <p:nvPr/>
              </p:nvSpPr>
              <p:spPr>
                <a:xfrm rot="4500000">
                  <a:off x="1120807" y="225778"/>
                  <a:ext cx="619024"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800" b="1"/>
                  </a:lvl1pPr>
                </a:lstStyle>
                <a:p>
                  <a:r>
                    <a:t>POS</a:t>
                  </a:r>
                </a:p>
              </p:txBody>
            </p:sp>
            <p:sp>
              <p:nvSpPr>
                <p:cNvPr id="756" name="Rectangle 167"/>
                <p:cNvSpPr txBox="1"/>
                <p:nvPr/>
              </p:nvSpPr>
              <p:spPr>
                <a:xfrm rot="3600000">
                  <a:off x="939093" y="267705"/>
                  <a:ext cx="630126"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800" b="1"/>
                  </a:lvl1pPr>
                </a:lstStyle>
                <a:p>
                  <a:r>
                    <a:t>CAL</a:t>
                  </a:r>
                </a:p>
              </p:txBody>
            </p:sp>
            <p:sp>
              <p:nvSpPr>
                <p:cNvPr id="757" name="Rectangle 168"/>
                <p:cNvSpPr txBox="1"/>
                <p:nvPr/>
              </p:nvSpPr>
              <p:spPr>
                <a:xfrm rot="3600000">
                  <a:off x="785145" y="339869"/>
                  <a:ext cx="620412"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800" b="1"/>
                  </a:lvl1pPr>
                </a:lstStyle>
                <a:p>
                  <a:r>
                    <a:t>CUN</a:t>
                  </a:r>
                </a:p>
              </p:txBody>
            </p:sp>
            <p:sp>
              <p:nvSpPr>
                <p:cNvPr id="758" name="Rectangle 169"/>
                <p:cNvSpPr txBox="1"/>
                <p:nvPr/>
              </p:nvSpPr>
              <p:spPr>
                <a:xfrm rot="17168009">
                  <a:off x="1008859" y="2605852"/>
                  <a:ext cx="570460"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800" b="1"/>
                  </a:lvl1pPr>
                </a:lstStyle>
                <a:p>
                  <a:r>
                    <a:t>PCUN</a:t>
                  </a:r>
                </a:p>
              </p:txBody>
            </p:sp>
            <p:sp>
              <p:nvSpPr>
                <p:cNvPr id="759" name="Rectangle 170"/>
                <p:cNvSpPr txBox="1"/>
                <p:nvPr/>
              </p:nvSpPr>
              <p:spPr>
                <a:xfrm rot="5400000">
                  <a:off x="1295792" y="208303"/>
                  <a:ext cx="619024"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800" b="1"/>
                  </a:lvl1pPr>
                </a:lstStyle>
                <a:p>
                  <a:r>
                    <a:t>SOG</a:t>
                  </a:r>
                </a:p>
              </p:txBody>
            </p:sp>
            <p:sp>
              <p:nvSpPr>
                <p:cNvPr id="760" name="Rectangle 171"/>
                <p:cNvSpPr txBox="1"/>
                <p:nvPr/>
              </p:nvSpPr>
              <p:spPr>
                <a:xfrm rot="2029059">
                  <a:off x="387603" y="721333"/>
                  <a:ext cx="663488" cy="20241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800" b="1"/>
                  </a:lvl1pPr>
                </a:lstStyle>
                <a:p>
                  <a:r>
                    <a:t>CS</a:t>
                  </a:r>
                </a:p>
              </p:txBody>
            </p:sp>
            <p:sp>
              <p:nvSpPr>
                <p:cNvPr id="761" name="Rectangle 172"/>
                <p:cNvSpPr txBox="1"/>
                <p:nvPr/>
              </p:nvSpPr>
              <p:spPr>
                <a:xfrm rot="1707391">
                  <a:off x="202786" y="796967"/>
                  <a:ext cx="675283"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800" b="1"/>
                  </a:lvl1pPr>
                </a:lstStyle>
                <a:p>
                  <a:r>
                    <a:t>PreCG</a:t>
                  </a:r>
                </a:p>
              </p:txBody>
            </p:sp>
            <p:sp>
              <p:nvSpPr>
                <p:cNvPr id="762" name="Rectangle 173"/>
                <p:cNvSpPr txBox="1"/>
                <p:nvPr/>
              </p:nvSpPr>
              <p:spPr>
                <a:xfrm rot="1144473">
                  <a:off x="134387" y="965603"/>
                  <a:ext cx="664963"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800" b="1"/>
                  </a:lvl1pPr>
                </a:lstStyle>
                <a:p>
                  <a:r>
                    <a:t>PreCS</a:t>
                  </a:r>
                </a:p>
              </p:txBody>
            </p:sp>
            <p:sp>
              <p:nvSpPr>
                <p:cNvPr id="763" name="Rectangle 174"/>
                <p:cNvSpPr txBox="1"/>
                <p:nvPr/>
              </p:nvSpPr>
              <p:spPr>
                <a:xfrm>
                  <a:off x="102109" y="1172630"/>
                  <a:ext cx="611881"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800" b="1"/>
                  </a:lvl1pPr>
                </a:lstStyle>
                <a:p>
                  <a:r>
                    <a:t>MPCG</a:t>
                  </a:r>
                </a:p>
              </p:txBody>
            </p:sp>
            <p:sp>
              <p:nvSpPr>
                <p:cNvPr id="764" name="Rectangle 175"/>
                <p:cNvSpPr txBox="1"/>
                <p:nvPr/>
              </p:nvSpPr>
              <p:spPr>
                <a:xfrm rot="20479514">
                  <a:off x="90108" y="1704258"/>
                  <a:ext cx="754905"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800" b="1"/>
                  </a:lvl1pPr>
                </a:lstStyle>
                <a:p>
                  <a:r>
                    <a:t>ANG</a:t>
                  </a:r>
                </a:p>
              </p:txBody>
            </p:sp>
            <p:sp>
              <p:nvSpPr>
                <p:cNvPr id="765" name="Rectangle 176"/>
                <p:cNvSpPr txBox="1"/>
                <p:nvPr/>
              </p:nvSpPr>
              <p:spPr>
                <a:xfrm rot="19528436">
                  <a:off x="374196" y="2014233"/>
                  <a:ext cx="557326"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800" b="1"/>
                  </a:lvl1pPr>
                </a:lstStyle>
                <a:p>
                  <a:r>
                    <a:t>IFG</a:t>
                  </a:r>
                </a:p>
              </p:txBody>
            </p:sp>
            <p:sp>
              <p:nvSpPr>
                <p:cNvPr id="766" name="Rectangle 177"/>
                <p:cNvSpPr txBox="1"/>
                <p:nvPr/>
              </p:nvSpPr>
              <p:spPr>
                <a:xfrm rot="18975967">
                  <a:off x="466332" y="2180515"/>
                  <a:ext cx="488026"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800" b="1"/>
                  </a:lvl1pPr>
                </a:lstStyle>
                <a:p>
                  <a:r>
                    <a:t>MFG</a:t>
                  </a:r>
                </a:p>
              </p:txBody>
            </p:sp>
            <p:sp>
              <p:nvSpPr>
                <p:cNvPr id="767" name="Rectangle 178"/>
                <p:cNvSpPr txBox="1"/>
                <p:nvPr/>
              </p:nvSpPr>
              <p:spPr>
                <a:xfrm rot="20168480">
                  <a:off x="138007" y="1876955"/>
                  <a:ext cx="777023"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800" b="1"/>
                  </a:lvl1pPr>
                </a:lstStyle>
                <a:p>
                  <a:r>
                    <a:t>SMG</a:t>
                  </a:r>
                </a:p>
              </p:txBody>
            </p:sp>
            <p:sp>
              <p:nvSpPr>
                <p:cNvPr id="768" name="Rectangle 179"/>
                <p:cNvSpPr txBox="1"/>
                <p:nvPr/>
              </p:nvSpPr>
              <p:spPr>
                <a:xfrm rot="18336896">
                  <a:off x="638832" y="2312384"/>
                  <a:ext cx="453900"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800" b="1"/>
                  </a:lvl1pPr>
                </a:lstStyle>
                <a:p>
                  <a:r>
                    <a:t>SFG</a:t>
                  </a:r>
                </a:p>
              </p:txBody>
            </p:sp>
            <p:sp>
              <p:nvSpPr>
                <p:cNvPr id="769" name="Rectangle 180"/>
                <p:cNvSpPr txBox="1"/>
                <p:nvPr/>
              </p:nvSpPr>
              <p:spPr>
                <a:xfrm rot="18034312">
                  <a:off x="686699" y="2426606"/>
                  <a:ext cx="619024"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800" b="1"/>
                  </a:lvl1pPr>
                </a:lstStyle>
                <a:p>
                  <a:r>
                    <a:t>ACG</a:t>
                  </a:r>
                </a:p>
              </p:txBody>
            </p:sp>
            <p:sp>
              <p:nvSpPr>
                <p:cNvPr id="770" name="Rectangle 181"/>
                <p:cNvSpPr txBox="1"/>
                <p:nvPr/>
              </p:nvSpPr>
              <p:spPr>
                <a:xfrm rot="17754767">
                  <a:off x="839855" y="2486559"/>
                  <a:ext cx="619024" cy="20241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800" b="1"/>
                  </a:lvl1pPr>
                </a:lstStyle>
                <a:p>
                  <a:r>
                    <a:t>PCG</a:t>
                  </a:r>
                </a:p>
              </p:txBody>
            </p:sp>
            <p:sp>
              <p:nvSpPr>
                <p:cNvPr id="771" name="Rectangle 182"/>
                <p:cNvSpPr txBox="1"/>
                <p:nvPr/>
              </p:nvSpPr>
              <p:spPr>
                <a:xfrm rot="16492899">
                  <a:off x="1026308" y="2596511"/>
                  <a:ext cx="968706" cy="20241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800" b="1"/>
                  </a:lvl1pPr>
                </a:lstStyle>
                <a:p>
                  <a:r>
                    <a:t>STS</a:t>
                  </a:r>
                </a:p>
              </p:txBody>
            </p:sp>
            <p:sp>
              <p:nvSpPr>
                <p:cNvPr id="772" name="Rectangle 183"/>
                <p:cNvSpPr txBox="1"/>
                <p:nvPr/>
              </p:nvSpPr>
              <p:spPr>
                <a:xfrm rot="2700000">
                  <a:off x="564817" y="377721"/>
                  <a:ext cx="663489"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800" b="1"/>
                  </a:lvl1pPr>
                </a:lstStyle>
                <a:p>
                  <a:r>
                    <a:t>SubCG</a:t>
                  </a:r>
                </a:p>
              </p:txBody>
            </p:sp>
            <p:sp>
              <p:nvSpPr>
                <p:cNvPr id="773" name="Rectangle 184"/>
                <p:cNvSpPr txBox="1"/>
                <p:nvPr/>
              </p:nvSpPr>
              <p:spPr>
                <a:xfrm rot="2700000">
                  <a:off x="477814" y="561163"/>
                  <a:ext cx="664963"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800" b="1"/>
                  </a:lvl1pPr>
                </a:lstStyle>
                <a:p>
                  <a:r>
                    <a:t>STG</a:t>
                  </a:r>
                </a:p>
              </p:txBody>
            </p:sp>
            <p:sp>
              <p:nvSpPr>
                <p:cNvPr id="774" name="Rectangle 185"/>
                <p:cNvSpPr txBox="1"/>
                <p:nvPr/>
              </p:nvSpPr>
              <p:spPr>
                <a:xfrm>
                  <a:off x="61742" y="1343993"/>
                  <a:ext cx="663489"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800" b="1"/>
                  </a:lvl1pPr>
                </a:lstStyle>
                <a:p>
                  <a:r>
                    <a:t>MACG</a:t>
                  </a:r>
                </a:p>
              </p:txBody>
            </p:sp>
            <p:sp>
              <p:nvSpPr>
                <p:cNvPr id="775" name="Rectangle 186"/>
                <p:cNvSpPr txBox="1"/>
                <p:nvPr/>
              </p:nvSpPr>
              <p:spPr>
                <a:xfrm rot="21204752">
                  <a:off x="8909" y="1520371"/>
                  <a:ext cx="818305"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800" b="1"/>
                  </a:lvl1pPr>
                </a:lstStyle>
                <a:p>
                  <a:r>
                    <a:t>PoCG</a:t>
                  </a:r>
                </a:p>
              </p:txBody>
            </p:sp>
          </p:grpSp>
          <p:sp>
            <p:nvSpPr>
              <p:cNvPr id="777" name="Straight Connector 131"/>
              <p:cNvSpPr/>
              <p:nvPr/>
            </p:nvSpPr>
            <p:spPr>
              <a:xfrm flipH="1">
                <a:off x="1653737" y="140456"/>
                <a:ext cx="1" cy="2825408"/>
              </a:xfrm>
              <a:prstGeom prst="line">
                <a:avLst/>
              </a:prstGeom>
              <a:noFill/>
              <a:ln w="12700" cap="flat">
                <a:solidFill>
                  <a:srgbClr val="000000"/>
                </a:solidFill>
                <a:prstDash val="dash"/>
                <a:miter lim="800000"/>
              </a:ln>
              <a:effectLst/>
            </p:spPr>
            <p:txBody>
              <a:bodyPr wrap="square" lIns="45719" tIns="45719" rIns="45719" bIns="45719" numCol="1" anchor="t">
                <a:noAutofit/>
              </a:bodyPr>
              <a:lstStyle/>
              <a:p>
                <a:endParaRPr/>
              </a:p>
            </p:txBody>
          </p:sp>
        </p:grpSp>
        <p:sp>
          <p:nvSpPr>
            <p:cNvPr id="779" name="Rectangle 183"/>
            <p:cNvSpPr txBox="1"/>
            <p:nvPr/>
          </p:nvSpPr>
          <p:spPr>
            <a:xfrm>
              <a:off x="1272067" y="597831"/>
              <a:ext cx="761047" cy="2765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300" b="1">
                  <a:solidFill>
                    <a:srgbClr val="B0B0B0"/>
                  </a:solidFill>
                </a:defRPr>
              </a:lvl1pPr>
            </a:lstStyle>
            <a:p>
              <a:r>
                <a:t>L  R</a:t>
              </a:r>
            </a:p>
          </p:txBody>
        </p:sp>
        <p:sp>
          <p:nvSpPr>
            <p:cNvPr id="780" name="TextBox 58"/>
            <p:cNvSpPr txBox="1"/>
            <p:nvPr/>
          </p:nvSpPr>
          <p:spPr>
            <a:xfrm>
              <a:off x="43369" y="0"/>
              <a:ext cx="3093053" cy="49202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defRPr sz="1400" b="1">
                  <a:solidFill>
                    <a:srgbClr val="002060"/>
                  </a:solidFill>
                </a:defRPr>
              </a:pPr>
              <a:r>
                <a:t>Functional connectivity graph </a:t>
              </a:r>
              <a:br/>
              <a:r>
                <a:t>with ROI and depth specificity</a:t>
              </a:r>
            </a:p>
          </p:txBody>
        </p:sp>
      </p:grpSp>
      <p:grpSp>
        <p:nvGrpSpPr>
          <p:cNvPr id="799" name="Group 174"/>
          <p:cNvGrpSpPr/>
          <p:nvPr/>
        </p:nvGrpSpPr>
        <p:grpSpPr>
          <a:xfrm>
            <a:off x="9662386" y="203540"/>
            <a:ext cx="1186211" cy="1074018"/>
            <a:chOff x="0" y="0"/>
            <a:chExt cx="1186209" cy="1074017"/>
          </a:xfrm>
        </p:grpSpPr>
        <p:pic>
          <p:nvPicPr>
            <p:cNvPr id="782" name="Picture 177" descr="Picture 177"/>
            <p:cNvPicPr>
              <a:picLocks noChangeAspect="1"/>
            </p:cNvPicPr>
            <p:nvPr/>
          </p:nvPicPr>
          <p:blipFill>
            <a:blip r:embed="rId9"/>
            <a:srcRect l="27511" t="7447" r="21638" b="33866"/>
            <a:stretch>
              <a:fillRect/>
            </a:stretch>
          </p:blipFill>
          <p:spPr>
            <a:xfrm>
              <a:off x="-1" y="0"/>
              <a:ext cx="1186211" cy="1074018"/>
            </a:xfrm>
            <a:prstGeom prst="rect">
              <a:avLst/>
            </a:prstGeom>
            <a:ln w="9525" cap="flat">
              <a:solidFill>
                <a:srgbClr val="FFFFFF"/>
              </a:solidFill>
              <a:prstDash val="solid"/>
              <a:round/>
            </a:ln>
            <a:effectLst/>
          </p:spPr>
        </p:pic>
        <p:grpSp>
          <p:nvGrpSpPr>
            <p:cNvPr id="796" name="Group 178"/>
            <p:cNvGrpSpPr/>
            <p:nvPr/>
          </p:nvGrpSpPr>
          <p:grpSpPr>
            <a:xfrm>
              <a:off x="318042" y="203610"/>
              <a:ext cx="612434" cy="433096"/>
              <a:chOff x="0" y="0"/>
              <a:chExt cx="612433" cy="433094"/>
            </a:xfrm>
          </p:grpSpPr>
          <p:sp>
            <p:nvSpPr>
              <p:cNvPr id="783" name="Oval 181"/>
              <p:cNvSpPr/>
              <p:nvPr/>
            </p:nvSpPr>
            <p:spPr>
              <a:xfrm>
                <a:off x="0" y="348644"/>
                <a:ext cx="84451" cy="84451"/>
              </a:xfrm>
              <a:prstGeom prst="ellipse">
                <a:avLst/>
              </a:prstGeom>
              <a:solidFill>
                <a:srgbClr val="1F4E79">
                  <a:alpha val="74118"/>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84" name="Oval 182"/>
              <p:cNvSpPr/>
              <p:nvPr/>
            </p:nvSpPr>
            <p:spPr>
              <a:xfrm>
                <a:off x="526325" y="260574"/>
                <a:ext cx="84451" cy="84451"/>
              </a:xfrm>
              <a:prstGeom prst="ellipse">
                <a:avLst/>
              </a:prstGeom>
              <a:solidFill>
                <a:srgbClr val="1F4E79">
                  <a:alpha val="54118"/>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85" name="Straight Connector 201"/>
              <p:cNvSpPr/>
              <p:nvPr/>
            </p:nvSpPr>
            <p:spPr>
              <a:xfrm flipV="1">
                <a:off x="84449" y="302799"/>
                <a:ext cx="441876" cy="88071"/>
              </a:xfrm>
              <a:prstGeom prst="line">
                <a:avLst/>
              </a:prstGeom>
              <a:noFill/>
              <a:ln w="57150" cap="flat">
                <a:solidFill>
                  <a:srgbClr val="203864">
                    <a:alpha val="81176"/>
                  </a:srgbClr>
                </a:solidFill>
                <a:prstDash val="solid"/>
                <a:miter lim="800000"/>
              </a:ln>
              <a:effectLst/>
            </p:spPr>
            <p:txBody>
              <a:bodyPr wrap="square" lIns="45719" tIns="45719" rIns="45719" bIns="45719" numCol="1" anchor="t">
                <a:noAutofit/>
              </a:bodyPr>
              <a:lstStyle/>
              <a:p>
                <a:endParaRPr/>
              </a:p>
            </p:txBody>
          </p:sp>
          <p:sp>
            <p:nvSpPr>
              <p:cNvPr id="786" name="Straight Connector 203"/>
              <p:cNvSpPr/>
              <p:nvPr/>
            </p:nvSpPr>
            <p:spPr>
              <a:xfrm flipV="1">
                <a:off x="44790" y="121096"/>
                <a:ext cx="159008" cy="227549"/>
              </a:xfrm>
              <a:prstGeom prst="line">
                <a:avLst/>
              </a:prstGeom>
              <a:noFill/>
              <a:ln w="57150" cap="flat">
                <a:solidFill>
                  <a:srgbClr val="203864">
                    <a:alpha val="69020"/>
                  </a:srgbClr>
                </a:solidFill>
                <a:prstDash val="solid"/>
                <a:miter lim="800000"/>
              </a:ln>
              <a:effectLst/>
            </p:spPr>
            <p:txBody>
              <a:bodyPr wrap="square" lIns="45719" tIns="45719" rIns="45719" bIns="45719" numCol="1" anchor="t">
                <a:noAutofit/>
              </a:bodyPr>
              <a:lstStyle/>
              <a:p>
                <a:endParaRPr/>
              </a:p>
            </p:txBody>
          </p:sp>
          <p:sp>
            <p:nvSpPr>
              <p:cNvPr id="787" name="Straight Connector 205"/>
              <p:cNvSpPr/>
              <p:nvPr/>
            </p:nvSpPr>
            <p:spPr>
              <a:xfrm flipH="1" flipV="1">
                <a:off x="263513" y="121095"/>
                <a:ext cx="264471" cy="14332"/>
              </a:xfrm>
              <a:prstGeom prst="line">
                <a:avLst/>
              </a:prstGeom>
              <a:noFill/>
              <a:ln w="57150" cap="flat">
                <a:solidFill>
                  <a:srgbClr val="203864">
                    <a:alpha val="69020"/>
                  </a:srgbClr>
                </a:solidFill>
                <a:prstDash val="solid"/>
                <a:miter lim="800000"/>
              </a:ln>
              <a:effectLst/>
            </p:spPr>
            <p:txBody>
              <a:bodyPr wrap="square" lIns="45719" tIns="45719" rIns="45719" bIns="45719" numCol="1" anchor="t">
                <a:noAutofit/>
              </a:bodyPr>
              <a:lstStyle/>
              <a:p>
                <a:endParaRPr/>
              </a:p>
            </p:txBody>
          </p:sp>
          <p:sp>
            <p:nvSpPr>
              <p:cNvPr id="788" name="Oval 209"/>
              <p:cNvSpPr/>
              <p:nvPr/>
            </p:nvSpPr>
            <p:spPr>
              <a:xfrm>
                <a:off x="379205" y="0"/>
                <a:ext cx="84451" cy="84451"/>
              </a:xfrm>
              <a:prstGeom prst="ellipse">
                <a:avLst/>
              </a:prstGeom>
              <a:solidFill>
                <a:srgbClr val="1F4E79">
                  <a:alpha val="36863"/>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89" name="Straight Connector 210"/>
              <p:cNvSpPr/>
              <p:nvPr/>
            </p:nvSpPr>
            <p:spPr>
              <a:xfrm flipH="1">
                <a:off x="275880" y="42224"/>
                <a:ext cx="103326" cy="49014"/>
              </a:xfrm>
              <a:prstGeom prst="line">
                <a:avLst/>
              </a:prstGeom>
              <a:noFill/>
              <a:ln w="57150" cap="flat">
                <a:solidFill>
                  <a:srgbClr val="203864">
                    <a:alpha val="54118"/>
                  </a:srgbClr>
                </a:solidFill>
                <a:prstDash val="solid"/>
                <a:miter lim="800000"/>
              </a:ln>
              <a:effectLst/>
            </p:spPr>
            <p:txBody>
              <a:bodyPr wrap="square" lIns="45719" tIns="45719" rIns="45719" bIns="45719" numCol="1" anchor="t">
                <a:noAutofit/>
              </a:bodyPr>
              <a:lstStyle/>
              <a:p>
                <a:endParaRPr/>
              </a:p>
            </p:txBody>
          </p:sp>
          <p:sp>
            <p:nvSpPr>
              <p:cNvPr id="790" name="Straight Connector 211"/>
              <p:cNvSpPr/>
              <p:nvPr/>
            </p:nvSpPr>
            <p:spPr>
              <a:xfrm flipH="1">
                <a:off x="568550" y="177651"/>
                <a:ext cx="1658" cy="82923"/>
              </a:xfrm>
              <a:prstGeom prst="line">
                <a:avLst/>
              </a:prstGeom>
              <a:noFill/>
              <a:ln w="57150" cap="flat">
                <a:solidFill>
                  <a:srgbClr val="203864">
                    <a:alpha val="54118"/>
                  </a:srgbClr>
                </a:solidFill>
                <a:prstDash val="solid"/>
                <a:miter lim="800000"/>
              </a:ln>
              <a:effectLst/>
            </p:spPr>
            <p:txBody>
              <a:bodyPr wrap="square" lIns="45719" tIns="45719" rIns="45719" bIns="45719" numCol="1" anchor="t">
                <a:noAutofit/>
              </a:bodyPr>
              <a:lstStyle/>
              <a:p>
                <a:endParaRPr/>
              </a:p>
            </p:txBody>
          </p:sp>
          <p:sp>
            <p:nvSpPr>
              <p:cNvPr id="791" name="Straight Connector 228"/>
              <p:cNvSpPr/>
              <p:nvPr/>
            </p:nvSpPr>
            <p:spPr>
              <a:xfrm flipV="1">
                <a:off x="72082" y="72082"/>
                <a:ext cx="319491" cy="288930"/>
              </a:xfrm>
              <a:prstGeom prst="line">
                <a:avLst/>
              </a:prstGeom>
              <a:noFill/>
              <a:ln w="57150" cap="flat">
                <a:solidFill>
                  <a:srgbClr val="203864">
                    <a:alpha val="69020"/>
                  </a:srgbClr>
                </a:solidFill>
                <a:prstDash val="solid"/>
                <a:miter lim="800000"/>
              </a:ln>
              <a:effectLst/>
            </p:spPr>
            <p:txBody>
              <a:bodyPr wrap="square" lIns="45719" tIns="45719" rIns="45719" bIns="45719" numCol="1" anchor="t">
                <a:noAutofit/>
              </a:bodyPr>
              <a:lstStyle/>
              <a:p>
                <a:endParaRPr/>
              </a:p>
            </p:txBody>
          </p:sp>
          <p:sp>
            <p:nvSpPr>
              <p:cNvPr id="792" name="Oval 229"/>
              <p:cNvSpPr/>
              <p:nvPr/>
            </p:nvSpPr>
            <p:spPr>
              <a:xfrm>
                <a:off x="191430" y="49013"/>
                <a:ext cx="84451" cy="84451"/>
              </a:xfrm>
              <a:prstGeom prst="ellipse">
                <a:avLst/>
              </a:prstGeom>
              <a:solidFill>
                <a:srgbClr val="1F4E79">
                  <a:alpha val="54118"/>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93" name="Oval 230"/>
              <p:cNvSpPr/>
              <p:nvPr/>
            </p:nvSpPr>
            <p:spPr>
              <a:xfrm>
                <a:off x="527983" y="93202"/>
                <a:ext cx="84451" cy="84451"/>
              </a:xfrm>
              <a:prstGeom prst="ellipse">
                <a:avLst/>
              </a:prstGeom>
              <a:solidFill>
                <a:srgbClr val="1F4E79">
                  <a:alpha val="36863"/>
                </a:srgbClr>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794" name="Straight Connector 231"/>
              <p:cNvSpPr/>
              <p:nvPr/>
            </p:nvSpPr>
            <p:spPr>
              <a:xfrm>
                <a:off x="451288" y="12367"/>
                <a:ext cx="89063" cy="93203"/>
              </a:xfrm>
              <a:prstGeom prst="line">
                <a:avLst/>
              </a:prstGeom>
              <a:noFill/>
              <a:ln w="57150" cap="flat">
                <a:solidFill>
                  <a:srgbClr val="203864">
                    <a:alpha val="54118"/>
                  </a:srgbClr>
                </a:solidFill>
                <a:prstDash val="solid"/>
                <a:miter lim="800000"/>
              </a:ln>
              <a:effectLst/>
            </p:spPr>
            <p:txBody>
              <a:bodyPr wrap="square" lIns="45719" tIns="45719" rIns="45719" bIns="45719" numCol="1" anchor="t">
                <a:noAutofit/>
              </a:bodyPr>
              <a:lstStyle/>
              <a:p>
                <a:endParaRPr/>
              </a:p>
            </p:txBody>
          </p:sp>
          <p:sp>
            <p:nvSpPr>
              <p:cNvPr id="795" name="Straight Connector 232"/>
              <p:cNvSpPr/>
              <p:nvPr/>
            </p:nvSpPr>
            <p:spPr>
              <a:xfrm flipV="1">
                <a:off x="72082" y="165284"/>
                <a:ext cx="468268" cy="195728"/>
              </a:xfrm>
              <a:prstGeom prst="line">
                <a:avLst/>
              </a:prstGeom>
              <a:noFill/>
              <a:ln w="57150" cap="flat">
                <a:solidFill>
                  <a:srgbClr val="203864">
                    <a:alpha val="54118"/>
                  </a:srgbClr>
                </a:solidFill>
                <a:prstDash val="solid"/>
                <a:miter lim="800000"/>
              </a:ln>
              <a:effectLst/>
            </p:spPr>
            <p:txBody>
              <a:bodyPr wrap="square" lIns="45719" tIns="45719" rIns="45719" bIns="45719" numCol="1" anchor="t">
                <a:noAutofit/>
              </a:bodyPr>
              <a:lstStyle/>
              <a:p>
                <a:endParaRPr/>
              </a:p>
            </p:txBody>
          </p:sp>
        </p:grpSp>
        <p:sp>
          <p:nvSpPr>
            <p:cNvPr id="797" name="Straight Connector 179"/>
            <p:cNvSpPr/>
            <p:nvPr/>
          </p:nvSpPr>
          <p:spPr>
            <a:xfrm flipH="1" flipV="1">
              <a:off x="581555" y="324706"/>
              <a:ext cx="275181" cy="151846"/>
            </a:xfrm>
            <a:prstGeom prst="line">
              <a:avLst/>
            </a:prstGeom>
            <a:noFill/>
            <a:ln w="57150" cap="flat">
              <a:solidFill>
                <a:srgbClr val="203864">
                  <a:alpha val="69020"/>
                </a:srgbClr>
              </a:solidFill>
              <a:prstDash val="solid"/>
              <a:miter lim="800000"/>
            </a:ln>
            <a:effectLst/>
          </p:spPr>
          <p:txBody>
            <a:bodyPr wrap="square" lIns="45719" tIns="45719" rIns="45719" bIns="45719" numCol="1" anchor="t">
              <a:noAutofit/>
            </a:bodyPr>
            <a:lstStyle/>
            <a:p>
              <a:endParaRPr/>
            </a:p>
          </p:txBody>
        </p:sp>
        <p:sp>
          <p:nvSpPr>
            <p:cNvPr id="798" name="Straight Connector 180"/>
            <p:cNvSpPr/>
            <p:nvPr/>
          </p:nvSpPr>
          <p:spPr>
            <a:xfrm flipH="1" flipV="1">
              <a:off x="739472" y="288060"/>
              <a:ext cx="117262" cy="188492"/>
            </a:xfrm>
            <a:prstGeom prst="line">
              <a:avLst/>
            </a:prstGeom>
            <a:noFill/>
            <a:ln w="57150" cap="flat">
              <a:solidFill>
                <a:srgbClr val="203864">
                  <a:alpha val="69020"/>
                </a:srgbClr>
              </a:solidFill>
              <a:prstDash val="solid"/>
              <a:miter lim="800000"/>
            </a:ln>
            <a:effectLst/>
          </p:spPr>
          <p:txBody>
            <a:bodyPr wrap="square" lIns="45719" tIns="45719" rIns="45719" bIns="45719" numCol="1" anchor="t">
              <a:noAutofit/>
            </a:bodyPr>
            <a:lstStyle/>
            <a:p>
              <a:endParaRPr/>
            </a:p>
          </p:txBody>
        </p:sp>
      </p:grpSp>
      <p:sp>
        <p:nvSpPr>
          <p:cNvPr id="800" name="Title 1"/>
          <p:cNvSpPr txBox="1">
            <a:spLocks noGrp="1"/>
          </p:cNvSpPr>
          <p:nvPr>
            <p:ph type="title"/>
          </p:nvPr>
        </p:nvSpPr>
        <p:spPr>
          <a:xfrm>
            <a:off x="371475" y="323999"/>
            <a:ext cx="11449050" cy="1124781"/>
          </a:xfrm>
          <a:prstGeom prst="rect">
            <a:avLst/>
          </a:prstGeom>
        </p:spPr>
        <p:txBody>
          <a:bodyPr/>
          <a:lstStyle/>
          <a:p>
            <a:pPr>
              <a:defRPr sz="2400"/>
            </a:pPr>
            <a:r>
              <a:t>D</a:t>
            </a:r>
            <a:r>
              <a:rPr cap="none"/>
              <a:t>epth-dependent</a:t>
            </a:r>
            <a:r>
              <a:t> </a:t>
            </a:r>
            <a:r>
              <a:rPr cap="none"/>
              <a:t>f</a:t>
            </a:r>
            <a:r>
              <a:t>MRI</a:t>
            </a:r>
          </a:p>
        </p:txBody>
      </p:sp>
      <p:pic>
        <p:nvPicPr>
          <p:cNvPr id="801" name="Picture 2" descr="Picture 2"/>
          <p:cNvPicPr>
            <a:picLocks noChangeAspect="1"/>
          </p:cNvPicPr>
          <p:nvPr/>
        </p:nvPicPr>
        <p:blipFill>
          <a:blip r:embed="rId10"/>
          <a:stretch>
            <a:fillRect/>
          </a:stretch>
        </p:blipFill>
        <p:spPr>
          <a:xfrm>
            <a:off x="400315" y="899385"/>
            <a:ext cx="346490" cy="346491"/>
          </a:xfrm>
          <a:prstGeom prst="rect">
            <a:avLst/>
          </a:prstGeom>
          <a:ln w="12700">
            <a:miter lim="400000"/>
          </a:ln>
        </p:spPr>
      </p:pic>
      <p:pic>
        <p:nvPicPr>
          <p:cNvPr id="802" name="Picture 11" descr="Picture 11"/>
          <p:cNvPicPr>
            <a:picLocks noChangeAspect="1"/>
          </p:cNvPicPr>
          <p:nvPr/>
        </p:nvPicPr>
        <p:blipFill>
          <a:blip r:embed="rId11"/>
          <a:stretch>
            <a:fillRect/>
          </a:stretch>
        </p:blipFill>
        <p:spPr>
          <a:xfrm flipH="1" flipV="1">
            <a:off x="8546203" y="5030260"/>
            <a:ext cx="720157" cy="597837"/>
          </a:xfrm>
          <a:prstGeom prst="rect">
            <a:avLst/>
          </a:prstGeom>
          <a:ln w="12700">
            <a:miter lim="400000"/>
          </a:ln>
        </p:spPr>
      </p:pic>
      <p:grpSp>
        <p:nvGrpSpPr>
          <p:cNvPr id="805" name="Group 82"/>
          <p:cNvGrpSpPr/>
          <p:nvPr/>
        </p:nvGrpSpPr>
        <p:grpSpPr>
          <a:xfrm>
            <a:off x="8242346" y="5609218"/>
            <a:ext cx="1094258" cy="568317"/>
            <a:chOff x="0" y="0"/>
            <a:chExt cx="1094256" cy="568315"/>
          </a:xfrm>
        </p:grpSpPr>
        <p:sp>
          <p:nvSpPr>
            <p:cNvPr id="803" name="Rectangle 83"/>
            <p:cNvSpPr txBox="1"/>
            <p:nvPr/>
          </p:nvSpPr>
          <p:spPr>
            <a:xfrm rot="19369596">
              <a:off x="490155" y="149452"/>
              <a:ext cx="583553" cy="2642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200"/>
              </a:lvl1pPr>
            </a:lstStyle>
            <a:p>
              <a:r>
                <a:t>Deep</a:t>
              </a:r>
            </a:p>
          </p:txBody>
        </p:sp>
        <p:sp>
          <p:nvSpPr>
            <p:cNvPr id="804" name="Rectangle 84"/>
            <p:cNvSpPr txBox="1"/>
            <p:nvPr/>
          </p:nvSpPr>
          <p:spPr>
            <a:xfrm rot="19369596">
              <a:off x="20549" y="154608"/>
              <a:ext cx="583553" cy="2642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200"/>
              </a:lvl1pPr>
            </a:lstStyle>
            <a:p>
              <a:r>
                <a:t>Super</a:t>
              </a:r>
            </a:p>
          </p:txBody>
        </p:sp>
      </p:grpSp>
      <p:grpSp>
        <p:nvGrpSpPr>
          <p:cNvPr id="808" name="Group 85"/>
          <p:cNvGrpSpPr/>
          <p:nvPr/>
        </p:nvGrpSpPr>
        <p:grpSpPr>
          <a:xfrm>
            <a:off x="7984686" y="4809492"/>
            <a:ext cx="628950" cy="1029279"/>
            <a:chOff x="0" y="0"/>
            <a:chExt cx="628949" cy="1029278"/>
          </a:xfrm>
        </p:grpSpPr>
        <p:sp>
          <p:nvSpPr>
            <p:cNvPr id="806" name="Rectangle 86"/>
            <p:cNvSpPr txBox="1"/>
            <p:nvPr/>
          </p:nvSpPr>
          <p:spPr>
            <a:xfrm rot="19342365">
              <a:off x="25935" y="614546"/>
              <a:ext cx="582978" cy="2642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200"/>
              </a:lvl1pPr>
            </a:lstStyle>
            <a:p>
              <a:r>
                <a:t>Deep</a:t>
              </a:r>
            </a:p>
          </p:txBody>
        </p:sp>
        <p:sp>
          <p:nvSpPr>
            <p:cNvPr id="807" name="Rectangle 87"/>
            <p:cNvSpPr txBox="1"/>
            <p:nvPr/>
          </p:nvSpPr>
          <p:spPr>
            <a:xfrm rot="19342365">
              <a:off x="20036" y="150477"/>
              <a:ext cx="582978" cy="2642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200"/>
              </a:lvl1pPr>
            </a:lstStyle>
            <a:p>
              <a:r>
                <a:t>Super</a:t>
              </a:r>
            </a:p>
          </p:txBody>
        </p:sp>
      </p:grpSp>
      <p:sp>
        <p:nvSpPr>
          <p:cNvPr id="809" name="Slide Number Placeholder 8"/>
          <p:cNvSpPr txBox="1">
            <a:spLocks noGrp="1"/>
          </p:cNvSpPr>
          <p:nvPr>
            <p:ph type="sldNum" sz="quarter" idx="2"/>
          </p:nvPr>
        </p:nvSpPr>
        <p:spPr>
          <a:xfrm>
            <a:off x="5818289" y="6381327"/>
            <a:ext cx="127001" cy="17281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712"/>
                                        </p:tgtEl>
                                        <p:attrNameLst>
                                          <p:attrName>style.visibility</p:attrName>
                                        </p:attrNameLst>
                                      </p:cBhvr>
                                      <p:to>
                                        <p:strVal val="visible"/>
                                      </p:to>
                                    </p:set>
                                    <p:animEffect transition="in" filter="fade">
                                      <p:cBhvr>
                                        <p:cTn id="7" dur="500"/>
                                        <p:tgtEl>
                                          <p:spTgt spid="712"/>
                                        </p:tgtEl>
                                      </p:cBhvr>
                                    </p:animEffect>
                                  </p:childTnLst>
                                </p:cTn>
                              </p:par>
                            </p:childTnLst>
                          </p:cTn>
                        </p:par>
                        <p:par>
                          <p:cTn id="8" fill="hold">
                            <p:stCondLst>
                              <p:cond delay="500"/>
                            </p:stCondLst>
                            <p:childTnLst>
                              <p:par>
                                <p:cTn id="9" presetID="10" presetClass="entr" fill="hold" grpId="2" nodeType="afterEffect">
                                  <p:stCondLst>
                                    <p:cond delay="500"/>
                                  </p:stCondLst>
                                  <p:iterate>
                                    <p:tmAbs val="0"/>
                                  </p:iterate>
                                  <p:childTnLst>
                                    <p:set>
                                      <p:cBhvr>
                                        <p:cTn id="10" fill="hold"/>
                                        <p:tgtEl>
                                          <p:spTgt spid="655"/>
                                        </p:tgtEl>
                                        <p:attrNameLst>
                                          <p:attrName>style.visibility</p:attrName>
                                        </p:attrNameLst>
                                      </p:cBhvr>
                                      <p:to>
                                        <p:strVal val="visible"/>
                                      </p:to>
                                    </p:set>
                                    <p:animEffect transition="in" filter="fade">
                                      <p:cBhvr>
                                        <p:cTn id="11" dur="500"/>
                                        <p:tgtEl>
                                          <p:spTgt spid="65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fill="hold" grpId="3" nodeType="clickEffect">
                                  <p:stCondLst>
                                    <p:cond delay="0"/>
                                  </p:stCondLst>
                                  <p:iterate>
                                    <p:tmAbs val="0"/>
                                  </p:iterate>
                                  <p:childTnLst>
                                    <p:set>
                                      <p:cBhvr>
                                        <p:cTn id="15" fill="hold"/>
                                        <p:tgtEl>
                                          <p:spTgt spid="659"/>
                                        </p:tgtEl>
                                        <p:attrNameLst>
                                          <p:attrName>style.visibility</p:attrName>
                                        </p:attrNameLst>
                                      </p:cBhvr>
                                      <p:to>
                                        <p:strVal val="visible"/>
                                      </p:to>
                                    </p:set>
                                    <p:animEffect transition="in" filter="fade">
                                      <p:cBhvr>
                                        <p:cTn id="16" dur="500"/>
                                        <p:tgtEl>
                                          <p:spTgt spid="659"/>
                                        </p:tgtEl>
                                      </p:cBhvr>
                                    </p:animEffect>
                                  </p:childTnLst>
                                </p:cTn>
                              </p:par>
                            </p:childTnLst>
                          </p:cTn>
                        </p:par>
                        <p:par>
                          <p:cTn id="17" fill="hold">
                            <p:stCondLst>
                              <p:cond delay="500"/>
                            </p:stCondLst>
                            <p:childTnLst>
                              <p:par>
                                <p:cTn id="18" presetID="10" presetClass="entr" fill="hold" grpId="4" nodeType="afterEffect">
                                  <p:stCondLst>
                                    <p:cond delay="0"/>
                                  </p:stCondLst>
                                  <p:iterate>
                                    <p:tmAbs val="0"/>
                                  </p:iterate>
                                  <p:childTnLst>
                                    <p:set>
                                      <p:cBhvr>
                                        <p:cTn id="19" fill="hold"/>
                                        <p:tgtEl>
                                          <p:spTgt spid="662"/>
                                        </p:tgtEl>
                                        <p:attrNameLst>
                                          <p:attrName>style.visibility</p:attrName>
                                        </p:attrNameLst>
                                      </p:cBhvr>
                                      <p:to>
                                        <p:strVal val="visible"/>
                                      </p:to>
                                    </p:set>
                                    <p:animEffect transition="in" filter="fade">
                                      <p:cBhvr>
                                        <p:cTn id="20" dur="500"/>
                                        <p:tgtEl>
                                          <p:spTgt spid="662"/>
                                        </p:tgtEl>
                                      </p:cBhvr>
                                    </p:animEffect>
                                  </p:childTnLst>
                                </p:cTn>
                              </p:par>
                            </p:childTnLst>
                          </p:cTn>
                        </p:par>
                        <p:par>
                          <p:cTn id="21" fill="hold">
                            <p:stCondLst>
                              <p:cond delay="1000"/>
                            </p:stCondLst>
                            <p:childTnLst>
                              <p:par>
                                <p:cTn id="22" presetID="10" presetClass="entr" fill="hold" grpId="5" nodeType="afterEffect">
                                  <p:stCondLst>
                                    <p:cond delay="0"/>
                                  </p:stCondLst>
                                  <p:iterate>
                                    <p:tmAbs val="0"/>
                                  </p:iterate>
                                  <p:childTnLst>
                                    <p:set>
                                      <p:cBhvr>
                                        <p:cTn id="23" fill="hold"/>
                                        <p:tgtEl>
                                          <p:spTgt spid="684"/>
                                        </p:tgtEl>
                                        <p:attrNameLst>
                                          <p:attrName>style.visibility</p:attrName>
                                        </p:attrNameLst>
                                      </p:cBhvr>
                                      <p:to>
                                        <p:strVal val="visible"/>
                                      </p:to>
                                    </p:set>
                                    <p:animEffect transition="in" filter="fade">
                                      <p:cBhvr>
                                        <p:cTn id="24" dur="500"/>
                                        <p:tgtEl>
                                          <p:spTgt spid="68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fill="hold" grpId="6" nodeType="clickEffect">
                                  <p:stCondLst>
                                    <p:cond delay="0"/>
                                  </p:stCondLst>
                                  <p:iterate>
                                    <p:tmAbs val="0"/>
                                  </p:iterate>
                                  <p:childTnLst>
                                    <p:set>
                                      <p:cBhvr>
                                        <p:cTn id="28" fill="hold"/>
                                        <p:tgtEl>
                                          <p:spTgt spid="686"/>
                                        </p:tgtEl>
                                        <p:attrNameLst>
                                          <p:attrName>style.visibility</p:attrName>
                                        </p:attrNameLst>
                                      </p:cBhvr>
                                      <p:to>
                                        <p:strVal val="visible"/>
                                      </p:to>
                                    </p:set>
                                    <p:animEffect transition="in" filter="fade">
                                      <p:cBhvr>
                                        <p:cTn id="29" dur="500"/>
                                        <p:tgtEl>
                                          <p:spTgt spid="686"/>
                                        </p:tgtEl>
                                      </p:cBhvr>
                                    </p:animEffect>
                                  </p:childTnLst>
                                </p:cTn>
                              </p:par>
                            </p:childTnLst>
                          </p:cTn>
                        </p:par>
                        <p:par>
                          <p:cTn id="30" fill="hold">
                            <p:stCondLst>
                              <p:cond delay="500"/>
                            </p:stCondLst>
                            <p:childTnLst>
                              <p:par>
                                <p:cTn id="31" presetID="10" presetClass="entr" fill="hold" grpId="7" nodeType="afterEffect">
                                  <p:stCondLst>
                                    <p:cond delay="0"/>
                                  </p:stCondLst>
                                  <p:iterate>
                                    <p:tmAbs val="0"/>
                                  </p:iterate>
                                  <p:childTnLst>
                                    <p:set>
                                      <p:cBhvr>
                                        <p:cTn id="32" fill="hold"/>
                                        <p:tgtEl>
                                          <p:spTgt spid="685"/>
                                        </p:tgtEl>
                                        <p:attrNameLst>
                                          <p:attrName>style.visibility</p:attrName>
                                        </p:attrNameLst>
                                      </p:cBhvr>
                                      <p:to>
                                        <p:strVal val="visible"/>
                                      </p:to>
                                    </p:set>
                                    <p:animEffect transition="in" filter="fade">
                                      <p:cBhvr>
                                        <p:cTn id="33" dur="500"/>
                                        <p:tgtEl>
                                          <p:spTgt spid="685"/>
                                        </p:tgtEl>
                                      </p:cBhvr>
                                    </p:animEffect>
                                  </p:childTnLst>
                                </p:cTn>
                              </p:par>
                            </p:childTnLst>
                          </p:cTn>
                        </p:par>
                        <p:par>
                          <p:cTn id="34" fill="hold">
                            <p:stCondLst>
                              <p:cond delay="1000"/>
                            </p:stCondLst>
                            <p:childTnLst>
                              <p:par>
                                <p:cTn id="35" presetID="10" presetClass="entr" fill="hold" grpId="8" nodeType="afterEffect">
                                  <p:stCondLst>
                                    <p:cond delay="0"/>
                                  </p:stCondLst>
                                  <p:iterate>
                                    <p:tmAbs val="0"/>
                                  </p:iterate>
                                  <p:childTnLst>
                                    <p:set>
                                      <p:cBhvr>
                                        <p:cTn id="36" fill="hold"/>
                                        <p:tgtEl>
                                          <p:spTgt spid="781"/>
                                        </p:tgtEl>
                                        <p:attrNameLst>
                                          <p:attrName>style.visibility</p:attrName>
                                        </p:attrNameLst>
                                      </p:cBhvr>
                                      <p:to>
                                        <p:strVal val="visible"/>
                                      </p:to>
                                    </p:set>
                                    <p:animEffect transition="in" filter="fade">
                                      <p:cBhvr>
                                        <p:cTn id="37" dur="500"/>
                                        <p:tgtEl>
                                          <p:spTgt spid="781"/>
                                        </p:tgtEl>
                                      </p:cBhvr>
                                    </p:animEffect>
                                  </p:childTnLst>
                                </p:cTn>
                              </p:par>
                            </p:childTnLst>
                          </p:cTn>
                        </p:par>
                        <p:par>
                          <p:cTn id="38" fill="hold">
                            <p:stCondLst>
                              <p:cond delay="1500"/>
                            </p:stCondLst>
                            <p:childTnLst>
                              <p:par>
                                <p:cTn id="39" presetID="10" presetClass="entr" fill="hold" grpId="9" nodeType="afterEffect">
                                  <p:stCondLst>
                                    <p:cond delay="0"/>
                                  </p:stCondLst>
                                  <p:iterate>
                                    <p:tmAbs val="0"/>
                                  </p:iterate>
                                  <p:childTnLst>
                                    <p:set>
                                      <p:cBhvr>
                                        <p:cTn id="40" fill="hold"/>
                                        <p:tgtEl>
                                          <p:spTgt spid="802"/>
                                        </p:tgtEl>
                                        <p:attrNameLst>
                                          <p:attrName>style.visibility</p:attrName>
                                        </p:attrNameLst>
                                      </p:cBhvr>
                                      <p:to>
                                        <p:strVal val="visible"/>
                                      </p:to>
                                    </p:set>
                                    <p:animEffect transition="in" filter="fade">
                                      <p:cBhvr>
                                        <p:cTn id="41" dur="500"/>
                                        <p:tgtEl>
                                          <p:spTgt spid="802"/>
                                        </p:tgtEl>
                                      </p:cBhvr>
                                    </p:animEffect>
                                  </p:childTnLst>
                                </p:cTn>
                              </p:par>
                            </p:childTnLst>
                          </p:cTn>
                        </p:par>
                        <p:par>
                          <p:cTn id="42" fill="hold">
                            <p:stCondLst>
                              <p:cond delay="2000"/>
                            </p:stCondLst>
                            <p:childTnLst>
                              <p:par>
                                <p:cTn id="43" presetID="10" presetClass="entr" fill="hold" grpId="10" nodeType="afterEffect">
                                  <p:stCondLst>
                                    <p:cond delay="0"/>
                                  </p:stCondLst>
                                  <p:iterate>
                                    <p:tmAbs val="0"/>
                                  </p:iterate>
                                  <p:childTnLst>
                                    <p:set>
                                      <p:cBhvr>
                                        <p:cTn id="44" fill="hold"/>
                                        <p:tgtEl>
                                          <p:spTgt spid="805"/>
                                        </p:tgtEl>
                                        <p:attrNameLst>
                                          <p:attrName>style.visibility</p:attrName>
                                        </p:attrNameLst>
                                      </p:cBhvr>
                                      <p:to>
                                        <p:strVal val="visible"/>
                                      </p:to>
                                    </p:set>
                                    <p:animEffect transition="in" filter="fade">
                                      <p:cBhvr>
                                        <p:cTn id="45" dur="500"/>
                                        <p:tgtEl>
                                          <p:spTgt spid="805"/>
                                        </p:tgtEl>
                                      </p:cBhvr>
                                    </p:animEffect>
                                  </p:childTnLst>
                                </p:cTn>
                              </p:par>
                            </p:childTnLst>
                          </p:cTn>
                        </p:par>
                        <p:par>
                          <p:cTn id="46" fill="hold">
                            <p:stCondLst>
                              <p:cond delay="2500"/>
                            </p:stCondLst>
                            <p:childTnLst>
                              <p:par>
                                <p:cTn id="47" presetID="10" presetClass="entr" fill="hold" grpId="11" nodeType="afterEffect">
                                  <p:stCondLst>
                                    <p:cond delay="0"/>
                                  </p:stCondLst>
                                  <p:iterate>
                                    <p:tmAbs val="0"/>
                                  </p:iterate>
                                  <p:childTnLst>
                                    <p:set>
                                      <p:cBhvr>
                                        <p:cTn id="48" fill="hold"/>
                                        <p:tgtEl>
                                          <p:spTgt spid="808"/>
                                        </p:tgtEl>
                                        <p:attrNameLst>
                                          <p:attrName>style.visibility</p:attrName>
                                        </p:attrNameLst>
                                      </p:cBhvr>
                                      <p:to>
                                        <p:strVal val="visible"/>
                                      </p:to>
                                    </p:set>
                                    <p:animEffect transition="in" filter="fade">
                                      <p:cBhvr>
                                        <p:cTn id="49" dur="500"/>
                                        <p:tgtEl>
                                          <p:spTgt spid="8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 grpId="2" animBg="1" advAuto="0"/>
      <p:bldP spid="659" grpId="3" animBg="1" advAuto="0"/>
      <p:bldP spid="662" grpId="4" animBg="1" advAuto="0"/>
      <p:bldP spid="684" grpId="5" animBg="1" advAuto="0"/>
      <p:bldP spid="685" grpId="7" animBg="1" advAuto="0"/>
      <p:bldP spid="686" grpId="6" animBg="1" advAuto="0"/>
      <p:bldP spid="712" grpId="1" animBg="1" advAuto="0"/>
      <p:bldP spid="781" grpId="8" animBg="1" advAuto="0"/>
      <p:bldP spid="802" grpId="9" animBg="1" advAuto="0"/>
      <p:bldP spid="805" grpId="10" animBg="1" advAuto="0"/>
      <p:bldP spid="808" grpId="11" animBg="1" advAuto="0"/>
    </p:bldLst>
  </p:timing>
</p:sld>
</file>

<file path=ppt/theme/theme1.xml><?xml version="1.0" encoding="utf-8"?>
<a:theme xmlns:a="http://schemas.openxmlformats.org/drawingml/2006/main" name="Jülich">
  <a:themeElements>
    <a:clrScheme name="Jülich">
      <a:dk1>
        <a:srgbClr val="000000"/>
      </a:dk1>
      <a:lt1>
        <a:srgbClr val="FFFFFF"/>
      </a:lt1>
      <a:dk2>
        <a:srgbClr val="A7A7A7"/>
      </a:dk2>
      <a:lt2>
        <a:srgbClr val="535353"/>
      </a:lt2>
      <a:accent1>
        <a:srgbClr val="023D6B"/>
      </a:accent1>
      <a:accent2>
        <a:srgbClr val="ADBDE3"/>
      </a:accent2>
      <a:accent3>
        <a:srgbClr val="30A93B"/>
      </a:accent3>
      <a:accent4>
        <a:srgbClr val="FFE900"/>
      </a:accent4>
      <a:accent5>
        <a:srgbClr val="FF8C0C"/>
      </a:accent5>
      <a:accent6>
        <a:srgbClr val="DF0F44"/>
      </a:accent6>
      <a:hlink>
        <a:srgbClr val="0000FF"/>
      </a:hlink>
      <a:folHlink>
        <a:srgbClr val="FF00FF"/>
      </a:folHlink>
    </a:clrScheme>
    <a:fontScheme name="Jülich">
      <a:majorFont>
        <a:latin typeface="Arial"/>
        <a:ea typeface="Arial"/>
        <a:cs typeface="Arial"/>
      </a:majorFont>
      <a:minorFont>
        <a:latin typeface="Helvetica"/>
        <a:ea typeface="Helvetica"/>
        <a:cs typeface="Helvetica"/>
      </a:minorFont>
    </a:fontScheme>
    <a:fmtScheme name="Jülich">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Jülich">
  <a:themeElements>
    <a:clrScheme name="Jülich">
      <a:dk1>
        <a:srgbClr val="000000"/>
      </a:dk1>
      <a:lt1>
        <a:srgbClr val="FFFFFF"/>
      </a:lt1>
      <a:dk2>
        <a:srgbClr val="A7A7A7"/>
      </a:dk2>
      <a:lt2>
        <a:srgbClr val="535353"/>
      </a:lt2>
      <a:accent1>
        <a:srgbClr val="023D6B"/>
      </a:accent1>
      <a:accent2>
        <a:srgbClr val="ADBDE3"/>
      </a:accent2>
      <a:accent3>
        <a:srgbClr val="30A93B"/>
      </a:accent3>
      <a:accent4>
        <a:srgbClr val="FFE900"/>
      </a:accent4>
      <a:accent5>
        <a:srgbClr val="FF8C0C"/>
      </a:accent5>
      <a:accent6>
        <a:srgbClr val="DF0F44"/>
      </a:accent6>
      <a:hlink>
        <a:srgbClr val="0000FF"/>
      </a:hlink>
      <a:folHlink>
        <a:srgbClr val="FF00FF"/>
      </a:folHlink>
    </a:clrScheme>
    <a:fontScheme name="Jülich">
      <a:majorFont>
        <a:latin typeface="Arial"/>
        <a:ea typeface="Arial"/>
        <a:cs typeface="Arial"/>
      </a:majorFont>
      <a:minorFont>
        <a:latin typeface="Helvetica"/>
        <a:ea typeface="Helvetica"/>
        <a:cs typeface="Helvetica"/>
      </a:minorFont>
    </a:fontScheme>
    <a:fmtScheme name="Jülich">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150</TotalTime>
  <Words>3799</Words>
  <Application>Microsoft Macintosh PowerPoint</Application>
  <PresentationFormat>Widescreen</PresentationFormat>
  <Paragraphs>633</Paragraphs>
  <Slides>33</Slides>
  <Notes>18</Notes>
  <HiddenSlides>1</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Agency FB</vt:lpstr>
      <vt:lpstr>Arial</vt:lpstr>
      <vt:lpstr>Calibri</vt:lpstr>
      <vt:lpstr>Calibri Light</vt:lpstr>
      <vt:lpstr>Cambria Math</vt:lpstr>
      <vt:lpstr>Helvetica</vt:lpstr>
      <vt:lpstr>Liberation Sans</vt:lpstr>
      <vt:lpstr>Verdana</vt:lpstr>
      <vt:lpstr>Wingdings</vt:lpstr>
      <vt:lpstr>Jülich</vt:lpstr>
      <vt:lpstr>Structural-Functional-Metabolic Imaging:  a Joint FZJ-Siemens Project Proposal</vt:lpstr>
      <vt:lpstr>Concept</vt:lpstr>
      <vt:lpstr>Layer-specific fmri of the human brain using EPIK</vt:lpstr>
      <vt:lpstr>High-resolution fMRI </vt:lpstr>
      <vt:lpstr>High-resolution whole-brain fMRI </vt:lpstr>
      <vt:lpstr>Depth-dependent fMRI</vt:lpstr>
      <vt:lpstr>Depth-dependent fMRI</vt:lpstr>
      <vt:lpstr>Depth-dependent fMRI</vt:lpstr>
      <vt:lpstr>Depth-dependent fMRI</vt:lpstr>
      <vt:lpstr>PowerPoint Presentation</vt:lpstr>
      <vt:lpstr>PowerPoint Presentation</vt:lpstr>
      <vt:lpstr>PowerPoint Presentation</vt:lpstr>
      <vt:lpstr>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nuclei for MR metabolic imaging</vt:lpstr>
      <vt:lpstr>Other nuclei for MR metabolic imaging (23Na)</vt:lpstr>
      <vt:lpstr>7T BrainPET Insert</vt:lpstr>
      <vt:lpstr>PowerPoint Presentation</vt:lpstr>
      <vt:lpstr>PowerPoint Presentation</vt:lpstr>
      <vt:lpstr>PowerPoint Presentation</vt:lpstr>
      <vt:lpstr>PowerPoint Presentation</vt:lpstr>
      <vt:lpstr>PowerPoint Presentation</vt:lpstr>
      <vt:lpstr>Original J-pole antenna array</vt:lpstr>
      <vt:lpstr>Thank you for your attention  Questions?</vt:lpstr>
      <vt:lpstr>Proposal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Concept</dc:title>
  <cp:lastModifiedBy>Jon Shah</cp:lastModifiedBy>
  <cp:revision>18</cp:revision>
  <dcterms:modified xsi:type="dcterms:W3CDTF">2022-09-14T19:33:21Z</dcterms:modified>
</cp:coreProperties>
</file>