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9" r:id="rId2"/>
    <p:sldId id="298" r:id="rId3"/>
    <p:sldId id="336" r:id="rId4"/>
    <p:sldId id="341" r:id="rId5"/>
    <p:sldId id="344" r:id="rId6"/>
    <p:sldId id="343" r:id="rId7"/>
    <p:sldId id="345" r:id="rId8"/>
    <p:sldId id="346" r:id="rId9"/>
    <p:sldId id="339" r:id="rId10"/>
    <p:sldId id="347" r:id="rId11"/>
    <p:sldId id="335" r:id="rId12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2881">
          <p15:clr>
            <a:srgbClr val="A4A3A4"/>
          </p15:clr>
        </p15:guide>
        <p15:guide id="6" orient="horz" pos="3129">
          <p15:clr>
            <a:srgbClr val="A4A3A4"/>
          </p15:clr>
        </p15:guide>
        <p15:guide id="7" pos="2159">
          <p15:clr>
            <a:srgbClr val="A4A3A4"/>
          </p15:clr>
        </p15:guide>
        <p15:guide id="8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D6B"/>
    <a:srgbClr val="161717"/>
    <a:srgbClr val="5E9448"/>
    <a:srgbClr val="A5CF94"/>
    <a:srgbClr val="EC5F72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717" autoAdjust="0"/>
  </p:normalViewPr>
  <p:slideViewPr>
    <p:cSldViewPr showGuides="1">
      <p:cViewPr varScale="1">
        <p:scale>
          <a:sx n="80" d="100"/>
          <a:sy n="80" d="100"/>
        </p:scale>
        <p:origin x="1253" y="48"/>
      </p:cViewPr>
      <p:guideLst>
        <p:guide orient="horz" pos="1026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  <p:guide orient="horz" pos="3127"/>
        <p:guide pos="2141"/>
        <p:guide orient="horz" pos="2881"/>
        <p:guide orient="horz" pos="3129"/>
        <p:guide pos="215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16.09.2022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16.09.2022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49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9C05EC-278F-48BF-80BE-EDD0FE4E358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633688"/>
            <a:ext cx="8467657" cy="623404"/>
          </a:xfrm>
        </p:spPr>
        <p:txBody>
          <a:bodyPr/>
          <a:lstStyle/>
          <a:p>
            <a:pPr algn="ctr"/>
            <a:r>
              <a:rPr lang="de-DE" dirty="0" smtClean="0"/>
              <a:t>GGSB2022 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872" y="4970822"/>
            <a:ext cx="7705725" cy="360000"/>
          </a:xfrm>
        </p:spPr>
        <p:txBody>
          <a:bodyPr/>
          <a:lstStyle/>
          <a:p>
            <a:pPr algn="ctr"/>
            <a:r>
              <a:rPr lang="de-DE" b="1" dirty="0" err="1" smtClean="0"/>
              <a:t>hans</a:t>
            </a:r>
            <a:r>
              <a:rPr lang="de-DE" b="1" dirty="0" smtClean="0"/>
              <a:t> </a:t>
            </a:r>
            <a:r>
              <a:rPr lang="de-DE" b="1" dirty="0" err="1" smtClean="0"/>
              <a:t>ströher</a:t>
            </a:r>
            <a:r>
              <a:rPr lang="de-DE" b="1" dirty="0" smtClean="0"/>
              <a:t>, </a:t>
            </a:r>
            <a:r>
              <a:rPr lang="de-DE" b="1" dirty="0" err="1" smtClean="0"/>
              <a:t>Andro</a:t>
            </a:r>
            <a:r>
              <a:rPr lang="de-DE" b="1" dirty="0" smtClean="0"/>
              <a:t> </a:t>
            </a:r>
            <a:r>
              <a:rPr lang="de-DE" b="1" dirty="0" err="1" smtClean="0"/>
              <a:t>kacharava</a:t>
            </a:r>
            <a:r>
              <a:rPr lang="de-DE" dirty="0" smtClean="0"/>
              <a:t> | Sept. 16, 2022</a:t>
            </a:r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371" y="4214006"/>
            <a:ext cx="8245351" cy="727162"/>
          </a:xfrm>
        </p:spPr>
        <p:txBody>
          <a:bodyPr/>
          <a:lstStyle/>
          <a:p>
            <a:pPr algn="ctr"/>
            <a:r>
              <a:rPr lang="de-DE" sz="2400" dirty="0" err="1" smtClean="0"/>
              <a:t>Conclusions</a:t>
            </a:r>
            <a:r>
              <a:rPr lang="de-DE" sz="2400" dirty="0" smtClean="0"/>
              <a:t>, </a:t>
            </a:r>
            <a:r>
              <a:rPr lang="de-DE" sz="2400" dirty="0" err="1" smtClean="0"/>
              <a:t>outlook</a:t>
            </a:r>
            <a:r>
              <a:rPr lang="de-DE" sz="2400" dirty="0" smtClean="0"/>
              <a:t> (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discussion</a:t>
            </a:r>
            <a:r>
              <a:rPr lang="de-DE" sz="2400" smtClean="0"/>
              <a:t>)</a:t>
            </a:r>
            <a:endParaRPr lang="de-DE" sz="2400" dirty="0" smtClean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ADB9AB2-F1DB-421F-8416-AD5CDB324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STRHER~1\AppData\Local\Temp\GGSBFlagg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9" r="3695" b="20259"/>
          <a:stretch/>
        </p:blipFill>
        <p:spPr bwMode="auto">
          <a:xfrm>
            <a:off x="139464" y="181154"/>
            <a:ext cx="8806128" cy="32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36028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GGSB2022 – </a:t>
            </a:r>
            <a:r>
              <a:rPr lang="de-DE" dirty="0" smtClean="0"/>
              <a:t>semi-final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1" name="Textfeld 10"/>
          <p:cNvSpPr txBox="1"/>
          <p:nvPr/>
        </p:nvSpPr>
        <p:spPr>
          <a:xfrm>
            <a:off x="1259632" y="1484784"/>
            <a:ext cx="3589444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>
                <a:solidFill>
                  <a:srgbClr val="023D6B"/>
                </a:solidFill>
              </a:rPr>
              <a:t>?	</a:t>
            </a:r>
            <a:r>
              <a:rPr lang="de-DE" sz="2400" dirty="0" err="1" smtClean="0">
                <a:solidFill>
                  <a:srgbClr val="023D6B"/>
                </a:solidFill>
              </a:rPr>
              <a:t>Any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questions</a:t>
            </a:r>
            <a:r>
              <a:rPr lang="de-DE" sz="2400" dirty="0" smtClean="0">
                <a:solidFill>
                  <a:srgbClr val="023D6B"/>
                </a:solidFill>
              </a:rPr>
              <a:t>?</a:t>
            </a:r>
          </a:p>
          <a:p>
            <a:pPr algn="l">
              <a:lnSpc>
                <a:spcPct val="95000"/>
              </a:lnSpc>
            </a:pPr>
            <a:r>
              <a:rPr lang="de-DE" sz="2400" dirty="0" smtClean="0">
                <a:solidFill>
                  <a:srgbClr val="023D6B"/>
                </a:solidFill>
              </a:rPr>
              <a:t>!	Are </a:t>
            </a:r>
            <a:r>
              <a:rPr lang="de-DE" sz="2400" dirty="0" err="1" smtClean="0">
                <a:solidFill>
                  <a:srgbClr val="023D6B"/>
                </a:solidFill>
              </a:rPr>
              <a:t>there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comments</a:t>
            </a:r>
            <a:r>
              <a:rPr lang="de-DE" sz="2400" dirty="0" smtClean="0">
                <a:solidFill>
                  <a:srgbClr val="023D6B"/>
                </a:solidFill>
              </a:rPr>
              <a:t>?</a:t>
            </a:r>
            <a:endParaRPr lang="de-DE" sz="2400" dirty="0" smtClean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" name="Textfeld 1"/>
          <p:cNvSpPr txBox="1"/>
          <p:nvPr/>
        </p:nvSpPr>
        <p:spPr>
          <a:xfrm>
            <a:off x="3013053" y="4365104"/>
            <a:ext cx="3108543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400" dirty="0" smtClean="0">
                <a:solidFill>
                  <a:srgbClr val="023D6B"/>
                </a:solidFill>
              </a:rPr>
              <a:t>… </a:t>
            </a:r>
            <a:r>
              <a:rPr lang="de-DE" sz="2400" dirty="0" err="1" smtClean="0">
                <a:solidFill>
                  <a:srgbClr val="023D6B"/>
                </a:solidFill>
              </a:rPr>
              <a:t>and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we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wish</a:t>
            </a:r>
            <a:r>
              <a:rPr lang="de-DE" sz="2400" dirty="0">
                <a:solidFill>
                  <a:srgbClr val="023D6B"/>
                </a:solidFill>
              </a:rPr>
              <a:t> </a:t>
            </a:r>
            <a:r>
              <a:rPr lang="de-DE" sz="2400" dirty="0" smtClean="0">
                <a:solidFill>
                  <a:srgbClr val="023D6B"/>
                </a:solidFill>
              </a:rPr>
              <a:t>all</a:t>
            </a:r>
            <a:endParaRPr lang="de-DE" sz="2400" dirty="0" smtClean="0">
              <a:solidFill>
                <a:srgbClr val="023D6B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2400" dirty="0" smtClean="0">
                <a:solidFill>
                  <a:srgbClr val="023D6B"/>
                </a:solidFill>
              </a:rPr>
              <a:t>a </a:t>
            </a:r>
            <a:r>
              <a:rPr lang="de-DE" sz="2400" b="1" dirty="0" err="1" smtClean="0">
                <a:solidFill>
                  <a:srgbClr val="023D6B"/>
                </a:solidFill>
              </a:rPr>
              <a:t>safe</a:t>
            </a:r>
            <a:r>
              <a:rPr lang="de-DE" sz="2400" b="1" dirty="0" smtClean="0">
                <a:solidFill>
                  <a:srgbClr val="023D6B"/>
                </a:solidFill>
              </a:rPr>
              <a:t> </a:t>
            </a:r>
            <a:r>
              <a:rPr lang="de-DE" sz="2400" b="1" dirty="0" err="1" smtClean="0">
                <a:solidFill>
                  <a:srgbClr val="023D6B"/>
                </a:solidFill>
              </a:rPr>
              <a:t>trip</a:t>
            </a:r>
            <a:r>
              <a:rPr lang="de-DE" sz="2400" b="1" dirty="0" smtClean="0">
                <a:solidFill>
                  <a:srgbClr val="023D6B"/>
                </a:solidFill>
              </a:rPr>
              <a:t> </a:t>
            </a:r>
            <a:r>
              <a:rPr lang="de-DE" sz="2400" b="1" dirty="0" err="1" smtClean="0">
                <a:solidFill>
                  <a:srgbClr val="023D6B"/>
                </a:solidFill>
              </a:rPr>
              <a:t>home</a:t>
            </a:r>
            <a:r>
              <a:rPr lang="de-DE" sz="2400" dirty="0" smtClean="0">
                <a:solidFill>
                  <a:srgbClr val="023D6B"/>
                </a:solidFill>
              </a:rPr>
              <a:t>;</a:t>
            </a:r>
          </a:p>
          <a:p>
            <a:pPr algn="ctr">
              <a:lnSpc>
                <a:spcPct val="95000"/>
              </a:lnSpc>
            </a:pPr>
            <a:r>
              <a:rPr lang="de-DE" sz="2400" dirty="0" err="1" smtClean="0">
                <a:solidFill>
                  <a:srgbClr val="023D6B"/>
                </a:solidFill>
              </a:rPr>
              <a:t>see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smtClean="0">
                <a:solidFill>
                  <a:srgbClr val="023D6B"/>
                </a:solidFill>
              </a:rPr>
              <a:t>of </a:t>
            </a:r>
            <a:r>
              <a:rPr lang="de-DE" sz="2400" dirty="0" err="1" smtClean="0">
                <a:solidFill>
                  <a:srgbClr val="023D6B"/>
                </a:solidFill>
              </a:rPr>
              <a:t>you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next</a:t>
            </a:r>
            <a:r>
              <a:rPr lang="de-DE" sz="2400" dirty="0" smtClean="0">
                <a:solidFill>
                  <a:srgbClr val="023D6B"/>
                </a:solidFill>
              </a:rPr>
              <a:t> time!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9" r="28975" b="26451"/>
          <a:stretch/>
        </p:blipFill>
        <p:spPr bwMode="auto">
          <a:xfrm>
            <a:off x="2987824" y="908720"/>
            <a:ext cx="3240360" cy="292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2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GGSB2022 – </a:t>
            </a:r>
            <a:r>
              <a:rPr lang="de-DE" dirty="0" err="1" smtClean="0"/>
              <a:t>preparations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7236000" cy="281317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82" y="4036994"/>
            <a:ext cx="7236000" cy="15231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t="36430" b="16307"/>
          <a:stretch/>
        </p:blipFill>
        <p:spPr>
          <a:xfrm>
            <a:off x="1421936" y="1268760"/>
            <a:ext cx="6264696" cy="20162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15804" y="1305002"/>
            <a:ext cx="1910588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 smtClean="0">
                <a:solidFill>
                  <a:schemeClr val="bg1"/>
                </a:solidFill>
              </a:rPr>
              <a:t>GSI/FAIR: April 2022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3284984"/>
            <a:ext cx="3810000" cy="226695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797543" y="3329560"/>
            <a:ext cx="1587294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 smtClean="0">
                <a:solidFill>
                  <a:schemeClr val="bg1"/>
                </a:solidFill>
              </a:rPr>
              <a:t>HZDR: May 2022</a:t>
            </a:r>
          </a:p>
        </p:txBody>
      </p:sp>
    </p:spTree>
    <p:extLst>
      <p:ext uri="{BB962C8B-B14F-4D97-AF65-F5344CB8AC3E}">
        <p14:creationId xmlns:p14="http://schemas.microsoft.com/office/powerpoint/2010/main" val="18793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GGSB2022 –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9" name="Textfeld 8"/>
          <p:cNvSpPr txBox="1"/>
          <p:nvPr/>
        </p:nvSpPr>
        <p:spPr>
          <a:xfrm>
            <a:off x="1259632" y="1484784"/>
            <a:ext cx="600356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400" b="1" dirty="0" smtClean="0">
                <a:solidFill>
                  <a:srgbClr val="023D6B"/>
                </a:solidFill>
              </a:rPr>
              <a:t>KIU</a:t>
            </a:r>
            <a:r>
              <a:rPr lang="de-DE" sz="2400" dirty="0" smtClean="0">
                <a:solidFill>
                  <a:srgbClr val="023D6B"/>
                </a:solidFill>
              </a:rPr>
              <a:t> – </a:t>
            </a:r>
            <a:r>
              <a:rPr lang="de-DE" sz="2400" dirty="0" err="1" smtClean="0">
                <a:solidFill>
                  <a:srgbClr val="023D6B"/>
                </a:solidFill>
              </a:rPr>
              <a:t>focus</a:t>
            </a:r>
            <a:r>
              <a:rPr lang="de-DE" sz="2400" dirty="0" smtClean="0">
                <a:solidFill>
                  <a:srgbClr val="023D6B"/>
                </a:solidFill>
              </a:rPr>
              <a:t> on GGSB-PLUS (</a:t>
            </a:r>
            <a:r>
              <a:rPr lang="de-DE" sz="2400" dirty="0" err="1" smtClean="0">
                <a:solidFill>
                  <a:srgbClr val="023D6B"/>
                </a:solidFill>
              </a:rPr>
              <a:t>Health</a:t>
            </a:r>
            <a:r>
              <a:rPr lang="de-DE" sz="2400" dirty="0" smtClean="0">
                <a:solidFill>
                  <a:srgbClr val="023D6B"/>
                </a:solidFill>
              </a:rPr>
              <a:t> …)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73952" y="1988840"/>
            <a:ext cx="5010346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Talks on </a:t>
            </a:r>
            <a:r>
              <a:rPr lang="de-DE" dirty="0" err="1" smtClean="0"/>
              <a:t>past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of GGSB 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Lectures on „Grand </a:t>
            </a:r>
            <a:r>
              <a:rPr lang="de-DE" dirty="0" err="1" smtClean="0"/>
              <a:t>Challenges</a:t>
            </a:r>
            <a:r>
              <a:rPr lang="de-DE" dirty="0" smtClean="0"/>
              <a:t>“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HTC at KIU; </a:t>
            </a:r>
            <a:r>
              <a:rPr lang="de-DE" dirty="0" err="1" smtClean="0"/>
              <a:t>possible</a:t>
            </a:r>
            <a:r>
              <a:rPr lang="de-DE" dirty="0" smtClean="0"/>
              <a:t> GGSB </a:t>
            </a:r>
            <a:r>
              <a:rPr lang="de-DE" dirty="0" err="1" smtClean="0"/>
              <a:t>contributions</a:t>
            </a:r>
            <a:endParaRPr lang="de-DE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Public </a:t>
            </a:r>
            <a:r>
              <a:rPr lang="de-DE" dirty="0" err="1" smtClean="0"/>
              <a:t>Lecture</a:t>
            </a:r>
            <a:r>
              <a:rPr lang="de-DE" dirty="0"/>
              <a:t> </a:t>
            </a:r>
            <a:r>
              <a:rPr lang="de-DE" dirty="0" smtClean="0"/>
              <a:t>„</a:t>
            </a:r>
            <a:r>
              <a:rPr lang="de-DE" dirty="0" err="1" smtClean="0"/>
              <a:t>Hadron</a:t>
            </a:r>
            <a:r>
              <a:rPr lang="de-DE" dirty="0" smtClean="0"/>
              <a:t> </a:t>
            </a:r>
            <a:r>
              <a:rPr lang="de-DE" dirty="0" err="1" smtClean="0"/>
              <a:t>Therapy</a:t>
            </a:r>
            <a:r>
              <a:rPr lang="de-DE" dirty="0" smtClean="0"/>
              <a:t>“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First </a:t>
            </a:r>
            <a:r>
              <a:rPr lang="de-DE" dirty="0" err="1" smtClean="0"/>
              <a:t>discussion</a:t>
            </a:r>
            <a:r>
              <a:rPr lang="de-DE" dirty="0" smtClean="0"/>
              <a:t> on </a:t>
            </a:r>
            <a:r>
              <a:rPr lang="de-DE" dirty="0" err="1" smtClean="0"/>
              <a:t>new</a:t>
            </a:r>
            <a:r>
              <a:rPr lang="de-DE" dirty="0" smtClean="0"/>
              <a:t>/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SMART|Labs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76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GGSB2022 – </a:t>
            </a:r>
            <a:r>
              <a:rPr lang="de-DE" dirty="0" err="1" smtClean="0"/>
              <a:t>part</a:t>
            </a:r>
            <a:r>
              <a:rPr lang="de-DE" smtClean="0"/>
              <a:t> I (KIU)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6" name="Textfeld 5"/>
          <p:cNvSpPr txBox="1"/>
          <p:nvPr/>
        </p:nvSpPr>
        <p:spPr>
          <a:xfrm>
            <a:off x="3615804" y="1305002"/>
            <a:ext cx="1910588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 smtClean="0">
                <a:solidFill>
                  <a:schemeClr val="bg1"/>
                </a:solidFill>
              </a:rPr>
              <a:t>GSI/FAIR: April 2022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23730" r="27627" b="-2"/>
          <a:stretch/>
        </p:blipFill>
        <p:spPr>
          <a:xfrm>
            <a:off x="769920" y="1268760"/>
            <a:ext cx="7560000" cy="433870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48734" y="1268760"/>
            <a:ext cx="136768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smtClean="0">
                <a:solidFill>
                  <a:schemeClr val="bg1"/>
                </a:solidFill>
              </a:rPr>
              <a:t>Sept. 13, 2022</a:t>
            </a:r>
          </a:p>
        </p:txBody>
      </p:sp>
    </p:spTree>
    <p:extLst>
      <p:ext uri="{BB962C8B-B14F-4D97-AF65-F5344CB8AC3E}">
        <p14:creationId xmlns:p14="http://schemas.microsoft.com/office/powerpoint/2010/main" val="4057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GGSB2022 –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2" name="Rechteck 21"/>
          <p:cNvSpPr/>
          <p:nvPr/>
        </p:nvSpPr>
        <p:spPr>
          <a:xfrm>
            <a:off x="251520" y="5985284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9" name="Textfeld 8"/>
          <p:cNvSpPr txBox="1"/>
          <p:nvPr/>
        </p:nvSpPr>
        <p:spPr>
          <a:xfrm>
            <a:off x="1259632" y="1484784"/>
            <a:ext cx="600356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400" b="1" dirty="0" smtClean="0">
                <a:solidFill>
                  <a:schemeClr val="bg1">
                    <a:lumMod val="75000"/>
                  </a:schemeClr>
                </a:solidFill>
              </a:rPr>
              <a:t>KIU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focus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on GGSB-PLUS (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Health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…)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59632" y="3645024"/>
            <a:ext cx="464184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400" b="1" dirty="0" smtClean="0">
                <a:solidFill>
                  <a:srgbClr val="023D6B"/>
                </a:solidFill>
              </a:rPr>
              <a:t>TSU</a:t>
            </a:r>
            <a:r>
              <a:rPr lang="de-DE" sz="2400" dirty="0" smtClean="0">
                <a:solidFill>
                  <a:srgbClr val="023D6B"/>
                </a:solidFill>
              </a:rPr>
              <a:t> – </a:t>
            </a:r>
            <a:r>
              <a:rPr lang="de-DE" sz="2400" dirty="0" err="1" smtClean="0">
                <a:solidFill>
                  <a:srgbClr val="023D6B"/>
                </a:solidFill>
              </a:rPr>
              <a:t>focus</a:t>
            </a:r>
            <a:r>
              <a:rPr lang="de-DE" sz="2400" dirty="0" smtClean="0">
                <a:solidFill>
                  <a:srgbClr val="023D6B"/>
                </a:solidFill>
              </a:rPr>
              <a:t> on </a:t>
            </a:r>
            <a:r>
              <a:rPr lang="de-DE" sz="2400" dirty="0" err="1" smtClean="0">
                <a:solidFill>
                  <a:srgbClr val="023D6B"/>
                </a:solidFill>
              </a:rPr>
              <a:t>SMART|Labs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75096" y="1988840"/>
            <a:ext cx="5010346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Talks 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past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future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of GGSB 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Lectures on „Grand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Challenges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HTC at KIU;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possible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GGSB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contributions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Public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Lecture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„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Hadron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Therapy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First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discussion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future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SMART|Labs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75096" y="4131396"/>
            <a:ext cx="590802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Work at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SMART|Labs</a:t>
            </a:r>
            <a:r>
              <a:rPr lang="de-DE" dirty="0" smtClean="0"/>
              <a:t> (EDM, </a:t>
            </a:r>
            <a:r>
              <a:rPr lang="de-DE" dirty="0" err="1" smtClean="0"/>
              <a:t>AtmoSim</a:t>
            </a:r>
            <a:r>
              <a:rPr lang="de-DE" dirty="0" smtClean="0"/>
              <a:t>)</a:t>
            </a:r>
            <a:endParaRPr lang="de-DE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Presentations</a:t>
            </a:r>
            <a:r>
              <a:rPr lang="de-DE" dirty="0" smtClean="0"/>
              <a:t> on </a:t>
            </a:r>
            <a:r>
              <a:rPr lang="de-DE" dirty="0" err="1" smtClean="0"/>
              <a:t>plans</a:t>
            </a:r>
            <a:r>
              <a:rPr lang="de-DE" dirty="0" smtClean="0"/>
              <a:t>/</a:t>
            </a:r>
            <a:r>
              <a:rPr lang="de-DE" dirty="0" err="1" smtClean="0"/>
              <a:t>ideas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SMART|Labs</a:t>
            </a:r>
            <a:endParaRPr lang="de-DE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Student </a:t>
            </a:r>
            <a:r>
              <a:rPr lang="de-DE" dirty="0" err="1" smtClean="0"/>
              <a:t>presentations</a:t>
            </a:r>
            <a:r>
              <a:rPr lang="de-DE" dirty="0" smtClean="0"/>
              <a:t> (parallel </a:t>
            </a:r>
            <a:r>
              <a:rPr lang="de-DE" dirty="0" err="1" smtClean="0"/>
              <a:t>sessions</a:t>
            </a:r>
            <a:r>
              <a:rPr lang="de-DE" dirty="0" smtClean="0"/>
              <a:t>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370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GGSB2022 – </a:t>
            </a:r>
            <a:r>
              <a:rPr lang="de-DE" dirty="0" err="1" smtClean="0"/>
              <a:t>part</a:t>
            </a:r>
            <a:r>
              <a:rPr lang="de-DE" dirty="0" smtClean="0"/>
              <a:t> II (TSU)</a:t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6" name="Textfeld 5"/>
          <p:cNvSpPr txBox="1"/>
          <p:nvPr/>
        </p:nvSpPr>
        <p:spPr>
          <a:xfrm>
            <a:off x="3615804" y="1305002"/>
            <a:ext cx="1910588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 smtClean="0">
                <a:solidFill>
                  <a:schemeClr val="bg1"/>
                </a:solidFill>
              </a:rPr>
              <a:t>GSI/FAIR: April 2022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802"/>
          <a:stretch/>
        </p:blipFill>
        <p:spPr>
          <a:xfrm>
            <a:off x="756416" y="1268760"/>
            <a:ext cx="7560000" cy="43204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896892" y="4816202"/>
            <a:ext cx="136768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 smtClean="0">
                <a:solidFill>
                  <a:schemeClr val="bg1"/>
                </a:solidFill>
              </a:rPr>
              <a:t>Sept. 15, 2022</a:t>
            </a:r>
          </a:p>
        </p:txBody>
      </p:sp>
    </p:spTree>
    <p:extLst>
      <p:ext uri="{BB962C8B-B14F-4D97-AF65-F5344CB8AC3E}">
        <p14:creationId xmlns:p14="http://schemas.microsoft.com/office/powerpoint/2010/main" val="4553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GGSB2022 – </a:t>
            </a:r>
            <a:r>
              <a:rPr lang="de-DE" dirty="0" err="1" smtClean="0"/>
              <a:t>Challenges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3" name="Textfeld 2"/>
          <p:cNvSpPr txBox="1"/>
          <p:nvPr/>
        </p:nvSpPr>
        <p:spPr>
          <a:xfrm>
            <a:off x="1259632" y="2564904"/>
            <a:ext cx="351493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400" i="1" dirty="0" err="1" smtClean="0">
                <a:solidFill>
                  <a:srgbClr val="023D6B"/>
                </a:solidFill>
              </a:rPr>
              <a:t>Existing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SMART|Labs</a:t>
            </a:r>
            <a:endParaRPr lang="de-DE" sz="2400" dirty="0" smtClean="0">
              <a:solidFill>
                <a:srgbClr val="023D6B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59632" y="4579503"/>
            <a:ext cx="341074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400" i="1" dirty="0" smtClean="0">
                <a:solidFill>
                  <a:srgbClr val="023D6B"/>
                </a:solidFill>
              </a:rPr>
              <a:t>Future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SMART|Labs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575096" y="5089742"/>
            <a:ext cx="3518912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ideas</a:t>
            </a:r>
            <a:r>
              <a:rPr lang="de-DE" dirty="0"/>
              <a:t> </a:t>
            </a:r>
            <a:r>
              <a:rPr lang="de-DE" dirty="0" smtClean="0"/>
              <a:t>- (</a:t>
            </a:r>
            <a:r>
              <a:rPr lang="de-DE" dirty="0" err="1" smtClean="0"/>
              <a:t>best</a:t>
            </a:r>
            <a:r>
              <a:rPr lang="de-DE" dirty="0" smtClean="0"/>
              <a:t>) </a:t>
            </a:r>
            <a:r>
              <a:rPr lang="de-DE" dirty="0" err="1" smtClean="0"/>
              <a:t>strategy</a:t>
            </a:r>
            <a:r>
              <a:rPr lang="de-DE" dirty="0" smtClean="0"/>
              <a:t>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73952" y="3068960"/>
            <a:ext cx="6400214" cy="1298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1</a:t>
            </a:r>
            <a:r>
              <a:rPr lang="de-DE" baseline="30000" dirty="0" smtClean="0"/>
              <a:t>st</a:t>
            </a:r>
            <a:r>
              <a:rPr lang="de-DE" dirty="0" smtClean="0"/>
              <a:t> 5-year </a:t>
            </a:r>
            <a:r>
              <a:rPr lang="de-DE" dirty="0" err="1" smtClean="0"/>
              <a:t>term</a:t>
            </a:r>
            <a:r>
              <a:rPr lang="de-DE" dirty="0" smtClean="0"/>
              <a:t> of </a:t>
            </a:r>
            <a:r>
              <a:rPr lang="de-DE" dirty="0" err="1" smtClean="0"/>
              <a:t>SMART|EDM_Lab</a:t>
            </a:r>
            <a:r>
              <a:rPr lang="de-DE" dirty="0" smtClean="0"/>
              <a:t> </a:t>
            </a:r>
            <a:r>
              <a:rPr lang="de-DE" b="1" dirty="0" err="1" smtClean="0"/>
              <a:t>ended</a:t>
            </a:r>
            <a:r>
              <a:rPr lang="de-DE" b="1" dirty="0" smtClean="0"/>
              <a:t> in 2021</a:t>
            </a:r>
          </a:p>
          <a:p>
            <a:pPr algn="l">
              <a:lnSpc>
                <a:spcPct val="95000"/>
              </a:lnSpc>
            </a:pPr>
            <a:r>
              <a:rPr lang="de-DE" dirty="0"/>
              <a:t> </a:t>
            </a:r>
            <a:r>
              <a:rPr lang="de-DE" dirty="0" smtClean="0"/>
              <a:t>     (</a:t>
            </a:r>
            <a:r>
              <a:rPr lang="de-DE" dirty="0" err="1" smtClean="0"/>
              <a:t>re</a:t>
            </a:r>
            <a:r>
              <a:rPr lang="de-DE" dirty="0" smtClean="0"/>
              <a:t>-focus: e.g.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offer</a:t>
            </a:r>
            <a:r>
              <a:rPr lang="de-DE" dirty="0" smtClean="0"/>
              <a:t>“ of GSI/FAIR (</a:t>
            </a:r>
            <a:r>
              <a:rPr lang="de-DE" dirty="0" err="1" smtClean="0"/>
              <a:t>Ch</a:t>
            </a:r>
            <a:r>
              <a:rPr lang="de-DE" dirty="0" smtClean="0"/>
              <a:t>. Schmidt))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1</a:t>
            </a:r>
            <a:r>
              <a:rPr lang="de-DE" baseline="30000" dirty="0" smtClean="0"/>
              <a:t>st</a:t>
            </a:r>
            <a:r>
              <a:rPr lang="de-DE" dirty="0" smtClean="0"/>
              <a:t> 5-year </a:t>
            </a:r>
            <a:r>
              <a:rPr lang="de-DE" dirty="0" err="1" smtClean="0"/>
              <a:t>term</a:t>
            </a:r>
            <a:r>
              <a:rPr lang="de-DE" dirty="0" smtClean="0"/>
              <a:t> of </a:t>
            </a:r>
            <a:r>
              <a:rPr lang="de-DE" dirty="0" err="1" smtClean="0"/>
              <a:t>SMART|AtmoSim_Lab</a:t>
            </a:r>
            <a:r>
              <a:rPr lang="de-DE" dirty="0" smtClean="0"/>
              <a:t> </a:t>
            </a:r>
            <a:r>
              <a:rPr lang="de-DE" b="1" dirty="0" err="1" smtClean="0"/>
              <a:t>ends</a:t>
            </a:r>
            <a:r>
              <a:rPr lang="de-DE" b="1" dirty="0" smtClean="0"/>
              <a:t> in 2022</a:t>
            </a:r>
          </a:p>
          <a:p>
            <a:pPr algn="l">
              <a:lnSpc>
                <a:spcPct val="95000"/>
              </a:lnSpc>
            </a:pPr>
            <a:endParaRPr lang="de-DE" sz="1050" dirty="0" smtClean="0"/>
          </a:p>
          <a:p>
            <a:pPr algn="l">
              <a:lnSpc>
                <a:spcPct val="95000"/>
              </a:lnSpc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Both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must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continued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! 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259632" y="1484784"/>
            <a:ext cx="455445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rgbClr val="023D6B"/>
                </a:solidFill>
              </a:rPr>
              <a:t>Financial </a:t>
            </a:r>
            <a:r>
              <a:rPr lang="de-DE" sz="2400" dirty="0" err="1" smtClean="0">
                <a:solidFill>
                  <a:srgbClr val="023D6B"/>
                </a:solidFill>
              </a:rPr>
              <a:t>support</a:t>
            </a:r>
            <a:r>
              <a:rPr lang="de-DE" sz="2400" dirty="0" smtClean="0">
                <a:solidFill>
                  <a:srgbClr val="023D6B"/>
                </a:solidFill>
              </a:rPr>
              <a:t> in Germany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76239" y="1988840"/>
            <a:ext cx="436529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BMBF </a:t>
            </a:r>
            <a:r>
              <a:rPr lang="de-DE" dirty="0" err="1" smtClean="0"/>
              <a:t>puts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in </a:t>
            </a:r>
            <a:r>
              <a:rPr lang="de-DE" dirty="0" err="1" smtClean="0"/>
              <a:t>waiting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endParaRPr lang="de-DE" dirty="0" smtClean="0"/>
          </a:p>
        </p:txBody>
      </p:sp>
      <p:sp>
        <p:nvSpPr>
          <p:cNvPr id="15" name="Rechteck 14"/>
          <p:cNvSpPr/>
          <p:nvPr/>
        </p:nvSpPr>
        <p:spPr>
          <a:xfrm>
            <a:off x="1573952" y="5013176"/>
            <a:ext cx="6310416" cy="56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6" name="Rechteck 15"/>
          <p:cNvSpPr/>
          <p:nvPr/>
        </p:nvSpPr>
        <p:spPr>
          <a:xfrm>
            <a:off x="1573952" y="1988840"/>
            <a:ext cx="6310416" cy="56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7" name="Rechteck 16"/>
          <p:cNvSpPr/>
          <p:nvPr/>
        </p:nvSpPr>
        <p:spPr>
          <a:xfrm>
            <a:off x="1573952" y="3080110"/>
            <a:ext cx="6310416" cy="134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8579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GGSB2022 – </a:t>
            </a:r>
            <a:r>
              <a:rPr lang="de-DE" dirty="0" err="1" smtClean="0"/>
              <a:t>outlook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3" name="Textfeld 2"/>
          <p:cNvSpPr txBox="1"/>
          <p:nvPr/>
        </p:nvSpPr>
        <p:spPr>
          <a:xfrm>
            <a:off x="1259632" y="1484784"/>
            <a:ext cx="349326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rgbClr val="023D6B"/>
                </a:solidFill>
              </a:rPr>
              <a:t>Exchange </a:t>
            </a:r>
            <a:r>
              <a:rPr lang="de-DE" sz="2400" dirty="0" err="1" smtClean="0">
                <a:solidFill>
                  <a:srgbClr val="023D6B"/>
                </a:solidFill>
              </a:rPr>
              <a:t>program</a:t>
            </a:r>
            <a:r>
              <a:rPr lang="de-DE" sz="2400" dirty="0" smtClean="0">
                <a:solidFill>
                  <a:srgbClr val="023D6B"/>
                </a:solidFill>
              </a:rPr>
              <a:t>(s)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259632" y="3211351"/>
            <a:ext cx="557556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rgbClr val="023D6B"/>
                </a:solidFill>
              </a:rPr>
              <a:t>Next GGSB </a:t>
            </a:r>
            <a:r>
              <a:rPr lang="de-DE" sz="2400" dirty="0" err="1" smtClean="0">
                <a:solidFill>
                  <a:srgbClr val="023D6B"/>
                </a:solidFill>
              </a:rPr>
              <a:t>workshop</a:t>
            </a:r>
            <a:r>
              <a:rPr lang="de-DE" sz="2400" dirty="0" smtClean="0">
                <a:solidFill>
                  <a:srgbClr val="023D6B"/>
                </a:solidFill>
              </a:rPr>
              <a:t> (GGSB 2024)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575096" y="3721590"/>
            <a:ext cx="608371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20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anniversary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will </a:t>
            </a:r>
            <a:r>
              <a:rPr lang="de-DE" dirty="0" err="1" smtClean="0">
                <a:sym typeface="Wingdings" panose="05000000000000000000" pitchFamily="2" charset="2"/>
              </a:rPr>
              <a:t>try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make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it</a:t>
            </a:r>
            <a:r>
              <a:rPr lang="de-DE" dirty="0" smtClean="0">
                <a:sym typeface="Wingdings" panose="05000000000000000000" pitchFamily="2" charset="2"/>
              </a:rPr>
              <a:t> a „</a:t>
            </a:r>
            <a:r>
              <a:rPr lang="de-DE" dirty="0" err="1" smtClean="0">
                <a:sym typeface="Wingdings" panose="05000000000000000000" pitchFamily="2" charset="2"/>
              </a:rPr>
              <a:t>big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event</a:t>
            </a:r>
            <a:r>
              <a:rPr lang="de-DE" dirty="0" smtClean="0">
                <a:sym typeface="Wingdings" panose="05000000000000000000" pitchFamily="2" charset="2"/>
              </a:rPr>
              <a:t>“</a:t>
            </a:r>
            <a:endParaRPr lang="de-DE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1573952" y="1988840"/>
            <a:ext cx="5840060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O</a:t>
            </a:r>
            <a:r>
              <a:rPr lang="de-DE" dirty="0" err="1" smtClean="0"/>
              <a:t>pportunities</a:t>
            </a:r>
            <a:r>
              <a:rPr lang="de-DE" dirty="0" smtClean="0"/>
              <a:t>:</a:t>
            </a:r>
          </a:p>
          <a:p>
            <a:pPr algn="l">
              <a:lnSpc>
                <a:spcPct val="95000"/>
              </a:lnSpc>
            </a:pPr>
            <a:r>
              <a:rPr lang="de-DE" dirty="0"/>
              <a:t>	</a:t>
            </a:r>
            <a:r>
              <a:rPr lang="de-DE" dirty="0" smtClean="0"/>
              <a:t>FZJ</a:t>
            </a:r>
            <a:r>
              <a:rPr lang="de-DE" dirty="0" smtClean="0"/>
              <a:t> (individual </a:t>
            </a:r>
            <a:r>
              <a:rPr lang="de-DE" dirty="0" err="1" smtClean="0"/>
              <a:t>internships</a:t>
            </a:r>
            <a:r>
              <a:rPr lang="de-DE" dirty="0" smtClean="0"/>
              <a:t>, QUALI-Startup (2023))</a:t>
            </a:r>
            <a:endParaRPr lang="de-DE" dirty="0" smtClean="0"/>
          </a:p>
          <a:p>
            <a:pPr algn="l">
              <a:lnSpc>
                <a:spcPct val="95000"/>
              </a:lnSpc>
            </a:pPr>
            <a:r>
              <a:rPr lang="de-DE" dirty="0"/>
              <a:t>	</a:t>
            </a:r>
            <a:r>
              <a:rPr lang="de-DE" dirty="0" smtClean="0"/>
              <a:t>GSI/FAIR (</a:t>
            </a:r>
            <a:r>
              <a:rPr lang="de-DE" dirty="0" err="1" smtClean="0"/>
              <a:t>Get_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)</a:t>
            </a:r>
            <a:endParaRPr lang="de-DE" dirty="0"/>
          </a:p>
          <a:p>
            <a:pPr algn="l">
              <a:lnSpc>
                <a:spcPct val="95000"/>
              </a:lnSpc>
            </a:pPr>
            <a:r>
              <a:rPr lang="de-DE" dirty="0" smtClean="0"/>
              <a:t>	HZDR</a:t>
            </a:r>
            <a:endParaRPr lang="de-DE" dirty="0" smtClean="0"/>
          </a:p>
        </p:txBody>
      </p:sp>
      <p:sp>
        <p:nvSpPr>
          <p:cNvPr id="14" name="Rechteck 13"/>
          <p:cNvSpPr/>
          <p:nvPr/>
        </p:nvSpPr>
        <p:spPr>
          <a:xfrm>
            <a:off x="1573952" y="3656174"/>
            <a:ext cx="6310416" cy="56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6" name="Rechteck 15"/>
          <p:cNvSpPr/>
          <p:nvPr/>
        </p:nvSpPr>
        <p:spPr>
          <a:xfrm>
            <a:off x="1403648" y="1988840"/>
            <a:ext cx="6310416" cy="1144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27493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GGSB2022 – </a:t>
            </a:r>
            <a:r>
              <a:rPr lang="de-DE" dirty="0" smtClean="0"/>
              <a:t>Summary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762530" y="1261484"/>
            <a:ext cx="7553886" cy="432727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2" name="Rechteck 21"/>
          <p:cNvSpPr/>
          <p:nvPr/>
        </p:nvSpPr>
        <p:spPr>
          <a:xfrm>
            <a:off x="224088" y="5940136"/>
            <a:ext cx="87129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6825" r="33854" b="6645"/>
          <a:stretch/>
        </p:blipFill>
        <p:spPr>
          <a:xfrm>
            <a:off x="3299397" y="2151248"/>
            <a:ext cx="2568747" cy="25202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11309" y="1401626"/>
            <a:ext cx="5319085" cy="395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400" dirty="0" err="1" smtClean="0">
                <a:solidFill>
                  <a:srgbClr val="023D6B"/>
                </a:solidFill>
              </a:rPr>
              <a:t>We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have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had</a:t>
            </a:r>
            <a:r>
              <a:rPr lang="de-DE" sz="2400" dirty="0" smtClean="0">
                <a:solidFill>
                  <a:srgbClr val="023D6B"/>
                </a:solidFill>
              </a:rPr>
              <a:t> a </a:t>
            </a:r>
            <a:r>
              <a:rPr lang="de-DE" sz="2400" dirty="0" err="1" smtClean="0">
                <a:solidFill>
                  <a:srgbClr val="023D6B"/>
                </a:solidFill>
              </a:rPr>
              <a:t>good</a:t>
            </a:r>
            <a:r>
              <a:rPr lang="de-DE" sz="2400" dirty="0" smtClean="0">
                <a:solidFill>
                  <a:srgbClr val="023D6B"/>
                </a:solidFill>
              </a:rPr>
              <a:t> GGSB</a:t>
            </a:r>
          </a:p>
          <a:p>
            <a:pPr algn="ctr">
              <a:lnSpc>
                <a:spcPct val="95000"/>
              </a:lnSpc>
            </a:pPr>
            <a:endParaRPr lang="de-DE" sz="2400" dirty="0">
              <a:solidFill>
                <a:srgbClr val="023D6B"/>
              </a:solidFill>
            </a:endParaRPr>
          </a:p>
          <a:p>
            <a:pPr algn="ctr">
              <a:lnSpc>
                <a:spcPct val="95000"/>
              </a:lnSpc>
            </a:pPr>
            <a:endParaRPr lang="de-DE" sz="2400" dirty="0" smtClean="0">
              <a:solidFill>
                <a:srgbClr val="023D6B"/>
              </a:solidFill>
            </a:endParaRPr>
          </a:p>
          <a:p>
            <a:pPr algn="ctr">
              <a:lnSpc>
                <a:spcPct val="95000"/>
              </a:lnSpc>
            </a:pPr>
            <a:endParaRPr lang="de-DE" sz="2400" dirty="0">
              <a:solidFill>
                <a:srgbClr val="023D6B"/>
              </a:solidFill>
            </a:endParaRPr>
          </a:p>
          <a:p>
            <a:pPr algn="ctr">
              <a:lnSpc>
                <a:spcPct val="95000"/>
              </a:lnSpc>
            </a:pPr>
            <a:endParaRPr lang="de-DE" sz="2400" dirty="0" smtClean="0">
              <a:solidFill>
                <a:srgbClr val="023D6B"/>
              </a:solidFill>
            </a:endParaRPr>
          </a:p>
          <a:p>
            <a:pPr algn="ctr">
              <a:lnSpc>
                <a:spcPct val="95000"/>
              </a:lnSpc>
            </a:pPr>
            <a:endParaRPr lang="de-DE" sz="2400" dirty="0">
              <a:solidFill>
                <a:srgbClr val="023D6B"/>
              </a:solidFill>
            </a:endParaRPr>
          </a:p>
          <a:p>
            <a:pPr algn="ctr">
              <a:lnSpc>
                <a:spcPct val="95000"/>
              </a:lnSpc>
            </a:pPr>
            <a:endParaRPr lang="de-DE" sz="2400" dirty="0" smtClean="0">
              <a:solidFill>
                <a:srgbClr val="023D6B"/>
              </a:solidFill>
            </a:endParaRPr>
          </a:p>
          <a:p>
            <a:pPr algn="ctr">
              <a:lnSpc>
                <a:spcPct val="95000"/>
              </a:lnSpc>
            </a:pPr>
            <a:endParaRPr lang="de-DE" sz="2400" dirty="0">
              <a:solidFill>
                <a:srgbClr val="023D6B"/>
              </a:solidFill>
            </a:endParaRPr>
          </a:p>
          <a:p>
            <a:pPr algn="ctr">
              <a:lnSpc>
                <a:spcPct val="95000"/>
              </a:lnSpc>
            </a:pPr>
            <a:endParaRPr lang="de-DE" sz="2400" dirty="0" smtClean="0">
              <a:solidFill>
                <a:srgbClr val="023D6B"/>
              </a:solidFill>
            </a:endParaRPr>
          </a:p>
          <a:p>
            <a:pPr algn="ctr">
              <a:lnSpc>
                <a:spcPct val="95000"/>
              </a:lnSpc>
            </a:pPr>
            <a:endParaRPr lang="de-DE" sz="2400" dirty="0">
              <a:solidFill>
                <a:srgbClr val="023D6B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2400" dirty="0" err="1" smtClean="0">
                <a:solidFill>
                  <a:srgbClr val="023D6B"/>
                </a:solidFill>
              </a:rPr>
              <a:t>and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look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forward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to</a:t>
            </a:r>
            <a:r>
              <a:rPr lang="de-DE" sz="2400" dirty="0" smtClean="0">
                <a:solidFill>
                  <a:srgbClr val="023D6B"/>
                </a:solidFill>
              </a:rPr>
              <a:t> an </a:t>
            </a:r>
            <a:r>
              <a:rPr lang="de-DE" sz="2400" dirty="0" err="1" smtClean="0">
                <a:solidFill>
                  <a:srgbClr val="023D6B"/>
                </a:solidFill>
              </a:rPr>
              <a:t>exciting</a:t>
            </a:r>
            <a:r>
              <a:rPr lang="de-DE" sz="2400" dirty="0" smtClean="0">
                <a:solidFill>
                  <a:srgbClr val="023D6B"/>
                </a:solidFill>
              </a:rPr>
              <a:t> </a:t>
            </a:r>
            <a:r>
              <a:rPr lang="de-DE" sz="2400" dirty="0" err="1" smtClean="0">
                <a:solidFill>
                  <a:srgbClr val="023D6B"/>
                </a:solidFill>
              </a:rPr>
              <a:t>future</a:t>
            </a:r>
            <a:r>
              <a:rPr lang="de-DE" sz="2400" dirty="0" smtClean="0">
                <a:solidFill>
                  <a:srgbClr val="023D6B"/>
                </a:solidFill>
              </a:rPr>
              <a:t>!</a:t>
            </a:r>
            <a:endParaRPr lang="de-DE" sz="2400" dirty="0" smtClean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elich_PowerPoint_4x3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0</TotalTime>
  <Words>380</Words>
  <Application>Microsoft Office PowerPoint</Application>
  <PresentationFormat>Bildschirmpräsentation (4:3)</PresentationFormat>
  <Paragraphs>90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Juelich_PowerPoint_4x3</vt:lpstr>
      <vt:lpstr>GGSB2022 </vt:lpstr>
      <vt:lpstr>GGSB2022 – preparations  </vt:lpstr>
      <vt:lpstr>GGSB2022 – science program  </vt:lpstr>
      <vt:lpstr>GGSB2022 – part I (KIU)  </vt:lpstr>
      <vt:lpstr>GGSB2022 – science program  </vt:lpstr>
      <vt:lpstr>GGSB2022 – part II (TSU)  </vt:lpstr>
      <vt:lpstr>GGSB2022 – Challenges  </vt:lpstr>
      <vt:lpstr>GGSB2022 – outlook  </vt:lpstr>
      <vt:lpstr>GGSB2022 – Summary  </vt:lpstr>
      <vt:lpstr>GGSB2022 – semi-final word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Ströher</dc:creator>
  <cp:lastModifiedBy>Stroeher</cp:lastModifiedBy>
  <cp:revision>295</cp:revision>
  <cp:lastPrinted>2020-02-25T10:18:42Z</cp:lastPrinted>
  <dcterms:created xsi:type="dcterms:W3CDTF">2018-01-02T14:27:08Z</dcterms:created>
  <dcterms:modified xsi:type="dcterms:W3CDTF">2022-09-16T10:03:55Z</dcterms:modified>
</cp:coreProperties>
</file>