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655" r:id="rId3"/>
    <p:sldId id="657" r:id="rId4"/>
    <p:sldId id="717" r:id="rId5"/>
    <p:sldId id="650" r:id="rId6"/>
    <p:sldId id="419" r:id="rId7"/>
    <p:sldId id="682" r:id="rId8"/>
    <p:sldId id="684" r:id="rId9"/>
    <p:sldId id="712" r:id="rId10"/>
    <p:sldId id="696" r:id="rId11"/>
    <p:sldId id="721" r:id="rId12"/>
    <p:sldId id="720" r:id="rId13"/>
    <p:sldId id="713" r:id="rId14"/>
    <p:sldId id="651" r:id="rId15"/>
    <p:sldId id="714" r:id="rId16"/>
    <p:sldId id="285" r:id="rId17"/>
    <p:sldId id="286" r:id="rId18"/>
    <p:sldId id="287" r:id="rId19"/>
    <p:sldId id="288" r:id="rId20"/>
    <p:sldId id="289" r:id="rId21"/>
    <p:sldId id="290" r:id="rId22"/>
    <p:sldId id="716" r:id="rId23"/>
    <p:sldId id="719" r:id="rId24"/>
    <p:sldId id="718" r:id="rId25"/>
    <p:sldId id="291" r:id="rId26"/>
    <p:sldId id="292" r:id="rId27"/>
    <p:sldId id="293" r:id="rId28"/>
    <p:sldId id="715" r:id="rId29"/>
    <p:sldId id="656" r:id="rId30"/>
    <p:sldId id="304" r:id="rId31"/>
    <p:sldId id="305" r:id="rId32"/>
    <p:sldId id="271" r:id="rId33"/>
    <p:sldId id="642" r:id="rId34"/>
    <p:sldId id="643" r:id="rId35"/>
    <p:sldId id="644" r:id="rId36"/>
    <p:sldId id="645" r:id="rId37"/>
    <p:sldId id="646" r:id="rId38"/>
    <p:sldId id="647" r:id="rId39"/>
    <p:sldId id="257" r:id="rId40"/>
    <p:sldId id="259" r:id="rId41"/>
    <p:sldId id="269" r:id="rId42"/>
    <p:sldId id="261" r:id="rId43"/>
    <p:sldId id="262" r:id="rId44"/>
    <p:sldId id="260" r:id="rId45"/>
    <p:sldId id="258" r:id="rId46"/>
    <p:sldId id="263" r:id="rId47"/>
    <p:sldId id="307" r:id="rId48"/>
    <p:sldId id="308" r:id="rId49"/>
    <p:sldId id="264" r:id="rId50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D6B"/>
    <a:srgbClr val="5D7A2D"/>
    <a:srgbClr val="05316E"/>
    <a:srgbClr val="142629"/>
    <a:srgbClr val="3A6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5590" autoAdjust="0"/>
  </p:normalViewPr>
  <p:slideViewPr>
    <p:cSldViewPr>
      <p:cViewPr>
        <p:scale>
          <a:sx n="83" d="100"/>
          <a:sy n="83" d="100"/>
        </p:scale>
        <p:origin x="38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6T15:44:31.352"/>
    </inkml:context>
    <inkml:brush xml:id="br0">
      <inkml:brushProperty name="width" value="0.2" units="cm"/>
      <inkml:brushProperty name="height" value="0.2" units="cm"/>
      <inkml:brushProperty name="color" value="#008C3A"/>
    </inkml:brush>
    <inkml:brush xml:id="br1">
      <inkml:brushProperty name="width" value="0.05" units="cm"/>
      <inkml:brushProperty name="height" value="0.05" units="cm"/>
    </inkml:brush>
    <inkml:brush xml:id="br2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95 5954 672 0 0,'24'-20'3405'0'0,"24"2"-1806"0"0,87-7-136 0 0,-1-2-752 0 0,-41-3-243 0 0,23-9 83 0 0,28 38 72 0 0,-62 7-492 0 0,52-1 347 0 0,94-28 703 0 0,-28 60-656 0 0,23-9-172 0 0,-19-4 87 0 0,-30-1-20 0 0,-54-8-248 0 0,-65-8 8 0 0,121 28 75 0 0,-59-8-159 0 0,58 8 24 0 0,38 6 17 0 0,-7 50-26 0 0,-21-51-14 0 0,13 50-74 0 0,-39-66 134 0 0,10 12-27 0 0,-83-17-98 0 0,44-9 66 0 0,28 7 61 0 0,-62-9-45 0 0,-8 0-50 0 0,-53-2-50 0 0,1-2 0 0 0,1-1 0 0 0,-1-2 0 0 0,0-2 0 0 0,19-2-14 0 0,102-14-1 0 0,-70 8 26 0 0,73 11 38 0 0,-80-13-78 0 0,-31-1 31 0 0,13-7 51 0 0,-13-10-32 0 0,16-5 119 0 0,-36 10-56 0 0,10-45 92 0 0,-12 34-123 0 0,-5-5-4 0 0,6-30-25 0 0,-16 34 10 0 0,16-4-69 0 0,-28-6 138 0 0,-7 4-77 0 0,-33 7-16 0 0,-15 6 23 0 0,-4 24-20 0 0,27 17 27 0 0,-27 1 68 0 0,26-5-108 0 0,-14-5 600 0 0,15-8-338 0 0,2-8-67 0 0,33-26 82 0 0,-13 19-1119 0 0,-5 14-1499 0 0,6 6 980 0 0</inkml:trace>
  <inkml:trace contextRef="#ctx0" brushRef="#br0" timeOffset="5437.643">164 5906 528 0 0,'10'-8'4835'0'0,"-5"1"-3933"0"0,15-27 485 0 0,13 1-885 0 0,-8 6-298 0 0,52-66 459 0 0,-19-32-7 0 0,-26 37-284 0 0,-12 27-229 0 0,59-47 317 0 0,32-83 162 0 0,-40 87-478 0 0,-63 90-135 0 0,1 0-1 0 0,1 1 0 0 0,0 0 0 0 0,0 0 0 0 0,1 1 1 0 0,1 1-1 0 0,10-8-8 0 0,72-59 220 0 0,139-52-91 0 0,-96 44 223 0 0,-53 48-61 0 0,83-11-92 0 0,-146 41-177 0 0,1-2 0 0 0,-1 0 0 0 0,-1-1 0 0 0,0 0 0 0 0,0-2 0 0 0,-1 0 0 0 0,-1-2 0 0 0,3-3-22 0 0,83-78 156 0 0,48 3-40 0 0,-142 87-106 0 0,1 0-1 0 0,0 1 1 0 0,1 0 0 0 0,-1 1 0 0 0,1 1-1 0 0,0-1 1 0 0,0 2 0 0 0,7-1-10 0 0,33-9 2 0 0,124-31 30 0 0,-39 6-34 0 0,-32 22 75 0 0,162-4-73 0 0,-97-2-3 0 0,-28 3-1 0 0,63 28 37 0 0,-25-13 14 0 0,-62-8-24 0 0,19 30 12 0 0,-96-10-29 0 0,147 20 33 0 0,-143-30-20 0 0,0 2 0 0 0,0 2 1 0 0,-1 2-1 0 0,0 2 1 0 0,31 9-20 0 0,56 38 9 0 0,83 4 6 0 0,-51 23-47 0 0,-5-4 80 0 0,-56-4-24 0 0,-66-46 1 0 0,18 18-10 0 0,47 42 4 0 0,-44-24-37 0 0,-43-13 162 0 0,-12-43-131 0 0,0 0 0 0 0,-1 0 0 0 0,1 1-1 0 0,-1-1 1 0 0,-1 0 0 0 0,0 1 0 0 0,0-1 0 0 0,0 1-1 0 0,-1-1 1 0 0,0 1 0 0 0,-1 5-13 0 0,-2 32-11 0 0,-2 96 93 0 0,7-20 57 0 0,-9-58-131 0 0,-1-1 105 0 0,1-13-42 0 0,3-19-62 0 0,-6 33 35 0 0,7 68 100 0 0,0-48-77 0 0,-2-12-52 0 0,11-40 74 0 0,-15-25 37 0 0,14 28-58 0 0,18 4-507 0 0,-26-3-3147 0 0,-5-8 1333 0 0,3-15 527 0 0</inkml:trace>
  <inkml:trace contextRef="#ctx0" brushRef="#br0" timeOffset="9655.089">212 5861 96 0 0,'7'7'2637'0'0,"-7"-11"-140"0"0,6-7-1586 0 0,31-19 1118 0 0,24-7-989 0 0,-33 15-622 0 0,-11 10-195 0 0,-1-1 0 0 0,0 0 1 0 0,0-1-1 0 0,-2-1 0 0 0,0-1 1 0 0,12-16-224 0 0,59-66 624 0 0,53-15-89 0 0,-101 88-348 0 0,1 1 1 0 0,2 3 0 0 0,0 1-1 0 0,17-5-187 0 0,75-14 204 0 0,-1-40 271 0 0,-52 32-299 0 0,-66 38-134 0 0,1 0 1 0 0,0 1-1 0 0,0 1 0 0 0,1 0 0 0 0,0 1 0 0 0,0 1 0 0 0,7-1-42 0 0,-10 2 32 0 0,119-29 121 0 0,-9-7-97 0 0,-33 10 14 0 0,38-2 122 0 0,-66 13-87 0 0,51-2 68 0 0,-4 30-199 0 0,35 10 79 0 0,-59 2 21 0 0,-20-24-60 0 0,7 3 12 0 0,78 11 6 0 0,28 16 97 0 0,86-5 267 0 0,-128 4-313 0 0,-52 1-53 0 0,63 13-24 0 0,1-14 78 0 0,-1 3-30 0 0,48 32-20 0 0,-41-25-21 0 0,-68-6-4 0 0,52 19 41 0 0,8 10 4 0 0,-69-21-60 0 0,-17 2 31 0 0,-26-22 4 0 0,62 51-46 0 0,-3-6 50 0 0,19 15-2 0 0,-38-39-12 0 0,-38-7-7 0 0,-20-16-258 0 0,-17-1-2382 0 0,0-7 1432 0 0</inkml:trace>
  <inkml:trace contextRef="#ctx0" brushRef="#br0" timeOffset="13053.654">5455 6137 400 0 0,'-1'0'1642'0'0,"1"0"-1528"0"0,-1 0 0 0 0,1 1 0 0 0,0-1 0 0 0,0 0 0 0 0,0 0-1 0 0,0 1 1 0 0,0-1 0 0 0,0 0 0 0 0,0 0 0 0 0,0 1 0 0 0,-1-1 0 0 0,1 0-1 0 0,0 0 1 0 0,0 1 0 0 0,0-1 0 0 0,-1 0 0 0 0,1 0 0 0 0,0 0-1 0 0,0 1 1 0 0,-1-1 0 0 0,1 0 0 0 0,0 0 0 0 0,0 0 0 0 0,-1 0-1 0 0,1 0 1 0 0,0 1 0 0 0,-1-1 0 0 0,1 0 0 0 0,0 0 0 0 0,0 0-1 0 0,-1 0 1 0 0,1 0 0 0 0,0 0 0 0 0,-1 0 0 0 0,1 0 0 0 0,0 0 0 0 0,0 0-1 0 0,-1 0 1 0 0,1 0 0 0 0,0-1 0 0 0,-1 1 0 0 0,1 0 0 0 0,0 0-1 0 0,0 0 1 0 0,-1 0 0 0 0,1 0 0 0 0,0 0 0 0 0,0-1 0 0 0,-1 1-1 0 0,1 0 1 0 0,0 0 0 0 0,0 0 0 0 0,-1-1 0 0 0,1 1-114 0 0,32 62 652 0 0,41 54 307 0 0,7-31-209 0 0,-39-49-456 0 0,113 90 926 0 0,-68-16-521 0 0,3 15-64 0 0,-65-89-497 0 0,-7-9-36 0 0,1-1 0 0 0,1 0 0 0 0,1-2-1 0 0,24 22-101 0 0,52 41 262 0 0,-9-13 136 0 0,-50-40-192 0 0,-37-15-508 0 0,1-23-735 0 0,0 3 529 0 0</inkml:trace>
  <inkml:trace contextRef="#ctx0" brushRef="#br0" timeOffset="14267.992">5315 6420 312 0 0,'-1'-17'2566'0'0,"4"30"-155"0"0,46 70 680 0 0,30 22-1642 0 0,-60-81-1235 0 0,2-2 0 0 0,1 0 1 0 0,0-1-1 0 0,2-1 0 0 0,0-1 0 0 0,12 5-214 0 0,-19-11 83 0 0,59 74 416 0 0,-36-34-303 0 0,122 172 372 0 0,-37-65 84 0 0,-56-61-345 0 0,-7-14 4 0 0,-34-44-135 0 0,-14-22 44 0 0,-22-25-447 0 0,-2-20-3927 0 0,4 13 2531 0 0</inkml:trace>
  <inkml:trace contextRef="#ctx0" brushRef="#br0" timeOffset="15777.672">5299 6406 200 0 0,'4'9'120'0'0,"1"2"-56"0"0,2 3-40 0 0,0-2-16 0 0,3 1 16 0 0,-2-2-48 0 0,3 3 24 0 0,-2-2-24 0 0,7 2 0 0 0</inkml:trace>
  <inkml:trace contextRef="#ctx0" brushRef="#br1" timeOffset="88220.594">1295 1880 248 0 0,'33'43'2990'0'0,"132"106"-1750"0"0,-143-124-1057 0 0,-2 0-1 0 0,0 2 1 0 0,-2 0-1 0 0,-1 1 0 0 0,6 14-182 0 0,122 224 1314 0 0,-126-221-1256 0 0,2-1-1 0 0,2-2 1 0 0,2 0 0 0 0,2-1-1 0 0,1-2 1 0 0,2-1 0 0 0,2-1 0 0 0,26 23-58 0 0,85 77 218 0 0,-118-105-123 0 0,-2 0 0 0 0,-1 2 0 0 0,-2 1 0 0 0,-1 1 0 0 0,-2 0-1 0 0,11 34-94 0 0,-8-21 81 0 0,2-1 0 0 0,2-1-1 0 0,19 26-80 0 0,-6-24 56 0 0,3-1 1 0 0,1-3-1 0 0,3-1 0 0 0,18 12-56 0 0,-40-35 59 0 0,-2 1-1 0 0,0 0 0 0 0,-1 2 0 0 0,-2 0 1 0 0,0 1-1 0 0,0 3-58 0 0,44 86 233 0 0,18 18 30 0 0,-42-66 70 0 0,17 27 280 0 0,-16-15 443 0 0,6-27-1018 0 0,-21-36 195 0 0,-15-10-69 0 0,-16-11-82 0 0,-1-5-2064 0 0,1-14-1102 0 0,3 12 1374 0 0</inkml:trace>
  <inkml:trace contextRef="#ctx0" brushRef="#br1" timeOffset="89182.648">2925 4418 168 0 0,'0'0'78'0'0,"0"-1"0"0"0,0 1 0 0 0,-1-1 0 0 0,1 1-1 0 0,0-1 1 0 0,0 0 0 0 0,0 1 0 0 0,0-1 0 0 0,-1 0 0 0 0,1 1 0 0 0,0-1-1 0 0,0 1 1 0 0,0-1 0 0 0,0 0 0 0 0,1 1 0 0 0,-1-1 0 0 0,0 1 0 0 0,0-1 0 0 0,0 0-1 0 0,0 1 1 0 0,1-1 0 0 0,-1 1 0 0 0,0-1 0 0 0,0 1 0 0 0,1-1 0 0 0,-1 1 0 0 0,1-1-1 0 0,-1 1 1 0 0,0-1 0 0 0,1 1 0 0 0,-1-1 0 0 0,1 1 0 0 0,-1-1 0 0 0,1 1-1 0 0,-1 0 1 0 0,1-1 0 0 0,-1 1 0 0 0,1 0 0 0 0,0 0 0 0 0,-1-1 0 0 0,1 1 0 0 0,-1 0-1 0 0,1 0 1 0 0,0 0 0 0 0,-1 0 0 0 0,1 0 0 0 0,-1 0 0 0 0,1 0 0 0 0,0 0 0 0 0,-1 0-1 0 0,1 0 1 0 0,0 0 0 0 0,-1 0 0 0 0,1 0 0 0 0,-1 0 0 0 0,1 1 0 0 0,0-1-1 0 0,-1 0 1 0 0,1 0 0 0 0,-1 1 0 0 0,1-1 0 0 0,-1 0 0 0 0,1 1 0 0 0,-1-1 0 0 0,1 1-1 0 0,-1-1 1 0 0,1 1 0 0 0,-1-1 0 0 0,0 1-78 0 0,38 36 1300 0 0,-34-31-1111 0 0,60 59 803 0 0,2-3 1 0 0,46 33-993 0 0,-71-67 628 0 0,-48-50 417 0 0,2 19-1042 0 0,-1 0 0 0 0,2 0 1 0 0,-1-1-1 0 0,0 1 1 0 0,1-1-1 0 0,-1 0 1 0 0,1-1-1 0 0,0 1 0 0 0,1-1 1 0 0,-1 1-1 0 0,1-1 1 0 0,0 0-1 0 0,0 0 1 0 0,0-1-1 0 0,1 1 0 0 0,0-1 1 0 0,0 1-1 0 0,0-1 1 0 0,1 0-1 0 0,0 1 1 0 0,-1-6-4 0 0,-20-181-12 0 0,-12 78 2 0 0,58 60-20 0 0,-14 49 96 0 0,-12 10 138 0 0,-39 16 84 0 0,-6 18-174 0 0,32-20-314 0 0,9-7-2594 0 0,6-9 1498 0 0</inkml:trace>
  <inkml:trace contextRef="#ctx0" brushRef="#br1" timeOffset="91823.061">3387 4667 480 0 0,'10'-19'1895'0'0,"15"-10"-1443"0"0,9-43-240 0 0,-20 18-197 0 0,3 1 0 0 0,1 0-1 0 0,3 1 1 0 0,3 1 0 0 0,1 1-1 0 0,7-5-14 0 0,142-223 198 0 0,-53 119-122 0 0,-68 94-78 0 0,-4-2 0 0 0,-2-2 0 0 0,21-45 2 0 0,-12-5-21 0 0,75-130 20 0 0,-21 132 203 0 0,-29 37 77 0 0,8-36 141 0 0,-46 37-204 0 0,-10 15-148 0 0,3 1 0 0 0,3 2 0 0 0,3 2 0 0 0,13-12-68 0 0,-20 40 726 0 0,-90 73 594 0 0,54-42-1342 0 0,1 0 0 0 0,-1 0 0 0 0,1 0 0 0 0,-1 0 0 0 0,1 0 0 0 0,-1 0 0 0 0,1 0 0 0 0,-1 0 0 0 0,0 0 0 0 0,1 0 0 0 0,-1 0 0 0 0,1 0 0 0 0,-1 0 0 0 0,1 1 0 0 0,-1-1 0 0 0,1 0 0 0 0,-1 0 0 0 0,1 1 0 0 0,-1-1 0 0 0,1 0 0 0 0,0 1 0 0 0,-1-1 1 0 0,1 0-1 0 0,-1 1 0 0 0,1-1 0 0 0,0 1 0 0 0,-1-1 0 0 0,1 1 0 0 0,0-1 0 0 0,-1 0 0 0 0,1 1 0 0 0,0-1 0 0 0,0 1 0 0 0,0-1 0 0 0,0 1 0 0 0,-1 0 0 0 0,1-1 0 0 0,0 1 0 0 0,0-1 0 0 0,0 1 0 0 0,0-1 0 0 0,0 1 0 0 0,0-1 0 0 0,0 1 0 0 0,0-1 0 0 0,0 1 0 0 0,1-1 0 0 0,-1 1 0 0 0,0 0 0 0 0,0-1 0 0 0,0 1 0 0 0,1-1 0 0 0,-1 0 0 0 0,0 1 0 0 0,0-1 0 0 0,1 1 0 0 0,-1-1 0 0 0,0 1 0 0 0,1-1 0 0 0,-1 0 0 0 0,1 1 0 0 0,-1-1 22 0 0,5 0-260 0 0</inkml:trace>
  <inkml:trace contextRef="#ctx0" brushRef="#br1" timeOffset="93145.129">4734 2242 536 0 0,'-1'3'1738'0'0,"42"-48"290"0"0,82-56-1646 0 0,-95 75-383 0 0,2 0 0 0 0,0 2 0 0 0,2 1 0 0 0,1 2 0 0 0,0 1 0 0 0,14-6 1 0 0,43-6-109 0 0,-105 66 225 0 0,8-24-105 0 0,-29 69 49 0 0,12 63 36 0 0,37 31 184 0 0,-13-170-235 0 0,1-1 1 0 0,-1 1-1 0 0,1 0 0 0 0,-1-1 1 0 0,0 1-1 0 0,0 0 1 0 0,0 0-1 0 0,0-1 0 0 0,-1 1 1 0 0,1 0-1 0 0,-1-1 1 0 0,0 1-1 0 0,1-1 1 0 0,-1 1-1 0 0,-1-1 0 0 0,1 1 1 0 0,0-1-1 0 0,0 1 1 0 0,-1-1-1 0 0,-1 2-45 0 0,-15 17 608 0 0,16-20-564 0 0,0 1-1 0 0,-1-1 1 0 0,1 0 0 0 0,-1 0-1 0 0,1 0 1 0 0,-1-1 0 0 0,1 1-1 0 0,-1 0 1 0 0,1-1 0 0 0,-1 0 0 0 0,0 0-1 0 0,1 1 1 0 0,-1-2 0 0 0,0 1-1 0 0,1 0 1 0 0,-1 0 0 0 0,1-1-1 0 0,-1 1 1 0 0,1-1 0 0 0,-2 0-44 0 0,-15-9 55 0 0,0-1 0 0 0,1-1 0 0 0,1 0 1 0 0,0-1-1 0 0,1-1 0 0 0,0-1 0 0 0,1 0 0 0 0,1-1 1 0 0,0 0-1 0 0,1-1 0 0 0,1-1 0 0 0,-8-15-55 0 0,20 33-52 0 0,0 0 0 0 0,1 0 0 0 0,-1 0-1 0 0,0 0 1 0 0,1 0 0 0 0,-1 0 0 0 0,0 0-1 0 0,0 0 1 0 0,1 0 0 0 0,-1 0 0 0 0,0 0-1 0 0,0 0 1 0 0,1-1 0 0 0,-1 1 0 0 0,0 0-1 0 0,0 0 1 0 0,1 0 0 0 0,-1 0 0 0 0,0-1-1 0 0,0 1 1 0 0,0 0 0 0 0,0 0 0 0 0,1 0-1 0 0,-1-1 1 0 0,0 1 0 0 0,0 0 0 0 0,0 0-1 0 0,0-1 1 0 0,0 1 0 0 0,1 0 0 0 0,-1 0-1 0 0,0-1 1 0 0,0 1 0 0 0,0 0 0 0 0,0 0-1 0 0,0-1 1 0 0,0 1 0 0 0,0 0 0 0 0,0 0-1 0 0,0-1 1 0 0,0 1 0 0 0,0 0 0 0 0,0 0-1 0 0,0-1 1 0 0,0 1 0 0 0,-1 0 0 0 0,1-1-1 0 0,0 1 1 0 0,0 0 0 0 0,0 0 0 0 0,0 0-1 0 0,0-1 1 0 0,-1 1 0 0 0,1 0 0 0 0,0 0-1 0 0,0 0 53 0 0,3 2-1065 0 0</inkml:trace>
  <inkml:trace contextRef="#ctx0" brushRef="#br1" timeOffset="108659.453">5115 1242 256 0 0,'62'48'1747'0'0,"-27"4"-240"0"0,6 37-240 0 0,10 32-752 0 0,3-3 82 0 0,-40-96-546 0 0,1-1 0 0 0,1-1 0 0 0,1 0 0 0 0,1-1 0 0 0,1-1 0 0 0,6 5-51 0 0,-14-13 24 0 0,-1-1 0 0 0,1-1 0 0 0,1 1 0 0 0,0-2 0 0 0,0 0 0 0 0,0 0 0 0 0,1-1 0 0 0,-1-1 0 0 0,2 0 0 0 0,-1 0 0 0 0,0-2 0 0 0,1 1 0 0 0,0-2 0 0 0,9 1-24 0 0,44 4 133 0 0,-31-19-42 0 0,-10-20 125 0 0,-12-53-16 0 0,-25 9-116 0 0,-28-44 19 0 0,-24-13-27 0 0,23 78-2 0 0,-159-98 2 0 0,78 52-84 0 0,52 66 130 0 0,46 43-50 0 0,-7 5-36 0 0,-3 73 85 0 0,27-3-1287 0 0,18-64 212 0 0,-3-11 52 0 0</inkml:trace>
  <inkml:trace contextRef="#ctx0" brushRef="#br1" timeOffset="110262.552">5264 1171 224 0 0,'7'0'197'0'0,"-1"0"-1"0"0,0 0 1 0 0,0-1-1 0 0,1 0 1 0 0,-1 0 0 0 0,0-1-1 0 0,0 1 1 0 0,0-1-1 0 0,0 0 1 0 0,0-1 0 0 0,-1 1-1 0 0,1-1 1 0 0,-1-1-1 0 0,1 1 1 0 0,-1-1 0 0 0,0 1-1 0 0,-1-2 1 0 0,1 1 0 0 0,-1 0-197 0 0,39-42 303 0 0,38-28-72 0 0,11 19-173 0 0,-20 15-33 0 0,43-30 32 0 0,-54 43 53 0 0,-60 27-127 0 0,-1 0 36 0 0,0 0 0 0 0,0 1 1 0 0,0-1-1 0 0,0 0 0 0 0,0 0 0 0 0,0 1 0 0 0,0-1 1 0 0,0 0-1 0 0,0 0 0 0 0,1 1 0 0 0,-1-1 1 0 0,0 0-1 0 0,0 0 0 0 0,0 1 0 0 0,0-1 0 0 0,0 0 1 0 0,0 0-1 0 0,1 0 0 0 0,-1 1 0 0 0,0-1 0 0 0,0 0 1 0 0,0 0-1 0 0,1 0 0 0 0,-1 0 0 0 0,0 0 1 0 0,0 1-1 0 0,0-1 0 0 0,1 0 0 0 0,-1 0 0 0 0,0 0 1 0 0,0 0-1 0 0,1 0 0 0 0,-1 0 0 0 0,0 0 0 0 0,0 0 1 0 0,1 0-1 0 0,-1 0 0 0 0,0 0 0 0 0,0 0 1 0 0,1 0-1 0 0,-1 0 0 0 0,0 0 0 0 0,0 0 0 0 0,1 0 1 0 0,-1 0-1 0 0,0 0 0 0 0,0 0 0 0 0,1 0-19 0 0,-27 5-537 0 0,26-5 242 0 0</inkml:trace>
  <inkml:trace contextRef="#ctx0" brushRef="#br1" timeOffset="111130.526">5922 1763 64 0 0,'96'-149'726'0'0,"-38"19"118"0"0,-58 130-793 0 0,1 0 1 0 0,-1-1 0 0 0,1 1-1 0 0,-1 0 1 0 0,0-1 0 0 0,1 1-1 0 0,-1-1 1 0 0,1 1 0 0 0,-1-1-1 0 0,0 1 1 0 0,1-1 0 0 0,-1 1-1 0 0,0-1 1 0 0,0 0-1 0 0,1 1 1 0 0,-1-1 0 0 0,0 1-1 0 0,0-1 1 0 0,0 0 0 0 0,0 1-1 0 0,0-1 1 0 0,0 0 0 0 0,0 1-1 0 0,0-1 1 0 0,0 1 0 0 0,0-1-1 0 0,0 0 1 0 0,0 1 0 0 0,0-1-1 0 0,0 1 1 0 0,-1-1 0 0 0,1 0-1 0 0,0 1 1 0 0,0-1 0 0 0,-1 1-1 0 0,1-1 1 0 0,0 1-1 0 0,-1-1 1 0 0,1 1 0 0 0,-1-1-1 0 0,1 1 1 0 0,-1-1 0 0 0,1 1-1 0 0,-1 0 1 0 0,1-1 0 0 0,-1 1-1 0 0,1 0 1 0 0,-1-1 0 0 0,1 1-1 0 0,-1 0 1 0 0,0 0 0 0 0,1-1-1 0 0,-1 1 1 0 0,1 0 0 0 0,-1 0-1 0 0,0 0 1 0 0,1 0 0 0 0,-1 0-1 0 0,0 0 1 0 0,1 0 0 0 0,-1 0-1 0 0,1 0 1 0 0,-1 0-1 0 0,0 0 1 0 0,1 0 0 0 0,-1 1-1 0 0,0-1-51 0 0,-14 13 759 0 0,30-36-1352 0 0,-12 16 414 0 0</inkml:trace>
  <inkml:trace contextRef="#ctx0" brushRef="#br1" timeOffset="112416.489">5738 692 312 0 0,'19'15'378'0'0,"-1"1"0"0"0,-1 1 0 0 0,-1 1 0 0 0,0 0 0 0 0,-2 2 1 0 0,0-1-1 0 0,-1 2 0 0 0,9 18-378 0 0,5 7 360 0 0,1-2 0 0 0,3-1 1 0 0,1-1-1 0 0,2-1 0 0 0,2-2 0 0 0,1-2 1 0 0,29 21-361 0 0,-37-36 148 0 0,-2 0 0 0 0,-1 1 1 0 0,-1 2-1 0 0,-1 1 0 0 0,-1 1 1 0 0,-1 0-1 0 0,-1 2 0 0 0,-2 0 1 0 0,11 24-149 0 0,-17-13 610 0 0,-22-57 417 0 0,-27-59-1480 0 0,33 70-1738 0 0,6 3 1389 0 0</inkml:trace>
  <inkml:trace contextRef="#ctx0" brushRef="#br1" timeOffset="114882.35">5810 542 96 0 0,'67'-83'930'0'0,"23"-6"-525"0"0,38-67 23 0 0,-73 94-230 0 0,-49 56-179 0 0,2 0 1 0 0,-1 1-1 0 0,1 0 0 0 0,0 0 0 0 0,0 0 1 0 0,0 1-1 0 0,1 0 0 0 0,-1 1 1 0 0,1 0-1 0 0,0 0 0 0 0,0 1 0 0 0,3 0-19 0 0,4-6 519 0 0,8-7-353 0 0,3-5-142 0 0,-3 6 52 0 0,-6 8-59 0 0,-14 2-17 0 0,1 0 0 0 0,-1 1 0 0 0,1 0 1 0 0,0 0-1 0 0,0 0 0 0 0,1 0 0 0 0,-1 1 0 0 0,1 0 0 0 0,-1 0 1 0 0,1 1-1 0 0,-1-1 0 0 0,1 1 0 0 0,0 1 0 0 0,0-1 0 0 0,0 1 1 0 0,0 0-1 0 0,12-2-559 0 0,-15 5 418 0 0</inkml:trace>
  <inkml:trace contextRef="#ctx0" brushRef="#br1" timeOffset="115545.803">6591 67 640 0 0,'32'39'564'0'0,"1"-2"1"0"0,2-1-1 0 0,2-2 1 0 0,21 16-565 0 0,-18-17 130 0 0,-1 1 0 0 0,-2 3 1 0 0,-2 1-1 0 0,4 8-130 0 0,46 76 416 0 0,-11-15 38 0 0,56 73 233 0 0,-112-159-75 0 0,-18-20-509 0 0,-19-8-1194 0 0,5-4 282 0 0,6 5 195 0 0</inkml:trace>
  <inkml:trace contextRef="#ctx0" brushRef="#br1" timeOffset="116331.491">6492 1589 280 0 0,'2'-13'246'0'0,"1"1"-1"0"0,1 0 1 0 0,0 1 0 0 0,0-1 0 0 0,1 1-1 0 0,0 0 1 0 0,1 0 0 0 0,0 0-1 0 0,1 1 1 0 0,1 0 0 0 0,-1 0-1 0 0,1 0 1 0 0,8-6-246 0 0,18-24 419 0 0,-19 21-293 0 0,0 0 1 0 0,2 1-1 0 0,0 1 1 0 0,1 1-1 0 0,0 0 1 0 0,1 1-1 0 0,2 1-126 0 0,57-29 192 0 0,-57 33-150 0 0,1-1 1 0 0,-1-1-1 0 0,-1 0 1 0 0,0-2-1 0 0,-1 0 0 0 0,-1-2 1 0 0,0 0-1 0 0,11-14-42 0 0,34-49 358 0 0,-59 70 190 0 0,-10 12 8 0 0,-4 0-200 0 0,16-55-445 0 0,5 54-758 0 0,-8 3 513 0 0</inkml:trace>
  <inkml:trace contextRef="#ctx0" brushRef="#br2" timeOffset="-140646.143">77 739 208 0 0,'1'3'114'0'0,"-1"-1"0"0"0,1 1-1 0 0,0 0 1 0 0,0-1 0 0 0,0 0 0 0 0,0 1 0 0 0,0-1-1 0 0,1 0 1 0 0,-1 1 0 0 0,1-1 0 0 0,-1 0 0 0 0,1 0-1 0 0,0 0 1 0 0,0 0 0 0 0,0-1 0 0 0,0 1-1 0 0,0 0 1 0 0,0-1 0 0 0,1 1 0 0 0,-1-1 0 0 0,0 0-1 0 0,1 0 1 0 0,-1 0 0 0 0,1 0 0 0 0,1 0-114 0 0,32 21 508 0 0,87 71 272 0 0,-118-89-757 0 0,0 0-1 0 0,0 0 1 0 0,1 0-1 0 0,0-1 1 0 0,-1 0-1 0 0,1 0 1 0 0,0 0 0 0 0,1-1-1 0 0,-1 0 1 0 0,0 0-1 0 0,1-1 1 0 0,-1 1-1 0 0,1-1 1 0 0,-1-1 0 0 0,5 1-23 0 0,5 1 94 0 0,48-19 685 0 0,4 4-577 0 0,46-30-84 0 0,-59 9 18 0 0,-4 3-50 0 0,36-15 36 0 0,-31 2 24 0 0,-51 41-132 0 0,0 0 0 0 0,-1-1 1 0 0,1 1-1 0 0,-1-1 0 0 0,1 0 1 0 0,-1-1-1 0 0,0 1 0 0 0,-1-1 1 0 0,1 0-1 0 0,-1 0 0 0 0,0 0 1 0 0,0 0-1 0 0,0 0 0 0 0,-1-1 1 0 0,0 1-1 0 0,1-3-14 0 0,56-78 235 0 0,-14-24 144 0 0,-39-13 1326 0 0,-11 71-2304 0 0,5 82-1002 0 0,0-17 779 0 0</inkml:trace>
  <inkml:trace contextRef="#ctx0" brushRef="#br2" timeOffset="-139292.054">107 1040 152 0 0,'-2'18'2120'0'0,"2"13"-1777"0"0,0 1-1 0 0,-2-1 0 0 0,-2 0 0 0 0,-1 0 0 0 0,-1 0 0 0 0,-1 0 0 0 0,-2-1 1 0 0,-1 0-1 0 0,-2-1-342 0 0,-17 65 297 0 0,28-92-296 0 0,-19 107 2 0 0,30-97-1642 0 0,-6-12 1098 0 0</inkml:trace>
  <inkml:trace contextRef="#ctx0" brushRef="#br2" timeOffset="-138765.371">471 1112 200 0 0,'5'62'3114'0'0,"28"85"-1456"0"0,-14-87-1318 0 0,38 89 3 0 0,-46-95-2009 0 0,-8-43 998 0 0</inkml:trace>
  <inkml:trace contextRef="#ctx0" brushRef="#br2" timeOffset="-138254.929">788 987 384 0 0,'32'5'2070'0'0,"38"73"-8"0"0,73 39-1176 0 0,-8-50-1634 0 0,-126-64 327 0 0</inkml:trace>
  <inkml:trace contextRef="#ctx0" brushRef="#br2" timeOffset="-137772.354">1148 773 744 0 0,'5'-33'2841'0'0,"-4"32"-2794"0"0,-1 1 0 0 0,1 0-1 0 0,-1-1 1 0 0,1 1 0 0 0,-1-1 0 0 0,1 1 0 0 0,-1 0-1 0 0,1 0 1 0 0,0-1 0 0 0,-1 1 0 0 0,1 0-1 0 0,0 0 1 0 0,-1 0 0 0 0,1 0 0 0 0,0-1 0 0 0,-1 1-1 0 0,1 0 1 0 0,0 0 0 0 0,-1 0 0 0 0,1 0 0 0 0,0 1-1 0 0,-1-1 1 0 0,1 0 0 0 0,0 0 0 0 0,-1 0-1 0 0,1 0 1 0 0,-1 1 0 0 0,1-1 0 0 0,0 0 0 0 0,-1 1-1 0 0,1-1 1 0 0,-1 0 0 0 0,1 1 0 0 0,-1-1 0 0 0,1 1-1 0 0,-1-1 1 0 0,1 1 0 0 0,-1-1 0 0 0,1 1-1 0 0,-1-1 1 0 0,0 1 0 0 0,1-1 0 0 0,-1 1 0 0 0,0 0-1 0 0,0-1 1 0 0,1 1 0 0 0,-1 0-47 0 0,10 10 100 0 0,0 0 0 0 0,1 0 1 0 0,0-1-1 0 0,1 0 0 0 0,0-1 1 0 0,1 0-1 0 0,0-1 0 0 0,0-1 0 0 0,0 0 1 0 0,1-1-1 0 0,0 0 0 0 0,1-1 1 0 0,-1 0-1 0 0,1-1 0 0 0,13 1-100 0 0,108-6-1516 0 0,-120-2 817 0 0</inkml:trace>
  <inkml:trace contextRef="#ctx0" brushRef="#br2" timeOffset="-137276.839">1260 452 320 0 0,'3'-3'214'0'0,"1"0"1"0"0,1 0-1 0 0,-1 1 1 0 0,0-1-1 0 0,1 1 0 0 0,-1 0 1 0 0,1 0-1 0 0,0 1 0 0 0,0-1 1 0 0,-1 1-1 0 0,1 0 1 0 0,0 0-1 0 0,0 1 0 0 0,0-1 1 0 0,0 1-1 0 0,0 0 0 0 0,4 1-214 0 0,-8-1 10 0 0,30-1 113 0 0,1-1 0 0 0,-1-1 0 0 0,1-2 0 0 0,-1-1 0 0 0,-1-1 0 0 0,1-2 0 0 0,-1-1 0 0 0,24-12-123 0 0,29-16-410 0 0,-66 31 254 0 0,2 6-59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75E63-E253-4C55-A734-72C508F92FC8}" type="datetimeFigureOut">
              <a:rPr lang="de-DE" smtClean="0"/>
              <a:t>14.09.2022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DC74D-9D69-4156-931F-28ED93E1D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8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8B08A-935C-4F2F-B435-ACD7442BFBE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8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2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  <p:pic>
        <p:nvPicPr>
          <p:cNvPr id="9" name="Grafik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userDrawn="1">
  <p:cSld name="Titel, Inhalt und 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814917" y="188914"/>
            <a:ext cx="10945283" cy="503237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814917" y="908050"/>
            <a:ext cx="5384800" cy="5113338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402917" y="908051"/>
            <a:ext cx="5384800" cy="2479675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Inhaltsplatzhalter 4"/>
          <p:cNvSpPr>
            <a:spLocks noGrp="1"/>
          </p:cNvSpPr>
          <p:nvPr>
            <p:ph sz="quarter" idx="3"/>
          </p:nvPr>
        </p:nvSpPr>
        <p:spPr bwMode="auto">
          <a:xfrm>
            <a:off x="6402917" y="3540126"/>
            <a:ext cx="5384800" cy="2481263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958851" y="-24"/>
            <a:ext cx="10363200" cy="548704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58851" y="764704"/>
            <a:ext cx="5080000" cy="52550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42051" y="764704"/>
            <a:ext cx="5080000" cy="52550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/>
          </p:nvPr>
        </p:nvSpPr>
        <p:spPr bwMode="auto">
          <a:xfrm>
            <a:off x="958851" y="764704"/>
            <a:ext cx="10363200" cy="5255096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958851" y="-24"/>
            <a:ext cx="10363200" cy="620712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TwoObj" userDrawn="1">
  <p:cSld name="Titel, Text und 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814917" y="260350"/>
            <a:ext cx="10945283" cy="360363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platzhalter 2"/>
          <p:cNvSpPr>
            <a:spLocks noGrp="1"/>
          </p:cNvSpPr>
          <p:nvPr>
            <p:ph type="body" sz="half" idx="1"/>
          </p:nvPr>
        </p:nvSpPr>
        <p:spPr bwMode="auto">
          <a:xfrm>
            <a:off x="814917" y="908050"/>
            <a:ext cx="5384800" cy="5113338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3"/>
          <p:cNvSpPr>
            <a:spLocks noGrp="1"/>
          </p:cNvSpPr>
          <p:nvPr>
            <p:ph sz="quarter" idx="2"/>
          </p:nvPr>
        </p:nvSpPr>
        <p:spPr bwMode="auto">
          <a:xfrm>
            <a:off x="6402917" y="908051"/>
            <a:ext cx="5384800" cy="2479675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Inhaltsplatzhalter 4"/>
          <p:cNvSpPr>
            <a:spLocks noGrp="1"/>
          </p:cNvSpPr>
          <p:nvPr>
            <p:ph sz="quarter" idx="3"/>
          </p:nvPr>
        </p:nvSpPr>
        <p:spPr bwMode="auto">
          <a:xfrm>
            <a:off x="6402917" y="3540126"/>
            <a:ext cx="5384800" cy="2481263"/>
          </a:xfrm>
        </p:spPr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1"/>
          </p:nvPr>
        </p:nvSpPr>
        <p:spPr bwMode="auto">
          <a:xfrm>
            <a:off x="8401051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+mn-cs"/>
              </a:defRPr>
            </a:lvl1pPr>
          </a:lstStyle>
          <a:p>
            <a:pPr>
              <a:defRPr/>
            </a:pPr>
            <a:fld id="{42776568-B4AC-4A21-8297-4529CDF2DD7B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10363200" cy="990600"/>
          </a:xfrm>
        </p:spPr>
        <p:txBody>
          <a:bodyPr/>
          <a:lstStyle>
            <a:lvl1pPr>
              <a:defRPr>
                <a:solidFill>
                  <a:srgbClr val="0D35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51" y="990600"/>
            <a:ext cx="10363200" cy="502920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85770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-24"/>
            <a:ext cx="10363200" cy="6207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514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51" y="764704"/>
            <a:ext cx="10363200" cy="525509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58851" y="-24"/>
            <a:ext cx="10363200" cy="62071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2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51" y="764704"/>
            <a:ext cx="10363200" cy="525509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58851" y="-24"/>
            <a:ext cx="10363200" cy="62071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8" name="Grafik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9" name="Textplatzhalt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3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5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3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5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59532" y="6423285"/>
            <a:ext cx="2304000" cy="118800"/>
          </a:xfrm>
          <a:prstGeom prst="rect">
            <a:avLst/>
          </a:prstGeom>
          <a:blipFill>
            <a:blip r:embed="rId3"/>
            <a:stretch/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de-DE"/>
              <a:t> 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sz="2800" cap="none" spc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60000" y="1563143"/>
            <a:ext cx="11449049" cy="4214255"/>
          </a:xfr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‹Nr.›</a:t>
            </a:fld>
            <a:endParaRPr lang="de-DE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 (klei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sz="2800" cap="none" spc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60000" y="1578310"/>
            <a:ext cx="11449049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Foliennummernplatzhalter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‹Nr.›</a:t>
            </a:fld>
            <a:endParaRPr lang="de-DE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2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sz="2800" cap="none" spc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‹Nr.›</a:t>
            </a:fld>
            <a:endParaRPr lang="de-DE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60000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5"/>
          </p:nvPr>
        </p:nvSpPr>
        <p:spPr bwMode="auto">
          <a:xfrm>
            <a:off x="6383338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60000" y="324000"/>
            <a:ext cx="11449049" cy="1124780"/>
          </a:xfrm>
        </p:spPr>
        <p:txBody>
          <a:bodyPr/>
          <a:lstStyle>
            <a:lvl1pPr>
              <a:defRPr sz="2800" cap="none" spc="0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‹Nr.›</a:t>
            </a:fld>
            <a:endParaRPr lang="de-DE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563143"/>
            <a:ext cx="11449049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 </a:t>
            </a:r>
            <a:fld id="{A52F4D17-1AD6-42D9-B93A-EB002C62F438}" type="slidenum">
              <a:rPr lang="de-DE"/>
              <a:t>‹Nr.›</a:t>
            </a:fld>
            <a:endParaRPr lang="de-DE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pic>
        <p:nvPicPr>
          <p:cNvPr id="7" name="Grafik 12"/>
          <p:cNvPicPr>
            <a:picLocks noChangeAspect="1"/>
          </p:cNvPicPr>
          <p:nvPr userDrawn="1"/>
        </p:nvPicPr>
        <p:blipFill>
          <a:blip r:embed="rId19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13"/>
          <p:cNvPicPr>
            <a:picLocks noChangeAspect="1"/>
          </p:cNvPicPr>
          <p:nvPr userDrawn="1"/>
        </p:nvPicPr>
        <p:blipFill>
          <a:blip r:embed="rId20"/>
          <a:stretch/>
        </p:blipFill>
        <p:spPr bwMode="auto">
          <a:xfrm>
            <a:off x="359532" y="6424763"/>
            <a:ext cx="2304000" cy="1173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hdr="0" ftr="0" dt="0"/>
  <p:txStyles>
    <p:titleStyle>
      <a:lvl1pPr algn="l" defTabSz="914400">
        <a:lnSpc>
          <a:spcPct val="113999"/>
        </a:lnSpc>
        <a:spcBef>
          <a:spcPts val="0"/>
        </a:spcBef>
        <a:buNone/>
        <a:defRPr sz="3200" b="1" cap="all" spc="1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rand-challenge.org/challenges/" TargetMode="Externa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19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tel 15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Machine Learning for Scientific Applications</a:t>
            </a:r>
            <a:endParaRPr lang="en-GB" sz="2800" dirty="0"/>
          </a:p>
        </p:txBody>
      </p:sp>
      <p:sp>
        <p:nvSpPr>
          <p:cNvPr id="7" name="Untertitel 16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Hanno Scharr, IAS-8, </a:t>
            </a:r>
            <a:r>
              <a:rPr lang="en-GB" dirty="0" err="1"/>
              <a:t>Forschungszentrum</a:t>
            </a:r>
            <a:r>
              <a:rPr lang="en-GB" dirty="0"/>
              <a:t> </a:t>
            </a:r>
            <a:r>
              <a:rPr lang="en-GB" dirty="0" err="1"/>
              <a:t>Jülich</a:t>
            </a:r>
            <a:endParaRPr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112A7F8-E3B6-472C-AACD-497C23E9C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1" b="59212"/>
          <a:stretch/>
        </p:blipFill>
        <p:spPr>
          <a:xfrm>
            <a:off x="8544273" y="331192"/>
            <a:ext cx="2878319" cy="3096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95B647E-58A2-42EC-B4A7-7A05259DE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56" y="331192"/>
            <a:ext cx="2425816" cy="3097808"/>
          </a:xfrm>
          <a:prstGeom prst="rect">
            <a:avLst/>
          </a:prstGeom>
        </p:spPr>
      </p:pic>
      <p:pic>
        <p:nvPicPr>
          <p:cNvPr id="14" name="Bildplatzhalter 11">
            <a:extLst>
              <a:ext uri="{FF2B5EF4-FFF2-40B4-BE49-F238E27FC236}">
                <a16:creationId xmlns:a16="http://schemas.microsoft.com/office/drawing/2014/main" id="{841E6833-E0AF-4C78-AA0E-63814B30F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3" b="59198"/>
          <a:stretch/>
        </p:blipFill>
        <p:spPr>
          <a:xfrm>
            <a:off x="5632399" y="331192"/>
            <a:ext cx="2878319" cy="3096000"/>
          </a:xfrm>
          <a:prstGeom prst="rect">
            <a:avLst/>
          </a:prstGeom>
          <a:solidFill>
            <a:schemeClr val="bg2"/>
          </a:solidFill>
          <a:ln w="19050">
            <a:solidFill>
              <a:srgbClr val="002060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DBB3B38-749D-40D2-9DD7-68C3CEC32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29" y="331192"/>
            <a:ext cx="2424400" cy="3096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A202F16-D5A3-440E-89F2-6E0EF5876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377" y="329877"/>
            <a:ext cx="2429773" cy="3096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6B591-541F-4E36-AE83-4F6D8442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Deep Learning </a:t>
            </a:r>
            <a:r>
              <a:rPr lang="de-DE" dirty="0" err="1"/>
              <a:t>for</a:t>
            </a:r>
            <a:r>
              <a:rPr lang="de-DE" dirty="0"/>
              <a:t> Sun-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Retrieval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C065F3-E257-4878-9031-843746B325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endParaRPr lang="de-DE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7B8225F-BD25-4FB9-95B3-9EF533961001}"/>
              </a:ext>
            </a:extLst>
          </p:cNvPr>
          <p:cNvGrpSpPr/>
          <p:nvPr/>
        </p:nvGrpSpPr>
        <p:grpSpPr>
          <a:xfrm>
            <a:off x="9836191" y="553292"/>
            <a:ext cx="1368152" cy="4671851"/>
            <a:chOff x="3359696" y="1484784"/>
            <a:chExt cx="1368152" cy="4671851"/>
          </a:xfrm>
        </p:grpSpPr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F2184C8D-556E-4CFE-8FB4-1F49042E7AA9}"/>
                </a:ext>
              </a:extLst>
            </p:cNvPr>
            <p:cNvSpPr/>
            <p:nvPr/>
          </p:nvSpPr>
          <p:spPr bwMode="auto">
            <a:xfrm>
              <a:off x="3467708" y="1484784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High-level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FF3CF806-B320-4F4A-8D8E-F1C98BF6F2A8}"/>
                </a:ext>
              </a:extLst>
            </p:cNvPr>
            <p:cNvSpPr/>
            <p:nvPr/>
          </p:nvSpPr>
          <p:spPr bwMode="auto">
            <a:xfrm>
              <a:off x="3467708" y="5229200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9F08345D-88A3-47A7-8560-BA6C928D65DF}"/>
                </a:ext>
              </a:extLst>
            </p:cNvPr>
            <p:cNvSpPr/>
            <p:nvPr/>
          </p:nvSpPr>
          <p:spPr bwMode="auto">
            <a:xfrm>
              <a:off x="3467708" y="2420888"/>
              <a:ext cx="1152128" cy="36004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Training </a:t>
              </a:r>
              <a:r>
                <a:rPr lang="de-DE" sz="900" dirty="0" err="1">
                  <a:solidFill>
                    <a:schemeClr val="tx1"/>
                  </a:solidFill>
                </a:rPr>
                <a:t>data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B90C7BDB-B536-4842-BFD8-9FD9E945B9DF}"/>
                </a:ext>
              </a:extLst>
            </p:cNvPr>
            <p:cNvSpPr/>
            <p:nvPr/>
          </p:nvSpPr>
          <p:spPr bwMode="auto">
            <a:xfrm>
              <a:off x="3467708" y="295682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Data </a:t>
              </a:r>
              <a:r>
                <a:rPr lang="de-DE" sz="900" dirty="0" err="1">
                  <a:solidFill>
                    <a:schemeClr val="tx1"/>
                  </a:solidFill>
                </a:rPr>
                <a:t>representation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AFF64CA5-D541-4DCF-A7EF-7242A8369C6E}"/>
                </a:ext>
              </a:extLst>
            </p:cNvPr>
            <p:cNvSpPr/>
            <p:nvPr/>
          </p:nvSpPr>
          <p:spPr bwMode="auto">
            <a:xfrm>
              <a:off x="3467708" y="349276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Model type</a:t>
              </a:r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43F8D5D7-95F3-4759-915E-2414EC94E539}"/>
                </a:ext>
              </a:extLst>
            </p:cNvPr>
            <p:cNvSpPr/>
            <p:nvPr/>
          </p:nvSpPr>
          <p:spPr bwMode="auto">
            <a:xfrm>
              <a:off x="3467708" y="402870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 err="1">
                  <a:solidFill>
                    <a:schemeClr val="tx1"/>
                  </a:solidFill>
                </a:rPr>
                <a:t>Optimization</a:t>
              </a:r>
              <a:r>
                <a:rPr lang="de-DE" sz="900" dirty="0">
                  <a:solidFill>
                    <a:schemeClr val="tx1"/>
                  </a:solidFill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64837C03-DC29-4B8E-9488-207FA62021D2}"/>
                </a:ext>
              </a:extLst>
            </p:cNvPr>
            <p:cNvSpPr/>
            <p:nvPr/>
          </p:nvSpPr>
          <p:spPr bwMode="auto">
            <a:xfrm>
              <a:off x="3467708" y="4564649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Learning </a:t>
              </a:r>
              <a:r>
                <a:rPr lang="de-DE" sz="900" dirty="0" err="1">
                  <a:solidFill>
                    <a:schemeClr val="tx1"/>
                  </a:solidFill>
                </a:rPr>
                <a:t>algorithm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31EB4770-F750-4F5D-BA7E-31A2488F3CD2}"/>
                </a:ext>
              </a:extLst>
            </p:cNvPr>
            <p:cNvSpPr/>
            <p:nvPr/>
          </p:nvSpPr>
          <p:spPr bwMode="auto">
            <a:xfrm>
              <a:off x="3467708" y="5796595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E14595AA-02EF-4B67-8F7A-AF213DC86FF6}"/>
                </a:ext>
              </a:extLst>
            </p:cNvPr>
            <p:cNvSpPr/>
            <p:nvPr/>
          </p:nvSpPr>
          <p:spPr bwMode="auto">
            <a:xfrm>
              <a:off x="3359696" y="2121168"/>
              <a:ext cx="1368152" cy="2900678"/>
            </a:xfrm>
            <a:prstGeom prst="roundRect">
              <a:avLst>
                <a:gd name="adj" fmla="val 13040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LEARNER</a:t>
              </a: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84738FAE-BC9D-453E-98CE-F8725D0307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1844824"/>
              <a:ext cx="0" cy="27634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C92D7E77-D998-4F76-9024-04F2DFF516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021846"/>
              <a:ext cx="0" cy="20735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383E0266-B5AD-4464-AA5A-AF48462946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589240"/>
              <a:ext cx="0" cy="20735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5B08B23-A597-43B4-878A-823EB92B5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labels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SIF</a:t>
            </a:r>
          </a:p>
          <a:p>
            <a:pPr marL="2159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367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6B591-541F-4E36-AE83-4F6D8442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Deep Learning </a:t>
            </a:r>
            <a:r>
              <a:rPr lang="de-DE" dirty="0" err="1"/>
              <a:t>for</a:t>
            </a:r>
            <a:r>
              <a:rPr lang="de-DE" dirty="0"/>
              <a:t> Sun-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Retrieval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C065F3-E257-4878-9031-843746B325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endParaRPr lang="de-DE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7B8225F-BD25-4FB9-95B3-9EF533961001}"/>
              </a:ext>
            </a:extLst>
          </p:cNvPr>
          <p:cNvGrpSpPr/>
          <p:nvPr/>
        </p:nvGrpSpPr>
        <p:grpSpPr>
          <a:xfrm>
            <a:off x="9836191" y="553292"/>
            <a:ext cx="1368152" cy="4671851"/>
            <a:chOff x="3359696" y="1484784"/>
            <a:chExt cx="1368152" cy="4671851"/>
          </a:xfrm>
        </p:grpSpPr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F2184C8D-556E-4CFE-8FB4-1F49042E7AA9}"/>
                </a:ext>
              </a:extLst>
            </p:cNvPr>
            <p:cNvSpPr/>
            <p:nvPr/>
          </p:nvSpPr>
          <p:spPr bwMode="auto">
            <a:xfrm>
              <a:off x="3467708" y="1484784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High-level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FF3CF806-B320-4F4A-8D8E-F1C98BF6F2A8}"/>
                </a:ext>
              </a:extLst>
            </p:cNvPr>
            <p:cNvSpPr/>
            <p:nvPr/>
          </p:nvSpPr>
          <p:spPr bwMode="auto">
            <a:xfrm>
              <a:off x="3467708" y="5229200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9F08345D-88A3-47A7-8560-BA6C928D65DF}"/>
                </a:ext>
              </a:extLst>
            </p:cNvPr>
            <p:cNvSpPr/>
            <p:nvPr/>
          </p:nvSpPr>
          <p:spPr bwMode="auto">
            <a:xfrm>
              <a:off x="3467708" y="242088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Training </a:t>
              </a:r>
              <a:r>
                <a:rPr lang="de-DE" sz="900" dirty="0" err="1">
                  <a:solidFill>
                    <a:schemeClr val="tx1"/>
                  </a:solidFill>
                </a:rPr>
                <a:t>data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B90C7BDB-B536-4842-BFD8-9FD9E945B9DF}"/>
                </a:ext>
              </a:extLst>
            </p:cNvPr>
            <p:cNvSpPr/>
            <p:nvPr/>
          </p:nvSpPr>
          <p:spPr bwMode="auto">
            <a:xfrm>
              <a:off x="3467708" y="295682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Data </a:t>
              </a:r>
              <a:r>
                <a:rPr lang="de-DE" sz="900" dirty="0" err="1">
                  <a:solidFill>
                    <a:schemeClr val="tx1"/>
                  </a:solidFill>
                </a:rPr>
                <a:t>representation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AFF64CA5-D541-4DCF-A7EF-7242A8369C6E}"/>
                </a:ext>
              </a:extLst>
            </p:cNvPr>
            <p:cNvSpPr/>
            <p:nvPr/>
          </p:nvSpPr>
          <p:spPr bwMode="auto">
            <a:xfrm>
              <a:off x="3467708" y="3492768"/>
              <a:ext cx="1152128" cy="360040"/>
            </a:xfrm>
            <a:prstGeom prst="roundRect">
              <a:avLst/>
            </a:prstGeom>
            <a:pattFill prst="wdUpDiag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Model type</a:t>
              </a:r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43F8D5D7-95F3-4759-915E-2414EC94E539}"/>
                </a:ext>
              </a:extLst>
            </p:cNvPr>
            <p:cNvSpPr/>
            <p:nvPr/>
          </p:nvSpPr>
          <p:spPr bwMode="auto">
            <a:xfrm>
              <a:off x="3467708" y="402870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 err="1">
                  <a:solidFill>
                    <a:schemeClr val="tx1"/>
                  </a:solidFill>
                </a:rPr>
                <a:t>Optimization</a:t>
              </a:r>
              <a:r>
                <a:rPr lang="de-DE" sz="900" dirty="0">
                  <a:solidFill>
                    <a:schemeClr val="tx1"/>
                  </a:solidFill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64837C03-DC29-4B8E-9488-207FA62021D2}"/>
                </a:ext>
              </a:extLst>
            </p:cNvPr>
            <p:cNvSpPr/>
            <p:nvPr/>
          </p:nvSpPr>
          <p:spPr bwMode="auto">
            <a:xfrm>
              <a:off x="3467708" y="4564649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Learning </a:t>
              </a:r>
              <a:r>
                <a:rPr lang="de-DE" sz="900" dirty="0" err="1">
                  <a:solidFill>
                    <a:schemeClr val="tx1"/>
                  </a:solidFill>
                </a:rPr>
                <a:t>algorithm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31EB4770-F750-4F5D-BA7E-31A2488F3CD2}"/>
                </a:ext>
              </a:extLst>
            </p:cNvPr>
            <p:cNvSpPr/>
            <p:nvPr/>
          </p:nvSpPr>
          <p:spPr bwMode="auto">
            <a:xfrm>
              <a:off x="3467708" y="5796595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E14595AA-02EF-4B67-8F7A-AF213DC86FF6}"/>
                </a:ext>
              </a:extLst>
            </p:cNvPr>
            <p:cNvSpPr/>
            <p:nvPr/>
          </p:nvSpPr>
          <p:spPr bwMode="auto">
            <a:xfrm>
              <a:off x="3359696" y="2121168"/>
              <a:ext cx="1368152" cy="2900678"/>
            </a:xfrm>
            <a:prstGeom prst="roundRect">
              <a:avLst>
                <a:gd name="adj" fmla="val 13040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LEARNER</a:t>
              </a: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84738FAE-BC9D-453E-98CE-F8725D0307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1844824"/>
              <a:ext cx="0" cy="27634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C92D7E77-D998-4F76-9024-04F2DFF516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021846"/>
              <a:ext cx="0" cy="20735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383E0266-B5AD-4464-AA5A-AF48462946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589240"/>
              <a:ext cx="0" cy="20735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5B08B23-A597-43B4-878A-823EB92B5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ground truth labels available for SIF</a:t>
            </a:r>
          </a:p>
          <a:p>
            <a:r>
              <a:rPr lang="en-US" dirty="0"/>
              <a:t>Self-supervised learning approach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Decompose signal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/>
              <a:t> via neural network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Compose simulated signal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/>
              <a:t>Minimize difference |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-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r>
              <a:rPr lang="en-US" sz="2000" dirty="0"/>
              <a:t>|</a:t>
            </a:r>
          </a:p>
          <a:p>
            <a:pPr marL="215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9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6B591-541F-4E36-AE83-4F6D8442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Deep Learning </a:t>
            </a:r>
            <a:r>
              <a:rPr lang="de-DE" dirty="0" err="1"/>
              <a:t>for</a:t>
            </a:r>
            <a:r>
              <a:rPr lang="de-DE" dirty="0"/>
              <a:t> Sun-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Retrieval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50F200-AAF3-4059-8F00-47E01BD9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3635479" cy="42142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1600" dirty="0" err="1"/>
              <a:t>Decompose</a:t>
            </a:r>
            <a:r>
              <a:rPr lang="de-DE" sz="1600" dirty="0"/>
              <a:t> </a:t>
            </a:r>
            <a:r>
              <a:rPr lang="de-DE" sz="1600" dirty="0" err="1"/>
              <a:t>signal</a:t>
            </a:r>
            <a:r>
              <a:rPr lang="de-DE" sz="1600" dirty="0"/>
              <a:t>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de-DE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 err="1"/>
              <a:t>Compose</a:t>
            </a:r>
            <a:r>
              <a:rPr lang="de-DE" sz="1600" dirty="0"/>
              <a:t> </a:t>
            </a:r>
            <a:r>
              <a:rPr lang="de-DE" sz="1600" dirty="0" err="1"/>
              <a:t>simulated</a:t>
            </a:r>
            <a:r>
              <a:rPr lang="de-DE" sz="1600" dirty="0"/>
              <a:t> </a:t>
            </a:r>
            <a:r>
              <a:rPr lang="de-DE" sz="1600" dirty="0" err="1"/>
              <a:t>signal</a:t>
            </a:r>
            <a:r>
              <a:rPr lang="de-DE" sz="1600" dirty="0"/>
              <a:t> 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endParaRPr lang="de-DE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 err="1"/>
              <a:t>Minimize</a:t>
            </a:r>
            <a:r>
              <a:rPr lang="de-DE" sz="1600" dirty="0"/>
              <a:t> </a:t>
            </a:r>
            <a:r>
              <a:rPr lang="de-DE" sz="1600" dirty="0" err="1"/>
              <a:t>difference</a:t>
            </a:r>
            <a:r>
              <a:rPr lang="de-DE" sz="1600" dirty="0"/>
              <a:t> |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- 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r>
              <a:rPr lang="de-DE" sz="1600" dirty="0"/>
              <a:t>|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C065F3-E257-4878-9031-843746B325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1570D3B-0D37-4FAE-85CF-749374AED4B6}"/>
              </a:ext>
            </a:extLst>
          </p:cNvPr>
          <p:cNvGrpSpPr/>
          <p:nvPr/>
        </p:nvGrpSpPr>
        <p:grpSpPr>
          <a:xfrm>
            <a:off x="1271464" y="2852936"/>
            <a:ext cx="8093820" cy="3306376"/>
            <a:chOff x="4020128" y="1457490"/>
            <a:chExt cx="8093820" cy="3306376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8F811B94-C8B9-4F32-BA51-0E3A3F7DFBCE}"/>
                </a:ext>
              </a:extLst>
            </p:cNvPr>
            <p:cNvGrpSpPr/>
            <p:nvPr/>
          </p:nvGrpSpPr>
          <p:grpSpPr>
            <a:xfrm>
              <a:off x="5104955" y="1952836"/>
              <a:ext cx="972108" cy="756084"/>
              <a:chOff x="4907868" y="1952836"/>
              <a:chExt cx="972108" cy="756084"/>
            </a:xfrm>
          </p:grpSpPr>
          <p:sp>
            <p:nvSpPr>
              <p:cNvPr id="9" name="Trapezoid 8">
                <a:extLst>
                  <a:ext uri="{FF2B5EF4-FFF2-40B4-BE49-F238E27FC236}">
                    <a16:creationId xmlns:a16="http://schemas.microsoft.com/office/drawing/2014/main" id="{A17C7468-7D37-47D8-BE2B-3ED9DBC077A1}"/>
                  </a:ext>
                </a:extLst>
              </p:cNvPr>
              <p:cNvSpPr/>
              <p:nvPr/>
            </p:nvSpPr>
            <p:spPr>
              <a:xfrm rot="5400000">
                <a:off x="5015880" y="1844824"/>
                <a:ext cx="756084" cy="972108"/>
              </a:xfrm>
              <a:prstGeom prst="trapezoid">
                <a:avLst>
                  <a:gd name="adj" fmla="val 22201"/>
                </a:avLst>
              </a:prstGeom>
              <a:noFill/>
              <a:ln w="28575">
                <a:solidFill>
                  <a:srgbClr val="04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dirty="0" err="1"/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65AE6AE0-D128-44F1-8A4B-DD1C053111E4}"/>
                  </a:ext>
                </a:extLst>
              </p:cNvPr>
              <p:cNvSpPr txBox="1"/>
              <p:nvPr/>
            </p:nvSpPr>
            <p:spPr>
              <a:xfrm>
                <a:off x="5087888" y="2137414"/>
                <a:ext cx="407484" cy="355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de-DE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EA34F13-2E66-4E39-9A4E-34BC8DF089CF}"/>
                </a:ext>
              </a:extLst>
            </p:cNvPr>
            <p:cNvGrpSpPr/>
            <p:nvPr/>
          </p:nvGrpSpPr>
          <p:grpSpPr>
            <a:xfrm>
              <a:off x="5104955" y="4007782"/>
              <a:ext cx="972108" cy="756084"/>
              <a:chOff x="4907868" y="1952836"/>
              <a:chExt cx="972108" cy="756084"/>
            </a:xfrm>
          </p:grpSpPr>
          <p:sp>
            <p:nvSpPr>
              <p:cNvPr id="17" name="Trapezoid 16">
                <a:extLst>
                  <a:ext uri="{FF2B5EF4-FFF2-40B4-BE49-F238E27FC236}">
                    <a16:creationId xmlns:a16="http://schemas.microsoft.com/office/drawing/2014/main" id="{1794A84A-E854-4BF1-9312-7B1372818970}"/>
                  </a:ext>
                </a:extLst>
              </p:cNvPr>
              <p:cNvSpPr/>
              <p:nvPr/>
            </p:nvSpPr>
            <p:spPr>
              <a:xfrm rot="5400000">
                <a:off x="5015880" y="1844824"/>
                <a:ext cx="756084" cy="972108"/>
              </a:xfrm>
              <a:prstGeom prst="trapezoid">
                <a:avLst>
                  <a:gd name="adj" fmla="val 22201"/>
                </a:avLst>
              </a:prstGeom>
              <a:noFill/>
              <a:ln w="28575">
                <a:solidFill>
                  <a:srgbClr val="04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dirty="0" err="1"/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F872BDA-FD44-4B72-BBC1-8444FEA4ED63}"/>
                  </a:ext>
                </a:extLst>
              </p:cNvPr>
              <p:cNvSpPr txBox="1"/>
              <p:nvPr/>
            </p:nvSpPr>
            <p:spPr>
              <a:xfrm>
                <a:off x="5035490" y="2131497"/>
                <a:ext cx="716863" cy="355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x,t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de-DE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6B820782-838E-45E6-BED9-D3907F0381E8}"/>
                </a:ext>
              </a:extLst>
            </p:cNvPr>
            <p:cNvGrpSpPr/>
            <p:nvPr/>
          </p:nvGrpSpPr>
          <p:grpSpPr>
            <a:xfrm>
              <a:off x="6477982" y="1490163"/>
              <a:ext cx="972108" cy="756084"/>
              <a:chOff x="4907868" y="1952836"/>
              <a:chExt cx="972108" cy="756084"/>
            </a:xfrm>
          </p:grpSpPr>
          <p:sp>
            <p:nvSpPr>
              <p:cNvPr id="22" name="Trapezoid 21">
                <a:extLst>
                  <a:ext uri="{FF2B5EF4-FFF2-40B4-BE49-F238E27FC236}">
                    <a16:creationId xmlns:a16="http://schemas.microsoft.com/office/drawing/2014/main" id="{903AF4DF-1AA7-44D4-8FE6-68C0C15D40BA}"/>
                  </a:ext>
                </a:extLst>
              </p:cNvPr>
              <p:cNvSpPr/>
              <p:nvPr/>
            </p:nvSpPr>
            <p:spPr>
              <a:xfrm rot="5400000">
                <a:off x="5015880" y="1844824"/>
                <a:ext cx="756084" cy="972108"/>
              </a:xfrm>
              <a:prstGeom prst="trapezoid">
                <a:avLst>
                  <a:gd name="adj" fmla="val 22201"/>
                </a:avLst>
              </a:prstGeom>
              <a:noFill/>
              <a:ln w="28575">
                <a:solidFill>
                  <a:srgbClr val="04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dirty="0" err="1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8B586AF7-1C79-4EE6-B365-2D8C65A52C4B}"/>
                  </a:ext>
                </a:extLst>
              </p:cNvPr>
              <p:cNvSpPr txBox="1"/>
              <p:nvPr/>
            </p:nvSpPr>
            <p:spPr>
              <a:xfrm>
                <a:off x="4957934" y="2137414"/>
                <a:ext cx="888385" cy="355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de-DE" i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,x,t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de-DE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6A847720-3A0B-4C3A-962B-ED79E577A516}"/>
                </a:ext>
              </a:extLst>
            </p:cNvPr>
            <p:cNvGrpSpPr/>
            <p:nvPr/>
          </p:nvGrpSpPr>
          <p:grpSpPr>
            <a:xfrm>
              <a:off x="6477982" y="2390263"/>
              <a:ext cx="972108" cy="756084"/>
              <a:chOff x="4907868" y="1952836"/>
              <a:chExt cx="972108" cy="756084"/>
            </a:xfrm>
          </p:grpSpPr>
          <p:sp>
            <p:nvSpPr>
              <p:cNvPr id="25" name="Trapezoid 24">
                <a:extLst>
                  <a:ext uri="{FF2B5EF4-FFF2-40B4-BE49-F238E27FC236}">
                    <a16:creationId xmlns:a16="http://schemas.microsoft.com/office/drawing/2014/main" id="{25545087-4524-475B-95CE-6D00DFA36E89}"/>
                  </a:ext>
                </a:extLst>
              </p:cNvPr>
              <p:cNvSpPr/>
              <p:nvPr/>
            </p:nvSpPr>
            <p:spPr>
              <a:xfrm rot="5400000">
                <a:off x="5015880" y="1844824"/>
                <a:ext cx="756084" cy="972108"/>
              </a:xfrm>
              <a:prstGeom prst="trapezoid">
                <a:avLst>
                  <a:gd name="adj" fmla="val 22201"/>
                </a:avLst>
              </a:prstGeom>
              <a:noFill/>
              <a:ln w="28575">
                <a:solidFill>
                  <a:srgbClr val="04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dirty="0" err="1"/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3EB05192-0A9B-4C06-8B3E-D190C369369F}"/>
                  </a:ext>
                </a:extLst>
              </p:cNvPr>
              <p:cNvSpPr txBox="1"/>
              <p:nvPr/>
            </p:nvSpPr>
            <p:spPr>
              <a:xfrm>
                <a:off x="4957934" y="2118765"/>
                <a:ext cx="888385" cy="355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de-DE" i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,x,t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de-DE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68E777C0-C5B1-412F-9CBF-8673A4FEB453}"/>
                </a:ext>
              </a:extLst>
            </p:cNvPr>
            <p:cNvGrpSpPr/>
            <p:nvPr/>
          </p:nvGrpSpPr>
          <p:grpSpPr>
            <a:xfrm>
              <a:off x="6455415" y="3320988"/>
              <a:ext cx="1080745" cy="756084"/>
              <a:chOff x="4885301" y="1952836"/>
              <a:chExt cx="1080745" cy="756084"/>
            </a:xfrm>
          </p:grpSpPr>
          <p:sp>
            <p:nvSpPr>
              <p:cNvPr id="30" name="Trapezoid 29">
                <a:extLst>
                  <a:ext uri="{FF2B5EF4-FFF2-40B4-BE49-F238E27FC236}">
                    <a16:creationId xmlns:a16="http://schemas.microsoft.com/office/drawing/2014/main" id="{E037C2B6-EA49-4357-A62F-1EC323A7C0B1}"/>
                  </a:ext>
                </a:extLst>
              </p:cNvPr>
              <p:cNvSpPr/>
              <p:nvPr/>
            </p:nvSpPr>
            <p:spPr>
              <a:xfrm rot="5400000">
                <a:off x="5015880" y="1844824"/>
                <a:ext cx="756084" cy="972108"/>
              </a:xfrm>
              <a:prstGeom prst="trapezoid">
                <a:avLst>
                  <a:gd name="adj" fmla="val 22201"/>
                </a:avLst>
              </a:prstGeom>
              <a:noFill/>
              <a:ln w="28575">
                <a:solidFill>
                  <a:srgbClr val="04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dirty="0" err="1"/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F26441C3-179B-4872-8AA8-AB96E8A4D1E5}"/>
                  </a:ext>
                </a:extLst>
              </p:cNvPr>
              <p:cNvSpPr txBox="1"/>
              <p:nvPr/>
            </p:nvSpPr>
            <p:spPr>
              <a:xfrm>
                <a:off x="4885301" y="2134696"/>
                <a:ext cx="1080745" cy="355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de-DE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de-DE" i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,x,t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de-DE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07FE775-3AEA-4DAB-8626-FA78B4FEA171}"/>
                </a:ext>
              </a:extLst>
            </p:cNvPr>
            <p:cNvSpPr/>
            <p:nvPr/>
          </p:nvSpPr>
          <p:spPr>
            <a:xfrm>
              <a:off x="4339870" y="1988840"/>
              <a:ext cx="225025" cy="1520461"/>
            </a:xfrm>
            <a:prstGeom prst="rect">
              <a:avLst/>
            </a:prstGeom>
            <a:noFill/>
            <a:ln w="28575">
              <a:solidFill>
                <a:srgbClr val="045DA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15" name="Verbinder: gewinkelt 14">
              <a:extLst>
                <a:ext uri="{FF2B5EF4-FFF2-40B4-BE49-F238E27FC236}">
                  <a16:creationId xmlns:a16="http://schemas.microsoft.com/office/drawing/2014/main" id="{FA247BA9-D99C-4480-8F6E-AD38B5AC5BAD}"/>
                </a:ext>
              </a:extLst>
            </p:cNvPr>
            <p:cNvCxnSpPr>
              <a:stCxn id="13" idx="3"/>
              <a:endCxn id="9" idx="2"/>
            </p:cNvCxnSpPr>
            <p:nvPr/>
          </p:nvCxnSpPr>
          <p:spPr>
            <a:xfrm flipV="1">
              <a:off x="4564895" y="2330878"/>
              <a:ext cx="540060" cy="418193"/>
            </a:xfrm>
            <a:prstGeom prst="bentConnector3">
              <a:avLst/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Verbinder: gewinkelt 31">
              <a:extLst>
                <a:ext uri="{FF2B5EF4-FFF2-40B4-BE49-F238E27FC236}">
                  <a16:creationId xmlns:a16="http://schemas.microsoft.com/office/drawing/2014/main" id="{31833196-2084-4BB9-BFF8-29D304867697}"/>
                </a:ext>
              </a:extLst>
            </p:cNvPr>
            <p:cNvCxnSpPr>
              <a:cxnSpLocks/>
              <a:stCxn id="13" idx="3"/>
              <a:endCxn id="17" idx="2"/>
            </p:cNvCxnSpPr>
            <p:nvPr/>
          </p:nvCxnSpPr>
          <p:spPr>
            <a:xfrm>
              <a:off x="4564895" y="2749071"/>
              <a:ext cx="540060" cy="1636753"/>
            </a:xfrm>
            <a:prstGeom prst="bentConnector3">
              <a:avLst/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Verbinder: gewinkelt 34">
              <a:extLst>
                <a:ext uri="{FF2B5EF4-FFF2-40B4-BE49-F238E27FC236}">
                  <a16:creationId xmlns:a16="http://schemas.microsoft.com/office/drawing/2014/main" id="{B77F7FF5-2672-42F3-BF06-B0F8456C9D9A}"/>
                </a:ext>
              </a:extLst>
            </p:cNvPr>
            <p:cNvCxnSpPr>
              <a:cxnSpLocks/>
              <a:stCxn id="9" idx="0"/>
              <a:endCxn id="30" idx="2"/>
            </p:cNvCxnSpPr>
            <p:nvPr/>
          </p:nvCxnSpPr>
          <p:spPr>
            <a:xfrm>
              <a:off x="6077063" y="2330878"/>
              <a:ext cx="400919" cy="1368152"/>
            </a:xfrm>
            <a:prstGeom prst="bentConnector3">
              <a:avLst/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Verbinder: gewinkelt 37">
              <a:extLst>
                <a:ext uri="{FF2B5EF4-FFF2-40B4-BE49-F238E27FC236}">
                  <a16:creationId xmlns:a16="http://schemas.microsoft.com/office/drawing/2014/main" id="{CEED3DD2-3DF7-427C-92D9-9A86FA14E9E0}"/>
                </a:ext>
              </a:extLst>
            </p:cNvPr>
            <p:cNvCxnSpPr>
              <a:cxnSpLocks/>
              <a:stCxn id="9" idx="0"/>
              <a:endCxn id="25" idx="2"/>
            </p:cNvCxnSpPr>
            <p:nvPr/>
          </p:nvCxnSpPr>
          <p:spPr>
            <a:xfrm>
              <a:off x="6077063" y="2330878"/>
              <a:ext cx="400919" cy="43742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Verbinder: gewinkelt 40">
              <a:extLst>
                <a:ext uri="{FF2B5EF4-FFF2-40B4-BE49-F238E27FC236}">
                  <a16:creationId xmlns:a16="http://schemas.microsoft.com/office/drawing/2014/main" id="{A6563B31-9722-436E-A0B1-0493A6E6EE3F}"/>
                </a:ext>
              </a:extLst>
            </p:cNvPr>
            <p:cNvCxnSpPr>
              <a:cxnSpLocks/>
              <a:stCxn id="9" idx="0"/>
              <a:endCxn id="22" idx="2"/>
            </p:cNvCxnSpPr>
            <p:nvPr/>
          </p:nvCxnSpPr>
          <p:spPr>
            <a:xfrm flipV="1">
              <a:off x="6077063" y="1868205"/>
              <a:ext cx="400919" cy="46267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Verbinder: gewinkelt 43">
              <a:extLst>
                <a:ext uri="{FF2B5EF4-FFF2-40B4-BE49-F238E27FC236}">
                  <a16:creationId xmlns:a16="http://schemas.microsoft.com/office/drawing/2014/main" id="{91B3DF12-D342-44BB-B2CD-F9BA7A2C158D}"/>
                </a:ext>
              </a:extLst>
            </p:cNvPr>
            <p:cNvCxnSpPr>
              <a:cxnSpLocks/>
              <a:stCxn id="17" idx="0"/>
              <a:endCxn id="12" idx="2"/>
            </p:cNvCxnSpPr>
            <p:nvPr/>
          </p:nvCxnSpPr>
          <p:spPr>
            <a:xfrm flipV="1">
              <a:off x="6077063" y="3987062"/>
              <a:ext cx="2728093" cy="398762"/>
            </a:xfrm>
            <a:prstGeom prst="bentConnector2">
              <a:avLst/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18F20BC4-FA6B-4DE7-91B5-7AA98FA238E2}"/>
                </a:ext>
              </a:extLst>
            </p:cNvPr>
            <p:cNvCxnSpPr>
              <a:cxnSpLocks/>
              <a:stCxn id="30" idx="0"/>
              <a:endCxn id="12" idx="1"/>
            </p:cNvCxnSpPr>
            <p:nvPr/>
          </p:nvCxnSpPr>
          <p:spPr>
            <a:xfrm>
              <a:off x="7450090" y="3699030"/>
              <a:ext cx="194332" cy="0"/>
            </a:xfrm>
            <a:prstGeom prst="line">
              <a:avLst/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FCE6AE16-00FD-4C69-BAB4-8B525EB5C668}"/>
                </a:ext>
              </a:extLst>
            </p:cNvPr>
            <p:cNvGrpSpPr/>
            <p:nvPr/>
          </p:nvGrpSpPr>
          <p:grpSpPr>
            <a:xfrm>
              <a:off x="7608168" y="3410998"/>
              <a:ext cx="2403222" cy="576064"/>
              <a:chOff x="7815191" y="3356992"/>
              <a:chExt cx="2403222" cy="576064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6EE6445A-60BE-457D-AFF6-609FA7B9ADF4}"/>
                  </a:ext>
                </a:extLst>
              </p:cNvPr>
              <p:cNvSpPr/>
              <p:nvPr/>
            </p:nvSpPr>
            <p:spPr>
              <a:xfrm>
                <a:off x="7851445" y="3356992"/>
                <a:ext cx="2321468" cy="576064"/>
              </a:xfrm>
              <a:prstGeom prst="rect">
                <a:avLst/>
              </a:prstGeom>
              <a:noFill/>
              <a:ln w="28575">
                <a:solidFill>
                  <a:srgbClr val="04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de-DE" sz="2400" dirty="0" err="1"/>
              </a:p>
            </p:txBody>
          </p:sp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18B20238-86F8-498F-AAE7-EC75C6086B4A}"/>
                  </a:ext>
                </a:extLst>
              </p:cNvPr>
              <p:cNvSpPr txBox="1"/>
              <p:nvPr/>
            </p:nvSpPr>
            <p:spPr>
              <a:xfrm>
                <a:off x="7815191" y="3411112"/>
                <a:ext cx="2403222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de-DE" sz="2400" dirty="0" err="1">
                    <a:latin typeface="Symbol" panose="05050102010706020507" pitchFamily="18" charset="2"/>
                  </a:rPr>
                  <a:t>S</a:t>
                </a:r>
                <a:r>
                  <a:rPr lang="de-DE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x,t</a:t>
                </a:r>
                <a:r>
                  <a:rPr lang="de-DE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x,t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de-DE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de-DE" i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,x,t</a:t>
                </a:r>
                <a:r>
                  <a:rPr lang="de-D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de-DE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7" name="Verbinder: gewinkelt 56">
              <a:extLst>
                <a:ext uri="{FF2B5EF4-FFF2-40B4-BE49-F238E27FC236}">
                  <a16:creationId xmlns:a16="http://schemas.microsoft.com/office/drawing/2014/main" id="{B176051D-BAEB-4E95-BE1E-03B97A696053}"/>
                </a:ext>
              </a:extLst>
            </p:cNvPr>
            <p:cNvCxnSpPr>
              <a:cxnSpLocks/>
              <a:stCxn id="22" idx="0"/>
              <a:endCxn id="78" idx="1"/>
            </p:cNvCxnSpPr>
            <p:nvPr/>
          </p:nvCxnSpPr>
          <p:spPr>
            <a:xfrm>
              <a:off x="7450090" y="1868205"/>
              <a:ext cx="2709871" cy="880865"/>
            </a:xfrm>
            <a:prstGeom prst="bentConnector3">
              <a:avLst>
                <a:gd name="adj1" fmla="val 96627"/>
              </a:avLst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Verbinder: gewinkelt 61">
              <a:extLst>
                <a:ext uri="{FF2B5EF4-FFF2-40B4-BE49-F238E27FC236}">
                  <a16:creationId xmlns:a16="http://schemas.microsoft.com/office/drawing/2014/main" id="{08643D0D-D102-4342-9D27-A63A9F6B322D}"/>
                </a:ext>
              </a:extLst>
            </p:cNvPr>
            <p:cNvCxnSpPr>
              <a:cxnSpLocks/>
              <a:stCxn id="12" idx="3"/>
              <a:endCxn id="78" idx="1"/>
            </p:cNvCxnSpPr>
            <p:nvPr/>
          </p:nvCxnSpPr>
          <p:spPr>
            <a:xfrm flipV="1">
              <a:off x="9965890" y="2749070"/>
              <a:ext cx="194071" cy="94996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57F43914-7A14-46A0-97FF-B4C96BA30260}"/>
                </a:ext>
              </a:extLst>
            </p:cNvPr>
            <p:cNvSpPr txBox="1"/>
            <p:nvPr/>
          </p:nvSpPr>
          <p:spPr>
            <a:xfrm>
              <a:off x="10159961" y="2610845"/>
              <a:ext cx="1184940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sim</a:t>
              </a:r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822DBE0D-51A7-4544-98EA-5AE412C89DD9}"/>
                </a:ext>
              </a:extLst>
            </p:cNvPr>
            <p:cNvSpPr/>
            <p:nvPr/>
          </p:nvSpPr>
          <p:spPr>
            <a:xfrm>
              <a:off x="11449457" y="1988840"/>
              <a:ext cx="225025" cy="1520461"/>
            </a:xfrm>
            <a:prstGeom prst="rect">
              <a:avLst/>
            </a:prstGeom>
            <a:noFill/>
            <a:ln w="28575">
              <a:solidFill>
                <a:srgbClr val="045DA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5D47CC9A-AD17-44B2-9D8C-9F959D43019F}"/>
                </a:ext>
              </a:extLst>
            </p:cNvPr>
            <p:cNvSpPr/>
            <p:nvPr/>
          </p:nvSpPr>
          <p:spPr>
            <a:xfrm>
              <a:off x="10159961" y="2461038"/>
              <a:ext cx="1133644" cy="576064"/>
            </a:xfrm>
            <a:prstGeom prst="rect">
              <a:avLst/>
            </a:prstGeom>
            <a:noFill/>
            <a:ln w="28575">
              <a:solidFill>
                <a:srgbClr val="04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B9AEBE56-9884-4B58-BE42-0EABAE1C957E}"/>
                </a:ext>
              </a:extLst>
            </p:cNvPr>
            <p:cNvCxnSpPr>
              <a:cxnSpLocks/>
              <a:stCxn id="78" idx="3"/>
              <a:endCxn id="75" idx="1"/>
            </p:cNvCxnSpPr>
            <p:nvPr/>
          </p:nvCxnSpPr>
          <p:spPr>
            <a:xfrm>
              <a:off x="11293605" y="2749070"/>
              <a:ext cx="155852" cy="1"/>
            </a:xfrm>
            <a:prstGeom prst="line">
              <a:avLst/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898EB0E0-3975-4FF0-9453-B2BC09E3425F}"/>
                </a:ext>
              </a:extLst>
            </p:cNvPr>
            <p:cNvSpPr/>
            <p:nvPr/>
          </p:nvSpPr>
          <p:spPr>
            <a:xfrm>
              <a:off x="4020128" y="1457490"/>
              <a:ext cx="824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de-DE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dirty="0"/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28F38BEC-BB10-4436-A91A-5169342DDE59}"/>
                </a:ext>
              </a:extLst>
            </p:cNvPr>
            <p:cNvSpPr/>
            <p:nvPr/>
          </p:nvSpPr>
          <p:spPr>
            <a:xfrm>
              <a:off x="11066866" y="1457490"/>
              <a:ext cx="1047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de-DE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sim</a:t>
              </a:r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de-DE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dirty="0"/>
            </a:p>
          </p:txBody>
        </p: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8FD9867C-43BF-4DA9-A824-B981F8235E79}"/>
                </a:ext>
              </a:extLst>
            </p:cNvPr>
            <p:cNvCxnSpPr>
              <a:cxnSpLocks/>
              <a:stCxn id="25" idx="0"/>
              <a:endCxn id="78" idx="1"/>
            </p:cNvCxnSpPr>
            <p:nvPr/>
          </p:nvCxnSpPr>
          <p:spPr>
            <a:xfrm flipV="1">
              <a:off x="7450090" y="2749070"/>
              <a:ext cx="2709871" cy="19235"/>
            </a:xfrm>
            <a:prstGeom prst="line">
              <a:avLst/>
            </a:prstGeom>
            <a:ln w="28575">
              <a:solidFill>
                <a:srgbClr val="04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4AB68479-D829-404E-9F6D-946D0695F7CF}"/>
              </a:ext>
            </a:extLst>
          </p:cNvPr>
          <p:cNvGrpSpPr/>
          <p:nvPr/>
        </p:nvGrpSpPr>
        <p:grpSpPr>
          <a:xfrm>
            <a:off x="9836191" y="553292"/>
            <a:ext cx="1368152" cy="4671851"/>
            <a:chOff x="3359696" y="1484784"/>
            <a:chExt cx="1368152" cy="4671851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4B3CD7C1-1811-4741-8859-8B914003CA83}"/>
                </a:ext>
              </a:extLst>
            </p:cNvPr>
            <p:cNvSpPr/>
            <p:nvPr/>
          </p:nvSpPr>
          <p:spPr bwMode="auto">
            <a:xfrm>
              <a:off x="3467708" y="1484784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High-level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C5674372-FB6D-4833-A617-C99DE26F1763}"/>
                </a:ext>
              </a:extLst>
            </p:cNvPr>
            <p:cNvSpPr/>
            <p:nvPr/>
          </p:nvSpPr>
          <p:spPr bwMode="auto">
            <a:xfrm>
              <a:off x="3467708" y="5229200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F7751C26-114D-4224-902D-708743519493}"/>
                </a:ext>
              </a:extLst>
            </p:cNvPr>
            <p:cNvSpPr/>
            <p:nvPr/>
          </p:nvSpPr>
          <p:spPr bwMode="auto">
            <a:xfrm>
              <a:off x="3467708" y="242088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Training </a:t>
              </a:r>
              <a:r>
                <a:rPr lang="de-DE" sz="900" dirty="0" err="1">
                  <a:solidFill>
                    <a:schemeClr val="tx1"/>
                  </a:solidFill>
                </a:rPr>
                <a:t>data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35A06C2F-888E-466E-B3B8-D68505DB099A}"/>
                </a:ext>
              </a:extLst>
            </p:cNvPr>
            <p:cNvSpPr/>
            <p:nvPr/>
          </p:nvSpPr>
          <p:spPr bwMode="auto">
            <a:xfrm>
              <a:off x="3467708" y="295682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Data </a:t>
              </a:r>
              <a:r>
                <a:rPr lang="de-DE" sz="900" dirty="0" err="1">
                  <a:solidFill>
                    <a:schemeClr val="tx1"/>
                  </a:solidFill>
                </a:rPr>
                <a:t>representation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20075DAB-2EAE-4C18-9779-CB3490A25DFF}"/>
                </a:ext>
              </a:extLst>
            </p:cNvPr>
            <p:cNvSpPr/>
            <p:nvPr/>
          </p:nvSpPr>
          <p:spPr bwMode="auto">
            <a:xfrm>
              <a:off x="3467708" y="349276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Model type</a:t>
              </a:r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AC3B013E-7EC2-44F4-9D8E-4072E52EE8AF}"/>
                </a:ext>
              </a:extLst>
            </p:cNvPr>
            <p:cNvSpPr/>
            <p:nvPr/>
          </p:nvSpPr>
          <p:spPr bwMode="auto">
            <a:xfrm>
              <a:off x="3467708" y="402870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 err="1">
                  <a:solidFill>
                    <a:schemeClr val="tx1"/>
                  </a:solidFill>
                </a:rPr>
                <a:t>Optimization</a:t>
              </a:r>
              <a:r>
                <a:rPr lang="de-DE" sz="900" dirty="0">
                  <a:solidFill>
                    <a:schemeClr val="tx1"/>
                  </a:solidFill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hteck: abgerundete Ecken 51">
              <a:extLst>
                <a:ext uri="{FF2B5EF4-FFF2-40B4-BE49-F238E27FC236}">
                  <a16:creationId xmlns:a16="http://schemas.microsoft.com/office/drawing/2014/main" id="{6F1556DF-6930-4E38-9AFB-44EDC7B15AFA}"/>
                </a:ext>
              </a:extLst>
            </p:cNvPr>
            <p:cNvSpPr/>
            <p:nvPr/>
          </p:nvSpPr>
          <p:spPr bwMode="auto">
            <a:xfrm>
              <a:off x="3467708" y="4564649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Learning </a:t>
              </a:r>
              <a:r>
                <a:rPr lang="de-DE" sz="900" dirty="0" err="1">
                  <a:solidFill>
                    <a:schemeClr val="tx1"/>
                  </a:solidFill>
                </a:rPr>
                <a:t>algorithm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hteck: abgerundete Ecken 52">
              <a:extLst>
                <a:ext uri="{FF2B5EF4-FFF2-40B4-BE49-F238E27FC236}">
                  <a16:creationId xmlns:a16="http://schemas.microsoft.com/office/drawing/2014/main" id="{6610218C-5FC3-4391-9E45-D5BB5E2F4105}"/>
                </a:ext>
              </a:extLst>
            </p:cNvPr>
            <p:cNvSpPr/>
            <p:nvPr/>
          </p:nvSpPr>
          <p:spPr bwMode="auto">
            <a:xfrm>
              <a:off x="3467708" y="5796595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54" name="Rechteck: abgerundete Ecken 53">
              <a:extLst>
                <a:ext uri="{FF2B5EF4-FFF2-40B4-BE49-F238E27FC236}">
                  <a16:creationId xmlns:a16="http://schemas.microsoft.com/office/drawing/2014/main" id="{24C8FD35-9975-4022-8536-05DC91293F72}"/>
                </a:ext>
              </a:extLst>
            </p:cNvPr>
            <p:cNvSpPr/>
            <p:nvPr/>
          </p:nvSpPr>
          <p:spPr bwMode="auto">
            <a:xfrm>
              <a:off x="3359696" y="2121168"/>
              <a:ext cx="1368152" cy="2900678"/>
            </a:xfrm>
            <a:prstGeom prst="roundRect">
              <a:avLst>
                <a:gd name="adj" fmla="val 13040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LEARNER</a:t>
              </a: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CE6287A7-FBEF-445C-AD40-A87E508E9F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1844824"/>
              <a:ext cx="0" cy="27634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170E94A8-ECD1-4D99-B37B-43E9CA8C7B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021846"/>
              <a:ext cx="0" cy="20735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>
              <a:extLst>
                <a:ext uri="{FF2B5EF4-FFF2-40B4-BE49-F238E27FC236}">
                  <a16:creationId xmlns:a16="http://schemas.microsoft.com/office/drawing/2014/main" id="{335E4F9D-6C63-489F-BF93-A11F311929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589240"/>
              <a:ext cx="0" cy="20735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080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6B591-541F-4E36-AE83-4F6D8442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Deep Learning </a:t>
            </a:r>
            <a:r>
              <a:rPr lang="de-DE" dirty="0" err="1"/>
              <a:t>for</a:t>
            </a:r>
            <a:r>
              <a:rPr lang="de-DE" dirty="0"/>
              <a:t> Sun-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Retrieval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50F200-AAF3-4059-8F00-47E01BD9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3080955" cy="4214255"/>
          </a:xfrm>
        </p:spPr>
        <p:txBody>
          <a:bodyPr/>
          <a:lstStyle/>
          <a:p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noise</a:t>
            </a:r>
            <a:endParaRPr lang="de-DE" dirty="0"/>
          </a:p>
          <a:p>
            <a:r>
              <a:rPr lang="de-DE" dirty="0"/>
              <a:t>Higher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resolution</a:t>
            </a:r>
            <a:endParaRPr lang="de-DE" dirty="0"/>
          </a:p>
          <a:p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artifacts</a:t>
            </a:r>
            <a:endParaRPr lang="de-DE" dirty="0"/>
          </a:p>
          <a:p>
            <a:endParaRPr lang="de-DE" dirty="0"/>
          </a:p>
          <a:p>
            <a:r>
              <a:rPr lang="de-DE" dirty="0"/>
              <a:t>Quantitative </a:t>
            </a:r>
            <a:r>
              <a:rPr lang="de-DE" dirty="0" err="1"/>
              <a:t>evaluation</a:t>
            </a:r>
            <a:r>
              <a:rPr lang="de-DE" dirty="0"/>
              <a:t> </a:t>
            </a:r>
            <a:r>
              <a:rPr lang="de-DE" dirty="0" err="1"/>
              <a:t>ongoing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C065F3-E257-4878-9031-843746B325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161B55B-825C-475E-83F8-60C34C1541E1}"/>
              </a:ext>
            </a:extLst>
          </p:cNvPr>
          <p:cNvGrpSpPr/>
          <p:nvPr/>
        </p:nvGrpSpPr>
        <p:grpSpPr>
          <a:xfrm>
            <a:off x="3584971" y="836712"/>
            <a:ext cx="8415685" cy="5759641"/>
            <a:chOff x="3584971" y="836712"/>
            <a:chExt cx="8415685" cy="5759641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8E78B60-5C71-4D3C-A0F3-48BE3221649D}"/>
                </a:ext>
              </a:extLst>
            </p:cNvPr>
            <p:cNvSpPr/>
            <p:nvPr/>
          </p:nvSpPr>
          <p:spPr>
            <a:xfrm>
              <a:off x="9762270" y="6192171"/>
              <a:ext cx="1152128" cy="404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722EF6F9-C610-41F8-9BD0-92E472946D64}"/>
                </a:ext>
              </a:extLst>
            </p:cNvPr>
            <p:cNvGrpSpPr/>
            <p:nvPr/>
          </p:nvGrpSpPr>
          <p:grpSpPr>
            <a:xfrm>
              <a:off x="3584971" y="836712"/>
              <a:ext cx="8415685" cy="5693665"/>
              <a:chOff x="3584971" y="836712"/>
              <a:chExt cx="8415685" cy="5693665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63B5487F-3247-47BF-82CC-62B0208E4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84971" y="836712"/>
                <a:ext cx="4104456" cy="5649307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9384A948-E8C2-423B-A308-09A77D312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33443" y="836712"/>
                <a:ext cx="4167213" cy="5693665"/>
              </a:xfrm>
              <a:prstGeom prst="rect">
                <a:avLst/>
              </a:prstGeom>
            </p:spPr>
          </p:pic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1E79D564-29F9-46E7-915D-8C6C42E47D39}"/>
                  </a:ext>
                </a:extLst>
              </p:cNvPr>
              <p:cNvSpPr txBox="1"/>
              <p:nvPr/>
            </p:nvSpPr>
            <p:spPr>
              <a:xfrm>
                <a:off x="3863752" y="1032641"/>
                <a:ext cx="367240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de-DE" sz="2400" dirty="0">
                    <a:solidFill>
                      <a:schemeClr val="bg1"/>
                    </a:solidFill>
                  </a:rPr>
                  <a:t>Self-</a:t>
                </a:r>
                <a:r>
                  <a:rPr lang="de-DE" sz="2400" dirty="0" err="1">
                    <a:solidFill>
                      <a:schemeClr val="bg1"/>
                    </a:solidFill>
                  </a:rPr>
                  <a:t>supervised</a:t>
                </a:r>
                <a:endParaRPr lang="de-DE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AABD5A69-8BC2-48AD-B0A3-54BF927F09D9}"/>
                  </a:ext>
                </a:extLst>
              </p:cNvPr>
              <p:cNvSpPr txBox="1"/>
              <p:nvPr/>
            </p:nvSpPr>
            <p:spPr>
              <a:xfrm>
                <a:off x="8184232" y="1087850"/>
                <a:ext cx="3672408" cy="44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de-DE" sz="2400" dirty="0" err="1">
                    <a:solidFill>
                      <a:schemeClr val="bg1"/>
                    </a:solidFill>
                  </a:rPr>
                  <a:t>Spectral</a:t>
                </a:r>
                <a:r>
                  <a:rPr lang="de-DE" sz="2400" dirty="0">
                    <a:solidFill>
                      <a:schemeClr val="bg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bg1"/>
                    </a:solidFill>
                  </a:rPr>
                  <a:t>fitting</a:t>
                </a:r>
                <a:r>
                  <a:rPr lang="de-DE" sz="2400" dirty="0">
                    <a:solidFill>
                      <a:schemeClr val="bg1"/>
                    </a:solidFill>
                  </a:rPr>
                  <a:t> </a:t>
                </a:r>
                <a:r>
                  <a:rPr lang="de-DE" sz="2400" dirty="0" err="1">
                    <a:solidFill>
                      <a:schemeClr val="bg1"/>
                    </a:solidFill>
                  </a:rPr>
                  <a:t>method</a:t>
                </a:r>
                <a:endParaRPr lang="de-DE" sz="2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B64EA75D-1551-4026-AE00-13C98F068EF6}"/>
              </a:ext>
            </a:extLst>
          </p:cNvPr>
          <p:cNvSpPr txBox="1"/>
          <p:nvPr/>
        </p:nvSpPr>
        <p:spPr>
          <a:xfrm>
            <a:off x="9485755" y="6580599"/>
            <a:ext cx="269977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/>
              <a:t>Cogliati</a:t>
            </a:r>
            <a:r>
              <a:rPr lang="de-DE" sz="1200" dirty="0"/>
              <a:t> et al. (2019), remote </a:t>
            </a:r>
            <a:r>
              <a:rPr lang="de-DE" sz="1200" dirty="0" err="1"/>
              <a:t>sensing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37134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7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Segmentation of </a:t>
            </a:r>
            <a:r>
              <a:rPr lang="en-US" dirty="0" err="1"/>
              <a:t>rhizotron</a:t>
            </a:r>
            <a:r>
              <a:rPr lang="en-US" dirty="0"/>
              <a:t> images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Deep Learning </a:t>
            </a:r>
            <a:r>
              <a:rPr lang="de-DE" dirty="0" err="1"/>
              <a:t>for</a:t>
            </a:r>
            <a:r>
              <a:rPr lang="de-DE" dirty="0"/>
              <a:t> root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799" y="6356350"/>
            <a:ext cx="2743200" cy="365125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14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9662755-F349-4B93-AD42-28E0E0925A5D}"/>
              </a:ext>
            </a:extLst>
          </p:cNvPr>
          <p:cNvSpPr/>
          <p:nvPr/>
        </p:nvSpPr>
        <p:spPr>
          <a:xfrm>
            <a:off x="2939733" y="1753180"/>
            <a:ext cx="6312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de-DE" sz="3200" b="1" dirty="0"/>
              <a:t>Plant </a:t>
            </a:r>
            <a:r>
              <a:rPr lang="de-DE" sz="3200" b="1" dirty="0" err="1"/>
              <a:t>Phenotyping</a:t>
            </a:r>
            <a:r>
              <a:rPr lang="de-DE" sz="3200" b="1" dirty="0"/>
              <a:t> </a:t>
            </a:r>
            <a:r>
              <a:rPr lang="de-DE" sz="3200" b="1" dirty="0" err="1"/>
              <a:t>Example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939353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ED35909-BF43-4673-AE6D-C3953CC8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Plant </a:t>
            </a:r>
            <a:r>
              <a:rPr lang="de-DE" dirty="0" err="1"/>
              <a:t>Phenotyping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FB58BA-E643-4524-9D1E-DE4A13494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Relevant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food</a:t>
            </a:r>
            <a:r>
              <a:rPr lang="de-DE" dirty="0"/>
              <a:t>, </a:t>
            </a:r>
            <a:r>
              <a:rPr lang="de-DE" dirty="0" err="1"/>
              <a:t>feed</a:t>
            </a:r>
            <a:r>
              <a:rPr lang="de-DE" dirty="0"/>
              <a:t>, </a:t>
            </a:r>
            <a:r>
              <a:rPr lang="de-DE" dirty="0" err="1"/>
              <a:t>fibre</a:t>
            </a:r>
            <a:r>
              <a:rPr lang="de-DE" dirty="0"/>
              <a:t>, and </a:t>
            </a:r>
            <a:r>
              <a:rPr lang="de-DE" dirty="0" err="1"/>
              <a:t>fuel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pic>
        <p:nvPicPr>
          <p:cNvPr id="11" name="Picture 7" descr="https://lh6.googleusercontent.com/GDrf2MSfS5_4wYJu_IyZxPsaBTJwMDrVNkc9nMlxp_WT4HFBpHX69buKdrPkDcIOatpzvNEGKBBHPT_5FXFfb6An_R-U9qtrpKCBjiPJDGHztgNqIhBmyX1h-zXuCpNxQQniJ9QKPlV9V9tBy_SL75gkbA">
            <a:extLst>
              <a:ext uri="{FF2B5EF4-FFF2-40B4-BE49-F238E27FC236}">
                <a16:creationId xmlns:a16="http://schemas.microsoft.com/office/drawing/2014/main" id="{96BDB2F9-D838-4F4D-B6BB-DD885403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41" y="1188980"/>
            <a:ext cx="2529143" cy="50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7EBEB2E4-2933-4330-AA03-806829937B77}"/>
              </a:ext>
            </a:extLst>
          </p:cNvPr>
          <p:cNvSpPr/>
          <p:nvPr/>
        </p:nvSpPr>
        <p:spPr>
          <a:xfrm>
            <a:off x="9347424" y="2538546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13FA6"/>
                </a:solidFill>
              </a:rPr>
              <a:t>Same genotype different environment</a:t>
            </a:r>
            <a:endParaRPr lang="en-DE" dirty="0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3A2ED82F-491F-4A8E-9135-3F1A7925A359}"/>
              </a:ext>
            </a:extLst>
          </p:cNvPr>
          <p:cNvSpPr/>
          <p:nvPr/>
        </p:nvSpPr>
        <p:spPr>
          <a:xfrm>
            <a:off x="9347424" y="4982022"/>
            <a:ext cx="2230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13FA6"/>
                </a:solidFill>
              </a:rPr>
              <a:t>Same environment</a:t>
            </a:r>
          </a:p>
          <a:p>
            <a:r>
              <a:rPr lang="en-US" b="1" dirty="0">
                <a:solidFill>
                  <a:srgbClr val="013FA6"/>
                </a:solidFill>
              </a:rPr>
              <a:t>Different genotype</a:t>
            </a:r>
            <a:endParaRPr lang="en-DE" dirty="0"/>
          </a:p>
        </p:txBody>
      </p:sp>
      <p:sp>
        <p:nvSpPr>
          <p:cNvPr id="18" name="Right Brace 14">
            <a:extLst>
              <a:ext uri="{FF2B5EF4-FFF2-40B4-BE49-F238E27FC236}">
                <a16:creationId xmlns:a16="http://schemas.microsoft.com/office/drawing/2014/main" id="{C552AB54-F5D9-443F-B067-A21026074F04}"/>
              </a:ext>
            </a:extLst>
          </p:cNvPr>
          <p:cNvSpPr/>
          <p:nvPr/>
        </p:nvSpPr>
        <p:spPr>
          <a:xfrm>
            <a:off x="8912446" y="1214305"/>
            <a:ext cx="279898" cy="3294815"/>
          </a:xfrm>
          <a:prstGeom prst="righ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ight Brace 16">
            <a:extLst>
              <a:ext uri="{FF2B5EF4-FFF2-40B4-BE49-F238E27FC236}">
                <a16:creationId xmlns:a16="http://schemas.microsoft.com/office/drawing/2014/main" id="{25312B5E-25A4-4F41-8151-3F6BB1EF9EB0}"/>
              </a:ext>
            </a:extLst>
          </p:cNvPr>
          <p:cNvSpPr/>
          <p:nvPr/>
        </p:nvSpPr>
        <p:spPr>
          <a:xfrm>
            <a:off x="8912446" y="4509120"/>
            <a:ext cx="279898" cy="1712687"/>
          </a:xfrm>
          <a:prstGeom prst="rightBrac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127AFEB1-17A9-46A2-BA62-86D8A4BA133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5400" y="1710234"/>
            <a:ext cx="4536504" cy="3610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11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Root phenotyping in Soil: GrowScreen-Rhizo</a:t>
            </a:r>
            <a:br>
              <a:rPr lang="en-GB"/>
            </a:br>
            <a:endParaRPr lang="en-GB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16</a:t>
            </a:fld>
            <a:endParaRPr lang="de-DE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50000"/>
          <a:stretch/>
        </p:blipFill>
        <p:spPr bwMode="auto">
          <a:xfrm>
            <a:off x="4817204" y="902459"/>
            <a:ext cx="2756756" cy="51049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fik 6" descr="Arabidopsis_rhizotron_Nagel.tif"/>
          <p:cNvPicPr>
            <a:picLocks noChangeAspect="1"/>
          </p:cNvPicPr>
          <p:nvPr/>
        </p:nvPicPr>
        <p:blipFill>
          <a:blip r:embed="rId3">
            <a:lum bright="10000" contrast="50000"/>
          </a:blip>
          <a:srcRect l="4250" t="3822" r="4629" b="8498"/>
          <a:stretch/>
        </p:blipFill>
        <p:spPr bwMode="auto">
          <a:xfrm>
            <a:off x="360000" y="908720"/>
            <a:ext cx="4326029" cy="510490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8040217" y="1772816"/>
            <a:ext cx="376883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2400"/>
              <a:t>Automated segmentation supported by manual clean up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Root phenotyping in Soil: GrowScreen-Rhizo</a:t>
            </a:r>
            <a:br>
              <a:rPr lang="en-GB"/>
            </a:br>
            <a:endParaRPr lang="en-GB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17</a:t>
            </a:fld>
            <a:endParaRPr lang="de-DE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Automated imaging of 72 rhizotrons</a:t>
            </a: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2844" y="1666940"/>
            <a:ext cx="6325829" cy="356226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829051" y="1666940"/>
            <a:ext cx="5027589" cy="35622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feld 6"/>
          <p:cNvSpPr txBox="1"/>
          <p:nvPr/>
        </p:nvSpPr>
        <p:spPr bwMode="auto">
          <a:xfrm>
            <a:off x="263196" y="6531222"/>
            <a:ext cx="3509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>
                <a:solidFill>
                  <a:srgbClr val="000000"/>
                </a:solidFill>
                <a:latin typeface="Arial"/>
                <a:cs typeface="+mn-cs"/>
              </a:rPr>
              <a:t>Nagel et al. </a:t>
            </a:r>
            <a:r>
              <a:rPr lang="de-DE" sz="1400" i="1">
                <a:solidFill>
                  <a:srgbClr val="000000"/>
                </a:solidFill>
                <a:latin typeface="Arial"/>
                <a:cs typeface="+mn-cs"/>
              </a:rPr>
              <a:t>Functional Plant Biology</a:t>
            </a:r>
            <a:r>
              <a:rPr lang="de-DE" sz="1400">
                <a:solidFill>
                  <a:srgbClr val="000000"/>
                </a:solidFill>
                <a:latin typeface="Arial"/>
                <a:cs typeface="+mn-cs"/>
              </a:rPr>
              <a:t> 2012</a:t>
            </a:r>
            <a:endParaRPr lang="en-US" sz="140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59275" y="1700808"/>
            <a:ext cx="5040000" cy="5040000"/>
          </a:xfrm>
          <a:prstGeom prst="rect">
            <a:avLst/>
          </a:prstGeom>
        </p:spPr>
      </p:pic>
      <p:pic>
        <p:nvPicPr>
          <p:cNvPr id="5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59275" y="1700808"/>
            <a:ext cx="5040000" cy="5040000"/>
          </a:xfrm>
          <a:prstGeom prst="rect">
            <a:avLst/>
          </a:prstGeom>
        </p:spPr>
      </p:pic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18</a:t>
            </a:fld>
            <a:endParaRPr lang="de-DE"/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1580" y="0"/>
            <a:ext cx="5631569" cy="6858000"/>
          </a:xfrm>
          <a:prstGeom prst="rect">
            <a:avLst/>
          </a:prstGeom>
        </p:spPr>
      </p:pic>
      <p:sp>
        <p:nvSpPr>
          <p:cNvPr id="8" name="Rechteck 6"/>
          <p:cNvSpPr/>
          <p:nvPr/>
        </p:nvSpPr>
        <p:spPr bwMode="auto">
          <a:xfrm>
            <a:off x="2927648" y="1556792"/>
            <a:ext cx="1584175" cy="15841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endParaRPr lang="en-GB" sz="2400"/>
          </a:p>
        </p:txBody>
      </p:sp>
      <p:sp>
        <p:nvSpPr>
          <p:cNvPr id="9" name="Textfeld 7"/>
          <p:cNvSpPr txBox="1"/>
          <p:nvPr/>
        </p:nvSpPr>
        <p:spPr bwMode="auto">
          <a:xfrm>
            <a:off x="5994180" y="10391"/>
            <a:ext cx="188064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2400"/>
              <a:t>3600 x 4384</a:t>
            </a:r>
            <a:endParaRPr/>
          </a:p>
        </p:txBody>
      </p:sp>
      <p:sp>
        <p:nvSpPr>
          <p:cNvPr id="10" name="Textfeld 10"/>
          <p:cNvSpPr txBox="1"/>
          <p:nvPr/>
        </p:nvSpPr>
        <p:spPr bwMode="auto">
          <a:xfrm>
            <a:off x="7824192" y="1091749"/>
            <a:ext cx="188064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2400"/>
              <a:t>1000 x 1000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3501008"/>
            <a:ext cx="12192000" cy="3356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endParaRPr lang="en-GB" sz="240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Root phenotyping in Soil: GrowScreen-Rhizo</a:t>
            </a:r>
            <a:br>
              <a:rPr lang="en-GB"/>
            </a:br>
            <a:endParaRPr lang="en-GB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19</a:t>
            </a:fld>
            <a:endParaRPr lang="de-DE"/>
          </a:p>
        </p:txBody>
      </p:sp>
      <p:pic>
        <p:nvPicPr>
          <p:cNvPr id="7" name="Grafik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9416" y="877216"/>
            <a:ext cx="10632504" cy="598078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F890B17-22B6-4E6D-B999-16BD8BD47561}"/>
              </a:ext>
            </a:extLst>
          </p:cNvPr>
          <p:cNvSpPr txBox="1"/>
          <p:nvPr/>
        </p:nvSpPr>
        <p:spPr bwMode="auto">
          <a:xfrm>
            <a:off x="884660" y="6396335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~900 </a:t>
            </a:r>
            <a:r>
              <a:rPr lang="de-DE" sz="2400" dirty="0" err="1">
                <a:solidFill>
                  <a:schemeClr val="bg1"/>
                </a:solidFill>
              </a:rPr>
              <a:t>rhizotrons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2029623-8A12-4F91-8D2F-7939B94F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(ML)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A4753E1-2139-4D83-97F2-6EBBE2FA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11784672" cy="4214255"/>
          </a:xfrm>
        </p:spPr>
        <p:txBody>
          <a:bodyPr/>
          <a:lstStyle/>
          <a:p>
            <a:r>
              <a:rPr lang="en-US" b="1" dirty="0"/>
              <a:t>Learning</a:t>
            </a:r>
          </a:p>
          <a:p>
            <a:pPr lvl="1"/>
            <a:r>
              <a:rPr lang="en-US" dirty="0"/>
              <a:t>leverage data to improve performance on some set of tasks</a:t>
            </a:r>
          </a:p>
          <a:p>
            <a:pPr lvl="1"/>
            <a:r>
              <a:rPr lang="en-US" dirty="0"/>
              <a:t>closely related to computational statistics</a:t>
            </a:r>
          </a:p>
          <a:p>
            <a:endParaRPr lang="en-US" dirty="0"/>
          </a:p>
          <a:p>
            <a:r>
              <a:rPr lang="en-US" dirty="0"/>
              <a:t>ML algorithms build a model based on sample data, known as training data, in order to make predictions or decisions without being explicitly programmed to do so. </a:t>
            </a:r>
          </a:p>
          <a:p>
            <a:endParaRPr lang="en-US" dirty="0"/>
          </a:p>
          <a:p>
            <a:r>
              <a:rPr lang="en-US" b="1" dirty="0"/>
              <a:t>Applications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Computer vision, image processing, speech recognition, natural language processing</a:t>
            </a:r>
          </a:p>
          <a:p>
            <a:pPr lvl="1"/>
            <a:r>
              <a:rPr lang="en-US" dirty="0"/>
              <a:t>Tasks, where it is unfeasible to develop conventional algorithms for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64AAEC9-2AF9-4D2D-8D78-38F5875B4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Understand and build methods that 'learn'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790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3501008"/>
            <a:ext cx="12192000" cy="3356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endParaRPr lang="en-GB" sz="240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Root phenotyping in Soil: GrowScreen-Rhizo</a:t>
            </a:r>
            <a:br>
              <a:rPr lang="en-GB"/>
            </a:br>
            <a:endParaRPr lang="en-GB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20</a:t>
            </a:fld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9416" y="877216"/>
            <a:ext cx="10632504" cy="598078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EBC71D9-72DB-4BCD-9455-BACD15F48E53}"/>
              </a:ext>
            </a:extLst>
          </p:cNvPr>
          <p:cNvSpPr txBox="1"/>
          <p:nvPr/>
        </p:nvSpPr>
        <p:spPr bwMode="auto">
          <a:xfrm>
            <a:off x="884660" y="6396335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4 </a:t>
            </a:r>
            <a:r>
              <a:rPr lang="de-DE" sz="2400" dirty="0" err="1">
                <a:solidFill>
                  <a:schemeClr val="bg1"/>
                </a:solidFill>
              </a:rPr>
              <a:t>measurement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stations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3501008"/>
            <a:ext cx="12192000" cy="3356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endParaRPr lang="en-GB" sz="240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Root phenotyping in Soil: GrowScreen-Rhizo</a:t>
            </a:r>
            <a:br>
              <a:rPr lang="en-GB"/>
            </a:br>
            <a:endParaRPr lang="en-GB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3813" y="877216"/>
            <a:ext cx="10632505" cy="598078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FEBE116-61BA-44B6-AD8A-C84A1E0F9E9E}"/>
              </a:ext>
            </a:extLst>
          </p:cNvPr>
          <p:cNvSpPr txBox="1"/>
          <p:nvPr/>
        </p:nvSpPr>
        <p:spPr bwMode="auto">
          <a:xfrm>
            <a:off x="884660" y="6396335"/>
            <a:ext cx="502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Autonomous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vehicules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for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transport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/>
          <p:nvPr/>
        </p:nvSpPr>
        <p:spPr bwMode="auto">
          <a:xfrm>
            <a:off x="628650" y="980728"/>
            <a:ext cx="10363894" cy="45441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dirty="0"/>
              <a:t>Datasets big enough for </a:t>
            </a:r>
            <a:r>
              <a:rPr lang="en-US" sz="2000" dirty="0"/>
              <a:t>deep learning (4.6k images, ~60GB, HPC for training)</a:t>
            </a:r>
            <a:endParaRPr lang="en-GB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 marL="0" indent="0">
              <a:buFont typeface="Calibri"/>
              <a:buNone/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Segmentation by deep learning</a:t>
            </a:r>
            <a:endParaRPr lang="en-GB" dirty="0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22</a:t>
            </a:fld>
            <a:endParaRPr lang="de-DE"/>
          </a:p>
        </p:txBody>
      </p:sp>
      <p:sp>
        <p:nvSpPr>
          <p:cNvPr id="30" name="Textfeld 27"/>
          <p:cNvSpPr txBox="1"/>
          <p:nvPr/>
        </p:nvSpPr>
        <p:spPr bwMode="auto">
          <a:xfrm>
            <a:off x="230698" y="6560995"/>
            <a:ext cx="599260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sz="1400"/>
              <a:t>Visualization following Chen et al., ICCV 2017, https://arxiv.org/abs/1709.00643</a:t>
            </a:r>
            <a:endParaRPr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FD9E0F7-9593-44D9-A94D-8D5B07EC4A6C}"/>
              </a:ext>
            </a:extLst>
          </p:cNvPr>
          <p:cNvGrpSpPr/>
          <p:nvPr/>
        </p:nvGrpSpPr>
        <p:grpSpPr>
          <a:xfrm>
            <a:off x="9836191" y="553292"/>
            <a:ext cx="1368152" cy="4671851"/>
            <a:chOff x="3359696" y="1484784"/>
            <a:chExt cx="1368152" cy="4671851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CE3D8E93-093C-4DFD-9810-0EE5C0CD5B11}"/>
                </a:ext>
              </a:extLst>
            </p:cNvPr>
            <p:cNvSpPr/>
            <p:nvPr/>
          </p:nvSpPr>
          <p:spPr bwMode="auto">
            <a:xfrm>
              <a:off x="3467708" y="1484784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High-level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3BA59F5A-0C0C-4B18-A47B-6B709D62A6DF}"/>
                </a:ext>
              </a:extLst>
            </p:cNvPr>
            <p:cNvSpPr/>
            <p:nvPr/>
          </p:nvSpPr>
          <p:spPr bwMode="auto">
            <a:xfrm>
              <a:off x="3467708" y="5229200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9989C5B-7939-47B4-BE00-BE5F524ACC40}"/>
                </a:ext>
              </a:extLst>
            </p:cNvPr>
            <p:cNvSpPr/>
            <p:nvPr/>
          </p:nvSpPr>
          <p:spPr bwMode="auto">
            <a:xfrm>
              <a:off x="3467708" y="242088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Training </a:t>
              </a:r>
              <a:r>
                <a:rPr lang="de-DE" sz="900" dirty="0" err="1">
                  <a:solidFill>
                    <a:schemeClr val="tx1"/>
                  </a:solidFill>
                </a:rPr>
                <a:t>data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B7C06E90-885A-46F8-AA82-3DEAF41D367A}"/>
                </a:ext>
              </a:extLst>
            </p:cNvPr>
            <p:cNvSpPr/>
            <p:nvPr/>
          </p:nvSpPr>
          <p:spPr bwMode="auto">
            <a:xfrm>
              <a:off x="3467708" y="295682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Data </a:t>
              </a:r>
              <a:r>
                <a:rPr lang="de-DE" sz="900" dirty="0" err="1">
                  <a:solidFill>
                    <a:schemeClr val="tx1"/>
                  </a:solidFill>
                </a:rPr>
                <a:t>representation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48943B52-B637-4195-84B3-06CDF46E3335}"/>
                </a:ext>
              </a:extLst>
            </p:cNvPr>
            <p:cNvSpPr/>
            <p:nvPr/>
          </p:nvSpPr>
          <p:spPr bwMode="auto">
            <a:xfrm>
              <a:off x="3467708" y="349276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Model type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67FF9F6E-5310-4572-9B38-14B080C7829A}"/>
                </a:ext>
              </a:extLst>
            </p:cNvPr>
            <p:cNvSpPr/>
            <p:nvPr/>
          </p:nvSpPr>
          <p:spPr bwMode="auto">
            <a:xfrm>
              <a:off x="3467708" y="402870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 err="1">
                  <a:solidFill>
                    <a:schemeClr val="tx1"/>
                  </a:solidFill>
                </a:rPr>
                <a:t>Optimization</a:t>
              </a:r>
              <a:r>
                <a:rPr lang="de-DE" sz="900" dirty="0">
                  <a:solidFill>
                    <a:schemeClr val="tx1"/>
                  </a:solidFill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041D9FCD-6310-4F39-AC04-340333BC18BD}"/>
                </a:ext>
              </a:extLst>
            </p:cNvPr>
            <p:cNvSpPr/>
            <p:nvPr/>
          </p:nvSpPr>
          <p:spPr bwMode="auto">
            <a:xfrm>
              <a:off x="3467708" y="4564649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Learning </a:t>
              </a:r>
              <a:r>
                <a:rPr lang="de-DE" sz="900" dirty="0" err="1">
                  <a:solidFill>
                    <a:schemeClr val="tx1"/>
                  </a:solidFill>
                </a:rPr>
                <a:t>algorithm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7A6BC670-C1C4-4DB7-9D2F-94222E59390C}"/>
                </a:ext>
              </a:extLst>
            </p:cNvPr>
            <p:cNvSpPr/>
            <p:nvPr/>
          </p:nvSpPr>
          <p:spPr bwMode="auto">
            <a:xfrm>
              <a:off x="3467708" y="5796595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C4A3C518-302A-40FF-A796-EDA1718C14EA}"/>
                </a:ext>
              </a:extLst>
            </p:cNvPr>
            <p:cNvSpPr/>
            <p:nvPr/>
          </p:nvSpPr>
          <p:spPr bwMode="auto">
            <a:xfrm>
              <a:off x="3359696" y="2121168"/>
              <a:ext cx="1368152" cy="2900678"/>
            </a:xfrm>
            <a:prstGeom prst="roundRect">
              <a:avLst>
                <a:gd name="adj" fmla="val 13040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LEARNER</a:t>
              </a: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D7C5D66B-B517-4F69-9E90-846025A0F1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1844824"/>
              <a:ext cx="0" cy="27634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686FBC98-94AA-4001-980A-2AEFF4151E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021846"/>
              <a:ext cx="0" cy="20735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1F468027-1DFD-4877-A5D8-97C685D579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589240"/>
              <a:ext cx="0" cy="20735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7464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/>
          <p:nvPr/>
        </p:nvSpPr>
        <p:spPr bwMode="auto">
          <a:xfrm>
            <a:off x="628650" y="980728"/>
            <a:ext cx="10363894" cy="45441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dirty="0"/>
              <a:t>Datasets big enough for </a:t>
            </a:r>
            <a:r>
              <a:rPr lang="en-US" sz="2000" dirty="0"/>
              <a:t>deep learning (4.6k images, ~60GB, HPC for training)</a:t>
            </a:r>
          </a:p>
          <a:p>
            <a:pPr>
              <a:defRPr/>
            </a:pPr>
            <a:r>
              <a:rPr lang="en-US" sz="2000" dirty="0"/>
              <a:t>Manual labels with position noise – dilate lines and adapt loss function</a:t>
            </a:r>
            <a:endParaRPr lang="en-GB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 marL="0" indent="0">
              <a:buFont typeface="Calibri"/>
              <a:buNone/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Segmentation by deep learning</a:t>
            </a:r>
            <a:endParaRPr lang="en-GB" dirty="0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23</a:t>
            </a:fld>
            <a:endParaRPr lang="de-DE"/>
          </a:p>
        </p:txBody>
      </p:sp>
      <p:sp>
        <p:nvSpPr>
          <p:cNvPr id="30" name="Textfeld 27"/>
          <p:cNvSpPr txBox="1"/>
          <p:nvPr/>
        </p:nvSpPr>
        <p:spPr bwMode="auto">
          <a:xfrm>
            <a:off x="230698" y="6560995"/>
            <a:ext cx="599260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sz="1400"/>
              <a:t>Visualization following Chen et al., ICCV 2017, https://arxiv.org/abs/1709.00643</a:t>
            </a:r>
            <a:endParaRPr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FD9E0F7-9593-44D9-A94D-8D5B07EC4A6C}"/>
              </a:ext>
            </a:extLst>
          </p:cNvPr>
          <p:cNvGrpSpPr/>
          <p:nvPr/>
        </p:nvGrpSpPr>
        <p:grpSpPr>
          <a:xfrm>
            <a:off x="9836191" y="553292"/>
            <a:ext cx="1368152" cy="4671851"/>
            <a:chOff x="3359696" y="1484784"/>
            <a:chExt cx="1368152" cy="4671851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CE3D8E93-093C-4DFD-9810-0EE5C0CD5B11}"/>
                </a:ext>
              </a:extLst>
            </p:cNvPr>
            <p:cNvSpPr/>
            <p:nvPr/>
          </p:nvSpPr>
          <p:spPr bwMode="auto">
            <a:xfrm>
              <a:off x="3467708" y="1484784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High-level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3BA59F5A-0C0C-4B18-A47B-6B709D62A6DF}"/>
                </a:ext>
              </a:extLst>
            </p:cNvPr>
            <p:cNvSpPr/>
            <p:nvPr/>
          </p:nvSpPr>
          <p:spPr bwMode="auto">
            <a:xfrm>
              <a:off x="3467708" y="5229200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9989C5B-7939-47B4-BE00-BE5F524ACC40}"/>
                </a:ext>
              </a:extLst>
            </p:cNvPr>
            <p:cNvSpPr/>
            <p:nvPr/>
          </p:nvSpPr>
          <p:spPr bwMode="auto">
            <a:xfrm>
              <a:off x="3467708" y="242088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Training </a:t>
              </a:r>
              <a:r>
                <a:rPr lang="de-DE" sz="900" dirty="0" err="1">
                  <a:solidFill>
                    <a:schemeClr val="tx1"/>
                  </a:solidFill>
                </a:rPr>
                <a:t>data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B7C06E90-885A-46F8-AA82-3DEAF41D367A}"/>
                </a:ext>
              </a:extLst>
            </p:cNvPr>
            <p:cNvSpPr/>
            <p:nvPr/>
          </p:nvSpPr>
          <p:spPr bwMode="auto">
            <a:xfrm>
              <a:off x="3467708" y="295682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Data </a:t>
              </a:r>
              <a:r>
                <a:rPr lang="de-DE" sz="900" dirty="0" err="1">
                  <a:solidFill>
                    <a:schemeClr val="tx1"/>
                  </a:solidFill>
                </a:rPr>
                <a:t>representation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48943B52-B637-4195-84B3-06CDF46E3335}"/>
                </a:ext>
              </a:extLst>
            </p:cNvPr>
            <p:cNvSpPr/>
            <p:nvPr/>
          </p:nvSpPr>
          <p:spPr bwMode="auto">
            <a:xfrm>
              <a:off x="3467708" y="349276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Model type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67FF9F6E-5310-4572-9B38-14B080C7829A}"/>
                </a:ext>
              </a:extLst>
            </p:cNvPr>
            <p:cNvSpPr/>
            <p:nvPr/>
          </p:nvSpPr>
          <p:spPr bwMode="auto">
            <a:xfrm>
              <a:off x="3467708" y="402870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 err="1">
                  <a:solidFill>
                    <a:schemeClr val="tx1"/>
                  </a:solidFill>
                </a:rPr>
                <a:t>Optimization</a:t>
              </a:r>
              <a:r>
                <a:rPr lang="de-DE" sz="900" dirty="0">
                  <a:solidFill>
                    <a:schemeClr val="tx1"/>
                  </a:solidFill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041D9FCD-6310-4F39-AC04-340333BC18BD}"/>
                </a:ext>
              </a:extLst>
            </p:cNvPr>
            <p:cNvSpPr/>
            <p:nvPr/>
          </p:nvSpPr>
          <p:spPr bwMode="auto">
            <a:xfrm>
              <a:off x="3467708" y="4564649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Learning </a:t>
              </a:r>
              <a:r>
                <a:rPr lang="de-DE" sz="900" dirty="0" err="1">
                  <a:solidFill>
                    <a:schemeClr val="tx1"/>
                  </a:solidFill>
                </a:rPr>
                <a:t>algorithm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7A6BC670-C1C4-4DB7-9D2F-94222E59390C}"/>
                </a:ext>
              </a:extLst>
            </p:cNvPr>
            <p:cNvSpPr/>
            <p:nvPr/>
          </p:nvSpPr>
          <p:spPr bwMode="auto">
            <a:xfrm>
              <a:off x="3467708" y="5796595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C4A3C518-302A-40FF-A796-EDA1718C14EA}"/>
                </a:ext>
              </a:extLst>
            </p:cNvPr>
            <p:cNvSpPr/>
            <p:nvPr/>
          </p:nvSpPr>
          <p:spPr bwMode="auto">
            <a:xfrm>
              <a:off x="3359696" y="2121168"/>
              <a:ext cx="1368152" cy="2900678"/>
            </a:xfrm>
            <a:prstGeom prst="roundRect">
              <a:avLst>
                <a:gd name="adj" fmla="val 13040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LEARNER</a:t>
              </a: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D7C5D66B-B517-4F69-9E90-846025A0F1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1844824"/>
              <a:ext cx="0" cy="27634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686FBC98-94AA-4001-980A-2AEFF4151E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021846"/>
              <a:ext cx="0" cy="20735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1F468027-1DFD-4877-A5D8-97C685D579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589240"/>
              <a:ext cx="0" cy="20735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6358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/>
          <p:nvPr/>
        </p:nvSpPr>
        <p:spPr bwMode="auto">
          <a:xfrm>
            <a:off x="628650" y="980728"/>
            <a:ext cx="10363894" cy="45441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dirty="0"/>
              <a:t>Datasets big enough for </a:t>
            </a:r>
            <a:r>
              <a:rPr lang="en-US" sz="2000" dirty="0"/>
              <a:t>deep learning (4.6k images, ~60GB, HPC for training)</a:t>
            </a:r>
            <a:endParaRPr lang="en-GB" sz="2000" dirty="0"/>
          </a:p>
          <a:p>
            <a:pPr>
              <a:defRPr/>
            </a:pPr>
            <a:r>
              <a:rPr lang="en-US" sz="2000" dirty="0"/>
              <a:t>Manual labels with position noise – dilate lines and adapt loss function</a:t>
            </a:r>
          </a:p>
          <a:p>
            <a:pPr>
              <a:defRPr/>
            </a:pPr>
            <a:r>
              <a:rPr lang="en-US" sz="2000" dirty="0"/>
              <a:t>Dilation instead of down-sampling – no up-sampling, no aliasing </a:t>
            </a:r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 marL="0" indent="0">
              <a:buFont typeface="Calibri"/>
              <a:buNone/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Segmentation by deep learning</a:t>
            </a:r>
            <a:endParaRPr lang="en-GB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24</a:t>
            </a:fld>
            <a:endParaRPr lang="de-DE"/>
          </a:p>
        </p:txBody>
      </p:sp>
      <p:grpSp>
        <p:nvGrpSpPr>
          <p:cNvPr id="8" name="Gruppieren 4"/>
          <p:cNvGrpSpPr>
            <a:grpSpLocks noChangeAspect="1"/>
          </p:cNvGrpSpPr>
          <p:nvPr/>
        </p:nvGrpSpPr>
        <p:grpSpPr bwMode="auto">
          <a:xfrm>
            <a:off x="916501" y="2708920"/>
            <a:ext cx="7987811" cy="2135598"/>
            <a:chOff x="1209562" y="1956355"/>
            <a:chExt cx="9926998" cy="2654053"/>
          </a:xfrm>
        </p:grpSpPr>
        <p:pic>
          <p:nvPicPr>
            <p:cNvPr id="9" name="Grafik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209562" y="1956355"/>
              <a:ext cx="9926998" cy="2654053"/>
            </a:xfrm>
            <a:prstGeom prst="rect">
              <a:avLst/>
            </a:prstGeom>
          </p:spPr>
        </p:pic>
        <p:grpSp>
          <p:nvGrpSpPr>
            <p:cNvPr id="10" name="Gruppieren 6"/>
            <p:cNvGrpSpPr/>
            <p:nvPr/>
          </p:nvGrpSpPr>
          <p:grpSpPr bwMode="auto">
            <a:xfrm>
              <a:off x="2581200" y="2052000"/>
              <a:ext cx="360040" cy="360040"/>
              <a:chOff x="5458250" y="4437112"/>
              <a:chExt cx="360040" cy="360040"/>
            </a:xfrm>
          </p:grpSpPr>
          <p:sp>
            <p:nvSpPr>
              <p:cNvPr id="11" name="Ellipse 23"/>
              <p:cNvSpPr/>
              <p:nvPr/>
            </p:nvSpPr>
            <p:spPr bwMode="auto">
              <a:xfrm>
                <a:off x="5458250" y="4437112"/>
                <a:ext cx="360040" cy="360040"/>
              </a:xfrm>
              <a:prstGeom prst="ellipse">
                <a:avLst/>
              </a:prstGeom>
              <a:solidFill>
                <a:schemeClr val="bg1"/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  <a:defRPr/>
                </a:pPr>
                <a:endParaRPr lang="en-US"/>
              </a:p>
            </p:txBody>
          </p:sp>
          <p:cxnSp>
            <p:nvCxnSpPr>
              <p:cNvPr id="12" name="Gerader Verbinder 24"/>
              <p:cNvCxnSpPr>
                <a:cxnSpLocks/>
                <a:endCxn id="11" idx="7"/>
              </p:cNvCxnSpPr>
              <p:nvPr/>
            </p:nvCxnSpPr>
            <p:spPr bwMode="auto">
              <a:xfrm flipV="1">
                <a:off x="5638270" y="4489839"/>
                <a:ext cx="127293" cy="12243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r Verbinder 25"/>
              <p:cNvCxnSpPr>
                <a:cxnSpLocks/>
              </p:cNvCxnSpPr>
              <p:nvPr/>
            </p:nvCxnSpPr>
            <p:spPr bwMode="auto">
              <a:xfrm flipV="1">
                <a:off x="5472000" y="4612273"/>
                <a:ext cx="166270" cy="4086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7"/>
            <p:cNvGrpSpPr/>
            <p:nvPr/>
          </p:nvGrpSpPr>
          <p:grpSpPr bwMode="auto">
            <a:xfrm>
              <a:off x="8316000" y="2052000"/>
              <a:ext cx="360040" cy="360040"/>
              <a:chOff x="5458250" y="4437112"/>
              <a:chExt cx="360040" cy="360040"/>
            </a:xfrm>
          </p:grpSpPr>
          <p:sp>
            <p:nvSpPr>
              <p:cNvPr id="15" name="Ellipse 20"/>
              <p:cNvSpPr/>
              <p:nvPr/>
            </p:nvSpPr>
            <p:spPr bwMode="auto">
              <a:xfrm>
                <a:off x="5458250" y="4437112"/>
                <a:ext cx="360040" cy="360040"/>
              </a:xfrm>
              <a:prstGeom prst="ellipse">
                <a:avLst/>
              </a:prstGeom>
              <a:solidFill>
                <a:schemeClr val="bg1"/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  <a:defRPr/>
                </a:pPr>
                <a:endParaRPr lang="en-US"/>
              </a:p>
            </p:txBody>
          </p:sp>
          <p:cxnSp>
            <p:nvCxnSpPr>
              <p:cNvPr id="16" name="Gerader Verbinder 21"/>
              <p:cNvCxnSpPr>
                <a:cxnSpLocks/>
                <a:endCxn id="15" idx="7"/>
              </p:cNvCxnSpPr>
              <p:nvPr/>
            </p:nvCxnSpPr>
            <p:spPr bwMode="auto">
              <a:xfrm flipV="1">
                <a:off x="5638270" y="4489839"/>
                <a:ext cx="127293" cy="12243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22"/>
              <p:cNvCxnSpPr>
                <a:cxnSpLocks/>
              </p:cNvCxnSpPr>
              <p:nvPr/>
            </p:nvCxnSpPr>
            <p:spPr bwMode="auto">
              <a:xfrm flipV="1">
                <a:off x="5472000" y="4612273"/>
                <a:ext cx="166270" cy="4086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ieren 8"/>
            <p:cNvGrpSpPr/>
            <p:nvPr/>
          </p:nvGrpSpPr>
          <p:grpSpPr bwMode="auto">
            <a:xfrm>
              <a:off x="4014900" y="2052000"/>
              <a:ext cx="360040" cy="360040"/>
              <a:chOff x="5458250" y="4437112"/>
              <a:chExt cx="360040" cy="360040"/>
            </a:xfrm>
          </p:grpSpPr>
          <p:sp>
            <p:nvSpPr>
              <p:cNvPr id="19" name="Ellipse 17"/>
              <p:cNvSpPr/>
              <p:nvPr/>
            </p:nvSpPr>
            <p:spPr bwMode="auto">
              <a:xfrm>
                <a:off x="5458250" y="4437112"/>
                <a:ext cx="360040" cy="360040"/>
              </a:xfrm>
              <a:prstGeom prst="ellipse">
                <a:avLst/>
              </a:prstGeom>
              <a:solidFill>
                <a:schemeClr val="bg1"/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  <a:defRPr/>
                </a:pPr>
                <a:endParaRPr lang="en-US"/>
              </a:p>
            </p:txBody>
          </p:sp>
          <p:cxnSp>
            <p:nvCxnSpPr>
              <p:cNvPr id="20" name="Gerader Verbinder 18"/>
              <p:cNvCxnSpPr>
                <a:cxnSpLocks/>
                <a:endCxn id="19" idx="7"/>
              </p:cNvCxnSpPr>
              <p:nvPr/>
            </p:nvCxnSpPr>
            <p:spPr bwMode="auto">
              <a:xfrm flipV="1">
                <a:off x="5638270" y="4489839"/>
                <a:ext cx="127293" cy="12243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19"/>
              <p:cNvCxnSpPr>
                <a:cxnSpLocks/>
              </p:cNvCxnSpPr>
              <p:nvPr/>
            </p:nvCxnSpPr>
            <p:spPr bwMode="auto">
              <a:xfrm flipV="1">
                <a:off x="5472000" y="4612273"/>
                <a:ext cx="166270" cy="4086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9"/>
            <p:cNvGrpSpPr/>
            <p:nvPr/>
          </p:nvGrpSpPr>
          <p:grpSpPr bwMode="auto">
            <a:xfrm>
              <a:off x="5448600" y="2052000"/>
              <a:ext cx="360040" cy="360040"/>
              <a:chOff x="5458250" y="4437112"/>
              <a:chExt cx="360040" cy="360040"/>
            </a:xfrm>
          </p:grpSpPr>
          <p:sp>
            <p:nvSpPr>
              <p:cNvPr id="23" name="Ellipse 14"/>
              <p:cNvSpPr/>
              <p:nvPr/>
            </p:nvSpPr>
            <p:spPr bwMode="auto">
              <a:xfrm>
                <a:off x="5458250" y="4437112"/>
                <a:ext cx="360040" cy="360040"/>
              </a:xfrm>
              <a:prstGeom prst="ellipse">
                <a:avLst/>
              </a:prstGeom>
              <a:solidFill>
                <a:schemeClr val="bg1"/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  <a:defRPr/>
                </a:pPr>
                <a:endParaRPr lang="en-US"/>
              </a:p>
            </p:txBody>
          </p:sp>
          <p:cxnSp>
            <p:nvCxnSpPr>
              <p:cNvPr id="24" name="Gerader Verbinder 15"/>
              <p:cNvCxnSpPr>
                <a:cxnSpLocks/>
                <a:endCxn id="23" idx="7"/>
              </p:cNvCxnSpPr>
              <p:nvPr/>
            </p:nvCxnSpPr>
            <p:spPr bwMode="auto">
              <a:xfrm flipV="1">
                <a:off x="5638270" y="4489839"/>
                <a:ext cx="127293" cy="12243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16"/>
              <p:cNvCxnSpPr>
                <a:cxnSpLocks/>
              </p:cNvCxnSpPr>
              <p:nvPr/>
            </p:nvCxnSpPr>
            <p:spPr bwMode="auto">
              <a:xfrm flipV="1">
                <a:off x="5472000" y="4612273"/>
                <a:ext cx="166270" cy="4086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ieren 10"/>
            <p:cNvGrpSpPr/>
            <p:nvPr/>
          </p:nvGrpSpPr>
          <p:grpSpPr bwMode="auto">
            <a:xfrm>
              <a:off x="6882300" y="2052000"/>
              <a:ext cx="360040" cy="360040"/>
              <a:chOff x="5458250" y="4437112"/>
              <a:chExt cx="360040" cy="360040"/>
            </a:xfrm>
          </p:grpSpPr>
          <p:sp>
            <p:nvSpPr>
              <p:cNvPr id="27" name="Ellipse 11"/>
              <p:cNvSpPr/>
              <p:nvPr/>
            </p:nvSpPr>
            <p:spPr bwMode="auto">
              <a:xfrm>
                <a:off x="5458250" y="4437112"/>
                <a:ext cx="360040" cy="360040"/>
              </a:xfrm>
              <a:prstGeom prst="ellipse">
                <a:avLst/>
              </a:prstGeom>
              <a:solidFill>
                <a:schemeClr val="bg1"/>
              </a:solidFill>
              <a:ln w="190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  <a:defRPr/>
                </a:pPr>
                <a:endParaRPr lang="en-US"/>
              </a:p>
            </p:txBody>
          </p:sp>
          <p:cxnSp>
            <p:nvCxnSpPr>
              <p:cNvPr id="28" name="Gerader Verbinder 12"/>
              <p:cNvCxnSpPr>
                <a:cxnSpLocks/>
                <a:endCxn id="27" idx="7"/>
              </p:cNvCxnSpPr>
              <p:nvPr/>
            </p:nvCxnSpPr>
            <p:spPr bwMode="auto">
              <a:xfrm flipV="1">
                <a:off x="5638270" y="4489839"/>
                <a:ext cx="127293" cy="12243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13"/>
              <p:cNvCxnSpPr>
                <a:cxnSpLocks/>
              </p:cNvCxnSpPr>
              <p:nvPr/>
            </p:nvCxnSpPr>
            <p:spPr bwMode="auto">
              <a:xfrm flipV="1">
                <a:off x="5472000" y="4612273"/>
                <a:ext cx="166270" cy="40864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feld 27"/>
          <p:cNvSpPr txBox="1"/>
          <p:nvPr/>
        </p:nvSpPr>
        <p:spPr bwMode="auto">
          <a:xfrm>
            <a:off x="230698" y="6560995"/>
            <a:ext cx="5992602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sz="1400"/>
              <a:t>Visualization following Chen et al., ICCV 2017, https://arxiv.org/abs/1709.00643</a:t>
            </a:r>
            <a:endParaRPr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FD9E0F7-9593-44D9-A94D-8D5B07EC4A6C}"/>
              </a:ext>
            </a:extLst>
          </p:cNvPr>
          <p:cNvGrpSpPr/>
          <p:nvPr/>
        </p:nvGrpSpPr>
        <p:grpSpPr>
          <a:xfrm>
            <a:off x="9836191" y="553292"/>
            <a:ext cx="1368152" cy="4671851"/>
            <a:chOff x="3359696" y="1484784"/>
            <a:chExt cx="1368152" cy="4671851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CE3D8E93-093C-4DFD-9810-0EE5C0CD5B11}"/>
                </a:ext>
              </a:extLst>
            </p:cNvPr>
            <p:cNvSpPr/>
            <p:nvPr/>
          </p:nvSpPr>
          <p:spPr bwMode="auto">
            <a:xfrm>
              <a:off x="3467708" y="1484784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High-level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3BA59F5A-0C0C-4B18-A47B-6B709D62A6DF}"/>
                </a:ext>
              </a:extLst>
            </p:cNvPr>
            <p:cNvSpPr/>
            <p:nvPr/>
          </p:nvSpPr>
          <p:spPr bwMode="auto">
            <a:xfrm>
              <a:off x="3467708" y="5229200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9989C5B-7939-47B4-BE00-BE5F524ACC40}"/>
                </a:ext>
              </a:extLst>
            </p:cNvPr>
            <p:cNvSpPr/>
            <p:nvPr/>
          </p:nvSpPr>
          <p:spPr bwMode="auto">
            <a:xfrm>
              <a:off x="3467708" y="242088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Training </a:t>
              </a:r>
              <a:r>
                <a:rPr lang="de-DE" sz="900" dirty="0" err="1">
                  <a:solidFill>
                    <a:schemeClr val="tx1"/>
                  </a:solidFill>
                </a:rPr>
                <a:t>data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B7C06E90-885A-46F8-AA82-3DEAF41D367A}"/>
                </a:ext>
              </a:extLst>
            </p:cNvPr>
            <p:cNvSpPr/>
            <p:nvPr/>
          </p:nvSpPr>
          <p:spPr bwMode="auto">
            <a:xfrm>
              <a:off x="3467708" y="295682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Data </a:t>
              </a:r>
              <a:r>
                <a:rPr lang="de-DE" sz="900" dirty="0" err="1">
                  <a:solidFill>
                    <a:schemeClr val="tx1"/>
                  </a:solidFill>
                </a:rPr>
                <a:t>representation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48943B52-B637-4195-84B3-06CDF46E3335}"/>
                </a:ext>
              </a:extLst>
            </p:cNvPr>
            <p:cNvSpPr/>
            <p:nvPr/>
          </p:nvSpPr>
          <p:spPr bwMode="auto">
            <a:xfrm>
              <a:off x="3467708" y="349276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Model type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67FF9F6E-5310-4572-9B38-14B080C7829A}"/>
                </a:ext>
              </a:extLst>
            </p:cNvPr>
            <p:cNvSpPr/>
            <p:nvPr/>
          </p:nvSpPr>
          <p:spPr bwMode="auto">
            <a:xfrm>
              <a:off x="3467708" y="402870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 err="1">
                  <a:solidFill>
                    <a:schemeClr val="tx1"/>
                  </a:solidFill>
                </a:rPr>
                <a:t>Optimization</a:t>
              </a:r>
              <a:r>
                <a:rPr lang="de-DE" sz="900" dirty="0">
                  <a:solidFill>
                    <a:schemeClr val="tx1"/>
                  </a:solidFill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041D9FCD-6310-4F39-AC04-340333BC18BD}"/>
                </a:ext>
              </a:extLst>
            </p:cNvPr>
            <p:cNvSpPr/>
            <p:nvPr/>
          </p:nvSpPr>
          <p:spPr bwMode="auto">
            <a:xfrm>
              <a:off x="3467708" y="4564649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Learning </a:t>
              </a:r>
              <a:r>
                <a:rPr lang="de-DE" sz="900" dirty="0" err="1">
                  <a:solidFill>
                    <a:schemeClr val="tx1"/>
                  </a:solidFill>
                </a:rPr>
                <a:t>algorithm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7A6BC670-C1C4-4DB7-9D2F-94222E59390C}"/>
                </a:ext>
              </a:extLst>
            </p:cNvPr>
            <p:cNvSpPr/>
            <p:nvPr/>
          </p:nvSpPr>
          <p:spPr bwMode="auto">
            <a:xfrm>
              <a:off x="3467708" y="5796595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C4A3C518-302A-40FF-A796-EDA1718C14EA}"/>
                </a:ext>
              </a:extLst>
            </p:cNvPr>
            <p:cNvSpPr/>
            <p:nvPr/>
          </p:nvSpPr>
          <p:spPr bwMode="auto">
            <a:xfrm>
              <a:off x="3359696" y="2121168"/>
              <a:ext cx="1368152" cy="2900678"/>
            </a:xfrm>
            <a:prstGeom prst="roundRect">
              <a:avLst>
                <a:gd name="adj" fmla="val 13040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LEARNER</a:t>
              </a: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D7C5D66B-B517-4F69-9E90-846025A0F1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1844824"/>
              <a:ext cx="0" cy="27634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686FBC98-94AA-4001-980A-2AEFF4151E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021846"/>
              <a:ext cx="0" cy="20735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1F468027-1DFD-4877-A5D8-97C685D579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589240"/>
              <a:ext cx="0" cy="20735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6379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/>
          <p:nvPr/>
        </p:nvSpPr>
        <p:spPr bwMode="auto">
          <a:xfrm>
            <a:off x="628650" y="980728"/>
            <a:ext cx="10363894" cy="45441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899" algn="l" defTabSz="914400">
              <a:lnSpc>
                <a:spcPct val="113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dirty="0"/>
              <a:t>Datasets big enough for </a:t>
            </a:r>
            <a:r>
              <a:rPr lang="en-US" sz="2000" dirty="0"/>
              <a:t>deep learning (4.6k images, ~60GB, HPC for training)</a:t>
            </a:r>
            <a:endParaRPr lang="en-GB" sz="2000" dirty="0"/>
          </a:p>
          <a:p>
            <a:pPr>
              <a:defRPr/>
            </a:pPr>
            <a:r>
              <a:rPr lang="en-US" sz="2000" dirty="0"/>
              <a:t>Manual labels with position noise – dilate lines and adapt loss function</a:t>
            </a:r>
          </a:p>
          <a:p>
            <a:pPr>
              <a:defRPr/>
            </a:pPr>
            <a:r>
              <a:rPr lang="en-US" sz="2000" dirty="0"/>
              <a:t>Dilation instead of down-sampling – no up-sampling, no aliasing </a:t>
            </a:r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  <a:p>
            <a:pPr>
              <a:defRPr/>
            </a:pPr>
            <a:endParaRPr lang="de-DE" sz="2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Segmentation by deep learning</a:t>
            </a:r>
            <a:endParaRPr lang="en-GB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25</a:t>
            </a:fld>
            <a:endParaRPr lang="de-DE"/>
          </a:p>
        </p:txBody>
      </p:sp>
      <p:sp>
        <p:nvSpPr>
          <p:cNvPr id="30" name="Textfeld 27"/>
          <p:cNvSpPr txBox="1"/>
          <p:nvPr/>
        </p:nvSpPr>
        <p:spPr bwMode="auto">
          <a:xfrm>
            <a:off x="230698" y="6560995"/>
            <a:ext cx="655500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US" sz="1400" dirty="0"/>
              <a:t>Visualization following Chen et al., ECCV 2018, https://arxiv.org/abs/1802.02611</a:t>
            </a:r>
            <a:endParaRPr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FD47D3-F063-4CA0-9A71-BD754DD66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494085"/>
            <a:ext cx="7056784" cy="369522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C7EDD17-18DF-4751-8A23-B492B9FDA50D}"/>
              </a:ext>
            </a:extLst>
          </p:cNvPr>
          <p:cNvSpPr/>
          <p:nvPr/>
        </p:nvSpPr>
        <p:spPr>
          <a:xfrm>
            <a:off x="7112701" y="3138191"/>
            <a:ext cx="2543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Best </a:t>
            </a:r>
            <a:r>
              <a:rPr lang="de-DE" dirty="0" err="1"/>
              <a:t>architecture</a:t>
            </a:r>
            <a:r>
              <a:rPr lang="de-DE" dirty="0"/>
              <a:t>: </a:t>
            </a:r>
          </a:p>
          <a:p>
            <a:pPr>
              <a:defRPr/>
            </a:pPr>
            <a:r>
              <a:rPr lang="de-DE" dirty="0"/>
              <a:t>DeepLabV3+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pretrained</a:t>
            </a:r>
            <a:r>
              <a:rPr lang="de-DE" dirty="0"/>
              <a:t> ResNet-101 </a:t>
            </a:r>
            <a:r>
              <a:rPr lang="de-DE" dirty="0" err="1"/>
              <a:t>backbone</a:t>
            </a:r>
            <a:endParaRPr lang="de-DE" sz="2000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E8E18D1-1D75-47F5-9766-142659DC52DC}"/>
              </a:ext>
            </a:extLst>
          </p:cNvPr>
          <p:cNvGrpSpPr/>
          <p:nvPr/>
        </p:nvGrpSpPr>
        <p:grpSpPr>
          <a:xfrm>
            <a:off x="9836191" y="553292"/>
            <a:ext cx="1368152" cy="4671851"/>
            <a:chOff x="3359696" y="1484784"/>
            <a:chExt cx="1368152" cy="4671851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DD242D06-AD84-4E42-9E7D-A5197318C9EE}"/>
                </a:ext>
              </a:extLst>
            </p:cNvPr>
            <p:cNvSpPr/>
            <p:nvPr/>
          </p:nvSpPr>
          <p:spPr bwMode="auto">
            <a:xfrm>
              <a:off x="3467708" y="1484784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High-level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66627F36-65A7-4AC9-8EC0-ADBA904CF19B}"/>
                </a:ext>
              </a:extLst>
            </p:cNvPr>
            <p:cNvSpPr/>
            <p:nvPr/>
          </p:nvSpPr>
          <p:spPr bwMode="auto">
            <a:xfrm>
              <a:off x="3467708" y="5229200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A497986-371F-4EA0-A150-0FC140CB0D00}"/>
                </a:ext>
              </a:extLst>
            </p:cNvPr>
            <p:cNvSpPr/>
            <p:nvPr/>
          </p:nvSpPr>
          <p:spPr bwMode="auto">
            <a:xfrm>
              <a:off x="3467708" y="242088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Training </a:t>
              </a:r>
              <a:r>
                <a:rPr lang="de-DE" sz="900" dirty="0" err="1">
                  <a:solidFill>
                    <a:schemeClr val="tx1"/>
                  </a:solidFill>
                </a:rPr>
                <a:t>data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09A68014-F8B3-4CE5-8A23-6AD897092212}"/>
                </a:ext>
              </a:extLst>
            </p:cNvPr>
            <p:cNvSpPr/>
            <p:nvPr/>
          </p:nvSpPr>
          <p:spPr bwMode="auto">
            <a:xfrm>
              <a:off x="3467708" y="295682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Data </a:t>
              </a:r>
              <a:r>
                <a:rPr lang="de-DE" sz="900" dirty="0" err="1">
                  <a:solidFill>
                    <a:schemeClr val="tx1"/>
                  </a:solidFill>
                </a:rPr>
                <a:t>representation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78420D02-64CB-4193-85D1-2D4AB6BEFBE6}"/>
                </a:ext>
              </a:extLst>
            </p:cNvPr>
            <p:cNvSpPr/>
            <p:nvPr/>
          </p:nvSpPr>
          <p:spPr bwMode="auto">
            <a:xfrm>
              <a:off x="3467708" y="3492768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Model type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2C1760D3-3C12-4CE0-9535-4239AF41666B}"/>
                </a:ext>
              </a:extLst>
            </p:cNvPr>
            <p:cNvSpPr/>
            <p:nvPr/>
          </p:nvSpPr>
          <p:spPr bwMode="auto">
            <a:xfrm>
              <a:off x="3467708" y="4028708"/>
              <a:ext cx="1152128" cy="36004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 err="1">
                  <a:solidFill>
                    <a:schemeClr val="tx1"/>
                  </a:solidFill>
                </a:rPr>
                <a:t>Optimization</a:t>
              </a:r>
              <a:r>
                <a:rPr lang="de-DE" sz="900" dirty="0">
                  <a:solidFill>
                    <a:schemeClr val="tx1"/>
                  </a:solidFill>
                </a:rPr>
                <a:t> </a:t>
              </a:r>
              <a:r>
                <a:rPr lang="de-DE" sz="900" dirty="0" err="1">
                  <a:solidFill>
                    <a:schemeClr val="tx1"/>
                  </a:solidFill>
                </a:rPr>
                <a:t>objective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0DC422B2-12BB-4C25-9E73-E0D2867C8ECF}"/>
                </a:ext>
              </a:extLst>
            </p:cNvPr>
            <p:cNvSpPr/>
            <p:nvPr/>
          </p:nvSpPr>
          <p:spPr bwMode="auto">
            <a:xfrm>
              <a:off x="3467708" y="4564649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Learning </a:t>
              </a:r>
              <a:r>
                <a:rPr lang="de-DE" sz="900" dirty="0" err="1">
                  <a:solidFill>
                    <a:schemeClr val="tx1"/>
                  </a:solidFill>
                </a:rPr>
                <a:t>algorithm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5BF1D0FD-1C91-4EE9-A1DE-B2055AEF2A39}"/>
                </a:ext>
              </a:extLst>
            </p:cNvPr>
            <p:cNvSpPr/>
            <p:nvPr/>
          </p:nvSpPr>
          <p:spPr bwMode="auto">
            <a:xfrm>
              <a:off x="3467708" y="5796595"/>
              <a:ext cx="1152128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de-DE" sz="900" dirty="0">
                  <a:solidFill>
                    <a:schemeClr val="tx1"/>
                  </a:solidFill>
                </a:rPr>
                <a:t>Evaluation</a:t>
              </a: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AA576556-133F-4745-99F2-FABF9ADFAD52}"/>
                </a:ext>
              </a:extLst>
            </p:cNvPr>
            <p:cNvSpPr/>
            <p:nvPr/>
          </p:nvSpPr>
          <p:spPr bwMode="auto">
            <a:xfrm>
              <a:off x="3359696" y="2121168"/>
              <a:ext cx="1368152" cy="2900678"/>
            </a:xfrm>
            <a:prstGeom prst="roundRect">
              <a:avLst>
                <a:gd name="adj" fmla="val 13040"/>
              </a:avLst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LEARNER</a:t>
              </a: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  <a:p>
              <a:pPr algn="ctr"/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4D91D65E-E52A-451D-9E2B-129D74EC64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1844824"/>
              <a:ext cx="0" cy="27634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FEB535F0-605F-4D7A-8A88-55233A3B8AE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021846"/>
              <a:ext cx="0" cy="20735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E8EE7E69-D343-428B-B057-6827AFFFC0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3772" y="5589240"/>
              <a:ext cx="0" cy="20735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Segmentation by deep learning</a:t>
            </a:r>
            <a:endParaRPr lang="en-GB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26</a:t>
            </a:fld>
            <a:endParaRPr lang="de-DE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result</a:t>
            </a:r>
            <a:endParaRPr lang="en-US" dirty="0"/>
          </a:p>
          <a:p>
            <a:pPr>
              <a:defRPr/>
            </a:pPr>
            <a:endParaRPr lang="en-GB" dirty="0"/>
          </a:p>
        </p:txBody>
      </p:sp>
      <p:pic>
        <p:nvPicPr>
          <p:cNvPr id="7" name="Grafik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0662" y="1523389"/>
            <a:ext cx="3576437" cy="4355306"/>
          </a:xfrm>
          <a:prstGeom prst="rect">
            <a:avLst/>
          </a:prstGeom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83832" y="1540818"/>
            <a:ext cx="3576437" cy="43553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Segmentation by deep learning</a:t>
            </a:r>
            <a:endParaRPr lang="en-GB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27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result</a:t>
            </a:r>
            <a:endParaRPr lang="en-US" dirty="0"/>
          </a:p>
          <a:p>
            <a:pPr>
              <a:defRPr/>
            </a:pPr>
            <a:endParaRPr lang="en-GB" dirty="0"/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31904" y="1412776"/>
            <a:ext cx="4752000" cy="4752000"/>
          </a:xfrm>
          <a:prstGeom prst="rect">
            <a:avLst/>
          </a:prstGeom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7547" y="1412776"/>
            <a:ext cx="4752000" cy="475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19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tel 15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Machine Learning for Scientific Applications</a:t>
            </a:r>
            <a:endParaRPr lang="en-GB" sz="2800" dirty="0"/>
          </a:p>
        </p:txBody>
      </p:sp>
      <p:sp>
        <p:nvSpPr>
          <p:cNvPr id="7" name="Untertitel 16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Hanno Scharr, IAS-8, </a:t>
            </a:r>
            <a:r>
              <a:rPr lang="en-GB" dirty="0" err="1"/>
              <a:t>Forschungszentrum</a:t>
            </a:r>
            <a:r>
              <a:rPr lang="en-GB" dirty="0"/>
              <a:t> </a:t>
            </a:r>
            <a:r>
              <a:rPr lang="en-GB" dirty="0" err="1"/>
              <a:t>Jülich</a:t>
            </a:r>
            <a:endParaRPr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112A7F8-E3B6-472C-AACD-497C23E9CE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1" b="59212"/>
          <a:stretch/>
        </p:blipFill>
        <p:spPr>
          <a:xfrm>
            <a:off x="8544273" y="331192"/>
            <a:ext cx="2878319" cy="3096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95B647E-58A2-42EC-B4A7-7A05259DE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56" y="331192"/>
            <a:ext cx="2425816" cy="3097808"/>
          </a:xfrm>
          <a:prstGeom prst="rect">
            <a:avLst/>
          </a:prstGeom>
        </p:spPr>
      </p:pic>
      <p:pic>
        <p:nvPicPr>
          <p:cNvPr id="14" name="Bildplatzhalter 11">
            <a:extLst>
              <a:ext uri="{FF2B5EF4-FFF2-40B4-BE49-F238E27FC236}">
                <a16:creationId xmlns:a16="http://schemas.microsoft.com/office/drawing/2014/main" id="{841E6833-E0AF-4C78-AA0E-63814B30F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3" b="59198"/>
          <a:stretch/>
        </p:blipFill>
        <p:spPr>
          <a:xfrm>
            <a:off x="5632399" y="331192"/>
            <a:ext cx="2878319" cy="3096000"/>
          </a:xfrm>
          <a:prstGeom prst="rect">
            <a:avLst/>
          </a:prstGeom>
          <a:solidFill>
            <a:schemeClr val="bg2"/>
          </a:solidFill>
          <a:ln w="19050">
            <a:solidFill>
              <a:srgbClr val="002060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DBB3B38-749D-40D2-9DD7-68C3CEC32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29" y="331192"/>
            <a:ext cx="2424400" cy="3096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A202F16-D5A3-440E-89F2-6E0EF5876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377" y="329877"/>
            <a:ext cx="2429773" cy="3096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46441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47">
            <a:extLst>
              <a:ext uri="{FF2B5EF4-FFF2-40B4-BE49-F238E27FC236}">
                <a16:creationId xmlns:a16="http://schemas.microsoft.com/office/drawing/2014/main" id="{4083F0D3-916D-45E3-B381-B597547A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Computer Vision, Image Processing, Imaging, </a:t>
            </a:r>
            <a:r>
              <a:rPr lang="de-DE" dirty="0" err="1"/>
              <a:t>Visualization</a:t>
            </a:r>
            <a:r>
              <a:rPr lang="de-DE" dirty="0"/>
              <a:t> …</a:t>
            </a:r>
          </a:p>
        </p:txBody>
      </p:sp>
      <p:pic>
        <p:nvPicPr>
          <p:cNvPr id="75" name="Grafik 74">
            <a:extLst>
              <a:ext uri="{FF2B5EF4-FFF2-40B4-BE49-F238E27FC236}">
                <a16:creationId xmlns:a16="http://schemas.microsoft.com/office/drawing/2014/main" id="{2AA77AFD-EC85-400A-A11A-15F437478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980728"/>
            <a:ext cx="7935032" cy="57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5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514F1-06AA-40FD-A84F-776AD45A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Machine</a:t>
            </a:r>
            <a:r>
              <a:rPr lang="de-DE" dirty="0"/>
              <a:t> Learning (ML)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08B90A-C366-4DAC-89DB-EA7E9702D9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2F4D17-1AD6-42D9-B93A-EB002C62F438}" type="slidenum">
              <a:rPr lang="de-DE" smtClean="0"/>
              <a:t>3</a:t>
            </a:fld>
            <a:endParaRPr lang="de-DE"/>
          </a:p>
        </p:txBody>
      </p:sp>
      <p:sp>
        <p:nvSpPr>
          <p:cNvPr id="7" name="Abgerundetes Rechteck 31">
            <a:extLst>
              <a:ext uri="{FF2B5EF4-FFF2-40B4-BE49-F238E27FC236}">
                <a16:creationId xmlns:a16="http://schemas.microsoft.com/office/drawing/2014/main" id="{A9729079-06B6-4254-B809-56CABDC82CCA}"/>
              </a:ext>
            </a:extLst>
          </p:cNvPr>
          <p:cNvSpPr/>
          <p:nvPr/>
        </p:nvSpPr>
        <p:spPr>
          <a:xfrm>
            <a:off x="6486271" y="2857703"/>
            <a:ext cx="1317355" cy="1795432"/>
          </a:xfrm>
          <a:prstGeom prst="roundRect">
            <a:avLst>
              <a:gd name="adj" fmla="val 5573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15">
            <a:extLst>
              <a:ext uri="{FF2B5EF4-FFF2-40B4-BE49-F238E27FC236}">
                <a16:creationId xmlns:a16="http://schemas.microsoft.com/office/drawing/2014/main" id="{3B2061D0-DF40-4007-9013-2E794B453E75}"/>
              </a:ext>
            </a:extLst>
          </p:cNvPr>
          <p:cNvSpPr/>
          <p:nvPr/>
        </p:nvSpPr>
        <p:spPr>
          <a:xfrm>
            <a:off x="2485377" y="1052735"/>
            <a:ext cx="8515370" cy="4305875"/>
          </a:xfrm>
          <a:prstGeom prst="roundRect">
            <a:avLst>
              <a:gd name="adj" fmla="val 537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rgbClr val="00B050"/>
                </a:solidFill>
              </a:rPr>
              <a:t>Inverse </a:t>
            </a:r>
            <a:r>
              <a:rPr lang="de-DE" sz="2000" b="1" dirty="0" err="1">
                <a:solidFill>
                  <a:srgbClr val="00B050"/>
                </a:solidFill>
              </a:rPr>
              <a:t>problems</a:t>
            </a:r>
            <a:endParaRPr lang="de-DE" sz="2000" b="1" dirty="0">
              <a:solidFill>
                <a:srgbClr val="00B050"/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F5CE7EF-55E0-4BEA-8AD9-F27BC69D58FC}"/>
              </a:ext>
            </a:extLst>
          </p:cNvPr>
          <p:cNvGrpSpPr/>
          <p:nvPr/>
        </p:nvGrpSpPr>
        <p:grpSpPr>
          <a:xfrm>
            <a:off x="983433" y="1721878"/>
            <a:ext cx="9854872" cy="3435313"/>
            <a:chOff x="1336950" y="1052735"/>
            <a:chExt cx="7428378" cy="3834768"/>
          </a:xfrm>
        </p:grpSpPr>
        <p:sp>
          <p:nvSpPr>
            <p:cNvPr id="10" name="Abgerundetes Rechteck 27">
              <a:extLst>
                <a:ext uri="{FF2B5EF4-FFF2-40B4-BE49-F238E27FC236}">
                  <a16:creationId xmlns:a16="http://schemas.microsoft.com/office/drawing/2014/main" id="{76A43901-4D50-463D-BF6B-2275CB756577}"/>
                </a:ext>
              </a:extLst>
            </p:cNvPr>
            <p:cNvSpPr/>
            <p:nvPr/>
          </p:nvSpPr>
          <p:spPr>
            <a:xfrm>
              <a:off x="1336950" y="1052735"/>
              <a:ext cx="7428378" cy="3834768"/>
            </a:xfrm>
            <a:prstGeom prst="roundRect">
              <a:avLst>
                <a:gd name="adj" fmla="val 412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9EF3732-02FC-40E2-B407-76197DE6B768}"/>
                </a:ext>
              </a:extLst>
            </p:cNvPr>
            <p:cNvSpPr txBox="1"/>
            <p:nvPr/>
          </p:nvSpPr>
          <p:spPr>
            <a:xfrm>
              <a:off x="1389912" y="1124744"/>
              <a:ext cx="7375416" cy="446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rgbClr val="0070C0"/>
                  </a:solidFill>
                </a:rPr>
                <a:t>Artificial</a:t>
              </a:r>
              <a:r>
                <a:rPr lang="de-DE" sz="2000" b="1" dirty="0">
                  <a:solidFill>
                    <a:srgbClr val="0070C0"/>
                  </a:solidFill>
                </a:rPr>
                <a:t> </a:t>
              </a:r>
              <a:r>
                <a:rPr lang="de-DE" sz="2000" b="1" dirty="0" err="1">
                  <a:solidFill>
                    <a:srgbClr val="0070C0"/>
                  </a:solidFill>
                </a:rPr>
                <a:t>Intelligence</a:t>
              </a:r>
              <a:endParaRPr lang="de-DE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Abgerundetes Rechteck 29">
            <a:extLst>
              <a:ext uri="{FF2B5EF4-FFF2-40B4-BE49-F238E27FC236}">
                <a16:creationId xmlns:a16="http://schemas.microsoft.com/office/drawing/2014/main" id="{6E8BA14E-7F9A-48B3-ADF8-DFC3BB13F57C}"/>
              </a:ext>
            </a:extLst>
          </p:cNvPr>
          <p:cNvSpPr/>
          <p:nvPr/>
        </p:nvSpPr>
        <p:spPr>
          <a:xfrm>
            <a:off x="3876609" y="2398312"/>
            <a:ext cx="6817680" cy="2470848"/>
          </a:xfrm>
          <a:prstGeom prst="roundRect">
            <a:avLst>
              <a:gd name="adj" fmla="val 5573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30">
            <a:extLst>
              <a:ext uri="{FF2B5EF4-FFF2-40B4-BE49-F238E27FC236}">
                <a16:creationId xmlns:a16="http://schemas.microsoft.com/office/drawing/2014/main" id="{B8CB4039-A1A7-4246-8F97-3FD9B6F5D8C4}"/>
              </a:ext>
            </a:extLst>
          </p:cNvPr>
          <p:cNvSpPr/>
          <p:nvPr/>
        </p:nvSpPr>
        <p:spPr>
          <a:xfrm>
            <a:off x="839416" y="1055890"/>
            <a:ext cx="1633105" cy="4305875"/>
          </a:xfrm>
          <a:prstGeom prst="roundRect">
            <a:avLst>
              <a:gd name="adj" fmla="val 1136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r>
              <a:rPr lang="de-DE" sz="2000" b="1" dirty="0">
                <a:solidFill>
                  <a:srgbClr val="FF0000"/>
                </a:solidFill>
              </a:rPr>
              <a:t>Forward </a:t>
            </a:r>
            <a:r>
              <a:rPr lang="de-DE" sz="2000" b="1" dirty="0" err="1">
                <a:solidFill>
                  <a:srgbClr val="FF0000"/>
                </a:solidFill>
              </a:rPr>
              <a:t>problems</a:t>
            </a:r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4EB03D9-1DCC-4013-AE6E-5334DB48EEF4}"/>
              </a:ext>
            </a:extLst>
          </p:cNvPr>
          <p:cNvSpPr/>
          <p:nvPr/>
        </p:nvSpPr>
        <p:spPr>
          <a:xfrm>
            <a:off x="2429966" y="2857703"/>
            <a:ext cx="1290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 Estimation, optimization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A1A21B4-365B-4009-8A2B-971A9B104AD6}"/>
              </a:ext>
            </a:extLst>
          </p:cNvPr>
          <p:cNvSpPr/>
          <p:nvPr/>
        </p:nvSpPr>
        <p:spPr>
          <a:xfrm>
            <a:off x="3935763" y="2857703"/>
            <a:ext cx="108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Supervised learning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BD1A3EC-CE09-4831-AA68-97D60971DF85}"/>
              </a:ext>
            </a:extLst>
          </p:cNvPr>
          <p:cNvSpPr/>
          <p:nvPr/>
        </p:nvSpPr>
        <p:spPr>
          <a:xfrm>
            <a:off x="5072335" y="2857703"/>
            <a:ext cx="1320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semi-super-vised learning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2A5B95A-FF6E-4C2E-AF22-9DB5B2BB4DA1}"/>
              </a:ext>
            </a:extLst>
          </p:cNvPr>
          <p:cNvSpPr/>
          <p:nvPr/>
        </p:nvSpPr>
        <p:spPr>
          <a:xfrm>
            <a:off x="7765665" y="2857703"/>
            <a:ext cx="1377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Self-super-vised learning</a:t>
            </a:r>
          </a:p>
        </p:txBody>
      </p:sp>
      <p:sp>
        <p:nvSpPr>
          <p:cNvPr id="18" name="Abgerundetes Rechteck 20">
            <a:extLst>
              <a:ext uri="{FF2B5EF4-FFF2-40B4-BE49-F238E27FC236}">
                <a16:creationId xmlns:a16="http://schemas.microsoft.com/office/drawing/2014/main" id="{6436E6CA-CF15-470D-AC30-9C5500B20F40}"/>
              </a:ext>
            </a:extLst>
          </p:cNvPr>
          <p:cNvSpPr/>
          <p:nvPr/>
        </p:nvSpPr>
        <p:spPr>
          <a:xfrm>
            <a:off x="2567609" y="2857702"/>
            <a:ext cx="1139658" cy="1783001"/>
          </a:xfrm>
          <a:prstGeom prst="roundRect">
            <a:avLst>
              <a:gd name="adj" fmla="val 557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/>
          </a:p>
        </p:txBody>
      </p:sp>
      <p:sp>
        <p:nvSpPr>
          <p:cNvPr id="19" name="Abgerundetes Rechteck 21">
            <a:extLst>
              <a:ext uri="{FF2B5EF4-FFF2-40B4-BE49-F238E27FC236}">
                <a16:creationId xmlns:a16="http://schemas.microsoft.com/office/drawing/2014/main" id="{C15545E0-F944-485B-AF66-99CA94843476}"/>
              </a:ext>
            </a:extLst>
          </p:cNvPr>
          <p:cNvSpPr/>
          <p:nvPr/>
        </p:nvSpPr>
        <p:spPr>
          <a:xfrm>
            <a:off x="3957631" y="2857702"/>
            <a:ext cx="1058250" cy="1795433"/>
          </a:xfrm>
          <a:prstGeom prst="roundRect">
            <a:avLst>
              <a:gd name="adj" fmla="val 5573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22">
            <a:extLst>
              <a:ext uri="{FF2B5EF4-FFF2-40B4-BE49-F238E27FC236}">
                <a16:creationId xmlns:a16="http://schemas.microsoft.com/office/drawing/2014/main" id="{30B4C80E-DD56-494E-ACA4-1A785343C947}"/>
              </a:ext>
            </a:extLst>
          </p:cNvPr>
          <p:cNvSpPr/>
          <p:nvPr/>
        </p:nvSpPr>
        <p:spPr>
          <a:xfrm>
            <a:off x="5109381" y="2857702"/>
            <a:ext cx="1283391" cy="1795433"/>
          </a:xfrm>
          <a:prstGeom prst="roundRect">
            <a:avLst>
              <a:gd name="adj" fmla="val 5573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3">
            <a:extLst>
              <a:ext uri="{FF2B5EF4-FFF2-40B4-BE49-F238E27FC236}">
                <a16:creationId xmlns:a16="http://schemas.microsoft.com/office/drawing/2014/main" id="{717FC2F5-FAF2-4B17-95B7-9CD3ACE7A8F9}"/>
              </a:ext>
            </a:extLst>
          </p:cNvPr>
          <p:cNvSpPr/>
          <p:nvPr/>
        </p:nvSpPr>
        <p:spPr>
          <a:xfrm>
            <a:off x="7874711" y="2857702"/>
            <a:ext cx="1281360" cy="1795433"/>
          </a:xfrm>
          <a:prstGeom prst="roundRect">
            <a:avLst>
              <a:gd name="adj" fmla="val 5573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9E84524-4A38-4E69-B7DA-2A7D3B3E1472}"/>
              </a:ext>
            </a:extLst>
          </p:cNvPr>
          <p:cNvSpPr/>
          <p:nvPr/>
        </p:nvSpPr>
        <p:spPr>
          <a:xfrm>
            <a:off x="4295800" y="2401817"/>
            <a:ext cx="4690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ctr"/>
            <a:r>
              <a:rPr lang="de-DE" b="1" dirty="0" err="1">
                <a:solidFill>
                  <a:srgbClr val="008000"/>
                </a:solidFill>
              </a:rPr>
              <a:t>Machine</a:t>
            </a:r>
            <a:r>
              <a:rPr lang="de-DE" b="1" dirty="0">
                <a:solidFill>
                  <a:srgbClr val="008000"/>
                </a:solidFill>
              </a:rPr>
              <a:t> </a:t>
            </a:r>
            <a:r>
              <a:rPr lang="de-DE" b="1" dirty="0" err="1">
                <a:solidFill>
                  <a:srgbClr val="008000"/>
                </a:solidFill>
              </a:rPr>
              <a:t>learning</a:t>
            </a:r>
            <a:r>
              <a:rPr lang="de-DE" b="1" dirty="0">
                <a:solidFill>
                  <a:srgbClr val="008000"/>
                </a:solidFill>
              </a:rPr>
              <a:t>: </a:t>
            </a:r>
            <a:r>
              <a:rPr lang="de-DE" b="1" dirty="0" err="1">
                <a:solidFill>
                  <a:srgbClr val="008000"/>
                </a:solidFill>
              </a:rPr>
              <a:t>data</a:t>
            </a:r>
            <a:r>
              <a:rPr lang="de-DE" b="1" dirty="0">
                <a:solidFill>
                  <a:srgbClr val="008000"/>
                </a:solidFill>
              </a:rPr>
              <a:t> </a:t>
            </a:r>
            <a:r>
              <a:rPr lang="de-DE" b="1" dirty="0" err="1">
                <a:solidFill>
                  <a:srgbClr val="008000"/>
                </a:solidFill>
              </a:rPr>
              <a:t>driven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23" name="Abgerundetes Rechteck 24">
            <a:extLst>
              <a:ext uri="{FF2B5EF4-FFF2-40B4-BE49-F238E27FC236}">
                <a16:creationId xmlns:a16="http://schemas.microsoft.com/office/drawing/2014/main" id="{C619D6A0-5BF2-4CF4-A028-887F6CC68385}"/>
              </a:ext>
            </a:extLst>
          </p:cNvPr>
          <p:cNvSpPr/>
          <p:nvPr/>
        </p:nvSpPr>
        <p:spPr>
          <a:xfrm>
            <a:off x="1127449" y="2398312"/>
            <a:ext cx="2664297" cy="2470848"/>
          </a:xfrm>
          <a:prstGeom prst="roundRect">
            <a:avLst>
              <a:gd name="adj" fmla="val 557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7B0A63B-1D8A-4D40-AFD7-AC559867F927}"/>
              </a:ext>
            </a:extLst>
          </p:cNvPr>
          <p:cNvSpPr/>
          <p:nvPr/>
        </p:nvSpPr>
        <p:spPr>
          <a:xfrm>
            <a:off x="1199458" y="2429542"/>
            <a:ext cx="2592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ctr"/>
            <a:r>
              <a:rPr lang="de-DE" b="1" dirty="0"/>
              <a:t>Model  </a:t>
            </a:r>
            <a:r>
              <a:rPr lang="de-DE" b="1" dirty="0" err="1"/>
              <a:t>driven</a:t>
            </a:r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5D3F80E-3F30-42BA-8BB3-488DB870CEE7}"/>
              </a:ext>
            </a:extLst>
          </p:cNvPr>
          <p:cNvSpPr/>
          <p:nvPr/>
        </p:nvSpPr>
        <p:spPr>
          <a:xfrm>
            <a:off x="1167266" y="2857703"/>
            <a:ext cx="1224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 PDE-based methods</a:t>
            </a:r>
          </a:p>
        </p:txBody>
      </p:sp>
      <p:sp>
        <p:nvSpPr>
          <p:cNvPr id="26" name="Abgerundetes Rechteck 35">
            <a:extLst>
              <a:ext uri="{FF2B5EF4-FFF2-40B4-BE49-F238E27FC236}">
                <a16:creationId xmlns:a16="http://schemas.microsoft.com/office/drawing/2014/main" id="{3F3774C5-66DF-4D23-82E7-C5DAEA62C044}"/>
              </a:ext>
            </a:extLst>
          </p:cNvPr>
          <p:cNvSpPr/>
          <p:nvPr/>
        </p:nvSpPr>
        <p:spPr>
          <a:xfrm>
            <a:off x="1253039" y="2862477"/>
            <a:ext cx="1138837" cy="1783001"/>
          </a:xfrm>
          <a:prstGeom prst="roundRect">
            <a:avLst>
              <a:gd name="adj" fmla="val 557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9E62AF7-5F8D-4DF4-A178-BCCEEA8713F5}"/>
              </a:ext>
            </a:extLst>
          </p:cNvPr>
          <p:cNvSpPr/>
          <p:nvPr/>
        </p:nvSpPr>
        <p:spPr>
          <a:xfrm>
            <a:off x="6395167" y="2857703"/>
            <a:ext cx="1408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Weakly super-vised learning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ABE904E-B8F1-4936-8CF2-64AFF99686E0}"/>
              </a:ext>
            </a:extLst>
          </p:cNvPr>
          <p:cNvGrpSpPr/>
          <p:nvPr/>
        </p:nvGrpSpPr>
        <p:grpSpPr>
          <a:xfrm>
            <a:off x="1353695" y="3499885"/>
            <a:ext cx="8990776" cy="1040942"/>
            <a:chOff x="705712" y="891666"/>
            <a:chExt cx="3935462" cy="3491635"/>
          </a:xfrm>
        </p:grpSpPr>
        <p:sp>
          <p:nvSpPr>
            <p:cNvPr id="29" name="Abgerundetes Rechteck 14">
              <a:extLst>
                <a:ext uri="{FF2B5EF4-FFF2-40B4-BE49-F238E27FC236}">
                  <a16:creationId xmlns:a16="http://schemas.microsoft.com/office/drawing/2014/main" id="{226C3A51-4EFA-4EC2-B08C-040FA96B4DBF}"/>
                </a:ext>
              </a:extLst>
            </p:cNvPr>
            <p:cNvSpPr/>
            <p:nvPr/>
          </p:nvSpPr>
          <p:spPr>
            <a:xfrm>
              <a:off x="705712" y="891666"/>
              <a:ext cx="3935462" cy="3491635"/>
            </a:xfrm>
            <a:prstGeom prst="roundRect">
              <a:avLst>
                <a:gd name="adj" fmla="val 13254"/>
              </a:avLst>
            </a:prstGeom>
            <a:solidFill>
              <a:srgbClr val="DCDCFF">
                <a:alpha val="78039"/>
              </a:srgbClr>
            </a:solidFill>
            <a:ln>
              <a:solidFill>
                <a:srgbClr val="005B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97D2816A-C6A8-41ED-919F-444C6C22ACFB}"/>
                </a:ext>
              </a:extLst>
            </p:cNvPr>
            <p:cNvSpPr/>
            <p:nvPr/>
          </p:nvSpPr>
          <p:spPr>
            <a:xfrm>
              <a:off x="1110991" y="1029105"/>
              <a:ext cx="2764142" cy="1377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i="1" dirty="0"/>
                <a:t>Computer Vision, Image Processing, Signal Processing</a:t>
              </a:r>
              <a:endParaRPr lang="de-DE" sz="1500" i="1" dirty="0"/>
            </a:p>
          </p:txBody>
        </p:sp>
      </p:grpSp>
      <p:sp>
        <p:nvSpPr>
          <p:cNvPr id="31" name="Abgerundetes Rechteck 23">
            <a:extLst>
              <a:ext uri="{FF2B5EF4-FFF2-40B4-BE49-F238E27FC236}">
                <a16:creationId xmlns:a16="http://schemas.microsoft.com/office/drawing/2014/main" id="{D7769394-2862-4F05-AE57-235D5866B81F}"/>
              </a:ext>
            </a:extLst>
          </p:cNvPr>
          <p:cNvSpPr/>
          <p:nvPr/>
        </p:nvSpPr>
        <p:spPr>
          <a:xfrm>
            <a:off x="9245679" y="2857702"/>
            <a:ext cx="1281360" cy="1795433"/>
          </a:xfrm>
          <a:prstGeom prst="roundRect">
            <a:avLst>
              <a:gd name="adj" fmla="val 5573"/>
            </a:avLst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2025C6A-1DEB-4AD1-8BD4-C2187C215603}"/>
              </a:ext>
            </a:extLst>
          </p:cNvPr>
          <p:cNvSpPr/>
          <p:nvPr/>
        </p:nvSpPr>
        <p:spPr>
          <a:xfrm>
            <a:off x="9110113" y="2857703"/>
            <a:ext cx="1377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Unsupervised learning</a:t>
            </a:r>
          </a:p>
        </p:txBody>
      </p:sp>
      <p:sp>
        <p:nvSpPr>
          <p:cNvPr id="35" name="Abgerundetes Rechteck 14">
            <a:extLst>
              <a:ext uri="{FF2B5EF4-FFF2-40B4-BE49-F238E27FC236}">
                <a16:creationId xmlns:a16="http://schemas.microsoft.com/office/drawing/2014/main" id="{FCBF82B1-E3C9-4D3A-99F9-C478E122FBB5}"/>
              </a:ext>
            </a:extLst>
          </p:cNvPr>
          <p:cNvSpPr/>
          <p:nvPr/>
        </p:nvSpPr>
        <p:spPr>
          <a:xfrm>
            <a:off x="4151785" y="3956807"/>
            <a:ext cx="6048672" cy="461355"/>
          </a:xfrm>
          <a:prstGeom prst="roundRect">
            <a:avLst>
              <a:gd name="adj" fmla="val 13254"/>
            </a:avLst>
          </a:prstGeom>
          <a:solidFill>
            <a:srgbClr val="002060">
              <a:alpha val="78039"/>
            </a:srgbClr>
          </a:solidFill>
          <a:ln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Machine Learning for Scientific Applications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152EE9-F076-404F-9805-F39AA36CCD75}"/>
              </a:ext>
            </a:extLst>
          </p:cNvPr>
          <p:cNvSpPr txBox="1"/>
          <p:nvPr/>
        </p:nvSpPr>
        <p:spPr bwMode="auto">
          <a:xfrm flipH="1">
            <a:off x="1976486" y="5624710"/>
            <a:ext cx="793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Deep Learning</a:t>
            </a:r>
            <a:r>
              <a:rPr lang="de-DE" dirty="0"/>
              <a:t>: ML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7 </a:t>
            </a:r>
            <a:r>
              <a:rPr lang="de-DE" dirty="0" err="1"/>
              <a:t>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7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Data </a:t>
            </a:r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Sharing Data: A Symbiosis of Domain Sciences and Machine Learning</a:t>
            </a:r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799" y="6356350"/>
            <a:ext cx="2743200" cy="365125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30</a:t>
            </a:fld>
            <a:endParaRPr lang="de-D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Data Challenges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b="1"/>
              <a:t>Machine Learning needs data </a:t>
            </a:r>
            <a:r>
              <a:rPr lang="en-US"/>
              <a:t>for developing and testing novel solutions</a:t>
            </a:r>
            <a:endParaRPr/>
          </a:p>
          <a:p>
            <a:pPr>
              <a:defRPr/>
            </a:pPr>
            <a:r>
              <a:rPr lang="en-US" b="1"/>
              <a:t>Domain scientists have data </a:t>
            </a:r>
            <a:r>
              <a:rPr lang="en-US"/>
              <a:t>and knowledge on problem</a:t>
            </a:r>
            <a:endParaRPr/>
          </a:p>
          <a:p>
            <a:pPr>
              <a:defRPr/>
            </a:pPr>
            <a:r>
              <a:rPr lang="en-US"/>
              <a:t>Both are interested in the best solution for a posed problem</a:t>
            </a:r>
            <a:endParaRPr/>
          </a:p>
          <a:p>
            <a:pPr>
              <a:defRPr/>
            </a:pPr>
            <a:r>
              <a:rPr lang="en-US" b="1"/>
              <a:t>Bring their interests together by posing Data Challenges</a:t>
            </a:r>
            <a:r>
              <a:rPr lang="en-US"/>
              <a:t> </a:t>
            </a:r>
            <a:endParaRPr/>
          </a:p>
          <a:p>
            <a:pPr marL="215899" lvl="1" indent="0">
              <a:buNone/>
              <a:defRPr/>
            </a:pPr>
            <a:endParaRPr lang="en-US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31</a:t>
            </a:fld>
            <a:endParaRPr lang="de-DE"/>
          </a:p>
        </p:txBody>
      </p:sp>
      <p:sp>
        <p:nvSpPr>
          <p:cNvPr id="7" name="Textplatzhalter 1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Sharing Data: A Symbiosis of Domain Sciences and Machine Learning</a:t>
            </a:r>
            <a:endParaRPr lang="de-DE" dirty="0"/>
          </a:p>
        </p:txBody>
      </p:sp>
      <p:pic>
        <p:nvPicPr>
          <p:cNvPr id="8" name="Picture 2" descr="https://lh6.googleusercontent.com/42d0Xb_LG_iMI8rUHat48A2HhOXnj5flKK7DU2QP2fa2xHi9sVmsnkfg8If8brF7Mp7HPAJhkhDYf3JAECsWDbYl2f1bs0bXbiJLn5euH88vanKokrces7Ktqxo2ycTHEQ134-kh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98488" y="3645024"/>
            <a:ext cx="5842890" cy="2391553"/>
          </a:xfrm>
          <a:prstGeom prst="rect">
            <a:avLst/>
          </a:prstGeom>
          <a:noFill/>
        </p:spPr>
      </p:pic>
      <p:sp>
        <p:nvSpPr>
          <p:cNvPr id="9" name="Textfeld 3"/>
          <p:cNvSpPr txBox="1"/>
          <p:nvPr/>
        </p:nvSpPr>
        <p:spPr bwMode="auto">
          <a:xfrm>
            <a:off x="8652173" y="3781682"/>
            <a:ext cx="2718357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US" sz="2400"/>
              <a:t>Data with labels needed defining optimal outcome of desired solution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Challenges in Machine Learning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196752"/>
            <a:ext cx="7545519" cy="4585745"/>
          </a:xfrm>
        </p:spPr>
      </p:pic>
      <p:sp>
        <p:nvSpPr>
          <p:cNvPr id="11" name="Textfeld 10"/>
          <p:cNvSpPr txBox="1"/>
          <p:nvPr/>
        </p:nvSpPr>
        <p:spPr>
          <a:xfrm>
            <a:off x="652641" y="1484784"/>
            <a:ext cx="2995088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/>
              <a:t>MNIST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Classification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70.000 images in 10 classes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1723FF2-213B-4CBF-8F07-C772329C1B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1827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Challenges in Machine Learning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2641" y="1448780"/>
            <a:ext cx="2995088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/>
              <a:t>CIFAR-10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Classification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60.000 images in 10 classes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196752"/>
            <a:ext cx="5036337" cy="5090962"/>
          </a:xfrm>
        </p:spPr>
      </p:pic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1069A89-031B-41F2-8469-3481F436E4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024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Challenges in Machine Learning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2640" y="1448780"/>
            <a:ext cx="7315567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/>
              <a:t>MS-COCO: Common objects in context</a:t>
            </a:r>
            <a:endParaRPr lang="en-US" sz="24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0"/>
          <a:stretch/>
        </p:blipFill>
        <p:spPr>
          <a:xfrm>
            <a:off x="4367809" y="1927076"/>
            <a:ext cx="7416824" cy="3086100"/>
          </a:xfrm>
        </p:spPr>
      </p:pic>
      <p:sp>
        <p:nvSpPr>
          <p:cNvPr id="12" name="Textfeld 11"/>
          <p:cNvSpPr txBox="1"/>
          <p:nvPr/>
        </p:nvSpPr>
        <p:spPr>
          <a:xfrm>
            <a:off x="655717" y="1714392"/>
            <a:ext cx="3715168" cy="351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endParaRPr lang="en-US" sz="2400" dirty="0"/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object detection, segmentation and captioning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330K </a:t>
            </a:r>
            <a:r>
              <a:rPr lang="de-DE" altLang="de-DE" sz="2400" dirty="0" err="1">
                <a:latin typeface="Arial" panose="020B0604020202020204" pitchFamily="34" charset="0"/>
              </a:rPr>
              <a:t>images</a:t>
            </a:r>
            <a:endParaRPr lang="de-DE" altLang="de-DE" sz="2400" dirty="0">
              <a:latin typeface="Arial" panose="020B0604020202020204" pitchFamily="34" charset="0"/>
            </a:endParaRP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1.5 M </a:t>
            </a:r>
            <a:r>
              <a:rPr lang="de-DE" altLang="de-DE" sz="2400" dirty="0" err="1">
                <a:latin typeface="Arial" panose="020B0604020202020204" pitchFamily="34" charset="0"/>
              </a:rPr>
              <a:t>object</a:t>
            </a:r>
            <a:r>
              <a:rPr lang="de-DE" altLang="de-DE" sz="2400" dirty="0">
                <a:latin typeface="Arial" panose="020B0604020202020204" pitchFamily="34" charset="0"/>
              </a:rPr>
              <a:t> </a:t>
            </a:r>
            <a:r>
              <a:rPr lang="de-DE" altLang="de-DE" sz="2400" dirty="0" err="1">
                <a:latin typeface="Arial" panose="020B0604020202020204" pitchFamily="34" charset="0"/>
              </a:rPr>
              <a:t>instances</a:t>
            </a:r>
            <a:r>
              <a:rPr lang="de-DE" altLang="de-DE" sz="2400" dirty="0">
                <a:latin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80 </a:t>
            </a:r>
            <a:r>
              <a:rPr lang="de-DE" altLang="de-DE" sz="2400" dirty="0" err="1">
                <a:latin typeface="Arial" panose="020B0604020202020204" pitchFamily="34" charset="0"/>
              </a:rPr>
              <a:t>object</a:t>
            </a:r>
            <a:r>
              <a:rPr lang="de-DE" altLang="de-DE" sz="2400" dirty="0">
                <a:latin typeface="Arial" panose="020B0604020202020204" pitchFamily="34" charset="0"/>
              </a:rPr>
              <a:t> </a:t>
            </a:r>
            <a:r>
              <a:rPr lang="de-DE" altLang="de-DE" sz="2400" dirty="0" err="1">
                <a:latin typeface="Arial" panose="020B0604020202020204" pitchFamily="34" charset="0"/>
              </a:rPr>
              <a:t>categories</a:t>
            </a:r>
            <a:r>
              <a:rPr lang="de-DE" altLang="de-DE" sz="2400" dirty="0">
                <a:latin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B6E1AC-230F-4A86-B5FC-8FA776A258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207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Challenges in Machine Learning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52641" y="1448780"/>
            <a:ext cx="3715168" cy="487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/>
              <a:t>ImageNet-1k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~1.5M images 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~1000 classes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each with multiple bounding boxes and respective class labels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endParaRPr lang="en-US" sz="2400" dirty="0"/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US" sz="2400" b="1" dirty="0"/>
              <a:t>ImageNet-21k</a:t>
            </a:r>
            <a:r>
              <a:rPr lang="en-US" sz="2400" dirty="0"/>
              <a:t> 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~14M images</a:t>
            </a:r>
          </a:p>
          <a:p>
            <a:pPr marL="342900" indent="-34290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~21k classes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908720"/>
            <a:ext cx="4464496" cy="5619262"/>
          </a:xfrm>
          <a:prstGeom prst="rect">
            <a:avLst/>
          </a:prstGeom>
        </p:spPr>
      </p:pic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B323223-6C44-47C1-9CED-576FA303B2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4439816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326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Data: A Symbiosis with Machine Learning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124744"/>
            <a:ext cx="6732637" cy="4652655"/>
          </a:xfrm>
        </p:spPr>
        <p:txBody>
          <a:bodyPr/>
          <a:lstStyle/>
          <a:p>
            <a:r>
              <a:rPr lang="en-US" b="1" dirty="0"/>
              <a:t>Machine Learning needs appropriate data</a:t>
            </a:r>
          </a:p>
          <a:p>
            <a:pPr lvl="1"/>
            <a:r>
              <a:rPr lang="en-US" dirty="0"/>
              <a:t>For training and testing</a:t>
            </a:r>
          </a:p>
          <a:p>
            <a:pPr lvl="1"/>
            <a:r>
              <a:rPr lang="en-US" dirty="0"/>
              <a:t>For developing and testing novel solutions</a:t>
            </a:r>
          </a:p>
          <a:p>
            <a:pPr lvl="1"/>
            <a:r>
              <a:rPr lang="en-US" dirty="0"/>
              <a:t>Labels (‘ground truth’) needed for evaluation</a:t>
            </a:r>
          </a:p>
          <a:p>
            <a:pPr lvl="1"/>
            <a:endParaRPr lang="en-US" dirty="0"/>
          </a:p>
          <a:p>
            <a:r>
              <a:rPr lang="en-US" b="1" dirty="0"/>
              <a:t>Dataset Challenge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Combination of dataset and problem description</a:t>
            </a:r>
          </a:p>
          <a:p>
            <a:pPr lvl="1"/>
            <a:r>
              <a:rPr lang="en-US" dirty="0"/>
              <a:t>The best solution wins (most accurate or fastest)</a:t>
            </a:r>
          </a:p>
          <a:p>
            <a:pPr lvl="1"/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7104112" y="1103040"/>
            <a:ext cx="4907979" cy="225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14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Synergy</a:t>
            </a:r>
          </a:p>
          <a:p>
            <a:pPr marL="450850" lvl="1" indent="-234950" defTabSz="914400">
              <a:lnSpc>
                <a:spcPct val="114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ML and domain scientists interested in best solution</a:t>
            </a:r>
          </a:p>
          <a:p>
            <a:pPr marL="450850" lvl="1" indent="-234950" defTabSz="914400">
              <a:lnSpc>
                <a:spcPct val="114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ML: learn about algorithm</a:t>
            </a:r>
          </a:p>
          <a:p>
            <a:pPr marL="450850" lvl="1" indent="-234950" defTabSz="914400">
              <a:lnSpc>
                <a:spcPct val="114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Dom. sci.: apply best solution</a:t>
            </a:r>
          </a:p>
        </p:txBody>
      </p:sp>
      <p:sp>
        <p:nvSpPr>
          <p:cNvPr id="2" name="Rechteck 1"/>
          <p:cNvSpPr/>
          <p:nvPr/>
        </p:nvSpPr>
        <p:spPr>
          <a:xfrm>
            <a:off x="1870044" y="4869160"/>
            <a:ext cx="8451911" cy="1002710"/>
          </a:xfrm>
          <a:prstGeom prst="rect">
            <a:avLst/>
          </a:prstGeom>
          <a:ln>
            <a:solidFill>
              <a:srgbClr val="023D6B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/>
              <a:t>Domain scientists have data and knowledge on problem</a:t>
            </a:r>
          </a:p>
          <a:p>
            <a:pPr algn="ctr">
              <a:lnSpc>
                <a:spcPct val="130000"/>
              </a:lnSpc>
            </a:pPr>
            <a:r>
              <a:rPr lang="en-US" sz="2400" dirty="0">
                <a:sym typeface="Wingdings" panose="05000000000000000000" pitchFamily="2" charset="2"/>
              </a:rPr>
              <a:t>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pose challenges to advance domain applications!</a:t>
            </a:r>
            <a:r>
              <a:rPr lang="en-US" sz="2400" dirty="0"/>
              <a:t> 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DCEE92F-3479-44AD-83F6-136F91CA63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40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challenges are common in medical imaging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475" y="1563143"/>
            <a:ext cx="4572397" cy="4214255"/>
          </a:xfrm>
        </p:spPr>
        <p:txBody>
          <a:bodyPr/>
          <a:lstStyle/>
          <a:p>
            <a:r>
              <a:rPr lang="en-US" dirty="0"/>
              <a:t>168 challenges since 2007</a:t>
            </a:r>
          </a:p>
          <a:p>
            <a:r>
              <a:rPr lang="en-US" dirty="0"/>
              <a:t>24 in 2018 </a:t>
            </a:r>
          </a:p>
          <a:p>
            <a:r>
              <a:rPr lang="en-US" dirty="0"/>
              <a:t>Often organized together with workshops or conferences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https://grand-challenge.org/challenges/</a:t>
            </a:r>
            <a:endParaRPr lang="en-US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61" y="1595730"/>
            <a:ext cx="6520564" cy="414908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54614A-5601-4305-B1DB-55CDE463D7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973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Datasets already available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475" y="1563143"/>
            <a:ext cx="4572397" cy="4214255"/>
          </a:xfrm>
        </p:spPr>
        <p:txBody>
          <a:bodyPr/>
          <a:lstStyle/>
          <a:p>
            <a:r>
              <a:rPr lang="en-US" dirty="0"/>
              <a:t>~1000 different datasets</a:t>
            </a:r>
          </a:p>
          <a:p>
            <a:r>
              <a:rPr lang="en-US" dirty="0"/>
              <a:t>25 topics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2400" dirty="0" err="1"/>
              <a:t>CVonline</a:t>
            </a:r>
            <a:r>
              <a:rPr lang="de-DE" sz="2400" dirty="0"/>
              <a:t>: Image Databases</a:t>
            </a:r>
          </a:p>
          <a:p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938786"/>
            <a:ext cx="5419078" cy="5802582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9F19D1-BE4E-4D1B-9C8A-51ECAC1E5E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1827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by the Plant Phenotyping Dataset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371475" y="1578310"/>
            <a:ext cx="4932437" cy="2858802"/>
          </a:xfrm>
        </p:spPr>
        <p:txBody>
          <a:bodyPr/>
          <a:lstStyle/>
          <a:p>
            <a:r>
              <a:rPr lang="en-US" b="1" dirty="0"/>
              <a:t>We opened data for ‘hot’ CV/ML problems </a:t>
            </a:r>
          </a:p>
          <a:p>
            <a:pPr lvl="1"/>
            <a:r>
              <a:rPr lang="en-US" dirty="0"/>
              <a:t>‘multi-instance segmentation’ and </a:t>
            </a:r>
          </a:p>
          <a:p>
            <a:pPr lvl="1"/>
            <a:r>
              <a:rPr lang="en-US" dirty="0"/>
              <a:t>‘object counting’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Status in 2014: CV/ML researchers were largely unaware of plant phenotyping</a:t>
            </a:r>
          </a:p>
        </p:txBody>
      </p:sp>
      <p:pic>
        <p:nvPicPr>
          <p:cNvPr id="16" name="Picture 2" descr="https://lh6.googleusercontent.com/42d0Xb_LG_iMI8rUHat48A2HhOXnj5flKK7DU2QP2fa2xHi9sVmsnkfg8If8brF7Mp7HPAJhkhDYf3JAECsWDbYl2f1bs0bXbiJLn5euH88vanKokrces7Ktqxo2ycTHEQ134-kh">
            <a:extLst>
              <a:ext uri="{FF2B5EF4-FFF2-40B4-BE49-F238E27FC236}">
                <a16:creationId xmlns:a16="http://schemas.microsoft.com/office/drawing/2014/main" id="{0A79DA28-2DED-3D4A-9D10-F1A9560F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78310"/>
            <a:ext cx="5879700" cy="2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888A28-BDC3-4736-90C1-F116F92650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16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5BB50-8C14-4D9B-B53B-9E5CE3C3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Designing</a:t>
            </a:r>
            <a:r>
              <a:rPr lang="de-DE" dirty="0"/>
              <a:t> ML-</a:t>
            </a:r>
            <a:r>
              <a:rPr lang="de-DE" dirty="0" err="1"/>
              <a:t>based</a:t>
            </a:r>
            <a:r>
              <a:rPr lang="de-DE" dirty="0"/>
              <a:t> Solutions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7916A9-6B87-41BB-B5AA-47E052FEC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2F4D17-1AD6-42D9-B93A-EB002C62F438}" type="slidenum">
              <a:rPr lang="de-DE" smtClean="0"/>
              <a:t>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BA90FF-AB84-4921-A24F-88C92DFB0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921431"/>
            <a:ext cx="7087879" cy="532103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68D845-3738-4434-9949-E44C97932262}"/>
              </a:ext>
            </a:extLst>
          </p:cNvPr>
          <p:cNvSpPr txBox="1"/>
          <p:nvPr/>
        </p:nvSpPr>
        <p:spPr bwMode="auto">
          <a:xfrm>
            <a:off x="6960096" y="6550223"/>
            <a:ext cx="531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Aagaard</a:t>
            </a:r>
            <a:r>
              <a:rPr lang="de-DE" sz="1400" dirty="0"/>
              <a:t> </a:t>
            </a:r>
            <a:r>
              <a:rPr lang="de-DE" sz="1400" dirty="0" err="1"/>
              <a:t>Enni</a:t>
            </a:r>
            <a:r>
              <a:rPr lang="de-DE" sz="1400" dirty="0"/>
              <a:t> and Assent 2021, https://arxiv.org/abs/2105.00687</a:t>
            </a:r>
          </a:p>
        </p:txBody>
      </p:sp>
    </p:spTree>
    <p:extLst>
      <p:ext uri="{BB962C8B-B14F-4D97-AF65-F5344CB8AC3E}">
        <p14:creationId xmlns:p14="http://schemas.microsoft.com/office/powerpoint/2010/main" val="3529348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by the Plant Phenotyping Dataset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371475" y="1578310"/>
            <a:ext cx="4932437" cy="2858802"/>
          </a:xfrm>
        </p:spPr>
        <p:txBody>
          <a:bodyPr/>
          <a:lstStyle/>
          <a:p>
            <a:r>
              <a:rPr lang="en-US" b="1" dirty="0"/>
              <a:t>We opened data for ‘hot’ CV/ML problems: </a:t>
            </a:r>
          </a:p>
          <a:p>
            <a:pPr lvl="1"/>
            <a:r>
              <a:rPr lang="en-US" dirty="0"/>
              <a:t>‘multi-instance segmentation’ and </a:t>
            </a:r>
          </a:p>
          <a:p>
            <a:pPr lvl="1"/>
            <a:r>
              <a:rPr lang="en-US" dirty="0"/>
              <a:t>‘object counting’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Status in 2014: CV/ML researchers were largely unaware of plant phenotyping</a:t>
            </a:r>
          </a:p>
        </p:txBody>
      </p:sp>
      <p:pic>
        <p:nvPicPr>
          <p:cNvPr id="16" name="Picture 2" descr="https://lh6.googleusercontent.com/42d0Xb_LG_iMI8rUHat48A2HhOXnj5flKK7DU2QP2fa2xHi9sVmsnkfg8If8brF7Mp7HPAJhkhDYf3JAECsWDbYl2f1bs0bXbiJLn5euH88vanKokrces7Ktqxo2ycTHEQ134-kh">
            <a:extLst>
              <a:ext uri="{FF2B5EF4-FFF2-40B4-BE49-F238E27FC236}">
                <a16:creationId xmlns:a16="http://schemas.microsoft.com/office/drawing/2014/main" id="{0A79DA28-2DED-3D4A-9D10-F1A9560F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78310"/>
            <a:ext cx="5879700" cy="2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116632"/>
            <a:ext cx="5444933" cy="6598133"/>
          </a:xfrm>
          <a:prstGeom prst="rect">
            <a:avLst/>
          </a:prstGeom>
          <a:noFill/>
          <a:ln w="57150">
            <a:solidFill>
              <a:srgbClr val="023D6B"/>
            </a:solidFill>
          </a:ln>
        </p:spPr>
      </p:pic>
    </p:spTree>
    <p:extLst>
      <p:ext uri="{BB962C8B-B14F-4D97-AF65-F5344CB8AC3E}">
        <p14:creationId xmlns:p14="http://schemas.microsoft.com/office/powerpoint/2010/main" val="2689254365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by the Plant Phenotyping Dataset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371475" y="1578310"/>
            <a:ext cx="4932437" cy="2858802"/>
          </a:xfrm>
        </p:spPr>
        <p:txBody>
          <a:bodyPr/>
          <a:lstStyle/>
          <a:p>
            <a:r>
              <a:rPr lang="en-US" b="1" dirty="0"/>
              <a:t>We opened data for ‘hot’ CV/ML problems: </a:t>
            </a:r>
          </a:p>
          <a:p>
            <a:pPr lvl="1"/>
            <a:r>
              <a:rPr lang="en-US" dirty="0"/>
              <a:t>‘multi-instance segmentation’ and </a:t>
            </a:r>
          </a:p>
          <a:p>
            <a:pPr lvl="1"/>
            <a:r>
              <a:rPr lang="en-US" dirty="0"/>
              <a:t>‘object counting’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Status in 2014: CV/ML researchers were largely unaware of plant phenotyping</a:t>
            </a:r>
          </a:p>
        </p:txBody>
      </p:sp>
      <p:pic>
        <p:nvPicPr>
          <p:cNvPr id="16" name="Picture 2" descr="https://lh6.googleusercontent.com/42d0Xb_LG_iMI8rUHat48A2HhOXnj5flKK7DU2QP2fa2xHi9sVmsnkfg8If8brF7Mp7HPAJhkhDYf3JAECsWDbYl2f1bs0bXbiJLn5euH88vanKokrces7Ktqxo2ycTHEQ134-kh">
            <a:extLst>
              <a:ext uri="{FF2B5EF4-FFF2-40B4-BE49-F238E27FC236}">
                <a16:creationId xmlns:a16="http://schemas.microsoft.com/office/drawing/2014/main" id="{0A79DA28-2DED-3D4A-9D10-F1A9560F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78310"/>
            <a:ext cx="5879700" cy="2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2C6D028F-62D5-4AD4-871C-873362406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7325" y="1448780"/>
            <a:ext cx="9260195" cy="4780844"/>
          </a:xfrm>
          <a:prstGeom prst="rect">
            <a:avLst/>
          </a:prstGeom>
          <a:noFill/>
          <a:ln w="57150">
            <a:solidFill>
              <a:srgbClr val="023D6B"/>
            </a:solidFill>
          </a:ln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733948DD-4D79-4336-A3CC-6DD1D1DD71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5741041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by the Plant Phenotyping Dataset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371475" y="1578310"/>
            <a:ext cx="4932437" cy="2858802"/>
          </a:xfrm>
        </p:spPr>
        <p:txBody>
          <a:bodyPr/>
          <a:lstStyle/>
          <a:p>
            <a:r>
              <a:rPr lang="en-US" b="1" dirty="0"/>
              <a:t>We opened data for ‘hot’ CV/ML problems: </a:t>
            </a:r>
          </a:p>
          <a:p>
            <a:pPr lvl="1"/>
            <a:r>
              <a:rPr lang="en-US" dirty="0"/>
              <a:t>‘multi-instance segmentation’ and </a:t>
            </a:r>
          </a:p>
          <a:p>
            <a:pPr lvl="1"/>
            <a:r>
              <a:rPr lang="en-US" dirty="0"/>
              <a:t>‘object counting’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Status in 2014: CV/ML researchers were largely unaware of plant phenotyping</a:t>
            </a:r>
          </a:p>
        </p:txBody>
      </p:sp>
      <p:pic>
        <p:nvPicPr>
          <p:cNvPr id="16" name="Picture 2" descr="https://lh6.googleusercontent.com/42d0Xb_LG_iMI8rUHat48A2HhOXnj5flKK7DU2QP2fa2xHi9sVmsnkfg8If8brF7Mp7HPAJhkhDYf3JAECsWDbYl2f1bs0bXbiJLn5euH88vanKokrces7Ktqxo2ycTHEQ134-kh">
            <a:extLst>
              <a:ext uri="{FF2B5EF4-FFF2-40B4-BE49-F238E27FC236}">
                <a16:creationId xmlns:a16="http://schemas.microsoft.com/office/drawing/2014/main" id="{0A79DA28-2DED-3D4A-9D10-F1A9560F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78310"/>
            <a:ext cx="5879700" cy="2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B0CCCB-8C45-524C-8DB6-4F82965C4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" b="4637"/>
          <a:stretch/>
        </p:blipFill>
        <p:spPr bwMode="auto">
          <a:xfrm>
            <a:off x="1991544" y="1340768"/>
            <a:ext cx="7992888" cy="5235686"/>
          </a:xfrm>
          <a:prstGeom prst="rect">
            <a:avLst/>
          </a:prstGeom>
          <a:noFill/>
          <a:ln w="57150">
            <a:solidFill>
              <a:srgbClr val="023D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20155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by the Plant Phenotyping Dataset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371475" y="1578310"/>
            <a:ext cx="4932437" cy="2858802"/>
          </a:xfrm>
        </p:spPr>
        <p:txBody>
          <a:bodyPr/>
          <a:lstStyle/>
          <a:p>
            <a:r>
              <a:rPr lang="en-US" b="1" dirty="0"/>
              <a:t>We opened data for ‘hot’ CV/ML problems: </a:t>
            </a:r>
          </a:p>
          <a:p>
            <a:pPr lvl="1"/>
            <a:r>
              <a:rPr lang="en-US" dirty="0"/>
              <a:t>‘multi-instance segmentation’ and </a:t>
            </a:r>
          </a:p>
          <a:p>
            <a:pPr lvl="1"/>
            <a:r>
              <a:rPr lang="en-US" dirty="0"/>
              <a:t>‘object counting’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Status in 2014: CV/ML researchers were largely unaware of plant phenotyping</a:t>
            </a:r>
          </a:p>
        </p:txBody>
      </p:sp>
      <p:pic>
        <p:nvPicPr>
          <p:cNvPr id="16" name="Picture 2" descr="https://lh6.googleusercontent.com/42d0Xb_LG_iMI8rUHat48A2HhOXnj5flKK7DU2QP2fa2xHi9sVmsnkfg8If8brF7Mp7HPAJhkhDYf3JAECsWDbYl2f1bs0bXbiJLn5euH88vanKokrces7Ktqxo2ycTHEQ134-kh">
            <a:extLst>
              <a:ext uri="{FF2B5EF4-FFF2-40B4-BE49-F238E27FC236}">
                <a16:creationId xmlns:a16="http://schemas.microsoft.com/office/drawing/2014/main" id="{0A79DA28-2DED-3D4A-9D10-F1A9560F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78310"/>
            <a:ext cx="5879700" cy="2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59B9960C-5002-2B4F-BEC5-1A4D93EC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19" y="1340768"/>
            <a:ext cx="6977758" cy="5232107"/>
          </a:xfrm>
          <a:prstGeom prst="rect">
            <a:avLst/>
          </a:prstGeom>
          <a:noFill/>
          <a:ln w="57150">
            <a:solidFill>
              <a:srgbClr val="023D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033325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by the Plant Phenotyping Dataset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371475" y="1578310"/>
            <a:ext cx="4932437" cy="1562658"/>
          </a:xfrm>
        </p:spPr>
        <p:txBody>
          <a:bodyPr/>
          <a:lstStyle/>
          <a:p>
            <a:r>
              <a:rPr lang="en-US" b="1" dirty="0"/>
              <a:t>We opened data for ‘hot’ CV/ML problems </a:t>
            </a:r>
          </a:p>
          <a:p>
            <a:pPr lvl="1"/>
            <a:r>
              <a:rPr lang="en-US" dirty="0"/>
              <a:t>‘multi-instance segmentation’ and </a:t>
            </a:r>
          </a:p>
          <a:p>
            <a:pPr lvl="1"/>
            <a:r>
              <a:rPr lang="en-US" dirty="0"/>
              <a:t>‘object counting’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Status in 2014: CV/ML researchers were largely unaware of plant phenotyping</a:t>
            </a:r>
          </a:p>
        </p:txBody>
      </p:sp>
      <p:pic>
        <p:nvPicPr>
          <p:cNvPr id="16" name="Picture 2" descr="https://lh6.googleusercontent.com/42d0Xb_LG_iMI8rUHat48A2HhOXnj5flKK7DU2QP2fa2xHi9sVmsnkfg8If8brF7Mp7HPAJhkhDYf3JAECsWDbYl2f1bs0bXbiJLn5euH88vanKokrces7Ktqxo2ycTHEQ134-kh">
            <a:extLst>
              <a:ext uri="{FF2B5EF4-FFF2-40B4-BE49-F238E27FC236}">
                <a16:creationId xmlns:a16="http://schemas.microsoft.com/office/drawing/2014/main" id="{0A79DA28-2DED-3D4A-9D10-F1A9560F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578310"/>
            <a:ext cx="5879700" cy="2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Inhaltsplatzhalter 12"/>
          <p:cNvSpPr txBox="1">
            <a:spLocks/>
          </p:cNvSpPr>
          <p:nvPr/>
        </p:nvSpPr>
        <p:spPr>
          <a:xfrm>
            <a:off x="371475" y="2996952"/>
            <a:ext cx="5580509" cy="29523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Status in 2022 </a:t>
            </a:r>
          </a:p>
          <a:p>
            <a:pPr lvl="1"/>
            <a:r>
              <a:rPr lang="en-US" dirty="0"/>
              <a:t>Performance of solution strongly increased</a:t>
            </a:r>
          </a:p>
          <a:p>
            <a:pPr lvl="1"/>
            <a:r>
              <a:rPr lang="en-US" dirty="0"/>
              <a:t>Dataset well known (~7000 downloads), considered a ‘standard dataset’ for these problems. </a:t>
            </a:r>
          </a:p>
          <a:p>
            <a:pPr lvl="1"/>
            <a:r>
              <a:rPr lang="en-US" dirty="0"/>
              <a:t>Plant Phenotyping is recognized for delivering valid CV/ML problems.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F916203-A457-4A8B-9240-1FC7195BEC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3039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this achieved? Lessons learned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578310"/>
            <a:ext cx="5148461" cy="4190666"/>
          </a:xfrm>
        </p:spPr>
        <p:txBody>
          <a:bodyPr/>
          <a:lstStyle/>
          <a:p>
            <a:r>
              <a:rPr lang="en-US" dirty="0"/>
              <a:t>Leverage: In ML/CV the race for publications is won by the ‘best performing’ solution</a:t>
            </a:r>
          </a:p>
          <a:p>
            <a:r>
              <a:rPr lang="en-US" b="1" dirty="0"/>
              <a:t>Publish data as FAIR+ Problem Statement</a:t>
            </a:r>
          </a:p>
          <a:p>
            <a:r>
              <a:rPr lang="en-US" b="1" dirty="0"/>
              <a:t>Promote the Challenge</a:t>
            </a:r>
          </a:p>
          <a:p>
            <a:pPr lvl="1"/>
            <a:r>
              <a:rPr lang="en-US" dirty="0"/>
              <a:t>Workshops</a:t>
            </a:r>
          </a:p>
          <a:p>
            <a:pPr lvl="1"/>
            <a:r>
              <a:rPr lang="en-US" dirty="0"/>
              <a:t>Website, repository etc. FAIR principle</a:t>
            </a:r>
          </a:p>
          <a:p>
            <a:pPr lvl="1"/>
            <a:r>
              <a:rPr lang="en-US" dirty="0"/>
              <a:t>Automated evaluation and leader board</a:t>
            </a:r>
          </a:p>
          <a:p>
            <a:pPr marL="1778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 derived a detailed set of recommendations, how a challenge can be supported for success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290" y="1451620"/>
            <a:ext cx="6271870" cy="38486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3511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problem: competitions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6" y="1578310"/>
            <a:ext cx="6126412" cy="4190666"/>
          </a:xfrm>
        </p:spPr>
        <p:txBody>
          <a:bodyPr/>
          <a:lstStyle/>
          <a:p>
            <a:r>
              <a:rPr lang="en-US" b="1" dirty="0">
                <a:solidFill>
                  <a:srgbClr val="023D6B"/>
                </a:solidFill>
              </a:rPr>
              <a:t>F</a:t>
            </a:r>
            <a:r>
              <a:rPr lang="en-US" dirty="0">
                <a:solidFill>
                  <a:srgbClr val="023D6B"/>
                </a:solidFill>
              </a:rPr>
              <a:t>easible</a:t>
            </a:r>
            <a:r>
              <a:rPr lang="en-US" dirty="0"/>
              <a:t>: Challenging but doable problem</a:t>
            </a:r>
          </a:p>
          <a:p>
            <a:pPr lvl="1"/>
            <a:r>
              <a:rPr lang="en-US" dirty="0"/>
              <a:t>CV/ML state-of-the-art as baseline </a:t>
            </a:r>
          </a:p>
          <a:p>
            <a:r>
              <a:rPr lang="en-US" b="1" dirty="0">
                <a:solidFill>
                  <a:srgbClr val="023D6B"/>
                </a:solidFill>
              </a:rPr>
              <a:t>A</a:t>
            </a:r>
            <a:r>
              <a:rPr lang="en-US" dirty="0">
                <a:solidFill>
                  <a:srgbClr val="023D6B"/>
                </a:solidFill>
              </a:rPr>
              <a:t>menable</a:t>
            </a:r>
            <a:r>
              <a:rPr lang="en-US" dirty="0"/>
              <a:t>: Problem that can be understood by everyone</a:t>
            </a:r>
          </a:p>
          <a:p>
            <a:pPr lvl="1"/>
            <a:r>
              <a:rPr lang="en-US" dirty="0"/>
              <a:t>Problem statement paper describes importance, impact and quality of the problem (in domain and ML/CV)</a:t>
            </a:r>
          </a:p>
          <a:p>
            <a:r>
              <a:rPr lang="en-US" b="1" dirty="0">
                <a:solidFill>
                  <a:srgbClr val="023D6B"/>
                </a:solidFill>
              </a:rPr>
              <a:t>I</a:t>
            </a:r>
            <a:r>
              <a:rPr lang="en-US" dirty="0">
                <a:solidFill>
                  <a:srgbClr val="023D6B"/>
                </a:solidFill>
              </a:rPr>
              <a:t>ncentive</a:t>
            </a:r>
            <a:r>
              <a:rPr lang="en-US" dirty="0"/>
              <a:t>: Offer rapid, visible publication route for CV/ML researchers – workshops at good ML/CV conferences</a:t>
            </a:r>
          </a:p>
          <a:p>
            <a:r>
              <a:rPr lang="en-US" b="1" dirty="0">
                <a:solidFill>
                  <a:srgbClr val="023D6B"/>
                </a:solidFill>
              </a:rPr>
              <a:t>R</a:t>
            </a:r>
            <a:r>
              <a:rPr lang="en-US" dirty="0">
                <a:solidFill>
                  <a:srgbClr val="023D6B"/>
                </a:solidFill>
              </a:rPr>
              <a:t>eproducible</a:t>
            </a:r>
            <a:r>
              <a:rPr lang="en-US" dirty="0"/>
              <a:t>: Use a data challenge platform</a:t>
            </a:r>
          </a:p>
          <a:p>
            <a:pPr lvl="1"/>
            <a:r>
              <a:rPr lang="en-US" dirty="0"/>
              <a:t>Standardization of results allows comparison of methods</a:t>
            </a:r>
          </a:p>
          <a:p>
            <a:pPr lvl="1"/>
            <a:r>
              <a:rPr lang="en-US" dirty="0"/>
              <a:t>Decide on suitable performance metrics</a:t>
            </a:r>
          </a:p>
          <a:p>
            <a:r>
              <a:rPr lang="en-US" b="1" dirty="0">
                <a:solidFill>
                  <a:srgbClr val="023D6B"/>
                </a:solidFill>
              </a:rPr>
              <a:t>C</a:t>
            </a:r>
            <a:r>
              <a:rPr lang="en-US" dirty="0">
                <a:solidFill>
                  <a:srgbClr val="023D6B"/>
                </a:solidFill>
              </a:rPr>
              <a:t>onvenience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Make lives of participants as easy as possible 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FAIR+ Problem Statement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b="19692"/>
          <a:stretch/>
        </p:blipFill>
        <p:spPr>
          <a:xfrm>
            <a:off x="6900288" y="1578310"/>
            <a:ext cx="4889754" cy="27867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feld 9"/>
          <p:cNvSpPr txBox="1"/>
          <p:nvPr/>
        </p:nvSpPr>
        <p:spPr>
          <a:xfrm rot="20798881">
            <a:off x="9615869" y="994874"/>
            <a:ext cx="2374368" cy="794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Baseline paper</a:t>
            </a:r>
          </a:p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~240 citations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b="46082"/>
          <a:stretch/>
        </p:blipFill>
        <p:spPr>
          <a:xfrm>
            <a:off x="7160286" y="3196853"/>
            <a:ext cx="4840370" cy="25364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feld 11"/>
          <p:cNvSpPr txBox="1"/>
          <p:nvPr/>
        </p:nvSpPr>
        <p:spPr>
          <a:xfrm rot="20798881">
            <a:off x="9184007" y="2799821"/>
            <a:ext cx="2956259" cy="794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Problem statement</a:t>
            </a:r>
          </a:p>
          <a:p>
            <a:pPr algn="l">
              <a:lnSpc>
                <a:spcPct val="95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~220 citations</a:t>
            </a:r>
          </a:p>
        </p:txBody>
      </p:sp>
    </p:spTree>
    <p:extLst>
      <p:ext uri="{BB962C8B-B14F-4D97-AF65-F5344CB8AC3E}">
        <p14:creationId xmlns:p14="http://schemas.microsoft.com/office/powerpoint/2010/main" val="339151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Jülich Challenges / Helmholtz Challenges Platform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47</a:t>
            </a:fld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 online challenge platform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rcRect b="12878"/>
          <a:stretch/>
        </p:blipFill>
        <p:spPr bwMode="auto">
          <a:xfrm>
            <a:off x="357547" y="1437250"/>
            <a:ext cx="9338853" cy="5165187"/>
          </a:xfrm>
          <a:prstGeom prst="rect">
            <a:avLst/>
          </a:prstGeom>
        </p:spPr>
      </p:pic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FC151771-9508-400C-BCA3-65B33B61576C}"/>
              </a:ext>
            </a:extLst>
          </p:cNvPr>
          <p:cNvSpPr txBox="1">
            <a:spLocks/>
          </p:cNvSpPr>
          <p:nvPr/>
        </p:nvSpPr>
        <p:spPr bwMode="auto">
          <a:xfrm>
            <a:off x="5970690" y="6533728"/>
            <a:ext cx="720000" cy="2211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52F4D17-1AD6-42D9-B93A-EB002C62F438}" type="slidenum">
              <a:rPr lang="de-DE" sz="1200" smtClean="0"/>
              <a:pPr>
                <a:defRPr/>
              </a:pPr>
              <a:t>47</a:t>
            </a:fld>
            <a:endParaRPr lang="de-DE" sz="1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Jülich Challenges / Helmholtz Challenges Platform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48</a:t>
            </a:fld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An online challenge platform</a:t>
            </a:r>
          </a:p>
        </p:txBody>
      </p:sp>
      <p:pic>
        <p:nvPicPr>
          <p:cNvPr id="8" name="Inhaltsplatzhalter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6098" y="1414773"/>
            <a:ext cx="9360301" cy="539780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stage: workshops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578310"/>
            <a:ext cx="5724525" cy="4190666"/>
          </a:xfrm>
        </p:spPr>
        <p:txBody>
          <a:bodyPr/>
          <a:lstStyle/>
          <a:p>
            <a:r>
              <a:rPr lang="en-US" b="1" dirty="0">
                <a:solidFill>
                  <a:srgbClr val="023D6B"/>
                </a:solidFill>
              </a:rPr>
              <a:t>Visibility</a:t>
            </a:r>
            <a:r>
              <a:rPr lang="en-US" dirty="0"/>
              <a:t>: Workshops at </a:t>
            </a:r>
            <a:r>
              <a:rPr lang="en-US" b="1" dirty="0"/>
              <a:t>high-ranking conferences</a:t>
            </a:r>
          </a:p>
          <a:p>
            <a:r>
              <a:rPr lang="en-US" b="1" dirty="0">
                <a:solidFill>
                  <a:srgbClr val="023D6B"/>
                </a:solidFill>
              </a:rPr>
              <a:t>Community building</a:t>
            </a:r>
            <a:r>
              <a:rPr lang="en-US" dirty="0"/>
              <a:t>: </a:t>
            </a:r>
          </a:p>
          <a:p>
            <a:pPr lvl="1"/>
            <a:r>
              <a:rPr lang="en-US" b="1" dirty="0"/>
              <a:t>Great value for ML/CV scientists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Accept full length papers with main conference proceedings</a:t>
            </a:r>
          </a:p>
          <a:p>
            <a:pPr lvl="2"/>
            <a:r>
              <a:rPr lang="en-US" dirty="0"/>
              <a:t>Double blind peer-review, solid program committee </a:t>
            </a:r>
          </a:p>
          <a:p>
            <a:pPr lvl="2"/>
            <a:r>
              <a:rPr lang="en-US" dirty="0"/>
              <a:t>Extended versions in special issue of good journal</a:t>
            </a:r>
          </a:p>
          <a:p>
            <a:pPr lvl="1"/>
            <a:r>
              <a:rPr lang="en-US" b="1" dirty="0"/>
              <a:t>Great value for domain scientists</a:t>
            </a:r>
            <a:endParaRPr lang="en-US" dirty="0"/>
          </a:p>
          <a:p>
            <a:pPr lvl="2"/>
            <a:r>
              <a:rPr lang="en-US" dirty="0"/>
              <a:t>Accept problem statement papers</a:t>
            </a:r>
          </a:p>
          <a:p>
            <a:pPr lvl="1"/>
            <a:r>
              <a:rPr lang="en-US" b="1" dirty="0"/>
              <a:t>Easy entry</a:t>
            </a:r>
          </a:p>
          <a:p>
            <a:pPr lvl="2"/>
            <a:r>
              <a:rPr lang="en-US" dirty="0"/>
              <a:t>Accept extended abstracts (Posters only, no peer review, no proceedings, available online)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Visibility and community building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09" y="1126948"/>
            <a:ext cx="5295317" cy="46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7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7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Self-</a:t>
            </a:r>
            <a:r>
              <a:rPr lang="de-DE" dirty="0" err="1"/>
              <a:t>Supervised</a:t>
            </a:r>
            <a:r>
              <a:rPr lang="de-DE" dirty="0"/>
              <a:t> Learning </a:t>
            </a:r>
            <a:r>
              <a:rPr lang="de-DE" dirty="0" err="1"/>
              <a:t>for</a:t>
            </a:r>
            <a:r>
              <a:rPr lang="de-DE" dirty="0"/>
              <a:t> Sun-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Retrieval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hyperspectral</a:t>
            </a:r>
            <a:r>
              <a:rPr lang="de-DE" dirty="0"/>
              <a:t> </a:t>
            </a:r>
            <a:r>
              <a:rPr lang="de-DE" dirty="0" err="1"/>
              <a:t>imaging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799" y="6356350"/>
            <a:ext cx="2743200" cy="365125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5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EBDB12E-966E-48C8-A299-E9A1BFA1E319}"/>
              </a:ext>
            </a:extLst>
          </p:cNvPr>
          <p:cNvSpPr/>
          <p:nvPr/>
        </p:nvSpPr>
        <p:spPr>
          <a:xfrm>
            <a:off x="3048000" y="177281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de-DE" sz="3200" b="1" dirty="0"/>
              <a:t>Remote Sensing </a:t>
            </a:r>
            <a:r>
              <a:rPr lang="de-DE" sz="3200" b="1" dirty="0" err="1"/>
              <a:t>Example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2159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Remote Sensing of Sun-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r>
              <a:rPr lang="de-DE" dirty="0"/>
              <a:t> (SIF)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Relevant for bio-economy and climate change research</a:t>
            </a:r>
          </a:p>
        </p:txBody>
      </p:sp>
      <p:pic>
        <p:nvPicPr>
          <p:cNvPr id="8" name="Grafik 7" descr="https://lh4.googleusercontent.com/8j5EUrPBN_mc0iUyRPOetBO4Dhaxss3suCRs1BiHI_Kg9AA5KwSZIUU4Pmy6LWFfHrcJzpfnRhRQzH6NYiD9K6sS6CuCQ-CPwX4k54-2moTDjVMeKGtI8RGWSt0zw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1844824"/>
            <a:ext cx="11429993" cy="33491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94D6DA9-18FB-41D1-9C91-8EAA28B1B6CA}"/>
              </a:ext>
            </a:extLst>
          </p:cNvPr>
          <p:cNvSpPr txBox="1"/>
          <p:nvPr/>
        </p:nvSpPr>
        <p:spPr bwMode="auto">
          <a:xfrm>
            <a:off x="9336360" y="6550223"/>
            <a:ext cx="2821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Images </a:t>
            </a:r>
            <a:r>
              <a:rPr lang="de-DE" sz="1400" dirty="0" err="1"/>
              <a:t>courtesy</a:t>
            </a:r>
            <a:r>
              <a:rPr lang="de-DE" sz="1400" dirty="0"/>
              <a:t> of Uwe Rascher</a:t>
            </a:r>
          </a:p>
        </p:txBody>
      </p:sp>
    </p:spTree>
    <p:extLst>
      <p:ext uri="{BB962C8B-B14F-4D97-AF65-F5344CB8AC3E}">
        <p14:creationId xmlns:p14="http://schemas.microsoft.com/office/powerpoint/2010/main" val="33127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HyPlant</a:t>
            </a:r>
            <a:r>
              <a:rPr lang="en-US" dirty="0"/>
              <a:t> airborne hyperspectral imaging sensor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0000" y="1124744"/>
            <a:ext cx="6672104" cy="4214255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D3565"/>
              </a:buClr>
              <a:buNone/>
            </a:pPr>
            <a:r>
              <a:rPr lang="en-US" i="1" dirty="0" err="1"/>
              <a:t>HyPlant</a:t>
            </a:r>
            <a:r>
              <a:rPr lang="en-US" i="1" dirty="0"/>
              <a:t> 3</a:t>
            </a:r>
          </a:p>
          <a:p>
            <a:pPr>
              <a:spcAft>
                <a:spcPts val="1200"/>
              </a:spcAft>
              <a:buClr>
                <a:srgbClr val="0D3565"/>
              </a:buClr>
            </a:pPr>
            <a:r>
              <a:rPr lang="en-US" kern="1200" dirty="0">
                <a:ea typeface="+mn-ea"/>
                <a:cs typeface="+mn-cs"/>
              </a:rPr>
              <a:t>DUAL module (380 – 2500 nm)</a:t>
            </a:r>
            <a:endParaRPr lang="en-US" sz="2000" dirty="0"/>
          </a:p>
          <a:p>
            <a:pPr>
              <a:spcAft>
                <a:spcPts val="1200"/>
              </a:spcAft>
              <a:buClr>
                <a:srgbClr val="0D3565"/>
              </a:buClr>
            </a:pPr>
            <a:r>
              <a:rPr lang="en-US" dirty="0"/>
              <a:t>FLUO module (670 – 780 nm)</a:t>
            </a:r>
            <a:br>
              <a:rPr lang="en-US" dirty="0"/>
            </a:br>
            <a:r>
              <a:rPr lang="en-US" sz="2000" dirty="0"/>
              <a:t>0.25 nm FWHM, 0.11 nm SSI, SNR &gt;210</a:t>
            </a:r>
            <a:endParaRPr lang="de-DE" i="1" dirty="0"/>
          </a:p>
        </p:txBody>
      </p:sp>
      <p:pic>
        <p:nvPicPr>
          <p:cNvPr id="6" name="Obrázek 45">
            <a:extLst>
              <a:ext uri="{FF2B5EF4-FFF2-40B4-BE49-F238E27FC236}">
                <a16:creationId xmlns:a16="http://schemas.microsoft.com/office/drawing/2014/main" id="{FE20162C-F549-4264-B689-2928A085E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224" y="3084082"/>
            <a:ext cx="3506271" cy="2755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545" r="381" b="27342"/>
          <a:stretch/>
        </p:blipFill>
        <p:spPr>
          <a:xfrm>
            <a:off x="7583224" y="908720"/>
            <a:ext cx="3502461" cy="198572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10CD7F-62AF-418F-AE63-7379F14EE7A8}"/>
              </a:ext>
            </a:extLst>
          </p:cNvPr>
          <p:cNvSpPr txBox="1"/>
          <p:nvPr/>
        </p:nvSpPr>
        <p:spPr bwMode="auto">
          <a:xfrm>
            <a:off x="9336360" y="6550223"/>
            <a:ext cx="2821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Images </a:t>
            </a:r>
            <a:r>
              <a:rPr lang="de-DE" sz="1400" dirty="0" err="1"/>
              <a:t>courtesy</a:t>
            </a:r>
            <a:r>
              <a:rPr lang="de-DE" sz="1400" dirty="0"/>
              <a:t> of Uwe Rascher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CDB8143-86DA-4899-A7EA-C7D8F3E3C64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5808048" y="6381328"/>
            <a:ext cx="720000" cy="221109"/>
          </a:xfrm>
        </p:spPr>
        <p:txBody>
          <a:bodyPr/>
          <a:lstStyle/>
          <a:p>
            <a:pPr>
              <a:defRPr/>
            </a:pPr>
            <a:fld id="{A52F4D17-1AD6-42D9-B93A-EB002C62F438}" type="slidenum">
              <a:rPr lang="de-DE"/>
              <a:t>7</a:t>
            </a:fld>
            <a:endParaRPr lang="de-DE" dirty="0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87937BA0-4737-4386-B048-805393E20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999478"/>
            <a:ext cx="2962692" cy="2837565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CD574DE-8729-465E-BBB3-0F4DCF6503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664" y="3009403"/>
            <a:ext cx="2447979" cy="28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8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D5884-BA9F-4966-B93C-5CA6EA48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Spatio-spectral</a:t>
            </a:r>
            <a:r>
              <a:rPr lang="de-DE" dirty="0"/>
              <a:t> Images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HyPlant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460BAB-0222-40CE-BAB0-2BC5F288E9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2F4D17-1AD6-42D9-B93A-EB002C62F438}" type="slidenum">
              <a:rPr lang="de-DE" smtClean="0"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0EE2CE-EBF5-4A6C-8C3D-4551F31DB0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Line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operated</a:t>
            </a:r>
            <a:r>
              <a:rPr lang="de-DE" dirty="0"/>
              <a:t> in push </a:t>
            </a:r>
            <a:r>
              <a:rPr lang="de-DE" dirty="0" err="1"/>
              <a:t>broom</a:t>
            </a:r>
            <a:r>
              <a:rPr lang="de-DE" dirty="0"/>
              <a:t> </a:t>
            </a:r>
            <a:r>
              <a:rPr lang="de-DE" dirty="0" err="1"/>
              <a:t>fashion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1F819C-189D-4D3E-8EDF-6FB4824EE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1556792"/>
            <a:ext cx="11531315" cy="4362422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3D70AED-804D-4517-8474-6BA53FE66545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086" y="5366924"/>
            <a:ext cx="3162626" cy="62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BE2298E6-A52E-478B-BA39-05F62404B5AB}"/>
              </a:ext>
            </a:extLst>
          </p:cNvPr>
          <p:cNvSpPr txBox="1"/>
          <p:nvPr/>
        </p:nvSpPr>
        <p:spPr bwMode="auto">
          <a:xfrm>
            <a:off x="1127448" y="5385352"/>
            <a:ext cx="25202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cs typeface="Times New Roman" panose="02020603050405020304" pitchFamily="18" charset="0"/>
              </a:rPr>
              <a:t>Flight </a:t>
            </a:r>
            <a:r>
              <a:rPr lang="de-DE" dirty="0" err="1">
                <a:cs typeface="Times New Roman" panose="02020603050405020304" pitchFamily="18" charset="0"/>
              </a:rPr>
              <a:t>direction</a:t>
            </a:r>
            <a:r>
              <a:rPr lang="de-DE" dirty="0">
                <a:cs typeface="Times New Roman" panose="02020603050405020304" pitchFamily="18" charset="0"/>
              </a:rPr>
              <a:t>, time 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de-DE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52B6A45-415E-40B6-8128-AE00F656A938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086" y="1556792"/>
            <a:ext cx="6348" cy="382856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D2544F90-BCA5-43E1-A343-DF15D5D77EBF}"/>
              </a:ext>
            </a:extLst>
          </p:cNvPr>
          <p:cNvSpPr/>
          <p:nvPr/>
        </p:nvSpPr>
        <p:spPr>
          <a:xfrm>
            <a:off x="60294" y="1512303"/>
            <a:ext cx="298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61282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 105">
            <a:extLst>
              <a:ext uri="{FF2B5EF4-FFF2-40B4-BE49-F238E27FC236}">
                <a16:creationId xmlns:a16="http://schemas.microsoft.com/office/drawing/2014/main" id="{E65328F5-82C9-4132-827E-811C81433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610" y="4640575"/>
            <a:ext cx="1203657" cy="12786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8FE226-137A-46B0-BF72-6B58058FD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Sun 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8AA309E-AFE1-44D3-9F14-E515C74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374985"/>
            <a:ext cx="6187803" cy="4214255"/>
          </a:xfrm>
        </p:spPr>
        <p:txBody>
          <a:bodyPr/>
          <a:lstStyle/>
          <a:p>
            <a:r>
              <a:rPr lang="de-DE" dirty="0">
                <a:cs typeface="Times New Roman" panose="02020603050405020304" pitchFamily="18" charset="0"/>
              </a:rPr>
              <a:t>Incoming light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cs typeface="Times New Roman" panose="02020603050405020304" pitchFamily="18" charset="0"/>
              </a:rPr>
              <a:t>goes</a:t>
            </a:r>
            <a:r>
              <a:rPr lang="de-DE" dirty="0">
                <a:cs typeface="Times New Roman" panose="02020603050405020304" pitchFamily="18" charset="0"/>
              </a:rPr>
              <a:t> </a:t>
            </a:r>
            <a:r>
              <a:rPr lang="de-DE" dirty="0" err="1">
                <a:cs typeface="Times New Roman" panose="02020603050405020304" pitchFamily="18" charset="0"/>
              </a:rPr>
              <a:t>through</a:t>
            </a:r>
            <a:r>
              <a:rPr lang="de-DE" dirty="0">
                <a:cs typeface="Times New Roman" panose="02020603050405020304" pitchFamily="18" charset="0"/>
              </a:rPr>
              <a:t> </a:t>
            </a:r>
            <a:r>
              <a:rPr lang="de-DE" dirty="0" err="1">
                <a:cs typeface="Times New Roman" panose="02020603050405020304" pitchFamily="18" charset="0"/>
              </a:rPr>
              <a:t>optics</a:t>
            </a:r>
            <a:r>
              <a:rPr lang="de-DE" dirty="0">
                <a:cs typeface="Times New Roman" panose="02020603050405020304" pitchFamily="18" charset="0"/>
              </a:rPr>
              <a:t> and </a:t>
            </a:r>
            <a:r>
              <a:rPr lang="de-DE" dirty="0" err="1">
                <a:cs typeface="Times New Roman" panose="02020603050405020304" pitchFamily="18" charset="0"/>
              </a:rPr>
              <a:t>is</a:t>
            </a:r>
            <a:r>
              <a:rPr lang="de-DE" dirty="0">
                <a:cs typeface="Times New Roman" panose="02020603050405020304" pitchFamily="18" charset="0"/>
              </a:rPr>
              <a:t> </a:t>
            </a:r>
            <a:r>
              <a:rPr lang="de-DE" dirty="0" err="1">
                <a:cs typeface="Times New Roman" panose="02020603050405020304" pitchFamily="18" charset="0"/>
              </a:rPr>
              <a:t>detected</a:t>
            </a:r>
            <a:r>
              <a:rPr lang="de-DE" dirty="0">
                <a:cs typeface="Times New Roman" panose="02020603050405020304" pitchFamily="18" charset="0"/>
              </a:rPr>
              <a:t> </a:t>
            </a:r>
            <a:r>
              <a:rPr lang="de-DE" dirty="0" err="1">
                <a:cs typeface="Times New Roman" panose="02020603050405020304" pitchFamily="18" charset="0"/>
              </a:rPr>
              <a:t>by</a:t>
            </a:r>
            <a:r>
              <a:rPr lang="de-DE" dirty="0">
                <a:cs typeface="Times New Roman" panose="02020603050405020304" pitchFamily="18" charset="0"/>
              </a:rPr>
              <a:t> digital </a:t>
            </a:r>
            <a:r>
              <a:rPr lang="de-DE" dirty="0" err="1">
                <a:cs typeface="Times New Roman" panose="02020603050405020304" pitchFamily="18" charset="0"/>
              </a:rPr>
              <a:t>sensor</a:t>
            </a:r>
            <a:endParaRPr lang="de-DE" dirty="0"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de-DE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*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dirty="0"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000" dirty="0" err="1">
                <a:cs typeface="Times New Roman" panose="02020603050405020304" pitchFamily="18" charset="0"/>
              </a:rPr>
              <a:t>Measured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cs typeface="Times New Roman" panose="02020603050405020304" pitchFamily="18" charset="0"/>
              </a:rPr>
              <a:t>intensity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cs typeface="Times New Roman" panose="02020603050405020304" pitchFamily="18" charset="0"/>
              </a:rPr>
              <a:t>PSF </a:t>
            </a:r>
            <a:r>
              <a:rPr lang="de-DE" sz="2000" i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cs typeface="Times New Roman" panose="02020603050405020304" pitchFamily="18" charset="0"/>
              </a:rPr>
              <a:t>of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cs typeface="Times New Roman" panose="02020603050405020304" pitchFamily="18" charset="0"/>
              </a:rPr>
              <a:t>sensor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cs typeface="Times New Roman" panose="02020603050405020304" pitchFamily="18" charset="0"/>
              </a:rPr>
              <a:t>optics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>
                <a:cs typeface="Times New Roman" panose="02020603050405020304" pitchFamily="18" charset="0"/>
              </a:rPr>
              <a:t>Photon ‚</a:t>
            </a:r>
            <a:r>
              <a:rPr lang="de-DE" sz="2000" dirty="0" err="1">
                <a:cs typeface="Times New Roman" panose="02020603050405020304" pitchFamily="18" charset="0"/>
              </a:rPr>
              <a:t>shot</a:t>
            </a:r>
            <a:r>
              <a:rPr lang="de-DE" sz="2000" dirty="0">
                <a:cs typeface="Times New Roman" panose="02020603050405020304" pitchFamily="18" charset="0"/>
              </a:rPr>
              <a:t>‘ </a:t>
            </a:r>
            <a:r>
              <a:rPr lang="de-DE" sz="2000" dirty="0" err="1">
                <a:cs typeface="Times New Roman" panose="02020603050405020304" pitchFamily="18" charset="0"/>
              </a:rPr>
              <a:t>noise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de-DE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err="1">
                <a:cs typeface="Times New Roman" panose="02020603050405020304" pitchFamily="18" charset="0"/>
              </a:rPr>
              <a:t>Reflectance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 err="1">
                <a:cs typeface="Times New Roman" panose="02020603050405020304" pitchFamily="18" charset="0"/>
              </a:rPr>
              <a:t>Fluorescence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de-DE" sz="2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157BEEE-361F-44F8-97B3-5A2764F6B9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52F4D17-1AD6-42D9-B93A-EB002C62F438}" type="slidenum">
              <a:rPr lang="de-DE" smtClean="0"/>
              <a:t>9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1D90EE-1B2B-466C-8A24-071AD52CD1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Image </a:t>
            </a:r>
            <a:r>
              <a:rPr lang="de-DE" dirty="0" err="1"/>
              <a:t>formation</a:t>
            </a:r>
            <a:endParaRPr lang="de-DE" dirty="0"/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0FD95C33-77D2-4771-88EC-48FB1B1BBC92}"/>
              </a:ext>
            </a:extLst>
          </p:cNvPr>
          <p:cNvGrpSpPr/>
          <p:nvPr/>
        </p:nvGrpSpPr>
        <p:grpSpPr>
          <a:xfrm>
            <a:off x="3551819" y="3820152"/>
            <a:ext cx="2622256" cy="2713848"/>
            <a:chOff x="7389720" y="2227320"/>
            <a:chExt cx="3344760" cy="3492720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DF43B690-4097-4832-9886-C0862DF9E2D9}"/>
                </a:ext>
              </a:extLst>
            </p:cNvPr>
            <p:cNvSpPr/>
            <p:nvPr/>
          </p:nvSpPr>
          <p:spPr>
            <a:xfrm>
              <a:off x="9552383" y="3497565"/>
              <a:ext cx="689465" cy="5149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de-DE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r>
                <a:rPr lang="de-DE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de-DE" sz="2000" dirty="0"/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D0931C06-0192-44F6-A6F5-0D7ECAEEF12C}"/>
                </a:ext>
              </a:extLst>
            </p:cNvPr>
            <p:cNvSpPr/>
            <p:nvPr/>
          </p:nvSpPr>
          <p:spPr>
            <a:xfrm>
              <a:off x="7608168" y="3497565"/>
              <a:ext cx="900066" cy="5149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de-DE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down</a:t>
              </a:r>
              <a:endParaRPr lang="de-DE" sz="20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A39057E2-4A2A-4295-AB2A-187D4BA723E9}"/>
                    </a:ext>
                  </a:extLst>
                </p14:cNvPr>
                <p14:cNvContentPartPr/>
                <p14:nvPr/>
              </p14:nvContentPartPr>
              <p14:xfrm>
                <a:off x="7389720" y="2227320"/>
                <a:ext cx="3344760" cy="349272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A39057E2-4A2A-4295-AB2A-187D4BA723E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43801" y="2215738"/>
                  <a:ext cx="3401700" cy="355016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E98902F7-9ECC-47E7-8BC2-3BBF25B024B7}"/>
              </a:ext>
            </a:extLst>
          </p:cNvPr>
          <p:cNvGrpSpPr/>
          <p:nvPr/>
        </p:nvGrpSpPr>
        <p:grpSpPr>
          <a:xfrm>
            <a:off x="6346776" y="95781"/>
            <a:ext cx="5725888" cy="4388095"/>
            <a:chOff x="6346776" y="95781"/>
            <a:chExt cx="5725888" cy="4388095"/>
          </a:xfrm>
        </p:grpSpPr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58F42C77-716D-41F2-B43E-3DDEF9A41B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92664" y="127972"/>
              <a:ext cx="2880000" cy="2160000"/>
              <a:chOff x="7896200" y="875667"/>
              <a:chExt cx="3240000" cy="2430000"/>
            </a:xfrm>
          </p:grpSpPr>
          <p:pic>
            <p:nvPicPr>
              <p:cNvPr id="83" name="Grafik 82">
                <a:extLst>
                  <a:ext uri="{FF2B5EF4-FFF2-40B4-BE49-F238E27FC236}">
                    <a16:creationId xmlns:a16="http://schemas.microsoft.com/office/drawing/2014/main" id="{CA2BF98B-8B64-4272-88B5-69553FD3D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6200" y="875667"/>
                <a:ext cx="3240000" cy="2430000"/>
              </a:xfrm>
              <a:prstGeom prst="rect">
                <a:avLst/>
              </a:prstGeom>
            </p:spPr>
          </p:pic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E7DBA7C4-F717-44F0-AC0B-0E3614C996DA}"/>
                  </a:ext>
                </a:extLst>
              </p:cNvPr>
              <p:cNvSpPr/>
              <p:nvPr/>
            </p:nvSpPr>
            <p:spPr>
              <a:xfrm>
                <a:off x="8328248" y="1057566"/>
                <a:ext cx="17748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 err="1">
                    <a:cs typeface="Times New Roman" panose="02020603050405020304" pitchFamily="18" charset="0"/>
                  </a:rPr>
                  <a:t>Fluorescence</a:t>
                </a:r>
                <a:r>
                  <a:rPr lang="de-DE" dirty="0">
                    <a:cs typeface="Times New Roman" panose="02020603050405020304" pitchFamily="18" charset="0"/>
                  </a:rPr>
                  <a:t> </a:t>
                </a: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endParaRPr lang="de-DE" dirty="0"/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0E4370D1-00FE-4B08-9457-6AF48F7C88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92664" y="2323876"/>
              <a:ext cx="2880000" cy="2160000"/>
              <a:chOff x="1607413" y="3541611"/>
              <a:chExt cx="3240000" cy="2430000"/>
            </a:xfrm>
          </p:grpSpPr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F0549BCD-B777-4709-83A6-38C116BF1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7413" y="3541611"/>
                <a:ext cx="3240000" cy="2430000"/>
              </a:xfrm>
              <a:prstGeom prst="rect">
                <a:avLst/>
              </a:prstGeom>
            </p:spPr>
          </p:pic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28A39FFF-D5DE-49E8-A32E-4D1DD5C42B85}"/>
                  </a:ext>
                </a:extLst>
              </p:cNvPr>
              <p:cNvSpPr/>
              <p:nvPr/>
            </p:nvSpPr>
            <p:spPr>
              <a:xfrm>
                <a:off x="3814118" y="3711888"/>
                <a:ext cx="692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de-DE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down</a:t>
                </a:r>
                <a:r>
                  <a:rPr lang="de-DE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de-DE" dirty="0"/>
              </a:p>
            </p:txBody>
          </p:sp>
        </p:grpSp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FBD87F68-3E59-4BC3-AF65-09DC7E64BF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6776" y="95781"/>
              <a:ext cx="2880000" cy="2160000"/>
              <a:chOff x="1559496" y="886390"/>
              <a:chExt cx="3240000" cy="2430000"/>
            </a:xfrm>
          </p:grpSpPr>
          <p:pic>
            <p:nvPicPr>
              <p:cNvPr id="80" name="Grafik 79">
                <a:extLst>
                  <a:ext uri="{FF2B5EF4-FFF2-40B4-BE49-F238E27FC236}">
                    <a16:creationId xmlns:a16="http://schemas.microsoft.com/office/drawing/2014/main" id="{28893D0E-7CC8-47BE-993C-55ED558D4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9496" y="886390"/>
                <a:ext cx="3240000" cy="2430000"/>
              </a:xfrm>
              <a:prstGeom prst="rect">
                <a:avLst/>
              </a:prstGeom>
            </p:spPr>
          </p:pic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AFFC9DF1-3F7C-424B-ABDE-14BB147EFC04}"/>
                  </a:ext>
                </a:extLst>
              </p:cNvPr>
              <p:cNvSpPr/>
              <p:nvPr/>
            </p:nvSpPr>
            <p:spPr>
              <a:xfrm>
                <a:off x="1991544" y="1079448"/>
                <a:ext cx="18213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 err="1">
                    <a:cs typeface="Times New Roman" panose="02020603050405020304" pitchFamily="18" charset="0"/>
                  </a:rPr>
                  <a:t>Reflectance</a:t>
                </a:r>
                <a:r>
                  <a:rPr lang="de-DE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</a:t>
                </a:r>
                <a:endParaRPr lang="de-DE" dirty="0"/>
              </a:p>
            </p:txBody>
          </p:sp>
        </p:grp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5C0D682C-0411-4E47-8444-95DA443E359B}"/>
              </a:ext>
            </a:extLst>
          </p:cNvPr>
          <p:cNvGrpSpPr>
            <a:grpSpLocks noChangeAspect="1"/>
          </p:cNvGrpSpPr>
          <p:nvPr/>
        </p:nvGrpSpPr>
        <p:grpSpPr>
          <a:xfrm>
            <a:off x="6346776" y="2320163"/>
            <a:ext cx="2880000" cy="2160000"/>
            <a:chOff x="4881296" y="3482717"/>
            <a:chExt cx="3240000" cy="2430000"/>
          </a:xfrm>
        </p:grpSpPr>
        <p:pic>
          <p:nvPicPr>
            <p:cNvPr id="86" name="Grafik 85">
              <a:extLst>
                <a:ext uri="{FF2B5EF4-FFF2-40B4-BE49-F238E27FC236}">
                  <a16:creationId xmlns:a16="http://schemas.microsoft.com/office/drawing/2014/main" id="{FDA8D14B-6C51-4037-B3C7-B09345386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296" y="3482717"/>
              <a:ext cx="3240000" cy="2430000"/>
            </a:xfrm>
            <a:prstGeom prst="rect">
              <a:avLst/>
            </a:prstGeom>
          </p:spPr>
        </p:pic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7E45DD37-B283-4B73-8BC8-C3163AA6E37F}"/>
                </a:ext>
              </a:extLst>
            </p:cNvPr>
            <p:cNvSpPr/>
            <p:nvPr/>
          </p:nvSpPr>
          <p:spPr>
            <a:xfrm>
              <a:off x="5447928" y="3696197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de-DE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endParaRPr lang="de-DE" dirty="0"/>
            </a:p>
          </p:txBody>
        </p:sp>
      </p:grpSp>
      <p:sp>
        <p:nvSpPr>
          <p:cNvPr id="89" name="Rechteck 88">
            <a:extLst>
              <a:ext uri="{FF2B5EF4-FFF2-40B4-BE49-F238E27FC236}">
                <a16:creationId xmlns:a16="http://schemas.microsoft.com/office/drawing/2014/main" id="{FAB6F515-46A0-4BE9-AE1B-5D8C164853E4}"/>
              </a:ext>
            </a:extLst>
          </p:cNvPr>
          <p:cNvSpPr/>
          <p:nvPr/>
        </p:nvSpPr>
        <p:spPr>
          <a:xfrm>
            <a:off x="5780947" y="3869518"/>
            <a:ext cx="269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5ADEBB-5175-4402-8A4A-E70B41303789}"/>
              </a:ext>
            </a:extLst>
          </p:cNvPr>
          <p:cNvSpPr txBox="1"/>
          <p:nvPr/>
        </p:nvSpPr>
        <p:spPr>
          <a:xfrm>
            <a:off x="6672064" y="6189357"/>
            <a:ext cx="313900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Scharr et al. (2021), Remote Sensing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6081B26-111C-4C03-A12C-46EF4617AA4E}"/>
              </a:ext>
            </a:extLst>
          </p:cNvPr>
          <p:cNvSpPr txBox="1"/>
          <p:nvPr/>
        </p:nvSpPr>
        <p:spPr>
          <a:xfrm>
            <a:off x="4157366" y="4264705"/>
            <a:ext cx="101267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>
                <a:solidFill>
                  <a:srgbClr val="7C9FD2"/>
                </a:solidFill>
              </a:rPr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4063115709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Words>1898</Words>
  <Application>Microsoft Office PowerPoint</Application>
  <DocSecurity>0</DocSecurity>
  <PresentationFormat>Breitbild</PresentationFormat>
  <Paragraphs>533</Paragraphs>
  <Slides>49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5" baseType="lpstr">
      <vt:lpstr>Arial</vt:lpstr>
      <vt:lpstr>Calibri</vt:lpstr>
      <vt:lpstr>Symbol</vt:lpstr>
      <vt:lpstr>Times New Roman</vt:lpstr>
      <vt:lpstr>Wingdings</vt:lpstr>
      <vt:lpstr>Jülich</vt:lpstr>
      <vt:lpstr>Machine Learning for Scientific Applications</vt:lpstr>
      <vt:lpstr>Machine learning (ML)</vt:lpstr>
      <vt:lpstr>Machine Learning (ML)</vt:lpstr>
      <vt:lpstr>Designing ML-based Solutions </vt:lpstr>
      <vt:lpstr>Self-Supervised Learning for Sun-Induced Fluorescence Retrieval from hyperspectral imaging data</vt:lpstr>
      <vt:lpstr>Remote Sensing of Sun-Induced Fluorescence (SIF)</vt:lpstr>
      <vt:lpstr>HyPlant airborne hyperspectral imaging sensor</vt:lpstr>
      <vt:lpstr>Spatio-spectral Images from HyPlant</vt:lpstr>
      <vt:lpstr>Sun Induced Fluorescence</vt:lpstr>
      <vt:lpstr>Deep Learning for Sun-Induced Fluorescence Retrieval</vt:lpstr>
      <vt:lpstr>Deep Learning for Sun-Induced Fluorescence Retrieval</vt:lpstr>
      <vt:lpstr>Deep Learning for Sun-Induced Fluorescence Retrieval</vt:lpstr>
      <vt:lpstr>Deep Learning for Sun-Induced Fluorescence Retrieval</vt:lpstr>
      <vt:lpstr>Segmentation of rhizotron images</vt:lpstr>
      <vt:lpstr>Plant Phenotyping</vt:lpstr>
      <vt:lpstr>Root phenotyping in Soil: GrowScreen-Rhizo </vt:lpstr>
      <vt:lpstr>Root phenotyping in Soil: GrowScreen-Rhizo </vt:lpstr>
      <vt:lpstr>PowerPoint-Präsentation</vt:lpstr>
      <vt:lpstr>Root phenotyping in Soil: GrowScreen-Rhizo </vt:lpstr>
      <vt:lpstr>Root phenotyping in Soil: GrowScreen-Rhizo </vt:lpstr>
      <vt:lpstr>Root phenotyping in Soil: GrowScreen-Rhizo </vt:lpstr>
      <vt:lpstr>Segmentation by deep learning</vt:lpstr>
      <vt:lpstr>Segmentation by deep learning</vt:lpstr>
      <vt:lpstr>Segmentation by deep learning</vt:lpstr>
      <vt:lpstr>Segmentation by deep learning</vt:lpstr>
      <vt:lpstr>Segmentation by deep learning</vt:lpstr>
      <vt:lpstr>Segmentation by deep learning</vt:lpstr>
      <vt:lpstr>Machine Learning for Scientific Applications</vt:lpstr>
      <vt:lpstr>Computer Vision, Image Processing, Imaging, Visualization …</vt:lpstr>
      <vt:lpstr>Data Challenges</vt:lpstr>
      <vt:lpstr>Data Challenges</vt:lpstr>
      <vt:lpstr>Dataset Challenges in Machine Learning</vt:lpstr>
      <vt:lpstr>Dataset Challenges in Machine Learning</vt:lpstr>
      <vt:lpstr>Dataset Challenges in Machine Learning</vt:lpstr>
      <vt:lpstr>Dataset Challenges in Machine Learning</vt:lpstr>
      <vt:lpstr>Sharing Data: A Symbiosis with Machine Learning</vt:lpstr>
      <vt:lpstr>Data challenges are common in medical imaging</vt:lpstr>
      <vt:lpstr>Many Datasets already available</vt:lpstr>
      <vt:lpstr>Progress by the Plant Phenotyping Dataset</vt:lpstr>
      <vt:lpstr>Progress by the Plant Phenotyping Dataset</vt:lpstr>
      <vt:lpstr>Progress by the Plant Phenotyping Dataset</vt:lpstr>
      <vt:lpstr>Progress by the Plant Phenotyping Dataset</vt:lpstr>
      <vt:lpstr>Progress by the Plant Phenotyping Dataset</vt:lpstr>
      <vt:lpstr>Progress by the Plant Phenotyping Dataset</vt:lpstr>
      <vt:lpstr>How was this achieved? Lessons learned</vt:lpstr>
      <vt:lpstr>Setting the problem: competitions</vt:lpstr>
      <vt:lpstr>Jülich Challenges / Helmholtz Challenges Platform</vt:lpstr>
      <vt:lpstr>Jülich Challenges / Helmholtz Challenges Platform</vt:lpstr>
      <vt:lpstr>Setting the stage: workshops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subject/>
  <dc:creator>admin.reisen</dc:creator>
  <cp:keywords/>
  <dc:description/>
  <cp:lastModifiedBy>Scharr, Hanno</cp:lastModifiedBy>
  <cp:revision>430</cp:revision>
  <dcterms:created xsi:type="dcterms:W3CDTF">2019-11-11T12:51:38Z</dcterms:created>
  <dcterms:modified xsi:type="dcterms:W3CDTF">2022-09-15T05:27:12Z</dcterms:modified>
  <cp:category/>
  <dc:identifier/>
  <cp:contentStatus/>
  <dc:language/>
  <cp:version/>
</cp:coreProperties>
</file>