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5" r:id="rId3"/>
    <p:sldId id="257" r:id="rId4"/>
    <p:sldId id="258" r:id="rId5"/>
    <p:sldId id="276" r:id="rId6"/>
    <p:sldId id="261" r:id="rId7"/>
    <p:sldId id="262" r:id="rId8"/>
    <p:sldId id="259" r:id="rId9"/>
    <p:sldId id="277" r:id="rId10"/>
    <p:sldId id="278" r:id="rId11"/>
    <p:sldId id="260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2D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320" autoAdjust="0"/>
  </p:normalViewPr>
  <p:slideViewPr>
    <p:cSldViewPr snapToGrid="0">
      <p:cViewPr varScale="1">
        <p:scale>
          <a:sx n="131" d="100"/>
          <a:sy n="131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08AD3-2F72-4A54-8405-B924662346EF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5F558-F7C0-483E-AAA8-969465439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02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Sensor data analysis employing machine learning </a:t>
            </a:r>
            <a:r>
              <a:rPr lang="en-US" dirty="0" err="1"/>
              <a:t>Ramaz</a:t>
            </a:r>
            <a:r>
              <a:rPr lang="en-US" dirty="0"/>
              <a:t> </a:t>
            </a:r>
            <a:r>
              <a:rPr lang="en-US" dirty="0" err="1"/>
              <a:t>Botchorishvili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5F558-F7C0-483E-AAA8-969465439B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3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outlook:</a:t>
            </a:r>
          </a:p>
          <a:p>
            <a:r>
              <a:rPr lang="en-US" dirty="0"/>
              <a:t>Prolonging project</a:t>
            </a:r>
          </a:p>
          <a:p>
            <a:r>
              <a:rPr lang="en-US" dirty="0"/>
              <a:t>Smart Sensors</a:t>
            </a:r>
          </a:p>
          <a:p>
            <a:r>
              <a:rPr lang="en-US" dirty="0"/>
              <a:t>Financial sources for permanent/semi permanent staff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5F558-F7C0-483E-AAA8-969465439B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9854-C38D-BBBC-48B3-39A21F104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437B1-5B76-047B-AB6F-E8D2A0EC0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525C0-6DE1-8DF3-EBF7-6927E293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2DA44-25F6-6FEB-DE35-DC677B09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63283-CA10-905A-B601-4231E19D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0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1A85F-EA80-4182-58C5-16786C42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789DA-B01F-1B76-5236-5E369443C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CF826-F307-E051-644B-A1DAE78F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2BFD1-A0BD-851B-1693-1DB18EC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46B9B-6B08-1C06-65B8-6C1D3B8D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8FEF6F-19EE-BDA8-5699-99337817E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EA73-41D6-1EB0-A2A0-B0968263C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B76B-7E13-2670-C754-D22600EC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14DAA-341D-C54F-D764-58FCEE1B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7E36E-078A-D5C3-532A-55321D4B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8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B93D-233D-83CB-C0E3-0F6539A0F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A72A0-090F-83A5-490D-3D528CE08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6B544-7F10-DAEF-6384-61E49293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8D0E7-17CA-7027-A18B-172551DF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982C2-95DA-05DC-964B-B5A5EAA0C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71B0-BB88-9C76-7BDE-1509F908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C1CDB-4F80-C0B9-59BB-6FDD25D51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717D2-4296-9E09-9852-BCB340D0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5DAF0-170B-70F3-576A-CB25D85ED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7F4B4-BEB0-B759-2B67-C57CA34B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0E2C-B818-D996-E131-52F63491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9200D-FCDB-E254-F294-BBA2D6C62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B78D63-5AA9-72AB-68C1-2FA89F662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28A51-49B2-C8D8-876B-32924F15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6718F-185E-F455-18CE-31E2D028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EE5E2-58CB-7D92-359A-6448173A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5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2B42-D094-1641-3468-921DFB56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2D73E-48F8-CAF4-7B4F-6751B284A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4F55F-C625-FA8F-2E16-5E3F21854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D7C60-5AB8-2AD0-BFAA-E57D9C07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0FA03B-B30B-DE19-C792-04832374D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7CAE4D-B257-196C-0F2A-3C849D73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D1CE65-6BF8-41B2-7BCF-71C10840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1CB1C-BFAC-DE6D-FAF0-AD608A14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8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A4E1-411B-1878-AAFD-991864EE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45926-5E02-C08E-543F-AC015E8F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5E035E-D14E-AFC2-A5B3-68B6EC6D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FD718-DE04-5917-6C61-78DDAF64F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3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9BF199-68B5-7897-1C2B-43D9A1324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AF83A-5634-80E7-98DD-BD9AC2487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27A6D-6074-98A6-EDB8-B8E8700B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3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2E53-FD2D-BC13-E245-8F11FA0E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C347-5950-0ED1-EB1F-FDBBDF14E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E14B2-6A77-B2D5-6D64-3AEFE9262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01A35-B2F8-5A28-0C73-DD696CBD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7BA9B-C80D-5B75-13EF-5785C0F5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CB62D-2883-0394-2626-F98FF27A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8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2C84-E925-22E8-F688-38F687EE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16B7B-86E1-873D-0FE7-E842D3217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70139-BBA4-D8F2-2CAC-5A287EB64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79574-82F0-A6DF-B2F7-78D8D53E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21841-A670-911C-D423-96C33AC2E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D7326-AF96-9B22-483E-56449AF7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6AE4E-A1D3-8C00-8C6D-83E94CC6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46A2D-B299-A003-DB13-3EB621C40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90777-0E2E-8CBC-4AB4-5999F0E86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E0E05-F932-4FB3-B1BB-F8EEF8D2014C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05601-689D-59D0-799D-17FF84BC2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939BA-C3AE-8E72-3E1D-F569B60B5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B6CB-A9CA-4A41-8B89-2617B7F5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8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D480C-E8D9-874A-942E-B856D88386B0}"/>
              </a:ext>
            </a:extLst>
          </p:cNvPr>
          <p:cNvSpPr txBox="1"/>
          <p:nvPr/>
        </p:nvSpPr>
        <p:spPr>
          <a:xfrm>
            <a:off x="632791" y="1442"/>
            <a:ext cx="10694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SMART|AtmoSim_Lab</a:t>
            </a:r>
            <a:r>
              <a:rPr lang="en-US" sz="3200" b="1" dirty="0"/>
              <a:t>: Science Case – Atmospheric Chemistry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C6CC9-3BBB-478B-8CD9-01CDAC21B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87" y="1719354"/>
            <a:ext cx="4119716" cy="1900340"/>
          </a:xfrm>
          <a:prstGeom prst="rect">
            <a:avLst/>
          </a:prstGeom>
        </p:spPr>
      </p:pic>
      <p:pic>
        <p:nvPicPr>
          <p:cNvPr id="6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B07C3BE-72CA-43B9-A2EA-24C1D98B6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25" y="1725567"/>
            <a:ext cx="2099661" cy="2097561"/>
          </a:xfrm>
          <a:prstGeom prst="rect">
            <a:avLst/>
          </a:prstGeom>
        </p:spPr>
      </p:pic>
      <p:pic>
        <p:nvPicPr>
          <p:cNvPr id="7" name="Picture 6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8B08840-8B20-49B7-8C4B-1CD3E1171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3" y="1725567"/>
            <a:ext cx="5211097" cy="1823884"/>
          </a:xfrm>
          <a:prstGeom prst="rect">
            <a:avLst/>
          </a:prstGeom>
        </p:spPr>
      </p:pic>
      <p:pic>
        <p:nvPicPr>
          <p:cNvPr id="8" name="Picture 7" descr="A close up of a coin&#10;&#10;Description generated with very high confidence">
            <a:extLst>
              <a:ext uri="{FF2B5EF4-FFF2-40B4-BE49-F238E27FC236}">
                <a16:creationId xmlns:a16="http://schemas.microsoft.com/office/drawing/2014/main" id="{3672D076-88D2-42A0-B279-01EE62D0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71" y="3737697"/>
            <a:ext cx="2602633" cy="255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8C9AD-CD7D-496E-80CA-F2B8F6F202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043" y="3724518"/>
            <a:ext cx="5407743" cy="2622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406448-EC8D-3A77-ACA3-5BE55EE2B65E}"/>
              </a:ext>
            </a:extLst>
          </p:cNvPr>
          <p:cNvSpPr txBox="1"/>
          <p:nvPr/>
        </p:nvSpPr>
        <p:spPr>
          <a:xfrm>
            <a:off x="2044147" y="586217"/>
            <a:ext cx="810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HEALTH AS A GLOBACL CHALLENGE: |CONTRIBUTIONS BY GGSB SMART LABS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5A841-640C-3A89-C460-41ACBD18A407}"/>
              </a:ext>
            </a:extLst>
          </p:cNvPr>
          <p:cNvSpPr txBox="1"/>
          <p:nvPr/>
        </p:nvSpPr>
        <p:spPr>
          <a:xfrm>
            <a:off x="4140671" y="6264129"/>
            <a:ext cx="3108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Georgian German Science Bridge (GGSB) 2022</a:t>
            </a:r>
          </a:p>
          <a:p>
            <a:pPr algn="ctr"/>
            <a:r>
              <a:rPr lang="en-US" sz="1200" b="1" dirty="0"/>
              <a:t>September 15</a:t>
            </a:r>
          </a:p>
          <a:p>
            <a:pPr algn="ctr"/>
            <a:r>
              <a:rPr lang="en-US" sz="1200" b="1" dirty="0"/>
              <a:t>Tbilisi, Georgia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483D3-992D-9030-45F1-5BFB04AABE95}"/>
              </a:ext>
            </a:extLst>
          </p:cNvPr>
          <p:cNvSpPr txBox="1"/>
          <p:nvPr/>
        </p:nvSpPr>
        <p:spPr>
          <a:xfrm>
            <a:off x="3962400" y="1139687"/>
            <a:ext cx="420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Giorgi Jibuti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05EC05-21AC-9088-600E-BAA51D36507F}"/>
              </a:ext>
            </a:extLst>
          </p:cNvPr>
          <p:cNvSpPr txBox="1"/>
          <p:nvPr/>
        </p:nvSpPr>
        <p:spPr>
          <a:xfrm>
            <a:off x="1018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238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FCC55A-F13C-F535-4355-6C085CCE7398}"/>
              </a:ext>
            </a:extLst>
          </p:cNvPr>
          <p:cNvSpPr txBox="1"/>
          <p:nvPr/>
        </p:nvSpPr>
        <p:spPr>
          <a:xfrm>
            <a:off x="2829339" y="-16421"/>
            <a:ext cx="6904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Civil/volunteering and other activities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C7C52-F92F-5984-99A2-D4DC3F3AC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553"/>
            <a:ext cx="7553739" cy="3089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741BB-8974-385A-3B22-06610F064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722" y="3672749"/>
            <a:ext cx="4726000" cy="319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2D10C4-D156-4597-EE2B-18F53DCD2B7F}"/>
              </a:ext>
            </a:extLst>
          </p:cNvPr>
          <p:cNvSpPr txBox="1"/>
          <p:nvPr/>
        </p:nvSpPr>
        <p:spPr>
          <a:xfrm>
            <a:off x="7370722" y="6441816"/>
            <a:ext cx="4461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Air contamination measurements in subway station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45CDB-E76A-4FE4-5FBD-57708C989128}"/>
              </a:ext>
            </a:extLst>
          </p:cNvPr>
          <p:cNvSpPr txBox="1"/>
          <p:nvPr/>
        </p:nvSpPr>
        <p:spPr>
          <a:xfrm>
            <a:off x="470452" y="5042452"/>
            <a:ext cx="588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PM measurements in living/commercial areas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6B3507-DB5D-8A6E-CE84-9E0380557E6C}"/>
              </a:ext>
            </a:extLst>
          </p:cNvPr>
          <p:cNvSpPr txBox="1"/>
          <p:nvPr/>
        </p:nvSpPr>
        <p:spPr>
          <a:xfrm>
            <a:off x="10182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5788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787379-6DD9-8AB7-6152-64C50183A10E}"/>
              </a:ext>
            </a:extLst>
          </p:cNvPr>
          <p:cNvSpPr txBox="1"/>
          <p:nvPr/>
        </p:nvSpPr>
        <p:spPr>
          <a:xfrm>
            <a:off x="172278" y="0"/>
            <a:ext cx="11847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SMART|AtmoSim_LAB’s</a:t>
            </a:r>
            <a:r>
              <a:rPr lang="en-US" sz="3200" dirty="0"/>
              <a:t> Contribution to Science and education</a:t>
            </a:r>
          </a:p>
          <a:p>
            <a:pPr algn="ctr"/>
            <a:r>
              <a:rPr lang="en-US" sz="3200" dirty="0"/>
              <a:t>(some figures)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7505B-803E-E982-DCD8-58B43EFEF768}"/>
              </a:ext>
            </a:extLst>
          </p:cNvPr>
          <p:cNvSpPr txBox="1"/>
          <p:nvPr/>
        </p:nvSpPr>
        <p:spPr>
          <a:xfrm>
            <a:off x="0" y="1265583"/>
            <a:ext cx="12192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2 bachelor and 15 master degree diploma were completed at </a:t>
            </a:r>
            <a:r>
              <a:rPr lang="en-US" sz="2800" dirty="0" err="1"/>
              <a:t>SMART|AtmoSim_LAB</a:t>
            </a: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Up to 35 presentations given at local and international scientific conferences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More than 20 students visited FZJ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1 master diploma was completed at FZJ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1 PhD diploma was completed 2 PhD students are currently working on it at FZJ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Joint workshops/summer schools at TSU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A047C-9ADB-0441-FE13-CFA44E1F0774}"/>
              </a:ext>
            </a:extLst>
          </p:cNvPr>
          <p:cNvSpPr txBox="1"/>
          <p:nvPr/>
        </p:nvSpPr>
        <p:spPr>
          <a:xfrm>
            <a:off x="10182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0087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6A0711-52E2-B441-B88C-D1BB121121F4}"/>
              </a:ext>
            </a:extLst>
          </p:cNvPr>
          <p:cNvSpPr txBox="1"/>
          <p:nvPr/>
        </p:nvSpPr>
        <p:spPr>
          <a:xfrm>
            <a:off x="2809461" y="1192696"/>
            <a:ext cx="7070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04843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39BCF-F377-4863-BEB8-539DB5F7A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356"/>
            <a:ext cx="12192000" cy="54275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C7E53-978C-E3A9-4D91-1C89E2ADD0E7}"/>
              </a:ext>
            </a:extLst>
          </p:cNvPr>
          <p:cNvSpPr txBox="1"/>
          <p:nvPr/>
        </p:nvSpPr>
        <p:spPr>
          <a:xfrm>
            <a:off x="10734261" y="6321287"/>
            <a:ext cx="159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Abasha</a:t>
            </a:r>
            <a:r>
              <a:rPr lang="en-US" dirty="0"/>
              <a:t>,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29BFF-3476-7D70-CAD5-94A04C688FB2}"/>
              </a:ext>
            </a:extLst>
          </p:cNvPr>
          <p:cNvSpPr txBox="1"/>
          <p:nvPr/>
        </p:nvSpPr>
        <p:spPr>
          <a:xfrm>
            <a:off x="1018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8924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436236-603C-4273-8831-911D93B89980}"/>
              </a:ext>
            </a:extLst>
          </p:cNvPr>
          <p:cNvSpPr/>
          <p:nvPr/>
        </p:nvSpPr>
        <p:spPr>
          <a:xfrm>
            <a:off x="0" y="1413064"/>
            <a:ext cx="12192000" cy="35394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•</a:t>
            </a:r>
            <a:r>
              <a:rPr lang="en-US" sz="3200" b="1" dirty="0"/>
              <a:t>ECO PHYSICS</a:t>
            </a:r>
            <a:r>
              <a:rPr lang="en-US" sz="3200" dirty="0"/>
              <a:t>: </a:t>
            </a:r>
            <a:r>
              <a:rPr lang="en-US" sz="3200" b="1" dirty="0"/>
              <a:t>CLD 780 TR</a:t>
            </a:r>
            <a:r>
              <a:rPr lang="en-US" sz="3200" dirty="0"/>
              <a:t>- NO &amp;</a:t>
            </a:r>
            <a:r>
              <a:rPr lang="ka-GE" sz="3200" dirty="0"/>
              <a:t> </a:t>
            </a:r>
            <a:r>
              <a:rPr lang="en-US" sz="3200" dirty="0"/>
              <a:t> NO</a:t>
            </a:r>
            <a:r>
              <a:rPr lang="en-US" sz="3200" baseline="-25000" dirty="0"/>
              <a:t>2</a:t>
            </a:r>
            <a:r>
              <a:rPr lang="ka-GE" sz="3200" dirty="0"/>
              <a:t> </a:t>
            </a:r>
            <a:r>
              <a:rPr lang="en-US" sz="3200" dirty="0"/>
              <a:t>measurements</a:t>
            </a:r>
          </a:p>
          <a:p>
            <a:endParaRPr lang="en-US" sz="3200" dirty="0"/>
          </a:p>
          <a:p>
            <a:r>
              <a:rPr lang="en-US" sz="3200" dirty="0"/>
              <a:t>•</a:t>
            </a:r>
            <a:r>
              <a:rPr lang="en-US" sz="3200" b="1" dirty="0" err="1"/>
              <a:t>Evironnement</a:t>
            </a:r>
            <a:r>
              <a:rPr lang="en-US" sz="3200" b="1" dirty="0"/>
              <a:t> S.A</a:t>
            </a:r>
            <a:r>
              <a:rPr lang="en-US" sz="3200" dirty="0"/>
              <a:t>  </a:t>
            </a:r>
            <a:r>
              <a:rPr lang="en-US" sz="3200" b="1" dirty="0"/>
              <a:t>O</a:t>
            </a:r>
            <a:r>
              <a:rPr lang="en-US" sz="3200" b="1" baseline="-25000" dirty="0"/>
              <a:t>3</a:t>
            </a:r>
            <a:r>
              <a:rPr lang="en-US" sz="3200" b="1" dirty="0"/>
              <a:t> 41 M</a:t>
            </a:r>
            <a:r>
              <a:rPr lang="en-US" sz="3200" dirty="0"/>
              <a:t>- Ozone measurements</a:t>
            </a:r>
          </a:p>
          <a:p>
            <a:endParaRPr lang="en-US" sz="3200" dirty="0"/>
          </a:p>
          <a:p>
            <a:r>
              <a:rPr lang="en-US" sz="3200" dirty="0"/>
              <a:t>•</a:t>
            </a:r>
            <a:r>
              <a:rPr lang="en-US" sz="3200" b="1" dirty="0"/>
              <a:t>PICARRO CRDS : G2401</a:t>
            </a:r>
            <a:r>
              <a:rPr lang="en-US" sz="3200" dirty="0"/>
              <a:t> – </a:t>
            </a:r>
            <a:r>
              <a:rPr lang="en-US" sz="3200" b="1" dirty="0"/>
              <a:t>CO</a:t>
            </a:r>
            <a:r>
              <a:rPr lang="en-US" sz="3200" dirty="0"/>
              <a:t>, </a:t>
            </a:r>
            <a:r>
              <a:rPr lang="en-US" sz="3200" b="1" dirty="0"/>
              <a:t>CO</a:t>
            </a:r>
            <a:r>
              <a:rPr lang="en-US" sz="3200" b="1" baseline="-25000" dirty="0"/>
              <a:t>2</a:t>
            </a:r>
            <a:r>
              <a:rPr lang="en-US" sz="3200" dirty="0"/>
              <a:t>, </a:t>
            </a:r>
            <a:r>
              <a:rPr lang="en-US" sz="3200" b="1" dirty="0"/>
              <a:t>CH</a:t>
            </a:r>
            <a:r>
              <a:rPr lang="en-US" sz="3200" b="1" baseline="-25000" dirty="0"/>
              <a:t>4</a:t>
            </a:r>
            <a:r>
              <a:rPr lang="en-US" sz="3200" dirty="0"/>
              <a:t>, </a:t>
            </a:r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r>
              <a:rPr lang="en-US" sz="3200" dirty="0"/>
              <a:t> measurements</a:t>
            </a:r>
          </a:p>
          <a:p>
            <a:endParaRPr lang="en-US" sz="3200" dirty="0"/>
          </a:p>
          <a:p>
            <a:r>
              <a:rPr lang="en-US" sz="3200" dirty="0"/>
              <a:t>•</a:t>
            </a:r>
            <a:r>
              <a:rPr lang="en-US" sz="3200" b="1" dirty="0"/>
              <a:t>Grimm Aerosol Technik</a:t>
            </a:r>
            <a:r>
              <a:rPr lang="en-US" sz="3200" dirty="0"/>
              <a:t>: </a:t>
            </a:r>
            <a:r>
              <a:rPr lang="en-US" sz="3200" b="1" dirty="0"/>
              <a:t>1.129</a:t>
            </a:r>
            <a:r>
              <a:rPr lang="en-US" sz="3200" dirty="0"/>
              <a:t> </a:t>
            </a:r>
            <a:r>
              <a:rPr lang="en-US" sz="3200" b="1" dirty="0"/>
              <a:t>OPC</a:t>
            </a:r>
            <a:r>
              <a:rPr lang="en-US" sz="3200" dirty="0"/>
              <a:t> – Particulate matter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218D2-EEBB-1CB0-E8F4-A52FC02D70CE}"/>
              </a:ext>
            </a:extLst>
          </p:cNvPr>
          <p:cNvSpPr txBox="1"/>
          <p:nvPr/>
        </p:nvSpPr>
        <p:spPr>
          <a:xfrm>
            <a:off x="1583635" y="0"/>
            <a:ext cx="839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Major equipment contributed by FZJ-IEK-8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94BBB-2A71-A191-3EA5-FB92F8AE900C}"/>
              </a:ext>
            </a:extLst>
          </p:cNvPr>
          <p:cNvSpPr txBox="1"/>
          <p:nvPr/>
        </p:nvSpPr>
        <p:spPr>
          <a:xfrm>
            <a:off x="1018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587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id="{B097E603-33D4-424F-9C53-01D5E374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95" y="0"/>
            <a:ext cx="7079605" cy="3982278"/>
          </a:xfrm>
          <a:prstGeom prst="rect">
            <a:avLst/>
          </a:prstGeom>
        </p:spPr>
      </p:pic>
      <p:pic>
        <p:nvPicPr>
          <p:cNvPr id="2" name="Picture 1" descr="A picture containing indoor, floor, wall, table&#10;&#10;Description generated with very high confidence">
            <a:extLst>
              <a:ext uri="{FF2B5EF4-FFF2-40B4-BE49-F238E27FC236}">
                <a16:creationId xmlns:a16="http://schemas.microsoft.com/office/drawing/2014/main" id="{D8E25A99-A0DA-449B-87B5-0371A74B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5722"/>
            <a:ext cx="7079604" cy="398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89B1C-0064-4135-99CB-83B3094D2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16" y="2951922"/>
            <a:ext cx="4514810" cy="392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526A4-F245-48B3-99D5-392A007B5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85760" cy="23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6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, sitting, indoor, next&#10;&#10;Description generated with high confidence">
            <a:extLst>
              <a:ext uri="{FF2B5EF4-FFF2-40B4-BE49-F238E27FC236}">
                <a16:creationId xmlns:a16="http://schemas.microsoft.com/office/drawing/2014/main" id="{502E62DE-AC7C-487F-97B4-9E1690847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4" y="-11357"/>
            <a:ext cx="6459952" cy="6880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0050E-86C3-F450-D40B-114E7963A03D}"/>
              </a:ext>
            </a:extLst>
          </p:cNvPr>
          <p:cNvSpPr txBox="1"/>
          <p:nvPr/>
        </p:nvSpPr>
        <p:spPr>
          <a:xfrm>
            <a:off x="1018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307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212861-2001-0847-3799-2DBE96CF8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7488" r="14433"/>
          <a:stretch/>
        </p:blipFill>
        <p:spPr bwMode="auto">
          <a:xfrm>
            <a:off x="1" y="737348"/>
            <a:ext cx="5791698" cy="49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9F347-EA7F-69F3-9D8E-93D8281F4767}"/>
              </a:ext>
            </a:extLst>
          </p:cNvPr>
          <p:cNvSpPr txBox="1"/>
          <p:nvPr/>
        </p:nvSpPr>
        <p:spPr>
          <a:xfrm>
            <a:off x="0" y="4923182"/>
            <a:ext cx="4449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Educational for Drone (</a:t>
            </a:r>
            <a:r>
              <a:rPr lang="en-US" b="1" i="1" dirty="0" err="1">
                <a:solidFill>
                  <a:srgbClr val="FF0000"/>
                </a:solidFill>
              </a:rPr>
              <a:t>eDrone</a:t>
            </a:r>
            <a:r>
              <a:rPr lang="en-US" b="1" i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574090-EPP-1-2016-1-IT-EPPKA2-CBHE-JP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692D8-07E6-887F-37B7-CAC80104DA5C}"/>
              </a:ext>
            </a:extLst>
          </p:cNvPr>
          <p:cNvSpPr txBox="1"/>
          <p:nvPr/>
        </p:nvSpPr>
        <p:spPr>
          <a:xfrm>
            <a:off x="3495260" y="0"/>
            <a:ext cx="534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Sensor and UAV platform 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5F04A-FDF1-4618-A3E6-CCFBBB0C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57" y="737349"/>
            <a:ext cx="5909740" cy="49960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65AF9B-FBF1-A9B5-D1B2-9A16BBA0E060}"/>
              </a:ext>
            </a:extLst>
          </p:cNvPr>
          <p:cNvSpPr txBox="1"/>
          <p:nvPr/>
        </p:nvSpPr>
        <p:spPr>
          <a:xfrm>
            <a:off x="0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387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F5DB5-60CC-E503-76AC-52F3CD9B2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1"/>
          <a:stretch/>
        </p:blipFill>
        <p:spPr>
          <a:xfrm>
            <a:off x="5844207" y="505262"/>
            <a:ext cx="4774099" cy="1681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6243C9-552B-3361-CABA-160DBB8103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58" b="42512"/>
          <a:stretch/>
        </p:blipFill>
        <p:spPr>
          <a:xfrm>
            <a:off x="4699346" y="4313104"/>
            <a:ext cx="7025517" cy="2445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595E7-3F85-30F5-355F-A28A2BDC8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226"/>
            <a:ext cx="4360702" cy="5814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7C7EB1-E567-97A8-1E9A-5F5206CF3963}"/>
              </a:ext>
            </a:extLst>
          </p:cNvPr>
          <p:cNvSpPr txBox="1"/>
          <p:nvPr/>
        </p:nvSpPr>
        <p:spPr>
          <a:xfrm>
            <a:off x="3558207" y="0"/>
            <a:ext cx="6029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Sensor systems and collaborations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A48B7-4139-1C39-128E-2822F4B72A4B}"/>
              </a:ext>
            </a:extLst>
          </p:cNvPr>
          <p:cNvSpPr txBox="1"/>
          <p:nvPr/>
        </p:nvSpPr>
        <p:spPr>
          <a:xfrm>
            <a:off x="1018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467979-5B7E-A908-9E9E-126317C5D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38" y="2399317"/>
            <a:ext cx="4292781" cy="19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CE3C62-EF3D-0E43-E289-99EF4F806710}"/>
              </a:ext>
            </a:extLst>
          </p:cNvPr>
          <p:cNvSpPr txBox="1"/>
          <p:nvPr/>
        </p:nvSpPr>
        <p:spPr>
          <a:xfrm>
            <a:off x="1018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2F9F1-A493-1DAD-BE24-27E37BE5DFEB}"/>
              </a:ext>
            </a:extLst>
          </p:cNvPr>
          <p:cNvSpPr txBox="1"/>
          <p:nvPr/>
        </p:nvSpPr>
        <p:spPr>
          <a:xfrm>
            <a:off x="3988904" y="0"/>
            <a:ext cx="5108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Collaboration with SMART|EDM_LAB</a:t>
            </a:r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49C50700-BC84-99E4-4932-2D117BACD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7191" r="9902"/>
          <a:stretch/>
        </p:blipFill>
        <p:spPr bwMode="auto">
          <a:xfrm>
            <a:off x="10182" y="377689"/>
            <a:ext cx="6874821" cy="394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EA8A1-4FCE-ADC9-CC88-559DD8CCC7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464"/>
          <a:stretch/>
        </p:blipFill>
        <p:spPr>
          <a:xfrm>
            <a:off x="4130052" y="2665814"/>
            <a:ext cx="7977809" cy="400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38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797E91-09BC-59E3-EB54-CF83432D39A8}"/>
              </a:ext>
            </a:extLst>
          </p:cNvPr>
          <p:cNvSpPr txBox="1"/>
          <p:nvPr/>
        </p:nvSpPr>
        <p:spPr>
          <a:xfrm>
            <a:off x="2759765" y="0"/>
            <a:ext cx="667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Collaboration with National Environmental Agency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F6EE1-9221-A547-8311-1F476DBDB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548"/>
            <a:ext cx="5249111" cy="5614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9F8D31-9937-4D74-ABB4-86D94314C9B4}"/>
              </a:ext>
            </a:extLst>
          </p:cNvPr>
          <p:cNvSpPr txBox="1"/>
          <p:nvPr/>
        </p:nvSpPr>
        <p:spPr>
          <a:xfrm>
            <a:off x="5426765" y="1007814"/>
            <a:ext cx="667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During COVID/building renovation restrictions, we closely collaborated with NEA to test our sensor systems against their online stations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84685-C4E4-4F45-84CB-40B8BFFD1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26271" r="10991" b="11662"/>
          <a:stretch/>
        </p:blipFill>
        <p:spPr>
          <a:xfrm>
            <a:off x="5887277" y="2257335"/>
            <a:ext cx="5751444" cy="3208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33313-D300-AAF5-BBB4-2167DBDABD9B}"/>
              </a:ext>
            </a:extLst>
          </p:cNvPr>
          <p:cNvSpPr txBox="1"/>
          <p:nvPr/>
        </p:nvSpPr>
        <p:spPr>
          <a:xfrm>
            <a:off x="10182" y="6488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0165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275</Words>
  <Application>Microsoft Office PowerPoint</Application>
  <PresentationFormat>Widescreen</PresentationFormat>
  <Paragraphs>56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Sylfaen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Jibuti</dc:creator>
  <cp:lastModifiedBy>George Jibuti</cp:lastModifiedBy>
  <cp:revision>4</cp:revision>
  <dcterms:created xsi:type="dcterms:W3CDTF">2022-09-14T16:46:33Z</dcterms:created>
  <dcterms:modified xsi:type="dcterms:W3CDTF">2022-09-15T03:31:16Z</dcterms:modified>
</cp:coreProperties>
</file>