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91" r:id="rId2"/>
    <p:sldId id="405" r:id="rId3"/>
    <p:sldId id="403" r:id="rId4"/>
    <p:sldId id="397" r:id="rId5"/>
    <p:sldId id="379" r:id="rId6"/>
    <p:sldId id="378" r:id="rId7"/>
    <p:sldId id="406" r:id="rId8"/>
    <p:sldId id="375" r:id="rId9"/>
    <p:sldId id="400" r:id="rId10"/>
    <p:sldId id="358" r:id="rId11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BDE4"/>
    <a:srgbClr val="B9D25F"/>
    <a:srgbClr val="EBEBEB"/>
    <a:srgbClr val="EB5F73"/>
    <a:srgbClr val="023D6B"/>
    <a:srgbClr val="FAB4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4" autoAdjust="0"/>
    <p:restoredTop sz="92673" autoAdjust="0"/>
  </p:normalViewPr>
  <p:slideViewPr>
    <p:cSldViewPr>
      <p:cViewPr varScale="1">
        <p:scale>
          <a:sx n="62" d="100"/>
          <a:sy n="62" d="100"/>
        </p:scale>
        <p:origin x="80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6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.portius\Desktop\ZeitachseWS_2019%20E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682782804506457E-2"/>
          <c:y val="3.9426523297491037E-2"/>
          <c:w val="0.87774435881027235"/>
          <c:h val="0.9211469534050179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Projektzeitachse!$D$19</c:f>
              <c:strCache>
                <c:ptCount val="1"/>
                <c:pt idx="0">
                  <c:v>POSITION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1.2346319353737729E-17"/>
                  <c:y val="-4.1068820671032238E-18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AF-4E7E-A858-F443FE08BA4C}"/>
                </c:ext>
              </c:extLst>
            </c:dLbl>
            <c:dLbl>
              <c:idx val="1"/>
              <c:layout>
                <c:manualLayout>
                  <c:x val="-2.1949012184422629E-17"/>
                  <c:y val="-4.1068820671032238E-18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AF-4E7E-A858-F443FE08BA4C}"/>
                </c:ext>
              </c:extLst>
            </c:dLbl>
            <c:dLbl>
              <c:idx val="2"/>
              <c:layout>
                <c:manualLayout>
                  <c:x val="-2.1949012184422629E-17"/>
                  <c:y val="4.1068820671032238E-18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AF-4E7E-A858-F443FE08BA4C}"/>
                </c:ext>
              </c:extLst>
            </c:dLbl>
            <c:dLbl>
              <c:idx val="3"/>
              <c:layout>
                <c:manualLayout>
                  <c:x val="-1.0974506092211315E-17"/>
                  <c:y val="-4.1068820671032238E-18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AF-4E7E-A858-F443FE08BA4C}"/>
                </c:ext>
              </c:extLst>
            </c:dLbl>
            <c:dLbl>
              <c:idx val="4"/>
              <c:layout>
                <c:manualLayout>
                  <c:x val="-1.4365058747811823E-2"/>
                  <c:y val="5.6444557333559116E-7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AF-4E7E-A858-F443FE08BA4C}"/>
                </c:ext>
              </c:extLst>
            </c:dLbl>
            <c:dLbl>
              <c:idx val="5"/>
              <c:layout>
                <c:manualLayout>
                  <c:x val="-1.0974506092211315E-17"/>
                  <c:y val="-4.1068820671032238E-18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AF-4E7E-A858-F443FE08BA4C}"/>
                </c:ext>
              </c:extLst>
            </c:dLbl>
            <c:dLbl>
              <c:idx val="6"/>
              <c:layout>
                <c:manualLayout>
                  <c:x val="-1.0974506092211315E-17"/>
                  <c:y val="4.1068820671032238E-18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AF-4E7E-A858-F443FE08BA4C}"/>
                </c:ext>
              </c:extLst>
            </c:dLbl>
            <c:dLbl>
              <c:idx val="7"/>
              <c:layout>
                <c:manualLayout>
                  <c:x val="-1.0974506092211315E-17"/>
                  <c:y val="-4.1068820671032238E-18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AF-4E7E-A858-F443FE08BA4C}"/>
                </c:ext>
              </c:extLst>
            </c:dLbl>
            <c:dLbl>
              <c:idx val="8"/>
              <c:layout>
                <c:manualLayout>
                  <c:x val="0"/>
                  <c:y val="5.6444557333559116E-7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DAF-4E7E-A858-F443FE08BA4C}"/>
                </c:ext>
              </c:extLst>
            </c:dLbl>
            <c:dLbl>
              <c:idx val="9"/>
              <c:layout>
                <c:manualLayout>
                  <c:x val="-1.0974506092211315E-17"/>
                  <c:y val="-4.1068820671032238E-18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DAF-4E7E-A858-F443FE08BA4C}"/>
                </c:ext>
              </c:extLst>
            </c:dLbl>
            <c:dLbl>
              <c:idx val="10"/>
              <c:layout>
                <c:manualLayout>
                  <c:x val="-1.8656660356759235E-16"/>
                  <c:y val="4.1068820671032238E-18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DAF-4E7E-A858-F443FE08BA4C}"/>
                </c:ext>
              </c:extLst>
            </c:dLbl>
            <c:dLbl>
              <c:idx val="11"/>
              <c:layout>
                <c:manualLayout>
                  <c:x val="-1.0974506092211315E-17"/>
                  <c:y val="-4.1068820671032238E-18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DAF-4E7E-A858-F443FE08BA4C}"/>
                </c:ext>
              </c:extLst>
            </c:dLbl>
            <c:dLbl>
              <c:idx val="13"/>
              <c:spPr>
                <a:solidFill>
                  <a:srgbClr val="023D6B"/>
                </a:solidFill>
                <a:ln>
                  <a:noFill/>
                </a:ln>
                <a:effectLst/>
              </c:spPr>
              <c:txPr>
                <a:bodyPr vertOverflow="overflow" horzOverflow="overflow" wrap="square" lIns="38100" tIns="19050" rIns="38100" bIns="19050" anchor="ctr">
                  <a:noAutofit/>
                </a:bodyPr>
                <a:lstStyle/>
                <a:p>
                  <a:pPr>
                    <a:defRPr sz="900" b="1" cap="all" spc="10" baseline="0">
                      <a:solidFill>
                        <a:srgbClr val="EBEBEB"/>
                      </a:solidFill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9227327398110006"/>
                      <c:h val="0.118702832621772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2DAF-4E7E-A858-F443FE08BA4C}"/>
                </c:ext>
              </c:extLst>
            </c:dLbl>
            <c:dLbl>
              <c:idx val="14"/>
              <c:tx>
                <c:rich>
                  <a:bodyPr vertOverflow="overflow" horzOverflow="overflow" wrap="square" lIns="38100" tIns="19050" rIns="38100" bIns="19050" anchor="ctr">
                    <a:noAutofit/>
                  </a:bodyPr>
                  <a:lstStyle/>
                  <a:p>
                    <a:pPr>
                      <a:defRPr sz="900" b="1" cap="all" spc="10" baseline="0">
                        <a:ln>
                          <a:noFill/>
                        </a:ln>
                        <a:solidFill>
                          <a:srgbClr val="023D6B"/>
                        </a:solidFill>
                      </a:defRPr>
                    </a:pPr>
                    <a:fld id="{4DBF5DBE-4F65-450D-B71B-335042275434}" type="CATEGORYNAME">
                      <a:rPr lang="en-US">
                        <a:ln>
                          <a:noFill/>
                        </a:ln>
                        <a:solidFill>
                          <a:srgbClr val="023D6B"/>
                        </a:solidFill>
                      </a:rPr>
                      <a:pPr>
                        <a:defRPr sz="900" b="1" cap="all" spc="10" baseline="0">
                          <a:ln>
                            <a:noFill/>
                          </a:ln>
                          <a:solidFill>
                            <a:srgbClr val="023D6B"/>
                          </a:solidFill>
                        </a:defRPr>
                      </a:pPr>
                      <a:t>[RUBRIKENNAME]</a:t>
                    </a:fld>
                    <a:r>
                      <a:rPr lang="en-US" baseline="0" dirty="0">
                        <a:ln>
                          <a:noFill/>
                        </a:ln>
                        <a:solidFill>
                          <a:srgbClr val="023D6B"/>
                        </a:solidFill>
                      </a:rPr>
                      <a:t> &amp; Summer School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8464706826835542"/>
                      <c:h val="7.650551745547934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DAF-4E7E-A858-F443FE08BA4C}"/>
                </c:ext>
              </c:extLst>
            </c:dLbl>
            <c:dLbl>
              <c:idx val="15"/>
              <c:layout>
                <c:manualLayout>
                  <c:x val="0"/>
                  <c:y val="7.1685998927553413E-3"/>
                </c:manualLayout>
              </c:layout>
              <c:tx>
                <c:rich>
                  <a:bodyPr vertOverflow="overflow" horzOverflow="overflow" wrap="square" lIns="38100" tIns="19050" rIns="38100" bIns="19050" anchor="ctr">
                    <a:noAutofit/>
                  </a:bodyPr>
                  <a:lstStyle/>
                  <a:p>
                    <a:pPr>
                      <a:defRPr sz="900" b="1" cap="all" spc="10" baseline="0">
                        <a:ln>
                          <a:noFill/>
                        </a:ln>
                        <a:solidFill>
                          <a:srgbClr val="EBEBEB"/>
                        </a:solidFill>
                      </a:defRPr>
                    </a:pPr>
                    <a:fld id="{263D0C15-20C6-4936-BA1B-E9674AAF0263}" type="CATEGORYNAME">
                      <a:rPr lang="en-US">
                        <a:ln>
                          <a:noFill/>
                        </a:ln>
                        <a:solidFill>
                          <a:srgbClr val="EBEBEB"/>
                        </a:solidFill>
                      </a:rPr>
                      <a:pPr>
                        <a:defRPr sz="900" b="1" cap="all" spc="10" baseline="0">
                          <a:ln>
                            <a:noFill/>
                          </a:ln>
                          <a:solidFill>
                            <a:srgbClr val="EBEBEB"/>
                          </a:solidFill>
                        </a:defRPr>
                      </a:pPr>
                      <a:t>[RUBRIKENNAME]</a:t>
                    </a:fld>
                    <a:r>
                      <a:rPr lang="en-US" dirty="0">
                        <a:ln>
                          <a:noFill/>
                        </a:ln>
                        <a:solidFill>
                          <a:srgbClr val="EBEBEB"/>
                        </a:solidFill>
                      </a:rPr>
                      <a:t> </a:t>
                    </a:r>
                  </a:p>
                </c:rich>
              </c:tx>
              <c:spPr>
                <a:solidFill>
                  <a:srgbClr val="023D6B"/>
                </a:solidFill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2309606770432059"/>
                      <c:h val="8.725820562752234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2DAF-4E7E-A858-F443FE08BA4C}"/>
                </c:ext>
              </c:extLst>
            </c:dLbl>
            <c:dLbl>
              <c:idx val="16"/>
              <c:tx>
                <c:rich>
                  <a:bodyPr vertOverflow="overflow" horzOverflow="overflow" wrap="square" lIns="38100" tIns="19050" rIns="38100" bIns="19050" anchor="ctr">
                    <a:noAutofit/>
                  </a:bodyPr>
                  <a:lstStyle/>
                  <a:p>
                    <a:pPr>
                      <a:defRPr sz="900" b="1" cap="all" spc="10" baseline="0">
                        <a:ln>
                          <a:noFill/>
                        </a:ln>
                        <a:solidFill>
                          <a:srgbClr val="023D6B"/>
                        </a:solidFill>
                      </a:defRPr>
                    </a:pPr>
                    <a:fld id="{E7747C49-98CD-4AE7-A0A2-BECFDFF6816D}" type="CATEGORYNAME">
                      <a:rPr lang="en-US">
                        <a:ln>
                          <a:noFill/>
                        </a:ln>
                        <a:solidFill>
                          <a:srgbClr val="023D6B"/>
                        </a:solidFill>
                      </a:rPr>
                      <a:pPr>
                        <a:defRPr sz="900" b="1" cap="all" spc="10" baseline="0">
                          <a:ln>
                            <a:noFill/>
                          </a:ln>
                          <a:solidFill>
                            <a:srgbClr val="023D6B"/>
                          </a:solidFill>
                        </a:defRPr>
                      </a:pPr>
                      <a:t>[RUBRIKENNAME]</a:t>
                    </a:fld>
                    <a:endParaRPr lang="de-DE"/>
                  </a:p>
                </c:rich>
              </c:tx>
              <c:spPr>
                <a:noFill/>
                <a:ln>
                  <a:solidFill>
                    <a:schemeClr val="lt1">
                      <a:shade val="50000"/>
                    </a:schemeClr>
                  </a:solidFill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3897768547208386"/>
                      <c:h val="0.105179352580927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2DAF-4E7E-A858-F443FE08BA4C}"/>
                </c:ext>
              </c:extLst>
            </c:dLbl>
            <c:dLbl>
              <c:idx val="18"/>
              <c:tx>
                <c:rich>
                  <a:bodyPr vertOverflow="overflow" horzOverflow="overflow" wrap="square" lIns="38100" tIns="19050" rIns="38100" bIns="19050" anchor="ctr">
                    <a:noAutofit/>
                  </a:bodyPr>
                  <a:lstStyle/>
                  <a:p>
                    <a:pPr>
                      <a:defRPr sz="900" b="1" cap="all" spc="10" baseline="0">
                        <a:solidFill>
                          <a:srgbClr val="EBEBEB"/>
                        </a:solidFill>
                      </a:defRPr>
                    </a:pPr>
                    <a:fld id="{303FA28F-03F1-4F17-8463-1D50CDA543E6}" type="CATEGORYNAME">
                      <a:rPr lang="en-US">
                        <a:solidFill>
                          <a:srgbClr val="EB5F73"/>
                        </a:solidFill>
                      </a:rPr>
                      <a:pPr>
                        <a:defRPr sz="900" b="1" cap="all" spc="10" baseline="0">
                          <a:solidFill>
                            <a:srgbClr val="EBEBEB"/>
                          </a:solidFill>
                        </a:defRPr>
                      </a:pPr>
                      <a:t>[RUBRIKENNAME]</a:t>
                    </a:fld>
                    <a:endParaRPr lang="de-DE"/>
                  </a:p>
                </c:rich>
              </c:tx>
              <c:spPr>
                <a:solidFill>
                  <a:srgbClr val="023D6B"/>
                </a:solidFill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9227327398110006"/>
                      <c:h val="0.13130063921469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2DAF-4E7E-A858-F443FE08BA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vertOverflow="overflow" horzOverflow="overflow" wrap="square" lIns="38100" tIns="19050" rIns="38100" bIns="19050" anchor="ctr">
                <a:noAutofit/>
              </a:bodyPr>
              <a:lstStyle/>
              <a:p>
                <a:pPr>
                  <a:defRPr sz="900" b="1" cap="all" spc="10" baseline="0">
                    <a:solidFill>
                      <a:srgbClr val="023D6B"/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errBars>
            <c:errBarType val="minus"/>
            <c:errValType val="percentage"/>
            <c:noEndCap val="0"/>
            <c:val val="100"/>
            <c:spPr>
              <a:ln>
                <a:solidFill>
                  <a:schemeClr val="bg1">
                    <a:lumMod val="75000"/>
                  </a:schemeClr>
                </a:solidFill>
              </a:ln>
            </c:spPr>
          </c:errBars>
          <c:cat>
            <c:strRef>
              <c:f>Projektzeitachse!$C$20:$C$38</c:f>
              <c:strCache>
                <c:ptCount val="19"/>
                <c:pt idx="0">
                  <c:v>1. WS on Hadron Physics</c:v>
                </c:pt>
                <c:pt idx="2">
                  <c:v>2. WS on Hadron Physics</c:v>
                </c:pt>
                <c:pt idx="4">
                  <c:v>3. WS on Hadron Physics</c:v>
                </c:pt>
                <c:pt idx="6">
                  <c:v>4. WS on Basic Science</c:v>
                </c:pt>
                <c:pt idx="8">
                  <c:v>5. WS on Basic Science &amp; Summer School</c:v>
                </c:pt>
                <c:pt idx="9">
                  <c:v>1. Autumn Lectures</c:v>
                </c:pt>
                <c:pt idx="10">
                  <c:v>6. WS on Basic Science &amp; Summer School</c:v>
                </c:pt>
                <c:pt idx="11">
                  <c:v>2. Autumn Lectures</c:v>
                </c:pt>
                <c:pt idx="12">
                  <c:v>7. WS on Basic Science</c:v>
                </c:pt>
                <c:pt idx="13">
                  <c:v>3. Autumn Lectures "QUALI-Start-Up"</c:v>
                </c:pt>
                <c:pt idx="14">
                  <c:v>8. WS on Basic Science</c:v>
                </c:pt>
                <c:pt idx="15">
                  <c:v>4. Autumn Lectures "QUALI-Start-Up"</c:v>
                </c:pt>
                <c:pt idx="16">
                  <c:v>Online-Lectures</c:v>
                </c:pt>
                <c:pt idx="17">
                  <c:v>9. WS on Basic Science &amp; School</c:v>
                </c:pt>
                <c:pt idx="18">
                  <c:v>5. Autumn Lectures "Quali-Start-Up" (planned)</c:v>
                </c:pt>
              </c:strCache>
            </c:strRef>
          </c:cat>
          <c:val>
            <c:numRef>
              <c:f>Projektzeitachse!$D$20:$D$38</c:f>
              <c:numCache>
                <c:formatCode>General</c:formatCode>
                <c:ptCount val="19"/>
                <c:pt idx="0">
                  <c:v>25</c:v>
                </c:pt>
                <c:pt idx="2">
                  <c:v>10</c:v>
                </c:pt>
                <c:pt idx="4">
                  <c:v>-10</c:v>
                </c:pt>
                <c:pt idx="6">
                  <c:v>15</c:v>
                </c:pt>
                <c:pt idx="8">
                  <c:v>-5</c:v>
                </c:pt>
                <c:pt idx="9">
                  <c:v>5</c:v>
                </c:pt>
                <c:pt idx="10">
                  <c:v>-15</c:v>
                </c:pt>
                <c:pt idx="11">
                  <c:v>15</c:v>
                </c:pt>
                <c:pt idx="12">
                  <c:v>-20</c:v>
                </c:pt>
                <c:pt idx="13">
                  <c:v>20</c:v>
                </c:pt>
                <c:pt idx="14">
                  <c:v>-10</c:v>
                </c:pt>
                <c:pt idx="15">
                  <c:v>10</c:v>
                </c:pt>
                <c:pt idx="16">
                  <c:v>-15</c:v>
                </c:pt>
                <c:pt idx="17">
                  <c:v>-25</c:v>
                </c:pt>
                <c:pt idx="18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DAF-4E7E-A858-F443FE08B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1258528"/>
        <c:axId val="381255392"/>
      </c:barChart>
      <c:lineChart>
        <c:grouping val="standard"/>
        <c:varyColors val="0"/>
        <c:ser>
          <c:idx val="0"/>
          <c:order val="0"/>
          <c:tx>
            <c:strRef>
              <c:f>Projektzeitachse!$B$19</c:f>
              <c:strCache>
                <c:ptCount val="1"/>
                <c:pt idx="0">
                  <c:v>DATUM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4"/>
            <c:spPr>
              <a:solidFill>
                <a:schemeClr val="accent1"/>
              </a:solidFill>
              <a:ln w="60325">
                <a:solidFill>
                  <a:srgbClr val="38669E"/>
                </a:solidFill>
              </a:ln>
            </c:spPr>
          </c:marker>
          <c:errBars>
            <c:errDir val="y"/>
            <c:errBarType val="both"/>
            <c:errValType val="percentage"/>
            <c:noEndCap val="0"/>
            <c:val val="5"/>
          </c:errBars>
          <c:cat>
            <c:strRef>
              <c:f>Projektzeitachse!$B$20:$B$38</c:f>
              <c:strCach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2022</c:v>
                </c:pt>
                <c:pt idx="18">
                  <c:v>2023</c:v>
                </c:pt>
              </c:strCache>
            </c:strRef>
          </c:cat>
          <c:val>
            <c:numRef>
              <c:f>Projektzeitachse!$E$20:$E$38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2-2DAF-4E7E-A858-F443FE08B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256176"/>
        <c:axId val="381256568"/>
      </c:lineChart>
      <c:dateAx>
        <c:axId val="381256176"/>
        <c:scaling>
          <c:orientation val="minMax"/>
        </c:scaling>
        <c:delete val="0"/>
        <c:axPos val="b"/>
        <c:numFmt formatCode="General" sourceLinked="0"/>
        <c:majorTickMark val="cross"/>
        <c:minorTickMark val="in"/>
        <c:tickLblPos val="nextTo"/>
        <c:spPr>
          <a:solidFill>
            <a:schemeClr val="bg2"/>
          </a:solidFill>
          <a:ln w="9525">
            <a:solidFill>
              <a:schemeClr val="tx1"/>
            </a:solidFill>
            <a:prstDash val="solid"/>
          </a:ln>
        </c:spPr>
        <c:txPr>
          <a:bodyPr/>
          <a:lstStyle/>
          <a:p>
            <a:pPr>
              <a:defRPr sz="800" b="1">
                <a:solidFill>
                  <a:schemeClr val="bg1">
                    <a:lumMod val="65000"/>
                  </a:schemeClr>
                </a:solidFill>
                <a:latin typeface="+mn-lt"/>
              </a:defRPr>
            </a:pPr>
            <a:endParaRPr lang="de-DE"/>
          </a:p>
        </c:txPr>
        <c:crossAx val="381256568"/>
        <c:crosses val="autoZero"/>
        <c:auto val="0"/>
        <c:lblOffset val="100"/>
        <c:baseTimeUnit val="days"/>
        <c:majorTimeUnit val="months"/>
        <c:minorUnit val="7"/>
        <c:minorTimeUnit val="days"/>
      </c:dateAx>
      <c:valAx>
        <c:axId val="381256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81256176"/>
        <c:crosses val="autoZero"/>
        <c:crossBetween val="midCat"/>
      </c:valAx>
      <c:valAx>
        <c:axId val="38125539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381258528"/>
        <c:crosses val="max"/>
        <c:crossBetween val="between"/>
      </c:valAx>
      <c:dateAx>
        <c:axId val="381258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1255392"/>
        <c:crosses val="autoZero"/>
        <c:auto val="0"/>
        <c:lblOffset val="100"/>
        <c:baseTimeUnit val="days"/>
      </c:dateAx>
      <c:spPr>
        <a:noFill/>
      </c:spPr>
    </c:plotArea>
    <c:plotVisOnly val="0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9F5DED-FE7A-4225-81B7-4C75EB333FD2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4DEEF04-38DF-47CD-BCED-40D892C04673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Joint Research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04A3CA-AD02-49D3-BEC7-A3F3EE8AF55A}" type="parTrans" cxnId="{2AF606B4-BC25-4C57-ACD2-F21519357EC3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4A1319-202F-4A88-AED5-C98878C94CA0}" type="sibTrans" cxnId="{2AF606B4-BC25-4C57-ACD2-F21519357EC3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73AA4A-4D1E-4038-8184-C56CC9DFE2CE}">
      <dgm:prSet phldrT="[Text]" custT="1"/>
      <dgm:spPr>
        <a:solidFill>
          <a:srgbClr val="023D6B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600" noProof="0" dirty="0">
              <a:latin typeface="Arial" panose="020B0604020202020204" pitchFamily="34" charset="0"/>
              <a:cs typeface="Arial" panose="020B0604020202020204" pitchFamily="34" charset="0"/>
            </a:rPr>
            <a:t>Collaboration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with joint research projects in Hadron Physics, Climate and Sciences, Medical Imaging</a:t>
          </a:r>
          <a:endParaRPr lang="de-D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4A42B0-7ECE-4159-8CCA-B9E0D2A720EB}" type="parTrans" cxnId="{0D9B8D10-3B37-44BC-8BE9-B9B63A623193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B4E81B-E5FB-461E-B997-44DBC0F3C2A8}" type="sibTrans" cxnId="{0D9B8D10-3B37-44BC-8BE9-B9B63A623193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E51658-2B87-49CA-92B8-384909294E95}">
      <dgm:prSet phldrT="[Text]" custT="1"/>
      <dgm:spPr>
        <a:solidFill>
          <a:srgbClr val="023D6B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Expand collaborations  (HZDR, GSI)</a:t>
          </a:r>
          <a:endParaRPr lang="de-D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85B6E7-6B3F-40EA-A87A-1256912104D0}" type="parTrans" cxnId="{6F35E6C3-B710-446F-8073-2116F3FCB096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CDEF0C-E69B-4600-B2FA-679E4D328774}" type="sibTrans" cxnId="{6F35E6C3-B710-446F-8073-2116F3FCB096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AE4196-978A-473D-BCFC-2F330404C153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r>
            <a:rPr lang="en-US" b="0" i="0" dirty="0">
              <a:highlight>
                <a:srgbClr val="AEBDE4"/>
              </a:highlight>
              <a:latin typeface="Arial" panose="020B0604020202020204" pitchFamily="34" charset="0"/>
              <a:cs typeface="Arial" panose="020B0604020202020204" pitchFamily="34" charset="0"/>
            </a:rPr>
            <a:t>Educational Training</a:t>
          </a:r>
          <a:endParaRPr lang="de-DE" b="0" i="0" dirty="0">
            <a:highlight>
              <a:srgbClr val="AEBDE4"/>
            </a:highligh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E00562-09F6-4195-BF12-1901D71FFBB0}" type="parTrans" cxnId="{A9C67C3B-6229-458E-8E3A-370894E4E8DA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85FB97-CCEA-49B9-8E9B-D111A2B99676}" type="sibTrans" cxnId="{A9C67C3B-6229-458E-8E3A-370894E4E8DA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A26045-C9B4-4A64-8823-CD836C770F02}">
      <dgm:prSet phldrT="[Text]" custT="1"/>
      <dgm:spPr>
        <a:solidFill>
          <a:srgbClr val="023D6B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Master- &amp; </a:t>
          </a:r>
          <a:b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PhD program (18 &amp; 18)</a:t>
          </a:r>
          <a:endParaRPr lang="de-D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3A3F87-2CD5-4FAB-97F5-643256381329}" type="parTrans" cxnId="{8DF4249F-2E45-42E5-B23B-B579A6380204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6E07EB-DD25-4E95-87D4-A4956729F561}" type="sibTrans" cxnId="{8DF4249F-2E45-42E5-B23B-B579A6380204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88ACF0-68FA-403E-94DD-7E7EFF1ED191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Knowledge Transfer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3C67C1-B706-4EDB-9BE9-2530EC9688D6}" type="parTrans" cxnId="{350ABE2A-2DFE-43AD-B2F7-1A2BB205B6E2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35FFEA-DCB4-4937-8445-B2C7E4CDE845}" type="sibTrans" cxnId="{350ABE2A-2DFE-43AD-B2F7-1A2BB205B6E2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44261C-E3A3-45AF-A6C3-7579521A5293}">
      <dgm:prSet phldrT="[Text]" custT="1"/>
      <dgm:spPr>
        <a:solidFill>
          <a:srgbClr val="023D6B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Cotutelle de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thèse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program (1)</a:t>
          </a:r>
          <a:endParaRPr lang="de-D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49D5ED-02FF-49B8-8633-95E194BACAB1}" type="parTrans" cxnId="{17999E40-D7EE-40CC-BF36-5DA52CDA2C54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5226BD-7293-4CFC-9B92-EC3B9A617217}" type="sibTrans" cxnId="{17999E40-D7EE-40CC-BF36-5DA52CDA2C54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B48463-5D04-44F3-A507-E1A65D2F03C7}">
      <dgm:prSet custT="1"/>
      <dgm:spPr>
        <a:solidFill>
          <a:srgbClr val="023D6B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Scientific Workshops (9)</a:t>
          </a:r>
        </a:p>
      </dgm:t>
    </dgm:pt>
    <dgm:pt modelId="{DBC50417-9DE1-40ED-B2E0-7EE9A264CE4D}" type="parTrans" cxnId="{ADB92836-E02E-4E56-8550-19C016AC9ADA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104522-91BB-4EB5-AE98-814F25FBED12}" type="sibTrans" cxnId="{ADB92836-E02E-4E56-8550-19C016AC9ADA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842C16-7F48-4E73-A992-7D4EF2A18E4F}">
      <dgm:prSet custT="1"/>
      <dgm:spPr>
        <a:solidFill>
          <a:srgbClr val="023D6B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pPr>
            <a:lnSpc>
              <a:spcPct val="100000"/>
            </a:lnSpc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Lecture courses (5)</a:t>
          </a:r>
        </a:p>
      </dgm:t>
    </dgm:pt>
    <dgm:pt modelId="{A8CDED1C-511A-429E-BFC9-C4489FF981ED}" type="parTrans" cxnId="{1299BD34-15BC-48EC-9D3E-14DBE7D7E716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764967-A9B9-43C8-8113-EFBCB0C2F90D}" type="sibTrans" cxnId="{1299BD34-15BC-48EC-9D3E-14DBE7D7E716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2B6BC2-0EC3-4DF2-852E-2E7006362324}">
      <dgm:prSet custT="1"/>
      <dgm:spPr>
        <a:solidFill>
          <a:srgbClr val="023D6B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Internships (55)</a:t>
          </a:r>
        </a:p>
      </dgm:t>
    </dgm:pt>
    <dgm:pt modelId="{6A0A6442-5F9C-4E77-A684-79BCD726C2CA}" type="parTrans" cxnId="{B287CA27-AA7C-4FED-A6A9-E40F2108292E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7F13E7-4E3D-489C-957E-7A92E5F2EE74}" type="sibTrans" cxnId="{B287CA27-AA7C-4FED-A6A9-E40F2108292E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BA30B1-388B-4C99-B0A1-AAD6DE385F82}">
      <dgm:prSet custT="1"/>
      <dgm:spPr>
        <a:solidFill>
          <a:srgbClr val="023D6B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SMARTLabs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to return Alumni at Georgian Universities (2)</a:t>
          </a:r>
        </a:p>
      </dgm:t>
    </dgm:pt>
    <dgm:pt modelId="{225BB64D-0AB6-48BE-BDE5-F061872C732B}" type="parTrans" cxnId="{FCB83575-6B96-4762-82C0-4CAD0B75C90A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E324F0-9218-4626-AF6B-B5E534716C58}" type="sibTrans" cxnId="{FCB83575-6B96-4762-82C0-4CAD0B75C90A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7D1DA4-3CD1-4BFA-8119-44709883394C}">
      <dgm:prSet custT="1"/>
      <dgm:spPr>
        <a:solidFill>
          <a:srgbClr val="023D6B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pPr>
            <a:lnSpc>
              <a:spcPct val="100000"/>
            </a:lnSpc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Training Courses (3)</a:t>
          </a:r>
        </a:p>
      </dgm:t>
    </dgm:pt>
    <dgm:pt modelId="{82CBE94C-3800-4C6E-8CAA-D48DB955C46F}" type="sibTrans" cxnId="{9DFBAB80-692B-4930-8B63-3A8F30639E77}">
      <dgm:prSet/>
      <dgm:spPr/>
      <dgm:t>
        <a:bodyPr/>
        <a:lstStyle/>
        <a:p>
          <a:endParaRPr lang="de-DE"/>
        </a:p>
      </dgm:t>
    </dgm:pt>
    <dgm:pt modelId="{02058395-ED17-4369-9E45-74ABAEF181F1}" type="parTrans" cxnId="{9DFBAB80-692B-4930-8B63-3A8F30639E77}">
      <dgm:prSet/>
      <dgm:spPr/>
      <dgm:t>
        <a:bodyPr/>
        <a:lstStyle/>
        <a:p>
          <a:endParaRPr lang="de-DE"/>
        </a:p>
      </dgm:t>
    </dgm:pt>
    <dgm:pt modelId="{06A4D515-0A45-40CA-8B89-7738CABDBE69}" type="pres">
      <dgm:prSet presAssocID="{2F9F5DED-FE7A-4225-81B7-4C75EB333FD2}" presName="linearFlow" presStyleCnt="0">
        <dgm:presLayoutVars>
          <dgm:dir/>
          <dgm:animLvl val="lvl"/>
          <dgm:resizeHandles/>
        </dgm:presLayoutVars>
      </dgm:prSet>
      <dgm:spPr/>
    </dgm:pt>
    <dgm:pt modelId="{6B14F53A-4F46-4CCA-A230-F0D005CD2A5A}" type="pres">
      <dgm:prSet presAssocID="{74DEEF04-38DF-47CD-BCED-40D892C04673}" presName="compositeNode" presStyleCnt="0">
        <dgm:presLayoutVars>
          <dgm:bulletEnabled val="1"/>
        </dgm:presLayoutVars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</dgm:pt>
    <dgm:pt modelId="{E146B42B-9664-4B78-96D0-A243868F2FA8}" type="pres">
      <dgm:prSet presAssocID="{74DEEF04-38DF-47CD-BCED-40D892C04673}" presName="image" presStyleLbl="fgImgPlace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</dgm:spPr>
    </dgm:pt>
    <dgm:pt modelId="{17CCB33E-C947-4CC3-9252-6BDBA74FFB7F}" type="pres">
      <dgm:prSet presAssocID="{74DEEF04-38DF-47CD-BCED-40D892C04673}" presName="childNode" presStyleLbl="node1" presStyleIdx="0" presStyleCnt="3">
        <dgm:presLayoutVars>
          <dgm:bulletEnabled val="1"/>
        </dgm:presLayoutVars>
      </dgm:prSet>
      <dgm:spPr/>
    </dgm:pt>
    <dgm:pt modelId="{8169D1BA-A901-404B-AD84-3D654EB8E700}" type="pres">
      <dgm:prSet presAssocID="{74DEEF04-38DF-47CD-BCED-40D892C04673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52322944-4240-4452-B374-9670BDC0F838}" type="pres">
      <dgm:prSet presAssocID="{864A1319-202F-4A88-AED5-C98878C94CA0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</dgm:pt>
    <dgm:pt modelId="{C2D2C577-F344-4221-B88C-4100CCB0797D}" type="pres">
      <dgm:prSet presAssocID="{43AE4196-978A-473D-BCFC-2F330404C153}" presName="compositeNode" presStyleCnt="0">
        <dgm:presLayoutVars>
          <dgm:bulletEnabled val="1"/>
        </dgm:presLayoutVars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</dgm:pt>
    <dgm:pt modelId="{F54A8E7C-2128-4380-A8F3-B7F7C3F363B5}" type="pres">
      <dgm:prSet presAssocID="{43AE4196-978A-473D-BCFC-2F330404C153}" presName="imag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</dgm:pt>
    <dgm:pt modelId="{B61C88C7-2BCC-4A9E-8117-D2EA12A1F638}" type="pres">
      <dgm:prSet presAssocID="{43AE4196-978A-473D-BCFC-2F330404C153}" presName="childNode" presStyleLbl="node1" presStyleIdx="1" presStyleCnt="3">
        <dgm:presLayoutVars>
          <dgm:bulletEnabled val="1"/>
        </dgm:presLayoutVars>
      </dgm:prSet>
      <dgm:spPr/>
    </dgm:pt>
    <dgm:pt modelId="{CD327897-1F89-4822-88D1-7317C729DAE1}" type="pres">
      <dgm:prSet presAssocID="{43AE4196-978A-473D-BCFC-2F330404C153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117CF007-A28E-449D-B691-B31CBA4B7D12}" type="pres">
      <dgm:prSet presAssocID="{0F85FB97-CCEA-49B9-8E9B-D111A2B99676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</dgm:pt>
    <dgm:pt modelId="{9154D765-3D01-4636-8A3F-F45CB8CA6C3B}" type="pres">
      <dgm:prSet presAssocID="{D988ACF0-68FA-403E-94DD-7E7EFF1ED191}" presName="compositeNode" presStyleCnt="0">
        <dgm:presLayoutVars>
          <dgm:bulletEnabled val="1"/>
        </dgm:presLayoutVars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</dgm:pt>
    <dgm:pt modelId="{3D42AFD1-A83B-4D5C-9BC8-2AB4714846CC}" type="pres">
      <dgm:prSet presAssocID="{D988ACF0-68FA-403E-94DD-7E7EFF1ED191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</dgm:pt>
    <dgm:pt modelId="{C6AA6EE4-126D-4299-A3DF-26BA581D0E38}" type="pres">
      <dgm:prSet presAssocID="{D988ACF0-68FA-403E-94DD-7E7EFF1ED191}" presName="childNode" presStyleLbl="node1" presStyleIdx="2" presStyleCnt="3">
        <dgm:presLayoutVars>
          <dgm:bulletEnabled val="1"/>
        </dgm:presLayoutVars>
      </dgm:prSet>
      <dgm:spPr/>
    </dgm:pt>
    <dgm:pt modelId="{17D565E0-6814-4547-AE0E-2F1ADF0938C0}" type="pres">
      <dgm:prSet presAssocID="{D988ACF0-68FA-403E-94DD-7E7EFF1ED191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0D9B8D10-3B37-44BC-8BE9-B9B63A623193}" srcId="{74DEEF04-38DF-47CD-BCED-40D892C04673}" destId="{CE73AA4A-4D1E-4038-8184-C56CC9DFE2CE}" srcOrd="0" destOrd="0" parTransId="{4E4A42B0-7ECE-4159-8CCA-B9E0D2A720EB}" sibTransId="{64B4E81B-E5FB-461E-B997-44DBC0F3C2A8}"/>
    <dgm:cxn modelId="{C9151521-63F3-427C-8654-2ED2AC481BC6}" type="presOf" srcId="{04A26045-C9B4-4A64-8823-CD836C770F02}" destId="{B61C88C7-2BCC-4A9E-8117-D2EA12A1F638}" srcOrd="0" destOrd="0" presId="urn:microsoft.com/office/officeart/2005/8/layout/hList2"/>
    <dgm:cxn modelId="{B287CA27-AA7C-4FED-A6A9-E40F2108292E}" srcId="{43AE4196-978A-473D-BCFC-2F330404C153}" destId="{8B2B6BC2-0EC3-4DF2-852E-2E7006362324}" srcOrd="2" destOrd="0" parTransId="{6A0A6442-5F9C-4E77-A684-79BCD726C2CA}" sibTransId="{ED7F13E7-4E3D-489C-957E-7A92E5F2EE74}"/>
    <dgm:cxn modelId="{350ABE2A-2DFE-43AD-B2F7-1A2BB205B6E2}" srcId="{2F9F5DED-FE7A-4225-81B7-4C75EB333FD2}" destId="{D988ACF0-68FA-403E-94DD-7E7EFF1ED191}" srcOrd="2" destOrd="0" parTransId="{783C67C1-B706-4EDB-9BE9-2530EC9688D6}" sibTransId="{E735FFEA-DCB4-4937-8445-B2C7E4CDE845}"/>
    <dgm:cxn modelId="{1299BD34-15BC-48EC-9D3E-14DBE7D7E716}" srcId="{2BB48463-5D04-44F3-A507-E1A65D2F03C7}" destId="{91842C16-7F48-4E73-A992-7D4EF2A18E4F}" srcOrd="0" destOrd="0" parTransId="{A8CDED1C-511A-429E-BFC9-C4489FF981ED}" sibTransId="{7E764967-A9B9-43C8-8113-EFBCB0C2F90D}"/>
    <dgm:cxn modelId="{ADB92836-E02E-4E56-8550-19C016AC9ADA}" srcId="{43AE4196-978A-473D-BCFC-2F330404C153}" destId="{2BB48463-5D04-44F3-A507-E1A65D2F03C7}" srcOrd="1" destOrd="0" parTransId="{DBC50417-9DE1-40ED-B2E0-7EE9A264CE4D}" sibTransId="{57104522-91BB-4EB5-AE98-814F25FBED12}"/>
    <dgm:cxn modelId="{45DECC36-1BD4-409C-B2DE-1E21F6CE849A}" type="presOf" srcId="{13E51658-2B87-49CA-92B8-384909294E95}" destId="{17CCB33E-C947-4CC3-9252-6BDBA74FFB7F}" srcOrd="0" destOrd="1" presId="urn:microsoft.com/office/officeart/2005/8/layout/hList2"/>
    <dgm:cxn modelId="{A9C67C3B-6229-458E-8E3A-370894E4E8DA}" srcId="{2F9F5DED-FE7A-4225-81B7-4C75EB333FD2}" destId="{43AE4196-978A-473D-BCFC-2F330404C153}" srcOrd="1" destOrd="0" parTransId="{D3E00562-09F6-4195-BF12-1901D71FFBB0}" sibTransId="{0F85FB97-CCEA-49B9-8E9B-D111A2B99676}"/>
    <dgm:cxn modelId="{42A4CF3E-9C0E-49C3-ADE8-1633D4D7E4ED}" type="presOf" srcId="{7844261C-E3A3-45AF-A6C3-7579521A5293}" destId="{C6AA6EE4-126D-4299-A3DF-26BA581D0E38}" srcOrd="0" destOrd="0" presId="urn:microsoft.com/office/officeart/2005/8/layout/hList2"/>
    <dgm:cxn modelId="{17999E40-D7EE-40CC-BF36-5DA52CDA2C54}" srcId="{D988ACF0-68FA-403E-94DD-7E7EFF1ED191}" destId="{7844261C-E3A3-45AF-A6C3-7579521A5293}" srcOrd="0" destOrd="0" parTransId="{3A49D5ED-02FF-49B8-8633-95E194BACAB1}" sibTransId="{845226BD-7293-4CFC-9B92-EC3B9A617217}"/>
    <dgm:cxn modelId="{0F044A43-EA5B-47AA-A496-2D120CB8676A}" type="presOf" srcId="{2BB48463-5D04-44F3-A507-E1A65D2F03C7}" destId="{B61C88C7-2BCC-4A9E-8117-D2EA12A1F638}" srcOrd="0" destOrd="1" presId="urn:microsoft.com/office/officeart/2005/8/layout/hList2"/>
    <dgm:cxn modelId="{FCB83575-6B96-4762-82C0-4CAD0B75C90A}" srcId="{D988ACF0-68FA-403E-94DD-7E7EFF1ED191}" destId="{76BA30B1-388B-4C99-B0A1-AAD6DE385F82}" srcOrd="1" destOrd="0" parTransId="{225BB64D-0AB6-48BE-BDE5-F061872C732B}" sibTransId="{B9E324F0-9218-4626-AF6B-B5E534716C58}"/>
    <dgm:cxn modelId="{D0B1C67D-CE43-4510-BDE9-71980D5D5CFA}" type="presOf" srcId="{74DEEF04-38DF-47CD-BCED-40D892C04673}" destId="{8169D1BA-A901-404B-AD84-3D654EB8E700}" srcOrd="0" destOrd="0" presId="urn:microsoft.com/office/officeart/2005/8/layout/hList2"/>
    <dgm:cxn modelId="{9DFBAB80-692B-4930-8B63-3A8F30639E77}" srcId="{2BB48463-5D04-44F3-A507-E1A65D2F03C7}" destId="{D37D1DA4-3CD1-4BFA-8119-44709883394C}" srcOrd="1" destOrd="0" parTransId="{02058395-ED17-4369-9E45-74ABAEF181F1}" sibTransId="{82CBE94C-3800-4C6E-8CAA-D48DB955C46F}"/>
    <dgm:cxn modelId="{29E5E785-68FA-4BFC-843B-395468E218D1}" type="presOf" srcId="{D988ACF0-68FA-403E-94DD-7E7EFF1ED191}" destId="{17D565E0-6814-4547-AE0E-2F1ADF0938C0}" srcOrd="0" destOrd="0" presId="urn:microsoft.com/office/officeart/2005/8/layout/hList2"/>
    <dgm:cxn modelId="{8DF4249F-2E45-42E5-B23B-B579A6380204}" srcId="{43AE4196-978A-473D-BCFC-2F330404C153}" destId="{04A26045-C9B4-4A64-8823-CD836C770F02}" srcOrd="0" destOrd="0" parTransId="{8A3A3F87-2CD5-4FAB-97F5-643256381329}" sibTransId="{776E07EB-DD25-4E95-87D4-A4956729F561}"/>
    <dgm:cxn modelId="{DD28F0A2-6771-4453-B5DC-AFAE940766C5}" type="presOf" srcId="{8B2B6BC2-0EC3-4DF2-852E-2E7006362324}" destId="{B61C88C7-2BCC-4A9E-8117-D2EA12A1F638}" srcOrd="0" destOrd="4" presId="urn:microsoft.com/office/officeart/2005/8/layout/hList2"/>
    <dgm:cxn modelId="{ACB988A9-5FF5-4601-B953-CEA9BD17D55C}" type="presOf" srcId="{D37D1DA4-3CD1-4BFA-8119-44709883394C}" destId="{B61C88C7-2BCC-4A9E-8117-D2EA12A1F638}" srcOrd="0" destOrd="3" presId="urn:microsoft.com/office/officeart/2005/8/layout/hList2"/>
    <dgm:cxn modelId="{2AF606B4-BC25-4C57-ACD2-F21519357EC3}" srcId="{2F9F5DED-FE7A-4225-81B7-4C75EB333FD2}" destId="{74DEEF04-38DF-47CD-BCED-40D892C04673}" srcOrd="0" destOrd="0" parTransId="{0104A3CA-AD02-49D3-BEC7-A3F3EE8AF55A}" sibTransId="{864A1319-202F-4A88-AED5-C98878C94CA0}"/>
    <dgm:cxn modelId="{6F35E6C3-B710-446F-8073-2116F3FCB096}" srcId="{74DEEF04-38DF-47CD-BCED-40D892C04673}" destId="{13E51658-2B87-49CA-92B8-384909294E95}" srcOrd="1" destOrd="0" parTransId="{E385B6E7-6B3F-40EA-A87A-1256912104D0}" sibTransId="{49CDEF0C-E69B-4600-B2FA-679E4D328774}"/>
    <dgm:cxn modelId="{6F50DEEB-1F88-47EC-95E0-8C02E6905AE4}" type="presOf" srcId="{CE73AA4A-4D1E-4038-8184-C56CC9DFE2CE}" destId="{17CCB33E-C947-4CC3-9252-6BDBA74FFB7F}" srcOrd="0" destOrd="0" presId="urn:microsoft.com/office/officeart/2005/8/layout/hList2"/>
    <dgm:cxn modelId="{9F20E2EB-C38F-4F8C-8D10-FCEED058B681}" type="presOf" srcId="{91842C16-7F48-4E73-A992-7D4EF2A18E4F}" destId="{B61C88C7-2BCC-4A9E-8117-D2EA12A1F638}" srcOrd="0" destOrd="2" presId="urn:microsoft.com/office/officeart/2005/8/layout/hList2"/>
    <dgm:cxn modelId="{E14A32F4-913F-465F-9548-8616D6AD7075}" type="presOf" srcId="{2F9F5DED-FE7A-4225-81B7-4C75EB333FD2}" destId="{06A4D515-0A45-40CA-8B89-7738CABDBE69}" srcOrd="0" destOrd="0" presId="urn:microsoft.com/office/officeart/2005/8/layout/hList2"/>
    <dgm:cxn modelId="{E9C070F4-4B92-4378-ABF5-756D7FB09ED1}" type="presOf" srcId="{43AE4196-978A-473D-BCFC-2F330404C153}" destId="{CD327897-1F89-4822-88D1-7317C729DAE1}" srcOrd="0" destOrd="0" presId="urn:microsoft.com/office/officeart/2005/8/layout/hList2"/>
    <dgm:cxn modelId="{FE1E45F9-3B48-4FD3-B682-AB3F6A136C09}" type="presOf" srcId="{76BA30B1-388B-4C99-B0A1-AAD6DE385F82}" destId="{C6AA6EE4-126D-4299-A3DF-26BA581D0E38}" srcOrd="0" destOrd="1" presId="urn:microsoft.com/office/officeart/2005/8/layout/hList2"/>
    <dgm:cxn modelId="{88B27B39-563D-4F59-91A2-3F3DBF945855}" type="presParOf" srcId="{06A4D515-0A45-40CA-8B89-7738CABDBE69}" destId="{6B14F53A-4F46-4CCA-A230-F0D005CD2A5A}" srcOrd="0" destOrd="0" presId="urn:microsoft.com/office/officeart/2005/8/layout/hList2"/>
    <dgm:cxn modelId="{2FEEACDA-1E7C-4C8C-8F24-668357EE77AB}" type="presParOf" srcId="{6B14F53A-4F46-4CCA-A230-F0D005CD2A5A}" destId="{E146B42B-9664-4B78-96D0-A243868F2FA8}" srcOrd="0" destOrd="0" presId="urn:microsoft.com/office/officeart/2005/8/layout/hList2"/>
    <dgm:cxn modelId="{BEF0F65F-A2B2-4A0E-84AE-DA6849883768}" type="presParOf" srcId="{6B14F53A-4F46-4CCA-A230-F0D005CD2A5A}" destId="{17CCB33E-C947-4CC3-9252-6BDBA74FFB7F}" srcOrd="1" destOrd="0" presId="urn:microsoft.com/office/officeart/2005/8/layout/hList2"/>
    <dgm:cxn modelId="{FC86674F-E1E8-4444-8A33-D9C4006227FE}" type="presParOf" srcId="{6B14F53A-4F46-4CCA-A230-F0D005CD2A5A}" destId="{8169D1BA-A901-404B-AD84-3D654EB8E700}" srcOrd="2" destOrd="0" presId="urn:microsoft.com/office/officeart/2005/8/layout/hList2"/>
    <dgm:cxn modelId="{EEFC3AA2-A86A-4BF0-9B4D-C1CA5AD72ED2}" type="presParOf" srcId="{06A4D515-0A45-40CA-8B89-7738CABDBE69}" destId="{52322944-4240-4452-B374-9670BDC0F838}" srcOrd="1" destOrd="0" presId="urn:microsoft.com/office/officeart/2005/8/layout/hList2"/>
    <dgm:cxn modelId="{F1DFD996-3CAC-4D7E-805F-8262F5E03C03}" type="presParOf" srcId="{06A4D515-0A45-40CA-8B89-7738CABDBE69}" destId="{C2D2C577-F344-4221-B88C-4100CCB0797D}" srcOrd="2" destOrd="0" presId="urn:microsoft.com/office/officeart/2005/8/layout/hList2"/>
    <dgm:cxn modelId="{5467E932-7E52-4AC1-B698-E5C69D405886}" type="presParOf" srcId="{C2D2C577-F344-4221-B88C-4100CCB0797D}" destId="{F54A8E7C-2128-4380-A8F3-B7F7C3F363B5}" srcOrd="0" destOrd="0" presId="urn:microsoft.com/office/officeart/2005/8/layout/hList2"/>
    <dgm:cxn modelId="{765D3331-CDF7-4F7D-B07D-72F7C5475A37}" type="presParOf" srcId="{C2D2C577-F344-4221-B88C-4100CCB0797D}" destId="{B61C88C7-2BCC-4A9E-8117-D2EA12A1F638}" srcOrd="1" destOrd="0" presId="urn:microsoft.com/office/officeart/2005/8/layout/hList2"/>
    <dgm:cxn modelId="{C9891FDF-65DD-4532-A3D9-05B7224AE55A}" type="presParOf" srcId="{C2D2C577-F344-4221-B88C-4100CCB0797D}" destId="{CD327897-1F89-4822-88D1-7317C729DAE1}" srcOrd="2" destOrd="0" presId="urn:microsoft.com/office/officeart/2005/8/layout/hList2"/>
    <dgm:cxn modelId="{F7DB369F-D2F5-45C2-9799-2E2E4521F7D5}" type="presParOf" srcId="{06A4D515-0A45-40CA-8B89-7738CABDBE69}" destId="{117CF007-A28E-449D-B691-B31CBA4B7D12}" srcOrd="3" destOrd="0" presId="urn:microsoft.com/office/officeart/2005/8/layout/hList2"/>
    <dgm:cxn modelId="{DF8E69B3-2784-45ED-BC2C-3F82C566BEB0}" type="presParOf" srcId="{06A4D515-0A45-40CA-8B89-7738CABDBE69}" destId="{9154D765-3D01-4636-8A3F-F45CB8CA6C3B}" srcOrd="4" destOrd="0" presId="urn:microsoft.com/office/officeart/2005/8/layout/hList2"/>
    <dgm:cxn modelId="{882AC918-1991-42BC-BA26-60BB5160354C}" type="presParOf" srcId="{9154D765-3D01-4636-8A3F-F45CB8CA6C3B}" destId="{3D42AFD1-A83B-4D5C-9BC8-2AB4714846CC}" srcOrd="0" destOrd="0" presId="urn:microsoft.com/office/officeart/2005/8/layout/hList2"/>
    <dgm:cxn modelId="{A4B9C5CC-23EB-4E81-9C4E-A442FAAB76F9}" type="presParOf" srcId="{9154D765-3D01-4636-8A3F-F45CB8CA6C3B}" destId="{C6AA6EE4-126D-4299-A3DF-26BA581D0E38}" srcOrd="1" destOrd="0" presId="urn:microsoft.com/office/officeart/2005/8/layout/hList2"/>
    <dgm:cxn modelId="{2D1FF5B0-5D6B-4979-B59A-0664485D4E87}" type="presParOf" srcId="{9154D765-3D01-4636-8A3F-F45CB8CA6C3B}" destId="{17D565E0-6814-4547-AE0E-2F1ADF0938C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9D1BA-A901-404B-AD84-3D654EB8E700}">
      <dsp:nvSpPr>
        <dsp:cNvPr id="0" name=""/>
        <dsp:cNvSpPr/>
      </dsp:nvSpPr>
      <dsp:spPr>
        <a:xfrm rot="16200000">
          <a:off x="-1293809" y="2183372"/>
          <a:ext cx="3268980" cy="549203"/>
        </a:xfrm>
        <a:prstGeom prst="rect">
          <a:avLst/>
        </a:prstGeom>
        <a:noFill/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p3d prstMaterial="metal">
          <a:bevelT w="88900" h="889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4367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Joint Research</a:t>
          </a:r>
          <a:endParaRPr lang="de-DE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1293809" y="2183372"/>
        <a:ext cx="3268980" cy="549203"/>
      </dsp:txXfrm>
    </dsp:sp>
    <dsp:sp modelId="{17CCB33E-C947-4CC3-9252-6BDBA74FFB7F}">
      <dsp:nvSpPr>
        <dsp:cNvPr id="0" name=""/>
        <dsp:cNvSpPr/>
      </dsp:nvSpPr>
      <dsp:spPr>
        <a:xfrm>
          <a:off x="615282" y="823484"/>
          <a:ext cx="2735614" cy="3268980"/>
        </a:xfrm>
        <a:prstGeom prst="rect">
          <a:avLst/>
        </a:prstGeom>
        <a:solidFill>
          <a:srgbClr val="023D6B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84367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Collaboration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with joint research projects in Hadron Physics, Climate and Sciences, Medical Imaging</a:t>
          </a:r>
          <a:endParaRPr lang="de-DE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Expand collaborations  (HZDR, GSI)</a:t>
          </a:r>
          <a:endParaRPr lang="de-D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5282" y="823484"/>
        <a:ext cx="2735614" cy="3268980"/>
      </dsp:txXfrm>
    </dsp:sp>
    <dsp:sp modelId="{E146B42B-9664-4B78-96D0-A243868F2FA8}">
      <dsp:nvSpPr>
        <dsp:cNvPr id="0" name=""/>
        <dsp:cNvSpPr/>
      </dsp:nvSpPr>
      <dsp:spPr>
        <a:xfrm>
          <a:off x="66079" y="98535"/>
          <a:ext cx="1098406" cy="1098406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327897-1F89-4822-88D1-7317C729DAE1}">
      <dsp:nvSpPr>
        <dsp:cNvPr id="0" name=""/>
        <dsp:cNvSpPr/>
      </dsp:nvSpPr>
      <dsp:spPr>
        <a:xfrm rot="16200000">
          <a:off x="2722227" y="2183372"/>
          <a:ext cx="3268980" cy="549203"/>
        </a:xfrm>
        <a:prstGeom prst="rect">
          <a:avLst/>
        </a:prstGeom>
        <a:noFill/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p3d prstMaterial="metal">
          <a:bevelT w="88900" h="889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4367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highlight>
                <a:srgbClr val="AEBDE4"/>
              </a:highlight>
              <a:latin typeface="Arial" panose="020B0604020202020204" pitchFamily="34" charset="0"/>
              <a:cs typeface="Arial" panose="020B0604020202020204" pitchFamily="34" charset="0"/>
            </a:rPr>
            <a:t>Educational Training</a:t>
          </a:r>
          <a:endParaRPr lang="de-DE" sz="2400" b="0" i="0" kern="1200" dirty="0">
            <a:highlight>
              <a:srgbClr val="AEBDE4"/>
            </a:highligh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22227" y="2183372"/>
        <a:ext cx="3268980" cy="549203"/>
      </dsp:txXfrm>
    </dsp:sp>
    <dsp:sp modelId="{B61C88C7-2BCC-4A9E-8117-D2EA12A1F638}">
      <dsp:nvSpPr>
        <dsp:cNvPr id="0" name=""/>
        <dsp:cNvSpPr/>
      </dsp:nvSpPr>
      <dsp:spPr>
        <a:xfrm>
          <a:off x="4631319" y="823484"/>
          <a:ext cx="2735614" cy="3268980"/>
        </a:xfrm>
        <a:prstGeom prst="rect">
          <a:avLst/>
        </a:prstGeom>
        <a:solidFill>
          <a:srgbClr val="023D6B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84367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Master- &amp; </a:t>
          </a:r>
          <a:b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PhD program (18 &amp; 18)</a:t>
          </a:r>
          <a:endParaRPr lang="de-DE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Scientific Workshops (9)</a:t>
          </a:r>
        </a:p>
        <a:p>
          <a:pPr marL="342900" lvl="2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Lecture courses (5)</a:t>
          </a:r>
        </a:p>
        <a:p>
          <a:pPr marL="342900" lvl="2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Training Courses (3)</a:t>
          </a: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Internships (55)</a:t>
          </a:r>
        </a:p>
      </dsp:txBody>
      <dsp:txXfrm>
        <a:off x="4631319" y="823484"/>
        <a:ext cx="2735614" cy="3268980"/>
      </dsp:txXfrm>
    </dsp:sp>
    <dsp:sp modelId="{F54A8E7C-2128-4380-A8F3-B7F7C3F363B5}">
      <dsp:nvSpPr>
        <dsp:cNvPr id="0" name=""/>
        <dsp:cNvSpPr/>
      </dsp:nvSpPr>
      <dsp:spPr>
        <a:xfrm>
          <a:off x="4082115" y="98535"/>
          <a:ext cx="1098406" cy="1098406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565E0-6814-4547-AE0E-2F1ADF0938C0}">
      <dsp:nvSpPr>
        <dsp:cNvPr id="0" name=""/>
        <dsp:cNvSpPr/>
      </dsp:nvSpPr>
      <dsp:spPr>
        <a:xfrm rot="16200000">
          <a:off x="6738264" y="2183372"/>
          <a:ext cx="3268980" cy="549203"/>
        </a:xfrm>
        <a:prstGeom prst="rect">
          <a:avLst/>
        </a:prstGeom>
        <a:noFill/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p3d prstMaterial="metal">
          <a:bevelT w="88900" h="889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4367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Knowledge Transfer</a:t>
          </a:r>
          <a:endParaRPr lang="de-DE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38264" y="2183372"/>
        <a:ext cx="3268980" cy="549203"/>
      </dsp:txXfrm>
    </dsp:sp>
    <dsp:sp modelId="{C6AA6EE4-126D-4299-A3DF-26BA581D0E38}">
      <dsp:nvSpPr>
        <dsp:cNvPr id="0" name=""/>
        <dsp:cNvSpPr/>
      </dsp:nvSpPr>
      <dsp:spPr>
        <a:xfrm>
          <a:off x="8647355" y="823484"/>
          <a:ext cx="2735614" cy="3268980"/>
        </a:xfrm>
        <a:prstGeom prst="rect">
          <a:avLst/>
        </a:prstGeom>
        <a:solidFill>
          <a:srgbClr val="023D6B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84367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Cotutelle de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thèse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program (1)</a:t>
          </a:r>
          <a:endParaRPr lang="de-DE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SMARTLabs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to return Alumni at Georgian Universities (2)</a:t>
          </a:r>
        </a:p>
      </dsp:txBody>
      <dsp:txXfrm>
        <a:off x="8647355" y="823484"/>
        <a:ext cx="2735614" cy="3268980"/>
      </dsp:txXfrm>
    </dsp:sp>
    <dsp:sp modelId="{3D42AFD1-A83B-4D5C-9BC8-2AB4714846CC}">
      <dsp:nvSpPr>
        <dsp:cNvPr id="0" name=""/>
        <dsp:cNvSpPr/>
      </dsp:nvSpPr>
      <dsp:spPr>
        <a:xfrm>
          <a:off x="8098152" y="98535"/>
          <a:ext cx="1098406" cy="10984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313C419-10E8-4216-A6CC-B7C8A23909AD}" type="datetimeFigureOut">
              <a:rPr lang="de-DE"/>
              <a:t>15.09.2022</a:t>
            </a:fld>
            <a:endParaRPr lang="de-DE"/>
          </a:p>
        </p:txBody>
      </p:sp>
      <p:sp>
        <p:nvSpPr>
          <p:cNvPr id="6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7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F66CAD1-FD47-46B0-9C16-1B81F4E690E0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095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>
      <a:buFont typeface="Arial"/>
      <a:buChar char="•"/>
      <a:defRPr sz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>
      <a:buFont typeface="Arial"/>
      <a:buChar char="•"/>
      <a:defRPr sz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>
      <a:buFont typeface="Arial"/>
      <a:buChar char="•"/>
      <a:defRPr sz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>
      <a:buFont typeface="Arial"/>
      <a:buChar char="•"/>
      <a:defRPr sz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>
      <a:buFont typeface="Arial"/>
      <a:buChar char="•"/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66CAD1-FD47-46B0-9C16-1B81F4E690E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441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66CAD1-FD47-46B0-9C16-1B81F4E690E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459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66CAD1-FD47-46B0-9C16-1B81F4E690E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655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66CAD1-FD47-46B0-9C16-1B81F4E690E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670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1514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12"/>
          <p:cNvSpPr/>
          <p:nvPr userDrawn="1"/>
        </p:nvSpPr>
        <p:spPr bwMode="auto"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3999"/>
              </a:lnSpc>
              <a:spcBef>
                <a:spcPts val="0"/>
              </a:spcBef>
              <a:defRPr sz="3200" spc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Headline der Präsentation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731837" y="2444192"/>
            <a:ext cx="10728325" cy="516756"/>
          </a:xfrm>
        </p:spPr>
        <p:txBody>
          <a:bodyPr/>
          <a:lstStyle>
            <a:lvl1pPr marL="0" indent="0" algn="l">
              <a:buNone/>
              <a:defRPr sz="1600" cap="all" spc="6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Datum  |  Name</a:t>
            </a:r>
            <a:endParaRPr lang="en-US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31837" y="1088740"/>
            <a:ext cx="10728325" cy="727162"/>
          </a:xfrm>
        </p:spPr>
        <p:txBody>
          <a:bodyPr/>
          <a:lstStyle>
            <a:lvl1pPr marL="0" indent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>
                <a:solidFill>
                  <a:schemeClr val="accent2"/>
                </a:solidFill>
              </a:defRPr>
            </a:lvl1pPr>
          </a:lstStyle>
          <a:p>
            <a:pPr lvl="0">
              <a:defRPr/>
            </a:pPr>
            <a:r>
              <a:rPr lang="de-DE"/>
              <a:t>Subline der Präsentation</a:t>
            </a:r>
            <a:endParaRPr/>
          </a:p>
        </p:txBody>
      </p:sp>
      <p:pic>
        <p:nvPicPr>
          <p:cNvPr id="9" name="Bild 9" descr="Slogan_FZ_Jülich_grasgruen.jp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948428" y="5769260"/>
            <a:ext cx="1894868" cy="84840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2B061A1-1629-40CE-A608-2E4A16ED6A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6424763"/>
            <a:ext cx="2303553" cy="91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raster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371475" y="324000"/>
            <a:ext cx="11449049" cy="548716"/>
          </a:xfrm>
        </p:spPr>
        <p:txBody>
          <a:bodyPr/>
          <a:lstStyle>
            <a:lvl1pPr>
              <a:defRPr spc="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05.05.2022</a:t>
            </a: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Page </a:t>
            </a:r>
            <a:fld id="{A52F4D17-1AD6-42D9-B93A-EB002C62F438}" type="slidenum">
              <a:rPr lang="de-DE"/>
              <a:t>‹Nr.›</a:t>
            </a:fld>
            <a:endParaRPr lang="de-DE" dirty="0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371475" y="944563"/>
            <a:ext cx="6840538" cy="467995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22" hasCustomPrompt="1"/>
          </p:nvPr>
        </p:nvSpPr>
        <p:spPr bwMode="auto">
          <a:xfrm>
            <a:off x="7283449" y="944563"/>
            <a:ext cx="4537076" cy="3097212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24" hasCustomPrompt="1"/>
          </p:nvPr>
        </p:nvSpPr>
        <p:spPr bwMode="auto">
          <a:xfrm>
            <a:off x="7283449" y="4116983"/>
            <a:ext cx="4537076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raster 3 B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371475" y="324000"/>
            <a:ext cx="11449049" cy="548716"/>
          </a:xfrm>
        </p:spPr>
        <p:txBody>
          <a:bodyPr/>
          <a:lstStyle>
            <a:lvl1pPr>
              <a:defRPr spc="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05.05.2022</a:t>
            </a: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Page </a:t>
            </a:r>
            <a:fld id="{A52F4D17-1AD6-42D9-B93A-EB002C62F438}" type="slidenum">
              <a:rPr lang="de-DE"/>
              <a:t>‹Nr.›</a:t>
            </a:fld>
            <a:endParaRPr lang="de-DE" dirty="0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371475" y="944563"/>
            <a:ext cx="3780000" cy="467995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22" hasCustomPrompt="1"/>
          </p:nvPr>
        </p:nvSpPr>
        <p:spPr bwMode="auto">
          <a:xfrm>
            <a:off x="4224000" y="944563"/>
            <a:ext cx="3744000" cy="467995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24" hasCustomPrompt="1"/>
          </p:nvPr>
        </p:nvSpPr>
        <p:spPr bwMode="auto">
          <a:xfrm>
            <a:off x="8040525" y="944563"/>
            <a:ext cx="3780000" cy="467995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raster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371475" y="324000"/>
            <a:ext cx="11449049" cy="548716"/>
          </a:xfrm>
        </p:spPr>
        <p:txBody>
          <a:bodyPr/>
          <a:lstStyle>
            <a:lvl1pPr>
              <a:defRPr spc="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05.05.2022</a:t>
            </a: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Page </a:t>
            </a:r>
            <a:fld id="{A52F4D17-1AD6-42D9-B93A-EB002C62F438}" type="slidenum">
              <a:rPr lang="de-DE"/>
              <a:t>‹Nr.›</a:t>
            </a:fld>
            <a:endParaRPr lang="de-DE" dirty="0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371475" y="944564"/>
            <a:ext cx="4537074" cy="3097212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371475" y="4116983"/>
            <a:ext cx="4537074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4979987" y="944563"/>
            <a:ext cx="2232025" cy="467995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22" hasCustomPrompt="1"/>
          </p:nvPr>
        </p:nvSpPr>
        <p:spPr bwMode="auto">
          <a:xfrm>
            <a:off x="7283449" y="944563"/>
            <a:ext cx="4537076" cy="467995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raster 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371475" y="324000"/>
            <a:ext cx="11449049" cy="548716"/>
          </a:xfrm>
        </p:spPr>
        <p:txBody>
          <a:bodyPr/>
          <a:lstStyle>
            <a:lvl1pPr>
              <a:defRPr spc="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05.05.2022</a:t>
            </a: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Page </a:t>
            </a:r>
            <a:fld id="{A52F4D17-1AD6-42D9-B93A-EB002C62F438}" type="slidenum">
              <a:rPr lang="de-DE"/>
              <a:t>‹Nr.›</a:t>
            </a:fld>
            <a:endParaRPr lang="de-DE" dirty="0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371475" y="944563"/>
            <a:ext cx="4537074" cy="467995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4979987" y="944563"/>
            <a:ext cx="6840538" cy="3097212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21" hasCustomPrompt="1"/>
          </p:nvPr>
        </p:nvSpPr>
        <p:spPr bwMode="auto">
          <a:xfrm>
            <a:off x="4979987" y="4116983"/>
            <a:ext cx="2232025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24" hasCustomPrompt="1"/>
          </p:nvPr>
        </p:nvSpPr>
        <p:spPr bwMode="auto">
          <a:xfrm>
            <a:off x="7283449" y="4116983"/>
            <a:ext cx="2233613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27" hasCustomPrompt="1"/>
          </p:nvPr>
        </p:nvSpPr>
        <p:spPr bwMode="auto">
          <a:xfrm>
            <a:off x="9588500" y="4116983"/>
            <a:ext cx="2232025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raster 6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371475" y="324000"/>
            <a:ext cx="11449049" cy="548716"/>
          </a:xfrm>
        </p:spPr>
        <p:txBody>
          <a:bodyPr/>
          <a:lstStyle>
            <a:lvl1pPr>
              <a:defRPr spc="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05.05.2022</a:t>
            </a: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Page </a:t>
            </a:r>
            <a:fld id="{A52F4D17-1AD6-42D9-B93A-EB002C62F438}" type="slidenum">
              <a:rPr lang="de-DE"/>
              <a:t>‹Nr.›</a:t>
            </a:fld>
            <a:endParaRPr lang="de-DE" dirty="0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371475" y="944563"/>
            <a:ext cx="4537074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371474" y="2530772"/>
            <a:ext cx="4537073" cy="3096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4979987" y="944563"/>
            <a:ext cx="2232025" cy="467995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22" hasCustomPrompt="1"/>
          </p:nvPr>
        </p:nvSpPr>
        <p:spPr bwMode="auto">
          <a:xfrm>
            <a:off x="7283449" y="944563"/>
            <a:ext cx="4537076" cy="3097212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24" hasCustomPrompt="1"/>
          </p:nvPr>
        </p:nvSpPr>
        <p:spPr bwMode="auto">
          <a:xfrm>
            <a:off x="7283449" y="4116983"/>
            <a:ext cx="2233613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27" hasCustomPrompt="1"/>
          </p:nvPr>
        </p:nvSpPr>
        <p:spPr bwMode="auto">
          <a:xfrm>
            <a:off x="9588500" y="4116983"/>
            <a:ext cx="2232025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raster 1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371475" y="324000"/>
            <a:ext cx="11449049" cy="548716"/>
          </a:xfrm>
        </p:spPr>
        <p:txBody>
          <a:bodyPr/>
          <a:lstStyle>
            <a:lvl1pPr>
              <a:defRPr spc="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05.05.2022</a:t>
            </a: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Page </a:t>
            </a:r>
            <a:fld id="{A52F4D17-1AD6-42D9-B93A-EB002C62F438}" type="slidenum">
              <a:rPr lang="de-DE"/>
              <a:t>‹Nr.›</a:t>
            </a:fld>
            <a:endParaRPr lang="de-DE" dirty="0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371475" y="944563"/>
            <a:ext cx="2232026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371475" y="2530772"/>
            <a:ext cx="2232026" cy="3097211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2674939" y="944563"/>
            <a:ext cx="2233612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2674939" y="2530773"/>
            <a:ext cx="4537072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8" hasCustomPrompt="1"/>
          </p:nvPr>
        </p:nvSpPr>
        <p:spPr bwMode="auto">
          <a:xfrm>
            <a:off x="2674939" y="4116983"/>
            <a:ext cx="2233612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4979987" y="944563"/>
            <a:ext cx="2232025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3" name="Bildplatzhalter 4"/>
          <p:cNvSpPr>
            <a:spLocks noGrp="1"/>
          </p:cNvSpPr>
          <p:nvPr>
            <p:ph type="pic" sz="quarter" idx="21" hasCustomPrompt="1"/>
          </p:nvPr>
        </p:nvSpPr>
        <p:spPr bwMode="auto">
          <a:xfrm>
            <a:off x="4979987" y="4116983"/>
            <a:ext cx="2232025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4" name="Bildplatzhalter 4"/>
          <p:cNvSpPr>
            <a:spLocks noGrp="1"/>
          </p:cNvSpPr>
          <p:nvPr>
            <p:ph type="pic" sz="quarter" idx="22" hasCustomPrompt="1"/>
          </p:nvPr>
        </p:nvSpPr>
        <p:spPr bwMode="auto">
          <a:xfrm>
            <a:off x="7283449" y="944563"/>
            <a:ext cx="4537076" cy="3097212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5" name="Bildplatzhalter 4"/>
          <p:cNvSpPr>
            <a:spLocks noGrp="1"/>
          </p:cNvSpPr>
          <p:nvPr>
            <p:ph type="pic" sz="quarter" idx="24" hasCustomPrompt="1"/>
          </p:nvPr>
        </p:nvSpPr>
        <p:spPr bwMode="auto">
          <a:xfrm>
            <a:off x="7283449" y="4116983"/>
            <a:ext cx="2233613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6" name="Bildplatzhalter 4"/>
          <p:cNvSpPr>
            <a:spLocks noGrp="1"/>
          </p:cNvSpPr>
          <p:nvPr>
            <p:ph type="pic" sz="quarter" idx="27" hasCustomPrompt="1"/>
          </p:nvPr>
        </p:nvSpPr>
        <p:spPr bwMode="auto">
          <a:xfrm>
            <a:off x="9588500" y="4116983"/>
            <a:ext cx="2232025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raster 1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371475" y="324000"/>
            <a:ext cx="11449049" cy="548716"/>
          </a:xfrm>
        </p:spPr>
        <p:txBody>
          <a:bodyPr/>
          <a:lstStyle>
            <a:lvl1pPr>
              <a:defRPr spc="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05.05.2022</a:t>
            </a: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Page </a:t>
            </a:r>
            <a:fld id="{A52F4D17-1AD6-42D9-B93A-EB002C62F438}" type="slidenum">
              <a:rPr lang="de-DE"/>
              <a:t>‹Nr.›</a:t>
            </a:fld>
            <a:endParaRPr lang="de-DE" dirty="0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371475" y="944563"/>
            <a:ext cx="2232026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371475" y="2530773"/>
            <a:ext cx="2232026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371475" y="4116983"/>
            <a:ext cx="2232026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2674939" y="944563"/>
            <a:ext cx="2233612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2674939" y="2530773"/>
            <a:ext cx="2233612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18" hasCustomPrompt="1"/>
          </p:nvPr>
        </p:nvSpPr>
        <p:spPr bwMode="auto">
          <a:xfrm>
            <a:off x="2674939" y="4116983"/>
            <a:ext cx="2233612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3" name="Bildplatzhalter 4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4979987" y="944563"/>
            <a:ext cx="2232025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4" name="Bildplatzhalter 4"/>
          <p:cNvSpPr>
            <a:spLocks noGrp="1"/>
          </p:cNvSpPr>
          <p:nvPr>
            <p:ph type="pic" sz="quarter" idx="20" hasCustomPrompt="1"/>
          </p:nvPr>
        </p:nvSpPr>
        <p:spPr bwMode="auto">
          <a:xfrm>
            <a:off x="4979987" y="2530773"/>
            <a:ext cx="2232025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5" name="Bildplatzhalter 4"/>
          <p:cNvSpPr>
            <a:spLocks noGrp="1"/>
          </p:cNvSpPr>
          <p:nvPr>
            <p:ph type="pic" sz="quarter" idx="21" hasCustomPrompt="1"/>
          </p:nvPr>
        </p:nvSpPr>
        <p:spPr bwMode="auto">
          <a:xfrm>
            <a:off x="4979987" y="4116983"/>
            <a:ext cx="2232025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6" name="Bildplatzhalter 4"/>
          <p:cNvSpPr>
            <a:spLocks noGrp="1"/>
          </p:cNvSpPr>
          <p:nvPr>
            <p:ph type="pic" sz="quarter" idx="22" hasCustomPrompt="1"/>
          </p:nvPr>
        </p:nvSpPr>
        <p:spPr bwMode="auto">
          <a:xfrm>
            <a:off x="7283449" y="944563"/>
            <a:ext cx="2233613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7" name="Bildplatzhalter 4"/>
          <p:cNvSpPr>
            <a:spLocks noGrp="1"/>
          </p:cNvSpPr>
          <p:nvPr>
            <p:ph type="pic" sz="quarter" idx="23" hasCustomPrompt="1"/>
          </p:nvPr>
        </p:nvSpPr>
        <p:spPr bwMode="auto">
          <a:xfrm>
            <a:off x="7283449" y="2530773"/>
            <a:ext cx="2233613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8" name="Bildplatzhalter 4"/>
          <p:cNvSpPr>
            <a:spLocks noGrp="1"/>
          </p:cNvSpPr>
          <p:nvPr>
            <p:ph type="pic" sz="quarter" idx="24" hasCustomPrompt="1"/>
          </p:nvPr>
        </p:nvSpPr>
        <p:spPr bwMode="auto">
          <a:xfrm>
            <a:off x="7283449" y="4116983"/>
            <a:ext cx="2233613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9" name="Bildplatzhalter 4"/>
          <p:cNvSpPr>
            <a:spLocks noGrp="1"/>
          </p:cNvSpPr>
          <p:nvPr>
            <p:ph type="pic" sz="quarter" idx="25" hasCustomPrompt="1"/>
          </p:nvPr>
        </p:nvSpPr>
        <p:spPr bwMode="auto">
          <a:xfrm>
            <a:off x="9588500" y="944563"/>
            <a:ext cx="2232025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20" name="Bildplatzhalter 4"/>
          <p:cNvSpPr>
            <a:spLocks noGrp="1"/>
          </p:cNvSpPr>
          <p:nvPr>
            <p:ph type="pic" sz="quarter" idx="26" hasCustomPrompt="1"/>
          </p:nvPr>
        </p:nvSpPr>
        <p:spPr bwMode="auto">
          <a:xfrm>
            <a:off x="9588500" y="2530773"/>
            <a:ext cx="2232025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21" name="Bildplatzhalter 4"/>
          <p:cNvSpPr>
            <a:spLocks noGrp="1"/>
          </p:cNvSpPr>
          <p:nvPr>
            <p:ph type="pic" sz="quarter" idx="27" hasCustomPrompt="1"/>
          </p:nvPr>
        </p:nvSpPr>
        <p:spPr bwMode="auto">
          <a:xfrm>
            <a:off x="9588500" y="4116983"/>
            <a:ext cx="2232025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05.05.2022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Page </a:t>
            </a:r>
            <a:fld id="{A52F4D17-1AD6-42D9-B93A-EB002C62F438}" type="slidenum">
              <a:rPr lang="de-DE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Titelfolie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382401" y="341313"/>
            <a:ext cx="3816000" cy="30876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5" name="Rechteck 12"/>
          <p:cNvSpPr/>
          <p:nvPr userDrawn="1"/>
        </p:nvSpPr>
        <p:spPr bwMode="auto"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3999"/>
              </a:lnSpc>
              <a:spcBef>
                <a:spcPts val="0"/>
              </a:spcBef>
              <a:defRPr sz="3200" spc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Headline der Präsentation</a:t>
            </a: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731837" y="4970822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Datum  |  Name</a:t>
            </a:r>
            <a:endParaRPr lang="en-US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31837" y="4185084"/>
            <a:ext cx="10728325" cy="727162"/>
          </a:xfrm>
        </p:spPr>
        <p:txBody>
          <a:bodyPr/>
          <a:lstStyle>
            <a:lvl1pPr marL="0" indent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>
                <a:solidFill>
                  <a:schemeClr val="accent2"/>
                </a:solidFill>
              </a:defRPr>
            </a:lvl1pPr>
          </a:lstStyle>
          <a:p>
            <a:pPr lvl="0">
              <a:defRPr/>
            </a:pPr>
            <a:r>
              <a:rPr lang="de-DE"/>
              <a:t>Subline der Präsentation</a:t>
            </a:r>
            <a:endParaRPr/>
          </a:p>
        </p:txBody>
      </p:sp>
      <p:pic>
        <p:nvPicPr>
          <p:cNvPr id="10" name="Bild 8" descr="Slogan_FZ_Jülich_grasgruen.jp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948428" y="5769260"/>
            <a:ext cx="1894868" cy="848403"/>
          </a:xfrm>
          <a:prstGeom prst="rect">
            <a:avLst/>
          </a:prstGeom>
        </p:spPr>
      </p:pic>
      <p:sp>
        <p:nvSpPr>
          <p:cNvPr id="11" name="Bildplatzhalter 4"/>
          <p:cNvSpPr>
            <a:spLocks noGrp="1"/>
          </p:cNvSpPr>
          <p:nvPr>
            <p:ph type="pic" sz="quarter" idx="15"/>
          </p:nvPr>
        </p:nvSpPr>
        <p:spPr bwMode="auto">
          <a:xfrm>
            <a:off x="4197727" y="341313"/>
            <a:ext cx="3816000" cy="30876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16"/>
          </p:nvPr>
        </p:nvSpPr>
        <p:spPr bwMode="auto">
          <a:xfrm>
            <a:off x="8013053" y="341313"/>
            <a:ext cx="3816000" cy="30876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F004139-9054-4ADA-AA97-93F69F009B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6424763"/>
            <a:ext cx="2303553" cy="91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70822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185084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33D537E-7D32-4AF3-8F50-037B43117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02F77179-7DE6-490F-AFDB-836C5B895F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9141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12"/>
          <p:cNvSpPr/>
          <p:nvPr userDrawn="1"/>
        </p:nvSpPr>
        <p:spPr bwMode="auto"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3999"/>
              </a:lnSpc>
              <a:spcBef>
                <a:spcPts val="0"/>
              </a:spcBef>
              <a:defRPr sz="3200" spc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Headline der Präsentation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731838" y="2660216"/>
            <a:ext cx="10728324" cy="516756"/>
          </a:xfrm>
        </p:spPr>
        <p:txBody>
          <a:bodyPr/>
          <a:lstStyle>
            <a:lvl1pPr marL="0" indent="0" algn="l">
              <a:buNone/>
              <a:defRPr sz="1600" cap="all" spc="6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Datum  |  Name</a:t>
            </a:r>
            <a:endParaRPr lang="en-US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31838" y="1124744"/>
            <a:ext cx="10728325" cy="1361802"/>
          </a:xfrm>
        </p:spPr>
        <p:txBody>
          <a:bodyPr/>
          <a:lstStyle>
            <a:lvl1pPr marL="0" indent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>
                <a:solidFill>
                  <a:schemeClr val="accent2"/>
                </a:solidFill>
              </a:defRPr>
            </a:lvl1pPr>
          </a:lstStyle>
          <a:p>
            <a:pPr lvl="0">
              <a:defRPr/>
            </a:pPr>
            <a:r>
              <a:rPr lang="de-DE"/>
              <a:t>Subline der Präsentation</a:t>
            </a:r>
            <a:endParaRPr/>
          </a:p>
        </p:txBody>
      </p:sp>
      <p:pic>
        <p:nvPicPr>
          <p:cNvPr id="9" name="Bild 8" descr="Slogan_FZ_Jülich_grasgruen.jp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948428" y="5769260"/>
            <a:ext cx="1894868" cy="84840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4363213-DF2B-46F6-9811-B8A94EA44B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6424763"/>
            <a:ext cx="2303553" cy="91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371475" y="341313"/>
            <a:ext cx="11449049" cy="30876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</a:p>
        </p:txBody>
      </p:sp>
      <p:sp>
        <p:nvSpPr>
          <p:cNvPr id="5" name="Rechteck 12"/>
          <p:cNvSpPr/>
          <p:nvPr userDrawn="1"/>
        </p:nvSpPr>
        <p:spPr bwMode="auto"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3999"/>
              </a:lnSpc>
              <a:spcBef>
                <a:spcPts val="0"/>
              </a:spcBef>
              <a:defRPr sz="3200" spc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Headline der Präsentation</a:t>
            </a: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731837" y="4970822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Datum  |  Name</a:t>
            </a:r>
            <a:endParaRPr lang="en-US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31837" y="4185084"/>
            <a:ext cx="10728325" cy="727162"/>
          </a:xfrm>
        </p:spPr>
        <p:txBody>
          <a:bodyPr/>
          <a:lstStyle>
            <a:lvl1pPr marL="0" indent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>
                <a:solidFill>
                  <a:schemeClr val="accent2"/>
                </a:solidFill>
              </a:defRPr>
            </a:lvl1pPr>
          </a:lstStyle>
          <a:p>
            <a:pPr lvl="0">
              <a:defRPr/>
            </a:pPr>
            <a:r>
              <a:rPr lang="de-DE"/>
              <a:t>Subline der Präsentation</a:t>
            </a:r>
            <a:endParaRPr/>
          </a:p>
        </p:txBody>
      </p:sp>
      <p:pic>
        <p:nvPicPr>
          <p:cNvPr id="10" name="Bild 8" descr="Slogan_FZ_Jülich_grasgruen.jp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948428" y="5769260"/>
            <a:ext cx="1894868" cy="8484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E39B867-F5A9-4CAC-82AA-B45A35B602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6424763"/>
            <a:ext cx="2303553" cy="91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12"/>
          <p:cNvSpPr/>
          <p:nvPr userDrawn="1"/>
        </p:nvSpPr>
        <p:spPr bwMode="auto"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371475" y="341313"/>
            <a:ext cx="11449049" cy="30876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3999"/>
              </a:lnSpc>
              <a:spcBef>
                <a:spcPts val="0"/>
              </a:spcBef>
              <a:defRPr sz="3200" spc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Headline der Präsentation</a:t>
            </a: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731837" y="4911514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Datum  |  Name</a:t>
            </a:r>
            <a:endParaRPr lang="en-US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31837" y="4221088"/>
            <a:ext cx="107283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  <a:defRPr/>
            </a:pPr>
            <a:r>
              <a:rPr lang="de-DE"/>
              <a:t>Subline der Präsentation</a:t>
            </a:r>
            <a:endParaRPr/>
          </a:p>
        </p:txBody>
      </p:sp>
      <p:pic>
        <p:nvPicPr>
          <p:cNvPr id="10" name="Bild 8" descr="Slogan_FZ_Jülich_grasgruen.jp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948428" y="5769260"/>
            <a:ext cx="1894868" cy="8484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C1C2536-0FE2-4DD7-92FF-59DA698953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6424763"/>
            <a:ext cx="2303553" cy="91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pc="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Datumsplatzhalter 16"/>
          <p:cNvSpPr>
            <a:spLocks noGrp="1"/>
          </p:cNvSpPr>
          <p:nvPr>
            <p:ph type="dt" sz="half" idx="1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05.05.2022</a:t>
            </a:r>
          </a:p>
        </p:txBody>
      </p:sp>
      <p:sp>
        <p:nvSpPr>
          <p:cNvPr id="7" name="Foliennummernplatzhalter 17"/>
          <p:cNvSpPr>
            <a:spLocks noGrp="1"/>
          </p:cNvSpPr>
          <p:nvPr>
            <p:ph type="sldNum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Page </a:t>
            </a:r>
            <a:fld id="{A52F4D17-1AD6-42D9-B93A-EB002C62F438}" type="slidenum">
              <a:rPr lang="de-DE"/>
              <a:t>‹Nr.›</a:t>
            </a:fld>
            <a:endParaRPr lang="de-DE" dirty="0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3999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>
              <a:defRPr/>
            </a:pPr>
            <a:r>
              <a:rPr lang="de-DE"/>
              <a:t>Subline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(klein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pc="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71475" y="1578310"/>
            <a:ext cx="11449049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Datumsplatzhalter 16"/>
          <p:cNvSpPr>
            <a:spLocks noGrp="1"/>
          </p:cNvSpPr>
          <p:nvPr>
            <p:ph type="dt" sz="half" idx="1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05.05.2022</a:t>
            </a:r>
          </a:p>
        </p:txBody>
      </p:sp>
      <p:sp>
        <p:nvSpPr>
          <p:cNvPr id="7" name="Foliennummernplatzhalter 17"/>
          <p:cNvSpPr>
            <a:spLocks noGrp="1"/>
          </p:cNvSpPr>
          <p:nvPr>
            <p:ph type="sldNum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Page </a:t>
            </a:r>
            <a:fld id="{A52F4D17-1AD6-42D9-B93A-EB002C62F438}" type="slidenum">
              <a:rPr lang="de-DE"/>
              <a:t>‹Nr.›</a:t>
            </a:fld>
            <a:endParaRPr lang="de-DE" dirty="0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3999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>
              <a:defRPr/>
            </a:pPr>
            <a:r>
              <a:rPr lang="de-DE"/>
              <a:t>Subline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2 Bil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pc="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05.05.2022</a:t>
            </a: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Page </a:t>
            </a:r>
            <a:fld id="{A52F4D17-1AD6-42D9-B93A-EB002C62F438}" type="slidenum">
              <a:rPr lang="de-DE"/>
              <a:t>‹Nr.›</a:t>
            </a:fld>
            <a:endParaRPr lang="de-DE" dirty="0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371475" y="1628775"/>
            <a:ext cx="5437187" cy="316837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371475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>
              <a:defRPr/>
            </a:pPr>
            <a:r>
              <a:rPr lang="de-DE"/>
              <a:t>Bildunterschrift</a:t>
            </a:r>
            <a:endParaRPr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5"/>
          </p:nvPr>
        </p:nvSpPr>
        <p:spPr bwMode="auto">
          <a:xfrm>
            <a:off x="6383338" y="1628775"/>
            <a:ext cx="5437187" cy="316837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383338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>
              <a:defRPr/>
            </a:pPr>
            <a:r>
              <a:rPr lang="de-DE"/>
              <a:t>Bildunterschrift</a:t>
            </a:r>
            <a:endParaRPr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3999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>
              <a:defRPr/>
            </a:pPr>
            <a:r>
              <a:rPr lang="de-DE"/>
              <a:t>Subline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pc="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05.05.2022</a:t>
            </a: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Page </a:t>
            </a:r>
            <a:fld id="{A52F4D17-1AD6-42D9-B93A-EB002C62F438}" type="slidenum">
              <a:rPr lang="de-DE"/>
              <a:t>‹Nr.›</a:t>
            </a:fld>
            <a:endParaRPr lang="de-DE" dirty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3999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>
              <a:defRPr/>
            </a:pPr>
            <a:r>
              <a:rPr lang="de-DE"/>
              <a:t>Subline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raster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371475" y="324000"/>
            <a:ext cx="11449049" cy="548716"/>
          </a:xfrm>
        </p:spPr>
        <p:txBody>
          <a:bodyPr/>
          <a:lstStyle>
            <a:lvl1pPr>
              <a:defRPr spc="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05.05.2022</a:t>
            </a: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Page </a:t>
            </a:r>
            <a:fld id="{A52F4D17-1AD6-42D9-B93A-EB002C62F438}" type="slidenum">
              <a:rPr lang="de-DE"/>
              <a:t>‹Nr.›</a:t>
            </a:fld>
            <a:endParaRPr lang="de-DE" dirty="0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371475" y="944563"/>
            <a:ext cx="11449049" cy="467995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71475" y="1563143"/>
            <a:ext cx="11449049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de-DE"/>
              <a:t>05.05.2022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de-DE" dirty="0"/>
              <a:t>Page </a:t>
            </a:r>
            <a:fld id="{A52F4D17-1AD6-42D9-B93A-EB002C62F438}" type="slidenum">
              <a:rPr lang="de-DE"/>
              <a:t>‹Nr.›</a:t>
            </a:fld>
            <a:endParaRPr lang="de-DE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71475" y="324000"/>
            <a:ext cx="11449049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pic>
        <p:nvPicPr>
          <p:cNvPr id="8" name="Grafik 12"/>
          <p:cNvPicPr>
            <a:picLocks noChangeAspect="1"/>
          </p:cNvPicPr>
          <p:nvPr/>
        </p:nvPicPr>
        <p:blipFill>
          <a:blip r:embed="rId21"/>
          <a:stretch/>
        </p:blipFill>
        <p:spPr bwMode="auto">
          <a:xfrm>
            <a:off x="9938656" y="6005352"/>
            <a:ext cx="1881980" cy="5488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330832A-AA5E-4F22-835B-2C61A077C068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6424763"/>
            <a:ext cx="2303553" cy="914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hdr="0" ftr="0"/>
  <p:txStyles>
    <p:titleStyle>
      <a:lvl1pPr algn="l" defTabSz="914400">
        <a:lnSpc>
          <a:spcPct val="113999"/>
        </a:lnSpc>
        <a:spcBef>
          <a:spcPts val="0"/>
        </a:spcBef>
        <a:buNone/>
        <a:defRPr sz="3200" b="1" cap="all" spc="1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113999"/>
        </a:lnSpc>
        <a:spcBef>
          <a:spcPts val="0"/>
        </a:spcBef>
        <a:spcAft>
          <a:spcPts val="600"/>
        </a:spcAft>
        <a:buFont typeface="Calibri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>
        <a:lnSpc>
          <a:spcPct val="113999"/>
        </a:lnSpc>
        <a:spcBef>
          <a:spcPts val="0"/>
        </a:spcBef>
        <a:spcAft>
          <a:spcPts val="600"/>
        </a:spcAft>
        <a:buFont typeface="Calibri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899" algn="l" defTabSz="914400">
        <a:lnSpc>
          <a:spcPct val="113999"/>
        </a:lnSpc>
        <a:spcBef>
          <a:spcPts val="0"/>
        </a:spcBef>
        <a:spcAft>
          <a:spcPts val="600"/>
        </a:spcAft>
        <a:buFont typeface="Calibri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899" algn="l" defTabSz="914400">
        <a:lnSpc>
          <a:spcPct val="113999"/>
        </a:lnSpc>
        <a:spcBef>
          <a:spcPts val="0"/>
        </a:spcBef>
        <a:spcAft>
          <a:spcPts val="600"/>
        </a:spcAft>
        <a:buFont typeface="Calibri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899" algn="l" defTabSz="914400">
        <a:lnSpc>
          <a:spcPct val="113999"/>
        </a:lnSpc>
        <a:spcBef>
          <a:spcPts val="0"/>
        </a:spcBef>
        <a:spcAft>
          <a:spcPts val="600"/>
        </a:spcAft>
        <a:buFont typeface="Calibri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9">
            <a:extLst>
              <a:ext uri="{FF2B5EF4-FFF2-40B4-BE49-F238E27FC236}">
                <a16:creationId xmlns:a16="http://schemas.microsoft.com/office/drawing/2014/main" id="{6B6A5579-3747-4F21-9CB5-9AD3DD4389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/>
        </p:blipFill>
        <p:spPr bwMode="auto">
          <a:xfrm>
            <a:off x="382401" y="341313"/>
            <a:ext cx="3816000" cy="3087687"/>
          </a:xfrm>
          <a:prstGeom prst="rect">
            <a:avLst/>
          </a:prstGeom>
        </p:spPr>
      </p:pic>
      <p:pic>
        <p:nvPicPr>
          <p:cNvPr id="9" name="Bildplatzhalter 12">
            <a:extLst>
              <a:ext uri="{FF2B5EF4-FFF2-40B4-BE49-F238E27FC236}">
                <a16:creationId xmlns:a16="http://schemas.microsoft.com/office/drawing/2014/main" id="{7C343F7D-C3B5-496A-B7E6-50274FDD3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013053" y="341313"/>
            <a:ext cx="3816000" cy="3087687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0" name="Bildplatzhalter 7">
            <a:extLst>
              <a:ext uri="{FF2B5EF4-FFF2-40B4-BE49-F238E27FC236}">
                <a16:creationId xmlns:a16="http://schemas.microsoft.com/office/drawing/2014/main" id="{15E36050-FF7C-4BD8-BDCD-0F38F31C476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88" r="87"/>
          <a:stretch/>
        </p:blipFill>
        <p:spPr bwMode="auto">
          <a:xfrm>
            <a:off x="4197727" y="341313"/>
            <a:ext cx="3816000" cy="3087687"/>
          </a:xfrm>
          <a:prstGeom prst="rect">
            <a:avLst/>
          </a:prstGeom>
        </p:spPr>
      </p:pic>
      <p:sp>
        <p:nvSpPr>
          <p:cNvPr id="11" name="Titel 2">
            <a:extLst>
              <a:ext uri="{FF2B5EF4-FFF2-40B4-BE49-F238E27FC236}">
                <a16:creationId xmlns:a16="http://schemas.microsoft.com/office/drawing/2014/main" id="{ABB85074-1566-4D0E-8B01-CD96F0DACEAF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731838" y="3633688"/>
            <a:ext cx="10980785" cy="623404"/>
          </a:xfrm>
        </p:spPr>
        <p:txBody>
          <a:bodyPr/>
          <a:lstStyle/>
          <a:p>
            <a:pPr>
              <a:defRPr/>
            </a:pP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Quali</a:t>
            </a:r>
            <a:r>
              <a:rPr lang="de-DE" dirty="0"/>
              <a:t>-Startup Science Lectures</a:t>
            </a:r>
            <a:endParaRPr dirty="0"/>
          </a:p>
        </p:txBody>
      </p:sp>
      <p:sp>
        <p:nvSpPr>
          <p:cNvPr id="12" name="Untertitel 3">
            <a:extLst>
              <a:ext uri="{FF2B5EF4-FFF2-40B4-BE49-F238E27FC236}">
                <a16:creationId xmlns:a16="http://schemas.microsoft.com/office/drawing/2014/main" id="{F293ACD0-E095-497F-AF52-A6D4CF31A9D0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731837" y="4970822"/>
            <a:ext cx="10728325" cy="360000"/>
          </a:xfrm>
        </p:spPr>
        <p:txBody>
          <a:bodyPr/>
          <a:lstStyle/>
          <a:p>
            <a:pPr>
              <a:defRPr/>
            </a:pPr>
            <a:r>
              <a:rPr lang="de-DE" dirty="0"/>
              <a:t>16-09-2022 | Eva Portius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DF81C92D-A9C0-47CC-94B2-7F7660124C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731837" y="4185084"/>
            <a:ext cx="10728325" cy="727162"/>
          </a:xfrm>
        </p:spPr>
        <p:txBody>
          <a:bodyPr/>
          <a:lstStyle/>
          <a:p>
            <a:pPr>
              <a:defRPr/>
            </a:pPr>
            <a:r>
              <a:rPr lang="de-DE" sz="2400" dirty="0"/>
              <a:t>An </a:t>
            </a:r>
            <a:r>
              <a:rPr lang="de-DE" sz="2400" dirty="0" err="1"/>
              <a:t>example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Successful</a:t>
            </a:r>
            <a:r>
              <a:rPr lang="de-DE" sz="2400" dirty="0"/>
              <a:t> Educational Training Course </a:t>
            </a:r>
            <a:r>
              <a:rPr lang="de-DE" sz="2400" dirty="0" err="1"/>
              <a:t>format</a:t>
            </a:r>
            <a:r>
              <a:rPr lang="de-DE" sz="2400" dirty="0"/>
              <a:t> 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Georgian</a:t>
            </a:r>
            <a:r>
              <a:rPr lang="de-DE" sz="2400" dirty="0"/>
              <a:t>-German Science Bridge</a:t>
            </a:r>
          </a:p>
        </p:txBody>
      </p:sp>
    </p:spTree>
    <p:extLst>
      <p:ext uri="{BB962C8B-B14F-4D97-AF65-F5344CB8AC3E}">
        <p14:creationId xmlns:p14="http://schemas.microsoft.com/office/powerpoint/2010/main" val="44748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ildplatzhalter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8" b="13118"/>
          <a:stretch>
            <a:fillRect/>
          </a:stretch>
        </p:blipFill>
        <p:spPr/>
      </p:pic>
      <p:sp>
        <p:nvSpPr>
          <p:cNvPr id="7" name="Textfeld 6"/>
          <p:cNvSpPr txBox="1"/>
          <p:nvPr/>
        </p:nvSpPr>
        <p:spPr>
          <a:xfrm>
            <a:off x="335360" y="3553935"/>
            <a:ext cx="473202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933950" algn="l"/>
              </a:tabLst>
            </a:pPr>
            <a:r>
              <a:rPr lang="en-US" sz="1400" b="1" dirty="0">
                <a:solidFill>
                  <a:schemeClr val="bg1"/>
                </a:solidFill>
              </a:rPr>
              <a:t>Eva Portius</a:t>
            </a:r>
          </a:p>
          <a:p>
            <a:pPr>
              <a:tabLst>
                <a:tab pos="4933950" algn="l"/>
              </a:tabLst>
            </a:pPr>
            <a:r>
              <a:rPr lang="en-US" sz="1400" dirty="0">
                <a:solidFill>
                  <a:schemeClr val="bg1"/>
                </a:solidFill>
              </a:rPr>
              <a:t>Manager International Relations –</a:t>
            </a:r>
          </a:p>
          <a:p>
            <a:pPr>
              <a:tabLst>
                <a:tab pos="4933950" algn="l"/>
              </a:tabLst>
            </a:pPr>
            <a:r>
              <a:rPr lang="en-US" sz="1400" dirty="0">
                <a:solidFill>
                  <a:schemeClr val="bg1"/>
                </a:solidFill>
              </a:rPr>
              <a:t>Eastern Europe, Central Asia, Middle East, Israel, India</a:t>
            </a:r>
          </a:p>
          <a:p>
            <a:pPr>
              <a:tabLst>
                <a:tab pos="4933950" algn="l"/>
              </a:tabLst>
            </a:pPr>
            <a:r>
              <a:rPr lang="en-US" sz="1400" dirty="0">
                <a:solidFill>
                  <a:schemeClr val="bg1"/>
                </a:solidFill>
              </a:rPr>
              <a:t>Forschungszentrum Jülich GmbH</a:t>
            </a:r>
          </a:p>
          <a:p>
            <a:pPr>
              <a:tabLst>
                <a:tab pos="4933950" algn="l"/>
              </a:tabLst>
            </a:pPr>
            <a:r>
              <a:rPr lang="en-US" sz="1400" dirty="0">
                <a:solidFill>
                  <a:schemeClr val="bg1"/>
                </a:solidFill>
              </a:rPr>
              <a:t>Corporate Development</a:t>
            </a:r>
          </a:p>
          <a:p>
            <a:r>
              <a:rPr lang="en-US" sz="1400" dirty="0">
                <a:solidFill>
                  <a:schemeClr val="bg1"/>
                </a:solidFill>
              </a:rPr>
              <a:t>E-Mail: e.portius@fz-juelich.de</a:t>
            </a:r>
          </a:p>
          <a:p>
            <a:r>
              <a:rPr lang="en-US" sz="1400" dirty="0">
                <a:solidFill>
                  <a:schemeClr val="bg1"/>
                </a:solidFill>
              </a:rPr>
              <a:t>Phone: +49 2461 61 6232</a:t>
            </a:r>
            <a:endParaRPr lang="en-US" sz="14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6816402" y="3818640"/>
            <a:ext cx="5001816" cy="11267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ts val="0"/>
              </a:spcBef>
              <a:buNone/>
              <a:defRPr sz="3200" b="1" kern="1200" cap="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0" dirty="0"/>
              <a:t>Thank you very much for your attention!</a:t>
            </a:r>
            <a:br>
              <a:rPr lang="en-US" b="0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859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E9B21EAA-652C-4151-E6FC-48D118BCE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49" cy="1124780"/>
          </a:xfrm>
        </p:spPr>
        <p:txBody>
          <a:bodyPr/>
          <a:lstStyle/>
          <a:p>
            <a:r>
              <a:rPr lang="en-US" dirty="0" err="1"/>
              <a:t>Forschungszentrum</a:t>
            </a:r>
            <a:r>
              <a:rPr lang="en-US" dirty="0"/>
              <a:t> </a:t>
            </a:r>
            <a:r>
              <a:rPr lang="en-US" dirty="0" err="1"/>
              <a:t>Juelich</a:t>
            </a:r>
            <a:r>
              <a:rPr lang="en-US" dirty="0"/>
              <a:t> | Location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F8BFED6-97E6-4625-98AF-0D6C84875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919536" y="1124744"/>
            <a:ext cx="6985495" cy="5256584"/>
          </a:xfrm>
          <a:noFill/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78F9E1-8ACD-4C49-A351-FCECC46D172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C98461C-E3ED-4FE4-ADD2-C48865A1B8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818290" y="6381328"/>
            <a:ext cx="720000" cy="221109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/>
              <a:t>Page </a:t>
            </a:r>
            <a:fld id="{A52F4D17-1AD6-42D9-B93A-EB002C62F438}" type="slidenum">
              <a:rPr lang="de-DE" smtClean="0"/>
              <a:pPr>
                <a:spcAft>
                  <a:spcPts val="600"/>
                </a:spcAft>
                <a:defRPr/>
              </a:pPr>
              <a:t>2</a:t>
            </a:fld>
            <a:endParaRPr lang="de-DE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E4A96AE7-36FE-1729-15AE-8FD4A4D842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8774" y="938786"/>
            <a:ext cx="11449049" cy="50999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77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6CDE5C-25A8-4C6A-8BDE-FAC74153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Georgian-german</a:t>
            </a:r>
            <a:r>
              <a:rPr lang="de-DE" dirty="0"/>
              <a:t> </a:t>
            </a:r>
            <a:r>
              <a:rPr lang="de-DE" dirty="0" err="1"/>
              <a:t>science</a:t>
            </a:r>
            <a:r>
              <a:rPr lang="de-DE" dirty="0"/>
              <a:t> </a:t>
            </a:r>
            <a:r>
              <a:rPr lang="de-DE"/>
              <a:t>bridge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DF0A3B-B2C6-44B8-836E-3969120047B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DCCED8A-E5B1-4443-9B06-5E45631EDD9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Page </a:t>
            </a:r>
            <a:fld id="{A52F4D17-1AD6-42D9-B93A-EB002C62F438}" type="slidenum">
              <a:rPr lang="de-DE" smtClean="0"/>
              <a:t>3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EFA46D0-9AFC-4483-ADDC-C954B165F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THREE PILLARS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E8A3980D-8E3A-435C-93B7-CB05B9EE17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251494"/>
              </p:ext>
            </p:extLst>
          </p:nvPr>
        </p:nvGraphicFramePr>
        <p:xfrm>
          <a:off x="371475" y="1577975"/>
          <a:ext cx="1144905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9285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E7A345-1C7C-4D66-8755-4D5E6BEE5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AT a </a:t>
            </a:r>
            <a:r>
              <a:rPr lang="de-DE" dirty="0" err="1"/>
              <a:t>Glance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A3B94E-D36A-4ECB-BF25-836362296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6E1624-9193-4F04-87A7-E475BE7E3D4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38864E-8525-49A5-ABF3-255D8DE5E74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A52F4D17-1AD6-42D9-B93A-EB002C62F438}" type="slidenum">
              <a:rPr lang="de-DE" smtClean="0"/>
              <a:t>4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64BCA9A-D024-4F8E-BC62-88DB07C526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Timeline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workshops</a:t>
            </a:r>
            <a:r>
              <a:rPr lang="de-DE" dirty="0"/>
              <a:t> and </a:t>
            </a:r>
            <a:r>
              <a:rPr lang="de-DE" dirty="0" err="1"/>
              <a:t>schools</a:t>
            </a:r>
            <a:r>
              <a:rPr lang="de-DE" dirty="0"/>
              <a:t> 2004-2022</a:t>
            </a:r>
          </a:p>
        </p:txBody>
      </p:sp>
      <p:graphicFrame>
        <p:nvGraphicFramePr>
          <p:cNvPr id="7" name="Projektzeitachse" descr="Line chart that plots each project on the corresponding timeframe." title="Project Timeline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7160975"/>
              </p:ext>
            </p:extLst>
          </p:nvPr>
        </p:nvGraphicFramePr>
        <p:xfrm>
          <a:off x="263352" y="1628800"/>
          <a:ext cx="1188767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A8C842F5-828C-4E12-A515-13FD30870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264" y="5948996"/>
            <a:ext cx="1239098" cy="65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16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7FB947C-C3A8-4712-A4EB-9F8992212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AA16C8-91AD-4EB5-881E-B8EFC4EA19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807968" y="6381328"/>
            <a:ext cx="720000" cy="221109"/>
          </a:xfrm>
        </p:spPr>
        <p:txBody>
          <a:bodyPr/>
          <a:lstStyle/>
          <a:p>
            <a:pPr>
              <a:defRPr/>
            </a:pPr>
            <a:r>
              <a:rPr lang="de-DE"/>
              <a:t>Page </a:t>
            </a:r>
            <a:fld id="{A52F4D17-1AD6-42D9-B93A-EB002C62F438}" type="slidenum">
              <a:rPr lang="de-DE" smtClean="0"/>
              <a:t>5</a:t>
            </a:fld>
            <a:endParaRPr lang="de-DE" dirty="0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81E85B7F-D95E-4079-9FF5-60F1C6A2B493}"/>
              </a:ext>
            </a:extLst>
          </p:cNvPr>
          <p:cNvSpPr txBox="1">
            <a:spLocks/>
          </p:cNvSpPr>
          <p:nvPr/>
        </p:nvSpPr>
        <p:spPr bwMode="auto">
          <a:xfrm>
            <a:off x="371475" y="324000"/>
            <a:ext cx="11449049" cy="548716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113999"/>
              </a:lnSpc>
              <a:spcBef>
                <a:spcPts val="0"/>
              </a:spcBef>
              <a:buNone/>
              <a:defRPr sz="3200" b="1" cap="all" spc="1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/>
              <a:t>We promote young talent</a:t>
            </a:r>
            <a:endParaRPr lang="de-DE" dirty="0"/>
          </a:p>
        </p:txBody>
      </p:sp>
      <p:pic>
        <p:nvPicPr>
          <p:cNvPr id="5" name="Bildplatzhalter 8">
            <a:extLst>
              <a:ext uri="{FF2B5EF4-FFF2-40B4-BE49-F238E27FC236}">
                <a16:creationId xmlns:a16="http://schemas.microsoft.com/office/drawing/2014/main" id="{15700852-CC54-4211-A4AC-9562E4FAC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" r="6706"/>
          <a:stretch/>
        </p:blipFill>
        <p:spPr bwMode="auto">
          <a:xfrm>
            <a:off x="371475" y="944563"/>
            <a:ext cx="4537074" cy="4679950"/>
          </a:xfrm>
          <a:prstGeom prst="rect">
            <a:avLst/>
          </a:prstGeom>
        </p:spPr>
      </p:pic>
      <p:sp>
        <p:nvSpPr>
          <p:cNvPr id="7" name="Rechteck 12">
            <a:extLst>
              <a:ext uri="{FF2B5EF4-FFF2-40B4-BE49-F238E27FC236}">
                <a16:creationId xmlns:a16="http://schemas.microsoft.com/office/drawing/2014/main" id="{96FCB3AE-0E1A-44B6-9652-B101CEB2F9AC}"/>
              </a:ext>
            </a:extLst>
          </p:cNvPr>
          <p:cNvSpPr/>
          <p:nvPr/>
        </p:nvSpPr>
        <p:spPr bwMode="auto">
          <a:xfrm>
            <a:off x="4979987" y="4113214"/>
            <a:ext cx="2232026" cy="1511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600" dirty="0"/>
              <a:t>We wish to inspire talented young scientists and give them the best possible support</a:t>
            </a:r>
            <a:r>
              <a:rPr lang="en-US" sz="1600" b="1" dirty="0"/>
              <a:t>.</a:t>
            </a:r>
            <a:endParaRPr lang="en-US" sz="1600" dirty="0"/>
          </a:p>
        </p:txBody>
      </p:sp>
      <p:sp>
        <p:nvSpPr>
          <p:cNvPr id="9" name="Rechteck 12">
            <a:extLst>
              <a:ext uri="{FF2B5EF4-FFF2-40B4-BE49-F238E27FC236}">
                <a16:creationId xmlns:a16="http://schemas.microsoft.com/office/drawing/2014/main" id="{D6CDA54E-264D-4933-B1B9-D45D5D5896AD}"/>
              </a:ext>
            </a:extLst>
          </p:cNvPr>
          <p:cNvSpPr/>
          <p:nvPr/>
        </p:nvSpPr>
        <p:spPr bwMode="auto">
          <a:xfrm>
            <a:off x="7283449" y="4113213"/>
            <a:ext cx="2233613" cy="1511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600" dirty="0"/>
              <a:t>30 Georgian students visited the campus in 2019, 21 in 2017</a:t>
            </a:r>
            <a:endParaRPr sz="1600" dirty="0"/>
          </a:p>
        </p:txBody>
      </p:sp>
      <p:sp>
        <p:nvSpPr>
          <p:cNvPr id="10" name="Rechteck 12">
            <a:extLst>
              <a:ext uri="{FF2B5EF4-FFF2-40B4-BE49-F238E27FC236}">
                <a16:creationId xmlns:a16="http://schemas.microsoft.com/office/drawing/2014/main" id="{C839087D-A8F5-42E2-A1C5-8C9DDAB4A845}"/>
              </a:ext>
            </a:extLst>
          </p:cNvPr>
          <p:cNvSpPr/>
          <p:nvPr/>
        </p:nvSpPr>
        <p:spPr bwMode="auto">
          <a:xfrm>
            <a:off x="9586911" y="4103059"/>
            <a:ext cx="2233613" cy="15214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600" dirty="0"/>
              <a:t>Hands-on training &amp; lectures in 8 institutes</a:t>
            </a:r>
          </a:p>
        </p:txBody>
      </p:sp>
      <p:pic>
        <p:nvPicPr>
          <p:cNvPr id="13" name="Bildplatzhalter 23">
            <a:extLst>
              <a:ext uri="{FF2B5EF4-FFF2-40B4-BE49-F238E27FC236}">
                <a16:creationId xmlns:a16="http://schemas.microsoft.com/office/drawing/2014/main" id="{B904E68B-3DD6-46F3-9FD3-D63D866E81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" b="2638"/>
          <a:stretch/>
        </p:blipFill>
        <p:spPr bwMode="auto">
          <a:xfrm>
            <a:off x="4979987" y="944562"/>
            <a:ext cx="6761434" cy="3060149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8563A98D-E53F-453D-9A00-13AC79D796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9987" y="944563"/>
            <a:ext cx="6761434" cy="15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84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C1FC60-E3EA-4287-B3C8-FEF74898C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D7CE961-7E05-4262-98CC-3FF6092289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A52F4D17-1AD6-42D9-B93A-EB002C62F438}" type="slidenum">
              <a:rPr lang="de-DE" smtClean="0"/>
              <a:t>6</a:t>
            </a:fld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CE69D17-9A85-4D78-A17D-DD4A93A12E82}"/>
              </a:ext>
            </a:extLst>
          </p:cNvPr>
          <p:cNvSpPr txBox="1">
            <a:spLocks/>
          </p:cNvSpPr>
          <p:nvPr/>
        </p:nvSpPr>
        <p:spPr bwMode="auto">
          <a:xfrm>
            <a:off x="371475" y="324000"/>
            <a:ext cx="11449049" cy="548716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113999"/>
              </a:lnSpc>
              <a:spcBef>
                <a:spcPts val="0"/>
              </a:spcBef>
              <a:buNone/>
              <a:defRPr sz="3200" b="1" cap="all" spc="1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/>
              <a:t>We work Hand in Hand</a:t>
            </a:r>
            <a:endParaRPr lang="de-DE" dirty="0"/>
          </a:p>
        </p:txBody>
      </p:sp>
      <p:pic>
        <p:nvPicPr>
          <p:cNvPr id="6" name="Bildplatzhalter 22">
            <a:extLst>
              <a:ext uri="{FF2B5EF4-FFF2-40B4-BE49-F238E27FC236}">
                <a16:creationId xmlns:a16="http://schemas.microsoft.com/office/drawing/2014/main" id="{3F3687AE-FB2D-4220-8317-A4BFF8C04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" r="574"/>
          <a:stretch/>
        </p:blipFill>
        <p:spPr bwMode="auto">
          <a:xfrm>
            <a:off x="9588500" y="4116983"/>
            <a:ext cx="2232025" cy="1512887"/>
          </a:xfrm>
          <a:prstGeom prst="rect">
            <a:avLst/>
          </a:prstGeom>
        </p:spPr>
      </p:pic>
      <p:sp>
        <p:nvSpPr>
          <p:cNvPr id="9" name="Rechteck 11">
            <a:extLst>
              <a:ext uri="{FF2B5EF4-FFF2-40B4-BE49-F238E27FC236}">
                <a16:creationId xmlns:a16="http://schemas.microsoft.com/office/drawing/2014/main" id="{D380C1F5-6744-40C4-8302-8A878858D559}"/>
              </a:ext>
            </a:extLst>
          </p:cNvPr>
          <p:cNvSpPr/>
          <p:nvPr/>
        </p:nvSpPr>
        <p:spPr bwMode="auto">
          <a:xfrm>
            <a:off x="4978401" y="944564"/>
            <a:ext cx="2233612" cy="467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600" dirty="0"/>
              <a:t>Interdisciplinary:</a:t>
            </a:r>
            <a:endParaRPr dirty="0"/>
          </a:p>
          <a:p>
            <a:pPr algn="ctr">
              <a:lnSpc>
                <a:spcPct val="95000"/>
              </a:lnSpc>
              <a:defRPr/>
            </a:pPr>
            <a:r>
              <a:rPr lang="en-US" sz="1600" dirty="0"/>
              <a:t> </a:t>
            </a:r>
            <a:endParaRPr dirty="0"/>
          </a:p>
          <a:p>
            <a:pPr algn="ctr">
              <a:lnSpc>
                <a:spcPct val="95000"/>
              </a:lnSpc>
              <a:defRPr/>
            </a:pPr>
            <a:r>
              <a:rPr lang="en-US" sz="1600" dirty="0"/>
              <a:t>physics,</a:t>
            </a:r>
            <a:endParaRPr dirty="0"/>
          </a:p>
          <a:p>
            <a:pPr algn="ctr">
              <a:lnSpc>
                <a:spcPct val="95000"/>
              </a:lnSpc>
              <a:defRPr/>
            </a:pPr>
            <a:r>
              <a:rPr lang="en-US" sz="1600" dirty="0"/>
              <a:t>computer science,</a:t>
            </a:r>
          </a:p>
          <a:p>
            <a:pPr algn="ctr">
              <a:lnSpc>
                <a:spcPct val="95000"/>
              </a:lnSpc>
              <a:defRPr/>
            </a:pPr>
            <a:r>
              <a:rPr lang="en-US" sz="1600" dirty="0"/>
              <a:t>data science,</a:t>
            </a:r>
            <a:endParaRPr dirty="0"/>
          </a:p>
          <a:p>
            <a:pPr algn="ctr">
              <a:lnSpc>
                <a:spcPct val="95000"/>
              </a:lnSpc>
              <a:defRPr/>
            </a:pPr>
            <a:r>
              <a:rPr lang="en-US" sz="1600" dirty="0"/>
              <a:t>biology,</a:t>
            </a:r>
            <a:endParaRPr dirty="0"/>
          </a:p>
          <a:p>
            <a:pPr algn="ctr">
              <a:lnSpc>
                <a:spcPct val="95000"/>
              </a:lnSpc>
              <a:defRPr/>
            </a:pPr>
            <a:r>
              <a:rPr lang="en-US" sz="1600" dirty="0"/>
              <a:t>medicine,</a:t>
            </a:r>
            <a:endParaRPr dirty="0"/>
          </a:p>
          <a:p>
            <a:pPr algn="ctr">
              <a:lnSpc>
                <a:spcPct val="95000"/>
              </a:lnSpc>
              <a:defRPr/>
            </a:pPr>
            <a:r>
              <a:rPr lang="en-US" sz="1600" dirty="0"/>
              <a:t>chemistry,</a:t>
            </a:r>
            <a:endParaRPr dirty="0"/>
          </a:p>
          <a:p>
            <a:pPr algn="ctr">
              <a:lnSpc>
                <a:spcPct val="95000"/>
              </a:lnSpc>
              <a:defRPr/>
            </a:pPr>
            <a:r>
              <a:rPr lang="en-US" sz="1600" dirty="0"/>
              <a:t>engineering, electronic and information technology systems,  </a:t>
            </a:r>
            <a:endParaRPr dirty="0"/>
          </a:p>
          <a:p>
            <a:pPr algn="ctr">
              <a:lnSpc>
                <a:spcPct val="95000"/>
              </a:lnSpc>
              <a:defRPr/>
            </a:pPr>
            <a:r>
              <a:rPr lang="en-US" sz="1600" dirty="0"/>
              <a:t>neuroscience,</a:t>
            </a:r>
            <a:endParaRPr dirty="0"/>
          </a:p>
          <a:p>
            <a:pPr algn="ctr">
              <a:lnSpc>
                <a:spcPct val="95000"/>
              </a:lnSpc>
              <a:defRPr/>
            </a:pPr>
            <a:r>
              <a:rPr lang="en-US" sz="1600" dirty="0"/>
              <a:t> (…)</a:t>
            </a:r>
          </a:p>
        </p:txBody>
      </p:sp>
      <p:sp>
        <p:nvSpPr>
          <p:cNvPr id="10" name="Rechteck 11">
            <a:extLst>
              <a:ext uri="{FF2B5EF4-FFF2-40B4-BE49-F238E27FC236}">
                <a16:creationId xmlns:a16="http://schemas.microsoft.com/office/drawing/2014/main" id="{272E2041-F5E0-4CE1-97DD-EAFFBD3FAEDA}"/>
              </a:ext>
            </a:extLst>
          </p:cNvPr>
          <p:cNvSpPr/>
          <p:nvPr/>
        </p:nvSpPr>
        <p:spPr bwMode="auto">
          <a:xfrm>
            <a:off x="371475" y="944562"/>
            <a:ext cx="4537075" cy="15128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600" dirty="0"/>
              <a:t>Integrated in a framework of partners:</a:t>
            </a:r>
            <a:r>
              <a:rPr lang="en-US" dirty="0"/>
              <a:t> </a:t>
            </a:r>
            <a:r>
              <a:rPr lang="en-US" sz="1600" dirty="0"/>
              <a:t>Joint scholarship program of FZ </a:t>
            </a:r>
            <a:r>
              <a:rPr lang="en-US" sz="1600" dirty="0" err="1"/>
              <a:t>Juelich</a:t>
            </a:r>
            <a:r>
              <a:rPr lang="en-US" sz="1600" dirty="0"/>
              <a:t>, MES of Georgia, </a:t>
            </a:r>
          </a:p>
          <a:p>
            <a:pPr algn="ctr">
              <a:lnSpc>
                <a:spcPct val="95000"/>
              </a:lnSpc>
              <a:defRPr/>
            </a:pPr>
            <a:r>
              <a:rPr lang="en-US" sz="1600" dirty="0"/>
              <a:t>LEPL Shota Rustaveli National Science Foundation &amp; 5 Georgian Universities</a:t>
            </a:r>
          </a:p>
          <a:p>
            <a:pPr algn="ctr">
              <a:lnSpc>
                <a:spcPct val="95000"/>
              </a:lnSpc>
              <a:defRPr/>
            </a:pPr>
            <a:endParaRPr lang="en-US" sz="1600" b="1" dirty="0"/>
          </a:p>
        </p:txBody>
      </p:sp>
      <p:sp>
        <p:nvSpPr>
          <p:cNvPr id="11" name="Rechteck 11">
            <a:extLst>
              <a:ext uri="{FF2B5EF4-FFF2-40B4-BE49-F238E27FC236}">
                <a16:creationId xmlns:a16="http://schemas.microsoft.com/office/drawing/2014/main" id="{67964655-00DA-4C64-991B-F84B6C642A45}"/>
              </a:ext>
            </a:extLst>
          </p:cNvPr>
          <p:cNvSpPr/>
          <p:nvPr/>
        </p:nvSpPr>
        <p:spPr bwMode="auto">
          <a:xfrm>
            <a:off x="371474" y="2528887"/>
            <a:ext cx="4537076" cy="3095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lnSpc>
                <a:spcPct val="150000"/>
              </a:lnSpc>
            </a:pPr>
            <a:r>
              <a:rPr lang="en-US" sz="1600" b="1" dirty="0"/>
              <a:t>A training course | </a:t>
            </a:r>
            <a:r>
              <a:rPr lang="en-US" sz="1600" b="1" dirty="0" err="1"/>
              <a:t>Quali</a:t>
            </a:r>
            <a:r>
              <a:rPr lang="en-US" sz="1600" b="1" dirty="0"/>
              <a:t>-START-Up</a:t>
            </a:r>
          </a:p>
          <a:p>
            <a:pPr marL="342900" indent="-342900">
              <a:buFontTx/>
              <a:buChar char="-"/>
            </a:pPr>
            <a:r>
              <a:rPr lang="en-US" sz="1600" dirty="0"/>
              <a:t>for qualified students</a:t>
            </a:r>
          </a:p>
          <a:p>
            <a:pPr marL="342900" indent="-342900">
              <a:buFontTx/>
              <a:buChar char="-"/>
            </a:pPr>
            <a:r>
              <a:rPr lang="en-US" sz="1600" dirty="0"/>
              <a:t>to obtain further qualification in basic science</a:t>
            </a:r>
          </a:p>
          <a:p>
            <a:pPr marL="342900" indent="-342900">
              <a:buFontTx/>
              <a:buChar char="-"/>
            </a:pPr>
            <a:r>
              <a:rPr lang="en-US" sz="1600" dirty="0"/>
              <a:t>to see an interdisciplinary research approach at work</a:t>
            </a:r>
          </a:p>
          <a:p>
            <a:pPr marL="342900" indent="-342900">
              <a:buFontTx/>
              <a:buChar char="-"/>
            </a:pPr>
            <a:r>
              <a:rPr lang="en-US" sz="1600" dirty="0"/>
              <a:t>to be inspired by one of Europe’s largest research facilities</a:t>
            </a:r>
          </a:p>
          <a:p>
            <a:pPr marL="342900" indent="-342900">
              <a:buFontTx/>
              <a:buChar char="-"/>
            </a:pPr>
            <a:r>
              <a:rPr lang="en-US" sz="1600" dirty="0"/>
              <a:t>take home ideas for the student´s own career development</a:t>
            </a:r>
          </a:p>
          <a:p>
            <a:pPr algn="ctr">
              <a:lnSpc>
                <a:spcPct val="95000"/>
              </a:lnSpc>
              <a:defRPr/>
            </a:pPr>
            <a:r>
              <a:rPr lang="en-US" sz="1600" b="1" dirty="0"/>
              <a:t>.</a:t>
            </a:r>
            <a:endParaRPr sz="1600" dirty="0"/>
          </a:p>
        </p:txBody>
      </p:sp>
      <p:pic>
        <p:nvPicPr>
          <p:cNvPr id="12" name="Bildplatzhalter 19">
            <a:extLst>
              <a:ext uri="{FF2B5EF4-FFF2-40B4-BE49-F238E27FC236}">
                <a16:creationId xmlns:a16="http://schemas.microsoft.com/office/drawing/2014/main" id="{41BB04B1-29E6-4913-B08C-5E2997C02E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5" b="4715"/>
          <a:stretch/>
        </p:blipFill>
        <p:spPr bwMode="auto">
          <a:xfrm>
            <a:off x="7283448" y="944562"/>
            <a:ext cx="4537076" cy="3097212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958B6433-10DA-4E45-B588-CF86724A4579}"/>
              </a:ext>
            </a:extLst>
          </p:cNvPr>
          <p:cNvSpPr/>
          <p:nvPr/>
        </p:nvSpPr>
        <p:spPr bwMode="auto">
          <a:xfrm>
            <a:off x="10776520" y="24385"/>
            <a:ext cx="1321934" cy="13219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5000"/>
              </a:lnSpc>
              <a:defRPr/>
            </a:pPr>
            <a:r>
              <a:rPr lang="de-DE" sz="1600" b="1" dirty="0"/>
              <a:t>GGSB</a:t>
            </a:r>
            <a:endParaRPr dirty="0"/>
          </a:p>
        </p:txBody>
      </p:sp>
      <p:pic>
        <p:nvPicPr>
          <p:cNvPr id="16" name="Bildplatzhalter 21">
            <a:extLst>
              <a:ext uri="{FF2B5EF4-FFF2-40B4-BE49-F238E27FC236}">
                <a16:creationId xmlns:a16="http://schemas.microsoft.com/office/drawing/2014/main" id="{65DFD5E5-7141-4C6D-ABE1-5B9795CC525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4" b="54"/>
          <a:stretch/>
        </p:blipFill>
        <p:spPr bwMode="auto">
          <a:xfrm>
            <a:off x="7281864" y="4116982"/>
            <a:ext cx="2233613" cy="151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19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0F0476-51A1-4024-98C4-00C810DC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9214112-F7D9-478A-A061-85BAAD3B3D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A52F4D17-1AD6-42D9-B93A-EB002C62F438}" type="slidenum">
              <a:rPr lang="de-DE" smtClean="0"/>
              <a:t>7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ACA46D3-C762-4725-8A51-8B87EB2E2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1" y="210940"/>
            <a:ext cx="11521280" cy="660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40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DCACB1B8-2E38-49C4-9F5E-14E73FAEFF5F}"/>
              </a:ext>
            </a:extLst>
          </p:cNvPr>
          <p:cNvSpPr txBox="1">
            <a:spLocks/>
          </p:cNvSpPr>
          <p:nvPr/>
        </p:nvSpPr>
        <p:spPr bwMode="auto">
          <a:xfrm>
            <a:off x="371475" y="324000"/>
            <a:ext cx="11449049" cy="548716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113999"/>
              </a:lnSpc>
              <a:spcBef>
                <a:spcPts val="0"/>
              </a:spcBef>
              <a:buNone/>
              <a:defRPr sz="3200" b="1" cap="all" spc="1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dirty="0" err="1"/>
              <a:t>Impressions</a:t>
            </a:r>
            <a:endParaRPr lang="de-DE" dirty="0"/>
          </a:p>
        </p:txBody>
      </p:sp>
      <p:pic>
        <p:nvPicPr>
          <p:cNvPr id="7" name="Bildplatzhalter 132">
            <a:extLst>
              <a:ext uri="{FF2B5EF4-FFF2-40B4-BE49-F238E27FC236}">
                <a16:creationId xmlns:a16="http://schemas.microsoft.com/office/drawing/2014/main" id="{3BB71771-52EF-4256-9A08-AC7CE5868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8" r="9668"/>
          <a:stretch/>
        </p:blipFill>
        <p:spPr bwMode="auto">
          <a:xfrm>
            <a:off x="371475" y="944563"/>
            <a:ext cx="2232026" cy="1512887"/>
          </a:xfrm>
          <a:prstGeom prst="rect">
            <a:avLst/>
          </a:prstGeom>
        </p:spPr>
      </p:pic>
      <p:pic>
        <p:nvPicPr>
          <p:cNvPr id="8" name="Bildplatzhalter 110">
            <a:extLst>
              <a:ext uri="{FF2B5EF4-FFF2-40B4-BE49-F238E27FC236}">
                <a16:creationId xmlns:a16="http://schemas.microsoft.com/office/drawing/2014/main" id="{B5D4B86D-8189-459D-9676-A73865012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1" r="31861"/>
          <a:stretch/>
        </p:blipFill>
        <p:spPr bwMode="auto">
          <a:xfrm>
            <a:off x="371475" y="2530772"/>
            <a:ext cx="2232026" cy="3097211"/>
          </a:xfrm>
          <a:prstGeom prst="rect">
            <a:avLst/>
          </a:prstGeom>
        </p:spPr>
      </p:pic>
      <p:pic>
        <p:nvPicPr>
          <p:cNvPr id="9" name="Bildplatzhalter 128">
            <a:extLst>
              <a:ext uri="{FF2B5EF4-FFF2-40B4-BE49-F238E27FC236}">
                <a16:creationId xmlns:a16="http://schemas.microsoft.com/office/drawing/2014/main" id="{D3367351-7686-446F-9128-5EC98860D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8" b="6898"/>
          <a:stretch/>
        </p:blipFill>
        <p:spPr bwMode="auto">
          <a:xfrm>
            <a:off x="2674939" y="2530773"/>
            <a:ext cx="4537072" cy="1512887"/>
          </a:xfrm>
          <a:prstGeom prst="rect">
            <a:avLst/>
          </a:prstGeom>
        </p:spPr>
      </p:pic>
      <p:pic>
        <p:nvPicPr>
          <p:cNvPr id="10" name="Bildplatzhalter 120">
            <a:extLst>
              <a:ext uri="{FF2B5EF4-FFF2-40B4-BE49-F238E27FC236}">
                <a16:creationId xmlns:a16="http://schemas.microsoft.com/office/drawing/2014/main" id="{42D89C6E-EE0F-435C-85E7-9486A98A85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7" r="13247"/>
          <a:stretch/>
        </p:blipFill>
        <p:spPr bwMode="auto">
          <a:xfrm>
            <a:off x="4979987" y="4116983"/>
            <a:ext cx="2232025" cy="1512887"/>
          </a:xfrm>
          <a:prstGeom prst="rect">
            <a:avLst/>
          </a:prstGeom>
        </p:spPr>
      </p:pic>
      <p:pic>
        <p:nvPicPr>
          <p:cNvPr id="11" name="Bildplatzhalter 126">
            <a:extLst>
              <a:ext uri="{FF2B5EF4-FFF2-40B4-BE49-F238E27FC236}">
                <a16:creationId xmlns:a16="http://schemas.microsoft.com/office/drawing/2014/main" id="{1628C56E-BB8C-4ED0-B80A-8310D583B7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" r="1265"/>
          <a:stretch/>
        </p:blipFill>
        <p:spPr bwMode="auto">
          <a:xfrm>
            <a:off x="7283449" y="944563"/>
            <a:ext cx="4537076" cy="3097212"/>
          </a:xfrm>
          <a:prstGeom prst="rect">
            <a:avLst/>
          </a:prstGeom>
        </p:spPr>
      </p:pic>
      <p:pic>
        <p:nvPicPr>
          <p:cNvPr id="12" name="Bildplatzhalter 92">
            <a:extLst>
              <a:ext uri="{FF2B5EF4-FFF2-40B4-BE49-F238E27FC236}">
                <a16:creationId xmlns:a16="http://schemas.microsoft.com/office/drawing/2014/main" id="{6B6E4E75-596D-4E51-A5DC-8AA19EF863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" r="787"/>
          <a:stretch/>
        </p:blipFill>
        <p:spPr bwMode="auto">
          <a:xfrm>
            <a:off x="7283449" y="4116983"/>
            <a:ext cx="2233613" cy="1512887"/>
          </a:xfrm>
          <a:prstGeom prst="rect">
            <a:avLst/>
          </a:prstGeom>
        </p:spPr>
      </p:pic>
      <p:pic>
        <p:nvPicPr>
          <p:cNvPr id="13" name="Bildplatzhalter 130">
            <a:extLst>
              <a:ext uri="{FF2B5EF4-FFF2-40B4-BE49-F238E27FC236}">
                <a16:creationId xmlns:a16="http://schemas.microsoft.com/office/drawing/2014/main" id="{F8956110-AE2B-45D8-A52B-880BA3E262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" r="822"/>
          <a:stretch/>
        </p:blipFill>
        <p:spPr bwMode="auto">
          <a:xfrm>
            <a:off x="9588500" y="4116983"/>
            <a:ext cx="2232025" cy="1512887"/>
          </a:xfrm>
          <a:prstGeom prst="rect">
            <a:avLst/>
          </a:prstGeom>
        </p:spPr>
      </p:pic>
      <p:pic>
        <p:nvPicPr>
          <p:cNvPr id="15" name="Bildplatzhalter 30">
            <a:extLst>
              <a:ext uri="{FF2B5EF4-FFF2-40B4-BE49-F238E27FC236}">
                <a16:creationId xmlns:a16="http://schemas.microsoft.com/office/drawing/2014/main" id="{03A09133-A8ED-4486-BD44-CCA882DBB0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" b="1619"/>
          <a:stretch/>
        </p:blipFill>
        <p:spPr bwMode="auto">
          <a:xfrm>
            <a:off x="2674939" y="4116983"/>
            <a:ext cx="2233612" cy="1512887"/>
          </a:xfrm>
          <a:prstGeom prst="rect">
            <a:avLst/>
          </a:prstGeom>
        </p:spPr>
      </p:pic>
      <p:pic>
        <p:nvPicPr>
          <p:cNvPr id="16" name="Bildplatzhalter 37">
            <a:extLst>
              <a:ext uri="{FF2B5EF4-FFF2-40B4-BE49-F238E27FC236}">
                <a16:creationId xmlns:a16="http://schemas.microsoft.com/office/drawing/2014/main" id="{DD662BA8-11F0-4F81-A982-5D1BFF0B5B2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2" b="12"/>
          <a:stretch/>
        </p:blipFill>
        <p:spPr bwMode="auto">
          <a:xfrm>
            <a:off x="4979987" y="944563"/>
            <a:ext cx="2232025" cy="1512887"/>
          </a:xfrm>
          <a:prstGeom prst="rect">
            <a:avLst/>
          </a:prstGeom>
        </p:spPr>
      </p:pic>
      <p:sp>
        <p:nvSpPr>
          <p:cNvPr id="17" name="Datumsplatzhalter 4">
            <a:extLst>
              <a:ext uri="{FF2B5EF4-FFF2-40B4-BE49-F238E27FC236}">
                <a16:creationId xmlns:a16="http://schemas.microsoft.com/office/drawing/2014/main" id="{73D21827-7F51-48E3-8CAA-26CC49FC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3776105" y="6381328"/>
            <a:ext cx="1600508" cy="221109"/>
          </a:xfrm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id="{B1535531-BE16-4208-A169-7B89A58CAC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5818290" y="6381328"/>
            <a:ext cx="720000" cy="221109"/>
          </a:xfrm>
        </p:spPr>
        <p:txBody>
          <a:bodyPr/>
          <a:lstStyle/>
          <a:p>
            <a:pPr>
              <a:defRPr/>
            </a:pPr>
            <a:r>
              <a:rPr lang="de-DE" dirty="0"/>
              <a:t>Page </a:t>
            </a:r>
            <a:fld id="{A52F4D17-1AD6-42D9-B93A-EB002C62F438}" type="slidenum">
              <a:rPr lang="de-DE"/>
              <a:t>8</a:t>
            </a:fld>
            <a:endParaRPr lang="de-DE" dirty="0"/>
          </a:p>
        </p:txBody>
      </p:sp>
      <p:pic>
        <p:nvPicPr>
          <p:cNvPr id="20" name="Bildplatzhalter 30">
            <a:extLst>
              <a:ext uri="{FF2B5EF4-FFF2-40B4-BE49-F238E27FC236}">
                <a16:creationId xmlns:a16="http://schemas.microsoft.com/office/drawing/2014/main" id="{00A6B1E8-30F6-4667-8E3C-6D296A3755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1" r="19121"/>
          <a:stretch/>
        </p:blipFill>
        <p:spPr bwMode="auto">
          <a:xfrm>
            <a:off x="4978399" y="938974"/>
            <a:ext cx="2233612" cy="1512887"/>
          </a:xfrm>
          <a:prstGeom prst="rect">
            <a:avLst/>
          </a:prstGeom>
        </p:spPr>
      </p:pic>
      <p:pic>
        <p:nvPicPr>
          <p:cNvPr id="3" name="Grafik 2" descr="Ein Bild, das Person, stehend, Frau, Kleidung enthält.&#10;&#10;Automatisch generierte Beschreibung">
            <a:extLst>
              <a:ext uri="{FF2B5EF4-FFF2-40B4-BE49-F238E27FC236}">
                <a16:creationId xmlns:a16="http://schemas.microsoft.com/office/drawing/2014/main" id="{47070D99-7441-4708-8223-41A655D23F4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02" y="938974"/>
            <a:ext cx="2235600" cy="1490400"/>
          </a:xfrm>
          <a:prstGeom prst="rect">
            <a:avLst/>
          </a:prstGeom>
        </p:spPr>
      </p:pic>
      <p:pic>
        <p:nvPicPr>
          <p:cNvPr id="21" name="Grafik 20" descr="Ein Bild, das Wand, drinnen, Krankenhauszimmer, Person enthält.&#10;&#10;Automatisch generierte Beschreibung">
            <a:extLst>
              <a:ext uri="{FF2B5EF4-FFF2-40B4-BE49-F238E27FC236}">
                <a16:creationId xmlns:a16="http://schemas.microsoft.com/office/drawing/2014/main" id="{CF82A014-C3AF-4A43-A3CF-BA8E3EF8364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449" y="947925"/>
            <a:ext cx="4537075" cy="309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6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87113-8EAD-46A3-849E-1CCDDCA7C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WISHING YOU AN </a:t>
            </a:r>
            <a:r>
              <a:rPr lang="de-DE" dirty="0" err="1"/>
              <a:t>EXcITING</a:t>
            </a:r>
            <a:r>
              <a:rPr lang="de-DE" dirty="0"/>
              <a:t> DAY </a:t>
            </a:r>
            <a:r>
              <a:rPr lang="de-DE" dirty="0" err="1"/>
              <a:t>of</a:t>
            </a:r>
            <a:r>
              <a:rPr lang="de-DE" dirty="0"/>
              <a:t> PRESENTATIONS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RESEARCH Work!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12D6F417-E39F-438D-86D8-0F5D8FF55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7642" y="2256279"/>
            <a:ext cx="7876715" cy="3404969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47F312-215B-4FF7-AFEB-C924E20E9CE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3DB4CB-65CA-4D6A-8061-1DC91D30F07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Page </a:t>
            </a:r>
            <a:fld id="{A52F4D17-1AD6-42D9-B93A-EB002C62F438}" type="slidenum">
              <a:rPr lang="de-DE" smtClean="0"/>
              <a:t>9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D53353F-EDE0-4AFA-943A-1C6ABFF82E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228BA82-C71A-44E7-A5D0-51E3707AC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232" y="5877272"/>
            <a:ext cx="1296144" cy="68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88286"/>
      </p:ext>
    </p:extLst>
  </p:cSld>
  <p:clrMapOvr>
    <a:masterClrMapping/>
  </p:clrMapOvr>
</p:sld>
</file>

<file path=ppt/theme/theme1.xml><?xml version="1.0" encoding="utf-8"?>
<a:theme xmlns:a="http://schemas.openxmlformats.org/drawingml/2006/main" name="Juelich_PowerPoint_16x9_D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361</Words>
  <Application>Microsoft Office PowerPoint</Application>
  <DocSecurity>0</DocSecurity>
  <PresentationFormat>Breitbild</PresentationFormat>
  <Paragraphs>82</Paragraphs>
  <Slides>10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Arial</vt:lpstr>
      <vt:lpstr>Calibri</vt:lpstr>
      <vt:lpstr>Juelich_PowerPoint_16x9_D</vt:lpstr>
      <vt:lpstr>the Quali-Startup Science Lectures</vt:lpstr>
      <vt:lpstr>Forschungszentrum Juelich | Location</vt:lpstr>
      <vt:lpstr>Georgian-german science bridge</vt:lpstr>
      <vt:lpstr>AT a Glance </vt:lpstr>
      <vt:lpstr>PowerPoint-Präsentation</vt:lpstr>
      <vt:lpstr>PowerPoint-Präsentation</vt:lpstr>
      <vt:lpstr>PowerPoint-Präsentation</vt:lpstr>
      <vt:lpstr>PowerPoint-Präsentation</vt:lpstr>
      <vt:lpstr>WISHING YOU AN EXcITING DAY of PRESENTATIONS of Your RESEARCH Work!</vt:lpstr>
      <vt:lpstr>PowerPoint-Präsentation</vt:lpstr>
    </vt:vector>
  </TitlesOfParts>
  <Manager/>
  <Company>Jülich Forschungszentrum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Jülich Forschungszentrum</dc:creator>
  <cp:keywords/>
  <dc:description/>
  <cp:lastModifiedBy>Portius, Eva</cp:lastModifiedBy>
  <cp:revision>338</cp:revision>
  <dcterms:created xsi:type="dcterms:W3CDTF">2017-11-11T19:42:13Z</dcterms:created>
  <dcterms:modified xsi:type="dcterms:W3CDTF">2022-09-15T06:16:15Z</dcterms:modified>
  <cp:category/>
  <dc:identifier/>
  <cp:contentStatus/>
  <dc:language/>
  <cp:version/>
</cp:coreProperties>
</file>