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32"/>
  </p:notesMasterIdLst>
  <p:sldIdLst>
    <p:sldId id="256" r:id="rId3"/>
    <p:sldId id="302" r:id="rId4"/>
    <p:sldId id="356" r:id="rId5"/>
    <p:sldId id="357" r:id="rId6"/>
    <p:sldId id="358" r:id="rId7"/>
    <p:sldId id="359" r:id="rId8"/>
    <p:sldId id="279" r:id="rId9"/>
    <p:sldId id="301" r:id="rId10"/>
    <p:sldId id="281" r:id="rId11"/>
    <p:sldId id="341" r:id="rId12"/>
    <p:sldId id="320" r:id="rId13"/>
    <p:sldId id="349" r:id="rId14"/>
    <p:sldId id="287" r:id="rId15"/>
    <p:sldId id="342" r:id="rId16"/>
    <p:sldId id="289" r:id="rId17"/>
    <p:sldId id="324" r:id="rId18"/>
    <p:sldId id="328" r:id="rId19"/>
    <p:sldId id="330" r:id="rId20"/>
    <p:sldId id="344" r:id="rId21"/>
    <p:sldId id="322" r:id="rId22"/>
    <p:sldId id="353" r:id="rId23"/>
    <p:sldId id="355" r:id="rId24"/>
    <p:sldId id="352" r:id="rId25"/>
    <p:sldId id="297" r:id="rId26"/>
    <p:sldId id="338" r:id="rId27"/>
    <p:sldId id="350" r:id="rId28"/>
    <p:sldId id="329" r:id="rId29"/>
    <p:sldId id="345" r:id="rId30"/>
    <p:sldId id="360" r:id="rId3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1pPr>
    <a:lvl2pPr marL="457200" indent="-2286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2pPr>
    <a:lvl3pPr marL="914400" indent="-4572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3pPr>
    <a:lvl4pPr marL="1371600" indent="-6858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4pPr>
    <a:lvl5pPr marL="1828800" indent="-9144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Helvetica" pitchFamily="2" charset="0"/>
        <a:ea typeface="MS PGothic" pitchFamily="34" charset="-128"/>
        <a:cs typeface="+mn-cs"/>
        <a:sym typeface="Helvetica" pitchFamily="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C0"/>
    <a:srgbClr val="023D6B"/>
    <a:srgbClr val="008000"/>
    <a:srgbClr val="A50021"/>
    <a:srgbClr val="012A4D"/>
    <a:srgbClr val="005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002EC0"/>
              </a:solidFill>
            </c:spPr>
          </c:dPt>
          <c:cat>
            <c:strRef>
              <c:f>Sheet1!$A$2:$A$4</c:f>
              <c:strCache>
                <c:ptCount val="3"/>
                <c:pt idx="0">
                  <c:v>Ordinary matter</c:v>
                </c:pt>
                <c:pt idx="1">
                  <c:v>Dark matter</c:v>
                </c:pt>
                <c:pt idx="2">
                  <c:v>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27</c:v>
                </c:pt>
                <c:pt idx="2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552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MS PGothic" panose="020B0600070205080204" pitchFamily="34" charset="-128"/>
        <a:cs typeface="Avenir Roman" charset="0"/>
        <a:sym typeface="Avenir Roman" pitchFamily="2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195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altLang="en-US" smtClean="0">
              <a:latin typeface="Avenir Roman" pitchFamily="2" charset="0"/>
              <a:cs typeface="Avenir Roman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B744-868F-44B3-88E0-8BBD7CD801F8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306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F66A4-2B9A-4118-BC48-8C90E755BA0A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9567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6583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658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B20D-310C-4B90-B880-38D2D79E81E2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80607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87740-9B8B-4C70-B2BB-F5CF8971011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6986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su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047750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8913"/>
            <a:ext cx="1035050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2530477" y="314326"/>
            <a:ext cx="1825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6699"/>
                </a:solidFill>
              </a:rPr>
              <a:t>Shota Rustaveli National Science Foundation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2" y="269875"/>
            <a:ext cx="17176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6753B21-024D-481B-8DAE-543BAC082D40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92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425DC-CB77-4153-8E4A-D68C64BB453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0809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EDB69-D0A2-4B86-A180-CB39D2B4C47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4857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F3E6-B1E6-4F1B-809E-ED14E4F9BCAA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10909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3C0C-0313-4BC2-B46B-C263E96CB4CC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15399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74C8-8C38-4413-8CF7-B318E08ED95C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88786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BA134-F851-48AE-94FE-9D46436FF642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8457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17B88-DFA0-4F95-820A-1035DB88397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2561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E1499-19D9-445C-9F53-9E6F7864192F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67291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2C9B-FB4B-4034-B637-EB628BE375B2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90944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7DE27-24AA-42FA-B61D-09FAF5DEF6D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742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F1807-A79A-49CA-8F4E-840C5FADBC48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0167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C77E-81E5-46A0-8F8B-933D2DF4EE8F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3385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855B7-DEAD-4888-91B9-547A689DD5CD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160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su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7" y="44452"/>
            <a:ext cx="677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90" y="44449"/>
            <a:ext cx="668337" cy="66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>
            <a:spLocks noChangeArrowheads="1"/>
          </p:cNvSpPr>
          <p:nvPr userDrawn="1"/>
        </p:nvSpPr>
        <p:spPr bwMode="auto">
          <a:xfrm>
            <a:off x="4618040" y="115888"/>
            <a:ext cx="13223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006699"/>
                </a:solidFill>
              </a:rPr>
              <a:t>Shota Rustaveli National Science Foundation</a:t>
            </a: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565"/>
            <a:ext cx="1368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2DAB-C1EE-4FF7-8C7A-CDE39C4D7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3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B4FEA-54CE-4C0E-BC57-B39FD587AB0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045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0D9D0-D878-4F5B-8504-DFC75D77D110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1833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D2A-5B27-4806-8344-C70E91DC1DC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0087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027" name="Rectangle 2"/>
          <p:cNvSpPr>
            <a:spLocks/>
          </p:cNvSpPr>
          <p:nvPr/>
        </p:nvSpPr>
        <p:spPr bwMode="auto">
          <a:xfrm>
            <a:off x="2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028" name="Rectangle 3"/>
          <p:cNvSpPr>
            <a:spLocks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23D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029" name="Rectangle 4"/>
          <p:cNvSpPr>
            <a:spLocks/>
          </p:cNvSpPr>
          <p:nvPr/>
        </p:nvSpPr>
        <p:spPr bwMode="auto">
          <a:xfrm>
            <a:off x="114302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FFFFFF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114302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031" name="Rectangle 6"/>
          <p:cNvSpPr>
            <a:spLocks/>
          </p:cNvSpPr>
          <p:nvPr/>
        </p:nvSpPr>
        <p:spPr bwMode="auto">
          <a:xfrm>
            <a:off x="457200" y="6477002"/>
            <a:ext cx="83820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>
              <a:spcBef>
                <a:spcPts val="600"/>
              </a:spcBef>
            </a:pPr>
            <a:r>
              <a:rPr lang="en-US" altLang="en-US" sz="1000">
                <a:solidFill>
                  <a:srgbClr val="3A6F8A"/>
                </a:solidFill>
                <a:latin typeface="Arial" pitchFamily="34" charset="0"/>
                <a:sym typeface="Arial" pitchFamily="34" charset="0"/>
              </a:rPr>
              <a:t>								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1032" name="Rectangle 8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33" name="Rectangle 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Rectangle 10"/>
          <p:cNvSpPr>
            <a:spLocks noGrp="1"/>
          </p:cNvSpPr>
          <p:nvPr>
            <p:ph type="sldNum" sz="quarter" idx="2"/>
          </p:nvPr>
        </p:nvSpPr>
        <p:spPr bwMode="auto">
          <a:xfrm>
            <a:off x="7164390" y="6526214"/>
            <a:ext cx="1728787" cy="446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r" defTabSz="914400" eaLnBrk="1">
              <a:defRPr sz="2400"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80F418FB-0522-4820-B5E7-EBC89C670601}" type="slidenum">
              <a:rPr lang="en-US" altLang="de-DE" smtClean="0"/>
              <a:pPr>
                <a:defRPr/>
              </a:pPr>
              <a:t>‹#›</a:t>
            </a:fld>
            <a:endParaRPr lang="en-US" altLang="de-DE"/>
          </a:p>
        </p:txBody>
      </p:sp>
      <p:pic>
        <p:nvPicPr>
          <p:cNvPr id="1035" name="Grafik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55575"/>
            <a:ext cx="1593850" cy="4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86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23D6B"/>
          </a:solidFill>
          <a:latin typeface="+mj-lt"/>
          <a:ea typeface="MS PGothic" panose="020B0600070205080204" pitchFamily="34" charset="-128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23D6B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23D6B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23D6B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23D6B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MS PGothic" panose="020B0600070205080204" pitchFamily="34" charset="-128"/>
          <a:cs typeface="+mn-cs"/>
          <a:sym typeface="Arial" pitchFamily="34" charset="0"/>
        </a:defRPr>
      </a:lvl1pPr>
      <a:lvl2pPr marL="342900" indent="1143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2pPr>
      <a:lvl3pPr marL="342900" indent="5715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3pPr>
      <a:lvl4pPr marL="342900" indent="10287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4pPr>
      <a:lvl5pPr marL="342900" indent="14859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5pPr>
      <a:lvl6pPr marL="8001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6pPr>
      <a:lvl7pPr marL="12573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7pPr>
      <a:lvl8pPr marL="17145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8pPr>
      <a:lvl9pPr marL="21717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-1588" y="2284413"/>
            <a:ext cx="9144001" cy="4573587"/>
          </a:xfrm>
          <a:prstGeom prst="rect">
            <a:avLst/>
          </a:prstGeom>
          <a:solidFill>
            <a:srgbClr val="023D6B"/>
          </a:solidFill>
          <a:ln w="9525">
            <a:solidFill>
              <a:srgbClr val="012A4D"/>
            </a:solidFill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023D6B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2" y="2286000"/>
            <a:ext cx="125413" cy="2286000"/>
          </a:xfrm>
          <a:prstGeom prst="rect">
            <a:avLst/>
          </a:prstGeom>
          <a:solidFill>
            <a:srgbClr val="023D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FFFFFF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2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2053" name="Rectangle 4"/>
          <p:cNvSpPr>
            <a:spLocks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2054" name="Rectangle 5"/>
          <p:cNvSpPr>
            <a:spLocks/>
          </p:cNvSpPr>
          <p:nvPr/>
        </p:nvSpPr>
        <p:spPr bwMode="auto">
          <a:xfrm>
            <a:off x="114302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solidFill>
                <a:srgbClr val="FFFFFF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2055" name="Rectangle 6"/>
          <p:cNvSpPr>
            <a:spLocks/>
          </p:cNvSpPr>
          <p:nvPr/>
        </p:nvSpPr>
        <p:spPr bwMode="auto">
          <a:xfrm>
            <a:off x="114302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 rot="16200000">
            <a:off x="-1057275" y="927205"/>
            <a:ext cx="2476500" cy="2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>
              <a:spcBef>
                <a:spcPts val="500"/>
              </a:spcBef>
            </a:pPr>
            <a:r>
              <a:rPr lang="en-US" altLang="en-US" sz="900">
                <a:solidFill>
                  <a:srgbClr val="005B82"/>
                </a:solidFill>
              </a:rPr>
              <a:t>Mitglied der Helmholtz-Gemeinschaft</a:t>
            </a:r>
            <a:endParaRPr lang="en-US" altLang="en-US" sz="1800">
              <a:latin typeface="Arial" pitchFamily="34" charset="0"/>
              <a:sym typeface="Arial" pitchFamily="34" charset="0"/>
            </a:endParaRPr>
          </a:p>
        </p:txBody>
      </p:sp>
      <p:sp>
        <p:nvSpPr>
          <p:cNvPr id="2" name="Rectangle 9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356351"/>
            <a:ext cx="2133600" cy="3444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>
              <a:defRPr sz="2400"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F34EC4FE-E4F1-4C96-A6AD-0AF3B741E0C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  <p:pic>
        <p:nvPicPr>
          <p:cNvPr id="2058" name="Grafik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7" y="344489"/>
            <a:ext cx="2430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87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MS PGothic" panose="020B0600070205080204" pitchFamily="34" charset="-128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MS PGothic" panose="020B0600070205080204" pitchFamily="34" charset="-128"/>
          <a:cs typeface="Arial" charset="0"/>
          <a:sym typeface="Arial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MS PGothic" panose="020B0600070205080204" pitchFamily="34" charset="-128"/>
          <a:cs typeface="+mn-cs"/>
          <a:sym typeface="Arial" pitchFamily="34" charset="0"/>
        </a:defRPr>
      </a:lvl1pPr>
      <a:lvl2pPr marL="342900" indent="1143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2pPr>
      <a:lvl3pPr marL="342900" indent="5715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3pPr>
      <a:lvl4pPr marL="342900" indent="10287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4pPr>
      <a:lvl5pPr marL="342900" indent="1485900" algn="l" rtl="0" eaLnBrk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pitchFamily="34" charset="0"/>
        </a:defRPr>
      </a:lvl5pPr>
      <a:lvl6pPr marL="8001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6pPr>
      <a:lvl7pPr marL="12573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7pPr>
      <a:lvl8pPr marL="17145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8pPr>
      <a:lvl9pPr marL="2171700" indent="1485900" algn="l" rtl="0" fontAlgn="base" hangingPunct="0">
        <a:spcBef>
          <a:spcPts val="500"/>
        </a:spcBef>
        <a:spcAft>
          <a:spcPct val="0"/>
        </a:spcAft>
        <a:defRPr sz="2200">
          <a:solidFill>
            <a:srgbClr val="000000"/>
          </a:solidFill>
          <a:latin typeface="+mn-lt"/>
          <a:ea typeface="Arial" charset="0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collaborations.fz-juelich.de/ikp/jedi/documents/colpapers.shtml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5.emf"/><Relationship Id="rId7" Type="http://schemas.openxmlformats.org/officeDocument/2006/relationships/image" Target="../media/image24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8" Type="http://schemas.openxmlformats.org/officeDocument/2006/relationships/image" Target="../media/image13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110.png"/><Relationship Id="rId7" Type="http://schemas.openxmlformats.org/officeDocument/2006/relationships/image" Target="../media/image120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/>
          </p:cNvSpPr>
          <p:nvPr>
            <p:ph type="body" sz="quarter" idx="4294967295"/>
          </p:nvPr>
        </p:nvSpPr>
        <p:spPr bwMode="auto">
          <a:xfrm>
            <a:off x="179388" y="2708920"/>
            <a:ext cx="8964612" cy="1295400"/>
          </a:xfrm>
          <a:prstGeom prst="rect">
            <a:avLst/>
          </a:prstGeom>
          <a:extLst>
            <a:ext uri="{FAA26D3D-D897-4be2-8F04-BA451C77F1D7}"/>
          </a:extLst>
        </p:spPr>
        <p:txBody>
          <a:bodyPr lIns="50800" tIns="50800" rIns="50800" bIns="50800"/>
          <a:lstStyle/>
          <a:p>
            <a:pPr marL="0" indent="0" algn="ctr" defTabSz="849313" eaLnBrk="1">
              <a:lnSpc>
                <a:spcPct val="150000"/>
              </a:lnSpc>
              <a:spcBef>
                <a:spcPts val="400"/>
              </a:spcBef>
              <a:defRPr/>
            </a:pPr>
            <a:r>
              <a:rPr lang="en-US" sz="2800" b="1" dirty="0" err="1" smtClean="0">
                <a:solidFill>
                  <a:srgbClr val="FFFFFF"/>
                </a:solidFill>
                <a:ea typeface="+mn-ea"/>
                <a:sym typeface="Arial" charset="0"/>
              </a:rPr>
              <a:t>SMART|EDM_lab</a:t>
            </a:r>
            <a:r>
              <a:rPr lang="en-US" sz="2800" b="1" dirty="0" smtClean="0">
                <a:solidFill>
                  <a:srgbClr val="FFFFFF"/>
                </a:solidFill>
                <a:ea typeface="+mn-ea"/>
                <a:sym typeface="Arial" charset="0"/>
              </a:rPr>
              <a:t>: Science case – </a:t>
            </a:r>
            <a:br>
              <a:rPr lang="en-US" sz="2800" b="1" dirty="0" smtClean="0">
                <a:solidFill>
                  <a:srgbClr val="FFFFFF"/>
                </a:solidFill>
                <a:ea typeface="+mn-ea"/>
                <a:sym typeface="Arial" charset="0"/>
              </a:rPr>
            </a:br>
            <a:r>
              <a:rPr lang="en-US" sz="2800" b="1" dirty="0" smtClean="0">
                <a:solidFill>
                  <a:srgbClr val="FFFFFF"/>
                </a:solidFill>
                <a:ea typeface="+mn-ea"/>
                <a:sym typeface="Arial" charset="0"/>
              </a:rPr>
              <a:t>Search for EDMs and DM</a:t>
            </a:r>
            <a:endParaRPr lang="en-US" sz="3200" i="1" dirty="0" smtClean="0">
              <a:solidFill>
                <a:srgbClr val="FFFFFF"/>
              </a:solidFill>
              <a:ea typeface="+mn-ea"/>
              <a:sym typeface="Arial" charset="0"/>
            </a:endParaRPr>
          </a:p>
        </p:txBody>
      </p:sp>
      <p:sp>
        <p:nvSpPr>
          <p:cNvPr id="5124" name="Rectangle 3"/>
          <p:cNvSpPr>
            <a:spLocks/>
          </p:cNvSpPr>
          <p:nvPr/>
        </p:nvSpPr>
        <p:spPr bwMode="auto">
          <a:xfrm>
            <a:off x="250827" y="1484313"/>
            <a:ext cx="88931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altLang="en-US" sz="2800" b="1" dirty="0" smtClean="0">
                <a:solidFill>
                  <a:srgbClr val="023D6B"/>
                </a:solidFill>
              </a:rPr>
              <a:t>David Mchedlishvili</a:t>
            </a:r>
            <a:endParaRPr lang="en-US" altLang="en-US" sz="2800" b="1" dirty="0">
              <a:solidFill>
                <a:srgbClr val="023D6B"/>
              </a:solidFill>
            </a:endParaRPr>
          </a:p>
          <a:p>
            <a:pPr algn="ctr" eaLnBrk="1"/>
            <a:r>
              <a:rPr lang="en-US" altLang="en-US" sz="1600" b="1" dirty="0" smtClean="0">
                <a:solidFill>
                  <a:srgbClr val="023D6B"/>
                </a:solidFill>
              </a:rPr>
              <a:t>Head of </a:t>
            </a:r>
            <a:r>
              <a:rPr lang="en-US" altLang="en-US" sz="1600" b="1" dirty="0" err="1" smtClean="0">
                <a:solidFill>
                  <a:srgbClr val="023D6B"/>
                </a:solidFill>
              </a:rPr>
              <a:t>SMART|EDM_lab</a:t>
            </a:r>
            <a:r>
              <a:rPr lang="en-US" altLang="en-US" sz="1600" b="1" dirty="0" smtClean="0">
                <a:solidFill>
                  <a:srgbClr val="023D6B"/>
                </a:solidFill>
              </a:rPr>
              <a:t>, Tbilisi State University</a:t>
            </a:r>
            <a:endParaRPr lang="en-US" altLang="en-US" sz="1600" b="1" dirty="0">
              <a:solidFill>
                <a:srgbClr val="023D6B"/>
              </a:solidFill>
            </a:endParaRPr>
          </a:p>
        </p:txBody>
      </p:sp>
      <p:sp>
        <p:nvSpPr>
          <p:cNvPr id="4" name="Rectangle 1"/>
          <p:cNvSpPr txBox="1">
            <a:spLocks/>
          </p:cNvSpPr>
          <p:nvPr/>
        </p:nvSpPr>
        <p:spPr bwMode="auto">
          <a:xfrm>
            <a:off x="179512" y="5013920"/>
            <a:ext cx="8964612" cy="1295400"/>
          </a:xfrm>
          <a:prstGeom prst="rect">
            <a:avLst/>
          </a:prstGeom>
          <a:extLst>
            <a:ext uri="{FAA26D3D-D897-4be2-8F04-BA451C77F1D7}"/>
          </a:extLst>
        </p:spPr>
        <p:txBody>
          <a:bodyPr lIns="50800" tIns="50800" rIns="50800" bIns="50800"/>
          <a:lstStyle>
            <a:lvl1pPr marL="342900" indent="-342900" algn="l" rtl="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+mn-cs"/>
                <a:sym typeface="Arial" pitchFamily="34" charset="0"/>
              </a:defRPr>
            </a:lvl1pPr>
            <a:lvl2pPr marL="342900" indent="114300" algn="l" rtl="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pitchFamily="34" charset="0"/>
              </a:defRPr>
            </a:lvl2pPr>
            <a:lvl3pPr marL="342900" indent="571500" algn="l" rtl="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pitchFamily="34" charset="0"/>
              </a:defRPr>
            </a:lvl3pPr>
            <a:lvl4pPr marL="342900" indent="1028700" algn="l" rtl="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pitchFamily="34" charset="0"/>
              </a:defRPr>
            </a:lvl4pPr>
            <a:lvl5pPr marL="342900" indent="1485900" algn="l" rtl="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pitchFamily="34" charset="0"/>
              </a:defRPr>
            </a:lvl5pPr>
            <a:lvl6pPr marL="800100" indent="1485900" algn="l" rtl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charset="0"/>
              </a:defRPr>
            </a:lvl6pPr>
            <a:lvl7pPr marL="1257300" indent="1485900" algn="l" rtl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charset="0"/>
              </a:defRPr>
            </a:lvl7pPr>
            <a:lvl8pPr marL="1714500" indent="1485900" algn="l" rtl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charset="0"/>
              </a:defRPr>
            </a:lvl8pPr>
            <a:lvl9pPr marL="2171700" indent="1485900" algn="l" rtl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+mn-lt"/>
                <a:ea typeface="Arial" charset="0"/>
                <a:cs typeface="+mn-cs"/>
                <a:sym typeface="Arial" charset="0"/>
              </a:defRPr>
            </a:lvl9pPr>
          </a:lstStyle>
          <a:p>
            <a:pPr marL="0" indent="0" algn="ctr" defTabSz="849313" eaLnBrk="1">
              <a:lnSpc>
                <a:spcPct val="150000"/>
              </a:lnSpc>
              <a:spcBef>
                <a:spcPts val="400"/>
              </a:spcBef>
              <a:defRPr/>
            </a:pPr>
            <a:r>
              <a:rPr lang="en-US" sz="2000" b="1" kern="0" dirty="0" smtClean="0">
                <a:solidFill>
                  <a:srgbClr val="FFFFFF"/>
                </a:solidFill>
                <a:ea typeface="+mn-ea"/>
                <a:sym typeface="Arial" charset="0"/>
              </a:rPr>
              <a:t>GGSB2022 (September 15</a:t>
            </a:r>
            <a:r>
              <a:rPr lang="en-US" sz="2000" b="1" kern="0" dirty="0">
                <a:solidFill>
                  <a:srgbClr val="FFFFFF"/>
                </a:solidFill>
                <a:ea typeface="+mn-ea"/>
                <a:sym typeface="Arial" charset="0"/>
              </a:rPr>
              <a:t>, </a:t>
            </a:r>
            <a:r>
              <a:rPr lang="en-US" sz="2000" b="1" kern="0" dirty="0" smtClean="0">
                <a:solidFill>
                  <a:srgbClr val="FFFFFF"/>
                </a:solidFill>
                <a:ea typeface="+mn-ea"/>
                <a:sym typeface="Arial" charset="0"/>
              </a:rPr>
              <a:t>2022) </a:t>
            </a:r>
            <a:endParaRPr lang="en-US" sz="2400" i="1" kern="0" dirty="0" smtClean="0">
              <a:solidFill>
                <a:srgbClr val="FFFFFF"/>
              </a:solidFill>
              <a:ea typeface="+mn-ea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376639" y="1700808"/>
            <a:ext cx="2731865" cy="4719248"/>
            <a:chOff x="6376639" y="1700808"/>
            <a:chExt cx="2731865" cy="471924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639" y="2348880"/>
              <a:ext cx="2731865" cy="407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7312033" y="1700808"/>
              <a:ext cx="1724463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600" dirty="0" smtClean="0">
                  <a:latin typeface="Helvetica" pitchFamily="2" charset="0"/>
                  <a:sym typeface="Helvetica" pitchFamily="2" charset="0"/>
                </a:rPr>
                <a:t>Final – 52 LYSO modules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err="1" smtClean="0">
                <a:solidFill>
                  <a:srgbClr val="023D6B"/>
                </a:solidFill>
                <a:ea typeface="+mj-ea"/>
                <a:sym typeface="Arial" charset="0"/>
              </a:rPr>
              <a:t>JePo</a:t>
            </a: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 development history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239224"/>
            <a:ext cx="2288286" cy="3218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760597"/>
            <a:ext cx="2594009" cy="1676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404923" y="1556792"/>
            <a:ext cx="1918282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First test - 4 LYSO </a:t>
            </a:r>
            <a:br>
              <a:rPr lang="en-US" altLang="de-DE" sz="1600" dirty="0" smtClean="0">
                <a:latin typeface="Helvetica" pitchFamily="2" charset="0"/>
                <a:sym typeface="Helvetica" pitchFamily="2" charset="0"/>
              </a:rPr>
            </a:b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modules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816704" y="2125243"/>
            <a:ext cx="4035701" cy="4328093"/>
            <a:chOff x="3830298" y="710664"/>
            <a:chExt cx="5229288" cy="5608153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425" y="2533650"/>
              <a:ext cx="3200400" cy="36988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986" y="1223107"/>
              <a:ext cx="1466851" cy="18079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7"/>
            <p:cNvSpPr txBox="1">
              <a:spLocks noChangeArrowheads="1"/>
            </p:cNvSpPr>
            <p:nvPr/>
          </p:nvSpPr>
          <p:spPr bwMode="auto">
            <a:xfrm>
              <a:off x="4543425" y="1886305"/>
              <a:ext cx="2802995" cy="8353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600" dirty="0" smtClean="0">
                  <a:latin typeface="Helvetica" pitchFamily="2" charset="0"/>
                  <a:sym typeface="Helvetica" pitchFamily="2" charset="0"/>
                </a:rPr>
                <a:t>Second test – </a:t>
              </a:r>
              <a:br>
                <a:rPr lang="en-US" altLang="de-DE" sz="1600" dirty="0" smtClean="0">
                  <a:latin typeface="Helvetica" pitchFamily="2" charset="0"/>
                  <a:sym typeface="Helvetica" pitchFamily="2" charset="0"/>
                </a:rPr>
              </a:br>
              <a:r>
                <a:rPr lang="en-US" altLang="de-DE" sz="1600" dirty="0" smtClean="0">
                  <a:latin typeface="Helvetica" pitchFamily="2" charset="0"/>
                  <a:sym typeface="Helvetica" pitchFamily="2" charset="0"/>
                </a:rPr>
                <a:t>24 LYSO modules</a:t>
              </a:r>
            </a:p>
          </p:txBody>
        </p:sp>
        <p:sp>
          <p:nvSpPr>
            <p:cNvPr id="37" name="TextBox 17"/>
            <p:cNvSpPr txBox="1">
              <a:spLocks noChangeArrowheads="1"/>
            </p:cNvSpPr>
            <p:nvPr/>
          </p:nvSpPr>
          <p:spPr bwMode="auto">
            <a:xfrm>
              <a:off x="7011711" y="710664"/>
              <a:ext cx="2047875" cy="5024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800" dirty="0" smtClean="0">
                  <a:latin typeface="Helvetica" pitchFamily="2" charset="0"/>
                  <a:sym typeface="Helvetica" pitchFamily="2" charset="0"/>
                </a:rPr>
                <a:t>Target wheel</a:t>
              </a: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3830298" y="5791200"/>
              <a:ext cx="2199732" cy="527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800" dirty="0" smtClean="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Moving arms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6448425" y="4038600"/>
              <a:ext cx="685800" cy="45720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arrow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5153025" y="3619500"/>
              <a:ext cx="381000" cy="11430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arrow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686425" y="3311525"/>
              <a:ext cx="228600" cy="22859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arrow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>
              <a:off x="5890331" y="3831236"/>
              <a:ext cx="139700" cy="4191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8088035" y="2715358"/>
              <a:ext cx="68580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arrow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8" idx="0"/>
            </p:cNvCxnSpPr>
            <p:nvPr/>
          </p:nvCxnSpPr>
          <p:spPr bwMode="auto">
            <a:xfrm flipV="1">
              <a:off x="4930165" y="4910557"/>
              <a:ext cx="340143" cy="880643"/>
            </a:xfrm>
            <a:prstGeom prst="straightConnector1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>
              <a:stCxn id="38" idx="0"/>
            </p:cNvCxnSpPr>
            <p:nvPr/>
          </p:nvCxnSpPr>
          <p:spPr bwMode="auto">
            <a:xfrm flipV="1">
              <a:off x="4930165" y="4681957"/>
              <a:ext cx="960166" cy="1109243"/>
            </a:xfrm>
            <a:prstGeom prst="straightConnector1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1" name="Straight Arrow Connector 20"/>
          <p:cNvCxnSpPr>
            <a:stCxn id="3078" idx="1"/>
          </p:cNvCxnSpPr>
          <p:nvPr/>
        </p:nvCxnSpPr>
        <p:spPr bwMode="auto">
          <a:xfrm flipV="1">
            <a:off x="1259632" y="2472811"/>
            <a:ext cx="762000" cy="12598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48264" y="6453336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10</a:t>
            </a:fld>
            <a:endParaRPr lang="en-US" alt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1670478"/>
            <a:ext cx="8496944" cy="478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err="1" smtClean="0">
                <a:solidFill>
                  <a:srgbClr val="023D6B"/>
                </a:solidFill>
                <a:ea typeface="+mj-ea"/>
                <a:sym typeface="Arial" charset="0"/>
              </a:rPr>
              <a:t>JePo</a:t>
            </a: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 installed in COSY ring</a:t>
            </a:r>
          </a:p>
        </p:txBody>
      </p:sp>
    </p:spTree>
    <p:extLst>
      <p:ext uri="{BB962C8B-B14F-4D97-AF65-F5344CB8AC3E}">
        <p14:creationId xmlns:p14="http://schemas.microsoft.com/office/powerpoint/2010/main" val="34693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The idea of </a:t>
            </a:r>
            <a:r>
              <a:rPr lang="en-US" kern="0" dirty="0" err="1" smtClean="0">
                <a:ea typeface="+mj-ea"/>
                <a:sym typeface="Arial" charset="0"/>
              </a:rPr>
              <a:t>SMART|EDM_lab</a:t>
            </a:r>
            <a:endParaRPr lang="en-US" sz="1800" i="1" kern="0" dirty="0" smtClean="0">
              <a:ea typeface="+mj-ea"/>
              <a:sym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849" y="4365972"/>
            <a:ext cx="4259263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de-DE" sz="1800" b="1" dirty="0" err="1" smtClean="0">
                <a:solidFill>
                  <a:srgbClr val="023D6B"/>
                </a:solidFill>
                <a:latin typeface="Helvetica" pitchFamily="2" charset="0"/>
                <a:sym typeface="Helvetica" pitchFamily="2" charset="0"/>
              </a:rPr>
              <a:t>SMART|EDM_lab</a:t>
            </a:r>
            <a:r>
              <a:rPr lang="en-US" altLang="de-DE" sz="1800" b="1" dirty="0" smtClean="0">
                <a:solidFill>
                  <a:srgbClr val="023D6B"/>
                </a:solidFill>
                <a:latin typeface="Helvetica" pitchFamily="2" charset="0"/>
                <a:sym typeface="Helvetica" pitchFamily="2" charset="0"/>
              </a:rPr>
              <a:t> at TSU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PhD and Master students involved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Development of precise modular power supplies and monitoring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Development of online data monitoring system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Search for and motivate new students </a:t>
            </a:r>
          </a:p>
        </p:txBody>
      </p:sp>
      <p:pic>
        <p:nvPicPr>
          <p:cNvPr id="7" name="Picture 14" descr="D:\LabPics_selected\IMG_4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4310"/>
            <a:ext cx="25558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91147"/>
            <a:ext cx="25241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ttp://collaborations.fz-juelich.de/ikp/cgswhp/cgswhp16/pictures/page4/4_pag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865" b="10040"/>
          <a:stretch>
            <a:fillRect/>
          </a:stretch>
        </p:blipFill>
        <p:spPr bwMode="auto">
          <a:xfrm>
            <a:off x="653306" y="2494310"/>
            <a:ext cx="26225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04048" y="4365972"/>
            <a:ext cx="4105027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de-DE" sz="1800" b="1" dirty="0" err="1" smtClean="0">
                <a:solidFill>
                  <a:srgbClr val="023D6B"/>
                </a:solidFill>
                <a:latin typeface="Helvetica" pitchFamily="2" charset="0"/>
                <a:sym typeface="Helvetica" pitchFamily="2" charset="0"/>
              </a:rPr>
              <a:t>SMART|EDM_lab</a:t>
            </a:r>
            <a:r>
              <a:rPr lang="en-US" altLang="de-DE" sz="1800" b="1" dirty="0" smtClean="0">
                <a:solidFill>
                  <a:srgbClr val="023D6B"/>
                </a:solidFill>
                <a:latin typeface="Helvetica" pitchFamily="2" charset="0"/>
                <a:sym typeface="Helvetica" pitchFamily="2" charset="0"/>
              </a:rPr>
              <a:t> at IKP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PhD and Master students involved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Detector assembly and lab tests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Engineering and mechanics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Slow control systems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Next generation target for JEDI </a:t>
            </a:r>
            <a:r>
              <a:rPr lang="en-US" altLang="de-DE" sz="1600" dirty="0" err="1" smtClean="0">
                <a:latin typeface="Helvetica" pitchFamily="2" charset="0"/>
                <a:sym typeface="Helvetica" pitchFamily="2" charset="0"/>
              </a:rPr>
              <a:t>polarimeter</a:t>
            </a:r>
            <a:endParaRPr lang="en-US" altLang="de-DE" sz="1600" dirty="0" smtClean="0"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28761" y="1362254"/>
            <a:ext cx="771564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Joint research project (strong cooperation with JEDI collaboration)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600" dirty="0">
                <a:latin typeface="Helvetica" pitchFamily="2" charset="0"/>
                <a:sym typeface="Helvetica" pitchFamily="2" charset="0"/>
              </a:rPr>
              <a:t>Well equipped and </a:t>
            </a: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maintained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Great opportunity for Georgian MSc and PhD students</a:t>
            </a:r>
            <a:endParaRPr lang="en-US" altLang="de-DE" sz="1600" dirty="0">
              <a:latin typeface="Helvetica" pitchFamily="2" charset="0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2420888"/>
            <a:ext cx="8229600" cy="635000"/>
          </a:xfrm>
        </p:spPr>
        <p:txBody>
          <a:bodyPr/>
          <a:lstStyle/>
          <a:p>
            <a:pPr algn="ctr" eaLnBrk="1">
              <a:lnSpc>
                <a:spcPct val="150000"/>
              </a:lnSpc>
              <a:defRPr/>
            </a:pPr>
            <a:r>
              <a:rPr lang="en-US" sz="3600" dirty="0" err="1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SMART|EDM_lab</a:t>
            </a:r>
            <a:r>
              <a:rPr lang="en-US" sz="36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 contribution: </a:t>
            </a:r>
            <a:r>
              <a:rPr lang="en-US" sz="44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Hardware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48264" y="6453336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13</a:t>
            </a:fld>
            <a:endParaRPr lang="en-US" alt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81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849313"/>
            <a:ext cx="8229600" cy="635000"/>
          </a:xfrm>
        </p:spPr>
        <p:txBody>
          <a:bodyPr/>
          <a:lstStyle/>
          <a:p>
            <a:pPr eaLnBrk="1">
              <a:defRPr/>
            </a:pPr>
            <a:r>
              <a:rPr lang="en-US" dirty="0" smtClean="0">
                <a:ea typeface="+mj-ea"/>
                <a:sym typeface="Arial" charset="0"/>
              </a:rPr>
              <a:t>Calorimeter module assembly and tests</a:t>
            </a:r>
            <a:endParaRPr lang="en-US" sz="2000" dirty="0" smtClean="0">
              <a:ea typeface="+mj-ea"/>
              <a:sym typeface="Arial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67544" y="1484784"/>
            <a:ext cx="65199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de-DE" sz="2000" dirty="0" err="1" smtClean="0">
                <a:solidFill>
                  <a:schemeClr val="tx1"/>
                </a:solidFill>
                <a:latin typeface="+mj-lt"/>
                <a:sym typeface="Helvetica" pitchFamily="2" charset="0"/>
              </a:rPr>
              <a:t>SiPM</a:t>
            </a:r>
            <a:r>
              <a:rPr lang="en-US" altLang="de-DE" sz="2000" dirty="0" smtClean="0">
                <a:solidFill>
                  <a:schemeClr val="tx1"/>
                </a:solidFill>
                <a:latin typeface="+mj-lt"/>
                <a:sym typeface="Helvetica" pitchFamily="2" charset="0"/>
              </a:rPr>
              <a:t>-based LYSO calorimeter module before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48264" y="6453336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14</a:t>
            </a:fld>
            <a:endParaRPr lang="en-US" alt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1" y="2034222"/>
            <a:ext cx="5045117" cy="297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82" y="2863382"/>
            <a:ext cx="1259303" cy="1152128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 bwMode="auto">
          <a:xfrm>
            <a:off x="5508104" y="3564632"/>
            <a:ext cx="864096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5724128" y="3717032"/>
            <a:ext cx="432048" cy="0"/>
          </a:xfrm>
          <a:prstGeom prst="line">
            <a:avLst/>
          </a:prstGeom>
          <a:solidFill>
            <a:srgbClr val="000000"/>
          </a:solidFill>
          <a:ln w="762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5940152" y="2420888"/>
            <a:ext cx="0" cy="1143744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7172708" y="2420888"/>
            <a:ext cx="0" cy="568968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5940152" y="2420888"/>
            <a:ext cx="1232556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Rectangle 55"/>
          <p:cNvSpPr/>
          <p:nvPr/>
        </p:nvSpPr>
        <p:spPr bwMode="auto">
          <a:xfrm>
            <a:off x="7718378" y="4221088"/>
            <a:ext cx="216024" cy="43204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 flipV="1">
            <a:off x="7826390" y="3933056"/>
            <a:ext cx="0" cy="288032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5940152" y="3725416"/>
            <a:ext cx="0" cy="1215752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5940152" y="4941168"/>
            <a:ext cx="1886238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7826390" y="4653136"/>
            <a:ext cx="0" cy="288032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7826390" y="3933056"/>
            <a:ext cx="1138098" cy="0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Oval 61"/>
          <p:cNvSpPr/>
          <p:nvPr/>
        </p:nvSpPr>
        <p:spPr bwMode="auto">
          <a:xfrm>
            <a:off x="6732240" y="2708920"/>
            <a:ext cx="1440160" cy="1440160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2411760" y="2780928"/>
            <a:ext cx="4760948" cy="1234582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>
            <a:endCxn id="62" idx="4"/>
          </p:cNvCxnSpPr>
          <p:nvPr/>
        </p:nvCxnSpPr>
        <p:spPr bwMode="auto">
          <a:xfrm flipV="1">
            <a:off x="2411760" y="4149080"/>
            <a:ext cx="5040560" cy="72008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0"/>
          <a:stretch/>
        </p:blipFill>
        <p:spPr>
          <a:xfrm>
            <a:off x="8244408" y="3281849"/>
            <a:ext cx="720080" cy="56556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7956376" y="4298612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R</a:t>
            </a:r>
            <a:r>
              <a:rPr lang="en-US" sz="1600" b="1" baseline="-25000" dirty="0" err="1" smtClean="0">
                <a:latin typeface="+mn-lt"/>
              </a:rPr>
              <a:t>ext</a:t>
            </a:r>
            <a:endParaRPr lang="en-US" sz="1600" b="1" baseline="-25000" dirty="0">
              <a:latin typeface="+mn-lt"/>
            </a:endParaRP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7308304" y="2132856"/>
            <a:ext cx="132600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de-DE" sz="1800" dirty="0" err="1" smtClean="0">
                <a:solidFill>
                  <a:schemeClr val="tx1"/>
                </a:solidFill>
                <a:latin typeface="+mn-lt"/>
                <a:sym typeface="Helvetica" pitchFamily="2" charset="0"/>
              </a:rPr>
              <a:t>SiPM</a:t>
            </a:r>
            <a:r>
              <a:rPr lang="en-US" altLang="de-DE" sz="1800" dirty="0">
                <a:solidFill>
                  <a:schemeClr val="tx1"/>
                </a:solidFill>
                <a:latin typeface="+mn-lt"/>
                <a:sym typeface="Helvetica" pitchFamily="2" charset="0"/>
              </a:rPr>
              <a:t> </a:t>
            </a:r>
            <a:r>
              <a:rPr lang="en-US" altLang="de-DE" sz="1800" dirty="0" smtClean="0">
                <a:solidFill>
                  <a:schemeClr val="tx1"/>
                </a:solidFill>
                <a:latin typeface="+mn-lt"/>
                <a:sym typeface="Helvetica" pitchFamily="2" charset="0"/>
              </a:rPr>
              <a:t>array</a:t>
            </a: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579213" y="5042500"/>
            <a:ext cx="629377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de-DE" sz="1800" b="1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Current consumption of a single </a:t>
            </a:r>
            <a:r>
              <a:rPr lang="en-US" altLang="de-DE" sz="1800" b="1" dirty="0" err="1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SiPM</a:t>
            </a:r>
            <a:r>
              <a:rPr lang="en-US" altLang="de-DE" sz="1800" b="1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 array:</a:t>
            </a: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800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Internal radiation + dark current: ~10…30 </a:t>
            </a:r>
            <a:r>
              <a:rPr lang="el-GR" altLang="de-DE" sz="1800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μ</a:t>
            </a:r>
            <a:r>
              <a:rPr lang="en-US" altLang="de-DE" sz="1800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A (average)</a:t>
            </a: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800" dirty="0" smtClean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  <a:t>300 MeV deuteron hit: can reach 100 mA! (peak)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40152" y="314096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V</a:t>
            </a:r>
            <a:r>
              <a:rPr lang="en-US" sz="1600" b="1" baseline="-25000" dirty="0" err="1" smtClean="0">
                <a:latin typeface="+mn-lt"/>
              </a:rPr>
              <a:t>bias</a:t>
            </a:r>
            <a:endParaRPr lang="en-US" sz="1600" b="1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6175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5"/>
          <p:cNvSpPr/>
          <p:nvPr/>
        </p:nvSpPr>
        <p:spPr>
          <a:xfrm>
            <a:off x="478316" y="1628800"/>
            <a:ext cx="3517620" cy="3096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Key</a:t>
            </a:r>
            <a:r>
              <a:rPr lang="en-US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aspects: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z="1800" b="0" strike="noStrike" spc="-1" dirty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Modular design</a:t>
            </a:r>
            <a:endParaRPr lang="en-US" sz="1800" b="0" strike="noStrike" spc="-1" dirty="0">
              <a:solidFill>
                <a:srgbClr val="002E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z="1800" b="0" strike="noStrike" spc="-1" dirty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High output stability </a:t>
            </a:r>
            <a:r>
              <a:rPr lang="en-US" sz="1800" b="0" i="1" strike="noStrike" spc="-1" dirty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(temperature, long/short term, low noise)</a:t>
            </a:r>
            <a:endParaRPr lang="en-US" sz="1800" b="0" strike="noStrike" spc="-1" dirty="0">
              <a:solidFill>
                <a:srgbClr val="002E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z="1800" b="0" strike="noStrike" spc="-1" dirty="0" smtClean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Variable voltage</a:t>
            </a: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Remote </a:t>
            </a:r>
            <a:r>
              <a:rPr lang="en-US" spc="-1" dirty="0" smtClean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control</a:t>
            </a: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O</a:t>
            </a:r>
            <a:r>
              <a:rPr lang="en-US" spc="-1" dirty="0" smtClean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utput ramping</a:t>
            </a:r>
          </a:p>
          <a:p>
            <a:pPr marL="285840" indent="-284040">
              <a:lnSpc>
                <a:spcPct val="150000"/>
              </a:lnSpc>
              <a:buClr>
                <a:srgbClr val="002EC0"/>
              </a:buClr>
              <a:buFont typeface="Wingdings" charset="2"/>
              <a:buChar char=""/>
            </a:pPr>
            <a:r>
              <a:rPr lang="en-US" spc="-1" dirty="0" smtClean="0">
                <a:solidFill>
                  <a:srgbClr val="002E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Performance monitoring</a:t>
            </a:r>
          </a:p>
          <a:p>
            <a:pPr marL="285840" indent="-284040">
              <a:lnSpc>
                <a:spcPct val="150000"/>
              </a:lnSpc>
              <a:buClr>
                <a:srgbClr val="C00000"/>
              </a:buClr>
              <a:buFont typeface="Wingdings" charset="2"/>
              <a:buChar char="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4040">
              <a:lnSpc>
                <a:spcPct val="150000"/>
              </a:lnSpc>
              <a:buClr>
                <a:srgbClr val="C00000"/>
              </a:buClr>
              <a:buFont typeface="Wingdings" charset="2"/>
              <a:buChar char="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8264" y="6453336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15</a:t>
            </a:fld>
            <a:endParaRPr lang="en-US" alt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Power supply development for </a:t>
            </a:r>
            <a:r>
              <a:rPr lang="en-US" kern="0" dirty="0" err="1" smtClean="0">
                <a:ea typeface="+mj-ea"/>
                <a:sym typeface="Arial" charset="0"/>
              </a:rPr>
              <a:t>SiPMs</a:t>
            </a:r>
            <a:endParaRPr lang="en-US" sz="2000" kern="0" dirty="0" smtClean="0">
              <a:ea typeface="+mj-ea"/>
              <a:sym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56" y="1844824"/>
            <a:ext cx="4856932" cy="34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67544" y="5661248"/>
            <a:ext cx="5537696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Main development and laboratory tests at TSU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Wingdings" panose="05000000000000000000" pitchFamily="2" charset="2"/>
              <a:buChar char="ü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Final assembly and commissioning </a:t>
            </a:r>
            <a:r>
              <a:rPr lang="en-US" altLang="de-DE" sz="1800" dirty="0">
                <a:latin typeface="+mn-lt"/>
                <a:sym typeface="Helvetica" pitchFamily="2" charset="0"/>
              </a:rPr>
              <a:t>at </a:t>
            </a:r>
            <a:r>
              <a:rPr lang="en-US" altLang="de-DE" sz="1800" dirty="0" err="1">
                <a:latin typeface="+mn-lt"/>
                <a:sym typeface="Helvetica" pitchFamily="2" charset="0"/>
              </a:rPr>
              <a:t>Jülich</a:t>
            </a:r>
            <a:endParaRPr lang="en-US" altLang="de-DE" sz="1800" dirty="0" smtClean="0">
              <a:latin typeface="+mn-lt"/>
              <a:sym typeface="Helvetica" pitchFamily="2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5750273" y="5724545"/>
            <a:ext cx="314220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de-DE" sz="1600" i="1" dirty="0" smtClean="0">
                <a:latin typeface="Helvetica" pitchFamily="2" charset="0"/>
                <a:sym typeface="Helvetica" pitchFamily="2" charset="0"/>
              </a:rPr>
              <a:t>More details: </a:t>
            </a:r>
            <a:br>
              <a:rPr lang="en-US" altLang="de-DE" sz="1600" i="1" dirty="0" smtClean="0">
                <a:latin typeface="Helvetica" pitchFamily="2" charset="0"/>
                <a:sym typeface="Helvetica" pitchFamily="2" charset="0"/>
              </a:rPr>
            </a:br>
            <a:r>
              <a:rPr lang="en-US" altLang="de-DE" sz="1600" i="1" dirty="0" smtClean="0">
                <a:latin typeface="Helvetica" pitchFamily="2" charset="0"/>
                <a:sym typeface="Helvetica" pitchFamily="2" charset="0"/>
              </a:rPr>
              <a:t>	See talk by O. </a:t>
            </a:r>
            <a:r>
              <a:rPr lang="en-US" altLang="de-DE" sz="1600" i="1" dirty="0" err="1" smtClean="0">
                <a:latin typeface="Helvetica" pitchFamily="2" charset="0"/>
                <a:sym typeface="Helvetica" pitchFamily="2" charset="0"/>
              </a:rPr>
              <a:t>Javakhishvili</a:t>
            </a:r>
            <a:endParaRPr lang="en-US" altLang="de-DE" sz="1600" i="1" dirty="0" smtClean="0">
              <a:latin typeface="Helvetica" pitchFamily="2" charset="0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67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2420888"/>
            <a:ext cx="8229600" cy="635000"/>
          </a:xfrm>
        </p:spPr>
        <p:txBody>
          <a:bodyPr/>
          <a:lstStyle/>
          <a:p>
            <a:pPr algn="ctr" eaLnBrk="1">
              <a:lnSpc>
                <a:spcPct val="150000"/>
              </a:lnSpc>
              <a:defRPr/>
            </a:pPr>
            <a:r>
              <a:rPr lang="en-US" sz="3600" dirty="0" err="1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SMART|EDM_lab</a:t>
            </a:r>
            <a:r>
              <a:rPr lang="en-US" sz="36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 contribution: </a:t>
            </a:r>
            <a:br>
              <a:rPr lang="en-US" sz="36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</a:br>
            <a:r>
              <a:rPr lang="en-US" sz="44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charset="0"/>
              </a:rPr>
              <a:t>Software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48264" y="6439297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16</a:t>
            </a:fld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48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t="18039" r="20602" b="9670"/>
          <a:stretch/>
        </p:blipFill>
        <p:spPr bwMode="auto">
          <a:xfrm>
            <a:off x="683568" y="1436654"/>
            <a:ext cx="7997831" cy="48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Data acquisition and online analysis software</a:t>
            </a:r>
          </a:p>
        </p:txBody>
      </p:sp>
    </p:spTree>
    <p:extLst>
      <p:ext uri="{BB962C8B-B14F-4D97-AF65-F5344CB8AC3E}">
        <p14:creationId xmlns:p14="http://schemas.microsoft.com/office/powerpoint/2010/main" val="25792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Online data analysis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11" y="1466850"/>
            <a:ext cx="6467229" cy="36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81984" y="4953000"/>
            <a:ext cx="314701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Spectra from individual channels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70410" y="3284984"/>
            <a:ext cx="8087502" cy="3217958"/>
            <a:chOff x="770410" y="3284984"/>
            <a:chExt cx="8087502" cy="321795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284984"/>
              <a:ext cx="5352712" cy="32179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770410" y="5605046"/>
              <a:ext cx="2063385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600" dirty="0" smtClean="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Particle identification</a:t>
              </a: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 bwMode="auto">
            <a:xfrm flipV="1">
              <a:off x="2833795" y="5134656"/>
              <a:ext cx="1204805" cy="639667"/>
            </a:xfrm>
            <a:prstGeom prst="straightConnector1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10" idx="3"/>
            </p:cNvCxnSpPr>
            <p:nvPr/>
          </p:nvCxnSpPr>
          <p:spPr bwMode="auto">
            <a:xfrm>
              <a:off x="2833795" y="5774323"/>
              <a:ext cx="1128605" cy="245477"/>
            </a:xfrm>
            <a:prstGeom prst="straightConnector1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3" name="Straight Arrow Connector 12"/>
          <p:cNvCxnSpPr>
            <a:stCxn id="9" idx="0"/>
          </p:cNvCxnSpPr>
          <p:nvPr/>
        </p:nvCxnSpPr>
        <p:spPr bwMode="auto">
          <a:xfrm flipH="1" flipV="1">
            <a:off x="990600" y="2590800"/>
            <a:ext cx="864892" cy="2362200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9" idx="0"/>
          </p:cNvCxnSpPr>
          <p:nvPr/>
        </p:nvCxnSpPr>
        <p:spPr bwMode="auto">
          <a:xfrm flipV="1">
            <a:off x="1855492" y="3962400"/>
            <a:ext cx="887708" cy="990600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6382088" y="1726104"/>
            <a:ext cx="2609512" cy="3912696"/>
            <a:chOff x="6382088" y="1726104"/>
            <a:chExt cx="2609512" cy="391269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0"/>
            <a:stretch/>
          </p:blipFill>
          <p:spPr bwMode="auto">
            <a:xfrm>
              <a:off x="6382088" y="1726104"/>
              <a:ext cx="2609512" cy="3912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7496211" y="4965379"/>
              <a:ext cx="1370888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</a:pPr>
              <a:r>
                <a:rPr lang="en-US" altLang="de-DE" sz="1600" dirty="0" smtClean="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Asymmetries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3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/>
          <a:stretch>
            <a:fillRect/>
          </a:stretch>
        </p:blipFill>
        <p:spPr bwMode="auto">
          <a:xfrm>
            <a:off x="4658314" y="3284984"/>
            <a:ext cx="4450190" cy="33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Laboratory tests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/>
          <a:stretch>
            <a:fillRect/>
          </a:stretch>
        </p:blipFill>
        <p:spPr bwMode="auto">
          <a:xfrm>
            <a:off x="271919" y="1412775"/>
            <a:ext cx="4876145" cy="301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576" y="4665910"/>
            <a:ext cx="345638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en-US" altLang="de-DE" sz="18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Tests using radioactive sources </a:t>
            </a:r>
            <a:r>
              <a:rPr lang="en-US" altLang="de-DE" sz="1800" baseline="300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22</a:t>
            </a:r>
            <a:r>
              <a:rPr lang="en-US" altLang="de-DE" sz="18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Na &amp; </a:t>
            </a:r>
            <a:r>
              <a:rPr lang="en-US" altLang="de-DE" sz="1800" baseline="300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60</a:t>
            </a:r>
            <a:r>
              <a:rPr lang="en-US" altLang="de-DE" sz="18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Co + </a:t>
            </a:r>
            <a:r>
              <a:rPr lang="en-US" altLang="de-DE" sz="1800" baseline="300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176</a:t>
            </a:r>
            <a:r>
              <a:rPr lang="en-US" altLang="de-DE" sz="18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Lu + </a:t>
            </a:r>
            <a:r>
              <a:rPr lang="en-US" altLang="de-DE" sz="1800" dirty="0" err="1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cosmics</a:t>
            </a:r>
            <a:endParaRPr lang="en-US" altLang="de-DE" sz="1800" dirty="0">
              <a:solidFill>
                <a:srgbClr val="FF0000"/>
              </a:solidFill>
              <a:latin typeface="Helvetica" pitchFamily="2" charset="0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0448" y="1916832"/>
            <a:ext cx="4961632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Matter and antimatter balanced after </a:t>
            </a:r>
            <a:br>
              <a:rPr lang="en-US" altLang="de-DE" sz="1800" dirty="0" smtClean="0">
                <a:latin typeface="+mn-lt"/>
                <a:sym typeface="Helvetica" pitchFamily="2" charset="0"/>
              </a:rPr>
            </a:br>
            <a:r>
              <a:rPr lang="en-US" altLang="de-DE" sz="1800" dirty="0" smtClean="0">
                <a:latin typeface="+mn-lt"/>
                <a:sym typeface="Helvetica" pitchFamily="2" charset="0"/>
              </a:rPr>
              <a:t>Big Bang</a:t>
            </a:r>
            <a:br>
              <a:rPr lang="en-US" altLang="de-DE" sz="1800" dirty="0" smtClean="0">
                <a:latin typeface="+mn-lt"/>
                <a:sym typeface="Helvetica" pitchFamily="2" charset="0"/>
              </a:rPr>
            </a:br>
            <a:endParaRPr lang="en-US" altLang="de-DE" sz="1800" dirty="0" smtClean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Current observation: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 smtClean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 smtClean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One of the unsolved problems in physics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>
              <a:latin typeface="+mn-lt"/>
              <a:sym typeface="Helvetica" pitchFamily="2" charset="0"/>
            </a:endParaRP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Answer may be hidden in CP-symmetry breaking (Sakharov conditions)</a:t>
            </a:r>
          </a:p>
          <a:p>
            <a:pPr marL="285750" indent="-28575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Courier New" panose="02070309020205020404" pitchFamily="49" charset="0"/>
              <a:buChar char="o"/>
              <a:defRPr/>
            </a:pPr>
            <a:endParaRPr lang="en-US" altLang="de-DE" sz="1800" dirty="0" smtClean="0">
              <a:latin typeface="+mn-lt"/>
              <a:sym typeface="Helvetica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Science case: Baryon asymmetry in the Universe</a:t>
            </a:r>
            <a:endParaRPr lang="en-US" sz="1400" i="1" kern="0" dirty="0" smtClean="0">
              <a:ea typeface="+mj-ea"/>
              <a:sym typeface="Arial" charset="0"/>
            </a:endParaRPr>
          </a:p>
        </p:txBody>
      </p:sp>
      <p:pic>
        <p:nvPicPr>
          <p:cNvPr id="1026" name="Picture 2" descr="Muons, matter and mys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782987" cy="32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9552" y="3429000"/>
                <a:ext cx="3334759" cy="88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−18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429000"/>
                <a:ext cx="3334759" cy="8877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20"/>
          <p:cNvSpPr txBox="1">
            <a:spLocks noChangeArrowheads="1"/>
          </p:cNvSpPr>
          <p:nvPr/>
        </p:nvSpPr>
        <p:spPr bwMode="auto">
          <a:xfrm>
            <a:off x="3772521" y="3533492"/>
            <a:ext cx="1234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600" dirty="0" smtClean="0"/>
              <a:t>(measured)</a:t>
            </a:r>
            <a:endParaRPr lang="de-DE" altLang="de-DE" sz="1600" dirty="0"/>
          </a:p>
        </p:txBody>
      </p:sp>
      <p:sp>
        <p:nvSpPr>
          <p:cNvPr id="40" name="Textfeld 20"/>
          <p:cNvSpPr txBox="1">
            <a:spLocks noChangeArrowheads="1"/>
          </p:cNvSpPr>
          <p:nvPr/>
        </p:nvSpPr>
        <p:spPr bwMode="auto">
          <a:xfrm>
            <a:off x="3772521" y="3882534"/>
            <a:ext cx="1723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600" dirty="0" smtClean="0"/>
              <a:t>(SCM prediction)</a:t>
            </a:r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9511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1412776"/>
            <a:ext cx="825796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O. </a:t>
            </a:r>
            <a:r>
              <a:rPr lang="en-US" sz="1800" dirty="0" err="1" smtClean="0"/>
              <a:t>Javakhishvili</a:t>
            </a:r>
            <a:r>
              <a:rPr lang="en-US" sz="1800" dirty="0" smtClean="0"/>
              <a:t> </a:t>
            </a:r>
            <a:r>
              <a:rPr lang="en-US" sz="1800" i="1" dirty="0" smtClean="0"/>
              <a:t>et al. </a:t>
            </a:r>
            <a:r>
              <a:rPr lang="en-US" sz="1800" dirty="0" smtClean="0"/>
              <a:t>- </a:t>
            </a:r>
            <a:r>
              <a:rPr lang="en-US" sz="1800" dirty="0"/>
              <a:t>“Development of a multi-channel power supply for silicon </a:t>
            </a:r>
            <a:r>
              <a:rPr lang="en-US" sz="1800" dirty="0" smtClean="0"/>
              <a:t>photomultipliers reading </a:t>
            </a:r>
            <a:r>
              <a:rPr lang="en-US" sz="1800" dirty="0"/>
              <a:t>out inorganic scintillators” - </a:t>
            </a:r>
            <a:r>
              <a:rPr lang="en-US" sz="1800" b="1" dirty="0" smtClean="0"/>
              <a:t>NIMA 977</a:t>
            </a:r>
            <a:r>
              <a:rPr lang="en-US" sz="1800" b="1" dirty="0"/>
              <a:t>, 164337 (2020</a:t>
            </a:r>
            <a:r>
              <a:rPr lang="en-US" sz="1800" b="1" dirty="0" smtClean="0"/>
              <a:t>)</a:t>
            </a:r>
            <a:endParaRPr lang="en-US" altLang="de-DE" sz="1800" b="1" dirty="0" smtClean="0">
              <a:solidFill>
                <a:schemeClr val="tx1"/>
              </a:solidFill>
              <a:sym typeface="Helvetica" pitchFamily="2" charset="0"/>
            </a:endParaRPr>
          </a:p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F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. Müller </a:t>
            </a:r>
            <a:r>
              <a:rPr lang="en-US" altLang="de-DE" sz="1800" i="1" dirty="0">
                <a:solidFill>
                  <a:schemeClr val="tx1"/>
                </a:solidFill>
                <a:sym typeface="Helvetica" pitchFamily="2" charset="0"/>
              </a:rPr>
              <a:t>et al. 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– “A new beam </a:t>
            </a:r>
            <a:r>
              <a:rPr lang="en-US" altLang="de-DE" sz="1800" dirty="0" err="1">
                <a:solidFill>
                  <a:schemeClr val="tx1"/>
                </a:solidFill>
                <a:sym typeface="Helvetica" pitchFamily="2" charset="0"/>
              </a:rPr>
              <a:t>polarimeter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 at COSY to search for electric dipole moments of charged particles”, </a:t>
            </a:r>
            <a:r>
              <a:rPr lang="en-US" altLang="de-DE" sz="1800" b="1" dirty="0">
                <a:solidFill>
                  <a:schemeClr val="tx1"/>
                </a:solidFill>
                <a:sym typeface="Helvetica" pitchFamily="2" charset="0"/>
              </a:rPr>
              <a:t>JINST 15, P12005 (2020</a:t>
            </a:r>
            <a:r>
              <a:rPr lang="en-US" altLang="de-DE" sz="1800" b="1" dirty="0" smtClean="0">
                <a:solidFill>
                  <a:schemeClr val="tx1"/>
                </a:solidFill>
                <a:sym typeface="Helvetica" pitchFamily="2" charset="0"/>
              </a:rPr>
              <a:t>)</a:t>
            </a:r>
          </a:p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sz="1800" dirty="0" err="1" smtClean="0">
                <a:solidFill>
                  <a:schemeClr val="tx1"/>
                </a:solidFill>
                <a:sym typeface="Helvetica" pitchFamily="2" charset="0"/>
              </a:rPr>
              <a:t>I.Keshelashvili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 </a:t>
            </a:r>
            <a:r>
              <a:rPr lang="en-US" altLang="de-DE" sz="1800" i="1" dirty="0">
                <a:solidFill>
                  <a:schemeClr val="tx1"/>
                </a:solidFill>
                <a:sym typeface="Helvetica" pitchFamily="2" charset="0"/>
              </a:rPr>
              <a:t>et al. 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– 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“A 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modular calorimeter  based on LYSO scintillator crystals with </a:t>
            </a:r>
            <a:r>
              <a:rPr lang="en-US" altLang="de-DE" sz="1800" dirty="0" err="1">
                <a:solidFill>
                  <a:schemeClr val="tx1"/>
                </a:solidFill>
                <a:sym typeface="Helvetica" pitchFamily="2" charset="0"/>
              </a:rPr>
              <a:t>SiPM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 readout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” (</a:t>
            </a:r>
            <a:r>
              <a:rPr lang="en-US" altLang="de-DE" sz="1800" i="1" dirty="0" smtClean="0">
                <a:solidFill>
                  <a:schemeClr val="tx1"/>
                </a:solidFill>
                <a:sym typeface="Helvetica" pitchFamily="2" charset="0"/>
              </a:rPr>
              <a:t>in preparation for resubmission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)</a:t>
            </a:r>
          </a:p>
        </p:txBody>
      </p:sp>
      <p:sp>
        <p:nvSpPr>
          <p:cNvPr id="7" name="CustomShape 5"/>
          <p:cNvSpPr/>
          <p:nvPr/>
        </p:nvSpPr>
        <p:spPr>
          <a:xfrm>
            <a:off x="425700" y="4437112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spc="-1" dirty="0" smtClean="0">
                <a:solidFill>
                  <a:srgbClr val="023D6B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JEDI-related publications:</a:t>
            </a:r>
          </a:p>
          <a:p>
            <a:pPr>
              <a:lnSpc>
                <a:spcPct val="100000"/>
              </a:lnSpc>
            </a:pPr>
            <a:endParaRPr lang="en-US" sz="2600" b="1" spc="-1" dirty="0">
              <a:solidFill>
                <a:srgbClr val="005B82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>
              <a:lnSpc>
                <a:spcPct val="100000"/>
              </a:lnSpc>
            </a:pPr>
            <a:r>
              <a:rPr lang="en-US" b="1" spc="-1" dirty="0" smtClean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  <a:hlinkClick r:id="rId2"/>
              </a:rPr>
              <a:t>http://collaborations.fz-juelich.de/ikp/jedi/documents/colpapers.shtml</a:t>
            </a:r>
            <a:endParaRPr lang="en-US" b="1" spc="-1" dirty="0" smtClean="0">
              <a:solidFill>
                <a:srgbClr val="005B82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Publications:</a:t>
            </a:r>
          </a:p>
        </p:txBody>
      </p:sp>
    </p:spTree>
    <p:extLst>
      <p:ext uri="{BB962C8B-B14F-4D97-AF65-F5344CB8AC3E}">
        <p14:creationId xmlns:p14="http://schemas.microsoft.com/office/powerpoint/2010/main" val="14801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1560" y="1625893"/>
            <a:ext cx="374441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 smtClean="0"/>
              <a:t>PhD: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>
                <a:solidFill>
                  <a:srgbClr val="023D6B"/>
                </a:solidFill>
              </a:rPr>
              <a:t>Dito</a:t>
            </a:r>
            <a:r>
              <a:rPr lang="en-US" sz="1800" dirty="0" smtClean="0">
                <a:solidFill>
                  <a:srgbClr val="023D6B"/>
                </a:solidFill>
              </a:rPr>
              <a:t> </a:t>
            </a:r>
            <a:r>
              <a:rPr lang="en-US" sz="1800" dirty="0" err="1" smtClean="0">
                <a:solidFill>
                  <a:srgbClr val="023D6B"/>
                </a:solidFill>
              </a:rPr>
              <a:t>Shergelashvili</a:t>
            </a:r>
            <a:r>
              <a:rPr lang="en-US" sz="1800" dirty="0" smtClean="0">
                <a:solidFill>
                  <a:srgbClr val="023D6B"/>
                </a:solidFill>
              </a:rPr>
              <a:t> (TSU)</a:t>
            </a:r>
          </a:p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sz="1800" b="1" dirty="0" smtClean="0">
                <a:solidFill>
                  <a:schemeClr val="tx1"/>
                </a:solidFill>
                <a:sym typeface="Helvetica" pitchFamily="2" charset="0"/>
              </a:rPr>
              <a:t>Master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:</a:t>
            </a:r>
            <a:b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Otar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</a:t>
            </a: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javakhishvili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(AUG) </a:t>
            </a:r>
            <a:b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Giorgi </a:t>
            </a: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Kvantrishvili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(TSU)</a:t>
            </a:r>
            <a:b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</a:br>
            <a:r>
              <a:rPr lang="en-US" sz="1800" dirty="0" smtClean="0">
                <a:solidFill>
                  <a:srgbClr val="023D6B"/>
                </a:solidFill>
              </a:rPr>
              <a:t>Mikael </a:t>
            </a:r>
            <a:r>
              <a:rPr lang="en-US" sz="1800" dirty="0" err="1" smtClean="0">
                <a:solidFill>
                  <a:srgbClr val="023D6B"/>
                </a:solidFill>
              </a:rPr>
              <a:t>Gagoshidze</a:t>
            </a:r>
            <a:r>
              <a:rPr lang="en-US" sz="1800" dirty="0" smtClean="0">
                <a:solidFill>
                  <a:srgbClr val="023D6B"/>
                </a:solidFill>
              </a:rPr>
              <a:t> (AUG) </a:t>
            </a:r>
            <a:br>
              <a:rPr lang="en-US" sz="1800" dirty="0" smtClean="0">
                <a:solidFill>
                  <a:srgbClr val="023D6B"/>
                </a:solidFill>
              </a:rPr>
            </a:br>
            <a:r>
              <a:rPr lang="en-US" sz="1800" dirty="0" smtClean="0">
                <a:solidFill>
                  <a:srgbClr val="023D6B"/>
                </a:solidFill>
              </a:rPr>
              <a:t>Mariam </a:t>
            </a:r>
            <a:r>
              <a:rPr lang="en-US" sz="1800" dirty="0" err="1" smtClean="0">
                <a:solidFill>
                  <a:srgbClr val="023D6B"/>
                </a:solidFill>
              </a:rPr>
              <a:t>Abuladze</a:t>
            </a:r>
            <a:r>
              <a:rPr lang="en-US" sz="1800" dirty="0" smtClean="0">
                <a:solidFill>
                  <a:srgbClr val="023D6B"/>
                </a:solidFill>
              </a:rPr>
              <a:t> (AUG)</a:t>
            </a:r>
            <a:br>
              <a:rPr lang="en-US" sz="1800" dirty="0" smtClean="0">
                <a:solidFill>
                  <a:srgbClr val="023D6B"/>
                </a:solidFill>
              </a:rPr>
            </a:br>
            <a:r>
              <a:rPr lang="en-US" sz="1800" dirty="0" err="1" smtClean="0">
                <a:solidFill>
                  <a:srgbClr val="023D6B"/>
                </a:solidFill>
              </a:rPr>
              <a:t>Irakli</a:t>
            </a:r>
            <a:r>
              <a:rPr lang="en-US" sz="1800" dirty="0" smtClean="0">
                <a:solidFill>
                  <a:srgbClr val="023D6B"/>
                </a:solidFill>
              </a:rPr>
              <a:t> </a:t>
            </a:r>
            <a:r>
              <a:rPr lang="en-US" sz="1800" dirty="0" err="1" smtClean="0">
                <a:solidFill>
                  <a:srgbClr val="023D6B"/>
                </a:solidFill>
              </a:rPr>
              <a:t>Lomidze</a:t>
            </a:r>
            <a:r>
              <a:rPr lang="en-US" sz="1800" dirty="0" smtClean="0">
                <a:solidFill>
                  <a:srgbClr val="023D6B"/>
                </a:solidFill>
              </a:rPr>
              <a:t> (AUG)</a:t>
            </a:r>
            <a:r>
              <a:rPr lang="en-US" sz="1800" dirty="0">
                <a:solidFill>
                  <a:srgbClr val="023D6B"/>
                </a:solidFill>
              </a:rPr>
              <a:t/>
            </a:r>
            <a:br>
              <a:rPr lang="en-US" sz="1800" dirty="0">
                <a:solidFill>
                  <a:srgbClr val="023D6B"/>
                </a:solidFill>
              </a:rPr>
            </a:br>
            <a:r>
              <a:rPr lang="en-US" sz="1800" dirty="0" err="1" smtClean="0">
                <a:solidFill>
                  <a:srgbClr val="023D6B"/>
                </a:solidFill>
              </a:rPr>
              <a:t>Ninea</a:t>
            </a:r>
            <a:r>
              <a:rPr lang="en-US" sz="1800" dirty="0" smtClean="0">
                <a:solidFill>
                  <a:srgbClr val="023D6B"/>
                </a:solidFill>
              </a:rPr>
              <a:t> </a:t>
            </a:r>
            <a:r>
              <a:rPr lang="en-US" sz="1800" dirty="0" err="1" smtClean="0">
                <a:solidFill>
                  <a:srgbClr val="023D6B"/>
                </a:solidFill>
              </a:rPr>
              <a:t>Anasovi</a:t>
            </a:r>
            <a:r>
              <a:rPr lang="en-US" sz="1800" dirty="0" smtClean="0">
                <a:solidFill>
                  <a:srgbClr val="023D6B"/>
                </a:solidFill>
              </a:rPr>
              <a:t> (AUG)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Student involvement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87168" y="1625893"/>
            <a:ext cx="35892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sz="1800" b="1" dirty="0" smtClean="0">
                <a:solidFill>
                  <a:schemeClr val="tx1"/>
                </a:solidFill>
                <a:sym typeface="Helvetica" pitchFamily="2" charset="0"/>
              </a:rPr>
              <a:t>Bachelor</a:t>
            </a:r>
            <a:r>
              <a:rPr lang="en-US" altLang="de-DE" sz="1800" b="1" dirty="0">
                <a:solidFill>
                  <a:schemeClr val="tx1"/>
                </a:solidFill>
                <a:sym typeface="Helvetica" pitchFamily="2" charset="0"/>
              </a:rPr>
              <a:t>: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/>
            </a:r>
            <a:b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David </a:t>
            </a: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Kordzaia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</a:t>
            </a:r>
            <a:r>
              <a:rPr lang="en-US" altLang="de-DE" sz="1800" dirty="0">
                <a:solidFill>
                  <a:srgbClr val="023D6B"/>
                </a:solidFill>
                <a:sym typeface="Helvetica" pitchFamily="2" charset="0"/>
              </a:rPr>
              <a:t>(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AUG)</a:t>
            </a:r>
            <a:b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Rati </a:t>
            </a:r>
            <a:r>
              <a:rPr lang="en-US" altLang="de-DE" sz="1800" dirty="0" err="1">
                <a:solidFill>
                  <a:schemeClr val="tx1"/>
                </a:solidFill>
                <a:sym typeface="Helvetica" pitchFamily="2" charset="0"/>
              </a:rPr>
              <a:t>Chkhetia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 (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AUG)</a:t>
            </a:r>
            <a:b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Giorgi </a:t>
            </a:r>
            <a:r>
              <a:rPr lang="en-US" altLang="de-DE" sz="1800" dirty="0" err="1">
                <a:solidFill>
                  <a:schemeClr val="tx1"/>
                </a:solidFill>
                <a:sym typeface="Helvetica" pitchFamily="2" charset="0"/>
              </a:rPr>
              <a:t>Chaduneli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 (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AUG)</a:t>
            </a:r>
            <a:b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Mariam </a:t>
            </a:r>
            <a:r>
              <a:rPr lang="en-US" altLang="de-DE" sz="1800" dirty="0" err="1">
                <a:solidFill>
                  <a:schemeClr val="tx1"/>
                </a:solidFill>
                <a:sym typeface="Helvetica" pitchFamily="2" charset="0"/>
              </a:rPr>
              <a:t>Mukbaniani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 (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TSU)</a:t>
            </a:r>
            <a:b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Valentina </a:t>
            </a:r>
            <a:r>
              <a:rPr lang="en-US" altLang="de-DE" sz="1800" dirty="0" err="1" smtClean="0">
                <a:solidFill>
                  <a:schemeClr val="tx1"/>
                </a:solidFill>
                <a:sym typeface="Helvetica" pitchFamily="2" charset="0"/>
              </a:rPr>
              <a:t>Sarkisova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 </a:t>
            </a:r>
            <a:r>
              <a:rPr lang="en-US" altLang="de-DE" sz="1800" dirty="0">
                <a:solidFill>
                  <a:schemeClr val="tx1"/>
                </a:solidFill>
                <a:sym typeface="Helvetica" pitchFamily="2" charset="0"/>
              </a:rPr>
              <a:t>(</a:t>
            </a:r>
            <a: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  <a:t>TSU)</a:t>
            </a:r>
            <a:br>
              <a:rPr lang="en-US" altLang="de-DE" sz="1800" dirty="0" smtClean="0">
                <a:solidFill>
                  <a:schemeClr val="tx1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Lana </a:t>
            </a:r>
            <a:r>
              <a:rPr lang="en-US" altLang="de-DE" sz="1800" dirty="0" err="1">
                <a:solidFill>
                  <a:srgbClr val="023D6B"/>
                </a:solidFill>
                <a:sym typeface="Helvetica" pitchFamily="2" charset="0"/>
              </a:rPr>
              <a:t>Rekhviashvili</a:t>
            </a:r>
            <a:r>
              <a:rPr lang="en-US" altLang="de-DE" sz="1800" dirty="0">
                <a:solidFill>
                  <a:srgbClr val="023D6B"/>
                </a:solidFill>
                <a:sym typeface="Helvetica" pitchFamily="2" charset="0"/>
              </a:rPr>
              <a:t> (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TSU)</a:t>
            </a:r>
            <a:b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</a:b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Dachi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</a:t>
            </a:r>
            <a:r>
              <a:rPr lang="en-US" altLang="de-DE" sz="1800" dirty="0" err="1">
                <a:solidFill>
                  <a:srgbClr val="023D6B"/>
                </a:solidFill>
                <a:sym typeface="Helvetica" pitchFamily="2" charset="0"/>
              </a:rPr>
              <a:t>Okropiridze</a:t>
            </a:r>
            <a:r>
              <a:rPr lang="en-US" altLang="de-DE" sz="1800" dirty="0">
                <a:solidFill>
                  <a:srgbClr val="023D6B"/>
                </a:solidFill>
                <a:sym typeface="Helvetica" pitchFamily="2" charset="0"/>
              </a:rPr>
              <a:t> (GTU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)</a:t>
            </a:r>
            <a:b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</a:b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Nino </a:t>
            </a:r>
            <a:r>
              <a:rPr lang="en-US" altLang="de-DE" sz="1800" dirty="0" err="1" smtClean="0">
                <a:solidFill>
                  <a:srgbClr val="023D6B"/>
                </a:solidFill>
                <a:sym typeface="Helvetica" pitchFamily="2" charset="0"/>
              </a:rPr>
              <a:t>Shukakidze</a:t>
            </a:r>
            <a:r>
              <a:rPr lang="en-US" altLang="de-DE" sz="1800" dirty="0" smtClean="0">
                <a:solidFill>
                  <a:srgbClr val="023D6B"/>
                </a:solidFill>
                <a:sym typeface="Helvetica" pitchFamily="2" charset="0"/>
              </a:rPr>
              <a:t> (AUG)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2111" y="5530006"/>
            <a:ext cx="8302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en-US" sz="1800" i="1" dirty="0" smtClean="0"/>
              <a:t>Students involved in all research activities: Hard- and software development, assembly of detectors and electronics, laboratory and on-site measurements, data taking and offline analysis…</a:t>
            </a:r>
            <a:endParaRPr lang="en-US" altLang="de-DE" sz="1800" b="1" i="1" dirty="0" smtClean="0">
              <a:solidFill>
                <a:schemeClr val="tx1"/>
              </a:solidFill>
              <a:sym typeface="Helvetica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1840" y="4747210"/>
            <a:ext cx="2736304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en-US" altLang="de-DE" sz="20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9 Male vs 6 Female</a:t>
            </a:r>
            <a:endParaRPr lang="en-US" altLang="de-DE" sz="2000" dirty="0">
              <a:solidFill>
                <a:srgbClr val="FF0000"/>
              </a:solidFill>
              <a:latin typeface="Helvetica" pitchFamily="2" charset="0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1412776"/>
            <a:ext cx="8257964" cy="351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emain </a:t>
            </a:r>
            <a:r>
              <a:rPr lang="en-US" sz="2000" dirty="0"/>
              <a:t>in the active collaboration with the </a:t>
            </a:r>
            <a:r>
              <a:rPr lang="en-US" sz="2000" dirty="0" smtClean="0"/>
              <a:t>JEDI experiment </a:t>
            </a:r>
            <a:r>
              <a:rPr lang="en-US" sz="2000" dirty="0"/>
              <a:t>and all related activities </a:t>
            </a:r>
            <a:r>
              <a:rPr lang="en-US" sz="2000" dirty="0" smtClean="0"/>
              <a:t>planned </a:t>
            </a:r>
            <a:r>
              <a:rPr lang="en-US" sz="2000" dirty="0"/>
              <a:t>in frame </a:t>
            </a:r>
            <a:r>
              <a:rPr lang="en-US" sz="2000" dirty="0" smtClean="0"/>
              <a:t>of </a:t>
            </a:r>
            <a:r>
              <a:rPr lang="en-US" sz="2000" dirty="0"/>
              <a:t>CPEDM </a:t>
            </a:r>
            <a:r>
              <a:rPr lang="en-US" sz="2000" dirty="0" smtClean="0"/>
              <a:t>collaboration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Close collaboration with existing/future SMART laboratories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Planned activities with GSI detector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Possible collaboration with:</a:t>
            </a:r>
            <a:br>
              <a:rPr lang="en-US" sz="2000" dirty="0" smtClean="0"/>
            </a:br>
            <a:r>
              <a:rPr lang="en-US" sz="2000" dirty="0" smtClean="0"/>
              <a:t>HZDR - …</a:t>
            </a:r>
            <a:br>
              <a:rPr lang="en-US" sz="2000" dirty="0" smtClean="0"/>
            </a:br>
            <a:r>
              <a:rPr lang="en-US" sz="2000" dirty="0" smtClean="0"/>
              <a:t>Hadron </a:t>
            </a:r>
            <a:r>
              <a:rPr lang="en-US" sz="2000" dirty="0"/>
              <a:t>T</a:t>
            </a:r>
            <a:r>
              <a:rPr lang="en-US" sz="2000" dirty="0" smtClean="0"/>
              <a:t>herapy </a:t>
            </a:r>
            <a:r>
              <a:rPr lang="en-US" sz="2000" dirty="0"/>
              <a:t>C</a:t>
            </a:r>
            <a:r>
              <a:rPr lang="en-US" sz="2000" dirty="0" smtClean="0"/>
              <a:t>enter at KIU -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Other activities and perspectives </a:t>
            </a:r>
            <a:r>
              <a:rPr lang="en-US" sz="2000" kern="0" dirty="0" smtClean="0">
                <a:ea typeface="+mj-ea"/>
                <a:sym typeface="Arial" charset="0"/>
              </a:rPr>
              <a:t>(</a:t>
            </a:r>
            <a:r>
              <a:rPr lang="en-US" sz="2000" kern="0" dirty="0" err="1" smtClean="0">
                <a:ea typeface="+mj-ea"/>
                <a:sym typeface="Arial" charset="0"/>
              </a:rPr>
              <a:t>i</a:t>
            </a:r>
            <a:r>
              <a:rPr lang="en-US" sz="2000" kern="0" dirty="0" smtClean="0">
                <a:ea typeface="+mj-ea"/>
                <a:sym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01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1412776"/>
            <a:ext cx="82579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err="1" smtClean="0"/>
              <a:t>SMART|EDM_lab</a:t>
            </a:r>
            <a:r>
              <a:rPr lang="en-US" sz="2000" dirty="0" smtClean="0"/>
              <a:t> as a partner of PRESTO (Pathfinder </a:t>
            </a:r>
            <a:r>
              <a:rPr lang="en-US" sz="2000" dirty="0"/>
              <a:t>facility for a new class of </a:t>
            </a:r>
            <a:r>
              <a:rPr lang="en-US" sz="2000" b="1" dirty="0" err="1" smtClean="0"/>
              <a:t>PRE</a:t>
            </a:r>
            <a:r>
              <a:rPr lang="en-US" sz="2000" dirty="0" err="1" smtClean="0"/>
              <a:t>cision</a:t>
            </a:r>
            <a:r>
              <a:rPr lang="en-US" sz="2000" dirty="0" smtClean="0"/>
              <a:t>-physics </a:t>
            </a:r>
            <a:r>
              <a:rPr lang="en-US" sz="2000" b="1" dirty="0" err="1" smtClean="0"/>
              <a:t>STO</a:t>
            </a:r>
            <a:r>
              <a:rPr lang="en-US" sz="2000" dirty="0" err="1" smtClean="0"/>
              <a:t>rage</a:t>
            </a:r>
            <a:r>
              <a:rPr lang="en-US" sz="2000" dirty="0" smtClean="0"/>
              <a:t> rings, submitted in April, 2022)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Other activities and perspectives </a:t>
            </a:r>
            <a:r>
              <a:rPr lang="en-US" sz="2000" kern="0" dirty="0" smtClean="0">
                <a:ea typeface="+mj-ea"/>
                <a:sym typeface="Arial" charset="0"/>
              </a:rPr>
              <a:t>(ii)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01" y="2636912"/>
            <a:ext cx="6968183" cy="3384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228601" y="5323004"/>
            <a:ext cx="8915400" cy="10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</a:pPr>
            <a:r>
              <a:rPr lang="en-US" altLang="de-DE" sz="4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sym typeface="Helvetica" pitchFamily="2" charset="0"/>
              </a:rPr>
              <a:t>Thank you</a:t>
            </a:r>
          </a:p>
        </p:txBody>
      </p:sp>
      <p:pic>
        <p:nvPicPr>
          <p:cNvPr id="8" name="Pictu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5696" y="1052736"/>
            <a:ext cx="5544616" cy="448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/>
            <a:r>
              <a:rPr lang="en-US" kern="0" dirty="0" smtClean="0"/>
              <a:t>Backup slides… </a:t>
            </a:r>
            <a:endParaRPr lang="en-US" kern="0" dirty="0" smtClean="0">
              <a:ea typeface="+mj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8250"/>
            <a:ext cx="4477500" cy="29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 bwMode="auto">
          <a:xfrm>
            <a:off x="323528" y="2692750"/>
            <a:ext cx="2088232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ysDash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26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93540"/>
            <a:ext cx="2167508" cy="216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/>
            <a:r>
              <a:rPr lang="en-US" kern="0" dirty="0" smtClean="0"/>
              <a:t>How to measure beam </a:t>
            </a:r>
            <a:r>
              <a:rPr lang="en-US" kern="0" dirty="0" err="1" smtClean="0"/>
              <a:t>polarisation</a:t>
            </a:r>
            <a:r>
              <a:rPr lang="en-US" kern="0" dirty="0" smtClean="0"/>
              <a:t>? </a:t>
            </a:r>
            <a:endParaRPr lang="en-US" kern="0" dirty="0" smtClean="0">
              <a:ea typeface="+mj-ea"/>
              <a:sym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893992" y="2564904"/>
            <a:ext cx="274320" cy="27432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025004" y="2420888"/>
            <a:ext cx="0" cy="50405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1461944" y="2564904"/>
            <a:ext cx="274320" cy="27432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592956" y="2420888"/>
            <a:ext cx="0" cy="50405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Oval 14"/>
          <p:cNvSpPr/>
          <p:nvPr/>
        </p:nvSpPr>
        <p:spPr bwMode="auto">
          <a:xfrm flipV="1">
            <a:off x="1029896" y="2561295"/>
            <a:ext cx="274320" cy="27432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160908" y="2446427"/>
            <a:ext cx="0" cy="50405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611560" y="2564904"/>
            <a:ext cx="274320" cy="27432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42572" y="2420888"/>
            <a:ext cx="0" cy="50405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C0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11560" y="4221088"/>
                <a:ext cx="5300938" cy="517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𝑝𝑜𝑙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221088"/>
                <a:ext cx="5300938" cy="5172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1560" y="5537123"/>
                <a:ext cx="3381117" cy="84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537123"/>
                <a:ext cx="3381117" cy="8442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52120" y="2924944"/>
                <a:ext cx="1104469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924944"/>
                <a:ext cx="1104469" cy="307777"/>
              </a:xfrm>
              <a:prstGeom prst="rect">
                <a:avLst/>
              </a:prstGeom>
              <a:blipFill rotWithShape="1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884368" y="2329135"/>
                <a:ext cx="123912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68" y="2329135"/>
                <a:ext cx="1239122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2814075" y="5034662"/>
            <a:ext cx="125386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err="1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Polarisation</a:t>
            </a:r>
            <a:endParaRPr lang="en-US" altLang="de-DE" sz="1600" dirty="0" smtClean="0">
              <a:solidFill>
                <a:srgbClr val="FF0000"/>
              </a:solidFill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4355976" y="5034662"/>
            <a:ext cx="168668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err="1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Analysing</a:t>
            </a: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 power</a:t>
            </a:r>
          </a:p>
        </p:txBody>
      </p:sp>
      <p:cxnSp>
        <p:nvCxnSpPr>
          <p:cNvPr id="25" name="Straight Arrow Connector 24"/>
          <p:cNvCxnSpPr>
            <a:stCxn id="28" idx="0"/>
          </p:cNvCxnSpPr>
          <p:nvPr/>
        </p:nvCxnSpPr>
        <p:spPr bwMode="auto">
          <a:xfrm flipV="1">
            <a:off x="3441010" y="4653136"/>
            <a:ext cx="410910" cy="38152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stCxn id="29" idx="0"/>
          </p:cNvCxnSpPr>
          <p:nvPr/>
        </p:nvCxnSpPr>
        <p:spPr bwMode="auto">
          <a:xfrm flipH="1" flipV="1">
            <a:off x="4499992" y="4653136"/>
            <a:ext cx="699324" cy="38152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788024" y="5713805"/>
                <a:ext cx="1933799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−1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≤1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5713805"/>
                <a:ext cx="1933799" cy="490840"/>
              </a:xfrm>
              <a:prstGeom prst="rect">
                <a:avLst/>
              </a:prstGeom>
              <a:blipFill rotWithShape="1">
                <a:blip r:embed="rId8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1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Data acquisition and online analysis software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5562599"/>
            <a:ext cx="2895598" cy="9144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8673" y="2133599"/>
            <a:ext cx="2047876" cy="159067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-Shape 9"/>
          <p:cNvSpPr/>
          <p:nvPr/>
        </p:nvSpPr>
        <p:spPr>
          <a:xfrm flipH="1">
            <a:off x="4638673" y="2133600"/>
            <a:ext cx="4352925" cy="3086100"/>
          </a:xfrm>
          <a:prstGeom prst="corner">
            <a:avLst>
              <a:gd name="adj1" fmla="val 42229"/>
              <a:gd name="adj2" fmla="val 6614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19050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LYSO modules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67000" y="27432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FADC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(SIS3316)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800" y="27432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&amp; Stop counters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53000" y="27432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EMS cluster server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45927" y="27432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 builder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45927" y="41148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manager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59927" y="41148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Analyses modules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38554" y="5638801"/>
            <a:ext cx="17526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(access spectra)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4800" y="3581400"/>
            <a:ext cx="1524000" cy="7620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VETO detectors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400" y="30099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343400" y="30099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6629400" y="30099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 rot="1691632">
            <a:off x="2102200" y="25146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 rot="20069810">
            <a:off x="2102948" y="35052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7817427" y="36576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7626927" y="51054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636327" y="41910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flipH="1">
            <a:off x="6636327" y="45720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 rot="16200000" flipV="1">
            <a:off x="8084126" y="5105400"/>
            <a:ext cx="381000" cy="228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667249" y="2133600"/>
            <a:ext cx="9144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PC #1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934200" y="2133600"/>
            <a:ext cx="9144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PC #2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096000" y="5562601"/>
            <a:ext cx="9144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PC #3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609600" y="5029200"/>
            <a:ext cx="3581400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de-DE" sz="1800" dirty="0" smtClean="0">
                <a:solidFill>
                  <a:srgbClr val="002060"/>
                </a:solidFill>
                <a:latin typeface="Helvetica" pitchFamily="2" charset="0"/>
                <a:sym typeface="Helvetica" pitchFamily="2" charset="0"/>
              </a:rPr>
              <a:t>Event builder</a:t>
            </a:r>
            <a:r>
              <a:rPr lang="en-US" altLang="de-DE" sz="1800" dirty="0" smtClean="0">
                <a:latin typeface="Helvetica" pitchFamily="2" charset="0"/>
                <a:sym typeface="Helvetica" pitchFamily="2" charset="0"/>
              </a:rPr>
              <a:t>, </a:t>
            </a:r>
            <a:r>
              <a:rPr lang="en-US" altLang="de-DE" sz="1800" dirty="0" smtClean="0">
                <a:solidFill>
                  <a:srgbClr val="002060"/>
                </a:solidFill>
                <a:latin typeface="Helvetica" pitchFamily="2" charset="0"/>
                <a:sym typeface="Helvetica" pitchFamily="2" charset="0"/>
              </a:rPr>
              <a:t>data manager </a:t>
            </a:r>
            <a:r>
              <a:rPr lang="en-US" altLang="de-DE" sz="1800" dirty="0" smtClean="0">
                <a:latin typeface="Helvetica" pitchFamily="2" charset="0"/>
                <a:sym typeface="Helvetica" pitchFamily="2" charset="0"/>
              </a:rPr>
              <a:t>and </a:t>
            </a:r>
            <a:r>
              <a:rPr lang="en-US" altLang="de-DE" sz="1800" dirty="0" smtClean="0">
                <a:solidFill>
                  <a:srgbClr val="002060"/>
                </a:solidFill>
                <a:latin typeface="Helvetica" pitchFamily="2" charset="0"/>
                <a:sym typeface="Helvetica" pitchFamily="2" charset="0"/>
              </a:rPr>
              <a:t>client</a:t>
            </a:r>
            <a:r>
              <a:rPr lang="en-US" altLang="de-DE" sz="1800" dirty="0" smtClean="0">
                <a:latin typeface="Helvetica" pitchFamily="2" charset="0"/>
                <a:sym typeface="Helvetica" pitchFamily="2" charset="0"/>
              </a:rPr>
              <a:t> software parts are based on </a:t>
            </a:r>
            <a:r>
              <a:rPr lang="en-US" altLang="de-DE" sz="1800" dirty="0" smtClean="0">
                <a:solidFill>
                  <a:srgbClr val="C00000"/>
                </a:solidFill>
                <a:latin typeface="Helvetica" pitchFamily="2" charset="0"/>
                <a:sym typeface="Helvetica" pitchFamily="2" charset="0"/>
              </a:rPr>
              <a:t>CERN ROOT</a:t>
            </a:r>
            <a:r>
              <a:rPr lang="en-US" altLang="de-DE" sz="1800" dirty="0" smtClean="0">
                <a:solidFill>
                  <a:srgbClr val="0070C0"/>
                </a:solidFill>
                <a:latin typeface="Helvetica" pitchFamily="2" charset="0"/>
                <a:sym typeface="Helvetica" pitchFamily="2" charset="0"/>
              </a:rPr>
              <a:t> </a:t>
            </a:r>
            <a:r>
              <a:rPr lang="en-US" altLang="de-DE" sz="1800" dirty="0" smtClean="0">
                <a:latin typeface="Helvetica" pitchFamily="2" charset="0"/>
                <a:sym typeface="Helvetica" pitchFamily="2" charset="0"/>
              </a:rPr>
              <a:t>libraries</a:t>
            </a:r>
          </a:p>
        </p:txBody>
      </p:sp>
    </p:spTree>
    <p:extLst>
      <p:ext uri="{BB962C8B-B14F-4D97-AF65-F5344CB8AC3E}">
        <p14:creationId xmlns:p14="http://schemas.microsoft.com/office/powerpoint/2010/main" val="1650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2" y="1190998"/>
            <a:ext cx="6303292" cy="42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Particle and reaction identification by </a:t>
            </a:r>
            <a:r>
              <a:rPr lang="en-US" kern="0" dirty="0" smtClean="0">
                <a:solidFill>
                  <a:srgbClr val="023D6B"/>
                </a:solidFill>
                <a:latin typeface="Arial"/>
                <a:ea typeface="+mj-ea"/>
                <a:cs typeface="Arial"/>
                <a:sym typeface="Arial" charset="0"/>
              </a:rPr>
              <a:t>∆E vs E</a:t>
            </a:r>
            <a:endParaRPr lang="en-US" kern="0" dirty="0" smtClean="0">
              <a:solidFill>
                <a:srgbClr val="023D6B"/>
              </a:solidFill>
              <a:ea typeface="+mj-ea"/>
              <a:sym typeface="Arial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415" y="4163144"/>
            <a:ext cx="171108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7362673" y="4514874"/>
            <a:ext cx="161655" cy="570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362673" y="5594994"/>
            <a:ext cx="161655" cy="570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6372200" y="4581128"/>
            <a:ext cx="1520552" cy="79208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6372200" y="5373216"/>
            <a:ext cx="1520552" cy="36004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Oscillating EDM at COSY</a:t>
            </a:r>
            <a:endParaRPr lang="en-US" kern="0" dirty="0" smtClean="0">
              <a:solidFill>
                <a:srgbClr val="023D6B"/>
              </a:solidFill>
              <a:ea typeface="+mj-ea"/>
              <a:sym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78147" y="1412776"/>
                <a:ext cx="3420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𝐷𝐶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𝐴𝐶</m:t>
                          </m:r>
                        </m:sub>
                      </m:sSub>
                      <m:func>
                        <m:func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47" y="1412776"/>
                <a:ext cx="3420103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78147" y="1844824"/>
                <a:ext cx="1365117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47" y="1844824"/>
                <a:ext cx="1365117" cy="6481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95936" cy="26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4401557" cy="284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20"/>
              <p:cNvSpPr txBox="1">
                <a:spLocks noChangeArrowheads="1"/>
              </p:cNvSpPr>
              <p:nvPr/>
            </p:nvSpPr>
            <p:spPr bwMode="auto">
              <a:xfrm>
                <a:off x="333205" y="2708920"/>
                <a:ext cx="3878755" cy="468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de-DE" altLang="de-DE" sz="2000" dirty="0" smtClean="0"/>
                  <a:t>COSY conditions: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altLang="de-DE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de-DE" sz="20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de-DE" sz="2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de-DE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de-DE" sz="20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de-DE" sz="20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de-DE" sz="2000" b="0" i="1" smtClean="0">
                        <a:latin typeface="Cambria Math"/>
                      </a:rPr>
                      <m:t>; </m:t>
                    </m:r>
                    <m:acc>
                      <m:accPr>
                        <m:chr m:val="⃗"/>
                        <m:ctrlPr>
                          <a:rPr lang="en-US" altLang="de-DE" sz="20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de-DE" sz="2000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altLang="de-DE" sz="2000" b="0" i="1" smtClean="0">
                        <a:latin typeface="Cambria Math"/>
                      </a:rPr>
                      <m:t>=0</m:t>
                    </m:r>
                  </m:oMath>
                </a14:m>
                <a:endParaRPr lang="de-DE" altLang="de-DE" sz="2000" dirty="0"/>
              </a:p>
            </p:txBody>
          </p:sp>
        </mc:Choice>
        <mc:Fallback>
          <p:sp>
            <p:nvSpPr>
              <p:cNvPr id="14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205" y="2708920"/>
                <a:ext cx="3878755" cy="468783"/>
              </a:xfrm>
              <a:prstGeom prst="rect">
                <a:avLst/>
              </a:prstGeom>
              <a:blipFill rotWithShape="1">
                <a:blip r:embed="rId6"/>
                <a:stretch>
                  <a:fillRect l="-1415" b="-168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3947" y="3212976"/>
                <a:ext cx="2825710" cy="684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sz="180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𝑀𝐷𝑀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𝐸𝐷𝑀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47" y="3212976"/>
                <a:ext cx="2825710" cy="68441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13947" y="3938453"/>
                <a:ext cx="260584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 Math"/>
                            </a:rPr>
                            <m:t>𝑀𝐷𝑀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47" y="3938453"/>
                <a:ext cx="2605842" cy="71468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13947" y="4653136"/>
                <a:ext cx="2591094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𝐸𝐷𝑀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𝑑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  <m:r>
                        <a:rPr lang="en-US" sz="18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47" y="4653136"/>
                <a:ext cx="2591094" cy="61279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20"/>
          <p:cNvSpPr txBox="1">
            <a:spLocks noChangeArrowheads="1"/>
          </p:cNvSpPr>
          <p:nvPr/>
        </p:nvSpPr>
        <p:spPr bwMode="auto">
          <a:xfrm>
            <a:off x="333205" y="5552505"/>
            <a:ext cx="27799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2000" dirty="0" smtClean="0"/>
              <a:t>Resonance</a:t>
            </a:r>
            <a:r>
              <a:rPr lang="de-DE" altLang="de-DE" sz="2000" dirty="0" smtClean="0"/>
              <a:t> conditions:</a:t>
            </a:r>
            <a:endParaRPr lang="de-DE" altLang="de-DE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83568" y="5877272"/>
                <a:ext cx="1821140" cy="508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𝑀𝐷𝑀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877272"/>
                <a:ext cx="1821140" cy="50885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46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EDM and CP symmetry</a:t>
            </a:r>
            <a:endParaRPr lang="en-US" sz="1400" i="1" kern="0" dirty="0" smtClean="0">
              <a:ea typeface="+mj-ea"/>
              <a:sym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94312" y="2492897"/>
            <a:ext cx="1443608" cy="2016224"/>
            <a:chOff x="4894312" y="2492897"/>
            <a:chExt cx="1443608" cy="2016224"/>
          </a:xfrm>
        </p:grpSpPr>
        <p:sp>
          <p:nvSpPr>
            <p:cNvPr id="20" name="Striped Right Arrow 19"/>
            <p:cNvSpPr/>
            <p:nvPr/>
          </p:nvSpPr>
          <p:spPr bwMode="auto">
            <a:xfrm rot="16200000">
              <a:off x="4986908" y="3158109"/>
              <a:ext cx="2016224" cy="685800"/>
            </a:xfrm>
            <a:prstGeom prst="stripedRightArrow">
              <a:avLst>
                <a:gd name="adj1" fmla="val 66864"/>
                <a:gd name="adj2" fmla="val 50000"/>
              </a:avLst>
            </a:prstGeom>
            <a:gradFill flip="none" rotWithShape="1">
              <a:gsLst>
                <a:gs pos="0">
                  <a:srgbClr val="008000">
                    <a:tint val="66000"/>
                    <a:satMod val="160000"/>
                  </a:srgbClr>
                </a:gs>
                <a:gs pos="50000">
                  <a:srgbClr val="008000">
                    <a:tint val="44500"/>
                    <a:satMod val="160000"/>
                  </a:srgbClr>
                </a:gs>
                <a:gs pos="100000">
                  <a:srgbClr val="008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" name="Striped Right Arrow 13"/>
            <p:cNvSpPr/>
            <p:nvPr/>
          </p:nvSpPr>
          <p:spPr bwMode="auto">
            <a:xfrm rot="16200000">
              <a:off x="4229100" y="3158109"/>
              <a:ext cx="2016224" cy="685800"/>
            </a:xfrm>
            <a:prstGeom prst="stripedRightArrow">
              <a:avLst>
                <a:gd name="adj1" fmla="val 66864"/>
                <a:gd name="adj2" fmla="val 50000"/>
              </a:avLst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4932040" y="2924944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 w="254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5436096" y="3392621"/>
              <a:ext cx="0" cy="684451"/>
            </a:xfrm>
            <a:prstGeom prst="straightConnector1">
              <a:avLst/>
            </a:prstGeom>
            <a:solidFill>
              <a:srgbClr val="000000"/>
            </a:solidFill>
            <a:ln w="38100" cap="flat" cmpd="sng" algn="ctr">
              <a:solidFill>
                <a:srgbClr val="C00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5724128" y="3140968"/>
              <a:ext cx="0" cy="932656"/>
            </a:xfrm>
            <a:prstGeom prst="straightConnector1">
              <a:avLst/>
            </a:prstGeom>
            <a:solidFill>
              <a:srgbClr val="000000"/>
            </a:solidFill>
            <a:ln w="38100" cap="flat" cmpd="sng" algn="ctr">
              <a:solidFill>
                <a:srgbClr val="008000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036163" y="2572281"/>
                  <a:ext cx="425501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163" y="2572281"/>
                  <a:ext cx="425501" cy="43749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802683" y="2585054"/>
                  <a:ext cx="430374" cy="437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2683" y="2585054"/>
                  <a:ext cx="430374" cy="43749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997779" y="3388550"/>
                  <a:ext cx="412421" cy="445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779" y="3388550"/>
                  <a:ext cx="412421" cy="44563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6438" r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764299" y="3392621"/>
                  <a:ext cx="4031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i="1" smtClean="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4299" y="3392621"/>
                  <a:ext cx="403123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5385" r="-28788"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899592" y="2314841"/>
                <a:ext cx="2875979" cy="610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/>
                              <a:ea typeface="Cambria Math"/>
                            </a:rPr>
                            <m:t>Η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314841"/>
                <a:ext cx="2875979" cy="61010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30448" y="1916832"/>
            <a:ext cx="4961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defRPr/>
            </a:pPr>
            <a:r>
              <a:rPr lang="en-US" altLang="de-DE" sz="2000" dirty="0" smtClean="0">
                <a:latin typeface="+mn-lt"/>
                <a:sym typeface="Helvetica" pitchFamily="2" charset="0"/>
              </a:rPr>
              <a:t>Hamiltonian: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1560" y="980728"/>
            <a:ext cx="8280920" cy="2736304"/>
            <a:chOff x="611560" y="980728"/>
            <a:chExt cx="8280920" cy="2736304"/>
          </a:xfrm>
        </p:grpSpPr>
        <p:grpSp>
          <p:nvGrpSpPr>
            <p:cNvPr id="37" name="Group 36"/>
            <p:cNvGrpSpPr/>
            <p:nvPr/>
          </p:nvGrpSpPr>
          <p:grpSpPr>
            <a:xfrm>
              <a:off x="7448872" y="980728"/>
              <a:ext cx="1443608" cy="2232248"/>
              <a:chOff x="4894312" y="2492897"/>
              <a:chExt cx="1443608" cy="2232248"/>
            </a:xfrm>
          </p:grpSpPr>
          <p:sp>
            <p:nvSpPr>
              <p:cNvPr id="38" name="Striped Right Arrow 37"/>
              <p:cNvSpPr/>
              <p:nvPr/>
            </p:nvSpPr>
            <p:spPr bwMode="auto">
              <a:xfrm rot="16200000">
                <a:off x="4986908" y="3158109"/>
                <a:ext cx="2016224" cy="685800"/>
              </a:xfrm>
              <a:prstGeom prst="stripedRightArrow">
                <a:avLst>
                  <a:gd name="adj1" fmla="val 66864"/>
                  <a:gd name="adj2" fmla="val 50000"/>
                </a:avLst>
              </a:prstGeom>
              <a:gradFill flip="none" rotWithShape="1">
                <a:gsLst>
                  <a:gs pos="0">
                    <a:srgbClr val="008000">
                      <a:tint val="66000"/>
                      <a:satMod val="160000"/>
                    </a:srgbClr>
                  </a:gs>
                  <a:gs pos="50000">
                    <a:srgbClr val="008000">
                      <a:tint val="44500"/>
                      <a:satMod val="160000"/>
                    </a:srgbClr>
                  </a:gs>
                  <a:gs pos="100000">
                    <a:srgbClr val="008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41" name="Striped Right Arrow 40"/>
              <p:cNvSpPr/>
              <p:nvPr/>
            </p:nvSpPr>
            <p:spPr bwMode="auto">
              <a:xfrm rot="5400000" flipV="1">
                <a:off x="4229100" y="3374133"/>
                <a:ext cx="2016224" cy="685800"/>
              </a:xfrm>
              <a:prstGeom prst="stripedRightArrow">
                <a:avLst>
                  <a:gd name="adj1" fmla="val 66864"/>
                  <a:gd name="adj2" fmla="val 50000"/>
                </a:avLst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4932040" y="2924944"/>
                <a:ext cx="1371600" cy="1371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6200000" scaled="0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 bwMode="auto">
              <a:xfrm flipV="1">
                <a:off x="5436096" y="3392621"/>
                <a:ext cx="0" cy="684451"/>
              </a:xfrm>
              <a:prstGeom prst="straightConnector1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C00000"/>
                </a:solidFill>
                <a:prstDash val="solid"/>
                <a:miter lim="4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 flipV="1">
                <a:off x="5724128" y="3140968"/>
                <a:ext cx="0" cy="932656"/>
              </a:xfrm>
              <a:prstGeom prst="straightConnector1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008000"/>
                </a:solidFill>
                <a:prstDash val="solid"/>
                <a:miter lim="4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024461" y="4221089"/>
                    <a:ext cx="425501" cy="4374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4461" y="4221089"/>
                    <a:ext cx="425501" cy="437492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802683" y="2585054"/>
                    <a:ext cx="430374" cy="4374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2683" y="2585054"/>
                    <a:ext cx="430374" cy="437492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4997779" y="3388550"/>
                    <a:ext cx="412421" cy="445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7779" y="3388550"/>
                    <a:ext cx="412421" cy="445635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16438" r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764299" y="3392621"/>
                    <a:ext cx="40312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299" y="3392621"/>
                    <a:ext cx="403123" cy="400110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t="-15152" r="-28788" b="-75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9" name="Straight Arrow Connector 48"/>
            <p:cNvCxnSpPr/>
            <p:nvPr/>
          </p:nvCxnSpPr>
          <p:spPr bwMode="auto">
            <a:xfrm flipV="1">
              <a:off x="6519664" y="2420886"/>
              <a:ext cx="860648" cy="576066"/>
            </a:xfrm>
            <a:prstGeom prst="straightConnector1">
              <a:avLst/>
            </a:prstGeom>
            <a:solidFill>
              <a:srgbClr val="000000"/>
            </a:solidFill>
            <a:ln w="38100" cap="flat" cmpd="sng" algn="ctr">
              <a:solidFill>
                <a:schemeClr val="tx1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6516216" y="2204864"/>
                  <a:ext cx="5156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216" y="2204864"/>
                  <a:ext cx="515654" cy="52322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11560" y="3069995"/>
                  <a:ext cx="3271408" cy="647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/>
                                    <a:ea typeface="Cambria Math"/>
                                  </a:rPr>
                                  <m:t>Η</m:t>
                                </m:r>
                              </m:e>
                            </m:acc>
                          </m:e>
                        </m:d>
                        <m:r>
                          <a:rPr lang="en-US" sz="2000" b="0" i="1" smtClean="0">
                            <a:latin typeface="Cambria Math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000" i="1">
                            <a:latin typeface="Cambria Math"/>
                          </a:rPr>
                          <m:t>𝑑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60" y="3069995"/>
                  <a:ext cx="3271408" cy="647037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1560" y="3934091"/>
            <a:ext cx="8284368" cy="2519245"/>
            <a:chOff x="611560" y="3934091"/>
            <a:chExt cx="8284368" cy="2519245"/>
          </a:xfrm>
        </p:grpSpPr>
        <p:grpSp>
          <p:nvGrpSpPr>
            <p:cNvPr id="27" name="Group 26"/>
            <p:cNvGrpSpPr/>
            <p:nvPr/>
          </p:nvGrpSpPr>
          <p:grpSpPr>
            <a:xfrm>
              <a:off x="7452320" y="4221088"/>
              <a:ext cx="1443608" cy="2232248"/>
              <a:chOff x="4894312" y="2492897"/>
              <a:chExt cx="1443608" cy="2232248"/>
            </a:xfrm>
          </p:grpSpPr>
          <p:sp>
            <p:nvSpPr>
              <p:cNvPr id="28" name="Striped Right Arrow 27"/>
              <p:cNvSpPr/>
              <p:nvPr/>
            </p:nvSpPr>
            <p:spPr bwMode="auto">
              <a:xfrm rot="5400000" flipV="1">
                <a:off x="4986908" y="3374133"/>
                <a:ext cx="2016224" cy="685800"/>
              </a:xfrm>
              <a:prstGeom prst="stripedRightArrow">
                <a:avLst>
                  <a:gd name="adj1" fmla="val 66864"/>
                  <a:gd name="adj2" fmla="val 50000"/>
                </a:avLst>
              </a:prstGeom>
              <a:gradFill flip="none" rotWithShape="1">
                <a:gsLst>
                  <a:gs pos="0">
                    <a:srgbClr val="008000">
                      <a:tint val="66000"/>
                      <a:satMod val="160000"/>
                    </a:srgbClr>
                  </a:gs>
                  <a:gs pos="50000">
                    <a:srgbClr val="008000">
                      <a:tint val="44500"/>
                      <a:satMod val="160000"/>
                    </a:srgbClr>
                  </a:gs>
                  <a:gs pos="100000">
                    <a:srgbClr val="008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9" name="Striped Right Arrow 28"/>
              <p:cNvSpPr/>
              <p:nvPr/>
            </p:nvSpPr>
            <p:spPr bwMode="auto">
              <a:xfrm rot="16200000">
                <a:off x="4229100" y="3158109"/>
                <a:ext cx="2016224" cy="685800"/>
              </a:xfrm>
              <a:prstGeom prst="stripedRightArrow">
                <a:avLst>
                  <a:gd name="adj1" fmla="val 66864"/>
                  <a:gd name="adj2" fmla="val 50000"/>
                </a:avLst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4932040" y="2924944"/>
                <a:ext cx="1371600" cy="1371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6200000" scaled="0"/>
                <a:tileRect/>
              </a:gradFill>
              <a:ln w="25400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0800" tIns="50800" rIns="50800" bIns="50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5436096" y="3140969"/>
                <a:ext cx="0" cy="684451"/>
              </a:xfrm>
              <a:prstGeom prst="straightConnector1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C00000"/>
                </a:solidFill>
                <a:prstDash val="solid"/>
                <a:miter lim="4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5724128" y="3140968"/>
                <a:ext cx="0" cy="932656"/>
              </a:xfrm>
              <a:prstGeom prst="straightConnector1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008000"/>
                </a:solidFill>
                <a:prstDash val="solid"/>
                <a:miter lim="4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036163" y="2572281"/>
                    <a:ext cx="425501" cy="4374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6163" y="2572281"/>
                    <a:ext cx="425501" cy="43749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802683" y="4221089"/>
                    <a:ext cx="430374" cy="4374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2683" y="4221089"/>
                    <a:ext cx="430374" cy="43749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997779" y="3388550"/>
                    <a:ext cx="412421" cy="445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7779" y="3388550"/>
                    <a:ext cx="412421" cy="44563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16438" r="-30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764299" y="3392621"/>
                    <a:ext cx="40312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</m:oMath>
                      </m:oMathPara>
                    </a14:m>
                    <a:endParaRPr lang="en-US" sz="20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299" y="3392621"/>
                    <a:ext cx="403123" cy="400110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15152" r="-30303" b="-75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0" name="Straight Arrow Connector 49"/>
            <p:cNvCxnSpPr/>
            <p:nvPr/>
          </p:nvCxnSpPr>
          <p:spPr bwMode="auto">
            <a:xfrm>
              <a:off x="6519664" y="4293094"/>
              <a:ext cx="860648" cy="576066"/>
            </a:xfrm>
            <a:prstGeom prst="straightConnector1">
              <a:avLst/>
            </a:prstGeom>
            <a:solidFill>
              <a:srgbClr val="000000"/>
            </a:solidFill>
            <a:ln w="38100" cap="flat" cmpd="sng" algn="ctr">
              <a:solidFill>
                <a:schemeClr val="tx1"/>
              </a:solidFill>
              <a:prstDash val="solid"/>
              <a:miter lim="4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516216" y="4561964"/>
                  <a:ext cx="5051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216" y="4561964"/>
                  <a:ext cx="505138" cy="52322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611560" y="3934091"/>
                  <a:ext cx="3264355" cy="647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𝑇</m:t>
                        </m:r>
                        <m:d>
                          <m:d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/>
                                    <a:ea typeface="Cambria Math"/>
                                  </a:rPr>
                                  <m:t>Η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000" i="1">
                            <a:latin typeface="Cambria Math"/>
                          </a:rPr>
                          <m:t>𝑑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60" y="3934091"/>
                  <a:ext cx="3264355" cy="647037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6"/>
              <p:cNvSpPr>
                <a:spLocks noChangeArrowheads="1"/>
              </p:cNvSpPr>
              <p:nvPr/>
            </p:nvSpPr>
            <p:spPr bwMode="auto">
              <a:xfrm>
                <a:off x="690488" y="5262299"/>
                <a:ext cx="3881512" cy="83099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  <a:sym typeface="Arial" pitchFamily="34" charset="0"/>
                  </a:defRPr>
                </a:lvl1pPr>
                <a:lvl2pPr marL="742950" indent="-28575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defRPr/>
                </a:pPr>
                <a14:m>
                  <m:oMath xmlns:m="http://schemas.openxmlformats.org/officeDocument/2006/math">
                    <m:r>
                      <a:rPr lang="en-US" altLang="de-DE" sz="2400" b="0" i="1" smtClean="0">
                        <a:latin typeface="Cambria Math"/>
                        <a:sym typeface="Helvetica" pitchFamily="2" charset="0"/>
                      </a:rPr>
                      <m:t>𝑇</m:t>
                    </m:r>
                  </m:oMath>
                </a14:m>
                <a:r>
                  <a:rPr lang="en-US" altLang="de-DE" sz="2400" dirty="0" smtClean="0">
                    <a:latin typeface="+mn-lt"/>
                    <a:sym typeface="Helvetica" pitchFamily="2" charset="0"/>
                  </a:rPr>
                  <a:t> violation = </a:t>
                </a:r>
                <a14:m>
                  <m:oMath xmlns:m="http://schemas.openxmlformats.org/officeDocument/2006/math">
                    <m:r>
                      <a:rPr lang="en-US" altLang="de-DE" sz="2400" b="0" i="1" smtClean="0">
                        <a:latin typeface="Cambria Math"/>
                        <a:sym typeface="Helvetica" pitchFamily="2" charset="0"/>
                      </a:rPr>
                      <m:t>𝐶𝑃</m:t>
                    </m:r>
                  </m:oMath>
                </a14:m>
                <a:r>
                  <a:rPr lang="en-US" altLang="de-DE" sz="2400" dirty="0" smtClean="0">
                    <a:latin typeface="+mn-lt"/>
                    <a:sym typeface="Helvetica" pitchFamily="2" charset="0"/>
                  </a:rPr>
                  <a:t> violation (</a:t>
                </a:r>
                <a14:m>
                  <m:oMath xmlns:m="http://schemas.openxmlformats.org/officeDocument/2006/math">
                    <m:r>
                      <a:rPr lang="en-US" altLang="de-DE" sz="2400" b="0" i="1" smtClean="0">
                        <a:latin typeface="Cambria Math"/>
                        <a:sym typeface="Helvetica" pitchFamily="2" charset="0"/>
                      </a:rPr>
                      <m:t>𝐶𝑃𝑇</m:t>
                    </m:r>
                  </m:oMath>
                </a14:m>
                <a:r>
                  <a:rPr lang="en-US" altLang="de-DE" sz="2400" dirty="0" smtClean="0">
                    <a:latin typeface="+mn-lt"/>
                    <a:sym typeface="Helvetica" pitchFamily="2" charset="0"/>
                  </a:rPr>
                  <a:t> conserves)</a:t>
                </a:r>
              </a:p>
            </p:txBody>
          </p:sp>
        </mc:Choice>
        <mc:Fallback xmlns="">
          <p:sp>
            <p:nvSpPr>
              <p:cNvPr id="5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488" y="5262299"/>
                <a:ext cx="3881512" cy="830997"/>
              </a:xfrm>
              <a:prstGeom prst="rect">
                <a:avLst/>
              </a:prstGeom>
              <a:blipFill rotWithShape="1">
                <a:blip r:embed="rId19"/>
                <a:stretch>
                  <a:fillRect t="-5109" b="-1605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3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6"/>
            <a:ext cx="6336704" cy="37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How small EDMs are?</a:t>
            </a:r>
            <a:endParaRPr lang="en-US" sz="1400" i="1" kern="0" dirty="0" smtClean="0">
              <a:ea typeface="+mj-ea"/>
              <a:sym typeface="Arial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67544" y="5365085"/>
            <a:ext cx="727280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de-DE" sz="1800" b="1" dirty="0" smtClean="0">
                <a:solidFill>
                  <a:srgbClr val="FF0000"/>
                </a:solidFill>
                <a:sym typeface="Helvetica" pitchFamily="2" charset="0"/>
              </a:rPr>
              <a:t>No direct measurement of electron and proton!</a:t>
            </a:r>
          </a:p>
          <a:p>
            <a:pPr marL="342900" indent="-342900" eaLnBrk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de-DE" sz="1800" b="1" dirty="0" smtClean="0">
                <a:solidFill>
                  <a:srgbClr val="FF0000"/>
                </a:solidFill>
                <a:sym typeface="Helvetica" pitchFamily="2" charset="0"/>
              </a:rPr>
              <a:t>No measurement (at all) of deuteron!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44208" y="1764684"/>
            <a:ext cx="2648348" cy="2304257"/>
            <a:chOff x="6444208" y="1484783"/>
            <a:chExt cx="2648348" cy="2304257"/>
          </a:xfrm>
        </p:grpSpPr>
        <p:pic>
          <p:nvPicPr>
            <p:cNvPr id="19" name="Image1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516216" y="1484783"/>
              <a:ext cx="2576340" cy="1512169"/>
            </a:xfrm>
            <a:prstGeom prst="rect">
              <a:avLst/>
            </a:prstGeom>
            <a:ln>
              <a:noFill/>
              <a:prstDash/>
            </a:ln>
          </p:spPr>
        </p:pic>
        <p:sp>
          <p:nvSpPr>
            <p:cNvPr id="21" name="TextBox 17"/>
            <p:cNvSpPr txBox="1">
              <a:spLocks noChangeArrowheads="1"/>
            </p:cNvSpPr>
            <p:nvPr/>
          </p:nvSpPr>
          <p:spPr bwMode="auto">
            <a:xfrm>
              <a:off x="6444208" y="3142709"/>
              <a:ext cx="252028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eaLnBrk="1">
                <a:spcBef>
                  <a:spcPct val="0"/>
                </a:spcBef>
              </a:pPr>
              <a:r>
                <a:rPr lang="en-US" altLang="de-DE" sz="1800" dirty="0" smtClean="0">
                  <a:latin typeface="+mn-lt"/>
                  <a:sym typeface="Helvetica" pitchFamily="2" charset="0"/>
                </a:rPr>
                <a:t>10</a:t>
              </a:r>
              <a:r>
                <a:rPr lang="en-US" altLang="de-DE" sz="1800" baseline="30000" dirty="0" smtClean="0">
                  <a:latin typeface="+mn-lt"/>
                  <a:sym typeface="Helvetica" pitchFamily="2" charset="0"/>
                </a:rPr>
                <a:t>-13</a:t>
              </a:r>
              <a:r>
                <a:rPr lang="en-US" altLang="de-DE" sz="1800" dirty="0" smtClean="0">
                  <a:latin typeface="+mn-lt"/>
                  <a:sym typeface="Helvetica" pitchFamily="2" charset="0"/>
                </a:rPr>
                <a:t> cm → 10</a:t>
              </a:r>
              <a:r>
                <a:rPr lang="en-US" altLang="de-DE" sz="1800" baseline="30000" dirty="0" smtClean="0">
                  <a:latin typeface="+mn-lt"/>
                  <a:sym typeface="Helvetica" pitchFamily="2" charset="0"/>
                </a:rPr>
                <a:t>9</a:t>
              </a:r>
              <a:r>
                <a:rPr lang="en-US" altLang="de-DE" sz="1800" dirty="0" smtClean="0">
                  <a:latin typeface="+mn-lt"/>
                  <a:sym typeface="Helvetica" pitchFamily="2" charset="0"/>
                </a:rPr>
                <a:t> cm</a:t>
              </a:r>
            </a:p>
            <a:p>
              <a:pPr eaLnBrk="1">
                <a:spcBef>
                  <a:spcPct val="0"/>
                </a:spcBef>
              </a:pPr>
              <a:r>
                <a:rPr lang="en-US" altLang="de-DE" sz="1800" dirty="0" smtClean="0">
                  <a:latin typeface="+mn-lt"/>
                  <a:sym typeface="Helvetica" pitchFamily="2" charset="0"/>
                </a:rPr>
                <a:t>d ~ 1 </a:t>
              </a:r>
              <a:r>
                <a:rPr lang="el-GR" altLang="de-DE" sz="1800" dirty="0" smtClean="0">
                  <a:latin typeface="+mn-lt"/>
                  <a:sym typeface="Helvetica" pitchFamily="2" charset="0"/>
                </a:rPr>
                <a:t>μ</a:t>
              </a:r>
              <a:r>
                <a:rPr lang="en-US" altLang="de-DE" sz="1800" dirty="0" smtClean="0">
                  <a:latin typeface="+mn-lt"/>
                  <a:sym typeface="Helvetica" pitchFamily="2" charset="0"/>
                </a:rPr>
                <a:t>m (10</a:t>
              </a:r>
              <a:r>
                <a:rPr lang="en-US" altLang="de-DE" sz="1800" baseline="30000" dirty="0" smtClean="0">
                  <a:latin typeface="+mn-lt"/>
                  <a:sym typeface="Helvetica" pitchFamily="2" charset="0"/>
                </a:rPr>
                <a:t>-26</a:t>
              </a:r>
              <a:r>
                <a:rPr lang="en-US" altLang="de-DE" sz="1800" dirty="0" smtClean="0">
                  <a:latin typeface="+mn-lt"/>
                  <a:sym typeface="Helvetica" pitchFamily="2" charset="0"/>
                </a:rPr>
                <a:t> </a:t>
              </a:r>
              <a:r>
                <a:rPr lang="en-US" altLang="de-DE" sz="1800" dirty="0" err="1" smtClean="0">
                  <a:latin typeface="+mn-lt"/>
                  <a:sym typeface="Helvetica" pitchFamily="2" charset="0"/>
                </a:rPr>
                <a:t>e</a:t>
              </a:r>
              <a:r>
                <a:rPr lang="en-US" altLang="de-DE" sz="1800" dirty="0" err="1" smtClean="0">
                  <a:latin typeface="+mn-lt"/>
                  <a:cs typeface="Arial"/>
                  <a:sym typeface="Helvetica" pitchFamily="2" charset="0"/>
                </a:rPr>
                <a:t>∙cm</a:t>
              </a:r>
              <a:r>
                <a:rPr lang="en-US" altLang="de-DE" sz="1800" dirty="0" smtClean="0">
                  <a:latin typeface="+mn-lt"/>
                  <a:sym typeface="Helvetica" pitchFamily="2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Science case: Dark matter</a:t>
            </a:r>
            <a:endParaRPr lang="en-US" sz="1400" i="1" kern="0" dirty="0" smtClean="0">
              <a:ea typeface="+mj-ea"/>
              <a:sym typeface="Arial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43170160"/>
              </p:ext>
            </p:extLst>
          </p:nvPr>
        </p:nvGraphicFramePr>
        <p:xfrm>
          <a:off x="3517333" y="1166813"/>
          <a:ext cx="5453880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330448" y="3861048"/>
            <a:ext cx="8653738" cy="2520280"/>
            <a:chOff x="330448" y="3861048"/>
            <a:chExt cx="8653738" cy="252028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0448" y="3861048"/>
              <a:ext cx="4673600" cy="143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spcBef>
                  <a:spcPts val="500"/>
                </a:spcBef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defRPr sz="2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eaLnBrk="1">
                <a:spcBef>
                  <a:spcPct val="0"/>
                </a:spcBef>
                <a:spcAft>
                  <a:spcPts val="600"/>
                </a:spcAft>
                <a:buClr>
                  <a:srgbClr val="005B82"/>
                </a:buClr>
                <a:defRPr/>
              </a:pPr>
              <a:r>
                <a:rPr lang="en-US" altLang="de-DE" sz="1800" b="1" dirty="0" smtClean="0">
                  <a:latin typeface="+mn-lt"/>
                  <a:sym typeface="Helvetica" pitchFamily="2" charset="0"/>
                </a:rPr>
                <a:t>Evidence:</a:t>
              </a:r>
            </a:p>
            <a:p>
              <a:pPr marL="285750" indent="-285750" eaLnBrk="1">
                <a:spcBef>
                  <a:spcPct val="0"/>
                </a:spcBef>
                <a:spcAft>
                  <a:spcPts val="600"/>
                </a:spcAft>
                <a:buClr>
                  <a:srgbClr val="005B82"/>
                </a:buClr>
                <a:buFont typeface="Courier New" panose="02070309020205020404" pitchFamily="49" charset="0"/>
                <a:buChar char="o"/>
                <a:defRPr/>
              </a:pPr>
              <a:r>
                <a:rPr lang="en-US" altLang="de-DE" sz="1800" dirty="0" smtClean="0">
                  <a:latin typeface="+mn-lt"/>
                  <a:sym typeface="Helvetica" pitchFamily="2" charset="0"/>
                </a:rPr>
                <a:t>Gravitational lensing</a:t>
              </a:r>
            </a:p>
            <a:p>
              <a:pPr marL="285750" indent="-285750" eaLnBrk="1">
                <a:spcBef>
                  <a:spcPct val="0"/>
                </a:spcBef>
                <a:spcAft>
                  <a:spcPts val="600"/>
                </a:spcAft>
                <a:buClr>
                  <a:srgbClr val="005B82"/>
                </a:buClr>
                <a:buFont typeface="Courier New" panose="02070309020205020404" pitchFamily="49" charset="0"/>
                <a:buChar char="o"/>
                <a:defRPr/>
              </a:pPr>
              <a:r>
                <a:rPr lang="en-US" altLang="de-DE" sz="1800" dirty="0" smtClean="0">
                  <a:latin typeface="+mn-lt"/>
                  <a:sym typeface="Helvetica" pitchFamily="2" charset="0"/>
                </a:rPr>
                <a:t>Rotational curves of spiral galaxies</a:t>
              </a:r>
            </a:p>
            <a:p>
              <a:pPr marL="285750" indent="-285750" eaLnBrk="1">
                <a:spcBef>
                  <a:spcPct val="0"/>
                </a:spcBef>
                <a:spcAft>
                  <a:spcPts val="600"/>
                </a:spcAft>
                <a:buClr>
                  <a:srgbClr val="005B82"/>
                </a:buClr>
                <a:buFont typeface="Courier New" panose="02070309020205020404" pitchFamily="49" charset="0"/>
                <a:buChar char="o"/>
                <a:defRPr/>
              </a:pPr>
              <a:r>
                <a:rPr lang="en-US" altLang="de-DE" sz="1800" dirty="0" smtClean="0">
                  <a:latin typeface="+mn-lt"/>
                  <a:sym typeface="Helvetica" pitchFamily="2" charset="0"/>
                </a:rPr>
                <a:t>Motion of galaxies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265427" y="4150915"/>
              <a:ext cx="3718759" cy="2230413"/>
              <a:chOff x="5265427" y="4150915"/>
              <a:chExt cx="3718759" cy="2230413"/>
            </a:xfrm>
          </p:grpSpPr>
          <p:pic>
            <p:nvPicPr>
              <p:cNvPr id="3074" name="Picture 2" descr="https://upload.wikimedia.org/wikipedia/commons/thumb/b/b9/GalacticRotation2.svg/1024px-GalacticRotation2.svg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5427" y="4150915"/>
                <a:ext cx="3718759" cy="2230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feld 20"/>
              <p:cNvSpPr txBox="1">
                <a:spLocks noChangeArrowheads="1"/>
              </p:cNvSpPr>
              <p:nvPr/>
            </p:nvSpPr>
            <p:spPr bwMode="auto">
              <a:xfrm>
                <a:off x="6471811" y="5636162"/>
                <a:ext cx="2499402" cy="33855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de-DE" altLang="de-DE" sz="1600" dirty="0" smtClean="0">
                    <a:solidFill>
                      <a:srgbClr val="0070C0"/>
                    </a:solidFill>
                  </a:rPr>
                  <a:t>Prediction (visible matter)</a:t>
                </a:r>
                <a:endParaRPr lang="de-DE" altLang="de-DE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" name="Textfeld 20"/>
              <p:cNvSpPr txBox="1">
                <a:spLocks noChangeArrowheads="1"/>
              </p:cNvSpPr>
              <p:nvPr/>
            </p:nvSpPr>
            <p:spPr bwMode="auto">
              <a:xfrm>
                <a:off x="7076144" y="4581128"/>
                <a:ext cx="129073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de-DE" altLang="de-DE" sz="1600" dirty="0" smtClean="0">
                    <a:solidFill>
                      <a:srgbClr val="C00000"/>
                    </a:solidFill>
                  </a:rPr>
                  <a:t>Observation</a:t>
                </a:r>
                <a:endParaRPr lang="de-DE" altLang="de-DE" sz="16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" name="Striped Right Arrow 7"/>
            <p:cNvSpPr/>
            <p:nvPr/>
          </p:nvSpPr>
          <p:spPr bwMode="auto">
            <a:xfrm>
              <a:off x="4355976" y="4630197"/>
              <a:ext cx="780975" cy="310971"/>
            </a:xfrm>
            <a:prstGeom prst="stripedRightArrow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12" name="Textfeld 20"/>
          <p:cNvSpPr txBox="1">
            <a:spLocks noChangeArrowheads="1"/>
          </p:cNvSpPr>
          <p:nvPr/>
        </p:nvSpPr>
        <p:spPr bwMode="auto">
          <a:xfrm>
            <a:off x="446821" y="1484313"/>
            <a:ext cx="34050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2000" dirty="0" smtClean="0"/>
              <a:t>Composition of the Universe</a:t>
            </a:r>
            <a:endParaRPr lang="de-DE" altLang="de-DE" sz="20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0448" y="5586045"/>
            <a:ext cx="467360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What is dark </a:t>
            </a:r>
            <a:r>
              <a:rPr lang="en-US" altLang="de-DE" sz="1800" dirty="0">
                <a:latin typeface="+mn-lt"/>
                <a:sym typeface="Helvetica" pitchFamily="2" charset="0"/>
              </a:rPr>
              <a:t>m</a:t>
            </a:r>
            <a:r>
              <a:rPr lang="en-US" altLang="de-DE" sz="1800" dirty="0" smtClean="0">
                <a:latin typeface="+mn-lt"/>
                <a:sym typeface="Helvetica" pitchFamily="2" charset="0"/>
              </a:rPr>
              <a:t>atter made of?</a:t>
            </a:r>
            <a:endParaRPr lang="en-US" altLang="de-DE" sz="1800" dirty="0">
              <a:latin typeface="+mn-lt"/>
              <a:sym typeface="Helvetica" pitchFamily="2" charset="0"/>
            </a:endParaRPr>
          </a:p>
          <a:p>
            <a:pPr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	</a:t>
            </a:r>
            <a:r>
              <a:rPr lang="en-US" altLang="de-DE" sz="1800" dirty="0" err="1" smtClean="0">
                <a:latin typeface="+mn-lt"/>
                <a:sym typeface="Helvetica" pitchFamily="2" charset="0"/>
              </a:rPr>
              <a:t>Axions</a:t>
            </a:r>
            <a:r>
              <a:rPr lang="en-US" altLang="de-DE" sz="1800" dirty="0" smtClean="0">
                <a:latin typeface="+mn-lt"/>
                <a:sym typeface="Helvetica" pitchFamily="2" charset="0"/>
              </a:rPr>
              <a:t>? ALPs?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92080" y="1340768"/>
                <a:ext cx="7136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5%</m:t>
                      </m:r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340768"/>
                <a:ext cx="713657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15816" y="2535287"/>
                <a:ext cx="88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EC0"/>
                          </a:solidFill>
                          <a:latin typeface="Cambria Math"/>
                        </a:rPr>
                        <m:t>6</m:t>
                      </m:r>
                      <m:r>
                        <a:rPr lang="en-US" sz="2400" b="0" i="1" smtClean="0">
                          <a:solidFill>
                            <a:srgbClr val="002EC0"/>
                          </a:solidFill>
                          <a:latin typeface="Cambria Math"/>
                        </a:rPr>
                        <m:t>8%</m:t>
                      </m:r>
                    </m:oMath>
                  </m:oMathPara>
                </a14:m>
                <a:endParaRPr lang="en-US" sz="2400" dirty="0">
                  <a:solidFill>
                    <a:srgbClr val="002EC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535287"/>
                <a:ext cx="883575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50631" y="1556792"/>
                <a:ext cx="88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7%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31" y="1556792"/>
                <a:ext cx="883575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1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 eaLnBrk="1">
              <a:defRPr/>
            </a:pPr>
            <a:r>
              <a:rPr lang="en-US" kern="0" dirty="0" smtClean="0">
                <a:ea typeface="+mj-ea"/>
                <a:sym typeface="Arial" charset="0"/>
              </a:rPr>
              <a:t>Dark matter and EDM</a:t>
            </a:r>
            <a:endParaRPr lang="en-US" sz="1400" i="1" kern="0" dirty="0" smtClean="0">
              <a:ea typeface="+mj-ea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74464" y="1556792"/>
                <a:ext cx="6905848" cy="2846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  <a:sym typeface="Arial" pitchFamily="34" charset="0"/>
                  </a:defRPr>
                </a:lvl1pPr>
                <a:lvl2pPr marL="742950" indent="-28575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>
                  <a:spcBef>
                    <a:spcPts val="500"/>
                  </a:spcBef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200">
                    <a:solidFill>
                      <a:srgbClr val="00000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Axions and ALPs are good dark mater </a:t>
                </a:r>
                <a:r>
                  <a:rPr lang="en-US" altLang="de-DE" sz="1800" dirty="0">
                    <a:sym typeface="Helvetica" pitchFamily="2" charset="0"/>
                  </a:rPr>
                  <a:t>candidates </a:t>
                </a:r>
                <a:endParaRPr lang="en-US" altLang="de-DE" sz="1800" dirty="0" smtClean="0">
                  <a:latin typeface="+mn-lt"/>
                  <a:sym typeface="Helvetica" pitchFamily="2" charset="0"/>
                </a:endParaRP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de-DE" sz="1800" dirty="0" smtClean="0">
                    <a:solidFill>
                      <a:srgbClr val="C00000"/>
                    </a:solidFill>
                    <a:latin typeface="+mn-lt"/>
                    <a:sym typeface="Helvetica" pitchFamily="2" charset="0"/>
                  </a:rPr>
                  <a:t>Oscillating EDM </a:t>
                </a:r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induced in hadrons via </a:t>
                </a:r>
                <a:r>
                  <a:rPr lang="en-US" altLang="de-DE" sz="1800" dirty="0" err="1" smtClean="0">
                    <a:latin typeface="+mn-lt"/>
                    <a:sym typeface="Helvetica" pitchFamily="2" charset="0"/>
                  </a:rPr>
                  <a:t>axion</a:t>
                </a:r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-gluon coupling:</a:t>
                </a: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altLang="de-DE" sz="1800" dirty="0">
                  <a:latin typeface="+mn-lt"/>
                  <a:sym typeface="Helvetica" pitchFamily="2" charset="0"/>
                </a:endParaRP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altLang="de-DE" sz="1800" dirty="0" smtClean="0">
                  <a:latin typeface="+mn-lt"/>
                  <a:sym typeface="Helvetica" pitchFamily="2" charset="0"/>
                </a:endParaRP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Oscillation frequency related to </a:t>
                </a:r>
                <a:r>
                  <a:rPr lang="en-US" altLang="de-DE" sz="1800" dirty="0" err="1" smtClean="0">
                    <a:latin typeface="+mn-lt"/>
                    <a:sym typeface="Helvetica" pitchFamily="2" charset="0"/>
                  </a:rPr>
                  <a:t>axion</a:t>
                </a:r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 mass:</a:t>
                </a: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altLang="de-DE" sz="1800" dirty="0">
                  <a:latin typeface="+mn-lt"/>
                  <a:sym typeface="Helvetica" pitchFamily="2" charset="0"/>
                </a:endParaRPr>
              </a:p>
              <a:p>
                <a:pPr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defRPr/>
                </a:pPr>
                <a:endParaRPr lang="en-US" altLang="de-DE" sz="1800" dirty="0" smtClean="0">
                  <a:latin typeface="+mn-lt"/>
                  <a:sym typeface="Helvetica" pitchFamily="2" charset="0"/>
                </a:endParaRPr>
              </a:p>
              <a:p>
                <a:pPr marL="285750" indent="-285750" eaLnBrk="1">
                  <a:spcBef>
                    <a:spcPct val="0"/>
                  </a:spcBef>
                  <a:spcAft>
                    <a:spcPts val="600"/>
                  </a:spcAft>
                  <a:buClr>
                    <a:srgbClr val="005B82"/>
                  </a:buClr>
                  <a:buFont typeface="Courier New" panose="02070309020205020404" pitchFamily="49" charset="0"/>
                  <a:buChar char="o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800" b="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</m:ctrlPr>
                      </m:sSubPr>
                      <m:e>
                        <m:r>
                          <a:rPr lang="en-US" altLang="de-DE" sz="180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  <m:t>𝜔</m:t>
                        </m:r>
                      </m:e>
                      <m:sub>
                        <m:r>
                          <a:rPr lang="en-US" altLang="de-DE" sz="1800" b="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800" b="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</m:ctrlPr>
                      </m:sSubPr>
                      <m:e>
                        <m:r>
                          <a:rPr lang="en-US" altLang="de-DE" sz="180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  <m:t>𝜑</m:t>
                        </m:r>
                      </m:e>
                      <m:sub>
                        <m:r>
                          <a:rPr lang="en-US" altLang="de-DE" sz="1800" b="0" i="1" smtClean="0">
                            <a:latin typeface="Cambria Math"/>
                            <a:ea typeface="Cambria Math"/>
                            <a:sym typeface="Helvetica" pitchFamily="2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de-DE" sz="1800" dirty="0" smtClean="0">
                    <a:latin typeface="+mn-lt"/>
                    <a:sym typeface="Helvetica" pitchFamily="2" charset="0"/>
                  </a:rPr>
                  <a:t> are unknown…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464" y="1556792"/>
                <a:ext cx="6905848" cy="2846933"/>
              </a:xfrm>
              <a:prstGeom prst="rect">
                <a:avLst/>
              </a:prstGeom>
              <a:blipFill rotWithShape="1">
                <a:blip r:embed="rId2"/>
                <a:stretch>
                  <a:fillRect l="-618" t="-1071" b="-25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5656" y="2348880"/>
                <a:ext cx="3458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𝐷𝐶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𝐴𝐶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348880"/>
                <a:ext cx="345896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65317" y="3284984"/>
                <a:ext cx="1495987" cy="70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317" y="3284984"/>
                <a:ext cx="1495987" cy="7098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7544" y="4944070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defRPr/>
            </a:pPr>
            <a:r>
              <a:rPr lang="en-US" altLang="de-DE" sz="1800" b="1" dirty="0" smtClean="0">
                <a:latin typeface="+mn-lt"/>
                <a:sym typeface="Helvetica" pitchFamily="2" charset="0"/>
              </a:rPr>
              <a:t>How to measure permanent and oscillating EDMs:</a:t>
            </a:r>
          </a:p>
          <a:p>
            <a:pPr marL="342900" indent="-34290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+mj-lt"/>
              <a:buAutoNum type="arabicPeriod"/>
              <a:defRPr/>
            </a:pPr>
            <a:r>
              <a:rPr lang="en-US" altLang="de-DE" sz="1800" dirty="0" err="1" smtClean="0">
                <a:latin typeface="+mn-lt"/>
                <a:sym typeface="Helvetica" pitchFamily="2" charset="0"/>
              </a:rPr>
              <a:t>Polarise</a:t>
            </a:r>
            <a:r>
              <a:rPr lang="en-US" altLang="de-DE" sz="1800" dirty="0" smtClean="0">
                <a:latin typeface="+mn-lt"/>
                <a:sym typeface="Helvetica" pitchFamily="2" charset="0"/>
              </a:rPr>
              <a:t> and store the particle beam in the storage ring</a:t>
            </a:r>
          </a:p>
          <a:p>
            <a:pPr marL="342900" indent="-342900" eaLnBrk="1">
              <a:spcBef>
                <a:spcPct val="0"/>
              </a:spcBef>
              <a:spcAft>
                <a:spcPts val="600"/>
              </a:spcAft>
              <a:buClr>
                <a:srgbClr val="005B82"/>
              </a:buClr>
              <a:buFont typeface="+mj-lt"/>
              <a:buAutoNum type="arabicPeriod"/>
              <a:defRPr/>
            </a:pPr>
            <a:r>
              <a:rPr lang="en-US" altLang="de-DE" sz="1800" dirty="0" smtClean="0">
                <a:latin typeface="+mn-lt"/>
                <a:sym typeface="Helvetica" pitchFamily="2" charset="0"/>
              </a:rPr>
              <a:t>Observe the time development of the spin axis (Precision measurement!)</a:t>
            </a:r>
          </a:p>
        </p:txBody>
      </p:sp>
    </p:spTree>
    <p:extLst>
      <p:ext uri="{BB962C8B-B14F-4D97-AF65-F5344CB8AC3E}">
        <p14:creationId xmlns:p14="http://schemas.microsoft.com/office/powerpoint/2010/main" val="42534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849313"/>
            <a:ext cx="8229600" cy="635000"/>
          </a:xfrm>
        </p:spPr>
        <p:txBody>
          <a:bodyPr/>
          <a:lstStyle/>
          <a:p>
            <a:r>
              <a:rPr lang="en-US" dirty="0" smtClean="0"/>
              <a:t>JEDI</a:t>
            </a:r>
            <a:r>
              <a:rPr lang="en-US" dirty="0"/>
              <a:t>: Charged-Particle EDM Search </a:t>
            </a:r>
            <a:endParaRPr lang="en-US" dirty="0" smtClean="0">
              <a:ea typeface="+mj-ea"/>
              <a:sym typeface="Arial" charset="0"/>
            </a:endParaRPr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780852" y="1366421"/>
            <a:ext cx="775354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defRPr/>
            </a:pPr>
            <a:r>
              <a:rPr lang="de-DE" altLang="de-DE" sz="2000" b="1" dirty="0" smtClean="0">
                <a:sym typeface="Wingdings" pitchFamily="2" charset="2"/>
              </a:rPr>
              <a:t>Main principle:</a:t>
            </a:r>
          </a:p>
          <a:p>
            <a:pPr eaLnBrk="1" hangingPunct="1">
              <a:spcBef>
                <a:spcPct val="0"/>
              </a:spcBef>
              <a:buClrTx/>
              <a:defRPr/>
            </a:pPr>
            <a:endParaRPr lang="de-DE" altLang="de-DE" sz="800" dirty="0" smtClean="0"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r>
              <a:rPr lang="de-DE" altLang="de-DE" sz="2000" dirty="0" smtClean="0">
                <a:sym typeface="Wingdings" pitchFamily="2" charset="2"/>
              </a:rPr>
              <a:t>Inject polarized particles into </a:t>
            </a:r>
            <a:br>
              <a:rPr lang="de-DE" altLang="de-DE" sz="2000" dirty="0" smtClean="0">
                <a:sym typeface="Wingdings" pitchFamily="2" charset="2"/>
              </a:rPr>
            </a:br>
            <a:r>
              <a:rPr lang="de-DE" altLang="de-DE" sz="2000" dirty="0" smtClean="0">
                <a:sym typeface="Wingdings" pitchFamily="2" charset="2"/>
              </a:rPr>
              <a:t>a </a:t>
            </a:r>
            <a: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  <a:t>storage ring</a:t>
            </a:r>
            <a:r>
              <a:rPr lang="de-DE" altLang="de-DE" sz="2000" dirty="0">
                <a:solidFill>
                  <a:srgbClr val="3480B1"/>
                </a:solidFill>
                <a:sym typeface="Wingdings" pitchFamily="2" charset="2"/>
              </a:rPr>
              <a:t>:</a:t>
            </a:r>
            <a:endParaRPr lang="de-DE" altLang="de-DE" sz="2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Font typeface="Wingdings" pitchFamily="2" charset="2"/>
              <a:buNone/>
              <a:defRPr/>
            </a:pPr>
            <a:endParaRPr lang="de-DE" altLang="de-DE" sz="3200" dirty="0" smtClean="0">
              <a:solidFill>
                <a:srgbClr val="3A6F8A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r>
              <a:rPr lang="de-DE" altLang="de-DE" sz="2000" dirty="0" err="1" smtClean="0">
                <a:sym typeface="Wingdings" pitchFamily="2" charset="2"/>
              </a:rPr>
              <a:t>Apply</a:t>
            </a:r>
            <a:r>
              <a:rPr lang="de-DE" altLang="de-DE" sz="2000" dirty="0" smtClean="0">
                <a:solidFill>
                  <a:srgbClr val="3480B1"/>
                </a:solidFill>
                <a:sym typeface="Wingdings" pitchFamily="2" charset="2"/>
              </a:rPr>
              <a:t> </a:t>
            </a:r>
            <a: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  <a:t>radial </a:t>
            </a:r>
            <a:r>
              <a:rPr lang="de-DE" altLang="de-DE" sz="2000" dirty="0" err="1" smtClean="0">
                <a:solidFill>
                  <a:srgbClr val="C00000"/>
                </a:solidFill>
                <a:sym typeface="Wingdings" pitchFamily="2" charset="2"/>
              </a:rPr>
              <a:t>electric</a:t>
            </a:r>
            <a: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altLang="de-DE" sz="2000" dirty="0" err="1" smtClean="0">
                <a:solidFill>
                  <a:srgbClr val="C00000"/>
                </a:solidFill>
                <a:sym typeface="Wingdings" pitchFamily="2" charset="2"/>
              </a:rPr>
              <a:t>field</a:t>
            </a:r>
            <a: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  <a:t> E</a:t>
            </a:r>
            <a:r>
              <a:rPr lang="de-DE" altLang="de-DE" sz="2000" dirty="0" smtClean="0">
                <a:solidFill>
                  <a:srgbClr val="3480B1"/>
                </a:solidFill>
                <a:sym typeface="Wingdings" pitchFamily="2" charset="2"/>
              </a:rPr>
              <a:t>:</a:t>
            </a: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Font typeface="Wingdings" pitchFamily="2" charset="2"/>
              <a:buNone/>
              <a:defRPr/>
            </a:pPr>
            <a:endParaRPr lang="de-DE" altLang="de-DE" sz="2400" dirty="0" smtClean="0">
              <a:solidFill>
                <a:srgbClr val="3A6F8A"/>
              </a:solidFill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r>
              <a:rPr lang="de-DE" altLang="de-DE" sz="2000" dirty="0" smtClean="0">
                <a:sym typeface="Wingdings" pitchFamily="2" charset="2"/>
              </a:rPr>
              <a:t>Non-zero EDM  </a:t>
            </a:r>
            <a: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  <a:t>spin rotation out of the plane</a:t>
            </a:r>
            <a:br>
              <a:rPr lang="de-DE" altLang="de-DE" sz="2000" dirty="0" smtClean="0">
                <a:solidFill>
                  <a:srgbClr val="C00000"/>
                </a:solidFill>
                <a:sym typeface="Wingdings" pitchFamily="2" charset="2"/>
              </a:rPr>
            </a:br>
            <a:endParaRPr lang="de-DE" altLang="de-DE" sz="2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lvl="1">
              <a:buFont typeface="Arial" charset="0"/>
              <a:buChar char="•"/>
              <a:defRPr/>
            </a:pPr>
            <a:r>
              <a:rPr lang="de-DE" altLang="de-DE" sz="2000" dirty="0" smtClean="0">
                <a:sym typeface="Wingdings" pitchFamily="2" charset="2"/>
              </a:rPr>
              <a:t>Track spin rotation </a:t>
            </a:r>
            <a:r>
              <a:rPr lang="de-DE" altLang="de-DE" sz="2000" dirty="0">
                <a:sym typeface="Wingdings" pitchFamily="2" charset="2"/>
              </a:rPr>
              <a:t> </a:t>
            </a:r>
            <a:r>
              <a:rPr lang="de-DE" altLang="de-DE" sz="2000" b="1" dirty="0" smtClean="0">
                <a:solidFill>
                  <a:srgbClr val="C00000"/>
                </a:solidFill>
                <a:sym typeface="Wingdings" pitchFamily="2" charset="2"/>
              </a:rPr>
              <a:t>need precise polarimeter</a:t>
            </a:r>
          </a:p>
        </p:txBody>
      </p:sp>
      <p:pic>
        <p:nvPicPr>
          <p:cNvPr id="5" name="Picture 4" descr="https://i1.wp.com/blogs.fz-juelich.de/knightwatch/wp-content/uploads/sites/13/2016/04/ring_e.png?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016125"/>
            <a:ext cx="385445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i1.wp.com/blogs.fz-juelich.de/knightwatch/wp-content/uploads/sites/13/2016/02/build-up.png?ss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2076450" cy="166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2" y="4191000"/>
            <a:ext cx="1876071" cy="86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8264" y="6439297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7</a:t>
            </a:fld>
            <a:endParaRPr lang="en-US" altLang="de-D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12DAB-C1EE-4FF7-8C7A-CDE39C4D762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2" descr="C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667000"/>
            <a:ext cx="42164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59338" y="2667001"/>
            <a:ext cx="4033837" cy="3733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238125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  </a:t>
            </a:r>
            <a:r>
              <a:rPr lang="en-GB" sz="1600" dirty="0">
                <a:solidFill>
                  <a:srgbClr val="000000"/>
                </a:solidFill>
              </a:rPr>
              <a:t>Energy range: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</a:pPr>
            <a:r>
              <a:rPr lang="en-GB" sz="1600" dirty="0">
                <a:solidFill>
                  <a:srgbClr val="000000"/>
                </a:solidFill>
              </a:rPr>
              <a:t>     0.045 – 2.8 GeV (p)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</a:pPr>
            <a:r>
              <a:rPr lang="en-GB" sz="1600" dirty="0">
                <a:solidFill>
                  <a:srgbClr val="000000"/>
                </a:solidFill>
              </a:rPr>
              <a:t>     0.023 – 2.3 GeV (d)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 Max. momentum ~ 3.7 GeV/c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 Energy variation (</a:t>
            </a:r>
            <a:r>
              <a:rPr lang="en-GB" sz="1600" dirty="0">
                <a:solidFill>
                  <a:srgbClr val="FF0000"/>
                </a:solidFill>
              </a:rPr>
              <a:t>ramping</a:t>
            </a:r>
            <a:r>
              <a:rPr lang="en-GB" sz="1600" dirty="0">
                <a:solidFill>
                  <a:srgbClr val="000000"/>
                </a:solidFill>
              </a:rPr>
              <a:t> mode)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 Electron and Stochastic </a:t>
            </a:r>
            <a:r>
              <a:rPr lang="en-GB" sz="1600" dirty="0">
                <a:solidFill>
                  <a:srgbClr val="FF3300"/>
                </a:solidFill>
              </a:rPr>
              <a:t>cooling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 Internal and external beams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  High </a:t>
            </a:r>
            <a:r>
              <a:rPr lang="en-GB" sz="1600" dirty="0" smtClean="0">
                <a:solidFill>
                  <a:srgbClr val="FF0000"/>
                </a:solidFill>
              </a:rPr>
              <a:t>polarisation </a:t>
            </a:r>
            <a:r>
              <a:rPr lang="en-GB" sz="1600" dirty="0">
                <a:solidFill>
                  <a:srgbClr val="FF0000"/>
                </a:solidFill>
              </a:rPr>
              <a:t>(</a:t>
            </a:r>
            <a:r>
              <a:rPr lang="en-GB" sz="1600" dirty="0" err="1">
                <a:solidFill>
                  <a:srgbClr val="FF0000"/>
                </a:solidFill>
              </a:rPr>
              <a:t>p,d</a:t>
            </a:r>
            <a:r>
              <a:rPr lang="en-GB" sz="1600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150000"/>
              <a:buFontTx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  Spin </a:t>
            </a:r>
            <a:r>
              <a:rPr lang="en-GB" sz="1600" dirty="0" smtClean="0">
                <a:solidFill>
                  <a:srgbClr val="FF0000"/>
                </a:solidFill>
              </a:rPr>
              <a:t>manipulations</a:t>
            </a:r>
            <a:endParaRPr lang="en-US" sz="1600" baseline="300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1425"/>
              </a:spcAft>
              <a:buClr>
                <a:srgbClr val="005B82"/>
              </a:buClr>
              <a:buSzPct val="75000"/>
            </a:pPr>
            <a:endParaRPr lang="en-US" sz="2000" baseline="30000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71550" y="1752600"/>
            <a:ext cx="7200900" cy="5762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0"/>
          <a:lstStyle>
            <a:lvl1pPr marL="238125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425"/>
              </a:spcAft>
              <a:buClr>
                <a:srgbClr val="005B82"/>
              </a:buClr>
              <a:buSzPct val="75000"/>
            </a:pPr>
            <a:r>
              <a:rPr lang="en-US" sz="2400" dirty="0">
                <a:solidFill>
                  <a:srgbClr val="FF0000"/>
                </a:solidFill>
              </a:rPr>
              <a:t>COSY</a:t>
            </a:r>
            <a:r>
              <a:rPr lang="en-US" sz="2400" dirty="0"/>
              <a:t> (</a:t>
            </a:r>
            <a:r>
              <a:rPr lang="en-US" sz="2400" u="sng" dirty="0" err="1"/>
              <a:t>CO</a:t>
            </a:r>
            <a:r>
              <a:rPr lang="en-US" sz="2400" dirty="0" err="1"/>
              <a:t>oler</a:t>
            </a:r>
            <a:r>
              <a:rPr lang="en-US" sz="2400" dirty="0"/>
              <a:t> </a:t>
            </a:r>
            <a:r>
              <a:rPr lang="en-US" sz="2400" u="sng" dirty="0" err="1"/>
              <a:t>SY</a:t>
            </a:r>
            <a:r>
              <a:rPr lang="en-US" sz="2400" dirty="0" err="1"/>
              <a:t>nchrotron</a:t>
            </a:r>
            <a:r>
              <a:rPr lang="en-US" sz="24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at </a:t>
            </a:r>
            <a:r>
              <a:rPr lang="en-US" sz="2400" dirty="0" err="1">
                <a:solidFill>
                  <a:srgbClr val="FF0000"/>
                </a:solidFill>
              </a:rPr>
              <a:t>Jülich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(Germany)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23D6B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/>
            <a:r>
              <a:rPr lang="en-US" kern="0" dirty="0" smtClean="0"/>
              <a:t>Test facility: </a:t>
            </a:r>
            <a:r>
              <a:rPr lang="en-US" kern="0" dirty="0" smtClean="0">
                <a:solidFill>
                  <a:srgbClr val="FF0000"/>
                </a:solidFill>
              </a:rPr>
              <a:t>COSY storage ring </a:t>
            </a:r>
            <a:endParaRPr lang="en-US" kern="0" dirty="0" smtClean="0">
              <a:solidFill>
                <a:srgbClr val="FF0000"/>
              </a:solidFill>
              <a:ea typeface="+mj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68313" y="849313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MS PGothic" panose="020B0600070205080204" pitchFamily="34" charset="-128"/>
                <a:cs typeface="+mj-cs"/>
                <a:sym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MS PGothic" panose="020B0600070205080204" pitchFamily="34" charset="-128"/>
                <a:cs typeface="Arial" charset="0"/>
                <a:sym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JEDI </a:t>
            </a:r>
            <a:r>
              <a:rPr lang="en-US" kern="0" dirty="0" err="1" smtClean="0">
                <a:solidFill>
                  <a:srgbClr val="023D6B"/>
                </a:solidFill>
                <a:ea typeface="+mj-ea"/>
                <a:sym typeface="Arial" charset="0"/>
              </a:rPr>
              <a:t>polarimeter</a:t>
            </a: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 (</a:t>
            </a:r>
            <a:r>
              <a:rPr lang="en-US" kern="0" dirty="0" err="1" smtClean="0">
                <a:solidFill>
                  <a:srgbClr val="023D6B"/>
                </a:solidFill>
                <a:ea typeface="+mj-ea"/>
                <a:sym typeface="Arial" charset="0"/>
              </a:rPr>
              <a:t>JePo</a:t>
            </a:r>
            <a:r>
              <a:rPr lang="en-US" kern="0" dirty="0" smtClean="0">
                <a:solidFill>
                  <a:srgbClr val="023D6B"/>
                </a:solidFill>
                <a:ea typeface="+mj-ea"/>
                <a:sym typeface="Arial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73237"/>
            <a:ext cx="5483043" cy="2840721"/>
          </a:xfrm>
          <a:prstGeom prst="rect">
            <a:avLst/>
          </a:prstGeom>
        </p:spPr>
      </p:pic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522221" y="1752600"/>
            <a:ext cx="181171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Ballistic Diamond </a:t>
            </a:r>
            <a:b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</a:b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Pellet Target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6168199" y="4361949"/>
            <a:ext cx="207620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Calorimeter modules</a:t>
            </a:r>
          </a:p>
        </p:txBody>
      </p:sp>
      <p:cxnSp>
        <p:nvCxnSpPr>
          <p:cNvPr id="17" name="Straight Arrow Connector 16"/>
          <p:cNvCxnSpPr>
            <a:stCxn id="13" idx="1"/>
          </p:cNvCxnSpPr>
          <p:nvPr/>
        </p:nvCxnSpPr>
        <p:spPr bwMode="auto">
          <a:xfrm flipH="1" flipV="1">
            <a:off x="5076056" y="3833640"/>
            <a:ext cx="1092143" cy="697586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12" idx="3"/>
          </p:cNvCxnSpPr>
          <p:nvPr/>
        </p:nvCxnSpPr>
        <p:spPr bwMode="auto">
          <a:xfrm>
            <a:off x="2333935" y="2044988"/>
            <a:ext cx="637865" cy="1044970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7037617" y="1699729"/>
            <a:ext cx="1801583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Requirements: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High precision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>
                <a:latin typeface="Helvetica" pitchFamily="2" charset="0"/>
                <a:sym typeface="Helvetica" pitchFamily="2" charset="0"/>
              </a:rPr>
              <a:t>High </a:t>
            </a: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efficiency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High stability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No magnetic / </a:t>
            </a:r>
            <a:br>
              <a:rPr lang="en-US" altLang="de-DE" sz="1600" dirty="0" smtClean="0">
                <a:latin typeface="Helvetica" pitchFamily="2" charset="0"/>
                <a:sym typeface="Helvetica" pitchFamily="2" charset="0"/>
              </a:rPr>
            </a:b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electric field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06181" y="4953000"/>
            <a:ext cx="570457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LYSO based EM calorimeter for highest energy resolution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Fast plastic scintillators for particle identification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FADC based readout for fast data acquisition </a:t>
            </a:r>
          </a:p>
          <a:p>
            <a:pPr marL="285750" indent="-285750" eaLnBrk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de-DE" sz="1600" dirty="0" smtClean="0">
                <a:latin typeface="Helvetica" pitchFamily="2" charset="0"/>
                <a:sym typeface="Helvetica" pitchFamily="2" charset="0"/>
              </a:rPr>
              <a:t>New type of target for unprecedented precision</a:t>
            </a:r>
          </a:p>
        </p:txBody>
      </p:sp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1244529" y="4309158"/>
            <a:ext cx="261321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defRPr>
            </a:lvl1pPr>
            <a:lvl2pPr marL="742950" indent="-28575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spcBef>
                <a:spcPts val="500"/>
              </a:spcBef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de-DE" sz="1600" dirty="0" smtClean="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Array of plastic scintillators</a:t>
            </a: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 bwMode="auto">
          <a:xfrm flipV="1">
            <a:off x="3857745" y="3962401"/>
            <a:ext cx="570239" cy="516034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13" idx="1"/>
          </p:cNvCxnSpPr>
          <p:nvPr/>
        </p:nvCxnSpPr>
        <p:spPr bwMode="auto">
          <a:xfrm flipH="1" flipV="1">
            <a:off x="5280058" y="2780928"/>
            <a:ext cx="888141" cy="1750298"/>
          </a:xfrm>
          <a:prstGeom prst="straightConnector1">
            <a:avLst/>
          </a:prstGeom>
          <a:solidFill>
            <a:srgbClr val="000000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48264" y="6453336"/>
            <a:ext cx="1728787" cy="446087"/>
          </a:xfrm>
        </p:spPr>
        <p:txBody>
          <a:bodyPr/>
          <a:lstStyle/>
          <a:p>
            <a:pPr>
              <a:defRPr/>
            </a:pPr>
            <a:fld id="{C41870D0-6954-4EA1-8474-76B83E1DC1AF}" type="slidenum">
              <a:rPr lang="en-US" altLang="de-DE" smtClean="0"/>
              <a:pPr>
                <a:defRPr/>
              </a:pPr>
              <a:t>9</a:t>
            </a:fld>
            <a:endParaRPr lang="en-US" alt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15-September-22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Mchedlishvili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Default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0000FF"/>
      </a:hlink>
      <a:folHlink>
        <a:srgbClr val="FF00FF"/>
      </a:folHlink>
    </a:clrScheme>
    <a:fontScheme name="Default - Default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1365</Words>
  <Application>Microsoft Office PowerPoint</Application>
  <PresentationFormat>On-screen Show (4:3)</PresentationFormat>
  <Paragraphs>297</Paragraphs>
  <Slides>29</Slides>
  <Notes>6</Notes>
  <HiddenSlides>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Default</vt:lpstr>
      <vt:lpstr>Default - 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JEDI: Charged-Particle EDM Search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SMART|EDM_lab contribution: Hardware</vt:lpstr>
      <vt:lpstr>Calorimeter module assembly and tests</vt:lpstr>
      <vt:lpstr>PowerPoint Presentation</vt:lpstr>
      <vt:lpstr>SMART|EDM_lab contribution: 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mchedel</dc:creator>
  <cp:lastModifiedBy>mchedel</cp:lastModifiedBy>
  <cp:revision>327</cp:revision>
  <dcterms:modified xsi:type="dcterms:W3CDTF">2022-09-13T17:01:09Z</dcterms:modified>
</cp:coreProperties>
</file>