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8" r:id="rId3"/>
    <p:sldId id="268" r:id="rId4"/>
    <p:sldId id="269" r:id="rId5"/>
    <p:sldId id="265" r:id="rId6"/>
    <p:sldId id="260" r:id="rId7"/>
    <p:sldId id="264" r:id="rId8"/>
    <p:sldId id="261" r:id="rId9"/>
    <p:sldId id="263" r:id="rId10"/>
    <p:sldId id="266" r:id="rId11"/>
    <p:sldId id="267" r:id="rId12"/>
    <p:sldId id="262" r:id="rId13"/>
    <p:sldId id="270" r:id="rId14"/>
    <p:sldId id="271" r:id="rId15"/>
    <p:sldId id="276" r:id="rId16"/>
    <p:sldId id="272" r:id="rId17"/>
    <p:sldId id="273" r:id="rId18"/>
    <p:sldId id="274" r:id="rId19"/>
    <p:sldId id="290" r:id="rId20"/>
    <p:sldId id="291" r:id="rId21"/>
    <p:sldId id="292" r:id="rId22"/>
    <p:sldId id="293" r:id="rId23"/>
    <p:sldId id="294" r:id="rId24"/>
    <p:sldId id="277" r:id="rId25"/>
    <p:sldId id="27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chi Okropiridze" initials="DO" lastIdx="3" clrIdx="0">
    <p:extLst>
      <p:ext uri="{19B8F6BF-5375-455C-9EA6-DF929625EA0E}">
        <p15:presenceInfo xmlns:p15="http://schemas.microsoft.com/office/powerpoint/2012/main" userId="52ea97bd39a2dd2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8" d="100"/>
          <a:sy n="78" d="100"/>
        </p:scale>
        <p:origin x="96"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1BFDBB-985D-46EF-B4BE-154442EC66B8}" type="datetimeFigureOut">
              <a:rPr lang="en-US" smtClean="0"/>
              <a:t>9/15/2022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EEE901-F7EF-42DF-9041-C21D4E9F981D}" type="slidenum">
              <a:rPr lang="en-US" smtClean="0"/>
              <a:t>‹#›</a:t>
            </a:fld>
            <a:endParaRPr lang="en-US"/>
          </a:p>
        </p:txBody>
      </p:sp>
    </p:spTree>
    <p:extLst>
      <p:ext uri="{BB962C8B-B14F-4D97-AF65-F5344CB8AC3E}">
        <p14:creationId xmlns:p14="http://schemas.microsoft.com/office/powerpoint/2010/main" val="2758566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fair-center.d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fair-center.de/"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repository.gsi.de/record/228172" TargetMode="External"/><Relationship Id="rId5" Type="http://schemas.openxmlformats.org/officeDocument/2006/relationships/hyperlink" Target="https://www.gsi.de/work/forschung/cbmnqm/cbm/activities/mcbm" TargetMode="External"/><Relationship Id="rId4" Type="http://schemas.openxmlformats.org/officeDocument/2006/relationships/hyperlink" Target="https://www-hades.gsi.de/"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fair-center.de/"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repository.gsi.de/record/228172" TargetMode="External"/><Relationship Id="rId4" Type="http://schemas.openxmlformats.org/officeDocument/2006/relationships/hyperlink" Target="https://www-hades.gsi.d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6E5AFD-D036-4246-BCA2-1598DD949FEB}" type="slidenum">
              <a:rPr lang="en-US" smtClean="0"/>
              <a:t>1</a:t>
            </a:fld>
            <a:endParaRPr lang="en-US"/>
          </a:p>
        </p:txBody>
      </p:sp>
    </p:spTree>
    <p:extLst>
      <p:ext uri="{BB962C8B-B14F-4D97-AF65-F5344CB8AC3E}">
        <p14:creationId xmlns:p14="http://schemas.microsoft.com/office/powerpoint/2010/main" val="3559026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6E5AFD-D036-4246-BCA2-1598DD949FEB}" type="slidenum">
              <a:rPr lang="en-US" smtClean="0"/>
              <a:t>16</a:t>
            </a:fld>
            <a:endParaRPr lang="en-US"/>
          </a:p>
        </p:txBody>
      </p:sp>
    </p:spTree>
    <p:extLst>
      <p:ext uri="{BB962C8B-B14F-4D97-AF65-F5344CB8AC3E}">
        <p14:creationId xmlns:p14="http://schemas.microsoft.com/office/powerpoint/2010/main" val="3164336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6E5AFD-D036-4246-BCA2-1598DD949FEB}" type="slidenum">
              <a:rPr lang="en-US" smtClean="0"/>
              <a:t>17</a:t>
            </a:fld>
            <a:endParaRPr lang="en-US"/>
          </a:p>
        </p:txBody>
      </p:sp>
    </p:spTree>
    <p:extLst>
      <p:ext uri="{BB962C8B-B14F-4D97-AF65-F5344CB8AC3E}">
        <p14:creationId xmlns:p14="http://schemas.microsoft.com/office/powerpoint/2010/main" val="3167350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6E5AFD-D036-4246-BCA2-1598DD949FEB}" type="slidenum">
              <a:rPr lang="en-US" smtClean="0"/>
              <a:t>18</a:t>
            </a:fld>
            <a:endParaRPr lang="en-US"/>
          </a:p>
        </p:txBody>
      </p:sp>
    </p:spTree>
    <p:extLst>
      <p:ext uri="{BB962C8B-B14F-4D97-AF65-F5344CB8AC3E}">
        <p14:creationId xmlns:p14="http://schemas.microsoft.com/office/powerpoint/2010/main" val="564597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6E5AFD-D036-4246-BCA2-1598DD949FEB}" type="slidenum">
              <a:rPr lang="en-US" smtClean="0"/>
              <a:t>19</a:t>
            </a:fld>
            <a:endParaRPr lang="en-US"/>
          </a:p>
        </p:txBody>
      </p:sp>
    </p:spTree>
    <p:extLst>
      <p:ext uri="{BB962C8B-B14F-4D97-AF65-F5344CB8AC3E}">
        <p14:creationId xmlns:p14="http://schemas.microsoft.com/office/powerpoint/2010/main" val="2511186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6E5AFD-D036-4246-BCA2-1598DD949FEB}" type="slidenum">
              <a:rPr lang="en-US" smtClean="0"/>
              <a:t>20</a:t>
            </a:fld>
            <a:endParaRPr lang="en-US"/>
          </a:p>
        </p:txBody>
      </p:sp>
    </p:spTree>
    <p:extLst>
      <p:ext uri="{BB962C8B-B14F-4D97-AF65-F5344CB8AC3E}">
        <p14:creationId xmlns:p14="http://schemas.microsoft.com/office/powerpoint/2010/main" val="250192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6E5AFD-D036-4246-BCA2-1598DD949FEB}" type="slidenum">
              <a:rPr lang="en-US" smtClean="0"/>
              <a:t>21</a:t>
            </a:fld>
            <a:endParaRPr lang="en-US"/>
          </a:p>
        </p:txBody>
      </p:sp>
    </p:spTree>
    <p:extLst>
      <p:ext uri="{BB962C8B-B14F-4D97-AF65-F5344CB8AC3E}">
        <p14:creationId xmlns:p14="http://schemas.microsoft.com/office/powerpoint/2010/main" val="1505449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6E5AFD-D036-4246-BCA2-1598DD949FEB}" type="slidenum">
              <a:rPr lang="en-US" smtClean="0"/>
              <a:t>22</a:t>
            </a:fld>
            <a:endParaRPr lang="en-US"/>
          </a:p>
        </p:txBody>
      </p:sp>
    </p:spTree>
    <p:extLst>
      <p:ext uri="{BB962C8B-B14F-4D97-AF65-F5344CB8AC3E}">
        <p14:creationId xmlns:p14="http://schemas.microsoft.com/office/powerpoint/2010/main" val="1272611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6E5AFD-D036-4246-BCA2-1598DD949FEB}" type="slidenum">
              <a:rPr lang="en-US" smtClean="0"/>
              <a:t>23</a:t>
            </a:fld>
            <a:endParaRPr lang="en-US"/>
          </a:p>
        </p:txBody>
      </p:sp>
    </p:spTree>
    <p:extLst>
      <p:ext uri="{BB962C8B-B14F-4D97-AF65-F5344CB8AC3E}">
        <p14:creationId xmlns:p14="http://schemas.microsoft.com/office/powerpoint/2010/main" val="3572638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6E5AFD-D036-4246-BCA2-1598DD949FEB}" type="slidenum">
              <a:rPr lang="en-US" smtClean="0"/>
              <a:t>25</a:t>
            </a:fld>
            <a:endParaRPr lang="en-US"/>
          </a:p>
        </p:txBody>
      </p:sp>
    </p:spTree>
    <p:extLst>
      <p:ext uri="{BB962C8B-B14F-4D97-AF65-F5344CB8AC3E}">
        <p14:creationId xmlns:p14="http://schemas.microsoft.com/office/powerpoint/2010/main" val="3377407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6E5AFD-D036-4246-BCA2-1598DD949FEB}" type="slidenum">
              <a:rPr lang="en-US" smtClean="0"/>
              <a:t>4</a:t>
            </a:fld>
            <a:endParaRPr lang="en-US"/>
          </a:p>
        </p:txBody>
      </p:sp>
    </p:spTree>
    <p:extLst>
      <p:ext uri="{BB962C8B-B14F-4D97-AF65-F5344CB8AC3E}">
        <p14:creationId xmlns:p14="http://schemas.microsoft.com/office/powerpoint/2010/main" val="653360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Scientists have been experimenting with heavy ions since 1969. Their aim is to gain new insights into the building blocks of matter. The research topics range from atomic, plasma and nuclear physics to materials science and biophysics.</a:t>
            </a:r>
          </a:p>
          <a:p>
            <a:endParaRPr lang="en-US" dirty="0"/>
          </a:p>
          <a:p>
            <a:endParaRPr lang="en-US" dirty="0"/>
          </a:p>
          <a:p>
            <a:r>
              <a:rPr lang="en-US" dirty="0"/>
              <a:t>The elements 107 to 112 were produced and detected for the first</a:t>
            </a:r>
          </a:p>
          <a:p>
            <a:r>
              <a:rPr lang="en-US" dirty="0"/>
              <a:t>time at GSI. With the help of a particle accelerator, two chemical</a:t>
            </a:r>
          </a:p>
          <a:p>
            <a:r>
              <a:rPr lang="en-US" dirty="0"/>
              <a:t>elements from the periodic table can be fused together to form a</a:t>
            </a:r>
          </a:p>
          <a:p>
            <a:r>
              <a:rPr lang="en-US" dirty="0"/>
              <a:t>new one.</a:t>
            </a:r>
          </a:p>
          <a:p>
            <a:endParaRPr lang="en-US" dirty="0"/>
          </a:p>
          <a:p>
            <a:r>
              <a:rPr lang="en-US" dirty="0"/>
              <a:t>A new form of cancer treatment was developed at GSI. From 1997</a:t>
            </a:r>
          </a:p>
          <a:p>
            <a:r>
              <a:rPr lang="en-US" dirty="0"/>
              <a:t>until 2008 more than 440 patients who suffered from tumors in</a:t>
            </a:r>
          </a:p>
          <a:p>
            <a:r>
              <a:rPr lang="en-US" dirty="0"/>
              <a:t>the head or neck region were treated with heavy ion beams. Ions</a:t>
            </a:r>
          </a:p>
          <a:p>
            <a:r>
              <a:rPr lang="en-US" dirty="0"/>
              <a:t>selectively damage tumor tissues while sparing the surrounding</a:t>
            </a:r>
          </a:p>
          <a:p>
            <a:r>
              <a:rPr lang="en-US" dirty="0"/>
              <a:t>healthy tissues. By now the therapy is well-established in clinics and</a:t>
            </a:r>
          </a:p>
          <a:p>
            <a:r>
              <a:rPr lang="en-US" dirty="0"/>
              <a:t>meanwhile scientists at GSI are working on its further development.</a:t>
            </a:r>
          </a:p>
          <a:p>
            <a:endParaRPr lang="en-US" dirty="0"/>
          </a:p>
        </p:txBody>
      </p:sp>
      <p:sp>
        <p:nvSpPr>
          <p:cNvPr id="4" name="Slide Number Placeholder 3"/>
          <p:cNvSpPr>
            <a:spLocks noGrp="1"/>
          </p:cNvSpPr>
          <p:nvPr>
            <p:ph type="sldNum" sz="quarter" idx="5"/>
          </p:nvPr>
        </p:nvSpPr>
        <p:spPr/>
        <p:txBody>
          <a:bodyPr/>
          <a:lstStyle/>
          <a:p>
            <a:fld id="{576E5AFD-D036-4246-BCA2-1598DD949FEB}" type="slidenum">
              <a:rPr lang="en-US" smtClean="0"/>
              <a:t>6</a:t>
            </a:fld>
            <a:endParaRPr lang="en-US"/>
          </a:p>
        </p:txBody>
      </p:sp>
    </p:spTree>
    <p:extLst>
      <p:ext uri="{BB962C8B-B14F-4D97-AF65-F5344CB8AC3E}">
        <p14:creationId xmlns:p14="http://schemas.microsoft.com/office/powerpoint/2010/main" val="3146464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6E5AFD-D036-4246-BCA2-1598DD949FEB}" type="slidenum">
              <a:rPr lang="en-US" smtClean="0"/>
              <a:t>8</a:t>
            </a:fld>
            <a:endParaRPr lang="en-US"/>
          </a:p>
        </p:txBody>
      </p:sp>
    </p:spTree>
    <p:extLst>
      <p:ext uri="{BB962C8B-B14F-4D97-AF65-F5344CB8AC3E}">
        <p14:creationId xmlns:p14="http://schemas.microsoft.com/office/powerpoint/2010/main" val="3080786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6E5AFD-D036-4246-BCA2-1598DD949FEB}" type="slidenum">
              <a:rPr lang="en-US" smtClean="0"/>
              <a:t>9</a:t>
            </a:fld>
            <a:endParaRPr lang="en-US"/>
          </a:p>
        </p:txBody>
      </p:sp>
    </p:spTree>
    <p:extLst>
      <p:ext uri="{BB962C8B-B14F-4D97-AF65-F5344CB8AC3E}">
        <p14:creationId xmlns:p14="http://schemas.microsoft.com/office/powerpoint/2010/main" val="2939868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Compressed Baryonic Matter (CBM) experiment will be one of the major scientific pillars of the future Facility for Antiproton and Ion Research (</a:t>
            </a:r>
            <a:r>
              <a:rPr lang="en-US" sz="1200" b="0" i="0" u="none" strike="noStrike" kern="1200" dirty="0">
                <a:solidFill>
                  <a:schemeClr val="tx1"/>
                </a:solidFill>
                <a:effectLst/>
                <a:latin typeface="+mn-lt"/>
                <a:ea typeface="+mn-ea"/>
                <a:cs typeface="+mn-cs"/>
                <a:hlinkClick r:id="rId3"/>
              </a:rPr>
              <a:t>FAIR</a:t>
            </a:r>
            <a:r>
              <a:rPr lang="en-US" sz="1200" b="0" i="0" kern="1200" dirty="0">
                <a:solidFill>
                  <a:schemeClr val="tx1"/>
                </a:solidFill>
                <a:effectLst/>
                <a:latin typeface="+mn-lt"/>
                <a:ea typeface="+mn-ea"/>
                <a:cs typeface="+mn-cs"/>
              </a:rPr>
              <a:t>) in Darmstadt. The goal of the CBM research program is to explore the properties of nuclear matter at high densities using high-energy nucleus-nucleus collisions. This includes the study of the equation-of-state, which governs the structure of neutron stars, and the dynamics of supernova explosions and of neutron star mergers. A fundamental aspect of the CBM program is the search for a predicted phase transition at high densities, where the nucleons are expected to dissolve into their elementary constituents, and chiral symmetry is restored.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CBM detector is designed to measure the collective </a:t>
            </a:r>
            <a:r>
              <a:rPr lang="en-US" sz="1200" b="0" i="0" kern="1200" dirty="0" err="1">
                <a:solidFill>
                  <a:schemeClr val="tx1"/>
                </a:solidFill>
                <a:effectLst/>
                <a:latin typeface="+mn-lt"/>
                <a:ea typeface="+mn-ea"/>
                <a:cs typeface="+mn-cs"/>
              </a:rPr>
              <a:t>behaviour</a:t>
            </a:r>
            <a:r>
              <a:rPr lang="en-US" sz="1200" b="0" i="0" kern="1200" dirty="0">
                <a:solidFill>
                  <a:schemeClr val="tx1"/>
                </a:solidFill>
                <a:effectLst/>
                <a:latin typeface="+mn-lt"/>
                <a:ea typeface="+mn-ea"/>
                <a:cs typeface="+mn-cs"/>
              </a:rPr>
              <a:t> of hadrons, together with rare diagnostic probes such as multi-strange hyperons, charmed particles and lepton pairs with unprecedented precision and statistics. Most of these particles will be studied for the first time in the FAIR energy range. In order to achieve the required precision, the measurements will be performed at reaction rates up to 10 </a:t>
            </a:r>
            <a:r>
              <a:rPr lang="en-US" sz="1200" b="0" i="0" kern="1200" dirty="0" err="1">
                <a:solidFill>
                  <a:schemeClr val="tx1"/>
                </a:solidFill>
                <a:effectLst/>
                <a:latin typeface="+mn-lt"/>
                <a:ea typeface="+mn-ea"/>
                <a:cs typeface="+mn-cs"/>
              </a:rPr>
              <a:t>MHz.</a:t>
            </a:r>
            <a:r>
              <a:rPr lang="en-US" sz="1200" b="0" i="0" kern="1200" dirty="0">
                <a:solidFill>
                  <a:schemeClr val="tx1"/>
                </a:solidFill>
                <a:effectLst/>
                <a:latin typeface="+mn-lt"/>
                <a:ea typeface="+mn-ea"/>
                <a:cs typeface="+mn-cs"/>
              </a:rPr>
              <a:t> This requires very fast and radiation hard detectors, a novel data read-out and analysis concept including free streaming front-end electronics, and a high performance computing cluster for online event selection. The CBM prototype detectors, the data read-out chain and the event reconstruction algorithms are under commissioning in the </a:t>
            </a:r>
            <a:r>
              <a:rPr lang="en-US" sz="1200" b="0" i="0" kern="1200" dirty="0" err="1">
                <a:solidFill>
                  <a:schemeClr val="tx1"/>
                </a:solidFill>
                <a:effectLst/>
                <a:latin typeface="+mn-lt"/>
                <a:ea typeface="+mn-ea"/>
                <a:cs typeface="+mn-cs"/>
              </a:rPr>
              <a:t>miniCBM</a:t>
            </a:r>
            <a:r>
              <a:rPr lang="en-US" sz="1200" b="0" i="0" kern="1200" dirty="0">
                <a:solidFill>
                  <a:schemeClr val="tx1"/>
                </a:solidFill>
                <a:effectLst/>
                <a:latin typeface="+mn-lt"/>
                <a:ea typeface="+mn-ea"/>
                <a:cs typeface="+mn-cs"/>
              </a:rPr>
              <a:t> experiment with heavy-ion beams at GSI-SIS18, and partly used in other experiments like HADES at GSI and STAR at RHIC-BNL during the FAIR phase 0.</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CBM experiment is realized by an international collaboration of 470 scientists from 56 institutions and 12 countries. The last face-to-face collaboration meeting took place in Kolkata (India) from Sept. 29</a:t>
            </a:r>
          </a:p>
          <a:p>
            <a:endParaRPr lang="en-US" dirty="0"/>
          </a:p>
        </p:txBody>
      </p:sp>
      <p:sp>
        <p:nvSpPr>
          <p:cNvPr id="4" name="Slide Number Placeholder 3"/>
          <p:cNvSpPr>
            <a:spLocks noGrp="1"/>
          </p:cNvSpPr>
          <p:nvPr>
            <p:ph type="sldNum" sz="quarter" idx="5"/>
          </p:nvPr>
        </p:nvSpPr>
        <p:spPr/>
        <p:txBody>
          <a:bodyPr/>
          <a:lstStyle/>
          <a:p>
            <a:fld id="{576E5AFD-D036-4246-BCA2-1598DD949FEB}" type="slidenum">
              <a:rPr lang="en-US" smtClean="0"/>
              <a:t>12</a:t>
            </a:fld>
            <a:endParaRPr lang="en-US"/>
          </a:p>
        </p:txBody>
      </p:sp>
    </p:spTree>
    <p:extLst>
      <p:ext uri="{BB962C8B-B14F-4D97-AF65-F5344CB8AC3E}">
        <p14:creationId xmlns:p14="http://schemas.microsoft.com/office/powerpoint/2010/main" val="1341843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DON’T READ THIS !!!! The research program on dense QCD matter at </a:t>
            </a:r>
            <a:r>
              <a:rPr lang="en-US" sz="1200" b="0" i="0" u="none" strike="noStrike" kern="1200" dirty="0">
                <a:solidFill>
                  <a:schemeClr val="tx1"/>
                </a:solidFill>
                <a:effectLst/>
                <a:latin typeface="+mn-lt"/>
                <a:ea typeface="+mn-ea"/>
                <a:cs typeface="+mn-cs"/>
                <a:hlinkClick r:id="rId3"/>
              </a:rPr>
              <a:t>FAIR</a:t>
            </a:r>
            <a:r>
              <a:rPr lang="en-US" sz="1200" b="0" i="0" kern="1200" dirty="0">
                <a:solidFill>
                  <a:schemeClr val="tx1"/>
                </a:solidFill>
                <a:effectLst/>
                <a:latin typeface="+mn-lt"/>
                <a:ea typeface="+mn-ea"/>
                <a:cs typeface="+mn-cs"/>
              </a:rPr>
              <a:t> will be performed by the experiments CBM and </a:t>
            </a:r>
            <a:r>
              <a:rPr lang="en-US" sz="1200" b="0" i="0" u="none" strike="noStrike" kern="1200" dirty="0">
                <a:solidFill>
                  <a:schemeClr val="tx1"/>
                </a:solidFill>
                <a:effectLst/>
                <a:latin typeface="+mn-lt"/>
                <a:ea typeface="+mn-ea"/>
                <a:cs typeface="+mn-cs"/>
                <a:hlinkClick r:id="rId4"/>
              </a:rPr>
              <a:t>HADES</a:t>
            </a:r>
            <a:r>
              <a:rPr lang="en-US" sz="1200" b="0" i="0" kern="1200" dirty="0">
                <a:solidFill>
                  <a:schemeClr val="tx1"/>
                </a:solidFill>
                <a:effectLst/>
                <a:latin typeface="+mn-lt"/>
                <a:ea typeface="+mn-ea"/>
                <a:cs typeface="+mn-cs"/>
              </a:rPr>
              <a:t> which are shown in figure 1. The two setups will be operated alternatively. The HADES detector, with its large polar angle acceptance ranging from 18 to 85 degrees, is well suited for reference measurements with proton beams and heavy-ion collision systems with moderate particle multiplicities, such as </a:t>
            </a:r>
            <a:r>
              <a:rPr lang="en-US" sz="1200" b="0" i="0" kern="1200" dirty="0" err="1">
                <a:solidFill>
                  <a:schemeClr val="tx1"/>
                </a:solidFill>
                <a:effectLst/>
                <a:latin typeface="+mn-lt"/>
                <a:ea typeface="+mn-ea"/>
                <a:cs typeface="+mn-cs"/>
              </a:rPr>
              <a:t>Ni+Ni</a:t>
            </a:r>
            <a:r>
              <a:rPr lang="en-US" sz="1200" b="0" i="0" kern="1200" dirty="0">
                <a:solidFill>
                  <a:schemeClr val="tx1"/>
                </a:solidFill>
                <a:effectLst/>
                <a:latin typeface="+mn-lt"/>
                <a:ea typeface="+mn-ea"/>
                <a:cs typeface="+mn-cs"/>
              </a:rPr>
              <a:t> or </a:t>
            </a:r>
            <a:r>
              <a:rPr lang="en-US" sz="1200" b="0" i="0" kern="1200" dirty="0" err="1">
                <a:solidFill>
                  <a:schemeClr val="tx1"/>
                </a:solidFill>
                <a:effectLst/>
                <a:latin typeface="+mn-lt"/>
                <a:ea typeface="+mn-ea"/>
                <a:cs typeface="+mn-cs"/>
              </a:rPr>
              <a:t>Ag+Ag</a:t>
            </a:r>
            <a:r>
              <a:rPr lang="en-US" sz="1200" b="0" i="0" kern="1200" dirty="0">
                <a:solidFill>
                  <a:schemeClr val="tx1"/>
                </a:solidFill>
                <a:effectLst/>
                <a:latin typeface="+mn-lt"/>
                <a:ea typeface="+mn-ea"/>
                <a:cs typeface="+mn-cs"/>
              </a:rPr>
              <a:t> at low SIS100 energies. With the HADES detector, electron-positron pairs and hadrons including multi-strange hyperons can be reconstructed.</a:t>
            </a:r>
          </a:p>
          <a:p>
            <a:endParaRPr lang="en-US" sz="1200" b="0" i="0" kern="1200" dirty="0">
              <a:solidFill>
                <a:schemeClr val="tx1"/>
              </a:solidFill>
              <a:effectLst/>
              <a:latin typeface="+mn-lt"/>
              <a:ea typeface="+mn-ea"/>
              <a:cs typeface="+mn-cs"/>
            </a:endParaRPr>
          </a:p>
          <a:p>
            <a:r>
              <a:rPr lang="en-US" dirty="0"/>
              <a:t>Fig. 1: The HADES detector (right) and the CBM experimental setup (left) (see text). The CBM setup comprises the superconducting magnet hosting the STS and the MVD, the </a:t>
            </a:r>
            <a:r>
              <a:rPr lang="en-US" dirty="0" err="1"/>
              <a:t>MuCh</a:t>
            </a:r>
            <a:r>
              <a:rPr lang="en-US" dirty="0"/>
              <a:t> in measuring position and the RICH in parking position, the TRD, the TOF and the PSD (see text). When operating HADES, a beam dump will be installed in front of the CBM </a:t>
            </a:r>
            <a:r>
              <a:rPr lang="en-US" dirty="0" err="1"/>
              <a:t>magnet.</a:t>
            </a:r>
            <a:r>
              <a:rPr lang="en-US" sz="1200" b="0" i="0" kern="1200" dirty="0" err="1">
                <a:solidFill>
                  <a:schemeClr val="tx1"/>
                </a:solidFill>
                <a:effectLst/>
                <a:latin typeface="+mn-lt"/>
                <a:ea typeface="+mn-ea"/>
                <a:cs typeface="+mn-cs"/>
              </a:rPr>
              <a:t>The</a:t>
            </a:r>
            <a:r>
              <a:rPr lang="en-US" sz="1200" b="0" i="0" kern="1200" dirty="0">
                <a:solidFill>
                  <a:schemeClr val="tx1"/>
                </a:solidFill>
                <a:effectLst/>
                <a:latin typeface="+mn-lt"/>
                <a:ea typeface="+mn-ea"/>
                <a:cs typeface="+mn-cs"/>
              </a:rPr>
              <a:t> CBM setup is a fixed target experiment which will be capable to measure hadrons, electrons and muons in heavy-ion collisions over the full FAIR beam energy range. In a central collision of two gold nuclei at FAIR energies, about 700 charged particles are emitted. The tracks of these particles will be measured by a Silicon Tracking System (STS) consisting of 8 layers of double-sided micro-strip sensors located in a magnetic field of a superconducting dipole magnet. The identification of hadrons requires an additional time-of-flight (TOF) measurement, which is performed by a wall of Multi-Gap Resistive Plate Chambers with an active area of about 120 m</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located about 7 m downstream the target. A Micro-Vertex-Detector (MVD), consisting of four layers of silicon monolithic active pixel sensors located in front of the STS, provides high-precision information of secondary decay vertices of short-lived particles like of open charm mesons.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identification of electrons and positrons is performed by a Ring Imaging Cherenkov (RICH) detector and a Transition Radiation Detector (TRD). Muons will measured by a Muon Chamber (MUCH) system which consists of Gas Electron Multiplier detector triplets sandwiched between hadron absorber plates made of graphite and iron. For muon measurements, the RICH detector will be replaced by the MUCH, and the TRD serves as tracking detector after the last hadron absorber. The reaction plane angle of the collision will be measured with the Project Spectator Detector (PSD), which is a segmented hadronic calorimeter located 10-15 m downstream the target.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order to perform high precision measurements of rare diagnostic probes, the CBM experiment will be operated at collision rates up to 10 MHz, leading to data rates up to 1 TB per second. To achieve the required performance, a free-streaming, trigger-less Data Acquisition System (DAQ) is under development. All detector signals are readout by ultra-fast and radiation-tolerant ASICs as front-end chips, which mark each hit with a time stamp, and send it to CERN </a:t>
            </a:r>
            <a:r>
              <a:rPr lang="en-US" sz="1200" b="0" i="0" kern="1200" dirty="0" err="1">
                <a:solidFill>
                  <a:schemeClr val="tx1"/>
                </a:solidFill>
                <a:effectLst/>
                <a:latin typeface="+mn-lt"/>
                <a:ea typeface="+mn-ea"/>
                <a:cs typeface="+mn-cs"/>
              </a:rPr>
              <a:t>GBTx</a:t>
            </a:r>
            <a:r>
              <a:rPr lang="en-US" sz="1200" b="0" i="0" kern="1200" dirty="0">
                <a:solidFill>
                  <a:schemeClr val="tx1"/>
                </a:solidFill>
                <a:effectLst/>
                <a:latin typeface="+mn-lt"/>
                <a:ea typeface="+mn-ea"/>
                <a:cs typeface="+mn-cs"/>
              </a:rPr>
              <a:t>-based radiation-tolerant data aggregation units. Further down-stream, the data streams are handled by Common Readout Interface (CRI) boards containing powerful FPGAs, and are forwarded via a PCIe based FPGA board to the entry node of a large-scale computer farm, the First-Level Event Selector (FLES). Finally, the data are transmitted via a high-speed optical connection (InfiniBand) to the FLES processing nodes, which are located in the high-performance computing center of GSI, the </a:t>
            </a:r>
            <a:r>
              <a:rPr lang="en-US" sz="1200" b="0" i="0" kern="1200" dirty="0" err="1">
                <a:solidFill>
                  <a:schemeClr val="tx1"/>
                </a:solidFill>
                <a:effectLst/>
                <a:latin typeface="+mn-lt"/>
                <a:ea typeface="+mn-ea"/>
                <a:cs typeface="+mn-cs"/>
              </a:rPr>
              <a:t>GreenIT</a:t>
            </a:r>
            <a:r>
              <a:rPr lang="en-US" sz="1200" b="0" i="0" kern="1200" dirty="0">
                <a:solidFill>
                  <a:schemeClr val="tx1"/>
                </a:solidFill>
                <a:effectLst/>
                <a:latin typeface="+mn-lt"/>
                <a:ea typeface="+mn-ea"/>
                <a:cs typeface="+mn-cs"/>
              </a:rPr>
              <a:t> cube. Upon reception in a FLES processing node, the micro-slices originating from all active subsystems, </a:t>
            </a:r>
            <a:r>
              <a:rPr lang="en-US" sz="1200" b="0" i="0" kern="1200" dirty="0" err="1">
                <a:solidFill>
                  <a:schemeClr val="tx1"/>
                </a:solidFill>
                <a:effectLst/>
                <a:latin typeface="+mn-lt"/>
                <a:ea typeface="+mn-ea"/>
                <a:cs typeface="+mn-cs"/>
              </a:rPr>
              <a:t>i.e</a:t>
            </a:r>
            <a:r>
              <a:rPr lang="en-US" sz="1200" b="0" i="0" kern="1200" dirty="0">
                <a:solidFill>
                  <a:schemeClr val="tx1"/>
                </a:solidFill>
                <a:effectLst/>
                <a:latin typeface="+mn-lt"/>
                <a:ea typeface="+mn-ea"/>
                <a:cs typeface="+mn-cs"/>
              </a:rPr>
              <a:t> the detector hits with time stamps collected over about 100 </a:t>
            </a:r>
            <a:r>
              <a:rPr lang="en-US" sz="1200" b="0" i="0" kern="1200" dirty="0" err="1">
                <a:solidFill>
                  <a:schemeClr val="tx1"/>
                </a:solidFill>
                <a:effectLst/>
                <a:latin typeface="+mn-lt"/>
                <a:ea typeface="+mn-ea"/>
                <a:cs typeface="+mn-cs"/>
              </a:rPr>
              <a:t>ms</a:t>
            </a:r>
            <a:r>
              <a:rPr lang="en-US" sz="1200" b="0" i="0" kern="1200" dirty="0">
                <a:solidFill>
                  <a:schemeClr val="tx1"/>
                </a:solidFill>
                <a:effectLst/>
                <a:latin typeface="+mn-lt"/>
                <a:ea typeface="+mn-ea"/>
                <a:cs typeface="+mn-cs"/>
              </a:rPr>
              <a:t>, are grouped into larger time-slices of about 100 </a:t>
            </a:r>
            <a:r>
              <a:rPr lang="en-US" sz="1200" b="0" i="0" kern="1200" dirty="0" err="1">
                <a:solidFill>
                  <a:schemeClr val="tx1"/>
                </a:solidFill>
                <a:effectLst/>
                <a:latin typeface="+mn-lt"/>
                <a:ea typeface="+mn-ea"/>
                <a:cs typeface="+mn-cs"/>
              </a:rPr>
              <a:t>ms</a:t>
            </a:r>
            <a:r>
              <a:rPr lang="en-US" sz="1200" b="0" i="0" kern="1200" dirty="0">
                <a:solidFill>
                  <a:schemeClr val="tx1"/>
                </a:solidFill>
                <a:effectLst/>
                <a:latin typeface="+mn-lt"/>
                <a:ea typeface="+mn-ea"/>
                <a:cs typeface="+mn-cs"/>
              </a:rPr>
              <a:t>, containing information from all detector systems. These time-slices then are used for the online data reconstruction and selection.</a:t>
            </a:r>
          </a:p>
          <a:p>
            <a:r>
              <a:rPr lang="en-US" sz="1200" b="0" i="0" kern="1200" dirty="0">
                <a:solidFill>
                  <a:schemeClr val="tx1"/>
                </a:solidFill>
                <a:effectLst/>
                <a:latin typeface="+mn-lt"/>
                <a:ea typeface="+mn-ea"/>
                <a:cs typeface="+mn-cs"/>
              </a:rPr>
              <a:t>In order to perform a full system test of the CBM data readout and acquisition chain, the </a:t>
            </a:r>
            <a:r>
              <a:rPr lang="en-US" sz="1200" b="0" i="0" kern="1200" dirty="0" err="1">
                <a:solidFill>
                  <a:schemeClr val="tx1"/>
                </a:solidFill>
                <a:effectLst/>
                <a:latin typeface="+mn-lt"/>
                <a:ea typeface="+mn-ea"/>
                <a:cs typeface="+mn-cs"/>
              </a:rPr>
              <a:t>miniCBM</a:t>
            </a:r>
            <a:r>
              <a:rPr lang="en-US" sz="1200" b="0" i="0"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hlinkClick r:id="rId5"/>
              </a:rPr>
              <a:t>mCBM</a:t>
            </a:r>
            <a:r>
              <a:rPr lang="en-US" sz="1200" b="0" i="0" kern="1200" dirty="0">
                <a:solidFill>
                  <a:schemeClr val="tx1"/>
                </a:solidFill>
                <a:effectLst/>
                <a:latin typeface="+mn-lt"/>
                <a:ea typeface="+mn-ea"/>
                <a:cs typeface="+mn-cs"/>
              </a:rPr>
              <a:t>) experiment has been installed at SIS18. The </a:t>
            </a:r>
            <a:r>
              <a:rPr lang="en-US" sz="1200" b="0" i="0" kern="1200" dirty="0" err="1">
                <a:solidFill>
                  <a:schemeClr val="tx1"/>
                </a:solidFill>
                <a:effectLst/>
                <a:latin typeface="+mn-lt"/>
                <a:ea typeface="+mn-ea"/>
                <a:cs typeface="+mn-cs"/>
              </a:rPr>
              <a:t>mCBM</a:t>
            </a:r>
            <a:r>
              <a:rPr lang="en-US" sz="1200" b="0" i="0" kern="1200" dirty="0">
                <a:solidFill>
                  <a:schemeClr val="tx1"/>
                </a:solidFill>
                <a:effectLst/>
                <a:latin typeface="+mn-lt"/>
                <a:ea typeface="+mn-ea"/>
                <a:cs typeface="+mn-cs"/>
              </a:rPr>
              <a:t> setup comprises final prototypes and pre-series components of all CBM detector subsystems and their read-out systems. The setup allows the commissioning of the free-streaming data acquisition system, the data transport to the high performance computer farm inside the </a:t>
            </a:r>
            <a:r>
              <a:rPr lang="en-US" sz="1200" b="0" i="0" kern="1200" dirty="0" err="1">
                <a:solidFill>
                  <a:schemeClr val="tx1"/>
                </a:solidFill>
                <a:effectLst/>
                <a:latin typeface="+mn-lt"/>
                <a:ea typeface="+mn-ea"/>
                <a:cs typeface="+mn-cs"/>
              </a:rPr>
              <a:t>GreenIT</a:t>
            </a:r>
            <a:r>
              <a:rPr lang="en-US" sz="1200" b="0" i="0" kern="1200" dirty="0">
                <a:solidFill>
                  <a:schemeClr val="tx1"/>
                </a:solidFill>
                <a:effectLst/>
                <a:latin typeface="+mn-lt"/>
                <a:ea typeface="+mn-ea"/>
                <a:cs typeface="+mn-cs"/>
              </a:rPr>
              <a:t> Cube, the online track and event reconstruction and event selection algorithms. In addition, high-rate detector tests will be performed with nucleus-nucleus collisions under realistic experiment conditions up to interaction rates of 10 </a:t>
            </a:r>
            <a:r>
              <a:rPr lang="en-US" sz="1200" b="0" i="0" kern="1200" dirty="0" err="1">
                <a:solidFill>
                  <a:schemeClr val="tx1"/>
                </a:solidFill>
                <a:effectLst/>
                <a:latin typeface="+mn-lt"/>
                <a:ea typeface="+mn-ea"/>
                <a:cs typeface="+mn-cs"/>
              </a:rPr>
              <a:t>MHz.</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Detailed information on the various hardware and software developments towards the realization of the CBM experiment is presented in the CBM Progress Report 2019 (</a:t>
            </a:r>
            <a:r>
              <a:rPr lang="en-US" sz="1200" b="0" i="0" u="none" strike="noStrike" kern="1200" dirty="0">
                <a:solidFill>
                  <a:schemeClr val="tx1"/>
                </a:solidFill>
                <a:effectLst/>
                <a:latin typeface="+mn-lt"/>
                <a:ea typeface="+mn-ea"/>
                <a:cs typeface="+mn-cs"/>
                <a:hlinkClick r:id="rId6"/>
              </a:rPr>
              <a:t>link</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576E5AFD-D036-4246-BCA2-1598DD949FEB}" type="slidenum">
              <a:rPr lang="en-US" smtClean="0"/>
              <a:t>13</a:t>
            </a:fld>
            <a:endParaRPr lang="en-US"/>
          </a:p>
        </p:txBody>
      </p:sp>
    </p:spTree>
    <p:extLst>
      <p:ext uri="{BB962C8B-B14F-4D97-AF65-F5344CB8AC3E}">
        <p14:creationId xmlns:p14="http://schemas.microsoft.com/office/powerpoint/2010/main" val="3223091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research program on dense QCD matter at </a:t>
            </a:r>
            <a:r>
              <a:rPr lang="en-US" sz="1200" b="0" i="0" u="none" strike="noStrike" kern="1200" dirty="0">
                <a:solidFill>
                  <a:schemeClr val="tx1"/>
                </a:solidFill>
                <a:effectLst/>
                <a:latin typeface="+mn-lt"/>
                <a:ea typeface="+mn-ea"/>
                <a:cs typeface="+mn-cs"/>
                <a:hlinkClick r:id="rId3"/>
              </a:rPr>
              <a:t>FAIR</a:t>
            </a:r>
            <a:r>
              <a:rPr lang="en-US" sz="1200" b="0" i="0" kern="1200" dirty="0">
                <a:solidFill>
                  <a:schemeClr val="tx1"/>
                </a:solidFill>
                <a:effectLst/>
                <a:latin typeface="+mn-lt"/>
                <a:ea typeface="+mn-ea"/>
                <a:cs typeface="+mn-cs"/>
              </a:rPr>
              <a:t> will be performed by the experiments CBM and </a:t>
            </a:r>
            <a:r>
              <a:rPr lang="en-US" sz="1200" b="0" i="0" u="none" strike="noStrike" kern="1200" dirty="0">
                <a:solidFill>
                  <a:schemeClr val="tx1"/>
                </a:solidFill>
                <a:effectLst/>
                <a:latin typeface="+mn-lt"/>
                <a:ea typeface="+mn-ea"/>
                <a:cs typeface="+mn-cs"/>
                <a:hlinkClick r:id="rId4"/>
              </a:rPr>
              <a:t>HADES</a:t>
            </a:r>
            <a:r>
              <a:rPr lang="en-US" sz="1200" b="0" i="0" kern="1200" dirty="0">
                <a:solidFill>
                  <a:schemeClr val="tx1"/>
                </a:solidFill>
                <a:effectLst/>
                <a:latin typeface="+mn-lt"/>
                <a:ea typeface="+mn-ea"/>
                <a:cs typeface="+mn-cs"/>
              </a:rPr>
              <a:t> which are shown in figure 1. The two setups will be operated alternatively. The HADES detector, with its large polar angle acceptance ranging from 18 to 85 degrees, is well suited for reference measurements with proton beams and heavy-ion collision systems with moderate particle multiplicities, such as </a:t>
            </a:r>
            <a:r>
              <a:rPr lang="en-US" sz="1200" b="0" i="0" kern="1200" dirty="0" err="1">
                <a:solidFill>
                  <a:schemeClr val="tx1"/>
                </a:solidFill>
                <a:effectLst/>
                <a:latin typeface="+mn-lt"/>
                <a:ea typeface="+mn-ea"/>
                <a:cs typeface="+mn-cs"/>
              </a:rPr>
              <a:t>Ni+Ni</a:t>
            </a:r>
            <a:r>
              <a:rPr lang="en-US" sz="1200" b="0" i="0" kern="1200" dirty="0">
                <a:solidFill>
                  <a:schemeClr val="tx1"/>
                </a:solidFill>
                <a:effectLst/>
                <a:latin typeface="+mn-lt"/>
                <a:ea typeface="+mn-ea"/>
                <a:cs typeface="+mn-cs"/>
              </a:rPr>
              <a:t> or </a:t>
            </a:r>
            <a:r>
              <a:rPr lang="en-US" sz="1200" b="0" i="0" kern="1200" dirty="0" err="1">
                <a:solidFill>
                  <a:schemeClr val="tx1"/>
                </a:solidFill>
                <a:effectLst/>
                <a:latin typeface="+mn-lt"/>
                <a:ea typeface="+mn-ea"/>
                <a:cs typeface="+mn-cs"/>
              </a:rPr>
              <a:t>Ag+Ag</a:t>
            </a:r>
            <a:r>
              <a:rPr lang="en-US" sz="1200" b="0" i="0" kern="1200" dirty="0">
                <a:solidFill>
                  <a:schemeClr val="tx1"/>
                </a:solidFill>
                <a:effectLst/>
                <a:latin typeface="+mn-lt"/>
                <a:ea typeface="+mn-ea"/>
                <a:cs typeface="+mn-cs"/>
              </a:rPr>
              <a:t> at low SIS100 energies. With the HADES detector, electron-positron pairs and hadrons including multi-strange hyperons can be reconstructed.</a:t>
            </a:r>
          </a:p>
          <a:p>
            <a:endParaRPr lang="en-US" sz="1200" b="0" i="0" kern="1200" dirty="0">
              <a:solidFill>
                <a:schemeClr val="tx1"/>
              </a:solidFill>
              <a:effectLst/>
              <a:latin typeface="+mn-lt"/>
              <a:ea typeface="+mn-ea"/>
              <a:cs typeface="+mn-cs"/>
            </a:endParaRPr>
          </a:p>
          <a:p>
            <a:r>
              <a:rPr lang="en-US" dirty="0"/>
              <a:t>Fig. 1: The HADES detector (right) and the CBM experimental setup (left) (see text). The CBM setup comprises the superconducting magnet hosting the STS and the MVD, the </a:t>
            </a:r>
            <a:r>
              <a:rPr lang="en-US" dirty="0" err="1"/>
              <a:t>MuCh</a:t>
            </a:r>
            <a:r>
              <a:rPr lang="en-US" dirty="0"/>
              <a:t> in measuring position and the RICH in parking position, the TRD, the TOF and the PSD (see text). When operating HADES, a beam dump will be installed in front of the CBM </a:t>
            </a:r>
            <a:r>
              <a:rPr lang="en-US" dirty="0" err="1"/>
              <a:t>magnet.</a:t>
            </a:r>
            <a:r>
              <a:rPr lang="en-US" sz="1200" b="0" i="0" kern="1200" dirty="0" err="1">
                <a:solidFill>
                  <a:schemeClr val="tx1"/>
                </a:solidFill>
                <a:effectLst/>
                <a:latin typeface="+mn-lt"/>
                <a:ea typeface="+mn-ea"/>
                <a:cs typeface="+mn-cs"/>
              </a:rPr>
              <a:t>The</a:t>
            </a:r>
            <a:r>
              <a:rPr lang="en-US" sz="1200" b="0" i="0" kern="1200" dirty="0">
                <a:solidFill>
                  <a:schemeClr val="tx1"/>
                </a:solidFill>
                <a:effectLst/>
                <a:latin typeface="+mn-lt"/>
                <a:ea typeface="+mn-ea"/>
                <a:cs typeface="+mn-cs"/>
              </a:rPr>
              <a:t> CBM setup is a fixed target experiment which will be capable to measure hadrons, electrons and muons in heavy-ion collisions over the full FAIR beam energy range. In a central collision of two gold nuclei at FAIR energies, about 700 charged particles are emitted. The tracks of these particles will be measured by a Silicon Tracking System (STS) consisting of 8 layers of double-sided micro-strip sensors located in a magnetic field of a superconducting dipole magnet. The identification of hadrons requires an additional time-of-flight (TOF) measurement, which is performed by a wall of Multi-Gap Resistive Plate Chambers with an active area of about 120 m</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located about 7 m downstream the target. A Micro-Vertex-Detector (MVD), consisting of four layers of silicon monolithic active pixel sensors located in front of the STS, provides high-precision information of secondary decay vertices of short-lived particles like of open charm mesons.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identification of electrons and positrons is performed by a Ring Imaging Cherenkov (RICH) detector and a Transition Radiation Detector (TRD). Muons will measured by a Muon Chamber (MUCH) system which consists of Gas Electron Multiplier detector triplets sandwiched between hadron absorber plates made of graphite and iron. For muon measurements, the RICH detector will be replaced by the MUCH, and the TRD serves as tracking detector after the last hadron absorber. The reaction plane angle of the collision will be measured with the Project Spectator Detector (PSD), which is a segmented hadronic calorimeter located 10-15 m downstream the target.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Detailed information on the various hardware and software developments towards the realization of the CBM experiment is presented in the CBM Progress Report 2019 (</a:t>
            </a:r>
            <a:r>
              <a:rPr lang="en-US" sz="1200" b="0" i="0" u="none" strike="noStrike" kern="1200" dirty="0">
                <a:solidFill>
                  <a:schemeClr val="tx1"/>
                </a:solidFill>
                <a:effectLst/>
                <a:latin typeface="+mn-lt"/>
                <a:ea typeface="+mn-ea"/>
                <a:cs typeface="+mn-cs"/>
                <a:hlinkClick r:id="rId5"/>
              </a:rPr>
              <a:t>link</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576E5AFD-D036-4246-BCA2-1598DD949FEB}" type="slidenum">
              <a:rPr lang="en-US" smtClean="0"/>
              <a:t>14</a:t>
            </a:fld>
            <a:endParaRPr lang="en-US"/>
          </a:p>
        </p:txBody>
      </p:sp>
    </p:spTree>
    <p:extLst>
      <p:ext uri="{BB962C8B-B14F-4D97-AF65-F5344CB8AC3E}">
        <p14:creationId xmlns:p14="http://schemas.microsoft.com/office/powerpoint/2010/main" val="3646043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Design constraints</a:t>
            </a:r>
          </a:p>
          <a:p>
            <a:r>
              <a:rPr lang="en-US" sz="1200" b="0" i="0" u="none" strike="noStrike" kern="1200" baseline="0" dirty="0">
                <a:solidFill>
                  <a:schemeClr val="tx1"/>
                </a:solidFill>
                <a:latin typeface="+mn-lt"/>
                <a:ea typeface="+mn-ea"/>
                <a:cs typeface="+mn-cs"/>
              </a:rPr>
              <a:t>The design of the Silicon Tracking System is based on the following constraints:</a:t>
            </a:r>
          </a:p>
          <a:p>
            <a:r>
              <a:rPr lang="en-US" sz="1200" b="1" i="0" u="none" strike="noStrike" kern="1200" baseline="0" dirty="0">
                <a:solidFill>
                  <a:schemeClr val="tx1"/>
                </a:solidFill>
                <a:latin typeface="+mn-lt"/>
                <a:ea typeface="+mn-ea"/>
                <a:cs typeface="+mn-cs"/>
              </a:rPr>
              <a:t>Aperture</a:t>
            </a:r>
          </a:p>
          <a:p>
            <a:r>
              <a:rPr lang="en-US" sz="1200" b="0" i="0" u="none" strike="noStrike" kern="1200" baseline="0" dirty="0">
                <a:solidFill>
                  <a:schemeClr val="tx1"/>
                </a:solidFill>
                <a:latin typeface="+mn-lt"/>
                <a:ea typeface="+mn-ea"/>
                <a:cs typeface="+mn-cs"/>
              </a:rPr>
              <a:t>For the conception of the CBM experiment, the polar aperture 2.5 - 25 was chosen throughout</a:t>
            </a:r>
          </a:p>
          <a:p>
            <a:r>
              <a:rPr lang="en-US" sz="1200" b="0" i="0" u="none" strike="noStrike" kern="1200" baseline="0" dirty="0">
                <a:solidFill>
                  <a:schemeClr val="tx1"/>
                </a:solidFill>
                <a:latin typeface="+mn-lt"/>
                <a:ea typeface="+mn-ea"/>
                <a:cs typeface="+mn-cs"/>
              </a:rPr>
              <a:t>all detector systems to cover the hemisphere in the laboratory frame, i.e. from center-of-mass</a:t>
            </a:r>
          </a:p>
          <a:p>
            <a:r>
              <a:rPr lang="en-US" sz="1200" b="0" i="0" u="none" strike="noStrike" kern="1200" baseline="0" dirty="0">
                <a:solidFill>
                  <a:schemeClr val="tx1"/>
                </a:solidFill>
                <a:latin typeface="+mn-lt"/>
                <a:ea typeface="+mn-ea"/>
                <a:cs typeface="+mn-cs"/>
              </a:rPr>
              <a:t>rapidity close to beam rapidity. Examples of rapidity distributions of bulk probes are given in</a:t>
            </a:r>
          </a:p>
          <a:p>
            <a:r>
              <a:rPr lang="en-US" sz="1200" b="0" i="0" u="none" strike="noStrike" kern="1200" baseline="0" dirty="0">
                <a:solidFill>
                  <a:schemeClr val="tx1"/>
                </a:solidFill>
                <a:latin typeface="+mn-lt"/>
                <a:ea typeface="+mn-ea"/>
                <a:cs typeface="+mn-cs"/>
              </a:rPr>
              <a:t>Chapter 2.6.</a:t>
            </a:r>
          </a:p>
          <a:p>
            <a:r>
              <a:rPr lang="en-US" sz="1200" b="1" i="0" u="none" strike="noStrike" kern="1200" baseline="0" dirty="0">
                <a:solidFill>
                  <a:schemeClr val="tx1"/>
                </a:solidFill>
                <a:latin typeface="+mn-lt"/>
                <a:ea typeface="+mn-ea"/>
                <a:cs typeface="+mn-cs"/>
              </a:rPr>
              <a:t>Spatial resolution</a:t>
            </a:r>
          </a:p>
          <a:p>
            <a:r>
              <a:rPr lang="en-US" sz="1200" b="0" i="0" u="none" strike="noStrike" kern="1200" baseline="0" dirty="0">
                <a:solidFill>
                  <a:schemeClr val="tx1"/>
                </a:solidFill>
                <a:latin typeface="+mn-lt"/>
                <a:ea typeface="+mn-ea"/>
                <a:cs typeface="+mn-cs"/>
              </a:rPr>
              <a:t>Simulation studies have demonstrated that a single-hit resolution of about 25 </a:t>
            </a:r>
            <a:r>
              <a:rPr lang="en-US" sz="1200" b="0" i="1" u="none" strike="noStrike" kern="1200" baseline="0" dirty="0" err="1">
                <a:solidFill>
                  <a:schemeClr val="tx1"/>
                </a:solidFill>
                <a:latin typeface="+mn-lt"/>
                <a:ea typeface="+mn-ea"/>
                <a:cs typeface="+mn-cs"/>
              </a:rPr>
              <a:t>μ</a:t>
            </a:r>
            <a:r>
              <a:rPr lang="en-US" sz="1200" b="0" i="0" u="none" strike="noStrike" kern="1200" baseline="0" dirty="0" err="1">
                <a:solidFill>
                  <a:schemeClr val="tx1"/>
                </a:solidFill>
                <a:latin typeface="+mn-lt"/>
                <a:ea typeface="+mn-ea"/>
                <a:cs typeface="+mn-cs"/>
              </a:rPr>
              <a:t>m</a:t>
            </a:r>
            <a:r>
              <a:rPr lang="en-US" sz="1200" b="0" i="0" u="none" strike="noStrike" kern="1200" baseline="0" dirty="0">
                <a:solidFill>
                  <a:schemeClr val="tx1"/>
                </a:solidFill>
                <a:latin typeface="+mn-lt"/>
                <a:ea typeface="+mn-ea"/>
                <a:cs typeface="+mn-cs"/>
              </a:rPr>
              <a:t> provides the</a:t>
            </a:r>
          </a:p>
          <a:p>
            <a:r>
              <a:rPr lang="en-US" sz="1200" b="0" i="0" u="none" strike="noStrike" kern="1200" baseline="0" dirty="0">
                <a:solidFill>
                  <a:schemeClr val="tx1"/>
                </a:solidFill>
                <a:latin typeface="+mn-lt"/>
                <a:ea typeface="+mn-ea"/>
                <a:cs typeface="+mn-cs"/>
              </a:rPr>
              <a:t>required momentum resolution mainly determined by multiple scattering. A read-out strip pitch</a:t>
            </a:r>
          </a:p>
          <a:p>
            <a:r>
              <a:rPr lang="en-US" sz="1200" b="0" i="0" u="none" strike="noStrike" kern="1200" baseline="0" dirty="0">
                <a:solidFill>
                  <a:schemeClr val="tx1"/>
                </a:solidFill>
                <a:latin typeface="+mn-lt"/>
                <a:ea typeface="+mn-ea"/>
                <a:cs typeface="+mn-cs"/>
              </a:rPr>
              <a:t>of 58 </a:t>
            </a:r>
            <a:r>
              <a:rPr lang="en-US" sz="1200" b="0" i="1" u="none" strike="noStrike" kern="1200" baseline="0" dirty="0" err="1">
                <a:solidFill>
                  <a:schemeClr val="tx1"/>
                </a:solidFill>
                <a:latin typeface="+mn-lt"/>
                <a:ea typeface="+mn-ea"/>
                <a:cs typeface="+mn-cs"/>
              </a:rPr>
              <a:t>μ</a:t>
            </a:r>
            <a:r>
              <a:rPr lang="en-US" sz="1200" b="0" i="0" u="none" strike="noStrike" kern="1200" baseline="0" dirty="0" err="1">
                <a:solidFill>
                  <a:schemeClr val="tx1"/>
                </a:solidFill>
                <a:latin typeface="+mn-lt"/>
                <a:ea typeface="+mn-ea"/>
                <a:cs typeface="+mn-cs"/>
              </a:rPr>
              <a:t>m</a:t>
            </a:r>
            <a:r>
              <a:rPr lang="en-US" sz="1200" b="0" i="0" u="none" strike="noStrike" kern="1200" baseline="0" dirty="0">
                <a:solidFill>
                  <a:schemeClr val="tx1"/>
                </a:solidFill>
                <a:latin typeface="+mn-lt"/>
                <a:ea typeface="+mn-ea"/>
                <a:cs typeface="+mn-cs"/>
              </a:rPr>
              <a:t> was chosen matching this requirement.</a:t>
            </a:r>
          </a:p>
          <a:p>
            <a:r>
              <a:rPr lang="en-US" sz="1200" b="1" i="0" u="none" strike="noStrike" kern="1200" baseline="0" dirty="0">
                <a:solidFill>
                  <a:schemeClr val="tx1"/>
                </a:solidFill>
                <a:latin typeface="+mn-lt"/>
                <a:ea typeface="+mn-ea"/>
                <a:cs typeface="+mn-cs"/>
              </a:rPr>
              <a:t>Hit rates</a:t>
            </a:r>
          </a:p>
          <a:p>
            <a:r>
              <a:rPr lang="en-US" sz="1200" b="0" i="0" u="none" strike="noStrike" kern="1200" baseline="0" dirty="0">
                <a:solidFill>
                  <a:schemeClr val="tx1"/>
                </a:solidFill>
                <a:latin typeface="+mn-lt"/>
                <a:ea typeface="+mn-ea"/>
                <a:cs typeface="+mn-cs"/>
              </a:rPr>
              <a:t>Charged particle rates of about 10 MHz per cm2 are expected in the innermost regions of the</a:t>
            </a:r>
          </a:p>
          <a:p>
            <a:r>
              <a:rPr lang="en-US" sz="1200" b="0" i="0" u="none" strike="noStrike" kern="1200" baseline="0" dirty="0">
                <a:solidFill>
                  <a:schemeClr val="tx1"/>
                </a:solidFill>
                <a:latin typeface="+mn-lt"/>
                <a:ea typeface="+mn-ea"/>
                <a:cs typeface="+mn-cs"/>
              </a:rPr>
              <a:t>STS. They fall off by two orders of magnitude in the outer regions of the STS. Different read-out</a:t>
            </a:r>
          </a:p>
          <a:p>
            <a:r>
              <a:rPr lang="en-US" sz="1200" b="0" i="0" u="none" strike="noStrike" kern="1200" baseline="0" dirty="0">
                <a:solidFill>
                  <a:schemeClr val="tx1"/>
                </a:solidFill>
                <a:latin typeface="+mn-lt"/>
                <a:ea typeface="+mn-ea"/>
                <a:cs typeface="+mn-cs"/>
              </a:rPr>
              <a:t>strip lengths were chosen for different regions of the STS to keep maximum strip occupancies at</a:t>
            </a:r>
          </a:p>
          <a:p>
            <a:r>
              <a:rPr lang="en-US" sz="1200" b="0" i="0" u="none" strike="noStrike" kern="1200" baseline="0" dirty="0">
                <a:solidFill>
                  <a:schemeClr val="tx1"/>
                </a:solidFill>
                <a:latin typeface="+mn-lt"/>
                <a:ea typeface="+mn-ea"/>
                <a:cs typeface="+mn-cs"/>
              </a:rPr>
              <a:t>the level of a few percent.</a:t>
            </a:r>
          </a:p>
          <a:p>
            <a:r>
              <a:rPr lang="en-US" sz="1200" b="1" i="0" u="none" strike="noStrike" kern="1200" baseline="0" dirty="0">
                <a:solidFill>
                  <a:schemeClr val="tx1"/>
                </a:solidFill>
                <a:latin typeface="+mn-lt"/>
                <a:ea typeface="+mn-ea"/>
                <a:cs typeface="+mn-cs"/>
              </a:rPr>
              <a:t>Signal shaping time</a:t>
            </a:r>
          </a:p>
          <a:p>
            <a:r>
              <a:rPr lang="en-US" sz="1200" b="0" i="0" u="none" strike="noStrike" kern="1200" baseline="0" dirty="0">
                <a:solidFill>
                  <a:schemeClr val="tx1"/>
                </a:solidFill>
                <a:latin typeface="+mn-lt"/>
                <a:ea typeface="+mn-ea"/>
                <a:cs typeface="+mn-cs"/>
              </a:rPr>
              <a:t>In order to avoid pile-up of events, fast self-triggering front-end electronics with a shaping time</a:t>
            </a:r>
          </a:p>
          <a:p>
            <a:r>
              <a:rPr lang="en-US" sz="1200" b="0" i="0" u="none" strike="noStrike" kern="1200" baseline="0" dirty="0">
                <a:solidFill>
                  <a:schemeClr val="tx1"/>
                </a:solidFill>
                <a:latin typeface="+mn-lt"/>
                <a:ea typeface="+mn-ea"/>
                <a:cs typeface="+mn-cs"/>
              </a:rPr>
              <a:t>of the order of 20 ns have to be used.</a:t>
            </a:r>
          </a:p>
          <a:p>
            <a:r>
              <a:rPr lang="en-US" sz="1200" b="1" i="0" u="none" strike="noStrike" kern="1200" baseline="0" dirty="0">
                <a:solidFill>
                  <a:schemeClr val="tx1"/>
                </a:solidFill>
                <a:latin typeface="+mn-lt"/>
                <a:ea typeface="+mn-ea"/>
                <a:cs typeface="+mn-cs"/>
              </a:rPr>
              <a:t>Single-hit efficiency, track reconstruction efficiency</a:t>
            </a:r>
          </a:p>
          <a:p>
            <a:r>
              <a:rPr lang="en-US" sz="1200" b="0" i="0" u="none" strike="noStrike" kern="1200" baseline="0" dirty="0">
                <a:solidFill>
                  <a:schemeClr val="tx1"/>
                </a:solidFill>
                <a:latin typeface="+mn-lt"/>
                <a:ea typeface="+mn-ea"/>
                <a:cs typeface="+mn-cs"/>
              </a:rPr>
              <a:t>A detection layer should provide close to 100 per cent single-hit efficiency still keeping a low</a:t>
            </a:r>
          </a:p>
          <a:p>
            <a:r>
              <a:rPr lang="en-US" sz="1200" b="0" i="0" u="none" strike="noStrike" kern="1200" baseline="0" dirty="0">
                <a:solidFill>
                  <a:schemeClr val="tx1"/>
                </a:solidFill>
                <a:latin typeface="+mn-lt"/>
                <a:ea typeface="+mn-ea"/>
                <a:cs typeface="+mn-cs"/>
              </a:rPr>
              <a:t>noise hit rate. Earlier studies have shown [17] that a signal-to-noise ratio (the most probable</a:t>
            </a:r>
          </a:p>
          <a:p>
            <a:r>
              <a:rPr lang="en-US" sz="1200" b="0" i="0" u="none" strike="noStrike" kern="1200" baseline="0" dirty="0">
                <a:solidFill>
                  <a:schemeClr val="tx1"/>
                </a:solidFill>
                <a:latin typeface="+mn-lt"/>
                <a:ea typeface="+mn-ea"/>
                <a:cs typeface="+mn-cs"/>
              </a:rPr>
              <a:t>amplitude for a MIP divided by the RMS of the single strip noise distribution) has to be kept</a:t>
            </a:r>
          </a:p>
          <a:p>
            <a:r>
              <a:rPr lang="en-US" sz="1200" b="0" i="0" u="none" strike="noStrike" kern="1200" baseline="0" dirty="0">
                <a:solidFill>
                  <a:schemeClr val="tx1"/>
                </a:solidFill>
                <a:latin typeface="+mn-lt"/>
                <a:ea typeface="+mn-ea"/>
                <a:cs typeface="+mn-cs"/>
              </a:rPr>
              <a:t>exceeding 10 even after signal deterioration due to the radiation damage. The track reconstruction</a:t>
            </a:r>
          </a:p>
          <a:p>
            <a:r>
              <a:rPr lang="en-US" sz="1200" b="0" i="0" u="none" strike="noStrike" kern="1200" baseline="0" dirty="0">
                <a:solidFill>
                  <a:schemeClr val="tx1"/>
                </a:solidFill>
                <a:latin typeface="+mn-lt"/>
                <a:ea typeface="+mn-ea"/>
                <a:cs typeface="+mn-cs"/>
              </a:rPr>
              <a:t>algorithms utilizing the hits shall enable the trajectory finding with an efficiency exceeding</a:t>
            </a:r>
          </a:p>
          <a:p>
            <a:r>
              <a:rPr lang="en-US" sz="1200" b="0" i="0" u="none" strike="noStrike" kern="1200" baseline="0" dirty="0">
                <a:solidFill>
                  <a:schemeClr val="tx1"/>
                </a:solidFill>
                <a:latin typeface="+mn-lt"/>
                <a:ea typeface="+mn-ea"/>
                <a:cs typeface="+mn-cs"/>
              </a:rPr>
              <a:t>95% for particle momenta larger than 1 GeV/c.</a:t>
            </a:r>
          </a:p>
          <a:p>
            <a:r>
              <a:rPr lang="en-US" sz="1200" b="1" i="0" u="none" strike="noStrike" kern="1200" baseline="0" dirty="0">
                <a:solidFill>
                  <a:schemeClr val="tx1"/>
                </a:solidFill>
                <a:latin typeface="+mn-lt"/>
                <a:ea typeface="+mn-ea"/>
                <a:cs typeface="+mn-cs"/>
              </a:rPr>
              <a:t>Radiation damage</a:t>
            </a:r>
          </a:p>
          <a:p>
            <a:r>
              <a:rPr lang="en-US" sz="1200" b="0" i="0" u="none" strike="noStrike" kern="1200" baseline="0" dirty="0">
                <a:solidFill>
                  <a:schemeClr val="tx1"/>
                </a:solidFill>
                <a:latin typeface="+mn-lt"/>
                <a:ea typeface="+mn-ea"/>
                <a:cs typeface="+mn-cs"/>
              </a:rPr>
              <a:t>The running scenario of the experiment results in a 1 MeV neutron equivalent fluence in the</a:t>
            </a:r>
          </a:p>
          <a:p>
            <a:r>
              <a:rPr lang="en-US" sz="1200" b="0" i="0" u="none" strike="noStrike" kern="1200" baseline="0" dirty="0">
                <a:solidFill>
                  <a:schemeClr val="tx1"/>
                </a:solidFill>
                <a:latin typeface="+mn-lt"/>
                <a:ea typeface="+mn-ea"/>
                <a:cs typeface="+mn-cs"/>
              </a:rPr>
              <a:t>innermost regions of the STS reaching less than 1013 per cm2 at SIS100 and 1 × 1014 per cm2 at</a:t>
            </a:r>
          </a:p>
          <a:p>
            <a:r>
              <a:rPr lang="en-US" sz="1200" b="0" i="0" u="none" strike="noStrike" kern="1200" baseline="0" dirty="0">
                <a:solidFill>
                  <a:schemeClr val="tx1"/>
                </a:solidFill>
                <a:latin typeface="+mn-lt"/>
                <a:ea typeface="+mn-ea"/>
                <a:cs typeface="+mn-cs"/>
              </a:rPr>
              <a:t>SIS300. Their replacement is foreseen in case the integrated fluence exceeds those values. Thus</a:t>
            </a:r>
          </a:p>
          <a:p>
            <a:r>
              <a:rPr lang="en-US" sz="1200" b="0" i="0" u="none" strike="noStrike" kern="1200" baseline="0" dirty="0">
                <a:solidFill>
                  <a:schemeClr val="tx1"/>
                </a:solidFill>
                <a:latin typeface="+mn-lt"/>
                <a:ea typeface="+mn-ea"/>
                <a:cs typeface="+mn-cs"/>
              </a:rPr>
              <a:t>standard silicon sensors can be used. The sensors need to be operated at bias voltages of up to</a:t>
            </a:r>
          </a:p>
          <a:p>
            <a:r>
              <a:rPr lang="en-US" sz="1200" b="0" i="0" u="none" strike="noStrike" kern="1200" baseline="0" dirty="0">
                <a:solidFill>
                  <a:schemeClr val="tx1"/>
                </a:solidFill>
                <a:latin typeface="+mn-lt"/>
                <a:ea typeface="+mn-ea"/>
                <a:cs typeface="+mn-cs"/>
              </a:rPr>
              <a:t>500 V, at a temperature of around -5 C to limit radiation damage induced leakage currents.</a:t>
            </a:r>
          </a:p>
          <a:p>
            <a:r>
              <a:rPr lang="en-US" sz="1200" b="1" i="0" u="none" strike="noStrike" kern="1200" baseline="0" dirty="0">
                <a:solidFill>
                  <a:schemeClr val="tx1"/>
                </a:solidFill>
                <a:latin typeface="+mn-lt"/>
                <a:ea typeface="+mn-ea"/>
                <a:cs typeface="+mn-cs"/>
              </a:rPr>
              <a:t>Material budget, momentum resolution</a:t>
            </a:r>
          </a:p>
          <a:p>
            <a:r>
              <a:rPr lang="en-US" sz="1200" b="0" i="0" u="none" strike="noStrike" kern="1200" baseline="0" dirty="0">
                <a:solidFill>
                  <a:schemeClr val="tx1"/>
                </a:solidFill>
                <a:latin typeface="+mn-lt"/>
                <a:ea typeface="+mn-ea"/>
                <a:cs typeface="+mn-cs"/>
              </a:rPr>
              <a:t>As by design the momentum resolution is dominated by multiple scattering, the material budget</a:t>
            </a:r>
          </a:p>
          <a:p>
            <a:r>
              <a:rPr lang="en-US" sz="1200" b="0" i="0" u="none" strike="noStrike" kern="1200" baseline="0" dirty="0">
                <a:solidFill>
                  <a:schemeClr val="tx1"/>
                </a:solidFill>
                <a:latin typeface="+mn-lt"/>
                <a:ea typeface="+mn-ea"/>
                <a:cs typeface="+mn-cs"/>
              </a:rPr>
              <a:t>of the STS has to be kept as small as possible. The STS is laid out such that front-end read-out</a:t>
            </a:r>
          </a:p>
          <a:p>
            <a:r>
              <a:rPr lang="en-US" sz="1200" b="0" i="0" u="none" strike="noStrike" kern="1200" baseline="0" dirty="0">
                <a:solidFill>
                  <a:schemeClr val="tx1"/>
                </a:solidFill>
                <a:latin typeface="+mn-lt"/>
                <a:ea typeface="+mn-ea"/>
                <a:cs typeface="+mn-cs"/>
              </a:rPr>
              <a:t>electronics, cooling and mechanical </a:t>
            </a:r>
            <a:r>
              <a:rPr lang="en-US" sz="1200" b="0" i="0" u="none" strike="noStrike" kern="1200" baseline="0" dirty="0" err="1">
                <a:solidFill>
                  <a:schemeClr val="tx1"/>
                </a:solidFill>
                <a:latin typeface="+mn-lt"/>
                <a:ea typeface="+mn-ea"/>
                <a:cs typeface="+mn-cs"/>
              </a:rPr>
              <a:t>infrastucture</a:t>
            </a:r>
            <a:r>
              <a:rPr lang="en-US" sz="1200" b="0" i="0" u="none" strike="noStrike" kern="1200" baseline="0" dirty="0">
                <a:solidFill>
                  <a:schemeClr val="tx1"/>
                </a:solidFill>
                <a:latin typeface="+mn-lt"/>
                <a:ea typeface="+mn-ea"/>
                <a:cs typeface="+mn-cs"/>
              </a:rPr>
              <a:t> are located outside of the detector acceptance.</a:t>
            </a:r>
          </a:p>
          <a:p>
            <a:r>
              <a:rPr lang="en-US" sz="1200" b="0" i="0" u="none" strike="noStrike" kern="1200" baseline="0" dirty="0">
                <a:solidFill>
                  <a:schemeClr val="tx1"/>
                </a:solidFill>
                <a:latin typeface="+mn-lt"/>
                <a:ea typeface="+mn-ea"/>
                <a:cs typeface="+mn-cs"/>
              </a:rPr>
              <a:t>The momentum resolution required for physics observables is p/p  1%.</a:t>
            </a:r>
          </a:p>
          <a:p>
            <a:r>
              <a:rPr lang="en-US" sz="1200" b="1" i="0" u="none" strike="noStrike" kern="1200" baseline="0" dirty="0">
                <a:solidFill>
                  <a:schemeClr val="tx1"/>
                </a:solidFill>
                <a:latin typeface="+mn-lt"/>
                <a:ea typeface="+mn-ea"/>
                <a:cs typeface="+mn-cs"/>
              </a:rPr>
              <a:t>Number of read-out channels</a:t>
            </a:r>
          </a:p>
          <a:p>
            <a:r>
              <a:rPr lang="en-US" sz="1200" b="0" i="0" u="none" strike="noStrike" kern="1200" baseline="0" dirty="0">
                <a:solidFill>
                  <a:schemeClr val="tx1"/>
                </a:solidFill>
                <a:latin typeface="+mn-lt"/>
                <a:ea typeface="+mn-ea"/>
                <a:cs typeface="+mn-cs"/>
              </a:rPr>
              <a:t>The largest read-out pitch compatible with the required spatial resolution and the longest readout</a:t>
            </a:r>
          </a:p>
          <a:p>
            <a:r>
              <a:rPr lang="en-US" sz="1200" b="0" i="0" u="none" strike="noStrike" kern="1200" baseline="0" dirty="0">
                <a:solidFill>
                  <a:schemeClr val="tx1"/>
                </a:solidFill>
                <a:latin typeface="+mn-lt"/>
                <a:ea typeface="+mn-ea"/>
                <a:cs typeface="+mn-cs"/>
              </a:rPr>
              <a:t>strips compatible with requirements on occupancy and signal-to-noise performance were</a:t>
            </a:r>
          </a:p>
          <a:p>
            <a:r>
              <a:rPr lang="en-US" sz="1200" b="0" i="0" u="none" strike="noStrike" kern="1200" baseline="0" dirty="0">
                <a:solidFill>
                  <a:schemeClr val="tx1"/>
                </a:solidFill>
                <a:latin typeface="+mn-lt"/>
                <a:ea typeface="+mn-ea"/>
                <a:cs typeface="+mn-cs"/>
              </a:rPr>
              <a:t>chosen in order to minimize the number of read-out channels. Both the number of read-out</a:t>
            </a:r>
          </a:p>
          <a:p>
            <a:r>
              <a:rPr lang="en-US" sz="1200" b="0" i="0" u="none" strike="noStrike" kern="1200" baseline="0" dirty="0">
                <a:solidFill>
                  <a:schemeClr val="tx1"/>
                </a:solidFill>
                <a:latin typeface="+mn-lt"/>
                <a:ea typeface="+mn-ea"/>
                <a:cs typeface="+mn-cs"/>
              </a:rPr>
              <a:t>channels and the material budget in the aperture can be decreased by deployment of </a:t>
            </a:r>
            <a:r>
              <a:rPr lang="en-US" sz="1200" b="0" i="0" u="none" strike="noStrike" kern="1200" baseline="0" dirty="0" err="1">
                <a:solidFill>
                  <a:schemeClr val="tx1"/>
                </a:solidFill>
                <a:latin typeface="+mn-lt"/>
                <a:ea typeface="+mn-ea"/>
                <a:cs typeface="+mn-cs"/>
              </a:rPr>
              <a:t>doublesided</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silicon microstrip sensors of appropriate strip length.</a:t>
            </a:r>
            <a:endParaRPr lang="en-US" dirty="0"/>
          </a:p>
        </p:txBody>
      </p:sp>
      <p:sp>
        <p:nvSpPr>
          <p:cNvPr id="4" name="Slide Number Placeholder 3"/>
          <p:cNvSpPr>
            <a:spLocks noGrp="1"/>
          </p:cNvSpPr>
          <p:nvPr>
            <p:ph type="sldNum" sz="quarter" idx="5"/>
          </p:nvPr>
        </p:nvSpPr>
        <p:spPr/>
        <p:txBody>
          <a:bodyPr/>
          <a:lstStyle/>
          <a:p>
            <a:fld id="{576E5AFD-D036-4246-BCA2-1598DD949FEB}" type="slidenum">
              <a:rPr lang="en-US" smtClean="0"/>
              <a:t>15</a:t>
            </a:fld>
            <a:endParaRPr lang="en-US"/>
          </a:p>
        </p:txBody>
      </p:sp>
    </p:spTree>
    <p:extLst>
      <p:ext uri="{BB962C8B-B14F-4D97-AF65-F5344CB8AC3E}">
        <p14:creationId xmlns:p14="http://schemas.microsoft.com/office/powerpoint/2010/main" val="2124300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F0F3E-4F02-4EC3-8912-112A4A0C2C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274522-F9FC-4A64-BF90-5EB126376D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3EBFE6-D174-49F5-909B-A65E47B5BF7C}"/>
              </a:ext>
            </a:extLst>
          </p:cNvPr>
          <p:cNvSpPr>
            <a:spLocks noGrp="1"/>
          </p:cNvSpPr>
          <p:nvPr>
            <p:ph type="dt" sz="half" idx="10"/>
          </p:nvPr>
        </p:nvSpPr>
        <p:spPr/>
        <p:txBody>
          <a:bodyPr/>
          <a:lstStyle/>
          <a:p>
            <a:fld id="{8F7BD0B3-73D1-44A0-9638-C329803A4653}" type="datetimeFigureOut">
              <a:rPr lang="en-US" smtClean="0"/>
              <a:t>9/15/2022</a:t>
            </a:fld>
            <a:endParaRPr lang="en-US"/>
          </a:p>
        </p:txBody>
      </p:sp>
      <p:sp>
        <p:nvSpPr>
          <p:cNvPr id="5" name="Footer Placeholder 4">
            <a:extLst>
              <a:ext uri="{FF2B5EF4-FFF2-40B4-BE49-F238E27FC236}">
                <a16:creationId xmlns:a16="http://schemas.microsoft.com/office/drawing/2014/main" id="{097CBEEF-6558-438C-BA5A-E0825AE533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F7F99A-ACD3-4640-93FE-8A8D71684003}"/>
              </a:ext>
            </a:extLst>
          </p:cNvPr>
          <p:cNvSpPr>
            <a:spLocks noGrp="1"/>
          </p:cNvSpPr>
          <p:nvPr>
            <p:ph type="sldNum" sz="quarter" idx="12"/>
          </p:nvPr>
        </p:nvSpPr>
        <p:spPr/>
        <p:txBody>
          <a:bodyPr/>
          <a:lstStyle/>
          <a:p>
            <a:fld id="{5F00C03F-7E8F-4B92-9CF5-379EE3E059FA}" type="slidenum">
              <a:rPr lang="en-US" smtClean="0"/>
              <a:t>‹#›</a:t>
            </a:fld>
            <a:endParaRPr lang="en-US"/>
          </a:p>
        </p:txBody>
      </p:sp>
    </p:spTree>
    <p:extLst>
      <p:ext uri="{BB962C8B-B14F-4D97-AF65-F5344CB8AC3E}">
        <p14:creationId xmlns:p14="http://schemas.microsoft.com/office/powerpoint/2010/main" val="3104489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B0D9-0494-4481-BF97-3EA020ED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7D3532-1D08-40A3-BC81-28D38A41236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BD6E1-7FC8-41E0-84CE-5B60C75DFAF7}"/>
              </a:ext>
            </a:extLst>
          </p:cNvPr>
          <p:cNvSpPr>
            <a:spLocks noGrp="1"/>
          </p:cNvSpPr>
          <p:nvPr>
            <p:ph type="dt" sz="half" idx="10"/>
          </p:nvPr>
        </p:nvSpPr>
        <p:spPr/>
        <p:txBody>
          <a:bodyPr/>
          <a:lstStyle/>
          <a:p>
            <a:fld id="{8F7BD0B3-73D1-44A0-9638-C329803A4653}" type="datetimeFigureOut">
              <a:rPr lang="en-US" smtClean="0"/>
              <a:t>9/15/2022</a:t>
            </a:fld>
            <a:endParaRPr lang="en-US"/>
          </a:p>
        </p:txBody>
      </p:sp>
      <p:sp>
        <p:nvSpPr>
          <p:cNvPr id="5" name="Footer Placeholder 4">
            <a:extLst>
              <a:ext uri="{FF2B5EF4-FFF2-40B4-BE49-F238E27FC236}">
                <a16:creationId xmlns:a16="http://schemas.microsoft.com/office/drawing/2014/main" id="{FF674DBE-2BDE-4AFB-BDC4-70A9E2E690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8A7C44-19B7-417A-B20A-3EE00F05ACA1}"/>
              </a:ext>
            </a:extLst>
          </p:cNvPr>
          <p:cNvSpPr>
            <a:spLocks noGrp="1"/>
          </p:cNvSpPr>
          <p:nvPr>
            <p:ph type="sldNum" sz="quarter" idx="12"/>
          </p:nvPr>
        </p:nvSpPr>
        <p:spPr/>
        <p:txBody>
          <a:bodyPr/>
          <a:lstStyle/>
          <a:p>
            <a:fld id="{5F00C03F-7E8F-4B92-9CF5-379EE3E059FA}" type="slidenum">
              <a:rPr lang="en-US" smtClean="0"/>
              <a:t>‹#›</a:t>
            </a:fld>
            <a:endParaRPr lang="en-US"/>
          </a:p>
        </p:txBody>
      </p:sp>
    </p:spTree>
    <p:extLst>
      <p:ext uri="{BB962C8B-B14F-4D97-AF65-F5344CB8AC3E}">
        <p14:creationId xmlns:p14="http://schemas.microsoft.com/office/powerpoint/2010/main" val="888436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D86E4F-3776-4F4E-9C39-159BCD1C0C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F3659C-16FF-4A9D-AE9F-A083BBCF0C0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9E90B1-F527-4794-8B3F-8F171B32C531}"/>
              </a:ext>
            </a:extLst>
          </p:cNvPr>
          <p:cNvSpPr>
            <a:spLocks noGrp="1"/>
          </p:cNvSpPr>
          <p:nvPr>
            <p:ph type="dt" sz="half" idx="10"/>
          </p:nvPr>
        </p:nvSpPr>
        <p:spPr/>
        <p:txBody>
          <a:bodyPr/>
          <a:lstStyle/>
          <a:p>
            <a:fld id="{8F7BD0B3-73D1-44A0-9638-C329803A4653}" type="datetimeFigureOut">
              <a:rPr lang="en-US" smtClean="0"/>
              <a:t>9/15/2022</a:t>
            </a:fld>
            <a:endParaRPr lang="en-US"/>
          </a:p>
        </p:txBody>
      </p:sp>
      <p:sp>
        <p:nvSpPr>
          <p:cNvPr id="5" name="Footer Placeholder 4">
            <a:extLst>
              <a:ext uri="{FF2B5EF4-FFF2-40B4-BE49-F238E27FC236}">
                <a16:creationId xmlns:a16="http://schemas.microsoft.com/office/drawing/2014/main" id="{EA162B89-83A3-4861-861D-D6DF9A3B6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92A169-9AB9-477D-BBC6-75FEEC651BFA}"/>
              </a:ext>
            </a:extLst>
          </p:cNvPr>
          <p:cNvSpPr>
            <a:spLocks noGrp="1"/>
          </p:cNvSpPr>
          <p:nvPr>
            <p:ph type="sldNum" sz="quarter" idx="12"/>
          </p:nvPr>
        </p:nvSpPr>
        <p:spPr/>
        <p:txBody>
          <a:bodyPr/>
          <a:lstStyle/>
          <a:p>
            <a:fld id="{5F00C03F-7E8F-4B92-9CF5-379EE3E059FA}" type="slidenum">
              <a:rPr lang="en-US" smtClean="0"/>
              <a:t>‹#›</a:t>
            </a:fld>
            <a:endParaRPr lang="en-US"/>
          </a:p>
        </p:txBody>
      </p:sp>
    </p:spTree>
    <p:extLst>
      <p:ext uri="{BB962C8B-B14F-4D97-AF65-F5344CB8AC3E}">
        <p14:creationId xmlns:p14="http://schemas.microsoft.com/office/powerpoint/2010/main" val="1768778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F5743-8EC5-4FC2-83AB-AFD5C294D5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FB4388-D71B-41B4-AE51-81E55E831BB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BD20-44EA-4BE5-A1C5-EB7133B1C3E5}"/>
              </a:ext>
            </a:extLst>
          </p:cNvPr>
          <p:cNvSpPr>
            <a:spLocks noGrp="1"/>
          </p:cNvSpPr>
          <p:nvPr>
            <p:ph type="dt" sz="half" idx="10"/>
          </p:nvPr>
        </p:nvSpPr>
        <p:spPr/>
        <p:txBody>
          <a:bodyPr/>
          <a:lstStyle/>
          <a:p>
            <a:fld id="{8F7BD0B3-73D1-44A0-9638-C329803A4653}" type="datetimeFigureOut">
              <a:rPr lang="en-US" smtClean="0"/>
              <a:t>9/15/2022</a:t>
            </a:fld>
            <a:endParaRPr lang="en-US"/>
          </a:p>
        </p:txBody>
      </p:sp>
      <p:sp>
        <p:nvSpPr>
          <p:cNvPr id="5" name="Footer Placeholder 4">
            <a:extLst>
              <a:ext uri="{FF2B5EF4-FFF2-40B4-BE49-F238E27FC236}">
                <a16:creationId xmlns:a16="http://schemas.microsoft.com/office/drawing/2014/main" id="{C762420E-0DE6-486F-860D-A5B2C6D57F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01001B-0589-4EAF-A2C3-6A1C120EB65D}"/>
              </a:ext>
            </a:extLst>
          </p:cNvPr>
          <p:cNvSpPr>
            <a:spLocks noGrp="1"/>
          </p:cNvSpPr>
          <p:nvPr>
            <p:ph type="sldNum" sz="quarter" idx="12"/>
          </p:nvPr>
        </p:nvSpPr>
        <p:spPr/>
        <p:txBody>
          <a:bodyPr/>
          <a:lstStyle/>
          <a:p>
            <a:fld id="{5F00C03F-7E8F-4B92-9CF5-379EE3E059FA}" type="slidenum">
              <a:rPr lang="en-US" smtClean="0"/>
              <a:t>‹#›</a:t>
            </a:fld>
            <a:endParaRPr lang="en-US"/>
          </a:p>
        </p:txBody>
      </p:sp>
    </p:spTree>
    <p:extLst>
      <p:ext uri="{BB962C8B-B14F-4D97-AF65-F5344CB8AC3E}">
        <p14:creationId xmlns:p14="http://schemas.microsoft.com/office/powerpoint/2010/main" val="1093975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2938B-AAC1-4FCD-9BAA-C07998EFA4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A23B1E-0A66-4305-B863-CB6B9FEF1D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945DD3-0D5A-4D59-B83B-E89A815089ED}"/>
              </a:ext>
            </a:extLst>
          </p:cNvPr>
          <p:cNvSpPr>
            <a:spLocks noGrp="1"/>
          </p:cNvSpPr>
          <p:nvPr>
            <p:ph type="dt" sz="half" idx="10"/>
          </p:nvPr>
        </p:nvSpPr>
        <p:spPr/>
        <p:txBody>
          <a:bodyPr/>
          <a:lstStyle/>
          <a:p>
            <a:fld id="{8F7BD0B3-73D1-44A0-9638-C329803A4653}" type="datetimeFigureOut">
              <a:rPr lang="en-US" smtClean="0"/>
              <a:t>9/15/2022</a:t>
            </a:fld>
            <a:endParaRPr lang="en-US"/>
          </a:p>
        </p:txBody>
      </p:sp>
      <p:sp>
        <p:nvSpPr>
          <p:cNvPr id="5" name="Footer Placeholder 4">
            <a:extLst>
              <a:ext uri="{FF2B5EF4-FFF2-40B4-BE49-F238E27FC236}">
                <a16:creationId xmlns:a16="http://schemas.microsoft.com/office/drawing/2014/main" id="{EF9DD934-A0F3-4660-8213-D2B95D7FAF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3E06C-EB3B-4C7D-8B8B-99A4C0095886}"/>
              </a:ext>
            </a:extLst>
          </p:cNvPr>
          <p:cNvSpPr>
            <a:spLocks noGrp="1"/>
          </p:cNvSpPr>
          <p:nvPr>
            <p:ph type="sldNum" sz="quarter" idx="12"/>
          </p:nvPr>
        </p:nvSpPr>
        <p:spPr/>
        <p:txBody>
          <a:bodyPr/>
          <a:lstStyle/>
          <a:p>
            <a:fld id="{5F00C03F-7E8F-4B92-9CF5-379EE3E059FA}" type="slidenum">
              <a:rPr lang="en-US" smtClean="0"/>
              <a:t>‹#›</a:t>
            </a:fld>
            <a:endParaRPr lang="en-US"/>
          </a:p>
        </p:txBody>
      </p:sp>
    </p:spTree>
    <p:extLst>
      <p:ext uri="{BB962C8B-B14F-4D97-AF65-F5344CB8AC3E}">
        <p14:creationId xmlns:p14="http://schemas.microsoft.com/office/powerpoint/2010/main" val="137349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13F4F-2AED-48A6-9C91-31604B294F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857291-385A-4F87-A77B-18A19458FD5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6D83C3-A636-4563-9D14-825B9ABA376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63DB60-2E71-470E-B2C1-AA7106FD7D85}"/>
              </a:ext>
            </a:extLst>
          </p:cNvPr>
          <p:cNvSpPr>
            <a:spLocks noGrp="1"/>
          </p:cNvSpPr>
          <p:nvPr>
            <p:ph type="dt" sz="half" idx="10"/>
          </p:nvPr>
        </p:nvSpPr>
        <p:spPr/>
        <p:txBody>
          <a:bodyPr/>
          <a:lstStyle/>
          <a:p>
            <a:fld id="{8F7BD0B3-73D1-44A0-9638-C329803A4653}" type="datetimeFigureOut">
              <a:rPr lang="en-US" smtClean="0"/>
              <a:t>9/15/2022</a:t>
            </a:fld>
            <a:endParaRPr lang="en-US"/>
          </a:p>
        </p:txBody>
      </p:sp>
      <p:sp>
        <p:nvSpPr>
          <p:cNvPr id="6" name="Footer Placeholder 5">
            <a:extLst>
              <a:ext uri="{FF2B5EF4-FFF2-40B4-BE49-F238E27FC236}">
                <a16:creationId xmlns:a16="http://schemas.microsoft.com/office/drawing/2014/main" id="{40837D87-A77D-4B5C-A7DC-2AEF391501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B9FF46-2AF8-4B6B-865D-79DA18573863}"/>
              </a:ext>
            </a:extLst>
          </p:cNvPr>
          <p:cNvSpPr>
            <a:spLocks noGrp="1"/>
          </p:cNvSpPr>
          <p:nvPr>
            <p:ph type="sldNum" sz="quarter" idx="12"/>
          </p:nvPr>
        </p:nvSpPr>
        <p:spPr/>
        <p:txBody>
          <a:bodyPr/>
          <a:lstStyle/>
          <a:p>
            <a:fld id="{5F00C03F-7E8F-4B92-9CF5-379EE3E059FA}" type="slidenum">
              <a:rPr lang="en-US" smtClean="0"/>
              <a:t>‹#›</a:t>
            </a:fld>
            <a:endParaRPr lang="en-US"/>
          </a:p>
        </p:txBody>
      </p:sp>
    </p:spTree>
    <p:extLst>
      <p:ext uri="{BB962C8B-B14F-4D97-AF65-F5344CB8AC3E}">
        <p14:creationId xmlns:p14="http://schemas.microsoft.com/office/powerpoint/2010/main" val="2880944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FA9AC-DAE5-490F-97C6-23D5E8593E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79CC01-DABE-4C6C-ACCC-6E014F0DFB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77973DD-EA6A-44C2-AC9D-564FA95E6D2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B395CD-4551-4B42-A69D-96E4E6A7D4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9D9F7FA-FD9E-4F6C-892C-974827BB06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FEB298-078A-47B5-A64F-A37650ECA7B0}"/>
              </a:ext>
            </a:extLst>
          </p:cNvPr>
          <p:cNvSpPr>
            <a:spLocks noGrp="1"/>
          </p:cNvSpPr>
          <p:nvPr>
            <p:ph type="dt" sz="half" idx="10"/>
          </p:nvPr>
        </p:nvSpPr>
        <p:spPr/>
        <p:txBody>
          <a:bodyPr/>
          <a:lstStyle/>
          <a:p>
            <a:fld id="{8F7BD0B3-73D1-44A0-9638-C329803A4653}" type="datetimeFigureOut">
              <a:rPr lang="en-US" smtClean="0"/>
              <a:t>9/15/2022</a:t>
            </a:fld>
            <a:endParaRPr lang="en-US"/>
          </a:p>
        </p:txBody>
      </p:sp>
      <p:sp>
        <p:nvSpPr>
          <p:cNvPr id="8" name="Footer Placeholder 7">
            <a:extLst>
              <a:ext uri="{FF2B5EF4-FFF2-40B4-BE49-F238E27FC236}">
                <a16:creationId xmlns:a16="http://schemas.microsoft.com/office/drawing/2014/main" id="{F079D84C-BBE1-4553-A2B3-C1F45446CC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241444-AB19-4A02-9E09-ACC53DA22C2E}"/>
              </a:ext>
            </a:extLst>
          </p:cNvPr>
          <p:cNvSpPr>
            <a:spLocks noGrp="1"/>
          </p:cNvSpPr>
          <p:nvPr>
            <p:ph type="sldNum" sz="quarter" idx="12"/>
          </p:nvPr>
        </p:nvSpPr>
        <p:spPr/>
        <p:txBody>
          <a:bodyPr/>
          <a:lstStyle/>
          <a:p>
            <a:fld id="{5F00C03F-7E8F-4B92-9CF5-379EE3E059FA}" type="slidenum">
              <a:rPr lang="en-US" smtClean="0"/>
              <a:t>‹#›</a:t>
            </a:fld>
            <a:endParaRPr lang="en-US"/>
          </a:p>
        </p:txBody>
      </p:sp>
    </p:spTree>
    <p:extLst>
      <p:ext uri="{BB962C8B-B14F-4D97-AF65-F5344CB8AC3E}">
        <p14:creationId xmlns:p14="http://schemas.microsoft.com/office/powerpoint/2010/main" val="2740946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261FE-F0CE-484C-975B-C6BA0B999F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70B4D8-88E5-43F4-9083-AAEECA498716}"/>
              </a:ext>
            </a:extLst>
          </p:cNvPr>
          <p:cNvSpPr>
            <a:spLocks noGrp="1"/>
          </p:cNvSpPr>
          <p:nvPr>
            <p:ph type="dt" sz="half" idx="10"/>
          </p:nvPr>
        </p:nvSpPr>
        <p:spPr/>
        <p:txBody>
          <a:bodyPr/>
          <a:lstStyle/>
          <a:p>
            <a:fld id="{8F7BD0B3-73D1-44A0-9638-C329803A4653}" type="datetimeFigureOut">
              <a:rPr lang="en-US" smtClean="0"/>
              <a:t>9/15/2022</a:t>
            </a:fld>
            <a:endParaRPr lang="en-US"/>
          </a:p>
        </p:txBody>
      </p:sp>
      <p:sp>
        <p:nvSpPr>
          <p:cNvPr id="4" name="Footer Placeholder 3">
            <a:extLst>
              <a:ext uri="{FF2B5EF4-FFF2-40B4-BE49-F238E27FC236}">
                <a16:creationId xmlns:a16="http://schemas.microsoft.com/office/drawing/2014/main" id="{2E96D3D3-92E4-4EB7-9FB1-16BA0F4BE5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413321-7D18-4BEE-AF68-5917B7869787}"/>
              </a:ext>
            </a:extLst>
          </p:cNvPr>
          <p:cNvSpPr>
            <a:spLocks noGrp="1"/>
          </p:cNvSpPr>
          <p:nvPr>
            <p:ph type="sldNum" sz="quarter" idx="12"/>
          </p:nvPr>
        </p:nvSpPr>
        <p:spPr/>
        <p:txBody>
          <a:bodyPr/>
          <a:lstStyle/>
          <a:p>
            <a:fld id="{5F00C03F-7E8F-4B92-9CF5-379EE3E059FA}" type="slidenum">
              <a:rPr lang="en-US" smtClean="0"/>
              <a:t>‹#›</a:t>
            </a:fld>
            <a:endParaRPr lang="en-US"/>
          </a:p>
        </p:txBody>
      </p:sp>
    </p:spTree>
    <p:extLst>
      <p:ext uri="{BB962C8B-B14F-4D97-AF65-F5344CB8AC3E}">
        <p14:creationId xmlns:p14="http://schemas.microsoft.com/office/powerpoint/2010/main" val="3454087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D957CE-F3BE-46BA-9155-3DB2B6D66F2D}"/>
              </a:ext>
            </a:extLst>
          </p:cNvPr>
          <p:cNvSpPr>
            <a:spLocks noGrp="1"/>
          </p:cNvSpPr>
          <p:nvPr>
            <p:ph type="dt" sz="half" idx="10"/>
          </p:nvPr>
        </p:nvSpPr>
        <p:spPr/>
        <p:txBody>
          <a:bodyPr/>
          <a:lstStyle/>
          <a:p>
            <a:fld id="{8F7BD0B3-73D1-44A0-9638-C329803A4653}" type="datetimeFigureOut">
              <a:rPr lang="en-US" smtClean="0"/>
              <a:t>9/15/2022</a:t>
            </a:fld>
            <a:endParaRPr lang="en-US"/>
          </a:p>
        </p:txBody>
      </p:sp>
      <p:sp>
        <p:nvSpPr>
          <p:cNvPr id="3" name="Footer Placeholder 2">
            <a:extLst>
              <a:ext uri="{FF2B5EF4-FFF2-40B4-BE49-F238E27FC236}">
                <a16:creationId xmlns:a16="http://schemas.microsoft.com/office/drawing/2014/main" id="{1FBB1E97-D87F-4898-9FCA-79FDF07734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C4E368-D7CA-4ECB-9D18-C4A6A8CF78B4}"/>
              </a:ext>
            </a:extLst>
          </p:cNvPr>
          <p:cNvSpPr>
            <a:spLocks noGrp="1"/>
          </p:cNvSpPr>
          <p:nvPr>
            <p:ph type="sldNum" sz="quarter" idx="12"/>
          </p:nvPr>
        </p:nvSpPr>
        <p:spPr/>
        <p:txBody>
          <a:bodyPr/>
          <a:lstStyle/>
          <a:p>
            <a:fld id="{5F00C03F-7E8F-4B92-9CF5-379EE3E059FA}" type="slidenum">
              <a:rPr lang="en-US" smtClean="0"/>
              <a:t>‹#›</a:t>
            </a:fld>
            <a:endParaRPr lang="en-US"/>
          </a:p>
        </p:txBody>
      </p:sp>
    </p:spTree>
    <p:extLst>
      <p:ext uri="{BB962C8B-B14F-4D97-AF65-F5344CB8AC3E}">
        <p14:creationId xmlns:p14="http://schemas.microsoft.com/office/powerpoint/2010/main" val="3208756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C8DF3-8F41-428D-BC52-6441BDE9E3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AF55DF-30FE-4E58-9E61-54D70FD469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369B3E-1757-4AD7-8918-9D33667DB9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D781077-8D44-4910-B6DA-01A4191E2915}"/>
              </a:ext>
            </a:extLst>
          </p:cNvPr>
          <p:cNvSpPr>
            <a:spLocks noGrp="1"/>
          </p:cNvSpPr>
          <p:nvPr>
            <p:ph type="dt" sz="half" idx="10"/>
          </p:nvPr>
        </p:nvSpPr>
        <p:spPr/>
        <p:txBody>
          <a:bodyPr/>
          <a:lstStyle/>
          <a:p>
            <a:fld id="{8F7BD0B3-73D1-44A0-9638-C329803A4653}" type="datetimeFigureOut">
              <a:rPr lang="en-US" smtClean="0"/>
              <a:t>9/15/2022</a:t>
            </a:fld>
            <a:endParaRPr lang="en-US"/>
          </a:p>
        </p:txBody>
      </p:sp>
      <p:sp>
        <p:nvSpPr>
          <p:cNvPr id="6" name="Footer Placeholder 5">
            <a:extLst>
              <a:ext uri="{FF2B5EF4-FFF2-40B4-BE49-F238E27FC236}">
                <a16:creationId xmlns:a16="http://schemas.microsoft.com/office/drawing/2014/main" id="{77C6FB5C-C7FF-4DDD-8D56-8720F93BF1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B97989-E69F-43F1-80F1-233C6F90CAC1}"/>
              </a:ext>
            </a:extLst>
          </p:cNvPr>
          <p:cNvSpPr>
            <a:spLocks noGrp="1"/>
          </p:cNvSpPr>
          <p:nvPr>
            <p:ph type="sldNum" sz="quarter" idx="12"/>
          </p:nvPr>
        </p:nvSpPr>
        <p:spPr/>
        <p:txBody>
          <a:bodyPr/>
          <a:lstStyle/>
          <a:p>
            <a:fld id="{5F00C03F-7E8F-4B92-9CF5-379EE3E059FA}" type="slidenum">
              <a:rPr lang="en-US" smtClean="0"/>
              <a:t>‹#›</a:t>
            </a:fld>
            <a:endParaRPr lang="en-US"/>
          </a:p>
        </p:txBody>
      </p:sp>
    </p:spTree>
    <p:extLst>
      <p:ext uri="{BB962C8B-B14F-4D97-AF65-F5344CB8AC3E}">
        <p14:creationId xmlns:p14="http://schemas.microsoft.com/office/powerpoint/2010/main" val="3402712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E9D5B-1187-4FE0-A254-8E77ABC3F0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9A85D7-A38C-4C3C-8679-DEA758A748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C64AB5-FE8D-4D96-900C-6FC5419338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83D8066-191A-4F49-97A6-46168D470F00}"/>
              </a:ext>
            </a:extLst>
          </p:cNvPr>
          <p:cNvSpPr>
            <a:spLocks noGrp="1"/>
          </p:cNvSpPr>
          <p:nvPr>
            <p:ph type="dt" sz="half" idx="10"/>
          </p:nvPr>
        </p:nvSpPr>
        <p:spPr/>
        <p:txBody>
          <a:bodyPr/>
          <a:lstStyle/>
          <a:p>
            <a:fld id="{8F7BD0B3-73D1-44A0-9638-C329803A4653}" type="datetimeFigureOut">
              <a:rPr lang="en-US" smtClean="0"/>
              <a:t>9/15/2022</a:t>
            </a:fld>
            <a:endParaRPr lang="en-US"/>
          </a:p>
        </p:txBody>
      </p:sp>
      <p:sp>
        <p:nvSpPr>
          <p:cNvPr id="6" name="Footer Placeholder 5">
            <a:extLst>
              <a:ext uri="{FF2B5EF4-FFF2-40B4-BE49-F238E27FC236}">
                <a16:creationId xmlns:a16="http://schemas.microsoft.com/office/drawing/2014/main" id="{D2AFA9C5-A19B-4A4A-9E51-83326F68E8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6C9A89-0AA8-47F3-A49F-5215D5083688}"/>
              </a:ext>
            </a:extLst>
          </p:cNvPr>
          <p:cNvSpPr>
            <a:spLocks noGrp="1"/>
          </p:cNvSpPr>
          <p:nvPr>
            <p:ph type="sldNum" sz="quarter" idx="12"/>
          </p:nvPr>
        </p:nvSpPr>
        <p:spPr/>
        <p:txBody>
          <a:bodyPr/>
          <a:lstStyle/>
          <a:p>
            <a:fld id="{5F00C03F-7E8F-4B92-9CF5-379EE3E059FA}" type="slidenum">
              <a:rPr lang="en-US" smtClean="0"/>
              <a:t>‹#›</a:t>
            </a:fld>
            <a:endParaRPr lang="en-US"/>
          </a:p>
        </p:txBody>
      </p:sp>
    </p:spTree>
    <p:extLst>
      <p:ext uri="{BB962C8B-B14F-4D97-AF65-F5344CB8AC3E}">
        <p14:creationId xmlns:p14="http://schemas.microsoft.com/office/powerpoint/2010/main" val="2646688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A510F5-E939-44AD-BECF-5D27815359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D94FF3-0FF0-406D-A743-D5BA677375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CBAD29-0628-4C86-8C0B-1DCEA056FA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7BD0B3-73D1-44A0-9638-C329803A4653}" type="datetimeFigureOut">
              <a:rPr lang="en-US" smtClean="0"/>
              <a:t>9/15/2022</a:t>
            </a:fld>
            <a:endParaRPr lang="en-US"/>
          </a:p>
        </p:txBody>
      </p:sp>
      <p:sp>
        <p:nvSpPr>
          <p:cNvPr id="5" name="Footer Placeholder 4">
            <a:extLst>
              <a:ext uri="{FF2B5EF4-FFF2-40B4-BE49-F238E27FC236}">
                <a16:creationId xmlns:a16="http://schemas.microsoft.com/office/drawing/2014/main" id="{63A32956-7AF6-45EA-84AA-760C8E0675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905349-D45A-4529-87CB-6F354D19A4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00C03F-7E8F-4B92-9CF5-379EE3E059FA}" type="slidenum">
              <a:rPr lang="en-US" smtClean="0"/>
              <a:t>‹#›</a:t>
            </a:fld>
            <a:endParaRPr lang="en-US"/>
          </a:p>
        </p:txBody>
      </p:sp>
    </p:spTree>
    <p:extLst>
      <p:ext uri="{BB962C8B-B14F-4D97-AF65-F5344CB8AC3E}">
        <p14:creationId xmlns:p14="http://schemas.microsoft.com/office/powerpoint/2010/main" val="4275422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rEG6NuZjpNM"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4.emf"/><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6.xml"/><Relationship Id="rId7" Type="http://schemas.openxmlformats.org/officeDocument/2006/relationships/slide" Target="slide12.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9.xml"/><Relationship Id="rId10" Type="http://schemas.openxmlformats.org/officeDocument/2006/relationships/slide" Target="slide19.xml"/><Relationship Id="rId4" Type="http://schemas.openxmlformats.org/officeDocument/2006/relationships/slide" Target="slide8.xml"/><Relationship Id="rId9" Type="http://schemas.openxmlformats.org/officeDocument/2006/relationships/slide" Target="slide16.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4ADBBF-9160-4167-A41F-C2DA02C9A6F6}"/>
              </a:ext>
            </a:extLst>
          </p:cNvPr>
          <p:cNvSpPr/>
          <p:nvPr/>
        </p:nvSpPr>
        <p:spPr>
          <a:xfrm>
            <a:off x="-176642" y="6059634"/>
            <a:ext cx="12545623" cy="7983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24" name="Picture 8" descr="Helmholtz Association of German Research Centres Logo Vector - (.SVG +  .PNG) - Tukuz.Com">
            <a:extLst>
              <a:ext uri="{FF2B5EF4-FFF2-40B4-BE49-F238E27FC236}">
                <a16:creationId xmlns:a16="http://schemas.microsoft.com/office/drawing/2014/main" id="{ED58C0FB-28F5-4923-A150-E9F109B3FC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625" b="34454"/>
          <a:stretch/>
        </p:blipFill>
        <p:spPr bwMode="auto">
          <a:xfrm>
            <a:off x="5337898" y="6212372"/>
            <a:ext cx="2569795" cy="42716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Logo • Corporate Design • Freie Universität Berlin">
            <a:extLst>
              <a:ext uri="{FF2B5EF4-FFF2-40B4-BE49-F238E27FC236}">
                <a16:creationId xmlns:a16="http://schemas.microsoft.com/office/drawing/2014/main" id="{C2AFF88B-5A81-45B4-AB87-C21901E954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966" b="24375"/>
          <a:stretch/>
        </p:blipFill>
        <p:spPr bwMode="auto">
          <a:xfrm>
            <a:off x="2777254" y="6102752"/>
            <a:ext cx="2410559" cy="6464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59DD6AE-F412-4F31-A253-8AFD7DE73CD5}"/>
              </a:ext>
            </a:extLst>
          </p:cNvPr>
          <p:cNvSpPr>
            <a:spLocks noGrp="1"/>
          </p:cNvSpPr>
          <p:nvPr>
            <p:ph type="ctrTitle"/>
          </p:nvPr>
        </p:nvSpPr>
        <p:spPr>
          <a:xfrm>
            <a:off x="1066800" y="2224000"/>
            <a:ext cx="10058400" cy="1542698"/>
          </a:xfrm>
        </p:spPr>
        <p:txBody>
          <a:bodyPr>
            <a:noAutofit/>
          </a:bodyPr>
          <a:lstStyle/>
          <a:p>
            <a:pPr>
              <a:lnSpc>
                <a:spcPct val="150000"/>
              </a:lnSpc>
            </a:pPr>
            <a:r>
              <a:rPr lang="en-US" sz="3200" dirty="0">
                <a:latin typeface="Adobe Gothic Std B" panose="020B0800000000000000" pitchFamily="34" charset="-128"/>
                <a:ea typeface="Adobe Gothic Std B" panose="020B0800000000000000" pitchFamily="34" charset="-128"/>
              </a:rPr>
              <a:t>GSI - Compressed Baryonic Matter </a:t>
            </a:r>
            <a:br>
              <a:rPr lang="en-US" sz="3200" dirty="0">
                <a:latin typeface="Adobe Gothic Std B" panose="020B0800000000000000" pitchFamily="34" charset="-128"/>
                <a:ea typeface="Adobe Gothic Std B" panose="020B0800000000000000" pitchFamily="34" charset="-128"/>
              </a:rPr>
            </a:br>
            <a:r>
              <a:rPr lang="en-US" sz="3200" dirty="0">
                <a:latin typeface="Adobe Gothic Std B" panose="020B0800000000000000" pitchFamily="34" charset="-128"/>
                <a:ea typeface="Adobe Gothic Std B" panose="020B0800000000000000" pitchFamily="34" charset="-128"/>
              </a:rPr>
              <a:t> Silicon Tracking Systems - Cold Start Up Experiment</a:t>
            </a:r>
            <a:endParaRPr lang="en-US" sz="3200" dirty="0"/>
          </a:p>
        </p:txBody>
      </p:sp>
      <p:sp>
        <p:nvSpPr>
          <p:cNvPr id="3" name="Subtitle 2">
            <a:extLst>
              <a:ext uri="{FF2B5EF4-FFF2-40B4-BE49-F238E27FC236}">
                <a16:creationId xmlns:a16="http://schemas.microsoft.com/office/drawing/2014/main" id="{4A5D0E90-7ACB-473B-9CCD-2DB1A9FA2792}"/>
              </a:ext>
            </a:extLst>
          </p:cNvPr>
          <p:cNvSpPr>
            <a:spLocks noGrp="1"/>
          </p:cNvSpPr>
          <p:nvPr>
            <p:ph type="subTitle" idx="1"/>
          </p:nvPr>
        </p:nvSpPr>
        <p:spPr>
          <a:xfrm>
            <a:off x="1524000" y="4200349"/>
            <a:ext cx="9144000" cy="1655762"/>
          </a:xfrm>
        </p:spPr>
        <p:txBody>
          <a:bodyPr>
            <a:normAutofit/>
          </a:bodyPr>
          <a:lstStyle/>
          <a:p>
            <a:pPr algn="r">
              <a:lnSpc>
                <a:spcPct val="100000"/>
              </a:lnSpc>
              <a:spcBef>
                <a:spcPts val="600"/>
              </a:spcBef>
            </a:pPr>
            <a:r>
              <a:rPr lang="en-US" sz="2000" i="1" dirty="0">
                <a:solidFill>
                  <a:schemeClr val="tx1">
                    <a:lumMod val="50000"/>
                    <a:lumOff val="50000"/>
                  </a:schemeClr>
                </a:solidFill>
              </a:rPr>
              <a:t>Dachi Okropiridze</a:t>
            </a:r>
          </a:p>
          <a:p>
            <a:pPr algn="r">
              <a:lnSpc>
                <a:spcPct val="100000"/>
              </a:lnSpc>
              <a:spcBef>
                <a:spcPts val="600"/>
              </a:spcBef>
            </a:pPr>
            <a:r>
              <a:rPr lang="en-US" sz="2000" i="1" dirty="0">
                <a:solidFill>
                  <a:schemeClr val="tx1">
                    <a:lumMod val="50000"/>
                    <a:lumOff val="50000"/>
                  </a:schemeClr>
                </a:solidFill>
              </a:rPr>
              <a:t>GSI Fair </a:t>
            </a:r>
          </a:p>
        </p:txBody>
      </p:sp>
      <p:pic>
        <p:nvPicPr>
          <p:cNvPr id="9218" name="Picture 2" descr="https://www.gsi.de/fileadmin/oeffentlichkeitsarbeit/logos/GSI_Logo_rgb.png">
            <a:extLst>
              <a:ext uri="{FF2B5EF4-FFF2-40B4-BE49-F238E27FC236}">
                <a16:creationId xmlns:a16="http://schemas.microsoft.com/office/drawing/2014/main" id="{2859DDD7-4329-47C9-BEE3-85134A33E7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005" y="6059634"/>
            <a:ext cx="1236537" cy="57533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www.gsi.de/fileadmin/oeffentlichkeitsarbeit/logos/FAIR_Logo_rgb.png">
            <a:extLst>
              <a:ext uri="{FF2B5EF4-FFF2-40B4-BE49-F238E27FC236}">
                <a16:creationId xmlns:a16="http://schemas.microsoft.com/office/drawing/2014/main" id="{DE4DD8AC-0A84-47FF-8BF3-CB3A5CC226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7779" y="6138290"/>
            <a:ext cx="690398" cy="5753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DFB4D7F-6098-4B81-8550-7ABF4B2D01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176642" y="-4200349"/>
            <a:ext cx="12941808" cy="6858000"/>
          </a:xfrm>
          <a:prstGeom prst="rect">
            <a:avLst/>
          </a:prstGeom>
        </p:spPr>
      </p:pic>
      <p:pic>
        <p:nvPicPr>
          <p:cNvPr id="1026" name="Picture 2" descr="Home">
            <a:extLst>
              <a:ext uri="{FF2B5EF4-FFF2-40B4-BE49-F238E27FC236}">
                <a16:creationId xmlns:a16="http://schemas.microsoft.com/office/drawing/2014/main" id="{C7C190AF-08AF-4035-89F9-69AD8CB205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7274" y="6158563"/>
            <a:ext cx="979726" cy="5347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ster's Educational Program">
            <a:extLst>
              <a:ext uri="{FF2B5EF4-FFF2-40B4-BE49-F238E27FC236}">
                <a16:creationId xmlns:a16="http://schemas.microsoft.com/office/drawing/2014/main" id="{0C0971E0-6CA1-4DF5-BFAE-9E2730878C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72718" y="6113680"/>
            <a:ext cx="2296496" cy="59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237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20B4A-AD5F-44C6-B8B8-C0ACA59B31BC}"/>
              </a:ext>
            </a:extLst>
          </p:cNvPr>
          <p:cNvSpPr>
            <a:spLocks noGrp="1"/>
          </p:cNvSpPr>
          <p:nvPr>
            <p:ph type="title"/>
          </p:nvPr>
        </p:nvSpPr>
        <p:spPr/>
        <p:txBody>
          <a:bodyPr/>
          <a:lstStyle/>
          <a:p>
            <a:endParaRPr lang="en-US"/>
          </a:p>
        </p:txBody>
      </p:sp>
      <p:pic>
        <p:nvPicPr>
          <p:cNvPr id="4" name="Online Media 3" title="Construction Site of the FAIR particle accelerator facility in June 2022">
            <a:hlinkClick r:id="" action="ppaction://media"/>
            <a:extLst>
              <a:ext uri="{FF2B5EF4-FFF2-40B4-BE49-F238E27FC236}">
                <a16:creationId xmlns:a16="http://schemas.microsoft.com/office/drawing/2014/main" id="{48FE7834-47A0-4E19-AB6C-5CAC686387F6}"/>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67614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12C72-1A5A-46A8-8C7B-09754E0758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D364B3-7267-4578-8885-2E1AA5323472}"/>
              </a:ext>
            </a:extLst>
          </p:cNvPr>
          <p:cNvSpPr>
            <a:spLocks noGrp="1"/>
          </p:cNvSpPr>
          <p:nvPr>
            <p:ph idx="1"/>
          </p:nvPr>
        </p:nvSpPr>
        <p:spPr/>
        <p:txBody>
          <a:bodyPr/>
          <a:lstStyle/>
          <a:p>
            <a:endParaRPr lang="en-US"/>
          </a:p>
        </p:txBody>
      </p:sp>
      <p:pic>
        <p:nvPicPr>
          <p:cNvPr id="4" name="Picture 6" descr="https://upload.wikimedia.org/wikipedia/commons/thumb/c/c8/Eso1733s_Artist%27s_impression_of_merging_neutron_stars.jpg/1280px-Eso1733s_Artist%27s_impression_of_merging_neutron_stars.jpg">
            <a:extLst>
              <a:ext uri="{FF2B5EF4-FFF2-40B4-BE49-F238E27FC236}">
                <a16:creationId xmlns:a16="http://schemas.microsoft.com/office/drawing/2014/main" id="{DED30F80-2863-46CC-89F2-D2EB1972F9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47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s://upload.wikimedia.org/wikipedia/commons/thumb/c/c8/Eso1733s_Artist%27s_impression_of_merging_neutron_stars.jpg/1280px-Eso1733s_Artist%27s_impression_of_merging_neutron_stars.jpg">
            <a:extLst>
              <a:ext uri="{FF2B5EF4-FFF2-40B4-BE49-F238E27FC236}">
                <a16:creationId xmlns:a16="http://schemas.microsoft.com/office/drawing/2014/main" id="{7F26FF11-94DA-4AE2-994D-F0CFAD2F27D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9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A202BB6-FB94-49F5-9046-9DC79899E8A6}"/>
              </a:ext>
            </a:extLst>
          </p:cNvPr>
          <p:cNvSpPr>
            <a:spLocks noGrp="1"/>
          </p:cNvSpPr>
          <p:nvPr>
            <p:ph type="title"/>
          </p:nvPr>
        </p:nvSpPr>
        <p:spPr>
          <a:xfrm>
            <a:off x="342900" y="324485"/>
            <a:ext cx="11567160" cy="1325563"/>
          </a:xfrm>
        </p:spPr>
        <p:txBody>
          <a:bodyPr/>
          <a:lstStyle/>
          <a:p>
            <a:r>
              <a:rPr lang="en-US" dirty="0">
                <a:solidFill>
                  <a:schemeClr val="bg1"/>
                </a:solidFill>
                <a:latin typeface="Adobe Gothic Std B" panose="020B0800000000000000" pitchFamily="34" charset="-128"/>
                <a:ea typeface="Adobe Gothic Std B" panose="020B0800000000000000" pitchFamily="34" charset="-128"/>
              </a:rPr>
              <a:t>The Compressed Baryonic Matter (CBM)</a:t>
            </a:r>
            <a:endParaRPr lang="en-US" dirty="0">
              <a:solidFill>
                <a:schemeClr val="bg1"/>
              </a:solidFill>
            </a:endParaRPr>
          </a:p>
        </p:txBody>
      </p:sp>
      <p:sp>
        <p:nvSpPr>
          <p:cNvPr id="3" name="Content Placeholder 2">
            <a:extLst>
              <a:ext uri="{FF2B5EF4-FFF2-40B4-BE49-F238E27FC236}">
                <a16:creationId xmlns:a16="http://schemas.microsoft.com/office/drawing/2014/main" id="{031463F6-1A1D-4724-A5C8-2CE5C7FCB614}"/>
              </a:ext>
            </a:extLst>
          </p:cNvPr>
          <p:cNvSpPr>
            <a:spLocks noGrp="1"/>
          </p:cNvSpPr>
          <p:nvPr>
            <p:ph idx="1"/>
          </p:nvPr>
        </p:nvSpPr>
        <p:spPr>
          <a:xfrm>
            <a:off x="342900" y="1974533"/>
            <a:ext cx="11567160" cy="4161790"/>
          </a:xfrm>
        </p:spPr>
        <p:txBody>
          <a:bodyPr>
            <a:normAutofit/>
          </a:bodyPr>
          <a:lstStyle/>
          <a:p>
            <a:pPr>
              <a:lnSpc>
                <a:spcPct val="150000"/>
              </a:lnSpc>
            </a:pPr>
            <a:r>
              <a:rPr lang="en-US" sz="1800" dirty="0">
                <a:solidFill>
                  <a:schemeClr val="bg1"/>
                </a:solidFill>
                <a:latin typeface="Adobe Gothic Std B" panose="020B0800000000000000" pitchFamily="34" charset="-128"/>
                <a:ea typeface="Adobe Gothic Std B" panose="020B0800000000000000" pitchFamily="34" charset="-128"/>
              </a:rPr>
              <a:t>To explore the properties of nuclear matter at high densities using high-energy nucleus-nucleus collisions</a:t>
            </a:r>
          </a:p>
          <a:p>
            <a:pPr>
              <a:lnSpc>
                <a:spcPct val="150000"/>
              </a:lnSpc>
            </a:pPr>
            <a:r>
              <a:rPr lang="en-US" sz="1800" dirty="0">
                <a:solidFill>
                  <a:schemeClr val="bg1"/>
                </a:solidFill>
                <a:latin typeface="Adobe Gothic Std B" panose="020B0800000000000000" pitchFamily="34" charset="-128"/>
                <a:ea typeface="Adobe Gothic Std B" panose="020B0800000000000000" pitchFamily="34" charset="-128"/>
              </a:rPr>
              <a:t>the study of the equation-of-state, which governs the structure of neutron stars, and the dynamics of supernova explosions and of neutron star mergers</a:t>
            </a:r>
          </a:p>
          <a:p>
            <a:pPr>
              <a:lnSpc>
                <a:spcPct val="150000"/>
              </a:lnSpc>
            </a:pPr>
            <a:r>
              <a:rPr lang="en-US" sz="1800" dirty="0">
                <a:solidFill>
                  <a:schemeClr val="bg1"/>
                </a:solidFill>
                <a:latin typeface="Adobe Gothic Std B" panose="020B0800000000000000" pitchFamily="34" charset="-128"/>
                <a:ea typeface="Adobe Gothic Std B" panose="020B0800000000000000" pitchFamily="34" charset="-128"/>
              </a:rPr>
              <a:t>the search for a predicted phase transition at high densities, where the nucleons are expected to dissolve into their elementary constituents, and chiral symmetry is restored</a:t>
            </a:r>
          </a:p>
          <a:p>
            <a:pPr>
              <a:lnSpc>
                <a:spcPct val="150000"/>
              </a:lnSpc>
            </a:pPr>
            <a:r>
              <a:rPr lang="en-US" sz="1800" dirty="0">
                <a:solidFill>
                  <a:schemeClr val="bg1"/>
                </a:solidFill>
                <a:latin typeface="Adobe Gothic Std B" panose="020B0800000000000000" pitchFamily="34" charset="-128"/>
                <a:ea typeface="Adobe Gothic Std B" panose="020B0800000000000000" pitchFamily="34" charset="-128"/>
              </a:rPr>
              <a:t>The CBM detector is designed to measure the collective behavior of hadrons, together with rare diagnostic probes such as multi-strange hyperons, charmed particles and lepton pairs with unprecedented precision and statistics</a:t>
            </a:r>
          </a:p>
        </p:txBody>
      </p:sp>
    </p:spTree>
    <p:extLst>
      <p:ext uri="{BB962C8B-B14F-4D97-AF65-F5344CB8AC3E}">
        <p14:creationId xmlns:p14="http://schemas.microsoft.com/office/powerpoint/2010/main" val="2112814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BM setup">
            <a:extLst>
              <a:ext uri="{FF2B5EF4-FFF2-40B4-BE49-F238E27FC236}">
                <a16:creationId xmlns:a16="http://schemas.microsoft.com/office/drawing/2014/main" id="{002D7398-7EF5-4376-9CEB-1534C5C3B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96" y="2016228"/>
            <a:ext cx="6796675" cy="34406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A202BB6-FB94-49F5-9046-9DC79899E8A6}"/>
              </a:ext>
            </a:extLst>
          </p:cNvPr>
          <p:cNvSpPr>
            <a:spLocks noGrp="1"/>
          </p:cNvSpPr>
          <p:nvPr>
            <p:ph type="title"/>
          </p:nvPr>
        </p:nvSpPr>
        <p:spPr>
          <a:xfrm>
            <a:off x="342900" y="324485"/>
            <a:ext cx="11567160" cy="1325563"/>
          </a:xfrm>
        </p:spPr>
        <p:txBody>
          <a:bodyPr/>
          <a:lstStyle/>
          <a:p>
            <a:r>
              <a:rPr lang="en-US" dirty="0">
                <a:latin typeface="Adobe Gothic Std B" panose="020B0800000000000000" pitchFamily="34" charset="-128"/>
                <a:ea typeface="Adobe Gothic Std B" panose="020B0800000000000000" pitchFamily="34" charset="-128"/>
              </a:rPr>
              <a:t>The Compressed Baryonic Matter (CBM)</a:t>
            </a:r>
            <a:endParaRPr lang="en-US" dirty="0"/>
          </a:p>
        </p:txBody>
      </p:sp>
      <p:sp>
        <p:nvSpPr>
          <p:cNvPr id="4" name="TextBox 3">
            <a:extLst>
              <a:ext uri="{FF2B5EF4-FFF2-40B4-BE49-F238E27FC236}">
                <a16:creationId xmlns:a16="http://schemas.microsoft.com/office/drawing/2014/main" id="{9794AFD2-470A-4271-BE96-23EC357926B9}"/>
              </a:ext>
            </a:extLst>
          </p:cNvPr>
          <p:cNvSpPr txBox="1"/>
          <p:nvPr/>
        </p:nvSpPr>
        <p:spPr>
          <a:xfrm>
            <a:off x="991766" y="5669194"/>
            <a:ext cx="5771534" cy="307777"/>
          </a:xfrm>
          <a:prstGeom prst="rect">
            <a:avLst/>
          </a:prstGeom>
          <a:noFill/>
        </p:spPr>
        <p:txBody>
          <a:bodyPr wrap="square" rtlCol="0">
            <a:spAutoFit/>
          </a:bodyPr>
          <a:lstStyle/>
          <a:p>
            <a:r>
              <a:rPr lang="en-US" sz="1400" i="1" dirty="0">
                <a:latin typeface="+mj-lt"/>
                <a:ea typeface="Adobe Gothic Std B" panose="020B0800000000000000" pitchFamily="34" charset="-128"/>
              </a:rPr>
              <a:t>The HADES detector (right) and the CBM experimental setup (left)</a:t>
            </a:r>
            <a:endParaRPr lang="en-US" sz="1400" i="1" dirty="0">
              <a:latin typeface="+mj-lt"/>
            </a:endParaRPr>
          </a:p>
        </p:txBody>
      </p:sp>
      <p:pic>
        <p:nvPicPr>
          <p:cNvPr id="5" name="Picture 4">
            <a:extLst>
              <a:ext uri="{FF2B5EF4-FFF2-40B4-BE49-F238E27FC236}">
                <a16:creationId xmlns:a16="http://schemas.microsoft.com/office/drawing/2014/main" id="{970C5F56-B8A9-4799-81A2-4AFDEC3DCFE6}"/>
              </a:ext>
            </a:extLst>
          </p:cNvPr>
          <p:cNvPicPr>
            <a:picLocks noChangeAspect="1"/>
          </p:cNvPicPr>
          <p:nvPr/>
        </p:nvPicPr>
        <p:blipFill>
          <a:blip r:embed="rId4"/>
          <a:stretch>
            <a:fillRect/>
          </a:stretch>
        </p:blipFill>
        <p:spPr>
          <a:xfrm>
            <a:off x="7078615" y="2016228"/>
            <a:ext cx="4634189" cy="3473918"/>
          </a:xfrm>
          <a:prstGeom prst="rect">
            <a:avLst/>
          </a:prstGeom>
        </p:spPr>
      </p:pic>
    </p:spTree>
    <p:extLst>
      <p:ext uri="{BB962C8B-B14F-4D97-AF65-F5344CB8AC3E}">
        <p14:creationId xmlns:p14="http://schemas.microsoft.com/office/powerpoint/2010/main" val="573576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02BB6-FB94-49F5-9046-9DC79899E8A6}"/>
              </a:ext>
            </a:extLst>
          </p:cNvPr>
          <p:cNvSpPr>
            <a:spLocks noGrp="1"/>
          </p:cNvSpPr>
          <p:nvPr>
            <p:ph type="title"/>
          </p:nvPr>
        </p:nvSpPr>
        <p:spPr>
          <a:xfrm>
            <a:off x="342900" y="324485"/>
            <a:ext cx="11567160" cy="1325563"/>
          </a:xfrm>
        </p:spPr>
        <p:txBody>
          <a:bodyPr>
            <a:normAutofit/>
          </a:bodyPr>
          <a:lstStyle/>
          <a:p>
            <a:r>
              <a:rPr lang="en-US" sz="3600" dirty="0">
                <a:latin typeface="Adobe Gothic Std B" panose="020B0800000000000000" pitchFamily="34" charset="-128"/>
                <a:ea typeface="Adobe Gothic Std B" panose="020B0800000000000000" pitchFamily="34" charset="-128"/>
              </a:rPr>
              <a:t>The Compressed Baryonic Matter (CBM)  - Setup</a:t>
            </a:r>
            <a:endParaRPr lang="en-US" sz="3600" dirty="0"/>
          </a:p>
        </p:txBody>
      </p:sp>
      <p:sp>
        <p:nvSpPr>
          <p:cNvPr id="3" name="Content Placeholder 2">
            <a:extLst>
              <a:ext uri="{FF2B5EF4-FFF2-40B4-BE49-F238E27FC236}">
                <a16:creationId xmlns:a16="http://schemas.microsoft.com/office/drawing/2014/main" id="{031463F6-1A1D-4724-A5C8-2CE5C7FCB614}"/>
              </a:ext>
            </a:extLst>
          </p:cNvPr>
          <p:cNvSpPr>
            <a:spLocks noGrp="1"/>
          </p:cNvSpPr>
          <p:nvPr>
            <p:ph idx="1"/>
          </p:nvPr>
        </p:nvSpPr>
        <p:spPr>
          <a:xfrm>
            <a:off x="342900" y="1973472"/>
            <a:ext cx="4843219" cy="4386958"/>
          </a:xfrm>
        </p:spPr>
        <p:txBody>
          <a:bodyPr>
            <a:normAutofit/>
          </a:bodyPr>
          <a:lstStyle/>
          <a:p>
            <a:pPr>
              <a:lnSpc>
                <a:spcPct val="150000"/>
              </a:lnSpc>
            </a:pPr>
            <a:r>
              <a:rPr lang="en-US" sz="1400" dirty="0">
                <a:latin typeface="Adobe Gothic Std B" panose="020B0800000000000000" pitchFamily="34" charset="-128"/>
                <a:ea typeface="Adobe Gothic Std B" panose="020B0800000000000000" pitchFamily="34" charset="-128"/>
              </a:rPr>
              <a:t>CBM will measure hadrons, electrons and muons in heavy-ion collisions</a:t>
            </a:r>
          </a:p>
          <a:p>
            <a:pPr>
              <a:lnSpc>
                <a:spcPct val="150000"/>
              </a:lnSpc>
            </a:pPr>
            <a:r>
              <a:rPr lang="en-US" sz="1400" dirty="0">
                <a:latin typeface="Adobe Gothic Std B" panose="020B0800000000000000" pitchFamily="34" charset="-128"/>
                <a:ea typeface="Adobe Gothic Std B" panose="020B0800000000000000" pitchFamily="34" charset="-128"/>
              </a:rPr>
              <a:t>CBM consists of :</a:t>
            </a:r>
            <a:endParaRPr lang="en-US" sz="900" dirty="0">
              <a:latin typeface="Adobe Gothic Std B" panose="020B0800000000000000" pitchFamily="34" charset="-128"/>
              <a:ea typeface="Adobe Gothic Std B" panose="020B0800000000000000" pitchFamily="34" charset="-128"/>
            </a:endParaRPr>
          </a:p>
          <a:p>
            <a:pPr lvl="1">
              <a:lnSpc>
                <a:spcPct val="150000"/>
              </a:lnSpc>
            </a:pPr>
            <a:r>
              <a:rPr lang="en-US" sz="900" dirty="0">
                <a:latin typeface="Adobe Gothic Std B" panose="020B0800000000000000" pitchFamily="34" charset="-128"/>
                <a:ea typeface="Adobe Gothic Std B" panose="020B0800000000000000" pitchFamily="34" charset="-128"/>
              </a:rPr>
              <a:t>Silicon Tracking System (STS)</a:t>
            </a:r>
          </a:p>
          <a:p>
            <a:pPr lvl="1">
              <a:lnSpc>
                <a:spcPct val="150000"/>
              </a:lnSpc>
            </a:pPr>
            <a:r>
              <a:rPr lang="en-US" sz="900" dirty="0">
                <a:latin typeface="Adobe Gothic Std B" panose="020B0800000000000000" pitchFamily="34" charset="-128"/>
                <a:ea typeface="Adobe Gothic Std B" panose="020B0800000000000000" pitchFamily="34" charset="-128"/>
              </a:rPr>
              <a:t> Micro-Vertex-Detector (MVD)</a:t>
            </a:r>
          </a:p>
          <a:p>
            <a:pPr lvl="1">
              <a:lnSpc>
                <a:spcPct val="150000"/>
              </a:lnSpc>
            </a:pPr>
            <a:r>
              <a:rPr lang="en-US" sz="900" dirty="0">
                <a:latin typeface="Adobe Gothic Std B" panose="020B0800000000000000" pitchFamily="34" charset="-128"/>
                <a:ea typeface="Adobe Gothic Std B" panose="020B0800000000000000" pitchFamily="34" charset="-128"/>
              </a:rPr>
              <a:t>Superconducting Magnet with MVD and STS</a:t>
            </a:r>
          </a:p>
          <a:p>
            <a:pPr lvl="1">
              <a:lnSpc>
                <a:spcPct val="150000"/>
              </a:lnSpc>
            </a:pPr>
            <a:r>
              <a:rPr lang="en-US" sz="900" dirty="0">
                <a:latin typeface="Adobe Gothic Std B" panose="020B0800000000000000" pitchFamily="34" charset="-128"/>
                <a:ea typeface="Adobe Gothic Std B" panose="020B0800000000000000" pitchFamily="34" charset="-128"/>
              </a:rPr>
              <a:t>Muon Chamber (</a:t>
            </a:r>
            <a:r>
              <a:rPr lang="en-US" sz="900" dirty="0" err="1">
                <a:latin typeface="Adobe Gothic Std B" panose="020B0800000000000000" pitchFamily="34" charset="-128"/>
                <a:ea typeface="Adobe Gothic Std B" panose="020B0800000000000000" pitchFamily="34" charset="-128"/>
              </a:rPr>
              <a:t>MuCH</a:t>
            </a:r>
            <a:r>
              <a:rPr lang="en-US" sz="900" dirty="0">
                <a:latin typeface="Adobe Gothic Std B" panose="020B0800000000000000" pitchFamily="34" charset="-128"/>
                <a:ea typeface="Adobe Gothic Std B" panose="020B0800000000000000" pitchFamily="34" charset="-128"/>
              </a:rPr>
              <a:t>)</a:t>
            </a:r>
          </a:p>
          <a:p>
            <a:pPr lvl="1">
              <a:lnSpc>
                <a:spcPct val="150000"/>
              </a:lnSpc>
            </a:pPr>
            <a:r>
              <a:rPr lang="en-US" sz="900" dirty="0">
                <a:latin typeface="Adobe Gothic Std B" panose="020B0800000000000000" pitchFamily="34" charset="-128"/>
                <a:ea typeface="Adobe Gothic Std B" panose="020B0800000000000000" pitchFamily="34" charset="-128"/>
              </a:rPr>
              <a:t>Ring Imaging Cherenkov (RICH)</a:t>
            </a:r>
          </a:p>
          <a:p>
            <a:pPr lvl="1">
              <a:lnSpc>
                <a:spcPct val="150000"/>
              </a:lnSpc>
            </a:pPr>
            <a:r>
              <a:rPr lang="en-US" sz="900" dirty="0">
                <a:latin typeface="Adobe Gothic Std B" panose="020B0800000000000000" pitchFamily="34" charset="-128"/>
                <a:ea typeface="Adobe Gothic Std B" panose="020B0800000000000000" pitchFamily="34" charset="-128"/>
              </a:rPr>
              <a:t>Transition Radiation Detector (TRD)</a:t>
            </a:r>
          </a:p>
          <a:p>
            <a:pPr lvl="1">
              <a:lnSpc>
                <a:spcPct val="150000"/>
              </a:lnSpc>
            </a:pPr>
            <a:r>
              <a:rPr lang="en-US" sz="900" dirty="0">
                <a:latin typeface="Adobe Gothic Std B" panose="020B0800000000000000" pitchFamily="34" charset="-128"/>
                <a:ea typeface="Adobe Gothic Std B" panose="020B0800000000000000" pitchFamily="34" charset="-128"/>
              </a:rPr>
              <a:t>Project Spectator Detector (PSD)</a:t>
            </a:r>
          </a:p>
          <a:p>
            <a:pPr lvl="1">
              <a:lnSpc>
                <a:spcPct val="150000"/>
              </a:lnSpc>
            </a:pPr>
            <a:endParaRPr lang="en-US" sz="900" dirty="0">
              <a:latin typeface="Adobe Gothic Std B" panose="020B0800000000000000" pitchFamily="34" charset="-128"/>
              <a:ea typeface="Adobe Gothic Std B" panose="020B0800000000000000" pitchFamily="34" charset="-128"/>
            </a:endParaRPr>
          </a:p>
          <a:p>
            <a:pPr>
              <a:lnSpc>
                <a:spcPct val="150000"/>
              </a:lnSpc>
            </a:pPr>
            <a:r>
              <a:rPr lang="en-US" sz="1400" dirty="0">
                <a:latin typeface="Adobe Gothic Std B" panose="020B0800000000000000" pitchFamily="34" charset="-128"/>
                <a:ea typeface="Adobe Gothic Std B" panose="020B0800000000000000" pitchFamily="34" charset="-128"/>
              </a:rPr>
              <a:t>Two gold nuclei collision will emit 700 charged particles</a:t>
            </a:r>
          </a:p>
        </p:txBody>
      </p:sp>
      <p:pic>
        <p:nvPicPr>
          <p:cNvPr id="6" name="Picture 5">
            <a:extLst>
              <a:ext uri="{FF2B5EF4-FFF2-40B4-BE49-F238E27FC236}">
                <a16:creationId xmlns:a16="http://schemas.microsoft.com/office/drawing/2014/main" id="{4C2008C5-E3E9-4437-B875-E279FBCCE7CC}"/>
              </a:ext>
            </a:extLst>
          </p:cNvPr>
          <p:cNvPicPr>
            <a:picLocks noChangeAspect="1"/>
          </p:cNvPicPr>
          <p:nvPr/>
        </p:nvPicPr>
        <p:blipFill>
          <a:blip r:embed="rId3"/>
          <a:stretch>
            <a:fillRect/>
          </a:stretch>
        </p:blipFill>
        <p:spPr>
          <a:xfrm>
            <a:off x="5186119" y="1766995"/>
            <a:ext cx="7005881" cy="4448601"/>
          </a:xfrm>
          <a:prstGeom prst="rect">
            <a:avLst/>
          </a:prstGeom>
        </p:spPr>
      </p:pic>
    </p:spTree>
    <p:extLst>
      <p:ext uri="{BB962C8B-B14F-4D97-AF65-F5344CB8AC3E}">
        <p14:creationId xmlns:p14="http://schemas.microsoft.com/office/powerpoint/2010/main" val="1633980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s://upload.wikimedia.org/wikipedia/commons/thumb/c/c8/Eso1733s_Artist%27s_impression_of_merging_neutron_stars.jpg/1280px-Eso1733s_Artist%27s_impression_of_merging_neutron_stars.jpg">
            <a:extLst>
              <a:ext uri="{FF2B5EF4-FFF2-40B4-BE49-F238E27FC236}">
                <a16:creationId xmlns:a16="http://schemas.microsoft.com/office/drawing/2014/main" id="{7F26FF11-94DA-4AE2-994D-F0CFAD2F27D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9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A202BB6-FB94-49F5-9046-9DC79899E8A6}"/>
              </a:ext>
            </a:extLst>
          </p:cNvPr>
          <p:cNvSpPr>
            <a:spLocks noGrp="1"/>
          </p:cNvSpPr>
          <p:nvPr>
            <p:ph type="title"/>
          </p:nvPr>
        </p:nvSpPr>
        <p:spPr>
          <a:xfrm>
            <a:off x="342900" y="324485"/>
            <a:ext cx="11567160" cy="1325563"/>
          </a:xfrm>
        </p:spPr>
        <p:txBody>
          <a:bodyPr>
            <a:normAutofit/>
          </a:bodyPr>
          <a:lstStyle/>
          <a:p>
            <a:r>
              <a:rPr lang="en-US" sz="3200" b="1" dirty="0">
                <a:solidFill>
                  <a:schemeClr val="bg1"/>
                </a:solidFill>
                <a:latin typeface="Adobe Gothic Std B" panose="020B0800000000000000" pitchFamily="34" charset="-128"/>
                <a:ea typeface="Adobe Gothic Std B" panose="020B0800000000000000" pitchFamily="34" charset="-128"/>
              </a:rPr>
              <a:t>Silicon Tracking System (STS) – Physical, Design constraints</a:t>
            </a:r>
            <a:endParaRPr lang="en-US" sz="1800" dirty="0">
              <a:solidFill>
                <a:schemeClr val="bg1"/>
              </a:solidFill>
              <a:latin typeface="Adobe Gothic Std B" panose="020B0800000000000000" pitchFamily="34" charset="-128"/>
              <a:ea typeface="Adobe Gothic Std B" panose="020B0800000000000000" pitchFamily="34" charset="-128"/>
            </a:endParaRPr>
          </a:p>
        </p:txBody>
      </p:sp>
      <p:sp>
        <p:nvSpPr>
          <p:cNvPr id="3" name="Content Placeholder 2">
            <a:extLst>
              <a:ext uri="{FF2B5EF4-FFF2-40B4-BE49-F238E27FC236}">
                <a16:creationId xmlns:a16="http://schemas.microsoft.com/office/drawing/2014/main" id="{031463F6-1A1D-4724-A5C8-2CE5C7FCB614}"/>
              </a:ext>
            </a:extLst>
          </p:cNvPr>
          <p:cNvSpPr>
            <a:spLocks noGrp="1"/>
          </p:cNvSpPr>
          <p:nvPr>
            <p:ph idx="1"/>
          </p:nvPr>
        </p:nvSpPr>
        <p:spPr>
          <a:xfrm>
            <a:off x="342900" y="1974533"/>
            <a:ext cx="11567160" cy="4161790"/>
          </a:xfrm>
        </p:spPr>
        <p:txBody>
          <a:bodyPr>
            <a:normAutofit/>
          </a:bodyPr>
          <a:lstStyle/>
          <a:p>
            <a:pPr>
              <a:lnSpc>
                <a:spcPct val="150000"/>
              </a:lnSpc>
            </a:pPr>
            <a:r>
              <a:rPr lang="en-US" sz="1800" dirty="0">
                <a:solidFill>
                  <a:schemeClr val="bg1"/>
                </a:solidFill>
                <a:latin typeface="Adobe Gothic Std B" panose="020B0800000000000000" pitchFamily="34" charset="-128"/>
                <a:ea typeface="Adobe Gothic Std B" panose="020B0800000000000000" pitchFamily="34" charset="-128"/>
              </a:rPr>
              <a:t>Aperture - 2.5 - 25 degrees (polar)</a:t>
            </a:r>
          </a:p>
          <a:p>
            <a:pPr>
              <a:lnSpc>
                <a:spcPct val="150000"/>
              </a:lnSpc>
            </a:pPr>
            <a:r>
              <a:rPr lang="en-US" sz="1800" dirty="0">
                <a:solidFill>
                  <a:schemeClr val="bg1"/>
                </a:solidFill>
                <a:latin typeface="Adobe Gothic Std B" panose="020B0800000000000000" pitchFamily="34" charset="-128"/>
                <a:ea typeface="Adobe Gothic Std B" panose="020B0800000000000000" pitchFamily="34" charset="-128"/>
              </a:rPr>
              <a:t>Spatial resolution - single-hit resolution of about 25 </a:t>
            </a:r>
            <a:r>
              <a:rPr lang="en-US" sz="1800" dirty="0" err="1">
                <a:solidFill>
                  <a:schemeClr val="bg1"/>
                </a:solidFill>
                <a:latin typeface="Adobe Gothic Std B" panose="020B0800000000000000" pitchFamily="34" charset="-128"/>
                <a:ea typeface="Adobe Gothic Std B" panose="020B0800000000000000" pitchFamily="34" charset="-128"/>
              </a:rPr>
              <a:t>μm</a:t>
            </a:r>
            <a:endParaRPr lang="en-US" sz="1800" dirty="0">
              <a:solidFill>
                <a:schemeClr val="bg1"/>
              </a:solidFill>
              <a:latin typeface="Adobe Gothic Std B" panose="020B0800000000000000" pitchFamily="34" charset="-128"/>
              <a:ea typeface="Adobe Gothic Std B" panose="020B0800000000000000" pitchFamily="34" charset="-128"/>
            </a:endParaRPr>
          </a:p>
          <a:p>
            <a:pPr>
              <a:lnSpc>
                <a:spcPct val="150000"/>
              </a:lnSpc>
            </a:pPr>
            <a:r>
              <a:rPr lang="en-US" sz="1800" dirty="0">
                <a:solidFill>
                  <a:schemeClr val="bg1"/>
                </a:solidFill>
                <a:latin typeface="Adobe Gothic Std B" panose="020B0800000000000000" pitchFamily="34" charset="-128"/>
                <a:ea typeface="Adobe Gothic Std B" panose="020B0800000000000000" pitchFamily="34" charset="-128"/>
              </a:rPr>
              <a:t>Hit rates - 10 MHz per cm2</a:t>
            </a:r>
          </a:p>
          <a:p>
            <a:pPr>
              <a:lnSpc>
                <a:spcPct val="150000"/>
              </a:lnSpc>
            </a:pPr>
            <a:r>
              <a:rPr lang="en-US" sz="1800" dirty="0">
                <a:solidFill>
                  <a:schemeClr val="bg1"/>
                </a:solidFill>
                <a:latin typeface="Adobe Gothic Std B" panose="020B0800000000000000" pitchFamily="34" charset="-128"/>
                <a:ea typeface="Adobe Gothic Std B" panose="020B0800000000000000" pitchFamily="34" charset="-128"/>
              </a:rPr>
              <a:t>Signal shaping time - In order to avoid pile-up of events, fast self-triggering front-end electronics with a shaping time of the order of 20 ns have to be used.</a:t>
            </a:r>
          </a:p>
          <a:p>
            <a:pPr>
              <a:lnSpc>
                <a:spcPct val="150000"/>
              </a:lnSpc>
            </a:pPr>
            <a:r>
              <a:rPr lang="en-US" sz="1800" dirty="0">
                <a:solidFill>
                  <a:schemeClr val="bg1"/>
                </a:solidFill>
                <a:latin typeface="Adobe Gothic Std B" panose="020B0800000000000000" pitchFamily="34" charset="-128"/>
                <a:ea typeface="Adobe Gothic Std B" panose="020B0800000000000000" pitchFamily="34" charset="-128"/>
              </a:rPr>
              <a:t>Radiation damage - 1 MeV neutron equivalent fluence in the innermost regions of the STS reaching less than 10^13 per cm2 – Sensors need to be operated at bias voltages up to 500 V and temperature -5 C</a:t>
            </a:r>
          </a:p>
          <a:p>
            <a:pPr>
              <a:lnSpc>
                <a:spcPct val="150000"/>
              </a:lnSpc>
            </a:pPr>
            <a:endParaRPr lang="en-US" sz="1800" dirty="0">
              <a:solidFill>
                <a:schemeClr val="bg1"/>
              </a:solidFill>
              <a:latin typeface="Adobe Gothic Std B" panose="020B0800000000000000" pitchFamily="34" charset="-128"/>
              <a:ea typeface="Adobe Gothic Std B" panose="020B0800000000000000" pitchFamily="34" charset="-128"/>
            </a:endParaRPr>
          </a:p>
        </p:txBody>
      </p:sp>
      <p:pic>
        <p:nvPicPr>
          <p:cNvPr id="5" name="Picture 4">
            <a:extLst>
              <a:ext uri="{FF2B5EF4-FFF2-40B4-BE49-F238E27FC236}">
                <a16:creationId xmlns:a16="http://schemas.microsoft.com/office/drawing/2014/main" id="{E4C0EC03-FB1B-4F86-BEDC-74ECA3BB1FF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561621" y="1795321"/>
            <a:ext cx="2010269" cy="1794782"/>
          </a:xfrm>
          <a:prstGeom prst="rect">
            <a:avLst/>
          </a:prstGeom>
        </p:spPr>
      </p:pic>
    </p:spTree>
    <p:extLst>
      <p:ext uri="{BB962C8B-B14F-4D97-AF65-F5344CB8AC3E}">
        <p14:creationId xmlns:p14="http://schemas.microsoft.com/office/powerpoint/2010/main" val="104847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589DD4-A47D-4F7E-9BB0-D8D9DD2BFE47}"/>
              </a:ext>
            </a:extLst>
          </p:cNvPr>
          <p:cNvPicPr>
            <a:picLocks noChangeAspect="1"/>
          </p:cNvPicPr>
          <p:nvPr/>
        </p:nvPicPr>
        <p:blipFill>
          <a:blip r:embed="rId3"/>
          <a:stretch>
            <a:fillRect/>
          </a:stretch>
        </p:blipFill>
        <p:spPr>
          <a:xfrm>
            <a:off x="1792129" y="1866928"/>
            <a:ext cx="8607742" cy="4666587"/>
          </a:xfrm>
          <a:prstGeom prst="rect">
            <a:avLst/>
          </a:prstGeom>
        </p:spPr>
      </p:pic>
      <p:sp>
        <p:nvSpPr>
          <p:cNvPr id="2" name="Title 1">
            <a:extLst>
              <a:ext uri="{FF2B5EF4-FFF2-40B4-BE49-F238E27FC236}">
                <a16:creationId xmlns:a16="http://schemas.microsoft.com/office/drawing/2014/main" id="{9A202BB6-FB94-49F5-9046-9DC79899E8A6}"/>
              </a:ext>
            </a:extLst>
          </p:cNvPr>
          <p:cNvSpPr>
            <a:spLocks noGrp="1"/>
          </p:cNvSpPr>
          <p:nvPr>
            <p:ph type="title"/>
          </p:nvPr>
        </p:nvSpPr>
        <p:spPr>
          <a:xfrm>
            <a:off x="342900" y="324485"/>
            <a:ext cx="11567160" cy="1325563"/>
          </a:xfrm>
        </p:spPr>
        <p:txBody>
          <a:bodyPr>
            <a:normAutofit/>
          </a:bodyPr>
          <a:lstStyle/>
          <a:p>
            <a:r>
              <a:rPr lang="en-US" sz="3600" dirty="0">
                <a:latin typeface="Adobe Gothic Std B" panose="020B0800000000000000" pitchFamily="34" charset="-128"/>
                <a:ea typeface="Adobe Gothic Std B" panose="020B0800000000000000" pitchFamily="34" charset="-128"/>
              </a:rPr>
              <a:t>STS Module</a:t>
            </a:r>
            <a:endParaRPr lang="en-US" sz="3600" dirty="0"/>
          </a:p>
        </p:txBody>
      </p:sp>
      <p:sp>
        <p:nvSpPr>
          <p:cNvPr id="3" name="Content Placeholder 2">
            <a:extLst>
              <a:ext uri="{FF2B5EF4-FFF2-40B4-BE49-F238E27FC236}">
                <a16:creationId xmlns:a16="http://schemas.microsoft.com/office/drawing/2014/main" id="{031463F6-1A1D-4724-A5C8-2CE5C7FCB614}"/>
              </a:ext>
            </a:extLst>
          </p:cNvPr>
          <p:cNvSpPr>
            <a:spLocks noGrp="1"/>
          </p:cNvSpPr>
          <p:nvPr>
            <p:ph idx="1"/>
          </p:nvPr>
        </p:nvSpPr>
        <p:spPr>
          <a:xfrm>
            <a:off x="4429125" y="1554372"/>
            <a:ext cx="3076575" cy="445878"/>
          </a:xfrm>
        </p:spPr>
        <p:txBody>
          <a:bodyPr>
            <a:normAutofit/>
          </a:bodyPr>
          <a:lstStyle/>
          <a:p>
            <a:pPr marL="0" indent="0">
              <a:lnSpc>
                <a:spcPct val="150000"/>
              </a:lnSpc>
              <a:buNone/>
            </a:pPr>
            <a:r>
              <a:rPr lang="en-US" sz="1400" dirty="0">
                <a:latin typeface="Adobe Gothic Std B" panose="020B0800000000000000" pitchFamily="34" charset="-128"/>
                <a:ea typeface="Adobe Gothic Std B" panose="020B0800000000000000" pitchFamily="34" charset="-128"/>
              </a:rPr>
              <a:t>Smallest assembled functional unit</a:t>
            </a:r>
          </a:p>
        </p:txBody>
      </p:sp>
      <p:pic>
        <p:nvPicPr>
          <p:cNvPr id="6" name="Picture 5">
            <a:extLst>
              <a:ext uri="{FF2B5EF4-FFF2-40B4-BE49-F238E27FC236}">
                <a16:creationId xmlns:a16="http://schemas.microsoft.com/office/drawing/2014/main" id="{A92BF656-B5D0-435B-8945-B7E7BA1E6790}"/>
              </a:ext>
            </a:extLst>
          </p:cNvPr>
          <p:cNvPicPr>
            <a:picLocks noChangeAspect="1"/>
          </p:cNvPicPr>
          <p:nvPr/>
        </p:nvPicPr>
        <p:blipFill rotWithShape="1">
          <a:blip r:embed="rId4">
            <a:extLst>
              <a:ext uri="{28A0092B-C50C-407E-A947-70E740481C1C}">
                <a14:useLocalDpi xmlns:a14="http://schemas.microsoft.com/office/drawing/2010/main" val="0"/>
              </a:ext>
            </a:extLst>
          </a:blip>
          <a:srcRect l="4429" t="-1" r="1365" b="61248"/>
          <a:stretch/>
        </p:blipFill>
        <p:spPr>
          <a:xfrm rot="10800000">
            <a:off x="0" y="-1"/>
            <a:ext cx="12192000" cy="2657651"/>
          </a:xfrm>
          <a:prstGeom prst="rect">
            <a:avLst/>
          </a:prstGeom>
        </p:spPr>
      </p:pic>
    </p:spTree>
    <p:extLst>
      <p:ext uri="{BB962C8B-B14F-4D97-AF65-F5344CB8AC3E}">
        <p14:creationId xmlns:p14="http://schemas.microsoft.com/office/powerpoint/2010/main" val="4096014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0A23E0-BB0C-4AE6-AD93-362F486137B5}"/>
              </a:ext>
            </a:extLst>
          </p:cNvPr>
          <p:cNvPicPr>
            <a:picLocks noChangeAspect="1"/>
          </p:cNvPicPr>
          <p:nvPr/>
        </p:nvPicPr>
        <p:blipFill rotWithShape="1">
          <a:blip r:embed="rId3"/>
          <a:srcRect t="33733" r="23881"/>
          <a:stretch/>
        </p:blipFill>
        <p:spPr>
          <a:xfrm>
            <a:off x="342900" y="2183774"/>
            <a:ext cx="7156133" cy="4246227"/>
          </a:xfrm>
          <a:prstGeom prst="rect">
            <a:avLst/>
          </a:prstGeom>
        </p:spPr>
      </p:pic>
      <p:pic>
        <p:nvPicPr>
          <p:cNvPr id="9" name="Picture 8">
            <a:extLst>
              <a:ext uri="{FF2B5EF4-FFF2-40B4-BE49-F238E27FC236}">
                <a16:creationId xmlns:a16="http://schemas.microsoft.com/office/drawing/2014/main" id="{A5C3D11B-BD5F-4E2F-982A-CDDA6B70FFB1}"/>
              </a:ext>
            </a:extLst>
          </p:cNvPr>
          <p:cNvPicPr>
            <a:picLocks noChangeAspect="1"/>
          </p:cNvPicPr>
          <p:nvPr/>
        </p:nvPicPr>
        <p:blipFill>
          <a:blip r:embed="rId4"/>
          <a:stretch>
            <a:fillRect/>
          </a:stretch>
        </p:blipFill>
        <p:spPr>
          <a:xfrm>
            <a:off x="7881899" y="2930625"/>
            <a:ext cx="890625" cy="2009084"/>
          </a:xfrm>
          <a:prstGeom prst="rect">
            <a:avLst/>
          </a:prstGeom>
        </p:spPr>
      </p:pic>
      <p:pic>
        <p:nvPicPr>
          <p:cNvPr id="11" name="Picture 10">
            <a:extLst>
              <a:ext uri="{FF2B5EF4-FFF2-40B4-BE49-F238E27FC236}">
                <a16:creationId xmlns:a16="http://schemas.microsoft.com/office/drawing/2014/main" id="{D89B7635-B0C8-4A4F-A086-76267D9904D3}"/>
              </a:ext>
            </a:extLst>
          </p:cNvPr>
          <p:cNvPicPr>
            <a:picLocks noChangeAspect="1"/>
          </p:cNvPicPr>
          <p:nvPr/>
        </p:nvPicPr>
        <p:blipFill>
          <a:blip r:embed="rId5"/>
          <a:stretch>
            <a:fillRect/>
          </a:stretch>
        </p:blipFill>
        <p:spPr>
          <a:xfrm>
            <a:off x="9001125" y="2183773"/>
            <a:ext cx="2461260" cy="4349741"/>
          </a:xfrm>
          <a:prstGeom prst="rect">
            <a:avLst/>
          </a:prstGeom>
        </p:spPr>
      </p:pic>
      <p:sp>
        <p:nvSpPr>
          <p:cNvPr id="2" name="Title 1">
            <a:extLst>
              <a:ext uri="{FF2B5EF4-FFF2-40B4-BE49-F238E27FC236}">
                <a16:creationId xmlns:a16="http://schemas.microsoft.com/office/drawing/2014/main" id="{9A202BB6-FB94-49F5-9046-9DC79899E8A6}"/>
              </a:ext>
            </a:extLst>
          </p:cNvPr>
          <p:cNvSpPr>
            <a:spLocks noGrp="1"/>
          </p:cNvSpPr>
          <p:nvPr>
            <p:ph type="title"/>
          </p:nvPr>
        </p:nvSpPr>
        <p:spPr>
          <a:xfrm>
            <a:off x="342900" y="324485"/>
            <a:ext cx="11567160" cy="1325563"/>
          </a:xfrm>
        </p:spPr>
        <p:txBody>
          <a:bodyPr>
            <a:normAutofit/>
          </a:bodyPr>
          <a:lstStyle/>
          <a:p>
            <a:r>
              <a:rPr lang="en-US" sz="3600" dirty="0">
                <a:latin typeface="Adobe Gothic Std B" panose="020B0800000000000000" pitchFamily="34" charset="-128"/>
                <a:ea typeface="Adobe Gothic Std B" panose="020B0800000000000000" pitchFamily="34" charset="-128"/>
              </a:rPr>
              <a:t>STS Module</a:t>
            </a:r>
            <a:endParaRPr lang="en-US" sz="3600" dirty="0"/>
          </a:p>
        </p:txBody>
      </p:sp>
      <p:pic>
        <p:nvPicPr>
          <p:cNvPr id="8" name="Picture 7">
            <a:extLst>
              <a:ext uri="{FF2B5EF4-FFF2-40B4-BE49-F238E27FC236}">
                <a16:creationId xmlns:a16="http://schemas.microsoft.com/office/drawing/2014/main" id="{0F961B8E-B388-4F20-A620-0EEDA903D5F1}"/>
              </a:ext>
            </a:extLst>
          </p:cNvPr>
          <p:cNvPicPr>
            <a:picLocks noChangeAspect="1"/>
          </p:cNvPicPr>
          <p:nvPr/>
        </p:nvPicPr>
        <p:blipFill rotWithShape="1">
          <a:blip r:embed="rId6">
            <a:extLst>
              <a:ext uri="{28A0092B-C50C-407E-A947-70E740481C1C}">
                <a14:useLocalDpi xmlns:a14="http://schemas.microsoft.com/office/drawing/2010/main" val="0"/>
              </a:ext>
            </a:extLst>
          </a:blip>
          <a:srcRect l="4429" t="-1" r="1365" b="61248"/>
          <a:stretch/>
        </p:blipFill>
        <p:spPr>
          <a:xfrm rot="10800000">
            <a:off x="0" y="-1"/>
            <a:ext cx="12192000" cy="2657651"/>
          </a:xfrm>
          <a:prstGeom prst="rect">
            <a:avLst/>
          </a:prstGeom>
        </p:spPr>
      </p:pic>
    </p:spTree>
    <p:extLst>
      <p:ext uri="{BB962C8B-B14F-4D97-AF65-F5344CB8AC3E}">
        <p14:creationId xmlns:p14="http://schemas.microsoft.com/office/powerpoint/2010/main" val="3606213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2D9A3C-1221-4FE4-AB6C-31429D6A848C}"/>
              </a:ext>
            </a:extLst>
          </p:cNvPr>
          <p:cNvPicPr>
            <a:picLocks noChangeAspect="1"/>
          </p:cNvPicPr>
          <p:nvPr/>
        </p:nvPicPr>
        <p:blipFill>
          <a:blip r:embed="rId3"/>
          <a:stretch>
            <a:fillRect/>
          </a:stretch>
        </p:blipFill>
        <p:spPr>
          <a:xfrm>
            <a:off x="2238464" y="1387087"/>
            <a:ext cx="8111595" cy="5329308"/>
          </a:xfrm>
          <a:prstGeom prst="rect">
            <a:avLst/>
          </a:prstGeom>
        </p:spPr>
      </p:pic>
      <p:sp>
        <p:nvSpPr>
          <p:cNvPr id="2" name="Title 1">
            <a:extLst>
              <a:ext uri="{FF2B5EF4-FFF2-40B4-BE49-F238E27FC236}">
                <a16:creationId xmlns:a16="http://schemas.microsoft.com/office/drawing/2014/main" id="{9A202BB6-FB94-49F5-9046-9DC79899E8A6}"/>
              </a:ext>
            </a:extLst>
          </p:cNvPr>
          <p:cNvSpPr>
            <a:spLocks noGrp="1"/>
          </p:cNvSpPr>
          <p:nvPr>
            <p:ph type="title"/>
          </p:nvPr>
        </p:nvSpPr>
        <p:spPr>
          <a:xfrm>
            <a:off x="342900" y="324485"/>
            <a:ext cx="11567160" cy="1325563"/>
          </a:xfrm>
        </p:spPr>
        <p:txBody>
          <a:bodyPr>
            <a:normAutofit/>
          </a:bodyPr>
          <a:lstStyle/>
          <a:p>
            <a:r>
              <a:rPr lang="en-US" sz="3600" dirty="0">
                <a:latin typeface="Adobe Gothic Std B" panose="020B0800000000000000" pitchFamily="34" charset="-128"/>
                <a:ea typeface="Adobe Gothic Std B" panose="020B0800000000000000" pitchFamily="34" charset="-128"/>
              </a:rPr>
              <a:t>STS Module</a:t>
            </a:r>
            <a:endParaRPr lang="en-US" sz="3600" dirty="0"/>
          </a:p>
        </p:txBody>
      </p:sp>
      <p:pic>
        <p:nvPicPr>
          <p:cNvPr id="5" name="Picture 4">
            <a:extLst>
              <a:ext uri="{FF2B5EF4-FFF2-40B4-BE49-F238E27FC236}">
                <a16:creationId xmlns:a16="http://schemas.microsoft.com/office/drawing/2014/main" id="{143C0ACF-A32D-4FDE-8A57-0B9C9A75742F}"/>
              </a:ext>
            </a:extLst>
          </p:cNvPr>
          <p:cNvPicPr>
            <a:picLocks noChangeAspect="1"/>
          </p:cNvPicPr>
          <p:nvPr/>
        </p:nvPicPr>
        <p:blipFill rotWithShape="1">
          <a:blip r:embed="rId4">
            <a:extLst>
              <a:ext uri="{28A0092B-C50C-407E-A947-70E740481C1C}">
                <a14:useLocalDpi xmlns:a14="http://schemas.microsoft.com/office/drawing/2010/main" val="0"/>
              </a:ext>
            </a:extLst>
          </a:blip>
          <a:srcRect l="4429" t="-1" r="1365" b="61248"/>
          <a:stretch/>
        </p:blipFill>
        <p:spPr>
          <a:xfrm rot="10800000">
            <a:off x="0" y="-1"/>
            <a:ext cx="12192000" cy="2657651"/>
          </a:xfrm>
          <a:prstGeom prst="rect">
            <a:avLst/>
          </a:prstGeom>
        </p:spPr>
      </p:pic>
    </p:spTree>
    <p:extLst>
      <p:ext uri="{BB962C8B-B14F-4D97-AF65-F5344CB8AC3E}">
        <p14:creationId xmlns:p14="http://schemas.microsoft.com/office/powerpoint/2010/main" val="120335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02BB6-FB94-49F5-9046-9DC79899E8A6}"/>
              </a:ext>
            </a:extLst>
          </p:cNvPr>
          <p:cNvSpPr>
            <a:spLocks noGrp="1"/>
          </p:cNvSpPr>
          <p:nvPr>
            <p:ph type="title"/>
          </p:nvPr>
        </p:nvSpPr>
        <p:spPr>
          <a:xfrm>
            <a:off x="342900" y="324485"/>
            <a:ext cx="11567160" cy="1325563"/>
          </a:xfrm>
        </p:spPr>
        <p:txBody>
          <a:bodyPr>
            <a:normAutofit/>
          </a:bodyPr>
          <a:lstStyle/>
          <a:p>
            <a:r>
              <a:rPr lang="en-US" sz="2800" dirty="0">
                <a:latin typeface="Adobe Gothic Std B" panose="020B0800000000000000" pitchFamily="34" charset="-128"/>
                <a:ea typeface="Adobe Gothic Std B" panose="020B0800000000000000" pitchFamily="34" charset="-128"/>
              </a:rPr>
              <a:t>Cold </a:t>
            </a:r>
            <a:r>
              <a:rPr lang="en-US" sz="2800" dirty="0" err="1">
                <a:latin typeface="Adobe Gothic Std B" panose="020B0800000000000000" pitchFamily="34" charset="-128"/>
                <a:ea typeface="Adobe Gothic Std B" panose="020B0800000000000000" pitchFamily="34" charset="-128"/>
              </a:rPr>
              <a:t>StartUp</a:t>
            </a:r>
            <a:r>
              <a:rPr lang="en-US" sz="2800" dirty="0">
                <a:latin typeface="Adobe Gothic Std B" panose="020B0800000000000000" pitchFamily="34" charset="-128"/>
                <a:ea typeface="Adobe Gothic Std B" panose="020B0800000000000000" pitchFamily="34" charset="-128"/>
              </a:rPr>
              <a:t> Experiment – Motivation &amp; Objectives</a:t>
            </a:r>
            <a:endParaRPr lang="en-US" sz="2800" dirty="0"/>
          </a:p>
        </p:txBody>
      </p:sp>
      <p:sp>
        <p:nvSpPr>
          <p:cNvPr id="3" name="Rectangle 2">
            <a:extLst>
              <a:ext uri="{FF2B5EF4-FFF2-40B4-BE49-F238E27FC236}">
                <a16:creationId xmlns:a16="http://schemas.microsoft.com/office/drawing/2014/main" id="{D446FC9A-5673-4793-BFB1-B38B12FAF07A}"/>
              </a:ext>
            </a:extLst>
          </p:cNvPr>
          <p:cNvSpPr/>
          <p:nvPr/>
        </p:nvSpPr>
        <p:spPr>
          <a:xfrm>
            <a:off x="3680749" y="5231757"/>
            <a:ext cx="1192193" cy="347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5889567-3305-4FCA-AA83-44DAEC4D8F0F}"/>
              </a:ext>
            </a:extLst>
          </p:cNvPr>
          <p:cNvPicPr>
            <a:picLocks noChangeAspect="1"/>
          </p:cNvPicPr>
          <p:nvPr/>
        </p:nvPicPr>
        <p:blipFill rotWithShape="1">
          <a:blip r:embed="rId3">
            <a:extLst>
              <a:ext uri="{28A0092B-C50C-407E-A947-70E740481C1C}">
                <a14:useLocalDpi xmlns:a14="http://schemas.microsoft.com/office/drawing/2010/main" val="0"/>
              </a:ext>
            </a:extLst>
          </a:blip>
          <a:srcRect l="4429" t="-1" r="1365" b="61248"/>
          <a:stretch/>
        </p:blipFill>
        <p:spPr>
          <a:xfrm rot="10800000">
            <a:off x="0" y="-1"/>
            <a:ext cx="12192000" cy="2657651"/>
          </a:xfrm>
          <a:prstGeom prst="rect">
            <a:avLst/>
          </a:prstGeom>
        </p:spPr>
      </p:pic>
      <p:sp>
        <p:nvSpPr>
          <p:cNvPr id="4" name="TextBox 3">
            <a:extLst>
              <a:ext uri="{FF2B5EF4-FFF2-40B4-BE49-F238E27FC236}">
                <a16:creationId xmlns:a16="http://schemas.microsoft.com/office/drawing/2014/main" id="{FD0A087F-3721-4038-9B7F-A93EE70C706D}"/>
              </a:ext>
            </a:extLst>
          </p:cNvPr>
          <p:cNvSpPr txBox="1"/>
          <p:nvPr/>
        </p:nvSpPr>
        <p:spPr>
          <a:xfrm>
            <a:off x="407988" y="2024063"/>
            <a:ext cx="11387772" cy="4524315"/>
          </a:xfrm>
          <a:prstGeom prst="rect">
            <a:avLst/>
          </a:prstGeom>
          <a:noFill/>
        </p:spPr>
        <p:txBody>
          <a:bodyPr wrap="square" rtlCol="0">
            <a:spAutoFit/>
          </a:bodyPr>
          <a:lstStyle/>
          <a:p>
            <a:pPr>
              <a:lnSpc>
                <a:spcPct val="150000"/>
              </a:lnSpc>
            </a:pPr>
            <a:r>
              <a:rPr lang="en-US" dirty="0">
                <a:latin typeface="Adobe Gothic Std B" panose="020B0800000000000000" pitchFamily="34" charset="-128"/>
                <a:ea typeface="Adobe Gothic Std B" panose="020B0800000000000000" pitchFamily="34" charset="-128"/>
              </a:rPr>
              <a:t>The STS needs to operate under radiation environment, making effective cooling necessary</a:t>
            </a:r>
          </a:p>
          <a:p>
            <a:pPr>
              <a:lnSpc>
                <a:spcPct val="150000"/>
              </a:lnSpc>
            </a:pPr>
            <a:endParaRPr lang="ka-GE" dirty="0">
              <a:latin typeface="Adobe Gothic Std B" panose="020B0800000000000000" pitchFamily="34" charset="-128"/>
              <a:ea typeface="Adobe Gothic Std B" panose="020B0800000000000000" pitchFamily="34" charset="-128"/>
            </a:endParaRPr>
          </a:p>
          <a:p>
            <a:pPr>
              <a:lnSpc>
                <a:spcPct val="150000"/>
              </a:lnSpc>
            </a:pPr>
            <a:endParaRPr lang="en-US" dirty="0">
              <a:latin typeface="Adobe Gothic Std B" panose="020B0800000000000000" pitchFamily="34" charset="-128"/>
              <a:ea typeface="Adobe Gothic Std B" panose="020B0800000000000000" pitchFamily="34" charset="-128"/>
            </a:endParaRPr>
          </a:p>
          <a:p>
            <a:pPr>
              <a:lnSpc>
                <a:spcPct val="150000"/>
              </a:lnSpc>
            </a:pPr>
            <a:r>
              <a:rPr lang="en-US" dirty="0">
                <a:latin typeface="Adobe Gothic Std B" panose="020B0800000000000000" pitchFamily="34" charset="-128"/>
                <a:ea typeface="Adobe Gothic Std B" panose="020B0800000000000000" pitchFamily="34" charset="-128"/>
              </a:rPr>
              <a:t>In the extreme conditions we need to know the performance of the STS modules</a:t>
            </a:r>
          </a:p>
          <a:p>
            <a:pPr>
              <a:lnSpc>
                <a:spcPct val="150000"/>
              </a:lnSpc>
            </a:pPr>
            <a:endParaRPr lang="ka-GE" dirty="0">
              <a:latin typeface="Adobe Gothic Std B" panose="020B0800000000000000" pitchFamily="34" charset="-128"/>
              <a:ea typeface="Adobe Gothic Std B" panose="020B0800000000000000" pitchFamily="34" charset="-128"/>
            </a:endParaRPr>
          </a:p>
          <a:p>
            <a:pPr>
              <a:lnSpc>
                <a:spcPct val="150000"/>
              </a:lnSpc>
            </a:pPr>
            <a:endParaRPr lang="en-US" dirty="0">
              <a:latin typeface="Adobe Gothic Std B" panose="020B0800000000000000" pitchFamily="34" charset="-128"/>
              <a:ea typeface="Adobe Gothic Std B" panose="020B0800000000000000" pitchFamily="34" charset="-128"/>
            </a:endParaRPr>
          </a:p>
          <a:p>
            <a:pPr>
              <a:lnSpc>
                <a:spcPct val="150000"/>
              </a:lnSpc>
            </a:pPr>
            <a:r>
              <a:rPr lang="en-US" dirty="0">
                <a:latin typeface="Adobe Gothic Std B" panose="020B0800000000000000" pitchFamily="34" charset="-128"/>
                <a:ea typeface="Adobe Gothic Std B" panose="020B0800000000000000" pitchFamily="34" charset="-128"/>
              </a:rPr>
              <a:t>At what minimum temperatures they break and what is the weak point</a:t>
            </a:r>
          </a:p>
          <a:p>
            <a:pPr>
              <a:lnSpc>
                <a:spcPct val="150000"/>
              </a:lnSpc>
            </a:pPr>
            <a:endParaRPr lang="ka-GE" dirty="0">
              <a:latin typeface="Adobe Gothic Std B" panose="020B0800000000000000" pitchFamily="34" charset="-128"/>
              <a:ea typeface="Adobe Gothic Std B" panose="020B0800000000000000" pitchFamily="34" charset="-128"/>
            </a:endParaRPr>
          </a:p>
          <a:p>
            <a:pPr>
              <a:lnSpc>
                <a:spcPct val="150000"/>
              </a:lnSpc>
            </a:pPr>
            <a:endParaRPr lang="en-US" dirty="0">
              <a:latin typeface="Adobe Gothic Std B" panose="020B0800000000000000" pitchFamily="34" charset="-128"/>
              <a:ea typeface="Adobe Gothic Std B" panose="020B0800000000000000" pitchFamily="34" charset="-128"/>
            </a:endParaRPr>
          </a:p>
          <a:p>
            <a:pPr>
              <a:lnSpc>
                <a:spcPct val="150000"/>
              </a:lnSpc>
            </a:pPr>
            <a:r>
              <a:rPr lang="en-US" dirty="0">
                <a:latin typeface="Adobe Gothic Std B" panose="020B0800000000000000" pitchFamily="34" charset="-128"/>
                <a:ea typeface="Adobe Gothic Std B" panose="020B0800000000000000" pitchFamily="34" charset="-128"/>
              </a:rPr>
              <a:t>What is the minimum Cold </a:t>
            </a:r>
            <a:r>
              <a:rPr lang="en-US" dirty="0" err="1">
                <a:latin typeface="Adobe Gothic Std B" panose="020B0800000000000000" pitchFamily="34" charset="-128"/>
                <a:ea typeface="Adobe Gothic Std B" panose="020B0800000000000000" pitchFamily="34" charset="-128"/>
              </a:rPr>
              <a:t>StartUp</a:t>
            </a:r>
            <a:r>
              <a:rPr lang="en-US" dirty="0">
                <a:latin typeface="Adobe Gothic Std B" panose="020B0800000000000000" pitchFamily="34" charset="-128"/>
                <a:ea typeface="Adobe Gothic Std B" panose="020B0800000000000000" pitchFamily="34" charset="-128"/>
              </a:rPr>
              <a:t> operating temperature (Emergency power switch off/on)</a:t>
            </a:r>
          </a:p>
          <a:p>
            <a:endParaRPr lang="en-US" dirty="0"/>
          </a:p>
        </p:txBody>
      </p:sp>
    </p:spTree>
    <p:extLst>
      <p:ext uri="{BB962C8B-B14F-4D97-AF65-F5344CB8AC3E}">
        <p14:creationId xmlns:p14="http://schemas.microsoft.com/office/powerpoint/2010/main" val="3548990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721E5-74D4-400C-9ACF-F4C9B72339BA}"/>
              </a:ext>
            </a:extLst>
          </p:cNvPr>
          <p:cNvSpPr>
            <a:spLocks noGrp="1"/>
          </p:cNvSpPr>
          <p:nvPr>
            <p:ph type="title"/>
          </p:nvPr>
        </p:nvSpPr>
        <p:spPr/>
        <p:txBody>
          <a:bodyPr>
            <a:normAutofit/>
          </a:bodyPr>
          <a:lstStyle/>
          <a:p>
            <a:r>
              <a:rPr lang="en-US" dirty="0">
                <a:latin typeface="Adobe Gothic Std B" panose="020B0800000000000000" pitchFamily="34" charset="-128"/>
                <a:ea typeface="Adobe Gothic Std B" panose="020B0800000000000000" pitchFamily="34" charset="-128"/>
              </a:rPr>
              <a:t>Outline</a:t>
            </a:r>
          </a:p>
        </p:txBody>
      </p:sp>
      <p:sp>
        <p:nvSpPr>
          <p:cNvPr id="3" name="Content Placeholder 2">
            <a:extLst>
              <a:ext uri="{FF2B5EF4-FFF2-40B4-BE49-F238E27FC236}">
                <a16:creationId xmlns:a16="http://schemas.microsoft.com/office/drawing/2014/main" id="{13CC1FD2-ADCF-4CC1-B35C-F528F8B827CF}"/>
              </a:ext>
            </a:extLst>
          </p:cNvPr>
          <p:cNvSpPr>
            <a:spLocks noGrp="1"/>
          </p:cNvSpPr>
          <p:nvPr>
            <p:ph idx="1"/>
          </p:nvPr>
        </p:nvSpPr>
        <p:spPr>
          <a:xfrm>
            <a:off x="1264356" y="1825625"/>
            <a:ext cx="10089444" cy="4351338"/>
          </a:xfrm>
        </p:spPr>
        <p:txBody>
          <a:bodyPr>
            <a:normAutofit/>
          </a:bodyPr>
          <a:lstStyle/>
          <a:p>
            <a:pPr marL="0" indent="0">
              <a:lnSpc>
                <a:spcPct val="150000"/>
              </a:lnSpc>
              <a:buNone/>
            </a:pPr>
            <a:r>
              <a:rPr lang="en-US" sz="1400" dirty="0">
                <a:latin typeface="Adobe Gothic Std B" panose="020B0800000000000000" pitchFamily="34" charset="-128"/>
                <a:ea typeface="Adobe Gothic Std B" panose="020B0800000000000000" pitchFamily="34" charset="-128"/>
                <a:hlinkClick r:id="rId2" action="ppaction://hlinksldjump"/>
              </a:rPr>
              <a:t>The universe in the lab</a:t>
            </a:r>
            <a:endParaRPr lang="en-US" sz="1400" dirty="0">
              <a:latin typeface="Adobe Gothic Std B" panose="020B0800000000000000" pitchFamily="34" charset="-128"/>
              <a:ea typeface="Adobe Gothic Std B" panose="020B0800000000000000" pitchFamily="34" charset="-128"/>
            </a:endParaRPr>
          </a:p>
          <a:p>
            <a:pPr marL="0" indent="0">
              <a:lnSpc>
                <a:spcPct val="150000"/>
              </a:lnSpc>
              <a:buNone/>
            </a:pPr>
            <a:r>
              <a:rPr lang="en-US" sz="1400" dirty="0">
                <a:latin typeface="Adobe Gothic Std B" panose="020B0800000000000000" pitchFamily="34" charset="-128"/>
                <a:ea typeface="Adobe Gothic Std B" panose="020B0800000000000000" pitchFamily="34" charset="-128"/>
                <a:hlinkClick r:id="rId3" action="ppaction://hlinksldjump"/>
              </a:rPr>
              <a:t>GSI - </a:t>
            </a:r>
            <a:r>
              <a:rPr lang="en-US" sz="1400" dirty="0" err="1">
                <a:latin typeface="Adobe Gothic Std B" panose="020B0800000000000000" pitchFamily="34" charset="-128"/>
                <a:ea typeface="Adobe Gothic Std B" panose="020B0800000000000000" pitchFamily="34" charset="-128"/>
                <a:hlinkClick r:id="rId3" action="ppaction://hlinksldjump"/>
              </a:rPr>
              <a:t>Helmholtzzentrum</a:t>
            </a:r>
            <a:r>
              <a:rPr lang="en-US" sz="1400" dirty="0">
                <a:latin typeface="Adobe Gothic Std B" panose="020B0800000000000000" pitchFamily="34" charset="-128"/>
                <a:ea typeface="Adobe Gothic Std B" panose="020B0800000000000000" pitchFamily="34" charset="-128"/>
                <a:hlinkClick r:id="rId3" action="ppaction://hlinksldjump"/>
              </a:rPr>
              <a:t> </a:t>
            </a:r>
            <a:r>
              <a:rPr lang="en-US" sz="1400" dirty="0" err="1">
                <a:latin typeface="Adobe Gothic Std B" panose="020B0800000000000000" pitchFamily="34" charset="-128"/>
                <a:ea typeface="Adobe Gothic Std B" panose="020B0800000000000000" pitchFamily="34" charset="-128"/>
                <a:hlinkClick r:id="rId3" action="ppaction://hlinksldjump"/>
              </a:rPr>
              <a:t>für</a:t>
            </a:r>
            <a:r>
              <a:rPr lang="en-US" sz="1400" dirty="0">
                <a:latin typeface="Adobe Gothic Std B" panose="020B0800000000000000" pitchFamily="34" charset="-128"/>
                <a:ea typeface="Adobe Gothic Std B" panose="020B0800000000000000" pitchFamily="34" charset="-128"/>
                <a:hlinkClick r:id="rId3" action="ppaction://hlinksldjump"/>
              </a:rPr>
              <a:t> </a:t>
            </a:r>
            <a:r>
              <a:rPr lang="en-US" sz="1400" dirty="0" err="1">
                <a:latin typeface="Adobe Gothic Std B" panose="020B0800000000000000" pitchFamily="34" charset="-128"/>
                <a:ea typeface="Adobe Gothic Std B" panose="020B0800000000000000" pitchFamily="34" charset="-128"/>
                <a:hlinkClick r:id="rId3" action="ppaction://hlinksldjump"/>
              </a:rPr>
              <a:t>Schwerionenforschung</a:t>
            </a:r>
            <a:endParaRPr lang="en-US" sz="1400" dirty="0">
              <a:latin typeface="Adobe Gothic Std B" panose="020B0800000000000000" pitchFamily="34" charset="-128"/>
              <a:ea typeface="Adobe Gothic Std B" panose="020B0800000000000000" pitchFamily="34" charset="-128"/>
            </a:endParaRPr>
          </a:p>
          <a:p>
            <a:pPr marL="0" indent="0">
              <a:lnSpc>
                <a:spcPct val="150000"/>
              </a:lnSpc>
              <a:buNone/>
            </a:pPr>
            <a:r>
              <a:rPr lang="en-US" sz="1400" dirty="0">
                <a:latin typeface="Adobe Gothic Std B" panose="020B0800000000000000" pitchFamily="34" charset="-128"/>
                <a:ea typeface="Adobe Gothic Std B" panose="020B0800000000000000" pitchFamily="34" charset="-128"/>
                <a:hlinkClick r:id="rId4" action="ppaction://hlinksldjump"/>
              </a:rPr>
              <a:t>GSI  Fair  - The four pillars</a:t>
            </a:r>
            <a:endParaRPr lang="en-US" sz="1400" dirty="0">
              <a:latin typeface="Adobe Gothic Std B" panose="020B0800000000000000" pitchFamily="34" charset="-128"/>
              <a:ea typeface="Adobe Gothic Std B" panose="020B0800000000000000" pitchFamily="34" charset="-128"/>
            </a:endParaRPr>
          </a:p>
          <a:p>
            <a:pPr marL="0" indent="0">
              <a:lnSpc>
                <a:spcPct val="150000"/>
              </a:lnSpc>
              <a:buNone/>
            </a:pPr>
            <a:r>
              <a:rPr lang="en-US" sz="1400" dirty="0">
                <a:latin typeface="Adobe Gothic Std B" panose="020B0800000000000000" pitchFamily="34" charset="-128"/>
                <a:ea typeface="Adobe Gothic Std B" panose="020B0800000000000000" pitchFamily="34" charset="-128"/>
                <a:hlinkClick r:id="rId5" action="ppaction://hlinksldjump"/>
              </a:rPr>
              <a:t>GSI Fair - Project Plan</a:t>
            </a:r>
            <a:endParaRPr lang="en-US" sz="1400" dirty="0">
              <a:latin typeface="Adobe Gothic Std B" panose="020B0800000000000000" pitchFamily="34" charset="-128"/>
              <a:ea typeface="Adobe Gothic Std B" panose="020B0800000000000000" pitchFamily="34" charset="-128"/>
            </a:endParaRPr>
          </a:p>
          <a:p>
            <a:pPr marL="0" indent="0">
              <a:lnSpc>
                <a:spcPct val="150000"/>
              </a:lnSpc>
              <a:buNone/>
            </a:pPr>
            <a:r>
              <a:rPr lang="en-US" sz="1400" dirty="0">
                <a:latin typeface="Adobe Gothic Std B" panose="020B0800000000000000" pitchFamily="34" charset="-128"/>
                <a:ea typeface="Adobe Gothic Std B" panose="020B0800000000000000" pitchFamily="34" charset="-128"/>
                <a:hlinkClick r:id="rId6" action="ppaction://hlinksldjump"/>
              </a:rPr>
              <a:t>GSI Fair - Video</a:t>
            </a:r>
            <a:endParaRPr lang="en-US" sz="1400" dirty="0">
              <a:latin typeface="Adobe Gothic Std B" panose="020B0800000000000000" pitchFamily="34" charset="-128"/>
              <a:ea typeface="Adobe Gothic Std B" panose="020B0800000000000000" pitchFamily="34" charset="-128"/>
            </a:endParaRPr>
          </a:p>
          <a:p>
            <a:pPr marL="0" indent="0">
              <a:lnSpc>
                <a:spcPct val="150000"/>
              </a:lnSpc>
              <a:buNone/>
            </a:pPr>
            <a:r>
              <a:rPr lang="en-US" sz="1400" dirty="0">
                <a:latin typeface="Adobe Gothic Std B" panose="020B0800000000000000" pitchFamily="34" charset="-128"/>
                <a:ea typeface="Adobe Gothic Std B" panose="020B0800000000000000" pitchFamily="34" charset="-128"/>
                <a:hlinkClick r:id="rId7" action="ppaction://hlinksldjump"/>
              </a:rPr>
              <a:t>CBM</a:t>
            </a:r>
            <a:endParaRPr lang="en-US" sz="1400" dirty="0">
              <a:latin typeface="Adobe Gothic Std B" panose="020B0800000000000000" pitchFamily="34" charset="-128"/>
              <a:ea typeface="Adobe Gothic Std B" panose="020B0800000000000000" pitchFamily="34" charset="-128"/>
            </a:endParaRPr>
          </a:p>
          <a:p>
            <a:pPr marL="0" indent="0">
              <a:lnSpc>
                <a:spcPct val="150000"/>
              </a:lnSpc>
              <a:buNone/>
            </a:pPr>
            <a:r>
              <a:rPr lang="en-US" sz="1400" dirty="0">
                <a:latin typeface="Adobe Gothic Std B" panose="020B0800000000000000" pitchFamily="34" charset="-128"/>
                <a:ea typeface="Adobe Gothic Std B" panose="020B0800000000000000" pitchFamily="34" charset="-128"/>
                <a:hlinkClick r:id="rId8" action="ppaction://hlinksldjump"/>
              </a:rPr>
              <a:t>CBM - Setup</a:t>
            </a:r>
            <a:endParaRPr lang="en-US" sz="1400" dirty="0">
              <a:latin typeface="Adobe Gothic Std B" panose="020B0800000000000000" pitchFamily="34" charset="-128"/>
              <a:ea typeface="Adobe Gothic Std B" panose="020B0800000000000000" pitchFamily="34" charset="-128"/>
            </a:endParaRPr>
          </a:p>
          <a:p>
            <a:pPr marL="0" indent="0">
              <a:lnSpc>
                <a:spcPct val="150000"/>
              </a:lnSpc>
              <a:buNone/>
            </a:pPr>
            <a:r>
              <a:rPr lang="en-US" sz="1400" dirty="0">
                <a:latin typeface="Adobe Gothic Std B" panose="020B0800000000000000" pitchFamily="34" charset="-128"/>
                <a:ea typeface="Adobe Gothic Std B" panose="020B0800000000000000" pitchFamily="34" charset="-128"/>
                <a:hlinkClick r:id="rId9" action="ppaction://hlinksldjump"/>
              </a:rPr>
              <a:t>STS Module</a:t>
            </a:r>
            <a:endParaRPr lang="en-US" sz="1400" dirty="0">
              <a:latin typeface="Adobe Gothic Std B" panose="020B0800000000000000" pitchFamily="34" charset="-128"/>
              <a:ea typeface="Adobe Gothic Std B" panose="020B0800000000000000" pitchFamily="34" charset="-128"/>
            </a:endParaRPr>
          </a:p>
          <a:p>
            <a:pPr marL="0" indent="0">
              <a:lnSpc>
                <a:spcPct val="150000"/>
              </a:lnSpc>
              <a:buNone/>
            </a:pPr>
            <a:r>
              <a:rPr lang="en-US" sz="1400" dirty="0">
                <a:latin typeface="Adobe Gothic Std B" panose="020B0800000000000000" pitchFamily="34" charset="-128"/>
                <a:ea typeface="Adobe Gothic Std B" panose="020B0800000000000000" pitchFamily="34" charset="-128"/>
                <a:hlinkClick r:id="rId10" action="ppaction://hlinksldjump"/>
              </a:rPr>
              <a:t>Cold </a:t>
            </a:r>
            <a:r>
              <a:rPr lang="en-US" sz="1400" dirty="0" err="1">
                <a:latin typeface="Adobe Gothic Std B" panose="020B0800000000000000" pitchFamily="34" charset="-128"/>
                <a:ea typeface="Adobe Gothic Std B" panose="020B0800000000000000" pitchFamily="34" charset="-128"/>
                <a:hlinkClick r:id="rId10" action="ppaction://hlinksldjump"/>
              </a:rPr>
              <a:t>StartUp</a:t>
            </a:r>
            <a:r>
              <a:rPr lang="en-US" sz="1400" dirty="0">
                <a:latin typeface="Adobe Gothic Std B" panose="020B0800000000000000" pitchFamily="34" charset="-128"/>
                <a:ea typeface="Adobe Gothic Std B" panose="020B0800000000000000" pitchFamily="34" charset="-128"/>
                <a:hlinkClick r:id="rId10" action="ppaction://hlinksldjump"/>
              </a:rPr>
              <a:t> Experiment</a:t>
            </a:r>
            <a:endParaRPr lang="en-US" sz="1400" dirty="0">
              <a:latin typeface="Adobe Gothic Std B" panose="020B0800000000000000" pitchFamily="34" charset="-128"/>
              <a:ea typeface="Adobe Gothic Std B" panose="020B0800000000000000" pitchFamily="34" charset="-128"/>
            </a:endParaRPr>
          </a:p>
          <a:p>
            <a:pPr marL="0" indent="0">
              <a:buNone/>
            </a:pPr>
            <a:endParaRPr lang="en-US" dirty="0">
              <a:latin typeface="Adobe Gothic Std B" panose="020B0800000000000000" pitchFamily="34" charset="-128"/>
              <a:ea typeface="Adobe Gothic Std B" panose="020B0800000000000000" pitchFamily="34" charset="-128"/>
            </a:endParaRPr>
          </a:p>
          <a:p>
            <a:pPr marL="0" indent="0">
              <a:buNone/>
            </a:pPr>
            <a:endParaRPr lang="en-US" dirty="0"/>
          </a:p>
        </p:txBody>
      </p:sp>
    </p:spTree>
    <p:extLst>
      <p:ext uri="{BB962C8B-B14F-4D97-AF65-F5344CB8AC3E}">
        <p14:creationId xmlns:p14="http://schemas.microsoft.com/office/powerpoint/2010/main" val="3834669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INDER Cooling incubator KB 400, 9.551,30€">
            <a:extLst>
              <a:ext uri="{FF2B5EF4-FFF2-40B4-BE49-F238E27FC236}">
                <a16:creationId xmlns:a16="http://schemas.microsoft.com/office/drawing/2014/main" id="{58880720-EC8D-4362-966E-C5205E5E3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1725" y="2745550"/>
            <a:ext cx="3787965" cy="37879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CO cooling thermostats for laboratory use | °LAUDA">
            <a:extLst>
              <a:ext uri="{FF2B5EF4-FFF2-40B4-BE49-F238E27FC236}">
                <a16:creationId xmlns:a16="http://schemas.microsoft.com/office/drawing/2014/main" id="{BB21130F-2D4B-433C-B6FD-9EFCD683D6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2728" y="2198789"/>
            <a:ext cx="1143032" cy="20817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F98B1A3-7BD0-482E-8228-88295A5003F3}"/>
              </a:ext>
            </a:extLst>
          </p:cNvPr>
          <p:cNvPicPr>
            <a:picLocks noChangeAspect="1"/>
          </p:cNvPicPr>
          <p:nvPr/>
        </p:nvPicPr>
        <p:blipFill rotWithShape="1">
          <a:blip r:embed="rId5"/>
          <a:srcRect l="35961" t="810" r="20472" b="-810"/>
          <a:stretch/>
        </p:blipFill>
        <p:spPr>
          <a:xfrm>
            <a:off x="10517673" y="5099536"/>
            <a:ext cx="1266339" cy="1375461"/>
          </a:xfrm>
          <a:prstGeom prst="rect">
            <a:avLst/>
          </a:prstGeom>
        </p:spPr>
      </p:pic>
      <p:sp>
        <p:nvSpPr>
          <p:cNvPr id="2" name="Title 1">
            <a:extLst>
              <a:ext uri="{FF2B5EF4-FFF2-40B4-BE49-F238E27FC236}">
                <a16:creationId xmlns:a16="http://schemas.microsoft.com/office/drawing/2014/main" id="{9A202BB6-FB94-49F5-9046-9DC79899E8A6}"/>
              </a:ext>
            </a:extLst>
          </p:cNvPr>
          <p:cNvSpPr>
            <a:spLocks noGrp="1"/>
          </p:cNvSpPr>
          <p:nvPr>
            <p:ph type="title"/>
          </p:nvPr>
        </p:nvSpPr>
        <p:spPr>
          <a:xfrm>
            <a:off x="342900" y="324485"/>
            <a:ext cx="11567160" cy="1325563"/>
          </a:xfrm>
        </p:spPr>
        <p:txBody>
          <a:bodyPr>
            <a:normAutofit/>
          </a:bodyPr>
          <a:lstStyle/>
          <a:p>
            <a:r>
              <a:rPr lang="en-US" sz="2800" dirty="0">
                <a:latin typeface="Adobe Gothic Std B" panose="020B0800000000000000" pitchFamily="34" charset="-128"/>
                <a:ea typeface="Adobe Gothic Std B" panose="020B0800000000000000" pitchFamily="34" charset="-128"/>
              </a:rPr>
              <a:t>Cold </a:t>
            </a:r>
            <a:r>
              <a:rPr lang="en-US" sz="2800" dirty="0" err="1">
                <a:latin typeface="Adobe Gothic Std B" panose="020B0800000000000000" pitchFamily="34" charset="-128"/>
                <a:ea typeface="Adobe Gothic Std B" panose="020B0800000000000000" pitchFamily="34" charset="-128"/>
              </a:rPr>
              <a:t>StartUp</a:t>
            </a:r>
            <a:r>
              <a:rPr lang="en-US" sz="2800" dirty="0">
                <a:latin typeface="Adobe Gothic Std B" panose="020B0800000000000000" pitchFamily="34" charset="-128"/>
                <a:ea typeface="Adobe Gothic Std B" panose="020B0800000000000000" pitchFamily="34" charset="-128"/>
              </a:rPr>
              <a:t> Experiment</a:t>
            </a:r>
            <a:endParaRPr lang="en-US" sz="2800" dirty="0"/>
          </a:p>
        </p:txBody>
      </p:sp>
      <p:sp>
        <p:nvSpPr>
          <p:cNvPr id="3" name="Rectangle 2">
            <a:extLst>
              <a:ext uri="{FF2B5EF4-FFF2-40B4-BE49-F238E27FC236}">
                <a16:creationId xmlns:a16="http://schemas.microsoft.com/office/drawing/2014/main" id="{D446FC9A-5673-4793-BFB1-B38B12FAF07A}"/>
              </a:ext>
            </a:extLst>
          </p:cNvPr>
          <p:cNvSpPr/>
          <p:nvPr/>
        </p:nvSpPr>
        <p:spPr>
          <a:xfrm>
            <a:off x="3680749" y="5231757"/>
            <a:ext cx="1192193" cy="347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D0A087F-3721-4038-9B7F-A93EE70C706D}"/>
              </a:ext>
            </a:extLst>
          </p:cNvPr>
          <p:cNvSpPr txBox="1"/>
          <p:nvPr/>
        </p:nvSpPr>
        <p:spPr>
          <a:xfrm>
            <a:off x="407988" y="2024063"/>
            <a:ext cx="7745412" cy="462177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Adobe Gothic Std B" panose="020B0800000000000000" pitchFamily="34" charset="-128"/>
                <a:ea typeface="Adobe Gothic Std B" panose="020B0800000000000000" pitchFamily="34" charset="-128"/>
              </a:rPr>
              <a:t>Binder – Cooling incubator</a:t>
            </a:r>
          </a:p>
          <a:p>
            <a:pPr marL="285750" indent="-285750">
              <a:lnSpc>
                <a:spcPct val="150000"/>
              </a:lnSpc>
              <a:buFont typeface="Arial" panose="020B0604020202020204" pitchFamily="34" charset="0"/>
              <a:buChar char="•"/>
            </a:pPr>
            <a:r>
              <a:rPr lang="en-US" dirty="0">
                <a:latin typeface="Adobe Gothic Std B" panose="020B0800000000000000" pitchFamily="34" charset="-128"/>
                <a:ea typeface="Adobe Gothic Std B" panose="020B0800000000000000" pitchFamily="34" charset="-128"/>
              </a:rPr>
              <a:t>Lauda – cooling thermostat</a:t>
            </a:r>
          </a:p>
          <a:p>
            <a:pPr marL="285750" indent="-285750">
              <a:lnSpc>
                <a:spcPct val="150000"/>
              </a:lnSpc>
              <a:buFont typeface="Arial" panose="020B0604020202020204" pitchFamily="34" charset="0"/>
              <a:buChar char="•"/>
            </a:pPr>
            <a:r>
              <a:rPr lang="en-US" dirty="0">
                <a:latin typeface="Adobe Gothic Std B" panose="020B0800000000000000" pitchFamily="34" charset="-128"/>
                <a:ea typeface="Adobe Gothic Std B" panose="020B0800000000000000" pitchFamily="34" charset="-128"/>
              </a:rPr>
              <a:t>Cooling plate and piping</a:t>
            </a:r>
          </a:p>
          <a:p>
            <a:pPr marL="285750" indent="-285750">
              <a:lnSpc>
                <a:spcPct val="150000"/>
              </a:lnSpc>
              <a:buFont typeface="Arial" panose="020B0604020202020204" pitchFamily="34" charset="0"/>
              <a:buChar char="•"/>
            </a:pPr>
            <a:r>
              <a:rPr lang="en-US" dirty="0">
                <a:latin typeface="Adobe Gothic Std B" panose="020B0800000000000000" pitchFamily="34" charset="-128"/>
                <a:ea typeface="Adobe Gothic Std B" panose="020B0800000000000000" pitchFamily="34" charset="-128"/>
              </a:rPr>
              <a:t>Power Supplies for STS modules</a:t>
            </a:r>
          </a:p>
          <a:p>
            <a:pPr marL="285750" indent="-285750">
              <a:lnSpc>
                <a:spcPct val="150000"/>
              </a:lnSpc>
              <a:buFont typeface="Arial" panose="020B0604020202020204" pitchFamily="34" charset="0"/>
              <a:buChar char="•"/>
            </a:pPr>
            <a:r>
              <a:rPr lang="en-US" dirty="0">
                <a:latin typeface="Adobe Gothic Std B" panose="020B0800000000000000" pitchFamily="34" charset="-128"/>
                <a:ea typeface="Adobe Gothic Std B" panose="020B0800000000000000" pitchFamily="34" charset="-128"/>
              </a:rPr>
              <a:t>Multiple sensors monitoring humidity, temperatures and electronics</a:t>
            </a:r>
          </a:p>
          <a:p>
            <a:pPr marL="285750" indent="-285750">
              <a:lnSpc>
                <a:spcPct val="150000"/>
              </a:lnSpc>
              <a:buFont typeface="Arial" panose="020B0604020202020204" pitchFamily="34" charset="0"/>
              <a:buChar char="•"/>
            </a:pPr>
            <a:r>
              <a:rPr lang="en-US" dirty="0">
                <a:latin typeface="Adobe Gothic Std B" panose="020B0800000000000000" pitchFamily="34" charset="-128"/>
                <a:ea typeface="Adobe Gothic Std B" panose="020B0800000000000000" pitchFamily="34" charset="-128"/>
              </a:rPr>
              <a:t>Automated centralized (Epics) control of all systems (Binder, Lauda, Power supplies)</a:t>
            </a:r>
          </a:p>
          <a:p>
            <a:pPr marL="285750" indent="-285750">
              <a:lnSpc>
                <a:spcPct val="150000"/>
              </a:lnSpc>
              <a:buFont typeface="Arial" panose="020B0604020202020204" pitchFamily="34" charset="0"/>
              <a:buChar char="•"/>
            </a:pPr>
            <a:r>
              <a:rPr lang="en-US" dirty="0">
                <a:latin typeface="Adobe Gothic Std B" panose="020B0800000000000000" pitchFamily="34" charset="-128"/>
                <a:ea typeface="Adobe Gothic Std B" panose="020B0800000000000000" pitchFamily="34" charset="-128"/>
              </a:rPr>
              <a:t>Automated experiment scenario in python coding language</a:t>
            </a:r>
          </a:p>
          <a:p>
            <a:pPr marL="285750" indent="-285750">
              <a:lnSpc>
                <a:spcPct val="150000"/>
              </a:lnSpc>
              <a:buFont typeface="Arial" panose="020B0604020202020204" pitchFamily="34" charset="0"/>
              <a:buChar char="•"/>
            </a:pPr>
            <a:r>
              <a:rPr lang="en-US" dirty="0">
                <a:latin typeface="Adobe Gothic Std B" panose="020B0800000000000000" pitchFamily="34" charset="-128"/>
                <a:ea typeface="Adobe Gothic Std B" panose="020B0800000000000000" pitchFamily="34" charset="-128"/>
              </a:rPr>
              <a:t>Live testing of the STS module/Electronics performance</a:t>
            </a:r>
          </a:p>
          <a:p>
            <a:pPr marL="285750" indent="-285750">
              <a:lnSpc>
                <a:spcPct val="150000"/>
              </a:lnSpc>
              <a:buFont typeface="Arial" panose="020B0604020202020204" pitchFamily="34" charset="0"/>
              <a:buChar char="•"/>
            </a:pPr>
            <a:r>
              <a:rPr lang="en-US" dirty="0">
                <a:latin typeface="Adobe Gothic Std B" panose="020B0800000000000000" pitchFamily="34" charset="-128"/>
                <a:ea typeface="Adobe Gothic Std B" panose="020B0800000000000000" pitchFamily="34" charset="-128"/>
              </a:rPr>
              <a:t>Visual inspection after experiment has ended</a:t>
            </a:r>
          </a:p>
          <a:p>
            <a:pPr>
              <a:lnSpc>
                <a:spcPct val="150000"/>
              </a:lnSpc>
            </a:pPr>
            <a:endParaRPr lang="en-US" dirty="0">
              <a:latin typeface="Adobe Gothic Std B" panose="020B0800000000000000" pitchFamily="34" charset="-128"/>
              <a:ea typeface="Adobe Gothic Std B" panose="020B0800000000000000" pitchFamily="34" charset="-128"/>
            </a:endParaRPr>
          </a:p>
        </p:txBody>
      </p:sp>
      <p:pic>
        <p:nvPicPr>
          <p:cNvPr id="10" name="Picture 2" descr="Rohde &amp; Schwarz HMP4040 Bench PSU (adjustable voltage) 32 V (max.) 10 A  (max.) 384 W remote controlled, programmable N | Conrad.com">
            <a:extLst>
              <a:ext uri="{FF2B5EF4-FFF2-40B4-BE49-F238E27FC236}">
                <a16:creationId xmlns:a16="http://schemas.microsoft.com/office/drawing/2014/main" id="{CCA33080-E7D0-4B2F-B7B0-8E41BF7325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8850" y="4338382"/>
            <a:ext cx="1463983" cy="7026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9D639B4-2C12-4D3B-8AC3-E5C5B08C1134}"/>
              </a:ext>
            </a:extLst>
          </p:cNvPr>
          <p:cNvPicPr>
            <a:picLocks noChangeAspect="1"/>
          </p:cNvPicPr>
          <p:nvPr/>
        </p:nvPicPr>
        <p:blipFill rotWithShape="1">
          <a:blip r:embed="rId7">
            <a:extLst>
              <a:ext uri="{28A0092B-C50C-407E-A947-70E740481C1C}">
                <a14:useLocalDpi xmlns:a14="http://schemas.microsoft.com/office/drawing/2010/main" val="0"/>
              </a:ext>
            </a:extLst>
          </a:blip>
          <a:srcRect l="4429" t="-1" r="1365" b="61248"/>
          <a:stretch/>
        </p:blipFill>
        <p:spPr>
          <a:xfrm rot="10800000">
            <a:off x="0" y="-1"/>
            <a:ext cx="12192000" cy="2657651"/>
          </a:xfrm>
          <a:prstGeom prst="rect">
            <a:avLst/>
          </a:prstGeom>
        </p:spPr>
      </p:pic>
    </p:spTree>
    <p:extLst>
      <p:ext uri="{BB962C8B-B14F-4D97-AF65-F5344CB8AC3E}">
        <p14:creationId xmlns:p14="http://schemas.microsoft.com/office/powerpoint/2010/main" val="1627552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02BB6-FB94-49F5-9046-9DC79899E8A6}"/>
              </a:ext>
            </a:extLst>
          </p:cNvPr>
          <p:cNvSpPr>
            <a:spLocks noGrp="1"/>
          </p:cNvSpPr>
          <p:nvPr>
            <p:ph type="title"/>
          </p:nvPr>
        </p:nvSpPr>
        <p:spPr>
          <a:xfrm>
            <a:off x="342900" y="324485"/>
            <a:ext cx="11567160" cy="1325563"/>
          </a:xfrm>
        </p:spPr>
        <p:txBody>
          <a:bodyPr>
            <a:normAutofit/>
          </a:bodyPr>
          <a:lstStyle/>
          <a:p>
            <a:r>
              <a:rPr lang="en-US" sz="2800" dirty="0">
                <a:latin typeface="Adobe Gothic Std B" panose="020B0800000000000000" pitchFamily="34" charset="-128"/>
                <a:ea typeface="Adobe Gothic Std B" panose="020B0800000000000000" pitchFamily="34" charset="-128"/>
              </a:rPr>
              <a:t>Cold Start Up Experiment Setup</a:t>
            </a:r>
            <a:endParaRPr lang="en-US" sz="2800" dirty="0"/>
          </a:p>
        </p:txBody>
      </p:sp>
      <p:sp>
        <p:nvSpPr>
          <p:cNvPr id="5" name="Rectangle 4">
            <a:extLst>
              <a:ext uri="{FF2B5EF4-FFF2-40B4-BE49-F238E27FC236}">
                <a16:creationId xmlns:a16="http://schemas.microsoft.com/office/drawing/2014/main" id="{125FD5A3-D448-4EA4-B095-B760CF29E32B}"/>
              </a:ext>
            </a:extLst>
          </p:cNvPr>
          <p:cNvSpPr/>
          <p:nvPr/>
        </p:nvSpPr>
        <p:spPr>
          <a:xfrm>
            <a:off x="615554" y="2590800"/>
            <a:ext cx="3247242" cy="3769360"/>
          </a:xfrm>
          <a:prstGeom prst="rect">
            <a:avLst/>
          </a:prstGeom>
          <a:solidFill>
            <a:srgbClr val="EBAB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r>
              <a:rPr lang="en-US" dirty="0">
                <a:solidFill>
                  <a:schemeClr val="tx1"/>
                </a:solidFill>
              </a:rPr>
              <a:t>Binder (Chiller/Freezer)</a:t>
            </a:r>
          </a:p>
        </p:txBody>
      </p:sp>
      <p:sp>
        <p:nvSpPr>
          <p:cNvPr id="15" name="Rectangle 14">
            <a:extLst>
              <a:ext uri="{FF2B5EF4-FFF2-40B4-BE49-F238E27FC236}">
                <a16:creationId xmlns:a16="http://schemas.microsoft.com/office/drawing/2014/main" id="{23AE3B35-92AF-4DBB-8A8A-39526E221588}"/>
              </a:ext>
            </a:extLst>
          </p:cNvPr>
          <p:cNvSpPr/>
          <p:nvPr/>
        </p:nvSpPr>
        <p:spPr>
          <a:xfrm>
            <a:off x="739213" y="4521452"/>
            <a:ext cx="2964152" cy="73641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Cooling plate</a:t>
            </a:r>
          </a:p>
        </p:txBody>
      </p:sp>
      <p:sp>
        <p:nvSpPr>
          <p:cNvPr id="16" name="Rectangle 15">
            <a:extLst>
              <a:ext uri="{FF2B5EF4-FFF2-40B4-BE49-F238E27FC236}">
                <a16:creationId xmlns:a16="http://schemas.microsoft.com/office/drawing/2014/main" id="{D1920A81-583D-4FF0-96E1-16CC0258B1EB}"/>
              </a:ext>
            </a:extLst>
          </p:cNvPr>
          <p:cNvSpPr/>
          <p:nvPr/>
        </p:nvSpPr>
        <p:spPr>
          <a:xfrm>
            <a:off x="840059" y="4322130"/>
            <a:ext cx="849278" cy="307334"/>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FEB</a:t>
            </a:r>
          </a:p>
        </p:txBody>
      </p:sp>
      <p:sp>
        <p:nvSpPr>
          <p:cNvPr id="18" name="Rectangle 17">
            <a:extLst>
              <a:ext uri="{FF2B5EF4-FFF2-40B4-BE49-F238E27FC236}">
                <a16:creationId xmlns:a16="http://schemas.microsoft.com/office/drawing/2014/main" id="{B8A3C535-1D1E-4052-B554-753F834C4AC7}"/>
              </a:ext>
            </a:extLst>
          </p:cNvPr>
          <p:cNvSpPr/>
          <p:nvPr/>
        </p:nvSpPr>
        <p:spPr>
          <a:xfrm>
            <a:off x="2694259" y="4322130"/>
            <a:ext cx="849278" cy="307334"/>
          </a:xfrm>
          <a:prstGeom prst="rect">
            <a:avLst/>
          </a:prstGeom>
          <a:solidFill>
            <a:srgbClr val="A43E4D"/>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FEB</a:t>
            </a:r>
          </a:p>
        </p:txBody>
      </p:sp>
      <p:sp>
        <p:nvSpPr>
          <p:cNvPr id="17" name="Rectangle 16">
            <a:extLst>
              <a:ext uri="{FF2B5EF4-FFF2-40B4-BE49-F238E27FC236}">
                <a16:creationId xmlns:a16="http://schemas.microsoft.com/office/drawing/2014/main" id="{0B6B80AB-4B7E-420A-9BC1-7D6DCBA2C408}"/>
              </a:ext>
            </a:extLst>
          </p:cNvPr>
          <p:cNvSpPr/>
          <p:nvPr/>
        </p:nvSpPr>
        <p:spPr>
          <a:xfrm>
            <a:off x="4881880" y="2560852"/>
            <a:ext cx="1244600" cy="57858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3x Power Supplies</a:t>
            </a:r>
          </a:p>
        </p:txBody>
      </p:sp>
      <p:sp>
        <p:nvSpPr>
          <p:cNvPr id="19" name="Rectangle 18">
            <a:extLst>
              <a:ext uri="{FF2B5EF4-FFF2-40B4-BE49-F238E27FC236}">
                <a16:creationId xmlns:a16="http://schemas.microsoft.com/office/drawing/2014/main" id="{49A41013-1B68-4616-B208-61071074EE7F}"/>
              </a:ext>
            </a:extLst>
          </p:cNvPr>
          <p:cNvSpPr/>
          <p:nvPr/>
        </p:nvSpPr>
        <p:spPr>
          <a:xfrm>
            <a:off x="4881880" y="4846319"/>
            <a:ext cx="1244600" cy="15138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Lauda (External Freezer)</a:t>
            </a:r>
          </a:p>
          <a:p>
            <a:pPr algn="ctr"/>
            <a:endParaRPr lang="en-US" dirty="0"/>
          </a:p>
          <a:p>
            <a:pPr algn="ctr"/>
            <a:r>
              <a:rPr lang="en-US" dirty="0" err="1"/>
              <a:t>Kryo</a:t>
            </a:r>
            <a:r>
              <a:rPr lang="en-US" dirty="0"/>
              <a:t> Liquid</a:t>
            </a:r>
          </a:p>
        </p:txBody>
      </p:sp>
      <p:cxnSp>
        <p:nvCxnSpPr>
          <p:cNvPr id="32" name="Connector: Elbow 31">
            <a:extLst>
              <a:ext uri="{FF2B5EF4-FFF2-40B4-BE49-F238E27FC236}">
                <a16:creationId xmlns:a16="http://schemas.microsoft.com/office/drawing/2014/main" id="{2DF55E1B-6AC0-472B-A2CB-4C174E67D37A}"/>
              </a:ext>
            </a:extLst>
          </p:cNvPr>
          <p:cNvCxnSpPr>
            <a:stCxn id="19" idx="0"/>
            <a:endCxn id="15" idx="3"/>
          </p:cNvCxnSpPr>
          <p:nvPr/>
        </p:nvCxnSpPr>
        <p:spPr>
          <a:xfrm rot="16200000" flipH="1" flipV="1">
            <a:off x="4582102" y="3967581"/>
            <a:ext cx="43341" cy="1800815"/>
          </a:xfrm>
          <a:prstGeom prst="bentConnector4">
            <a:avLst>
              <a:gd name="adj1" fmla="val -457119"/>
              <a:gd name="adj2" fmla="val 68406"/>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1" name="Connector: Elbow 40">
            <a:extLst>
              <a:ext uri="{FF2B5EF4-FFF2-40B4-BE49-F238E27FC236}">
                <a16:creationId xmlns:a16="http://schemas.microsoft.com/office/drawing/2014/main" id="{8156A55E-8A53-49FE-AED8-222744CC2572}"/>
              </a:ext>
            </a:extLst>
          </p:cNvPr>
          <p:cNvCxnSpPr>
            <a:stCxn id="15" idx="2"/>
            <a:endCxn id="19" idx="1"/>
          </p:cNvCxnSpPr>
          <p:nvPr/>
        </p:nvCxnSpPr>
        <p:spPr>
          <a:xfrm rot="16200000" flipH="1">
            <a:off x="3378898" y="4100258"/>
            <a:ext cx="345372" cy="2660591"/>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4" name="Connector: Elbow 43">
            <a:extLst>
              <a:ext uri="{FF2B5EF4-FFF2-40B4-BE49-F238E27FC236}">
                <a16:creationId xmlns:a16="http://schemas.microsoft.com/office/drawing/2014/main" id="{AD141A21-9605-49E6-A728-4615B5F6AB15}"/>
              </a:ext>
            </a:extLst>
          </p:cNvPr>
          <p:cNvCxnSpPr>
            <a:cxnSpLocks/>
            <a:stCxn id="17" idx="1"/>
            <a:endCxn id="18" idx="3"/>
          </p:cNvCxnSpPr>
          <p:nvPr/>
        </p:nvCxnSpPr>
        <p:spPr>
          <a:xfrm rot="10800000" flipV="1">
            <a:off x="3543538" y="2850145"/>
            <a:ext cx="1338343" cy="1625651"/>
          </a:xfrm>
          <a:prstGeom prst="bentConnector3">
            <a:avLst>
              <a:gd name="adj1" fmla="val 90235"/>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06ECD323-E7DD-42B4-A9BD-B4585B4F85FF}"/>
              </a:ext>
            </a:extLst>
          </p:cNvPr>
          <p:cNvCxnSpPr>
            <a:cxnSpLocks/>
            <a:stCxn id="17" idx="1"/>
            <a:endCxn id="16" idx="1"/>
          </p:cNvCxnSpPr>
          <p:nvPr/>
        </p:nvCxnSpPr>
        <p:spPr>
          <a:xfrm rot="10800000" flipV="1">
            <a:off x="840060" y="2850145"/>
            <a:ext cx="4041821" cy="1625651"/>
          </a:xfrm>
          <a:prstGeom prst="bentConnector3">
            <a:avLst>
              <a:gd name="adj1" fmla="val 102388"/>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23109C05-7AC4-4367-8C06-EB335B73E222}"/>
              </a:ext>
            </a:extLst>
          </p:cNvPr>
          <p:cNvSpPr/>
          <p:nvPr/>
        </p:nvSpPr>
        <p:spPr>
          <a:xfrm>
            <a:off x="5730240" y="3712363"/>
            <a:ext cx="2496276" cy="755970"/>
          </a:xfrm>
          <a:prstGeom prst="ellipse">
            <a:avLst/>
          </a:prstGeom>
          <a:solidFill>
            <a:schemeClr val="accent4">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tx1"/>
                </a:solidFill>
              </a:rPr>
              <a:t>Epics Server (I/O Controllers)</a:t>
            </a:r>
          </a:p>
        </p:txBody>
      </p:sp>
      <p:cxnSp>
        <p:nvCxnSpPr>
          <p:cNvPr id="52" name="Connector: Elbow 51">
            <a:extLst>
              <a:ext uri="{FF2B5EF4-FFF2-40B4-BE49-F238E27FC236}">
                <a16:creationId xmlns:a16="http://schemas.microsoft.com/office/drawing/2014/main" id="{008CE10E-E703-401A-B449-E825DFE7680C}"/>
              </a:ext>
            </a:extLst>
          </p:cNvPr>
          <p:cNvCxnSpPr>
            <a:cxnSpLocks/>
            <a:stCxn id="17" idx="3"/>
            <a:endCxn id="48" idx="0"/>
          </p:cNvCxnSpPr>
          <p:nvPr/>
        </p:nvCxnSpPr>
        <p:spPr>
          <a:xfrm>
            <a:off x="6126480" y="2850146"/>
            <a:ext cx="851898" cy="862217"/>
          </a:xfrm>
          <a:prstGeom prst="bentConnector2">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54" name="Connector: Elbow 53">
            <a:extLst>
              <a:ext uri="{FF2B5EF4-FFF2-40B4-BE49-F238E27FC236}">
                <a16:creationId xmlns:a16="http://schemas.microsoft.com/office/drawing/2014/main" id="{762A7093-4C6F-4A7B-B075-33652241C70A}"/>
              </a:ext>
            </a:extLst>
          </p:cNvPr>
          <p:cNvCxnSpPr>
            <a:cxnSpLocks/>
            <a:stCxn id="48" idx="2"/>
            <a:endCxn id="18" idx="0"/>
          </p:cNvCxnSpPr>
          <p:nvPr/>
        </p:nvCxnSpPr>
        <p:spPr>
          <a:xfrm rot="10800000" flipV="1">
            <a:off x="3118898" y="4090348"/>
            <a:ext cx="2611342" cy="231782"/>
          </a:xfrm>
          <a:prstGeom prst="bentConnector2">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56" name="Connector: Elbow 55">
            <a:extLst>
              <a:ext uri="{FF2B5EF4-FFF2-40B4-BE49-F238E27FC236}">
                <a16:creationId xmlns:a16="http://schemas.microsoft.com/office/drawing/2014/main" id="{BE08CC63-3E6F-4E71-9BAB-9D5CBCD03BCA}"/>
              </a:ext>
            </a:extLst>
          </p:cNvPr>
          <p:cNvCxnSpPr>
            <a:cxnSpLocks/>
            <a:stCxn id="48" idx="2"/>
            <a:endCxn id="16" idx="0"/>
          </p:cNvCxnSpPr>
          <p:nvPr/>
        </p:nvCxnSpPr>
        <p:spPr>
          <a:xfrm rot="10800000" flipV="1">
            <a:off x="1264698" y="4090348"/>
            <a:ext cx="4465542" cy="231782"/>
          </a:xfrm>
          <a:prstGeom prst="bentConnector2">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7168" name="Connector: Elbow 7167">
            <a:extLst>
              <a:ext uri="{FF2B5EF4-FFF2-40B4-BE49-F238E27FC236}">
                <a16:creationId xmlns:a16="http://schemas.microsoft.com/office/drawing/2014/main" id="{0156B269-31A3-47F6-B23E-36BD643CE023}"/>
              </a:ext>
            </a:extLst>
          </p:cNvPr>
          <p:cNvCxnSpPr>
            <a:stCxn id="48" idx="4"/>
            <a:endCxn id="19" idx="3"/>
          </p:cNvCxnSpPr>
          <p:nvPr/>
        </p:nvCxnSpPr>
        <p:spPr>
          <a:xfrm rot="5400000">
            <a:off x="5984976" y="4609837"/>
            <a:ext cx="1134907" cy="851898"/>
          </a:xfrm>
          <a:prstGeom prst="bentConnector2">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7177" name="Scroll: Horizontal 7176">
            <a:extLst>
              <a:ext uri="{FF2B5EF4-FFF2-40B4-BE49-F238E27FC236}">
                <a16:creationId xmlns:a16="http://schemas.microsoft.com/office/drawing/2014/main" id="{37BFBCE4-F0AD-4D9D-93A1-B81691BD2C0B}"/>
              </a:ext>
            </a:extLst>
          </p:cNvPr>
          <p:cNvSpPr/>
          <p:nvPr/>
        </p:nvSpPr>
        <p:spPr>
          <a:xfrm>
            <a:off x="9497741" y="3665628"/>
            <a:ext cx="1693022" cy="2544815"/>
          </a:xfrm>
          <a:prstGeom prst="horizontalScroll">
            <a:avLst/>
          </a:prstGeom>
          <a:solidFill>
            <a:srgbClr val="C599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Python Code</a:t>
            </a:r>
          </a:p>
          <a:p>
            <a:pPr algn="ctr"/>
            <a:r>
              <a:rPr lang="en-US" dirty="0"/>
              <a:t>Cycling</a:t>
            </a:r>
          </a:p>
        </p:txBody>
      </p:sp>
      <p:cxnSp>
        <p:nvCxnSpPr>
          <p:cNvPr id="7179" name="Connector: Elbow 7178">
            <a:extLst>
              <a:ext uri="{FF2B5EF4-FFF2-40B4-BE49-F238E27FC236}">
                <a16:creationId xmlns:a16="http://schemas.microsoft.com/office/drawing/2014/main" id="{44585D80-2578-4AC4-8B95-868260D57358}"/>
              </a:ext>
            </a:extLst>
          </p:cNvPr>
          <p:cNvCxnSpPr>
            <a:stCxn id="7177" idx="1"/>
            <a:endCxn id="48" idx="6"/>
          </p:cNvCxnSpPr>
          <p:nvPr/>
        </p:nvCxnSpPr>
        <p:spPr>
          <a:xfrm rot="10800000">
            <a:off x="8226517" y="4090348"/>
            <a:ext cx="1271225" cy="847688"/>
          </a:xfrm>
          <a:prstGeom prst="bentConnector3">
            <a:avLst/>
          </a:prstGeom>
          <a:ln>
            <a:solidFill>
              <a:srgbClr val="EBABAB"/>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183" name="Parallelogram 7182">
            <a:extLst>
              <a:ext uri="{FF2B5EF4-FFF2-40B4-BE49-F238E27FC236}">
                <a16:creationId xmlns:a16="http://schemas.microsoft.com/office/drawing/2014/main" id="{3FFDADB1-1667-4125-AF3E-DA158E771CA8}"/>
              </a:ext>
            </a:extLst>
          </p:cNvPr>
          <p:cNvSpPr/>
          <p:nvPr/>
        </p:nvSpPr>
        <p:spPr>
          <a:xfrm>
            <a:off x="9026537" y="2425694"/>
            <a:ext cx="2325404" cy="697418"/>
          </a:xfrm>
          <a:prstGeom prst="parallelogram">
            <a:avLst/>
          </a:prstGeom>
          <a:solidFill>
            <a:srgbClr val="78B3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EMU board (FEB data readout)</a:t>
            </a:r>
          </a:p>
        </p:txBody>
      </p:sp>
      <p:cxnSp>
        <p:nvCxnSpPr>
          <p:cNvPr id="7185" name="Connector: Elbow 7184">
            <a:extLst>
              <a:ext uri="{FF2B5EF4-FFF2-40B4-BE49-F238E27FC236}">
                <a16:creationId xmlns:a16="http://schemas.microsoft.com/office/drawing/2014/main" id="{AA2561AA-1B4A-46D7-B434-F771BBB952F5}"/>
              </a:ext>
            </a:extLst>
          </p:cNvPr>
          <p:cNvCxnSpPr>
            <a:cxnSpLocks/>
            <a:stCxn id="7183" idx="1"/>
            <a:endCxn id="18" idx="1"/>
          </p:cNvCxnSpPr>
          <p:nvPr/>
        </p:nvCxnSpPr>
        <p:spPr>
          <a:xfrm rot="16200000" flipH="1" flipV="1">
            <a:off x="5460286" y="-340334"/>
            <a:ext cx="2050103" cy="7582157"/>
          </a:xfrm>
          <a:prstGeom prst="bentConnector4">
            <a:avLst>
              <a:gd name="adj1" fmla="val -248"/>
              <a:gd name="adj2" fmla="val 103015"/>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0" name="Connector: Elbow 89">
            <a:extLst>
              <a:ext uri="{FF2B5EF4-FFF2-40B4-BE49-F238E27FC236}">
                <a16:creationId xmlns:a16="http://schemas.microsoft.com/office/drawing/2014/main" id="{7941D7A5-5B7B-4079-819A-0849E91960F0}"/>
              </a:ext>
            </a:extLst>
          </p:cNvPr>
          <p:cNvCxnSpPr>
            <a:cxnSpLocks/>
            <a:stCxn id="7183" idx="1"/>
            <a:endCxn id="16" idx="3"/>
          </p:cNvCxnSpPr>
          <p:nvPr/>
        </p:nvCxnSpPr>
        <p:spPr>
          <a:xfrm rot="16200000" flipH="1" flipV="1">
            <a:off x="4957825" y="-842795"/>
            <a:ext cx="2050103" cy="8587079"/>
          </a:xfrm>
          <a:prstGeom prst="bentConnector4">
            <a:avLst>
              <a:gd name="adj1" fmla="val -5204"/>
              <a:gd name="adj2" fmla="val 97624"/>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5" name="Connector: Elbow 94">
            <a:extLst>
              <a:ext uri="{FF2B5EF4-FFF2-40B4-BE49-F238E27FC236}">
                <a16:creationId xmlns:a16="http://schemas.microsoft.com/office/drawing/2014/main" id="{893DB395-330B-46DC-A8CF-363F8C130DB0}"/>
              </a:ext>
            </a:extLst>
          </p:cNvPr>
          <p:cNvCxnSpPr>
            <a:cxnSpLocks/>
            <a:stCxn id="48" idx="7"/>
            <a:endCxn id="7183" idx="3"/>
          </p:cNvCxnSpPr>
          <p:nvPr/>
        </p:nvCxnSpPr>
        <p:spPr>
          <a:xfrm rot="5400000" flipH="1" flipV="1">
            <a:off x="8631523" y="2352534"/>
            <a:ext cx="699960" cy="2241117"/>
          </a:xfrm>
          <a:prstGeom prst="bentConnector3">
            <a:avLst>
              <a:gd name="adj1" fmla="val 50000"/>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98" name="Connector: Elbow 97">
            <a:extLst>
              <a:ext uri="{FF2B5EF4-FFF2-40B4-BE49-F238E27FC236}">
                <a16:creationId xmlns:a16="http://schemas.microsoft.com/office/drawing/2014/main" id="{A986AC6E-B757-4CA4-BDFB-0E031DA83353}"/>
              </a:ext>
            </a:extLst>
          </p:cNvPr>
          <p:cNvCxnSpPr>
            <a:cxnSpLocks/>
            <a:stCxn id="7183" idx="2"/>
            <a:endCxn id="7177" idx="3"/>
          </p:cNvCxnSpPr>
          <p:nvPr/>
        </p:nvCxnSpPr>
        <p:spPr>
          <a:xfrm flipH="1">
            <a:off x="11190763" y="2774403"/>
            <a:ext cx="74001" cy="2163633"/>
          </a:xfrm>
          <a:prstGeom prst="bentConnector3">
            <a:avLst>
              <a:gd name="adj1" fmla="val -426720"/>
            </a:avLst>
          </a:prstGeom>
          <a:ln>
            <a:solidFill>
              <a:srgbClr val="EBABAB"/>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9" name="Connector: Elbow 108">
            <a:extLst>
              <a:ext uri="{FF2B5EF4-FFF2-40B4-BE49-F238E27FC236}">
                <a16:creationId xmlns:a16="http://schemas.microsoft.com/office/drawing/2014/main" id="{210E30F5-0F16-4374-BE6C-3FB4568A5726}"/>
              </a:ext>
            </a:extLst>
          </p:cNvPr>
          <p:cNvCxnSpPr>
            <a:cxnSpLocks/>
            <a:stCxn id="17" idx="3"/>
            <a:endCxn id="7183" idx="5"/>
          </p:cNvCxnSpPr>
          <p:nvPr/>
        </p:nvCxnSpPr>
        <p:spPr>
          <a:xfrm flipV="1">
            <a:off x="6126480" y="2774403"/>
            <a:ext cx="2987234" cy="75743"/>
          </a:xfrm>
          <a:prstGeom prst="bentConnector3">
            <a:avLst>
              <a:gd name="adj1" fmla="val 50000"/>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13" name="Picture 112">
            <a:extLst>
              <a:ext uri="{FF2B5EF4-FFF2-40B4-BE49-F238E27FC236}">
                <a16:creationId xmlns:a16="http://schemas.microsoft.com/office/drawing/2014/main" id="{6EE3518D-8B54-4C83-8999-4004EAF1EE0F}"/>
              </a:ext>
            </a:extLst>
          </p:cNvPr>
          <p:cNvPicPr>
            <a:picLocks noChangeAspect="1"/>
          </p:cNvPicPr>
          <p:nvPr/>
        </p:nvPicPr>
        <p:blipFill rotWithShape="1">
          <a:blip r:embed="rId3">
            <a:extLst>
              <a:ext uri="{28A0092B-C50C-407E-A947-70E740481C1C}">
                <a14:useLocalDpi xmlns:a14="http://schemas.microsoft.com/office/drawing/2010/main" val="0"/>
              </a:ext>
            </a:extLst>
          </a:blip>
          <a:srcRect l="4429" t="-1" r="1365" b="61248"/>
          <a:stretch/>
        </p:blipFill>
        <p:spPr>
          <a:xfrm rot="10800000">
            <a:off x="0" y="-1"/>
            <a:ext cx="12192000" cy="2657651"/>
          </a:xfrm>
          <a:prstGeom prst="rect">
            <a:avLst/>
          </a:prstGeom>
        </p:spPr>
      </p:pic>
    </p:spTree>
    <p:extLst>
      <p:ext uri="{BB962C8B-B14F-4D97-AF65-F5344CB8AC3E}">
        <p14:creationId xmlns:p14="http://schemas.microsoft.com/office/powerpoint/2010/main" val="2821702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02BB6-FB94-49F5-9046-9DC79899E8A6}"/>
              </a:ext>
            </a:extLst>
          </p:cNvPr>
          <p:cNvSpPr>
            <a:spLocks noGrp="1"/>
          </p:cNvSpPr>
          <p:nvPr>
            <p:ph type="title"/>
          </p:nvPr>
        </p:nvSpPr>
        <p:spPr>
          <a:xfrm>
            <a:off x="342900" y="324485"/>
            <a:ext cx="11567160" cy="1325563"/>
          </a:xfrm>
        </p:spPr>
        <p:txBody>
          <a:bodyPr>
            <a:normAutofit/>
          </a:bodyPr>
          <a:lstStyle/>
          <a:p>
            <a:r>
              <a:rPr lang="en-US" sz="2800" dirty="0">
                <a:latin typeface="Adobe Gothic Std B" panose="020B0800000000000000" pitchFamily="34" charset="-128"/>
                <a:ea typeface="Adobe Gothic Std B" panose="020B0800000000000000" pitchFamily="34" charset="-128"/>
              </a:rPr>
              <a:t>Cold </a:t>
            </a:r>
            <a:r>
              <a:rPr lang="en-US" sz="2800" dirty="0" err="1">
                <a:latin typeface="Adobe Gothic Std B" panose="020B0800000000000000" pitchFamily="34" charset="-128"/>
                <a:ea typeface="Adobe Gothic Std B" panose="020B0800000000000000" pitchFamily="34" charset="-128"/>
              </a:rPr>
              <a:t>StartUp</a:t>
            </a:r>
            <a:r>
              <a:rPr lang="en-US" sz="2800" dirty="0">
                <a:latin typeface="Adobe Gothic Std B" panose="020B0800000000000000" pitchFamily="34" charset="-128"/>
                <a:ea typeface="Adobe Gothic Std B" panose="020B0800000000000000" pitchFamily="34" charset="-128"/>
              </a:rPr>
              <a:t> Experiment - Cycling</a:t>
            </a:r>
            <a:endParaRPr lang="en-US" sz="2800" dirty="0"/>
          </a:p>
        </p:txBody>
      </p:sp>
      <p:sp>
        <p:nvSpPr>
          <p:cNvPr id="3" name="TextBox 2">
            <a:extLst>
              <a:ext uri="{FF2B5EF4-FFF2-40B4-BE49-F238E27FC236}">
                <a16:creationId xmlns:a16="http://schemas.microsoft.com/office/drawing/2014/main" id="{C5463939-8050-4A9D-91CB-15597BE6C278}"/>
              </a:ext>
            </a:extLst>
          </p:cNvPr>
          <p:cNvSpPr txBox="1"/>
          <p:nvPr/>
        </p:nvSpPr>
        <p:spPr>
          <a:xfrm>
            <a:off x="407988" y="2024063"/>
            <a:ext cx="6185852" cy="5016758"/>
          </a:xfrm>
          <a:prstGeom prst="rect">
            <a:avLst/>
          </a:prstGeom>
          <a:noFill/>
        </p:spPr>
        <p:txBody>
          <a:bodyPr wrap="square" rtlCol="0">
            <a:spAutoFit/>
          </a:bodyPr>
          <a:lstStyle/>
          <a:p>
            <a:pPr>
              <a:lnSpc>
                <a:spcPct val="150000"/>
              </a:lnSpc>
            </a:pPr>
            <a:r>
              <a:rPr lang="en-US" sz="1600" dirty="0"/>
              <a:t>Cycling procedure is following:</a:t>
            </a:r>
          </a:p>
          <a:p>
            <a:pPr marL="285750" indent="-285750">
              <a:lnSpc>
                <a:spcPct val="150000"/>
              </a:lnSpc>
              <a:buFont typeface="Arial" panose="020B0604020202020204" pitchFamily="34" charset="0"/>
              <a:buChar char="•"/>
            </a:pPr>
            <a:r>
              <a:rPr lang="en-US" sz="1600" dirty="0"/>
              <a:t>Experiment starts with the setup (Binder, Lauda and FEBs) at a 20° C</a:t>
            </a:r>
          </a:p>
          <a:p>
            <a:pPr marL="285750" indent="-285750">
              <a:lnSpc>
                <a:spcPct val="150000"/>
              </a:lnSpc>
              <a:buFont typeface="Arial" panose="020B0604020202020204" pitchFamily="34" charset="0"/>
              <a:buChar char="•"/>
            </a:pPr>
            <a:r>
              <a:rPr lang="en-US" sz="1600" dirty="0"/>
              <a:t>The setup is being cooled down to -30°C</a:t>
            </a:r>
          </a:p>
          <a:p>
            <a:pPr marL="285750" indent="-285750">
              <a:lnSpc>
                <a:spcPct val="150000"/>
              </a:lnSpc>
              <a:buFont typeface="Arial" panose="020B0604020202020204" pitchFamily="34" charset="0"/>
              <a:buChar char="•"/>
            </a:pPr>
            <a:r>
              <a:rPr lang="en-US" sz="1600" dirty="0"/>
              <a:t>While being cooled FEB tests are running (Microchips are configured and various variables are measured)</a:t>
            </a:r>
          </a:p>
          <a:p>
            <a:pPr marL="285750" indent="-285750">
              <a:lnSpc>
                <a:spcPct val="150000"/>
              </a:lnSpc>
              <a:buFont typeface="Arial" panose="020B0604020202020204" pitchFamily="34" charset="0"/>
              <a:buChar char="•"/>
            </a:pPr>
            <a:r>
              <a:rPr lang="en-US" sz="1600" dirty="0"/>
              <a:t>When the setup reaches the desired temperature. FEBs are turned off waiting till the minimum temperature saturates</a:t>
            </a:r>
          </a:p>
          <a:p>
            <a:pPr marL="285750" indent="-285750">
              <a:lnSpc>
                <a:spcPct val="150000"/>
              </a:lnSpc>
              <a:buFont typeface="Arial" panose="020B0604020202020204" pitchFamily="34" charset="0"/>
              <a:buChar char="•"/>
            </a:pPr>
            <a:r>
              <a:rPr lang="en-US" sz="1600" dirty="0"/>
              <a:t>After “Cold minima” is reached the FEB tests are turned back on again running until “Cold maxima” of temperature is reached</a:t>
            </a:r>
          </a:p>
          <a:p>
            <a:pPr marL="285750" indent="-285750">
              <a:lnSpc>
                <a:spcPct val="150000"/>
              </a:lnSpc>
              <a:buFont typeface="Arial" panose="020B0604020202020204" pitchFamily="34" charset="0"/>
              <a:buChar char="•"/>
            </a:pPr>
            <a:r>
              <a:rPr lang="en-US" sz="1600" dirty="0"/>
              <a:t>After “Cold maxima” is reached, FEB tests are turned off again waiting the setup to reach the “Cold minima”</a:t>
            </a:r>
          </a:p>
          <a:p>
            <a:pPr marL="285750" indent="-285750">
              <a:lnSpc>
                <a:spcPct val="150000"/>
              </a:lnSpc>
              <a:buFont typeface="Arial" panose="020B0604020202020204" pitchFamily="34" charset="0"/>
              <a:buChar char="•"/>
            </a:pPr>
            <a:r>
              <a:rPr lang="en-US" sz="1600" dirty="0"/>
              <a:t>Cycle is being repeated</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pic>
        <p:nvPicPr>
          <p:cNvPr id="15" name="Picture 14">
            <a:extLst>
              <a:ext uri="{FF2B5EF4-FFF2-40B4-BE49-F238E27FC236}">
                <a16:creationId xmlns:a16="http://schemas.microsoft.com/office/drawing/2014/main" id="{A93AB439-0518-4AC9-BB12-949C2D9252D8}"/>
              </a:ext>
            </a:extLst>
          </p:cNvPr>
          <p:cNvPicPr>
            <a:picLocks noChangeAspect="1"/>
          </p:cNvPicPr>
          <p:nvPr/>
        </p:nvPicPr>
        <p:blipFill rotWithShape="1">
          <a:blip r:embed="rId3">
            <a:extLst>
              <a:ext uri="{28A0092B-C50C-407E-A947-70E740481C1C}">
                <a14:useLocalDpi xmlns:a14="http://schemas.microsoft.com/office/drawing/2010/main" val="0"/>
              </a:ext>
            </a:extLst>
          </a:blip>
          <a:srcRect l="4429" t="-1" r="1365" b="61248"/>
          <a:stretch/>
        </p:blipFill>
        <p:spPr>
          <a:xfrm rot="10800000">
            <a:off x="0" y="-1"/>
            <a:ext cx="12192000" cy="2657651"/>
          </a:xfrm>
          <a:prstGeom prst="rect">
            <a:avLst/>
          </a:prstGeom>
        </p:spPr>
      </p:pic>
    </p:spTree>
    <p:extLst>
      <p:ext uri="{BB962C8B-B14F-4D97-AF65-F5344CB8AC3E}">
        <p14:creationId xmlns:p14="http://schemas.microsoft.com/office/powerpoint/2010/main" val="2874355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893BB8-423E-4094-94AB-D978DB9A897B}"/>
              </a:ext>
            </a:extLst>
          </p:cNvPr>
          <p:cNvPicPr>
            <a:picLocks noChangeAspect="1"/>
          </p:cNvPicPr>
          <p:nvPr/>
        </p:nvPicPr>
        <p:blipFill rotWithShape="1">
          <a:blip r:embed="rId3">
            <a:extLst>
              <a:ext uri="{28A0092B-C50C-407E-A947-70E740481C1C}">
                <a14:useLocalDpi xmlns:a14="http://schemas.microsoft.com/office/drawing/2010/main" val="0"/>
              </a:ext>
            </a:extLst>
          </a:blip>
          <a:srcRect l="9491" t="4397" r="9646" b="4355"/>
          <a:stretch/>
        </p:blipFill>
        <p:spPr>
          <a:xfrm>
            <a:off x="1770992" y="1974535"/>
            <a:ext cx="8650015" cy="4758432"/>
          </a:xfrm>
          <a:prstGeom prst="rect">
            <a:avLst/>
          </a:prstGeom>
        </p:spPr>
      </p:pic>
      <p:sp>
        <p:nvSpPr>
          <p:cNvPr id="2" name="Title 1">
            <a:extLst>
              <a:ext uri="{FF2B5EF4-FFF2-40B4-BE49-F238E27FC236}">
                <a16:creationId xmlns:a16="http://schemas.microsoft.com/office/drawing/2014/main" id="{9A202BB6-FB94-49F5-9046-9DC79899E8A6}"/>
              </a:ext>
            </a:extLst>
          </p:cNvPr>
          <p:cNvSpPr>
            <a:spLocks noGrp="1"/>
          </p:cNvSpPr>
          <p:nvPr>
            <p:ph type="title"/>
          </p:nvPr>
        </p:nvSpPr>
        <p:spPr>
          <a:xfrm>
            <a:off x="342900" y="324485"/>
            <a:ext cx="11567160" cy="1325563"/>
          </a:xfrm>
        </p:spPr>
        <p:txBody>
          <a:bodyPr>
            <a:normAutofit/>
          </a:bodyPr>
          <a:lstStyle/>
          <a:p>
            <a:r>
              <a:rPr lang="en-US" sz="2800" dirty="0">
                <a:latin typeface="Adobe Gothic Std B" panose="020B0800000000000000" pitchFamily="34" charset="-128"/>
                <a:ea typeface="Adobe Gothic Std B" panose="020B0800000000000000" pitchFamily="34" charset="-128"/>
              </a:rPr>
              <a:t>Cold </a:t>
            </a:r>
            <a:r>
              <a:rPr lang="en-US" sz="2800" dirty="0" err="1">
                <a:latin typeface="Adobe Gothic Std B" panose="020B0800000000000000" pitchFamily="34" charset="-128"/>
                <a:ea typeface="Adobe Gothic Std B" panose="020B0800000000000000" pitchFamily="34" charset="-128"/>
              </a:rPr>
              <a:t>StartUp</a:t>
            </a:r>
            <a:r>
              <a:rPr lang="en-US" sz="2800" dirty="0">
                <a:latin typeface="Adobe Gothic Std B" panose="020B0800000000000000" pitchFamily="34" charset="-128"/>
                <a:ea typeface="Adobe Gothic Std B" panose="020B0800000000000000" pitchFamily="34" charset="-128"/>
              </a:rPr>
              <a:t> Experiment - Cycling</a:t>
            </a:r>
            <a:endParaRPr lang="en-US" sz="2800" dirty="0"/>
          </a:p>
        </p:txBody>
      </p:sp>
      <p:pic>
        <p:nvPicPr>
          <p:cNvPr id="15" name="Picture 14">
            <a:extLst>
              <a:ext uri="{FF2B5EF4-FFF2-40B4-BE49-F238E27FC236}">
                <a16:creationId xmlns:a16="http://schemas.microsoft.com/office/drawing/2014/main" id="{A93AB439-0518-4AC9-BB12-949C2D9252D8}"/>
              </a:ext>
            </a:extLst>
          </p:cNvPr>
          <p:cNvPicPr>
            <a:picLocks noChangeAspect="1"/>
          </p:cNvPicPr>
          <p:nvPr/>
        </p:nvPicPr>
        <p:blipFill rotWithShape="1">
          <a:blip r:embed="rId4">
            <a:extLst>
              <a:ext uri="{28A0092B-C50C-407E-A947-70E740481C1C}">
                <a14:useLocalDpi xmlns:a14="http://schemas.microsoft.com/office/drawing/2010/main" val="0"/>
              </a:ext>
            </a:extLst>
          </a:blip>
          <a:srcRect l="4429" t="-1" r="1365" b="61248"/>
          <a:stretch/>
        </p:blipFill>
        <p:spPr>
          <a:xfrm rot="10800000">
            <a:off x="0" y="-1"/>
            <a:ext cx="12192000" cy="2657651"/>
          </a:xfrm>
          <a:prstGeom prst="rect">
            <a:avLst/>
          </a:prstGeom>
        </p:spPr>
      </p:pic>
    </p:spTree>
    <p:extLst>
      <p:ext uri="{BB962C8B-B14F-4D97-AF65-F5344CB8AC3E}">
        <p14:creationId xmlns:p14="http://schemas.microsoft.com/office/powerpoint/2010/main" val="1744856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3BC1-DDC1-4E3A-AD9D-095AF36C715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71A7C8-B5BC-4559-8AD3-FDBFDB11C58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0F25498-B604-4B45-B89C-41730A50C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7378"/>
            <a:ext cx="12192000" cy="8130540"/>
          </a:xfrm>
          <a:prstGeom prst="rect">
            <a:avLst/>
          </a:prstGeom>
        </p:spPr>
      </p:pic>
    </p:spTree>
    <p:extLst>
      <p:ext uri="{BB962C8B-B14F-4D97-AF65-F5344CB8AC3E}">
        <p14:creationId xmlns:p14="http://schemas.microsoft.com/office/powerpoint/2010/main" val="303113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01768B-280F-4523-B1A6-6CBC9726987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5000"/>
                    </a14:imgEffect>
                  </a14:imgLayer>
                </a14:imgProps>
              </a:ext>
              <a:ext uri="{28A0092B-C50C-407E-A947-70E740481C1C}">
                <a14:useLocalDpi xmlns:a14="http://schemas.microsoft.com/office/drawing/2010/main" val="0"/>
              </a:ext>
            </a:extLst>
          </a:blip>
          <a:stretch>
            <a:fillRect/>
          </a:stretch>
        </p:blipFill>
        <p:spPr>
          <a:xfrm>
            <a:off x="0" y="-327378"/>
            <a:ext cx="12192000" cy="8130540"/>
          </a:xfrm>
          <a:prstGeom prst="rect">
            <a:avLst/>
          </a:prstGeom>
        </p:spPr>
      </p:pic>
      <p:sp>
        <p:nvSpPr>
          <p:cNvPr id="2" name="Title 1">
            <a:extLst>
              <a:ext uri="{FF2B5EF4-FFF2-40B4-BE49-F238E27FC236}">
                <a16:creationId xmlns:a16="http://schemas.microsoft.com/office/drawing/2014/main" id="{6DC2AD5D-D0A8-4C6F-A905-F8AF1BB38500}"/>
              </a:ext>
            </a:extLst>
          </p:cNvPr>
          <p:cNvSpPr>
            <a:spLocks noGrp="1"/>
          </p:cNvSpPr>
          <p:nvPr>
            <p:ph type="title"/>
          </p:nvPr>
        </p:nvSpPr>
        <p:spPr>
          <a:xfrm>
            <a:off x="1474611" y="2300551"/>
            <a:ext cx="9242778" cy="1325563"/>
          </a:xfrm>
        </p:spPr>
        <p:txBody>
          <a:bodyPr>
            <a:normAutofit/>
          </a:bodyPr>
          <a:lstStyle/>
          <a:p>
            <a:r>
              <a:rPr lang="en-US" sz="3600" dirty="0">
                <a:solidFill>
                  <a:schemeClr val="bg1"/>
                </a:solidFill>
                <a:latin typeface="Adobe Gothic Std B" panose="020B0800000000000000" pitchFamily="34" charset="-128"/>
                <a:ea typeface="Adobe Gothic Std B" panose="020B0800000000000000" pitchFamily="34" charset="-128"/>
              </a:rPr>
              <a:t>It has been a pleasure! Hope you enjoyed it</a:t>
            </a:r>
            <a:endParaRPr lang="en-US" sz="3600" dirty="0">
              <a:solidFill>
                <a:schemeClr val="bg1"/>
              </a:solidFill>
            </a:endParaRPr>
          </a:p>
        </p:txBody>
      </p:sp>
      <p:sp>
        <p:nvSpPr>
          <p:cNvPr id="3" name="Content Placeholder 2">
            <a:extLst>
              <a:ext uri="{FF2B5EF4-FFF2-40B4-BE49-F238E27FC236}">
                <a16:creationId xmlns:a16="http://schemas.microsoft.com/office/drawing/2014/main" id="{5A1E3AE3-738F-4CEC-9E6B-ADBC1EFB1D63}"/>
              </a:ext>
            </a:extLst>
          </p:cNvPr>
          <p:cNvSpPr>
            <a:spLocks noGrp="1"/>
          </p:cNvSpPr>
          <p:nvPr>
            <p:ph idx="1"/>
          </p:nvPr>
        </p:nvSpPr>
        <p:spPr>
          <a:xfrm>
            <a:off x="838200" y="3894667"/>
            <a:ext cx="10515600" cy="2282296"/>
          </a:xfrm>
        </p:spPr>
        <p:txBody>
          <a:bodyPr>
            <a:normAutofit/>
          </a:bodyPr>
          <a:lstStyle/>
          <a:p>
            <a:pPr marL="0" indent="0" algn="r">
              <a:buNone/>
            </a:pPr>
            <a:r>
              <a:rPr lang="en-US" sz="1800" i="1" dirty="0">
                <a:solidFill>
                  <a:schemeClr val="bg1"/>
                </a:solidFill>
              </a:rPr>
              <a:t> Presentation by Dachi Okropiridze </a:t>
            </a:r>
          </a:p>
          <a:p>
            <a:pPr marL="0" indent="0" algn="r">
              <a:buNone/>
            </a:pPr>
            <a:r>
              <a:rPr lang="en-US" sz="1800" i="1" dirty="0">
                <a:solidFill>
                  <a:schemeClr val="bg1"/>
                </a:solidFill>
              </a:rPr>
              <a:t>under supervision of: Dr. Christian J. Schmidt, Dr. Irakli </a:t>
            </a:r>
            <a:r>
              <a:rPr lang="en-US" sz="1800" i="1" dirty="0" err="1">
                <a:solidFill>
                  <a:schemeClr val="bg1"/>
                </a:solidFill>
              </a:rPr>
              <a:t>Keshelashvili</a:t>
            </a:r>
            <a:endParaRPr lang="en-US" sz="1800" i="1" dirty="0">
              <a:solidFill>
                <a:schemeClr val="bg1"/>
              </a:solidFill>
            </a:endParaRPr>
          </a:p>
          <a:p>
            <a:pPr marL="0" indent="0" algn="r">
              <a:buNone/>
            </a:pPr>
            <a:r>
              <a:rPr lang="en-US" sz="1800" i="1" dirty="0">
                <a:solidFill>
                  <a:schemeClr val="bg1"/>
                </a:solidFill>
              </a:rPr>
              <a:t>GSI</a:t>
            </a:r>
          </a:p>
        </p:txBody>
      </p:sp>
    </p:spTree>
    <p:extLst>
      <p:ext uri="{BB962C8B-B14F-4D97-AF65-F5344CB8AC3E}">
        <p14:creationId xmlns:p14="http://schemas.microsoft.com/office/powerpoint/2010/main" val="1585974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19BB7-52E8-4C97-8F83-F43C46C523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1141314-33CC-4DE2-8EB8-E9CDCBCA5277}"/>
              </a:ext>
            </a:extLst>
          </p:cNvPr>
          <p:cNvSpPr>
            <a:spLocks noGrp="1"/>
          </p:cNvSpPr>
          <p:nvPr>
            <p:ph idx="1"/>
          </p:nvPr>
        </p:nvSpPr>
        <p:spPr/>
        <p:txBody>
          <a:bodyPr/>
          <a:lstStyle/>
          <a:p>
            <a:endParaRPr lang="en-US"/>
          </a:p>
        </p:txBody>
      </p:sp>
      <p:pic>
        <p:nvPicPr>
          <p:cNvPr id="4" name="Content Placeholder 4">
            <a:extLst>
              <a:ext uri="{FF2B5EF4-FFF2-40B4-BE49-F238E27FC236}">
                <a16:creationId xmlns:a16="http://schemas.microsoft.com/office/drawing/2014/main" id="{3778BEF7-E476-4DDF-9FD6-141253A09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68" y="-534730"/>
            <a:ext cx="13025535" cy="8878735"/>
          </a:xfrm>
          <a:prstGeom prst="rect">
            <a:avLst/>
          </a:prstGeom>
        </p:spPr>
      </p:pic>
    </p:spTree>
    <p:extLst>
      <p:ext uri="{BB962C8B-B14F-4D97-AF65-F5344CB8AC3E}">
        <p14:creationId xmlns:p14="http://schemas.microsoft.com/office/powerpoint/2010/main" val="499215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E35E2A-1E52-4356-99C1-F5E377BE2CF2}"/>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65000" contrast="-44000"/>
                    </a14:imgEffect>
                  </a14:imgLayer>
                </a14:imgProps>
              </a:ext>
              <a:ext uri="{28A0092B-C50C-407E-A947-70E740481C1C}">
                <a14:useLocalDpi xmlns:a14="http://schemas.microsoft.com/office/drawing/2010/main" val="0"/>
              </a:ext>
            </a:extLst>
          </a:blip>
          <a:stretch>
            <a:fillRect/>
          </a:stretch>
        </p:blipFill>
        <p:spPr>
          <a:xfrm>
            <a:off x="-416768" y="-534730"/>
            <a:ext cx="13025535" cy="8878735"/>
          </a:xfrm>
        </p:spPr>
      </p:pic>
      <p:sp>
        <p:nvSpPr>
          <p:cNvPr id="2" name="Title 1">
            <a:extLst>
              <a:ext uri="{FF2B5EF4-FFF2-40B4-BE49-F238E27FC236}">
                <a16:creationId xmlns:a16="http://schemas.microsoft.com/office/drawing/2014/main" id="{2421AEC6-777C-424C-8D5F-81E9B324A801}"/>
              </a:ext>
            </a:extLst>
          </p:cNvPr>
          <p:cNvSpPr>
            <a:spLocks noGrp="1"/>
          </p:cNvSpPr>
          <p:nvPr>
            <p:ph type="title"/>
          </p:nvPr>
        </p:nvSpPr>
        <p:spPr>
          <a:xfrm>
            <a:off x="332362" y="306759"/>
            <a:ext cx="10515600" cy="1325563"/>
          </a:xfrm>
        </p:spPr>
        <p:txBody>
          <a:bodyPr/>
          <a:lstStyle/>
          <a:p>
            <a:r>
              <a:rPr lang="en-US" dirty="0">
                <a:solidFill>
                  <a:schemeClr val="bg1"/>
                </a:solidFill>
                <a:latin typeface="Adobe Gothic Std B" panose="020B0800000000000000" pitchFamily="34" charset="-128"/>
                <a:ea typeface="Adobe Gothic Std B" panose="020B0800000000000000" pitchFamily="34" charset="-128"/>
              </a:rPr>
              <a:t>The universe in the lab</a:t>
            </a:r>
          </a:p>
        </p:txBody>
      </p:sp>
      <p:sp>
        <p:nvSpPr>
          <p:cNvPr id="6" name="TextBox 5">
            <a:extLst>
              <a:ext uri="{FF2B5EF4-FFF2-40B4-BE49-F238E27FC236}">
                <a16:creationId xmlns:a16="http://schemas.microsoft.com/office/drawing/2014/main" id="{B47D3FAE-6FCA-463A-BE1B-B416E4B2E642}"/>
              </a:ext>
            </a:extLst>
          </p:cNvPr>
          <p:cNvSpPr txBox="1"/>
          <p:nvPr/>
        </p:nvSpPr>
        <p:spPr>
          <a:xfrm>
            <a:off x="408562" y="2013626"/>
            <a:ext cx="7130374" cy="738664"/>
          </a:xfrm>
          <a:prstGeom prst="rect">
            <a:avLst/>
          </a:prstGeom>
          <a:noFill/>
        </p:spPr>
        <p:txBody>
          <a:bodyPr wrap="square" rtlCol="0">
            <a:spAutoFit/>
          </a:bodyPr>
          <a:lstStyle/>
          <a:p>
            <a:r>
              <a:rPr lang="en-US" sz="1400" dirty="0">
                <a:solidFill>
                  <a:schemeClr val="bg1"/>
                </a:solidFill>
                <a:latin typeface="Adobe Gothic Std B" panose="020B0800000000000000" pitchFamily="34" charset="-128"/>
                <a:ea typeface="Adobe Gothic Std B" panose="020B0800000000000000" pitchFamily="34" charset="-128"/>
                <a:cs typeface="+mj-cs"/>
              </a:rPr>
              <a:t>In giant planets, stars, and during stellar explosions and collisions,</a:t>
            </a:r>
          </a:p>
          <a:p>
            <a:r>
              <a:rPr lang="en-US" sz="1400" dirty="0">
                <a:solidFill>
                  <a:schemeClr val="bg1"/>
                </a:solidFill>
                <a:latin typeface="Adobe Gothic Std B" panose="020B0800000000000000" pitchFamily="34" charset="-128"/>
                <a:ea typeface="Adobe Gothic Std B" panose="020B0800000000000000" pitchFamily="34" charset="-128"/>
                <a:cs typeface="+mj-cs"/>
              </a:rPr>
              <a:t>matter is subject to extreme conditions such as very high temperatures,</a:t>
            </a:r>
          </a:p>
          <a:p>
            <a:r>
              <a:rPr lang="en-US" sz="1400" dirty="0">
                <a:solidFill>
                  <a:schemeClr val="bg1"/>
                </a:solidFill>
                <a:latin typeface="Adobe Gothic Std B" panose="020B0800000000000000" pitchFamily="34" charset="-128"/>
                <a:ea typeface="Adobe Gothic Std B" panose="020B0800000000000000" pitchFamily="34" charset="-128"/>
                <a:cs typeface="+mj-cs"/>
              </a:rPr>
              <a:t>pressures, and densities</a:t>
            </a:r>
          </a:p>
        </p:txBody>
      </p:sp>
      <p:sp>
        <p:nvSpPr>
          <p:cNvPr id="7" name="TextBox 6">
            <a:extLst>
              <a:ext uri="{FF2B5EF4-FFF2-40B4-BE49-F238E27FC236}">
                <a16:creationId xmlns:a16="http://schemas.microsoft.com/office/drawing/2014/main" id="{37CF14DF-369D-41ED-96C0-0964B03D4CA0}"/>
              </a:ext>
            </a:extLst>
          </p:cNvPr>
          <p:cNvSpPr txBox="1"/>
          <p:nvPr/>
        </p:nvSpPr>
        <p:spPr>
          <a:xfrm>
            <a:off x="4937760" y="3133594"/>
            <a:ext cx="6860918" cy="738664"/>
          </a:xfrm>
          <a:prstGeom prst="rect">
            <a:avLst/>
          </a:prstGeom>
          <a:noFill/>
        </p:spPr>
        <p:txBody>
          <a:bodyPr wrap="square" rtlCol="0">
            <a:spAutoFit/>
          </a:bodyPr>
          <a:lstStyle/>
          <a:p>
            <a:pPr algn="r"/>
            <a:r>
              <a:rPr lang="en-US" sz="1400" dirty="0">
                <a:solidFill>
                  <a:schemeClr val="bg1"/>
                </a:solidFill>
                <a:latin typeface="Adobe Gothic Std B" panose="020B0800000000000000" pitchFamily="34" charset="-128"/>
                <a:ea typeface="Adobe Gothic Std B" panose="020B0800000000000000" pitchFamily="34" charset="-128"/>
                <a:cs typeface="+mj-cs"/>
              </a:rPr>
              <a:t>FAIR will enable scientists to create such conditions in the laboratory. To do so, they will bombard small samples of matter with particles. These collisions will, for very short periods of time, create cosmic matter at the tiny impact points.</a:t>
            </a:r>
          </a:p>
        </p:txBody>
      </p:sp>
      <p:sp>
        <p:nvSpPr>
          <p:cNvPr id="8" name="TextBox 7">
            <a:extLst>
              <a:ext uri="{FF2B5EF4-FFF2-40B4-BE49-F238E27FC236}">
                <a16:creationId xmlns:a16="http://schemas.microsoft.com/office/drawing/2014/main" id="{3E82943B-A3AE-4DEF-A896-CD03C00FF1BA}"/>
              </a:ext>
            </a:extLst>
          </p:cNvPr>
          <p:cNvSpPr txBox="1"/>
          <p:nvPr/>
        </p:nvSpPr>
        <p:spPr>
          <a:xfrm>
            <a:off x="408562" y="4249499"/>
            <a:ext cx="7130374" cy="738664"/>
          </a:xfrm>
          <a:prstGeom prst="rect">
            <a:avLst/>
          </a:prstGeom>
          <a:noFill/>
        </p:spPr>
        <p:txBody>
          <a:bodyPr wrap="square" rtlCol="0">
            <a:spAutoFit/>
          </a:bodyPr>
          <a:lstStyle/>
          <a:p>
            <a:r>
              <a:rPr lang="en-US" sz="1400" dirty="0">
                <a:solidFill>
                  <a:schemeClr val="bg1"/>
                </a:solidFill>
                <a:latin typeface="Adobe Gothic Std B" panose="020B0800000000000000" pitchFamily="34" charset="-128"/>
                <a:ea typeface="Adobe Gothic Std B" panose="020B0800000000000000" pitchFamily="34" charset="-128"/>
                <a:cs typeface="+mj-cs"/>
              </a:rPr>
              <a:t>GSI and GSI FAIR Facilities will allow researchers to study the early stages of universe, matter at extreme conditions in the rarest places of universes such as Neutron stars and Supernovae</a:t>
            </a:r>
          </a:p>
        </p:txBody>
      </p:sp>
      <p:sp>
        <p:nvSpPr>
          <p:cNvPr id="9" name="TextBox 8">
            <a:extLst>
              <a:ext uri="{FF2B5EF4-FFF2-40B4-BE49-F238E27FC236}">
                <a16:creationId xmlns:a16="http://schemas.microsoft.com/office/drawing/2014/main" id="{A48D95E1-D1FB-49DF-B0E7-1E3D2926D563}"/>
              </a:ext>
            </a:extLst>
          </p:cNvPr>
          <p:cNvSpPr txBox="1"/>
          <p:nvPr/>
        </p:nvSpPr>
        <p:spPr>
          <a:xfrm>
            <a:off x="4937760" y="5373530"/>
            <a:ext cx="6860918" cy="307777"/>
          </a:xfrm>
          <a:prstGeom prst="rect">
            <a:avLst/>
          </a:prstGeom>
          <a:noFill/>
        </p:spPr>
        <p:txBody>
          <a:bodyPr wrap="square" rtlCol="0">
            <a:spAutoFit/>
          </a:bodyPr>
          <a:lstStyle/>
          <a:p>
            <a:pPr algn="r"/>
            <a:r>
              <a:rPr lang="en-US" sz="1400" dirty="0">
                <a:solidFill>
                  <a:schemeClr val="bg1"/>
                </a:solidFill>
                <a:latin typeface="Adobe Gothic Std B" panose="020B0800000000000000" pitchFamily="34" charset="-128"/>
                <a:ea typeface="Adobe Gothic Std B" panose="020B0800000000000000" pitchFamily="34" charset="-128"/>
                <a:cs typeface="+mj-cs"/>
              </a:rPr>
              <a:t>Research at GSI will push the limits of our technology and knowledge</a:t>
            </a:r>
          </a:p>
        </p:txBody>
      </p:sp>
    </p:spTree>
    <p:extLst>
      <p:ext uri="{BB962C8B-B14F-4D97-AF65-F5344CB8AC3E}">
        <p14:creationId xmlns:p14="http://schemas.microsoft.com/office/powerpoint/2010/main" val="381971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67C18-D00F-4845-BAD6-D1E0B76A1A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6765CA7-56EF-4FBE-BAA3-72C7CFBD954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E38648A-D680-4AA8-ADA7-EA860B3ABB2C}"/>
              </a:ext>
            </a:extLst>
          </p:cNvPr>
          <p:cNvPicPr>
            <a:picLocks noChangeAspect="1"/>
          </p:cNvPicPr>
          <p:nvPr/>
        </p:nvPicPr>
        <p:blipFill>
          <a:blip r:embed="rId2">
            <a:lum contrast="-20000"/>
          </a:blip>
          <a:stretch>
            <a:fillRect/>
          </a:stretch>
        </p:blipFill>
        <p:spPr>
          <a:xfrm>
            <a:off x="-533241" y="0"/>
            <a:ext cx="12725241" cy="6858000"/>
          </a:xfrm>
          <a:prstGeom prst="rect">
            <a:avLst/>
          </a:prstGeom>
        </p:spPr>
      </p:pic>
    </p:spTree>
    <p:extLst>
      <p:ext uri="{BB962C8B-B14F-4D97-AF65-F5344CB8AC3E}">
        <p14:creationId xmlns:p14="http://schemas.microsoft.com/office/powerpoint/2010/main" val="120652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9D645D-A5B0-423B-8F02-04F715F4FCC5}"/>
              </a:ext>
            </a:extLst>
          </p:cNvPr>
          <p:cNvPicPr>
            <a:picLocks noChangeAspect="1"/>
          </p:cNvPicPr>
          <p:nvPr/>
        </p:nvPicPr>
        <p:blipFill>
          <a:blip r:embed="rId3">
            <a:lum bright="-18000" contrast="-18000"/>
          </a:blip>
          <a:stretch>
            <a:fillRect/>
          </a:stretch>
        </p:blipFill>
        <p:spPr>
          <a:xfrm>
            <a:off x="-533241" y="0"/>
            <a:ext cx="12725241" cy="6858000"/>
          </a:xfrm>
          <a:prstGeom prst="rect">
            <a:avLst/>
          </a:prstGeom>
        </p:spPr>
      </p:pic>
      <p:sp>
        <p:nvSpPr>
          <p:cNvPr id="2" name="Title 1">
            <a:extLst>
              <a:ext uri="{FF2B5EF4-FFF2-40B4-BE49-F238E27FC236}">
                <a16:creationId xmlns:a16="http://schemas.microsoft.com/office/drawing/2014/main" id="{9A202BB6-FB94-49F5-9046-9DC79899E8A6}"/>
              </a:ext>
            </a:extLst>
          </p:cNvPr>
          <p:cNvSpPr>
            <a:spLocks noGrp="1"/>
          </p:cNvSpPr>
          <p:nvPr>
            <p:ph type="title"/>
          </p:nvPr>
        </p:nvSpPr>
        <p:spPr>
          <a:xfrm>
            <a:off x="342900" y="324485"/>
            <a:ext cx="11567160" cy="1325563"/>
          </a:xfrm>
        </p:spPr>
        <p:txBody>
          <a:bodyPr/>
          <a:lstStyle/>
          <a:p>
            <a:r>
              <a:rPr lang="en-US" dirty="0">
                <a:solidFill>
                  <a:schemeClr val="bg1"/>
                </a:solidFill>
                <a:latin typeface="Adobe Gothic Std B" panose="020B0800000000000000" pitchFamily="34" charset="-128"/>
                <a:ea typeface="Adobe Gothic Std B" panose="020B0800000000000000" pitchFamily="34" charset="-128"/>
              </a:rPr>
              <a:t>GSI - </a:t>
            </a:r>
            <a:r>
              <a:rPr lang="en-US" sz="3200" dirty="0" err="1">
                <a:solidFill>
                  <a:schemeClr val="bg1"/>
                </a:solidFill>
                <a:latin typeface="Adobe Gothic Std B" panose="020B0800000000000000" pitchFamily="34" charset="-128"/>
                <a:ea typeface="Adobe Gothic Std B" panose="020B0800000000000000" pitchFamily="34" charset="-128"/>
              </a:rPr>
              <a:t>Helmholtzzentrum</a:t>
            </a:r>
            <a:r>
              <a:rPr lang="en-US" sz="3200" dirty="0">
                <a:solidFill>
                  <a:schemeClr val="bg1"/>
                </a:solidFill>
                <a:latin typeface="Adobe Gothic Std B" panose="020B0800000000000000" pitchFamily="34" charset="-128"/>
                <a:ea typeface="Adobe Gothic Std B" panose="020B0800000000000000" pitchFamily="34" charset="-128"/>
              </a:rPr>
              <a:t> </a:t>
            </a:r>
            <a:r>
              <a:rPr lang="en-US" sz="3200" dirty="0" err="1">
                <a:solidFill>
                  <a:schemeClr val="bg1"/>
                </a:solidFill>
                <a:latin typeface="Adobe Gothic Std B" panose="020B0800000000000000" pitchFamily="34" charset="-128"/>
                <a:ea typeface="Adobe Gothic Std B" panose="020B0800000000000000" pitchFamily="34" charset="-128"/>
              </a:rPr>
              <a:t>für</a:t>
            </a:r>
            <a:r>
              <a:rPr lang="en-US" sz="3200" dirty="0">
                <a:solidFill>
                  <a:schemeClr val="bg1"/>
                </a:solidFill>
                <a:latin typeface="Adobe Gothic Std B" panose="020B0800000000000000" pitchFamily="34" charset="-128"/>
                <a:ea typeface="Adobe Gothic Std B" panose="020B0800000000000000" pitchFamily="34" charset="-128"/>
              </a:rPr>
              <a:t> </a:t>
            </a:r>
            <a:r>
              <a:rPr lang="en-US" sz="3200" dirty="0" err="1">
                <a:solidFill>
                  <a:schemeClr val="bg1"/>
                </a:solidFill>
                <a:latin typeface="Adobe Gothic Std B" panose="020B0800000000000000" pitchFamily="34" charset="-128"/>
                <a:ea typeface="Adobe Gothic Std B" panose="020B0800000000000000" pitchFamily="34" charset="-128"/>
              </a:rPr>
              <a:t>Schwerionenforschung</a:t>
            </a:r>
            <a:endParaRPr lang="en-US" dirty="0"/>
          </a:p>
        </p:txBody>
      </p:sp>
      <p:sp>
        <p:nvSpPr>
          <p:cNvPr id="3" name="Content Placeholder 2">
            <a:extLst>
              <a:ext uri="{FF2B5EF4-FFF2-40B4-BE49-F238E27FC236}">
                <a16:creationId xmlns:a16="http://schemas.microsoft.com/office/drawing/2014/main" id="{031463F6-1A1D-4724-A5C8-2CE5C7FCB614}"/>
              </a:ext>
            </a:extLst>
          </p:cNvPr>
          <p:cNvSpPr>
            <a:spLocks noGrp="1"/>
          </p:cNvSpPr>
          <p:nvPr>
            <p:ph idx="1"/>
          </p:nvPr>
        </p:nvSpPr>
        <p:spPr>
          <a:xfrm>
            <a:off x="342900" y="1974533"/>
            <a:ext cx="11567160" cy="4161790"/>
          </a:xfrm>
        </p:spPr>
        <p:txBody>
          <a:bodyPr>
            <a:normAutofit/>
          </a:bodyPr>
          <a:lstStyle/>
          <a:p>
            <a:pPr>
              <a:lnSpc>
                <a:spcPct val="150000"/>
              </a:lnSpc>
            </a:pPr>
            <a:r>
              <a:rPr lang="en-US" sz="1800" dirty="0">
                <a:solidFill>
                  <a:schemeClr val="bg1"/>
                </a:solidFill>
                <a:latin typeface="Adobe Gothic Std B" panose="020B0800000000000000" pitchFamily="34" charset="-128"/>
                <a:ea typeface="Adobe Gothic Std B" panose="020B0800000000000000" pitchFamily="34" charset="-128"/>
              </a:rPr>
              <a:t>Research since 1969 – Atomic, Plasma and nuclear physics to materials science and biophysics</a:t>
            </a:r>
          </a:p>
          <a:p>
            <a:pPr>
              <a:lnSpc>
                <a:spcPct val="150000"/>
              </a:lnSpc>
            </a:pPr>
            <a:endParaRPr lang="en-US" sz="1800" dirty="0">
              <a:solidFill>
                <a:schemeClr val="bg1"/>
              </a:solidFill>
              <a:latin typeface="Adobe Gothic Std B" panose="020B0800000000000000" pitchFamily="34" charset="-128"/>
              <a:ea typeface="Adobe Gothic Std B" panose="020B0800000000000000" pitchFamily="34" charset="-128"/>
            </a:endParaRPr>
          </a:p>
          <a:p>
            <a:pPr>
              <a:lnSpc>
                <a:spcPct val="150000"/>
              </a:lnSpc>
            </a:pPr>
            <a:r>
              <a:rPr lang="en-US" sz="1800" dirty="0">
                <a:solidFill>
                  <a:schemeClr val="bg1"/>
                </a:solidFill>
                <a:latin typeface="Adobe Gothic Std B" panose="020B0800000000000000" pitchFamily="34" charset="-128"/>
                <a:ea typeface="Adobe Gothic Std B" panose="020B0800000000000000" pitchFamily="34" charset="-128"/>
              </a:rPr>
              <a:t>Discovery of Six new elements 107 – 112</a:t>
            </a:r>
          </a:p>
          <a:p>
            <a:pPr>
              <a:lnSpc>
                <a:spcPct val="150000"/>
              </a:lnSpc>
            </a:pPr>
            <a:endParaRPr lang="en-US" sz="1800" dirty="0">
              <a:solidFill>
                <a:schemeClr val="bg1"/>
              </a:solidFill>
              <a:latin typeface="Adobe Gothic Std B" panose="020B0800000000000000" pitchFamily="34" charset="-128"/>
              <a:ea typeface="Adobe Gothic Std B" panose="020B0800000000000000" pitchFamily="34" charset="-128"/>
            </a:endParaRPr>
          </a:p>
          <a:p>
            <a:pPr>
              <a:lnSpc>
                <a:spcPct val="150000"/>
              </a:lnSpc>
            </a:pPr>
            <a:r>
              <a:rPr lang="en-US" sz="1800" dirty="0">
                <a:solidFill>
                  <a:schemeClr val="bg1"/>
                </a:solidFill>
                <a:latin typeface="Adobe Gothic Std B" panose="020B0800000000000000" pitchFamily="34" charset="-128"/>
                <a:ea typeface="Adobe Gothic Std B" panose="020B0800000000000000" pitchFamily="34" charset="-128"/>
              </a:rPr>
              <a:t>Cancer therapy with heavy ions </a:t>
            </a:r>
            <a:endParaRPr lang="en-US" sz="1800" dirty="0"/>
          </a:p>
        </p:txBody>
      </p:sp>
    </p:spTree>
    <p:extLst>
      <p:ext uri="{BB962C8B-B14F-4D97-AF65-F5344CB8AC3E}">
        <p14:creationId xmlns:p14="http://schemas.microsoft.com/office/powerpoint/2010/main" val="3347048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D45BF-E58F-4081-AFED-FDB4253AC0F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09DCE21-0101-4CDD-9327-16D9F7451098}"/>
              </a:ext>
            </a:extLst>
          </p:cNvPr>
          <p:cNvSpPr>
            <a:spLocks noGrp="1"/>
          </p:cNvSpPr>
          <p:nvPr>
            <p:ph idx="1"/>
          </p:nvPr>
        </p:nvSpPr>
        <p:spPr/>
        <p:txBody>
          <a:bodyPr/>
          <a:lstStyle/>
          <a:p>
            <a:endParaRPr lang="en-US"/>
          </a:p>
        </p:txBody>
      </p:sp>
      <p:pic>
        <p:nvPicPr>
          <p:cNvPr id="4" name="Picture 2" descr="https://www.gsi.de/fileadmin/_processed_/d/1/csm_FAIR-Fotomontage_2021_84dba9d684.jpg">
            <a:extLst>
              <a:ext uri="{FF2B5EF4-FFF2-40B4-BE49-F238E27FC236}">
                <a16:creationId xmlns:a16="http://schemas.microsoft.com/office/drawing/2014/main" id="{76C7C118-385C-4895-BE6E-251FCA3A326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900307"/>
            <a:ext cx="12273279" cy="8601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38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gsi.de/fileadmin/_processed_/d/1/csm_FAIR-Fotomontage_2021_84dba9d684.jpg">
            <a:extLst>
              <a:ext uri="{FF2B5EF4-FFF2-40B4-BE49-F238E27FC236}">
                <a16:creationId xmlns:a16="http://schemas.microsoft.com/office/drawing/2014/main" id="{90D2F844-77FF-4716-B7F2-A49048F1C4A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5000"/>
                    </a14:imgEffect>
                  </a14:imgLayer>
                </a14:imgProps>
              </a:ext>
              <a:ext uri="{28A0092B-C50C-407E-A947-70E740481C1C}">
                <a14:useLocalDpi xmlns:a14="http://schemas.microsoft.com/office/drawing/2010/main" val="0"/>
              </a:ext>
            </a:extLst>
          </a:blip>
          <a:srcRect/>
          <a:stretch>
            <a:fillRect/>
          </a:stretch>
        </p:blipFill>
        <p:spPr bwMode="auto">
          <a:xfrm>
            <a:off x="0" y="-900307"/>
            <a:ext cx="12273279" cy="86016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A202BB6-FB94-49F5-9046-9DC79899E8A6}"/>
              </a:ext>
            </a:extLst>
          </p:cNvPr>
          <p:cNvSpPr>
            <a:spLocks noGrp="1"/>
          </p:cNvSpPr>
          <p:nvPr>
            <p:ph type="title"/>
          </p:nvPr>
        </p:nvSpPr>
        <p:spPr>
          <a:xfrm>
            <a:off x="342900" y="324485"/>
            <a:ext cx="11567160" cy="1325563"/>
          </a:xfrm>
        </p:spPr>
        <p:txBody>
          <a:bodyPr/>
          <a:lstStyle/>
          <a:p>
            <a:r>
              <a:rPr lang="en-US" dirty="0">
                <a:solidFill>
                  <a:schemeClr val="bg1"/>
                </a:solidFill>
                <a:latin typeface="Adobe Gothic Std B" panose="020B0800000000000000" pitchFamily="34" charset="-128"/>
                <a:ea typeface="Adobe Gothic Std B" panose="020B0800000000000000" pitchFamily="34" charset="-128"/>
              </a:rPr>
              <a:t>GSI  Fair  - </a:t>
            </a:r>
            <a:r>
              <a:rPr lang="en-US" sz="3200" dirty="0">
                <a:solidFill>
                  <a:schemeClr val="bg1"/>
                </a:solidFill>
                <a:latin typeface="Adobe Gothic Std B" panose="020B0800000000000000" pitchFamily="34" charset="-128"/>
                <a:ea typeface="Adobe Gothic Std B" panose="020B0800000000000000" pitchFamily="34" charset="-128"/>
              </a:rPr>
              <a:t>The four pillars</a:t>
            </a:r>
            <a:endParaRPr lang="en-US" dirty="0">
              <a:solidFill>
                <a:schemeClr val="bg1"/>
              </a:solidFill>
              <a:latin typeface="Adobe Gothic Std B" panose="020B0800000000000000" pitchFamily="34" charset="-128"/>
              <a:ea typeface="Adobe Gothic Std B" panose="020B0800000000000000" pitchFamily="34" charset="-128"/>
            </a:endParaRPr>
          </a:p>
        </p:txBody>
      </p:sp>
      <p:sp>
        <p:nvSpPr>
          <p:cNvPr id="3" name="Content Placeholder 2">
            <a:extLst>
              <a:ext uri="{FF2B5EF4-FFF2-40B4-BE49-F238E27FC236}">
                <a16:creationId xmlns:a16="http://schemas.microsoft.com/office/drawing/2014/main" id="{031463F6-1A1D-4724-A5C8-2CE5C7FCB614}"/>
              </a:ext>
            </a:extLst>
          </p:cNvPr>
          <p:cNvSpPr>
            <a:spLocks noGrp="1"/>
          </p:cNvSpPr>
          <p:nvPr>
            <p:ph idx="1"/>
          </p:nvPr>
        </p:nvSpPr>
        <p:spPr>
          <a:xfrm>
            <a:off x="6960637" y="1907343"/>
            <a:ext cx="4888463" cy="1934994"/>
          </a:xfrm>
        </p:spPr>
        <p:txBody>
          <a:bodyPr>
            <a:normAutofit/>
          </a:bodyPr>
          <a:lstStyle/>
          <a:p>
            <a:pPr marL="0" indent="0" algn="r">
              <a:lnSpc>
                <a:spcPct val="150000"/>
              </a:lnSpc>
              <a:buNone/>
            </a:pPr>
            <a:r>
              <a:rPr lang="en-US" sz="1800" dirty="0">
                <a:solidFill>
                  <a:schemeClr val="bg1"/>
                </a:solidFill>
                <a:latin typeface="Adobe Gothic Std B" panose="020B0800000000000000" pitchFamily="34" charset="-128"/>
                <a:ea typeface="Adobe Gothic Std B" panose="020B0800000000000000" pitchFamily="34" charset="-128"/>
              </a:rPr>
              <a:t>CBM — INSIDE A NEUTRON STAR</a:t>
            </a:r>
          </a:p>
          <a:p>
            <a:pPr marL="0" indent="0" algn="r">
              <a:lnSpc>
                <a:spcPct val="150000"/>
              </a:lnSpc>
              <a:buNone/>
            </a:pPr>
            <a:r>
              <a:rPr lang="en-US" sz="1800" dirty="0">
                <a:solidFill>
                  <a:schemeClr val="bg1"/>
                </a:solidFill>
                <a:latin typeface="Adobe Gothic Std B" panose="020B0800000000000000" pitchFamily="34" charset="-128"/>
                <a:ea typeface="Adobe Gothic Std B" panose="020B0800000000000000" pitchFamily="34" charset="-128"/>
              </a:rPr>
              <a:t> </a:t>
            </a:r>
            <a:r>
              <a:rPr lang="en-US" sz="1400" dirty="0">
                <a:solidFill>
                  <a:schemeClr val="bg1"/>
                </a:solidFill>
                <a:latin typeface="Adobe Gothic Std B" panose="020B0800000000000000" pitchFamily="34" charset="-128"/>
                <a:ea typeface="Adobe Gothic Std B" panose="020B0800000000000000" pitchFamily="34" charset="-128"/>
              </a:rPr>
              <a:t>In what form does matter exist in neutron stars  the extremely compact remnants of supernova explosions?</a:t>
            </a:r>
          </a:p>
        </p:txBody>
      </p:sp>
      <p:sp>
        <p:nvSpPr>
          <p:cNvPr id="8" name="Content Placeholder 2">
            <a:extLst>
              <a:ext uri="{FF2B5EF4-FFF2-40B4-BE49-F238E27FC236}">
                <a16:creationId xmlns:a16="http://schemas.microsoft.com/office/drawing/2014/main" id="{A97AA80F-93EE-4F51-8291-95D3773C3C18}"/>
              </a:ext>
            </a:extLst>
          </p:cNvPr>
          <p:cNvSpPr txBox="1">
            <a:spLocks/>
          </p:cNvSpPr>
          <p:nvPr/>
        </p:nvSpPr>
        <p:spPr>
          <a:xfrm>
            <a:off x="7115150" y="4990101"/>
            <a:ext cx="4733950" cy="19349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Font typeface="Arial" panose="020B0604020202020204" pitchFamily="34" charset="0"/>
              <a:buNone/>
            </a:pPr>
            <a:r>
              <a:rPr lang="en-US" sz="1800" dirty="0">
                <a:solidFill>
                  <a:schemeClr val="bg1"/>
                </a:solidFill>
                <a:latin typeface="Adobe Gothic Std B" panose="020B0800000000000000" pitchFamily="34" charset="-128"/>
                <a:ea typeface="Adobe Gothic Std B" panose="020B0800000000000000" pitchFamily="34" charset="-128"/>
              </a:rPr>
              <a:t>NUSTAR — STARS AND NUCLEI  </a:t>
            </a:r>
          </a:p>
          <a:p>
            <a:pPr marL="0" indent="0" algn="r">
              <a:lnSpc>
                <a:spcPct val="150000"/>
              </a:lnSpc>
              <a:buFont typeface="Arial" panose="020B0604020202020204" pitchFamily="34" charset="0"/>
              <a:buNone/>
            </a:pPr>
            <a:r>
              <a:rPr lang="en-US" sz="1400" dirty="0">
                <a:solidFill>
                  <a:schemeClr val="bg1"/>
                </a:solidFill>
                <a:latin typeface="Adobe Gothic Std B" panose="020B0800000000000000" pitchFamily="34" charset="-128"/>
                <a:ea typeface="Adobe Gothic Std B" panose="020B0800000000000000" pitchFamily="34" charset="-128"/>
              </a:rPr>
              <a:t>How are heavy chemical elements created in stars and stellar explosions?</a:t>
            </a:r>
          </a:p>
        </p:txBody>
      </p:sp>
      <p:sp>
        <p:nvSpPr>
          <p:cNvPr id="9" name="Content Placeholder 2">
            <a:extLst>
              <a:ext uri="{FF2B5EF4-FFF2-40B4-BE49-F238E27FC236}">
                <a16:creationId xmlns:a16="http://schemas.microsoft.com/office/drawing/2014/main" id="{D08775E7-2FD7-4C19-925B-4E4B41EB8346}"/>
              </a:ext>
            </a:extLst>
          </p:cNvPr>
          <p:cNvSpPr txBox="1">
            <a:spLocks/>
          </p:cNvSpPr>
          <p:nvPr/>
        </p:nvSpPr>
        <p:spPr>
          <a:xfrm>
            <a:off x="342901" y="2568010"/>
            <a:ext cx="5978877" cy="35230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600" dirty="0">
                <a:solidFill>
                  <a:schemeClr val="bg1"/>
                </a:solidFill>
                <a:latin typeface="Adobe Gothic Std B" panose="020B0800000000000000" pitchFamily="34" charset="-128"/>
                <a:ea typeface="Adobe Gothic Std B" panose="020B0800000000000000" pitchFamily="34" charset="-128"/>
              </a:rPr>
              <a:t>APPA — FROM ATOMS AND PLANETS TO CANCER THERAPY </a:t>
            </a:r>
          </a:p>
          <a:p>
            <a:pPr marL="0" indent="0">
              <a:lnSpc>
                <a:spcPct val="150000"/>
              </a:lnSpc>
              <a:buNone/>
            </a:pPr>
            <a:r>
              <a:rPr lang="en-US" sz="1400" dirty="0">
                <a:solidFill>
                  <a:schemeClr val="bg1"/>
                </a:solidFill>
                <a:latin typeface="Adobe Gothic Std B" panose="020B0800000000000000" pitchFamily="34" charset="-128"/>
                <a:ea typeface="Adobe Gothic Std B" panose="020B0800000000000000" pitchFamily="34" charset="-128"/>
              </a:rPr>
              <a:t>Which fundamental symmetries define our universe? What are the properties of the high density plasmas that occur in the interiors of large planets? How can we use particles to heal diseases, and how can we protect astronauts against cosmic radiation? Can we use ion beams to change specific properties of materials?</a:t>
            </a:r>
          </a:p>
        </p:txBody>
      </p:sp>
      <p:sp>
        <p:nvSpPr>
          <p:cNvPr id="10" name="Content Placeholder 2">
            <a:extLst>
              <a:ext uri="{FF2B5EF4-FFF2-40B4-BE49-F238E27FC236}">
                <a16:creationId xmlns:a16="http://schemas.microsoft.com/office/drawing/2014/main" id="{031BA626-5C69-418E-AE57-6E486DAD6333}"/>
              </a:ext>
            </a:extLst>
          </p:cNvPr>
          <p:cNvSpPr txBox="1">
            <a:spLocks/>
          </p:cNvSpPr>
          <p:nvPr/>
        </p:nvSpPr>
        <p:spPr>
          <a:xfrm>
            <a:off x="6588214" y="3495375"/>
            <a:ext cx="5236807" cy="19349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None/>
            </a:pPr>
            <a:r>
              <a:rPr lang="en-US" sz="1800" dirty="0">
                <a:solidFill>
                  <a:schemeClr val="bg1"/>
                </a:solidFill>
                <a:latin typeface="Adobe Gothic Std B" panose="020B0800000000000000" pitchFamily="34" charset="-128"/>
                <a:ea typeface="Adobe Gothic Std B" panose="020B0800000000000000" pitchFamily="34" charset="-128"/>
              </a:rPr>
              <a:t>PANDA — ANTIMATTER RESEARCH</a:t>
            </a:r>
          </a:p>
          <a:p>
            <a:pPr marL="0" indent="0" algn="r">
              <a:lnSpc>
                <a:spcPct val="150000"/>
              </a:lnSpc>
              <a:buNone/>
            </a:pPr>
            <a:r>
              <a:rPr lang="en-US" sz="1400" dirty="0">
                <a:solidFill>
                  <a:schemeClr val="bg1"/>
                </a:solidFill>
                <a:latin typeface="Adobe Gothic Std B" panose="020B0800000000000000" pitchFamily="34" charset="-128"/>
                <a:ea typeface="Adobe Gothic Std B" panose="020B0800000000000000" pitchFamily="34" charset="-128"/>
              </a:rPr>
              <a:t>How can antimatter help us understand the mass of matter and the strong force?</a:t>
            </a:r>
          </a:p>
        </p:txBody>
      </p:sp>
    </p:spTree>
    <p:extLst>
      <p:ext uri="{BB962C8B-B14F-4D97-AF65-F5344CB8AC3E}">
        <p14:creationId xmlns:p14="http://schemas.microsoft.com/office/powerpoint/2010/main" val="350389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www.gsi.de/fileadmin/_processed_/7/b/csm_FAIR-beschriftet_MSV_EN_Aug_2021_b1c00274df.jpg">
            <a:extLst>
              <a:ext uri="{FF2B5EF4-FFF2-40B4-BE49-F238E27FC236}">
                <a16:creationId xmlns:a16="http://schemas.microsoft.com/office/drawing/2014/main" id="{38E2470D-5002-4D04-A7F6-FD7C5D4DB5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152" y="0"/>
            <a:ext cx="7872658" cy="66529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A202BB6-FB94-49F5-9046-9DC79899E8A6}"/>
              </a:ext>
            </a:extLst>
          </p:cNvPr>
          <p:cNvSpPr>
            <a:spLocks noGrp="1"/>
          </p:cNvSpPr>
          <p:nvPr>
            <p:ph type="title"/>
          </p:nvPr>
        </p:nvSpPr>
        <p:spPr>
          <a:xfrm>
            <a:off x="342900" y="324485"/>
            <a:ext cx="11567160" cy="1325563"/>
          </a:xfrm>
        </p:spPr>
        <p:txBody>
          <a:bodyPr/>
          <a:lstStyle/>
          <a:p>
            <a:pPr algn="ctr"/>
            <a:r>
              <a:rPr lang="en-US" dirty="0">
                <a:latin typeface="Adobe Gothic Std B" panose="020B0800000000000000" pitchFamily="34" charset="-128"/>
                <a:ea typeface="Adobe Gothic Std B" panose="020B0800000000000000" pitchFamily="34" charset="-128"/>
              </a:rPr>
              <a:t>								 </a:t>
            </a:r>
            <a:endParaRPr lang="en-US" dirty="0"/>
          </a:p>
        </p:txBody>
      </p:sp>
      <p:sp>
        <p:nvSpPr>
          <p:cNvPr id="3" name="Content Placeholder 2">
            <a:extLst>
              <a:ext uri="{FF2B5EF4-FFF2-40B4-BE49-F238E27FC236}">
                <a16:creationId xmlns:a16="http://schemas.microsoft.com/office/drawing/2014/main" id="{031463F6-1A1D-4724-A5C8-2CE5C7FCB614}"/>
              </a:ext>
            </a:extLst>
          </p:cNvPr>
          <p:cNvSpPr>
            <a:spLocks noGrp="1"/>
          </p:cNvSpPr>
          <p:nvPr>
            <p:ph idx="1"/>
          </p:nvPr>
        </p:nvSpPr>
        <p:spPr>
          <a:xfrm>
            <a:off x="342901" y="1974533"/>
            <a:ext cx="2964503" cy="3735603"/>
          </a:xfrm>
        </p:spPr>
        <p:txBody>
          <a:bodyPr>
            <a:normAutofit/>
          </a:bodyPr>
          <a:lstStyle/>
          <a:p>
            <a:pPr>
              <a:lnSpc>
                <a:spcPct val="150000"/>
              </a:lnSpc>
            </a:pPr>
            <a:r>
              <a:rPr lang="en-US" sz="1100" dirty="0">
                <a:latin typeface="Adobe Gothic Std B" panose="020B0800000000000000" pitchFamily="34" charset="-128"/>
                <a:ea typeface="Adobe Gothic Std B" panose="020B0800000000000000" pitchFamily="34" charset="-128"/>
              </a:rPr>
              <a:t>UNILAC (120 m </a:t>
            </a:r>
            <a:r>
              <a:rPr lang="en-US" sz="1100" dirty="0">
                <a:highlight>
                  <a:srgbClr val="C0C0C0"/>
                </a:highlight>
                <a:latin typeface="Adobe Gothic Std B" panose="020B0800000000000000" pitchFamily="34" charset="-128"/>
                <a:ea typeface="Adobe Gothic Std B" panose="020B0800000000000000" pitchFamily="34" charset="-128"/>
              </a:rPr>
              <a:t>length) SIS18 (216 m </a:t>
            </a:r>
            <a:r>
              <a:rPr lang="en-US" sz="1100" dirty="0">
                <a:latin typeface="Adobe Gothic Std B" panose="020B0800000000000000" pitchFamily="34" charset="-128"/>
                <a:ea typeface="Adobe Gothic Std B" panose="020B0800000000000000" pitchFamily="34" charset="-128"/>
              </a:rPr>
              <a:t>circumference)</a:t>
            </a:r>
          </a:p>
          <a:p>
            <a:pPr>
              <a:lnSpc>
                <a:spcPct val="150000"/>
              </a:lnSpc>
            </a:pPr>
            <a:r>
              <a:rPr lang="en-US" sz="1100" dirty="0">
                <a:latin typeface="Adobe Gothic Std B" panose="020B0800000000000000" pitchFamily="34" charset="-128"/>
                <a:ea typeface="Adobe Gothic Std B" panose="020B0800000000000000" pitchFamily="34" charset="-128"/>
              </a:rPr>
              <a:t>Experimental Storage Ring ESR (108 m circumference)</a:t>
            </a:r>
          </a:p>
          <a:p>
            <a:pPr>
              <a:lnSpc>
                <a:spcPct val="150000"/>
              </a:lnSpc>
            </a:pPr>
            <a:r>
              <a:rPr lang="en-US" sz="1100" dirty="0">
                <a:latin typeface="Adobe Gothic Std B" panose="020B0800000000000000" pitchFamily="34" charset="-128"/>
                <a:ea typeface="Adobe Gothic Std B" panose="020B0800000000000000" pitchFamily="34" charset="-128"/>
              </a:rPr>
              <a:t>All elements of the periodic table can be accelerated</a:t>
            </a:r>
          </a:p>
          <a:p>
            <a:pPr>
              <a:lnSpc>
                <a:spcPct val="150000"/>
              </a:lnSpc>
            </a:pPr>
            <a:r>
              <a:rPr lang="en-US" sz="1100" dirty="0">
                <a:latin typeface="Adobe Gothic Std B" panose="020B0800000000000000" pitchFamily="34" charset="-128"/>
                <a:ea typeface="Adobe Gothic Std B" panose="020B0800000000000000" pitchFamily="34" charset="-128"/>
              </a:rPr>
              <a:t>Discovery of six new elements and many exotic nuclei</a:t>
            </a:r>
          </a:p>
          <a:p>
            <a:pPr>
              <a:lnSpc>
                <a:spcPct val="150000"/>
              </a:lnSpc>
            </a:pPr>
            <a:r>
              <a:rPr lang="en-US" sz="1100" dirty="0">
                <a:latin typeface="Adobe Gothic Std B" panose="020B0800000000000000" pitchFamily="34" charset="-128"/>
                <a:ea typeface="Adobe Gothic Std B" panose="020B0800000000000000" pitchFamily="34" charset="-128"/>
              </a:rPr>
              <a:t>Development of a new cancer treatment</a:t>
            </a:r>
          </a:p>
          <a:p>
            <a:pPr>
              <a:lnSpc>
                <a:spcPct val="150000"/>
              </a:lnSpc>
            </a:pPr>
            <a:r>
              <a:rPr lang="en-US" sz="1100" dirty="0">
                <a:latin typeface="Adobe Gothic Std B" panose="020B0800000000000000" pitchFamily="34" charset="-128"/>
                <a:ea typeface="Adobe Gothic Std B" panose="020B0800000000000000" pitchFamily="34" charset="-128"/>
              </a:rPr>
              <a:t>The GSI facility will be the first acceleration stage of FAIR</a:t>
            </a:r>
            <a:endParaRPr lang="en-US" sz="1100" dirty="0"/>
          </a:p>
        </p:txBody>
      </p:sp>
      <p:sp>
        <p:nvSpPr>
          <p:cNvPr id="9" name="Content Placeholder 2">
            <a:extLst>
              <a:ext uri="{FF2B5EF4-FFF2-40B4-BE49-F238E27FC236}">
                <a16:creationId xmlns:a16="http://schemas.microsoft.com/office/drawing/2014/main" id="{7856F3F4-407E-433B-BFCC-1242E174C142}"/>
              </a:ext>
            </a:extLst>
          </p:cNvPr>
          <p:cNvSpPr txBox="1">
            <a:spLocks/>
          </p:cNvSpPr>
          <p:nvPr/>
        </p:nvSpPr>
        <p:spPr>
          <a:xfrm>
            <a:off x="8842443" y="1954896"/>
            <a:ext cx="3067617" cy="39497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50000"/>
              </a:lnSpc>
            </a:pPr>
            <a:r>
              <a:rPr lang="en-US" sz="1100" dirty="0">
                <a:latin typeface="Adobe Gothic Std B" panose="020B0800000000000000" pitchFamily="34" charset="-128"/>
                <a:ea typeface="Adobe Gothic Std B" panose="020B0800000000000000" pitchFamily="34" charset="-128"/>
              </a:rPr>
              <a:t>The heart of the future facility is the ring accelerator</a:t>
            </a:r>
          </a:p>
          <a:p>
            <a:pPr algn="r">
              <a:lnSpc>
                <a:spcPct val="150000"/>
              </a:lnSpc>
            </a:pPr>
            <a:r>
              <a:rPr lang="en-US" sz="1100" dirty="0">
                <a:latin typeface="Adobe Gothic Std B" panose="020B0800000000000000" pitchFamily="34" charset="-128"/>
                <a:ea typeface="Adobe Gothic Std B" panose="020B0800000000000000" pitchFamily="34" charset="-128"/>
              </a:rPr>
              <a:t>SIS100 with a circumference of 1.1 km</a:t>
            </a:r>
          </a:p>
          <a:p>
            <a:pPr algn="r">
              <a:lnSpc>
                <a:spcPct val="150000"/>
              </a:lnSpc>
            </a:pPr>
            <a:r>
              <a:rPr lang="en-US" sz="1100" dirty="0">
                <a:latin typeface="Adobe Gothic Std B" panose="020B0800000000000000" pitchFamily="34" charset="-128"/>
                <a:ea typeface="Adobe Gothic Std B" panose="020B0800000000000000" pitchFamily="34" charset="-128"/>
              </a:rPr>
              <a:t>Numerous large experiments and storage rings</a:t>
            </a:r>
          </a:p>
          <a:p>
            <a:pPr algn="r">
              <a:lnSpc>
                <a:spcPct val="150000"/>
              </a:lnSpc>
            </a:pPr>
            <a:r>
              <a:rPr lang="en-US" sz="1100" dirty="0">
                <a:latin typeface="Adobe Gothic Std B" panose="020B0800000000000000" pitchFamily="34" charset="-128"/>
                <a:ea typeface="Adobe Gothic Std B" panose="020B0800000000000000" pitchFamily="34" charset="-128"/>
              </a:rPr>
              <a:t>Acceleration of all elements of the periodic table and antiprotons</a:t>
            </a:r>
          </a:p>
          <a:p>
            <a:pPr algn="r">
              <a:lnSpc>
                <a:spcPct val="150000"/>
              </a:lnSpc>
            </a:pPr>
            <a:r>
              <a:rPr lang="en-US" sz="1100" dirty="0">
                <a:latin typeface="Adobe Gothic Std B" panose="020B0800000000000000" pitchFamily="34" charset="-128"/>
                <a:ea typeface="Adobe Gothic Std B" panose="020B0800000000000000" pitchFamily="34" charset="-128"/>
              </a:rPr>
              <a:t>Up to 99% of the speed of light</a:t>
            </a:r>
          </a:p>
          <a:p>
            <a:pPr algn="r">
              <a:lnSpc>
                <a:spcPct val="150000"/>
              </a:lnSpc>
            </a:pPr>
            <a:r>
              <a:rPr lang="en-US" sz="1100" dirty="0">
                <a:latin typeface="Adobe Gothic Std B" panose="020B0800000000000000" pitchFamily="34" charset="-128"/>
                <a:ea typeface="Adobe Gothic Std B" panose="020B0800000000000000" pitchFamily="34" charset="-128"/>
              </a:rPr>
              <a:t>Intensity increased up to 10,000 times</a:t>
            </a:r>
          </a:p>
          <a:p>
            <a:pPr algn="r">
              <a:lnSpc>
                <a:spcPct val="150000"/>
              </a:lnSpc>
            </a:pPr>
            <a:r>
              <a:rPr lang="en-US" sz="1100" dirty="0">
                <a:latin typeface="Adobe Gothic Std B" panose="020B0800000000000000" pitchFamily="34" charset="-128"/>
                <a:ea typeface="Adobe Gothic Std B" panose="020B0800000000000000" pitchFamily="34" charset="-128"/>
              </a:rPr>
              <a:t>The highest beam quality and precision</a:t>
            </a:r>
            <a:endParaRPr lang="en-US" sz="1100" dirty="0"/>
          </a:p>
        </p:txBody>
      </p:sp>
      <p:pic>
        <p:nvPicPr>
          <p:cNvPr id="2054" name="Picture 6" descr="https://www.gsi.de/fileadmin/oeffentlichkeitsarbeit/logos/FAIR_Logo_rgb.png">
            <a:extLst>
              <a:ext uri="{FF2B5EF4-FFF2-40B4-BE49-F238E27FC236}">
                <a16:creationId xmlns:a16="http://schemas.microsoft.com/office/drawing/2014/main" id="{A9423BB8-3C96-46A0-846C-74401EDE7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6251" y="593498"/>
            <a:ext cx="945043" cy="7875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gsi.de/fileadmin/oeffentlichkeitsarbeit/logos/GSI_Logo_rgb.png">
            <a:extLst>
              <a:ext uri="{FF2B5EF4-FFF2-40B4-BE49-F238E27FC236}">
                <a16:creationId xmlns:a16="http://schemas.microsoft.com/office/drawing/2014/main" id="{793408E9-5ACA-42FB-85DF-AB0704F7E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626" y="593498"/>
            <a:ext cx="1843311" cy="714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11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TotalTime>
  <Words>2115</Words>
  <Application>Microsoft Office PowerPoint</Application>
  <PresentationFormat>Widescreen</PresentationFormat>
  <Paragraphs>236</Paragraphs>
  <Slides>25</Slides>
  <Notes>18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Adobe Gothic Std B</vt:lpstr>
      <vt:lpstr>Arial</vt:lpstr>
      <vt:lpstr>Calibri</vt:lpstr>
      <vt:lpstr>Calibri Light</vt:lpstr>
      <vt:lpstr>Office Theme</vt:lpstr>
      <vt:lpstr>GSI - Compressed Baryonic Matter   Silicon Tracking Systems - Cold Start Up Experiment</vt:lpstr>
      <vt:lpstr>Outline</vt:lpstr>
      <vt:lpstr>PowerPoint Presentation</vt:lpstr>
      <vt:lpstr>The universe in the lab</vt:lpstr>
      <vt:lpstr>PowerPoint Presentation</vt:lpstr>
      <vt:lpstr>GSI - Helmholtzzentrum für Schwerionenforschung</vt:lpstr>
      <vt:lpstr>PowerPoint Presentation</vt:lpstr>
      <vt:lpstr>GSI  Fair  - The four pillars</vt:lpstr>
      <vt:lpstr>         </vt:lpstr>
      <vt:lpstr>PowerPoint Presentation</vt:lpstr>
      <vt:lpstr>PowerPoint Presentation</vt:lpstr>
      <vt:lpstr>The Compressed Baryonic Matter (CBM)</vt:lpstr>
      <vt:lpstr>The Compressed Baryonic Matter (CBM)</vt:lpstr>
      <vt:lpstr>The Compressed Baryonic Matter (CBM)  - Setup</vt:lpstr>
      <vt:lpstr>Silicon Tracking System (STS) – Physical, Design constraints</vt:lpstr>
      <vt:lpstr>STS Module</vt:lpstr>
      <vt:lpstr>STS Module</vt:lpstr>
      <vt:lpstr>STS Module</vt:lpstr>
      <vt:lpstr>Cold StartUp Experiment – Motivation &amp; Objectives</vt:lpstr>
      <vt:lpstr>Cold StartUp Experiment</vt:lpstr>
      <vt:lpstr>Cold Start Up Experiment Setup</vt:lpstr>
      <vt:lpstr>Cold StartUp Experiment - Cycling</vt:lpstr>
      <vt:lpstr>Cold StartUp Experiment - Cycling</vt:lpstr>
      <vt:lpstr>PowerPoint Presentation</vt:lpstr>
      <vt:lpstr>It has been a pleasure! Hope you enjoyed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GSI - Compressed Baryonic Matter   Silicon Tracking Systems - Cold Start Up Experiment</dc:title>
  <dc:creator>Dachi Okropiridze</dc:creator>
  <cp:lastModifiedBy>Dachi Okropiridze</cp:lastModifiedBy>
  <cp:revision>9</cp:revision>
  <dcterms:created xsi:type="dcterms:W3CDTF">2022-09-13T06:28:45Z</dcterms:created>
  <dcterms:modified xsi:type="dcterms:W3CDTF">2022-09-14T23:27:17Z</dcterms:modified>
</cp:coreProperties>
</file>