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3937" r:id="rId2"/>
    <p:sldMasterId id="2147483993" r:id="rId3"/>
    <p:sldMasterId id="2147484034" r:id="rId4"/>
    <p:sldMasterId id="2147484047" r:id="rId5"/>
    <p:sldMasterId id="2147484115" r:id="rId6"/>
    <p:sldMasterId id="2147484143" r:id="rId7"/>
    <p:sldMasterId id="2147484169" r:id="rId8"/>
    <p:sldMasterId id="2147484181" r:id="rId9"/>
  </p:sldMasterIdLst>
  <p:notesMasterIdLst>
    <p:notesMasterId r:id="rId27"/>
  </p:notesMasterIdLst>
  <p:sldIdLst>
    <p:sldId id="404" r:id="rId10"/>
    <p:sldId id="406" r:id="rId11"/>
    <p:sldId id="422" r:id="rId12"/>
    <p:sldId id="471" r:id="rId13"/>
    <p:sldId id="424" r:id="rId14"/>
    <p:sldId id="472" r:id="rId15"/>
    <p:sldId id="425" r:id="rId16"/>
    <p:sldId id="377" r:id="rId17"/>
    <p:sldId id="431" r:id="rId18"/>
    <p:sldId id="432" r:id="rId19"/>
    <p:sldId id="386" r:id="rId20"/>
    <p:sldId id="385" r:id="rId21"/>
    <p:sldId id="390" r:id="rId22"/>
    <p:sldId id="439" r:id="rId23"/>
    <p:sldId id="475" r:id="rId24"/>
    <p:sldId id="474" r:id="rId25"/>
    <p:sldId id="46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99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>
      <p:cViewPr varScale="1">
        <p:scale>
          <a:sx n="81" d="100"/>
          <a:sy n="81" d="100"/>
        </p:scale>
        <p:origin x="73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E1368-4B22-4B68-8B9C-20643F8D1AE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0D3DF-129A-4053-A0AF-4D662E95669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1pPr>
            <a:lvl2pPr marL="685817" indent="-263776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2pPr>
            <a:lvl3pPr marL="1055103" indent="-211021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3pPr>
            <a:lvl4pPr marL="1477145" indent="-211021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4pPr>
            <a:lvl5pPr marL="1899186" indent="-211021" defTabSz="933474">
              <a:defRPr sz="1500">
                <a:solidFill>
                  <a:schemeClr val="tx1"/>
                </a:solidFill>
                <a:latin typeface="Comic Sans MS" pitchFamily="66" charset="0"/>
              </a:defRPr>
            </a:lvl5pPr>
            <a:lvl6pPr marL="2321227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6pPr>
            <a:lvl7pPr marL="2743269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7pPr>
            <a:lvl8pPr marL="3165310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8pPr>
            <a:lvl9pPr marL="3587351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fld id="{01DA8FAD-2D25-4BA7-AD9D-0C6308D701B2}" type="slidenum">
              <a:rPr lang="en-GB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en-GB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8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8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590800"/>
            <a:ext cx="6400800" cy="1752600"/>
          </a:xfrm>
        </p:spPr>
        <p:txBody>
          <a:bodyPr/>
          <a:lstStyle>
            <a:lvl1pPr marL="0" indent="0" algn="l">
              <a:buFontTx/>
              <a:buNone/>
              <a:defRPr sz="2000" baseline="0">
                <a:solidFill>
                  <a:srgbClr val="0000B2"/>
                </a:solidFill>
              </a:defRPr>
            </a:lvl1pPr>
          </a:lstStyle>
          <a:p>
            <a:r>
              <a:rPr lang="en-GB" smtClean="0"/>
              <a:t>Master-Untertitelformat bearbeiten</a:t>
            </a:r>
            <a:endParaRPr lang="en-GB" dirty="0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GB" smtClean="0"/>
              <a:t>Mastertitelformat bearbeiten</a:t>
            </a:r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-7886" y="4941729"/>
            <a:ext cx="9151888" cy="1932725"/>
            <a:chOff x="-7888" y="4941599"/>
            <a:chExt cx="9151888" cy="1932725"/>
          </a:xfrm>
        </p:grpSpPr>
        <p:pic>
          <p:nvPicPr>
            <p:cNvPr id="10" name="Picture 90" descr="image007"/>
            <p:cNvPicPr>
              <a:picLocks noChangeAspect="1" noChangeArrowheads="1"/>
            </p:cNvPicPr>
            <p:nvPr userDrawn="1"/>
          </p:nvPicPr>
          <p:blipFill>
            <a:blip r:embed="rId2"/>
            <a:srcRect t="10201" r="1410" b="9200"/>
            <a:stretch>
              <a:fillRect/>
            </a:stretch>
          </p:blipFill>
          <p:spPr bwMode="auto">
            <a:xfrm>
              <a:off x="6024711" y="4942336"/>
              <a:ext cx="3119289" cy="191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" descr="FCAR3________L____4___ Kopie"/>
            <p:cNvPicPr>
              <a:picLocks noChangeAspect="1" noChangeArrowheads="1"/>
            </p:cNvPicPr>
            <p:nvPr userDrawn="1"/>
          </p:nvPicPr>
          <p:blipFill>
            <a:blip r:embed="rId3"/>
            <a:srcRect t="17075" b="6529"/>
            <a:stretch>
              <a:fillRect/>
            </a:stretch>
          </p:blipFill>
          <p:spPr bwMode="auto">
            <a:xfrm>
              <a:off x="-7888" y="4942336"/>
              <a:ext cx="3082925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81"/>
            <p:cNvPicPr>
              <a:picLocks noChangeAspect="1" noChangeArrowheads="1"/>
            </p:cNvPicPr>
            <p:nvPr userDrawn="1"/>
          </p:nvPicPr>
          <p:blipFill>
            <a:blip r:embed="rId4"/>
            <a:srcRect l="33714" r="33855"/>
            <a:stretch>
              <a:fillRect/>
            </a:stretch>
          </p:blipFill>
          <p:spPr bwMode="auto">
            <a:xfrm>
              <a:off x="3059261" y="4942336"/>
              <a:ext cx="2965450" cy="193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78"/>
            <p:cNvSpPr>
              <a:spLocks noChangeArrowheads="1"/>
            </p:cNvSpPr>
            <p:nvPr userDrawn="1"/>
          </p:nvSpPr>
          <p:spPr bwMode="auto">
            <a:xfrm>
              <a:off x="0" y="4941599"/>
              <a:ext cx="9144000" cy="1932725"/>
            </a:xfrm>
            <a:prstGeom prst="rect">
              <a:avLst/>
            </a:prstGeom>
            <a:solidFill>
              <a:schemeClr val="bg1">
                <a:alpha val="35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361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20FD-21B3-462A-A2F6-17C446980ABD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998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266-4CA7-471E-8C11-8C3295D28796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269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4C5B0-032C-441F-B4FF-9AEE004C449C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388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84988" y="476250"/>
            <a:ext cx="1801812" cy="56499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476385" y="476250"/>
            <a:ext cx="5256213" cy="56499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F8F22-414F-4BD7-AFD9-570894437912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738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1476379" y="476250"/>
            <a:ext cx="7210425" cy="56499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43AE0-A6DD-4E10-8ECB-C271A37A9EFF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181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06229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6876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67800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1738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76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245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31459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0911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711513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29944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1627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0762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966308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8880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4101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627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067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5745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43848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4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4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96303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78073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4705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091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9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6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31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0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219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9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3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Christian J. Schmidt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Bodrum</a:t>
            </a:r>
            <a:r>
              <a:rPr lang="en-US" dirty="0" smtClean="0"/>
              <a:t>, 08/9/2018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2AFA-597D-EF4A-943B-3C753DA641F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0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19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66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56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8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1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04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5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76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2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59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Christian J. Schmidt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Bodrum</a:t>
            </a:r>
            <a:r>
              <a:rPr lang="en-US" dirty="0" smtClean="0"/>
              <a:t>, 08/9/2018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32AFA-597D-EF4A-943B-3C753DA641F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81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0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317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612150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27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5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4502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1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42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1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078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6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8342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6" tIns="45703" rIns="91406" bIns="45703"/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6" tIns="45703" rIns="91406" bIns="45703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altLang="de-DE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9586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5986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85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4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47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BE9E75-D1DB-464C-85B8-40E61015B95F}" type="datetimeFigureOut">
              <a:rPr lang="en-US" sz="16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9/15/2022</a:t>
            </a:fld>
            <a:endParaRPr lang="en-US" sz="16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479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79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606387-0450-4FD4-B0C5-5D60B7670DA7}" type="slidenum">
              <a:rPr lang="en-US" sz="1600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55673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611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481"/>
            <a:ext cx="3276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481"/>
            <a:ext cx="2133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C685381C-DD88-4EFF-A3FA-EEF1343CB4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7021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356481"/>
            <a:ext cx="3200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 dirty="0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038600" y="6356481"/>
            <a:ext cx="3581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81"/>
            <a:ext cx="7620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AB0C21CB-D33B-4E98-A4D4-AA5FD9B7F4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4135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8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21AB1FCB-2740-42A4-879A-A60B2659E4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85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7189304B-3722-409F-867E-22728BD54B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9446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5C24AE2F-02FE-4342-8435-FF618A2FE6F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52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481"/>
            <a:ext cx="3276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481"/>
            <a:ext cx="21336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D93C8EB4-FF05-4506-9ED8-34271E952C6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33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70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80D8EDEE-3E2E-407F-A0C0-DA960D68C0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746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10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C909F60E-BF14-4FFA-971B-35E9A4C4FF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351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40CEEC62-9FD7-4FD9-AE0C-740ED7C905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572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0E6240D0-D54B-471E-B774-BD0F475527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3945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93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93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E58D2339-4C96-4594-AFD5-6103F665535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0035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635" y="6607306"/>
            <a:ext cx="4393224" cy="2508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7528" y="6607306"/>
            <a:ext cx="728297" cy="2508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omic Sans MS" pitchFamily="66" charset="0"/>
              </a:defRPr>
            </a:lvl1pPr>
          </a:lstStyle>
          <a:p>
            <a:pPr>
              <a:defRPr/>
            </a:pPr>
            <a:fld id="{7F0CBA3F-C6BE-4862-A169-21ECF21461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3408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600698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35067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706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94231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77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03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0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4595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35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807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7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8516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7833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4087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56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4071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9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931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0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80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1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404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9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396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302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979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5652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8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31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18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2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01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536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70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06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949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296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601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9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259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283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2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48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22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291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572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828D1-256F-4A64-8A0E-55173AD583ED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58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EB95-DAF7-4ECE-A19E-369E55888F87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414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70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17787-51AC-4A6C-B6B1-71AF6C58F81B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665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76405" y="1628775"/>
            <a:ext cx="3529013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57788" y="1628775"/>
            <a:ext cx="3529012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DF90C-5B8A-4E3A-9294-E652559150E8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413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11B00-1472-4569-A4C2-03855306A000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175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822E-0546-4843-BA7A-09E05790CF13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220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AE90-2B10-4A7C-BF68-02A3803CC4F6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3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hyperlink" Target="http://wwwires.in2p3.fr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0000" dist="23000" dir="162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1"/>
            <a:ext cx="9144000" cy="773066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19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19000"/>
                </a:scheme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01257"/>
            <a:ext cx="7772400" cy="5499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Mastertextformat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  <a:endParaRPr lang="en-GB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r>
              <a:rPr lang="de-DE" dirty="0" smtClean="0"/>
              <a:t>Christian J. Schmidt</a:t>
            </a: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r>
              <a:rPr lang="en-US" dirty="0" smtClean="0"/>
              <a:t>GGSB, Sept. 2022</a:t>
            </a:r>
            <a:endParaRPr lang="en-GB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4C62AD"/>
                </a:solidFill>
                <a:latin typeface="+mn-lt"/>
              </a:defRPr>
            </a:lvl1pPr>
          </a:lstStyle>
          <a:p>
            <a:pPr defTabSz="457200"/>
            <a:fld id="{11432AFA-597D-EF4A-943B-3C753DA641F8}" type="slidenum">
              <a:rPr lang="en-GB"/>
              <a:pPr defTabSz="457200"/>
              <a:t>‹Nr.›</a:t>
            </a:fld>
            <a:endParaRPr lang="en-GB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6" y="152400"/>
            <a:ext cx="7388725" cy="4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Mastertitelformat bearbeiten</a:t>
            </a:r>
            <a:endParaRPr lang="en-GB" dirty="0"/>
          </a:p>
        </p:txBody>
      </p:sp>
      <p:pic>
        <p:nvPicPr>
          <p:cNvPr id="12" name="Picture 13" descr="FAIR_Logo_rgb_fre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4525" y="61764"/>
            <a:ext cx="807208" cy="672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23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2" r:id="rId3"/>
    <p:sldLayoutId id="2147484220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2000">
          <a:solidFill>
            <a:srgbClr val="0000B2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charset="2"/>
        <a:buChar char="§"/>
        <a:defRPr sz="1800">
          <a:solidFill>
            <a:srgbClr val="0000B2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Times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6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  <p:sldLayoutId id="2147483960" r:id="rId23"/>
    <p:sldLayoutId id="2147483961" r:id="rId24"/>
    <p:sldLayoutId id="2147483962" r:id="rId25"/>
    <p:sldLayoutId id="2147483963" r:id="rId26"/>
    <p:sldLayoutId id="2147483964" r:id="rId2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0" y="757238"/>
            <a:ext cx="8837735" cy="1960562"/>
            <a:chOff x="0" y="477"/>
            <a:chExt cx="5567" cy="1235"/>
          </a:xfrm>
        </p:grpSpPr>
        <p:sp>
          <p:nvSpPr>
            <p:cNvPr id="20491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0492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0485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0486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  <a:hlinkClick r:id="rId14"/>
                </a:rPr>
                <a:t>  </a:t>
              </a:r>
              <a:r>
                <a:rPr lang="en-GB" altLang="de-DE" sz="72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smtClean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433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4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607th Heraeus Seminar, Bad Honnef, Feb.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48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J. Heuser - Silicon trackers for heavy-ion physics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062C7C-6AC1-43DC-BE73-EB0DF8E7AF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4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0" y="757238"/>
            <a:ext cx="8837735" cy="1960562"/>
            <a:chOff x="0" y="477"/>
            <a:chExt cx="5567" cy="1235"/>
          </a:xfrm>
        </p:grpSpPr>
        <p:sp>
          <p:nvSpPr>
            <p:cNvPr id="20492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20493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0485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0486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837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7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  <p:sldLayoutId id="2147484134" r:id="rId19"/>
    <p:sldLayoutId id="2147484135" r:id="rId20"/>
    <p:sldLayoutId id="2147484136" r:id="rId21"/>
    <p:sldLayoutId id="2147484137" r:id="rId22"/>
    <p:sldLayoutId id="2147484138" r:id="rId23"/>
    <p:sldLayoutId id="2147484139" r:id="rId24"/>
    <p:sldLayoutId id="2147484141" r:id="rId25"/>
    <p:sldLayoutId id="2147484142" r:id="rId26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9" y="476250"/>
            <a:ext cx="72104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79" y="1628775"/>
            <a:ext cx="721042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30813B-3C52-44CC-9737-E7F4B571BC1A}" type="slidenum">
              <a:rPr lang="pl-PL" alt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1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2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1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44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12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 dirty="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 dirty="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2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049933"/>
            <a:ext cx="7895634" cy="404336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de-DE" sz="1400" dirty="0" smtClean="0">
                <a:solidFill>
                  <a:srgbClr val="333333"/>
                </a:solidFill>
              </a:rPr>
              <a:t/>
            </a:r>
            <a:br>
              <a:rPr lang="en-US" altLang="de-DE" sz="14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Micro Assembly Challenge:</a:t>
            </a:r>
            <a:r>
              <a:rPr lang="en-US" altLang="de-DE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de-DE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alt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CBM Silicon Tracking Station at FAIR</a:t>
            </a:r>
            <a:br>
              <a:rPr lang="en-US" alt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alt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alt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Could SMART-Lab get involved?</a:t>
            </a:r>
            <a:r>
              <a:rPr lang="en-US" altLang="de-DE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de-DE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altLang="de-DE" sz="3200" dirty="0" smtClean="0">
                <a:solidFill>
                  <a:srgbClr val="333333"/>
                </a:solidFill>
              </a:rPr>
              <a:t/>
            </a:r>
            <a:br>
              <a:rPr lang="en-US" altLang="de-DE" sz="32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>  </a:t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endParaRPr lang="en-GB" altLang="de-DE" sz="2000" dirty="0" smtClean="0">
              <a:solidFill>
                <a:srgbClr val="333333"/>
              </a:solidFill>
            </a:endParaRPr>
          </a:p>
        </p:txBody>
      </p:sp>
      <p:pic>
        <p:nvPicPr>
          <p:cNvPr id="216067" name="Picture 3" descr="GSI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2" name="Rectangle 14"/>
          <p:cNvSpPr>
            <a:spLocks noChangeArrowheads="1"/>
          </p:cNvSpPr>
          <p:nvPr/>
        </p:nvSpPr>
        <p:spPr bwMode="auto">
          <a:xfrm>
            <a:off x="8197366" y="1778004"/>
            <a:ext cx="778120" cy="34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3" rIns="91406" bIns="45703" anchor="ctr"/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mtClean="0">
              <a:solidFill>
                <a:srgbClr val="00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148" y="5792172"/>
            <a:ext cx="1486061" cy="58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25" descr="HG_LOGO_S_ENG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98712"/>
            <a:ext cx="18969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CBM-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5392651"/>
            <a:ext cx="1051360" cy="1420757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17175" y="4913907"/>
            <a:ext cx="3528654" cy="132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6" tIns="45703" rIns="91406" bIns="45703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3E48A6"/>
                </a:solidFill>
                <a:latin typeface="Arial" pitchFamily="34" charset="0"/>
              </a:rPr>
              <a:t>Christian Joachim Schmidt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z="2000" dirty="0" smtClean="0">
              <a:solidFill>
                <a:srgbClr val="3E48A6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3E48A6"/>
                </a:solidFill>
                <a:latin typeface="Arial" pitchFamily="34" charset="0"/>
              </a:rPr>
              <a:t>GGSB Tbilisi, Sept. 15</a:t>
            </a:r>
            <a:r>
              <a:rPr lang="en-GB" altLang="de-DE" sz="2000" baseline="30000" dirty="0" smtClean="0">
                <a:solidFill>
                  <a:srgbClr val="3E48A6"/>
                </a:solidFill>
                <a:latin typeface="Arial" pitchFamily="34" charset="0"/>
              </a:rPr>
              <a:t>th</a:t>
            </a:r>
            <a:r>
              <a:rPr lang="en-GB" altLang="de-DE" sz="2000" dirty="0" smtClean="0">
                <a:solidFill>
                  <a:srgbClr val="3E48A6"/>
                </a:solidFill>
                <a:latin typeface="Arial" pitchFamily="34" charset="0"/>
              </a:rPr>
              <a:t> 2022</a:t>
            </a:r>
            <a:endParaRPr lang="en-GB" altLang="de-DE" sz="2000" dirty="0">
              <a:solidFill>
                <a:srgbClr val="3E48A6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z="2000" dirty="0" smtClean="0">
              <a:solidFill>
                <a:srgbClr val="3E48A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1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771" y="188640"/>
            <a:ext cx="9269757" cy="492369"/>
          </a:xfrm>
        </p:spPr>
        <p:txBody>
          <a:bodyPr/>
          <a:lstStyle/>
          <a:p>
            <a:r>
              <a:rPr lang="de-DE" sz="2400" dirty="0">
                <a:solidFill>
                  <a:schemeClr val="accent1"/>
                </a:solidFill>
              </a:rPr>
              <a:t>STS-Detector </a:t>
            </a:r>
            <a:r>
              <a:rPr lang="de-DE" sz="2400" dirty="0" smtClean="0">
                <a:solidFill>
                  <a:schemeClr val="accent1"/>
                </a:solidFill>
              </a:rPr>
              <a:t>Modules: </a:t>
            </a:r>
            <a:r>
              <a:rPr lang="de-DE" sz="2400" dirty="0">
                <a:solidFill>
                  <a:schemeClr val="accent1"/>
                </a:solidFill>
              </a:rPr>
              <a:t>876 </a:t>
            </a:r>
            <a:r>
              <a:rPr lang="de-DE" sz="2400" dirty="0" err="1">
                <a:solidFill>
                  <a:schemeClr val="accent1"/>
                </a:solidFill>
              </a:rPr>
              <a:t>m</a:t>
            </a:r>
            <a:r>
              <a:rPr lang="de-DE" sz="2400" dirty="0" err="1" smtClean="0">
                <a:solidFill>
                  <a:schemeClr val="accent1"/>
                </a:solidFill>
              </a:rPr>
              <a:t>onolithic</a:t>
            </a:r>
            <a:r>
              <a:rPr lang="de-DE" sz="2400" dirty="0" smtClean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i</a:t>
            </a:r>
            <a:r>
              <a:rPr lang="de-DE" sz="2400" dirty="0" err="1" smtClean="0">
                <a:solidFill>
                  <a:schemeClr val="accent1"/>
                </a:solidFill>
              </a:rPr>
              <a:t>tems</a:t>
            </a:r>
            <a:r>
              <a:rPr lang="de-DE" sz="2400" dirty="0" smtClean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to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make</a:t>
            </a:r>
            <a:r>
              <a:rPr lang="de-DE" sz="2400" dirty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up</a:t>
            </a:r>
            <a:r>
              <a:rPr lang="de-DE" sz="2400" dirty="0">
                <a:solidFill>
                  <a:schemeClr val="accent1"/>
                </a:solidFill>
              </a:rPr>
              <a:t> STS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114" y="1605644"/>
            <a:ext cx="8459566" cy="4009292"/>
          </a:xfrm>
        </p:spPr>
        <p:txBody>
          <a:bodyPr/>
          <a:lstStyle/>
          <a:p>
            <a:r>
              <a:rPr lang="de-DE" sz="2031" dirty="0" err="1" smtClean="0"/>
              <a:t>One</a:t>
            </a:r>
            <a:r>
              <a:rPr lang="de-DE" sz="2031" dirty="0" smtClean="0"/>
              <a:t> </a:t>
            </a:r>
            <a:r>
              <a:rPr lang="de-DE" sz="2031" dirty="0" err="1"/>
              <a:t>common</a:t>
            </a:r>
            <a:r>
              <a:rPr lang="de-DE" sz="2031" dirty="0"/>
              <a:t> </a:t>
            </a:r>
            <a:r>
              <a:rPr lang="de-DE" sz="2031" dirty="0" err="1"/>
              <a:t>module</a:t>
            </a:r>
            <a:r>
              <a:rPr lang="de-DE" sz="2031" dirty="0"/>
              <a:t> </a:t>
            </a:r>
            <a:r>
              <a:rPr lang="de-DE" sz="2031" dirty="0" smtClean="0"/>
              <a:t>design</a:t>
            </a:r>
          </a:p>
          <a:p>
            <a:r>
              <a:rPr lang="de-DE" sz="2031" dirty="0" err="1" smtClean="0"/>
              <a:t>comprising</a:t>
            </a:r>
            <a:r>
              <a:rPr lang="de-DE" sz="2031" dirty="0" smtClean="0"/>
              <a:t> 64 </a:t>
            </a:r>
            <a:r>
              <a:rPr lang="de-DE" sz="2031" dirty="0" err="1"/>
              <a:t>pieces</a:t>
            </a:r>
            <a:r>
              <a:rPr lang="de-DE" sz="2031" dirty="0"/>
              <a:t> </a:t>
            </a:r>
            <a:r>
              <a:rPr lang="de-DE" sz="2031" dirty="0" err="1"/>
              <a:t>to</a:t>
            </a:r>
            <a:r>
              <a:rPr lang="de-DE" sz="2031" dirty="0"/>
              <a:t> </a:t>
            </a:r>
            <a:r>
              <a:rPr lang="de-DE" sz="2031" dirty="0" err="1"/>
              <a:t>be</a:t>
            </a:r>
            <a:r>
              <a:rPr lang="de-DE" sz="2031" dirty="0"/>
              <a:t> </a:t>
            </a:r>
            <a:r>
              <a:rPr lang="de-DE" sz="2031" dirty="0" err="1"/>
              <a:t>assembled</a:t>
            </a:r>
            <a:r>
              <a:rPr lang="de-DE" sz="2031" dirty="0"/>
              <a:t> in </a:t>
            </a:r>
            <a:r>
              <a:rPr lang="de-DE" sz="2031" dirty="0" err="1"/>
              <a:t>various</a:t>
            </a:r>
            <a:r>
              <a:rPr lang="de-DE" sz="2031" dirty="0"/>
              <a:t> different </a:t>
            </a:r>
            <a:r>
              <a:rPr lang="de-DE" sz="2031" dirty="0" err="1"/>
              <a:t>ways</a:t>
            </a:r>
            <a:r>
              <a:rPr lang="de-DE" sz="2031" dirty="0" smtClean="0"/>
              <a:t>.</a:t>
            </a:r>
            <a:endParaRPr lang="de-DE" sz="2031" dirty="0"/>
          </a:p>
          <a:p>
            <a:r>
              <a:rPr lang="de-DE" sz="2031" dirty="0"/>
              <a:t>Variation </a:t>
            </a:r>
            <a:r>
              <a:rPr lang="de-DE" sz="2031" dirty="0" err="1"/>
              <a:t>through</a:t>
            </a:r>
            <a:r>
              <a:rPr lang="de-DE" sz="2031" dirty="0"/>
              <a:t> </a:t>
            </a:r>
            <a:r>
              <a:rPr lang="de-DE" sz="2031" dirty="0" err="1"/>
              <a:t>sensor</a:t>
            </a:r>
            <a:r>
              <a:rPr lang="de-DE" sz="2031" dirty="0"/>
              <a:t> </a:t>
            </a:r>
            <a:r>
              <a:rPr lang="de-DE" sz="2031" dirty="0" err="1"/>
              <a:t>length</a:t>
            </a:r>
            <a:r>
              <a:rPr lang="de-DE" sz="2031" dirty="0"/>
              <a:t>, </a:t>
            </a:r>
            <a:r>
              <a:rPr lang="de-DE" sz="2031" dirty="0" err="1"/>
              <a:t>cable</a:t>
            </a:r>
            <a:r>
              <a:rPr lang="de-DE" sz="2031" dirty="0"/>
              <a:t> </a:t>
            </a:r>
            <a:r>
              <a:rPr lang="de-DE" sz="2031" dirty="0" err="1"/>
              <a:t>length</a:t>
            </a:r>
            <a:r>
              <a:rPr lang="de-DE" sz="2031" dirty="0"/>
              <a:t> </a:t>
            </a:r>
            <a:r>
              <a:rPr lang="de-DE" sz="2031" dirty="0" err="1"/>
              <a:t>and</a:t>
            </a:r>
            <a:r>
              <a:rPr lang="de-DE" sz="2031" dirty="0"/>
              <a:t> </a:t>
            </a:r>
            <a:r>
              <a:rPr lang="de-DE" sz="2031" dirty="0" err="1"/>
              <a:t>symmetry</a:t>
            </a:r>
            <a:r>
              <a:rPr lang="de-DE" sz="2031" dirty="0"/>
              <a:t> </a:t>
            </a:r>
            <a:endParaRPr lang="de-DE" sz="2031" dirty="0" smtClean="0"/>
          </a:p>
          <a:p>
            <a:r>
              <a:rPr lang="de-DE" sz="2031" dirty="0" smtClean="0"/>
              <a:t>32.000 </a:t>
            </a:r>
            <a:r>
              <a:rPr lang="de-DE" sz="2031" dirty="0" err="1" smtClean="0"/>
              <a:t>micro</a:t>
            </a:r>
            <a:r>
              <a:rPr lang="de-DE" sz="2031" dirty="0" smtClean="0"/>
              <a:t> </a:t>
            </a:r>
            <a:r>
              <a:rPr lang="de-DE" sz="2031" dirty="0" err="1" smtClean="0"/>
              <a:t>cables</a:t>
            </a:r>
            <a:r>
              <a:rPr lang="de-DE" sz="2031" dirty="0" smtClean="0"/>
              <a:t> </a:t>
            </a:r>
            <a:r>
              <a:rPr lang="de-DE" sz="2031" dirty="0" err="1" smtClean="0"/>
              <a:t>needed</a:t>
            </a:r>
            <a:endParaRPr lang="de-DE" sz="203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1100" r="1963" b="26901"/>
          <a:stretch/>
        </p:blipFill>
        <p:spPr>
          <a:xfrm>
            <a:off x="715246" y="3559137"/>
            <a:ext cx="7948806" cy="260616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5966" y="1081763"/>
            <a:ext cx="8868133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15" dirty="0">
                <a:solidFill>
                  <a:schemeClr val="accent1">
                    <a:lumMod val="75000"/>
                  </a:schemeClr>
                </a:solidFill>
              </a:rPr>
              <a:t>Fixed-target </a:t>
            </a:r>
            <a:r>
              <a:rPr lang="de-DE" sz="2215" dirty="0" err="1">
                <a:solidFill>
                  <a:schemeClr val="accent1">
                    <a:lumMod val="75000"/>
                  </a:schemeClr>
                </a:solidFill>
              </a:rPr>
              <a:t>geometry</a:t>
            </a:r>
            <a:r>
              <a:rPr lang="de-DE" sz="2215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215" dirty="0" err="1">
                <a:solidFill>
                  <a:schemeClr val="accent1">
                    <a:lumMod val="75000"/>
                  </a:schemeClr>
                </a:solidFill>
              </a:rPr>
              <a:t>implies</a:t>
            </a:r>
            <a:r>
              <a:rPr lang="de-DE" sz="2215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215" dirty="0" err="1">
                <a:solidFill>
                  <a:schemeClr val="accent1">
                    <a:lumMod val="75000"/>
                  </a:schemeClr>
                </a:solidFill>
              </a:rPr>
              <a:t>module</a:t>
            </a:r>
            <a:r>
              <a:rPr lang="de-DE" sz="2215" dirty="0">
                <a:solidFill>
                  <a:schemeClr val="accent1">
                    <a:lumMod val="75000"/>
                  </a:schemeClr>
                </a:solidFill>
              </a:rPr>
              <a:t> design in at least 166 </a:t>
            </a:r>
            <a:r>
              <a:rPr lang="de-DE" sz="2215" dirty="0" err="1">
                <a:solidFill>
                  <a:schemeClr val="accent1">
                    <a:lumMod val="75000"/>
                  </a:schemeClr>
                </a:solidFill>
              </a:rPr>
              <a:t>variants</a:t>
            </a:r>
            <a:r>
              <a:rPr lang="de-DE" sz="2215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28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630584" cy="533400"/>
          </a:xfrm>
        </p:spPr>
        <p:txBody>
          <a:bodyPr/>
          <a:lstStyle/>
          <a:p>
            <a:r>
              <a:rPr lang="en-US" altLang="de-DE" sz="2400" dirty="0" smtClean="0">
                <a:solidFill>
                  <a:schemeClr val="accent1">
                    <a:lumMod val="75000"/>
                  </a:schemeClr>
                </a:solidFill>
              </a:rPr>
              <a:t>Micro Cable Technology, TAB-Bonding Interconnect</a:t>
            </a:r>
          </a:p>
        </p:txBody>
      </p:sp>
      <p:sp>
        <p:nvSpPr>
          <p:cNvPr id="246787" name="Inhaltsplatzhalter 2"/>
          <p:cNvSpPr>
            <a:spLocks noGrp="1"/>
          </p:cNvSpPr>
          <p:nvPr>
            <p:ph idx="1"/>
          </p:nvPr>
        </p:nvSpPr>
        <p:spPr>
          <a:xfrm>
            <a:off x="179512" y="1340768"/>
            <a:ext cx="4985743" cy="4343400"/>
          </a:xfrm>
        </p:spPr>
        <p:txBody>
          <a:bodyPr/>
          <a:lstStyle/>
          <a:p>
            <a:r>
              <a:rPr lang="en-US" altLang="de-DE" sz="1800" dirty="0" smtClean="0"/>
              <a:t>double cable layer bonded onto chip</a:t>
            </a:r>
          </a:p>
          <a:p>
            <a:r>
              <a:rPr lang="en-US" altLang="de-DE" sz="1800" dirty="0" smtClean="0"/>
              <a:t>trace capacitance ~ 0.38 pF/cm</a:t>
            </a:r>
          </a:p>
          <a:p>
            <a:r>
              <a:rPr lang="en-US" altLang="de-DE" sz="1800" dirty="0" smtClean="0"/>
              <a:t>pitch 116 µm</a:t>
            </a:r>
          </a:p>
          <a:p>
            <a:endParaRPr lang="en-US" altLang="de-DE" sz="1800" dirty="0"/>
          </a:p>
          <a:p>
            <a:endParaRPr lang="en-US" altLang="de-DE" sz="1800" dirty="0" smtClean="0"/>
          </a:p>
          <a:p>
            <a:endParaRPr lang="en-US" altLang="de-DE" sz="1800" dirty="0"/>
          </a:p>
          <a:p>
            <a:endParaRPr lang="en-US" altLang="de-DE" sz="1800" dirty="0" smtClean="0"/>
          </a:p>
          <a:p>
            <a:endParaRPr lang="en-US" altLang="de-DE" sz="1800" dirty="0"/>
          </a:p>
          <a:p>
            <a:pPr marL="0" indent="0">
              <a:buNone/>
            </a:pPr>
            <a:endParaRPr lang="en-US" altLang="de-DE" sz="1800" dirty="0" smtClean="0"/>
          </a:p>
          <a:p>
            <a:r>
              <a:rPr lang="en-US" altLang="de-DE" sz="1800" dirty="0" smtClean="0"/>
              <a:t>LED Technologies of Ukraine (LTU) worldwide unique to provide cables</a:t>
            </a:r>
          </a:p>
          <a:p>
            <a:r>
              <a:rPr lang="en-US" altLang="de-DE" sz="1800" dirty="0" smtClean="0"/>
              <a:t>15 µm Al on 10µm polyimide</a:t>
            </a:r>
          </a:p>
          <a:p>
            <a:r>
              <a:rPr lang="en-US" altLang="de-DE" sz="1800" dirty="0" smtClean="0"/>
              <a:t>up to 500 mm long</a:t>
            </a:r>
          </a:p>
          <a:p>
            <a:r>
              <a:rPr lang="en-US" altLang="de-DE" sz="1800" dirty="0" smtClean="0"/>
              <a:t>free standing Aluminum traces for bonding</a:t>
            </a:r>
          </a:p>
        </p:txBody>
      </p:sp>
      <p:pic>
        <p:nvPicPr>
          <p:cNvPr id="246788" name="Picture 2" descr="\\WinFileSvG\DL$Root\cschmidt\Eigene Dateien\CBM\Module Manufacturing\STS-MicroCables\STS_Flatcabl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97843"/>
            <a:ext cx="3277743" cy="266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3" descr="\\WinFileSvG\DL$Root\cschmidt\Eigene Dateien\CBM\Module Manufacturing\26th CBM Collaboration Meeting\Dummy_Modul\STS_chip_2nd_layer\STS_Dummy_geneig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72" y="2564904"/>
            <a:ext cx="248173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3" descr="\\WinFileSvG\DL$Root\cschmidt\Eigene Dateien\CBM\Module Manufacturing\STS-MicroCables\Tab_Bond_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9040"/>
            <a:ext cx="3277743" cy="266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76922" y="879103"/>
            <a:ext cx="406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70C0"/>
                </a:solidFill>
              </a:rPr>
              <a:t>minimized</a:t>
            </a:r>
            <a:r>
              <a:rPr lang="de-DE" sz="2400" b="1" dirty="0" smtClean="0">
                <a:solidFill>
                  <a:srgbClr val="0070C0"/>
                </a:solidFill>
              </a:rPr>
              <a:t> material </a:t>
            </a:r>
            <a:r>
              <a:rPr lang="de-DE" sz="2400" b="1" dirty="0" err="1" smtClean="0">
                <a:solidFill>
                  <a:srgbClr val="0070C0"/>
                </a:solidFill>
              </a:rPr>
              <a:t>budget</a:t>
            </a:r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8" name="Foliennummernplatzhalter 2"/>
          <p:cNvSpPr txBox="1">
            <a:spLocks/>
          </p:cNvSpPr>
          <p:nvPr/>
        </p:nvSpPr>
        <p:spPr>
          <a:xfrm>
            <a:off x="8569424" y="6452507"/>
            <a:ext cx="4670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7467257-21F9-4752-84B6-F126200AB44A}" type="slidenum">
              <a:rPr lang="de-DE" alt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de-DE" altLang="de-DE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2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Title 1"/>
          <p:cNvSpPr>
            <a:spLocks noGrp="1"/>
          </p:cNvSpPr>
          <p:nvPr>
            <p:ph type="title"/>
          </p:nvPr>
        </p:nvSpPr>
        <p:spPr>
          <a:xfrm>
            <a:off x="251520" y="125760"/>
            <a:ext cx="9433048" cy="1143000"/>
          </a:xfrm>
        </p:spPr>
        <p:txBody>
          <a:bodyPr/>
          <a:lstStyle/>
          <a:p>
            <a:pPr algn="l" eaLnBrk="1" hangingPunct="1"/>
            <a:r>
              <a:rPr lang="en-US" altLang="de-DE" sz="3600" dirty="0" smtClean="0"/>
              <a:t>32.000 read-out cables</a:t>
            </a:r>
            <a:r>
              <a:rPr lang="en-US" altLang="de-DE" sz="3600" dirty="0"/>
              <a:t> </a:t>
            </a:r>
            <a:r>
              <a:rPr lang="en-US" altLang="de-DE" sz="3600" dirty="0" smtClean="0"/>
              <a:t>being produced at LTU</a:t>
            </a:r>
            <a:endParaRPr lang="de-DE" altLang="de-DE" sz="3600" dirty="0" smtClean="0"/>
          </a:p>
        </p:txBody>
      </p:sp>
      <p:sp>
        <p:nvSpPr>
          <p:cNvPr id="24576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185645" y="6337213"/>
            <a:ext cx="7620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122B5F-6182-4755-8E1E-AA9EA6CC6CDA}" type="slidenum">
              <a:rPr lang="de-DE" altLang="de-DE" sz="1800" smtClean="0">
                <a:solidFill>
                  <a:srgbClr val="898989"/>
                </a:solidFill>
                <a:latin typeface="Comic Sans MS" pitchFamily="66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1800" dirty="0" smtClean="0">
              <a:solidFill>
                <a:srgbClr val="898989"/>
              </a:solidFill>
              <a:latin typeface="Comic Sans MS" pitchFamily="66" charset="0"/>
            </a:endParaRPr>
          </a:p>
        </p:txBody>
      </p:sp>
      <p:pic>
        <p:nvPicPr>
          <p:cNvPr id="2457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1" y="4654550"/>
            <a:ext cx="8625254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TextBox 8"/>
          <p:cNvSpPr txBox="1">
            <a:spLocks noChangeArrowheads="1"/>
          </p:cNvSpPr>
          <p:nvPr/>
        </p:nvSpPr>
        <p:spPr bwMode="auto">
          <a:xfrm>
            <a:off x="107504" y="1412904"/>
            <a:ext cx="4465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800" b="1" dirty="0" smtClean="0">
                <a:solidFill>
                  <a:srgbClr val="000000"/>
                </a:solidFill>
              </a:rPr>
              <a:t>cable stack:   </a:t>
            </a:r>
            <a:r>
              <a:rPr lang="en-US" altLang="de-DE" sz="1800" b="1" i="1" dirty="0" smtClean="0">
                <a:solidFill>
                  <a:srgbClr val="000000"/>
                </a:solidFill>
              </a:rPr>
              <a:t>thickness  0.12 % X</a:t>
            </a:r>
            <a:r>
              <a:rPr lang="en-US" altLang="de-DE" sz="1800" b="1" i="1" baseline="-25000" dirty="0" smtClean="0">
                <a:solidFill>
                  <a:srgbClr val="000000"/>
                </a:solidFill>
              </a:rPr>
              <a:t>0</a:t>
            </a:r>
            <a:r>
              <a:rPr lang="en-US" altLang="de-DE" sz="1800" b="1" i="1" dirty="0" smtClean="0">
                <a:solidFill>
                  <a:srgbClr val="000000"/>
                </a:solidFill>
              </a:rPr>
              <a:t> </a:t>
            </a:r>
            <a:endParaRPr lang="de-DE" altLang="de-DE" sz="1800" b="1" i="1" dirty="0" smtClean="0">
              <a:solidFill>
                <a:srgbClr val="000000"/>
              </a:solidFill>
            </a:endParaRPr>
          </a:p>
        </p:txBody>
      </p:sp>
      <p:sp>
        <p:nvSpPr>
          <p:cNvPr id="245767" name="TextBox 11"/>
          <p:cNvSpPr txBox="1">
            <a:spLocks noChangeArrowheads="1"/>
          </p:cNvSpPr>
          <p:nvPr/>
        </p:nvSpPr>
        <p:spPr bwMode="auto">
          <a:xfrm>
            <a:off x="6660232" y="1290791"/>
            <a:ext cx="137013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600" dirty="0" smtClean="0">
                <a:solidFill>
                  <a:srgbClr val="000000"/>
                </a:solidFill>
              </a:rPr>
              <a:t>spacer layer</a:t>
            </a:r>
            <a:endParaRPr lang="de-DE" altLang="de-DE" sz="1600" i="1" dirty="0" smtClean="0">
              <a:solidFill>
                <a:srgbClr val="000000"/>
              </a:solidFill>
            </a:endParaRPr>
          </a:p>
        </p:txBody>
      </p:sp>
      <p:sp>
        <p:nvSpPr>
          <p:cNvPr id="245768" name="TextBox 12"/>
          <p:cNvSpPr txBox="1">
            <a:spLocks noChangeArrowheads="1"/>
          </p:cNvSpPr>
          <p:nvPr/>
        </p:nvSpPr>
        <p:spPr bwMode="auto">
          <a:xfrm>
            <a:off x="322391" y="4284796"/>
            <a:ext cx="8625254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1600" smtClean="0">
                <a:solidFill>
                  <a:srgbClr val="000000"/>
                </a:solidFill>
              </a:rPr>
              <a:t>signal layer:    </a:t>
            </a:r>
            <a:r>
              <a:rPr lang="en-US" altLang="de-DE" sz="1600" i="1" smtClean="0">
                <a:solidFill>
                  <a:srgbClr val="000000"/>
                </a:solidFill>
              </a:rPr>
              <a:t>64 Al lines of 116 µm pitch,   14 µm thick on 10 µm polyimide,  lengths up to 55 cm  </a:t>
            </a:r>
            <a:endParaRPr lang="de-DE" altLang="de-DE" sz="1600" i="1" smtClean="0">
              <a:solidFill>
                <a:srgbClr val="000000"/>
              </a:solidFill>
            </a:endParaRPr>
          </a:p>
        </p:txBody>
      </p:sp>
      <p:pic>
        <p:nvPicPr>
          <p:cNvPr id="2457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750914"/>
            <a:ext cx="4172248" cy="24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70" name="Inhaltsplatzhalt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4735" y="1124744"/>
            <a:ext cx="2287465" cy="1858962"/>
          </a:xfrm>
        </p:spPr>
      </p:pic>
      <p:pic>
        <p:nvPicPr>
          <p:cNvPr id="24577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64196"/>
            <a:ext cx="330590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368" y="1141310"/>
            <a:ext cx="5001943" cy="281359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497" y="4221089"/>
            <a:ext cx="4658650" cy="2620491"/>
          </a:xfrm>
          <a:prstGeom prst="rect">
            <a:avLst/>
          </a:prstGeom>
        </p:spPr>
      </p:pic>
      <p:pic>
        <p:nvPicPr>
          <p:cNvPr id="12" name="Inhaltsplatzhalt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6771" y="2927041"/>
            <a:ext cx="5735131" cy="32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8" descr="шапка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8086" y="1120123"/>
            <a:ext cx="2342873" cy="1534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730327" y="2226106"/>
            <a:ext cx="2204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0070C0"/>
                </a:solidFill>
              </a:rPr>
              <a:t>Kharkiv</a:t>
            </a:r>
            <a:r>
              <a:rPr lang="de-DE" sz="2400" dirty="0" smtClean="0">
                <a:solidFill>
                  <a:srgbClr val="0070C0"/>
                </a:solidFill>
              </a:rPr>
              <a:t>, Ukraine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508104" y="6093296"/>
            <a:ext cx="284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10.000 </a:t>
            </a:r>
            <a:r>
              <a:rPr lang="de-DE" sz="2400" dirty="0" err="1" smtClean="0"/>
              <a:t>done</a:t>
            </a:r>
            <a:r>
              <a:rPr lang="de-DE" sz="2400" dirty="0" smtClean="0"/>
              <a:t> in 2020</a:t>
            </a:r>
          </a:p>
          <a:p>
            <a:r>
              <a:rPr lang="de-DE" sz="2400" dirty="0"/>
              <a:t>1</a:t>
            </a:r>
            <a:r>
              <a:rPr lang="de-DE" sz="2400" dirty="0" smtClean="0"/>
              <a:t>0.000 </a:t>
            </a:r>
            <a:r>
              <a:rPr lang="de-DE" sz="2400" dirty="0" err="1" smtClean="0"/>
              <a:t>done</a:t>
            </a:r>
            <a:r>
              <a:rPr lang="de-DE" sz="2400" dirty="0" smtClean="0"/>
              <a:t> in 2021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716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67257-21F9-4752-84B6-F126200AB44A}" type="slidenum">
              <a:rPr lang="de-DE" altLang="de-DE" sz="18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de-DE" altLang="de-DE" sz="1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2" name="Text Box 14"/>
          <p:cNvSpPr txBox="1">
            <a:spLocks noChangeArrowheads="1"/>
          </p:cNvSpPr>
          <p:nvPr/>
        </p:nvSpPr>
        <p:spPr bwMode="auto">
          <a:xfrm>
            <a:off x="183196" y="104954"/>
            <a:ext cx="88569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>
                <a:solidFill>
                  <a:srgbClr val="0070C0"/>
                </a:solidFill>
                <a:latin typeface="Arial" charset="0"/>
              </a:rPr>
              <a:t>Assembly </a:t>
            </a:r>
            <a:r>
              <a:rPr lang="de-DE" altLang="de-DE" sz="2400" b="1" dirty="0" err="1" smtClean="0">
                <a:solidFill>
                  <a:srgbClr val="0070C0"/>
                </a:solidFill>
                <a:latin typeface="Arial" charset="0"/>
              </a:rPr>
              <a:t>Procedures</a:t>
            </a:r>
            <a:r>
              <a:rPr lang="de-DE" altLang="de-DE" sz="2400" b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70C0"/>
                </a:solidFill>
                <a:latin typeface="Arial" charset="0"/>
              </a:rPr>
              <a:t>Developed</a:t>
            </a:r>
            <a:endParaRPr lang="de-DE" altLang="de-DE" sz="24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7413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4938"/>
            <a:ext cx="4360168" cy="327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08920"/>
            <a:ext cx="6453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009" y="4321129"/>
            <a:ext cx="5151149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065003" y="4653136"/>
            <a:ext cx="4907603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Wire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Bonding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Chip-Cables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to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Readout</a:t>
            </a:r>
            <a:r>
              <a:rPr lang="de-DE" altLang="de-DE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Board</a:t>
            </a:r>
          </a:p>
          <a:p>
            <a:pPr algn="ctr" eaLnBrk="1" hangingPunct="1">
              <a:spcBef>
                <a:spcPct val="50000"/>
              </a:spcBef>
            </a:pPr>
            <a:endParaRPr lang="de-DE" altLang="de-DE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...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and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then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the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other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de-DE" altLang="de-DE" sz="2000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side</a:t>
            </a:r>
            <a:r>
              <a:rPr lang="de-DE" altLang="de-DE" sz="20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...</a:t>
            </a:r>
            <a:endParaRPr lang="de-DE" altLang="de-DE" sz="2000" b="1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26354" y="882684"/>
            <a:ext cx="3543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70C0"/>
                </a:solidFill>
              </a:rPr>
              <a:t>Bonding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cables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to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sensors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de-DE" sz="2400" b="1" dirty="0" err="1" smtClean="0">
                <a:solidFill>
                  <a:srgbClr val="0070C0"/>
                </a:solidFill>
              </a:rPr>
              <a:t>and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readout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chips</a:t>
            </a:r>
            <a:endParaRPr lang="de-DE" sz="2400" b="1" dirty="0" smtClean="0">
              <a:solidFill>
                <a:srgbClr val="0070C0"/>
              </a:solidFill>
            </a:endParaRPr>
          </a:p>
          <a:p>
            <a:pPr algn="ctr"/>
            <a:endParaRPr lang="de-DE" sz="2000" dirty="0" smtClean="0">
              <a:solidFill>
                <a:srgbClr val="0070C0"/>
              </a:solidFill>
            </a:endParaRPr>
          </a:p>
          <a:p>
            <a:pPr algn="ctr"/>
            <a:r>
              <a:rPr lang="de-DE" sz="2000" dirty="0" err="1" smtClean="0">
                <a:solidFill>
                  <a:srgbClr val="0070C0"/>
                </a:solidFill>
              </a:rPr>
              <a:t>Careful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manual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assembly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work</a:t>
            </a:r>
            <a:r>
              <a:rPr lang="de-DE" sz="2000" dirty="0" smtClean="0">
                <a:solidFill>
                  <a:srgbClr val="0070C0"/>
                </a:solidFill>
              </a:rPr>
              <a:t>!</a:t>
            </a:r>
          </a:p>
          <a:p>
            <a:pPr algn="ctr"/>
            <a:r>
              <a:rPr lang="de-DE" sz="2000" dirty="0" smtClean="0">
                <a:solidFill>
                  <a:srgbClr val="0070C0"/>
                </a:solidFill>
              </a:rPr>
              <a:t>Tests after </a:t>
            </a:r>
            <a:r>
              <a:rPr lang="de-DE" sz="2000" dirty="0" err="1" smtClean="0">
                <a:solidFill>
                  <a:srgbClr val="0070C0"/>
                </a:solidFill>
              </a:rPr>
              <a:t>each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step</a:t>
            </a:r>
            <a:r>
              <a:rPr lang="de-DE" sz="2000" dirty="0" smtClean="0">
                <a:solidFill>
                  <a:srgbClr val="0070C0"/>
                </a:solidFill>
              </a:rPr>
              <a:t>!</a:t>
            </a:r>
            <a:endParaRPr lang="de-DE" sz="2000" dirty="0">
              <a:solidFill>
                <a:srgbClr val="0070C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05850"/>
            <a:ext cx="7992888" cy="59946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063361"/>
            <a:ext cx="8932675" cy="48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28600"/>
            <a:ext cx="9073008" cy="533400"/>
          </a:xfrm>
        </p:spPr>
        <p:txBody>
          <a:bodyPr/>
          <a:lstStyle/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Sensor Module Noise Performance (6 cm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sensor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60310" y="4690345"/>
            <a:ext cx="5585356" cy="4343400"/>
          </a:xfrm>
        </p:spPr>
        <p:txBody>
          <a:bodyPr/>
          <a:lstStyle/>
          <a:p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Projected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module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noise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verified</a:t>
            </a:r>
            <a:endParaRPr lang="de-DE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de-DE" sz="2000" baseline="30000" dirty="0" smtClean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metal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layer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cross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connect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clearly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visible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36712"/>
            <a:ext cx="7287610" cy="3778921"/>
          </a:xfrm>
          <a:prstGeom prst="rect">
            <a:avLst/>
          </a:prstGeom>
        </p:spPr>
      </p:pic>
      <p:grpSp>
        <p:nvGrpSpPr>
          <p:cNvPr id="5" name="Gruppieren 4"/>
          <p:cNvGrpSpPr/>
          <p:nvPr/>
        </p:nvGrpSpPr>
        <p:grpSpPr>
          <a:xfrm>
            <a:off x="539552" y="4509120"/>
            <a:ext cx="1810985" cy="1376039"/>
            <a:chOff x="6012160" y="4507379"/>
            <a:chExt cx="2535828" cy="1949439"/>
          </a:xfrm>
        </p:grpSpPr>
        <p:sp>
          <p:nvSpPr>
            <p:cNvPr id="6" name="Rechteck 5"/>
            <p:cNvSpPr/>
            <p:nvPr/>
          </p:nvSpPr>
          <p:spPr>
            <a:xfrm>
              <a:off x="6322359" y="4507379"/>
              <a:ext cx="1922049" cy="194595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" name="Gerader Verbinder 6"/>
            <p:cNvCxnSpPr/>
            <p:nvPr/>
          </p:nvCxnSpPr>
          <p:spPr>
            <a:xfrm flipH="1">
              <a:off x="6372200" y="4507379"/>
              <a:ext cx="360040" cy="1945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/>
          </p:nvCxnSpPr>
          <p:spPr>
            <a:xfrm flipH="1">
              <a:off x="6444208" y="4509120"/>
              <a:ext cx="360040" cy="1945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 flipH="1">
              <a:off x="6524600" y="4509120"/>
              <a:ext cx="360040" cy="1945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>
            <a:xfrm flipH="1">
              <a:off x="7659960" y="4509120"/>
              <a:ext cx="360040" cy="1945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>
            <a:xfrm flipH="1">
              <a:off x="7731968" y="4510861"/>
              <a:ext cx="360040" cy="1945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 flipH="1">
              <a:off x="7812360" y="4510861"/>
              <a:ext cx="360040" cy="1945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 flipH="1">
              <a:off x="6156176" y="4509120"/>
              <a:ext cx="360040" cy="19459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/>
          </p:nvCxnSpPr>
          <p:spPr>
            <a:xfrm flipH="1">
              <a:off x="8028384" y="4509120"/>
              <a:ext cx="360040" cy="194595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>
              <a:stCxn id="6" idx="3"/>
              <a:endCxn id="6" idx="1"/>
            </p:cNvCxnSpPr>
            <p:nvPr/>
          </p:nvCxnSpPr>
          <p:spPr>
            <a:xfrm flipH="1">
              <a:off x="6322359" y="5480358"/>
              <a:ext cx="192204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/>
            <p:cNvSpPr/>
            <p:nvPr/>
          </p:nvSpPr>
          <p:spPr>
            <a:xfrm>
              <a:off x="6012160" y="5085184"/>
              <a:ext cx="297736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8250252" y="4518740"/>
              <a:ext cx="297736" cy="1368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251520" y="6012577"/>
            <a:ext cx="3207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/>
              <a:t>p </a:t>
            </a:r>
            <a:r>
              <a:rPr lang="de-DE" sz="1600" dirty="0" err="1" smtClean="0"/>
              <a:t>side</a:t>
            </a:r>
            <a:r>
              <a:rPr lang="de-DE" sz="1600" dirty="0" smtClean="0"/>
              <a:t>: </a:t>
            </a:r>
            <a:r>
              <a:rPr lang="de-DE" sz="1600" dirty="0" err="1" smtClean="0"/>
              <a:t>edge</a:t>
            </a:r>
            <a:r>
              <a:rPr lang="de-DE" sz="1600" dirty="0" smtClean="0"/>
              <a:t> </a:t>
            </a:r>
            <a:r>
              <a:rPr lang="de-DE" sz="1600" dirty="0" err="1" smtClean="0"/>
              <a:t>strip</a:t>
            </a:r>
            <a:r>
              <a:rPr lang="de-DE" sz="1600" dirty="0" smtClean="0"/>
              <a:t> </a:t>
            </a:r>
            <a:r>
              <a:rPr lang="de-DE" sz="1600" dirty="0" err="1" smtClean="0"/>
              <a:t>interconnect</a:t>
            </a:r>
            <a:r>
              <a:rPr lang="de-DE" sz="1600" dirty="0" smtClean="0"/>
              <a:t> on</a:t>
            </a:r>
          </a:p>
          <a:p>
            <a:pPr algn="ctr"/>
            <a:r>
              <a:rPr lang="de-DE" sz="1600" dirty="0" err="1" smtClean="0"/>
              <a:t>second</a:t>
            </a:r>
            <a:r>
              <a:rPr lang="de-DE" sz="1600" dirty="0" smtClean="0"/>
              <a:t> </a:t>
            </a:r>
            <a:r>
              <a:rPr lang="de-DE" sz="1600" dirty="0" err="1" smtClean="0"/>
              <a:t>metallization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layer</a:t>
            </a:r>
            <a:endParaRPr lang="de-DE" sz="1600" dirty="0"/>
          </a:p>
        </p:txBody>
      </p:sp>
      <p:cxnSp>
        <p:nvCxnSpPr>
          <p:cNvPr id="19" name="Gerade Verbindung mit Pfeil 18"/>
          <p:cNvCxnSpPr/>
          <p:nvPr/>
        </p:nvCxnSpPr>
        <p:spPr>
          <a:xfrm flipH="1" flipV="1">
            <a:off x="1378098" y="5211005"/>
            <a:ext cx="451102" cy="802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982385" y="4819760"/>
            <a:ext cx="873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„Z“ </a:t>
            </a:r>
            <a:r>
              <a:rPr lang="de-DE" sz="1600" dirty="0" err="1" smtClean="0">
                <a:solidFill>
                  <a:srgbClr val="FF0000"/>
                </a:solidFill>
              </a:rPr>
              <a:t>strip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21" name="Freihandform 20"/>
          <p:cNvSpPr/>
          <p:nvPr/>
        </p:nvSpPr>
        <p:spPr bwMode="auto">
          <a:xfrm>
            <a:off x="6300192" y="1360971"/>
            <a:ext cx="2357432" cy="2500077"/>
          </a:xfrm>
          <a:custGeom>
            <a:avLst/>
            <a:gdLst>
              <a:gd name="connsiteX0" fmla="*/ 0 w 2357432"/>
              <a:gd name="connsiteY0" fmla="*/ 1745932 h 2500077"/>
              <a:gd name="connsiteX1" fmla="*/ 56561 w 2357432"/>
              <a:gd name="connsiteY1" fmla="*/ 1783640 h 2500077"/>
              <a:gd name="connsiteX2" fmla="*/ 94268 w 2357432"/>
              <a:gd name="connsiteY2" fmla="*/ 1802493 h 2500077"/>
              <a:gd name="connsiteX3" fmla="*/ 169683 w 2357432"/>
              <a:gd name="connsiteY3" fmla="*/ 1859054 h 2500077"/>
              <a:gd name="connsiteX4" fmla="*/ 207390 w 2357432"/>
              <a:gd name="connsiteY4" fmla="*/ 1887334 h 2500077"/>
              <a:gd name="connsiteX5" fmla="*/ 320512 w 2357432"/>
              <a:gd name="connsiteY5" fmla="*/ 1991029 h 2500077"/>
              <a:gd name="connsiteX6" fmla="*/ 395926 w 2357432"/>
              <a:gd name="connsiteY6" fmla="*/ 2075870 h 2500077"/>
              <a:gd name="connsiteX7" fmla="*/ 433633 w 2357432"/>
              <a:gd name="connsiteY7" fmla="*/ 2094724 h 2500077"/>
              <a:gd name="connsiteX8" fmla="*/ 480767 w 2357432"/>
              <a:gd name="connsiteY8" fmla="*/ 2151285 h 2500077"/>
              <a:gd name="connsiteX9" fmla="*/ 509048 w 2357432"/>
              <a:gd name="connsiteY9" fmla="*/ 2170138 h 2500077"/>
              <a:gd name="connsiteX10" fmla="*/ 565609 w 2357432"/>
              <a:gd name="connsiteY10" fmla="*/ 2273833 h 2500077"/>
              <a:gd name="connsiteX11" fmla="*/ 584462 w 2357432"/>
              <a:gd name="connsiteY11" fmla="*/ 2330394 h 2500077"/>
              <a:gd name="connsiteX12" fmla="*/ 593889 w 2357432"/>
              <a:gd name="connsiteY12" fmla="*/ 2358675 h 2500077"/>
              <a:gd name="connsiteX13" fmla="*/ 612743 w 2357432"/>
              <a:gd name="connsiteY13" fmla="*/ 2386955 h 2500077"/>
              <a:gd name="connsiteX14" fmla="*/ 622170 w 2357432"/>
              <a:gd name="connsiteY14" fmla="*/ 2415235 h 2500077"/>
              <a:gd name="connsiteX15" fmla="*/ 641023 w 2357432"/>
              <a:gd name="connsiteY15" fmla="*/ 2443516 h 2500077"/>
              <a:gd name="connsiteX16" fmla="*/ 659877 w 2357432"/>
              <a:gd name="connsiteY16" fmla="*/ 2500077 h 2500077"/>
              <a:gd name="connsiteX17" fmla="*/ 678730 w 2357432"/>
              <a:gd name="connsiteY17" fmla="*/ 2377528 h 2500077"/>
              <a:gd name="connsiteX18" fmla="*/ 697584 w 2357432"/>
              <a:gd name="connsiteY18" fmla="*/ 2311541 h 2500077"/>
              <a:gd name="connsiteX19" fmla="*/ 735291 w 2357432"/>
              <a:gd name="connsiteY19" fmla="*/ 2245553 h 2500077"/>
              <a:gd name="connsiteX20" fmla="*/ 763572 w 2357432"/>
              <a:gd name="connsiteY20" fmla="*/ 2132431 h 2500077"/>
              <a:gd name="connsiteX21" fmla="*/ 791852 w 2357432"/>
              <a:gd name="connsiteY21" fmla="*/ 2066444 h 2500077"/>
              <a:gd name="connsiteX22" fmla="*/ 801279 w 2357432"/>
              <a:gd name="connsiteY22" fmla="*/ 2028736 h 2500077"/>
              <a:gd name="connsiteX23" fmla="*/ 838986 w 2357432"/>
              <a:gd name="connsiteY23" fmla="*/ 1953322 h 2500077"/>
              <a:gd name="connsiteX24" fmla="*/ 857840 w 2357432"/>
              <a:gd name="connsiteY24" fmla="*/ 1877908 h 2500077"/>
              <a:gd name="connsiteX25" fmla="*/ 876693 w 2357432"/>
              <a:gd name="connsiteY25" fmla="*/ 1802493 h 2500077"/>
              <a:gd name="connsiteX26" fmla="*/ 895547 w 2357432"/>
              <a:gd name="connsiteY26" fmla="*/ 1764786 h 2500077"/>
              <a:gd name="connsiteX27" fmla="*/ 923827 w 2357432"/>
              <a:gd name="connsiteY27" fmla="*/ 1679945 h 2500077"/>
              <a:gd name="connsiteX28" fmla="*/ 970961 w 2357432"/>
              <a:gd name="connsiteY28" fmla="*/ 1547969 h 2500077"/>
              <a:gd name="connsiteX29" fmla="*/ 980388 w 2357432"/>
              <a:gd name="connsiteY29" fmla="*/ 1519689 h 2500077"/>
              <a:gd name="connsiteX30" fmla="*/ 1018095 w 2357432"/>
              <a:gd name="connsiteY30" fmla="*/ 1472555 h 2500077"/>
              <a:gd name="connsiteX31" fmla="*/ 1055802 w 2357432"/>
              <a:gd name="connsiteY31" fmla="*/ 1397141 h 2500077"/>
              <a:gd name="connsiteX32" fmla="*/ 1065229 w 2357432"/>
              <a:gd name="connsiteY32" fmla="*/ 1368860 h 2500077"/>
              <a:gd name="connsiteX33" fmla="*/ 1131217 w 2357432"/>
              <a:gd name="connsiteY33" fmla="*/ 1274592 h 2500077"/>
              <a:gd name="connsiteX34" fmla="*/ 1216058 w 2357432"/>
              <a:gd name="connsiteY34" fmla="*/ 1123763 h 2500077"/>
              <a:gd name="connsiteX35" fmla="*/ 1244339 w 2357432"/>
              <a:gd name="connsiteY35" fmla="*/ 1067202 h 2500077"/>
              <a:gd name="connsiteX36" fmla="*/ 1291473 w 2357432"/>
              <a:gd name="connsiteY36" fmla="*/ 1001215 h 2500077"/>
              <a:gd name="connsiteX37" fmla="*/ 1348033 w 2357432"/>
              <a:gd name="connsiteY37" fmla="*/ 878666 h 2500077"/>
              <a:gd name="connsiteX38" fmla="*/ 1376314 w 2357432"/>
              <a:gd name="connsiteY38" fmla="*/ 831532 h 2500077"/>
              <a:gd name="connsiteX39" fmla="*/ 1385741 w 2357432"/>
              <a:gd name="connsiteY39" fmla="*/ 803252 h 2500077"/>
              <a:gd name="connsiteX40" fmla="*/ 1461155 w 2357432"/>
              <a:gd name="connsiteY40" fmla="*/ 699557 h 2500077"/>
              <a:gd name="connsiteX41" fmla="*/ 1498862 w 2357432"/>
              <a:gd name="connsiteY41" fmla="*/ 633569 h 2500077"/>
              <a:gd name="connsiteX42" fmla="*/ 1593130 w 2357432"/>
              <a:gd name="connsiteY42" fmla="*/ 539301 h 2500077"/>
              <a:gd name="connsiteX43" fmla="*/ 1630838 w 2357432"/>
              <a:gd name="connsiteY43" fmla="*/ 501594 h 2500077"/>
              <a:gd name="connsiteX44" fmla="*/ 1847654 w 2357432"/>
              <a:gd name="connsiteY44" fmla="*/ 275351 h 2500077"/>
              <a:gd name="connsiteX45" fmla="*/ 1970202 w 2357432"/>
              <a:gd name="connsiteY45" fmla="*/ 181083 h 2500077"/>
              <a:gd name="connsiteX46" fmla="*/ 1998483 w 2357432"/>
              <a:gd name="connsiteY46" fmla="*/ 162229 h 2500077"/>
              <a:gd name="connsiteX47" fmla="*/ 2026763 w 2357432"/>
              <a:gd name="connsiteY47" fmla="*/ 152802 h 2500077"/>
              <a:gd name="connsiteX48" fmla="*/ 2102178 w 2357432"/>
              <a:gd name="connsiteY48" fmla="*/ 105668 h 2500077"/>
              <a:gd name="connsiteX49" fmla="*/ 2158739 w 2357432"/>
              <a:gd name="connsiteY49" fmla="*/ 67961 h 2500077"/>
              <a:gd name="connsiteX50" fmla="*/ 2243580 w 2357432"/>
              <a:gd name="connsiteY50" fmla="*/ 49108 h 2500077"/>
              <a:gd name="connsiteX51" fmla="*/ 2328421 w 2357432"/>
              <a:gd name="connsiteY51" fmla="*/ 11400 h 2500077"/>
              <a:gd name="connsiteX52" fmla="*/ 2356701 w 2357432"/>
              <a:gd name="connsiteY52" fmla="*/ 1974 h 2500077"/>
              <a:gd name="connsiteX53" fmla="*/ 2337848 w 2357432"/>
              <a:gd name="connsiteY53" fmla="*/ 1974 h 2500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357432" h="2500077">
                <a:moveTo>
                  <a:pt x="0" y="1745932"/>
                </a:moveTo>
                <a:cubicBezTo>
                  <a:pt x="18854" y="1758501"/>
                  <a:pt x="37131" y="1771982"/>
                  <a:pt x="56561" y="1783640"/>
                </a:cubicBezTo>
                <a:cubicBezTo>
                  <a:pt x="68611" y="1790870"/>
                  <a:pt x="82576" y="1794698"/>
                  <a:pt x="94268" y="1802493"/>
                </a:cubicBezTo>
                <a:cubicBezTo>
                  <a:pt x="120413" y="1819923"/>
                  <a:pt x="144545" y="1840200"/>
                  <a:pt x="169683" y="1859054"/>
                </a:cubicBezTo>
                <a:cubicBezTo>
                  <a:pt x="182252" y="1868481"/>
                  <a:pt x="196281" y="1876224"/>
                  <a:pt x="207390" y="1887334"/>
                </a:cubicBezTo>
                <a:cubicBezTo>
                  <a:pt x="300242" y="1980187"/>
                  <a:pt x="258953" y="1949992"/>
                  <a:pt x="320512" y="1991029"/>
                </a:cubicBezTo>
                <a:cubicBezTo>
                  <a:pt x="340437" y="2020918"/>
                  <a:pt x="363636" y="2059724"/>
                  <a:pt x="395926" y="2075870"/>
                </a:cubicBezTo>
                <a:lnTo>
                  <a:pt x="433633" y="2094724"/>
                </a:lnTo>
                <a:cubicBezTo>
                  <a:pt x="452170" y="2122528"/>
                  <a:pt x="453551" y="2128605"/>
                  <a:pt x="480767" y="2151285"/>
                </a:cubicBezTo>
                <a:cubicBezTo>
                  <a:pt x="489471" y="2158538"/>
                  <a:pt x="499621" y="2163854"/>
                  <a:pt x="509048" y="2170138"/>
                </a:cubicBezTo>
                <a:cubicBezTo>
                  <a:pt x="531993" y="2204558"/>
                  <a:pt x="551355" y="2231069"/>
                  <a:pt x="565609" y="2273833"/>
                </a:cubicBezTo>
                <a:lnTo>
                  <a:pt x="584462" y="2330394"/>
                </a:lnTo>
                <a:cubicBezTo>
                  <a:pt x="587604" y="2339821"/>
                  <a:pt x="588377" y="2350407"/>
                  <a:pt x="593889" y="2358675"/>
                </a:cubicBezTo>
                <a:cubicBezTo>
                  <a:pt x="600174" y="2368102"/>
                  <a:pt x="607676" y="2376822"/>
                  <a:pt x="612743" y="2386955"/>
                </a:cubicBezTo>
                <a:cubicBezTo>
                  <a:pt x="617187" y="2395843"/>
                  <a:pt x="617726" y="2406347"/>
                  <a:pt x="622170" y="2415235"/>
                </a:cubicBezTo>
                <a:cubicBezTo>
                  <a:pt x="627237" y="2425369"/>
                  <a:pt x="636422" y="2433163"/>
                  <a:pt x="641023" y="2443516"/>
                </a:cubicBezTo>
                <a:cubicBezTo>
                  <a:pt x="649094" y="2461677"/>
                  <a:pt x="659877" y="2500077"/>
                  <a:pt x="659877" y="2500077"/>
                </a:cubicBezTo>
                <a:cubicBezTo>
                  <a:pt x="665599" y="2454300"/>
                  <a:pt x="667936" y="2420704"/>
                  <a:pt x="678730" y="2377528"/>
                </a:cubicBezTo>
                <a:cubicBezTo>
                  <a:pt x="684278" y="2355335"/>
                  <a:pt x="688573" y="2332567"/>
                  <a:pt x="697584" y="2311541"/>
                </a:cubicBezTo>
                <a:cubicBezTo>
                  <a:pt x="707564" y="2288256"/>
                  <a:pt x="722722" y="2267549"/>
                  <a:pt x="735291" y="2245553"/>
                </a:cubicBezTo>
                <a:cubicBezTo>
                  <a:pt x="744718" y="2207846"/>
                  <a:pt x="748261" y="2168156"/>
                  <a:pt x="763572" y="2132431"/>
                </a:cubicBezTo>
                <a:cubicBezTo>
                  <a:pt x="772999" y="2110435"/>
                  <a:pt x="783674" y="2088934"/>
                  <a:pt x="791852" y="2066444"/>
                </a:cubicBezTo>
                <a:cubicBezTo>
                  <a:pt x="796280" y="2054268"/>
                  <a:pt x="796296" y="2040696"/>
                  <a:pt x="801279" y="2028736"/>
                </a:cubicBezTo>
                <a:cubicBezTo>
                  <a:pt x="812089" y="2002793"/>
                  <a:pt x="826417" y="1978460"/>
                  <a:pt x="838986" y="1953322"/>
                </a:cubicBezTo>
                <a:cubicBezTo>
                  <a:pt x="862052" y="1837996"/>
                  <a:pt x="836096" y="1957636"/>
                  <a:pt x="857840" y="1877908"/>
                </a:cubicBezTo>
                <a:cubicBezTo>
                  <a:pt x="864658" y="1852909"/>
                  <a:pt x="868499" y="1827075"/>
                  <a:pt x="876693" y="1802493"/>
                </a:cubicBezTo>
                <a:cubicBezTo>
                  <a:pt x="881137" y="1789161"/>
                  <a:pt x="890502" y="1777902"/>
                  <a:pt x="895547" y="1764786"/>
                </a:cubicBezTo>
                <a:cubicBezTo>
                  <a:pt x="906248" y="1736963"/>
                  <a:pt x="914935" y="1708398"/>
                  <a:pt x="923827" y="1679945"/>
                </a:cubicBezTo>
                <a:cubicBezTo>
                  <a:pt x="968637" y="1536552"/>
                  <a:pt x="913394" y="1691886"/>
                  <a:pt x="970961" y="1547969"/>
                </a:cubicBezTo>
                <a:cubicBezTo>
                  <a:pt x="974651" y="1538743"/>
                  <a:pt x="975122" y="1528115"/>
                  <a:pt x="980388" y="1519689"/>
                </a:cubicBezTo>
                <a:cubicBezTo>
                  <a:pt x="991052" y="1502627"/>
                  <a:pt x="1005526" y="1488266"/>
                  <a:pt x="1018095" y="1472555"/>
                </a:cubicBezTo>
                <a:cubicBezTo>
                  <a:pt x="1039354" y="1408782"/>
                  <a:pt x="1011277" y="1486191"/>
                  <a:pt x="1055802" y="1397141"/>
                </a:cubicBezTo>
                <a:cubicBezTo>
                  <a:pt x="1060246" y="1388253"/>
                  <a:pt x="1060021" y="1377323"/>
                  <a:pt x="1065229" y="1368860"/>
                </a:cubicBezTo>
                <a:cubicBezTo>
                  <a:pt x="1085331" y="1336194"/>
                  <a:pt x="1111115" y="1307258"/>
                  <a:pt x="1131217" y="1274592"/>
                </a:cubicBezTo>
                <a:cubicBezTo>
                  <a:pt x="1161449" y="1225465"/>
                  <a:pt x="1188436" y="1174404"/>
                  <a:pt x="1216058" y="1123763"/>
                </a:cubicBezTo>
                <a:cubicBezTo>
                  <a:pt x="1226152" y="1105258"/>
                  <a:pt x="1232087" y="1084355"/>
                  <a:pt x="1244339" y="1067202"/>
                </a:cubicBezTo>
                <a:cubicBezTo>
                  <a:pt x="1260050" y="1045206"/>
                  <a:pt x="1277566" y="1024394"/>
                  <a:pt x="1291473" y="1001215"/>
                </a:cubicBezTo>
                <a:cubicBezTo>
                  <a:pt x="1364457" y="879575"/>
                  <a:pt x="1302059" y="970614"/>
                  <a:pt x="1348033" y="878666"/>
                </a:cubicBezTo>
                <a:cubicBezTo>
                  <a:pt x="1356227" y="862278"/>
                  <a:pt x="1368120" y="847920"/>
                  <a:pt x="1376314" y="831532"/>
                </a:cubicBezTo>
                <a:cubicBezTo>
                  <a:pt x="1380758" y="822644"/>
                  <a:pt x="1380368" y="811610"/>
                  <a:pt x="1385741" y="803252"/>
                </a:cubicBezTo>
                <a:cubicBezTo>
                  <a:pt x="1408853" y="767301"/>
                  <a:pt x="1437448" y="735118"/>
                  <a:pt x="1461155" y="699557"/>
                </a:cubicBezTo>
                <a:cubicBezTo>
                  <a:pt x="1475208" y="678478"/>
                  <a:pt x="1482757" y="653125"/>
                  <a:pt x="1498862" y="633569"/>
                </a:cubicBezTo>
                <a:cubicBezTo>
                  <a:pt x="1527112" y="599266"/>
                  <a:pt x="1561707" y="570724"/>
                  <a:pt x="1593130" y="539301"/>
                </a:cubicBezTo>
                <a:cubicBezTo>
                  <a:pt x="1605699" y="526732"/>
                  <a:pt x="1620506" y="516058"/>
                  <a:pt x="1630838" y="501594"/>
                </a:cubicBezTo>
                <a:cubicBezTo>
                  <a:pt x="1712612" y="387112"/>
                  <a:pt x="1688772" y="411535"/>
                  <a:pt x="1847654" y="275351"/>
                </a:cubicBezTo>
                <a:cubicBezTo>
                  <a:pt x="1930845" y="204045"/>
                  <a:pt x="1889538" y="234859"/>
                  <a:pt x="1970202" y="181083"/>
                </a:cubicBezTo>
                <a:cubicBezTo>
                  <a:pt x="1979629" y="174798"/>
                  <a:pt x="1987735" y="165812"/>
                  <a:pt x="1998483" y="162229"/>
                </a:cubicBezTo>
                <a:lnTo>
                  <a:pt x="2026763" y="152802"/>
                </a:lnTo>
                <a:cubicBezTo>
                  <a:pt x="2114296" y="87155"/>
                  <a:pt x="2015909" y="157430"/>
                  <a:pt x="2102178" y="105668"/>
                </a:cubicBezTo>
                <a:cubicBezTo>
                  <a:pt x="2121608" y="94010"/>
                  <a:pt x="2136756" y="73457"/>
                  <a:pt x="2158739" y="67961"/>
                </a:cubicBezTo>
                <a:cubicBezTo>
                  <a:pt x="2211990" y="54648"/>
                  <a:pt x="2183742" y="61075"/>
                  <a:pt x="2243580" y="49108"/>
                </a:cubicBezTo>
                <a:cubicBezTo>
                  <a:pt x="2286423" y="27686"/>
                  <a:pt x="2280280" y="29453"/>
                  <a:pt x="2328421" y="11400"/>
                </a:cubicBezTo>
                <a:cubicBezTo>
                  <a:pt x="2337725" y="7911"/>
                  <a:pt x="2349674" y="9000"/>
                  <a:pt x="2356701" y="1974"/>
                </a:cubicBezTo>
                <a:cubicBezTo>
                  <a:pt x="2361145" y="-2469"/>
                  <a:pt x="2344132" y="1974"/>
                  <a:pt x="2337848" y="1974"/>
                </a:cubicBezTo>
              </a:path>
            </a:pathLst>
          </a:custGeom>
          <a:noFill/>
          <a:ln w="174625" cap="flat" cmpd="sng" algn="ctr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">
                  <a:schemeClr val="accent1">
                    <a:lumMod val="45000"/>
                    <a:lumOff val="55000"/>
                  </a:schemeClr>
                </a:gs>
                <a:gs pos="100000">
                  <a:srgbClr val="00B05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76465" y="5698035"/>
            <a:ext cx="3376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Modules </a:t>
            </a:r>
            <a:r>
              <a:rPr lang="de-DE" sz="2000" dirty="0" err="1" smtClean="0">
                <a:solidFill>
                  <a:srgbClr val="00B050"/>
                </a:solidFill>
              </a:rPr>
              <a:t>can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be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assembled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</a:p>
          <a:p>
            <a:r>
              <a:rPr lang="de-DE" sz="2000" dirty="0" err="1" smtClean="0">
                <a:solidFill>
                  <a:srgbClr val="00B050"/>
                </a:solidFill>
              </a:rPr>
              <a:t>with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practically</a:t>
            </a:r>
            <a:r>
              <a:rPr lang="de-DE" sz="2000" dirty="0" smtClean="0">
                <a:solidFill>
                  <a:srgbClr val="00B050"/>
                </a:solidFill>
              </a:rPr>
              <a:t> 100% </a:t>
            </a:r>
            <a:r>
              <a:rPr lang="de-DE" sz="2000" dirty="0" err="1" smtClean="0">
                <a:solidFill>
                  <a:srgbClr val="00B050"/>
                </a:solidFill>
              </a:rPr>
              <a:t>yield</a:t>
            </a:r>
            <a:endParaRPr lang="de-D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567" y="225876"/>
            <a:ext cx="8065927" cy="492369"/>
          </a:xfrm>
        </p:spPr>
        <p:txBody>
          <a:bodyPr/>
          <a:lstStyle/>
          <a:p>
            <a:r>
              <a:rPr lang="de-DE" sz="2954" dirty="0" err="1">
                <a:solidFill>
                  <a:schemeClr val="accent1">
                    <a:lumMod val="75000"/>
                  </a:schemeClr>
                </a:solidFill>
              </a:rPr>
              <a:t>Three</a:t>
            </a:r>
            <a:r>
              <a:rPr lang="de-DE" sz="2954" dirty="0">
                <a:solidFill>
                  <a:schemeClr val="accent1">
                    <a:lumMod val="75000"/>
                  </a:schemeClr>
                </a:solidFill>
              </a:rPr>
              <a:t> Module Assembly Sites, 876 Modules</a:t>
            </a:r>
          </a:p>
        </p:txBody>
      </p:sp>
      <p:pic>
        <p:nvPicPr>
          <p:cNvPr id="4" name="Picture 2" descr="F:\Photos Reinraum in Betrieb\JPG\04_070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3" y="1071200"/>
            <a:ext cx="351016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Photos Reinraum in Betrieb\JPG\13_070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4" y="3331983"/>
            <a:ext cx="3492575" cy="252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483" y="1071263"/>
            <a:ext cx="3918778" cy="2609478"/>
          </a:xfrm>
          <a:prstGeom prst="rect">
            <a:avLst/>
          </a:prstGeom>
        </p:spPr>
      </p:pic>
      <p:pic>
        <p:nvPicPr>
          <p:cNvPr id="8" name="Picture 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22608"/>
          <a:stretch/>
        </p:blipFill>
        <p:spPr bwMode="auto">
          <a:xfrm>
            <a:off x="2743642" y="3209954"/>
            <a:ext cx="1491412" cy="827845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062" y="3894283"/>
            <a:ext cx="3890756" cy="2920073"/>
          </a:xfrm>
          <a:prstGeom prst="rect">
            <a:avLst/>
          </a:prstGeom>
        </p:spPr>
      </p:pic>
      <p:pic>
        <p:nvPicPr>
          <p:cNvPr id="10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54" y="2772926"/>
            <a:ext cx="975295" cy="846364"/>
          </a:xfrm>
          <a:prstGeom prst="rect">
            <a:avLst/>
          </a:prstGeom>
        </p:spPr>
      </p:pic>
      <p:pic>
        <p:nvPicPr>
          <p:cNvPr id="11" name="Picture 21" descr="\\WinFileSvG\DL$Root\cschmidt\Eigene Dateien\DetLab\DetlabPräsentationen\IMG_10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36" y="4701384"/>
            <a:ext cx="1978946" cy="160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136737" y="6006094"/>
            <a:ext cx="1725152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62" dirty="0">
                <a:solidFill>
                  <a:srgbClr val="FFFF00"/>
                </a:solidFill>
              </a:rPr>
              <a:t>GSI </a:t>
            </a:r>
            <a:r>
              <a:rPr lang="de-DE" sz="1662" dirty="0" err="1">
                <a:solidFill>
                  <a:srgbClr val="FFFF00"/>
                </a:solidFill>
              </a:rPr>
              <a:t>detector</a:t>
            </a:r>
            <a:r>
              <a:rPr lang="de-DE" sz="1662" dirty="0">
                <a:solidFill>
                  <a:srgbClr val="FFFF00"/>
                </a:solidFill>
              </a:rPr>
              <a:t> lab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2511464" y="2421388"/>
            <a:ext cx="3988135" cy="2602866"/>
          </a:xfrm>
          <a:prstGeom prst="ellipse">
            <a:avLst/>
          </a:prstGeom>
          <a:noFill/>
          <a:ln w="57150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4406" tIns="42203" rIns="84406" bIns="42203" numCol="1" rtlCol="0" anchor="t" anchorCtr="0" compatLnSpc="1">
            <a:prstTxWarp prst="textNoShape">
              <a:avLst/>
            </a:prstTxWarp>
          </a:bodyPr>
          <a:lstStyle/>
          <a:p>
            <a:endParaRPr lang="de-DE" sz="1662"/>
          </a:p>
        </p:txBody>
      </p:sp>
    </p:spTree>
    <p:extLst>
      <p:ext uri="{BB962C8B-B14F-4D97-AF65-F5344CB8AC3E}">
        <p14:creationId xmlns:p14="http://schemas.microsoft.com/office/powerpoint/2010/main" val="14153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0528" y="159296"/>
            <a:ext cx="9144000" cy="533400"/>
          </a:xfrm>
        </p:spPr>
        <p:txBody>
          <a:bodyPr/>
          <a:lstStyle/>
          <a:p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</a:rPr>
              <a:t>Bonding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</a:rPr>
              <a:t> Machines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accent2">
                    <a:lumMod val="75000"/>
                  </a:schemeClr>
                </a:solidFill>
              </a:rPr>
              <a:t>Climate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</a:rPr>
              <a:t> Chambers Waiting at GSI…</a:t>
            </a:r>
            <a:endParaRPr lang="de-D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65664"/>
            <a:ext cx="3257550" cy="43434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296" y="779311"/>
            <a:ext cx="2922148" cy="389619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99" y="3954516"/>
            <a:ext cx="6125901" cy="290342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7504" y="586287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for</a:t>
            </a:r>
            <a:r>
              <a:rPr lang="de-DE" b="1" dirty="0" smtClean="0"/>
              <a:t> a </a:t>
            </a:r>
            <a:r>
              <a:rPr lang="de-DE" b="1" dirty="0" err="1" smtClean="0"/>
              <a:t>new</a:t>
            </a:r>
            <a:r>
              <a:rPr lang="de-DE" b="1" dirty="0" smtClean="0"/>
              <a:t> </a:t>
            </a:r>
            <a:r>
              <a:rPr lang="de-DE" b="1" dirty="0" err="1" smtClean="0"/>
              <a:t>team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engage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 flipH="1">
            <a:off x="35496" y="-27384"/>
            <a:ext cx="2910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Brand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new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648" y="820001"/>
            <a:ext cx="3199284" cy="42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</a:rPr>
              <a:t>Summary</a:t>
            </a:r>
            <a:endParaRPr lang="de-DE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772816"/>
            <a:ext cx="8640960" cy="4343400"/>
          </a:xfrm>
        </p:spPr>
        <p:txBody>
          <a:bodyPr/>
          <a:lstStyle/>
          <a:p>
            <a:r>
              <a:rPr lang="de-DE" sz="2000" dirty="0" smtClean="0"/>
              <a:t>FAIR </a:t>
            </a:r>
            <a:r>
              <a:rPr lang="de-DE" sz="2000" dirty="0" err="1" smtClean="0"/>
              <a:t>civil</a:t>
            </a:r>
            <a:r>
              <a:rPr lang="de-DE" sz="2000" dirty="0" smtClean="0"/>
              <a:t> </a:t>
            </a:r>
            <a:r>
              <a:rPr lang="de-DE" sz="2000" dirty="0" err="1" smtClean="0"/>
              <a:t>construction</a:t>
            </a:r>
            <a:r>
              <a:rPr lang="de-DE" sz="2000" dirty="0" smtClean="0"/>
              <a:t> </a:t>
            </a:r>
            <a:r>
              <a:rPr lang="de-DE" sz="2000" dirty="0" err="1" smtClean="0"/>
              <a:t>progressing</a:t>
            </a:r>
            <a:r>
              <a:rPr lang="de-DE" sz="2000" dirty="0" smtClean="0"/>
              <a:t> fast</a:t>
            </a:r>
          </a:p>
          <a:p>
            <a:r>
              <a:rPr lang="de-DE" sz="2000" dirty="0" smtClean="0"/>
              <a:t>STS-Module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ladder</a:t>
            </a:r>
            <a:r>
              <a:rPr lang="de-DE" sz="2000" dirty="0" smtClean="0"/>
              <a:t> </a:t>
            </a:r>
            <a:r>
              <a:rPr lang="de-DE" sz="2000" dirty="0" err="1" smtClean="0"/>
              <a:t>serial</a:t>
            </a:r>
            <a:r>
              <a:rPr lang="de-DE" sz="2000" dirty="0" smtClean="0"/>
              <a:t> </a:t>
            </a:r>
            <a:r>
              <a:rPr lang="de-DE" sz="2000" dirty="0" err="1" smtClean="0"/>
              <a:t>assembly</a:t>
            </a:r>
            <a:r>
              <a:rPr lang="de-DE" sz="2000" dirty="0" smtClean="0"/>
              <a:t> just </a:t>
            </a:r>
            <a:r>
              <a:rPr lang="de-DE" sz="2000" dirty="0" err="1" smtClean="0"/>
              <a:t>about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start</a:t>
            </a:r>
            <a:endParaRPr lang="de-DE" sz="2000" dirty="0"/>
          </a:p>
          <a:p>
            <a:r>
              <a:rPr lang="de-DE" sz="2000" dirty="0" err="1" smtClean="0"/>
              <a:t>Russian</a:t>
            </a:r>
            <a:r>
              <a:rPr lang="de-DE" sz="2000" dirty="0" smtClean="0"/>
              <a:t> war </a:t>
            </a:r>
            <a:r>
              <a:rPr lang="de-DE" sz="2000" dirty="0" err="1" smtClean="0"/>
              <a:t>against</a:t>
            </a:r>
            <a:r>
              <a:rPr lang="de-DE" sz="2000" dirty="0" smtClean="0"/>
              <a:t> Ukraine </a:t>
            </a:r>
            <a:r>
              <a:rPr lang="de-DE" sz="2000" dirty="0" err="1" smtClean="0"/>
              <a:t>hit</a:t>
            </a:r>
            <a:r>
              <a:rPr lang="de-DE" sz="2000" dirty="0" smtClean="0"/>
              <a:t> </a:t>
            </a:r>
            <a:r>
              <a:rPr lang="de-DE" sz="2000" dirty="0" err="1" smtClean="0"/>
              <a:t>us</a:t>
            </a:r>
            <a:r>
              <a:rPr lang="de-DE" sz="2000" dirty="0" smtClean="0"/>
              <a:t> </a:t>
            </a:r>
            <a:r>
              <a:rPr lang="de-DE" sz="2000" dirty="0" err="1" smtClean="0"/>
              <a:t>hard</a:t>
            </a:r>
            <a:r>
              <a:rPr lang="de-DE" sz="2000" dirty="0" smtClean="0"/>
              <a:t>: 			              	</a:t>
            </a:r>
            <a:r>
              <a:rPr lang="de-DE" sz="1800" dirty="0" smtClean="0"/>
              <a:t>the </a:t>
            </a:r>
            <a:r>
              <a:rPr lang="de-DE" sz="1800" dirty="0" err="1" smtClean="0"/>
              <a:t>collaboration</a:t>
            </a:r>
            <a:r>
              <a:rPr lang="de-DE" sz="1800" dirty="0" smtClean="0"/>
              <a:t>, the </a:t>
            </a:r>
            <a:r>
              <a:rPr lang="de-DE" sz="1800" dirty="0" err="1" smtClean="0"/>
              <a:t>plans</a:t>
            </a:r>
            <a:r>
              <a:rPr lang="de-DE" sz="1800" dirty="0" smtClean="0"/>
              <a:t>, </a:t>
            </a:r>
            <a:r>
              <a:rPr lang="de-DE" sz="1800" dirty="0" err="1" smtClean="0"/>
              <a:t>production</a:t>
            </a:r>
            <a:r>
              <a:rPr lang="de-DE" sz="1800" dirty="0" smtClean="0"/>
              <a:t> </a:t>
            </a:r>
            <a:r>
              <a:rPr lang="de-DE" sz="1800" dirty="0" err="1" smtClean="0"/>
              <a:t>capacities</a:t>
            </a:r>
            <a:r>
              <a:rPr lang="de-DE" sz="1800" dirty="0" smtClean="0"/>
              <a:t>,        				</a:t>
            </a:r>
            <a:r>
              <a:rPr lang="de-DE" sz="1800" dirty="0" err="1" smtClean="0"/>
              <a:t>Russian</a:t>
            </a:r>
            <a:r>
              <a:rPr lang="de-DE" sz="1800" dirty="0" smtClean="0"/>
              <a:t> </a:t>
            </a:r>
            <a:r>
              <a:rPr lang="de-DE" sz="1800" dirty="0" err="1" smtClean="0"/>
              <a:t>contributions</a:t>
            </a:r>
            <a:r>
              <a:rPr lang="de-DE" sz="1800" dirty="0" smtClean="0"/>
              <a:t> such </a:t>
            </a:r>
            <a:r>
              <a:rPr lang="de-DE" sz="1800" dirty="0" err="1" smtClean="0"/>
              <a:t>as</a:t>
            </a:r>
            <a:r>
              <a:rPr lang="de-DE" sz="1800" dirty="0" smtClean="0"/>
              <a:t> </a:t>
            </a:r>
            <a:r>
              <a:rPr lang="de-DE" sz="1800" dirty="0" err="1" smtClean="0"/>
              <a:t>magnets</a:t>
            </a:r>
            <a:endParaRPr lang="de-DE" sz="1800" dirty="0" smtClean="0"/>
          </a:p>
          <a:p>
            <a:r>
              <a:rPr lang="de-DE" sz="2000" dirty="0" err="1" smtClean="0">
                <a:solidFill>
                  <a:schemeClr val="accent1"/>
                </a:solidFill>
              </a:rPr>
              <a:t>Seeking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ambicious</a:t>
            </a:r>
            <a:r>
              <a:rPr lang="de-DE" sz="2000" dirty="0" smtClean="0">
                <a:solidFill>
                  <a:schemeClr val="accent1"/>
                </a:solidFill>
              </a:rPr>
              <a:t>, </a:t>
            </a:r>
            <a:r>
              <a:rPr lang="de-DE" sz="2000" dirty="0" err="1" smtClean="0">
                <a:solidFill>
                  <a:schemeClr val="accent1"/>
                </a:solidFill>
              </a:rPr>
              <a:t>eager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new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collaborators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for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module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</a:rPr>
              <a:t>assembly</a:t>
            </a:r>
            <a:r>
              <a:rPr lang="de-DE" sz="2000" dirty="0" smtClean="0">
                <a:solidFill>
                  <a:schemeClr val="accent1"/>
                </a:solidFill>
              </a:rPr>
              <a:t> </a:t>
            </a:r>
            <a:r>
              <a:rPr lang="de-DE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	 SMART-Lab </a:t>
            </a:r>
            <a:r>
              <a:rPr lang="de-DE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appears</a:t>
            </a:r>
            <a:r>
              <a:rPr lang="de-DE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as</a:t>
            </a:r>
            <a:r>
              <a:rPr lang="de-DE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feasible</a:t>
            </a:r>
            <a:r>
              <a:rPr lang="de-DE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organizational</a:t>
            </a:r>
            <a:r>
              <a:rPr lang="de-DE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chemeClr val="accent1"/>
                </a:solidFill>
                <a:sym typeface="Wingdings" panose="05000000000000000000" pitchFamily="2" charset="2"/>
              </a:rPr>
              <a:t>frame</a:t>
            </a:r>
            <a:endParaRPr lang="de-DE" sz="2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pPr lvl="1"/>
            <a:r>
              <a:rPr lang="de-DE" dirty="0" err="1" smtClean="0">
                <a:sym typeface="Wingdings" panose="05000000000000000000" pitchFamily="2" charset="2"/>
              </a:rPr>
              <a:t>Bonding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machines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available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sz="1800" dirty="0" smtClean="0">
                <a:sym typeface="Wingdings" panose="05000000000000000000" pitchFamily="2" charset="2"/>
              </a:rPr>
              <a:t>(</a:t>
            </a:r>
            <a:r>
              <a:rPr lang="de-DE" sz="1800" dirty="0" err="1" smtClean="0">
                <a:sym typeface="Wingdings" panose="05000000000000000000" pitchFamily="2" charset="2"/>
              </a:rPr>
              <a:t>procured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to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equip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Russian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collaborators</a:t>
            </a:r>
            <a:r>
              <a:rPr lang="de-DE" sz="1800" dirty="0" smtClean="0">
                <a:sym typeface="Wingdings" panose="05000000000000000000" pitchFamily="2" charset="2"/>
              </a:rPr>
              <a:t>)</a:t>
            </a:r>
            <a:endParaRPr lang="de-DE" dirty="0" smtClean="0">
              <a:sym typeface="Wingdings" panose="05000000000000000000" pitchFamily="2" charset="2"/>
            </a:endParaRP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May </a:t>
            </a:r>
            <a:r>
              <a:rPr lang="de-DE" dirty="0" err="1" smtClean="0">
                <a:sym typeface="Wingdings" panose="05000000000000000000" pitchFamily="2" charset="2"/>
              </a:rPr>
              <a:t>want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begin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extended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visits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GSI</a:t>
            </a:r>
          </a:p>
          <a:p>
            <a:pPr lvl="1"/>
            <a:r>
              <a:rPr lang="de-DE" dirty="0" err="1" smtClean="0">
                <a:sym typeface="Wingdings" panose="05000000000000000000" pitchFamily="2" charset="2"/>
              </a:rPr>
              <a:t>Many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other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fields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involvement</a:t>
            </a:r>
            <a:r>
              <a:rPr lang="de-DE" dirty="0" smtClean="0">
                <a:sym typeface="Wingdings" panose="05000000000000000000" pitchFamily="2" charset="2"/>
              </a:rPr>
              <a:t> (</a:t>
            </a:r>
            <a:r>
              <a:rPr lang="de-DE" dirty="0" err="1" smtClean="0">
                <a:sym typeface="Wingdings" panose="05000000000000000000" pitchFamily="2" charset="2"/>
              </a:rPr>
              <a:t>electronics</a:t>
            </a:r>
            <a:r>
              <a:rPr lang="de-DE" dirty="0" smtClean="0"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ym typeface="Wingdings" panose="05000000000000000000" pitchFamily="2" charset="2"/>
              </a:rPr>
              <a:t>software</a:t>
            </a:r>
            <a:r>
              <a:rPr lang="de-DE" dirty="0" smtClean="0">
                <a:sym typeface="Wingdings" panose="05000000000000000000" pitchFamily="2" charset="2"/>
              </a:rPr>
              <a:t>, </a:t>
            </a:r>
            <a:r>
              <a:rPr lang="de-DE" dirty="0" err="1" smtClean="0">
                <a:sym typeface="Wingdings" panose="05000000000000000000" pitchFamily="2" charset="2"/>
              </a:rPr>
              <a:t>simulation</a:t>
            </a:r>
            <a:r>
              <a:rPr lang="de-DE" dirty="0" smtClean="0">
                <a:sym typeface="Wingdings" panose="05000000000000000000" pitchFamily="2" charset="2"/>
              </a:rPr>
              <a:t>) </a:t>
            </a:r>
            <a:endParaRPr lang="de-DE" dirty="0" smtClean="0"/>
          </a:p>
          <a:p>
            <a:pPr marL="0" indent="0">
              <a:buNone/>
            </a:pPr>
            <a:endParaRPr lang="de-DE" sz="1400" dirty="0" smtClean="0"/>
          </a:p>
          <a:p>
            <a:endParaRPr lang="de-DE" dirty="0"/>
          </a:p>
        </p:txBody>
      </p:sp>
      <p:cxnSp>
        <p:nvCxnSpPr>
          <p:cNvPr id="5" name="Gerader Verbinder 4"/>
          <p:cNvCxnSpPr/>
          <p:nvPr/>
        </p:nvCxnSpPr>
        <p:spPr bwMode="auto">
          <a:xfrm>
            <a:off x="2771800" y="6597352"/>
            <a:ext cx="3240360" cy="0"/>
          </a:xfrm>
          <a:prstGeom prst="line">
            <a:avLst/>
          </a:prstGeom>
          <a:solidFill>
            <a:schemeClr val="accent1"/>
          </a:solidFill>
          <a:ln w="69850" cap="flat" cmpd="thinThick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247484" y="4509120"/>
            <a:ext cx="8793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7030A0"/>
                </a:solidFill>
              </a:rPr>
              <a:t>Latest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 smtClean="0">
                <a:solidFill>
                  <a:srgbClr val="7030A0"/>
                </a:solidFill>
              </a:rPr>
              <a:t>experience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 smtClean="0">
                <a:solidFill>
                  <a:srgbClr val="7030A0"/>
                </a:solidFill>
              </a:rPr>
              <a:t>shows</a:t>
            </a:r>
            <a:r>
              <a:rPr lang="de-DE" sz="2000" dirty="0" smtClean="0">
                <a:solidFill>
                  <a:srgbClr val="7030A0"/>
                </a:solidFill>
              </a:rPr>
              <a:t>: Assembly </a:t>
            </a:r>
            <a:r>
              <a:rPr lang="de-DE" sz="2000" dirty="0" err="1" smtClean="0">
                <a:solidFill>
                  <a:srgbClr val="7030A0"/>
                </a:solidFill>
              </a:rPr>
              <a:t>yield</a:t>
            </a:r>
            <a:r>
              <a:rPr lang="de-DE" sz="2000" dirty="0" smtClean="0">
                <a:solidFill>
                  <a:srgbClr val="7030A0"/>
                </a:solidFill>
              </a:rPr>
              <a:t> at </a:t>
            </a:r>
            <a:r>
              <a:rPr lang="de-DE" sz="2000" dirty="0" err="1" smtClean="0">
                <a:solidFill>
                  <a:srgbClr val="7030A0"/>
                </a:solidFill>
              </a:rPr>
              <a:t>practically</a:t>
            </a:r>
            <a:r>
              <a:rPr lang="de-DE" sz="2000" dirty="0" smtClean="0">
                <a:solidFill>
                  <a:srgbClr val="7030A0"/>
                </a:solidFill>
              </a:rPr>
              <a:t> 100% </a:t>
            </a:r>
            <a:r>
              <a:rPr lang="de-DE" sz="2000" dirty="0" err="1" smtClean="0">
                <a:solidFill>
                  <a:srgbClr val="7030A0"/>
                </a:solidFill>
              </a:rPr>
              <a:t>well</a:t>
            </a:r>
            <a:r>
              <a:rPr lang="de-DE" sz="2000" dirty="0" smtClean="0">
                <a:solidFill>
                  <a:srgbClr val="7030A0"/>
                </a:solidFill>
              </a:rPr>
              <a:t> </a:t>
            </a:r>
            <a:r>
              <a:rPr lang="de-DE" sz="2000" dirty="0" err="1" smtClean="0">
                <a:solidFill>
                  <a:srgbClr val="7030A0"/>
                </a:solidFill>
              </a:rPr>
              <a:t>feasible</a:t>
            </a:r>
            <a:endParaRPr lang="de-DE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8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0" y="-99392"/>
            <a:ext cx="9144000" cy="1143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FAIR - Facility </a:t>
            </a:r>
            <a:r>
              <a:rPr lang="en-US" altLang="en-US" sz="2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for Anti-Proton and Ion </a:t>
            </a:r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Research, Darmstadt</a:t>
            </a:r>
            <a:endParaRPr lang="de-DE" altLang="en-US" sz="2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"/>
          <a:stretch/>
        </p:blipFill>
        <p:spPr bwMode="auto">
          <a:xfrm>
            <a:off x="533400" y="1091702"/>
            <a:ext cx="7723870" cy="534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152400" y="5048211"/>
            <a:ext cx="3050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p to U beams, </a:t>
            </a:r>
          </a:p>
          <a:p>
            <a:r>
              <a:rPr lang="en-US" sz="2400" b="1" dirty="0" smtClean="0">
                <a:solidFill>
                  <a:prstClr val="black"/>
                </a:solidFill>
              </a:rPr>
              <a:t>2 – 45 GeV/nucleon</a:t>
            </a:r>
          </a:p>
          <a:p>
            <a:r>
              <a:rPr lang="en-US" sz="2400" b="1" dirty="0">
                <a:solidFill>
                  <a:prstClr val="black"/>
                </a:solidFill>
              </a:rPr>
              <a:t>h</a:t>
            </a:r>
            <a:r>
              <a:rPr lang="en-US" sz="2400" b="1" dirty="0" smtClean="0">
                <a:solidFill>
                  <a:prstClr val="black"/>
                </a:solidFill>
              </a:rPr>
              <a:t>ighest intensities 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076056" y="155679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 smtClean="0">
                <a:solidFill>
                  <a:prstClr val="black"/>
                </a:solidFill>
              </a:rPr>
              <a:t>1 km </a:t>
            </a:r>
          </a:p>
          <a:p>
            <a:pPr algn="ctr"/>
            <a:endParaRPr lang="de-DE" i="1" dirty="0">
              <a:solidFill>
                <a:prstClr val="black"/>
              </a:solidFill>
            </a:endParaRPr>
          </a:p>
          <a:p>
            <a:pPr algn="ctr"/>
            <a:r>
              <a:rPr lang="de-DE" i="1" dirty="0" err="1" smtClean="0">
                <a:solidFill>
                  <a:prstClr val="black"/>
                </a:solidFill>
              </a:rPr>
              <a:t>circumference</a:t>
            </a:r>
            <a:endParaRPr lang="de-DE" i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38825" y="2971800"/>
            <a:ext cx="381000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8350" y="2907208"/>
            <a:ext cx="883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CBM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5419728" y="2895600"/>
            <a:ext cx="4191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49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7" y="1932222"/>
            <a:ext cx="1905000" cy="49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794000"/>
            <a:ext cx="21336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67544" y="827528"/>
            <a:ext cx="75863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The GSI-future project under construction, operative in </a:t>
            </a:r>
            <a:r>
              <a:rPr lang="en-US" b="1" strike="sngStrike" dirty="0" smtClean="0">
                <a:solidFill>
                  <a:srgbClr val="000000"/>
                </a:solidFill>
              </a:rPr>
              <a:t>2025 </a:t>
            </a:r>
            <a:r>
              <a:rPr lang="en-US" b="1" dirty="0" smtClean="0">
                <a:solidFill>
                  <a:srgbClr val="000000"/>
                </a:solidFill>
              </a:rPr>
              <a:t> 2028</a:t>
            </a:r>
            <a:endParaRPr lang="en-US" b="1" strike="sngStrike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several billion Euro investment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 fundamental physics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251520" y="5157192"/>
            <a:ext cx="2160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274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-38100"/>
            <a:ext cx="1034415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914" y="3717032"/>
            <a:ext cx="4548500" cy="30045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5934351" y="3717032"/>
            <a:ext cx="307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Synchrotron Magnets </a:t>
            </a:r>
            <a:r>
              <a:rPr lang="de-DE" b="1" dirty="0" err="1" smtClean="0">
                <a:solidFill>
                  <a:srgbClr val="FFFF00"/>
                </a:solidFill>
              </a:rPr>
              <a:t>waiting</a:t>
            </a:r>
            <a:r>
              <a:rPr lang="de-DE" b="1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6453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0" y="0"/>
            <a:ext cx="13208000" cy="7315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99592" y="-15524"/>
            <a:ext cx="3538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</a:rPr>
              <a:t>The CBM-Cave 2021</a:t>
            </a:r>
            <a:endParaRPr lang="de-DE" sz="3200" dirty="0">
              <a:solidFill>
                <a:srgbClr val="FFFF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6732240" y="3645024"/>
            <a:ext cx="2448272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51520" y="3369766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beam </a:t>
            </a:r>
            <a:r>
              <a:rPr lang="de-DE" dirty="0" err="1" smtClean="0">
                <a:solidFill>
                  <a:srgbClr val="FFFF00"/>
                </a:solidFill>
              </a:rPr>
              <a:t>dump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dirty="0" smtClean="0">
                <a:solidFill>
                  <a:srgbClr val="FFFF00"/>
                </a:solidFill>
              </a:rPr>
              <a:t>4000 t </a:t>
            </a:r>
            <a:r>
              <a:rPr lang="de-DE" dirty="0" err="1" smtClean="0">
                <a:solidFill>
                  <a:srgbClr val="FFFF00"/>
                </a:solidFill>
              </a:rPr>
              <a:t>iron</a:t>
            </a:r>
            <a:endParaRPr lang="de-DE" dirty="0" smtClean="0">
              <a:solidFill>
                <a:srgbClr val="FFFF00"/>
              </a:solidFill>
            </a:endParaRPr>
          </a:p>
          <a:p>
            <a:r>
              <a:rPr lang="de-DE" dirty="0" smtClean="0">
                <a:solidFill>
                  <a:srgbClr val="FFFF00"/>
                </a:solidFill>
              </a:rPr>
              <a:t>KIT-KASCADE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778012"/>
            <a:ext cx="9144000" cy="609600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7920880" cy="486562"/>
          </a:xfrm>
        </p:spPr>
        <p:txBody>
          <a:bodyPr/>
          <a:lstStyle/>
          <a:p>
            <a:r>
              <a:rPr lang="de-DE" dirty="0" smtClean="0"/>
              <a:t>CBM-Cave </a:t>
            </a:r>
            <a:r>
              <a:rPr lang="de-DE" dirty="0" err="1" smtClean="0"/>
              <a:t>Raw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35000"/>
            <a:ext cx="5611229" cy="272768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9803" y="2344346"/>
            <a:ext cx="6096000" cy="2963333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4453" y="1952724"/>
            <a:ext cx="4343400" cy="2111375"/>
          </a:xfrm>
        </p:spPr>
      </p:pic>
    </p:spTree>
    <p:extLst>
      <p:ext uri="{BB962C8B-B14F-4D97-AF65-F5344CB8AC3E}">
        <p14:creationId xmlns:p14="http://schemas.microsoft.com/office/powerpoint/2010/main" val="29803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-37412"/>
            <a:ext cx="13609512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76256" y="228600"/>
            <a:ext cx="2039144" cy="707886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Time-</a:t>
            </a:r>
            <a:r>
              <a:rPr lang="de-DE" sz="2000" dirty="0" err="1" smtClean="0">
                <a:solidFill>
                  <a:srgbClr val="002060"/>
                </a:solidFill>
              </a:rPr>
              <a:t>of</a:t>
            </a:r>
            <a:r>
              <a:rPr lang="de-DE" sz="2000" dirty="0">
                <a:solidFill>
                  <a:srgbClr val="002060"/>
                </a:solidFill>
              </a:rPr>
              <a:t>-</a:t>
            </a:r>
            <a:r>
              <a:rPr lang="de-DE" sz="2000" dirty="0" smtClean="0">
                <a:solidFill>
                  <a:srgbClr val="002060"/>
                </a:solidFill>
              </a:rPr>
              <a:t>Flight </a:t>
            </a:r>
            <a:r>
              <a:rPr lang="de-DE" sz="2000" dirty="0" err="1" smtClean="0">
                <a:solidFill>
                  <a:srgbClr val="002060"/>
                </a:solidFill>
              </a:rPr>
              <a:t>Detector</a:t>
            </a: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59613" y="4965852"/>
            <a:ext cx="1188146" cy="1015663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2060"/>
                </a:solidFill>
              </a:rPr>
              <a:t>Projectile</a:t>
            </a:r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err="1" smtClean="0">
                <a:solidFill>
                  <a:srgbClr val="002060"/>
                </a:solidFill>
              </a:rPr>
              <a:t>Spectator</a:t>
            </a:r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err="1" smtClean="0">
                <a:solidFill>
                  <a:srgbClr val="002060"/>
                </a:solidFill>
              </a:rPr>
              <a:t>Detector</a:t>
            </a:r>
            <a:endParaRPr lang="de-DE" sz="2000" dirty="0">
              <a:solidFill>
                <a:srgbClr val="002060"/>
              </a:solidFill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3521238" y="2060848"/>
            <a:ext cx="474698" cy="7200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>
          <a:xfrm>
            <a:off x="7740352" y="1124748"/>
            <a:ext cx="326894" cy="9361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 flipH="1">
            <a:off x="8460432" y="3140968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1615778" y="1196752"/>
            <a:ext cx="996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Dipole</a:t>
            </a:r>
          </a:p>
          <a:p>
            <a:r>
              <a:rPr lang="de-DE" sz="2000" dirty="0" smtClean="0">
                <a:solidFill>
                  <a:srgbClr val="002060"/>
                </a:solidFill>
              </a:rPr>
              <a:t>Magnet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2915816" y="980731"/>
            <a:ext cx="10419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</a:rPr>
              <a:t>Silicon</a:t>
            </a:r>
          </a:p>
          <a:p>
            <a:r>
              <a:rPr lang="de-DE" sz="2000" dirty="0" smtClean="0">
                <a:solidFill>
                  <a:srgbClr val="FF0000"/>
                </a:solidFill>
              </a:rPr>
              <a:t>Tracking</a:t>
            </a:r>
          </a:p>
          <a:p>
            <a:r>
              <a:rPr lang="de-DE" sz="2000" dirty="0" smtClean="0">
                <a:solidFill>
                  <a:srgbClr val="FF0000"/>
                </a:solidFill>
              </a:rPr>
              <a:t>System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5070" y="2"/>
            <a:ext cx="3439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ea typeface="Tahoma" panose="020B0604030504040204" pitchFamily="34" charset="0"/>
                <a:cs typeface="Tahoma" panose="020B0604030504040204" pitchFamily="34" charset="0"/>
              </a:rPr>
              <a:t>CBM Experiment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4067944" y="76204"/>
            <a:ext cx="1647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Ring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Imaging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Cherenkov </a:t>
            </a:r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 smtClean="0">
              <a:solidFill>
                <a:srgbClr val="000066"/>
              </a:solidFill>
            </a:endParaRPr>
          </a:p>
        </p:txBody>
      </p:sp>
      <p:cxnSp>
        <p:nvCxnSpPr>
          <p:cNvPr id="21" name="Gerade Verbindung 20"/>
          <p:cNvCxnSpPr/>
          <p:nvPr/>
        </p:nvCxnSpPr>
        <p:spPr>
          <a:xfrm>
            <a:off x="4670315" y="1738938"/>
            <a:ext cx="38462" cy="10122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156347" y="1738939"/>
            <a:ext cx="1211870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Transition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Radiation</a:t>
            </a:r>
          </a:p>
          <a:p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 smtClean="0">
              <a:solidFill>
                <a:srgbClr val="000066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881639" y="5375338"/>
            <a:ext cx="1098186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0066"/>
                </a:solidFill>
              </a:rPr>
              <a:t>Muon</a:t>
            </a:r>
            <a:endParaRPr lang="de-DE" sz="2000" dirty="0" smtClean="0">
              <a:solidFill>
                <a:srgbClr val="000066"/>
              </a:solidFill>
            </a:endParaRPr>
          </a:p>
          <a:p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>
              <a:solidFill>
                <a:srgbClr val="000066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>
          <a:xfrm flipH="1">
            <a:off x="5148066" y="3707638"/>
            <a:ext cx="336736" cy="1667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853926" y="2180767"/>
            <a:ext cx="1098186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Micro</a:t>
            </a:r>
          </a:p>
          <a:p>
            <a:r>
              <a:rPr lang="de-DE" sz="2000" dirty="0" smtClean="0">
                <a:solidFill>
                  <a:srgbClr val="000066"/>
                </a:solidFill>
              </a:rPr>
              <a:t>Vertex</a:t>
            </a:r>
          </a:p>
          <a:p>
            <a:r>
              <a:rPr lang="de-DE" sz="2000" dirty="0" err="1" smtClean="0">
                <a:solidFill>
                  <a:srgbClr val="000066"/>
                </a:solidFill>
              </a:rPr>
              <a:t>Detector</a:t>
            </a:r>
            <a:endParaRPr lang="de-DE" sz="2000" dirty="0">
              <a:solidFill>
                <a:srgbClr val="000066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>
          <a:xfrm>
            <a:off x="2915816" y="2905327"/>
            <a:ext cx="910204" cy="3404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2699794" y="1844824"/>
            <a:ext cx="1186181" cy="10375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 rot="21402847">
            <a:off x="-981668" y="3404838"/>
            <a:ext cx="838200" cy="335658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41"/>
          <p:cNvSpPr txBox="1"/>
          <p:nvPr/>
        </p:nvSpPr>
        <p:spPr>
          <a:xfrm>
            <a:off x="-1117995" y="2939267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beam</a:t>
            </a:r>
          </a:p>
        </p:txBody>
      </p:sp>
      <p:sp>
        <p:nvSpPr>
          <p:cNvPr id="26" name="Textfeld 9"/>
          <p:cNvSpPr txBox="1"/>
          <p:nvPr/>
        </p:nvSpPr>
        <p:spPr>
          <a:xfrm>
            <a:off x="9296400" y="2414745"/>
            <a:ext cx="990600" cy="101566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2060"/>
                </a:solidFill>
              </a:rPr>
              <a:t>Beam </a:t>
            </a:r>
            <a:r>
              <a:rPr lang="de-DE" sz="2000" dirty="0" err="1" smtClean="0">
                <a:solidFill>
                  <a:srgbClr val="002060"/>
                </a:solidFill>
              </a:rPr>
              <a:t>Dump</a:t>
            </a:r>
            <a:endParaRPr lang="de-DE" sz="2000" dirty="0" smtClean="0">
              <a:solidFill>
                <a:srgbClr val="002060"/>
              </a:solidFill>
            </a:endParaRPr>
          </a:p>
          <a:p>
            <a:r>
              <a:rPr lang="de-DE" sz="2000" dirty="0" smtClean="0">
                <a:solidFill>
                  <a:srgbClr val="002060"/>
                </a:solidFill>
              </a:rPr>
              <a:t>99%</a:t>
            </a:r>
            <a:endParaRPr lang="de-DE" sz="2000" dirty="0">
              <a:solidFill>
                <a:srgbClr val="002060"/>
              </a:solidFill>
            </a:endParaRPr>
          </a:p>
        </p:txBody>
      </p:sp>
      <p:sp>
        <p:nvSpPr>
          <p:cNvPr id="27" name="Textfeld 41"/>
          <p:cNvSpPr txBox="1"/>
          <p:nvPr/>
        </p:nvSpPr>
        <p:spPr>
          <a:xfrm>
            <a:off x="167070" y="1532588"/>
            <a:ext cx="1585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HADES </a:t>
            </a:r>
            <a:r>
              <a:rPr lang="de-DE" sz="2000" dirty="0" err="1" smtClean="0"/>
              <a:t>Detector</a:t>
            </a:r>
            <a:endParaRPr lang="de-DE" sz="2000" dirty="0" smtClean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4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764393" y="4546198"/>
            <a:ext cx="1749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1% Gold </a:t>
            </a:r>
            <a:r>
              <a:rPr lang="de-DE" sz="2000" dirty="0">
                <a:solidFill>
                  <a:srgbClr val="FFFF00"/>
                </a:solidFill>
              </a:rPr>
              <a:t>T</a:t>
            </a:r>
            <a:r>
              <a:rPr lang="de-DE" sz="2000" dirty="0" smtClean="0">
                <a:solidFill>
                  <a:srgbClr val="FFFF00"/>
                </a:solidFill>
              </a:rPr>
              <a:t>arget</a:t>
            </a:r>
            <a:endParaRPr lang="de-DE" sz="2000" dirty="0">
              <a:solidFill>
                <a:srgbClr val="FFFF00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3521238" y="3461313"/>
            <a:ext cx="237349" cy="9657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0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4" y="-99392"/>
            <a:ext cx="9279632" cy="72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2011481"/>
            <a:ext cx="9144000" cy="4585871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lvl="0">
              <a:defRPr/>
            </a:pPr>
            <a:r>
              <a:rPr lang="en-GB" sz="2800" kern="0" dirty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 </a:t>
            </a:r>
            <a:r>
              <a:rPr lang="en-GB" sz="2800" kern="0" dirty="0" smtClean="0">
                <a:solidFill>
                  <a:srgbClr val="FFFF00"/>
                </a:solidFill>
                <a:latin typeface="Tahoma" pitchFamily="34" charset="0"/>
                <a:sym typeface="Wingdings" pitchFamily="2" charset="2"/>
              </a:rPr>
              <a:t>10 MHz  billions of tracks per second</a:t>
            </a:r>
            <a:endParaRPr lang="en-GB" sz="2800" kern="0" dirty="0">
              <a:solidFill>
                <a:srgbClr val="FFFF00"/>
              </a:solidFill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determination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of (displaced) vertices (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σ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Symbol" pitchFamily="18" charset="2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fast and radiation hard detectors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free-streaming readout electronics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high speed data acquisition and high performance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   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computing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for online event selection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sym typeface="Wingdings" pitchFamily="2" charset="2"/>
              </a:rPr>
              <a:t>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4-D event reconstruction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CBM technological  challenges</a:t>
            </a:r>
            <a:endParaRPr lang="en-GB" sz="32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52401" y="685800"/>
            <a:ext cx="8153400" cy="1077218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fixed target configuration makes 10MHz </a:t>
            </a:r>
            <a:r>
              <a:rPr lang="en-US" sz="3200" dirty="0" err="1" smtClean="0">
                <a:solidFill>
                  <a:srgbClr val="FFFF00"/>
                </a:solidFill>
              </a:rPr>
              <a:t>Au+Au</a:t>
            </a:r>
            <a:r>
              <a:rPr lang="en-US" sz="3200" dirty="0" smtClean="0">
                <a:solidFill>
                  <a:srgbClr val="FFFF00"/>
                </a:solidFill>
              </a:rPr>
              <a:t> interaction rate feasible at FAIR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668" y="3499400"/>
            <a:ext cx="2559398" cy="17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8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/>
          <a:srcRect l="12291" t="8205" r="15348" b="7179"/>
          <a:stretch/>
        </p:blipFill>
        <p:spPr>
          <a:xfrm>
            <a:off x="-468560" y="1021764"/>
            <a:ext cx="4543205" cy="287765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044" y="1618335"/>
            <a:ext cx="1897124" cy="202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"/>
          <p:cNvGrpSpPr>
            <a:grpSpLocks noChangeAspect="1"/>
          </p:cNvGrpSpPr>
          <p:nvPr/>
        </p:nvGrpSpPr>
        <p:grpSpPr bwMode="auto">
          <a:xfrm flipH="1">
            <a:off x="5148951" y="3701764"/>
            <a:ext cx="864863" cy="2679564"/>
            <a:chOff x="8403847" y="3022810"/>
            <a:chExt cx="514613" cy="2012154"/>
          </a:xfrm>
        </p:grpSpPr>
        <p:pic>
          <p:nvPicPr>
            <p:cNvPr id="18" name="Picture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403849" y="3739564"/>
              <a:ext cx="514611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10"/>
            <a:stretch>
              <a:fillRect/>
            </a:stretch>
          </p:blipFill>
          <p:spPr bwMode="auto">
            <a:xfrm rot="10800000">
              <a:off x="8403848" y="3526519"/>
              <a:ext cx="514611" cy="83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10"/>
            <a:stretch>
              <a:fillRect/>
            </a:stretch>
          </p:blipFill>
          <p:spPr bwMode="auto">
            <a:xfrm rot="10800000">
              <a:off x="8403849" y="3276810"/>
              <a:ext cx="514611" cy="83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10"/>
            <a:stretch>
              <a:fillRect/>
            </a:stretch>
          </p:blipFill>
          <p:spPr bwMode="auto">
            <a:xfrm rot="10800000">
              <a:off x="8403847" y="3022810"/>
              <a:ext cx="514611" cy="83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3144560" y="3993125"/>
            <a:ext cx="2224911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62" dirty="0" smtClean="0">
                <a:solidFill>
                  <a:prstClr val="black"/>
                </a:solidFill>
                <a:latin typeface="Calibri"/>
              </a:rPr>
              <a:t>Module</a:t>
            </a:r>
          </a:p>
          <a:p>
            <a:pPr algn="ctr"/>
            <a:r>
              <a:rPr lang="en-US" sz="1662" dirty="0" smtClean="0">
                <a:solidFill>
                  <a:prstClr val="black"/>
                </a:solidFill>
                <a:latin typeface="Calibri"/>
              </a:rPr>
              <a:t>total</a:t>
            </a:r>
          </a:p>
          <a:p>
            <a:pPr algn="ctr"/>
            <a:r>
              <a:rPr lang="en-US" sz="1662" dirty="0" smtClean="0">
                <a:solidFill>
                  <a:prstClr val="black"/>
                </a:solidFill>
                <a:latin typeface="Calibri"/>
              </a:rPr>
              <a:t>~ 3 m</a:t>
            </a:r>
            <a:r>
              <a:rPr lang="en-US" sz="1662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662" dirty="0" smtClean="0">
                <a:solidFill>
                  <a:prstClr val="black"/>
                </a:solidFill>
                <a:latin typeface="Calibri"/>
              </a:rPr>
              <a:t> detector area</a:t>
            </a:r>
            <a:endParaRPr lang="en-US" sz="166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68" y="3933056"/>
            <a:ext cx="2318088" cy="231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9" y="5208523"/>
            <a:ext cx="1725181" cy="131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07504" y="-387424"/>
            <a:ext cx="9053967" cy="1055077"/>
          </a:xfrm>
        </p:spPr>
        <p:txBody>
          <a:bodyPr>
            <a:normAutofit/>
          </a:bodyPr>
          <a:lstStyle/>
          <a:p>
            <a:r>
              <a:rPr lang="en-US" sz="2215" dirty="0" smtClean="0">
                <a:solidFill>
                  <a:schemeClr val="accent1"/>
                </a:solidFill>
              </a:rPr>
              <a:t>Silicon Tracker: Extremely low mass to avoid track diversion</a:t>
            </a:r>
            <a:endParaRPr lang="en-US" sz="2215" dirty="0">
              <a:solidFill>
                <a:schemeClr val="accent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919028" y="3838854"/>
            <a:ext cx="81831" cy="16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39718" y="3698344"/>
            <a:ext cx="578032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8" dirty="0">
                <a:solidFill>
                  <a:prstClr val="black"/>
                </a:solidFill>
                <a:latin typeface="Calibri"/>
              </a:rPr>
              <a:t>sensor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00859" y="4606331"/>
            <a:ext cx="97509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8" dirty="0" smtClean="0">
                <a:solidFill>
                  <a:prstClr val="black"/>
                </a:solidFill>
                <a:latin typeface="Calibri"/>
              </a:rPr>
              <a:t>micro cables</a:t>
            </a:r>
            <a:endParaRPr lang="en-US" sz="110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06197" y="5614443"/>
            <a:ext cx="844062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8" dirty="0">
                <a:solidFill>
                  <a:prstClr val="black"/>
                </a:solidFill>
                <a:latin typeface="Calibri"/>
              </a:rPr>
              <a:t>electronics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5976644" y="4857964"/>
            <a:ext cx="81831" cy="16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976643" y="5858926"/>
            <a:ext cx="81831" cy="162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014919" y="1628800"/>
            <a:ext cx="0" cy="142937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3663227" y="2118526"/>
            <a:ext cx="449206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8" dirty="0">
                <a:solidFill>
                  <a:prstClr val="black"/>
                </a:solidFill>
                <a:latin typeface="Calibri"/>
              </a:rPr>
              <a:t>1m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22613" y="5664057"/>
            <a:ext cx="1466250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2" dirty="0" smtClean="0">
                <a:solidFill>
                  <a:prstClr val="black"/>
                </a:solidFill>
                <a:latin typeface="Calibri"/>
              </a:rPr>
              <a:t>106 ladders</a:t>
            </a:r>
            <a:endParaRPr lang="en-US" sz="166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3999894" y="1017830"/>
            <a:ext cx="4333346" cy="48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de-DE" sz="2400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CBM Silicon Tracker</a:t>
            </a:r>
          </a:p>
          <a:p>
            <a:pPr algn="ctr">
              <a:defRPr/>
            </a:pPr>
            <a:r>
              <a:rPr lang="en-US" altLang="de-DE" sz="2000" b="0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tracking with 8 planes</a:t>
            </a:r>
            <a:endParaRPr lang="en-US" altLang="de-DE" sz="1600" b="0" kern="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9"/>
          <a:srcRect l="1847" t="41937" r="4033" b="40336"/>
          <a:stretch/>
        </p:blipFill>
        <p:spPr>
          <a:xfrm rot="16200000" flipV="1">
            <a:off x="5792389" y="2964439"/>
            <a:ext cx="4792436" cy="479765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10"/>
          <a:srcRect l="1963" t="50000" r="5114" b="21300"/>
          <a:stretch/>
        </p:blipFill>
        <p:spPr>
          <a:xfrm rot="5400000">
            <a:off x="5921803" y="2935124"/>
            <a:ext cx="3273711" cy="538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5426" y="3482781"/>
            <a:ext cx="1587905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2" dirty="0" smtClean="0">
                <a:solidFill>
                  <a:srgbClr val="0070C0"/>
                </a:solidFill>
                <a:latin typeface="Calibri"/>
              </a:rPr>
              <a:t>STS</a:t>
            </a:r>
          </a:p>
        </p:txBody>
      </p:sp>
      <p:pic>
        <p:nvPicPr>
          <p:cNvPr id="32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-324544" y="3940494"/>
            <a:ext cx="3689899" cy="26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Rounded MT Bold"/>
        <a:ea typeface="ＭＳ Ｐゴシック"/>
        <a:cs typeface="ＭＳ Ｐゴシック"/>
      </a:majorFont>
      <a:minorFont>
        <a:latin typeface="Arial Rounded MT Bold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Office PowerPoint</Application>
  <PresentationFormat>Bildschirmpräsentation (4:3)</PresentationFormat>
  <Paragraphs>151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17</vt:i4>
      </vt:variant>
    </vt:vector>
  </HeadingPairs>
  <TitlesOfParts>
    <vt:vector size="38" baseType="lpstr">
      <vt:lpstr>ＭＳ Ｐゴシック</vt:lpstr>
      <vt:lpstr>Arial</vt:lpstr>
      <vt:lpstr>Arial Rounded MT Bold</vt:lpstr>
      <vt:lpstr>Bitstream Vera Sans</vt:lpstr>
      <vt:lpstr>Calibri</vt:lpstr>
      <vt:lpstr>Comic Sans MS</vt:lpstr>
      <vt:lpstr>Symbol</vt:lpstr>
      <vt:lpstr>Tahoma</vt:lpstr>
      <vt:lpstr>Times</vt:lpstr>
      <vt:lpstr>Times New Roman</vt:lpstr>
      <vt:lpstr>Verdana</vt:lpstr>
      <vt:lpstr>Wingdings</vt:lpstr>
      <vt:lpstr>Standarddesign</vt:lpstr>
      <vt:lpstr>Larissa-Design</vt:lpstr>
      <vt:lpstr>5_CASCADEtemplate</vt:lpstr>
      <vt:lpstr>7_Larissa-Design</vt:lpstr>
      <vt:lpstr>3_CASCADEtemplate</vt:lpstr>
      <vt:lpstr>1_Larissa-Design</vt:lpstr>
      <vt:lpstr>Projekt domyślny</vt:lpstr>
      <vt:lpstr>1_CASCADEtemplate</vt:lpstr>
      <vt:lpstr>2_CASCADEtemplate</vt:lpstr>
      <vt:lpstr> Micro Assembly Challenge: The CBM Silicon Tracking Station at FAIR  Could SMART-Lab get involved?     </vt:lpstr>
      <vt:lpstr>FAIR - Facility for Anti-Proton and Ion Research, Darmstadt</vt:lpstr>
      <vt:lpstr>PowerPoint-Präsentation</vt:lpstr>
      <vt:lpstr>PowerPoint-Präsentation</vt:lpstr>
      <vt:lpstr>PowerPoint-Präsentation</vt:lpstr>
      <vt:lpstr>CBM-Cave Raw Construction Done</vt:lpstr>
      <vt:lpstr>PowerPoint-Präsentation</vt:lpstr>
      <vt:lpstr>PowerPoint-Präsentation</vt:lpstr>
      <vt:lpstr>Silicon Tracker: Extremely low mass to avoid track diversion</vt:lpstr>
      <vt:lpstr>STS-Detector Modules: 876 monolithic items to make up STS</vt:lpstr>
      <vt:lpstr>Micro Cable Technology, TAB-Bonding Interconnect</vt:lpstr>
      <vt:lpstr>32.000 read-out cables being produced at LTU</vt:lpstr>
      <vt:lpstr>PowerPoint-Präsentation</vt:lpstr>
      <vt:lpstr>Sensor Module Noise Performance (6 cm sensor)</vt:lpstr>
      <vt:lpstr>Three Module Assembly Sites, 876 Modules</vt:lpstr>
      <vt:lpstr>Bonding Machines and Climate Chambers Waiting at GSI…</vt:lpstr>
      <vt:lpstr>Summary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Senger, Peter Prof. Dr.</dc:creator>
  <cp:lastModifiedBy>Schmidt, Christian Joachim Dr.</cp:lastModifiedBy>
  <cp:revision>392</cp:revision>
  <dcterms:created xsi:type="dcterms:W3CDTF">2018-05-14T09:01:31Z</dcterms:created>
  <dcterms:modified xsi:type="dcterms:W3CDTF">2022-09-15T05:12:36Z</dcterms:modified>
</cp:coreProperties>
</file>