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6"/>
  </p:notesMasterIdLst>
  <p:handoutMasterIdLst>
    <p:handoutMasterId r:id="rId27"/>
  </p:handoutMasterIdLst>
  <p:sldIdLst>
    <p:sldId id="293" r:id="rId3"/>
    <p:sldId id="288" r:id="rId4"/>
    <p:sldId id="289" r:id="rId5"/>
    <p:sldId id="266" r:id="rId6"/>
    <p:sldId id="270" r:id="rId7"/>
    <p:sldId id="271" r:id="rId8"/>
    <p:sldId id="287" r:id="rId9"/>
    <p:sldId id="272" r:id="rId10"/>
    <p:sldId id="276" r:id="rId11"/>
    <p:sldId id="277" r:id="rId12"/>
    <p:sldId id="279" r:id="rId13"/>
    <p:sldId id="268" r:id="rId14"/>
    <p:sldId id="278" r:id="rId15"/>
    <p:sldId id="281" r:id="rId16"/>
    <p:sldId id="280" r:id="rId17"/>
    <p:sldId id="283" r:id="rId18"/>
    <p:sldId id="286" r:id="rId19"/>
    <p:sldId id="284" r:id="rId20"/>
    <p:sldId id="285" r:id="rId21"/>
    <p:sldId id="294" r:id="rId22"/>
    <p:sldId id="292" r:id="rId23"/>
    <p:sldId id="297" r:id="rId24"/>
    <p:sldId id="295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02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A0235A"/>
    <a:srgbClr val="023D6B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41" autoAdjust="0"/>
    <p:restoredTop sz="94660"/>
  </p:normalViewPr>
  <p:slideViewPr>
    <p:cSldViewPr showGuides="1">
      <p:cViewPr varScale="1">
        <p:scale>
          <a:sx n="83" d="100"/>
          <a:sy n="83" d="100"/>
        </p:scale>
        <p:origin x="102" y="618"/>
      </p:cViewPr>
      <p:guideLst>
        <p:guide orient="horz" pos="3702"/>
        <p:guide pos="23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.krapf\AppData\Local\Microsoft\Windows\Temporary%20Internet%20Files\Content.Outlook\RQ2WYYB2\Kopie%20von%202und4Methoxy-Nikotin%20-PSM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38372621380925E-2"/>
          <c:y val="9.5803119785432864E-2"/>
          <c:w val="0.96761627378619075"/>
          <c:h val="0.871042569344146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'C:\Users\Mehrab\Documents\dr.rer.medic\Doktorarbeit\statistic\daten\[Traceruptakevon  .xlsx]Tabelle1'!$N$4</c:f>
              <c:strCache>
                <c:ptCount val="1"/>
                <c:pt idx="0">
                  <c:v>1h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errBars>
            <c:errBarType val="both"/>
            <c:errValType val="cust"/>
            <c:noEndCap val="0"/>
            <c:plus>
              <c:numRef>
                <c:f>('C:\Users\Mehrab\Documents\dr.rer.medic\Doktorarbeit\statistic\daten\[Traceruptakevon  .xlsx]Tabelle1'!$B$10:$E$10,'C:\Users\Mehrab\Documents\dr.rer.medic\Doktorarbeit\statistic\daten\[Traceruptakevon  .xlsx]Tabelle1'!$B$30,'C:\Users\Mehrab\Documents\dr.rer.medic\Doktorarbeit\statistic\daten\[Traceruptakevon  .xlsx]Tabelle1'!$C$30)</c:f>
                <c:numCache>
                  <c:formatCode>General</c:formatCode>
                  <c:ptCount val="6"/>
                  <c:pt idx="0">
                    <c:v>6.0277137733417016E-2</c:v>
                  </c:pt>
                  <c:pt idx="1">
                    <c:v>5.5075705472861072E-2</c:v>
                  </c:pt>
                  <c:pt idx="2">
                    <c:v>7.3711147958319956E-3</c:v>
                  </c:pt>
                  <c:pt idx="3">
                    <c:v>1.2124355652982087E-2</c:v>
                  </c:pt>
                  <c:pt idx="4">
                    <c:v>8.1445278152470768E-3</c:v>
                  </c:pt>
                  <c:pt idx="5">
                    <c:v>5.6862407030773233E-3</c:v>
                  </c:pt>
                </c:numCache>
              </c:numRef>
            </c:plus>
            <c:minus>
              <c:numRef>
                <c:f>('C:\Users\Mehrab\Documents\dr.rer.medic\Doktorarbeit\statistic\daten\[Traceruptakevon  .xlsx]Tabelle1'!$B$10:$E$10,'C:\Users\Mehrab\Documents\dr.rer.medic\Doktorarbeit\statistic\daten\[Traceruptakevon  .xlsx]Tabelle1'!$B$30,'C:\Users\Mehrab\Documents\dr.rer.medic\Doktorarbeit\statistic\daten\[Traceruptakevon  .xlsx]Tabelle1'!$C$30)</c:f>
                <c:numCache>
                  <c:formatCode>General</c:formatCode>
                  <c:ptCount val="6"/>
                  <c:pt idx="0">
                    <c:v>6.0277137733417016E-2</c:v>
                  </c:pt>
                  <c:pt idx="1">
                    <c:v>5.5075705472861072E-2</c:v>
                  </c:pt>
                  <c:pt idx="2">
                    <c:v>7.3711147958319956E-3</c:v>
                  </c:pt>
                  <c:pt idx="3">
                    <c:v>1.2124355652982087E-2</c:v>
                  </c:pt>
                  <c:pt idx="4">
                    <c:v>8.1445278152470768E-3</c:v>
                  </c:pt>
                  <c:pt idx="5">
                    <c:v>5.6862407030773233E-3</c:v>
                  </c:pt>
                </c:numCache>
              </c:numRef>
            </c:minus>
            <c:spPr>
              <a:noFill/>
              <a:ln w="9525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'C:\Users\Mehrab\Documents\dr.rer.medic\Doktorarbeit\statistic\daten\[Traceruptakevon  .xlsx]Tabelle1'!$O$3:$V$3</c:f>
              <c:strCache>
                <c:ptCount val="8"/>
                <c:pt idx="0">
                  <c:v>LNCaP C4-2 Zelllinie /2methoxy-Nikotin-PSMA</c:v>
                </c:pt>
                <c:pt idx="1">
                  <c:v>LNCaP  C4-2 Zelllinie/ PSMA-6</c:v>
                </c:pt>
                <c:pt idx="2">
                  <c:v>PC-3 Zelllinie + 2methoxy-Nikotin PSMA</c:v>
                </c:pt>
                <c:pt idx="3">
                  <c:v>PC-3 Zelllinie/ PSMA-6</c:v>
                </c:pt>
                <c:pt idx="4">
                  <c:v>NCaP C4-2Zelllinie +2PMPA/ 2methoxy-Nikotin-PSMA</c:v>
                </c:pt>
                <c:pt idx="5">
                  <c:v>NCaP C4-2 Zellinie +2PMPAPSMA-6</c:v>
                </c:pt>
              </c:strCache>
            </c:strRef>
          </c:cat>
          <c:val>
            <c:numRef>
              <c:f>('C:\Users\Mehrab\Documents\dr.rer.medic\Doktorarbeit\statistic\daten\[Traceruptakevon  .xlsx]Tabelle1'!$B$9,'C:\Users\Mehrab\Documents\dr.rer.medic\Doktorarbeit\statistic\daten\[Traceruptakevon  .xlsx]Tabelle1'!$C$9,'C:\Users\Mehrab\Documents\dr.rer.medic\Doktorarbeit\statistic\daten\[Traceruptakevon  .xlsx]Tabelle1'!$D$9,'C:\Users\Mehrab\Documents\dr.rer.medic\Doktorarbeit\statistic\daten\[Traceruptakevon  .xlsx]Tabelle1'!$E$9,'C:\Users\Mehrab\Documents\dr.rer.medic\Doktorarbeit\statistic\daten\[Traceruptakevon  .xlsx]Tabelle1'!$B$29,'C:\Users\Mehrab\Documents\dr.rer.medic\Doktorarbeit\statistic\daten\[Traceruptakevon  .xlsx]Tabelle1'!$C$29)</c:f>
              <c:numCache>
                <c:formatCode>General</c:formatCode>
                <c:ptCount val="6"/>
                <c:pt idx="0">
                  <c:v>1.6733333333333331</c:v>
                </c:pt>
                <c:pt idx="1">
                  <c:v>1.4866666666666666</c:v>
                </c:pt>
                <c:pt idx="2">
                  <c:v>7.4666666666666673E-2</c:v>
                </c:pt>
                <c:pt idx="3">
                  <c:v>7.1000000000000008E-2</c:v>
                </c:pt>
                <c:pt idx="4">
                  <c:v>9.4333333333333338E-2</c:v>
                </c:pt>
                <c:pt idx="5">
                  <c:v>9.1333333333333336E-2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20-4171-9F60-9A106809E41A}"/>
            </c:ext>
          </c:extLst>
        </c:ser>
        <c:ser>
          <c:idx val="1"/>
          <c:order val="1"/>
          <c:tx>
            <c:strRef>
              <c:f>'C:\Users\Mehrab\Documents\dr.rer.medic\Doktorarbeit\statistic\daten\[Traceruptakevon  .xlsx]Tabelle1'!$N$5</c:f>
              <c:strCache>
                <c:ptCount val="1"/>
                <c:pt idx="0">
                  <c:v>2h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errBars>
            <c:errBarType val="both"/>
            <c:errValType val="cust"/>
            <c:noEndCap val="0"/>
            <c:plus>
              <c:numRef>
                <c:f>('C:\Users\Mehrab\Documents\dr.rer.medic\Doktorarbeit\statistic\daten\[Traceruptakevon  .xlsx]Tabelle1'!$F$10:$I$10,'C:\Users\Mehrab\Documents\dr.rer.medic\Doktorarbeit\statistic\daten\[Traceruptakevon  .xlsx]Tabelle1'!$F$30,'C:\Users\Mehrab\Documents\dr.rer.medic\Doktorarbeit\statistic\daten\[Traceruptakevon  .xlsx]Tabelle1'!$G$30)</c:f>
                <c:numCache>
                  <c:formatCode>General</c:formatCode>
                  <c:ptCount val="6"/>
                  <c:pt idx="0">
                    <c:v>0.13228756555322949</c:v>
                  </c:pt>
                  <c:pt idx="1">
                    <c:v>6.0827625302982247E-2</c:v>
                  </c:pt>
                  <c:pt idx="2">
                    <c:v>3.7859388972001778E-3</c:v>
                  </c:pt>
                  <c:pt idx="3">
                    <c:v>7.3711147958319921E-3</c:v>
                  </c:pt>
                  <c:pt idx="4">
                    <c:v>2.2912878474779224E-2</c:v>
                  </c:pt>
                  <c:pt idx="5">
                    <c:v>3.5118845842842497E-3</c:v>
                  </c:pt>
                </c:numCache>
              </c:numRef>
            </c:plus>
            <c:minus>
              <c:numRef>
                <c:f>('C:\Users\Mehrab\Documents\dr.rer.medic\Doktorarbeit\statistic\daten\[Traceruptakevon  .xlsx]Tabelle1'!$F$10,'C:\Users\Mehrab\Documents\dr.rer.medic\Doktorarbeit\statistic\daten\[Traceruptakevon  .xlsx]Tabelle1'!$G$10,'C:\Users\Mehrab\Documents\dr.rer.medic\Doktorarbeit\statistic\daten\[Traceruptakevon  .xlsx]Tabelle1'!$H$10,'C:\Users\Mehrab\Documents\dr.rer.medic\Doktorarbeit\statistic\daten\[Traceruptakevon  .xlsx]Tabelle1'!$I$10,'C:\Users\Mehrab\Documents\dr.rer.medic\Doktorarbeit\statistic\daten\[Traceruptakevon  .xlsx]Tabelle1'!$F$30,'C:\Users\Mehrab\Documents\dr.rer.medic\Doktorarbeit\statistic\daten\[Traceruptakevon  .xlsx]Tabelle1'!$G$30)</c:f>
                <c:numCache>
                  <c:formatCode>General</c:formatCode>
                  <c:ptCount val="6"/>
                  <c:pt idx="0">
                    <c:v>0.13228756555322949</c:v>
                  </c:pt>
                  <c:pt idx="1">
                    <c:v>6.0827625302982247E-2</c:v>
                  </c:pt>
                  <c:pt idx="2">
                    <c:v>3.7859388972001778E-3</c:v>
                  </c:pt>
                  <c:pt idx="3">
                    <c:v>7.3711147958319921E-3</c:v>
                  </c:pt>
                  <c:pt idx="4">
                    <c:v>2.2912878474779224E-2</c:v>
                  </c:pt>
                  <c:pt idx="5">
                    <c:v>3.5118845842842497E-3</c:v>
                  </c:pt>
                </c:numCache>
              </c:numRef>
            </c:minus>
            <c:spPr>
              <a:noFill/>
              <a:ln w="9525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'C:\Users\Mehrab\Documents\dr.rer.medic\Doktorarbeit\statistic\daten\[Traceruptakevon  .xlsx]Tabelle1'!$O$3:$V$3</c:f>
              <c:strCache>
                <c:ptCount val="8"/>
                <c:pt idx="0">
                  <c:v>LNCaP C4-2 Zelllinie /2methoxy-Nikotin-PSMA</c:v>
                </c:pt>
                <c:pt idx="1">
                  <c:v>LNCaP  C4-2 Zelllinie/ PSMA-6</c:v>
                </c:pt>
                <c:pt idx="2">
                  <c:v>PC-3 Zelllinie + 2methoxy-Nikotin PSMA</c:v>
                </c:pt>
                <c:pt idx="3">
                  <c:v>PC-3 Zelllinie/ PSMA-6</c:v>
                </c:pt>
                <c:pt idx="4">
                  <c:v>NCaP C4-2Zelllinie +2PMPA/ 2methoxy-Nikotin-PSMA</c:v>
                </c:pt>
                <c:pt idx="5">
                  <c:v>NCaP C4-2 Zellinie +2PMPAPSMA-6</c:v>
                </c:pt>
              </c:strCache>
            </c:strRef>
          </c:cat>
          <c:val>
            <c:numRef>
              <c:f>('C:\Users\Mehrab\Documents\dr.rer.medic\Doktorarbeit\statistic\daten\[Traceruptakevon  .xlsx]Tabelle1'!$F$9,'C:\Users\Mehrab\Documents\dr.rer.medic\Doktorarbeit\statistic\daten\[Traceruptakevon  .xlsx]Tabelle1'!$G$9,'C:\Users\Mehrab\Documents\dr.rer.medic\Doktorarbeit\statistic\daten\[Traceruptakevon  .xlsx]Tabelle1'!$H$9,'C:\Users\Mehrab\Documents\dr.rer.medic\Doktorarbeit\statistic\daten\[Traceruptakevon  .xlsx]Tabelle1'!$I$9,'C:\Users\Mehrab\Documents\dr.rer.medic\Doktorarbeit\statistic\daten\[Traceruptakevon  .xlsx]Tabelle1'!$F$29,'C:\Users\Mehrab\Documents\dr.rer.medic\Doktorarbeit\statistic\daten\[Traceruptakevon  .xlsx]Tabelle1'!$G$29)</c:f>
              <c:numCache>
                <c:formatCode>General</c:formatCode>
                <c:ptCount val="6"/>
                <c:pt idx="0">
                  <c:v>2.15</c:v>
                </c:pt>
                <c:pt idx="1">
                  <c:v>1.82</c:v>
                </c:pt>
                <c:pt idx="2">
                  <c:v>7.0666666666666669E-2</c:v>
                </c:pt>
                <c:pt idx="3">
                  <c:v>7.5333333333333349E-2</c:v>
                </c:pt>
                <c:pt idx="4">
                  <c:v>0.105</c:v>
                </c:pt>
                <c:pt idx="5">
                  <c:v>9.633333333333334E-2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20-4171-9F60-9A106809E4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97934496"/>
        <c:axId val="363391960"/>
      </c:barChart>
      <c:dateAx>
        <c:axId val="397934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63391960"/>
        <c:crosses val="autoZero"/>
        <c:auto val="0"/>
        <c:lblOffset val="100"/>
        <c:baseTimeUnit val="days"/>
      </c:dateAx>
      <c:valAx>
        <c:axId val="363391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7934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555292304540567"/>
          <c:y val="0.37971465182178604"/>
          <c:w val="0.23170838634205063"/>
          <c:h val="2.40750661627896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image" Target="../media/image5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13" Type="http://schemas.openxmlformats.org/officeDocument/2006/relationships/image" Target="../media/image79.emf"/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12" Type="http://schemas.openxmlformats.org/officeDocument/2006/relationships/image" Target="../media/image78.emf"/><Relationship Id="rId2" Type="http://schemas.openxmlformats.org/officeDocument/2006/relationships/image" Target="../media/image68.emf"/><Relationship Id="rId1" Type="http://schemas.openxmlformats.org/officeDocument/2006/relationships/image" Target="../media/image67.emf"/><Relationship Id="rId6" Type="http://schemas.openxmlformats.org/officeDocument/2006/relationships/image" Target="../media/image72.emf"/><Relationship Id="rId11" Type="http://schemas.openxmlformats.org/officeDocument/2006/relationships/image" Target="../media/image77.emf"/><Relationship Id="rId5" Type="http://schemas.openxmlformats.org/officeDocument/2006/relationships/image" Target="../media/image71.emf"/><Relationship Id="rId10" Type="http://schemas.openxmlformats.org/officeDocument/2006/relationships/image" Target="../media/image76.emf"/><Relationship Id="rId4" Type="http://schemas.openxmlformats.org/officeDocument/2006/relationships/image" Target="../media/image70.emf"/><Relationship Id="rId9" Type="http://schemas.openxmlformats.org/officeDocument/2006/relationships/image" Target="../media/image7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09.09.2022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09.09.2022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33E347D-498D-47ED-BD17-2D9241A768AC}" type="slidenum">
              <a:rPr lang="ru-RU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30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Second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common</a:t>
            </a:r>
            <a:r>
              <a:rPr lang="de-DE" dirty="0"/>
              <a:t> </a:t>
            </a:r>
            <a:r>
              <a:rPr lang="de-DE" dirty="0" err="1"/>
              <a:t>cancer</a:t>
            </a:r>
            <a:r>
              <a:rPr lang="de-DE" dirty="0"/>
              <a:t> in </a:t>
            </a:r>
            <a:r>
              <a:rPr lang="de-DE" dirty="0" err="1"/>
              <a:t>men</a:t>
            </a:r>
            <a:r>
              <a:rPr lang="de-DE" dirty="0"/>
              <a:t>. 1.1</a:t>
            </a:r>
            <a:r>
              <a:rPr lang="de-DE" baseline="0" dirty="0"/>
              <a:t> </a:t>
            </a:r>
            <a:r>
              <a:rPr lang="de-DE" baseline="0" dirty="0" err="1"/>
              <a:t>million</a:t>
            </a:r>
            <a:r>
              <a:rPr lang="de-DE" baseline="0" dirty="0"/>
              <a:t> </a:t>
            </a:r>
            <a:r>
              <a:rPr lang="de-DE" baseline="0" dirty="0" err="1"/>
              <a:t>men</a:t>
            </a:r>
            <a:r>
              <a:rPr lang="de-DE" baseline="0" dirty="0"/>
              <a:t> </a:t>
            </a:r>
            <a:r>
              <a:rPr lang="de-DE" baseline="0" dirty="0" err="1"/>
              <a:t>worldwide</a:t>
            </a:r>
            <a:r>
              <a:rPr lang="de-DE" baseline="0" dirty="0"/>
              <a:t> </a:t>
            </a:r>
            <a:r>
              <a:rPr lang="de-DE" baseline="0" dirty="0" err="1"/>
              <a:t>were</a:t>
            </a:r>
            <a:r>
              <a:rPr lang="de-DE" baseline="0" dirty="0"/>
              <a:t> </a:t>
            </a:r>
            <a:r>
              <a:rPr lang="de-DE" baseline="0" dirty="0" err="1"/>
              <a:t>diagnosed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baseline="0" dirty="0" err="1"/>
              <a:t>PCa</a:t>
            </a:r>
            <a:r>
              <a:rPr lang="de-DE" baseline="0" dirty="0"/>
              <a:t> in 2012.</a:t>
            </a:r>
          </a:p>
          <a:p>
            <a:r>
              <a:rPr lang="de-DE" baseline="0" dirty="0"/>
              <a:t>70%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cases</a:t>
            </a:r>
            <a:r>
              <a:rPr lang="de-DE" baseline="0" dirty="0"/>
              <a:t> </a:t>
            </a:r>
            <a:r>
              <a:rPr lang="de-DE" baseline="0" dirty="0" err="1"/>
              <a:t>occured</a:t>
            </a:r>
            <a:r>
              <a:rPr lang="de-DE" baseline="0" dirty="0"/>
              <a:t> in </a:t>
            </a:r>
            <a:r>
              <a:rPr lang="de-DE" baseline="0" dirty="0" err="1"/>
              <a:t>more</a:t>
            </a:r>
            <a:r>
              <a:rPr lang="de-DE" baseline="0" dirty="0"/>
              <a:t> </a:t>
            </a:r>
            <a:r>
              <a:rPr lang="de-DE" baseline="0" dirty="0" err="1"/>
              <a:t>developed</a:t>
            </a:r>
            <a:r>
              <a:rPr lang="de-DE" baseline="0" dirty="0"/>
              <a:t> countries</a:t>
            </a:r>
          </a:p>
          <a:p>
            <a:r>
              <a:rPr lang="de-DE" baseline="0" dirty="0" err="1"/>
              <a:t>PCa</a:t>
            </a:r>
            <a:r>
              <a:rPr lang="de-DE" baseline="0" dirty="0"/>
              <a:t> </a:t>
            </a:r>
            <a:r>
              <a:rPr lang="de-DE" baseline="0" dirty="0" err="1"/>
              <a:t>incidence</a:t>
            </a:r>
            <a:r>
              <a:rPr lang="de-DE" baseline="0" dirty="0"/>
              <a:t> </a:t>
            </a:r>
            <a:r>
              <a:rPr lang="de-DE" baseline="0" dirty="0" err="1"/>
              <a:t>rates</a:t>
            </a:r>
            <a:r>
              <a:rPr lang="de-DE" baseline="0" dirty="0"/>
              <a:t> </a:t>
            </a:r>
            <a:r>
              <a:rPr lang="de-DE" baseline="0" dirty="0" err="1"/>
              <a:t>were</a:t>
            </a:r>
            <a:r>
              <a:rPr lang="de-DE" baseline="0" dirty="0"/>
              <a:t> </a:t>
            </a:r>
            <a:r>
              <a:rPr lang="de-DE" baseline="0" dirty="0" err="1"/>
              <a:t>highest</a:t>
            </a:r>
            <a:r>
              <a:rPr lang="de-DE" baseline="0" dirty="0"/>
              <a:t> in </a:t>
            </a:r>
            <a:r>
              <a:rPr lang="de-DE" baseline="0" dirty="0" err="1"/>
              <a:t>Australia</a:t>
            </a:r>
            <a:r>
              <a:rPr lang="de-DE" baseline="0" dirty="0"/>
              <a:t>/New </a:t>
            </a:r>
            <a:r>
              <a:rPr lang="de-DE" baseline="0" dirty="0" err="1"/>
              <a:t>Zealand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Northern </a:t>
            </a:r>
            <a:r>
              <a:rPr lang="de-DE" baseline="0" dirty="0" err="1"/>
              <a:t>America</a:t>
            </a:r>
            <a:r>
              <a:rPr lang="de-DE" baseline="0" dirty="0"/>
              <a:t>, </a:t>
            </a:r>
            <a:r>
              <a:rPr lang="de-DE" baseline="0" dirty="0" err="1"/>
              <a:t>and</a:t>
            </a:r>
            <a:r>
              <a:rPr lang="de-DE" baseline="0" dirty="0"/>
              <a:t> in Western </a:t>
            </a:r>
            <a:r>
              <a:rPr lang="de-DE" baseline="0" dirty="0" err="1"/>
              <a:t>nad</a:t>
            </a:r>
            <a:r>
              <a:rPr lang="de-DE" baseline="0" dirty="0"/>
              <a:t> </a:t>
            </a:r>
            <a:r>
              <a:rPr lang="de-DE" baseline="0" dirty="0" err="1"/>
              <a:t>Nothern</a:t>
            </a:r>
            <a:r>
              <a:rPr lang="de-DE" baseline="0" dirty="0"/>
              <a:t> Europe </a:t>
            </a:r>
            <a:r>
              <a:rPr lang="de-DE" baseline="0" dirty="0" err="1"/>
              <a:t>owing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practice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PSA </a:t>
            </a:r>
            <a:r>
              <a:rPr lang="de-DE" baseline="0" dirty="0" err="1"/>
              <a:t>antigen</a:t>
            </a:r>
            <a:r>
              <a:rPr lang="de-DE" baseline="0" dirty="0"/>
              <a:t> </a:t>
            </a:r>
            <a:r>
              <a:rPr lang="de-DE" baseline="0" dirty="0" err="1"/>
              <a:t>testing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subsequent </a:t>
            </a:r>
            <a:r>
              <a:rPr lang="de-DE" baseline="0" dirty="0" err="1"/>
              <a:t>biopsy</a:t>
            </a:r>
            <a:r>
              <a:rPr lang="de-DE" baseline="0" dirty="0"/>
              <a:t> </a:t>
            </a:r>
            <a:r>
              <a:rPr lang="de-DE" baseline="0" dirty="0" err="1"/>
              <a:t>which</a:t>
            </a:r>
            <a:r>
              <a:rPr lang="de-DE" baseline="0" dirty="0"/>
              <a:t> </a:t>
            </a:r>
            <a:r>
              <a:rPr lang="de-DE" baseline="0" dirty="0" err="1"/>
              <a:t>has</a:t>
            </a:r>
            <a:r>
              <a:rPr lang="de-DE" baseline="0" dirty="0"/>
              <a:t> </a:t>
            </a:r>
            <a:r>
              <a:rPr lang="de-DE" baseline="0" dirty="0" err="1"/>
              <a:t>become</a:t>
            </a:r>
            <a:r>
              <a:rPr lang="de-DE" baseline="0" dirty="0"/>
              <a:t> </a:t>
            </a:r>
            <a:r>
              <a:rPr lang="de-DE" baseline="0" dirty="0" err="1"/>
              <a:t>widespread</a:t>
            </a:r>
            <a:r>
              <a:rPr lang="de-DE" baseline="0" dirty="0"/>
              <a:t> in </a:t>
            </a:r>
            <a:r>
              <a:rPr lang="de-DE" baseline="0" dirty="0" err="1"/>
              <a:t>these</a:t>
            </a:r>
            <a:r>
              <a:rPr lang="de-DE" baseline="0" dirty="0"/>
              <a:t> countries.</a:t>
            </a:r>
          </a:p>
          <a:p>
            <a:r>
              <a:rPr lang="de-DE" baseline="0" dirty="0" err="1"/>
              <a:t>Incidence</a:t>
            </a:r>
            <a:r>
              <a:rPr lang="de-DE" baseline="0" dirty="0"/>
              <a:t> </a:t>
            </a:r>
            <a:r>
              <a:rPr lang="de-DE" baseline="0" dirty="0" err="1"/>
              <a:t>rates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also </a:t>
            </a:r>
            <a:r>
              <a:rPr lang="de-DE" baseline="0" dirty="0" err="1"/>
              <a:t>relatively</a:t>
            </a:r>
            <a:r>
              <a:rPr lang="de-DE" baseline="0" dirty="0"/>
              <a:t> high in </a:t>
            </a:r>
            <a:r>
              <a:rPr lang="de-DE" baseline="0" dirty="0" err="1"/>
              <a:t>less</a:t>
            </a:r>
            <a:r>
              <a:rPr lang="de-DE" baseline="0" dirty="0"/>
              <a:t> </a:t>
            </a:r>
            <a:r>
              <a:rPr lang="de-DE" baseline="0" dirty="0" err="1"/>
              <a:t>developed</a:t>
            </a:r>
            <a:r>
              <a:rPr lang="de-DE" baseline="0" dirty="0"/>
              <a:t> </a:t>
            </a:r>
            <a:r>
              <a:rPr lang="de-DE" baseline="0" dirty="0" err="1"/>
              <a:t>regions</a:t>
            </a:r>
            <a:r>
              <a:rPr lang="de-DE" baseline="0" dirty="0"/>
              <a:t> such </a:t>
            </a:r>
            <a:r>
              <a:rPr lang="de-DE" baseline="0" dirty="0" err="1"/>
              <a:t>as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Carribean</a:t>
            </a:r>
            <a:r>
              <a:rPr lang="de-DE" baseline="0" dirty="0"/>
              <a:t>, Southern </a:t>
            </a:r>
            <a:r>
              <a:rPr lang="de-DE" baseline="0" dirty="0" err="1"/>
              <a:t>Africa</a:t>
            </a:r>
            <a:r>
              <a:rPr lang="de-DE" baseline="0" dirty="0"/>
              <a:t> an South </a:t>
            </a:r>
            <a:r>
              <a:rPr lang="de-DE" baseline="0" dirty="0" err="1"/>
              <a:t>America</a:t>
            </a:r>
            <a:r>
              <a:rPr lang="de-DE" baseline="0" dirty="0"/>
              <a:t>, but </a:t>
            </a:r>
            <a:r>
              <a:rPr lang="de-DE" baseline="0" dirty="0" err="1"/>
              <a:t>remains</a:t>
            </a:r>
            <a:r>
              <a:rPr lang="de-DE" baseline="0" dirty="0"/>
              <a:t> </a:t>
            </a:r>
            <a:r>
              <a:rPr lang="de-DE" baseline="0" dirty="0" err="1"/>
              <a:t>low</a:t>
            </a:r>
            <a:r>
              <a:rPr lang="de-DE" baseline="0" dirty="0"/>
              <a:t> in Asian </a:t>
            </a:r>
            <a:r>
              <a:rPr lang="de-DE" baseline="0" dirty="0" err="1"/>
              <a:t>population</a:t>
            </a:r>
            <a:r>
              <a:rPr lang="de-DE" baseline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F6FFD-C24A-4888-97FC-AA38B7FA025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2643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16B70-6FAC-4ED2-8E58-DB560933B5D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6292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 with a rising PSA level. Usually in the clinical practice [68Ga]Ga-PSMA-HBED-CC is used to detect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PCa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recurrence. However, using the 18F-labeled compound [18F]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DCFPyL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revealed several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additional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supradiaphragmatic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PSMA-positive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lesions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whereas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PET/CT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[68Ga]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-PSMA-HBED-CC PET/CT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showed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supradiaphragmal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lesion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sternum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16B70-6FAC-4ED2-8E58-DB560933B5D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2731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16B70-6FAC-4ED2-8E58-DB560933B5D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062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16B70-6FAC-4ED2-8E58-DB560933B5D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47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16B70-6FAC-4ED2-8E58-DB560933B5D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3163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33E347D-498D-47ED-BD17-2D9241A768AC}" type="slidenum">
              <a:rPr lang="ru-RU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30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360" y="6327825"/>
            <a:ext cx="2376264" cy="221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>
              <a:solidFill>
                <a:srgbClr val="023D6B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 contrast="-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24" y="6000080"/>
            <a:ext cx="1881980" cy="548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1097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 contrast="-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24" y="6000080"/>
            <a:ext cx="1881980" cy="548854"/>
          </a:xfrm>
          <a:prstGeom prst="rect">
            <a:avLst/>
          </a:prstGeom>
          <a:noFill/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D9A45DC4-1F08-4D94-9B1D-CF530DF4BB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>
              <a:biLevel thresh="25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7804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 contrast="-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24" y="6000080"/>
            <a:ext cx="1881980" cy="548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4389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100000" contrast="-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24" y="6000080"/>
            <a:ext cx="1881980" cy="548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550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100000" contrast="-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24" y="6000080"/>
            <a:ext cx="1881980" cy="548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63967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100000" contrast="-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24" y="6000080"/>
            <a:ext cx="1881980" cy="548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72426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 contrast="-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24" y="6000080"/>
            <a:ext cx="1881980" cy="548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2172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6601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6992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4528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0704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360" y="6327825"/>
            <a:ext cx="2376264" cy="221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 contrast="-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24" y="6000080"/>
            <a:ext cx="1881980" cy="548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4904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  <p:sldLayoutId id="2147483674" r:id="rId10"/>
    <p:sldLayoutId id="2147483686" r:id="rId11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lum bright="100000" contrast="-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24" y="6000080"/>
            <a:ext cx="1881980" cy="548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996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5" pos="3659">
          <p15:clr>
            <a:srgbClr val="F26B43"/>
          </p15:clr>
        </p15:guide>
        <p15:guide id="6" pos="4021">
          <p15:clr>
            <a:srgbClr val="F26B43"/>
          </p15:clr>
        </p15:guide>
        <p15:guide id="7" orient="horz" pos="36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gif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5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7.jpeg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emf"/><Relationship Id="rId11" Type="http://schemas.openxmlformats.org/officeDocument/2006/relationships/image" Target="../media/image61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60.jpeg"/><Relationship Id="rId4" Type="http://schemas.openxmlformats.org/officeDocument/2006/relationships/image" Target="../media/image56.png"/><Relationship Id="rId9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6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0.emf"/><Relationship Id="rId18" Type="http://schemas.openxmlformats.org/officeDocument/2006/relationships/oleObject" Target="../embeddings/oleObject14.bin"/><Relationship Id="rId26" Type="http://schemas.openxmlformats.org/officeDocument/2006/relationships/oleObject" Target="../embeddings/oleObject18.bin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74.emf"/><Relationship Id="rId7" Type="http://schemas.openxmlformats.org/officeDocument/2006/relationships/oleObject" Target="../embeddings/oleObject9.bin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72.emf"/><Relationship Id="rId25" Type="http://schemas.openxmlformats.org/officeDocument/2006/relationships/image" Target="../media/image76.emf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13.bin"/><Relationship Id="rId20" Type="http://schemas.openxmlformats.org/officeDocument/2006/relationships/oleObject" Target="../embeddings/oleObject15.bin"/><Relationship Id="rId29" Type="http://schemas.openxmlformats.org/officeDocument/2006/relationships/image" Target="../media/image78.e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80.jpeg"/><Relationship Id="rId11" Type="http://schemas.openxmlformats.org/officeDocument/2006/relationships/image" Target="../media/image81.jpeg"/><Relationship Id="rId24" Type="http://schemas.openxmlformats.org/officeDocument/2006/relationships/oleObject" Target="../embeddings/oleObject17.bin"/><Relationship Id="rId5" Type="http://schemas.openxmlformats.org/officeDocument/2006/relationships/image" Target="../media/image67.emf"/><Relationship Id="rId15" Type="http://schemas.openxmlformats.org/officeDocument/2006/relationships/image" Target="../media/image71.emf"/><Relationship Id="rId23" Type="http://schemas.openxmlformats.org/officeDocument/2006/relationships/image" Target="../media/image75.emf"/><Relationship Id="rId28" Type="http://schemas.openxmlformats.org/officeDocument/2006/relationships/oleObject" Target="../embeddings/oleObject19.bin"/><Relationship Id="rId10" Type="http://schemas.openxmlformats.org/officeDocument/2006/relationships/image" Target="../media/image69.emf"/><Relationship Id="rId19" Type="http://schemas.openxmlformats.org/officeDocument/2006/relationships/image" Target="../media/image73.emf"/><Relationship Id="rId31" Type="http://schemas.openxmlformats.org/officeDocument/2006/relationships/image" Target="../media/image79.emf"/><Relationship Id="rId4" Type="http://schemas.openxmlformats.org/officeDocument/2006/relationships/oleObject" Target="../embeddings/oleObject8.bin"/><Relationship Id="rId9" Type="http://schemas.openxmlformats.org/officeDocument/2006/relationships/oleObject" Target="../embeddings/oleObject10.bin"/><Relationship Id="rId14" Type="http://schemas.openxmlformats.org/officeDocument/2006/relationships/oleObject" Target="../embeddings/oleObject12.bin"/><Relationship Id="rId22" Type="http://schemas.openxmlformats.org/officeDocument/2006/relationships/oleObject" Target="../embeddings/oleObject16.bin"/><Relationship Id="rId27" Type="http://schemas.openxmlformats.org/officeDocument/2006/relationships/image" Target="../media/image77.emf"/><Relationship Id="rId30" Type="http://schemas.openxmlformats.org/officeDocument/2006/relationships/oleObject" Target="../embeddings/oleObject2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cid:image003.jpg@01D42360.AFB4A0B0" TargetMode="External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jpeg"/><Relationship Id="rId5" Type="http://schemas.openxmlformats.org/officeDocument/2006/relationships/image" Target="../media/image95.jpg"/><Relationship Id="rId4" Type="http://schemas.openxmlformats.org/officeDocument/2006/relationships/image" Target="../media/image9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11" Type="http://schemas.openxmlformats.org/officeDocument/2006/relationships/chart" Target="../charts/chart1.xml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platzhalt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6" name="Grafik 1"/>
          <p:cNvPicPr>
            <a:picLocks noChangeAspect="1"/>
          </p:cNvPicPr>
          <p:nvPr/>
        </p:nvPicPr>
        <p:blipFill>
          <a:blip r:embed="rId3"/>
          <a:srcRect t="32426" b="17272"/>
          <a:stretch/>
        </p:blipFill>
        <p:spPr bwMode="auto">
          <a:xfrm>
            <a:off x="0" y="333925"/>
            <a:ext cx="12192000" cy="4599560"/>
          </a:xfrm>
          <a:prstGeom prst="rect">
            <a:avLst/>
          </a:prstGeom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AEAE8AA2-B630-4F95-90D7-BA06A4777AA3}"/>
              </a:ext>
            </a:extLst>
          </p:cNvPr>
          <p:cNvSpPr txBox="1"/>
          <p:nvPr/>
        </p:nvSpPr>
        <p:spPr>
          <a:xfrm>
            <a:off x="2339274" y="4941168"/>
            <a:ext cx="49808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1450">
              <a:defRPr/>
            </a:pPr>
            <a:r>
              <a:rPr lang="en-US" sz="1600" dirty="0">
                <a:solidFill>
                  <a:srgbClr val="FFFFFF"/>
                </a:solidFill>
                <a:latin typeface="Calibri"/>
              </a:rPr>
              <a:t>SMART | </a:t>
            </a:r>
            <a:r>
              <a:rPr lang="en-US" sz="1600" dirty="0" err="1">
                <a:solidFill>
                  <a:srgbClr val="FFFFFF"/>
                </a:solidFill>
                <a:latin typeface="Calibri"/>
              </a:rPr>
              <a:t>Bioimaging_Lab</a:t>
            </a:r>
            <a:r>
              <a:rPr lang="en-US" sz="1600" dirty="0">
                <a:solidFill>
                  <a:srgbClr val="FFFFFF"/>
                </a:solidFill>
                <a:latin typeface="Calibri"/>
              </a:rPr>
              <a:t>: Science Case - Radiotracers</a:t>
            </a:r>
            <a:endParaRPr lang="en-US" sz="900" dirty="0">
              <a:solidFill>
                <a:srgbClr val="FFFFFF"/>
              </a:solidFill>
              <a:latin typeface="Calibri"/>
            </a:endParaRPr>
          </a:p>
          <a:p>
            <a:pPr defTabSz="171450">
              <a:defRPr/>
            </a:pPr>
            <a:r>
              <a:rPr lang="en-US" sz="900" dirty="0">
                <a:solidFill>
                  <a:srgbClr val="FFFFFF"/>
                </a:solidFill>
              </a:rPr>
              <a:t>15.09.2022 | Institute for Neuroscience and Medicine</a:t>
            </a:r>
            <a:r>
              <a:rPr lang="de-DE" sz="900" dirty="0">
                <a:solidFill>
                  <a:srgbClr val="FFFFFF"/>
                </a:solidFill>
              </a:rPr>
              <a:t> – INM-5</a:t>
            </a:r>
            <a:r>
              <a:rPr lang="en-US" sz="900" dirty="0">
                <a:solidFill>
                  <a:srgbClr val="FFFFFF"/>
                </a:solidFill>
              </a:rPr>
              <a:t>| </a:t>
            </a:r>
            <a:r>
              <a:rPr lang="en-US" sz="900" b="1" dirty="0">
                <a:solidFill>
                  <a:srgbClr val="FFFFFF"/>
                </a:solidFill>
              </a:rPr>
              <a:t>Bernd Neumaier</a:t>
            </a:r>
          </a:p>
          <a:p>
            <a:pPr defTabSz="171450">
              <a:defRPr/>
            </a:pPr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FE03E4E3-F257-4C87-8B11-0DA7D2B61267}"/>
              </a:ext>
            </a:extLst>
          </p:cNvPr>
          <p:cNvSpPr/>
          <p:nvPr/>
        </p:nvSpPr>
        <p:spPr>
          <a:xfrm>
            <a:off x="2200030" y="5013657"/>
            <a:ext cx="53369" cy="358219"/>
          </a:xfrm>
          <a:prstGeom prst="rect">
            <a:avLst/>
          </a:prstGeom>
          <a:solidFill>
            <a:srgbClr val="FA35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71450">
              <a:defRPr/>
            </a:pPr>
            <a:endParaRPr lang="en-US" sz="675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Wienand_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513" y="2636912"/>
            <a:ext cx="4608513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9" descr="Wienand_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2715" y="2638500"/>
            <a:ext cx="4541346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Untertitel 2"/>
          <p:cNvSpPr txBox="1">
            <a:spLocks/>
          </p:cNvSpPr>
          <p:nvPr/>
        </p:nvSpPr>
        <p:spPr bwMode="auto">
          <a:xfrm>
            <a:off x="6957878" y="5446399"/>
            <a:ext cx="3240088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de-DE" sz="2200" dirty="0">
                <a:solidFill>
                  <a:srgbClr val="FFFFFF"/>
                </a:solidFill>
                <a:latin typeface="Calibri Light" panose="020F0302020204030204" pitchFamily="34" charset="0"/>
              </a:rPr>
              <a:t>[</a:t>
            </a:r>
            <a:r>
              <a:rPr lang="de-DE" sz="2000" b="1" baseline="30000" dirty="0">
                <a:solidFill>
                  <a:schemeClr val="bg1"/>
                </a:solidFill>
                <a:latin typeface="Calibri Light" panose="020F0302020204030204" pitchFamily="34" charset="0"/>
              </a:rPr>
              <a:t>18</a:t>
            </a:r>
            <a:r>
              <a:rPr lang="de-DE" sz="2000" dirty="0">
                <a:solidFill>
                  <a:srgbClr val="FFFFFF"/>
                </a:solidFill>
                <a:latin typeface="Calibri Light" panose="020F0302020204030204" pitchFamily="34" charset="0"/>
              </a:rPr>
              <a:t>F</a:t>
            </a:r>
            <a:r>
              <a:rPr lang="de-DE" sz="2200" dirty="0">
                <a:solidFill>
                  <a:srgbClr val="FFFFFF"/>
                </a:solidFill>
                <a:latin typeface="Calibri Light" panose="020F0302020204030204" pitchFamily="34" charset="0"/>
              </a:rPr>
              <a:t>]PSMA-6-PET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de-DE" sz="2200" dirty="0">
              <a:solidFill>
                <a:srgbClr val="FFFFFF"/>
              </a:solidFill>
              <a:latin typeface="Calibri Light" panose="020F0302020204030204" pitchFamily="34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de-DE" sz="2200" dirty="0">
              <a:solidFill>
                <a:srgbClr val="FFFFFF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Untertitel 2"/>
          <p:cNvSpPr txBox="1">
            <a:spLocks/>
          </p:cNvSpPr>
          <p:nvPr/>
        </p:nvSpPr>
        <p:spPr bwMode="auto">
          <a:xfrm>
            <a:off x="2424237" y="5570612"/>
            <a:ext cx="32400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de-DE" sz="2200" dirty="0">
                <a:solidFill>
                  <a:srgbClr val="FFFFFF"/>
                </a:solidFill>
                <a:latin typeface="Calibri Light" panose="020F0302020204030204" pitchFamily="34" charset="0"/>
              </a:rPr>
              <a:t>[</a:t>
            </a:r>
            <a:r>
              <a:rPr lang="de-DE" sz="2200" baseline="30000" dirty="0">
                <a:solidFill>
                  <a:srgbClr val="FFFFFF"/>
                </a:solidFill>
                <a:latin typeface="Calibri Light" panose="020F0302020204030204" pitchFamily="34" charset="0"/>
              </a:rPr>
              <a:t>68</a:t>
            </a:r>
            <a:r>
              <a:rPr lang="de-DE" sz="2200" dirty="0">
                <a:solidFill>
                  <a:srgbClr val="FFFFFF"/>
                </a:solidFill>
                <a:latin typeface="Calibri Light" panose="020F0302020204030204" pitchFamily="34" charset="0"/>
              </a:rPr>
              <a:t>Ga]PSMA-PET</a:t>
            </a:r>
          </a:p>
        </p:txBody>
      </p:sp>
      <p:pic>
        <p:nvPicPr>
          <p:cNvPr id="7" name="Picture 23" descr="Wienand_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4067" y="1356002"/>
            <a:ext cx="4114108" cy="236175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Line 24"/>
          <p:cNvSpPr>
            <a:spLocks noChangeShapeType="1"/>
          </p:cNvSpPr>
          <p:nvPr/>
        </p:nvSpPr>
        <p:spPr bwMode="auto">
          <a:xfrm flipH="1" flipV="1">
            <a:off x="8966693" y="4778450"/>
            <a:ext cx="256830" cy="66794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>
              <a:latin typeface="Calibri Light" panose="020F0302020204030204" pitchFamily="34" charset="0"/>
            </a:endParaRPr>
          </a:p>
        </p:txBody>
      </p:sp>
      <p:sp>
        <p:nvSpPr>
          <p:cNvPr id="13" name="Untertitel 2"/>
          <p:cNvSpPr txBox="1">
            <a:spLocks/>
          </p:cNvSpPr>
          <p:nvPr/>
        </p:nvSpPr>
        <p:spPr bwMode="auto">
          <a:xfrm>
            <a:off x="4233882" y="2996952"/>
            <a:ext cx="207814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de-DE" sz="3200" dirty="0">
                <a:solidFill>
                  <a:srgbClr val="FFFFFF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14" name="Untertitel 2"/>
          <p:cNvSpPr txBox="1">
            <a:spLocks/>
          </p:cNvSpPr>
          <p:nvPr/>
        </p:nvSpPr>
        <p:spPr bwMode="auto">
          <a:xfrm>
            <a:off x="3682486" y="4914769"/>
            <a:ext cx="32400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de-DE" sz="3200" dirty="0">
                <a:solidFill>
                  <a:srgbClr val="FFFFFF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15" name="Textplatzhalter 1"/>
          <p:cNvSpPr txBox="1">
            <a:spLocks/>
          </p:cNvSpPr>
          <p:nvPr/>
        </p:nvSpPr>
        <p:spPr bwMode="auto">
          <a:xfrm>
            <a:off x="6157161" y="1679168"/>
            <a:ext cx="4681767" cy="2270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eaLnBrk="0" hangingPunct="0">
              <a:lnSpc>
                <a:spcPct val="120000"/>
              </a:lnSpc>
              <a:buClr>
                <a:srgbClr val="00B050"/>
              </a:buClr>
            </a:pPr>
            <a:r>
              <a:rPr lang="de-DE" sz="2000" dirty="0" err="1">
                <a:latin typeface="Calibri Light" panose="020F0302020204030204" pitchFamily="34" charset="0"/>
              </a:rPr>
              <a:t>Detection</a:t>
            </a:r>
            <a:r>
              <a:rPr lang="de-DE" sz="2000" dirty="0"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latin typeface="Calibri Light" panose="020F0302020204030204" pitchFamily="34" charset="0"/>
              </a:rPr>
              <a:t>of</a:t>
            </a:r>
            <a:r>
              <a:rPr lang="de-DE" sz="2000" dirty="0"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latin typeface="Calibri Light" panose="020F0302020204030204" pitchFamily="34" charset="0"/>
              </a:rPr>
              <a:t>even</a:t>
            </a:r>
            <a:r>
              <a:rPr lang="de-DE" sz="2000" dirty="0"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latin typeface="Calibri Light" panose="020F0302020204030204" pitchFamily="34" charset="0"/>
              </a:rPr>
              <a:t>very</a:t>
            </a:r>
            <a:r>
              <a:rPr lang="de-DE" sz="2000" dirty="0"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latin typeface="Calibri Light" panose="020F0302020204030204" pitchFamily="34" charset="0"/>
              </a:rPr>
              <a:t>small</a:t>
            </a:r>
            <a:r>
              <a:rPr lang="de-DE" sz="2000" dirty="0"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latin typeface="Calibri Light" panose="020F0302020204030204" pitchFamily="34" charset="0"/>
              </a:rPr>
              <a:t>lesions</a:t>
            </a:r>
            <a:r>
              <a:rPr lang="de-DE" sz="2000" dirty="0">
                <a:latin typeface="Calibri Light" panose="020F0302020204030204" pitchFamily="34" charset="0"/>
              </a:rPr>
              <a:t>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392144" y="6596390"/>
            <a:ext cx="51845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>
                <a:latin typeface="Calibri Light" panose="020F0302020204030204" pitchFamily="34" charset="0"/>
              </a:rPr>
              <a:t>Courtesy</a:t>
            </a:r>
            <a:r>
              <a:rPr lang="de-DE" sz="1100" dirty="0">
                <a:latin typeface="Calibri Light" panose="020F0302020204030204" pitchFamily="34" charset="0"/>
              </a:rPr>
              <a:t> </a:t>
            </a:r>
            <a:r>
              <a:rPr lang="de-DE" sz="1100" dirty="0" err="1">
                <a:latin typeface="Calibri Light" panose="020F0302020204030204" pitchFamily="34" charset="0"/>
              </a:rPr>
              <a:t>of</a:t>
            </a:r>
            <a:r>
              <a:rPr lang="de-DE" sz="1100" dirty="0">
                <a:latin typeface="Calibri Light" panose="020F0302020204030204" pitchFamily="34" charset="0"/>
              </a:rPr>
              <a:t> C. Kobe, M. </a:t>
            </a:r>
            <a:r>
              <a:rPr lang="de-DE" sz="1100" dirty="0" err="1">
                <a:latin typeface="Calibri Light" panose="020F0302020204030204" pitchFamily="34" charset="0"/>
              </a:rPr>
              <a:t>Dietlein</a:t>
            </a:r>
            <a:r>
              <a:rPr lang="de-DE" sz="1100" dirty="0">
                <a:latin typeface="Calibri Light" panose="020F0302020204030204" pitchFamily="34" charset="0"/>
              </a:rPr>
              <a:t>, Nuklearmedizin UKK</a:t>
            </a:r>
          </a:p>
        </p:txBody>
      </p:sp>
      <p:sp>
        <p:nvSpPr>
          <p:cNvPr id="16" name="Titel 6"/>
          <p:cNvSpPr txBox="1">
            <a:spLocks/>
          </p:cNvSpPr>
          <p:nvPr/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1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 err="1"/>
              <a:t>Comparison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existing</a:t>
            </a:r>
            <a:r>
              <a:rPr lang="de-DE" sz="2800" dirty="0"/>
              <a:t> </a:t>
            </a:r>
            <a:r>
              <a:rPr lang="de-DE" sz="2800" dirty="0" err="1"/>
              <a:t>standards</a:t>
            </a:r>
            <a:endParaRPr lang="de-DE" sz="2800" dirty="0"/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599610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/>
          <p:cNvSpPr txBox="1">
            <a:spLocks/>
          </p:cNvSpPr>
          <p:nvPr/>
        </p:nvSpPr>
        <p:spPr bwMode="auto">
          <a:xfrm>
            <a:off x="2424237" y="5570612"/>
            <a:ext cx="32400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de-DE" sz="2200" dirty="0">
                <a:solidFill>
                  <a:srgbClr val="FFFFFF"/>
                </a:solidFill>
                <a:latin typeface="Calibri Light" panose="020F0302020204030204" pitchFamily="34" charset="0"/>
              </a:rPr>
              <a:t>[</a:t>
            </a:r>
            <a:r>
              <a:rPr lang="de-DE" sz="2200" baseline="30000" dirty="0">
                <a:solidFill>
                  <a:srgbClr val="FFFFFF"/>
                </a:solidFill>
                <a:latin typeface="Calibri Light" panose="020F0302020204030204" pitchFamily="34" charset="0"/>
              </a:rPr>
              <a:t>68</a:t>
            </a:r>
            <a:r>
              <a:rPr lang="de-DE" sz="2200" dirty="0">
                <a:solidFill>
                  <a:srgbClr val="FFFFFF"/>
                </a:solidFill>
                <a:latin typeface="Calibri Light" panose="020F0302020204030204" pitchFamily="34" charset="0"/>
              </a:rPr>
              <a:t>Ga]PSMA-PET</a:t>
            </a:r>
          </a:p>
        </p:txBody>
      </p:sp>
      <p:sp>
        <p:nvSpPr>
          <p:cNvPr id="16" name="Titel 6"/>
          <p:cNvSpPr txBox="1">
            <a:spLocks/>
          </p:cNvSpPr>
          <p:nvPr/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1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Documentation of safety and efficacy</a:t>
            </a:r>
            <a:endParaRPr lang="de-DE" sz="2800" dirty="0"/>
          </a:p>
          <a:p>
            <a:endParaRPr lang="de-DE" sz="2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89" y="1352945"/>
            <a:ext cx="3176394" cy="4541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8097">
            <a:off x="1762047" y="1418876"/>
            <a:ext cx="3316019" cy="47428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18489">
            <a:off x="2582186" y="1676933"/>
            <a:ext cx="3320415" cy="4474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-1899592"/>
            <a:ext cx="2364996" cy="163973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0249" y="740389"/>
            <a:ext cx="3776091" cy="540829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20459999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76391">
            <a:off x="6868216" y="911624"/>
            <a:ext cx="3746532" cy="524256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20459989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75965">
            <a:off x="7999494" y="983726"/>
            <a:ext cx="3808476" cy="537591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20459999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1261" y="4922541"/>
            <a:ext cx="2196871" cy="157724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604" y="2931368"/>
            <a:ext cx="4762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0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7946" y="3131592"/>
            <a:ext cx="1730808" cy="162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927" y="2797455"/>
            <a:ext cx="2280224" cy="1517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766" y="1917449"/>
            <a:ext cx="2224748" cy="1439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6715" y="1427177"/>
            <a:ext cx="11449050" cy="4214255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 </a:t>
            </a:r>
            <a:r>
              <a:rPr lang="en-US" sz="2400" dirty="0"/>
              <a:t>Identification of an appropriate target</a:t>
            </a:r>
          </a:p>
          <a:p>
            <a:pPr>
              <a:lnSpc>
                <a:spcPct val="1500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 Selection of lead structure with high affinity for molecular target</a:t>
            </a:r>
          </a:p>
          <a:p>
            <a:pPr>
              <a:lnSpc>
                <a:spcPct val="1500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 Precursor synthesis</a:t>
            </a:r>
          </a:p>
          <a:p>
            <a:pPr>
              <a:lnSpc>
                <a:spcPct val="1500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 Development of labelling strategies</a:t>
            </a:r>
          </a:p>
          <a:p>
            <a:pPr>
              <a:lnSpc>
                <a:spcPct val="1500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 </a:t>
            </a:r>
            <a:r>
              <a:rPr lang="en-US" sz="2400" dirty="0" err="1"/>
              <a:t>Optimisation</a:t>
            </a:r>
            <a:r>
              <a:rPr lang="en-US" sz="2400" dirty="0"/>
              <a:t> of labelling and QC</a:t>
            </a:r>
          </a:p>
          <a:p>
            <a:pPr>
              <a:lnSpc>
                <a:spcPct val="1500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de-DE" sz="2400" dirty="0"/>
              <a:t> </a:t>
            </a:r>
            <a:r>
              <a:rPr lang="de-DE" sz="2400" dirty="0" err="1"/>
              <a:t>Documentation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drug</a:t>
            </a:r>
            <a:r>
              <a:rPr lang="de-DE" sz="2400" dirty="0"/>
              <a:t> </a:t>
            </a:r>
            <a:r>
              <a:rPr lang="de-DE" sz="2400" dirty="0" err="1"/>
              <a:t>master</a:t>
            </a:r>
            <a:r>
              <a:rPr lang="de-DE" sz="2400" dirty="0"/>
              <a:t> </a:t>
            </a:r>
            <a:r>
              <a:rPr lang="de-DE" sz="2400" dirty="0" err="1"/>
              <a:t>file</a:t>
            </a:r>
            <a:r>
              <a:rPr lang="de-DE" sz="2400" dirty="0"/>
              <a:t> (</a:t>
            </a:r>
            <a:r>
              <a:rPr lang="de-DE" sz="2400" dirty="0" err="1"/>
              <a:t>dosimetry</a:t>
            </a:r>
            <a:r>
              <a:rPr lang="de-DE" sz="2400" dirty="0"/>
              <a:t>, </a:t>
            </a:r>
            <a:r>
              <a:rPr lang="de-DE" sz="2400" dirty="0" err="1"/>
              <a:t>toxicity</a:t>
            </a:r>
            <a:r>
              <a:rPr lang="de-DE" sz="2400" dirty="0"/>
              <a:t> etc.)</a:t>
            </a:r>
          </a:p>
        </p:txBody>
      </p:sp>
      <p:sp>
        <p:nvSpPr>
          <p:cNvPr id="6" name="Titel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Chemical design and tracer Development</a:t>
            </a:r>
            <a:endParaRPr lang="de-DE" sz="2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312" y="817680"/>
            <a:ext cx="2118380" cy="1639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312" y="4387155"/>
            <a:ext cx="2523108" cy="1744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3038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and production of new tracers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 Identification of an appropriate target</a:t>
            </a:r>
          </a:p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772816"/>
            <a:ext cx="9211263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05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/>
          <p:cNvSpPr/>
          <p:nvPr/>
        </p:nvSpPr>
        <p:spPr>
          <a:xfrm>
            <a:off x="9795315" y="5878075"/>
            <a:ext cx="2160240" cy="727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034" t="12491" r="46440" b="42372"/>
          <a:stretch/>
        </p:blipFill>
        <p:spPr>
          <a:xfrm>
            <a:off x="5940562" y="1026456"/>
            <a:ext cx="2891743" cy="3410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7" name="Objekt 26"/>
          <p:cNvGraphicFramePr>
            <a:graphicFrameLocks noChangeAspect="1"/>
          </p:cNvGraphicFramePr>
          <p:nvPr>
            <p:extLst/>
          </p:nvPr>
        </p:nvGraphicFramePr>
        <p:xfrm>
          <a:off x="7547608" y="3591686"/>
          <a:ext cx="2822248" cy="2147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2" name="CS ChemDraw Drawing" r:id="rId5" imgW="5204023" imgH="3960495" progId="ChemDraw.Document.6.0">
                  <p:embed/>
                </p:oleObj>
              </mc:Choice>
              <mc:Fallback>
                <p:oleObj name="CS ChemDraw Drawing" r:id="rId5" imgW="5204023" imgH="396049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47608" y="3591686"/>
                        <a:ext cx="2822248" cy="2147794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5000"/>
                          <a:lumOff val="7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3" name="Picture 9" descr="http://www.pathologyoutlines.com/imgau/prostategleasonfig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222" y="1212943"/>
            <a:ext cx="1913316" cy="1439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647017" y="4553693"/>
            <a:ext cx="5539178" cy="1972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A023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MS PGothic" panose="020B0600070205080204" pitchFamily="34" charset="-128"/>
              </a:rPr>
              <a:t>P</a:t>
            </a:r>
            <a:r>
              <a:rPr lang="en-US" dirty="0">
                <a:solidFill>
                  <a:srgbClr val="A0235A"/>
                </a:solidFill>
                <a:latin typeface="Calibri Light" panose="020F0302020204030204" pitchFamily="34" charset="0"/>
                <a:ea typeface="MS PGothic" panose="020B0600070205080204" pitchFamily="34" charset="-128"/>
              </a:rPr>
              <a:t>rostate-</a:t>
            </a:r>
            <a:r>
              <a:rPr lang="en-US" b="1" dirty="0">
                <a:solidFill>
                  <a:srgbClr val="A023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MS PGothic" panose="020B0600070205080204" pitchFamily="34" charset="-128"/>
              </a:rPr>
              <a:t>S</a:t>
            </a:r>
            <a:r>
              <a:rPr lang="en-US" dirty="0">
                <a:solidFill>
                  <a:srgbClr val="A0235A"/>
                </a:solidFill>
                <a:latin typeface="Calibri Light" panose="020F0302020204030204" pitchFamily="34" charset="0"/>
                <a:ea typeface="MS PGothic" panose="020B0600070205080204" pitchFamily="34" charset="-128"/>
              </a:rPr>
              <a:t>pecific-</a:t>
            </a:r>
            <a:r>
              <a:rPr lang="en-US" b="1" dirty="0">
                <a:solidFill>
                  <a:srgbClr val="A023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MS PGothic" panose="020B0600070205080204" pitchFamily="34" charset="-128"/>
              </a:rPr>
              <a:t>M</a:t>
            </a:r>
            <a:r>
              <a:rPr lang="en-US" dirty="0">
                <a:solidFill>
                  <a:srgbClr val="A0235A"/>
                </a:solidFill>
                <a:latin typeface="Calibri Light" panose="020F0302020204030204" pitchFamily="34" charset="0"/>
                <a:ea typeface="MS PGothic" panose="020B0600070205080204" pitchFamily="34" charset="-128"/>
              </a:rPr>
              <a:t>embrane-</a:t>
            </a:r>
            <a:r>
              <a:rPr lang="en-US" b="1" dirty="0">
                <a:solidFill>
                  <a:srgbClr val="A023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MS PGothic" panose="020B0600070205080204" pitchFamily="34" charset="-128"/>
              </a:rPr>
              <a:t>A</a:t>
            </a:r>
            <a:r>
              <a:rPr lang="en-US" dirty="0">
                <a:solidFill>
                  <a:srgbClr val="A0235A"/>
                </a:solidFill>
                <a:latin typeface="Calibri Light" panose="020F0302020204030204" pitchFamily="34" charset="0"/>
                <a:ea typeface="MS PGothic" panose="020B0600070205080204" pitchFamily="34" charset="-128"/>
              </a:rPr>
              <a:t>ntigen:</a:t>
            </a:r>
          </a:p>
          <a:p>
            <a:pPr marL="285750" indent="-28575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Calibri Light" panose="020F0302020204030204" pitchFamily="34" charset="0"/>
              </a:rPr>
              <a:t>Membrane-</a:t>
            </a:r>
            <a:r>
              <a:rPr lang="de-DE" dirty="0" err="1">
                <a:latin typeface="Calibri Light" panose="020F0302020204030204" pitchFamily="34" charset="0"/>
              </a:rPr>
              <a:t>bound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zinc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metallopeptidase</a:t>
            </a:r>
            <a:endParaRPr lang="de-DE" dirty="0">
              <a:latin typeface="Calibri Light" panose="020F0302020204030204" pitchFamily="34" charset="0"/>
            </a:endParaRPr>
          </a:p>
          <a:p>
            <a:pPr marL="285750" indent="-28575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alibri Light" panose="020F0302020204030204" pitchFamily="34" charset="0"/>
                <a:ea typeface="MS PGothic" panose="020B0600070205080204" pitchFamily="34" charset="-128"/>
              </a:rPr>
              <a:t>in vivo: Hydrolysis of </a:t>
            </a:r>
            <a:r>
              <a:rPr lang="en-US" i="1" dirty="0">
                <a:latin typeface="Calibri Light" panose="020F0302020204030204" pitchFamily="34" charset="0"/>
                <a:ea typeface="MS PGothic" panose="020B0600070205080204" pitchFamily="34" charset="-128"/>
              </a:rPr>
              <a:t>N</a:t>
            </a:r>
            <a:r>
              <a:rPr lang="en-US" dirty="0">
                <a:latin typeface="Calibri Light" panose="020F0302020204030204" pitchFamily="34" charset="0"/>
                <a:ea typeface="MS PGothic" panose="020B0600070205080204" pitchFamily="34" charset="-128"/>
              </a:rPr>
              <a:t>-</a:t>
            </a:r>
            <a:r>
              <a:rPr lang="en-US" dirty="0" err="1">
                <a:latin typeface="Calibri Light" panose="020F0302020204030204" pitchFamily="34" charset="0"/>
                <a:ea typeface="MS PGothic" panose="020B0600070205080204" pitchFamily="34" charset="-128"/>
              </a:rPr>
              <a:t>acetylaspartylglutamate</a:t>
            </a:r>
            <a:r>
              <a:rPr lang="en-US" dirty="0">
                <a:latin typeface="Calibri Light" panose="020F0302020204030204" pitchFamily="34" charset="0"/>
                <a:ea typeface="MS PGothic" panose="020B0600070205080204" pitchFamily="34" charset="-128"/>
              </a:rPr>
              <a:t> (NAAG) into glutamate and N-</a:t>
            </a:r>
            <a:r>
              <a:rPr lang="en-US" dirty="0" err="1">
                <a:latin typeface="Calibri Light" panose="020F0302020204030204" pitchFamily="34" charset="0"/>
                <a:ea typeface="MS PGothic" panose="020B0600070205080204" pitchFamily="34" charset="-128"/>
              </a:rPr>
              <a:t>acetylaspartate</a:t>
            </a:r>
            <a:endParaRPr lang="de-DE" dirty="0">
              <a:latin typeface="Calibri Light" panose="020F0302020204030204" pitchFamily="34" charset="0"/>
            </a:endParaRPr>
          </a:p>
          <a:p>
            <a:pPr marL="285750" indent="-28575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Calibri Light" panose="020F0302020204030204" pitchFamily="34" charset="0"/>
              </a:rPr>
              <a:t>High </a:t>
            </a:r>
            <a:r>
              <a:rPr lang="de-DE" dirty="0" err="1">
                <a:latin typeface="Calibri Light" panose="020F0302020204030204" pitchFamily="34" charset="0"/>
              </a:rPr>
              <a:t>expression</a:t>
            </a:r>
            <a:r>
              <a:rPr lang="de-DE" dirty="0">
                <a:latin typeface="Calibri Light" panose="020F0302020204030204" pitchFamily="34" charset="0"/>
              </a:rPr>
              <a:t> in </a:t>
            </a:r>
            <a:r>
              <a:rPr lang="de-DE" dirty="0" err="1">
                <a:latin typeface="Calibri Light" panose="020F0302020204030204" pitchFamily="34" charset="0"/>
              </a:rPr>
              <a:t>the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ephithelial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cells</a:t>
            </a:r>
            <a:r>
              <a:rPr lang="de-DE" dirty="0">
                <a:latin typeface="Calibri Light" panose="020F0302020204030204" pitchFamily="34" charset="0"/>
              </a:rPr>
              <a:t> of </a:t>
            </a:r>
            <a:r>
              <a:rPr lang="de-DE" dirty="0" err="1">
                <a:latin typeface="Calibri Light" panose="020F0302020204030204" pitchFamily="34" charset="0"/>
              </a:rPr>
              <a:t>most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PCa</a:t>
            </a:r>
            <a:r>
              <a:rPr lang="de-DE" dirty="0">
                <a:latin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</a:rPr>
              <a:t>tumors</a:t>
            </a:r>
            <a:endParaRPr lang="en-US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3322321" y="2412391"/>
            <a:ext cx="2552118" cy="1705232"/>
            <a:chOff x="2660970" y="2974904"/>
            <a:chExt cx="1551054" cy="1083255"/>
          </a:xfrm>
        </p:grpSpPr>
        <p:sp>
          <p:nvSpPr>
            <p:cNvPr id="21" name="Text Box 44"/>
            <p:cNvSpPr txBox="1">
              <a:spLocks noChangeArrowheads="1"/>
            </p:cNvSpPr>
            <p:nvPr/>
          </p:nvSpPr>
          <p:spPr bwMode="auto">
            <a:xfrm>
              <a:off x="2660970" y="3881787"/>
              <a:ext cx="1469861" cy="176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22" name="Gruppieren 21"/>
            <p:cNvGrpSpPr/>
            <p:nvPr/>
          </p:nvGrpSpPr>
          <p:grpSpPr>
            <a:xfrm>
              <a:off x="2660970" y="2974904"/>
              <a:ext cx="1551054" cy="895494"/>
              <a:chOff x="899592" y="2765677"/>
              <a:chExt cx="1551054" cy="895494"/>
            </a:xfrm>
          </p:grpSpPr>
          <p:pic>
            <p:nvPicPr>
              <p:cNvPr id="23" name="Picture 41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592" y="2830484"/>
                <a:ext cx="1470060" cy="762823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  <a:effectLst>
                <a:outerShdw blurRad="63500" dist="71842" dir="18900000" algn="ctr" rotWithShape="0">
                  <a:schemeClr val="bg2">
                    <a:alpha val="50000"/>
                  </a:schemeClr>
                </a:outerShdw>
              </a:effectLst>
            </p:spPr>
          </p:pic>
          <p:pic>
            <p:nvPicPr>
              <p:cNvPr id="24" name="Grafik 23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8077" y="2765677"/>
                <a:ext cx="1342569" cy="895494"/>
              </a:xfrm>
              <a:prstGeom prst="rect">
                <a:avLst/>
              </a:prstGeom>
              <a:ln>
                <a:noFill/>
              </a:ln>
            </p:spPr>
          </p:pic>
        </p:grpSp>
      </p:grpSp>
      <p:cxnSp>
        <p:nvCxnSpPr>
          <p:cNvPr id="30" name="Gerade Verbindung mit Pfeil 29"/>
          <p:cNvCxnSpPr>
            <a:stCxn id="6153" idx="3"/>
          </p:cNvCxnSpPr>
          <p:nvPr/>
        </p:nvCxnSpPr>
        <p:spPr>
          <a:xfrm>
            <a:off x="6552538" y="1932828"/>
            <a:ext cx="600188" cy="233776"/>
          </a:xfrm>
          <a:prstGeom prst="straightConnector1">
            <a:avLst/>
          </a:prstGeom>
          <a:ln w="76200">
            <a:solidFill>
              <a:schemeClr val="accent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>
            <a:off x="7386432" y="3381456"/>
            <a:ext cx="271200" cy="514298"/>
          </a:xfrm>
          <a:prstGeom prst="straightConnector1">
            <a:avLst/>
          </a:prstGeom>
          <a:ln w="76200">
            <a:solidFill>
              <a:schemeClr val="accent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1" name="Ellipse 50"/>
          <p:cNvSpPr/>
          <p:nvPr/>
        </p:nvSpPr>
        <p:spPr>
          <a:xfrm>
            <a:off x="6672064" y="5625546"/>
            <a:ext cx="1944216" cy="1232454"/>
          </a:xfrm>
          <a:prstGeom prst="ellipse">
            <a:avLst/>
          </a:prstGeom>
          <a:noFill/>
          <a:ln>
            <a:solidFill>
              <a:srgbClr val="A023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2" name="Titel 1"/>
          <p:cNvSpPr txBox="1">
            <a:spLocks/>
          </p:cNvSpPr>
          <p:nvPr/>
        </p:nvSpPr>
        <p:spPr>
          <a:xfrm>
            <a:off x="1642081" y="-1338089"/>
            <a:ext cx="7488000" cy="576000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endParaRPr lang="de-DE" dirty="0">
              <a:solidFill>
                <a:srgbClr val="023D6B"/>
              </a:solidFill>
            </a:endParaRPr>
          </a:p>
        </p:txBody>
      </p:sp>
      <p:sp>
        <p:nvSpPr>
          <p:cNvPr id="35" name="Text Box 44"/>
          <p:cNvSpPr txBox="1">
            <a:spLocks noChangeArrowheads="1"/>
          </p:cNvSpPr>
          <p:nvPr/>
        </p:nvSpPr>
        <p:spPr bwMode="auto">
          <a:xfrm>
            <a:off x="3432534" y="3679403"/>
            <a:ext cx="2303765" cy="462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squar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alibri Light" panose="020F0302020204030204" pitchFamily="34" charset="0"/>
              </a:rPr>
              <a:t>Selection of key processes and target identification</a:t>
            </a:r>
          </a:p>
        </p:txBody>
      </p:sp>
      <p:pic>
        <p:nvPicPr>
          <p:cNvPr id="16" name="Picture 4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9610" y="1013817"/>
            <a:ext cx="1925638" cy="1790700"/>
          </a:xfrm>
          <a:prstGeom prst="rect">
            <a:avLst/>
          </a:prstGeom>
          <a:solidFill>
            <a:srgbClr val="000066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71842" dir="189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34" name="Text Box 44"/>
          <p:cNvSpPr txBox="1">
            <a:spLocks noChangeArrowheads="1"/>
          </p:cNvSpPr>
          <p:nvPr/>
        </p:nvSpPr>
        <p:spPr bwMode="auto">
          <a:xfrm>
            <a:off x="1647018" y="2382255"/>
            <a:ext cx="1933347" cy="462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squar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200" dirty="0" err="1">
                <a:latin typeface="Calibri Light" panose="020F0302020204030204" pitchFamily="34" charset="0"/>
              </a:rPr>
              <a:t>Molecular</a:t>
            </a:r>
            <a:r>
              <a:rPr lang="de-DE" sz="1200" dirty="0">
                <a:latin typeface="Calibri Light" panose="020F0302020204030204" pitchFamily="34" charset="0"/>
              </a:rPr>
              <a:t> </a:t>
            </a:r>
            <a:r>
              <a:rPr lang="de-DE" sz="1200" dirty="0" err="1">
                <a:latin typeface="Calibri Light" panose="020F0302020204030204" pitchFamily="34" charset="0"/>
              </a:rPr>
              <a:t>biological</a:t>
            </a:r>
            <a:endParaRPr lang="de-DE" sz="1200" dirty="0">
              <a:latin typeface="Calibri Light" panose="020F03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200" dirty="0" err="1">
                <a:latin typeface="Calibri Light" panose="020F0302020204030204" pitchFamily="34" charset="0"/>
              </a:rPr>
              <a:t>screening</a:t>
            </a:r>
            <a:endParaRPr lang="de-DE" sz="1200" dirty="0">
              <a:latin typeface="Calibri Light" panose="020F0302020204030204" pitchFamily="34" charset="0"/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>
            <a:off x="3427831" y="2092739"/>
            <a:ext cx="464835" cy="684304"/>
          </a:xfrm>
          <a:prstGeom prst="straightConnector1">
            <a:avLst/>
          </a:prstGeom>
          <a:ln w="762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Abgerundete rechteckige Legende 35"/>
          <p:cNvSpPr/>
          <p:nvPr/>
        </p:nvSpPr>
        <p:spPr>
          <a:xfrm>
            <a:off x="8790310" y="1233190"/>
            <a:ext cx="1548974" cy="1301254"/>
          </a:xfrm>
          <a:prstGeom prst="wedgeRoundRectCallout">
            <a:avLst>
              <a:gd name="adj1" fmla="val -126368"/>
              <a:gd name="adj2" fmla="val 65669"/>
              <a:gd name="adj3" fmla="val 16667"/>
            </a:avLst>
          </a:prstGeom>
          <a:solidFill>
            <a:schemeClr val="bg1"/>
          </a:solidFill>
          <a:ln w="0">
            <a:solidFill>
              <a:schemeClr val="tx1">
                <a:alpha val="51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20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11"/>
          <a:srcRect b="13980"/>
          <a:stretch/>
        </p:blipFill>
        <p:spPr>
          <a:xfrm>
            <a:off x="8878583" y="1375796"/>
            <a:ext cx="1395068" cy="1059306"/>
          </a:xfrm>
          <a:prstGeom prst="rect">
            <a:avLst/>
          </a:prstGeom>
        </p:spPr>
      </p:pic>
      <p:graphicFrame>
        <p:nvGraphicFramePr>
          <p:cNvPr id="37" name="Objek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397233"/>
              </p:ext>
            </p:extLst>
          </p:nvPr>
        </p:nvGraphicFramePr>
        <p:xfrm>
          <a:off x="6881813" y="5902325"/>
          <a:ext cx="3662362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CS ChemDraw Drawing" r:id="rId12" imgW="5786086" imgH="1226369" progId="ChemDraw.Document.6.0">
                  <p:embed/>
                </p:oleObj>
              </mc:Choice>
              <mc:Fallback>
                <p:oleObj name="CS ChemDraw Drawing" r:id="rId12" imgW="5786086" imgH="122636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81813" y="5902325"/>
                        <a:ext cx="3662362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sz="2800" dirty="0"/>
            </a:br>
            <a:endParaRPr lang="de-DE" sz="2800" dirty="0"/>
          </a:p>
        </p:txBody>
      </p:sp>
      <p:sp>
        <p:nvSpPr>
          <p:cNvPr id="31" name="Rechteck 30"/>
          <p:cNvSpPr/>
          <p:nvPr/>
        </p:nvSpPr>
        <p:spPr>
          <a:xfrm>
            <a:off x="1732425" y="6410964"/>
            <a:ext cx="2491367" cy="356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38" name="Titel 1"/>
          <p:cNvSpPr txBox="1">
            <a:spLocks/>
          </p:cNvSpPr>
          <p:nvPr/>
        </p:nvSpPr>
        <p:spPr>
          <a:xfrm>
            <a:off x="523875" y="4764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/>
          </a:p>
        </p:txBody>
      </p:sp>
      <p:sp>
        <p:nvSpPr>
          <p:cNvPr id="39" name="Titel 6"/>
          <p:cNvSpPr txBox="1">
            <a:spLocks/>
          </p:cNvSpPr>
          <p:nvPr/>
        </p:nvSpPr>
        <p:spPr>
          <a:xfrm>
            <a:off x="407368" y="34628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design and production of new tracers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23023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1" grpId="0" animBg="1"/>
      <p:bldP spid="36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design and production of new tracers</a:t>
            </a:r>
            <a:endParaRPr lang="de-DE" sz="280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 Selection of lead structures with high affinity for molecular target</a:t>
            </a:r>
          </a:p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414" y="1375645"/>
            <a:ext cx="7647751" cy="458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81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/>
          <p:cNvSpPr txBox="1">
            <a:spLocks/>
          </p:cNvSpPr>
          <p:nvPr/>
        </p:nvSpPr>
        <p:spPr>
          <a:xfrm>
            <a:off x="7176120" y="4481558"/>
            <a:ext cx="3632630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ts val="21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de-DE" sz="1500" dirty="0">
                <a:latin typeface="Calibri Light" panose="020F0302020204030204" pitchFamily="34" charset="0"/>
              </a:rPr>
              <a:t>Development </a:t>
            </a:r>
            <a:r>
              <a:rPr lang="de-DE" sz="1500" dirty="0" err="1">
                <a:latin typeface="Calibri Light" panose="020F0302020204030204" pitchFamily="34" charset="0"/>
              </a:rPr>
              <a:t>of</a:t>
            </a:r>
            <a:r>
              <a:rPr lang="de-DE" sz="1500" dirty="0">
                <a:latin typeface="Calibri Light" panose="020F0302020204030204" pitchFamily="34" charset="0"/>
              </a:rPr>
              <a:t> PSMA </a:t>
            </a:r>
            <a:r>
              <a:rPr lang="de-DE" sz="1500" dirty="0" err="1">
                <a:latin typeface="Calibri Light" panose="020F0302020204030204" pitchFamily="34" charset="0"/>
              </a:rPr>
              <a:t>inhibitor</a:t>
            </a:r>
            <a:endParaRPr lang="de-DE" sz="1500" dirty="0">
              <a:latin typeface="Calibri Light" panose="020F0302020204030204" pitchFamily="34" charset="0"/>
            </a:endParaRPr>
          </a:p>
          <a:p>
            <a:pPr marL="285750" indent="-285750">
              <a:lnSpc>
                <a:spcPts val="21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de-DE" sz="1500" dirty="0">
                <a:latin typeface="Calibri Light" panose="020F0302020204030204" pitchFamily="34" charset="0"/>
              </a:rPr>
              <a:t>High </a:t>
            </a:r>
            <a:r>
              <a:rPr lang="de-DE" sz="1500" dirty="0" err="1">
                <a:latin typeface="Calibri Light" panose="020F0302020204030204" pitchFamily="34" charset="0"/>
              </a:rPr>
              <a:t>affinity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for</a:t>
            </a:r>
            <a:r>
              <a:rPr lang="de-DE" sz="1500" dirty="0">
                <a:latin typeface="Calibri Light" panose="020F0302020204030204" pitchFamily="34" charset="0"/>
              </a:rPr>
              <a:t> PSMA</a:t>
            </a:r>
          </a:p>
          <a:p>
            <a:pPr marL="285750" indent="-285750">
              <a:lnSpc>
                <a:spcPts val="21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de-DE" sz="1500" dirty="0">
                <a:latin typeface="Calibri Light" panose="020F0302020204030204" pitchFamily="34" charset="0"/>
              </a:rPr>
              <a:t>High </a:t>
            </a:r>
            <a:r>
              <a:rPr lang="de-DE" sz="1500" dirty="0" err="1">
                <a:latin typeface="Calibri Light" panose="020F0302020204030204" pitchFamily="34" charset="0"/>
              </a:rPr>
              <a:t>metabolic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stability</a:t>
            </a:r>
            <a:endParaRPr lang="de-DE" sz="1500" dirty="0">
              <a:latin typeface="Calibri Light" panose="020F0302020204030204" pitchFamily="34" charset="0"/>
            </a:endParaRPr>
          </a:p>
          <a:p>
            <a:pPr marL="285750" indent="-285750">
              <a:lnSpc>
                <a:spcPts val="21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de-DE" sz="1500" dirty="0" err="1">
                <a:latin typeface="Calibri Light" panose="020F0302020204030204" pitchFamily="34" charset="0"/>
              </a:rPr>
              <a:t>Suitable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for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radiolabeling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by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prosthetic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groups</a:t>
            </a:r>
            <a:endParaRPr lang="de-DE" sz="1500" dirty="0">
              <a:latin typeface="Calibri Light" panose="020F0302020204030204" pitchFamily="34" charset="0"/>
            </a:endParaRPr>
          </a:p>
        </p:txBody>
      </p:sp>
      <p:sp>
        <p:nvSpPr>
          <p:cNvPr id="7" name="Titel 2"/>
          <p:cNvSpPr txBox="1">
            <a:spLocks/>
          </p:cNvSpPr>
          <p:nvPr/>
        </p:nvSpPr>
        <p:spPr>
          <a:xfrm>
            <a:off x="1866583" y="4481558"/>
            <a:ext cx="34593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ts val="21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de-DE" sz="1500" dirty="0" err="1">
                <a:latin typeface="Calibri Light" panose="020F0302020204030204" pitchFamily="34" charset="0"/>
              </a:rPr>
              <a:t>Endogenous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ligand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of</a:t>
            </a:r>
            <a:r>
              <a:rPr lang="de-DE" sz="1500" dirty="0">
                <a:latin typeface="Calibri Light" panose="020F0302020204030204" pitchFamily="34" charset="0"/>
              </a:rPr>
              <a:t> PSMA</a:t>
            </a:r>
          </a:p>
          <a:p>
            <a:pPr marL="285750" indent="-285750">
              <a:lnSpc>
                <a:spcPts val="21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de-DE" sz="1500" i="1" dirty="0">
                <a:latin typeface="Calibri Light" panose="020F0302020204030204" pitchFamily="34" charset="0"/>
              </a:rPr>
              <a:t>in-vivo</a:t>
            </a:r>
            <a:r>
              <a:rPr lang="de-DE" sz="1500" dirty="0">
                <a:latin typeface="Calibri Light" panose="020F0302020204030204" pitchFamily="34" charset="0"/>
              </a:rPr>
              <a:t>: </a:t>
            </a:r>
            <a:r>
              <a:rPr lang="de-DE" sz="1500" dirty="0" err="1">
                <a:latin typeface="Calibri Light" panose="020F0302020204030204" pitchFamily="34" charset="0"/>
              </a:rPr>
              <a:t>Cleavage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to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i="1" dirty="0">
                <a:latin typeface="Calibri Light" panose="020F0302020204030204" pitchFamily="34" charset="0"/>
              </a:rPr>
              <a:t>N</a:t>
            </a:r>
            <a:r>
              <a:rPr lang="de-DE" sz="1500" dirty="0">
                <a:latin typeface="Calibri Light" panose="020F0302020204030204" pitchFamily="34" charset="0"/>
              </a:rPr>
              <a:t>-</a:t>
            </a:r>
            <a:r>
              <a:rPr lang="de-DE" sz="1500" dirty="0" err="1">
                <a:latin typeface="Calibri Light" panose="020F0302020204030204" pitchFamily="34" charset="0"/>
              </a:rPr>
              <a:t>acetylaspartate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and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glutamate</a:t>
            </a:r>
            <a:r>
              <a:rPr lang="de-DE" sz="1500" dirty="0">
                <a:latin typeface="Calibri Light" panose="020F0302020204030204" pitchFamily="34" charset="0"/>
              </a:rPr>
              <a:t> =&gt; </a:t>
            </a:r>
            <a:r>
              <a:rPr lang="de-DE" sz="1500" dirty="0" err="1">
                <a:latin typeface="Calibri Light" panose="020F0302020204030204" pitchFamily="34" charset="0"/>
              </a:rPr>
              <a:t>short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plasma</a:t>
            </a:r>
            <a:r>
              <a:rPr lang="de-DE" sz="1500" dirty="0">
                <a:latin typeface="Calibri Light" panose="020F0302020204030204" pitchFamily="34" charset="0"/>
              </a:rPr>
              <a:t> half </a:t>
            </a:r>
            <a:r>
              <a:rPr lang="de-DE" sz="1500" dirty="0" err="1">
                <a:latin typeface="Calibri Light" panose="020F0302020204030204" pitchFamily="34" charset="0"/>
              </a:rPr>
              <a:t>life</a:t>
            </a:r>
            <a:endParaRPr lang="de-DE" sz="1500" dirty="0">
              <a:latin typeface="Calibri Light" panose="020F0302020204030204" pitchFamily="34" charset="0"/>
            </a:endParaRPr>
          </a:p>
          <a:p>
            <a:pPr marL="285750" indent="-285750">
              <a:lnSpc>
                <a:spcPts val="21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de-DE" sz="1500" dirty="0">
                <a:latin typeface="Calibri Light" panose="020F0302020204030204" pitchFamily="34" charset="0"/>
              </a:rPr>
              <a:t>Not </a:t>
            </a:r>
            <a:r>
              <a:rPr lang="de-DE" sz="1500" dirty="0" err="1">
                <a:latin typeface="Calibri Light" panose="020F0302020204030204" pitchFamily="34" charset="0"/>
              </a:rPr>
              <a:t>suitable</a:t>
            </a:r>
            <a:r>
              <a:rPr lang="de-DE" sz="1500" dirty="0">
                <a:latin typeface="Calibri Light" panose="020F0302020204030204" pitchFamily="34" charset="0"/>
              </a:rPr>
              <a:t> </a:t>
            </a:r>
            <a:r>
              <a:rPr lang="de-DE" sz="1500" dirty="0" err="1">
                <a:latin typeface="Calibri Light" panose="020F0302020204030204" pitchFamily="34" charset="0"/>
              </a:rPr>
              <a:t>as</a:t>
            </a:r>
            <a:r>
              <a:rPr lang="de-DE" sz="1500" dirty="0">
                <a:latin typeface="Calibri Light" panose="020F0302020204030204" pitchFamily="34" charset="0"/>
              </a:rPr>
              <a:t> PET probe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/>
          </p:nvPr>
        </p:nvGraphicFramePr>
        <p:xfrm>
          <a:off x="1930989" y="2132856"/>
          <a:ext cx="3330575" cy="197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CS ChemDraw Drawing" r:id="rId3" imgW="2619417" imgH="1554248" progId="ChemDraw.Document.6.0">
                  <p:embed/>
                </p:oleObj>
              </mc:Choice>
              <mc:Fallback>
                <p:oleObj name="CS ChemDraw Drawing" r:id="rId3" imgW="2619417" imgH="155424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30989" y="2132856"/>
                        <a:ext cx="3330575" cy="197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/>
          <p:cNvSpPr/>
          <p:nvPr/>
        </p:nvSpPr>
        <p:spPr>
          <a:xfrm>
            <a:off x="7941443" y="1644243"/>
            <a:ext cx="183774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Kozikowski</a:t>
            </a:r>
            <a:r>
              <a:rPr lang="en-US" sz="135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sz="135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(2001)</a:t>
            </a:r>
            <a:endParaRPr lang="de-DE" sz="1350" dirty="0">
              <a:latin typeface="Calibri Light" panose="020F0302020204030204" pitchFamily="34" charset="0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7887453" y="1972518"/>
          <a:ext cx="2543175" cy="213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CS ChemDraw Drawing" r:id="rId5" imgW="1872991" imgH="1575369" progId="ChemDraw.Document.6.0">
                  <p:embed/>
                </p:oleObj>
              </mc:Choice>
              <mc:Fallback>
                <p:oleObj name="CS ChemDraw Drawing" r:id="rId5" imgW="1872991" imgH="157536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87453" y="1972518"/>
                        <a:ext cx="2543175" cy="2135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Kreis 11"/>
          <p:cNvSpPr/>
          <p:nvPr/>
        </p:nvSpPr>
        <p:spPr>
          <a:xfrm rot="6423175">
            <a:off x="1578929" y="1458267"/>
            <a:ext cx="1368152" cy="1368152"/>
          </a:xfrm>
          <a:prstGeom prst="pie">
            <a:avLst>
              <a:gd name="adj1" fmla="val 0"/>
              <a:gd name="adj2" fmla="val 13650427"/>
            </a:avLst>
          </a:prstGeom>
          <a:solidFill>
            <a:srgbClr val="A0235A"/>
          </a:solidFill>
          <a:ln>
            <a:solidFill>
              <a:srgbClr val="A0235A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Kreis 12"/>
          <p:cNvSpPr/>
          <p:nvPr/>
        </p:nvSpPr>
        <p:spPr>
          <a:xfrm rot="11267907">
            <a:off x="4032334" y="1614313"/>
            <a:ext cx="1368152" cy="1368152"/>
          </a:xfrm>
          <a:prstGeom prst="pie">
            <a:avLst>
              <a:gd name="adj1" fmla="val 0"/>
              <a:gd name="adj2" fmla="val 1365042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027028" y="1904934"/>
            <a:ext cx="14466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 err="1">
                <a:solidFill>
                  <a:schemeClr val="bg1"/>
                </a:solidFill>
              </a:rPr>
              <a:t>Glutarat</a:t>
            </a:r>
            <a:r>
              <a:rPr lang="de-DE" sz="1350" dirty="0">
                <a:solidFill>
                  <a:schemeClr val="bg1"/>
                </a:solidFill>
              </a:rPr>
              <a:t> Sensor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633112" y="1628801"/>
            <a:ext cx="14466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>
                <a:solidFill>
                  <a:schemeClr val="bg1"/>
                </a:solidFill>
              </a:rPr>
              <a:t>Arginine-</a:t>
            </a:r>
            <a:r>
              <a:rPr lang="de-DE" sz="1350" dirty="0" err="1">
                <a:solidFill>
                  <a:schemeClr val="bg1"/>
                </a:solidFill>
              </a:rPr>
              <a:t>rich</a:t>
            </a:r>
            <a:br>
              <a:rPr lang="de-DE" sz="1350" dirty="0">
                <a:solidFill>
                  <a:schemeClr val="bg1"/>
                </a:solidFill>
              </a:rPr>
            </a:br>
            <a:r>
              <a:rPr lang="de-DE" sz="1350" dirty="0">
                <a:solidFill>
                  <a:schemeClr val="bg1"/>
                </a:solidFill>
              </a:rPr>
              <a:t>Patch</a:t>
            </a:r>
          </a:p>
        </p:txBody>
      </p:sp>
      <p:sp>
        <p:nvSpPr>
          <p:cNvPr id="14" name="Pfeil nach rechts 13"/>
          <p:cNvSpPr/>
          <p:nvPr/>
        </p:nvSpPr>
        <p:spPr>
          <a:xfrm>
            <a:off x="6034191" y="3667132"/>
            <a:ext cx="966644" cy="573804"/>
          </a:xfrm>
          <a:prstGeom prst="right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17" name="Bild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8114" y="1681074"/>
            <a:ext cx="1658798" cy="1315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 Box 44"/>
          <p:cNvSpPr txBox="1">
            <a:spLocks noChangeArrowheads="1"/>
          </p:cNvSpPr>
          <p:nvPr/>
        </p:nvSpPr>
        <p:spPr bwMode="auto">
          <a:xfrm>
            <a:off x="5689415" y="2964205"/>
            <a:ext cx="1657465" cy="462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squar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alibri Light" panose="020F0302020204030204" pitchFamily="34" charset="0"/>
              </a:rPr>
              <a:t>Tracer design and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alibri Light" panose="020F0302020204030204" pitchFamily="34" charset="0"/>
              </a:rPr>
              <a:t>development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design and production of new tracers</a:t>
            </a:r>
            <a:endParaRPr lang="de-DE" sz="280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Tracer design </a:t>
            </a:r>
          </a:p>
          <a:p>
            <a:endParaRPr lang="de-DE" dirty="0"/>
          </a:p>
        </p:txBody>
      </p:sp>
      <p:sp>
        <p:nvSpPr>
          <p:cNvPr id="19" name="Inhaltsplatzhalter 2"/>
          <p:cNvSpPr txBox="1">
            <a:spLocks/>
          </p:cNvSpPr>
          <p:nvPr/>
        </p:nvSpPr>
        <p:spPr>
          <a:xfrm>
            <a:off x="371475" y="902770"/>
            <a:ext cx="11449050" cy="42142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35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4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Development of labeling strategies </a:t>
            </a:r>
          </a:p>
          <a:p>
            <a:endParaRPr lang="de-DE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371475" y="902770"/>
            <a:ext cx="11449050" cy="42142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AutoShape 83" descr="5-10ml Empty Sealed Sterile Vials - 5 Pack"/>
          <p:cNvSpPr>
            <a:spLocks noChangeAspect="1" noChangeArrowheads="1"/>
          </p:cNvSpPr>
          <p:nvPr/>
        </p:nvSpPr>
        <p:spPr bwMode="auto">
          <a:xfrm>
            <a:off x="16668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002597"/>
              </p:ext>
            </p:extLst>
          </p:nvPr>
        </p:nvGraphicFramePr>
        <p:xfrm>
          <a:off x="2196107" y="1315864"/>
          <a:ext cx="6780213" cy="549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" name="CS ChemDraw Drawing" r:id="rId3" imgW="6214763" imgH="5038265" progId="ChemDraw.Document.6.0">
                  <p:embed/>
                </p:oleObj>
              </mc:Choice>
              <mc:Fallback>
                <p:oleObj name="CS ChemDraw Drawing" r:id="rId3" imgW="6214763" imgH="503826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6107" y="1315864"/>
                        <a:ext cx="6780213" cy="5497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design and production of new tracers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927482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Objek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34214"/>
              </p:ext>
            </p:extLst>
          </p:nvPr>
        </p:nvGraphicFramePr>
        <p:xfrm>
          <a:off x="6165092" y="1815705"/>
          <a:ext cx="969963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3" name="CS ChemDraw Drawing" r:id="rId4" imgW="970644" imgH="1019317" progId="ChemDraw.Document.6.0">
                  <p:embed/>
                </p:oleObj>
              </mc:Choice>
              <mc:Fallback>
                <p:oleObj name="CS ChemDraw Drawing" r:id="rId4" imgW="970644" imgH="101931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65092" y="1815705"/>
                        <a:ext cx="969963" cy="1019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utoShape 83" descr="5-10ml Empty Sealed Sterile Vials - 5 Pack"/>
          <p:cNvSpPr>
            <a:spLocks noChangeAspect="1" noChangeArrowheads="1"/>
          </p:cNvSpPr>
          <p:nvPr/>
        </p:nvSpPr>
        <p:spPr bwMode="auto">
          <a:xfrm>
            <a:off x="16668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design and production of new tracers</a:t>
            </a:r>
            <a:endParaRPr lang="de-DE" sz="280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Mechanism</a:t>
            </a:r>
          </a:p>
          <a:p>
            <a:endParaRPr lang="de-DE" dirty="0"/>
          </a:p>
        </p:txBody>
      </p:sp>
      <p:sp>
        <p:nvSpPr>
          <p:cNvPr id="31" name="Inhaltsplatzhalter 2"/>
          <p:cNvSpPr txBox="1">
            <a:spLocks/>
          </p:cNvSpPr>
          <p:nvPr/>
        </p:nvSpPr>
        <p:spPr>
          <a:xfrm>
            <a:off x="371475" y="902770"/>
            <a:ext cx="11449050" cy="42142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0" name="Picture 13" descr="http://www3.gehealthcare.com.sg/~/media/images/product/product-categories/pet-radiopharmacy/tracer-center-equipment/tracerlab-fx-c-pro-chemisty-synthesizers/tracerlab_fx_c_pro-thumb.jpg?w=64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564" y="543428"/>
            <a:ext cx="5396385" cy="30323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Objek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576840"/>
              </p:ext>
            </p:extLst>
          </p:nvPr>
        </p:nvGraphicFramePr>
        <p:xfrm>
          <a:off x="4812542" y="2989489"/>
          <a:ext cx="1912937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4" name="CS ChemDraw Drawing" r:id="rId7" imgW="1912145" imgH="1127438" progId="ChemDraw.Document.6.0">
                  <p:embed/>
                </p:oleObj>
              </mc:Choice>
              <mc:Fallback>
                <p:oleObj name="CS ChemDraw Drawing" r:id="rId7" imgW="1912145" imgH="112743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12542" y="2989489"/>
                        <a:ext cx="1912937" cy="112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k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5882865"/>
              </p:ext>
            </p:extLst>
          </p:nvPr>
        </p:nvGraphicFramePr>
        <p:xfrm>
          <a:off x="1650242" y="2884714"/>
          <a:ext cx="3000375" cy="141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5" name="CS ChemDraw Drawing" r:id="rId9" imgW="3000442" imgH="1412339" progId="ChemDraw.Document.6.0">
                  <p:embed/>
                </p:oleObj>
              </mc:Choice>
              <mc:Fallback>
                <p:oleObj name="CS ChemDraw Drawing" r:id="rId9" imgW="3000442" imgH="141233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50242" y="2884714"/>
                        <a:ext cx="3000375" cy="1412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Grafik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5301208"/>
            <a:ext cx="936104" cy="894892"/>
          </a:xfrm>
          <a:prstGeom prst="rect">
            <a:avLst/>
          </a:prstGeom>
        </p:spPr>
      </p:pic>
      <p:graphicFrame>
        <p:nvGraphicFramePr>
          <p:cNvPr id="35" name="Objek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185451"/>
              </p:ext>
            </p:extLst>
          </p:nvPr>
        </p:nvGraphicFramePr>
        <p:xfrm>
          <a:off x="4799616" y="1831202"/>
          <a:ext cx="1912937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6" name="CS ChemDraw Drawing" r:id="rId12" imgW="1912145" imgH="1127438" progId="ChemDraw.Document.6.0">
                  <p:embed/>
                </p:oleObj>
              </mc:Choice>
              <mc:Fallback>
                <p:oleObj name="CS ChemDraw Drawing" r:id="rId12" imgW="1912145" imgH="112743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99616" y="1831202"/>
                        <a:ext cx="1912937" cy="112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k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911881"/>
              </p:ext>
            </p:extLst>
          </p:nvPr>
        </p:nvGraphicFramePr>
        <p:xfrm>
          <a:off x="7120767" y="2814864"/>
          <a:ext cx="1751012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7" name="CS ChemDraw Drawing" r:id="rId14" imgW="1750505" imgH="1349898" progId="ChemDraw.Document.6.0">
                  <p:embed/>
                </p:oleObj>
              </mc:Choice>
              <mc:Fallback>
                <p:oleObj name="CS ChemDraw Drawing" r:id="rId14" imgW="1750505" imgH="134989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120767" y="2814864"/>
                        <a:ext cx="1751012" cy="1349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k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570545"/>
              </p:ext>
            </p:extLst>
          </p:nvPr>
        </p:nvGraphicFramePr>
        <p:xfrm>
          <a:off x="4857668" y="1654013"/>
          <a:ext cx="1752600" cy="225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8" name="CS ChemDraw Drawing" r:id="rId16" imgW="1752394" imgH="2256769" progId="ChemDraw.Document.6.0">
                  <p:embed/>
                </p:oleObj>
              </mc:Choice>
              <mc:Fallback>
                <p:oleObj name="CS ChemDraw Drawing" r:id="rId16" imgW="1752394" imgH="225676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857668" y="1654013"/>
                        <a:ext cx="1752600" cy="225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hteck 37"/>
          <p:cNvSpPr/>
          <p:nvPr/>
        </p:nvSpPr>
        <p:spPr>
          <a:xfrm>
            <a:off x="5128042" y="4128019"/>
            <a:ext cx="9814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latin typeface="Calibri Light" panose="020F0302020204030204" pitchFamily="34" charset="0"/>
              </a:rPr>
              <a:t>[</a:t>
            </a:r>
            <a:r>
              <a:rPr lang="de-DE" sz="1200" baseline="30000" dirty="0">
                <a:latin typeface="Calibri Light" panose="020F0302020204030204" pitchFamily="34" charset="0"/>
              </a:rPr>
              <a:t>18</a:t>
            </a:r>
            <a:r>
              <a:rPr lang="de-DE" sz="1200" dirty="0">
                <a:latin typeface="Calibri Light" panose="020F0302020204030204" pitchFamily="34" charset="0"/>
              </a:rPr>
              <a:t>F]F-</a:t>
            </a:r>
            <a:r>
              <a:rPr lang="de-DE" sz="1200" dirty="0" err="1">
                <a:latin typeface="Calibri Light" panose="020F0302020204030204" pitchFamily="34" charset="0"/>
              </a:rPr>
              <a:t>Py</a:t>
            </a:r>
            <a:r>
              <a:rPr lang="de-DE" sz="1200" dirty="0">
                <a:latin typeface="Calibri Light" panose="020F0302020204030204" pitchFamily="34" charset="0"/>
              </a:rPr>
              <a:t>-TFP</a:t>
            </a:r>
          </a:p>
        </p:txBody>
      </p:sp>
      <p:sp>
        <p:nvSpPr>
          <p:cNvPr id="39" name="Rechteck 38"/>
          <p:cNvSpPr/>
          <p:nvPr/>
        </p:nvSpPr>
        <p:spPr>
          <a:xfrm>
            <a:off x="6889756" y="3489584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latin typeface="Calibri Light" panose="020F0302020204030204" pitchFamily="34" charset="0"/>
              </a:rPr>
              <a:t>+</a:t>
            </a:r>
          </a:p>
        </p:txBody>
      </p:sp>
      <p:graphicFrame>
        <p:nvGraphicFramePr>
          <p:cNvPr id="40" name="Objek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673094"/>
              </p:ext>
            </p:extLst>
          </p:nvPr>
        </p:nvGraphicFramePr>
        <p:xfrm>
          <a:off x="4896679" y="2881539"/>
          <a:ext cx="1751013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9" name="CS ChemDraw Drawing" r:id="rId18" imgW="1750775" imgH="1349898" progId="ChemDraw.Document.6.0">
                  <p:embed/>
                </p:oleObj>
              </mc:Choice>
              <mc:Fallback>
                <p:oleObj name="CS ChemDraw Drawing" r:id="rId18" imgW="1750775" imgH="134989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896679" y="2881539"/>
                        <a:ext cx="1751013" cy="1349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k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783687"/>
              </p:ext>
            </p:extLst>
          </p:nvPr>
        </p:nvGraphicFramePr>
        <p:xfrm>
          <a:off x="5711067" y="2495777"/>
          <a:ext cx="123825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" name="CS ChemDraw Drawing" r:id="rId20" imgW="123051" imgH="461409" progId="ChemDraw.Document.6.0">
                  <p:embed/>
                </p:oleObj>
              </mc:Choice>
              <mc:Fallback>
                <p:oleObj name="CS ChemDraw Drawing" r:id="rId20" imgW="123051" imgH="46140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711067" y="2495777"/>
                        <a:ext cx="123825" cy="461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k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259686"/>
              </p:ext>
            </p:extLst>
          </p:nvPr>
        </p:nvGraphicFramePr>
        <p:xfrm>
          <a:off x="5448256" y="2085316"/>
          <a:ext cx="263525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1" name="CS ChemDraw Drawing" r:id="rId22" imgW="263372" imgH="310579" progId="ChemDraw.Document.6.0">
                  <p:embed/>
                </p:oleObj>
              </mc:Choice>
              <mc:Fallback>
                <p:oleObj name="CS ChemDraw Drawing" r:id="rId22" imgW="263372" imgH="31057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448256" y="2085316"/>
                        <a:ext cx="263525" cy="31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k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494207"/>
              </p:ext>
            </p:extLst>
          </p:nvPr>
        </p:nvGraphicFramePr>
        <p:xfrm>
          <a:off x="4799842" y="1825852"/>
          <a:ext cx="1911350" cy="208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2" name="CS ChemDraw Drawing" r:id="rId24" imgW="1910795" imgH="2081612" progId="ChemDraw.Document.6.0">
                  <p:embed/>
                </p:oleObj>
              </mc:Choice>
              <mc:Fallback>
                <p:oleObj name="CS ChemDraw Drawing" r:id="rId24" imgW="1910795" imgH="208161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799842" y="1825852"/>
                        <a:ext cx="1911350" cy="2081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k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9175698"/>
              </p:ext>
            </p:extLst>
          </p:nvPr>
        </p:nvGraphicFramePr>
        <p:xfrm>
          <a:off x="5774567" y="2173514"/>
          <a:ext cx="209550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3" name="CS ChemDraw Drawing" r:id="rId26" imgW="209942" imgH="251112" progId="ChemDraw.Document.6.0">
                  <p:embed/>
                </p:oleObj>
              </mc:Choice>
              <mc:Fallback>
                <p:oleObj name="CS ChemDraw Drawing" r:id="rId26" imgW="209942" imgH="25111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774567" y="2173514"/>
                        <a:ext cx="209550" cy="25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k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145031"/>
              </p:ext>
            </p:extLst>
          </p:nvPr>
        </p:nvGraphicFramePr>
        <p:xfrm>
          <a:off x="5752440" y="2389414"/>
          <a:ext cx="200025" cy="11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4" name="CS ChemDraw Drawing" r:id="rId28" imgW="200767" imgH="110825" progId="ChemDraw.Document.6.0">
                  <p:embed/>
                </p:oleObj>
              </mc:Choice>
              <mc:Fallback>
                <p:oleObj name="CS ChemDraw Drawing" r:id="rId28" imgW="200767" imgH="11082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5752440" y="2389414"/>
                        <a:ext cx="200025" cy="111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k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5842157"/>
              </p:ext>
            </p:extLst>
          </p:nvPr>
        </p:nvGraphicFramePr>
        <p:xfrm>
          <a:off x="5944429" y="2552927"/>
          <a:ext cx="220663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5" name="CS ChemDraw Drawing" r:id="rId30" imgW="220466" imgH="337880" progId="ChemDraw.Document.6.0">
                  <p:embed/>
                </p:oleObj>
              </mc:Choice>
              <mc:Fallback>
                <p:oleObj name="CS ChemDraw Drawing" r:id="rId30" imgW="220466" imgH="33788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944429" y="2552927"/>
                        <a:ext cx="220663" cy="33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hteck 47"/>
          <p:cNvSpPr/>
          <p:nvPr/>
        </p:nvSpPr>
        <p:spPr>
          <a:xfrm>
            <a:off x="5258887" y="3940403"/>
            <a:ext cx="8851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latin typeface="Calibri Light" panose="020F0302020204030204" pitchFamily="34" charset="0"/>
              </a:rPr>
              <a:t>[</a:t>
            </a:r>
            <a:r>
              <a:rPr lang="de-DE" sz="1200" baseline="30000" dirty="0">
                <a:latin typeface="Calibri Light" panose="020F0302020204030204" pitchFamily="34" charset="0"/>
              </a:rPr>
              <a:t>18</a:t>
            </a:r>
            <a:r>
              <a:rPr lang="de-DE" sz="1200" dirty="0">
                <a:latin typeface="Calibri Light" panose="020F0302020204030204" pitchFamily="34" charset="0"/>
              </a:rPr>
              <a:t>F]FPSMA</a:t>
            </a:r>
          </a:p>
        </p:txBody>
      </p:sp>
    </p:spTree>
    <p:extLst>
      <p:ext uri="{BB962C8B-B14F-4D97-AF65-F5344CB8AC3E}">
        <p14:creationId xmlns:p14="http://schemas.microsoft.com/office/powerpoint/2010/main" val="26779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-0.00208 -0.1696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849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926 L -0.04935 0.04213 C -0.05964 0.04954 -0.075 0.05371 -0.09102 0.05371 C -0.10924 0.05371 -0.12383 0.04954 -0.13411 0.04213 L -0.18268 0.00926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27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7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39" grpId="0"/>
      <p:bldP spid="39" grpId="1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3" descr="5-10ml Empty Sealed Sterile Vials - 5 Pack"/>
          <p:cNvSpPr>
            <a:spLocks noChangeAspect="1" noChangeArrowheads="1"/>
          </p:cNvSpPr>
          <p:nvPr/>
        </p:nvSpPr>
        <p:spPr bwMode="auto">
          <a:xfrm>
            <a:off x="16668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design and production of new tracers</a:t>
            </a:r>
            <a:endParaRPr lang="de-DE" sz="28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Disposable cassette system</a:t>
            </a:r>
            <a:endParaRPr lang="de-DE" dirty="0"/>
          </a:p>
        </p:txBody>
      </p:sp>
      <p:sp>
        <p:nvSpPr>
          <p:cNvPr id="31" name="Inhaltsplatzhalter 2"/>
          <p:cNvSpPr txBox="1">
            <a:spLocks/>
          </p:cNvSpPr>
          <p:nvPr/>
        </p:nvSpPr>
        <p:spPr>
          <a:xfrm>
            <a:off x="371475" y="902770"/>
            <a:ext cx="11449050" cy="42142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462"/>
          <a:stretch/>
        </p:blipFill>
        <p:spPr>
          <a:xfrm>
            <a:off x="-436376" y="1653342"/>
            <a:ext cx="10730390" cy="5498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384039" y="1792972"/>
            <a:ext cx="1006109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7171" name="Picture 2" descr="cid:image003.jpg@01D42360.AFB4A0B0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1487298"/>
            <a:ext cx="8500712" cy="5830134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805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9016" y="-2503040"/>
            <a:ext cx="17312418" cy="936104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7802" y="2348210"/>
            <a:ext cx="7815708" cy="1484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6606" y="2368807"/>
            <a:ext cx="8040216" cy="2413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563" y="2508055"/>
            <a:ext cx="9505056" cy="2001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0918" y="1052736"/>
            <a:ext cx="9259658" cy="4592012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335582" y="323850"/>
            <a:ext cx="11449050" cy="1125538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The </a:t>
            </a:r>
            <a:r>
              <a:rPr lang="de-DE" dirty="0" err="1">
                <a:solidFill>
                  <a:schemeClr val="bg1"/>
                </a:solidFill>
              </a:rPr>
              <a:t>new</a:t>
            </a:r>
            <a:r>
              <a:rPr lang="de-DE" dirty="0">
                <a:solidFill>
                  <a:schemeClr val="bg1"/>
                </a:solidFill>
              </a:rPr>
              <a:t> PET-Center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413010" y="1556792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alibri Light" panose="020F0302020204030204" pitchFamily="34" charset="0"/>
              </a:rPr>
              <a:t>CLINICAL LEVEL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79376" y="3429000"/>
            <a:ext cx="196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alibri Light" panose="020F0302020204030204" pitchFamily="34" charset="0"/>
              </a:rPr>
              <a:t>PRECLINICAL LEVEL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13010" y="5795972"/>
            <a:ext cx="185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Calibri Light" panose="020F0302020204030204" pitchFamily="34" charset="0"/>
              </a:rPr>
              <a:t>RADIOCHEMISTRY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100000" contrast="-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24" y="6000080"/>
            <a:ext cx="1881980" cy="548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710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00157 0.272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363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-0.00703 -0.1696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9898848" y="5835029"/>
            <a:ext cx="3260816" cy="70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8" name="Rechteck 17"/>
          <p:cNvSpPr/>
          <p:nvPr/>
        </p:nvSpPr>
        <p:spPr>
          <a:xfrm>
            <a:off x="-240704" y="6237312"/>
            <a:ext cx="3096344" cy="486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838" y="3583106"/>
            <a:ext cx="4760066" cy="3002504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7" y="2783505"/>
            <a:ext cx="1793338" cy="3962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uppieren 10"/>
          <p:cNvGrpSpPr/>
          <p:nvPr/>
        </p:nvGrpSpPr>
        <p:grpSpPr>
          <a:xfrm>
            <a:off x="8507171" y="3760621"/>
            <a:ext cx="3674851" cy="1665126"/>
            <a:chOff x="2195736" y="3356992"/>
            <a:chExt cx="4972050" cy="2262188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88604" y="3573016"/>
              <a:ext cx="4786313" cy="1519238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tretch>
              <a:fillRect/>
            </a:stretch>
          </p:blipFill>
          <p:spPr>
            <a:xfrm>
              <a:off x="2195736" y="3356992"/>
              <a:ext cx="4972050" cy="2262188"/>
            </a:xfrm>
            <a:prstGeom prst="rect">
              <a:avLst/>
            </a:prstGeom>
          </p:spPr>
        </p:pic>
      </p:grpSp>
      <p:pic>
        <p:nvPicPr>
          <p:cNvPr id="14" name="Grafi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306" y="3650149"/>
            <a:ext cx="2771800" cy="3221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and production of new tracers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Quality </a:t>
            </a:r>
            <a:r>
              <a:rPr lang="de-DE" dirty="0" err="1"/>
              <a:t>control</a:t>
            </a:r>
            <a:br>
              <a:rPr lang="de-DE" dirty="0"/>
            </a:b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12192000" cy="2645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feld 14"/>
          <p:cNvSpPr txBox="1"/>
          <p:nvPr/>
        </p:nvSpPr>
        <p:spPr>
          <a:xfrm>
            <a:off x="8484653" y="3899212"/>
            <a:ext cx="661720" cy="369332"/>
          </a:xfrm>
          <a:prstGeom prst="rect">
            <a:avLst/>
          </a:prstGeom>
          <a:solidFill>
            <a:srgbClr val="A0235A"/>
          </a:solidFill>
          <a:ln>
            <a:solidFill>
              <a:srgbClr val="A0235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Calibri Light" panose="020F0302020204030204" pitchFamily="34" charset="0"/>
              </a:rPr>
              <a:t>HPLC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838639" y="3899212"/>
            <a:ext cx="452368" cy="369332"/>
          </a:xfrm>
          <a:prstGeom prst="rect">
            <a:avLst/>
          </a:prstGeom>
          <a:solidFill>
            <a:srgbClr val="A0235A"/>
          </a:solidFill>
          <a:ln>
            <a:solidFill>
              <a:srgbClr val="A0235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Calibri Light" panose="020F0302020204030204" pitchFamily="34" charset="0"/>
              </a:rPr>
              <a:t>GC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8524058" y="5674810"/>
            <a:ext cx="1203856" cy="923330"/>
          </a:xfrm>
          <a:prstGeom prst="rect">
            <a:avLst/>
          </a:prstGeom>
          <a:solidFill>
            <a:srgbClr val="A0235A"/>
          </a:solidFill>
          <a:ln>
            <a:solidFill>
              <a:srgbClr val="A0235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Calibri Light" panose="020F0302020204030204" pitchFamily="34" charset="0"/>
              </a:rPr>
              <a:t>also:</a:t>
            </a:r>
          </a:p>
          <a:p>
            <a:r>
              <a:rPr lang="de-DE" dirty="0" err="1">
                <a:solidFill>
                  <a:schemeClr val="bg1"/>
                </a:solidFill>
                <a:latin typeface="Calibri Light" panose="020F0302020204030204" pitchFamily="34" charset="0"/>
              </a:rPr>
              <a:t>Endotoxins</a:t>
            </a:r>
            <a:endParaRPr lang="de-DE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r>
              <a:rPr lang="de-DE" dirty="0">
                <a:solidFill>
                  <a:schemeClr val="bg1"/>
                </a:solidFill>
                <a:latin typeface="Calibri Light" panose="020F0302020204030204" pitchFamily="34" charset="0"/>
              </a:rPr>
              <a:t>pH…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BFCFE"/>
              </a:clrFrom>
              <a:clrTo>
                <a:srgbClr val="FB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922" y="5524765"/>
            <a:ext cx="974130" cy="1159215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925" y="5385249"/>
            <a:ext cx="1209401" cy="13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1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  <a:r>
              <a:rPr lang="en-US"/>
              <a:t>of Tracer discovery</a:t>
            </a:r>
            <a:endParaRPr lang="de-DE" dirty="0"/>
          </a:p>
        </p:txBody>
      </p:sp>
      <p:grpSp>
        <p:nvGrpSpPr>
          <p:cNvPr id="49" name="Gruppieren 48"/>
          <p:cNvGrpSpPr/>
          <p:nvPr/>
        </p:nvGrpSpPr>
        <p:grpSpPr>
          <a:xfrm>
            <a:off x="446217" y="1413900"/>
            <a:ext cx="1866518" cy="4533234"/>
            <a:chOff x="446217" y="1413900"/>
            <a:chExt cx="1866518" cy="4533234"/>
          </a:xfrm>
        </p:grpSpPr>
        <p:sp>
          <p:nvSpPr>
            <p:cNvPr id="3" name="Sechseck 2"/>
            <p:cNvSpPr/>
            <p:nvPr/>
          </p:nvSpPr>
          <p:spPr>
            <a:xfrm>
              <a:off x="479376" y="4362958"/>
              <a:ext cx="1800200" cy="1584176"/>
            </a:xfrm>
            <a:prstGeom prst="hexagon">
              <a:avLst/>
            </a:prstGeom>
            <a:noFill/>
            <a:ln>
              <a:solidFill>
                <a:srgbClr val="A0235A"/>
              </a:solidFill>
            </a:ln>
            <a:effectLst>
              <a:outerShdw blurRad="50800" dist="38100" dir="5400000" algn="t" rotWithShape="0">
                <a:srgbClr val="A0235A">
                  <a:alpha val="39000"/>
                </a:srgbClr>
              </a:outerShdw>
            </a:effectLst>
            <a:scene3d>
              <a:camera prst="orthographicFront"/>
              <a:lightRig rig="brightRoom" dir="t"/>
            </a:scene3d>
            <a:sp3d contourW="12700" prstMaterial="dkEdge">
              <a:contourClr>
                <a:srgbClr val="A0235A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4" name="Rechteck 3"/>
            <p:cNvSpPr/>
            <p:nvPr/>
          </p:nvSpPr>
          <p:spPr>
            <a:xfrm>
              <a:off x="737604" y="1413900"/>
              <a:ext cx="1224136" cy="2517010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64000">
                  <a:srgbClr val="92D050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5" name="Rechteck 4"/>
            <p:cNvSpPr/>
            <p:nvPr/>
          </p:nvSpPr>
          <p:spPr>
            <a:xfrm>
              <a:off x="766775" y="3713357"/>
              <a:ext cx="116579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023D6B"/>
                  </a:solidFill>
                </a:rPr>
                <a:t>Target selection</a:t>
              </a:r>
              <a:endParaRPr lang="de-DE" dirty="0">
                <a:solidFill>
                  <a:srgbClr val="023D6B"/>
                </a:solidFill>
              </a:endParaRPr>
            </a:p>
          </p:txBody>
        </p:sp>
        <p:sp>
          <p:nvSpPr>
            <p:cNvPr id="28" name="Rechteck 27"/>
            <p:cNvSpPr/>
            <p:nvPr/>
          </p:nvSpPr>
          <p:spPr>
            <a:xfrm>
              <a:off x="623392" y="1414770"/>
              <a:ext cx="139795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Cellular &amp; Genetic Targets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Genomics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Proteomics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 err="1"/>
                <a:t>Bioinformation</a:t>
              </a:r>
              <a:endParaRPr lang="de-DE" sz="1200" dirty="0"/>
            </a:p>
          </p:txBody>
        </p:sp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845"/>
            <a:stretch/>
          </p:blipFill>
          <p:spPr>
            <a:xfrm>
              <a:off x="446217" y="4388755"/>
              <a:ext cx="1866518" cy="1526041"/>
            </a:xfrm>
            <a:prstGeom prst="hexagon">
              <a:avLst/>
            </a:prstGeom>
            <a:noFill/>
            <a:effectLst>
              <a:softEdge rad="127000"/>
            </a:effectLst>
          </p:spPr>
        </p:pic>
      </p:grpSp>
      <p:grpSp>
        <p:nvGrpSpPr>
          <p:cNvPr id="48" name="Gruppieren 47"/>
          <p:cNvGrpSpPr/>
          <p:nvPr/>
        </p:nvGrpSpPr>
        <p:grpSpPr>
          <a:xfrm>
            <a:off x="2423592" y="1413900"/>
            <a:ext cx="1800200" cy="4576868"/>
            <a:chOff x="2423592" y="1413900"/>
            <a:chExt cx="1800200" cy="4576868"/>
          </a:xfrm>
        </p:grpSpPr>
        <p:sp>
          <p:nvSpPr>
            <p:cNvPr id="14" name="Sechseck 13"/>
            <p:cNvSpPr/>
            <p:nvPr/>
          </p:nvSpPr>
          <p:spPr>
            <a:xfrm>
              <a:off x="2423592" y="4362958"/>
              <a:ext cx="1800200" cy="1584176"/>
            </a:xfrm>
            <a:prstGeom prst="hexagon">
              <a:avLst/>
            </a:prstGeom>
            <a:noFill/>
            <a:ln>
              <a:solidFill>
                <a:srgbClr val="A0235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rightRoom" dir="t"/>
            </a:scene3d>
            <a:sp3d contourW="12700" prstMaterial="dkEdge">
              <a:contourClr>
                <a:srgbClr val="A0235A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2681820" y="1413900"/>
              <a:ext cx="1224136" cy="2517010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64000">
                  <a:srgbClr val="92D050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2676492" y="3713356"/>
              <a:ext cx="12241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023D6B"/>
                  </a:solidFill>
                </a:rPr>
                <a:t>Lead Discovery</a:t>
              </a:r>
              <a:endParaRPr lang="de-DE" dirty="0">
                <a:solidFill>
                  <a:srgbClr val="023D6B"/>
                </a:solidFill>
              </a:endParaRPr>
            </a:p>
          </p:txBody>
        </p:sp>
        <p:sp>
          <p:nvSpPr>
            <p:cNvPr id="29" name="Rechteck 28"/>
            <p:cNvSpPr/>
            <p:nvPr/>
          </p:nvSpPr>
          <p:spPr>
            <a:xfrm>
              <a:off x="2595744" y="1414348"/>
              <a:ext cx="1397956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Synthesis &amp; Isolation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Combinatorial Chemistry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Assay Development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High-throughput </a:t>
              </a:r>
              <a:r>
                <a:rPr lang="en-US" sz="1200" dirty="0" err="1"/>
                <a:t>Screnning</a:t>
              </a:r>
              <a:endParaRPr lang="de-DE" sz="1200" dirty="0"/>
            </a:p>
          </p:txBody>
        </p:sp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1759" y="4312781"/>
              <a:ext cx="1764783" cy="1677987"/>
            </a:xfrm>
            <a:prstGeom prst="hexagon">
              <a:avLst/>
            </a:prstGeom>
            <a:effectLst>
              <a:softEdge rad="127000"/>
            </a:effectLst>
          </p:spPr>
        </p:pic>
      </p:grpSp>
      <p:grpSp>
        <p:nvGrpSpPr>
          <p:cNvPr id="47" name="Gruppieren 46"/>
          <p:cNvGrpSpPr/>
          <p:nvPr/>
        </p:nvGrpSpPr>
        <p:grpSpPr>
          <a:xfrm>
            <a:off x="4322258" y="1410630"/>
            <a:ext cx="1886392" cy="4610658"/>
            <a:chOff x="4322258" y="1410630"/>
            <a:chExt cx="1886392" cy="4610658"/>
          </a:xfrm>
        </p:grpSpPr>
        <p:sp>
          <p:nvSpPr>
            <p:cNvPr id="16" name="Sechseck 15"/>
            <p:cNvSpPr/>
            <p:nvPr/>
          </p:nvSpPr>
          <p:spPr>
            <a:xfrm>
              <a:off x="4367808" y="4359688"/>
              <a:ext cx="1800200" cy="1584176"/>
            </a:xfrm>
            <a:prstGeom prst="hexagon">
              <a:avLst/>
            </a:prstGeom>
            <a:noFill/>
            <a:ln>
              <a:solidFill>
                <a:srgbClr val="A0235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rightRoom" dir="t"/>
            </a:scene3d>
            <a:sp3d contourW="12700" prstMaterial="dkEdge">
              <a:contourClr>
                <a:srgbClr val="A0235A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4626036" y="1410630"/>
              <a:ext cx="1224136" cy="2520280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64000">
                  <a:srgbClr val="92D050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4644551" y="3709216"/>
              <a:ext cx="12241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023D6B"/>
                  </a:solidFill>
                </a:rPr>
                <a:t>Medicinal Chemistry</a:t>
              </a:r>
              <a:endParaRPr lang="de-DE" dirty="0">
                <a:solidFill>
                  <a:srgbClr val="023D6B"/>
                </a:solidFill>
              </a:endParaRPr>
            </a:p>
          </p:txBody>
        </p:sp>
        <p:sp>
          <p:nvSpPr>
            <p:cNvPr id="33" name="Rechteck 32"/>
            <p:cNvSpPr/>
            <p:nvPr/>
          </p:nvSpPr>
          <p:spPr>
            <a:xfrm>
              <a:off x="4554028" y="1422097"/>
              <a:ext cx="1397956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Library Development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Structure Activity Studies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In Silico Screening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Chemical Synthesis</a:t>
              </a:r>
              <a:endParaRPr lang="de-DE" sz="1200" dirty="0"/>
            </a:p>
          </p:txBody>
        </p:sp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2258" y="4353234"/>
              <a:ext cx="1886392" cy="1668054"/>
            </a:xfrm>
            <a:prstGeom prst="hexagon">
              <a:avLst/>
            </a:prstGeom>
            <a:effectLst>
              <a:softEdge rad="127000"/>
            </a:effectLst>
          </p:spPr>
        </p:pic>
      </p:grpSp>
      <p:grpSp>
        <p:nvGrpSpPr>
          <p:cNvPr id="46" name="Gruppieren 45"/>
          <p:cNvGrpSpPr/>
          <p:nvPr/>
        </p:nvGrpSpPr>
        <p:grpSpPr>
          <a:xfrm>
            <a:off x="6266055" y="1410630"/>
            <a:ext cx="1915513" cy="4601209"/>
            <a:chOff x="6266055" y="1410630"/>
            <a:chExt cx="1915513" cy="4601209"/>
          </a:xfrm>
        </p:grpSpPr>
        <p:sp>
          <p:nvSpPr>
            <p:cNvPr id="18" name="Sechseck 17"/>
            <p:cNvSpPr/>
            <p:nvPr/>
          </p:nvSpPr>
          <p:spPr>
            <a:xfrm>
              <a:off x="6306696" y="4359688"/>
              <a:ext cx="1800200" cy="1584176"/>
            </a:xfrm>
            <a:prstGeom prst="hexagon">
              <a:avLst/>
            </a:prstGeom>
            <a:noFill/>
            <a:ln>
              <a:solidFill>
                <a:srgbClr val="A0235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rightRoom" dir="t"/>
            </a:scene3d>
            <a:sp3d contourW="12700" prstMaterial="dkEdge">
              <a:contourClr>
                <a:srgbClr val="A0235A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6564924" y="1410630"/>
              <a:ext cx="1224136" cy="2520280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64000">
                  <a:srgbClr val="92D050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6628007" y="3716627"/>
              <a:ext cx="12241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023D6B"/>
                  </a:solidFill>
                </a:rPr>
                <a:t>In Vitro Studies</a:t>
              </a:r>
              <a:endParaRPr lang="de-DE" dirty="0">
                <a:solidFill>
                  <a:srgbClr val="023D6B"/>
                </a:solidFill>
              </a:endParaRPr>
            </a:p>
          </p:txBody>
        </p:sp>
        <p:sp>
          <p:nvSpPr>
            <p:cNvPr id="36" name="Rechteck 35"/>
            <p:cNvSpPr/>
            <p:nvPr/>
          </p:nvSpPr>
          <p:spPr>
            <a:xfrm>
              <a:off x="6498244" y="1419170"/>
              <a:ext cx="1397956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Drug Affinity &amp; Selectivity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Cellular Disease Models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Mechanism of Action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Lead Candidate Refinement</a:t>
              </a:r>
              <a:endParaRPr lang="de-DE" sz="1200" dirty="0"/>
            </a:p>
          </p:txBody>
        </p:sp>
        <p:pic>
          <p:nvPicPr>
            <p:cNvPr id="37" name="Grafik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6055" y="4323383"/>
              <a:ext cx="1915513" cy="1688456"/>
            </a:xfrm>
            <a:prstGeom prst="hexagon">
              <a:avLst/>
            </a:prstGeom>
            <a:effectLst>
              <a:softEdge rad="127000"/>
            </a:effectLst>
          </p:spPr>
        </p:pic>
      </p:grpSp>
      <p:grpSp>
        <p:nvGrpSpPr>
          <p:cNvPr id="45" name="Gruppieren 44"/>
          <p:cNvGrpSpPr/>
          <p:nvPr/>
        </p:nvGrpSpPr>
        <p:grpSpPr>
          <a:xfrm>
            <a:off x="8233001" y="1410630"/>
            <a:ext cx="1841282" cy="4533234"/>
            <a:chOff x="8233001" y="1410630"/>
            <a:chExt cx="1841282" cy="4533234"/>
          </a:xfrm>
        </p:grpSpPr>
        <p:sp>
          <p:nvSpPr>
            <p:cNvPr id="20" name="Sechseck 19"/>
            <p:cNvSpPr/>
            <p:nvPr/>
          </p:nvSpPr>
          <p:spPr>
            <a:xfrm>
              <a:off x="8256240" y="4359688"/>
              <a:ext cx="1800200" cy="1584176"/>
            </a:xfrm>
            <a:prstGeom prst="hexagon">
              <a:avLst/>
            </a:prstGeom>
            <a:noFill/>
            <a:ln>
              <a:solidFill>
                <a:srgbClr val="A0235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rightRoom" dir="t"/>
            </a:scene3d>
            <a:sp3d contourW="12700" prstMaterial="dkEdge">
              <a:contourClr>
                <a:srgbClr val="A0235A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8514468" y="1410630"/>
              <a:ext cx="1224136" cy="2520280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64000">
                  <a:srgbClr val="92D050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27" name="Rechteck 26"/>
            <p:cNvSpPr/>
            <p:nvPr/>
          </p:nvSpPr>
          <p:spPr>
            <a:xfrm>
              <a:off x="8541574" y="3709215"/>
              <a:ext cx="12241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023D6B"/>
                  </a:solidFill>
                </a:rPr>
                <a:t>In Vivo Studies</a:t>
              </a:r>
              <a:endParaRPr lang="de-DE" dirty="0">
                <a:solidFill>
                  <a:srgbClr val="023D6B"/>
                </a:solidFill>
              </a:endParaRPr>
            </a:p>
          </p:txBody>
        </p:sp>
        <p:sp>
          <p:nvSpPr>
            <p:cNvPr id="38" name="Rechteck 37"/>
            <p:cNvSpPr/>
            <p:nvPr/>
          </p:nvSpPr>
          <p:spPr>
            <a:xfrm>
              <a:off x="8428392" y="1414938"/>
              <a:ext cx="136272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Animal Models of Disease States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 err="1"/>
                <a:t>Behavioural</a:t>
              </a:r>
              <a:r>
                <a:rPr lang="en-US" sz="1200" dirty="0"/>
                <a:t> Studies</a:t>
              </a:r>
            </a:p>
            <a:p>
              <a:pPr algn="ctr"/>
              <a:endParaRPr lang="de-DE" sz="1200" dirty="0"/>
            </a:p>
            <a:p>
              <a:pPr algn="ctr"/>
              <a:r>
                <a:rPr lang="de-DE" sz="1200" dirty="0" err="1"/>
                <a:t>Functional</a:t>
              </a:r>
              <a:r>
                <a:rPr lang="de-DE" sz="1200" dirty="0"/>
                <a:t> Imaging</a:t>
              </a:r>
            </a:p>
            <a:p>
              <a:pPr algn="ctr"/>
              <a:endParaRPr lang="de-DE" sz="1200" dirty="0"/>
            </a:p>
            <a:p>
              <a:pPr algn="ctr"/>
              <a:r>
                <a:rPr lang="de-DE" sz="1200" dirty="0"/>
                <a:t>Ex Vivo Studies</a:t>
              </a:r>
            </a:p>
          </p:txBody>
        </p:sp>
        <p:pic>
          <p:nvPicPr>
            <p:cNvPr id="39" name="Grafik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001" y="4373538"/>
              <a:ext cx="1841282" cy="1570326"/>
            </a:xfrm>
            <a:prstGeom prst="hexagon">
              <a:avLst/>
            </a:prstGeom>
            <a:effectLst>
              <a:softEdge rad="127000"/>
            </a:effectLst>
          </p:spPr>
        </p:pic>
      </p:grpSp>
      <p:grpSp>
        <p:nvGrpSpPr>
          <p:cNvPr id="44" name="Gruppieren 43"/>
          <p:cNvGrpSpPr/>
          <p:nvPr/>
        </p:nvGrpSpPr>
        <p:grpSpPr>
          <a:xfrm>
            <a:off x="10148955" y="1396486"/>
            <a:ext cx="1875025" cy="4547378"/>
            <a:chOff x="10148955" y="1396486"/>
            <a:chExt cx="1875025" cy="4547378"/>
          </a:xfrm>
        </p:grpSpPr>
        <p:sp>
          <p:nvSpPr>
            <p:cNvPr id="22" name="Sechseck 21"/>
            <p:cNvSpPr/>
            <p:nvPr/>
          </p:nvSpPr>
          <p:spPr>
            <a:xfrm>
              <a:off x="10202866" y="4359688"/>
              <a:ext cx="1800200" cy="1584176"/>
            </a:xfrm>
            <a:prstGeom prst="hexagon">
              <a:avLst/>
            </a:prstGeom>
            <a:noFill/>
            <a:ln>
              <a:solidFill>
                <a:srgbClr val="A0235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rightRoom" dir="t"/>
            </a:scene3d>
            <a:sp3d contourW="12700" prstMaterial="dkEdge">
              <a:contourClr>
                <a:srgbClr val="A0235A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23" name="Rechteck 22"/>
            <p:cNvSpPr/>
            <p:nvPr/>
          </p:nvSpPr>
          <p:spPr>
            <a:xfrm>
              <a:off x="10461094" y="1410630"/>
              <a:ext cx="1224136" cy="2520280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64000">
                  <a:srgbClr val="92D050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40" name="Rechteck 39"/>
            <p:cNvSpPr/>
            <p:nvPr/>
          </p:nvSpPr>
          <p:spPr>
            <a:xfrm>
              <a:off x="10488488" y="3720282"/>
              <a:ext cx="12241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023D6B"/>
                  </a:solidFill>
                </a:rPr>
                <a:t>Clinical Trials</a:t>
              </a:r>
              <a:endParaRPr lang="de-DE" dirty="0">
                <a:solidFill>
                  <a:srgbClr val="023D6B"/>
                </a:solidFill>
              </a:endParaRPr>
            </a:p>
          </p:txBody>
        </p:sp>
        <p:sp>
          <p:nvSpPr>
            <p:cNvPr id="41" name="Rechteck 40"/>
            <p:cNvSpPr/>
            <p:nvPr/>
          </p:nvSpPr>
          <p:spPr>
            <a:xfrm>
              <a:off x="10406174" y="1396486"/>
              <a:ext cx="1362722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200" dirty="0"/>
                <a:t>Studies in </a:t>
              </a:r>
              <a:r>
                <a:rPr lang="de-DE" sz="1200" dirty="0" err="1"/>
                <a:t>Healthy</a:t>
              </a:r>
              <a:r>
                <a:rPr lang="de-DE" sz="1200" dirty="0"/>
                <a:t> </a:t>
              </a:r>
              <a:r>
                <a:rPr lang="de-DE" sz="1200" dirty="0" err="1"/>
                <a:t>Humans</a:t>
              </a:r>
              <a:r>
                <a:rPr lang="de-DE" sz="1200" dirty="0"/>
                <a:t> (Phase I)</a:t>
              </a:r>
            </a:p>
            <a:p>
              <a:pPr algn="ctr"/>
              <a:endParaRPr lang="de-DE" sz="1200" dirty="0"/>
            </a:p>
            <a:p>
              <a:pPr algn="ctr"/>
              <a:r>
                <a:rPr lang="de-DE" sz="1200" dirty="0"/>
                <a:t>Student in </a:t>
              </a:r>
              <a:r>
                <a:rPr lang="de-DE" sz="1200" dirty="0" err="1"/>
                <a:t>patients</a:t>
              </a:r>
              <a:br>
                <a:rPr lang="de-DE" sz="1200" dirty="0"/>
              </a:br>
              <a:r>
                <a:rPr lang="de-DE" sz="1200" dirty="0"/>
                <a:t>(Phase II)</a:t>
              </a:r>
            </a:p>
            <a:p>
              <a:pPr algn="ctr"/>
              <a:endParaRPr lang="de-DE" sz="1200" dirty="0"/>
            </a:p>
            <a:p>
              <a:pPr algn="ctr"/>
              <a:r>
                <a:rPr lang="de-DE" sz="1200" dirty="0"/>
                <a:t>Large Clinical Trials in </a:t>
              </a:r>
              <a:r>
                <a:rPr lang="de-DE" sz="1200" dirty="0" err="1"/>
                <a:t>many</a:t>
              </a:r>
              <a:r>
                <a:rPr lang="de-DE" sz="1200" dirty="0"/>
                <a:t> </a:t>
              </a:r>
              <a:r>
                <a:rPr lang="de-DE" sz="1200" dirty="0" err="1"/>
                <a:t>Patients</a:t>
              </a:r>
              <a:br>
                <a:rPr lang="de-DE" sz="1200" dirty="0"/>
              </a:br>
              <a:r>
                <a:rPr lang="de-DE" sz="1200" dirty="0"/>
                <a:t>(Phase III)</a:t>
              </a:r>
            </a:p>
          </p:txBody>
        </p:sp>
        <p:pic>
          <p:nvPicPr>
            <p:cNvPr id="42" name="Grafik 4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8955" y="4398091"/>
              <a:ext cx="1875025" cy="1516705"/>
            </a:xfrm>
            <a:prstGeom prst="hexagon">
              <a:avLst/>
            </a:prstGeom>
            <a:effectLst>
              <a:softEdge rad="127000"/>
            </a:effectLst>
          </p:spPr>
        </p:pic>
      </p:grp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942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platzhalt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6" name="Grafik 1"/>
          <p:cNvPicPr>
            <a:picLocks noChangeAspect="1"/>
          </p:cNvPicPr>
          <p:nvPr/>
        </p:nvPicPr>
        <p:blipFill>
          <a:blip r:embed="rId3"/>
          <a:srcRect t="32426" b="17272"/>
          <a:stretch/>
        </p:blipFill>
        <p:spPr bwMode="auto">
          <a:xfrm>
            <a:off x="0" y="333925"/>
            <a:ext cx="12192000" cy="4599560"/>
          </a:xfrm>
          <a:prstGeom prst="rect">
            <a:avLst/>
          </a:prstGeom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AEAE8AA2-B630-4F95-90D7-BA06A4777AA3}"/>
              </a:ext>
            </a:extLst>
          </p:cNvPr>
          <p:cNvSpPr txBox="1"/>
          <p:nvPr/>
        </p:nvSpPr>
        <p:spPr>
          <a:xfrm>
            <a:off x="2339274" y="4941168"/>
            <a:ext cx="49808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1450">
              <a:defRPr/>
            </a:pPr>
            <a:r>
              <a:rPr lang="ka-GE" sz="1600" dirty="0">
                <a:solidFill>
                  <a:srgbClr val="FFFFFF"/>
                </a:solidFill>
                <a:latin typeface="Calibri"/>
              </a:rPr>
              <a:t>დიდი მადლობა</a:t>
            </a:r>
          </a:p>
          <a:p>
            <a:pPr defTabSz="171450">
              <a:defRPr/>
            </a:pPr>
            <a:r>
              <a:rPr lang="en-US" sz="900" dirty="0">
                <a:solidFill>
                  <a:srgbClr val="FFFFFF"/>
                </a:solidFill>
              </a:rPr>
              <a:t>15.09.2022 | Institute for Neuroscience and Medicine</a:t>
            </a:r>
            <a:r>
              <a:rPr lang="de-DE" sz="900" dirty="0">
                <a:solidFill>
                  <a:srgbClr val="FFFFFF"/>
                </a:solidFill>
              </a:rPr>
              <a:t> – INM-5</a:t>
            </a:r>
            <a:r>
              <a:rPr lang="en-US" sz="900" dirty="0">
                <a:solidFill>
                  <a:srgbClr val="FFFFFF"/>
                </a:solidFill>
              </a:rPr>
              <a:t>| </a:t>
            </a:r>
            <a:r>
              <a:rPr lang="en-US" sz="900" b="1" dirty="0">
                <a:solidFill>
                  <a:srgbClr val="FFFFFF"/>
                </a:solidFill>
              </a:rPr>
              <a:t>Bernd Neumaier</a:t>
            </a:r>
          </a:p>
          <a:p>
            <a:pPr defTabSz="171450">
              <a:defRPr/>
            </a:pPr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FE03E4E3-F257-4C87-8B11-0DA7D2B61267}"/>
              </a:ext>
            </a:extLst>
          </p:cNvPr>
          <p:cNvSpPr/>
          <p:nvPr/>
        </p:nvSpPr>
        <p:spPr>
          <a:xfrm>
            <a:off x="2200030" y="5013657"/>
            <a:ext cx="53369" cy="358219"/>
          </a:xfrm>
          <a:prstGeom prst="rect">
            <a:avLst/>
          </a:prstGeom>
          <a:solidFill>
            <a:srgbClr val="FA35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71450">
              <a:defRPr/>
            </a:pPr>
            <a:endParaRPr lang="en-US" sz="675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DC219-9F91-4A1C-AF75-439D89448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3F550CF-6C03-4912-938B-A16A1A7BBA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D1072DB-F1C8-45B9-B4C9-9B1F61597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776" y="1268760"/>
            <a:ext cx="362605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/>
              <a:t>production</a:t>
            </a:r>
            <a:r>
              <a:rPr lang="de-DE" sz="2800" dirty="0"/>
              <a:t> </a:t>
            </a:r>
            <a:r>
              <a:rPr lang="de-DE" sz="2800" dirty="0" err="1"/>
              <a:t>Sector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INM-5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9165" y="1484784"/>
            <a:ext cx="11025507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Gerader Verbinder 7"/>
          <p:cNvCxnSpPr/>
          <p:nvPr/>
        </p:nvCxnSpPr>
        <p:spPr>
          <a:xfrm flipV="1">
            <a:off x="3135389" y="1237402"/>
            <a:ext cx="0" cy="1344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>
            <a:off x="2559325" y="1237402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1528168" y="1052736"/>
            <a:ext cx="36954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Cyclotron</a:t>
            </a:r>
          </a:p>
        </p:txBody>
      </p:sp>
      <p:cxnSp>
        <p:nvCxnSpPr>
          <p:cNvPr id="11" name="Gerader Verbinder 10"/>
          <p:cNvCxnSpPr/>
          <p:nvPr/>
        </p:nvCxnSpPr>
        <p:spPr>
          <a:xfrm flipV="1">
            <a:off x="3855469" y="1644205"/>
            <a:ext cx="0" cy="15208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3855469" y="1644205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4390729" y="1475498"/>
            <a:ext cx="2849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Cyclotron control</a:t>
            </a:r>
            <a:br>
              <a:rPr lang="en-US" dirty="0">
                <a:latin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</a:rPr>
              <a:t>room</a:t>
            </a:r>
            <a:endParaRPr lang="de-DE" dirty="0">
              <a:latin typeface="Calibri Light" panose="020F0302020204030204" pitchFamily="34" charset="0"/>
            </a:endParaRPr>
          </a:p>
        </p:txBody>
      </p:sp>
      <p:cxnSp>
        <p:nvCxnSpPr>
          <p:cNvPr id="14" name="Gerader Verbinder 13"/>
          <p:cNvCxnSpPr/>
          <p:nvPr/>
        </p:nvCxnSpPr>
        <p:spPr>
          <a:xfrm flipH="1" flipV="1">
            <a:off x="6591773" y="1348900"/>
            <a:ext cx="24408" cy="29862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6591773" y="1348900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/>
          <p:nvPr/>
        </p:nvSpPr>
        <p:spPr>
          <a:xfrm>
            <a:off x="7266038" y="1164234"/>
            <a:ext cx="28491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Hot cells for production of radiopharmaceuticals</a:t>
            </a:r>
          </a:p>
          <a:p>
            <a:endParaRPr lang="de-DE" dirty="0">
              <a:latin typeface="Calibri Light" panose="020F0302020204030204" pitchFamily="34" charset="0"/>
            </a:endParaRPr>
          </a:p>
        </p:txBody>
      </p:sp>
      <p:cxnSp>
        <p:nvCxnSpPr>
          <p:cNvPr id="17" name="Gerader Verbinder 16"/>
          <p:cNvCxnSpPr/>
          <p:nvPr/>
        </p:nvCxnSpPr>
        <p:spPr>
          <a:xfrm flipV="1">
            <a:off x="4390729" y="3733588"/>
            <a:ext cx="0" cy="15208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3814665" y="5254395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/>
          <p:cNvSpPr/>
          <p:nvPr/>
        </p:nvSpPr>
        <p:spPr>
          <a:xfrm>
            <a:off x="2271293" y="5055988"/>
            <a:ext cx="2849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Quality control</a:t>
            </a:r>
            <a:endParaRPr lang="de-DE" dirty="0">
              <a:latin typeface="Calibri Light" panose="020F0302020204030204" pitchFamily="34" charset="0"/>
            </a:endParaRPr>
          </a:p>
        </p:txBody>
      </p:sp>
      <p:pic>
        <p:nvPicPr>
          <p:cNvPr id="20" name="Bildplatzhalt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1" b="29771"/>
          <a:stretch>
            <a:fillRect/>
          </a:stretch>
        </p:blipFill>
        <p:spPr>
          <a:xfrm>
            <a:off x="-1464840" y="1017660"/>
            <a:ext cx="15692758" cy="5554616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pic>
        <p:nvPicPr>
          <p:cNvPr id="21" name="Bild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39954">
            <a:off x="4725289" y="937342"/>
            <a:ext cx="6104003" cy="5715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830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  <p:bldP spid="16" grpId="0"/>
      <p:bldP spid="16" grpId="1"/>
      <p:bldP spid="19" grpId="0"/>
      <p:bldP spid="1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398" y="1628800"/>
            <a:ext cx="2890202" cy="194221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2" y="3890921"/>
            <a:ext cx="3611837" cy="200908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83" y="2815111"/>
            <a:ext cx="3322278" cy="179582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7"/>
          <a:stretch/>
        </p:blipFill>
        <p:spPr>
          <a:xfrm>
            <a:off x="6845574" y="764461"/>
            <a:ext cx="3266873" cy="180346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584720"/>
          </a:xfrm>
        </p:spPr>
        <p:txBody>
          <a:bodyPr/>
          <a:lstStyle/>
          <a:p>
            <a:r>
              <a:rPr lang="de-DE" sz="2800" dirty="0" err="1">
                <a:solidFill>
                  <a:srgbClr val="023D6B"/>
                </a:solidFill>
              </a:rPr>
              <a:t>Steps</a:t>
            </a:r>
            <a:r>
              <a:rPr lang="de-DE" sz="2800" dirty="0">
                <a:solidFill>
                  <a:srgbClr val="023D6B"/>
                </a:solidFill>
              </a:rPr>
              <a:t> </a:t>
            </a:r>
            <a:r>
              <a:rPr lang="de-DE" sz="2800" dirty="0" err="1">
                <a:solidFill>
                  <a:srgbClr val="023D6B"/>
                </a:solidFill>
              </a:rPr>
              <a:t>of</a:t>
            </a:r>
            <a:r>
              <a:rPr lang="de-DE" sz="2800" dirty="0">
                <a:solidFill>
                  <a:srgbClr val="023D6B"/>
                </a:solidFill>
              </a:rPr>
              <a:t> </a:t>
            </a:r>
            <a:r>
              <a:rPr lang="de-DE" sz="2800" dirty="0" err="1">
                <a:solidFill>
                  <a:srgbClr val="023D6B"/>
                </a:solidFill>
              </a:rPr>
              <a:t>tracer</a:t>
            </a:r>
            <a:r>
              <a:rPr lang="de-DE" sz="2800" dirty="0">
                <a:solidFill>
                  <a:srgbClr val="023D6B"/>
                </a:solidFill>
              </a:rPr>
              <a:t> </a:t>
            </a:r>
            <a:r>
              <a:rPr lang="de-DE" sz="2800" dirty="0" err="1">
                <a:solidFill>
                  <a:srgbClr val="023D6B"/>
                </a:solidFill>
              </a:rPr>
              <a:t>development</a:t>
            </a:r>
            <a:br>
              <a:rPr lang="de-DE" sz="2800" dirty="0"/>
            </a:br>
            <a:endParaRPr lang="de-DE" sz="2800" dirty="0"/>
          </a:p>
        </p:txBody>
      </p:sp>
      <p:sp>
        <p:nvSpPr>
          <p:cNvPr id="8" name="Rechteck 7"/>
          <p:cNvSpPr/>
          <p:nvPr/>
        </p:nvSpPr>
        <p:spPr>
          <a:xfrm>
            <a:off x="767408" y="7533456"/>
            <a:ext cx="1847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A0235A"/>
              </a:buClr>
            </a:pPr>
            <a:endParaRPr lang="en-US" sz="2800" dirty="0">
              <a:solidFill>
                <a:srgbClr val="023D6B"/>
              </a:solidFill>
            </a:endParaRPr>
          </a:p>
          <a:p>
            <a:pPr>
              <a:buClr>
                <a:srgbClr val="A0235A"/>
              </a:buClr>
            </a:pPr>
            <a:endParaRPr lang="de-DE" sz="2800" dirty="0">
              <a:solidFill>
                <a:srgbClr val="023D6B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648718" y="1122958"/>
            <a:ext cx="241284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de-DE" sz="2400" dirty="0"/>
              <a:t>Clinical </a:t>
            </a:r>
            <a:r>
              <a:rPr lang="de-DE" sz="2400" dirty="0" err="1"/>
              <a:t>need</a:t>
            </a:r>
            <a:endParaRPr lang="de-DE" sz="2400" dirty="0"/>
          </a:p>
        </p:txBody>
      </p:sp>
      <p:sp>
        <p:nvSpPr>
          <p:cNvPr id="18" name="Rechteck 17"/>
          <p:cNvSpPr/>
          <p:nvPr/>
        </p:nvSpPr>
        <p:spPr>
          <a:xfrm>
            <a:off x="648718" y="198884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Establishment of an appropriate</a:t>
            </a:r>
            <a:br>
              <a:rPr lang="en-US" sz="2400" dirty="0"/>
            </a:br>
            <a:r>
              <a:rPr lang="en-US" sz="2400" dirty="0"/>
              <a:t>preclinical model for testing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648718" y="3140968"/>
            <a:ext cx="648767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Evaluation in an appropriate clinical setting</a:t>
            </a:r>
          </a:p>
        </p:txBody>
      </p:sp>
      <p:sp>
        <p:nvSpPr>
          <p:cNvPr id="20" name="Rechteck 19"/>
          <p:cNvSpPr/>
          <p:nvPr/>
        </p:nvSpPr>
        <p:spPr>
          <a:xfrm>
            <a:off x="607917" y="4149080"/>
            <a:ext cx="5509842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Comparison with existing standards</a:t>
            </a:r>
          </a:p>
        </p:txBody>
      </p:sp>
      <p:sp>
        <p:nvSpPr>
          <p:cNvPr id="21" name="Rechteck 20"/>
          <p:cNvSpPr/>
          <p:nvPr/>
        </p:nvSpPr>
        <p:spPr>
          <a:xfrm>
            <a:off x="587479" y="5229200"/>
            <a:ext cx="52133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Clr>
                <a:srgbClr val="A0235A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Documentation of safety, efficacy,</a:t>
            </a:r>
            <a:br>
              <a:rPr lang="en-US" sz="2400" dirty="0"/>
            </a:br>
            <a:r>
              <a:rPr lang="de-DE" sz="2400" dirty="0" err="1"/>
              <a:t>dosimetry</a:t>
            </a:r>
            <a:r>
              <a:rPr lang="de-DE" sz="2400" dirty="0"/>
              <a:t> &amp; </a:t>
            </a:r>
            <a:r>
              <a:rPr lang="de-DE" sz="2400" dirty="0" err="1"/>
              <a:t>toxicity</a:t>
            </a:r>
            <a:endParaRPr lang="en-US" sz="2400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877" y="5028739"/>
            <a:ext cx="3273539" cy="2064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673382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://globocan.iarc.fr/old/FactSheets/cancers/prostate-map-i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98"/>
          <a:stretch/>
        </p:blipFill>
        <p:spPr bwMode="auto">
          <a:xfrm>
            <a:off x="1555650" y="1988841"/>
            <a:ext cx="9100891" cy="3904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erader Verbinder 4"/>
          <p:cNvCxnSpPr/>
          <p:nvPr/>
        </p:nvCxnSpPr>
        <p:spPr>
          <a:xfrm flipV="1">
            <a:off x="7104112" y="1813466"/>
            <a:ext cx="0" cy="35283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>
            <a:off x="7104112" y="1813466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 flipV="1">
            <a:off x="5663952" y="1083274"/>
            <a:ext cx="0" cy="29937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5087888" y="1084564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2135561" y="894951"/>
            <a:ext cx="3340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second most frequently diagnosed cancer worldwide</a:t>
            </a:r>
          </a:p>
        </p:txBody>
      </p:sp>
      <p:sp>
        <p:nvSpPr>
          <p:cNvPr id="16" name="Rechteck 15"/>
          <p:cNvSpPr/>
          <p:nvPr/>
        </p:nvSpPr>
        <p:spPr>
          <a:xfrm>
            <a:off x="7680176" y="1628801"/>
            <a:ext cx="2849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sixth leading cause of cancer death in males</a:t>
            </a:r>
            <a:endParaRPr lang="de-DE" sz="1600" dirty="0">
              <a:latin typeface="Calibri Light" panose="020F030202020403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657822" y="5842408"/>
            <a:ext cx="4896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A0235A"/>
                </a:solidFill>
                <a:latin typeface="Calibri Light" panose="020F0302020204030204" pitchFamily="34" charset="0"/>
              </a:rPr>
              <a:t>…to enable best treatment options early detection of  </a:t>
            </a:r>
            <a:r>
              <a:rPr lang="en-US" sz="1600" b="1" dirty="0" err="1">
                <a:solidFill>
                  <a:srgbClr val="A0235A"/>
                </a:solidFill>
                <a:latin typeface="Calibri Light" panose="020F0302020204030204" pitchFamily="34" charset="0"/>
              </a:rPr>
              <a:t>PCa</a:t>
            </a:r>
            <a:r>
              <a:rPr lang="en-US" sz="1600" b="1" dirty="0">
                <a:solidFill>
                  <a:srgbClr val="A0235A"/>
                </a:solidFill>
                <a:latin typeface="Calibri Light" panose="020F0302020204030204" pitchFamily="34" charset="0"/>
              </a:rPr>
              <a:t> and recurrent prostate cancer and/or metastases is required</a:t>
            </a:r>
            <a:endParaRPr lang="de-DE" sz="1600" b="1" dirty="0">
              <a:solidFill>
                <a:srgbClr val="A0235A"/>
              </a:solidFill>
              <a:latin typeface="Calibri Light" panose="020F03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631504" y="5802772"/>
            <a:ext cx="172819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Calibri Light" panose="020F0302020204030204" pitchFamily="34" charset="0"/>
              </a:rPr>
              <a:t>Estimated age-</a:t>
            </a:r>
            <a:r>
              <a:rPr lang="en-US" sz="1050" dirty="0" err="1">
                <a:latin typeface="Calibri Light" panose="020F0302020204030204" pitchFamily="34" charset="0"/>
              </a:rPr>
              <a:t>standardised</a:t>
            </a:r>
            <a:r>
              <a:rPr lang="en-US" sz="1050" dirty="0">
                <a:latin typeface="Calibri Light" panose="020F0302020204030204" pitchFamily="34" charset="0"/>
              </a:rPr>
              <a:t> rates (World) per 100,000</a:t>
            </a:r>
            <a:endParaRPr lang="de-DE" sz="1050" dirty="0">
              <a:latin typeface="Calibri Light" panose="020F0302020204030204" pitchFamily="34" charset="0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Clinical Need: </a:t>
            </a:r>
            <a:r>
              <a:rPr lang="de-DE" sz="2800" dirty="0" err="1"/>
              <a:t>Prostate</a:t>
            </a:r>
            <a:r>
              <a:rPr lang="de-DE" sz="2800" dirty="0"/>
              <a:t> </a:t>
            </a:r>
            <a:r>
              <a:rPr lang="de-DE" sz="2800" dirty="0" err="1"/>
              <a:t>carcinoma</a:t>
            </a:r>
            <a:r>
              <a:rPr lang="de-DE" sz="2800" dirty="0"/>
              <a:t> (</a:t>
            </a:r>
            <a:r>
              <a:rPr lang="de-DE" sz="2800" dirty="0" err="1"/>
              <a:t>PC</a:t>
            </a:r>
            <a:r>
              <a:rPr lang="de-DE" sz="2800" cap="none" dirty="0" err="1"/>
              <a:t>a</a:t>
            </a:r>
            <a:r>
              <a:rPr lang="de-DE" sz="2800" dirty="0"/>
              <a:t>)</a:t>
            </a:r>
            <a:br>
              <a:rPr lang="de-DE" sz="2800" dirty="0"/>
            </a:br>
            <a:endParaRPr lang="de-DE" sz="2800" dirty="0"/>
          </a:p>
        </p:txBody>
      </p:sp>
      <p:cxnSp>
        <p:nvCxnSpPr>
          <p:cNvPr id="15" name="Gerader Verbinder 14"/>
          <p:cNvCxnSpPr/>
          <p:nvPr/>
        </p:nvCxnSpPr>
        <p:spPr>
          <a:xfrm flipV="1">
            <a:off x="4942944" y="1875380"/>
            <a:ext cx="1" cy="35782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 flipV="1">
            <a:off x="4397375" y="1875971"/>
            <a:ext cx="545568" cy="4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/>
        </p:nvSpPr>
        <p:spPr>
          <a:xfrm>
            <a:off x="2279576" y="1700809"/>
            <a:ext cx="26507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1,1 million men with </a:t>
            </a:r>
            <a:r>
              <a:rPr lang="en-US" sz="1600" dirty="0" err="1">
                <a:latin typeface="Calibri Light" panose="020F0302020204030204" pitchFamily="34" charset="0"/>
              </a:rPr>
              <a:t>Pca</a:t>
            </a:r>
            <a:r>
              <a:rPr lang="en-US" sz="1600" dirty="0">
                <a:latin typeface="Calibri Light" panose="020F0302020204030204" pitchFamily="34" charset="0"/>
              </a:rPr>
              <a:t> (2012)</a:t>
            </a:r>
            <a:endParaRPr lang="de-DE" sz="1600" dirty="0">
              <a:latin typeface="Calibri Light" panose="020F0302020204030204" pitchFamily="34" charset="0"/>
            </a:endParaRPr>
          </a:p>
        </p:txBody>
      </p:sp>
      <p:cxnSp>
        <p:nvCxnSpPr>
          <p:cNvPr id="28" name="Gerader Verbinder 27"/>
          <p:cNvCxnSpPr/>
          <p:nvPr/>
        </p:nvCxnSpPr>
        <p:spPr>
          <a:xfrm flipV="1">
            <a:off x="6072015" y="1195389"/>
            <a:ext cx="9698" cy="38593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/>
          <p:nvPr/>
        </p:nvCxnSpPr>
        <p:spPr>
          <a:xfrm>
            <a:off x="6079158" y="1196752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6614729" y="1018474"/>
            <a:ext cx="3428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incidence rates highest in developed countries</a:t>
            </a:r>
            <a:endParaRPr lang="de-DE" sz="16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72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" grpId="0"/>
      <p:bldP spid="18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6"/>
          <p:cNvSpPr txBox="1">
            <a:spLocks/>
          </p:cNvSpPr>
          <p:nvPr/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1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Establishment of an appropriate pre-clinical model for testing</a:t>
            </a:r>
            <a:endParaRPr lang="de-DE" sz="2800" dirty="0"/>
          </a:p>
        </p:txBody>
      </p:sp>
      <p:grpSp>
        <p:nvGrpSpPr>
          <p:cNvPr id="8" name="Gruppierung 9"/>
          <p:cNvGrpSpPr/>
          <p:nvPr/>
        </p:nvGrpSpPr>
        <p:grpSpPr>
          <a:xfrm>
            <a:off x="8575198" y="3457976"/>
            <a:ext cx="1623933" cy="2182873"/>
            <a:chOff x="1716690" y="765175"/>
            <a:chExt cx="3628061" cy="4876800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2"/>
            <a:srcRect l="30058" r="26172"/>
            <a:stretch>
              <a:fillRect/>
            </a:stretch>
          </p:blipFill>
          <p:spPr bwMode="auto">
            <a:xfrm>
              <a:off x="1716690" y="765175"/>
              <a:ext cx="2134585" cy="487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/>
            <a:srcRect l="33097" r="35114"/>
            <a:stretch>
              <a:fillRect/>
            </a:stretch>
          </p:blipFill>
          <p:spPr bwMode="auto">
            <a:xfrm>
              <a:off x="3794475" y="765175"/>
              <a:ext cx="1550276" cy="487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0" name="Gruppierung 13"/>
          <p:cNvGrpSpPr/>
          <p:nvPr/>
        </p:nvGrpSpPr>
        <p:grpSpPr>
          <a:xfrm>
            <a:off x="10255417" y="3457976"/>
            <a:ext cx="1629326" cy="2182873"/>
            <a:chOff x="4948614" y="765175"/>
            <a:chExt cx="3640109" cy="4876800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4"/>
            <a:srcRect l="31111" r="22265"/>
            <a:stretch>
              <a:fillRect/>
            </a:stretch>
          </p:blipFill>
          <p:spPr bwMode="auto">
            <a:xfrm>
              <a:off x="4948614" y="765175"/>
              <a:ext cx="2273761" cy="487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/>
            <a:srcRect l="34829" r="34934"/>
            <a:stretch>
              <a:fillRect/>
            </a:stretch>
          </p:blipFill>
          <p:spPr bwMode="auto">
            <a:xfrm>
              <a:off x="7114132" y="765175"/>
              <a:ext cx="1474591" cy="487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Pfeil nach oben 25"/>
          <p:cNvSpPr/>
          <p:nvPr/>
        </p:nvSpPr>
        <p:spPr>
          <a:xfrm rot="12714319">
            <a:off x="11100971" y="4055611"/>
            <a:ext cx="141770" cy="368632"/>
          </a:xfrm>
          <a:prstGeom prst="upArrow">
            <a:avLst/>
          </a:prstGeom>
          <a:solidFill>
            <a:srgbClr val="A0235A"/>
          </a:solidFill>
          <a:ln>
            <a:solidFill>
              <a:srgbClr val="A0235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8245072" y="3125895"/>
            <a:ext cx="4403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PC-3 (PSMA-)     </a:t>
            </a:r>
            <a:r>
              <a:rPr lang="de-DE" sz="1400" dirty="0" err="1"/>
              <a:t>LNCap</a:t>
            </a:r>
            <a:r>
              <a:rPr lang="de-DE" sz="1400" dirty="0"/>
              <a:t> C4-2 (PSMA+)</a:t>
            </a:r>
            <a:endParaRPr lang="en-US" sz="1400" dirty="0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8899" y="3483992"/>
            <a:ext cx="1698927" cy="2159171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2691" y="3483993"/>
            <a:ext cx="1675823" cy="2159171"/>
          </a:xfrm>
          <a:prstGeom prst="rect">
            <a:avLst/>
          </a:prstGeom>
        </p:spPr>
      </p:pic>
      <p:grpSp>
        <p:nvGrpSpPr>
          <p:cNvPr id="36" name="Gruppierung 14"/>
          <p:cNvGrpSpPr/>
          <p:nvPr/>
        </p:nvGrpSpPr>
        <p:grpSpPr>
          <a:xfrm>
            <a:off x="6328899" y="5666250"/>
            <a:ext cx="1698927" cy="308431"/>
            <a:chOff x="2443594" y="5835436"/>
            <a:chExt cx="1991369" cy="373201"/>
          </a:xfrm>
        </p:grpSpPr>
        <p:pic>
          <p:nvPicPr>
            <p:cNvPr id="37" name="Bild 15"/>
            <p:cNvPicPr>
              <a:picLocks noChangeAspect="1"/>
            </p:cNvPicPr>
            <p:nvPr/>
          </p:nvPicPr>
          <p:blipFill>
            <a:blip r:embed="rId8"/>
            <a:srcRect l="13956" t="735" r="13641" b="839"/>
            <a:stretch>
              <a:fillRect/>
            </a:stretch>
          </p:blipFill>
          <p:spPr>
            <a:xfrm rot="5400000">
              <a:off x="3362209" y="5014336"/>
              <a:ext cx="133199" cy="1775399"/>
            </a:xfrm>
            <a:prstGeom prst="rect">
              <a:avLst/>
            </a:prstGeom>
          </p:spPr>
        </p:pic>
        <p:sp>
          <p:nvSpPr>
            <p:cNvPr id="38" name="Rechteck 37"/>
            <p:cNvSpPr/>
            <p:nvPr/>
          </p:nvSpPr>
          <p:spPr>
            <a:xfrm>
              <a:off x="2541108" y="5835441"/>
              <a:ext cx="1775401" cy="133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3006342" y="5920676"/>
              <a:ext cx="832965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MBq</a:t>
              </a:r>
              <a:r>
                <a:rPr lang="de-DE" sz="1200" dirty="0"/>
                <a:t>/ccm</a:t>
              </a: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2443594" y="5920676"/>
              <a:ext cx="400379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/>
                <a:t>0.0</a:t>
              </a: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034584" y="5920676"/>
              <a:ext cx="400379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0.5</a:t>
              </a:r>
            </a:p>
          </p:txBody>
        </p:sp>
      </p:grpSp>
      <p:pic>
        <p:nvPicPr>
          <p:cNvPr id="2" name="Bild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1229" y="1711832"/>
            <a:ext cx="2111748" cy="1643069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4574885" y="1469013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>
                <a:latin typeface="Arial Unicode MS" panose="020B0604020202020204" pitchFamily="34" charset="-128"/>
              </a:rPr>
              <a:t>Chorioallantoic</a:t>
            </a:r>
            <a:r>
              <a:rPr lang="de-DE" altLang="de-DE" dirty="0">
                <a:latin typeface="Arial Unicode MS" panose="020B0604020202020204" pitchFamily="34" charset="-128"/>
              </a:rPr>
              <a:t> Membrane Model</a:t>
            </a:r>
            <a:endParaRPr lang="de-DE" altLang="de-DE" sz="4000" dirty="0">
              <a:latin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8584833" y="1438547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latin typeface="Arial Unicode MS" panose="020B0604020202020204" pitchFamily="34" charset="-128"/>
              </a:rPr>
              <a:t>Human Tumor </a:t>
            </a:r>
            <a:r>
              <a:rPr lang="de-DE" altLang="de-DE" dirty="0" err="1">
                <a:latin typeface="Arial Unicode MS" panose="020B0604020202020204" pitchFamily="34" charset="-128"/>
              </a:rPr>
              <a:t>Xenograft</a:t>
            </a:r>
            <a:r>
              <a:rPr lang="de-DE" altLang="de-DE" dirty="0">
                <a:latin typeface="Arial Unicode MS" panose="020B0604020202020204" pitchFamily="34" charset="-128"/>
              </a:rPr>
              <a:t> Model</a:t>
            </a:r>
            <a:endParaRPr lang="de-DE" altLang="de-DE" sz="4000" dirty="0">
              <a:latin typeface="Arial" panose="020B0604020202020204" pitchFamily="34" charset="0"/>
            </a:endParaRPr>
          </a:p>
        </p:txBody>
      </p:sp>
      <p:grpSp>
        <p:nvGrpSpPr>
          <p:cNvPr id="43" name="Gruppierung 14"/>
          <p:cNvGrpSpPr/>
          <p:nvPr/>
        </p:nvGrpSpPr>
        <p:grpSpPr>
          <a:xfrm>
            <a:off x="4562940" y="5668673"/>
            <a:ext cx="1698927" cy="308431"/>
            <a:chOff x="2443594" y="5835436"/>
            <a:chExt cx="1991369" cy="373201"/>
          </a:xfrm>
        </p:grpSpPr>
        <p:pic>
          <p:nvPicPr>
            <p:cNvPr id="44" name="Bild 15"/>
            <p:cNvPicPr>
              <a:picLocks noChangeAspect="1"/>
            </p:cNvPicPr>
            <p:nvPr/>
          </p:nvPicPr>
          <p:blipFill>
            <a:blip r:embed="rId8"/>
            <a:srcRect l="13956" t="735" r="13641" b="839"/>
            <a:stretch>
              <a:fillRect/>
            </a:stretch>
          </p:blipFill>
          <p:spPr>
            <a:xfrm rot="5400000">
              <a:off x="3362209" y="5014336"/>
              <a:ext cx="133199" cy="1775399"/>
            </a:xfrm>
            <a:prstGeom prst="rect">
              <a:avLst/>
            </a:prstGeom>
          </p:spPr>
        </p:pic>
        <p:sp>
          <p:nvSpPr>
            <p:cNvPr id="45" name="Rechteck 44"/>
            <p:cNvSpPr/>
            <p:nvPr/>
          </p:nvSpPr>
          <p:spPr>
            <a:xfrm>
              <a:off x="2541108" y="5835441"/>
              <a:ext cx="1775401" cy="133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3006342" y="5920676"/>
              <a:ext cx="832965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MBq</a:t>
              </a:r>
              <a:r>
                <a:rPr lang="de-DE" sz="1200" dirty="0"/>
                <a:t>/ccm</a:t>
              </a: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2443594" y="5920676"/>
              <a:ext cx="400379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/>
                <a:t>0.0</a:t>
              </a: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034584" y="5920676"/>
              <a:ext cx="400379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0.5</a:t>
              </a:r>
            </a:p>
          </p:txBody>
        </p:sp>
      </p:grpSp>
      <p:grpSp>
        <p:nvGrpSpPr>
          <p:cNvPr id="49" name="Gruppierung 14"/>
          <p:cNvGrpSpPr/>
          <p:nvPr/>
        </p:nvGrpSpPr>
        <p:grpSpPr>
          <a:xfrm>
            <a:off x="10226086" y="5682912"/>
            <a:ext cx="1698927" cy="308431"/>
            <a:chOff x="2443594" y="5835436"/>
            <a:chExt cx="1991369" cy="373201"/>
          </a:xfrm>
        </p:grpSpPr>
        <p:pic>
          <p:nvPicPr>
            <p:cNvPr id="50" name="Bild 15"/>
            <p:cNvPicPr>
              <a:picLocks noChangeAspect="1"/>
            </p:cNvPicPr>
            <p:nvPr/>
          </p:nvPicPr>
          <p:blipFill>
            <a:blip r:embed="rId8"/>
            <a:srcRect l="13956" t="735" r="13641" b="839"/>
            <a:stretch>
              <a:fillRect/>
            </a:stretch>
          </p:blipFill>
          <p:spPr>
            <a:xfrm rot="5400000">
              <a:off x="3362209" y="5014336"/>
              <a:ext cx="133199" cy="1775399"/>
            </a:xfrm>
            <a:prstGeom prst="rect">
              <a:avLst/>
            </a:prstGeom>
          </p:spPr>
        </p:pic>
        <p:sp>
          <p:nvSpPr>
            <p:cNvPr id="51" name="Rechteck 50"/>
            <p:cNvSpPr/>
            <p:nvPr/>
          </p:nvSpPr>
          <p:spPr>
            <a:xfrm>
              <a:off x="2541108" y="5835441"/>
              <a:ext cx="1775401" cy="133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3006342" y="5920676"/>
              <a:ext cx="832965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MBq</a:t>
              </a:r>
              <a:r>
                <a:rPr lang="de-DE" sz="1200" dirty="0"/>
                <a:t>/ccm</a:t>
              </a: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2443594" y="5920676"/>
              <a:ext cx="400379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/>
                <a:t>0.0</a:t>
              </a: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034584" y="5920676"/>
              <a:ext cx="400379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0.5</a:t>
              </a:r>
            </a:p>
          </p:txBody>
        </p:sp>
      </p:grpSp>
      <p:grpSp>
        <p:nvGrpSpPr>
          <p:cNvPr id="55" name="Gruppierung 14"/>
          <p:cNvGrpSpPr/>
          <p:nvPr/>
        </p:nvGrpSpPr>
        <p:grpSpPr>
          <a:xfrm>
            <a:off x="8529588" y="5685335"/>
            <a:ext cx="1698927" cy="308431"/>
            <a:chOff x="2443594" y="5835436"/>
            <a:chExt cx="1991369" cy="373201"/>
          </a:xfrm>
        </p:grpSpPr>
        <p:pic>
          <p:nvPicPr>
            <p:cNvPr id="56" name="Bild 15"/>
            <p:cNvPicPr>
              <a:picLocks noChangeAspect="1"/>
            </p:cNvPicPr>
            <p:nvPr/>
          </p:nvPicPr>
          <p:blipFill>
            <a:blip r:embed="rId8"/>
            <a:srcRect l="13956" t="735" r="13641" b="839"/>
            <a:stretch>
              <a:fillRect/>
            </a:stretch>
          </p:blipFill>
          <p:spPr>
            <a:xfrm rot="5400000">
              <a:off x="3362209" y="5014336"/>
              <a:ext cx="133199" cy="1775399"/>
            </a:xfrm>
            <a:prstGeom prst="rect">
              <a:avLst/>
            </a:prstGeom>
          </p:spPr>
        </p:pic>
        <p:sp>
          <p:nvSpPr>
            <p:cNvPr id="57" name="Rechteck 56"/>
            <p:cNvSpPr/>
            <p:nvPr/>
          </p:nvSpPr>
          <p:spPr>
            <a:xfrm>
              <a:off x="2541108" y="5835441"/>
              <a:ext cx="1775401" cy="133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3006342" y="5920676"/>
              <a:ext cx="832965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MBq</a:t>
              </a:r>
              <a:r>
                <a:rPr lang="de-DE" sz="1200" dirty="0"/>
                <a:t>/ccm</a:t>
              </a:r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2443594" y="5920676"/>
              <a:ext cx="400379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/>
                <a:t>0.0</a:t>
              </a:r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034584" y="5920676"/>
              <a:ext cx="400379" cy="287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0.5</a:t>
              </a:r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1883" y="1818866"/>
            <a:ext cx="3009524" cy="1390476"/>
          </a:xfrm>
          <a:prstGeom prst="rect">
            <a:avLst/>
          </a:prstGeom>
        </p:spPr>
      </p:pic>
      <p:sp>
        <p:nvSpPr>
          <p:cNvPr id="61" name="Textfeld 60"/>
          <p:cNvSpPr txBox="1"/>
          <p:nvPr/>
        </p:nvSpPr>
        <p:spPr>
          <a:xfrm>
            <a:off x="4229516" y="3156334"/>
            <a:ext cx="4403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PC-3 (PSMA-)     </a:t>
            </a:r>
            <a:r>
              <a:rPr lang="de-DE" sz="1400" dirty="0" err="1"/>
              <a:t>LNCap</a:t>
            </a:r>
            <a:r>
              <a:rPr lang="de-DE" sz="1400" dirty="0"/>
              <a:t> C4-2 (PSMA+)</a:t>
            </a:r>
            <a:endParaRPr lang="en-US" sz="1400" dirty="0"/>
          </a:p>
        </p:txBody>
      </p:sp>
      <p:sp>
        <p:nvSpPr>
          <p:cNvPr id="68" name="Textfeld 67"/>
          <p:cNvSpPr txBox="1"/>
          <p:nvPr/>
        </p:nvSpPr>
        <p:spPr>
          <a:xfrm>
            <a:off x="1216348" y="3145006"/>
            <a:ext cx="2344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Cellular</a:t>
            </a:r>
            <a:r>
              <a:rPr lang="de-DE" sz="1400" dirty="0"/>
              <a:t> </a:t>
            </a:r>
            <a:r>
              <a:rPr lang="de-DE" sz="1400" dirty="0" err="1"/>
              <a:t>uptake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PSMA-7</a:t>
            </a:r>
          </a:p>
        </p:txBody>
      </p:sp>
      <p:graphicFrame>
        <p:nvGraphicFramePr>
          <p:cNvPr id="69" name="Diagramm 68">
            <a:extLst>
              <a:ext uri="{FF2B5EF4-FFF2-40B4-BE49-F238E27FC236}">
                <a16:creationId xmlns:a16="http://schemas.microsoft.com/office/drawing/2014/main" id="{2B864319-574C-4F43-B1EF-0279ABC95B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5121121"/>
              </p:ext>
            </p:extLst>
          </p:nvPr>
        </p:nvGraphicFramePr>
        <p:xfrm>
          <a:off x="543985" y="3278085"/>
          <a:ext cx="3535582" cy="2545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70" name="Ellipse 69"/>
          <p:cNvSpPr/>
          <p:nvPr/>
        </p:nvSpPr>
        <p:spPr>
          <a:xfrm>
            <a:off x="4842725" y="4611610"/>
            <a:ext cx="298549" cy="420355"/>
          </a:xfrm>
          <a:prstGeom prst="ellipse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72" name="Grafik 71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29" y="1879918"/>
            <a:ext cx="2068860" cy="1330942"/>
          </a:xfrm>
          <a:prstGeom prst="rect">
            <a:avLst/>
          </a:prstGeom>
        </p:spPr>
      </p:pic>
      <p:sp>
        <p:nvSpPr>
          <p:cNvPr id="73" name="Rechteck 72"/>
          <p:cNvSpPr/>
          <p:nvPr/>
        </p:nvSpPr>
        <p:spPr>
          <a:xfrm>
            <a:off x="2732326" y="1891677"/>
            <a:ext cx="950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/>
              <a:t>healthy</a:t>
            </a:r>
            <a:r>
              <a:rPr lang="de-DE" sz="1200" dirty="0"/>
              <a:t> </a:t>
            </a:r>
            <a:r>
              <a:rPr lang="de-DE" sz="1200" dirty="0" err="1"/>
              <a:t>cell</a:t>
            </a:r>
            <a:endParaRPr lang="de-DE" sz="1200" dirty="0"/>
          </a:p>
        </p:txBody>
      </p:sp>
      <p:sp>
        <p:nvSpPr>
          <p:cNvPr id="74" name="Rechteck 73"/>
          <p:cNvSpPr/>
          <p:nvPr/>
        </p:nvSpPr>
        <p:spPr>
          <a:xfrm>
            <a:off x="865374" y="2096964"/>
            <a:ext cx="849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/>
              <a:t>tumor</a:t>
            </a:r>
            <a:r>
              <a:rPr lang="de-DE" sz="1200" dirty="0"/>
              <a:t> </a:t>
            </a:r>
            <a:r>
              <a:rPr lang="de-DE" sz="1200" dirty="0" err="1"/>
              <a:t>cell</a:t>
            </a:r>
            <a:endParaRPr lang="de-DE" sz="1200" dirty="0"/>
          </a:p>
        </p:txBody>
      </p:sp>
      <p:sp>
        <p:nvSpPr>
          <p:cNvPr id="75" name="Rechteck 74"/>
          <p:cNvSpPr/>
          <p:nvPr/>
        </p:nvSpPr>
        <p:spPr>
          <a:xfrm>
            <a:off x="1182355" y="1452906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latin typeface="Arial Unicode MS" panose="020B0604020202020204" pitchFamily="34" charset="-128"/>
              </a:rPr>
              <a:t>In Vitro Evaluation</a:t>
            </a:r>
            <a:endParaRPr lang="de-DE" altLang="de-DE" sz="4000" dirty="0">
              <a:latin typeface="Arial" panose="020B0604020202020204" pitchFamily="34" charset="0"/>
            </a:endParaRPr>
          </a:p>
        </p:txBody>
      </p:sp>
      <p:sp>
        <p:nvSpPr>
          <p:cNvPr id="76" name="Textfeld 75"/>
          <p:cNvSpPr txBox="1"/>
          <p:nvPr/>
        </p:nvSpPr>
        <p:spPr>
          <a:xfrm rot="20518609">
            <a:off x="247618" y="5708743"/>
            <a:ext cx="234407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 err="1"/>
              <a:t>LNCaP</a:t>
            </a:r>
            <a:r>
              <a:rPr lang="de-DE" sz="600" dirty="0"/>
              <a:t> C4-2 PSMA-7</a:t>
            </a:r>
          </a:p>
        </p:txBody>
      </p:sp>
      <p:sp>
        <p:nvSpPr>
          <p:cNvPr id="77" name="Textfeld 76"/>
          <p:cNvSpPr txBox="1"/>
          <p:nvPr/>
        </p:nvSpPr>
        <p:spPr>
          <a:xfrm rot="20518609">
            <a:off x="816724" y="5695594"/>
            <a:ext cx="234407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 err="1"/>
              <a:t>LNCaP</a:t>
            </a:r>
            <a:r>
              <a:rPr lang="de-DE" sz="600" dirty="0"/>
              <a:t> C4-2 PSMA-6</a:t>
            </a:r>
          </a:p>
        </p:txBody>
      </p:sp>
      <p:sp>
        <p:nvSpPr>
          <p:cNvPr id="78" name="Textfeld 77"/>
          <p:cNvSpPr txBox="1"/>
          <p:nvPr/>
        </p:nvSpPr>
        <p:spPr>
          <a:xfrm rot="20518609">
            <a:off x="2688146" y="5632625"/>
            <a:ext cx="234407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/>
              <a:t>PC-3 PSMA-7</a:t>
            </a:r>
          </a:p>
        </p:txBody>
      </p:sp>
      <p:sp>
        <p:nvSpPr>
          <p:cNvPr id="79" name="Textfeld 78"/>
          <p:cNvSpPr txBox="1"/>
          <p:nvPr/>
        </p:nvSpPr>
        <p:spPr>
          <a:xfrm rot="20518609">
            <a:off x="3224367" y="5626049"/>
            <a:ext cx="234407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/>
              <a:t>PC-3 PSMA-6</a:t>
            </a:r>
          </a:p>
        </p:txBody>
      </p:sp>
      <p:sp>
        <p:nvSpPr>
          <p:cNvPr id="80" name="Textfeld 79"/>
          <p:cNvSpPr txBox="1"/>
          <p:nvPr/>
        </p:nvSpPr>
        <p:spPr>
          <a:xfrm rot="20518609">
            <a:off x="1069540" y="5800746"/>
            <a:ext cx="234407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 err="1"/>
              <a:t>LNCaP</a:t>
            </a:r>
            <a:r>
              <a:rPr lang="de-DE" sz="600" dirty="0"/>
              <a:t> C4-2 PSMA-7 + PMPA</a:t>
            </a:r>
          </a:p>
        </p:txBody>
      </p:sp>
      <p:sp>
        <p:nvSpPr>
          <p:cNvPr id="81" name="Textfeld 80"/>
          <p:cNvSpPr txBox="1"/>
          <p:nvPr/>
        </p:nvSpPr>
        <p:spPr>
          <a:xfrm rot="20518609">
            <a:off x="1643526" y="5800746"/>
            <a:ext cx="234407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" dirty="0" err="1"/>
              <a:t>LNCaP</a:t>
            </a:r>
            <a:r>
              <a:rPr lang="de-DE" sz="600" dirty="0"/>
              <a:t> C4-2 PSMA-6 + PMPA</a:t>
            </a:r>
          </a:p>
        </p:txBody>
      </p:sp>
    </p:spTree>
    <p:extLst>
      <p:ext uri="{BB962C8B-B14F-4D97-AF65-F5344CB8AC3E}">
        <p14:creationId xmlns:p14="http://schemas.microsoft.com/office/powerpoint/2010/main" val="1459670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3" descr="5-10ml Empty Sealed Sterile Vials - 5 Pack"/>
          <p:cNvSpPr>
            <a:spLocks noChangeAspect="1" noChangeArrowheads="1"/>
          </p:cNvSpPr>
          <p:nvPr/>
        </p:nvSpPr>
        <p:spPr bwMode="auto">
          <a:xfrm>
            <a:off x="16668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design and production of new tracers</a:t>
            </a:r>
            <a:endParaRPr lang="de-DE" sz="2800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71475" y="1563143"/>
            <a:ext cx="11449050" cy="4214255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Documentation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drug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file</a:t>
            </a:r>
            <a:r>
              <a:rPr lang="de-DE" dirty="0"/>
              <a:t> (</a:t>
            </a:r>
            <a:r>
              <a:rPr lang="de-DE" dirty="0" err="1"/>
              <a:t>dosimetry</a:t>
            </a:r>
            <a:r>
              <a:rPr lang="de-DE" dirty="0"/>
              <a:t>, </a:t>
            </a:r>
            <a:r>
              <a:rPr lang="de-DE" dirty="0" err="1"/>
              <a:t>toxicity</a:t>
            </a:r>
            <a:r>
              <a:rPr lang="de-DE" dirty="0"/>
              <a:t> etc.)</a:t>
            </a:r>
            <a:endParaRPr lang="en-US" dirty="0"/>
          </a:p>
          <a:p>
            <a:endParaRPr lang="de-DE" dirty="0"/>
          </a:p>
        </p:txBody>
      </p:sp>
      <p:sp>
        <p:nvSpPr>
          <p:cNvPr id="31" name="Inhaltsplatzhalter 2"/>
          <p:cNvSpPr txBox="1">
            <a:spLocks/>
          </p:cNvSpPr>
          <p:nvPr/>
        </p:nvSpPr>
        <p:spPr>
          <a:xfrm>
            <a:off x="371475" y="902770"/>
            <a:ext cx="11449050" cy="42142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Grafik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42" b="-1"/>
          <a:stretch/>
        </p:blipFill>
        <p:spPr>
          <a:xfrm>
            <a:off x="6087414" y="3284984"/>
            <a:ext cx="5607074" cy="2651932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64"/>
          <a:stretch/>
        </p:blipFill>
        <p:spPr>
          <a:xfrm>
            <a:off x="372737" y="1612442"/>
            <a:ext cx="5607073" cy="273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52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6"/>
          <p:cNvSpPr txBox="1">
            <a:spLocks/>
          </p:cNvSpPr>
          <p:nvPr/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1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Evaluation in an appropriate clinical setting</a:t>
            </a:r>
            <a:endParaRPr lang="de-DE" sz="2800" dirty="0"/>
          </a:p>
        </p:txBody>
      </p:sp>
      <p:pic>
        <p:nvPicPr>
          <p:cNvPr id="6" name="Bild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097" y="980728"/>
            <a:ext cx="5759450" cy="4877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984" y="1556792"/>
            <a:ext cx="542786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86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273393" y="6551789"/>
            <a:ext cx="51845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>
                <a:latin typeface="Calibri Light" panose="020F0302020204030204" pitchFamily="34" charset="0"/>
              </a:rPr>
              <a:t>Courtesy</a:t>
            </a:r>
            <a:r>
              <a:rPr lang="de-DE" sz="1100" dirty="0">
                <a:latin typeface="Calibri Light" panose="020F0302020204030204" pitchFamily="34" charset="0"/>
              </a:rPr>
              <a:t> </a:t>
            </a:r>
            <a:r>
              <a:rPr lang="de-DE" sz="1100" dirty="0" err="1">
                <a:latin typeface="Calibri Light" panose="020F0302020204030204" pitchFamily="34" charset="0"/>
              </a:rPr>
              <a:t>of</a:t>
            </a:r>
            <a:r>
              <a:rPr lang="de-DE" sz="1100" dirty="0">
                <a:latin typeface="Calibri Light" panose="020F0302020204030204" pitchFamily="34" charset="0"/>
              </a:rPr>
              <a:t> C. Kobe, M. </a:t>
            </a:r>
            <a:r>
              <a:rPr lang="de-DE" sz="1100" dirty="0" err="1">
                <a:latin typeface="Calibri Light" panose="020F0302020204030204" pitchFamily="34" charset="0"/>
              </a:rPr>
              <a:t>Dietlein</a:t>
            </a:r>
            <a:r>
              <a:rPr lang="de-DE" sz="1100" dirty="0">
                <a:latin typeface="Calibri Light" panose="020F0302020204030204" pitchFamily="34" charset="0"/>
              </a:rPr>
              <a:t>, Nuklearmedizin UKK</a:t>
            </a:r>
          </a:p>
        </p:txBody>
      </p:sp>
      <p:sp>
        <p:nvSpPr>
          <p:cNvPr id="8" name="Titel 6"/>
          <p:cNvSpPr txBox="1">
            <a:spLocks/>
          </p:cNvSpPr>
          <p:nvPr/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1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 err="1"/>
              <a:t>Comparison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existing</a:t>
            </a:r>
            <a:r>
              <a:rPr lang="de-DE" sz="2800" dirty="0"/>
              <a:t> </a:t>
            </a:r>
            <a:r>
              <a:rPr lang="de-DE" sz="2800" dirty="0" err="1"/>
              <a:t>standards</a:t>
            </a:r>
            <a:endParaRPr lang="de-DE" sz="2800" dirty="0"/>
          </a:p>
          <a:p>
            <a:endParaRPr lang="de-DE" sz="2800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1975408" y="1052736"/>
            <a:ext cx="7632848" cy="4923247"/>
            <a:chOff x="806213" y="1268760"/>
            <a:chExt cx="6591454" cy="4251540"/>
          </a:xfrm>
        </p:grpSpPr>
        <p:pic>
          <p:nvPicPr>
            <p:cNvPr id="9" name="Bild 4" descr="Fig1new.t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213" y="1268760"/>
              <a:ext cx="6591454" cy="4251540"/>
            </a:xfrm>
            <a:prstGeom prst="rect">
              <a:avLst/>
            </a:prstGeom>
          </p:spPr>
        </p:pic>
        <p:cxnSp>
          <p:nvCxnSpPr>
            <p:cNvPr id="10" name="Gerade Verbindung mit Pfeil 9"/>
            <p:cNvCxnSpPr/>
            <p:nvPr/>
          </p:nvCxnSpPr>
          <p:spPr>
            <a:xfrm flipH="1">
              <a:off x="2702746" y="1878012"/>
              <a:ext cx="321442" cy="122286"/>
            </a:xfrm>
            <a:prstGeom prst="straightConnector1">
              <a:avLst/>
            </a:prstGeom>
            <a:ln w="50800">
              <a:solidFill>
                <a:srgbClr val="A023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0"/>
            <p:cNvCxnSpPr/>
            <p:nvPr/>
          </p:nvCxnSpPr>
          <p:spPr>
            <a:xfrm flipH="1">
              <a:off x="3176615" y="2240756"/>
              <a:ext cx="321442" cy="122286"/>
            </a:xfrm>
            <a:prstGeom prst="straightConnector1">
              <a:avLst/>
            </a:prstGeom>
            <a:ln w="50800">
              <a:solidFill>
                <a:srgbClr val="A023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mit Pfeil 11"/>
            <p:cNvCxnSpPr/>
            <p:nvPr/>
          </p:nvCxnSpPr>
          <p:spPr>
            <a:xfrm flipH="1">
              <a:off x="2645597" y="2316956"/>
              <a:ext cx="321442" cy="122286"/>
            </a:xfrm>
            <a:prstGeom prst="straightConnector1">
              <a:avLst/>
            </a:prstGeom>
            <a:ln w="50800">
              <a:solidFill>
                <a:srgbClr val="A023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/>
            <p:nvPr/>
          </p:nvCxnSpPr>
          <p:spPr>
            <a:xfrm flipH="1">
              <a:off x="2542025" y="2805880"/>
              <a:ext cx="321442" cy="122286"/>
            </a:xfrm>
            <a:prstGeom prst="straightConnector1">
              <a:avLst/>
            </a:prstGeom>
            <a:ln w="50800">
              <a:solidFill>
                <a:srgbClr val="A023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>
            <a:xfrm flipH="1">
              <a:off x="2539644" y="3610818"/>
              <a:ext cx="326204" cy="115142"/>
            </a:xfrm>
            <a:prstGeom prst="straightConnector1">
              <a:avLst/>
            </a:prstGeom>
            <a:ln w="50800">
              <a:solidFill>
                <a:srgbClr val="A023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/>
            <p:nvPr/>
          </p:nvCxnSpPr>
          <p:spPr>
            <a:xfrm flipH="1">
              <a:off x="2440014" y="3488532"/>
              <a:ext cx="321442" cy="122286"/>
            </a:xfrm>
            <a:prstGeom prst="straightConnector1">
              <a:avLst/>
            </a:prstGeom>
            <a:ln w="50800">
              <a:solidFill>
                <a:srgbClr val="A023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/>
            <p:nvPr/>
          </p:nvCxnSpPr>
          <p:spPr>
            <a:xfrm flipH="1">
              <a:off x="5846713" y="2793206"/>
              <a:ext cx="321442" cy="122286"/>
            </a:xfrm>
            <a:prstGeom prst="straightConnector1">
              <a:avLst/>
            </a:prstGeom>
            <a:ln w="50800">
              <a:solidFill>
                <a:srgbClr val="A023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/>
            <p:nvPr/>
          </p:nvCxnSpPr>
          <p:spPr>
            <a:xfrm flipH="1">
              <a:off x="5696695" y="3474244"/>
              <a:ext cx="321442" cy="122286"/>
            </a:xfrm>
            <a:prstGeom prst="straightConnector1">
              <a:avLst/>
            </a:prstGeom>
            <a:ln w="50800">
              <a:solidFill>
                <a:srgbClr val="A023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989414"/>
              </p:ext>
            </p:extLst>
          </p:nvPr>
        </p:nvGraphicFramePr>
        <p:xfrm>
          <a:off x="8760296" y="3280771"/>
          <a:ext cx="3156184" cy="2501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CS ChemDraw Drawing" r:id="rId5" imgW="3606791" imgH="2858736" progId="ChemDraw.Document.6.0">
                  <p:embed/>
                </p:oleObj>
              </mc:Choice>
              <mc:Fallback>
                <p:oleObj name="CS ChemDraw Drawing" r:id="rId5" imgW="3606791" imgH="285873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60296" y="3280771"/>
                        <a:ext cx="3156184" cy="2501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352656"/>
              </p:ext>
            </p:extLst>
          </p:nvPr>
        </p:nvGraphicFramePr>
        <p:xfrm>
          <a:off x="845661" y="3280771"/>
          <a:ext cx="1849551" cy="2909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CS ChemDraw Drawing" r:id="rId7" imgW="1752394" imgH="2756561" progId="ChemDraw.Document.6.0">
                  <p:embed/>
                </p:oleObj>
              </mc:Choice>
              <mc:Fallback>
                <p:oleObj name="CS ChemDraw Drawing" r:id="rId7" imgW="1752394" imgH="275656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45661" y="3280771"/>
                        <a:ext cx="1849551" cy="2909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0200404"/>
      </p:ext>
    </p:extLst>
  </p:cSld>
  <p:clrMapOvr>
    <a:masterClrMapping/>
  </p:clrMapOvr>
</p:sld>
</file>

<file path=ppt/theme/theme1.xml><?xml version="1.0" encoding="utf-8"?>
<a:theme xmlns:a="http://schemas.openxmlformats.org/drawingml/2006/main" name="Juelich_PowerPoint_16x9-1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1_Juelich_PowerPoint_16x9-1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Juelich_PowerPoint_16x9-1</Template>
  <TotalTime>0</TotalTime>
  <Words>822</Words>
  <Application>Microsoft Office PowerPoint</Application>
  <PresentationFormat>Breitbild</PresentationFormat>
  <Paragraphs>177</Paragraphs>
  <Slides>23</Slides>
  <Notes>8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3" baseType="lpstr">
      <vt:lpstr>MS PGothic</vt:lpstr>
      <vt:lpstr>Arial</vt:lpstr>
      <vt:lpstr>Arial Unicode MS</vt:lpstr>
      <vt:lpstr>Calibri</vt:lpstr>
      <vt:lpstr>Calibri Light</vt:lpstr>
      <vt:lpstr>Times New Roman</vt:lpstr>
      <vt:lpstr>Wingdings</vt:lpstr>
      <vt:lpstr>Juelich_PowerPoint_16x9-1</vt:lpstr>
      <vt:lpstr>1_Juelich_PowerPoint_16x9-1</vt:lpstr>
      <vt:lpstr>CS ChemDraw Drawing</vt:lpstr>
      <vt:lpstr>PowerPoint-Präsentation</vt:lpstr>
      <vt:lpstr>The new PET-Center</vt:lpstr>
      <vt:lpstr>production Sector of INM-5</vt:lpstr>
      <vt:lpstr>Steps of tracer development </vt:lpstr>
      <vt:lpstr>Clinical Need: Prostate carcinoma (PCa) </vt:lpstr>
      <vt:lpstr>PowerPoint-Präsentation</vt:lpstr>
      <vt:lpstr>design and production of new tracers</vt:lpstr>
      <vt:lpstr>PowerPoint-Präsentation</vt:lpstr>
      <vt:lpstr>PowerPoint-Präsentation</vt:lpstr>
      <vt:lpstr>PowerPoint-Präsentation</vt:lpstr>
      <vt:lpstr>PowerPoint-Präsentation</vt:lpstr>
      <vt:lpstr>Chemical design and tracer Development</vt:lpstr>
      <vt:lpstr>design and production of new tracers</vt:lpstr>
      <vt:lpstr> </vt:lpstr>
      <vt:lpstr>design and production of new tracers</vt:lpstr>
      <vt:lpstr>design and production of new tracers</vt:lpstr>
      <vt:lpstr>design and production of new tracers</vt:lpstr>
      <vt:lpstr>design and production of new tracers</vt:lpstr>
      <vt:lpstr>design and production of new tracers</vt:lpstr>
      <vt:lpstr>design and production of new tracers</vt:lpstr>
      <vt:lpstr>Summary of Tracer discovery</vt:lpstr>
      <vt:lpstr>PowerPoint-Präsentation</vt:lpstr>
      <vt:lpstr>PowerPoint-Präsentation</vt:lpstr>
    </vt:vector>
  </TitlesOfParts>
  <Company>Forschungszentrum Jülich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 verstehen Sie in Ihrem Bereich unter  „Data Science“?</dc:title>
  <dc:creator>Perov, Julia</dc:creator>
  <cp:lastModifiedBy>Laura Klemm</cp:lastModifiedBy>
  <cp:revision>136</cp:revision>
  <dcterms:created xsi:type="dcterms:W3CDTF">2018-05-24T09:06:27Z</dcterms:created>
  <dcterms:modified xsi:type="dcterms:W3CDTF">2022-09-09T07:45:44Z</dcterms:modified>
</cp:coreProperties>
</file>