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sldIdLst>
    <p:sldId id="329" r:id="rId2"/>
    <p:sldId id="330" r:id="rId3"/>
    <p:sldId id="266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31" r:id="rId13"/>
    <p:sldId id="322" r:id="rId14"/>
    <p:sldId id="334" r:id="rId15"/>
    <p:sldId id="332" r:id="rId16"/>
    <p:sldId id="323" r:id="rId17"/>
    <p:sldId id="324" r:id="rId18"/>
    <p:sldId id="336" r:id="rId19"/>
    <p:sldId id="325" r:id="rId20"/>
    <p:sldId id="337" r:id="rId21"/>
    <p:sldId id="327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EFF1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>
      <p:cViewPr>
        <p:scale>
          <a:sx n="72" d="100"/>
          <a:sy n="72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Microsoft%20Excel%20Worksheet%20(Autosav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Microsoft%20Excel%20Worksheet%20(Autosaved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Microsoft%20Excel%20Worksheet%20(Autosaved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Microsoft%20Excel%20Worksheet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Microsoft%20Excel%20Worksheet%20(Autosav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Microsoft%20Excel%20Worksheet%20(Autosav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Microsoft%20Excel%20Worksheet%20(Autosaved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Microsoft%20Excel%20Worksheet%20(Autosaved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Microsoft%20Excel%20Worksheet%20(Autosaved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Microsoft%20Excel%20Worksheet%20(Autosaved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New%20Microsoft%20Excel%20Worksheet%20(Autosaved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solidFill>
                  <a:schemeClr val="tx1"/>
                </a:solidFill>
                <a:effectLst/>
              </a:rPr>
              <a:t>Mobile Phase:</a:t>
            </a:r>
            <a:endParaRPr lang="en-US" sz="1600" b="1" dirty="0">
              <a:solidFill>
                <a:schemeClr val="tx1"/>
              </a:solidFill>
              <a:effectLst/>
            </a:endParaRPr>
          </a:p>
          <a:p>
            <a:pPr>
              <a:defRPr sz="1600">
                <a:effectLst/>
              </a:defRPr>
            </a:pPr>
            <a:r>
              <a:rPr lang="en-US" sz="1600" b="1" i="0" u="none" strike="noStrike" baseline="0" dirty="0">
                <a:solidFill>
                  <a:schemeClr val="tx1"/>
                </a:solidFill>
                <a:effectLst/>
              </a:rPr>
              <a:t>n-hexane/isopropanol</a:t>
            </a:r>
            <a:r>
              <a:rPr lang="ka-GE" sz="1600" b="1" i="0" u="none" strike="noStrike" baseline="0" dirty="0">
                <a:solidFill>
                  <a:schemeClr val="tx1"/>
                </a:solidFill>
                <a:effectLst/>
              </a:rPr>
              <a:t> </a:t>
            </a:r>
            <a:r>
              <a:rPr lang="ka-GE" sz="1600" b="1" i="0" baseline="0" dirty="0">
                <a:solidFill>
                  <a:schemeClr val="tx1"/>
                </a:solidFill>
                <a:effectLst/>
              </a:rPr>
              <a:t>9:1</a:t>
            </a:r>
            <a:endParaRPr lang="en-US" sz="1600" b="1" dirty="0">
              <a:solidFill>
                <a:schemeClr val="tx1"/>
              </a:solidFill>
              <a:effectLst/>
            </a:endParaRPr>
          </a:p>
          <a:p>
            <a:pPr>
              <a:defRPr sz="1600">
                <a:effectLst/>
              </a:defRPr>
            </a:pPr>
            <a:endParaRPr lang="en-US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961942257217851E-2"/>
          <c:y val="0.27217592592592599"/>
          <c:w val="0.87548250218722656"/>
          <c:h val="0.39099190726159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'9,1'!$E$3</c:f>
              <c:strCache>
                <c:ptCount val="1"/>
                <c:pt idx="0">
                  <c:v>დაიყო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'9,1'!$D$4:$D$13</c:f>
              <c:strCache>
                <c:ptCount val="10"/>
                <c:pt idx="0">
                  <c:v>ცელულოზა 1</c:v>
                </c:pt>
                <c:pt idx="1">
                  <c:v>ცელულოზა 2</c:v>
                </c:pt>
                <c:pt idx="2">
                  <c:v>ცელულოზა 3</c:v>
                </c:pt>
                <c:pt idx="3">
                  <c:v>ცელულოზა 4</c:v>
                </c:pt>
                <c:pt idx="4">
                  <c:v>იცელულოზა 5</c:v>
                </c:pt>
                <c:pt idx="5">
                  <c:v>ამილოზა-1</c:v>
                </c:pt>
                <c:pt idx="6">
                  <c:v>ი-ამილოზა-1</c:v>
                </c:pt>
                <c:pt idx="7">
                  <c:v>ამილოზა-2</c:v>
                </c:pt>
                <c:pt idx="8">
                  <c:v>ი-ამილოზა-3</c:v>
                </c:pt>
                <c:pt idx="9">
                  <c:v>ამილოზა ტრის (3-ქლორ-4-მეთილფენილკარბამატი)</c:v>
                </c:pt>
              </c:strCache>
            </c:strRef>
          </c:cat>
          <c:val>
            <c:numRef>
              <c:f>'9,1'!$E$4:$E$13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9</c:v>
                </c:pt>
                <c:pt idx="6">
                  <c:v>0</c:v>
                </c:pt>
                <c:pt idx="7">
                  <c:v>1</c:v>
                </c:pt>
                <c:pt idx="8">
                  <c:v>10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5-4E40-9EE9-C4D2ADD4683B}"/>
            </c:ext>
          </c:extLst>
        </c:ser>
        <c:ser>
          <c:idx val="1"/>
          <c:order val="1"/>
          <c:tx>
            <c:strRef>
              <c:f>'9,1'!$F$3</c:f>
              <c:strCache>
                <c:ptCount val="1"/>
                <c:pt idx="0">
                  <c:v>ნაწილობრივ დაიყო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'9,1'!$D$4:$D$13</c:f>
              <c:strCache>
                <c:ptCount val="10"/>
                <c:pt idx="0">
                  <c:v>ცელულოზა 1</c:v>
                </c:pt>
                <c:pt idx="1">
                  <c:v>ცელულოზა 2</c:v>
                </c:pt>
                <c:pt idx="2">
                  <c:v>ცელულოზა 3</c:v>
                </c:pt>
                <c:pt idx="3">
                  <c:v>ცელულოზა 4</c:v>
                </c:pt>
                <c:pt idx="4">
                  <c:v>იცელულოზა 5</c:v>
                </c:pt>
                <c:pt idx="5">
                  <c:v>ამილოზა-1</c:v>
                </c:pt>
                <c:pt idx="6">
                  <c:v>ი-ამილოზა-1</c:v>
                </c:pt>
                <c:pt idx="7">
                  <c:v>ამილოზა-2</c:v>
                </c:pt>
                <c:pt idx="8">
                  <c:v>ი-ამილოზა-3</c:v>
                </c:pt>
                <c:pt idx="9">
                  <c:v>ამილოზა ტრის (3-ქლორ-4-მეთილფენილკარბამატი)</c:v>
                </c:pt>
              </c:strCache>
            </c:strRef>
          </c:cat>
          <c:val>
            <c:numRef>
              <c:f>'9,1'!$F$4:$F$13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5-4E40-9EE9-C4D2ADD4683B}"/>
            </c:ext>
          </c:extLst>
        </c:ser>
        <c:ser>
          <c:idx val="2"/>
          <c:order val="2"/>
          <c:tx>
            <c:strRef>
              <c:f>'9,1'!$G$3</c:f>
              <c:strCache>
                <c:ptCount val="1"/>
                <c:pt idx="0">
                  <c:v>არ დაიყო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'9,1'!$D$4:$D$13</c:f>
              <c:strCache>
                <c:ptCount val="10"/>
                <c:pt idx="0">
                  <c:v>ცელულოზა 1</c:v>
                </c:pt>
                <c:pt idx="1">
                  <c:v>ცელულოზა 2</c:v>
                </c:pt>
                <c:pt idx="2">
                  <c:v>ცელულოზა 3</c:v>
                </c:pt>
                <c:pt idx="3">
                  <c:v>ცელულოზა 4</c:v>
                </c:pt>
                <c:pt idx="4">
                  <c:v>იცელულოზა 5</c:v>
                </c:pt>
                <c:pt idx="5">
                  <c:v>ამილოზა-1</c:v>
                </c:pt>
                <c:pt idx="6">
                  <c:v>ი-ამილოზა-1</c:v>
                </c:pt>
                <c:pt idx="7">
                  <c:v>ამილოზა-2</c:v>
                </c:pt>
                <c:pt idx="8">
                  <c:v>ი-ამილოზა-3</c:v>
                </c:pt>
                <c:pt idx="9">
                  <c:v>ამილოზა ტრის (3-ქლორ-4-მეთილფენილკარბამატი)</c:v>
                </c:pt>
              </c:strCache>
            </c:strRef>
          </c:cat>
          <c:val>
            <c:numRef>
              <c:f>'9,1'!$G$4:$G$13</c:f>
              <c:numCache>
                <c:formatCode>General</c:formatCode>
                <c:ptCount val="10"/>
                <c:pt idx="0">
                  <c:v>10</c:v>
                </c:pt>
                <c:pt idx="1">
                  <c:v>12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  <c:pt idx="5">
                  <c:v>2</c:v>
                </c:pt>
                <c:pt idx="6">
                  <c:v>12</c:v>
                </c:pt>
                <c:pt idx="7">
                  <c:v>10</c:v>
                </c:pt>
                <c:pt idx="8">
                  <c:v>2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85-4E40-9EE9-C4D2ADD46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0802335"/>
        <c:axId val="1860802751"/>
      </c:barChart>
      <c:catAx>
        <c:axId val="18608023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0802751"/>
        <c:crosses val="autoZero"/>
        <c:auto val="1"/>
        <c:lblAlgn val="ctr"/>
        <c:lblOffset val="100"/>
        <c:noMultiLvlLbl val="0"/>
      </c:catAx>
      <c:valAx>
        <c:axId val="186080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80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chemeClr val="tx1"/>
                </a:solidFill>
                <a:effectLst/>
              </a:rPr>
              <a:t>Cellulose</a:t>
            </a:r>
            <a:r>
              <a:rPr lang="ka-GE" sz="1800" b="1" i="0" u="none" strike="noStrike" baseline="0" dirty="0">
                <a:solidFill>
                  <a:schemeClr val="tx1"/>
                </a:solidFill>
                <a:effectLst/>
              </a:rPr>
              <a:t> 4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'cell 4'!$Q$3</c:f>
              <c:strCache>
                <c:ptCount val="1"/>
                <c:pt idx="0">
                  <c:v>დაიყო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'cell 4'!$P$4:$P$6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4'!$Q$4:$Q$6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0-4E1F-986A-1D1463D73FAB}"/>
            </c:ext>
          </c:extLst>
        </c:ser>
        <c:ser>
          <c:idx val="1"/>
          <c:order val="1"/>
          <c:tx>
            <c:strRef>
              <c:f>'cell 4'!$R$3</c:f>
              <c:strCache>
                <c:ptCount val="1"/>
                <c:pt idx="0">
                  <c:v>ნაწილობრივ დაიყო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'cell 4'!$P$4:$P$6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4'!$R$4:$R$6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E0-4E1F-986A-1D1463D73FAB}"/>
            </c:ext>
          </c:extLst>
        </c:ser>
        <c:ser>
          <c:idx val="2"/>
          <c:order val="2"/>
          <c:tx>
            <c:strRef>
              <c:f>'cell 4'!$S$3</c:f>
              <c:strCache>
                <c:ptCount val="1"/>
                <c:pt idx="0">
                  <c:v>არ დაიყო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'cell 4'!$P$4:$P$6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4'!$S$4:$S$6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E0-4E1F-986A-1D1463D73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9559696"/>
        <c:axId val="739567600"/>
      </c:barChart>
      <c:catAx>
        <c:axId val="73955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567600"/>
        <c:crosses val="autoZero"/>
        <c:auto val="1"/>
        <c:lblAlgn val="ctr"/>
        <c:lblOffset val="100"/>
        <c:noMultiLvlLbl val="0"/>
      </c:catAx>
      <c:valAx>
        <c:axId val="73956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55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800" b="1" i="0" u="none" strike="noStrike" baseline="0" dirty="0">
                <a:solidFill>
                  <a:schemeClr val="tx1"/>
                </a:solidFill>
                <a:effectLst/>
              </a:rPr>
              <a:t>-Cellulose </a:t>
            </a:r>
            <a:r>
              <a:rPr lang="ka-GE" sz="1800" b="1" i="0" u="none" strike="noStrike" baseline="0" dirty="0">
                <a:solidFill>
                  <a:schemeClr val="tx1"/>
                </a:solidFill>
                <a:effectLst/>
              </a:rPr>
              <a:t>5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'cell 5'!$R$4</c:f>
              <c:strCache>
                <c:ptCount val="1"/>
                <c:pt idx="0">
                  <c:v>დაიყო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'cell 5'!$Q$5:$Q$7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5'!$R$5:$R$7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6-450D-AC63-06215286A24A}"/>
            </c:ext>
          </c:extLst>
        </c:ser>
        <c:ser>
          <c:idx val="1"/>
          <c:order val="1"/>
          <c:tx>
            <c:strRef>
              <c:f>'cell 5'!$S$4</c:f>
              <c:strCache>
                <c:ptCount val="1"/>
                <c:pt idx="0">
                  <c:v>ნაწილობრივ დაიყო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'cell 5'!$Q$5:$Q$7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5'!$S$5:$S$7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6-450D-AC63-06215286A24A}"/>
            </c:ext>
          </c:extLst>
        </c:ser>
        <c:ser>
          <c:idx val="2"/>
          <c:order val="2"/>
          <c:tx>
            <c:strRef>
              <c:f>'cell 5'!$T$4</c:f>
              <c:strCache>
                <c:ptCount val="1"/>
                <c:pt idx="0">
                  <c:v>არ დაიყო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'cell 5'!$Q$5:$Q$7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5'!$T$5:$T$7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C6-450D-AC63-06215286A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569072"/>
        <c:axId val="729564080"/>
      </c:barChart>
      <c:catAx>
        <c:axId val="72956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64080"/>
        <c:crosses val="autoZero"/>
        <c:auto val="1"/>
        <c:lblAlgn val="ctr"/>
        <c:lblOffset val="100"/>
        <c:noMultiLvlLbl val="0"/>
      </c:catAx>
      <c:valAx>
        <c:axId val="72956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6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800" b="1" i="0" u="none" strike="noStrike" baseline="0" dirty="0">
                <a:solidFill>
                  <a:schemeClr val="tx1"/>
                </a:solidFill>
                <a:effectLst/>
              </a:rPr>
              <a:t>-Amylose</a:t>
            </a:r>
            <a:r>
              <a:rPr lang="ka-GE" sz="1800" b="1" i="0" u="none" strike="noStrike" baseline="0" dirty="0">
                <a:solidFill>
                  <a:schemeClr val="tx1"/>
                </a:solidFill>
                <a:effectLst/>
              </a:rPr>
              <a:t>-3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'iSP10'!$R$6</c:f>
              <c:strCache>
                <c:ptCount val="1"/>
                <c:pt idx="0">
                  <c:v>დაიყო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'iSP10'!$Q$7:$Q$9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'iSP10'!$R$7:$R$9</c:f>
              <c:numCache>
                <c:formatCode>General</c:formatCode>
                <c:ptCount val="3"/>
                <c:pt idx="0">
                  <c:v>11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21-41FE-B27B-FAE1C8E1AECE}"/>
            </c:ext>
          </c:extLst>
        </c:ser>
        <c:ser>
          <c:idx val="1"/>
          <c:order val="1"/>
          <c:tx>
            <c:strRef>
              <c:f>'iSP10'!$S$6</c:f>
              <c:strCache>
                <c:ptCount val="1"/>
                <c:pt idx="0">
                  <c:v>ნაწილობრივ დაიყო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'iSP10'!$Q$7:$Q$9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'iSP10'!$S$7:$S$9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21-41FE-B27B-FAE1C8E1AECE}"/>
            </c:ext>
          </c:extLst>
        </c:ser>
        <c:ser>
          <c:idx val="2"/>
          <c:order val="2"/>
          <c:tx>
            <c:strRef>
              <c:f>'iSP10'!$T$6</c:f>
              <c:strCache>
                <c:ptCount val="1"/>
                <c:pt idx="0">
                  <c:v>არ დაიყო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'iSP10'!$Q$7:$Q$9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'iSP10'!$T$7:$T$9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21-41FE-B27B-FAE1C8E1A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656880"/>
        <c:axId val="504658544"/>
      </c:barChart>
      <c:catAx>
        <c:axId val="50465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658544"/>
        <c:crosses val="autoZero"/>
        <c:auto val="1"/>
        <c:lblAlgn val="ctr"/>
        <c:lblOffset val="100"/>
        <c:noMultiLvlLbl val="0"/>
      </c:catAx>
      <c:valAx>
        <c:axId val="50465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65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>
                <a:solidFill>
                  <a:schemeClr val="tx1"/>
                </a:solidFill>
              </a:rPr>
              <a:t>Amylose</a:t>
            </a:r>
            <a:r>
              <a:rPr lang="ka-GE" sz="1800" b="1" baseline="0" dirty="0">
                <a:solidFill>
                  <a:schemeClr val="tx1"/>
                </a:solidFill>
              </a:rPr>
              <a:t> 1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4875673435557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'SP6'!$R$4</c:f>
              <c:strCache>
                <c:ptCount val="1"/>
                <c:pt idx="0">
                  <c:v>დაიყო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'SP6'!$Q$5:$Q$7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'SP6'!$R$5:$R$7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29-4103-87B4-9E21BB864C79}"/>
            </c:ext>
          </c:extLst>
        </c:ser>
        <c:ser>
          <c:idx val="1"/>
          <c:order val="1"/>
          <c:tx>
            <c:strRef>
              <c:f>'SP6'!$S$4</c:f>
              <c:strCache>
                <c:ptCount val="1"/>
                <c:pt idx="0">
                  <c:v>ნაწილობრივ დაიყო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'SP6'!$Q$5:$Q$7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'SP6'!$S$5:$S$7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29-4103-87B4-9E21BB864C79}"/>
            </c:ext>
          </c:extLst>
        </c:ser>
        <c:ser>
          <c:idx val="2"/>
          <c:order val="2"/>
          <c:tx>
            <c:strRef>
              <c:f>'SP6'!$T$4</c:f>
              <c:strCache>
                <c:ptCount val="1"/>
                <c:pt idx="0">
                  <c:v>არ დაიყო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'SP6'!$Q$5:$Q$7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'SP6'!$T$5:$T$7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29-4103-87B4-9E21BB864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568656"/>
        <c:axId val="729575312"/>
      </c:barChart>
      <c:catAx>
        <c:axId val="72956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75312"/>
        <c:crosses val="autoZero"/>
        <c:auto val="1"/>
        <c:lblAlgn val="ctr"/>
        <c:lblOffset val="100"/>
        <c:noMultiLvlLbl val="0"/>
      </c:catAx>
      <c:valAx>
        <c:axId val="72957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6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Amylose tris</a:t>
            </a:r>
          </a:p>
          <a:p>
            <a:pPr>
              <a:defRPr b="1"/>
            </a:pPr>
            <a:r>
              <a:rPr lang="ka-GE" b="1"/>
              <a:t>(3-</a:t>
            </a:r>
            <a:r>
              <a:rPr lang="en-US" b="1"/>
              <a:t>chloro</a:t>
            </a:r>
            <a:r>
              <a:rPr lang="ka-GE" b="1"/>
              <a:t>-4-</a:t>
            </a:r>
            <a:r>
              <a:rPr lang="en-US" b="1"/>
              <a:t>methylphenylcarbamate</a:t>
            </a:r>
            <a:r>
              <a:rPr lang="ka-GE" b="1"/>
              <a:t>)</a:t>
            </a:r>
            <a:endParaRPr lang="en-US" b="1"/>
          </a:p>
          <a:p>
            <a:pPr>
              <a:defRPr b="1"/>
            </a:pP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897112860892391E-2"/>
          <c:y val="0.26805555555555555"/>
          <c:w val="0.87676955380577437"/>
          <c:h val="0.47598118985126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'Amilose tris'!$R$6</c:f>
              <c:strCache>
                <c:ptCount val="1"/>
                <c:pt idx="0">
                  <c:v>დაიყო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'Amilose tris'!$Q$7:$Q$9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'Amilose tris'!$R$7:$R$9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A-4396-A7C7-0BF4483CBB60}"/>
            </c:ext>
          </c:extLst>
        </c:ser>
        <c:ser>
          <c:idx val="1"/>
          <c:order val="1"/>
          <c:tx>
            <c:strRef>
              <c:f>'Amilose tris'!$S$6</c:f>
              <c:strCache>
                <c:ptCount val="1"/>
                <c:pt idx="0">
                  <c:v>ნაწილობრივ დაიყო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'Amilose tris'!$Q$7:$Q$9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'Amilose tris'!$S$7:$S$9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A-4396-A7C7-0BF4483CBB60}"/>
            </c:ext>
          </c:extLst>
        </c:ser>
        <c:ser>
          <c:idx val="2"/>
          <c:order val="2"/>
          <c:tx>
            <c:strRef>
              <c:f>'Amilose tris'!$T$6</c:f>
              <c:strCache>
                <c:ptCount val="1"/>
                <c:pt idx="0">
                  <c:v>არ დაიყო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'Amilose tris'!$Q$7:$Q$9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'Amilose tris'!$T$7:$T$9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A-4396-A7C7-0BF4483CB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240384"/>
        <c:axId val="503252032"/>
      </c:barChart>
      <c:catAx>
        <c:axId val="5032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252032"/>
        <c:crosses val="autoZero"/>
        <c:auto val="1"/>
        <c:lblAlgn val="ctr"/>
        <c:lblOffset val="100"/>
        <c:noMultiLvlLbl val="0"/>
      </c:catAx>
      <c:valAx>
        <c:axId val="50325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24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chemeClr val="tx1"/>
                </a:solidFill>
                <a:effectLst/>
              </a:rPr>
              <a:t>Amylose</a:t>
            </a:r>
            <a:r>
              <a:rPr lang="ka-GE" sz="1800" b="1" i="0" u="none" strike="noStrike" baseline="0" dirty="0">
                <a:solidFill>
                  <a:schemeClr val="tx1"/>
                </a:solidFill>
                <a:effectLst/>
              </a:rPr>
              <a:t> 2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'amilose 2'!$Q$5</c:f>
              <c:strCache>
                <c:ptCount val="1"/>
                <c:pt idx="0">
                  <c:v>დაიყო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'amilose 2'!$P$6:$P$8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'amilose 2'!$Q$6:$Q$8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8-4B36-9FE5-69354C08049F}"/>
            </c:ext>
          </c:extLst>
        </c:ser>
        <c:ser>
          <c:idx val="1"/>
          <c:order val="1"/>
          <c:tx>
            <c:strRef>
              <c:f>'amilose 2'!$R$5</c:f>
              <c:strCache>
                <c:ptCount val="1"/>
                <c:pt idx="0">
                  <c:v>ნაწილობრივ დაიყო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'amilose 2'!$P$6:$P$8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'amilose 2'!$R$6:$R$8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98-4B36-9FE5-69354C08049F}"/>
            </c:ext>
          </c:extLst>
        </c:ser>
        <c:ser>
          <c:idx val="2"/>
          <c:order val="2"/>
          <c:tx>
            <c:strRef>
              <c:f>'amilose 2'!$S$5</c:f>
              <c:strCache>
                <c:ptCount val="1"/>
                <c:pt idx="0">
                  <c:v>არ დაიყო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'amilose 2'!$P$6:$P$8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'amilose 2'!$S$6:$S$8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98-4B36-9FE5-69354C080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968256"/>
        <c:axId val="454968672"/>
      </c:barChart>
      <c:catAx>
        <c:axId val="45496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968672"/>
        <c:crosses val="autoZero"/>
        <c:auto val="1"/>
        <c:lblAlgn val="ctr"/>
        <c:lblOffset val="100"/>
        <c:noMultiLvlLbl val="0"/>
      </c:catAx>
      <c:valAx>
        <c:axId val="45496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96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i-Amylose</a:t>
            </a:r>
            <a:r>
              <a:rPr lang="ka-GE" b="1">
                <a:solidFill>
                  <a:schemeClr val="tx1"/>
                </a:solidFill>
              </a:rPr>
              <a:t> 1</a:t>
            </a:r>
            <a:endParaRPr lang="en-US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'SP9'!$S$5</c:f>
              <c:strCache>
                <c:ptCount val="1"/>
                <c:pt idx="0">
                  <c:v>დაიყო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'SP9'!$R$6:$R$8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'SP9'!$S$6:$S$8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1-41A4-936D-4A8C871AF5C6}"/>
            </c:ext>
          </c:extLst>
        </c:ser>
        <c:ser>
          <c:idx val="1"/>
          <c:order val="1"/>
          <c:tx>
            <c:strRef>
              <c:f>'SP9'!$T$5</c:f>
              <c:strCache>
                <c:ptCount val="1"/>
                <c:pt idx="0">
                  <c:v>ნაწილობრივ დაიყო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'SP9'!$R$6:$R$8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'SP9'!$T$6:$T$8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B1-41A4-936D-4A8C871AF5C6}"/>
            </c:ext>
          </c:extLst>
        </c:ser>
        <c:ser>
          <c:idx val="2"/>
          <c:order val="2"/>
          <c:tx>
            <c:strRef>
              <c:f>'SP9'!$U$5</c:f>
              <c:strCache>
                <c:ptCount val="1"/>
                <c:pt idx="0">
                  <c:v>არ დაიყო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'SP9'!$R$6:$R$8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'SP9'!$U$6:$U$8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B1-41A4-936D-4A8C871AF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965760"/>
        <c:axId val="454966592"/>
      </c:barChart>
      <c:catAx>
        <c:axId val="45496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966592"/>
        <c:crosses val="autoZero"/>
        <c:auto val="1"/>
        <c:lblAlgn val="ctr"/>
        <c:lblOffset val="100"/>
        <c:noMultiLvlLbl val="0"/>
      </c:catAx>
      <c:valAx>
        <c:axId val="45496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96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Cellulose</a:t>
            </a:r>
            <a:r>
              <a:rPr lang="ka-GE" b="1"/>
              <a:t> 1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'cell 1'!$P$3</c:f>
              <c:strCache>
                <c:ptCount val="1"/>
                <c:pt idx="0">
                  <c:v>დაიყო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'cell 1'!$O$4:$O$6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1'!$P$4:$P$6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4-4375-9310-2AB4701D8E1C}"/>
            </c:ext>
          </c:extLst>
        </c:ser>
        <c:ser>
          <c:idx val="1"/>
          <c:order val="1"/>
          <c:tx>
            <c:strRef>
              <c:f>'cell 1'!$Q$3</c:f>
              <c:strCache>
                <c:ptCount val="1"/>
                <c:pt idx="0">
                  <c:v>ნაწილობრივ დაიყო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'cell 1'!$O$4:$O$6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1'!$Q$4:$Q$6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4-4375-9310-2AB4701D8E1C}"/>
            </c:ext>
          </c:extLst>
        </c:ser>
        <c:ser>
          <c:idx val="2"/>
          <c:order val="2"/>
          <c:tx>
            <c:strRef>
              <c:f>'cell 1'!$R$3</c:f>
              <c:strCache>
                <c:ptCount val="1"/>
                <c:pt idx="0">
                  <c:v>არ დაიყო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'cell 1'!$O$4:$O$6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1'!$R$4:$R$6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E4-4375-9310-2AB4701D8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1295216"/>
        <c:axId val="511299376"/>
      </c:barChart>
      <c:catAx>
        <c:axId val="51129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299376"/>
        <c:crosses val="autoZero"/>
        <c:auto val="1"/>
        <c:lblAlgn val="ctr"/>
        <c:lblOffset val="100"/>
        <c:noMultiLvlLbl val="0"/>
      </c:catAx>
      <c:valAx>
        <c:axId val="51129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29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Cellulose</a:t>
            </a:r>
            <a:r>
              <a:rPr lang="ka-GE" b="1"/>
              <a:t> 2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'cell 2'!$Q$4</c:f>
              <c:strCache>
                <c:ptCount val="1"/>
                <c:pt idx="0">
                  <c:v>დაიყო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'cell 2'!$P$5:$P$7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2'!$Q$5:$Q$7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9-4097-9635-FB8ED6721185}"/>
            </c:ext>
          </c:extLst>
        </c:ser>
        <c:ser>
          <c:idx val="1"/>
          <c:order val="1"/>
          <c:tx>
            <c:strRef>
              <c:f>'cell 2'!$R$4</c:f>
              <c:strCache>
                <c:ptCount val="1"/>
                <c:pt idx="0">
                  <c:v>ნაწილობრივ დაიყო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'cell 2'!$P$5:$P$7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2'!$R$5:$R$7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9-4097-9635-FB8ED6721185}"/>
            </c:ext>
          </c:extLst>
        </c:ser>
        <c:ser>
          <c:idx val="2"/>
          <c:order val="2"/>
          <c:tx>
            <c:strRef>
              <c:f>'cell 2'!$S$4</c:f>
              <c:strCache>
                <c:ptCount val="1"/>
                <c:pt idx="0">
                  <c:v>არ დაიყო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'cell 2'!$P$5:$P$7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2'!$S$5:$S$7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E9-4097-9635-FB8ED6721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574896"/>
        <c:axId val="729564912"/>
      </c:barChart>
      <c:catAx>
        <c:axId val="72957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64912"/>
        <c:crosses val="autoZero"/>
        <c:auto val="1"/>
        <c:lblAlgn val="ctr"/>
        <c:lblOffset val="100"/>
        <c:noMultiLvlLbl val="0"/>
      </c:catAx>
      <c:valAx>
        <c:axId val="72956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7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chemeClr val="tx1"/>
                </a:solidFill>
                <a:effectLst/>
              </a:rPr>
              <a:t>Cellulose</a:t>
            </a:r>
            <a:r>
              <a:rPr lang="ka-GE" sz="1800" b="1" i="0" u="none" strike="noStrike" baseline="0" dirty="0">
                <a:solidFill>
                  <a:schemeClr val="tx1"/>
                </a:solidFill>
                <a:effectLst/>
              </a:rPr>
              <a:t> 3</a:t>
            </a:r>
            <a:endParaRPr lang="en-US" sz="18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'cell 3'!$R$3</c:f>
              <c:strCache>
                <c:ptCount val="1"/>
                <c:pt idx="0">
                  <c:v>დაიყო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'cell 3'!$Q$4:$Q$6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3'!$R$4:$R$6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AA-4403-B5B5-644B519B8500}"/>
            </c:ext>
          </c:extLst>
        </c:ser>
        <c:ser>
          <c:idx val="1"/>
          <c:order val="1"/>
          <c:tx>
            <c:strRef>
              <c:f>'cell 3'!$S$3</c:f>
              <c:strCache>
                <c:ptCount val="1"/>
                <c:pt idx="0">
                  <c:v>ნაწილობრივ დაიყო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'cell 3'!$Q$4:$Q$6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3'!$S$4:$S$6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AA-4403-B5B5-644B519B8500}"/>
            </c:ext>
          </c:extLst>
        </c:ser>
        <c:ser>
          <c:idx val="2"/>
          <c:order val="2"/>
          <c:tx>
            <c:strRef>
              <c:f>'cell 3'!$T$3</c:f>
              <c:strCache>
                <c:ptCount val="1"/>
                <c:pt idx="0">
                  <c:v>არ დაიყო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'cell 3'!$Q$4:$Q$6</c:f>
              <c:strCache>
                <c:ptCount val="3"/>
                <c:pt idx="0">
                  <c:v>HEX/IPA 1:1</c:v>
                </c:pt>
                <c:pt idx="1">
                  <c:v>HEX/IPA 7:3</c:v>
                </c:pt>
                <c:pt idx="2">
                  <c:v>HEX/IPA 9:1</c:v>
                </c:pt>
              </c:strCache>
            </c:strRef>
          </c:cat>
          <c:val>
            <c:numRef>
              <c:f>'cell 3'!$T$4:$T$6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AA-4403-B5B5-644B519B8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9576976"/>
        <c:axId val="729578224"/>
      </c:barChart>
      <c:catAx>
        <c:axId val="72957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78224"/>
        <c:crosses val="autoZero"/>
        <c:auto val="1"/>
        <c:lblAlgn val="ctr"/>
        <c:lblOffset val="100"/>
        <c:noMultiLvlLbl val="0"/>
      </c:catAx>
      <c:valAx>
        <c:axId val="72957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57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B2C56-B41E-4DAC-82CB-360D3D904CC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F1860-79A6-4129-B959-B8F5AC77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6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A41D30A-6023-49CD-A291-87EAAA4D0F01}" type="datetime1">
              <a:rPr lang="en-US" smtClean="0"/>
              <a:t>9/15/2022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8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B912-9A88-4770-BE97-E83DF03DAF12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9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E82C0-012B-4998-9B4C-499840924452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333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330C-75C4-41E2-B04A-A62D1B8E01B9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EF16DFA-928F-42BF-A752-53765945D8FA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9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3CE4-8C72-4A06-8B82-C0E4F4A2E616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4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BBA9-8E4E-4039-9D8A-DE6EE4D7B9AE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04B1-25F8-49F3-903B-306D6462F626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8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CE24-3343-4894-AE4D-C141276B4C5A}" type="datetime1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D12E-94E3-4E86-8D98-3278B913DAB7}" type="datetime1">
              <a:rPr lang="en-US" smtClean="0"/>
              <a:t>9/15/2022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8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2DAE146-B388-45B3-955A-811B5460A388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1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55E82C0-012B-4998-9B4C-499840924452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microsoft.com/office/2007/relationships/hdphoto" Target="../media/hdphoto1.wdp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5E9A-9405-4E9B-8A3C-C51B3A9A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95736"/>
            <a:ext cx="6370288" cy="1596728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Tbilisi State University</a:t>
            </a:r>
            <a:br>
              <a:rPr lang="en-US" sz="2000" b="1" dirty="0">
                <a:latin typeface="Sylfaen" panose="010A0502050306030303" pitchFamily="18" charset="0"/>
              </a:rPr>
            </a:br>
            <a:br>
              <a:rPr lang="ka-GE" sz="2000" b="1" dirty="0">
                <a:latin typeface="Sylfaen" panose="010A0502050306030303" pitchFamily="18" charset="0"/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F07E770-FD0B-4563-84CF-2AC80C957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637" y="3175830"/>
            <a:ext cx="7696200" cy="1339848"/>
          </a:xfrm>
        </p:spPr>
        <p:txBody>
          <a:bodyPr>
            <a:noAutofit/>
          </a:bodyPr>
          <a:lstStyle/>
          <a:p>
            <a:pPr marL="11430" marR="3810" indent="-6350" algn="ctr">
              <a:lnSpc>
                <a:spcPct val="111000"/>
              </a:lnSpc>
              <a:spcBef>
                <a:spcPts val="0"/>
              </a:spcBef>
              <a:spcAft>
                <a:spcPts val="25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SYNTHESIS AND ENANTIOSEPERATION OF NEW CHIRAL HYDANTOINE DERIVATIVES IN HIGH PERFORMANCE LIQUID CHROMATOGRAPHY USING NORMAL MOBILE PHASES</a:t>
            </a:r>
            <a:endParaRPr lang="en-US" sz="1800" dirty="0">
              <a:solidFill>
                <a:srgbClr val="000000"/>
              </a:solidFill>
              <a:effectLst/>
              <a:latin typeface="Sylfaen" panose="010A0502050306030303" pitchFamily="18" charset="0"/>
              <a:ea typeface="Sylfaen" panose="010A0502050306030303" pitchFamily="18" charset="0"/>
              <a:cs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6CAB6-220F-4162-A696-DB83D11B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2C5E7DD-3924-4D41-842D-B457775D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32073"/>
            <a:ext cx="1362392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A44089-58CE-44CF-91E8-4DCCC028514B}"/>
              </a:ext>
            </a:extLst>
          </p:cNvPr>
          <p:cNvSpPr txBox="1"/>
          <p:nvPr/>
        </p:nvSpPr>
        <p:spPr>
          <a:xfrm>
            <a:off x="1019783" y="1251836"/>
            <a:ext cx="6710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ylfaen" panose="010A0502050306030303" pitchFamily="18" charset="0"/>
              </a:rPr>
              <a:t>School of Exact and Natural Sciences:</a:t>
            </a:r>
            <a:endParaRPr lang="ka-GE" sz="2400" b="1" dirty="0">
              <a:latin typeface="Sylfaen" panose="010A0502050306030303" pitchFamily="18" charset="0"/>
            </a:endParaRPr>
          </a:p>
          <a:p>
            <a:pPr algn="ctr"/>
            <a:r>
              <a:rPr lang="en-US" sz="2400" b="1" dirty="0">
                <a:latin typeface="Sylfaen" panose="010A0502050306030303" pitchFamily="18" charset="0"/>
              </a:rPr>
              <a:t>Department of Chemistry</a:t>
            </a:r>
            <a:endParaRPr lang="en-US" sz="24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0CC92C-C676-41B3-A6E0-E91208258110}"/>
              </a:ext>
            </a:extLst>
          </p:cNvPr>
          <p:cNvSpPr txBox="1">
            <a:spLocks/>
          </p:cNvSpPr>
          <p:nvPr/>
        </p:nvSpPr>
        <p:spPr>
          <a:xfrm>
            <a:off x="708644" y="4791536"/>
            <a:ext cx="7239000" cy="206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1" dirty="0"/>
              <a:t>Speaker</a:t>
            </a:r>
            <a:r>
              <a:rPr lang="ka-GE" sz="2000" b="1" dirty="0"/>
              <a:t>:</a:t>
            </a:r>
            <a:r>
              <a:rPr lang="en-US" sz="2000" b="1" dirty="0"/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Ana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Rakviashvili</a:t>
            </a:r>
            <a:endParaRPr lang="ka-G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/>
              <a:t>Supervisors:</a:t>
            </a:r>
          </a:p>
          <a:p>
            <a:r>
              <a:rPr lang="en-US" sz="2000" b="1" dirty="0" err="1"/>
              <a:t>Bezhan</a:t>
            </a:r>
            <a:r>
              <a:rPr lang="en-US" sz="2000" b="1" dirty="0"/>
              <a:t> </a:t>
            </a:r>
            <a:r>
              <a:rPr lang="en-US" sz="2000" b="1" dirty="0" err="1"/>
              <a:t>Chankvetadze</a:t>
            </a:r>
            <a:endParaRPr lang="en-US" sz="2000" b="1" dirty="0"/>
          </a:p>
          <a:p>
            <a:r>
              <a:rPr lang="en-US" sz="2000" b="1" dirty="0" err="1"/>
              <a:t>Rusudan</a:t>
            </a:r>
            <a:r>
              <a:rPr lang="en-US" sz="2000" b="1" dirty="0"/>
              <a:t> </a:t>
            </a:r>
            <a:r>
              <a:rPr lang="en-US" sz="2000" b="1" dirty="0" err="1"/>
              <a:t>Kakava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82A309-812C-4F0A-A764-37F752790F8F}"/>
              </a:ext>
            </a:extLst>
          </p:cNvPr>
          <p:cNvSpPr txBox="1">
            <a:spLocks/>
          </p:cNvSpPr>
          <p:nvPr/>
        </p:nvSpPr>
        <p:spPr>
          <a:xfrm>
            <a:off x="2880344" y="2450156"/>
            <a:ext cx="2895600" cy="578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Topic:</a:t>
            </a:r>
          </a:p>
        </p:txBody>
      </p:sp>
    </p:spTree>
    <p:extLst>
      <p:ext uri="{BB962C8B-B14F-4D97-AF65-F5344CB8AC3E}">
        <p14:creationId xmlns:p14="http://schemas.microsoft.com/office/powerpoint/2010/main" val="401914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" y="12621"/>
            <a:ext cx="9258300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of chiral selectors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863" y="3285697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As we can see from the results of separation of chiral hydantoins it is optimal to analyze the substance in the n-hexane/isopropanol phase using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Amylose tris </a:t>
            </a:r>
            <a:r>
              <a:rPr lang="ka-GE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(3-</a:t>
            </a:r>
            <a:r>
              <a:rPr lang="en-US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chloro</a:t>
            </a:r>
            <a:r>
              <a:rPr lang="ka-GE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-5-</a:t>
            </a:r>
            <a:r>
              <a:rPr lang="en-US" sz="16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methylphenylcarbamate</a:t>
            </a:r>
            <a:r>
              <a:rPr lang="en-US" sz="1600" b="1" dirty="0"/>
              <a:t>).</a:t>
            </a:r>
            <a:endParaRPr lang="en-US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1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20931902"/>
              </p:ext>
            </p:extLst>
          </p:nvPr>
        </p:nvGraphicFramePr>
        <p:xfrm>
          <a:off x="2087142" y="4119064"/>
          <a:ext cx="5151857" cy="266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94289DC-D6D0-4179-8B70-3FD0B7D2B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0" y="798757"/>
            <a:ext cx="4486196" cy="21213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28BB8E-C66C-4441-BB05-D727EC8DC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43" y="702647"/>
            <a:ext cx="4583177" cy="23135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3419CC-E377-447A-8DD3-B9FC71C92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6" y="2956371"/>
            <a:ext cx="4358963" cy="4045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3E2237-7785-4D35-991C-2AF8BFD3D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08" y="2881163"/>
            <a:ext cx="4358963" cy="4045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1137BE-3F23-45B9-A334-52242220C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77" y="6058999"/>
            <a:ext cx="4358963" cy="4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77633"/>
            <a:ext cx="6705600" cy="40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Effect of mobile phase on enantiomer separation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90216085"/>
              </p:ext>
            </p:extLst>
          </p:nvPr>
        </p:nvGraphicFramePr>
        <p:xfrm>
          <a:off x="116742" y="330110"/>
          <a:ext cx="4419600" cy="3505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64553261"/>
              </p:ext>
            </p:extLst>
          </p:nvPr>
        </p:nvGraphicFramePr>
        <p:xfrm>
          <a:off x="4110037" y="2717887"/>
          <a:ext cx="5019675" cy="3505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CF46D3F-B00A-4713-8EA2-2856D3EE052A}"/>
              </a:ext>
            </a:extLst>
          </p:cNvPr>
          <p:cNvSpPr txBox="1"/>
          <p:nvPr/>
        </p:nvSpPr>
        <p:spPr>
          <a:xfrm>
            <a:off x="152400" y="4429036"/>
            <a:ext cx="3957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hydantoins are separated better by hexane isopropanol(7:3) phase while using Amylose 1 chiral selector.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F2A769-29D2-4662-BD6E-74CD57BCD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2" y="3821623"/>
            <a:ext cx="3861340" cy="404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7841D-D1C7-4C2E-B1FC-CA88A87FE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92" y="6244253"/>
            <a:ext cx="4358963" cy="4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9AF7D8-EE1D-4D55-B43F-7A26B0BF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8030993-03C4-4DB4-A7EB-C33D05FB4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127043"/>
              </p:ext>
            </p:extLst>
          </p:nvPr>
        </p:nvGraphicFramePr>
        <p:xfrm>
          <a:off x="43070" y="482070"/>
          <a:ext cx="4981732" cy="333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E19F65-56DE-42DD-973E-3425131FA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536592"/>
              </p:ext>
            </p:extLst>
          </p:nvPr>
        </p:nvGraphicFramePr>
        <p:xfrm>
          <a:off x="4562061" y="569524"/>
          <a:ext cx="4648200" cy="308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609F778-BA5E-4476-8EF9-1990B275BA08}"/>
              </a:ext>
            </a:extLst>
          </p:cNvPr>
          <p:cNvSpPr/>
          <p:nvPr/>
        </p:nvSpPr>
        <p:spPr>
          <a:xfrm>
            <a:off x="1219200" y="241532"/>
            <a:ext cx="6705600" cy="40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Effect of mobile phase on enantiomer separation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46CC1-4F69-4DFF-A89B-428D20FD87B5}"/>
              </a:ext>
            </a:extLst>
          </p:cNvPr>
          <p:cNvSpPr txBox="1"/>
          <p:nvPr/>
        </p:nvSpPr>
        <p:spPr>
          <a:xfrm>
            <a:off x="4601817" y="4161590"/>
            <a:ext cx="4343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Amylose tris chloro-4-methylphenylcarbamate, Amylose 2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-Amylose 1 we had the worst separation rate in hexane isopropanol (9:1) phase.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D808BAF-5FE3-40A6-9EE9-E1F4768E5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717341"/>
              </p:ext>
            </p:extLst>
          </p:nvPr>
        </p:nvGraphicFramePr>
        <p:xfrm>
          <a:off x="128666" y="3505200"/>
          <a:ext cx="4572000" cy="318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BC536B6-A7C2-4E9B-AA06-2BC9BD1A4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3" y="3182266"/>
            <a:ext cx="4230297" cy="404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54F4C6-0CC3-455C-B050-E538CF51C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49" y="3586800"/>
            <a:ext cx="4224897" cy="4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6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227245"/>
            <a:ext cx="5943600" cy="373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Effect of mobile phase on enantiomer separation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23133191"/>
              </p:ext>
            </p:extLst>
          </p:nvPr>
        </p:nvGraphicFramePr>
        <p:xfrm>
          <a:off x="152400" y="380768"/>
          <a:ext cx="4876800" cy="3146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98447689"/>
              </p:ext>
            </p:extLst>
          </p:nvPr>
        </p:nvGraphicFramePr>
        <p:xfrm>
          <a:off x="4470125" y="3188109"/>
          <a:ext cx="46101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E45AF99-1D13-4BB8-9FD1-985EE9764008}"/>
              </a:ext>
            </a:extLst>
          </p:cNvPr>
          <p:cNvSpPr txBox="1"/>
          <p:nvPr/>
        </p:nvSpPr>
        <p:spPr>
          <a:xfrm>
            <a:off x="4837657" y="1448415"/>
            <a:ext cx="35575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Cellulose 1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Cellolose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we had the best separation indicator in hexane isopropanol phase with the ratio of 7:3.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05451-4507-4D41-B289-2E5E1FCCA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7" y="3471428"/>
            <a:ext cx="4226768" cy="404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4B002-8CCA-485D-8A72-55CF39C48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159909"/>
            <a:ext cx="4358963" cy="4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1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B65D8-F776-4E59-8F3D-E1C76577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7D5AFD3-AD74-4DEF-BD5D-B7A0CDEFB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779258"/>
              </p:ext>
            </p:extLst>
          </p:nvPr>
        </p:nvGraphicFramePr>
        <p:xfrm>
          <a:off x="1484811" y="1524000"/>
          <a:ext cx="6174377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3D13D65-F75D-4AC4-9B7C-518160C66C43}"/>
              </a:ext>
            </a:extLst>
          </p:cNvPr>
          <p:cNvSpPr/>
          <p:nvPr/>
        </p:nvSpPr>
        <p:spPr>
          <a:xfrm>
            <a:off x="1134562" y="295736"/>
            <a:ext cx="6553201" cy="86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Effect of mobile phase on enantiomer separation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5559A-8F8D-44EA-B07F-2D7AAB845205}"/>
              </a:ext>
            </a:extLst>
          </p:cNvPr>
          <p:cNvSpPr txBox="1"/>
          <p:nvPr/>
        </p:nvSpPr>
        <p:spPr>
          <a:xfrm>
            <a:off x="1591763" y="537122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Cellulose 3 we had the best separation indicator in hexane isopropanol phase with the ratio of 7:3 and 1:1.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13D53B-1C31-4A45-BBF4-DD03E5EDC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17" y="4991100"/>
            <a:ext cx="4358963" cy="4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86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0DC87-298A-4364-9341-A1FA3095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D6B08E3-09FC-48A3-ACE5-B3104B32F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066847"/>
              </p:ext>
            </p:extLst>
          </p:nvPr>
        </p:nvGraphicFramePr>
        <p:xfrm>
          <a:off x="200147" y="185639"/>
          <a:ext cx="4876799" cy="292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B9F6EEF-4F45-47BE-BCC9-0570F1B41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862735"/>
              </p:ext>
            </p:extLst>
          </p:nvPr>
        </p:nvGraphicFramePr>
        <p:xfrm>
          <a:off x="3533654" y="3011994"/>
          <a:ext cx="5410199" cy="32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A692D17-843E-439E-A31D-4912782AB94A}"/>
              </a:ext>
            </a:extLst>
          </p:cNvPr>
          <p:cNvSpPr/>
          <p:nvPr/>
        </p:nvSpPr>
        <p:spPr>
          <a:xfrm>
            <a:off x="5373959" y="327671"/>
            <a:ext cx="3429000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Effect of mobile phase on enantiomer separation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7CC70-DA73-496D-9138-8D6DDF785190}"/>
              </a:ext>
            </a:extLst>
          </p:cNvPr>
          <p:cNvSpPr txBox="1"/>
          <p:nvPr/>
        </p:nvSpPr>
        <p:spPr>
          <a:xfrm>
            <a:off x="304801" y="3961758"/>
            <a:ext cx="3048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Cellulose 4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-Cellulose 5, the best separation indicator was shown in the hexane isopropanol phase with a ratio of 7:3.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1F862-10E4-4BFC-8126-8792B45AB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7" y="3082649"/>
            <a:ext cx="4358963" cy="404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781ACB-A435-418E-9F2D-5C748D2C6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47" y="6267827"/>
            <a:ext cx="4358963" cy="4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67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760" y="351276"/>
            <a:ext cx="8130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Effect of mobile phase composition on  retention and separation parameters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1142838"/>
            <a:ext cx="67605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Following chromatograms show the effect of increasing the proportion of hexane in the mobile phase, on the retention parameters on the </a:t>
            </a:r>
            <a:r>
              <a:rPr lang="en-US" sz="1600" b="1" dirty="0" err="1"/>
              <a:t>i</a:t>
            </a:r>
            <a:r>
              <a:rPr lang="en-US" sz="1600" b="1" dirty="0"/>
              <a:t>-amylose tris column </a:t>
            </a:r>
          </a:p>
          <a:p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E5ADA6-5CF2-49B8-8CCD-E1BC825E9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9" y="1172655"/>
            <a:ext cx="1722168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A3032-FF40-4D71-A4DE-97558AF09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9" y="2334509"/>
            <a:ext cx="8707263" cy="43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3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B9FFCB-376D-454D-AB39-9DB24F3CECCA}"/>
              </a:ext>
            </a:extLst>
          </p:cNvPr>
          <p:cNvSpPr/>
          <p:nvPr/>
        </p:nvSpPr>
        <p:spPr>
          <a:xfrm>
            <a:off x="190208" y="366543"/>
            <a:ext cx="8435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Effect of mobile phase composition on retention and separation parameters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48F863-F9BC-457B-A0DE-89B9F62E4B71}"/>
              </a:ext>
            </a:extLst>
          </p:cNvPr>
          <p:cNvSpPr/>
          <p:nvPr/>
        </p:nvSpPr>
        <p:spPr>
          <a:xfrm>
            <a:off x="2313088" y="1069997"/>
            <a:ext cx="67605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Following chromatograms show the effect of increasing the proportion of hexane in the mobile phase, on the retention parameters on the </a:t>
            </a:r>
            <a:r>
              <a:rPr lang="en-US" sz="1600" b="1" dirty="0" err="1"/>
              <a:t>i</a:t>
            </a:r>
            <a:r>
              <a:rPr lang="en-US" sz="1600" b="1" dirty="0"/>
              <a:t>-amylose tris column </a:t>
            </a:r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8610A-2C0C-42D3-AD04-11E172D73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6" y="990600"/>
            <a:ext cx="1848817" cy="959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ED81A4-B471-4DC7-9D41-F64573A9D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8" y="2438399"/>
            <a:ext cx="8766423" cy="41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1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08C70-0DB5-469E-B442-BFF9116B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EE859-43D4-4DD5-BDC9-ADC8738E56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0998" y="1676400"/>
            <a:ext cx="8136519" cy="449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B2EDFC-54D9-4D26-81B7-721472DE2B04}"/>
              </a:ext>
            </a:extLst>
          </p:cNvPr>
          <p:cNvSpPr txBox="1"/>
          <p:nvPr/>
        </p:nvSpPr>
        <p:spPr>
          <a:xfrm>
            <a:off x="739044" y="685800"/>
            <a:ext cx="7420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The numerical values of the retention factor and selectivity of enantiomers of chiral hydantoins are given in the table.</a:t>
            </a:r>
          </a:p>
        </p:txBody>
      </p:sp>
    </p:spTree>
    <p:extLst>
      <p:ext uri="{BB962C8B-B14F-4D97-AF65-F5344CB8AC3E}">
        <p14:creationId xmlns:p14="http://schemas.microsoft.com/office/powerpoint/2010/main" val="60129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7892" y="37825"/>
            <a:ext cx="578821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Reversal of elution order of enantiomers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382" y="457200"/>
            <a:ext cx="8739280" cy="124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reversal of elution order of enantiomers was observed in different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stationary phases, especially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chiral selector was changed from cellulose to amylose derivative.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example was obtained in the</a:t>
            </a:r>
            <a:r>
              <a:rPr lang="ka-GE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n-hexane and isopropanol (7:3) mobile phase.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7960" y="1868011"/>
            <a:ext cx="8213862" cy="47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72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7E8A-3C46-4F8C-BAB0-B05D259EC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33" y="336532"/>
            <a:ext cx="7055380" cy="140053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Hydantoins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49C77-3070-42E0-9CB0-10A71EEDA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710" y="2286000"/>
            <a:ext cx="4087290" cy="37417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The analyte molecules used in this experiment – hydantoin derivatives were synthesized by Prof. Alessandro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Volonterio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 and his scientific group at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Politecnico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 di Milano,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5126EF3-2309-421A-946E-31018F742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7131" y="2286000"/>
            <a:ext cx="3298113" cy="374173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Hydantoin derivatives are interesting compounds in terms of their pharmacological activity. Different studies have demonstrated their antiepileptic, antiarrhythmic, antidiabetic and other properties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40926-AFFA-4B6D-B6C1-A0DEE195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27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431988-4B76-492F-948B-F8B77CFE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3BE95-52C4-431E-91C0-7763F40DBF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0330" y="2275053"/>
            <a:ext cx="8713889" cy="4034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76317F-37FD-49DC-9E9A-D86D2D9BB5EB}"/>
              </a:ext>
            </a:extLst>
          </p:cNvPr>
          <p:cNvSpPr txBox="1"/>
          <p:nvPr/>
        </p:nvSpPr>
        <p:spPr>
          <a:xfrm>
            <a:off x="304800" y="1224915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example was obtained in the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n-hexane and isopropanol (1:1) mobile phase.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48307-E31C-4E0F-8964-9075F4C92553}"/>
              </a:ext>
            </a:extLst>
          </p:cNvPr>
          <p:cNvSpPr/>
          <p:nvPr/>
        </p:nvSpPr>
        <p:spPr>
          <a:xfrm>
            <a:off x="1143000" y="273716"/>
            <a:ext cx="616623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Reversal of elution order of enantiomers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42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457200"/>
            <a:ext cx="369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91178" y="1578878"/>
            <a:ext cx="7480844" cy="370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 chiral selectors, the highest ability to separate enantiomers was shown by the amylose-based stationary phase -amylose tris (3-chloro-5-methylphenylcarbamate)</a:t>
            </a:r>
            <a:r>
              <a:rPr lang="en-US" sz="2000" b="1" dirty="0"/>
              <a:t>.</a:t>
            </a:r>
          </a:p>
          <a:p>
            <a:pPr marL="342900" indent="-342900" algn="ctr">
              <a:lnSpc>
                <a:spcPct val="107000"/>
              </a:lnSpc>
              <a:buFont typeface="+mj-lt"/>
              <a:buAutoNum type="arabicPeriod"/>
            </a:pPr>
            <a:r>
              <a:rPr lang="en-US" sz="2000" b="1" dirty="0"/>
              <a:t>The retention and separation parameters characteristics of enantiomers of chiral hydantoins increase with the increase of the non-polar component (n-hexane) in the mobile phase.</a:t>
            </a:r>
            <a:endParaRPr lang="ka-GE" sz="20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reversal of the elution order of enantiomers was detected for all twelve analytical samples.</a:t>
            </a:r>
            <a:endParaRPr lang="ka-GE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6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355925" cy="2209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</a:t>
            </a:r>
            <a:r>
              <a:rPr lang="ka-G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0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5" y="295736"/>
            <a:ext cx="5638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Equipment</a:t>
            </a:r>
            <a:br>
              <a:rPr lang="ka-GE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08236"/>
              </p:ext>
            </p:extLst>
          </p:nvPr>
        </p:nvGraphicFramePr>
        <p:xfrm>
          <a:off x="1143000" y="1161315"/>
          <a:ext cx="6400800" cy="16014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38013">
                  <a:extLst>
                    <a:ext uri="{9D8B030D-6E8A-4147-A177-3AD203B41FA5}">
                      <a16:colId xmlns:a16="http://schemas.microsoft.com/office/drawing/2014/main" val="3605032683"/>
                    </a:ext>
                  </a:extLst>
                </a:gridCol>
                <a:gridCol w="3562787">
                  <a:extLst>
                    <a:ext uri="{9D8B030D-6E8A-4147-A177-3AD203B41FA5}">
                      <a16:colId xmlns:a16="http://schemas.microsoft.com/office/drawing/2014/main" val="1204159809"/>
                    </a:ext>
                  </a:extLst>
                </a:gridCol>
              </a:tblGrid>
              <a:tr h="1523539"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Agilent Techs High Performance Liquid Chromatography (HPLC) 1200 series.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Agilent Techs High Performance Liquid Chromatography (HPLC) 1260 series.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6968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40C547F-C07D-49F6-8335-F8305A5875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3478" y="2752723"/>
            <a:ext cx="7099844" cy="33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04800" y="242713"/>
            <a:ext cx="792480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The list of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hyndatoins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with names and structures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91001"/>
              </p:ext>
            </p:extLst>
          </p:nvPr>
        </p:nvGraphicFramePr>
        <p:xfrm>
          <a:off x="228600" y="708154"/>
          <a:ext cx="7086600" cy="5526256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704214566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69109976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741578007"/>
                    </a:ext>
                  </a:extLst>
                </a:gridCol>
              </a:tblGrid>
              <a:tr h="57443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143418"/>
                  </a:ext>
                </a:extLst>
              </a:tr>
              <a:tr h="844061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benzyl 2-(3-(2-((tert-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butoxycarbonyl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)amino)ethyl)-1-(tert-butyl)-2,5-dioxoimidazolidin-4-yl)acetate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01615"/>
                  </a:ext>
                </a:extLst>
              </a:tr>
              <a:tr h="844061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2-(3-(2-acetamidoethyl)-1-(tert-butyl)-2,5-dioxoimidazolidin-4-yl)-N-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cyclohexylacetamide</a:t>
                      </a:r>
                      <a:endParaRPr lang="en-US" sz="14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9190"/>
                  </a:ext>
                </a:extLst>
              </a:tr>
              <a:tr h="844061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2-(3-(2-acetamidoethyl)-1-((3s,5s,7s)-adamantan-1-yl)-2,5-dioxoimidazolidin-4-yl)-N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cyclohexylacetamide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872464"/>
                  </a:ext>
                </a:extLst>
              </a:tr>
              <a:tr h="844061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benzyl 2-(3-(2-(tert-butoxy)-2-oxoethyl)-1-(tert-butyl)-2,5-dioxoimidazolidin-4-yl)acetate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216588"/>
                  </a:ext>
                </a:extLst>
              </a:tr>
              <a:tr h="844061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2-(1-(tert-butyl)-3-(2-((2-(methylamino)-2-oxoethyl)amino)-2-oxoethyl)-2,5-dioxoimidazolidin-4-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yl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)-N-(4-methoxybenzyl)acetamide</a:t>
                      </a:r>
                      <a:endParaRPr lang="ka-G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616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2-acetamido-N-(2-(3-(tert-butyl)-5-(2-((4-chlorobenzyl)amino)-2-oxoethyl)-2,4-dioxoimidazolidin 1-yl)ethyl)acetamide</a:t>
                      </a:r>
                      <a:endParaRPr lang="ka-G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7072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58782B8-4A4E-46AB-A4E4-40D1D2D85F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44" y="1349179"/>
            <a:ext cx="1607820" cy="81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26B86F-6E3F-4BA7-B296-F61252F184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44" y="2245535"/>
            <a:ext cx="1607820" cy="7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76018-DF5A-40C8-87CE-7BB919E17CD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30" y="3112255"/>
            <a:ext cx="1599247" cy="76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C86961-FE5E-4CAA-BCA7-4E5860C1AA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55" y="3907999"/>
            <a:ext cx="1610995" cy="80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27825-0962-47B6-A20A-2C9D237E7EB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53" y="4795808"/>
            <a:ext cx="1386838" cy="86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EDA3F-E948-4FF7-8D27-E2A1DAC0E21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91" y="5767649"/>
            <a:ext cx="1438275" cy="8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4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8595" y="168444"/>
            <a:ext cx="8031826" cy="474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The list of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hyndatoins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with names and structures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839626"/>
              </p:ext>
            </p:extLst>
          </p:nvPr>
        </p:nvGraphicFramePr>
        <p:xfrm>
          <a:off x="312075" y="787874"/>
          <a:ext cx="7454356" cy="6070127"/>
        </p:xfrm>
        <a:graphic>
          <a:graphicData uri="http://schemas.openxmlformats.org/drawingml/2006/table">
            <a:tbl>
              <a:tblPr firstRow="1" bandRow="1"/>
              <a:tblGrid>
                <a:gridCol w="475810">
                  <a:extLst>
                    <a:ext uri="{9D8B030D-6E8A-4147-A177-3AD203B41FA5}">
                      <a16:colId xmlns:a16="http://schemas.microsoft.com/office/drawing/2014/main" val="3945359100"/>
                    </a:ext>
                  </a:extLst>
                </a:gridCol>
                <a:gridCol w="4493761">
                  <a:extLst>
                    <a:ext uri="{9D8B030D-6E8A-4147-A177-3AD203B41FA5}">
                      <a16:colId xmlns:a16="http://schemas.microsoft.com/office/drawing/2014/main" val="3869874178"/>
                    </a:ext>
                  </a:extLst>
                </a:gridCol>
                <a:gridCol w="2484785">
                  <a:extLst>
                    <a:ext uri="{9D8B030D-6E8A-4147-A177-3AD203B41FA5}">
                      <a16:colId xmlns:a16="http://schemas.microsoft.com/office/drawing/2014/main" val="1249579178"/>
                    </a:ext>
                  </a:extLst>
                </a:gridCol>
              </a:tblGrid>
              <a:tr h="1182678">
                <a:tc>
                  <a:txBody>
                    <a:bodyPr/>
                    <a:lstStyle/>
                    <a:p>
                      <a:r>
                        <a:rPr lang="en-US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(1-((3s,5s,7s)-adamantan-1-yl)-3-(2-((2-((4-chlorobenzyl)amino)-2-oxoethyl)amino)-2-oxoethyl)- 2,5-dioxoimidazolidin-4-yl)-N-(2-(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isobutylamino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)-2-oxoethyl)acetamide</a:t>
                      </a:r>
                      <a:endParaRPr lang="en-US" sz="1400" b="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934428"/>
                  </a:ext>
                </a:extLst>
              </a:tr>
              <a:tr h="984903">
                <a:tc>
                  <a:txBody>
                    <a:bodyPr/>
                    <a:lstStyle/>
                    <a:p>
                      <a:r>
                        <a:rPr lang="en-US" b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2-acetamido-N-(2-(3-(tert-butyl)-5-(2-((2-((4-methoxybenzyl)amino)-2-oxoethyl)amino)-2- oxoethyl)-2,4-dioxoimidazolidin-1-yl)ethyl)acetamide</a:t>
                      </a:r>
                      <a:endParaRPr lang="ka-GE" sz="1400" b="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187204"/>
                  </a:ext>
                </a:extLst>
              </a:tr>
              <a:tr h="984903">
                <a:tc>
                  <a:txBody>
                    <a:bodyPr/>
                    <a:lstStyle/>
                    <a:p>
                      <a:r>
                        <a:rPr lang="en-US" b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1-(4-(2-(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benzhydrylamino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)-2-oxoethyl)-3-benzyl-2-oxoimidazolidin-1-yl)-N-(2-(3a,7a-dihydro-1H-indol-3-yl)ethyl)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cyclobutanecarboxamide</a:t>
                      </a:r>
                      <a:endParaRPr lang="ka-GE" sz="1400" b="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268665"/>
                  </a:ext>
                </a:extLst>
              </a:tr>
              <a:tr h="984903">
                <a:tc>
                  <a:txBody>
                    <a:bodyPr/>
                    <a:lstStyle/>
                    <a:p>
                      <a:r>
                        <a:rPr lang="en-US" b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ethyl 2-(3-(1-((2-(1H-indol-3-yl)ethyl)carbamoyl)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cyclobutyl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)-5-((2,2-diphenylethyl)amino)-2,4-dioxoimidazolidin-1-yl)acetate</a:t>
                      </a:r>
                      <a:endParaRPr lang="ka-G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36555"/>
                  </a:ext>
                </a:extLst>
              </a:tr>
              <a:tr h="966370">
                <a:tc>
                  <a:txBody>
                    <a:bodyPr/>
                    <a:lstStyle/>
                    <a:p>
                      <a:r>
                        <a:rPr lang="en-US" b="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2-(3-(tert-butyl)-1-(4-methoxybenzyl)-2,5-dioxoimidazolidin-4-yl)-N-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hexylacetamide</a:t>
                      </a:r>
                      <a:endParaRPr lang="ka-G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779844"/>
                  </a:ext>
                </a:extLst>
              </a:tr>
              <a:tr h="966370">
                <a:tc>
                  <a:txBody>
                    <a:bodyPr/>
                    <a:lstStyle/>
                    <a:p>
                      <a:r>
                        <a:rPr lang="en-US" b="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N-benzyl-2-(3-(tert-butyl)-1-(4-methoxybenzyl)-2,5-dioxoimidazolidin-4-yl)acetamide</a:t>
                      </a:r>
                      <a:endParaRPr lang="en-US" sz="1400" b="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96691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E69CCF1-0E00-45F2-8731-9AE1FA1AC1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40621"/>
            <a:ext cx="1809750" cy="10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FDB7CB-6359-4AE6-A66F-E0DDB06F74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91549"/>
            <a:ext cx="1877060" cy="84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1EFFD-C15E-4D6B-AE55-B95E684A511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5" t="47573" b="14806"/>
          <a:stretch/>
        </p:blipFill>
        <p:spPr bwMode="auto">
          <a:xfrm>
            <a:off x="5334000" y="2901816"/>
            <a:ext cx="190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375DC-00D8-4297-9129-16F586EBEC6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42459" r="57850" b="16967"/>
          <a:stretch/>
        </p:blipFill>
        <p:spPr bwMode="auto">
          <a:xfrm>
            <a:off x="5372100" y="3856131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53AF71-5197-49F8-BEBF-F496FE0DD54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65" y="4747233"/>
            <a:ext cx="2035810" cy="929376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9CAA23-BA87-4744-977A-D6C2843099B7}"/>
              </a:ext>
            </a:extLst>
          </p:cNvPr>
          <p:cNvPicPr/>
          <p:nvPr/>
        </p:nvPicPr>
        <p:blipFill rotWithShape="1"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864" r="25765" b="65186"/>
          <a:stretch/>
        </p:blipFill>
        <p:spPr bwMode="auto">
          <a:xfrm>
            <a:off x="5362575" y="5688416"/>
            <a:ext cx="1752600" cy="892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888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626" y="343017"/>
            <a:ext cx="5943600" cy="99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The list of used stationary  and mobile phases: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" y="1484531"/>
            <a:ext cx="7696200" cy="1061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" marR="3810" indent="-6350" algn="ctr">
              <a:lnSpc>
                <a:spcPct val="111000"/>
              </a:lnSpc>
              <a:spcBef>
                <a:spcPts val="0"/>
              </a:spcBef>
              <a:spcAft>
                <a:spcPts val="25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Sylfaen" panose="010A0502050306030303" pitchFamily="18" charset="0"/>
                <a:cs typeface="Sylfaen" panose="010A0502050306030303" pitchFamily="18" charset="0"/>
              </a:rPr>
              <a:t>As mobile phases mixtures of n-hexane and isopropanol with various ratios were used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1:1</a:t>
            </a:r>
            <a:r>
              <a:rPr lang="ka-G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7:3</a:t>
            </a:r>
            <a:r>
              <a:rPr lang="ka-G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9:1</a:t>
            </a:r>
            <a:r>
              <a:rPr lang="ka-G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326" y="3157479"/>
            <a:ext cx="7696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Chiral Selectors:</a:t>
            </a:r>
            <a:endParaRPr lang="ka-GE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ka-G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Cellulose derivates and amylose derivates were used as  stationary phases:</a:t>
            </a:r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199" y="5257800"/>
            <a:ext cx="2133600" cy="112231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0971" y="5237201"/>
            <a:ext cx="1944255" cy="10468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15507" y="4614301"/>
            <a:ext cx="2371162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Cellulose derivates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7335" y="4592511"/>
            <a:ext cx="2252540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Amylose derivates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2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358" y="143127"/>
            <a:ext cx="739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Cellulose based stationary phases </a:t>
            </a:r>
            <a:r>
              <a:rPr lang="ka-G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30367"/>
              </p:ext>
            </p:extLst>
          </p:nvPr>
        </p:nvGraphicFramePr>
        <p:xfrm>
          <a:off x="552449" y="960088"/>
          <a:ext cx="6858000" cy="5486400"/>
        </p:xfrm>
        <a:graphic>
          <a:graphicData uri="http://schemas.openxmlformats.org/drawingml/2006/table">
            <a:tbl>
              <a:tblPr firstRow="1" bandRow="1"/>
              <a:tblGrid>
                <a:gridCol w="381000">
                  <a:extLst>
                    <a:ext uri="{9D8B030D-6E8A-4147-A177-3AD203B41FA5}">
                      <a16:colId xmlns:a16="http://schemas.microsoft.com/office/drawing/2014/main" val="13930174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0980509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0243351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967194356"/>
                    </a:ext>
                  </a:extLst>
                </a:gridCol>
              </a:tblGrid>
              <a:tr h="481935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989"/>
                  </a:ext>
                </a:extLst>
              </a:tr>
              <a:tr h="100089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Cellulose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Cellulose tris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(3,5-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dimethylphenylcarbamate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322111"/>
                  </a:ext>
                </a:extLst>
              </a:tr>
              <a:tr h="100089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Cellulose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Cellolose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tris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3-chloro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,4-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methylphenylcarbamate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723579"/>
                  </a:ext>
                </a:extLst>
              </a:tr>
              <a:tr h="100089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Cellulose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Cellulose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trus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(4-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methylbenzoate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252459"/>
                  </a:ext>
                </a:extLst>
              </a:tr>
              <a:tr h="100089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Cellulose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Cellulose tris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(4-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chloro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,3-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methylphenylcarbamate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34882"/>
                  </a:ext>
                </a:extLst>
              </a:tr>
              <a:tr h="1000893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Cellulose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Cellulose tris</a:t>
                      </a:r>
                      <a:r>
                        <a:rPr lang="ka-GE" sz="1600" dirty="0"/>
                        <a:t>(3,5-</a:t>
                      </a:r>
                      <a:r>
                        <a:rPr lang="en-US" sz="1600" dirty="0" err="1"/>
                        <a:t>di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chlorophenylcarbamate</a:t>
                      </a:r>
                      <a:r>
                        <a:rPr lang="ka-GE" sz="1600" dirty="0"/>
                        <a:t>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048427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15025" y="1516343"/>
            <a:ext cx="1143000" cy="838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34087" y="3541573"/>
            <a:ext cx="942975" cy="85003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038850" y="4575193"/>
            <a:ext cx="1019175" cy="76646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6073965" y="5578637"/>
            <a:ext cx="1009650" cy="65043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6034087" y="2519790"/>
            <a:ext cx="904875" cy="7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7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4543" y="150677"/>
            <a:ext cx="4920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Amylose based stationary phases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304939"/>
              </p:ext>
            </p:extLst>
          </p:nvPr>
        </p:nvGraphicFramePr>
        <p:xfrm>
          <a:off x="637376" y="1093356"/>
          <a:ext cx="6858000" cy="5257801"/>
        </p:xfrm>
        <a:graphic>
          <a:graphicData uri="http://schemas.openxmlformats.org/drawingml/2006/table">
            <a:tbl>
              <a:tblPr firstRow="1" bandRow="1"/>
              <a:tblGrid>
                <a:gridCol w="398721">
                  <a:extLst>
                    <a:ext uri="{9D8B030D-6E8A-4147-A177-3AD203B41FA5}">
                      <a16:colId xmlns:a16="http://schemas.microsoft.com/office/drawing/2014/main" val="2446040530"/>
                    </a:ext>
                  </a:extLst>
                </a:gridCol>
                <a:gridCol w="1754372">
                  <a:extLst>
                    <a:ext uri="{9D8B030D-6E8A-4147-A177-3AD203B41FA5}">
                      <a16:colId xmlns:a16="http://schemas.microsoft.com/office/drawing/2014/main" val="1073041334"/>
                    </a:ext>
                  </a:extLst>
                </a:gridCol>
                <a:gridCol w="2990407">
                  <a:extLst>
                    <a:ext uri="{9D8B030D-6E8A-4147-A177-3AD203B41FA5}">
                      <a16:colId xmlns:a16="http://schemas.microsoft.com/office/drawing/2014/main" val="1062472835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536506929"/>
                    </a:ext>
                  </a:extLst>
                </a:gridCol>
              </a:tblGrid>
              <a:tr h="517161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791188"/>
                  </a:ext>
                </a:extLst>
              </a:tr>
              <a:tr h="948128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ka-GE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Amylose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(SP6)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Amylose tris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(3.5-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dimethylphenylcarbamate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863780"/>
                  </a:ext>
                </a:extLst>
              </a:tr>
              <a:tr h="948128">
                <a:tc>
                  <a:txBody>
                    <a:bodyPr/>
                    <a:lstStyle/>
                    <a:p>
                      <a:r>
                        <a:rPr lang="ka-GE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Amylose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(SP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Amylose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(3.5-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dimethylphenylcarbamate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immobilized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714571"/>
                  </a:ext>
                </a:extLst>
              </a:tr>
              <a:tr h="948128">
                <a:tc>
                  <a:txBody>
                    <a:bodyPr/>
                    <a:lstStyle/>
                    <a:p>
                      <a:r>
                        <a:rPr lang="ka-G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Amylose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Amylose tris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(5-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chloro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-2-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methylphenylcarbamate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861825"/>
                  </a:ext>
                </a:extLst>
              </a:tr>
              <a:tr h="948128">
                <a:tc>
                  <a:txBody>
                    <a:bodyPr/>
                    <a:lstStyle/>
                    <a:p>
                      <a:r>
                        <a:rPr lang="ka-GE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-Amylose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(SP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Amylose tris 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(3-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chloro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-5-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methylphenylcarbamate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immobilized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19008"/>
                  </a:ext>
                </a:extLst>
              </a:tr>
              <a:tr h="948128">
                <a:tc>
                  <a:txBody>
                    <a:bodyPr/>
                    <a:lstStyle/>
                    <a:p>
                      <a:r>
                        <a:rPr lang="ka-GE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b="0" dirty="0"/>
                        <a:t>-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Amylose tris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(3-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chloro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-4-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dimethylphenylcarbamate</a:t>
                      </a:r>
                      <a:r>
                        <a:rPr lang="ka-G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86862"/>
                  </a:ext>
                </a:extLst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926" y="1687944"/>
            <a:ext cx="1022061" cy="762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91249" y="2710136"/>
            <a:ext cx="952500" cy="6858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6215879" y="3646207"/>
            <a:ext cx="923108" cy="65420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296033" y="4550685"/>
            <a:ext cx="838200" cy="722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033" y="5523548"/>
            <a:ext cx="952500" cy="7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7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3892" y="417969"/>
            <a:ext cx="5032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 of the experiment </a:t>
            </a:r>
            <a:r>
              <a:rPr lang="ka-G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1944" y="1387942"/>
            <a:ext cx="7353300" cy="5022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 the first step of the experiment, 12 chiral hydantoin derivatives were evaluated in high-performance liquid chromatography using normal mobile phases.</a:t>
            </a:r>
          </a:p>
          <a:p>
            <a:pPr marL="342900" indent="-342900">
              <a:lnSpc>
                <a:spcPct val="107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Afterwards, enantiomers have been fractionated and spiked samples with the enantiomers’ ratio of 1:1.5 to 1:2 have been prepared;</a:t>
            </a:r>
          </a:p>
          <a:p>
            <a:pPr marL="342900" indent="-342900">
              <a:lnSpc>
                <a:spcPct val="107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Spiked samples have been investigated using 10 polysaccharide stationary phases, cellulose and amylose derivatives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as mobile phases 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ixture of n-hexane and isopropanol with various ratios were used.</a:t>
            </a:r>
            <a:r>
              <a:rPr lang="ka-GE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 analysis about retention and separation parameters of enantiomers have been performed;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between the structure and retention / separation parameters have been estimated.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"/>
            </a:pPr>
            <a:endParaRPr lang="en-US" sz="2000" dirty="0">
              <a:effectLst/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6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4">
      <a:dk1>
        <a:sysClr val="windowText" lastClr="000000"/>
      </a:dk1>
      <a:lt1>
        <a:sysClr val="window" lastClr="FFFFFF"/>
      </a:lt1>
      <a:dk2>
        <a:srgbClr val="444D26"/>
      </a:dk2>
      <a:lt2>
        <a:srgbClr val="FFFFFF"/>
      </a:lt2>
      <a:accent1>
        <a:srgbClr val="000000"/>
      </a:accent1>
      <a:accent2>
        <a:srgbClr val="7B354D"/>
      </a:accent2>
      <a:accent3>
        <a:srgbClr val="B55475"/>
      </a:accent3>
      <a:accent4>
        <a:srgbClr val="000000"/>
      </a:accent4>
      <a:accent5>
        <a:srgbClr val="9C85C0"/>
      </a:accent5>
      <a:accent6>
        <a:srgbClr val="000000"/>
      </a:accent6>
      <a:hlink>
        <a:srgbClr val="8E58B6"/>
      </a:hlink>
      <a:folHlink>
        <a:srgbClr val="0000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2180</TotalTime>
  <Words>1183</Words>
  <Application>Microsoft Office PowerPoint</Application>
  <PresentationFormat>On-screen Show (4:3)</PresentationFormat>
  <Paragraphs>162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Bahnschrift SemiBold</vt:lpstr>
      <vt:lpstr>Calibri</vt:lpstr>
      <vt:lpstr>Calibri Light</vt:lpstr>
      <vt:lpstr>Corbel</vt:lpstr>
      <vt:lpstr>Garamond</vt:lpstr>
      <vt:lpstr>Segoe UI Semibold</vt:lpstr>
      <vt:lpstr>Sylfaen</vt:lpstr>
      <vt:lpstr>Times New Roman</vt:lpstr>
      <vt:lpstr>Wingdings</vt:lpstr>
      <vt:lpstr>Wingdings 3</vt:lpstr>
      <vt:lpstr>Savon</vt:lpstr>
      <vt:lpstr>Tbilisi State University  </vt:lpstr>
      <vt:lpstr>Hydantoins</vt:lpstr>
      <vt:lpstr>Used Equipment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ივანე ჯავახიშვილის სახელობის თბილისის სახელმწიფო უნივერსიტეტი</dc:title>
  <dc:creator>Libuser207</dc:creator>
  <cp:lastModifiedBy>User</cp:lastModifiedBy>
  <cp:revision>110</cp:revision>
  <dcterms:created xsi:type="dcterms:W3CDTF">2006-08-16T00:00:00Z</dcterms:created>
  <dcterms:modified xsi:type="dcterms:W3CDTF">2022-09-15T19:30:28Z</dcterms:modified>
</cp:coreProperties>
</file>