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xlsm" ContentType="application/vnd.ms-excel.sheet.macroEnabled.12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71" r:id="rId2"/>
    <p:sldId id="270" r:id="rId3"/>
    <p:sldId id="276" r:id="rId4"/>
    <p:sldId id="260" r:id="rId5"/>
    <p:sldId id="262" r:id="rId6"/>
    <p:sldId id="263" r:id="rId7"/>
    <p:sldId id="273" r:id="rId8"/>
    <p:sldId id="265" r:id="rId9"/>
    <p:sldId id="266" r:id="rId10"/>
    <p:sldId id="267" r:id="rId11"/>
    <p:sldId id="278" r:id="rId12"/>
    <p:sldId id="274" r:id="rId13"/>
    <p:sldId id="275" r:id="rId14"/>
    <p:sldId id="279" r:id="rId15"/>
    <p:sldId id="27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5B9BD5"/>
    <a:srgbClr val="005392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4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28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85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19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72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044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489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74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64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67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09/16/2022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2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09/16/2022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51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mailto:palavandishvili.ana21@gtu.ge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dosn.org/blog/unveiling-the-secret-through-machine-learnin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jpg"/><Relationship Id="rId5" Type="http://schemas.openxmlformats.org/officeDocument/2006/relationships/image" Target="../media/image33.emf"/><Relationship Id="rId4" Type="http://schemas.openxmlformats.org/officeDocument/2006/relationships/package" Target="../embeddings/Microsoft_Excel_Macro-Enabled_Worksheet1.xlsm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mailto:palavandishvili.ana21@gtu.ge" TargetMode="Externa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hyperlink" Target="https://www.freeimageslive.co.uk/free_stock_image/blue-smoke-background-jpg" TargetMode="External"/><Relationship Id="rId7" Type="http://schemas.openxmlformats.org/officeDocument/2006/relationships/image" Target="../media/image17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12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519B5E2-81C9-4F47-843F-B86E690E45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tretch/>
        </p:blipFill>
        <p:spPr>
          <a:xfrm>
            <a:off x="0" y="0"/>
            <a:ext cx="12276175" cy="6856558"/>
          </a:xfrm>
          <a:custGeom>
            <a:avLst/>
            <a:gdLst/>
            <a:ahLst/>
            <a:cxnLst/>
            <a:rect l="l" t="t" r="r" b="b"/>
            <a:pathLst>
              <a:path w="5102225" h="5761037">
                <a:moveTo>
                  <a:pt x="0" y="0"/>
                </a:moveTo>
                <a:lnTo>
                  <a:pt x="5102225" y="0"/>
                </a:lnTo>
                <a:lnTo>
                  <a:pt x="5102225" y="5761037"/>
                </a:lnTo>
                <a:lnTo>
                  <a:pt x="0" y="5761037"/>
                </a:lnTo>
                <a:close/>
              </a:path>
            </a:pathLst>
          </a:cu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06316DB-3E43-44CD-88A6-F68A0B8D6C37}"/>
              </a:ext>
            </a:extLst>
          </p:cNvPr>
          <p:cNvSpPr/>
          <p:nvPr/>
        </p:nvSpPr>
        <p:spPr>
          <a:xfrm>
            <a:off x="1989290" y="1743656"/>
            <a:ext cx="797668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t-LT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 hazard studies using machine learning approach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A509925-C84D-4632-9730-A945A13D2563}"/>
              </a:ext>
            </a:extLst>
          </p:cNvPr>
          <p:cNvSpPr/>
          <p:nvPr/>
        </p:nvSpPr>
        <p:spPr>
          <a:xfrm>
            <a:off x="144624" y="4796269"/>
            <a:ext cx="22669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 </a:t>
            </a:r>
            <a:r>
              <a:rPr lang="en-US" sz="1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Palavandishvili</a:t>
            </a:r>
            <a:r>
              <a: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ka-GE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Master </a:t>
            </a:r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 of</a:t>
            </a:r>
            <a:r>
              <a:rPr lang="ka-GE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Engineering Physics</a:t>
            </a:r>
            <a:endParaRPr lang="en-US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F3FEC33-AA36-49CF-9732-B19C7B3785A0}"/>
              </a:ext>
            </a:extLst>
          </p:cNvPr>
          <p:cNvSpPr/>
          <p:nvPr/>
        </p:nvSpPr>
        <p:spPr>
          <a:xfrm>
            <a:off x="144624" y="5610970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Supervisor Prof. Tamar </a:t>
            </a:r>
            <a:r>
              <a:rPr lang="en-US" sz="1400" dirty="0" err="1">
                <a:solidFill>
                  <a:schemeClr val="bg1"/>
                </a:solidFill>
              </a:rPr>
              <a:t>Bzhalava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Department of Engineering Physics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Georgian Technical University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Tbilisi, Georgia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email: </a:t>
            </a:r>
            <a:r>
              <a:rPr lang="en-US" sz="1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palavandishvili.ana21@gtu.ge</a:t>
            </a:r>
            <a:endParaRPr lang="ka-GE" sz="14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A4FFEB3-E6A7-4B05-A2CF-EF28D0ABD85F}"/>
              </a:ext>
            </a:extLst>
          </p:cNvPr>
          <p:cNvSpPr/>
          <p:nvPr/>
        </p:nvSpPr>
        <p:spPr>
          <a:xfrm>
            <a:off x="8869523" y="5714383"/>
            <a:ext cx="2192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dirty="0">
                <a:solidFill>
                  <a:schemeClr val="bg2">
                    <a:lumMod val="75000"/>
                  </a:schemeClr>
                </a:solidFill>
              </a:rPr>
              <a:t> 2022,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September 16 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47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317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8E96387-12F1-45E4-9322-ABBF2EE040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9F421DD-DE4E-4547-A904-3F80E25E3F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9985DEC-1215-4209-9708-B45CC97740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926A64B-3BCB-44CC-892E-C791C324B7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E97FF61E-4BA9-4C8B-AD03-05E9B2A40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48640"/>
            <a:ext cx="12192000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166425F-5B9E-47A4-9DDB-F86B87375E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614407"/>
            <a:ext cx="750779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027A89F-7724-7DF2-6EC4-2146357F3188}"/>
              </a:ext>
            </a:extLst>
          </p:cNvPr>
          <p:cNvSpPr txBox="1"/>
          <p:nvPr/>
        </p:nvSpPr>
        <p:spPr>
          <a:xfrm>
            <a:off x="4401849" y="2180496"/>
            <a:ext cx="7208957" cy="404568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1ADCF146-8E9A-1D25-CE18-D9B634F96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0" y="1865915"/>
            <a:ext cx="5844264" cy="37747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DF3A787-877D-FA8F-FD32-EE67B5D9A807}"/>
              </a:ext>
            </a:extLst>
          </p:cNvPr>
          <p:cNvSpPr txBox="1"/>
          <p:nvPr/>
        </p:nvSpPr>
        <p:spPr>
          <a:xfrm>
            <a:off x="5592453" y="638239"/>
            <a:ext cx="596804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 Approach</a:t>
            </a:r>
            <a:r>
              <a:rPr lang="ka-GE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</a:t>
            </a:r>
            <a:r>
              <a:rPr lang="ka-GE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</a:t>
            </a:r>
            <a:r>
              <a:rPr lang="ka-GE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xmlns="" id="{935F8D6B-662B-98AC-7BBF-C24D660D9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849" y="1091232"/>
            <a:ext cx="7359541" cy="5758508"/>
          </a:xfrm>
          <a:prstGeom prst="rect">
            <a:avLst/>
          </a:prstGeom>
        </p:spPr>
      </p:pic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xmlns="" id="{57DEC428-A228-4479-B1B6-CA06CC4D0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51" y="688635"/>
            <a:ext cx="1176503" cy="105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365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8E96387-12F1-45E4-9322-ABBF2EE040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9F421DD-DE4E-4547-A904-3F80E25E3F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9985DEC-1215-4209-9708-B45CC97740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926A64B-3BCB-44CC-892E-C791C324B7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E97FF61E-4BA9-4C8B-AD03-05E9B2A40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48640"/>
            <a:ext cx="12192000" cy="6309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166425F-5B9E-47A4-9DDB-F86B87375E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614407"/>
            <a:ext cx="7507794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027A89F-7724-7DF2-6EC4-2146357F3188}"/>
              </a:ext>
            </a:extLst>
          </p:cNvPr>
          <p:cNvSpPr txBox="1"/>
          <p:nvPr/>
        </p:nvSpPr>
        <p:spPr>
          <a:xfrm>
            <a:off x="4401849" y="2180496"/>
            <a:ext cx="7208957" cy="404568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</a:pP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DF3A787-877D-FA8F-FD32-EE67B5D9A807}"/>
              </a:ext>
            </a:extLst>
          </p:cNvPr>
          <p:cNvSpPr txBox="1"/>
          <p:nvPr/>
        </p:nvSpPr>
        <p:spPr>
          <a:xfrm>
            <a:off x="5592453" y="638239"/>
            <a:ext cx="596804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 Approach</a:t>
            </a:r>
            <a:r>
              <a:rPr lang="ka-GE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</a:t>
            </a:r>
            <a:r>
              <a:rPr lang="ka-GE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Machine Learning </a:t>
            </a:r>
            <a:r>
              <a:rPr lang="ka-GE" sz="24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endParaRPr lang="en-GB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5F8CB34-DFD3-47F2-BD15-A4FFC51871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r="5790" b="3181"/>
          <a:stretch/>
        </p:blipFill>
        <p:spPr>
          <a:xfrm>
            <a:off x="5543077" y="1279158"/>
            <a:ext cx="6646833" cy="54039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8F4806-4D3A-4A94-B78C-31882958F5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7" t="3408" r="7960" b="3555"/>
          <a:stretch/>
        </p:blipFill>
        <p:spPr>
          <a:xfrm>
            <a:off x="-1" y="2104008"/>
            <a:ext cx="5665595" cy="45791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1B4A7B8-FB80-4C1A-AEB2-F3750AD5F60A}"/>
              </a:ext>
            </a:extLst>
          </p:cNvPr>
          <p:cNvSpPr txBox="1"/>
          <p:nvPr/>
        </p:nvSpPr>
        <p:spPr>
          <a:xfrm>
            <a:off x="112787" y="1024390"/>
            <a:ext cx="418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month SPI (Standard Precipitation Index</a:t>
            </a:r>
            <a:r>
              <a:rPr lang="en-US" dirty="0"/>
              <a:t>)</a:t>
            </a:r>
          </a:p>
        </p:txBody>
      </p:sp>
      <p:pic>
        <p:nvPicPr>
          <p:cNvPr id="17" name="Picture 2" descr="See the source image">
            <a:extLst>
              <a:ext uri="{FF2B5EF4-FFF2-40B4-BE49-F238E27FC236}">
                <a16:creationId xmlns:a16="http://schemas.microsoft.com/office/drawing/2014/main" xmlns="" id="{DDDBD264-758B-4967-8EC1-6B4CF2FA0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028" y="5819966"/>
            <a:ext cx="889683" cy="79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627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5C1B30C-9CF2-4A94-98DE-78EB3E31AA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2A78910-3783-4F13-AB69-E0AE41E316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2BC4FA5-B0FE-4EFB-8490-3F736533CC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A4308965-434A-4011-8316-8ABEFFED04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C910B0D-8E24-46E7-93D7-329948C60D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3" y="457200"/>
            <a:ext cx="5609383" cy="952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F215A71-CFAF-4964-A613-D07F75FC1A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9035" y="453825"/>
            <a:ext cx="5596432" cy="9837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8AD084B-F9F4-E283-8C02-230E385C53EB}"/>
              </a:ext>
            </a:extLst>
          </p:cNvPr>
          <p:cNvSpPr txBox="1"/>
          <p:nvPr/>
        </p:nvSpPr>
        <p:spPr>
          <a:xfrm>
            <a:off x="446533" y="584603"/>
            <a:ext cx="535577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 Approach - Machine Learning </a:t>
            </a:r>
            <a:endParaRPr lang="en-GB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3FA4E02-F394-466A-9A96-222324A6E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3319" y="815435"/>
            <a:ext cx="3973067" cy="58811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B48018A-0FC1-4B47-A306-A49BE38099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t="2897" r="7053"/>
          <a:stretch/>
        </p:blipFill>
        <p:spPr>
          <a:xfrm>
            <a:off x="254000" y="1212780"/>
            <a:ext cx="6632245" cy="5478708"/>
          </a:xfrm>
          <a:prstGeom prst="rect">
            <a:avLst/>
          </a:prstGeom>
        </p:spPr>
      </p:pic>
      <p:pic>
        <p:nvPicPr>
          <p:cNvPr id="15" name="Picture 2" descr="See the source image">
            <a:extLst>
              <a:ext uri="{FF2B5EF4-FFF2-40B4-BE49-F238E27FC236}">
                <a16:creationId xmlns:a16="http://schemas.microsoft.com/office/drawing/2014/main" xmlns="" id="{5FA8A7D8-CE03-4ACC-B78C-D5085C1C2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714" y="5698109"/>
            <a:ext cx="1110958" cy="99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844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5C1B30C-9CF2-4A94-98DE-78EB3E31AA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2A78910-3783-4F13-AB69-E0AE41E316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2BC4FA5-B0FE-4EFB-8490-3F736533CC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A4308965-434A-4011-8316-8ABEFFED04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C910B0D-8E24-46E7-93D7-329948C60D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3" y="457200"/>
            <a:ext cx="5609383" cy="952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F215A71-CFAF-4964-A613-D07F75FC1A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9035" y="453825"/>
            <a:ext cx="5596432" cy="9837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7199BE2-55EF-407F-B865-161D69128C80}"/>
              </a:ext>
            </a:extLst>
          </p:cNvPr>
          <p:cNvSpPr txBox="1"/>
          <p:nvPr/>
        </p:nvSpPr>
        <p:spPr>
          <a:xfrm>
            <a:off x="3191019" y="13845"/>
            <a:ext cx="535577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month SPI for Kakheti Region </a:t>
            </a:r>
            <a:endParaRPr lang="en-GB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6F212C-FB62-4108-81CE-F4E0E8578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3" t="4881" r="8916" b="2050"/>
          <a:stretch/>
        </p:blipFill>
        <p:spPr>
          <a:xfrm>
            <a:off x="1209386" y="1127156"/>
            <a:ext cx="9561116" cy="54224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CF5E3AD-4C3D-4650-A8B1-1555ABBCC0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" t="7767" r="8671" b="300"/>
          <a:stretch/>
        </p:blipFill>
        <p:spPr>
          <a:xfrm>
            <a:off x="147256" y="677952"/>
            <a:ext cx="11252098" cy="61446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6EC74C2-D050-4067-B270-9E1A97E316D2}"/>
              </a:ext>
            </a:extLst>
          </p:cNvPr>
          <p:cNvSpPr txBox="1"/>
          <p:nvPr/>
        </p:nvSpPr>
        <p:spPr>
          <a:xfrm>
            <a:off x="1209386" y="727046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Scatter histogram</a:t>
            </a:r>
          </a:p>
        </p:txBody>
      </p:sp>
      <p:pic>
        <p:nvPicPr>
          <p:cNvPr id="13" name="Picture 2" descr="See the source image">
            <a:extLst>
              <a:ext uri="{FF2B5EF4-FFF2-40B4-BE49-F238E27FC236}">
                <a16:creationId xmlns:a16="http://schemas.microsoft.com/office/drawing/2014/main" xmlns="" id="{27413BC7-CCF2-4F5C-9F49-08E175D5B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210" y="677952"/>
            <a:ext cx="675134" cy="60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110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EF6F71-31C5-4AB9-B1D0-005813B2DE91}"/>
              </a:ext>
            </a:extLst>
          </p:cNvPr>
          <p:cNvSpPr txBox="1"/>
          <p:nvPr/>
        </p:nvSpPr>
        <p:spPr>
          <a:xfrm>
            <a:off x="10118700" y="189514"/>
            <a:ext cx="170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BC03B91-07C6-41AE-B08F-667E1BDF5E18}"/>
              </a:ext>
            </a:extLst>
          </p:cNvPr>
          <p:cNvSpPr txBox="1"/>
          <p:nvPr/>
        </p:nvSpPr>
        <p:spPr>
          <a:xfrm>
            <a:off x="7135304" y="2664759"/>
            <a:ext cx="4571907" cy="2308324"/>
          </a:xfrm>
          <a:prstGeom prst="rect">
            <a:avLst/>
          </a:prstGeom>
          <a:noFill/>
          <a:ln w="34925" cmpd="dbl">
            <a:gradFill>
              <a:gsLst>
                <a:gs pos="39000">
                  <a:schemeClr val="accent1">
                    <a:lumMod val="5000"/>
                    <a:lumOff val="95000"/>
                  </a:schemeClr>
                </a:gs>
                <a:gs pos="8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53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 #10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3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3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Dependence on microclimate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3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Dependence on network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3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time series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F46EFB61-83E9-4F3C-AA78-80EC355AE1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3559181"/>
              </p:ext>
            </p:extLst>
          </p:nvPr>
        </p:nvGraphicFramePr>
        <p:xfrm>
          <a:off x="69785" y="189514"/>
          <a:ext cx="6053389" cy="4347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Macro-Enabled Worksheet" r:id="rId4" imgW="4274714" imgH="3665370" progId="Excel.SheetMacroEnabled.12">
                  <p:embed/>
                </p:oleObj>
              </mc:Choice>
              <mc:Fallback>
                <p:oleObj name="Macro-Enabled Worksheet" r:id="rId4" imgW="4274714" imgH="3665370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785" y="189514"/>
                        <a:ext cx="6053389" cy="4347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B594FB-C986-4B73-A390-9B2BC7984B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" t="6347" r="8470" b="4482"/>
          <a:stretch/>
        </p:blipFill>
        <p:spPr>
          <a:xfrm>
            <a:off x="0" y="601830"/>
            <a:ext cx="9543495" cy="4924345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3440AF15-C683-4254-8F85-F0267ADD11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198865"/>
              </p:ext>
            </p:extLst>
          </p:nvPr>
        </p:nvGraphicFramePr>
        <p:xfrm>
          <a:off x="264741" y="382849"/>
          <a:ext cx="5858434" cy="3919313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817456">
                  <a:extLst>
                    <a:ext uri="{9D8B030D-6E8A-4147-A177-3AD203B41FA5}">
                      <a16:colId xmlns:a16="http://schemas.microsoft.com/office/drawing/2014/main" xmlns="" val="1454986677"/>
                    </a:ext>
                  </a:extLst>
                </a:gridCol>
                <a:gridCol w="817456">
                  <a:extLst>
                    <a:ext uri="{9D8B030D-6E8A-4147-A177-3AD203B41FA5}">
                      <a16:colId xmlns:a16="http://schemas.microsoft.com/office/drawing/2014/main" xmlns="" val="4221556881"/>
                    </a:ext>
                  </a:extLst>
                </a:gridCol>
                <a:gridCol w="817456">
                  <a:extLst>
                    <a:ext uri="{9D8B030D-6E8A-4147-A177-3AD203B41FA5}">
                      <a16:colId xmlns:a16="http://schemas.microsoft.com/office/drawing/2014/main" xmlns="" val="3017171028"/>
                    </a:ext>
                  </a:extLst>
                </a:gridCol>
                <a:gridCol w="817456">
                  <a:extLst>
                    <a:ext uri="{9D8B030D-6E8A-4147-A177-3AD203B41FA5}">
                      <a16:colId xmlns:a16="http://schemas.microsoft.com/office/drawing/2014/main" xmlns="" val="3586965432"/>
                    </a:ext>
                  </a:extLst>
                </a:gridCol>
                <a:gridCol w="817456">
                  <a:extLst>
                    <a:ext uri="{9D8B030D-6E8A-4147-A177-3AD203B41FA5}">
                      <a16:colId xmlns:a16="http://schemas.microsoft.com/office/drawing/2014/main" xmlns="" val="2481865324"/>
                    </a:ext>
                  </a:extLst>
                </a:gridCol>
                <a:gridCol w="817456">
                  <a:extLst>
                    <a:ext uri="{9D8B030D-6E8A-4147-A177-3AD203B41FA5}">
                      <a16:colId xmlns:a16="http://schemas.microsoft.com/office/drawing/2014/main" xmlns="" val="2772890251"/>
                    </a:ext>
                  </a:extLst>
                </a:gridCol>
                <a:gridCol w="953698">
                  <a:extLst>
                    <a:ext uri="{9D8B030D-6E8A-4147-A177-3AD203B41FA5}">
                      <a16:colId xmlns:a16="http://schemas.microsoft.com/office/drawing/2014/main" xmlns="" val="112889683"/>
                    </a:ext>
                  </a:extLst>
                </a:gridCol>
              </a:tblGrid>
              <a:tr h="35713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stations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(station/model)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sation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/model)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sation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/model)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(era/model)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(era/model)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(era/model)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930065557"/>
                  </a:ext>
                </a:extLst>
              </a:tr>
              <a:tr h="1545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Agara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31.268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53.411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48.965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0.307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96.408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319331356"/>
                  </a:ext>
                </a:extLst>
              </a:tr>
              <a:tr h="1545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Akhalgori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36.180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56.086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48.419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60.226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517228651"/>
                  </a:ext>
                </a:extLst>
              </a:tr>
              <a:tr h="1545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Akhmeta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46.266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62.997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47.134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80.971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201506744"/>
                  </a:ext>
                </a:extLst>
              </a:tr>
              <a:tr h="1545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ArtanaP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49.355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73.397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34.036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66.903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49511558"/>
                  </a:ext>
                </a:extLst>
              </a:tr>
              <a:tr h="1545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Ateni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30.787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39.000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58.116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100.961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161544780"/>
                  </a:ext>
                </a:extLst>
              </a:tr>
              <a:tr h="1545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Birkiani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60.732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90.043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36.671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71.052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222418940"/>
                  </a:ext>
                </a:extLst>
              </a:tr>
              <a:tr h="1545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Bolnisi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33.641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42.823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38.624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73.535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040526201"/>
                  </a:ext>
                </a:extLst>
              </a:tr>
              <a:tr h="30234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err="1">
                          <a:effectLst/>
                        </a:rPr>
                        <a:t>Dedoplistskaro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41.480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50.498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62.384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87.463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229743013"/>
                  </a:ext>
                </a:extLst>
              </a:tr>
              <a:tr h="23986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Didi_Dmanisi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38.152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43.804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78.424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186.393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018345526"/>
                  </a:ext>
                </a:extLst>
              </a:tr>
              <a:tr h="1545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Dmanisi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41.052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58.047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59.700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99.331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212406840"/>
                  </a:ext>
                </a:extLst>
              </a:tr>
              <a:tr h="1545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Gardabani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26.249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33.560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20.601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33.841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422570503"/>
                  </a:ext>
                </a:extLst>
              </a:tr>
              <a:tr h="1545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Gombori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47.162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0.682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36.954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50.114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80.993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645817631"/>
                  </a:ext>
                </a:extLst>
              </a:tr>
              <a:tr h="1545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Gori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28.111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42.281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58.330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99.359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366114404"/>
                  </a:ext>
                </a:extLst>
              </a:tr>
              <a:tr h="1545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Grakali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27.825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31.406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64.761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102.463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506694678"/>
                  </a:ext>
                </a:extLst>
              </a:tr>
              <a:tr h="1545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Gromi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103.659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0.687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142.316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35.434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72.893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847593080"/>
                  </a:ext>
                </a:extLst>
              </a:tr>
              <a:tr h="1545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Gurjaani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48.145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65.336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44.589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77.029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108119134"/>
                  </a:ext>
                </a:extLst>
              </a:tr>
              <a:tr h="1545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Imiri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27.290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0.612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34.371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23.206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40.378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551347752"/>
                  </a:ext>
                </a:extLst>
              </a:tr>
              <a:tr h="1545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Kaspi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39.868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26.187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58.579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94.727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198633369"/>
                  </a:ext>
                </a:extLst>
              </a:tr>
              <a:tr h="1545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Katchreti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44.301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50.331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59.082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89.901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80339638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197AD02A-8FC4-42BD-863F-305D1524B5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558497"/>
              </p:ext>
            </p:extLst>
          </p:nvPr>
        </p:nvGraphicFramePr>
        <p:xfrm>
          <a:off x="5109519" y="2789111"/>
          <a:ext cx="6817740" cy="39097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4511">
                  <a:extLst>
                    <a:ext uri="{9D8B030D-6E8A-4147-A177-3AD203B41FA5}">
                      <a16:colId xmlns:a16="http://schemas.microsoft.com/office/drawing/2014/main" xmlns="" val="3416373003"/>
                    </a:ext>
                  </a:extLst>
                </a:gridCol>
                <a:gridCol w="984511">
                  <a:extLst>
                    <a:ext uri="{9D8B030D-6E8A-4147-A177-3AD203B41FA5}">
                      <a16:colId xmlns:a16="http://schemas.microsoft.com/office/drawing/2014/main" xmlns="" val="3387352049"/>
                    </a:ext>
                  </a:extLst>
                </a:gridCol>
                <a:gridCol w="984511">
                  <a:extLst>
                    <a:ext uri="{9D8B030D-6E8A-4147-A177-3AD203B41FA5}">
                      <a16:colId xmlns:a16="http://schemas.microsoft.com/office/drawing/2014/main" xmlns="" val="321237382"/>
                    </a:ext>
                  </a:extLst>
                </a:gridCol>
                <a:gridCol w="984511">
                  <a:extLst>
                    <a:ext uri="{9D8B030D-6E8A-4147-A177-3AD203B41FA5}">
                      <a16:colId xmlns:a16="http://schemas.microsoft.com/office/drawing/2014/main" xmlns="" val="898403800"/>
                    </a:ext>
                  </a:extLst>
                </a:gridCol>
                <a:gridCol w="984511">
                  <a:extLst>
                    <a:ext uri="{9D8B030D-6E8A-4147-A177-3AD203B41FA5}">
                      <a16:colId xmlns:a16="http://schemas.microsoft.com/office/drawing/2014/main" xmlns="" val="2468970782"/>
                    </a:ext>
                  </a:extLst>
                </a:gridCol>
                <a:gridCol w="984511">
                  <a:extLst>
                    <a:ext uri="{9D8B030D-6E8A-4147-A177-3AD203B41FA5}">
                      <a16:colId xmlns:a16="http://schemas.microsoft.com/office/drawing/2014/main" xmlns="" val="291718957"/>
                    </a:ext>
                  </a:extLst>
                </a:gridCol>
                <a:gridCol w="910674">
                  <a:extLst>
                    <a:ext uri="{9D8B030D-6E8A-4147-A177-3AD203B41FA5}">
                      <a16:colId xmlns:a16="http://schemas.microsoft.com/office/drawing/2014/main" xmlns="" val="1096685455"/>
                    </a:ext>
                  </a:extLst>
                </a:gridCol>
              </a:tblGrid>
              <a:tr h="37037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stations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(station/model)</a:t>
                      </a:r>
                    </a:p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sation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/model)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sation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/model)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sd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(era/model)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cor(era/model)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mae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(era/model)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957991116"/>
                  </a:ext>
                </a:extLst>
              </a:tr>
              <a:tr h="1893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Shilda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49.532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0.646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59.488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64.554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0.207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94.865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7937814"/>
                  </a:ext>
                </a:extLst>
              </a:tr>
              <a:tr h="1893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Shiraqi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41.794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0.609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47.159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34.587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67.388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436604841"/>
                  </a:ext>
                </a:extLst>
              </a:tr>
              <a:tr h="1893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Surami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35.666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60.109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46.732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100.914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960213367"/>
                  </a:ext>
                </a:extLst>
              </a:tr>
              <a:tr h="1893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Tbilisi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25.255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13.244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40.394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59.314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391554716"/>
                  </a:ext>
                </a:extLst>
              </a:tr>
              <a:tr h="1893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Tchiauri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36.887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45.303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32.609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57.887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4027939547"/>
                  </a:ext>
                </a:extLst>
              </a:tr>
              <a:tr h="1893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Telavi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48.513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64.658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44.433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76.672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849930407"/>
                  </a:ext>
                </a:extLst>
              </a:tr>
              <a:tr h="1893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Tetri-tskaro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45.530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63.083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38.366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69.576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045300341"/>
                  </a:ext>
                </a:extLst>
              </a:tr>
              <a:tr h="1893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Tsalka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44.201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58.924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51.942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0.251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93.541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10589868"/>
                  </a:ext>
                </a:extLst>
              </a:tr>
              <a:tr h="1893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Tsiteli_Khidi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28.240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32.204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25.558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42.725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484510091"/>
                  </a:ext>
                </a:extLst>
              </a:tr>
              <a:tr h="1893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Tskhinvali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32.622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54.081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34.434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75.475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798653046"/>
                  </a:ext>
                </a:extLst>
              </a:tr>
              <a:tr h="1893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Tskneti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41.399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48.798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37.921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59.141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382540043"/>
                  </a:ext>
                </a:extLst>
              </a:tr>
              <a:tr h="1893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Tsnori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38.920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49.688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45.351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72.835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098104985"/>
                  </a:ext>
                </a:extLst>
              </a:tr>
              <a:tr h="1893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Udabno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31.578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37.731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36.015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51.383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475190301"/>
                  </a:ext>
                </a:extLst>
              </a:tr>
              <a:tr h="1893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Vanati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39.249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0.664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50.248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31.006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62.541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817127713"/>
                  </a:ext>
                </a:extLst>
              </a:tr>
              <a:tr h="1893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Vaneli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55.931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79.232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37.400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82.903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916346466"/>
                  </a:ext>
                </a:extLst>
              </a:tr>
              <a:tr h="37037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Zemo_Akhalsopeli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41.677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0.692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28.393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59.413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102.608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538883063"/>
                  </a:ext>
                </a:extLst>
              </a:tr>
              <a:tr h="1893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Zghuderi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41.695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39.439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48.965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96.194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31666087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7AFD5F7-6B84-47E4-B66A-32E86387E8A8}"/>
              </a:ext>
            </a:extLst>
          </p:cNvPr>
          <p:cNvSpPr txBox="1"/>
          <p:nvPr/>
        </p:nvSpPr>
        <p:spPr>
          <a:xfrm>
            <a:off x="126831" y="5745156"/>
            <a:ext cx="26297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Sd-standard deviation</a:t>
            </a:r>
          </a:p>
          <a:p>
            <a:r>
              <a:rPr lang="en-US" dirty="0"/>
              <a:t>Mae-mean absolute error</a:t>
            </a:r>
          </a:p>
          <a:p>
            <a:r>
              <a:rPr lang="en-US" dirty="0" err="1"/>
              <a:t>Corr</a:t>
            </a:r>
            <a:r>
              <a:rPr lang="en-US" dirty="0"/>
              <a:t>-Pearson’s correlation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AB28DD5-EE19-4D81-B6A1-ACE2941AE7B3}"/>
              </a:ext>
            </a:extLst>
          </p:cNvPr>
          <p:cNvSpPr txBox="1"/>
          <p:nvPr/>
        </p:nvSpPr>
        <p:spPr>
          <a:xfrm>
            <a:off x="6192959" y="1002973"/>
            <a:ext cx="58351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number of dataset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of time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 nearest points of observations</a:t>
            </a:r>
          </a:p>
        </p:txBody>
      </p:sp>
    </p:spTree>
    <p:extLst>
      <p:ext uri="{BB962C8B-B14F-4D97-AF65-F5344CB8AC3E}">
        <p14:creationId xmlns:p14="http://schemas.microsoft.com/office/powerpoint/2010/main" val="376378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519B5E2-81C9-4F47-843F-B86E690E45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tretch/>
        </p:blipFill>
        <p:spPr>
          <a:xfrm>
            <a:off x="0" y="0"/>
            <a:ext cx="12276175" cy="6856558"/>
          </a:xfrm>
          <a:custGeom>
            <a:avLst/>
            <a:gdLst/>
            <a:ahLst/>
            <a:cxnLst/>
            <a:rect l="l" t="t" r="r" b="b"/>
            <a:pathLst>
              <a:path w="5102225" h="5761037">
                <a:moveTo>
                  <a:pt x="0" y="0"/>
                </a:moveTo>
                <a:lnTo>
                  <a:pt x="5102225" y="0"/>
                </a:lnTo>
                <a:lnTo>
                  <a:pt x="5102225" y="5761037"/>
                </a:lnTo>
                <a:lnTo>
                  <a:pt x="0" y="5761037"/>
                </a:lnTo>
                <a:close/>
              </a:path>
            </a:pathLst>
          </a:custGeom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06316DB-3E43-44CD-88A6-F68A0B8D6C37}"/>
              </a:ext>
            </a:extLst>
          </p:cNvPr>
          <p:cNvSpPr/>
          <p:nvPr/>
        </p:nvSpPr>
        <p:spPr>
          <a:xfrm>
            <a:off x="2922545" y="2026194"/>
            <a:ext cx="6778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attention</a:t>
            </a:r>
            <a:endParaRPr lang="en-US" sz="4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A509925-C84D-4632-9730-A945A13D2563}"/>
              </a:ext>
            </a:extLst>
          </p:cNvPr>
          <p:cNvSpPr/>
          <p:nvPr/>
        </p:nvSpPr>
        <p:spPr>
          <a:xfrm>
            <a:off x="215646" y="4268082"/>
            <a:ext cx="22669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 </a:t>
            </a:r>
            <a:r>
              <a:rPr lang="en-US" sz="1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Palavandishvili</a:t>
            </a:r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ka-GE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Master </a:t>
            </a:r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 of</a:t>
            </a:r>
            <a:r>
              <a:rPr lang="ka-GE" sz="1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Engineering Physics</a:t>
            </a:r>
            <a:endParaRPr lang="en-US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F3FEC33-AA36-49CF-9732-B19C7B3785A0}"/>
              </a:ext>
            </a:extLst>
          </p:cNvPr>
          <p:cNvSpPr/>
          <p:nvPr/>
        </p:nvSpPr>
        <p:spPr>
          <a:xfrm>
            <a:off x="215646" y="5142637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Supervisor Prof. Tamar </a:t>
            </a:r>
            <a:r>
              <a:rPr lang="en-US" sz="1400" dirty="0" err="1">
                <a:solidFill>
                  <a:schemeClr val="bg1"/>
                </a:solidFill>
              </a:rPr>
              <a:t>Bzhalava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br>
              <a:rPr lang="en-US" sz="1400" dirty="0">
                <a:solidFill>
                  <a:schemeClr val="bg1"/>
                </a:solidFill>
              </a:rPr>
            </a:br>
            <a:endParaRPr lang="ru-RU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Department of Engineering Physics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Georgian Technical University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Tbilisi, Georgia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email: </a:t>
            </a:r>
            <a:r>
              <a:rPr lang="en-US" sz="14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palavandishvili.ana21@gtu.ge</a:t>
            </a:r>
            <a:endParaRPr lang="ka-GE" sz="14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A4FFEB3-E6A7-4B05-A2CF-EF28D0ABD85F}"/>
              </a:ext>
            </a:extLst>
          </p:cNvPr>
          <p:cNvSpPr/>
          <p:nvPr/>
        </p:nvSpPr>
        <p:spPr>
          <a:xfrm>
            <a:off x="8869523" y="5714383"/>
            <a:ext cx="2192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dirty="0">
                <a:solidFill>
                  <a:schemeClr val="bg2">
                    <a:lumMod val="75000"/>
                  </a:schemeClr>
                </a:solidFill>
              </a:rPr>
              <a:t> 2022,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September 16 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4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317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xmlns="" id="{0EAA425D-6501-4EB3-8D63-CF89C94125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xmlns="" id="{96D69A94-D183-49E0-B81C-09B31CEBCE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xmlns="" id="{1C2A700A-2259-465D-AAD8-28740D0117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xmlns="" id="{F04F4639-D3EB-4CC3-8C16-606EB8F2E8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20">
            <a:extLst>
              <a:ext uri="{FF2B5EF4-FFF2-40B4-BE49-F238E27FC236}">
                <a16:creationId xmlns:a16="http://schemas.microsoft.com/office/drawing/2014/main" xmlns="" id="{84950F31-E0C8-463D-8DB3-809EFE17E2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See the source image">
            <a:extLst>
              <a:ext uri="{FF2B5EF4-FFF2-40B4-BE49-F238E27FC236}">
                <a16:creationId xmlns:a16="http://schemas.microsoft.com/office/drawing/2014/main" xmlns="" id="{AE921E6B-C013-42DE-96DC-4A4050022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5F6036-7AA7-47F1-A42F-E5C2AE183AC6}"/>
              </a:ext>
            </a:extLst>
          </p:cNvPr>
          <p:cNvSpPr txBox="1"/>
          <p:nvPr/>
        </p:nvSpPr>
        <p:spPr>
          <a:xfrm>
            <a:off x="697475" y="1905505"/>
            <a:ext cx="104084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some drought related processes and other natural hazards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Estimation and analyze the distribution of precipitation over the territory of Georgia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the possibility of environment hazard detection at the early stage, monitor and prediction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87436" y="940086"/>
            <a:ext cx="626970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Aim of the Project</a:t>
            </a:r>
            <a:endParaRPr lang="ru-RU" sz="45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861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e the source image">
            <a:extLst>
              <a:ext uri="{FF2B5EF4-FFF2-40B4-BE49-F238E27FC236}">
                <a16:creationId xmlns:a16="http://schemas.microsoft.com/office/drawing/2014/main" xmlns="" id="{5E0E2E4C-5D3B-4162-AC7B-3E48B4418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38B62CB-F27B-4DD2-8977-3D0E5D173545}"/>
              </a:ext>
            </a:extLst>
          </p:cNvPr>
          <p:cNvSpPr/>
          <p:nvPr/>
        </p:nvSpPr>
        <p:spPr>
          <a:xfrm>
            <a:off x="-1524" y="-1"/>
            <a:ext cx="12192000" cy="6862761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3611B83-F80E-4916-8A21-EA58A105F177}"/>
              </a:ext>
            </a:extLst>
          </p:cNvPr>
          <p:cNvSpPr/>
          <p:nvPr/>
        </p:nvSpPr>
        <p:spPr>
          <a:xfrm>
            <a:off x="2759832" y="1714653"/>
            <a:ext cx="7383263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b="1" dirty="0">
                <a:solidFill>
                  <a:srgbClr val="005392"/>
                </a:solidFill>
                <a:latin typeface="Times New Roman"/>
                <a:cs typeface="Times New Roman"/>
              </a:rPr>
              <a:t>Main topics </a:t>
            </a:r>
            <a:r>
              <a:rPr lang="en-US" sz="3200" dirty="0">
                <a:solidFill>
                  <a:srgbClr val="005392"/>
                </a:solidFill>
                <a:latin typeface="Times New Roman"/>
                <a:cs typeface="Times New Roman"/>
              </a:rPr>
              <a:t>  </a:t>
            </a:r>
            <a:endParaRPr lang="en-US" sz="3200" dirty="0">
              <a:solidFill>
                <a:srgbClr val="0053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5392"/>
                </a:solidFill>
                <a:latin typeface="Times New Roman"/>
                <a:cs typeface="Times New Roman"/>
              </a:rPr>
              <a:t>Types of data collection </a:t>
            </a:r>
          </a:p>
          <a:p>
            <a:pPr marL="514350" indent="-514350">
              <a:buFont typeface="Wingdings"/>
              <a:buChar char="Ø"/>
            </a:pPr>
            <a:r>
              <a:rPr lang="en-US" sz="3200" dirty="0">
                <a:solidFill>
                  <a:srgbClr val="005392"/>
                </a:solidFill>
                <a:latin typeface="Times New Roman"/>
                <a:cs typeface="Times New Roman"/>
              </a:rPr>
              <a:t>Method of environment data analysis</a:t>
            </a:r>
          </a:p>
          <a:p>
            <a:pPr marL="457200" indent="-457200">
              <a:buFont typeface="Wingdings"/>
              <a:buChar char="Ø"/>
            </a:pPr>
            <a:r>
              <a:rPr lang="en-US" sz="3200" dirty="0">
                <a:solidFill>
                  <a:srgbClr val="0053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Modern approach</a:t>
            </a:r>
          </a:p>
          <a:p>
            <a:pPr marL="457200" indent="-457200">
              <a:buFont typeface="Wingdings"/>
              <a:buChar char="Ø"/>
            </a:pPr>
            <a:r>
              <a:rPr lang="en-US" sz="3200" dirty="0">
                <a:solidFill>
                  <a:srgbClr val="0053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US" sz="3200" dirty="0">
              <a:solidFill>
                <a:srgbClr val="005392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58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>
            <a:extLst>
              <a:ext uri="{FF2B5EF4-FFF2-40B4-BE49-F238E27FC236}">
                <a16:creationId xmlns:a16="http://schemas.microsoft.com/office/drawing/2014/main" xmlns="" id="{0EAA425D-6501-4EB3-8D63-CF89C94125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xmlns="" id="{96D69A94-D183-49E0-B81C-09B31CEBCE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xmlns="" id="{1C2A700A-2259-465D-AAD8-28740D0117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xmlns="" id="{F04F4639-D3EB-4CC3-8C16-606EB8F2E8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20">
            <a:extLst>
              <a:ext uri="{FF2B5EF4-FFF2-40B4-BE49-F238E27FC236}">
                <a16:creationId xmlns:a16="http://schemas.microsoft.com/office/drawing/2014/main" xmlns="" id="{84950F31-E0C8-463D-8DB3-809EFE17E2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9181FFF-641B-4063-80C4-29127ADC0246}"/>
              </a:ext>
            </a:extLst>
          </p:cNvPr>
          <p:cNvSpPr/>
          <p:nvPr/>
        </p:nvSpPr>
        <p:spPr>
          <a:xfrm>
            <a:off x="305104" y="1419225"/>
            <a:ext cx="3709461" cy="206378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marL="285750" indent="-285750">
              <a:spcBef>
                <a:spcPct val="0"/>
              </a:spcBef>
              <a:spcAft>
                <a:spcPts val="600"/>
              </a:spcAft>
            </a:pPr>
            <a:r>
              <a:rPr lang="en-US" sz="3600" b="1" cap="all" dirty="0">
                <a:latin typeface="Times New Roman"/>
                <a:ea typeface="+mj-ea"/>
                <a:cs typeface="Times New Roman"/>
              </a:rPr>
              <a:t>Types of data collection </a:t>
            </a:r>
            <a:endParaRPr lang="en-US" sz="3600" b="1" cap="all" dirty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xmlns="" id="{202D26C8-DEDB-4270-9403-6100320EEB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58134" y="638173"/>
            <a:ext cx="3686129" cy="2828424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18">
            <a:extLst>
              <a:ext uri="{FF2B5EF4-FFF2-40B4-BE49-F238E27FC236}">
                <a16:creationId xmlns:a16="http://schemas.microsoft.com/office/drawing/2014/main" xmlns="" id="{00000000-0008-0000-0000-000013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033" y="971403"/>
            <a:ext cx="2834000" cy="2132585"/>
          </a:xfrm>
          <a:prstGeom prst="rect">
            <a:avLst/>
          </a:prstGeom>
        </p:spPr>
      </p:pic>
      <p:sp>
        <p:nvSpPr>
          <p:cNvPr id="20" name="Rectangle 24">
            <a:extLst>
              <a:ext uri="{FF2B5EF4-FFF2-40B4-BE49-F238E27FC236}">
                <a16:creationId xmlns:a16="http://schemas.microsoft.com/office/drawing/2014/main" xmlns="" id="{A57C2264-E95D-4675-AA08-E318E689E1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61755" y="638174"/>
            <a:ext cx="3680469" cy="2828423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24">
            <a:extLst>
              <a:ext uri="{FF2B5EF4-FFF2-40B4-BE49-F238E27FC236}">
                <a16:creationId xmlns:a16="http://schemas.microsoft.com/office/drawing/2014/main" xmlns="" id="{00000000-0008-0000-0000-000019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531" y="979803"/>
            <a:ext cx="3033384" cy="2115785"/>
          </a:xfrm>
          <a:prstGeom prst="rect">
            <a:avLst/>
          </a:prstGeom>
        </p:spPr>
      </p:pic>
      <p:sp>
        <p:nvSpPr>
          <p:cNvPr id="22" name="Rectangle 26">
            <a:extLst>
              <a:ext uri="{FF2B5EF4-FFF2-40B4-BE49-F238E27FC236}">
                <a16:creationId xmlns:a16="http://schemas.microsoft.com/office/drawing/2014/main" xmlns="" id="{C47F8BFE-EC14-4F49-A4F5-57E980576F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55022" y="3568646"/>
            <a:ext cx="3686129" cy="2828424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0000000-0008-0000-0300-00004F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02"/>
          <a:stretch/>
        </p:blipFill>
        <p:spPr>
          <a:xfrm>
            <a:off x="5137082" y="3901876"/>
            <a:ext cx="1893677" cy="2132585"/>
          </a:xfrm>
          <a:prstGeom prst="rect">
            <a:avLst/>
          </a:prstGeom>
        </p:spPr>
      </p:pic>
      <p:sp>
        <p:nvSpPr>
          <p:cNvPr id="24" name="Rectangle 28">
            <a:extLst>
              <a:ext uri="{FF2B5EF4-FFF2-40B4-BE49-F238E27FC236}">
                <a16:creationId xmlns:a16="http://schemas.microsoft.com/office/drawing/2014/main" xmlns="" id="{B74D8E1B-7FAA-46DA-B829-0F467E8CF4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55563" y="3568647"/>
            <a:ext cx="3680469" cy="2828423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69426A6-293E-44DD-A6F8-9888E4ED9A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4" t="8522" r="90160" b="79794"/>
          <a:stretch/>
        </p:blipFill>
        <p:spPr>
          <a:xfrm>
            <a:off x="8082581" y="3985922"/>
            <a:ext cx="1940560" cy="15524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A779B1-B834-4374-BCBF-2DB27C810342}"/>
              </a:ext>
            </a:extLst>
          </p:cNvPr>
          <p:cNvSpPr txBox="1"/>
          <p:nvPr/>
        </p:nvSpPr>
        <p:spPr>
          <a:xfrm>
            <a:off x="9868778" y="4383804"/>
            <a:ext cx="1569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National Environmental Agency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6482E46-83FE-4A27-BBCA-29A2C82B2DBF}"/>
              </a:ext>
            </a:extLst>
          </p:cNvPr>
          <p:cNvSpPr txBox="1"/>
          <p:nvPr/>
        </p:nvSpPr>
        <p:spPr>
          <a:xfrm>
            <a:off x="395653" y="3748087"/>
            <a:ext cx="4258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 base</a:t>
            </a:r>
          </a:p>
        </p:txBody>
      </p:sp>
    </p:spTree>
    <p:extLst>
      <p:ext uri="{BB962C8B-B14F-4D97-AF65-F5344CB8AC3E}">
        <p14:creationId xmlns:p14="http://schemas.microsoft.com/office/powerpoint/2010/main" val="93413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01922D-3C32-4D1E-B58D-089B64346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4" y="4693165"/>
            <a:ext cx="6076726" cy="179770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 of data collection </a:t>
            </a:r>
            <a:r>
              <a:rPr lang="ka-GE" sz="3100" dirty="0">
                <a:solidFill>
                  <a:schemeClr val="tx1"/>
                </a:solidFill>
                <a:latin typeface="Times New Roman"/>
                <a:cs typeface="Times New Roman" panose="02020603050405020304" pitchFamily="18" charset="0"/>
              </a:rPr>
              <a:t/>
            </a:r>
            <a:br>
              <a:rPr lang="ka-GE" sz="3100" dirty="0">
                <a:solidFill>
                  <a:schemeClr val="tx1"/>
                </a:solidFill>
                <a:latin typeface="Times New Roman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1979 NOAA’s first polar-orbiting environmental satellite  was launched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1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3B3DAF-F665-49F6-82C7-48220510B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" t="20695" r="27969" b="10833"/>
          <a:stretch/>
        </p:blipFill>
        <p:spPr>
          <a:xfrm>
            <a:off x="0" y="118559"/>
            <a:ext cx="5963010" cy="331044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E2A74790-DD48-46C9-B076-59417D5332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" t="4625" b="50550"/>
          <a:stretch/>
        </p:blipFill>
        <p:spPr>
          <a:xfrm>
            <a:off x="6096000" y="0"/>
            <a:ext cx="3168835" cy="6859264"/>
          </a:xfrm>
          <a:prstGeom prst="rect">
            <a:avLst/>
          </a:prstGeom>
        </p:spPr>
      </p:pic>
      <p:pic>
        <p:nvPicPr>
          <p:cNvPr id="6" name="Picture 3" descr="A picture containing whiteboard&#10;&#10;Description automatically generated">
            <a:extLst>
              <a:ext uri="{FF2B5EF4-FFF2-40B4-BE49-F238E27FC236}">
                <a16:creationId xmlns:a16="http://schemas.microsoft.com/office/drawing/2014/main" xmlns="" id="{FDCEC9FB-EE9B-4975-BDBC-4A69F6A678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" t="51727" r="437" b="4441"/>
          <a:stretch/>
        </p:blipFill>
        <p:spPr>
          <a:xfrm>
            <a:off x="9264835" y="579"/>
            <a:ext cx="2922383" cy="685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37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xmlns="" id="{56E5DA0B-A885-058E-769C-E04F03191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94" r="270"/>
          <a:stretch/>
        </p:blipFill>
        <p:spPr>
          <a:xfrm>
            <a:off x="96235" y="648070"/>
            <a:ext cx="4039729" cy="55119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4" descr="Chart, schematic&#10;&#10;Description automatically generated">
            <a:extLst>
              <a:ext uri="{FF2B5EF4-FFF2-40B4-BE49-F238E27FC236}">
                <a16:creationId xmlns:a16="http://schemas.microsoft.com/office/drawing/2014/main" xmlns="" id="{2DEAC8A8-25A0-4129-C81C-A28181928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1" r="-263" b="263"/>
          <a:stretch/>
        </p:blipFill>
        <p:spPr>
          <a:xfrm>
            <a:off x="4244738" y="661737"/>
            <a:ext cx="3711434" cy="54818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xmlns="" id="{03100831-38A0-CC60-32AA-00AAB5AE26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99"/>
          <a:stretch/>
        </p:blipFill>
        <p:spPr>
          <a:xfrm>
            <a:off x="8171860" y="657224"/>
            <a:ext cx="3791539" cy="55054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DB30232-DE30-2AC0-5D96-E146D9CC9710}"/>
              </a:ext>
            </a:extLst>
          </p:cNvPr>
          <p:cNvSpPr txBox="1"/>
          <p:nvPr/>
        </p:nvSpPr>
        <p:spPr>
          <a:xfrm>
            <a:off x="2428874" y="5917406"/>
            <a:ext cx="1809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B13A79-2621-DEC7-5771-751897A12A48}"/>
              </a:ext>
            </a:extLst>
          </p:cNvPr>
          <p:cNvSpPr txBox="1"/>
          <p:nvPr/>
        </p:nvSpPr>
        <p:spPr>
          <a:xfrm>
            <a:off x="895514" y="6299063"/>
            <a:ext cx="25908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Inventory of </a:t>
            </a: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tations</a:t>
            </a:r>
            <a:endParaRPr lang="en-GB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00FB1F-3CDD-498F-C051-ED2B61DA030F}"/>
              </a:ext>
            </a:extLst>
          </p:cNvPr>
          <p:cNvSpPr txBox="1"/>
          <p:nvPr/>
        </p:nvSpPr>
        <p:spPr>
          <a:xfrm>
            <a:off x="4385523" y="6312447"/>
            <a:ext cx="32670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Inventory of IMERG satellite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EF18D81-852F-B05B-161F-12073481E9E2}"/>
              </a:ext>
            </a:extLst>
          </p:cNvPr>
          <p:cNvSpPr txBox="1"/>
          <p:nvPr/>
        </p:nvSpPr>
        <p:spPr>
          <a:xfrm>
            <a:off x="8602635" y="6257269"/>
            <a:ext cx="33623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Inventory of CHIRPS satellite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71F3F4-2249-E7B8-E51F-EBF92FADF0A0}"/>
              </a:ext>
            </a:extLst>
          </p:cNvPr>
          <p:cNvSpPr txBox="1"/>
          <p:nvPr/>
        </p:nvSpPr>
        <p:spPr>
          <a:xfrm>
            <a:off x="467360" y="64496"/>
            <a:ext cx="1092771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Inventory </a:t>
            </a:r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tation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Satellite Data </a:t>
            </a:r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territory of Georgia</a:t>
            </a:r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ABAF7E-E783-40F4-ACAA-4914729CB0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61" t="3004" r="5419" b="6074"/>
          <a:stretch/>
        </p:blipFill>
        <p:spPr>
          <a:xfrm>
            <a:off x="11445576" y="15261"/>
            <a:ext cx="625478" cy="63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1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Chart, bar chart&#10;&#10;Description automatically generated">
            <a:extLst>
              <a:ext uri="{FF2B5EF4-FFF2-40B4-BE49-F238E27FC236}">
                <a16:creationId xmlns:a16="http://schemas.microsoft.com/office/drawing/2014/main" xmlns="" id="{331AFC04-DE7B-3ABF-EB42-53E4DB4F1A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11"/>
          <a:stretch/>
        </p:blipFill>
        <p:spPr>
          <a:xfrm>
            <a:off x="186431" y="435006"/>
            <a:ext cx="3407366" cy="3257062"/>
          </a:xfrm>
          <a:prstGeom prst="rect">
            <a:avLst/>
          </a:prstGeom>
        </p:spPr>
      </p:pic>
      <p:pic>
        <p:nvPicPr>
          <p:cNvPr id="10" name="Picture 10" descr="Chart, bar chart&#10;&#10;Description automatically generated">
            <a:extLst>
              <a:ext uri="{FF2B5EF4-FFF2-40B4-BE49-F238E27FC236}">
                <a16:creationId xmlns:a16="http://schemas.microsoft.com/office/drawing/2014/main" xmlns="" id="{B8EE9D20-E1B8-2AAC-5CFD-0D33A49C52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38"/>
          <a:stretch/>
        </p:blipFill>
        <p:spPr>
          <a:xfrm>
            <a:off x="282853" y="3739522"/>
            <a:ext cx="3214521" cy="3104021"/>
          </a:xfrm>
          <a:prstGeom prst="rect">
            <a:avLst/>
          </a:prstGeom>
        </p:spPr>
      </p:pic>
      <p:pic>
        <p:nvPicPr>
          <p:cNvPr id="8" name="Picture 8" descr="Chart, bar chart&#10;&#10;Description automatically generated">
            <a:extLst>
              <a:ext uri="{FF2B5EF4-FFF2-40B4-BE49-F238E27FC236}">
                <a16:creationId xmlns:a16="http://schemas.microsoft.com/office/drawing/2014/main" xmlns="" id="{4BD7E2D3-2F73-B45B-69F1-85DBDDAB8E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33"/>
          <a:stretch/>
        </p:blipFill>
        <p:spPr>
          <a:xfrm>
            <a:off x="8178576" y="3626921"/>
            <a:ext cx="3342512" cy="3191018"/>
          </a:xfrm>
          <a:prstGeom prst="rect">
            <a:avLst/>
          </a:prstGeom>
        </p:spPr>
      </p:pic>
      <p:pic>
        <p:nvPicPr>
          <p:cNvPr id="7" name="Picture 7" descr="Chart, bar chart&#10;&#10;Description automatically generated">
            <a:extLst>
              <a:ext uri="{FF2B5EF4-FFF2-40B4-BE49-F238E27FC236}">
                <a16:creationId xmlns:a16="http://schemas.microsoft.com/office/drawing/2014/main" xmlns="" id="{D0DD6BA3-7959-3494-DBD9-6C4689158D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25"/>
          <a:stretch/>
        </p:blipFill>
        <p:spPr>
          <a:xfrm>
            <a:off x="8178576" y="435006"/>
            <a:ext cx="3342512" cy="3143122"/>
          </a:xfrm>
          <a:prstGeom prst="rect">
            <a:avLst/>
          </a:prstGeom>
          <a:ln>
            <a:solidFill>
              <a:srgbClr val="00B0F0">
                <a:alpha val="76000"/>
              </a:srgbClr>
            </a:solidFill>
          </a:ln>
        </p:spPr>
      </p:pic>
      <p:pic>
        <p:nvPicPr>
          <p:cNvPr id="11" name="Picture 11" descr="Chart, bar chart&#10;&#10;Description automatically generated">
            <a:extLst>
              <a:ext uri="{FF2B5EF4-FFF2-40B4-BE49-F238E27FC236}">
                <a16:creationId xmlns:a16="http://schemas.microsoft.com/office/drawing/2014/main" xmlns="" id="{883A0BD4-8B96-BD20-D9D7-B65E2D55A9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923"/>
          <a:stretch/>
        </p:blipFill>
        <p:spPr>
          <a:xfrm>
            <a:off x="4013425" y="661547"/>
            <a:ext cx="3288652" cy="3077975"/>
          </a:xfrm>
          <a:prstGeom prst="rect">
            <a:avLst/>
          </a:prstGeom>
        </p:spPr>
      </p:pic>
      <p:pic>
        <p:nvPicPr>
          <p:cNvPr id="12" name="Picture 12" descr="Chart, bar chart&#10;&#10;Description automatically generated">
            <a:extLst>
              <a:ext uri="{FF2B5EF4-FFF2-40B4-BE49-F238E27FC236}">
                <a16:creationId xmlns:a16="http://schemas.microsoft.com/office/drawing/2014/main" xmlns="" id="{EBEF1DF7-6F53-8C86-E841-ECB41D9D6F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170" b="1"/>
          <a:stretch/>
        </p:blipFill>
        <p:spPr>
          <a:xfrm>
            <a:off x="4022107" y="3765567"/>
            <a:ext cx="3288652" cy="30779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9C19C9-DAAD-4530-93A7-4D3130B54990}"/>
              </a:ext>
            </a:extLst>
          </p:cNvPr>
          <p:cNvSpPr txBox="1"/>
          <p:nvPr/>
        </p:nvSpPr>
        <p:spPr>
          <a:xfrm>
            <a:off x="1090164" y="82627"/>
            <a:ext cx="5166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Qartli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region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E3113DF-2FA3-4227-8169-EA46C9C929A0}"/>
              </a:ext>
            </a:extLst>
          </p:cNvPr>
          <p:cNvSpPr txBox="1"/>
          <p:nvPr/>
        </p:nvSpPr>
        <p:spPr>
          <a:xfrm>
            <a:off x="4727293" y="320815"/>
            <a:ext cx="5166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Kakheti region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0CA3BD6-79F5-4360-9E3B-BC0D9AE51D66}"/>
              </a:ext>
            </a:extLst>
          </p:cNvPr>
          <p:cNvSpPr/>
          <p:nvPr/>
        </p:nvSpPr>
        <p:spPr>
          <a:xfrm>
            <a:off x="8928607" y="14060"/>
            <a:ext cx="159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Imereti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region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69E095-ADD6-48E6-8A03-35F5C4CBB909}"/>
              </a:ext>
            </a:extLst>
          </p:cNvPr>
          <p:cNvSpPr txBox="1"/>
          <p:nvPr/>
        </p:nvSpPr>
        <p:spPr>
          <a:xfrm>
            <a:off x="4576725" y="64872"/>
            <a:ext cx="266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1961-1991 years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58A1E37-088D-45D9-A90B-03841842579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361" t="3004" r="5419" b="6074"/>
          <a:stretch/>
        </p:blipFill>
        <p:spPr>
          <a:xfrm>
            <a:off x="11566522" y="0"/>
            <a:ext cx="625478" cy="63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64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E2724528-15E0-8634-B336-E386B3FAA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546000"/>
              </p:ext>
            </p:extLst>
          </p:nvPr>
        </p:nvGraphicFramePr>
        <p:xfrm>
          <a:off x="95252" y="841376"/>
          <a:ext cx="7477596" cy="58356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9399">
                  <a:extLst>
                    <a:ext uri="{9D8B030D-6E8A-4147-A177-3AD203B41FA5}">
                      <a16:colId xmlns:a16="http://schemas.microsoft.com/office/drawing/2014/main" xmlns="" val="3670625720"/>
                    </a:ext>
                  </a:extLst>
                </a:gridCol>
                <a:gridCol w="1869399">
                  <a:extLst>
                    <a:ext uri="{9D8B030D-6E8A-4147-A177-3AD203B41FA5}">
                      <a16:colId xmlns:a16="http://schemas.microsoft.com/office/drawing/2014/main" xmlns="" val="2497196450"/>
                    </a:ext>
                  </a:extLst>
                </a:gridCol>
                <a:gridCol w="1869399">
                  <a:extLst>
                    <a:ext uri="{9D8B030D-6E8A-4147-A177-3AD203B41FA5}">
                      <a16:colId xmlns:a16="http://schemas.microsoft.com/office/drawing/2014/main" xmlns="" val="2772830858"/>
                    </a:ext>
                  </a:extLst>
                </a:gridCol>
                <a:gridCol w="1869399">
                  <a:extLst>
                    <a:ext uri="{9D8B030D-6E8A-4147-A177-3AD203B41FA5}">
                      <a16:colId xmlns:a16="http://schemas.microsoft.com/office/drawing/2014/main" xmlns="" val="4071738423"/>
                    </a:ext>
                  </a:extLst>
                </a:gridCol>
              </a:tblGrid>
              <a:tr h="4488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Station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correlation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Mean absolute error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Standard deviation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586496978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Times New Roman"/>
                        </a:rPr>
                        <a:t>Akhalqalaqi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0.66759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28.7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26.84318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949802186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Alpana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0.587625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41.8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46.65444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4125591838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Times New Roman"/>
                        </a:rPr>
                        <a:t>Ambrolauri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0.64799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27.6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35.83004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3740775990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Times New Roman"/>
                        </a:rPr>
                        <a:t>Goderdzi</a:t>
                      </a:r>
                      <a:r>
                        <a:rPr lang="en-GB" sz="1400" dirty="0">
                          <a:effectLst/>
                          <a:latin typeface="Times New Roman"/>
                        </a:rPr>
                        <a:t> Pass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0.491516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46.3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45.11875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420922262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Gori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0.600696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18.8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23.40047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2698238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err="1">
                          <a:effectLst/>
                          <a:latin typeface="Times New Roman"/>
                        </a:rPr>
                        <a:t>Gurjaani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0.68528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29.1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38.4494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18544211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err="1">
                          <a:effectLst/>
                          <a:latin typeface="Times New Roman"/>
                        </a:rPr>
                        <a:t>Khaishi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744425994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err="1">
                          <a:effectLst/>
                          <a:latin typeface="Times New Roman"/>
                        </a:rPr>
                        <a:t>Kharagauli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825654109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err="1">
                          <a:effectLst/>
                          <a:latin typeface="Times New Roman"/>
                        </a:rPr>
                        <a:t>Khashuri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0.602859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20.7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25.35372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791492648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Times New Roman"/>
                        </a:rPr>
                        <a:t>Khulo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0.668731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49.2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58.73967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3262807518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Times New Roman"/>
                        </a:rPr>
                        <a:t>Lagodekhi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0.597565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56.8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60.23253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3707592973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err="1">
                          <a:effectLst/>
                          <a:latin typeface="Times New Roman"/>
                        </a:rPr>
                        <a:t>Lentekhi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0.553973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44.3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53.99864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47346963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err="1">
                          <a:effectLst/>
                          <a:latin typeface="Times New Roman"/>
                        </a:rPr>
                        <a:t>Luji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0.590198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42.4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54.02934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436307545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err="1">
                          <a:effectLst/>
                          <a:latin typeface="Times New Roman"/>
                        </a:rPr>
                        <a:t>Mukhrani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0.670568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22.5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24.8989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796599549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err="1">
                          <a:effectLst/>
                          <a:latin typeface="Times New Roman"/>
                        </a:rPr>
                        <a:t>Omalo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641379249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Oni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0.520496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36.2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39.74461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427644441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err="1">
                          <a:effectLst/>
                          <a:latin typeface="Times New Roman"/>
                        </a:rPr>
                        <a:t>Shovi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0.717298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30.0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36.37001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473176385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err="1">
                          <a:effectLst/>
                          <a:latin typeface="Times New Roman"/>
                        </a:rPr>
                        <a:t>Stephantsminda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581916927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Tbilisi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0.678032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21.1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28.35372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5722901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Telavi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0.693299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26.0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35.45118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507857764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Tetri-</a:t>
                      </a:r>
                      <a:r>
                        <a:rPr lang="en-GB" sz="1400" err="1">
                          <a:effectLst/>
                          <a:latin typeface="Times New Roman"/>
                        </a:rPr>
                        <a:t>Tskaro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-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728810896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err="1">
                          <a:effectLst/>
                          <a:latin typeface="Times New Roman"/>
                        </a:rPr>
                        <a:t>Tseva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0.607114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39.7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41.05641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959820423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err="1">
                          <a:effectLst/>
                          <a:latin typeface="Times New Roman"/>
                        </a:rPr>
                        <a:t>Zestaphoni</a:t>
                      </a:r>
                      <a:endParaRPr lang="en-GB" sz="1400">
                        <a:effectLst/>
                        <a:latin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0.462851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41.3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54.92459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904376877"/>
                  </a:ext>
                </a:extLst>
              </a:tr>
              <a:tr h="2244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Zugdidi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0.603897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51.9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62.13524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3093262389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95252" y="207463"/>
            <a:ext cx="1219199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0070C0"/>
                </a:solidFill>
                <a:latin typeface="Times New Roman"/>
                <a:ea typeface="+mj-ea"/>
                <a:cs typeface="+mj-cs"/>
              </a:rPr>
              <a:t>Statistical Method of Environment Data Analysis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CA53329-F8D4-4331-9CAC-402F34DFC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2880" y="1496196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4DC3E235-EEB0-4B8A-B677-E56A44383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2880" y="2207053"/>
            <a:ext cx="21672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C30997-AD72-4E86-AD6E-C04EDE11CF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48" t="33933" r="48335" b="62324"/>
          <a:stretch/>
        </p:blipFill>
        <p:spPr>
          <a:xfrm>
            <a:off x="8278942" y="1871032"/>
            <a:ext cx="2507427" cy="6767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1AA7AE6-FF8C-4E96-83BA-C4BEA1D22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15" t="50000" r="36167" b="45186"/>
          <a:stretch/>
        </p:blipFill>
        <p:spPr>
          <a:xfrm>
            <a:off x="7936954" y="3759200"/>
            <a:ext cx="4065656" cy="513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7CD30B6-3D15-436D-8BB2-9BD085141152}"/>
              </a:ext>
            </a:extLst>
          </p:cNvPr>
          <p:cNvSpPr txBox="1"/>
          <p:nvPr/>
        </p:nvSpPr>
        <p:spPr>
          <a:xfrm>
            <a:off x="8278942" y="1137771"/>
            <a:ext cx="2319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deviation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15F992-1814-44B0-A47D-DBDAD9787D61}"/>
              </a:ext>
            </a:extLst>
          </p:cNvPr>
          <p:cNvSpPr txBox="1"/>
          <p:nvPr/>
        </p:nvSpPr>
        <p:spPr>
          <a:xfrm>
            <a:off x="7936954" y="3244334"/>
            <a:ext cx="2150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Pearson‘s correlation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615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42913-CB8B-45C6-55EE-F6218A35A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123825"/>
            <a:ext cx="12001500" cy="129199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imes New Roman"/>
                <a:cs typeface="Times New Roman"/>
              </a:rPr>
              <a:t> 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7BBD91D9-B94A-5D03-E46C-38E0E98274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445761"/>
              </p:ext>
            </p:extLst>
          </p:nvPr>
        </p:nvGraphicFramePr>
        <p:xfrm>
          <a:off x="71119" y="976939"/>
          <a:ext cx="3735452" cy="5648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863">
                  <a:extLst>
                    <a:ext uri="{9D8B030D-6E8A-4147-A177-3AD203B41FA5}">
                      <a16:colId xmlns:a16="http://schemas.microsoft.com/office/drawing/2014/main" xmlns="" val="1086003874"/>
                    </a:ext>
                  </a:extLst>
                </a:gridCol>
                <a:gridCol w="933863">
                  <a:extLst>
                    <a:ext uri="{9D8B030D-6E8A-4147-A177-3AD203B41FA5}">
                      <a16:colId xmlns:a16="http://schemas.microsoft.com/office/drawing/2014/main" xmlns="" val="607755252"/>
                    </a:ext>
                  </a:extLst>
                </a:gridCol>
                <a:gridCol w="933863">
                  <a:extLst>
                    <a:ext uri="{9D8B030D-6E8A-4147-A177-3AD203B41FA5}">
                      <a16:colId xmlns:a16="http://schemas.microsoft.com/office/drawing/2014/main" xmlns="" val="950014426"/>
                    </a:ext>
                  </a:extLst>
                </a:gridCol>
                <a:gridCol w="933863">
                  <a:extLst>
                    <a:ext uri="{9D8B030D-6E8A-4147-A177-3AD203B41FA5}">
                      <a16:colId xmlns:a16="http://schemas.microsoft.com/office/drawing/2014/main" xmlns="" val="1010880889"/>
                    </a:ext>
                  </a:extLst>
                </a:gridCol>
              </a:tblGrid>
              <a:tr h="636869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Times New Roman"/>
                        </a:rPr>
                        <a:t>stations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Standart</a:t>
                      </a:r>
                      <a:r>
                        <a:rPr lang="en-GB" sz="1400" dirty="0">
                          <a:effectLst/>
                          <a:latin typeface="Times New Roman"/>
                        </a:rPr>
                        <a:t> deviation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Times New Roman"/>
                        </a:rPr>
                        <a:t>correlation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Times New Roman"/>
                        </a:rPr>
                        <a:t>Mean absolute error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926659128"/>
                  </a:ext>
                </a:extLst>
              </a:tr>
              <a:tr h="254527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Akhmeta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5.76054943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0.5936142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2.22960019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4017793884"/>
                  </a:ext>
                </a:extLst>
              </a:tr>
              <a:tr h="254527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ArtanaP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6.81349292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0.58776933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2.34396992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786928182"/>
                  </a:ext>
                </a:extLst>
              </a:tr>
              <a:tr h="254527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Birkiani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7.62295759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0.63601722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2.50106601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4231939298"/>
                  </a:ext>
                </a:extLst>
              </a:tr>
              <a:tr h="424580">
                <a:tc>
                  <a:txBody>
                    <a:bodyPr/>
                    <a:lstStyle/>
                    <a:p>
                      <a:r>
                        <a:rPr lang="en-GB" sz="1400" err="1">
                          <a:effectLst/>
                          <a:latin typeface="Times New Roman"/>
                        </a:rPr>
                        <a:t>Dedoplistskaro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5.177286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0.57295248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2.34935663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201233662"/>
                  </a:ext>
                </a:extLst>
              </a:tr>
              <a:tr h="254527">
                <a:tc>
                  <a:txBody>
                    <a:bodyPr/>
                    <a:lstStyle/>
                    <a:p>
                      <a:r>
                        <a:rPr lang="en-GB" sz="1400" err="1">
                          <a:effectLst/>
                          <a:latin typeface="Times New Roman"/>
                        </a:rPr>
                        <a:t>Gombori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5.48090201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0.57076494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2.1249113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28001697"/>
                  </a:ext>
                </a:extLst>
              </a:tr>
              <a:tr h="254527">
                <a:tc>
                  <a:txBody>
                    <a:bodyPr/>
                    <a:lstStyle/>
                    <a:p>
                      <a:r>
                        <a:rPr lang="en-GB" sz="1400" err="1">
                          <a:effectLst/>
                          <a:latin typeface="Times New Roman"/>
                        </a:rPr>
                        <a:t>Gurjaani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6.29609913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0.61040494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2.13628114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432690990"/>
                  </a:ext>
                </a:extLst>
              </a:tr>
              <a:tr h="254527">
                <a:tc>
                  <a:txBody>
                    <a:bodyPr/>
                    <a:lstStyle/>
                    <a:p>
                      <a:r>
                        <a:rPr lang="en-GB" sz="1400" err="1">
                          <a:effectLst/>
                          <a:latin typeface="Times New Roman"/>
                        </a:rPr>
                        <a:t>Katchreti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5.37111452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0.5144723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2.64170272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670992961"/>
                  </a:ext>
                </a:extLst>
              </a:tr>
              <a:tr h="254527">
                <a:tc>
                  <a:txBody>
                    <a:bodyPr/>
                    <a:lstStyle/>
                    <a:p>
                      <a:r>
                        <a:rPr lang="en-GB" sz="1400" err="1">
                          <a:effectLst/>
                          <a:latin typeface="Times New Roman"/>
                        </a:rPr>
                        <a:t>Kvareli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7.51038719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0.58870058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2.30064283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4086171632"/>
                  </a:ext>
                </a:extLst>
              </a:tr>
              <a:tr h="254527">
                <a:tc>
                  <a:txBody>
                    <a:bodyPr/>
                    <a:lstStyle/>
                    <a:p>
                      <a:r>
                        <a:rPr lang="en-GB" sz="1400" err="1">
                          <a:effectLst/>
                          <a:latin typeface="Times New Roman"/>
                        </a:rPr>
                        <a:t>Lagodekhi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7.62411052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0.55838778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2.39522353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954802703"/>
                  </a:ext>
                </a:extLst>
              </a:tr>
              <a:tr h="254527">
                <a:tc>
                  <a:txBody>
                    <a:bodyPr/>
                    <a:lstStyle/>
                    <a:p>
                      <a:r>
                        <a:rPr lang="en-GB" sz="1400" err="1">
                          <a:effectLst/>
                          <a:latin typeface="Times New Roman"/>
                        </a:rPr>
                        <a:t>LechuriP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7.26083196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0.48469664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2.65489445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34536689"/>
                  </a:ext>
                </a:extLst>
              </a:tr>
              <a:tr h="254527">
                <a:tc>
                  <a:txBody>
                    <a:bodyPr/>
                    <a:lstStyle/>
                    <a:p>
                      <a:r>
                        <a:rPr lang="en-GB" sz="1400" err="1">
                          <a:effectLst/>
                          <a:latin typeface="Times New Roman"/>
                        </a:rPr>
                        <a:t>Omalo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5.06645709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0.65703807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2.28134972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235193254"/>
                  </a:ext>
                </a:extLst>
              </a:tr>
              <a:tr h="254527">
                <a:tc>
                  <a:txBody>
                    <a:bodyPr/>
                    <a:lstStyle/>
                    <a:p>
                      <a:r>
                        <a:rPr lang="en-GB" sz="1400" err="1">
                          <a:effectLst/>
                          <a:latin typeface="Times New Roman"/>
                        </a:rPr>
                        <a:t>Sabue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7.18089762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0.5644877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2.44340144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547459726"/>
                  </a:ext>
                </a:extLst>
              </a:tr>
              <a:tr h="254527">
                <a:tc>
                  <a:txBody>
                    <a:bodyPr/>
                    <a:lstStyle/>
                    <a:p>
                      <a:r>
                        <a:rPr lang="en-GB" sz="1400" err="1">
                          <a:effectLst/>
                          <a:latin typeface="Times New Roman"/>
                        </a:rPr>
                        <a:t>Sagarejo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6.09202268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0.60668778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2.295695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613719688"/>
                  </a:ext>
                </a:extLst>
              </a:tr>
              <a:tr h="254527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Times New Roman"/>
                        </a:rPr>
                        <a:t>Shilda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6.35923532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0.48506866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3.04148853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430687588"/>
                  </a:ext>
                </a:extLst>
              </a:tr>
              <a:tr h="254527">
                <a:tc>
                  <a:txBody>
                    <a:bodyPr/>
                    <a:lstStyle/>
                    <a:p>
                      <a:r>
                        <a:rPr lang="en-GB" sz="1400" err="1">
                          <a:effectLst/>
                          <a:latin typeface="Times New Roman"/>
                        </a:rPr>
                        <a:t>Shiraqi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5.45504798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0.30906783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2.58658036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585529368"/>
                  </a:ext>
                </a:extLst>
              </a:tr>
              <a:tr h="254527">
                <a:tc>
                  <a:txBody>
                    <a:bodyPr/>
                    <a:lstStyle/>
                    <a:p>
                      <a:r>
                        <a:rPr lang="en-GB" sz="1400" err="1">
                          <a:effectLst/>
                          <a:latin typeface="Times New Roman"/>
                        </a:rPr>
                        <a:t>Tchiauri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4.83284442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0.5361194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1.87135863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886971980"/>
                  </a:ext>
                </a:extLst>
              </a:tr>
              <a:tr h="254527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Times New Roman"/>
                        </a:rPr>
                        <a:t>Telavi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6.16741437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0.61484533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2.13956842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930832270"/>
                  </a:ext>
                </a:extLst>
              </a:tr>
              <a:tr h="254527">
                <a:tc>
                  <a:txBody>
                    <a:bodyPr/>
                    <a:lstStyle/>
                    <a:p>
                      <a:r>
                        <a:rPr lang="en-GB" sz="1400" err="1">
                          <a:effectLst/>
                          <a:latin typeface="Times New Roman"/>
                        </a:rPr>
                        <a:t>Tsnori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5.19081531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0.62222577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1.96229826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857647101"/>
                  </a:ext>
                </a:extLst>
              </a:tr>
              <a:tr h="254527">
                <a:tc>
                  <a:txBody>
                    <a:bodyPr/>
                    <a:lstStyle/>
                    <a:p>
                      <a:r>
                        <a:rPr lang="en-GB" sz="1400" err="1">
                          <a:effectLst/>
                          <a:latin typeface="Times New Roman"/>
                        </a:rPr>
                        <a:t>Udabno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4.04739384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0.51336395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1.66217209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77186911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BB42AAAB-3C81-9EA8-D92F-74B3B596E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654531"/>
              </p:ext>
            </p:extLst>
          </p:nvPr>
        </p:nvGraphicFramePr>
        <p:xfrm>
          <a:off x="3941685" y="971586"/>
          <a:ext cx="4015568" cy="5648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892">
                  <a:extLst>
                    <a:ext uri="{9D8B030D-6E8A-4147-A177-3AD203B41FA5}">
                      <a16:colId xmlns:a16="http://schemas.microsoft.com/office/drawing/2014/main" xmlns="" val="1253779398"/>
                    </a:ext>
                  </a:extLst>
                </a:gridCol>
                <a:gridCol w="1003892">
                  <a:extLst>
                    <a:ext uri="{9D8B030D-6E8A-4147-A177-3AD203B41FA5}">
                      <a16:colId xmlns:a16="http://schemas.microsoft.com/office/drawing/2014/main" xmlns="" val="2819515063"/>
                    </a:ext>
                  </a:extLst>
                </a:gridCol>
                <a:gridCol w="1003892">
                  <a:extLst>
                    <a:ext uri="{9D8B030D-6E8A-4147-A177-3AD203B41FA5}">
                      <a16:colId xmlns:a16="http://schemas.microsoft.com/office/drawing/2014/main" xmlns="" val="2336062017"/>
                    </a:ext>
                  </a:extLst>
                </a:gridCol>
                <a:gridCol w="1003892">
                  <a:extLst>
                    <a:ext uri="{9D8B030D-6E8A-4147-A177-3AD203B41FA5}">
                      <a16:colId xmlns:a16="http://schemas.microsoft.com/office/drawing/2014/main" xmlns="" val="275159225"/>
                    </a:ext>
                  </a:extLst>
                </a:gridCol>
              </a:tblGrid>
              <a:tr h="658664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Times New Roman"/>
                        </a:rPr>
                        <a:t>station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Standart</a:t>
                      </a:r>
                      <a:r>
                        <a:rPr lang="en-GB" sz="1400" dirty="0">
                          <a:effectLst/>
                          <a:latin typeface="Times New Roman"/>
                        </a:rPr>
                        <a:t> Deviation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Times New Roman"/>
                        </a:rPr>
                        <a:t>Correlation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Times New Roman"/>
                        </a:rPr>
                        <a:t>Mean Absolute error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10713128"/>
                  </a:ext>
                </a:extLst>
              </a:tr>
              <a:tr h="332641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Kharagauli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7.85930832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0.61063712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3.31114145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4025774231"/>
                  </a:ext>
                </a:extLst>
              </a:tr>
              <a:tr h="332641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Mta_sabueti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6.88256598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0.65681824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2.65379103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782382498"/>
                  </a:ext>
                </a:extLst>
              </a:tr>
              <a:tr h="332641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Namokhvani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10.5177843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0.73813568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3.421992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956730754"/>
                  </a:ext>
                </a:extLst>
              </a:tr>
              <a:tr h="332641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Nebodziri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7.06226709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0.65174843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2.71054412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196235920"/>
                  </a:ext>
                </a:extLst>
              </a:tr>
              <a:tr h="332641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Qutaisi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8.7846531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0.76485803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2.72882069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80948552"/>
                  </a:ext>
                </a:extLst>
              </a:tr>
              <a:tr h="332641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Sachkhere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6.01472966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0.67014331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2.5321416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988049678"/>
                  </a:ext>
                </a:extLst>
              </a:tr>
              <a:tr h="332641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Samtredia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9.62344858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0.7375074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3.07922543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958242281"/>
                  </a:ext>
                </a:extLst>
              </a:tr>
              <a:tr h="332641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Skhliti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7.86647971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0.53210015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3.66301178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699270746"/>
                  </a:ext>
                </a:extLst>
              </a:tr>
              <a:tr h="332641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Skhvitori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5.67140504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0.58267192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2.88446565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7191978"/>
                  </a:ext>
                </a:extLst>
              </a:tr>
              <a:tr h="332641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Tkibuli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12.9105271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0.73570879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4.06044635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017994849"/>
                  </a:ext>
                </a:extLst>
              </a:tr>
              <a:tr h="332641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Tseva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7.90024533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0.63358707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3.20507421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482208236"/>
                  </a:ext>
                </a:extLst>
              </a:tr>
              <a:tr h="332641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Tsipa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6.42174731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0.64022233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2.59371872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848094502"/>
                  </a:ext>
                </a:extLst>
              </a:tr>
              <a:tr h="332641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Tskaltubo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10.0703208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0.74756599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2.7428573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643905446"/>
                  </a:ext>
                </a:extLst>
              </a:tr>
              <a:tr h="332641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Zekari_Pass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4.44321397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0.61712942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3.48213517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300897098"/>
                  </a:ext>
                </a:extLst>
              </a:tr>
              <a:tr h="332641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Zestaphoni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7.8866575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0.69193727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3.1577992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402846587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6765FE61-CF98-A92D-210A-96D74AAAA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009112"/>
              </p:ext>
            </p:extLst>
          </p:nvPr>
        </p:nvGraphicFramePr>
        <p:xfrm>
          <a:off x="8092367" y="971587"/>
          <a:ext cx="4099632" cy="5648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908">
                  <a:extLst>
                    <a:ext uri="{9D8B030D-6E8A-4147-A177-3AD203B41FA5}">
                      <a16:colId xmlns:a16="http://schemas.microsoft.com/office/drawing/2014/main" xmlns="" val="3601296739"/>
                    </a:ext>
                  </a:extLst>
                </a:gridCol>
                <a:gridCol w="1024908">
                  <a:extLst>
                    <a:ext uri="{9D8B030D-6E8A-4147-A177-3AD203B41FA5}">
                      <a16:colId xmlns:a16="http://schemas.microsoft.com/office/drawing/2014/main" xmlns="" val="2267284673"/>
                    </a:ext>
                  </a:extLst>
                </a:gridCol>
                <a:gridCol w="1024908">
                  <a:extLst>
                    <a:ext uri="{9D8B030D-6E8A-4147-A177-3AD203B41FA5}">
                      <a16:colId xmlns:a16="http://schemas.microsoft.com/office/drawing/2014/main" xmlns="" val="1667249315"/>
                    </a:ext>
                  </a:extLst>
                </a:gridCol>
                <a:gridCol w="1024908">
                  <a:extLst>
                    <a:ext uri="{9D8B030D-6E8A-4147-A177-3AD203B41FA5}">
                      <a16:colId xmlns:a16="http://schemas.microsoft.com/office/drawing/2014/main" xmlns="" val="12103270"/>
                    </a:ext>
                  </a:extLst>
                </a:gridCol>
              </a:tblGrid>
              <a:tr h="648098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Times New Roman"/>
                        </a:rPr>
                        <a:t>station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1" i="0" u="none" strike="noStrike" noProof="0" dirty="0" err="1">
                          <a:effectLst/>
                          <a:latin typeface="Times New Roman"/>
                        </a:rPr>
                        <a:t>Standart</a:t>
                      </a:r>
                      <a:r>
                        <a:rPr lang="en-GB" sz="1400" b="1" i="0" u="none" strike="noStrike" noProof="0" dirty="0">
                          <a:effectLst/>
                          <a:latin typeface="Times New Roman"/>
                        </a:rPr>
                        <a:t> </a:t>
                      </a:r>
                      <a:endParaRPr lang="en-US" sz="1400" dirty="0">
                        <a:latin typeface="Times New Roman"/>
                      </a:endParaRPr>
                    </a:p>
                    <a:p>
                      <a:pPr lvl="0">
                        <a:buNone/>
                      </a:pPr>
                      <a:r>
                        <a:rPr lang="en-GB" sz="1400" b="1" i="0" u="none" strike="noStrike" noProof="0" dirty="0">
                          <a:effectLst/>
                          <a:latin typeface="Times New Roman"/>
                        </a:rPr>
                        <a:t>Deviation</a:t>
                      </a:r>
                      <a:endParaRPr lang="en-US" sz="1400" dirty="0"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Correlation</a:t>
                      </a:r>
                    </a:p>
                  </a:txBody>
                  <a:tcPr marL="0" marR="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dirty="0">
                          <a:effectLst/>
                          <a:latin typeface="Times New Roman"/>
                        </a:rPr>
                        <a:t>Mean Absolute error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67492826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Agara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4.34064066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0.58355007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2.43601228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280778009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Akhalgori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5.0941847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-0.0089408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3.4325895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282601546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Ateni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3.95641096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0.52940393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2.82058328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558449732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Times New Roman"/>
                        </a:rPr>
                        <a:t>Bolnisi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4.2644068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0.58644153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1.93865252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242755066"/>
                  </a:ext>
                </a:extLst>
              </a:tr>
              <a:tr h="432065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Didi_Dmanisi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4.05124893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0.16584897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6.1042853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964704699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Dmanisi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5.30128815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0.4970841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2.86838572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60015701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Times New Roman"/>
                        </a:rPr>
                        <a:t>Gardabani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3.70630001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0.56144094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1.11040474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142451591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Times New Roman"/>
                        </a:rPr>
                        <a:t>Gori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4.06196228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0.56405872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2.60095974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147339279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Grakali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3.70204951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0.457096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3.0927464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835364011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Gromi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11.3475678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0.43562028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4.36446711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924922714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Imiri</a:t>
                      </a:r>
                      <a:endParaRPr lang="en-GB" sz="14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3.65207064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0.48340695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1.45448837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277897662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Times New Roman"/>
                        </a:rPr>
                        <a:t>Kaspi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4.54757394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0.49518841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2.63855558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4117269798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Kekhvi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5.01821433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0.56496095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2.13203837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3147279180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Kojori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5.9384272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0.21912997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5.82093385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174125129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Times New Roman"/>
                        </a:rPr>
                        <a:t>Korinta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5.13819303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0.59169276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2.09317305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405765127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Kushci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4.60339906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0.50054488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2.40327777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54779497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Manglisi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5.16603452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0.61160976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2.25850565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903495364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r>
                        <a:rPr lang="en-GB" sz="1400" dirty="0">
                          <a:effectLst/>
                          <a:latin typeface="Times New Roman"/>
                        </a:rPr>
                        <a:t>Marneuli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3.77876657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0.51204977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1.41856537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983170384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Partskhisi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4.22970369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0.51318882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1.8966853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792424550"/>
                  </a:ext>
                </a:extLst>
              </a:tr>
              <a:tr h="240428">
                <a:tc>
                  <a:txBody>
                    <a:bodyPr/>
                    <a:lstStyle/>
                    <a:p>
                      <a:r>
                        <a:rPr lang="en-GB" sz="1400" dirty="0" err="1">
                          <a:effectLst/>
                          <a:latin typeface="Times New Roman"/>
                        </a:rPr>
                        <a:t>Pavliani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7.33075493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0.61901554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dirty="0">
                          <a:latin typeface="Times New Roman"/>
                        </a:rPr>
                        <a:t>2.71989133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2425503725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" y="423421"/>
            <a:ext cx="12191999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latin typeface="Times New Roman"/>
                <a:ea typeface="+mj-ea"/>
                <a:cs typeface="+mj-cs"/>
              </a:rPr>
              <a:t>Statistical Method of Environment Data Analysis</a:t>
            </a:r>
          </a:p>
        </p:txBody>
      </p:sp>
    </p:spTree>
    <p:extLst>
      <p:ext uri="{BB962C8B-B14F-4D97-AF65-F5344CB8AC3E}">
        <p14:creationId xmlns:p14="http://schemas.microsoft.com/office/powerpoint/2010/main" val="2800587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1085</TotalTime>
  <Words>832</Words>
  <Application>Microsoft Office PowerPoint</Application>
  <PresentationFormat>Custom</PresentationFormat>
  <Paragraphs>653</Paragraphs>
  <Slides>15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Macro-Enabled Worksheet</vt:lpstr>
      <vt:lpstr>PowerPoint Presentation</vt:lpstr>
      <vt:lpstr>PowerPoint Presentation</vt:lpstr>
      <vt:lpstr>PowerPoint Presentation</vt:lpstr>
      <vt:lpstr>PowerPoint Presentation</vt:lpstr>
      <vt:lpstr>Types of data collection   In 1979 NOAA’s first polar-orbiting environmental satellite  was launched </vt:lpstr>
      <vt:lpstr>PowerPoint Presentation</vt:lpstr>
      <vt:lpstr>PowerPoint Presentation</vt:lpstr>
      <vt:lpstr>PowerPoint Presentation</vt:lpstr>
      <vt:lpstr>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 hazard studies using machine learning approach</dc:title>
  <dc:creator>Asus</dc:creator>
  <cp:lastModifiedBy>Windows User</cp:lastModifiedBy>
  <cp:revision>412</cp:revision>
  <dcterms:created xsi:type="dcterms:W3CDTF">2022-09-01T17:02:46Z</dcterms:created>
  <dcterms:modified xsi:type="dcterms:W3CDTF">2022-09-16T07:22:45Z</dcterms:modified>
</cp:coreProperties>
</file>