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9" r:id="rId1"/>
    <p:sldMasterId id="2147483651" r:id="rId2"/>
    <p:sldMasterId id="2147483652" r:id="rId3"/>
    <p:sldMasterId id="2147483698" r:id="rId4"/>
  </p:sldMasterIdLst>
  <p:notesMasterIdLst>
    <p:notesMasterId r:id="rId27"/>
  </p:notesMasterIdLst>
  <p:handoutMasterIdLst>
    <p:handoutMasterId r:id="rId28"/>
  </p:handoutMasterIdLst>
  <p:sldIdLst>
    <p:sldId id="880" r:id="rId5"/>
    <p:sldId id="1073" r:id="rId6"/>
    <p:sldId id="984" r:id="rId7"/>
    <p:sldId id="1154" r:id="rId8"/>
    <p:sldId id="1155" r:id="rId9"/>
    <p:sldId id="1187" r:id="rId10"/>
    <p:sldId id="1188" r:id="rId11"/>
    <p:sldId id="1196" r:id="rId12"/>
    <p:sldId id="1182" r:id="rId13"/>
    <p:sldId id="1190" r:id="rId14"/>
    <p:sldId id="1191" r:id="rId15"/>
    <p:sldId id="1151" r:id="rId16"/>
    <p:sldId id="1202" r:id="rId17"/>
    <p:sldId id="1201" r:id="rId18"/>
    <p:sldId id="1194" r:id="rId19"/>
    <p:sldId id="1199" r:id="rId20"/>
    <p:sldId id="1203" r:id="rId21"/>
    <p:sldId id="1111" r:id="rId22"/>
    <p:sldId id="1189" r:id="rId23"/>
    <p:sldId id="1193" r:id="rId24"/>
    <p:sldId id="1200" r:id="rId25"/>
    <p:sldId id="1192" r:id="rId26"/>
  </p:sldIdLst>
  <p:sldSz cx="9144000" cy="6858000" type="screen4x3"/>
  <p:notesSz cx="6797675" cy="9926638"/>
  <p:embeddedFontLst>
    <p:embeddedFont>
      <p:font typeface="Microsoft YaHei" panose="020B0503020204020204" pitchFamily="34" charset="-122"/>
      <p:regular r:id="rId29"/>
      <p:bold r:id="rId30"/>
    </p:embeddedFont>
    <p:embeddedFont>
      <p:font typeface="Arial Unicode MS" panose="020B0604020202020204" pitchFamily="34" charset="-128"/>
      <p:regular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DIN-Bold" panose="020B0604020202020204" charset="0"/>
      <p:regular r:id="rId45"/>
    </p:embeddedFont>
    <p:embeddedFont>
      <p:font typeface="MS PGothic" panose="020B0600070205080204" pitchFamily="34" charset="-128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Helvetic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92">
          <p15:clr>
            <a:srgbClr val="A4A3A4"/>
          </p15:clr>
        </p15:guide>
        <p15:guide id="2" orient="horz" pos="2568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pos="68">
          <p15:clr>
            <a:srgbClr val="A4A3A4"/>
          </p15:clr>
        </p15:guide>
        <p15:guide id="5" pos="3560" userDrawn="1">
          <p15:clr>
            <a:srgbClr val="A4A3A4"/>
          </p15:clr>
        </p15:guide>
        <p15:guide id="6" pos="56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9900"/>
    <a:srgbClr val="0000CC"/>
    <a:srgbClr val="D60093"/>
    <a:srgbClr val="FFCCCC"/>
    <a:srgbClr val="3366CC"/>
    <a:srgbClr val="0066CC"/>
    <a:srgbClr val="3366FF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 autoAdjust="0"/>
    <p:restoredTop sz="86380" autoAdjust="0"/>
  </p:normalViewPr>
  <p:slideViewPr>
    <p:cSldViewPr showGuides="1">
      <p:cViewPr varScale="1">
        <p:scale>
          <a:sx n="73" d="100"/>
          <a:sy n="73" d="100"/>
        </p:scale>
        <p:origin x="984" y="54"/>
      </p:cViewPr>
      <p:guideLst>
        <p:guide orient="horz" pos="4292"/>
        <p:guide orient="horz" pos="2568"/>
        <p:guide orient="horz" pos="3884"/>
        <p:guide pos="68"/>
        <p:guide pos="3560"/>
        <p:guide pos="56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Patients</a:t>
            </a:r>
            <a:r>
              <a:rPr lang="en-US" sz="2000" b="0" baseline="0" dirty="0">
                <a:solidFill>
                  <a:schemeClr val="tx1"/>
                </a:solidFill>
              </a:rPr>
              <a:t> treated per year</a:t>
            </a:r>
            <a:endParaRPr lang="en-US" sz="20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699474300212499"/>
          <c:y val="7.69933340907463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600988559107"/>
          <c:y val="0.13881886411483099"/>
          <c:w val="0.854106771845899"/>
          <c:h val="0.711396088918142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106</c:v>
                </c:pt>
                <c:pt idx="1">
                  <c:v>155</c:v>
                </c:pt>
                <c:pt idx="2">
                  <c:v>216</c:v>
                </c:pt>
                <c:pt idx="3">
                  <c:v>40</c:v>
                </c:pt>
                <c:pt idx="4">
                  <c:v>6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D-4AC9-8CBC-7E213E4EF38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PBS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205</c:v>
                </c:pt>
                <c:pt idx="4">
                  <c:v>249</c:v>
                </c:pt>
                <c:pt idx="5">
                  <c:v>244</c:v>
                </c:pt>
                <c:pt idx="6">
                  <c:v>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CD-4AC9-8CBC-7E213E4EF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303535240"/>
        <c:axId val="-1254547768"/>
      </c:barChart>
      <c:catAx>
        <c:axId val="-1303535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4547768"/>
        <c:crosses val="autoZero"/>
        <c:auto val="1"/>
        <c:lblAlgn val="ctr"/>
        <c:lblOffset val="100"/>
        <c:noMultiLvlLbl val="0"/>
      </c:catAx>
      <c:valAx>
        <c:axId val="-1254547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03535240"/>
        <c:crosses val="autoZero"/>
        <c:crossBetween val="between"/>
        <c:majorUnit val="50"/>
        <c:min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292647852587"/>
          <c:y val="0.26847963333658098"/>
          <c:w val="0.229597964937993"/>
          <c:h val="0.10507772716227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15F5070-CCFC-44CA-A63D-068DC3413A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917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5F66C7D-AB2F-4612-B939-5F215AECAC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79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54275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7D016A-1046-41EF-9058-9A0D508318ED}" type="slidenum">
              <a:rPr lang="de-DE" smtClean="0">
                <a:latin typeface="Arial" pitchFamily="34" charset="0"/>
              </a:rPr>
              <a:pPr>
                <a:defRPr/>
              </a:pPr>
              <a:t>1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8612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DB88D-B599-4725-910D-1C9863751E47}" type="slidenum">
              <a:rPr lang="de-DE" altLang="de-DE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6923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8612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DB88D-B599-4725-910D-1C9863751E47}" type="slidenum">
              <a:rPr lang="de-DE" altLang="de-DE"/>
              <a:pPr algn="r" eaLnBrk="1" hangingPunct="1"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2630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36CE2D-49B8-4CC2-9CCB-71C8FFFE958A}" type="slidenum">
              <a:rPr lang="de-DE" altLang="de-DE"/>
              <a:pPr algn="r" eaLnBrk="1" hangingPunct="1"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36CE2D-49B8-4CC2-9CCB-71C8FFFE958A}" type="slidenum">
              <a:rPr lang="de-DE" altLang="de-DE"/>
              <a:pPr algn="r" eaLnBrk="1" hangingPunct="1"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2323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36CE2D-49B8-4CC2-9CCB-71C8FFFE958A}" type="slidenum">
              <a:rPr lang="de-DE" altLang="de-DE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6980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36CE2D-49B8-4CC2-9CCB-71C8FFFE958A}" type="slidenum">
              <a:rPr lang="de-DE" altLang="de-DE"/>
              <a:pPr algn="r" eaLnBrk="1" hangingPunct="1"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840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36CE2D-49B8-4CC2-9CCB-71C8FFFE958A}" type="slidenum">
              <a:rPr lang="de-DE" altLang="de-DE"/>
              <a:pPr algn="r" eaLnBrk="1" hangingPunct="1"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9527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87044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C6DEC5-49B1-41DB-8B33-66F11FABE750}" type="slidenum">
              <a:rPr lang="de-DE" altLang="de-DE"/>
              <a:pPr algn="r" eaLnBrk="1" hangingPunct="1"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1536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451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A56636-1C7F-4220-A936-DE341E586168}" type="slidenum">
              <a:rPr lang="de-DE" altLang="de-DE"/>
              <a:pPr algn="r" eaLnBrk="1" hangingPunct="1"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8612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DB88D-B599-4725-910D-1C9863751E47}" type="slidenum">
              <a:rPr lang="de-DE" altLang="de-DE"/>
              <a:pPr algn="r" eaLnBrk="1" hangingPunct="1"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790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50180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B95306B-8BE3-4746-8AC5-D311563CC2C0}" type="slidenum">
              <a:rPr lang="de-DE" altLang="de-DE"/>
              <a:pPr algn="r">
                <a:spcBef>
                  <a:spcPct val="0"/>
                </a:spcBef>
              </a:pPr>
              <a:t>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36CE2D-49B8-4CC2-9CCB-71C8FFFE958A}" type="slidenum">
              <a:rPr lang="de-DE" altLang="de-DE"/>
              <a:pPr algn="r" eaLnBrk="1" hangingPunct="1"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914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36CE2D-49B8-4CC2-9CCB-71C8FFFE958A}" type="slidenum">
              <a:rPr lang="de-DE" altLang="de-DE"/>
              <a:pPr algn="r" eaLnBrk="1" hangingPunct="1"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99772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8612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DB88D-B599-4725-910D-1C9863751E47}" type="slidenum">
              <a:rPr lang="de-DE" altLang="de-DE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741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51204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6AFFD8-48EC-4345-8545-66E6C1FDB7E8}" type="slidenum">
              <a:rPr lang="de-DE" altLang="de-DE"/>
              <a:pPr algn="r" eaLnBrk="1" hangingPunct="1">
                <a:spcBef>
                  <a:spcPct val="0"/>
                </a:spcBef>
              </a:pPr>
              <a:t>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52228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8D10CD-10F0-44C3-9069-35022A130139}" type="slidenum">
              <a:rPr lang="de-DE" altLang="de-DE"/>
              <a:pPr algn="r" eaLnBrk="1" hangingPunct="1"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54276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3D2B48-674B-4B5D-8A86-60A9FC2D8D31}" type="slidenum">
              <a:rPr lang="de-DE" altLang="de-DE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  <p:sp>
        <p:nvSpPr>
          <p:cNvPr id="206852" name="Foliennummernplatzhalter 3"/>
          <p:cNvSpPr txBox="1">
            <a:spLocks noGrp="1"/>
          </p:cNvSpPr>
          <p:nvPr/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61" tIns="47381" rIns="94761" bIns="47381" anchor="b"/>
          <a:lstStyle/>
          <a:p>
            <a:pPr algn="r" eaLnBrk="1" hangingPunct="1"/>
            <a:fld id="{E5036605-D639-4FD7-9209-3743B01A7458}" type="slidenum">
              <a:rPr lang="de-DE" sz="120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</a:t>
            </a:fld>
            <a:endParaRPr lang="de-DE" sz="12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0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  <p:sp>
        <p:nvSpPr>
          <p:cNvPr id="206852" name="Foliennummernplatzhalter 3"/>
          <p:cNvSpPr txBox="1">
            <a:spLocks noGrp="1"/>
          </p:cNvSpPr>
          <p:nvPr/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61" tIns="47381" rIns="94761" bIns="47381" anchor="b"/>
          <a:lstStyle/>
          <a:p>
            <a:pPr algn="r" eaLnBrk="1" hangingPunct="1"/>
            <a:fld id="{E5036605-D639-4FD7-9209-3743B01A7458}" type="slidenum">
              <a:rPr lang="de-DE" sz="120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7</a:t>
            </a:fld>
            <a:endParaRPr lang="de-DE" sz="12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2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8612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DB88D-B599-4725-910D-1C9863751E47}" type="slidenum">
              <a:rPr lang="de-DE" altLang="de-DE"/>
              <a:pPr algn="r" eaLnBrk="1" hangingPunct="1"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7158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68612" name="Foliennummernplatzhalter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DB88D-B599-4725-910D-1C9863751E47}" type="slidenum">
              <a:rPr lang="de-DE" altLang="de-DE"/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4688" y="2236789"/>
            <a:ext cx="7651750" cy="15430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0965" y="4079876"/>
            <a:ext cx="6300787" cy="156457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84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29496420" y="2160588"/>
            <a:ext cx="38173697" cy="60867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92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89713" y="288925"/>
            <a:ext cx="2087562" cy="22320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3544052" y="288925"/>
            <a:ext cx="9981364" cy="22320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98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4688" y="2338379"/>
            <a:ext cx="7651750" cy="144146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0965" y="4079876"/>
            <a:ext cx="6300787" cy="156457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00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2" y="717541"/>
            <a:ext cx="8353425" cy="144146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2" y="2520952"/>
            <a:ext cx="8353425" cy="280798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527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4627565"/>
            <a:ext cx="7650163" cy="193390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1200" y="4232543"/>
            <a:ext cx="7650163" cy="39502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5548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2" y="717541"/>
            <a:ext cx="8353425" cy="144146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2" y="2520950"/>
            <a:ext cx="4100513" cy="2888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2520950"/>
            <a:ext cx="4100512" cy="2888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919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47616"/>
            <a:ext cx="8101013" cy="1441461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0850" y="1458506"/>
            <a:ext cx="3976688" cy="825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50" y="2284415"/>
            <a:ext cx="3976688" cy="21431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72002" y="1458506"/>
            <a:ext cx="3979863" cy="825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002" y="2284415"/>
            <a:ext cx="3979863" cy="21431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70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2" y="717541"/>
            <a:ext cx="8353425" cy="144146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728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64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0" y="495967"/>
            <a:ext cx="2960688" cy="101057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19488" y="287341"/>
            <a:ext cx="5032375" cy="2807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0850" y="1506539"/>
            <a:ext cx="2960688" cy="51813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2651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2" y="2160590"/>
            <a:ext cx="8353425" cy="280798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387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15" y="4932828"/>
            <a:ext cx="5400675" cy="70279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63715" y="642938"/>
            <a:ext cx="5400675" cy="5796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63715" y="5635628"/>
            <a:ext cx="5400675" cy="3026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14211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2" y="717541"/>
            <a:ext cx="8353425" cy="144146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29499328" y="2520950"/>
            <a:ext cx="38176605" cy="60867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5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89715" y="1798640"/>
            <a:ext cx="8307059" cy="10826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8074010" y="1798640"/>
            <a:ext cx="24511325" cy="10826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850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4688" y="2236789"/>
            <a:ext cx="7651750" cy="15430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0965" y="4079876"/>
            <a:ext cx="6300787" cy="156457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033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2" y="2160590"/>
            <a:ext cx="8353425" cy="280798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012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4627563"/>
            <a:ext cx="7650163" cy="14303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1200" y="4232543"/>
            <a:ext cx="7650163" cy="39502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00311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2" y="2160588"/>
            <a:ext cx="4100513" cy="2888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2160588"/>
            <a:ext cx="4100512" cy="2888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029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0850" y="1458506"/>
            <a:ext cx="3976688" cy="825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50" y="2284415"/>
            <a:ext cx="3976688" cy="21431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72002" y="1458506"/>
            <a:ext cx="3979863" cy="825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002" y="2284415"/>
            <a:ext cx="3979863" cy="21431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60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674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32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4627563"/>
            <a:ext cx="7650163" cy="14303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1200" y="4232543"/>
            <a:ext cx="7650163" cy="39502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58332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0" y="287338"/>
            <a:ext cx="2960688" cy="12192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19488" y="287341"/>
            <a:ext cx="5032375" cy="2807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0850" y="1506539"/>
            <a:ext cx="2960688" cy="51813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29524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15" y="5040313"/>
            <a:ext cx="5400675" cy="59531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63715" y="642938"/>
            <a:ext cx="5400675" cy="5796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63715" y="5635628"/>
            <a:ext cx="5400675" cy="3026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136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29496420" y="2160588"/>
            <a:ext cx="38173697" cy="60867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752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89713" y="288927"/>
            <a:ext cx="2087562" cy="2444750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589396" y="288927"/>
            <a:ext cx="7026709" cy="2444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676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kopf_index_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kopf_index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75085" y="2236949"/>
            <a:ext cx="7650956" cy="1543526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50169" y="4080510"/>
            <a:ext cx="6300788" cy="184023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17822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874A9-50E8-4D36-909D-A73696AD87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786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027" y="4627248"/>
            <a:ext cx="7650956" cy="143017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1027" y="3052049"/>
            <a:ext cx="7650956" cy="157519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2A8C-9ABA-41A1-A524-C1EAB77C2B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546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0056" y="1680213"/>
            <a:ext cx="3975497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5574" y="1680213"/>
            <a:ext cx="3975497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BB70C-4CED-4E3B-A507-60C4A75827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459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0056" y="1611869"/>
            <a:ext cx="3977060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056" y="2283619"/>
            <a:ext cx="3977060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72447" y="1611869"/>
            <a:ext cx="3978622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447" y="2283619"/>
            <a:ext cx="3978622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4833-CCD7-4FE6-A543-CAACE7A976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834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04B36-F85C-410B-8889-F97EBDC2BE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63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2" y="2160588"/>
            <a:ext cx="4100513" cy="2888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2160588"/>
            <a:ext cx="4100512" cy="2888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348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1E02-31B2-49C8-B099-21A51A403B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856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059" y="286702"/>
            <a:ext cx="2961308" cy="12201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19192" y="286705"/>
            <a:ext cx="5031879" cy="61457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0059" y="1506858"/>
            <a:ext cx="2961308" cy="49256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84278-332B-47FD-B805-A6D0379240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740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4284" y="5040631"/>
            <a:ext cx="5400675" cy="595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64284" y="643414"/>
            <a:ext cx="5400675" cy="4320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64284" y="5635706"/>
            <a:ext cx="5400675" cy="845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6BBBE-55BF-441E-933B-FCFCB673A5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976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7DBA0-DA28-4F79-B854-4CD47AE242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225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25818" y="288373"/>
            <a:ext cx="2025253" cy="614410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0056" y="288373"/>
            <a:ext cx="5925741" cy="614410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FB97-7492-4612-A6FE-28B0BFCB13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077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76651" y="638414"/>
            <a:ext cx="7649393" cy="5762386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44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0850" y="1458506"/>
            <a:ext cx="3976688" cy="825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50" y="2284415"/>
            <a:ext cx="3976688" cy="21431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72002" y="1458506"/>
            <a:ext cx="3979863" cy="825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002" y="2284415"/>
            <a:ext cx="3979863" cy="21431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49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2" y="288925"/>
            <a:ext cx="8101013" cy="12001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90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12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850" y="287338"/>
            <a:ext cx="2960688" cy="12192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19488" y="287341"/>
            <a:ext cx="5032375" cy="2807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0850" y="1506539"/>
            <a:ext cx="2960688" cy="51813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392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15" y="5040313"/>
            <a:ext cx="5400675" cy="59531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63715" y="642938"/>
            <a:ext cx="5400675" cy="5796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63715" y="5635628"/>
            <a:ext cx="5400675" cy="3026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4636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2057400"/>
            <a:ext cx="84867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3200" rIns="90000" bIns="432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sp>
        <p:nvSpPr>
          <p:cNvPr id="17428" name="Rectangle 20"/>
          <p:cNvSpPr>
            <a:spLocks noChangeArrowheads="1"/>
          </p:cNvSpPr>
          <p:nvPr userDrawn="1"/>
        </p:nvSpPr>
        <p:spPr bwMode="auto">
          <a:xfrm>
            <a:off x="0" y="2057400"/>
            <a:ext cx="9144000" cy="48006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DIN-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DIN-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DIN-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DIN-Bold" pitchFamily="2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har char="•"/>
        <a:tabLst>
          <a:tab pos="444500" algn="l"/>
          <a:tab pos="901700" algn="l"/>
          <a:tab pos="1346200" algn="l"/>
          <a:tab pos="1792288" algn="l"/>
        </a:tabLst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har char="–"/>
        <a:tabLst>
          <a:tab pos="444500" algn="l"/>
          <a:tab pos="901700" algn="l"/>
          <a:tab pos="1346200" algn="l"/>
          <a:tab pos="1792288" algn="l"/>
        </a:tabLst>
        <a:defRPr sz="2800">
          <a:solidFill>
            <a:schemeClr val="tx1"/>
          </a:solidFill>
          <a:latin typeface="Arial" charset="0"/>
        </a:defRPr>
      </a:lvl2pPr>
      <a:lvl3pPr marL="1144588" indent="-228600" algn="l" rtl="0" eaLnBrk="0" fontAlgn="base" hangingPunct="0">
        <a:spcBef>
          <a:spcPct val="0"/>
        </a:spcBef>
        <a:spcAft>
          <a:spcPct val="20000"/>
        </a:spcAft>
        <a:buChar char="•"/>
        <a:tabLst>
          <a:tab pos="444500" algn="l"/>
          <a:tab pos="901700" algn="l"/>
          <a:tab pos="1346200" algn="l"/>
          <a:tab pos="1792288" algn="l"/>
        </a:tabLst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har char="–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ChangeArrowheads="1"/>
          </p:cNvSpPr>
          <p:nvPr userDrawn="1"/>
        </p:nvSpPr>
        <p:spPr bwMode="auto">
          <a:xfrm>
            <a:off x="0" y="2057400"/>
            <a:ext cx="9144000" cy="48006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8613" y="1300163"/>
            <a:ext cx="84867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3200" rIns="90000" bIns="432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Gliederung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2400300"/>
            <a:ext cx="84867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3200" rIns="91440" bIns="432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Inhaltsverzeichnis</a:t>
            </a:r>
          </a:p>
        </p:txBody>
      </p:sp>
      <p:sp>
        <p:nvSpPr>
          <p:cNvPr id="2053" name="Rectangle 8"/>
          <p:cNvSpPr>
            <a:spLocks noChangeArrowheads="1"/>
          </p:cNvSpPr>
          <p:nvPr userDrawn="1"/>
        </p:nvSpPr>
        <p:spPr bwMode="auto">
          <a:xfrm>
            <a:off x="6327775" y="4238625"/>
            <a:ext cx="2816225" cy="438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0000" bIns="90000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 userDrawn="1"/>
        </p:nvSpPr>
        <p:spPr bwMode="auto">
          <a:xfrm>
            <a:off x="4900613" y="6526213"/>
            <a:ext cx="397033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lang="de-DE" altLang="de-DE" sz="1200" smtClean="0">
                <a:solidFill>
                  <a:schemeClr val="tx1"/>
                </a:solidFill>
                <a:latin typeface="Arial" pitchFamily="34" charset="0"/>
              </a:rPr>
              <a:t>14. Dezember 2009    Seite | </a:t>
            </a:r>
            <a:fld id="{C2B1CF1B-A1F9-4F39-A1E5-9D0FF52661BE}" type="slidenum">
              <a:rPr lang="de-DE" altLang="de-DE" sz="1200" smtClean="0">
                <a:solidFill>
                  <a:schemeClr val="tx1"/>
                </a:solidFill>
                <a:latin typeface="Arial" pitchFamily="34" charset="0"/>
              </a:rPr>
              <a:pPr algn="r">
                <a:defRPr/>
              </a:pPr>
              <a:t>‹Nr.›</a:t>
            </a:fld>
            <a:endParaRPr lang="de-DE" altLang="de-DE" sz="120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DIN-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DIN-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DIN-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DIN-Bold" pitchFamily="2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har char="•"/>
        <a:tabLst>
          <a:tab pos="444500" algn="l"/>
          <a:tab pos="901700" algn="l"/>
          <a:tab pos="1346200" algn="l"/>
          <a:tab pos="1792288" algn="l"/>
        </a:tabLst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har char="–"/>
        <a:tabLst>
          <a:tab pos="444500" algn="l"/>
          <a:tab pos="901700" algn="l"/>
          <a:tab pos="1346200" algn="l"/>
          <a:tab pos="1792288" algn="l"/>
        </a:tabLst>
        <a:defRPr sz="2800">
          <a:solidFill>
            <a:schemeClr val="tx1"/>
          </a:solidFill>
          <a:latin typeface="Arial" charset="0"/>
        </a:defRPr>
      </a:lvl2pPr>
      <a:lvl3pPr marL="1144588" indent="-228600" algn="l" rtl="0" eaLnBrk="0" fontAlgn="base" hangingPunct="0">
        <a:spcBef>
          <a:spcPct val="0"/>
        </a:spcBef>
        <a:spcAft>
          <a:spcPct val="20000"/>
        </a:spcAft>
        <a:buChar char="•"/>
        <a:tabLst>
          <a:tab pos="444500" algn="l"/>
          <a:tab pos="901700" algn="l"/>
          <a:tab pos="1346200" algn="l"/>
          <a:tab pos="1792288" algn="l"/>
        </a:tabLst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har char="–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2057400"/>
            <a:ext cx="84867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3200" rIns="90000" bIns="432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sp>
        <p:nvSpPr>
          <p:cNvPr id="17428" name="Rectangle 20"/>
          <p:cNvSpPr>
            <a:spLocks noChangeArrowheads="1"/>
          </p:cNvSpPr>
          <p:nvPr userDrawn="1"/>
        </p:nvSpPr>
        <p:spPr bwMode="auto">
          <a:xfrm>
            <a:off x="0" y="2057400"/>
            <a:ext cx="9144000" cy="48006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har char="•"/>
        <a:tabLst>
          <a:tab pos="444500" algn="l"/>
          <a:tab pos="901700" algn="l"/>
          <a:tab pos="1346200" algn="l"/>
          <a:tab pos="1792288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har char="–"/>
        <a:tabLst>
          <a:tab pos="444500" algn="l"/>
          <a:tab pos="901700" algn="l"/>
          <a:tab pos="1346200" algn="l"/>
          <a:tab pos="1792288" algn="l"/>
        </a:tabLst>
        <a:defRPr sz="2800">
          <a:solidFill>
            <a:schemeClr val="tx1"/>
          </a:solidFill>
          <a:latin typeface="+mn-lt"/>
        </a:defRPr>
      </a:lvl2pPr>
      <a:lvl3pPr marL="1144588" indent="-228600" algn="l" rtl="0" eaLnBrk="0" fontAlgn="base" hangingPunct="0">
        <a:spcBef>
          <a:spcPct val="0"/>
        </a:spcBef>
        <a:spcAft>
          <a:spcPct val="20000"/>
        </a:spcAft>
        <a:buChar char="•"/>
        <a:tabLst>
          <a:tab pos="444500" algn="l"/>
          <a:tab pos="901700" algn="l"/>
          <a:tab pos="1346200" algn="l"/>
          <a:tab pos="1792288" algn="l"/>
        </a:tabLs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har char="–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20000"/>
        </a:spcAft>
        <a:buChar char="»"/>
        <a:tabLst>
          <a:tab pos="444500" algn="l"/>
          <a:tab pos="901700" algn="l"/>
          <a:tab pos="1346200" algn="l"/>
          <a:tab pos="1792288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5225"/>
            <a:ext cx="2136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245225"/>
            <a:ext cx="2136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9A21B11-FE6B-402D-BD67-A15CEC8E88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103" name="Picture 7" descr="kopf_index_0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kopf_index_0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7" descr="kopf_index_0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7134225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9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72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30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30.jpeg"/><Relationship Id="rId4" Type="http://schemas.openxmlformats.org/officeDocument/2006/relationships/image" Target="../media/image50.pn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2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8.jpeg"/><Relationship Id="rId9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jpe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chart" Target="../charts/char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10" descr="Logo OncoRay3D_ne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589588"/>
            <a:ext cx="16573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" descr="HZDR_Schriftzug_solo_140p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5957888"/>
            <a:ext cx="11509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2" descr="TU_Logo_HKS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6115050"/>
            <a:ext cx="12239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 descr="UKD_2ZLG_4C Kop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5899150"/>
            <a:ext cx="1984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9863" y="692150"/>
            <a:ext cx="8783637" cy="2592388"/>
          </a:xfrm>
        </p:spPr>
        <p:txBody>
          <a:bodyPr/>
          <a:lstStyle/>
          <a:p>
            <a:pPr eaLnBrk="1" hangingPunct="1"/>
            <a:r>
              <a:rPr lang="en-GB" altLang="de-DE" sz="2800" b="1" dirty="0"/>
              <a:t>The University Proton Therapy Dresden: </a:t>
            </a:r>
            <a:r>
              <a:rPr lang="en-GB" altLang="de-DE" sz="2800" b="1" dirty="0" smtClean="0"/>
              <a:t/>
            </a:r>
            <a:br>
              <a:rPr lang="en-GB" altLang="de-DE" sz="2800" b="1" dirty="0" smtClean="0"/>
            </a:br>
            <a:r>
              <a:rPr lang="en-GB" altLang="de-DE" sz="2800" b="1" dirty="0" smtClean="0"/>
              <a:t>A </a:t>
            </a:r>
            <a:r>
              <a:rPr lang="en-GB" altLang="de-DE" sz="2800" b="1" dirty="0"/>
              <a:t>Facility Dedicated </a:t>
            </a:r>
            <a:r>
              <a:rPr lang="en-GB" altLang="de-DE" sz="2800" b="1" dirty="0" smtClean="0"/>
              <a:t>to Medical</a:t>
            </a:r>
            <a:r>
              <a:rPr lang="en-GB" altLang="de-DE" sz="2800" b="1" dirty="0"/>
              <a:t>, </a:t>
            </a:r>
            <a:r>
              <a:rPr lang="en-GB" altLang="de-DE" sz="2800" b="1" dirty="0" smtClean="0"/>
              <a:t>Radiobiology, </a:t>
            </a:r>
            <a:r>
              <a:rPr lang="en-GB" altLang="de-DE" sz="2800" b="1" dirty="0"/>
              <a:t>Medical Physics and Technology Research</a:t>
            </a:r>
            <a:r>
              <a:rPr lang="de-DE" altLang="de-DE" sz="2800" b="1" dirty="0" smtClean="0"/>
              <a:t/>
            </a:r>
            <a:br>
              <a:rPr lang="de-DE" altLang="de-DE" sz="2800" b="1" dirty="0" smtClean="0"/>
            </a:br>
            <a:r>
              <a:rPr lang="de-DE" altLang="de-DE" sz="2800" b="1" dirty="0" smtClean="0"/>
              <a:t/>
            </a:r>
            <a:br>
              <a:rPr lang="de-DE" altLang="de-DE" sz="2800" b="1" dirty="0" smtClean="0"/>
            </a:br>
            <a:r>
              <a:rPr lang="de-DE" altLang="de-DE" sz="2400" dirty="0" smtClean="0"/>
              <a:t>Workshop </a:t>
            </a:r>
            <a:r>
              <a:rPr lang="de-DE" altLang="de-DE" sz="2400" dirty="0" err="1" smtClean="0"/>
              <a:t>of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the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Georgian</a:t>
            </a:r>
            <a:r>
              <a:rPr lang="de-DE" altLang="de-DE" sz="2400" dirty="0" smtClean="0"/>
              <a:t>-German Science Bridge</a:t>
            </a:r>
            <a:br>
              <a:rPr lang="de-DE" altLang="de-DE" sz="2400" dirty="0" smtClean="0"/>
            </a:br>
            <a:r>
              <a:rPr lang="de-DE" altLang="de-DE" sz="2400" dirty="0" err="1" smtClean="0"/>
              <a:t>Kutaisi</a:t>
            </a:r>
            <a:r>
              <a:rPr lang="de-DE" altLang="de-DE" sz="2400" dirty="0" smtClean="0"/>
              <a:t>, September 12, 2022</a:t>
            </a:r>
          </a:p>
        </p:txBody>
      </p:sp>
      <p:sp>
        <p:nvSpPr>
          <p:cNvPr id="9223" name="Text Box 19"/>
          <p:cNvSpPr txBox="1">
            <a:spLocks noChangeArrowheads="1"/>
          </p:cNvSpPr>
          <p:nvPr/>
        </p:nvSpPr>
        <p:spPr bwMode="auto">
          <a:xfrm>
            <a:off x="395288" y="3920613"/>
            <a:ext cx="832035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dirty="0"/>
              <a:t>Wolfgang </a:t>
            </a:r>
            <a:r>
              <a:rPr lang="de-DE" altLang="de-DE" dirty="0" err="1"/>
              <a:t>Enghardt</a:t>
            </a:r>
            <a:endParaRPr lang="de-DE" altLang="de-DE" dirty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/>
              <a:t>Technische Universität Dresden, </a:t>
            </a:r>
            <a:r>
              <a:rPr lang="de-DE" altLang="de-DE" dirty="0" err="1" smtClean="0"/>
              <a:t>Faculty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Medicine</a:t>
            </a:r>
            <a:r>
              <a:rPr lang="de-DE" altLang="de-DE" dirty="0" smtClean="0"/>
              <a:t> Carl </a:t>
            </a:r>
            <a:r>
              <a:rPr lang="de-DE" altLang="de-DE" dirty="0"/>
              <a:t>Gustav Carus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 err="1"/>
              <a:t>OncoRay</a:t>
            </a:r>
            <a:r>
              <a:rPr lang="de-DE" altLang="de-DE" dirty="0"/>
              <a:t> – </a:t>
            </a:r>
            <a:r>
              <a:rPr lang="de-DE" altLang="de-DE" dirty="0" smtClean="0"/>
              <a:t>National Center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Radiation Research in </a:t>
            </a:r>
            <a:r>
              <a:rPr lang="de-DE" altLang="de-DE" dirty="0" err="1" smtClean="0"/>
              <a:t>Oncology</a:t>
            </a:r>
            <a:endParaRPr lang="de-DE" alt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3</a:t>
            </a:r>
            <a:r>
              <a:rPr lang="de-DE" altLang="de-DE" sz="2800" b="1" dirty="0" smtClean="0"/>
              <a:t>. </a:t>
            </a:r>
            <a:r>
              <a:rPr lang="de-DE" altLang="de-DE" sz="2800" b="1" dirty="0"/>
              <a:t>Treatments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Clinical </a:t>
            </a:r>
            <a:r>
              <a:rPr lang="de-DE" altLang="de-DE" sz="2800" b="1" dirty="0" smtClean="0"/>
              <a:t>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/>
              <a:t>European Particle Therapy Network (EPTN)</a:t>
            </a:r>
            <a:endParaRPr lang="de-DE" altLang="de-DE" sz="2200" dirty="0"/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A688968-1458-47AA-98A2-AFF29C05A113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123486" y="1340710"/>
            <a:ext cx="9129163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•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Facilitated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by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sz="1800" dirty="0" smtClean="0">
                <a:solidFill>
                  <a:srgbClr val="FF0000"/>
                </a:solidFill>
                <a:latin typeface="Helvetica" pitchFamily="34" charset="0"/>
              </a:rPr>
              <a:t>ESTRO</a:t>
            </a:r>
          </a:p>
          <a:p>
            <a:pPr>
              <a:spcBef>
                <a:spcPts val="100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•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Organizers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: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C. Grau,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Aarhus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; D. Weber,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Villigen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, D. Georg, Vienna</a:t>
            </a:r>
          </a:p>
          <a:p>
            <a:pPr>
              <a:spcBef>
                <a:spcPts val="100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•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Founding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member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s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: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Aarhus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rgbClr val="FF0000"/>
                </a:solidFill>
                <a:latin typeface="Helvetica" pitchFamily="34" charset="0"/>
              </a:rPr>
              <a:t>Dresden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Essen, Groningen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Heidelberg, Pavia,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Trento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,  </a:t>
            </a:r>
            <a:b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</a:b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                                   Uppsala,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Villigen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, Wiener Neustadt</a:t>
            </a:r>
          </a:p>
          <a:p>
            <a:pPr>
              <a:spcBef>
                <a:spcPts val="100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• Open </a:t>
            </a:r>
            <a:r>
              <a:rPr lang="de-DE" altLang="de-DE" sz="1800" dirty="0" err="1">
                <a:solidFill>
                  <a:srgbClr val="000000"/>
                </a:solidFill>
                <a:latin typeface="Helvetica" pitchFamily="34" charset="0"/>
              </a:rPr>
              <a:t>f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or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all European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facilities</a:t>
            </a:r>
            <a:endParaRPr lang="de-DE" altLang="de-DE" sz="1800" dirty="0">
              <a:solidFill>
                <a:schemeClr val="tx1"/>
              </a:solidFill>
              <a:latin typeface="Helvetica" pitchFamily="34" charset="0"/>
            </a:endParaRPr>
          </a:p>
          <a:p>
            <a:pPr>
              <a:spcBef>
                <a:spcPts val="100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•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Workpackages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:</a:t>
            </a:r>
            <a:endParaRPr lang="de-DE" altLang="de-DE" sz="1800" dirty="0">
              <a:solidFill>
                <a:schemeClr val="tx1"/>
              </a:solidFill>
              <a:latin typeface="Helvetica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  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1. 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Clinical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(H.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Langendijk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R.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Orecchia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K.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Hausterman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D. Zips, J.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Balosso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rgbClr val="FF0000"/>
                </a:solidFill>
                <a:latin typeface="Helvetica" pitchFamily="34" charset="0"/>
              </a:rPr>
              <a:t>E. </a:t>
            </a:r>
            <a:r>
              <a:rPr lang="de-DE" altLang="de-DE" sz="1800" dirty="0" err="1" smtClean="0">
                <a:solidFill>
                  <a:srgbClr val="FF0000"/>
                </a:solidFill>
                <a:latin typeface="Helvetica" pitchFamily="34" charset="0"/>
              </a:rPr>
              <a:t>Troost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)</a:t>
            </a:r>
            <a:endParaRPr lang="de-DE" altLang="de-DE" sz="1800" dirty="0">
              <a:solidFill>
                <a:schemeClr val="tx1"/>
              </a:solidFill>
              <a:latin typeface="Helvetica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   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2. 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Dose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assessment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,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quality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assurance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,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dummy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runs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,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technology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inventory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/>
            </a:r>
            <a:b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</a:b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       (O. </a:t>
            </a:r>
            <a:r>
              <a:rPr lang="en-GB" sz="1800" dirty="0" err="1" smtClean="0">
                <a:solidFill>
                  <a:schemeClr val="tx1"/>
                </a:solidFill>
                <a:latin typeface="+mn-lt"/>
              </a:rPr>
              <a:t>Jäkel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S. </a:t>
            </a:r>
            <a:r>
              <a:rPr lang="en-GB" sz="1800" dirty="0" err="1" smtClean="0">
                <a:solidFill>
                  <a:schemeClr val="tx1"/>
                </a:solidFill>
                <a:latin typeface="+mn-lt"/>
              </a:rPr>
              <a:t>Safai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S. </a:t>
            </a:r>
            <a:r>
              <a:rPr lang="en-GB" sz="1800" dirty="0" err="1" smtClean="0">
                <a:solidFill>
                  <a:schemeClr val="tx1"/>
                </a:solidFill>
                <a:latin typeface="+mn-lt"/>
              </a:rPr>
              <a:t>Lorentini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)</a:t>
            </a:r>
            <a:endParaRPr lang="de-DE" altLang="de-DE" sz="18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   3. 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Education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(M. </a:t>
            </a:r>
            <a:r>
              <a:rPr lang="en-GB" sz="1800" dirty="0" err="1" smtClean="0">
                <a:solidFill>
                  <a:schemeClr val="tx1"/>
                </a:solidFill>
                <a:latin typeface="+mn-lt"/>
              </a:rPr>
              <a:t>Høyer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, M. </a:t>
            </a:r>
            <a:r>
              <a:rPr lang="de-DE" altLang="de-DE" sz="1800" dirty="0" smtClean="0">
                <a:solidFill>
                  <a:schemeClr val="tx1"/>
                </a:solidFill>
                <a:latin typeface="+mn-lt"/>
              </a:rPr>
              <a:t>Schwarz)</a:t>
            </a:r>
            <a:endParaRPr lang="de-DE" altLang="de-DE" sz="18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  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4.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Image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g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uidance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in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particle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therapy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(</a:t>
            </a:r>
            <a:r>
              <a:rPr lang="de-DE" altLang="de-DE" sz="1800" dirty="0" smtClean="0">
                <a:solidFill>
                  <a:srgbClr val="FF0000"/>
                </a:solidFill>
                <a:latin typeface="Helvetica" pitchFamily="34" charset="0"/>
              </a:rPr>
              <a:t>A. Hoffmann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, A. </a:t>
            </a:r>
            <a:r>
              <a:rPr lang="en-GB" sz="1800" dirty="0" err="1" smtClean="0">
                <a:solidFill>
                  <a:schemeClr val="tx1"/>
                </a:solidFill>
              </a:rPr>
              <a:t>Bolsi</a:t>
            </a:r>
            <a:r>
              <a:rPr lang="en-GB" sz="1800" dirty="0" smtClean="0">
                <a:solidFill>
                  <a:schemeClr val="tx1"/>
                </a:solidFill>
              </a:rPr>
              <a:t>)</a:t>
            </a:r>
            <a:endParaRPr lang="de-DE" altLang="de-DE" sz="1800" dirty="0" smtClean="0">
              <a:solidFill>
                <a:schemeClr val="tx1"/>
              </a:solidFill>
              <a:latin typeface="Helvetica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dirty="0">
                <a:solidFill>
                  <a:srgbClr val="0000CC"/>
                </a:solidFill>
              </a:rPr>
              <a:t> </a:t>
            </a:r>
            <a:r>
              <a:rPr lang="de-DE" altLang="de-DE" sz="1800" dirty="0" smtClean="0">
                <a:solidFill>
                  <a:srgbClr val="0000CC"/>
                </a:solidFill>
              </a:rPr>
              <a:t>  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5.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TPS in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particle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therapy</a:t>
            </a: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 (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H.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Nyström</a:t>
            </a: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T. Lomax, </a:t>
            </a:r>
            <a:r>
              <a:rPr lang="de-DE" altLang="de-DE" sz="1800" dirty="0" smtClean="0">
                <a:solidFill>
                  <a:srgbClr val="FF0000"/>
                </a:solidFill>
                <a:latin typeface="Helvetica" pitchFamily="34" charset="0"/>
              </a:rPr>
              <a:t>C. Richter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)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  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6.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Radiobiology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, RBE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/>
            </a:r>
            <a:b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</a:b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       (M.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Dosanjh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B. Jones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A. Lühr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rgbClr val="FF0000"/>
                </a:solidFill>
                <a:latin typeface="Helvetica" pitchFamily="34" charset="0"/>
              </a:rPr>
              <a:t>J. </a:t>
            </a:r>
            <a:r>
              <a:rPr lang="de-DE" altLang="de-DE" sz="1800" dirty="0" err="1" smtClean="0">
                <a:solidFill>
                  <a:srgbClr val="FF0000"/>
                </a:solidFill>
                <a:latin typeface="Helvetica" pitchFamily="34" charset="0"/>
              </a:rPr>
              <a:t>Pawelke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M.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Pruschy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B.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Sørensen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)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  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7. </a:t>
            </a:r>
            <a:r>
              <a:rPr lang="de-DE" altLang="de-DE" sz="1800" dirty="0" err="1">
                <a:solidFill>
                  <a:srgbClr val="0000CC"/>
                </a:solidFill>
                <a:latin typeface="Helvetica" pitchFamily="34" charset="0"/>
              </a:rPr>
              <a:t>Health</a:t>
            </a:r>
            <a:r>
              <a:rPr lang="de-DE" altLang="de-DE" sz="1800" dirty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economy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>
                <a:solidFill>
                  <a:schemeClr val="tx1"/>
                </a:solidFill>
                <a:latin typeface="Helvetica" pitchFamily="34" charset="0"/>
              </a:rPr>
              <a:t>(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Y. </a:t>
            </a:r>
            <a:r>
              <a:rPr lang="de-DE" altLang="de-DE" sz="1800" dirty="0" err="1" smtClean="0">
                <a:solidFill>
                  <a:schemeClr val="tx1"/>
                </a:solidFill>
                <a:latin typeface="Helvetica" pitchFamily="34" charset="0"/>
              </a:rPr>
              <a:t>Lievens</a:t>
            </a:r>
            <a:r>
              <a:rPr lang="de-DE" altLang="de-DE" sz="1800" dirty="0" smtClean="0">
                <a:solidFill>
                  <a:schemeClr val="tx1"/>
                </a:solidFill>
                <a:latin typeface="Helvetica" pitchFamily="34" charset="0"/>
              </a:rPr>
              <a:t>)</a:t>
            </a:r>
            <a:endParaRPr lang="de-DE" altLang="de-DE" sz="1800" dirty="0" smtClean="0">
              <a:solidFill>
                <a:schemeClr val="tx1"/>
              </a:solidFill>
            </a:endParaRPr>
          </a:p>
        </p:txBody>
      </p:sp>
      <p:pic>
        <p:nvPicPr>
          <p:cNvPr id="8" name="Grafik 33" descr="LogoOncoRaytransparent_3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5639" y="6646863"/>
            <a:ext cx="915193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: 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Jörg </a:t>
            </a:r>
            <a:r>
              <a:rPr lang="de-DE" altLang="de-DE" sz="1200" dirty="0" err="1" smtClean="0">
                <a:solidFill>
                  <a:schemeClr val="bg1"/>
                </a:solidFill>
                <a:latin typeface="Helvetica" pitchFamily="34" charset="0"/>
              </a:rPr>
              <a:t>Pawelke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4</a:t>
            </a:r>
            <a:r>
              <a:rPr lang="de-DE" altLang="de-DE" sz="2800" b="1" dirty="0" smtClean="0"/>
              <a:t>. </a:t>
            </a:r>
            <a:r>
              <a:rPr lang="de-DE" altLang="de-DE" sz="2800" b="1" dirty="0" err="1" smtClean="0"/>
              <a:t>Radiobiology</a:t>
            </a:r>
            <a:r>
              <a:rPr lang="de-DE" altLang="de-DE" sz="2800" b="1" dirty="0" smtClean="0"/>
              <a:t> </a:t>
            </a:r>
            <a:r>
              <a:rPr lang="de-DE" altLang="de-DE" sz="2800" b="1" dirty="0" err="1" smtClean="0"/>
              <a:t>experiments</a:t>
            </a:r>
            <a:endParaRPr lang="de-DE" altLang="de-DE" sz="28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smtClean="0"/>
              <a:t>Irradiation </a:t>
            </a:r>
            <a:r>
              <a:rPr lang="de-DE" altLang="de-DE" sz="2200" dirty="0" err="1" smtClean="0"/>
              <a:t>facility</a:t>
            </a:r>
            <a:endParaRPr lang="de-DE" altLang="de-DE" sz="2200" dirty="0"/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A688968-1458-47AA-98A2-AFF29C05A113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915193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: 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Jörg Pawelke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0BBA906-AA83-4DF4-B294-4FFFD242D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" y="1340710"/>
            <a:ext cx="8244000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06463" indent="-3651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2416175" indent="-1714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1800" i="0" kern="0" dirty="0" smtClean="0">
                <a:latin typeface="Arial" panose="020B0604020202020204" pitchFamily="34" charset="0"/>
              </a:rPr>
              <a:t>• </a:t>
            </a:r>
            <a:r>
              <a:rPr lang="en-US" sz="1800" i="0" kern="0" dirty="0" smtClean="0">
                <a:solidFill>
                  <a:srgbClr val="FF0000"/>
                </a:solidFill>
              </a:rPr>
              <a:t>Double-scattering</a:t>
            </a:r>
            <a:r>
              <a:rPr lang="en-US" sz="1800" i="0" kern="0" dirty="0" smtClean="0"/>
              <a:t> </a:t>
            </a:r>
            <a:r>
              <a:rPr lang="en-US" sz="1800" i="0" kern="0" dirty="0"/>
              <a:t>field shaping device, </a:t>
            </a:r>
            <a:r>
              <a:rPr lang="en-US" sz="1800" i="1" kern="0" dirty="0"/>
              <a:t>E</a:t>
            </a:r>
            <a:r>
              <a:rPr lang="en-US" sz="1800" i="0" kern="0" dirty="0"/>
              <a:t> = 150 MeV</a:t>
            </a:r>
          </a:p>
          <a:p>
            <a:pPr marL="0" indent="0">
              <a:spcBef>
                <a:spcPts val="600"/>
              </a:spcBef>
            </a:pPr>
            <a:r>
              <a:rPr lang="en-US" sz="1800" kern="0" dirty="0" smtClean="0">
                <a:latin typeface="Arial" panose="020B0604020202020204" pitchFamily="34" charset="0"/>
              </a:rPr>
              <a:t>• </a:t>
            </a:r>
            <a:r>
              <a:rPr lang="en-US" altLang="de-DE" sz="1800" i="0" dirty="0" smtClean="0">
                <a:cs typeface="Arial" charset="0"/>
              </a:rPr>
              <a:t>10 </a:t>
            </a:r>
            <a:r>
              <a:rPr lang="en-US" sz="1800" kern="0" dirty="0"/>
              <a:t>×</a:t>
            </a:r>
            <a:r>
              <a:rPr lang="en-US" altLang="de-DE" sz="1800" i="0" dirty="0" smtClean="0">
                <a:cs typeface="Arial" charset="0"/>
              </a:rPr>
              <a:t> </a:t>
            </a:r>
            <a:r>
              <a:rPr lang="en-US" altLang="de-DE" sz="1800" i="0" dirty="0">
                <a:cs typeface="Arial" charset="0"/>
              </a:rPr>
              <a:t>10 cm² field, </a:t>
            </a:r>
            <a:r>
              <a:rPr lang="en-US" altLang="de-DE" sz="1800" i="0" dirty="0" smtClean="0">
                <a:cs typeface="Arial" charset="0"/>
              </a:rPr>
              <a:t>20-32 </a:t>
            </a:r>
            <a:r>
              <a:rPr lang="en-US" altLang="de-DE" sz="1800" i="0" dirty="0">
                <a:cs typeface="Arial" charset="0"/>
              </a:rPr>
              <a:t>mm SOBP width, </a:t>
            </a:r>
            <a:r>
              <a:rPr lang="en-US" altLang="de-DE" sz="1800" i="0" dirty="0" smtClean="0">
                <a:cs typeface="Arial" charset="0"/>
              </a:rPr>
              <a:t>dose rate: ≤ </a:t>
            </a:r>
            <a:r>
              <a:rPr lang="en-US" altLang="de-DE" sz="1800" i="0" dirty="0">
                <a:cs typeface="Arial" charset="0"/>
              </a:rPr>
              <a:t>15 </a:t>
            </a:r>
            <a:r>
              <a:rPr lang="en-US" altLang="de-DE" sz="1800" i="0" dirty="0" err="1" smtClean="0">
                <a:cs typeface="Arial" charset="0"/>
              </a:rPr>
              <a:t>Gy</a:t>
            </a:r>
            <a:r>
              <a:rPr lang="en-US" altLang="de-DE" sz="1800" i="0" dirty="0" smtClean="0">
                <a:cs typeface="Arial" charset="0"/>
              </a:rPr>
              <a:t>/min</a:t>
            </a:r>
          </a:p>
          <a:p>
            <a:pPr marL="0" indent="0">
              <a:spcBef>
                <a:spcPts val="600"/>
              </a:spcBef>
            </a:pPr>
            <a:r>
              <a:rPr lang="en-US" sz="1800" kern="0" dirty="0" smtClean="0">
                <a:latin typeface="Arial" panose="020B0604020202020204" pitchFamily="34" charset="0"/>
              </a:rPr>
              <a:t>• </a:t>
            </a:r>
            <a:r>
              <a:rPr lang="en-US" sz="1800" kern="0" dirty="0" smtClean="0">
                <a:solidFill>
                  <a:srgbClr val="FF0000"/>
                </a:solidFill>
                <a:latin typeface="Arial" panose="020B0604020202020204" pitchFamily="34" charset="0"/>
              </a:rPr>
              <a:t>Collimation</a:t>
            </a:r>
            <a:r>
              <a:rPr lang="en-US" sz="1800" kern="0" dirty="0" smtClean="0">
                <a:latin typeface="Arial" panose="020B0604020202020204" pitchFamily="34" charset="0"/>
              </a:rPr>
              <a:t> down to </a:t>
            </a:r>
            <a:r>
              <a:rPr lang="en-US" sz="1800" kern="0" dirty="0" smtClean="0">
                <a:latin typeface="Arial" panose="020B0604020202020204" pitchFamily="34" charset="0"/>
                <a:sym typeface="Symbol" panose="05050102010706020507" pitchFamily="18" charset="2"/>
              </a:rPr>
              <a:t> = </a:t>
            </a:r>
            <a:r>
              <a:rPr lang="en-US" sz="1800" kern="0" dirty="0" smtClean="0">
                <a:latin typeface="Arial" panose="020B0604020202020204" pitchFamily="34" charset="0"/>
              </a:rPr>
              <a:t>1 mm for irradiation of mouse brain </a:t>
            </a:r>
            <a:r>
              <a:rPr lang="en-US" sz="1800" kern="0" dirty="0" smtClean="0">
                <a:latin typeface="Arial" panose="020B0604020202020204" pitchFamily="34" charset="0"/>
              </a:rPr>
              <a:t>substructures</a:t>
            </a:r>
          </a:p>
          <a:p>
            <a:pPr marL="0" indent="0">
              <a:spcBef>
                <a:spcPts val="600"/>
              </a:spcBef>
            </a:pPr>
            <a:r>
              <a:rPr lang="en-US" sz="1800" kern="0" dirty="0" smtClean="0">
                <a:latin typeface="Arial" panose="020B0604020202020204" pitchFamily="34" charset="0"/>
              </a:rPr>
              <a:t>• </a:t>
            </a:r>
            <a:r>
              <a:rPr lang="en-US" sz="1800" kern="0" dirty="0" smtClean="0">
                <a:solidFill>
                  <a:srgbClr val="FF0000"/>
                </a:solidFill>
                <a:latin typeface="Arial" panose="020B0604020202020204" pitchFamily="34" charset="0"/>
              </a:rPr>
              <a:t>Flash irradiation: </a:t>
            </a:r>
            <a:r>
              <a:rPr lang="en-GB" altLang="de-DE" sz="1800" dirty="0" smtClean="0"/>
              <a:t>Ultra-high </a:t>
            </a:r>
            <a:r>
              <a:rPr lang="en-GB" altLang="de-DE" sz="1800" dirty="0"/>
              <a:t>(300 </a:t>
            </a:r>
            <a:r>
              <a:rPr lang="en-GB" altLang="de-DE" sz="1800" dirty="0" err="1"/>
              <a:t>Gy</a:t>
            </a:r>
            <a:r>
              <a:rPr lang="en-GB" altLang="de-DE" sz="1800" dirty="0"/>
              <a:t>/s) and conventional (5 </a:t>
            </a:r>
            <a:r>
              <a:rPr lang="en-GB" altLang="de-DE" sz="1800" dirty="0" err="1"/>
              <a:t>Gy</a:t>
            </a:r>
            <a:r>
              <a:rPr lang="en-GB" altLang="de-DE" sz="1800" dirty="0"/>
              <a:t>/min) dose rate</a:t>
            </a:r>
            <a:endParaRPr lang="en-US" sz="1800" i="0" kern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DCC3C7-4C80-4C89-81A8-042AA2D268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r="29911" b="14565"/>
          <a:stretch/>
        </p:blipFill>
        <p:spPr bwMode="auto">
          <a:xfrm>
            <a:off x="7475537" y="4853344"/>
            <a:ext cx="1476000" cy="12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4F0F446-CD2C-4CC8-9205-01EEF3587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/>
          <a:stretch>
            <a:fillRect/>
          </a:stretch>
        </p:blipFill>
        <p:spPr bwMode="auto">
          <a:xfrm rot="5400000">
            <a:off x="8251073" y="5704715"/>
            <a:ext cx="252000" cy="119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1">
            <a:extLst>
              <a:ext uri="{FF2B5EF4-FFF2-40B4-BE49-F238E27FC236}">
                <a16:creationId xmlns:a16="http://schemas.microsoft.com/office/drawing/2014/main" id="{73DAAF01-80E6-463D-AC3F-788978A45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270" y="5925280"/>
            <a:ext cx="1100139" cy="22225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1" name="Rechteck 2">
            <a:extLst>
              <a:ext uri="{FF2B5EF4-FFF2-40B4-BE49-F238E27FC236}">
                <a16:creationId xmlns:a16="http://schemas.microsoft.com/office/drawing/2014/main" id="{C509139E-338B-4F80-8F43-4D46D1A77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910" y="4861657"/>
            <a:ext cx="881063" cy="1285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6DAEBBF-EBD1-4215-9A4B-77581F65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8044"/>
          <a:stretch>
            <a:fillRect/>
          </a:stretch>
        </p:blipFill>
        <p:spPr bwMode="auto">
          <a:xfrm>
            <a:off x="1367921" y="4797190"/>
            <a:ext cx="6408000" cy="149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liennummernplatzhalter 1">
            <a:extLst>
              <a:ext uri="{FF2B5EF4-FFF2-40B4-BE49-F238E27FC236}">
                <a16:creationId xmlns:a16="http://schemas.microsoft.com/office/drawing/2014/main" id="{BCD1F8D2-A704-43F1-8EEE-91AC10F24442}"/>
              </a:ext>
            </a:extLst>
          </p:cNvPr>
          <p:cNvSpPr txBox="1">
            <a:spLocks/>
          </p:cNvSpPr>
          <p:nvPr/>
        </p:nvSpPr>
        <p:spPr>
          <a:xfrm>
            <a:off x="6553203" y="6185175"/>
            <a:ext cx="2132013" cy="47466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5pPr>
            <a:lvl6pPr marL="2514537" indent="-228594" algn="l" defTabSz="449251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6pPr>
            <a:lvl7pPr marL="2971726" indent="-228594" algn="l" defTabSz="449251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7pPr>
            <a:lvl8pPr marL="3428914" indent="-228594" algn="l" defTabSz="449251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8pPr>
            <a:lvl9pPr marL="3886103" indent="-228594" algn="l" defTabSz="449251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723882" algn="l"/>
                <a:tab pos="1447764" algn="l"/>
              </a:tabLst>
              <a:defRPr sz="2400" i="1" kern="1200">
                <a:solidFill>
                  <a:schemeClr val="bg1"/>
                </a:solidFill>
                <a:latin typeface="Arial" charset="0"/>
                <a:ea typeface="Microsoft YaHei" pitchFamily="34" charset="-122"/>
                <a:cs typeface="+mn-cs"/>
              </a:defRPr>
            </a:lvl9pPr>
          </a:lstStyle>
          <a:p>
            <a:fld id="{16536319-B870-4C17-B64F-014C09108ADB}" type="slidenum">
              <a:rPr lang="de-DE" altLang="de-DE" sz="1400" smtClean="0">
                <a:solidFill>
                  <a:srgbClr val="FFFFFF"/>
                </a:solidFill>
                <a:latin typeface="Times New Roman" pitchFamily="18" charset="0"/>
                <a:ea typeface="Arial Unicode MS" charset="-128"/>
                <a:cs typeface="Arial Unicode MS" charset="-128"/>
              </a:rPr>
              <a:pPr/>
              <a:t>11</a:t>
            </a:fld>
            <a:endParaRPr lang="de-DE" altLang="de-DE" sz="1400">
              <a:solidFill>
                <a:srgbClr val="FFFFFF"/>
              </a:solidFill>
              <a:latin typeface="Times New Roman" pitchFamily="18" charset="0"/>
              <a:ea typeface="Arial Unicode MS" charset="-128"/>
              <a:cs typeface="Arial Unicode MS" charset="-128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DEAD59C-081A-42B7-8447-8A84C976CB39}"/>
              </a:ext>
            </a:extLst>
          </p:cNvPr>
          <p:cNvSpPr txBox="1"/>
          <p:nvPr/>
        </p:nvSpPr>
        <p:spPr>
          <a:xfrm>
            <a:off x="1056878" y="6079255"/>
            <a:ext cx="15193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1st </a:t>
            </a:r>
            <a:r>
              <a:rPr lang="de-DE" sz="1400" dirty="0" err="1" smtClean="0">
                <a:solidFill>
                  <a:schemeClr val="tx1"/>
                </a:solidFill>
              </a:rPr>
              <a:t>scatterer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E34993D-A770-4D28-8933-C3DAA458A864}"/>
              </a:ext>
            </a:extLst>
          </p:cNvPr>
          <p:cNvSpPr txBox="1"/>
          <p:nvPr/>
        </p:nvSpPr>
        <p:spPr>
          <a:xfrm>
            <a:off x="2590229" y="6079255"/>
            <a:ext cx="15193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2nd </a:t>
            </a:r>
            <a:r>
              <a:rPr lang="de-DE" sz="1400" dirty="0" err="1" smtClean="0">
                <a:solidFill>
                  <a:schemeClr val="tx1"/>
                </a:solidFill>
              </a:rPr>
              <a:t>scatterer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CED41E-D561-41E9-97A8-0F563D570817}"/>
              </a:ext>
            </a:extLst>
          </p:cNvPr>
          <p:cNvSpPr txBox="1"/>
          <p:nvPr/>
        </p:nvSpPr>
        <p:spPr>
          <a:xfrm>
            <a:off x="5936481" y="6079255"/>
            <a:ext cx="11676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>
                <a:solidFill>
                  <a:schemeClr val="tx1"/>
                </a:solidFill>
              </a:rPr>
              <a:t>Collimator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D3F7426-F85A-45BA-BBF8-9D75FC17D7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2" r="15738" b="22030"/>
          <a:stretch/>
        </p:blipFill>
        <p:spPr>
          <a:xfrm>
            <a:off x="418143" y="2852920"/>
            <a:ext cx="7344000" cy="1836000"/>
          </a:xfrm>
          <a:prstGeom prst="rect">
            <a:avLst/>
          </a:prstGeom>
        </p:spPr>
      </p:pic>
      <p:sp>
        <p:nvSpPr>
          <p:cNvPr id="19" name="Pfeil nach rechts 15">
            <a:extLst>
              <a:ext uri="{FF2B5EF4-FFF2-40B4-BE49-F238E27FC236}">
                <a16:creationId xmlns:a16="http://schemas.microsoft.com/office/drawing/2014/main" id="{423B59E9-2742-4463-91FA-38B4871F0E3C}"/>
              </a:ext>
            </a:extLst>
          </p:cNvPr>
          <p:cNvSpPr/>
          <p:nvPr/>
        </p:nvSpPr>
        <p:spPr>
          <a:xfrm>
            <a:off x="71408" y="3251269"/>
            <a:ext cx="1188000" cy="469923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"/>
              </a:rPr>
              <a:t>Protons</a:t>
            </a: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78C022E3-E99C-475D-8650-A6402936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00" y="6594306"/>
            <a:ext cx="67689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i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Helmbrecht </a:t>
            </a:r>
            <a:r>
              <a:rPr lang="de-DE" altLang="de-DE" sz="1200" i="1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et al</a:t>
            </a:r>
            <a:r>
              <a:rPr lang="de-DE" altLang="de-DE" sz="1200" i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.: J </a:t>
            </a:r>
            <a:r>
              <a:rPr lang="de-DE" altLang="de-DE" sz="1200" i="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Instrum</a:t>
            </a:r>
            <a:r>
              <a:rPr lang="de-DE" altLang="de-DE" sz="1200" i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 11 (2016) </a:t>
            </a:r>
            <a:r>
              <a:rPr lang="de-DE" altLang="de-DE" sz="1200" i="0" dirty="0" smtClean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T11001, Beyreuther </a:t>
            </a:r>
            <a:r>
              <a:rPr lang="de-DE" altLang="de-DE" sz="1200" i="1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et al</a:t>
            </a:r>
            <a:r>
              <a:rPr lang="de-DE" altLang="de-DE" sz="1200" i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.: </a:t>
            </a:r>
            <a:r>
              <a:rPr lang="de-DE" altLang="de-DE" sz="1200" i="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Int</a:t>
            </a:r>
            <a:r>
              <a:rPr lang="de-DE" altLang="de-DE" sz="1200" i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 J </a:t>
            </a:r>
            <a:r>
              <a:rPr lang="de-DE" altLang="de-DE" sz="1200" i="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Particle</a:t>
            </a:r>
            <a:r>
              <a:rPr lang="de-DE" altLang="de-DE" sz="1200" i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de-DE" altLang="de-DE" sz="1200" i="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Ther</a:t>
            </a:r>
            <a:r>
              <a:rPr lang="de-DE" altLang="de-DE" sz="1200" i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 5 (2018) 172</a:t>
            </a:r>
            <a:endParaRPr lang="en-GB" altLang="de-DE" sz="1200" i="0" dirty="0">
              <a:solidFill>
                <a:schemeClr val="bg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1" name="Pfeil nach rechts 15">
            <a:extLst>
              <a:ext uri="{FF2B5EF4-FFF2-40B4-BE49-F238E27FC236}">
                <a16:creationId xmlns:a16="http://schemas.microsoft.com/office/drawing/2014/main" id="{52A042B8-D87D-43D7-8AA2-B046DF6E164C}"/>
              </a:ext>
            </a:extLst>
          </p:cNvPr>
          <p:cNvSpPr/>
          <p:nvPr/>
        </p:nvSpPr>
        <p:spPr>
          <a:xfrm>
            <a:off x="69788" y="5186100"/>
            <a:ext cx="1188000" cy="469923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37828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68B7C491-32C9-43C6-B9CE-EECD5668C68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 smtClean="0"/>
              <a:t>5</a:t>
            </a:r>
            <a:r>
              <a:rPr lang="de-DE" altLang="de-DE" sz="2800" b="1" dirty="0"/>
              <a:t>. Medical </a:t>
            </a:r>
            <a:r>
              <a:rPr lang="de-DE" altLang="de-DE" sz="2800" b="1" dirty="0" err="1"/>
              <a:t>Physics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</a:t>
            </a:r>
            <a:r>
              <a:rPr lang="de-DE" altLang="de-DE" sz="2800" b="1" dirty="0" smtClean="0"/>
              <a:t>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 smtClean="0"/>
              <a:t>Dual energy CT for proton treatment planning (I)</a:t>
            </a:r>
            <a:endParaRPr lang="en-US" altLang="de-DE" sz="2200" dirty="0"/>
          </a:p>
        </p:txBody>
      </p:sp>
      <p:grpSp>
        <p:nvGrpSpPr>
          <p:cNvPr id="5" name="Group 9"/>
          <p:cNvGrpSpPr/>
          <p:nvPr/>
        </p:nvGrpSpPr>
        <p:grpSpPr>
          <a:xfrm>
            <a:off x="2091013" y="3467846"/>
            <a:ext cx="2349248" cy="1568162"/>
            <a:chOff x="4419600" y="1287879"/>
            <a:chExt cx="4579618" cy="3056974"/>
          </a:xfrm>
        </p:grpSpPr>
        <p:grpSp>
          <p:nvGrpSpPr>
            <p:cNvPr id="6" name="Group 10"/>
            <p:cNvGrpSpPr/>
            <p:nvPr/>
          </p:nvGrpSpPr>
          <p:grpSpPr>
            <a:xfrm>
              <a:off x="4419600" y="1287879"/>
              <a:ext cx="4477871" cy="2642965"/>
              <a:chOff x="4419600" y="1287879"/>
              <a:chExt cx="4477871" cy="2642965"/>
            </a:xfrm>
          </p:grpSpPr>
          <p:pic>
            <p:nvPicPr>
              <p:cNvPr id="8" name="Picture 4" descr="Related image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419600" y="1602924"/>
                <a:ext cx="2289062" cy="2327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Image result for minion phil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0274" y="1287879"/>
                <a:ext cx="2217197" cy="2642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34"/>
            <p:cNvSpPr txBox="1"/>
            <p:nvPr/>
          </p:nvSpPr>
          <p:spPr>
            <a:xfrm>
              <a:off x="7273654" y="3924867"/>
              <a:ext cx="1725564" cy="419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j-lt"/>
                  <a:ea typeface="ＭＳ Ｐゴシック" charset="0"/>
                </a:rPr>
                <a:t>Universal Studios</a:t>
              </a:r>
            </a:p>
          </p:txBody>
        </p:sp>
      </p:grpSp>
      <p:sp>
        <p:nvSpPr>
          <p:cNvPr id="10" name="Rechteck 8">
            <a:extLst>
              <a:ext uri="{FF2B5EF4-FFF2-40B4-BE49-F238E27FC236}">
                <a16:creationId xmlns:a16="http://schemas.microsoft.com/office/drawing/2014/main" id="{823D47B8-7F7F-4E9C-71D4-09BD84831159}"/>
              </a:ext>
            </a:extLst>
          </p:cNvPr>
          <p:cNvSpPr/>
          <p:nvPr/>
        </p:nvSpPr>
        <p:spPr>
          <a:xfrm>
            <a:off x="115654" y="5116847"/>
            <a:ext cx="751651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51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•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Reduction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of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safety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margins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downbeam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by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35%</a:t>
            </a:r>
          </a:p>
          <a:p>
            <a:pPr defTabSz="449251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• In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</a:rPr>
              <a:t>c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linical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</a:rPr>
              <a:t>r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outine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at UPTD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since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2019 </a:t>
            </a:r>
          </a:p>
        </p:txBody>
      </p:sp>
      <p:grpSp>
        <p:nvGrpSpPr>
          <p:cNvPr id="11" name="Group 59">
            <a:extLst>
              <a:ext uri="{FF2B5EF4-FFF2-40B4-BE49-F238E27FC236}">
                <a16:creationId xmlns:a16="http://schemas.microsoft.com/office/drawing/2014/main" id="{858BFCDA-402C-6DE0-E33F-DCD830C0A7BC}"/>
              </a:ext>
            </a:extLst>
          </p:cNvPr>
          <p:cNvGrpSpPr>
            <a:grpSpLocks noChangeAspect="1"/>
          </p:cNvGrpSpPr>
          <p:nvPr/>
        </p:nvGrpSpPr>
        <p:grpSpPr>
          <a:xfrm>
            <a:off x="87808" y="1401283"/>
            <a:ext cx="2827962" cy="2206044"/>
            <a:chOff x="253657" y="2450479"/>
            <a:chExt cx="2882875" cy="224888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AC1DB58-8B11-5727-861F-4083EFEEE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57" y="2450479"/>
              <a:ext cx="2882875" cy="2248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Arc 61">
              <a:extLst>
                <a:ext uri="{FF2B5EF4-FFF2-40B4-BE49-F238E27FC236}">
                  <a16:creationId xmlns:a16="http://schemas.microsoft.com/office/drawing/2014/main" id="{DE03A273-F930-6E9B-38CD-EE941BDBF589}"/>
                </a:ext>
              </a:extLst>
            </p:cNvPr>
            <p:cNvSpPr/>
            <p:nvPr/>
          </p:nvSpPr>
          <p:spPr>
            <a:xfrm>
              <a:off x="827584" y="2852936"/>
              <a:ext cx="1224136" cy="1224136"/>
            </a:xfrm>
            <a:prstGeom prst="arc">
              <a:avLst>
                <a:gd name="adj1" fmla="val 16200000"/>
                <a:gd name="adj2" fmla="val 15208340"/>
              </a:avLst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Arc 62">
              <a:extLst>
                <a:ext uri="{FF2B5EF4-FFF2-40B4-BE49-F238E27FC236}">
                  <a16:creationId xmlns:a16="http://schemas.microsoft.com/office/drawing/2014/main" id="{6EE64C0B-EF93-2843-DBB6-033C2BF65E36}"/>
                </a:ext>
              </a:extLst>
            </p:cNvPr>
            <p:cNvSpPr/>
            <p:nvPr/>
          </p:nvSpPr>
          <p:spPr>
            <a:xfrm>
              <a:off x="723769" y="2749121"/>
              <a:ext cx="1431765" cy="1431765"/>
            </a:xfrm>
            <a:prstGeom prst="arc">
              <a:avLst>
                <a:gd name="adj1" fmla="val 16200000"/>
                <a:gd name="adj2" fmla="val 15208340"/>
              </a:avLst>
            </a:prstGeom>
            <a:ln w="158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Textfeld 8">
            <a:extLst>
              <a:ext uri="{FF2B5EF4-FFF2-40B4-BE49-F238E27FC236}">
                <a16:creationId xmlns:a16="http://schemas.microsoft.com/office/drawing/2014/main" id="{08D68438-C9BE-198A-26C1-04D1E363DB0A}"/>
              </a:ext>
            </a:extLst>
          </p:cNvPr>
          <p:cNvSpPr txBox="1"/>
          <p:nvPr/>
        </p:nvSpPr>
        <p:spPr>
          <a:xfrm>
            <a:off x="254494" y="3648802"/>
            <a:ext cx="1777359" cy="1049106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lIns="72000" tIns="108000" rIns="72000" bIns="108000" rtlCol="0" anchor="ctr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2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scans</a:t>
            </a:r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: More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information</a:t>
            </a:r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: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Symbol" panose="05050102010706020507" pitchFamily="18" charset="2"/>
              </a:rPr>
              <a:t>r</a:t>
            </a:r>
            <a:r>
              <a:rPr lang="en-US" b="1" baseline="-25000" dirty="0" smtClean="0">
                <a:solidFill>
                  <a:prstClr val="white"/>
                </a:solidFill>
                <a:latin typeface="+mn-lt"/>
              </a:rPr>
              <a:t>e</a:t>
            </a:r>
            <a:r>
              <a:rPr lang="en-US" b="1" dirty="0" smtClean="0">
                <a:solidFill>
                  <a:prstClr val="white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prstClr val="white"/>
                </a:solidFill>
                <a:latin typeface="+mn-lt"/>
              </a:rPr>
              <a:t>Z</a:t>
            </a:r>
            <a:endParaRPr lang="en-US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9AAA193-0C9E-914F-839E-190CC4070787}"/>
              </a:ext>
            </a:extLst>
          </p:cNvPr>
          <p:cNvSpPr txBox="1"/>
          <p:nvPr/>
        </p:nvSpPr>
        <p:spPr>
          <a:xfrm>
            <a:off x="2464129" y="2190181"/>
            <a:ext cx="955711" cy="3796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867" b="1" dirty="0">
                <a:solidFill>
                  <a:srgbClr val="0070C0"/>
                </a:solidFill>
                <a:latin typeface="Arial"/>
                <a:ea typeface="Microsoft YaHei"/>
              </a:rPr>
              <a:t>Scan 1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536A7DE4-E650-0A4F-8961-1714FB55D4ED}"/>
              </a:ext>
            </a:extLst>
          </p:cNvPr>
          <p:cNvSpPr txBox="1"/>
          <p:nvPr/>
        </p:nvSpPr>
        <p:spPr>
          <a:xfrm>
            <a:off x="2464129" y="2670235"/>
            <a:ext cx="955711" cy="3796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867" b="1" dirty="0">
                <a:solidFill>
                  <a:srgbClr val="FFCC00"/>
                </a:solidFill>
                <a:latin typeface="Arial"/>
                <a:ea typeface="Microsoft YaHei"/>
              </a:rPr>
              <a:t>Scan 2</a:t>
            </a:r>
          </a:p>
        </p:txBody>
      </p:sp>
      <p:pic>
        <p:nvPicPr>
          <p:cNvPr id="22" name="Picture 2" descr="https://regmedia.co.uk/2016/05/05/siemens_healthineers_logo.jpg?x=648&amp;y=163&amp;infer_y=1">
            <a:extLst>
              <a:ext uri="{FF2B5EF4-FFF2-40B4-BE49-F238E27FC236}">
                <a16:creationId xmlns:a16="http://schemas.microsoft.com/office/drawing/2014/main" id="{9B3FFCC6-E25A-7ECA-6B3C-C880CC3E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62" y="3429000"/>
            <a:ext cx="1549828" cy="3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-8792" y="5762684"/>
            <a:ext cx="42370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Most </a:t>
            </a:r>
            <a:r>
              <a:rPr lang="de-DE" sz="2000" b="1" dirty="0" err="1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accurate</a:t>
            </a:r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proton</a:t>
            </a:r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</a:t>
            </a:r>
            <a:r>
              <a:rPr lang="de-DE" sz="2000" b="1" dirty="0" err="1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treatment</a:t>
            </a:r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planning</a:t>
            </a:r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worldwide</a:t>
            </a:r>
            <a:endParaRPr lang="de-DE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914550" y="1385027"/>
            <a:ext cx="15215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b="1" dirty="0" err="1">
                <a:latin typeface="Arial" panose="020B0604020202020204" pitchFamily="34" charset="0"/>
                <a:cs typeface="Arial" panose="020B0604020202020204" pitchFamily="34" charset="0"/>
              </a:rPr>
              <a:t>DirectSPR</a:t>
            </a:r>
            <a:endParaRPr lang="en-US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176" y="1015384"/>
            <a:ext cx="888999" cy="257607"/>
          </a:xfrm>
          <a:prstGeom prst="rect">
            <a:avLst/>
          </a:prstGeom>
        </p:spPr>
      </p:pic>
      <p:cxnSp>
        <p:nvCxnSpPr>
          <p:cNvPr id="26" name="Gerade Verbindung mit Pfeil 25"/>
          <p:cNvCxnSpPr>
            <a:stCxn id="16" idx="3"/>
          </p:cNvCxnSpPr>
          <p:nvPr/>
        </p:nvCxnSpPr>
        <p:spPr>
          <a:xfrm>
            <a:off x="3419840" y="2380009"/>
            <a:ext cx="2613006" cy="11065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3438451" y="2858019"/>
            <a:ext cx="2613006" cy="11065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s://wv2demo2.hipgraphics.com/images/login_background.jpg">
            <a:extLst>
              <a:ext uri="{FF2B5EF4-FFF2-40B4-BE49-F238E27FC236}">
                <a16:creationId xmlns:a16="http://schemas.microsoft.com/office/drawing/2014/main" id="{754C09AB-1B71-4040-BC94-DECDBB58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15" y="1844780"/>
            <a:ext cx="2066045" cy="15495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ieren 28"/>
          <p:cNvGrpSpPr/>
          <p:nvPr/>
        </p:nvGrpSpPr>
        <p:grpSpPr>
          <a:xfrm>
            <a:off x="6032846" y="1384544"/>
            <a:ext cx="2931768" cy="3340636"/>
            <a:chOff x="6032846" y="1342427"/>
            <a:chExt cx="2931768" cy="3340636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35"/>
            <a:stretch/>
          </p:blipFill>
          <p:spPr>
            <a:xfrm>
              <a:off x="6032846" y="1484730"/>
              <a:ext cx="2931768" cy="319833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6037403" y="1342427"/>
              <a:ext cx="2927211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Treatment plan on       </a:t>
              </a:r>
            </a:p>
            <a:p>
              <a:pPr algn="ctr"/>
              <a:r>
                <a:rPr lang="de-DE" dirty="0" err="1">
                  <a:solidFill>
                    <a:schemeClr val="bg1"/>
                  </a:solidFill>
                </a:rPr>
                <a:t>s</a:t>
              </a:r>
              <a:r>
                <a:rPr lang="de-DE" dirty="0" err="1" smtClean="0">
                  <a:solidFill>
                    <a:schemeClr val="bg1"/>
                  </a:solidFill>
                </a:rPr>
                <a:t>topping</a:t>
              </a:r>
              <a:r>
                <a:rPr lang="de-DE" dirty="0" smtClean="0">
                  <a:solidFill>
                    <a:schemeClr val="bg1"/>
                  </a:solidFill>
                </a:rPr>
                <a:t> power </a:t>
              </a:r>
              <a:r>
                <a:rPr lang="de-DE" dirty="0" err="1" smtClean="0">
                  <a:solidFill>
                    <a:schemeClr val="bg1"/>
                  </a:solidFill>
                </a:rPr>
                <a:t>map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915193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: 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Christian Richter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FE95C9C5-06A3-5845-8B64-91182CF3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71" y="4800687"/>
            <a:ext cx="299404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FF0000"/>
                </a:solidFill>
                <a:latin typeface="Arial"/>
                <a:ea typeface="Microsoft YaHei"/>
              </a:rPr>
              <a:t>Wohlfahrt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 </a:t>
            </a:r>
            <a:r>
              <a:rPr lang="de-DE" sz="1200" i="1" dirty="0">
                <a:solidFill>
                  <a:schemeClr val="tx1"/>
                </a:solidFill>
                <a:latin typeface="Arial"/>
                <a:ea typeface="Microsoft YaHei"/>
              </a:rPr>
              <a:t>et al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. IJROBP 2017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FF0000"/>
                </a:solidFill>
                <a:latin typeface="Arial"/>
                <a:ea typeface="Microsoft YaHei"/>
              </a:rPr>
              <a:t>Möhler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 </a:t>
            </a:r>
            <a:r>
              <a:rPr lang="de-DE" sz="1200" i="1" dirty="0">
                <a:solidFill>
                  <a:schemeClr val="tx1"/>
                </a:solidFill>
                <a:latin typeface="Arial"/>
                <a:ea typeface="Microsoft YaHei"/>
              </a:rPr>
              <a:t>et al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. PMB 2017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Wohlfahrt </a:t>
            </a:r>
            <a:r>
              <a:rPr lang="de-DE" sz="1200" i="1" dirty="0">
                <a:solidFill>
                  <a:schemeClr val="tx1"/>
                </a:solidFill>
                <a:latin typeface="Arial"/>
                <a:ea typeface="Microsoft YaHei"/>
              </a:rPr>
              <a:t>et al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. </a:t>
            </a:r>
            <a:r>
              <a:rPr lang="de-DE" sz="1200" dirty="0" err="1">
                <a:solidFill>
                  <a:schemeClr val="tx1"/>
                </a:solidFill>
                <a:latin typeface="Arial"/>
                <a:ea typeface="Microsoft YaHei"/>
              </a:rPr>
              <a:t>Radiother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Arial"/>
                <a:ea typeface="Microsoft YaHei"/>
              </a:rPr>
              <a:t>Onccol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 2017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Wohlfahrt </a:t>
            </a:r>
            <a:r>
              <a:rPr lang="de-DE" sz="1200" i="1" dirty="0">
                <a:solidFill>
                  <a:schemeClr val="tx1"/>
                </a:solidFill>
                <a:latin typeface="Arial"/>
                <a:ea typeface="Microsoft YaHei"/>
              </a:rPr>
              <a:t>et al.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 IJROBP 2018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Wohlfahrt </a:t>
            </a:r>
            <a:r>
              <a:rPr lang="de-DE" sz="1200" i="1" dirty="0">
                <a:solidFill>
                  <a:schemeClr val="tx1"/>
                </a:solidFill>
                <a:latin typeface="Arial"/>
                <a:ea typeface="Microsoft YaHei"/>
              </a:rPr>
              <a:t>et al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. IJROBP 2019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Wohlfahrt &amp; Richter BJR 2020</a:t>
            </a:r>
            <a:endParaRPr lang="en-US" sz="1200" dirty="0">
              <a:solidFill>
                <a:schemeClr val="tx1"/>
              </a:solidFill>
              <a:latin typeface="Arial"/>
              <a:ea typeface="Microsoft YaHei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Arial"/>
                <a:ea typeface="Microsoft YaHei"/>
              </a:rPr>
              <a:t>Peters</a:t>
            </a:r>
            <a:r>
              <a:rPr lang="en-US" sz="1200" dirty="0">
                <a:solidFill>
                  <a:schemeClr val="tx1"/>
                </a:solidFill>
                <a:latin typeface="Arial"/>
                <a:ea typeface="Microsoft YaHei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Arial"/>
                <a:ea typeface="Microsoft YaHei"/>
              </a:rPr>
              <a:t>et al</a:t>
            </a:r>
            <a:r>
              <a:rPr lang="en-US" sz="1200" dirty="0">
                <a:solidFill>
                  <a:schemeClr val="tx1"/>
                </a:solidFill>
                <a:latin typeface="Arial"/>
                <a:ea typeface="Microsoft YaHei"/>
              </a:rPr>
              <a:t>. </a:t>
            </a:r>
            <a:r>
              <a:rPr lang="en-US" sz="1200" dirty="0" err="1">
                <a:solidFill>
                  <a:schemeClr val="tx1"/>
                </a:solidFill>
                <a:latin typeface="Arial"/>
                <a:ea typeface="Microsoft YaHei"/>
              </a:rPr>
              <a:t>Radiother</a:t>
            </a:r>
            <a:r>
              <a:rPr lang="en-US" sz="1200" dirty="0">
                <a:solidFill>
                  <a:schemeClr val="tx1"/>
                </a:solidFill>
                <a:latin typeface="Arial"/>
                <a:ea typeface="Microsoft YaHe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/>
                <a:ea typeface="Microsoft YaHei"/>
              </a:rPr>
              <a:t>Oncol</a:t>
            </a:r>
            <a:r>
              <a:rPr lang="en-US" sz="1200" dirty="0">
                <a:solidFill>
                  <a:schemeClr val="tx1"/>
                </a:solidFill>
                <a:latin typeface="Arial"/>
                <a:ea typeface="Microsoft YaHei"/>
              </a:rPr>
              <a:t> 2021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Berthold </a:t>
            </a:r>
            <a:r>
              <a:rPr lang="de-DE" sz="1200" i="1" dirty="0">
                <a:solidFill>
                  <a:schemeClr val="tx1"/>
                </a:solidFill>
                <a:latin typeface="Arial"/>
                <a:ea typeface="Microsoft YaHei"/>
              </a:rPr>
              <a:t>et al</a:t>
            </a: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. IJROBP 2021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chemeClr val="tx1"/>
                </a:solidFill>
                <a:latin typeface="Arial"/>
                <a:ea typeface="Microsoft YaHei"/>
              </a:rPr>
              <a:t>Richter &amp; Wohlfahrt Springer 2022</a:t>
            </a:r>
            <a:endParaRPr lang="en-US" sz="1200" dirty="0">
              <a:solidFill>
                <a:schemeClr val="tx1"/>
              </a:solidFill>
              <a:latin typeface="Arial"/>
              <a:ea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0" y="6551613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29698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68B7C491-32C9-43C6-B9CE-EECD5668C68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 smtClean="0"/>
              <a:t>5</a:t>
            </a:r>
            <a:r>
              <a:rPr lang="de-DE" altLang="de-DE" sz="2800" b="1" dirty="0"/>
              <a:t>. Medical </a:t>
            </a:r>
            <a:r>
              <a:rPr lang="de-DE" altLang="de-DE" sz="2800" b="1" dirty="0" err="1"/>
              <a:t>Physics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</a:t>
            </a:r>
            <a:r>
              <a:rPr lang="de-DE" altLang="de-DE" sz="2800" b="1" dirty="0" smtClean="0"/>
              <a:t>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 smtClean="0"/>
              <a:t>Dual energy CT for proton treatment </a:t>
            </a:r>
            <a:r>
              <a:rPr lang="en-US" altLang="de-DE" sz="2200" dirty="0" smtClean="0"/>
              <a:t>planning (II)</a:t>
            </a:r>
            <a:endParaRPr lang="en-US" altLang="de-DE" sz="2200" dirty="0"/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3BF2E7B9-9780-FE88-19DD-CFDD8BC63351}"/>
              </a:ext>
            </a:extLst>
          </p:cNvPr>
          <p:cNvSpPr txBox="1">
            <a:spLocks/>
          </p:cNvSpPr>
          <p:nvPr/>
        </p:nvSpPr>
        <p:spPr>
          <a:xfrm>
            <a:off x="143339" y="1315201"/>
            <a:ext cx="12193355" cy="5185052"/>
          </a:xfrm>
          <a:prstGeom prst="rect">
            <a:avLst/>
          </a:prstGeom>
        </p:spPr>
        <p:txBody>
          <a:bodyPr/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39994">
              <a:lnSpc>
                <a:spcPct val="100000"/>
              </a:lnSpc>
              <a:spcBef>
                <a:spcPts val="800"/>
              </a:spcBef>
              <a:buClr>
                <a:srgbClr val="002060"/>
              </a:buClr>
              <a:buNone/>
              <a:tabLst>
                <a:tab pos="239994" algn="l"/>
                <a:tab pos="479988" algn="l"/>
              </a:tabLst>
              <a:defRPr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marL="241294" indent="-241294" defTabSz="239994">
              <a:lnSpc>
                <a:spcPct val="100000"/>
              </a:lnSpc>
              <a:spcBef>
                <a:spcPts val="800"/>
              </a:spcBef>
              <a:buClr>
                <a:srgbClr val="002060"/>
              </a:buClr>
              <a:tabLst>
                <a:tab pos="239994" algn="l"/>
                <a:tab pos="479988" algn="l"/>
              </a:tabLst>
              <a:defRPr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marL="241294" indent="-241294" defTabSz="239994">
              <a:lnSpc>
                <a:spcPct val="100000"/>
              </a:lnSpc>
              <a:spcBef>
                <a:spcPts val="800"/>
              </a:spcBef>
              <a:buClr>
                <a:srgbClr val="002060"/>
              </a:buClr>
              <a:tabLst>
                <a:tab pos="239994" algn="l"/>
                <a:tab pos="479988" algn="l"/>
              </a:tabLst>
              <a:defRPr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marL="241294" indent="-241294" defTabSz="239994">
              <a:lnSpc>
                <a:spcPct val="100000"/>
              </a:lnSpc>
              <a:spcBef>
                <a:spcPts val="800"/>
              </a:spcBef>
              <a:buClr>
                <a:srgbClr val="002060"/>
              </a:buClr>
              <a:tabLst>
                <a:tab pos="239994" algn="l"/>
                <a:tab pos="479988" algn="l"/>
              </a:tabLst>
              <a:defRPr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marL="0" indent="0" defTabSz="239994">
              <a:lnSpc>
                <a:spcPct val="100000"/>
              </a:lnSpc>
              <a:spcBef>
                <a:spcPts val="800"/>
              </a:spcBef>
              <a:buClr>
                <a:srgbClr val="002060"/>
              </a:buClr>
              <a:buNone/>
              <a:tabLst>
                <a:tab pos="239994" algn="l"/>
                <a:tab pos="479988" algn="l"/>
              </a:tabLst>
              <a:defRPr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7" name="Picture 2" descr="Figure thumbnail gr4">
            <a:extLst>
              <a:ext uri="{FF2B5EF4-FFF2-40B4-BE49-F238E27FC236}">
                <a16:creationId xmlns:a16="http://schemas.microsoft.com/office/drawing/2014/main" id="{6C3E5F6F-551B-D7E0-20D9-9F6DDD7D3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7301" y="1402085"/>
            <a:ext cx="6579319" cy="255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465FFA7E-8F5E-35EE-DF86-3DB540EC7CDA}"/>
              </a:ext>
            </a:extLst>
          </p:cNvPr>
          <p:cNvSpPr txBox="1"/>
          <p:nvPr/>
        </p:nvSpPr>
        <p:spPr>
          <a:xfrm>
            <a:off x="143339" y="3502507"/>
            <a:ext cx="184537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333" dirty="0">
                <a:solidFill>
                  <a:schemeClr val="tx1"/>
                </a:solidFill>
              </a:rPr>
              <a:t>Peters </a:t>
            </a:r>
            <a:r>
              <a:rPr lang="en-DE" sz="1333" i="1" dirty="0">
                <a:solidFill>
                  <a:schemeClr val="tx1"/>
                </a:solidFill>
              </a:rPr>
              <a:t>et al</a:t>
            </a:r>
            <a:r>
              <a:rPr lang="en-DE" sz="1333" dirty="0">
                <a:solidFill>
                  <a:schemeClr val="tx1"/>
                </a:solidFill>
              </a:rPr>
              <a:t>. </a:t>
            </a:r>
            <a:endParaRPr lang="de-DE" sz="1333" dirty="0" smtClean="0">
              <a:solidFill>
                <a:schemeClr val="tx1"/>
              </a:solidFill>
            </a:endParaRPr>
          </a:p>
          <a:p>
            <a:r>
              <a:rPr lang="en-DE" sz="1333" dirty="0" smtClean="0">
                <a:solidFill>
                  <a:schemeClr val="tx1"/>
                </a:solidFill>
              </a:rPr>
              <a:t>Radiother </a:t>
            </a:r>
            <a:r>
              <a:rPr lang="en-DE" sz="1333" dirty="0">
                <a:solidFill>
                  <a:schemeClr val="tx1"/>
                </a:solidFill>
              </a:rPr>
              <a:t>Oncol </a:t>
            </a:r>
            <a:r>
              <a:rPr lang="en-DE" sz="1333" dirty="0" smtClean="0">
                <a:solidFill>
                  <a:schemeClr val="tx1"/>
                </a:solidFill>
              </a:rPr>
              <a:t>2022</a:t>
            </a:r>
            <a:endParaRPr lang="en-DE" sz="1333" dirty="0">
              <a:solidFill>
                <a:schemeClr val="tx1"/>
              </a:solidFill>
            </a:endParaRPr>
          </a:p>
        </p:txBody>
      </p:sp>
      <p:pic>
        <p:nvPicPr>
          <p:cNvPr id="11" name="Picture 4" descr="Fig 3">
            <a:extLst>
              <a:ext uri="{FF2B5EF4-FFF2-40B4-BE49-F238E27FC236}">
                <a16:creationId xmlns:a16="http://schemas.microsoft.com/office/drawing/2014/main" id="{B685940B-7E8B-75C0-D249-A5D12068D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1" y="4011405"/>
            <a:ext cx="4538188" cy="28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317A765D-A853-B5CC-8008-6B2CDC56C562}"/>
              </a:ext>
            </a:extLst>
          </p:cNvPr>
          <p:cNvSpPr txBox="1"/>
          <p:nvPr/>
        </p:nvSpPr>
        <p:spPr>
          <a:xfrm>
            <a:off x="110734" y="6309400"/>
            <a:ext cx="1319720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333" dirty="0">
                <a:solidFill>
                  <a:schemeClr val="tx1"/>
                </a:solidFill>
              </a:rPr>
              <a:t>Berthold </a:t>
            </a:r>
            <a:r>
              <a:rPr lang="en-DE" sz="1333" i="1" dirty="0">
                <a:solidFill>
                  <a:schemeClr val="tx1"/>
                </a:solidFill>
              </a:rPr>
              <a:t>et al. </a:t>
            </a:r>
            <a:endParaRPr lang="de-DE" sz="1333" i="1" dirty="0" smtClean="0">
              <a:solidFill>
                <a:schemeClr val="tx1"/>
              </a:solidFill>
            </a:endParaRPr>
          </a:p>
          <a:p>
            <a:r>
              <a:rPr lang="en-DE" sz="1333" dirty="0" smtClean="0">
                <a:solidFill>
                  <a:schemeClr val="tx1"/>
                </a:solidFill>
              </a:rPr>
              <a:t>IJROBP 2021</a:t>
            </a:r>
            <a:endParaRPr lang="en-DE" sz="133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DC989-89E4-E5A8-995B-303623B132E4}"/>
              </a:ext>
            </a:extLst>
          </p:cNvPr>
          <p:cNvSpPr txBox="1"/>
          <p:nvPr/>
        </p:nvSpPr>
        <p:spPr>
          <a:xfrm>
            <a:off x="58252" y="4069884"/>
            <a:ext cx="5677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In-human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</a:t>
            </a:r>
            <a:r>
              <a:rPr lang="en-DE" dirty="0" smtClean="0">
                <a:latin typeface="Arial" panose="020B0604020202020204" pitchFamily="34" charset="0"/>
                <a:cs typeface="Arial" panose="020B0604020202020204" pitchFamily="34" charset="0"/>
              </a:rPr>
              <a:t>ccuracy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rompt </a:t>
            </a:r>
            <a:r>
              <a:rPr lang="de-DE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de-DE" dirty="0" smtClean="0">
                <a:solidFill>
                  <a:srgbClr val="FF0000"/>
                </a:solidFill>
                <a:latin typeface="+mn-lt"/>
              </a:rPr>
              <a:t>-</a:t>
            </a:r>
            <a:r>
              <a:rPr lang="de-DE" dirty="0" err="1" smtClean="0">
                <a:solidFill>
                  <a:srgbClr val="FF0000"/>
                </a:solidFill>
                <a:latin typeface="+mn-lt"/>
              </a:rPr>
              <a:t>ray</a:t>
            </a:r>
            <a:endParaRPr lang="de-DE" dirty="0" smtClean="0">
              <a:solidFill>
                <a:srgbClr val="FF0000"/>
              </a:solidFill>
              <a:latin typeface="+mn-lt"/>
            </a:endParaRPr>
          </a:p>
          <a:p>
            <a:r>
              <a:rPr lang="de-DE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imaging</a:t>
            </a:r>
            <a:endParaRPr lang="en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28">
            <a:extLst>
              <a:ext uri="{FF2B5EF4-FFF2-40B4-BE49-F238E27FC236}">
                <a16:creationId xmlns:a16="http://schemas.microsoft.com/office/drawing/2014/main" id="{AEEE4C9F-6E43-0042-FC66-65A1F1C68F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90" y="4090173"/>
            <a:ext cx="2895816" cy="272687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1894" y="1409026"/>
            <a:ext cx="2060179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• </a:t>
            </a: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r>
              <a:rPr lang="de-DE" dirty="0" smtClean="0"/>
              <a:t>  TP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endParaRPr lang="de-DE" dirty="0" smtClean="0"/>
          </a:p>
          <a:p>
            <a:r>
              <a:rPr lang="de-DE" dirty="0" smtClean="0"/>
              <a:t>  DECT </a:t>
            </a:r>
            <a:r>
              <a:rPr lang="de-DE" dirty="0" err="1" smtClean="0"/>
              <a:t>based</a:t>
            </a:r>
            <a:endParaRPr lang="de-DE" dirty="0" smtClean="0"/>
          </a:p>
          <a:p>
            <a:r>
              <a:rPr lang="de-DE" dirty="0" smtClean="0"/>
              <a:t>  </a:t>
            </a:r>
            <a:r>
              <a:rPr lang="de-DE" dirty="0" err="1" smtClean="0"/>
              <a:t>DirectSPR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smtClean="0"/>
              <a:t>•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margin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</a:t>
            </a:r>
            <a:r>
              <a:rPr lang="de-DE" dirty="0" err="1" smtClean="0"/>
              <a:t>reduction</a:t>
            </a:r>
            <a:r>
              <a:rPr lang="de-D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60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68B7C491-32C9-43C6-B9CE-EECD5668C68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 smtClean="0"/>
              <a:t>5</a:t>
            </a:r>
            <a:r>
              <a:rPr lang="de-DE" altLang="de-DE" sz="2800" b="1" dirty="0"/>
              <a:t>. Medical </a:t>
            </a:r>
            <a:r>
              <a:rPr lang="de-DE" altLang="de-DE" sz="2800" b="1" dirty="0" err="1"/>
              <a:t>Physics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</a:t>
            </a:r>
            <a:r>
              <a:rPr lang="de-DE" altLang="de-DE" sz="2800" b="1" dirty="0" smtClean="0"/>
              <a:t>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 smtClean="0"/>
              <a:t>Nuclear range measurements: </a:t>
            </a:r>
            <a:r>
              <a:rPr lang="en-US" altLang="de-DE" sz="2200" dirty="0"/>
              <a:t>Prompt </a:t>
            </a:r>
            <a:r>
              <a:rPr lang="en-US" altLang="de-DE" sz="2200" dirty="0">
                <a:latin typeface="Symbol" panose="05050102010706020507" pitchFamily="18" charset="2"/>
              </a:rPr>
              <a:t>g</a:t>
            </a:r>
            <a:r>
              <a:rPr lang="en-US" altLang="de-DE" sz="2200" dirty="0"/>
              <a:t>-ray timing</a:t>
            </a:r>
          </a:p>
        </p:txBody>
      </p:sp>
      <p:sp>
        <p:nvSpPr>
          <p:cNvPr id="51" name="Textfeld 13">
            <a:extLst>
              <a:ext uri="{FF2B5EF4-FFF2-40B4-BE49-F238E27FC236}">
                <a16:creationId xmlns:a16="http://schemas.microsoft.com/office/drawing/2014/main" id="{E9F0B2EF-5B28-4333-8634-448B8BF1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20" y="6597444"/>
            <a:ext cx="65529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bg1"/>
                </a:solidFill>
              </a:rPr>
              <a:t>Golnik </a:t>
            </a:r>
            <a:r>
              <a:rPr lang="de-DE" sz="1200" i="1" dirty="0">
                <a:solidFill>
                  <a:schemeClr val="bg1"/>
                </a:solidFill>
              </a:rPr>
              <a:t>et al</a:t>
            </a:r>
            <a:r>
              <a:rPr lang="de-DE" sz="1200" dirty="0">
                <a:solidFill>
                  <a:schemeClr val="bg1"/>
                </a:solidFill>
              </a:rPr>
              <a:t>., PMB 59 (2014</a:t>
            </a:r>
            <a:r>
              <a:rPr lang="de-DE" sz="1200" dirty="0" smtClean="0">
                <a:solidFill>
                  <a:schemeClr val="bg1"/>
                </a:solidFill>
              </a:rPr>
              <a:t>); </a:t>
            </a:r>
            <a:r>
              <a:rPr lang="en-US" sz="1200" dirty="0" err="1" smtClean="0">
                <a:solidFill>
                  <a:schemeClr val="bg1"/>
                </a:solidFill>
              </a:rPr>
              <a:t>Pausch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i="1" dirty="0">
                <a:solidFill>
                  <a:schemeClr val="bg1"/>
                </a:solidFill>
              </a:rPr>
              <a:t>et al</a:t>
            </a:r>
            <a:r>
              <a:rPr lang="en-US" sz="1200" dirty="0">
                <a:solidFill>
                  <a:schemeClr val="bg1"/>
                </a:solidFill>
              </a:rPr>
              <a:t>., IEEE TNS 63 (2016</a:t>
            </a:r>
            <a:r>
              <a:rPr lang="en-US" sz="1200" dirty="0" smtClean="0">
                <a:solidFill>
                  <a:schemeClr val="bg1"/>
                </a:solidFill>
              </a:rPr>
              <a:t>); </a:t>
            </a:r>
            <a:r>
              <a:rPr lang="de-DE" sz="1200" dirty="0" smtClean="0">
                <a:solidFill>
                  <a:schemeClr val="bg1"/>
                </a:solidFill>
              </a:rPr>
              <a:t>Werner </a:t>
            </a:r>
            <a:r>
              <a:rPr lang="de-DE" sz="1200" i="1" dirty="0">
                <a:solidFill>
                  <a:schemeClr val="bg1"/>
                </a:solidFill>
              </a:rPr>
              <a:t>et al</a:t>
            </a:r>
            <a:r>
              <a:rPr lang="de-DE" sz="1200" dirty="0">
                <a:solidFill>
                  <a:schemeClr val="bg1"/>
                </a:solidFill>
              </a:rPr>
              <a:t>., PMB  (2020) 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2491648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: 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Toni Kögler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54" name="IMG_4383.jpg" descr="IMG_4383.jpg">
            <a:extLst>
              <a:ext uri="{FF2B5EF4-FFF2-40B4-BE49-F238E27FC236}">
                <a16:creationId xmlns:a16="http://schemas.microsoft.com/office/drawing/2014/main" id="{0283D2AA-C17B-4104-8758-4092A7868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770" y="4694655"/>
            <a:ext cx="2879830" cy="18307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07380" y="5085230"/>
                <a:ext cx="5371983" cy="1439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B050"/>
                    </a:solidFill>
                  </a:rPr>
                  <a:t>+</a:t>
                </a:r>
                <a:r>
                  <a:rPr lang="de-DE" dirty="0" smtClean="0"/>
                  <a:t> </a:t>
                </a:r>
                <a:r>
                  <a:rPr lang="de-DE" dirty="0">
                    <a:solidFill>
                      <a:srgbClr val="009900"/>
                    </a:solidFill>
                  </a:rPr>
                  <a:t>S</a:t>
                </a:r>
                <a:r>
                  <a:rPr lang="de-DE" dirty="0" smtClean="0">
                    <a:solidFill>
                      <a:srgbClr val="009900"/>
                    </a:solidFill>
                  </a:rPr>
                  <a:t>imple, 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compact</a:t>
                </a:r>
                <a:r>
                  <a:rPr lang="de-DE" dirty="0">
                    <a:solidFill>
                      <a:srgbClr val="009900"/>
                    </a:solidFill>
                  </a:rPr>
                  <a:t>, light-</a:t>
                </a:r>
                <a:r>
                  <a:rPr lang="de-DE" dirty="0" err="1">
                    <a:solidFill>
                      <a:srgbClr val="009900"/>
                    </a:solidFill>
                  </a:rPr>
                  <a:t>weight</a:t>
                </a:r>
                <a:endParaRPr lang="de-DE" dirty="0" smtClean="0">
                  <a:solidFill>
                    <a:srgbClr val="009900"/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de-DE" dirty="0" smtClean="0">
                    <a:solidFill>
                      <a:srgbClr val="009900"/>
                    </a:solidFill>
                  </a:rPr>
                  <a:t>+ </a:t>
                </a:r>
                <a:r>
                  <a:rPr lang="de-DE" dirty="0" err="1">
                    <a:solidFill>
                      <a:srgbClr val="009900"/>
                    </a:solidFill>
                  </a:rPr>
                  <a:t>D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irect</a:t>
                </a:r>
                <a:r>
                  <a:rPr lang="de-DE" dirty="0" smtClean="0">
                    <a:solidFill>
                      <a:srgbClr val="009900"/>
                    </a:solidFill>
                  </a:rPr>
                  <a:t> </a:t>
                </a:r>
                <a:r>
                  <a:rPr lang="de-DE" dirty="0" err="1">
                    <a:solidFill>
                      <a:srgbClr val="009900"/>
                    </a:solidFill>
                  </a:rPr>
                  <a:t>integration</a:t>
                </a:r>
                <a:r>
                  <a:rPr lang="de-DE" dirty="0">
                    <a:solidFill>
                      <a:srgbClr val="009900"/>
                    </a:solidFill>
                  </a:rPr>
                  <a:t> </a:t>
                </a:r>
                <a:r>
                  <a:rPr lang="de-DE" dirty="0" err="1">
                    <a:solidFill>
                      <a:srgbClr val="009900"/>
                    </a:solidFill>
                  </a:rPr>
                  <a:t>into</a:t>
                </a:r>
                <a:r>
                  <a:rPr lang="de-DE" dirty="0">
                    <a:solidFill>
                      <a:srgbClr val="0099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the</a:t>
                </a:r>
                <a:r>
                  <a:rPr lang="de-DE" dirty="0" smtClean="0">
                    <a:solidFill>
                      <a:srgbClr val="0099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therapy</a:t>
                </a:r>
                <a:r>
                  <a:rPr lang="de-DE" dirty="0" smtClean="0">
                    <a:solidFill>
                      <a:srgbClr val="0099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nozzle</a:t>
                </a:r>
                <a:r>
                  <a:rPr lang="de-DE" dirty="0" smtClean="0">
                    <a:solidFill>
                      <a:srgbClr val="0099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feasible</a:t>
                </a:r>
                <a:endParaRPr lang="de-DE" dirty="0">
                  <a:solidFill>
                    <a:srgbClr val="009900"/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GB" dirty="0" smtClean="0">
                    <a:solidFill>
                      <a:srgbClr val="009900"/>
                    </a:solidFill>
                  </a:rPr>
                  <a:t>+ Low </a:t>
                </a:r>
                <a:r>
                  <a:rPr lang="en-GB" dirty="0">
                    <a:solidFill>
                      <a:srgbClr val="009900"/>
                    </a:solidFill>
                  </a:rPr>
                  <a:t>interference with clinical </a:t>
                </a:r>
                <a:r>
                  <a:rPr lang="en-GB" dirty="0" smtClean="0">
                    <a:solidFill>
                      <a:srgbClr val="009900"/>
                    </a:solidFill>
                  </a:rPr>
                  <a:t>workflow</a:t>
                </a:r>
                <a:endParaRPr lang="en-GB" dirty="0">
                  <a:solidFill>
                    <a:srgbClr val="009900"/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de-DE" dirty="0" smtClean="0">
                    <a:solidFill>
                      <a:srgbClr val="FF0000"/>
                    </a:solidFill>
                  </a:rPr>
                  <a:t>-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Cutting edge detectors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and DAQ (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)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0" y="5085230"/>
                <a:ext cx="5371983" cy="1439818"/>
              </a:xfrm>
              <a:prstGeom prst="rect">
                <a:avLst/>
              </a:prstGeom>
              <a:blipFill>
                <a:blip r:embed="rId5"/>
                <a:stretch>
                  <a:fillRect l="-1022" t="-2119" r="-114" b="-59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ieren 4"/>
          <p:cNvGrpSpPr/>
          <p:nvPr/>
        </p:nvGrpSpPr>
        <p:grpSpPr>
          <a:xfrm>
            <a:off x="646121" y="1268700"/>
            <a:ext cx="7814419" cy="3785941"/>
            <a:chOff x="646121" y="1268700"/>
            <a:chExt cx="7814419" cy="3785941"/>
          </a:xfrm>
        </p:grpSpPr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412923FE-0B7E-4E75-9D19-F03FCBB9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21" y="1268700"/>
              <a:ext cx="7814419" cy="3785941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1436229" y="1340710"/>
              <a:ext cx="219964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500" b="1" dirty="0" smtClean="0"/>
                <a:t>Proton </a:t>
              </a:r>
              <a:r>
                <a:rPr lang="de-DE" sz="1500" b="1" dirty="0" err="1" smtClean="0"/>
                <a:t>bunch</a:t>
              </a:r>
              <a:r>
                <a:rPr lang="de-DE" sz="1500" b="1" dirty="0" smtClean="0"/>
                <a:t> </a:t>
              </a:r>
              <a:r>
                <a:rPr lang="de-DE" sz="1500" b="1" dirty="0" err="1" smtClean="0"/>
                <a:t>monitor</a:t>
              </a:r>
              <a:endParaRPr lang="en-GB" sz="1500" b="1" dirty="0"/>
            </a:p>
          </p:txBody>
        </p:sp>
      </p:grpSp>
      <p:cxnSp>
        <p:nvCxnSpPr>
          <p:cNvPr id="7" name="Gerader Verbinder 6"/>
          <p:cNvCxnSpPr/>
          <p:nvPr/>
        </p:nvCxnSpPr>
        <p:spPr>
          <a:xfrm>
            <a:off x="69850" y="5054641"/>
            <a:ext cx="5581650" cy="3058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5364110" y="5373270"/>
            <a:ext cx="1080150" cy="2880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1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68B7C491-32C9-43C6-B9CE-EECD5668C68C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 smtClean="0"/>
              <a:t>5</a:t>
            </a:r>
            <a:r>
              <a:rPr lang="de-DE" altLang="de-DE" sz="2800" b="1" dirty="0"/>
              <a:t>. Medical </a:t>
            </a:r>
            <a:r>
              <a:rPr lang="de-DE" altLang="de-DE" sz="2800" b="1" dirty="0" err="1"/>
              <a:t>Physics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</a:t>
            </a:r>
            <a:r>
              <a:rPr lang="de-DE" altLang="de-DE" sz="2800" b="1" dirty="0" smtClean="0"/>
              <a:t>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 smtClean="0"/>
              <a:t>Towards               (I) </a:t>
            </a:r>
            <a:endParaRPr lang="en-US" altLang="de-DE" sz="2200" dirty="0"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251227" y="810752"/>
            <a:ext cx="1016287" cy="464615"/>
          </a:xfrm>
          <a:prstGeom prst="rect">
            <a:avLst/>
          </a:prstGeom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35370" y="1340710"/>
            <a:ext cx="9046579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accurately</a:t>
            </a:r>
            <a:r>
              <a:rPr lang="de-DE" dirty="0" smtClean="0"/>
              <a:t> in 2D (</a:t>
            </a:r>
            <a:r>
              <a:rPr lang="de-DE" dirty="0" err="1" smtClean="0"/>
              <a:t>photons</a:t>
            </a:r>
            <a:r>
              <a:rPr lang="de-DE" dirty="0" smtClean="0"/>
              <a:t>), a high-</a:t>
            </a:r>
          </a:p>
          <a:p>
            <a:r>
              <a:rPr lang="de-DE" dirty="0" err="1"/>
              <a:t>p</a:t>
            </a:r>
            <a:r>
              <a:rPr lang="de-DE" dirty="0" err="1" smtClean="0"/>
              <a:t>recision</a:t>
            </a:r>
            <a:r>
              <a:rPr lang="de-DE" dirty="0" smtClean="0"/>
              <a:t> </a:t>
            </a:r>
            <a:r>
              <a:rPr lang="de-DE" dirty="0" err="1" smtClean="0"/>
              <a:t>telescope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endParaRPr lang="de-DE" dirty="0" smtClean="0"/>
          </a:p>
          <a:p>
            <a:r>
              <a:rPr lang="de-DE" dirty="0" err="1"/>
              <a:t>c</a:t>
            </a:r>
            <a:r>
              <a:rPr lang="de-DE" dirty="0" err="1" smtClean="0"/>
              <a:t>hallenging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/>
              <a:t>in 3D </a:t>
            </a:r>
            <a:r>
              <a:rPr lang="de-DE" dirty="0" smtClean="0"/>
              <a:t>(</a:t>
            </a:r>
            <a:r>
              <a:rPr lang="de-DE" dirty="0" err="1" smtClean="0"/>
              <a:t>particles</a:t>
            </a:r>
            <a:r>
              <a:rPr lang="de-DE" dirty="0" smtClean="0"/>
              <a:t>)?</a:t>
            </a:r>
          </a:p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FF0000"/>
                </a:solidFill>
              </a:rPr>
              <a:t>Because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much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more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difficult</a:t>
            </a:r>
            <a:r>
              <a:rPr lang="de-DE" dirty="0" smtClean="0">
                <a:solidFill>
                  <a:srgbClr val="FF0000"/>
                </a:solidFill>
              </a:rPr>
              <a:t>.</a:t>
            </a:r>
            <a:endParaRPr lang="de-DE" dirty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</a:pPr>
            <a:r>
              <a:rPr lang="de-DE" b="1" dirty="0" smtClean="0">
                <a:solidFill>
                  <a:srgbClr val="0000CC"/>
                </a:solidFill>
              </a:rPr>
              <a:t>2015: Strategic </a:t>
            </a:r>
            <a:r>
              <a:rPr lang="de-DE" b="1" dirty="0" err="1" smtClean="0">
                <a:solidFill>
                  <a:srgbClr val="0000CC"/>
                </a:solidFill>
              </a:rPr>
              <a:t>decision</a:t>
            </a:r>
            <a:r>
              <a:rPr lang="de-DE" b="1" dirty="0" smtClean="0">
                <a:solidFill>
                  <a:srgbClr val="0000CC"/>
                </a:solidFill>
              </a:rPr>
              <a:t>: Development </a:t>
            </a:r>
            <a:r>
              <a:rPr lang="de-DE" b="1" dirty="0" err="1" smtClean="0">
                <a:solidFill>
                  <a:srgbClr val="0000CC"/>
                </a:solidFill>
              </a:rPr>
              <a:t>of</a:t>
            </a:r>
            <a:r>
              <a:rPr lang="de-DE" b="1" dirty="0" smtClean="0">
                <a:solidFill>
                  <a:srgbClr val="0000CC"/>
                </a:solidFill>
              </a:rPr>
              <a:t>                   at </a:t>
            </a:r>
            <a:r>
              <a:rPr lang="de-DE" b="1" dirty="0" err="1" smtClean="0">
                <a:solidFill>
                  <a:srgbClr val="0000CC"/>
                </a:solidFill>
              </a:rPr>
              <a:t>OncoRay</a:t>
            </a:r>
            <a:endParaRPr lang="de-DE" b="1" dirty="0" smtClean="0">
              <a:solidFill>
                <a:srgbClr val="0000CC"/>
              </a:solidFill>
            </a:endParaRPr>
          </a:p>
          <a:p>
            <a:pPr>
              <a:spcBef>
                <a:spcPts val="1200"/>
              </a:spcBef>
            </a:pPr>
            <a:r>
              <a:rPr lang="de-DE" u="sng" dirty="0" smtClean="0">
                <a:solidFill>
                  <a:srgbClr val="009900"/>
                </a:solidFill>
              </a:rPr>
              <a:t>1. </a:t>
            </a:r>
            <a:r>
              <a:rPr lang="de-DE" u="sng" dirty="0" err="1" smtClean="0">
                <a:solidFill>
                  <a:srgbClr val="009900"/>
                </a:solidFill>
              </a:rPr>
              <a:t>Step</a:t>
            </a:r>
            <a:r>
              <a:rPr lang="de-DE" u="sng" dirty="0" smtClean="0">
                <a:solidFill>
                  <a:srgbClr val="009900"/>
                </a:solidFill>
              </a:rPr>
              <a:t>:</a:t>
            </a:r>
            <a:r>
              <a:rPr lang="de-DE" dirty="0" smtClean="0">
                <a:solidFill>
                  <a:srgbClr val="009900"/>
                </a:solidFill>
              </a:rPr>
              <a:t> A 0,22 T MRT-scanner at </a:t>
            </a:r>
            <a:r>
              <a:rPr lang="de-DE" dirty="0" err="1" smtClean="0">
                <a:solidFill>
                  <a:srgbClr val="009900"/>
                </a:solidFill>
              </a:rPr>
              <a:t>the</a:t>
            </a:r>
            <a:r>
              <a:rPr lang="de-DE" dirty="0" smtClean="0">
                <a:solidFill>
                  <a:srgbClr val="009900"/>
                </a:solidFill>
              </a:rPr>
              <a:t> horizontal </a:t>
            </a:r>
            <a:r>
              <a:rPr lang="de-DE" dirty="0" err="1" smtClean="0">
                <a:solidFill>
                  <a:srgbClr val="009900"/>
                </a:solidFill>
              </a:rPr>
              <a:t>fixed</a:t>
            </a:r>
            <a:r>
              <a:rPr lang="de-DE" dirty="0" smtClean="0">
                <a:solidFill>
                  <a:srgbClr val="009900"/>
                </a:solidFill>
              </a:rPr>
              <a:t> experimental beam </a:t>
            </a:r>
            <a:r>
              <a:rPr lang="de-DE" dirty="0" err="1" smtClean="0">
                <a:solidFill>
                  <a:srgbClr val="009900"/>
                </a:solidFill>
              </a:rPr>
              <a:t>line</a:t>
            </a:r>
            <a:r>
              <a:rPr lang="de-DE" dirty="0" smtClean="0">
                <a:solidFill>
                  <a:srgbClr val="009900"/>
                </a:solidFill>
              </a:rPr>
              <a:t> at UPTD</a:t>
            </a:r>
            <a:endParaRPr lang="de-DE" dirty="0">
              <a:solidFill>
                <a:srgbClr val="009900"/>
              </a:solidFill>
            </a:endParaRPr>
          </a:p>
        </p:txBody>
      </p:sp>
      <p:pic>
        <p:nvPicPr>
          <p:cNvPr id="7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2499"/>
          <a:stretch>
            <a:fillRect/>
          </a:stretch>
        </p:blipFill>
        <p:spPr bwMode="auto">
          <a:xfrm>
            <a:off x="7041590" y="1340710"/>
            <a:ext cx="20732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_DSC92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26" y="1405521"/>
            <a:ext cx="2209725" cy="155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050490" y="2650962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MR-</a:t>
            </a:r>
            <a:r>
              <a:rPr lang="de-DE" sz="1400" dirty="0" err="1">
                <a:solidFill>
                  <a:srgbClr val="FF0000"/>
                </a:solidFill>
              </a:rPr>
              <a:t>Linac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226700" y="260407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MRIdian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1" name="Grafik 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04309" y="3078629"/>
            <a:ext cx="1016287" cy="464615"/>
          </a:xfrm>
          <a:prstGeom prst="rect">
            <a:avLst/>
          </a:prstGeom>
          <a:ln>
            <a:noFill/>
          </a:ln>
        </p:spPr>
      </p:pic>
      <p:pic>
        <p:nvPicPr>
          <p:cNvPr id="12" name="Picture 26" descr="Screenshot 2020-12-20 at 23.08.23.png"/>
          <p:cNvPicPr>
            <a:picLocks noChangeAspect="1"/>
          </p:cNvPicPr>
          <p:nvPr/>
        </p:nvPicPr>
        <p:blipFill rotWithShape="1">
          <a:blip r:embed="rId7"/>
          <a:srcRect l="6660" r="4136" b="7625"/>
          <a:stretch/>
        </p:blipFill>
        <p:spPr>
          <a:xfrm>
            <a:off x="179393" y="3878765"/>
            <a:ext cx="4076085" cy="2645863"/>
          </a:xfrm>
          <a:prstGeom prst="rect">
            <a:avLst/>
          </a:prstGeom>
          <a:ln>
            <a:noFill/>
          </a:ln>
        </p:spPr>
      </p:pic>
      <p:sp>
        <p:nvSpPr>
          <p:cNvPr id="13" name="CustomShape 7"/>
          <p:cNvSpPr/>
          <p:nvPr/>
        </p:nvSpPr>
        <p:spPr>
          <a:xfrm>
            <a:off x="6353280" y="3008160"/>
            <a:ext cx="1423080" cy="27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900" spc="-1">
                <a:solidFill>
                  <a:srgbClr val="FFFFFF"/>
                </a:solidFill>
                <a:latin typeface="Arial"/>
              </a:rPr>
              <a:t>Beam </a:t>
            </a:r>
            <a:r>
              <a:rPr lang="de-DE" sz="900" b="1" spc="-1">
                <a:solidFill>
                  <a:srgbClr val="FFFFFF"/>
                </a:solidFill>
                <a:latin typeface="Arial"/>
              </a:rPr>
              <a:t>OFF</a:t>
            </a:r>
            <a:endParaRPr lang="en-US" sz="900" spc="-1">
              <a:latin typeface="Calibri"/>
            </a:endParaRPr>
          </a:p>
        </p:txBody>
      </p:sp>
      <p:pic>
        <p:nvPicPr>
          <p:cNvPr id="14" name="Picture 45" descr="Screen Shot 2017-11-19 at 12.24.5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4341347"/>
            <a:ext cx="1824038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" descr="Screen Shot 2017-11-19 at 12.25.4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42" y="4341347"/>
            <a:ext cx="1819275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0"/>
          <p:cNvSpPr>
            <a:spLocks noChangeArrowheads="1"/>
          </p:cNvSpPr>
          <p:nvPr/>
        </p:nvSpPr>
        <p:spPr bwMode="auto">
          <a:xfrm>
            <a:off x="6332542" y="4348766"/>
            <a:ext cx="763587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9pPr>
          </a:lstStyle>
          <a:p>
            <a:r>
              <a:rPr lang="en-GB" altLang="de-DE" sz="1600" dirty="0">
                <a:solidFill>
                  <a:schemeClr val="bg1"/>
                </a:solidFill>
              </a:rPr>
              <a:t>T2 DE</a:t>
            </a:r>
          </a:p>
        </p:txBody>
      </p:sp>
      <p:sp>
        <p:nvSpPr>
          <p:cNvPr id="17" name="Rechteck 10"/>
          <p:cNvSpPr>
            <a:spLocks noChangeArrowheads="1"/>
          </p:cNvSpPr>
          <p:nvPr/>
        </p:nvSpPr>
        <p:spPr bwMode="auto">
          <a:xfrm>
            <a:off x="8108954" y="4354047"/>
            <a:ext cx="492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9pPr>
          </a:lstStyle>
          <a:p>
            <a:r>
              <a:rPr lang="en-GB" altLang="de-DE" sz="1600">
                <a:solidFill>
                  <a:schemeClr val="bg1"/>
                </a:solidFill>
              </a:rPr>
              <a:t>ON</a:t>
            </a:r>
          </a:p>
        </p:txBody>
      </p:sp>
      <p:sp>
        <p:nvSpPr>
          <p:cNvPr id="18" name="Rechteck 10"/>
          <p:cNvSpPr>
            <a:spLocks noChangeArrowheads="1"/>
          </p:cNvSpPr>
          <p:nvPr/>
        </p:nvSpPr>
        <p:spPr bwMode="auto">
          <a:xfrm>
            <a:off x="4864104" y="4346109"/>
            <a:ext cx="595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Arial" charset="0"/>
              </a:defRPr>
            </a:lvl9pPr>
          </a:lstStyle>
          <a:p>
            <a:r>
              <a:rPr lang="en-GB" altLang="de-DE" sz="1600">
                <a:solidFill>
                  <a:schemeClr val="bg1"/>
                </a:solidFill>
              </a:rPr>
              <a:t>OFF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436120" y="616538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Dresden </a:t>
            </a:r>
            <a:r>
              <a:rPr lang="de-DE" i="1" dirty="0" smtClean="0"/>
              <a:t>Fleischwurst</a:t>
            </a:r>
            <a:endParaRPr lang="de-DE" i="1" dirty="0"/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5718956" y="6573901"/>
            <a:ext cx="3343589" cy="2788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S. </a:t>
            </a:r>
            <a:r>
              <a:rPr lang="en-GB" sz="1200" dirty="0" err="1">
                <a:solidFill>
                  <a:schemeClr val="bg1"/>
                </a:solidFill>
                <a:latin typeface="+mn-lt"/>
              </a:rPr>
              <a:t>Schellhammer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200" i="1" dirty="0">
                <a:solidFill>
                  <a:schemeClr val="bg1"/>
                </a:solidFill>
                <a:latin typeface="+mn-lt"/>
              </a:rPr>
              <a:t>et al. 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PMB 63 (2018) 23LT01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97667" y="5442042"/>
            <a:ext cx="8659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Beam </a:t>
            </a:r>
            <a:r>
              <a:rPr lang="de-DE" sz="1200" dirty="0" err="1" smtClean="0"/>
              <a:t>line</a:t>
            </a:r>
            <a:endParaRPr lang="en-GB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202570" y="4442297"/>
            <a:ext cx="14975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Beam </a:t>
            </a:r>
            <a:r>
              <a:rPr lang="de-DE" sz="1200" dirty="0" err="1" smtClean="0"/>
              <a:t>line</a:t>
            </a:r>
            <a:r>
              <a:rPr lang="de-DE" sz="1200" dirty="0" smtClean="0"/>
              <a:t> </a:t>
            </a:r>
            <a:r>
              <a:rPr lang="de-DE" sz="1200" dirty="0" err="1" smtClean="0"/>
              <a:t>magnets</a:t>
            </a:r>
            <a:endParaRPr lang="en-GB" sz="1200" dirty="0"/>
          </a:p>
        </p:txBody>
      </p:sp>
      <p:sp>
        <p:nvSpPr>
          <p:cNvPr id="23" name="Textfeld 22"/>
          <p:cNvSpPr txBox="1"/>
          <p:nvPr/>
        </p:nvSpPr>
        <p:spPr>
          <a:xfrm>
            <a:off x="2217435" y="4005639"/>
            <a:ext cx="9891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0,22 T MRT</a:t>
            </a:r>
            <a:endParaRPr lang="en-GB" sz="1200" dirty="0"/>
          </a:p>
        </p:txBody>
      </p:sp>
      <p:sp>
        <p:nvSpPr>
          <p:cNvPr id="24" name="Textfeld 23"/>
          <p:cNvSpPr txBox="1"/>
          <p:nvPr/>
        </p:nvSpPr>
        <p:spPr>
          <a:xfrm>
            <a:off x="3203810" y="4797190"/>
            <a:ext cx="7986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Faraday-</a:t>
            </a:r>
          </a:p>
          <a:p>
            <a:pPr algn="ctr"/>
            <a:r>
              <a:rPr lang="de-DE" sz="1200" dirty="0" err="1" smtClean="0"/>
              <a:t>cage</a:t>
            </a:r>
            <a:endParaRPr lang="en-GB" sz="1200" dirty="0"/>
          </a:p>
        </p:txBody>
      </p:sp>
      <p:sp>
        <p:nvSpPr>
          <p:cNvPr id="25" name="Textfeld 24"/>
          <p:cNvSpPr txBox="1"/>
          <p:nvPr/>
        </p:nvSpPr>
        <p:spPr>
          <a:xfrm>
            <a:off x="4945113" y="3958865"/>
            <a:ext cx="35378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altLang="de-DE" dirty="0" smtClean="0">
                <a:solidFill>
                  <a:schemeClr val="bg1"/>
                </a:solidFill>
                <a:latin typeface="Arial" charset="0"/>
              </a:rPr>
              <a:t>  p-beam: </a:t>
            </a:r>
            <a:r>
              <a:rPr lang="en-GB" altLang="de-DE" i="1" dirty="0" smtClean="0">
                <a:solidFill>
                  <a:schemeClr val="bg1"/>
                </a:solidFill>
                <a:latin typeface="Arial" charset="0"/>
              </a:rPr>
              <a:t>E</a:t>
            </a:r>
            <a:r>
              <a:rPr lang="en-GB" altLang="de-DE" baseline="-25000" dirty="0" smtClean="0">
                <a:solidFill>
                  <a:schemeClr val="bg1"/>
                </a:solidFill>
                <a:latin typeface="Arial" charset="0"/>
              </a:rPr>
              <a:t>p</a:t>
            </a:r>
            <a:r>
              <a:rPr lang="en-GB" alt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altLang="de-DE" dirty="0">
                <a:solidFill>
                  <a:schemeClr val="bg1"/>
                </a:solidFill>
                <a:latin typeface="Arial" charset="0"/>
              </a:rPr>
              <a:t>= 125 MeV, 5.4 </a:t>
            </a:r>
            <a:r>
              <a:rPr lang="en-GB" altLang="de-DE" dirty="0" err="1" smtClean="0">
                <a:solidFill>
                  <a:schemeClr val="bg1"/>
                </a:solidFill>
                <a:latin typeface="Arial" charset="0"/>
              </a:rPr>
              <a:t>nA</a:t>
            </a:r>
            <a:r>
              <a:rPr lang="en-GB" altLang="de-DE" dirty="0" smtClean="0">
                <a:solidFill>
                  <a:schemeClr val="bg1"/>
                </a:solidFill>
                <a:latin typeface="Arial" charset="0"/>
              </a:rPr>
              <a:t>  </a:t>
            </a:r>
            <a:endParaRPr lang="en-GB" altLang="de-DE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6" name="Picture 10" descr="hzd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60" y="928051"/>
            <a:ext cx="1152840" cy="39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2491648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: </a:t>
            </a:r>
            <a:r>
              <a:rPr lang="de-DE" altLang="de-DE" sz="1200" dirty="0" err="1" smtClean="0">
                <a:solidFill>
                  <a:schemeClr val="bg1"/>
                </a:solidFill>
                <a:latin typeface="Helvetica" pitchFamily="34" charset="0"/>
              </a:rPr>
              <a:t>Aswin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 Hoffmann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68B7C491-32C9-43C6-B9CE-EECD5668C68C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 smtClean="0"/>
              <a:t>5</a:t>
            </a:r>
            <a:r>
              <a:rPr lang="de-DE" altLang="de-DE" sz="2800" b="1" dirty="0"/>
              <a:t>. Medical </a:t>
            </a:r>
            <a:r>
              <a:rPr lang="de-DE" altLang="de-DE" sz="2800" b="1" dirty="0" err="1"/>
              <a:t>Physics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</a:t>
            </a:r>
            <a:r>
              <a:rPr lang="de-DE" altLang="de-DE" sz="2800" b="1" dirty="0" smtClean="0"/>
              <a:t>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 smtClean="0"/>
              <a:t>Towards               (II) </a:t>
            </a:r>
            <a:endParaRPr lang="en-US" altLang="de-DE" sz="2200" dirty="0"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251227" y="822475"/>
            <a:ext cx="1016287" cy="464615"/>
          </a:xfrm>
          <a:prstGeom prst="rect">
            <a:avLst/>
          </a:prstGeom>
          <a:ln>
            <a:noFill/>
          </a:ln>
        </p:spPr>
      </p:pic>
      <p:pic>
        <p:nvPicPr>
          <p:cNvPr id="26" name="Picture 10" descr="hzd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60" y="928051"/>
            <a:ext cx="1152840" cy="39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35374" y="1340710"/>
            <a:ext cx="7635937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u="sng" dirty="0">
                <a:solidFill>
                  <a:srgbClr val="009900"/>
                </a:solidFill>
              </a:rPr>
              <a:t>2</a:t>
            </a:r>
            <a:r>
              <a:rPr lang="de-DE" u="sng" dirty="0" smtClean="0">
                <a:solidFill>
                  <a:srgbClr val="009900"/>
                </a:solidFill>
              </a:rPr>
              <a:t>. </a:t>
            </a:r>
            <a:r>
              <a:rPr lang="de-DE" u="sng" dirty="0" err="1" smtClean="0">
                <a:solidFill>
                  <a:srgbClr val="009900"/>
                </a:solidFill>
              </a:rPr>
              <a:t>Step</a:t>
            </a:r>
            <a:r>
              <a:rPr lang="de-DE" u="sng" dirty="0" smtClean="0">
                <a:solidFill>
                  <a:srgbClr val="009900"/>
                </a:solidFill>
              </a:rPr>
              <a:t>:</a:t>
            </a:r>
            <a:r>
              <a:rPr lang="de-DE" dirty="0" smtClean="0">
                <a:solidFill>
                  <a:srgbClr val="009900"/>
                </a:solidFill>
              </a:rPr>
              <a:t> A 0,22 T MRT-scanner at </a:t>
            </a:r>
            <a:r>
              <a:rPr lang="de-DE" dirty="0" err="1" smtClean="0">
                <a:solidFill>
                  <a:srgbClr val="009900"/>
                </a:solidFill>
              </a:rPr>
              <a:t>the</a:t>
            </a:r>
            <a:r>
              <a:rPr lang="de-DE" dirty="0" smtClean="0">
                <a:solidFill>
                  <a:srgbClr val="009900"/>
                </a:solidFill>
              </a:rPr>
              <a:t> horizontal PBS beam </a:t>
            </a:r>
            <a:r>
              <a:rPr lang="de-DE" dirty="0" err="1" smtClean="0">
                <a:solidFill>
                  <a:srgbClr val="009900"/>
                </a:solidFill>
              </a:rPr>
              <a:t>line</a:t>
            </a:r>
            <a:r>
              <a:rPr lang="de-DE" dirty="0" smtClean="0">
                <a:solidFill>
                  <a:srgbClr val="009900"/>
                </a:solidFill>
              </a:rPr>
              <a:t> </a:t>
            </a:r>
            <a:r>
              <a:rPr lang="de-DE" dirty="0" err="1" smtClean="0">
                <a:solidFill>
                  <a:srgbClr val="009900"/>
                </a:solidFill>
              </a:rPr>
              <a:t>of</a:t>
            </a:r>
            <a:r>
              <a:rPr lang="de-DE" dirty="0" smtClean="0">
                <a:solidFill>
                  <a:srgbClr val="009900"/>
                </a:solidFill>
              </a:rPr>
              <a:t> UPTD</a:t>
            </a:r>
          </a:p>
          <a:p>
            <a:pPr>
              <a:spcBef>
                <a:spcPts val="1200"/>
              </a:spcBef>
            </a:pPr>
            <a:endParaRPr lang="de-DE" dirty="0">
              <a:solidFill>
                <a:srgbClr val="009900"/>
              </a:solidFill>
            </a:endParaRPr>
          </a:p>
          <a:p>
            <a:pPr>
              <a:spcBef>
                <a:spcPts val="1200"/>
              </a:spcBef>
            </a:pPr>
            <a:endParaRPr lang="de-DE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</a:pPr>
            <a:endParaRPr lang="de-DE" dirty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</a:pPr>
            <a:endParaRPr lang="de-DE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</a:pPr>
            <a:endParaRPr lang="de-DE" dirty="0">
              <a:solidFill>
                <a:srgbClr val="00B050"/>
              </a:solidFill>
            </a:endParaRPr>
          </a:p>
          <a:p>
            <a:pPr>
              <a:spcBef>
                <a:spcPts val="1800"/>
              </a:spcBef>
            </a:pPr>
            <a:r>
              <a:rPr lang="de-DE" u="sng" dirty="0" smtClean="0">
                <a:solidFill>
                  <a:srgbClr val="009900"/>
                </a:solidFill>
              </a:rPr>
              <a:t>3</a:t>
            </a:r>
            <a:r>
              <a:rPr lang="de-DE" u="sng" dirty="0">
                <a:solidFill>
                  <a:srgbClr val="009900"/>
                </a:solidFill>
              </a:rPr>
              <a:t>. </a:t>
            </a:r>
            <a:r>
              <a:rPr lang="de-DE" u="sng" dirty="0" err="1" smtClean="0">
                <a:solidFill>
                  <a:srgbClr val="009900"/>
                </a:solidFill>
              </a:rPr>
              <a:t>Step</a:t>
            </a:r>
            <a:r>
              <a:rPr lang="de-DE" u="sng" dirty="0" smtClean="0">
                <a:solidFill>
                  <a:srgbClr val="009900"/>
                </a:solidFill>
              </a:rPr>
              <a:t>:</a:t>
            </a:r>
            <a:r>
              <a:rPr lang="de-DE" dirty="0" smtClean="0">
                <a:solidFill>
                  <a:srgbClr val="009900"/>
                </a:solidFill>
              </a:rPr>
              <a:t> A 0,33 </a:t>
            </a:r>
            <a:r>
              <a:rPr lang="de-DE" dirty="0">
                <a:solidFill>
                  <a:srgbClr val="009900"/>
                </a:solidFill>
              </a:rPr>
              <a:t>T MRT-scanner at </a:t>
            </a:r>
            <a:r>
              <a:rPr lang="de-DE" dirty="0" err="1">
                <a:solidFill>
                  <a:srgbClr val="009900"/>
                </a:solidFill>
              </a:rPr>
              <a:t>the</a:t>
            </a:r>
            <a:r>
              <a:rPr lang="de-DE" dirty="0">
                <a:solidFill>
                  <a:srgbClr val="009900"/>
                </a:solidFill>
              </a:rPr>
              <a:t> horizontal PBS beam </a:t>
            </a:r>
            <a:r>
              <a:rPr lang="de-DE" dirty="0" err="1">
                <a:solidFill>
                  <a:srgbClr val="009900"/>
                </a:solidFill>
              </a:rPr>
              <a:t>line</a:t>
            </a:r>
            <a:r>
              <a:rPr lang="de-DE" dirty="0">
                <a:solidFill>
                  <a:srgbClr val="009900"/>
                </a:solidFill>
              </a:rPr>
              <a:t> </a:t>
            </a:r>
            <a:r>
              <a:rPr lang="de-DE" dirty="0" err="1">
                <a:solidFill>
                  <a:srgbClr val="009900"/>
                </a:solidFill>
              </a:rPr>
              <a:t>of</a:t>
            </a:r>
            <a:r>
              <a:rPr lang="de-DE" dirty="0">
                <a:solidFill>
                  <a:srgbClr val="009900"/>
                </a:solidFill>
              </a:rPr>
              <a:t> UPTD </a:t>
            </a:r>
          </a:p>
        </p:txBody>
      </p:sp>
      <p:pic>
        <p:nvPicPr>
          <p:cNvPr id="29" name="Picture 30" descr="Screenshot 2020-12-20 at 23.24.09.png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3999564" y="1700763"/>
            <a:ext cx="4888695" cy="1656803"/>
          </a:xfrm>
          <a:prstGeom prst="rect">
            <a:avLst/>
          </a:prstGeom>
          <a:ln>
            <a:noFill/>
          </a:ln>
        </p:spPr>
      </p:pic>
      <p:pic>
        <p:nvPicPr>
          <p:cNvPr id="30" name="Picture 26" descr="Screenshot 2020-12-20 at 23.12.11.png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107954" y="1701360"/>
            <a:ext cx="3536067" cy="2204496"/>
          </a:xfrm>
          <a:prstGeom prst="rect">
            <a:avLst/>
          </a:prstGeom>
          <a:ln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3932627" y="3358753"/>
            <a:ext cx="520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pc="-1" dirty="0" smtClean="0">
                <a:solidFill>
                  <a:schemeClr val="tx1"/>
                </a:solidFill>
                <a:latin typeface="Arial"/>
              </a:rPr>
              <a:t>MR-images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of</a:t>
            </a:r>
            <a:r>
              <a:rPr lang="de-DE" spc="-1" dirty="0" smtClean="0">
                <a:solidFill>
                  <a:schemeClr val="tx1"/>
                </a:solidFill>
                <a:latin typeface="Arial"/>
              </a:rPr>
              <a:t> a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homogeneous</a:t>
            </a:r>
            <a:r>
              <a:rPr lang="de-DE" spc="-1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cylinder</a:t>
            </a:r>
            <a:r>
              <a:rPr lang="de-DE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phantom</a:t>
            </a:r>
            <a:r>
              <a:rPr lang="de-DE" spc="-1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during</a:t>
            </a:r>
            <a:r>
              <a:rPr lang="de-DE" spc="-1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pencil</a:t>
            </a:r>
            <a:r>
              <a:rPr lang="de-DE" spc="-1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de-DE" spc="-1" dirty="0">
                <a:solidFill>
                  <a:schemeClr val="tx1"/>
                </a:solidFill>
                <a:latin typeface="Arial"/>
              </a:rPr>
              <a:t>b</a:t>
            </a:r>
            <a:r>
              <a:rPr lang="de-DE" spc="-1" dirty="0" smtClean="0">
                <a:solidFill>
                  <a:schemeClr val="tx1"/>
                </a:solidFill>
                <a:latin typeface="Arial"/>
              </a:rPr>
              <a:t>eam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scanning</a:t>
            </a:r>
            <a:r>
              <a:rPr lang="de-DE" spc="-1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de-DE" spc="-1" dirty="0" err="1" smtClean="0">
                <a:solidFill>
                  <a:schemeClr val="tx1"/>
                </a:solidFill>
                <a:latin typeface="Arial"/>
              </a:rPr>
              <a:t>irradiation</a:t>
            </a:r>
            <a:endParaRPr lang="en-US" spc="-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2" name="Text Box 45"/>
          <p:cNvSpPr txBox="1">
            <a:spLocks noChangeArrowheads="1"/>
          </p:cNvSpPr>
          <p:nvPr/>
        </p:nvSpPr>
        <p:spPr bwMode="auto">
          <a:xfrm>
            <a:off x="12704" y="6597650"/>
            <a:ext cx="8951913" cy="260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r>
              <a:rPr lang="en-GB" sz="1200" dirty="0" smtClean="0">
                <a:solidFill>
                  <a:schemeClr val="bg1"/>
                </a:solidFill>
                <a:latin typeface="+mn-lt"/>
              </a:rPr>
              <a:t>Courtesy: </a:t>
            </a:r>
            <a:r>
              <a:rPr lang="en-GB" sz="1200" dirty="0" err="1" smtClean="0">
                <a:solidFill>
                  <a:schemeClr val="bg1"/>
                </a:solidFill>
                <a:latin typeface="+mn-lt"/>
              </a:rPr>
              <a:t>Aswin</a:t>
            </a:r>
            <a:r>
              <a:rPr lang="en-GB" sz="1200" dirty="0" smtClean="0">
                <a:solidFill>
                  <a:schemeClr val="bg1"/>
                </a:solidFill>
                <a:latin typeface="+mn-lt"/>
              </a:rPr>
              <a:t> Hoffmann            S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GB" sz="1200" dirty="0" err="1">
                <a:solidFill>
                  <a:schemeClr val="bg1"/>
                </a:solidFill>
                <a:latin typeface="+mn-lt"/>
              </a:rPr>
              <a:t>Gantz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200" i="1" dirty="0">
                <a:solidFill>
                  <a:schemeClr val="bg1"/>
                </a:solidFill>
                <a:latin typeface="+mn-lt"/>
              </a:rPr>
              <a:t>et al. 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PMB 65 (2018) 215014; B. </a:t>
            </a:r>
            <a:r>
              <a:rPr lang="en-GB" sz="1200" dirty="0" err="1">
                <a:solidFill>
                  <a:schemeClr val="bg1"/>
                </a:solidFill>
                <a:latin typeface="+mn-lt"/>
              </a:rPr>
              <a:t>Gebauer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200" i="1" dirty="0">
                <a:solidFill>
                  <a:schemeClr val="bg1"/>
                </a:solidFill>
                <a:latin typeface="+mn-lt"/>
              </a:rPr>
              <a:t>et al. </a:t>
            </a:r>
            <a:r>
              <a:rPr lang="en-GB" sz="1200" dirty="0" err="1">
                <a:solidFill>
                  <a:schemeClr val="bg1"/>
                </a:solidFill>
                <a:latin typeface="+mn-lt"/>
              </a:rPr>
              <a:t>Dreiländertagung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 2021, </a:t>
            </a:r>
            <a:r>
              <a:rPr lang="en-GB" sz="1200" dirty="0" err="1">
                <a:solidFill>
                  <a:schemeClr val="bg1"/>
                </a:solidFill>
                <a:latin typeface="+mn-lt"/>
              </a:rPr>
              <a:t>ePoster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 ID 93</a:t>
            </a:r>
          </a:p>
          <a:p>
            <a:pPr>
              <a:defRPr/>
            </a:pPr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3" name="Google Shape;165;ge98694c410_0_60"/>
          <p:cNvPicPr>
            <a:picLocks noChangeAspect="1"/>
          </p:cNvPicPr>
          <p:nvPr/>
        </p:nvPicPr>
        <p:blipFill rotWithShape="1">
          <a:blip r:embed="rId8"/>
          <a:srcRect t="6142" b="4806"/>
          <a:stretch/>
        </p:blipFill>
        <p:spPr>
          <a:xfrm>
            <a:off x="120443" y="4353984"/>
            <a:ext cx="3514932" cy="2112503"/>
          </a:xfrm>
          <a:prstGeom prst="rect">
            <a:avLst/>
          </a:prstGeom>
          <a:ln w="9360">
            <a:noFill/>
          </a:ln>
        </p:spPr>
      </p:pic>
      <p:sp>
        <p:nvSpPr>
          <p:cNvPr id="34" name="Textfeld 33"/>
          <p:cNvSpPr txBox="1"/>
          <p:nvPr/>
        </p:nvSpPr>
        <p:spPr>
          <a:xfrm>
            <a:off x="175486" y="4384892"/>
            <a:ext cx="119936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PBS beam </a:t>
            </a:r>
            <a:r>
              <a:rPr lang="de-DE" sz="1200" dirty="0" err="1" smtClean="0"/>
              <a:t>line</a:t>
            </a:r>
            <a:endParaRPr lang="en-GB" sz="1200" dirty="0"/>
          </a:p>
        </p:txBody>
      </p:sp>
      <p:sp>
        <p:nvSpPr>
          <p:cNvPr id="35" name="Textfeld 34"/>
          <p:cNvSpPr txBox="1"/>
          <p:nvPr/>
        </p:nvSpPr>
        <p:spPr>
          <a:xfrm>
            <a:off x="2364639" y="5975480"/>
            <a:ext cx="11817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Faraday </a:t>
            </a:r>
            <a:r>
              <a:rPr lang="de-DE" sz="1200" dirty="0" err="1" smtClean="0"/>
              <a:t>cage</a:t>
            </a:r>
            <a:endParaRPr lang="de-DE" sz="1200" dirty="0"/>
          </a:p>
          <a:p>
            <a:pPr algn="ctr"/>
            <a:r>
              <a:rPr lang="de-DE" sz="1200" dirty="0"/>
              <a:t>o</a:t>
            </a:r>
            <a:r>
              <a:rPr lang="de-DE" sz="1200" dirty="0" smtClean="0"/>
              <a:t>n </a:t>
            </a:r>
            <a:r>
              <a:rPr lang="de-DE" sz="1200" dirty="0" err="1" smtClean="0"/>
              <a:t>air</a:t>
            </a:r>
            <a:r>
              <a:rPr lang="de-DE" sz="1200" dirty="0" smtClean="0"/>
              <a:t> </a:t>
            </a:r>
            <a:r>
              <a:rPr lang="de-DE" sz="1200" dirty="0" err="1" smtClean="0"/>
              <a:t>cushion</a:t>
            </a:r>
            <a:r>
              <a:rPr lang="de-DE" sz="1200" dirty="0" smtClean="0"/>
              <a:t> </a:t>
            </a:r>
            <a:endParaRPr lang="en-GB" sz="1200" dirty="0"/>
          </a:p>
        </p:txBody>
      </p:sp>
      <p:sp>
        <p:nvSpPr>
          <p:cNvPr id="36" name="Textfeld 35"/>
          <p:cNvSpPr txBox="1"/>
          <p:nvPr/>
        </p:nvSpPr>
        <p:spPr>
          <a:xfrm>
            <a:off x="2627734" y="1842758"/>
            <a:ext cx="9891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0,22 T MRT</a:t>
            </a:r>
            <a:endParaRPr lang="en-GB" sz="1200" dirty="0"/>
          </a:p>
        </p:txBody>
      </p:sp>
      <p:sp>
        <p:nvSpPr>
          <p:cNvPr id="37" name="Textfeld 36"/>
          <p:cNvSpPr txBox="1"/>
          <p:nvPr/>
        </p:nvSpPr>
        <p:spPr>
          <a:xfrm>
            <a:off x="155728" y="2852924"/>
            <a:ext cx="16834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Pencil</a:t>
            </a:r>
            <a:r>
              <a:rPr lang="de-DE" sz="1200" dirty="0" smtClean="0"/>
              <a:t> beam </a:t>
            </a:r>
            <a:r>
              <a:rPr lang="de-DE" sz="1200" dirty="0" err="1" smtClean="0"/>
              <a:t>scanning</a:t>
            </a:r>
            <a:endParaRPr lang="en-GB" sz="1200" dirty="0"/>
          </a:p>
        </p:txBody>
      </p:sp>
      <p:sp>
        <p:nvSpPr>
          <p:cNvPr id="38" name="Textfeld 37"/>
          <p:cNvSpPr txBox="1"/>
          <p:nvPr/>
        </p:nvSpPr>
        <p:spPr>
          <a:xfrm>
            <a:off x="277176" y="1999845"/>
            <a:ext cx="14542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Scanning </a:t>
            </a:r>
            <a:r>
              <a:rPr lang="de-DE" sz="1200" dirty="0" err="1" smtClean="0"/>
              <a:t>magnets</a:t>
            </a:r>
            <a:endParaRPr lang="en-GB" sz="1200" dirty="0"/>
          </a:p>
        </p:txBody>
      </p:sp>
      <p:sp>
        <p:nvSpPr>
          <p:cNvPr id="39" name="Textfeld 38"/>
          <p:cNvSpPr txBox="1"/>
          <p:nvPr/>
        </p:nvSpPr>
        <p:spPr>
          <a:xfrm>
            <a:off x="5169291" y="4375042"/>
            <a:ext cx="3868009" cy="2062103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2020</a:t>
            </a:r>
            <a:r>
              <a:rPr lang="de-DE" dirty="0"/>
              <a:t>: 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MRT 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2021</a:t>
            </a:r>
            <a:r>
              <a:rPr lang="en-GB" dirty="0"/>
              <a:t>: </a:t>
            </a:r>
            <a:r>
              <a:rPr lang="en-GB" dirty="0" smtClean="0"/>
              <a:t>Magnetic fringe field mapping 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2021</a:t>
            </a:r>
            <a:r>
              <a:rPr lang="en-GB" dirty="0"/>
              <a:t>: </a:t>
            </a:r>
            <a:r>
              <a:rPr lang="en-GB" dirty="0" smtClean="0"/>
              <a:t>Beam commissioning</a:t>
            </a:r>
          </a:p>
          <a:p>
            <a:pPr>
              <a:spcBef>
                <a:spcPts val="600"/>
              </a:spcBef>
            </a:pPr>
            <a:r>
              <a:rPr lang="de-DE" dirty="0" smtClean="0"/>
              <a:t>2022: Image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workflow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</a:t>
            </a:r>
            <a:r>
              <a:rPr lang="de-DE" dirty="0" err="1" smtClean="0"/>
              <a:t>optimization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b="1" dirty="0" smtClean="0">
                <a:solidFill>
                  <a:srgbClr val="FF0000"/>
                </a:solidFill>
              </a:rPr>
              <a:t>→ </a:t>
            </a:r>
            <a:r>
              <a:rPr lang="de-DE" dirty="0" smtClean="0">
                <a:solidFill>
                  <a:srgbClr val="FF0000"/>
                </a:solidFill>
              </a:rPr>
              <a:t>First in human (</a:t>
            </a:r>
            <a:r>
              <a:rPr lang="de-DE" dirty="0" err="1" smtClean="0">
                <a:solidFill>
                  <a:srgbClr val="FF0000"/>
                </a:solidFill>
              </a:rPr>
              <a:t>static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targets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19C5DE82-14C9-0541-7F4A-5E7DDB600E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9109" y="4694143"/>
            <a:ext cx="2121929" cy="1422761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3867237" y="6163048"/>
            <a:ext cx="9891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0,33 T MRT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519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F:\Bilder Protonen AOK\H130Innenansicht_Treppenha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629998"/>
            <a:ext cx="4608513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F:\Bilder Protonen AOK\H130Aussenansicht_Bla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235"/>
            <a:ext cx="45593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567CEF2A-84FE-499A-A70B-EE55168A9C49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4711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 b="1" dirty="0" err="1" smtClean="0"/>
              <a:t>Thank</a:t>
            </a:r>
            <a:r>
              <a:rPr lang="de-DE" altLang="de-DE" sz="2800" b="1" dirty="0" smtClean="0"/>
              <a:t> </a:t>
            </a:r>
            <a:r>
              <a:rPr lang="de-DE" altLang="de-DE" sz="2800" b="1" dirty="0" err="1" smtClean="0"/>
              <a:t>you</a:t>
            </a:r>
            <a:endParaRPr lang="de-DE" altLang="de-DE" sz="2800" b="1" dirty="0"/>
          </a:p>
        </p:txBody>
      </p:sp>
      <p:sp>
        <p:nvSpPr>
          <p:cNvPr id="47111" name="Textfeld 1"/>
          <p:cNvSpPr txBox="1">
            <a:spLocks noChangeArrowheads="1"/>
          </p:cNvSpPr>
          <p:nvPr/>
        </p:nvSpPr>
        <p:spPr bwMode="auto">
          <a:xfrm>
            <a:off x="1619590" y="4869200"/>
            <a:ext cx="586563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Elke Beyreuther</a:t>
            </a: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			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Sebastian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Makocki</a:t>
            </a:r>
            <a:endParaRPr lang="de-DE" altLang="de-DE" sz="1800" dirty="0" smtClean="0">
              <a:solidFill>
                <a:srgbClr val="000000"/>
              </a:solidFill>
              <a:latin typeface="Helvetica" pitchFamily="34" charset="0"/>
            </a:endParaRPr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Aswin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 Hoffmann			Jörg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Pawelke</a:t>
            </a:r>
            <a:endParaRPr lang="de-DE" altLang="de-DE" sz="1800" dirty="0" smtClean="0">
              <a:solidFill>
                <a:srgbClr val="000000"/>
              </a:solidFill>
              <a:latin typeface="Helvetica" pitchFamily="34" charset="0"/>
            </a:endParaRPr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Julia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Hytry</a:t>
            </a: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			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Christian Richter</a:t>
            </a:r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Toni Kögler</a:t>
            </a: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			</a:t>
            </a:r>
            <a:r>
              <a:rPr lang="de-DE" altLang="de-DE" sz="1800" dirty="0" smtClean="0">
                <a:solidFill>
                  <a:srgbClr val="000000"/>
                </a:solidFill>
                <a:latin typeface="Helvetica" pitchFamily="34" charset="0"/>
              </a:rPr>
              <a:t>Esther </a:t>
            </a:r>
            <a:r>
              <a:rPr lang="de-DE" altLang="de-DE" sz="1800" dirty="0" err="1" smtClean="0">
                <a:solidFill>
                  <a:srgbClr val="000000"/>
                </a:solidFill>
                <a:latin typeface="Helvetica" pitchFamily="34" charset="0"/>
              </a:rPr>
              <a:t>Troost</a:t>
            </a:r>
            <a:endParaRPr lang="de-DE" altLang="de-DE" sz="1800" dirty="0" smtClean="0">
              <a:solidFill>
                <a:srgbClr val="000000"/>
              </a:solidFill>
              <a:latin typeface="Helvetica" pitchFamily="34" charset="0"/>
            </a:endParaRPr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  <a:latin typeface="Helvetica" pitchFamily="34" charset="0"/>
              </a:rPr>
              <a:t>Mechthild Krause</a:t>
            </a:r>
          </a:p>
        </p:txBody>
      </p:sp>
    </p:spTree>
    <p:extLst>
      <p:ext uri="{BB962C8B-B14F-4D97-AF65-F5344CB8AC3E}">
        <p14:creationId xmlns:p14="http://schemas.microsoft.com/office/powerpoint/2010/main" val="208315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:\002_Bilder\Fotos\003_OncoRay Geräte\3D Grafiken\2014-04-16_Gesamt01b_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490663"/>
            <a:ext cx="901382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5162231" y="6107113"/>
            <a:ext cx="3480440" cy="369332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err="1" smtClean="0">
                <a:solidFill>
                  <a:srgbClr val="FF0000"/>
                </a:solidFill>
              </a:rPr>
              <a:t>Isochronous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cyclotron</a:t>
            </a:r>
            <a:r>
              <a:rPr lang="de-DE" kern="0" dirty="0">
                <a:solidFill>
                  <a:srgbClr val="FF0000"/>
                </a:solidFill>
              </a:rPr>
              <a:t>: 230 </a:t>
            </a:r>
            <a:r>
              <a:rPr lang="de-DE" kern="0" dirty="0" err="1">
                <a:solidFill>
                  <a:srgbClr val="FF0000"/>
                </a:solidFill>
              </a:rPr>
              <a:t>MeV</a:t>
            </a:r>
            <a:endParaRPr lang="de-DE" kern="0" dirty="0">
              <a:solidFill>
                <a:srgbClr val="FF0000"/>
              </a:solidFill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94594" y="3957638"/>
            <a:ext cx="1582486" cy="64633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rgbClr val="FF0000"/>
                </a:solidFill>
              </a:rPr>
              <a:t>Clinical </a:t>
            </a:r>
            <a:r>
              <a:rPr lang="de-DE" kern="0" dirty="0" err="1" smtClean="0">
                <a:solidFill>
                  <a:srgbClr val="FF0000"/>
                </a:solidFill>
              </a:rPr>
              <a:t>room</a:t>
            </a:r>
            <a:r>
              <a:rPr lang="de-DE" kern="0" dirty="0" smtClean="0">
                <a:solidFill>
                  <a:srgbClr val="FF0000"/>
                </a:solidFill>
              </a:rPr>
              <a:t>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smtClean="0">
                <a:solidFill>
                  <a:srgbClr val="FF0000"/>
                </a:solidFill>
                <a:sym typeface="Symbol"/>
              </a:rPr>
              <a:t> </a:t>
            </a:r>
            <a:r>
              <a:rPr lang="de-DE" kern="0" dirty="0">
                <a:solidFill>
                  <a:srgbClr val="FF0000"/>
                </a:solidFill>
                <a:sym typeface="Symbol"/>
              </a:rPr>
              <a:t>100 m</a:t>
            </a:r>
            <a:r>
              <a:rPr lang="de-DE" kern="0" baseline="30000" dirty="0">
                <a:solidFill>
                  <a:srgbClr val="FF0000"/>
                </a:solidFill>
                <a:sym typeface="Symbol"/>
              </a:rPr>
              <a:t>2</a:t>
            </a:r>
            <a:endParaRPr lang="de-DE" kern="0" dirty="0">
              <a:solidFill>
                <a:srgbClr val="FF0000"/>
              </a:solidFill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38125" y="3814763"/>
            <a:ext cx="1984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2800">
              <a:solidFill>
                <a:srgbClr val="1D22E3"/>
              </a:solidFill>
              <a:latin typeface="Arial Narrow" pitchFamily="34" charset="0"/>
            </a:endParaRPr>
          </a:p>
        </p:txBody>
      </p:sp>
      <p:sp>
        <p:nvSpPr>
          <p:cNvPr id="10" name="Text Box 24"/>
          <p:cNvSpPr txBox="1">
            <a:spLocks noChangeAspect="1" noChangeArrowheads="1"/>
          </p:cNvSpPr>
          <p:nvPr/>
        </p:nvSpPr>
        <p:spPr bwMode="auto">
          <a:xfrm rot="1140000">
            <a:off x="3819293" y="2205315"/>
            <a:ext cx="3134192" cy="369332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smtClean="0">
                <a:solidFill>
                  <a:srgbClr val="FF0000"/>
                </a:solidFill>
              </a:rPr>
              <a:t>High </a:t>
            </a:r>
            <a:r>
              <a:rPr lang="de-DE" kern="0" dirty="0" err="1" smtClean="0">
                <a:solidFill>
                  <a:srgbClr val="FF0000"/>
                </a:solidFill>
              </a:rPr>
              <a:t>energy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beamline</a:t>
            </a:r>
            <a:r>
              <a:rPr lang="de-DE" kern="0" dirty="0" smtClean="0">
                <a:solidFill>
                  <a:srgbClr val="FF0000"/>
                </a:solidFill>
              </a:rPr>
              <a:t> : </a:t>
            </a:r>
            <a:r>
              <a:rPr lang="de-DE" kern="0" dirty="0">
                <a:solidFill>
                  <a:srgbClr val="FF0000"/>
                </a:solidFill>
              </a:rPr>
              <a:t>25 m</a:t>
            </a:r>
          </a:p>
        </p:txBody>
      </p:sp>
      <p:grpSp>
        <p:nvGrpSpPr>
          <p:cNvPr id="24583" name="Group 25"/>
          <p:cNvGrpSpPr>
            <a:grpSpLocks/>
          </p:cNvGrpSpPr>
          <p:nvPr/>
        </p:nvGrpSpPr>
        <p:grpSpPr bwMode="auto">
          <a:xfrm>
            <a:off x="1906588" y="2587625"/>
            <a:ext cx="2089150" cy="923925"/>
            <a:chOff x="2875" y="1687"/>
            <a:chExt cx="1316" cy="582"/>
          </a:xfrm>
        </p:grpSpPr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 flipV="1">
              <a:off x="2875" y="1959"/>
              <a:ext cx="635" cy="5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/>
            </a:p>
          </p:txBody>
        </p: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3465" y="1687"/>
              <a:ext cx="726" cy="58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kern="0" dirty="0" err="1">
                  <a:solidFill>
                    <a:srgbClr val="FF0000"/>
                  </a:solidFill>
                </a:rPr>
                <a:t>Gantry</a:t>
              </a:r>
              <a:r>
                <a:rPr lang="de-DE" kern="0" dirty="0">
                  <a:solidFill>
                    <a:srgbClr val="FF0000"/>
                  </a:solidFill>
                </a:rPr>
                <a:t>: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i="1" kern="0" dirty="0">
                  <a:solidFill>
                    <a:srgbClr val="FF0000"/>
                  </a:solidFill>
                </a:rPr>
                <a:t>d</a:t>
              </a:r>
              <a:r>
                <a:rPr lang="de-DE" kern="0" dirty="0">
                  <a:solidFill>
                    <a:srgbClr val="FF0000"/>
                  </a:solidFill>
                </a:rPr>
                <a:t> = 11 m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i="1" kern="0" dirty="0">
                  <a:solidFill>
                    <a:srgbClr val="FF0000"/>
                  </a:solidFill>
                </a:rPr>
                <a:t>m</a:t>
              </a:r>
              <a:r>
                <a:rPr lang="de-DE" kern="0" dirty="0">
                  <a:solidFill>
                    <a:srgbClr val="FF0000"/>
                  </a:solidFill>
                </a:rPr>
                <a:t> = 120 t</a:t>
              </a:r>
            </a:p>
          </p:txBody>
        </p:sp>
      </p:grpSp>
      <p:sp>
        <p:nvSpPr>
          <p:cNvPr id="24584" name="Line 35"/>
          <p:cNvSpPr>
            <a:spLocks noChangeShapeType="1"/>
          </p:cNvSpPr>
          <p:nvPr/>
        </p:nvSpPr>
        <p:spPr bwMode="auto">
          <a:xfrm>
            <a:off x="7137402" y="2160696"/>
            <a:ext cx="792163" cy="15128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6193865" y="1652588"/>
            <a:ext cx="2864887" cy="64633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err="1" smtClean="0">
                <a:solidFill>
                  <a:srgbClr val="FF0000"/>
                </a:solidFill>
              </a:rPr>
              <a:t>Energy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selection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system</a:t>
            </a:r>
            <a:r>
              <a:rPr lang="de-DE" kern="0" dirty="0" smtClean="0">
                <a:solidFill>
                  <a:srgbClr val="FF0000"/>
                </a:solidFill>
              </a:rPr>
              <a:t>: </a:t>
            </a:r>
            <a:endParaRPr lang="de-DE" kern="0" dirty="0">
              <a:solidFill>
                <a:srgbClr val="FF0000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rgbClr val="FF0000"/>
                </a:solidFill>
              </a:rPr>
              <a:t>70 – 230 </a:t>
            </a:r>
            <a:r>
              <a:rPr lang="de-DE" kern="0" dirty="0" err="1">
                <a:solidFill>
                  <a:srgbClr val="FF0000"/>
                </a:solidFill>
              </a:rPr>
              <a:t>MeV</a:t>
            </a:r>
            <a:endParaRPr lang="de-DE" kern="0" dirty="0">
              <a:solidFill>
                <a:srgbClr val="FF0000"/>
              </a:solidFill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2154315" y="4749800"/>
            <a:ext cx="2249334" cy="64633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rgbClr val="FF0000"/>
                </a:solidFill>
              </a:rPr>
              <a:t>Experimental </a:t>
            </a:r>
            <a:r>
              <a:rPr lang="de-DE" kern="0" dirty="0" err="1" smtClean="0">
                <a:solidFill>
                  <a:srgbClr val="FF0000"/>
                </a:solidFill>
              </a:rPr>
              <a:t>room</a:t>
            </a:r>
            <a:r>
              <a:rPr lang="de-DE" kern="0" dirty="0" smtClean="0">
                <a:solidFill>
                  <a:srgbClr val="FF0000"/>
                </a:solidFill>
              </a:rPr>
              <a:t>: </a:t>
            </a:r>
            <a:br>
              <a:rPr lang="de-DE" kern="0" dirty="0" smtClean="0">
                <a:solidFill>
                  <a:srgbClr val="FF0000"/>
                </a:solidFill>
              </a:rPr>
            </a:br>
            <a:r>
              <a:rPr lang="de-DE" kern="0" dirty="0" smtClean="0">
                <a:solidFill>
                  <a:srgbClr val="FF0000"/>
                </a:solidFill>
                <a:sym typeface="Symbol"/>
              </a:rPr>
              <a:t> 250 m</a:t>
            </a:r>
            <a:r>
              <a:rPr lang="de-DE" kern="0" baseline="30000" dirty="0" smtClean="0">
                <a:solidFill>
                  <a:srgbClr val="FF0000"/>
                </a:solidFill>
                <a:sym typeface="Symbol"/>
              </a:rPr>
              <a:t>2</a:t>
            </a:r>
            <a:endParaRPr lang="de-DE" kern="0" dirty="0">
              <a:solidFill>
                <a:srgbClr val="FF0000"/>
              </a:solidFill>
            </a:endParaRPr>
          </a:p>
        </p:txBody>
      </p:sp>
      <p:cxnSp>
        <p:nvCxnSpPr>
          <p:cNvPr id="24587" name="Gerade Verbindung mit Pfeil 32"/>
          <p:cNvCxnSpPr>
            <a:cxnSpLocks noChangeShapeType="1"/>
          </p:cNvCxnSpPr>
          <p:nvPr/>
        </p:nvCxnSpPr>
        <p:spPr bwMode="auto">
          <a:xfrm>
            <a:off x="250825" y="5611813"/>
            <a:ext cx="1584325" cy="865187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8" name="Textfeld 33"/>
          <p:cNvSpPr txBox="1">
            <a:spLocks noChangeArrowheads="1"/>
          </p:cNvSpPr>
          <p:nvPr/>
        </p:nvSpPr>
        <p:spPr bwMode="auto">
          <a:xfrm rot="1620493">
            <a:off x="295275" y="5919788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Helvetica" pitchFamily="34" charset="0"/>
              </a:rPr>
              <a:t>43 m</a:t>
            </a:r>
            <a:endParaRPr lang="en-US" altLang="de-DE" sz="18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24589" name="Gerade Verbindung mit Pfeil 34"/>
          <p:cNvCxnSpPr>
            <a:cxnSpLocks noChangeAspect="1"/>
          </p:cNvCxnSpPr>
          <p:nvPr/>
        </p:nvCxnSpPr>
        <p:spPr bwMode="auto">
          <a:xfrm flipH="1">
            <a:off x="1508125" y="5561013"/>
            <a:ext cx="669925" cy="903287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Line 35"/>
          <p:cNvSpPr>
            <a:spLocks noChangeShapeType="1"/>
          </p:cNvSpPr>
          <p:nvPr/>
        </p:nvSpPr>
        <p:spPr bwMode="auto">
          <a:xfrm flipH="1">
            <a:off x="8024813" y="2300288"/>
            <a:ext cx="723900" cy="21703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1" name="Textfeld 36"/>
          <p:cNvSpPr txBox="1">
            <a:spLocks noChangeArrowheads="1"/>
          </p:cNvSpPr>
          <p:nvPr/>
        </p:nvSpPr>
        <p:spPr bwMode="auto">
          <a:xfrm rot="-3258182">
            <a:off x="1305719" y="5674519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Helvetica" pitchFamily="34" charset="0"/>
              </a:rPr>
              <a:t>31 m</a:t>
            </a:r>
            <a:endParaRPr lang="en-US" altLang="de-DE" sz="18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4592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2. The Proton Facility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err="1" smtClean="0"/>
              <a:t>Overview</a:t>
            </a:r>
            <a:endParaRPr lang="de-DE" altLang="de-DE" sz="2200" dirty="0"/>
          </a:p>
        </p:txBody>
      </p:sp>
      <p:sp>
        <p:nvSpPr>
          <p:cNvPr id="2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3DEC21C0-8B8E-47FB-8AC0-9FA2548F567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3844925" y="3716338"/>
            <a:ext cx="1806575" cy="936625"/>
          </a:xfrm>
          <a:prstGeom prst="straightConnector1">
            <a:avLst/>
          </a:prstGeom>
          <a:ln w="317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33" descr="LogoOncoRaytransparent_3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3</a:t>
            </a:r>
            <a:r>
              <a:rPr lang="de-DE" altLang="de-DE" sz="2800" b="1" dirty="0" smtClean="0"/>
              <a:t>. Treatment </a:t>
            </a:r>
            <a:r>
              <a:rPr lang="de-DE" altLang="de-DE" sz="2800" b="1" dirty="0"/>
              <a:t>and Clinical </a:t>
            </a:r>
            <a:r>
              <a:rPr lang="de-DE" altLang="de-DE" sz="2800" b="1" dirty="0" smtClean="0"/>
              <a:t>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err="1" smtClean="0"/>
              <a:t>Indications</a:t>
            </a:r>
            <a:endParaRPr lang="de-DE" altLang="de-DE" sz="2200" dirty="0"/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A688968-1458-47AA-98A2-AFF29C05A113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7541498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: Mechthild Krause, 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Esther </a:t>
            </a:r>
            <a:r>
              <a:rPr lang="de-DE" altLang="de-DE" sz="1200" dirty="0" err="1" smtClean="0">
                <a:solidFill>
                  <a:schemeClr val="bg1"/>
                </a:solidFill>
                <a:latin typeface="Helvetica" pitchFamily="34" charset="0"/>
              </a:rPr>
              <a:t>Troost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 Julia </a:t>
            </a:r>
            <a:r>
              <a:rPr lang="de-DE" altLang="de-DE" sz="1200" dirty="0" err="1" smtClean="0">
                <a:solidFill>
                  <a:schemeClr val="bg1"/>
                </a:solidFill>
                <a:latin typeface="Helvetica" pitchFamily="34" charset="0"/>
              </a:rPr>
              <a:t>Hytry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, Sebastian </a:t>
            </a:r>
            <a:r>
              <a:rPr lang="de-DE" altLang="de-DE" sz="1200" dirty="0" err="1" smtClean="0">
                <a:solidFill>
                  <a:schemeClr val="bg1"/>
                </a:solidFill>
                <a:latin typeface="Helvetica" pitchFamily="34" charset="0"/>
              </a:rPr>
              <a:t>Makocki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7" name="Grafik 33" descr="LogoOncoRaytransparent_3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17CC137-9ADF-4D8A-BC43-0EF94C89F468}"/>
              </a:ext>
            </a:extLst>
          </p:cNvPr>
          <p:cNvSpPr>
            <a:spLocks/>
          </p:cNvSpPr>
          <p:nvPr/>
        </p:nvSpPr>
        <p:spPr bwMode="auto">
          <a:xfrm>
            <a:off x="120443" y="1340710"/>
            <a:ext cx="8641775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  <a:tabLst>
                <a:tab pos="266700" algn="l"/>
              </a:tabLst>
              <a:defRPr/>
            </a:pPr>
            <a:r>
              <a:rPr lang="de-DE" sz="18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Indications</a:t>
            </a:r>
            <a:r>
              <a:rPr 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accepted</a:t>
            </a:r>
            <a:r>
              <a:rPr 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by</a:t>
            </a:r>
            <a:r>
              <a:rPr 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the</a:t>
            </a:r>
            <a:r>
              <a:rPr 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 German </a:t>
            </a:r>
            <a:r>
              <a:rPr lang="de-DE" sz="18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statutory</a:t>
            </a:r>
            <a:r>
              <a:rPr 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health</a:t>
            </a:r>
            <a:r>
              <a:rPr 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insurances</a:t>
            </a:r>
            <a:r>
              <a:rPr 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endParaRPr lang="de-DE" sz="1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  </a:t>
            </a: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•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Paediatric</a:t>
            </a: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Tumours</a:t>
            </a:r>
            <a:endParaRPr lang="de-DE" sz="1800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  </a:t>
            </a:r>
            <a:r>
              <a:rPr lang="de-DE" dirty="0" smtClean="0">
                <a:solidFill>
                  <a:srgbClr val="0000CC"/>
                </a:solidFill>
              </a:rPr>
              <a:t>• </a:t>
            </a:r>
            <a:r>
              <a:rPr lang="de-DE" dirty="0" err="1" smtClean="0">
                <a:solidFill>
                  <a:srgbClr val="0000CC"/>
                </a:solidFill>
              </a:rPr>
              <a:t>Tumours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close</a:t>
            </a: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to</a:t>
            </a: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brain</a:t>
            </a: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b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</a:b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    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and</a:t>
            </a: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spinal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cord</a:t>
            </a:r>
            <a:endParaRPr lang="de-DE" sz="1800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  • </a:t>
            </a:r>
            <a:r>
              <a:rPr lang="de-DE" dirty="0" err="1" smtClean="0">
                <a:solidFill>
                  <a:schemeClr val="tx1"/>
                </a:solidFill>
              </a:rPr>
              <a:t>Tumours</a:t>
            </a:r>
            <a:r>
              <a:rPr lang="de-DE" dirty="0" smtClean="0">
                <a:solidFill>
                  <a:schemeClr val="tx1"/>
                </a:solidFill>
              </a:rPr>
              <a:t> not </a:t>
            </a:r>
            <a:r>
              <a:rPr lang="de-DE" dirty="0" err="1" smtClean="0">
                <a:solidFill>
                  <a:schemeClr val="tx1"/>
                </a:solidFill>
              </a:rPr>
              <a:t>treatable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     </a:t>
            </a:r>
            <a:r>
              <a:rPr lang="de-DE" dirty="0" err="1" smtClean="0">
                <a:solidFill>
                  <a:schemeClr val="tx1"/>
                </a:solidFill>
              </a:rPr>
              <a:t>conventianal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techniques</a:t>
            </a:r>
            <a:endParaRPr lang="de-DE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tabLst>
                <a:tab pos="266700" algn="l"/>
              </a:tabLst>
              <a:defRPr/>
            </a:pPr>
            <a:r>
              <a:rPr lang="de-DE" dirty="0" err="1">
                <a:solidFill>
                  <a:srgbClr val="FF0000"/>
                </a:solidFill>
              </a:rPr>
              <a:t>Indications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treated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under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agreements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with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German </a:t>
            </a:r>
            <a:r>
              <a:rPr lang="de-DE" dirty="0" err="1">
                <a:solidFill>
                  <a:srgbClr val="FF0000"/>
                </a:solidFill>
              </a:rPr>
              <a:t>statutory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health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insurances</a:t>
            </a:r>
            <a:r>
              <a:rPr lang="de-DE" dirty="0">
                <a:solidFill>
                  <a:srgbClr val="FF0000"/>
                </a:solidFill>
              </a:rPr>
              <a:t>: </a:t>
            </a: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 smtClean="0">
                <a:solidFill>
                  <a:schemeClr val="tx1"/>
                </a:solidFill>
              </a:rPr>
              <a:t>   • Brain </a:t>
            </a:r>
            <a:r>
              <a:rPr lang="de-DE" dirty="0" err="1" smtClean="0">
                <a:solidFill>
                  <a:schemeClr val="tx1"/>
                </a:solidFill>
              </a:rPr>
              <a:t>tumours</a:t>
            </a:r>
            <a:endParaRPr lang="de-DE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 smtClean="0">
                <a:solidFill>
                  <a:schemeClr val="tx1"/>
                </a:solidFill>
              </a:rPr>
              <a:t>   </a:t>
            </a:r>
            <a:r>
              <a:rPr lang="de-DE" dirty="0" smtClean="0">
                <a:solidFill>
                  <a:srgbClr val="0000CC"/>
                </a:solidFill>
              </a:rPr>
              <a:t>• </a:t>
            </a:r>
            <a:r>
              <a:rPr lang="de-DE" dirty="0" err="1" smtClean="0">
                <a:solidFill>
                  <a:srgbClr val="0000CC"/>
                </a:solidFill>
              </a:rPr>
              <a:t>Tumours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r>
              <a:rPr lang="de-DE" sz="1800" dirty="0">
                <a:solidFill>
                  <a:srgbClr val="0000CC"/>
                </a:solidFill>
                <a:cs typeface="Arial" panose="020B0604020202020204" pitchFamily="34" charset="0"/>
              </a:rPr>
              <a:t>in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pre-irradiated</a:t>
            </a: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b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</a:br>
            <a:r>
              <a:rPr 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     </a:t>
            </a:r>
            <a:r>
              <a:rPr lang="de-DE" sz="18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areas</a:t>
            </a:r>
            <a:endParaRPr lang="de-DE" sz="1800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 smtClean="0">
                <a:solidFill>
                  <a:schemeClr val="tx1"/>
                </a:solidFill>
              </a:rPr>
              <a:t>   • </a:t>
            </a:r>
            <a:r>
              <a:rPr lang="de-DE" dirty="0" err="1" smtClean="0">
                <a:solidFill>
                  <a:schemeClr val="tx1"/>
                </a:solidFill>
              </a:rPr>
              <a:t>Tumours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pelvis</a:t>
            </a:r>
            <a:r>
              <a:rPr 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br>
              <a:rPr 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    </a:t>
            </a:r>
            <a:r>
              <a:rPr lang="de-DE" dirty="0" smtClean="0">
                <a:solidFill>
                  <a:schemeClr val="tx1"/>
                </a:solidFill>
              </a:rPr>
              <a:t>e.g</a:t>
            </a:r>
            <a:r>
              <a:rPr 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r>
              <a:rPr lang="de-DE" dirty="0" err="1" smtClean="0">
                <a:solidFill>
                  <a:schemeClr val="tx1"/>
                </a:solidFill>
              </a:rPr>
              <a:t>p</a:t>
            </a:r>
            <a:r>
              <a:rPr 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rostate</a:t>
            </a:r>
            <a:endParaRPr lang="de-DE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 smtClean="0">
                <a:solidFill>
                  <a:schemeClr val="tx1"/>
                </a:solidFill>
              </a:rPr>
              <a:t>   • </a:t>
            </a:r>
            <a:r>
              <a:rPr lang="de-DE" dirty="0" err="1" smtClean="0">
                <a:solidFill>
                  <a:schemeClr val="tx1"/>
                </a:solidFill>
              </a:rPr>
              <a:t>Tumours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chest</a:t>
            </a:r>
            <a:endParaRPr lang="de-DE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 smtClean="0">
                <a:solidFill>
                  <a:schemeClr val="tx1"/>
                </a:solidFill>
              </a:rPr>
              <a:t>   • Head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neck </a:t>
            </a:r>
            <a:r>
              <a:rPr lang="de-DE" dirty="0" err="1" smtClean="0">
                <a:solidFill>
                  <a:schemeClr val="tx1"/>
                </a:solidFill>
              </a:rPr>
              <a:t>tumours</a:t>
            </a:r>
            <a:endParaRPr lang="de-DE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266700" algn="l"/>
              </a:tabLst>
              <a:defRPr/>
            </a:pPr>
            <a:r>
              <a:rPr lang="de-DE" dirty="0" smtClean="0">
                <a:solidFill>
                  <a:schemeClr val="tx1"/>
                </a:solidFill>
              </a:rPr>
              <a:t>   • Soft </a:t>
            </a:r>
            <a:r>
              <a:rPr lang="de-DE" dirty="0" err="1" smtClean="0">
                <a:solidFill>
                  <a:schemeClr val="tx1"/>
                </a:solidFill>
              </a:rPr>
              <a:t>tissue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tumours</a:t>
            </a:r>
            <a:endParaRPr lang="de-DE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statutory health insurance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97188" t="35733" r="1011" b="51928"/>
          <a:stretch/>
        </p:blipFill>
        <p:spPr bwMode="auto">
          <a:xfrm>
            <a:off x="8325275" y="3717040"/>
            <a:ext cx="639335" cy="273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7" t="7972" r="31176" b="23058"/>
          <a:stretch/>
        </p:blipFill>
        <p:spPr bwMode="auto">
          <a:xfrm>
            <a:off x="5868181" y="3800469"/>
            <a:ext cx="2058842" cy="236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5" t="9005" r="30898" b="22910"/>
          <a:stretch/>
        </p:blipFill>
        <p:spPr bwMode="auto">
          <a:xfrm>
            <a:off x="3347830" y="3814365"/>
            <a:ext cx="2100881" cy="235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060123" y="382856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1.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533560" y="382823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1.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362155" y="38234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2.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881243" y="384130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2.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157926" y="6202383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 Photons 1. Photons</a:t>
            </a:r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5652150" y="6204569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 Protons 1. Photons</a:t>
            </a:r>
            <a:endParaRPr lang="en-GB" dirty="0"/>
          </a:p>
        </p:txBody>
      </p:sp>
      <p:sp>
        <p:nvSpPr>
          <p:cNvPr id="10" name="Ellipse 9"/>
          <p:cNvSpPr/>
          <p:nvPr/>
        </p:nvSpPr>
        <p:spPr>
          <a:xfrm>
            <a:off x="4238615" y="3852721"/>
            <a:ext cx="359511" cy="8396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>
            <a:off x="6707237" y="3823426"/>
            <a:ext cx="359511" cy="8396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4744" y="865722"/>
            <a:ext cx="1517759" cy="33275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4" t="7894"/>
          <a:stretch/>
        </p:blipFill>
        <p:spPr>
          <a:xfrm>
            <a:off x="6804310" y="1146770"/>
            <a:ext cx="576080" cy="2150874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 rot="16200000">
            <a:off x="6666092" y="2082254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Percentage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dose</a:t>
            </a:r>
            <a:endParaRPr lang="en-GB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7730706" y="1376765"/>
            <a:ext cx="146706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Irradiation,</a:t>
            </a:r>
          </a:p>
          <a:p>
            <a:pPr>
              <a:spcBef>
                <a:spcPts val="600"/>
              </a:spcBef>
            </a:pPr>
            <a:r>
              <a:rPr lang="de-DE" dirty="0" err="1" smtClean="0"/>
              <a:t>Craniospinal</a:t>
            </a:r>
            <a:endParaRPr lang="de-DE" dirty="0" smtClean="0"/>
          </a:p>
          <a:p>
            <a:r>
              <a:rPr lang="de-DE" dirty="0" err="1"/>
              <a:t>a</a:t>
            </a:r>
            <a:r>
              <a:rPr lang="de-DE" dirty="0" err="1" smtClean="0"/>
              <a:t>xis</a:t>
            </a:r>
            <a:r>
              <a:rPr lang="de-DE" dirty="0" smtClean="0"/>
              <a:t>,</a:t>
            </a:r>
          </a:p>
          <a:p>
            <a:pPr>
              <a:spcBef>
                <a:spcPts val="600"/>
              </a:spcBef>
            </a:pPr>
            <a:r>
              <a:rPr lang="de-DE" dirty="0" smtClean="0"/>
              <a:t>7-years </a:t>
            </a:r>
            <a:r>
              <a:rPr lang="de-DE" dirty="0" err="1" smtClean="0"/>
              <a:t>old</a:t>
            </a:r>
            <a:endParaRPr lang="de-DE" dirty="0" smtClean="0"/>
          </a:p>
          <a:p>
            <a:r>
              <a:rPr lang="de-DE" dirty="0" err="1"/>
              <a:t>c</a:t>
            </a:r>
            <a:r>
              <a:rPr lang="de-DE" dirty="0" err="1" smtClean="0"/>
              <a:t>hild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endParaRPr lang="de-DE" dirty="0" smtClean="0"/>
          </a:p>
          <a:p>
            <a:r>
              <a:rPr lang="en-GB" dirty="0"/>
              <a:t>anaesthesia</a:t>
            </a:r>
          </a:p>
        </p:txBody>
      </p:sp>
    </p:spTree>
    <p:extLst>
      <p:ext uri="{BB962C8B-B14F-4D97-AF65-F5344CB8AC3E}">
        <p14:creationId xmlns:p14="http://schemas.microsoft.com/office/powerpoint/2010/main" val="13174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850" y="404813"/>
            <a:ext cx="7772400" cy="762000"/>
          </a:xfrm>
        </p:spPr>
        <p:txBody>
          <a:bodyPr/>
          <a:lstStyle/>
          <a:p>
            <a:r>
              <a:rPr lang="de-DE" altLang="de-DE" b="1" dirty="0" smtClean="0"/>
              <a:t>Gliederung</a:t>
            </a:r>
          </a:p>
        </p:txBody>
      </p:sp>
      <p:pic>
        <p:nvPicPr>
          <p:cNvPr id="10243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328613" y="1368425"/>
            <a:ext cx="514980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/>
              <a:t>1. </a:t>
            </a:r>
            <a:r>
              <a:rPr lang="de-DE" altLang="de-DE" sz="2400" dirty="0" smtClean="0"/>
              <a:t>The Development </a:t>
            </a:r>
            <a:r>
              <a:rPr lang="de-DE" altLang="de-DE" sz="2400" dirty="0" err="1" smtClean="0"/>
              <a:t>of</a:t>
            </a:r>
            <a:r>
              <a:rPr lang="de-DE" altLang="de-DE" sz="2400" dirty="0" smtClean="0"/>
              <a:t> UPTD</a:t>
            </a:r>
            <a:endParaRPr lang="de-DE" altLang="de-DE" sz="2400" dirty="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/>
              <a:t>2. </a:t>
            </a:r>
            <a:r>
              <a:rPr lang="de-DE" altLang="de-DE" sz="2400" dirty="0" smtClean="0"/>
              <a:t>The Proton Facility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 smtClean="0"/>
              <a:t>3. </a:t>
            </a:r>
            <a:r>
              <a:rPr lang="de-DE" altLang="de-DE" sz="2400" dirty="0" smtClean="0"/>
              <a:t>Treatment </a:t>
            </a:r>
            <a:r>
              <a:rPr lang="de-DE" altLang="de-DE" sz="2400" dirty="0" err="1" smtClean="0"/>
              <a:t>and</a:t>
            </a:r>
            <a:r>
              <a:rPr lang="de-DE" altLang="de-DE" sz="2400" dirty="0" smtClean="0"/>
              <a:t> </a:t>
            </a:r>
            <a:r>
              <a:rPr lang="de-DE" altLang="de-DE" sz="2400" dirty="0"/>
              <a:t>C</a:t>
            </a:r>
            <a:r>
              <a:rPr lang="de-DE" altLang="de-DE" sz="2400" dirty="0" smtClean="0"/>
              <a:t>linical Research</a:t>
            </a:r>
            <a:endParaRPr lang="de-DE" altLang="de-DE" sz="2400" dirty="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/>
              <a:t>4</a:t>
            </a:r>
            <a:r>
              <a:rPr lang="de-DE" altLang="de-DE" sz="2400" dirty="0" smtClean="0"/>
              <a:t>. </a:t>
            </a:r>
            <a:r>
              <a:rPr lang="en-US" altLang="de-DE" sz="2400" dirty="0" smtClean="0"/>
              <a:t>Radiobiology experiments</a:t>
            </a:r>
            <a:endParaRPr lang="en-US" altLang="de-DE" sz="2400" dirty="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de-DE" sz="2400" dirty="0"/>
              <a:t>5</a:t>
            </a:r>
            <a:r>
              <a:rPr lang="en-US" altLang="de-DE" sz="2400" dirty="0" smtClean="0"/>
              <a:t>. Medical Physics and Technology</a:t>
            </a:r>
            <a:endParaRPr lang="en-US" altLang="de-DE" sz="2400" dirty="0"/>
          </a:p>
        </p:txBody>
      </p:sp>
      <p:pic>
        <p:nvPicPr>
          <p:cNvPr id="1024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6520" r="7175" b="10670"/>
          <a:stretch>
            <a:fillRect/>
          </a:stretch>
        </p:blipFill>
        <p:spPr bwMode="auto">
          <a:xfrm>
            <a:off x="6202363" y="5297488"/>
            <a:ext cx="1193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 b="5186"/>
          <a:stretch>
            <a:fillRect/>
          </a:stretch>
        </p:blipFill>
        <p:spPr bwMode="auto">
          <a:xfrm>
            <a:off x="4276725" y="5300663"/>
            <a:ext cx="18970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1559" b="21451"/>
          <a:stretch>
            <a:fillRect/>
          </a:stretch>
        </p:blipFill>
        <p:spPr bwMode="auto">
          <a:xfrm>
            <a:off x="101600" y="5295900"/>
            <a:ext cx="6238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21559" r="5234" b="21451"/>
          <a:stretch>
            <a:fillRect/>
          </a:stretch>
        </p:blipFill>
        <p:spPr bwMode="auto">
          <a:xfrm>
            <a:off x="100013" y="5907088"/>
            <a:ext cx="6286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5300663"/>
            <a:ext cx="16208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Grafi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5300663"/>
            <a:ext cx="182403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0" descr="chu057101_18cm_tl7-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400398"/>
            <a:ext cx="16494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8" descr="100_447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4260" r="14284"/>
          <a:stretch>
            <a:fillRect/>
          </a:stretch>
        </p:blipFill>
        <p:spPr bwMode="auto">
          <a:xfrm>
            <a:off x="7443788" y="5076825"/>
            <a:ext cx="165417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Grafik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r="6294"/>
          <a:stretch>
            <a:fillRect/>
          </a:stretch>
        </p:blipFill>
        <p:spPr bwMode="auto">
          <a:xfrm>
            <a:off x="7451725" y="3729038"/>
            <a:ext cx="1649413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CD130180-92EE-4CC9-A3F4-3F87DC7DBF8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10256" name="Grafik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05263"/>
            <a:ext cx="2305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0" descr="IMG_0729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590340"/>
            <a:ext cx="1646237" cy="109884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68B7C491-32C9-43C6-B9CE-EECD5668C68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 smtClean="0"/>
              <a:t>5</a:t>
            </a:r>
            <a:r>
              <a:rPr lang="de-DE" altLang="de-DE" sz="2800" b="1" dirty="0"/>
              <a:t>. Medical </a:t>
            </a:r>
            <a:r>
              <a:rPr lang="de-DE" altLang="de-DE" sz="2800" b="1" dirty="0" err="1"/>
              <a:t>Physics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</a:t>
            </a:r>
            <a:r>
              <a:rPr lang="de-DE" altLang="de-DE" sz="2800" b="1" dirty="0" smtClean="0"/>
              <a:t>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 smtClean="0"/>
              <a:t>Nuclear range measurements: The IBA slit camera (I)</a:t>
            </a:r>
            <a:endParaRPr lang="en-US" altLang="de-DE" sz="2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3" y="3181131"/>
            <a:ext cx="8989066" cy="3357362"/>
          </a:xfrm>
          <a:prstGeom prst="rect">
            <a:avLst/>
          </a:prstGeom>
        </p:spPr>
      </p:pic>
      <p:pic>
        <p:nvPicPr>
          <p:cNvPr id="6" name="Picture 2" descr="Y:\SlitCam_DD\firstPatient\DSCN5675_onlyCamandPatie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57" y="1367565"/>
            <a:ext cx="2495374" cy="1871532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6597444"/>
            <a:ext cx="9036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</a:t>
            </a:r>
            <a:r>
              <a:rPr lang="en-US" sz="1200" dirty="0" err="1">
                <a:solidFill>
                  <a:schemeClr val="bg1"/>
                </a:solidFill>
              </a:rPr>
              <a:t>Smeets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i="1" dirty="0">
                <a:solidFill>
                  <a:schemeClr val="bg1"/>
                </a:solidFill>
              </a:rPr>
              <a:t>et al</a:t>
            </a:r>
            <a:r>
              <a:rPr lang="en-US" sz="1200" dirty="0">
                <a:solidFill>
                  <a:schemeClr val="bg1"/>
                </a:solidFill>
              </a:rPr>
              <a:t>. PMB 57 (2012) 3371; </a:t>
            </a:r>
            <a:r>
              <a:rPr lang="de-DE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C. Richter </a:t>
            </a:r>
            <a:r>
              <a:rPr lang="de-DE" altLang="de-DE" sz="1200" i="1" dirty="0">
                <a:solidFill>
                  <a:srgbClr val="FFFFFF"/>
                </a:solidFill>
                <a:cs typeface="Helvetica" panose="020B0604020202020204" pitchFamily="34" charset="0"/>
              </a:rPr>
              <a:t>et al</a:t>
            </a:r>
            <a:r>
              <a:rPr lang="de-DE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. </a:t>
            </a:r>
            <a:r>
              <a:rPr lang="de-DE" altLang="de-DE" sz="1200" dirty="0" err="1">
                <a:solidFill>
                  <a:srgbClr val="FFFFFF"/>
                </a:solidFill>
                <a:cs typeface="Helvetica" panose="020B0604020202020204" pitchFamily="34" charset="0"/>
              </a:rPr>
              <a:t>Radiother</a:t>
            </a:r>
            <a:r>
              <a:rPr lang="de-DE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. </a:t>
            </a:r>
            <a:r>
              <a:rPr lang="de-DE" altLang="de-DE" sz="1200" dirty="0" err="1">
                <a:solidFill>
                  <a:srgbClr val="FFFFFF"/>
                </a:solidFill>
                <a:cs typeface="Helvetica" panose="020B0604020202020204" pitchFamily="34" charset="0"/>
              </a:rPr>
              <a:t>Oncol</a:t>
            </a:r>
            <a:r>
              <a:rPr lang="de-DE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. 118 (2016)</a:t>
            </a:r>
            <a:r>
              <a:rPr lang="fr-FR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 232; J. Berthold </a:t>
            </a:r>
            <a:r>
              <a:rPr lang="fr-FR" altLang="de-DE" sz="1200" i="1" dirty="0">
                <a:solidFill>
                  <a:srgbClr val="FFFFFF"/>
                </a:solidFill>
                <a:cs typeface="Helvetica" panose="020B0604020202020204" pitchFamily="34" charset="0"/>
              </a:rPr>
              <a:t>et al.</a:t>
            </a:r>
            <a:r>
              <a:rPr lang="fr-FR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 IJROBP (2021) (in </a:t>
            </a:r>
            <a:r>
              <a:rPr lang="fr-FR" altLang="de-DE" sz="1200" dirty="0" err="1">
                <a:solidFill>
                  <a:srgbClr val="FFFFFF"/>
                </a:solidFill>
                <a:cs typeface="Helvetica" panose="020B0604020202020204" pitchFamily="34" charset="0"/>
              </a:rPr>
              <a:t>press</a:t>
            </a:r>
            <a:r>
              <a:rPr lang="fr-FR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)</a:t>
            </a:r>
            <a:endParaRPr lang="de-DE" altLang="de-DE" sz="1200" dirty="0">
              <a:solidFill>
                <a:srgbClr val="FFFFFF"/>
              </a:solidFill>
              <a:cs typeface="Helvetica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768" y="1355856"/>
            <a:ext cx="6497638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84150">
              <a:spcBef>
                <a:spcPts val="600"/>
              </a:spcBef>
              <a:buClr>
                <a:srgbClr val="000066"/>
              </a:buClr>
              <a:defRPr/>
            </a:pPr>
            <a:r>
              <a:rPr lang="en-US" dirty="0" smtClean="0">
                <a:solidFill>
                  <a:schemeClr val="tx1"/>
                </a:solidFill>
              </a:rPr>
              <a:t>• Prototype </a:t>
            </a:r>
            <a:r>
              <a:rPr lang="en-US" dirty="0">
                <a:solidFill>
                  <a:schemeClr val="tx1"/>
                </a:solidFill>
              </a:rPr>
              <a:t>in Dresden </a:t>
            </a:r>
            <a:r>
              <a:rPr lang="en-US" dirty="0" smtClean="0">
                <a:solidFill>
                  <a:schemeClr val="tx1"/>
                </a:solidFill>
              </a:rPr>
              <a:t>since Oct</a:t>
            </a:r>
            <a:r>
              <a:rPr lang="en-US" dirty="0">
                <a:solidFill>
                  <a:schemeClr val="tx1"/>
                </a:solidFill>
              </a:rPr>
              <a:t>. 2014</a:t>
            </a:r>
          </a:p>
          <a:p>
            <a:pPr>
              <a:spcBef>
                <a:spcPts val="600"/>
              </a:spcBef>
              <a:buClr>
                <a:srgbClr val="000066"/>
              </a:buClr>
              <a:defRPr/>
            </a:pPr>
            <a:r>
              <a:rPr lang="en-US" dirty="0">
                <a:solidFill>
                  <a:schemeClr val="tx1"/>
                </a:solidFill>
              </a:rPr>
              <a:t>• </a:t>
            </a:r>
            <a:r>
              <a:rPr lang="en-US" dirty="0" smtClean="0">
                <a:solidFill>
                  <a:schemeClr val="tx1"/>
                </a:solidFill>
              </a:rPr>
              <a:t>Detector calibration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nd -optimization 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000066"/>
              </a:buClr>
              <a:defRPr/>
            </a:pPr>
            <a:r>
              <a:rPr lang="en-US" dirty="0">
                <a:solidFill>
                  <a:schemeClr val="tx1"/>
                </a:solidFill>
              </a:rPr>
              <a:t>• 1. </a:t>
            </a:r>
            <a:r>
              <a:rPr lang="en-US" dirty="0" smtClean="0">
                <a:solidFill>
                  <a:schemeClr val="tx1"/>
                </a:solidFill>
              </a:rPr>
              <a:t>clinical application: </a:t>
            </a:r>
            <a:r>
              <a:rPr lang="en-US" dirty="0">
                <a:solidFill>
                  <a:schemeClr val="tx1"/>
                </a:solidFill>
              </a:rPr>
              <a:t>Aug. </a:t>
            </a:r>
            <a:r>
              <a:rPr lang="en-US" dirty="0" smtClean="0">
                <a:solidFill>
                  <a:schemeClr val="tx1"/>
                </a:solidFill>
              </a:rPr>
              <a:t>2015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000066"/>
              </a:buClr>
              <a:defRPr/>
            </a:pPr>
            <a:r>
              <a:rPr lang="en-US" dirty="0">
                <a:solidFill>
                  <a:schemeClr val="tx1"/>
                </a:solidFill>
              </a:rPr>
              <a:t>• </a:t>
            </a:r>
            <a:r>
              <a:rPr lang="en-US" dirty="0" smtClean="0">
                <a:solidFill>
                  <a:schemeClr val="tx1"/>
                </a:solidFill>
              </a:rPr>
              <a:t>Clinical trial for validation of benefit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000066"/>
              </a:buClr>
              <a:defRPr/>
            </a:pPr>
            <a:r>
              <a:rPr lang="en-US" dirty="0">
                <a:solidFill>
                  <a:schemeClr val="tx1"/>
                </a:solidFill>
              </a:rPr>
              <a:t>• 2. </a:t>
            </a:r>
            <a:r>
              <a:rPr lang="en-US" dirty="0" smtClean="0">
                <a:solidFill>
                  <a:schemeClr val="tx1"/>
                </a:solidFill>
              </a:rPr>
              <a:t>prototype since Oct. 2018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2" descr="Z:\PauschG\#Repos_Fotos\2016-02-12__Wiegand-Fotos__Christian_Guntram\IMG_1435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964907" y="1437025"/>
            <a:ext cx="1869275" cy="17303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uppieren 9"/>
          <p:cNvGrpSpPr/>
          <p:nvPr/>
        </p:nvGrpSpPr>
        <p:grpSpPr>
          <a:xfrm>
            <a:off x="7722162" y="3332997"/>
            <a:ext cx="960100" cy="1024204"/>
            <a:chOff x="4404010" y="5219359"/>
            <a:chExt cx="960100" cy="1024204"/>
          </a:xfrm>
        </p:grpSpPr>
        <p:pic>
          <p:nvPicPr>
            <p:cNvPr id="11" name="Picture 2" descr="P:\presentation\pics\Logo\IBA Logo\IBA Logo\JPEG\RGB_IBA_MASTER_transp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9" t="13362" r="11546" b="31847"/>
            <a:stretch>
              <a:fillRect/>
            </a:stretch>
          </p:blipFill>
          <p:spPr bwMode="auto">
            <a:xfrm>
              <a:off x="4555090" y="5687683"/>
              <a:ext cx="694046" cy="55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010" y="5219359"/>
              <a:ext cx="960100" cy="441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50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68B7C491-32C9-43C6-B9CE-EECD5668C68C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850" y="404813"/>
            <a:ext cx="817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 smtClean="0"/>
              <a:t>5</a:t>
            </a:r>
            <a:r>
              <a:rPr lang="de-DE" altLang="de-DE" sz="2800" b="1" dirty="0"/>
              <a:t>. Medical </a:t>
            </a:r>
            <a:r>
              <a:rPr lang="de-DE" altLang="de-DE" sz="2800" b="1" dirty="0" err="1"/>
              <a:t>Physics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</a:t>
            </a:r>
            <a:r>
              <a:rPr lang="de-DE" altLang="de-DE" sz="2800" b="1" dirty="0" smtClean="0"/>
              <a:t>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200" dirty="0" smtClean="0"/>
              <a:t>Nuclear range measurements: The IBA slit camera (II)</a:t>
            </a:r>
            <a:endParaRPr lang="en-US" altLang="de-DE" sz="2200" dirty="0"/>
          </a:p>
        </p:txBody>
      </p:sp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127001" y="1772770"/>
            <a:ext cx="8925981" cy="4772468"/>
            <a:chOff x="254455" y="672756"/>
            <a:chExt cx="10939806" cy="5849203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4"/>
            <a:srcRect b="5806"/>
            <a:stretch/>
          </p:blipFill>
          <p:spPr>
            <a:xfrm>
              <a:off x="263350" y="3978734"/>
              <a:ext cx="4622649" cy="2543225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10188082" y="976136"/>
              <a:ext cx="1006178" cy="2867464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1834" y="1104439"/>
              <a:ext cx="4443026" cy="26316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6"/>
            <a:srcRect l="1546" b="4520"/>
            <a:stretch/>
          </p:blipFill>
          <p:spPr>
            <a:xfrm>
              <a:off x="263352" y="1108539"/>
              <a:ext cx="4560255" cy="2630787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5789665" y="4079943"/>
              <a:ext cx="5404596" cy="2440016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1A1A1A"/>
                </a:clrFrom>
                <a:clrTo>
                  <a:srgbClr val="1A1A1A">
                    <a:alpha val="0"/>
                  </a:srgbClr>
                </a:clrTo>
              </a:clrChange>
            </a:blip>
            <a:srcRect t="21100" b="-1"/>
            <a:stretch/>
          </p:blipFill>
          <p:spPr>
            <a:xfrm>
              <a:off x="5765520" y="4344669"/>
              <a:ext cx="2916295" cy="1870253"/>
            </a:xfrm>
            <a:prstGeom prst="rect">
              <a:avLst/>
            </a:prstGeom>
          </p:spPr>
        </p:pic>
        <p:sp>
          <p:nvSpPr>
            <p:cNvPr id="20" name="Rechteck 19"/>
            <p:cNvSpPr/>
            <p:nvPr/>
          </p:nvSpPr>
          <p:spPr>
            <a:xfrm>
              <a:off x="8674372" y="4217079"/>
              <a:ext cx="2519888" cy="2066537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263351" y="3677964"/>
              <a:ext cx="4474248" cy="4741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254455" y="672756"/>
              <a:ext cx="5586720" cy="509427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       </a:t>
              </a:r>
              <a:r>
                <a:rPr lang="de-DE" sz="2500" b="1" kern="0" dirty="0" err="1">
                  <a:solidFill>
                    <a:prstClr val="white"/>
                  </a:solidFill>
                  <a:latin typeface="Calibri"/>
                  <a:cs typeface="+mn-cs"/>
                </a:rPr>
                <a:t>Planned</a:t>
              </a: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 </a:t>
              </a:r>
              <a:r>
                <a:rPr lang="de-DE" sz="2500" b="1" kern="0" dirty="0" err="1">
                  <a:solidFill>
                    <a:prstClr val="white"/>
                  </a:solidFill>
                  <a:latin typeface="Calibri"/>
                  <a:cs typeface="+mn-cs"/>
                </a:rPr>
                <a:t>treatment</a:t>
              </a:r>
              <a:endParaRPr lang="de-DE" sz="2500" b="1" kern="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5841176" y="672756"/>
              <a:ext cx="5353085" cy="509426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Dose </a:t>
              </a:r>
              <a:r>
                <a:rPr lang="de-DE" sz="2500" b="1" kern="0" dirty="0" err="1">
                  <a:solidFill>
                    <a:prstClr val="white"/>
                  </a:solidFill>
                  <a:latin typeface="Calibri"/>
                  <a:cs typeface="+mn-cs"/>
                </a:rPr>
                <a:t>Difference</a:t>
              </a:r>
              <a:endParaRPr lang="de-DE" sz="2500" b="1" kern="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5841175" y="3645024"/>
              <a:ext cx="5353085" cy="540000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PG Range </a:t>
              </a:r>
              <a:r>
                <a:rPr lang="de-DE" sz="2500" b="1" kern="0" dirty="0" err="1">
                  <a:solidFill>
                    <a:prstClr val="white"/>
                  </a:solidFill>
                  <a:latin typeface="Calibri"/>
                  <a:cs typeface="+mn-cs"/>
                </a:rPr>
                <a:t>Shifts</a:t>
              </a: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 (BEV)</a:t>
              </a:r>
            </a:p>
          </p:txBody>
        </p:sp>
        <p:grpSp>
          <p:nvGrpSpPr>
            <p:cNvPr id="25" name="Gruppieren 24"/>
            <p:cNvGrpSpPr>
              <a:grpSpLocks noChangeAspect="1"/>
            </p:cNvGrpSpPr>
            <p:nvPr/>
          </p:nvGrpSpPr>
          <p:grpSpPr>
            <a:xfrm>
              <a:off x="4726469" y="1096074"/>
              <a:ext cx="1114705" cy="5423885"/>
              <a:chOff x="4714594" y="778918"/>
              <a:chExt cx="1114705" cy="5423885"/>
            </a:xfrm>
          </p:grpSpPr>
          <p:grpSp>
            <p:nvGrpSpPr>
              <p:cNvPr id="44" name="Gruppieren 43"/>
              <p:cNvGrpSpPr>
                <a:grpSpLocks noChangeAspect="1"/>
              </p:cNvGrpSpPr>
              <p:nvPr/>
            </p:nvGrpSpPr>
            <p:grpSpPr>
              <a:xfrm>
                <a:off x="4744396" y="778918"/>
                <a:ext cx="1084903" cy="5423885"/>
                <a:chOff x="7712183" y="778918"/>
                <a:chExt cx="1800117" cy="8999537"/>
              </a:xfrm>
            </p:grpSpPr>
            <p:sp>
              <p:nvSpPr>
                <p:cNvPr id="46" name="Rechteck 45"/>
                <p:cNvSpPr/>
                <p:nvPr/>
              </p:nvSpPr>
              <p:spPr>
                <a:xfrm>
                  <a:off x="7712183" y="778918"/>
                  <a:ext cx="1800117" cy="8999537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prstClr val="white"/>
                    </a:solidFill>
                    <a:latin typeface="Calibri"/>
                    <a:cs typeface="+mn-cs"/>
                  </a:endParaRPr>
                </a:p>
              </p:txBody>
            </p:sp>
            <p:pic>
              <p:nvPicPr>
                <p:cNvPr id="47" name="Grafik 4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90132"/>
                <a:stretch/>
              </p:blipFill>
              <p:spPr>
                <a:xfrm rot="16200000">
                  <a:off x="7673070" y="4937215"/>
                  <a:ext cx="2812596" cy="538480"/>
                </a:xfrm>
                <a:prstGeom prst="rect">
                  <a:avLst/>
                </a:prstGeom>
              </p:spPr>
            </p:pic>
          </p:grpSp>
          <p:pic>
            <p:nvPicPr>
              <p:cNvPr id="45" name="Grafik 4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4594" y="2145698"/>
                <a:ext cx="721751" cy="2887004"/>
              </a:xfrm>
              <a:prstGeom prst="rect">
                <a:avLst/>
              </a:prstGeom>
            </p:spPr>
          </p:pic>
        </p:grpSp>
        <p:sp>
          <p:nvSpPr>
            <p:cNvPr id="26" name="Rechteck 25"/>
            <p:cNvSpPr/>
            <p:nvPr/>
          </p:nvSpPr>
          <p:spPr>
            <a:xfrm>
              <a:off x="254455" y="3645024"/>
              <a:ext cx="4618083" cy="54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  </a:t>
              </a:r>
              <a:r>
                <a:rPr lang="de-DE" sz="2500" b="1" kern="0" dirty="0" err="1">
                  <a:solidFill>
                    <a:prstClr val="white"/>
                  </a:solidFill>
                  <a:latin typeface="Calibri"/>
                  <a:cs typeface="+mn-cs"/>
                </a:rPr>
                <a:t>Fraction</a:t>
              </a: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 2 (after 14 </a:t>
              </a:r>
              <a:r>
                <a:rPr lang="de-DE" sz="2500" b="1" kern="0" dirty="0" err="1">
                  <a:solidFill>
                    <a:prstClr val="white"/>
                  </a:solidFill>
                  <a:latin typeface="Calibri"/>
                  <a:cs typeface="+mn-cs"/>
                </a:rPr>
                <a:t>days</a:t>
              </a:r>
              <a:r>
                <a:rPr lang="de-DE" sz="2500" b="1" kern="0" dirty="0">
                  <a:solidFill>
                    <a:prstClr val="white"/>
                  </a:solidFill>
                  <a:latin typeface="Calibri"/>
                  <a:cs typeface="+mn-cs"/>
                </a:rPr>
                <a:t>)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5841175" y="5229200"/>
              <a:ext cx="2711222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1A1A1A"/>
                </a:clrFrom>
                <a:clrTo>
                  <a:srgbClr val="1A1A1A">
                    <a:alpha val="0"/>
                  </a:srgbClr>
                </a:clrTo>
              </a:clrChange>
            </a:blip>
            <a:srcRect l="69236" t="11111" r="62" b="25976"/>
            <a:stretch/>
          </p:blipFill>
          <p:spPr>
            <a:xfrm>
              <a:off x="10319232" y="1549316"/>
              <a:ext cx="470201" cy="1538229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8"/>
            <a:srcRect b="90132"/>
            <a:stretch/>
          </p:blipFill>
          <p:spPr>
            <a:xfrm rot="16200000">
              <a:off x="10091458" y="2205202"/>
              <a:ext cx="1695109" cy="324534"/>
            </a:xfrm>
            <a:prstGeom prst="rect">
              <a:avLst/>
            </a:prstGeom>
          </p:spPr>
        </p:pic>
        <p:grpSp>
          <p:nvGrpSpPr>
            <p:cNvPr id="31" name="Gruppieren 30"/>
            <p:cNvGrpSpPr/>
            <p:nvPr/>
          </p:nvGrpSpPr>
          <p:grpSpPr>
            <a:xfrm>
              <a:off x="5882331" y="1101038"/>
              <a:ext cx="5300056" cy="2635001"/>
              <a:chOff x="5882331" y="1101038"/>
              <a:chExt cx="5300056" cy="2635001"/>
            </a:xfrm>
          </p:grpSpPr>
          <p:pic>
            <p:nvPicPr>
              <p:cNvPr id="37" name="Grafik 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2331" y="1104439"/>
                <a:ext cx="4443026" cy="2631600"/>
              </a:xfrm>
              <a:prstGeom prst="rect">
                <a:avLst/>
              </a:prstGeom>
            </p:spPr>
          </p:pic>
          <p:grpSp>
            <p:nvGrpSpPr>
              <p:cNvPr id="38" name="Gruppieren 37"/>
              <p:cNvGrpSpPr>
                <a:grpSpLocks noChangeAspect="1"/>
              </p:cNvGrpSpPr>
              <p:nvPr/>
            </p:nvGrpSpPr>
            <p:grpSpPr>
              <a:xfrm>
                <a:off x="8466178" y="1101038"/>
                <a:ext cx="2716209" cy="2532862"/>
                <a:chOff x="8466178" y="778918"/>
                <a:chExt cx="2716209" cy="2532862"/>
              </a:xfrm>
            </p:grpSpPr>
            <p:grpSp>
              <p:nvGrpSpPr>
                <p:cNvPr id="39" name="Gruppieren 38"/>
                <p:cNvGrpSpPr>
                  <a:grpSpLocks noChangeAspect="1"/>
                </p:cNvGrpSpPr>
                <p:nvPr/>
              </p:nvGrpSpPr>
              <p:grpSpPr>
                <a:xfrm>
                  <a:off x="8466178" y="778918"/>
                  <a:ext cx="2716209" cy="2532862"/>
                  <a:chOff x="7685153" y="1317107"/>
                  <a:chExt cx="4506847" cy="4202631"/>
                </a:xfrm>
              </p:grpSpPr>
              <p:sp>
                <p:nvSpPr>
                  <p:cNvPr id="41" name="Rechteck 40"/>
                  <p:cNvSpPr/>
                  <p:nvPr/>
                </p:nvSpPr>
                <p:spPr>
                  <a:xfrm>
                    <a:off x="10782671" y="1317107"/>
                    <a:ext cx="1409329" cy="4202631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prstClr val="white"/>
                      </a:solidFill>
                      <a:latin typeface="Calibri"/>
                      <a:cs typeface="+mn-cs"/>
                    </a:endParaRPr>
                  </a:p>
                </p:txBody>
              </p:sp>
              <p:sp>
                <p:nvSpPr>
                  <p:cNvPr id="42" name="Rechteck 41"/>
                  <p:cNvSpPr>
                    <a:spLocks noChangeAspect="1"/>
                  </p:cNvSpPr>
                  <p:nvPr/>
                </p:nvSpPr>
                <p:spPr>
                  <a:xfrm>
                    <a:off x="7685153" y="3396613"/>
                    <a:ext cx="1087371" cy="1153372"/>
                  </a:xfrm>
                  <a:prstGeom prst="rect">
                    <a:avLst/>
                  </a:prstGeom>
                  <a:blipFill dpi="0" rotWithShape="1">
                    <a:blip r:embed="rId11">
                      <a:alphaModFix amt="77000"/>
                    </a:blip>
                    <a:srcRect/>
                    <a:stretch>
                      <a:fillRect/>
                    </a:stretch>
                  </a:blip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prstClr val="white"/>
                      </a:solidFill>
                      <a:latin typeface="Calibri"/>
                      <a:cs typeface="+mn-cs"/>
                    </a:endParaRPr>
                  </a:p>
                </p:txBody>
              </p:sp>
              <p:pic>
                <p:nvPicPr>
                  <p:cNvPr id="43" name="Grafik 42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1A1A1A"/>
                      </a:clrFrom>
                      <a:clrTo>
                        <a:srgbClr val="1A1A1A">
                          <a:alpha val="0"/>
                        </a:srgbClr>
                      </a:clrTo>
                    </a:clrChange>
                  </a:blip>
                  <a:srcRect l="69236" t="11111" r="62" b="25976"/>
                  <a:stretch/>
                </p:blipFill>
                <p:spPr>
                  <a:xfrm>
                    <a:off x="10759817" y="2060909"/>
                    <a:ext cx="780177" cy="255229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0" name="Grafik 39"/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90132"/>
                <a:stretch/>
              </p:blipFill>
              <p:spPr>
                <a:xfrm rot="16200000">
                  <a:off x="10091458" y="1883082"/>
                  <a:ext cx="1695109" cy="32453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" name="Gruppieren 31"/>
            <p:cNvGrpSpPr>
              <a:grpSpLocks noChangeAspect="1"/>
            </p:cNvGrpSpPr>
            <p:nvPr/>
          </p:nvGrpSpPr>
          <p:grpSpPr>
            <a:xfrm>
              <a:off x="8832304" y="4210456"/>
              <a:ext cx="2350258" cy="2015167"/>
              <a:chOff x="2908300" y="5257012"/>
              <a:chExt cx="6297588" cy="5399701"/>
            </a:xfrm>
          </p:grpSpPr>
          <p:sp>
            <p:nvSpPr>
              <p:cNvPr id="34" name="Rechteck 33"/>
              <p:cNvSpPr/>
              <p:nvPr/>
            </p:nvSpPr>
            <p:spPr>
              <a:xfrm>
                <a:off x="2908300" y="5578123"/>
                <a:ext cx="6297588" cy="5078590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3746500" y="5683690"/>
                <a:ext cx="4521200" cy="45339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pic>
            <p:nvPicPr>
              <p:cNvPr id="36" name="Grafik 35"/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9" r="6763" b="5689"/>
              <a:stretch/>
            </p:blipFill>
            <p:spPr>
              <a:xfrm>
                <a:off x="3247952" y="5257012"/>
                <a:ext cx="5698973" cy="5380167"/>
              </a:xfrm>
              <a:prstGeom prst="rect">
                <a:avLst/>
              </a:prstGeom>
            </p:spPr>
          </p:pic>
        </p:grpSp>
        <p:sp>
          <p:nvSpPr>
            <p:cNvPr id="33" name="Rechteck 32"/>
            <p:cNvSpPr/>
            <p:nvPr/>
          </p:nvSpPr>
          <p:spPr>
            <a:xfrm rot="16200000">
              <a:off x="7792952" y="5102545"/>
              <a:ext cx="2015818" cy="25298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kern="0" dirty="0">
                  <a:solidFill>
                    <a:prstClr val="black"/>
                  </a:solidFill>
                  <a:latin typeface="Calibri"/>
                  <a:cs typeface="+mn-cs"/>
                </a:rPr>
                <a:t>PG </a:t>
              </a:r>
              <a:r>
                <a:rPr lang="de-DE" sz="1000" kern="0" dirty="0" err="1">
                  <a:solidFill>
                    <a:prstClr val="black"/>
                  </a:solidFill>
                  <a:latin typeface="Calibri"/>
                  <a:cs typeface="+mn-cs"/>
                </a:rPr>
                <a:t>range</a:t>
              </a:r>
              <a:r>
                <a:rPr lang="de-DE" sz="1000" kern="0" dirty="0">
                  <a:solidFill>
                    <a:prstClr val="black"/>
                  </a:solidFill>
                  <a:latin typeface="Calibri"/>
                  <a:cs typeface="+mn-cs"/>
                </a:rPr>
                <a:t> </a:t>
              </a:r>
              <a:r>
                <a:rPr lang="de-DE" sz="1000" kern="0" dirty="0" err="1">
                  <a:solidFill>
                    <a:prstClr val="black"/>
                  </a:solidFill>
                  <a:latin typeface="Calibri"/>
                  <a:cs typeface="+mn-cs"/>
                </a:rPr>
                <a:t>shifts</a:t>
              </a:r>
              <a:r>
                <a:rPr lang="de-DE" sz="1000" kern="0" dirty="0">
                  <a:solidFill>
                    <a:prstClr val="black"/>
                  </a:solidFill>
                  <a:latin typeface="Calibri"/>
                  <a:cs typeface="+mn-cs"/>
                </a:rPr>
                <a:t> / mm</a:t>
              </a:r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55420" y="1350394"/>
            <a:ext cx="714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Verification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anatomical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changes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during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fractionated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proton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therapy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9" name="TextBox 5"/>
          <p:cNvSpPr txBox="1">
            <a:spLocks noChangeArrowheads="1"/>
          </p:cNvSpPr>
          <p:nvPr/>
        </p:nvSpPr>
        <p:spPr bwMode="auto">
          <a:xfrm>
            <a:off x="5832810" y="6597445"/>
            <a:ext cx="32758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J. Berthold </a:t>
            </a:r>
            <a:r>
              <a:rPr lang="fr-FR" altLang="de-DE" sz="1200" i="1" dirty="0">
                <a:solidFill>
                  <a:srgbClr val="FFFFFF"/>
                </a:solidFill>
                <a:cs typeface="Helvetica" panose="020B0604020202020204" pitchFamily="34" charset="0"/>
              </a:rPr>
              <a:t>et al.</a:t>
            </a:r>
            <a:r>
              <a:rPr lang="fr-FR" altLang="de-DE" sz="1200" dirty="0">
                <a:solidFill>
                  <a:srgbClr val="FFFFFF"/>
                </a:solidFill>
                <a:cs typeface="Helvetica" panose="020B0604020202020204" pitchFamily="34" charset="0"/>
              </a:rPr>
              <a:t> IJROBP (2021) </a:t>
            </a:r>
            <a:r>
              <a:rPr lang="fr-FR" altLang="de-DE" sz="1200" dirty="0" smtClean="0">
                <a:solidFill>
                  <a:srgbClr val="FFFFFF"/>
                </a:solidFill>
                <a:cs typeface="Helvetica" panose="020B0604020202020204" pitchFamily="34" charset="0"/>
              </a:rPr>
              <a:t>(in </a:t>
            </a:r>
            <a:r>
              <a:rPr lang="fr-FR" altLang="de-DE" sz="1200" dirty="0" err="1" smtClean="0">
                <a:solidFill>
                  <a:srgbClr val="FFFFFF"/>
                </a:solidFill>
                <a:cs typeface="Helvetica" panose="020B0604020202020204" pitchFamily="34" charset="0"/>
              </a:rPr>
              <a:t>press</a:t>
            </a:r>
            <a:r>
              <a:rPr lang="fr-FR" altLang="de-DE" sz="1200" dirty="0" smtClean="0">
                <a:solidFill>
                  <a:srgbClr val="FFFFFF"/>
                </a:solidFill>
                <a:cs typeface="Helvetica" panose="020B0604020202020204" pitchFamily="34" charset="0"/>
              </a:rPr>
              <a:t>)</a:t>
            </a:r>
            <a:endParaRPr lang="de-DE" altLang="de-DE" sz="1200" dirty="0">
              <a:solidFill>
                <a:srgbClr val="FFFFFF"/>
              </a:solidFill>
              <a:cs typeface="Helvetica" panose="020B0604020202020204" pitchFamily="34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915193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: 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Christian Richter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33" descr="LogoOncoRaytransparent_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4</a:t>
            </a:r>
            <a:r>
              <a:rPr lang="de-DE" altLang="de-DE" sz="2800" b="1" dirty="0" smtClean="0"/>
              <a:t>. </a:t>
            </a:r>
            <a:r>
              <a:rPr lang="de-DE" altLang="de-DE" sz="2800" b="1" dirty="0" err="1" smtClean="0"/>
              <a:t>Radiobiology</a:t>
            </a:r>
            <a:endParaRPr lang="de-DE" altLang="de-DE" sz="28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smtClean="0"/>
              <a:t>Experiments</a:t>
            </a:r>
            <a:endParaRPr lang="de-DE" altLang="de-DE" sz="2200" dirty="0"/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A688968-1458-47AA-98A2-AFF29C05A113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915193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: 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Elke Beyreuther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7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"/>
          <a:stretch>
            <a:fillRect/>
          </a:stretch>
        </p:blipFill>
        <p:spPr bwMode="auto">
          <a:xfrm>
            <a:off x="5671808" y="4466056"/>
            <a:ext cx="3366715" cy="203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29"/>
          <p:cNvSpPr txBox="1">
            <a:spLocks noChangeArrowheads="1"/>
          </p:cNvSpPr>
          <p:nvPr/>
        </p:nvSpPr>
        <p:spPr bwMode="auto">
          <a:xfrm>
            <a:off x="7376175" y="6015189"/>
            <a:ext cx="15146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 Narrow" pitchFamily="34" charset="0"/>
              </a:rPr>
              <a:t>LMF@MPICBG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 r="36865" b="35273"/>
          <a:stretch/>
        </p:blipFill>
        <p:spPr>
          <a:xfrm>
            <a:off x="342162" y="3945968"/>
            <a:ext cx="5256065" cy="2553088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>
          <a:xfrm rot="158157">
            <a:off x="1572842" y="4627862"/>
            <a:ext cx="1249728" cy="469923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"/>
              </a:rPr>
              <a:t>Protons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9850" y="1354921"/>
            <a:ext cx="8209222" cy="261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defTabSz="62388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536575" indent="-357188" defTabSz="62388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GB" altLang="de-DE" sz="1800" i="0" dirty="0">
                <a:solidFill>
                  <a:srgbClr val="FF0000"/>
                </a:solidFill>
              </a:rPr>
              <a:t>Proton FLASH </a:t>
            </a:r>
            <a:r>
              <a:rPr lang="en-GB" altLang="de-DE" sz="1800" i="0" dirty="0" smtClean="0">
                <a:solidFill>
                  <a:srgbClr val="FF0000"/>
                </a:solidFill>
              </a:rPr>
              <a:t>experiment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GB" altLang="de-DE" sz="1800" i="0" dirty="0" smtClean="0"/>
              <a:t>   </a:t>
            </a:r>
            <a:r>
              <a:rPr lang="en-US" sz="1800" kern="0" dirty="0" smtClean="0">
                <a:latin typeface="Arial" panose="020B0604020202020204" pitchFamily="34" charset="0"/>
              </a:rPr>
              <a:t>• </a:t>
            </a:r>
            <a:r>
              <a:rPr lang="en-GB" altLang="de-DE" sz="1800" i="0" dirty="0" smtClean="0"/>
              <a:t>Ultra-high </a:t>
            </a:r>
            <a:r>
              <a:rPr lang="en-GB" altLang="de-DE" sz="1800" i="0" dirty="0"/>
              <a:t>(300 </a:t>
            </a:r>
            <a:r>
              <a:rPr lang="en-GB" altLang="de-DE" sz="1800" i="0" dirty="0" err="1"/>
              <a:t>Gy</a:t>
            </a:r>
            <a:r>
              <a:rPr lang="en-GB" altLang="de-DE" sz="1800" i="0" dirty="0"/>
              <a:t>/s) and conventional (5 </a:t>
            </a:r>
            <a:r>
              <a:rPr lang="en-GB" altLang="de-DE" sz="1800" i="0" dirty="0" err="1"/>
              <a:t>Gy</a:t>
            </a:r>
            <a:r>
              <a:rPr lang="en-GB" altLang="de-DE" sz="1800" i="0" dirty="0"/>
              <a:t>/min) dose </a:t>
            </a:r>
            <a:r>
              <a:rPr lang="en-GB" altLang="de-DE" sz="1800" i="0" dirty="0" smtClean="0"/>
              <a:t>rate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800" kern="0" dirty="0" smtClean="0">
                <a:latin typeface="Arial" panose="020B0604020202020204" pitchFamily="34" charset="0"/>
              </a:rPr>
              <a:t>   • </a:t>
            </a:r>
            <a:r>
              <a:rPr lang="en-GB" altLang="de-DE" sz="1800" i="0" dirty="0" smtClean="0"/>
              <a:t>Single </a:t>
            </a:r>
            <a:r>
              <a:rPr lang="en-GB" altLang="de-DE" sz="1800" i="0" dirty="0"/>
              <a:t>pulse (</a:t>
            </a:r>
            <a:r>
              <a:rPr lang="en-US" sz="1800" i="0" dirty="0">
                <a:latin typeface="Symbol" panose="05050102010706020507" pitchFamily="18" charset="2"/>
                <a:ea typeface="Verdana" panose="020B0604030504040204" pitchFamily="34" charset="0"/>
                <a:cs typeface="Arial"/>
              </a:rPr>
              <a:t>D</a:t>
            </a:r>
            <a:r>
              <a:rPr lang="en-US" sz="1800" i="1" dirty="0">
                <a:latin typeface="Arial"/>
                <a:ea typeface="Verdana" panose="020B0604030504040204" pitchFamily="34" charset="0"/>
                <a:cs typeface="Arial"/>
              </a:rPr>
              <a:t>t</a:t>
            </a:r>
            <a:r>
              <a:rPr lang="en-US" sz="1800" i="0" dirty="0">
                <a:latin typeface="Arial"/>
                <a:ea typeface="Verdana" panose="020B0604030504040204" pitchFamily="34" charset="0"/>
                <a:cs typeface="Arial"/>
              </a:rPr>
              <a:t> = </a:t>
            </a:r>
            <a:r>
              <a:rPr lang="en-GB" altLang="de-DE" sz="1800" i="0" dirty="0"/>
              <a:t>100 </a:t>
            </a:r>
            <a:r>
              <a:rPr lang="en-GB" altLang="de-DE" sz="1800" i="0" dirty="0" err="1"/>
              <a:t>ms</a:t>
            </a:r>
            <a:r>
              <a:rPr lang="en-GB" altLang="de-DE" sz="1800" i="0" dirty="0"/>
              <a:t>) and continuous </a:t>
            </a:r>
            <a:r>
              <a:rPr lang="en-GB" altLang="de-DE" sz="1800" i="0" dirty="0" smtClean="0"/>
              <a:t>beam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800" kern="0" dirty="0" smtClean="0">
                <a:latin typeface="Arial" panose="020B0604020202020204" pitchFamily="34" charset="0"/>
              </a:rPr>
              <a:t>   • </a:t>
            </a:r>
            <a:r>
              <a:rPr lang="en-GB" altLang="de-DE" sz="1800" i="1" dirty="0" smtClean="0"/>
              <a:t>I</a:t>
            </a:r>
            <a:r>
              <a:rPr lang="en-GB" altLang="de-DE" sz="1800" i="0" dirty="0" smtClean="0"/>
              <a:t> </a:t>
            </a:r>
            <a:r>
              <a:rPr lang="en-GB" altLang="de-DE" sz="1800" i="0" dirty="0"/>
              <a:t>= 150 </a:t>
            </a:r>
            <a:r>
              <a:rPr lang="en-GB" altLang="de-DE" sz="1800" i="0" dirty="0" err="1"/>
              <a:t>nA</a:t>
            </a:r>
            <a:r>
              <a:rPr lang="en-GB" altLang="de-DE" sz="1800" i="0" dirty="0"/>
              <a:t> and </a:t>
            </a:r>
            <a:r>
              <a:rPr lang="en-GB" altLang="de-DE" sz="1800" i="1" dirty="0"/>
              <a:t>I</a:t>
            </a:r>
            <a:r>
              <a:rPr lang="en-GB" altLang="de-DE" sz="1800" i="0" dirty="0"/>
              <a:t> = 0.05 </a:t>
            </a:r>
            <a:r>
              <a:rPr lang="en-GB" altLang="de-DE" sz="1800" i="0" dirty="0" err="1" smtClean="0"/>
              <a:t>nA</a:t>
            </a:r>
            <a:endParaRPr lang="en-GB" altLang="de-DE" sz="1800" i="0" dirty="0" smtClean="0"/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800" kern="0" dirty="0" smtClean="0">
                <a:latin typeface="Arial" panose="020B0604020202020204" pitchFamily="34" charset="0"/>
              </a:rPr>
              <a:t>   • Model: Zebrafish embryo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800" kern="0" dirty="0" smtClean="0">
                <a:latin typeface="Arial" panose="020B0604020202020204" pitchFamily="34" charset="0"/>
              </a:rPr>
              <a:t>   • Endpoint: </a:t>
            </a:r>
            <a:r>
              <a:rPr lang="en-US" sz="1800" kern="0" dirty="0" smtClean="0">
                <a:latin typeface="Symbol" panose="05050102010706020507" pitchFamily="18" charset="2"/>
              </a:rPr>
              <a:t>g</a:t>
            </a:r>
            <a:r>
              <a:rPr lang="en-US" sz="1800" kern="0" dirty="0" smtClean="0">
                <a:latin typeface="+mn-lt"/>
              </a:rPr>
              <a:t>H2AX</a:t>
            </a:r>
            <a:r>
              <a:rPr lang="en-US" sz="1800" kern="0" dirty="0" smtClean="0">
                <a:latin typeface="Arial" panose="020B0604020202020204" pitchFamily="34" charset="0"/>
              </a:rPr>
              <a:t>-fluorescence (DSB)</a:t>
            </a:r>
            <a:endParaRPr lang="en-US" sz="1800" kern="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lang="en-US" sz="1800" kern="0" dirty="0">
              <a:solidFill>
                <a:srgbClr val="D60093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lang="en-GB" altLang="de-DE" sz="1800" i="0" dirty="0"/>
          </a:p>
        </p:txBody>
      </p:sp>
      <p:sp>
        <p:nvSpPr>
          <p:cNvPr id="13" name="Textfeld 29"/>
          <p:cNvSpPr txBox="1">
            <a:spLocks noChangeArrowheads="1"/>
          </p:cNvSpPr>
          <p:nvPr/>
        </p:nvSpPr>
        <p:spPr bwMode="auto">
          <a:xfrm>
            <a:off x="6216956" y="4722049"/>
            <a:ext cx="1049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146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8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100"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 dirty="0">
                <a:solidFill>
                  <a:srgbClr val="FFFF00"/>
                </a:solidFill>
                <a:latin typeface="Arial" pitchFamily="34" charset="0"/>
              </a:rPr>
              <a:t>15 Gy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95" y="3512417"/>
            <a:ext cx="630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>
                <a:solidFill>
                  <a:srgbClr val="D60093"/>
                </a:solidFill>
              </a:rPr>
              <a:t>Segmented</a:t>
            </a:r>
            <a:r>
              <a:rPr lang="de-DE" dirty="0">
                <a:solidFill>
                  <a:srgbClr val="D60093"/>
                </a:solidFill>
              </a:rPr>
              <a:t> </a:t>
            </a:r>
            <a:r>
              <a:rPr lang="de-DE" dirty="0" smtClean="0">
                <a:solidFill>
                  <a:srgbClr val="D60093"/>
                </a:solidFill>
              </a:rPr>
              <a:t>IC</a:t>
            </a:r>
            <a:r>
              <a:rPr lang="de-DE" dirty="0">
                <a:solidFill>
                  <a:srgbClr val="3366CC"/>
                </a:solidFill>
              </a:rPr>
              <a:t> </a:t>
            </a:r>
            <a:r>
              <a:rPr lang="de-DE" dirty="0" smtClean="0">
                <a:solidFill>
                  <a:srgbClr val="3366CC"/>
                </a:solidFill>
              </a:rPr>
              <a:t>   </a:t>
            </a:r>
            <a:r>
              <a:rPr lang="de-DE" dirty="0" smtClean="0">
                <a:solidFill>
                  <a:srgbClr val="D60093"/>
                </a:solidFill>
                <a:latin typeface="+mn-lt"/>
              </a:rPr>
              <a:t>Bragg </a:t>
            </a:r>
            <a:r>
              <a:rPr lang="de-DE" dirty="0" err="1">
                <a:solidFill>
                  <a:srgbClr val="D60093"/>
                </a:solidFill>
                <a:latin typeface="+mn-lt"/>
              </a:rPr>
              <a:t>peak</a:t>
            </a:r>
            <a:r>
              <a:rPr lang="de-DE" dirty="0">
                <a:solidFill>
                  <a:srgbClr val="D60093"/>
                </a:solidFill>
                <a:latin typeface="+mn-lt"/>
              </a:rPr>
              <a:t> </a:t>
            </a:r>
            <a:r>
              <a:rPr lang="de-DE" dirty="0" smtClean="0">
                <a:solidFill>
                  <a:srgbClr val="D60093"/>
                </a:solidFill>
                <a:latin typeface="+mn-lt"/>
              </a:rPr>
              <a:t>IC</a:t>
            </a:r>
            <a:r>
              <a:rPr lang="de-DE" sz="2000" dirty="0" smtClean="0">
                <a:solidFill>
                  <a:srgbClr val="C00000"/>
                </a:solidFill>
                <a:latin typeface="+mn-lt"/>
              </a:rPr>
              <a:t>     </a:t>
            </a:r>
            <a:r>
              <a:rPr lang="de-DE" sz="2000" dirty="0" smtClean="0">
                <a:solidFill>
                  <a:srgbClr val="0000CC"/>
                </a:solidFill>
                <a:latin typeface="+mn-lt"/>
              </a:rPr>
              <a:t>RC </a:t>
            </a:r>
            <a:r>
              <a:rPr lang="de-DE" sz="2000" dirty="0">
                <a:solidFill>
                  <a:srgbClr val="0000CC"/>
                </a:solidFill>
                <a:latin typeface="+mn-lt"/>
              </a:rPr>
              <a:t>film</a:t>
            </a:r>
            <a:r>
              <a:rPr lang="de-DE" sz="2000" dirty="0" smtClean="0">
                <a:solidFill>
                  <a:srgbClr val="0000CC"/>
                </a:solidFill>
                <a:latin typeface="+mn-lt"/>
              </a:rPr>
              <a:t>     </a:t>
            </a:r>
            <a:r>
              <a:rPr lang="de-DE" dirty="0" smtClean="0">
                <a:solidFill>
                  <a:srgbClr val="0000CC"/>
                </a:solidFill>
                <a:latin typeface="+mn-lt"/>
              </a:rPr>
              <a:t>Markus IC</a:t>
            </a:r>
            <a:endParaRPr lang="de-DE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827480" y="3844259"/>
            <a:ext cx="144020" cy="755114"/>
          </a:xfrm>
          <a:prstGeom prst="straightConnector1">
            <a:avLst/>
          </a:prstGeom>
          <a:ln w="38100">
            <a:solidFill>
              <a:srgbClr val="D6009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1187530" y="3877225"/>
            <a:ext cx="1356449" cy="965454"/>
          </a:xfrm>
          <a:prstGeom prst="straightConnector1">
            <a:avLst/>
          </a:prstGeom>
          <a:ln w="38100">
            <a:solidFill>
              <a:srgbClr val="D6009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063896" y="3844259"/>
            <a:ext cx="228536" cy="998420"/>
          </a:xfrm>
          <a:prstGeom prst="straightConnector1">
            <a:avLst/>
          </a:prstGeom>
          <a:ln w="3810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4413093" y="3844259"/>
            <a:ext cx="769641" cy="1011187"/>
          </a:xfrm>
          <a:prstGeom prst="straightConnector1">
            <a:avLst/>
          </a:prstGeom>
          <a:ln w="3810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24801"/>
          <a:stretch/>
        </p:blipFill>
        <p:spPr>
          <a:xfrm>
            <a:off x="6635063" y="1692595"/>
            <a:ext cx="2409553" cy="2698661"/>
          </a:xfrm>
          <a:prstGeom prst="rect">
            <a:avLst/>
          </a:prstGeom>
          <a:ln w="28575">
            <a:noFill/>
          </a:ln>
        </p:spPr>
      </p:pic>
      <p:sp>
        <p:nvSpPr>
          <p:cNvPr id="21" name="Textfeld 20"/>
          <p:cNvSpPr txBox="1"/>
          <p:nvPr/>
        </p:nvSpPr>
        <p:spPr>
          <a:xfrm>
            <a:off x="7209604" y="3429000"/>
            <a:ext cx="146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FFFF00"/>
                </a:solidFill>
                <a:latin typeface="Arial" panose="020B0604020202020204" pitchFamily="34" charset="0"/>
              </a:rPr>
              <a:t>50 </a:t>
            </a:r>
            <a:r>
              <a:rPr lang="en-US" i="0" dirty="0" smtClean="0">
                <a:solidFill>
                  <a:srgbClr val="FFFF00"/>
                </a:solidFill>
                <a:latin typeface="Arial" panose="020B0604020202020204" pitchFamily="34" charset="0"/>
              </a:rPr>
              <a:t>embryos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r>
              <a:rPr lang="en-US" i="0" dirty="0" smtClean="0">
                <a:solidFill>
                  <a:srgbClr val="FFFF00"/>
                </a:solidFill>
                <a:latin typeface="Arial" panose="020B0604020202020204" pitchFamily="34" charset="0"/>
              </a:rPr>
              <a:t>in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  <a:r>
              <a:rPr lang="en-US" i="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i="0" dirty="0">
                <a:solidFill>
                  <a:srgbClr val="FFFF00"/>
                </a:solidFill>
                <a:latin typeface="Arial" panose="020B0604020202020204" pitchFamily="34" charset="0"/>
              </a:rPr>
              <a:t>well</a:t>
            </a:r>
          </a:p>
        </p:txBody>
      </p:sp>
      <p:cxnSp>
        <p:nvCxnSpPr>
          <p:cNvPr id="22" name="Gerade Verbindung mit Pfeil 21"/>
          <p:cNvCxnSpPr>
            <a:cxnSpLocks/>
          </p:cNvCxnSpPr>
          <p:nvPr/>
        </p:nvCxnSpPr>
        <p:spPr>
          <a:xfrm flipH="1">
            <a:off x="4500718" y="2996940"/>
            <a:ext cx="3341532" cy="1908224"/>
          </a:xfrm>
          <a:prstGeom prst="straightConnector1">
            <a:avLst/>
          </a:prstGeom>
          <a:ln w="38100">
            <a:solidFill>
              <a:srgbClr val="FF99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8">
            <a:extLst>
              <a:ext uri="{FF2B5EF4-FFF2-40B4-BE49-F238E27FC236}">
                <a16:creationId xmlns:a16="http://schemas.microsoft.com/office/drawing/2014/main" id="{78C022E3-E99C-475D-8650-A6402936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63" y="6600075"/>
            <a:ext cx="3600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Beyreuther </a:t>
            </a:r>
            <a:r>
              <a:rPr lang="de-DE" altLang="de-DE" sz="1200" i="1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et al</a:t>
            </a:r>
            <a:r>
              <a:rPr lang="de-DE" altLang="de-DE" sz="12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.: </a:t>
            </a:r>
            <a:r>
              <a:rPr lang="de-DE" altLang="de-DE" sz="120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Radiother</a:t>
            </a:r>
            <a:r>
              <a:rPr lang="de-DE" altLang="de-DE" sz="12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de-DE" altLang="de-DE" sz="120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Oncol</a:t>
            </a:r>
            <a:r>
              <a:rPr lang="de-DE" altLang="de-DE" sz="12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 139 (2019) 46</a:t>
            </a:r>
          </a:p>
        </p:txBody>
      </p:sp>
    </p:spTree>
    <p:extLst>
      <p:ext uri="{BB962C8B-B14F-4D97-AF65-F5344CB8AC3E}">
        <p14:creationId xmlns:p14="http://schemas.microsoft.com/office/powerpoint/2010/main" val="29796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563" y="404813"/>
            <a:ext cx="7772400" cy="762000"/>
          </a:xfrm>
        </p:spPr>
        <p:txBody>
          <a:bodyPr/>
          <a:lstStyle/>
          <a:p>
            <a:r>
              <a:rPr lang="de-DE" altLang="de-DE" b="1" dirty="0" smtClean="0"/>
              <a:t>1. </a:t>
            </a:r>
            <a:r>
              <a:rPr lang="de-DE" altLang="de-DE" b="1" dirty="0"/>
              <a:t>The Development </a:t>
            </a:r>
            <a:r>
              <a:rPr lang="de-DE" altLang="de-DE" b="1" dirty="0" err="1"/>
              <a:t>of</a:t>
            </a:r>
            <a:r>
              <a:rPr lang="de-DE" altLang="de-DE" b="1" dirty="0"/>
              <a:t> UPTD</a:t>
            </a:r>
            <a:r>
              <a:rPr lang="de-DE" altLang="de-DE" b="1" dirty="0" smtClean="0"/>
              <a:t/>
            </a:r>
            <a:br>
              <a:rPr lang="de-DE" altLang="de-DE" b="1" dirty="0" smtClean="0"/>
            </a:br>
            <a:r>
              <a:rPr lang="de-DE" altLang="de-DE" sz="2200" dirty="0" smtClean="0"/>
              <a:t>Initial </a:t>
            </a:r>
            <a:r>
              <a:rPr lang="de-DE" altLang="de-DE" sz="2200" dirty="0" err="1" smtClean="0"/>
              <a:t>considerations</a:t>
            </a:r>
            <a:r>
              <a:rPr lang="de-DE" altLang="de-DE" sz="2200" dirty="0" smtClean="0"/>
              <a:t>: The </a:t>
            </a:r>
            <a:r>
              <a:rPr lang="de-DE" altLang="de-DE" sz="2200" dirty="0" err="1" smtClean="0"/>
              <a:t>starting</a:t>
            </a:r>
            <a:r>
              <a:rPr lang="de-DE" altLang="de-DE" sz="2200" dirty="0" smtClean="0"/>
              <a:t> </a:t>
            </a:r>
            <a:r>
              <a:rPr lang="de-DE" altLang="de-DE" sz="2200" dirty="0" err="1" smtClean="0"/>
              <a:t>point</a:t>
            </a:r>
            <a:endParaRPr lang="de-DE" altLang="de-DE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1758950"/>
            <a:ext cx="6049962" cy="35448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feld 1"/>
          <p:cNvSpPr txBox="1">
            <a:spLocks noChangeArrowheads="1"/>
          </p:cNvSpPr>
          <p:nvPr/>
        </p:nvSpPr>
        <p:spPr bwMode="auto">
          <a:xfrm>
            <a:off x="107950" y="1362075"/>
            <a:ext cx="67891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On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request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of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de-DE" altLang="de-DE" sz="1800" dirty="0" err="1" smtClean="0">
                <a:solidFill>
                  <a:srgbClr val="0000CC"/>
                </a:solidFill>
                <a:latin typeface="Helvetica" pitchFamily="34" charset="0"/>
              </a:rPr>
              <a:t>the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 </a:t>
            </a:r>
            <a:r>
              <a:rPr lang="en-GB" altLang="de-DE" sz="1800" dirty="0" smtClean="0">
                <a:solidFill>
                  <a:srgbClr val="0000CC"/>
                </a:solidFill>
                <a:latin typeface="Helvetica" pitchFamily="34" charset="0"/>
              </a:rPr>
              <a:t>Saxon </a:t>
            </a:r>
            <a:r>
              <a:rPr lang="en-GB" altLang="de-DE" sz="1800" dirty="0">
                <a:solidFill>
                  <a:srgbClr val="0000CC"/>
                </a:solidFill>
                <a:latin typeface="Helvetica" pitchFamily="34" charset="0"/>
              </a:rPr>
              <a:t>State Ministry for Science and the Arts </a:t>
            </a:r>
            <a:r>
              <a:rPr lang="de-DE" altLang="de-DE" sz="1800" dirty="0" smtClean="0">
                <a:solidFill>
                  <a:srgbClr val="0000CC"/>
                </a:solidFill>
                <a:latin typeface="Helvetica" pitchFamily="34" charset="0"/>
              </a:rPr>
              <a:t>:</a:t>
            </a:r>
            <a:endParaRPr lang="de-DE" altLang="de-DE" sz="1800" dirty="0">
              <a:solidFill>
                <a:srgbClr val="0000CC"/>
              </a:solidFill>
              <a:latin typeface="Helvetica" pitchFamily="34" charset="0"/>
            </a:endParaRPr>
          </a:p>
        </p:txBody>
      </p:sp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915193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>
                <a:solidFill>
                  <a:schemeClr val="bg1"/>
                </a:solidFill>
                <a:latin typeface="Helvetica" pitchFamily="34" charset="0"/>
              </a:rPr>
              <a:t>M. Baumann, W. Enghardt, T. Herrmann: Positionspapier zur Errichtung einer Partikeltherapie in Dresden, 2005, unpublished</a:t>
            </a:r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AA8C2E9-9C2A-40A8-95B9-C9FCDF55D7F8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55470" y="5376863"/>
            <a:ext cx="7627937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0" hangingPunct="0">
              <a:buFontTx/>
              <a:buAutoNum type="arabicPeriod"/>
              <a:defRPr/>
            </a:pPr>
            <a:r>
              <a:rPr lang="de-DE" dirty="0">
                <a:solidFill>
                  <a:srgbClr val="000066"/>
                </a:solidFill>
              </a:rPr>
              <a:t>PT: </a:t>
            </a:r>
            <a:r>
              <a:rPr lang="de-DE" dirty="0" smtClean="0">
                <a:solidFill>
                  <a:srgbClr val="000066"/>
                </a:solidFill>
              </a:rPr>
              <a:t>Not </a:t>
            </a:r>
            <a:r>
              <a:rPr lang="de-DE" dirty="0" err="1" smtClean="0">
                <a:solidFill>
                  <a:srgbClr val="000066"/>
                </a:solidFill>
              </a:rPr>
              <a:t>clinical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routine</a:t>
            </a:r>
            <a:r>
              <a:rPr lang="de-DE" dirty="0" smtClean="0">
                <a:solidFill>
                  <a:srgbClr val="000066"/>
                </a:solidFill>
              </a:rPr>
              <a:t>		 </a:t>
            </a:r>
            <a:r>
              <a:rPr lang="de-DE" dirty="0">
                <a:solidFill>
                  <a:srgbClr val="000066"/>
                </a:solidFill>
              </a:rPr>
              <a:t>	</a:t>
            </a:r>
            <a:r>
              <a:rPr lang="de-DE" dirty="0">
                <a:solidFill>
                  <a:srgbClr val="FF0000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Clinical </a:t>
            </a:r>
            <a:r>
              <a:rPr lang="de-DE" dirty="0" err="1" smtClean="0">
                <a:solidFill>
                  <a:srgbClr val="FF0000"/>
                </a:solidFill>
                <a:sym typeface="Symbol"/>
              </a:rPr>
              <a:t>trials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ts val="600"/>
              </a:spcBef>
              <a:buFontTx/>
              <a:buAutoNum type="arabicPeriod"/>
              <a:defRPr/>
            </a:pPr>
            <a:r>
              <a:rPr lang="de-DE" dirty="0" smtClean="0">
                <a:solidFill>
                  <a:srgbClr val="000066"/>
                </a:solidFill>
              </a:rPr>
              <a:t>PT-Technology: </a:t>
            </a:r>
            <a:r>
              <a:rPr lang="de-DE" dirty="0">
                <a:solidFill>
                  <a:srgbClr val="000066"/>
                </a:solidFill>
              </a:rPr>
              <a:t>Suboptimal  		</a:t>
            </a:r>
            <a:r>
              <a:rPr lang="de-DE" dirty="0">
                <a:solidFill>
                  <a:srgbClr val="FF0000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Technology </a:t>
            </a:r>
            <a:r>
              <a:rPr lang="de-DE" dirty="0" err="1" smtClean="0">
                <a:solidFill>
                  <a:srgbClr val="FF0000"/>
                </a:solidFill>
                <a:sym typeface="Symbol"/>
              </a:rPr>
              <a:t>development</a:t>
            </a:r>
            <a:endParaRPr lang="de-DE" dirty="0">
              <a:solidFill>
                <a:srgbClr val="FF0000"/>
              </a:solidFill>
              <a:sym typeface="Symbol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de-DE" dirty="0">
                <a:solidFill>
                  <a:srgbClr val="00B050"/>
                </a:solidFill>
                <a:latin typeface="Arial"/>
                <a:cs typeface="Arial"/>
                <a:sym typeface="Symbol"/>
              </a:rPr>
              <a:t>→</a:t>
            </a:r>
            <a:r>
              <a:rPr lang="de-DE" dirty="0">
                <a:solidFill>
                  <a:srgbClr val="00B050"/>
                </a:solidFill>
                <a:sym typeface="Symbol"/>
              </a:rPr>
              <a:t> 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A PT-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facility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has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to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be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integrated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into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a 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university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Symbol"/>
              </a:rPr>
              <a:t>hospital</a:t>
            </a:r>
            <a:endParaRPr lang="de-DE" dirty="0">
              <a:solidFill>
                <a:srgbClr val="00B050"/>
              </a:solidFill>
            </a:endParaRPr>
          </a:p>
        </p:txBody>
      </p:sp>
      <p:pic>
        <p:nvPicPr>
          <p:cNvPr id="10" name="Grafik 33" descr="LogoOncoRaytransparent_3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7780A8D-0EBD-48B0-A6B5-587EC5F6DEDA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5563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de-DE" altLang="de-DE" b="1" kern="0" dirty="0" smtClean="0"/>
              <a:t>1. The Development </a:t>
            </a:r>
            <a:r>
              <a:rPr lang="de-DE" altLang="de-DE" b="1" kern="0" dirty="0" err="1" smtClean="0"/>
              <a:t>of</a:t>
            </a:r>
            <a:r>
              <a:rPr lang="de-DE" altLang="de-DE" b="1" kern="0" dirty="0" smtClean="0"/>
              <a:t> UPTD</a:t>
            </a:r>
            <a:br>
              <a:rPr lang="de-DE" altLang="de-DE" b="1" kern="0" dirty="0" smtClean="0"/>
            </a:br>
            <a:r>
              <a:rPr lang="de-DE" altLang="de-DE" sz="2200" kern="0" dirty="0" smtClean="0"/>
              <a:t>Initial </a:t>
            </a:r>
            <a:r>
              <a:rPr lang="de-DE" altLang="de-DE" sz="2200" kern="0" dirty="0" err="1" smtClean="0"/>
              <a:t>considerations</a:t>
            </a:r>
            <a:r>
              <a:rPr lang="de-DE" altLang="de-DE" sz="2200" kern="0" dirty="0" smtClean="0"/>
              <a:t>: </a:t>
            </a:r>
            <a:r>
              <a:rPr lang="de-DE" altLang="de-DE" sz="2200" kern="0" dirty="0" err="1" smtClean="0"/>
              <a:t>Capacity</a:t>
            </a:r>
            <a:r>
              <a:rPr lang="de-DE" altLang="de-DE" sz="2200" kern="0" dirty="0" smtClean="0"/>
              <a:t> </a:t>
            </a:r>
            <a:r>
              <a:rPr lang="de-DE" altLang="de-DE" sz="2200" kern="0" dirty="0" err="1" smtClean="0"/>
              <a:t>and</a:t>
            </a:r>
            <a:r>
              <a:rPr lang="de-DE" altLang="de-DE" sz="2400" kern="0" dirty="0" smtClean="0"/>
              <a:t> </a:t>
            </a:r>
            <a:r>
              <a:rPr lang="de-DE" altLang="de-DE" sz="2400" kern="0" dirty="0" err="1" smtClean="0"/>
              <a:t>l</a:t>
            </a:r>
            <a:r>
              <a:rPr lang="de-DE" altLang="de-DE" sz="2200" kern="0" dirty="0" err="1" smtClean="0"/>
              <a:t>ayout</a:t>
            </a:r>
            <a:endParaRPr lang="de-DE" altLang="de-DE" kern="0" dirty="0" smtClean="0"/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139468" y="1447360"/>
            <a:ext cx="4360521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dirty="0">
                <a:solidFill>
                  <a:srgbClr val="FF0000"/>
                </a:solidFill>
                <a:latin typeface="+mn-lt"/>
              </a:rPr>
              <a:t>Analysis of time for: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rgbClr val="002060"/>
                </a:solidFill>
                <a:latin typeface="+mn-lt"/>
              </a:rPr>
              <a:t>   </a:t>
            </a:r>
            <a:r>
              <a:rPr lang="en-US" altLang="de-DE" sz="1800" dirty="0" smtClean="0">
                <a:solidFill>
                  <a:schemeClr val="tx1"/>
                </a:solidFill>
                <a:latin typeface="+mn-lt"/>
              </a:rPr>
              <a:t>• Treatment 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fraction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chemeClr val="tx1"/>
                </a:solidFill>
                <a:latin typeface="+mn-lt"/>
              </a:rPr>
              <a:t>   • Maintenance</a:t>
            </a:r>
            <a:endParaRPr lang="en-US" altLang="de-DE" sz="18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chemeClr val="tx1"/>
                </a:solidFill>
                <a:latin typeface="+mn-lt"/>
              </a:rPr>
              <a:t>   • Machine QA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1800" dirty="0" smtClean="0">
                <a:solidFill>
                  <a:schemeClr val="tx1"/>
                </a:solidFill>
                <a:latin typeface="+mn-lt"/>
              </a:rPr>
              <a:t>  • Patient-specific 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QA</a:t>
            </a:r>
          </a:p>
          <a:p>
            <a:pPr>
              <a:spcBef>
                <a:spcPts val="1200"/>
              </a:spcBef>
              <a:buNone/>
            </a:pPr>
            <a:r>
              <a:rPr lang="en-US" altLang="de-DE" sz="1800" dirty="0">
                <a:solidFill>
                  <a:srgbClr val="FF0000"/>
                </a:solidFill>
                <a:latin typeface="+mn-lt"/>
              </a:rPr>
              <a:t>Prognosis of patient referral in Germany: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rgbClr val="002060"/>
                </a:solidFill>
                <a:latin typeface="+mn-lt"/>
              </a:rPr>
              <a:t>   </a:t>
            </a:r>
            <a:r>
              <a:rPr lang="en-US" altLang="de-DE" sz="1800" dirty="0" smtClean="0">
                <a:solidFill>
                  <a:schemeClr val="tx1"/>
                </a:solidFill>
                <a:latin typeface="+mn-lt"/>
              </a:rPr>
              <a:t>• Highly 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fragmented RT landscape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chemeClr val="tx1"/>
                </a:solidFill>
                <a:latin typeface="+mn-lt"/>
              </a:rPr>
              <a:t>   • Recruitment 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solely from own clinic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chemeClr val="tx1"/>
                </a:solidFill>
                <a:latin typeface="+mn-lt"/>
              </a:rPr>
              <a:t>   • 10-15% 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of patient benefit from PT</a:t>
            </a: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861448" y="1559672"/>
            <a:ext cx="4139501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dirty="0">
                <a:solidFill>
                  <a:srgbClr val="FF0000"/>
                </a:solidFill>
                <a:cs typeface="Arial" panose="020B0604020202020204" pitchFamily="34" charset="0"/>
              </a:rPr>
              <a:t>One PT treatment room: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rgbClr val="00206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en-US" altLang="de-DE" sz="1800" dirty="0" smtClean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≈ </a:t>
            </a:r>
            <a:r>
              <a:rPr lang="en-US" alt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8000 fractions p.a. </a:t>
            </a:r>
          </a:p>
          <a:p>
            <a:pPr marL="265113" indent="-265113">
              <a:spcBef>
                <a:spcPts val="600"/>
              </a:spcBef>
              <a:buNone/>
            </a:pPr>
            <a:r>
              <a:rPr lang="en-US" altLang="de-DE" sz="1800" b="1" dirty="0" smtClean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en-US" altLang="de-DE" sz="1800" dirty="0" smtClean="0">
                <a:solidFill>
                  <a:srgbClr val="0000CC"/>
                </a:solidFill>
                <a:cs typeface="Arial" panose="020B0604020202020204" pitchFamily="34" charset="0"/>
                <a:sym typeface="Symbol" panose="05050102010706020507" pitchFamily="18" charset="2"/>
              </a:rPr>
              <a:t>≈</a:t>
            </a:r>
            <a:r>
              <a:rPr lang="en-US" altLang="de-DE" sz="18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de-DE" sz="1800" dirty="0">
                <a:solidFill>
                  <a:srgbClr val="0000CC"/>
                </a:solidFill>
                <a:cs typeface="Arial" panose="020B0604020202020204" pitchFamily="34" charset="0"/>
              </a:rPr>
              <a:t>250 patients p.a. </a:t>
            </a:r>
            <a:r>
              <a:rPr lang="en-US" alt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(fully fractionated)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860040" y="3370963"/>
            <a:ext cx="3708849" cy="13542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dirty="0">
                <a:solidFill>
                  <a:srgbClr val="FF0000"/>
                </a:solidFill>
                <a:cs typeface="Arial" panose="020B0604020202020204" pitchFamily="34" charset="0"/>
              </a:rPr>
              <a:t>Typical </a:t>
            </a:r>
            <a:r>
              <a:rPr lang="en-US" altLang="de-DE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German academic </a:t>
            </a:r>
            <a:r>
              <a:rPr lang="en-US" altLang="de-DE" sz="1800" dirty="0">
                <a:solidFill>
                  <a:srgbClr val="FF0000"/>
                </a:solidFill>
                <a:cs typeface="Arial" panose="020B0604020202020204" pitchFamily="34" charset="0"/>
              </a:rPr>
              <a:t>radiation oncology department: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dirty="0" smtClean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  ≈ </a:t>
            </a:r>
            <a:r>
              <a:rPr lang="en-US" altLang="de-DE" sz="1800" dirty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2000 curative treatments p.a.</a:t>
            </a:r>
          </a:p>
          <a:p>
            <a:pPr>
              <a:spcBef>
                <a:spcPts val="600"/>
              </a:spcBef>
              <a:buNone/>
            </a:pPr>
            <a:r>
              <a:rPr lang="en-US" altLang="de-DE" sz="1800" b="1" dirty="0" smtClean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en-US" altLang="de-DE" sz="1800" dirty="0" smtClean="0">
                <a:solidFill>
                  <a:srgbClr val="0000CC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200-300 PT-patients p.a.</a:t>
            </a:r>
            <a:endParaRPr lang="en-US" altLang="de-DE" sz="1800" dirty="0">
              <a:solidFill>
                <a:srgbClr val="0000CC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5" name="Textfeld 29"/>
          <p:cNvSpPr txBox="1"/>
          <p:nvPr/>
        </p:nvSpPr>
        <p:spPr>
          <a:xfrm>
            <a:off x="539440" y="5149131"/>
            <a:ext cx="7993110" cy="646331"/>
          </a:xfrm>
          <a:prstGeom prst="rect">
            <a:avLst/>
          </a:prstGeom>
          <a:solidFill>
            <a:srgbClr val="FFCCCC"/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altLang="de-DE" dirty="0" err="1">
                <a:solidFill>
                  <a:srgbClr val="FF0000"/>
                </a:solidFill>
              </a:rPr>
              <a:t>C</a:t>
            </a:r>
            <a:r>
              <a:rPr lang="de-DE" altLang="de-DE" dirty="0" err="1" smtClean="0">
                <a:solidFill>
                  <a:srgbClr val="FF0000"/>
                </a:solidFill>
              </a:rPr>
              <a:t>onclusion</a:t>
            </a:r>
            <a:r>
              <a:rPr lang="de-DE" altLang="de-DE" dirty="0" smtClean="0">
                <a:solidFill>
                  <a:srgbClr val="FF0000"/>
                </a:solidFill>
              </a:rPr>
              <a:t>:</a:t>
            </a:r>
            <a:r>
              <a:rPr lang="de-DE" altLang="de-DE" dirty="0" smtClean="0">
                <a:solidFill>
                  <a:srgbClr val="009900"/>
                </a:solidFill>
              </a:rPr>
              <a:t> 	</a:t>
            </a:r>
            <a:r>
              <a:rPr lang="de-DE" altLang="de-DE" dirty="0" err="1" smtClean="0">
                <a:solidFill>
                  <a:srgbClr val="0000CC"/>
                </a:solidFill>
              </a:rPr>
              <a:t>For</a:t>
            </a:r>
            <a:r>
              <a:rPr lang="de-DE" altLang="de-DE" dirty="0" smtClean="0">
                <a:solidFill>
                  <a:srgbClr val="0000CC"/>
                </a:solidFill>
              </a:rPr>
              <a:t> an </a:t>
            </a:r>
            <a:r>
              <a:rPr lang="de-DE" altLang="de-DE" dirty="0" err="1" smtClean="0">
                <a:solidFill>
                  <a:srgbClr val="0000CC"/>
                </a:solidFill>
              </a:rPr>
              <a:t>adequate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development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of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proton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therapy</a:t>
            </a:r>
            <a:r>
              <a:rPr lang="de-DE" altLang="de-DE" dirty="0" smtClean="0">
                <a:solidFill>
                  <a:srgbClr val="0000CC"/>
                </a:solidFill>
              </a:rPr>
              <a:t>:</a:t>
            </a:r>
          </a:p>
          <a:p>
            <a:r>
              <a:rPr lang="de-DE" altLang="de-DE" dirty="0">
                <a:solidFill>
                  <a:srgbClr val="0000CC"/>
                </a:solidFill>
              </a:rPr>
              <a:t>	</a:t>
            </a:r>
            <a:r>
              <a:rPr lang="de-DE" altLang="de-DE" dirty="0" smtClean="0">
                <a:solidFill>
                  <a:srgbClr val="0000CC"/>
                </a:solidFill>
              </a:rPr>
              <a:t>	Integration </a:t>
            </a:r>
            <a:r>
              <a:rPr lang="de-DE" altLang="de-DE" dirty="0" err="1" smtClean="0">
                <a:solidFill>
                  <a:srgbClr val="0000CC"/>
                </a:solidFill>
              </a:rPr>
              <a:t>of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single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room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systems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into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university</a:t>
            </a:r>
            <a:r>
              <a:rPr lang="de-DE" altLang="de-DE" dirty="0" smtClean="0">
                <a:solidFill>
                  <a:srgbClr val="0000CC"/>
                </a:solidFill>
              </a:rPr>
              <a:t> </a:t>
            </a:r>
            <a:r>
              <a:rPr lang="de-DE" altLang="de-DE" dirty="0" err="1" smtClean="0">
                <a:solidFill>
                  <a:srgbClr val="0000CC"/>
                </a:solidFill>
              </a:rPr>
              <a:t>hospitals</a:t>
            </a:r>
            <a:endParaRPr lang="de-DE" altLang="de-DE" dirty="0">
              <a:solidFill>
                <a:srgbClr val="0000CC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699740" y="5804143"/>
            <a:ext cx="3744520" cy="721287"/>
            <a:chOff x="2874412" y="5669991"/>
            <a:chExt cx="3744520" cy="721287"/>
          </a:xfrm>
        </p:grpSpPr>
        <p:sp>
          <p:nvSpPr>
            <p:cNvPr id="13" name="Textfeld 16"/>
            <p:cNvSpPr txBox="1">
              <a:spLocks noChangeArrowheads="1"/>
            </p:cNvSpPr>
            <p:nvPr/>
          </p:nvSpPr>
          <p:spPr bwMode="auto">
            <a:xfrm>
              <a:off x="3671581" y="5669991"/>
              <a:ext cx="61747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4000" dirty="0">
                  <a:solidFill>
                    <a:srgbClr val="FF0000"/>
                  </a:solidFill>
                  <a:sym typeface="Wingdings" pitchFamily="2" charset="2"/>
                </a:rPr>
                <a:t></a:t>
              </a:r>
              <a:endParaRPr lang="de-DE" sz="4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feld 16"/>
            <p:cNvSpPr txBox="1">
              <a:spLocks noChangeArrowheads="1"/>
            </p:cNvSpPr>
            <p:nvPr/>
          </p:nvSpPr>
          <p:spPr bwMode="auto">
            <a:xfrm>
              <a:off x="5921869" y="5683392"/>
              <a:ext cx="61747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4000" dirty="0">
                  <a:solidFill>
                    <a:srgbClr val="009900"/>
                  </a:solidFill>
                  <a:sym typeface="Wingdings" panose="05000000000000000000" pitchFamily="2" charset="2"/>
                </a:rPr>
                <a:t></a:t>
              </a:r>
              <a:endParaRPr lang="de-DE" sz="4000" dirty="0">
                <a:solidFill>
                  <a:srgbClr val="009900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874412" y="5844088"/>
              <a:ext cx="3744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900"/>
                </a:spcBef>
              </a:pPr>
              <a:r>
                <a:rPr lang="de-DE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r>
                <a:rPr lang="de-DE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de-DE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de-DE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de-DE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2022:</a:t>
              </a:r>
              <a:endParaRPr lang="en-GB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Gerader Verbinder 2"/>
          <p:cNvCxnSpPr/>
          <p:nvPr/>
        </p:nvCxnSpPr>
        <p:spPr>
          <a:xfrm>
            <a:off x="4572000" y="1447360"/>
            <a:ext cx="0" cy="327782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33" descr="LogoOncoRaytransparent_3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A3CF5537-FEF2-4436-90EC-A55E042E6D05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116256" y="1628750"/>
            <a:ext cx="5032147" cy="1785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altLang="de-DE" sz="1800" dirty="0">
                <a:solidFill>
                  <a:schemeClr val="tx1"/>
                </a:solidFill>
              </a:rPr>
              <a:t>• </a:t>
            </a:r>
            <a:r>
              <a:rPr lang="en-US" altLang="de-DE" sz="1800" dirty="0">
                <a:solidFill>
                  <a:srgbClr val="0000CC"/>
                </a:solidFill>
                <a:latin typeface="Helvetica" pitchFamily="34" charset="0"/>
              </a:rPr>
              <a:t>C</a:t>
            </a:r>
            <a:r>
              <a:rPr lang="en-US" altLang="de-DE" sz="1800" dirty="0" smtClean="0">
                <a:solidFill>
                  <a:srgbClr val="0000CC"/>
                </a:solidFill>
                <a:latin typeface="Helvetica" pitchFamily="34" charset="0"/>
              </a:rPr>
              <a:t>linical room</a:t>
            </a:r>
            <a:endParaRPr lang="en-US" altLang="de-DE" sz="1800" dirty="0">
              <a:solidFill>
                <a:schemeClr val="tx1"/>
              </a:solidFill>
              <a:latin typeface="Helvetica" pitchFamily="34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de-DE" sz="1800" dirty="0">
                <a:solidFill>
                  <a:srgbClr val="002060"/>
                </a:solidFill>
              </a:rPr>
              <a:t>•</a:t>
            </a:r>
            <a:r>
              <a:rPr lang="en-US" altLang="de-DE" sz="18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de-DE" sz="1800" dirty="0">
                <a:solidFill>
                  <a:srgbClr val="009900"/>
                </a:solidFill>
                <a:latin typeface="Arial"/>
                <a:cs typeface="Arial"/>
              </a:rPr>
              <a:t>Experimental </a:t>
            </a:r>
            <a:r>
              <a:rPr lang="en-US" altLang="de-DE" sz="1800" dirty="0" smtClean="0">
                <a:solidFill>
                  <a:srgbClr val="009900"/>
                </a:solidFill>
                <a:latin typeface="Arial"/>
                <a:cs typeface="Arial"/>
              </a:rPr>
              <a:t>room</a:t>
            </a:r>
            <a:endParaRPr lang="en-US" altLang="de-DE" sz="1800" dirty="0">
              <a:solidFill>
                <a:srgbClr val="00990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  <a:buNone/>
              <a:tabLst>
                <a:tab pos="2243138" algn="l"/>
              </a:tabLst>
            </a:pPr>
            <a:r>
              <a:rPr lang="en-US" altLang="de-DE" sz="1800" dirty="0">
                <a:solidFill>
                  <a:srgbClr val="002060"/>
                </a:solidFill>
              </a:rPr>
              <a:t>• </a:t>
            </a:r>
            <a:r>
              <a:rPr lang="en-US" altLang="de-DE" sz="1800" dirty="0" smtClean="0">
                <a:solidFill>
                  <a:schemeClr val="tx1"/>
                </a:solidFill>
                <a:latin typeface="Arial"/>
                <a:cs typeface="Arial"/>
              </a:rPr>
              <a:t>Start groundbreaking:                    </a:t>
            </a:r>
            <a:r>
              <a:rPr lang="en-US" altLang="de-DE" sz="1800" dirty="0">
                <a:solidFill>
                  <a:schemeClr val="tx1"/>
                </a:solidFill>
                <a:latin typeface="Arial"/>
                <a:cs typeface="Arial"/>
              </a:rPr>
              <a:t>	May 2011</a:t>
            </a:r>
          </a:p>
          <a:p>
            <a:pPr>
              <a:spcBef>
                <a:spcPts val="600"/>
              </a:spcBef>
              <a:buNone/>
              <a:tabLst>
                <a:tab pos="2243138" algn="l"/>
              </a:tabLst>
            </a:pPr>
            <a:r>
              <a:rPr lang="en-US" altLang="de-DE" sz="1800" dirty="0">
                <a:solidFill>
                  <a:srgbClr val="002060"/>
                </a:solidFill>
              </a:rPr>
              <a:t>• </a:t>
            </a:r>
            <a:r>
              <a:rPr lang="en-US" altLang="de-DE" sz="1800" dirty="0" smtClean="0">
                <a:solidFill>
                  <a:schemeClr val="tx1"/>
                </a:solidFill>
                <a:latin typeface="Arial"/>
                <a:cs typeface="Arial"/>
              </a:rPr>
              <a:t>Start </a:t>
            </a:r>
            <a:r>
              <a:rPr lang="en-US" altLang="de-DE" sz="1800" dirty="0">
                <a:solidFill>
                  <a:schemeClr val="tx1"/>
                </a:solidFill>
                <a:latin typeface="Arial"/>
                <a:cs typeface="Arial"/>
              </a:rPr>
              <a:t>physics experiments: 	23.03.2014</a:t>
            </a:r>
            <a:endParaRPr lang="en-US" altLang="de-DE" sz="1800" dirty="0">
              <a:solidFill>
                <a:schemeClr val="tx1"/>
              </a:solidFill>
              <a:latin typeface="Helvetica" pitchFamily="34" charset="0"/>
            </a:endParaRPr>
          </a:p>
          <a:p>
            <a:pPr>
              <a:spcBef>
                <a:spcPts val="600"/>
              </a:spcBef>
              <a:buNone/>
              <a:tabLst>
                <a:tab pos="2243138" algn="l"/>
              </a:tabLst>
            </a:pPr>
            <a:r>
              <a:rPr lang="en-US" altLang="de-DE" sz="1800" dirty="0">
                <a:solidFill>
                  <a:srgbClr val="002060"/>
                </a:solidFill>
              </a:rPr>
              <a:t>• </a:t>
            </a:r>
            <a:r>
              <a:rPr lang="en-US" altLang="de-DE" sz="1800" dirty="0" smtClean="0">
                <a:solidFill>
                  <a:schemeClr val="tx1"/>
                </a:solidFill>
                <a:latin typeface="Helvetica" pitchFamily="34" charset="0"/>
              </a:rPr>
              <a:t>Start </a:t>
            </a:r>
            <a:r>
              <a:rPr lang="en-US" altLang="de-DE" sz="1800" dirty="0">
                <a:solidFill>
                  <a:schemeClr val="tx1"/>
                </a:solidFill>
                <a:latin typeface="Helvetica" pitchFamily="34" charset="0"/>
              </a:rPr>
              <a:t>therapy:	</a:t>
            </a:r>
            <a:r>
              <a:rPr lang="en-US" altLang="de-DE" sz="1800" dirty="0" smtClean="0">
                <a:solidFill>
                  <a:schemeClr val="tx1"/>
                </a:solidFill>
                <a:latin typeface="Helvetica" pitchFamily="34" charset="0"/>
              </a:rPr>
              <a:t>		12.12.2014</a:t>
            </a:r>
            <a:endParaRPr lang="en-US" altLang="de-DE" sz="1800" dirty="0">
              <a:solidFill>
                <a:schemeClr val="tx1"/>
              </a:solidFill>
              <a:latin typeface="Helvetica" pitchFamily="34" charset="0"/>
            </a:endParaRPr>
          </a:p>
        </p:txBody>
      </p:sp>
      <p:pic>
        <p:nvPicPr>
          <p:cNvPr id="10" name="Picture 2" descr="Z:\002_Bilder\Fotos\003_OncoRay Geräte\3D Grafiken\2014-04-16_Gesamt01b_s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649" y="1465756"/>
            <a:ext cx="3746101" cy="210726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94" y="3717040"/>
            <a:ext cx="4341559" cy="2438136"/>
          </a:xfrm>
          <a:prstGeom prst="rect">
            <a:avLst/>
          </a:prstGeom>
          <a:ln w="19050">
            <a:solidFill>
              <a:srgbClr val="009900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0" y="3733666"/>
            <a:ext cx="4350528" cy="2414737"/>
          </a:xfrm>
          <a:prstGeom prst="rect">
            <a:avLst/>
          </a:prstGeom>
          <a:ln w="19050">
            <a:solidFill>
              <a:srgbClr val="0000CC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460" y="6165942"/>
            <a:ext cx="301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Treatment, </a:t>
            </a:r>
            <a:r>
              <a:rPr lang="de-DE" dirty="0" err="1" smtClean="0">
                <a:solidFill>
                  <a:srgbClr val="0000CC"/>
                </a:solidFill>
              </a:rPr>
              <a:t>clinical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r>
              <a:rPr lang="de-DE" dirty="0" err="1" smtClean="0">
                <a:solidFill>
                  <a:srgbClr val="0000CC"/>
                </a:solidFill>
              </a:rPr>
              <a:t>research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860040" y="6156098"/>
            <a:ext cx="402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9900"/>
                </a:solidFill>
              </a:rPr>
              <a:t>Physics</a:t>
            </a:r>
            <a:r>
              <a:rPr lang="de-DE" dirty="0" smtClean="0">
                <a:solidFill>
                  <a:srgbClr val="009900"/>
                </a:solidFill>
              </a:rPr>
              <a:t>, </a:t>
            </a:r>
            <a:r>
              <a:rPr lang="de-DE" dirty="0" err="1" smtClean="0">
                <a:solidFill>
                  <a:srgbClr val="009900"/>
                </a:solidFill>
              </a:rPr>
              <a:t>biology</a:t>
            </a:r>
            <a:r>
              <a:rPr lang="de-DE" dirty="0" smtClean="0">
                <a:solidFill>
                  <a:srgbClr val="009900"/>
                </a:solidFill>
              </a:rPr>
              <a:t>, </a:t>
            </a:r>
            <a:r>
              <a:rPr lang="de-DE" dirty="0" err="1" smtClean="0">
                <a:solidFill>
                  <a:srgbClr val="009900"/>
                </a:solidFill>
              </a:rPr>
              <a:t>technology</a:t>
            </a:r>
            <a:r>
              <a:rPr lang="de-DE" dirty="0" smtClean="0">
                <a:solidFill>
                  <a:srgbClr val="009900"/>
                </a:solidFill>
              </a:rPr>
              <a:t> </a:t>
            </a:r>
            <a:r>
              <a:rPr lang="de-DE" dirty="0" err="1" smtClean="0">
                <a:solidFill>
                  <a:srgbClr val="009900"/>
                </a:solidFill>
              </a:rPr>
              <a:t>research</a:t>
            </a:r>
            <a:endParaRPr lang="de-DE" dirty="0">
              <a:solidFill>
                <a:srgbClr val="009900"/>
              </a:solidFill>
            </a:endParaRPr>
          </a:p>
        </p:txBody>
      </p:sp>
      <p:pic>
        <p:nvPicPr>
          <p:cNvPr id="21" name="Grafik 33" descr="LogoOncoRaytransparent_3D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2. The Proton Facility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err="1" smtClean="0"/>
              <a:t>Overview</a:t>
            </a:r>
            <a:endParaRPr lang="de-DE" altLang="de-DE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Z:\002_Bilder\Fotos\003_OncoRay Geräte\3D Grafiken\2014-04-16_Gesamt01b_s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" y="1395225"/>
            <a:ext cx="9015211" cy="50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40" name="Grafik 33" descr="LogoOncoRaytransparent_3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827062" y="1597018"/>
            <a:ext cx="5761044" cy="2120901"/>
            <a:chOff x="2154" y="982"/>
            <a:chExt cx="3629" cy="1336"/>
          </a:xfrm>
        </p:grpSpPr>
        <p:sp>
          <p:nvSpPr>
            <p:cNvPr id="11" name="Line 30"/>
            <p:cNvSpPr>
              <a:spLocks noChangeShapeType="1"/>
            </p:cNvSpPr>
            <p:nvPr/>
          </p:nvSpPr>
          <p:spPr bwMode="auto">
            <a:xfrm flipH="1">
              <a:off x="2154" y="1637"/>
              <a:ext cx="1452" cy="6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>
              <a:off x="3585" y="982"/>
              <a:ext cx="2198" cy="132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Clinical </a:t>
              </a:r>
              <a:r>
                <a:rPr lang="de-DE" dirty="0" err="1" smtClean="0">
                  <a:solidFill>
                    <a:srgbClr val="FF0000"/>
                  </a:solidFill>
                </a:rPr>
                <a:t>room</a:t>
              </a:r>
              <a:r>
                <a:rPr lang="de-DE" dirty="0" smtClean="0">
                  <a:solidFill>
                    <a:srgbClr val="FF0000"/>
                  </a:solidFill>
                </a:rPr>
                <a:t> (100 m</a:t>
              </a:r>
              <a:r>
                <a:rPr lang="de-DE" baseline="30000" dirty="0" smtClean="0">
                  <a:solidFill>
                    <a:srgbClr val="FF0000"/>
                  </a:solidFill>
                </a:rPr>
                <a:t>2</a:t>
              </a:r>
              <a:r>
                <a:rPr lang="de-DE" dirty="0" smtClean="0">
                  <a:solidFill>
                    <a:srgbClr val="FF0000"/>
                  </a:solidFill>
                </a:rPr>
                <a:t>):</a:t>
              </a:r>
              <a:endParaRPr lang="de-DE" dirty="0" smtClean="0">
                <a:solidFill>
                  <a:srgbClr val="FF0000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de-DE" dirty="0" smtClean="0">
                  <a:solidFill>
                    <a:srgbClr val="FF0000"/>
                  </a:solidFill>
                </a:rPr>
                <a:t>  • </a:t>
              </a:r>
              <a:r>
                <a:rPr lang="de-DE" dirty="0" err="1" smtClean="0">
                  <a:solidFill>
                    <a:srgbClr val="FF0000"/>
                  </a:solidFill>
                </a:rPr>
                <a:t>Isocentric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</a:rPr>
                <a:t>Gantry</a:t>
              </a:r>
              <a:endParaRPr lang="de-DE" dirty="0" smtClean="0">
                <a:solidFill>
                  <a:srgbClr val="FF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rgbClr val="FF0000"/>
                  </a:solidFill>
                </a:rPr>
                <a:t> </a:t>
              </a:r>
              <a:r>
                <a:rPr lang="de-DE" dirty="0" smtClean="0">
                  <a:solidFill>
                    <a:srgbClr val="FF0000"/>
                  </a:solidFill>
                </a:rPr>
                <a:t> • Universal </a:t>
              </a:r>
              <a:r>
                <a:rPr lang="de-DE" dirty="0" err="1" smtClean="0">
                  <a:solidFill>
                    <a:srgbClr val="FF0000"/>
                  </a:solidFill>
                </a:rPr>
                <a:t>Nozzle</a:t>
              </a:r>
              <a:r>
                <a:rPr lang="de-DE" dirty="0" smtClean="0">
                  <a:solidFill>
                    <a:srgbClr val="FF0000"/>
                  </a:solidFill>
                </a:rPr>
                <a:t> (DS, PBS)</a:t>
              </a:r>
            </a:p>
            <a:p>
              <a:pPr>
                <a:spcBef>
                  <a:spcPts val="0"/>
                </a:spcBef>
              </a:pPr>
              <a:r>
                <a:rPr lang="de-DE" dirty="0" smtClean="0">
                  <a:solidFill>
                    <a:srgbClr val="FF0000"/>
                  </a:solidFill>
                </a:rPr>
                <a:t>  • </a:t>
              </a:r>
              <a:r>
                <a:rPr lang="de-DE" dirty="0" err="1" smtClean="0">
                  <a:solidFill>
                    <a:srgbClr val="FF0000"/>
                  </a:solidFill>
                </a:rPr>
                <a:t>Robotic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</a:rPr>
                <a:t>patient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</a:rPr>
                <a:t>table</a:t>
              </a:r>
              <a:endParaRPr lang="de-DE" dirty="0" smtClean="0">
                <a:solidFill>
                  <a:srgbClr val="FF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de-DE" dirty="0" smtClean="0">
                  <a:solidFill>
                    <a:srgbClr val="FF0000"/>
                  </a:solidFill>
                </a:rPr>
                <a:t>  • </a:t>
              </a:r>
              <a:r>
                <a:rPr lang="de-DE" dirty="0" err="1" smtClean="0">
                  <a:solidFill>
                    <a:srgbClr val="FF0000"/>
                  </a:solidFill>
                </a:rPr>
                <a:t>Planar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</a:rPr>
                <a:t>radiography</a:t>
              </a:r>
              <a:endParaRPr lang="de-DE" dirty="0" smtClean="0">
                <a:solidFill>
                  <a:srgbClr val="FF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de-DE" dirty="0" smtClean="0">
                  <a:solidFill>
                    <a:srgbClr val="FF0000"/>
                  </a:solidFill>
                </a:rPr>
                <a:t>  • CT on </a:t>
              </a:r>
              <a:r>
                <a:rPr lang="de-DE" dirty="0" err="1">
                  <a:solidFill>
                    <a:srgbClr val="FF0000"/>
                  </a:solidFill>
                </a:rPr>
                <a:t>r</a:t>
              </a:r>
              <a:r>
                <a:rPr lang="de-DE" dirty="0" err="1" smtClean="0">
                  <a:solidFill>
                    <a:srgbClr val="FF0000"/>
                  </a:solidFill>
                </a:rPr>
                <a:t>ails</a:t>
              </a:r>
              <a:endParaRPr lang="de-DE" dirty="0" smtClean="0">
                <a:solidFill>
                  <a:srgbClr val="FF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rgbClr val="FF0000"/>
                  </a:solidFill>
                </a:rPr>
                <a:t> </a:t>
              </a:r>
              <a:r>
                <a:rPr lang="de-DE" dirty="0" smtClean="0">
                  <a:solidFill>
                    <a:srgbClr val="FF0000"/>
                  </a:solidFill>
                </a:rPr>
                <a:t> • </a:t>
              </a:r>
              <a:r>
                <a:rPr lang="de-DE" dirty="0" err="1" smtClean="0">
                  <a:solidFill>
                    <a:srgbClr val="FF0000"/>
                  </a:solidFill>
                </a:rPr>
                <a:t>Opt</a:t>
              </a:r>
              <a:r>
                <a:rPr lang="de-DE" dirty="0" smtClean="0">
                  <a:solidFill>
                    <a:srgbClr val="FF0000"/>
                  </a:solidFill>
                </a:rPr>
                <a:t>. </a:t>
              </a:r>
              <a:r>
                <a:rPr lang="de-DE" dirty="0" err="1">
                  <a:solidFill>
                    <a:srgbClr val="FF0000"/>
                  </a:solidFill>
                </a:rPr>
                <a:t>s</a:t>
              </a:r>
              <a:r>
                <a:rPr lang="de-DE" dirty="0" err="1" smtClean="0">
                  <a:solidFill>
                    <a:srgbClr val="FF0000"/>
                  </a:solidFill>
                </a:rPr>
                <a:t>urface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</a:rPr>
                <a:t>scanning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</a:rPr>
                <a:t>system</a:t>
              </a:r>
              <a:endParaRPr lang="de-DE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8125" y="3719358"/>
            <a:ext cx="198438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en-GB" sz="2800">
              <a:solidFill>
                <a:srgbClr val="1D22E3"/>
              </a:solidFill>
              <a:latin typeface="Arial Narrow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984261" y="5282793"/>
            <a:ext cx="231775" cy="155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Grafik 50"/>
          <p:cNvPicPr>
            <a:picLocks noChangeAspect="1"/>
          </p:cNvPicPr>
          <p:nvPr/>
        </p:nvPicPr>
        <p:blipFill>
          <a:blip r:embed="rId5" cstate="print"/>
          <a:srcRect l="13951" r="15323"/>
          <a:stretch>
            <a:fillRect/>
          </a:stretch>
        </p:blipFill>
        <p:spPr bwMode="auto">
          <a:xfrm>
            <a:off x="2955516" y="4291187"/>
            <a:ext cx="2785234" cy="221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8790145" y="9987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19</a:t>
            </a:r>
            <a:endParaRPr lang="de-DE" sz="1200" dirty="0"/>
          </a:p>
        </p:txBody>
      </p:sp>
      <p:pic>
        <p:nvPicPr>
          <p:cNvPr id="20" name="Grafik 19" descr="IMG_57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79941" y="4291187"/>
            <a:ext cx="3328689" cy="221958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" y="4293119"/>
            <a:ext cx="2875819" cy="2213327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2. The Proton Facility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smtClean="0"/>
              <a:t>The </a:t>
            </a:r>
            <a:r>
              <a:rPr lang="de-DE" altLang="de-DE" sz="2200" dirty="0" err="1" smtClean="0"/>
              <a:t>clinical</a:t>
            </a:r>
            <a:r>
              <a:rPr lang="de-DE" altLang="de-DE" sz="2200" dirty="0" smtClean="0"/>
              <a:t> </a:t>
            </a:r>
            <a:r>
              <a:rPr lang="de-DE" altLang="de-DE" sz="2200" dirty="0" err="1" smtClean="0"/>
              <a:t>room</a:t>
            </a:r>
            <a:endParaRPr lang="de-DE" altLang="de-DE" sz="2200" dirty="0"/>
          </a:p>
        </p:txBody>
      </p:sp>
    </p:spTree>
    <p:extLst>
      <p:ext uri="{BB962C8B-B14F-4D97-AF65-F5344CB8AC3E}">
        <p14:creationId xmlns:p14="http://schemas.microsoft.com/office/powerpoint/2010/main" val="33416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Z:\002_Bilder\Fotos\003_OncoRay Geräte\3D Grafiken\2014-04-16_Gesamt01b_s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" y="1395225"/>
            <a:ext cx="9015211" cy="50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8125" y="3624749"/>
            <a:ext cx="198438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en-GB" sz="2800">
              <a:solidFill>
                <a:srgbClr val="1D22E3"/>
              </a:solidFill>
              <a:latin typeface="Arial Narrow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84261" y="5188184"/>
            <a:ext cx="231775" cy="155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8790145" y="9987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20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0" b="3232"/>
          <a:stretch/>
        </p:blipFill>
        <p:spPr>
          <a:xfrm>
            <a:off x="82428" y="1360067"/>
            <a:ext cx="9003545" cy="3570054"/>
          </a:xfrm>
          <a:prstGeom prst="rect">
            <a:avLst/>
          </a:prstGeom>
        </p:spPr>
      </p:pic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2843760" y="3509220"/>
            <a:ext cx="3744520" cy="301621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Experimental </a:t>
            </a:r>
            <a:r>
              <a:rPr lang="de-DE" dirty="0" err="1" smtClean="0">
                <a:solidFill>
                  <a:srgbClr val="FF0000"/>
                </a:solidFill>
              </a:rPr>
              <a:t>room</a:t>
            </a:r>
            <a:r>
              <a:rPr lang="de-DE" dirty="0" smtClean="0">
                <a:solidFill>
                  <a:srgbClr val="FF0000"/>
                </a:solidFill>
              </a:rPr>
              <a:t> (250 m</a:t>
            </a:r>
            <a:r>
              <a:rPr lang="de-DE" baseline="30000" dirty="0" smtClean="0">
                <a:solidFill>
                  <a:srgbClr val="FF0000"/>
                </a:solidFill>
              </a:rPr>
              <a:t>2</a:t>
            </a:r>
            <a:r>
              <a:rPr lang="de-DE" dirty="0" smtClean="0">
                <a:solidFill>
                  <a:srgbClr val="FF0000"/>
                </a:solidFill>
              </a:rPr>
              <a:t>):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rgbClr val="FF0000"/>
                </a:solidFill>
              </a:rPr>
              <a:t>  • Horizontal beam </a:t>
            </a:r>
            <a:r>
              <a:rPr lang="de-DE" dirty="0" err="1" smtClean="0">
                <a:solidFill>
                  <a:srgbClr val="FF0000"/>
                </a:solidFill>
              </a:rPr>
              <a:t>line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     ▪ Diameter: </a:t>
            </a:r>
            <a:r>
              <a:rPr lang="de-DE" dirty="0">
                <a:solidFill>
                  <a:srgbClr val="FF0000"/>
                </a:solidFill>
              </a:rPr>
              <a:t>10 </a:t>
            </a:r>
            <a:r>
              <a:rPr lang="de-DE" dirty="0" smtClean="0">
                <a:solidFill>
                  <a:srgbClr val="FF0000"/>
                </a:solidFill>
              </a:rPr>
              <a:t>mm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     ▪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</a:rPr>
              <a:t>Energy</a:t>
            </a:r>
            <a:r>
              <a:rPr lang="de-DE" dirty="0" smtClean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de-DE" dirty="0" smtClean="0">
                <a:solidFill>
                  <a:srgbClr val="FF0000"/>
                </a:solidFill>
                <a:latin typeface="Arial" charset="0"/>
              </a:rPr>
              <a:t>70-226)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MeV</a:t>
            </a:r>
            <a:endParaRPr lang="de-DE" dirty="0">
              <a:solidFill>
                <a:srgbClr val="FF0000"/>
              </a:solidFill>
              <a:latin typeface="Arial" charset="0"/>
              <a:sym typeface="Symbol" pitchFamily="18" charset="2"/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     </a:t>
            </a:r>
            <a:r>
              <a:rPr lang="de-DE" dirty="0">
                <a:solidFill>
                  <a:srgbClr val="FF0000"/>
                </a:solidFill>
              </a:rPr>
              <a:t>▪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Current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: </a:t>
            </a:r>
            <a:r>
              <a:rPr lang="de-DE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(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0.001-300)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nA</a:t>
            </a:r>
            <a:endParaRPr lang="de-DE" dirty="0" smtClean="0">
              <a:solidFill>
                <a:srgbClr val="FF0000"/>
              </a:solidFill>
              <a:latin typeface="Arial" charset="0"/>
              <a:sym typeface="Symbol" pitchFamily="18" charset="2"/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     ▪ Flexible </a:t>
            </a:r>
            <a:r>
              <a:rPr lang="de-DE" dirty="0" err="1" smtClean="0">
                <a:solidFill>
                  <a:srgbClr val="FF0000"/>
                </a:solidFill>
              </a:rPr>
              <a:t>timing</a:t>
            </a:r>
            <a:r>
              <a:rPr lang="de-DE" dirty="0" smtClean="0">
                <a:solidFill>
                  <a:srgbClr val="FF0000"/>
                </a:solidFill>
              </a:rPr>
              <a:t> (100 µs … min)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• </a:t>
            </a:r>
            <a:r>
              <a:rPr lang="de-DE" dirty="0" err="1" smtClean="0">
                <a:solidFill>
                  <a:srgbClr val="FF0000"/>
                </a:solidFill>
              </a:rPr>
              <a:t>Pencil</a:t>
            </a:r>
            <a:r>
              <a:rPr lang="de-DE" dirty="0" smtClean="0">
                <a:solidFill>
                  <a:srgbClr val="FF0000"/>
                </a:solidFill>
              </a:rPr>
              <a:t> beam </a:t>
            </a:r>
            <a:r>
              <a:rPr lang="de-DE" dirty="0" err="1" smtClean="0">
                <a:solidFill>
                  <a:srgbClr val="FF0000"/>
                </a:solidFill>
              </a:rPr>
              <a:t>scanning</a:t>
            </a:r>
            <a:r>
              <a:rPr lang="de-DE" dirty="0" smtClean="0">
                <a:solidFill>
                  <a:srgbClr val="FF0000"/>
                </a:solidFill>
              </a:rPr>
              <a:t> beam </a:t>
            </a:r>
            <a:r>
              <a:rPr lang="de-DE" dirty="0" err="1" smtClean="0">
                <a:solidFill>
                  <a:srgbClr val="FF0000"/>
                </a:solidFill>
              </a:rPr>
              <a:t>line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     ▪ Field </a:t>
            </a:r>
            <a:r>
              <a:rPr lang="de-DE" dirty="0" err="1" smtClean="0">
                <a:solidFill>
                  <a:srgbClr val="FF0000"/>
                </a:solidFill>
              </a:rPr>
              <a:t>size</a:t>
            </a:r>
            <a:r>
              <a:rPr lang="de-DE" dirty="0" smtClean="0">
                <a:solidFill>
                  <a:srgbClr val="FF0000"/>
                </a:solidFill>
              </a:rPr>
              <a:t>: 30 </a:t>
            </a:r>
            <a:r>
              <a:rPr lang="de-DE" dirty="0" smtClean="0">
                <a:solidFill>
                  <a:srgbClr val="FF0000"/>
                </a:solidFill>
                <a:sym typeface="Symbol" panose="05050102010706020507" pitchFamily="18" charset="2"/>
              </a:rPr>
              <a:t> 40 cm</a:t>
            </a:r>
            <a:r>
              <a:rPr lang="de-DE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endParaRPr lang="de-DE" dirty="0" smtClean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     ▪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</a:rPr>
              <a:t>Energy</a:t>
            </a:r>
            <a:r>
              <a:rPr lang="de-DE" dirty="0" smtClean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de-DE" dirty="0" smtClean="0">
                <a:solidFill>
                  <a:srgbClr val="FF0000"/>
                </a:solidFill>
                <a:latin typeface="Arial" charset="0"/>
              </a:rPr>
              <a:t>70-230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de-DE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MeV</a:t>
            </a:r>
            <a:endParaRPr lang="de-DE" dirty="0">
              <a:solidFill>
                <a:srgbClr val="FF0000"/>
              </a:solidFill>
              <a:latin typeface="Arial" charset="0"/>
              <a:sym typeface="Symbol" pitchFamily="18" charset="2"/>
            </a:endParaRPr>
          </a:p>
          <a:p>
            <a:r>
              <a:rPr lang="de-DE" dirty="0">
                <a:solidFill>
                  <a:srgbClr val="FF0000"/>
                </a:solidFill>
              </a:rPr>
              <a:t>     ▪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Current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: &lt; 2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nA</a:t>
            </a:r>
            <a:endParaRPr lang="de-DE" dirty="0">
              <a:solidFill>
                <a:srgbClr val="FF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4" name="Freihandform 13"/>
          <p:cNvSpPr/>
          <p:nvPr/>
        </p:nvSpPr>
        <p:spPr>
          <a:xfrm>
            <a:off x="2494465" y="2547257"/>
            <a:ext cx="1254575" cy="2939143"/>
          </a:xfrm>
          <a:custGeom>
            <a:avLst/>
            <a:gdLst>
              <a:gd name="connsiteX0" fmla="*/ 562244 w 1254575"/>
              <a:gd name="connsiteY0" fmla="*/ 2939143 h 2939143"/>
              <a:gd name="connsiteX1" fmla="*/ 248735 w 1254575"/>
              <a:gd name="connsiteY1" fmla="*/ 2508069 h 2939143"/>
              <a:gd name="connsiteX2" fmla="*/ 541 w 1254575"/>
              <a:gd name="connsiteY2" fmla="*/ 1384663 h 2939143"/>
              <a:gd name="connsiteX3" fmla="*/ 222609 w 1254575"/>
              <a:gd name="connsiteY3" fmla="*/ 731520 h 2939143"/>
              <a:gd name="connsiteX4" fmla="*/ 1254575 w 1254575"/>
              <a:gd name="connsiteY4" fmla="*/ 0 h 2939143"/>
              <a:gd name="connsiteX5" fmla="*/ 1254575 w 1254575"/>
              <a:gd name="connsiteY5" fmla="*/ 0 h 29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4575" h="2939143">
                <a:moveTo>
                  <a:pt x="562244" y="2939143"/>
                </a:moveTo>
                <a:cubicBezTo>
                  <a:pt x="452298" y="2853146"/>
                  <a:pt x="342352" y="2767149"/>
                  <a:pt x="248735" y="2508069"/>
                </a:cubicBezTo>
                <a:cubicBezTo>
                  <a:pt x="155118" y="2248989"/>
                  <a:pt x="4895" y="1680754"/>
                  <a:pt x="541" y="1384663"/>
                </a:cubicBezTo>
                <a:cubicBezTo>
                  <a:pt x="-3813" y="1088572"/>
                  <a:pt x="13603" y="962297"/>
                  <a:pt x="222609" y="731520"/>
                </a:cubicBezTo>
                <a:cubicBezTo>
                  <a:pt x="431615" y="500743"/>
                  <a:pt x="1254575" y="0"/>
                  <a:pt x="1254575" y="0"/>
                </a:cubicBezTo>
                <a:lnTo>
                  <a:pt x="1254575" y="0"/>
                </a:ln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2. The Proton Facility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smtClean="0"/>
              <a:t>The experimental </a:t>
            </a:r>
            <a:r>
              <a:rPr lang="de-DE" altLang="de-DE" sz="2200" dirty="0" err="1" smtClean="0"/>
              <a:t>area</a:t>
            </a:r>
            <a:endParaRPr lang="de-DE" altLang="de-DE" sz="2200" dirty="0"/>
          </a:p>
        </p:txBody>
      </p:sp>
      <p:sp>
        <p:nvSpPr>
          <p:cNvPr id="9" name="Freihandform 8"/>
          <p:cNvSpPr/>
          <p:nvPr/>
        </p:nvSpPr>
        <p:spPr>
          <a:xfrm>
            <a:off x="5436120" y="2618509"/>
            <a:ext cx="1097684" cy="1458581"/>
          </a:xfrm>
          <a:custGeom>
            <a:avLst/>
            <a:gdLst>
              <a:gd name="connsiteX0" fmla="*/ 0 w 731520"/>
              <a:gd name="connsiteY0" fmla="*/ 1454727 h 1454727"/>
              <a:gd name="connsiteX1" fmla="*/ 349134 w 731520"/>
              <a:gd name="connsiteY1" fmla="*/ 1379913 h 1454727"/>
              <a:gd name="connsiteX2" fmla="*/ 556952 w 731520"/>
              <a:gd name="connsiteY2" fmla="*/ 1005840 h 1454727"/>
              <a:gd name="connsiteX3" fmla="*/ 731520 w 731520"/>
              <a:gd name="connsiteY3" fmla="*/ 0 h 1454727"/>
              <a:gd name="connsiteX4" fmla="*/ 731520 w 731520"/>
              <a:gd name="connsiteY4" fmla="*/ 0 h 145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" h="1454727">
                <a:moveTo>
                  <a:pt x="0" y="1454727"/>
                </a:moveTo>
                <a:cubicBezTo>
                  <a:pt x="128154" y="1454727"/>
                  <a:pt x="256309" y="1454727"/>
                  <a:pt x="349134" y="1379913"/>
                </a:cubicBezTo>
                <a:cubicBezTo>
                  <a:pt x="441959" y="1305099"/>
                  <a:pt x="493221" y="1235825"/>
                  <a:pt x="556952" y="1005840"/>
                </a:cubicBezTo>
                <a:cubicBezTo>
                  <a:pt x="620683" y="775855"/>
                  <a:pt x="731520" y="0"/>
                  <a:pt x="731520" y="0"/>
                </a:cubicBezTo>
                <a:lnTo>
                  <a:pt x="731520" y="0"/>
                </a:ln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33" descr="LogoOncoRaytransparent_3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30213"/>
            <a:ext cx="889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hzd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60" y="928051"/>
            <a:ext cx="1152840" cy="39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8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3</a:t>
            </a:r>
            <a:r>
              <a:rPr lang="de-DE" altLang="de-DE" sz="2800" b="1" dirty="0" smtClean="0"/>
              <a:t>. </a:t>
            </a:r>
            <a:r>
              <a:rPr lang="de-DE" altLang="de-DE" sz="2800" b="1" dirty="0" smtClean="0"/>
              <a:t>Treatment </a:t>
            </a:r>
            <a:r>
              <a:rPr lang="de-DE" altLang="de-DE" sz="2800" b="1" dirty="0"/>
              <a:t>and Clinical </a:t>
            </a:r>
            <a:r>
              <a:rPr lang="de-DE" altLang="de-DE" sz="2800" b="1" dirty="0" smtClean="0"/>
              <a:t>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smtClean="0"/>
              <a:t>Reality check: </a:t>
            </a:r>
            <a:r>
              <a:rPr lang="de-DE" altLang="de-DE" sz="2200" dirty="0" err="1" smtClean="0"/>
              <a:t>Patients</a:t>
            </a:r>
            <a:r>
              <a:rPr lang="de-DE" altLang="de-DE" sz="2200" dirty="0" smtClean="0"/>
              <a:t> </a:t>
            </a:r>
            <a:r>
              <a:rPr lang="de-DE" altLang="de-DE" sz="2200" dirty="0" err="1" smtClean="0"/>
              <a:t>treated</a:t>
            </a:r>
            <a:r>
              <a:rPr lang="de-DE" altLang="de-DE" sz="2200" dirty="0" smtClean="0"/>
              <a:t> at UPTD </a:t>
            </a:r>
            <a:endParaRPr lang="de-DE" altLang="de-DE" sz="2200" dirty="0"/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A688968-1458-47AA-98A2-AFF29C05A113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7" name="Grafik 33" descr="LogoOncoRaytransparent_3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  <p:sp>
        <p:nvSpPr>
          <p:cNvPr id="20" name="Rechteck 7">
            <a:extLst>
              <a:ext uri="{FF2B5EF4-FFF2-40B4-BE49-F238E27FC236}">
                <a16:creationId xmlns:a16="http://schemas.microsoft.com/office/drawing/2014/main" id="{9FE9B587-189A-1EFD-AC0A-5CD79DB91275}"/>
              </a:ext>
            </a:extLst>
          </p:cNvPr>
          <p:cNvSpPr/>
          <p:nvPr/>
        </p:nvSpPr>
        <p:spPr>
          <a:xfrm>
            <a:off x="5868180" y="1431992"/>
            <a:ext cx="324045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de-DE" dirty="0">
                <a:solidFill>
                  <a:schemeClr val="tx1"/>
                </a:solidFill>
              </a:rPr>
              <a:t>•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95</a:t>
            </a:r>
            <a:r>
              <a:rPr lang="en-US" dirty="0">
                <a:solidFill>
                  <a:schemeClr val="tx1"/>
                </a:solidFill>
                <a:latin typeface="Arial"/>
                <a:cs typeface="+mn-cs"/>
              </a:rPr>
              <a:t>% of patients treated in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</a:b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  clinical </a:t>
            </a:r>
            <a:r>
              <a:rPr lang="en-US" dirty="0">
                <a:solidFill>
                  <a:schemeClr val="tx1"/>
                </a:solidFill>
                <a:latin typeface="Arial"/>
                <a:cs typeface="+mn-cs"/>
              </a:rPr>
              <a:t>trials or registries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altLang="de-DE" dirty="0">
                <a:solidFill>
                  <a:schemeClr val="tx1"/>
                </a:solidFill>
              </a:rPr>
              <a:t>•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Ramp </a:t>
            </a:r>
            <a:r>
              <a:rPr lang="en-US" dirty="0">
                <a:solidFill>
                  <a:schemeClr val="tx1"/>
                </a:solidFill>
                <a:latin typeface="Arial"/>
                <a:cs typeface="+mn-cs"/>
              </a:rPr>
              <a:t>up over 4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years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>
                <a:solidFill>
                  <a:schemeClr val="tx1"/>
                </a:solidFill>
              </a:rPr>
              <a:t>• More than 100 patients</a:t>
            </a:r>
            <a:br>
              <a:rPr lang="en-US" altLang="de-DE" dirty="0" smtClean="0">
                <a:solidFill>
                  <a:schemeClr val="tx1"/>
                </a:solidFill>
              </a:rPr>
            </a:br>
            <a:r>
              <a:rPr lang="en-US" altLang="de-DE" dirty="0" smtClean="0">
                <a:solidFill>
                  <a:schemeClr val="tx1"/>
                </a:solidFill>
              </a:rPr>
              <a:t>  in year 1: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   ▪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Intensive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training program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   </a:t>
            </a:r>
            <a:r>
              <a:rPr lang="en-US" dirty="0" smtClean="0">
                <a:solidFill>
                  <a:schemeClr val="tx1"/>
                </a:solidFill>
                <a:latin typeface="Arial"/>
              </a:rPr>
              <a:t>▪ Physicians and physicists:</a:t>
            </a:r>
            <a:br>
              <a:rPr lang="en-US" dirty="0" smtClean="0">
                <a:solidFill>
                  <a:schemeClr val="tx1"/>
                </a:solidFill>
                <a:latin typeface="Arial"/>
              </a:rPr>
            </a:br>
            <a:r>
              <a:rPr lang="en-US" dirty="0" smtClean="0">
                <a:solidFill>
                  <a:schemeClr val="tx1"/>
                </a:solidFill>
                <a:latin typeface="Arial"/>
              </a:rPr>
              <a:t>     HIT, MGH since 2009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"/>
              </a:rPr>
              <a:t>   ▪ RTT: Plenty time in</a:t>
            </a:r>
            <a:br>
              <a:rPr lang="en-US" dirty="0" smtClean="0">
                <a:solidFill>
                  <a:schemeClr val="tx1"/>
                </a:solidFill>
                <a:latin typeface="Arial"/>
              </a:rPr>
            </a:br>
            <a:r>
              <a:rPr lang="en-US" dirty="0" smtClean="0">
                <a:solidFill>
                  <a:schemeClr val="tx1"/>
                </a:solidFill>
                <a:latin typeface="Arial"/>
              </a:rPr>
              <a:t>              treatment room</a:t>
            </a:r>
            <a:endParaRPr lang="en-US" dirty="0">
              <a:solidFill>
                <a:schemeClr val="tx1"/>
              </a:solidFill>
              <a:latin typeface="Arial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altLang="de-DE" dirty="0">
                <a:solidFill>
                  <a:schemeClr val="tx1"/>
                </a:solidFill>
              </a:rPr>
              <a:t>• </a:t>
            </a:r>
            <a:r>
              <a:rPr lang="en-US" altLang="de-DE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3 </a:t>
            </a:r>
            <a:r>
              <a:rPr lang="en-US" dirty="0">
                <a:solidFill>
                  <a:schemeClr val="tx1"/>
                </a:solidFill>
                <a:latin typeface="Arial"/>
                <a:cs typeface="+mn-cs"/>
              </a:rPr>
              <a:t>h clinical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treatment p. day</a:t>
            </a:r>
            <a:endParaRPr lang="en-US" dirty="0">
              <a:solidFill>
                <a:schemeClr val="tx1"/>
              </a:solidFill>
              <a:latin typeface="Arial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altLang="de-DE" dirty="0">
                <a:solidFill>
                  <a:schemeClr val="tx1"/>
                </a:solidFill>
              </a:rPr>
              <a:t>•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Case mix: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→</a:t>
            </a:r>
            <a:endParaRPr lang="en-US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108030" y="1412720"/>
            <a:ext cx="5616130" cy="3826456"/>
            <a:chOff x="35370" y="1988800"/>
            <a:chExt cx="5616130" cy="3826456"/>
          </a:xfrm>
        </p:grpSpPr>
        <p:graphicFrame>
          <p:nvGraphicFramePr>
            <p:cNvPr id="19" name="Diagramm 18"/>
            <p:cNvGraphicFramePr/>
            <p:nvPr>
              <p:extLst>
                <p:ext uri="{D42A27DB-BD31-4B8C-83A1-F6EECF244321}">
                  <p14:modId xmlns:p14="http://schemas.microsoft.com/office/powerpoint/2010/main" val="3532479055"/>
                </p:ext>
              </p:extLst>
            </p:nvPr>
          </p:nvGraphicFramePr>
          <p:xfrm>
            <a:off x="35370" y="1988800"/>
            <a:ext cx="5609440" cy="38264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1" name="Straight Arrow Connector 7">
              <a:extLst>
                <a:ext uri="{FF2B5EF4-FFF2-40B4-BE49-F238E27FC236}">
                  <a16:creationId xmlns:a16="http://schemas.microsoft.com/office/drawing/2014/main" id="{6BECD8F8-09C5-F001-D665-534C2649AB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246" y="3006866"/>
              <a:ext cx="2088290" cy="129618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6" name="Rechteck 25"/>
            <p:cNvSpPr/>
            <p:nvPr/>
          </p:nvSpPr>
          <p:spPr>
            <a:xfrm>
              <a:off x="69850" y="1989138"/>
              <a:ext cx="5581650" cy="3744182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Text Box 10">
            <a:extLst>
              <a:ext uri="{FF2B5EF4-FFF2-40B4-BE49-F238E27FC236}">
                <a16:creationId xmlns:a16="http://schemas.microsoft.com/office/drawing/2014/main" id="{74719C31-A61B-6519-B3FE-3A1548041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461" y="6616637"/>
            <a:ext cx="1224170" cy="2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https://ptcog.ch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5370" y="5229250"/>
            <a:ext cx="9049400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→</a:t>
            </a:r>
            <a:r>
              <a:rPr lang="de-DE" dirty="0" smtClean="0">
                <a:solidFill>
                  <a:srgbClr val="00B050"/>
                </a:solidFill>
              </a:rPr>
              <a:t> The </a:t>
            </a:r>
            <a:r>
              <a:rPr lang="de-DE" dirty="0" err="1" smtClean="0">
                <a:solidFill>
                  <a:srgbClr val="00B050"/>
                </a:solidFill>
              </a:rPr>
              <a:t>predictions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of</a:t>
            </a:r>
            <a:r>
              <a:rPr lang="de-DE" dirty="0" smtClean="0">
                <a:solidFill>
                  <a:srgbClr val="00B050"/>
                </a:solidFill>
              </a:rPr>
              <a:t> 2005 </a:t>
            </a:r>
            <a:r>
              <a:rPr lang="de-DE" dirty="0" err="1" smtClean="0">
                <a:solidFill>
                  <a:srgbClr val="00B050"/>
                </a:solidFill>
              </a:rPr>
              <a:t>have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been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proven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to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be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correct</a:t>
            </a:r>
            <a:r>
              <a:rPr lang="de-DE" dirty="0" smtClean="0">
                <a:solidFill>
                  <a:srgbClr val="00B050"/>
                </a:solidFill>
              </a:rPr>
              <a:t>:</a:t>
            </a:r>
          </a:p>
          <a:p>
            <a:pPr>
              <a:spcBef>
                <a:spcPts val="300"/>
              </a:spcBef>
            </a:pPr>
            <a:r>
              <a:rPr lang="de-DE" altLang="de-DE" dirty="0">
                <a:solidFill>
                  <a:srgbClr val="00B050"/>
                </a:solidFill>
              </a:rPr>
              <a:t> </a:t>
            </a:r>
            <a:r>
              <a:rPr lang="de-DE" altLang="de-DE" dirty="0" smtClean="0">
                <a:solidFill>
                  <a:srgbClr val="00B050"/>
                </a:solidFill>
              </a:rPr>
              <a:t>    </a:t>
            </a:r>
            <a:r>
              <a:rPr lang="en-US" altLang="de-DE" dirty="0" smtClean="0">
                <a:solidFill>
                  <a:schemeClr val="tx1"/>
                </a:solidFill>
              </a:rPr>
              <a:t>• For Germany</a:t>
            </a:r>
          </a:p>
          <a:p>
            <a:pPr>
              <a:spcBef>
                <a:spcPts val="300"/>
              </a:spcBef>
            </a:pPr>
            <a:r>
              <a:rPr lang="en-US" altLang="de-DE" dirty="0">
                <a:solidFill>
                  <a:schemeClr val="tx1"/>
                </a:solidFill>
              </a:rPr>
              <a:t> </a:t>
            </a:r>
            <a:r>
              <a:rPr lang="en-US" altLang="de-DE" dirty="0" smtClean="0">
                <a:solidFill>
                  <a:schemeClr val="tx1"/>
                </a:solidFill>
              </a:rPr>
              <a:t>    • Different in countries with higher regulated health care systems, e.g. NL, DK, SE</a:t>
            </a:r>
          </a:p>
          <a:p>
            <a:pPr>
              <a:spcBef>
                <a:spcPts val="300"/>
              </a:spcBef>
            </a:pPr>
            <a:r>
              <a:rPr lang="en-US" altLang="de-DE" dirty="0" smtClean="0">
                <a:solidFill>
                  <a:schemeClr val="tx1"/>
                </a:solidFill>
              </a:rPr>
              <a:t>     • Analysis of 90 PT-facilities: Number of patients treated per room: </a:t>
            </a:r>
            <a:r>
              <a:rPr lang="en-US" altLang="de-DE" dirty="0" smtClean="0">
                <a:solidFill>
                  <a:srgbClr val="FF0000"/>
                </a:solidFill>
              </a:rPr>
              <a:t>Rank 8 for UPTD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9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69850" y="4048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/>
              <a:t>3</a:t>
            </a:r>
            <a:r>
              <a:rPr lang="de-DE" altLang="de-DE" sz="2800" b="1" dirty="0" smtClean="0"/>
              <a:t>. </a:t>
            </a:r>
            <a:r>
              <a:rPr lang="de-DE" altLang="de-DE" sz="2800" b="1" dirty="0" smtClean="0"/>
              <a:t>Treatment </a:t>
            </a:r>
            <a:r>
              <a:rPr lang="de-DE" altLang="de-DE" sz="2800" b="1" dirty="0" err="1"/>
              <a:t>and</a:t>
            </a:r>
            <a:r>
              <a:rPr lang="de-DE" altLang="de-DE" sz="2800" b="1" dirty="0"/>
              <a:t> Clinical </a:t>
            </a:r>
            <a:r>
              <a:rPr lang="de-DE" altLang="de-DE" sz="2800" b="1" dirty="0" smtClean="0"/>
              <a:t>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dirty="0" smtClean="0"/>
              <a:t>Clinical </a:t>
            </a:r>
            <a:r>
              <a:rPr lang="de-DE" altLang="de-DE" sz="2200" dirty="0" err="1" smtClean="0"/>
              <a:t>trials</a:t>
            </a:r>
            <a:endParaRPr lang="de-DE" altLang="de-DE" sz="2200" dirty="0"/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99288" y="106363"/>
            <a:ext cx="2136775" cy="476250"/>
          </a:xfrm>
        </p:spPr>
        <p:txBody>
          <a:bodyPr/>
          <a:lstStyle/>
          <a:p>
            <a:pPr>
              <a:defRPr/>
            </a:pPr>
            <a:fld id="{1A688968-1458-47AA-98A2-AFF29C05A11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-7938" y="6646863"/>
            <a:ext cx="4939988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Courtesy</a:t>
            </a:r>
            <a:r>
              <a:rPr lang="de-DE" altLang="de-DE" sz="1200" dirty="0" smtClean="0">
                <a:solidFill>
                  <a:schemeClr val="bg1"/>
                </a:solidFill>
                <a:latin typeface="Helvetica" pitchFamily="34" charset="0"/>
              </a:rPr>
              <a:t>: Mechthild Krause, </a:t>
            </a:r>
            <a:r>
              <a:rPr lang="de-DE" altLang="de-DE" sz="1200" dirty="0">
                <a:solidFill>
                  <a:schemeClr val="bg1"/>
                </a:solidFill>
                <a:latin typeface="Helvetica" pitchFamily="34" charset="0"/>
              </a:rPr>
              <a:t>Esther </a:t>
            </a:r>
            <a:r>
              <a:rPr lang="de-DE" altLang="de-DE" sz="1200" dirty="0" err="1">
                <a:solidFill>
                  <a:schemeClr val="bg1"/>
                </a:solidFill>
                <a:latin typeface="Helvetica" pitchFamily="34" charset="0"/>
              </a:rPr>
              <a:t>Troost</a:t>
            </a:r>
            <a:endParaRPr lang="de-DE" altLang="de-DE" sz="12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1013" y="1340710"/>
            <a:ext cx="8892600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Comparative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trials</a:t>
            </a:r>
            <a:endParaRPr lang="de-DE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de-DE" dirty="0" smtClean="0"/>
              <a:t>   </a:t>
            </a:r>
            <a:r>
              <a:rPr lang="de-DE" dirty="0" err="1" smtClean="0">
                <a:solidFill>
                  <a:srgbClr val="0000CC"/>
                </a:solidFill>
              </a:rPr>
              <a:t>Randomized</a:t>
            </a:r>
            <a:r>
              <a:rPr lang="de-DE" dirty="0" smtClean="0">
                <a:solidFill>
                  <a:srgbClr val="0000CC"/>
                </a:solidFill>
              </a:rPr>
              <a:t>, </a:t>
            </a:r>
            <a:r>
              <a:rPr lang="de-DE" dirty="0">
                <a:solidFill>
                  <a:srgbClr val="0000CC"/>
                </a:solidFill>
              </a:rPr>
              <a:t>Photons vs. Protons</a:t>
            </a:r>
            <a:endParaRPr lang="de-DE" dirty="0" smtClean="0">
              <a:solidFill>
                <a:srgbClr val="0000CC"/>
              </a:solidFill>
            </a:endParaRPr>
          </a:p>
          <a:p>
            <a:pPr>
              <a:spcBef>
                <a:spcPts val="600"/>
              </a:spcBef>
            </a:pPr>
            <a:r>
              <a:rPr lang="de-DE" dirty="0" smtClean="0"/>
              <a:t>      </a:t>
            </a:r>
            <a:r>
              <a:rPr lang="de-DE" dirty="0">
                <a:solidFill>
                  <a:schemeClr val="tx1"/>
                </a:solidFill>
              </a:rPr>
              <a:t>• </a:t>
            </a:r>
            <a:r>
              <a:rPr lang="de-DE" dirty="0" smtClean="0"/>
              <a:t>Non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lung</a:t>
            </a:r>
            <a:r>
              <a:rPr lang="de-DE" dirty="0" smtClean="0"/>
              <a:t> </a:t>
            </a:r>
            <a:r>
              <a:rPr lang="de-DE" dirty="0" err="1" smtClean="0"/>
              <a:t>cancer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tx1"/>
                </a:solidFill>
              </a:rPr>
              <a:t>      • </a:t>
            </a:r>
            <a:r>
              <a:rPr lang="de-DE" dirty="0" smtClean="0"/>
              <a:t>Oesophagus (</a:t>
            </a:r>
            <a:r>
              <a:rPr lang="de-DE" dirty="0"/>
              <a:t>E</a:t>
            </a:r>
            <a:r>
              <a:rPr lang="de-DE" dirty="0" smtClean="0"/>
              <a:t>uropean </a:t>
            </a:r>
            <a:r>
              <a:rPr lang="de-DE" dirty="0" err="1" smtClean="0"/>
              <a:t>trial</a:t>
            </a:r>
            <a:r>
              <a:rPr lang="de-DE" dirty="0" smtClean="0"/>
              <a:t>) 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tx1"/>
                </a:solidFill>
              </a:rPr>
              <a:t>      • </a:t>
            </a:r>
            <a:r>
              <a:rPr lang="de-DE" dirty="0" err="1" smtClean="0"/>
              <a:t>Prostate</a:t>
            </a:r>
            <a:r>
              <a:rPr lang="de-DE" dirty="0" smtClean="0"/>
              <a:t>, after </a:t>
            </a:r>
            <a:r>
              <a:rPr lang="de-DE" dirty="0" err="1" smtClean="0"/>
              <a:t>surgery</a:t>
            </a:r>
            <a:r>
              <a:rPr lang="de-DE" dirty="0" smtClean="0"/>
              <a:t> (in </a:t>
            </a:r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HIT) </a:t>
            </a:r>
          </a:p>
          <a:p>
            <a:pPr>
              <a:spcBef>
                <a:spcPts val="1200"/>
              </a:spcBef>
            </a:pPr>
            <a:r>
              <a:rPr lang="de-DE" dirty="0" smtClean="0">
                <a:solidFill>
                  <a:srgbClr val="0000CC"/>
                </a:solidFill>
              </a:rPr>
              <a:t>   Non-</a:t>
            </a:r>
            <a:r>
              <a:rPr lang="de-DE" dirty="0" err="1" smtClean="0">
                <a:solidFill>
                  <a:srgbClr val="0000CC"/>
                </a:solidFill>
              </a:rPr>
              <a:t>randomized</a:t>
            </a:r>
            <a:r>
              <a:rPr lang="de-DE" dirty="0" smtClean="0">
                <a:solidFill>
                  <a:srgbClr val="0000CC"/>
                </a:solidFill>
              </a:rPr>
              <a:t>, </a:t>
            </a:r>
            <a:r>
              <a:rPr lang="de-DE" dirty="0" err="1" smtClean="0">
                <a:solidFill>
                  <a:srgbClr val="0000CC"/>
                </a:solidFill>
              </a:rPr>
              <a:t>patient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r>
              <a:rPr lang="de-DE" dirty="0" err="1" smtClean="0">
                <a:solidFill>
                  <a:srgbClr val="0000CC"/>
                </a:solidFill>
              </a:rPr>
              <a:t>or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r>
              <a:rPr lang="de-DE" dirty="0" err="1" smtClean="0">
                <a:solidFill>
                  <a:srgbClr val="0000CC"/>
                </a:solidFill>
              </a:rPr>
              <a:t>insurer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r>
              <a:rPr lang="de-DE" dirty="0" err="1" smtClean="0">
                <a:solidFill>
                  <a:srgbClr val="0000CC"/>
                </a:solidFill>
              </a:rPr>
              <a:t>choice</a:t>
            </a:r>
            <a:endParaRPr lang="de-DE" dirty="0" smtClean="0">
              <a:solidFill>
                <a:srgbClr val="0000CC"/>
              </a:solidFill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tx1"/>
                </a:solidFill>
              </a:rPr>
              <a:t>      • </a:t>
            </a:r>
            <a:r>
              <a:rPr lang="de-DE" dirty="0" smtClean="0"/>
              <a:t>Brain 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tx1"/>
                </a:solidFill>
              </a:rPr>
              <a:t>      • </a:t>
            </a:r>
            <a:r>
              <a:rPr lang="de-DE" dirty="0" err="1" smtClean="0"/>
              <a:t>Prostate</a:t>
            </a:r>
            <a:r>
              <a:rPr lang="de-DE" dirty="0" smtClean="0"/>
              <a:t>, </a:t>
            </a:r>
            <a:r>
              <a:rPr lang="de-DE" dirty="0" err="1" smtClean="0"/>
              <a:t>primary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>
                <a:solidFill>
                  <a:srgbClr val="FF0000"/>
                </a:solidFill>
              </a:rPr>
              <a:t>Single arm </a:t>
            </a:r>
            <a:r>
              <a:rPr lang="de-DE" dirty="0" err="1" smtClean="0">
                <a:solidFill>
                  <a:srgbClr val="FF0000"/>
                </a:solidFill>
              </a:rPr>
              <a:t>trials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with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acquiring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data</a:t>
            </a:r>
            <a:r>
              <a:rPr lang="de-DE" dirty="0" smtClean="0">
                <a:solidFill>
                  <a:srgbClr val="FF0000"/>
                </a:solidFill>
              </a:rPr>
              <a:t> on </a:t>
            </a:r>
            <a:r>
              <a:rPr lang="de-DE" dirty="0" err="1" smtClean="0">
                <a:solidFill>
                  <a:srgbClr val="FF0000"/>
                </a:solidFill>
              </a:rPr>
              <a:t>QoL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  <a:r>
              <a:rPr lang="de-DE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de-DE" dirty="0" smtClean="0"/>
              <a:t>      </a:t>
            </a:r>
            <a:r>
              <a:rPr lang="de-DE" dirty="0" smtClean="0">
                <a:solidFill>
                  <a:schemeClr val="tx1"/>
                </a:solidFill>
              </a:rPr>
              <a:t>• </a:t>
            </a:r>
            <a:r>
              <a:rPr lang="de-DE" dirty="0" smtClean="0"/>
              <a:t>Head </a:t>
            </a:r>
            <a:r>
              <a:rPr lang="de-DE" dirty="0" err="1" smtClean="0"/>
              <a:t>and</a:t>
            </a:r>
            <a:r>
              <a:rPr lang="de-DE" dirty="0" smtClean="0"/>
              <a:t> neck </a:t>
            </a:r>
            <a:r>
              <a:rPr lang="de-DE" dirty="0" err="1" smtClean="0"/>
              <a:t>squamous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carcinoma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tx1"/>
                </a:solidFill>
              </a:rPr>
              <a:t>      • </a:t>
            </a:r>
            <a:r>
              <a:rPr lang="de-DE" dirty="0" smtClean="0"/>
              <a:t>Skull </a:t>
            </a:r>
            <a:r>
              <a:rPr lang="de-DE" dirty="0" err="1" smtClean="0"/>
              <a:t>base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tx1"/>
                </a:solidFill>
              </a:rPr>
              <a:t>      • </a:t>
            </a:r>
            <a:r>
              <a:rPr lang="de-DE" dirty="0" err="1"/>
              <a:t>C</a:t>
            </a:r>
            <a:r>
              <a:rPr lang="de-DE" dirty="0" err="1" smtClean="0"/>
              <a:t>hildren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tx1"/>
                </a:solidFill>
              </a:rPr>
              <a:t>      • </a:t>
            </a:r>
            <a:r>
              <a:rPr lang="de-DE" dirty="0" err="1" smtClean="0"/>
              <a:t>Lymphoma</a:t>
            </a:r>
            <a:r>
              <a:rPr lang="de-DE" dirty="0"/>
              <a:t> (in </a:t>
            </a:r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/>
              <a:t>with</a:t>
            </a:r>
            <a:r>
              <a:rPr lang="de-DE" dirty="0"/>
              <a:t> HIT)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34" y="5039452"/>
            <a:ext cx="2676058" cy="14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644113-8015-469E-BFBE-C6F85933A1A8" descr="image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5"/>
          <a:stretch/>
        </p:blipFill>
        <p:spPr bwMode="auto">
          <a:xfrm>
            <a:off x="6372250" y="3386760"/>
            <a:ext cx="2676058" cy="15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Y:\SlitCam_DD\firstPatient\DSCN5675_onlyCamandPatie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/>
          <a:stretch/>
        </p:blipFill>
        <p:spPr bwMode="auto">
          <a:xfrm>
            <a:off x="6377334" y="1484730"/>
            <a:ext cx="2659534" cy="1780492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1" name="Grafik 33" descr="LogoOncoRaytransparent_3D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7620" y="430213"/>
            <a:ext cx="889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7" y="446145"/>
            <a:ext cx="934673" cy="4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p Titelblatt">
  <a:themeElements>
    <a:clrScheme name="wp Titelblat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p Titelblatt">
      <a:majorFont>
        <a:latin typeface="DIN-Bold"/>
        <a:ea typeface=""/>
        <a:cs typeface=""/>
      </a:majorFont>
      <a:minorFont>
        <a:latin typeface="DIN-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90000" rIns="91440" bIns="90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90000" rIns="91440" bIns="90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p Titelblat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Titelblat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Titelblat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Titelblat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Titelblat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Titelblat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Titelblat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Titelblat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Titelblat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Titelblat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Titelblat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Titelblat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p Gliederung">
  <a:themeElements>
    <a:clrScheme name="wp Glieder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p Gliederung">
      <a:majorFont>
        <a:latin typeface="DIN-Bold"/>
        <a:ea typeface=""/>
        <a:cs typeface=""/>
      </a:majorFont>
      <a:minorFont>
        <a:latin typeface="DIN-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90000" rIns="91440" bIns="90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90000" rIns="91440" bIns="90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p Glieder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Glieder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Glieder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Glieder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Glieder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 Glieder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Glieder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Glieder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Glieder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Glieder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Glieder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 Glieder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p Titelblatt">
  <a:themeElements>
    <a:clrScheme name="1_wp Titelblat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p Titelbla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p Titelblat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p Titelblat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p Titelblat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p Titelblat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p Titelblat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p Titelblat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p Titelblat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p Titelblat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p Titelblat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p Titelblat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p Titelblat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p Titelblat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2080</Words>
  <Application>Microsoft Office PowerPoint</Application>
  <PresentationFormat>Bildschirmpräsentation (4:3)</PresentationFormat>
  <Paragraphs>352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22</vt:i4>
      </vt:variant>
    </vt:vector>
  </HeadingPairs>
  <TitlesOfParts>
    <vt:vector size="41" baseType="lpstr">
      <vt:lpstr>Microsoft YaHei</vt:lpstr>
      <vt:lpstr>Arial Unicode MS</vt:lpstr>
      <vt:lpstr>Verdana</vt:lpstr>
      <vt:lpstr>Helvetica</vt:lpstr>
      <vt:lpstr>Wingdings</vt:lpstr>
      <vt:lpstr>Arial Narrow</vt:lpstr>
      <vt:lpstr>Cambria Math</vt:lpstr>
      <vt:lpstr>Arial </vt:lpstr>
      <vt:lpstr>Symbol</vt:lpstr>
      <vt:lpstr>Times New Roman</vt:lpstr>
      <vt:lpstr>Geneva</vt:lpstr>
      <vt:lpstr>Arial</vt:lpstr>
      <vt:lpstr>DIN-Bold</vt:lpstr>
      <vt:lpstr>MS PGothic</vt:lpstr>
      <vt:lpstr>Calibri</vt:lpstr>
      <vt:lpstr>wp Titelblatt</vt:lpstr>
      <vt:lpstr>wp Gliederung</vt:lpstr>
      <vt:lpstr>1_wp Titelblatt</vt:lpstr>
      <vt:lpstr>1_Benutzerdefiniertes Design</vt:lpstr>
      <vt:lpstr>The University Proton Therapy Dresden:  A Facility Dedicated to Medical, Radiobiology, Medical Physics and Technology Research  Workshop of the Georgian-German Science Bridge Kutaisi, September 12, 2022</vt:lpstr>
      <vt:lpstr>Gliederung</vt:lpstr>
      <vt:lpstr>1. The Development of UPTD Initial considerations: The starting point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Wörner &amp; Partner</dc:creator>
  <cp:lastModifiedBy>EnghardtLokal</cp:lastModifiedBy>
  <cp:revision>1325</cp:revision>
  <cp:lastPrinted>2022-08-29T12:05:41Z</cp:lastPrinted>
  <dcterms:created xsi:type="dcterms:W3CDTF">2007-05-15T14:24:31Z</dcterms:created>
  <dcterms:modified xsi:type="dcterms:W3CDTF">2022-09-12T04:04:39Z</dcterms:modified>
</cp:coreProperties>
</file>