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60" r:id="rId2"/>
    <p:sldId id="330" r:id="rId3"/>
    <p:sldId id="311" r:id="rId4"/>
    <p:sldId id="344" r:id="rId5"/>
    <p:sldId id="402" r:id="rId6"/>
    <p:sldId id="381" r:id="rId7"/>
    <p:sldId id="379" r:id="rId8"/>
    <p:sldId id="403" r:id="rId9"/>
    <p:sldId id="388" r:id="rId10"/>
    <p:sldId id="382" r:id="rId11"/>
    <p:sldId id="390" r:id="rId12"/>
    <p:sldId id="391" r:id="rId13"/>
    <p:sldId id="392" r:id="rId14"/>
    <p:sldId id="393" r:id="rId15"/>
    <p:sldId id="394" r:id="rId16"/>
    <p:sldId id="400" r:id="rId17"/>
    <p:sldId id="401" r:id="rId18"/>
    <p:sldId id="404" r:id="rId19"/>
    <p:sldId id="395" r:id="rId20"/>
  </p:sldIdLst>
  <p:sldSz cx="14401800" cy="7200900"/>
  <p:notesSz cx="14401800" cy="7200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da Magradze" initials="MM" lastIdx="1" clrIdx="0">
    <p:extLst>
      <p:ext uri="{19B8F6BF-5375-455C-9EA6-DF929625EA0E}">
        <p15:presenceInfo xmlns:p15="http://schemas.microsoft.com/office/powerpoint/2012/main" userId="Magda Magradze" providerId="None"/>
      </p:ext>
    </p:extLst>
  </p:cmAuthor>
  <p:cmAuthor id="2" name="Mariam Naneishvili" initials="MN" lastIdx="1" clrIdx="1">
    <p:extLst>
      <p:ext uri="{19B8F6BF-5375-455C-9EA6-DF929625EA0E}">
        <p15:presenceInfo xmlns:p15="http://schemas.microsoft.com/office/powerpoint/2012/main" userId="S::mariam.naneishvili@kiu.edu.ge::4a063dec-a2d7-43cf-bde2-ff1e6a9751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FFFF"/>
    <a:srgbClr val="FF9900"/>
    <a:srgbClr val="33CC33"/>
    <a:srgbClr val="FFCC66"/>
    <a:srgbClr val="00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D2362-C06E-4655-A918-3802E6C737EC}" v="13" dt="2020-11-29T11:45:02.405"/>
    <p1510:client id="{F1BFBE74-980C-654B-3BE6-012DAFAB861B}" v="6" dt="2020-11-29T19:08:01.32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13" autoAdjust="0"/>
    <p:restoredTop sz="92775" autoAdjust="0"/>
  </p:normalViewPr>
  <p:slideViewPr>
    <p:cSldViewPr>
      <p:cViewPr varScale="1">
        <p:scale>
          <a:sx n="81" d="100"/>
          <a:sy n="81" d="100"/>
        </p:scale>
        <p:origin x="132" y="258"/>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240463" cy="360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158163" y="0"/>
            <a:ext cx="6240462" cy="360363"/>
          </a:xfrm>
          <a:prstGeom prst="rect">
            <a:avLst/>
          </a:prstGeom>
        </p:spPr>
        <p:txBody>
          <a:bodyPr vert="horz" lIns="91440" tIns="45720" rIns="91440" bIns="45720" rtlCol="0"/>
          <a:lstStyle>
            <a:lvl1pPr algn="r">
              <a:defRPr sz="1200"/>
            </a:lvl1pPr>
          </a:lstStyle>
          <a:p>
            <a:fld id="{F79F8445-A522-40AE-8EA4-729C1687F699}" type="datetimeFigureOut">
              <a:rPr lang="en-US" smtClean="0"/>
              <a:t>9/11/2022</a:t>
            </a:fld>
            <a:endParaRPr lang="en-US"/>
          </a:p>
        </p:txBody>
      </p:sp>
      <p:sp>
        <p:nvSpPr>
          <p:cNvPr id="4" name="Slide Image Placeholder 3"/>
          <p:cNvSpPr>
            <a:spLocks noGrp="1" noRot="1" noChangeAspect="1"/>
          </p:cNvSpPr>
          <p:nvPr>
            <p:ph type="sldImg" idx="2"/>
          </p:nvPr>
        </p:nvSpPr>
        <p:spPr>
          <a:xfrm>
            <a:off x="4770438" y="900113"/>
            <a:ext cx="4860925" cy="24304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39863" y="3465513"/>
            <a:ext cx="11522075" cy="28352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840538"/>
            <a:ext cx="6240463" cy="3603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158163" y="6840538"/>
            <a:ext cx="6240462" cy="360362"/>
          </a:xfrm>
          <a:prstGeom prst="rect">
            <a:avLst/>
          </a:prstGeom>
        </p:spPr>
        <p:txBody>
          <a:bodyPr vert="horz" lIns="91440" tIns="45720" rIns="91440" bIns="45720" rtlCol="0" anchor="b"/>
          <a:lstStyle>
            <a:lvl1pPr algn="r">
              <a:defRPr sz="1200"/>
            </a:lvl1pPr>
          </a:lstStyle>
          <a:p>
            <a:fld id="{80A2F801-EE25-4E7B-9077-52E17933F3E4}" type="slidenum">
              <a:rPr lang="en-US" smtClean="0"/>
              <a:t>‹#›</a:t>
            </a:fld>
            <a:endParaRPr lang="en-US"/>
          </a:p>
        </p:txBody>
      </p:sp>
    </p:spTree>
    <p:extLst>
      <p:ext uri="{BB962C8B-B14F-4D97-AF65-F5344CB8AC3E}">
        <p14:creationId xmlns:p14="http://schemas.microsoft.com/office/powerpoint/2010/main" val="60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a:t>
            </a:fld>
            <a:endParaRPr lang="en-US"/>
          </a:p>
        </p:txBody>
      </p:sp>
    </p:spTree>
    <p:extLst>
      <p:ext uri="{BB962C8B-B14F-4D97-AF65-F5344CB8AC3E}">
        <p14:creationId xmlns:p14="http://schemas.microsoft.com/office/powerpoint/2010/main" val="382288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10</a:t>
            </a:fld>
            <a:endParaRPr lang="en-US"/>
          </a:p>
        </p:txBody>
      </p:sp>
    </p:spTree>
    <p:extLst>
      <p:ext uri="{BB962C8B-B14F-4D97-AF65-F5344CB8AC3E}">
        <p14:creationId xmlns:p14="http://schemas.microsoft.com/office/powerpoint/2010/main" val="75766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11</a:t>
            </a:fld>
            <a:endParaRPr lang="en-US"/>
          </a:p>
        </p:txBody>
      </p:sp>
    </p:spTree>
    <p:extLst>
      <p:ext uri="{BB962C8B-B14F-4D97-AF65-F5344CB8AC3E}">
        <p14:creationId xmlns:p14="http://schemas.microsoft.com/office/powerpoint/2010/main" val="277999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12</a:t>
            </a:fld>
            <a:endParaRPr lang="en-US"/>
          </a:p>
        </p:txBody>
      </p:sp>
    </p:spTree>
    <p:extLst>
      <p:ext uri="{BB962C8B-B14F-4D97-AF65-F5344CB8AC3E}">
        <p14:creationId xmlns:p14="http://schemas.microsoft.com/office/powerpoint/2010/main" val="64391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2F801-EE25-4E7B-9077-52E17933F3E4}" type="slidenum">
              <a:rPr lang="en-US" smtClean="0"/>
              <a:t>13</a:t>
            </a:fld>
            <a:endParaRPr lang="en-US"/>
          </a:p>
        </p:txBody>
      </p:sp>
    </p:spTree>
    <p:extLst>
      <p:ext uri="{BB962C8B-B14F-4D97-AF65-F5344CB8AC3E}">
        <p14:creationId xmlns:p14="http://schemas.microsoft.com/office/powerpoint/2010/main" val="355052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14</a:t>
            </a:fld>
            <a:endParaRPr lang="en-US"/>
          </a:p>
        </p:txBody>
      </p:sp>
    </p:spTree>
    <p:extLst>
      <p:ext uri="{BB962C8B-B14F-4D97-AF65-F5344CB8AC3E}">
        <p14:creationId xmlns:p14="http://schemas.microsoft.com/office/powerpoint/2010/main" val="4220661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15</a:t>
            </a:fld>
            <a:endParaRPr lang="en-US"/>
          </a:p>
        </p:txBody>
      </p:sp>
    </p:spTree>
    <p:extLst>
      <p:ext uri="{BB962C8B-B14F-4D97-AF65-F5344CB8AC3E}">
        <p14:creationId xmlns:p14="http://schemas.microsoft.com/office/powerpoint/2010/main" val="254087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16</a:t>
            </a:fld>
            <a:endParaRPr lang="en-US"/>
          </a:p>
        </p:txBody>
      </p:sp>
    </p:spTree>
    <p:extLst>
      <p:ext uri="{BB962C8B-B14F-4D97-AF65-F5344CB8AC3E}">
        <p14:creationId xmlns:p14="http://schemas.microsoft.com/office/powerpoint/2010/main" val="2720768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17</a:t>
            </a:fld>
            <a:endParaRPr lang="en-US"/>
          </a:p>
        </p:txBody>
      </p:sp>
    </p:spTree>
    <p:extLst>
      <p:ext uri="{BB962C8B-B14F-4D97-AF65-F5344CB8AC3E}">
        <p14:creationId xmlns:p14="http://schemas.microsoft.com/office/powerpoint/2010/main" val="258323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18</a:t>
            </a:fld>
            <a:endParaRPr lang="en-US"/>
          </a:p>
        </p:txBody>
      </p:sp>
    </p:spTree>
    <p:extLst>
      <p:ext uri="{BB962C8B-B14F-4D97-AF65-F5344CB8AC3E}">
        <p14:creationId xmlns:p14="http://schemas.microsoft.com/office/powerpoint/2010/main" val="66364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19</a:t>
            </a:fld>
            <a:endParaRPr lang="en-US"/>
          </a:p>
        </p:txBody>
      </p:sp>
    </p:spTree>
    <p:extLst>
      <p:ext uri="{BB962C8B-B14F-4D97-AF65-F5344CB8AC3E}">
        <p14:creationId xmlns:p14="http://schemas.microsoft.com/office/powerpoint/2010/main" val="131024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2</a:t>
            </a:fld>
            <a:endParaRPr lang="en-US"/>
          </a:p>
        </p:txBody>
      </p:sp>
    </p:spTree>
    <p:extLst>
      <p:ext uri="{BB962C8B-B14F-4D97-AF65-F5344CB8AC3E}">
        <p14:creationId xmlns:p14="http://schemas.microsoft.com/office/powerpoint/2010/main" val="101735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3</a:t>
            </a:fld>
            <a:endParaRPr lang="en-US"/>
          </a:p>
        </p:txBody>
      </p:sp>
    </p:spTree>
    <p:extLst>
      <p:ext uri="{BB962C8B-B14F-4D97-AF65-F5344CB8AC3E}">
        <p14:creationId xmlns:p14="http://schemas.microsoft.com/office/powerpoint/2010/main" val="194177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KIU development plans include establishment of the Hadron Therapy Center. This research center will offer its facilities for the scientific research in particle physics, radiation physics and biophysics, as well as support operations of the Proton Therapy Center, coupled with the faculty of Medicine at KIU. At the beginning of this year, KIU has signed a contract with IBA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(Ion Beam Applications S.A., EURONEXT), the world’s leading provider of proton therapy solutions for the treatment of cancer to install Georgia’s first proton therapy center. The project is funded by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Cartu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 up to Euro 35 million investment.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KIU will in a few years open the first Proton Therapy Center in the region providing medical treatment as well as research opportunities.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Slide Number Placeholder 3"/>
          <p:cNvSpPr>
            <a:spLocks noGrp="1"/>
          </p:cNvSpPr>
          <p:nvPr>
            <p:ph type="sldNum" sz="quarter" idx="5"/>
          </p:nvPr>
        </p:nvSpPr>
        <p:spPr/>
        <p:txBody>
          <a:bodyPr/>
          <a:lstStyle/>
          <a:p>
            <a:fld id="{80A2F801-EE25-4E7B-9077-52E17933F3E4}" type="slidenum">
              <a:rPr lang="en-US" smtClean="0"/>
              <a:t>4</a:t>
            </a:fld>
            <a:endParaRPr lang="en-US"/>
          </a:p>
        </p:txBody>
      </p:sp>
    </p:spTree>
    <p:extLst>
      <p:ext uri="{BB962C8B-B14F-4D97-AF65-F5344CB8AC3E}">
        <p14:creationId xmlns:p14="http://schemas.microsoft.com/office/powerpoint/2010/main" val="208148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KIU development plans include establishment of the Hadron Therapy Center. This research center will offer its facilities for the scientific research in particle physics, radiation physics and biophysics, as well as support operations of the Proton Therapy Center, coupled with the faculty of Medicine at KIU. At the beginning of this year, KIU has signed a contract with IBA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(Ion Beam Applications S.A., EURONEXT), the world’s leading provider of proton therapy solutions for the treatment of cancer to install Georgia’s first proton therapy center. The project is funded by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Cartu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 up to Euro 35 million investment.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KIU will in a few years open the first Proton Therapy Center in the region providing medical treatment as well as research opportunities.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
        <p:nvSpPr>
          <p:cNvPr id="4" name="Slide Number Placeholder 3"/>
          <p:cNvSpPr>
            <a:spLocks noGrp="1"/>
          </p:cNvSpPr>
          <p:nvPr>
            <p:ph type="sldNum" sz="quarter" idx="5"/>
          </p:nvPr>
        </p:nvSpPr>
        <p:spPr/>
        <p:txBody>
          <a:bodyPr/>
          <a:lstStyle/>
          <a:p>
            <a:fld id="{80A2F801-EE25-4E7B-9077-52E17933F3E4}" type="slidenum">
              <a:rPr lang="en-US" smtClean="0"/>
              <a:t>5</a:t>
            </a:fld>
            <a:endParaRPr lang="en-US"/>
          </a:p>
        </p:txBody>
      </p:sp>
    </p:spTree>
    <p:extLst>
      <p:ext uri="{BB962C8B-B14F-4D97-AF65-F5344CB8AC3E}">
        <p14:creationId xmlns:p14="http://schemas.microsoft.com/office/powerpoint/2010/main" val="536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6</a:t>
            </a:fld>
            <a:endParaRPr lang="en-US"/>
          </a:p>
        </p:txBody>
      </p:sp>
    </p:spTree>
    <p:extLst>
      <p:ext uri="{BB962C8B-B14F-4D97-AF65-F5344CB8AC3E}">
        <p14:creationId xmlns:p14="http://schemas.microsoft.com/office/powerpoint/2010/main" val="1958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7</a:t>
            </a:fld>
            <a:endParaRPr lang="en-US"/>
          </a:p>
        </p:txBody>
      </p:sp>
    </p:spTree>
    <p:extLst>
      <p:ext uri="{BB962C8B-B14F-4D97-AF65-F5344CB8AC3E}">
        <p14:creationId xmlns:p14="http://schemas.microsoft.com/office/powerpoint/2010/main" val="1556608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8</a:t>
            </a:fld>
            <a:endParaRPr lang="en-US"/>
          </a:p>
        </p:txBody>
      </p:sp>
    </p:spTree>
    <p:extLst>
      <p:ext uri="{BB962C8B-B14F-4D97-AF65-F5344CB8AC3E}">
        <p14:creationId xmlns:p14="http://schemas.microsoft.com/office/powerpoint/2010/main" val="377135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A2F801-EE25-4E7B-9077-52E17933F3E4}" type="slidenum">
              <a:rPr lang="en-US" smtClean="0"/>
              <a:t>9</a:t>
            </a:fld>
            <a:endParaRPr lang="en-US"/>
          </a:p>
        </p:txBody>
      </p:sp>
    </p:spTree>
    <p:extLst>
      <p:ext uri="{BB962C8B-B14F-4D97-AF65-F5344CB8AC3E}">
        <p14:creationId xmlns:p14="http://schemas.microsoft.com/office/powerpoint/2010/main" val="256480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80135" y="2232279"/>
            <a:ext cx="12241530" cy="151218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60270" y="4032504"/>
            <a:ext cx="10081259" cy="18002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C904"/>
                </a:solidFill>
                <a:latin typeface="Arial Unicode MS"/>
                <a:cs typeface="Arial Unicode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C904"/>
                </a:solidFill>
                <a:latin typeface="Arial Unicode MS"/>
                <a:cs typeface="Arial Unicode MS"/>
              </a:defRPr>
            </a:lvl1pPr>
          </a:lstStyle>
          <a:p>
            <a:endParaRPr/>
          </a:p>
        </p:txBody>
      </p:sp>
      <p:sp>
        <p:nvSpPr>
          <p:cNvPr id="3" name="Holder 3"/>
          <p:cNvSpPr>
            <a:spLocks noGrp="1"/>
          </p:cNvSpPr>
          <p:nvPr>
            <p:ph sz="half" idx="2"/>
          </p:nvPr>
        </p:nvSpPr>
        <p:spPr>
          <a:xfrm>
            <a:off x="720090" y="1656207"/>
            <a:ext cx="6264783" cy="475259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16926" y="1656207"/>
            <a:ext cx="6264783" cy="475259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C904"/>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13129" y="866151"/>
            <a:ext cx="11575541" cy="381000"/>
          </a:xfrm>
          <a:prstGeom prst="rect">
            <a:avLst/>
          </a:prstGeom>
        </p:spPr>
        <p:txBody>
          <a:bodyPr wrap="square" lIns="0" tIns="0" rIns="0" bIns="0">
            <a:spAutoFit/>
          </a:bodyPr>
          <a:lstStyle>
            <a:lvl1pPr>
              <a:defRPr sz="2800" b="0" i="0">
                <a:solidFill>
                  <a:srgbClr val="FFC904"/>
                </a:solidFill>
                <a:latin typeface="Arial Unicode MS"/>
                <a:cs typeface="Arial Unicode MS"/>
              </a:defRPr>
            </a:lvl1pPr>
          </a:lstStyle>
          <a:p>
            <a:endParaRPr/>
          </a:p>
        </p:txBody>
      </p:sp>
      <p:sp>
        <p:nvSpPr>
          <p:cNvPr id="3" name="Holder 3"/>
          <p:cNvSpPr>
            <a:spLocks noGrp="1"/>
          </p:cNvSpPr>
          <p:nvPr>
            <p:ph type="body" idx="1"/>
          </p:nvPr>
        </p:nvSpPr>
        <p:spPr>
          <a:xfrm>
            <a:off x="2106167" y="2790721"/>
            <a:ext cx="10189464" cy="2110740"/>
          </a:xfrm>
          <a:prstGeom prst="rect">
            <a:avLst/>
          </a:prstGeom>
        </p:spPr>
        <p:txBody>
          <a:bodyPr wrap="square" lIns="0" tIns="0" rIns="0" bIns="0">
            <a:spAutoFit/>
          </a:bodyPr>
          <a:lstStyle>
            <a:lvl1pPr>
              <a:defRPr sz="200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a:xfrm>
            <a:off x="4896612" y="6696837"/>
            <a:ext cx="4608575" cy="36004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20090" y="6696837"/>
            <a:ext cx="3312414" cy="36004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9/11/2022</a:t>
            </a:fld>
            <a:endParaRPr lang="en-US"/>
          </a:p>
        </p:txBody>
      </p:sp>
      <p:sp>
        <p:nvSpPr>
          <p:cNvPr id="6" name="Holder 6"/>
          <p:cNvSpPr>
            <a:spLocks noGrp="1"/>
          </p:cNvSpPr>
          <p:nvPr>
            <p:ph type="sldNum" sz="quarter" idx="7"/>
          </p:nvPr>
        </p:nvSpPr>
        <p:spPr>
          <a:xfrm>
            <a:off x="10369296" y="6696837"/>
            <a:ext cx="3312414" cy="36004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3.sv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fif"/><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svg"/><Relationship Id="rId10"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KIU2020</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369294"/>
            <a:ext cx="14401800" cy="4517774"/>
          </a:xfrm>
          <a:prstGeom prst="rect">
            <a:avLst/>
          </a:prstGeom>
        </p:spPr>
      </p:pic>
      <p:sp>
        <p:nvSpPr>
          <p:cNvPr id="11" name="Title 1">
            <a:extLst>
              <a:ext uri="{FF2B5EF4-FFF2-40B4-BE49-F238E27FC236}">
                <a16:creationId xmlns:a16="http://schemas.microsoft.com/office/drawing/2014/main" id="{57AC55B7-FBFD-4856-B6A0-7AFDA60098F4}"/>
              </a:ext>
            </a:extLst>
          </p:cNvPr>
          <p:cNvSpPr txBox="1">
            <a:spLocks/>
          </p:cNvSpPr>
          <p:nvPr/>
        </p:nvSpPr>
        <p:spPr>
          <a:xfrm>
            <a:off x="0" y="4019843"/>
            <a:ext cx="14401800" cy="2429588"/>
          </a:xfrm>
          <a:prstGeom prst="rect">
            <a:avLst/>
          </a:prstGeom>
        </p:spPr>
        <p:txBody>
          <a:bodyPr>
            <a:normAutofit lnSpcReduction="10000"/>
          </a:bodyPr>
          <a:lstStyle>
            <a:lvl1pPr>
              <a:defRPr>
                <a:latin typeface="+mj-lt"/>
                <a:ea typeface="+mj-ea"/>
                <a:cs typeface="+mj-cs"/>
              </a:defRPr>
            </a:lvl1pPr>
          </a:lstStyle>
          <a:p>
            <a:pPr algn="ctr"/>
            <a:endParaRPr lang="en-US" sz="5400" b="1" kern="0" dirty="0">
              <a:solidFill>
                <a:srgbClr val="FFCC66"/>
              </a:solidFill>
              <a:latin typeface="FiraGO"/>
            </a:endParaRPr>
          </a:p>
          <a:p>
            <a:pPr algn="ctr"/>
            <a:r>
              <a:rPr lang="en-US" sz="5400" b="1" kern="0" dirty="0">
                <a:solidFill>
                  <a:srgbClr val="FFFFCC"/>
                </a:solidFill>
                <a:effectLst>
                  <a:outerShdw blurRad="38100" dist="38100" dir="2700000" algn="tl">
                    <a:srgbClr val="000000">
                      <a:alpha val="43137"/>
                    </a:srgbClr>
                  </a:outerShdw>
                </a:effectLst>
                <a:latin typeface="FiraGO"/>
              </a:rPr>
              <a:t>Hadron Therapy Center</a:t>
            </a:r>
          </a:p>
          <a:p>
            <a:pPr algn="ctr"/>
            <a:r>
              <a:rPr lang="en-US" sz="5400" b="1" kern="0" dirty="0">
                <a:solidFill>
                  <a:srgbClr val="FFFFCC"/>
                </a:solidFill>
                <a:effectLst>
                  <a:outerShdw blurRad="38100" dist="38100" dir="2700000" algn="tl">
                    <a:srgbClr val="000000">
                      <a:alpha val="43137"/>
                    </a:srgbClr>
                  </a:outerShdw>
                </a:effectLst>
                <a:latin typeface="FiraGO"/>
              </a:rPr>
              <a:t>2022</a:t>
            </a:r>
          </a:p>
        </p:txBody>
      </p:sp>
    </p:spTree>
    <p:extLst>
      <p:ext uri="{BB962C8B-B14F-4D97-AF65-F5344CB8AC3E}">
        <p14:creationId xmlns:p14="http://schemas.microsoft.com/office/powerpoint/2010/main" val="345199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SITE</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1624" y="2238111"/>
            <a:ext cx="12614701" cy="4919289"/>
          </a:xfrm>
          <a:prstGeom prst="rect">
            <a:avLst/>
          </a:prstGeom>
        </p:spPr>
      </p:pic>
    </p:spTree>
    <p:extLst>
      <p:ext uri="{BB962C8B-B14F-4D97-AF65-F5344CB8AC3E}">
        <p14:creationId xmlns:p14="http://schemas.microsoft.com/office/powerpoint/2010/main" val="222796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00"/>
                </a:solidFill>
                <a:latin typeface="FiraGO"/>
              </a:rPr>
              <a:t>July 11 </a:t>
            </a:r>
            <a:r>
              <a:rPr lang="en-US" sz="4000" b="1" dirty="0">
                <a:solidFill>
                  <a:srgbClr val="FFFFFF"/>
                </a:solidFill>
                <a:latin typeface="FiraGO"/>
              </a:rPr>
              <a:t>– Groundbreaking Event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12" name="Picture 11">
            <a:extLst>
              <a:ext uri="{FF2B5EF4-FFF2-40B4-BE49-F238E27FC236}">
                <a16:creationId xmlns:a16="http://schemas.microsoft.com/office/drawing/2014/main" id="{66D19426-DDF7-539C-2877-310FEA4E9475}"/>
              </a:ext>
            </a:extLst>
          </p:cNvPr>
          <p:cNvPicPr>
            <a:picLocks noChangeAspect="1"/>
          </p:cNvPicPr>
          <p:nvPr/>
        </p:nvPicPr>
        <p:blipFill>
          <a:blip r:embed="rId6"/>
          <a:stretch>
            <a:fillRect/>
          </a:stretch>
        </p:blipFill>
        <p:spPr>
          <a:xfrm>
            <a:off x="184232" y="1977843"/>
            <a:ext cx="4572000" cy="2544138"/>
          </a:xfrm>
          <a:prstGeom prst="rect">
            <a:avLst/>
          </a:prstGeom>
        </p:spPr>
      </p:pic>
      <p:pic>
        <p:nvPicPr>
          <p:cNvPr id="14" name="Picture 13">
            <a:extLst>
              <a:ext uri="{FF2B5EF4-FFF2-40B4-BE49-F238E27FC236}">
                <a16:creationId xmlns:a16="http://schemas.microsoft.com/office/drawing/2014/main" id="{7EABBB57-6EA2-7CFC-BA2F-655DD91755AF}"/>
              </a:ext>
            </a:extLst>
          </p:cNvPr>
          <p:cNvPicPr>
            <a:picLocks noChangeAspect="1"/>
          </p:cNvPicPr>
          <p:nvPr/>
        </p:nvPicPr>
        <p:blipFill>
          <a:blip r:embed="rId7"/>
          <a:stretch>
            <a:fillRect/>
          </a:stretch>
        </p:blipFill>
        <p:spPr>
          <a:xfrm>
            <a:off x="9599149" y="2045200"/>
            <a:ext cx="4572000" cy="2520041"/>
          </a:xfrm>
          <a:prstGeom prst="rect">
            <a:avLst/>
          </a:prstGeom>
        </p:spPr>
      </p:pic>
      <p:pic>
        <p:nvPicPr>
          <p:cNvPr id="16" name="Picture 15">
            <a:extLst>
              <a:ext uri="{FF2B5EF4-FFF2-40B4-BE49-F238E27FC236}">
                <a16:creationId xmlns:a16="http://schemas.microsoft.com/office/drawing/2014/main" id="{FDC2D5A3-903F-41C4-D9A4-251864E5EDE1}"/>
              </a:ext>
            </a:extLst>
          </p:cNvPr>
          <p:cNvPicPr>
            <a:picLocks noChangeAspect="1"/>
          </p:cNvPicPr>
          <p:nvPr/>
        </p:nvPicPr>
        <p:blipFill>
          <a:blip r:embed="rId8"/>
          <a:stretch>
            <a:fillRect/>
          </a:stretch>
        </p:blipFill>
        <p:spPr>
          <a:xfrm>
            <a:off x="190500" y="4565825"/>
            <a:ext cx="4572000" cy="2544728"/>
          </a:xfrm>
          <a:prstGeom prst="rect">
            <a:avLst/>
          </a:prstGeom>
        </p:spPr>
      </p:pic>
      <p:pic>
        <p:nvPicPr>
          <p:cNvPr id="18" name="Picture 17">
            <a:extLst>
              <a:ext uri="{FF2B5EF4-FFF2-40B4-BE49-F238E27FC236}">
                <a16:creationId xmlns:a16="http://schemas.microsoft.com/office/drawing/2014/main" id="{0EB2F709-3DBD-86CA-32A6-6DE791215971}"/>
              </a:ext>
            </a:extLst>
          </p:cNvPr>
          <p:cNvPicPr>
            <a:picLocks noChangeAspect="1"/>
          </p:cNvPicPr>
          <p:nvPr/>
        </p:nvPicPr>
        <p:blipFill>
          <a:blip r:embed="rId9"/>
          <a:stretch>
            <a:fillRect/>
          </a:stretch>
        </p:blipFill>
        <p:spPr>
          <a:xfrm>
            <a:off x="4876674" y="4348296"/>
            <a:ext cx="4572000" cy="2533636"/>
          </a:xfrm>
          <a:prstGeom prst="rect">
            <a:avLst/>
          </a:prstGeom>
        </p:spPr>
      </p:pic>
      <p:pic>
        <p:nvPicPr>
          <p:cNvPr id="20" name="Picture 19">
            <a:extLst>
              <a:ext uri="{FF2B5EF4-FFF2-40B4-BE49-F238E27FC236}">
                <a16:creationId xmlns:a16="http://schemas.microsoft.com/office/drawing/2014/main" id="{5104AD4A-48D4-9274-2F71-DE6CDD7718D3}"/>
              </a:ext>
            </a:extLst>
          </p:cNvPr>
          <p:cNvPicPr>
            <a:picLocks noChangeAspect="1"/>
          </p:cNvPicPr>
          <p:nvPr/>
        </p:nvPicPr>
        <p:blipFill>
          <a:blip r:embed="rId10"/>
          <a:stretch>
            <a:fillRect/>
          </a:stretch>
        </p:blipFill>
        <p:spPr>
          <a:xfrm>
            <a:off x="4912975" y="1740603"/>
            <a:ext cx="4572000" cy="2563168"/>
          </a:xfrm>
          <a:prstGeom prst="rect">
            <a:avLst/>
          </a:prstGeom>
        </p:spPr>
      </p:pic>
      <p:pic>
        <p:nvPicPr>
          <p:cNvPr id="22" name="Picture 21">
            <a:extLst>
              <a:ext uri="{FF2B5EF4-FFF2-40B4-BE49-F238E27FC236}">
                <a16:creationId xmlns:a16="http://schemas.microsoft.com/office/drawing/2014/main" id="{D154106F-08E3-E76A-B47C-5C8908521F20}"/>
              </a:ext>
            </a:extLst>
          </p:cNvPr>
          <p:cNvPicPr>
            <a:picLocks noChangeAspect="1"/>
          </p:cNvPicPr>
          <p:nvPr/>
        </p:nvPicPr>
        <p:blipFill>
          <a:blip r:embed="rId11"/>
          <a:stretch>
            <a:fillRect/>
          </a:stretch>
        </p:blipFill>
        <p:spPr>
          <a:xfrm>
            <a:off x="9593574" y="4504444"/>
            <a:ext cx="4572000" cy="2606109"/>
          </a:xfrm>
          <a:prstGeom prst="rect">
            <a:avLst/>
          </a:prstGeom>
        </p:spPr>
      </p:pic>
    </p:spTree>
    <p:extLst>
      <p:ext uri="{BB962C8B-B14F-4D97-AF65-F5344CB8AC3E}">
        <p14:creationId xmlns:p14="http://schemas.microsoft.com/office/powerpoint/2010/main" val="284951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9" name="Picture 8">
            <a:extLst>
              <a:ext uri="{FF2B5EF4-FFF2-40B4-BE49-F238E27FC236}">
                <a16:creationId xmlns:a16="http://schemas.microsoft.com/office/drawing/2014/main" id="{E3C0F49D-C542-EB7E-DB22-CD0B2597D000}"/>
              </a:ext>
            </a:extLst>
          </p:cNvPr>
          <p:cNvPicPr>
            <a:picLocks noChangeAspect="1"/>
          </p:cNvPicPr>
          <p:nvPr/>
        </p:nvPicPr>
        <p:blipFill>
          <a:blip r:embed="rId6"/>
          <a:stretch>
            <a:fillRect/>
          </a:stretch>
        </p:blipFill>
        <p:spPr>
          <a:xfrm>
            <a:off x="1104899" y="2403584"/>
            <a:ext cx="12029647" cy="4611104"/>
          </a:xfrm>
          <a:prstGeom prst="rect">
            <a:avLst/>
          </a:prstGeom>
        </p:spPr>
      </p:pic>
    </p:spTree>
    <p:extLst>
      <p:ext uri="{BB962C8B-B14F-4D97-AF65-F5344CB8AC3E}">
        <p14:creationId xmlns:p14="http://schemas.microsoft.com/office/powerpoint/2010/main" val="40865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7D61A565-3FBF-7BF3-C854-3621BDE18605}"/>
              </a:ext>
            </a:extLst>
          </p:cNvPr>
          <p:cNvPicPr>
            <a:picLocks noChangeAspect="1"/>
          </p:cNvPicPr>
          <p:nvPr/>
        </p:nvPicPr>
        <p:blipFill>
          <a:blip r:embed="rId6"/>
          <a:stretch>
            <a:fillRect/>
          </a:stretch>
        </p:blipFill>
        <p:spPr>
          <a:xfrm>
            <a:off x="1104900" y="1776262"/>
            <a:ext cx="11622482" cy="5366493"/>
          </a:xfrm>
          <a:prstGeom prst="rect">
            <a:avLst/>
          </a:prstGeom>
        </p:spPr>
      </p:pic>
    </p:spTree>
    <p:extLst>
      <p:ext uri="{BB962C8B-B14F-4D97-AF65-F5344CB8AC3E}">
        <p14:creationId xmlns:p14="http://schemas.microsoft.com/office/powerpoint/2010/main" val="224695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80E0174A-43AF-8D11-DEBF-C0F6CDCB2EF0}"/>
              </a:ext>
            </a:extLst>
          </p:cNvPr>
          <p:cNvPicPr>
            <a:picLocks noChangeAspect="1"/>
          </p:cNvPicPr>
          <p:nvPr/>
        </p:nvPicPr>
        <p:blipFill>
          <a:blip r:embed="rId6"/>
          <a:stretch>
            <a:fillRect/>
          </a:stretch>
        </p:blipFill>
        <p:spPr>
          <a:xfrm>
            <a:off x="1562100" y="1579642"/>
            <a:ext cx="10554289" cy="5602206"/>
          </a:xfrm>
          <a:prstGeom prst="rect">
            <a:avLst/>
          </a:prstGeom>
        </p:spPr>
      </p:pic>
    </p:spTree>
    <p:extLst>
      <p:ext uri="{BB962C8B-B14F-4D97-AF65-F5344CB8AC3E}">
        <p14:creationId xmlns:p14="http://schemas.microsoft.com/office/powerpoint/2010/main" val="225892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6CB1804E-B1E1-8918-2089-1E4090013EF5}"/>
              </a:ext>
            </a:extLst>
          </p:cNvPr>
          <p:cNvPicPr>
            <a:picLocks noChangeAspect="1"/>
          </p:cNvPicPr>
          <p:nvPr/>
        </p:nvPicPr>
        <p:blipFill>
          <a:blip r:embed="rId6"/>
          <a:stretch>
            <a:fillRect/>
          </a:stretch>
        </p:blipFill>
        <p:spPr>
          <a:xfrm>
            <a:off x="1333500" y="1619250"/>
            <a:ext cx="10484006" cy="5478293"/>
          </a:xfrm>
          <a:prstGeom prst="rect">
            <a:avLst/>
          </a:prstGeom>
        </p:spPr>
      </p:pic>
    </p:spTree>
    <p:extLst>
      <p:ext uri="{BB962C8B-B14F-4D97-AF65-F5344CB8AC3E}">
        <p14:creationId xmlns:p14="http://schemas.microsoft.com/office/powerpoint/2010/main" val="298493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9317B20E-85B9-9A53-F767-B4A600EBC1B8}"/>
              </a:ext>
            </a:extLst>
          </p:cNvPr>
          <p:cNvPicPr>
            <a:picLocks noChangeAspect="1"/>
          </p:cNvPicPr>
          <p:nvPr/>
        </p:nvPicPr>
        <p:blipFill>
          <a:blip r:embed="rId6"/>
          <a:stretch>
            <a:fillRect/>
          </a:stretch>
        </p:blipFill>
        <p:spPr>
          <a:xfrm>
            <a:off x="1485900" y="1798321"/>
            <a:ext cx="10970932" cy="5389701"/>
          </a:xfrm>
          <a:prstGeom prst="rect">
            <a:avLst/>
          </a:prstGeom>
        </p:spPr>
      </p:pic>
    </p:spTree>
    <p:extLst>
      <p:ext uri="{BB962C8B-B14F-4D97-AF65-F5344CB8AC3E}">
        <p14:creationId xmlns:p14="http://schemas.microsoft.com/office/powerpoint/2010/main" val="137509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PROJECT</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D57C5EF2-F3C3-C6CA-8C10-627582D9D9E2}"/>
              </a:ext>
            </a:extLst>
          </p:cNvPr>
          <p:cNvPicPr>
            <a:picLocks noChangeAspect="1"/>
          </p:cNvPicPr>
          <p:nvPr/>
        </p:nvPicPr>
        <p:blipFill>
          <a:blip r:embed="rId6"/>
          <a:stretch>
            <a:fillRect/>
          </a:stretch>
        </p:blipFill>
        <p:spPr>
          <a:xfrm>
            <a:off x="1257300" y="1804484"/>
            <a:ext cx="11024272" cy="5396416"/>
          </a:xfrm>
          <a:prstGeom prst="rect">
            <a:avLst/>
          </a:prstGeom>
        </p:spPr>
      </p:pic>
    </p:spTree>
    <p:extLst>
      <p:ext uri="{BB962C8B-B14F-4D97-AF65-F5344CB8AC3E}">
        <p14:creationId xmlns:p14="http://schemas.microsoft.com/office/powerpoint/2010/main" val="180018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Roadmap</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sp>
        <p:nvSpPr>
          <p:cNvPr id="3" name="Oval 2">
            <a:extLst>
              <a:ext uri="{FF2B5EF4-FFF2-40B4-BE49-F238E27FC236}">
                <a16:creationId xmlns:a16="http://schemas.microsoft.com/office/drawing/2014/main" id="{715F3797-24EB-56D1-53C0-6CA4FFAC3EB1}"/>
              </a:ext>
            </a:extLst>
          </p:cNvPr>
          <p:cNvSpPr/>
          <p:nvPr/>
        </p:nvSpPr>
        <p:spPr>
          <a:xfrm>
            <a:off x="5293580" y="2794734"/>
            <a:ext cx="1218609" cy="1218609"/>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accent5"/>
                </a:solidFill>
              </a:rPr>
              <a:t>Q4</a:t>
            </a:r>
          </a:p>
          <a:p>
            <a:pPr algn="ctr"/>
            <a:r>
              <a:rPr lang="en-US" sz="2100" dirty="0">
                <a:solidFill>
                  <a:schemeClr val="accent5"/>
                </a:solidFill>
              </a:rPr>
              <a:t>2024</a:t>
            </a:r>
          </a:p>
        </p:txBody>
      </p:sp>
      <p:sp>
        <p:nvSpPr>
          <p:cNvPr id="5" name="Oval 4">
            <a:extLst>
              <a:ext uri="{FF2B5EF4-FFF2-40B4-BE49-F238E27FC236}">
                <a16:creationId xmlns:a16="http://schemas.microsoft.com/office/drawing/2014/main" id="{FEEDD27B-F861-86AB-25ED-E54A7C09432C}"/>
              </a:ext>
            </a:extLst>
          </p:cNvPr>
          <p:cNvSpPr/>
          <p:nvPr/>
        </p:nvSpPr>
        <p:spPr>
          <a:xfrm>
            <a:off x="7707688" y="2777456"/>
            <a:ext cx="1218609" cy="1218609"/>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F0"/>
                </a:solidFill>
              </a:rPr>
              <a:t>Q1</a:t>
            </a:r>
          </a:p>
          <a:p>
            <a:pPr algn="ctr"/>
            <a:r>
              <a:rPr lang="en-US" sz="2100" dirty="0">
                <a:solidFill>
                  <a:srgbClr val="00B0F0"/>
                </a:solidFill>
              </a:rPr>
              <a:t>2025</a:t>
            </a:r>
          </a:p>
        </p:txBody>
      </p:sp>
      <p:sp>
        <p:nvSpPr>
          <p:cNvPr id="6" name="Oval 5">
            <a:extLst>
              <a:ext uri="{FF2B5EF4-FFF2-40B4-BE49-F238E27FC236}">
                <a16:creationId xmlns:a16="http://schemas.microsoft.com/office/drawing/2014/main" id="{A6851C3D-CBE0-0888-4345-870BC41DC82C}"/>
              </a:ext>
            </a:extLst>
          </p:cNvPr>
          <p:cNvSpPr/>
          <p:nvPr/>
        </p:nvSpPr>
        <p:spPr>
          <a:xfrm>
            <a:off x="10121796" y="2794734"/>
            <a:ext cx="1218609" cy="1218609"/>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accent3"/>
                </a:solidFill>
              </a:rPr>
              <a:t>Q2</a:t>
            </a:r>
          </a:p>
          <a:p>
            <a:pPr algn="ctr"/>
            <a:r>
              <a:rPr lang="en-US" sz="2100" dirty="0">
                <a:solidFill>
                  <a:schemeClr val="accent3"/>
                </a:solidFill>
              </a:rPr>
              <a:t>2025</a:t>
            </a:r>
          </a:p>
        </p:txBody>
      </p:sp>
      <p:sp>
        <p:nvSpPr>
          <p:cNvPr id="7" name="Oval 6">
            <a:extLst>
              <a:ext uri="{FF2B5EF4-FFF2-40B4-BE49-F238E27FC236}">
                <a16:creationId xmlns:a16="http://schemas.microsoft.com/office/drawing/2014/main" id="{EA957C84-7FC2-9700-17F5-B5E68B74F95A}"/>
              </a:ext>
            </a:extLst>
          </p:cNvPr>
          <p:cNvSpPr/>
          <p:nvPr/>
        </p:nvSpPr>
        <p:spPr>
          <a:xfrm>
            <a:off x="2933700" y="2794734"/>
            <a:ext cx="1218609" cy="121860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accent4"/>
                </a:solidFill>
              </a:rPr>
              <a:t>Q3</a:t>
            </a:r>
          </a:p>
          <a:p>
            <a:pPr algn="ctr"/>
            <a:r>
              <a:rPr lang="en-US" sz="2100" dirty="0">
                <a:solidFill>
                  <a:schemeClr val="accent4"/>
                </a:solidFill>
              </a:rPr>
              <a:t>2024</a:t>
            </a:r>
          </a:p>
        </p:txBody>
      </p:sp>
      <p:sp>
        <p:nvSpPr>
          <p:cNvPr id="9" name="Freeform: Shape 8" descr="timeline ">
            <a:extLst>
              <a:ext uri="{FF2B5EF4-FFF2-40B4-BE49-F238E27FC236}">
                <a16:creationId xmlns:a16="http://schemas.microsoft.com/office/drawing/2014/main" id="{89F5444D-3C43-ADB3-315E-5B9E8F047EA5}"/>
              </a:ext>
            </a:extLst>
          </p:cNvPr>
          <p:cNvSpPr/>
          <p:nvPr/>
        </p:nvSpPr>
        <p:spPr>
          <a:xfrm flipH="1" flipV="1">
            <a:off x="2262161" y="2517550"/>
            <a:ext cx="9714910" cy="253070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200" dirty="0">
              <a:solidFill>
                <a:schemeClr val="accent2"/>
              </a:solidFill>
            </a:endParaRPr>
          </a:p>
        </p:txBody>
      </p:sp>
      <p:sp>
        <p:nvSpPr>
          <p:cNvPr id="10" name="Oval 9" descr="timeline endpoints">
            <a:extLst>
              <a:ext uri="{FF2B5EF4-FFF2-40B4-BE49-F238E27FC236}">
                <a16:creationId xmlns:a16="http://schemas.microsoft.com/office/drawing/2014/main" id="{FAF18400-D3DD-9542-8B86-96FB37DA2EC5}"/>
              </a:ext>
            </a:extLst>
          </p:cNvPr>
          <p:cNvSpPr/>
          <p:nvPr/>
        </p:nvSpPr>
        <p:spPr>
          <a:xfrm>
            <a:off x="2186226" y="3307259"/>
            <a:ext cx="228997" cy="228997"/>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11" name="Oval 10" descr="timeline endpoints">
            <a:extLst>
              <a:ext uri="{FF2B5EF4-FFF2-40B4-BE49-F238E27FC236}">
                <a16:creationId xmlns:a16="http://schemas.microsoft.com/office/drawing/2014/main" id="{C2E5D8B2-EF84-DAFB-4429-0DA3E9DC3DB6}"/>
              </a:ext>
            </a:extLst>
          </p:cNvPr>
          <p:cNvSpPr/>
          <p:nvPr/>
        </p:nvSpPr>
        <p:spPr>
          <a:xfrm>
            <a:off x="11804655" y="3307259"/>
            <a:ext cx="228997" cy="228997"/>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solidFill>
                <a:srgbClr val="20A472"/>
              </a:solidFill>
            </a:endParaRPr>
          </a:p>
        </p:txBody>
      </p:sp>
      <p:sp>
        <p:nvSpPr>
          <p:cNvPr id="12" name="Text Placeholder 15">
            <a:extLst>
              <a:ext uri="{FF2B5EF4-FFF2-40B4-BE49-F238E27FC236}">
                <a16:creationId xmlns:a16="http://schemas.microsoft.com/office/drawing/2014/main" id="{7A9F50C3-F44F-50B2-310C-7A50BD29FCE1}"/>
              </a:ext>
            </a:extLst>
          </p:cNvPr>
          <p:cNvSpPr txBox="1">
            <a:spLocks/>
          </p:cNvSpPr>
          <p:nvPr/>
        </p:nvSpPr>
        <p:spPr>
          <a:xfrm>
            <a:off x="2154498" y="5058603"/>
            <a:ext cx="2121993" cy="31729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solidFill>
                  <a:srgbClr val="7030A0"/>
                </a:solidFill>
              </a:rPr>
              <a:t>       Construction</a:t>
            </a:r>
          </a:p>
        </p:txBody>
      </p:sp>
      <p:sp>
        <p:nvSpPr>
          <p:cNvPr id="13" name="Text Placeholder 16">
            <a:extLst>
              <a:ext uri="{FF2B5EF4-FFF2-40B4-BE49-F238E27FC236}">
                <a16:creationId xmlns:a16="http://schemas.microsoft.com/office/drawing/2014/main" id="{B8D67225-45B2-068F-BAE5-24531B570822}"/>
              </a:ext>
            </a:extLst>
          </p:cNvPr>
          <p:cNvSpPr txBox="1">
            <a:spLocks/>
          </p:cNvSpPr>
          <p:nvPr/>
        </p:nvSpPr>
        <p:spPr>
          <a:xfrm>
            <a:off x="2154499" y="5471511"/>
            <a:ext cx="2142276" cy="74176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solidFill>
                  <a:sysClr val="windowText" lastClr="000000"/>
                </a:solidFill>
              </a:rPr>
              <a:t>Construction process will be finished by Q3, 2024</a:t>
            </a:r>
          </a:p>
          <a:p>
            <a:endParaRPr lang="en-US" kern="0" dirty="0">
              <a:solidFill>
                <a:sysClr val="windowText" lastClr="000000"/>
              </a:solidFill>
            </a:endParaRPr>
          </a:p>
        </p:txBody>
      </p:sp>
      <p:sp>
        <p:nvSpPr>
          <p:cNvPr id="14" name="Text Placeholder 17">
            <a:extLst>
              <a:ext uri="{FF2B5EF4-FFF2-40B4-BE49-F238E27FC236}">
                <a16:creationId xmlns:a16="http://schemas.microsoft.com/office/drawing/2014/main" id="{E1F43324-0608-3D65-468A-DDE28AF5124B}"/>
              </a:ext>
            </a:extLst>
          </p:cNvPr>
          <p:cNvSpPr txBox="1">
            <a:spLocks/>
          </p:cNvSpPr>
          <p:nvPr/>
        </p:nvSpPr>
        <p:spPr>
          <a:xfrm>
            <a:off x="4883377" y="5058603"/>
            <a:ext cx="2121993" cy="31729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solidFill>
                  <a:srgbClr val="0070C0"/>
                </a:solidFill>
              </a:rPr>
              <a:t>       Permissions</a:t>
            </a:r>
          </a:p>
        </p:txBody>
      </p:sp>
      <p:sp>
        <p:nvSpPr>
          <p:cNvPr id="15" name="Text Placeholder 19">
            <a:extLst>
              <a:ext uri="{FF2B5EF4-FFF2-40B4-BE49-F238E27FC236}">
                <a16:creationId xmlns:a16="http://schemas.microsoft.com/office/drawing/2014/main" id="{882C5609-9F47-CFDC-F700-90BC2F88B658}"/>
              </a:ext>
            </a:extLst>
          </p:cNvPr>
          <p:cNvSpPr txBox="1">
            <a:spLocks/>
          </p:cNvSpPr>
          <p:nvPr/>
        </p:nvSpPr>
        <p:spPr>
          <a:xfrm>
            <a:off x="5092474" y="5350613"/>
            <a:ext cx="1904245" cy="103792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solidFill>
                  <a:sysClr val="windowText" lastClr="000000"/>
                </a:solidFill>
              </a:rPr>
              <a:t>The operation and radiation safety permissions will be acquired from the national authorities</a:t>
            </a:r>
          </a:p>
          <a:p>
            <a:endParaRPr lang="en-US" kern="0" dirty="0">
              <a:solidFill>
                <a:sysClr val="windowText" lastClr="000000"/>
              </a:solidFill>
            </a:endParaRPr>
          </a:p>
        </p:txBody>
      </p:sp>
      <p:sp>
        <p:nvSpPr>
          <p:cNvPr id="16" name="Text Placeholder 20">
            <a:extLst>
              <a:ext uri="{FF2B5EF4-FFF2-40B4-BE49-F238E27FC236}">
                <a16:creationId xmlns:a16="http://schemas.microsoft.com/office/drawing/2014/main" id="{7956A002-CDA0-6C4D-8A52-53EDED705711}"/>
              </a:ext>
            </a:extLst>
          </p:cNvPr>
          <p:cNvSpPr txBox="1">
            <a:spLocks/>
          </p:cNvSpPr>
          <p:nvPr/>
        </p:nvSpPr>
        <p:spPr>
          <a:xfrm>
            <a:off x="7566550" y="5058602"/>
            <a:ext cx="1886216" cy="115466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ysClr val="windowText" lastClr="000000"/>
                </a:solidFill>
              </a:rPr>
              <a:t>       </a:t>
            </a:r>
            <a:r>
              <a:rPr lang="en-US" b="1" kern="0" dirty="0">
                <a:solidFill>
                  <a:schemeClr val="accent5"/>
                </a:solidFill>
              </a:rPr>
              <a:t>T &amp; C </a:t>
            </a:r>
          </a:p>
        </p:txBody>
      </p:sp>
      <p:sp>
        <p:nvSpPr>
          <p:cNvPr id="17" name="Text Placeholder 21">
            <a:extLst>
              <a:ext uri="{FF2B5EF4-FFF2-40B4-BE49-F238E27FC236}">
                <a16:creationId xmlns:a16="http://schemas.microsoft.com/office/drawing/2014/main" id="{E74AD9F2-24CC-8DC4-992F-86E21C5D76BD}"/>
              </a:ext>
            </a:extLst>
          </p:cNvPr>
          <p:cNvSpPr txBox="1">
            <a:spLocks/>
          </p:cNvSpPr>
          <p:nvPr/>
        </p:nvSpPr>
        <p:spPr>
          <a:xfrm>
            <a:off x="7200900" y="5471511"/>
            <a:ext cx="2553633" cy="74176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solidFill>
                  <a:sysClr val="windowText" lastClr="000000"/>
                </a:solidFill>
              </a:rPr>
              <a:t>Testing and commissioning will be finished by Q1. 2025</a:t>
            </a:r>
          </a:p>
          <a:p>
            <a:endParaRPr lang="en-US" kern="0" dirty="0">
              <a:solidFill>
                <a:sysClr val="windowText" lastClr="000000"/>
              </a:solidFill>
            </a:endParaRPr>
          </a:p>
        </p:txBody>
      </p:sp>
      <p:sp>
        <p:nvSpPr>
          <p:cNvPr id="18" name="Text Placeholder 23">
            <a:extLst>
              <a:ext uri="{FF2B5EF4-FFF2-40B4-BE49-F238E27FC236}">
                <a16:creationId xmlns:a16="http://schemas.microsoft.com/office/drawing/2014/main" id="{79EC25FB-4AD0-3D5A-D69A-3358B10675F7}"/>
              </a:ext>
            </a:extLst>
          </p:cNvPr>
          <p:cNvSpPr txBox="1">
            <a:spLocks/>
          </p:cNvSpPr>
          <p:nvPr/>
        </p:nvSpPr>
        <p:spPr>
          <a:xfrm>
            <a:off x="10121797" y="5058603"/>
            <a:ext cx="2341332" cy="31729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solidFill>
                  <a:schemeClr val="accent3">
                    <a:lumMod val="75000"/>
                  </a:schemeClr>
                </a:solidFill>
              </a:rPr>
              <a:t>First Patient</a:t>
            </a:r>
          </a:p>
        </p:txBody>
      </p:sp>
      <p:sp>
        <p:nvSpPr>
          <p:cNvPr id="19" name="Text Placeholder 24">
            <a:extLst>
              <a:ext uri="{FF2B5EF4-FFF2-40B4-BE49-F238E27FC236}">
                <a16:creationId xmlns:a16="http://schemas.microsoft.com/office/drawing/2014/main" id="{0AC387A5-3913-D026-A04A-45DAE1404A31}"/>
              </a:ext>
            </a:extLst>
          </p:cNvPr>
          <p:cNvSpPr txBox="1">
            <a:spLocks/>
          </p:cNvSpPr>
          <p:nvPr/>
        </p:nvSpPr>
        <p:spPr>
          <a:xfrm>
            <a:off x="9563101" y="5471511"/>
            <a:ext cx="2920312" cy="74176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solidFill>
                  <a:sysClr val="windowText" lastClr="000000"/>
                </a:solidFill>
              </a:rPr>
              <a:t>Fist patient will be received by Q2, 2025</a:t>
            </a:r>
          </a:p>
          <a:p>
            <a:endParaRPr lang="en-US" kern="0" dirty="0">
              <a:solidFill>
                <a:sysClr val="windowText" lastClr="000000"/>
              </a:solidFill>
            </a:endParaRPr>
          </a:p>
        </p:txBody>
      </p:sp>
    </p:spTree>
    <p:extLst>
      <p:ext uri="{BB962C8B-B14F-4D97-AF65-F5344CB8AC3E}">
        <p14:creationId xmlns:p14="http://schemas.microsoft.com/office/powerpoint/2010/main" val="171644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4" name="Picture 3">
            <a:extLst>
              <a:ext uri="{FF2B5EF4-FFF2-40B4-BE49-F238E27FC236}">
                <a16:creationId xmlns:a16="http://schemas.microsoft.com/office/drawing/2014/main" id="{806299CE-EA2B-CB4E-714D-4C56FCC86424}"/>
              </a:ext>
            </a:extLst>
          </p:cNvPr>
          <p:cNvPicPr>
            <a:picLocks noChangeAspect="1"/>
          </p:cNvPicPr>
          <p:nvPr/>
        </p:nvPicPr>
        <p:blipFill>
          <a:blip r:embed="rId6"/>
          <a:stretch>
            <a:fillRect/>
          </a:stretch>
        </p:blipFill>
        <p:spPr>
          <a:xfrm>
            <a:off x="266700" y="1619250"/>
            <a:ext cx="9982930" cy="5470772"/>
          </a:xfrm>
          <a:prstGeom prst="rect">
            <a:avLst/>
          </a:prstGeom>
        </p:spPr>
      </p:pic>
    </p:spTree>
    <p:extLst>
      <p:ext uri="{BB962C8B-B14F-4D97-AF65-F5344CB8AC3E}">
        <p14:creationId xmlns:p14="http://schemas.microsoft.com/office/powerpoint/2010/main" val="316879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0CF8D-EB89-4CC7-BDF5-CCB3FF2C64F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6368949-4159-4B5F-802C-A9C8FCA0727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4401800" cy="7620000"/>
          </a:xfrm>
          <a:prstGeom prst="rect">
            <a:avLst/>
          </a:prstGeom>
          <a:noFill/>
          <a:ln w="9525">
            <a:noFill/>
            <a:miter lim="800000"/>
            <a:headEnd/>
            <a:tailEnd/>
          </a:ln>
        </p:spPr>
      </p:pic>
      <p:sp>
        <p:nvSpPr>
          <p:cNvPr id="13" name="TextBox 12">
            <a:extLst>
              <a:ext uri="{FF2B5EF4-FFF2-40B4-BE49-F238E27FC236}">
                <a16:creationId xmlns:a16="http://schemas.microsoft.com/office/drawing/2014/main" id="{216FF8E2-0C9E-4F0C-A71D-6B1385B0166E}"/>
              </a:ext>
            </a:extLst>
          </p:cNvPr>
          <p:cNvSpPr txBox="1"/>
          <p:nvPr/>
        </p:nvSpPr>
        <p:spPr>
          <a:xfrm>
            <a:off x="8267700" y="6369903"/>
            <a:ext cx="8458200" cy="830997"/>
          </a:xfrm>
          <a:prstGeom prst="rect">
            <a:avLst/>
          </a:prstGeom>
          <a:noFill/>
        </p:spPr>
        <p:txBody>
          <a:bodyPr wrap="square" rtlCol="0">
            <a:spAutoFit/>
          </a:bodyPr>
          <a:lstStyle/>
          <a:p>
            <a:r>
              <a:rPr lang="en-US" sz="4800" b="1" dirty="0">
                <a:solidFill>
                  <a:srgbClr val="FDCA2D"/>
                </a:solidFill>
                <a:latin typeface="FiraGO" charset="0"/>
                <a:ea typeface="FiraGO" charset="0"/>
                <a:cs typeface="FiraGO" charset="0"/>
              </a:rPr>
              <a:t>KIU Campus Map</a:t>
            </a:r>
          </a:p>
        </p:txBody>
      </p:sp>
    </p:spTree>
    <p:extLst>
      <p:ext uri="{BB962C8B-B14F-4D97-AF65-F5344CB8AC3E}">
        <p14:creationId xmlns:p14="http://schemas.microsoft.com/office/powerpoint/2010/main" val="2282347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800" b="1" dirty="0">
                <a:solidFill>
                  <a:srgbClr val="FFFFFF"/>
                </a:solidFill>
                <a:latin typeface="+mn-lt"/>
              </a:rPr>
              <a:t>KIU Hadron Therapy Center</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8305FF5E-CD10-4BC9-9ADD-BFFAC6EF7C86}"/>
              </a:ext>
            </a:extLst>
          </p:cNvPr>
          <p:cNvSpPr txBox="1"/>
          <p:nvPr/>
        </p:nvSpPr>
        <p:spPr>
          <a:xfrm>
            <a:off x="723900" y="2533679"/>
            <a:ext cx="12422582" cy="4075475"/>
          </a:xfrm>
          <a:prstGeom prst="rect">
            <a:avLst/>
          </a:prstGeom>
        </p:spPr>
        <p:txBody>
          <a:bodyPr vert="horz" wrap="square" lIns="0" tIns="0" rIns="0" bIns="0" rtlCol="0">
            <a:spAutoFit/>
          </a:bodyPr>
          <a:lstStyle/>
          <a:p>
            <a:pPr marL="12700">
              <a:lnSpc>
                <a:spcPct val="100000"/>
              </a:lnSpc>
              <a:tabLst>
                <a:tab pos="2055495" algn="l"/>
                <a:tab pos="5018405" algn="l"/>
              </a:tabLst>
            </a:pPr>
            <a:r>
              <a:rPr lang="en-US" sz="3200" b="1" spc="60" dirty="0">
                <a:solidFill>
                  <a:srgbClr val="FF9900"/>
                </a:solidFill>
                <a:latin typeface="+mj-lt"/>
              </a:rPr>
              <a:t>Hadron Therapy Center (HTC) to be opened in KIU</a:t>
            </a:r>
          </a:p>
          <a:p>
            <a:pPr marL="12700">
              <a:lnSpc>
                <a:spcPct val="100000"/>
              </a:lnSpc>
              <a:tabLst>
                <a:tab pos="2055495" algn="l"/>
                <a:tab pos="5018405" algn="l"/>
              </a:tabLst>
            </a:pPr>
            <a:r>
              <a:rPr lang="en-US" sz="3200" b="1" spc="60" dirty="0">
                <a:solidFill>
                  <a:srgbClr val="FF9900"/>
                </a:solidFill>
                <a:latin typeface="+mj-lt"/>
              </a:rPr>
              <a:t>HTC will serve two objectives:</a:t>
            </a:r>
          </a:p>
          <a:p>
            <a:pPr marL="12700">
              <a:lnSpc>
                <a:spcPct val="100000"/>
              </a:lnSpc>
              <a:tabLst>
                <a:tab pos="2055495" algn="l"/>
                <a:tab pos="5018405" algn="l"/>
              </a:tabLst>
            </a:pPr>
            <a:endParaRPr lang="en-US" sz="3200" spc="60" dirty="0">
              <a:solidFill>
                <a:srgbClr val="DC3C13"/>
              </a:solidFill>
              <a:latin typeface="FiraGO"/>
            </a:endParaRPr>
          </a:p>
          <a:p>
            <a:pPr>
              <a:lnSpc>
                <a:spcPct val="100000"/>
              </a:lnSpc>
              <a:spcBef>
                <a:spcPts val="51"/>
              </a:spcBef>
            </a:pPr>
            <a:r>
              <a:rPr lang="en-US" sz="2800" b="1" spc="60" dirty="0">
                <a:latin typeface="FiraGO"/>
              </a:rPr>
              <a:t>Research facility in the directions of:</a:t>
            </a:r>
            <a:endParaRPr lang="ka-GE" sz="2800" b="1" spc="60" dirty="0">
              <a:latin typeface="FiraGO"/>
            </a:endParaRPr>
          </a:p>
          <a:p>
            <a:pPr marL="355600" indent="-342900">
              <a:lnSpc>
                <a:spcPct val="100000"/>
              </a:lnSpc>
              <a:buFont typeface="Arial" panose="020B0604020202020204" pitchFamily="34" charset="0"/>
              <a:buChar char="•"/>
              <a:tabLst>
                <a:tab pos="299085" algn="l"/>
              </a:tabLst>
            </a:pPr>
            <a:r>
              <a:rPr lang="en-US" sz="2800" spc="190" dirty="0">
                <a:latin typeface="FiraGO"/>
              </a:rPr>
              <a:t>Medical and Experimental Physics</a:t>
            </a:r>
          </a:p>
          <a:p>
            <a:pPr marL="355600" indent="-342900">
              <a:buFont typeface="Arial" panose="020B0604020202020204" pitchFamily="34" charset="0"/>
              <a:buChar char="•"/>
              <a:tabLst>
                <a:tab pos="299085" algn="l"/>
              </a:tabLst>
            </a:pPr>
            <a:r>
              <a:rPr lang="en-US" sz="2800" spc="190" dirty="0">
                <a:latin typeface="FiraGO"/>
              </a:rPr>
              <a:t>Radiation Biophysics</a:t>
            </a:r>
          </a:p>
          <a:p>
            <a:pPr marL="12700">
              <a:tabLst>
                <a:tab pos="299085" algn="l"/>
              </a:tabLst>
            </a:pPr>
            <a:endParaRPr lang="en-US" sz="2800" spc="190" dirty="0">
              <a:latin typeface="FiraGO"/>
            </a:endParaRPr>
          </a:p>
          <a:p>
            <a:pPr marL="12700">
              <a:tabLst>
                <a:tab pos="299085" algn="l"/>
              </a:tabLst>
            </a:pPr>
            <a:r>
              <a:rPr lang="en-US" sz="2800" b="1" spc="190" dirty="0">
                <a:latin typeface="FiraGO"/>
              </a:rPr>
              <a:t>Medical treatment facility</a:t>
            </a:r>
          </a:p>
          <a:p>
            <a:pPr marL="469900" indent="-457200">
              <a:buFont typeface="Arial" panose="020B0604020202020204" pitchFamily="34" charset="0"/>
              <a:buChar char="•"/>
              <a:tabLst>
                <a:tab pos="299085" algn="l"/>
              </a:tabLst>
            </a:pPr>
            <a:r>
              <a:rPr lang="en-US" sz="2800" spc="190" dirty="0">
                <a:latin typeface="FiraGO"/>
              </a:rPr>
              <a:t>Proton Therapy Center</a:t>
            </a:r>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spTree>
    <p:extLst>
      <p:ext uri="{BB962C8B-B14F-4D97-AF65-F5344CB8AC3E}">
        <p14:creationId xmlns:p14="http://schemas.microsoft.com/office/powerpoint/2010/main" val="2275608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800" b="1" dirty="0">
                <a:solidFill>
                  <a:srgbClr val="FFFFFF"/>
                </a:solidFill>
                <a:latin typeface="FiraGO"/>
              </a:rPr>
              <a:t>KIU Hadron Therapy Center</a:t>
            </a:r>
            <a:endParaRPr lang="en-US" sz="4800" dirty="0">
              <a:solidFill>
                <a:srgbClr val="FFFFFF"/>
              </a:solidFill>
              <a:latin typeface="FiraGO"/>
            </a:endParaRP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8305FF5E-CD10-4BC9-9ADD-BFFAC6EF7C86}"/>
              </a:ext>
            </a:extLst>
          </p:cNvPr>
          <p:cNvSpPr txBox="1"/>
          <p:nvPr/>
        </p:nvSpPr>
        <p:spPr>
          <a:xfrm>
            <a:off x="723900" y="2533679"/>
            <a:ext cx="12422582" cy="3754874"/>
          </a:xfrm>
          <a:prstGeom prst="rect">
            <a:avLst/>
          </a:prstGeom>
        </p:spPr>
        <p:txBody>
          <a:bodyPr vert="horz" wrap="square" lIns="0" tIns="0" rIns="0" bIns="0" rtlCol="0">
            <a:spAutoFit/>
          </a:bodyPr>
          <a:lstStyle/>
          <a:p>
            <a:pPr marL="12700">
              <a:lnSpc>
                <a:spcPct val="100000"/>
              </a:lnSpc>
              <a:tabLst>
                <a:tab pos="2055495" algn="l"/>
                <a:tab pos="5018405"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CARTU </a:t>
            </a:r>
            <a:r>
              <a:rPr lang="en-US" sz="3200" dirty="0">
                <a:latin typeface="Calibri" panose="020F0502020204030204" pitchFamily="34" charset="0"/>
                <a:ea typeface="Calibri" panose="020F0502020204030204" pitchFamily="34" charset="0"/>
                <a:cs typeface="Times New Roman" panose="02020603050405020304" pitchFamily="18" charset="0"/>
              </a:rPr>
              <a:t>Foundation</a:t>
            </a:r>
            <a:r>
              <a:rPr lang="en-US" sz="3200" dirty="0">
                <a:effectLst/>
                <a:latin typeface="Calibri" panose="020F0502020204030204" pitchFamily="34" charset="0"/>
                <a:ea typeface="Calibri" panose="020F0502020204030204" pitchFamily="34" charset="0"/>
                <a:cs typeface="Times New Roman" panose="02020603050405020304" pitchFamily="18" charset="0"/>
              </a:rPr>
              <a:t> has signed a contract with </a:t>
            </a:r>
            <a:r>
              <a:rPr lang="en-US" sz="3200" b="1" dirty="0">
                <a:solidFill>
                  <a:srgbClr val="33CC33"/>
                </a:solidFill>
                <a:effectLst/>
                <a:latin typeface="Calibri" panose="020F0502020204030204" pitchFamily="34" charset="0"/>
                <a:ea typeface="Calibri" panose="020F0502020204030204" pitchFamily="34" charset="0"/>
                <a:cs typeface="Times New Roman" panose="02020603050405020304" pitchFamily="18" charset="0"/>
              </a:rPr>
              <a:t>IBA</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install Georgia’s first proton therapy center at KIU. </a:t>
            </a:r>
          </a:p>
          <a:p>
            <a:pPr marL="469900" indent="-457200">
              <a:lnSpc>
                <a:spcPct val="100000"/>
              </a:lnSpc>
              <a:buFont typeface="Wingdings" panose="05000000000000000000" pitchFamily="2" charset="2"/>
              <a:buChar char="ü"/>
              <a:tabLst>
                <a:tab pos="2055495" algn="l"/>
                <a:tab pos="5018405" algn="l"/>
              </a:tabLst>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project is funded by </a:t>
            </a: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CARTU</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 up to </a:t>
            </a:r>
            <a:r>
              <a:rPr lang="en-US"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 million EURO</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r>
              <a:rPr lang="en-US" sz="3200" dirty="0">
                <a:latin typeface="Calibri" panose="020F0502020204030204" pitchFamily="34" charset="0"/>
                <a:ea typeface="Calibri" panose="020F0502020204030204" pitchFamily="34" charset="0"/>
                <a:cs typeface="Times New Roman" panose="02020603050405020304" pitchFamily="18" charset="0"/>
              </a:rPr>
              <a:t>The contract entails delivery and commissioning of </a:t>
            </a: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 cyclotrons </a:t>
            </a:r>
            <a:r>
              <a:rPr lang="en-US" sz="3200" dirty="0">
                <a:latin typeface="Calibri" panose="020F0502020204030204" pitchFamily="34" charset="0"/>
                <a:ea typeface="Calibri" panose="020F0502020204030204" pitchFamily="34" charset="0"/>
                <a:cs typeface="Times New Roman" panose="02020603050405020304" pitchFamily="18" charset="0"/>
              </a:rPr>
              <a:t>at KIU.</a:t>
            </a:r>
          </a:p>
          <a:p>
            <a:pPr marL="469900" indent="-457200">
              <a:lnSpc>
                <a:spcPct val="100000"/>
              </a:lnSpc>
              <a:buFont typeface="Wingdings" panose="05000000000000000000" pitchFamily="2" charset="2"/>
              <a:buChar char="ü"/>
              <a:tabLst>
                <a:tab pos="2055495" algn="l"/>
                <a:tab pos="5018405" algn="l"/>
              </a:tabLst>
            </a:pP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CARTU</a:t>
            </a:r>
            <a:r>
              <a:rPr lang="en-US" sz="3200" dirty="0">
                <a:effectLst/>
                <a:latin typeface="Calibri" panose="020F0502020204030204" pitchFamily="34" charset="0"/>
                <a:ea typeface="Calibri" panose="020F0502020204030204" pitchFamily="34" charset="0"/>
                <a:cs typeface="Times New Roman" panose="02020603050405020304" pitchFamily="18" charset="0"/>
              </a:rPr>
              <a:t> Foundation completing procurement</a:t>
            </a:r>
          </a:p>
          <a:p>
            <a:pPr marL="12700">
              <a:lnSpc>
                <a:spcPct val="100000"/>
              </a:lnSpc>
              <a:tabLst>
                <a:tab pos="2055495" algn="l"/>
                <a:tab pos="5018405" algn="l"/>
              </a:tabLst>
            </a:pP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 of design &amp; supervision services for HTC.  </a:t>
            </a:r>
            <a:endParaRPr lang="ru-RU"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ka-GE" sz="3200" dirty="0">
              <a:latin typeface="FiraGO"/>
              <a:cs typeface="Arial Unicode MS"/>
            </a:endParaRPr>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59568" y="5048250"/>
            <a:ext cx="5700532" cy="2152648"/>
          </a:xfrm>
          <a:prstGeom prst="rect">
            <a:avLst/>
          </a:prstGeom>
        </p:spPr>
      </p:pic>
    </p:spTree>
    <p:extLst>
      <p:ext uri="{BB962C8B-B14F-4D97-AF65-F5344CB8AC3E}">
        <p14:creationId xmlns:p14="http://schemas.microsoft.com/office/powerpoint/2010/main" val="367405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800" b="1" dirty="0">
                <a:solidFill>
                  <a:srgbClr val="FFFFFF"/>
                </a:solidFill>
                <a:latin typeface="FiraGO"/>
              </a:rPr>
              <a:t>KIU HTC – E2E design</a:t>
            </a:r>
            <a:endParaRPr lang="en-US" sz="4800" dirty="0">
              <a:solidFill>
                <a:srgbClr val="FFFFFF"/>
              </a:solidFill>
              <a:latin typeface="FiraGO"/>
            </a:endParaRP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8305FF5E-CD10-4BC9-9ADD-BFFAC6EF7C86}"/>
              </a:ext>
            </a:extLst>
          </p:cNvPr>
          <p:cNvSpPr txBox="1"/>
          <p:nvPr/>
        </p:nvSpPr>
        <p:spPr>
          <a:xfrm>
            <a:off x="723900" y="2533679"/>
            <a:ext cx="12422582" cy="6217087"/>
          </a:xfrm>
          <a:prstGeom prst="rect">
            <a:avLst/>
          </a:prstGeom>
        </p:spPr>
        <p:txBody>
          <a:bodyPr vert="horz" wrap="square" lIns="0" tIns="0" rIns="0" bIns="0" rtlCol="0">
            <a:spAutoFit/>
          </a:bodyPr>
          <a:lstStyle/>
          <a:p>
            <a:pPr marL="12700">
              <a:lnSpc>
                <a:spcPct val="100000"/>
              </a:lnSpc>
              <a:tabLst>
                <a:tab pos="2055495" algn="l"/>
                <a:tab pos="5018405"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CARTU </a:t>
            </a:r>
            <a:r>
              <a:rPr lang="en-US" sz="3200" dirty="0">
                <a:latin typeface="Calibri" panose="020F0502020204030204" pitchFamily="34" charset="0"/>
                <a:ea typeface="Calibri" panose="020F0502020204030204" pitchFamily="34" charset="0"/>
                <a:cs typeface="Times New Roman" panose="02020603050405020304" pitchFamily="18" charset="0"/>
              </a:rPr>
              <a:t>Foundation</a:t>
            </a:r>
            <a:r>
              <a:rPr lang="en-US" sz="3200" dirty="0">
                <a:effectLst/>
                <a:latin typeface="Calibri" panose="020F0502020204030204" pitchFamily="34" charset="0"/>
                <a:ea typeface="Calibri" panose="020F0502020204030204" pitchFamily="34" charset="0"/>
                <a:cs typeface="Times New Roman" panose="02020603050405020304" pitchFamily="18" charset="0"/>
              </a:rPr>
              <a:t> has signed a contract with </a:t>
            </a: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IDOM</a:t>
            </a:r>
            <a:r>
              <a:rPr lang="en-US" sz="3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elaborate E2E design studies &amp; works</a:t>
            </a:r>
          </a:p>
          <a:p>
            <a:pPr marL="469900" indent="-457200">
              <a:lnSpc>
                <a:spcPct val="100000"/>
              </a:lnSpc>
              <a:buFont typeface="Wingdings" panose="05000000000000000000" pitchFamily="2" charset="2"/>
              <a:buChar char="ü"/>
              <a:tabLst>
                <a:tab pos="2055495" algn="l"/>
                <a:tab pos="5018405" algn="l"/>
              </a:tabLst>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IDOM </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scope - Architecture, Structural design, Engineering &amp; IT</a:t>
            </a:r>
          </a:p>
          <a:p>
            <a:pPr marL="469900" indent="-457200">
              <a:lnSpc>
                <a:spcPct val="100000"/>
              </a:lnSpc>
              <a:buFont typeface="Wingdings" panose="05000000000000000000" pitchFamily="2" charset="2"/>
              <a:buChar char="ü"/>
              <a:tabLst>
                <a:tab pos="2055495" algn="l"/>
                <a:tab pos="5018405" algn="l"/>
              </a:tabLst>
            </a:pP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IDOM </a:t>
            </a: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scope – Construction supervision</a:t>
            </a:r>
          </a:p>
          <a:p>
            <a:pPr marL="469900" indent="-457200">
              <a:lnSpc>
                <a:spcPct val="100000"/>
              </a:lnSpc>
              <a:buFont typeface="Wingdings" panose="05000000000000000000" pitchFamily="2" charset="2"/>
              <a:buChar char="ü"/>
              <a:tabLst>
                <a:tab pos="2055495" algn="l"/>
                <a:tab pos="501840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r>
              <a:rPr lang="en-US" sz="3200" dirty="0">
                <a:solidFill>
                  <a:srgbClr val="FFFFFF"/>
                </a:solidFill>
                <a:latin typeface="FiraGO"/>
              </a:rPr>
              <a:t>Architecture, Engineering, </a:t>
            </a:r>
            <a:br>
              <a:rPr lang="en-US" sz="3200" dirty="0">
                <a:solidFill>
                  <a:srgbClr val="FFFFFF"/>
                </a:solidFill>
                <a:latin typeface="FiraGO"/>
              </a:rPr>
            </a:br>
            <a:r>
              <a:rPr lang="en-US" sz="3200" dirty="0">
                <a:solidFill>
                  <a:srgbClr val="FFFFFF"/>
                </a:solidFill>
                <a:latin typeface="FiraGO"/>
              </a:rPr>
              <a:t>Structural &amp; IT</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2700">
              <a:lnSpc>
                <a:spcPct val="100000"/>
              </a:lnSpc>
              <a:tabLst>
                <a:tab pos="2055495" algn="l"/>
                <a:tab pos="501840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69900" indent="-457200">
              <a:lnSpc>
                <a:spcPct val="100000"/>
              </a:lnSpc>
              <a:buFont typeface="Wingdings" panose="05000000000000000000" pitchFamily="2" charset="2"/>
              <a:buChar char="ü"/>
              <a:tabLst>
                <a:tab pos="2055495" algn="l"/>
                <a:tab pos="501840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ka-GE" sz="3200" dirty="0">
              <a:latin typeface="FiraGO"/>
              <a:cs typeface="Arial Unicode MS"/>
            </a:endParaRPr>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pic>
        <p:nvPicPr>
          <p:cNvPr id="1026" name="Picture 2" descr="IDOM Consulting, Engineering, Architecture SAU | SMR Action Plan">
            <a:extLst>
              <a:ext uri="{FF2B5EF4-FFF2-40B4-BE49-F238E27FC236}">
                <a16:creationId xmlns:a16="http://schemas.microsoft.com/office/drawing/2014/main" id="{8305B98B-1650-3A09-B749-0D153A2B4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8500" y="5810250"/>
            <a:ext cx="2514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BUILDING CONCEPTS</a:t>
            </a:r>
            <a:br>
              <a:rPr lang="en-US" sz="4000" b="1" dirty="0">
                <a:solidFill>
                  <a:srgbClr val="FFFFFF"/>
                </a:solidFill>
                <a:latin typeface="FiraGO"/>
              </a:rPr>
            </a:br>
            <a:r>
              <a:rPr lang="en-US" sz="4000" b="1" dirty="0">
                <a:solidFill>
                  <a:srgbClr val="FFC000"/>
                </a:solidFill>
                <a:latin typeface="FiraGO"/>
              </a:rPr>
              <a:t>Two Separate Bunkers</a:t>
            </a:r>
            <a:r>
              <a:rPr lang="en-US" sz="4000" b="1" dirty="0">
                <a:solidFill>
                  <a:srgbClr val="FFFFFF"/>
                </a:solidFill>
                <a:latin typeface="FiraGO"/>
              </a:rPr>
              <a:t>	</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sp>
        <p:nvSpPr>
          <p:cNvPr id="4" name="TextBox 3"/>
          <p:cNvSpPr txBox="1"/>
          <p:nvPr/>
        </p:nvSpPr>
        <p:spPr>
          <a:xfrm>
            <a:off x="266699" y="2528490"/>
            <a:ext cx="14131499" cy="4672408"/>
          </a:xfrm>
          <a:prstGeom prst="rect">
            <a:avLst/>
          </a:prstGeom>
          <a:noFill/>
        </p:spPr>
        <p:txBody>
          <a:bodyPr wrap="square" rtlCol="0">
            <a:noAutofit/>
          </a:bodyPr>
          <a:lstStyle/>
          <a:p>
            <a:r>
              <a:rPr lang="en-US" sz="4000" b="1" cap="small" dirty="0">
                <a:solidFill>
                  <a:srgbClr val="0070C0"/>
                </a:solidFill>
              </a:rPr>
              <a:t>Kutaisi Proton Therapy Clinic</a:t>
            </a:r>
            <a:endParaRPr lang="en-US" sz="4000" dirty="0">
              <a:solidFill>
                <a:srgbClr val="0070C0"/>
              </a:solidFill>
            </a:endParaRPr>
          </a:p>
          <a:p>
            <a:pPr lvl="0"/>
            <a:r>
              <a:rPr lang="en-US" sz="3600" b="1" cap="small" dirty="0"/>
              <a:t>Bunker 1</a:t>
            </a:r>
            <a:r>
              <a:rPr lang="en-US" sz="3600" dirty="0"/>
              <a:t>  </a:t>
            </a:r>
            <a:r>
              <a:rPr lang="en-US" sz="2800" dirty="0"/>
              <a:t>– Radiation Shielding Bunker for IBA </a:t>
            </a:r>
            <a:r>
              <a:rPr lang="en-US" sz="2800" dirty="0" err="1"/>
              <a:t>ProteusONE</a:t>
            </a:r>
            <a:r>
              <a:rPr lang="en-US" sz="2800" dirty="0"/>
              <a:t> Cyclotron (500-600 m2); </a:t>
            </a:r>
          </a:p>
          <a:p>
            <a:pPr lvl="0"/>
            <a:r>
              <a:rPr lang="en-US" sz="3600" b="1" cap="small" dirty="0"/>
              <a:t>Building 1</a:t>
            </a:r>
            <a:r>
              <a:rPr lang="en-US" sz="3600" dirty="0"/>
              <a:t> </a:t>
            </a:r>
            <a:r>
              <a:rPr lang="en-US" sz="2800" dirty="0"/>
              <a:t>– Connected to the Bunker 1 - Proton Therapy Clinic for proton therapy treatment and all necessary equipment (1,500-2,000 m2);  </a:t>
            </a:r>
          </a:p>
          <a:p>
            <a:pPr lvl="0"/>
            <a:endParaRPr lang="en-US" sz="2800" dirty="0"/>
          </a:p>
          <a:p>
            <a:pPr lvl="0"/>
            <a:r>
              <a:rPr lang="en-US" sz="4000" b="1" cap="small" dirty="0">
                <a:solidFill>
                  <a:srgbClr val="0070C0"/>
                </a:solidFill>
              </a:rPr>
              <a:t>Kutaisi Cyclotron Lab</a:t>
            </a:r>
            <a:endParaRPr lang="en-US" sz="4000" dirty="0">
              <a:solidFill>
                <a:srgbClr val="0070C0"/>
              </a:solidFill>
            </a:endParaRPr>
          </a:p>
          <a:p>
            <a:pPr lvl="0"/>
            <a:r>
              <a:rPr lang="en-US" sz="3600" b="1" cap="small" dirty="0"/>
              <a:t>Bunker 2</a:t>
            </a:r>
            <a:r>
              <a:rPr lang="en-US" sz="3600" dirty="0"/>
              <a:t> </a:t>
            </a:r>
            <a:r>
              <a:rPr lang="en-US" sz="2800" dirty="0"/>
              <a:t>– Radiation Shielding Bunker for IBA S2C2 Cyclotron research facility (500-600 m2);</a:t>
            </a:r>
          </a:p>
          <a:p>
            <a:pPr lvl="0"/>
            <a:r>
              <a:rPr lang="en-US" sz="3600" b="1" cap="small" dirty="0"/>
              <a:t>Building 2</a:t>
            </a:r>
            <a:r>
              <a:rPr lang="en-US" sz="3600" cap="small" dirty="0"/>
              <a:t> </a:t>
            </a:r>
            <a:r>
              <a:rPr lang="en-US" sz="2800" dirty="0"/>
              <a:t>– Connected to the Bunker 2 - Building for research facility (1,500-2,000 m2);</a:t>
            </a:r>
          </a:p>
          <a:p>
            <a:endParaRPr lang="en-US" sz="3600" dirty="0"/>
          </a:p>
        </p:txBody>
      </p:sp>
    </p:spTree>
    <p:extLst>
      <p:ext uri="{BB962C8B-B14F-4D97-AF65-F5344CB8AC3E}">
        <p14:creationId xmlns:p14="http://schemas.microsoft.com/office/powerpoint/2010/main" val="3371706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IBA FACILITIES</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sp>
        <p:nvSpPr>
          <p:cNvPr id="4" name="TextBox 3"/>
          <p:cNvSpPr txBox="1"/>
          <p:nvPr/>
        </p:nvSpPr>
        <p:spPr>
          <a:xfrm>
            <a:off x="266700" y="2528490"/>
            <a:ext cx="13834688" cy="4672408"/>
          </a:xfrm>
          <a:prstGeom prst="rect">
            <a:avLst/>
          </a:prstGeom>
          <a:noFill/>
        </p:spPr>
        <p:txBody>
          <a:bodyPr wrap="square" rtlCol="0">
            <a:noAutofit/>
          </a:bodyPr>
          <a:lstStyle/>
          <a:p>
            <a:r>
              <a:rPr lang="en-US" sz="3600" b="1" dirty="0">
                <a:solidFill>
                  <a:srgbClr val="0070C0"/>
                </a:solidFill>
              </a:rPr>
              <a:t>KIU Proton Therapy Clinic</a:t>
            </a:r>
          </a:p>
          <a:p>
            <a:r>
              <a:rPr lang="en-US" sz="3600" dirty="0"/>
              <a:t>IBA </a:t>
            </a:r>
            <a:r>
              <a:rPr lang="en-US" sz="3600" i="1" dirty="0" err="1"/>
              <a:t>Proteus</a:t>
            </a:r>
            <a:r>
              <a:rPr lang="en-US" sz="3600" dirty="0" err="1"/>
              <a:t>®</a:t>
            </a:r>
            <a:r>
              <a:rPr lang="en-US" sz="3600" i="1" dirty="0" err="1"/>
              <a:t>ONE</a:t>
            </a:r>
            <a:r>
              <a:rPr lang="en-US" sz="3600" dirty="0"/>
              <a:t> </a:t>
            </a:r>
          </a:p>
          <a:p>
            <a:endParaRPr lang="en-US" sz="3600" dirty="0"/>
          </a:p>
          <a:p>
            <a:pPr lvl="0"/>
            <a:r>
              <a:rPr lang="en-US" sz="3600" b="1" dirty="0">
                <a:solidFill>
                  <a:srgbClr val="0070C0"/>
                </a:solidFill>
              </a:rPr>
              <a:t>Kutaisi IBA Cyclotron Lab</a:t>
            </a:r>
          </a:p>
          <a:p>
            <a:pPr lvl="0"/>
            <a:r>
              <a:rPr lang="en-US" sz="3600" i="1" dirty="0"/>
              <a:t>IBA S2C2 Cyclotron</a:t>
            </a:r>
          </a:p>
          <a:p>
            <a:pPr lvl="0"/>
            <a:endParaRPr lang="en-US" sz="3600" dirty="0"/>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91500" y="2388754"/>
            <a:ext cx="6176588" cy="4600810"/>
          </a:xfrm>
          <a:prstGeom prst="rect">
            <a:avLst/>
          </a:prstGeom>
        </p:spPr>
      </p:pic>
    </p:spTree>
    <p:extLst>
      <p:ext uri="{BB962C8B-B14F-4D97-AF65-F5344CB8AC3E}">
        <p14:creationId xmlns:p14="http://schemas.microsoft.com/office/powerpoint/2010/main" val="37062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401799" cy="296878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t="45716" b="33968"/>
          <a:stretch/>
        </p:blipFill>
        <p:spPr>
          <a:xfrm>
            <a:off x="0" y="1278451"/>
            <a:ext cx="14401799" cy="1462941"/>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5950B11-0CE3-4838-A58B-21BDB7595620}"/>
              </a:ext>
            </a:extLst>
          </p:cNvPr>
          <p:cNvSpPr>
            <a:spLocks noGrp="1"/>
          </p:cNvSpPr>
          <p:nvPr>
            <p:ph type="title"/>
          </p:nvPr>
        </p:nvSpPr>
        <p:spPr>
          <a:xfrm>
            <a:off x="950518" y="480060"/>
            <a:ext cx="12496914" cy="1364381"/>
          </a:xfrm>
        </p:spPr>
        <p:txBody>
          <a:bodyPr>
            <a:normAutofit/>
          </a:bodyPr>
          <a:lstStyle/>
          <a:p>
            <a:r>
              <a:rPr lang="en-US" sz="4000" b="1" dirty="0">
                <a:solidFill>
                  <a:srgbClr val="FFFFFF"/>
                </a:solidFill>
                <a:latin typeface="FiraGO"/>
              </a:rPr>
              <a:t>KIU HTC – LAC (Low Activation Concrete)</a:t>
            </a:r>
          </a:p>
        </p:txBody>
      </p:sp>
      <p:sp>
        <p:nvSpPr>
          <p:cNvPr id="41"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589794"/>
            <a:ext cx="14398199" cy="4611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8175813-2A56-4B52-BE68-72EE37DBAA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5100" y="524853"/>
            <a:ext cx="3776288" cy="932697"/>
          </a:xfrm>
          <a:prstGeom prst="rect">
            <a:avLst/>
          </a:prstGeom>
        </p:spPr>
      </p:pic>
      <p:sp>
        <p:nvSpPr>
          <p:cNvPr id="4" name="TextBox 3"/>
          <p:cNvSpPr txBox="1"/>
          <p:nvPr/>
        </p:nvSpPr>
        <p:spPr>
          <a:xfrm>
            <a:off x="342900" y="2076450"/>
            <a:ext cx="13834688" cy="5124448"/>
          </a:xfrm>
          <a:prstGeom prst="rect">
            <a:avLst/>
          </a:prstGeom>
          <a:noFill/>
        </p:spPr>
        <p:txBody>
          <a:bodyPr wrap="square" rtlCol="0">
            <a:noAutofit/>
          </a:bodyPr>
          <a:lstStyle/>
          <a:p>
            <a:r>
              <a:rPr lang="en-US" sz="3600" b="1" dirty="0">
                <a:solidFill>
                  <a:srgbClr val="0070C0"/>
                </a:solidFill>
              </a:rPr>
              <a:t>LAC requirements</a:t>
            </a:r>
          </a:p>
          <a:p>
            <a:endParaRPr lang="en-US" sz="3600" b="1" dirty="0">
              <a:solidFill>
                <a:srgbClr val="0070C0"/>
              </a:solidFill>
            </a:endParaRPr>
          </a:p>
          <a:p>
            <a:endParaRPr lang="en-US" sz="3600" dirty="0"/>
          </a:p>
          <a:p>
            <a:pPr lvl="0"/>
            <a:endParaRPr lang="en-US" sz="3600" b="1" dirty="0">
              <a:solidFill>
                <a:srgbClr val="0070C0"/>
              </a:solidFill>
            </a:endParaRPr>
          </a:p>
          <a:p>
            <a:pPr lvl="0"/>
            <a:r>
              <a:rPr lang="en-US" sz="3600" b="1" dirty="0" err="1">
                <a:solidFill>
                  <a:srgbClr val="0070C0"/>
                </a:solidFill>
              </a:rPr>
              <a:t>Aisemont</a:t>
            </a:r>
            <a:r>
              <a:rPr lang="en-US" sz="3600" b="1" dirty="0">
                <a:solidFill>
                  <a:srgbClr val="0070C0"/>
                </a:solidFill>
              </a:rPr>
              <a:t>, Fosses-la-Ville, Belgium</a:t>
            </a:r>
          </a:p>
          <a:p>
            <a:pPr lvl="0"/>
            <a:endParaRPr lang="en-US" sz="3600" dirty="0"/>
          </a:p>
        </p:txBody>
      </p:sp>
      <p:pic>
        <p:nvPicPr>
          <p:cNvPr id="5" name="Picture 4">
            <a:extLst>
              <a:ext uri="{FF2B5EF4-FFF2-40B4-BE49-F238E27FC236}">
                <a16:creationId xmlns:a16="http://schemas.microsoft.com/office/drawing/2014/main" id="{279E06AA-517D-93E3-0E56-1A72E43CA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 y="2762250"/>
            <a:ext cx="3886200" cy="1202983"/>
          </a:xfrm>
          <a:prstGeom prst="rect">
            <a:avLst/>
          </a:prstGeom>
        </p:spPr>
      </p:pic>
      <p:pic>
        <p:nvPicPr>
          <p:cNvPr id="9" name="Picture 8">
            <a:extLst>
              <a:ext uri="{FF2B5EF4-FFF2-40B4-BE49-F238E27FC236}">
                <a16:creationId xmlns:a16="http://schemas.microsoft.com/office/drawing/2014/main" id="{A05006AA-61E4-E29F-506C-CC962F111D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5056" y="2762250"/>
            <a:ext cx="4517044" cy="1202982"/>
          </a:xfrm>
          <a:prstGeom prst="rect">
            <a:avLst/>
          </a:prstGeom>
        </p:spPr>
      </p:pic>
      <p:pic>
        <p:nvPicPr>
          <p:cNvPr id="11" name="Picture 10">
            <a:extLst>
              <a:ext uri="{FF2B5EF4-FFF2-40B4-BE49-F238E27FC236}">
                <a16:creationId xmlns:a16="http://schemas.microsoft.com/office/drawing/2014/main" id="{34B32D14-FF34-E617-8D96-1A6F2D5B29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29" y="4872990"/>
            <a:ext cx="2269671" cy="1847850"/>
          </a:xfrm>
          <a:prstGeom prst="rect">
            <a:avLst/>
          </a:prstGeom>
        </p:spPr>
      </p:pic>
      <p:pic>
        <p:nvPicPr>
          <p:cNvPr id="13" name="Picture 12">
            <a:extLst>
              <a:ext uri="{FF2B5EF4-FFF2-40B4-BE49-F238E27FC236}">
                <a16:creationId xmlns:a16="http://schemas.microsoft.com/office/drawing/2014/main" id="{98F163D6-2835-9A09-5EA3-4784779003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3300" y="4895346"/>
            <a:ext cx="2514600" cy="1847852"/>
          </a:xfrm>
          <a:prstGeom prst="rect">
            <a:avLst/>
          </a:prstGeom>
        </p:spPr>
      </p:pic>
      <p:pic>
        <p:nvPicPr>
          <p:cNvPr id="15" name="Picture 14">
            <a:extLst>
              <a:ext uri="{FF2B5EF4-FFF2-40B4-BE49-F238E27FC236}">
                <a16:creationId xmlns:a16="http://schemas.microsoft.com/office/drawing/2014/main" id="{D025A7DF-75D3-A876-B7B0-D7DE4A438E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115174" y="4662454"/>
            <a:ext cx="1847852" cy="2285999"/>
          </a:xfrm>
          <a:prstGeom prst="rect">
            <a:avLst/>
          </a:prstGeom>
        </p:spPr>
      </p:pic>
    </p:spTree>
    <p:extLst>
      <p:ext uri="{BB962C8B-B14F-4D97-AF65-F5344CB8AC3E}">
        <p14:creationId xmlns:p14="http://schemas.microsoft.com/office/powerpoint/2010/main" val="113130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ქუთაისის საერთაშორისო უნივერსიტეტი - kutaisi international university">
            <a:extLst>
              <a:ext uri="{FF2B5EF4-FFF2-40B4-BE49-F238E27FC236}">
                <a16:creationId xmlns:a16="http://schemas.microsoft.com/office/drawing/2014/main" id="{D0D8960E-23DD-402C-843E-D1A4BE99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9" y="41412"/>
            <a:ext cx="2439944" cy="758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F2C66-F8CE-4E68-8A9A-95759CDDDECF}"/>
              </a:ext>
            </a:extLst>
          </p:cNvPr>
          <p:cNvSpPr txBox="1"/>
          <p:nvPr/>
        </p:nvSpPr>
        <p:spPr>
          <a:xfrm>
            <a:off x="3531143" y="89600"/>
            <a:ext cx="9492192" cy="900246"/>
          </a:xfrm>
          <a:prstGeom prst="rect">
            <a:avLst/>
          </a:prstGeom>
          <a:noFill/>
        </p:spPr>
        <p:txBody>
          <a:bodyPr wrap="square">
            <a:spAutoFit/>
          </a:bodyPr>
          <a:lstStyle/>
          <a:p>
            <a:r>
              <a:rPr lang="en-US" sz="3360" b="1" dirty="0">
                <a:solidFill>
                  <a:schemeClr val="accent1">
                    <a:lumMod val="50000"/>
                  </a:schemeClr>
                </a:solidFill>
                <a:latin typeface="Sylfaen" panose="010A0502050306030303" pitchFamily="18" charset="0"/>
              </a:rPr>
              <a:t>Particle Therapy Co-Operative Group (PTCOG)    </a:t>
            </a:r>
          </a:p>
          <a:p>
            <a:endParaRPr lang="en-US" sz="1890" b="1" dirty="0">
              <a:solidFill>
                <a:schemeClr val="accent1">
                  <a:lumMod val="50000"/>
                </a:schemeClr>
              </a:solidFill>
              <a:latin typeface="Open San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1238250"/>
            <a:ext cx="13462326" cy="4267200"/>
          </a:xfrm>
          <a:prstGeom prst="rect">
            <a:avLst/>
          </a:prstGeom>
        </p:spPr>
      </p:pic>
      <p:pic>
        <p:nvPicPr>
          <p:cNvPr id="3" name="Picture 2"/>
          <p:cNvPicPr>
            <a:picLocks noChangeAspect="1"/>
          </p:cNvPicPr>
          <p:nvPr/>
        </p:nvPicPr>
        <p:blipFill>
          <a:blip r:embed="rId5"/>
          <a:stretch>
            <a:fillRect/>
          </a:stretch>
        </p:blipFill>
        <p:spPr>
          <a:xfrm>
            <a:off x="-22860" y="5566409"/>
            <a:ext cx="14401800" cy="981761"/>
          </a:xfrm>
          <a:prstGeom prst="rect">
            <a:avLst/>
          </a:prstGeom>
        </p:spPr>
      </p:pic>
    </p:spTree>
    <p:extLst>
      <p:ext uri="{BB962C8B-B14F-4D97-AF65-F5344CB8AC3E}">
        <p14:creationId xmlns:p14="http://schemas.microsoft.com/office/powerpoint/2010/main" val="3439608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676</Words>
  <Application>Microsoft Office PowerPoint</Application>
  <PresentationFormat>Custom</PresentationFormat>
  <Paragraphs>99</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Unicode MS</vt:lpstr>
      <vt:lpstr>Calibri</vt:lpstr>
      <vt:lpstr>FiraGO</vt:lpstr>
      <vt:lpstr>Open Sans</vt:lpstr>
      <vt:lpstr>Sylfaen</vt:lpstr>
      <vt:lpstr>Times New Roman</vt:lpstr>
      <vt:lpstr>Wingdings</vt:lpstr>
      <vt:lpstr>Office Theme</vt:lpstr>
      <vt:lpstr>KIU2020</vt:lpstr>
      <vt:lpstr>PowerPoint Presentation</vt:lpstr>
      <vt:lpstr>KIU Hadron Therapy Center</vt:lpstr>
      <vt:lpstr>KIU Hadron Therapy Center</vt:lpstr>
      <vt:lpstr>KIU HTC – E2E design</vt:lpstr>
      <vt:lpstr>KIU HTC – BUILDING CONCEPTS Two Separate Bunkers </vt:lpstr>
      <vt:lpstr>KIU HTC – IBA FACILITIES</vt:lpstr>
      <vt:lpstr>KIU HTC – LAC (Low Activation Concrete)</vt:lpstr>
      <vt:lpstr>PowerPoint Presentation</vt:lpstr>
      <vt:lpstr>KIU HTC - SITE</vt:lpstr>
      <vt:lpstr>July 11 – Groundbreaking Event</vt:lpstr>
      <vt:lpstr>KIU HTC - PROJECT</vt:lpstr>
      <vt:lpstr>KIU HTC - PROJECT</vt:lpstr>
      <vt:lpstr>KIU HTC - PROJECT</vt:lpstr>
      <vt:lpstr>KIU HTC - PROJECT</vt:lpstr>
      <vt:lpstr>KIU HTC - PROJECT</vt:lpstr>
      <vt:lpstr>KIU HTC - PROJECT</vt:lpstr>
      <vt:lpstr>KIU HTC - Roadmap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Kiu Chancellor</dc:creator>
  <cp:lastModifiedBy>Irakli Tsagareli</cp:lastModifiedBy>
  <cp:revision>216</cp:revision>
  <dcterms:created xsi:type="dcterms:W3CDTF">2020-11-29T11:45:34Z</dcterms:created>
  <dcterms:modified xsi:type="dcterms:W3CDTF">2022-09-11T07:27:07Z</dcterms:modified>
</cp:coreProperties>
</file>