
<file path=[Content_Types].xml><?xml version="1.0" encoding="utf-8"?>
<Types xmlns="http://schemas.openxmlformats.org/package/2006/content-types">
  <Default Extension="avi" ContentType="video/x-msvideo"/>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6" r:id="rId2"/>
    <p:sldId id="488" r:id="rId3"/>
    <p:sldId id="498" r:id="rId4"/>
    <p:sldId id="516" r:id="rId5"/>
    <p:sldId id="489" r:id="rId6"/>
    <p:sldId id="545" r:id="rId7"/>
    <p:sldId id="546" r:id="rId8"/>
    <p:sldId id="548" r:id="rId9"/>
    <p:sldId id="547" r:id="rId10"/>
    <p:sldId id="551" r:id="rId11"/>
    <p:sldId id="552" r:id="rId12"/>
    <p:sldId id="502" r:id="rId13"/>
    <p:sldId id="549" r:id="rId14"/>
    <p:sldId id="522" r:id="rId15"/>
    <p:sldId id="477" r:id="rId16"/>
    <p:sldId id="476" r:id="rId17"/>
    <p:sldId id="386" r:id="rId18"/>
    <p:sldId id="444" r:id="rId19"/>
    <p:sldId id="445" r:id="rId20"/>
    <p:sldId id="474" r:id="rId21"/>
    <p:sldId id="485" r:id="rId22"/>
    <p:sldId id="446" r:id="rId23"/>
  </p:sldIdLst>
  <p:sldSz cx="9144000" cy="5143500" type="screen16x9"/>
  <p:notesSz cx="6889750" cy="1002188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A713A9E-7003-40BF-A294-E44042124581}">
          <p14:sldIdLst>
            <p14:sldId id="256"/>
            <p14:sldId id="488"/>
            <p14:sldId id="498"/>
            <p14:sldId id="516"/>
            <p14:sldId id="489"/>
            <p14:sldId id="545"/>
            <p14:sldId id="546"/>
            <p14:sldId id="548"/>
            <p14:sldId id="547"/>
            <p14:sldId id="551"/>
            <p14:sldId id="552"/>
            <p14:sldId id="502"/>
            <p14:sldId id="549"/>
            <p14:sldId id="522"/>
            <p14:sldId id="477"/>
            <p14:sldId id="476"/>
          </p14:sldIdLst>
        </p14:section>
        <p14:section name="Fortschritte bei den FAIR Detektoren" id="{5C4BE4E7-F7BD-429A-8A85-5519C5120257}">
          <p14:sldIdLst/>
        </p14:section>
        <p14:section name="Helmholtzinstitute" id="{B9F51C5A-FAE1-4723-ADCE-0BD022947C4B}">
          <p14:sldIdLst/>
        </p14:section>
        <p14:section name="Further developments" id="{4A73B027-E3B7-4BDD-BA8F-7F5E5B1FDECB}">
          <p14:sldIdLst/>
        </p14:section>
        <p14:section name="Summary and outlook" id="{C1415C9D-128F-4E11-AE8C-135B9CF16035}">
          <p14:sldIdLst>
            <p14:sldId id="386"/>
            <p14:sldId id="444"/>
            <p14:sldId id="445"/>
            <p14:sldId id="474"/>
            <p14:sldId id="485"/>
            <p14:sldId id="446"/>
          </p14:sldIdLst>
        </p14:section>
      </p14:sectionLst>
    </p:ext>
    <p:ext uri="{EFAFB233-063F-42B5-8137-9DF3F51BA10A}">
      <p15:sldGuideLst xmlns:p15="http://schemas.microsoft.com/office/powerpoint/2012/main">
        <p15:guide id="1" orient="horz" pos="1869" userDrawn="1">
          <p15:clr>
            <a:srgbClr val="A4A3A4"/>
          </p15:clr>
        </p15:guide>
        <p15:guide id="3"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ifels, Yvonne Dr." initials="LYD" lastIdx="2" clrIdx="0">
    <p:extLst>
      <p:ext uri="{19B8F6BF-5375-455C-9EA6-DF929625EA0E}">
        <p15:presenceInfo xmlns:p15="http://schemas.microsoft.com/office/powerpoint/2012/main" userId="S-1-5-21-839522115-515967899-725345543-7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858583"/>
    <a:srgbClr val="A1A1A1"/>
    <a:srgbClr val="A0A09D"/>
    <a:srgbClr val="949491"/>
    <a:srgbClr val="999795"/>
    <a:srgbClr val="83817D"/>
    <a:srgbClr val="959693"/>
    <a:srgbClr val="6D6B67"/>
    <a:srgbClr val="8D8E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84" autoAdjust="0"/>
    <p:restoredTop sz="82491" autoAdjust="0"/>
  </p:normalViewPr>
  <p:slideViewPr>
    <p:cSldViewPr snapToGrid="0" snapToObjects="1">
      <p:cViewPr varScale="1">
        <p:scale>
          <a:sx n="106" d="100"/>
          <a:sy n="106" d="100"/>
        </p:scale>
        <p:origin x="597" y="39"/>
      </p:cViewPr>
      <p:guideLst>
        <p:guide orient="horz" pos="186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879"/>
    </p:cViewPr>
  </p:sorterViewPr>
  <p:notesViewPr>
    <p:cSldViewPr snapToGrid="0" snapToObjects="1" showGuides="1">
      <p:cViewPr varScale="1">
        <p:scale>
          <a:sx n="57" d="100"/>
          <a:sy n="57" d="100"/>
        </p:scale>
        <p:origin x="1963"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2"/>
            <a:ext cx="2985558" cy="501095"/>
          </a:xfrm>
          <a:prstGeom prst="rect">
            <a:avLst/>
          </a:prstGeom>
        </p:spPr>
        <p:txBody>
          <a:bodyPr vert="horz" lIns="96611" tIns="48306" rIns="96611" bIns="48306" rtlCol="0"/>
          <a:lstStyle>
            <a:lvl1pPr algn="l">
              <a:defRPr sz="1300"/>
            </a:lvl1pPr>
          </a:lstStyle>
          <a:p>
            <a:endParaRPr lang="de-DE"/>
          </a:p>
        </p:txBody>
      </p:sp>
      <p:sp>
        <p:nvSpPr>
          <p:cNvPr id="3" name="Datumsplatzhalter 2"/>
          <p:cNvSpPr>
            <a:spLocks noGrp="1"/>
          </p:cNvSpPr>
          <p:nvPr>
            <p:ph type="dt" sz="quarter" idx="1"/>
          </p:nvPr>
        </p:nvSpPr>
        <p:spPr>
          <a:xfrm>
            <a:off x="3902599" y="2"/>
            <a:ext cx="2985558" cy="501095"/>
          </a:xfrm>
          <a:prstGeom prst="rect">
            <a:avLst/>
          </a:prstGeom>
        </p:spPr>
        <p:txBody>
          <a:bodyPr vert="horz" lIns="96611" tIns="48306" rIns="96611" bIns="48306" rtlCol="0"/>
          <a:lstStyle>
            <a:lvl1pPr algn="r">
              <a:defRPr sz="1300"/>
            </a:lvl1pPr>
          </a:lstStyle>
          <a:p>
            <a:fld id="{0B851660-0934-124D-A4B3-496C7F320307}" type="datetimeFigureOut">
              <a:rPr lang="de-DE" smtClean="0"/>
              <a:t>11.09.2022</a:t>
            </a:fld>
            <a:endParaRPr lang="de-DE"/>
          </a:p>
        </p:txBody>
      </p:sp>
      <p:sp>
        <p:nvSpPr>
          <p:cNvPr id="4" name="Fußzeilenplatzhalter 3"/>
          <p:cNvSpPr>
            <a:spLocks noGrp="1"/>
          </p:cNvSpPr>
          <p:nvPr>
            <p:ph type="ftr" sz="quarter" idx="2"/>
          </p:nvPr>
        </p:nvSpPr>
        <p:spPr>
          <a:xfrm>
            <a:off x="1" y="9519057"/>
            <a:ext cx="2985558" cy="501095"/>
          </a:xfrm>
          <a:prstGeom prst="rect">
            <a:avLst/>
          </a:prstGeom>
        </p:spPr>
        <p:txBody>
          <a:bodyPr vert="horz" lIns="96611" tIns="48306" rIns="96611" bIns="48306" rtlCol="0" anchor="b"/>
          <a:lstStyle>
            <a:lvl1pPr algn="l">
              <a:defRPr sz="1300"/>
            </a:lvl1pPr>
          </a:lstStyle>
          <a:p>
            <a:endParaRPr lang="de-DE"/>
          </a:p>
        </p:txBody>
      </p:sp>
      <p:sp>
        <p:nvSpPr>
          <p:cNvPr id="5" name="Foliennummernplatzhalter 4"/>
          <p:cNvSpPr>
            <a:spLocks noGrp="1"/>
          </p:cNvSpPr>
          <p:nvPr>
            <p:ph type="sldNum" sz="quarter" idx="3"/>
          </p:nvPr>
        </p:nvSpPr>
        <p:spPr>
          <a:xfrm>
            <a:off x="3902599" y="9519057"/>
            <a:ext cx="2985558" cy="501095"/>
          </a:xfrm>
          <a:prstGeom prst="rect">
            <a:avLst/>
          </a:prstGeom>
        </p:spPr>
        <p:txBody>
          <a:bodyPr vert="horz" lIns="96611" tIns="48306" rIns="96611" bIns="48306" rtlCol="0" anchor="b"/>
          <a:lstStyle>
            <a:lvl1pPr algn="r">
              <a:defRPr sz="1300"/>
            </a:lvl1pPr>
          </a:lstStyle>
          <a:p>
            <a:fld id="{7F3A3EDE-7EBB-0F4A-80C2-34DB9D2E2ED3}" type="slidenum">
              <a:rPr lang="de-DE" smtClean="0"/>
              <a:t>‹Nr.›</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2"/>
            <a:ext cx="2985558" cy="501095"/>
          </a:xfrm>
          <a:prstGeom prst="rect">
            <a:avLst/>
          </a:prstGeom>
        </p:spPr>
        <p:txBody>
          <a:bodyPr vert="horz" lIns="96611" tIns="48306" rIns="96611" bIns="48306" rtlCol="0"/>
          <a:lstStyle>
            <a:lvl1pPr algn="l">
              <a:defRPr sz="1300"/>
            </a:lvl1pPr>
          </a:lstStyle>
          <a:p>
            <a:endParaRPr lang="de-DE"/>
          </a:p>
        </p:txBody>
      </p:sp>
      <p:sp>
        <p:nvSpPr>
          <p:cNvPr id="3" name="Datumsplatzhalter 2"/>
          <p:cNvSpPr>
            <a:spLocks noGrp="1"/>
          </p:cNvSpPr>
          <p:nvPr>
            <p:ph type="dt" idx="1"/>
          </p:nvPr>
        </p:nvSpPr>
        <p:spPr>
          <a:xfrm>
            <a:off x="3902599" y="2"/>
            <a:ext cx="2985558" cy="501095"/>
          </a:xfrm>
          <a:prstGeom prst="rect">
            <a:avLst/>
          </a:prstGeom>
        </p:spPr>
        <p:txBody>
          <a:bodyPr vert="horz" lIns="96611" tIns="48306" rIns="96611" bIns="48306" rtlCol="0"/>
          <a:lstStyle>
            <a:lvl1pPr algn="r">
              <a:defRPr sz="1300"/>
            </a:lvl1pPr>
          </a:lstStyle>
          <a:p>
            <a:fld id="{98C828EF-C252-394A-93BF-1C478CFA0896}" type="datetimeFigureOut">
              <a:rPr lang="de-DE" smtClean="0"/>
              <a:t>11.09.2022</a:t>
            </a:fld>
            <a:endParaRPr lang="de-DE"/>
          </a:p>
        </p:txBody>
      </p:sp>
      <p:sp>
        <p:nvSpPr>
          <p:cNvPr id="4" name="Folienbildplatzhalter 3"/>
          <p:cNvSpPr>
            <a:spLocks noGrp="1" noRot="1" noChangeAspect="1"/>
          </p:cNvSpPr>
          <p:nvPr>
            <p:ph type="sldImg" idx="2"/>
          </p:nvPr>
        </p:nvSpPr>
        <p:spPr>
          <a:xfrm>
            <a:off x="104775" y="752475"/>
            <a:ext cx="6680200" cy="3757613"/>
          </a:xfrm>
          <a:prstGeom prst="rect">
            <a:avLst/>
          </a:prstGeom>
          <a:noFill/>
          <a:ln w="12700">
            <a:solidFill>
              <a:prstClr val="black"/>
            </a:solidFill>
          </a:ln>
        </p:spPr>
        <p:txBody>
          <a:bodyPr vert="horz" lIns="96611" tIns="48306" rIns="96611" bIns="48306" rtlCol="0" anchor="ctr"/>
          <a:lstStyle/>
          <a:p>
            <a:endParaRPr lang="de-DE"/>
          </a:p>
        </p:txBody>
      </p:sp>
      <p:sp>
        <p:nvSpPr>
          <p:cNvPr id="5" name="Notizenplatzhalter 4"/>
          <p:cNvSpPr>
            <a:spLocks noGrp="1"/>
          </p:cNvSpPr>
          <p:nvPr>
            <p:ph type="body" sz="quarter" idx="3"/>
          </p:nvPr>
        </p:nvSpPr>
        <p:spPr>
          <a:xfrm>
            <a:off x="688976" y="4760397"/>
            <a:ext cx="5511800" cy="4509850"/>
          </a:xfrm>
          <a:prstGeom prst="rect">
            <a:avLst/>
          </a:prstGeom>
        </p:spPr>
        <p:txBody>
          <a:bodyPr vert="horz" lIns="96611" tIns="48306" rIns="96611" bIns="48306"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519057"/>
            <a:ext cx="2985558" cy="501095"/>
          </a:xfrm>
          <a:prstGeom prst="rect">
            <a:avLst/>
          </a:prstGeom>
        </p:spPr>
        <p:txBody>
          <a:bodyPr vert="horz" lIns="96611" tIns="48306" rIns="96611" bIns="48306" rtlCol="0" anchor="b"/>
          <a:lstStyle>
            <a:lvl1pPr algn="l">
              <a:defRPr sz="1300"/>
            </a:lvl1pPr>
          </a:lstStyle>
          <a:p>
            <a:endParaRPr lang="de-DE"/>
          </a:p>
        </p:txBody>
      </p:sp>
      <p:sp>
        <p:nvSpPr>
          <p:cNvPr id="7" name="Foliennummernplatzhalter 6"/>
          <p:cNvSpPr>
            <a:spLocks noGrp="1"/>
          </p:cNvSpPr>
          <p:nvPr>
            <p:ph type="sldNum" sz="quarter" idx="5"/>
          </p:nvPr>
        </p:nvSpPr>
        <p:spPr>
          <a:xfrm>
            <a:off x="3902599" y="9519057"/>
            <a:ext cx="2985558" cy="501095"/>
          </a:xfrm>
          <a:prstGeom prst="rect">
            <a:avLst/>
          </a:prstGeom>
        </p:spPr>
        <p:txBody>
          <a:bodyPr vert="horz" lIns="96611" tIns="48306" rIns="96611" bIns="48306" rtlCol="0" anchor="b"/>
          <a:lstStyle>
            <a:lvl1pPr algn="r">
              <a:defRPr sz="1300"/>
            </a:lvl1pPr>
          </a:lstStyle>
          <a:p>
            <a:fld id="{DAE02386-BEE7-5D4D-B4E7-4BB579C47884}" type="slidenum">
              <a:rPr lang="de-DE" smtClean="0"/>
              <a:t>‹Nr.›</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E02386-BEE7-5D4D-B4E7-4BB579C47884}" type="slidenum">
              <a:rPr lang="de-DE" smtClean="0"/>
              <a:t>1</a:t>
            </a:fld>
            <a:endParaRPr lang="de-DE"/>
          </a:p>
        </p:txBody>
      </p:sp>
    </p:spTree>
    <p:extLst>
      <p:ext uri="{BB962C8B-B14F-4D97-AF65-F5344CB8AC3E}">
        <p14:creationId xmlns:p14="http://schemas.microsoft.com/office/powerpoint/2010/main" val="2542576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DAE02386-BEE7-5D4D-B4E7-4BB579C47884}" type="slidenum">
              <a:rPr lang="de-DE" smtClean="0"/>
              <a:t>2</a:t>
            </a:fld>
            <a:endParaRPr lang="de-DE"/>
          </a:p>
        </p:txBody>
      </p:sp>
    </p:spTree>
    <p:extLst>
      <p:ext uri="{BB962C8B-B14F-4D97-AF65-F5344CB8AC3E}">
        <p14:creationId xmlns:p14="http://schemas.microsoft.com/office/powerpoint/2010/main" val="3979071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DAE02386-BEE7-5D4D-B4E7-4BB579C47884}" type="slidenum">
              <a:rPr lang="de-DE" smtClean="0"/>
              <a:t>10</a:t>
            </a:fld>
            <a:endParaRPr lang="de-DE"/>
          </a:p>
        </p:txBody>
      </p:sp>
    </p:spTree>
    <p:extLst>
      <p:ext uri="{BB962C8B-B14F-4D97-AF65-F5344CB8AC3E}">
        <p14:creationId xmlns:p14="http://schemas.microsoft.com/office/powerpoint/2010/main" val="1264015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DAE02386-BEE7-5D4D-B4E7-4BB579C47884}" type="slidenum">
              <a:rPr lang="de-DE" smtClean="0"/>
              <a:t>12</a:t>
            </a:fld>
            <a:endParaRPr lang="de-DE"/>
          </a:p>
        </p:txBody>
      </p:sp>
    </p:spTree>
    <p:extLst>
      <p:ext uri="{BB962C8B-B14F-4D97-AF65-F5344CB8AC3E}">
        <p14:creationId xmlns:p14="http://schemas.microsoft.com/office/powerpoint/2010/main" val="2097669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DAE02386-BEE7-5D4D-B4E7-4BB579C47884}" type="slidenum">
              <a:rPr lang="de-DE" smtClean="0"/>
              <a:t>14</a:t>
            </a:fld>
            <a:endParaRPr lang="de-DE"/>
          </a:p>
        </p:txBody>
      </p:sp>
    </p:spTree>
    <p:extLst>
      <p:ext uri="{BB962C8B-B14F-4D97-AF65-F5344CB8AC3E}">
        <p14:creationId xmlns:p14="http://schemas.microsoft.com/office/powerpoint/2010/main" val="148056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44"/>
            <a:r>
              <a:rPr lang="en-US" dirty="0"/>
              <a:t>Risk of resource shortage due to parallel operation and construction</a:t>
            </a:r>
          </a:p>
          <a:p>
            <a:endParaRPr lang="en-GB" dirty="0"/>
          </a:p>
        </p:txBody>
      </p:sp>
      <p:sp>
        <p:nvSpPr>
          <p:cNvPr id="4" name="Slide Number Placeholder 3"/>
          <p:cNvSpPr>
            <a:spLocks noGrp="1"/>
          </p:cNvSpPr>
          <p:nvPr>
            <p:ph type="sldNum" sz="quarter" idx="10"/>
          </p:nvPr>
        </p:nvSpPr>
        <p:spPr/>
        <p:txBody>
          <a:bodyPr/>
          <a:lstStyle/>
          <a:p>
            <a:fld id="{DAE02386-BEE7-5D4D-B4E7-4BB579C47884}" type="slidenum">
              <a:rPr lang="de-DE" smtClean="0"/>
              <a:t>15</a:t>
            </a:fld>
            <a:endParaRPr lang="de-DE"/>
          </a:p>
        </p:txBody>
      </p:sp>
    </p:spTree>
    <p:extLst>
      <p:ext uri="{BB962C8B-B14F-4D97-AF65-F5344CB8AC3E}">
        <p14:creationId xmlns:p14="http://schemas.microsoft.com/office/powerpoint/2010/main" val="2181526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During FAIR Phase-0:</a:t>
            </a:r>
            <a:endParaRPr lang="en-US" dirty="0"/>
          </a:p>
          <a:p>
            <a:pPr marL="278744" indent="-278744">
              <a:buFont typeface="Arial" panose="020B0604020202020204" pitchFamily="34" charset="0"/>
              <a:buChar char="•"/>
            </a:pPr>
            <a:r>
              <a:rPr lang="en-US" dirty="0"/>
              <a:t>Each individual experiment does not exceed four weeks of main beamtime. </a:t>
            </a:r>
          </a:p>
          <a:p>
            <a:pPr marL="278744" indent="-278744">
              <a:buFont typeface="Arial" panose="020B0604020202020204" pitchFamily="34" charset="0"/>
              <a:buChar char="•"/>
            </a:pPr>
            <a:r>
              <a:rPr lang="en-US" dirty="0"/>
              <a:t>As in past years, intense beam sharing between the SHIP and TASCA will allow us to make best use of the available beamtime and to also commission new and advanced equipment in parallel to high-impact science runs.</a:t>
            </a:r>
            <a:endParaRPr lang="de-DE" dirty="0"/>
          </a:p>
          <a:p>
            <a:r>
              <a:rPr lang="de-CH" b="1" dirty="0" err="1"/>
              <a:t>Beams</a:t>
            </a:r>
            <a:r>
              <a:rPr lang="de-CH" b="1" dirty="0"/>
              <a:t>:</a:t>
            </a:r>
            <a:endParaRPr lang="de-CH" dirty="0"/>
          </a:p>
          <a:p>
            <a:pPr marL="278744" indent="-278744">
              <a:buFont typeface="Arial" panose="020B0604020202020204" pitchFamily="34" charset="0"/>
              <a:buChar char="•"/>
            </a:pPr>
            <a:r>
              <a:rPr lang="de-CH" dirty="0"/>
              <a:t>The </a:t>
            </a:r>
            <a:r>
              <a:rPr lang="de-CH" dirty="0" err="1"/>
              <a:t>program</a:t>
            </a:r>
            <a:r>
              <a:rPr lang="de-CH" dirty="0"/>
              <a:t> will </a:t>
            </a:r>
            <a:r>
              <a:rPr lang="de-CH" dirty="0" err="1"/>
              <a:t>continue</a:t>
            </a:r>
            <a:r>
              <a:rPr lang="de-CH" dirty="0"/>
              <a:t> </a:t>
            </a:r>
            <a:r>
              <a:rPr lang="de-CH" dirty="0" err="1"/>
              <a:t>to</a:t>
            </a:r>
            <a:r>
              <a:rPr lang="de-CH" dirty="0"/>
              <a:t> </a:t>
            </a:r>
            <a:r>
              <a:rPr lang="de-CH" dirty="0" err="1"/>
              <a:t>rely</a:t>
            </a:r>
            <a:r>
              <a:rPr lang="de-CH" dirty="0"/>
              <a:t> </a:t>
            </a:r>
            <a:r>
              <a:rPr lang="de-CH" dirty="0" err="1"/>
              <a:t>heavily</a:t>
            </a:r>
            <a:r>
              <a:rPr lang="de-CH" dirty="0"/>
              <a:t> on </a:t>
            </a:r>
            <a:r>
              <a:rPr lang="de-CH" dirty="0" err="1"/>
              <a:t>the</a:t>
            </a:r>
            <a:r>
              <a:rPr lang="de-CH" dirty="0"/>
              <a:t> </a:t>
            </a:r>
            <a:r>
              <a:rPr lang="de-CH" baseline="30000" dirty="0"/>
              <a:t>48</a:t>
            </a:r>
            <a:r>
              <a:rPr lang="de-CH" dirty="0"/>
              <a:t>Ca </a:t>
            </a:r>
            <a:r>
              <a:rPr lang="de-CH" dirty="0" err="1"/>
              <a:t>and</a:t>
            </a:r>
            <a:r>
              <a:rPr lang="de-CH" dirty="0"/>
              <a:t> </a:t>
            </a:r>
            <a:r>
              <a:rPr lang="de-CH" baseline="30000" dirty="0"/>
              <a:t>50</a:t>
            </a:r>
            <a:r>
              <a:rPr lang="de-CH" dirty="0"/>
              <a:t>Ti </a:t>
            </a:r>
            <a:r>
              <a:rPr lang="de-CH" dirty="0" err="1"/>
              <a:t>beams</a:t>
            </a:r>
            <a:endParaRPr lang="de-CH" dirty="0"/>
          </a:p>
          <a:p>
            <a:pPr marL="278744" indent="-278744">
              <a:buFont typeface="Arial" panose="020B0604020202020204" pitchFamily="34" charset="0"/>
              <a:buChar char="•"/>
            </a:pPr>
            <a:r>
              <a:rPr lang="de-CH" dirty="0"/>
              <a:t>Individual </a:t>
            </a:r>
            <a:r>
              <a:rPr lang="de-CH" dirty="0" err="1"/>
              <a:t>proposals</a:t>
            </a:r>
            <a:r>
              <a:rPr lang="de-CH" dirty="0"/>
              <a:t> will </a:t>
            </a:r>
            <a:r>
              <a:rPr lang="de-CH" dirty="0" err="1"/>
              <a:t>request</a:t>
            </a:r>
            <a:r>
              <a:rPr lang="de-CH" dirty="0"/>
              <a:t> </a:t>
            </a:r>
            <a:r>
              <a:rPr lang="de-CH" dirty="0" err="1"/>
              <a:t>other</a:t>
            </a:r>
            <a:r>
              <a:rPr lang="de-CH" dirty="0"/>
              <a:t> </a:t>
            </a:r>
            <a:r>
              <a:rPr lang="de-CH" dirty="0" err="1"/>
              <a:t>beams</a:t>
            </a:r>
            <a:r>
              <a:rPr lang="de-CH" dirty="0"/>
              <a:t>, e.g., </a:t>
            </a:r>
            <a:r>
              <a:rPr lang="de-CH" baseline="30000" dirty="0"/>
              <a:t>22</a:t>
            </a:r>
            <a:r>
              <a:rPr lang="de-CH" dirty="0"/>
              <a:t>Ne, </a:t>
            </a:r>
            <a:r>
              <a:rPr lang="de-CH" baseline="30000" dirty="0"/>
              <a:t>40</a:t>
            </a:r>
            <a:r>
              <a:rPr lang="de-CH" dirty="0"/>
              <a:t>Ar, </a:t>
            </a:r>
            <a:r>
              <a:rPr lang="de-CH" baseline="30000" dirty="0"/>
              <a:t>54</a:t>
            </a:r>
            <a:r>
              <a:rPr lang="de-CH" dirty="0"/>
              <a:t>Cr, </a:t>
            </a:r>
            <a:r>
              <a:rPr lang="de-CH" baseline="30000" dirty="0"/>
              <a:t>64</a:t>
            </a:r>
            <a:r>
              <a:rPr lang="de-CH" dirty="0"/>
              <a:t>Ni </a:t>
            </a:r>
          </a:p>
          <a:p>
            <a:pPr marL="724734" lvl="1" indent="-278744">
              <a:buFont typeface="Arial" panose="020B0604020202020204" pitchFamily="34" charset="0"/>
              <a:buChar char="•"/>
            </a:pPr>
            <a:r>
              <a:rPr lang="de-CH" dirty="0"/>
              <a:t>Access </a:t>
            </a:r>
            <a:r>
              <a:rPr lang="de-CH" dirty="0" err="1"/>
              <a:t>to</a:t>
            </a:r>
            <a:r>
              <a:rPr lang="de-CH" dirty="0"/>
              <a:t> </a:t>
            </a:r>
            <a:r>
              <a:rPr lang="de-CH" dirty="0" err="1"/>
              <a:t>molecular</a:t>
            </a:r>
            <a:r>
              <a:rPr lang="de-CH" dirty="0"/>
              <a:t> </a:t>
            </a:r>
            <a:r>
              <a:rPr lang="de-CH" dirty="0" err="1"/>
              <a:t>chemical</a:t>
            </a:r>
            <a:r>
              <a:rPr lang="de-CH" dirty="0"/>
              <a:t> SHE </a:t>
            </a:r>
            <a:r>
              <a:rPr lang="de-CH" dirty="0" err="1"/>
              <a:t>systems</a:t>
            </a:r>
            <a:endParaRPr lang="de-CH" dirty="0"/>
          </a:p>
          <a:p>
            <a:pPr marL="724734" lvl="1" indent="-278744">
              <a:buFont typeface="Arial" panose="020B0604020202020204" pitchFamily="34" charset="0"/>
              <a:buChar char="•"/>
            </a:pPr>
            <a:r>
              <a:rPr lang="de-CH" dirty="0"/>
              <a:t>Mass </a:t>
            </a:r>
            <a:r>
              <a:rPr lang="de-CH" dirty="0" err="1"/>
              <a:t>measurements</a:t>
            </a:r>
            <a:r>
              <a:rPr lang="de-CH" dirty="0"/>
              <a:t> in </a:t>
            </a:r>
            <a:r>
              <a:rPr lang="de-CH" baseline="30000" dirty="0"/>
              <a:t>263</a:t>
            </a:r>
            <a:r>
              <a:rPr lang="de-CH" dirty="0"/>
              <a:t>Sg</a:t>
            </a:r>
          </a:p>
          <a:p>
            <a:pPr marL="724734" lvl="1" indent="-278744">
              <a:buFont typeface="Arial" panose="020B0604020202020204" pitchFamily="34" charset="0"/>
              <a:buChar char="•"/>
            </a:pPr>
            <a:r>
              <a:rPr lang="de-CH" dirty="0"/>
              <a:t>ANSWERS </a:t>
            </a:r>
            <a:r>
              <a:rPr lang="de-CH" dirty="0" err="1"/>
              <a:t>studies</a:t>
            </a:r>
            <a:r>
              <a:rPr lang="de-CH" dirty="0"/>
              <a:t> </a:t>
            </a:r>
            <a:r>
              <a:rPr lang="de-CH" dirty="0" err="1"/>
              <a:t>of</a:t>
            </a:r>
            <a:r>
              <a:rPr lang="de-CH" dirty="0"/>
              <a:t> n-</a:t>
            </a:r>
            <a:r>
              <a:rPr lang="de-CH" dirty="0" err="1"/>
              <a:t>rich</a:t>
            </a:r>
            <a:r>
              <a:rPr lang="de-CH" dirty="0"/>
              <a:t> </a:t>
            </a:r>
            <a:r>
              <a:rPr lang="de-CH" dirty="0" err="1"/>
              <a:t>Rf</a:t>
            </a:r>
            <a:r>
              <a:rPr lang="de-CH" dirty="0"/>
              <a:t> isotopes</a:t>
            </a:r>
          </a:p>
          <a:p>
            <a:pPr marL="724734" lvl="1" indent="-278744">
              <a:buFont typeface="Arial" panose="020B0604020202020204" pitchFamily="34" charset="0"/>
              <a:buChar char="•"/>
            </a:pPr>
            <a:r>
              <a:rPr lang="de-CH" dirty="0"/>
              <a:t>…</a:t>
            </a:r>
          </a:p>
          <a:p>
            <a:endParaRPr lang="en-GB" dirty="0"/>
          </a:p>
        </p:txBody>
      </p:sp>
      <p:sp>
        <p:nvSpPr>
          <p:cNvPr id="4" name="Slide Number Placeholder 3"/>
          <p:cNvSpPr>
            <a:spLocks noGrp="1"/>
          </p:cNvSpPr>
          <p:nvPr>
            <p:ph type="sldNum" sz="quarter" idx="10"/>
          </p:nvPr>
        </p:nvSpPr>
        <p:spPr/>
        <p:txBody>
          <a:bodyPr/>
          <a:lstStyle/>
          <a:p>
            <a:fld id="{DAE02386-BEE7-5D4D-B4E7-4BB579C47884}" type="slidenum">
              <a:rPr lang="de-DE" smtClean="0"/>
              <a:t>16</a:t>
            </a:fld>
            <a:endParaRPr lang="de-DE"/>
          </a:p>
        </p:txBody>
      </p:sp>
    </p:spTree>
    <p:extLst>
      <p:ext uri="{BB962C8B-B14F-4D97-AF65-F5344CB8AC3E}">
        <p14:creationId xmlns:p14="http://schemas.microsoft.com/office/powerpoint/2010/main" val="3654921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E02386-BEE7-5D4D-B4E7-4BB579C47884}" type="slidenum">
              <a:rPr lang="de-DE" smtClean="0"/>
              <a:t>17</a:t>
            </a:fld>
            <a:endParaRPr lang="de-DE"/>
          </a:p>
        </p:txBody>
      </p:sp>
    </p:spTree>
    <p:extLst>
      <p:ext uri="{BB962C8B-B14F-4D97-AF65-F5344CB8AC3E}">
        <p14:creationId xmlns:p14="http://schemas.microsoft.com/office/powerpoint/2010/main" val="824231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AE02386-BEE7-5D4D-B4E7-4BB579C47884}" type="slidenum">
              <a:rPr lang="de-DE" smtClean="0"/>
              <a:t>20</a:t>
            </a:fld>
            <a:endParaRPr lang="de-DE"/>
          </a:p>
        </p:txBody>
      </p:sp>
    </p:spTree>
    <p:extLst>
      <p:ext uri="{BB962C8B-B14F-4D97-AF65-F5344CB8AC3E}">
        <p14:creationId xmlns:p14="http://schemas.microsoft.com/office/powerpoint/2010/main" val="18147053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1502578" y="976199"/>
            <a:ext cx="7426269" cy="3877686"/>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151529" y="2738074"/>
            <a:ext cx="4303059" cy="584900"/>
          </a:xfrm>
        </p:spPr>
        <p:txBody>
          <a:bodyPr anchor="b" anchorCtr="0">
            <a:noAutofit/>
          </a:bodyPr>
          <a:lstStyle>
            <a:lvl1pPr algn="ctr">
              <a:defRPr sz="2400">
                <a:solidFill>
                  <a:srgbClr val="666666"/>
                </a:solidFill>
              </a:defRPr>
            </a:lvl1pPr>
          </a:lstStyle>
          <a:p>
            <a:r>
              <a:rPr lang="en-US"/>
              <a:t>Click to edit Master title style</a:t>
            </a:r>
            <a:endParaRPr lang="de-DE" dirty="0"/>
          </a:p>
        </p:txBody>
      </p:sp>
      <p:sp>
        <p:nvSpPr>
          <p:cNvPr id="3" name="Untertitel 2"/>
          <p:cNvSpPr>
            <a:spLocks noGrp="1"/>
          </p:cNvSpPr>
          <p:nvPr>
            <p:ph type="subTitle" idx="1"/>
          </p:nvPr>
        </p:nvSpPr>
        <p:spPr>
          <a:xfrm>
            <a:off x="2151529" y="3322973"/>
            <a:ext cx="4303060" cy="531851"/>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de-DE" dirty="0"/>
          </a:p>
        </p:txBody>
      </p:sp>
      <p:sp>
        <p:nvSpPr>
          <p:cNvPr id="13" name="Rechteck 12"/>
          <p:cNvSpPr/>
          <p:nvPr userDrawn="1"/>
        </p:nvSpPr>
        <p:spPr>
          <a:xfrm>
            <a:off x="404091" y="4987636"/>
            <a:ext cx="3371273" cy="155864"/>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40993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8" y="230397"/>
            <a:ext cx="6700979" cy="590668"/>
          </a:xfrm>
        </p:spPr>
        <p:txBody>
          <a:bodyPr/>
          <a:lstStyle/>
          <a:p>
            <a:r>
              <a:rPr lang="en-US" dirty="0"/>
              <a:t>Click to edit Master title style</a:t>
            </a:r>
            <a:endParaRPr lang="de-DE" dirty="0"/>
          </a:p>
        </p:txBody>
      </p:sp>
      <p:sp>
        <p:nvSpPr>
          <p:cNvPr id="3" name="Inhaltsplatzhalter 2"/>
          <p:cNvSpPr>
            <a:spLocks noGrp="1"/>
          </p:cNvSpPr>
          <p:nvPr>
            <p:ph idx="1"/>
          </p:nvPr>
        </p:nvSpPr>
        <p:spPr/>
        <p:txBody>
          <a:bodyPr/>
          <a:lstStyle/>
          <a:p>
            <a:pPr lvl="0"/>
            <a:r>
              <a:rPr lang="en-US"/>
              <a:t>Edit Master text styles</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7" y="4914483"/>
            <a:ext cx="825285" cy="273844"/>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8"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9476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Click to edit Master title style</a:t>
            </a:r>
            <a:endParaRPr lang="de-DE" dirty="0"/>
          </a:p>
        </p:txBody>
      </p:sp>
      <p:sp>
        <p:nvSpPr>
          <p:cNvPr id="3" name="Inhaltsplatzhalter 2"/>
          <p:cNvSpPr>
            <a:spLocks noGrp="1"/>
          </p:cNvSpPr>
          <p:nvPr>
            <p:ph sz="half" idx="1"/>
          </p:nvPr>
        </p:nvSpPr>
        <p:spPr>
          <a:xfrm>
            <a:off x="457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a:t>Edit Master text styles</a:t>
            </a:r>
          </a:p>
        </p:txBody>
      </p:sp>
      <p:sp>
        <p:nvSpPr>
          <p:cNvPr id="4" name="Inhaltsplatzhalter 3"/>
          <p:cNvSpPr>
            <a:spLocks noGrp="1"/>
          </p:cNvSpPr>
          <p:nvPr>
            <p:ph sz="half" idx="2"/>
          </p:nvPr>
        </p:nvSpPr>
        <p:spPr>
          <a:xfrm>
            <a:off x="4648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a:t>Edit Master text styles</a:t>
            </a:r>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9"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286602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7"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38897924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5049583"/>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09839" y="363875"/>
            <a:ext cx="1129081" cy="376361"/>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826224"/>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727074"/>
            <a:ext cx="201600" cy="201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4949824"/>
            <a:ext cx="203277" cy="20327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317635" y="1088015"/>
            <a:ext cx="8420176" cy="3677689"/>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8015792" y="4914482"/>
            <a:ext cx="744898" cy="273844"/>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fld id="{125CBDDA-5CCF-8748-8988-9DC6C8981774}" type="slidenum">
              <a:rPr lang="de-DE" smtClean="0"/>
              <a:pPr/>
              <a:t>‹Nr.›</a:t>
            </a:fld>
            <a:endParaRPr lang="de-DE" dirty="0"/>
          </a:p>
        </p:txBody>
      </p:sp>
      <p:sp>
        <p:nvSpPr>
          <p:cNvPr id="11" name="Textfeld 10"/>
          <p:cNvSpPr txBox="1"/>
          <p:nvPr/>
        </p:nvSpPr>
        <p:spPr>
          <a:xfrm>
            <a:off x="435270" y="4950517"/>
            <a:ext cx="3527133" cy="207749"/>
          </a:xfrm>
          <a:prstGeom prst="rect">
            <a:avLst/>
          </a:prstGeom>
          <a:noFill/>
        </p:spPr>
        <p:txBody>
          <a:bodyPr wrap="square" rtlCol="0" anchor="ctr">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sz="750" dirty="0">
                <a:solidFill>
                  <a:srgbClr val="333333"/>
                </a:solidFill>
                <a:latin typeface="Arial"/>
                <a:cs typeface="Arial"/>
              </a:rPr>
              <a:t>GSI Helmholtzzentrum für Schwerionenforschung GmbH</a:t>
            </a:r>
          </a:p>
        </p:txBody>
      </p:sp>
      <p:sp>
        <p:nvSpPr>
          <p:cNvPr id="2" name="Titelplatzhalter 1"/>
          <p:cNvSpPr>
            <a:spLocks noGrp="1"/>
          </p:cNvSpPr>
          <p:nvPr>
            <p:ph type="title"/>
          </p:nvPr>
        </p:nvSpPr>
        <p:spPr>
          <a:xfrm>
            <a:off x="317638" y="231075"/>
            <a:ext cx="6129236" cy="590668"/>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7151256" y="4914482"/>
            <a:ext cx="848374" cy="273844"/>
          </a:xfrm>
          <a:prstGeom prst="rect">
            <a:avLst/>
          </a:prstGeom>
        </p:spPr>
        <p:txBody>
          <a:bodyPr vert="horz" lIns="91440" tIns="45720" rIns="91440" bIns="45720" rtlCol="0" anchor="ctr"/>
          <a:lstStyle>
            <a:lvl1pPr algn="r">
              <a:defRPr sz="750">
                <a:solidFill>
                  <a:srgbClr val="333333"/>
                </a:solidFill>
              </a:defRPr>
            </a:lvl1pPr>
          </a:lstStyle>
          <a:p>
            <a:r>
              <a:rPr lang="de-DE"/>
              <a:t>31.03.14</a:t>
            </a:r>
            <a:endParaRPr lang="de-DE" dirty="0"/>
          </a:p>
        </p:txBody>
      </p:sp>
      <p:sp>
        <p:nvSpPr>
          <p:cNvPr id="8" name="Fußzeilenplatzhalter 7"/>
          <p:cNvSpPr>
            <a:spLocks noGrp="1"/>
          </p:cNvSpPr>
          <p:nvPr>
            <p:ph type="ftr" sz="quarter" idx="3"/>
          </p:nvPr>
        </p:nvSpPr>
        <p:spPr>
          <a:xfrm>
            <a:off x="4013201"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6640829" y="206825"/>
            <a:ext cx="775055" cy="645879"/>
          </a:xfrm>
          <a:prstGeom prst="rect">
            <a:avLst/>
          </a:prstGeom>
        </p:spPr>
      </p:pic>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sldNum="0" hdr="0" ftr="0" dt="0"/>
  <p:txStyles>
    <p:titleStyle>
      <a:lvl1pPr algn="l" defTabSz="342900" rtl="0" eaLnBrk="1" latinLnBrk="0" hangingPunct="1">
        <a:spcBef>
          <a:spcPts val="600"/>
        </a:spcBef>
        <a:buNone/>
        <a:defRPr sz="2000" b="1" kern="1200">
          <a:solidFill>
            <a:srgbClr val="333333"/>
          </a:solidFill>
          <a:latin typeface="Arial"/>
          <a:ea typeface="+mj-ea"/>
          <a:cs typeface="Arial"/>
        </a:defRPr>
      </a:lvl1pPr>
    </p:titleStyle>
    <p:body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18" Type="http://schemas.openxmlformats.org/officeDocument/2006/relationships/image" Target="../media/image39.pn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3.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27.jpeg"/><Relationship Id="rId11" Type="http://schemas.openxmlformats.org/officeDocument/2006/relationships/image" Target="../media/image32.jpg"/><Relationship Id="rId5" Type="http://schemas.openxmlformats.org/officeDocument/2006/relationships/image" Target="../media/image26.png"/><Relationship Id="rId15" Type="http://schemas.openxmlformats.org/officeDocument/2006/relationships/image" Target="../media/image36.tiff"/><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jp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emf"/><Relationship Id="rId1" Type="http://schemas.openxmlformats.org/officeDocument/2006/relationships/slideLayout" Target="../slideLayouts/slideLayout4.xml"/><Relationship Id="rId4" Type="http://schemas.openxmlformats.org/officeDocument/2006/relationships/image" Target="../media/image53.emf"/></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wmf"/><Relationship Id="rId7" Type="http://schemas.openxmlformats.org/officeDocument/2006/relationships/image" Target="../media/image60.png"/><Relationship Id="rId12" Type="http://schemas.openxmlformats.org/officeDocument/2006/relationships/image" Target="../media/image65.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9.emf"/><Relationship Id="rId11" Type="http://schemas.openxmlformats.org/officeDocument/2006/relationships/image" Target="../media/image64.png"/><Relationship Id="rId5" Type="http://schemas.openxmlformats.org/officeDocument/2006/relationships/image" Target="../media/image58.wmf"/><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gif"/><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gif"/><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emf"/></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gif"/><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77.jpeg"/><Relationship Id="rId16" Type="http://schemas.openxmlformats.org/officeDocument/2006/relationships/image" Target="../media/image91.tiff"/><Relationship Id="rId20" Type="http://schemas.openxmlformats.org/officeDocument/2006/relationships/image" Target="../media/image95.jpeg"/><Relationship Id="rId1" Type="http://schemas.openxmlformats.org/officeDocument/2006/relationships/slideLayout" Target="../slideLayouts/slideLayout4.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jpeg"/><Relationship Id="rId15" Type="http://schemas.openxmlformats.org/officeDocument/2006/relationships/image" Target="../media/image90.tiff"/><Relationship Id="rId10" Type="http://schemas.openxmlformats.org/officeDocument/2006/relationships/image" Target="../media/image85.jpeg"/><Relationship Id="rId19" Type="http://schemas.openxmlformats.org/officeDocument/2006/relationships/image" Target="../media/image94.jpg"/><Relationship Id="rId4" Type="http://schemas.openxmlformats.org/officeDocument/2006/relationships/image" Target="../media/image79.png"/><Relationship Id="rId9" Type="http://schemas.openxmlformats.org/officeDocument/2006/relationships/image" Target="../media/image84.gif"/><Relationship Id="rId14" Type="http://schemas.openxmlformats.org/officeDocument/2006/relationships/image" Target="../media/image89.tiff"/><Relationship Id="rId22" Type="http://schemas.openxmlformats.org/officeDocument/2006/relationships/image" Target="../media/image97.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xml"/><Relationship Id="rId7" Type="http://schemas.openxmlformats.org/officeDocument/2006/relationships/image" Target="../media/image15.jpe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4.tiff"/><Relationship Id="rId5" Type="http://schemas.openxmlformats.org/officeDocument/2006/relationships/image" Target="../media/image13.jp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5026" y="2738073"/>
            <a:ext cx="6978315" cy="584900"/>
          </a:xfrm>
        </p:spPr>
        <p:txBody>
          <a:bodyPr/>
          <a:lstStyle/>
          <a:p>
            <a:r>
              <a:rPr lang="de-DE" dirty="0"/>
              <a:t>Partner GSI:</a:t>
            </a:r>
            <a:br>
              <a:rPr lang="de-DE" dirty="0"/>
            </a:br>
            <a:r>
              <a:rPr lang="de-DE" dirty="0"/>
              <a:t>Physics </a:t>
            </a:r>
            <a:r>
              <a:rPr lang="de-DE" dirty="0" err="1"/>
              <a:t>highlights</a:t>
            </a:r>
            <a:r>
              <a:rPr lang="de-DE" dirty="0"/>
              <a:t> and </a:t>
            </a:r>
            <a:br>
              <a:rPr lang="de-DE" dirty="0"/>
            </a:br>
            <a:r>
              <a:rPr lang="de-DE" dirty="0" err="1"/>
              <a:t>perspectives</a:t>
            </a:r>
            <a:r>
              <a:rPr lang="de-DE" dirty="0"/>
              <a:t> </a:t>
            </a:r>
            <a:r>
              <a:rPr lang="de-DE" dirty="0" err="1"/>
              <a:t>of</a:t>
            </a:r>
            <a:r>
              <a:rPr lang="de-DE" dirty="0"/>
              <a:t> FAIR</a:t>
            </a:r>
            <a:endParaRPr lang="de-DE" sz="1800" b="0" i="1" dirty="0"/>
          </a:p>
        </p:txBody>
      </p:sp>
      <p:sp>
        <p:nvSpPr>
          <p:cNvPr id="3" name="Untertitel 2"/>
          <p:cNvSpPr>
            <a:spLocks noGrp="1"/>
          </p:cNvSpPr>
          <p:nvPr>
            <p:ph type="subTitle" idx="1"/>
          </p:nvPr>
        </p:nvSpPr>
        <p:spPr>
          <a:xfrm>
            <a:off x="2418945" y="3322973"/>
            <a:ext cx="4303060" cy="531851"/>
          </a:xfrm>
        </p:spPr>
        <p:txBody>
          <a:bodyPr>
            <a:normAutofit fontScale="92500" lnSpcReduction="10000"/>
          </a:bodyPr>
          <a:lstStyle/>
          <a:p>
            <a:r>
              <a:rPr lang="de-DE" dirty="0"/>
              <a:t>September 5th – 9th, 2022</a:t>
            </a:r>
          </a:p>
          <a:p>
            <a:r>
              <a:rPr lang="de-DE" dirty="0"/>
              <a:t>Thomas Stöhlker (GSI, HI-Jena)</a:t>
            </a:r>
          </a:p>
        </p:txBody>
      </p:sp>
    </p:spTree>
    <p:extLst>
      <p:ext uri="{BB962C8B-B14F-4D97-AF65-F5344CB8AC3E}">
        <p14:creationId xmlns:p14="http://schemas.microsoft.com/office/powerpoint/2010/main" val="3910199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B5ED6E-B68C-BB64-7DC0-79187A9F82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5791430" y="3227540"/>
            <a:ext cx="1944000" cy="1457999"/>
          </a:xfrm>
          <a:prstGeom prst="rect">
            <a:avLst/>
          </a:prstGeom>
          <a:ln>
            <a:solidFill>
              <a:schemeClr val="bg1"/>
            </a:solidFill>
          </a:ln>
        </p:spPr>
      </p:pic>
      <p:sp>
        <p:nvSpPr>
          <p:cNvPr id="2" name="Title 1"/>
          <p:cNvSpPr>
            <a:spLocks noGrp="1"/>
          </p:cNvSpPr>
          <p:nvPr>
            <p:ph type="title"/>
          </p:nvPr>
        </p:nvSpPr>
        <p:spPr/>
        <p:txBody>
          <a:bodyPr/>
          <a:lstStyle/>
          <a:p>
            <a:r>
              <a:rPr lang="de-DE" dirty="0"/>
              <a:t>FAIR </a:t>
            </a:r>
            <a:r>
              <a:rPr lang="de-DE" dirty="0" err="1"/>
              <a:t>experiments</a:t>
            </a:r>
            <a:endParaRPr lang="de-DE" dirty="0"/>
          </a:p>
        </p:txBody>
      </p:sp>
      <p:pic>
        <p:nvPicPr>
          <p:cNvPr id="3" name="Picture 2">
            <a:extLst>
              <a:ext uri="{FF2B5EF4-FFF2-40B4-BE49-F238E27FC236}">
                <a16:creationId xmlns:a16="http://schemas.microsoft.com/office/drawing/2014/main" id="{CCE52999-6C95-C828-967B-49457DC9D05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9329" y="1071411"/>
            <a:ext cx="882325" cy="7424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EA72208-F3B5-74C7-7C32-B84F3792AB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4676" y="1831258"/>
            <a:ext cx="1619443" cy="1078630"/>
          </a:xfrm>
          <a:prstGeom prst="rect">
            <a:avLst/>
          </a:prstGeom>
          <a:noFill/>
          <a:ln w="9525">
            <a:solidFill>
              <a:schemeClr val="bg1"/>
            </a:solidFill>
          </a:ln>
          <a:extLst>
            <a:ext uri="{909E8E84-426E-40DD-AFC4-6F175D3DCCD1}">
              <a14:hiddenFill xmlns:a14="http://schemas.microsoft.com/office/drawing/2010/main">
                <a:solidFill>
                  <a:srgbClr val="FFFFFF"/>
                </a:solidFill>
              </a14:hiddenFill>
            </a:ext>
          </a:extLst>
        </p:spPr>
      </p:pic>
      <p:pic>
        <p:nvPicPr>
          <p:cNvPr id="5" name="Grafik 20"/>
          <p:cNvPicPr>
            <a:picLocks noChangeAspect="1"/>
          </p:cNvPicPr>
          <p:nvPr/>
        </p:nvPicPr>
        <p:blipFill>
          <a:blip r:embed="rId6" cstate="screen">
            <a:extLst>
              <a:ext uri="{28A0092B-C50C-407E-A947-70E740481C1C}">
                <a14:useLocalDpi xmlns:a14="http://schemas.microsoft.com/office/drawing/2010/main"/>
              </a:ext>
            </a:extLst>
          </a:blip>
          <a:srcRect/>
          <a:stretch/>
        </p:blipFill>
        <p:spPr bwMode="auto">
          <a:xfrm>
            <a:off x="238731" y="1831258"/>
            <a:ext cx="2605064" cy="1069105"/>
          </a:xfrm>
          <a:prstGeom prst="rect">
            <a:avLst/>
          </a:prstGeom>
          <a:ln w="9525">
            <a:solidFill>
              <a:schemeClr val="bg1"/>
            </a:solidFill>
          </a:ln>
        </p:spPr>
      </p:pic>
      <p:pic>
        <p:nvPicPr>
          <p:cNvPr id="7" name="Grafik 179"/>
          <p:cNvPicPr>
            <a:picLocks noChangeAspect="1"/>
          </p:cNvPicPr>
          <p:nvPr/>
        </p:nvPicPr>
        <p:blipFill rotWithShape="1">
          <a:blip r:embed="rId7" cstate="screen">
            <a:extLst>
              <a:ext uri="{28A0092B-C50C-407E-A947-70E740481C1C}">
                <a14:useLocalDpi xmlns:a14="http://schemas.microsoft.com/office/drawing/2010/main"/>
              </a:ext>
            </a:extLst>
          </a:blip>
          <a:srcRect t="8921" b="15481"/>
          <a:stretch/>
        </p:blipFill>
        <p:spPr>
          <a:xfrm>
            <a:off x="2009775" y="1011848"/>
            <a:ext cx="2454344" cy="819410"/>
          </a:xfrm>
          <a:prstGeom prst="rect">
            <a:avLst/>
          </a:prstGeom>
          <a:ln w="9525">
            <a:solidFill>
              <a:schemeClr val="bg1"/>
            </a:solidFill>
          </a:ln>
        </p:spPr>
      </p:pic>
      <p:pic>
        <p:nvPicPr>
          <p:cNvPr id="8" name="Picture 7">
            <a:extLst>
              <a:ext uri="{FF2B5EF4-FFF2-40B4-BE49-F238E27FC236}">
                <a16:creationId xmlns:a16="http://schemas.microsoft.com/office/drawing/2014/main" id="{0C85AA5C-7527-54B3-FD90-96107C7B1AFB}"/>
              </a:ext>
            </a:extLst>
          </p:cNvPr>
          <p:cNvPicPr>
            <a:picLocks noChangeAspect="1"/>
          </p:cNvPicPr>
          <p:nvPr/>
        </p:nvPicPr>
        <p:blipFill rotWithShape="1">
          <a:blip r:embed="rId8"/>
          <a:srcRect l="27804"/>
          <a:stretch/>
        </p:blipFill>
        <p:spPr>
          <a:xfrm>
            <a:off x="6651623" y="1907244"/>
            <a:ext cx="2271404" cy="1008000"/>
          </a:xfrm>
          <a:prstGeom prst="rect">
            <a:avLst/>
          </a:prstGeom>
          <a:ln w="9525">
            <a:solidFill>
              <a:schemeClr val="bg1"/>
            </a:solidFill>
          </a:ln>
        </p:spPr>
      </p:pic>
      <p:pic>
        <p:nvPicPr>
          <p:cNvPr id="9" name="Picture 8">
            <a:extLst>
              <a:ext uri="{FF2B5EF4-FFF2-40B4-BE49-F238E27FC236}">
                <a16:creationId xmlns:a16="http://schemas.microsoft.com/office/drawing/2014/main" id="{B7A73091-6DE6-4DBE-387B-32FFCD48CF3F}"/>
              </a:ext>
            </a:extLst>
          </p:cNvPr>
          <p:cNvPicPr>
            <a:picLocks noChangeAspect="1"/>
          </p:cNvPicPr>
          <p:nvPr/>
        </p:nvPicPr>
        <p:blipFill>
          <a:blip r:embed="rId9"/>
          <a:stretch>
            <a:fillRect/>
          </a:stretch>
        </p:blipFill>
        <p:spPr>
          <a:xfrm>
            <a:off x="7361442" y="1011847"/>
            <a:ext cx="1553845" cy="900000"/>
          </a:xfrm>
          <a:prstGeom prst="rect">
            <a:avLst/>
          </a:prstGeom>
          <a:ln w="9525">
            <a:solidFill>
              <a:schemeClr val="bg1"/>
            </a:solidFill>
          </a:ln>
        </p:spPr>
      </p:pic>
      <p:pic>
        <p:nvPicPr>
          <p:cNvPr id="11" name="Picture 7">
            <a:extLst>
              <a:ext uri="{FF2B5EF4-FFF2-40B4-BE49-F238E27FC236}">
                <a16:creationId xmlns:a16="http://schemas.microsoft.com/office/drawing/2014/main" id="{62035BED-2FBB-4AF3-8C47-462023E1B8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99663" y="1909341"/>
            <a:ext cx="1951960" cy="10080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10828" y="1002737"/>
            <a:ext cx="1426058" cy="900000"/>
          </a:xfrm>
          <a:prstGeom prst="rect">
            <a:avLst/>
          </a:prstGeom>
          <a:ln w="9525">
            <a:solidFill>
              <a:schemeClr val="bg1"/>
            </a:solidFill>
          </a:ln>
        </p:spPr>
      </p:pic>
      <p:pic>
        <p:nvPicPr>
          <p:cNvPr id="13" name="Grafik 15">
            <a:extLst>
              <a:ext uri="{FF2B5EF4-FFF2-40B4-BE49-F238E27FC236}">
                <a16:creationId xmlns:a16="http://schemas.microsoft.com/office/drawing/2014/main" id="{24DA9D0B-8D91-7D29-107D-E1C1BAEBBA47}"/>
              </a:ext>
            </a:extLst>
          </p:cNvPr>
          <p:cNvPicPr/>
          <p:nvPr/>
        </p:nvPicPr>
        <p:blipFill>
          <a:blip r:embed="rId12" cstate="print">
            <a:extLst>
              <a:ext uri="{28A0092B-C50C-407E-A947-70E740481C1C}">
                <a14:useLocalDpi xmlns:a14="http://schemas.microsoft.com/office/drawing/2010/main"/>
              </a:ext>
            </a:extLst>
          </a:blip>
          <a:stretch>
            <a:fillRect/>
          </a:stretch>
        </p:blipFill>
        <p:spPr>
          <a:xfrm>
            <a:off x="4906108" y="1285552"/>
            <a:ext cx="717249" cy="364950"/>
          </a:xfrm>
          <a:prstGeom prst="rect">
            <a:avLst/>
          </a:prstGeom>
          <a:solidFill>
            <a:srgbClr val="ACD9DD"/>
          </a:solidFill>
        </p:spPr>
      </p:pic>
      <p:pic>
        <p:nvPicPr>
          <p:cNvPr id="14" name="Picture 13">
            <a:extLst>
              <a:ext uri="{FF2B5EF4-FFF2-40B4-BE49-F238E27FC236}">
                <a16:creationId xmlns:a16="http://schemas.microsoft.com/office/drawing/2014/main" id="{2082B821-C016-8373-48B7-79DBBB707D8B}"/>
              </a:ext>
            </a:extLst>
          </p:cNvPr>
          <p:cNvPicPr>
            <a:picLocks noChangeAspect="1"/>
          </p:cNvPicPr>
          <p:nvPr/>
        </p:nvPicPr>
        <p:blipFill rotWithShape="1">
          <a:blip r:embed="rId13" cstate="print">
            <a:extLst>
              <a:ext uri="{28A0092B-C50C-407E-A947-70E740481C1C}">
                <a14:useLocalDpi xmlns:a14="http://schemas.microsoft.com/office/drawing/2010/main"/>
              </a:ext>
            </a:extLst>
          </a:blip>
          <a:stretch/>
        </p:blipFill>
        <p:spPr>
          <a:xfrm>
            <a:off x="1605492" y="2972314"/>
            <a:ext cx="1929890" cy="916760"/>
          </a:xfrm>
          <a:prstGeom prst="rect">
            <a:avLst/>
          </a:prstGeom>
          <a:ln>
            <a:solidFill>
              <a:schemeClr val="bg1"/>
            </a:solidFill>
          </a:ln>
        </p:spPr>
      </p:pic>
      <p:pic>
        <p:nvPicPr>
          <p:cNvPr id="15" name="Picture 14">
            <a:extLst>
              <a:ext uri="{FF2B5EF4-FFF2-40B4-BE49-F238E27FC236}">
                <a16:creationId xmlns:a16="http://schemas.microsoft.com/office/drawing/2014/main" id="{098D3C9D-ED80-966E-4473-40BA9858F9F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84720" y="3904800"/>
            <a:ext cx="1971435" cy="1008000"/>
          </a:xfrm>
          <a:prstGeom prst="rect">
            <a:avLst/>
          </a:prstGeom>
          <a:ln>
            <a:solidFill>
              <a:schemeClr val="bg1"/>
            </a:solidFill>
          </a:ln>
        </p:spPr>
      </p:pic>
      <p:pic>
        <p:nvPicPr>
          <p:cNvPr id="16" name="Picture 3">
            <a:extLst>
              <a:ext uri="{FF2B5EF4-FFF2-40B4-BE49-F238E27FC236}">
                <a16:creationId xmlns:a16="http://schemas.microsoft.com/office/drawing/2014/main" id="{1865D81F-75C5-1643-92CA-D5A10170F040}"/>
              </a:ext>
            </a:extLst>
          </p:cNvPr>
          <p:cNvPicPr>
            <a:picLocks noChangeAspect="1"/>
          </p:cNvPicPr>
          <p:nvPr/>
        </p:nvPicPr>
        <p:blipFill>
          <a:blip r:embed="rId15"/>
          <a:stretch>
            <a:fillRect/>
          </a:stretch>
        </p:blipFill>
        <p:spPr>
          <a:xfrm>
            <a:off x="238731" y="3889074"/>
            <a:ext cx="1362923" cy="1023932"/>
          </a:xfrm>
          <a:prstGeom prst="rect">
            <a:avLst/>
          </a:prstGeom>
          <a:ln>
            <a:solidFill>
              <a:schemeClr val="bg1"/>
            </a:solidFill>
          </a:ln>
        </p:spPr>
      </p:pic>
      <p:pic>
        <p:nvPicPr>
          <p:cNvPr id="17" name="Picture 7">
            <a:extLst>
              <a:ext uri="{FF2B5EF4-FFF2-40B4-BE49-F238E27FC236}">
                <a16:creationId xmlns:a16="http://schemas.microsoft.com/office/drawing/2014/main" id="{67B5A46F-DE36-7D47-BE68-BB9596A810E2}"/>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635018" y="3077434"/>
            <a:ext cx="525473" cy="70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Grafik 2" descr="Bildschirmausschnitt"/>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93686" y="2981397"/>
            <a:ext cx="1168909" cy="1931609"/>
          </a:xfrm>
          <a:prstGeom prst="rect">
            <a:avLst/>
          </a:prstGeom>
          <a:ln>
            <a:solidFill>
              <a:schemeClr val="bg1"/>
            </a:solidFill>
          </a:ln>
        </p:spPr>
      </p:pic>
      <p:pic>
        <p:nvPicPr>
          <p:cNvPr id="19" name="Picture 18">
            <a:extLst>
              <a:ext uri="{FF2B5EF4-FFF2-40B4-BE49-F238E27FC236}">
                <a16:creationId xmlns:a16="http://schemas.microsoft.com/office/drawing/2014/main" id="{BDC2F853-ACAF-7D91-AA85-04C22B4937A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23385"/>
          <a:stretch/>
        </p:blipFill>
        <p:spPr>
          <a:xfrm>
            <a:off x="7370609" y="2984540"/>
            <a:ext cx="1551012" cy="1944000"/>
          </a:xfrm>
          <a:prstGeom prst="rect">
            <a:avLst/>
          </a:prstGeom>
          <a:ln>
            <a:solidFill>
              <a:schemeClr val="bg1"/>
            </a:solidFill>
          </a:ln>
        </p:spPr>
      </p:pic>
      <p:pic>
        <p:nvPicPr>
          <p:cNvPr id="21" name="Picture 20"/>
          <p:cNvPicPr>
            <a:picLocks noChangeAspect="1"/>
          </p:cNvPicPr>
          <p:nvPr/>
        </p:nvPicPr>
        <p:blipFill rotWithShape="1">
          <a:blip r:embed="rId19"/>
          <a:srcRect t="4660" b="12329"/>
          <a:stretch/>
        </p:blipFill>
        <p:spPr>
          <a:xfrm>
            <a:off x="4699663" y="3799485"/>
            <a:ext cx="1342153" cy="1129055"/>
          </a:xfrm>
          <a:prstGeom prst="rect">
            <a:avLst/>
          </a:prstGeom>
          <a:noFill/>
          <a:ln>
            <a:solidFill>
              <a:schemeClr val="bg1"/>
            </a:solidFill>
          </a:ln>
        </p:spPr>
      </p:pic>
      <p:pic>
        <p:nvPicPr>
          <p:cNvPr id="22" name="Picture 2">
            <a:extLst>
              <a:ext uri="{FF2B5EF4-FFF2-40B4-BE49-F238E27FC236}">
                <a16:creationId xmlns:a16="http://schemas.microsoft.com/office/drawing/2014/main" id="{4D64C949-3EA5-8908-514C-973027CE3150}"/>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699663" y="3268133"/>
            <a:ext cx="1265081" cy="288597"/>
          </a:xfrm>
          <a:prstGeom prst="rect">
            <a:avLst/>
          </a:prstGeom>
          <a:solidFill>
            <a:srgbClr val="BBEDF1"/>
          </a:solidFill>
        </p:spPr>
      </p:pic>
    </p:spTree>
    <p:extLst>
      <p:ext uri="{BB962C8B-B14F-4D97-AF65-F5344CB8AC3E}">
        <p14:creationId xmlns:p14="http://schemas.microsoft.com/office/powerpoint/2010/main" val="1960214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FAIR </a:t>
            </a:r>
            <a:r>
              <a:rPr lang="de-DE" dirty="0" err="1"/>
              <a:t>accelerators</a:t>
            </a:r>
            <a:endParaRPr lang="de-DE" dirty="0"/>
          </a:p>
        </p:txBody>
      </p:sp>
      <p:grpSp>
        <p:nvGrpSpPr>
          <p:cNvPr id="3" name="Gruppieren 25"/>
          <p:cNvGrpSpPr/>
          <p:nvPr/>
        </p:nvGrpSpPr>
        <p:grpSpPr bwMode="auto">
          <a:xfrm>
            <a:off x="1103842" y="1219201"/>
            <a:ext cx="6755644" cy="3505200"/>
            <a:chOff x="2993965" y="1917223"/>
            <a:chExt cx="3734824" cy="2214364"/>
          </a:xfrm>
        </p:grpSpPr>
        <p:pic>
          <p:nvPicPr>
            <p:cNvPr id="4" name="Grafik 4"/>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681"/>
            <a:stretch/>
          </p:blipFill>
          <p:spPr bwMode="auto">
            <a:xfrm>
              <a:off x="2993965" y="1917223"/>
              <a:ext cx="3734824" cy="2214364"/>
            </a:xfrm>
            <a:prstGeom prst="rect">
              <a:avLst/>
            </a:prstGeom>
          </p:spPr>
        </p:pic>
        <p:sp>
          <p:nvSpPr>
            <p:cNvPr id="5" name="Freihandform 18"/>
            <p:cNvSpPr/>
            <p:nvPr/>
          </p:nvSpPr>
          <p:spPr bwMode="auto">
            <a:xfrm>
              <a:off x="2996468" y="2216927"/>
              <a:ext cx="1795908" cy="1496590"/>
            </a:xfrm>
            <a:custGeom>
              <a:avLst/>
              <a:gdLst>
                <a:gd name="connsiteX0" fmla="*/ 1661050 w 1795908"/>
                <a:gd name="connsiteY0" fmla="*/ 924267 h 1496590"/>
                <a:gd name="connsiteX1" fmla="*/ 1430806 w 1795908"/>
                <a:gd name="connsiteY1" fmla="*/ 1420938 h 1496590"/>
                <a:gd name="connsiteX2" fmla="*/ 174328 w 1795908"/>
                <a:gd name="connsiteY2" fmla="*/ 1496590 h 1496590"/>
                <a:gd name="connsiteX3" fmla="*/ 0 w 1795908"/>
                <a:gd name="connsiteY3" fmla="*/ 1170958 h 1496590"/>
                <a:gd name="connsiteX4" fmla="*/ 101966 w 1795908"/>
                <a:gd name="connsiteY4" fmla="*/ 131568 h 1496590"/>
                <a:gd name="connsiteX5" fmla="*/ 776253 w 1795908"/>
                <a:gd name="connsiteY5" fmla="*/ 0 h 1496590"/>
                <a:gd name="connsiteX6" fmla="*/ 1233453 w 1795908"/>
                <a:gd name="connsiteY6" fmla="*/ 388126 h 1496590"/>
                <a:gd name="connsiteX7" fmla="*/ 1147934 w 1795908"/>
                <a:gd name="connsiteY7" fmla="*/ 513116 h 1496590"/>
                <a:gd name="connsiteX8" fmla="*/ 1335419 w 1795908"/>
                <a:gd name="connsiteY8" fmla="*/ 588768 h 1496590"/>
                <a:gd name="connsiteX9" fmla="*/ 1420938 w 1795908"/>
                <a:gd name="connsiteY9" fmla="*/ 509827 h 1496590"/>
                <a:gd name="connsiteX10" fmla="*/ 1503168 w 1795908"/>
                <a:gd name="connsiteY10" fmla="*/ 345367 h 1496590"/>
                <a:gd name="connsiteX11" fmla="*/ 1795908 w 1795908"/>
                <a:gd name="connsiteY11" fmla="*/ 453910 h 1496590"/>
                <a:gd name="connsiteX12" fmla="*/ 1733413 w 1795908"/>
                <a:gd name="connsiteY12" fmla="*/ 618371 h 1496590"/>
                <a:gd name="connsiteX13" fmla="*/ 1703810 w 1795908"/>
                <a:gd name="connsiteY13" fmla="*/ 638106 h 1496590"/>
                <a:gd name="connsiteX14" fmla="*/ 1680786 w 1795908"/>
                <a:gd name="connsiteY14" fmla="*/ 684155 h 1496590"/>
                <a:gd name="connsiteX15" fmla="*/ 1661050 w 1795908"/>
                <a:gd name="connsiteY15" fmla="*/ 924267 h 149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5908" h="1496590" extrusionOk="0">
                  <a:moveTo>
                    <a:pt x="1661050" y="924267"/>
                  </a:moveTo>
                  <a:lnTo>
                    <a:pt x="1430806" y="1420938"/>
                  </a:lnTo>
                  <a:lnTo>
                    <a:pt x="174328" y="1496590"/>
                  </a:lnTo>
                  <a:lnTo>
                    <a:pt x="0" y="1170958"/>
                  </a:lnTo>
                  <a:lnTo>
                    <a:pt x="101966" y="131568"/>
                  </a:lnTo>
                  <a:lnTo>
                    <a:pt x="776253" y="0"/>
                  </a:lnTo>
                  <a:lnTo>
                    <a:pt x="1233453" y="388126"/>
                  </a:lnTo>
                  <a:lnTo>
                    <a:pt x="1147934" y="513116"/>
                  </a:lnTo>
                  <a:lnTo>
                    <a:pt x="1335419" y="588768"/>
                  </a:lnTo>
                  <a:lnTo>
                    <a:pt x="1420938" y="509827"/>
                  </a:lnTo>
                  <a:lnTo>
                    <a:pt x="1503168" y="345367"/>
                  </a:lnTo>
                  <a:lnTo>
                    <a:pt x="1795908" y="453910"/>
                  </a:lnTo>
                  <a:lnTo>
                    <a:pt x="1733413" y="618371"/>
                  </a:lnTo>
                  <a:lnTo>
                    <a:pt x="1703810" y="638106"/>
                  </a:lnTo>
                  <a:lnTo>
                    <a:pt x="1680786" y="684155"/>
                  </a:lnTo>
                  <a:cubicBezTo>
                    <a:pt x="1679689" y="764192"/>
                    <a:pt x="1678593" y="844230"/>
                    <a:pt x="1661050" y="924267"/>
                  </a:cubicBezTo>
                  <a:close/>
                </a:path>
              </a:pathLst>
            </a:custGeom>
            <a:solidFill>
              <a:schemeClr val="bg1">
                <a:alpha val="75000"/>
              </a:schemeClr>
            </a:solidFill>
            <a:ln>
              <a:noFill/>
            </a:ln>
            <a:effectLst/>
          </p:spPr>
          <p:txBody>
            <a:bodyPr wrap="none" rtlCol="0" anchor="ctr"/>
            <a:lstStyle/>
            <a:p>
              <a:pPr algn="ctr">
                <a:defRPr/>
              </a:pPr>
              <a:endParaRPr lang="de-DE">
                <a:solidFill>
                  <a:schemeClr val="bg1">
                    <a:alpha val="0"/>
                  </a:schemeClr>
                </a:solidFill>
              </a:endParaRPr>
            </a:p>
          </p:txBody>
        </p:sp>
      </p:grpSp>
      <p:sp>
        <p:nvSpPr>
          <p:cNvPr id="6" name="Rectangle 5"/>
          <p:cNvSpPr/>
          <p:nvPr/>
        </p:nvSpPr>
        <p:spPr>
          <a:xfrm>
            <a:off x="-63118" y="1028997"/>
            <a:ext cx="9394371" cy="3864428"/>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cxnSp>
        <p:nvCxnSpPr>
          <p:cNvPr id="8" name="Straight Connector 7"/>
          <p:cNvCxnSpPr/>
          <p:nvPr/>
        </p:nvCxnSpPr>
        <p:spPr>
          <a:xfrm>
            <a:off x="-587829" y="2966357"/>
            <a:ext cx="991688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6" idx="0"/>
            <a:endCxn id="6" idx="2"/>
          </p:cNvCxnSpPr>
          <p:nvPr/>
        </p:nvCxnSpPr>
        <p:spPr>
          <a:xfrm>
            <a:off x="4634068" y="1012371"/>
            <a:ext cx="0" cy="386442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1772" y="967966"/>
            <a:ext cx="1687286" cy="369332"/>
          </a:xfrm>
          <a:prstGeom prst="rect">
            <a:avLst/>
          </a:prstGeom>
        </p:spPr>
        <p:txBody>
          <a:bodyPr vert="horz" wrap="square" lIns="91440" tIns="45720" rIns="91440" bIns="45720" rtlCol="0" anchor="t">
            <a:spAutoFit/>
          </a:bodyPr>
          <a:lstStyle/>
          <a:p>
            <a:pPr algn="l"/>
            <a:r>
              <a:rPr lang="de-DE" b="1" dirty="0"/>
              <a:t>SIS100</a:t>
            </a:r>
          </a:p>
        </p:txBody>
      </p:sp>
      <p:sp>
        <p:nvSpPr>
          <p:cNvPr id="14" name="TextBox 13"/>
          <p:cNvSpPr txBox="1"/>
          <p:nvPr/>
        </p:nvSpPr>
        <p:spPr>
          <a:xfrm>
            <a:off x="-34261" y="2966357"/>
            <a:ext cx="1687286" cy="369332"/>
          </a:xfrm>
          <a:prstGeom prst="rect">
            <a:avLst/>
          </a:prstGeom>
        </p:spPr>
        <p:txBody>
          <a:bodyPr vert="horz" wrap="square" lIns="91440" tIns="45720" rIns="91440" bIns="45720" rtlCol="0" anchor="t">
            <a:spAutoFit/>
          </a:bodyPr>
          <a:lstStyle/>
          <a:p>
            <a:pPr algn="l"/>
            <a:r>
              <a:rPr lang="de-DE" b="1" dirty="0"/>
              <a:t>Super-FRS</a:t>
            </a:r>
          </a:p>
        </p:txBody>
      </p:sp>
      <p:sp>
        <p:nvSpPr>
          <p:cNvPr id="16" name="TextBox 15"/>
          <p:cNvSpPr txBox="1"/>
          <p:nvPr/>
        </p:nvSpPr>
        <p:spPr>
          <a:xfrm>
            <a:off x="4644954" y="967966"/>
            <a:ext cx="2039982" cy="369332"/>
          </a:xfrm>
          <a:prstGeom prst="rect">
            <a:avLst/>
          </a:prstGeom>
        </p:spPr>
        <p:txBody>
          <a:bodyPr vert="horz" wrap="none" lIns="91440" tIns="45720" rIns="91440" bIns="45720" rtlCol="0" anchor="t">
            <a:spAutoFit/>
          </a:bodyPr>
          <a:lstStyle/>
          <a:p>
            <a:pPr algn="l"/>
            <a:r>
              <a:rPr lang="de-DE" b="1" dirty="0"/>
              <a:t>ESR – CRYRING</a:t>
            </a:r>
          </a:p>
        </p:txBody>
      </p:sp>
      <p:sp>
        <p:nvSpPr>
          <p:cNvPr id="17" name="TextBox 16"/>
          <p:cNvSpPr txBox="1"/>
          <p:nvPr/>
        </p:nvSpPr>
        <p:spPr>
          <a:xfrm>
            <a:off x="4630285" y="2944589"/>
            <a:ext cx="1364476" cy="369332"/>
          </a:xfrm>
          <a:prstGeom prst="rect">
            <a:avLst/>
          </a:prstGeom>
        </p:spPr>
        <p:txBody>
          <a:bodyPr vert="horz" wrap="none" lIns="91440" tIns="45720" rIns="91440" bIns="45720" rtlCol="0" anchor="t">
            <a:spAutoFit/>
          </a:bodyPr>
          <a:lstStyle/>
          <a:p>
            <a:pPr algn="l"/>
            <a:r>
              <a:rPr lang="de-DE" b="1" dirty="0"/>
              <a:t>CR - HESR</a:t>
            </a:r>
          </a:p>
        </p:txBody>
      </p:sp>
      <p:pic>
        <p:nvPicPr>
          <p:cNvPr id="18" name="Picture 17"/>
          <p:cNvPicPr>
            <a:picLocks noChangeAspect="1"/>
          </p:cNvPicPr>
          <p:nvPr/>
        </p:nvPicPr>
        <p:blipFill>
          <a:blip r:embed="rId3"/>
          <a:stretch>
            <a:fillRect/>
          </a:stretch>
        </p:blipFill>
        <p:spPr>
          <a:xfrm>
            <a:off x="68730" y="1359066"/>
            <a:ext cx="1852302" cy="1382969"/>
          </a:xfrm>
          <a:prstGeom prst="rect">
            <a:avLst/>
          </a:prstGeom>
        </p:spPr>
      </p:pic>
      <p:sp>
        <p:nvSpPr>
          <p:cNvPr id="19" name="TextBox 18"/>
          <p:cNvSpPr txBox="1"/>
          <p:nvPr/>
        </p:nvSpPr>
        <p:spPr>
          <a:xfrm>
            <a:off x="1906287" y="1030656"/>
            <a:ext cx="2644012" cy="2308324"/>
          </a:xfrm>
          <a:prstGeom prst="rect">
            <a:avLst/>
          </a:prstGeom>
        </p:spPr>
        <p:txBody>
          <a:bodyPr vert="horz" wrap="square" lIns="91440" tIns="45720" rIns="91440" bIns="45720" rtlCol="0" anchor="t">
            <a:spAutoFit/>
          </a:bodyPr>
          <a:lstStyle/>
          <a:p>
            <a:pPr marL="285750" indent="-285750" algn="l">
              <a:buClr>
                <a:srgbClr val="FFC000"/>
              </a:buClr>
              <a:buFont typeface="Wingdings" panose="05000000000000000000" pitchFamily="2" charset="2"/>
              <a:buChar char="§"/>
            </a:pPr>
            <a:r>
              <a:rPr lang="de-DE" sz="1400" dirty="0" err="1"/>
              <a:t>rigidity</a:t>
            </a:r>
            <a:r>
              <a:rPr lang="de-DE" sz="1400" dirty="0"/>
              <a:t>: 100 Tm</a:t>
            </a:r>
          </a:p>
          <a:p>
            <a:pPr marL="285750" indent="-285750" algn="l">
              <a:buClr>
                <a:srgbClr val="FFC000"/>
              </a:buClr>
              <a:buFont typeface="Wingdings" panose="05000000000000000000" pitchFamily="2" charset="2"/>
              <a:buChar char="§"/>
            </a:pPr>
            <a:r>
              <a:rPr lang="de-DE" sz="1400" dirty="0"/>
              <a:t>super-</a:t>
            </a:r>
            <a:r>
              <a:rPr lang="de-DE" sz="1400" dirty="0" err="1"/>
              <a:t>conducting</a:t>
            </a:r>
            <a:endParaRPr lang="de-DE" sz="1400" dirty="0"/>
          </a:p>
          <a:p>
            <a:pPr marL="285750" indent="-285750" algn="l">
              <a:buClr>
                <a:srgbClr val="FFC000"/>
              </a:buClr>
              <a:buFont typeface="Wingdings" panose="05000000000000000000" pitchFamily="2" charset="2"/>
              <a:buChar char="§"/>
            </a:pPr>
            <a:r>
              <a:rPr lang="de-DE" sz="1400" dirty="0" err="1"/>
              <a:t>accelerating</a:t>
            </a:r>
            <a:r>
              <a:rPr lang="de-DE" sz="1400" dirty="0"/>
              <a:t>  intermediate </a:t>
            </a:r>
            <a:r>
              <a:rPr lang="de-DE" sz="1400" dirty="0" err="1"/>
              <a:t>charge</a:t>
            </a:r>
            <a:r>
              <a:rPr lang="de-DE" sz="1400" dirty="0"/>
              <a:t> </a:t>
            </a:r>
            <a:r>
              <a:rPr lang="de-DE" sz="1400" dirty="0" err="1"/>
              <a:t>states</a:t>
            </a:r>
            <a:r>
              <a:rPr lang="de-DE" sz="1400" dirty="0"/>
              <a:t> </a:t>
            </a:r>
            <a:r>
              <a:rPr lang="de-DE" sz="1400" dirty="0" err="1"/>
              <a:t>of</a:t>
            </a:r>
            <a:r>
              <a:rPr lang="de-DE" sz="1400" dirty="0"/>
              <a:t> HIC</a:t>
            </a:r>
          </a:p>
          <a:p>
            <a:pPr marL="285750" indent="-285750" algn="l">
              <a:buClr>
                <a:srgbClr val="FFC000"/>
              </a:buClr>
              <a:buFont typeface="Wingdings" panose="05000000000000000000" pitchFamily="2" charset="2"/>
              <a:buChar char="§"/>
            </a:pPr>
            <a:r>
              <a:rPr lang="de-DE" sz="1400" dirty="0" err="1"/>
              <a:t>cryogenic</a:t>
            </a:r>
            <a:r>
              <a:rPr lang="de-DE" sz="1400" dirty="0"/>
              <a:t> UHV </a:t>
            </a:r>
            <a:r>
              <a:rPr lang="de-DE" sz="1400" dirty="0" err="1"/>
              <a:t>system</a:t>
            </a:r>
            <a:endParaRPr lang="de-DE" sz="1400" dirty="0"/>
          </a:p>
          <a:p>
            <a:pPr>
              <a:buClr>
                <a:srgbClr val="FFC000"/>
              </a:buClr>
            </a:pPr>
            <a:r>
              <a:rPr lang="de-DE" sz="1400" dirty="0" err="1"/>
              <a:t>protons</a:t>
            </a:r>
            <a:r>
              <a:rPr lang="de-DE" sz="1400" dirty="0"/>
              <a:t>: 2.5 × 10</a:t>
            </a:r>
            <a:r>
              <a:rPr lang="de-DE" sz="1400" baseline="30000" dirty="0"/>
              <a:t>13</a:t>
            </a:r>
            <a:r>
              <a:rPr lang="de-DE" sz="1400" dirty="0"/>
              <a:t>/</a:t>
            </a:r>
            <a:r>
              <a:rPr lang="de-DE" sz="1400" dirty="0" err="1"/>
              <a:t>cy</a:t>
            </a:r>
            <a:r>
              <a:rPr lang="de-DE" sz="1400" dirty="0"/>
              <a:t>, 29 </a:t>
            </a:r>
            <a:r>
              <a:rPr lang="de-DE" sz="1400" dirty="0" err="1"/>
              <a:t>GeV</a:t>
            </a:r>
            <a:endParaRPr lang="de-DE" sz="1400" dirty="0"/>
          </a:p>
          <a:p>
            <a:pPr>
              <a:buClr>
                <a:srgbClr val="FFC000"/>
              </a:buClr>
            </a:pPr>
            <a:r>
              <a:rPr lang="de-DE" sz="1400" dirty="0"/>
              <a:t>U</a:t>
            </a:r>
            <a:r>
              <a:rPr lang="de-DE" sz="1400" baseline="30000" dirty="0"/>
              <a:t>28+</a:t>
            </a:r>
            <a:r>
              <a:rPr lang="de-DE" sz="1400" dirty="0"/>
              <a:t> : 5 × 10</a:t>
            </a:r>
            <a:r>
              <a:rPr lang="de-DE" sz="1400" baseline="30000" dirty="0"/>
              <a:t>11</a:t>
            </a:r>
            <a:r>
              <a:rPr lang="de-DE" sz="1400" dirty="0"/>
              <a:t> /</a:t>
            </a:r>
            <a:r>
              <a:rPr lang="de-DE" sz="1400" dirty="0" err="1"/>
              <a:t>cy</a:t>
            </a:r>
            <a:r>
              <a:rPr lang="de-DE" sz="1400" dirty="0"/>
              <a:t>, 2.7 </a:t>
            </a:r>
            <a:r>
              <a:rPr lang="de-DE" sz="1400" dirty="0" err="1"/>
              <a:t>GeV</a:t>
            </a:r>
            <a:r>
              <a:rPr lang="de-DE" sz="1400" dirty="0"/>
              <a:t>/u</a:t>
            </a:r>
          </a:p>
          <a:p>
            <a:pPr>
              <a:buClr>
                <a:srgbClr val="FFC000"/>
              </a:buClr>
            </a:pPr>
            <a:r>
              <a:rPr lang="de-DE" sz="1400" dirty="0"/>
              <a:t>U</a:t>
            </a:r>
            <a:r>
              <a:rPr lang="de-DE" sz="1400" baseline="30000" dirty="0"/>
              <a:t>92+</a:t>
            </a:r>
            <a:r>
              <a:rPr lang="de-DE" sz="1400" dirty="0"/>
              <a:t> : 4 × 10</a:t>
            </a:r>
            <a:r>
              <a:rPr lang="de-DE" sz="1400" baseline="30000" dirty="0"/>
              <a:t>10</a:t>
            </a:r>
            <a:r>
              <a:rPr lang="de-DE" sz="1400" dirty="0"/>
              <a:t> /</a:t>
            </a:r>
            <a:r>
              <a:rPr lang="de-DE" sz="1400" dirty="0" err="1"/>
              <a:t>cy</a:t>
            </a:r>
            <a:r>
              <a:rPr lang="de-DE" sz="1400" dirty="0"/>
              <a:t>, 10 </a:t>
            </a:r>
            <a:r>
              <a:rPr lang="de-DE" sz="1400" dirty="0" err="1"/>
              <a:t>GeV</a:t>
            </a:r>
            <a:r>
              <a:rPr lang="de-DE" sz="1400" dirty="0"/>
              <a:t>/u</a:t>
            </a:r>
          </a:p>
          <a:p>
            <a:pPr marL="285750" indent="-285750" algn="l">
              <a:buClr>
                <a:srgbClr val="FFC000"/>
              </a:buClr>
              <a:buFont typeface="Wingdings" panose="05000000000000000000" pitchFamily="2" charset="2"/>
              <a:buChar char="§"/>
            </a:pPr>
            <a:endParaRPr lang="de-DE" sz="1600" dirty="0"/>
          </a:p>
          <a:p>
            <a:pPr marL="285750" indent="-285750" algn="l">
              <a:buClr>
                <a:srgbClr val="FFC000"/>
              </a:buClr>
              <a:buFont typeface="Wingdings" panose="05000000000000000000" pitchFamily="2" charset="2"/>
              <a:buChar char="§"/>
            </a:pPr>
            <a:endParaRPr lang="de-DE" sz="1600" dirty="0"/>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3340" t="4016" r="2665" b="7807"/>
          <a:stretch/>
        </p:blipFill>
        <p:spPr>
          <a:xfrm>
            <a:off x="281" y="3395724"/>
            <a:ext cx="1989200" cy="1333799"/>
          </a:xfrm>
          <a:prstGeom prst="rect">
            <a:avLst/>
          </a:prstGeom>
        </p:spPr>
      </p:pic>
      <p:sp>
        <p:nvSpPr>
          <p:cNvPr id="21" name="TextBox 20"/>
          <p:cNvSpPr txBox="1"/>
          <p:nvPr/>
        </p:nvSpPr>
        <p:spPr>
          <a:xfrm>
            <a:off x="1928059" y="3106131"/>
            <a:ext cx="2931733" cy="7694414"/>
          </a:xfrm>
          <a:prstGeom prst="rect">
            <a:avLst/>
          </a:prstGeom>
        </p:spPr>
        <p:txBody>
          <a:bodyPr vert="horz" wrap="square" lIns="91440" tIns="45720" rIns="91440" bIns="45720" rtlCol="0" anchor="t">
            <a:spAutoFit/>
          </a:bodyPr>
          <a:lstStyle/>
          <a:p>
            <a:pPr>
              <a:buClr>
                <a:srgbClr val="FFC000"/>
              </a:buClr>
            </a:pPr>
            <a:r>
              <a:rPr lang="de-DE" sz="1400" dirty="0"/>
              <a:t>ACCEPTANCE</a:t>
            </a:r>
          </a:p>
          <a:p>
            <a:pPr marL="285750" indent="-285750">
              <a:buClr>
                <a:srgbClr val="FFC000"/>
              </a:buClr>
              <a:buFont typeface="Wingdings" panose="05000000000000000000" pitchFamily="2" charset="2"/>
              <a:buChar char="§"/>
            </a:pPr>
            <a:r>
              <a:rPr lang="de-DE" sz="1400" dirty="0"/>
              <a:t>horizontal </a:t>
            </a:r>
            <a:r>
              <a:rPr lang="el-GR" sz="1400" dirty="0"/>
              <a:t>Φ</a:t>
            </a:r>
            <a:r>
              <a:rPr lang="de-DE" sz="1400" baseline="-25000" dirty="0"/>
              <a:t>x  </a:t>
            </a:r>
            <a:r>
              <a:rPr lang="de-DE" sz="1400" dirty="0"/>
              <a:t>= ±40 </a:t>
            </a:r>
            <a:r>
              <a:rPr lang="de-DE" sz="1400" dirty="0" err="1"/>
              <a:t>mrad</a:t>
            </a:r>
            <a:endParaRPr lang="de-DE" sz="1400" dirty="0"/>
          </a:p>
          <a:p>
            <a:pPr marL="285750" indent="-285750">
              <a:buClr>
                <a:srgbClr val="FFC000"/>
              </a:buClr>
              <a:buFont typeface="Wingdings" panose="05000000000000000000" pitchFamily="2" charset="2"/>
              <a:buChar char="§"/>
            </a:pPr>
            <a:r>
              <a:rPr lang="de-DE" sz="1400" dirty="0" err="1"/>
              <a:t>vertical</a:t>
            </a:r>
            <a:r>
              <a:rPr lang="de-DE" sz="1400" dirty="0"/>
              <a:t>     </a:t>
            </a:r>
            <a:r>
              <a:rPr lang="el-GR" sz="1400" dirty="0"/>
              <a:t>Φ</a:t>
            </a:r>
            <a:r>
              <a:rPr lang="de-DE" sz="1400" baseline="-25000" dirty="0"/>
              <a:t>y  </a:t>
            </a:r>
            <a:r>
              <a:rPr lang="de-DE" sz="1400" dirty="0"/>
              <a:t>= ±20 </a:t>
            </a:r>
            <a:r>
              <a:rPr lang="de-DE" sz="1400" dirty="0" err="1"/>
              <a:t>mrad</a:t>
            </a:r>
            <a:endParaRPr lang="de-DE" sz="1400" dirty="0"/>
          </a:p>
          <a:p>
            <a:pPr marL="285750" indent="-285750">
              <a:buClr>
                <a:srgbClr val="FFC000"/>
              </a:buClr>
              <a:buFont typeface="Wingdings" panose="05000000000000000000" pitchFamily="2" charset="2"/>
              <a:buChar char="§"/>
            </a:pPr>
            <a:r>
              <a:rPr lang="de-DE" sz="1400" dirty="0" err="1"/>
              <a:t>momentum</a:t>
            </a:r>
            <a:r>
              <a:rPr lang="de-DE" sz="1400" dirty="0"/>
              <a:t>  </a:t>
            </a:r>
            <a:r>
              <a:rPr lang="el-GR" sz="1400" dirty="0"/>
              <a:t>Δ</a:t>
            </a:r>
            <a:r>
              <a:rPr lang="de-DE" sz="1400" dirty="0"/>
              <a:t>P/P = ±2.5 %</a:t>
            </a:r>
          </a:p>
          <a:p>
            <a:pPr marL="285750" indent="-285750">
              <a:buClr>
                <a:srgbClr val="FFC000"/>
              </a:buClr>
              <a:buFont typeface="Wingdings" panose="05000000000000000000" pitchFamily="2" charset="2"/>
              <a:buChar char="§"/>
            </a:pPr>
            <a:r>
              <a:rPr lang="de-DE" sz="1400" dirty="0" err="1"/>
              <a:t>magnetic</a:t>
            </a:r>
            <a:r>
              <a:rPr lang="de-DE" sz="1400" dirty="0"/>
              <a:t> </a:t>
            </a:r>
            <a:r>
              <a:rPr lang="de-DE" sz="1400" dirty="0" err="1"/>
              <a:t>rigidity</a:t>
            </a:r>
            <a:r>
              <a:rPr lang="de-DE" sz="1400" dirty="0"/>
              <a:t>  2 - 20 Tm</a:t>
            </a:r>
          </a:p>
          <a:p>
            <a:pPr>
              <a:buClr>
                <a:srgbClr val="FFC000"/>
              </a:buClr>
            </a:pPr>
            <a:r>
              <a:rPr lang="de-DE" sz="1400" dirty="0"/>
              <a:t>MOMENTUM RESOLUTION </a:t>
            </a:r>
          </a:p>
          <a:p>
            <a:pPr marL="285750" indent="-285750">
              <a:buClr>
                <a:srgbClr val="FFC000"/>
              </a:buClr>
              <a:buFont typeface="Wingdings" panose="05000000000000000000" pitchFamily="2" charset="2"/>
              <a:buChar char="§"/>
            </a:pPr>
            <a:r>
              <a:rPr lang="de-DE" sz="1400" dirty="0" err="1"/>
              <a:t>first</a:t>
            </a:r>
            <a:r>
              <a:rPr lang="de-DE" sz="1400" dirty="0"/>
              <a:t> </a:t>
            </a:r>
            <a:r>
              <a:rPr lang="de-DE" sz="1400" dirty="0" err="1"/>
              <a:t>stage</a:t>
            </a:r>
            <a:r>
              <a:rPr lang="de-DE" sz="1400" dirty="0"/>
              <a:t>      = 750</a:t>
            </a:r>
          </a:p>
          <a:p>
            <a:pPr marL="285750" indent="-285750">
              <a:buClr>
                <a:srgbClr val="FFC000"/>
              </a:buClr>
              <a:buFont typeface="Wingdings" panose="05000000000000000000" pitchFamily="2" charset="2"/>
              <a:buChar char="§"/>
            </a:pPr>
            <a:r>
              <a:rPr lang="de-DE" sz="1400" dirty="0" err="1"/>
              <a:t>second</a:t>
            </a:r>
            <a:r>
              <a:rPr lang="de-DE" sz="1400" dirty="0"/>
              <a:t> </a:t>
            </a:r>
            <a:r>
              <a:rPr lang="de-DE" sz="1400" dirty="0" err="1"/>
              <a:t>stage</a:t>
            </a:r>
            <a:r>
              <a:rPr lang="de-DE" sz="1400" dirty="0"/>
              <a:t> = 1500</a:t>
            </a:r>
          </a:p>
          <a:p>
            <a:pPr marL="285750" indent="-285750">
              <a:buClr>
                <a:srgbClr val="FFC000"/>
              </a:buClr>
              <a:buFont typeface="Wingdings" panose="05000000000000000000" pitchFamily="2" charset="2"/>
              <a:buChar char="§"/>
            </a:pPr>
            <a:endParaRPr lang="de-DE" sz="1400" dirty="0"/>
          </a:p>
          <a:p>
            <a:pPr marL="285750" indent="-285750">
              <a:buClr>
                <a:srgbClr val="FFC000"/>
              </a:buClr>
              <a:buFont typeface="Wingdings" panose="05000000000000000000" pitchFamily="2" charset="2"/>
              <a:buChar char="§"/>
            </a:pPr>
            <a:endParaRPr lang="de-DE" sz="1400" dirty="0"/>
          </a:p>
          <a:p>
            <a:pPr>
              <a:buClr>
                <a:srgbClr val="FFC000"/>
              </a:buClr>
            </a:pPr>
            <a:r>
              <a:rPr lang="de-DE" sz="1400" b="1" dirty="0"/>
              <a:t>Target </a:t>
            </a:r>
            <a:r>
              <a:rPr lang="de-DE" sz="1400" b="1" dirty="0" err="1"/>
              <a:t>spot</a:t>
            </a:r>
            <a:r>
              <a:rPr lang="de-DE" sz="1400" b="1" dirty="0"/>
              <a:t> </a:t>
            </a:r>
            <a:r>
              <a:rPr lang="de-DE" sz="1400" b="1" dirty="0" err="1"/>
              <a:t>size</a:t>
            </a:r>
            <a:r>
              <a:rPr lang="de-DE" sz="1400" b="1" dirty="0"/>
              <a:t> </a:t>
            </a:r>
            <a:r>
              <a:rPr lang="de-DE" sz="1400" dirty="0"/>
              <a:t>(</a:t>
            </a:r>
            <a:r>
              <a:rPr lang="de-DE" sz="1400" dirty="0" err="1"/>
              <a:t>for</a:t>
            </a:r>
            <a:r>
              <a:rPr lang="de-DE" sz="1400" dirty="0"/>
              <a:t> </a:t>
            </a:r>
            <a:r>
              <a:rPr lang="de-DE" sz="1400" dirty="0" err="1"/>
              <a:t>slow</a:t>
            </a:r>
            <a:r>
              <a:rPr lang="de-DE" sz="1400" dirty="0"/>
              <a:t> </a:t>
            </a:r>
            <a:r>
              <a:rPr lang="de-DE" sz="1400" dirty="0" err="1"/>
              <a:t>extarction</a:t>
            </a:r>
            <a:r>
              <a:rPr lang="de-DE" sz="1400" dirty="0"/>
              <a:t>)</a:t>
            </a:r>
          </a:p>
          <a:p>
            <a:pPr marL="285750" indent="-285750">
              <a:buClr>
                <a:srgbClr val="FFC000"/>
              </a:buClr>
              <a:buFont typeface="Wingdings" panose="05000000000000000000" pitchFamily="2" charset="2"/>
              <a:buChar char="§"/>
            </a:pPr>
            <a:r>
              <a:rPr lang="de-DE" sz="1400" dirty="0"/>
              <a:t>horizontal </a:t>
            </a:r>
            <a:r>
              <a:rPr lang="el-GR" sz="1400" dirty="0"/>
              <a:t>σ</a:t>
            </a:r>
            <a:r>
              <a:rPr lang="de-DE" sz="1400" baseline="-25000" dirty="0"/>
              <a:t>x</a:t>
            </a:r>
            <a:r>
              <a:rPr lang="de-DE" sz="1400" dirty="0"/>
              <a:t> = 1 mm</a:t>
            </a:r>
          </a:p>
          <a:p>
            <a:pPr marL="285750" indent="-285750">
              <a:buClr>
                <a:srgbClr val="FFC000"/>
              </a:buClr>
              <a:buFont typeface="Wingdings" panose="05000000000000000000" pitchFamily="2" charset="2"/>
              <a:buChar char="§"/>
            </a:pPr>
            <a:r>
              <a:rPr lang="de-DE" sz="1400" dirty="0" err="1"/>
              <a:t>vertical</a:t>
            </a:r>
            <a:r>
              <a:rPr lang="de-DE" sz="1400" dirty="0"/>
              <a:t>      </a:t>
            </a:r>
            <a:r>
              <a:rPr lang="el-GR" sz="1400" dirty="0"/>
              <a:t>σ</a:t>
            </a:r>
            <a:r>
              <a:rPr lang="de-DE" sz="1400" baseline="-25000" dirty="0"/>
              <a:t>y</a:t>
            </a:r>
            <a:r>
              <a:rPr lang="de-DE" sz="1400" dirty="0"/>
              <a:t> = 2 mm</a:t>
            </a:r>
          </a:p>
          <a:p>
            <a:pPr>
              <a:buClr>
                <a:srgbClr val="FFC000"/>
              </a:buClr>
            </a:pPr>
            <a:r>
              <a:rPr lang="de-DE" sz="1400" b="1" dirty="0" err="1"/>
              <a:t>Projectile</a:t>
            </a:r>
            <a:r>
              <a:rPr lang="de-DE" sz="1400" b="1" dirty="0"/>
              <a:t> </a:t>
            </a:r>
          </a:p>
          <a:p>
            <a:pPr marL="285750" indent="-285750">
              <a:buClr>
                <a:srgbClr val="FFC000"/>
              </a:buClr>
              <a:buFont typeface="Wingdings" panose="05000000000000000000" pitchFamily="2" charset="2"/>
              <a:buChar char="§"/>
            </a:pPr>
            <a:r>
              <a:rPr lang="de-DE" sz="1400" dirty="0"/>
              <a:t>Elements </a:t>
            </a:r>
            <a:r>
              <a:rPr lang="de-DE" sz="1400" dirty="0" err="1"/>
              <a:t>from</a:t>
            </a:r>
            <a:r>
              <a:rPr lang="de-DE" sz="1400" dirty="0"/>
              <a:t> p - U</a:t>
            </a:r>
          </a:p>
          <a:p>
            <a:pPr marL="285750" indent="-285750">
              <a:buClr>
                <a:srgbClr val="FFC000"/>
              </a:buClr>
              <a:buFont typeface="Wingdings" panose="05000000000000000000" pitchFamily="2" charset="2"/>
              <a:buChar char="§"/>
            </a:pPr>
            <a:r>
              <a:rPr lang="de-DE" sz="1400" dirty="0" err="1"/>
              <a:t>Energies</a:t>
            </a:r>
            <a:r>
              <a:rPr lang="de-DE" sz="1400" dirty="0"/>
              <a:t> </a:t>
            </a:r>
            <a:r>
              <a:rPr lang="de-DE" sz="1400" dirty="0" err="1"/>
              <a:t>up</a:t>
            </a:r>
            <a:r>
              <a:rPr lang="de-DE" sz="1400" dirty="0"/>
              <a:t> </a:t>
            </a:r>
            <a:r>
              <a:rPr lang="de-DE" sz="1400" dirty="0" err="1"/>
              <a:t>to</a:t>
            </a:r>
            <a:r>
              <a:rPr lang="de-DE" sz="1400" dirty="0"/>
              <a:t> 1500 </a:t>
            </a:r>
            <a:r>
              <a:rPr lang="de-DE" sz="1400" dirty="0" err="1"/>
              <a:t>MeV</a:t>
            </a:r>
            <a:r>
              <a:rPr lang="de-DE" sz="1400" dirty="0"/>
              <a:t>/</a:t>
            </a:r>
            <a:r>
              <a:rPr lang="de-DE" sz="1400" dirty="0" err="1"/>
              <a:t>nucleon</a:t>
            </a:r>
            <a:endParaRPr lang="de-DE" sz="1400" dirty="0"/>
          </a:p>
          <a:p>
            <a:pPr marL="285750" indent="-285750">
              <a:buClr>
                <a:srgbClr val="FFC000"/>
              </a:buClr>
              <a:buFont typeface="Wingdings" panose="05000000000000000000" pitchFamily="2" charset="2"/>
              <a:buChar char="§"/>
            </a:pPr>
            <a:r>
              <a:rPr lang="de-DE" sz="1400" dirty="0" err="1"/>
              <a:t>Intensities</a:t>
            </a:r>
            <a:r>
              <a:rPr lang="de-DE" sz="1400" dirty="0"/>
              <a:t> </a:t>
            </a:r>
            <a:r>
              <a:rPr lang="de-DE" sz="1400" dirty="0" err="1"/>
              <a:t>up</a:t>
            </a:r>
            <a:r>
              <a:rPr lang="de-DE" sz="1400" dirty="0"/>
              <a:t> </a:t>
            </a:r>
            <a:r>
              <a:rPr lang="de-DE" sz="1400" dirty="0" err="1"/>
              <a:t>to</a:t>
            </a:r>
            <a:r>
              <a:rPr lang="de-DE" sz="1400" dirty="0"/>
              <a:t> 10</a:t>
            </a:r>
            <a:r>
              <a:rPr lang="de-DE" sz="1400" baseline="30000" dirty="0"/>
              <a:t>12</a:t>
            </a:r>
            <a:r>
              <a:rPr lang="de-DE" sz="1400" dirty="0"/>
              <a:t> /s (</a:t>
            </a:r>
            <a:r>
              <a:rPr lang="de-DE" sz="1400" dirty="0" err="1"/>
              <a:t>depending</a:t>
            </a:r>
            <a:r>
              <a:rPr lang="de-DE" sz="1400" dirty="0"/>
              <a:t> on </a:t>
            </a:r>
            <a:r>
              <a:rPr lang="de-DE" sz="1400" dirty="0" err="1"/>
              <a:t>element</a:t>
            </a:r>
            <a:r>
              <a:rPr lang="de-DE" sz="1400" dirty="0"/>
              <a:t>)</a:t>
            </a:r>
          </a:p>
          <a:p>
            <a:pPr marL="285750" indent="-285750">
              <a:buClr>
                <a:srgbClr val="FFC000"/>
              </a:buClr>
              <a:buFont typeface="Wingdings" panose="05000000000000000000" pitchFamily="2" charset="2"/>
              <a:buChar char="§"/>
            </a:pPr>
            <a:r>
              <a:rPr lang="de-DE" sz="1400" dirty="0"/>
              <a:t>DC </a:t>
            </a:r>
            <a:r>
              <a:rPr lang="de-DE" sz="1400" dirty="0" err="1"/>
              <a:t>or</a:t>
            </a:r>
            <a:r>
              <a:rPr lang="de-DE" sz="1400" dirty="0"/>
              <a:t> </a:t>
            </a:r>
            <a:r>
              <a:rPr lang="de-DE" sz="1400" dirty="0" err="1"/>
              <a:t>pulsed</a:t>
            </a:r>
            <a:r>
              <a:rPr lang="de-DE" sz="1400" dirty="0"/>
              <a:t> </a:t>
            </a:r>
            <a:r>
              <a:rPr lang="de-DE" sz="1400" dirty="0" err="1"/>
              <a:t>operation</a:t>
            </a:r>
            <a:endParaRPr lang="de-DE" sz="1400" dirty="0"/>
          </a:p>
          <a:p>
            <a:pPr>
              <a:buClr>
                <a:srgbClr val="FFC000"/>
              </a:buClr>
            </a:pPr>
            <a:r>
              <a:rPr lang="de-DE" sz="1400" b="1" dirty="0"/>
              <a:t>Features </a:t>
            </a:r>
          </a:p>
          <a:p>
            <a:pPr marL="285750" indent="-285750">
              <a:buClr>
                <a:srgbClr val="FFC000"/>
              </a:buClr>
              <a:buFont typeface="Wingdings" panose="05000000000000000000" pitchFamily="2" charset="2"/>
              <a:buChar char="§"/>
            </a:pPr>
            <a:r>
              <a:rPr lang="de-DE" sz="1400" dirty="0"/>
              <a:t>Fast (sub-</a:t>
            </a:r>
            <a:r>
              <a:rPr lang="de-DE" sz="1400" dirty="0" err="1"/>
              <a:t>microseconds</a:t>
            </a:r>
            <a:r>
              <a:rPr lang="de-DE" sz="1400" dirty="0"/>
              <a:t>)</a:t>
            </a:r>
          </a:p>
          <a:p>
            <a:pPr marL="285750" indent="-285750">
              <a:buClr>
                <a:srgbClr val="FFC000"/>
              </a:buClr>
              <a:buFont typeface="Wingdings" panose="05000000000000000000" pitchFamily="2" charset="2"/>
              <a:buChar char="§"/>
            </a:pPr>
            <a:r>
              <a:rPr lang="de-DE" sz="1400" dirty="0" err="1"/>
              <a:t>Two</a:t>
            </a:r>
            <a:r>
              <a:rPr lang="de-DE" sz="1400" dirty="0"/>
              <a:t> </a:t>
            </a:r>
            <a:r>
              <a:rPr lang="de-DE" sz="1400" dirty="0" err="1"/>
              <a:t>separation</a:t>
            </a:r>
            <a:r>
              <a:rPr lang="de-DE" sz="1400" dirty="0"/>
              <a:t> </a:t>
            </a:r>
            <a:r>
              <a:rPr lang="de-DE" sz="1400" dirty="0" err="1"/>
              <a:t>stages</a:t>
            </a:r>
            <a:r>
              <a:rPr lang="de-DE" sz="1400" dirty="0"/>
              <a:t> - </a:t>
            </a:r>
            <a:r>
              <a:rPr lang="de-DE" sz="1400" dirty="0" err="1"/>
              <a:t>Pre</a:t>
            </a:r>
            <a:r>
              <a:rPr lang="de-DE" sz="1400" dirty="0"/>
              <a:t>-Separator </a:t>
            </a:r>
            <a:r>
              <a:rPr lang="de-DE" sz="1400" dirty="0" err="1"/>
              <a:t>and</a:t>
            </a:r>
            <a:r>
              <a:rPr lang="de-DE" sz="1400" dirty="0"/>
              <a:t> Main-Separator</a:t>
            </a:r>
          </a:p>
          <a:p>
            <a:pPr marL="285750" indent="-285750">
              <a:buClr>
                <a:srgbClr val="FFC000"/>
              </a:buClr>
              <a:buFont typeface="Wingdings" panose="05000000000000000000" pitchFamily="2" charset="2"/>
              <a:buChar char="§"/>
            </a:pPr>
            <a:r>
              <a:rPr lang="de-DE" sz="1400" dirty="0"/>
              <a:t>Mono-</a:t>
            </a:r>
            <a:r>
              <a:rPr lang="de-DE" sz="1400" dirty="0" err="1"/>
              <a:t>isotopic</a:t>
            </a:r>
            <a:r>
              <a:rPr lang="de-DE" sz="1400" dirty="0"/>
              <a:t> </a:t>
            </a:r>
            <a:r>
              <a:rPr lang="de-DE" sz="1400" dirty="0" err="1"/>
              <a:t>or</a:t>
            </a:r>
            <a:r>
              <a:rPr lang="de-DE" sz="1400" dirty="0"/>
              <a:t> </a:t>
            </a:r>
            <a:r>
              <a:rPr lang="de-DE" sz="1400" dirty="0" err="1"/>
              <a:t>coctail</a:t>
            </a:r>
            <a:r>
              <a:rPr lang="de-DE" sz="1400" dirty="0"/>
              <a:t> </a:t>
            </a:r>
            <a:r>
              <a:rPr lang="de-DE" sz="1400" dirty="0" err="1"/>
              <a:t>beams</a:t>
            </a:r>
            <a:endParaRPr lang="de-DE" sz="1400" dirty="0"/>
          </a:p>
          <a:p>
            <a:pPr marL="285750" indent="-285750">
              <a:buClr>
                <a:srgbClr val="FFC000"/>
              </a:buClr>
              <a:buFont typeface="Wingdings" panose="05000000000000000000" pitchFamily="2" charset="2"/>
              <a:buChar char="§"/>
            </a:pPr>
            <a:r>
              <a:rPr lang="de-DE" sz="1400" dirty="0"/>
              <a:t>Multi-</a:t>
            </a:r>
            <a:r>
              <a:rPr lang="de-DE" sz="1400" dirty="0" err="1"/>
              <a:t>branch</a:t>
            </a:r>
            <a:r>
              <a:rPr lang="de-DE" sz="1400" dirty="0"/>
              <a:t> </a:t>
            </a:r>
            <a:r>
              <a:rPr lang="de-DE" sz="1400" dirty="0" err="1"/>
              <a:t>system</a:t>
            </a:r>
            <a:r>
              <a:rPr lang="de-DE" sz="1400" dirty="0"/>
              <a:t> (HEB, LEB, RB)</a:t>
            </a:r>
          </a:p>
          <a:p>
            <a:pPr marL="285750" indent="-285750">
              <a:buClr>
                <a:srgbClr val="FFC000"/>
              </a:buClr>
              <a:buFont typeface="Wingdings" panose="05000000000000000000" pitchFamily="2" charset="2"/>
              <a:buChar char="§"/>
            </a:pPr>
            <a:r>
              <a:rPr lang="de-DE" sz="1400" dirty="0"/>
              <a:t>Large </a:t>
            </a:r>
            <a:r>
              <a:rPr lang="de-DE" sz="1400" dirty="0" err="1"/>
              <a:t>phase-space</a:t>
            </a:r>
            <a:r>
              <a:rPr lang="de-DE" sz="1400" dirty="0"/>
              <a:t> </a:t>
            </a:r>
            <a:r>
              <a:rPr lang="de-DE" sz="1400" dirty="0" err="1"/>
              <a:t>acceptance</a:t>
            </a:r>
            <a:r>
              <a:rPr lang="de-DE" sz="1400" dirty="0"/>
              <a:t> </a:t>
            </a:r>
            <a:r>
              <a:rPr lang="de-DE" sz="1400" dirty="0" err="1"/>
              <a:t>utilizing</a:t>
            </a:r>
            <a:r>
              <a:rPr lang="de-DE" sz="1400" dirty="0"/>
              <a:t> SC </a:t>
            </a:r>
            <a:r>
              <a:rPr lang="de-DE" sz="1400" dirty="0" err="1"/>
              <a:t>magnets</a:t>
            </a:r>
            <a:endParaRPr lang="de-DE" sz="1400" dirty="0"/>
          </a:p>
          <a:p>
            <a:pPr marL="285750" indent="-285750">
              <a:buClr>
                <a:srgbClr val="FFC000"/>
              </a:buClr>
              <a:buFont typeface="Wingdings" panose="05000000000000000000" pitchFamily="2" charset="2"/>
              <a:buChar char="§"/>
            </a:pPr>
            <a:r>
              <a:rPr lang="de-DE" sz="1400" dirty="0"/>
              <a:t>Handling </a:t>
            </a:r>
            <a:r>
              <a:rPr lang="de-DE" sz="1400" dirty="0" err="1"/>
              <a:t>concepts</a:t>
            </a:r>
            <a:r>
              <a:rPr lang="de-DE" sz="1400" dirty="0"/>
              <a:t> </a:t>
            </a:r>
            <a:r>
              <a:rPr lang="de-DE" sz="1400" dirty="0" err="1"/>
              <a:t>for</a:t>
            </a:r>
            <a:r>
              <a:rPr lang="de-DE" sz="1400" dirty="0"/>
              <a:t> high </a:t>
            </a:r>
            <a:r>
              <a:rPr lang="de-DE" sz="1400" dirty="0" err="1"/>
              <a:t>radiation</a:t>
            </a:r>
            <a:r>
              <a:rPr lang="de-DE" sz="1400" dirty="0"/>
              <a:t> </a:t>
            </a:r>
            <a:r>
              <a:rPr lang="de-DE" sz="1400" dirty="0" err="1"/>
              <a:t>area</a:t>
            </a:r>
            <a:endParaRPr lang="de-DE" sz="1400" dirty="0"/>
          </a:p>
          <a:p>
            <a:pPr algn="l">
              <a:buClr>
                <a:srgbClr val="FFC000"/>
              </a:buClr>
            </a:pPr>
            <a:endParaRPr lang="de-DE" sz="1600" dirty="0"/>
          </a:p>
          <a:p>
            <a:pPr marL="285750" indent="-285750" algn="l">
              <a:buClr>
                <a:srgbClr val="FFC000"/>
              </a:buClr>
              <a:buFont typeface="Wingdings" panose="05000000000000000000" pitchFamily="2" charset="2"/>
              <a:buChar char="§"/>
            </a:pPr>
            <a:endParaRPr lang="de-DE" sz="1600" dirty="0"/>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15568"/>
          <a:stretch/>
        </p:blipFill>
        <p:spPr>
          <a:xfrm>
            <a:off x="4745566" y="1337298"/>
            <a:ext cx="1904616" cy="149922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6888" y="3251896"/>
            <a:ext cx="1187995" cy="1592457"/>
          </a:xfrm>
          <a:prstGeom prst="rect">
            <a:avLst/>
          </a:prstGeom>
        </p:spPr>
      </p:pic>
      <p:sp>
        <p:nvSpPr>
          <p:cNvPr id="22" name="TextBox 21"/>
          <p:cNvSpPr txBox="1"/>
          <p:nvPr/>
        </p:nvSpPr>
        <p:spPr>
          <a:xfrm>
            <a:off x="6056129" y="2749247"/>
            <a:ext cx="3193877" cy="2739211"/>
          </a:xfrm>
          <a:prstGeom prst="rect">
            <a:avLst/>
          </a:prstGeom>
        </p:spPr>
        <p:txBody>
          <a:bodyPr vert="horz" wrap="square" lIns="91440" tIns="45720" rIns="91440" bIns="45720" rtlCol="0" anchor="t">
            <a:spAutoFit/>
          </a:bodyPr>
          <a:lstStyle/>
          <a:p>
            <a:pPr marL="285750" indent="-285750" algn="l">
              <a:buClr>
                <a:srgbClr val="FFC000"/>
              </a:buClr>
              <a:buFont typeface="Wingdings" panose="05000000000000000000" pitchFamily="2" charset="2"/>
              <a:buChar char="§"/>
            </a:pPr>
            <a:endParaRPr lang="de-DE" sz="1400" dirty="0"/>
          </a:p>
          <a:p>
            <a:pPr algn="l">
              <a:buClr>
                <a:srgbClr val="FFC000"/>
              </a:buClr>
            </a:pPr>
            <a:r>
              <a:rPr lang="de-DE" sz="1400" dirty="0"/>
              <a:t>CR</a:t>
            </a:r>
          </a:p>
          <a:p>
            <a:pPr marL="285750" indent="-285750">
              <a:buClr>
                <a:srgbClr val="FFC000"/>
              </a:buClr>
              <a:buFont typeface="Wingdings" panose="05000000000000000000" pitchFamily="2" charset="2"/>
              <a:buChar char="§"/>
            </a:pPr>
            <a:r>
              <a:rPr lang="de-DE" sz="1400" dirty="0"/>
              <a:t>max. </a:t>
            </a:r>
            <a:r>
              <a:rPr lang="de-DE" sz="1400" dirty="0" err="1"/>
              <a:t>rigidity</a:t>
            </a:r>
            <a:r>
              <a:rPr lang="de-DE" sz="1400" dirty="0"/>
              <a:t> 13 Tm</a:t>
            </a:r>
          </a:p>
          <a:p>
            <a:pPr marL="285750" indent="-285750">
              <a:buClr>
                <a:srgbClr val="FFC000"/>
              </a:buClr>
              <a:buFont typeface="Wingdings" panose="05000000000000000000" pitchFamily="2" charset="2"/>
              <a:buChar char="§"/>
            </a:pPr>
            <a:r>
              <a:rPr lang="de-DE" sz="1400" dirty="0"/>
              <a:t>fast </a:t>
            </a:r>
            <a:r>
              <a:rPr lang="de-DE" sz="1400" dirty="0" err="1"/>
              <a:t>bunch</a:t>
            </a:r>
            <a:r>
              <a:rPr lang="de-DE" sz="1400" dirty="0"/>
              <a:t> </a:t>
            </a:r>
            <a:r>
              <a:rPr lang="de-DE" sz="1400" dirty="0" err="1"/>
              <a:t>rotation</a:t>
            </a:r>
            <a:r>
              <a:rPr lang="de-DE" sz="1400" dirty="0"/>
              <a:t>, </a:t>
            </a:r>
            <a:r>
              <a:rPr lang="de-DE" sz="1400" dirty="0" err="1"/>
              <a:t>coasting</a:t>
            </a:r>
            <a:r>
              <a:rPr lang="de-DE" sz="1400" dirty="0"/>
              <a:t> beam</a:t>
            </a:r>
          </a:p>
          <a:p>
            <a:pPr marL="285750" indent="-285750">
              <a:buClr>
                <a:srgbClr val="FFC000"/>
              </a:buClr>
              <a:buFont typeface="Wingdings" panose="05000000000000000000" pitchFamily="2" charset="2"/>
              <a:buChar char="§"/>
            </a:pPr>
            <a:r>
              <a:rPr lang="de-DE" sz="1400" dirty="0" err="1"/>
              <a:t>stochastic</a:t>
            </a:r>
            <a:r>
              <a:rPr lang="de-DE" sz="1400" dirty="0"/>
              <a:t> </a:t>
            </a:r>
            <a:r>
              <a:rPr lang="de-DE" sz="1400" dirty="0" err="1"/>
              <a:t>cooling</a:t>
            </a:r>
            <a:endParaRPr lang="de-DE" sz="1400" dirty="0"/>
          </a:p>
          <a:p>
            <a:pPr algn="l">
              <a:buClr>
                <a:srgbClr val="FFC000"/>
              </a:buClr>
            </a:pPr>
            <a:r>
              <a:rPr lang="de-DE" sz="1400" dirty="0"/>
              <a:t>HESR</a:t>
            </a:r>
          </a:p>
          <a:p>
            <a:pPr marL="285750" indent="-285750" algn="l">
              <a:buClr>
                <a:srgbClr val="FFC000"/>
              </a:buClr>
              <a:buFont typeface="Wingdings" panose="05000000000000000000" pitchFamily="2" charset="2"/>
              <a:buChar char="§"/>
            </a:pPr>
            <a:r>
              <a:rPr lang="de-DE" sz="1400" dirty="0" err="1"/>
              <a:t>rigidity</a:t>
            </a:r>
            <a:r>
              <a:rPr lang="de-DE" sz="1400" dirty="0"/>
              <a:t>: 5-50 Tm</a:t>
            </a:r>
          </a:p>
          <a:p>
            <a:pPr marL="285750" indent="-285750" algn="l">
              <a:buClr>
                <a:srgbClr val="FFC000"/>
              </a:buClr>
              <a:buFont typeface="Wingdings" panose="05000000000000000000" pitchFamily="2" charset="2"/>
              <a:buChar char="§"/>
            </a:pPr>
            <a:r>
              <a:rPr lang="de-DE" sz="1400" dirty="0" err="1"/>
              <a:t>accelerating</a:t>
            </a:r>
            <a:r>
              <a:rPr lang="de-DE" sz="1400" dirty="0"/>
              <a:t> p, anti-p </a:t>
            </a:r>
            <a:r>
              <a:rPr lang="de-DE" sz="1400" dirty="0" err="1"/>
              <a:t>and</a:t>
            </a:r>
            <a:r>
              <a:rPr lang="de-DE" sz="1400" dirty="0"/>
              <a:t> </a:t>
            </a:r>
            <a:r>
              <a:rPr lang="de-DE" sz="1400" dirty="0" err="1"/>
              <a:t>highly</a:t>
            </a:r>
            <a:r>
              <a:rPr lang="de-DE" sz="1400" dirty="0"/>
              <a:t> </a:t>
            </a:r>
            <a:r>
              <a:rPr lang="de-DE" sz="1400" dirty="0" err="1"/>
              <a:t>charged</a:t>
            </a:r>
            <a:r>
              <a:rPr lang="de-DE" sz="1400" dirty="0"/>
              <a:t> </a:t>
            </a:r>
            <a:r>
              <a:rPr lang="de-DE" sz="1400" dirty="0" err="1"/>
              <a:t>ions</a:t>
            </a:r>
            <a:endParaRPr lang="de-DE" sz="1400" dirty="0"/>
          </a:p>
          <a:p>
            <a:pPr marL="285750" indent="-285750" algn="l">
              <a:buClr>
                <a:srgbClr val="FFC000"/>
              </a:buClr>
              <a:buFont typeface="Wingdings" panose="05000000000000000000" pitchFamily="2" charset="2"/>
              <a:buChar char="§"/>
            </a:pPr>
            <a:r>
              <a:rPr lang="de-DE" sz="1400" dirty="0" err="1"/>
              <a:t>stochastic</a:t>
            </a:r>
            <a:r>
              <a:rPr lang="de-DE" sz="1400" dirty="0"/>
              <a:t> (</a:t>
            </a:r>
            <a:r>
              <a:rPr lang="de-DE" sz="1400" dirty="0" err="1"/>
              <a:t>and</a:t>
            </a:r>
            <a:r>
              <a:rPr lang="de-DE" sz="1400" dirty="0"/>
              <a:t> </a:t>
            </a:r>
            <a:r>
              <a:rPr lang="de-DE" sz="1400" dirty="0" err="1"/>
              <a:t>electron</a:t>
            </a:r>
            <a:r>
              <a:rPr lang="de-DE" sz="1400" dirty="0"/>
              <a:t>) </a:t>
            </a:r>
            <a:r>
              <a:rPr lang="de-DE" sz="1400" dirty="0" err="1"/>
              <a:t>cooling</a:t>
            </a:r>
            <a:endParaRPr lang="de-DE" sz="1400" dirty="0"/>
          </a:p>
          <a:p>
            <a:pPr marL="285750" indent="-285750" algn="l">
              <a:buClr>
                <a:srgbClr val="FFC000"/>
              </a:buClr>
              <a:buFont typeface="Wingdings" panose="05000000000000000000" pitchFamily="2" charset="2"/>
              <a:buChar char="§"/>
            </a:pPr>
            <a:endParaRPr lang="de-DE" sz="1600" dirty="0"/>
          </a:p>
          <a:p>
            <a:pPr marL="285750" indent="-285750" algn="l">
              <a:buClr>
                <a:srgbClr val="FFC000"/>
              </a:buClr>
              <a:buFont typeface="Wingdings" panose="05000000000000000000" pitchFamily="2" charset="2"/>
              <a:buChar char="§"/>
            </a:pPr>
            <a:endParaRPr lang="de-DE" sz="1600" dirty="0"/>
          </a:p>
        </p:txBody>
      </p:sp>
      <p:sp>
        <p:nvSpPr>
          <p:cNvPr id="23" name="TextBox 22"/>
          <p:cNvSpPr txBox="1"/>
          <p:nvPr/>
        </p:nvSpPr>
        <p:spPr>
          <a:xfrm>
            <a:off x="6621466" y="966817"/>
            <a:ext cx="2522534" cy="2277547"/>
          </a:xfrm>
          <a:prstGeom prst="rect">
            <a:avLst/>
          </a:prstGeom>
        </p:spPr>
        <p:txBody>
          <a:bodyPr vert="horz" wrap="square" lIns="91440" tIns="45720" rIns="91440" bIns="45720" rtlCol="0" anchor="t">
            <a:spAutoFit/>
          </a:bodyPr>
          <a:lstStyle/>
          <a:p>
            <a:pPr algn="l">
              <a:buClr>
                <a:srgbClr val="FFC000"/>
              </a:buClr>
            </a:pPr>
            <a:r>
              <a:rPr lang="de-DE" sz="1400" dirty="0"/>
              <a:t>ESR</a:t>
            </a:r>
          </a:p>
          <a:p>
            <a:pPr marL="285750" indent="-285750" algn="l">
              <a:buClr>
                <a:srgbClr val="FFC000"/>
              </a:buClr>
              <a:buFont typeface="Wingdings" panose="05000000000000000000" pitchFamily="2" charset="2"/>
              <a:buChar char="§"/>
            </a:pPr>
            <a:r>
              <a:rPr lang="de-DE" sz="1400" dirty="0" err="1"/>
              <a:t>rigidity</a:t>
            </a:r>
            <a:r>
              <a:rPr lang="de-DE" sz="1400" dirty="0"/>
              <a:t>: </a:t>
            </a:r>
            <a:r>
              <a:rPr lang="de-DE" sz="1400" dirty="0" err="1"/>
              <a:t>upto</a:t>
            </a:r>
            <a:r>
              <a:rPr lang="de-DE" sz="1400" dirty="0"/>
              <a:t> 10 Tm</a:t>
            </a:r>
          </a:p>
          <a:p>
            <a:pPr marL="285750" indent="-285750" algn="l">
              <a:buClr>
                <a:srgbClr val="FFC000"/>
              </a:buClr>
              <a:buFont typeface="Wingdings" panose="05000000000000000000" pitchFamily="2" charset="2"/>
              <a:buChar char="§"/>
            </a:pPr>
            <a:r>
              <a:rPr lang="de-DE" sz="1400" dirty="0" err="1"/>
              <a:t>electron</a:t>
            </a:r>
            <a:r>
              <a:rPr lang="de-DE" sz="1400" dirty="0"/>
              <a:t> </a:t>
            </a:r>
            <a:r>
              <a:rPr lang="de-DE" sz="1400" dirty="0" err="1"/>
              <a:t>cooling</a:t>
            </a:r>
            <a:endParaRPr lang="de-DE" sz="1400" dirty="0"/>
          </a:p>
          <a:p>
            <a:pPr marL="285750" indent="-285750" algn="l">
              <a:buClr>
                <a:srgbClr val="FFC000"/>
              </a:buClr>
              <a:buFont typeface="Wingdings" panose="05000000000000000000" pitchFamily="2" charset="2"/>
              <a:buChar char="§"/>
            </a:pPr>
            <a:r>
              <a:rPr lang="de-DE" sz="1400" dirty="0" err="1"/>
              <a:t>typical</a:t>
            </a:r>
            <a:r>
              <a:rPr lang="de-DE" sz="1400" dirty="0"/>
              <a:t> </a:t>
            </a:r>
            <a:r>
              <a:rPr lang="de-DE" sz="1400" dirty="0" err="1"/>
              <a:t>energies</a:t>
            </a:r>
            <a:r>
              <a:rPr lang="de-DE" sz="1400" dirty="0"/>
              <a:t> ~ 300 </a:t>
            </a:r>
            <a:r>
              <a:rPr lang="de-DE" sz="1400" dirty="0" err="1"/>
              <a:t>MeV</a:t>
            </a:r>
            <a:r>
              <a:rPr lang="de-DE" sz="1400" dirty="0"/>
              <a:t>/u</a:t>
            </a:r>
            <a:endParaRPr lang="de-DE" sz="1600" dirty="0"/>
          </a:p>
          <a:p>
            <a:pPr algn="l">
              <a:buClr>
                <a:srgbClr val="FFC000"/>
              </a:buClr>
            </a:pPr>
            <a:r>
              <a:rPr lang="de-DE" sz="1400" dirty="0"/>
              <a:t>CRYRING</a:t>
            </a:r>
          </a:p>
          <a:p>
            <a:pPr marL="342900" indent="-342900" algn="l">
              <a:buClr>
                <a:srgbClr val="FFC000"/>
              </a:buClr>
              <a:buFont typeface="Wingdings" panose="05000000000000000000" pitchFamily="2" charset="2"/>
              <a:buChar char="§"/>
            </a:pPr>
            <a:r>
              <a:rPr lang="de-DE" sz="1400" dirty="0" err="1"/>
              <a:t>rigidity</a:t>
            </a:r>
            <a:r>
              <a:rPr lang="de-DE" sz="1400" dirty="0"/>
              <a:t> 0.04 – 1.44 Tm</a:t>
            </a:r>
          </a:p>
          <a:p>
            <a:pPr marL="342900" indent="-342900" algn="l">
              <a:buClr>
                <a:srgbClr val="FFC000"/>
              </a:buClr>
              <a:buFont typeface="Wingdings" panose="05000000000000000000" pitchFamily="2" charset="2"/>
              <a:buChar char="§"/>
            </a:pPr>
            <a:r>
              <a:rPr lang="de-DE" sz="1400" dirty="0" err="1"/>
              <a:t>ion</a:t>
            </a:r>
            <a:r>
              <a:rPr lang="de-DE" sz="1400" dirty="0"/>
              <a:t> </a:t>
            </a:r>
            <a:r>
              <a:rPr lang="de-DE" sz="1400" dirty="0" err="1"/>
              <a:t>source</a:t>
            </a:r>
            <a:r>
              <a:rPr lang="de-DE" sz="1400" dirty="0"/>
              <a:t> </a:t>
            </a:r>
            <a:r>
              <a:rPr lang="de-DE" sz="1400" dirty="0" err="1"/>
              <a:t>for</a:t>
            </a:r>
            <a:r>
              <a:rPr lang="de-DE" sz="1400" dirty="0"/>
              <a:t> stand </a:t>
            </a:r>
            <a:r>
              <a:rPr lang="de-DE" sz="1400" dirty="0" err="1"/>
              <a:t>alone</a:t>
            </a:r>
            <a:r>
              <a:rPr lang="de-DE" sz="1400" dirty="0"/>
              <a:t> </a:t>
            </a:r>
            <a:r>
              <a:rPr lang="de-DE" sz="1400" dirty="0" err="1"/>
              <a:t>operation</a:t>
            </a:r>
            <a:r>
              <a:rPr lang="de-DE" sz="1400" dirty="0"/>
              <a:t> </a:t>
            </a:r>
          </a:p>
          <a:p>
            <a:pPr marL="285750" indent="-285750" algn="l">
              <a:buClr>
                <a:srgbClr val="FFC000"/>
              </a:buClr>
              <a:buFont typeface="Wingdings" panose="05000000000000000000" pitchFamily="2" charset="2"/>
              <a:buChar char="§"/>
            </a:pPr>
            <a:endParaRPr lang="de-DE" sz="1600" dirty="0"/>
          </a:p>
        </p:txBody>
      </p:sp>
    </p:spTree>
    <p:extLst>
      <p:ext uri="{BB962C8B-B14F-4D97-AF65-F5344CB8AC3E}">
        <p14:creationId xmlns:p14="http://schemas.microsoft.com/office/powerpoint/2010/main" val="3595289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FAIR </a:t>
            </a:r>
            <a:r>
              <a:rPr lang="de-DE" dirty="0" err="1"/>
              <a:t>accelerators</a:t>
            </a:r>
            <a:endParaRPr lang="de-DE" dirty="0"/>
          </a:p>
        </p:txBody>
      </p:sp>
      <p:pic>
        <p:nvPicPr>
          <p:cNvPr id="4" name="Grafik 23"/>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108860" y="3050992"/>
            <a:ext cx="4416906" cy="1811368"/>
          </a:xfrm>
          <a:prstGeom prst="rect">
            <a:avLst/>
          </a:prstGeom>
        </p:spPr>
      </p:pic>
      <p:sp>
        <p:nvSpPr>
          <p:cNvPr id="5" name="Textfeld 24"/>
          <p:cNvSpPr txBox="1"/>
          <p:nvPr/>
        </p:nvSpPr>
        <p:spPr bwMode="auto">
          <a:xfrm>
            <a:off x="108860" y="4848014"/>
            <a:ext cx="4416906" cy="338554"/>
          </a:xfrm>
          <a:prstGeom prst="rect">
            <a:avLst/>
          </a:prstGeom>
          <a:solidFill>
            <a:srgbClr val="FDBB63"/>
          </a:solidFill>
        </p:spPr>
        <p:txBody>
          <a:bodyPr vert="horz" wrap="square" lIns="91440" tIns="45720" rIns="91440" bIns="45720" rtlCol="0" anchor="ctr">
            <a:spAutoFit/>
          </a:bodyPr>
          <a:lstStyle/>
          <a:p>
            <a:pPr lvl="0" algn="ctr">
              <a:defRPr/>
            </a:pPr>
            <a:r>
              <a:rPr lang="de-DE" sz="1600" b="1" dirty="0">
                <a:solidFill>
                  <a:schemeClr val="bg1"/>
                </a:solidFill>
                <a:cs typeface="Calibir"/>
              </a:rPr>
              <a:t>Power </a:t>
            </a:r>
            <a:r>
              <a:rPr lang="de-DE" sz="1600" b="1" dirty="0" err="1">
                <a:solidFill>
                  <a:schemeClr val="bg1"/>
                </a:solidFill>
                <a:cs typeface="Calibir"/>
              </a:rPr>
              <a:t>supplies</a:t>
            </a:r>
            <a:r>
              <a:rPr lang="de-DE" sz="1600" b="1" dirty="0">
                <a:solidFill>
                  <a:schemeClr val="bg1"/>
                </a:solidFill>
                <a:cs typeface="Calibir"/>
              </a:rPr>
              <a:t> | </a:t>
            </a:r>
            <a:r>
              <a:rPr lang="de-DE" sz="1600" b="1" dirty="0" err="1">
                <a:solidFill>
                  <a:schemeClr val="bg1"/>
                </a:solidFill>
                <a:cs typeface="Calibir"/>
              </a:rPr>
              <a:t>India</a:t>
            </a:r>
            <a:endParaRPr lang="de-DE" sz="1600" b="1" i="0" u="none" strike="noStrike" cap="none" spc="0" dirty="0">
              <a:ln>
                <a:noFill/>
              </a:ln>
              <a:solidFill>
                <a:schemeClr val="bg1"/>
              </a:solidFill>
              <a:ea typeface="Arial"/>
              <a:cs typeface="Calibir"/>
            </a:endParaRPr>
          </a:p>
        </p:txBody>
      </p:sp>
      <p:grpSp>
        <p:nvGrpSpPr>
          <p:cNvPr id="6" name="Gruppieren 4"/>
          <p:cNvGrpSpPr>
            <a:grpSpLocks noChangeAspect="1"/>
          </p:cNvGrpSpPr>
          <p:nvPr/>
        </p:nvGrpSpPr>
        <p:grpSpPr bwMode="auto">
          <a:xfrm>
            <a:off x="4597627" y="933879"/>
            <a:ext cx="4432753" cy="2140136"/>
            <a:chOff x="5403599" y="1690266"/>
            <a:chExt cx="4843224" cy="2338312"/>
          </a:xfrm>
        </p:grpSpPr>
        <p:pic>
          <p:nvPicPr>
            <p:cNvPr id="7" name="Grafik 18"/>
            <p:cNvPicPr>
              <a:picLocks noChangeAspect="1"/>
            </p:cNvPicPr>
            <p:nvPr/>
          </p:nvPicPr>
          <p:blipFill>
            <a:blip r:embed="rId4"/>
            <a:stretch/>
          </p:blipFill>
          <p:spPr bwMode="auto">
            <a:xfrm>
              <a:off x="5403599" y="1690266"/>
              <a:ext cx="4834206" cy="2322636"/>
            </a:xfrm>
            <a:prstGeom prst="rect">
              <a:avLst/>
            </a:prstGeom>
          </p:spPr>
        </p:pic>
        <p:sp>
          <p:nvSpPr>
            <p:cNvPr id="8" name="Textfeld 25"/>
            <p:cNvSpPr txBox="1"/>
            <p:nvPr/>
          </p:nvSpPr>
          <p:spPr bwMode="auto">
            <a:xfrm>
              <a:off x="5403599" y="3658674"/>
              <a:ext cx="4843224" cy="369904"/>
            </a:xfrm>
            <a:prstGeom prst="rect">
              <a:avLst/>
            </a:prstGeom>
            <a:solidFill>
              <a:srgbClr val="FDBB63"/>
            </a:solidFill>
          </p:spPr>
          <p:txBody>
            <a:bodyPr vert="horz" wrap="square" lIns="91440" tIns="45720" rIns="91440" bIns="45720" rtlCol="0" anchor="ctr">
              <a:spAutoFit/>
            </a:bodyPr>
            <a:lstStyle/>
            <a:p>
              <a:pPr lvl="0" algn="ctr">
                <a:defRPr/>
              </a:pPr>
              <a:r>
                <a:rPr lang="en-US" sz="1600" b="1" dirty="0">
                  <a:solidFill>
                    <a:schemeClr val="bg1"/>
                  </a:solidFill>
                  <a:latin typeface="+mj-lt"/>
                  <a:cs typeface="Calibir"/>
                </a:rPr>
                <a:t>SIS100 – Dipole magnets </a:t>
              </a:r>
              <a:r>
                <a:rPr lang="en-US" sz="1600" b="1" i="0" u="none" strike="noStrike" cap="none" spc="0" dirty="0">
                  <a:ln>
                    <a:noFill/>
                  </a:ln>
                  <a:solidFill>
                    <a:schemeClr val="bg1"/>
                  </a:solidFill>
                  <a:latin typeface="+mj-lt"/>
                  <a:ea typeface="Arial"/>
                  <a:cs typeface="Calibir"/>
                </a:rPr>
                <a:t> </a:t>
              </a:r>
              <a:endParaRPr dirty="0">
                <a:latin typeface="+mj-lt"/>
              </a:endParaRPr>
            </a:p>
          </p:txBody>
        </p:sp>
      </p:grpSp>
      <p:sp>
        <p:nvSpPr>
          <p:cNvPr id="14" name="Textfeld 26"/>
          <p:cNvSpPr txBox="1"/>
          <p:nvPr/>
        </p:nvSpPr>
        <p:spPr bwMode="auto">
          <a:xfrm>
            <a:off x="108862" y="2740839"/>
            <a:ext cx="4416906" cy="338554"/>
          </a:xfrm>
          <a:prstGeom prst="rect">
            <a:avLst/>
          </a:prstGeom>
          <a:solidFill>
            <a:srgbClr val="FDBB63"/>
          </a:solidFill>
        </p:spPr>
        <p:txBody>
          <a:bodyPr vert="horz" wrap="square" lIns="91440" tIns="45720" rIns="91440" bIns="45720" rtlCol="0" anchor="ctr">
            <a:spAutoFit/>
          </a:bodyPr>
          <a:lstStyle/>
          <a:p>
            <a:pPr lvl="0" algn="ctr">
              <a:defRPr/>
            </a:pPr>
            <a:r>
              <a:rPr lang="en-US" sz="1600" b="1" dirty="0">
                <a:solidFill>
                  <a:schemeClr val="bg1"/>
                </a:solidFill>
                <a:latin typeface="+mj-lt"/>
                <a:cs typeface="Calibir"/>
              </a:rPr>
              <a:t>SIS100 – Pumping chambers</a:t>
            </a:r>
            <a:r>
              <a:rPr lang="en-US" sz="1600" b="1" i="0" u="none" strike="noStrike" cap="none" spc="0" dirty="0">
                <a:ln>
                  <a:noFill/>
                </a:ln>
                <a:solidFill>
                  <a:schemeClr val="bg1"/>
                </a:solidFill>
                <a:latin typeface="+mj-lt"/>
                <a:ea typeface="Arial"/>
                <a:cs typeface="Calibir"/>
              </a:rPr>
              <a:t> </a:t>
            </a:r>
            <a:endParaRPr dirty="0">
              <a:latin typeface="+mj-lt"/>
            </a:endParaRPr>
          </a:p>
        </p:txBody>
      </p:sp>
      <p:pic>
        <p:nvPicPr>
          <p:cNvPr id="12" name="Picture 11"/>
          <p:cNvPicPr>
            <a:picLocks noChangeAspect="1"/>
          </p:cNvPicPr>
          <p:nvPr/>
        </p:nvPicPr>
        <p:blipFill>
          <a:blip r:embed="rId5"/>
          <a:stretch>
            <a:fillRect/>
          </a:stretch>
        </p:blipFill>
        <p:spPr>
          <a:xfrm>
            <a:off x="108860" y="944765"/>
            <a:ext cx="4416906" cy="1799665"/>
          </a:xfrm>
          <a:prstGeom prst="rect">
            <a:avLst/>
          </a:prstGeom>
        </p:spPr>
      </p:pic>
      <p:pic>
        <p:nvPicPr>
          <p:cNvPr id="13" name="Picture 12"/>
          <p:cNvPicPr>
            <a:picLocks noChangeAspect="1"/>
          </p:cNvPicPr>
          <p:nvPr/>
        </p:nvPicPr>
        <p:blipFill rotWithShape="1">
          <a:blip r:embed="rId6"/>
          <a:srcRect t="11163"/>
          <a:stretch/>
        </p:blipFill>
        <p:spPr>
          <a:xfrm>
            <a:off x="4597297" y="3080657"/>
            <a:ext cx="4431600" cy="1783901"/>
          </a:xfrm>
          <a:prstGeom prst="rect">
            <a:avLst/>
          </a:prstGeom>
        </p:spPr>
      </p:pic>
      <p:sp>
        <p:nvSpPr>
          <p:cNvPr id="10" name="Textfeld 36"/>
          <p:cNvSpPr txBox="1"/>
          <p:nvPr/>
        </p:nvSpPr>
        <p:spPr bwMode="auto">
          <a:xfrm>
            <a:off x="4597297" y="4860253"/>
            <a:ext cx="4424829" cy="307777"/>
          </a:xfrm>
          <a:prstGeom prst="rect">
            <a:avLst/>
          </a:prstGeom>
          <a:solidFill>
            <a:srgbClr val="FDBB63"/>
          </a:solidFill>
        </p:spPr>
        <p:txBody>
          <a:bodyPr vert="horz" wrap="square" lIns="91440" tIns="45720" rIns="91440" bIns="45720" rtlCol="0" anchor="ctr">
            <a:spAutoFit/>
          </a:bodyPr>
          <a:lstStyle>
            <a:defPPr>
              <a:defRPr lang="de-DE"/>
            </a:defPPr>
            <a:lvl1pPr lvl="0" algn="ctr">
              <a:defRPr sz="1600" b="1">
                <a:solidFill>
                  <a:schemeClr val="bg1"/>
                </a:solidFill>
                <a:cs typeface="Calibir"/>
              </a:defRPr>
            </a:lvl1pPr>
          </a:lstStyle>
          <a:p>
            <a:r>
              <a:rPr lang="en-US" sz="1400" dirty="0"/>
              <a:t>SIS100 </a:t>
            </a:r>
            <a:r>
              <a:rPr lang="en-US" sz="1400" dirty="0" err="1"/>
              <a:t>sc</a:t>
            </a:r>
            <a:r>
              <a:rPr lang="en-US" sz="1400" dirty="0"/>
              <a:t> quadrupole testing facility / Salerno </a:t>
            </a:r>
            <a:endParaRPr sz="1400" dirty="0"/>
          </a:p>
        </p:txBody>
      </p:sp>
    </p:spTree>
    <p:extLst>
      <p:ext uri="{BB962C8B-B14F-4D97-AF65-F5344CB8AC3E}">
        <p14:creationId xmlns:p14="http://schemas.microsoft.com/office/powerpoint/2010/main" val="3827143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FAIR </a:t>
            </a:r>
            <a:r>
              <a:rPr lang="de-DE" dirty="0" err="1"/>
              <a:t>civil</a:t>
            </a:r>
            <a:r>
              <a:rPr lang="de-DE" dirty="0"/>
              <a:t> </a:t>
            </a:r>
            <a:r>
              <a:rPr lang="de-DE" dirty="0" err="1"/>
              <a:t>construction</a:t>
            </a:r>
            <a:r>
              <a:rPr lang="de-DE" dirty="0"/>
              <a:t> </a:t>
            </a:r>
          </a:p>
        </p:txBody>
      </p:sp>
      <p:pic>
        <p:nvPicPr>
          <p:cNvPr id="3" name="Picture 2"/>
          <p:cNvPicPr>
            <a:picLocks noChangeAspect="1"/>
          </p:cNvPicPr>
          <p:nvPr/>
        </p:nvPicPr>
        <p:blipFill rotWithShape="1">
          <a:blip r:embed="rId2"/>
          <a:srcRect t="7874" r="5089" b="8801"/>
          <a:stretch/>
        </p:blipFill>
        <p:spPr>
          <a:xfrm>
            <a:off x="293917" y="2645386"/>
            <a:ext cx="4060372" cy="2220536"/>
          </a:xfrm>
          <a:prstGeom prst="rect">
            <a:avLst/>
          </a:prstGeom>
        </p:spPr>
      </p:pic>
      <p:pic>
        <p:nvPicPr>
          <p:cNvPr id="4" name="Grafik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800600" y="2656272"/>
            <a:ext cx="3953955" cy="2220693"/>
          </a:xfrm>
          <a:prstGeom prst="rect">
            <a:avLst/>
          </a:prstGeom>
        </p:spPr>
      </p:pic>
      <p:pic>
        <p:nvPicPr>
          <p:cNvPr id="5" name="Picture 4"/>
          <p:cNvPicPr>
            <a:picLocks noChangeAspect="1"/>
          </p:cNvPicPr>
          <p:nvPr/>
        </p:nvPicPr>
        <p:blipFill>
          <a:blip r:embed="rId4"/>
          <a:stretch>
            <a:fillRect/>
          </a:stretch>
        </p:blipFill>
        <p:spPr>
          <a:xfrm>
            <a:off x="4789714" y="90162"/>
            <a:ext cx="3937319" cy="2413554"/>
          </a:xfrm>
          <a:prstGeom prst="rect">
            <a:avLst/>
          </a:prstGeom>
        </p:spPr>
      </p:pic>
      <p:sp>
        <p:nvSpPr>
          <p:cNvPr id="6" name="TextBox 5"/>
          <p:cNvSpPr txBox="1"/>
          <p:nvPr/>
        </p:nvSpPr>
        <p:spPr>
          <a:xfrm>
            <a:off x="228601" y="917680"/>
            <a:ext cx="4441367" cy="1754326"/>
          </a:xfrm>
          <a:prstGeom prst="rect">
            <a:avLst/>
          </a:prstGeom>
        </p:spPr>
        <p:txBody>
          <a:bodyPr vert="horz" wrap="square" lIns="91440" tIns="45720" rIns="91440" bIns="45720" rtlCol="0" anchor="t">
            <a:spAutoFit/>
          </a:bodyPr>
          <a:lstStyle/>
          <a:p>
            <a:pPr algn="l">
              <a:buClr>
                <a:srgbClr val="FFC000"/>
              </a:buClr>
            </a:pPr>
            <a:r>
              <a:rPr lang="de-DE" b="1" dirty="0" err="1"/>
              <a:t>Some</a:t>
            </a:r>
            <a:r>
              <a:rPr lang="de-DE" b="1" dirty="0"/>
              <a:t> </a:t>
            </a:r>
            <a:r>
              <a:rPr lang="de-DE" b="1" dirty="0" err="1"/>
              <a:t>examples</a:t>
            </a:r>
            <a:endParaRPr lang="de-DE" b="1" dirty="0"/>
          </a:p>
          <a:p>
            <a:pPr marL="285750" indent="-285750" algn="l">
              <a:buClr>
                <a:srgbClr val="FFC000"/>
              </a:buClr>
              <a:buFont typeface="Wingdings" panose="05000000000000000000" pitchFamily="2" charset="2"/>
              <a:buChar char="§"/>
            </a:pPr>
            <a:r>
              <a:rPr lang="de-DE" dirty="0" err="1"/>
              <a:t>building</a:t>
            </a:r>
            <a:r>
              <a:rPr lang="de-DE" dirty="0"/>
              <a:t> </a:t>
            </a:r>
            <a:r>
              <a:rPr lang="de-DE" dirty="0" err="1"/>
              <a:t>hosting</a:t>
            </a:r>
            <a:r>
              <a:rPr lang="de-DE" dirty="0"/>
              <a:t> </a:t>
            </a:r>
            <a:r>
              <a:rPr lang="de-DE" dirty="0" err="1"/>
              <a:t>cryogenics</a:t>
            </a:r>
            <a:r>
              <a:rPr lang="de-DE" dirty="0"/>
              <a:t> </a:t>
            </a:r>
            <a:r>
              <a:rPr lang="de-DE" dirty="0" err="1"/>
              <a:t>completed</a:t>
            </a:r>
            <a:endParaRPr lang="de-DE" dirty="0"/>
          </a:p>
          <a:p>
            <a:pPr marL="285750" indent="-285750" algn="l">
              <a:buClr>
                <a:srgbClr val="FFC000"/>
              </a:buClr>
              <a:buFont typeface="Wingdings" panose="05000000000000000000" pitchFamily="2" charset="2"/>
              <a:buChar char="§"/>
            </a:pPr>
            <a:r>
              <a:rPr lang="de-DE" dirty="0" err="1"/>
              <a:t>coating</a:t>
            </a:r>
            <a:r>
              <a:rPr lang="de-DE" dirty="0"/>
              <a:t> </a:t>
            </a:r>
            <a:r>
              <a:rPr lang="de-DE" dirty="0" err="1"/>
              <a:t>and</a:t>
            </a:r>
            <a:r>
              <a:rPr lang="de-DE" dirty="0"/>
              <a:t> TBI </a:t>
            </a:r>
            <a:r>
              <a:rPr lang="de-DE" dirty="0" err="1"/>
              <a:t>installation</a:t>
            </a:r>
            <a:r>
              <a:rPr lang="de-DE" dirty="0"/>
              <a:t> </a:t>
            </a:r>
            <a:r>
              <a:rPr lang="de-DE" dirty="0" err="1"/>
              <a:t>for</a:t>
            </a:r>
            <a:r>
              <a:rPr lang="de-DE" dirty="0"/>
              <a:t> SIS100 </a:t>
            </a:r>
            <a:r>
              <a:rPr lang="de-DE" dirty="0" err="1"/>
              <a:t>tunnel</a:t>
            </a:r>
            <a:r>
              <a:rPr lang="de-DE" dirty="0"/>
              <a:t> </a:t>
            </a:r>
            <a:r>
              <a:rPr lang="de-DE" dirty="0" err="1"/>
              <a:t>ongoing</a:t>
            </a:r>
            <a:endParaRPr lang="de-DE" dirty="0"/>
          </a:p>
          <a:p>
            <a:pPr marL="285750" indent="-285750" algn="l">
              <a:buClr>
                <a:srgbClr val="FFC000"/>
              </a:buClr>
              <a:buFont typeface="Wingdings" panose="05000000000000000000" pitchFamily="2" charset="2"/>
              <a:buChar char="§"/>
            </a:pPr>
            <a:r>
              <a:rPr lang="de-DE" dirty="0" err="1"/>
              <a:t>concrete</a:t>
            </a:r>
            <a:r>
              <a:rPr lang="de-DE" dirty="0"/>
              <a:t> </a:t>
            </a:r>
            <a:r>
              <a:rPr lang="de-DE" dirty="0" err="1"/>
              <a:t>works</a:t>
            </a:r>
            <a:r>
              <a:rPr lang="de-DE" dirty="0"/>
              <a:t> </a:t>
            </a:r>
            <a:r>
              <a:rPr lang="de-DE" dirty="0" err="1"/>
              <a:t>for</a:t>
            </a:r>
            <a:r>
              <a:rPr lang="de-DE" dirty="0"/>
              <a:t> CBM cave </a:t>
            </a:r>
            <a:r>
              <a:rPr lang="de-DE" dirty="0" err="1"/>
              <a:t>completed</a:t>
            </a:r>
            <a:r>
              <a:rPr lang="de-DE" dirty="0"/>
              <a:t>, </a:t>
            </a:r>
            <a:r>
              <a:rPr lang="de-DE" dirty="0" err="1"/>
              <a:t>crane</a:t>
            </a:r>
            <a:r>
              <a:rPr lang="de-DE" dirty="0"/>
              <a:t> </a:t>
            </a:r>
            <a:r>
              <a:rPr lang="de-DE" dirty="0" err="1"/>
              <a:t>installation</a:t>
            </a:r>
            <a:r>
              <a:rPr lang="de-DE" dirty="0"/>
              <a:t> </a:t>
            </a:r>
            <a:r>
              <a:rPr lang="de-DE" dirty="0" err="1"/>
              <a:t>started</a:t>
            </a:r>
            <a:endParaRPr lang="de-DE" dirty="0"/>
          </a:p>
        </p:txBody>
      </p:sp>
      <p:sp>
        <p:nvSpPr>
          <p:cNvPr id="7" name="TextBox 6"/>
          <p:cNvSpPr txBox="1"/>
          <p:nvPr/>
        </p:nvSpPr>
        <p:spPr>
          <a:xfrm>
            <a:off x="4800600" y="135138"/>
            <a:ext cx="1249060" cy="369332"/>
          </a:xfrm>
          <a:prstGeom prst="rect">
            <a:avLst/>
          </a:prstGeom>
        </p:spPr>
        <p:txBody>
          <a:bodyPr vert="horz" wrap="none" lIns="91440" tIns="45720" rIns="91440" bIns="45720" rtlCol="0" anchor="t">
            <a:spAutoFit/>
          </a:bodyPr>
          <a:lstStyle/>
          <a:p>
            <a:pPr algn="l"/>
            <a:r>
              <a:rPr lang="de-DE" dirty="0">
                <a:solidFill>
                  <a:schemeClr val="bg1"/>
                </a:solidFill>
              </a:rPr>
              <a:t>CBM cave</a:t>
            </a:r>
          </a:p>
        </p:txBody>
      </p:sp>
      <p:sp>
        <p:nvSpPr>
          <p:cNvPr id="8" name="TextBox 7"/>
          <p:cNvSpPr txBox="1"/>
          <p:nvPr/>
        </p:nvSpPr>
        <p:spPr>
          <a:xfrm>
            <a:off x="4825078" y="4502330"/>
            <a:ext cx="1697901" cy="369332"/>
          </a:xfrm>
          <a:prstGeom prst="rect">
            <a:avLst/>
          </a:prstGeom>
        </p:spPr>
        <p:txBody>
          <a:bodyPr vert="horz" wrap="none" lIns="91440" tIns="45720" rIns="91440" bIns="45720" rtlCol="0" anchor="t">
            <a:spAutoFit/>
          </a:bodyPr>
          <a:lstStyle/>
          <a:p>
            <a:pPr algn="l"/>
            <a:r>
              <a:rPr lang="de-DE" dirty="0">
                <a:solidFill>
                  <a:schemeClr val="bg1"/>
                </a:solidFill>
              </a:rPr>
              <a:t>SIS 100 </a:t>
            </a:r>
            <a:r>
              <a:rPr lang="de-DE" dirty="0" err="1">
                <a:solidFill>
                  <a:schemeClr val="bg1"/>
                </a:solidFill>
              </a:rPr>
              <a:t>tunnel</a:t>
            </a:r>
            <a:endParaRPr lang="de-DE" dirty="0">
              <a:solidFill>
                <a:schemeClr val="bg1"/>
              </a:solidFill>
            </a:endParaRPr>
          </a:p>
        </p:txBody>
      </p:sp>
      <p:sp>
        <p:nvSpPr>
          <p:cNvPr id="9" name="TextBox 8"/>
          <p:cNvSpPr txBox="1"/>
          <p:nvPr/>
        </p:nvSpPr>
        <p:spPr>
          <a:xfrm>
            <a:off x="2312820" y="2645386"/>
            <a:ext cx="2082621" cy="369332"/>
          </a:xfrm>
          <a:prstGeom prst="rect">
            <a:avLst/>
          </a:prstGeom>
        </p:spPr>
        <p:txBody>
          <a:bodyPr vert="horz" wrap="none" lIns="91440" tIns="45720" rIns="91440" bIns="45720" rtlCol="0" anchor="t">
            <a:spAutoFit/>
          </a:bodyPr>
          <a:lstStyle/>
          <a:p>
            <a:pPr algn="l"/>
            <a:r>
              <a:rPr lang="de-DE" dirty="0" err="1">
                <a:solidFill>
                  <a:schemeClr val="bg1"/>
                </a:solidFill>
              </a:rPr>
              <a:t>Cryogenic</a:t>
            </a:r>
            <a:r>
              <a:rPr lang="de-DE" dirty="0">
                <a:solidFill>
                  <a:schemeClr val="bg1"/>
                </a:solidFill>
              </a:rPr>
              <a:t> </a:t>
            </a:r>
            <a:r>
              <a:rPr lang="de-DE" dirty="0" err="1">
                <a:solidFill>
                  <a:schemeClr val="bg1"/>
                </a:solidFill>
              </a:rPr>
              <a:t>building</a:t>
            </a:r>
            <a:endParaRPr lang="de-DE" dirty="0">
              <a:solidFill>
                <a:schemeClr val="bg1"/>
              </a:solidFill>
            </a:endParaRPr>
          </a:p>
        </p:txBody>
      </p:sp>
    </p:spTree>
    <p:extLst>
      <p:ext uri="{BB962C8B-B14F-4D97-AF65-F5344CB8AC3E}">
        <p14:creationId xmlns:p14="http://schemas.microsoft.com/office/powerpoint/2010/main" val="1759280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FAIR Phase-0 at (but not </a:t>
            </a:r>
            <a:r>
              <a:rPr lang="de-DE" dirty="0" err="1"/>
              <a:t>only</a:t>
            </a:r>
            <a:r>
              <a:rPr lang="de-DE" dirty="0"/>
              <a:t>) </a:t>
            </a:r>
            <a:r>
              <a:rPr lang="de-DE" dirty="0" err="1"/>
              <a:t>the</a:t>
            </a:r>
            <a:r>
              <a:rPr lang="de-DE" dirty="0"/>
              <a:t> GSI </a:t>
            </a:r>
            <a:r>
              <a:rPr lang="de-DE" dirty="0" err="1"/>
              <a:t>facilities</a:t>
            </a:r>
            <a:endParaRPr lang="en-GB" dirty="0"/>
          </a:p>
        </p:txBody>
      </p:sp>
      <p:grpSp>
        <p:nvGrpSpPr>
          <p:cNvPr id="16" name="Group 15">
            <a:extLst>
              <a:ext uri="{FF2B5EF4-FFF2-40B4-BE49-F238E27FC236}">
                <a16:creationId xmlns:a16="http://schemas.microsoft.com/office/drawing/2014/main" id="{DF0201A9-0DFD-574D-AD8C-D5984C9C22FE}"/>
              </a:ext>
            </a:extLst>
          </p:cNvPr>
          <p:cNvGrpSpPr>
            <a:grpSpLocks/>
          </p:cNvGrpSpPr>
          <p:nvPr/>
        </p:nvGrpSpPr>
        <p:grpSpPr bwMode="auto">
          <a:xfrm>
            <a:off x="4810857" y="1588489"/>
            <a:ext cx="3275479" cy="3006309"/>
            <a:chOff x="7412" y="3866"/>
            <a:chExt cx="13064" cy="11820"/>
          </a:xfrm>
        </p:grpSpPr>
        <p:grpSp>
          <p:nvGrpSpPr>
            <p:cNvPr id="17" name="Group 16">
              <a:extLst>
                <a:ext uri="{FF2B5EF4-FFF2-40B4-BE49-F238E27FC236}">
                  <a16:creationId xmlns:a16="http://schemas.microsoft.com/office/drawing/2014/main" id="{E06DDDDE-03E9-7A44-BF18-5A68D3D29E73}"/>
                </a:ext>
              </a:extLst>
            </p:cNvPr>
            <p:cNvGrpSpPr>
              <a:grpSpLocks/>
            </p:cNvGrpSpPr>
            <p:nvPr/>
          </p:nvGrpSpPr>
          <p:grpSpPr bwMode="auto">
            <a:xfrm>
              <a:off x="7412" y="3866"/>
              <a:ext cx="13064" cy="11820"/>
              <a:chOff x="7412" y="3866"/>
              <a:chExt cx="13064" cy="11820"/>
            </a:xfrm>
          </p:grpSpPr>
          <p:sp>
            <p:nvSpPr>
              <p:cNvPr id="20" name="Freeform 4">
                <a:extLst>
                  <a:ext uri="{FF2B5EF4-FFF2-40B4-BE49-F238E27FC236}">
                    <a16:creationId xmlns:a16="http://schemas.microsoft.com/office/drawing/2014/main" id="{53C03669-C88E-7E4A-88F2-EF0557F3E7CE}"/>
                  </a:ext>
                </a:extLst>
              </p:cNvPr>
              <p:cNvSpPr>
                <a:spLocks/>
              </p:cNvSpPr>
              <p:nvPr/>
            </p:nvSpPr>
            <p:spPr bwMode="auto">
              <a:xfrm>
                <a:off x="13969" y="9448"/>
                <a:ext cx="2373" cy="1859"/>
              </a:xfrm>
              <a:custGeom>
                <a:avLst/>
                <a:gdLst>
                  <a:gd name="T0" fmla="*/ 0 w 1135"/>
                  <a:gd name="T1" fmla="*/ 0 h 794"/>
                  <a:gd name="T2" fmla="*/ 567 w 1135"/>
                  <a:gd name="T3" fmla="*/ 0 h 794"/>
                  <a:gd name="T4" fmla="*/ 1135 w 1135"/>
                  <a:gd name="T5" fmla="*/ 0 h 794"/>
                  <a:gd name="T6" fmla="*/ 1135 w 1135"/>
                  <a:gd name="T7" fmla="*/ 794 h 794"/>
                  <a:gd name="T8" fmla="*/ 567 w 1135"/>
                  <a:gd name="T9" fmla="*/ 794 h 794"/>
                  <a:gd name="T10" fmla="*/ 0 w 1135"/>
                  <a:gd name="T11" fmla="*/ 794 h 794"/>
                  <a:gd name="T12" fmla="*/ 0 w 1135"/>
                  <a:gd name="T13" fmla="*/ 0 h 794"/>
                </a:gdLst>
                <a:ahLst/>
                <a:cxnLst>
                  <a:cxn ang="0">
                    <a:pos x="T0" y="T1"/>
                  </a:cxn>
                  <a:cxn ang="0">
                    <a:pos x="T2" y="T3"/>
                  </a:cxn>
                  <a:cxn ang="0">
                    <a:pos x="T4" y="T5"/>
                  </a:cxn>
                  <a:cxn ang="0">
                    <a:pos x="T6" y="T7"/>
                  </a:cxn>
                  <a:cxn ang="0">
                    <a:pos x="T8" y="T9"/>
                  </a:cxn>
                  <a:cxn ang="0">
                    <a:pos x="T10" y="T11"/>
                  </a:cxn>
                  <a:cxn ang="0">
                    <a:pos x="T12" y="T13"/>
                  </a:cxn>
                </a:cxnLst>
                <a:rect l="0" t="0" r="r" b="b"/>
                <a:pathLst>
                  <a:path w="1135" h="794">
                    <a:moveTo>
                      <a:pt x="0" y="0"/>
                    </a:moveTo>
                    <a:lnTo>
                      <a:pt x="567" y="0"/>
                    </a:lnTo>
                    <a:lnTo>
                      <a:pt x="1135" y="0"/>
                    </a:lnTo>
                    <a:lnTo>
                      <a:pt x="1135" y="794"/>
                    </a:lnTo>
                    <a:lnTo>
                      <a:pt x="567" y="794"/>
                    </a:lnTo>
                    <a:lnTo>
                      <a:pt x="0" y="794"/>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1" name="Freeform 5">
                <a:extLst>
                  <a:ext uri="{FF2B5EF4-FFF2-40B4-BE49-F238E27FC236}">
                    <a16:creationId xmlns:a16="http://schemas.microsoft.com/office/drawing/2014/main" id="{3D868B86-4A8A-FA4D-B265-771E5AE37470}"/>
                  </a:ext>
                </a:extLst>
              </p:cNvPr>
              <p:cNvSpPr>
                <a:spLocks/>
              </p:cNvSpPr>
              <p:nvPr/>
            </p:nvSpPr>
            <p:spPr bwMode="auto">
              <a:xfrm>
                <a:off x="15244" y="5713"/>
                <a:ext cx="1615" cy="3773"/>
              </a:xfrm>
              <a:custGeom>
                <a:avLst/>
                <a:gdLst>
                  <a:gd name="T0" fmla="*/ 161 w 775"/>
                  <a:gd name="T1" fmla="*/ 1612 h 1612"/>
                  <a:gd name="T2" fmla="*/ 468 w 775"/>
                  <a:gd name="T3" fmla="*/ 913 h 1612"/>
                  <a:gd name="T4" fmla="*/ 775 w 775"/>
                  <a:gd name="T5" fmla="*/ 215 h 1612"/>
                  <a:gd name="T6" fmla="*/ 716 w 775"/>
                  <a:gd name="T7" fmla="*/ 0 h 1612"/>
                  <a:gd name="T8" fmla="*/ 358 w 775"/>
                  <a:gd name="T9" fmla="*/ 806 h 1612"/>
                  <a:gd name="T10" fmla="*/ 0 w 775"/>
                  <a:gd name="T11" fmla="*/ 1612 h 1612"/>
                  <a:gd name="T12" fmla="*/ 161 w 775"/>
                  <a:gd name="T13" fmla="*/ 1612 h 1612"/>
                </a:gdLst>
                <a:ahLst/>
                <a:cxnLst>
                  <a:cxn ang="0">
                    <a:pos x="T0" y="T1"/>
                  </a:cxn>
                  <a:cxn ang="0">
                    <a:pos x="T2" y="T3"/>
                  </a:cxn>
                  <a:cxn ang="0">
                    <a:pos x="T4" y="T5"/>
                  </a:cxn>
                  <a:cxn ang="0">
                    <a:pos x="T6" y="T7"/>
                  </a:cxn>
                  <a:cxn ang="0">
                    <a:pos x="T8" y="T9"/>
                  </a:cxn>
                  <a:cxn ang="0">
                    <a:pos x="T10" y="T11"/>
                  </a:cxn>
                  <a:cxn ang="0">
                    <a:pos x="T12" y="T13"/>
                  </a:cxn>
                </a:cxnLst>
                <a:rect l="0" t="0" r="r" b="b"/>
                <a:pathLst>
                  <a:path w="775" h="1612">
                    <a:moveTo>
                      <a:pt x="161" y="1612"/>
                    </a:moveTo>
                    <a:lnTo>
                      <a:pt x="468" y="913"/>
                    </a:lnTo>
                    <a:lnTo>
                      <a:pt x="775" y="215"/>
                    </a:lnTo>
                    <a:lnTo>
                      <a:pt x="716" y="0"/>
                    </a:lnTo>
                    <a:lnTo>
                      <a:pt x="358" y="806"/>
                    </a:lnTo>
                    <a:lnTo>
                      <a:pt x="0" y="1612"/>
                    </a:lnTo>
                    <a:lnTo>
                      <a:pt x="161" y="1612"/>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2" name="Rectangle 6">
                <a:extLst>
                  <a:ext uri="{FF2B5EF4-FFF2-40B4-BE49-F238E27FC236}">
                    <a16:creationId xmlns:a16="http://schemas.microsoft.com/office/drawing/2014/main" id="{DF672E40-A78A-3E4B-9728-0A6325DF654D}"/>
                  </a:ext>
                </a:extLst>
              </p:cNvPr>
              <p:cNvSpPr>
                <a:spLocks noChangeArrowheads="1"/>
              </p:cNvSpPr>
              <p:nvPr/>
            </p:nvSpPr>
            <p:spPr bwMode="auto">
              <a:xfrm>
                <a:off x="7412" y="9849"/>
                <a:ext cx="1817" cy="1341"/>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23" name="Freeform 7">
                <a:extLst>
                  <a:ext uri="{FF2B5EF4-FFF2-40B4-BE49-F238E27FC236}">
                    <a16:creationId xmlns:a16="http://schemas.microsoft.com/office/drawing/2014/main" id="{ABCE45A8-D73B-5C45-9B21-7911E125BF87}"/>
                  </a:ext>
                </a:extLst>
              </p:cNvPr>
              <p:cNvSpPr>
                <a:spLocks/>
              </p:cNvSpPr>
              <p:nvPr/>
            </p:nvSpPr>
            <p:spPr bwMode="auto">
              <a:xfrm>
                <a:off x="19195" y="7297"/>
                <a:ext cx="401" cy="635"/>
              </a:xfrm>
              <a:custGeom>
                <a:avLst/>
                <a:gdLst>
                  <a:gd name="T0" fmla="*/ 54 w 193"/>
                  <a:gd name="T1" fmla="*/ 0 h 271"/>
                  <a:gd name="T2" fmla="*/ 193 w 193"/>
                  <a:gd name="T3" fmla="*/ 30 h 271"/>
                  <a:gd name="T4" fmla="*/ 139 w 193"/>
                  <a:gd name="T5" fmla="*/ 271 h 271"/>
                  <a:gd name="T6" fmla="*/ 0 w 193"/>
                  <a:gd name="T7" fmla="*/ 241 h 271"/>
                  <a:gd name="T8" fmla="*/ 54 w 193"/>
                  <a:gd name="T9" fmla="*/ 0 h 271"/>
                </a:gdLst>
                <a:ahLst/>
                <a:cxnLst>
                  <a:cxn ang="0">
                    <a:pos x="T0" y="T1"/>
                  </a:cxn>
                  <a:cxn ang="0">
                    <a:pos x="T2" y="T3"/>
                  </a:cxn>
                  <a:cxn ang="0">
                    <a:pos x="T4" y="T5"/>
                  </a:cxn>
                  <a:cxn ang="0">
                    <a:pos x="T6" y="T7"/>
                  </a:cxn>
                  <a:cxn ang="0">
                    <a:pos x="T8" y="T9"/>
                  </a:cxn>
                </a:cxnLst>
                <a:rect l="0" t="0" r="r" b="b"/>
                <a:pathLst>
                  <a:path w="193" h="271">
                    <a:moveTo>
                      <a:pt x="54" y="0"/>
                    </a:moveTo>
                    <a:lnTo>
                      <a:pt x="193" y="30"/>
                    </a:lnTo>
                    <a:lnTo>
                      <a:pt x="139" y="271"/>
                    </a:lnTo>
                    <a:lnTo>
                      <a:pt x="0" y="241"/>
                    </a:lnTo>
                    <a:lnTo>
                      <a:pt x="54"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4" name="Freeform 8">
                <a:extLst>
                  <a:ext uri="{FF2B5EF4-FFF2-40B4-BE49-F238E27FC236}">
                    <a16:creationId xmlns:a16="http://schemas.microsoft.com/office/drawing/2014/main" id="{29503BEB-438F-F147-BF09-2B9775630CE6}"/>
                  </a:ext>
                </a:extLst>
              </p:cNvPr>
              <p:cNvSpPr>
                <a:spLocks/>
              </p:cNvSpPr>
              <p:nvPr/>
            </p:nvSpPr>
            <p:spPr bwMode="auto">
              <a:xfrm>
                <a:off x="18936" y="13308"/>
                <a:ext cx="1540" cy="2378"/>
              </a:xfrm>
              <a:custGeom>
                <a:avLst/>
                <a:gdLst>
                  <a:gd name="T0" fmla="*/ 113 w 738"/>
                  <a:gd name="T1" fmla="*/ 0 h 1016"/>
                  <a:gd name="T2" fmla="*/ 129 w 738"/>
                  <a:gd name="T3" fmla="*/ 4 h 1016"/>
                  <a:gd name="T4" fmla="*/ 284 w 738"/>
                  <a:gd name="T5" fmla="*/ 44 h 1016"/>
                  <a:gd name="T6" fmla="*/ 326 w 738"/>
                  <a:gd name="T7" fmla="*/ 64 h 1016"/>
                  <a:gd name="T8" fmla="*/ 412 w 738"/>
                  <a:gd name="T9" fmla="*/ 44 h 1016"/>
                  <a:gd name="T10" fmla="*/ 527 w 738"/>
                  <a:gd name="T11" fmla="*/ 8 h 1016"/>
                  <a:gd name="T12" fmla="*/ 552 w 738"/>
                  <a:gd name="T13" fmla="*/ 9 h 1016"/>
                  <a:gd name="T14" fmla="*/ 611 w 738"/>
                  <a:gd name="T15" fmla="*/ 45 h 1016"/>
                  <a:gd name="T16" fmla="*/ 630 w 738"/>
                  <a:gd name="T17" fmla="*/ 62 h 1016"/>
                  <a:gd name="T18" fmla="*/ 738 w 738"/>
                  <a:gd name="T19" fmla="*/ 425 h 1016"/>
                  <a:gd name="T20" fmla="*/ 730 w 738"/>
                  <a:gd name="T21" fmla="*/ 449 h 1016"/>
                  <a:gd name="T22" fmla="*/ 509 w 738"/>
                  <a:gd name="T23" fmla="*/ 507 h 1016"/>
                  <a:gd name="T24" fmla="*/ 570 w 738"/>
                  <a:gd name="T25" fmla="*/ 962 h 1016"/>
                  <a:gd name="T26" fmla="*/ 561 w 738"/>
                  <a:gd name="T27" fmla="*/ 979 h 1016"/>
                  <a:gd name="T28" fmla="*/ 279 w 738"/>
                  <a:gd name="T29" fmla="*/ 1016 h 1016"/>
                  <a:gd name="T30" fmla="*/ 262 w 738"/>
                  <a:gd name="T31" fmla="*/ 1008 h 1016"/>
                  <a:gd name="T32" fmla="*/ 219 w 738"/>
                  <a:gd name="T33" fmla="*/ 717 h 1016"/>
                  <a:gd name="T34" fmla="*/ 127 w 738"/>
                  <a:gd name="T35" fmla="*/ 726 h 1016"/>
                  <a:gd name="T36" fmla="*/ 112 w 738"/>
                  <a:gd name="T37" fmla="*/ 717 h 1016"/>
                  <a:gd name="T38" fmla="*/ 91 w 738"/>
                  <a:gd name="T39" fmla="*/ 597 h 1016"/>
                  <a:gd name="T40" fmla="*/ 26 w 738"/>
                  <a:gd name="T41" fmla="*/ 597 h 1016"/>
                  <a:gd name="T42" fmla="*/ 16 w 738"/>
                  <a:gd name="T43" fmla="*/ 587 h 1016"/>
                  <a:gd name="T44" fmla="*/ 0 w 738"/>
                  <a:gd name="T45" fmla="*/ 493 h 1016"/>
                  <a:gd name="T46" fmla="*/ 13 w 738"/>
                  <a:gd name="T47" fmla="*/ 474 h 1016"/>
                  <a:gd name="T48" fmla="*/ 187 w 738"/>
                  <a:gd name="T49" fmla="*/ 455 h 1016"/>
                  <a:gd name="T50" fmla="*/ 178 w 738"/>
                  <a:gd name="T51" fmla="*/ 372 h 1016"/>
                  <a:gd name="T52" fmla="*/ 177 w 738"/>
                  <a:gd name="T53" fmla="*/ 355 h 1016"/>
                  <a:gd name="T54" fmla="*/ 49 w 738"/>
                  <a:gd name="T55" fmla="*/ 328 h 1016"/>
                  <a:gd name="T56" fmla="*/ 40 w 738"/>
                  <a:gd name="T57" fmla="*/ 310 h 1016"/>
                  <a:gd name="T58" fmla="*/ 69 w 738"/>
                  <a:gd name="T59" fmla="*/ 185 h 1016"/>
                  <a:gd name="T60" fmla="*/ 12 w 738"/>
                  <a:gd name="T61" fmla="*/ 165 h 1016"/>
                  <a:gd name="T62" fmla="*/ 9 w 738"/>
                  <a:gd name="T63" fmla="*/ 153 h 1016"/>
                  <a:gd name="T64" fmla="*/ 34 w 738"/>
                  <a:gd name="T65" fmla="*/ 87 h 1016"/>
                  <a:gd name="T66" fmla="*/ 46 w 738"/>
                  <a:gd name="T67" fmla="*/ 77 h 1016"/>
                  <a:gd name="T68" fmla="*/ 69 w 738"/>
                  <a:gd name="T69" fmla="*/ 84 h 1016"/>
                  <a:gd name="T70" fmla="*/ 86 w 738"/>
                  <a:gd name="T71" fmla="*/ 12 h 1016"/>
                  <a:gd name="T72" fmla="*/ 96 w 738"/>
                  <a:gd name="T73" fmla="*/ 0 h 1016"/>
                  <a:gd name="T74" fmla="*/ 113 w 738"/>
                  <a:gd name="T75"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8" h="1016">
                    <a:moveTo>
                      <a:pt x="113" y="0"/>
                    </a:moveTo>
                    <a:lnTo>
                      <a:pt x="129" y="4"/>
                    </a:lnTo>
                    <a:lnTo>
                      <a:pt x="284" y="44"/>
                    </a:lnTo>
                    <a:lnTo>
                      <a:pt x="326" y="64"/>
                    </a:lnTo>
                    <a:lnTo>
                      <a:pt x="412" y="44"/>
                    </a:lnTo>
                    <a:lnTo>
                      <a:pt x="527" y="8"/>
                    </a:lnTo>
                    <a:lnTo>
                      <a:pt x="552" y="9"/>
                    </a:lnTo>
                    <a:lnTo>
                      <a:pt x="611" y="45"/>
                    </a:lnTo>
                    <a:lnTo>
                      <a:pt x="630" y="62"/>
                    </a:lnTo>
                    <a:lnTo>
                      <a:pt x="738" y="425"/>
                    </a:lnTo>
                    <a:lnTo>
                      <a:pt x="730" y="449"/>
                    </a:lnTo>
                    <a:lnTo>
                      <a:pt x="509" y="507"/>
                    </a:lnTo>
                    <a:lnTo>
                      <a:pt x="570" y="962"/>
                    </a:lnTo>
                    <a:lnTo>
                      <a:pt x="561" y="979"/>
                    </a:lnTo>
                    <a:lnTo>
                      <a:pt x="279" y="1016"/>
                    </a:lnTo>
                    <a:lnTo>
                      <a:pt x="262" y="1008"/>
                    </a:lnTo>
                    <a:lnTo>
                      <a:pt x="219" y="717"/>
                    </a:lnTo>
                    <a:lnTo>
                      <a:pt x="127" y="726"/>
                    </a:lnTo>
                    <a:lnTo>
                      <a:pt x="112" y="717"/>
                    </a:lnTo>
                    <a:lnTo>
                      <a:pt x="91" y="597"/>
                    </a:lnTo>
                    <a:lnTo>
                      <a:pt x="26" y="597"/>
                    </a:lnTo>
                    <a:lnTo>
                      <a:pt x="16" y="587"/>
                    </a:lnTo>
                    <a:lnTo>
                      <a:pt x="0" y="493"/>
                    </a:lnTo>
                    <a:lnTo>
                      <a:pt x="13" y="474"/>
                    </a:lnTo>
                    <a:lnTo>
                      <a:pt x="187" y="455"/>
                    </a:lnTo>
                    <a:lnTo>
                      <a:pt x="178" y="372"/>
                    </a:lnTo>
                    <a:lnTo>
                      <a:pt x="177" y="355"/>
                    </a:lnTo>
                    <a:lnTo>
                      <a:pt x="49" y="328"/>
                    </a:lnTo>
                    <a:lnTo>
                      <a:pt x="40" y="310"/>
                    </a:lnTo>
                    <a:lnTo>
                      <a:pt x="69" y="185"/>
                    </a:lnTo>
                    <a:lnTo>
                      <a:pt x="12" y="165"/>
                    </a:lnTo>
                    <a:lnTo>
                      <a:pt x="9" y="153"/>
                    </a:lnTo>
                    <a:lnTo>
                      <a:pt x="34" y="87"/>
                    </a:lnTo>
                    <a:lnTo>
                      <a:pt x="46" y="77"/>
                    </a:lnTo>
                    <a:lnTo>
                      <a:pt x="69" y="84"/>
                    </a:lnTo>
                    <a:lnTo>
                      <a:pt x="86" y="12"/>
                    </a:lnTo>
                    <a:lnTo>
                      <a:pt x="96" y="0"/>
                    </a:lnTo>
                    <a:lnTo>
                      <a:pt x="113"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5" name="Rectangle 9">
                <a:extLst>
                  <a:ext uri="{FF2B5EF4-FFF2-40B4-BE49-F238E27FC236}">
                    <a16:creationId xmlns:a16="http://schemas.microsoft.com/office/drawing/2014/main" id="{68524874-7FE5-234B-ADBE-3E6D36791381}"/>
                  </a:ext>
                </a:extLst>
              </p:cNvPr>
              <p:cNvSpPr>
                <a:spLocks noChangeArrowheads="1"/>
              </p:cNvSpPr>
              <p:nvPr/>
            </p:nvSpPr>
            <p:spPr bwMode="auto">
              <a:xfrm>
                <a:off x="10170" y="9661"/>
                <a:ext cx="1519" cy="754"/>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26" name="Freeform 10">
                <a:extLst>
                  <a:ext uri="{FF2B5EF4-FFF2-40B4-BE49-F238E27FC236}">
                    <a16:creationId xmlns:a16="http://schemas.microsoft.com/office/drawing/2014/main" id="{13F0E571-3D45-BA44-ADF6-C6EB6AFFA968}"/>
                  </a:ext>
                </a:extLst>
              </p:cNvPr>
              <p:cNvSpPr>
                <a:spLocks/>
              </p:cNvSpPr>
              <p:nvPr/>
            </p:nvSpPr>
            <p:spPr bwMode="auto">
              <a:xfrm>
                <a:off x="16651" y="3866"/>
                <a:ext cx="3317" cy="3436"/>
              </a:xfrm>
              <a:custGeom>
                <a:avLst/>
                <a:gdLst>
                  <a:gd name="T0" fmla="*/ 2 w 1589"/>
                  <a:gd name="T1" fmla="*/ 678 h 1468"/>
                  <a:gd name="T2" fmla="*/ 11 w 1589"/>
                  <a:gd name="T3" fmla="*/ 604 h 1468"/>
                  <a:gd name="T4" fmla="*/ 29 w 1589"/>
                  <a:gd name="T5" fmla="*/ 534 h 1468"/>
                  <a:gd name="T6" fmla="*/ 55 w 1589"/>
                  <a:gd name="T7" fmla="*/ 465 h 1468"/>
                  <a:gd name="T8" fmla="*/ 86 w 1589"/>
                  <a:gd name="T9" fmla="*/ 400 h 1468"/>
                  <a:gd name="T10" fmla="*/ 125 w 1589"/>
                  <a:gd name="T11" fmla="*/ 339 h 1468"/>
                  <a:gd name="T12" fmla="*/ 181 w 1589"/>
                  <a:gd name="T13" fmla="*/ 268 h 1468"/>
                  <a:gd name="T14" fmla="*/ 246 w 1589"/>
                  <a:gd name="T15" fmla="*/ 203 h 1468"/>
                  <a:gd name="T16" fmla="*/ 334 w 1589"/>
                  <a:gd name="T17" fmla="*/ 137 h 1468"/>
                  <a:gd name="T18" fmla="*/ 415 w 1589"/>
                  <a:gd name="T19" fmla="*/ 89 h 1468"/>
                  <a:gd name="T20" fmla="*/ 521 w 1589"/>
                  <a:gd name="T21" fmla="*/ 45 h 1468"/>
                  <a:gd name="T22" fmla="*/ 633 w 1589"/>
                  <a:gd name="T23" fmla="*/ 15 h 1468"/>
                  <a:gd name="T24" fmla="*/ 712 w 1589"/>
                  <a:gd name="T25" fmla="*/ 4 h 1468"/>
                  <a:gd name="T26" fmla="*/ 856 w 1589"/>
                  <a:gd name="T27" fmla="*/ 3 h 1468"/>
                  <a:gd name="T28" fmla="*/ 992 w 1589"/>
                  <a:gd name="T29" fmla="*/ 24 h 1468"/>
                  <a:gd name="T30" fmla="*/ 1068 w 1589"/>
                  <a:gd name="T31" fmla="*/ 45 h 1468"/>
                  <a:gd name="T32" fmla="*/ 1156 w 1589"/>
                  <a:gd name="T33" fmla="*/ 82 h 1468"/>
                  <a:gd name="T34" fmla="*/ 1239 w 1589"/>
                  <a:gd name="T35" fmla="*/ 127 h 1468"/>
                  <a:gd name="T36" fmla="*/ 1328 w 1589"/>
                  <a:gd name="T37" fmla="*/ 192 h 1468"/>
                  <a:gd name="T38" fmla="*/ 1382 w 1589"/>
                  <a:gd name="T39" fmla="*/ 242 h 1468"/>
                  <a:gd name="T40" fmla="*/ 1442 w 1589"/>
                  <a:gd name="T41" fmla="*/ 309 h 1468"/>
                  <a:gd name="T42" fmla="*/ 1493 w 1589"/>
                  <a:gd name="T43" fmla="*/ 384 h 1468"/>
                  <a:gd name="T44" fmla="*/ 1540 w 1589"/>
                  <a:gd name="T45" fmla="*/ 482 h 1468"/>
                  <a:gd name="T46" fmla="*/ 1572 w 1589"/>
                  <a:gd name="T47" fmla="*/ 587 h 1468"/>
                  <a:gd name="T48" fmla="*/ 1585 w 1589"/>
                  <a:gd name="T49" fmla="*/ 659 h 1468"/>
                  <a:gd name="T50" fmla="*/ 1589 w 1589"/>
                  <a:gd name="T51" fmla="*/ 753 h 1468"/>
                  <a:gd name="T52" fmla="*/ 1582 w 1589"/>
                  <a:gd name="T53" fmla="*/ 828 h 1468"/>
                  <a:gd name="T54" fmla="*/ 1568 w 1589"/>
                  <a:gd name="T55" fmla="*/ 901 h 1468"/>
                  <a:gd name="T56" fmla="*/ 1547 w 1589"/>
                  <a:gd name="T57" fmla="*/ 971 h 1468"/>
                  <a:gd name="T58" fmla="*/ 1519 w 1589"/>
                  <a:gd name="T59" fmla="*/ 1037 h 1468"/>
                  <a:gd name="T60" fmla="*/ 1483 w 1589"/>
                  <a:gd name="T61" fmla="*/ 1099 h 1468"/>
                  <a:gd name="T62" fmla="*/ 1442 w 1589"/>
                  <a:gd name="T63" fmla="*/ 1159 h 1468"/>
                  <a:gd name="T64" fmla="*/ 1382 w 1589"/>
                  <a:gd name="T65" fmla="*/ 1228 h 1468"/>
                  <a:gd name="T66" fmla="*/ 1299 w 1589"/>
                  <a:gd name="T67" fmla="*/ 1301 h 1468"/>
                  <a:gd name="T68" fmla="*/ 1206 w 1589"/>
                  <a:gd name="T69" fmla="*/ 1362 h 1468"/>
                  <a:gd name="T70" fmla="*/ 1103 w 1589"/>
                  <a:gd name="T71" fmla="*/ 1411 h 1468"/>
                  <a:gd name="T72" fmla="*/ 992 w 1589"/>
                  <a:gd name="T73" fmla="*/ 1446 h 1468"/>
                  <a:gd name="T74" fmla="*/ 916 w 1589"/>
                  <a:gd name="T75" fmla="*/ 1460 h 1468"/>
                  <a:gd name="T76" fmla="*/ 794 w 1589"/>
                  <a:gd name="T77" fmla="*/ 1468 h 1468"/>
                  <a:gd name="T78" fmla="*/ 673 w 1589"/>
                  <a:gd name="T79" fmla="*/ 1460 h 1468"/>
                  <a:gd name="T80" fmla="*/ 558 w 1589"/>
                  <a:gd name="T81" fmla="*/ 1436 h 1468"/>
                  <a:gd name="T82" fmla="*/ 485 w 1589"/>
                  <a:gd name="T83" fmla="*/ 1411 h 1468"/>
                  <a:gd name="T84" fmla="*/ 398 w 1589"/>
                  <a:gd name="T85" fmla="*/ 1371 h 1468"/>
                  <a:gd name="T86" fmla="*/ 288 w 1589"/>
                  <a:gd name="T87" fmla="*/ 1301 h 1468"/>
                  <a:gd name="T88" fmla="*/ 232 w 1589"/>
                  <a:gd name="T89" fmla="*/ 1253 h 1468"/>
                  <a:gd name="T90" fmla="*/ 181 w 1589"/>
                  <a:gd name="T91" fmla="*/ 1202 h 1468"/>
                  <a:gd name="T92" fmla="*/ 115 w 1589"/>
                  <a:gd name="T93" fmla="*/ 1116 h 1468"/>
                  <a:gd name="T94" fmla="*/ 62 w 1589"/>
                  <a:gd name="T95" fmla="*/ 1021 h 1468"/>
                  <a:gd name="T96" fmla="*/ 35 w 1589"/>
                  <a:gd name="T97" fmla="*/ 953 h 1468"/>
                  <a:gd name="T98" fmla="*/ 9 w 1589"/>
                  <a:gd name="T99" fmla="*/ 847 h 1468"/>
                  <a:gd name="T100" fmla="*/ 0 w 1589"/>
                  <a:gd name="T101" fmla="*/ 753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89" h="1468">
                    <a:moveTo>
                      <a:pt x="0" y="734"/>
                    </a:moveTo>
                    <a:lnTo>
                      <a:pt x="0" y="716"/>
                    </a:lnTo>
                    <a:lnTo>
                      <a:pt x="1" y="697"/>
                    </a:lnTo>
                    <a:lnTo>
                      <a:pt x="2" y="678"/>
                    </a:lnTo>
                    <a:lnTo>
                      <a:pt x="3" y="659"/>
                    </a:lnTo>
                    <a:lnTo>
                      <a:pt x="6" y="642"/>
                    </a:lnTo>
                    <a:lnTo>
                      <a:pt x="9" y="623"/>
                    </a:lnTo>
                    <a:lnTo>
                      <a:pt x="11" y="604"/>
                    </a:lnTo>
                    <a:lnTo>
                      <a:pt x="15" y="587"/>
                    </a:lnTo>
                    <a:lnTo>
                      <a:pt x="20" y="569"/>
                    </a:lnTo>
                    <a:lnTo>
                      <a:pt x="24" y="552"/>
                    </a:lnTo>
                    <a:lnTo>
                      <a:pt x="29" y="534"/>
                    </a:lnTo>
                    <a:lnTo>
                      <a:pt x="35" y="517"/>
                    </a:lnTo>
                    <a:lnTo>
                      <a:pt x="40" y="499"/>
                    </a:lnTo>
                    <a:lnTo>
                      <a:pt x="47" y="482"/>
                    </a:lnTo>
                    <a:lnTo>
                      <a:pt x="55" y="465"/>
                    </a:lnTo>
                    <a:lnTo>
                      <a:pt x="62" y="449"/>
                    </a:lnTo>
                    <a:lnTo>
                      <a:pt x="70" y="433"/>
                    </a:lnTo>
                    <a:lnTo>
                      <a:pt x="78" y="417"/>
                    </a:lnTo>
                    <a:lnTo>
                      <a:pt x="86" y="400"/>
                    </a:lnTo>
                    <a:lnTo>
                      <a:pt x="95" y="384"/>
                    </a:lnTo>
                    <a:lnTo>
                      <a:pt x="104" y="369"/>
                    </a:lnTo>
                    <a:lnTo>
                      <a:pt x="115" y="354"/>
                    </a:lnTo>
                    <a:lnTo>
                      <a:pt x="125" y="339"/>
                    </a:lnTo>
                    <a:lnTo>
                      <a:pt x="135" y="324"/>
                    </a:lnTo>
                    <a:lnTo>
                      <a:pt x="147" y="309"/>
                    </a:lnTo>
                    <a:lnTo>
                      <a:pt x="157" y="295"/>
                    </a:lnTo>
                    <a:lnTo>
                      <a:pt x="181" y="268"/>
                    </a:lnTo>
                    <a:lnTo>
                      <a:pt x="193" y="254"/>
                    </a:lnTo>
                    <a:lnTo>
                      <a:pt x="205" y="242"/>
                    </a:lnTo>
                    <a:lnTo>
                      <a:pt x="232" y="215"/>
                    </a:lnTo>
                    <a:lnTo>
                      <a:pt x="246" y="203"/>
                    </a:lnTo>
                    <a:lnTo>
                      <a:pt x="260" y="192"/>
                    </a:lnTo>
                    <a:lnTo>
                      <a:pt x="288" y="168"/>
                    </a:lnTo>
                    <a:lnTo>
                      <a:pt x="319" y="147"/>
                    </a:lnTo>
                    <a:lnTo>
                      <a:pt x="334" y="137"/>
                    </a:lnTo>
                    <a:lnTo>
                      <a:pt x="350" y="127"/>
                    </a:lnTo>
                    <a:lnTo>
                      <a:pt x="382" y="107"/>
                    </a:lnTo>
                    <a:lnTo>
                      <a:pt x="398" y="98"/>
                    </a:lnTo>
                    <a:lnTo>
                      <a:pt x="415" y="89"/>
                    </a:lnTo>
                    <a:lnTo>
                      <a:pt x="449" y="73"/>
                    </a:lnTo>
                    <a:lnTo>
                      <a:pt x="485" y="58"/>
                    </a:lnTo>
                    <a:lnTo>
                      <a:pt x="503" y="52"/>
                    </a:lnTo>
                    <a:lnTo>
                      <a:pt x="521" y="45"/>
                    </a:lnTo>
                    <a:lnTo>
                      <a:pt x="558" y="34"/>
                    </a:lnTo>
                    <a:lnTo>
                      <a:pt x="595" y="24"/>
                    </a:lnTo>
                    <a:lnTo>
                      <a:pt x="614" y="19"/>
                    </a:lnTo>
                    <a:lnTo>
                      <a:pt x="633" y="15"/>
                    </a:lnTo>
                    <a:lnTo>
                      <a:pt x="654" y="12"/>
                    </a:lnTo>
                    <a:lnTo>
                      <a:pt x="673" y="9"/>
                    </a:lnTo>
                    <a:lnTo>
                      <a:pt x="693" y="7"/>
                    </a:lnTo>
                    <a:lnTo>
                      <a:pt x="712" y="4"/>
                    </a:lnTo>
                    <a:lnTo>
                      <a:pt x="753" y="2"/>
                    </a:lnTo>
                    <a:lnTo>
                      <a:pt x="794" y="0"/>
                    </a:lnTo>
                    <a:lnTo>
                      <a:pt x="835" y="2"/>
                    </a:lnTo>
                    <a:lnTo>
                      <a:pt x="856" y="3"/>
                    </a:lnTo>
                    <a:lnTo>
                      <a:pt x="875" y="4"/>
                    </a:lnTo>
                    <a:lnTo>
                      <a:pt x="916" y="9"/>
                    </a:lnTo>
                    <a:lnTo>
                      <a:pt x="954" y="15"/>
                    </a:lnTo>
                    <a:lnTo>
                      <a:pt x="992" y="24"/>
                    </a:lnTo>
                    <a:lnTo>
                      <a:pt x="1011" y="29"/>
                    </a:lnTo>
                    <a:lnTo>
                      <a:pt x="1031" y="34"/>
                    </a:lnTo>
                    <a:lnTo>
                      <a:pt x="1048" y="39"/>
                    </a:lnTo>
                    <a:lnTo>
                      <a:pt x="1068" y="45"/>
                    </a:lnTo>
                    <a:lnTo>
                      <a:pt x="1086" y="52"/>
                    </a:lnTo>
                    <a:lnTo>
                      <a:pt x="1103" y="58"/>
                    </a:lnTo>
                    <a:lnTo>
                      <a:pt x="1138" y="73"/>
                    </a:lnTo>
                    <a:lnTo>
                      <a:pt x="1156" y="82"/>
                    </a:lnTo>
                    <a:lnTo>
                      <a:pt x="1172" y="89"/>
                    </a:lnTo>
                    <a:lnTo>
                      <a:pt x="1189" y="98"/>
                    </a:lnTo>
                    <a:lnTo>
                      <a:pt x="1206" y="107"/>
                    </a:lnTo>
                    <a:lnTo>
                      <a:pt x="1239" y="127"/>
                    </a:lnTo>
                    <a:lnTo>
                      <a:pt x="1269" y="147"/>
                    </a:lnTo>
                    <a:lnTo>
                      <a:pt x="1299" y="168"/>
                    </a:lnTo>
                    <a:lnTo>
                      <a:pt x="1314" y="179"/>
                    </a:lnTo>
                    <a:lnTo>
                      <a:pt x="1328" y="192"/>
                    </a:lnTo>
                    <a:lnTo>
                      <a:pt x="1342" y="203"/>
                    </a:lnTo>
                    <a:lnTo>
                      <a:pt x="1356" y="215"/>
                    </a:lnTo>
                    <a:lnTo>
                      <a:pt x="1369" y="228"/>
                    </a:lnTo>
                    <a:lnTo>
                      <a:pt x="1382" y="242"/>
                    </a:lnTo>
                    <a:lnTo>
                      <a:pt x="1395" y="254"/>
                    </a:lnTo>
                    <a:lnTo>
                      <a:pt x="1407" y="268"/>
                    </a:lnTo>
                    <a:lnTo>
                      <a:pt x="1430" y="295"/>
                    </a:lnTo>
                    <a:lnTo>
                      <a:pt x="1442" y="309"/>
                    </a:lnTo>
                    <a:lnTo>
                      <a:pt x="1453" y="324"/>
                    </a:lnTo>
                    <a:lnTo>
                      <a:pt x="1474" y="354"/>
                    </a:lnTo>
                    <a:lnTo>
                      <a:pt x="1483" y="369"/>
                    </a:lnTo>
                    <a:lnTo>
                      <a:pt x="1493" y="384"/>
                    </a:lnTo>
                    <a:lnTo>
                      <a:pt x="1511" y="417"/>
                    </a:lnTo>
                    <a:lnTo>
                      <a:pt x="1526" y="449"/>
                    </a:lnTo>
                    <a:lnTo>
                      <a:pt x="1534" y="465"/>
                    </a:lnTo>
                    <a:lnTo>
                      <a:pt x="1540" y="482"/>
                    </a:lnTo>
                    <a:lnTo>
                      <a:pt x="1547" y="499"/>
                    </a:lnTo>
                    <a:lnTo>
                      <a:pt x="1553" y="517"/>
                    </a:lnTo>
                    <a:lnTo>
                      <a:pt x="1563" y="552"/>
                    </a:lnTo>
                    <a:lnTo>
                      <a:pt x="1572" y="587"/>
                    </a:lnTo>
                    <a:lnTo>
                      <a:pt x="1576" y="604"/>
                    </a:lnTo>
                    <a:lnTo>
                      <a:pt x="1580" y="623"/>
                    </a:lnTo>
                    <a:lnTo>
                      <a:pt x="1582" y="642"/>
                    </a:lnTo>
                    <a:lnTo>
                      <a:pt x="1585" y="659"/>
                    </a:lnTo>
                    <a:lnTo>
                      <a:pt x="1588" y="697"/>
                    </a:lnTo>
                    <a:lnTo>
                      <a:pt x="1589" y="716"/>
                    </a:lnTo>
                    <a:lnTo>
                      <a:pt x="1589" y="734"/>
                    </a:lnTo>
                    <a:lnTo>
                      <a:pt x="1589" y="753"/>
                    </a:lnTo>
                    <a:lnTo>
                      <a:pt x="1588" y="772"/>
                    </a:lnTo>
                    <a:lnTo>
                      <a:pt x="1586" y="791"/>
                    </a:lnTo>
                    <a:lnTo>
                      <a:pt x="1585" y="809"/>
                    </a:lnTo>
                    <a:lnTo>
                      <a:pt x="1582" y="828"/>
                    </a:lnTo>
                    <a:lnTo>
                      <a:pt x="1580" y="847"/>
                    </a:lnTo>
                    <a:lnTo>
                      <a:pt x="1576" y="864"/>
                    </a:lnTo>
                    <a:lnTo>
                      <a:pt x="1572" y="883"/>
                    </a:lnTo>
                    <a:lnTo>
                      <a:pt x="1568" y="901"/>
                    </a:lnTo>
                    <a:lnTo>
                      <a:pt x="1563" y="918"/>
                    </a:lnTo>
                    <a:lnTo>
                      <a:pt x="1558" y="936"/>
                    </a:lnTo>
                    <a:lnTo>
                      <a:pt x="1553" y="953"/>
                    </a:lnTo>
                    <a:lnTo>
                      <a:pt x="1547" y="971"/>
                    </a:lnTo>
                    <a:lnTo>
                      <a:pt x="1540" y="987"/>
                    </a:lnTo>
                    <a:lnTo>
                      <a:pt x="1534" y="1004"/>
                    </a:lnTo>
                    <a:lnTo>
                      <a:pt x="1526" y="1021"/>
                    </a:lnTo>
                    <a:lnTo>
                      <a:pt x="1519" y="1037"/>
                    </a:lnTo>
                    <a:lnTo>
                      <a:pt x="1511" y="1053"/>
                    </a:lnTo>
                    <a:lnTo>
                      <a:pt x="1502" y="1068"/>
                    </a:lnTo>
                    <a:lnTo>
                      <a:pt x="1493" y="1084"/>
                    </a:lnTo>
                    <a:lnTo>
                      <a:pt x="1483" y="1099"/>
                    </a:lnTo>
                    <a:lnTo>
                      <a:pt x="1474" y="1116"/>
                    </a:lnTo>
                    <a:lnTo>
                      <a:pt x="1464" y="1131"/>
                    </a:lnTo>
                    <a:lnTo>
                      <a:pt x="1453" y="1144"/>
                    </a:lnTo>
                    <a:lnTo>
                      <a:pt x="1442" y="1159"/>
                    </a:lnTo>
                    <a:lnTo>
                      <a:pt x="1430" y="1173"/>
                    </a:lnTo>
                    <a:lnTo>
                      <a:pt x="1407" y="1202"/>
                    </a:lnTo>
                    <a:lnTo>
                      <a:pt x="1395" y="1215"/>
                    </a:lnTo>
                    <a:lnTo>
                      <a:pt x="1382" y="1228"/>
                    </a:lnTo>
                    <a:lnTo>
                      <a:pt x="1356" y="1253"/>
                    </a:lnTo>
                    <a:lnTo>
                      <a:pt x="1342" y="1266"/>
                    </a:lnTo>
                    <a:lnTo>
                      <a:pt x="1328" y="1278"/>
                    </a:lnTo>
                    <a:lnTo>
                      <a:pt x="1299" y="1301"/>
                    </a:lnTo>
                    <a:lnTo>
                      <a:pt x="1269" y="1323"/>
                    </a:lnTo>
                    <a:lnTo>
                      <a:pt x="1254" y="1333"/>
                    </a:lnTo>
                    <a:lnTo>
                      <a:pt x="1239" y="1343"/>
                    </a:lnTo>
                    <a:lnTo>
                      <a:pt x="1206" y="1362"/>
                    </a:lnTo>
                    <a:lnTo>
                      <a:pt x="1189" y="1371"/>
                    </a:lnTo>
                    <a:lnTo>
                      <a:pt x="1172" y="1380"/>
                    </a:lnTo>
                    <a:lnTo>
                      <a:pt x="1138" y="1396"/>
                    </a:lnTo>
                    <a:lnTo>
                      <a:pt x="1103" y="1411"/>
                    </a:lnTo>
                    <a:lnTo>
                      <a:pt x="1086" y="1418"/>
                    </a:lnTo>
                    <a:lnTo>
                      <a:pt x="1068" y="1425"/>
                    </a:lnTo>
                    <a:lnTo>
                      <a:pt x="1031" y="1436"/>
                    </a:lnTo>
                    <a:lnTo>
                      <a:pt x="992" y="1446"/>
                    </a:lnTo>
                    <a:lnTo>
                      <a:pt x="973" y="1450"/>
                    </a:lnTo>
                    <a:lnTo>
                      <a:pt x="954" y="1453"/>
                    </a:lnTo>
                    <a:lnTo>
                      <a:pt x="935" y="1457"/>
                    </a:lnTo>
                    <a:lnTo>
                      <a:pt x="916" y="1460"/>
                    </a:lnTo>
                    <a:lnTo>
                      <a:pt x="895" y="1463"/>
                    </a:lnTo>
                    <a:lnTo>
                      <a:pt x="875" y="1465"/>
                    </a:lnTo>
                    <a:lnTo>
                      <a:pt x="835" y="1467"/>
                    </a:lnTo>
                    <a:lnTo>
                      <a:pt x="794" y="1468"/>
                    </a:lnTo>
                    <a:lnTo>
                      <a:pt x="753" y="1467"/>
                    </a:lnTo>
                    <a:lnTo>
                      <a:pt x="733" y="1467"/>
                    </a:lnTo>
                    <a:lnTo>
                      <a:pt x="712" y="1465"/>
                    </a:lnTo>
                    <a:lnTo>
                      <a:pt x="673" y="1460"/>
                    </a:lnTo>
                    <a:lnTo>
                      <a:pt x="633" y="1453"/>
                    </a:lnTo>
                    <a:lnTo>
                      <a:pt x="595" y="1446"/>
                    </a:lnTo>
                    <a:lnTo>
                      <a:pt x="577" y="1441"/>
                    </a:lnTo>
                    <a:lnTo>
                      <a:pt x="558" y="1436"/>
                    </a:lnTo>
                    <a:lnTo>
                      <a:pt x="539" y="1430"/>
                    </a:lnTo>
                    <a:lnTo>
                      <a:pt x="521" y="1425"/>
                    </a:lnTo>
                    <a:lnTo>
                      <a:pt x="503" y="1418"/>
                    </a:lnTo>
                    <a:lnTo>
                      <a:pt x="485" y="1411"/>
                    </a:lnTo>
                    <a:lnTo>
                      <a:pt x="449" y="1396"/>
                    </a:lnTo>
                    <a:lnTo>
                      <a:pt x="433" y="1388"/>
                    </a:lnTo>
                    <a:lnTo>
                      <a:pt x="415" y="1380"/>
                    </a:lnTo>
                    <a:lnTo>
                      <a:pt x="398" y="1371"/>
                    </a:lnTo>
                    <a:lnTo>
                      <a:pt x="382" y="1362"/>
                    </a:lnTo>
                    <a:lnTo>
                      <a:pt x="350" y="1343"/>
                    </a:lnTo>
                    <a:lnTo>
                      <a:pt x="319" y="1323"/>
                    </a:lnTo>
                    <a:lnTo>
                      <a:pt x="288" y="1301"/>
                    </a:lnTo>
                    <a:lnTo>
                      <a:pt x="274" y="1290"/>
                    </a:lnTo>
                    <a:lnTo>
                      <a:pt x="260" y="1278"/>
                    </a:lnTo>
                    <a:lnTo>
                      <a:pt x="246" y="1266"/>
                    </a:lnTo>
                    <a:lnTo>
                      <a:pt x="232" y="1253"/>
                    </a:lnTo>
                    <a:lnTo>
                      <a:pt x="219" y="1241"/>
                    </a:lnTo>
                    <a:lnTo>
                      <a:pt x="205" y="1228"/>
                    </a:lnTo>
                    <a:lnTo>
                      <a:pt x="193" y="1215"/>
                    </a:lnTo>
                    <a:lnTo>
                      <a:pt x="181" y="1202"/>
                    </a:lnTo>
                    <a:lnTo>
                      <a:pt x="157" y="1173"/>
                    </a:lnTo>
                    <a:lnTo>
                      <a:pt x="147" y="1159"/>
                    </a:lnTo>
                    <a:lnTo>
                      <a:pt x="135" y="1144"/>
                    </a:lnTo>
                    <a:lnTo>
                      <a:pt x="115" y="1116"/>
                    </a:lnTo>
                    <a:lnTo>
                      <a:pt x="104" y="1099"/>
                    </a:lnTo>
                    <a:lnTo>
                      <a:pt x="95" y="1084"/>
                    </a:lnTo>
                    <a:lnTo>
                      <a:pt x="78" y="1053"/>
                    </a:lnTo>
                    <a:lnTo>
                      <a:pt x="62" y="1021"/>
                    </a:lnTo>
                    <a:lnTo>
                      <a:pt x="55" y="1004"/>
                    </a:lnTo>
                    <a:lnTo>
                      <a:pt x="47" y="987"/>
                    </a:lnTo>
                    <a:lnTo>
                      <a:pt x="40" y="971"/>
                    </a:lnTo>
                    <a:lnTo>
                      <a:pt x="35" y="953"/>
                    </a:lnTo>
                    <a:lnTo>
                      <a:pt x="24" y="918"/>
                    </a:lnTo>
                    <a:lnTo>
                      <a:pt x="15" y="883"/>
                    </a:lnTo>
                    <a:lnTo>
                      <a:pt x="11" y="864"/>
                    </a:lnTo>
                    <a:lnTo>
                      <a:pt x="9" y="847"/>
                    </a:lnTo>
                    <a:lnTo>
                      <a:pt x="6" y="828"/>
                    </a:lnTo>
                    <a:lnTo>
                      <a:pt x="3" y="809"/>
                    </a:lnTo>
                    <a:lnTo>
                      <a:pt x="1" y="772"/>
                    </a:lnTo>
                    <a:lnTo>
                      <a:pt x="0" y="753"/>
                    </a:lnTo>
                    <a:lnTo>
                      <a:pt x="0" y="73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7" name="Freeform 11">
                <a:extLst>
                  <a:ext uri="{FF2B5EF4-FFF2-40B4-BE49-F238E27FC236}">
                    <a16:creationId xmlns:a16="http://schemas.microsoft.com/office/drawing/2014/main" id="{718FA9B9-68E0-2D49-AA0D-62389C3FA985}"/>
                  </a:ext>
                </a:extLst>
              </p:cNvPr>
              <p:cNvSpPr>
                <a:spLocks/>
              </p:cNvSpPr>
              <p:nvPr/>
            </p:nvSpPr>
            <p:spPr bwMode="auto">
              <a:xfrm>
                <a:off x="17737" y="9647"/>
                <a:ext cx="1678" cy="2259"/>
              </a:xfrm>
              <a:custGeom>
                <a:avLst/>
                <a:gdLst>
                  <a:gd name="T0" fmla="*/ 295 w 803"/>
                  <a:gd name="T1" fmla="*/ 2 h 965"/>
                  <a:gd name="T2" fmla="*/ 336 w 803"/>
                  <a:gd name="T3" fmla="*/ 0 h 965"/>
                  <a:gd name="T4" fmla="*/ 525 w 803"/>
                  <a:gd name="T5" fmla="*/ 1 h 965"/>
                  <a:gd name="T6" fmla="*/ 760 w 803"/>
                  <a:gd name="T7" fmla="*/ 161 h 965"/>
                  <a:gd name="T8" fmla="*/ 803 w 803"/>
                  <a:gd name="T9" fmla="*/ 243 h 965"/>
                  <a:gd name="T10" fmla="*/ 803 w 803"/>
                  <a:gd name="T11" fmla="*/ 744 h 965"/>
                  <a:gd name="T12" fmla="*/ 782 w 803"/>
                  <a:gd name="T13" fmla="*/ 794 h 965"/>
                  <a:gd name="T14" fmla="*/ 526 w 803"/>
                  <a:gd name="T15" fmla="*/ 952 h 965"/>
                  <a:gd name="T16" fmla="*/ 485 w 803"/>
                  <a:gd name="T17" fmla="*/ 965 h 965"/>
                  <a:gd name="T18" fmla="*/ 332 w 803"/>
                  <a:gd name="T19" fmla="*/ 965 h 965"/>
                  <a:gd name="T20" fmla="*/ 277 w 803"/>
                  <a:gd name="T21" fmla="*/ 948 h 965"/>
                  <a:gd name="T22" fmla="*/ 18 w 803"/>
                  <a:gd name="T23" fmla="*/ 768 h 965"/>
                  <a:gd name="T24" fmla="*/ 0 w 803"/>
                  <a:gd name="T25" fmla="*/ 730 h 965"/>
                  <a:gd name="T26" fmla="*/ 0 w 803"/>
                  <a:gd name="T27" fmla="*/ 513 h 965"/>
                  <a:gd name="T28" fmla="*/ 0 w 803"/>
                  <a:gd name="T29" fmla="*/ 231 h 965"/>
                  <a:gd name="T30" fmla="*/ 22 w 803"/>
                  <a:gd name="T31" fmla="*/ 188 h 965"/>
                  <a:gd name="T32" fmla="*/ 269 w 803"/>
                  <a:gd name="T33" fmla="*/ 17 h 965"/>
                  <a:gd name="T34" fmla="*/ 295 w 803"/>
                  <a:gd name="T35" fmla="*/ 2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3" h="965">
                    <a:moveTo>
                      <a:pt x="295" y="2"/>
                    </a:moveTo>
                    <a:lnTo>
                      <a:pt x="336" y="0"/>
                    </a:lnTo>
                    <a:lnTo>
                      <a:pt x="525" y="1"/>
                    </a:lnTo>
                    <a:lnTo>
                      <a:pt x="760" y="161"/>
                    </a:lnTo>
                    <a:lnTo>
                      <a:pt x="803" y="243"/>
                    </a:lnTo>
                    <a:lnTo>
                      <a:pt x="803" y="744"/>
                    </a:lnTo>
                    <a:lnTo>
                      <a:pt x="782" y="794"/>
                    </a:lnTo>
                    <a:lnTo>
                      <a:pt x="526" y="952"/>
                    </a:lnTo>
                    <a:lnTo>
                      <a:pt x="485" y="965"/>
                    </a:lnTo>
                    <a:lnTo>
                      <a:pt x="332" y="965"/>
                    </a:lnTo>
                    <a:lnTo>
                      <a:pt x="277" y="948"/>
                    </a:lnTo>
                    <a:lnTo>
                      <a:pt x="18" y="768"/>
                    </a:lnTo>
                    <a:lnTo>
                      <a:pt x="0" y="730"/>
                    </a:lnTo>
                    <a:lnTo>
                      <a:pt x="0" y="513"/>
                    </a:lnTo>
                    <a:lnTo>
                      <a:pt x="0" y="231"/>
                    </a:lnTo>
                    <a:lnTo>
                      <a:pt x="22" y="188"/>
                    </a:lnTo>
                    <a:lnTo>
                      <a:pt x="269" y="17"/>
                    </a:lnTo>
                    <a:lnTo>
                      <a:pt x="295" y="2"/>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8" name="Rectangle 12">
                <a:extLst>
                  <a:ext uri="{FF2B5EF4-FFF2-40B4-BE49-F238E27FC236}">
                    <a16:creationId xmlns:a16="http://schemas.microsoft.com/office/drawing/2014/main" id="{106CACA5-9AB6-7C40-80A6-77481ABAD799}"/>
                  </a:ext>
                </a:extLst>
              </p:cNvPr>
              <p:cNvSpPr>
                <a:spLocks noChangeArrowheads="1"/>
              </p:cNvSpPr>
              <p:nvPr/>
            </p:nvSpPr>
            <p:spPr bwMode="auto">
              <a:xfrm>
                <a:off x="19436" y="8802"/>
                <a:ext cx="361" cy="96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29" name="Freeform 13">
                <a:extLst>
                  <a:ext uri="{FF2B5EF4-FFF2-40B4-BE49-F238E27FC236}">
                    <a16:creationId xmlns:a16="http://schemas.microsoft.com/office/drawing/2014/main" id="{29BF91E7-4966-B240-B0E2-F9AD2951D98A}"/>
                  </a:ext>
                </a:extLst>
              </p:cNvPr>
              <p:cNvSpPr>
                <a:spLocks/>
              </p:cNvSpPr>
              <p:nvPr/>
            </p:nvSpPr>
            <p:spPr bwMode="auto">
              <a:xfrm>
                <a:off x="18676" y="7581"/>
                <a:ext cx="519" cy="1411"/>
              </a:xfrm>
              <a:custGeom>
                <a:avLst/>
                <a:gdLst>
                  <a:gd name="T0" fmla="*/ 97 w 246"/>
                  <a:gd name="T1" fmla="*/ 0 h 603"/>
                  <a:gd name="T2" fmla="*/ 246 w 246"/>
                  <a:gd name="T3" fmla="*/ 40 h 603"/>
                  <a:gd name="T4" fmla="*/ 171 w 246"/>
                  <a:gd name="T5" fmla="*/ 271 h 603"/>
                  <a:gd name="T6" fmla="*/ 171 w 246"/>
                  <a:gd name="T7" fmla="*/ 332 h 603"/>
                  <a:gd name="T8" fmla="*/ 182 w 246"/>
                  <a:gd name="T9" fmla="*/ 382 h 603"/>
                  <a:gd name="T10" fmla="*/ 246 w 246"/>
                  <a:gd name="T11" fmla="*/ 563 h 603"/>
                  <a:gd name="T12" fmla="*/ 97 w 246"/>
                  <a:gd name="T13" fmla="*/ 603 h 603"/>
                  <a:gd name="T14" fmla="*/ 21 w 246"/>
                  <a:gd name="T15" fmla="*/ 392 h 603"/>
                  <a:gd name="T16" fmla="*/ 0 w 246"/>
                  <a:gd name="T17" fmla="*/ 322 h 603"/>
                  <a:gd name="T18" fmla="*/ 10 w 246"/>
                  <a:gd name="T19" fmla="*/ 261 h 603"/>
                  <a:gd name="T20" fmla="*/ 97 w 246"/>
                  <a:gd name="T21"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603">
                    <a:moveTo>
                      <a:pt x="97" y="0"/>
                    </a:moveTo>
                    <a:lnTo>
                      <a:pt x="246" y="40"/>
                    </a:lnTo>
                    <a:lnTo>
                      <a:pt x="171" y="271"/>
                    </a:lnTo>
                    <a:lnTo>
                      <a:pt x="171" y="332"/>
                    </a:lnTo>
                    <a:lnTo>
                      <a:pt x="182" y="382"/>
                    </a:lnTo>
                    <a:lnTo>
                      <a:pt x="246" y="563"/>
                    </a:lnTo>
                    <a:lnTo>
                      <a:pt x="97" y="603"/>
                    </a:lnTo>
                    <a:lnTo>
                      <a:pt x="21" y="392"/>
                    </a:lnTo>
                    <a:lnTo>
                      <a:pt x="0" y="322"/>
                    </a:lnTo>
                    <a:lnTo>
                      <a:pt x="10" y="261"/>
                    </a:lnTo>
                    <a:lnTo>
                      <a:pt x="97"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0" name="Freeform 14">
                <a:extLst>
                  <a:ext uri="{FF2B5EF4-FFF2-40B4-BE49-F238E27FC236}">
                    <a16:creationId xmlns:a16="http://schemas.microsoft.com/office/drawing/2014/main" id="{A701DEAB-9411-F14E-83F6-16A0C8440DA3}"/>
                  </a:ext>
                </a:extLst>
              </p:cNvPr>
              <p:cNvSpPr>
                <a:spLocks/>
              </p:cNvSpPr>
              <p:nvPr/>
            </p:nvSpPr>
            <p:spPr bwMode="auto">
              <a:xfrm>
                <a:off x="9208" y="10361"/>
                <a:ext cx="4779" cy="407"/>
              </a:xfrm>
              <a:custGeom>
                <a:avLst/>
                <a:gdLst>
                  <a:gd name="T0" fmla="*/ 0 w 2288"/>
                  <a:gd name="T1" fmla="*/ 0 h 174"/>
                  <a:gd name="T2" fmla="*/ 571 w 2288"/>
                  <a:gd name="T3" fmla="*/ 0 h 174"/>
                  <a:gd name="T4" fmla="*/ 1143 w 2288"/>
                  <a:gd name="T5" fmla="*/ 0 h 174"/>
                  <a:gd name="T6" fmla="*/ 1715 w 2288"/>
                  <a:gd name="T7" fmla="*/ 0 h 174"/>
                  <a:gd name="T8" fmla="*/ 2288 w 2288"/>
                  <a:gd name="T9" fmla="*/ 0 h 174"/>
                  <a:gd name="T10" fmla="*/ 2288 w 2288"/>
                  <a:gd name="T11" fmla="*/ 174 h 174"/>
                  <a:gd name="T12" fmla="*/ 1715 w 2288"/>
                  <a:gd name="T13" fmla="*/ 174 h 174"/>
                  <a:gd name="T14" fmla="*/ 1143 w 2288"/>
                  <a:gd name="T15" fmla="*/ 174 h 174"/>
                  <a:gd name="T16" fmla="*/ 571 w 2288"/>
                  <a:gd name="T17" fmla="*/ 174 h 174"/>
                  <a:gd name="T18" fmla="*/ 0 w 2288"/>
                  <a:gd name="T19" fmla="*/ 174 h 174"/>
                  <a:gd name="T20" fmla="*/ 0 w 2288"/>
                  <a:gd name="T21"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8" h="174">
                    <a:moveTo>
                      <a:pt x="0" y="0"/>
                    </a:moveTo>
                    <a:lnTo>
                      <a:pt x="571" y="0"/>
                    </a:lnTo>
                    <a:lnTo>
                      <a:pt x="1143" y="0"/>
                    </a:lnTo>
                    <a:lnTo>
                      <a:pt x="1715" y="0"/>
                    </a:lnTo>
                    <a:lnTo>
                      <a:pt x="2288" y="0"/>
                    </a:lnTo>
                    <a:lnTo>
                      <a:pt x="2288" y="174"/>
                    </a:lnTo>
                    <a:lnTo>
                      <a:pt x="1715" y="174"/>
                    </a:lnTo>
                    <a:lnTo>
                      <a:pt x="1143" y="174"/>
                    </a:lnTo>
                    <a:lnTo>
                      <a:pt x="571" y="174"/>
                    </a:lnTo>
                    <a:lnTo>
                      <a:pt x="0" y="174"/>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grpSp>
        <p:sp>
          <p:nvSpPr>
            <p:cNvPr id="18" name="Freeform 15">
              <a:extLst>
                <a:ext uri="{FF2B5EF4-FFF2-40B4-BE49-F238E27FC236}">
                  <a16:creationId xmlns:a16="http://schemas.microsoft.com/office/drawing/2014/main" id="{99EDF3A4-04F0-4340-B068-78775603CA0B}"/>
                </a:ext>
              </a:extLst>
            </p:cNvPr>
            <p:cNvSpPr>
              <a:spLocks/>
            </p:cNvSpPr>
            <p:nvPr/>
          </p:nvSpPr>
          <p:spPr bwMode="auto">
            <a:xfrm>
              <a:off x="16890" y="4100"/>
              <a:ext cx="2818" cy="2963"/>
            </a:xfrm>
            <a:custGeom>
              <a:avLst/>
              <a:gdLst>
                <a:gd name="T0" fmla="*/ 2 w 1351"/>
                <a:gd name="T1" fmla="*/ 601 h 1266"/>
                <a:gd name="T2" fmla="*/ 12 w 1351"/>
                <a:gd name="T3" fmla="*/ 521 h 1266"/>
                <a:gd name="T4" fmla="*/ 22 w 1351"/>
                <a:gd name="T5" fmla="*/ 476 h 1266"/>
                <a:gd name="T6" fmla="*/ 42 w 1351"/>
                <a:gd name="T7" fmla="*/ 416 h 1266"/>
                <a:gd name="T8" fmla="*/ 68 w 1351"/>
                <a:gd name="T9" fmla="*/ 359 h 1266"/>
                <a:gd name="T10" fmla="*/ 90 w 1351"/>
                <a:gd name="T11" fmla="*/ 318 h 1266"/>
                <a:gd name="T12" fmla="*/ 134 w 1351"/>
                <a:gd name="T13" fmla="*/ 254 h 1266"/>
                <a:gd name="T14" fmla="*/ 177 w 1351"/>
                <a:gd name="T15" fmla="*/ 208 h 1266"/>
                <a:gd name="T16" fmla="*/ 247 w 1351"/>
                <a:gd name="T17" fmla="*/ 144 h 1266"/>
                <a:gd name="T18" fmla="*/ 298 w 1351"/>
                <a:gd name="T19" fmla="*/ 108 h 1266"/>
                <a:gd name="T20" fmla="*/ 384 w 1351"/>
                <a:gd name="T21" fmla="*/ 63 h 1266"/>
                <a:gd name="T22" fmla="*/ 476 w 1351"/>
                <a:gd name="T23" fmla="*/ 29 h 1266"/>
                <a:gd name="T24" fmla="*/ 556 w 1351"/>
                <a:gd name="T25" fmla="*/ 10 h 1266"/>
                <a:gd name="T26" fmla="*/ 640 w 1351"/>
                <a:gd name="T27" fmla="*/ 2 h 1266"/>
                <a:gd name="T28" fmla="*/ 727 w 1351"/>
                <a:gd name="T29" fmla="*/ 2 h 1266"/>
                <a:gd name="T30" fmla="*/ 778 w 1351"/>
                <a:gd name="T31" fmla="*/ 8 h 1266"/>
                <a:gd name="T32" fmla="*/ 828 w 1351"/>
                <a:gd name="T33" fmla="*/ 17 h 1266"/>
                <a:gd name="T34" fmla="*/ 877 w 1351"/>
                <a:gd name="T35" fmla="*/ 29 h 1266"/>
                <a:gd name="T36" fmla="*/ 938 w 1351"/>
                <a:gd name="T37" fmla="*/ 50 h 1266"/>
                <a:gd name="T38" fmla="*/ 983 w 1351"/>
                <a:gd name="T39" fmla="*/ 69 h 1266"/>
                <a:gd name="T40" fmla="*/ 1039 w 1351"/>
                <a:gd name="T41" fmla="*/ 100 h 1266"/>
                <a:gd name="T42" fmla="*/ 1093 w 1351"/>
                <a:gd name="T43" fmla="*/ 135 h 1266"/>
                <a:gd name="T44" fmla="*/ 1153 w 1351"/>
                <a:gd name="T45" fmla="*/ 185 h 1266"/>
                <a:gd name="T46" fmla="*/ 1196 w 1351"/>
                <a:gd name="T47" fmla="*/ 230 h 1266"/>
                <a:gd name="T48" fmla="*/ 1252 w 1351"/>
                <a:gd name="T49" fmla="*/ 305 h 1266"/>
                <a:gd name="T50" fmla="*/ 1284 w 1351"/>
                <a:gd name="T51" fmla="*/ 359 h 1266"/>
                <a:gd name="T52" fmla="*/ 1310 w 1351"/>
                <a:gd name="T53" fmla="*/ 416 h 1266"/>
                <a:gd name="T54" fmla="*/ 1325 w 1351"/>
                <a:gd name="T55" fmla="*/ 459 h 1266"/>
                <a:gd name="T56" fmla="*/ 1337 w 1351"/>
                <a:gd name="T57" fmla="*/ 506 h 1266"/>
                <a:gd name="T58" fmla="*/ 1347 w 1351"/>
                <a:gd name="T59" fmla="*/ 568 h 1266"/>
                <a:gd name="T60" fmla="*/ 1351 w 1351"/>
                <a:gd name="T61" fmla="*/ 633 h 1266"/>
                <a:gd name="T62" fmla="*/ 1347 w 1351"/>
                <a:gd name="T63" fmla="*/ 698 h 1266"/>
                <a:gd name="T64" fmla="*/ 1337 w 1351"/>
                <a:gd name="T65" fmla="*/ 761 h 1266"/>
                <a:gd name="T66" fmla="*/ 1320 w 1351"/>
                <a:gd name="T67" fmla="*/ 822 h 1266"/>
                <a:gd name="T68" fmla="*/ 1303 w 1351"/>
                <a:gd name="T69" fmla="*/ 866 h 1266"/>
                <a:gd name="T70" fmla="*/ 1277 w 1351"/>
                <a:gd name="T71" fmla="*/ 921 h 1266"/>
                <a:gd name="T72" fmla="*/ 1252 w 1351"/>
                <a:gd name="T73" fmla="*/ 961 h 1266"/>
                <a:gd name="T74" fmla="*/ 1206 w 1351"/>
                <a:gd name="T75" fmla="*/ 1024 h 1266"/>
                <a:gd name="T76" fmla="*/ 1153 w 1351"/>
                <a:gd name="T77" fmla="*/ 1081 h 1266"/>
                <a:gd name="T78" fmla="*/ 1093 w 1351"/>
                <a:gd name="T79" fmla="*/ 1131 h 1266"/>
                <a:gd name="T80" fmla="*/ 1026 w 1351"/>
                <a:gd name="T81" fmla="*/ 1175 h 1266"/>
                <a:gd name="T82" fmla="*/ 938 w 1351"/>
                <a:gd name="T83" fmla="*/ 1216 h 1266"/>
                <a:gd name="T84" fmla="*/ 845 w 1351"/>
                <a:gd name="T85" fmla="*/ 1246 h 1266"/>
                <a:gd name="T86" fmla="*/ 778 w 1351"/>
                <a:gd name="T87" fmla="*/ 1258 h 1266"/>
                <a:gd name="T88" fmla="*/ 676 w 1351"/>
                <a:gd name="T89" fmla="*/ 1266 h 1266"/>
                <a:gd name="T90" fmla="*/ 607 w 1351"/>
                <a:gd name="T91" fmla="*/ 1263 h 1266"/>
                <a:gd name="T92" fmla="*/ 556 w 1351"/>
                <a:gd name="T93" fmla="*/ 1256 h 1266"/>
                <a:gd name="T94" fmla="*/ 507 w 1351"/>
                <a:gd name="T95" fmla="*/ 1246 h 1266"/>
                <a:gd name="T96" fmla="*/ 459 w 1351"/>
                <a:gd name="T97" fmla="*/ 1233 h 1266"/>
                <a:gd name="T98" fmla="*/ 398 w 1351"/>
                <a:gd name="T99" fmla="*/ 1210 h 1266"/>
                <a:gd name="T100" fmla="*/ 354 w 1351"/>
                <a:gd name="T101" fmla="*/ 1190 h 1266"/>
                <a:gd name="T102" fmla="*/ 298 w 1351"/>
                <a:gd name="T103" fmla="*/ 1158 h 1266"/>
                <a:gd name="T104" fmla="*/ 247 w 1351"/>
                <a:gd name="T105" fmla="*/ 1122 h 1266"/>
                <a:gd name="T106" fmla="*/ 177 w 1351"/>
                <a:gd name="T107" fmla="*/ 1058 h 1266"/>
                <a:gd name="T108" fmla="*/ 134 w 1351"/>
                <a:gd name="T109" fmla="*/ 1012 h 1266"/>
                <a:gd name="T110" fmla="*/ 90 w 1351"/>
                <a:gd name="T111" fmla="*/ 948 h 1266"/>
                <a:gd name="T112" fmla="*/ 60 w 1351"/>
                <a:gd name="T113" fmla="*/ 893 h 1266"/>
                <a:gd name="T114" fmla="*/ 36 w 1351"/>
                <a:gd name="T115" fmla="*/ 836 h 1266"/>
                <a:gd name="T116" fmla="*/ 22 w 1351"/>
                <a:gd name="T117" fmla="*/ 792 h 1266"/>
                <a:gd name="T118" fmla="*/ 9 w 1351"/>
                <a:gd name="T119" fmla="*/ 729 h 1266"/>
                <a:gd name="T120" fmla="*/ 3 w 1351"/>
                <a:gd name="T121" fmla="*/ 682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1" h="1266">
                  <a:moveTo>
                    <a:pt x="0" y="633"/>
                  </a:moveTo>
                  <a:lnTo>
                    <a:pt x="2" y="617"/>
                  </a:lnTo>
                  <a:lnTo>
                    <a:pt x="2" y="601"/>
                  </a:lnTo>
                  <a:lnTo>
                    <a:pt x="4" y="568"/>
                  </a:lnTo>
                  <a:lnTo>
                    <a:pt x="9" y="537"/>
                  </a:lnTo>
                  <a:lnTo>
                    <a:pt x="12" y="521"/>
                  </a:lnTo>
                  <a:lnTo>
                    <a:pt x="14" y="506"/>
                  </a:lnTo>
                  <a:lnTo>
                    <a:pt x="18" y="491"/>
                  </a:lnTo>
                  <a:lnTo>
                    <a:pt x="22" y="476"/>
                  </a:lnTo>
                  <a:lnTo>
                    <a:pt x="31" y="446"/>
                  </a:lnTo>
                  <a:lnTo>
                    <a:pt x="36" y="431"/>
                  </a:lnTo>
                  <a:lnTo>
                    <a:pt x="42" y="416"/>
                  </a:lnTo>
                  <a:lnTo>
                    <a:pt x="48" y="400"/>
                  </a:lnTo>
                  <a:lnTo>
                    <a:pt x="54" y="387"/>
                  </a:lnTo>
                  <a:lnTo>
                    <a:pt x="68" y="359"/>
                  </a:lnTo>
                  <a:lnTo>
                    <a:pt x="74" y="345"/>
                  </a:lnTo>
                  <a:lnTo>
                    <a:pt x="82" y="332"/>
                  </a:lnTo>
                  <a:lnTo>
                    <a:pt x="90" y="318"/>
                  </a:lnTo>
                  <a:lnTo>
                    <a:pt x="99" y="305"/>
                  </a:lnTo>
                  <a:lnTo>
                    <a:pt x="117" y="279"/>
                  </a:lnTo>
                  <a:lnTo>
                    <a:pt x="134" y="254"/>
                  </a:lnTo>
                  <a:lnTo>
                    <a:pt x="145" y="243"/>
                  </a:lnTo>
                  <a:lnTo>
                    <a:pt x="155" y="230"/>
                  </a:lnTo>
                  <a:lnTo>
                    <a:pt x="177" y="208"/>
                  </a:lnTo>
                  <a:lnTo>
                    <a:pt x="198" y="185"/>
                  </a:lnTo>
                  <a:lnTo>
                    <a:pt x="223" y="164"/>
                  </a:lnTo>
                  <a:lnTo>
                    <a:pt x="247" y="144"/>
                  </a:lnTo>
                  <a:lnTo>
                    <a:pt x="260" y="135"/>
                  </a:lnTo>
                  <a:lnTo>
                    <a:pt x="272" y="125"/>
                  </a:lnTo>
                  <a:lnTo>
                    <a:pt x="298" y="108"/>
                  </a:lnTo>
                  <a:lnTo>
                    <a:pt x="326" y="92"/>
                  </a:lnTo>
                  <a:lnTo>
                    <a:pt x="354" y="77"/>
                  </a:lnTo>
                  <a:lnTo>
                    <a:pt x="384" y="63"/>
                  </a:lnTo>
                  <a:lnTo>
                    <a:pt x="413" y="50"/>
                  </a:lnTo>
                  <a:lnTo>
                    <a:pt x="444" y="39"/>
                  </a:lnTo>
                  <a:lnTo>
                    <a:pt x="476" y="29"/>
                  </a:lnTo>
                  <a:lnTo>
                    <a:pt x="507" y="20"/>
                  </a:lnTo>
                  <a:lnTo>
                    <a:pt x="539" y="13"/>
                  </a:lnTo>
                  <a:lnTo>
                    <a:pt x="556" y="10"/>
                  </a:lnTo>
                  <a:lnTo>
                    <a:pt x="573" y="8"/>
                  </a:lnTo>
                  <a:lnTo>
                    <a:pt x="607" y="4"/>
                  </a:lnTo>
                  <a:lnTo>
                    <a:pt x="640" y="2"/>
                  </a:lnTo>
                  <a:lnTo>
                    <a:pt x="676" y="0"/>
                  </a:lnTo>
                  <a:lnTo>
                    <a:pt x="711" y="2"/>
                  </a:lnTo>
                  <a:lnTo>
                    <a:pt x="727" y="2"/>
                  </a:lnTo>
                  <a:lnTo>
                    <a:pt x="745" y="4"/>
                  </a:lnTo>
                  <a:lnTo>
                    <a:pt x="762" y="5"/>
                  </a:lnTo>
                  <a:lnTo>
                    <a:pt x="778" y="8"/>
                  </a:lnTo>
                  <a:lnTo>
                    <a:pt x="795" y="10"/>
                  </a:lnTo>
                  <a:lnTo>
                    <a:pt x="812" y="13"/>
                  </a:lnTo>
                  <a:lnTo>
                    <a:pt x="828" y="17"/>
                  </a:lnTo>
                  <a:lnTo>
                    <a:pt x="845" y="20"/>
                  </a:lnTo>
                  <a:lnTo>
                    <a:pt x="860" y="24"/>
                  </a:lnTo>
                  <a:lnTo>
                    <a:pt x="877" y="29"/>
                  </a:lnTo>
                  <a:lnTo>
                    <a:pt x="892" y="34"/>
                  </a:lnTo>
                  <a:lnTo>
                    <a:pt x="907" y="39"/>
                  </a:lnTo>
                  <a:lnTo>
                    <a:pt x="938" y="50"/>
                  </a:lnTo>
                  <a:lnTo>
                    <a:pt x="953" y="57"/>
                  </a:lnTo>
                  <a:lnTo>
                    <a:pt x="969" y="63"/>
                  </a:lnTo>
                  <a:lnTo>
                    <a:pt x="983" y="69"/>
                  </a:lnTo>
                  <a:lnTo>
                    <a:pt x="997" y="77"/>
                  </a:lnTo>
                  <a:lnTo>
                    <a:pt x="1026" y="92"/>
                  </a:lnTo>
                  <a:lnTo>
                    <a:pt x="1039" y="100"/>
                  </a:lnTo>
                  <a:lnTo>
                    <a:pt x="1053" y="108"/>
                  </a:lnTo>
                  <a:lnTo>
                    <a:pt x="1080" y="125"/>
                  </a:lnTo>
                  <a:lnTo>
                    <a:pt x="1093" y="135"/>
                  </a:lnTo>
                  <a:lnTo>
                    <a:pt x="1105" y="144"/>
                  </a:lnTo>
                  <a:lnTo>
                    <a:pt x="1130" y="164"/>
                  </a:lnTo>
                  <a:lnTo>
                    <a:pt x="1153" y="185"/>
                  </a:lnTo>
                  <a:lnTo>
                    <a:pt x="1176" y="208"/>
                  </a:lnTo>
                  <a:lnTo>
                    <a:pt x="1186" y="219"/>
                  </a:lnTo>
                  <a:lnTo>
                    <a:pt x="1196" y="230"/>
                  </a:lnTo>
                  <a:lnTo>
                    <a:pt x="1217" y="254"/>
                  </a:lnTo>
                  <a:lnTo>
                    <a:pt x="1236" y="279"/>
                  </a:lnTo>
                  <a:lnTo>
                    <a:pt x="1252" y="305"/>
                  </a:lnTo>
                  <a:lnTo>
                    <a:pt x="1261" y="318"/>
                  </a:lnTo>
                  <a:lnTo>
                    <a:pt x="1269" y="332"/>
                  </a:lnTo>
                  <a:lnTo>
                    <a:pt x="1284" y="359"/>
                  </a:lnTo>
                  <a:lnTo>
                    <a:pt x="1291" y="373"/>
                  </a:lnTo>
                  <a:lnTo>
                    <a:pt x="1297" y="387"/>
                  </a:lnTo>
                  <a:lnTo>
                    <a:pt x="1310" y="416"/>
                  </a:lnTo>
                  <a:lnTo>
                    <a:pt x="1315" y="431"/>
                  </a:lnTo>
                  <a:lnTo>
                    <a:pt x="1320" y="446"/>
                  </a:lnTo>
                  <a:lnTo>
                    <a:pt x="1325" y="459"/>
                  </a:lnTo>
                  <a:lnTo>
                    <a:pt x="1329" y="476"/>
                  </a:lnTo>
                  <a:lnTo>
                    <a:pt x="1333" y="491"/>
                  </a:lnTo>
                  <a:lnTo>
                    <a:pt x="1337" y="506"/>
                  </a:lnTo>
                  <a:lnTo>
                    <a:pt x="1343" y="537"/>
                  </a:lnTo>
                  <a:lnTo>
                    <a:pt x="1346" y="553"/>
                  </a:lnTo>
                  <a:lnTo>
                    <a:pt x="1347" y="568"/>
                  </a:lnTo>
                  <a:lnTo>
                    <a:pt x="1348" y="584"/>
                  </a:lnTo>
                  <a:lnTo>
                    <a:pt x="1349" y="601"/>
                  </a:lnTo>
                  <a:lnTo>
                    <a:pt x="1351" y="633"/>
                  </a:lnTo>
                  <a:lnTo>
                    <a:pt x="1351" y="649"/>
                  </a:lnTo>
                  <a:lnTo>
                    <a:pt x="1349" y="666"/>
                  </a:lnTo>
                  <a:lnTo>
                    <a:pt x="1347" y="698"/>
                  </a:lnTo>
                  <a:lnTo>
                    <a:pt x="1343" y="729"/>
                  </a:lnTo>
                  <a:lnTo>
                    <a:pt x="1340" y="746"/>
                  </a:lnTo>
                  <a:lnTo>
                    <a:pt x="1337" y="761"/>
                  </a:lnTo>
                  <a:lnTo>
                    <a:pt x="1333" y="776"/>
                  </a:lnTo>
                  <a:lnTo>
                    <a:pt x="1329" y="792"/>
                  </a:lnTo>
                  <a:lnTo>
                    <a:pt x="1320" y="822"/>
                  </a:lnTo>
                  <a:lnTo>
                    <a:pt x="1315" y="836"/>
                  </a:lnTo>
                  <a:lnTo>
                    <a:pt x="1310" y="851"/>
                  </a:lnTo>
                  <a:lnTo>
                    <a:pt x="1303" y="866"/>
                  </a:lnTo>
                  <a:lnTo>
                    <a:pt x="1297" y="879"/>
                  </a:lnTo>
                  <a:lnTo>
                    <a:pt x="1284" y="907"/>
                  </a:lnTo>
                  <a:lnTo>
                    <a:pt x="1277" y="921"/>
                  </a:lnTo>
                  <a:lnTo>
                    <a:pt x="1269" y="934"/>
                  </a:lnTo>
                  <a:lnTo>
                    <a:pt x="1261" y="948"/>
                  </a:lnTo>
                  <a:lnTo>
                    <a:pt x="1252" y="961"/>
                  </a:lnTo>
                  <a:lnTo>
                    <a:pt x="1236" y="987"/>
                  </a:lnTo>
                  <a:lnTo>
                    <a:pt x="1217" y="1012"/>
                  </a:lnTo>
                  <a:lnTo>
                    <a:pt x="1206" y="1024"/>
                  </a:lnTo>
                  <a:lnTo>
                    <a:pt x="1196" y="1036"/>
                  </a:lnTo>
                  <a:lnTo>
                    <a:pt x="1176" y="1058"/>
                  </a:lnTo>
                  <a:lnTo>
                    <a:pt x="1153" y="1081"/>
                  </a:lnTo>
                  <a:lnTo>
                    <a:pt x="1130" y="1102"/>
                  </a:lnTo>
                  <a:lnTo>
                    <a:pt x="1105" y="1122"/>
                  </a:lnTo>
                  <a:lnTo>
                    <a:pt x="1093" y="1131"/>
                  </a:lnTo>
                  <a:lnTo>
                    <a:pt x="1080" y="1141"/>
                  </a:lnTo>
                  <a:lnTo>
                    <a:pt x="1053" y="1158"/>
                  </a:lnTo>
                  <a:lnTo>
                    <a:pt x="1026" y="1175"/>
                  </a:lnTo>
                  <a:lnTo>
                    <a:pt x="997" y="1190"/>
                  </a:lnTo>
                  <a:lnTo>
                    <a:pt x="969" y="1203"/>
                  </a:lnTo>
                  <a:lnTo>
                    <a:pt x="938" y="1216"/>
                  </a:lnTo>
                  <a:lnTo>
                    <a:pt x="907" y="1227"/>
                  </a:lnTo>
                  <a:lnTo>
                    <a:pt x="877" y="1237"/>
                  </a:lnTo>
                  <a:lnTo>
                    <a:pt x="845" y="1246"/>
                  </a:lnTo>
                  <a:lnTo>
                    <a:pt x="812" y="1253"/>
                  </a:lnTo>
                  <a:lnTo>
                    <a:pt x="795" y="1256"/>
                  </a:lnTo>
                  <a:lnTo>
                    <a:pt x="778" y="1258"/>
                  </a:lnTo>
                  <a:lnTo>
                    <a:pt x="745" y="1263"/>
                  </a:lnTo>
                  <a:lnTo>
                    <a:pt x="711" y="1265"/>
                  </a:lnTo>
                  <a:lnTo>
                    <a:pt x="676" y="1266"/>
                  </a:lnTo>
                  <a:lnTo>
                    <a:pt x="640" y="1265"/>
                  </a:lnTo>
                  <a:lnTo>
                    <a:pt x="624" y="1265"/>
                  </a:lnTo>
                  <a:lnTo>
                    <a:pt x="607" y="1263"/>
                  </a:lnTo>
                  <a:lnTo>
                    <a:pt x="589" y="1261"/>
                  </a:lnTo>
                  <a:lnTo>
                    <a:pt x="573" y="1258"/>
                  </a:lnTo>
                  <a:lnTo>
                    <a:pt x="556" y="1256"/>
                  </a:lnTo>
                  <a:lnTo>
                    <a:pt x="539" y="1253"/>
                  </a:lnTo>
                  <a:lnTo>
                    <a:pt x="523" y="1250"/>
                  </a:lnTo>
                  <a:lnTo>
                    <a:pt x="507" y="1246"/>
                  </a:lnTo>
                  <a:lnTo>
                    <a:pt x="491" y="1242"/>
                  </a:lnTo>
                  <a:lnTo>
                    <a:pt x="476" y="1237"/>
                  </a:lnTo>
                  <a:lnTo>
                    <a:pt x="459" y="1233"/>
                  </a:lnTo>
                  <a:lnTo>
                    <a:pt x="444" y="1227"/>
                  </a:lnTo>
                  <a:lnTo>
                    <a:pt x="413" y="1216"/>
                  </a:lnTo>
                  <a:lnTo>
                    <a:pt x="398" y="1210"/>
                  </a:lnTo>
                  <a:lnTo>
                    <a:pt x="384" y="1203"/>
                  </a:lnTo>
                  <a:lnTo>
                    <a:pt x="368" y="1197"/>
                  </a:lnTo>
                  <a:lnTo>
                    <a:pt x="354" y="1190"/>
                  </a:lnTo>
                  <a:lnTo>
                    <a:pt x="326" y="1175"/>
                  </a:lnTo>
                  <a:lnTo>
                    <a:pt x="312" y="1166"/>
                  </a:lnTo>
                  <a:lnTo>
                    <a:pt x="298" y="1158"/>
                  </a:lnTo>
                  <a:lnTo>
                    <a:pt x="272" y="1141"/>
                  </a:lnTo>
                  <a:lnTo>
                    <a:pt x="260" y="1131"/>
                  </a:lnTo>
                  <a:lnTo>
                    <a:pt x="247" y="1122"/>
                  </a:lnTo>
                  <a:lnTo>
                    <a:pt x="223" y="1102"/>
                  </a:lnTo>
                  <a:lnTo>
                    <a:pt x="198" y="1081"/>
                  </a:lnTo>
                  <a:lnTo>
                    <a:pt x="177" y="1058"/>
                  </a:lnTo>
                  <a:lnTo>
                    <a:pt x="165" y="1047"/>
                  </a:lnTo>
                  <a:lnTo>
                    <a:pt x="155" y="1036"/>
                  </a:lnTo>
                  <a:lnTo>
                    <a:pt x="134" y="1012"/>
                  </a:lnTo>
                  <a:lnTo>
                    <a:pt x="117" y="987"/>
                  </a:lnTo>
                  <a:lnTo>
                    <a:pt x="99" y="961"/>
                  </a:lnTo>
                  <a:lnTo>
                    <a:pt x="90" y="948"/>
                  </a:lnTo>
                  <a:lnTo>
                    <a:pt x="82" y="934"/>
                  </a:lnTo>
                  <a:lnTo>
                    <a:pt x="68" y="907"/>
                  </a:lnTo>
                  <a:lnTo>
                    <a:pt x="60" y="893"/>
                  </a:lnTo>
                  <a:lnTo>
                    <a:pt x="54" y="879"/>
                  </a:lnTo>
                  <a:lnTo>
                    <a:pt x="42" y="851"/>
                  </a:lnTo>
                  <a:lnTo>
                    <a:pt x="36" y="836"/>
                  </a:lnTo>
                  <a:lnTo>
                    <a:pt x="31" y="822"/>
                  </a:lnTo>
                  <a:lnTo>
                    <a:pt x="26" y="807"/>
                  </a:lnTo>
                  <a:lnTo>
                    <a:pt x="22" y="792"/>
                  </a:lnTo>
                  <a:lnTo>
                    <a:pt x="18" y="776"/>
                  </a:lnTo>
                  <a:lnTo>
                    <a:pt x="14" y="761"/>
                  </a:lnTo>
                  <a:lnTo>
                    <a:pt x="9" y="729"/>
                  </a:lnTo>
                  <a:lnTo>
                    <a:pt x="7" y="713"/>
                  </a:lnTo>
                  <a:lnTo>
                    <a:pt x="4" y="698"/>
                  </a:lnTo>
                  <a:lnTo>
                    <a:pt x="3" y="682"/>
                  </a:lnTo>
                  <a:lnTo>
                    <a:pt x="2" y="666"/>
                  </a:lnTo>
                  <a:lnTo>
                    <a:pt x="0" y="633"/>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9" name="Freeform 16">
              <a:extLst>
                <a:ext uri="{FF2B5EF4-FFF2-40B4-BE49-F238E27FC236}">
                  <a16:creationId xmlns:a16="http://schemas.microsoft.com/office/drawing/2014/main" id="{AF051C2E-2EC4-9F43-A9D1-672E59AE90A1}"/>
                </a:ext>
              </a:extLst>
            </p:cNvPr>
            <p:cNvSpPr>
              <a:spLocks/>
            </p:cNvSpPr>
            <p:nvPr/>
          </p:nvSpPr>
          <p:spPr bwMode="auto">
            <a:xfrm>
              <a:off x="18631" y="9188"/>
              <a:ext cx="529" cy="639"/>
            </a:xfrm>
            <a:custGeom>
              <a:avLst/>
              <a:gdLst>
                <a:gd name="T0" fmla="*/ 82 w 253"/>
                <a:gd name="T1" fmla="*/ 0 h 273"/>
                <a:gd name="T2" fmla="*/ 191 w 253"/>
                <a:gd name="T3" fmla="*/ 23 h 273"/>
                <a:gd name="T4" fmla="*/ 209 w 253"/>
                <a:gd name="T5" fmla="*/ 43 h 273"/>
                <a:gd name="T6" fmla="*/ 253 w 253"/>
                <a:gd name="T7" fmla="*/ 150 h 273"/>
                <a:gd name="T8" fmla="*/ 249 w 253"/>
                <a:gd name="T9" fmla="*/ 177 h 273"/>
                <a:gd name="T10" fmla="*/ 209 w 253"/>
                <a:gd name="T11" fmla="*/ 273 h 273"/>
                <a:gd name="T12" fmla="*/ 85 w 253"/>
                <a:gd name="T13" fmla="*/ 217 h 273"/>
                <a:gd name="T14" fmla="*/ 0 w 253"/>
                <a:gd name="T15" fmla="*/ 217 h 273"/>
                <a:gd name="T16" fmla="*/ 60 w 253"/>
                <a:gd name="T17" fmla="*/ 8 h 273"/>
                <a:gd name="T18" fmla="*/ 82 w 253"/>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273">
                  <a:moveTo>
                    <a:pt x="82" y="0"/>
                  </a:moveTo>
                  <a:lnTo>
                    <a:pt x="191" y="23"/>
                  </a:lnTo>
                  <a:lnTo>
                    <a:pt x="209" y="43"/>
                  </a:lnTo>
                  <a:lnTo>
                    <a:pt x="253" y="150"/>
                  </a:lnTo>
                  <a:lnTo>
                    <a:pt x="249" y="177"/>
                  </a:lnTo>
                  <a:lnTo>
                    <a:pt x="209" y="273"/>
                  </a:lnTo>
                  <a:lnTo>
                    <a:pt x="85" y="217"/>
                  </a:lnTo>
                  <a:lnTo>
                    <a:pt x="0" y="217"/>
                  </a:lnTo>
                  <a:lnTo>
                    <a:pt x="60" y="8"/>
                  </a:lnTo>
                  <a:lnTo>
                    <a:pt x="82"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grpSp>
      <p:grpSp>
        <p:nvGrpSpPr>
          <p:cNvPr id="31" name="Group 30">
            <a:extLst>
              <a:ext uri="{FF2B5EF4-FFF2-40B4-BE49-F238E27FC236}">
                <a16:creationId xmlns:a16="http://schemas.microsoft.com/office/drawing/2014/main" id="{286BEA9A-CF54-4647-8D3A-2BAD98EDDFA0}"/>
              </a:ext>
            </a:extLst>
          </p:cNvPr>
          <p:cNvGrpSpPr>
            <a:grpSpLocks/>
          </p:cNvGrpSpPr>
          <p:nvPr/>
        </p:nvGrpSpPr>
        <p:grpSpPr bwMode="auto">
          <a:xfrm>
            <a:off x="7160234" y="1619921"/>
            <a:ext cx="798289" cy="2708821"/>
            <a:chOff x="16784" y="3988"/>
            <a:chExt cx="3184" cy="10654"/>
          </a:xfrm>
        </p:grpSpPr>
        <p:sp>
          <p:nvSpPr>
            <p:cNvPr id="32" name="Freeform 31">
              <a:extLst>
                <a:ext uri="{FF2B5EF4-FFF2-40B4-BE49-F238E27FC236}">
                  <a16:creationId xmlns:a16="http://schemas.microsoft.com/office/drawing/2014/main" id="{5EA6732F-192C-EA43-8B45-5A12BFA70E33}"/>
                </a:ext>
              </a:extLst>
            </p:cNvPr>
            <p:cNvSpPr>
              <a:spLocks/>
            </p:cNvSpPr>
            <p:nvPr/>
          </p:nvSpPr>
          <p:spPr bwMode="auto">
            <a:xfrm>
              <a:off x="17290" y="9928"/>
              <a:ext cx="44" cy="1767"/>
            </a:xfrm>
            <a:custGeom>
              <a:avLst/>
              <a:gdLst>
                <a:gd name="T0" fmla="*/ 754 h 754"/>
                <a:gd name="T1" fmla="*/ 0 h 754"/>
                <a:gd name="T2" fmla="*/ 754 h 754"/>
              </a:gdLst>
              <a:ahLst/>
              <a:cxnLst>
                <a:cxn ang="0">
                  <a:pos x="0" y="T0"/>
                </a:cxn>
                <a:cxn ang="0">
                  <a:pos x="0" y="T1"/>
                </a:cxn>
                <a:cxn ang="0">
                  <a:pos x="0" y="T2"/>
                </a:cxn>
              </a:cxnLst>
              <a:rect l="0" t="0" r="r" b="b"/>
              <a:pathLst>
                <a:path h="754">
                  <a:moveTo>
                    <a:pt x="0" y="754"/>
                  </a:moveTo>
                  <a:lnTo>
                    <a:pt x="0" y="0"/>
                  </a:lnTo>
                  <a:lnTo>
                    <a:pt x="0" y="75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3" name="Freeform 32">
              <a:extLst>
                <a:ext uri="{FF2B5EF4-FFF2-40B4-BE49-F238E27FC236}">
                  <a16:creationId xmlns:a16="http://schemas.microsoft.com/office/drawing/2014/main" id="{44DDDFCE-DC58-6A47-B519-1E109D80102D}"/>
                </a:ext>
              </a:extLst>
            </p:cNvPr>
            <p:cNvSpPr>
              <a:spLocks/>
            </p:cNvSpPr>
            <p:nvPr/>
          </p:nvSpPr>
          <p:spPr bwMode="auto">
            <a:xfrm>
              <a:off x="16784" y="3988"/>
              <a:ext cx="1512" cy="1603"/>
            </a:xfrm>
            <a:custGeom>
              <a:avLst/>
              <a:gdLst>
                <a:gd name="T0" fmla="*/ 0 w 725"/>
                <a:gd name="T1" fmla="*/ 678 h 684"/>
                <a:gd name="T2" fmla="*/ 4 w 725"/>
                <a:gd name="T3" fmla="*/ 611 h 684"/>
                <a:gd name="T4" fmla="*/ 9 w 725"/>
                <a:gd name="T5" fmla="*/ 575 h 684"/>
                <a:gd name="T6" fmla="*/ 15 w 725"/>
                <a:gd name="T7" fmla="*/ 541 h 684"/>
                <a:gd name="T8" fmla="*/ 33 w 725"/>
                <a:gd name="T9" fmla="*/ 478 h 684"/>
                <a:gd name="T10" fmla="*/ 44 w 725"/>
                <a:gd name="T11" fmla="*/ 445 h 684"/>
                <a:gd name="T12" fmla="*/ 59 w 725"/>
                <a:gd name="T13" fmla="*/ 414 h 684"/>
                <a:gd name="T14" fmla="*/ 88 w 725"/>
                <a:gd name="T15" fmla="*/ 355 h 684"/>
                <a:gd name="T16" fmla="*/ 125 w 725"/>
                <a:gd name="T17" fmla="*/ 299 h 684"/>
                <a:gd name="T18" fmla="*/ 166 w 725"/>
                <a:gd name="T19" fmla="*/ 246 h 684"/>
                <a:gd name="T20" fmla="*/ 212 w 725"/>
                <a:gd name="T21" fmla="*/ 199 h 684"/>
                <a:gd name="T22" fmla="*/ 264 w 725"/>
                <a:gd name="T23" fmla="*/ 154 h 684"/>
                <a:gd name="T24" fmla="*/ 318 w 725"/>
                <a:gd name="T25" fmla="*/ 116 h 684"/>
                <a:gd name="T26" fmla="*/ 350 w 725"/>
                <a:gd name="T27" fmla="*/ 97 h 684"/>
                <a:gd name="T28" fmla="*/ 379 w 725"/>
                <a:gd name="T29" fmla="*/ 82 h 684"/>
                <a:gd name="T30" fmla="*/ 411 w 725"/>
                <a:gd name="T31" fmla="*/ 67 h 684"/>
                <a:gd name="T32" fmla="*/ 443 w 725"/>
                <a:gd name="T33" fmla="*/ 54 h 684"/>
                <a:gd name="T34" fmla="*/ 507 w 725"/>
                <a:gd name="T35" fmla="*/ 31 h 684"/>
                <a:gd name="T36" fmla="*/ 544 w 725"/>
                <a:gd name="T37" fmla="*/ 21 h 684"/>
                <a:gd name="T38" fmla="*/ 580 w 725"/>
                <a:gd name="T39" fmla="*/ 14 h 684"/>
                <a:gd name="T40" fmla="*/ 651 w 725"/>
                <a:gd name="T41" fmla="*/ 2 h 684"/>
                <a:gd name="T42" fmla="*/ 722 w 725"/>
                <a:gd name="T43" fmla="*/ 0 h 684"/>
                <a:gd name="T44" fmla="*/ 725 w 725"/>
                <a:gd name="T45" fmla="*/ 95 h 684"/>
                <a:gd name="T46" fmla="*/ 659 w 725"/>
                <a:gd name="T47" fmla="*/ 97 h 684"/>
                <a:gd name="T48" fmla="*/ 595 w 725"/>
                <a:gd name="T49" fmla="*/ 107 h 684"/>
                <a:gd name="T50" fmla="*/ 566 w 725"/>
                <a:gd name="T51" fmla="*/ 114 h 684"/>
                <a:gd name="T52" fmla="*/ 538 w 725"/>
                <a:gd name="T53" fmla="*/ 121 h 684"/>
                <a:gd name="T54" fmla="*/ 478 w 725"/>
                <a:gd name="T55" fmla="*/ 142 h 684"/>
                <a:gd name="T56" fmla="*/ 452 w 725"/>
                <a:gd name="T57" fmla="*/ 154 h 684"/>
                <a:gd name="T58" fmla="*/ 425 w 725"/>
                <a:gd name="T59" fmla="*/ 166 h 684"/>
                <a:gd name="T60" fmla="*/ 398 w 725"/>
                <a:gd name="T61" fmla="*/ 180 h 684"/>
                <a:gd name="T62" fmla="*/ 373 w 725"/>
                <a:gd name="T63" fmla="*/ 195 h 684"/>
                <a:gd name="T64" fmla="*/ 324 w 725"/>
                <a:gd name="T65" fmla="*/ 229 h 684"/>
                <a:gd name="T66" fmla="*/ 280 w 725"/>
                <a:gd name="T67" fmla="*/ 267 h 684"/>
                <a:gd name="T68" fmla="*/ 239 w 725"/>
                <a:gd name="T69" fmla="*/ 309 h 684"/>
                <a:gd name="T70" fmla="*/ 204 w 725"/>
                <a:gd name="T71" fmla="*/ 354 h 684"/>
                <a:gd name="T72" fmla="*/ 172 w 725"/>
                <a:gd name="T73" fmla="*/ 402 h 684"/>
                <a:gd name="T74" fmla="*/ 145 w 725"/>
                <a:gd name="T75" fmla="*/ 455 h 684"/>
                <a:gd name="T76" fmla="*/ 134 w 725"/>
                <a:gd name="T77" fmla="*/ 481 h 684"/>
                <a:gd name="T78" fmla="*/ 125 w 725"/>
                <a:gd name="T79" fmla="*/ 506 h 684"/>
                <a:gd name="T80" fmla="*/ 108 w 725"/>
                <a:gd name="T81" fmla="*/ 565 h 684"/>
                <a:gd name="T82" fmla="*/ 103 w 725"/>
                <a:gd name="T83" fmla="*/ 593 h 684"/>
                <a:gd name="T84" fmla="*/ 99 w 725"/>
                <a:gd name="T85" fmla="*/ 620 h 684"/>
                <a:gd name="T86" fmla="*/ 96 w 725"/>
                <a:gd name="T87" fmla="*/ 684 h 684"/>
                <a:gd name="T88" fmla="*/ 0 w 725"/>
                <a:gd name="T89" fmla="*/ 678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5" h="684">
                  <a:moveTo>
                    <a:pt x="0" y="678"/>
                  </a:moveTo>
                  <a:lnTo>
                    <a:pt x="4" y="611"/>
                  </a:lnTo>
                  <a:lnTo>
                    <a:pt x="9" y="575"/>
                  </a:lnTo>
                  <a:lnTo>
                    <a:pt x="15" y="541"/>
                  </a:lnTo>
                  <a:lnTo>
                    <a:pt x="33" y="478"/>
                  </a:lnTo>
                  <a:lnTo>
                    <a:pt x="44" y="445"/>
                  </a:lnTo>
                  <a:lnTo>
                    <a:pt x="59" y="414"/>
                  </a:lnTo>
                  <a:lnTo>
                    <a:pt x="88" y="355"/>
                  </a:lnTo>
                  <a:lnTo>
                    <a:pt x="125" y="299"/>
                  </a:lnTo>
                  <a:lnTo>
                    <a:pt x="166" y="246"/>
                  </a:lnTo>
                  <a:lnTo>
                    <a:pt x="212" y="199"/>
                  </a:lnTo>
                  <a:lnTo>
                    <a:pt x="264" y="154"/>
                  </a:lnTo>
                  <a:lnTo>
                    <a:pt x="318" y="116"/>
                  </a:lnTo>
                  <a:lnTo>
                    <a:pt x="350" y="97"/>
                  </a:lnTo>
                  <a:lnTo>
                    <a:pt x="379" y="82"/>
                  </a:lnTo>
                  <a:lnTo>
                    <a:pt x="411" y="67"/>
                  </a:lnTo>
                  <a:lnTo>
                    <a:pt x="443" y="54"/>
                  </a:lnTo>
                  <a:lnTo>
                    <a:pt x="507" y="31"/>
                  </a:lnTo>
                  <a:lnTo>
                    <a:pt x="544" y="21"/>
                  </a:lnTo>
                  <a:lnTo>
                    <a:pt x="580" y="14"/>
                  </a:lnTo>
                  <a:lnTo>
                    <a:pt x="651" y="2"/>
                  </a:lnTo>
                  <a:lnTo>
                    <a:pt x="722" y="0"/>
                  </a:lnTo>
                  <a:lnTo>
                    <a:pt x="725" y="95"/>
                  </a:lnTo>
                  <a:lnTo>
                    <a:pt x="659" y="97"/>
                  </a:lnTo>
                  <a:lnTo>
                    <a:pt x="595" y="107"/>
                  </a:lnTo>
                  <a:lnTo>
                    <a:pt x="566" y="114"/>
                  </a:lnTo>
                  <a:lnTo>
                    <a:pt x="538" y="121"/>
                  </a:lnTo>
                  <a:lnTo>
                    <a:pt x="478" y="142"/>
                  </a:lnTo>
                  <a:lnTo>
                    <a:pt x="452" y="154"/>
                  </a:lnTo>
                  <a:lnTo>
                    <a:pt x="425" y="166"/>
                  </a:lnTo>
                  <a:lnTo>
                    <a:pt x="398" y="180"/>
                  </a:lnTo>
                  <a:lnTo>
                    <a:pt x="373" y="195"/>
                  </a:lnTo>
                  <a:lnTo>
                    <a:pt x="324" y="229"/>
                  </a:lnTo>
                  <a:lnTo>
                    <a:pt x="280" y="267"/>
                  </a:lnTo>
                  <a:lnTo>
                    <a:pt x="239" y="309"/>
                  </a:lnTo>
                  <a:lnTo>
                    <a:pt x="204" y="354"/>
                  </a:lnTo>
                  <a:lnTo>
                    <a:pt x="172" y="402"/>
                  </a:lnTo>
                  <a:lnTo>
                    <a:pt x="145" y="455"/>
                  </a:lnTo>
                  <a:lnTo>
                    <a:pt x="134" y="481"/>
                  </a:lnTo>
                  <a:lnTo>
                    <a:pt x="125" y="506"/>
                  </a:lnTo>
                  <a:lnTo>
                    <a:pt x="108" y="565"/>
                  </a:lnTo>
                  <a:lnTo>
                    <a:pt x="103" y="593"/>
                  </a:lnTo>
                  <a:lnTo>
                    <a:pt x="99" y="620"/>
                  </a:lnTo>
                  <a:lnTo>
                    <a:pt x="96" y="684"/>
                  </a:lnTo>
                  <a:lnTo>
                    <a:pt x="0" y="6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4" name="Freeform 33">
              <a:extLst>
                <a:ext uri="{FF2B5EF4-FFF2-40B4-BE49-F238E27FC236}">
                  <a16:creationId xmlns:a16="http://schemas.microsoft.com/office/drawing/2014/main" id="{EC093603-F30D-1545-86CD-66BC7C9F004E}"/>
                </a:ext>
              </a:extLst>
            </p:cNvPr>
            <p:cNvSpPr>
              <a:spLocks/>
            </p:cNvSpPr>
            <p:nvPr/>
          </p:nvSpPr>
          <p:spPr bwMode="auto">
            <a:xfrm>
              <a:off x="18292" y="3988"/>
              <a:ext cx="1512" cy="1596"/>
            </a:xfrm>
            <a:custGeom>
              <a:avLst/>
              <a:gdLst>
                <a:gd name="T0" fmla="*/ 5 w 725"/>
                <a:gd name="T1" fmla="*/ 0 h 681"/>
                <a:gd name="T2" fmla="*/ 74 w 725"/>
                <a:gd name="T3" fmla="*/ 2 h 681"/>
                <a:gd name="T4" fmla="*/ 112 w 725"/>
                <a:gd name="T5" fmla="*/ 9 h 681"/>
                <a:gd name="T6" fmla="*/ 148 w 725"/>
                <a:gd name="T7" fmla="*/ 14 h 681"/>
                <a:gd name="T8" fmla="*/ 217 w 725"/>
                <a:gd name="T9" fmla="*/ 31 h 681"/>
                <a:gd name="T10" fmla="*/ 281 w 725"/>
                <a:gd name="T11" fmla="*/ 54 h 681"/>
                <a:gd name="T12" fmla="*/ 315 w 725"/>
                <a:gd name="T13" fmla="*/ 67 h 681"/>
                <a:gd name="T14" fmla="*/ 346 w 725"/>
                <a:gd name="T15" fmla="*/ 82 h 681"/>
                <a:gd name="T16" fmla="*/ 405 w 725"/>
                <a:gd name="T17" fmla="*/ 115 h 681"/>
                <a:gd name="T18" fmla="*/ 459 w 725"/>
                <a:gd name="T19" fmla="*/ 154 h 681"/>
                <a:gd name="T20" fmla="*/ 488 w 725"/>
                <a:gd name="T21" fmla="*/ 176 h 681"/>
                <a:gd name="T22" fmla="*/ 512 w 725"/>
                <a:gd name="T23" fmla="*/ 199 h 681"/>
                <a:gd name="T24" fmla="*/ 536 w 725"/>
                <a:gd name="T25" fmla="*/ 222 h 681"/>
                <a:gd name="T26" fmla="*/ 559 w 725"/>
                <a:gd name="T27" fmla="*/ 247 h 681"/>
                <a:gd name="T28" fmla="*/ 581 w 725"/>
                <a:gd name="T29" fmla="*/ 272 h 681"/>
                <a:gd name="T30" fmla="*/ 601 w 725"/>
                <a:gd name="T31" fmla="*/ 300 h 681"/>
                <a:gd name="T32" fmla="*/ 636 w 725"/>
                <a:gd name="T33" fmla="*/ 355 h 681"/>
                <a:gd name="T34" fmla="*/ 654 w 725"/>
                <a:gd name="T35" fmla="*/ 384 h 681"/>
                <a:gd name="T36" fmla="*/ 668 w 725"/>
                <a:gd name="T37" fmla="*/ 416 h 681"/>
                <a:gd name="T38" fmla="*/ 692 w 725"/>
                <a:gd name="T39" fmla="*/ 476 h 681"/>
                <a:gd name="T40" fmla="*/ 710 w 725"/>
                <a:gd name="T41" fmla="*/ 541 h 681"/>
                <a:gd name="T42" fmla="*/ 716 w 725"/>
                <a:gd name="T43" fmla="*/ 578 h 681"/>
                <a:gd name="T44" fmla="*/ 721 w 725"/>
                <a:gd name="T45" fmla="*/ 611 h 681"/>
                <a:gd name="T46" fmla="*/ 724 w 725"/>
                <a:gd name="T47" fmla="*/ 645 h 681"/>
                <a:gd name="T48" fmla="*/ 725 w 725"/>
                <a:gd name="T49" fmla="*/ 679 h 681"/>
                <a:gd name="T50" fmla="*/ 628 w 725"/>
                <a:gd name="T51" fmla="*/ 681 h 681"/>
                <a:gd name="T52" fmla="*/ 627 w 725"/>
                <a:gd name="T53" fmla="*/ 650 h 681"/>
                <a:gd name="T54" fmla="*/ 624 w 725"/>
                <a:gd name="T55" fmla="*/ 620 h 681"/>
                <a:gd name="T56" fmla="*/ 620 w 725"/>
                <a:gd name="T57" fmla="*/ 591 h 681"/>
                <a:gd name="T58" fmla="*/ 615 w 725"/>
                <a:gd name="T59" fmla="*/ 564 h 681"/>
                <a:gd name="T60" fmla="*/ 600 w 725"/>
                <a:gd name="T61" fmla="*/ 506 h 681"/>
                <a:gd name="T62" fmla="*/ 578 w 725"/>
                <a:gd name="T63" fmla="*/ 452 h 681"/>
                <a:gd name="T64" fmla="*/ 567 w 725"/>
                <a:gd name="T65" fmla="*/ 426 h 681"/>
                <a:gd name="T66" fmla="*/ 553 w 725"/>
                <a:gd name="T67" fmla="*/ 404 h 681"/>
                <a:gd name="T68" fmla="*/ 521 w 725"/>
                <a:gd name="T69" fmla="*/ 354 h 681"/>
                <a:gd name="T70" fmla="*/ 504 w 725"/>
                <a:gd name="T71" fmla="*/ 331 h 681"/>
                <a:gd name="T72" fmla="*/ 485 w 725"/>
                <a:gd name="T73" fmla="*/ 309 h 681"/>
                <a:gd name="T74" fmla="*/ 466 w 725"/>
                <a:gd name="T75" fmla="*/ 289 h 681"/>
                <a:gd name="T76" fmla="*/ 445 w 725"/>
                <a:gd name="T77" fmla="*/ 267 h 681"/>
                <a:gd name="T78" fmla="*/ 424 w 725"/>
                <a:gd name="T79" fmla="*/ 247 h 681"/>
                <a:gd name="T80" fmla="*/ 402 w 725"/>
                <a:gd name="T81" fmla="*/ 230 h 681"/>
                <a:gd name="T82" fmla="*/ 352 w 725"/>
                <a:gd name="T83" fmla="*/ 195 h 681"/>
                <a:gd name="T84" fmla="*/ 300 w 725"/>
                <a:gd name="T85" fmla="*/ 166 h 681"/>
                <a:gd name="T86" fmla="*/ 274 w 725"/>
                <a:gd name="T87" fmla="*/ 154 h 681"/>
                <a:gd name="T88" fmla="*/ 246 w 725"/>
                <a:gd name="T89" fmla="*/ 142 h 681"/>
                <a:gd name="T90" fmla="*/ 189 w 725"/>
                <a:gd name="T91" fmla="*/ 122 h 681"/>
                <a:gd name="T92" fmla="*/ 126 w 725"/>
                <a:gd name="T93" fmla="*/ 106 h 681"/>
                <a:gd name="T94" fmla="*/ 97 w 725"/>
                <a:gd name="T95" fmla="*/ 102 h 681"/>
                <a:gd name="T96" fmla="*/ 67 w 725"/>
                <a:gd name="T97" fmla="*/ 97 h 681"/>
                <a:gd name="T98" fmla="*/ 0 w 725"/>
                <a:gd name="T99" fmla="*/ 95 h 681"/>
                <a:gd name="T100" fmla="*/ 5 w 725"/>
                <a:gd name="T101"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5" h="681">
                  <a:moveTo>
                    <a:pt x="5" y="0"/>
                  </a:moveTo>
                  <a:lnTo>
                    <a:pt x="74" y="2"/>
                  </a:lnTo>
                  <a:lnTo>
                    <a:pt x="112" y="9"/>
                  </a:lnTo>
                  <a:lnTo>
                    <a:pt x="148" y="14"/>
                  </a:lnTo>
                  <a:lnTo>
                    <a:pt x="217" y="31"/>
                  </a:lnTo>
                  <a:lnTo>
                    <a:pt x="281" y="54"/>
                  </a:lnTo>
                  <a:lnTo>
                    <a:pt x="315" y="67"/>
                  </a:lnTo>
                  <a:lnTo>
                    <a:pt x="346" y="82"/>
                  </a:lnTo>
                  <a:lnTo>
                    <a:pt x="405" y="115"/>
                  </a:lnTo>
                  <a:lnTo>
                    <a:pt x="459" y="154"/>
                  </a:lnTo>
                  <a:lnTo>
                    <a:pt x="488" y="176"/>
                  </a:lnTo>
                  <a:lnTo>
                    <a:pt x="512" y="199"/>
                  </a:lnTo>
                  <a:lnTo>
                    <a:pt x="536" y="222"/>
                  </a:lnTo>
                  <a:lnTo>
                    <a:pt x="559" y="247"/>
                  </a:lnTo>
                  <a:lnTo>
                    <a:pt x="581" y="272"/>
                  </a:lnTo>
                  <a:lnTo>
                    <a:pt x="601" y="300"/>
                  </a:lnTo>
                  <a:lnTo>
                    <a:pt x="636" y="355"/>
                  </a:lnTo>
                  <a:lnTo>
                    <a:pt x="654" y="384"/>
                  </a:lnTo>
                  <a:lnTo>
                    <a:pt x="668" y="416"/>
                  </a:lnTo>
                  <a:lnTo>
                    <a:pt x="692" y="476"/>
                  </a:lnTo>
                  <a:lnTo>
                    <a:pt x="710" y="541"/>
                  </a:lnTo>
                  <a:lnTo>
                    <a:pt x="716" y="578"/>
                  </a:lnTo>
                  <a:lnTo>
                    <a:pt x="721" y="611"/>
                  </a:lnTo>
                  <a:lnTo>
                    <a:pt x="724" y="645"/>
                  </a:lnTo>
                  <a:lnTo>
                    <a:pt x="725" y="679"/>
                  </a:lnTo>
                  <a:lnTo>
                    <a:pt x="628" y="681"/>
                  </a:lnTo>
                  <a:lnTo>
                    <a:pt x="627" y="650"/>
                  </a:lnTo>
                  <a:lnTo>
                    <a:pt x="624" y="620"/>
                  </a:lnTo>
                  <a:lnTo>
                    <a:pt x="620" y="591"/>
                  </a:lnTo>
                  <a:lnTo>
                    <a:pt x="615" y="564"/>
                  </a:lnTo>
                  <a:lnTo>
                    <a:pt x="600" y="506"/>
                  </a:lnTo>
                  <a:lnTo>
                    <a:pt x="578" y="452"/>
                  </a:lnTo>
                  <a:lnTo>
                    <a:pt x="567" y="426"/>
                  </a:lnTo>
                  <a:lnTo>
                    <a:pt x="553" y="404"/>
                  </a:lnTo>
                  <a:lnTo>
                    <a:pt x="521" y="354"/>
                  </a:lnTo>
                  <a:lnTo>
                    <a:pt x="504" y="331"/>
                  </a:lnTo>
                  <a:lnTo>
                    <a:pt x="485" y="309"/>
                  </a:lnTo>
                  <a:lnTo>
                    <a:pt x="466" y="289"/>
                  </a:lnTo>
                  <a:lnTo>
                    <a:pt x="445" y="267"/>
                  </a:lnTo>
                  <a:lnTo>
                    <a:pt x="424" y="247"/>
                  </a:lnTo>
                  <a:lnTo>
                    <a:pt x="402" y="230"/>
                  </a:lnTo>
                  <a:lnTo>
                    <a:pt x="352" y="195"/>
                  </a:lnTo>
                  <a:lnTo>
                    <a:pt x="300" y="166"/>
                  </a:lnTo>
                  <a:lnTo>
                    <a:pt x="274" y="154"/>
                  </a:lnTo>
                  <a:lnTo>
                    <a:pt x="246" y="142"/>
                  </a:lnTo>
                  <a:lnTo>
                    <a:pt x="189" y="122"/>
                  </a:lnTo>
                  <a:lnTo>
                    <a:pt x="126" y="106"/>
                  </a:lnTo>
                  <a:lnTo>
                    <a:pt x="97" y="102"/>
                  </a:lnTo>
                  <a:lnTo>
                    <a:pt x="67" y="97"/>
                  </a:lnTo>
                  <a:lnTo>
                    <a:pt x="0" y="95"/>
                  </a:lnTo>
                  <a:lnTo>
                    <a:pt x="5"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5" name="Freeform 34">
              <a:extLst>
                <a:ext uri="{FF2B5EF4-FFF2-40B4-BE49-F238E27FC236}">
                  <a16:creationId xmlns:a16="http://schemas.microsoft.com/office/drawing/2014/main" id="{778632EC-4E96-2844-B087-BBAB2C3FE697}"/>
                </a:ext>
              </a:extLst>
            </p:cNvPr>
            <p:cNvSpPr>
              <a:spLocks/>
            </p:cNvSpPr>
            <p:nvPr/>
          </p:nvSpPr>
          <p:spPr bwMode="auto">
            <a:xfrm>
              <a:off x="18292" y="3990"/>
              <a:ext cx="44" cy="222"/>
            </a:xfrm>
            <a:custGeom>
              <a:avLst/>
              <a:gdLst>
                <a:gd name="T0" fmla="*/ 0 w 5"/>
                <a:gd name="T1" fmla="*/ 0 h 95"/>
                <a:gd name="T2" fmla="*/ 2 w 5"/>
                <a:gd name="T3" fmla="*/ 0 h 95"/>
                <a:gd name="T4" fmla="*/ 5 w 5"/>
                <a:gd name="T5" fmla="*/ 0 h 95"/>
                <a:gd name="T6" fmla="*/ 0 w 5"/>
                <a:gd name="T7" fmla="*/ 95 h 95"/>
                <a:gd name="T8" fmla="*/ 3 w 5"/>
                <a:gd name="T9" fmla="*/ 95 h 95"/>
                <a:gd name="T10" fmla="*/ 0 w 5"/>
                <a:gd name="T11" fmla="*/ 0 h 95"/>
              </a:gdLst>
              <a:ahLst/>
              <a:cxnLst>
                <a:cxn ang="0">
                  <a:pos x="T0" y="T1"/>
                </a:cxn>
                <a:cxn ang="0">
                  <a:pos x="T2" y="T3"/>
                </a:cxn>
                <a:cxn ang="0">
                  <a:pos x="T4" y="T5"/>
                </a:cxn>
                <a:cxn ang="0">
                  <a:pos x="T6" y="T7"/>
                </a:cxn>
                <a:cxn ang="0">
                  <a:pos x="T8" y="T9"/>
                </a:cxn>
                <a:cxn ang="0">
                  <a:pos x="T10" y="T11"/>
                </a:cxn>
              </a:cxnLst>
              <a:rect l="0" t="0" r="r" b="b"/>
              <a:pathLst>
                <a:path w="5" h="95">
                  <a:moveTo>
                    <a:pt x="0" y="0"/>
                  </a:moveTo>
                  <a:lnTo>
                    <a:pt x="2" y="0"/>
                  </a:lnTo>
                  <a:lnTo>
                    <a:pt x="5" y="0"/>
                  </a:lnTo>
                  <a:lnTo>
                    <a:pt x="0" y="95"/>
                  </a:lnTo>
                  <a:lnTo>
                    <a:pt x="3" y="95"/>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6" name="Freeform 35">
              <a:extLst>
                <a:ext uri="{FF2B5EF4-FFF2-40B4-BE49-F238E27FC236}">
                  <a16:creationId xmlns:a16="http://schemas.microsoft.com/office/drawing/2014/main" id="{403DE49F-6EAF-884B-A1BB-A8BEC219ADAA}"/>
                </a:ext>
              </a:extLst>
            </p:cNvPr>
            <p:cNvSpPr>
              <a:spLocks/>
            </p:cNvSpPr>
            <p:nvPr/>
          </p:nvSpPr>
          <p:spPr bwMode="auto">
            <a:xfrm>
              <a:off x="18292" y="5575"/>
              <a:ext cx="1512" cy="1598"/>
            </a:xfrm>
            <a:custGeom>
              <a:avLst/>
              <a:gdLst>
                <a:gd name="T0" fmla="*/ 727 w 727"/>
                <a:gd name="T1" fmla="*/ 5 h 682"/>
                <a:gd name="T2" fmla="*/ 723 w 727"/>
                <a:gd name="T3" fmla="*/ 71 h 682"/>
                <a:gd name="T4" fmla="*/ 718 w 727"/>
                <a:gd name="T5" fmla="*/ 106 h 682"/>
                <a:gd name="T6" fmla="*/ 712 w 727"/>
                <a:gd name="T7" fmla="*/ 141 h 682"/>
                <a:gd name="T8" fmla="*/ 694 w 727"/>
                <a:gd name="T9" fmla="*/ 203 h 682"/>
                <a:gd name="T10" fmla="*/ 682 w 727"/>
                <a:gd name="T11" fmla="*/ 237 h 682"/>
                <a:gd name="T12" fmla="*/ 668 w 727"/>
                <a:gd name="T13" fmla="*/ 268 h 682"/>
                <a:gd name="T14" fmla="*/ 639 w 727"/>
                <a:gd name="T15" fmla="*/ 327 h 682"/>
                <a:gd name="T16" fmla="*/ 603 w 727"/>
                <a:gd name="T17" fmla="*/ 383 h 682"/>
                <a:gd name="T18" fmla="*/ 561 w 727"/>
                <a:gd name="T19" fmla="*/ 436 h 682"/>
                <a:gd name="T20" fmla="*/ 515 w 727"/>
                <a:gd name="T21" fmla="*/ 484 h 682"/>
                <a:gd name="T22" fmla="*/ 464 w 727"/>
                <a:gd name="T23" fmla="*/ 527 h 682"/>
                <a:gd name="T24" fmla="*/ 409 w 727"/>
                <a:gd name="T25" fmla="*/ 566 h 682"/>
                <a:gd name="T26" fmla="*/ 377 w 727"/>
                <a:gd name="T27" fmla="*/ 585 h 682"/>
                <a:gd name="T28" fmla="*/ 348 w 727"/>
                <a:gd name="T29" fmla="*/ 601 h 682"/>
                <a:gd name="T30" fmla="*/ 317 w 727"/>
                <a:gd name="T31" fmla="*/ 616 h 682"/>
                <a:gd name="T32" fmla="*/ 283 w 727"/>
                <a:gd name="T33" fmla="*/ 630 h 682"/>
                <a:gd name="T34" fmla="*/ 220 w 727"/>
                <a:gd name="T35" fmla="*/ 651 h 682"/>
                <a:gd name="T36" fmla="*/ 184 w 727"/>
                <a:gd name="T37" fmla="*/ 661 h 682"/>
                <a:gd name="T38" fmla="*/ 148 w 727"/>
                <a:gd name="T39" fmla="*/ 669 h 682"/>
                <a:gd name="T40" fmla="*/ 78 w 727"/>
                <a:gd name="T41" fmla="*/ 679 h 682"/>
                <a:gd name="T42" fmla="*/ 7 w 727"/>
                <a:gd name="T43" fmla="*/ 682 h 682"/>
                <a:gd name="T44" fmla="*/ 0 w 727"/>
                <a:gd name="T45" fmla="*/ 589 h 682"/>
                <a:gd name="T46" fmla="*/ 68 w 727"/>
                <a:gd name="T47" fmla="*/ 585 h 682"/>
                <a:gd name="T48" fmla="*/ 131 w 727"/>
                <a:gd name="T49" fmla="*/ 576 h 682"/>
                <a:gd name="T50" fmla="*/ 160 w 727"/>
                <a:gd name="T51" fmla="*/ 570 h 682"/>
                <a:gd name="T52" fmla="*/ 189 w 727"/>
                <a:gd name="T53" fmla="*/ 561 h 682"/>
                <a:gd name="T54" fmla="*/ 248 w 727"/>
                <a:gd name="T55" fmla="*/ 541 h 682"/>
                <a:gd name="T56" fmla="*/ 276 w 727"/>
                <a:gd name="T57" fmla="*/ 530 h 682"/>
                <a:gd name="T58" fmla="*/ 302 w 727"/>
                <a:gd name="T59" fmla="*/ 517 h 682"/>
                <a:gd name="T60" fmla="*/ 327 w 727"/>
                <a:gd name="T61" fmla="*/ 504 h 682"/>
                <a:gd name="T62" fmla="*/ 353 w 727"/>
                <a:gd name="T63" fmla="*/ 489 h 682"/>
                <a:gd name="T64" fmla="*/ 403 w 727"/>
                <a:gd name="T65" fmla="*/ 453 h 682"/>
                <a:gd name="T66" fmla="*/ 446 w 727"/>
                <a:gd name="T67" fmla="*/ 416 h 682"/>
                <a:gd name="T68" fmla="*/ 487 w 727"/>
                <a:gd name="T69" fmla="*/ 375 h 682"/>
                <a:gd name="T70" fmla="*/ 524 w 727"/>
                <a:gd name="T71" fmla="*/ 328 h 682"/>
                <a:gd name="T72" fmla="*/ 555 w 727"/>
                <a:gd name="T73" fmla="*/ 280 h 682"/>
                <a:gd name="T74" fmla="*/ 580 w 727"/>
                <a:gd name="T75" fmla="*/ 228 h 682"/>
                <a:gd name="T76" fmla="*/ 592 w 727"/>
                <a:gd name="T77" fmla="*/ 203 h 682"/>
                <a:gd name="T78" fmla="*/ 601 w 727"/>
                <a:gd name="T79" fmla="*/ 177 h 682"/>
                <a:gd name="T80" fmla="*/ 617 w 727"/>
                <a:gd name="T81" fmla="*/ 120 h 682"/>
                <a:gd name="T82" fmla="*/ 622 w 727"/>
                <a:gd name="T83" fmla="*/ 91 h 682"/>
                <a:gd name="T84" fmla="*/ 626 w 727"/>
                <a:gd name="T85" fmla="*/ 65 h 682"/>
                <a:gd name="T86" fmla="*/ 630 w 727"/>
                <a:gd name="T87" fmla="*/ 0 h 682"/>
                <a:gd name="T88" fmla="*/ 727 w 727"/>
                <a:gd name="T89" fmla="*/ 5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7" h="682">
                  <a:moveTo>
                    <a:pt x="727" y="5"/>
                  </a:moveTo>
                  <a:lnTo>
                    <a:pt x="723" y="71"/>
                  </a:lnTo>
                  <a:lnTo>
                    <a:pt x="718" y="106"/>
                  </a:lnTo>
                  <a:lnTo>
                    <a:pt x="712" y="141"/>
                  </a:lnTo>
                  <a:lnTo>
                    <a:pt x="694" y="203"/>
                  </a:lnTo>
                  <a:lnTo>
                    <a:pt x="682" y="237"/>
                  </a:lnTo>
                  <a:lnTo>
                    <a:pt x="668" y="268"/>
                  </a:lnTo>
                  <a:lnTo>
                    <a:pt x="639" y="327"/>
                  </a:lnTo>
                  <a:lnTo>
                    <a:pt x="603" y="383"/>
                  </a:lnTo>
                  <a:lnTo>
                    <a:pt x="561" y="436"/>
                  </a:lnTo>
                  <a:lnTo>
                    <a:pt x="515" y="484"/>
                  </a:lnTo>
                  <a:lnTo>
                    <a:pt x="464" y="527"/>
                  </a:lnTo>
                  <a:lnTo>
                    <a:pt x="409" y="566"/>
                  </a:lnTo>
                  <a:lnTo>
                    <a:pt x="377" y="585"/>
                  </a:lnTo>
                  <a:lnTo>
                    <a:pt x="348" y="601"/>
                  </a:lnTo>
                  <a:lnTo>
                    <a:pt x="317" y="616"/>
                  </a:lnTo>
                  <a:lnTo>
                    <a:pt x="283" y="630"/>
                  </a:lnTo>
                  <a:lnTo>
                    <a:pt x="220" y="651"/>
                  </a:lnTo>
                  <a:lnTo>
                    <a:pt x="184" y="661"/>
                  </a:lnTo>
                  <a:lnTo>
                    <a:pt x="148" y="669"/>
                  </a:lnTo>
                  <a:lnTo>
                    <a:pt x="78" y="679"/>
                  </a:lnTo>
                  <a:lnTo>
                    <a:pt x="7" y="682"/>
                  </a:lnTo>
                  <a:lnTo>
                    <a:pt x="0" y="589"/>
                  </a:lnTo>
                  <a:lnTo>
                    <a:pt x="68" y="585"/>
                  </a:lnTo>
                  <a:lnTo>
                    <a:pt x="131" y="576"/>
                  </a:lnTo>
                  <a:lnTo>
                    <a:pt x="160" y="570"/>
                  </a:lnTo>
                  <a:lnTo>
                    <a:pt x="189" y="561"/>
                  </a:lnTo>
                  <a:lnTo>
                    <a:pt x="248" y="541"/>
                  </a:lnTo>
                  <a:lnTo>
                    <a:pt x="276" y="530"/>
                  </a:lnTo>
                  <a:lnTo>
                    <a:pt x="302" y="517"/>
                  </a:lnTo>
                  <a:lnTo>
                    <a:pt x="327" y="504"/>
                  </a:lnTo>
                  <a:lnTo>
                    <a:pt x="353" y="489"/>
                  </a:lnTo>
                  <a:lnTo>
                    <a:pt x="403" y="453"/>
                  </a:lnTo>
                  <a:lnTo>
                    <a:pt x="446" y="416"/>
                  </a:lnTo>
                  <a:lnTo>
                    <a:pt x="487" y="375"/>
                  </a:lnTo>
                  <a:lnTo>
                    <a:pt x="524" y="328"/>
                  </a:lnTo>
                  <a:lnTo>
                    <a:pt x="555" y="280"/>
                  </a:lnTo>
                  <a:lnTo>
                    <a:pt x="580" y="228"/>
                  </a:lnTo>
                  <a:lnTo>
                    <a:pt x="592" y="203"/>
                  </a:lnTo>
                  <a:lnTo>
                    <a:pt x="601" y="177"/>
                  </a:lnTo>
                  <a:lnTo>
                    <a:pt x="617" y="120"/>
                  </a:lnTo>
                  <a:lnTo>
                    <a:pt x="622" y="91"/>
                  </a:lnTo>
                  <a:lnTo>
                    <a:pt x="626" y="65"/>
                  </a:lnTo>
                  <a:lnTo>
                    <a:pt x="630" y="0"/>
                  </a:lnTo>
                  <a:lnTo>
                    <a:pt x="727" y="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7" name="Freeform 36">
              <a:extLst>
                <a:ext uri="{FF2B5EF4-FFF2-40B4-BE49-F238E27FC236}">
                  <a16:creationId xmlns:a16="http://schemas.microsoft.com/office/drawing/2014/main" id="{AB5C7222-B919-284E-B3F1-ECA9027997D9}"/>
                </a:ext>
              </a:extLst>
            </p:cNvPr>
            <p:cNvSpPr>
              <a:spLocks/>
            </p:cNvSpPr>
            <p:nvPr/>
          </p:nvSpPr>
          <p:spPr bwMode="auto">
            <a:xfrm>
              <a:off x="19607" y="5545"/>
              <a:ext cx="201" cy="44"/>
            </a:xfrm>
            <a:custGeom>
              <a:avLst/>
              <a:gdLst>
                <a:gd name="T0" fmla="*/ 97 w 97"/>
                <a:gd name="T1" fmla="*/ 1 h 5"/>
                <a:gd name="T2" fmla="*/ 97 w 97"/>
                <a:gd name="T3" fmla="*/ 3 h 5"/>
                <a:gd name="T4" fmla="*/ 97 w 97"/>
                <a:gd name="T5" fmla="*/ 5 h 5"/>
                <a:gd name="T6" fmla="*/ 0 w 97"/>
                <a:gd name="T7" fmla="*/ 0 h 5"/>
                <a:gd name="T8" fmla="*/ 0 w 97"/>
                <a:gd name="T9" fmla="*/ 3 h 5"/>
                <a:gd name="T10" fmla="*/ 97 w 97"/>
                <a:gd name="T11" fmla="*/ 1 h 5"/>
              </a:gdLst>
              <a:ahLst/>
              <a:cxnLst>
                <a:cxn ang="0">
                  <a:pos x="T0" y="T1"/>
                </a:cxn>
                <a:cxn ang="0">
                  <a:pos x="T2" y="T3"/>
                </a:cxn>
                <a:cxn ang="0">
                  <a:pos x="T4" y="T5"/>
                </a:cxn>
                <a:cxn ang="0">
                  <a:pos x="T6" y="T7"/>
                </a:cxn>
                <a:cxn ang="0">
                  <a:pos x="T8" y="T9"/>
                </a:cxn>
                <a:cxn ang="0">
                  <a:pos x="T10" y="T11"/>
                </a:cxn>
              </a:cxnLst>
              <a:rect l="0" t="0" r="r" b="b"/>
              <a:pathLst>
                <a:path w="97" h="5">
                  <a:moveTo>
                    <a:pt x="97" y="1"/>
                  </a:moveTo>
                  <a:lnTo>
                    <a:pt x="97" y="3"/>
                  </a:lnTo>
                  <a:lnTo>
                    <a:pt x="97" y="5"/>
                  </a:lnTo>
                  <a:lnTo>
                    <a:pt x="0" y="0"/>
                  </a:lnTo>
                  <a:lnTo>
                    <a:pt x="0" y="3"/>
                  </a:lnTo>
                  <a:lnTo>
                    <a:pt x="97"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8" name="Freeform 37">
              <a:extLst>
                <a:ext uri="{FF2B5EF4-FFF2-40B4-BE49-F238E27FC236}">
                  <a16:creationId xmlns:a16="http://schemas.microsoft.com/office/drawing/2014/main" id="{BED09494-6A09-844B-B5A3-35E1BF2BAA1C}"/>
                </a:ext>
              </a:extLst>
            </p:cNvPr>
            <p:cNvSpPr>
              <a:spLocks/>
            </p:cNvSpPr>
            <p:nvPr/>
          </p:nvSpPr>
          <p:spPr bwMode="auto">
            <a:xfrm>
              <a:off x="16784" y="5577"/>
              <a:ext cx="1517" cy="1596"/>
            </a:xfrm>
            <a:custGeom>
              <a:avLst/>
              <a:gdLst>
                <a:gd name="T0" fmla="*/ 722 w 727"/>
                <a:gd name="T1" fmla="*/ 681 h 681"/>
                <a:gd name="T2" fmla="*/ 651 w 727"/>
                <a:gd name="T3" fmla="*/ 678 h 681"/>
                <a:gd name="T4" fmla="*/ 613 w 727"/>
                <a:gd name="T5" fmla="*/ 674 h 681"/>
                <a:gd name="T6" fmla="*/ 576 w 727"/>
                <a:gd name="T7" fmla="*/ 668 h 681"/>
                <a:gd name="T8" fmla="*/ 508 w 727"/>
                <a:gd name="T9" fmla="*/ 650 h 681"/>
                <a:gd name="T10" fmla="*/ 443 w 727"/>
                <a:gd name="T11" fmla="*/ 629 h 681"/>
                <a:gd name="T12" fmla="*/ 410 w 727"/>
                <a:gd name="T13" fmla="*/ 614 h 681"/>
                <a:gd name="T14" fmla="*/ 378 w 727"/>
                <a:gd name="T15" fmla="*/ 599 h 681"/>
                <a:gd name="T16" fmla="*/ 319 w 727"/>
                <a:gd name="T17" fmla="*/ 566 h 681"/>
                <a:gd name="T18" fmla="*/ 265 w 727"/>
                <a:gd name="T19" fmla="*/ 526 h 681"/>
                <a:gd name="T20" fmla="*/ 236 w 727"/>
                <a:gd name="T21" fmla="*/ 505 h 681"/>
                <a:gd name="T22" fmla="*/ 212 w 727"/>
                <a:gd name="T23" fmla="*/ 483 h 681"/>
                <a:gd name="T24" fmla="*/ 189 w 727"/>
                <a:gd name="T25" fmla="*/ 460 h 681"/>
                <a:gd name="T26" fmla="*/ 166 w 727"/>
                <a:gd name="T27" fmla="*/ 435 h 681"/>
                <a:gd name="T28" fmla="*/ 144 w 727"/>
                <a:gd name="T29" fmla="*/ 410 h 681"/>
                <a:gd name="T30" fmla="*/ 124 w 727"/>
                <a:gd name="T31" fmla="*/ 382 h 681"/>
                <a:gd name="T32" fmla="*/ 88 w 727"/>
                <a:gd name="T33" fmla="*/ 327 h 681"/>
                <a:gd name="T34" fmla="*/ 71 w 727"/>
                <a:gd name="T35" fmla="*/ 296 h 681"/>
                <a:gd name="T36" fmla="*/ 57 w 727"/>
                <a:gd name="T37" fmla="*/ 266 h 681"/>
                <a:gd name="T38" fmla="*/ 33 w 727"/>
                <a:gd name="T39" fmla="*/ 204 h 681"/>
                <a:gd name="T40" fmla="*/ 15 w 727"/>
                <a:gd name="T41" fmla="*/ 140 h 681"/>
                <a:gd name="T42" fmla="*/ 7 w 727"/>
                <a:gd name="T43" fmla="*/ 105 h 681"/>
                <a:gd name="T44" fmla="*/ 4 w 727"/>
                <a:gd name="T45" fmla="*/ 72 h 681"/>
                <a:gd name="T46" fmla="*/ 1 w 727"/>
                <a:gd name="T47" fmla="*/ 37 h 681"/>
                <a:gd name="T48" fmla="*/ 0 w 727"/>
                <a:gd name="T49" fmla="*/ 4 h 681"/>
                <a:gd name="T50" fmla="*/ 96 w 727"/>
                <a:gd name="T51" fmla="*/ 0 h 681"/>
                <a:gd name="T52" fmla="*/ 97 w 727"/>
                <a:gd name="T53" fmla="*/ 31 h 681"/>
                <a:gd name="T54" fmla="*/ 99 w 727"/>
                <a:gd name="T55" fmla="*/ 61 h 681"/>
                <a:gd name="T56" fmla="*/ 103 w 727"/>
                <a:gd name="T57" fmla="*/ 91 h 681"/>
                <a:gd name="T58" fmla="*/ 108 w 727"/>
                <a:gd name="T59" fmla="*/ 117 h 681"/>
                <a:gd name="T60" fmla="*/ 125 w 727"/>
                <a:gd name="T61" fmla="*/ 174 h 681"/>
                <a:gd name="T62" fmla="*/ 147 w 727"/>
                <a:gd name="T63" fmla="*/ 230 h 681"/>
                <a:gd name="T64" fmla="*/ 158 w 727"/>
                <a:gd name="T65" fmla="*/ 254 h 681"/>
                <a:gd name="T66" fmla="*/ 171 w 727"/>
                <a:gd name="T67" fmla="*/ 279 h 681"/>
                <a:gd name="T68" fmla="*/ 204 w 727"/>
                <a:gd name="T69" fmla="*/ 329 h 681"/>
                <a:gd name="T70" fmla="*/ 220 w 727"/>
                <a:gd name="T71" fmla="*/ 351 h 681"/>
                <a:gd name="T72" fmla="*/ 239 w 727"/>
                <a:gd name="T73" fmla="*/ 372 h 681"/>
                <a:gd name="T74" fmla="*/ 259 w 727"/>
                <a:gd name="T75" fmla="*/ 394 h 681"/>
                <a:gd name="T76" fmla="*/ 280 w 727"/>
                <a:gd name="T77" fmla="*/ 415 h 681"/>
                <a:gd name="T78" fmla="*/ 301 w 727"/>
                <a:gd name="T79" fmla="*/ 435 h 681"/>
                <a:gd name="T80" fmla="*/ 324 w 727"/>
                <a:gd name="T81" fmla="*/ 451 h 681"/>
                <a:gd name="T82" fmla="*/ 373 w 727"/>
                <a:gd name="T83" fmla="*/ 488 h 681"/>
                <a:gd name="T84" fmla="*/ 425 w 727"/>
                <a:gd name="T85" fmla="*/ 516 h 681"/>
                <a:gd name="T86" fmla="*/ 452 w 727"/>
                <a:gd name="T87" fmla="*/ 529 h 681"/>
                <a:gd name="T88" fmla="*/ 478 w 727"/>
                <a:gd name="T89" fmla="*/ 540 h 681"/>
                <a:gd name="T90" fmla="*/ 536 w 727"/>
                <a:gd name="T91" fmla="*/ 560 h 681"/>
                <a:gd name="T92" fmla="*/ 598 w 727"/>
                <a:gd name="T93" fmla="*/ 575 h 681"/>
                <a:gd name="T94" fmla="*/ 627 w 727"/>
                <a:gd name="T95" fmla="*/ 580 h 681"/>
                <a:gd name="T96" fmla="*/ 659 w 727"/>
                <a:gd name="T97" fmla="*/ 584 h 681"/>
                <a:gd name="T98" fmla="*/ 727 w 727"/>
                <a:gd name="T99" fmla="*/ 588 h 681"/>
                <a:gd name="T100" fmla="*/ 722 w 727"/>
                <a:gd name="T101" fmla="*/ 681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7" h="681">
                  <a:moveTo>
                    <a:pt x="722" y="681"/>
                  </a:moveTo>
                  <a:lnTo>
                    <a:pt x="651" y="678"/>
                  </a:lnTo>
                  <a:lnTo>
                    <a:pt x="613" y="674"/>
                  </a:lnTo>
                  <a:lnTo>
                    <a:pt x="576" y="668"/>
                  </a:lnTo>
                  <a:lnTo>
                    <a:pt x="508" y="650"/>
                  </a:lnTo>
                  <a:lnTo>
                    <a:pt x="443" y="629"/>
                  </a:lnTo>
                  <a:lnTo>
                    <a:pt x="410" y="614"/>
                  </a:lnTo>
                  <a:lnTo>
                    <a:pt x="378" y="599"/>
                  </a:lnTo>
                  <a:lnTo>
                    <a:pt x="319" y="566"/>
                  </a:lnTo>
                  <a:lnTo>
                    <a:pt x="265" y="526"/>
                  </a:lnTo>
                  <a:lnTo>
                    <a:pt x="236" y="505"/>
                  </a:lnTo>
                  <a:lnTo>
                    <a:pt x="212" y="483"/>
                  </a:lnTo>
                  <a:lnTo>
                    <a:pt x="189" y="460"/>
                  </a:lnTo>
                  <a:lnTo>
                    <a:pt x="166" y="435"/>
                  </a:lnTo>
                  <a:lnTo>
                    <a:pt x="144" y="410"/>
                  </a:lnTo>
                  <a:lnTo>
                    <a:pt x="124" y="382"/>
                  </a:lnTo>
                  <a:lnTo>
                    <a:pt x="88" y="327"/>
                  </a:lnTo>
                  <a:lnTo>
                    <a:pt x="71" y="296"/>
                  </a:lnTo>
                  <a:lnTo>
                    <a:pt x="57" y="266"/>
                  </a:lnTo>
                  <a:lnTo>
                    <a:pt x="33" y="204"/>
                  </a:lnTo>
                  <a:lnTo>
                    <a:pt x="15" y="140"/>
                  </a:lnTo>
                  <a:lnTo>
                    <a:pt x="7" y="105"/>
                  </a:lnTo>
                  <a:lnTo>
                    <a:pt x="4" y="72"/>
                  </a:lnTo>
                  <a:lnTo>
                    <a:pt x="1" y="37"/>
                  </a:lnTo>
                  <a:lnTo>
                    <a:pt x="0" y="4"/>
                  </a:lnTo>
                  <a:lnTo>
                    <a:pt x="96" y="0"/>
                  </a:lnTo>
                  <a:lnTo>
                    <a:pt x="97" y="31"/>
                  </a:lnTo>
                  <a:lnTo>
                    <a:pt x="99" y="61"/>
                  </a:lnTo>
                  <a:lnTo>
                    <a:pt x="103" y="91"/>
                  </a:lnTo>
                  <a:lnTo>
                    <a:pt x="108" y="117"/>
                  </a:lnTo>
                  <a:lnTo>
                    <a:pt x="125" y="174"/>
                  </a:lnTo>
                  <a:lnTo>
                    <a:pt x="147" y="230"/>
                  </a:lnTo>
                  <a:lnTo>
                    <a:pt x="158" y="254"/>
                  </a:lnTo>
                  <a:lnTo>
                    <a:pt x="171" y="279"/>
                  </a:lnTo>
                  <a:lnTo>
                    <a:pt x="204" y="329"/>
                  </a:lnTo>
                  <a:lnTo>
                    <a:pt x="220" y="351"/>
                  </a:lnTo>
                  <a:lnTo>
                    <a:pt x="239" y="372"/>
                  </a:lnTo>
                  <a:lnTo>
                    <a:pt x="259" y="394"/>
                  </a:lnTo>
                  <a:lnTo>
                    <a:pt x="280" y="415"/>
                  </a:lnTo>
                  <a:lnTo>
                    <a:pt x="301" y="435"/>
                  </a:lnTo>
                  <a:lnTo>
                    <a:pt x="324" y="451"/>
                  </a:lnTo>
                  <a:lnTo>
                    <a:pt x="373" y="488"/>
                  </a:lnTo>
                  <a:lnTo>
                    <a:pt x="425" y="516"/>
                  </a:lnTo>
                  <a:lnTo>
                    <a:pt x="452" y="529"/>
                  </a:lnTo>
                  <a:lnTo>
                    <a:pt x="478" y="540"/>
                  </a:lnTo>
                  <a:lnTo>
                    <a:pt x="536" y="560"/>
                  </a:lnTo>
                  <a:lnTo>
                    <a:pt x="598" y="575"/>
                  </a:lnTo>
                  <a:lnTo>
                    <a:pt x="627" y="580"/>
                  </a:lnTo>
                  <a:lnTo>
                    <a:pt x="659" y="584"/>
                  </a:lnTo>
                  <a:lnTo>
                    <a:pt x="727" y="588"/>
                  </a:lnTo>
                  <a:lnTo>
                    <a:pt x="722" y="68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9" name="Freeform 38">
              <a:extLst>
                <a:ext uri="{FF2B5EF4-FFF2-40B4-BE49-F238E27FC236}">
                  <a16:creationId xmlns:a16="http://schemas.microsoft.com/office/drawing/2014/main" id="{10223034-FED8-A846-B878-0FD8BA2A7822}"/>
                </a:ext>
              </a:extLst>
            </p:cNvPr>
            <p:cNvSpPr>
              <a:spLocks/>
            </p:cNvSpPr>
            <p:nvPr/>
          </p:nvSpPr>
          <p:spPr bwMode="auto">
            <a:xfrm>
              <a:off x="18292" y="6956"/>
              <a:ext cx="44" cy="217"/>
            </a:xfrm>
            <a:custGeom>
              <a:avLst/>
              <a:gdLst>
                <a:gd name="T0" fmla="*/ 7 w 7"/>
                <a:gd name="T1" fmla="*/ 93 h 93"/>
                <a:gd name="T2" fmla="*/ 4 w 7"/>
                <a:gd name="T3" fmla="*/ 93 h 93"/>
                <a:gd name="T4" fmla="*/ 2 w 7"/>
                <a:gd name="T5" fmla="*/ 93 h 93"/>
                <a:gd name="T6" fmla="*/ 7 w 7"/>
                <a:gd name="T7" fmla="*/ 0 h 93"/>
                <a:gd name="T8" fmla="*/ 0 w 7"/>
                <a:gd name="T9" fmla="*/ 0 h 93"/>
                <a:gd name="T10" fmla="*/ 7 w 7"/>
                <a:gd name="T11" fmla="*/ 93 h 93"/>
              </a:gdLst>
              <a:ahLst/>
              <a:cxnLst>
                <a:cxn ang="0">
                  <a:pos x="T0" y="T1"/>
                </a:cxn>
                <a:cxn ang="0">
                  <a:pos x="T2" y="T3"/>
                </a:cxn>
                <a:cxn ang="0">
                  <a:pos x="T4" y="T5"/>
                </a:cxn>
                <a:cxn ang="0">
                  <a:pos x="T6" y="T7"/>
                </a:cxn>
                <a:cxn ang="0">
                  <a:pos x="T8" y="T9"/>
                </a:cxn>
                <a:cxn ang="0">
                  <a:pos x="T10" y="T11"/>
                </a:cxn>
              </a:cxnLst>
              <a:rect l="0" t="0" r="r" b="b"/>
              <a:pathLst>
                <a:path w="7" h="93">
                  <a:moveTo>
                    <a:pt x="7" y="93"/>
                  </a:moveTo>
                  <a:lnTo>
                    <a:pt x="4" y="93"/>
                  </a:lnTo>
                  <a:lnTo>
                    <a:pt x="2" y="93"/>
                  </a:lnTo>
                  <a:lnTo>
                    <a:pt x="7" y="0"/>
                  </a:lnTo>
                  <a:lnTo>
                    <a:pt x="0" y="0"/>
                  </a:lnTo>
                  <a:lnTo>
                    <a:pt x="7" y="9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40" name="Freeform 39">
              <a:extLst>
                <a:ext uri="{FF2B5EF4-FFF2-40B4-BE49-F238E27FC236}">
                  <a16:creationId xmlns:a16="http://schemas.microsoft.com/office/drawing/2014/main" id="{A54DBF64-7090-1D4B-95AB-073994395378}"/>
                </a:ext>
              </a:extLst>
            </p:cNvPr>
            <p:cNvSpPr>
              <a:spLocks/>
            </p:cNvSpPr>
            <p:nvPr/>
          </p:nvSpPr>
          <p:spPr bwMode="auto">
            <a:xfrm>
              <a:off x="16784" y="5547"/>
              <a:ext cx="201" cy="44"/>
            </a:xfrm>
            <a:custGeom>
              <a:avLst/>
              <a:gdLst>
                <a:gd name="T0" fmla="*/ 0 w 96"/>
                <a:gd name="T1" fmla="*/ 5 h 6"/>
                <a:gd name="T2" fmla="*/ 0 w 96"/>
                <a:gd name="T3" fmla="*/ 1 h 6"/>
                <a:gd name="T4" fmla="*/ 0 w 96"/>
                <a:gd name="T5" fmla="*/ 0 h 6"/>
                <a:gd name="T6" fmla="*/ 96 w 96"/>
                <a:gd name="T7" fmla="*/ 6 h 6"/>
                <a:gd name="T8" fmla="*/ 96 w 96"/>
                <a:gd name="T9" fmla="*/ 1 h 6"/>
                <a:gd name="T10" fmla="*/ 0 w 96"/>
                <a:gd name="T11" fmla="*/ 5 h 6"/>
              </a:gdLst>
              <a:ahLst/>
              <a:cxnLst>
                <a:cxn ang="0">
                  <a:pos x="T0" y="T1"/>
                </a:cxn>
                <a:cxn ang="0">
                  <a:pos x="T2" y="T3"/>
                </a:cxn>
                <a:cxn ang="0">
                  <a:pos x="T4" y="T5"/>
                </a:cxn>
                <a:cxn ang="0">
                  <a:pos x="T6" y="T7"/>
                </a:cxn>
                <a:cxn ang="0">
                  <a:pos x="T8" y="T9"/>
                </a:cxn>
                <a:cxn ang="0">
                  <a:pos x="T10" y="T11"/>
                </a:cxn>
              </a:cxnLst>
              <a:rect l="0" t="0" r="r" b="b"/>
              <a:pathLst>
                <a:path w="96" h="6">
                  <a:moveTo>
                    <a:pt x="0" y="5"/>
                  </a:moveTo>
                  <a:lnTo>
                    <a:pt x="0" y="1"/>
                  </a:lnTo>
                  <a:lnTo>
                    <a:pt x="0" y="0"/>
                  </a:lnTo>
                  <a:lnTo>
                    <a:pt x="96" y="6"/>
                  </a:lnTo>
                  <a:lnTo>
                    <a:pt x="96" y="1"/>
                  </a:lnTo>
                  <a:lnTo>
                    <a:pt x="0" y="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41" name="Freeform 40">
              <a:extLst>
                <a:ext uri="{FF2B5EF4-FFF2-40B4-BE49-F238E27FC236}">
                  <a16:creationId xmlns:a16="http://schemas.microsoft.com/office/drawing/2014/main" id="{5AC82BE6-D646-1C46-9741-536420D4C712}"/>
                </a:ext>
              </a:extLst>
            </p:cNvPr>
            <p:cNvSpPr>
              <a:spLocks/>
            </p:cNvSpPr>
            <p:nvPr/>
          </p:nvSpPr>
          <p:spPr bwMode="auto">
            <a:xfrm>
              <a:off x="16927" y="5976"/>
              <a:ext cx="96" cy="455"/>
            </a:xfrm>
            <a:custGeom>
              <a:avLst/>
              <a:gdLst>
                <a:gd name="T0" fmla="*/ 25 w 46"/>
                <a:gd name="T1" fmla="*/ 0 h 194"/>
                <a:gd name="T2" fmla="*/ 41 w 46"/>
                <a:gd name="T3" fmla="*/ 129 h 194"/>
                <a:gd name="T4" fmla="*/ 46 w 46"/>
                <a:gd name="T5" fmla="*/ 191 h 194"/>
                <a:gd name="T6" fmla="*/ 22 w 46"/>
                <a:gd name="T7" fmla="*/ 194 h 194"/>
                <a:gd name="T8" fmla="*/ 17 w 46"/>
                <a:gd name="T9" fmla="*/ 131 h 194"/>
                <a:gd name="T10" fmla="*/ 0 w 46"/>
                <a:gd name="T11" fmla="*/ 2 h 194"/>
                <a:gd name="T12" fmla="*/ 25 w 46"/>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46" h="194">
                  <a:moveTo>
                    <a:pt x="25" y="0"/>
                  </a:moveTo>
                  <a:lnTo>
                    <a:pt x="41" y="129"/>
                  </a:lnTo>
                  <a:lnTo>
                    <a:pt x="46" y="191"/>
                  </a:lnTo>
                  <a:lnTo>
                    <a:pt x="22" y="194"/>
                  </a:lnTo>
                  <a:lnTo>
                    <a:pt x="17" y="131"/>
                  </a:lnTo>
                  <a:lnTo>
                    <a:pt x="0" y="2"/>
                  </a:lnTo>
                  <a:lnTo>
                    <a:pt x="25"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42" name="Freeform 41">
              <a:extLst>
                <a:ext uri="{FF2B5EF4-FFF2-40B4-BE49-F238E27FC236}">
                  <a16:creationId xmlns:a16="http://schemas.microsoft.com/office/drawing/2014/main" id="{62482343-83EE-7B49-A147-DD4157F58586}"/>
                </a:ext>
              </a:extLst>
            </p:cNvPr>
            <p:cNvSpPr>
              <a:spLocks/>
            </p:cNvSpPr>
            <p:nvPr/>
          </p:nvSpPr>
          <p:spPr bwMode="auto">
            <a:xfrm>
              <a:off x="16972" y="6426"/>
              <a:ext cx="75" cy="464"/>
            </a:xfrm>
            <a:custGeom>
              <a:avLst/>
              <a:gdLst>
                <a:gd name="T0" fmla="*/ 24 w 36"/>
                <a:gd name="T1" fmla="*/ 0 h 198"/>
                <a:gd name="T2" fmla="*/ 36 w 36"/>
                <a:gd name="T3" fmla="*/ 197 h 198"/>
                <a:gd name="T4" fmla="*/ 12 w 36"/>
                <a:gd name="T5" fmla="*/ 198 h 198"/>
                <a:gd name="T6" fmla="*/ 0 w 36"/>
                <a:gd name="T7" fmla="*/ 2 h 198"/>
                <a:gd name="T8" fmla="*/ 24 w 36"/>
                <a:gd name="T9" fmla="*/ 0 h 198"/>
              </a:gdLst>
              <a:ahLst/>
              <a:cxnLst>
                <a:cxn ang="0">
                  <a:pos x="T0" y="T1"/>
                </a:cxn>
                <a:cxn ang="0">
                  <a:pos x="T2" y="T3"/>
                </a:cxn>
                <a:cxn ang="0">
                  <a:pos x="T4" y="T5"/>
                </a:cxn>
                <a:cxn ang="0">
                  <a:pos x="T6" y="T7"/>
                </a:cxn>
                <a:cxn ang="0">
                  <a:pos x="T8" y="T9"/>
                </a:cxn>
              </a:cxnLst>
              <a:rect l="0" t="0" r="r" b="b"/>
              <a:pathLst>
                <a:path w="36" h="198">
                  <a:moveTo>
                    <a:pt x="24" y="0"/>
                  </a:moveTo>
                  <a:lnTo>
                    <a:pt x="36" y="197"/>
                  </a:lnTo>
                  <a:lnTo>
                    <a:pt x="12" y="198"/>
                  </a:lnTo>
                  <a:lnTo>
                    <a:pt x="0" y="2"/>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43" name="Freeform 42">
              <a:extLst>
                <a:ext uri="{FF2B5EF4-FFF2-40B4-BE49-F238E27FC236}">
                  <a16:creationId xmlns:a16="http://schemas.microsoft.com/office/drawing/2014/main" id="{4F68B10E-740C-D04E-B33B-2C28172ACC0E}"/>
                </a:ext>
              </a:extLst>
            </p:cNvPr>
            <p:cNvSpPr>
              <a:spLocks/>
            </p:cNvSpPr>
            <p:nvPr/>
          </p:nvSpPr>
          <p:spPr bwMode="auto">
            <a:xfrm>
              <a:off x="16972" y="6387"/>
              <a:ext cx="51" cy="44"/>
            </a:xfrm>
            <a:custGeom>
              <a:avLst/>
              <a:gdLst>
                <a:gd name="T0" fmla="*/ 24 w 24"/>
                <a:gd name="T1" fmla="*/ 0 h 3"/>
                <a:gd name="T2" fmla="*/ 24 w 24"/>
                <a:gd name="T3" fmla="*/ 1 h 3"/>
                <a:gd name="T4" fmla="*/ 0 w 24"/>
                <a:gd name="T5" fmla="*/ 3 h 3"/>
                <a:gd name="T6" fmla="*/ 24 w 24"/>
                <a:gd name="T7" fmla="*/ 0 h 3"/>
              </a:gdLst>
              <a:ahLst/>
              <a:cxnLst>
                <a:cxn ang="0">
                  <a:pos x="T0" y="T1"/>
                </a:cxn>
                <a:cxn ang="0">
                  <a:pos x="T2" y="T3"/>
                </a:cxn>
                <a:cxn ang="0">
                  <a:pos x="T4" y="T5"/>
                </a:cxn>
                <a:cxn ang="0">
                  <a:pos x="T6" y="T7"/>
                </a:cxn>
              </a:cxnLst>
              <a:rect l="0" t="0" r="r" b="b"/>
              <a:pathLst>
                <a:path w="24" h="3">
                  <a:moveTo>
                    <a:pt x="24" y="0"/>
                  </a:moveTo>
                  <a:lnTo>
                    <a:pt x="24" y="1"/>
                  </a:lnTo>
                  <a:lnTo>
                    <a:pt x="0" y="3"/>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44" name="Freeform 43">
              <a:extLst>
                <a:ext uri="{FF2B5EF4-FFF2-40B4-BE49-F238E27FC236}">
                  <a16:creationId xmlns:a16="http://schemas.microsoft.com/office/drawing/2014/main" id="{628118A7-B2CE-B345-B04D-679EC7FB6F76}"/>
                </a:ext>
              </a:extLst>
            </p:cNvPr>
            <p:cNvSpPr>
              <a:spLocks/>
            </p:cNvSpPr>
            <p:nvPr/>
          </p:nvSpPr>
          <p:spPr bwMode="auto">
            <a:xfrm>
              <a:off x="16997" y="6887"/>
              <a:ext cx="92" cy="555"/>
            </a:xfrm>
            <a:custGeom>
              <a:avLst/>
              <a:gdLst>
                <a:gd name="T0" fmla="*/ 24 w 44"/>
                <a:gd name="T1" fmla="*/ 0 h 237"/>
                <a:gd name="T2" fmla="*/ 34 w 44"/>
                <a:gd name="T3" fmla="*/ 140 h 237"/>
                <a:gd name="T4" fmla="*/ 44 w 44"/>
                <a:gd name="T5" fmla="*/ 235 h 237"/>
                <a:gd name="T6" fmla="*/ 20 w 44"/>
                <a:gd name="T7" fmla="*/ 237 h 237"/>
                <a:gd name="T8" fmla="*/ 10 w 44"/>
                <a:gd name="T9" fmla="*/ 142 h 237"/>
                <a:gd name="T10" fmla="*/ 0 w 44"/>
                <a:gd name="T11" fmla="*/ 1 h 237"/>
                <a:gd name="T12" fmla="*/ 24 w 44"/>
                <a:gd name="T13" fmla="*/ 0 h 237"/>
              </a:gdLst>
              <a:ahLst/>
              <a:cxnLst>
                <a:cxn ang="0">
                  <a:pos x="T0" y="T1"/>
                </a:cxn>
                <a:cxn ang="0">
                  <a:pos x="T2" y="T3"/>
                </a:cxn>
                <a:cxn ang="0">
                  <a:pos x="T4" y="T5"/>
                </a:cxn>
                <a:cxn ang="0">
                  <a:pos x="T6" y="T7"/>
                </a:cxn>
                <a:cxn ang="0">
                  <a:pos x="T8" y="T9"/>
                </a:cxn>
                <a:cxn ang="0">
                  <a:pos x="T10" y="T11"/>
                </a:cxn>
                <a:cxn ang="0">
                  <a:pos x="T12" y="T13"/>
                </a:cxn>
              </a:cxnLst>
              <a:rect l="0" t="0" r="r" b="b"/>
              <a:pathLst>
                <a:path w="44" h="237">
                  <a:moveTo>
                    <a:pt x="24" y="0"/>
                  </a:moveTo>
                  <a:lnTo>
                    <a:pt x="34" y="140"/>
                  </a:lnTo>
                  <a:lnTo>
                    <a:pt x="44" y="235"/>
                  </a:lnTo>
                  <a:lnTo>
                    <a:pt x="20" y="237"/>
                  </a:lnTo>
                  <a:lnTo>
                    <a:pt x="10" y="142"/>
                  </a:lnTo>
                  <a:lnTo>
                    <a:pt x="0" y="1"/>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45" name="Freeform 44">
              <a:extLst>
                <a:ext uri="{FF2B5EF4-FFF2-40B4-BE49-F238E27FC236}">
                  <a16:creationId xmlns:a16="http://schemas.microsoft.com/office/drawing/2014/main" id="{3D0B26AF-86DA-F740-93CD-562E5DCDEFAC}"/>
                </a:ext>
              </a:extLst>
            </p:cNvPr>
            <p:cNvSpPr>
              <a:spLocks/>
            </p:cNvSpPr>
            <p:nvPr/>
          </p:nvSpPr>
          <p:spPr bwMode="auto">
            <a:xfrm>
              <a:off x="16997" y="6846"/>
              <a:ext cx="50" cy="44"/>
            </a:xfrm>
            <a:custGeom>
              <a:avLst/>
              <a:gdLst>
                <a:gd name="T0" fmla="*/ 0 w 24"/>
                <a:gd name="T1" fmla="*/ 1 h 1"/>
                <a:gd name="T2" fmla="*/ 24 w 24"/>
                <a:gd name="T3" fmla="*/ 0 h 1"/>
                <a:gd name="T4" fmla="*/ 0 w 24"/>
                <a:gd name="T5" fmla="*/ 1 h 1"/>
              </a:gdLst>
              <a:ahLst/>
              <a:cxnLst>
                <a:cxn ang="0">
                  <a:pos x="T0" y="T1"/>
                </a:cxn>
                <a:cxn ang="0">
                  <a:pos x="T2" y="T3"/>
                </a:cxn>
                <a:cxn ang="0">
                  <a:pos x="T4" y="T5"/>
                </a:cxn>
              </a:cxnLst>
              <a:rect l="0" t="0" r="r" b="b"/>
              <a:pathLst>
                <a:path w="24" h="1">
                  <a:moveTo>
                    <a:pt x="0" y="1"/>
                  </a:moveTo>
                  <a:lnTo>
                    <a:pt x="24" y="0"/>
                  </a:lnTo>
                  <a:lnTo>
                    <a:pt x="0"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46" name="Freeform 45">
              <a:extLst>
                <a:ext uri="{FF2B5EF4-FFF2-40B4-BE49-F238E27FC236}">
                  <a16:creationId xmlns:a16="http://schemas.microsoft.com/office/drawing/2014/main" id="{D5B0EED4-931B-DA45-962F-00538AEEFFF9}"/>
                </a:ext>
              </a:extLst>
            </p:cNvPr>
            <p:cNvSpPr>
              <a:spLocks/>
            </p:cNvSpPr>
            <p:nvPr/>
          </p:nvSpPr>
          <p:spPr bwMode="auto">
            <a:xfrm>
              <a:off x="17040" y="7438"/>
              <a:ext cx="121" cy="292"/>
            </a:xfrm>
            <a:custGeom>
              <a:avLst/>
              <a:gdLst>
                <a:gd name="T0" fmla="*/ 24 w 58"/>
                <a:gd name="T1" fmla="*/ 0 h 125"/>
                <a:gd name="T2" fmla="*/ 38 w 58"/>
                <a:gd name="T3" fmla="*/ 65 h 125"/>
                <a:gd name="T4" fmla="*/ 47 w 58"/>
                <a:gd name="T5" fmla="*/ 91 h 125"/>
                <a:gd name="T6" fmla="*/ 58 w 58"/>
                <a:gd name="T7" fmla="*/ 117 h 125"/>
                <a:gd name="T8" fmla="*/ 35 w 58"/>
                <a:gd name="T9" fmla="*/ 125 h 125"/>
                <a:gd name="T10" fmla="*/ 24 w 58"/>
                <a:gd name="T11" fmla="*/ 99 h 125"/>
                <a:gd name="T12" fmla="*/ 14 w 58"/>
                <a:gd name="T13" fmla="*/ 69 h 125"/>
                <a:gd name="T14" fmla="*/ 0 w 58"/>
                <a:gd name="T15" fmla="*/ 4 h 125"/>
                <a:gd name="T16" fmla="*/ 24 w 58"/>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25">
                  <a:moveTo>
                    <a:pt x="24" y="0"/>
                  </a:moveTo>
                  <a:lnTo>
                    <a:pt x="38" y="65"/>
                  </a:lnTo>
                  <a:lnTo>
                    <a:pt x="47" y="91"/>
                  </a:lnTo>
                  <a:lnTo>
                    <a:pt x="58" y="117"/>
                  </a:lnTo>
                  <a:lnTo>
                    <a:pt x="35" y="125"/>
                  </a:lnTo>
                  <a:lnTo>
                    <a:pt x="24" y="99"/>
                  </a:lnTo>
                  <a:lnTo>
                    <a:pt x="14" y="69"/>
                  </a:lnTo>
                  <a:lnTo>
                    <a:pt x="0" y="4"/>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47" name="Freeform 46">
              <a:extLst>
                <a:ext uri="{FF2B5EF4-FFF2-40B4-BE49-F238E27FC236}">
                  <a16:creationId xmlns:a16="http://schemas.microsoft.com/office/drawing/2014/main" id="{E1584462-6762-9A4B-9BEA-2AED99BC93D4}"/>
                </a:ext>
              </a:extLst>
            </p:cNvPr>
            <p:cNvSpPr>
              <a:spLocks/>
            </p:cNvSpPr>
            <p:nvPr/>
          </p:nvSpPr>
          <p:spPr bwMode="auto">
            <a:xfrm>
              <a:off x="17040" y="7403"/>
              <a:ext cx="49" cy="44"/>
            </a:xfrm>
            <a:custGeom>
              <a:avLst/>
              <a:gdLst>
                <a:gd name="T0" fmla="*/ 0 w 24"/>
                <a:gd name="T1" fmla="*/ 2 h 4"/>
                <a:gd name="T2" fmla="*/ 0 w 24"/>
                <a:gd name="T3" fmla="*/ 4 h 4"/>
                <a:gd name="T4" fmla="*/ 24 w 24"/>
                <a:gd name="T5" fmla="*/ 0 h 4"/>
                <a:gd name="T6" fmla="*/ 0 w 24"/>
                <a:gd name="T7" fmla="*/ 2 h 4"/>
              </a:gdLst>
              <a:ahLst/>
              <a:cxnLst>
                <a:cxn ang="0">
                  <a:pos x="T0" y="T1"/>
                </a:cxn>
                <a:cxn ang="0">
                  <a:pos x="T2" y="T3"/>
                </a:cxn>
                <a:cxn ang="0">
                  <a:pos x="T4" y="T5"/>
                </a:cxn>
                <a:cxn ang="0">
                  <a:pos x="T6" y="T7"/>
                </a:cxn>
              </a:cxnLst>
              <a:rect l="0" t="0" r="r" b="b"/>
              <a:pathLst>
                <a:path w="24" h="4">
                  <a:moveTo>
                    <a:pt x="0" y="2"/>
                  </a:moveTo>
                  <a:lnTo>
                    <a:pt x="0" y="4"/>
                  </a:lnTo>
                  <a:lnTo>
                    <a:pt x="24" y="0"/>
                  </a:lnTo>
                  <a:lnTo>
                    <a:pt x="0" y="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48" name="Freeform 47">
              <a:extLst>
                <a:ext uri="{FF2B5EF4-FFF2-40B4-BE49-F238E27FC236}">
                  <a16:creationId xmlns:a16="http://schemas.microsoft.com/office/drawing/2014/main" id="{260209FF-1D41-6245-B2BE-B800D8DCDD5C}"/>
                </a:ext>
              </a:extLst>
            </p:cNvPr>
            <p:cNvSpPr>
              <a:spLocks/>
            </p:cNvSpPr>
            <p:nvPr/>
          </p:nvSpPr>
          <p:spPr bwMode="auto">
            <a:xfrm>
              <a:off x="17110" y="7708"/>
              <a:ext cx="515" cy="1167"/>
            </a:xfrm>
            <a:custGeom>
              <a:avLst/>
              <a:gdLst>
                <a:gd name="T0" fmla="*/ 21 w 246"/>
                <a:gd name="T1" fmla="*/ 0 h 498"/>
                <a:gd name="T2" fmla="*/ 246 w 246"/>
                <a:gd name="T3" fmla="*/ 488 h 498"/>
                <a:gd name="T4" fmla="*/ 224 w 246"/>
                <a:gd name="T5" fmla="*/ 498 h 498"/>
                <a:gd name="T6" fmla="*/ 0 w 246"/>
                <a:gd name="T7" fmla="*/ 10 h 498"/>
                <a:gd name="T8" fmla="*/ 21 w 246"/>
                <a:gd name="T9" fmla="*/ 0 h 498"/>
              </a:gdLst>
              <a:ahLst/>
              <a:cxnLst>
                <a:cxn ang="0">
                  <a:pos x="T0" y="T1"/>
                </a:cxn>
                <a:cxn ang="0">
                  <a:pos x="T2" y="T3"/>
                </a:cxn>
                <a:cxn ang="0">
                  <a:pos x="T4" y="T5"/>
                </a:cxn>
                <a:cxn ang="0">
                  <a:pos x="T6" y="T7"/>
                </a:cxn>
                <a:cxn ang="0">
                  <a:pos x="T8" y="T9"/>
                </a:cxn>
              </a:cxnLst>
              <a:rect l="0" t="0" r="r" b="b"/>
              <a:pathLst>
                <a:path w="246" h="498">
                  <a:moveTo>
                    <a:pt x="21" y="0"/>
                  </a:moveTo>
                  <a:lnTo>
                    <a:pt x="246" y="488"/>
                  </a:lnTo>
                  <a:lnTo>
                    <a:pt x="224" y="498"/>
                  </a:lnTo>
                  <a:lnTo>
                    <a:pt x="0" y="10"/>
                  </a:lnTo>
                  <a:lnTo>
                    <a:pt x="2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49" name="Freeform 48">
              <a:extLst>
                <a:ext uri="{FF2B5EF4-FFF2-40B4-BE49-F238E27FC236}">
                  <a16:creationId xmlns:a16="http://schemas.microsoft.com/office/drawing/2014/main" id="{0BA1AC6F-FC3E-2748-9C39-1DBAF8BE7596}"/>
                </a:ext>
              </a:extLst>
            </p:cNvPr>
            <p:cNvSpPr>
              <a:spLocks/>
            </p:cNvSpPr>
            <p:nvPr/>
          </p:nvSpPr>
          <p:spPr bwMode="auto">
            <a:xfrm>
              <a:off x="17110" y="7689"/>
              <a:ext cx="51" cy="44"/>
            </a:xfrm>
            <a:custGeom>
              <a:avLst/>
              <a:gdLst>
                <a:gd name="T0" fmla="*/ 0 w 23"/>
                <a:gd name="T1" fmla="*/ 9 h 10"/>
                <a:gd name="T2" fmla="*/ 0 w 23"/>
                <a:gd name="T3" fmla="*/ 10 h 10"/>
                <a:gd name="T4" fmla="*/ 21 w 23"/>
                <a:gd name="T5" fmla="*/ 0 h 10"/>
                <a:gd name="T6" fmla="*/ 23 w 23"/>
                <a:gd name="T7" fmla="*/ 1 h 10"/>
                <a:gd name="T8" fmla="*/ 0 w 23"/>
                <a:gd name="T9" fmla="*/ 9 h 10"/>
              </a:gdLst>
              <a:ahLst/>
              <a:cxnLst>
                <a:cxn ang="0">
                  <a:pos x="T0" y="T1"/>
                </a:cxn>
                <a:cxn ang="0">
                  <a:pos x="T2" y="T3"/>
                </a:cxn>
                <a:cxn ang="0">
                  <a:pos x="T4" y="T5"/>
                </a:cxn>
                <a:cxn ang="0">
                  <a:pos x="T6" y="T7"/>
                </a:cxn>
                <a:cxn ang="0">
                  <a:pos x="T8" y="T9"/>
                </a:cxn>
              </a:cxnLst>
              <a:rect l="0" t="0" r="r" b="b"/>
              <a:pathLst>
                <a:path w="23" h="10">
                  <a:moveTo>
                    <a:pt x="0" y="9"/>
                  </a:moveTo>
                  <a:lnTo>
                    <a:pt x="0" y="10"/>
                  </a:lnTo>
                  <a:lnTo>
                    <a:pt x="21" y="0"/>
                  </a:lnTo>
                  <a:lnTo>
                    <a:pt x="23" y="1"/>
                  </a:lnTo>
                  <a:lnTo>
                    <a:pt x="0" y="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50" name="Freeform 49">
              <a:extLst>
                <a:ext uri="{FF2B5EF4-FFF2-40B4-BE49-F238E27FC236}">
                  <a16:creationId xmlns:a16="http://schemas.microsoft.com/office/drawing/2014/main" id="{427D5B1C-B77E-7148-8274-8284D500BACB}"/>
                </a:ext>
              </a:extLst>
            </p:cNvPr>
            <p:cNvSpPr>
              <a:spLocks/>
            </p:cNvSpPr>
            <p:nvPr/>
          </p:nvSpPr>
          <p:spPr bwMode="auto">
            <a:xfrm>
              <a:off x="17583" y="8850"/>
              <a:ext cx="487" cy="1092"/>
            </a:xfrm>
            <a:custGeom>
              <a:avLst/>
              <a:gdLst>
                <a:gd name="T0" fmla="*/ 22 w 236"/>
                <a:gd name="T1" fmla="*/ 0 h 466"/>
                <a:gd name="T2" fmla="*/ 236 w 236"/>
                <a:gd name="T3" fmla="*/ 456 h 466"/>
                <a:gd name="T4" fmla="*/ 214 w 236"/>
                <a:gd name="T5" fmla="*/ 466 h 466"/>
                <a:gd name="T6" fmla="*/ 0 w 236"/>
                <a:gd name="T7" fmla="*/ 10 h 466"/>
                <a:gd name="T8" fmla="*/ 22 w 236"/>
                <a:gd name="T9" fmla="*/ 0 h 466"/>
              </a:gdLst>
              <a:ahLst/>
              <a:cxnLst>
                <a:cxn ang="0">
                  <a:pos x="T0" y="T1"/>
                </a:cxn>
                <a:cxn ang="0">
                  <a:pos x="T2" y="T3"/>
                </a:cxn>
                <a:cxn ang="0">
                  <a:pos x="T4" y="T5"/>
                </a:cxn>
                <a:cxn ang="0">
                  <a:pos x="T6" y="T7"/>
                </a:cxn>
                <a:cxn ang="0">
                  <a:pos x="T8" y="T9"/>
                </a:cxn>
              </a:cxnLst>
              <a:rect l="0" t="0" r="r" b="b"/>
              <a:pathLst>
                <a:path w="236" h="466">
                  <a:moveTo>
                    <a:pt x="22" y="0"/>
                  </a:moveTo>
                  <a:lnTo>
                    <a:pt x="236" y="456"/>
                  </a:lnTo>
                  <a:lnTo>
                    <a:pt x="214" y="466"/>
                  </a:lnTo>
                  <a:lnTo>
                    <a:pt x="0" y="10"/>
                  </a:lnTo>
                  <a:lnTo>
                    <a:pt x="2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51" name="Freeform 50">
              <a:extLst>
                <a:ext uri="{FF2B5EF4-FFF2-40B4-BE49-F238E27FC236}">
                  <a16:creationId xmlns:a16="http://schemas.microsoft.com/office/drawing/2014/main" id="{8579FFBC-7EB8-724C-BF68-336D81D05880}"/>
                </a:ext>
              </a:extLst>
            </p:cNvPr>
            <p:cNvSpPr>
              <a:spLocks/>
            </p:cNvSpPr>
            <p:nvPr/>
          </p:nvSpPr>
          <p:spPr bwMode="auto">
            <a:xfrm>
              <a:off x="17583" y="8831"/>
              <a:ext cx="44" cy="44"/>
            </a:xfrm>
            <a:custGeom>
              <a:avLst/>
              <a:gdLst>
                <a:gd name="T0" fmla="*/ 0 w 22"/>
                <a:gd name="T1" fmla="*/ 10 h 10"/>
                <a:gd name="T2" fmla="*/ 22 w 22"/>
                <a:gd name="T3" fmla="*/ 0 h 10"/>
                <a:gd name="T4" fmla="*/ 0 w 22"/>
                <a:gd name="T5" fmla="*/ 10 h 10"/>
              </a:gdLst>
              <a:ahLst/>
              <a:cxnLst>
                <a:cxn ang="0">
                  <a:pos x="T0" y="T1"/>
                </a:cxn>
                <a:cxn ang="0">
                  <a:pos x="T2" y="T3"/>
                </a:cxn>
                <a:cxn ang="0">
                  <a:pos x="T4" y="T5"/>
                </a:cxn>
              </a:cxnLst>
              <a:rect l="0" t="0" r="r" b="b"/>
              <a:pathLst>
                <a:path w="22" h="10">
                  <a:moveTo>
                    <a:pt x="0" y="10"/>
                  </a:moveTo>
                  <a:lnTo>
                    <a:pt x="22" y="0"/>
                  </a:lnTo>
                  <a:lnTo>
                    <a:pt x="0" y="1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52" name="Freeform 51">
              <a:extLst>
                <a:ext uri="{FF2B5EF4-FFF2-40B4-BE49-F238E27FC236}">
                  <a16:creationId xmlns:a16="http://schemas.microsoft.com/office/drawing/2014/main" id="{07FE6439-E185-AB45-8210-4AAF4425BE26}"/>
                </a:ext>
              </a:extLst>
            </p:cNvPr>
            <p:cNvSpPr>
              <a:spLocks/>
            </p:cNvSpPr>
            <p:nvPr/>
          </p:nvSpPr>
          <p:spPr bwMode="auto">
            <a:xfrm>
              <a:off x="18025" y="9919"/>
              <a:ext cx="96" cy="173"/>
            </a:xfrm>
            <a:custGeom>
              <a:avLst/>
              <a:gdLst>
                <a:gd name="T0" fmla="*/ 22 w 45"/>
                <a:gd name="T1" fmla="*/ 0 h 74"/>
                <a:gd name="T2" fmla="*/ 29 w 45"/>
                <a:gd name="T3" fmla="*/ 13 h 74"/>
                <a:gd name="T4" fmla="*/ 34 w 45"/>
                <a:gd name="T5" fmla="*/ 28 h 74"/>
                <a:gd name="T6" fmla="*/ 45 w 45"/>
                <a:gd name="T7" fmla="*/ 67 h 74"/>
                <a:gd name="T8" fmla="*/ 22 w 45"/>
                <a:gd name="T9" fmla="*/ 74 h 74"/>
                <a:gd name="T10" fmla="*/ 11 w 45"/>
                <a:gd name="T11" fmla="*/ 35 h 74"/>
                <a:gd name="T12" fmla="*/ 6 w 45"/>
                <a:gd name="T13" fmla="*/ 20 h 74"/>
                <a:gd name="T14" fmla="*/ 0 w 45"/>
                <a:gd name="T15" fmla="*/ 10 h 74"/>
                <a:gd name="T16" fmla="*/ 22 w 45"/>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74">
                  <a:moveTo>
                    <a:pt x="22" y="0"/>
                  </a:moveTo>
                  <a:lnTo>
                    <a:pt x="29" y="13"/>
                  </a:lnTo>
                  <a:lnTo>
                    <a:pt x="34" y="28"/>
                  </a:lnTo>
                  <a:lnTo>
                    <a:pt x="45" y="67"/>
                  </a:lnTo>
                  <a:lnTo>
                    <a:pt x="22" y="74"/>
                  </a:lnTo>
                  <a:lnTo>
                    <a:pt x="11" y="35"/>
                  </a:lnTo>
                  <a:lnTo>
                    <a:pt x="6" y="20"/>
                  </a:lnTo>
                  <a:lnTo>
                    <a:pt x="0" y="10"/>
                  </a:lnTo>
                  <a:lnTo>
                    <a:pt x="2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53" name="Freeform 52">
              <a:extLst>
                <a:ext uri="{FF2B5EF4-FFF2-40B4-BE49-F238E27FC236}">
                  <a16:creationId xmlns:a16="http://schemas.microsoft.com/office/drawing/2014/main" id="{D6DA9737-3E08-9E41-80DF-8B1C250653F7}"/>
                </a:ext>
              </a:extLst>
            </p:cNvPr>
            <p:cNvSpPr>
              <a:spLocks/>
            </p:cNvSpPr>
            <p:nvPr/>
          </p:nvSpPr>
          <p:spPr bwMode="auto">
            <a:xfrm>
              <a:off x="18025" y="9898"/>
              <a:ext cx="47" cy="44"/>
            </a:xfrm>
            <a:custGeom>
              <a:avLst/>
              <a:gdLst>
                <a:gd name="T0" fmla="*/ 22 w 22"/>
                <a:gd name="T1" fmla="*/ 0 h 10"/>
                <a:gd name="T2" fmla="*/ 0 w 22"/>
                <a:gd name="T3" fmla="*/ 10 h 10"/>
                <a:gd name="T4" fmla="*/ 22 w 22"/>
                <a:gd name="T5" fmla="*/ 0 h 10"/>
              </a:gdLst>
              <a:ahLst/>
              <a:cxnLst>
                <a:cxn ang="0">
                  <a:pos x="T0" y="T1"/>
                </a:cxn>
                <a:cxn ang="0">
                  <a:pos x="T2" y="T3"/>
                </a:cxn>
                <a:cxn ang="0">
                  <a:pos x="T4" y="T5"/>
                </a:cxn>
              </a:cxnLst>
              <a:rect l="0" t="0" r="r" b="b"/>
              <a:pathLst>
                <a:path w="22" h="10">
                  <a:moveTo>
                    <a:pt x="22" y="0"/>
                  </a:moveTo>
                  <a:lnTo>
                    <a:pt x="0" y="10"/>
                  </a:lnTo>
                  <a:lnTo>
                    <a:pt x="2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54" name="Freeform 53">
              <a:extLst>
                <a:ext uri="{FF2B5EF4-FFF2-40B4-BE49-F238E27FC236}">
                  <a16:creationId xmlns:a16="http://schemas.microsoft.com/office/drawing/2014/main" id="{891C8BF2-34D7-DA4A-B2D0-A0FB364ACD4C}"/>
                </a:ext>
              </a:extLst>
            </p:cNvPr>
            <p:cNvSpPr>
              <a:spLocks/>
            </p:cNvSpPr>
            <p:nvPr/>
          </p:nvSpPr>
          <p:spPr bwMode="auto">
            <a:xfrm>
              <a:off x="18072" y="10079"/>
              <a:ext cx="70" cy="488"/>
            </a:xfrm>
            <a:custGeom>
              <a:avLst/>
              <a:gdLst>
                <a:gd name="T0" fmla="*/ 25 w 35"/>
                <a:gd name="T1" fmla="*/ 0 h 208"/>
                <a:gd name="T2" fmla="*/ 30 w 35"/>
                <a:gd name="T3" fmla="*/ 30 h 208"/>
                <a:gd name="T4" fmla="*/ 32 w 35"/>
                <a:gd name="T5" fmla="*/ 76 h 208"/>
                <a:gd name="T6" fmla="*/ 35 w 35"/>
                <a:gd name="T7" fmla="*/ 208 h 208"/>
                <a:gd name="T8" fmla="*/ 10 w 35"/>
                <a:gd name="T9" fmla="*/ 208 h 208"/>
                <a:gd name="T10" fmla="*/ 8 w 35"/>
                <a:gd name="T11" fmla="*/ 78 h 208"/>
                <a:gd name="T12" fmla="*/ 5 w 35"/>
                <a:gd name="T13" fmla="*/ 33 h 208"/>
                <a:gd name="T14" fmla="*/ 0 w 35"/>
                <a:gd name="T15" fmla="*/ 4 h 208"/>
                <a:gd name="T16" fmla="*/ 25 w 35"/>
                <a:gd name="T17"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08">
                  <a:moveTo>
                    <a:pt x="25" y="0"/>
                  </a:moveTo>
                  <a:lnTo>
                    <a:pt x="30" y="30"/>
                  </a:lnTo>
                  <a:lnTo>
                    <a:pt x="32" y="76"/>
                  </a:lnTo>
                  <a:lnTo>
                    <a:pt x="35" y="208"/>
                  </a:lnTo>
                  <a:lnTo>
                    <a:pt x="10" y="208"/>
                  </a:lnTo>
                  <a:lnTo>
                    <a:pt x="8" y="78"/>
                  </a:lnTo>
                  <a:lnTo>
                    <a:pt x="5" y="33"/>
                  </a:lnTo>
                  <a:lnTo>
                    <a:pt x="0" y="4"/>
                  </a:lnTo>
                  <a:lnTo>
                    <a:pt x="25"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55" name="Freeform 54">
              <a:extLst>
                <a:ext uri="{FF2B5EF4-FFF2-40B4-BE49-F238E27FC236}">
                  <a16:creationId xmlns:a16="http://schemas.microsoft.com/office/drawing/2014/main" id="{C3281B35-195D-0A44-8FCB-FCC082994BFE}"/>
                </a:ext>
              </a:extLst>
            </p:cNvPr>
            <p:cNvSpPr>
              <a:spLocks/>
            </p:cNvSpPr>
            <p:nvPr/>
          </p:nvSpPr>
          <p:spPr bwMode="auto">
            <a:xfrm>
              <a:off x="18072" y="10048"/>
              <a:ext cx="49" cy="44"/>
            </a:xfrm>
            <a:custGeom>
              <a:avLst/>
              <a:gdLst>
                <a:gd name="T0" fmla="*/ 25 w 25"/>
                <a:gd name="T1" fmla="*/ 4 h 11"/>
                <a:gd name="T2" fmla="*/ 23 w 25"/>
                <a:gd name="T3" fmla="*/ 0 h 11"/>
                <a:gd name="T4" fmla="*/ 25 w 25"/>
                <a:gd name="T5" fmla="*/ 6 h 11"/>
                <a:gd name="T6" fmla="*/ 0 w 25"/>
                <a:gd name="T7" fmla="*/ 10 h 11"/>
                <a:gd name="T8" fmla="*/ 2 w 25"/>
                <a:gd name="T9" fmla="*/ 11 h 11"/>
                <a:gd name="T10" fmla="*/ 25 w 25"/>
                <a:gd name="T11" fmla="*/ 4 h 11"/>
              </a:gdLst>
              <a:ahLst/>
              <a:cxnLst>
                <a:cxn ang="0">
                  <a:pos x="T0" y="T1"/>
                </a:cxn>
                <a:cxn ang="0">
                  <a:pos x="T2" y="T3"/>
                </a:cxn>
                <a:cxn ang="0">
                  <a:pos x="T4" y="T5"/>
                </a:cxn>
                <a:cxn ang="0">
                  <a:pos x="T6" y="T7"/>
                </a:cxn>
                <a:cxn ang="0">
                  <a:pos x="T8" y="T9"/>
                </a:cxn>
                <a:cxn ang="0">
                  <a:pos x="T10" y="T11"/>
                </a:cxn>
              </a:cxnLst>
              <a:rect l="0" t="0" r="r" b="b"/>
              <a:pathLst>
                <a:path w="25" h="11">
                  <a:moveTo>
                    <a:pt x="25" y="4"/>
                  </a:moveTo>
                  <a:lnTo>
                    <a:pt x="23" y="0"/>
                  </a:lnTo>
                  <a:lnTo>
                    <a:pt x="25" y="6"/>
                  </a:lnTo>
                  <a:lnTo>
                    <a:pt x="0" y="10"/>
                  </a:lnTo>
                  <a:lnTo>
                    <a:pt x="2" y="11"/>
                  </a:lnTo>
                  <a:lnTo>
                    <a:pt x="25"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56" name="Rectangle 55">
              <a:extLst>
                <a:ext uri="{FF2B5EF4-FFF2-40B4-BE49-F238E27FC236}">
                  <a16:creationId xmlns:a16="http://schemas.microsoft.com/office/drawing/2014/main" id="{9C30720B-D94B-3748-B556-54F35CD136D5}"/>
                </a:ext>
              </a:extLst>
            </p:cNvPr>
            <p:cNvSpPr>
              <a:spLocks noChangeArrowheads="1"/>
            </p:cNvSpPr>
            <p:nvPr/>
          </p:nvSpPr>
          <p:spPr bwMode="auto">
            <a:xfrm>
              <a:off x="18093" y="10549"/>
              <a:ext cx="49" cy="4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57" name="Freeform 56">
              <a:extLst>
                <a:ext uri="{FF2B5EF4-FFF2-40B4-BE49-F238E27FC236}">
                  <a16:creationId xmlns:a16="http://schemas.microsoft.com/office/drawing/2014/main" id="{F94A6195-18CA-6340-BFDA-6457DBC87C81}"/>
                </a:ext>
              </a:extLst>
            </p:cNvPr>
            <p:cNvSpPr>
              <a:spLocks/>
            </p:cNvSpPr>
            <p:nvPr/>
          </p:nvSpPr>
          <p:spPr bwMode="auto">
            <a:xfrm>
              <a:off x="16927" y="5938"/>
              <a:ext cx="49" cy="44"/>
            </a:xfrm>
            <a:custGeom>
              <a:avLst/>
              <a:gdLst>
                <a:gd name="T0" fmla="*/ 26 w 26"/>
                <a:gd name="T1" fmla="*/ 11 h 13"/>
                <a:gd name="T2" fmla="*/ 24 w 26"/>
                <a:gd name="T3" fmla="*/ 0 h 13"/>
                <a:gd name="T4" fmla="*/ 0 w 26"/>
                <a:gd name="T5" fmla="*/ 2 h 13"/>
                <a:gd name="T6" fmla="*/ 1 w 26"/>
                <a:gd name="T7" fmla="*/ 13 h 13"/>
                <a:gd name="T8" fmla="*/ 26 w 26"/>
                <a:gd name="T9" fmla="*/ 11 h 13"/>
              </a:gdLst>
              <a:ahLst/>
              <a:cxnLst>
                <a:cxn ang="0">
                  <a:pos x="T0" y="T1"/>
                </a:cxn>
                <a:cxn ang="0">
                  <a:pos x="T2" y="T3"/>
                </a:cxn>
                <a:cxn ang="0">
                  <a:pos x="T4" y="T5"/>
                </a:cxn>
                <a:cxn ang="0">
                  <a:pos x="T6" y="T7"/>
                </a:cxn>
                <a:cxn ang="0">
                  <a:pos x="T8" y="T9"/>
                </a:cxn>
              </a:cxnLst>
              <a:rect l="0" t="0" r="r" b="b"/>
              <a:pathLst>
                <a:path w="26" h="13">
                  <a:moveTo>
                    <a:pt x="26" y="11"/>
                  </a:moveTo>
                  <a:lnTo>
                    <a:pt x="24" y="0"/>
                  </a:lnTo>
                  <a:lnTo>
                    <a:pt x="0" y="2"/>
                  </a:lnTo>
                  <a:lnTo>
                    <a:pt x="1" y="13"/>
                  </a:lnTo>
                  <a:lnTo>
                    <a:pt x="26" y="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58" name="Rectangle 57">
              <a:extLst>
                <a:ext uri="{FF2B5EF4-FFF2-40B4-BE49-F238E27FC236}">
                  <a16:creationId xmlns:a16="http://schemas.microsoft.com/office/drawing/2014/main" id="{1432721B-1845-C64D-BE91-BF65124DED9F}"/>
                </a:ext>
              </a:extLst>
            </p:cNvPr>
            <p:cNvSpPr>
              <a:spLocks noChangeArrowheads="1"/>
            </p:cNvSpPr>
            <p:nvPr/>
          </p:nvSpPr>
          <p:spPr bwMode="auto">
            <a:xfrm>
              <a:off x="19659" y="8025"/>
              <a:ext cx="49" cy="333"/>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59" name="Freeform 58">
              <a:extLst>
                <a:ext uri="{FF2B5EF4-FFF2-40B4-BE49-F238E27FC236}">
                  <a16:creationId xmlns:a16="http://schemas.microsoft.com/office/drawing/2014/main" id="{1FDF4CF9-A4E2-CD4E-81DB-1A66848CBF2E}"/>
                </a:ext>
              </a:extLst>
            </p:cNvPr>
            <p:cNvSpPr>
              <a:spLocks/>
            </p:cNvSpPr>
            <p:nvPr/>
          </p:nvSpPr>
          <p:spPr bwMode="auto">
            <a:xfrm>
              <a:off x="19600" y="8352"/>
              <a:ext cx="108" cy="474"/>
            </a:xfrm>
            <a:custGeom>
              <a:avLst/>
              <a:gdLst>
                <a:gd name="T0" fmla="*/ 53 w 53"/>
                <a:gd name="T1" fmla="*/ 3 h 202"/>
                <a:gd name="T2" fmla="*/ 28 w 53"/>
                <a:gd name="T3" fmla="*/ 0 h 202"/>
                <a:gd name="T4" fmla="*/ 0 w 53"/>
                <a:gd name="T5" fmla="*/ 199 h 202"/>
                <a:gd name="T6" fmla="*/ 25 w 53"/>
                <a:gd name="T7" fmla="*/ 202 h 202"/>
                <a:gd name="T8" fmla="*/ 53 w 53"/>
                <a:gd name="T9" fmla="*/ 3 h 202"/>
              </a:gdLst>
              <a:ahLst/>
              <a:cxnLst>
                <a:cxn ang="0">
                  <a:pos x="T0" y="T1"/>
                </a:cxn>
                <a:cxn ang="0">
                  <a:pos x="T2" y="T3"/>
                </a:cxn>
                <a:cxn ang="0">
                  <a:pos x="T4" y="T5"/>
                </a:cxn>
                <a:cxn ang="0">
                  <a:pos x="T6" y="T7"/>
                </a:cxn>
                <a:cxn ang="0">
                  <a:pos x="T8" y="T9"/>
                </a:cxn>
              </a:cxnLst>
              <a:rect l="0" t="0" r="r" b="b"/>
              <a:pathLst>
                <a:path w="53" h="202">
                  <a:moveTo>
                    <a:pt x="53" y="3"/>
                  </a:moveTo>
                  <a:lnTo>
                    <a:pt x="28" y="0"/>
                  </a:lnTo>
                  <a:lnTo>
                    <a:pt x="0" y="199"/>
                  </a:lnTo>
                  <a:lnTo>
                    <a:pt x="25" y="202"/>
                  </a:lnTo>
                  <a:lnTo>
                    <a:pt x="53"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60" name="Freeform 59">
              <a:extLst>
                <a:ext uri="{FF2B5EF4-FFF2-40B4-BE49-F238E27FC236}">
                  <a16:creationId xmlns:a16="http://schemas.microsoft.com/office/drawing/2014/main" id="{29DF4274-1B34-DC46-A7FD-5E5092332BC5}"/>
                </a:ext>
              </a:extLst>
            </p:cNvPr>
            <p:cNvSpPr>
              <a:spLocks/>
            </p:cNvSpPr>
            <p:nvPr/>
          </p:nvSpPr>
          <p:spPr bwMode="auto">
            <a:xfrm>
              <a:off x="19659" y="8316"/>
              <a:ext cx="49" cy="44"/>
            </a:xfrm>
            <a:custGeom>
              <a:avLst/>
              <a:gdLst>
                <a:gd name="T0" fmla="*/ 26 w 26"/>
                <a:gd name="T1" fmla="*/ 2 h 3"/>
                <a:gd name="T2" fmla="*/ 25 w 26"/>
                <a:gd name="T3" fmla="*/ 3 h 3"/>
                <a:gd name="T4" fmla="*/ 0 w 26"/>
                <a:gd name="T5" fmla="*/ 0 h 3"/>
                <a:gd name="T6" fmla="*/ 2 w 26"/>
                <a:gd name="T7" fmla="*/ 2 h 3"/>
                <a:gd name="T8" fmla="*/ 26 w 26"/>
                <a:gd name="T9" fmla="*/ 2 h 3"/>
              </a:gdLst>
              <a:ahLst/>
              <a:cxnLst>
                <a:cxn ang="0">
                  <a:pos x="T0" y="T1"/>
                </a:cxn>
                <a:cxn ang="0">
                  <a:pos x="T2" y="T3"/>
                </a:cxn>
                <a:cxn ang="0">
                  <a:pos x="T4" y="T5"/>
                </a:cxn>
                <a:cxn ang="0">
                  <a:pos x="T6" y="T7"/>
                </a:cxn>
                <a:cxn ang="0">
                  <a:pos x="T8" y="T9"/>
                </a:cxn>
              </a:cxnLst>
              <a:rect l="0" t="0" r="r" b="b"/>
              <a:pathLst>
                <a:path w="26" h="3">
                  <a:moveTo>
                    <a:pt x="26" y="2"/>
                  </a:moveTo>
                  <a:lnTo>
                    <a:pt x="25" y="3"/>
                  </a:lnTo>
                  <a:lnTo>
                    <a:pt x="0" y="0"/>
                  </a:lnTo>
                  <a:lnTo>
                    <a:pt x="2" y="2"/>
                  </a:lnTo>
                  <a:lnTo>
                    <a:pt x="26" y="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61" name="Freeform 60">
              <a:extLst>
                <a:ext uri="{FF2B5EF4-FFF2-40B4-BE49-F238E27FC236}">
                  <a16:creationId xmlns:a16="http://schemas.microsoft.com/office/drawing/2014/main" id="{B2425610-9D03-4C44-B711-404BF30ECC11}"/>
                </a:ext>
              </a:extLst>
            </p:cNvPr>
            <p:cNvSpPr>
              <a:spLocks/>
            </p:cNvSpPr>
            <p:nvPr/>
          </p:nvSpPr>
          <p:spPr bwMode="auto">
            <a:xfrm>
              <a:off x="19504" y="8818"/>
              <a:ext cx="145" cy="506"/>
            </a:xfrm>
            <a:custGeom>
              <a:avLst/>
              <a:gdLst>
                <a:gd name="T0" fmla="*/ 71 w 71"/>
                <a:gd name="T1" fmla="*/ 4 h 216"/>
                <a:gd name="T2" fmla="*/ 46 w 71"/>
                <a:gd name="T3" fmla="*/ 0 h 216"/>
                <a:gd name="T4" fmla="*/ 0 w 71"/>
                <a:gd name="T5" fmla="*/ 213 h 216"/>
                <a:gd name="T6" fmla="*/ 25 w 71"/>
                <a:gd name="T7" fmla="*/ 216 h 216"/>
                <a:gd name="T8" fmla="*/ 71 w 71"/>
                <a:gd name="T9" fmla="*/ 4 h 216"/>
              </a:gdLst>
              <a:ahLst/>
              <a:cxnLst>
                <a:cxn ang="0">
                  <a:pos x="T0" y="T1"/>
                </a:cxn>
                <a:cxn ang="0">
                  <a:pos x="T2" y="T3"/>
                </a:cxn>
                <a:cxn ang="0">
                  <a:pos x="T4" y="T5"/>
                </a:cxn>
                <a:cxn ang="0">
                  <a:pos x="T6" y="T7"/>
                </a:cxn>
                <a:cxn ang="0">
                  <a:pos x="T8" y="T9"/>
                </a:cxn>
              </a:cxnLst>
              <a:rect l="0" t="0" r="r" b="b"/>
              <a:pathLst>
                <a:path w="71" h="216">
                  <a:moveTo>
                    <a:pt x="71" y="4"/>
                  </a:moveTo>
                  <a:lnTo>
                    <a:pt x="46" y="0"/>
                  </a:lnTo>
                  <a:lnTo>
                    <a:pt x="0" y="213"/>
                  </a:lnTo>
                  <a:lnTo>
                    <a:pt x="25" y="216"/>
                  </a:lnTo>
                  <a:lnTo>
                    <a:pt x="71"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62" name="Freeform 61">
              <a:extLst>
                <a:ext uri="{FF2B5EF4-FFF2-40B4-BE49-F238E27FC236}">
                  <a16:creationId xmlns:a16="http://schemas.microsoft.com/office/drawing/2014/main" id="{4FFE19D3-9CA9-EF4C-8C21-3E1DA0FF34D1}"/>
                </a:ext>
              </a:extLst>
            </p:cNvPr>
            <p:cNvSpPr>
              <a:spLocks/>
            </p:cNvSpPr>
            <p:nvPr/>
          </p:nvSpPr>
          <p:spPr bwMode="auto">
            <a:xfrm>
              <a:off x="19600" y="8784"/>
              <a:ext cx="49" cy="44"/>
            </a:xfrm>
            <a:custGeom>
              <a:avLst/>
              <a:gdLst>
                <a:gd name="T0" fmla="*/ 25 w 25"/>
                <a:gd name="T1" fmla="*/ 3 h 4"/>
                <a:gd name="T2" fmla="*/ 25 w 25"/>
                <a:gd name="T3" fmla="*/ 4 h 4"/>
                <a:gd name="T4" fmla="*/ 0 w 25"/>
                <a:gd name="T5" fmla="*/ 0 h 4"/>
                <a:gd name="T6" fmla="*/ 25 w 25"/>
                <a:gd name="T7" fmla="*/ 3 h 4"/>
              </a:gdLst>
              <a:ahLst/>
              <a:cxnLst>
                <a:cxn ang="0">
                  <a:pos x="T0" y="T1"/>
                </a:cxn>
                <a:cxn ang="0">
                  <a:pos x="T2" y="T3"/>
                </a:cxn>
                <a:cxn ang="0">
                  <a:pos x="T4" y="T5"/>
                </a:cxn>
                <a:cxn ang="0">
                  <a:pos x="T6" y="T7"/>
                </a:cxn>
              </a:cxnLst>
              <a:rect l="0" t="0" r="r" b="b"/>
              <a:pathLst>
                <a:path w="25" h="4">
                  <a:moveTo>
                    <a:pt x="25" y="3"/>
                  </a:moveTo>
                  <a:lnTo>
                    <a:pt x="25" y="4"/>
                  </a:lnTo>
                  <a:lnTo>
                    <a:pt x="0" y="0"/>
                  </a:lnTo>
                  <a:lnTo>
                    <a:pt x="25"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63" name="Freeform 62">
              <a:extLst>
                <a:ext uri="{FF2B5EF4-FFF2-40B4-BE49-F238E27FC236}">
                  <a16:creationId xmlns:a16="http://schemas.microsoft.com/office/drawing/2014/main" id="{2F075283-9F37-AE47-B8C9-7D5D9696571F}"/>
                </a:ext>
              </a:extLst>
            </p:cNvPr>
            <p:cNvSpPr>
              <a:spLocks/>
            </p:cNvSpPr>
            <p:nvPr/>
          </p:nvSpPr>
          <p:spPr bwMode="auto">
            <a:xfrm>
              <a:off x="19495" y="9308"/>
              <a:ext cx="58" cy="44"/>
            </a:xfrm>
            <a:custGeom>
              <a:avLst/>
              <a:gdLst>
                <a:gd name="T0" fmla="*/ 27 w 27"/>
                <a:gd name="T1" fmla="*/ 3 h 15"/>
                <a:gd name="T2" fmla="*/ 24 w 27"/>
                <a:gd name="T3" fmla="*/ 15 h 15"/>
                <a:gd name="T4" fmla="*/ 0 w 27"/>
                <a:gd name="T5" fmla="*/ 11 h 15"/>
                <a:gd name="T6" fmla="*/ 2 w 27"/>
                <a:gd name="T7" fmla="*/ 0 h 15"/>
                <a:gd name="T8" fmla="*/ 27 w 27"/>
                <a:gd name="T9" fmla="*/ 3 h 15"/>
              </a:gdLst>
              <a:ahLst/>
              <a:cxnLst>
                <a:cxn ang="0">
                  <a:pos x="T0" y="T1"/>
                </a:cxn>
                <a:cxn ang="0">
                  <a:pos x="T2" y="T3"/>
                </a:cxn>
                <a:cxn ang="0">
                  <a:pos x="T4" y="T5"/>
                </a:cxn>
                <a:cxn ang="0">
                  <a:pos x="T6" y="T7"/>
                </a:cxn>
                <a:cxn ang="0">
                  <a:pos x="T8" y="T9"/>
                </a:cxn>
              </a:cxnLst>
              <a:rect l="0" t="0" r="r" b="b"/>
              <a:pathLst>
                <a:path w="27" h="15">
                  <a:moveTo>
                    <a:pt x="27" y="3"/>
                  </a:moveTo>
                  <a:lnTo>
                    <a:pt x="24" y="15"/>
                  </a:lnTo>
                  <a:lnTo>
                    <a:pt x="0" y="11"/>
                  </a:lnTo>
                  <a:lnTo>
                    <a:pt x="2" y="0"/>
                  </a:lnTo>
                  <a:lnTo>
                    <a:pt x="27"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64" name="Rectangle 63">
              <a:extLst>
                <a:ext uri="{FF2B5EF4-FFF2-40B4-BE49-F238E27FC236}">
                  <a16:creationId xmlns:a16="http://schemas.microsoft.com/office/drawing/2014/main" id="{F124661C-CDA3-3747-87EB-E3CA59A17801}"/>
                </a:ext>
              </a:extLst>
            </p:cNvPr>
            <p:cNvSpPr>
              <a:spLocks noChangeArrowheads="1"/>
            </p:cNvSpPr>
            <p:nvPr/>
          </p:nvSpPr>
          <p:spPr bwMode="auto">
            <a:xfrm>
              <a:off x="19659" y="7981"/>
              <a:ext cx="49" cy="4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65" name="Rectangle 64">
              <a:extLst>
                <a:ext uri="{FF2B5EF4-FFF2-40B4-BE49-F238E27FC236}">
                  <a16:creationId xmlns:a16="http://schemas.microsoft.com/office/drawing/2014/main" id="{7C251280-219D-E242-979D-FACDD4FC45F3}"/>
                </a:ext>
              </a:extLst>
            </p:cNvPr>
            <p:cNvSpPr>
              <a:spLocks noChangeArrowheads="1"/>
            </p:cNvSpPr>
            <p:nvPr/>
          </p:nvSpPr>
          <p:spPr bwMode="auto">
            <a:xfrm>
              <a:off x="19504" y="12045"/>
              <a:ext cx="49" cy="661"/>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66" name="Freeform 65">
              <a:extLst>
                <a:ext uri="{FF2B5EF4-FFF2-40B4-BE49-F238E27FC236}">
                  <a16:creationId xmlns:a16="http://schemas.microsoft.com/office/drawing/2014/main" id="{C1B78A45-4E92-BE4C-A94C-CE5C081CFA67}"/>
                </a:ext>
              </a:extLst>
            </p:cNvPr>
            <p:cNvSpPr>
              <a:spLocks/>
            </p:cNvSpPr>
            <p:nvPr/>
          </p:nvSpPr>
          <p:spPr bwMode="auto">
            <a:xfrm>
              <a:off x="19479" y="12702"/>
              <a:ext cx="74" cy="262"/>
            </a:xfrm>
            <a:custGeom>
              <a:avLst/>
              <a:gdLst>
                <a:gd name="T0" fmla="*/ 36 w 36"/>
                <a:gd name="T1" fmla="*/ 2 h 112"/>
                <a:gd name="T2" fmla="*/ 11 w 36"/>
                <a:gd name="T3" fmla="*/ 0 h 112"/>
                <a:gd name="T4" fmla="*/ 0 w 36"/>
                <a:gd name="T5" fmla="*/ 110 h 112"/>
                <a:gd name="T6" fmla="*/ 24 w 36"/>
                <a:gd name="T7" fmla="*/ 112 h 112"/>
                <a:gd name="T8" fmla="*/ 36 w 36"/>
                <a:gd name="T9" fmla="*/ 2 h 112"/>
              </a:gdLst>
              <a:ahLst/>
              <a:cxnLst>
                <a:cxn ang="0">
                  <a:pos x="T0" y="T1"/>
                </a:cxn>
                <a:cxn ang="0">
                  <a:pos x="T2" y="T3"/>
                </a:cxn>
                <a:cxn ang="0">
                  <a:pos x="T4" y="T5"/>
                </a:cxn>
                <a:cxn ang="0">
                  <a:pos x="T6" y="T7"/>
                </a:cxn>
                <a:cxn ang="0">
                  <a:pos x="T8" y="T9"/>
                </a:cxn>
              </a:cxnLst>
              <a:rect l="0" t="0" r="r" b="b"/>
              <a:pathLst>
                <a:path w="36" h="112">
                  <a:moveTo>
                    <a:pt x="36" y="2"/>
                  </a:moveTo>
                  <a:lnTo>
                    <a:pt x="11" y="0"/>
                  </a:lnTo>
                  <a:lnTo>
                    <a:pt x="0" y="110"/>
                  </a:lnTo>
                  <a:lnTo>
                    <a:pt x="24" y="112"/>
                  </a:lnTo>
                  <a:lnTo>
                    <a:pt x="36" y="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67" name="Freeform 66">
              <a:extLst>
                <a:ext uri="{FF2B5EF4-FFF2-40B4-BE49-F238E27FC236}">
                  <a16:creationId xmlns:a16="http://schemas.microsoft.com/office/drawing/2014/main" id="{598075E5-F695-4548-92B4-33549C283E94}"/>
                </a:ext>
              </a:extLst>
            </p:cNvPr>
            <p:cNvSpPr>
              <a:spLocks/>
            </p:cNvSpPr>
            <p:nvPr/>
          </p:nvSpPr>
          <p:spPr bwMode="auto">
            <a:xfrm>
              <a:off x="19504" y="12662"/>
              <a:ext cx="49" cy="44"/>
            </a:xfrm>
            <a:custGeom>
              <a:avLst/>
              <a:gdLst>
                <a:gd name="T0" fmla="*/ 26 w 26"/>
                <a:gd name="T1" fmla="*/ 2 h 2"/>
                <a:gd name="T2" fmla="*/ 25 w 26"/>
                <a:gd name="T3" fmla="*/ 2 h 2"/>
                <a:gd name="T4" fmla="*/ 0 w 26"/>
                <a:gd name="T5" fmla="*/ 0 h 2"/>
                <a:gd name="T6" fmla="*/ 2 w 26"/>
                <a:gd name="T7" fmla="*/ 2 h 2"/>
                <a:gd name="T8" fmla="*/ 26 w 26"/>
                <a:gd name="T9" fmla="*/ 2 h 2"/>
              </a:gdLst>
              <a:ahLst/>
              <a:cxnLst>
                <a:cxn ang="0">
                  <a:pos x="T0" y="T1"/>
                </a:cxn>
                <a:cxn ang="0">
                  <a:pos x="T2" y="T3"/>
                </a:cxn>
                <a:cxn ang="0">
                  <a:pos x="T4" y="T5"/>
                </a:cxn>
                <a:cxn ang="0">
                  <a:pos x="T6" y="T7"/>
                </a:cxn>
                <a:cxn ang="0">
                  <a:pos x="T8" y="T9"/>
                </a:cxn>
              </a:cxnLst>
              <a:rect l="0" t="0" r="r" b="b"/>
              <a:pathLst>
                <a:path w="26" h="2">
                  <a:moveTo>
                    <a:pt x="26" y="2"/>
                  </a:moveTo>
                  <a:lnTo>
                    <a:pt x="25" y="2"/>
                  </a:lnTo>
                  <a:lnTo>
                    <a:pt x="0" y="0"/>
                  </a:lnTo>
                  <a:lnTo>
                    <a:pt x="2" y="2"/>
                  </a:lnTo>
                  <a:lnTo>
                    <a:pt x="26" y="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68" name="Freeform 67">
              <a:extLst>
                <a:ext uri="{FF2B5EF4-FFF2-40B4-BE49-F238E27FC236}">
                  <a16:creationId xmlns:a16="http://schemas.microsoft.com/office/drawing/2014/main" id="{F6F659DC-6021-AC42-8F9E-D86FB72F2FC5}"/>
                </a:ext>
              </a:extLst>
            </p:cNvPr>
            <p:cNvSpPr>
              <a:spLocks/>
            </p:cNvSpPr>
            <p:nvPr/>
          </p:nvSpPr>
          <p:spPr bwMode="auto">
            <a:xfrm>
              <a:off x="19415" y="12957"/>
              <a:ext cx="113" cy="299"/>
            </a:xfrm>
            <a:custGeom>
              <a:avLst/>
              <a:gdLst>
                <a:gd name="T0" fmla="*/ 55 w 55"/>
                <a:gd name="T1" fmla="*/ 6 h 128"/>
                <a:gd name="T2" fmla="*/ 32 w 55"/>
                <a:gd name="T3" fmla="*/ 0 h 128"/>
                <a:gd name="T4" fmla="*/ 0 w 55"/>
                <a:gd name="T5" fmla="*/ 122 h 128"/>
                <a:gd name="T6" fmla="*/ 23 w 55"/>
                <a:gd name="T7" fmla="*/ 128 h 128"/>
                <a:gd name="T8" fmla="*/ 55 w 55"/>
                <a:gd name="T9" fmla="*/ 6 h 128"/>
              </a:gdLst>
              <a:ahLst/>
              <a:cxnLst>
                <a:cxn ang="0">
                  <a:pos x="T0" y="T1"/>
                </a:cxn>
                <a:cxn ang="0">
                  <a:pos x="T2" y="T3"/>
                </a:cxn>
                <a:cxn ang="0">
                  <a:pos x="T4" y="T5"/>
                </a:cxn>
                <a:cxn ang="0">
                  <a:pos x="T6" y="T7"/>
                </a:cxn>
                <a:cxn ang="0">
                  <a:pos x="T8" y="T9"/>
                </a:cxn>
              </a:cxnLst>
              <a:rect l="0" t="0" r="r" b="b"/>
              <a:pathLst>
                <a:path w="55" h="128">
                  <a:moveTo>
                    <a:pt x="55" y="6"/>
                  </a:moveTo>
                  <a:lnTo>
                    <a:pt x="32" y="0"/>
                  </a:lnTo>
                  <a:lnTo>
                    <a:pt x="0" y="122"/>
                  </a:lnTo>
                  <a:lnTo>
                    <a:pt x="23" y="128"/>
                  </a:lnTo>
                  <a:lnTo>
                    <a:pt x="55" y="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69" name="Freeform 68">
              <a:extLst>
                <a:ext uri="{FF2B5EF4-FFF2-40B4-BE49-F238E27FC236}">
                  <a16:creationId xmlns:a16="http://schemas.microsoft.com/office/drawing/2014/main" id="{1D21E813-D6CE-684C-8D12-55DD0AA4B258}"/>
                </a:ext>
              </a:extLst>
            </p:cNvPr>
            <p:cNvSpPr>
              <a:spLocks/>
            </p:cNvSpPr>
            <p:nvPr/>
          </p:nvSpPr>
          <p:spPr bwMode="auto">
            <a:xfrm>
              <a:off x="19479" y="12934"/>
              <a:ext cx="49" cy="44"/>
            </a:xfrm>
            <a:custGeom>
              <a:avLst/>
              <a:gdLst>
                <a:gd name="T0" fmla="*/ 24 w 24"/>
                <a:gd name="T1" fmla="*/ 3 h 9"/>
                <a:gd name="T2" fmla="*/ 24 w 24"/>
                <a:gd name="T3" fmla="*/ 9 h 9"/>
                <a:gd name="T4" fmla="*/ 24 w 24"/>
                <a:gd name="T5" fmla="*/ 6 h 9"/>
                <a:gd name="T6" fmla="*/ 1 w 24"/>
                <a:gd name="T7" fmla="*/ 0 h 9"/>
                <a:gd name="T8" fmla="*/ 0 w 24"/>
                <a:gd name="T9" fmla="*/ 1 h 9"/>
                <a:gd name="T10" fmla="*/ 24 w 24"/>
                <a:gd name="T11" fmla="*/ 3 h 9"/>
              </a:gdLst>
              <a:ahLst/>
              <a:cxnLst>
                <a:cxn ang="0">
                  <a:pos x="T0" y="T1"/>
                </a:cxn>
                <a:cxn ang="0">
                  <a:pos x="T2" y="T3"/>
                </a:cxn>
                <a:cxn ang="0">
                  <a:pos x="T4" y="T5"/>
                </a:cxn>
                <a:cxn ang="0">
                  <a:pos x="T6" y="T7"/>
                </a:cxn>
                <a:cxn ang="0">
                  <a:pos x="T8" y="T9"/>
                </a:cxn>
                <a:cxn ang="0">
                  <a:pos x="T10" y="T11"/>
                </a:cxn>
              </a:cxnLst>
              <a:rect l="0" t="0" r="r" b="b"/>
              <a:pathLst>
                <a:path w="24" h="9">
                  <a:moveTo>
                    <a:pt x="24" y="3"/>
                  </a:moveTo>
                  <a:lnTo>
                    <a:pt x="24" y="9"/>
                  </a:lnTo>
                  <a:lnTo>
                    <a:pt x="24" y="6"/>
                  </a:lnTo>
                  <a:lnTo>
                    <a:pt x="1" y="0"/>
                  </a:lnTo>
                  <a:lnTo>
                    <a:pt x="0" y="1"/>
                  </a:lnTo>
                  <a:lnTo>
                    <a:pt x="24"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70" name="Freeform 69">
              <a:extLst>
                <a:ext uri="{FF2B5EF4-FFF2-40B4-BE49-F238E27FC236}">
                  <a16:creationId xmlns:a16="http://schemas.microsoft.com/office/drawing/2014/main" id="{F551CA80-E583-574B-A849-B3C05B267F5C}"/>
                </a:ext>
              </a:extLst>
            </p:cNvPr>
            <p:cNvSpPr>
              <a:spLocks/>
            </p:cNvSpPr>
            <p:nvPr/>
          </p:nvSpPr>
          <p:spPr bwMode="auto">
            <a:xfrm>
              <a:off x="19282" y="13237"/>
              <a:ext cx="179" cy="513"/>
            </a:xfrm>
            <a:custGeom>
              <a:avLst/>
              <a:gdLst>
                <a:gd name="T0" fmla="*/ 87 w 87"/>
                <a:gd name="T1" fmla="*/ 8 h 219"/>
                <a:gd name="T2" fmla="*/ 64 w 87"/>
                <a:gd name="T3" fmla="*/ 0 h 219"/>
                <a:gd name="T4" fmla="*/ 0 w 87"/>
                <a:gd name="T5" fmla="*/ 212 h 219"/>
                <a:gd name="T6" fmla="*/ 23 w 87"/>
                <a:gd name="T7" fmla="*/ 219 h 219"/>
                <a:gd name="T8" fmla="*/ 87 w 87"/>
                <a:gd name="T9" fmla="*/ 8 h 219"/>
              </a:gdLst>
              <a:ahLst/>
              <a:cxnLst>
                <a:cxn ang="0">
                  <a:pos x="T0" y="T1"/>
                </a:cxn>
                <a:cxn ang="0">
                  <a:pos x="T2" y="T3"/>
                </a:cxn>
                <a:cxn ang="0">
                  <a:pos x="T4" y="T5"/>
                </a:cxn>
                <a:cxn ang="0">
                  <a:pos x="T6" y="T7"/>
                </a:cxn>
                <a:cxn ang="0">
                  <a:pos x="T8" y="T9"/>
                </a:cxn>
              </a:cxnLst>
              <a:rect l="0" t="0" r="r" b="b"/>
              <a:pathLst>
                <a:path w="87" h="219">
                  <a:moveTo>
                    <a:pt x="87" y="8"/>
                  </a:moveTo>
                  <a:lnTo>
                    <a:pt x="64" y="0"/>
                  </a:lnTo>
                  <a:lnTo>
                    <a:pt x="0" y="212"/>
                  </a:lnTo>
                  <a:lnTo>
                    <a:pt x="23" y="219"/>
                  </a:lnTo>
                  <a:lnTo>
                    <a:pt x="87" y="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71" name="Freeform 70">
              <a:extLst>
                <a:ext uri="{FF2B5EF4-FFF2-40B4-BE49-F238E27FC236}">
                  <a16:creationId xmlns:a16="http://schemas.microsoft.com/office/drawing/2014/main" id="{BC64DF61-8748-C047-8A24-338126DBFA99}"/>
                </a:ext>
              </a:extLst>
            </p:cNvPr>
            <p:cNvSpPr>
              <a:spLocks/>
            </p:cNvSpPr>
            <p:nvPr/>
          </p:nvSpPr>
          <p:spPr bwMode="auto">
            <a:xfrm>
              <a:off x="19415" y="13212"/>
              <a:ext cx="47" cy="44"/>
            </a:xfrm>
            <a:custGeom>
              <a:avLst/>
              <a:gdLst>
                <a:gd name="T0" fmla="*/ 23 w 23"/>
                <a:gd name="T1" fmla="*/ 8 h 8"/>
                <a:gd name="T2" fmla="*/ 0 w 23"/>
                <a:gd name="T3" fmla="*/ 0 h 8"/>
                <a:gd name="T4" fmla="*/ 0 w 23"/>
                <a:gd name="T5" fmla="*/ 2 h 8"/>
                <a:gd name="T6" fmla="*/ 23 w 23"/>
                <a:gd name="T7" fmla="*/ 8 h 8"/>
              </a:gdLst>
              <a:ahLst/>
              <a:cxnLst>
                <a:cxn ang="0">
                  <a:pos x="T0" y="T1"/>
                </a:cxn>
                <a:cxn ang="0">
                  <a:pos x="T2" y="T3"/>
                </a:cxn>
                <a:cxn ang="0">
                  <a:pos x="T4" y="T5"/>
                </a:cxn>
                <a:cxn ang="0">
                  <a:pos x="T6" y="T7"/>
                </a:cxn>
              </a:cxnLst>
              <a:rect l="0" t="0" r="r" b="b"/>
              <a:pathLst>
                <a:path w="23" h="8">
                  <a:moveTo>
                    <a:pt x="23" y="8"/>
                  </a:moveTo>
                  <a:lnTo>
                    <a:pt x="0" y="0"/>
                  </a:lnTo>
                  <a:lnTo>
                    <a:pt x="0" y="2"/>
                  </a:lnTo>
                  <a:lnTo>
                    <a:pt x="23" y="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72" name="Rectangle 71">
              <a:extLst>
                <a:ext uri="{FF2B5EF4-FFF2-40B4-BE49-F238E27FC236}">
                  <a16:creationId xmlns:a16="http://schemas.microsoft.com/office/drawing/2014/main" id="{3C9A6A76-A439-1A45-96F1-BDC801322B14}"/>
                </a:ext>
              </a:extLst>
            </p:cNvPr>
            <p:cNvSpPr>
              <a:spLocks noChangeArrowheads="1"/>
            </p:cNvSpPr>
            <p:nvPr/>
          </p:nvSpPr>
          <p:spPr bwMode="auto">
            <a:xfrm>
              <a:off x="19504" y="12002"/>
              <a:ext cx="49" cy="4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73" name="Rectangle 72">
              <a:extLst>
                <a:ext uri="{FF2B5EF4-FFF2-40B4-BE49-F238E27FC236}">
                  <a16:creationId xmlns:a16="http://schemas.microsoft.com/office/drawing/2014/main" id="{235815C3-7A6C-8A4B-82E9-FE6DA9C7B899}"/>
                </a:ext>
              </a:extLst>
            </p:cNvPr>
            <p:cNvSpPr>
              <a:spLocks noChangeArrowheads="1"/>
            </p:cNvSpPr>
            <p:nvPr/>
          </p:nvSpPr>
          <p:spPr bwMode="auto">
            <a:xfrm>
              <a:off x="19149" y="11131"/>
              <a:ext cx="49" cy="211"/>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74" name="Freeform 73">
              <a:extLst>
                <a:ext uri="{FF2B5EF4-FFF2-40B4-BE49-F238E27FC236}">
                  <a16:creationId xmlns:a16="http://schemas.microsoft.com/office/drawing/2014/main" id="{2C9137E2-B27A-AA4B-8508-58406AFE6220}"/>
                </a:ext>
              </a:extLst>
            </p:cNvPr>
            <p:cNvSpPr>
              <a:spLocks/>
            </p:cNvSpPr>
            <p:nvPr/>
          </p:nvSpPr>
          <p:spPr bwMode="auto">
            <a:xfrm>
              <a:off x="19149" y="11335"/>
              <a:ext cx="112" cy="323"/>
            </a:xfrm>
            <a:custGeom>
              <a:avLst/>
              <a:gdLst>
                <a:gd name="T0" fmla="*/ 23 w 55"/>
                <a:gd name="T1" fmla="*/ 0 h 138"/>
                <a:gd name="T2" fmla="*/ 0 w 55"/>
                <a:gd name="T3" fmla="*/ 7 h 138"/>
                <a:gd name="T4" fmla="*/ 32 w 55"/>
                <a:gd name="T5" fmla="*/ 138 h 138"/>
                <a:gd name="T6" fmla="*/ 55 w 55"/>
                <a:gd name="T7" fmla="*/ 132 h 138"/>
                <a:gd name="T8" fmla="*/ 23 w 55"/>
                <a:gd name="T9" fmla="*/ 0 h 138"/>
              </a:gdLst>
              <a:ahLst/>
              <a:cxnLst>
                <a:cxn ang="0">
                  <a:pos x="T0" y="T1"/>
                </a:cxn>
                <a:cxn ang="0">
                  <a:pos x="T2" y="T3"/>
                </a:cxn>
                <a:cxn ang="0">
                  <a:pos x="T4" y="T5"/>
                </a:cxn>
                <a:cxn ang="0">
                  <a:pos x="T6" y="T7"/>
                </a:cxn>
                <a:cxn ang="0">
                  <a:pos x="T8" y="T9"/>
                </a:cxn>
              </a:cxnLst>
              <a:rect l="0" t="0" r="r" b="b"/>
              <a:pathLst>
                <a:path w="55" h="138">
                  <a:moveTo>
                    <a:pt x="23" y="0"/>
                  </a:moveTo>
                  <a:lnTo>
                    <a:pt x="0" y="7"/>
                  </a:lnTo>
                  <a:lnTo>
                    <a:pt x="32" y="138"/>
                  </a:lnTo>
                  <a:lnTo>
                    <a:pt x="55" y="132"/>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75" name="Freeform 74">
              <a:extLst>
                <a:ext uri="{FF2B5EF4-FFF2-40B4-BE49-F238E27FC236}">
                  <a16:creationId xmlns:a16="http://schemas.microsoft.com/office/drawing/2014/main" id="{1725882B-5484-8749-9AFB-5B2A54CCCC1E}"/>
                </a:ext>
              </a:extLst>
            </p:cNvPr>
            <p:cNvSpPr>
              <a:spLocks/>
            </p:cNvSpPr>
            <p:nvPr/>
          </p:nvSpPr>
          <p:spPr bwMode="auto">
            <a:xfrm>
              <a:off x="19149" y="11307"/>
              <a:ext cx="49" cy="44"/>
            </a:xfrm>
            <a:custGeom>
              <a:avLst/>
              <a:gdLst>
                <a:gd name="T0" fmla="*/ 0 w 25"/>
                <a:gd name="T1" fmla="*/ 3 h 7"/>
                <a:gd name="T2" fmla="*/ 0 w 25"/>
                <a:gd name="T3" fmla="*/ 7 h 7"/>
                <a:gd name="T4" fmla="*/ 23 w 25"/>
                <a:gd name="T5" fmla="*/ 0 h 7"/>
                <a:gd name="T6" fmla="*/ 25 w 25"/>
                <a:gd name="T7" fmla="*/ 3 h 7"/>
                <a:gd name="T8" fmla="*/ 0 w 25"/>
                <a:gd name="T9" fmla="*/ 3 h 7"/>
              </a:gdLst>
              <a:ahLst/>
              <a:cxnLst>
                <a:cxn ang="0">
                  <a:pos x="T0" y="T1"/>
                </a:cxn>
                <a:cxn ang="0">
                  <a:pos x="T2" y="T3"/>
                </a:cxn>
                <a:cxn ang="0">
                  <a:pos x="T4" y="T5"/>
                </a:cxn>
                <a:cxn ang="0">
                  <a:pos x="T6" y="T7"/>
                </a:cxn>
                <a:cxn ang="0">
                  <a:pos x="T8" y="T9"/>
                </a:cxn>
              </a:cxnLst>
              <a:rect l="0" t="0" r="r" b="b"/>
              <a:pathLst>
                <a:path w="25" h="7">
                  <a:moveTo>
                    <a:pt x="0" y="3"/>
                  </a:moveTo>
                  <a:lnTo>
                    <a:pt x="0" y="7"/>
                  </a:lnTo>
                  <a:lnTo>
                    <a:pt x="23" y="0"/>
                  </a:lnTo>
                  <a:lnTo>
                    <a:pt x="25" y="3"/>
                  </a:lnTo>
                  <a:lnTo>
                    <a:pt x="0"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76" name="Freeform 75">
              <a:extLst>
                <a:ext uri="{FF2B5EF4-FFF2-40B4-BE49-F238E27FC236}">
                  <a16:creationId xmlns:a16="http://schemas.microsoft.com/office/drawing/2014/main" id="{E8DE1329-DE4C-0840-A805-D379CBC3CD2B}"/>
                </a:ext>
              </a:extLst>
            </p:cNvPr>
            <p:cNvSpPr>
              <a:spLocks/>
            </p:cNvSpPr>
            <p:nvPr/>
          </p:nvSpPr>
          <p:spPr bwMode="auto">
            <a:xfrm>
              <a:off x="19214" y="11641"/>
              <a:ext cx="158" cy="344"/>
            </a:xfrm>
            <a:custGeom>
              <a:avLst/>
              <a:gdLst>
                <a:gd name="T0" fmla="*/ 23 w 77"/>
                <a:gd name="T1" fmla="*/ 0 h 147"/>
                <a:gd name="T2" fmla="*/ 0 w 77"/>
                <a:gd name="T3" fmla="*/ 7 h 147"/>
                <a:gd name="T4" fmla="*/ 54 w 77"/>
                <a:gd name="T5" fmla="*/ 147 h 147"/>
                <a:gd name="T6" fmla="*/ 77 w 77"/>
                <a:gd name="T7" fmla="*/ 140 h 147"/>
                <a:gd name="T8" fmla="*/ 23 w 77"/>
                <a:gd name="T9" fmla="*/ 0 h 147"/>
              </a:gdLst>
              <a:ahLst/>
              <a:cxnLst>
                <a:cxn ang="0">
                  <a:pos x="T0" y="T1"/>
                </a:cxn>
                <a:cxn ang="0">
                  <a:pos x="T2" y="T3"/>
                </a:cxn>
                <a:cxn ang="0">
                  <a:pos x="T4" y="T5"/>
                </a:cxn>
                <a:cxn ang="0">
                  <a:pos x="T6" y="T7"/>
                </a:cxn>
                <a:cxn ang="0">
                  <a:pos x="T8" y="T9"/>
                </a:cxn>
              </a:cxnLst>
              <a:rect l="0" t="0" r="r" b="b"/>
              <a:pathLst>
                <a:path w="77" h="147">
                  <a:moveTo>
                    <a:pt x="23" y="0"/>
                  </a:moveTo>
                  <a:lnTo>
                    <a:pt x="0" y="7"/>
                  </a:lnTo>
                  <a:lnTo>
                    <a:pt x="54" y="147"/>
                  </a:lnTo>
                  <a:lnTo>
                    <a:pt x="77" y="140"/>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77" name="Freeform 76">
              <a:extLst>
                <a:ext uri="{FF2B5EF4-FFF2-40B4-BE49-F238E27FC236}">
                  <a16:creationId xmlns:a16="http://schemas.microsoft.com/office/drawing/2014/main" id="{EEA206EE-5ED1-1246-ABB3-18B696991B65}"/>
                </a:ext>
              </a:extLst>
            </p:cNvPr>
            <p:cNvSpPr>
              <a:spLocks/>
            </p:cNvSpPr>
            <p:nvPr/>
          </p:nvSpPr>
          <p:spPr bwMode="auto">
            <a:xfrm>
              <a:off x="19214" y="11614"/>
              <a:ext cx="47" cy="44"/>
            </a:xfrm>
            <a:custGeom>
              <a:avLst/>
              <a:gdLst>
                <a:gd name="T0" fmla="*/ 0 w 23"/>
                <a:gd name="T1" fmla="*/ 7 h 7"/>
                <a:gd name="T2" fmla="*/ 23 w 23"/>
                <a:gd name="T3" fmla="*/ 0 h 7"/>
                <a:gd name="T4" fmla="*/ 23 w 23"/>
                <a:gd name="T5" fmla="*/ 1 h 7"/>
                <a:gd name="T6" fmla="*/ 0 w 23"/>
                <a:gd name="T7" fmla="*/ 7 h 7"/>
              </a:gdLst>
              <a:ahLst/>
              <a:cxnLst>
                <a:cxn ang="0">
                  <a:pos x="T0" y="T1"/>
                </a:cxn>
                <a:cxn ang="0">
                  <a:pos x="T2" y="T3"/>
                </a:cxn>
                <a:cxn ang="0">
                  <a:pos x="T4" y="T5"/>
                </a:cxn>
                <a:cxn ang="0">
                  <a:pos x="T6" y="T7"/>
                </a:cxn>
              </a:cxnLst>
              <a:rect l="0" t="0" r="r" b="b"/>
              <a:pathLst>
                <a:path w="23" h="7">
                  <a:moveTo>
                    <a:pt x="0" y="7"/>
                  </a:moveTo>
                  <a:lnTo>
                    <a:pt x="23" y="0"/>
                  </a:lnTo>
                  <a:lnTo>
                    <a:pt x="23" y="1"/>
                  </a:lnTo>
                  <a:lnTo>
                    <a:pt x="0" y="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78" name="Freeform 77">
              <a:extLst>
                <a:ext uri="{FF2B5EF4-FFF2-40B4-BE49-F238E27FC236}">
                  <a16:creationId xmlns:a16="http://schemas.microsoft.com/office/drawing/2014/main" id="{A7CC8199-E521-1242-8F25-57AB0B19B598}"/>
                </a:ext>
              </a:extLst>
            </p:cNvPr>
            <p:cNvSpPr>
              <a:spLocks/>
            </p:cNvSpPr>
            <p:nvPr/>
          </p:nvSpPr>
          <p:spPr bwMode="auto">
            <a:xfrm>
              <a:off x="19324" y="11964"/>
              <a:ext cx="158" cy="263"/>
            </a:xfrm>
            <a:custGeom>
              <a:avLst/>
              <a:gdLst>
                <a:gd name="T0" fmla="*/ 22 w 75"/>
                <a:gd name="T1" fmla="*/ 0 h 112"/>
                <a:gd name="T2" fmla="*/ 0 w 75"/>
                <a:gd name="T3" fmla="*/ 12 h 112"/>
                <a:gd name="T4" fmla="*/ 54 w 75"/>
                <a:gd name="T5" fmla="*/ 112 h 112"/>
                <a:gd name="T6" fmla="*/ 75 w 75"/>
                <a:gd name="T7" fmla="*/ 100 h 112"/>
                <a:gd name="T8" fmla="*/ 22 w 75"/>
                <a:gd name="T9" fmla="*/ 0 h 112"/>
              </a:gdLst>
              <a:ahLst/>
              <a:cxnLst>
                <a:cxn ang="0">
                  <a:pos x="T0" y="T1"/>
                </a:cxn>
                <a:cxn ang="0">
                  <a:pos x="T2" y="T3"/>
                </a:cxn>
                <a:cxn ang="0">
                  <a:pos x="T4" y="T5"/>
                </a:cxn>
                <a:cxn ang="0">
                  <a:pos x="T6" y="T7"/>
                </a:cxn>
                <a:cxn ang="0">
                  <a:pos x="T8" y="T9"/>
                </a:cxn>
              </a:cxnLst>
              <a:rect l="0" t="0" r="r" b="b"/>
              <a:pathLst>
                <a:path w="75" h="112">
                  <a:moveTo>
                    <a:pt x="22" y="0"/>
                  </a:moveTo>
                  <a:lnTo>
                    <a:pt x="0" y="12"/>
                  </a:lnTo>
                  <a:lnTo>
                    <a:pt x="54" y="112"/>
                  </a:lnTo>
                  <a:lnTo>
                    <a:pt x="75" y="100"/>
                  </a:lnTo>
                  <a:lnTo>
                    <a:pt x="2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79" name="Freeform 78">
              <a:extLst>
                <a:ext uri="{FF2B5EF4-FFF2-40B4-BE49-F238E27FC236}">
                  <a16:creationId xmlns:a16="http://schemas.microsoft.com/office/drawing/2014/main" id="{AAA5C67C-79E9-6340-B0EC-38CAA290FE15}"/>
                </a:ext>
              </a:extLst>
            </p:cNvPr>
            <p:cNvSpPr>
              <a:spLocks/>
            </p:cNvSpPr>
            <p:nvPr/>
          </p:nvSpPr>
          <p:spPr bwMode="auto">
            <a:xfrm>
              <a:off x="19324" y="11963"/>
              <a:ext cx="49" cy="44"/>
            </a:xfrm>
            <a:custGeom>
              <a:avLst/>
              <a:gdLst>
                <a:gd name="T0" fmla="*/ 0 w 23"/>
                <a:gd name="T1" fmla="*/ 9 h 18"/>
                <a:gd name="T2" fmla="*/ 4 w 23"/>
                <a:gd name="T3" fmla="*/ 18 h 18"/>
                <a:gd name="T4" fmla="*/ 0 w 23"/>
                <a:gd name="T5" fmla="*/ 12 h 18"/>
                <a:gd name="T6" fmla="*/ 22 w 23"/>
                <a:gd name="T7" fmla="*/ 0 h 18"/>
                <a:gd name="T8" fmla="*/ 23 w 23"/>
                <a:gd name="T9" fmla="*/ 2 h 18"/>
                <a:gd name="T10" fmla="*/ 0 w 23"/>
                <a:gd name="T11" fmla="*/ 9 h 18"/>
              </a:gdLst>
              <a:ahLst/>
              <a:cxnLst>
                <a:cxn ang="0">
                  <a:pos x="T0" y="T1"/>
                </a:cxn>
                <a:cxn ang="0">
                  <a:pos x="T2" y="T3"/>
                </a:cxn>
                <a:cxn ang="0">
                  <a:pos x="T4" y="T5"/>
                </a:cxn>
                <a:cxn ang="0">
                  <a:pos x="T6" y="T7"/>
                </a:cxn>
                <a:cxn ang="0">
                  <a:pos x="T8" y="T9"/>
                </a:cxn>
                <a:cxn ang="0">
                  <a:pos x="T10" y="T11"/>
                </a:cxn>
              </a:cxnLst>
              <a:rect l="0" t="0" r="r" b="b"/>
              <a:pathLst>
                <a:path w="23" h="18">
                  <a:moveTo>
                    <a:pt x="0" y="9"/>
                  </a:moveTo>
                  <a:lnTo>
                    <a:pt x="4" y="18"/>
                  </a:lnTo>
                  <a:lnTo>
                    <a:pt x="0" y="12"/>
                  </a:lnTo>
                  <a:lnTo>
                    <a:pt x="22" y="0"/>
                  </a:lnTo>
                  <a:lnTo>
                    <a:pt x="23" y="2"/>
                  </a:lnTo>
                  <a:lnTo>
                    <a:pt x="0" y="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80" name="Freeform 79">
              <a:extLst>
                <a:ext uri="{FF2B5EF4-FFF2-40B4-BE49-F238E27FC236}">
                  <a16:creationId xmlns:a16="http://schemas.microsoft.com/office/drawing/2014/main" id="{1E767F58-0066-A446-AB49-51DC6D257211}"/>
                </a:ext>
              </a:extLst>
            </p:cNvPr>
            <p:cNvSpPr>
              <a:spLocks/>
            </p:cNvSpPr>
            <p:nvPr/>
          </p:nvSpPr>
          <p:spPr bwMode="auto">
            <a:xfrm>
              <a:off x="19436" y="12198"/>
              <a:ext cx="113" cy="171"/>
            </a:xfrm>
            <a:custGeom>
              <a:avLst/>
              <a:gdLst>
                <a:gd name="T0" fmla="*/ 21 w 53"/>
                <a:gd name="T1" fmla="*/ 0 h 73"/>
                <a:gd name="T2" fmla="*/ 0 w 53"/>
                <a:gd name="T3" fmla="*/ 12 h 73"/>
                <a:gd name="T4" fmla="*/ 32 w 53"/>
                <a:gd name="T5" fmla="*/ 73 h 73"/>
                <a:gd name="T6" fmla="*/ 53 w 53"/>
                <a:gd name="T7" fmla="*/ 62 h 73"/>
                <a:gd name="T8" fmla="*/ 21 w 53"/>
                <a:gd name="T9" fmla="*/ 0 h 73"/>
              </a:gdLst>
              <a:ahLst/>
              <a:cxnLst>
                <a:cxn ang="0">
                  <a:pos x="T0" y="T1"/>
                </a:cxn>
                <a:cxn ang="0">
                  <a:pos x="T2" y="T3"/>
                </a:cxn>
                <a:cxn ang="0">
                  <a:pos x="T4" y="T5"/>
                </a:cxn>
                <a:cxn ang="0">
                  <a:pos x="T6" y="T7"/>
                </a:cxn>
                <a:cxn ang="0">
                  <a:pos x="T8" y="T9"/>
                </a:cxn>
              </a:cxnLst>
              <a:rect l="0" t="0" r="r" b="b"/>
              <a:pathLst>
                <a:path w="53" h="73">
                  <a:moveTo>
                    <a:pt x="21" y="0"/>
                  </a:moveTo>
                  <a:lnTo>
                    <a:pt x="0" y="12"/>
                  </a:lnTo>
                  <a:lnTo>
                    <a:pt x="32" y="73"/>
                  </a:lnTo>
                  <a:lnTo>
                    <a:pt x="53" y="62"/>
                  </a:lnTo>
                  <a:lnTo>
                    <a:pt x="2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81" name="Freeform 80">
              <a:extLst>
                <a:ext uri="{FF2B5EF4-FFF2-40B4-BE49-F238E27FC236}">
                  <a16:creationId xmlns:a16="http://schemas.microsoft.com/office/drawing/2014/main" id="{4B18E06A-2DAE-994C-A202-D49C2E83A739}"/>
                </a:ext>
              </a:extLst>
            </p:cNvPr>
            <p:cNvSpPr>
              <a:spLocks/>
            </p:cNvSpPr>
            <p:nvPr/>
          </p:nvSpPr>
          <p:spPr bwMode="auto">
            <a:xfrm>
              <a:off x="19436" y="12183"/>
              <a:ext cx="47" cy="44"/>
            </a:xfrm>
            <a:custGeom>
              <a:avLst/>
              <a:gdLst>
                <a:gd name="T0" fmla="*/ 0 w 21"/>
                <a:gd name="T1" fmla="*/ 12 h 12"/>
                <a:gd name="T2" fmla="*/ 21 w 21"/>
                <a:gd name="T3" fmla="*/ 0 h 12"/>
                <a:gd name="T4" fmla="*/ 0 w 21"/>
                <a:gd name="T5" fmla="*/ 12 h 12"/>
              </a:gdLst>
              <a:ahLst/>
              <a:cxnLst>
                <a:cxn ang="0">
                  <a:pos x="T0" y="T1"/>
                </a:cxn>
                <a:cxn ang="0">
                  <a:pos x="T2" y="T3"/>
                </a:cxn>
                <a:cxn ang="0">
                  <a:pos x="T4" y="T5"/>
                </a:cxn>
              </a:cxnLst>
              <a:rect l="0" t="0" r="r" b="b"/>
              <a:pathLst>
                <a:path w="21" h="12">
                  <a:moveTo>
                    <a:pt x="0" y="12"/>
                  </a:moveTo>
                  <a:lnTo>
                    <a:pt x="21" y="0"/>
                  </a:lnTo>
                  <a:lnTo>
                    <a:pt x="0" y="1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82" name="Rectangle 81">
              <a:extLst>
                <a:ext uri="{FF2B5EF4-FFF2-40B4-BE49-F238E27FC236}">
                  <a16:creationId xmlns:a16="http://schemas.microsoft.com/office/drawing/2014/main" id="{DE456C6D-F44E-A447-A798-0D649EE76603}"/>
                </a:ext>
              </a:extLst>
            </p:cNvPr>
            <p:cNvSpPr>
              <a:spLocks noChangeArrowheads="1"/>
            </p:cNvSpPr>
            <p:nvPr/>
          </p:nvSpPr>
          <p:spPr bwMode="auto">
            <a:xfrm>
              <a:off x="19504" y="12355"/>
              <a:ext cx="49" cy="117"/>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83" name="Freeform 82">
              <a:extLst>
                <a:ext uri="{FF2B5EF4-FFF2-40B4-BE49-F238E27FC236}">
                  <a16:creationId xmlns:a16="http://schemas.microsoft.com/office/drawing/2014/main" id="{FA68DD33-7ADB-9B49-B4DA-E486D713097D}"/>
                </a:ext>
              </a:extLst>
            </p:cNvPr>
            <p:cNvSpPr>
              <a:spLocks/>
            </p:cNvSpPr>
            <p:nvPr/>
          </p:nvSpPr>
          <p:spPr bwMode="auto">
            <a:xfrm>
              <a:off x="19504" y="12325"/>
              <a:ext cx="49" cy="44"/>
            </a:xfrm>
            <a:custGeom>
              <a:avLst/>
              <a:gdLst>
                <a:gd name="T0" fmla="*/ 21 w 24"/>
                <a:gd name="T1" fmla="*/ 0 h 11"/>
                <a:gd name="T2" fmla="*/ 24 w 24"/>
                <a:gd name="T3" fmla="*/ 5 h 11"/>
                <a:gd name="T4" fmla="*/ 0 w 24"/>
                <a:gd name="T5" fmla="*/ 5 h 11"/>
                <a:gd name="T6" fmla="*/ 0 w 24"/>
                <a:gd name="T7" fmla="*/ 11 h 11"/>
                <a:gd name="T8" fmla="*/ 21 w 24"/>
                <a:gd name="T9" fmla="*/ 0 h 11"/>
              </a:gdLst>
              <a:ahLst/>
              <a:cxnLst>
                <a:cxn ang="0">
                  <a:pos x="T0" y="T1"/>
                </a:cxn>
                <a:cxn ang="0">
                  <a:pos x="T2" y="T3"/>
                </a:cxn>
                <a:cxn ang="0">
                  <a:pos x="T4" y="T5"/>
                </a:cxn>
                <a:cxn ang="0">
                  <a:pos x="T6" y="T7"/>
                </a:cxn>
                <a:cxn ang="0">
                  <a:pos x="T8" y="T9"/>
                </a:cxn>
              </a:cxnLst>
              <a:rect l="0" t="0" r="r" b="b"/>
              <a:pathLst>
                <a:path w="24" h="11">
                  <a:moveTo>
                    <a:pt x="21" y="0"/>
                  </a:moveTo>
                  <a:lnTo>
                    <a:pt x="24" y="5"/>
                  </a:lnTo>
                  <a:lnTo>
                    <a:pt x="0" y="5"/>
                  </a:lnTo>
                  <a:lnTo>
                    <a:pt x="0" y="11"/>
                  </a:lnTo>
                  <a:lnTo>
                    <a:pt x="2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84" name="Rectangle 83">
              <a:extLst>
                <a:ext uri="{FF2B5EF4-FFF2-40B4-BE49-F238E27FC236}">
                  <a16:creationId xmlns:a16="http://schemas.microsoft.com/office/drawing/2014/main" id="{EBF802C7-2C58-8E40-B667-9B13BE120C32}"/>
                </a:ext>
              </a:extLst>
            </p:cNvPr>
            <p:cNvSpPr>
              <a:spLocks noChangeArrowheads="1"/>
            </p:cNvSpPr>
            <p:nvPr/>
          </p:nvSpPr>
          <p:spPr bwMode="auto">
            <a:xfrm>
              <a:off x="19504" y="12471"/>
              <a:ext cx="49" cy="61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85" name="Freeform 84">
              <a:extLst>
                <a:ext uri="{FF2B5EF4-FFF2-40B4-BE49-F238E27FC236}">
                  <a16:creationId xmlns:a16="http://schemas.microsoft.com/office/drawing/2014/main" id="{8AF72D24-CB37-C142-BCC4-8A182169FF8F}"/>
                </a:ext>
              </a:extLst>
            </p:cNvPr>
            <p:cNvSpPr>
              <a:spLocks/>
            </p:cNvSpPr>
            <p:nvPr/>
          </p:nvSpPr>
          <p:spPr bwMode="auto">
            <a:xfrm>
              <a:off x="19504" y="12431"/>
              <a:ext cx="49" cy="44"/>
            </a:xfrm>
            <a:custGeom>
              <a:avLst/>
              <a:gdLst>
                <a:gd name="T0" fmla="*/ 0 w 24"/>
                <a:gd name="T1" fmla="*/ 24 w 24"/>
                <a:gd name="T2" fmla="*/ 0 w 24"/>
              </a:gdLst>
              <a:ahLst/>
              <a:cxnLst>
                <a:cxn ang="0">
                  <a:pos x="T0" y="0"/>
                </a:cxn>
                <a:cxn ang="0">
                  <a:pos x="T1" y="0"/>
                </a:cxn>
                <a:cxn ang="0">
                  <a:pos x="T2" y="0"/>
                </a:cxn>
              </a:cxnLst>
              <a:rect l="0" t="0" r="r" b="b"/>
              <a:pathLst>
                <a:path w="24">
                  <a:moveTo>
                    <a:pt x="0" y="0"/>
                  </a:moveTo>
                  <a:lnTo>
                    <a:pt x="24" y="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86" name="Freeform 85">
              <a:extLst>
                <a:ext uri="{FF2B5EF4-FFF2-40B4-BE49-F238E27FC236}">
                  <a16:creationId xmlns:a16="http://schemas.microsoft.com/office/drawing/2014/main" id="{83E163B5-BE47-E14A-92DE-B69D8768A452}"/>
                </a:ext>
              </a:extLst>
            </p:cNvPr>
            <p:cNvSpPr>
              <a:spLocks/>
            </p:cNvSpPr>
            <p:nvPr/>
          </p:nvSpPr>
          <p:spPr bwMode="auto">
            <a:xfrm>
              <a:off x="19495" y="13083"/>
              <a:ext cx="58" cy="283"/>
            </a:xfrm>
            <a:custGeom>
              <a:avLst/>
              <a:gdLst>
                <a:gd name="T0" fmla="*/ 27 w 27"/>
                <a:gd name="T1" fmla="*/ 0 h 121"/>
                <a:gd name="T2" fmla="*/ 2 w 27"/>
                <a:gd name="T3" fmla="*/ 0 h 121"/>
                <a:gd name="T4" fmla="*/ 0 w 27"/>
                <a:gd name="T5" fmla="*/ 121 h 121"/>
                <a:gd name="T6" fmla="*/ 24 w 27"/>
                <a:gd name="T7" fmla="*/ 121 h 121"/>
                <a:gd name="T8" fmla="*/ 27 w 27"/>
                <a:gd name="T9" fmla="*/ 0 h 121"/>
              </a:gdLst>
              <a:ahLst/>
              <a:cxnLst>
                <a:cxn ang="0">
                  <a:pos x="T0" y="T1"/>
                </a:cxn>
                <a:cxn ang="0">
                  <a:pos x="T2" y="T3"/>
                </a:cxn>
                <a:cxn ang="0">
                  <a:pos x="T4" y="T5"/>
                </a:cxn>
                <a:cxn ang="0">
                  <a:pos x="T6" y="T7"/>
                </a:cxn>
                <a:cxn ang="0">
                  <a:pos x="T8" y="T9"/>
                </a:cxn>
              </a:cxnLst>
              <a:rect l="0" t="0" r="r" b="b"/>
              <a:pathLst>
                <a:path w="27" h="121">
                  <a:moveTo>
                    <a:pt x="27" y="0"/>
                  </a:moveTo>
                  <a:lnTo>
                    <a:pt x="2" y="0"/>
                  </a:lnTo>
                  <a:lnTo>
                    <a:pt x="0" y="121"/>
                  </a:lnTo>
                  <a:lnTo>
                    <a:pt x="24" y="121"/>
                  </a:lnTo>
                  <a:lnTo>
                    <a:pt x="27"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87" name="Freeform 86">
              <a:extLst>
                <a:ext uri="{FF2B5EF4-FFF2-40B4-BE49-F238E27FC236}">
                  <a16:creationId xmlns:a16="http://schemas.microsoft.com/office/drawing/2014/main" id="{F2DBF043-73C2-A644-B95F-5050358D62FD}"/>
                </a:ext>
              </a:extLst>
            </p:cNvPr>
            <p:cNvSpPr>
              <a:spLocks/>
            </p:cNvSpPr>
            <p:nvPr/>
          </p:nvSpPr>
          <p:spPr bwMode="auto">
            <a:xfrm>
              <a:off x="19504" y="13042"/>
              <a:ext cx="49" cy="44"/>
            </a:xfrm>
            <a:custGeom>
              <a:avLst/>
              <a:gdLst>
                <a:gd name="T0" fmla="*/ 26 w 26"/>
                <a:gd name="T1" fmla="*/ 25 w 26"/>
                <a:gd name="T2" fmla="*/ 0 w 26"/>
                <a:gd name="T3" fmla="*/ 2 w 26"/>
                <a:gd name="T4" fmla="*/ 26 w 26"/>
              </a:gdLst>
              <a:ahLst/>
              <a:cxnLst>
                <a:cxn ang="0">
                  <a:pos x="T0" y="0"/>
                </a:cxn>
                <a:cxn ang="0">
                  <a:pos x="T1" y="0"/>
                </a:cxn>
                <a:cxn ang="0">
                  <a:pos x="T2" y="0"/>
                </a:cxn>
                <a:cxn ang="0">
                  <a:pos x="T3" y="0"/>
                </a:cxn>
                <a:cxn ang="0">
                  <a:pos x="T4" y="0"/>
                </a:cxn>
              </a:cxnLst>
              <a:rect l="0" t="0" r="r" b="b"/>
              <a:pathLst>
                <a:path w="26">
                  <a:moveTo>
                    <a:pt x="26" y="0"/>
                  </a:moveTo>
                  <a:lnTo>
                    <a:pt x="25" y="0"/>
                  </a:lnTo>
                  <a:lnTo>
                    <a:pt x="0" y="0"/>
                  </a:lnTo>
                  <a:lnTo>
                    <a:pt x="2" y="0"/>
                  </a:lnTo>
                  <a:lnTo>
                    <a:pt x="2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88" name="Freeform 87">
              <a:extLst>
                <a:ext uri="{FF2B5EF4-FFF2-40B4-BE49-F238E27FC236}">
                  <a16:creationId xmlns:a16="http://schemas.microsoft.com/office/drawing/2014/main" id="{D55EFF9B-34FE-4A41-9063-40DA40B73E6D}"/>
                </a:ext>
              </a:extLst>
            </p:cNvPr>
            <p:cNvSpPr>
              <a:spLocks/>
            </p:cNvSpPr>
            <p:nvPr/>
          </p:nvSpPr>
          <p:spPr bwMode="auto">
            <a:xfrm>
              <a:off x="19495" y="13366"/>
              <a:ext cx="58" cy="169"/>
            </a:xfrm>
            <a:custGeom>
              <a:avLst/>
              <a:gdLst>
                <a:gd name="T0" fmla="*/ 24 w 27"/>
                <a:gd name="T1" fmla="*/ 0 h 72"/>
                <a:gd name="T2" fmla="*/ 0 w 27"/>
                <a:gd name="T3" fmla="*/ 2 h 72"/>
                <a:gd name="T4" fmla="*/ 2 w 27"/>
                <a:gd name="T5" fmla="*/ 72 h 72"/>
                <a:gd name="T6" fmla="*/ 27 w 27"/>
                <a:gd name="T7" fmla="*/ 70 h 72"/>
                <a:gd name="T8" fmla="*/ 24 w 27"/>
                <a:gd name="T9" fmla="*/ 0 h 72"/>
              </a:gdLst>
              <a:ahLst/>
              <a:cxnLst>
                <a:cxn ang="0">
                  <a:pos x="T0" y="T1"/>
                </a:cxn>
                <a:cxn ang="0">
                  <a:pos x="T2" y="T3"/>
                </a:cxn>
                <a:cxn ang="0">
                  <a:pos x="T4" y="T5"/>
                </a:cxn>
                <a:cxn ang="0">
                  <a:pos x="T6" y="T7"/>
                </a:cxn>
                <a:cxn ang="0">
                  <a:pos x="T8" y="T9"/>
                </a:cxn>
              </a:cxnLst>
              <a:rect l="0" t="0" r="r" b="b"/>
              <a:pathLst>
                <a:path w="27" h="72">
                  <a:moveTo>
                    <a:pt x="24" y="0"/>
                  </a:moveTo>
                  <a:lnTo>
                    <a:pt x="0" y="2"/>
                  </a:lnTo>
                  <a:lnTo>
                    <a:pt x="2" y="72"/>
                  </a:lnTo>
                  <a:lnTo>
                    <a:pt x="27" y="70"/>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89" name="Freeform 88">
              <a:extLst>
                <a:ext uri="{FF2B5EF4-FFF2-40B4-BE49-F238E27FC236}">
                  <a16:creationId xmlns:a16="http://schemas.microsoft.com/office/drawing/2014/main" id="{2F62CBAB-124B-934C-8B81-AFE5A6097BD1}"/>
                </a:ext>
              </a:extLst>
            </p:cNvPr>
            <p:cNvSpPr>
              <a:spLocks/>
            </p:cNvSpPr>
            <p:nvPr/>
          </p:nvSpPr>
          <p:spPr bwMode="auto">
            <a:xfrm>
              <a:off x="19495" y="13327"/>
              <a:ext cx="54" cy="44"/>
            </a:xfrm>
            <a:custGeom>
              <a:avLst/>
              <a:gdLst>
                <a:gd name="T0" fmla="*/ 0 w 24"/>
                <a:gd name="T1" fmla="*/ 0 h 2"/>
                <a:gd name="T2" fmla="*/ 0 w 24"/>
                <a:gd name="T3" fmla="*/ 2 h 2"/>
                <a:gd name="T4" fmla="*/ 24 w 24"/>
                <a:gd name="T5" fmla="*/ 0 h 2"/>
                <a:gd name="T6" fmla="*/ 0 w 24"/>
                <a:gd name="T7" fmla="*/ 0 h 2"/>
              </a:gdLst>
              <a:ahLst/>
              <a:cxnLst>
                <a:cxn ang="0">
                  <a:pos x="T0" y="T1"/>
                </a:cxn>
                <a:cxn ang="0">
                  <a:pos x="T2" y="T3"/>
                </a:cxn>
                <a:cxn ang="0">
                  <a:pos x="T4" y="T5"/>
                </a:cxn>
                <a:cxn ang="0">
                  <a:pos x="T6" y="T7"/>
                </a:cxn>
              </a:cxnLst>
              <a:rect l="0" t="0" r="r" b="b"/>
              <a:pathLst>
                <a:path w="24" h="2">
                  <a:moveTo>
                    <a:pt x="0" y="0"/>
                  </a:moveTo>
                  <a:lnTo>
                    <a:pt x="0" y="2"/>
                  </a:lnTo>
                  <a:lnTo>
                    <a:pt x="24" y="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90" name="Freeform 89">
              <a:extLst>
                <a:ext uri="{FF2B5EF4-FFF2-40B4-BE49-F238E27FC236}">
                  <a16:creationId xmlns:a16="http://schemas.microsoft.com/office/drawing/2014/main" id="{3150931D-93CF-2743-8FDD-8AD0BDB4670A}"/>
                </a:ext>
              </a:extLst>
            </p:cNvPr>
            <p:cNvSpPr>
              <a:spLocks/>
            </p:cNvSpPr>
            <p:nvPr/>
          </p:nvSpPr>
          <p:spPr bwMode="auto">
            <a:xfrm>
              <a:off x="19504" y="13527"/>
              <a:ext cx="203" cy="1089"/>
            </a:xfrm>
            <a:custGeom>
              <a:avLst/>
              <a:gdLst>
                <a:gd name="T0" fmla="*/ 25 w 99"/>
                <a:gd name="T1" fmla="*/ 0 h 465"/>
                <a:gd name="T2" fmla="*/ 0 w 99"/>
                <a:gd name="T3" fmla="*/ 4 h 465"/>
                <a:gd name="T4" fmla="*/ 74 w 99"/>
                <a:gd name="T5" fmla="*/ 465 h 465"/>
                <a:gd name="T6" fmla="*/ 99 w 99"/>
                <a:gd name="T7" fmla="*/ 461 h 465"/>
                <a:gd name="T8" fmla="*/ 25 w 99"/>
                <a:gd name="T9" fmla="*/ 0 h 465"/>
              </a:gdLst>
              <a:ahLst/>
              <a:cxnLst>
                <a:cxn ang="0">
                  <a:pos x="T0" y="T1"/>
                </a:cxn>
                <a:cxn ang="0">
                  <a:pos x="T2" y="T3"/>
                </a:cxn>
                <a:cxn ang="0">
                  <a:pos x="T4" y="T5"/>
                </a:cxn>
                <a:cxn ang="0">
                  <a:pos x="T6" y="T7"/>
                </a:cxn>
                <a:cxn ang="0">
                  <a:pos x="T8" y="T9"/>
                </a:cxn>
              </a:cxnLst>
              <a:rect l="0" t="0" r="r" b="b"/>
              <a:pathLst>
                <a:path w="99" h="465">
                  <a:moveTo>
                    <a:pt x="25" y="0"/>
                  </a:moveTo>
                  <a:lnTo>
                    <a:pt x="0" y="4"/>
                  </a:lnTo>
                  <a:lnTo>
                    <a:pt x="74" y="465"/>
                  </a:lnTo>
                  <a:lnTo>
                    <a:pt x="99" y="461"/>
                  </a:lnTo>
                  <a:lnTo>
                    <a:pt x="25"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91" name="Freeform 90">
              <a:extLst>
                <a:ext uri="{FF2B5EF4-FFF2-40B4-BE49-F238E27FC236}">
                  <a16:creationId xmlns:a16="http://schemas.microsoft.com/office/drawing/2014/main" id="{F72E01AD-8D61-0B45-A693-01F079BAFEFE}"/>
                </a:ext>
              </a:extLst>
            </p:cNvPr>
            <p:cNvSpPr>
              <a:spLocks/>
            </p:cNvSpPr>
            <p:nvPr/>
          </p:nvSpPr>
          <p:spPr bwMode="auto">
            <a:xfrm>
              <a:off x="19504" y="13493"/>
              <a:ext cx="49" cy="44"/>
            </a:xfrm>
            <a:custGeom>
              <a:avLst/>
              <a:gdLst>
                <a:gd name="T0" fmla="*/ 0 w 25"/>
                <a:gd name="T1" fmla="*/ 3 h 4"/>
                <a:gd name="T2" fmla="*/ 0 w 25"/>
                <a:gd name="T3" fmla="*/ 4 h 4"/>
                <a:gd name="T4" fmla="*/ 25 w 25"/>
                <a:gd name="T5" fmla="*/ 0 h 4"/>
                <a:gd name="T6" fmla="*/ 25 w 25"/>
                <a:gd name="T7" fmla="*/ 1 h 4"/>
                <a:gd name="T8" fmla="*/ 0 w 25"/>
                <a:gd name="T9" fmla="*/ 3 h 4"/>
              </a:gdLst>
              <a:ahLst/>
              <a:cxnLst>
                <a:cxn ang="0">
                  <a:pos x="T0" y="T1"/>
                </a:cxn>
                <a:cxn ang="0">
                  <a:pos x="T2" y="T3"/>
                </a:cxn>
                <a:cxn ang="0">
                  <a:pos x="T4" y="T5"/>
                </a:cxn>
                <a:cxn ang="0">
                  <a:pos x="T6" y="T7"/>
                </a:cxn>
                <a:cxn ang="0">
                  <a:pos x="T8" y="T9"/>
                </a:cxn>
              </a:cxnLst>
              <a:rect l="0" t="0" r="r" b="b"/>
              <a:pathLst>
                <a:path w="25" h="4">
                  <a:moveTo>
                    <a:pt x="0" y="3"/>
                  </a:moveTo>
                  <a:lnTo>
                    <a:pt x="0" y="4"/>
                  </a:lnTo>
                  <a:lnTo>
                    <a:pt x="25" y="0"/>
                  </a:lnTo>
                  <a:lnTo>
                    <a:pt x="25" y="1"/>
                  </a:lnTo>
                  <a:lnTo>
                    <a:pt x="0"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92" name="Freeform 91">
              <a:extLst>
                <a:ext uri="{FF2B5EF4-FFF2-40B4-BE49-F238E27FC236}">
                  <a16:creationId xmlns:a16="http://schemas.microsoft.com/office/drawing/2014/main" id="{C4AFE554-C5A1-174A-A7FF-06729BA58FFC}"/>
                </a:ext>
              </a:extLst>
            </p:cNvPr>
            <p:cNvSpPr>
              <a:spLocks/>
            </p:cNvSpPr>
            <p:nvPr/>
          </p:nvSpPr>
          <p:spPr bwMode="auto">
            <a:xfrm>
              <a:off x="19659" y="14598"/>
              <a:ext cx="49" cy="44"/>
            </a:xfrm>
            <a:custGeom>
              <a:avLst/>
              <a:gdLst>
                <a:gd name="T0" fmla="*/ 25 w 26"/>
                <a:gd name="T1" fmla="*/ 0 h 15"/>
                <a:gd name="T2" fmla="*/ 26 w 26"/>
                <a:gd name="T3" fmla="*/ 12 h 15"/>
                <a:gd name="T4" fmla="*/ 2 w 26"/>
                <a:gd name="T5" fmla="*/ 15 h 15"/>
                <a:gd name="T6" fmla="*/ 0 w 26"/>
                <a:gd name="T7" fmla="*/ 4 h 15"/>
                <a:gd name="T8" fmla="*/ 25 w 26"/>
                <a:gd name="T9" fmla="*/ 0 h 15"/>
              </a:gdLst>
              <a:ahLst/>
              <a:cxnLst>
                <a:cxn ang="0">
                  <a:pos x="T0" y="T1"/>
                </a:cxn>
                <a:cxn ang="0">
                  <a:pos x="T2" y="T3"/>
                </a:cxn>
                <a:cxn ang="0">
                  <a:pos x="T4" y="T5"/>
                </a:cxn>
                <a:cxn ang="0">
                  <a:pos x="T6" y="T7"/>
                </a:cxn>
                <a:cxn ang="0">
                  <a:pos x="T8" y="T9"/>
                </a:cxn>
              </a:cxnLst>
              <a:rect l="0" t="0" r="r" b="b"/>
              <a:pathLst>
                <a:path w="26" h="15">
                  <a:moveTo>
                    <a:pt x="25" y="0"/>
                  </a:moveTo>
                  <a:lnTo>
                    <a:pt x="26" y="12"/>
                  </a:lnTo>
                  <a:lnTo>
                    <a:pt x="2" y="15"/>
                  </a:lnTo>
                  <a:lnTo>
                    <a:pt x="0" y="4"/>
                  </a:lnTo>
                  <a:lnTo>
                    <a:pt x="25"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93" name="Rectangle 92">
              <a:extLst>
                <a:ext uri="{FF2B5EF4-FFF2-40B4-BE49-F238E27FC236}">
                  <a16:creationId xmlns:a16="http://schemas.microsoft.com/office/drawing/2014/main" id="{5CEF862B-4EE9-EE4C-B942-0978AC4D9F5B}"/>
                </a:ext>
              </a:extLst>
            </p:cNvPr>
            <p:cNvSpPr>
              <a:spLocks noChangeArrowheads="1"/>
            </p:cNvSpPr>
            <p:nvPr/>
          </p:nvSpPr>
          <p:spPr bwMode="auto">
            <a:xfrm>
              <a:off x="19149" y="11087"/>
              <a:ext cx="49" cy="4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94" name="Freeform 93">
              <a:extLst>
                <a:ext uri="{FF2B5EF4-FFF2-40B4-BE49-F238E27FC236}">
                  <a16:creationId xmlns:a16="http://schemas.microsoft.com/office/drawing/2014/main" id="{C1DA2721-5EC9-8146-8ED0-B983A508C940}"/>
                </a:ext>
              </a:extLst>
            </p:cNvPr>
            <p:cNvSpPr>
              <a:spLocks/>
            </p:cNvSpPr>
            <p:nvPr/>
          </p:nvSpPr>
          <p:spPr bwMode="auto">
            <a:xfrm>
              <a:off x="18968" y="8808"/>
              <a:ext cx="381" cy="933"/>
            </a:xfrm>
            <a:custGeom>
              <a:avLst/>
              <a:gdLst>
                <a:gd name="T0" fmla="*/ 23 w 182"/>
                <a:gd name="T1" fmla="*/ 0 h 398"/>
                <a:gd name="T2" fmla="*/ 89 w 182"/>
                <a:gd name="T3" fmla="*/ 164 h 398"/>
                <a:gd name="T4" fmla="*/ 182 w 182"/>
                <a:gd name="T5" fmla="*/ 390 h 398"/>
                <a:gd name="T6" fmla="*/ 159 w 182"/>
                <a:gd name="T7" fmla="*/ 398 h 398"/>
                <a:gd name="T8" fmla="*/ 66 w 182"/>
                <a:gd name="T9" fmla="*/ 172 h 398"/>
                <a:gd name="T10" fmla="*/ 0 w 182"/>
                <a:gd name="T11" fmla="*/ 8 h 398"/>
                <a:gd name="T12" fmla="*/ 23 w 182"/>
                <a:gd name="T13" fmla="*/ 0 h 398"/>
              </a:gdLst>
              <a:ahLst/>
              <a:cxnLst>
                <a:cxn ang="0">
                  <a:pos x="T0" y="T1"/>
                </a:cxn>
                <a:cxn ang="0">
                  <a:pos x="T2" y="T3"/>
                </a:cxn>
                <a:cxn ang="0">
                  <a:pos x="T4" y="T5"/>
                </a:cxn>
                <a:cxn ang="0">
                  <a:pos x="T6" y="T7"/>
                </a:cxn>
                <a:cxn ang="0">
                  <a:pos x="T8" y="T9"/>
                </a:cxn>
                <a:cxn ang="0">
                  <a:pos x="T10" y="T11"/>
                </a:cxn>
                <a:cxn ang="0">
                  <a:pos x="T12" y="T13"/>
                </a:cxn>
              </a:cxnLst>
              <a:rect l="0" t="0" r="r" b="b"/>
              <a:pathLst>
                <a:path w="182" h="398">
                  <a:moveTo>
                    <a:pt x="23" y="0"/>
                  </a:moveTo>
                  <a:lnTo>
                    <a:pt x="89" y="164"/>
                  </a:lnTo>
                  <a:lnTo>
                    <a:pt x="182" y="390"/>
                  </a:lnTo>
                  <a:lnTo>
                    <a:pt x="159" y="398"/>
                  </a:lnTo>
                  <a:lnTo>
                    <a:pt x="66" y="172"/>
                  </a:lnTo>
                  <a:lnTo>
                    <a:pt x="0" y="8"/>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95" name="Freeform 94">
              <a:extLst>
                <a:ext uri="{FF2B5EF4-FFF2-40B4-BE49-F238E27FC236}">
                  <a16:creationId xmlns:a16="http://schemas.microsoft.com/office/drawing/2014/main" id="{A7AD3F67-93D0-D642-9B2F-1D33DC3F9AFD}"/>
                </a:ext>
              </a:extLst>
            </p:cNvPr>
            <p:cNvSpPr>
              <a:spLocks/>
            </p:cNvSpPr>
            <p:nvPr/>
          </p:nvSpPr>
          <p:spPr bwMode="auto">
            <a:xfrm>
              <a:off x="19303" y="9721"/>
              <a:ext cx="271" cy="642"/>
            </a:xfrm>
            <a:custGeom>
              <a:avLst/>
              <a:gdLst>
                <a:gd name="T0" fmla="*/ 23 w 131"/>
                <a:gd name="T1" fmla="*/ 0 h 274"/>
                <a:gd name="T2" fmla="*/ 131 w 131"/>
                <a:gd name="T3" fmla="*/ 267 h 274"/>
                <a:gd name="T4" fmla="*/ 108 w 131"/>
                <a:gd name="T5" fmla="*/ 274 h 274"/>
                <a:gd name="T6" fmla="*/ 0 w 131"/>
                <a:gd name="T7" fmla="*/ 8 h 274"/>
                <a:gd name="T8" fmla="*/ 23 w 131"/>
                <a:gd name="T9" fmla="*/ 0 h 274"/>
              </a:gdLst>
              <a:ahLst/>
              <a:cxnLst>
                <a:cxn ang="0">
                  <a:pos x="T0" y="T1"/>
                </a:cxn>
                <a:cxn ang="0">
                  <a:pos x="T2" y="T3"/>
                </a:cxn>
                <a:cxn ang="0">
                  <a:pos x="T4" y="T5"/>
                </a:cxn>
                <a:cxn ang="0">
                  <a:pos x="T6" y="T7"/>
                </a:cxn>
                <a:cxn ang="0">
                  <a:pos x="T8" y="T9"/>
                </a:cxn>
              </a:cxnLst>
              <a:rect l="0" t="0" r="r" b="b"/>
              <a:pathLst>
                <a:path w="131" h="274">
                  <a:moveTo>
                    <a:pt x="23" y="0"/>
                  </a:moveTo>
                  <a:lnTo>
                    <a:pt x="131" y="267"/>
                  </a:lnTo>
                  <a:lnTo>
                    <a:pt x="108" y="274"/>
                  </a:lnTo>
                  <a:lnTo>
                    <a:pt x="0" y="8"/>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96" name="Freeform 95">
              <a:extLst>
                <a:ext uri="{FF2B5EF4-FFF2-40B4-BE49-F238E27FC236}">
                  <a16:creationId xmlns:a16="http://schemas.microsoft.com/office/drawing/2014/main" id="{FE9A0EBA-7543-5949-8C9C-31C8DF532D9F}"/>
                </a:ext>
              </a:extLst>
            </p:cNvPr>
            <p:cNvSpPr>
              <a:spLocks/>
            </p:cNvSpPr>
            <p:nvPr/>
          </p:nvSpPr>
          <p:spPr bwMode="auto">
            <a:xfrm>
              <a:off x="19303" y="9697"/>
              <a:ext cx="47" cy="44"/>
            </a:xfrm>
            <a:custGeom>
              <a:avLst/>
              <a:gdLst>
                <a:gd name="T0" fmla="*/ 23 w 23"/>
                <a:gd name="T1" fmla="*/ 0 h 8"/>
                <a:gd name="T2" fmla="*/ 0 w 23"/>
                <a:gd name="T3" fmla="*/ 8 h 8"/>
                <a:gd name="T4" fmla="*/ 23 w 23"/>
                <a:gd name="T5" fmla="*/ 0 h 8"/>
              </a:gdLst>
              <a:ahLst/>
              <a:cxnLst>
                <a:cxn ang="0">
                  <a:pos x="T0" y="T1"/>
                </a:cxn>
                <a:cxn ang="0">
                  <a:pos x="T2" y="T3"/>
                </a:cxn>
                <a:cxn ang="0">
                  <a:pos x="T4" y="T5"/>
                </a:cxn>
              </a:cxnLst>
              <a:rect l="0" t="0" r="r" b="b"/>
              <a:pathLst>
                <a:path w="23" h="8">
                  <a:moveTo>
                    <a:pt x="23" y="0"/>
                  </a:moveTo>
                  <a:lnTo>
                    <a:pt x="0" y="8"/>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97" name="Freeform 96">
              <a:extLst>
                <a:ext uri="{FF2B5EF4-FFF2-40B4-BE49-F238E27FC236}">
                  <a16:creationId xmlns:a16="http://schemas.microsoft.com/office/drawing/2014/main" id="{0981886B-62FF-6143-AB40-696EF12EF8C0}"/>
                </a:ext>
              </a:extLst>
            </p:cNvPr>
            <p:cNvSpPr>
              <a:spLocks/>
            </p:cNvSpPr>
            <p:nvPr/>
          </p:nvSpPr>
          <p:spPr bwMode="auto">
            <a:xfrm>
              <a:off x="19525" y="10351"/>
              <a:ext cx="71" cy="450"/>
            </a:xfrm>
            <a:custGeom>
              <a:avLst/>
              <a:gdLst>
                <a:gd name="T0" fmla="*/ 24 w 34"/>
                <a:gd name="T1" fmla="*/ 0 h 192"/>
                <a:gd name="T2" fmla="*/ 29 w 34"/>
                <a:gd name="T3" fmla="*/ 23 h 192"/>
                <a:gd name="T4" fmla="*/ 31 w 34"/>
                <a:gd name="T5" fmla="*/ 64 h 192"/>
                <a:gd name="T6" fmla="*/ 34 w 34"/>
                <a:gd name="T7" fmla="*/ 192 h 192"/>
                <a:gd name="T8" fmla="*/ 10 w 34"/>
                <a:gd name="T9" fmla="*/ 192 h 192"/>
                <a:gd name="T10" fmla="*/ 7 w 34"/>
                <a:gd name="T11" fmla="*/ 65 h 192"/>
                <a:gd name="T12" fmla="*/ 5 w 34"/>
                <a:gd name="T13" fmla="*/ 25 h 192"/>
                <a:gd name="T14" fmla="*/ 0 w 34"/>
                <a:gd name="T15" fmla="*/ 4 h 192"/>
                <a:gd name="T16" fmla="*/ 24 w 34"/>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92">
                  <a:moveTo>
                    <a:pt x="24" y="0"/>
                  </a:moveTo>
                  <a:lnTo>
                    <a:pt x="29" y="23"/>
                  </a:lnTo>
                  <a:lnTo>
                    <a:pt x="31" y="64"/>
                  </a:lnTo>
                  <a:lnTo>
                    <a:pt x="34" y="192"/>
                  </a:lnTo>
                  <a:lnTo>
                    <a:pt x="10" y="192"/>
                  </a:lnTo>
                  <a:lnTo>
                    <a:pt x="7" y="65"/>
                  </a:lnTo>
                  <a:lnTo>
                    <a:pt x="5" y="25"/>
                  </a:lnTo>
                  <a:lnTo>
                    <a:pt x="0" y="4"/>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98" name="Freeform 97">
              <a:extLst>
                <a:ext uri="{FF2B5EF4-FFF2-40B4-BE49-F238E27FC236}">
                  <a16:creationId xmlns:a16="http://schemas.microsoft.com/office/drawing/2014/main" id="{81EDB155-3C7F-534D-85DD-62B060C72576}"/>
                </a:ext>
              </a:extLst>
            </p:cNvPr>
            <p:cNvSpPr>
              <a:spLocks/>
            </p:cNvSpPr>
            <p:nvPr/>
          </p:nvSpPr>
          <p:spPr bwMode="auto">
            <a:xfrm>
              <a:off x="19525" y="10319"/>
              <a:ext cx="50" cy="44"/>
            </a:xfrm>
            <a:custGeom>
              <a:avLst/>
              <a:gdLst>
                <a:gd name="T0" fmla="*/ 24 w 24"/>
                <a:gd name="T1" fmla="*/ 3 h 10"/>
                <a:gd name="T2" fmla="*/ 23 w 24"/>
                <a:gd name="T3" fmla="*/ 0 h 10"/>
                <a:gd name="T4" fmla="*/ 24 w 24"/>
                <a:gd name="T5" fmla="*/ 5 h 10"/>
                <a:gd name="T6" fmla="*/ 0 w 24"/>
                <a:gd name="T7" fmla="*/ 9 h 10"/>
                <a:gd name="T8" fmla="*/ 1 w 24"/>
                <a:gd name="T9" fmla="*/ 10 h 10"/>
                <a:gd name="T10" fmla="*/ 24 w 24"/>
                <a:gd name="T11" fmla="*/ 3 h 10"/>
              </a:gdLst>
              <a:ahLst/>
              <a:cxnLst>
                <a:cxn ang="0">
                  <a:pos x="T0" y="T1"/>
                </a:cxn>
                <a:cxn ang="0">
                  <a:pos x="T2" y="T3"/>
                </a:cxn>
                <a:cxn ang="0">
                  <a:pos x="T4" y="T5"/>
                </a:cxn>
                <a:cxn ang="0">
                  <a:pos x="T6" y="T7"/>
                </a:cxn>
                <a:cxn ang="0">
                  <a:pos x="T8" y="T9"/>
                </a:cxn>
                <a:cxn ang="0">
                  <a:pos x="T10" y="T11"/>
                </a:cxn>
              </a:cxnLst>
              <a:rect l="0" t="0" r="r" b="b"/>
              <a:pathLst>
                <a:path w="24" h="10">
                  <a:moveTo>
                    <a:pt x="24" y="3"/>
                  </a:moveTo>
                  <a:lnTo>
                    <a:pt x="23" y="0"/>
                  </a:lnTo>
                  <a:lnTo>
                    <a:pt x="24" y="5"/>
                  </a:lnTo>
                  <a:lnTo>
                    <a:pt x="0" y="9"/>
                  </a:lnTo>
                  <a:lnTo>
                    <a:pt x="1" y="10"/>
                  </a:lnTo>
                  <a:lnTo>
                    <a:pt x="24"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99" name="Rectangle 98">
              <a:extLst>
                <a:ext uri="{FF2B5EF4-FFF2-40B4-BE49-F238E27FC236}">
                  <a16:creationId xmlns:a16="http://schemas.microsoft.com/office/drawing/2014/main" id="{077A1D82-986F-314D-B06A-880003CFFCD6}"/>
                </a:ext>
              </a:extLst>
            </p:cNvPr>
            <p:cNvSpPr>
              <a:spLocks noChangeArrowheads="1"/>
            </p:cNvSpPr>
            <p:nvPr/>
          </p:nvSpPr>
          <p:spPr bwMode="auto">
            <a:xfrm>
              <a:off x="19544" y="10783"/>
              <a:ext cx="52" cy="4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100" name="Freeform 99">
              <a:extLst>
                <a:ext uri="{FF2B5EF4-FFF2-40B4-BE49-F238E27FC236}">
                  <a16:creationId xmlns:a16="http://schemas.microsoft.com/office/drawing/2014/main" id="{E91AEFF4-DBE8-AA41-BBFE-AC7ADDB02B43}"/>
                </a:ext>
              </a:extLst>
            </p:cNvPr>
            <p:cNvSpPr>
              <a:spLocks/>
            </p:cNvSpPr>
            <p:nvPr/>
          </p:nvSpPr>
          <p:spPr bwMode="auto">
            <a:xfrm>
              <a:off x="18957" y="8784"/>
              <a:ext cx="58" cy="44"/>
            </a:xfrm>
            <a:custGeom>
              <a:avLst/>
              <a:gdLst>
                <a:gd name="T0" fmla="*/ 28 w 28"/>
                <a:gd name="T1" fmla="*/ 11 h 19"/>
                <a:gd name="T2" fmla="*/ 23 w 28"/>
                <a:gd name="T3" fmla="*/ 0 h 19"/>
                <a:gd name="T4" fmla="*/ 0 w 28"/>
                <a:gd name="T5" fmla="*/ 8 h 19"/>
                <a:gd name="T6" fmla="*/ 5 w 28"/>
                <a:gd name="T7" fmla="*/ 19 h 19"/>
                <a:gd name="T8" fmla="*/ 28 w 28"/>
                <a:gd name="T9" fmla="*/ 11 h 19"/>
              </a:gdLst>
              <a:ahLst/>
              <a:cxnLst>
                <a:cxn ang="0">
                  <a:pos x="T0" y="T1"/>
                </a:cxn>
                <a:cxn ang="0">
                  <a:pos x="T2" y="T3"/>
                </a:cxn>
                <a:cxn ang="0">
                  <a:pos x="T4" y="T5"/>
                </a:cxn>
                <a:cxn ang="0">
                  <a:pos x="T6" y="T7"/>
                </a:cxn>
                <a:cxn ang="0">
                  <a:pos x="T8" y="T9"/>
                </a:cxn>
              </a:cxnLst>
              <a:rect l="0" t="0" r="r" b="b"/>
              <a:pathLst>
                <a:path w="28" h="19">
                  <a:moveTo>
                    <a:pt x="28" y="11"/>
                  </a:moveTo>
                  <a:lnTo>
                    <a:pt x="23" y="0"/>
                  </a:lnTo>
                  <a:lnTo>
                    <a:pt x="0" y="8"/>
                  </a:lnTo>
                  <a:lnTo>
                    <a:pt x="5" y="19"/>
                  </a:lnTo>
                  <a:lnTo>
                    <a:pt x="28" y="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01" name="Freeform 100">
              <a:extLst>
                <a:ext uri="{FF2B5EF4-FFF2-40B4-BE49-F238E27FC236}">
                  <a16:creationId xmlns:a16="http://schemas.microsoft.com/office/drawing/2014/main" id="{8B07B6F2-B47A-224C-9E8D-91C8CF737E91}"/>
                </a:ext>
              </a:extLst>
            </p:cNvPr>
            <p:cNvSpPr>
              <a:spLocks/>
            </p:cNvSpPr>
            <p:nvPr/>
          </p:nvSpPr>
          <p:spPr bwMode="auto">
            <a:xfrm>
              <a:off x="18940" y="10513"/>
              <a:ext cx="161" cy="70"/>
            </a:xfrm>
            <a:custGeom>
              <a:avLst/>
              <a:gdLst>
                <a:gd name="T0" fmla="*/ 1 w 79"/>
                <a:gd name="T1" fmla="*/ 0 h 30"/>
                <a:gd name="T2" fmla="*/ 46 w 79"/>
                <a:gd name="T3" fmla="*/ 1 h 30"/>
                <a:gd name="T4" fmla="*/ 79 w 79"/>
                <a:gd name="T5" fmla="*/ 6 h 30"/>
                <a:gd name="T6" fmla="*/ 76 w 79"/>
                <a:gd name="T7" fmla="*/ 30 h 30"/>
                <a:gd name="T8" fmla="*/ 43 w 79"/>
                <a:gd name="T9" fmla="*/ 25 h 30"/>
                <a:gd name="T10" fmla="*/ 0 w 79"/>
                <a:gd name="T11" fmla="*/ 24 h 30"/>
                <a:gd name="T12" fmla="*/ 1 w 7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9" h="30">
                  <a:moveTo>
                    <a:pt x="1" y="0"/>
                  </a:moveTo>
                  <a:lnTo>
                    <a:pt x="46" y="1"/>
                  </a:lnTo>
                  <a:lnTo>
                    <a:pt x="79" y="6"/>
                  </a:lnTo>
                  <a:lnTo>
                    <a:pt x="76" y="30"/>
                  </a:lnTo>
                  <a:lnTo>
                    <a:pt x="43" y="25"/>
                  </a:lnTo>
                  <a:lnTo>
                    <a:pt x="0" y="24"/>
                  </a:lnTo>
                  <a:lnTo>
                    <a:pt x="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02" name="Freeform 101">
              <a:extLst>
                <a:ext uri="{FF2B5EF4-FFF2-40B4-BE49-F238E27FC236}">
                  <a16:creationId xmlns:a16="http://schemas.microsoft.com/office/drawing/2014/main" id="{2A449A18-CF17-984C-861B-5DEA6FB007D1}"/>
                </a:ext>
              </a:extLst>
            </p:cNvPr>
            <p:cNvSpPr>
              <a:spLocks/>
            </p:cNvSpPr>
            <p:nvPr/>
          </p:nvSpPr>
          <p:spPr bwMode="auto">
            <a:xfrm>
              <a:off x="19095" y="10527"/>
              <a:ext cx="70" cy="78"/>
            </a:xfrm>
            <a:custGeom>
              <a:avLst/>
              <a:gdLst>
                <a:gd name="T0" fmla="*/ 7 w 34"/>
                <a:gd name="T1" fmla="*/ 0 h 33"/>
                <a:gd name="T2" fmla="*/ 25 w 34"/>
                <a:gd name="T3" fmla="*/ 5 h 33"/>
                <a:gd name="T4" fmla="*/ 34 w 34"/>
                <a:gd name="T5" fmla="*/ 10 h 33"/>
                <a:gd name="T6" fmla="*/ 27 w 34"/>
                <a:gd name="T7" fmla="*/ 33 h 33"/>
                <a:gd name="T8" fmla="*/ 18 w 34"/>
                <a:gd name="T9" fmla="*/ 28 h 33"/>
                <a:gd name="T10" fmla="*/ 0 w 34"/>
                <a:gd name="T11" fmla="*/ 23 h 33"/>
                <a:gd name="T12" fmla="*/ 7 w 3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34" h="33">
                  <a:moveTo>
                    <a:pt x="7" y="0"/>
                  </a:moveTo>
                  <a:lnTo>
                    <a:pt x="25" y="5"/>
                  </a:lnTo>
                  <a:lnTo>
                    <a:pt x="34" y="10"/>
                  </a:lnTo>
                  <a:lnTo>
                    <a:pt x="27" y="33"/>
                  </a:lnTo>
                  <a:lnTo>
                    <a:pt x="18" y="28"/>
                  </a:lnTo>
                  <a:lnTo>
                    <a:pt x="0" y="23"/>
                  </a:lnTo>
                  <a:lnTo>
                    <a:pt x="7"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03" name="Freeform 102">
              <a:extLst>
                <a:ext uri="{FF2B5EF4-FFF2-40B4-BE49-F238E27FC236}">
                  <a16:creationId xmlns:a16="http://schemas.microsoft.com/office/drawing/2014/main" id="{CE3A1666-F918-904D-812E-BDD4D19693D7}"/>
                </a:ext>
              </a:extLst>
            </p:cNvPr>
            <p:cNvSpPr>
              <a:spLocks/>
            </p:cNvSpPr>
            <p:nvPr/>
          </p:nvSpPr>
          <p:spPr bwMode="auto">
            <a:xfrm>
              <a:off x="19095" y="10527"/>
              <a:ext cx="44" cy="56"/>
            </a:xfrm>
            <a:custGeom>
              <a:avLst/>
              <a:gdLst>
                <a:gd name="T0" fmla="*/ 5 w 9"/>
                <a:gd name="T1" fmla="*/ 0 h 24"/>
                <a:gd name="T2" fmla="*/ 9 w 9"/>
                <a:gd name="T3" fmla="*/ 0 h 24"/>
                <a:gd name="T4" fmla="*/ 7 w 9"/>
                <a:gd name="T5" fmla="*/ 0 h 24"/>
                <a:gd name="T6" fmla="*/ 0 w 9"/>
                <a:gd name="T7" fmla="*/ 23 h 24"/>
                <a:gd name="T8" fmla="*/ 2 w 9"/>
                <a:gd name="T9" fmla="*/ 24 h 24"/>
                <a:gd name="T10" fmla="*/ 5 w 9"/>
                <a:gd name="T11" fmla="*/ 0 h 24"/>
              </a:gdLst>
              <a:ahLst/>
              <a:cxnLst>
                <a:cxn ang="0">
                  <a:pos x="T0" y="T1"/>
                </a:cxn>
                <a:cxn ang="0">
                  <a:pos x="T2" y="T3"/>
                </a:cxn>
                <a:cxn ang="0">
                  <a:pos x="T4" y="T5"/>
                </a:cxn>
                <a:cxn ang="0">
                  <a:pos x="T6" y="T7"/>
                </a:cxn>
                <a:cxn ang="0">
                  <a:pos x="T8" y="T9"/>
                </a:cxn>
                <a:cxn ang="0">
                  <a:pos x="T10" y="T11"/>
                </a:cxn>
              </a:cxnLst>
              <a:rect l="0" t="0" r="r" b="b"/>
              <a:pathLst>
                <a:path w="9" h="24">
                  <a:moveTo>
                    <a:pt x="5" y="0"/>
                  </a:moveTo>
                  <a:lnTo>
                    <a:pt x="9" y="0"/>
                  </a:lnTo>
                  <a:lnTo>
                    <a:pt x="7" y="0"/>
                  </a:lnTo>
                  <a:lnTo>
                    <a:pt x="0" y="23"/>
                  </a:lnTo>
                  <a:lnTo>
                    <a:pt x="2" y="24"/>
                  </a:lnTo>
                  <a:lnTo>
                    <a:pt x="5"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04" name="Freeform 103">
              <a:extLst>
                <a:ext uri="{FF2B5EF4-FFF2-40B4-BE49-F238E27FC236}">
                  <a16:creationId xmlns:a16="http://schemas.microsoft.com/office/drawing/2014/main" id="{5B54629D-1BAA-5C44-8CA0-46E990A8A199}"/>
                </a:ext>
              </a:extLst>
            </p:cNvPr>
            <p:cNvSpPr>
              <a:spLocks/>
            </p:cNvSpPr>
            <p:nvPr/>
          </p:nvSpPr>
          <p:spPr bwMode="auto">
            <a:xfrm>
              <a:off x="19132" y="10574"/>
              <a:ext cx="63" cy="159"/>
            </a:xfrm>
            <a:custGeom>
              <a:avLst/>
              <a:gdLst>
                <a:gd name="T0" fmla="*/ 24 w 30"/>
                <a:gd name="T1" fmla="*/ 0 h 68"/>
                <a:gd name="T2" fmla="*/ 29 w 30"/>
                <a:gd name="T3" fmla="*/ 19 h 68"/>
                <a:gd name="T4" fmla="*/ 30 w 30"/>
                <a:gd name="T5" fmla="*/ 65 h 68"/>
                <a:gd name="T6" fmla="*/ 6 w 30"/>
                <a:gd name="T7" fmla="*/ 68 h 68"/>
                <a:gd name="T8" fmla="*/ 5 w 30"/>
                <a:gd name="T9" fmla="*/ 22 h 68"/>
                <a:gd name="T10" fmla="*/ 0 w 30"/>
                <a:gd name="T11" fmla="*/ 4 h 68"/>
                <a:gd name="T12" fmla="*/ 24 w 30"/>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30" h="68">
                  <a:moveTo>
                    <a:pt x="24" y="0"/>
                  </a:moveTo>
                  <a:lnTo>
                    <a:pt x="29" y="19"/>
                  </a:lnTo>
                  <a:lnTo>
                    <a:pt x="30" y="65"/>
                  </a:lnTo>
                  <a:lnTo>
                    <a:pt x="6" y="68"/>
                  </a:lnTo>
                  <a:lnTo>
                    <a:pt x="5" y="22"/>
                  </a:lnTo>
                  <a:lnTo>
                    <a:pt x="0" y="4"/>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05" name="Freeform 104">
              <a:extLst>
                <a:ext uri="{FF2B5EF4-FFF2-40B4-BE49-F238E27FC236}">
                  <a16:creationId xmlns:a16="http://schemas.microsoft.com/office/drawing/2014/main" id="{DA93C3CD-4C46-964F-BFE2-8875679B9216}"/>
                </a:ext>
              </a:extLst>
            </p:cNvPr>
            <p:cNvSpPr>
              <a:spLocks/>
            </p:cNvSpPr>
            <p:nvPr/>
          </p:nvSpPr>
          <p:spPr bwMode="auto">
            <a:xfrm>
              <a:off x="19132" y="10551"/>
              <a:ext cx="49" cy="54"/>
            </a:xfrm>
            <a:custGeom>
              <a:avLst/>
              <a:gdLst>
                <a:gd name="T0" fmla="*/ 16 w 24"/>
                <a:gd name="T1" fmla="*/ 0 h 23"/>
                <a:gd name="T2" fmla="*/ 23 w 24"/>
                <a:gd name="T3" fmla="*/ 3 h 23"/>
                <a:gd name="T4" fmla="*/ 24 w 24"/>
                <a:gd name="T5" fmla="*/ 10 h 23"/>
                <a:gd name="T6" fmla="*/ 0 w 24"/>
                <a:gd name="T7" fmla="*/ 14 h 23"/>
                <a:gd name="T8" fmla="*/ 9 w 24"/>
                <a:gd name="T9" fmla="*/ 23 h 23"/>
                <a:gd name="T10" fmla="*/ 16 w 24"/>
                <a:gd name="T11" fmla="*/ 0 h 23"/>
              </a:gdLst>
              <a:ahLst/>
              <a:cxnLst>
                <a:cxn ang="0">
                  <a:pos x="T0" y="T1"/>
                </a:cxn>
                <a:cxn ang="0">
                  <a:pos x="T2" y="T3"/>
                </a:cxn>
                <a:cxn ang="0">
                  <a:pos x="T4" y="T5"/>
                </a:cxn>
                <a:cxn ang="0">
                  <a:pos x="T6" y="T7"/>
                </a:cxn>
                <a:cxn ang="0">
                  <a:pos x="T8" y="T9"/>
                </a:cxn>
                <a:cxn ang="0">
                  <a:pos x="T10" y="T11"/>
                </a:cxn>
              </a:cxnLst>
              <a:rect l="0" t="0" r="r" b="b"/>
              <a:pathLst>
                <a:path w="24" h="23">
                  <a:moveTo>
                    <a:pt x="16" y="0"/>
                  </a:moveTo>
                  <a:lnTo>
                    <a:pt x="23" y="3"/>
                  </a:lnTo>
                  <a:lnTo>
                    <a:pt x="24" y="10"/>
                  </a:lnTo>
                  <a:lnTo>
                    <a:pt x="0" y="14"/>
                  </a:lnTo>
                  <a:lnTo>
                    <a:pt x="9" y="23"/>
                  </a:lnTo>
                  <a:lnTo>
                    <a:pt x="1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06" name="Freeform 105">
              <a:extLst>
                <a:ext uri="{FF2B5EF4-FFF2-40B4-BE49-F238E27FC236}">
                  <a16:creationId xmlns:a16="http://schemas.microsoft.com/office/drawing/2014/main" id="{95B8B642-9864-5245-91CA-1E0A4FB9595E}"/>
                </a:ext>
              </a:extLst>
            </p:cNvPr>
            <p:cNvSpPr>
              <a:spLocks/>
            </p:cNvSpPr>
            <p:nvPr/>
          </p:nvSpPr>
          <p:spPr bwMode="auto">
            <a:xfrm>
              <a:off x="19132" y="10731"/>
              <a:ext cx="63" cy="164"/>
            </a:xfrm>
            <a:custGeom>
              <a:avLst/>
              <a:gdLst>
                <a:gd name="T0" fmla="*/ 30 w 30"/>
                <a:gd name="T1" fmla="*/ 0 h 70"/>
                <a:gd name="T2" fmla="*/ 29 w 30"/>
                <a:gd name="T3" fmla="*/ 47 h 70"/>
                <a:gd name="T4" fmla="*/ 24 w 30"/>
                <a:gd name="T5" fmla="*/ 70 h 70"/>
                <a:gd name="T6" fmla="*/ 0 w 30"/>
                <a:gd name="T7" fmla="*/ 68 h 70"/>
                <a:gd name="T8" fmla="*/ 5 w 30"/>
                <a:gd name="T9" fmla="*/ 46 h 70"/>
                <a:gd name="T10" fmla="*/ 6 w 30"/>
                <a:gd name="T11" fmla="*/ 0 h 70"/>
                <a:gd name="T12" fmla="*/ 30 w 30"/>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30" h="70">
                  <a:moveTo>
                    <a:pt x="30" y="0"/>
                  </a:moveTo>
                  <a:lnTo>
                    <a:pt x="29" y="47"/>
                  </a:lnTo>
                  <a:lnTo>
                    <a:pt x="24" y="70"/>
                  </a:lnTo>
                  <a:lnTo>
                    <a:pt x="0" y="68"/>
                  </a:lnTo>
                  <a:lnTo>
                    <a:pt x="5" y="46"/>
                  </a:lnTo>
                  <a:lnTo>
                    <a:pt x="6" y="0"/>
                  </a:lnTo>
                  <a:lnTo>
                    <a:pt x="3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07" name="Freeform 106">
              <a:extLst>
                <a:ext uri="{FF2B5EF4-FFF2-40B4-BE49-F238E27FC236}">
                  <a16:creationId xmlns:a16="http://schemas.microsoft.com/office/drawing/2014/main" id="{DB7D9D11-9E68-9243-A11B-FABBCEF68B45}"/>
                </a:ext>
              </a:extLst>
            </p:cNvPr>
            <p:cNvSpPr>
              <a:spLocks/>
            </p:cNvSpPr>
            <p:nvPr/>
          </p:nvSpPr>
          <p:spPr bwMode="auto">
            <a:xfrm>
              <a:off x="19144" y="10689"/>
              <a:ext cx="51" cy="44"/>
            </a:xfrm>
            <a:custGeom>
              <a:avLst/>
              <a:gdLst>
                <a:gd name="T0" fmla="*/ 24 w 24"/>
                <a:gd name="T1" fmla="*/ 0 h 3"/>
                <a:gd name="T2" fmla="*/ 24 w 24"/>
                <a:gd name="T3" fmla="*/ 2 h 3"/>
                <a:gd name="T4" fmla="*/ 0 w 24"/>
                <a:gd name="T5" fmla="*/ 2 h 3"/>
                <a:gd name="T6" fmla="*/ 0 w 24"/>
                <a:gd name="T7" fmla="*/ 3 h 3"/>
                <a:gd name="T8" fmla="*/ 24 w 24"/>
                <a:gd name="T9" fmla="*/ 0 h 3"/>
              </a:gdLst>
              <a:ahLst/>
              <a:cxnLst>
                <a:cxn ang="0">
                  <a:pos x="T0" y="T1"/>
                </a:cxn>
                <a:cxn ang="0">
                  <a:pos x="T2" y="T3"/>
                </a:cxn>
                <a:cxn ang="0">
                  <a:pos x="T4" y="T5"/>
                </a:cxn>
                <a:cxn ang="0">
                  <a:pos x="T6" y="T7"/>
                </a:cxn>
                <a:cxn ang="0">
                  <a:pos x="T8" y="T9"/>
                </a:cxn>
              </a:cxnLst>
              <a:rect l="0" t="0" r="r" b="b"/>
              <a:pathLst>
                <a:path w="24" h="3">
                  <a:moveTo>
                    <a:pt x="24" y="0"/>
                  </a:moveTo>
                  <a:lnTo>
                    <a:pt x="24" y="2"/>
                  </a:lnTo>
                  <a:lnTo>
                    <a:pt x="0" y="2"/>
                  </a:lnTo>
                  <a:lnTo>
                    <a:pt x="0" y="3"/>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08" name="Freeform 107">
              <a:extLst>
                <a:ext uri="{FF2B5EF4-FFF2-40B4-BE49-F238E27FC236}">
                  <a16:creationId xmlns:a16="http://schemas.microsoft.com/office/drawing/2014/main" id="{A97462CA-BAA8-CF42-8E08-FB7D8AE1D4F2}"/>
                </a:ext>
              </a:extLst>
            </p:cNvPr>
            <p:cNvSpPr>
              <a:spLocks/>
            </p:cNvSpPr>
            <p:nvPr/>
          </p:nvSpPr>
          <p:spPr bwMode="auto">
            <a:xfrm>
              <a:off x="19081" y="10876"/>
              <a:ext cx="96" cy="82"/>
            </a:xfrm>
            <a:custGeom>
              <a:avLst/>
              <a:gdLst>
                <a:gd name="T0" fmla="*/ 44 w 44"/>
                <a:gd name="T1" fmla="*/ 15 h 35"/>
                <a:gd name="T2" fmla="*/ 39 w 44"/>
                <a:gd name="T3" fmla="*/ 21 h 35"/>
                <a:gd name="T4" fmla="*/ 30 w 44"/>
                <a:gd name="T5" fmla="*/ 29 h 35"/>
                <a:gd name="T6" fmla="*/ 7 w 44"/>
                <a:gd name="T7" fmla="*/ 35 h 35"/>
                <a:gd name="T8" fmla="*/ 0 w 44"/>
                <a:gd name="T9" fmla="*/ 13 h 35"/>
                <a:gd name="T10" fmla="*/ 20 w 44"/>
                <a:gd name="T11" fmla="*/ 8 h 35"/>
                <a:gd name="T12" fmla="*/ 23 w 44"/>
                <a:gd name="T13" fmla="*/ 4 h 35"/>
                <a:gd name="T14" fmla="*/ 25 w 44"/>
                <a:gd name="T15" fmla="*/ 0 h 35"/>
                <a:gd name="T16" fmla="*/ 44 w 44"/>
                <a:gd name="T17"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5">
                  <a:moveTo>
                    <a:pt x="44" y="15"/>
                  </a:moveTo>
                  <a:lnTo>
                    <a:pt x="39" y="21"/>
                  </a:lnTo>
                  <a:lnTo>
                    <a:pt x="30" y="29"/>
                  </a:lnTo>
                  <a:lnTo>
                    <a:pt x="7" y="35"/>
                  </a:lnTo>
                  <a:lnTo>
                    <a:pt x="0" y="13"/>
                  </a:lnTo>
                  <a:lnTo>
                    <a:pt x="20" y="8"/>
                  </a:lnTo>
                  <a:lnTo>
                    <a:pt x="23" y="4"/>
                  </a:lnTo>
                  <a:lnTo>
                    <a:pt x="25" y="0"/>
                  </a:lnTo>
                  <a:lnTo>
                    <a:pt x="44" y="1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09" name="Freeform 108">
              <a:extLst>
                <a:ext uri="{FF2B5EF4-FFF2-40B4-BE49-F238E27FC236}">
                  <a16:creationId xmlns:a16="http://schemas.microsoft.com/office/drawing/2014/main" id="{E5CF12A0-1859-4442-AD66-E236A511AC78}"/>
                </a:ext>
              </a:extLst>
            </p:cNvPr>
            <p:cNvSpPr>
              <a:spLocks/>
            </p:cNvSpPr>
            <p:nvPr/>
          </p:nvSpPr>
          <p:spPr bwMode="auto">
            <a:xfrm>
              <a:off x="19132" y="10867"/>
              <a:ext cx="49" cy="44"/>
            </a:xfrm>
            <a:custGeom>
              <a:avLst/>
              <a:gdLst>
                <a:gd name="T0" fmla="*/ 24 w 24"/>
                <a:gd name="T1" fmla="*/ 8 h 15"/>
                <a:gd name="T2" fmla="*/ 24 w 24"/>
                <a:gd name="T3" fmla="*/ 13 h 15"/>
                <a:gd name="T4" fmla="*/ 21 w 24"/>
                <a:gd name="T5" fmla="*/ 15 h 15"/>
                <a:gd name="T6" fmla="*/ 2 w 24"/>
                <a:gd name="T7" fmla="*/ 0 h 15"/>
                <a:gd name="T8" fmla="*/ 0 w 24"/>
                <a:gd name="T9" fmla="*/ 6 h 15"/>
                <a:gd name="T10" fmla="*/ 24 w 24"/>
                <a:gd name="T11" fmla="*/ 8 h 15"/>
              </a:gdLst>
              <a:ahLst/>
              <a:cxnLst>
                <a:cxn ang="0">
                  <a:pos x="T0" y="T1"/>
                </a:cxn>
                <a:cxn ang="0">
                  <a:pos x="T2" y="T3"/>
                </a:cxn>
                <a:cxn ang="0">
                  <a:pos x="T4" y="T5"/>
                </a:cxn>
                <a:cxn ang="0">
                  <a:pos x="T6" y="T7"/>
                </a:cxn>
                <a:cxn ang="0">
                  <a:pos x="T8" y="T9"/>
                </a:cxn>
                <a:cxn ang="0">
                  <a:pos x="T10" y="T11"/>
                </a:cxn>
              </a:cxnLst>
              <a:rect l="0" t="0" r="r" b="b"/>
              <a:pathLst>
                <a:path w="24" h="15">
                  <a:moveTo>
                    <a:pt x="24" y="8"/>
                  </a:moveTo>
                  <a:lnTo>
                    <a:pt x="24" y="13"/>
                  </a:lnTo>
                  <a:lnTo>
                    <a:pt x="21" y="15"/>
                  </a:lnTo>
                  <a:lnTo>
                    <a:pt x="2" y="0"/>
                  </a:lnTo>
                  <a:lnTo>
                    <a:pt x="0" y="6"/>
                  </a:lnTo>
                  <a:lnTo>
                    <a:pt x="24" y="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10" name="Freeform 109">
              <a:extLst>
                <a:ext uri="{FF2B5EF4-FFF2-40B4-BE49-F238E27FC236}">
                  <a16:creationId xmlns:a16="http://schemas.microsoft.com/office/drawing/2014/main" id="{8AC6AD64-6A6F-0941-BB7F-9E3DD95E83DE}"/>
                </a:ext>
              </a:extLst>
            </p:cNvPr>
            <p:cNvSpPr>
              <a:spLocks/>
            </p:cNvSpPr>
            <p:nvPr/>
          </p:nvSpPr>
          <p:spPr bwMode="auto">
            <a:xfrm>
              <a:off x="18945" y="10906"/>
              <a:ext cx="150" cy="66"/>
            </a:xfrm>
            <a:custGeom>
              <a:avLst/>
              <a:gdLst>
                <a:gd name="T0" fmla="*/ 73 w 73"/>
                <a:gd name="T1" fmla="*/ 22 h 28"/>
                <a:gd name="T2" fmla="*/ 46 w 73"/>
                <a:gd name="T3" fmla="*/ 25 h 28"/>
                <a:gd name="T4" fmla="*/ 4 w 73"/>
                <a:gd name="T5" fmla="*/ 28 h 28"/>
                <a:gd name="T6" fmla="*/ 0 w 73"/>
                <a:gd name="T7" fmla="*/ 6 h 28"/>
                <a:gd name="T8" fmla="*/ 42 w 73"/>
                <a:gd name="T9" fmla="*/ 2 h 28"/>
                <a:gd name="T10" fmla="*/ 69 w 73"/>
                <a:gd name="T11" fmla="*/ 0 h 28"/>
                <a:gd name="T12" fmla="*/ 73 w 73"/>
                <a:gd name="T13" fmla="*/ 22 h 28"/>
              </a:gdLst>
              <a:ahLst/>
              <a:cxnLst>
                <a:cxn ang="0">
                  <a:pos x="T0" y="T1"/>
                </a:cxn>
                <a:cxn ang="0">
                  <a:pos x="T2" y="T3"/>
                </a:cxn>
                <a:cxn ang="0">
                  <a:pos x="T4" y="T5"/>
                </a:cxn>
                <a:cxn ang="0">
                  <a:pos x="T6" y="T7"/>
                </a:cxn>
                <a:cxn ang="0">
                  <a:pos x="T8" y="T9"/>
                </a:cxn>
                <a:cxn ang="0">
                  <a:pos x="T10" y="T11"/>
                </a:cxn>
                <a:cxn ang="0">
                  <a:pos x="T12" y="T13"/>
                </a:cxn>
              </a:cxnLst>
              <a:rect l="0" t="0" r="r" b="b"/>
              <a:pathLst>
                <a:path w="73" h="28">
                  <a:moveTo>
                    <a:pt x="73" y="22"/>
                  </a:moveTo>
                  <a:lnTo>
                    <a:pt x="46" y="25"/>
                  </a:lnTo>
                  <a:lnTo>
                    <a:pt x="4" y="28"/>
                  </a:lnTo>
                  <a:lnTo>
                    <a:pt x="0" y="6"/>
                  </a:lnTo>
                  <a:lnTo>
                    <a:pt x="42" y="2"/>
                  </a:lnTo>
                  <a:lnTo>
                    <a:pt x="69" y="0"/>
                  </a:lnTo>
                  <a:lnTo>
                    <a:pt x="73" y="2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11" name="Freeform 110">
              <a:extLst>
                <a:ext uri="{FF2B5EF4-FFF2-40B4-BE49-F238E27FC236}">
                  <a16:creationId xmlns:a16="http://schemas.microsoft.com/office/drawing/2014/main" id="{660502B3-5DCF-2641-84CF-2620D246FF3E}"/>
                </a:ext>
              </a:extLst>
            </p:cNvPr>
            <p:cNvSpPr>
              <a:spLocks/>
            </p:cNvSpPr>
            <p:nvPr/>
          </p:nvSpPr>
          <p:spPr bwMode="auto">
            <a:xfrm>
              <a:off x="19081" y="10906"/>
              <a:ext cx="44" cy="52"/>
            </a:xfrm>
            <a:custGeom>
              <a:avLst/>
              <a:gdLst>
                <a:gd name="T0" fmla="*/ 7 w 10"/>
                <a:gd name="T1" fmla="*/ 22 h 22"/>
                <a:gd name="T2" fmla="*/ 10 w 10"/>
                <a:gd name="T3" fmla="*/ 22 h 22"/>
                <a:gd name="T4" fmla="*/ 5 w 10"/>
                <a:gd name="T5" fmla="*/ 22 h 22"/>
                <a:gd name="T6" fmla="*/ 1 w 10"/>
                <a:gd name="T7" fmla="*/ 0 h 22"/>
                <a:gd name="T8" fmla="*/ 0 w 10"/>
                <a:gd name="T9" fmla="*/ 0 h 22"/>
                <a:gd name="T10" fmla="*/ 7 w 10"/>
                <a:gd name="T11" fmla="*/ 22 h 22"/>
              </a:gdLst>
              <a:ahLst/>
              <a:cxnLst>
                <a:cxn ang="0">
                  <a:pos x="T0" y="T1"/>
                </a:cxn>
                <a:cxn ang="0">
                  <a:pos x="T2" y="T3"/>
                </a:cxn>
                <a:cxn ang="0">
                  <a:pos x="T4" y="T5"/>
                </a:cxn>
                <a:cxn ang="0">
                  <a:pos x="T6" y="T7"/>
                </a:cxn>
                <a:cxn ang="0">
                  <a:pos x="T8" y="T9"/>
                </a:cxn>
                <a:cxn ang="0">
                  <a:pos x="T10" y="T11"/>
                </a:cxn>
              </a:cxnLst>
              <a:rect l="0" t="0" r="r" b="b"/>
              <a:pathLst>
                <a:path w="10" h="22">
                  <a:moveTo>
                    <a:pt x="7" y="22"/>
                  </a:moveTo>
                  <a:lnTo>
                    <a:pt x="10" y="22"/>
                  </a:lnTo>
                  <a:lnTo>
                    <a:pt x="5" y="22"/>
                  </a:lnTo>
                  <a:lnTo>
                    <a:pt x="1" y="0"/>
                  </a:lnTo>
                  <a:lnTo>
                    <a:pt x="0" y="0"/>
                  </a:lnTo>
                  <a:lnTo>
                    <a:pt x="7" y="2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12" name="Freeform 111">
              <a:extLst>
                <a:ext uri="{FF2B5EF4-FFF2-40B4-BE49-F238E27FC236}">
                  <a16:creationId xmlns:a16="http://schemas.microsoft.com/office/drawing/2014/main" id="{40ED869B-1F68-1D46-B790-59A10280FE01}"/>
                </a:ext>
              </a:extLst>
            </p:cNvPr>
            <p:cNvSpPr>
              <a:spLocks/>
            </p:cNvSpPr>
            <p:nvPr/>
          </p:nvSpPr>
          <p:spPr bwMode="auto">
            <a:xfrm>
              <a:off x="18919" y="10921"/>
              <a:ext cx="44" cy="56"/>
            </a:xfrm>
            <a:custGeom>
              <a:avLst/>
              <a:gdLst>
                <a:gd name="T0" fmla="*/ 15 w 15"/>
                <a:gd name="T1" fmla="*/ 22 h 24"/>
                <a:gd name="T2" fmla="*/ 3 w 15"/>
                <a:gd name="T3" fmla="*/ 24 h 24"/>
                <a:gd name="T4" fmla="*/ 0 w 15"/>
                <a:gd name="T5" fmla="*/ 1 h 24"/>
                <a:gd name="T6" fmla="*/ 11 w 15"/>
                <a:gd name="T7" fmla="*/ 0 h 24"/>
                <a:gd name="T8" fmla="*/ 15 w 15"/>
                <a:gd name="T9" fmla="*/ 22 h 24"/>
              </a:gdLst>
              <a:ahLst/>
              <a:cxnLst>
                <a:cxn ang="0">
                  <a:pos x="T0" y="T1"/>
                </a:cxn>
                <a:cxn ang="0">
                  <a:pos x="T2" y="T3"/>
                </a:cxn>
                <a:cxn ang="0">
                  <a:pos x="T4" y="T5"/>
                </a:cxn>
                <a:cxn ang="0">
                  <a:pos x="T6" y="T7"/>
                </a:cxn>
                <a:cxn ang="0">
                  <a:pos x="T8" y="T9"/>
                </a:cxn>
              </a:cxnLst>
              <a:rect l="0" t="0" r="r" b="b"/>
              <a:pathLst>
                <a:path w="15" h="24">
                  <a:moveTo>
                    <a:pt x="15" y="22"/>
                  </a:moveTo>
                  <a:lnTo>
                    <a:pt x="3" y="24"/>
                  </a:lnTo>
                  <a:lnTo>
                    <a:pt x="0" y="1"/>
                  </a:lnTo>
                  <a:lnTo>
                    <a:pt x="11" y="0"/>
                  </a:lnTo>
                  <a:lnTo>
                    <a:pt x="15" y="2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13" name="Freeform 112">
              <a:extLst>
                <a:ext uri="{FF2B5EF4-FFF2-40B4-BE49-F238E27FC236}">
                  <a16:creationId xmlns:a16="http://schemas.microsoft.com/office/drawing/2014/main" id="{845BDB68-146C-5547-8D7E-AC4811B2CD81}"/>
                </a:ext>
              </a:extLst>
            </p:cNvPr>
            <p:cNvSpPr>
              <a:spLocks/>
            </p:cNvSpPr>
            <p:nvPr/>
          </p:nvSpPr>
          <p:spPr bwMode="auto">
            <a:xfrm>
              <a:off x="18914" y="10513"/>
              <a:ext cx="44" cy="56"/>
            </a:xfrm>
            <a:custGeom>
              <a:avLst/>
              <a:gdLst>
                <a:gd name="T0" fmla="*/ 13 w 13"/>
                <a:gd name="T1" fmla="*/ 0 h 24"/>
                <a:gd name="T2" fmla="*/ 2 w 13"/>
                <a:gd name="T3" fmla="*/ 0 h 24"/>
                <a:gd name="T4" fmla="*/ 0 w 13"/>
                <a:gd name="T5" fmla="*/ 24 h 24"/>
                <a:gd name="T6" fmla="*/ 12 w 13"/>
                <a:gd name="T7" fmla="*/ 24 h 24"/>
                <a:gd name="T8" fmla="*/ 13 w 13"/>
                <a:gd name="T9" fmla="*/ 0 h 24"/>
              </a:gdLst>
              <a:ahLst/>
              <a:cxnLst>
                <a:cxn ang="0">
                  <a:pos x="T0" y="T1"/>
                </a:cxn>
                <a:cxn ang="0">
                  <a:pos x="T2" y="T3"/>
                </a:cxn>
                <a:cxn ang="0">
                  <a:pos x="T4" y="T5"/>
                </a:cxn>
                <a:cxn ang="0">
                  <a:pos x="T6" y="T7"/>
                </a:cxn>
                <a:cxn ang="0">
                  <a:pos x="T8" y="T9"/>
                </a:cxn>
              </a:cxnLst>
              <a:rect l="0" t="0" r="r" b="b"/>
              <a:pathLst>
                <a:path w="13" h="24">
                  <a:moveTo>
                    <a:pt x="13" y="0"/>
                  </a:moveTo>
                  <a:lnTo>
                    <a:pt x="2" y="0"/>
                  </a:lnTo>
                  <a:lnTo>
                    <a:pt x="0" y="24"/>
                  </a:lnTo>
                  <a:lnTo>
                    <a:pt x="12" y="24"/>
                  </a:lnTo>
                  <a:lnTo>
                    <a:pt x="1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14" name="Freeform 113">
              <a:extLst>
                <a:ext uri="{FF2B5EF4-FFF2-40B4-BE49-F238E27FC236}">
                  <a16:creationId xmlns:a16="http://schemas.microsoft.com/office/drawing/2014/main" id="{DB2B8BD8-AE9C-5042-90C3-99E7B003A858}"/>
                </a:ext>
              </a:extLst>
            </p:cNvPr>
            <p:cNvSpPr>
              <a:spLocks/>
            </p:cNvSpPr>
            <p:nvPr/>
          </p:nvSpPr>
          <p:spPr bwMode="auto">
            <a:xfrm>
              <a:off x="18903" y="8942"/>
              <a:ext cx="150" cy="574"/>
            </a:xfrm>
            <a:custGeom>
              <a:avLst/>
              <a:gdLst>
                <a:gd name="T0" fmla="*/ 71 w 71"/>
                <a:gd name="T1" fmla="*/ 0 h 245"/>
                <a:gd name="T2" fmla="*/ 71 w 71"/>
                <a:gd name="T3" fmla="*/ 37 h 245"/>
                <a:gd name="T4" fmla="*/ 69 w 71"/>
                <a:gd name="T5" fmla="*/ 63 h 245"/>
                <a:gd name="T6" fmla="*/ 62 w 71"/>
                <a:gd name="T7" fmla="*/ 92 h 245"/>
                <a:gd name="T8" fmla="*/ 47 w 71"/>
                <a:gd name="T9" fmla="*/ 162 h 245"/>
                <a:gd name="T10" fmla="*/ 23 w 71"/>
                <a:gd name="T11" fmla="*/ 245 h 245"/>
                <a:gd name="T12" fmla="*/ 0 w 71"/>
                <a:gd name="T13" fmla="*/ 237 h 245"/>
                <a:gd name="T14" fmla="*/ 24 w 71"/>
                <a:gd name="T15" fmla="*/ 156 h 245"/>
                <a:gd name="T16" fmla="*/ 38 w 71"/>
                <a:gd name="T17" fmla="*/ 88 h 245"/>
                <a:gd name="T18" fmla="*/ 44 w 71"/>
                <a:gd name="T19" fmla="*/ 61 h 245"/>
                <a:gd name="T20" fmla="*/ 47 w 71"/>
                <a:gd name="T21" fmla="*/ 36 h 245"/>
                <a:gd name="T22" fmla="*/ 47 w 71"/>
                <a:gd name="T23" fmla="*/ 0 h 245"/>
                <a:gd name="T24" fmla="*/ 71 w 71"/>
                <a:gd name="T25"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245">
                  <a:moveTo>
                    <a:pt x="71" y="0"/>
                  </a:moveTo>
                  <a:lnTo>
                    <a:pt x="71" y="37"/>
                  </a:lnTo>
                  <a:lnTo>
                    <a:pt x="69" y="63"/>
                  </a:lnTo>
                  <a:lnTo>
                    <a:pt x="62" y="92"/>
                  </a:lnTo>
                  <a:lnTo>
                    <a:pt x="47" y="162"/>
                  </a:lnTo>
                  <a:lnTo>
                    <a:pt x="23" y="245"/>
                  </a:lnTo>
                  <a:lnTo>
                    <a:pt x="0" y="237"/>
                  </a:lnTo>
                  <a:lnTo>
                    <a:pt x="24" y="156"/>
                  </a:lnTo>
                  <a:lnTo>
                    <a:pt x="38" y="88"/>
                  </a:lnTo>
                  <a:lnTo>
                    <a:pt x="44" y="61"/>
                  </a:lnTo>
                  <a:lnTo>
                    <a:pt x="47" y="36"/>
                  </a:lnTo>
                  <a:lnTo>
                    <a:pt x="47" y="0"/>
                  </a:lnTo>
                  <a:lnTo>
                    <a:pt x="7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15" name="Freeform 114">
              <a:extLst>
                <a:ext uri="{FF2B5EF4-FFF2-40B4-BE49-F238E27FC236}">
                  <a16:creationId xmlns:a16="http://schemas.microsoft.com/office/drawing/2014/main" id="{041E1476-7D17-8D47-9CA8-46E2C7DE06C2}"/>
                </a:ext>
              </a:extLst>
            </p:cNvPr>
            <p:cNvSpPr>
              <a:spLocks/>
            </p:cNvSpPr>
            <p:nvPr/>
          </p:nvSpPr>
          <p:spPr bwMode="auto">
            <a:xfrm>
              <a:off x="18895" y="9497"/>
              <a:ext cx="58" cy="45"/>
            </a:xfrm>
            <a:custGeom>
              <a:avLst/>
              <a:gdLst>
                <a:gd name="T0" fmla="*/ 27 w 27"/>
                <a:gd name="T1" fmla="*/ 8 h 19"/>
                <a:gd name="T2" fmla="*/ 23 w 27"/>
                <a:gd name="T3" fmla="*/ 19 h 19"/>
                <a:gd name="T4" fmla="*/ 0 w 27"/>
                <a:gd name="T5" fmla="*/ 11 h 19"/>
                <a:gd name="T6" fmla="*/ 4 w 27"/>
                <a:gd name="T7" fmla="*/ 0 h 19"/>
                <a:gd name="T8" fmla="*/ 27 w 27"/>
                <a:gd name="T9" fmla="*/ 8 h 19"/>
              </a:gdLst>
              <a:ahLst/>
              <a:cxnLst>
                <a:cxn ang="0">
                  <a:pos x="T0" y="T1"/>
                </a:cxn>
                <a:cxn ang="0">
                  <a:pos x="T2" y="T3"/>
                </a:cxn>
                <a:cxn ang="0">
                  <a:pos x="T4" y="T5"/>
                </a:cxn>
                <a:cxn ang="0">
                  <a:pos x="T6" y="T7"/>
                </a:cxn>
                <a:cxn ang="0">
                  <a:pos x="T8" y="T9"/>
                </a:cxn>
              </a:cxnLst>
              <a:rect l="0" t="0" r="r" b="b"/>
              <a:pathLst>
                <a:path w="27" h="19">
                  <a:moveTo>
                    <a:pt x="27" y="8"/>
                  </a:moveTo>
                  <a:lnTo>
                    <a:pt x="23" y="19"/>
                  </a:lnTo>
                  <a:lnTo>
                    <a:pt x="0" y="11"/>
                  </a:lnTo>
                  <a:lnTo>
                    <a:pt x="4" y="0"/>
                  </a:lnTo>
                  <a:lnTo>
                    <a:pt x="27" y="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16" name="Rectangle 115">
              <a:extLst>
                <a:ext uri="{FF2B5EF4-FFF2-40B4-BE49-F238E27FC236}">
                  <a16:creationId xmlns:a16="http://schemas.microsoft.com/office/drawing/2014/main" id="{80E73141-03BB-5940-A099-0D5AFE1517AC}"/>
                </a:ext>
              </a:extLst>
            </p:cNvPr>
            <p:cNvSpPr>
              <a:spLocks noChangeArrowheads="1"/>
            </p:cNvSpPr>
            <p:nvPr/>
          </p:nvSpPr>
          <p:spPr bwMode="auto">
            <a:xfrm>
              <a:off x="19003" y="8899"/>
              <a:ext cx="50" cy="4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117" name="Freeform 116">
              <a:extLst>
                <a:ext uri="{FF2B5EF4-FFF2-40B4-BE49-F238E27FC236}">
                  <a16:creationId xmlns:a16="http://schemas.microsoft.com/office/drawing/2014/main" id="{BA7CCFF1-7BD3-1846-A3D5-87FAB6D526F5}"/>
                </a:ext>
              </a:extLst>
            </p:cNvPr>
            <p:cNvSpPr>
              <a:spLocks/>
            </p:cNvSpPr>
            <p:nvPr/>
          </p:nvSpPr>
          <p:spPr bwMode="auto">
            <a:xfrm>
              <a:off x="19133" y="6873"/>
              <a:ext cx="441" cy="515"/>
            </a:xfrm>
            <a:custGeom>
              <a:avLst/>
              <a:gdLst>
                <a:gd name="T0" fmla="*/ 211 w 211"/>
                <a:gd name="T1" fmla="*/ 16 h 220"/>
                <a:gd name="T2" fmla="*/ 86 w 211"/>
                <a:gd name="T3" fmla="*/ 146 h 220"/>
                <a:gd name="T4" fmla="*/ 18 w 211"/>
                <a:gd name="T5" fmla="*/ 220 h 220"/>
                <a:gd name="T6" fmla="*/ 0 w 211"/>
                <a:gd name="T7" fmla="*/ 203 h 220"/>
                <a:gd name="T8" fmla="*/ 68 w 211"/>
                <a:gd name="T9" fmla="*/ 130 h 220"/>
                <a:gd name="T10" fmla="*/ 193 w 211"/>
                <a:gd name="T11" fmla="*/ 0 h 220"/>
                <a:gd name="T12" fmla="*/ 211 w 211"/>
                <a:gd name="T13" fmla="*/ 16 h 220"/>
              </a:gdLst>
              <a:ahLst/>
              <a:cxnLst>
                <a:cxn ang="0">
                  <a:pos x="T0" y="T1"/>
                </a:cxn>
                <a:cxn ang="0">
                  <a:pos x="T2" y="T3"/>
                </a:cxn>
                <a:cxn ang="0">
                  <a:pos x="T4" y="T5"/>
                </a:cxn>
                <a:cxn ang="0">
                  <a:pos x="T6" y="T7"/>
                </a:cxn>
                <a:cxn ang="0">
                  <a:pos x="T8" y="T9"/>
                </a:cxn>
                <a:cxn ang="0">
                  <a:pos x="T10" y="T11"/>
                </a:cxn>
                <a:cxn ang="0">
                  <a:pos x="T12" y="T13"/>
                </a:cxn>
              </a:cxnLst>
              <a:rect l="0" t="0" r="r" b="b"/>
              <a:pathLst>
                <a:path w="211" h="220">
                  <a:moveTo>
                    <a:pt x="211" y="16"/>
                  </a:moveTo>
                  <a:lnTo>
                    <a:pt x="86" y="146"/>
                  </a:lnTo>
                  <a:lnTo>
                    <a:pt x="18" y="220"/>
                  </a:lnTo>
                  <a:lnTo>
                    <a:pt x="0" y="203"/>
                  </a:lnTo>
                  <a:lnTo>
                    <a:pt x="68" y="130"/>
                  </a:lnTo>
                  <a:lnTo>
                    <a:pt x="193" y="0"/>
                  </a:lnTo>
                  <a:lnTo>
                    <a:pt x="211" y="1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18" name="Freeform 117">
              <a:extLst>
                <a:ext uri="{FF2B5EF4-FFF2-40B4-BE49-F238E27FC236}">
                  <a16:creationId xmlns:a16="http://schemas.microsoft.com/office/drawing/2014/main" id="{7AFBA0AA-7115-DD41-96BD-ED3D7175FE66}"/>
                </a:ext>
              </a:extLst>
            </p:cNvPr>
            <p:cNvSpPr>
              <a:spLocks/>
            </p:cNvSpPr>
            <p:nvPr/>
          </p:nvSpPr>
          <p:spPr bwMode="auto">
            <a:xfrm>
              <a:off x="18970" y="7352"/>
              <a:ext cx="204" cy="448"/>
            </a:xfrm>
            <a:custGeom>
              <a:avLst/>
              <a:gdLst>
                <a:gd name="T0" fmla="*/ 97 w 97"/>
                <a:gd name="T1" fmla="*/ 12 h 191"/>
                <a:gd name="T2" fmla="*/ 89 w 97"/>
                <a:gd name="T3" fmla="*/ 25 h 191"/>
                <a:gd name="T4" fmla="*/ 80 w 97"/>
                <a:gd name="T5" fmla="*/ 38 h 191"/>
                <a:gd name="T6" fmla="*/ 63 w 97"/>
                <a:gd name="T7" fmla="*/ 76 h 191"/>
                <a:gd name="T8" fmla="*/ 44 w 97"/>
                <a:gd name="T9" fmla="*/ 127 h 191"/>
                <a:gd name="T10" fmla="*/ 23 w 97"/>
                <a:gd name="T11" fmla="*/ 191 h 191"/>
                <a:gd name="T12" fmla="*/ 0 w 97"/>
                <a:gd name="T13" fmla="*/ 183 h 191"/>
                <a:gd name="T14" fmla="*/ 21 w 97"/>
                <a:gd name="T15" fmla="*/ 120 h 191"/>
                <a:gd name="T16" fmla="*/ 40 w 97"/>
                <a:gd name="T17" fmla="*/ 68 h 191"/>
                <a:gd name="T18" fmla="*/ 58 w 97"/>
                <a:gd name="T19" fmla="*/ 28 h 191"/>
                <a:gd name="T20" fmla="*/ 68 w 97"/>
                <a:gd name="T21" fmla="*/ 12 h 191"/>
                <a:gd name="T22" fmla="*/ 76 w 97"/>
                <a:gd name="T23" fmla="*/ 0 h 191"/>
                <a:gd name="T24" fmla="*/ 97 w 97"/>
                <a:gd name="T25" fmla="*/ 12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91">
                  <a:moveTo>
                    <a:pt x="97" y="12"/>
                  </a:moveTo>
                  <a:lnTo>
                    <a:pt x="89" y="25"/>
                  </a:lnTo>
                  <a:lnTo>
                    <a:pt x="80" y="38"/>
                  </a:lnTo>
                  <a:lnTo>
                    <a:pt x="63" y="76"/>
                  </a:lnTo>
                  <a:lnTo>
                    <a:pt x="44" y="127"/>
                  </a:lnTo>
                  <a:lnTo>
                    <a:pt x="23" y="191"/>
                  </a:lnTo>
                  <a:lnTo>
                    <a:pt x="0" y="183"/>
                  </a:lnTo>
                  <a:lnTo>
                    <a:pt x="21" y="120"/>
                  </a:lnTo>
                  <a:lnTo>
                    <a:pt x="40" y="68"/>
                  </a:lnTo>
                  <a:lnTo>
                    <a:pt x="58" y="28"/>
                  </a:lnTo>
                  <a:lnTo>
                    <a:pt x="68" y="12"/>
                  </a:lnTo>
                  <a:lnTo>
                    <a:pt x="76" y="0"/>
                  </a:lnTo>
                  <a:lnTo>
                    <a:pt x="97" y="1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19" name="Freeform 118">
              <a:extLst>
                <a:ext uri="{FF2B5EF4-FFF2-40B4-BE49-F238E27FC236}">
                  <a16:creationId xmlns:a16="http://schemas.microsoft.com/office/drawing/2014/main" id="{E709C127-EF9C-C54C-A436-F8DE6D33A97F}"/>
                </a:ext>
              </a:extLst>
            </p:cNvPr>
            <p:cNvSpPr>
              <a:spLocks/>
            </p:cNvSpPr>
            <p:nvPr/>
          </p:nvSpPr>
          <p:spPr bwMode="auto">
            <a:xfrm>
              <a:off x="19133" y="7344"/>
              <a:ext cx="44" cy="44"/>
            </a:xfrm>
            <a:custGeom>
              <a:avLst/>
              <a:gdLst>
                <a:gd name="T0" fmla="*/ 1 w 21"/>
                <a:gd name="T1" fmla="*/ 0 h 17"/>
                <a:gd name="T2" fmla="*/ 0 w 21"/>
                <a:gd name="T3" fmla="*/ 2 h 17"/>
                <a:gd name="T4" fmla="*/ 21 w 21"/>
                <a:gd name="T5" fmla="*/ 14 h 17"/>
                <a:gd name="T6" fmla="*/ 19 w 21"/>
                <a:gd name="T7" fmla="*/ 17 h 17"/>
                <a:gd name="T8" fmla="*/ 1 w 21"/>
                <a:gd name="T9" fmla="*/ 0 h 17"/>
              </a:gdLst>
              <a:ahLst/>
              <a:cxnLst>
                <a:cxn ang="0">
                  <a:pos x="T0" y="T1"/>
                </a:cxn>
                <a:cxn ang="0">
                  <a:pos x="T2" y="T3"/>
                </a:cxn>
                <a:cxn ang="0">
                  <a:pos x="T4" y="T5"/>
                </a:cxn>
                <a:cxn ang="0">
                  <a:pos x="T6" y="T7"/>
                </a:cxn>
                <a:cxn ang="0">
                  <a:pos x="T8" y="T9"/>
                </a:cxn>
              </a:cxnLst>
              <a:rect l="0" t="0" r="r" b="b"/>
              <a:pathLst>
                <a:path w="21" h="17">
                  <a:moveTo>
                    <a:pt x="1" y="0"/>
                  </a:moveTo>
                  <a:lnTo>
                    <a:pt x="0" y="2"/>
                  </a:lnTo>
                  <a:lnTo>
                    <a:pt x="21" y="14"/>
                  </a:lnTo>
                  <a:lnTo>
                    <a:pt x="19" y="17"/>
                  </a:lnTo>
                  <a:lnTo>
                    <a:pt x="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20" name="Freeform 119">
              <a:extLst>
                <a:ext uri="{FF2B5EF4-FFF2-40B4-BE49-F238E27FC236}">
                  <a16:creationId xmlns:a16="http://schemas.microsoft.com/office/drawing/2014/main" id="{3F882F6C-68E9-C34D-812F-662C163195B3}"/>
                </a:ext>
              </a:extLst>
            </p:cNvPr>
            <p:cNvSpPr>
              <a:spLocks/>
            </p:cNvSpPr>
            <p:nvPr/>
          </p:nvSpPr>
          <p:spPr bwMode="auto">
            <a:xfrm>
              <a:off x="18861" y="7781"/>
              <a:ext cx="158" cy="466"/>
            </a:xfrm>
            <a:custGeom>
              <a:avLst/>
              <a:gdLst>
                <a:gd name="T0" fmla="*/ 76 w 76"/>
                <a:gd name="T1" fmla="*/ 8 h 199"/>
                <a:gd name="T2" fmla="*/ 41 w 76"/>
                <a:gd name="T3" fmla="*/ 125 h 199"/>
                <a:gd name="T4" fmla="*/ 23 w 76"/>
                <a:gd name="T5" fmla="*/ 199 h 199"/>
                <a:gd name="T6" fmla="*/ 0 w 76"/>
                <a:gd name="T7" fmla="*/ 192 h 199"/>
                <a:gd name="T8" fmla="*/ 18 w 76"/>
                <a:gd name="T9" fmla="*/ 118 h 199"/>
                <a:gd name="T10" fmla="*/ 53 w 76"/>
                <a:gd name="T11" fmla="*/ 0 h 199"/>
                <a:gd name="T12" fmla="*/ 76 w 76"/>
                <a:gd name="T13" fmla="*/ 8 h 199"/>
              </a:gdLst>
              <a:ahLst/>
              <a:cxnLst>
                <a:cxn ang="0">
                  <a:pos x="T0" y="T1"/>
                </a:cxn>
                <a:cxn ang="0">
                  <a:pos x="T2" y="T3"/>
                </a:cxn>
                <a:cxn ang="0">
                  <a:pos x="T4" y="T5"/>
                </a:cxn>
                <a:cxn ang="0">
                  <a:pos x="T6" y="T7"/>
                </a:cxn>
                <a:cxn ang="0">
                  <a:pos x="T8" y="T9"/>
                </a:cxn>
                <a:cxn ang="0">
                  <a:pos x="T10" y="T11"/>
                </a:cxn>
                <a:cxn ang="0">
                  <a:pos x="T12" y="T13"/>
                </a:cxn>
              </a:cxnLst>
              <a:rect l="0" t="0" r="r" b="b"/>
              <a:pathLst>
                <a:path w="76" h="199">
                  <a:moveTo>
                    <a:pt x="76" y="8"/>
                  </a:moveTo>
                  <a:lnTo>
                    <a:pt x="41" y="125"/>
                  </a:lnTo>
                  <a:lnTo>
                    <a:pt x="23" y="199"/>
                  </a:lnTo>
                  <a:lnTo>
                    <a:pt x="0" y="192"/>
                  </a:lnTo>
                  <a:lnTo>
                    <a:pt x="18" y="118"/>
                  </a:lnTo>
                  <a:lnTo>
                    <a:pt x="53" y="0"/>
                  </a:lnTo>
                  <a:lnTo>
                    <a:pt x="76" y="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21" name="Freeform 120">
              <a:extLst>
                <a:ext uri="{FF2B5EF4-FFF2-40B4-BE49-F238E27FC236}">
                  <a16:creationId xmlns:a16="http://schemas.microsoft.com/office/drawing/2014/main" id="{FCB1CCBB-A728-1D4A-8EFE-59D411872B65}"/>
                </a:ext>
              </a:extLst>
            </p:cNvPr>
            <p:cNvSpPr>
              <a:spLocks/>
            </p:cNvSpPr>
            <p:nvPr/>
          </p:nvSpPr>
          <p:spPr bwMode="auto">
            <a:xfrm>
              <a:off x="18970" y="7756"/>
              <a:ext cx="50" cy="44"/>
            </a:xfrm>
            <a:custGeom>
              <a:avLst/>
              <a:gdLst>
                <a:gd name="T0" fmla="*/ 0 w 23"/>
                <a:gd name="T1" fmla="*/ 0 h 8"/>
                <a:gd name="T2" fmla="*/ 23 w 23"/>
                <a:gd name="T3" fmla="*/ 8 h 8"/>
                <a:gd name="T4" fmla="*/ 0 w 23"/>
                <a:gd name="T5" fmla="*/ 0 h 8"/>
              </a:gdLst>
              <a:ahLst/>
              <a:cxnLst>
                <a:cxn ang="0">
                  <a:pos x="T0" y="T1"/>
                </a:cxn>
                <a:cxn ang="0">
                  <a:pos x="T2" y="T3"/>
                </a:cxn>
                <a:cxn ang="0">
                  <a:pos x="T4" y="T5"/>
                </a:cxn>
              </a:cxnLst>
              <a:rect l="0" t="0" r="r" b="b"/>
              <a:pathLst>
                <a:path w="23" h="8">
                  <a:moveTo>
                    <a:pt x="0" y="0"/>
                  </a:moveTo>
                  <a:lnTo>
                    <a:pt x="23" y="8"/>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22" name="Freeform 121">
              <a:extLst>
                <a:ext uri="{FF2B5EF4-FFF2-40B4-BE49-F238E27FC236}">
                  <a16:creationId xmlns:a16="http://schemas.microsoft.com/office/drawing/2014/main" id="{565BF138-661A-AD44-8CCF-C4B323B07618}"/>
                </a:ext>
              </a:extLst>
            </p:cNvPr>
            <p:cNvSpPr>
              <a:spLocks/>
            </p:cNvSpPr>
            <p:nvPr/>
          </p:nvSpPr>
          <p:spPr bwMode="auto">
            <a:xfrm>
              <a:off x="18853" y="8236"/>
              <a:ext cx="88" cy="316"/>
            </a:xfrm>
            <a:custGeom>
              <a:avLst/>
              <a:gdLst>
                <a:gd name="T0" fmla="*/ 28 w 43"/>
                <a:gd name="T1" fmla="*/ 3 h 135"/>
                <a:gd name="T2" fmla="*/ 24 w 43"/>
                <a:gd name="T3" fmla="*/ 28 h 135"/>
                <a:gd name="T4" fmla="*/ 27 w 43"/>
                <a:gd name="T5" fmla="*/ 58 h 135"/>
                <a:gd name="T6" fmla="*/ 32 w 43"/>
                <a:gd name="T7" fmla="*/ 92 h 135"/>
                <a:gd name="T8" fmla="*/ 43 w 43"/>
                <a:gd name="T9" fmla="*/ 128 h 135"/>
                <a:gd name="T10" fmla="*/ 20 w 43"/>
                <a:gd name="T11" fmla="*/ 135 h 135"/>
                <a:gd name="T12" fmla="*/ 8 w 43"/>
                <a:gd name="T13" fmla="*/ 95 h 135"/>
                <a:gd name="T14" fmla="*/ 3 w 43"/>
                <a:gd name="T15" fmla="*/ 60 h 135"/>
                <a:gd name="T16" fmla="*/ 0 w 43"/>
                <a:gd name="T17" fmla="*/ 28 h 135"/>
                <a:gd name="T18" fmla="*/ 4 w 43"/>
                <a:gd name="T19" fmla="*/ 0 h 135"/>
                <a:gd name="T20" fmla="*/ 28 w 43"/>
                <a:gd name="T2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35">
                  <a:moveTo>
                    <a:pt x="28" y="3"/>
                  </a:moveTo>
                  <a:lnTo>
                    <a:pt x="24" y="28"/>
                  </a:lnTo>
                  <a:lnTo>
                    <a:pt x="27" y="58"/>
                  </a:lnTo>
                  <a:lnTo>
                    <a:pt x="32" y="92"/>
                  </a:lnTo>
                  <a:lnTo>
                    <a:pt x="43" y="128"/>
                  </a:lnTo>
                  <a:lnTo>
                    <a:pt x="20" y="135"/>
                  </a:lnTo>
                  <a:lnTo>
                    <a:pt x="8" y="95"/>
                  </a:lnTo>
                  <a:lnTo>
                    <a:pt x="3" y="60"/>
                  </a:lnTo>
                  <a:lnTo>
                    <a:pt x="0" y="28"/>
                  </a:lnTo>
                  <a:lnTo>
                    <a:pt x="4" y="0"/>
                  </a:lnTo>
                  <a:lnTo>
                    <a:pt x="28"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23" name="Freeform 122">
              <a:extLst>
                <a:ext uri="{FF2B5EF4-FFF2-40B4-BE49-F238E27FC236}">
                  <a16:creationId xmlns:a16="http://schemas.microsoft.com/office/drawing/2014/main" id="{54EF7033-9FE1-AA43-B89E-3498DD6ED05B}"/>
                </a:ext>
              </a:extLst>
            </p:cNvPr>
            <p:cNvSpPr>
              <a:spLocks/>
            </p:cNvSpPr>
            <p:nvPr/>
          </p:nvSpPr>
          <p:spPr bwMode="auto">
            <a:xfrm>
              <a:off x="18857" y="8203"/>
              <a:ext cx="54" cy="44"/>
            </a:xfrm>
            <a:custGeom>
              <a:avLst/>
              <a:gdLst>
                <a:gd name="T0" fmla="*/ 1 w 24"/>
                <a:gd name="T1" fmla="*/ 0 h 7"/>
                <a:gd name="T2" fmla="*/ 0 w 24"/>
                <a:gd name="T3" fmla="*/ 6 h 7"/>
                <a:gd name="T4" fmla="*/ 0 w 24"/>
                <a:gd name="T5" fmla="*/ 2 h 7"/>
                <a:gd name="T6" fmla="*/ 24 w 24"/>
                <a:gd name="T7" fmla="*/ 5 h 7"/>
                <a:gd name="T8" fmla="*/ 24 w 24"/>
                <a:gd name="T9" fmla="*/ 7 h 7"/>
                <a:gd name="T10" fmla="*/ 1 w 24"/>
                <a:gd name="T11" fmla="*/ 0 h 7"/>
              </a:gdLst>
              <a:ahLst/>
              <a:cxnLst>
                <a:cxn ang="0">
                  <a:pos x="T0" y="T1"/>
                </a:cxn>
                <a:cxn ang="0">
                  <a:pos x="T2" y="T3"/>
                </a:cxn>
                <a:cxn ang="0">
                  <a:pos x="T4" y="T5"/>
                </a:cxn>
                <a:cxn ang="0">
                  <a:pos x="T6" y="T7"/>
                </a:cxn>
                <a:cxn ang="0">
                  <a:pos x="T8" y="T9"/>
                </a:cxn>
                <a:cxn ang="0">
                  <a:pos x="T10" y="T11"/>
                </a:cxn>
              </a:cxnLst>
              <a:rect l="0" t="0" r="r" b="b"/>
              <a:pathLst>
                <a:path w="24" h="7">
                  <a:moveTo>
                    <a:pt x="1" y="0"/>
                  </a:moveTo>
                  <a:lnTo>
                    <a:pt x="0" y="6"/>
                  </a:lnTo>
                  <a:lnTo>
                    <a:pt x="0" y="2"/>
                  </a:lnTo>
                  <a:lnTo>
                    <a:pt x="24" y="5"/>
                  </a:lnTo>
                  <a:lnTo>
                    <a:pt x="24" y="7"/>
                  </a:lnTo>
                  <a:lnTo>
                    <a:pt x="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24" name="Freeform 123">
              <a:extLst>
                <a:ext uri="{FF2B5EF4-FFF2-40B4-BE49-F238E27FC236}">
                  <a16:creationId xmlns:a16="http://schemas.microsoft.com/office/drawing/2014/main" id="{18198365-BA86-334D-903C-3E9734DE02C7}"/>
                </a:ext>
              </a:extLst>
            </p:cNvPr>
            <p:cNvSpPr>
              <a:spLocks/>
            </p:cNvSpPr>
            <p:nvPr/>
          </p:nvSpPr>
          <p:spPr bwMode="auto">
            <a:xfrm>
              <a:off x="18895" y="8535"/>
              <a:ext cx="113" cy="251"/>
            </a:xfrm>
            <a:custGeom>
              <a:avLst/>
              <a:gdLst>
                <a:gd name="T0" fmla="*/ 23 w 55"/>
                <a:gd name="T1" fmla="*/ 0 h 107"/>
                <a:gd name="T2" fmla="*/ 55 w 55"/>
                <a:gd name="T3" fmla="*/ 100 h 107"/>
                <a:gd name="T4" fmla="*/ 32 w 55"/>
                <a:gd name="T5" fmla="*/ 107 h 107"/>
                <a:gd name="T6" fmla="*/ 0 w 55"/>
                <a:gd name="T7" fmla="*/ 7 h 107"/>
                <a:gd name="T8" fmla="*/ 23 w 55"/>
                <a:gd name="T9" fmla="*/ 0 h 107"/>
              </a:gdLst>
              <a:ahLst/>
              <a:cxnLst>
                <a:cxn ang="0">
                  <a:pos x="T0" y="T1"/>
                </a:cxn>
                <a:cxn ang="0">
                  <a:pos x="T2" y="T3"/>
                </a:cxn>
                <a:cxn ang="0">
                  <a:pos x="T4" y="T5"/>
                </a:cxn>
                <a:cxn ang="0">
                  <a:pos x="T6" y="T7"/>
                </a:cxn>
                <a:cxn ang="0">
                  <a:pos x="T8" y="T9"/>
                </a:cxn>
              </a:cxnLst>
              <a:rect l="0" t="0" r="r" b="b"/>
              <a:pathLst>
                <a:path w="55" h="107">
                  <a:moveTo>
                    <a:pt x="23" y="0"/>
                  </a:moveTo>
                  <a:lnTo>
                    <a:pt x="55" y="100"/>
                  </a:lnTo>
                  <a:lnTo>
                    <a:pt x="32" y="107"/>
                  </a:lnTo>
                  <a:lnTo>
                    <a:pt x="0" y="7"/>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25" name="Freeform 124">
              <a:extLst>
                <a:ext uri="{FF2B5EF4-FFF2-40B4-BE49-F238E27FC236}">
                  <a16:creationId xmlns:a16="http://schemas.microsoft.com/office/drawing/2014/main" id="{31185ACE-9F5E-6049-B7A6-6223B672E8C8}"/>
                </a:ext>
              </a:extLst>
            </p:cNvPr>
            <p:cNvSpPr>
              <a:spLocks/>
            </p:cNvSpPr>
            <p:nvPr/>
          </p:nvSpPr>
          <p:spPr bwMode="auto">
            <a:xfrm>
              <a:off x="18895" y="8508"/>
              <a:ext cx="46" cy="44"/>
            </a:xfrm>
            <a:custGeom>
              <a:avLst/>
              <a:gdLst>
                <a:gd name="T0" fmla="*/ 0 w 23"/>
                <a:gd name="T1" fmla="*/ 7 h 7"/>
                <a:gd name="T2" fmla="*/ 23 w 23"/>
                <a:gd name="T3" fmla="*/ 0 h 7"/>
                <a:gd name="T4" fmla="*/ 0 w 23"/>
                <a:gd name="T5" fmla="*/ 7 h 7"/>
              </a:gdLst>
              <a:ahLst/>
              <a:cxnLst>
                <a:cxn ang="0">
                  <a:pos x="T0" y="T1"/>
                </a:cxn>
                <a:cxn ang="0">
                  <a:pos x="T2" y="T3"/>
                </a:cxn>
                <a:cxn ang="0">
                  <a:pos x="T4" y="T5"/>
                </a:cxn>
              </a:cxnLst>
              <a:rect l="0" t="0" r="r" b="b"/>
              <a:pathLst>
                <a:path w="23" h="7">
                  <a:moveTo>
                    <a:pt x="0" y="7"/>
                  </a:moveTo>
                  <a:lnTo>
                    <a:pt x="23" y="0"/>
                  </a:lnTo>
                  <a:lnTo>
                    <a:pt x="0" y="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26" name="Freeform 125">
              <a:extLst>
                <a:ext uri="{FF2B5EF4-FFF2-40B4-BE49-F238E27FC236}">
                  <a16:creationId xmlns:a16="http://schemas.microsoft.com/office/drawing/2014/main" id="{438C662D-8706-2544-A686-052991245A05}"/>
                </a:ext>
              </a:extLst>
            </p:cNvPr>
            <p:cNvSpPr>
              <a:spLocks/>
            </p:cNvSpPr>
            <p:nvPr/>
          </p:nvSpPr>
          <p:spPr bwMode="auto">
            <a:xfrm>
              <a:off x="18962" y="8769"/>
              <a:ext cx="54" cy="45"/>
            </a:xfrm>
            <a:custGeom>
              <a:avLst/>
              <a:gdLst>
                <a:gd name="T0" fmla="*/ 23 w 27"/>
                <a:gd name="T1" fmla="*/ 0 h 19"/>
                <a:gd name="T2" fmla="*/ 27 w 27"/>
                <a:gd name="T3" fmla="*/ 11 h 19"/>
                <a:gd name="T4" fmla="*/ 4 w 27"/>
                <a:gd name="T5" fmla="*/ 19 h 19"/>
                <a:gd name="T6" fmla="*/ 0 w 27"/>
                <a:gd name="T7" fmla="*/ 7 h 19"/>
                <a:gd name="T8" fmla="*/ 23 w 27"/>
                <a:gd name="T9" fmla="*/ 0 h 19"/>
              </a:gdLst>
              <a:ahLst/>
              <a:cxnLst>
                <a:cxn ang="0">
                  <a:pos x="T0" y="T1"/>
                </a:cxn>
                <a:cxn ang="0">
                  <a:pos x="T2" y="T3"/>
                </a:cxn>
                <a:cxn ang="0">
                  <a:pos x="T4" y="T5"/>
                </a:cxn>
                <a:cxn ang="0">
                  <a:pos x="T6" y="T7"/>
                </a:cxn>
                <a:cxn ang="0">
                  <a:pos x="T8" y="T9"/>
                </a:cxn>
              </a:cxnLst>
              <a:rect l="0" t="0" r="r" b="b"/>
              <a:pathLst>
                <a:path w="27" h="19">
                  <a:moveTo>
                    <a:pt x="23" y="0"/>
                  </a:moveTo>
                  <a:lnTo>
                    <a:pt x="27" y="11"/>
                  </a:lnTo>
                  <a:lnTo>
                    <a:pt x="4" y="19"/>
                  </a:lnTo>
                  <a:lnTo>
                    <a:pt x="0" y="7"/>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27" name="Freeform 126">
              <a:extLst>
                <a:ext uri="{FF2B5EF4-FFF2-40B4-BE49-F238E27FC236}">
                  <a16:creationId xmlns:a16="http://schemas.microsoft.com/office/drawing/2014/main" id="{6C0182AB-3843-C94C-BD3D-5066F329AAA8}"/>
                </a:ext>
              </a:extLst>
            </p:cNvPr>
            <p:cNvSpPr>
              <a:spLocks/>
            </p:cNvSpPr>
            <p:nvPr/>
          </p:nvSpPr>
          <p:spPr bwMode="auto">
            <a:xfrm>
              <a:off x="19538" y="6853"/>
              <a:ext cx="50" cy="58"/>
            </a:xfrm>
            <a:custGeom>
              <a:avLst/>
              <a:gdLst>
                <a:gd name="T0" fmla="*/ 18 w 26"/>
                <a:gd name="T1" fmla="*/ 25 h 25"/>
                <a:gd name="T2" fmla="*/ 26 w 26"/>
                <a:gd name="T3" fmla="*/ 16 h 25"/>
                <a:gd name="T4" fmla="*/ 8 w 26"/>
                <a:gd name="T5" fmla="*/ 0 h 25"/>
                <a:gd name="T6" fmla="*/ 0 w 26"/>
                <a:gd name="T7" fmla="*/ 9 h 25"/>
                <a:gd name="T8" fmla="*/ 18 w 26"/>
                <a:gd name="T9" fmla="*/ 25 h 25"/>
              </a:gdLst>
              <a:ahLst/>
              <a:cxnLst>
                <a:cxn ang="0">
                  <a:pos x="T0" y="T1"/>
                </a:cxn>
                <a:cxn ang="0">
                  <a:pos x="T2" y="T3"/>
                </a:cxn>
                <a:cxn ang="0">
                  <a:pos x="T4" y="T5"/>
                </a:cxn>
                <a:cxn ang="0">
                  <a:pos x="T6" y="T7"/>
                </a:cxn>
                <a:cxn ang="0">
                  <a:pos x="T8" y="T9"/>
                </a:cxn>
              </a:cxnLst>
              <a:rect l="0" t="0" r="r" b="b"/>
              <a:pathLst>
                <a:path w="26" h="25">
                  <a:moveTo>
                    <a:pt x="18" y="25"/>
                  </a:moveTo>
                  <a:lnTo>
                    <a:pt x="26" y="16"/>
                  </a:lnTo>
                  <a:lnTo>
                    <a:pt x="8" y="0"/>
                  </a:lnTo>
                  <a:lnTo>
                    <a:pt x="0" y="9"/>
                  </a:lnTo>
                  <a:lnTo>
                    <a:pt x="18" y="2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28" name="Freeform 127">
              <a:extLst>
                <a:ext uri="{FF2B5EF4-FFF2-40B4-BE49-F238E27FC236}">
                  <a16:creationId xmlns:a16="http://schemas.microsoft.com/office/drawing/2014/main" id="{7EB36E98-1183-8D45-8BEA-B1CC89A099F2}"/>
                </a:ext>
              </a:extLst>
            </p:cNvPr>
            <p:cNvSpPr>
              <a:spLocks/>
            </p:cNvSpPr>
            <p:nvPr/>
          </p:nvSpPr>
          <p:spPr bwMode="auto">
            <a:xfrm>
              <a:off x="19663" y="7409"/>
              <a:ext cx="50" cy="2568"/>
            </a:xfrm>
            <a:custGeom>
              <a:avLst/>
              <a:gdLst>
                <a:gd name="T0" fmla="*/ 26 w 26"/>
                <a:gd name="T1" fmla="*/ 0 h 1096"/>
                <a:gd name="T2" fmla="*/ 2 w 26"/>
                <a:gd name="T3" fmla="*/ 0 h 1096"/>
                <a:gd name="T4" fmla="*/ 0 w 26"/>
                <a:gd name="T5" fmla="*/ 547 h 1096"/>
                <a:gd name="T6" fmla="*/ 0 w 26"/>
                <a:gd name="T7" fmla="*/ 1096 h 1096"/>
                <a:gd name="T8" fmla="*/ 25 w 26"/>
                <a:gd name="T9" fmla="*/ 1096 h 1096"/>
                <a:gd name="T10" fmla="*/ 25 w 26"/>
                <a:gd name="T11" fmla="*/ 547 h 1096"/>
                <a:gd name="T12" fmla="*/ 26 w 26"/>
                <a:gd name="T13" fmla="*/ 0 h 1096"/>
              </a:gdLst>
              <a:ahLst/>
              <a:cxnLst>
                <a:cxn ang="0">
                  <a:pos x="T0" y="T1"/>
                </a:cxn>
                <a:cxn ang="0">
                  <a:pos x="T2" y="T3"/>
                </a:cxn>
                <a:cxn ang="0">
                  <a:pos x="T4" y="T5"/>
                </a:cxn>
                <a:cxn ang="0">
                  <a:pos x="T6" y="T7"/>
                </a:cxn>
                <a:cxn ang="0">
                  <a:pos x="T8" y="T9"/>
                </a:cxn>
                <a:cxn ang="0">
                  <a:pos x="T10" y="T11"/>
                </a:cxn>
                <a:cxn ang="0">
                  <a:pos x="T12" y="T13"/>
                </a:cxn>
              </a:cxnLst>
              <a:rect l="0" t="0" r="r" b="b"/>
              <a:pathLst>
                <a:path w="26" h="1096">
                  <a:moveTo>
                    <a:pt x="26" y="0"/>
                  </a:moveTo>
                  <a:lnTo>
                    <a:pt x="2" y="0"/>
                  </a:lnTo>
                  <a:lnTo>
                    <a:pt x="0" y="547"/>
                  </a:lnTo>
                  <a:lnTo>
                    <a:pt x="0" y="1096"/>
                  </a:lnTo>
                  <a:lnTo>
                    <a:pt x="25" y="1096"/>
                  </a:lnTo>
                  <a:lnTo>
                    <a:pt x="25" y="547"/>
                  </a:lnTo>
                  <a:lnTo>
                    <a:pt x="26"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29" name="Freeform 128">
              <a:extLst>
                <a:ext uri="{FF2B5EF4-FFF2-40B4-BE49-F238E27FC236}">
                  <a16:creationId xmlns:a16="http://schemas.microsoft.com/office/drawing/2014/main" id="{F946A93F-3898-8442-ACE8-10667D733CC5}"/>
                </a:ext>
              </a:extLst>
            </p:cNvPr>
            <p:cNvSpPr>
              <a:spLocks/>
            </p:cNvSpPr>
            <p:nvPr/>
          </p:nvSpPr>
          <p:spPr bwMode="auto">
            <a:xfrm>
              <a:off x="19617" y="9974"/>
              <a:ext cx="96" cy="593"/>
            </a:xfrm>
            <a:custGeom>
              <a:avLst/>
              <a:gdLst>
                <a:gd name="T0" fmla="*/ 45 w 45"/>
                <a:gd name="T1" fmla="*/ 1 h 253"/>
                <a:gd name="T2" fmla="*/ 20 w 45"/>
                <a:gd name="T3" fmla="*/ 0 h 253"/>
                <a:gd name="T4" fmla="*/ 0 w 45"/>
                <a:gd name="T5" fmla="*/ 251 h 253"/>
                <a:gd name="T6" fmla="*/ 24 w 45"/>
                <a:gd name="T7" fmla="*/ 253 h 253"/>
                <a:gd name="T8" fmla="*/ 45 w 45"/>
                <a:gd name="T9" fmla="*/ 1 h 253"/>
              </a:gdLst>
              <a:ahLst/>
              <a:cxnLst>
                <a:cxn ang="0">
                  <a:pos x="T0" y="T1"/>
                </a:cxn>
                <a:cxn ang="0">
                  <a:pos x="T2" y="T3"/>
                </a:cxn>
                <a:cxn ang="0">
                  <a:pos x="T4" y="T5"/>
                </a:cxn>
                <a:cxn ang="0">
                  <a:pos x="T6" y="T7"/>
                </a:cxn>
                <a:cxn ang="0">
                  <a:pos x="T8" y="T9"/>
                </a:cxn>
              </a:cxnLst>
              <a:rect l="0" t="0" r="r" b="b"/>
              <a:pathLst>
                <a:path w="45" h="253">
                  <a:moveTo>
                    <a:pt x="45" y="1"/>
                  </a:moveTo>
                  <a:lnTo>
                    <a:pt x="20" y="0"/>
                  </a:lnTo>
                  <a:lnTo>
                    <a:pt x="0" y="251"/>
                  </a:lnTo>
                  <a:lnTo>
                    <a:pt x="24" y="253"/>
                  </a:lnTo>
                  <a:lnTo>
                    <a:pt x="45"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30" name="Freeform 129">
              <a:extLst>
                <a:ext uri="{FF2B5EF4-FFF2-40B4-BE49-F238E27FC236}">
                  <a16:creationId xmlns:a16="http://schemas.microsoft.com/office/drawing/2014/main" id="{BBDEFA07-86C2-5F40-B851-18F9F02A702B}"/>
                </a:ext>
              </a:extLst>
            </p:cNvPr>
            <p:cNvSpPr>
              <a:spLocks/>
            </p:cNvSpPr>
            <p:nvPr/>
          </p:nvSpPr>
          <p:spPr bwMode="auto">
            <a:xfrm>
              <a:off x="19663" y="9933"/>
              <a:ext cx="50" cy="44"/>
            </a:xfrm>
            <a:custGeom>
              <a:avLst/>
              <a:gdLst>
                <a:gd name="T0" fmla="*/ 25 w 25"/>
                <a:gd name="T1" fmla="*/ 1 h 1"/>
                <a:gd name="T2" fmla="*/ 0 w 25"/>
                <a:gd name="T3" fmla="*/ 0 h 1"/>
                <a:gd name="T4" fmla="*/ 0 w 25"/>
                <a:gd name="T5" fmla="*/ 1 h 1"/>
                <a:gd name="T6" fmla="*/ 25 w 25"/>
                <a:gd name="T7" fmla="*/ 1 h 1"/>
              </a:gdLst>
              <a:ahLst/>
              <a:cxnLst>
                <a:cxn ang="0">
                  <a:pos x="T0" y="T1"/>
                </a:cxn>
                <a:cxn ang="0">
                  <a:pos x="T2" y="T3"/>
                </a:cxn>
                <a:cxn ang="0">
                  <a:pos x="T4" y="T5"/>
                </a:cxn>
                <a:cxn ang="0">
                  <a:pos x="T6" y="T7"/>
                </a:cxn>
              </a:cxnLst>
              <a:rect l="0" t="0" r="r" b="b"/>
              <a:pathLst>
                <a:path w="25" h="1">
                  <a:moveTo>
                    <a:pt x="25" y="1"/>
                  </a:moveTo>
                  <a:lnTo>
                    <a:pt x="0" y="0"/>
                  </a:lnTo>
                  <a:lnTo>
                    <a:pt x="0" y="1"/>
                  </a:lnTo>
                  <a:lnTo>
                    <a:pt x="25"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31" name="Freeform 130">
              <a:extLst>
                <a:ext uri="{FF2B5EF4-FFF2-40B4-BE49-F238E27FC236}">
                  <a16:creationId xmlns:a16="http://schemas.microsoft.com/office/drawing/2014/main" id="{C1F05BDB-3B5E-E24F-8DEB-219058D51430}"/>
                </a:ext>
              </a:extLst>
            </p:cNvPr>
            <p:cNvSpPr>
              <a:spLocks/>
            </p:cNvSpPr>
            <p:nvPr/>
          </p:nvSpPr>
          <p:spPr bwMode="auto">
            <a:xfrm>
              <a:off x="19555" y="10560"/>
              <a:ext cx="117" cy="295"/>
            </a:xfrm>
            <a:custGeom>
              <a:avLst/>
              <a:gdLst>
                <a:gd name="T0" fmla="*/ 56 w 56"/>
                <a:gd name="T1" fmla="*/ 6 h 126"/>
                <a:gd name="T2" fmla="*/ 33 w 56"/>
                <a:gd name="T3" fmla="*/ 0 h 126"/>
                <a:gd name="T4" fmla="*/ 0 w 56"/>
                <a:gd name="T5" fmla="*/ 120 h 126"/>
                <a:gd name="T6" fmla="*/ 23 w 56"/>
                <a:gd name="T7" fmla="*/ 126 h 126"/>
                <a:gd name="T8" fmla="*/ 56 w 56"/>
                <a:gd name="T9" fmla="*/ 6 h 126"/>
              </a:gdLst>
              <a:ahLst/>
              <a:cxnLst>
                <a:cxn ang="0">
                  <a:pos x="T0" y="T1"/>
                </a:cxn>
                <a:cxn ang="0">
                  <a:pos x="T2" y="T3"/>
                </a:cxn>
                <a:cxn ang="0">
                  <a:pos x="T4" y="T5"/>
                </a:cxn>
                <a:cxn ang="0">
                  <a:pos x="T6" y="T7"/>
                </a:cxn>
                <a:cxn ang="0">
                  <a:pos x="T8" y="T9"/>
                </a:cxn>
              </a:cxnLst>
              <a:rect l="0" t="0" r="r" b="b"/>
              <a:pathLst>
                <a:path w="56" h="126">
                  <a:moveTo>
                    <a:pt x="56" y="6"/>
                  </a:moveTo>
                  <a:lnTo>
                    <a:pt x="33" y="0"/>
                  </a:lnTo>
                  <a:lnTo>
                    <a:pt x="0" y="120"/>
                  </a:lnTo>
                  <a:lnTo>
                    <a:pt x="23" y="126"/>
                  </a:lnTo>
                  <a:lnTo>
                    <a:pt x="56" y="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32" name="Freeform 131">
              <a:extLst>
                <a:ext uri="{FF2B5EF4-FFF2-40B4-BE49-F238E27FC236}">
                  <a16:creationId xmlns:a16="http://schemas.microsoft.com/office/drawing/2014/main" id="{DD7D37C6-99AE-F943-8BDC-9E5814A24CAA}"/>
                </a:ext>
              </a:extLst>
            </p:cNvPr>
            <p:cNvSpPr>
              <a:spLocks/>
            </p:cNvSpPr>
            <p:nvPr/>
          </p:nvSpPr>
          <p:spPr bwMode="auto">
            <a:xfrm>
              <a:off x="19617" y="10535"/>
              <a:ext cx="55" cy="44"/>
            </a:xfrm>
            <a:custGeom>
              <a:avLst/>
              <a:gdLst>
                <a:gd name="T0" fmla="*/ 24 w 24"/>
                <a:gd name="T1" fmla="*/ 3 h 8"/>
                <a:gd name="T2" fmla="*/ 24 w 24"/>
                <a:gd name="T3" fmla="*/ 8 h 8"/>
                <a:gd name="T4" fmla="*/ 24 w 24"/>
                <a:gd name="T5" fmla="*/ 6 h 8"/>
                <a:gd name="T6" fmla="*/ 1 w 24"/>
                <a:gd name="T7" fmla="*/ 0 h 8"/>
                <a:gd name="T8" fmla="*/ 0 w 24"/>
                <a:gd name="T9" fmla="*/ 1 h 8"/>
                <a:gd name="T10" fmla="*/ 24 w 24"/>
                <a:gd name="T11" fmla="*/ 3 h 8"/>
              </a:gdLst>
              <a:ahLst/>
              <a:cxnLst>
                <a:cxn ang="0">
                  <a:pos x="T0" y="T1"/>
                </a:cxn>
                <a:cxn ang="0">
                  <a:pos x="T2" y="T3"/>
                </a:cxn>
                <a:cxn ang="0">
                  <a:pos x="T4" y="T5"/>
                </a:cxn>
                <a:cxn ang="0">
                  <a:pos x="T6" y="T7"/>
                </a:cxn>
                <a:cxn ang="0">
                  <a:pos x="T8" y="T9"/>
                </a:cxn>
                <a:cxn ang="0">
                  <a:pos x="T10" y="T11"/>
                </a:cxn>
              </a:cxnLst>
              <a:rect l="0" t="0" r="r" b="b"/>
              <a:pathLst>
                <a:path w="24" h="8">
                  <a:moveTo>
                    <a:pt x="24" y="3"/>
                  </a:moveTo>
                  <a:lnTo>
                    <a:pt x="24" y="8"/>
                  </a:lnTo>
                  <a:lnTo>
                    <a:pt x="24" y="6"/>
                  </a:lnTo>
                  <a:lnTo>
                    <a:pt x="1" y="0"/>
                  </a:lnTo>
                  <a:lnTo>
                    <a:pt x="0" y="1"/>
                  </a:lnTo>
                  <a:lnTo>
                    <a:pt x="24"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33" name="Freeform 132">
              <a:extLst>
                <a:ext uri="{FF2B5EF4-FFF2-40B4-BE49-F238E27FC236}">
                  <a16:creationId xmlns:a16="http://schemas.microsoft.com/office/drawing/2014/main" id="{2409BA7A-4116-3C49-BDD8-0CBAD8EE2118}"/>
                </a:ext>
              </a:extLst>
            </p:cNvPr>
            <p:cNvSpPr>
              <a:spLocks/>
            </p:cNvSpPr>
            <p:nvPr/>
          </p:nvSpPr>
          <p:spPr bwMode="auto">
            <a:xfrm>
              <a:off x="19509" y="10842"/>
              <a:ext cx="92" cy="687"/>
            </a:xfrm>
            <a:custGeom>
              <a:avLst/>
              <a:gdLst>
                <a:gd name="T0" fmla="*/ 45 w 45"/>
                <a:gd name="T1" fmla="*/ 2 h 293"/>
                <a:gd name="T2" fmla="*/ 21 w 45"/>
                <a:gd name="T3" fmla="*/ 0 h 293"/>
                <a:gd name="T4" fmla="*/ 0 w 45"/>
                <a:gd name="T5" fmla="*/ 292 h 293"/>
                <a:gd name="T6" fmla="*/ 25 w 45"/>
                <a:gd name="T7" fmla="*/ 293 h 293"/>
                <a:gd name="T8" fmla="*/ 45 w 45"/>
                <a:gd name="T9" fmla="*/ 2 h 293"/>
              </a:gdLst>
              <a:ahLst/>
              <a:cxnLst>
                <a:cxn ang="0">
                  <a:pos x="T0" y="T1"/>
                </a:cxn>
                <a:cxn ang="0">
                  <a:pos x="T2" y="T3"/>
                </a:cxn>
                <a:cxn ang="0">
                  <a:pos x="T4" y="T5"/>
                </a:cxn>
                <a:cxn ang="0">
                  <a:pos x="T6" y="T7"/>
                </a:cxn>
                <a:cxn ang="0">
                  <a:pos x="T8" y="T9"/>
                </a:cxn>
              </a:cxnLst>
              <a:rect l="0" t="0" r="r" b="b"/>
              <a:pathLst>
                <a:path w="45" h="293">
                  <a:moveTo>
                    <a:pt x="45" y="2"/>
                  </a:moveTo>
                  <a:lnTo>
                    <a:pt x="21" y="0"/>
                  </a:lnTo>
                  <a:lnTo>
                    <a:pt x="0" y="292"/>
                  </a:lnTo>
                  <a:lnTo>
                    <a:pt x="25" y="293"/>
                  </a:lnTo>
                  <a:lnTo>
                    <a:pt x="45" y="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34" name="Freeform 133">
              <a:extLst>
                <a:ext uri="{FF2B5EF4-FFF2-40B4-BE49-F238E27FC236}">
                  <a16:creationId xmlns:a16="http://schemas.microsoft.com/office/drawing/2014/main" id="{B29C158E-63F8-AF4C-AE90-AADD482B3522}"/>
                </a:ext>
              </a:extLst>
            </p:cNvPr>
            <p:cNvSpPr>
              <a:spLocks/>
            </p:cNvSpPr>
            <p:nvPr/>
          </p:nvSpPr>
          <p:spPr bwMode="auto">
            <a:xfrm>
              <a:off x="19550" y="10811"/>
              <a:ext cx="51" cy="44"/>
            </a:xfrm>
            <a:custGeom>
              <a:avLst/>
              <a:gdLst>
                <a:gd name="T0" fmla="*/ 1 w 24"/>
                <a:gd name="T1" fmla="*/ 0 h 6"/>
                <a:gd name="T2" fmla="*/ 0 w 24"/>
                <a:gd name="T3" fmla="*/ 1 h 6"/>
                <a:gd name="T4" fmla="*/ 24 w 24"/>
                <a:gd name="T5" fmla="*/ 3 h 6"/>
                <a:gd name="T6" fmla="*/ 24 w 24"/>
                <a:gd name="T7" fmla="*/ 6 h 6"/>
                <a:gd name="T8" fmla="*/ 1 w 24"/>
                <a:gd name="T9" fmla="*/ 0 h 6"/>
              </a:gdLst>
              <a:ahLst/>
              <a:cxnLst>
                <a:cxn ang="0">
                  <a:pos x="T0" y="T1"/>
                </a:cxn>
                <a:cxn ang="0">
                  <a:pos x="T2" y="T3"/>
                </a:cxn>
                <a:cxn ang="0">
                  <a:pos x="T4" y="T5"/>
                </a:cxn>
                <a:cxn ang="0">
                  <a:pos x="T6" y="T7"/>
                </a:cxn>
                <a:cxn ang="0">
                  <a:pos x="T8" y="T9"/>
                </a:cxn>
              </a:cxnLst>
              <a:rect l="0" t="0" r="r" b="b"/>
              <a:pathLst>
                <a:path w="24" h="6">
                  <a:moveTo>
                    <a:pt x="1" y="0"/>
                  </a:moveTo>
                  <a:lnTo>
                    <a:pt x="0" y="1"/>
                  </a:lnTo>
                  <a:lnTo>
                    <a:pt x="24" y="3"/>
                  </a:lnTo>
                  <a:lnTo>
                    <a:pt x="24" y="6"/>
                  </a:lnTo>
                  <a:lnTo>
                    <a:pt x="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35" name="Rectangle 134">
              <a:extLst>
                <a:ext uri="{FF2B5EF4-FFF2-40B4-BE49-F238E27FC236}">
                  <a16:creationId xmlns:a16="http://schemas.microsoft.com/office/drawing/2014/main" id="{8E522044-A994-4745-ABA1-2449B83EDE01}"/>
                </a:ext>
              </a:extLst>
            </p:cNvPr>
            <p:cNvSpPr>
              <a:spLocks noChangeArrowheads="1"/>
            </p:cNvSpPr>
            <p:nvPr/>
          </p:nvSpPr>
          <p:spPr bwMode="auto">
            <a:xfrm>
              <a:off x="19509" y="11529"/>
              <a:ext cx="50" cy="353"/>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136" name="Freeform 135">
              <a:extLst>
                <a:ext uri="{FF2B5EF4-FFF2-40B4-BE49-F238E27FC236}">
                  <a16:creationId xmlns:a16="http://schemas.microsoft.com/office/drawing/2014/main" id="{99C9AF70-3899-F844-AC99-488282FFA23D}"/>
                </a:ext>
              </a:extLst>
            </p:cNvPr>
            <p:cNvSpPr>
              <a:spLocks/>
            </p:cNvSpPr>
            <p:nvPr/>
          </p:nvSpPr>
          <p:spPr bwMode="auto">
            <a:xfrm>
              <a:off x="19509" y="11485"/>
              <a:ext cx="50" cy="44"/>
            </a:xfrm>
            <a:custGeom>
              <a:avLst/>
              <a:gdLst>
                <a:gd name="T0" fmla="*/ 0 w 26"/>
                <a:gd name="T1" fmla="*/ 0 h 1"/>
                <a:gd name="T2" fmla="*/ 2 w 26"/>
                <a:gd name="T3" fmla="*/ 1 h 1"/>
                <a:gd name="T4" fmla="*/ 26 w 26"/>
                <a:gd name="T5" fmla="*/ 1 h 1"/>
                <a:gd name="T6" fmla="*/ 25 w 26"/>
                <a:gd name="T7" fmla="*/ 1 h 1"/>
                <a:gd name="T8" fmla="*/ 0 w 26"/>
                <a:gd name="T9" fmla="*/ 0 h 1"/>
              </a:gdLst>
              <a:ahLst/>
              <a:cxnLst>
                <a:cxn ang="0">
                  <a:pos x="T0" y="T1"/>
                </a:cxn>
                <a:cxn ang="0">
                  <a:pos x="T2" y="T3"/>
                </a:cxn>
                <a:cxn ang="0">
                  <a:pos x="T4" y="T5"/>
                </a:cxn>
                <a:cxn ang="0">
                  <a:pos x="T6" y="T7"/>
                </a:cxn>
                <a:cxn ang="0">
                  <a:pos x="T8" y="T9"/>
                </a:cxn>
              </a:cxnLst>
              <a:rect l="0" t="0" r="r" b="b"/>
              <a:pathLst>
                <a:path w="26" h="1">
                  <a:moveTo>
                    <a:pt x="0" y="0"/>
                  </a:moveTo>
                  <a:lnTo>
                    <a:pt x="2" y="1"/>
                  </a:lnTo>
                  <a:lnTo>
                    <a:pt x="26" y="1"/>
                  </a:lnTo>
                  <a:lnTo>
                    <a:pt x="25" y="1"/>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37" name="Rectangle 136">
              <a:extLst>
                <a:ext uri="{FF2B5EF4-FFF2-40B4-BE49-F238E27FC236}">
                  <a16:creationId xmlns:a16="http://schemas.microsoft.com/office/drawing/2014/main" id="{C9124B86-0FE7-5940-A01A-442EC314763F}"/>
                </a:ext>
              </a:extLst>
            </p:cNvPr>
            <p:cNvSpPr>
              <a:spLocks noChangeArrowheads="1"/>
            </p:cNvSpPr>
            <p:nvPr/>
          </p:nvSpPr>
          <p:spPr bwMode="auto">
            <a:xfrm>
              <a:off x="19509" y="11882"/>
              <a:ext cx="50" cy="16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138" name="Freeform 137">
              <a:extLst>
                <a:ext uri="{FF2B5EF4-FFF2-40B4-BE49-F238E27FC236}">
                  <a16:creationId xmlns:a16="http://schemas.microsoft.com/office/drawing/2014/main" id="{1AA64043-4501-544E-ACED-446A3C4477BB}"/>
                </a:ext>
              </a:extLst>
            </p:cNvPr>
            <p:cNvSpPr>
              <a:spLocks/>
            </p:cNvSpPr>
            <p:nvPr/>
          </p:nvSpPr>
          <p:spPr bwMode="auto">
            <a:xfrm>
              <a:off x="19509" y="11841"/>
              <a:ext cx="50" cy="44"/>
            </a:xfrm>
            <a:custGeom>
              <a:avLst/>
              <a:gdLst>
                <a:gd name="T0" fmla="*/ 24 w 24"/>
                <a:gd name="T1" fmla="*/ 0 w 24"/>
                <a:gd name="T2" fmla="*/ 24 w 24"/>
              </a:gdLst>
              <a:ahLst/>
              <a:cxnLst>
                <a:cxn ang="0">
                  <a:pos x="T0" y="0"/>
                </a:cxn>
                <a:cxn ang="0">
                  <a:pos x="T1" y="0"/>
                </a:cxn>
                <a:cxn ang="0">
                  <a:pos x="T2" y="0"/>
                </a:cxn>
              </a:cxnLst>
              <a:rect l="0" t="0" r="r" b="b"/>
              <a:pathLst>
                <a:path w="24">
                  <a:moveTo>
                    <a:pt x="24" y="0"/>
                  </a:moveTo>
                  <a:lnTo>
                    <a:pt x="0" y="0"/>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39" name="Rectangle 138">
              <a:extLst>
                <a:ext uri="{FF2B5EF4-FFF2-40B4-BE49-F238E27FC236}">
                  <a16:creationId xmlns:a16="http://schemas.microsoft.com/office/drawing/2014/main" id="{C4FE4CBC-903E-624C-9A2E-A9BB6003A7A1}"/>
                </a:ext>
              </a:extLst>
            </p:cNvPr>
            <p:cNvSpPr>
              <a:spLocks noChangeArrowheads="1"/>
            </p:cNvSpPr>
            <p:nvPr/>
          </p:nvSpPr>
          <p:spPr bwMode="auto">
            <a:xfrm>
              <a:off x="19509" y="12046"/>
              <a:ext cx="50" cy="309"/>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140" name="Freeform 139">
              <a:extLst>
                <a:ext uri="{FF2B5EF4-FFF2-40B4-BE49-F238E27FC236}">
                  <a16:creationId xmlns:a16="http://schemas.microsoft.com/office/drawing/2014/main" id="{B13639E5-CE1E-5840-AA10-C34B16C6791C}"/>
                </a:ext>
              </a:extLst>
            </p:cNvPr>
            <p:cNvSpPr>
              <a:spLocks/>
            </p:cNvSpPr>
            <p:nvPr/>
          </p:nvSpPr>
          <p:spPr bwMode="auto">
            <a:xfrm>
              <a:off x="19509" y="12004"/>
              <a:ext cx="50" cy="44"/>
            </a:xfrm>
            <a:custGeom>
              <a:avLst/>
              <a:gdLst>
                <a:gd name="T0" fmla="*/ 24 w 24"/>
                <a:gd name="T1" fmla="*/ 0 w 24"/>
                <a:gd name="T2" fmla="*/ 24 w 24"/>
              </a:gdLst>
              <a:ahLst/>
              <a:cxnLst>
                <a:cxn ang="0">
                  <a:pos x="T0" y="0"/>
                </a:cxn>
                <a:cxn ang="0">
                  <a:pos x="T1" y="0"/>
                </a:cxn>
                <a:cxn ang="0">
                  <a:pos x="T2" y="0"/>
                </a:cxn>
              </a:cxnLst>
              <a:rect l="0" t="0" r="r" b="b"/>
              <a:pathLst>
                <a:path w="24">
                  <a:moveTo>
                    <a:pt x="24" y="0"/>
                  </a:moveTo>
                  <a:lnTo>
                    <a:pt x="0" y="0"/>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41" name="Freeform 140">
              <a:extLst>
                <a:ext uri="{FF2B5EF4-FFF2-40B4-BE49-F238E27FC236}">
                  <a16:creationId xmlns:a16="http://schemas.microsoft.com/office/drawing/2014/main" id="{24BA743E-F432-BD43-8092-399095263379}"/>
                </a:ext>
              </a:extLst>
            </p:cNvPr>
            <p:cNvSpPr>
              <a:spLocks/>
            </p:cNvSpPr>
            <p:nvPr/>
          </p:nvSpPr>
          <p:spPr bwMode="auto">
            <a:xfrm>
              <a:off x="19509" y="12346"/>
              <a:ext cx="142" cy="259"/>
            </a:xfrm>
            <a:custGeom>
              <a:avLst/>
              <a:gdLst>
                <a:gd name="T0" fmla="*/ 23 w 67"/>
                <a:gd name="T1" fmla="*/ 0 h 111"/>
                <a:gd name="T2" fmla="*/ 0 w 67"/>
                <a:gd name="T3" fmla="*/ 7 h 111"/>
                <a:gd name="T4" fmla="*/ 44 w 67"/>
                <a:gd name="T5" fmla="*/ 111 h 111"/>
                <a:gd name="T6" fmla="*/ 67 w 67"/>
                <a:gd name="T7" fmla="*/ 104 h 111"/>
                <a:gd name="T8" fmla="*/ 23 w 67"/>
                <a:gd name="T9" fmla="*/ 0 h 111"/>
              </a:gdLst>
              <a:ahLst/>
              <a:cxnLst>
                <a:cxn ang="0">
                  <a:pos x="T0" y="T1"/>
                </a:cxn>
                <a:cxn ang="0">
                  <a:pos x="T2" y="T3"/>
                </a:cxn>
                <a:cxn ang="0">
                  <a:pos x="T4" y="T5"/>
                </a:cxn>
                <a:cxn ang="0">
                  <a:pos x="T6" y="T7"/>
                </a:cxn>
                <a:cxn ang="0">
                  <a:pos x="T8" y="T9"/>
                </a:cxn>
              </a:cxnLst>
              <a:rect l="0" t="0" r="r" b="b"/>
              <a:pathLst>
                <a:path w="67" h="111">
                  <a:moveTo>
                    <a:pt x="23" y="0"/>
                  </a:moveTo>
                  <a:lnTo>
                    <a:pt x="0" y="7"/>
                  </a:lnTo>
                  <a:lnTo>
                    <a:pt x="44" y="111"/>
                  </a:lnTo>
                  <a:lnTo>
                    <a:pt x="67" y="104"/>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42" name="Freeform 141">
              <a:extLst>
                <a:ext uri="{FF2B5EF4-FFF2-40B4-BE49-F238E27FC236}">
                  <a16:creationId xmlns:a16="http://schemas.microsoft.com/office/drawing/2014/main" id="{8B0531BA-3CC3-044C-B12F-7B59CBE2981D}"/>
                </a:ext>
              </a:extLst>
            </p:cNvPr>
            <p:cNvSpPr>
              <a:spLocks/>
            </p:cNvSpPr>
            <p:nvPr/>
          </p:nvSpPr>
          <p:spPr bwMode="auto">
            <a:xfrm>
              <a:off x="19509" y="12318"/>
              <a:ext cx="50" cy="44"/>
            </a:xfrm>
            <a:custGeom>
              <a:avLst/>
              <a:gdLst>
                <a:gd name="T0" fmla="*/ 0 w 24"/>
                <a:gd name="T1" fmla="*/ 4 h 7"/>
                <a:gd name="T2" fmla="*/ 0 w 24"/>
                <a:gd name="T3" fmla="*/ 7 h 7"/>
                <a:gd name="T4" fmla="*/ 23 w 24"/>
                <a:gd name="T5" fmla="*/ 0 h 7"/>
                <a:gd name="T6" fmla="*/ 24 w 24"/>
                <a:gd name="T7" fmla="*/ 4 h 7"/>
                <a:gd name="T8" fmla="*/ 0 w 24"/>
                <a:gd name="T9" fmla="*/ 4 h 7"/>
              </a:gdLst>
              <a:ahLst/>
              <a:cxnLst>
                <a:cxn ang="0">
                  <a:pos x="T0" y="T1"/>
                </a:cxn>
                <a:cxn ang="0">
                  <a:pos x="T2" y="T3"/>
                </a:cxn>
                <a:cxn ang="0">
                  <a:pos x="T4" y="T5"/>
                </a:cxn>
                <a:cxn ang="0">
                  <a:pos x="T6" y="T7"/>
                </a:cxn>
                <a:cxn ang="0">
                  <a:pos x="T8" y="T9"/>
                </a:cxn>
              </a:cxnLst>
              <a:rect l="0" t="0" r="r" b="b"/>
              <a:pathLst>
                <a:path w="24" h="7">
                  <a:moveTo>
                    <a:pt x="0" y="4"/>
                  </a:moveTo>
                  <a:lnTo>
                    <a:pt x="0" y="7"/>
                  </a:lnTo>
                  <a:lnTo>
                    <a:pt x="23" y="0"/>
                  </a:lnTo>
                  <a:lnTo>
                    <a:pt x="24" y="4"/>
                  </a:lnTo>
                  <a:lnTo>
                    <a:pt x="0"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43" name="Freeform 142">
              <a:extLst>
                <a:ext uri="{FF2B5EF4-FFF2-40B4-BE49-F238E27FC236}">
                  <a16:creationId xmlns:a16="http://schemas.microsoft.com/office/drawing/2014/main" id="{C2481595-192E-CA40-AFAA-77BF64AD64D5}"/>
                </a:ext>
              </a:extLst>
            </p:cNvPr>
            <p:cNvSpPr>
              <a:spLocks/>
            </p:cNvSpPr>
            <p:nvPr/>
          </p:nvSpPr>
          <p:spPr bwMode="auto">
            <a:xfrm>
              <a:off x="19605" y="12589"/>
              <a:ext cx="87" cy="143"/>
            </a:xfrm>
            <a:custGeom>
              <a:avLst/>
              <a:gdLst>
                <a:gd name="T0" fmla="*/ 23 w 42"/>
                <a:gd name="T1" fmla="*/ 0 h 61"/>
                <a:gd name="T2" fmla="*/ 0 w 42"/>
                <a:gd name="T3" fmla="*/ 7 h 61"/>
                <a:gd name="T4" fmla="*/ 19 w 42"/>
                <a:gd name="T5" fmla="*/ 61 h 61"/>
                <a:gd name="T6" fmla="*/ 42 w 42"/>
                <a:gd name="T7" fmla="*/ 53 h 61"/>
                <a:gd name="T8" fmla="*/ 23 w 42"/>
                <a:gd name="T9" fmla="*/ 0 h 61"/>
              </a:gdLst>
              <a:ahLst/>
              <a:cxnLst>
                <a:cxn ang="0">
                  <a:pos x="T0" y="T1"/>
                </a:cxn>
                <a:cxn ang="0">
                  <a:pos x="T2" y="T3"/>
                </a:cxn>
                <a:cxn ang="0">
                  <a:pos x="T4" y="T5"/>
                </a:cxn>
                <a:cxn ang="0">
                  <a:pos x="T6" y="T7"/>
                </a:cxn>
                <a:cxn ang="0">
                  <a:pos x="T8" y="T9"/>
                </a:cxn>
              </a:cxnLst>
              <a:rect l="0" t="0" r="r" b="b"/>
              <a:pathLst>
                <a:path w="42" h="61">
                  <a:moveTo>
                    <a:pt x="23" y="0"/>
                  </a:moveTo>
                  <a:lnTo>
                    <a:pt x="0" y="7"/>
                  </a:lnTo>
                  <a:lnTo>
                    <a:pt x="19" y="61"/>
                  </a:lnTo>
                  <a:lnTo>
                    <a:pt x="42" y="53"/>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44" name="Freeform 143">
              <a:extLst>
                <a:ext uri="{FF2B5EF4-FFF2-40B4-BE49-F238E27FC236}">
                  <a16:creationId xmlns:a16="http://schemas.microsoft.com/office/drawing/2014/main" id="{EE11E3CC-3ED1-2848-9DC7-B4A08F39EBAA}"/>
                </a:ext>
              </a:extLst>
            </p:cNvPr>
            <p:cNvSpPr>
              <a:spLocks/>
            </p:cNvSpPr>
            <p:nvPr/>
          </p:nvSpPr>
          <p:spPr bwMode="auto">
            <a:xfrm>
              <a:off x="19605" y="12561"/>
              <a:ext cx="46" cy="44"/>
            </a:xfrm>
            <a:custGeom>
              <a:avLst/>
              <a:gdLst>
                <a:gd name="T0" fmla="*/ 23 w 23"/>
                <a:gd name="T1" fmla="*/ 0 h 7"/>
                <a:gd name="T2" fmla="*/ 0 w 23"/>
                <a:gd name="T3" fmla="*/ 7 h 7"/>
                <a:gd name="T4" fmla="*/ 23 w 23"/>
                <a:gd name="T5" fmla="*/ 0 h 7"/>
              </a:gdLst>
              <a:ahLst/>
              <a:cxnLst>
                <a:cxn ang="0">
                  <a:pos x="T0" y="T1"/>
                </a:cxn>
                <a:cxn ang="0">
                  <a:pos x="T2" y="T3"/>
                </a:cxn>
                <a:cxn ang="0">
                  <a:pos x="T4" y="T5"/>
                </a:cxn>
              </a:cxnLst>
              <a:rect l="0" t="0" r="r" b="b"/>
              <a:pathLst>
                <a:path w="23" h="7">
                  <a:moveTo>
                    <a:pt x="23" y="0"/>
                  </a:moveTo>
                  <a:lnTo>
                    <a:pt x="0" y="7"/>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45" name="Freeform 144">
              <a:extLst>
                <a:ext uri="{FF2B5EF4-FFF2-40B4-BE49-F238E27FC236}">
                  <a16:creationId xmlns:a16="http://schemas.microsoft.com/office/drawing/2014/main" id="{B7BE9482-BD3E-1F4A-9DA0-E78824405E6B}"/>
                </a:ext>
              </a:extLst>
            </p:cNvPr>
            <p:cNvSpPr>
              <a:spLocks/>
            </p:cNvSpPr>
            <p:nvPr/>
          </p:nvSpPr>
          <p:spPr bwMode="auto">
            <a:xfrm>
              <a:off x="19642" y="12713"/>
              <a:ext cx="88" cy="152"/>
            </a:xfrm>
            <a:custGeom>
              <a:avLst/>
              <a:gdLst>
                <a:gd name="T0" fmla="*/ 23 w 41"/>
                <a:gd name="T1" fmla="*/ 0 h 65"/>
                <a:gd name="T2" fmla="*/ 0 w 41"/>
                <a:gd name="T3" fmla="*/ 8 h 65"/>
                <a:gd name="T4" fmla="*/ 18 w 41"/>
                <a:gd name="T5" fmla="*/ 65 h 65"/>
                <a:gd name="T6" fmla="*/ 41 w 41"/>
                <a:gd name="T7" fmla="*/ 58 h 65"/>
                <a:gd name="T8" fmla="*/ 23 w 41"/>
                <a:gd name="T9" fmla="*/ 0 h 65"/>
              </a:gdLst>
              <a:ahLst/>
              <a:cxnLst>
                <a:cxn ang="0">
                  <a:pos x="T0" y="T1"/>
                </a:cxn>
                <a:cxn ang="0">
                  <a:pos x="T2" y="T3"/>
                </a:cxn>
                <a:cxn ang="0">
                  <a:pos x="T4" y="T5"/>
                </a:cxn>
                <a:cxn ang="0">
                  <a:pos x="T6" y="T7"/>
                </a:cxn>
                <a:cxn ang="0">
                  <a:pos x="T8" y="T9"/>
                </a:cxn>
              </a:cxnLst>
              <a:rect l="0" t="0" r="r" b="b"/>
              <a:pathLst>
                <a:path w="41" h="65">
                  <a:moveTo>
                    <a:pt x="23" y="0"/>
                  </a:moveTo>
                  <a:lnTo>
                    <a:pt x="0" y="8"/>
                  </a:lnTo>
                  <a:lnTo>
                    <a:pt x="18" y="65"/>
                  </a:lnTo>
                  <a:lnTo>
                    <a:pt x="41" y="58"/>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46" name="Freeform 145">
              <a:extLst>
                <a:ext uri="{FF2B5EF4-FFF2-40B4-BE49-F238E27FC236}">
                  <a16:creationId xmlns:a16="http://schemas.microsoft.com/office/drawing/2014/main" id="{F79F580A-EE06-A446-A664-C77DFB714F9E}"/>
                </a:ext>
              </a:extLst>
            </p:cNvPr>
            <p:cNvSpPr>
              <a:spLocks/>
            </p:cNvSpPr>
            <p:nvPr/>
          </p:nvSpPr>
          <p:spPr bwMode="auto">
            <a:xfrm>
              <a:off x="19642" y="12688"/>
              <a:ext cx="50" cy="44"/>
            </a:xfrm>
            <a:custGeom>
              <a:avLst/>
              <a:gdLst>
                <a:gd name="T0" fmla="*/ 23 w 23"/>
                <a:gd name="T1" fmla="*/ 0 h 8"/>
                <a:gd name="T2" fmla="*/ 0 w 23"/>
                <a:gd name="T3" fmla="*/ 8 h 8"/>
                <a:gd name="T4" fmla="*/ 23 w 23"/>
                <a:gd name="T5" fmla="*/ 0 h 8"/>
              </a:gdLst>
              <a:ahLst/>
              <a:cxnLst>
                <a:cxn ang="0">
                  <a:pos x="T0" y="T1"/>
                </a:cxn>
                <a:cxn ang="0">
                  <a:pos x="T2" y="T3"/>
                </a:cxn>
                <a:cxn ang="0">
                  <a:pos x="T4" y="T5"/>
                </a:cxn>
              </a:cxnLst>
              <a:rect l="0" t="0" r="r" b="b"/>
              <a:pathLst>
                <a:path w="23" h="8">
                  <a:moveTo>
                    <a:pt x="23" y="0"/>
                  </a:moveTo>
                  <a:lnTo>
                    <a:pt x="0" y="8"/>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47" name="Freeform 146">
              <a:extLst>
                <a:ext uri="{FF2B5EF4-FFF2-40B4-BE49-F238E27FC236}">
                  <a16:creationId xmlns:a16="http://schemas.microsoft.com/office/drawing/2014/main" id="{4FC3962B-65D9-C041-A5D5-C75FFF608F89}"/>
                </a:ext>
              </a:extLst>
            </p:cNvPr>
            <p:cNvSpPr>
              <a:spLocks/>
            </p:cNvSpPr>
            <p:nvPr/>
          </p:nvSpPr>
          <p:spPr bwMode="auto">
            <a:xfrm>
              <a:off x="19680" y="12848"/>
              <a:ext cx="279" cy="925"/>
            </a:xfrm>
            <a:custGeom>
              <a:avLst/>
              <a:gdLst>
                <a:gd name="T0" fmla="*/ 23 w 134"/>
                <a:gd name="T1" fmla="*/ 0 h 395"/>
                <a:gd name="T2" fmla="*/ 0 w 134"/>
                <a:gd name="T3" fmla="*/ 7 h 395"/>
                <a:gd name="T4" fmla="*/ 111 w 134"/>
                <a:gd name="T5" fmla="*/ 395 h 395"/>
                <a:gd name="T6" fmla="*/ 134 w 134"/>
                <a:gd name="T7" fmla="*/ 388 h 395"/>
                <a:gd name="T8" fmla="*/ 23 w 134"/>
                <a:gd name="T9" fmla="*/ 0 h 395"/>
              </a:gdLst>
              <a:ahLst/>
              <a:cxnLst>
                <a:cxn ang="0">
                  <a:pos x="T0" y="T1"/>
                </a:cxn>
                <a:cxn ang="0">
                  <a:pos x="T2" y="T3"/>
                </a:cxn>
                <a:cxn ang="0">
                  <a:pos x="T4" y="T5"/>
                </a:cxn>
                <a:cxn ang="0">
                  <a:pos x="T6" y="T7"/>
                </a:cxn>
                <a:cxn ang="0">
                  <a:pos x="T8" y="T9"/>
                </a:cxn>
              </a:cxnLst>
              <a:rect l="0" t="0" r="r" b="b"/>
              <a:pathLst>
                <a:path w="134" h="395">
                  <a:moveTo>
                    <a:pt x="23" y="0"/>
                  </a:moveTo>
                  <a:lnTo>
                    <a:pt x="0" y="7"/>
                  </a:lnTo>
                  <a:lnTo>
                    <a:pt x="111" y="395"/>
                  </a:lnTo>
                  <a:lnTo>
                    <a:pt x="134" y="388"/>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48" name="Freeform 147">
              <a:extLst>
                <a:ext uri="{FF2B5EF4-FFF2-40B4-BE49-F238E27FC236}">
                  <a16:creationId xmlns:a16="http://schemas.microsoft.com/office/drawing/2014/main" id="{3A1A98C0-1BB1-D346-A401-5AD3A12D630A}"/>
                </a:ext>
              </a:extLst>
            </p:cNvPr>
            <p:cNvSpPr>
              <a:spLocks/>
            </p:cNvSpPr>
            <p:nvPr/>
          </p:nvSpPr>
          <p:spPr bwMode="auto">
            <a:xfrm>
              <a:off x="19680" y="12821"/>
              <a:ext cx="50" cy="44"/>
            </a:xfrm>
            <a:custGeom>
              <a:avLst/>
              <a:gdLst>
                <a:gd name="T0" fmla="*/ 23 w 23"/>
                <a:gd name="T1" fmla="*/ 0 h 7"/>
                <a:gd name="T2" fmla="*/ 0 w 23"/>
                <a:gd name="T3" fmla="*/ 7 h 7"/>
                <a:gd name="T4" fmla="*/ 23 w 23"/>
                <a:gd name="T5" fmla="*/ 0 h 7"/>
              </a:gdLst>
              <a:ahLst/>
              <a:cxnLst>
                <a:cxn ang="0">
                  <a:pos x="T0" y="T1"/>
                </a:cxn>
                <a:cxn ang="0">
                  <a:pos x="T2" y="T3"/>
                </a:cxn>
                <a:cxn ang="0">
                  <a:pos x="T4" y="T5"/>
                </a:cxn>
              </a:cxnLst>
              <a:rect l="0" t="0" r="r" b="b"/>
              <a:pathLst>
                <a:path w="23" h="7">
                  <a:moveTo>
                    <a:pt x="23" y="0"/>
                  </a:moveTo>
                  <a:lnTo>
                    <a:pt x="0" y="7"/>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49" name="Freeform 148">
              <a:extLst>
                <a:ext uri="{FF2B5EF4-FFF2-40B4-BE49-F238E27FC236}">
                  <a16:creationId xmlns:a16="http://schemas.microsoft.com/office/drawing/2014/main" id="{D91E0C61-0E88-FD4C-9DCC-5025A8DB79E4}"/>
                </a:ext>
              </a:extLst>
            </p:cNvPr>
            <p:cNvSpPr>
              <a:spLocks/>
            </p:cNvSpPr>
            <p:nvPr/>
          </p:nvSpPr>
          <p:spPr bwMode="auto">
            <a:xfrm>
              <a:off x="19914" y="13755"/>
              <a:ext cx="54" cy="44"/>
            </a:xfrm>
            <a:custGeom>
              <a:avLst/>
              <a:gdLst>
                <a:gd name="T0" fmla="*/ 23 w 26"/>
                <a:gd name="T1" fmla="*/ 0 h 18"/>
                <a:gd name="T2" fmla="*/ 26 w 26"/>
                <a:gd name="T3" fmla="*/ 11 h 18"/>
                <a:gd name="T4" fmla="*/ 3 w 26"/>
                <a:gd name="T5" fmla="*/ 18 h 18"/>
                <a:gd name="T6" fmla="*/ 0 w 26"/>
                <a:gd name="T7" fmla="*/ 7 h 18"/>
                <a:gd name="T8" fmla="*/ 23 w 26"/>
                <a:gd name="T9" fmla="*/ 0 h 18"/>
              </a:gdLst>
              <a:ahLst/>
              <a:cxnLst>
                <a:cxn ang="0">
                  <a:pos x="T0" y="T1"/>
                </a:cxn>
                <a:cxn ang="0">
                  <a:pos x="T2" y="T3"/>
                </a:cxn>
                <a:cxn ang="0">
                  <a:pos x="T4" y="T5"/>
                </a:cxn>
                <a:cxn ang="0">
                  <a:pos x="T6" y="T7"/>
                </a:cxn>
                <a:cxn ang="0">
                  <a:pos x="T8" y="T9"/>
                </a:cxn>
              </a:cxnLst>
              <a:rect l="0" t="0" r="r" b="b"/>
              <a:pathLst>
                <a:path w="26" h="18">
                  <a:moveTo>
                    <a:pt x="23" y="0"/>
                  </a:moveTo>
                  <a:lnTo>
                    <a:pt x="26" y="11"/>
                  </a:lnTo>
                  <a:lnTo>
                    <a:pt x="3" y="18"/>
                  </a:lnTo>
                  <a:lnTo>
                    <a:pt x="0" y="7"/>
                  </a:lnTo>
                  <a:lnTo>
                    <a:pt x="23"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50" name="Rectangle 149">
              <a:extLst>
                <a:ext uri="{FF2B5EF4-FFF2-40B4-BE49-F238E27FC236}">
                  <a16:creationId xmlns:a16="http://schemas.microsoft.com/office/drawing/2014/main" id="{D6CCAA1A-8239-E541-83E8-35BD1AFCF5C2}"/>
                </a:ext>
              </a:extLst>
            </p:cNvPr>
            <p:cNvSpPr>
              <a:spLocks noChangeArrowheads="1"/>
            </p:cNvSpPr>
            <p:nvPr/>
          </p:nvSpPr>
          <p:spPr bwMode="auto">
            <a:xfrm>
              <a:off x="19663" y="7368"/>
              <a:ext cx="50" cy="4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151" name="Freeform 150">
              <a:extLst>
                <a:ext uri="{FF2B5EF4-FFF2-40B4-BE49-F238E27FC236}">
                  <a16:creationId xmlns:a16="http://schemas.microsoft.com/office/drawing/2014/main" id="{D58B689F-7D0C-E246-BB0C-BDD5EB4E520E}"/>
                </a:ext>
              </a:extLst>
            </p:cNvPr>
            <p:cNvSpPr>
              <a:spLocks/>
            </p:cNvSpPr>
            <p:nvPr/>
          </p:nvSpPr>
          <p:spPr bwMode="auto">
            <a:xfrm>
              <a:off x="19588" y="6462"/>
              <a:ext cx="113" cy="306"/>
            </a:xfrm>
            <a:custGeom>
              <a:avLst/>
              <a:gdLst>
                <a:gd name="T0" fmla="*/ 55 w 55"/>
                <a:gd name="T1" fmla="*/ 3 h 131"/>
                <a:gd name="T2" fmla="*/ 49 w 55"/>
                <a:gd name="T3" fmla="*/ 32 h 131"/>
                <a:gd name="T4" fmla="*/ 42 w 55"/>
                <a:gd name="T5" fmla="*/ 67 h 131"/>
                <a:gd name="T6" fmla="*/ 33 w 55"/>
                <a:gd name="T7" fmla="*/ 101 h 131"/>
                <a:gd name="T8" fmla="*/ 23 w 55"/>
                <a:gd name="T9" fmla="*/ 131 h 131"/>
                <a:gd name="T10" fmla="*/ 0 w 55"/>
                <a:gd name="T11" fmla="*/ 123 h 131"/>
                <a:gd name="T12" fmla="*/ 10 w 55"/>
                <a:gd name="T13" fmla="*/ 93 h 131"/>
                <a:gd name="T14" fmla="*/ 19 w 55"/>
                <a:gd name="T15" fmla="*/ 60 h 131"/>
                <a:gd name="T16" fmla="*/ 25 w 55"/>
                <a:gd name="T17" fmla="*/ 28 h 131"/>
                <a:gd name="T18" fmla="*/ 30 w 55"/>
                <a:gd name="T19" fmla="*/ 0 h 131"/>
                <a:gd name="T20" fmla="*/ 55 w 55"/>
                <a:gd name="T21"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131">
                  <a:moveTo>
                    <a:pt x="55" y="3"/>
                  </a:moveTo>
                  <a:lnTo>
                    <a:pt x="49" y="32"/>
                  </a:lnTo>
                  <a:lnTo>
                    <a:pt x="42" y="67"/>
                  </a:lnTo>
                  <a:lnTo>
                    <a:pt x="33" y="101"/>
                  </a:lnTo>
                  <a:lnTo>
                    <a:pt x="23" y="131"/>
                  </a:lnTo>
                  <a:lnTo>
                    <a:pt x="0" y="123"/>
                  </a:lnTo>
                  <a:lnTo>
                    <a:pt x="10" y="93"/>
                  </a:lnTo>
                  <a:lnTo>
                    <a:pt x="19" y="60"/>
                  </a:lnTo>
                  <a:lnTo>
                    <a:pt x="25" y="28"/>
                  </a:lnTo>
                  <a:lnTo>
                    <a:pt x="30" y="0"/>
                  </a:lnTo>
                  <a:lnTo>
                    <a:pt x="55"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52" name="Freeform 151">
              <a:extLst>
                <a:ext uri="{FF2B5EF4-FFF2-40B4-BE49-F238E27FC236}">
                  <a16:creationId xmlns:a16="http://schemas.microsoft.com/office/drawing/2014/main" id="{961424CE-4039-9648-9C2F-EC5875EA1B42}"/>
                </a:ext>
              </a:extLst>
            </p:cNvPr>
            <p:cNvSpPr>
              <a:spLocks/>
            </p:cNvSpPr>
            <p:nvPr/>
          </p:nvSpPr>
          <p:spPr bwMode="auto">
            <a:xfrm>
              <a:off x="19375" y="6749"/>
              <a:ext cx="258" cy="817"/>
            </a:xfrm>
            <a:custGeom>
              <a:avLst/>
              <a:gdLst>
                <a:gd name="T0" fmla="*/ 126 w 126"/>
                <a:gd name="T1" fmla="*/ 8 h 349"/>
                <a:gd name="T2" fmla="*/ 105 w 126"/>
                <a:gd name="T3" fmla="*/ 63 h 349"/>
                <a:gd name="T4" fmla="*/ 81 w 126"/>
                <a:gd name="T5" fmla="*/ 138 h 349"/>
                <a:gd name="T6" fmla="*/ 23 w 126"/>
                <a:gd name="T7" fmla="*/ 349 h 349"/>
                <a:gd name="T8" fmla="*/ 0 w 126"/>
                <a:gd name="T9" fmla="*/ 343 h 349"/>
                <a:gd name="T10" fmla="*/ 58 w 126"/>
                <a:gd name="T11" fmla="*/ 130 h 349"/>
                <a:gd name="T12" fmla="*/ 82 w 126"/>
                <a:gd name="T13" fmla="*/ 55 h 349"/>
                <a:gd name="T14" fmla="*/ 103 w 126"/>
                <a:gd name="T15" fmla="*/ 0 h 349"/>
                <a:gd name="T16" fmla="*/ 126 w 126"/>
                <a:gd name="T17" fmla="*/ 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349">
                  <a:moveTo>
                    <a:pt x="126" y="8"/>
                  </a:moveTo>
                  <a:lnTo>
                    <a:pt x="105" y="63"/>
                  </a:lnTo>
                  <a:lnTo>
                    <a:pt x="81" y="138"/>
                  </a:lnTo>
                  <a:lnTo>
                    <a:pt x="23" y="349"/>
                  </a:lnTo>
                  <a:lnTo>
                    <a:pt x="0" y="343"/>
                  </a:lnTo>
                  <a:lnTo>
                    <a:pt x="58" y="130"/>
                  </a:lnTo>
                  <a:lnTo>
                    <a:pt x="82" y="55"/>
                  </a:lnTo>
                  <a:lnTo>
                    <a:pt x="103" y="0"/>
                  </a:lnTo>
                  <a:lnTo>
                    <a:pt x="126" y="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53" name="Freeform 152">
              <a:extLst>
                <a:ext uri="{FF2B5EF4-FFF2-40B4-BE49-F238E27FC236}">
                  <a16:creationId xmlns:a16="http://schemas.microsoft.com/office/drawing/2014/main" id="{1C4814B0-41C8-194A-8FB1-FEBFC3760A28}"/>
                </a:ext>
              </a:extLst>
            </p:cNvPr>
            <p:cNvSpPr>
              <a:spLocks/>
            </p:cNvSpPr>
            <p:nvPr/>
          </p:nvSpPr>
          <p:spPr bwMode="auto">
            <a:xfrm>
              <a:off x="19588" y="6724"/>
              <a:ext cx="46" cy="44"/>
            </a:xfrm>
            <a:custGeom>
              <a:avLst/>
              <a:gdLst>
                <a:gd name="T0" fmla="*/ 23 w 23"/>
                <a:gd name="T1" fmla="*/ 8 h 8"/>
                <a:gd name="T2" fmla="*/ 0 w 23"/>
                <a:gd name="T3" fmla="*/ 0 h 8"/>
                <a:gd name="T4" fmla="*/ 23 w 23"/>
                <a:gd name="T5" fmla="*/ 8 h 8"/>
              </a:gdLst>
              <a:ahLst/>
              <a:cxnLst>
                <a:cxn ang="0">
                  <a:pos x="T0" y="T1"/>
                </a:cxn>
                <a:cxn ang="0">
                  <a:pos x="T2" y="T3"/>
                </a:cxn>
                <a:cxn ang="0">
                  <a:pos x="T4" y="T5"/>
                </a:cxn>
              </a:cxnLst>
              <a:rect l="0" t="0" r="r" b="b"/>
              <a:pathLst>
                <a:path w="23" h="8">
                  <a:moveTo>
                    <a:pt x="23" y="8"/>
                  </a:moveTo>
                  <a:lnTo>
                    <a:pt x="0" y="0"/>
                  </a:lnTo>
                  <a:lnTo>
                    <a:pt x="23" y="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54" name="Freeform 153">
              <a:extLst>
                <a:ext uri="{FF2B5EF4-FFF2-40B4-BE49-F238E27FC236}">
                  <a16:creationId xmlns:a16="http://schemas.microsoft.com/office/drawing/2014/main" id="{DBF896E6-81F4-B444-8DC4-E2EE72405E9E}"/>
                </a:ext>
              </a:extLst>
            </p:cNvPr>
            <p:cNvSpPr>
              <a:spLocks/>
            </p:cNvSpPr>
            <p:nvPr/>
          </p:nvSpPr>
          <p:spPr bwMode="auto">
            <a:xfrm>
              <a:off x="19367" y="7548"/>
              <a:ext cx="54" cy="44"/>
            </a:xfrm>
            <a:custGeom>
              <a:avLst/>
              <a:gdLst>
                <a:gd name="T0" fmla="*/ 25 w 25"/>
                <a:gd name="T1" fmla="*/ 6 h 17"/>
                <a:gd name="T2" fmla="*/ 23 w 25"/>
                <a:gd name="T3" fmla="*/ 17 h 17"/>
                <a:gd name="T4" fmla="*/ 0 w 25"/>
                <a:gd name="T5" fmla="*/ 11 h 17"/>
                <a:gd name="T6" fmla="*/ 2 w 25"/>
                <a:gd name="T7" fmla="*/ 0 h 17"/>
                <a:gd name="T8" fmla="*/ 25 w 25"/>
                <a:gd name="T9" fmla="*/ 6 h 17"/>
              </a:gdLst>
              <a:ahLst/>
              <a:cxnLst>
                <a:cxn ang="0">
                  <a:pos x="T0" y="T1"/>
                </a:cxn>
                <a:cxn ang="0">
                  <a:pos x="T2" y="T3"/>
                </a:cxn>
                <a:cxn ang="0">
                  <a:pos x="T4" y="T5"/>
                </a:cxn>
                <a:cxn ang="0">
                  <a:pos x="T6" y="T7"/>
                </a:cxn>
                <a:cxn ang="0">
                  <a:pos x="T8" y="T9"/>
                </a:cxn>
              </a:cxnLst>
              <a:rect l="0" t="0" r="r" b="b"/>
              <a:pathLst>
                <a:path w="25" h="17">
                  <a:moveTo>
                    <a:pt x="25" y="6"/>
                  </a:moveTo>
                  <a:lnTo>
                    <a:pt x="23" y="17"/>
                  </a:lnTo>
                  <a:lnTo>
                    <a:pt x="0" y="11"/>
                  </a:lnTo>
                  <a:lnTo>
                    <a:pt x="2" y="0"/>
                  </a:lnTo>
                  <a:lnTo>
                    <a:pt x="25" y="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55" name="Freeform 154">
              <a:extLst>
                <a:ext uri="{FF2B5EF4-FFF2-40B4-BE49-F238E27FC236}">
                  <a16:creationId xmlns:a16="http://schemas.microsoft.com/office/drawing/2014/main" id="{44CA2C76-CC6F-A64C-9D1F-937B82A8DBD8}"/>
                </a:ext>
              </a:extLst>
            </p:cNvPr>
            <p:cNvSpPr>
              <a:spLocks/>
            </p:cNvSpPr>
            <p:nvPr/>
          </p:nvSpPr>
          <p:spPr bwMode="auto">
            <a:xfrm>
              <a:off x="19651" y="6425"/>
              <a:ext cx="54" cy="44"/>
            </a:xfrm>
            <a:custGeom>
              <a:avLst/>
              <a:gdLst>
                <a:gd name="T0" fmla="*/ 25 w 26"/>
                <a:gd name="T1" fmla="*/ 14 h 14"/>
                <a:gd name="T2" fmla="*/ 26 w 26"/>
                <a:gd name="T3" fmla="*/ 3 h 14"/>
                <a:gd name="T4" fmla="*/ 2 w 26"/>
                <a:gd name="T5" fmla="*/ 0 h 14"/>
                <a:gd name="T6" fmla="*/ 0 w 26"/>
                <a:gd name="T7" fmla="*/ 11 h 14"/>
                <a:gd name="T8" fmla="*/ 25 w 26"/>
                <a:gd name="T9" fmla="*/ 14 h 14"/>
              </a:gdLst>
              <a:ahLst/>
              <a:cxnLst>
                <a:cxn ang="0">
                  <a:pos x="T0" y="T1"/>
                </a:cxn>
                <a:cxn ang="0">
                  <a:pos x="T2" y="T3"/>
                </a:cxn>
                <a:cxn ang="0">
                  <a:pos x="T4" y="T5"/>
                </a:cxn>
                <a:cxn ang="0">
                  <a:pos x="T6" y="T7"/>
                </a:cxn>
                <a:cxn ang="0">
                  <a:pos x="T8" y="T9"/>
                </a:cxn>
              </a:cxnLst>
              <a:rect l="0" t="0" r="r" b="b"/>
              <a:pathLst>
                <a:path w="26" h="14">
                  <a:moveTo>
                    <a:pt x="25" y="14"/>
                  </a:moveTo>
                  <a:lnTo>
                    <a:pt x="26" y="3"/>
                  </a:lnTo>
                  <a:lnTo>
                    <a:pt x="2" y="0"/>
                  </a:lnTo>
                  <a:lnTo>
                    <a:pt x="0" y="11"/>
                  </a:lnTo>
                  <a:lnTo>
                    <a:pt x="25" y="1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56" name="Freeform 155">
              <a:extLst>
                <a:ext uri="{FF2B5EF4-FFF2-40B4-BE49-F238E27FC236}">
                  <a16:creationId xmlns:a16="http://schemas.microsoft.com/office/drawing/2014/main" id="{F75C48CF-6568-7F44-9EE4-BF4C7B2B2708}"/>
                </a:ext>
              </a:extLst>
            </p:cNvPr>
            <p:cNvSpPr>
              <a:spLocks/>
            </p:cNvSpPr>
            <p:nvPr/>
          </p:nvSpPr>
          <p:spPr bwMode="auto">
            <a:xfrm>
              <a:off x="19642" y="6161"/>
              <a:ext cx="71" cy="528"/>
            </a:xfrm>
            <a:custGeom>
              <a:avLst/>
              <a:gdLst>
                <a:gd name="T0" fmla="*/ 24 w 35"/>
                <a:gd name="T1" fmla="*/ 0 h 225"/>
                <a:gd name="T2" fmla="*/ 0 w 35"/>
                <a:gd name="T3" fmla="*/ 1 h 225"/>
                <a:gd name="T4" fmla="*/ 10 w 35"/>
                <a:gd name="T5" fmla="*/ 225 h 225"/>
                <a:gd name="T6" fmla="*/ 35 w 35"/>
                <a:gd name="T7" fmla="*/ 224 h 225"/>
                <a:gd name="T8" fmla="*/ 24 w 35"/>
                <a:gd name="T9" fmla="*/ 0 h 225"/>
              </a:gdLst>
              <a:ahLst/>
              <a:cxnLst>
                <a:cxn ang="0">
                  <a:pos x="T0" y="T1"/>
                </a:cxn>
                <a:cxn ang="0">
                  <a:pos x="T2" y="T3"/>
                </a:cxn>
                <a:cxn ang="0">
                  <a:pos x="T4" y="T5"/>
                </a:cxn>
                <a:cxn ang="0">
                  <a:pos x="T6" y="T7"/>
                </a:cxn>
                <a:cxn ang="0">
                  <a:pos x="T8" y="T9"/>
                </a:cxn>
              </a:cxnLst>
              <a:rect l="0" t="0" r="r" b="b"/>
              <a:pathLst>
                <a:path w="35" h="225">
                  <a:moveTo>
                    <a:pt x="24" y="0"/>
                  </a:moveTo>
                  <a:lnTo>
                    <a:pt x="0" y="1"/>
                  </a:lnTo>
                  <a:lnTo>
                    <a:pt x="10" y="225"/>
                  </a:lnTo>
                  <a:lnTo>
                    <a:pt x="35" y="224"/>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57" name="Freeform 156">
              <a:extLst>
                <a:ext uri="{FF2B5EF4-FFF2-40B4-BE49-F238E27FC236}">
                  <a16:creationId xmlns:a16="http://schemas.microsoft.com/office/drawing/2014/main" id="{D162D02D-C5F3-F943-A361-899BAE1003AB}"/>
                </a:ext>
              </a:extLst>
            </p:cNvPr>
            <p:cNvSpPr>
              <a:spLocks/>
            </p:cNvSpPr>
            <p:nvPr/>
          </p:nvSpPr>
          <p:spPr bwMode="auto">
            <a:xfrm>
              <a:off x="19663" y="6685"/>
              <a:ext cx="50" cy="673"/>
            </a:xfrm>
            <a:custGeom>
              <a:avLst/>
              <a:gdLst>
                <a:gd name="T0" fmla="*/ 25 w 26"/>
                <a:gd name="T1" fmla="*/ 0 h 287"/>
                <a:gd name="T2" fmla="*/ 0 w 26"/>
                <a:gd name="T3" fmla="*/ 0 h 287"/>
                <a:gd name="T4" fmla="*/ 2 w 26"/>
                <a:gd name="T5" fmla="*/ 287 h 287"/>
                <a:gd name="T6" fmla="*/ 26 w 26"/>
                <a:gd name="T7" fmla="*/ 287 h 287"/>
                <a:gd name="T8" fmla="*/ 25 w 26"/>
                <a:gd name="T9" fmla="*/ 0 h 287"/>
              </a:gdLst>
              <a:ahLst/>
              <a:cxnLst>
                <a:cxn ang="0">
                  <a:pos x="T0" y="T1"/>
                </a:cxn>
                <a:cxn ang="0">
                  <a:pos x="T2" y="T3"/>
                </a:cxn>
                <a:cxn ang="0">
                  <a:pos x="T4" y="T5"/>
                </a:cxn>
                <a:cxn ang="0">
                  <a:pos x="T6" y="T7"/>
                </a:cxn>
                <a:cxn ang="0">
                  <a:pos x="T8" y="T9"/>
                </a:cxn>
              </a:cxnLst>
              <a:rect l="0" t="0" r="r" b="b"/>
              <a:pathLst>
                <a:path w="26" h="287">
                  <a:moveTo>
                    <a:pt x="25" y="0"/>
                  </a:moveTo>
                  <a:lnTo>
                    <a:pt x="0" y="0"/>
                  </a:lnTo>
                  <a:lnTo>
                    <a:pt x="2" y="287"/>
                  </a:lnTo>
                  <a:lnTo>
                    <a:pt x="26" y="287"/>
                  </a:lnTo>
                  <a:lnTo>
                    <a:pt x="25"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58" name="Freeform 157">
              <a:extLst>
                <a:ext uri="{FF2B5EF4-FFF2-40B4-BE49-F238E27FC236}">
                  <a16:creationId xmlns:a16="http://schemas.microsoft.com/office/drawing/2014/main" id="{B5DB9172-D611-B445-8575-343F7ACEBD38}"/>
                </a:ext>
              </a:extLst>
            </p:cNvPr>
            <p:cNvSpPr>
              <a:spLocks/>
            </p:cNvSpPr>
            <p:nvPr/>
          </p:nvSpPr>
          <p:spPr bwMode="auto">
            <a:xfrm>
              <a:off x="19663" y="6645"/>
              <a:ext cx="50" cy="44"/>
            </a:xfrm>
            <a:custGeom>
              <a:avLst/>
              <a:gdLst>
                <a:gd name="T0" fmla="*/ 25 w 25"/>
                <a:gd name="T1" fmla="*/ 0 h 1"/>
                <a:gd name="T2" fmla="*/ 0 w 25"/>
                <a:gd name="T3" fmla="*/ 0 h 1"/>
                <a:gd name="T4" fmla="*/ 0 w 25"/>
                <a:gd name="T5" fmla="*/ 1 h 1"/>
                <a:gd name="T6" fmla="*/ 25 w 25"/>
                <a:gd name="T7" fmla="*/ 0 h 1"/>
              </a:gdLst>
              <a:ahLst/>
              <a:cxnLst>
                <a:cxn ang="0">
                  <a:pos x="T0" y="T1"/>
                </a:cxn>
                <a:cxn ang="0">
                  <a:pos x="T2" y="T3"/>
                </a:cxn>
                <a:cxn ang="0">
                  <a:pos x="T4" y="T5"/>
                </a:cxn>
                <a:cxn ang="0">
                  <a:pos x="T6" y="T7"/>
                </a:cxn>
              </a:cxnLst>
              <a:rect l="0" t="0" r="r" b="b"/>
              <a:pathLst>
                <a:path w="25" h="1">
                  <a:moveTo>
                    <a:pt x="25" y="0"/>
                  </a:moveTo>
                  <a:lnTo>
                    <a:pt x="0" y="0"/>
                  </a:lnTo>
                  <a:lnTo>
                    <a:pt x="0" y="1"/>
                  </a:lnTo>
                  <a:lnTo>
                    <a:pt x="25"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59" name="Freeform 158">
              <a:extLst>
                <a:ext uri="{FF2B5EF4-FFF2-40B4-BE49-F238E27FC236}">
                  <a16:creationId xmlns:a16="http://schemas.microsoft.com/office/drawing/2014/main" id="{859975DA-C496-2D4A-A654-5D80E2CB200A}"/>
                </a:ext>
              </a:extLst>
            </p:cNvPr>
            <p:cNvSpPr>
              <a:spLocks/>
            </p:cNvSpPr>
            <p:nvPr/>
          </p:nvSpPr>
          <p:spPr bwMode="auto">
            <a:xfrm>
              <a:off x="19655" y="7356"/>
              <a:ext cx="58" cy="157"/>
            </a:xfrm>
            <a:custGeom>
              <a:avLst/>
              <a:gdLst>
                <a:gd name="T0" fmla="*/ 29 w 29"/>
                <a:gd name="T1" fmla="*/ 1 h 67"/>
                <a:gd name="T2" fmla="*/ 5 w 29"/>
                <a:gd name="T3" fmla="*/ 0 h 67"/>
                <a:gd name="T4" fmla="*/ 0 w 29"/>
                <a:gd name="T5" fmla="*/ 66 h 67"/>
                <a:gd name="T6" fmla="*/ 24 w 29"/>
                <a:gd name="T7" fmla="*/ 67 h 67"/>
                <a:gd name="T8" fmla="*/ 29 w 29"/>
                <a:gd name="T9" fmla="*/ 1 h 67"/>
              </a:gdLst>
              <a:ahLst/>
              <a:cxnLst>
                <a:cxn ang="0">
                  <a:pos x="T0" y="T1"/>
                </a:cxn>
                <a:cxn ang="0">
                  <a:pos x="T2" y="T3"/>
                </a:cxn>
                <a:cxn ang="0">
                  <a:pos x="T4" y="T5"/>
                </a:cxn>
                <a:cxn ang="0">
                  <a:pos x="T6" y="T7"/>
                </a:cxn>
                <a:cxn ang="0">
                  <a:pos x="T8" y="T9"/>
                </a:cxn>
              </a:cxnLst>
              <a:rect l="0" t="0" r="r" b="b"/>
              <a:pathLst>
                <a:path w="29" h="67">
                  <a:moveTo>
                    <a:pt x="29" y="1"/>
                  </a:moveTo>
                  <a:lnTo>
                    <a:pt x="5" y="0"/>
                  </a:lnTo>
                  <a:lnTo>
                    <a:pt x="0" y="66"/>
                  </a:lnTo>
                  <a:lnTo>
                    <a:pt x="24" y="67"/>
                  </a:lnTo>
                  <a:lnTo>
                    <a:pt x="29"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60" name="Freeform 159">
              <a:extLst>
                <a:ext uri="{FF2B5EF4-FFF2-40B4-BE49-F238E27FC236}">
                  <a16:creationId xmlns:a16="http://schemas.microsoft.com/office/drawing/2014/main" id="{DD98E96B-DB86-6943-829B-FCECBE58F0B2}"/>
                </a:ext>
              </a:extLst>
            </p:cNvPr>
            <p:cNvSpPr>
              <a:spLocks/>
            </p:cNvSpPr>
            <p:nvPr/>
          </p:nvSpPr>
          <p:spPr bwMode="auto">
            <a:xfrm>
              <a:off x="19663" y="7314"/>
              <a:ext cx="50" cy="44"/>
            </a:xfrm>
            <a:custGeom>
              <a:avLst/>
              <a:gdLst>
                <a:gd name="T0" fmla="*/ 24 w 24"/>
                <a:gd name="T1" fmla="*/ 1 h 1"/>
                <a:gd name="T2" fmla="*/ 0 w 24"/>
                <a:gd name="T3" fmla="*/ 0 h 1"/>
                <a:gd name="T4" fmla="*/ 0 w 24"/>
                <a:gd name="T5" fmla="*/ 1 h 1"/>
                <a:gd name="T6" fmla="*/ 24 w 24"/>
                <a:gd name="T7" fmla="*/ 1 h 1"/>
              </a:gdLst>
              <a:ahLst/>
              <a:cxnLst>
                <a:cxn ang="0">
                  <a:pos x="T0" y="T1"/>
                </a:cxn>
                <a:cxn ang="0">
                  <a:pos x="T2" y="T3"/>
                </a:cxn>
                <a:cxn ang="0">
                  <a:pos x="T4" y="T5"/>
                </a:cxn>
                <a:cxn ang="0">
                  <a:pos x="T6" y="T7"/>
                </a:cxn>
              </a:cxnLst>
              <a:rect l="0" t="0" r="r" b="b"/>
              <a:pathLst>
                <a:path w="24" h="1">
                  <a:moveTo>
                    <a:pt x="24" y="1"/>
                  </a:moveTo>
                  <a:lnTo>
                    <a:pt x="0" y="0"/>
                  </a:lnTo>
                  <a:lnTo>
                    <a:pt x="0" y="1"/>
                  </a:lnTo>
                  <a:lnTo>
                    <a:pt x="24"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61" name="Freeform 160">
              <a:extLst>
                <a:ext uri="{FF2B5EF4-FFF2-40B4-BE49-F238E27FC236}">
                  <a16:creationId xmlns:a16="http://schemas.microsoft.com/office/drawing/2014/main" id="{D65C9465-B6EB-A649-A0B9-38DCAD4AEDB9}"/>
                </a:ext>
              </a:extLst>
            </p:cNvPr>
            <p:cNvSpPr>
              <a:spLocks/>
            </p:cNvSpPr>
            <p:nvPr/>
          </p:nvSpPr>
          <p:spPr bwMode="auto">
            <a:xfrm>
              <a:off x="19651" y="7497"/>
              <a:ext cx="54" cy="44"/>
            </a:xfrm>
            <a:custGeom>
              <a:avLst/>
              <a:gdLst>
                <a:gd name="T0" fmla="*/ 26 w 26"/>
                <a:gd name="T1" fmla="*/ 1 h 13"/>
                <a:gd name="T2" fmla="*/ 25 w 26"/>
                <a:gd name="T3" fmla="*/ 13 h 13"/>
                <a:gd name="T4" fmla="*/ 0 w 26"/>
                <a:gd name="T5" fmla="*/ 11 h 13"/>
                <a:gd name="T6" fmla="*/ 2 w 26"/>
                <a:gd name="T7" fmla="*/ 0 h 13"/>
                <a:gd name="T8" fmla="*/ 26 w 26"/>
                <a:gd name="T9" fmla="*/ 1 h 13"/>
              </a:gdLst>
              <a:ahLst/>
              <a:cxnLst>
                <a:cxn ang="0">
                  <a:pos x="T0" y="T1"/>
                </a:cxn>
                <a:cxn ang="0">
                  <a:pos x="T2" y="T3"/>
                </a:cxn>
                <a:cxn ang="0">
                  <a:pos x="T4" y="T5"/>
                </a:cxn>
                <a:cxn ang="0">
                  <a:pos x="T6" y="T7"/>
                </a:cxn>
                <a:cxn ang="0">
                  <a:pos x="T8" y="T9"/>
                </a:cxn>
              </a:cxnLst>
              <a:rect l="0" t="0" r="r" b="b"/>
              <a:pathLst>
                <a:path w="26" h="13">
                  <a:moveTo>
                    <a:pt x="26" y="1"/>
                  </a:moveTo>
                  <a:lnTo>
                    <a:pt x="25" y="13"/>
                  </a:lnTo>
                  <a:lnTo>
                    <a:pt x="0" y="11"/>
                  </a:lnTo>
                  <a:lnTo>
                    <a:pt x="2" y="0"/>
                  </a:lnTo>
                  <a:lnTo>
                    <a:pt x="26"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62" name="Freeform 161">
              <a:extLst>
                <a:ext uri="{FF2B5EF4-FFF2-40B4-BE49-F238E27FC236}">
                  <a16:creationId xmlns:a16="http://schemas.microsoft.com/office/drawing/2014/main" id="{6B42524C-0F61-4141-B4AD-3F74E4E1B78E}"/>
                </a:ext>
              </a:extLst>
            </p:cNvPr>
            <p:cNvSpPr>
              <a:spLocks/>
            </p:cNvSpPr>
            <p:nvPr/>
          </p:nvSpPr>
          <p:spPr bwMode="auto">
            <a:xfrm>
              <a:off x="19642" y="6120"/>
              <a:ext cx="50" cy="44"/>
            </a:xfrm>
            <a:custGeom>
              <a:avLst/>
              <a:gdLst>
                <a:gd name="T0" fmla="*/ 24 w 24"/>
                <a:gd name="T1" fmla="*/ 12 h 13"/>
                <a:gd name="T2" fmla="*/ 24 w 24"/>
                <a:gd name="T3" fmla="*/ 0 h 13"/>
                <a:gd name="T4" fmla="*/ 0 w 24"/>
                <a:gd name="T5" fmla="*/ 2 h 13"/>
                <a:gd name="T6" fmla="*/ 0 w 24"/>
                <a:gd name="T7" fmla="*/ 13 h 13"/>
                <a:gd name="T8" fmla="*/ 24 w 24"/>
                <a:gd name="T9" fmla="*/ 12 h 13"/>
              </a:gdLst>
              <a:ahLst/>
              <a:cxnLst>
                <a:cxn ang="0">
                  <a:pos x="T0" y="T1"/>
                </a:cxn>
                <a:cxn ang="0">
                  <a:pos x="T2" y="T3"/>
                </a:cxn>
                <a:cxn ang="0">
                  <a:pos x="T4" y="T5"/>
                </a:cxn>
                <a:cxn ang="0">
                  <a:pos x="T6" y="T7"/>
                </a:cxn>
                <a:cxn ang="0">
                  <a:pos x="T8" y="T9"/>
                </a:cxn>
              </a:cxnLst>
              <a:rect l="0" t="0" r="r" b="b"/>
              <a:pathLst>
                <a:path w="24" h="13">
                  <a:moveTo>
                    <a:pt x="24" y="12"/>
                  </a:moveTo>
                  <a:lnTo>
                    <a:pt x="24" y="0"/>
                  </a:lnTo>
                  <a:lnTo>
                    <a:pt x="0" y="2"/>
                  </a:lnTo>
                  <a:lnTo>
                    <a:pt x="0" y="13"/>
                  </a:lnTo>
                  <a:lnTo>
                    <a:pt x="24" y="1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63" name="Freeform 162">
              <a:extLst>
                <a:ext uri="{FF2B5EF4-FFF2-40B4-BE49-F238E27FC236}">
                  <a16:creationId xmlns:a16="http://schemas.microsoft.com/office/drawing/2014/main" id="{B2EAAEB8-2AD5-654E-B7EB-A4A54705CD40}"/>
                </a:ext>
              </a:extLst>
            </p:cNvPr>
            <p:cNvSpPr>
              <a:spLocks/>
            </p:cNvSpPr>
            <p:nvPr/>
          </p:nvSpPr>
          <p:spPr bwMode="auto">
            <a:xfrm>
              <a:off x="18047" y="10115"/>
              <a:ext cx="250" cy="316"/>
            </a:xfrm>
            <a:custGeom>
              <a:avLst/>
              <a:gdLst>
                <a:gd name="T0" fmla="*/ 0 w 121"/>
                <a:gd name="T1" fmla="*/ 130 h 135"/>
                <a:gd name="T2" fmla="*/ 2 w 121"/>
                <a:gd name="T3" fmla="*/ 113 h 135"/>
                <a:gd name="T4" fmla="*/ 4 w 121"/>
                <a:gd name="T5" fmla="*/ 94 h 135"/>
                <a:gd name="T6" fmla="*/ 11 w 121"/>
                <a:gd name="T7" fmla="*/ 76 h 135"/>
                <a:gd name="T8" fmla="*/ 21 w 121"/>
                <a:gd name="T9" fmla="*/ 58 h 135"/>
                <a:gd name="T10" fmla="*/ 41 w 121"/>
                <a:gd name="T11" fmla="*/ 28 h 135"/>
                <a:gd name="T12" fmla="*/ 57 w 121"/>
                <a:gd name="T13" fmla="*/ 13 h 135"/>
                <a:gd name="T14" fmla="*/ 72 w 121"/>
                <a:gd name="T15" fmla="*/ 0 h 135"/>
                <a:gd name="T16" fmla="*/ 121 w 121"/>
                <a:gd name="T17" fmla="*/ 54 h 135"/>
                <a:gd name="T18" fmla="*/ 107 w 121"/>
                <a:gd name="T19" fmla="*/ 65 h 135"/>
                <a:gd name="T20" fmla="*/ 98 w 121"/>
                <a:gd name="T21" fmla="*/ 73 h 135"/>
                <a:gd name="T22" fmla="*/ 82 w 121"/>
                <a:gd name="T23" fmla="*/ 96 h 135"/>
                <a:gd name="T24" fmla="*/ 78 w 121"/>
                <a:gd name="T25" fmla="*/ 103 h 135"/>
                <a:gd name="T26" fmla="*/ 75 w 121"/>
                <a:gd name="T27" fmla="*/ 111 h 135"/>
                <a:gd name="T28" fmla="*/ 73 w 121"/>
                <a:gd name="T29" fmla="*/ 123 h 135"/>
                <a:gd name="T30" fmla="*/ 72 w 121"/>
                <a:gd name="T31" fmla="*/ 135 h 135"/>
                <a:gd name="T32" fmla="*/ 0 w 121"/>
                <a:gd name="T33" fmla="*/ 13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1" h="135">
                  <a:moveTo>
                    <a:pt x="0" y="130"/>
                  </a:moveTo>
                  <a:lnTo>
                    <a:pt x="2" y="113"/>
                  </a:lnTo>
                  <a:lnTo>
                    <a:pt x="4" y="94"/>
                  </a:lnTo>
                  <a:lnTo>
                    <a:pt x="11" y="76"/>
                  </a:lnTo>
                  <a:lnTo>
                    <a:pt x="21" y="58"/>
                  </a:lnTo>
                  <a:lnTo>
                    <a:pt x="41" y="28"/>
                  </a:lnTo>
                  <a:lnTo>
                    <a:pt x="57" y="13"/>
                  </a:lnTo>
                  <a:lnTo>
                    <a:pt x="72" y="0"/>
                  </a:lnTo>
                  <a:lnTo>
                    <a:pt x="121" y="54"/>
                  </a:lnTo>
                  <a:lnTo>
                    <a:pt x="107" y="65"/>
                  </a:lnTo>
                  <a:lnTo>
                    <a:pt x="98" y="73"/>
                  </a:lnTo>
                  <a:lnTo>
                    <a:pt x="82" y="96"/>
                  </a:lnTo>
                  <a:lnTo>
                    <a:pt x="78" y="103"/>
                  </a:lnTo>
                  <a:lnTo>
                    <a:pt x="75" y="111"/>
                  </a:lnTo>
                  <a:lnTo>
                    <a:pt x="73" y="123"/>
                  </a:lnTo>
                  <a:lnTo>
                    <a:pt x="72" y="135"/>
                  </a:lnTo>
                  <a:lnTo>
                    <a:pt x="0" y="13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64" name="Freeform 163">
              <a:extLst>
                <a:ext uri="{FF2B5EF4-FFF2-40B4-BE49-F238E27FC236}">
                  <a16:creationId xmlns:a16="http://schemas.microsoft.com/office/drawing/2014/main" id="{3F698798-1C48-194B-A2A1-71006D694EF5}"/>
                </a:ext>
              </a:extLst>
            </p:cNvPr>
            <p:cNvSpPr>
              <a:spLocks/>
            </p:cNvSpPr>
            <p:nvPr/>
          </p:nvSpPr>
          <p:spPr bwMode="auto">
            <a:xfrm>
              <a:off x="18202" y="9928"/>
              <a:ext cx="337" cy="316"/>
            </a:xfrm>
            <a:custGeom>
              <a:avLst/>
              <a:gdLst>
                <a:gd name="T0" fmla="*/ 0 w 161"/>
                <a:gd name="T1" fmla="*/ 78 h 135"/>
                <a:gd name="T2" fmla="*/ 30 w 161"/>
                <a:gd name="T3" fmla="*/ 56 h 135"/>
                <a:gd name="T4" fmla="*/ 61 w 161"/>
                <a:gd name="T5" fmla="*/ 35 h 135"/>
                <a:gd name="T6" fmla="*/ 94 w 161"/>
                <a:gd name="T7" fmla="*/ 16 h 135"/>
                <a:gd name="T8" fmla="*/ 127 w 161"/>
                <a:gd name="T9" fmla="*/ 0 h 135"/>
                <a:gd name="T10" fmla="*/ 161 w 161"/>
                <a:gd name="T11" fmla="*/ 64 h 135"/>
                <a:gd name="T12" fmla="*/ 129 w 161"/>
                <a:gd name="T13" fmla="*/ 79 h 135"/>
                <a:gd name="T14" fmla="*/ 101 w 161"/>
                <a:gd name="T15" fmla="*/ 95 h 135"/>
                <a:gd name="T16" fmla="*/ 71 w 161"/>
                <a:gd name="T17" fmla="*/ 115 h 135"/>
                <a:gd name="T18" fmla="*/ 43 w 161"/>
                <a:gd name="T19" fmla="*/ 135 h 135"/>
                <a:gd name="T20" fmla="*/ 0 w 161"/>
                <a:gd name="T21" fmla="*/ 7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35">
                  <a:moveTo>
                    <a:pt x="0" y="78"/>
                  </a:moveTo>
                  <a:lnTo>
                    <a:pt x="30" y="56"/>
                  </a:lnTo>
                  <a:lnTo>
                    <a:pt x="61" y="35"/>
                  </a:lnTo>
                  <a:lnTo>
                    <a:pt x="94" y="16"/>
                  </a:lnTo>
                  <a:lnTo>
                    <a:pt x="127" y="0"/>
                  </a:lnTo>
                  <a:lnTo>
                    <a:pt x="161" y="64"/>
                  </a:lnTo>
                  <a:lnTo>
                    <a:pt x="129" y="79"/>
                  </a:lnTo>
                  <a:lnTo>
                    <a:pt x="101" y="95"/>
                  </a:lnTo>
                  <a:lnTo>
                    <a:pt x="71" y="115"/>
                  </a:lnTo>
                  <a:lnTo>
                    <a:pt x="43" y="135"/>
                  </a:lnTo>
                  <a:lnTo>
                    <a:pt x="0" y="7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65" name="Freeform 164">
              <a:extLst>
                <a:ext uri="{FF2B5EF4-FFF2-40B4-BE49-F238E27FC236}">
                  <a16:creationId xmlns:a16="http://schemas.microsoft.com/office/drawing/2014/main" id="{A2D986B5-5D44-C64E-A86B-91CF644F8167}"/>
                </a:ext>
              </a:extLst>
            </p:cNvPr>
            <p:cNvSpPr>
              <a:spLocks/>
            </p:cNvSpPr>
            <p:nvPr/>
          </p:nvSpPr>
          <p:spPr bwMode="auto">
            <a:xfrm>
              <a:off x="18197" y="10103"/>
              <a:ext cx="101" cy="141"/>
            </a:xfrm>
            <a:custGeom>
              <a:avLst/>
              <a:gdLst>
                <a:gd name="T0" fmla="*/ 0 w 49"/>
                <a:gd name="T1" fmla="*/ 5 h 60"/>
                <a:gd name="T2" fmla="*/ 6 w 49"/>
                <a:gd name="T3" fmla="*/ 0 h 60"/>
                <a:gd name="T4" fmla="*/ 3 w 49"/>
                <a:gd name="T5" fmla="*/ 3 h 60"/>
                <a:gd name="T6" fmla="*/ 46 w 49"/>
                <a:gd name="T7" fmla="*/ 60 h 60"/>
                <a:gd name="T8" fmla="*/ 49 w 49"/>
                <a:gd name="T9" fmla="*/ 59 h 60"/>
                <a:gd name="T10" fmla="*/ 0 w 49"/>
                <a:gd name="T11" fmla="*/ 5 h 60"/>
              </a:gdLst>
              <a:ahLst/>
              <a:cxnLst>
                <a:cxn ang="0">
                  <a:pos x="T0" y="T1"/>
                </a:cxn>
                <a:cxn ang="0">
                  <a:pos x="T2" y="T3"/>
                </a:cxn>
                <a:cxn ang="0">
                  <a:pos x="T4" y="T5"/>
                </a:cxn>
                <a:cxn ang="0">
                  <a:pos x="T6" y="T7"/>
                </a:cxn>
                <a:cxn ang="0">
                  <a:pos x="T8" y="T9"/>
                </a:cxn>
                <a:cxn ang="0">
                  <a:pos x="T10" y="T11"/>
                </a:cxn>
              </a:cxnLst>
              <a:rect l="0" t="0" r="r" b="b"/>
              <a:pathLst>
                <a:path w="49" h="60">
                  <a:moveTo>
                    <a:pt x="0" y="5"/>
                  </a:moveTo>
                  <a:lnTo>
                    <a:pt x="6" y="0"/>
                  </a:lnTo>
                  <a:lnTo>
                    <a:pt x="3" y="3"/>
                  </a:lnTo>
                  <a:lnTo>
                    <a:pt x="46" y="60"/>
                  </a:lnTo>
                  <a:lnTo>
                    <a:pt x="49" y="59"/>
                  </a:lnTo>
                  <a:lnTo>
                    <a:pt x="0" y="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66" name="Freeform 165">
              <a:extLst>
                <a:ext uri="{FF2B5EF4-FFF2-40B4-BE49-F238E27FC236}">
                  <a16:creationId xmlns:a16="http://schemas.microsoft.com/office/drawing/2014/main" id="{C9C62A64-91D1-A345-8BB4-EE5FC0C7022A}"/>
                </a:ext>
              </a:extLst>
            </p:cNvPr>
            <p:cNvSpPr>
              <a:spLocks/>
            </p:cNvSpPr>
            <p:nvPr/>
          </p:nvSpPr>
          <p:spPr bwMode="auto">
            <a:xfrm>
              <a:off x="18473" y="9879"/>
              <a:ext cx="312" cy="201"/>
            </a:xfrm>
            <a:custGeom>
              <a:avLst/>
              <a:gdLst>
                <a:gd name="T0" fmla="*/ 0 w 149"/>
                <a:gd name="T1" fmla="*/ 20 h 86"/>
                <a:gd name="T2" fmla="*/ 36 w 149"/>
                <a:gd name="T3" fmla="*/ 7 h 86"/>
                <a:gd name="T4" fmla="*/ 74 w 149"/>
                <a:gd name="T5" fmla="*/ 0 h 86"/>
                <a:gd name="T6" fmla="*/ 96 w 149"/>
                <a:gd name="T7" fmla="*/ 0 h 86"/>
                <a:gd name="T8" fmla="*/ 116 w 149"/>
                <a:gd name="T9" fmla="*/ 1 h 86"/>
                <a:gd name="T10" fmla="*/ 149 w 149"/>
                <a:gd name="T11" fmla="*/ 7 h 86"/>
                <a:gd name="T12" fmla="*/ 135 w 149"/>
                <a:gd name="T13" fmla="*/ 77 h 86"/>
                <a:gd name="T14" fmla="*/ 103 w 149"/>
                <a:gd name="T15" fmla="*/ 71 h 86"/>
                <a:gd name="T16" fmla="*/ 93 w 149"/>
                <a:gd name="T17" fmla="*/ 71 h 86"/>
                <a:gd name="T18" fmla="*/ 82 w 149"/>
                <a:gd name="T19" fmla="*/ 71 h 86"/>
                <a:gd name="T20" fmla="*/ 55 w 149"/>
                <a:gd name="T21" fmla="*/ 76 h 86"/>
                <a:gd name="T22" fmla="*/ 27 w 149"/>
                <a:gd name="T23" fmla="*/ 86 h 86"/>
                <a:gd name="T24" fmla="*/ 0 w 149"/>
                <a:gd name="T25" fmla="*/ 2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86">
                  <a:moveTo>
                    <a:pt x="0" y="20"/>
                  </a:moveTo>
                  <a:lnTo>
                    <a:pt x="36" y="7"/>
                  </a:lnTo>
                  <a:lnTo>
                    <a:pt x="74" y="0"/>
                  </a:lnTo>
                  <a:lnTo>
                    <a:pt x="96" y="0"/>
                  </a:lnTo>
                  <a:lnTo>
                    <a:pt x="116" y="1"/>
                  </a:lnTo>
                  <a:lnTo>
                    <a:pt x="149" y="7"/>
                  </a:lnTo>
                  <a:lnTo>
                    <a:pt x="135" y="77"/>
                  </a:lnTo>
                  <a:lnTo>
                    <a:pt x="103" y="71"/>
                  </a:lnTo>
                  <a:lnTo>
                    <a:pt x="93" y="71"/>
                  </a:lnTo>
                  <a:lnTo>
                    <a:pt x="82" y="71"/>
                  </a:lnTo>
                  <a:lnTo>
                    <a:pt x="55" y="76"/>
                  </a:lnTo>
                  <a:lnTo>
                    <a:pt x="27" y="86"/>
                  </a:lnTo>
                  <a:lnTo>
                    <a:pt x="0" y="2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67" name="Freeform 166">
              <a:extLst>
                <a:ext uri="{FF2B5EF4-FFF2-40B4-BE49-F238E27FC236}">
                  <a16:creationId xmlns:a16="http://schemas.microsoft.com/office/drawing/2014/main" id="{CE52275D-9600-F341-A1DE-3793D93E17AD}"/>
                </a:ext>
              </a:extLst>
            </p:cNvPr>
            <p:cNvSpPr>
              <a:spLocks/>
            </p:cNvSpPr>
            <p:nvPr/>
          </p:nvSpPr>
          <p:spPr bwMode="auto">
            <a:xfrm>
              <a:off x="18469" y="9926"/>
              <a:ext cx="71" cy="154"/>
            </a:xfrm>
            <a:custGeom>
              <a:avLst/>
              <a:gdLst>
                <a:gd name="T0" fmla="*/ 0 w 34"/>
                <a:gd name="T1" fmla="*/ 1 h 66"/>
                <a:gd name="T2" fmla="*/ 3 w 34"/>
                <a:gd name="T3" fmla="*/ 0 h 66"/>
                <a:gd name="T4" fmla="*/ 30 w 34"/>
                <a:gd name="T5" fmla="*/ 66 h 66"/>
                <a:gd name="T6" fmla="*/ 34 w 34"/>
                <a:gd name="T7" fmla="*/ 65 h 66"/>
                <a:gd name="T8" fmla="*/ 0 w 34"/>
                <a:gd name="T9" fmla="*/ 1 h 66"/>
              </a:gdLst>
              <a:ahLst/>
              <a:cxnLst>
                <a:cxn ang="0">
                  <a:pos x="T0" y="T1"/>
                </a:cxn>
                <a:cxn ang="0">
                  <a:pos x="T2" y="T3"/>
                </a:cxn>
                <a:cxn ang="0">
                  <a:pos x="T4" y="T5"/>
                </a:cxn>
                <a:cxn ang="0">
                  <a:pos x="T6" y="T7"/>
                </a:cxn>
                <a:cxn ang="0">
                  <a:pos x="T8" y="T9"/>
                </a:cxn>
              </a:cxnLst>
              <a:rect l="0" t="0" r="r" b="b"/>
              <a:pathLst>
                <a:path w="34" h="66">
                  <a:moveTo>
                    <a:pt x="0" y="1"/>
                  </a:moveTo>
                  <a:lnTo>
                    <a:pt x="3" y="0"/>
                  </a:lnTo>
                  <a:lnTo>
                    <a:pt x="30" y="66"/>
                  </a:lnTo>
                  <a:lnTo>
                    <a:pt x="34" y="65"/>
                  </a:lnTo>
                  <a:lnTo>
                    <a:pt x="0"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68" name="Freeform 167">
              <a:extLst>
                <a:ext uri="{FF2B5EF4-FFF2-40B4-BE49-F238E27FC236}">
                  <a16:creationId xmlns:a16="http://schemas.microsoft.com/office/drawing/2014/main" id="{7D7B7943-9A39-5F4B-9CFC-32186C254CA3}"/>
                </a:ext>
              </a:extLst>
            </p:cNvPr>
            <p:cNvSpPr>
              <a:spLocks/>
            </p:cNvSpPr>
            <p:nvPr/>
          </p:nvSpPr>
          <p:spPr bwMode="auto">
            <a:xfrm>
              <a:off x="18749" y="9900"/>
              <a:ext cx="291" cy="274"/>
            </a:xfrm>
            <a:custGeom>
              <a:avLst/>
              <a:gdLst>
                <a:gd name="T0" fmla="*/ 24 w 141"/>
                <a:gd name="T1" fmla="*/ 0 h 117"/>
                <a:gd name="T2" fmla="*/ 56 w 141"/>
                <a:gd name="T3" fmla="*/ 12 h 117"/>
                <a:gd name="T4" fmla="*/ 88 w 141"/>
                <a:gd name="T5" fmla="*/ 26 h 117"/>
                <a:gd name="T6" fmla="*/ 118 w 141"/>
                <a:gd name="T7" fmla="*/ 43 h 117"/>
                <a:gd name="T8" fmla="*/ 141 w 141"/>
                <a:gd name="T9" fmla="*/ 60 h 117"/>
                <a:gd name="T10" fmla="*/ 97 w 141"/>
                <a:gd name="T11" fmla="*/ 117 h 117"/>
                <a:gd name="T12" fmla="*/ 77 w 141"/>
                <a:gd name="T13" fmla="*/ 102 h 117"/>
                <a:gd name="T14" fmla="*/ 54 w 141"/>
                <a:gd name="T15" fmla="*/ 88 h 117"/>
                <a:gd name="T16" fmla="*/ 30 w 141"/>
                <a:gd name="T17" fmla="*/ 78 h 117"/>
                <a:gd name="T18" fmla="*/ 0 w 141"/>
                <a:gd name="T19" fmla="*/ 67 h 117"/>
                <a:gd name="T20" fmla="*/ 24 w 141"/>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117">
                  <a:moveTo>
                    <a:pt x="24" y="0"/>
                  </a:moveTo>
                  <a:lnTo>
                    <a:pt x="56" y="12"/>
                  </a:lnTo>
                  <a:lnTo>
                    <a:pt x="88" y="26"/>
                  </a:lnTo>
                  <a:lnTo>
                    <a:pt x="118" y="43"/>
                  </a:lnTo>
                  <a:lnTo>
                    <a:pt x="141" y="60"/>
                  </a:lnTo>
                  <a:lnTo>
                    <a:pt x="97" y="117"/>
                  </a:lnTo>
                  <a:lnTo>
                    <a:pt x="77" y="102"/>
                  </a:lnTo>
                  <a:lnTo>
                    <a:pt x="54" y="88"/>
                  </a:lnTo>
                  <a:lnTo>
                    <a:pt x="30" y="78"/>
                  </a:lnTo>
                  <a:lnTo>
                    <a:pt x="0" y="67"/>
                  </a:lnTo>
                  <a:lnTo>
                    <a:pt x="2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69" name="Freeform 168">
              <a:extLst>
                <a:ext uri="{FF2B5EF4-FFF2-40B4-BE49-F238E27FC236}">
                  <a16:creationId xmlns:a16="http://schemas.microsoft.com/office/drawing/2014/main" id="{8DC6E84D-93CC-9A43-A56A-FF1CE623C18C}"/>
                </a:ext>
              </a:extLst>
            </p:cNvPr>
            <p:cNvSpPr>
              <a:spLocks/>
            </p:cNvSpPr>
            <p:nvPr/>
          </p:nvSpPr>
          <p:spPr bwMode="auto">
            <a:xfrm>
              <a:off x="18749" y="9895"/>
              <a:ext cx="50" cy="164"/>
            </a:xfrm>
            <a:custGeom>
              <a:avLst/>
              <a:gdLst>
                <a:gd name="T0" fmla="*/ 19 w 24"/>
                <a:gd name="T1" fmla="*/ 0 h 70"/>
                <a:gd name="T2" fmla="*/ 23 w 24"/>
                <a:gd name="T3" fmla="*/ 2 h 70"/>
                <a:gd name="T4" fmla="*/ 24 w 24"/>
                <a:gd name="T5" fmla="*/ 2 h 70"/>
                <a:gd name="T6" fmla="*/ 0 w 24"/>
                <a:gd name="T7" fmla="*/ 69 h 70"/>
                <a:gd name="T8" fmla="*/ 5 w 24"/>
                <a:gd name="T9" fmla="*/ 70 h 70"/>
                <a:gd name="T10" fmla="*/ 19 w 24"/>
                <a:gd name="T11" fmla="*/ 0 h 70"/>
              </a:gdLst>
              <a:ahLst/>
              <a:cxnLst>
                <a:cxn ang="0">
                  <a:pos x="T0" y="T1"/>
                </a:cxn>
                <a:cxn ang="0">
                  <a:pos x="T2" y="T3"/>
                </a:cxn>
                <a:cxn ang="0">
                  <a:pos x="T4" y="T5"/>
                </a:cxn>
                <a:cxn ang="0">
                  <a:pos x="T6" y="T7"/>
                </a:cxn>
                <a:cxn ang="0">
                  <a:pos x="T8" y="T9"/>
                </a:cxn>
                <a:cxn ang="0">
                  <a:pos x="T10" y="T11"/>
                </a:cxn>
              </a:cxnLst>
              <a:rect l="0" t="0" r="r" b="b"/>
              <a:pathLst>
                <a:path w="24" h="70">
                  <a:moveTo>
                    <a:pt x="19" y="0"/>
                  </a:moveTo>
                  <a:lnTo>
                    <a:pt x="23" y="2"/>
                  </a:lnTo>
                  <a:lnTo>
                    <a:pt x="24" y="2"/>
                  </a:lnTo>
                  <a:lnTo>
                    <a:pt x="0" y="69"/>
                  </a:lnTo>
                  <a:lnTo>
                    <a:pt x="5" y="70"/>
                  </a:lnTo>
                  <a:lnTo>
                    <a:pt x="19"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70" name="Freeform 169">
              <a:extLst>
                <a:ext uri="{FF2B5EF4-FFF2-40B4-BE49-F238E27FC236}">
                  <a16:creationId xmlns:a16="http://schemas.microsoft.com/office/drawing/2014/main" id="{C2BDAB33-81CD-8E4E-8A8F-6CAB71881A1A}"/>
                </a:ext>
              </a:extLst>
            </p:cNvPr>
            <p:cNvSpPr>
              <a:spLocks/>
            </p:cNvSpPr>
            <p:nvPr/>
          </p:nvSpPr>
          <p:spPr bwMode="auto">
            <a:xfrm>
              <a:off x="18945" y="10045"/>
              <a:ext cx="233" cy="257"/>
            </a:xfrm>
            <a:custGeom>
              <a:avLst/>
              <a:gdLst>
                <a:gd name="T0" fmla="*/ 47 w 112"/>
                <a:gd name="T1" fmla="*/ 0 h 110"/>
                <a:gd name="T2" fmla="*/ 112 w 112"/>
                <a:gd name="T3" fmla="*/ 56 h 110"/>
                <a:gd name="T4" fmla="*/ 65 w 112"/>
                <a:gd name="T5" fmla="*/ 110 h 110"/>
                <a:gd name="T6" fmla="*/ 0 w 112"/>
                <a:gd name="T7" fmla="*/ 54 h 110"/>
                <a:gd name="T8" fmla="*/ 47 w 112"/>
                <a:gd name="T9" fmla="*/ 0 h 110"/>
              </a:gdLst>
              <a:ahLst/>
              <a:cxnLst>
                <a:cxn ang="0">
                  <a:pos x="T0" y="T1"/>
                </a:cxn>
                <a:cxn ang="0">
                  <a:pos x="T2" y="T3"/>
                </a:cxn>
                <a:cxn ang="0">
                  <a:pos x="T4" y="T5"/>
                </a:cxn>
                <a:cxn ang="0">
                  <a:pos x="T6" y="T7"/>
                </a:cxn>
                <a:cxn ang="0">
                  <a:pos x="T8" y="T9"/>
                </a:cxn>
              </a:cxnLst>
              <a:rect l="0" t="0" r="r" b="b"/>
              <a:pathLst>
                <a:path w="112" h="110">
                  <a:moveTo>
                    <a:pt x="47" y="0"/>
                  </a:moveTo>
                  <a:lnTo>
                    <a:pt x="112" y="56"/>
                  </a:lnTo>
                  <a:lnTo>
                    <a:pt x="65" y="110"/>
                  </a:lnTo>
                  <a:lnTo>
                    <a:pt x="0" y="54"/>
                  </a:lnTo>
                  <a:lnTo>
                    <a:pt x="47"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71" name="Freeform 170">
              <a:extLst>
                <a:ext uri="{FF2B5EF4-FFF2-40B4-BE49-F238E27FC236}">
                  <a16:creationId xmlns:a16="http://schemas.microsoft.com/office/drawing/2014/main" id="{CD2F0E54-33C5-2445-AFD0-77210B502122}"/>
                </a:ext>
              </a:extLst>
            </p:cNvPr>
            <p:cNvSpPr>
              <a:spLocks/>
            </p:cNvSpPr>
            <p:nvPr/>
          </p:nvSpPr>
          <p:spPr bwMode="auto">
            <a:xfrm>
              <a:off x="18945" y="10022"/>
              <a:ext cx="96" cy="152"/>
            </a:xfrm>
            <a:custGeom>
              <a:avLst/>
              <a:gdLst>
                <a:gd name="T0" fmla="*/ 46 w 47"/>
                <a:gd name="T1" fmla="*/ 8 h 65"/>
                <a:gd name="T2" fmla="*/ 34 w 47"/>
                <a:gd name="T3" fmla="*/ 0 h 65"/>
                <a:gd name="T4" fmla="*/ 47 w 47"/>
                <a:gd name="T5" fmla="*/ 10 h 65"/>
                <a:gd name="T6" fmla="*/ 0 w 47"/>
                <a:gd name="T7" fmla="*/ 64 h 65"/>
                <a:gd name="T8" fmla="*/ 2 w 47"/>
                <a:gd name="T9" fmla="*/ 65 h 65"/>
                <a:gd name="T10" fmla="*/ 46 w 47"/>
                <a:gd name="T11" fmla="*/ 8 h 65"/>
              </a:gdLst>
              <a:ahLst/>
              <a:cxnLst>
                <a:cxn ang="0">
                  <a:pos x="T0" y="T1"/>
                </a:cxn>
                <a:cxn ang="0">
                  <a:pos x="T2" y="T3"/>
                </a:cxn>
                <a:cxn ang="0">
                  <a:pos x="T4" y="T5"/>
                </a:cxn>
                <a:cxn ang="0">
                  <a:pos x="T6" y="T7"/>
                </a:cxn>
                <a:cxn ang="0">
                  <a:pos x="T8" y="T9"/>
                </a:cxn>
                <a:cxn ang="0">
                  <a:pos x="T10" y="T11"/>
                </a:cxn>
              </a:cxnLst>
              <a:rect l="0" t="0" r="r" b="b"/>
              <a:pathLst>
                <a:path w="47" h="65">
                  <a:moveTo>
                    <a:pt x="46" y="8"/>
                  </a:moveTo>
                  <a:lnTo>
                    <a:pt x="34" y="0"/>
                  </a:lnTo>
                  <a:lnTo>
                    <a:pt x="47" y="10"/>
                  </a:lnTo>
                  <a:lnTo>
                    <a:pt x="0" y="64"/>
                  </a:lnTo>
                  <a:lnTo>
                    <a:pt x="2" y="65"/>
                  </a:lnTo>
                  <a:lnTo>
                    <a:pt x="46" y="8"/>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72" name="Freeform 171">
              <a:extLst>
                <a:ext uri="{FF2B5EF4-FFF2-40B4-BE49-F238E27FC236}">
                  <a16:creationId xmlns:a16="http://schemas.microsoft.com/office/drawing/2014/main" id="{A471BA06-4A3F-CC44-AE6C-EC93FD6FBFFC}"/>
                </a:ext>
              </a:extLst>
            </p:cNvPr>
            <p:cNvSpPr>
              <a:spLocks/>
            </p:cNvSpPr>
            <p:nvPr/>
          </p:nvSpPr>
          <p:spPr bwMode="auto">
            <a:xfrm>
              <a:off x="19066" y="10194"/>
              <a:ext cx="183" cy="516"/>
            </a:xfrm>
            <a:custGeom>
              <a:avLst/>
              <a:gdLst>
                <a:gd name="T0" fmla="*/ 62 w 89"/>
                <a:gd name="T1" fmla="*/ 0 h 220"/>
                <a:gd name="T2" fmla="*/ 69 w 89"/>
                <a:gd name="T3" fmla="*/ 12 h 220"/>
                <a:gd name="T4" fmla="*/ 76 w 89"/>
                <a:gd name="T5" fmla="*/ 32 h 220"/>
                <a:gd name="T6" fmla="*/ 82 w 89"/>
                <a:gd name="T7" fmla="*/ 76 h 220"/>
                <a:gd name="T8" fmla="*/ 87 w 89"/>
                <a:gd name="T9" fmla="*/ 137 h 220"/>
                <a:gd name="T10" fmla="*/ 89 w 89"/>
                <a:gd name="T11" fmla="*/ 219 h 220"/>
                <a:gd name="T12" fmla="*/ 16 w 89"/>
                <a:gd name="T13" fmla="*/ 220 h 220"/>
                <a:gd name="T14" fmla="*/ 15 w 89"/>
                <a:gd name="T15" fmla="*/ 140 h 220"/>
                <a:gd name="T16" fmla="*/ 9 w 89"/>
                <a:gd name="T17" fmla="*/ 82 h 220"/>
                <a:gd name="T18" fmla="*/ 4 w 89"/>
                <a:gd name="T19" fmla="*/ 46 h 220"/>
                <a:gd name="T20" fmla="*/ 3 w 89"/>
                <a:gd name="T21" fmla="*/ 41 h 220"/>
                <a:gd name="T22" fmla="*/ 0 w 89"/>
                <a:gd name="T23" fmla="*/ 39 h 220"/>
                <a:gd name="T24" fmla="*/ 62 w 89"/>
                <a:gd name="T25"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20">
                  <a:moveTo>
                    <a:pt x="62" y="0"/>
                  </a:moveTo>
                  <a:lnTo>
                    <a:pt x="69" y="12"/>
                  </a:lnTo>
                  <a:lnTo>
                    <a:pt x="76" y="32"/>
                  </a:lnTo>
                  <a:lnTo>
                    <a:pt x="82" y="76"/>
                  </a:lnTo>
                  <a:lnTo>
                    <a:pt x="87" y="137"/>
                  </a:lnTo>
                  <a:lnTo>
                    <a:pt x="89" y="219"/>
                  </a:lnTo>
                  <a:lnTo>
                    <a:pt x="16" y="220"/>
                  </a:lnTo>
                  <a:lnTo>
                    <a:pt x="15" y="140"/>
                  </a:lnTo>
                  <a:lnTo>
                    <a:pt x="9" y="82"/>
                  </a:lnTo>
                  <a:lnTo>
                    <a:pt x="4" y="46"/>
                  </a:lnTo>
                  <a:lnTo>
                    <a:pt x="3" y="41"/>
                  </a:lnTo>
                  <a:lnTo>
                    <a:pt x="0" y="39"/>
                  </a:lnTo>
                  <a:lnTo>
                    <a:pt x="62"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73" name="Freeform 172">
              <a:extLst>
                <a:ext uri="{FF2B5EF4-FFF2-40B4-BE49-F238E27FC236}">
                  <a16:creationId xmlns:a16="http://schemas.microsoft.com/office/drawing/2014/main" id="{DD987AF1-82DD-694B-A4C8-5A2E95E4DAF3}"/>
                </a:ext>
              </a:extLst>
            </p:cNvPr>
            <p:cNvSpPr>
              <a:spLocks/>
            </p:cNvSpPr>
            <p:nvPr/>
          </p:nvSpPr>
          <p:spPr bwMode="auto">
            <a:xfrm>
              <a:off x="19066" y="10176"/>
              <a:ext cx="129" cy="126"/>
            </a:xfrm>
            <a:custGeom>
              <a:avLst/>
              <a:gdLst>
                <a:gd name="T0" fmla="*/ 54 w 62"/>
                <a:gd name="T1" fmla="*/ 0 h 54"/>
                <a:gd name="T2" fmla="*/ 61 w 62"/>
                <a:gd name="T3" fmla="*/ 5 h 54"/>
                <a:gd name="T4" fmla="*/ 62 w 62"/>
                <a:gd name="T5" fmla="*/ 8 h 54"/>
                <a:gd name="T6" fmla="*/ 0 w 62"/>
                <a:gd name="T7" fmla="*/ 47 h 54"/>
                <a:gd name="T8" fmla="*/ 7 w 62"/>
                <a:gd name="T9" fmla="*/ 54 h 54"/>
                <a:gd name="T10" fmla="*/ 54 w 62"/>
                <a:gd name="T11" fmla="*/ 0 h 54"/>
              </a:gdLst>
              <a:ahLst/>
              <a:cxnLst>
                <a:cxn ang="0">
                  <a:pos x="T0" y="T1"/>
                </a:cxn>
                <a:cxn ang="0">
                  <a:pos x="T2" y="T3"/>
                </a:cxn>
                <a:cxn ang="0">
                  <a:pos x="T4" y="T5"/>
                </a:cxn>
                <a:cxn ang="0">
                  <a:pos x="T6" y="T7"/>
                </a:cxn>
                <a:cxn ang="0">
                  <a:pos x="T8" y="T9"/>
                </a:cxn>
                <a:cxn ang="0">
                  <a:pos x="T10" y="T11"/>
                </a:cxn>
              </a:cxnLst>
              <a:rect l="0" t="0" r="r" b="b"/>
              <a:pathLst>
                <a:path w="62" h="54">
                  <a:moveTo>
                    <a:pt x="54" y="0"/>
                  </a:moveTo>
                  <a:lnTo>
                    <a:pt x="61" y="5"/>
                  </a:lnTo>
                  <a:lnTo>
                    <a:pt x="62" y="8"/>
                  </a:lnTo>
                  <a:lnTo>
                    <a:pt x="0" y="47"/>
                  </a:lnTo>
                  <a:lnTo>
                    <a:pt x="7" y="54"/>
                  </a:lnTo>
                  <a:lnTo>
                    <a:pt x="54"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74" name="Freeform 173">
              <a:extLst>
                <a:ext uri="{FF2B5EF4-FFF2-40B4-BE49-F238E27FC236}">
                  <a16:creationId xmlns:a16="http://schemas.microsoft.com/office/drawing/2014/main" id="{2A5B9FFC-52F7-564B-897D-EC99068D8770}"/>
                </a:ext>
              </a:extLst>
            </p:cNvPr>
            <p:cNvSpPr>
              <a:spLocks/>
            </p:cNvSpPr>
            <p:nvPr/>
          </p:nvSpPr>
          <p:spPr bwMode="auto">
            <a:xfrm>
              <a:off x="19079" y="10702"/>
              <a:ext cx="170" cy="539"/>
            </a:xfrm>
            <a:custGeom>
              <a:avLst/>
              <a:gdLst>
                <a:gd name="T0" fmla="*/ 83 w 83"/>
                <a:gd name="T1" fmla="*/ 2 h 230"/>
                <a:gd name="T2" fmla="*/ 79 w 83"/>
                <a:gd name="T3" fmla="*/ 148 h 230"/>
                <a:gd name="T4" fmla="*/ 76 w 83"/>
                <a:gd name="T5" fmla="*/ 198 h 230"/>
                <a:gd name="T6" fmla="*/ 74 w 83"/>
                <a:gd name="T7" fmla="*/ 217 h 230"/>
                <a:gd name="T8" fmla="*/ 71 w 83"/>
                <a:gd name="T9" fmla="*/ 230 h 230"/>
                <a:gd name="T10" fmla="*/ 0 w 83"/>
                <a:gd name="T11" fmla="*/ 217 h 230"/>
                <a:gd name="T12" fmla="*/ 2 w 83"/>
                <a:gd name="T13" fmla="*/ 204 h 230"/>
                <a:gd name="T14" fmla="*/ 3 w 83"/>
                <a:gd name="T15" fmla="*/ 192 h 230"/>
                <a:gd name="T16" fmla="*/ 6 w 83"/>
                <a:gd name="T17" fmla="*/ 147 h 230"/>
                <a:gd name="T18" fmla="*/ 10 w 83"/>
                <a:gd name="T19" fmla="*/ 0 h 230"/>
                <a:gd name="T20" fmla="*/ 83 w 83"/>
                <a:gd name="T21"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230">
                  <a:moveTo>
                    <a:pt x="83" y="2"/>
                  </a:moveTo>
                  <a:lnTo>
                    <a:pt x="79" y="148"/>
                  </a:lnTo>
                  <a:lnTo>
                    <a:pt x="76" y="198"/>
                  </a:lnTo>
                  <a:lnTo>
                    <a:pt x="74" y="217"/>
                  </a:lnTo>
                  <a:lnTo>
                    <a:pt x="71" y="230"/>
                  </a:lnTo>
                  <a:lnTo>
                    <a:pt x="0" y="217"/>
                  </a:lnTo>
                  <a:lnTo>
                    <a:pt x="2" y="204"/>
                  </a:lnTo>
                  <a:lnTo>
                    <a:pt x="3" y="192"/>
                  </a:lnTo>
                  <a:lnTo>
                    <a:pt x="6" y="147"/>
                  </a:lnTo>
                  <a:lnTo>
                    <a:pt x="10" y="0"/>
                  </a:lnTo>
                  <a:lnTo>
                    <a:pt x="83" y="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75" name="Freeform 174">
              <a:extLst>
                <a:ext uri="{FF2B5EF4-FFF2-40B4-BE49-F238E27FC236}">
                  <a16:creationId xmlns:a16="http://schemas.microsoft.com/office/drawing/2014/main" id="{5467D645-3C1D-2F43-9122-F088359D361C}"/>
                </a:ext>
              </a:extLst>
            </p:cNvPr>
            <p:cNvSpPr>
              <a:spLocks/>
            </p:cNvSpPr>
            <p:nvPr/>
          </p:nvSpPr>
          <p:spPr bwMode="auto">
            <a:xfrm>
              <a:off x="19099" y="10666"/>
              <a:ext cx="151" cy="44"/>
            </a:xfrm>
            <a:custGeom>
              <a:avLst/>
              <a:gdLst>
                <a:gd name="T0" fmla="*/ 73 w 73"/>
                <a:gd name="T1" fmla="*/ 2 h 3"/>
                <a:gd name="T2" fmla="*/ 0 w 73"/>
                <a:gd name="T3" fmla="*/ 0 h 3"/>
                <a:gd name="T4" fmla="*/ 0 w 73"/>
                <a:gd name="T5" fmla="*/ 3 h 3"/>
                <a:gd name="T6" fmla="*/ 73 w 73"/>
                <a:gd name="T7" fmla="*/ 2 h 3"/>
              </a:gdLst>
              <a:ahLst/>
              <a:cxnLst>
                <a:cxn ang="0">
                  <a:pos x="T0" y="T1"/>
                </a:cxn>
                <a:cxn ang="0">
                  <a:pos x="T2" y="T3"/>
                </a:cxn>
                <a:cxn ang="0">
                  <a:pos x="T4" y="T5"/>
                </a:cxn>
                <a:cxn ang="0">
                  <a:pos x="T6" y="T7"/>
                </a:cxn>
              </a:cxnLst>
              <a:rect l="0" t="0" r="r" b="b"/>
              <a:pathLst>
                <a:path w="73" h="3">
                  <a:moveTo>
                    <a:pt x="73" y="2"/>
                  </a:moveTo>
                  <a:lnTo>
                    <a:pt x="0" y="0"/>
                  </a:lnTo>
                  <a:lnTo>
                    <a:pt x="0" y="3"/>
                  </a:lnTo>
                  <a:lnTo>
                    <a:pt x="73" y="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76" name="Freeform 175">
              <a:extLst>
                <a:ext uri="{FF2B5EF4-FFF2-40B4-BE49-F238E27FC236}">
                  <a16:creationId xmlns:a16="http://schemas.microsoft.com/office/drawing/2014/main" id="{85C38D71-41A6-3840-BA1E-B845C2FEADE4}"/>
                </a:ext>
              </a:extLst>
            </p:cNvPr>
            <p:cNvSpPr>
              <a:spLocks/>
            </p:cNvSpPr>
            <p:nvPr/>
          </p:nvSpPr>
          <p:spPr bwMode="auto">
            <a:xfrm>
              <a:off x="18991" y="11194"/>
              <a:ext cx="228" cy="258"/>
            </a:xfrm>
            <a:custGeom>
              <a:avLst/>
              <a:gdLst>
                <a:gd name="T0" fmla="*/ 112 w 112"/>
                <a:gd name="T1" fmla="*/ 25 h 110"/>
                <a:gd name="T2" fmla="*/ 103 w 112"/>
                <a:gd name="T3" fmla="*/ 49 h 110"/>
                <a:gd name="T4" fmla="*/ 89 w 112"/>
                <a:gd name="T5" fmla="*/ 72 h 110"/>
                <a:gd name="T6" fmla="*/ 69 w 112"/>
                <a:gd name="T7" fmla="*/ 94 h 110"/>
                <a:gd name="T8" fmla="*/ 48 w 112"/>
                <a:gd name="T9" fmla="*/ 110 h 110"/>
                <a:gd name="T10" fmla="*/ 0 w 112"/>
                <a:gd name="T11" fmla="*/ 57 h 110"/>
                <a:gd name="T12" fmla="*/ 18 w 112"/>
                <a:gd name="T13" fmla="*/ 43 h 110"/>
                <a:gd name="T14" fmla="*/ 30 w 112"/>
                <a:gd name="T15" fmla="*/ 29 h 110"/>
                <a:gd name="T16" fmla="*/ 37 w 112"/>
                <a:gd name="T17" fmla="*/ 18 h 110"/>
                <a:gd name="T18" fmla="*/ 44 w 112"/>
                <a:gd name="T19" fmla="*/ 0 h 110"/>
                <a:gd name="T20" fmla="*/ 112 w 112"/>
                <a:gd name="T21" fmla="*/ 2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110">
                  <a:moveTo>
                    <a:pt x="112" y="25"/>
                  </a:moveTo>
                  <a:lnTo>
                    <a:pt x="103" y="49"/>
                  </a:lnTo>
                  <a:lnTo>
                    <a:pt x="89" y="72"/>
                  </a:lnTo>
                  <a:lnTo>
                    <a:pt x="69" y="94"/>
                  </a:lnTo>
                  <a:lnTo>
                    <a:pt x="48" y="110"/>
                  </a:lnTo>
                  <a:lnTo>
                    <a:pt x="0" y="57"/>
                  </a:lnTo>
                  <a:lnTo>
                    <a:pt x="18" y="43"/>
                  </a:lnTo>
                  <a:lnTo>
                    <a:pt x="30" y="29"/>
                  </a:lnTo>
                  <a:lnTo>
                    <a:pt x="37" y="18"/>
                  </a:lnTo>
                  <a:lnTo>
                    <a:pt x="44" y="0"/>
                  </a:lnTo>
                  <a:lnTo>
                    <a:pt x="112" y="2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77" name="Freeform 176">
              <a:extLst>
                <a:ext uri="{FF2B5EF4-FFF2-40B4-BE49-F238E27FC236}">
                  <a16:creationId xmlns:a16="http://schemas.microsoft.com/office/drawing/2014/main" id="{A49B4D85-7FF3-E841-85E7-4F6AD82F065F}"/>
                </a:ext>
              </a:extLst>
            </p:cNvPr>
            <p:cNvSpPr>
              <a:spLocks/>
            </p:cNvSpPr>
            <p:nvPr/>
          </p:nvSpPr>
          <p:spPr bwMode="auto">
            <a:xfrm>
              <a:off x="19079" y="11194"/>
              <a:ext cx="150" cy="59"/>
            </a:xfrm>
            <a:custGeom>
              <a:avLst/>
              <a:gdLst>
                <a:gd name="T0" fmla="*/ 71 w 72"/>
                <a:gd name="T1" fmla="*/ 20 h 25"/>
                <a:gd name="T2" fmla="*/ 72 w 72"/>
                <a:gd name="T3" fmla="*/ 17 h 25"/>
                <a:gd name="T4" fmla="*/ 69 w 72"/>
                <a:gd name="T5" fmla="*/ 25 h 25"/>
                <a:gd name="T6" fmla="*/ 1 w 72"/>
                <a:gd name="T7" fmla="*/ 0 h 25"/>
                <a:gd name="T8" fmla="*/ 0 w 72"/>
                <a:gd name="T9" fmla="*/ 7 h 25"/>
                <a:gd name="T10" fmla="*/ 71 w 72"/>
                <a:gd name="T11" fmla="*/ 20 h 25"/>
              </a:gdLst>
              <a:ahLst/>
              <a:cxnLst>
                <a:cxn ang="0">
                  <a:pos x="T0" y="T1"/>
                </a:cxn>
                <a:cxn ang="0">
                  <a:pos x="T2" y="T3"/>
                </a:cxn>
                <a:cxn ang="0">
                  <a:pos x="T4" y="T5"/>
                </a:cxn>
                <a:cxn ang="0">
                  <a:pos x="T6" y="T7"/>
                </a:cxn>
                <a:cxn ang="0">
                  <a:pos x="T8" y="T9"/>
                </a:cxn>
                <a:cxn ang="0">
                  <a:pos x="T10" y="T11"/>
                </a:cxn>
              </a:cxnLst>
              <a:rect l="0" t="0" r="r" b="b"/>
              <a:pathLst>
                <a:path w="72" h="25">
                  <a:moveTo>
                    <a:pt x="71" y="20"/>
                  </a:moveTo>
                  <a:lnTo>
                    <a:pt x="72" y="17"/>
                  </a:lnTo>
                  <a:lnTo>
                    <a:pt x="69" y="25"/>
                  </a:lnTo>
                  <a:lnTo>
                    <a:pt x="1" y="0"/>
                  </a:lnTo>
                  <a:lnTo>
                    <a:pt x="0" y="7"/>
                  </a:lnTo>
                  <a:lnTo>
                    <a:pt x="71" y="2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78" name="Freeform 177">
              <a:extLst>
                <a:ext uri="{FF2B5EF4-FFF2-40B4-BE49-F238E27FC236}">
                  <a16:creationId xmlns:a16="http://schemas.microsoft.com/office/drawing/2014/main" id="{6F476C06-DF13-054A-A911-F49B24B35012}"/>
                </a:ext>
              </a:extLst>
            </p:cNvPr>
            <p:cNvSpPr>
              <a:spLocks/>
            </p:cNvSpPr>
            <p:nvPr/>
          </p:nvSpPr>
          <p:spPr bwMode="auto">
            <a:xfrm>
              <a:off x="18799" y="11320"/>
              <a:ext cx="283" cy="279"/>
            </a:xfrm>
            <a:custGeom>
              <a:avLst/>
              <a:gdLst>
                <a:gd name="T0" fmla="*/ 137 w 137"/>
                <a:gd name="T1" fmla="*/ 59 h 119"/>
                <a:gd name="T2" fmla="*/ 91 w 137"/>
                <a:gd name="T3" fmla="*/ 89 h 119"/>
                <a:gd name="T4" fmla="*/ 40 w 137"/>
                <a:gd name="T5" fmla="*/ 119 h 119"/>
                <a:gd name="T6" fmla="*/ 0 w 137"/>
                <a:gd name="T7" fmla="*/ 59 h 119"/>
                <a:gd name="T8" fmla="*/ 52 w 137"/>
                <a:gd name="T9" fmla="*/ 29 h 119"/>
                <a:gd name="T10" fmla="*/ 96 w 137"/>
                <a:gd name="T11" fmla="*/ 0 h 119"/>
                <a:gd name="T12" fmla="*/ 137 w 137"/>
                <a:gd name="T13" fmla="*/ 59 h 119"/>
              </a:gdLst>
              <a:ahLst/>
              <a:cxnLst>
                <a:cxn ang="0">
                  <a:pos x="T0" y="T1"/>
                </a:cxn>
                <a:cxn ang="0">
                  <a:pos x="T2" y="T3"/>
                </a:cxn>
                <a:cxn ang="0">
                  <a:pos x="T4" y="T5"/>
                </a:cxn>
                <a:cxn ang="0">
                  <a:pos x="T6" y="T7"/>
                </a:cxn>
                <a:cxn ang="0">
                  <a:pos x="T8" y="T9"/>
                </a:cxn>
                <a:cxn ang="0">
                  <a:pos x="T10" y="T11"/>
                </a:cxn>
                <a:cxn ang="0">
                  <a:pos x="T12" y="T13"/>
                </a:cxn>
              </a:cxnLst>
              <a:rect l="0" t="0" r="r" b="b"/>
              <a:pathLst>
                <a:path w="137" h="119">
                  <a:moveTo>
                    <a:pt x="137" y="59"/>
                  </a:moveTo>
                  <a:lnTo>
                    <a:pt x="91" y="89"/>
                  </a:lnTo>
                  <a:lnTo>
                    <a:pt x="40" y="119"/>
                  </a:lnTo>
                  <a:lnTo>
                    <a:pt x="0" y="59"/>
                  </a:lnTo>
                  <a:lnTo>
                    <a:pt x="52" y="29"/>
                  </a:lnTo>
                  <a:lnTo>
                    <a:pt x="96" y="0"/>
                  </a:lnTo>
                  <a:lnTo>
                    <a:pt x="137" y="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79" name="Freeform 178">
              <a:extLst>
                <a:ext uri="{FF2B5EF4-FFF2-40B4-BE49-F238E27FC236}">
                  <a16:creationId xmlns:a16="http://schemas.microsoft.com/office/drawing/2014/main" id="{D4B02A54-9D87-CB4F-BB57-C2629186706D}"/>
                </a:ext>
              </a:extLst>
            </p:cNvPr>
            <p:cNvSpPr>
              <a:spLocks/>
            </p:cNvSpPr>
            <p:nvPr/>
          </p:nvSpPr>
          <p:spPr bwMode="auto">
            <a:xfrm>
              <a:off x="18991" y="11320"/>
              <a:ext cx="96" cy="143"/>
            </a:xfrm>
            <a:custGeom>
              <a:avLst/>
              <a:gdLst>
                <a:gd name="T0" fmla="*/ 48 w 48"/>
                <a:gd name="T1" fmla="*/ 56 h 61"/>
                <a:gd name="T2" fmla="*/ 43 w 48"/>
                <a:gd name="T3" fmla="*/ 61 h 61"/>
                <a:gd name="T4" fmla="*/ 45 w 48"/>
                <a:gd name="T5" fmla="*/ 59 h 61"/>
                <a:gd name="T6" fmla="*/ 4 w 48"/>
                <a:gd name="T7" fmla="*/ 0 h 61"/>
                <a:gd name="T8" fmla="*/ 0 w 48"/>
                <a:gd name="T9" fmla="*/ 3 h 61"/>
                <a:gd name="T10" fmla="*/ 48 w 48"/>
                <a:gd name="T11" fmla="*/ 56 h 61"/>
              </a:gdLst>
              <a:ahLst/>
              <a:cxnLst>
                <a:cxn ang="0">
                  <a:pos x="T0" y="T1"/>
                </a:cxn>
                <a:cxn ang="0">
                  <a:pos x="T2" y="T3"/>
                </a:cxn>
                <a:cxn ang="0">
                  <a:pos x="T4" y="T5"/>
                </a:cxn>
                <a:cxn ang="0">
                  <a:pos x="T6" y="T7"/>
                </a:cxn>
                <a:cxn ang="0">
                  <a:pos x="T8" y="T9"/>
                </a:cxn>
                <a:cxn ang="0">
                  <a:pos x="T10" y="T11"/>
                </a:cxn>
              </a:cxnLst>
              <a:rect l="0" t="0" r="r" b="b"/>
              <a:pathLst>
                <a:path w="48" h="61">
                  <a:moveTo>
                    <a:pt x="48" y="56"/>
                  </a:moveTo>
                  <a:lnTo>
                    <a:pt x="43" y="61"/>
                  </a:lnTo>
                  <a:lnTo>
                    <a:pt x="45" y="59"/>
                  </a:lnTo>
                  <a:lnTo>
                    <a:pt x="4" y="0"/>
                  </a:lnTo>
                  <a:lnTo>
                    <a:pt x="0" y="3"/>
                  </a:lnTo>
                  <a:lnTo>
                    <a:pt x="48" y="5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80" name="Freeform 179">
              <a:extLst>
                <a:ext uri="{FF2B5EF4-FFF2-40B4-BE49-F238E27FC236}">
                  <a16:creationId xmlns:a16="http://schemas.microsoft.com/office/drawing/2014/main" id="{C036055C-620F-6A40-9DC0-DA6BEFA628AF}"/>
                </a:ext>
              </a:extLst>
            </p:cNvPr>
            <p:cNvSpPr>
              <a:spLocks/>
            </p:cNvSpPr>
            <p:nvPr/>
          </p:nvSpPr>
          <p:spPr bwMode="auto">
            <a:xfrm>
              <a:off x="18653" y="11456"/>
              <a:ext cx="220" cy="225"/>
            </a:xfrm>
            <a:custGeom>
              <a:avLst/>
              <a:gdLst>
                <a:gd name="T0" fmla="*/ 108 w 108"/>
                <a:gd name="T1" fmla="*/ 62 h 96"/>
                <a:gd name="T2" fmla="*/ 81 w 108"/>
                <a:gd name="T3" fmla="*/ 77 h 96"/>
                <a:gd name="T4" fmla="*/ 55 w 108"/>
                <a:gd name="T5" fmla="*/ 87 h 96"/>
                <a:gd name="T6" fmla="*/ 30 w 108"/>
                <a:gd name="T7" fmla="*/ 95 h 96"/>
                <a:gd name="T8" fmla="*/ 9 w 108"/>
                <a:gd name="T9" fmla="*/ 96 h 96"/>
                <a:gd name="T10" fmla="*/ 0 w 108"/>
                <a:gd name="T11" fmla="*/ 26 h 96"/>
                <a:gd name="T12" fmla="*/ 14 w 108"/>
                <a:gd name="T13" fmla="*/ 26 h 96"/>
                <a:gd name="T14" fmla="*/ 30 w 108"/>
                <a:gd name="T15" fmla="*/ 21 h 96"/>
                <a:gd name="T16" fmla="*/ 49 w 108"/>
                <a:gd name="T17" fmla="*/ 14 h 96"/>
                <a:gd name="T18" fmla="*/ 73 w 108"/>
                <a:gd name="T19" fmla="*/ 0 h 96"/>
                <a:gd name="T20" fmla="*/ 108 w 108"/>
                <a:gd name="T21" fmla="*/ 6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96">
                  <a:moveTo>
                    <a:pt x="108" y="62"/>
                  </a:moveTo>
                  <a:lnTo>
                    <a:pt x="81" y="77"/>
                  </a:lnTo>
                  <a:lnTo>
                    <a:pt x="55" y="87"/>
                  </a:lnTo>
                  <a:lnTo>
                    <a:pt x="30" y="95"/>
                  </a:lnTo>
                  <a:lnTo>
                    <a:pt x="9" y="96"/>
                  </a:lnTo>
                  <a:lnTo>
                    <a:pt x="0" y="26"/>
                  </a:lnTo>
                  <a:lnTo>
                    <a:pt x="14" y="26"/>
                  </a:lnTo>
                  <a:lnTo>
                    <a:pt x="30" y="21"/>
                  </a:lnTo>
                  <a:lnTo>
                    <a:pt x="49" y="14"/>
                  </a:lnTo>
                  <a:lnTo>
                    <a:pt x="73" y="0"/>
                  </a:lnTo>
                  <a:lnTo>
                    <a:pt x="108" y="6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81" name="Freeform 180">
              <a:extLst>
                <a:ext uri="{FF2B5EF4-FFF2-40B4-BE49-F238E27FC236}">
                  <a16:creationId xmlns:a16="http://schemas.microsoft.com/office/drawing/2014/main" id="{DA985A8A-0C5A-294C-BD79-9555BE800149}"/>
                </a:ext>
              </a:extLst>
            </p:cNvPr>
            <p:cNvSpPr>
              <a:spLocks/>
            </p:cNvSpPr>
            <p:nvPr/>
          </p:nvSpPr>
          <p:spPr bwMode="auto">
            <a:xfrm>
              <a:off x="18799" y="11456"/>
              <a:ext cx="83" cy="145"/>
            </a:xfrm>
            <a:custGeom>
              <a:avLst/>
              <a:gdLst>
                <a:gd name="T0" fmla="*/ 40 w 41"/>
                <a:gd name="T1" fmla="*/ 61 h 62"/>
                <a:gd name="T2" fmla="*/ 41 w 41"/>
                <a:gd name="T3" fmla="*/ 61 h 62"/>
                <a:gd name="T4" fmla="*/ 38 w 41"/>
                <a:gd name="T5" fmla="*/ 62 h 62"/>
                <a:gd name="T6" fmla="*/ 3 w 41"/>
                <a:gd name="T7" fmla="*/ 0 h 62"/>
                <a:gd name="T8" fmla="*/ 0 w 41"/>
                <a:gd name="T9" fmla="*/ 1 h 62"/>
                <a:gd name="T10" fmla="*/ 40 w 41"/>
                <a:gd name="T11" fmla="*/ 61 h 62"/>
              </a:gdLst>
              <a:ahLst/>
              <a:cxnLst>
                <a:cxn ang="0">
                  <a:pos x="T0" y="T1"/>
                </a:cxn>
                <a:cxn ang="0">
                  <a:pos x="T2" y="T3"/>
                </a:cxn>
                <a:cxn ang="0">
                  <a:pos x="T4" y="T5"/>
                </a:cxn>
                <a:cxn ang="0">
                  <a:pos x="T6" y="T7"/>
                </a:cxn>
                <a:cxn ang="0">
                  <a:pos x="T8" y="T9"/>
                </a:cxn>
                <a:cxn ang="0">
                  <a:pos x="T10" y="T11"/>
                </a:cxn>
              </a:cxnLst>
              <a:rect l="0" t="0" r="r" b="b"/>
              <a:pathLst>
                <a:path w="41" h="62">
                  <a:moveTo>
                    <a:pt x="40" y="61"/>
                  </a:moveTo>
                  <a:lnTo>
                    <a:pt x="41" y="61"/>
                  </a:lnTo>
                  <a:lnTo>
                    <a:pt x="38" y="62"/>
                  </a:lnTo>
                  <a:lnTo>
                    <a:pt x="3" y="0"/>
                  </a:lnTo>
                  <a:lnTo>
                    <a:pt x="0" y="1"/>
                  </a:lnTo>
                  <a:lnTo>
                    <a:pt x="40" y="6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82" name="Freeform 181">
              <a:extLst>
                <a:ext uri="{FF2B5EF4-FFF2-40B4-BE49-F238E27FC236}">
                  <a16:creationId xmlns:a16="http://schemas.microsoft.com/office/drawing/2014/main" id="{E9A64AB4-0AA2-914C-A27B-0D229B0ACB07}"/>
                </a:ext>
              </a:extLst>
            </p:cNvPr>
            <p:cNvSpPr>
              <a:spLocks/>
            </p:cNvSpPr>
            <p:nvPr/>
          </p:nvSpPr>
          <p:spPr bwMode="auto">
            <a:xfrm>
              <a:off x="18444" y="11456"/>
              <a:ext cx="224" cy="225"/>
            </a:xfrm>
            <a:custGeom>
              <a:avLst/>
              <a:gdLst>
                <a:gd name="T0" fmla="*/ 98 w 107"/>
                <a:gd name="T1" fmla="*/ 96 h 96"/>
                <a:gd name="T2" fmla="*/ 78 w 107"/>
                <a:gd name="T3" fmla="*/ 95 h 96"/>
                <a:gd name="T4" fmla="*/ 52 w 107"/>
                <a:gd name="T5" fmla="*/ 87 h 96"/>
                <a:gd name="T6" fmla="*/ 27 w 107"/>
                <a:gd name="T7" fmla="*/ 77 h 96"/>
                <a:gd name="T8" fmla="*/ 0 w 107"/>
                <a:gd name="T9" fmla="*/ 62 h 96"/>
                <a:gd name="T10" fmla="*/ 34 w 107"/>
                <a:gd name="T11" fmla="*/ 0 h 96"/>
                <a:gd name="T12" fmla="*/ 59 w 107"/>
                <a:gd name="T13" fmla="*/ 14 h 96"/>
                <a:gd name="T14" fmla="*/ 78 w 107"/>
                <a:gd name="T15" fmla="*/ 21 h 96"/>
                <a:gd name="T16" fmla="*/ 93 w 107"/>
                <a:gd name="T17" fmla="*/ 26 h 96"/>
                <a:gd name="T18" fmla="*/ 107 w 107"/>
                <a:gd name="T19" fmla="*/ 26 h 96"/>
                <a:gd name="T20" fmla="*/ 98 w 107"/>
                <a:gd name="T2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96">
                  <a:moveTo>
                    <a:pt x="98" y="96"/>
                  </a:moveTo>
                  <a:lnTo>
                    <a:pt x="78" y="95"/>
                  </a:lnTo>
                  <a:lnTo>
                    <a:pt x="52" y="87"/>
                  </a:lnTo>
                  <a:lnTo>
                    <a:pt x="27" y="77"/>
                  </a:lnTo>
                  <a:lnTo>
                    <a:pt x="0" y="62"/>
                  </a:lnTo>
                  <a:lnTo>
                    <a:pt x="34" y="0"/>
                  </a:lnTo>
                  <a:lnTo>
                    <a:pt x="59" y="14"/>
                  </a:lnTo>
                  <a:lnTo>
                    <a:pt x="78" y="21"/>
                  </a:lnTo>
                  <a:lnTo>
                    <a:pt x="93" y="26"/>
                  </a:lnTo>
                  <a:lnTo>
                    <a:pt x="107" y="26"/>
                  </a:lnTo>
                  <a:lnTo>
                    <a:pt x="98" y="9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83" name="Freeform 182">
              <a:extLst>
                <a:ext uri="{FF2B5EF4-FFF2-40B4-BE49-F238E27FC236}">
                  <a16:creationId xmlns:a16="http://schemas.microsoft.com/office/drawing/2014/main" id="{8A19BBD3-A307-9341-B0DE-4BFE7493CDD3}"/>
                </a:ext>
              </a:extLst>
            </p:cNvPr>
            <p:cNvSpPr>
              <a:spLocks/>
            </p:cNvSpPr>
            <p:nvPr/>
          </p:nvSpPr>
          <p:spPr bwMode="auto">
            <a:xfrm>
              <a:off x="18653" y="11517"/>
              <a:ext cx="44" cy="164"/>
            </a:xfrm>
            <a:custGeom>
              <a:avLst/>
              <a:gdLst>
                <a:gd name="T0" fmla="*/ 9 w 9"/>
                <a:gd name="T1" fmla="*/ 70 h 70"/>
                <a:gd name="T2" fmla="*/ 4 w 9"/>
                <a:gd name="T3" fmla="*/ 70 h 70"/>
                <a:gd name="T4" fmla="*/ 0 w 9"/>
                <a:gd name="T5" fmla="*/ 70 h 70"/>
                <a:gd name="T6" fmla="*/ 9 w 9"/>
                <a:gd name="T7" fmla="*/ 0 h 70"/>
                <a:gd name="T8" fmla="*/ 0 w 9"/>
                <a:gd name="T9" fmla="*/ 0 h 70"/>
                <a:gd name="T10" fmla="*/ 9 w 9"/>
                <a:gd name="T11" fmla="*/ 70 h 70"/>
              </a:gdLst>
              <a:ahLst/>
              <a:cxnLst>
                <a:cxn ang="0">
                  <a:pos x="T0" y="T1"/>
                </a:cxn>
                <a:cxn ang="0">
                  <a:pos x="T2" y="T3"/>
                </a:cxn>
                <a:cxn ang="0">
                  <a:pos x="T4" y="T5"/>
                </a:cxn>
                <a:cxn ang="0">
                  <a:pos x="T6" y="T7"/>
                </a:cxn>
                <a:cxn ang="0">
                  <a:pos x="T8" y="T9"/>
                </a:cxn>
                <a:cxn ang="0">
                  <a:pos x="T10" y="T11"/>
                </a:cxn>
              </a:cxnLst>
              <a:rect l="0" t="0" r="r" b="b"/>
              <a:pathLst>
                <a:path w="9" h="70">
                  <a:moveTo>
                    <a:pt x="9" y="70"/>
                  </a:moveTo>
                  <a:lnTo>
                    <a:pt x="4" y="70"/>
                  </a:lnTo>
                  <a:lnTo>
                    <a:pt x="0" y="70"/>
                  </a:lnTo>
                  <a:lnTo>
                    <a:pt x="9" y="0"/>
                  </a:lnTo>
                  <a:lnTo>
                    <a:pt x="0" y="0"/>
                  </a:lnTo>
                  <a:lnTo>
                    <a:pt x="9" y="7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84" name="Freeform 183">
              <a:extLst>
                <a:ext uri="{FF2B5EF4-FFF2-40B4-BE49-F238E27FC236}">
                  <a16:creationId xmlns:a16="http://schemas.microsoft.com/office/drawing/2014/main" id="{DEDDEEDE-151C-FF46-B8A3-2EE01A598A47}"/>
                </a:ext>
              </a:extLst>
            </p:cNvPr>
            <p:cNvSpPr>
              <a:spLocks/>
            </p:cNvSpPr>
            <p:nvPr/>
          </p:nvSpPr>
          <p:spPr bwMode="auto">
            <a:xfrm>
              <a:off x="18239" y="11318"/>
              <a:ext cx="283" cy="281"/>
            </a:xfrm>
            <a:custGeom>
              <a:avLst/>
              <a:gdLst>
                <a:gd name="T0" fmla="*/ 99 w 137"/>
                <a:gd name="T1" fmla="*/ 120 h 120"/>
                <a:gd name="T2" fmla="*/ 46 w 137"/>
                <a:gd name="T3" fmla="*/ 90 h 120"/>
                <a:gd name="T4" fmla="*/ 0 w 137"/>
                <a:gd name="T5" fmla="*/ 60 h 120"/>
                <a:gd name="T6" fmla="*/ 40 w 137"/>
                <a:gd name="T7" fmla="*/ 0 h 120"/>
                <a:gd name="T8" fmla="*/ 86 w 137"/>
                <a:gd name="T9" fmla="*/ 30 h 120"/>
                <a:gd name="T10" fmla="*/ 137 w 137"/>
                <a:gd name="T11" fmla="*/ 60 h 120"/>
                <a:gd name="T12" fmla="*/ 99 w 137"/>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137" h="120">
                  <a:moveTo>
                    <a:pt x="99" y="120"/>
                  </a:moveTo>
                  <a:lnTo>
                    <a:pt x="46" y="90"/>
                  </a:lnTo>
                  <a:lnTo>
                    <a:pt x="0" y="60"/>
                  </a:lnTo>
                  <a:lnTo>
                    <a:pt x="40" y="0"/>
                  </a:lnTo>
                  <a:lnTo>
                    <a:pt x="86" y="30"/>
                  </a:lnTo>
                  <a:lnTo>
                    <a:pt x="137" y="60"/>
                  </a:lnTo>
                  <a:lnTo>
                    <a:pt x="99" y="12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85" name="Freeform 184">
              <a:extLst>
                <a:ext uri="{FF2B5EF4-FFF2-40B4-BE49-F238E27FC236}">
                  <a16:creationId xmlns:a16="http://schemas.microsoft.com/office/drawing/2014/main" id="{2F9C2679-4722-134C-B24A-791531F764A1}"/>
                </a:ext>
              </a:extLst>
            </p:cNvPr>
            <p:cNvSpPr>
              <a:spLocks/>
            </p:cNvSpPr>
            <p:nvPr/>
          </p:nvSpPr>
          <p:spPr bwMode="auto">
            <a:xfrm>
              <a:off x="18444" y="11456"/>
              <a:ext cx="79" cy="145"/>
            </a:xfrm>
            <a:custGeom>
              <a:avLst/>
              <a:gdLst>
                <a:gd name="T0" fmla="*/ 1 w 38"/>
                <a:gd name="T1" fmla="*/ 62 h 62"/>
                <a:gd name="T2" fmla="*/ 0 w 38"/>
                <a:gd name="T3" fmla="*/ 61 h 62"/>
                <a:gd name="T4" fmla="*/ 38 w 38"/>
                <a:gd name="T5" fmla="*/ 1 h 62"/>
                <a:gd name="T6" fmla="*/ 35 w 38"/>
                <a:gd name="T7" fmla="*/ 0 h 62"/>
                <a:gd name="T8" fmla="*/ 1 w 38"/>
                <a:gd name="T9" fmla="*/ 62 h 62"/>
              </a:gdLst>
              <a:ahLst/>
              <a:cxnLst>
                <a:cxn ang="0">
                  <a:pos x="T0" y="T1"/>
                </a:cxn>
                <a:cxn ang="0">
                  <a:pos x="T2" y="T3"/>
                </a:cxn>
                <a:cxn ang="0">
                  <a:pos x="T4" y="T5"/>
                </a:cxn>
                <a:cxn ang="0">
                  <a:pos x="T6" y="T7"/>
                </a:cxn>
                <a:cxn ang="0">
                  <a:pos x="T8" y="T9"/>
                </a:cxn>
              </a:cxnLst>
              <a:rect l="0" t="0" r="r" b="b"/>
              <a:pathLst>
                <a:path w="38" h="62">
                  <a:moveTo>
                    <a:pt x="1" y="62"/>
                  </a:moveTo>
                  <a:lnTo>
                    <a:pt x="0" y="61"/>
                  </a:lnTo>
                  <a:lnTo>
                    <a:pt x="38" y="1"/>
                  </a:lnTo>
                  <a:lnTo>
                    <a:pt x="35" y="0"/>
                  </a:lnTo>
                  <a:lnTo>
                    <a:pt x="1" y="6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86" name="Freeform 185">
              <a:extLst>
                <a:ext uri="{FF2B5EF4-FFF2-40B4-BE49-F238E27FC236}">
                  <a16:creationId xmlns:a16="http://schemas.microsoft.com/office/drawing/2014/main" id="{3C9D2B03-45EB-7745-9E34-3D35071A4D4B}"/>
                </a:ext>
              </a:extLst>
            </p:cNvPr>
            <p:cNvSpPr>
              <a:spLocks/>
            </p:cNvSpPr>
            <p:nvPr/>
          </p:nvSpPr>
          <p:spPr bwMode="auto">
            <a:xfrm>
              <a:off x="18093" y="11203"/>
              <a:ext cx="233" cy="249"/>
            </a:xfrm>
            <a:custGeom>
              <a:avLst/>
              <a:gdLst>
                <a:gd name="T0" fmla="*/ 67 w 113"/>
                <a:gd name="T1" fmla="*/ 106 h 106"/>
                <a:gd name="T2" fmla="*/ 46 w 113"/>
                <a:gd name="T3" fmla="*/ 91 h 106"/>
                <a:gd name="T4" fmla="*/ 27 w 113"/>
                <a:gd name="T5" fmla="*/ 74 h 106"/>
                <a:gd name="T6" fmla="*/ 12 w 113"/>
                <a:gd name="T7" fmla="*/ 55 h 106"/>
                <a:gd name="T8" fmla="*/ 0 w 113"/>
                <a:gd name="T9" fmla="*/ 39 h 106"/>
                <a:gd name="T10" fmla="*/ 62 w 113"/>
                <a:gd name="T11" fmla="*/ 0 h 106"/>
                <a:gd name="T12" fmla="*/ 69 w 113"/>
                <a:gd name="T13" fmla="*/ 13 h 106"/>
                <a:gd name="T14" fmla="*/ 79 w 113"/>
                <a:gd name="T15" fmla="*/ 24 h 106"/>
                <a:gd name="T16" fmla="*/ 93 w 113"/>
                <a:gd name="T17" fmla="*/ 38 h 106"/>
                <a:gd name="T18" fmla="*/ 113 w 113"/>
                <a:gd name="T19" fmla="*/ 51 h 106"/>
                <a:gd name="T20" fmla="*/ 67 w 113"/>
                <a:gd name="T21"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06">
                  <a:moveTo>
                    <a:pt x="67" y="106"/>
                  </a:moveTo>
                  <a:lnTo>
                    <a:pt x="46" y="91"/>
                  </a:lnTo>
                  <a:lnTo>
                    <a:pt x="27" y="74"/>
                  </a:lnTo>
                  <a:lnTo>
                    <a:pt x="12" y="55"/>
                  </a:lnTo>
                  <a:lnTo>
                    <a:pt x="0" y="39"/>
                  </a:lnTo>
                  <a:lnTo>
                    <a:pt x="62" y="0"/>
                  </a:lnTo>
                  <a:lnTo>
                    <a:pt x="69" y="13"/>
                  </a:lnTo>
                  <a:lnTo>
                    <a:pt x="79" y="24"/>
                  </a:lnTo>
                  <a:lnTo>
                    <a:pt x="93" y="38"/>
                  </a:lnTo>
                  <a:lnTo>
                    <a:pt x="113" y="51"/>
                  </a:lnTo>
                  <a:lnTo>
                    <a:pt x="67" y="10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87" name="Freeform 186">
              <a:extLst>
                <a:ext uri="{FF2B5EF4-FFF2-40B4-BE49-F238E27FC236}">
                  <a16:creationId xmlns:a16="http://schemas.microsoft.com/office/drawing/2014/main" id="{1594E304-B63A-C04D-A742-6599E98C133E}"/>
                </a:ext>
              </a:extLst>
            </p:cNvPr>
            <p:cNvSpPr>
              <a:spLocks/>
            </p:cNvSpPr>
            <p:nvPr/>
          </p:nvSpPr>
          <p:spPr bwMode="auto">
            <a:xfrm>
              <a:off x="18231" y="11318"/>
              <a:ext cx="96" cy="145"/>
            </a:xfrm>
            <a:custGeom>
              <a:avLst/>
              <a:gdLst>
                <a:gd name="T0" fmla="*/ 2 w 46"/>
                <a:gd name="T1" fmla="*/ 60 h 62"/>
                <a:gd name="T2" fmla="*/ 6 w 46"/>
                <a:gd name="T3" fmla="*/ 62 h 62"/>
                <a:gd name="T4" fmla="*/ 0 w 46"/>
                <a:gd name="T5" fmla="*/ 57 h 62"/>
                <a:gd name="T6" fmla="*/ 46 w 46"/>
                <a:gd name="T7" fmla="*/ 2 h 62"/>
                <a:gd name="T8" fmla="*/ 42 w 46"/>
                <a:gd name="T9" fmla="*/ 0 h 62"/>
                <a:gd name="T10" fmla="*/ 2 w 46"/>
                <a:gd name="T11" fmla="*/ 60 h 62"/>
              </a:gdLst>
              <a:ahLst/>
              <a:cxnLst>
                <a:cxn ang="0">
                  <a:pos x="T0" y="T1"/>
                </a:cxn>
                <a:cxn ang="0">
                  <a:pos x="T2" y="T3"/>
                </a:cxn>
                <a:cxn ang="0">
                  <a:pos x="T4" y="T5"/>
                </a:cxn>
                <a:cxn ang="0">
                  <a:pos x="T6" y="T7"/>
                </a:cxn>
                <a:cxn ang="0">
                  <a:pos x="T8" y="T9"/>
                </a:cxn>
                <a:cxn ang="0">
                  <a:pos x="T10" y="T11"/>
                </a:cxn>
              </a:cxnLst>
              <a:rect l="0" t="0" r="r" b="b"/>
              <a:pathLst>
                <a:path w="46" h="62">
                  <a:moveTo>
                    <a:pt x="2" y="60"/>
                  </a:moveTo>
                  <a:lnTo>
                    <a:pt x="6" y="62"/>
                  </a:lnTo>
                  <a:lnTo>
                    <a:pt x="0" y="57"/>
                  </a:lnTo>
                  <a:lnTo>
                    <a:pt x="46" y="2"/>
                  </a:lnTo>
                  <a:lnTo>
                    <a:pt x="42" y="0"/>
                  </a:lnTo>
                  <a:lnTo>
                    <a:pt x="2" y="6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88" name="Freeform 187">
              <a:extLst>
                <a:ext uri="{FF2B5EF4-FFF2-40B4-BE49-F238E27FC236}">
                  <a16:creationId xmlns:a16="http://schemas.microsoft.com/office/drawing/2014/main" id="{4D906B06-5C08-8E4B-AEFB-38E598A6B45A}"/>
                </a:ext>
              </a:extLst>
            </p:cNvPr>
            <p:cNvSpPr>
              <a:spLocks/>
            </p:cNvSpPr>
            <p:nvPr/>
          </p:nvSpPr>
          <p:spPr bwMode="auto">
            <a:xfrm>
              <a:off x="18047" y="10870"/>
              <a:ext cx="183" cy="404"/>
            </a:xfrm>
            <a:custGeom>
              <a:avLst/>
              <a:gdLst>
                <a:gd name="T0" fmla="*/ 18 w 87"/>
                <a:gd name="T1" fmla="*/ 172 h 172"/>
                <a:gd name="T2" fmla="*/ 11 w 87"/>
                <a:gd name="T3" fmla="*/ 147 h 172"/>
                <a:gd name="T4" fmla="*/ 6 w 87"/>
                <a:gd name="T5" fmla="*/ 110 h 172"/>
                <a:gd name="T6" fmla="*/ 2 w 87"/>
                <a:gd name="T7" fmla="*/ 62 h 172"/>
                <a:gd name="T8" fmla="*/ 0 w 87"/>
                <a:gd name="T9" fmla="*/ 0 h 172"/>
                <a:gd name="T10" fmla="*/ 72 w 87"/>
                <a:gd name="T11" fmla="*/ 0 h 172"/>
                <a:gd name="T12" fmla="*/ 73 w 87"/>
                <a:gd name="T13" fmla="*/ 58 h 172"/>
                <a:gd name="T14" fmla="*/ 77 w 87"/>
                <a:gd name="T15" fmla="*/ 102 h 172"/>
                <a:gd name="T16" fmla="*/ 81 w 87"/>
                <a:gd name="T17" fmla="*/ 132 h 172"/>
                <a:gd name="T18" fmla="*/ 87 w 87"/>
                <a:gd name="T19" fmla="*/ 150 h 172"/>
                <a:gd name="T20" fmla="*/ 18 w 87"/>
                <a:gd name="T2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72">
                  <a:moveTo>
                    <a:pt x="18" y="172"/>
                  </a:moveTo>
                  <a:lnTo>
                    <a:pt x="11" y="147"/>
                  </a:lnTo>
                  <a:lnTo>
                    <a:pt x="6" y="110"/>
                  </a:lnTo>
                  <a:lnTo>
                    <a:pt x="2" y="62"/>
                  </a:lnTo>
                  <a:lnTo>
                    <a:pt x="0" y="0"/>
                  </a:lnTo>
                  <a:lnTo>
                    <a:pt x="72" y="0"/>
                  </a:lnTo>
                  <a:lnTo>
                    <a:pt x="73" y="58"/>
                  </a:lnTo>
                  <a:lnTo>
                    <a:pt x="77" y="102"/>
                  </a:lnTo>
                  <a:lnTo>
                    <a:pt x="81" y="132"/>
                  </a:lnTo>
                  <a:lnTo>
                    <a:pt x="87" y="150"/>
                  </a:lnTo>
                  <a:lnTo>
                    <a:pt x="18" y="172"/>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89" name="Freeform 188">
              <a:extLst>
                <a:ext uri="{FF2B5EF4-FFF2-40B4-BE49-F238E27FC236}">
                  <a16:creationId xmlns:a16="http://schemas.microsoft.com/office/drawing/2014/main" id="{B1811CDB-EC2B-6740-BBB0-62A183C0454C}"/>
                </a:ext>
              </a:extLst>
            </p:cNvPr>
            <p:cNvSpPr>
              <a:spLocks/>
            </p:cNvSpPr>
            <p:nvPr/>
          </p:nvSpPr>
          <p:spPr bwMode="auto">
            <a:xfrm>
              <a:off x="18085" y="11203"/>
              <a:ext cx="146" cy="92"/>
            </a:xfrm>
            <a:custGeom>
              <a:avLst/>
              <a:gdLst>
                <a:gd name="T0" fmla="*/ 4 w 69"/>
                <a:gd name="T1" fmla="*/ 39 h 39"/>
                <a:gd name="T2" fmla="*/ 2 w 69"/>
                <a:gd name="T3" fmla="*/ 36 h 39"/>
                <a:gd name="T4" fmla="*/ 0 w 69"/>
                <a:gd name="T5" fmla="*/ 30 h 39"/>
                <a:gd name="T6" fmla="*/ 69 w 69"/>
                <a:gd name="T7" fmla="*/ 8 h 39"/>
                <a:gd name="T8" fmla="*/ 66 w 69"/>
                <a:gd name="T9" fmla="*/ 0 h 39"/>
                <a:gd name="T10" fmla="*/ 4 w 69"/>
                <a:gd name="T11" fmla="*/ 39 h 39"/>
              </a:gdLst>
              <a:ahLst/>
              <a:cxnLst>
                <a:cxn ang="0">
                  <a:pos x="T0" y="T1"/>
                </a:cxn>
                <a:cxn ang="0">
                  <a:pos x="T2" y="T3"/>
                </a:cxn>
                <a:cxn ang="0">
                  <a:pos x="T4" y="T5"/>
                </a:cxn>
                <a:cxn ang="0">
                  <a:pos x="T6" y="T7"/>
                </a:cxn>
                <a:cxn ang="0">
                  <a:pos x="T8" y="T9"/>
                </a:cxn>
                <a:cxn ang="0">
                  <a:pos x="T10" y="T11"/>
                </a:cxn>
              </a:cxnLst>
              <a:rect l="0" t="0" r="r" b="b"/>
              <a:pathLst>
                <a:path w="69" h="39">
                  <a:moveTo>
                    <a:pt x="4" y="39"/>
                  </a:moveTo>
                  <a:lnTo>
                    <a:pt x="2" y="36"/>
                  </a:lnTo>
                  <a:lnTo>
                    <a:pt x="0" y="30"/>
                  </a:lnTo>
                  <a:lnTo>
                    <a:pt x="69" y="8"/>
                  </a:lnTo>
                  <a:lnTo>
                    <a:pt x="66" y="0"/>
                  </a:lnTo>
                  <a:lnTo>
                    <a:pt x="4" y="3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90" name="Rectangle 189">
              <a:extLst>
                <a:ext uri="{FF2B5EF4-FFF2-40B4-BE49-F238E27FC236}">
                  <a16:creationId xmlns:a16="http://schemas.microsoft.com/office/drawing/2014/main" id="{3F65B32C-9669-944D-AA71-BA70279EE3F5}"/>
                </a:ext>
              </a:extLst>
            </p:cNvPr>
            <p:cNvSpPr>
              <a:spLocks noChangeArrowheads="1"/>
            </p:cNvSpPr>
            <p:nvPr/>
          </p:nvSpPr>
          <p:spPr bwMode="auto">
            <a:xfrm>
              <a:off x="18047" y="10425"/>
              <a:ext cx="150" cy="44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191" name="Freeform 190">
              <a:extLst>
                <a:ext uri="{FF2B5EF4-FFF2-40B4-BE49-F238E27FC236}">
                  <a16:creationId xmlns:a16="http://schemas.microsoft.com/office/drawing/2014/main" id="{07897E87-360C-9647-B5CF-2D8169CEB861}"/>
                </a:ext>
              </a:extLst>
            </p:cNvPr>
            <p:cNvSpPr>
              <a:spLocks/>
            </p:cNvSpPr>
            <p:nvPr/>
          </p:nvSpPr>
          <p:spPr bwMode="auto">
            <a:xfrm>
              <a:off x="18047" y="10829"/>
              <a:ext cx="150" cy="44"/>
            </a:xfrm>
            <a:custGeom>
              <a:avLst/>
              <a:gdLst>
                <a:gd name="T0" fmla="*/ 1 w 73"/>
                <a:gd name="T1" fmla="*/ 0 w 73"/>
                <a:gd name="T2" fmla="*/ 73 w 73"/>
                <a:gd name="T3" fmla="*/ 1 w 73"/>
              </a:gdLst>
              <a:ahLst/>
              <a:cxnLst>
                <a:cxn ang="0">
                  <a:pos x="T0" y="0"/>
                </a:cxn>
                <a:cxn ang="0">
                  <a:pos x="T1" y="0"/>
                </a:cxn>
                <a:cxn ang="0">
                  <a:pos x="T2" y="0"/>
                </a:cxn>
                <a:cxn ang="0">
                  <a:pos x="T3" y="0"/>
                </a:cxn>
              </a:cxnLst>
              <a:rect l="0" t="0" r="r" b="b"/>
              <a:pathLst>
                <a:path w="73">
                  <a:moveTo>
                    <a:pt x="1" y="0"/>
                  </a:moveTo>
                  <a:lnTo>
                    <a:pt x="0" y="0"/>
                  </a:lnTo>
                  <a:lnTo>
                    <a:pt x="73" y="0"/>
                  </a:lnTo>
                  <a:lnTo>
                    <a:pt x="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92" name="Freeform 191">
              <a:extLst>
                <a:ext uri="{FF2B5EF4-FFF2-40B4-BE49-F238E27FC236}">
                  <a16:creationId xmlns:a16="http://schemas.microsoft.com/office/drawing/2014/main" id="{7C43AC97-B72C-2A4E-871C-74DD5FC0B3E8}"/>
                </a:ext>
              </a:extLst>
            </p:cNvPr>
            <p:cNvSpPr>
              <a:spLocks/>
            </p:cNvSpPr>
            <p:nvPr/>
          </p:nvSpPr>
          <p:spPr bwMode="auto">
            <a:xfrm>
              <a:off x="18047" y="10419"/>
              <a:ext cx="150" cy="47"/>
            </a:xfrm>
            <a:custGeom>
              <a:avLst/>
              <a:gdLst>
                <a:gd name="T0" fmla="*/ 0 w 73"/>
                <a:gd name="T1" fmla="*/ 3 h 20"/>
                <a:gd name="T2" fmla="*/ 0 w 73"/>
                <a:gd name="T3" fmla="*/ 20 h 20"/>
                <a:gd name="T4" fmla="*/ 1 w 73"/>
                <a:gd name="T5" fmla="*/ 0 h 20"/>
                <a:gd name="T6" fmla="*/ 73 w 73"/>
                <a:gd name="T7" fmla="*/ 5 h 20"/>
                <a:gd name="T8" fmla="*/ 73 w 73"/>
                <a:gd name="T9" fmla="*/ 3 h 20"/>
                <a:gd name="T10" fmla="*/ 0 w 73"/>
                <a:gd name="T11" fmla="*/ 3 h 20"/>
              </a:gdLst>
              <a:ahLst/>
              <a:cxnLst>
                <a:cxn ang="0">
                  <a:pos x="T0" y="T1"/>
                </a:cxn>
                <a:cxn ang="0">
                  <a:pos x="T2" y="T3"/>
                </a:cxn>
                <a:cxn ang="0">
                  <a:pos x="T4" y="T5"/>
                </a:cxn>
                <a:cxn ang="0">
                  <a:pos x="T6" y="T7"/>
                </a:cxn>
                <a:cxn ang="0">
                  <a:pos x="T8" y="T9"/>
                </a:cxn>
                <a:cxn ang="0">
                  <a:pos x="T10" y="T11"/>
                </a:cxn>
              </a:cxnLst>
              <a:rect l="0" t="0" r="r" b="b"/>
              <a:pathLst>
                <a:path w="73" h="20">
                  <a:moveTo>
                    <a:pt x="0" y="3"/>
                  </a:moveTo>
                  <a:lnTo>
                    <a:pt x="0" y="20"/>
                  </a:lnTo>
                  <a:lnTo>
                    <a:pt x="1" y="0"/>
                  </a:lnTo>
                  <a:lnTo>
                    <a:pt x="73" y="5"/>
                  </a:lnTo>
                  <a:lnTo>
                    <a:pt x="73" y="3"/>
                  </a:lnTo>
                  <a:lnTo>
                    <a:pt x="0" y="3"/>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93" name="Freeform 192">
              <a:extLst>
                <a:ext uri="{FF2B5EF4-FFF2-40B4-BE49-F238E27FC236}">
                  <a16:creationId xmlns:a16="http://schemas.microsoft.com/office/drawing/2014/main" id="{86E20D34-E744-AC46-AD29-92E89B2365AF}"/>
                </a:ext>
              </a:extLst>
            </p:cNvPr>
            <p:cNvSpPr>
              <a:spLocks/>
            </p:cNvSpPr>
            <p:nvPr/>
          </p:nvSpPr>
          <p:spPr bwMode="auto">
            <a:xfrm>
              <a:off x="19630" y="7487"/>
              <a:ext cx="75" cy="126"/>
            </a:xfrm>
            <a:custGeom>
              <a:avLst/>
              <a:gdLst>
                <a:gd name="T0" fmla="*/ 36 w 36"/>
                <a:gd name="T1" fmla="*/ 4 h 54"/>
                <a:gd name="T2" fmla="*/ 12 w 36"/>
                <a:gd name="T3" fmla="*/ 0 h 54"/>
                <a:gd name="T4" fmla="*/ 0 w 36"/>
                <a:gd name="T5" fmla="*/ 50 h 54"/>
                <a:gd name="T6" fmla="*/ 24 w 36"/>
                <a:gd name="T7" fmla="*/ 54 h 54"/>
                <a:gd name="T8" fmla="*/ 36 w 36"/>
                <a:gd name="T9" fmla="*/ 4 h 54"/>
              </a:gdLst>
              <a:ahLst/>
              <a:cxnLst>
                <a:cxn ang="0">
                  <a:pos x="T0" y="T1"/>
                </a:cxn>
                <a:cxn ang="0">
                  <a:pos x="T2" y="T3"/>
                </a:cxn>
                <a:cxn ang="0">
                  <a:pos x="T4" y="T5"/>
                </a:cxn>
                <a:cxn ang="0">
                  <a:pos x="T6" y="T7"/>
                </a:cxn>
                <a:cxn ang="0">
                  <a:pos x="T8" y="T9"/>
                </a:cxn>
              </a:cxnLst>
              <a:rect l="0" t="0" r="r" b="b"/>
              <a:pathLst>
                <a:path w="36" h="54">
                  <a:moveTo>
                    <a:pt x="36" y="4"/>
                  </a:moveTo>
                  <a:lnTo>
                    <a:pt x="12" y="0"/>
                  </a:lnTo>
                  <a:lnTo>
                    <a:pt x="0" y="50"/>
                  </a:lnTo>
                  <a:lnTo>
                    <a:pt x="24" y="54"/>
                  </a:lnTo>
                  <a:lnTo>
                    <a:pt x="36"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94" name="Freeform 193">
              <a:extLst>
                <a:ext uri="{FF2B5EF4-FFF2-40B4-BE49-F238E27FC236}">
                  <a16:creationId xmlns:a16="http://schemas.microsoft.com/office/drawing/2014/main" id="{ACE68845-5193-AF45-BAFC-8AC69DAD1152}"/>
                </a:ext>
              </a:extLst>
            </p:cNvPr>
            <p:cNvSpPr>
              <a:spLocks/>
            </p:cNvSpPr>
            <p:nvPr/>
          </p:nvSpPr>
          <p:spPr bwMode="auto">
            <a:xfrm>
              <a:off x="19509" y="7598"/>
              <a:ext cx="170" cy="436"/>
            </a:xfrm>
            <a:custGeom>
              <a:avLst/>
              <a:gdLst>
                <a:gd name="T0" fmla="*/ 81 w 81"/>
                <a:gd name="T1" fmla="*/ 7 h 186"/>
                <a:gd name="T2" fmla="*/ 58 w 81"/>
                <a:gd name="T3" fmla="*/ 0 h 186"/>
                <a:gd name="T4" fmla="*/ 0 w 81"/>
                <a:gd name="T5" fmla="*/ 178 h 186"/>
                <a:gd name="T6" fmla="*/ 23 w 81"/>
                <a:gd name="T7" fmla="*/ 186 h 186"/>
                <a:gd name="T8" fmla="*/ 81 w 81"/>
                <a:gd name="T9" fmla="*/ 7 h 186"/>
              </a:gdLst>
              <a:ahLst/>
              <a:cxnLst>
                <a:cxn ang="0">
                  <a:pos x="T0" y="T1"/>
                </a:cxn>
                <a:cxn ang="0">
                  <a:pos x="T2" y="T3"/>
                </a:cxn>
                <a:cxn ang="0">
                  <a:pos x="T4" y="T5"/>
                </a:cxn>
                <a:cxn ang="0">
                  <a:pos x="T6" y="T7"/>
                </a:cxn>
                <a:cxn ang="0">
                  <a:pos x="T8" y="T9"/>
                </a:cxn>
              </a:cxnLst>
              <a:rect l="0" t="0" r="r" b="b"/>
              <a:pathLst>
                <a:path w="81" h="186">
                  <a:moveTo>
                    <a:pt x="81" y="7"/>
                  </a:moveTo>
                  <a:lnTo>
                    <a:pt x="58" y="0"/>
                  </a:lnTo>
                  <a:lnTo>
                    <a:pt x="0" y="178"/>
                  </a:lnTo>
                  <a:lnTo>
                    <a:pt x="23" y="186"/>
                  </a:lnTo>
                  <a:lnTo>
                    <a:pt x="81" y="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95" name="Freeform 194">
              <a:extLst>
                <a:ext uri="{FF2B5EF4-FFF2-40B4-BE49-F238E27FC236}">
                  <a16:creationId xmlns:a16="http://schemas.microsoft.com/office/drawing/2014/main" id="{EF87BFA7-B12B-0543-BEB0-A3BA3B59DD8C}"/>
                </a:ext>
              </a:extLst>
            </p:cNvPr>
            <p:cNvSpPr>
              <a:spLocks/>
            </p:cNvSpPr>
            <p:nvPr/>
          </p:nvSpPr>
          <p:spPr bwMode="auto">
            <a:xfrm>
              <a:off x="19630" y="7572"/>
              <a:ext cx="50" cy="44"/>
            </a:xfrm>
            <a:custGeom>
              <a:avLst/>
              <a:gdLst>
                <a:gd name="T0" fmla="*/ 24 w 24"/>
                <a:gd name="T1" fmla="*/ 6 h 7"/>
                <a:gd name="T2" fmla="*/ 24 w 24"/>
                <a:gd name="T3" fmla="*/ 7 h 7"/>
                <a:gd name="T4" fmla="*/ 1 w 24"/>
                <a:gd name="T5" fmla="*/ 0 h 7"/>
                <a:gd name="T6" fmla="*/ 0 w 24"/>
                <a:gd name="T7" fmla="*/ 2 h 7"/>
                <a:gd name="T8" fmla="*/ 24 w 24"/>
                <a:gd name="T9" fmla="*/ 6 h 7"/>
              </a:gdLst>
              <a:ahLst/>
              <a:cxnLst>
                <a:cxn ang="0">
                  <a:pos x="T0" y="T1"/>
                </a:cxn>
                <a:cxn ang="0">
                  <a:pos x="T2" y="T3"/>
                </a:cxn>
                <a:cxn ang="0">
                  <a:pos x="T4" y="T5"/>
                </a:cxn>
                <a:cxn ang="0">
                  <a:pos x="T6" y="T7"/>
                </a:cxn>
                <a:cxn ang="0">
                  <a:pos x="T8" y="T9"/>
                </a:cxn>
              </a:cxnLst>
              <a:rect l="0" t="0" r="r" b="b"/>
              <a:pathLst>
                <a:path w="24" h="7">
                  <a:moveTo>
                    <a:pt x="24" y="6"/>
                  </a:moveTo>
                  <a:lnTo>
                    <a:pt x="24" y="7"/>
                  </a:lnTo>
                  <a:lnTo>
                    <a:pt x="1" y="0"/>
                  </a:lnTo>
                  <a:lnTo>
                    <a:pt x="0" y="2"/>
                  </a:lnTo>
                  <a:lnTo>
                    <a:pt x="24" y="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96" name="Freeform 195">
              <a:extLst>
                <a:ext uri="{FF2B5EF4-FFF2-40B4-BE49-F238E27FC236}">
                  <a16:creationId xmlns:a16="http://schemas.microsoft.com/office/drawing/2014/main" id="{5A434837-2E9B-4544-A22A-E79A3775F3A5}"/>
                </a:ext>
              </a:extLst>
            </p:cNvPr>
            <p:cNvSpPr>
              <a:spLocks/>
            </p:cNvSpPr>
            <p:nvPr/>
          </p:nvSpPr>
          <p:spPr bwMode="auto">
            <a:xfrm>
              <a:off x="19421" y="8020"/>
              <a:ext cx="138" cy="391"/>
            </a:xfrm>
            <a:custGeom>
              <a:avLst/>
              <a:gdLst>
                <a:gd name="T0" fmla="*/ 67 w 67"/>
                <a:gd name="T1" fmla="*/ 6 h 167"/>
                <a:gd name="T2" fmla="*/ 44 w 67"/>
                <a:gd name="T3" fmla="*/ 0 h 167"/>
                <a:gd name="T4" fmla="*/ 0 w 67"/>
                <a:gd name="T5" fmla="*/ 161 h 167"/>
                <a:gd name="T6" fmla="*/ 23 w 67"/>
                <a:gd name="T7" fmla="*/ 167 h 167"/>
                <a:gd name="T8" fmla="*/ 67 w 67"/>
                <a:gd name="T9" fmla="*/ 6 h 167"/>
              </a:gdLst>
              <a:ahLst/>
              <a:cxnLst>
                <a:cxn ang="0">
                  <a:pos x="T0" y="T1"/>
                </a:cxn>
                <a:cxn ang="0">
                  <a:pos x="T2" y="T3"/>
                </a:cxn>
                <a:cxn ang="0">
                  <a:pos x="T4" y="T5"/>
                </a:cxn>
                <a:cxn ang="0">
                  <a:pos x="T6" y="T7"/>
                </a:cxn>
                <a:cxn ang="0">
                  <a:pos x="T8" y="T9"/>
                </a:cxn>
              </a:cxnLst>
              <a:rect l="0" t="0" r="r" b="b"/>
              <a:pathLst>
                <a:path w="67" h="167">
                  <a:moveTo>
                    <a:pt x="67" y="6"/>
                  </a:moveTo>
                  <a:lnTo>
                    <a:pt x="44" y="0"/>
                  </a:lnTo>
                  <a:lnTo>
                    <a:pt x="0" y="161"/>
                  </a:lnTo>
                  <a:lnTo>
                    <a:pt x="23" y="167"/>
                  </a:lnTo>
                  <a:lnTo>
                    <a:pt x="67" y="6"/>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97" name="Freeform 196">
              <a:extLst>
                <a:ext uri="{FF2B5EF4-FFF2-40B4-BE49-F238E27FC236}">
                  <a16:creationId xmlns:a16="http://schemas.microsoft.com/office/drawing/2014/main" id="{81D228D1-399A-0944-B00A-ADC575DAE329}"/>
                </a:ext>
              </a:extLst>
            </p:cNvPr>
            <p:cNvSpPr>
              <a:spLocks/>
            </p:cNvSpPr>
            <p:nvPr/>
          </p:nvSpPr>
          <p:spPr bwMode="auto">
            <a:xfrm>
              <a:off x="19509" y="7990"/>
              <a:ext cx="50" cy="44"/>
            </a:xfrm>
            <a:custGeom>
              <a:avLst/>
              <a:gdLst>
                <a:gd name="T0" fmla="*/ 0 w 23"/>
                <a:gd name="T1" fmla="*/ 0 h 8"/>
                <a:gd name="T2" fmla="*/ 0 w 23"/>
                <a:gd name="T3" fmla="*/ 2 h 8"/>
                <a:gd name="T4" fmla="*/ 23 w 23"/>
                <a:gd name="T5" fmla="*/ 8 h 8"/>
                <a:gd name="T6" fmla="*/ 0 w 23"/>
                <a:gd name="T7" fmla="*/ 0 h 8"/>
              </a:gdLst>
              <a:ahLst/>
              <a:cxnLst>
                <a:cxn ang="0">
                  <a:pos x="T0" y="T1"/>
                </a:cxn>
                <a:cxn ang="0">
                  <a:pos x="T2" y="T3"/>
                </a:cxn>
                <a:cxn ang="0">
                  <a:pos x="T4" y="T5"/>
                </a:cxn>
                <a:cxn ang="0">
                  <a:pos x="T6" y="T7"/>
                </a:cxn>
              </a:cxnLst>
              <a:rect l="0" t="0" r="r" b="b"/>
              <a:pathLst>
                <a:path w="23" h="8">
                  <a:moveTo>
                    <a:pt x="0" y="0"/>
                  </a:moveTo>
                  <a:lnTo>
                    <a:pt x="0" y="2"/>
                  </a:lnTo>
                  <a:lnTo>
                    <a:pt x="23" y="8"/>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98" name="Freeform 197">
              <a:extLst>
                <a:ext uri="{FF2B5EF4-FFF2-40B4-BE49-F238E27FC236}">
                  <a16:creationId xmlns:a16="http://schemas.microsoft.com/office/drawing/2014/main" id="{627668A1-931F-C24B-9B09-0CB410222304}"/>
                </a:ext>
              </a:extLst>
            </p:cNvPr>
            <p:cNvSpPr>
              <a:spLocks/>
            </p:cNvSpPr>
            <p:nvPr/>
          </p:nvSpPr>
          <p:spPr bwMode="auto">
            <a:xfrm>
              <a:off x="19329" y="8399"/>
              <a:ext cx="138" cy="504"/>
            </a:xfrm>
            <a:custGeom>
              <a:avLst/>
              <a:gdLst>
                <a:gd name="T0" fmla="*/ 66 w 66"/>
                <a:gd name="T1" fmla="*/ 4 h 215"/>
                <a:gd name="T2" fmla="*/ 42 w 66"/>
                <a:gd name="T3" fmla="*/ 0 h 215"/>
                <a:gd name="T4" fmla="*/ 0 w 66"/>
                <a:gd name="T5" fmla="*/ 212 h 215"/>
                <a:gd name="T6" fmla="*/ 24 w 66"/>
                <a:gd name="T7" fmla="*/ 215 h 215"/>
                <a:gd name="T8" fmla="*/ 66 w 66"/>
                <a:gd name="T9" fmla="*/ 4 h 215"/>
              </a:gdLst>
              <a:ahLst/>
              <a:cxnLst>
                <a:cxn ang="0">
                  <a:pos x="T0" y="T1"/>
                </a:cxn>
                <a:cxn ang="0">
                  <a:pos x="T2" y="T3"/>
                </a:cxn>
                <a:cxn ang="0">
                  <a:pos x="T4" y="T5"/>
                </a:cxn>
                <a:cxn ang="0">
                  <a:pos x="T6" y="T7"/>
                </a:cxn>
                <a:cxn ang="0">
                  <a:pos x="T8" y="T9"/>
                </a:cxn>
              </a:cxnLst>
              <a:rect l="0" t="0" r="r" b="b"/>
              <a:pathLst>
                <a:path w="66" h="215">
                  <a:moveTo>
                    <a:pt x="66" y="4"/>
                  </a:moveTo>
                  <a:lnTo>
                    <a:pt x="42" y="0"/>
                  </a:lnTo>
                  <a:lnTo>
                    <a:pt x="0" y="212"/>
                  </a:lnTo>
                  <a:lnTo>
                    <a:pt x="24" y="215"/>
                  </a:lnTo>
                  <a:lnTo>
                    <a:pt x="66"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99" name="Freeform 198">
              <a:extLst>
                <a:ext uri="{FF2B5EF4-FFF2-40B4-BE49-F238E27FC236}">
                  <a16:creationId xmlns:a16="http://schemas.microsoft.com/office/drawing/2014/main" id="{13B9C5EF-DC6E-C441-B5C8-131DA6EA2A33}"/>
                </a:ext>
              </a:extLst>
            </p:cNvPr>
            <p:cNvSpPr>
              <a:spLocks/>
            </p:cNvSpPr>
            <p:nvPr/>
          </p:nvSpPr>
          <p:spPr bwMode="auto">
            <a:xfrm>
              <a:off x="19417" y="8367"/>
              <a:ext cx="50" cy="44"/>
            </a:xfrm>
            <a:custGeom>
              <a:avLst/>
              <a:gdLst>
                <a:gd name="T0" fmla="*/ 1 w 24"/>
                <a:gd name="T1" fmla="*/ 0 h 6"/>
                <a:gd name="T2" fmla="*/ 0 w 24"/>
                <a:gd name="T3" fmla="*/ 1 h 6"/>
                <a:gd name="T4" fmla="*/ 24 w 24"/>
                <a:gd name="T5" fmla="*/ 5 h 6"/>
                <a:gd name="T6" fmla="*/ 24 w 24"/>
                <a:gd name="T7" fmla="*/ 6 h 6"/>
                <a:gd name="T8" fmla="*/ 1 w 24"/>
                <a:gd name="T9" fmla="*/ 0 h 6"/>
              </a:gdLst>
              <a:ahLst/>
              <a:cxnLst>
                <a:cxn ang="0">
                  <a:pos x="T0" y="T1"/>
                </a:cxn>
                <a:cxn ang="0">
                  <a:pos x="T2" y="T3"/>
                </a:cxn>
                <a:cxn ang="0">
                  <a:pos x="T4" y="T5"/>
                </a:cxn>
                <a:cxn ang="0">
                  <a:pos x="T6" y="T7"/>
                </a:cxn>
                <a:cxn ang="0">
                  <a:pos x="T8" y="T9"/>
                </a:cxn>
              </a:cxnLst>
              <a:rect l="0" t="0" r="r" b="b"/>
              <a:pathLst>
                <a:path w="24" h="6">
                  <a:moveTo>
                    <a:pt x="1" y="0"/>
                  </a:moveTo>
                  <a:lnTo>
                    <a:pt x="0" y="1"/>
                  </a:lnTo>
                  <a:lnTo>
                    <a:pt x="24" y="5"/>
                  </a:lnTo>
                  <a:lnTo>
                    <a:pt x="24" y="6"/>
                  </a:lnTo>
                  <a:lnTo>
                    <a:pt x="1"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00" name="Freeform 199">
              <a:extLst>
                <a:ext uri="{FF2B5EF4-FFF2-40B4-BE49-F238E27FC236}">
                  <a16:creationId xmlns:a16="http://schemas.microsoft.com/office/drawing/2014/main" id="{79673185-06AD-2744-AF15-154D17B5BF68}"/>
                </a:ext>
              </a:extLst>
            </p:cNvPr>
            <p:cNvSpPr>
              <a:spLocks/>
            </p:cNvSpPr>
            <p:nvPr/>
          </p:nvSpPr>
          <p:spPr bwMode="auto">
            <a:xfrm>
              <a:off x="19237" y="8895"/>
              <a:ext cx="142" cy="988"/>
            </a:xfrm>
            <a:custGeom>
              <a:avLst/>
              <a:gdLst>
                <a:gd name="T0" fmla="*/ 68 w 68"/>
                <a:gd name="T1" fmla="*/ 1 h 422"/>
                <a:gd name="T2" fmla="*/ 44 w 68"/>
                <a:gd name="T3" fmla="*/ 0 h 422"/>
                <a:gd name="T4" fmla="*/ 0 w 68"/>
                <a:gd name="T5" fmla="*/ 421 h 422"/>
                <a:gd name="T6" fmla="*/ 25 w 68"/>
                <a:gd name="T7" fmla="*/ 422 h 422"/>
                <a:gd name="T8" fmla="*/ 68 w 68"/>
                <a:gd name="T9" fmla="*/ 1 h 422"/>
              </a:gdLst>
              <a:ahLst/>
              <a:cxnLst>
                <a:cxn ang="0">
                  <a:pos x="T0" y="T1"/>
                </a:cxn>
                <a:cxn ang="0">
                  <a:pos x="T2" y="T3"/>
                </a:cxn>
                <a:cxn ang="0">
                  <a:pos x="T4" y="T5"/>
                </a:cxn>
                <a:cxn ang="0">
                  <a:pos x="T6" y="T7"/>
                </a:cxn>
                <a:cxn ang="0">
                  <a:pos x="T8" y="T9"/>
                </a:cxn>
              </a:cxnLst>
              <a:rect l="0" t="0" r="r" b="b"/>
              <a:pathLst>
                <a:path w="68" h="422">
                  <a:moveTo>
                    <a:pt x="68" y="1"/>
                  </a:moveTo>
                  <a:lnTo>
                    <a:pt x="44" y="0"/>
                  </a:lnTo>
                  <a:lnTo>
                    <a:pt x="0" y="421"/>
                  </a:lnTo>
                  <a:lnTo>
                    <a:pt x="25" y="422"/>
                  </a:lnTo>
                  <a:lnTo>
                    <a:pt x="68"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01" name="Freeform 200">
              <a:extLst>
                <a:ext uri="{FF2B5EF4-FFF2-40B4-BE49-F238E27FC236}">
                  <a16:creationId xmlns:a16="http://schemas.microsoft.com/office/drawing/2014/main" id="{3688EA69-478D-724D-83C8-DE2CCA8B9C38}"/>
                </a:ext>
              </a:extLst>
            </p:cNvPr>
            <p:cNvSpPr>
              <a:spLocks/>
            </p:cNvSpPr>
            <p:nvPr/>
          </p:nvSpPr>
          <p:spPr bwMode="auto">
            <a:xfrm>
              <a:off x="19329" y="8859"/>
              <a:ext cx="50" cy="44"/>
            </a:xfrm>
            <a:custGeom>
              <a:avLst/>
              <a:gdLst>
                <a:gd name="T0" fmla="*/ 0 w 24"/>
                <a:gd name="T1" fmla="*/ 0 h 3"/>
                <a:gd name="T2" fmla="*/ 24 w 24"/>
                <a:gd name="T3" fmla="*/ 1 h 3"/>
                <a:gd name="T4" fmla="*/ 24 w 24"/>
                <a:gd name="T5" fmla="*/ 3 h 3"/>
                <a:gd name="T6" fmla="*/ 0 w 24"/>
                <a:gd name="T7" fmla="*/ 0 h 3"/>
              </a:gdLst>
              <a:ahLst/>
              <a:cxnLst>
                <a:cxn ang="0">
                  <a:pos x="T0" y="T1"/>
                </a:cxn>
                <a:cxn ang="0">
                  <a:pos x="T2" y="T3"/>
                </a:cxn>
                <a:cxn ang="0">
                  <a:pos x="T4" y="T5"/>
                </a:cxn>
                <a:cxn ang="0">
                  <a:pos x="T6" y="T7"/>
                </a:cxn>
              </a:cxnLst>
              <a:rect l="0" t="0" r="r" b="b"/>
              <a:pathLst>
                <a:path w="24" h="3">
                  <a:moveTo>
                    <a:pt x="0" y="0"/>
                  </a:moveTo>
                  <a:lnTo>
                    <a:pt x="24" y="1"/>
                  </a:lnTo>
                  <a:lnTo>
                    <a:pt x="24" y="3"/>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02" name="Freeform 201">
              <a:extLst>
                <a:ext uri="{FF2B5EF4-FFF2-40B4-BE49-F238E27FC236}">
                  <a16:creationId xmlns:a16="http://schemas.microsoft.com/office/drawing/2014/main" id="{61A96ACA-5E68-C24D-B2FA-B07327C6D8C3}"/>
                </a:ext>
              </a:extLst>
            </p:cNvPr>
            <p:cNvSpPr>
              <a:spLocks/>
            </p:cNvSpPr>
            <p:nvPr/>
          </p:nvSpPr>
          <p:spPr bwMode="auto">
            <a:xfrm>
              <a:off x="19150" y="9880"/>
              <a:ext cx="137" cy="457"/>
            </a:xfrm>
            <a:custGeom>
              <a:avLst/>
              <a:gdLst>
                <a:gd name="T0" fmla="*/ 67 w 67"/>
                <a:gd name="T1" fmla="*/ 4 h 195"/>
                <a:gd name="T2" fmla="*/ 42 w 67"/>
                <a:gd name="T3" fmla="*/ 0 h 195"/>
                <a:gd name="T4" fmla="*/ 0 w 67"/>
                <a:gd name="T5" fmla="*/ 191 h 195"/>
                <a:gd name="T6" fmla="*/ 24 w 67"/>
                <a:gd name="T7" fmla="*/ 195 h 195"/>
                <a:gd name="T8" fmla="*/ 67 w 67"/>
                <a:gd name="T9" fmla="*/ 4 h 195"/>
              </a:gdLst>
              <a:ahLst/>
              <a:cxnLst>
                <a:cxn ang="0">
                  <a:pos x="T0" y="T1"/>
                </a:cxn>
                <a:cxn ang="0">
                  <a:pos x="T2" y="T3"/>
                </a:cxn>
                <a:cxn ang="0">
                  <a:pos x="T4" y="T5"/>
                </a:cxn>
                <a:cxn ang="0">
                  <a:pos x="T6" y="T7"/>
                </a:cxn>
                <a:cxn ang="0">
                  <a:pos x="T8" y="T9"/>
                </a:cxn>
              </a:cxnLst>
              <a:rect l="0" t="0" r="r" b="b"/>
              <a:pathLst>
                <a:path w="67" h="195">
                  <a:moveTo>
                    <a:pt x="67" y="4"/>
                  </a:moveTo>
                  <a:lnTo>
                    <a:pt x="42" y="0"/>
                  </a:lnTo>
                  <a:lnTo>
                    <a:pt x="0" y="191"/>
                  </a:lnTo>
                  <a:lnTo>
                    <a:pt x="24" y="195"/>
                  </a:lnTo>
                  <a:lnTo>
                    <a:pt x="67"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03" name="Freeform 202">
              <a:extLst>
                <a:ext uri="{FF2B5EF4-FFF2-40B4-BE49-F238E27FC236}">
                  <a16:creationId xmlns:a16="http://schemas.microsoft.com/office/drawing/2014/main" id="{A9347536-95F9-7D45-A08E-E753453EB36E}"/>
                </a:ext>
              </a:extLst>
            </p:cNvPr>
            <p:cNvSpPr>
              <a:spLocks/>
            </p:cNvSpPr>
            <p:nvPr/>
          </p:nvSpPr>
          <p:spPr bwMode="auto">
            <a:xfrm>
              <a:off x="19233" y="9851"/>
              <a:ext cx="51" cy="44"/>
            </a:xfrm>
            <a:custGeom>
              <a:avLst/>
              <a:gdLst>
                <a:gd name="T0" fmla="*/ 25 w 25"/>
                <a:gd name="T1" fmla="*/ 1 h 6"/>
                <a:gd name="T2" fmla="*/ 25 w 25"/>
                <a:gd name="T3" fmla="*/ 6 h 6"/>
                <a:gd name="T4" fmla="*/ 25 w 25"/>
                <a:gd name="T5" fmla="*/ 4 h 6"/>
                <a:gd name="T6" fmla="*/ 0 w 25"/>
                <a:gd name="T7" fmla="*/ 0 h 6"/>
                <a:gd name="T8" fmla="*/ 25 w 25"/>
                <a:gd name="T9" fmla="*/ 1 h 6"/>
              </a:gdLst>
              <a:ahLst/>
              <a:cxnLst>
                <a:cxn ang="0">
                  <a:pos x="T0" y="T1"/>
                </a:cxn>
                <a:cxn ang="0">
                  <a:pos x="T2" y="T3"/>
                </a:cxn>
                <a:cxn ang="0">
                  <a:pos x="T4" y="T5"/>
                </a:cxn>
                <a:cxn ang="0">
                  <a:pos x="T6" y="T7"/>
                </a:cxn>
                <a:cxn ang="0">
                  <a:pos x="T8" y="T9"/>
                </a:cxn>
              </a:cxnLst>
              <a:rect l="0" t="0" r="r" b="b"/>
              <a:pathLst>
                <a:path w="25" h="6">
                  <a:moveTo>
                    <a:pt x="25" y="1"/>
                  </a:moveTo>
                  <a:lnTo>
                    <a:pt x="25" y="6"/>
                  </a:lnTo>
                  <a:lnTo>
                    <a:pt x="25" y="4"/>
                  </a:lnTo>
                  <a:lnTo>
                    <a:pt x="0" y="0"/>
                  </a:lnTo>
                  <a:lnTo>
                    <a:pt x="25" y="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04" name="Rectangle 203">
              <a:extLst>
                <a:ext uri="{FF2B5EF4-FFF2-40B4-BE49-F238E27FC236}">
                  <a16:creationId xmlns:a16="http://schemas.microsoft.com/office/drawing/2014/main" id="{6B87EB61-66BD-8B46-9831-BCD3DCC90AB9}"/>
                </a:ext>
              </a:extLst>
            </p:cNvPr>
            <p:cNvSpPr>
              <a:spLocks noChangeArrowheads="1"/>
            </p:cNvSpPr>
            <p:nvPr/>
          </p:nvSpPr>
          <p:spPr bwMode="auto">
            <a:xfrm>
              <a:off x="19149" y="10333"/>
              <a:ext cx="51" cy="37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205" name="Freeform 204">
              <a:extLst>
                <a:ext uri="{FF2B5EF4-FFF2-40B4-BE49-F238E27FC236}">
                  <a16:creationId xmlns:a16="http://schemas.microsoft.com/office/drawing/2014/main" id="{B9248615-3926-504D-90A4-4A361AD02822}"/>
                </a:ext>
              </a:extLst>
            </p:cNvPr>
            <p:cNvSpPr>
              <a:spLocks/>
            </p:cNvSpPr>
            <p:nvPr/>
          </p:nvSpPr>
          <p:spPr bwMode="auto">
            <a:xfrm>
              <a:off x="19146" y="10294"/>
              <a:ext cx="54" cy="44"/>
            </a:xfrm>
            <a:custGeom>
              <a:avLst/>
              <a:gdLst>
                <a:gd name="T0" fmla="*/ 0 w 26"/>
                <a:gd name="T1" fmla="*/ 0 h 4"/>
                <a:gd name="T2" fmla="*/ 1 w 26"/>
                <a:gd name="T3" fmla="*/ 2 h 4"/>
                <a:gd name="T4" fmla="*/ 26 w 26"/>
                <a:gd name="T5" fmla="*/ 2 h 4"/>
                <a:gd name="T6" fmla="*/ 24 w 26"/>
                <a:gd name="T7" fmla="*/ 4 h 4"/>
                <a:gd name="T8" fmla="*/ 0 w 26"/>
                <a:gd name="T9" fmla="*/ 0 h 4"/>
              </a:gdLst>
              <a:ahLst/>
              <a:cxnLst>
                <a:cxn ang="0">
                  <a:pos x="T0" y="T1"/>
                </a:cxn>
                <a:cxn ang="0">
                  <a:pos x="T2" y="T3"/>
                </a:cxn>
                <a:cxn ang="0">
                  <a:pos x="T4" y="T5"/>
                </a:cxn>
                <a:cxn ang="0">
                  <a:pos x="T6" y="T7"/>
                </a:cxn>
                <a:cxn ang="0">
                  <a:pos x="T8" y="T9"/>
                </a:cxn>
              </a:cxnLst>
              <a:rect l="0" t="0" r="r" b="b"/>
              <a:pathLst>
                <a:path w="26" h="4">
                  <a:moveTo>
                    <a:pt x="0" y="0"/>
                  </a:moveTo>
                  <a:lnTo>
                    <a:pt x="1" y="2"/>
                  </a:lnTo>
                  <a:lnTo>
                    <a:pt x="26" y="2"/>
                  </a:lnTo>
                  <a:lnTo>
                    <a:pt x="24" y="4"/>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06" name="Rectangle 205">
              <a:extLst>
                <a:ext uri="{FF2B5EF4-FFF2-40B4-BE49-F238E27FC236}">
                  <a16:creationId xmlns:a16="http://schemas.microsoft.com/office/drawing/2014/main" id="{7526B28C-91B2-E94C-8748-FC1A9FA1FCB7}"/>
                </a:ext>
              </a:extLst>
            </p:cNvPr>
            <p:cNvSpPr>
              <a:spLocks noChangeArrowheads="1"/>
            </p:cNvSpPr>
            <p:nvPr/>
          </p:nvSpPr>
          <p:spPr bwMode="auto">
            <a:xfrm>
              <a:off x="19149" y="10689"/>
              <a:ext cx="51" cy="44"/>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207" name="Freeform 206">
              <a:extLst>
                <a:ext uri="{FF2B5EF4-FFF2-40B4-BE49-F238E27FC236}">
                  <a16:creationId xmlns:a16="http://schemas.microsoft.com/office/drawing/2014/main" id="{CA5A71A4-5859-7A4D-A8EA-2B2C9188D9D1}"/>
                </a:ext>
              </a:extLst>
            </p:cNvPr>
            <p:cNvSpPr>
              <a:spLocks/>
            </p:cNvSpPr>
            <p:nvPr/>
          </p:nvSpPr>
          <p:spPr bwMode="auto">
            <a:xfrm>
              <a:off x="19652" y="7452"/>
              <a:ext cx="54" cy="44"/>
            </a:xfrm>
            <a:custGeom>
              <a:avLst/>
              <a:gdLst>
                <a:gd name="T0" fmla="*/ 24 w 26"/>
                <a:gd name="T1" fmla="*/ 15 h 15"/>
                <a:gd name="T2" fmla="*/ 26 w 26"/>
                <a:gd name="T3" fmla="*/ 4 h 15"/>
                <a:gd name="T4" fmla="*/ 2 w 26"/>
                <a:gd name="T5" fmla="*/ 0 h 15"/>
                <a:gd name="T6" fmla="*/ 0 w 26"/>
                <a:gd name="T7" fmla="*/ 11 h 15"/>
                <a:gd name="T8" fmla="*/ 24 w 26"/>
                <a:gd name="T9" fmla="*/ 15 h 15"/>
              </a:gdLst>
              <a:ahLst/>
              <a:cxnLst>
                <a:cxn ang="0">
                  <a:pos x="T0" y="T1"/>
                </a:cxn>
                <a:cxn ang="0">
                  <a:pos x="T2" y="T3"/>
                </a:cxn>
                <a:cxn ang="0">
                  <a:pos x="T4" y="T5"/>
                </a:cxn>
                <a:cxn ang="0">
                  <a:pos x="T6" y="T7"/>
                </a:cxn>
                <a:cxn ang="0">
                  <a:pos x="T8" y="T9"/>
                </a:cxn>
              </a:cxnLst>
              <a:rect l="0" t="0" r="r" b="b"/>
              <a:pathLst>
                <a:path w="26" h="15">
                  <a:moveTo>
                    <a:pt x="24" y="15"/>
                  </a:moveTo>
                  <a:lnTo>
                    <a:pt x="26" y="4"/>
                  </a:lnTo>
                  <a:lnTo>
                    <a:pt x="2" y="0"/>
                  </a:lnTo>
                  <a:lnTo>
                    <a:pt x="0" y="11"/>
                  </a:lnTo>
                  <a:lnTo>
                    <a:pt x="24" y="1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08" name="Freeform 207">
              <a:extLst>
                <a:ext uri="{FF2B5EF4-FFF2-40B4-BE49-F238E27FC236}">
                  <a16:creationId xmlns:a16="http://schemas.microsoft.com/office/drawing/2014/main" id="{DE49ECD3-F7FE-9C45-AD02-D41FA93FBBF1}"/>
                </a:ext>
              </a:extLst>
            </p:cNvPr>
            <p:cNvSpPr>
              <a:spLocks/>
            </p:cNvSpPr>
            <p:nvPr/>
          </p:nvSpPr>
          <p:spPr bwMode="auto">
            <a:xfrm>
              <a:off x="16820" y="5391"/>
              <a:ext cx="117" cy="408"/>
            </a:xfrm>
            <a:custGeom>
              <a:avLst/>
              <a:gdLst>
                <a:gd name="T0" fmla="*/ 56 w 56"/>
                <a:gd name="T1" fmla="*/ 4 h 174"/>
                <a:gd name="T2" fmla="*/ 32 w 56"/>
                <a:gd name="T3" fmla="*/ 0 h 174"/>
                <a:gd name="T4" fmla="*/ 0 w 56"/>
                <a:gd name="T5" fmla="*/ 170 h 174"/>
                <a:gd name="T6" fmla="*/ 24 w 56"/>
                <a:gd name="T7" fmla="*/ 174 h 174"/>
                <a:gd name="T8" fmla="*/ 56 w 56"/>
                <a:gd name="T9" fmla="*/ 4 h 174"/>
              </a:gdLst>
              <a:ahLst/>
              <a:cxnLst>
                <a:cxn ang="0">
                  <a:pos x="T0" y="T1"/>
                </a:cxn>
                <a:cxn ang="0">
                  <a:pos x="T2" y="T3"/>
                </a:cxn>
                <a:cxn ang="0">
                  <a:pos x="T4" y="T5"/>
                </a:cxn>
                <a:cxn ang="0">
                  <a:pos x="T6" y="T7"/>
                </a:cxn>
                <a:cxn ang="0">
                  <a:pos x="T8" y="T9"/>
                </a:cxn>
              </a:cxnLst>
              <a:rect l="0" t="0" r="r" b="b"/>
              <a:pathLst>
                <a:path w="56" h="174">
                  <a:moveTo>
                    <a:pt x="56" y="4"/>
                  </a:moveTo>
                  <a:lnTo>
                    <a:pt x="32" y="0"/>
                  </a:lnTo>
                  <a:lnTo>
                    <a:pt x="0" y="170"/>
                  </a:lnTo>
                  <a:lnTo>
                    <a:pt x="24" y="174"/>
                  </a:lnTo>
                  <a:lnTo>
                    <a:pt x="56"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09" name="Freeform 208">
              <a:extLst>
                <a:ext uri="{FF2B5EF4-FFF2-40B4-BE49-F238E27FC236}">
                  <a16:creationId xmlns:a16="http://schemas.microsoft.com/office/drawing/2014/main" id="{F84A506A-1F61-4249-83AB-C3693AAF8282}"/>
                </a:ext>
              </a:extLst>
            </p:cNvPr>
            <p:cNvSpPr>
              <a:spLocks/>
            </p:cNvSpPr>
            <p:nvPr/>
          </p:nvSpPr>
          <p:spPr bwMode="auto">
            <a:xfrm>
              <a:off x="16794" y="5790"/>
              <a:ext cx="75" cy="119"/>
            </a:xfrm>
            <a:custGeom>
              <a:avLst/>
              <a:gdLst>
                <a:gd name="T0" fmla="*/ 35 w 35"/>
                <a:gd name="T1" fmla="*/ 4 h 51"/>
                <a:gd name="T2" fmla="*/ 11 w 35"/>
                <a:gd name="T3" fmla="*/ 0 h 51"/>
                <a:gd name="T4" fmla="*/ 0 w 35"/>
                <a:gd name="T5" fmla="*/ 47 h 51"/>
                <a:gd name="T6" fmla="*/ 24 w 35"/>
                <a:gd name="T7" fmla="*/ 51 h 51"/>
                <a:gd name="T8" fmla="*/ 35 w 35"/>
                <a:gd name="T9" fmla="*/ 4 h 51"/>
              </a:gdLst>
              <a:ahLst/>
              <a:cxnLst>
                <a:cxn ang="0">
                  <a:pos x="T0" y="T1"/>
                </a:cxn>
                <a:cxn ang="0">
                  <a:pos x="T2" y="T3"/>
                </a:cxn>
                <a:cxn ang="0">
                  <a:pos x="T4" y="T5"/>
                </a:cxn>
                <a:cxn ang="0">
                  <a:pos x="T6" y="T7"/>
                </a:cxn>
                <a:cxn ang="0">
                  <a:pos x="T8" y="T9"/>
                </a:cxn>
              </a:cxnLst>
              <a:rect l="0" t="0" r="r" b="b"/>
              <a:pathLst>
                <a:path w="35" h="51">
                  <a:moveTo>
                    <a:pt x="35" y="4"/>
                  </a:moveTo>
                  <a:lnTo>
                    <a:pt x="11" y="0"/>
                  </a:lnTo>
                  <a:lnTo>
                    <a:pt x="0" y="47"/>
                  </a:lnTo>
                  <a:lnTo>
                    <a:pt x="24" y="51"/>
                  </a:lnTo>
                  <a:lnTo>
                    <a:pt x="35"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10" name="Freeform 209">
              <a:extLst>
                <a:ext uri="{FF2B5EF4-FFF2-40B4-BE49-F238E27FC236}">
                  <a16:creationId xmlns:a16="http://schemas.microsoft.com/office/drawing/2014/main" id="{69FA21E8-3DB8-7C46-A996-9BD26D4E5522}"/>
                </a:ext>
              </a:extLst>
            </p:cNvPr>
            <p:cNvSpPr>
              <a:spLocks/>
            </p:cNvSpPr>
            <p:nvPr/>
          </p:nvSpPr>
          <p:spPr bwMode="auto">
            <a:xfrm>
              <a:off x="16820" y="5755"/>
              <a:ext cx="49" cy="44"/>
            </a:xfrm>
            <a:custGeom>
              <a:avLst/>
              <a:gdLst>
                <a:gd name="T0" fmla="*/ 24 w 24"/>
                <a:gd name="T1" fmla="*/ 4 h 4"/>
                <a:gd name="T2" fmla="*/ 0 w 24"/>
                <a:gd name="T3" fmla="*/ 0 h 4"/>
                <a:gd name="T4" fmla="*/ 24 w 24"/>
                <a:gd name="T5" fmla="*/ 4 h 4"/>
              </a:gdLst>
              <a:ahLst/>
              <a:cxnLst>
                <a:cxn ang="0">
                  <a:pos x="T0" y="T1"/>
                </a:cxn>
                <a:cxn ang="0">
                  <a:pos x="T2" y="T3"/>
                </a:cxn>
                <a:cxn ang="0">
                  <a:pos x="T4" y="T5"/>
                </a:cxn>
              </a:cxnLst>
              <a:rect l="0" t="0" r="r" b="b"/>
              <a:pathLst>
                <a:path w="24" h="4">
                  <a:moveTo>
                    <a:pt x="24" y="4"/>
                  </a:moveTo>
                  <a:lnTo>
                    <a:pt x="0" y="0"/>
                  </a:lnTo>
                  <a:lnTo>
                    <a:pt x="24" y="4"/>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11" name="Freeform 210">
              <a:extLst>
                <a:ext uri="{FF2B5EF4-FFF2-40B4-BE49-F238E27FC236}">
                  <a16:creationId xmlns:a16="http://schemas.microsoft.com/office/drawing/2014/main" id="{CA664401-3507-2D4D-8204-2084961895FD}"/>
                </a:ext>
              </a:extLst>
            </p:cNvPr>
            <p:cNvSpPr>
              <a:spLocks/>
            </p:cNvSpPr>
            <p:nvPr/>
          </p:nvSpPr>
          <p:spPr bwMode="auto">
            <a:xfrm>
              <a:off x="16794" y="5872"/>
              <a:ext cx="49" cy="44"/>
            </a:xfrm>
            <a:custGeom>
              <a:avLst/>
              <a:gdLst>
                <a:gd name="T0" fmla="*/ 24 w 24"/>
                <a:gd name="T1" fmla="*/ 7 h 10"/>
                <a:gd name="T2" fmla="*/ 24 w 24"/>
                <a:gd name="T3" fmla="*/ 6 h 10"/>
                <a:gd name="T4" fmla="*/ 23 w 24"/>
                <a:gd name="T5" fmla="*/ 10 h 10"/>
                <a:gd name="T6" fmla="*/ 1 w 24"/>
                <a:gd name="T7" fmla="*/ 0 h 10"/>
                <a:gd name="T8" fmla="*/ 0 w 24"/>
                <a:gd name="T9" fmla="*/ 3 h 10"/>
                <a:gd name="T10" fmla="*/ 24 w 24"/>
                <a:gd name="T11" fmla="*/ 7 h 10"/>
              </a:gdLst>
              <a:ahLst/>
              <a:cxnLst>
                <a:cxn ang="0">
                  <a:pos x="T0" y="T1"/>
                </a:cxn>
                <a:cxn ang="0">
                  <a:pos x="T2" y="T3"/>
                </a:cxn>
                <a:cxn ang="0">
                  <a:pos x="T4" y="T5"/>
                </a:cxn>
                <a:cxn ang="0">
                  <a:pos x="T6" y="T7"/>
                </a:cxn>
                <a:cxn ang="0">
                  <a:pos x="T8" y="T9"/>
                </a:cxn>
                <a:cxn ang="0">
                  <a:pos x="T10" y="T11"/>
                </a:cxn>
              </a:cxnLst>
              <a:rect l="0" t="0" r="r" b="b"/>
              <a:pathLst>
                <a:path w="24" h="10">
                  <a:moveTo>
                    <a:pt x="24" y="7"/>
                  </a:moveTo>
                  <a:lnTo>
                    <a:pt x="24" y="6"/>
                  </a:lnTo>
                  <a:lnTo>
                    <a:pt x="23" y="10"/>
                  </a:lnTo>
                  <a:lnTo>
                    <a:pt x="1" y="0"/>
                  </a:lnTo>
                  <a:lnTo>
                    <a:pt x="0" y="3"/>
                  </a:lnTo>
                  <a:lnTo>
                    <a:pt x="24" y="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12" name="Freeform 211">
              <a:extLst>
                <a:ext uri="{FF2B5EF4-FFF2-40B4-BE49-F238E27FC236}">
                  <a16:creationId xmlns:a16="http://schemas.microsoft.com/office/drawing/2014/main" id="{26547BE1-6C31-2743-8E52-8C0D52768859}"/>
                </a:ext>
              </a:extLst>
            </p:cNvPr>
            <p:cNvSpPr>
              <a:spLocks/>
            </p:cNvSpPr>
            <p:nvPr/>
          </p:nvSpPr>
          <p:spPr bwMode="auto">
            <a:xfrm>
              <a:off x="16885" y="5357"/>
              <a:ext cx="54" cy="44"/>
            </a:xfrm>
            <a:custGeom>
              <a:avLst/>
              <a:gdLst>
                <a:gd name="T0" fmla="*/ 24 w 26"/>
                <a:gd name="T1" fmla="*/ 15 h 15"/>
                <a:gd name="T2" fmla="*/ 26 w 26"/>
                <a:gd name="T3" fmla="*/ 3 h 15"/>
                <a:gd name="T4" fmla="*/ 1 w 26"/>
                <a:gd name="T5" fmla="*/ 0 h 15"/>
                <a:gd name="T6" fmla="*/ 0 w 26"/>
                <a:gd name="T7" fmla="*/ 11 h 15"/>
                <a:gd name="T8" fmla="*/ 24 w 26"/>
                <a:gd name="T9" fmla="*/ 15 h 15"/>
              </a:gdLst>
              <a:ahLst/>
              <a:cxnLst>
                <a:cxn ang="0">
                  <a:pos x="T0" y="T1"/>
                </a:cxn>
                <a:cxn ang="0">
                  <a:pos x="T2" y="T3"/>
                </a:cxn>
                <a:cxn ang="0">
                  <a:pos x="T4" y="T5"/>
                </a:cxn>
                <a:cxn ang="0">
                  <a:pos x="T6" y="T7"/>
                </a:cxn>
                <a:cxn ang="0">
                  <a:pos x="T8" y="T9"/>
                </a:cxn>
              </a:cxnLst>
              <a:rect l="0" t="0" r="r" b="b"/>
              <a:pathLst>
                <a:path w="26" h="15">
                  <a:moveTo>
                    <a:pt x="24" y="15"/>
                  </a:moveTo>
                  <a:lnTo>
                    <a:pt x="26" y="3"/>
                  </a:lnTo>
                  <a:lnTo>
                    <a:pt x="1" y="0"/>
                  </a:lnTo>
                  <a:lnTo>
                    <a:pt x="0" y="11"/>
                  </a:lnTo>
                  <a:lnTo>
                    <a:pt x="24" y="1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grpSp>
      <p:sp>
        <p:nvSpPr>
          <p:cNvPr id="213" name="Freeform 212">
            <a:extLst>
              <a:ext uri="{FF2B5EF4-FFF2-40B4-BE49-F238E27FC236}">
                <a16:creationId xmlns:a16="http://schemas.microsoft.com/office/drawing/2014/main" id="{AD4E7600-732D-C347-90D4-2A95D1388A51}"/>
              </a:ext>
            </a:extLst>
          </p:cNvPr>
          <p:cNvSpPr>
            <a:spLocks/>
          </p:cNvSpPr>
          <p:nvPr/>
        </p:nvSpPr>
        <p:spPr bwMode="auto">
          <a:xfrm>
            <a:off x="6836368" y="2103759"/>
            <a:ext cx="336863" cy="846437"/>
          </a:xfrm>
          <a:custGeom>
            <a:avLst/>
            <a:gdLst>
              <a:gd name="T0" fmla="*/ 647 w 647"/>
              <a:gd name="T1" fmla="*/ 10 h 1420"/>
              <a:gd name="T2" fmla="*/ 625 w 647"/>
              <a:gd name="T3" fmla="*/ 0 h 1420"/>
              <a:gd name="T4" fmla="*/ 312 w 647"/>
              <a:gd name="T5" fmla="*/ 705 h 1420"/>
              <a:gd name="T6" fmla="*/ 0 w 647"/>
              <a:gd name="T7" fmla="*/ 1410 h 1420"/>
              <a:gd name="T8" fmla="*/ 22 w 647"/>
              <a:gd name="T9" fmla="*/ 1420 h 1420"/>
              <a:gd name="T10" fmla="*/ 334 w 647"/>
              <a:gd name="T11" fmla="*/ 715 h 1420"/>
              <a:gd name="T12" fmla="*/ 647 w 647"/>
              <a:gd name="T13" fmla="*/ 10 h 1420"/>
            </a:gdLst>
            <a:ahLst/>
            <a:cxnLst>
              <a:cxn ang="0">
                <a:pos x="T0" y="T1"/>
              </a:cxn>
              <a:cxn ang="0">
                <a:pos x="T2" y="T3"/>
              </a:cxn>
              <a:cxn ang="0">
                <a:pos x="T4" y="T5"/>
              </a:cxn>
              <a:cxn ang="0">
                <a:pos x="T6" y="T7"/>
              </a:cxn>
              <a:cxn ang="0">
                <a:pos x="T8" y="T9"/>
              </a:cxn>
              <a:cxn ang="0">
                <a:pos x="T10" y="T11"/>
              </a:cxn>
              <a:cxn ang="0">
                <a:pos x="T12" y="T13"/>
              </a:cxn>
            </a:cxnLst>
            <a:rect l="0" t="0" r="r" b="b"/>
            <a:pathLst>
              <a:path w="647" h="1420">
                <a:moveTo>
                  <a:pt x="647" y="10"/>
                </a:moveTo>
                <a:lnTo>
                  <a:pt x="625" y="0"/>
                </a:lnTo>
                <a:lnTo>
                  <a:pt x="312" y="705"/>
                </a:lnTo>
                <a:lnTo>
                  <a:pt x="0" y="1410"/>
                </a:lnTo>
                <a:lnTo>
                  <a:pt x="22" y="1420"/>
                </a:lnTo>
                <a:lnTo>
                  <a:pt x="334" y="715"/>
                </a:lnTo>
                <a:lnTo>
                  <a:pt x="647"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14" name="Rectangle 213">
            <a:extLst>
              <a:ext uri="{FF2B5EF4-FFF2-40B4-BE49-F238E27FC236}">
                <a16:creationId xmlns:a16="http://schemas.microsoft.com/office/drawing/2014/main" id="{10D03C2A-827F-F44B-8CDB-B2EAAD706B77}"/>
              </a:ext>
            </a:extLst>
          </p:cNvPr>
          <p:cNvSpPr>
            <a:spLocks noChangeArrowheads="1"/>
          </p:cNvSpPr>
          <p:nvPr/>
        </p:nvSpPr>
        <p:spPr bwMode="auto">
          <a:xfrm>
            <a:off x="5734794" y="3153386"/>
            <a:ext cx="125647" cy="7409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215" name="Freeform 214">
            <a:extLst>
              <a:ext uri="{FF2B5EF4-FFF2-40B4-BE49-F238E27FC236}">
                <a16:creationId xmlns:a16="http://schemas.microsoft.com/office/drawing/2014/main" id="{D2301E35-C6F9-F140-BA12-8E2264224C62}"/>
              </a:ext>
            </a:extLst>
          </p:cNvPr>
          <p:cNvSpPr>
            <a:spLocks/>
          </p:cNvSpPr>
          <p:nvPr/>
        </p:nvSpPr>
        <p:spPr bwMode="auto">
          <a:xfrm>
            <a:off x="5167218" y="3285852"/>
            <a:ext cx="55241" cy="58375"/>
          </a:xfrm>
          <a:custGeom>
            <a:avLst/>
            <a:gdLst>
              <a:gd name="T0" fmla="*/ 0 w 105"/>
              <a:gd name="T1" fmla="*/ 95 h 99"/>
              <a:gd name="T2" fmla="*/ 3 w 105"/>
              <a:gd name="T3" fmla="*/ 78 h 99"/>
              <a:gd name="T4" fmla="*/ 8 w 105"/>
              <a:gd name="T5" fmla="*/ 59 h 99"/>
              <a:gd name="T6" fmla="*/ 17 w 105"/>
              <a:gd name="T7" fmla="*/ 43 h 99"/>
              <a:gd name="T8" fmla="*/ 30 w 105"/>
              <a:gd name="T9" fmla="*/ 28 h 99"/>
              <a:gd name="T10" fmla="*/ 45 w 105"/>
              <a:gd name="T11" fmla="*/ 17 h 99"/>
              <a:gd name="T12" fmla="*/ 64 w 105"/>
              <a:gd name="T13" fmla="*/ 8 h 99"/>
              <a:gd name="T14" fmla="*/ 82 w 105"/>
              <a:gd name="T15" fmla="*/ 2 h 99"/>
              <a:gd name="T16" fmla="*/ 104 w 105"/>
              <a:gd name="T17" fmla="*/ 0 h 99"/>
              <a:gd name="T18" fmla="*/ 105 w 105"/>
              <a:gd name="T19" fmla="*/ 24 h 99"/>
              <a:gd name="T20" fmla="*/ 86 w 105"/>
              <a:gd name="T21" fmla="*/ 25 h 99"/>
              <a:gd name="T22" fmla="*/ 72 w 105"/>
              <a:gd name="T23" fmla="*/ 30 h 99"/>
              <a:gd name="T24" fmla="*/ 58 w 105"/>
              <a:gd name="T25" fmla="*/ 37 h 99"/>
              <a:gd name="T26" fmla="*/ 46 w 105"/>
              <a:gd name="T27" fmla="*/ 45 h 99"/>
              <a:gd name="T28" fmla="*/ 36 w 105"/>
              <a:gd name="T29" fmla="*/ 58 h 99"/>
              <a:gd name="T30" fmla="*/ 30 w 105"/>
              <a:gd name="T31" fmla="*/ 69 h 99"/>
              <a:gd name="T32" fmla="*/ 26 w 105"/>
              <a:gd name="T33" fmla="*/ 84 h 99"/>
              <a:gd name="T34" fmla="*/ 23 w 105"/>
              <a:gd name="T35" fmla="*/ 99 h 99"/>
              <a:gd name="T36" fmla="*/ 0 w 105"/>
              <a:gd name="T37"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99">
                <a:moveTo>
                  <a:pt x="0" y="95"/>
                </a:moveTo>
                <a:lnTo>
                  <a:pt x="3" y="78"/>
                </a:lnTo>
                <a:lnTo>
                  <a:pt x="8" y="59"/>
                </a:lnTo>
                <a:lnTo>
                  <a:pt x="17" y="43"/>
                </a:lnTo>
                <a:lnTo>
                  <a:pt x="30" y="28"/>
                </a:lnTo>
                <a:lnTo>
                  <a:pt x="45" y="17"/>
                </a:lnTo>
                <a:lnTo>
                  <a:pt x="64" y="8"/>
                </a:lnTo>
                <a:lnTo>
                  <a:pt x="82" y="2"/>
                </a:lnTo>
                <a:lnTo>
                  <a:pt x="104" y="0"/>
                </a:lnTo>
                <a:lnTo>
                  <a:pt x="105" y="24"/>
                </a:lnTo>
                <a:lnTo>
                  <a:pt x="86" y="25"/>
                </a:lnTo>
                <a:lnTo>
                  <a:pt x="72" y="30"/>
                </a:lnTo>
                <a:lnTo>
                  <a:pt x="58" y="37"/>
                </a:lnTo>
                <a:lnTo>
                  <a:pt x="46" y="45"/>
                </a:lnTo>
                <a:lnTo>
                  <a:pt x="36" y="58"/>
                </a:lnTo>
                <a:lnTo>
                  <a:pt x="30" y="69"/>
                </a:lnTo>
                <a:lnTo>
                  <a:pt x="26" y="84"/>
                </a:lnTo>
                <a:lnTo>
                  <a:pt x="23" y="99"/>
                </a:lnTo>
                <a:lnTo>
                  <a:pt x="0"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16" name="Freeform 215">
            <a:extLst>
              <a:ext uri="{FF2B5EF4-FFF2-40B4-BE49-F238E27FC236}">
                <a16:creationId xmlns:a16="http://schemas.microsoft.com/office/drawing/2014/main" id="{396B61F6-A5FE-B74A-B6A7-5736158F74BE}"/>
              </a:ext>
            </a:extLst>
          </p:cNvPr>
          <p:cNvSpPr>
            <a:spLocks/>
          </p:cNvSpPr>
          <p:nvPr/>
        </p:nvSpPr>
        <p:spPr bwMode="auto">
          <a:xfrm>
            <a:off x="5221376" y="3284729"/>
            <a:ext cx="11914" cy="15716"/>
          </a:xfrm>
          <a:custGeom>
            <a:avLst/>
            <a:gdLst>
              <a:gd name="T0" fmla="*/ 0 w 13"/>
              <a:gd name="T1" fmla="*/ 1 h 25"/>
              <a:gd name="T2" fmla="*/ 11 w 13"/>
              <a:gd name="T3" fmla="*/ 0 h 25"/>
              <a:gd name="T4" fmla="*/ 13 w 13"/>
              <a:gd name="T5" fmla="*/ 24 h 25"/>
              <a:gd name="T6" fmla="*/ 1 w 13"/>
              <a:gd name="T7" fmla="*/ 25 h 25"/>
              <a:gd name="T8" fmla="*/ 0 w 13"/>
              <a:gd name="T9" fmla="*/ 1 h 25"/>
            </a:gdLst>
            <a:ahLst/>
            <a:cxnLst>
              <a:cxn ang="0">
                <a:pos x="T0" y="T1"/>
              </a:cxn>
              <a:cxn ang="0">
                <a:pos x="T2" y="T3"/>
              </a:cxn>
              <a:cxn ang="0">
                <a:pos x="T4" y="T5"/>
              </a:cxn>
              <a:cxn ang="0">
                <a:pos x="T6" y="T7"/>
              </a:cxn>
              <a:cxn ang="0">
                <a:pos x="T8" y="T9"/>
              </a:cxn>
            </a:cxnLst>
            <a:rect l="0" t="0" r="r" b="b"/>
            <a:pathLst>
              <a:path w="13" h="25">
                <a:moveTo>
                  <a:pt x="0" y="1"/>
                </a:moveTo>
                <a:lnTo>
                  <a:pt x="11" y="0"/>
                </a:lnTo>
                <a:lnTo>
                  <a:pt x="13" y="24"/>
                </a:lnTo>
                <a:lnTo>
                  <a:pt x="1" y="25"/>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17" name="Freeform 216">
            <a:extLst>
              <a:ext uri="{FF2B5EF4-FFF2-40B4-BE49-F238E27FC236}">
                <a16:creationId xmlns:a16="http://schemas.microsoft.com/office/drawing/2014/main" id="{75CF1954-275B-A04F-846B-3076B8A375D2}"/>
              </a:ext>
            </a:extLst>
          </p:cNvPr>
          <p:cNvSpPr>
            <a:spLocks/>
          </p:cNvSpPr>
          <p:nvPr/>
        </p:nvSpPr>
        <p:spPr bwMode="auto">
          <a:xfrm>
            <a:off x="5167218" y="3339737"/>
            <a:ext cx="11914" cy="11226"/>
          </a:xfrm>
          <a:custGeom>
            <a:avLst/>
            <a:gdLst>
              <a:gd name="T0" fmla="*/ 1 w 24"/>
              <a:gd name="T1" fmla="*/ 0 h 15"/>
              <a:gd name="T2" fmla="*/ 0 w 24"/>
              <a:gd name="T3" fmla="*/ 12 h 15"/>
              <a:gd name="T4" fmla="*/ 23 w 24"/>
              <a:gd name="T5" fmla="*/ 15 h 15"/>
              <a:gd name="T6" fmla="*/ 24 w 24"/>
              <a:gd name="T7" fmla="*/ 4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lnTo>
                  <a:pt x="0" y="12"/>
                </a:lnTo>
                <a:lnTo>
                  <a:pt x="23" y="15"/>
                </a:lnTo>
                <a:lnTo>
                  <a:pt x="24" y="4"/>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18" name="Freeform 217">
            <a:extLst>
              <a:ext uri="{FF2B5EF4-FFF2-40B4-BE49-F238E27FC236}">
                <a16:creationId xmlns:a16="http://schemas.microsoft.com/office/drawing/2014/main" id="{FE315721-327B-CA4A-BA84-4BC7B1578F05}"/>
              </a:ext>
            </a:extLst>
          </p:cNvPr>
          <p:cNvSpPr>
            <a:spLocks/>
          </p:cNvSpPr>
          <p:nvPr/>
        </p:nvSpPr>
        <p:spPr bwMode="auto">
          <a:xfrm>
            <a:off x="5167218" y="3240948"/>
            <a:ext cx="55241" cy="58375"/>
          </a:xfrm>
          <a:custGeom>
            <a:avLst/>
            <a:gdLst>
              <a:gd name="T0" fmla="*/ 103 w 105"/>
              <a:gd name="T1" fmla="*/ 98 h 98"/>
              <a:gd name="T2" fmla="*/ 84 w 105"/>
              <a:gd name="T3" fmla="*/ 97 h 98"/>
              <a:gd name="T4" fmla="*/ 63 w 105"/>
              <a:gd name="T5" fmla="*/ 92 h 98"/>
              <a:gd name="T6" fmla="*/ 45 w 105"/>
              <a:gd name="T7" fmla="*/ 83 h 98"/>
              <a:gd name="T8" fmla="*/ 31 w 105"/>
              <a:gd name="T9" fmla="*/ 70 h 98"/>
              <a:gd name="T10" fmla="*/ 18 w 105"/>
              <a:gd name="T11" fmla="*/ 57 h 98"/>
              <a:gd name="T12" fmla="*/ 8 w 105"/>
              <a:gd name="T13" fmla="*/ 39 h 98"/>
              <a:gd name="T14" fmla="*/ 3 w 105"/>
              <a:gd name="T15" fmla="*/ 23 h 98"/>
              <a:gd name="T16" fmla="*/ 0 w 105"/>
              <a:gd name="T17" fmla="*/ 4 h 98"/>
              <a:gd name="T18" fmla="*/ 23 w 105"/>
              <a:gd name="T19" fmla="*/ 0 h 98"/>
              <a:gd name="T20" fmla="*/ 26 w 105"/>
              <a:gd name="T21" fmla="*/ 17 h 98"/>
              <a:gd name="T22" fmla="*/ 30 w 105"/>
              <a:gd name="T23" fmla="*/ 29 h 98"/>
              <a:gd name="T24" fmla="*/ 38 w 105"/>
              <a:gd name="T25" fmla="*/ 42 h 98"/>
              <a:gd name="T26" fmla="*/ 48 w 105"/>
              <a:gd name="T27" fmla="*/ 53 h 98"/>
              <a:gd name="T28" fmla="*/ 59 w 105"/>
              <a:gd name="T29" fmla="*/ 64 h 98"/>
              <a:gd name="T30" fmla="*/ 73 w 105"/>
              <a:gd name="T31" fmla="*/ 70 h 98"/>
              <a:gd name="T32" fmla="*/ 89 w 105"/>
              <a:gd name="T33" fmla="*/ 74 h 98"/>
              <a:gd name="T34" fmla="*/ 105 w 105"/>
              <a:gd name="T35" fmla="*/ 75 h 98"/>
              <a:gd name="T36" fmla="*/ 103 w 105"/>
              <a:gd name="T3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98">
                <a:moveTo>
                  <a:pt x="103" y="98"/>
                </a:moveTo>
                <a:lnTo>
                  <a:pt x="84" y="97"/>
                </a:lnTo>
                <a:lnTo>
                  <a:pt x="63" y="92"/>
                </a:lnTo>
                <a:lnTo>
                  <a:pt x="45" y="83"/>
                </a:lnTo>
                <a:lnTo>
                  <a:pt x="31" y="70"/>
                </a:lnTo>
                <a:lnTo>
                  <a:pt x="18" y="57"/>
                </a:lnTo>
                <a:lnTo>
                  <a:pt x="8" y="39"/>
                </a:lnTo>
                <a:lnTo>
                  <a:pt x="3" y="23"/>
                </a:lnTo>
                <a:lnTo>
                  <a:pt x="0" y="4"/>
                </a:lnTo>
                <a:lnTo>
                  <a:pt x="23" y="0"/>
                </a:lnTo>
                <a:lnTo>
                  <a:pt x="26" y="17"/>
                </a:lnTo>
                <a:lnTo>
                  <a:pt x="30" y="29"/>
                </a:lnTo>
                <a:lnTo>
                  <a:pt x="38" y="42"/>
                </a:lnTo>
                <a:lnTo>
                  <a:pt x="48" y="53"/>
                </a:lnTo>
                <a:lnTo>
                  <a:pt x="59" y="64"/>
                </a:lnTo>
                <a:lnTo>
                  <a:pt x="73" y="70"/>
                </a:lnTo>
                <a:lnTo>
                  <a:pt x="89" y="74"/>
                </a:lnTo>
                <a:lnTo>
                  <a:pt x="105" y="75"/>
                </a:lnTo>
                <a:lnTo>
                  <a:pt x="103" y="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19" name="Freeform 218">
            <a:extLst>
              <a:ext uri="{FF2B5EF4-FFF2-40B4-BE49-F238E27FC236}">
                <a16:creationId xmlns:a16="http://schemas.microsoft.com/office/drawing/2014/main" id="{0C27172B-0CC7-A64C-A61F-578403BFEE11}"/>
              </a:ext>
            </a:extLst>
          </p:cNvPr>
          <p:cNvSpPr>
            <a:spLocks/>
          </p:cNvSpPr>
          <p:nvPr/>
        </p:nvSpPr>
        <p:spPr bwMode="auto">
          <a:xfrm>
            <a:off x="5167218" y="3231968"/>
            <a:ext cx="11914" cy="11226"/>
          </a:xfrm>
          <a:custGeom>
            <a:avLst/>
            <a:gdLst>
              <a:gd name="T0" fmla="*/ 1 w 24"/>
              <a:gd name="T1" fmla="*/ 15 h 15"/>
              <a:gd name="T2" fmla="*/ 0 w 24"/>
              <a:gd name="T3" fmla="*/ 4 h 15"/>
              <a:gd name="T4" fmla="*/ 23 w 24"/>
              <a:gd name="T5" fmla="*/ 0 h 15"/>
              <a:gd name="T6" fmla="*/ 24 w 24"/>
              <a:gd name="T7" fmla="*/ 11 h 15"/>
              <a:gd name="T8" fmla="*/ 1 w 24"/>
              <a:gd name="T9" fmla="*/ 15 h 15"/>
            </a:gdLst>
            <a:ahLst/>
            <a:cxnLst>
              <a:cxn ang="0">
                <a:pos x="T0" y="T1"/>
              </a:cxn>
              <a:cxn ang="0">
                <a:pos x="T2" y="T3"/>
              </a:cxn>
              <a:cxn ang="0">
                <a:pos x="T4" y="T5"/>
              </a:cxn>
              <a:cxn ang="0">
                <a:pos x="T6" y="T7"/>
              </a:cxn>
              <a:cxn ang="0">
                <a:pos x="T8" y="T9"/>
              </a:cxn>
            </a:cxnLst>
            <a:rect l="0" t="0" r="r" b="b"/>
            <a:pathLst>
              <a:path w="24" h="15">
                <a:moveTo>
                  <a:pt x="1" y="15"/>
                </a:moveTo>
                <a:lnTo>
                  <a:pt x="0" y="4"/>
                </a:lnTo>
                <a:lnTo>
                  <a:pt x="23" y="0"/>
                </a:lnTo>
                <a:lnTo>
                  <a:pt x="24" y="11"/>
                </a:lnTo>
                <a:lnTo>
                  <a:pt x="1"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20" name="Freeform 219">
            <a:extLst>
              <a:ext uri="{FF2B5EF4-FFF2-40B4-BE49-F238E27FC236}">
                <a16:creationId xmlns:a16="http://schemas.microsoft.com/office/drawing/2014/main" id="{1AB1C1E8-8917-B040-89D2-2DF164904985}"/>
              </a:ext>
            </a:extLst>
          </p:cNvPr>
          <p:cNvSpPr>
            <a:spLocks/>
          </p:cNvSpPr>
          <p:nvPr/>
        </p:nvSpPr>
        <p:spPr bwMode="auto">
          <a:xfrm>
            <a:off x="5220292" y="3285852"/>
            <a:ext cx="10832" cy="14593"/>
          </a:xfrm>
          <a:custGeom>
            <a:avLst/>
            <a:gdLst>
              <a:gd name="T0" fmla="*/ 0 w 14"/>
              <a:gd name="T1" fmla="*/ 23 h 24"/>
              <a:gd name="T2" fmla="*/ 11 w 14"/>
              <a:gd name="T3" fmla="*/ 24 h 24"/>
              <a:gd name="T4" fmla="*/ 14 w 14"/>
              <a:gd name="T5" fmla="*/ 2 h 24"/>
              <a:gd name="T6" fmla="*/ 2 w 14"/>
              <a:gd name="T7" fmla="*/ 0 h 24"/>
              <a:gd name="T8" fmla="*/ 0 w 14"/>
              <a:gd name="T9" fmla="*/ 23 h 24"/>
            </a:gdLst>
            <a:ahLst/>
            <a:cxnLst>
              <a:cxn ang="0">
                <a:pos x="T0" y="T1"/>
              </a:cxn>
              <a:cxn ang="0">
                <a:pos x="T2" y="T3"/>
              </a:cxn>
              <a:cxn ang="0">
                <a:pos x="T4" y="T5"/>
              </a:cxn>
              <a:cxn ang="0">
                <a:pos x="T6" y="T7"/>
              </a:cxn>
              <a:cxn ang="0">
                <a:pos x="T8" y="T9"/>
              </a:cxn>
            </a:cxnLst>
            <a:rect l="0" t="0" r="r" b="b"/>
            <a:pathLst>
              <a:path w="14" h="24">
                <a:moveTo>
                  <a:pt x="0" y="23"/>
                </a:moveTo>
                <a:lnTo>
                  <a:pt x="11" y="24"/>
                </a:lnTo>
                <a:lnTo>
                  <a:pt x="14" y="2"/>
                </a:lnTo>
                <a:lnTo>
                  <a:pt x="2" y="0"/>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21" name="Rectangle 220">
            <a:extLst>
              <a:ext uri="{FF2B5EF4-FFF2-40B4-BE49-F238E27FC236}">
                <a16:creationId xmlns:a16="http://schemas.microsoft.com/office/drawing/2014/main" id="{7730C5A9-03A7-5A48-8E8E-3465386F6C31}"/>
              </a:ext>
            </a:extLst>
          </p:cNvPr>
          <p:cNvSpPr>
            <a:spLocks noChangeArrowheads="1"/>
          </p:cNvSpPr>
          <p:nvPr/>
        </p:nvSpPr>
        <p:spPr bwMode="auto">
          <a:xfrm>
            <a:off x="5120641" y="3170225"/>
            <a:ext cx="111566" cy="718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222" name="Rectangle 221">
            <a:extLst>
              <a:ext uri="{FF2B5EF4-FFF2-40B4-BE49-F238E27FC236}">
                <a16:creationId xmlns:a16="http://schemas.microsoft.com/office/drawing/2014/main" id="{CC2337E1-ED22-0843-8ECF-D04F4C4D2775}"/>
              </a:ext>
            </a:extLst>
          </p:cNvPr>
          <p:cNvSpPr>
            <a:spLocks noChangeArrowheads="1"/>
          </p:cNvSpPr>
          <p:nvPr/>
        </p:nvSpPr>
        <p:spPr bwMode="auto">
          <a:xfrm>
            <a:off x="5120641" y="3337492"/>
            <a:ext cx="111566" cy="718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223" name="Freeform 222">
            <a:extLst>
              <a:ext uri="{FF2B5EF4-FFF2-40B4-BE49-F238E27FC236}">
                <a16:creationId xmlns:a16="http://schemas.microsoft.com/office/drawing/2014/main" id="{19D8DF10-D699-B244-B853-EFEFE044ADB2}"/>
              </a:ext>
            </a:extLst>
          </p:cNvPr>
          <p:cNvSpPr>
            <a:spLocks/>
          </p:cNvSpPr>
          <p:nvPr/>
        </p:nvSpPr>
        <p:spPr bwMode="auto">
          <a:xfrm>
            <a:off x="5634060" y="3154508"/>
            <a:ext cx="49825" cy="41536"/>
          </a:xfrm>
          <a:custGeom>
            <a:avLst/>
            <a:gdLst>
              <a:gd name="T0" fmla="*/ 13 w 93"/>
              <a:gd name="T1" fmla="*/ 0 h 69"/>
              <a:gd name="T2" fmla="*/ 0 w 93"/>
              <a:gd name="T3" fmla="*/ 20 h 69"/>
              <a:gd name="T4" fmla="*/ 80 w 93"/>
              <a:gd name="T5" fmla="*/ 69 h 69"/>
              <a:gd name="T6" fmla="*/ 93 w 93"/>
              <a:gd name="T7" fmla="*/ 49 h 69"/>
              <a:gd name="T8" fmla="*/ 13 w 93"/>
              <a:gd name="T9" fmla="*/ 0 h 69"/>
            </a:gdLst>
            <a:ahLst/>
            <a:cxnLst>
              <a:cxn ang="0">
                <a:pos x="T0" y="T1"/>
              </a:cxn>
              <a:cxn ang="0">
                <a:pos x="T2" y="T3"/>
              </a:cxn>
              <a:cxn ang="0">
                <a:pos x="T4" y="T5"/>
              </a:cxn>
              <a:cxn ang="0">
                <a:pos x="T6" y="T7"/>
              </a:cxn>
              <a:cxn ang="0">
                <a:pos x="T8" y="T9"/>
              </a:cxn>
            </a:cxnLst>
            <a:rect l="0" t="0" r="r" b="b"/>
            <a:pathLst>
              <a:path w="93" h="69">
                <a:moveTo>
                  <a:pt x="13" y="0"/>
                </a:moveTo>
                <a:lnTo>
                  <a:pt x="0" y="20"/>
                </a:lnTo>
                <a:lnTo>
                  <a:pt x="80" y="69"/>
                </a:lnTo>
                <a:lnTo>
                  <a:pt x="93" y="49"/>
                </a:lnTo>
                <a:lnTo>
                  <a:pt x="1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24" name="Freeform 223">
            <a:extLst>
              <a:ext uri="{FF2B5EF4-FFF2-40B4-BE49-F238E27FC236}">
                <a16:creationId xmlns:a16="http://schemas.microsoft.com/office/drawing/2014/main" id="{EE4883D8-F919-0F4E-A395-A467EEB9F48A}"/>
              </a:ext>
            </a:extLst>
          </p:cNvPr>
          <p:cNvSpPr>
            <a:spLocks/>
          </p:cNvSpPr>
          <p:nvPr/>
        </p:nvSpPr>
        <p:spPr bwMode="auto">
          <a:xfrm>
            <a:off x="5629727" y="3151141"/>
            <a:ext cx="12998" cy="15716"/>
          </a:xfrm>
          <a:custGeom>
            <a:avLst/>
            <a:gdLst>
              <a:gd name="T0" fmla="*/ 23 w 23"/>
              <a:gd name="T1" fmla="*/ 6 h 26"/>
              <a:gd name="T2" fmla="*/ 12 w 23"/>
              <a:gd name="T3" fmla="*/ 0 h 26"/>
              <a:gd name="T4" fmla="*/ 0 w 23"/>
              <a:gd name="T5" fmla="*/ 20 h 26"/>
              <a:gd name="T6" fmla="*/ 10 w 23"/>
              <a:gd name="T7" fmla="*/ 26 h 26"/>
              <a:gd name="T8" fmla="*/ 23 w 23"/>
              <a:gd name="T9" fmla="*/ 6 h 26"/>
            </a:gdLst>
            <a:ahLst/>
            <a:cxnLst>
              <a:cxn ang="0">
                <a:pos x="T0" y="T1"/>
              </a:cxn>
              <a:cxn ang="0">
                <a:pos x="T2" y="T3"/>
              </a:cxn>
              <a:cxn ang="0">
                <a:pos x="T4" y="T5"/>
              </a:cxn>
              <a:cxn ang="0">
                <a:pos x="T6" y="T7"/>
              </a:cxn>
              <a:cxn ang="0">
                <a:pos x="T8" y="T9"/>
              </a:cxn>
            </a:cxnLst>
            <a:rect l="0" t="0" r="r" b="b"/>
            <a:pathLst>
              <a:path w="23" h="26">
                <a:moveTo>
                  <a:pt x="23" y="6"/>
                </a:moveTo>
                <a:lnTo>
                  <a:pt x="12" y="0"/>
                </a:lnTo>
                <a:lnTo>
                  <a:pt x="0" y="20"/>
                </a:lnTo>
                <a:lnTo>
                  <a:pt x="10" y="26"/>
                </a:lnTo>
                <a:lnTo>
                  <a:pt x="23" y="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25" name="Freeform 224">
            <a:extLst>
              <a:ext uri="{FF2B5EF4-FFF2-40B4-BE49-F238E27FC236}">
                <a16:creationId xmlns:a16="http://schemas.microsoft.com/office/drawing/2014/main" id="{F8602D5D-3C64-AE47-831C-7D5798158BD0}"/>
              </a:ext>
            </a:extLst>
          </p:cNvPr>
          <p:cNvSpPr>
            <a:spLocks/>
          </p:cNvSpPr>
          <p:nvPr/>
        </p:nvSpPr>
        <p:spPr bwMode="auto">
          <a:xfrm>
            <a:off x="5578819" y="3118585"/>
            <a:ext cx="63906" cy="48272"/>
          </a:xfrm>
          <a:custGeom>
            <a:avLst/>
            <a:gdLst>
              <a:gd name="T0" fmla="*/ 108 w 121"/>
              <a:gd name="T1" fmla="*/ 80 h 80"/>
              <a:gd name="T2" fmla="*/ 121 w 121"/>
              <a:gd name="T3" fmla="*/ 60 h 80"/>
              <a:gd name="T4" fmla="*/ 13 w 121"/>
              <a:gd name="T5" fmla="*/ 0 h 80"/>
              <a:gd name="T6" fmla="*/ 0 w 121"/>
              <a:gd name="T7" fmla="*/ 20 h 80"/>
              <a:gd name="T8" fmla="*/ 108 w 121"/>
              <a:gd name="T9" fmla="*/ 80 h 80"/>
            </a:gdLst>
            <a:ahLst/>
            <a:cxnLst>
              <a:cxn ang="0">
                <a:pos x="T0" y="T1"/>
              </a:cxn>
              <a:cxn ang="0">
                <a:pos x="T2" y="T3"/>
              </a:cxn>
              <a:cxn ang="0">
                <a:pos x="T4" y="T5"/>
              </a:cxn>
              <a:cxn ang="0">
                <a:pos x="T6" y="T7"/>
              </a:cxn>
              <a:cxn ang="0">
                <a:pos x="T8" y="T9"/>
              </a:cxn>
            </a:cxnLst>
            <a:rect l="0" t="0" r="r" b="b"/>
            <a:pathLst>
              <a:path w="121" h="80">
                <a:moveTo>
                  <a:pt x="108" y="80"/>
                </a:moveTo>
                <a:lnTo>
                  <a:pt x="121" y="60"/>
                </a:lnTo>
                <a:lnTo>
                  <a:pt x="13" y="0"/>
                </a:lnTo>
                <a:lnTo>
                  <a:pt x="0" y="20"/>
                </a:lnTo>
                <a:lnTo>
                  <a:pt x="108" y="8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26" name="Freeform 225">
            <a:extLst>
              <a:ext uri="{FF2B5EF4-FFF2-40B4-BE49-F238E27FC236}">
                <a16:creationId xmlns:a16="http://schemas.microsoft.com/office/drawing/2014/main" id="{75760BD8-6F09-CE4F-A67A-92F118BADF1F}"/>
              </a:ext>
            </a:extLst>
          </p:cNvPr>
          <p:cNvSpPr>
            <a:spLocks/>
          </p:cNvSpPr>
          <p:nvPr/>
        </p:nvSpPr>
        <p:spPr bwMode="auto">
          <a:xfrm>
            <a:off x="5635143" y="3154508"/>
            <a:ext cx="12998" cy="15716"/>
          </a:xfrm>
          <a:custGeom>
            <a:avLst/>
            <a:gdLst>
              <a:gd name="T0" fmla="*/ 0 w 23"/>
              <a:gd name="T1" fmla="*/ 20 h 25"/>
              <a:gd name="T2" fmla="*/ 10 w 23"/>
              <a:gd name="T3" fmla="*/ 25 h 25"/>
              <a:gd name="T4" fmla="*/ 23 w 23"/>
              <a:gd name="T5" fmla="*/ 5 h 25"/>
              <a:gd name="T6" fmla="*/ 13 w 23"/>
              <a:gd name="T7" fmla="*/ 0 h 25"/>
              <a:gd name="T8" fmla="*/ 0 w 23"/>
              <a:gd name="T9" fmla="*/ 20 h 25"/>
            </a:gdLst>
            <a:ahLst/>
            <a:cxnLst>
              <a:cxn ang="0">
                <a:pos x="T0" y="T1"/>
              </a:cxn>
              <a:cxn ang="0">
                <a:pos x="T2" y="T3"/>
              </a:cxn>
              <a:cxn ang="0">
                <a:pos x="T4" y="T5"/>
              </a:cxn>
              <a:cxn ang="0">
                <a:pos x="T6" y="T7"/>
              </a:cxn>
              <a:cxn ang="0">
                <a:pos x="T8" y="T9"/>
              </a:cxn>
            </a:cxnLst>
            <a:rect l="0" t="0" r="r" b="b"/>
            <a:pathLst>
              <a:path w="23" h="25">
                <a:moveTo>
                  <a:pt x="0" y="20"/>
                </a:moveTo>
                <a:lnTo>
                  <a:pt x="10" y="25"/>
                </a:lnTo>
                <a:lnTo>
                  <a:pt x="23" y="5"/>
                </a:lnTo>
                <a:lnTo>
                  <a:pt x="13" y="0"/>
                </a:lnTo>
                <a:lnTo>
                  <a:pt x="0"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27" name="Freeform 226">
            <a:extLst>
              <a:ext uri="{FF2B5EF4-FFF2-40B4-BE49-F238E27FC236}">
                <a16:creationId xmlns:a16="http://schemas.microsoft.com/office/drawing/2014/main" id="{E65D76E7-8EAE-4B4D-AFBC-0D813E853627}"/>
              </a:ext>
            </a:extLst>
          </p:cNvPr>
          <p:cNvSpPr>
            <a:spLocks/>
          </p:cNvSpPr>
          <p:nvPr/>
        </p:nvSpPr>
        <p:spPr bwMode="auto">
          <a:xfrm>
            <a:off x="5578819" y="3158999"/>
            <a:ext cx="59574" cy="50517"/>
          </a:xfrm>
          <a:custGeom>
            <a:avLst/>
            <a:gdLst>
              <a:gd name="T0" fmla="*/ 113 w 113"/>
              <a:gd name="T1" fmla="*/ 20 h 83"/>
              <a:gd name="T2" fmla="*/ 100 w 113"/>
              <a:gd name="T3" fmla="*/ 0 h 83"/>
              <a:gd name="T4" fmla="*/ 0 w 113"/>
              <a:gd name="T5" fmla="*/ 63 h 83"/>
              <a:gd name="T6" fmla="*/ 13 w 113"/>
              <a:gd name="T7" fmla="*/ 83 h 83"/>
              <a:gd name="T8" fmla="*/ 113 w 113"/>
              <a:gd name="T9" fmla="*/ 20 h 83"/>
            </a:gdLst>
            <a:ahLst/>
            <a:cxnLst>
              <a:cxn ang="0">
                <a:pos x="T0" y="T1"/>
              </a:cxn>
              <a:cxn ang="0">
                <a:pos x="T2" y="T3"/>
              </a:cxn>
              <a:cxn ang="0">
                <a:pos x="T4" y="T5"/>
              </a:cxn>
              <a:cxn ang="0">
                <a:pos x="T6" y="T7"/>
              </a:cxn>
              <a:cxn ang="0">
                <a:pos x="T8" y="T9"/>
              </a:cxn>
            </a:cxnLst>
            <a:rect l="0" t="0" r="r" b="b"/>
            <a:pathLst>
              <a:path w="113" h="83">
                <a:moveTo>
                  <a:pt x="113" y="20"/>
                </a:moveTo>
                <a:lnTo>
                  <a:pt x="100" y="0"/>
                </a:lnTo>
                <a:lnTo>
                  <a:pt x="0" y="63"/>
                </a:lnTo>
                <a:lnTo>
                  <a:pt x="13" y="83"/>
                </a:lnTo>
                <a:lnTo>
                  <a:pt x="113"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28" name="Freeform 227">
            <a:extLst>
              <a:ext uri="{FF2B5EF4-FFF2-40B4-BE49-F238E27FC236}">
                <a16:creationId xmlns:a16="http://schemas.microsoft.com/office/drawing/2014/main" id="{6B6120AF-4063-F349-8BC9-29E91BE78745}"/>
              </a:ext>
            </a:extLst>
          </p:cNvPr>
          <p:cNvSpPr>
            <a:spLocks/>
          </p:cNvSpPr>
          <p:nvPr/>
        </p:nvSpPr>
        <p:spPr bwMode="auto">
          <a:xfrm>
            <a:off x="5574486" y="3197167"/>
            <a:ext cx="10832" cy="15716"/>
          </a:xfrm>
          <a:custGeom>
            <a:avLst/>
            <a:gdLst>
              <a:gd name="T0" fmla="*/ 23 w 23"/>
              <a:gd name="T1" fmla="*/ 20 h 26"/>
              <a:gd name="T2" fmla="*/ 13 w 23"/>
              <a:gd name="T3" fmla="*/ 26 h 26"/>
              <a:gd name="T4" fmla="*/ 0 w 23"/>
              <a:gd name="T5" fmla="*/ 6 h 26"/>
              <a:gd name="T6" fmla="*/ 10 w 23"/>
              <a:gd name="T7" fmla="*/ 0 h 26"/>
              <a:gd name="T8" fmla="*/ 23 w 23"/>
              <a:gd name="T9" fmla="*/ 20 h 26"/>
            </a:gdLst>
            <a:ahLst/>
            <a:cxnLst>
              <a:cxn ang="0">
                <a:pos x="T0" y="T1"/>
              </a:cxn>
              <a:cxn ang="0">
                <a:pos x="T2" y="T3"/>
              </a:cxn>
              <a:cxn ang="0">
                <a:pos x="T4" y="T5"/>
              </a:cxn>
              <a:cxn ang="0">
                <a:pos x="T6" y="T7"/>
              </a:cxn>
              <a:cxn ang="0">
                <a:pos x="T8" y="T9"/>
              </a:cxn>
            </a:cxnLst>
            <a:rect l="0" t="0" r="r" b="b"/>
            <a:pathLst>
              <a:path w="23" h="26">
                <a:moveTo>
                  <a:pt x="23" y="20"/>
                </a:moveTo>
                <a:lnTo>
                  <a:pt x="13" y="26"/>
                </a:lnTo>
                <a:lnTo>
                  <a:pt x="0" y="6"/>
                </a:lnTo>
                <a:lnTo>
                  <a:pt x="10" y="0"/>
                </a:lnTo>
                <a:lnTo>
                  <a:pt x="23"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29" name="Freeform 228">
            <a:extLst>
              <a:ext uri="{FF2B5EF4-FFF2-40B4-BE49-F238E27FC236}">
                <a16:creationId xmlns:a16="http://schemas.microsoft.com/office/drawing/2014/main" id="{E93BE700-C729-1C4F-BA04-1831D1F9B0C6}"/>
              </a:ext>
            </a:extLst>
          </p:cNvPr>
          <p:cNvSpPr>
            <a:spLocks/>
          </p:cNvSpPr>
          <p:nvPr/>
        </p:nvSpPr>
        <p:spPr bwMode="auto">
          <a:xfrm>
            <a:off x="5631893" y="3156753"/>
            <a:ext cx="11915" cy="15716"/>
          </a:xfrm>
          <a:custGeom>
            <a:avLst/>
            <a:gdLst>
              <a:gd name="T0" fmla="*/ 13 w 23"/>
              <a:gd name="T1" fmla="*/ 26 h 26"/>
              <a:gd name="T2" fmla="*/ 23 w 23"/>
              <a:gd name="T3" fmla="*/ 20 h 26"/>
              <a:gd name="T4" fmla="*/ 10 w 23"/>
              <a:gd name="T5" fmla="*/ 0 h 26"/>
              <a:gd name="T6" fmla="*/ 0 w 23"/>
              <a:gd name="T7" fmla="*/ 6 h 26"/>
              <a:gd name="T8" fmla="*/ 13 w 23"/>
              <a:gd name="T9" fmla="*/ 26 h 26"/>
            </a:gdLst>
            <a:ahLst/>
            <a:cxnLst>
              <a:cxn ang="0">
                <a:pos x="T0" y="T1"/>
              </a:cxn>
              <a:cxn ang="0">
                <a:pos x="T2" y="T3"/>
              </a:cxn>
              <a:cxn ang="0">
                <a:pos x="T4" y="T5"/>
              </a:cxn>
              <a:cxn ang="0">
                <a:pos x="T6" y="T7"/>
              </a:cxn>
              <a:cxn ang="0">
                <a:pos x="T8" y="T9"/>
              </a:cxn>
            </a:cxnLst>
            <a:rect l="0" t="0" r="r" b="b"/>
            <a:pathLst>
              <a:path w="23" h="26">
                <a:moveTo>
                  <a:pt x="13" y="26"/>
                </a:moveTo>
                <a:lnTo>
                  <a:pt x="23" y="20"/>
                </a:lnTo>
                <a:lnTo>
                  <a:pt x="10" y="0"/>
                </a:lnTo>
                <a:lnTo>
                  <a:pt x="0" y="6"/>
                </a:lnTo>
                <a:lnTo>
                  <a:pt x="13" y="2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30" name="Freeform 229">
            <a:extLst>
              <a:ext uri="{FF2B5EF4-FFF2-40B4-BE49-F238E27FC236}">
                <a16:creationId xmlns:a16="http://schemas.microsoft.com/office/drawing/2014/main" id="{802679EF-3FE7-1B41-A513-BD028775587C}"/>
              </a:ext>
            </a:extLst>
          </p:cNvPr>
          <p:cNvSpPr>
            <a:spLocks/>
          </p:cNvSpPr>
          <p:nvPr/>
        </p:nvSpPr>
        <p:spPr bwMode="auto">
          <a:xfrm>
            <a:off x="6561245" y="3270136"/>
            <a:ext cx="30329" cy="25819"/>
          </a:xfrm>
          <a:custGeom>
            <a:avLst/>
            <a:gdLst>
              <a:gd name="T0" fmla="*/ 0 w 59"/>
              <a:gd name="T1" fmla="*/ 21 h 43"/>
              <a:gd name="T2" fmla="*/ 10 w 59"/>
              <a:gd name="T3" fmla="*/ 43 h 43"/>
              <a:gd name="T4" fmla="*/ 59 w 59"/>
              <a:gd name="T5" fmla="*/ 21 h 43"/>
              <a:gd name="T6" fmla="*/ 49 w 59"/>
              <a:gd name="T7" fmla="*/ 0 h 43"/>
              <a:gd name="T8" fmla="*/ 0 w 59"/>
              <a:gd name="T9" fmla="*/ 21 h 43"/>
            </a:gdLst>
            <a:ahLst/>
            <a:cxnLst>
              <a:cxn ang="0">
                <a:pos x="T0" y="T1"/>
              </a:cxn>
              <a:cxn ang="0">
                <a:pos x="T2" y="T3"/>
              </a:cxn>
              <a:cxn ang="0">
                <a:pos x="T4" y="T5"/>
              </a:cxn>
              <a:cxn ang="0">
                <a:pos x="T6" y="T7"/>
              </a:cxn>
              <a:cxn ang="0">
                <a:pos x="T8" y="T9"/>
              </a:cxn>
            </a:cxnLst>
            <a:rect l="0" t="0" r="r" b="b"/>
            <a:pathLst>
              <a:path w="59" h="43">
                <a:moveTo>
                  <a:pt x="0" y="21"/>
                </a:moveTo>
                <a:lnTo>
                  <a:pt x="10" y="43"/>
                </a:lnTo>
                <a:lnTo>
                  <a:pt x="59" y="21"/>
                </a:lnTo>
                <a:lnTo>
                  <a:pt x="49" y="0"/>
                </a:lnTo>
                <a:lnTo>
                  <a:pt x="0" y="21"/>
                </a:lnTo>
                <a:close/>
              </a:path>
            </a:pathLst>
          </a:custGeom>
          <a:solidFill>
            <a:srgbClr val="000000"/>
          </a:solidFill>
          <a:ln w="9525">
            <a:solidFill>
              <a:srgbClr val="000000"/>
            </a:solidFill>
            <a:round/>
            <a:headEnd/>
            <a:tailEnd/>
          </a:ln>
        </p:spPr>
        <p:txBody>
          <a:bodyPr/>
          <a:lstStyle/>
          <a:p>
            <a:endParaRPr lang="en-US" sz="1400" dirty="0"/>
          </a:p>
        </p:txBody>
      </p:sp>
      <p:sp>
        <p:nvSpPr>
          <p:cNvPr id="231" name="Freeform 230">
            <a:extLst>
              <a:ext uri="{FF2B5EF4-FFF2-40B4-BE49-F238E27FC236}">
                <a16:creationId xmlns:a16="http://schemas.microsoft.com/office/drawing/2014/main" id="{BEEE024C-83A9-7547-AB7C-F6C4ABCB0A88}"/>
              </a:ext>
            </a:extLst>
          </p:cNvPr>
          <p:cNvSpPr>
            <a:spLocks/>
          </p:cNvSpPr>
          <p:nvPr/>
        </p:nvSpPr>
        <p:spPr bwMode="auto">
          <a:xfrm>
            <a:off x="6587241" y="3256665"/>
            <a:ext cx="25996" cy="25819"/>
          </a:xfrm>
          <a:custGeom>
            <a:avLst/>
            <a:gdLst>
              <a:gd name="T0" fmla="*/ 0 w 50"/>
              <a:gd name="T1" fmla="*/ 22 h 42"/>
              <a:gd name="T2" fmla="*/ 13 w 50"/>
              <a:gd name="T3" fmla="*/ 42 h 42"/>
              <a:gd name="T4" fmla="*/ 50 w 50"/>
              <a:gd name="T5" fmla="*/ 20 h 42"/>
              <a:gd name="T6" fmla="*/ 37 w 50"/>
              <a:gd name="T7" fmla="*/ 0 h 42"/>
              <a:gd name="T8" fmla="*/ 0 w 50"/>
              <a:gd name="T9" fmla="*/ 22 h 42"/>
            </a:gdLst>
            <a:ahLst/>
            <a:cxnLst>
              <a:cxn ang="0">
                <a:pos x="T0" y="T1"/>
              </a:cxn>
              <a:cxn ang="0">
                <a:pos x="T2" y="T3"/>
              </a:cxn>
              <a:cxn ang="0">
                <a:pos x="T4" y="T5"/>
              </a:cxn>
              <a:cxn ang="0">
                <a:pos x="T6" y="T7"/>
              </a:cxn>
              <a:cxn ang="0">
                <a:pos x="T8" y="T9"/>
              </a:cxn>
            </a:cxnLst>
            <a:rect l="0" t="0" r="r" b="b"/>
            <a:pathLst>
              <a:path w="50" h="42">
                <a:moveTo>
                  <a:pt x="0" y="22"/>
                </a:moveTo>
                <a:lnTo>
                  <a:pt x="13" y="42"/>
                </a:lnTo>
                <a:lnTo>
                  <a:pt x="50" y="20"/>
                </a:lnTo>
                <a:lnTo>
                  <a:pt x="37" y="0"/>
                </a:lnTo>
                <a:lnTo>
                  <a:pt x="0" y="22"/>
                </a:lnTo>
                <a:close/>
              </a:path>
            </a:pathLst>
          </a:custGeom>
          <a:solidFill>
            <a:srgbClr val="000000"/>
          </a:solidFill>
          <a:ln w="9525">
            <a:solidFill>
              <a:srgbClr val="000000"/>
            </a:solidFill>
            <a:round/>
            <a:headEnd/>
            <a:tailEnd/>
          </a:ln>
        </p:spPr>
        <p:txBody>
          <a:bodyPr/>
          <a:lstStyle/>
          <a:p>
            <a:endParaRPr lang="en-US" sz="1400" dirty="0"/>
          </a:p>
        </p:txBody>
      </p:sp>
      <p:sp>
        <p:nvSpPr>
          <p:cNvPr id="232" name="Freeform 231">
            <a:extLst>
              <a:ext uri="{FF2B5EF4-FFF2-40B4-BE49-F238E27FC236}">
                <a16:creationId xmlns:a16="http://schemas.microsoft.com/office/drawing/2014/main" id="{DAD56156-C8C5-464A-B7CE-9B035DF5CF5D}"/>
              </a:ext>
            </a:extLst>
          </p:cNvPr>
          <p:cNvSpPr>
            <a:spLocks/>
          </p:cNvSpPr>
          <p:nvPr/>
        </p:nvSpPr>
        <p:spPr bwMode="auto">
          <a:xfrm>
            <a:off x="6587241" y="3270136"/>
            <a:ext cx="10832" cy="12348"/>
          </a:xfrm>
          <a:custGeom>
            <a:avLst/>
            <a:gdLst>
              <a:gd name="T0" fmla="*/ 12 w 13"/>
              <a:gd name="T1" fmla="*/ 21 h 21"/>
              <a:gd name="T2" fmla="*/ 13 w 13"/>
              <a:gd name="T3" fmla="*/ 20 h 21"/>
              <a:gd name="T4" fmla="*/ 0 w 13"/>
              <a:gd name="T5" fmla="*/ 0 h 21"/>
              <a:gd name="T6" fmla="*/ 2 w 13"/>
              <a:gd name="T7" fmla="*/ 0 h 21"/>
              <a:gd name="T8" fmla="*/ 12 w 13"/>
              <a:gd name="T9" fmla="*/ 21 h 21"/>
            </a:gdLst>
            <a:ahLst/>
            <a:cxnLst>
              <a:cxn ang="0">
                <a:pos x="T0" y="T1"/>
              </a:cxn>
              <a:cxn ang="0">
                <a:pos x="T2" y="T3"/>
              </a:cxn>
              <a:cxn ang="0">
                <a:pos x="T4" y="T5"/>
              </a:cxn>
              <a:cxn ang="0">
                <a:pos x="T6" y="T7"/>
              </a:cxn>
              <a:cxn ang="0">
                <a:pos x="T8" y="T9"/>
              </a:cxn>
            </a:cxnLst>
            <a:rect l="0" t="0" r="r" b="b"/>
            <a:pathLst>
              <a:path w="13" h="21">
                <a:moveTo>
                  <a:pt x="12" y="21"/>
                </a:moveTo>
                <a:lnTo>
                  <a:pt x="13" y="20"/>
                </a:lnTo>
                <a:lnTo>
                  <a:pt x="0" y="0"/>
                </a:lnTo>
                <a:lnTo>
                  <a:pt x="2" y="0"/>
                </a:lnTo>
                <a:lnTo>
                  <a:pt x="12" y="21"/>
                </a:lnTo>
                <a:close/>
              </a:path>
            </a:pathLst>
          </a:custGeom>
          <a:solidFill>
            <a:srgbClr val="000000"/>
          </a:solidFill>
          <a:ln w="9525">
            <a:solidFill>
              <a:srgbClr val="000000"/>
            </a:solidFill>
            <a:round/>
            <a:headEnd/>
            <a:tailEnd/>
          </a:ln>
        </p:spPr>
        <p:txBody>
          <a:bodyPr/>
          <a:lstStyle/>
          <a:p>
            <a:endParaRPr lang="en-US" sz="1400" dirty="0"/>
          </a:p>
        </p:txBody>
      </p:sp>
      <p:sp>
        <p:nvSpPr>
          <p:cNvPr id="233" name="Freeform 232">
            <a:extLst>
              <a:ext uri="{FF2B5EF4-FFF2-40B4-BE49-F238E27FC236}">
                <a16:creationId xmlns:a16="http://schemas.microsoft.com/office/drawing/2014/main" id="{CADFDA59-3A39-A947-8D94-80DF63BE68B0}"/>
              </a:ext>
            </a:extLst>
          </p:cNvPr>
          <p:cNvSpPr>
            <a:spLocks/>
          </p:cNvSpPr>
          <p:nvPr/>
        </p:nvSpPr>
        <p:spPr bwMode="auto">
          <a:xfrm>
            <a:off x="6604572" y="3054598"/>
            <a:ext cx="210133" cy="213293"/>
          </a:xfrm>
          <a:custGeom>
            <a:avLst/>
            <a:gdLst>
              <a:gd name="T0" fmla="*/ 0 w 402"/>
              <a:gd name="T1" fmla="*/ 342 h 359"/>
              <a:gd name="T2" fmla="*/ 16 w 402"/>
              <a:gd name="T3" fmla="*/ 359 h 359"/>
              <a:gd name="T4" fmla="*/ 402 w 402"/>
              <a:gd name="T5" fmla="*/ 18 h 359"/>
              <a:gd name="T6" fmla="*/ 386 w 402"/>
              <a:gd name="T7" fmla="*/ 0 h 359"/>
              <a:gd name="T8" fmla="*/ 0 w 402"/>
              <a:gd name="T9" fmla="*/ 342 h 359"/>
            </a:gdLst>
            <a:ahLst/>
            <a:cxnLst>
              <a:cxn ang="0">
                <a:pos x="T0" y="T1"/>
              </a:cxn>
              <a:cxn ang="0">
                <a:pos x="T2" y="T3"/>
              </a:cxn>
              <a:cxn ang="0">
                <a:pos x="T4" y="T5"/>
              </a:cxn>
              <a:cxn ang="0">
                <a:pos x="T6" y="T7"/>
              </a:cxn>
              <a:cxn ang="0">
                <a:pos x="T8" y="T9"/>
              </a:cxn>
            </a:cxnLst>
            <a:rect l="0" t="0" r="r" b="b"/>
            <a:pathLst>
              <a:path w="402" h="359">
                <a:moveTo>
                  <a:pt x="0" y="342"/>
                </a:moveTo>
                <a:lnTo>
                  <a:pt x="16" y="359"/>
                </a:lnTo>
                <a:lnTo>
                  <a:pt x="402" y="18"/>
                </a:lnTo>
                <a:lnTo>
                  <a:pt x="386" y="0"/>
                </a:lnTo>
                <a:lnTo>
                  <a:pt x="0" y="3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34" name="Freeform 233">
            <a:extLst>
              <a:ext uri="{FF2B5EF4-FFF2-40B4-BE49-F238E27FC236}">
                <a16:creationId xmlns:a16="http://schemas.microsoft.com/office/drawing/2014/main" id="{1A6709E8-D86B-DA4A-9884-A6221D9A119D}"/>
              </a:ext>
            </a:extLst>
          </p:cNvPr>
          <p:cNvSpPr>
            <a:spLocks/>
          </p:cNvSpPr>
          <p:nvPr/>
        </p:nvSpPr>
        <p:spPr bwMode="auto">
          <a:xfrm>
            <a:off x="6604572" y="3256665"/>
            <a:ext cx="11915" cy="12348"/>
          </a:xfrm>
          <a:custGeom>
            <a:avLst/>
            <a:gdLst>
              <a:gd name="T0" fmla="*/ 15 w 16"/>
              <a:gd name="T1" fmla="*/ 20 h 20"/>
              <a:gd name="T2" fmla="*/ 16 w 16"/>
              <a:gd name="T3" fmla="*/ 18 h 20"/>
              <a:gd name="T4" fmla="*/ 0 w 16"/>
              <a:gd name="T5" fmla="*/ 1 h 20"/>
              <a:gd name="T6" fmla="*/ 2 w 16"/>
              <a:gd name="T7" fmla="*/ 0 h 20"/>
              <a:gd name="T8" fmla="*/ 15 w 16"/>
              <a:gd name="T9" fmla="*/ 20 h 20"/>
            </a:gdLst>
            <a:ahLst/>
            <a:cxnLst>
              <a:cxn ang="0">
                <a:pos x="T0" y="T1"/>
              </a:cxn>
              <a:cxn ang="0">
                <a:pos x="T2" y="T3"/>
              </a:cxn>
              <a:cxn ang="0">
                <a:pos x="T4" y="T5"/>
              </a:cxn>
              <a:cxn ang="0">
                <a:pos x="T6" y="T7"/>
              </a:cxn>
              <a:cxn ang="0">
                <a:pos x="T8" y="T9"/>
              </a:cxn>
            </a:cxnLst>
            <a:rect l="0" t="0" r="r" b="b"/>
            <a:pathLst>
              <a:path w="16" h="20">
                <a:moveTo>
                  <a:pt x="15" y="20"/>
                </a:moveTo>
                <a:lnTo>
                  <a:pt x="16" y="18"/>
                </a:lnTo>
                <a:lnTo>
                  <a:pt x="0" y="1"/>
                </a:lnTo>
                <a:lnTo>
                  <a:pt x="2" y="0"/>
                </a:lnTo>
                <a:lnTo>
                  <a:pt x="15" y="20"/>
                </a:lnTo>
                <a:close/>
              </a:path>
            </a:pathLst>
          </a:custGeom>
          <a:solidFill>
            <a:srgbClr val="000000"/>
          </a:solidFill>
          <a:ln w="9525">
            <a:solidFill>
              <a:srgbClr val="000000"/>
            </a:solidFill>
            <a:round/>
            <a:headEnd/>
            <a:tailEnd/>
          </a:ln>
        </p:spPr>
        <p:txBody>
          <a:bodyPr/>
          <a:lstStyle/>
          <a:p>
            <a:endParaRPr lang="en-US" sz="1400" dirty="0"/>
          </a:p>
        </p:txBody>
      </p:sp>
      <p:sp>
        <p:nvSpPr>
          <p:cNvPr id="235" name="Freeform 234">
            <a:extLst>
              <a:ext uri="{FF2B5EF4-FFF2-40B4-BE49-F238E27FC236}">
                <a16:creationId xmlns:a16="http://schemas.microsoft.com/office/drawing/2014/main" id="{648BDA8A-2B36-CB40-B785-29B7F2E4BD00}"/>
              </a:ext>
            </a:extLst>
          </p:cNvPr>
          <p:cNvSpPr>
            <a:spLocks/>
          </p:cNvSpPr>
          <p:nvPr/>
        </p:nvSpPr>
        <p:spPr bwMode="auto">
          <a:xfrm>
            <a:off x="6807123" y="3050107"/>
            <a:ext cx="12998" cy="14593"/>
          </a:xfrm>
          <a:custGeom>
            <a:avLst/>
            <a:gdLst>
              <a:gd name="T0" fmla="*/ 0 w 25"/>
              <a:gd name="T1" fmla="*/ 7 h 25"/>
              <a:gd name="T2" fmla="*/ 9 w 25"/>
              <a:gd name="T3" fmla="*/ 0 h 25"/>
              <a:gd name="T4" fmla="*/ 25 w 25"/>
              <a:gd name="T5" fmla="*/ 17 h 25"/>
              <a:gd name="T6" fmla="*/ 16 w 25"/>
              <a:gd name="T7" fmla="*/ 25 h 25"/>
              <a:gd name="T8" fmla="*/ 0 w 25"/>
              <a:gd name="T9" fmla="*/ 7 h 25"/>
            </a:gdLst>
            <a:ahLst/>
            <a:cxnLst>
              <a:cxn ang="0">
                <a:pos x="T0" y="T1"/>
              </a:cxn>
              <a:cxn ang="0">
                <a:pos x="T2" y="T3"/>
              </a:cxn>
              <a:cxn ang="0">
                <a:pos x="T4" y="T5"/>
              </a:cxn>
              <a:cxn ang="0">
                <a:pos x="T6" y="T7"/>
              </a:cxn>
              <a:cxn ang="0">
                <a:pos x="T8" y="T9"/>
              </a:cxn>
            </a:cxnLst>
            <a:rect l="0" t="0" r="r" b="b"/>
            <a:pathLst>
              <a:path w="25" h="25">
                <a:moveTo>
                  <a:pt x="0" y="7"/>
                </a:moveTo>
                <a:lnTo>
                  <a:pt x="9" y="0"/>
                </a:lnTo>
                <a:lnTo>
                  <a:pt x="25" y="17"/>
                </a:lnTo>
                <a:lnTo>
                  <a:pt x="16" y="25"/>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36" name="Freeform 235">
            <a:extLst>
              <a:ext uri="{FF2B5EF4-FFF2-40B4-BE49-F238E27FC236}">
                <a16:creationId xmlns:a16="http://schemas.microsoft.com/office/drawing/2014/main" id="{7735CE59-6C6D-DE41-950E-802BA52659CF}"/>
              </a:ext>
            </a:extLst>
          </p:cNvPr>
          <p:cNvSpPr>
            <a:spLocks/>
          </p:cNvSpPr>
          <p:nvPr/>
        </p:nvSpPr>
        <p:spPr bwMode="auto">
          <a:xfrm>
            <a:off x="6555830" y="3282484"/>
            <a:ext cx="10832" cy="15716"/>
          </a:xfrm>
          <a:custGeom>
            <a:avLst/>
            <a:gdLst>
              <a:gd name="T0" fmla="*/ 11 w 21"/>
              <a:gd name="T1" fmla="*/ 0 h 27"/>
              <a:gd name="T2" fmla="*/ 0 w 21"/>
              <a:gd name="T3" fmla="*/ 5 h 27"/>
              <a:gd name="T4" fmla="*/ 10 w 21"/>
              <a:gd name="T5" fmla="*/ 27 h 27"/>
              <a:gd name="T6" fmla="*/ 21 w 21"/>
              <a:gd name="T7" fmla="*/ 22 h 27"/>
              <a:gd name="T8" fmla="*/ 11 w 21"/>
              <a:gd name="T9" fmla="*/ 0 h 27"/>
            </a:gdLst>
            <a:ahLst/>
            <a:cxnLst>
              <a:cxn ang="0">
                <a:pos x="T0" y="T1"/>
              </a:cxn>
              <a:cxn ang="0">
                <a:pos x="T2" y="T3"/>
              </a:cxn>
              <a:cxn ang="0">
                <a:pos x="T4" y="T5"/>
              </a:cxn>
              <a:cxn ang="0">
                <a:pos x="T6" y="T7"/>
              </a:cxn>
              <a:cxn ang="0">
                <a:pos x="T8" y="T9"/>
              </a:cxn>
            </a:cxnLst>
            <a:rect l="0" t="0" r="r" b="b"/>
            <a:pathLst>
              <a:path w="21" h="27">
                <a:moveTo>
                  <a:pt x="11" y="0"/>
                </a:moveTo>
                <a:lnTo>
                  <a:pt x="0" y="5"/>
                </a:lnTo>
                <a:lnTo>
                  <a:pt x="10" y="27"/>
                </a:lnTo>
                <a:lnTo>
                  <a:pt x="21" y="22"/>
                </a:lnTo>
                <a:lnTo>
                  <a:pt x="11" y="0"/>
                </a:lnTo>
                <a:close/>
              </a:path>
            </a:pathLst>
          </a:custGeom>
          <a:solidFill>
            <a:srgbClr val="000000"/>
          </a:solidFill>
          <a:ln w="9525">
            <a:solidFill>
              <a:srgbClr val="000000"/>
            </a:solidFill>
            <a:round/>
            <a:headEnd/>
            <a:tailEnd/>
          </a:ln>
        </p:spPr>
        <p:txBody>
          <a:bodyPr/>
          <a:lstStyle/>
          <a:p>
            <a:endParaRPr lang="en-US" sz="1400" dirty="0"/>
          </a:p>
        </p:txBody>
      </p:sp>
      <p:sp>
        <p:nvSpPr>
          <p:cNvPr id="237" name="Freeform 236">
            <a:extLst>
              <a:ext uri="{FF2B5EF4-FFF2-40B4-BE49-F238E27FC236}">
                <a16:creationId xmlns:a16="http://schemas.microsoft.com/office/drawing/2014/main" id="{49BFF52C-B250-0744-90BE-6DDDF39A303A}"/>
              </a:ext>
            </a:extLst>
          </p:cNvPr>
          <p:cNvSpPr>
            <a:spLocks/>
          </p:cNvSpPr>
          <p:nvPr/>
        </p:nvSpPr>
        <p:spPr bwMode="auto">
          <a:xfrm>
            <a:off x="6567744" y="3285852"/>
            <a:ext cx="21663" cy="19084"/>
          </a:xfrm>
          <a:custGeom>
            <a:avLst/>
            <a:gdLst>
              <a:gd name="T0" fmla="*/ 7 w 39"/>
              <a:gd name="T1" fmla="*/ 0 h 33"/>
              <a:gd name="T2" fmla="*/ 0 w 39"/>
              <a:gd name="T3" fmla="*/ 23 h 33"/>
              <a:gd name="T4" fmla="*/ 32 w 39"/>
              <a:gd name="T5" fmla="*/ 33 h 33"/>
              <a:gd name="T6" fmla="*/ 39 w 39"/>
              <a:gd name="T7" fmla="*/ 10 h 33"/>
              <a:gd name="T8" fmla="*/ 7 w 39"/>
              <a:gd name="T9" fmla="*/ 0 h 33"/>
            </a:gdLst>
            <a:ahLst/>
            <a:cxnLst>
              <a:cxn ang="0">
                <a:pos x="T0" y="T1"/>
              </a:cxn>
              <a:cxn ang="0">
                <a:pos x="T2" y="T3"/>
              </a:cxn>
              <a:cxn ang="0">
                <a:pos x="T4" y="T5"/>
              </a:cxn>
              <a:cxn ang="0">
                <a:pos x="T6" y="T7"/>
              </a:cxn>
              <a:cxn ang="0">
                <a:pos x="T8" y="T9"/>
              </a:cxn>
            </a:cxnLst>
            <a:rect l="0" t="0" r="r" b="b"/>
            <a:pathLst>
              <a:path w="39" h="33">
                <a:moveTo>
                  <a:pt x="7" y="0"/>
                </a:moveTo>
                <a:lnTo>
                  <a:pt x="0" y="23"/>
                </a:lnTo>
                <a:lnTo>
                  <a:pt x="32" y="33"/>
                </a:lnTo>
                <a:lnTo>
                  <a:pt x="39" y="10"/>
                </a:lnTo>
                <a:lnTo>
                  <a:pt x="7" y="0"/>
                </a:lnTo>
                <a:close/>
              </a:path>
            </a:pathLst>
          </a:custGeom>
          <a:solidFill>
            <a:srgbClr val="000000"/>
          </a:solidFill>
          <a:ln w="9525">
            <a:solidFill>
              <a:srgbClr val="000000"/>
            </a:solidFill>
            <a:round/>
            <a:headEnd/>
            <a:tailEnd/>
          </a:ln>
        </p:spPr>
        <p:txBody>
          <a:bodyPr/>
          <a:lstStyle/>
          <a:p>
            <a:endParaRPr lang="en-US" sz="1400" dirty="0"/>
          </a:p>
        </p:txBody>
      </p:sp>
      <p:sp>
        <p:nvSpPr>
          <p:cNvPr id="238" name="Freeform 237">
            <a:extLst>
              <a:ext uri="{FF2B5EF4-FFF2-40B4-BE49-F238E27FC236}">
                <a16:creationId xmlns:a16="http://schemas.microsoft.com/office/drawing/2014/main" id="{5F1C71E8-AC30-1242-B25D-5E24762A1C0F}"/>
              </a:ext>
            </a:extLst>
          </p:cNvPr>
          <p:cNvSpPr>
            <a:spLocks/>
          </p:cNvSpPr>
          <p:nvPr/>
        </p:nvSpPr>
        <p:spPr bwMode="auto">
          <a:xfrm>
            <a:off x="6583992" y="3292588"/>
            <a:ext cx="16247" cy="19084"/>
          </a:xfrm>
          <a:custGeom>
            <a:avLst/>
            <a:gdLst>
              <a:gd name="T0" fmla="*/ 10 w 32"/>
              <a:gd name="T1" fmla="*/ 0 h 31"/>
              <a:gd name="T2" fmla="*/ 0 w 32"/>
              <a:gd name="T3" fmla="*/ 21 h 31"/>
              <a:gd name="T4" fmla="*/ 22 w 32"/>
              <a:gd name="T5" fmla="*/ 31 h 31"/>
              <a:gd name="T6" fmla="*/ 32 w 32"/>
              <a:gd name="T7" fmla="*/ 10 h 31"/>
              <a:gd name="T8" fmla="*/ 10 w 32"/>
              <a:gd name="T9" fmla="*/ 0 h 31"/>
            </a:gdLst>
            <a:ahLst/>
            <a:cxnLst>
              <a:cxn ang="0">
                <a:pos x="T0" y="T1"/>
              </a:cxn>
              <a:cxn ang="0">
                <a:pos x="T2" y="T3"/>
              </a:cxn>
              <a:cxn ang="0">
                <a:pos x="T4" y="T5"/>
              </a:cxn>
              <a:cxn ang="0">
                <a:pos x="T6" y="T7"/>
              </a:cxn>
              <a:cxn ang="0">
                <a:pos x="T8" y="T9"/>
              </a:cxn>
            </a:cxnLst>
            <a:rect l="0" t="0" r="r" b="b"/>
            <a:pathLst>
              <a:path w="32" h="31">
                <a:moveTo>
                  <a:pt x="10" y="0"/>
                </a:moveTo>
                <a:lnTo>
                  <a:pt x="0" y="21"/>
                </a:lnTo>
                <a:lnTo>
                  <a:pt x="22" y="31"/>
                </a:lnTo>
                <a:lnTo>
                  <a:pt x="32" y="10"/>
                </a:lnTo>
                <a:lnTo>
                  <a:pt x="10" y="0"/>
                </a:lnTo>
                <a:close/>
              </a:path>
            </a:pathLst>
          </a:custGeom>
          <a:solidFill>
            <a:srgbClr val="000000"/>
          </a:solidFill>
          <a:ln w="9525">
            <a:solidFill>
              <a:srgbClr val="000000"/>
            </a:solidFill>
            <a:round/>
            <a:headEnd/>
            <a:tailEnd/>
          </a:ln>
        </p:spPr>
        <p:txBody>
          <a:bodyPr/>
          <a:lstStyle/>
          <a:p>
            <a:endParaRPr lang="en-US" sz="1400" dirty="0"/>
          </a:p>
        </p:txBody>
      </p:sp>
      <p:sp>
        <p:nvSpPr>
          <p:cNvPr id="239" name="Freeform 238">
            <a:extLst>
              <a:ext uri="{FF2B5EF4-FFF2-40B4-BE49-F238E27FC236}">
                <a16:creationId xmlns:a16="http://schemas.microsoft.com/office/drawing/2014/main" id="{94A356B3-C033-014F-8407-C0ED1510D745}"/>
              </a:ext>
            </a:extLst>
          </p:cNvPr>
          <p:cNvSpPr>
            <a:spLocks/>
          </p:cNvSpPr>
          <p:nvPr/>
        </p:nvSpPr>
        <p:spPr bwMode="auto">
          <a:xfrm>
            <a:off x="6583992" y="3291465"/>
            <a:ext cx="10832" cy="13471"/>
          </a:xfrm>
          <a:custGeom>
            <a:avLst/>
            <a:gdLst>
              <a:gd name="T0" fmla="*/ 9 w 10"/>
              <a:gd name="T1" fmla="*/ 0 h 23"/>
              <a:gd name="T2" fmla="*/ 10 w 10"/>
              <a:gd name="T3" fmla="*/ 2 h 23"/>
              <a:gd name="T4" fmla="*/ 0 w 10"/>
              <a:gd name="T5" fmla="*/ 23 h 23"/>
              <a:gd name="T6" fmla="*/ 2 w 10"/>
              <a:gd name="T7" fmla="*/ 23 h 23"/>
              <a:gd name="T8" fmla="*/ 9 w 10"/>
              <a:gd name="T9" fmla="*/ 0 h 23"/>
            </a:gdLst>
            <a:ahLst/>
            <a:cxnLst>
              <a:cxn ang="0">
                <a:pos x="T0" y="T1"/>
              </a:cxn>
              <a:cxn ang="0">
                <a:pos x="T2" y="T3"/>
              </a:cxn>
              <a:cxn ang="0">
                <a:pos x="T4" y="T5"/>
              </a:cxn>
              <a:cxn ang="0">
                <a:pos x="T6" y="T7"/>
              </a:cxn>
              <a:cxn ang="0">
                <a:pos x="T8" y="T9"/>
              </a:cxn>
            </a:cxnLst>
            <a:rect l="0" t="0" r="r" b="b"/>
            <a:pathLst>
              <a:path w="10" h="23">
                <a:moveTo>
                  <a:pt x="9" y="0"/>
                </a:moveTo>
                <a:lnTo>
                  <a:pt x="10" y="2"/>
                </a:lnTo>
                <a:lnTo>
                  <a:pt x="0" y="23"/>
                </a:lnTo>
                <a:lnTo>
                  <a:pt x="2" y="23"/>
                </a:lnTo>
                <a:lnTo>
                  <a:pt x="9" y="0"/>
                </a:lnTo>
                <a:close/>
              </a:path>
            </a:pathLst>
          </a:custGeom>
          <a:solidFill>
            <a:srgbClr val="000000"/>
          </a:solidFill>
          <a:ln w="9525">
            <a:solidFill>
              <a:srgbClr val="000000"/>
            </a:solidFill>
            <a:round/>
            <a:headEnd/>
            <a:tailEnd/>
          </a:ln>
        </p:spPr>
        <p:txBody>
          <a:bodyPr/>
          <a:lstStyle/>
          <a:p>
            <a:endParaRPr lang="en-US" sz="1400" dirty="0"/>
          </a:p>
        </p:txBody>
      </p:sp>
      <p:sp>
        <p:nvSpPr>
          <p:cNvPr id="240" name="Freeform 239">
            <a:extLst>
              <a:ext uri="{FF2B5EF4-FFF2-40B4-BE49-F238E27FC236}">
                <a16:creationId xmlns:a16="http://schemas.microsoft.com/office/drawing/2014/main" id="{166720EC-FC63-9B40-BFE9-D225AE488BFF}"/>
              </a:ext>
            </a:extLst>
          </p:cNvPr>
          <p:cNvSpPr>
            <a:spLocks/>
          </p:cNvSpPr>
          <p:nvPr/>
        </p:nvSpPr>
        <p:spPr bwMode="auto">
          <a:xfrm>
            <a:off x="6593740" y="3299323"/>
            <a:ext cx="19497" cy="22452"/>
          </a:xfrm>
          <a:custGeom>
            <a:avLst/>
            <a:gdLst>
              <a:gd name="T0" fmla="*/ 17 w 38"/>
              <a:gd name="T1" fmla="*/ 0 h 37"/>
              <a:gd name="T2" fmla="*/ 0 w 38"/>
              <a:gd name="T3" fmla="*/ 17 h 37"/>
              <a:gd name="T4" fmla="*/ 22 w 38"/>
              <a:gd name="T5" fmla="*/ 37 h 37"/>
              <a:gd name="T6" fmla="*/ 38 w 38"/>
              <a:gd name="T7" fmla="*/ 20 h 37"/>
              <a:gd name="T8" fmla="*/ 17 w 38"/>
              <a:gd name="T9" fmla="*/ 0 h 37"/>
            </a:gdLst>
            <a:ahLst/>
            <a:cxnLst>
              <a:cxn ang="0">
                <a:pos x="T0" y="T1"/>
              </a:cxn>
              <a:cxn ang="0">
                <a:pos x="T2" y="T3"/>
              </a:cxn>
              <a:cxn ang="0">
                <a:pos x="T4" y="T5"/>
              </a:cxn>
              <a:cxn ang="0">
                <a:pos x="T6" y="T7"/>
              </a:cxn>
              <a:cxn ang="0">
                <a:pos x="T8" y="T9"/>
              </a:cxn>
            </a:cxnLst>
            <a:rect l="0" t="0" r="r" b="b"/>
            <a:pathLst>
              <a:path w="38" h="37">
                <a:moveTo>
                  <a:pt x="17" y="0"/>
                </a:moveTo>
                <a:lnTo>
                  <a:pt x="0" y="17"/>
                </a:lnTo>
                <a:lnTo>
                  <a:pt x="22" y="37"/>
                </a:lnTo>
                <a:lnTo>
                  <a:pt x="38" y="20"/>
                </a:lnTo>
                <a:lnTo>
                  <a:pt x="17" y="0"/>
                </a:lnTo>
                <a:close/>
              </a:path>
            </a:pathLst>
          </a:custGeom>
          <a:solidFill>
            <a:srgbClr val="000000"/>
          </a:solidFill>
          <a:ln w="9525">
            <a:solidFill>
              <a:srgbClr val="000000"/>
            </a:solidFill>
            <a:round/>
            <a:headEnd/>
            <a:tailEnd/>
          </a:ln>
        </p:spPr>
        <p:txBody>
          <a:bodyPr/>
          <a:lstStyle/>
          <a:p>
            <a:endParaRPr lang="en-US" sz="1400" dirty="0"/>
          </a:p>
        </p:txBody>
      </p:sp>
      <p:sp>
        <p:nvSpPr>
          <p:cNvPr id="241" name="Freeform 240">
            <a:extLst>
              <a:ext uri="{FF2B5EF4-FFF2-40B4-BE49-F238E27FC236}">
                <a16:creationId xmlns:a16="http://schemas.microsoft.com/office/drawing/2014/main" id="{7D14C518-6AED-CC4B-95E4-D34FFF4E1108}"/>
              </a:ext>
            </a:extLst>
          </p:cNvPr>
          <p:cNvSpPr>
            <a:spLocks/>
          </p:cNvSpPr>
          <p:nvPr/>
        </p:nvSpPr>
        <p:spPr bwMode="auto">
          <a:xfrm>
            <a:off x="6593740" y="3298200"/>
            <a:ext cx="10832" cy="13471"/>
          </a:xfrm>
          <a:custGeom>
            <a:avLst/>
            <a:gdLst>
              <a:gd name="T0" fmla="*/ 14 w 17"/>
              <a:gd name="T1" fmla="*/ 0 h 21"/>
              <a:gd name="T2" fmla="*/ 17 w 17"/>
              <a:gd name="T3" fmla="*/ 1 h 21"/>
              <a:gd name="T4" fmla="*/ 0 w 17"/>
              <a:gd name="T5" fmla="*/ 18 h 21"/>
              <a:gd name="T6" fmla="*/ 4 w 17"/>
              <a:gd name="T7" fmla="*/ 21 h 21"/>
              <a:gd name="T8" fmla="*/ 14 w 17"/>
              <a:gd name="T9" fmla="*/ 0 h 21"/>
            </a:gdLst>
            <a:ahLst/>
            <a:cxnLst>
              <a:cxn ang="0">
                <a:pos x="T0" y="T1"/>
              </a:cxn>
              <a:cxn ang="0">
                <a:pos x="T2" y="T3"/>
              </a:cxn>
              <a:cxn ang="0">
                <a:pos x="T4" y="T5"/>
              </a:cxn>
              <a:cxn ang="0">
                <a:pos x="T6" y="T7"/>
              </a:cxn>
              <a:cxn ang="0">
                <a:pos x="T8" y="T9"/>
              </a:cxn>
            </a:cxnLst>
            <a:rect l="0" t="0" r="r" b="b"/>
            <a:pathLst>
              <a:path w="17" h="21">
                <a:moveTo>
                  <a:pt x="14" y="0"/>
                </a:moveTo>
                <a:lnTo>
                  <a:pt x="17" y="1"/>
                </a:lnTo>
                <a:lnTo>
                  <a:pt x="0" y="18"/>
                </a:lnTo>
                <a:lnTo>
                  <a:pt x="4" y="21"/>
                </a:lnTo>
                <a:lnTo>
                  <a:pt x="14" y="0"/>
                </a:lnTo>
                <a:close/>
              </a:path>
            </a:pathLst>
          </a:custGeom>
          <a:solidFill>
            <a:srgbClr val="000000"/>
          </a:solidFill>
          <a:ln w="9525">
            <a:solidFill>
              <a:srgbClr val="000000"/>
            </a:solidFill>
            <a:round/>
            <a:headEnd/>
            <a:tailEnd/>
          </a:ln>
        </p:spPr>
        <p:txBody>
          <a:bodyPr/>
          <a:lstStyle/>
          <a:p>
            <a:endParaRPr lang="en-US" sz="1400" dirty="0"/>
          </a:p>
        </p:txBody>
      </p:sp>
      <p:sp>
        <p:nvSpPr>
          <p:cNvPr id="242" name="Freeform 241">
            <a:extLst>
              <a:ext uri="{FF2B5EF4-FFF2-40B4-BE49-F238E27FC236}">
                <a16:creationId xmlns:a16="http://schemas.microsoft.com/office/drawing/2014/main" id="{B9BA67BF-A7A6-8549-9738-74B8DFE9B4F0}"/>
              </a:ext>
            </a:extLst>
          </p:cNvPr>
          <p:cNvSpPr>
            <a:spLocks/>
          </p:cNvSpPr>
          <p:nvPr/>
        </p:nvSpPr>
        <p:spPr bwMode="auto">
          <a:xfrm>
            <a:off x="6603489" y="3312795"/>
            <a:ext cx="21663" cy="25819"/>
          </a:xfrm>
          <a:custGeom>
            <a:avLst/>
            <a:gdLst>
              <a:gd name="T0" fmla="*/ 20 w 40"/>
              <a:gd name="T1" fmla="*/ 0 h 43"/>
              <a:gd name="T2" fmla="*/ 0 w 40"/>
              <a:gd name="T3" fmla="*/ 13 h 43"/>
              <a:gd name="T4" fmla="*/ 20 w 40"/>
              <a:gd name="T5" fmla="*/ 43 h 43"/>
              <a:gd name="T6" fmla="*/ 40 w 40"/>
              <a:gd name="T7" fmla="*/ 30 h 43"/>
              <a:gd name="T8" fmla="*/ 20 w 40"/>
              <a:gd name="T9" fmla="*/ 0 h 43"/>
            </a:gdLst>
            <a:ahLst/>
            <a:cxnLst>
              <a:cxn ang="0">
                <a:pos x="T0" y="T1"/>
              </a:cxn>
              <a:cxn ang="0">
                <a:pos x="T2" y="T3"/>
              </a:cxn>
              <a:cxn ang="0">
                <a:pos x="T4" y="T5"/>
              </a:cxn>
              <a:cxn ang="0">
                <a:pos x="T6" y="T7"/>
              </a:cxn>
              <a:cxn ang="0">
                <a:pos x="T8" y="T9"/>
              </a:cxn>
            </a:cxnLst>
            <a:rect l="0" t="0" r="r" b="b"/>
            <a:pathLst>
              <a:path w="40" h="43">
                <a:moveTo>
                  <a:pt x="20" y="0"/>
                </a:moveTo>
                <a:lnTo>
                  <a:pt x="0" y="13"/>
                </a:lnTo>
                <a:lnTo>
                  <a:pt x="20" y="43"/>
                </a:lnTo>
                <a:lnTo>
                  <a:pt x="40" y="3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43" name="Freeform 242">
            <a:extLst>
              <a:ext uri="{FF2B5EF4-FFF2-40B4-BE49-F238E27FC236}">
                <a16:creationId xmlns:a16="http://schemas.microsoft.com/office/drawing/2014/main" id="{2653EB53-FD37-8A4B-9479-684B646BDF27}"/>
              </a:ext>
            </a:extLst>
          </p:cNvPr>
          <p:cNvSpPr>
            <a:spLocks/>
          </p:cNvSpPr>
          <p:nvPr/>
        </p:nvSpPr>
        <p:spPr bwMode="auto">
          <a:xfrm>
            <a:off x="6604572" y="3310549"/>
            <a:ext cx="11915" cy="11226"/>
          </a:xfrm>
          <a:custGeom>
            <a:avLst/>
            <a:gdLst>
              <a:gd name="T0" fmla="*/ 17 w 20"/>
              <a:gd name="T1" fmla="*/ 0 h 17"/>
              <a:gd name="T2" fmla="*/ 20 w 20"/>
              <a:gd name="T3" fmla="*/ 2 h 17"/>
              <a:gd name="T4" fmla="*/ 0 w 20"/>
              <a:gd name="T5" fmla="*/ 15 h 17"/>
              <a:gd name="T6" fmla="*/ 1 w 20"/>
              <a:gd name="T7" fmla="*/ 17 h 17"/>
              <a:gd name="T8" fmla="*/ 17 w 20"/>
              <a:gd name="T9" fmla="*/ 0 h 17"/>
            </a:gdLst>
            <a:ahLst/>
            <a:cxnLst>
              <a:cxn ang="0">
                <a:pos x="T0" y="T1"/>
              </a:cxn>
              <a:cxn ang="0">
                <a:pos x="T2" y="T3"/>
              </a:cxn>
              <a:cxn ang="0">
                <a:pos x="T4" y="T5"/>
              </a:cxn>
              <a:cxn ang="0">
                <a:pos x="T6" y="T7"/>
              </a:cxn>
              <a:cxn ang="0">
                <a:pos x="T8" y="T9"/>
              </a:cxn>
            </a:cxnLst>
            <a:rect l="0" t="0" r="r" b="b"/>
            <a:pathLst>
              <a:path w="20" h="17">
                <a:moveTo>
                  <a:pt x="17" y="0"/>
                </a:moveTo>
                <a:lnTo>
                  <a:pt x="20" y="2"/>
                </a:lnTo>
                <a:lnTo>
                  <a:pt x="0" y="15"/>
                </a:lnTo>
                <a:lnTo>
                  <a:pt x="1" y="17"/>
                </a:lnTo>
                <a:lnTo>
                  <a:pt x="17" y="0"/>
                </a:lnTo>
                <a:close/>
              </a:path>
            </a:pathLst>
          </a:custGeom>
          <a:solidFill>
            <a:srgbClr val="000000"/>
          </a:solidFill>
          <a:ln w="9525">
            <a:solidFill>
              <a:srgbClr val="000000"/>
            </a:solidFill>
            <a:round/>
            <a:headEnd/>
            <a:tailEnd/>
          </a:ln>
        </p:spPr>
        <p:txBody>
          <a:bodyPr/>
          <a:lstStyle/>
          <a:p>
            <a:endParaRPr lang="en-US" sz="1400" dirty="0"/>
          </a:p>
        </p:txBody>
      </p:sp>
      <p:sp>
        <p:nvSpPr>
          <p:cNvPr id="244" name="Freeform 243">
            <a:extLst>
              <a:ext uri="{FF2B5EF4-FFF2-40B4-BE49-F238E27FC236}">
                <a16:creationId xmlns:a16="http://schemas.microsoft.com/office/drawing/2014/main" id="{4261C3D0-64A9-FE4D-BA5E-810EBF14573F}"/>
              </a:ext>
            </a:extLst>
          </p:cNvPr>
          <p:cNvSpPr>
            <a:spLocks/>
          </p:cNvSpPr>
          <p:nvPr/>
        </p:nvSpPr>
        <p:spPr bwMode="auto">
          <a:xfrm>
            <a:off x="6617570" y="3328511"/>
            <a:ext cx="23830" cy="23574"/>
          </a:xfrm>
          <a:custGeom>
            <a:avLst/>
            <a:gdLst>
              <a:gd name="T0" fmla="*/ 13 w 46"/>
              <a:gd name="T1" fmla="*/ 0 h 40"/>
              <a:gd name="T2" fmla="*/ 0 w 46"/>
              <a:gd name="T3" fmla="*/ 20 h 40"/>
              <a:gd name="T4" fmla="*/ 33 w 46"/>
              <a:gd name="T5" fmla="*/ 40 h 40"/>
              <a:gd name="T6" fmla="*/ 46 w 46"/>
              <a:gd name="T7" fmla="*/ 20 h 40"/>
              <a:gd name="T8" fmla="*/ 13 w 46"/>
              <a:gd name="T9" fmla="*/ 0 h 40"/>
            </a:gdLst>
            <a:ahLst/>
            <a:cxnLst>
              <a:cxn ang="0">
                <a:pos x="T0" y="T1"/>
              </a:cxn>
              <a:cxn ang="0">
                <a:pos x="T2" y="T3"/>
              </a:cxn>
              <a:cxn ang="0">
                <a:pos x="T4" y="T5"/>
              </a:cxn>
              <a:cxn ang="0">
                <a:pos x="T6" y="T7"/>
              </a:cxn>
              <a:cxn ang="0">
                <a:pos x="T8" y="T9"/>
              </a:cxn>
            </a:cxnLst>
            <a:rect l="0" t="0" r="r" b="b"/>
            <a:pathLst>
              <a:path w="46" h="40">
                <a:moveTo>
                  <a:pt x="13" y="0"/>
                </a:moveTo>
                <a:lnTo>
                  <a:pt x="0" y="20"/>
                </a:lnTo>
                <a:lnTo>
                  <a:pt x="33" y="40"/>
                </a:lnTo>
                <a:lnTo>
                  <a:pt x="46" y="20"/>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45" name="Freeform 244">
            <a:extLst>
              <a:ext uri="{FF2B5EF4-FFF2-40B4-BE49-F238E27FC236}">
                <a16:creationId xmlns:a16="http://schemas.microsoft.com/office/drawing/2014/main" id="{E4D0CCA1-7968-A941-8671-234C848E1A15}"/>
              </a:ext>
            </a:extLst>
          </p:cNvPr>
          <p:cNvSpPr>
            <a:spLocks/>
          </p:cNvSpPr>
          <p:nvPr/>
        </p:nvSpPr>
        <p:spPr bwMode="auto">
          <a:xfrm>
            <a:off x="6616487" y="3328511"/>
            <a:ext cx="10832" cy="12348"/>
          </a:xfrm>
          <a:custGeom>
            <a:avLst/>
            <a:gdLst>
              <a:gd name="T0" fmla="*/ 0 w 20"/>
              <a:gd name="T1" fmla="*/ 16 h 20"/>
              <a:gd name="T2" fmla="*/ 1 w 20"/>
              <a:gd name="T3" fmla="*/ 18 h 20"/>
              <a:gd name="T4" fmla="*/ 4 w 20"/>
              <a:gd name="T5" fmla="*/ 20 h 20"/>
              <a:gd name="T6" fmla="*/ 17 w 20"/>
              <a:gd name="T7" fmla="*/ 0 h 20"/>
              <a:gd name="T8" fmla="*/ 20 w 20"/>
              <a:gd name="T9" fmla="*/ 3 h 20"/>
              <a:gd name="T10" fmla="*/ 0 w 20"/>
              <a:gd name="T11" fmla="*/ 16 h 20"/>
            </a:gdLst>
            <a:ahLst/>
            <a:cxnLst>
              <a:cxn ang="0">
                <a:pos x="T0" y="T1"/>
              </a:cxn>
              <a:cxn ang="0">
                <a:pos x="T2" y="T3"/>
              </a:cxn>
              <a:cxn ang="0">
                <a:pos x="T4" y="T5"/>
              </a:cxn>
              <a:cxn ang="0">
                <a:pos x="T6" y="T7"/>
              </a:cxn>
              <a:cxn ang="0">
                <a:pos x="T8" y="T9"/>
              </a:cxn>
              <a:cxn ang="0">
                <a:pos x="T10" y="T11"/>
              </a:cxn>
            </a:cxnLst>
            <a:rect l="0" t="0" r="r" b="b"/>
            <a:pathLst>
              <a:path w="20" h="20">
                <a:moveTo>
                  <a:pt x="0" y="16"/>
                </a:moveTo>
                <a:lnTo>
                  <a:pt x="1" y="18"/>
                </a:lnTo>
                <a:lnTo>
                  <a:pt x="4" y="20"/>
                </a:lnTo>
                <a:lnTo>
                  <a:pt x="17" y="0"/>
                </a:lnTo>
                <a:lnTo>
                  <a:pt x="20" y="3"/>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46" name="Freeform 245">
            <a:extLst>
              <a:ext uri="{FF2B5EF4-FFF2-40B4-BE49-F238E27FC236}">
                <a16:creationId xmlns:a16="http://schemas.microsoft.com/office/drawing/2014/main" id="{3CBD3121-1BE8-BC47-A5E8-2D48EAD93157}"/>
              </a:ext>
            </a:extLst>
          </p:cNvPr>
          <p:cNvSpPr>
            <a:spLocks/>
          </p:cNvSpPr>
          <p:nvPr/>
        </p:nvSpPr>
        <p:spPr bwMode="auto">
          <a:xfrm>
            <a:off x="6634900" y="3340859"/>
            <a:ext cx="18414" cy="22452"/>
          </a:xfrm>
          <a:custGeom>
            <a:avLst/>
            <a:gdLst>
              <a:gd name="T0" fmla="*/ 16 w 37"/>
              <a:gd name="T1" fmla="*/ 0 h 37"/>
              <a:gd name="T2" fmla="*/ 0 w 37"/>
              <a:gd name="T3" fmla="*/ 17 h 37"/>
              <a:gd name="T4" fmla="*/ 20 w 37"/>
              <a:gd name="T5" fmla="*/ 37 h 37"/>
              <a:gd name="T6" fmla="*/ 37 w 37"/>
              <a:gd name="T7" fmla="*/ 20 h 37"/>
              <a:gd name="T8" fmla="*/ 16 w 37"/>
              <a:gd name="T9" fmla="*/ 0 h 37"/>
            </a:gdLst>
            <a:ahLst/>
            <a:cxnLst>
              <a:cxn ang="0">
                <a:pos x="T0" y="T1"/>
              </a:cxn>
              <a:cxn ang="0">
                <a:pos x="T2" y="T3"/>
              </a:cxn>
              <a:cxn ang="0">
                <a:pos x="T4" y="T5"/>
              </a:cxn>
              <a:cxn ang="0">
                <a:pos x="T6" y="T7"/>
              </a:cxn>
              <a:cxn ang="0">
                <a:pos x="T8" y="T9"/>
              </a:cxn>
            </a:cxnLst>
            <a:rect l="0" t="0" r="r" b="b"/>
            <a:pathLst>
              <a:path w="37" h="37">
                <a:moveTo>
                  <a:pt x="16" y="0"/>
                </a:moveTo>
                <a:lnTo>
                  <a:pt x="0" y="17"/>
                </a:lnTo>
                <a:lnTo>
                  <a:pt x="20" y="37"/>
                </a:lnTo>
                <a:lnTo>
                  <a:pt x="37" y="2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47" name="Freeform 246">
            <a:extLst>
              <a:ext uri="{FF2B5EF4-FFF2-40B4-BE49-F238E27FC236}">
                <a16:creationId xmlns:a16="http://schemas.microsoft.com/office/drawing/2014/main" id="{3771F49F-1866-744A-B525-BA980DADF4C5}"/>
              </a:ext>
            </a:extLst>
          </p:cNvPr>
          <p:cNvSpPr>
            <a:spLocks/>
          </p:cNvSpPr>
          <p:nvPr/>
        </p:nvSpPr>
        <p:spPr bwMode="auto">
          <a:xfrm>
            <a:off x="6634900" y="3340859"/>
            <a:ext cx="10832" cy="11226"/>
          </a:xfrm>
          <a:custGeom>
            <a:avLst/>
            <a:gdLst>
              <a:gd name="T0" fmla="*/ 15 w 16"/>
              <a:gd name="T1" fmla="*/ 0 h 20"/>
              <a:gd name="T2" fmla="*/ 16 w 16"/>
              <a:gd name="T3" fmla="*/ 1 h 20"/>
              <a:gd name="T4" fmla="*/ 0 w 16"/>
              <a:gd name="T5" fmla="*/ 18 h 20"/>
              <a:gd name="T6" fmla="*/ 2 w 16"/>
              <a:gd name="T7" fmla="*/ 20 h 20"/>
              <a:gd name="T8" fmla="*/ 15 w 16"/>
              <a:gd name="T9" fmla="*/ 0 h 20"/>
            </a:gdLst>
            <a:ahLst/>
            <a:cxnLst>
              <a:cxn ang="0">
                <a:pos x="T0" y="T1"/>
              </a:cxn>
              <a:cxn ang="0">
                <a:pos x="T2" y="T3"/>
              </a:cxn>
              <a:cxn ang="0">
                <a:pos x="T4" y="T5"/>
              </a:cxn>
              <a:cxn ang="0">
                <a:pos x="T6" y="T7"/>
              </a:cxn>
              <a:cxn ang="0">
                <a:pos x="T8" y="T9"/>
              </a:cxn>
            </a:cxnLst>
            <a:rect l="0" t="0" r="r" b="b"/>
            <a:pathLst>
              <a:path w="16" h="20">
                <a:moveTo>
                  <a:pt x="15" y="0"/>
                </a:moveTo>
                <a:lnTo>
                  <a:pt x="16" y="1"/>
                </a:lnTo>
                <a:lnTo>
                  <a:pt x="0" y="18"/>
                </a:lnTo>
                <a:lnTo>
                  <a:pt x="2" y="2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48" name="Rectangle 247">
            <a:extLst>
              <a:ext uri="{FF2B5EF4-FFF2-40B4-BE49-F238E27FC236}">
                <a16:creationId xmlns:a16="http://schemas.microsoft.com/office/drawing/2014/main" id="{6305770A-154F-6D4E-B0E2-F42222F3EFB2}"/>
              </a:ext>
            </a:extLst>
          </p:cNvPr>
          <p:cNvSpPr>
            <a:spLocks noChangeArrowheads="1"/>
          </p:cNvSpPr>
          <p:nvPr/>
        </p:nvSpPr>
        <p:spPr bwMode="auto">
          <a:xfrm>
            <a:off x="6648982" y="3350963"/>
            <a:ext cx="18413" cy="1459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249" name="Freeform 248">
            <a:extLst>
              <a:ext uri="{FF2B5EF4-FFF2-40B4-BE49-F238E27FC236}">
                <a16:creationId xmlns:a16="http://schemas.microsoft.com/office/drawing/2014/main" id="{E95AF1D6-7B13-F64E-9A7A-F8FAEAA9BBCC}"/>
              </a:ext>
            </a:extLst>
          </p:cNvPr>
          <p:cNvSpPr>
            <a:spLocks/>
          </p:cNvSpPr>
          <p:nvPr/>
        </p:nvSpPr>
        <p:spPr bwMode="auto">
          <a:xfrm>
            <a:off x="6644649" y="3350963"/>
            <a:ext cx="10832" cy="14593"/>
          </a:xfrm>
          <a:custGeom>
            <a:avLst/>
            <a:gdLst>
              <a:gd name="T0" fmla="*/ 0 w 17"/>
              <a:gd name="T1" fmla="*/ 20 h 24"/>
              <a:gd name="T2" fmla="*/ 4 w 17"/>
              <a:gd name="T3" fmla="*/ 24 h 24"/>
              <a:gd name="T4" fmla="*/ 9 w 17"/>
              <a:gd name="T5" fmla="*/ 24 h 24"/>
              <a:gd name="T6" fmla="*/ 9 w 17"/>
              <a:gd name="T7" fmla="*/ 0 h 24"/>
              <a:gd name="T8" fmla="*/ 17 w 17"/>
              <a:gd name="T9" fmla="*/ 3 h 24"/>
              <a:gd name="T10" fmla="*/ 0 w 17"/>
              <a:gd name="T11" fmla="*/ 20 h 24"/>
            </a:gdLst>
            <a:ahLst/>
            <a:cxnLst>
              <a:cxn ang="0">
                <a:pos x="T0" y="T1"/>
              </a:cxn>
              <a:cxn ang="0">
                <a:pos x="T2" y="T3"/>
              </a:cxn>
              <a:cxn ang="0">
                <a:pos x="T4" y="T5"/>
              </a:cxn>
              <a:cxn ang="0">
                <a:pos x="T6" y="T7"/>
              </a:cxn>
              <a:cxn ang="0">
                <a:pos x="T8" y="T9"/>
              </a:cxn>
              <a:cxn ang="0">
                <a:pos x="T10" y="T11"/>
              </a:cxn>
            </a:cxnLst>
            <a:rect l="0" t="0" r="r" b="b"/>
            <a:pathLst>
              <a:path w="17" h="24">
                <a:moveTo>
                  <a:pt x="0" y="20"/>
                </a:moveTo>
                <a:lnTo>
                  <a:pt x="4" y="24"/>
                </a:lnTo>
                <a:lnTo>
                  <a:pt x="9" y="24"/>
                </a:lnTo>
                <a:lnTo>
                  <a:pt x="9" y="0"/>
                </a:lnTo>
                <a:lnTo>
                  <a:pt x="17" y="3"/>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50" name="Rectangle 249">
            <a:extLst>
              <a:ext uri="{FF2B5EF4-FFF2-40B4-BE49-F238E27FC236}">
                <a16:creationId xmlns:a16="http://schemas.microsoft.com/office/drawing/2014/main" id="{F262A57B-C829-8246-836A-DE8DF8CEAAEA}"/>
              </a:ext>
            </a:extLst>
          </p:cNvPr>
          <p:cNvSpPr>
            <a:spLocks noChangeArrowheads="1"/>
          </p:cNvSpPr>
          <p:nvPr/>
        </p:nvSpPr>
        <p:spPr bwMode="auto">
          <a:xfrm>
            <a:off x="6667395" y="3350963"/>
            <a:ext cx="318449" cy="1459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251" name="Freeform 250">
            <a:extLst>
              <a:ext uri="{FF2B5EF4-FFF2-40B4-BE49-F238E27FC236}">
                <a16:creationId xmlns:a16="http://schemas.microsoft.com/office/drawing/2014/main" id="{F5629100-149E-9948-A9E3-B5F2BD8E6687}"/>
              </a:ext>
            </a:extLst>
          </p:cNvPr>
          <p:cNvSpPr>
            <a:spLocks/>
          </p:cNvSpPr>
          <p:nvPr/>
        </p:nvSpPr>
        <p:spPr bwMode="auto">
          <a:xfrm>
            <a:off x="6667395" y="3350963"/>
            <a:ext cx="10832" cy="14593"/>
          </a:xfrm>
          <a:custGeom>
            <a:avLst/>
            <a:gdLst>
              <a:gd name="T0" fmla="*/ 0 h 24"/>
              <a:gd name="T1" fmla="*/ 24 h 24"/>
              <a:gd name="T2" fmla="*/ 0 h 24"/>
            </a:gdLst>
            <a:ahLst/>
            <a:cxnLst>
              <a:cxn ang="0">
                <a:pos x="0" y="T0"/>
              </a:cxn>
              <a:cxn ang="0">
                <a:pos x="0" y="T1"/>
              </a:cxn>
              <a:cxn ang="0">
                <a:pos x="0" y="T2"/>
              </a:cxn>
            </a:cxnLst>
            <a:rect l="0" t="0" r="r" b="b"/>
            <a:pathLst>
              <a:path h="24">
                <a:moveTo>
                  <a:pt x="0" y="0"/>
                </a:moveTo>
                <a:lnTo>
                  <a:pt x="0" y="2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52" name="Freeform 251">
            <a:extLst>
              <a:ext uri="{FF2B5EF4-FFF2-40B4-BE49-F238E27FC236}">
                <a16:creationId xmlns:a16="http://schemas.microsoft.com/office/drawing/2014/main" id="{6AABEBA3-17B7-E346-A802-A14D183E06BF}"/>
              </a:ext>
            </a:extLst>
          </p:cNvPr>
          <p:cNvSpPr>
            <a:spLocks/>
          </p:cNvSpPr>
          <p:nvPr/>
        </p:nvSpPr>
        <p:spPr bwMode="auto">
          <a:xfrm>
            <a:off x="6563412" y="3283607"/>
            <a:ext cx="10832" cy="15716"/>
          </a:xfrm>
          <a:custGeom>
            <a:avLst/>
            <a:gdLst>
              <a:gd name="T0" fmla="*/ 19 w 19"/>
              <a:gd name="T1" fmla="*/ 3 h 26"/>
              <a:gd name="T2" fmla="*/ 8 w 19"/>
              <a:gd name="T3" fmla="*/ 0 h 26"/>
              <a:gd name="T4" fmla="*/ 0 w 19"/>
              <a:gd name="T5" fmla="*/ 22 h 26"/>
              <a:gd name="T6" fmla="*/ 12 w 19"/>
              <a:gd name="T7" fmla="*/ 26 h 26"/>
              <a:gd name="T8" fmla="*/ 19 w 19"/>
              <a:gd name="T9" fmla="*/ 3 h 26"/>
            </a:gdLst>
            <a:ahLst/>
            <a:cxnLst>
              <a:cxn ang="0">
                <a:pos x="T0" y="T1"/>
              </a:cxn>
              <a:cxn ang="0">
                <a:pos x="T2" y="T3"/>
              </a:cxn>
              <a:cxn ang="0">
                <a:pos x="T4" y="T5"/>
              </a:cxn>
              <a:cxn ang="0">
                <a:pos x="T6" y="T7"/>
              </a:cxn>
              <a:cxn ang="0">
                <a:pos x="T8" y="T9"/>
              </a:cxn>
            </a:cxnLst>
            <a:rect l="0" t="0" r="r" b="b"/>
            <a:pathLst>
              <a:path w="19" h="26">
                <a:moveTo>
                  <a:pt x="19" y="3"/>
                </a:moveTo>
                <a:lnTo>
                  <a:pt x="8" y="0"/>
                </a:lnTo>
                <a:lnTo>
                  <a:pt x="0" y="22"/>
                </a:lnTo>
                <a:lnTo>
                  <a:pt x="12" y="26"/>
                </a:lnTo>
                <a:lnTo>
                  <a:pt x="19" y="3"/>
                </a:lnTo>
                <a:close/>
              </a:path>
            </a:pathLst>
          </a:custGeom>
          <a:solidFill>
            <a:srgbClr val="000000"/>
          </a:solidFill>
          <a:ln w="9525">
            <a:solidFill>
              <a:srgbClr val="000000"/>
            </a:solidFill>
            <a:round/>
            <a:headEnd/>
            <a:tailEnd/>
          </a:ln>
        </p:spPr>
        <p:txBody>
          <a:bodyPr/>
          <a:lstStyle/>
          <a:p>
            <a:endParaRPr lang="en-US" sz="1400" dirty="0"/>
          </a:p>
        </p:txBody>
      </p:sp>
      <p:sp>
        <p:nvSpPr>
          <p:cNvPr id="253" name="Freeform 252">
            <a:extLst>
              <a:ext uri="{FF2B5EF4-FFF2-40B4-BE49-F238E27FC236}">
                <a16:creationId xmlns:a16="http://schemas.microsoft.com/office/drawing/2014/main" id="{6AD2D152-6AB1-394C-B576-4A9064D9EA60}"/>
              </a:ext>
            </a:extLst>
          </p:cNvPr>
          <p:cNvSpPr>
            <a:spLocks/>
          </p:cNvSpPr>
          <p:nvPr/>
        </p:nvSpPr>
        <p:spPr bwMode="auto">
          <a:xfrm>
            <a:off x="6609988" y="3325143"/>
            <a:ext cx="45493" cy="84195"/>
          </a:xfrm>
          <a:custGeom>
            <a:avLst/>
            <a:gdLst>
              <a:gd name="T0" fmla="*/ 21 w 85"/>
              <a:gd name="T1" fmla="*/ 0 h 141"/>
              <a:gd name="T2" fmla="*/ 0 w 85"/>
              <a:gd name="T3" fmla="*/ 10 h 141"/>
              <a:gd name="T4" fmla="*/ 63 w 85"/>
              <a:gd name="T5" fmla="*/ 141 h 141"/>
              <a:gd name="T6" fmla="*/ 85 w 85"/>
              <a:gd name="T7" fmla="*/ 131 h 141"/>
              <a:gd name="T8" fmla="*/ 21 w 85"/>
              <a:gd name="T9" fmla="*/ 0 h 141"/>
            </a:gdLst>
            <a:ahLst/>
            <a:cxnLst>
              <a:cxn ang="0">
                <a:pos x="T0" y="T1"/>
              </a:cxn>
              <a:cxn ang="0">
                <a:pos x="T2" y="T3"/>
              </a:cxn>
              <a:cxn ang="0">
                <a:pos x="T4" y="T5"/>
              </a:cxn>
              <a:cxn ang="0">
                <a:pos x="T6" y="T7"/>
              </a:cxn>
              <a:cxn ang="0">
                <a:pos x="T8" y="T9"/>
              </a:cxn>
            </a:cxnLst>
            <a:rect l="0" t="0" r="r" b="b"/>
            <a:pathLst>
              <a:path w="85" h="141">
                <a:moveTo>
                  <a:pt x="21" y="0"/>
                </a:moveTo>
                <a:lnTo>
                  <a:pt x="0" y="10"/>
                </a:lnTo>
                <a:lnTo>
                  <a:pt x="63" y="141"/>
                </a:lnTo>
                <a:lnTo>
                  <a:pt x="85" y="131"/>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54" name="Freeform 253">
            <a:extLst>
              <a:ext uri="{FF2B5EF4-FFF2-40B4-BE49-F238E27FC236}">
                <a16:creationId xmlns:a16="http://schemas.microsoft.com/office/drawing/2014/main" id="{E080C63E-B3DD-5341-9441-FB82FB91B14C}"/>
              </a:ext>
            </a:extLst>
          </p:cNvPr>
          <p:cNvSpPr>
            <a:spLocks/>
          </p:cNvSpPr>
          <p:nvPr/>
        </p:nvSpPr>
        <p:spPr bwMode="auto">
          <a:xfrm>
            <a:off x="6643566" y="3403724"/>
            <a:ext cx="14081" cy="11226"/>
          </a:xfrm>
          <a:custGeom>
            <a:avLst/>
            <a:gdLst>
              <a:gd name="T0" fmla="*/ 22 w 27"/>
              <a:gd name="T1" fmla="*/ 0 h 20"/>
              <a:gd name="T2" fmla="*/ 27 w 27"/>
              <a:gd name="T3" fmla="*/ 10 h 20"/>
              <a:gd name="T4" fmla="*/ 6 w 27"/>
              <a:gd name="T5" fmla="*/ 20 h 20"/>
              <a:gd name="T6" fmla="*/ 0 w 27"/>
              <a:gd name="T7" fmla="*/ 10 h 20"/>
              <a:gd name="T8" fmla="*/ 22 w 27"/>
              <a:gd name="T9" fmla="*/ 0 h 20"/>
            </a:gdLst>
            <a:ahLst/>
            <a:cxnLst>
              <a:cxn ang="0">
                <a:pos x="T0" y="T1"/>
              </a:cxn>
              <a:cxn ang="0">
                <a:pos x="T2" y="T3"/>
              </a:cxn>
              <a:cxn ang="0">
                <a:pos x="T4" y="T5"/>
              </a:cxn>
              <a:cxn ang="0">
                <a:pos x="T6" y="T7"/>
              </a:cxn>
              <a:cxn ang="0">
                <a:pos x="T8" y="T9"/>
              </a:cxn>
            </a:cxnLst>
            <a:rect l="0" t="0" r="r" b="b"/>
            <a:pathLst>
              <a:path w="27" h="20">
                <a:moveTo>
                  <a:pt x="22" y="0"/>
                </a:moveTo>
                <a:lnTo>
                  <a:pt x="27" y="10"/>
                </a:lnTo>
                <a:lnTo>
                  <a:pt x="6" y="20"/>
                </a:lnTo>
                <a:lnTo>
                  <a:pt x="0" y="1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55" name="Freeform 254">
            <a:extLst>
              <a:ext uri="{FF2B5EF4-FFF2-40B4-BE49-F238E27FC236}">
                <a16:creationId xmlns:a16="http://schemas.microsoft.com/office/drawing/2014/main" id="{7850A520-4644-6D46-A812-6F3CEBFD5DFB}"/>
              </a:ext>
            </a:extLst>
          </p:cNvPr>
          <p:cNvSpPr>
            <a:spLocks/>
          </p:cNvSpPr>
          <p:nvPr/>
        </p:nvSpPr>
        <p:spPr bwMode="auto">
          <a:xfrm>
            <a:off x="6607822" y="3318407"/>
            <a:ext cx="14081" cy="13471"/>
          </a:xfrm>
          <a:custGeom>
            <a:avLst/>
            <a:gdLst>
              <a:gd name="T0" fmla="*/ 27 w 27"/>
              <a:gd name="T1" fmla="*/ 12 h 22"/>
              <a:gd name="T2" fmla="*/ 22 w 27"/>
              <a:gd name="T3" fmla="*/ 0 h 22"/>
              <a:gd name="T4" fmla="*/ 0 w 27"/>
              <a:gd name="T5" fmla="*/ 10 h 22"/>
              <a:gd name="T6" fmla="*/ 6 w 27"/>
              <a:gd name="T7" fmla="*/ 22 h 22"/>
              <a:gd name="T8" fmla="*/ 27 w 27"/>
              <a:gd name="T9" fmla="*/ 12 h 22"/>
            </a:gdLst>
            <a:ahLst/>
            <a:cxnLst>
              <a:cxn ang="0">
                <a:pos x="T0" y="T1"/>
              </a:cxn>
              <a:cxn ang="0">
                <a:pos x="T2" y="T3"/>
              </a:cxn>
              <a:cxn ang="0">
                <a:pos x="T4" y="T5"/>
              </a:cxn>
              <a:cxn ang="0">
                <a:pos x="T6" y="T7"/>
              </a:cxn>
              <a:cxn ang="0">
                <a:pos x="T8" y="T9"/>
              </a:cxn>
            </a:cxnLst>
            <a:rect l="0" t="0" r="r" b="b"/>
            <a:pathLst>
              <a:path w="27" h="22">
                <a:moveTo>
                  <a:pt x="27" y="12"/>
                </a:moveTo>
                <a:lnTo>
                  <a:pt x="22" y="0"/>
                </a:lnTo>
                <a:lnTo>
                  <a:pt x="0" y="10"/>
                </a:lnTo>
                <a:lnTo>
                  <a:pt x="6" y="22"/>
                </a:lnTo>
                <a:lnTo>
                  <a:pt x="2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56" name="Freeform 255">
            <a:extLst>
              <a:ext uri="{FF2B5EF4-FFF2-40B4-BE49-F238E27FC236}">
                <a16:creationId xmlns:a16="http://schemas.microsoft.com/office/drawing/2014/main" id="{065315F1-82CA-B746-83D1-D2B798E0AE79}"/>
              </a:ext>
            </a:extLst>
          </p:cNvPr>
          <p:cNvSpPr>
            <a:spLocks/>
          </p:cNvSpPr>
          <p:nvPr/>
        </p:nvSpPr>
        <p:spPr bwMode="auto">
          <a:xfrm>
            <a:off x="6614321" y="3353208"/>
            <a:ext cx="16247" cy="29187"/>
          </a:xfrm>
          <a:custGeom>
            <a:avLst/>
            <a:gdLst>
              <a:gd name="T0" fmla="*/ 30 w 30"/>
              <a:gd name="T1" fmla="*/ 1 h 49"/>
              <a:gd name="T2" fmla="*/ 6 w 30"/>
              <a:gd name="T3" fmla="*/ 0 h 49"/>
              <a:gd name="T4" fmla="*/ 0 w 30"/>
              <a:gd name="T5" fmla="*/ 48 h 49"/>
              <a:gd name="T6" fmla="*/ 25 w 30"/>
              <a:gd name="T7" fmla="*/ 49 h 49"/>
              <a:gd name="T8" fmla="*/ 30 w 30"/>
              <a:gd name="T9" fmla="*/ 1 h 49"/>
            </a:gdLst>
            <a:ahLst/>
            <a:cxnLst>
              <a:cxn ang="0">
                <a:pos x="T0" y="T1"/>
              </a:cxn>
              <a:cxn ang="0">
                <a:pos x="T2" y="T3"/>
              </a:cxn>
              <a:cxn ang="0">
                <a:pos x="T4" y="T5"/>
              </a:cxn>
              <a:cxn ang="0">
                <a:pos x="T6" y="T7"/>
              </a:cxn>
              <a:cxn ang="0">
                <a:pos x="T8" y="T9"/>
              </a:cxn>
            </a:cxnLst>
            <a:rect l="0" t="0" r="r" b="b"/>
            <a:pathLst>
              <a:path w="30" h="49">
                <a:moveTo>
                  <a:pt x="30" y="1"/>
                </a:moveTo>
                <a:lnTo>
                  <a:pt x="6" y="0"/>
                </a:lnTo>
                <a:lnTo>
                  <a:pt x="0" y="48"/>
                </a:lnTo>
                <a:lnTo>
                  <a:pt x="25" y="49"/>
                </a:lnTo>
                <a:lnTo>
                  <a:pt x="3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57" name="Freeform 256">
            <a:extLst>
              <a:ext uri="{FF2B5EF4-FFF2-40B4-BE49-F238E27FC236}">
                <a16:creationId xmlns:a16="http://schemas.microsoft.com/office/drawing/2014/main" id="{20778FD4-5A2D-BC45-B705-BB9D3BC4BDA1}"/>
              </a:ext>
            </a:extLst>
          </p:cNvPr>
          <p:cNvSpPr>
            <a:spLocks/>
          </p:cNvSpPr>
          <p:nvPr/>
        </p:nvSpPr>
        <p:spPr bwMode="auto">
          <a:xfrm>
            <a:off x="6614321" y="3382395"/>
            <a:ext cx="19497" cy="48271"/>
          </a:xfrm>
          <a:custGeom>
            <a:avLst/>
            <a:gdLst>
              <a:gd name="T0" fmla="*/ 25 w 36"/>
              <a:gd name="T1" fmla="*/ 0 h 82"/>
              <a:gd name="T2" fmla="*/ 0 w 36"/>
              <a:gd name="T3" fmla="*/ 2 h 82"/>
              <a:gd name="T4" fmla="*/ 12 w 36"/>
              <a:gd name="T5" fmla="*/ 82 h 82"/>
              <a:gd name="T6" fmla="*/ 36 w 36"/>
              <a:gd name="T7" fmla="*/ 80 h 82"/>
              <a:gd name="T8" fmla="*/ 25 w 36"/>
              <a:gd name="T9" fmla="*/ 0 h 82"/>
            </a:gdLst>
            <a:ahLst/>
            <a:cxnLst>
              <a:cxn ang="0">
                <a:pos x="T0" y="T1"/>
              </a:cxn>
              <a:cxn ang="0">
                <a:pos x="T2" y="T3"/>
              </a:cxn>
              <a:cxn ang="0">
                <a:pos x="T4" y="T5"/>
              </a:cxn>
              <a:cxn ang="0">
                <a:pos x="T6" y="T7"/>
              </a:cxn>
              <a:cxn ang="0">
                <a:pos x="T8" y="T9"/>
              </a:cxn>
            </a:cxnLst>
            <a:rect l="0" t="0" r="r" b="b"/>
            <a:pathLst>
              <a:path w="36" h="82">
                <a:moveTo>
                  <a:pt x="25" y="0"/>
                </a:moveTo>
                <a:lnTo>
                  <a:pt x="0" y="2"/>
                </a:lnTo>
                <a:lnTo>
                  <a:pt x="12" y="82"/>
                </a:lnTo>
                <a:lnTo>
                  <a:pt x="36" y="8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58" name="Freeform 257">
            <a:extLst>
              <a:ext uri="{FF2B5EF4-FFF2-40B4-BE49-F238E27FC236}">
                <a16:creationId xmlns:a16="http://schemas.microsoft.com/office/drawing/2014/main" id="{DF6077D6-F42D-3D44-B463-3C9F157E00DF}"/>
              </a:ext>
            </a:extLst>
          </p:cNvPr>
          <p:cNvSpPr>
            <a:spLocks/>
          </p:cNvSpPr>
          <p:nvPr/>
        </p:nvSpPr>
        <p:spPr bwMode="auto">
          <a:xfrm>
            <a:off x="6614321" y="3372292"/>
            <a:ext cx="12998" cy="11226"/>
          </a:xfrm>
          <a:custGeom>
            <a:avLst/>
            <a:gdLst>
              <a:gd name="T0" fmla="*/ 0 w 25"/>
              <a:gd name="T1" fmla="*/ 0 h 2"/>
              <a:gd name="T2" fmla="*/ 0 w 25"/>
              <a:gd name="T3" fmla="*/ 1 h 2"/>
              <a:gd name="T4" fmla="*/ 0 w 25"/>
              <a:gd name="T5" fmla="*/ 2 h 2"/>
              <a:gd name="T6" fmla="*/ 25 w 25"/>
              <a:gd name="T7" fmla="*/ 0 h 2"/>
              <a:gd name="T8" fmla="*/ 25 w 25"/>
              <a:gd name="T9" fmla="*/ 1 h 2"/>
              <a:gd name="T10" fmla="*/ 0 w 25"/>
              <a:gd name="T11" fmla="*/ 0 h 2"/>
            </a:gdLst>
            <a:ahLst/>
            <a:cxnLst>
              <a:cxn ang="0">
                <a:pos x="T0" y="T1"/>
              </a:cxn>
              <a:cxn ang="0">
                <a:pos x="T2" y="T3"/>
              </a:cxn>
              <a:cxn ang="0">
                <a:pos x="T4" y="T5"/>
              </a:cxn>
              <a:cxn ang="0">
                <a:pos x="T6" y="T7"/>
              </a:cxn>
              <a:cxn ang="0">
                <a:pos x="T8" y="T9"/>
              </a:cxn>
              <a:cxn ang="0">
                <a:pos x="T10" y="T11"/>
              </a:cxn>
            </a:cxnLst>
            <a:rect l="0" t="0" r="r" b="b"/>
            <a:pathLst>
              <a:path w="25" h="2">
                <a:moveTo>
                  <a:pt x="0" y="0"/>
                </a:moveTo>
                <a:lnTo>
                  <a:pt x="0" y="1"/>
                </a:lnTo>
                <a:lnTo>
                  <a:pt x="0" y="2"/>
                </a:lnTo>
                <a:lnTo>
                  <a:pt x="25" y="0"/>
                </a:lnTo>
                <a:lnTo>
                  <a:pt x="25"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59" name="Freeform 258">
            <a:extLst>
              <a:ext uri="{FF2B5EF4-FFF2-40B4-BE49-F238E27FC236}">
                <a16:creationId xmlns:a16="http://schemas.microsoft.com/office/drawing/2014/main" id="{2BF19A94-B5D3-4B46-BFE1-A2F702483246}"/>
              </a:ext>
            </a:extLst>
          </p:cNvPr>
          <p:cNvSpPr>
            <a:spLocks/>
          </p:cNvSpPr>
          <p:nvPr/>
        </p:nvSpPr>
        <p:spPr bwMode="auto">
          <a:xfrm>
            <a:off x="6620820" y="3426176"/>
            <a:ext cx="14081" cy="11226"/>
          </a:xfrm>
          <a:custGeom>
            <a:avLst/>
            <a:gdLst>
              <a:gd name="T0" fmla="*/ 24 w 26"/>
              <a:gd name="T1" fmla="*/ 0 h 13"/>
              <a:gd name="T2" fmla="*/ 26 w 26"/>
              <a:gd name="T3" fmla="*/ 11 h 13"/>
              <a:gd name="T4" fmla="*/ 1 w 26"/>
              <a:gd name="T5" fmla="*/ 13 h 13"/>
              <a:gd name="T6" fmla="*/ 0 w 26"/>
              <a:gd name="T7" fmla="*/ 2 h 13"/>
              <a:gd name="T8" fmla="*/ 24 w 26"/>
              <a:gd name="T9" fmla="*/ 0 h 13"/>
            </a:gdLst>
            <a:ahLst/>
            <a:cxnLst>
              <a:cxn ang="0">
                <a:pos x="T0" y="T1"/>
              </a:cxn>
              <a:cxn ang="0">
                <a:pos x="T2" y="T3"/>
              </a:cxn>
              <a:cxn ang="0">
                <a:pos x="T4" y="T5"/>
              </a:cxn>
              <a:cxn ang="0">
                <a:pos x="T6" y="T7"/>
              </a:cxn>
              <a:cxn ang="0">
                <a:pos x="T8" y="T9"/>
              </a:cxn>
            </a:cxnLst>
            <a:rect l="0" t="0" r="r" b="b"/>
            <a:pathLst>
              <a:path w="26" h="13">
                <a:moveTo>
                  <a:pt x="24" y="0"/>
                </a:moveTo>
                <a:lnTo>
                  <a:pt x="26" y="11"/>
                </a:lnTo>
                <a:lnTo>
                  <a:pt x="1" y="13"/>
                </a:lnTo>
                <a:lnTo>
                  <a:pt x="0" y="2"/>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60" name="Freeform 259">
            <a:extLst>
              <a:ext uri="{FF2B5EF4-FFF2-40B4-BE49-F238E27FC236}">
                <a16:creationId xmlns:a16="http://schemas.microsoft.com/office/drawing/2014/main" id="{7D655C98-D4CB-E94E-B2F9-D6D5CE333DA8}"/>
              </a:ext>
            </a:extLst>
          </p:cNvPr>
          <p:cNvSpPr>
            <a:spLocks/>
          </p:cNvSpPr>
          <p:nvPr/>
        </p:nvSpPr>
        <p:spPr bwMode="auto">
          <a:xfrm>
            <a:off x="6617570" y="3343104"/>
            <a:ext cx="14081" cy="11226"/>
          </a:xfrm>
          <a:custGeom>
            <a:avLst/>
            <a:gdLst>
              <a:gd name="T0" fmla="*/ 24 w 25"/>
              <a:gd name="T1" fmla="*/ 12 h 12"/>
              <a:gd name="T2" fmla="*/ 25 w 25"/>
              <a:gd name="T3" fmla="*/ 1 h 12"/>
              <a:gd name="T4" fmla="*/ 1 w 25"/>
              <a:gd name="T5" fmla="*/ 0 h 12"/>
              <a:gd name="T6" fmla="*/ 0 w 25"/>
              <a:gd name="T7" fmla="*/ 11 h 12"/>
              <a:gd name="T8" fmla="*/ 24 w 25"/>
              <a:gd name="T9" fmla="*/ 12 h 12"/>
            </a:gdLst>
            <a:ahLst/>
            <a:cxnLst>
              <a:cxn ang="0">
                <a:pos x="T0" y="T1"/>
              </a:cxn>
              <a:cxn ang="0">
                <a:pos x="T2" y="T3"/>
              </a:cxn>
              <a:cxn ang="0">
                <a:pos x="T4" y="T5"/>
              </a:cxn>
              <a:cxn ang="0">
                <a:pos x="T6" y="T7"/>
              </a:cxn>
              <a:cxn ang="0">
                <a:pos x="T8" y="T9"/>
              </a:cxn>
            </a:cxnLst>
            <a:rect l="0" t="0" r="r" b="b"/>
            <a:pathLst>
              <a:path w="25" h="12">
                <a:moveTo>
                  <a:pt x="24" y="12"/>
                </a:moveTo>
                <a:lnTo>
                  <a:pt x="25" y="1"/>
                </a:lnTo>
                <a:lnTo>
                  <a:pt x="1" y="0"/>
                </a:lnTo>
                <a:lnTo>
                  <a:pt x="0" y="11"/>
                </a:lnTo>
                <a:lnTo>
                  <a:pt x="2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61" name="Freeform 260">
            <a:extLst>
              <a:ext uri="{FF2B5EF4-FFF2-40B4-BE49-F238E27FC236}">
                <a16:creationId xmlns:a16="http://schemas.microsoft.com/office/drawing/2014/main" id="{33ED0419-916A-234E-9757-B879E44CF293}"/>
              </a:ext>
            </a:extLst>
          </p:cNvPr>
          <p:cNvSpPr>
            <a:spLocks/>
          </p:cNvSpPr>
          <p:nvPr/>
        </p:nvSpPr>
        <p:spPr bwMode="auto">
          <a:xfrm>
            <a:off x="6644649" y="3353208"/>
            <a:ext cx="64990" cy="70723"/>
          </a:xfrm>
          <a:custGeom>
            <a:avLst/>
            <a:gdLst>
              <a:gd name="T0" fmla="*/ 17 w 124"/>
              <a:gd name="T1" fmla="*/ 0 h 119"/>
              <a:gd name="T2" fmla="*/ 0 w 124"/>
              <a:gd name="T3" fmla="*/ 17 h 119"/>
              <a:gd name="T4" fmla="*/ 107 w 124"/>
              <a:gd name="T5" fmla="*/ 119 h 119"/>
              <a:gd name="T6" fmla="*/ 124 w 124"/>
              <a:gd name="T7" fmla="*/ 101 h 119"/>
              <a:gd name="T8" fmla="*/ 17 w 124"/>
              <a:gd name="T9" fmla="*/ 0 h 119"/>
            </a:gdLst>
            <a:ahLst/>
            <a:cxnLst>
              <a:cxn ang="0">
                <a:pos x="T0" y="T1"/>
              </a:cxn>
              <a:cxn ang="0">
                <a:pos x="T2" y="T3"/>
              </a:cxn>
              <a:cxn ang="0">
                <a:pos x="T4" y="T5"/>
              </a:cxn>
              <a:cxn ang="0">
                <a:pos x="T6" y="T7"/>
              </a:cxn>
              <a:cxn ang="0">
                <a:pos x="T8" y="T9"/>
              </a:cxn>
            </a:cxnLst>
            <a:rect l="0" t="0" r="r" b="b"/>
            <a:pathLst>
              <a:path w="124" h="119">
                <a:moveTo>
                  <a:pt x="17" y="0"/>
                </a:moveTo>
                <a:lnTo>
                  <a:pt x="0" y="17"/>
                </a:lnTo>
                <a:lnTo>
                  <a:pt x="107" y="119"/>
                </a:lnTo>
                <a:lnTo>
                  <a:pt x="124" y="101"/>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62" name="Freeform 261">
            <a:extLst>
              <a:ext uri="{FF2B5EF4-FFF2-40B4-BE49-F238E27FC236}">
                <a16:creationId xmlns:a16="http://schemas.microsoft.com/office/drawing/2014/main" id="{A7D5B595-1A57-A640-9370-6E0180E40B48}"/>
              </a:ext>
            </a:extLst>
          </p:cNvPr>
          <p:cNvSpPr>
            <a:spLocks/>
          </p:cNvSpPr>
          <p:nvPr/>
        </p:nvSpPr>
        <p:spPr bwMode="auto">
          <a:xfrm>
            <a:off x="6702056" y="3412705"/>
            <a:ext cx="11915" cy="15716"/>
          </a:xfrm>
          <a:custGeom>
            <a:avLst/>
            <a:gdLst>
              <a:gd name="T0" fmla="*/ 17 w 26"/>
              <a:gd name="T1" fmla="*/ 0 h 25"/>
              <a:gd name="T2" fmla="*/ 26 w 26"/>
              <a:gd name="T3" fmla="*/ 8 h 25"/>
              <a:gd name="T4" fmla="*/ 9 w 26"/>
              <a:gd name="T5" fmla="*/ 25 h 25"/>
              <a:gd name="T6" fmla="*/ 0 w 26"/>
              <a:gd name="T7" fmla="*/ 18 h 25"/>
              <a:gd name="T8" fmla="*/ 17 w 26"/>
              <a:gd name="T9" fmla="*/ 0 h 25"/>
            </a:gdLst>
            <a:ahLst/>
            <a:cxnLst>
              <a:cxn ang="0">
                <a:pos x="T0" y="T1"/>
              </a:cxn>
              <a:cxn ang="0">
                <a:pos x="T2" y="T3"/>
              </a:cxn>
              <a:cxn ang="0">
                <a:pos x="T4" y="T5"/>
              </a:cxn>
              <a:cxn ang="0">
                <a:pos x="T6" y="T7"/>
              </a:cxn>
              <a:cxn ang="0">
                <a:pos x="T8" y="T9"/>
              </a:cxn>
            </a:cxnLst>
            <a:rect l="0" t="0" r="r" b="b"/>
            <a:pathLst>
              <a:path w="26" h="25">
                <a:moveTo>
                  <a:pt x="17" y="0"/>
                </a:moveTo>
                <a:lnTo>
                  <a:pt x="26" y="8"/>
                </a:lnTo>
                <a:lnTo>
                  <a:pt x="9" y="25"/>
                </a:lnTo>
                <a:lnTo>
                  <a:pt x="0" y="18"/>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63" name="Freeform 262">
            <a:extLst>
              <a:ext uri="{FF2B5EF4-FFF2-40B4-BE49-F238E27FC236}">
                <a16:creationId xmlns:a16="http://schemas.microsoft.com/office/drawing/2014/main" id="{040CC565-6415-D14F-B4BD-58841FE95C94}"/>
              </a:ext>
            </a:extLst>
          </p:cNvPr>
          <p:cNvSpPr>
            <a:spLocks/>
          </p:cNvSpPr>
          <p:nvPr/>
        </p:nvSpPr>
        <p:spPr bwMode="auto">
          <a:xfrm>
            <a:off x="6640317" y="3347595"/>
            <a:ext cx="12998" cy="15716"/>
          </a:xfrm>
          <a:custGeom>
            <a:avLst/>
            <a:gdLst>
              <a:gd name="T0" fmla="*/ 26 w 26"/>
              <a:gd name="T1" fmla="*/ 9 h 26"/>
              <a:gd name="T2" fmla="*/ 17 w 26"/>
              <a:gd name="T3" fmla="*/ 0 h 26"/>
              <a:gd name="T4" fmla="*/ 0 w 26"/>
              <a:gd name="T5" fmla="*/ 18 h 26"/>
              <a:gd name="T6" fmla="*/ 9 w 26"/>
              <a:gd name="T7" fmla="*/ 26 h 26"/>
              <a:gd name="T8" fmla="*/ 26 w 26"/>
              <a:gd name="T9" fmla="*/ 9 h 26"/>
            </a:gdLst>
            <a:ahLst/>
            <a:cxnLst>
              <a:cxn ang="0">
                <a:pos x="T0" y="T1"/>
              </a:cxn>
              <a:cxn ang="0">
                <a:pos x="T2" y="T3"/>
              </a:cxn>
              <a:cxn ang="0">
                <a:pos x="T4" y="T5"/>
              </a:cxn>
              <a:cxn ang="0">
                <a:pos x="T6" y="T7"/>
              </a:cxn>
              <a:cxn ang="0">
                <a:pos x="T8" y="T9"/>
              </a:cxn>
            </a:cxnLst>
            <a:rect l="0" t="0" r="r" b="b"/>
            <a:pathLst>
              <a:path w="26" h="26">
                <a:moveTo>
                  <a:pt x="26" y="9"/>
                </a:moveTo>
                <a:lnTo>
                  <a:pt x="17" y="0"/>
                </a:lnTo>
                <a:lnTo>
                  <a:pt x="0" y="18"/>
                </a:lnTo>
                <a:lnTo>
                  <a:pt x="9" y="26"/>
                </a:lnTo>
                <a:lnTo>
                  <a:pt x="2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64" name="Freeform 263">
            <a:extLst>
              <a:ext uri="{FF2B5EF4-FFF2-40B4-BE49-F238E27FC236}">
                <a16:creationId xmlns:a16="http://schemas.microsoft.com/office/drawing/2014/main" id="{5EF254EF-124B-D04C-A712-DFD835C571B1}"/>
              </a:ext>
            </a:extLst>
          </p:cNvPr>
          <p:cNvSpPr>
            <a:spLocks/>
          </p:cNvSpPr>
          <p:nvPr/>
        </p:nvSpPr>
        <p:spPr bwMode="auto">
          <a:xfrm>
            <a:off x="6668479" y="3385763"/>
            <a:ext cx="37910" cy="76336"/>
          </a:xfrm>
          <a:custGeom>
            <a:avLst/>
            <a:gdLst>
              <a:gd name="T0" fmla="*/ 23 w 72"/>
              <a:gd name="T1" fmla="*/ 0 h 128"/>
              <a:gd name="T2" fmla="*/ 0 w 72"/>
              <a:gd name="T3" fmla="*/ 8 h 128"/>
              <a:gd name="T4" fmla="*/ 49 w 72"/>
              <a:gd name="T5" fmla="*/ 128 h 128"/>
              <a:gd name="T6" fmla="*/ 72 w 72"/>
              <a:gd name="T7" fmla="*/ 120 h 128"/>
              <a:gd name="T8" fmla="*/ 23 w 72"/>
              <a:gd name="T9" fmla="*/ 0 h 128"/>
            </a:gdLst>
            <a:ahLst/>
            <a:cxnLst>
              <a:cxn ang="0">
                <a:pos x="T0" y="T1"/>
              </a:cxn>
              <a:cxn ang="0">
                <a:pos x="T2" y="T3"/>
              </a:cxn>
              <a:cxn ang="0">
                <a:pos x="T4" y="T5"/>
              </a:cxn>
              <a:cxn ang="0">
                <a:pos x="T6" y="T7"/>
              </a:cxn>
              <a:cxn ang="0">
                <a:pos x="T8" y="T9"/>
              </a:cxn>
            </a:cxnLst>
            <a:rect l="0" t="0" r="r" b="b"/>
            <a:pathLst>
              <a:path w="72" h="128">
                <a:moveTo>
                  <a:pt x="23" y="0"/>
                </a:moveTo>
                <a:lnTo>
                  <a:pt x="0" y="8"/>
                </a:lnTo>
                <a:lnTo>
                  <a:pt x="49" y="128"/>
                </a:lnTo>
                <a:lnTo>
                  <a:pt x="72" y="12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65" name="Freeform 264">
            <a:extLst>
              <a:ext uri="{FF2B5EF4-FFF2-40B4-BE49-F238E27FC236}">
                <a16:creationId xmlns:a16="http://schemas.microsoft.com/office/drawing/2014/main" id="{E6B00806-294C-6D4D-B717-77499D0BCB49}"/>
              </a:ext>
            </a:extLst>
          </p:cNvPr>
          <p:cNvSpPr>
            <a:spLocks/>
          </p:cNvSpPr>
          <p:nvPr/>
        </p:nvSpPr>
        <p:spPr bwMode="auto">
          <a:xfrm>
            <a:off x="6694475" y="3457609"/>
            <a:ext cx="14081" cy="11226"/>
          </a:xfrm>
          <a:custGeom>
            <a:avLst/>
            <a:gdLst>
              <a:gd name="T0" fmla="*/ 23 w 27"/>
              <a:gd name="T1" fmla="*/ 0 h 19"/>
              <a:gd name="T2" fmla="*/ 27 w 27"/>
              <a:gd name="T3" fmla="*/ 11 h 19"/>
              <a:gd name="T4" fmla="*/ 4 w 27"/>
              <a:gd name="T5" fmla="*/ 19 h 19"/>
              <a:gd name="T6" fmla="*/ 0 w 27"/>
              <a:gd name="T7" fmla="*/ 8 h 19"/>
              <a:gd name="T8" fmla="*/ 23 w 27"/>
              <a:gd name="T9" fmla="*/ 0 h 19"/>
            </a:gdLst>
            <a:ahLst/>
            <a:cxnLst>
              <a:cxn ang="0">
                <a:pos x="T0" y="T1"/>
              </a:cxn>
              <a:cxn ang="0">
                <a:pos x="T2" y="T3"/>
              </a:cxn>
              <a:cxn ang="0">
                <a:pos x="T4" y="T5"/>
              </a:cxn>
              <a:cxn ang="0">
                <a:pos x="T6" y="T7"/>
              </a:cxn>
              <a:cxn ang="0">
                <a:pos x="T8" y="T9"/>
              </a:cxn>
            </a:cxnLst>
            <a:rect l="0" t="0" r="r" b="b"/>
            <a:pathLst>
              <a:path w="27" h="19">
                <a:moveTo>
                  <a:pt x="23" y="0"/>
                </a:moveTo>
                <a:lnTo>
                  <a:pt x="27" y="11"/>
                </a:lnTo>
                <a:lnTo>
                  <a:pt x="4" y="19"/>
                </a:lnTo>
                <a:lnTo>
                  <a:pt x="0" y="8"/>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66" name="Freeform 265">
            <a:extLst>
              <a:ext uri="{FF2B5EF4-FFF2-40B4-BE49-F238E27FC236}">
                <a16:creationId xmlns:a16="http://schemas.microsoft.com/office/drawing/2014/main" id="{8577C04F-DA3B-AC42-9B7A-2FC42234E9D5}"/>
              </a:ext>
            </a:extLst>
          </p:cNvPr>
          <p:cNvSpPr>
            <a:spLocks/>
          </p:cNvSpPr>
          <p:nvPr/>
        </p:nvSpPr>
        <p:spPr bwMode="auto">
          <a:xfrm>
            <a:off x="6666312" y="3380150"/>
            <a:ext cx="14081" cy="11226"/>
          </a:xfrm>
          <a:custGeom>
            <a:avLst/>
            <a:gdLst>
              <a:gd name="T0" fmla="*/ 28 w 28"/>
              <a:gd name="T1" fmla="*/ 11 h 19"/>
              <a:gd name="T2" fmla="*/ 23 w 28"/>
              <a:gd name="T3" fmla="*/ 0 h 19"/>
              <a:gd name="T4" fmla="*/ 0 w 28"/>
              <a:gd name="T5" fmla="*/ 7 h 19"/>
              <a:gd name="T6" fmla="*/ 5 w 28"/>
              <a:gd name="T7" fmla="*/ 19 h 19"/>
              <a:gd name="T8" fmla="*/ 28 w 28"/>
              <a:gd name="T9" fmla="*/ 11 h 19"/>
            </a:gdLst>
            <a:ahLst/>
            <a:cxnLst>
              <a:cxn ang="0">
                <a:pos x="T0" y="T1"/>
              </a:cxn>
              <a:cxn ang="0">
                <a:pos x="T2" y="T3"/>
              </a:cxn>
              <a:cxn ang="0">
                <a:pos x="T4" y="T5"/>
              </a:cxn>
              <a:cxn ang="0">
                <a:pos x="T6" y="T7"/>
              </a:cxn>
              <a:cxn ang="0">
                <a:pos x="T8" y="T9"/>
              </a:cxn>
            </a:cxnLst>
            <a:rect l="0" t="0" r="r" b="b"/>
            <a:pathLst>
              <a:path w="28" h="19">
                <a:moveTo>
                  <a:pt x="28" y="11"/>
                </a:moveTo>
                <a:lnTo>
                  <a:pt x="23" y="0"/>
                </a:lnTo>
                <a:lnTo>
                  <a:pt x="0" y="7"/>
                </a:lnTo>
                <a:lnTo>
                  <a:pt x="5" y="19"/>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67" name="Freeform 266">
            <a:extLst>
              <a:ext uri="{FF2B5EF4-FFF2-40B4-BE49-F238E27FC236}">
                <a16:creationId xmlns:a16="http://schemas.microsoft.com/office/drawing/2014/main" id="{5D45972F-88E4-7D47-ADA2-C5D3D44839B0}"/>
              </a:ext>
            </a:extLst>
          </p:cNvPr>
          <p:cNvSpPr>
            <a:spLocks/>
          </p:cNvSpPr>
          <p:nvPr/>
        </p:nvSpPr>
        <p:spPr bwMode="auto">
          <a:xfrm>
            <a:off x="6704223" y="3353208"/>
            <a:ext cx="27079" cy="23574"/>
          </a:xfrm>
          <a:custGeom>
            <a:avLst/>
            <a:gdLst>
              <a:gd name="T0" fmla="*/ 7 w 49"/>
              <a:gd name="T1" fmla="*/ 0 h 39"/>
              <a:gd name="T2" fmla="*/ 0 w 49"/>
              <a:gd name="T3" fmla="*/ 23 h 39"/>
              <a:gd name="T4" fmla="*/ 42 w 49"/>
              <a:gd name="T5" fmla="*/ 39 h 39"/>
              <a:gd name="T6" fmla="*/ 49 w 49"/>
              <a:gd name="T7" fmla="*/ 16 h 39"/>
              <a:gd name="T8" fmla="*/ 7 w 49"/>
              <a:gd name="T9" fmla="*/ 0 h 39"/>
            </a:gdLst>
            <a:ahLst/>
            <a:cxnLst>
              <a:cxn ang="0">
                <a:pos x="T0" y="T1"/>
              </a:cxn>
              <a:cxn ang="0">
                <a:pos x="T2" y="T3"/>
              </a:cxn>
              <a:cxn ang="0">
                <a:pos x="T4" y="T5"/>
              </a:cxn>
              <a:cxn ang="0">
                <a:pos x="T6" y="T7"/>
              </a:cxn>
              <a:cxn ang="0">
                <a:pos x="T8" y="T9"/>
              </a:cxn>
            </a:cxnLst>
            <a:rect l="0" t="0" r="r" b="b"/>
            <a:pathLst>
              <a:path w="49" h="39">
                <a:moveTo>
                  <a:pt x="7" y="0"/>
                </a:moveTo>
                <a:lnTo>
                  <a:pt x="0" y="23"/>
                </a:lnTo>
                <a:lnTo>
                  <a:pt x="42" y="39"/>
                </a:lnTo>
                <a:lnTo>
                  <a:pt x="49" y="1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68" name="Freeform 267">
            <a:extLst>
              <a:ext uri="{FF2B5EF4-FFF2-40B4-BE49-F238E27FC236}">
                <a16:creationId xmlns:a16="http://schemas.microsoft.com/office/drawing/2014/main" id="{2CDA1014-6D12-704A-95DB-6F0F076F7C8B}"/>
              </a:ext>
            </a:extLst>
          </p:cNvPr>
          <p:cNvSpPr>
            <a:spLocks/>
          </p:cNvSpPr>
          <p:nvPr/>
        </p:nvSpPr>
        <p:spPr bwMode="auto">
          <a:xfrm>
            <a:off x="6725886" y="3364434"/>
            <a:ext cx="22747" cy="24697"/>
          </a:xfrm>
          <a:custGeom>
            <a:avLst/>
            <a:gdLst>
              <a:gd name="T0" fmla="*/ 13 w 45"/>
              <a:gd name="T1" fmla="*/ 0 h 41"/>
              <a:gd name="T2" fmla="*/ 0 w 45"/>
              <a:gd name="T3" fmla="*/ 20 h 41"/>
              <a:gd name="T4" fmla="*/ 32 w 45"/>
              <a:gd name="T5" fmla="*/ 41 h 41"/>
              <a:gd name="T6" fmla="*/ 45 w 45"/>
              <a:gd name="T7" fmla="*/ 21 h 41"/>
              <a:gd name="T8" fmla="*/ 13 w 45"/>
              <a:gd name="T9" fmla="*/ 0 h 41"/>
            </a:gdLst>
            <a:ahLst/>
            <a:cxnLst>
              <a:cxn ang="0">
                <a:pos x="T0" y="T1"/>
              </a:cxn>
              <a:cxn ang="0">
                <a:pos x="T2" y="T3"/>
              </a:cxn>
              <a:cxn ang="0">
                <a:pos x="T4" y="T5"/>
              </a:cxn>
              <a:cxn ang="0">
                <a:pos x="T6" y="T7"/>
              </a:cxn>
              <a:cxn ang="0">
                <a:pos x="T8" y="T9"/>
              </a:cxn>
            </a:cxnLst>
            <a:rect l="0" t="0" r="r" b="b"/>
            <a:pathLst>
              <a:path w="45" h="41">
                <a:moveTo>
                  <a:pt x="13" y="0"/>
                </a:moveTo>
                <a:lnTo>
                  <a:pt x="0" y="20"/>
                </a:lnTo>
                <a:lnTo>
                  <a:pt x="32" y="41"/>
                </a:lnTo>
                <a:lnTo>
                  <a:pt x="45" y="2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69" name="Freeform 268">
            <a:extLst>
              <a:ext uri="{FF2B5EF4-FFF2-40B4-BE49-F238E27FC236}">
                <a16:creationId xmlns:a16="http://schemas.microsoft.com/office/drawing/2014/main" id="{87E7EB63-7DE5-134F-9508-21F8DDDF094E}"/>
              </a:ext>
            </a:extLst>
          </p:cNvPr>
          <p:cNvSpPr>
            <a:spLocks/>
          </p:cNvSpPr>
          <p:nvPr/>
        </p:nvSpPr>
        <p:spPr bwMode="auto">
          <a:xfrm>
            <a:off x="6725886" y="3363311"/>
            <a:ext cx="10832" cy="13471"/>
          </a:xfrm>
          <a:custGeom>
            <a:avLst/>
            <a:gdLst>
              <a:gd name="T0" fmla="*/ 10 w 13"/>
              <a:gd name="T1" fmla="*/ 0 h 23"/>
              <a:gd name="T2" fmla="*/ 12 w 13"/>
              <a:gd name="T3" fmla="*/ 0 h 23"/>
              <a:gd name="T4" fmla="*/ 13 w 13"/>
              <a:gd name="T5" fmla="*/ 2 h 23"/>
              <a:gd name="T6" fmla="*/ 0 w 13"/>
              <a:gd name="T7" fmla="*/ 22 h 23"/>
              <a:gd name="T8" fmla="*/ 3 w 13"/>
              <a:gd name="T9" fmla="*/ 23 h 23"/>
              <a:gd name="T10" fmla="*/ 10 w 13"/>
              <a:gd name="T11" fmla="*/ 0 h 23"/>
            </a:gdLst>
            <a:ahLst/>
            <a:cxnLst>
              <a:cxn ang="0">
                <a:pos x="T0" y="T1"/>
              </a:cxn>
              <a:cxn ang="0">
                <a:pos x="T2" y="T3"/>
              </a:cxn>
              <a:cxn ang="0">
                <a:pos x="T4" y="T5"/>
              </a:cxn>
              <a:cxn ang="0">
                <a:pos x="T6" y="T7"/>
              </a:cxn>
              <a:cxn ang="0">
                <a:pos x="T8" y="T9"/>
              </a:cxn>
              <a:cxn ang="0">
                <a:pos x="T10" y="T11"/>
              </a:cxn>
            </a:cxnLst>
            <a:rect l="0" t="0" r="r" b="b"/>
            <a:pathLst>
              <a:path w="13" h="23">
                <a:moveTo>
                  <a:pt x="10" y="0"/>
                </a:moveTo>
                <a:lnTo>
                  <a:pt x="12" y="0"/>
                </a:lnTo>
                <a:lnTo>
                  <a:pt x="13" y="2"/>
                </a:lnTo>
                <a:lnTo>
                  <a:pt x="0" y="22"/>
                </a:lnTo>
                <a:lnTo>
                  <a:pt x="3" y="23"/>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70" name="Freeform 269">
            <a:extLst>
              <a:ext uri="{FF2B5EF4-FFF2-40B4-BE49-F238E27FC236}">
                <a16:creationId xmlns:a16="http://schemas.microsoft.com/office/drawing/2014/main" id="{458F4E98-F0CE-4B41-9DE1-9C21E93721D1}"/>
              </a:ext>
            </a:extLst>
          </p:cNvPr>
          <p:cNvSpPr>
            <a:spLocks/>
          </p:cNvSpPr>
          <p:nvPr/>
        </p:nvSpPr>
        <p:spPr bwMode="auto">
          <a:xfrm>
            <a:off x="6739967" y="3376782"/>
            <a:ext cx="19497" cy="23575"/>
          </a:xfrm>
          <a:custGeom>
            <a:avLst/>
            <a:gdLst>
              <a:gd name="T0" fmla="*/ 16 w 38"/>
              <a:gd name="T1" fmla="*/ 0 h 38"/>
              <a:gd name="T2" fmla="*/ 0 w 38"/>
              <a:gd name="T3" fmla="*/ 18 h 38"/>
              <a:gd name="T4" fmla="*/ 21 w 38"/>
              <a:gd name="T5" fmla="*/ 38 h 38"/>
              <a:gd name="T6" fmla="*/ 38 w 38"/>
              <a:gd name="T7" fmla="*/ 20 h 38"/>
              <a:gd name="T8" fmla="*/ 16 w 38"/>
              <a:gd name="T9" fmla="*/ 0 h 38"/>
            </a:gdLst>
            <a:ahLst/>
            <a:cxnLst>
              <a:cxn ang="0">
                <a:pos x="T0" y="T1"/>
              </a:cxn>
              <a:cxn ang="0">
                <a:pos x="T2" y="T3"/>
              </a:cxn>
              <a:cxn ang="0">
                <a:pos x="T4" y="T5"/>
              </a:cxn>
              <a:cxn ang="0">
                <a:pos x="T6" y="T7"/>
              </a:cxn>
              <a:cxn ang="0">
                <a:pos x="T8" y="T9"/>
              </a:cxn>
            </a:cxnLst>
            <a:rect l="0" t="0" r="r" b="b"/>
            <a:pathLst>
              <a:path w="38" h="38">
                <a:moveTo>
                  <a:pt x="16" y="0"/>
                </a:moveTo>
                <a:lnTo>
                  <a:pt x="0" y="18"/>
                </a:lnTo>
                <a:lnTo>
                  <a:pt x="21" y="38"/>
                </a:lnTo>
                <a:lnTo>
                  <a:pt x="38" y="2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71" name="Freeform 270">
            <a:extLst>
              <a:ext uri="{FF2B5EF4-FFF2-40B4-BE49-F238E27FC236}">
                <a16:creationId xmlns:a16="http://schemas.microsoft.com/office/drawing/2014/main" id="{61B0E81D-5AAA-B84C-B578-BA6BE59ACEB8}"/>
              </a:ext>
            </a:extLst>
          </p:cNvPr>
          <p:cNvSpPr>
            <a:spLocks/>
          </p:cNvSpPr>
          <p:nvPr/>
        </p:nvSpPr>
        <p:spPr bwMode="auto">
          <a:xfrm>
            <a:off x="6739967" y="3376782"/>
            <a:ext cx="10832" cy="12349"/>
          </a:xfrm>
          <a:custGeom>
            <a:avLst/>
            <a:gdLst>
              <a:gd name="T0" fmla="*/ 15 w 16"/>
              <a:gd name="T1" fmla="*/ 0 h 20"/>
              <a:gd name="T2" fmla="*/ 16 w 16"/>
              <a:gd name="T3" fmla="*/ 1 h 20"/>
              <a:gd name="T4" fmla="*/ 0 w 16"/>
              <a:gd name="T5" fmla="*/ 19 h 20"/>
              <a:gd name="T6" fmla="*/ 2 w 16"/>
              <a:gd name="T7" fmla="*/ 20 h 20"/>
              <a:gd name="T8" fmla="*/ 15 w 16"/>
              <a:gd name="T9" fmla="*/ 0 h 20"/>
            </a:gdLst>
            <a:ahLst/>
            <a:cxnLst>
              <a:cxn ang="0">
                <a:pos x="T0" y="T1"/>
              </a:cxn>
              <a:cxn ang="0">
                <a:pos x="T2" y="T3"/>
              </a:cxn>
              <a:cxn ang="0">
                <a:pos x="T4" y="T5"/>
              </a:cxn>
              <a:cxn ang="0">
                <a:pos x="T6" y="T7"/>
              </a:cxn>
              <a:cxn ang="0">
                <a:pos x="T8" y="T9"/>
              </a:cxn>
            </a:cxnLst>
            <a:rect l="0" t="0" r="r" b="b"/>
            <a:pathLst>
              <a:path w="16" h="20">
                <a:moveTo>
                  <a:pt x="15" y="0"/>
                </a:moveTo>
                <a:lnTo>
                  <a:pt x="16" y="1"/>
                </a:lnTo>
                <a:lnTo>
                  <a:pt x="0" y="19"/>
                </a:lnTo>
                <a:lnTo>
                  <a:pt x="2" y="2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72" name="Freeform 271">
            <a:extLst>
              <a:ext uri="{FF2B5EF4-FFF2-40B4-BE49-F238E27FC236}">
                <a16:creationId xmlns:a16="http://schemas.microsoft.com/office/drawing/2014/main" id="{E26FAE75-52AA-6A46-A747-E94DB23394DB}"/>
              </a:ext>
            </a:extLst>
          </p:cNvPr>
          <p:cNvSpPr>
            <a:spLocks/>
          </p:cNvSpPr>
          <p:nvPr/>
        </p:nvSpPr>
        <p:spPr bwMode="auto">
          <a:xfrm>
            <a:off x="6751882" y="3391376"/>
            <a:ext cx="20580" cy="24697"/>
          </a:xfrm>
          <a:custGeom>
            <a:avLst/>
            <a:gdLst>
              <a:gd name="T0" fmla="*/ 21 w 41"/>
              <a:gd name="T1" fmla="*/ 0 h 42"/>
              <a:gd name="T2" fmla="*/ 0 w 41"/>
              <a:gd name="T3" fmla="*/ 12 h 42"/>
              <a:gd name="T4" fmla="*/ 21 w 41"/>
              <a:gd name="T5" fmla="*/ 42 h 42"/>
              <a:gd name="T6" fmla="*/ 41 w 41"/>
              <a:gd name="T7" fmla="*/ 30 h 42"/>
              <a:gd name="T8" fmla="*/ 21 w 41"/>
              <a:gd name="T9" fmla="*/ 0 h 42"/>
            </a:gdLst>
            <a:ahLst/>
            <a:cxnLst>
              <a:cxn ang="0">
                <a:pos x="T0" y="T1"/>
              </a:cxn>
              <a:cxn ang="0">
                <a:pos x="T2" y="T3"/>
              </a:cxn>
              <a:cxn ang="0">
                <a:pos x="T4" y="T5"/>
              </a:cxn>
              <a:cxn ang="0">
                <a:pos x="T6" y="T7"/>
              </a:cxn>
              <a:cxn ang="0">
                <a:pos x="T8" y="T9"/>
              </a:cxn>
            </a:cxnLst>
            <a:rect l="0" t="0" r="r" b="b"/>
            <a:pathLst>
              <a:path w="41" h="42">
                <a:moveTo>
                  <a:pt x="21" y="0"/>
                </a:moveTo>
                <a:lnTo>
                  <a:pt x="0" y="12"/>
                </a:lnTo>
                <a:lnTo>
                  <a:pt x="21" y="42"/>
                </a:lnTo>
                <a:lnTo>
                  <a:pt x="41" y="3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73" name="Freeform 272">
            <a:extLst>
              <a:ext uri="{FF2B5EF4-FFF2-40B4-BE49-F238E27FC236}">
                <a16:creationId xmlns:a16="http://schemas.microsoft.com/office/drawing/2014/main" id="{3547065C-27A8-BE42-9D58-CCD6BCFF0BDF}"/>
              </a:ext>
            </a:extLst>
          </p:cNvPr>
          <p:cNvSpPr>
            <a:spLocks/>
          </p:cNvSpPr>
          <p:nvPr/>
        </p:nvSpPr>
        <p:spPr bwMode="auto">
          <a:xfrm>
            <a:off x="6751882" y="3389131"/>
            <a:ext cx="10832" cy="11226"/>
          </a:xfrm>
          <a:custGeom>
            <a:avLst/>
            <a:gdLst>
              <a:gd name="T0" fmla="*/ 18 w 21"/>
              <a:gd name="T1" fmla="*/ 0 h 18"/>
              <a:gd name="T2" fmla="*/ 21 w 21"/>
              <a:gd name="T3" fmla="*/ 3 h 18"/>
              <a:gd name="T4" fmla="*/ 0 w 21"/>
              <a:gd name="T5" fmla="*/ 15 h 18"/>
              <a:gd name="T6" fmla="*/ 1 w 21"/>
              <a:gd name="T7" fmla="*/ 18 h 18"/>
              <a:gd name="T8" fmla="*/ 18 w 21"/>
              <a:gd name="T9" fmla="*/ 0 h 18"/>
            </a:gdLst>
            <a:ahLst/>
            <a:cxnLst>
              <a:cxn ang="0">
                <a:pos x="T0" y="T1"/>
              </a:cxn>
              <a:cxn ang="0">
                <a:pos x="T2" y="T3"/>
              </a:cxn>
              <a:cxn ang="0">
                <a:pos x="T4" y="T5"/>
              </a:cxn>
              <a:cxn ang="0">
                <a:pos x="T6" y="T7"/>
              </a:cxn>
              <a:cxn ang="0">
                <a:pos x="T8" y="T9"/>
              </a:cxn>
            </a:cxnLst>
            <a:rect l="0" t="0" r="r" b="b"/>
            <a:pathLst>
              <a:path w="21" h="18">
                <a:moveTo>
                  <a:pt x="18" y="0"/>
                </a:moveTo>
                <a:lnTo>
                  <a:pt x="21" y="3"/>
                </a:lnTo>
                <a:lnTo>
                  <a:pt x="0" y="15"/>
                </a:lnTo>
                <a:lnTo>
                  <a:pt x="1" y="18"/>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74" name="Freeform 273">
            <a:extLst>
              <a:ext uri="{FF2B5EF4-FFF2-40B4-BE49-F238E27FC236}">
                <a16:creationId xmlns:a16="http://schemas.microsoft.com/office/drawing/2014/main" id="{2ADC2697-ABA6-0F4F-8589-07ACD0C0BB6B}"/>
              </a:ext>
            </a:extLst>
          </p:cNvPr>
          <p:cNvSpPr>
            <a:spLocks/>
          </p:cNvSpPr>
          <p:nvPr/>
        </p:nvSpPr>
        <p:spPr bwMode="auto">
          <a:xfrm>
            <a:off x="6762713" y="3407092"/>
            <a:ext cx="14081" cy="16839"/>
          </a:xfrm>
          <a:custGeom>
            <a:avLst/>
            <a:gdLst>
              <a:gd name="T0" fmla="*/ 16 w 28"/>
              <a:gd name="T1" fmla="*/ 0 h 28"/>
              <a:gd name="T2" fmla="*/ 0 w 28"/>
              <a:gd name="T3" fmla="*/ 18 h 28"/>
              <a:gd name="T4" fmla="*/ 11 w 28"/>
              <a:gd name="T5" fmla="*/ 28 h 28"/>
              <a:gd name="T6" fmla="*/ 28 w 28"/>
              <a:gd name="T7" fmla="*/ 10 h 28"/>
              <a:gd name="T8" fmla="*/ 16 w 28"/>
              <a:gd name="T9" fmla="*/ 0 h 28"/>
            </a:gdLst>
            <a:ahLst/>
            <a:cxnLst>
              <a:cxn ang="0">
                <a:pos x="T0" y="T1"/>
              </a:cxn>
              <a:cxn ang="0">
                <a:pos x="T2" y="T3"/>
              </a:cxn>
              <a:cxn ang="0">
                <a:pos x="T4" y="T5"/>
              </a:cxn>
              <a:cxn ang="0">
                <a:pos x="T6" y="T7"/>
              </a:cxn>
              <a:cxn ang="0">
                <a:pos x="T8" y="T9"/>
              </a:cxn>
            </a:cxnLst>
            <a:rect l="0" t="0" r="r" b="b"/>
            <a:pathLst>
              <a:path w="28" h="28">
                <a:moveTo>
                  <a:pt x="16" y="0"/>
                </a:moveTo>
                <a:lnTo>
                  <a:pt x="0" y="18"/>
                </a:lnTo>
                <a:lnTo>
                  <a:pt x="11" y="28"/>
                </a:lnTo>
                <a:lnTo>
                  <a:pt x="28" y="1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75" name="Freeform 274">
            <a:extLst>
              <a:ext uri="{FF2B5EF4-FFF2-40B4-BE49-F238E27FC236}">
                <a16:creationId xmlns:a16="http://schemas.microsoft.com/office/drawing/2014/main" id="{2D72823A-D9EE-4440-8516-B44892635926}"/>
              </a:ext>
            </a:extLst>
          </p:cNvPr>
          <p:cNvSpPr>
            <a:spLocks/>
          </p:cNvSpPr>
          <p:nvPr/>
        </p:nvSpPr>
        <p:spPr bwMode="auto">
          <a:xfrm>
            <a:off x="6762713" y="3407092"/>
            <a:ext cx="10832" cy="11226"/>
          </a:xfrm>
          <a:custGeom>
            <a:avLst/>
            <a:gdLst>
              <a:gd name="T0" fmla="*/ 0 w 20"/>
              <a:gd name="T1" fmla="*/ 15 h 19"/>
              <a:gd name="T2" fmla="*/ 2 w 20"/>
              <a:gd name="T3" fmla="*/ 19 h 19"/>
              <a:gd name="T4" fmla="*/ 1 w 20"/>
              <a:gd name="T5" fmla="*/ 18 h 19"/>
              <a:gd name="T6" fmla="*/ 17 w 20"/>
              <a:gd name="T7" fmla="*/ 0 h 19"/>
              <a:gd name="T8" fmla="*/ 20 w 20"/>
              <a:gd name="T9" fmla="*/ 3 h 19"/>
              <a:gd name="T10" fmla="*/ 0 w 20"/>
              <a:gd name="T11" fmla="*/ 15 h 19"/>
            </a:gdLst>
            <a:ahLst/>
            <a:cxnLst>
              <a:cxn ang="0">
                <a:pos x="T0" y="T1"/>
              </a:cxn>
              <a:cxn ang="0">
                <a:pos x="T2" y="T3"/>
              </a:cxn>
              <a:cxn ang="0">
                <a:pos x="T4" y="T5"/>
              </a:cxn>
              <a:cxn ang="0">
                <a:pos x="T6" y="T7"/>
              </a:cxn>
              <a:cxn ang="0">
                <a:pos x="T8" y="T9"/>
              </a:cxn>
              <a:cxn ang="0">
                <a:pos x="T10" y="T11"/>
              </a:cxn>
            </a:cxnLst>
            <a:rect l="0" t="0" r="r" b="b"/>
            <a:pathLst>
              <a:path w="20" h="19">
                <a:moveTo>
                  <a:pt x="0" y="15"/>
                </a:moveTo>
                <a:lnTo>
                  <a:pt x="2" y="19"/>
                </a:lnTo>
                <a:lnTo>
                  <a:pt x="1" y="18"/>
                </a:lnTo>
                <a:lnTo>
                  <a:pt x="17" y="0"/>
                </a:lnTo>
                <a:lnTo>
                  <a:pt x="20" y="3"/>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76" name="Freeform 275">
            <a:extLst>
              <a:ext uri="{FF2B5EF4-FFF2-40B4-BE49-F238E27FC236}">
                <a16:creationId xmlns:a16="http://schemas.microsoft.com/office/drawing/2014/main" id="{E51FD9A2-8D2F-ED4E-9CF5-86A853636134}"/>
              </a:ext>
            </a:extLst>
          </p:cNvPr>
          <p:cNvSpPr>
            <a:spLocks/>
          </p:cNvSpPr>
          <p:nvPr/>
        </p:nvSpPr>
        <p:spPr bwMode="auto">
          <a:xfrm>
            <a:off x="6768130" y="3412705"/>
            <a:ext cx="14081" cy="15716"/>
          </a:xfrm>
          <a:custGeom>
            <a:avLst/>
            <a:gdLst>
              <a:gd name="T0" fmla="*/ 17 w 26"/>
              <a:gd name="T1" fmla="*/ 0 h 25"/>
              <a:gd name="T2" fmla="*/ 26 w 26"/>
              <a:gd name="T3" fmla="*/ 8 h 25"/>
              <a:gd name="T4" fmla="*/ 9 w 26"/>
              <a:gd name="T5" fmla="*/ 25 h 25"/>
              <a:gd name="T6" fmla="*/ 0 w 26"/>
              <a:gd name="T7" fmla="*/ 18 h 25"/>
              <a:gd name="T8" fmla="*/ 17 w 26"/>
              <a:gd name="T9" fmla="*/ 0 h 25"/>
            </a:gdLst>
            <a:ahLst/>
            <a:cxnLst>
              <a:cxn ang="0">
                <a:pos x="T0" y="T1"/>
              </a:cxn>
              <a:cxn ang="0">
                <a:pos x="T2" y="T3"/>
              </a:cxn>
              <a:cxn ang="0">
                <a:pos x="T4" y="T5"/>
              </a:cxn>
              <a:cxn ang="0">
                <a:pos x="T6" y="T7"/>
              </a:cxn>
              <a:cxn ang="0">
                <a:pos x="T8" y="T9"/>
              </a:cxn>
            </a:cxnLst>
            <a:rect l="0" t="0" r="r" b="b"/>
            <a:pathLst>
              <a:path w="26" h="25">
                <a:moveTo>
                  <a:pt x="17" y="0"/>
                </a:moveTo>
                <a:lnTo>
                  <a:pt x="26" y="8"/>
                </a:lnTo>
                <a:lnTo>
                  <a:pt x="9" y="25"/>
                </a:lnTo>
                <a:lnTo>
                  <a:pt x="0" y="18"/>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77" name="Freeform 276">
            <a:extLst>
              <a:ext uri="{FF2B5EF4-FFF2-40B4-BE49-F238E27FC236}">
                <a16:creationId xmlns:a16="http://schemas.microsoft.com/office/drawing/2014/main" id="{88E4E098-3418-6649-AADA-6BDF14C8E166}"/>
              </a:ext>
            </a:extLst>
          </p:cNvPr>
          <p:cNvSpPr>
            <a:spLocks/>
          </p:cNvSpPr>
          <p:nvPr/>
        </p:nvSpPr>
        <p:spPr bwMode="auto">
          <a:xfrm>
            <a:off x="6698807" y="3350963"/>
            <a:ext cx="10832" cy="15716"/>
          </a:xfrm>
          <a:custGeom>
            <a:avLst/>
            <a:gdLst>
              <a:gd name="T0" fmla="*/ 19 w 19"/>
              <a:gd name="T1" fmla="*/ 4 h 27"/>
              <a:gd name="T2" fmla="*/ 8 w 19"/>
              <a:gd name="T3" fmla="*/ 0 h 27"/>
              <a:gd name="T4" fmla="*/ 0 w 19"/>
              <a:gd name="T5" fmla="*/ 23 h 27"/>
              <a:gd name="T6" fmla="*/ 12 w 19"/>
              <a:gd name="T7" fmla="*/ 27 h 27"/>
              <a:gd name="T8" fmla="*/ 19 w 19"/>
              <a:gd name="T9" fmla="*/ 4 h 27"/>
            </a:gdLst>
            <a:ahLst/>
            <a:cxnLst>
              <a:cxn ang="0">
                <a:pos x="T0" y="T1"/>
              </a:cxn>
              <a:cxn ang="0">
                <a:pos x="T2" y="T3"/>
              </a:cxn>
              <a:cxn ang="0">
                <a:pos x="T4" y="T5"/>
              </a:cxn>
              <a:cxn ang="0">
                <a:pos x="T6" y="T7"/>
              </a:cxn>
              <a:cxn ang="0">
                <a:pos x="T8" y="T9"/>
              </a:cxn>
            </a:cxnLst>
            <a:rect l="0" t="0" r="r" b="b"/>
            <a:pathLst>
              <a:path w="19" h="27">
                <a:moveTo>
                  <a:pt x="19" y="4"/>
                </a:moveTo>
                <a:lnTo>
                  <a:pt x="8" y="0"/>
                </a:lnTo>
                <a:lnTo>
                  <a:pt x="0" y="23"/>
                </a:lnTo>
                <a:lnTo>
                  <a:pt x="12" y="27"/>
                </a:lnTo>
                <a:lnTo>
                  <a:pt x="1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78" name="Freeform 277">
            <a:extLst>
              <a:ext uri="{FF2B5EF4-FFF2-40B4-BE49-F238E27FC236}">
                <a16:creationId xmlns:a16="http://schemas.microsoft.com/office/drawing/2014/main" id="{4B4B01D2-E15E-C44D-97AC-1F8A30E9909C}"/>
              </a:ext>
            </a:extLst>
          </p:cNvPr>
          <p:cNvSpPr>
            <a:spLocks/>
          </p:cNvSpPr>
          <p:nvPr/>
        </p:nvSpPr>
        <p:spPr bwMode="auto">
          <a:xfrm>
            <a:off x="6771379" y="3354330"/>
            <a:ext cx="32495" cy="28065"/>
          </a:xfrm>
          <a:custGeom>
            <a:avLst/>
            <a:gdLst>
              <a:gd name="T0" fmla="*/ 12 w 63"/>
              <a:gd name="T1" fmla="*/ 0 h 48"/>
              <a:gd name="T2" fmla="*/ 0 w 63"/>
              <a:gd name="T3" fmla="*/ 22 h 48"/>
              <a:gd name="T4" fmla="*/ 52 w 63"/>
              <a:gd name="T5" fmla="*/ 48 h 48"/>
              <a:gd name="T6" fmla="*/ 63 w 63"/>
              <a:gd name="T7" fmla="*/ 27 h 48"/>
              <a:gd name="T8" fmla="*/ 12 w 63"/>
              <a:gd name="T9" fmla="*/ 0 h 48"/>
            </a:gdLst>
            <a:ahLst/>
            <a:cxnLst>
              <a:cxn ang="0">
                <a:pos x="T0" y="T1"/>
              </a:cxn>
              <a:cxn ang="0">
                <a:pos x="T2" y="T3"/>
              </a:cxn>
              <a:cxn ang="0">
                <a:pos x="T4" y="T5"/>
              </a:cxn>
              <a:cxn ang="0">
                <a:pos x="T6" y="T7"/>
              </a:cxn>
              <a:cxn ang="0">
                <a:pos x="T8" y="T9"/>
              </a:cxn>
            </a:cxnLst>
            <a:rect l="0" t="0" r="r" b="b"/>
            <a:pathLst>
              <a:path w="63" h="48">
                <a:moveTo>
                  <a:pt x="12" y="0"/>
                </a:moveTo>
                <a:lnTo>
                  <a:pt x="0" y="22"/>
                </a:lnTo>
                <a:lnTo>
                  <a:pt x="52" y="48"/>
                </a:lnTo>
                <a:lnTo>
                  <a:pt x="63" y="27"/>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79" name="Freeform 278">
            <a:extLst>
              <a:ext uri="{FF2B5EF4-FFF2-40B4-BE49-F238E27FC236}">
                <a16:creationId xmlns:a16="http://schemas.microsoft.com/office/drawing/2014/main" id="{4D586FE3-9A69-DC44-8FE2-4B41EBD23DBE}"/>
              </a:ext>
            </a:extLst>
          </p:cNvPr>
          <p:cNvSpPr>
            <a:spLocks/>
          </p:cNvSpPr>
          <p:nvPr/>
        </p:nvSpPr>
        <p:spPr bwMode="auto">
          <a:xfrm>
            <a:off x="6797375" y="3371169"/>
            <a:ext cx="24913" cy="29187"/>
          </a:xfrm>
          <a:custGeom>
            <a:avLst/>
            <a:gdLst>
              <a:gd name="T0" fmla="*/ 17 w 49"/>
              <a:gd name="T1" fmla="*/ 0 h 49"/>
              <a:gd name="T2" fmla="*/ 0 w 49"/>
              <a:gd name="T3" fmla="*/ 17 h 49"/>
              <a:gd name="T4" fmla="*/ 32 w 49"/>
              <a:gd name="T5" fmla="*/ 49 h 49"/>
              <a:gd name="T6" fmla="*/ 49 w 49"/>
              <a:gd name="T7" fmla="*/ 31 h 49"/>
              <a:gd name="T8" fmla="*/ 17 w 49"/>
              <a:gd name="T9" fmla="*/ 0 h 49"/>
            </a:gdLst>
            <a:ahLst/>
            <a:cxnLst>
              <a:cxn ang="0">
                <a:pos x="T0" y="T1"/>
              </a:cxn>
              <a:cxn ang="0">
                <a:pos x="T2" y="T3"/>
              </a:cxn>
              <a:cxn ang="0">
                <a:pos x="T4" y="T5"/>
              </a:cxn>
              <a:cxn ang="0">
                <a:pos x="T6" y="T7"/>
              </a:cxn>
              <a:cxn ang="0">
                <a:pos x="T8" y="T9"/>
              </a:cxn>
            </a:cxnLst>
            <a:rect l="0" t="0" r="r" b="b"/>
            <a:pathLst>
              <a:path w="49" h="49">
                <a:moveTo>
                  <a:pt x="17" y="0"/>
                </a:moveTo>
                <a:lnTo>
                  <a:pt x="0" y="17"/>
                </a:lnTo>
                <a:lnTo>
                  <a:pt x="32" y="49"/>
                </a:lnTo>
                <a:lnTo>
                  <a:pt x="49" y="31"/>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80" name="Freeform 279">
            <a:extLst>
              <a:ext uri="{FF2B5EF4-FFF2-40B4-BE49-F238E27FC236}">
                <a16:creationId xmlns:a16="http://schemas.microsoft.com/office/drawing/2014/main" id="{820B94E9-85D7-E64B-9199-00D455471213}"/>
              </a:ext>
            </a:extLst>
          </p:cNvPr>
          <p:cNvSpPr>
            <a:spLocks/>
          </p:cNvSpPr>
          <p:nvPr/>
        </p:nvSpPr>
        <p:spPr bwMode="auto">
          <a:xfrm>
            <a:off x="6797375" y="3370047"/>
            <a:ext cx="10832" cy="12349"/>
          </a:xfrm>
          <a:custGeom>
            <a:avLst/>
            <a:gdLst>
              <a:gd name="T0" fmla="*/ 14 w 17"/>
              <a:gd name="T1" fmla="*/ 0 h 21"/>
              <a:gd name="T2" fmla="*/ 17 w 17"/>
              <a:gd name="T3" fmla="*/ 1 h 21"/>
              <a:gd name="T4" fmla="*/ 0 w 17"/>
              <a:gd name="T5" fmla="*/ 18 h 21"/>
              <a:gd name="T6" fmla="*/ 3 w 17"/>
              <a:gd name="T7" fmla="*/ 21 h 21"/>
              <a:gd name="T8" fmla="*/ 14 w 17"/>
              <a:gd name="T9" fmla="*/ 0 h 21"/>
            </a:gdLst>
            <a:ahLst/>
            <a:cxnLst>
              <a:cxn ang="0">
                <a:pos x="T0" y="T1"/>
              </a:cxn>
              <a:cxn ang="0">
                <a:pos x="T2" y="T3"/>
              </a:cxn>
              <a:cxn ang="0">
                <a:pos x="T4" y="T5"/>
              </a:cxn>
              <a:cxn ang="0">
                <a:pos x="T6" y="T7"/>
              </a:cxn>
              <a:cxn ang="0">
                <a:pos x="T8" y="T9"/>
              </a:cxn>
            </a:cxnLst>
            <a:rect l="0" t="0" r="r" b="b"/>
            <a:pathLst>
              <a:path w="17" h="21">
                <a:moveTo>
                  <a:pt x="14" y="0"/>
                </a:moveTo>
                <a:lnTo>
                  <a:pt x="17" y="1"/>
                </a:lnTo>
                <a:lnTo>
                  <a:pt x="0" y="18"/>
                </a:lnTo>
                <a:lnTo>
                  <a:pt x="3" y="2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81" name="Freeform 280">
            <a:extLst>
              <a:ext uri="{FF2B5EF4-FFF2-40B4-BE49-F238E27FC236}">
                <a16:creationId xmlns:a16="http://schemas.microsoft.com/office/drawing/2014/main" id="{630F7230-68EE-4D45-994F-01A66DF6E12D}"/>
              </a:ext>
            </a:extLst>
          </p:cNvPr>
          <p:cNvSpPr>
            <a:spLocks/>
          </p:cNvSpPr>
          <p:nvPr/>
        </p:nvSpPr>
        <p:spPr bwMode="auto">
          <a:xfrm>
            <a:off x="6813622" y="3389131"/>
            <a:ext cx="36827" cy="40413"/>
          </a:xfrm>
          <a:custGeom>
            <a:avLst/>
            <a:gdLst>
              <a:gd name="T0" fmla="*/ 17 w 70"/>
              <a:gd name="T1" fmla="*/ 0 h 68"/>
              <a:gd name="T2" fmla="*/ 0 w 70"/>
              <a:gd name="T3" fmla="*/ 18 h 68"/>
              <a:gd name="T4" fmla="*/ 54 w 70"/>
              <a:gd name="T5" fmla="*/ 68 h 68"/>
              <a:gd name="T6" fmla="*/ 70 w 70"/>
              <a:gd name="T7" fmla="*/ 50 h 68"/>
              <a:gd name="T8" fmla="*/ 17 w 70"/>
              <a:gd name="T9" fmla="*/ 0 h 68"/>
            </a:gdLst>
            <a:ahLst/>
            <a:cxnLst>
              <a:cxn ang="0">
                <a:pos x="T0" y="T1"/>
              </a:cxn>
              <a:cxn ang="0">
                <a:pos x="T2" y="T3"/>
              </a:cxn>
              <a:cxn ang="0">
                <a:pos x="T4" y="T5"/>
              </a:cxn>
              <a:cxn ang="0">
                <a:pos x="T6" y="T7"/>
              </a:cxn>
              <a:cxn ang="0">
                <a:pos x="T8" y="T9"/>
              </a:cxn>
            </a:cxnLst>
            <a:rect l="0" t="0" r="r" b="b"/>
            <a:pathLst>
              <a:path w="70" h="68">
                <a:moveTo>
                  <a:pt x="17" y="0"/>
                </a:moveTo>
                <a:lnTo>
                  <a:pt x="0" y="18"/>
                </a:lnTo>
                <a:lnTo>
                  <a:pt x="54" y="68"/>
                </a:lnTo>
                <a:lnTo>
                  <a:pt x="70" y="5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82" name="Freeform 281">
            <a:extLst>
              <a:ext uri="{FF2B5EF4-FFF2-40B4-BE49-F238E27FC236}">
                <a16:creationId xmlns:a16="http://schemas.microsoft.com/office/drawing/2014/main" id="{B73AB0E0-A8EE-0941-9C2E-E03AE5631B62}"/>
              </a:ext>
            </a:extLst>
          </p:cNvPr>
          <p:cNvSpPr>
            <a:spLocks/>
          </p:cNvSpPr>
          <p:nvPr/>
        </p:nvSpPr>
        <p:spPr bwMode="auto">
          <a:xfrm>
            <a:off x="6813622" y="3389131"/>
            <a:ext cx="10832" cy="11226"/>
          </a:xfrm>
          <a:custGeom>
            <a:avLst/>
            <a:gdLst>
              <a:gd name="T0" fmla="*/ 0 w 17"/>
              <a:gd name="T1" fmla="*/ 18 h 18"/>
              <a:gd name="T2" fmla="*/ 17 w 17"/>
              <a:gd name="T3" fmla="*/ 0 h 18"/>
              <a:gd name="T4" fmla="*/ 0 w 17"/>
              <a:gd name="T5" fmla="*/ 18 h 18"/>
            </a:gdLst>
            <a:ahLst/>
            <a:cxnLst>
              <a:cxn ang="0">
                <a:pos x="T0" y="T1"/>
              </a:cxn>
              <a:cxn ang="0">
                <a:pos x="T2" y="T3"/>
              </a:cxn>
              <a:cxn ang="0">
                <a:pos x="T4" y="T5"/>
              </a:cxn>
            </a:cxnLst>
            <a:rect l="0" t="0" r="r" b="b"/>
            <a:pathLst>
              <a:path w="17" h="18">
                <a:moveTo>
                  <a:pt x="0" y="18"/>
                </a:moveTo>
                <a:lnTo>
                  <a:pt x="17"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83" name="Freeform 282">
            <a:extLst>
              <a:ext uri="{FF2B5EF4-FFF2-40B4-BE49-F238E27FC236}">
                <a16:creationId xmlns:a16="http://schemas.microsoft.com/office/drawing/2014/main" id="{1EEABE29-EA85-2D48-AE1A-2C95746BF2E9}"/>
              </a:ext>
            </a:extLst>
          </p:cNvPr>
          <p:cNvSpPr>
            <a:spLocks/>
          </p:cNvSpPr>
          <p:nvPr/>
        </p:nvSpPr>
        <p:spPr bwMode="auto">
          <a:xfrm>
            <a:off x="6841784" y="3419441"/>
            <a:ext cx="36827" cy="40413"/>
          </a:xfrm>
          <a:custGeom>
            <a:avLst/>
            <a:gdLst>
              <a:gd name="T0" fmla="*/ 16 w 70"/>
              <a:gd name="T1" fmla="*/ 0 h 68"/>
              <a:gd name="T2" fmla="*/ 0 w 70"/>
              <a:gd name="T3" fmla="*/ 18 h 68"/>
              <a:gd name="T4" fmla="*/ 53 w 70"/>
              <a:gd name="T5" fmla="*/ 68 h 68"/>
              <a:gd name="T6" fmla="*/ 70 w 70"/>
              <a:gd name="T7" fmla="*/ 50 h 68"/>
              <a:gd name="T8" fmla="*/ 16 w 70"/>
              <a:gd name="T9" fmla="*/ 0 h 68"/>
            </a:gdLst>
            <a:ahLst/>
            <a:cxnLst>
              <a:cxn ang="0">
                <a:pos x="T0" y="T1"/>
              </a:cxn>
              <a:cxn ang="0">
                <a:pos x="T2" y="T3"/>
              </a:cxn>
              <a:cxn ang="0">
                <a:pos x="T4" y="T5"/>
              </a:cxn>
              <a:cxn ang="0">
                <a:pos x="T6" y="T7"/>
              </a:cxn>
              <a:cxn ang="0">
                <a:pos x="T8" y="T9"/>
              </a:cxn>
            </a:cxnLst>
            <a:rect l="0" t="0" r="r" b="b"/>
            <a:pathLst>
              <a:path w="70" h="68">
                <a:moveTo>
                  <a:pt x="16" y="0"/>
                </a:moveTo>
                <a:lnTo>
                  <a:pt x="0" y="18"/>
                </a:lnTo>
                <a:lnTo>
                  <a:pt x="53" y="68"/>
                </a:lnTo>
                <a:lnTo>
                  <a:pt x="70" y="5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84" name="Freeform 283">
            <a:extLst>
              <a:ext uri="{FF2B5EF4-FFF2-40B4-BE49-F238E27FC236}">
                <a16:creationId xmlns:a16="http://schemas.microsoft.com/office/drawing/2014/main" id="{09203F35-C21C-764F-8EF9-1A0DFA904664}"/>
              </a:ext>
            </a:extLst>
          </p:cNvPr>
          <p:cNvSpPr>
            <a:spLocks/>
          </p:cNvSpPr>
          <p:nvPr/>
        </p:nvSpPr>
        <p:spPr bwMode="auto">
          <a:xfrm>
            <a:off x="6869947" y="3448628"/>
            <a:ext cx="12998" cy="14594"/>
          </a:xfrm>
          <a:custGeom>
            <a:avLst/>
            <a:gdLst>
              <a:gd name="T0" fmla="*/ 17 w 26"/>
              <a:gd name="T1" fmla="*/ 0 h 25"/>
              <a:gd name="T2" fmla="*/ 26 w 26"/>
              <a:gd name="T3" fmla="*/ 8 h 25"/>
              <a:gd name="T4" fmla="*/ 9 w 26"/>
              <a:gd name="T5" fmla="*/ 25 h 25"/>
              <a:gd name="T6" fmla="*/ 0 w 26"/>
              <a:gd name="T7" fmla="*/ 18 h 25"/>
              <a:gd name="T8" fmla="*/ 17 w 26"/>
              <a:gd name="T9" fmla="*/ 0 h 25"/>
            </a:gdLst>
            <a:ahLst/>
            <a:cxnLst>
              <a:cxn ang="0">
                <a:pos x="T0" y="T1"/>
              </a:cxn>
              <a:cxn ang="0">
                <a:pos x="T2" y="T3"/>
              </a:cxn>
              <a:cxn ang="0">
                <a:pos x="T4" y="T5"/>
              </a:cxn>
              <a:cxn ang="0">
                <a:pos x="T6" y="T7"/>
              </a:cxn>
              <a:cxn ang="0">
                <a:pos x="T8" y="T9"/>
              </a:cxn>
            </a:cxnLst>
            <a:rect l="0" t="0" r="r" b="b"/>
            <a:pathLst>
              <a:path w="26" h="25">
                <a:moveTo>
                  <a:pt x="17" y="0"/>
                </a:moveTo>
                <a:lnTo>
                  <a:pt x="26" y="8"/>
                </a:lnTo>
                <a:lnTo>
                  <a:pt x="9" y="25"/>
                </a:lnTo>
                <a:lnTo>
                  <a:pt x="0" y="18"/>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85" name="Freeform 284">
            <a:extLst>
              <a:ext uri="{FF2B5EF4-FFF2-40B4-BE49-F238E27FC236}">
                <a16:creationId xmlns:a16="http://schemas.microsoft.com/office/drawing/2014/main" id="{8C8C64EC-E58A-3240-9344-5189E27472E9}"/>
              </a:ext>
            </a:extLst>
          </p:cNvPr>
          <p:cNvSpPr>
            <a:spLocks/>
          </p:cNvSpPr>
          <p:nvPr/>
        </p:nvSpPr>
        <p:spPr bwMode="auto">
          <a:xfrm>
            <a:off x="6767046" y="3350963"/>
            <a:ext cx="10832" cy="15716"/>
          </a:xfrm>
          <a:custGeom>
            <a:avLst/>
            <a:gdLst>
              <a:gd name="T0" fmla="*/ 22 w 22"/>
              <a:gd name="T1" fmla="*/ 5 h 27"/>
              <a:gd name="T2" fmla="*/ 12 w 22"/>
              <a:gd name="T3" fmla="*/ 0 h 27"/>
              <a:gd name="T4" fmla="*/ 0 w 22"/>
              <a:gd name="T5" fmla="*/ 22 h 27"/>
              <a:gd name="T6" fmla="*/ 10 w 22"/>
              <a:gd name="T7" fmla="*/ 27 h 27"/>
              <a:gd name="T8" fmla="*/ 22 w 22"/>
              <a:gd name="T9" fmla="*/ 5 h 27"/>
            </a:gdLst>
            <a:ahLst/>
            <a:cxnLst>
              <a:cxn ang="0">
                <a:pos x="T0" y="T1"/>
              </a:cxn>
              <a:cxn ang="0">
                <a:pos x="T2" y="T3"/>
              </a:cxn>
              <a:cxn ang="0">
                <a:pos x="T4" y="T5"/>
              </a:cxn>
              <a:cxn ang="0">
                <a:pos x="T6" y="T7"/>
              </a:cxn>
              <a:cxn ang="0">
                <a:pos x="T8" y="T9"/>
              </a:cxn>
            </a:cxnLst>
            <a:rect l="0" t="0" r="r" b="b"/>
            <a:pathLst>
              <a:path w="22" h="27">
                <a:moveTo>
                  <a:pt x="22" y="5"/>
                </a:moveTo>
                <a:lnTo>
                  <a:pt x="12" y="0"/>
                </a:lnTo>
                <a:lnTo>
                  <a:pt x="0" y="22"/>
                </a:lnTo>
                <a:lnTo>
                  <a:pt x="10" y="27"/>
                </a:lnTo>
                <a:lnTo>
                  <a:pt x="2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86" name="Freeform 285">
            <a:extLst>
              <a:ext uri="{FF2B5EF4-FFF2-40B4-BE49-F238E27FC236}">
                <a16:creationId xmlns:a16="http://schemas.microsoft.com/office/drawing/2014/main" id="{7ED6425F-B098-1841-9807-CBFAD7A8B8DA}"/>
              </a:ext>
            </a:extLst>
          </p:cNvPr>
          <p:cNvSpPr>
            <a:spLocks/>
          </p:cNvSpPr>
          <p:nvPr/>
        </p:nvSpPr>
        <p:spPr bwMode="auto">
          <a:xfrm>
            <a:off x="6803874" y="3371169"/>
            <a:ext cx="44410" cy="30310"/>
          </a:xfrm>
          <a:custGeom>
            <a:avLst/>
            <a:gdLst>
              <a:gd name="T0" fmla="*/ 8 w 84"/>
              <a:gd name="T1" fmla="*/ 0 h 50"/>
              <a:gd name="T2" fmla="*/ 0 w 84"/>
              <a:gd name="T3" fmla="*/ 23 h 50"/>
              <a:gd name="T4" fmla="*/ 77 w 84"/>
              <a:gd name="T5" fmla="*/ 50 h 50"/>
              <a:gd name="T6" fmla="*/ 84 w 84"/>
              <a:gd name="T7" fmla="*/ 28 h 50"/>
              <a:gd name="T8" fmla="*/ 8 w 84"/>
              <a:gd name="T9" fmla="*/ 0 h 50"/>
            </a:gdLst>
            <a:ahLst/>
            <a:cxnLst>
              <a:cxn ang="0">
                <a:pos x="T0" y="T1"/>
              </a:cxn>
              <a:cxn ang="0">
                <a:pos x="T2" y="T3"/>
              </a:cxn>
              <a:cxn ang="0">
                <a:pos x="T4" y="T5"/>
              </a:cxn>
              <a:cxn ang="0">
                <a:pos x="T6" y="T7"/>
              </a:cxn>
              <a:cxn ang="0">
                <a:pos x="T8" y="T9"/>
              </a:cxn>
            </a:cxnLst>
            <a:rect l="0" t="0" r="r" b="b"/>
            <a:pathLst>
              <a:path w="84" h="50">
                <a:moveTo>
                  <a:pt x="8" y="0"/>
                </a:moveTo>
                <a:lnTo>
                  <a:pt x="0" y="23"/>
                </a:lnTo>
                <a:lnTo>
                  <a:pt x="77" y="50"/>
                </a:lnTo>
                <a:lnTo>
                  <a:pt x="84" y="28"/>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87" name="Freeform 286">
            <a:extLst>
              <a:ext uri="{FF2B5EF4-FFF2-40B4-BE49-F238E27FC236}">
                <a16:creationId xmlns:a16="http://schemas.microsoft.com/office/drawing/2014/main" id="{0F3958D8-8E2B-7F4B-BF51-6AC356CE9C82}"/>
              </a:ext>
            </a:extLst>
          </p:cNvPr>
          <p:cNvSpPr>
            <a:spLocks/>
          </p:cNvSpPr>
          <p:nvPr/>
        </p:nvSpPr>
        <p:spPr bwMode="auto">
          <a:xfrm>
            <a:off x="6843951" y="3388008"/>
            <a:ext cx="10832" cy="15716"/>
          </a:xfrm>
          <a:custGeom>
            <a:avLst/>
            <a:gdLst>
              <a:gd name="T0" fmla="*/ 7 w 19"/>
              <a:gd name="T1" fmla="*/ 0 h 26"/>
              <a:gd name="T2" fmla="*/ 19 w 19"/>
              <a:gd name="T3" fmla="*/ 3 h 26"/>
              <a:gd name="T4" fmla="*/ 11 w 19"/>
              <a:gd name="T5" fmla="*/ 26 h 26"/>
              <a:gd name="T6" fmla="*/ 0 w 19"/>
              <a:gd name="T7" fmla="*/ 22 h 26"/>
              <a:gd name="T8" fmla="*/ 7 w 19"/>
              <a:gd name="T9" fmla="*/ 0 h 26"/>
            </a:gdLst>
            <a:ahLst/>
            <a:cxnLst>
              <a:cxn ang="0">
                <a:pos x="T0" y="T1"/>
              </a:cxn>
              <a:cxn ang="0">
                <a:pos x="T2" y="T3"/>
              </a:cxn>
              <a:cxn ang="0">
                <a:pos x="T4" y="T5"/>
              </a:cxn>
              <a:cxn ang="0">
                <a:pos x="T6" y="T7"/>
              </a:cxn>
              <a:cxn ang="0">
                <a:pos x="T8" y="T9"/>
              </a:cxn>
            </a:cxnLst>
            <a:rect l="0" t="0" r="r" b="b"/>
            <a:pathLst>
              <a:path w="19" h="26">
                <a:moveTo>
                  <a:pt x="7" y="0"/>
                </a:moveTo>
                <a:lnTo>
                  <a:pt x="19" y="3"/>
                </a:lnTo>
                <a:lnTo>
                  <a:pt x="11" y="26"/>
                </a:lnTo>
                <a:lnTo>
                  <a:pt x="0" y="22"/>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88" name="Freeform 287">
            <a:extLst>
              <a:ext uri="{FF2B5EF4-FFF2-40B4-BE49-F238E27FC236}">
                <a16:creationId xmlns:a16="http://schemas.microsoft.com/office/drawing/2014/main" id="{25F4701B-3E57-8D40-8FD3-82C30F8C9730}"/>
              </a:ext>
            </a:extLst>
          </p:cNvPr>
          <p:cNvSpPr>
            <a:spLocks/>
          </p:cNvSpPr>
          <p:nvPr/>
        </p:nvSpPr>
        <p:spPr bwMode="auto">
          <a:xfrm>
            <a:off x="6797375" y="3368924"/>
            <a:ext cx="11915" cy="15716"/>
          </a:xfrm>
          <a:custGeom>
            <a:avLst/>
            <a:gdLst>
              <a:gd name="T0" fmla="*/ 19 w 19"/>
              <a:gd name="T1" fmla="*/ 4 h 27"/>
              <a:gd name="T2" fmla="*/ 7 w 19"/>
              <a:gd name="T3" fmla="*/ 0 h 27"/>
              <a:gd name="T4" fmla="*/ 0 w 19"/>
              <a:gd name="T5" fmla="*/ 23 h 27"/>
              <a:gd name="T6" fmla="*/ 11 w 19"/>
              <a:gd name="T7" fmla="*/ 27 h 27"/>
              <a:gd name="T8" fmla="*/ 19 w 19"/>
              <a:gd name="T9" fmla="*/ 4 h 27"/>
            </a:gdLst>
            <a:ahLst/>
            <a:cxnLst>
              <a:cxn ang="0">
                <a:pos x="T0" y="T1"/>
              </a:cxn>
              <a:cxn ang="0">
                <a:pos x="T2" y="T3"/>
              </a:cxn>
              <a:cxn ang="0">
                <a:pos x="T4" y="T5"/>
              </a:cxn>
              <a:cxn ang="0">
                <a:pos x="T6" y="T7"/>
              </a:cxn>
              <a:cxn ang="0">
                <a:pos x="T8" y="T9"/>
              </a:cxn>
            </a:cxnLst>
            <a:rect l="0" t="0" r="r" b="b"/>
            <a:pathLst>
              <a:path w="19" h="27">
                <a:moveTo>
                  <a:pt x="19" y="4"/>
                </a:moveTo>
                <a:lnTo>
                  <a:pt x="7" y="0"/>
                </a:lnTo>
                <a:lnTo>
                  <a:pt x="0" y="23"/>
                </a:lnTo>
                <a:lnTo>
                  <a:pt x="11" y="27"/>
                </a:lnTo>
                <a:lnTo>
                  <a:pt x="1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89" name="Freeform 288">
            <a:extLst>
              <a:ext uri="{FF2B5EF4-FFF2-40B4-BE49-F238E27FC236}">
                <a16:creationId xmlns:a16="http://schemas.microsoft.com/office/drawing/2014/main" id="{5550C402-C86F-7A41-9C4D-135BE50B68C3}"/>
              </a:ext>
            </a:extLst>
          </p:cNvPr>
          <p:cNvSpPr>
            <a:spLocks/>
          </p:cNvSpPr>
          <p:nvPr/>
        </p:nvSpPr>
        <p:spPr bwMode="auto">
          <a:xfrm>
            <a:off x="6841784" y="3354330"/>
            <a:ext cx="30329" cy="28065"/>
          </a:xfrm>
          <a:custGeom>
            <a:avLst/>
            <a:gdLst>
              <a:gd name="T0" fmla="*/ 12 w 57"/>
              <a:gd name="T1" fmla="*/ 0 h 47"/>
              <a:gd name="T2" fmla="*/ 0 w 57"/>
              <a:gd name="T3" fmla="*/ 20 h 47"/>
              <a:gd name="T4" fmla="*/ 44 w 57"/>
              <a:gd name="T5" fmla="*/ 47 h 47"/>
              <a:gd name="T6" fmla="*/ 57 w 57"/>
              <a:gd name="T7" fmla="*/ 27 h 47"/>
              <a:gd name="T8" fmla="*/ 12 w 57"/>
              <a:gd name="T9" fmla="*/ 0 h 47"/>
            </a:gdLst>
            <a:ahLst/>
            <a:cxnLst>
              <a:cxn ang="0">
                <a:pos x="T0" y="T1"/>
              </a:cxn>
              <a:cxn ang="0">
                <a:pos x="T2" y="T3"/>
              </a:cxn>
              <a:cxn ang="0">
                <a:pos x="T4" y="T5"/>
              </a:cxn>
              <a:cxn ang="0">
                <a:pos x="T6" y="T7"/>
              </a:cxn>
              <a:cxn ang="0">
                <a:pos x="T8" y="T9"/>
              </a:cxn>
            </a:cxnLst>
            <a:rect l="0" t="0" r="r" b="b"/>
            <a:pathLst>
              <a:path w="57" h="47">
                <a:moveTo>
                  <a:pt x="12" y="0"/>
                </a:moveTo>
                <a:lnTo>
                  <a:pt x="0" y="20"/>
                </a:lnTo>
                <a:lnTo>
                  <a:pt x="44" y="47"/>
                </a:lnTo>
                <a:lnTo>
                  <a:pt x="57" y="27"/>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90" name="Freeform 289">
            <a:extLst>
              <a:ext uri="{FF2B5EF4-FFF2-40B4-BE49-F238E27FC236}">
                <a16:creationId xmlns:a16="http://schemas.microsoft.com/office/drawing/2014/main" id="{150A95AE-E13E-8E44-A843-C95B8CEF911A}"/>
              </a:ext>
            </a:extLst>
          </p:cNvPr>
          <p:cNvSpPr>
            <a:spLocks/>
          </p:cNvSpPr>
          <p:nvPr/>
        </p:nvSpPr>
        <p:spPr bwMode="auto">
          <a:xfrm>
            <a:off x="6863448" y="3371169"/>
            <a:ext cx="31411" cy="34800"/>
          </a:xfrm>
          <a:custGeom>
            <a:avLst/>
            <a:gdLst>
              <a:gd name="T0" fmla="*/ 16 w 60"/>
              <a:gd name="T1" fmla="*/ 0 h 59"/>
              <a:gd name="T2" fmla="*/ 0 w 60"/>
              <a:gd name="T3" fmla="*/ 17 h 59"/>
              <a:gd name="T4" fmla="*/ 43 w 60"/>
              <a:gd name="T5" fmla="*/ 59 h 59"/>
              <a:gd name="T6" fmla="*/ 60 w 60"/>
              <a:gd name="T7" fmla="*/ 41 h 59"/>
              <a:gd name="T8" fmla="*/ 16 w 60"/>
              <a:gd name="T9" fmla="*/ 0 h 59"/>
            </a:gdLst>
            <a:ahLst/>
            <a:cxnLst>
              <a:cxn ang="0">
                <a:pos x="T0" y="T1"/>
              </a:cxn>
              <a:cxn ang="0">
                <a:pos x="T2" y="T3"/>
              </a:cxn>
              <a:cxn ang="0">
                <a:pos x="T4" y="T5"/>
              </a:cxn>
              <a:cxn ang="0">
                <a:pos x="T6" y="T7"/>
              </a:cxn>
              <a:cxn ang="0">
                <a:pos x="T8" y="T9"/>
              </a:cxn>
            </a:cxnLst>
            <a:rect l="0" t="0" r="r" b="b"/>
            <a:pathLst>
              <a:path w="60" h="59">
                <a:moveTo>
                  <a:pt x="16" y="0"/>
                </a:moveTo>
                <a:lnTo>
                  <a:pt x="0" y="17"/>
                </a:lnTo>
                <a:lnTo>
                  <a:pt x="43" y="59"/>
                </a:lnTo>
                <a:lnTo>
                  <a:pt x="60" y="41"/>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91" name="Freeform 290">
            <a:extLst>
              <a:ext uri="{FF2B5EF4-FFF2-40B4-BE49-F238E27FC236}">
                <a16:creationId xmlns:a16="http://schemas.microsoft.com/office/drawing/2014/main" id="{29177779-7851-C645-97CC-42E706B2ED7F}"/>
              </a:ext>
            </a:extLst>
          </p:cNvPr>
          <p:cNvSpPr>
            <a:spLocks/>
          </p:cNvSpPr>
          <p:nvPr/>
        </p:nvSpPr>
        <p:spPr bwMode="auto">
          <a:xfrm>
            <a:off x="6863448" y="3370047"/>
            <a:ext cx="11914" cy="12349"/>
          </a:xfrm>
          <a:custGeom>
            <a:avLst/>
            <a:gdLst>
              <a:gd name="T0" fmla="*/ 15 w 16"/>
              <a:gd name="T1" fmla="*/ 0 h 20"/>
              <a:gd name="T2" fmla="*/ 16 w 16"/>
              <a:gd name="T3" fmla="*/ 1 h 20"/>
              <a:gd name="T4" fmla="*/ 0 w 16"/>
              <a:gd name="T5" fmla="*/ 18 h 20"/>
              <a:gd name="T6" fmla="*/ 2 w 16"/>
              <a:gd name="T7" fmla="*/ 20 h 20"/>
              <a:gd name="T8" fmla="*/ 15 w 16"/>
              <a:gd name="T9" fmla="*/ 0 h 20"/>
            </a:gdLst>
            <a:ahLst/>
            <a:cxnLst>
              <a:cxn ang="0">
                <a:pos x="T0" y="T1"/>
              </a:cxn>
              <a:cxn ang="0">
                <a:pos x="T2" y="T3"/>
              </a:cxn>
              <a:cxn ang="0">
                <a:pos x="T4" y="T5"/>
              </a:cxn>
              <a:cxn ang="0">
                <a:pos x="T6" y="T7"/>
              </a:cxn>
              <a:cxn ang="0">
                <a:pos x="T8" y="T9"/>
              </a:cxn>
            </a:cxnLst>
            <a:rect l="0" t="0" r="r" b="b"/>
            <a:pathLst>
              <a:path w="16" h="20">
                <a:moveTo>
                  <a:pt x="15" y="0"/>
                </a:moveTo>
                <a:lnTo>
                  <a:pt x="16" y="1"/>
                </a:lnTo>
                <a:lnTo>
                  <a:pt x="0" y="18"/>
                </a:lnTo>
                <a:lnTo>
                  <a:pt x="2" y="2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92" name="Freeform 291">
            <a:extLst>
              <a:ext uri="{FF2B5EF4-FFF2-40B4-BE49-F238E27FC236}">
                <a16:creationId xmlns:a16="http://schemas.microsoft.com/office/drawing/2014/main" id="{8397F074-944E-3847-AEC6-D0F83972C44E}"/>
              </a:ext>
            </a:extLst>
          </p:cNvPr>
          <p:cNvSpPr>
            <a:spLocks/>
          </p:cNvSpPr>
          <p:nvPr/>
        </p:nvSpPr>
        <p:spPr bwMode="auto">
          <a:xfrm>
            <a:off x="6887277" y="3394744"/>
            <a:ext cx="30329" cy="34801"/>
          </a:xfrm>
          <a:custGeom>
            <a:avLst/>
            <a:gdLst>
              <a:gd name="T0" fmla="*/ 17 w 59"/>
              <a:gd name="T1" fmla="*/ 0 h 58"/>
              <a:gd name="T2" fmla="*/ 0 w 59"/>
              <a:gd name="T3" fmla="*/ 18 h 58"/>
              <a:gd name="T4" fmla="*/ 42 w 59"/>
              <a:gd name="T5" fmla="*/ 58 h 58"/>
              <a:gd name="T6" fmla="*/ 59 w 59"/>
              <a:gd name="T7" fmla="*/ 40 h 58"/>
              <a:gd name="T8" fmla="*/ 17 w 59"/>
              <a:gd name="T9" fmla="*/ 0 h 58"/>
            </a:gdLst>
            <a:ahLst/>
            <a:cxnLst>
              <a:cxn ang="0">
                <a:pos x="T0" y="T1"/>
              </a:cxn>
              <a:cxn ang="0">
                <a:pos x="T2" y="T3"/>
              </a:cxn>
              <a:cxn ang="0">
                <a:pos x="T4" y="T5"/>
              </a:cxn>
              <a:cxn ang="0">
                <a:pos x="T6" y="T7"/>
              </a:cxn>
              <a:cxn ang="0">
                <a:pos x="T8" y="T9"/>
              </a:cxn>
            </a:cxnLst>
            <a:rect l="0" t="0" r="r" b="b"/>
            <a:pathLst>
              <a:path w="59" h="58">
                <a:moveTo>
                  <a:pt x="17" y="0"/>
                </a:moveTo>
                <a:lnTo>
                  <a:pt x="0" y="18"/>
                </a:lnTo>
                <a:lnTo>
                  <a:pt x="42" y="58"/>
                </a:lnTo>
                <a:lnTo>
                  <a:pt x="59" y="4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93" name="Freeform 292">
            <a:extLst>
              <a:ext uri="{FF2B5EF4-FFF2-40B4-BE49-F238E27FC236}">
                <a16:creationId xmlns:a16="http://schemas.microsoft.com/office/drawing/2014/main" id="{81517BB9-9A89-6844-A23A-7DDA857E75A5}"/>
              </a:ext>
            </a:extLst>
          </p:cNvPr>
          <p:cNvSpPr>
            <a:spLocks/>
          </p:cNvSpPr>
          <p:nvPr/>
        </p:nvSpPr>
        <p:spPr bwMode="auto">
          <a:xfrm>
            <a:off x="6908940" y="3419441"/>
            <a:ext cx="12998" cy="14594"/>
          </a:xfrm>
          <a:custGeom>
            <a:avLst/>
            <a:gdLst>
              <a:gd name="T0" fmla="*/ 17 w 26"/>
              <a:gd name="T1" fmla="*/ 0 h 25"/>
              <a:gd name="T2" fmla="*/ 26 w 26"/>
              <a:gd name="T3" fmla="*/ 8 h 25"/>
              <a:gd name="T4" fmla="*/ 9 w 26"/>
              <a:gd name="T5" fmla="*/ 25 h 25"/>
              <a:gd name="T6" fmla="*/ 0 w 26"/>
              <a:gd name="T7" fmla="*/ 18 h 25"/>
              <a:gd name="T8" fmla="*/ 17 w 26"/>
              <a:gd name="T9" fmla="*/ 0 h 25"/>
            </a:gdLst>
            <a:ahLst/>
            <a:cxnLst>
              <a:cxn ang="0">
                <a:pos x="T0" y="T1"/>
              </a:cxn>
              <a:cxn ang="0">
                <a:pos x="T2" y="T3"/>
              </a:cxn>
              <a:cxn ang="0">
                <a:pos x="T4" y="T5"/>
              </a:cxn>
              <a:cxn ang="0">
                <a:pos x="T6" y="T7"/>
              </a:cxn>
              <a:cxn ang="0">
                <a:pos x="T8" y="T9"/>
              </a:cxn>
            </a:cxnLst>
            <a:rect l="0" t="0" r="r" b="b"/>
            <a:pathLst>
              <a:path w="26" h="25">
                <a:moveTo>
                  <a:pt x="17" y="0"/>
                </a:moveTo>
                <a:lnTo>
                  <a:pt x="26" y="8"/>
                </a:lnTo>
                <a:lnTo>
                  <a:pt x="9" y="25"/>
                </a:lnTo>
                <a:lnTo>
                  <a:pt x="0" y="18"/>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94" name="Freeform 293">
            <a:extLst>
              <a:ext uri="{FF2B5EF4-FFF2-40B4-BE49-F238E27FC236}">
                <a16:creationId xmlns:a16="http://schemas.microsoft.com/office/drawing/2014/main" id="{5876B003-FAE7-C04F-A6DF-EE7616208CCB}"/>
              </a:ext>
            </a:extLst>
          </p:cNvPr>
          <p:cNvSpPr>
            <a:spLocks/>
          </p:cNvSpPr>
          <p:nvPr/>
        </p:nvSpPr>
        <p:spPr bwMode="auto">
          <a:xfrm>
            <a:off x="6836368" y="3350963"/>
            <a:ext cx="11915" cy="14593"/>
          </a:xfrm>
          <a:custGeom>
            <a:avLst/>
            <a:gdLst>
              <a:gd name="T0" fmla="*/ 23 w 23"/>
              <a:gd name="T1" fmla="*/ 6 h 26"/>
              <a:gd name="T2" fmla="*/ 13 w 23"/>
              <a:gd name="T3" fmla="*/ 0 h 26"/>
              <a:gd name="T4" fmla="*/ 0 w 23"/>
              <a:gd name="T5" fmla="*/ 20 h 26"/>
              <a:gd name="T6" fmla="*/ 11 w 23"/>
              <a:gd name="T7" fmla="*/ 26 h 26"/>
              <a:gd name="T8" fmla="*/ 23 w 23"/>
              <a:gd name="T9" fmla="*/ 6 h 26"/>
            </a:gdLst>
            <a:ahLst/>
            <a:cxnLst>
              <a:cxn ang="0">
                <a:pos x="T0" y="T1"/>
              </a:cxn>
              <a:cxn ang="0">
                <a:pos x="T2" y="T3"/>
              </a:cxn>
              <a:cxn ang="0">
                <a:pos x="T4" y="T5"/>
              </a:cxn>
              <a:cxn ang="0">
                <a:pos x="T6" y="T7"/>
              </a:cxn>
              <a:cxn ang="0">
                <a:pos x="T8" y="T9"/>
              </a:cxn>
            </a:cxnLst>
            <a:rect l="0" t="0" r="r" b="b"/>
            <a:pathLst>
              <a:path w="23" h="26">
                <a:moveTo>
                  <a:pt x="23" y="6"/>
                </a:moveTo>
                <a:lnTo>
                  <a:pt x="13" y="0"/>
                </a:lnTo>
                <a:lnTo>
                  <a:pt x="0" y="20"/>
                </a:lnTo>
                <a:lnTo>
                  <a:pt x="11" y="26"/>
                </a:ln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95" name="Freeform 294">
            <a:extLst>
              <a:ext uri="{FF2B5EF4-FFF2-40B4-BE49-F238E27FC236}">
                <a16:creationId xmlns:a16="http://schemas.microsoft.com/office/drawing/2014/main" id="{F36C83DE-3783-3149-BDD3-83AF0142FAB8}"/>
              </a:ext>
            </a:extLst>
          </p:cNvPr>
          <p:cNvSpPr>
            <a:spLocks/>
          </p:cNvSpPr>
          <p:nvPr/>
        </p:nvSpPr>
        <p:spPr bwMode="auto">
          <a:xfrm>
            <a:off x="6869947" y="3368924"/>
            <a:ext cx="101817" cy="56130"/>
          </a:xfrm>
          <a:custGeom>
            <a:avLst/>
            <a:gdLst>
              <a:gd name="T0" fmla="*/ 8 w 193"/>
              <a:gd name="T1" fmla="*/ 0 h 94"/>
              <a:gd name="T2" fmla="*/ 0 w 193"/>
              <a:gd name="T3" fmla="*/ 23 h 94"/>
              <a:gd name="T4" fmla="*/ 186 w 193"/>
              <a:gd name="T5" fmla="*/ 94 h 94"/>
              <a:gd name="T6" fmla="*/ 193 w 193"/>
              <a:gd name="T7" fmla="*/ 72 h 94"/>
              <a:gd name="T8" fmla="*/ 8 w 193"/>
              <a:gd name="T9" fmla="*/ 0 h 94"/>
            </a:gdLst>
            <a:ahLst/>
            <a:cxnLst>
              <a:cxn ang="0">
                <a:pos x="T0" y="T1"/>
              </a:cxn>
              <a:cxn ang="0">
                <a:pos x="T2" y="T3"/>
              </a:cxn>
              <a:cxn ang="0">
                <a:pos x="T4" y="T5"/>
              </a:cxn>
              <a:cxn ang="0">
                <a:pos x="T6" y="T7"/>
              </a:cxn>
              <a:cxn ang="0">
                <a:pos x="T8" y="T9"/>
              </a:cxn>
            </a:cxnLst>
            <a:rect l="0" t="0" r="r" b="b"/>
            <a:pathLst>
              <a:path w="193" h="94">
                <a:moveTo>
                  <a:pt x="8" y="0"/>
                </a:moveTo>
                <a:lnTo>
                  <a:pt x="0" y="23"/>
                </a:lnTo>
                <a:lnTo>
                  <a:pt x="186" y="94"/>
                </a:lnTo>
                <a:lnTo>
                  <a:pt x="193" y="72"/>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96" name="Freeform 295">
            <a:extLst>
              <a:ext uri="{FF2B5EF4-FFF2-40B4-BE49-F238E27FC236}">
                <a16:creationId xmlns:a16="http://schemas.microsoft.com/office/drawing/2014/main" id="{EC0FADFA-FC59-D740-8624-CB84294869C1}"/>
              </a:ext>
            </a:extLst>
          </p:cNvPr>
          <p:cNvSpPr>
            <a:spLocks/>
          </p:cNvSpPr>
          <p:nvPr/>
        </p:nvSpPr>
        <p:spPr bwMode="auto">
          <a:xfrm>
            <a:off x="6967431" y="3411583"/>
            <a:ext cx="10832" cy="15716"/>
          </a:xfrm>
          <a:custGeom>
            <a:avLst/>
            <a:gdLst>
              <a:gd name="T0" fmla="*/ 7 w 19"/>
              <a:gd name="T1" fmla="*/ 0 h 26"/>
              <a:gd name="T2" fmla="*/ 19 w 19"/>
              <a:gd name="T3" fmla="*/ 3 h 26"/>
              <a:gd name="T4" fmla="*/ 11 w 19"/>
              <a:gd name="T5" fmla="*/ 26 h 26"/>
              <a:gd name="T6" fmla="*/ 0 w 19"/>
              <a:gd name="T7" fmla="*/ 22 h 26"/>
              <a:gd name="T8" fmla="*/ 7 w 19"/>
              <a:gd name="T9" fmla="*/ 0 h 26"/>
            </a:gdLst>
            <a:ahLst/>
            <a:cxnLst>
              <a:cxn ang="0">
                <a:pos x="T0" y="T1"/>
              </a:cxn>
              <a:cxn ang="0">
                <a:pos x="T2" y="T3"/>
              </a:cxn>
              <a:cxn ang="0">
                <a:pos x="T4" y="T5"/>
              </a:cxn>
              <a:cxn ang="0">
                <a:pos x="T6" y="T7"/>
              </a:cxn>
              <a:cxn ang="0">
                <a:pos x="T8" y="T9"/>
              </a:cxn>
            </a:cxnLst>
            <a:rect l="0" t="0" r="r" b="b"/>
            <a:pathLst>
              <a:path w="19" h="26">
                <a:moveTo>
                  <a:pt x="7" y="0"/>
                </a:moveTo>
                <a:lnTo>
                  <a:pt x="19" y="3"/>
                </a:lnTo>
                <a:lnTo>
                  <a:pt x="11" y="26"/>
                </a:lnTo>
                <a:lnTo>
                  <a:pt x="0" y="22"/>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97" name="Freeform 296">
            <a:extLst>
              <a:ext uri="{FF2B5EF4-FFF2-40B4-BE49-F238E27FC236}">
                <a16:creationId xmlns:a16="http://schemas.microsoft.com/office/drawing/2014/main" id="{44076E82-A392-2947-8E71-0F1BF9642667}"/>
              </a:ext>
            </a:extLst>
          </p:cNvPr>
          <p:cNvSpPr>
            <a:spLocks/>
          </p:cNvSpPr>
          <p:nvPr/>
        </p:nvSpPr>
        <p:spPr bwMode="auto">
          <a:xfrm>
            <a:off x="6863448" y="3366679"/>
            <a:ext cx="11914" cy="15716"/>
          </a:xfrm>
          <a:custGeom>
            <a:avLst/>
            <a:gdLst>
              <a:gd name="T0" fmla="*/ 19 w 19"/>
              <a:gd name="T1" fmla="*/ 3 h 26"/>
              <a:gd name="T2" fmla="*/ 8 w 19"/>
              <a:gd name="T3" fmla="*/ 0 h 26"/>
              <a:gd name="T4" fmla="*/ 0 w 19"/>
              <a:gd name="T5" fmla="*/ 22 h 26"/>
              <a:gd name="T6" fmla="*/ 11 w 19"/>
              <a:gd name="T7" fmla="*/ 26 h 26"/>
              <a:gd name="T8" fmla="*/ 19 w 19"/>
              <a:gd name="T9" fmla="*/ 3 h 26"/>
            </a:gdLst>
            <a:ahLst/>
            <a:cxnLst>
              <a:cxn ang="0">
                <a:pos x="T0" y="T1"/>
              </a:cxn>
              <a:cxn ang="0">
                <a:pos x="T2" y="T3"/>
              </a:cxn>
              <a:cxn ang="0">
                <a:pos x="T4" y="T5"/>
              </a:cxn>
              <a:cxn ang="0">
                <a:pos x="T6" y="T7"/>
              </a:cxn>
              <a:cxn ang="0">
                <a:pos x="T8" y="T9"/>
              </a:cxn>
            </a:cxnLst>
            <a:rect l="0" t="0" r="r" b="b"/>
            <a:pathLst>
              <a:path w="19" h="26">
                <a:moveTo>
                  <a:pt x="19" y="3"/>
                </a:moveTo>
                <a:lnTo>
                  <a:pt x="8" y="0"/>
                </a:lnTo>
                <a:lnTo>
                  <a:pt x="0" y="22"/>
                </a:lnTo>
                <a:lnTo>
                  <a:pt x="11" y="26"/>
                </a:lnTo>
                <a:lnTo>
                  <a:pt x="1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98" name="Freeform 297">
            <a:extLst>
              <a:ext uri="{FF2B5EF4-FFF2-40B4-BE49-F238E27FC236}">
                <a16:creationId xmlns:a16="http://schemas.microsoft.com/office/drawing/2014/main" id="{B7D75CC8-F2B6-BE47-B4A2-96854B7BAD0F}"/>
              </a:ext>
            </a:extLst>
          </p:cNvPr>
          <p:cNvSpPr>
            <a:spLocks/>
          </p:cNvSpPr>
          <p:nvPr/>
        </p:nvSpPr>
        <p:spPr bwMode="auto">
          <a:xfrm>
            <a:off x="6758381" y="3070314"/>
            <a:ext cx="95318" cy="53885"/>
          </a:xfrm>
          <a:custGeom>
            <a:avLst/>
            <a:gdLst>
              <a:gd name="T0" fmla="*/ 0 w 183"/>
              <a:gd name="T1" fmla="*/ 66 h 89"/>
              <a:gd name="T2" fmla="*/ 8 w 183"/>
              <a:gd name="T3" fmla="*/ 89 h 89"/>
              <a:gd name="T4" fmla="*/ 183 w 183"/>
              <a:gd name="T5" fmla="*/ 22 h 89"/>
              <a:gd name="T6" fmla="*/ 175 w 183"/>
              <a:gd name="T7" fmla="*/ 0 h 89"/>
              <a:gd name="T8" fmla="*/ 0 w 183"/>
              <a:gd name="T9" fmla="*/ 66 h 89"/>
            </a:gdLst>
            <a:ahLst/>
            <a:cxnLst>
              <a:cxn ang="0">
                <a:pos x="T0" y="T1"/>
              </a:cxn>
              <a:cxn ang="0">
                <a:pos x="T2" y="T3"/>
              </a:cxn>
              <a:cxn ang="0">
                <a:pos x="T4" y="T5"/>
              </a:cxn>
              <a:cxn ang="0">
                <a:pos x="T6" y="T7"/>
              </a:cxn>
              <a:cxn ang="0">
                <a:pos x="T8" y="T9"/>
              </a:cxn>
            </a:cxnLst>
            <a:rect l="0" t="0" r="r" b="b"/>
            <a:pathLst>
              <a:path w="183" h="89">
                <a:moveTo>
                  <a:pt x="0" y="66"/>
                </a:moveTo>
                <a:lnTo>
                  <a:pt x="8" y="89"/>
                </a:lnTo>
                <a:lnTo>
                  <a:pt x="183" y="22"/>
                </a:lnTo>
                <a:lnTo>
                  <a:pt x="175" y="0"/>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299" name="Freeform 298">
            <a:extLst>
              <a:ext uri="{FF2B5EF4-FFF2-40B4-BE49-F238E27FC236}">
                <a16:creationId xmlns:a16="http://schemas.microsoft.com/office/drawing/2014/main" id="{C88EAFCB-745C-EC45-8B09-E309D3DE3093}"/>
              </a:ext>
            </a:extLst>
          </p:cNvPr>
          <p:cNvSpPr>
            <a:spLocks/>
          </p:cNvSpPr>
          <p:nvPr/>
        </p:nvSpPr>
        <p:spPr bwMode="auto">
          <a:xfrm>
            <a:off x="6849366" y="3068069"/>
            <a:ext cx="10832" cy="15716"/>
          </a:xfrm>
          <a:custGeom>
            <a:avLst/>
            <a:gdLst>
              <a:gd name="T0" fmla="*/ 0 w 19"/>
              <a:gd name="T1" fmla="*/ 4 h 26"/>
              <a:gd name="T2" fmla="*/ 11 w 19"/>
              <a:gd name="T3" fmla="*/ 0 h 26"/>
              <a:gd name="T4" fmla="*/ 19 w 19"/>
              <a:gd name="T5" fmla="*/ 23 h 26"/>
              <a:gd name="T6" fmla="*/ 8 w 19"/>
              <a:gd name="T7" fmla="*/ 26 h 26"/>
              <a:gd name="T8" fmla="*/ 0 w 19"/>
              <a:gd name="T9" fmla="*/ 4 h 26"/>
            </a:gdLst>
            <a:ahLst/>
            <a:cxnLst>
              <a:cxn ang="0">
                <a:pos x="T0" y="T1"/>
              </a:cxn>
              <a:cxn ang="0">
                <a:pos x="T2" y="T3"/>
              </a:cxn>
              <a:cxn ang="0">
                <a:pos x="T4" y="T5"/>
              </a:cxn>
              <a:cxn ang="0">
                <a:pos x="T6" y="T7"/>
              </a:cxn>
              <a:cxn ang="0">
                <a:pos x="T8" y="T9"/>
              </a:cxn>
            </a:cxnLst>
            <a:rect l="0" t="0" r="r" b="b"/>
            <a:pathLst>
              <a:path w="19" h="26">
                <a:moveTo>
                  <a:pt x="0" y="4"/>
                </a:moveTo>
                <a:lnTo>
                  <a:pt x="11" y="0"/>
                </a:lnTo>
                <a:lnTo>
                  <a:pt x="19" y="23"/>
                </a:lnTo>
                <a:lnTo>
                  <a:pt x="8" y="2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00" name="Freeform 299">
            <a:extLst>
              <a:ext uri="{FF2B5EF4-FFF2-40B4-BE49-F238E27FC236}">
                <a16:creationId xmlns:a16="http://schemas.microsoft.com/office/drawing/2014/main" id="{1AE98FA6-C6A3-EE4F-BE15-B8B3F8FF6254}"/>
              </a:ext>
            </a:extLst>
          </p:cNvPr>
          <p:cNvSpPr>
            <a:spLocks/>
          </p:cNvSpPr>
          <p:nvPr/>
        </p:nvSpPr>
        <p:spPr bwMode="auto">
          <a:xfrm>
            <a:off x="6751882" y="3109605"/>
            <a:ext cx="10832" cy="16839"/>
          </a:xfrm>
          <a:custGeom>
            <a:avLst/>
            <a:gdLst>
              <a:gd name="T0" fmla="*/ 12 w 20"/>
              <a:gd name="T1" fmla="*/ 0 h 27"/>
              <a:gd name="T2" fmla="*/ 0 w 20"/>
              <a:gd name="T3" fmla="*/ 4 h 27"/>
              <a:gd name="T4" fmla="*/ 8 w 20"/>
              <a:gd name="T5" fmla="*/ 27 h 27"/>
              <a:gd name="T6" fmla="*/ 20 w 20"/>
              <a:gd name="T7" fmla="*/ 23 h 27"/>
              <a:gd name="T8" fmla="*/ 12 w 20"/>
              <a:gd name="T9" fmla="*/ 0 h 27"/>
            </a:gdLst>
            <a:ahLst/>
            <a:cxnLst>
              <a:cxn ang="0">
                <a:pos x="T0" y="T1"/>
              </a:cxn>
              <a:cxn ang="0">
                <a:pos x="T2" y="T3"/>
              </a:cxn>
              <a:cxn ang="0">
                <a:pos x="T4" y="T5"/>
              </a:cxn>
              <a:cxn ang="0">
                <a:pos x="T6" y="T7"/>
              </a:cxn>
              <a:cxn ang="0">
                <a:pos x="T8" y="T9"/>
              </a:cxn>
            </a:cxnLst>
            <a:rect l="0" t="0" r="r" b="b"/>
            <a:pathLst>
              <a:path w="20" h="27">
                <a:moveTo>
                  <a:pt x="12" y="0"/>
                </a:moveTo>
                <a:lnTo>
                  <a:pt x="0" y="4"/>
                </a:lnTo>
                <a:lnTo>
                  <a:pt x="8" y="27"/>
                </a:lnTo>
                <a:lnTo>
                  <a:pt x="20" y="23"/>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01" name="Freeform 300">
            <a:extLst>
              <a:ext uri="{FF2B5EF4-FFF2-40B4-BE49-F238E27FC236}">
                <a16:creationId xmlns:a16="http://schemas.microsoft.com/office/drawing/2014/main" id="{019961D3-A626-5A4D-A0F6-6186B324C538}"/>
              </a:ext>
            </a:extLst>
          </p:cNvPr>
          <p:cNvSpPr>
            <a:spLocks/>
          </p:cNvSpPr>
          <p:nvPr/>
        </p:nvSpPr>
        <p:spPr bwMode="auto">
          <a:xfrm>
            <a:off x="6731302" y="3136547"/>
            <a:ext cx="154892" cy="19084"/>
          </a:xfrm>
          <a:custGeom>
            <a:avLst/>
            <a:gdLst>
              <a:gd name="T0" fmla="*/ 0 w 295"/>
              <a:gd name="T1" fmla="*/ 9 h 33"/>
              <a:gd name="T2" fmla="*/ 0 w 295"/>
              <a:gd name="T3" fmla="*/ 33 h 33"/>
              <a:gd name="T4" fmla="*/ 295 w 295"/>
              <a:gd name="T5" fmla="*/ 24 h 33"/>
              <a:gd name="T6" fmla="*/ 295 w 295"/>
              <a:gd name="T7" fmla="*/ 0 h 33"/>
              <a:gd name="T8" fmla="*/ 0 w 295"/>
              <a:gd name="T9" fmla="*/ 9 h 33"/>
            </a:gdLst>
            <a:ahLst/>
            <a:cxnLst>
              <a:cxn ang="0">
                <a:pos x="T0" y="T1"/>
              </a:cxn>
              <a:cxn ang="0">
                <a:pos x="T2" y="T3"/>
              </a:cxn>
              <a:cxn ang="0">
                <a:pos x="T4" y="T5"/>
              </a:cxn>
              <a:cxn ang="0">
                <a:pos x="T6" y="T7"/>
              </a:cxn>
              <a:cxn ang="0">
                <a:pos x="T8" y="T9"/>
              </a:cxn>
            </a:cxnLst>
            <a:rect l="0" t="0" r="r" b="b"/>
            <a:pathLst>
              <a:path w="295" h="33">
                <a:moveTo>
                  <a:pt x="0" y="9"/>
                </a:moveTo>
                <a:lnTo>
                  <a:pt x="0" y="33"/>
                </a:lnTo>
                <a:lnTo>
                  <a:pt x="295" y="24"/>
                </a:lnTo>
                <a:lnTo>
                  <a:pt x="295"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02" name="Rectangle 301">
            <a:extLst>
              <a:ext uri="{FF2B5EF4-FFF2-40B4-BE49-F238E27FC236}">
                <a16:creationId xmlns:a16="http://schemas.microsoft.com/office/drawing/2014/main" id="{3465E609-8ACE-0242-BED8-8DECB4B0F242}"/>
              </a:ext>
            </a:extLst>
          </p:cNvPr>
          <p:cNvSpPr>
            <a:spLocks noChangeArrowheads="1"/>
          </p:cNvSpPr>
          <p:nvPr/>
        </p:nvSpPr>
        <p:spPr bwMode="auto">
          <a:xfrm>
            <a:off x="6886194" y="3136547"/>
            <a:ext cx="10832" cy="134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303" name="Rectangle 302">
            <a:extLst>
              <a:ext uri="{FF2B5EF4-FFF2-40B4-BE49-F238E27FC236}">
                <a16:creationId xmlns:a16="http://schemas.microsoft.com/office/drawing/2014/main" id="{335E134A-FBA2-AB41-8D6B-BC43023EA3EE}"/>
              </a:ext>
            </a:extLst>
          </p:cNvPr>
          <p:cNvSpPr>
            <a:spLocks noChangeArrowheads="1"/>
          </p:cNvSpPr>
          <p:nvPr/>
        </p:nvSpPr>
        <p:spPr bwMode="auto">
          <a:xfrm>
            <a:off x="6725886" y="3141037"/>
            <a:ext cx="10832" cy="1459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304" name="Rectangle 303">
            <a:extLst>
              <a:ext uri="{FF2B5EF4-FFF2-40B4-BE49-F238E27FC236}">
                <a16:creationId xmlns:a16="http://schemas.microsoft.com/office/drawing/2014/main" id="{181965C2-4240-3843-86DC-079ACF093D17}"/>
              </a:ext>
            </a:extLst>
          </p:cNvPr>
          <p:cNvSpPr>
            <a:spLocks noChangeArrowheads="1"/>
          </p:cNvSpPr>
          <p:nvPr/>
        </p:nvSpPr>
        <p:spPr bwMode="auto">
          <a:xfrm>
            <a:off x="6705306" y="3266768"/>
            <a:ext cx="12998" cy="2020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305" name="Freeform 304">
            <a:extLst>
              <a:ext uri="{FF2B5EF4-FFF2-40B4-BE49-F238E27FC236}">
                <a16:creationId xmlns:a16="http://schemas.microsoft.com/office/drawing/2014/main" id="{3DA3D2A9-5966-FB4C-A712-03C46F5EDAF9}"/>
              </a:ext>
            </a:extLst>
          </p:cNvPr>
          <p:cNvSpPr>
            <a:spLocks/>
          </p:cNvSpPr>
          <p:nvPr/>
        </p:nvSpPr>
        <p:spPr bwMode="auto">
          <a:xfrm>
            <a:off x="6705306" y="3255542"/>
            <a:ext cx="15164" cy="14594"/>
          </a:xfrm>
          <a:custGeom>
            <a:avLst/>
            <a:gdLst>
              <a:gd name="T0" fmla="*/ 0 w 27"/>
              <a:gd name="T1" fmla="*/ 15 h 25"/>
              <a:gd name="T2" fmla="*/ 22 w 27"/>
              <a:gd name="T3" fmla="*/ 25 h 25"/>
              <a:gd name="T4" fmla="*/ 27 w 27"/>
              <a:gd name="T5" fmla="*/ 10 h 25"/>
              <a:gd name="T6" fmla="*/ 5 w 27"/>
              <a:gd name="T7" fmla="*/ 0 h 25"/>
              <a:gd name="T8" fmla="*/ 0 w 27"/>
              <a:gd name="T9" fmla="*/ 15 h 25"/>
            </a:gdLst>
            <a:ahLst/>
            <a:cxnLst>
              <a:cxn ang="0">
                <a:pos x="T0" y="T1"/>
              </a:cxn>
              <a:cxn ang="0">
                <a:pos x="T2" y="T3"/>
              </a:cxn>
              <a:cxn ang="0">
                <a:pos x="T4" y="T5"/>
              </a:cxn>
              <a:cxn ang="0">
                <a:pos x="T6" y="T7"/>
              </a:cxn>
              <a:cxn ang="0">
                <a:pos x="T8" y="T9"/>
              </a:cxn>
            </a:cxnLst>
            <a:rect l="0" t="0" r="r" b="b"/>
            <a:pathLst>
              <a:path w="27" h="25">
                <a:moveTo>
                  <a:pt x="0" y="15"/>
                </a:moveTo>
                <a:lnTo>
                  <a:pt x="22" y="25"/>
                </a:lnTo>
                <a:lnTo>
                  <a:pt x="27" y="10"/>
                </a:lnTo>
                <a:lnTo>
                  <a:pt x="5"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06" name="Freeform 305">
            <a:extLst>
              <a:ext uri="{FF2B5EF4-FFF2-40B4-BE49-F238E27FC236}">
                <a16:creationId xmlns:a16="http://schemas.microsoft.com/office/drawing/2014/main" id="{A1074252-9322-B647-AB96-F43A495F712B}"/>
              </a:ext>
            </a:extLst>
          </p:cNvPr>
          <p:cNvSpPr>
            <a:spLocks/>
          </p:cNvSpPr>
          <p:nvPr/>
        </p:nvSpPr>
        <p:spPr bwMode="auto">
          <a:xfrm>
            <a:off x="6705306" y="3258910"/>
            <a:ext cx="12998" cy="11226"/>
          </a:xfrm>
          <a:custGeom>
            <a:avLst/>
            <a:gdLst>
              <a:gd name="T0" fmla="*/ 0 w 24"/>
              <a:gd name="T1" fmla="*/ 5 h 10"/>
              <a:gd name="T2" fmla="*/ 0 w 24"/>
              <a:gd name="T3" fmla="*/ 0 h 10"/>
              <a:gd name="T4" fmla="*/ 22 w 24"/>
              <a:gd name="T5" fmla="*/ 10 h 10"/>
              <a:gd name="T6" fmla="*/ 24 w 24"/>
              <a:gd name="T7" fmla="*/ 5 h 10"/>
              <a:gd name="T8" fmla="*/ 0 w 24"/>
              <a:gd name="T9" fmla="*/ 5 h 10"/>
            </a:gdLst>
            <a:ahLst/>
            <a:cxnLst>
              <a:cxn ang="0">
                <a:pos x="T0" y="T1"/>
              </a:cxn>
              <a:cxn ang="0">
                <a:pos x="T2" y="T3"/>
              </a:cxn>
              <a:cxn ang="0">
                <a:pos x="T4" y="T5"/>
              </a:cxn>
              <a:cxn ang="0">
                <a:pos x="T6" y="T7"/>
              </a:cxn>
              <a:cxn ang="0">
                <a:pos x="T8" y="T9"/>
              </a:cxn>
            </a:cxnLst>
            <a:rect l="0" t="0" r="r" b="b"/>
            <a:pathLst>
              <a:path w="24" h="10">
                <a:moveTo>
                  <a:pt x="0" y="5"/>
                </a:moveTo>
                <a:lnTo>
                  <a:pt x="0" y="0"/>
                </a:lnTo>
                <a:lnTo>
                  <a:pt x="22" y="10"/>
                </a:lnTo>
                <a:lnTo>
                  <a:pt x="24" y="5"/>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07" name="Freeform 306">
            <a:extLst>
              <a:ext uri="{FF2B5EF4-FFF2-40B4-BE49-F238E27FC236}">
                <a16:creationId xmlns:a16="http://schemas.microsoft.com/office/drawing/2014/main" id="{A93352E5-8630-EF42-B7A8-9019996F0BE3}"/>
              </a:ext>
            </a:extLst>
          </p:cNvPr>
          <p:cNvSpPr>
            <a:spLocks/>
          </p:cNvSpPr>
          <p:nvPr/>
        </p:nvSpPr>
        <p:spPr bwMode="auto">
          <a:xfrm>
            <a:off x="6708555" y="3243194"/>
            <a:ext cx="17331" cy="19084"/>
          </a:xfrm>
          <a:custGeom>
            <a:avLst/>
            <a:gdLst>
              <a:gd name="T0" fmla="*/ 0 w 32"/>
              <a:gd name="T1" fmla="*/ 19 h 31"/>
              <a:gd name="T2" fmla="*/ 20 w 32"/>
              <a:gd name="T3" fmla="*/ 31 h 31"/>
              <a:gd name="T4" fmla="*/ 32 w 32"/>
              <a:gd name="T5" fmla="*/ 13 h 31"/>
              <a:gd name="T6" fmla="*/ 11 w 32"/>
              <a:gd name="T7" fmla="*/ 0 h 31"/>
              <a:gd name="T8" fmla="*/ 0 w 32"/>
              <a:gd name="T9" fmla="*/ 19 h 31"/>
            </a:gdLst>
            <a:ahLst/>
            <a:cxnLst>
              <a:cxn ang="0">
                <a:pos x="T0" y="T1"/>
              </a:cxn>
              <a:cxn ang="0">
                <a:pos x="T2" y="T3"/>
              </a:cxn>
              <a:cxn ang="0">
                <a:pos x="T4" y="T5"/>
              </a:cxn>
              <a:cxn ang="0">
                <a:pos x="T6" y="T7"/>
              </a:cxn>
              <a:cxn ang="0">
                <a:pos x="T8" y="T9"/>
              </a:cxn>
            </a:cxnLst>
            <a:rect l="0" t="0" r="r" b="b"/>
            <a:pathLst>
              <a:path w="32" h="31">
                <a:moveTo>
                  <a:pt x="0" y="19"/>
                </a:moveTo>
                <a:lnTo>
                  <a:pt x="20" y="31"/>
                </a:lnTo>
                <a:lnTo>
                  <a:pt x="32" y="13"/>
                </a:lnTo>
                <a:lnTo>
                  <a:pt x="11" y="0"/>
                </a:lnTo>
                <a:lnTo>
                  <a:pt x="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08" name="Freeform 307">
            <a:extLst>
              <a:ext uri="{FF2B5EF4-FFF2-40B4-BE49-F238E27FC236}">
                <a16:creationId xmlns:a16="http://schemas.microsoft.com/office/drawing/2014/main" id="{A636A267-89E0-9A4A-AD86-57507CB60E93}"/>
              </a:ext>
            </a:extLst>
          </p:cNvPr>
          <p:cNvSpPr>
            <a:spLocks/>
          </p:cNvSpPr>
          <p:nvPr/>
        </p:nvSpPr>
        <p:spPr bwMode="auto">
          <a:xfrm>
            <a:off x="6708555" y="3251051"/>
            <a:ext cx="11915" cy="11226"/>
          </a:xfrm>
          <a:custGeom>
            <a:avLst/>
            <a:gdLst>
              <a:gd name="T0" fmla="*/ 0 w 22"/>
              <a:gd name="T1" fmla="*/ 1 h 12"/>
              <a:gd name="T2" fmla="*/ 2 w 22"/>
              <a:gd name="T3" fmla="*/ 0 h 12"/>
              <a:gd name="T4" fmla="*/ 22 w 22"/>
              <a:gd name="T5" fmla="*/ 12 h 12"/>
              <a:gd name="T6" fmla="*/ 22 w 22"/>
              <a:gd name="T7" fmla="*/ 11 h 12"/>
              <a:gd name="T8" fmla="*/ 0 w 22"/>
              <a:gd name="T9" fmla="*/ 1 h 12"/>
            </a:gdLst>
            <a:ahLst/>
            <a:cxnLst>
              <a:cxn ang="0">
                <a:pos x="T0" y="T1"/>
              </a:cxn>
              <a:cxn ang="0">
                <a:pos x="T2" y="T3"/>
              </a:cxn>
              <a:cxn ang="0">
                <a:pos x="T4" y="T5"/>
              </a:cxn>
              <a:cxn ang="0">
                <a:pos x="T6" y="T7"/>
              </a:cxn>
              <a:cxn ang="0">
                <a:pos x="T8" y="T9"/>
              </a:cxn>
            </a:cxnLst>
            <a:rect l="0" t="0" r="r" b="b"/>
            <a:pathLst>
              <a:path w="22" h="12">
                <a:moveTo>
                  <a:pt x="0" y="1"/>
                </a:moveTo>
                <a:lnTo>
                  <a:pt x="2" y="0"/>
                </a:lnTo>
                <a:lnTo>
                  <a:pt x="22" y="12"/>
                </a:lnTo>
                <a:lnTo>
                  <a:pt x="22" y="1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09" name="Freeform 308">
            <a:extLst>
              <a:ext uri="{FF2B5EF4-FFF2-40B4-BE49-F238E27FC236}">
                <a16:creationId xmlns:a16="http://schemas.microsoft.com/office/drawing/2014/main" id="{2D1A61E0-12CA-6342-8669-AACFCF01BCDC}"/>
              </a:ext>
            </a:extLst>
          </p:cNvPr>
          <p:cNvSpPr>
            <a:spLocks/>
          </p:cNvSpPr>
          <p:nvPr/>
        </p:nvSpPr>
        <p:spPr bwMode="auto">
          <a:xfrm>
            <a:off x="6716138" y="3210638"/>
            <a:ext cx="38994" cy="41536"/>
          </a:xfrm>
          <a:custGeom>
            <a:avLst/>
            <a:gdLst>
              <a:gd name="T0" fmla="*/ 0 w 74"/>
              <a:gd name="T1" fmla="*/ 54 h 71"/>
              <a:gd name="T2" fmla="*/ 17 w 74"/>
              <a:gd name="T3" fmla="*/ 71 h 71"/>
              <a:gd name="T4" fmla="*/ 74 w 74"/>
              <a:gd name="T5" fmla="*/ 17 h 71"/>
              <a:gd name="T6" fmla="*/ 58 w 74"/>
              <a:gd name="T7" fmla="*/ 0 h 71"/>
              <a:gd name="T8" fmla="*/ 0 w 74"/>
              <a:gd name="T9" fmla="*/ 54 h 71"/>
            </a:gdLst>
            <a:ahLst/>
            <a:cxnLst>
              <a:cxn ang="0">
                <a:pos x="T0" y="T1"/>
              </a:cxn>
              <a:cxn ang="0">
                <a:pos x="T2" y="T3"/>
              </a:cxn>
              <a:cxn ang="0">
                <a:pos x="T4" y="T5"/>
              </a:cxn>
              <a:cxn ang="0">
                <a:pos x="T6" y="T7"/>
              </a:cxn>
              <a:cxn ang="0">
                <a:pos x="T8" y="T9"/>
              </a:cxn>
            </a:cxnLst>
            <a:rect l="0" t="0" r="r" b="b"/>
            <a:pathLst>
              <a:path w="74" h="71">
                <a:moveTo>
                  <a:pt x="0" y="54"/>
                </a:moveTo>
                <a:lnTo>
                  <a:pt x="17" y="71"/>
                </a:lnTo>
                <a:lnTo>
                  <a:pt x="74" y="17"/>
                </a:lnTo>
                <a:lnTo>
                  <a:pt x="58" y="0"/>
                </a:lnTo>
                <a:lnTo>
                  <a:pt x="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10" name="Freeform 309">
            <a:extLst>
              <a:ext uri="{FF2B5EF4-FFF2-40B4-BE49-F238E27FC236}">
                <a16:creationId xmlns:a16="http://schemas.microsoft.com/office/drawing/2014/main" id="{3A64D2BF-23C6-B14F-BC54-C7505CEFFED2}"/>
              </a:ext>
            </a:extLst>
          </p:cNvPr>
          <p:cNvSpPr>
            <a:spLocks/>
          </p:cNvSpPr>
          <p:nvPr/>
        </p:nvSpPr>
        <p:spPr bwMode="auto">
          <a:xfrm>
            <a:off x="6715054" y="3240948"/>
            <a:ext cx="10832" cy="11226"/>
          </a:xfrm>
          <a:custGeom>
            <a:avLst/>
            <a:gdLst>
              <a:gd name="T0" fmla="*/ 0 w 21"/>
              <a:gd name="T1" fmla="*/ 2 h 17"/>
              <a:gd name="T2" fmla="*/ 3 w 21"/>
              <a:gd name="T3" fmla="*/ 0 h 17"/>
              <a:gd name="T4" fmla="*/ 1 w 21"/>
              <a:gd name="T5" fmla="*/ 0 h 17"/>
              <a:gd name="T6" fmla="*/ 18 w 21"/>
              <a:gd name="T7" fmla="*/ 17 h 17"/>
              <a:gd name="T8" fmla="*/ 21 w 21"/>
              <a:gd name="T9" fmla="*/ 15 h 17"/>
              <a:gd name="T10" fmla="*/ 0 w 21"/>
              <a:gd name="T11" fmla="*/ 2 h 17"/>
            </a:gdLst>
            <a:ahLst/>
            <a:cxnLst>
              <a:cxn ang="0">
                <a:pos x="T0" y="T1"/>
              </a:cxn>
              <a:cxn ang="0">
                <a:pos x="T2" y="T3"/>
              </a:cxn>
              <a:cxn ang="0">
                <a:pos x="T4" y="T5"/>
              </a:cxn>
              <a:cxn ang="0">
                <a:pos x="T6" y="T7"/>
              </a:cxn>
              <a:cxn ang="0">
                <a:pos x="T8" y="T9"/>
              </a:cxn>
              <a:cxn ang="0">
                <a:pos x="T10" y="T11"/>
              </a:cxn>
            </a:cxnLst>
            <a:rect l="0" t="0" r="r" b="b"/>
            <a:pathLst>
              <a:path w="21" h="17">
                <a:moveTo>
                  <a:pt x="0" y="2"/>
                </a:moveTo>
                <a:lnTo>
                  <a:pt x="3" y="0"/>
                </a:lnTo>
                <a:lnTo>
                  <a:pt x="1" y="0"/>
                </a:lnTo>
                <a:lnTo>
                  <a:pt x="18" y="17"/>
                </a:lnTo>
                <a:lnTo>
                  <a:pt x="21" y="15"/>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11" name="Freeform 310">
            <a:extLst>
              <a:ext uri="{FF2B5EF4-FFF2-40B4-BE49-F238E27FC236}">
                <a16:creationId xmlns:a16="http://schemas.microsoft.com/office/drawing/2014/main" id="{CA097D72-3122-7C4F-9835-E1DD2EA116D7}"/>
              </a:ext>
            </a:extLst>
          </p:cNvPr>
          <p:cNvSpPr>
            <a:spLocks/>
          </p:cNvSpPr>
          <p:nvPr/>
        </p:nvSpPr>
        <p:spPr bwMode="auto">
          <a:xfrm>
            <a:off x="6745383" y="3205025"/>
            <a:ext cx="14081" cy="14593"/>
          </a:xfrm>
          <a:custGeom>
            <a:avLst/>
            <a:gdLst>
              <a:gd name="T0" fmla="*/ 0 w 25"/>
              <a:gd name="T1" fmla="*/ 9 h 26"/>
              <a:gd name="T2" fmla="*/ 9 w 25"/>
              <a:gd name="T3" fmla="*/ 0 h 26"/>
              <a:gd name="T4" fmla="*/ 25 w 25"/>
              <a:gd name="T5" fmla="*/ 18 h 26"/>
              <a:gd name="T6" fmla="*/ 16 w 25"/>
              <a:gd name="T7" fmla="*/ 26 h 26"/>
              <a:gd name="T8" fmla="*/ 0 w 25"/>
              <a:gd name="T9" fmla="*/ 9 h 26"/>
            </a:gdLst>
            <a:ahLst/>
            <a:cxnLst>
              <a:cxn ang="0">
                <a:pos x="T0" y="T1"/>
              </a:cxn>
              <a:cxn ang="0">
                <a:pos x="T2" y="T3"/>
              </a:cxn>
              <a:cxn ang="0">
                <a:pos x="T4" y="T5"/>
              </a:cxn>
              <a:cxn ang="0">
                <a:pos x="T6" y="T7"/>
              </a:cxn>
              <a:cxn ang="0">
                <a:pos x="T8" y="T9"/>
              </a:cxn>
            </a:cxnLst>
            <a:rect l="0" t="0" r="r" b="b"/>
            <a:pathLst>
              <a:path w="25" h="26">
                <a:moveTo>
                  <a:pt x="0" y="9"/>
                </a:moveTo>
                <a:lnTo>
                  <a:pt x="9" y="0"/>
                </a:lnTo>
                <a:lnTo>
                  <a:pt x="25" y="18"/>
                </a:lnTo>
                <a:lnTo>
                  <a:pt x="16" y="26"/>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12" name="Rectangle 311">
            <a:extLst>
              <a:ext uri="{FF2B5EF4-FFF2-40B4-BE49-F238E27FC236}">
                <a16:creationId xmlns:a16="http://schemas.microsoft.com/office/drawing/2014/main" id="{AC6A7B44-8ABB-E241-9D50-D338F14FBB6F}"/>
              </a:ext>
            </a:extLst>
          </p:cNvPr>
          <p:cNvSpPr>
            <a:spLocks noChangeArrowheads="1"/>
          </p:cNvSpPr>
          <p:nvPr/>
        </p:nvSpPr>
        <p:spPr bwMode="auto">
          <a:xfrm>
            <a:off x="6705306" y="3282484"/>
            <a:ext cx="12998" cy="112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313" name="Rectangle 312">
            <a:extLst>
              <a:ext uri="{FF2B5EF4-FFF2-40B4-BE49-F238E27FC236}">
                <a16:creationId xmlns:a16="http://schemas.microsoft.com/office/drawing/2014/main" id="{3794F146-A424-9741-9738-103DC7F6459C}"/>
              </a:ext>
            </a:extLst>
          </p:cNvPr>
          <p:cNvSpPr>
            <a:spLocks noChangeArrowheads="1"/>
          </p:cNvSpPr>
          <p:nvPr/>
        </p:nvSpPr>
        <p:spPr bwMode="auto">
          <a:xfrm>
            <a:off x="6482175" y="3285852"/>
            <a:ext cx="436514" cy="1459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314" name="Rectangle 313">
            <a:extLst>
              <a:ext uri="{FF2B5EF4-FFF2-40B4-BE49-F238E27FC236}">
                <a16:creationId xmlns:a16="http://schemas.microsoft.com/office/drawing/2014/main" id="{7037A198-A1DE-1A4D-BA44-B1F60C667418}"/>
              </a:ext>
            </a:extLst>
          </p:cNvPr>
          <p:cNvSpPr>
            <a:spLocks noChangeArrowheads="1"/>
          </p:cNvSpPr>
          <p:nvPr/>
        </p:nvSpPr>
        <p:spPr bwMode="auto">
          <a:xfrm>
            <a:off x="6918689" y="3285852"/>
            <a:ext cx="11915" cy="1459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315" name="Rectangle 314">
            <a:extLst>
              <a:ext uri="{FF2B5EF4-FFF2-40B4-BE49-F238E27FC236}">
                <a16:creationId xmlns:a16="http://schemas.microsoft.com/office/drawing/2014/main" id="{125B40C3-532C-5747-876F-80C4EC24ADC9}"/>
              </a:ext>
            </a:extLst>
          </p:cNvPr>
          <p:cNvSpPr>
            <a:spLocks noChangeArrowheads="1"/>
          </p:cNvSpPr>
          <p:nvPr/>
        </p:nvSpPr>
        <p:spPr bwMode="auto">
          <a:xfrm>
            <a:off x="6476759" y="3285852"/>
            <a:ext cx="10832" cy="14593"/>
          </a:xfrm>
          <a:prstGeom prst="rect">
            <a:avLst/>
          </a:prstGeom>
          <a:solidFill>
            <a:srgbClr val="000000"/>
          </a:solidFill>
          <a:ln w="9525">
            <a:solidFill>
              <a:srgbClr val="000000"/>
            </a:solidFill>
            <a:miter lim="800000"/>
            <a:headEnd/>
            <a:tailEnd/>
          </a:ln>
        </p:spPr>
        <p:txBody>
          <a:bodyPr/>
          <a:lstStyle/>
          <a:p>
            <a:endParaRPr lang="en-US" sz="1400" dirty="0"/>
          </a:p>
        </p:txBody>
      </p:sp>
      <p:sp>
        <p:nvSpPr>
          <p:cNvPr id="316" name="Freeform 315">
            <a:extLst>
              <a:ext uri="{FF2B5EF4-FFF2-40B4-BE49-F238E27FC236}">
                <a16:creationId xmlns:a16="http://schemas.microsoft.com/office/drawing/2014/main" id="{17CA8CB1-DF6A-2142-9049-224DCB22E227}"/>
              </a:ext>
            </a:extLst>
          </p:cNvPr>
          <p:cNvSpPr>
            <a:spLocks/>
          </p:cNvSpPr>
          <p:nvPr/>
        </p:nvSpPr>
        <p:spPr bwMode="auto">
          <a:xfrm>
            <a:off x="5227875" y="3270136"/>
            <a:ext cx="1231554" cy="43781"/>
          </a:xfrm>
          <a:custGeom>
            <a:avLst/>
            <a:gdLst>
              <a:gd name="T0" fmla="*/ 0 w 2352"/>
              <a:gd name="T1" fmla="*/ 0 h 74"/>
              <a:gd name="T2" fmla="*/ 588 w 2352"/>
              <a:gd name="T3" fmla="*/ 0 h 74"/>
              <a:gd name="T4" fmla="*/ 1175 w 2352"/>
              <a:gd name="T5" fmla="*/ 0 h 74"/>
              <a:gd name="T6" fmla="*/ 1763 w 2352"/>
              <a:gd name="T7" fmla="*/ 0 h 74"/>
              <a:gd name="T8" fmla="*/ 2352 w 2352"/>
              <a:gd name="T9" fmla="*/ 0 h 74"/>
              <a:gd name="T10" fmla="*/ 2352 w 2352"/>
              <a:gd name="T11" fmla="*/ 74 h 74"/>
              <a:gd name="T12" fmla="*/ 1763 w 2352"/>
              <a:gd name="T13" fmla="*/ 74 h 74"/>
              <a:gd name="T14" fmla="*/ 1175 w 2352"/>
              <a:gd name="T15" fmla="*/ 74 h 74"/>
              <a:gd name="T16" fmla="*/ 588 w 2352"/>
              <a:gd name="T17" fmla="*/ 74 h 74"/>
              <a:gd name="T18" fmla="*/ 0 w 2352"/>
              <a:gd name="T19" fmla="*/ 74 h 74"/>
              <a:gd name="T20" fmla="*/ 0 w 2352"/>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2" h="74">
                <a:moveTo>
                  <a:pt x="0" y="0"/>
                </a:moveTo>
                <a:lnTo>
                  <a:pt x="588" y="0"/>
                </a:lnTo>
                <a:lnTo>
                  <a:pt x="1175" y="0"/>
                </a:lnTo>
                <a:lnTo>
                  <a:pt x="1763" y="0"/>
                </a:lnTo>
                <a:lnTo>
                  <a:pt x="2352" y="0"/>
                </a:lnTo>
                <a:lnTo>
                  <a:pt x="2352" y="74"/>
                </a:lnTo>
                <a:lnTo>
                  <a:pt x="1763" y="74"/>
                </a:lnTo>
                <a:lnTo>
                  <a:pt x="1175" y="74"/>
                </a:lnTo>
                <a:lnTo>
                  <a:pt x="588" y="74"/>
                </a:lnTo>
                <a:lnTo>
                  <a:pt x="0" y="7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17" name="Freeform 316">
            <a:extLst>
              <a:ext uri="{FF2B5EF4-FFF2-40B4-BE49-F238E27FC236}">
                <a16:creationId xmlns:a16="http://schemas.microsoft.com/office/drawing/2014/main" id="{D94534D6-57CE-D649-939F-28534CC703A3}"/>
              </a:ext>
            </a:extLst>
          </p:cNvPr>
          <p:cNvSpPr>
            <a:spLocks/>
          </p:cNvSpPr>
          <p:nvPr/>
        </p:nvSpPr>
        <p:spPr bwMode="auto">
          <a:xfrm>
            <a:off x="5656806" y="3183696"/>
            <a:ext cx="40077" cy="61743"/>
          </a:xfrm>
          <a:custGeom>
            <a:avLst/>
            <a:gdLst>
              <a:gd name="T0" fmla="*/ 0 w 77"/>
              <a:gd name="T1" fmla="*/ 101 h 104"/>
              <a:gd name="T2" fmla="*/ 1 w 77"/>
              <a:gd name="T3" fmla="*/ 83 h 104"/>
              <a:gd name="T4" fmla="*/ 4 w 77"/>
              <a:gd name="T5" fmla="*/ 64 h 104"/>
              <a:gd name="T6" fmla="*/ 10 w 77"/>
              <a:gd name="T7" fmla="*/ 48 h 104"/>
              <a:gd name="T8" fmla="*/ 19 w 77"/>
              <a:gd name="T9" fmla="*/ 31 h 104"/>
              <a:gd name="T10" fmla="*/ 31 w 77"/>
              <a:gd name="T11" fmla="*/ 19 h 104"/>
              <a:gd name="T12" fmla="*/ 43 w 77"/>
              <a:gd name="T13" fmla="*/ 9 h 104"/>
              <a:gd name="T14" fmla="*/ 59 w 77"/>
              <a:gd name="T15" fmla="*/ 3 h 104"/>
              <a:gd name="T16" fmla="*/ 74 w 77"/>
              <a:gd name="T17" fmla="*/ 0 h 104"/>
              <a:gd name="T18" fmla="*/ 77 w 77"/>
              <a:gd name="T19" fmla="*/ 24 h 104"/>
              <a:gd name="T20" fmla="*/ 66 w 77"/>
              <a:gd name="T21" fmla="*/ 25 h 104"/>
              <a:gd name="T22" fmla="*/ 56 w 77"/>
              <a:gd name="T23" fmla="*/ 29 h 104"/>
              <a:gd name="T24" fmla="*/ 47 w 77"/>
              <a:gd name="T25" fmla="*/ 36 h 104"/>
              <a:gd name="T26" fmla="*/ 38 w 77"/>
              <a:gd name="T27" fmla="*/ 46 h 104"/>
              <a:gd name="T28" fmla="*/ 32 w 77"/>
              <a:gd name="T29" fmla="*/ 58 h 104"/>
              <a:gd name="T30" fmla="*/ 27 w 77"/>
              <a:gd name="T31" fmla="*/ 71 h 104"/>
              <a:gd name="T32" fmla="*/ 24 w 77"/>
              <a:gd name="T33" fmla="*/ 88 h 104"/>
              <a:gd name="T34" fmla="*/ 23 w 77"/>
              <a:gd name="T35" fmla="*/ 104 h 104"/>
              <a:gd name="T36" fmla="*/ 0 w 77"/>
              <a:gd name="T37" fmla="*/ 10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104">
                <a:moveTo>
                  <a:pt x="0" y="101"/>
                </a:moveTo>
                <a:lnTo>
                  <a:pt x="1" y="83"/>
                </a:lnTo>
                <a:lnTo>
                  <a:pt x="4" y="64"/>
                </a:lnTo>
                <a:lnTo>
                  <a:pt x="10" y="48"/>
                </a:lnTo>
                <a:lnTo>
                  <a:pt x="19" y="31"/>
                </a:lnTo>
                <a:lnTo>
                  <a:pt x="31" y="19"/>
                </a:lnTo>
                <a:lnTo>
                  <a:pt x="43" y="9"/>
                </a:lnTo>
                <a:lnTo>
                  <a:pt x="59" y="3"/>
                </a:lnTo>
                <a:lnTo>
                  <a:pt x="74" y="0"/>
                </a:lnTo>
                <a:lnTo>
                  <a:pt x="77" y="24"/>
                </a:lnTo>
                <a:lnTo>
                  <a:pt x="66" y="25"/>
                </a:lnTo>
                <a:lnTo>
                  <a:pt x="56" y="29"/>
                </a:lnTo>
                <a:lnTo>
                  <a:pt x="47" y="36"/>
                </a:lnTo>
                <a:lnTo>
                  <a:pt x="38" y="46"/>
                </a:lnTo>
                <a:lnTo>
                  <a:pt x="32" y="58"/>
                </a:lnTo>
                <a:lnTo>
                  <a:pt x="27" y="71"/>
                </a:lnTo>
                <a:lnTo>
                  <a:pt x="24" y="88"/>
                </a:lnTo>
                <a:lnTo>
                  <a:pt x="23" y="104"/>
                </a:lnTo>
                <a:lnTo>
                  <a:pt x="0" y="10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18" name="Freeform 317">
            <a:extLst>
              <a:ext uri="{FF2B5EF4-FFF2-40B4-BE49-F238E27FC236}">
                <a16:creationId xmlns:a16="http://schemas.microsoft.com/office/drawing/2014/main" id="{BDEBC601-28B4-0E4F-B61F-AE3278036F51}"/>
              </a:ext>
            </a:extLst>
          </p:cNvPr>
          <p:cNvSpPr>
            <a:spLocks/>
          </p:cNvSpPr>
          <p:nvPr/>
        </p:nvSpPr>
        <p:spPr bwMode="auto">
          <a:xfrm>
            <a:off x="5695800" y="3182574"/>
            <a:ext cx="11914" cy="15716"/>
          </a:xfrm>
          <a:custGeom>
            <a:avLst/>
            <a:gdLst>
              <a:gd name="T0" fmla="*/ 0 w 14"/>
              <a:gd name="T1" fmla="*/ 1 h 25"/>
              <a:gd name="T2" fmla="*/ 12 w 14"/>
              <a:gd name="T3" fmla="*/ 0 h 25"/>
              <a:gd name="T4" fmla="*/ 14 w 14"/>
              <a:gd name="T5" fmla="*/ 24 h 25"/>
              <a:gd name="T6" fmla="*/ 3 w 14"/>
              <a:gd name="T7" fmla="*/ 25 h 25"/>
              <a:gd name="T8" fmla="*/ 0 w 14"/>
              <a:gd name="T9" fmla="*/ 1 h 25"/>
            </a:gdLst>
            <a:ahLst/>
            <a:cxnLst>
              <a:cxn ang="0">
                <a:pos x="T0" y="T1"/>
              </a:cxn>
              <a:cxn ang="0">
                <a:pos x="T2" y="T3"/>
              </a:cxn>
              <a:cxn ang="0">
                <a:pos x="T4" y="T5"/>
              </a:cxn>
              <a:cxn ang="0">
                <a:pos x="T6" y="T7"/>
              </a:cxn>
              <a:cxn ang="0">
                <a:pos x="T8" y="T9"/>
              </a:cxn>
            </a:cxnLst>
            <a:rect l="0" t="0" r="r" b="b"/>
            <a:pathLst>
              <a:path w="14" h="25">
                <a:moveTo>
                  <a:pt x="0" y="1"/>
                </a:moveTo>
                <a:lnTo>
                  <a:pt x="12" y="0"/>
                </a:lnTo>
                <a:lnTo>
                  <a:pt x="14" y="24"/>
                </a:lnTo>
                <a:lnTo>
                  <a:pt x="3" y="25"/>
                </a:lnTo>
                <a:lnTo>
                  <a:pt x="0"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19" name="Freeform 318">
            <a:extLst>
              <a:ext uri="{FF2B5EF4-FFF2-40B4-BE49-F238E27FC236}">
                <a16:creationId xmlns:a16="http://schemas.microsoft.com/office/drawing/2014/main" id="{FAF8F24A-B0CE-5D4A-A515-B57393BA72FE}"/>
              </a:ext>
            </a:extLst>
          </p:cNvPr>
          <p:cNvSpPr>
            <a:spLocks/>
          </p:cNvSpPr>
          <p:nvPr/>
        </p:nvSpPr>
        <p:spPr bwMode="auto">
          <a:xfrm>
            <a:off x="5656806" y="3240948"/>
            <a:ext cx="11914" cy="11226"/>
          </a:xfrm>
          <a:custGeom>
            <a:avLst/>
            <a:gdLst>
              <a:gd name="T0" fmla="*/ 1 w 24"/>
              <a:gd name="T1" fmla="*/ 0 h 14"/>
              <a:gd name="T2" fmla="*/ 0 w 24"/>
              <a:gd name="T3" fmla="*/ 12 h 14"/>
              <a:gd name="T4" fmla="*/ 23 w 24"/>
              <a:gd name="T5" fmla="*/ 14 h 14"/>
              <a:gd name="T6" fmla="*/ 24 w 24"/>
              <a:gd name="T7" fmla="*/ 3 h 14"/>
              <a:gd name="T8" fmla="*/ 1 w 24"/>
              <a:gd name="T9" fmla="*/ 0 h 14"/>
            </a:gdLst>
            <a:ahLst/>
            <a:cxnLst>
              <a:cxn ang="0">
                <a:pos x="T0" y="T1"/>
              </a:cxn>
              <a:cxn ang="0">
                <a:pos x="T2" y="T3"/>
              </a:cxn>
              <a:cxn ang="0">
                <a:pos x="T4" y="T5"/>
              </a:cxn>
              <a:cxn ang="0">
                <a:pos x="T6" y="T7"/>
              </a:cxn>
              <a:cxn ang="0">
                <a:pos x="T8" y="T9"/>
              </a:cxn>
            </a:cxnLst>
            <a:rect l="0" t="0" r="r" b="b"/>
            <a:pathLst>
              <a:path w="24" h="14">
                <a:moveTo>
                  <a:pt x="1" y="0"/>
                </a:moveTo>
                <a:lnTo>
                  <a:pt x="0" y="12"/>
                </a:lnTo>
                <a:lnTo>
                  <a:pt x="23" y="14"/>
                </a:lnTo>
                <a:lnTo>
                  <a:pt x="24" y="3"/>
                </a:lnTo>
                <a:lnTo>
                  <a:pt x="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20" name="Rectangle 319">
            <a:extLst>
              <a:ext uri="{FF2B5EF4-FFF2-40B4-BE49-F238E27FC236}">
                <a16:creationId xmlns:a16="http://schemas.microsoft.com/office/drawing/2014/main" id="{24E66B85-DBCA-B44E-937E-6366F6E29C45}"/>
              </a:ext>
            </a:extLst>
          </p:cNvPr>
          <p:cNvSpPr>
            <a:spLocks noChangeArrowheads="1"/>
          </p:cNvSpPr>
          <p:nvPr/>
        </p:nvSpPr>
        <p:spPr bwMode="auto">
          <a:xfrm>
            <a:off x="5695800" y="3183696"/>
            <a:ext cx="41160" cy="123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321" name="Rectangle 320">
            <a:extLst>
              <a:ext uri="{FF2B5EF4-FFF2-40B4-BE49-F238E27FC236}">
                <a16:creationId xmlns:a16="http://schemas.microsoft.com/office/drawing/2014/main" id="{24915479-5357-F04F-B298-1653F7A86299}"/>
              </a:ext>
            </a:extLst>
          </p:cNvPr>
          <p:cNvSpPr>
            <a:spLocks noChangeArrowheads="1"/>
          </p:cNvSpPr>
          <p:nvPr/>
        </p:nvSpPr>
        <p:spPr bwMode="auto">
          <a:xfrm>
            <a:off x="5690384" y="3183696"/>
            <a:ext cx="10832" cy="1459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322" name="Freeform 321">
            <a:extLst>
              <a:ext uri="{FF2B5EF4-FFF2-40B4-BE49-F238E27FC236}">
                <a16:creationId xmlns:a16="http://schemas.microsoft.com/office/drawing/2014/main" id="{EA1848B2-2C94-B84A-BCB2-112DC310BA2D}"/>
              </a:ext>
            </a:extLst>
          </p:cNvPr>
          <p:cNvSpPr>
            <a:spLocks/>
          </p:cNvSpPr>
          <p:nvPr/>
        </p:nvSpPr>
        <p:spPr bwMode="auto">
          <a:xfrm>
            <a:off x="5657889" y="3245439"/>
            <a:ext cx="34661" cy="52762"/>
          </a:xfrm>
          <a:custGeom>
            <a:avLst/>
            <a:gdLst>
              <a:gd name="T0" fmla="*/ 64 w 66"/>
              <a:gd name="T1" fmla="*/ 90 h 90"/>
              <a:gd name="T2" fmla="*/ 49 w 66"/>
              <a:gd name="T3" fmla="*/ 88 h 90"/>
              <a:gd name="T4" fmla="*/ 36 w 66"/>
              <a:gd name="T5" fmla="*/ 83 h 90"/>
              <a:gd name="T6" fmla="*/ 24 w 66"/>
              <a:gd name="T7" fmla="*/ 76 h 90"/>
              <a:gd name="T8" fmla="*/ 15 w 66"/>
              <a:gd name="T9" fmla="*/ 66 h 90"/>
              <a:gd name="T10" fmla="*/ 8 w 66"/>
              <a:gd name="T11" fmla="*/ 52 h 90"/>
              <a:gd name="T12" fmla="*/ 4 w 66"/>
              <a:gd name="T13" fmla="*/ 37 h 90"/>
              <a:gd name="T14" fmla="*/ 0 w 66"/>
              <a:gd name="T15" fmla="*/ 18 h 90"/>
              <a:gd name="T16" fmla="*/ 0 w 66"/>
              <a:gd name="T17" fmla="*/ 0 h 90"/>
              <a:gd name="T18" fmla="*/ 23 w 66"/>
              <a:gd name="T19" fmla="*/ 0 h 90"/>
              <a:gd name="T20" fmla="*/ 23 w 66"/>
              <a:gd name="T21" fmla="*/ 16 h 90"/>
              <a:gd name="T22" fmla="*/ 27 w 66"/>
              <a:gd name="T23" fmla="*/ 31 h 90"/>
              <a:gd name="T24" fmla="*/ 29 w 66"/>
              <a:gd name="T25" fmla="*/ 42 h 90"/>
              <a:gd name="T26" fmla="*/ 35 w 66"/>
              <a:gd name="T27" fmla="*/ 52 h 90"/>
              <a:gd name="T28" fmla="*/ 41 w 66"/>
              <a:gd name="T29" fmla="*/ 58 h 90"/>
              <a:gd name="T30" fmla="*/ 47 w 66"/>
              <a:gd name="T31" fmla="*/ 63 h 90"/>
              <a:gd name="T32" fmla="*/ 55 w 66"/>
              <a:gd name="T33" fmla="*/ 66 h 90"/>
              <a:gd name="T34" fmla="*/ 66 w 66"/>
              <a:gd name="T35" fmla="*/ 67 h 90"/>
              <a:gd name="T36" fmla="*/ 64 w 66"/>
              <a:gd name="T3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90">
                <a:moveTo>
                  <a:pt x="64" y="90"/>
                </a:moveTo>
                <a:lnTo>
                  <a:pt x="49" y="88"/>
                </a:lnTo>
                <a:lnTo>
                  <a:pt x="36" y="83"/>
                </a:lnTo>
                <a:lnTo>
                  <a:pt x="24" y="76"/>
                </a:lnTo>
                <a:lnTo>
                  <a:pt x="15" y="66"/>
                </a:lnTo>
                <a:lnTo>
                  <a:pt x="8" y="52"/>
                </a:lnTo>
                <a:lnTo>
                  <a:pt x="4" y="37"/>
                </a:lnTo>
                <a:lnTo>
                  <a:pt x="0" y="18"/>
                </a:lnTo>
                <a:lnTo>
                  <a:pt x="0" y="0"/>
                </a:lnTo>
                <a:lnTo>
                  <a:pt x="23" y="0"/>
                </a:lnTo>
                <a:lnTo>
                  <a:pt x="23" y="16"/>
                </a:lnTo>
                <a:lnTo>
                  <a:pt x="27" y="31"/>
                </a:lnTo>
                <a:lnTo>
                  <a:pt x="29" y="42"/>
                </a:lnTo>
                <a:lnTo>
                  <a:pt x="35" y="52"/>
                </a:lnTo>
                <a:lnTo>
                  <a:pt x="41" y="58"/>
                </a:lnTo>
                <a:lnTo>
                  <a:pt x="47" y="63"/>
                </a:lnTo>
                <a:lnTo>
                  <a:pt x="55" y="66"/>
                </a:lnTo>
                <a:lnTo>
                  <a:pt x="66" y="67"/>
                </a:lnTo>
                <a:lnTo>
                  <a:pt x="64" y="9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23" name="Freeform 322">
            <a:extLst>
              <a:ext uri="{FF2B5EF4-FFF2-40B4-BE49-F238E27FC236}">
                <a16:creationId xmlns:a16="http://schemas.microsoft.com/office/drawing/2014/main" id="{2A7793D9-E71A-7E4E-942B-ABBEC0827139}"/>
              </a:ext>
            </a:extLst>
          </p:cNvPr>
          <p:cNvSpPr>
            <a:spLocks/>
          </p:cNvSpPr>
          <p:nvPr/>
        </p:nvSpPr>
        <p:spPr bwMode="auto">
          <a:xfrm>
            <a:off x="5690384" y="3284729"/>
            <a:ext cx="10832" cy="14594"/>
          </a:xfrm>
          <a:custGeom>
            <a:avLst/>
            <a:gdLst>
              <a:gd name="T0" fmla="*/ 0 w 14"/>
              <a:gd name="T1" fmla="*/ 23 h 24"/>
              <a:gd name="T2" fmla="*/ 11 w 14"/>
              <a:gd name="T3" fmla="*/ 24 h 24"/>
              <a:gd name="T4" fmla="*/ 14 w 14"/>
              <a:gd name="T5" fmla="*/ 1 h 24"/>
              <a:gd name="T6" fmla="*/ 2 w 14"/>
              <a:gd name="T7" fmla="*/ 0 h 24"/>
              <a:gd name="T8" fmla="*/ 0 w 14"/>
              <a:gd name="T9" fmla="*/ 23 h 24"/>
            </a:gdLst>
            <a:ahLst/>
            <a:cxnLst>
              <a:cxn ang="0">
                <a:pos x="T0" y="T1"/>
              </a:cxn>
              <a:cxn ang="0">
                <a:pos x="T2" y="T3"/>
              </a:cxn>
              <a:cxn ang="0">
                <a:pos x="T4" y="T5"/>
              </a:cxn>
              <a:cxn ang="0">
                <a:pos x="T6" y="T7"/>
              </a:cxn>
              <a:cxn ang="0">
                <a:pos x="T8" y="T9"/>
              </a:cxn>
            </a:cxnLst>
            <a:rect l="0" t="0" r="r" b="b"/>
            <a:pathLst>
              <a:path w="14" h="24">
                <a:moveTo>
                  <a:pt x="0" y="23"/>
                </a:moveTo>
                <a:lnTo>
                  <a:pt x="11" y="24"/>
                </a:lnTo>
                <a:lnTo>
                  <a:pt x="14" y="1"/>
                </a:lnTo>
                <a:lnTo>
                  <a:pt x="2" y="0"/>
                </a:lnTo>
                <a:lnTo>
                  <a:pt x="0"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24" name="Rectangle 323">
            <a:extLst>
              <a:ext uri="{FF2B5EF4-FFF2-40B4-BE49-F238E27FC236}">
                <a16:creationId xmlns:a16="http://schemas.microsoft.com/office/drawing/2014/main" id="{1EBDD3A5-9C9D-4449-BC55-4F72427AD973}"/>
              </a:ext>
            </a:extLst>
          </p:cNvPr>
          <p:cNvSpPr>
            <a:spLocks noChangeArrowheads="1"/>
          </p:cNvSpPr>
          <p:nvPr/>
        </p:nvSpPr>
        <p:spPr bwMode="auto">
          <a:xfrm>
            <a:off x="5696883" y="3285852"/>
            <a:ext cx="122398" cy="1459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325" name="Rectangle 324">
            <a:extLst>
              <a:ext uri="{FF2B5EF4-FFF2-40B4-BE49-F238E27FC236}">
                <a16:creationId xmlns:a16="http://schemas.microsoft.com/office/drawing/2014/main" id="{71F0F191-B647-7A40-8A86-2A4E82019562}"/>
              </a:ext>
            </a:extLst>
          </p:cNvPr>
          <p:cNvSpPr>
            <a:spLocks noChangeArrowheads="1"/>
          </p:cNvSpPr>
          <p:nvPr/>
        </p:nvSpPr>
        <p:spPr bwMode="auto">
          <a:xfrm>
            <a:off x="5690384" y="3285852"/>
            <a:ext cx="10832" cy="145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326" name="Rectangle 325">
            <a:extLst>
              <a:ext uri="{FF2B5EF4-FFF2-40B4-BE49-F238E27FC236}">
                <a16:creationId xmlns:a16="http://schemas.microsoft.com/office/drawing/2014/main" id="{AD2E329B-80B7-C34D-A51F-0F0F2092069E}"/>
              </a:ext>
            </a:extLst>
          </p:cNvPr>
          <p:cNvSpPr>
            <a:spLocks noChangeArrowheads="1"/>
          </p:cNvSpPr>
          <p:nvPr/>
        </p:nvSpPr>
        <p:spPr bwMode="auto">
          <a:xfrm>
            <a:off x="5819280" y="3285852"/>
            <a:ext cx="11914" cy="1459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327" name="Rectangle 326">
            <a:extLst>
              <a:ext uri="{FF2B5EF4-FFF2-40B4-BE49-F238E27FC236}">
                <a16:creationId xmlns:a16="http://schemas.microsoft.com/office/drawing/2014/main" id="{528EB8E9-A6ED-B549-8B31-1B1A258CA846}"/>
              </a:ext>
            </a:extLst>
          </p:cNvPr>
          <p:cNvSpPr>
            <a:spLocks noChangeArrowheads="1"/>
          </p:cNvSpPr>
          <p:nvPr/>
        </p:nvSpPr>
        <p:spPr bwMode="auto">
          <a:xfrm>
            <a:off x="6620820" y="3237580"/>
            <a:ext cx="12998" cy="112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dirty="0"/>
          </a:p>
        </p:txBody>
      </p:sp>
      <p:sp>
        <p:nvSpPr>
          <p:cNvPr id="328" name="Freeform 327">
            <a:extLst>
              <a:ext uri="{FF2B5EF4-FFF2-40B4-BE49-F238E27FC236}">
                <a16:creationId xmlns:a16="http://schemas.microsoft.com/office/drawing/2014/main" id="{A44ECFF9-F336-6447-B172-F88CFEF6D1E6}"/>
              </a:ext>
            </a:extLst>
          </p:cNvPr>
          <p:cNvSpPr>
            <a:spLocks/>
          </p:cNvSpPr>
          <p:nvPr/>
        </p:nvSpPr>
        <p:spPr bwMode="auto">
          <a:xfrm>
            <a:off x="5736960" y="3280239"/>
            <a:ext cx="10832" cy="11226"/>
          </a:xfrm>
          <a:custGeom>
            <a:avLst/>
            <a:gdLst>
              <a:gd name="T0" fmla="*/ 9 w 9"/>
              <a:gd name="T1" fmla="*/ 4 h 10"/>
              <a:gd name="T2" fmla="*/ 6 w 9"/>
              <a:gd name="T3" fmla="*/ 0 h 10"/>
              <a:gd name="T4" fmla="*/ 0 w 9"/>
              <a:gd name="T5" fmla="*/ 6 h 10"/>
              <a:gd name="T6" fmla="*/ 2 w 9"/>
              <a:gd name="T7" fmla="*/ 10 h 10"/>
              <a:gd name="T8" fmla="*/ 9 w 9"/>
              <a:gd name="T9" fmla="*/ 4 h 10"/>
            </a:gdLst>
            <a:ahLst/>
            <a:cxnLst>
              <a:cxn ang="0">
                <a:pos x="T0" y="T1"/>
              </a:cxn>
              <a:cxn ang="0">
                <a:pos x="T2" y="T3"/>
              </a:cxn>
              <a:cxn ang="0">
                <a:pos x="T4" y="T5"/>
              </a:cxn>
              <a:cxn ang="0">
                <a:pos x="T6" y="T7"/>
              </a:cxn>
              <a:cxn ang="0">
                <a:pos x="T8" y="T9"/>
              </a:cxn>
            </a:cxnLst>
            <a:rect l="0" t="0" r="r" b="b"/>
            <a:pathLst>
              <a:path w="9" h="10">
                <a:moveTo>
                  <a:pt x="9" y="4"/>
                </a:moveTo>
                <a:lnTo>
                  <a:pt x="6" y="0"/>
                </a:lnTo>
                <a:lnTo>
                  <a:pt x="0" y="6"/>
                </a:lnTo>
                <a:lnTo>
                  <a:pt x="2" y="10"/>
                </a:lnTo>
                <a:lnTo>
                  <a:pt x="9" y="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29" name="Freeform 328">
            <a:extLst>
              <a:ext uri="{FF2B5EF4-FFF2-40B4-BE49-F238E27FC236}">
                <a16:creationId xmlns:a16="http://schemas.microsoft.com/office/drawing/2014/main" id="{BCCBBBA3-BC27-494B-A784-378A2828E8C2}"/>
              </a:ext>
            </a:extLst>
          </p:cNvPr>
          <p:cNvSpPr>
            <a:spLocks/>
          </p:cNvSpPr>
          <p:nvPr/>
        </p:nvSpPr>
        <p:spPr bwMode="auto">
          <a:xfrm>
            <a:off x="6815789" y="2943460"/>
            <a:ext cx="32495" cy="53885"/>
          </a:xfrm>
          <a:custGeom>
            <a:avLst/>
            <a:gdLst>
              <a:gd name="T0" fmla="*/ 61 w 61"/>
              <a:gd name="T1" fmla="*/ 10 h 91"/>
              <a:gd name="T2" fmla="*/ 39 w 61"/>
              <a:gd name="T3" fmla="*/ 0 h 91"/>
              <a:gd name="T4" fmla="*/ 0 w 61"/>
              <a:gd name="T5" fmla="*/ 81 h 91"/>
              <a:gd name="T6" fmla="*/ 21 w 61"/>
              <a:gd name="T7" fmla="*/ 91 h 91"/>
              <a:gd name="T8" fmla="*/ 61 w 61"/>
              <a:gd name="T9" fmla="*/ 10 h 91"/>
            </a:gdLst>
            <a:ahLst/>
            <a:cxnLst>
              <a:cxn ang="0">
                <a:pos x="T0" y="T1"/>
              </a:cxn>
              <a:cxn ang="0">
                <a:pos x="T2" y="T3"/>
              </a:cxn>
              <a:cxn ang="0">
                <a:pos x="T4" y="T5"/>
              </a:cxn>
              <a:cxn ang="0">
                <a:pos x="T6" y="T7"/>
              </a:cxn>
              <a:cxn ang="0">
                <a:pos x="T8" y="T9"/>
              </a:cxn>
            </a:cxnLst>
            <a:rect l="0" t="0" r="r" b="b"/>
            <a:pathLst>
              <a:path w="61" h="91">
                <a:moveTo>
                  <a:pt x="61" y="10"/>
                </a:moveTo>
                <a:lnTo>
                  <a:pt x="39" y="0"/>
                </a:lnTo>
                <a:lnTo>
                  <a:pt x="0" y="81"/>
                </a:lnTo>
                <a:lnTo>
                  <a:pt x="21" y="91"/>
                </a:lnTo>
                <a:lnTo>
                  <a:pt x="6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30" name="Freeform 329">
            <a:extLst>
              <a:ext uri="{FF2B5EF4-FFF2-40B4-BE49-F238E27FC236}">
                <a16:creationId xmlns:a16="http://schemas.microsoft.com/office/drawing/2014/main" id="{B03A51BB-3665-E64A-BEDD-55C3223CF06E}"/>
              </a:ext>
            </a:extLst>
          </p:cNvPr>
          <p:cNvSpPr>
            <a:spLocks/>
          </p:cNvSpPr>
          <p:nvPr/>
        </p:nvSpPr>
        <p:spPr bwMode="auto">
          <a:xfrm>
            <a:off x="6837452" y="2937848"/>
            <a:ext cx="10832" cy="11226"/>
          </a:xfrm>
          <a:custGeom>
            <a:avLst/>
            <a:gdLst>
              <a:gd name="T0" fmla="*/ 22 w 22"/>
              <a:gd name="T1" fmla="*/ 10 h 10"/>
              <a:gd name="T2" fmla="*/ 0 w 22"/>
              <a:gd name="T3" fmla="*/ 0 h 10"/>
              <a:gd name="T4" fmla="*/ 22 w 22"/>
              <a:gd name="T5" fmla="*/ 10 h 10"/>
            </a:gdLst>
            <a:ahLst/>
            <a:cxnLst>
              <a:cxn ang="0">
                <a:pos x="T0" y="T1"/>
              </a:cxn>
              <a:cxn ang="0">
                <a:pos x="T2" y="T3"/>
              </a:cxn>
              <a:cxn ang="0">
                <a:pos x="T4" y="T5"/>
              </a:cxn>
            </a:cxnLst>
            <a:rect l="0" t="0" r="r" b="b"/>
            <a:pathLst>
              <a:path w="22" h="10">
                <a:moveTo>
                  <a:pt x="22" y="10"/>
                </a:moveTo>
                <a:lnTo>
                  <a:pt x="0" y="0"/>
                </a:lnTo>
                <a:lnTo>
                  <a:pt x="2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31" name="Freeform 330">
            <a:extLst>
              <a:ext uri="{FF2B5EF4-FFF2-40B4-BE49-F238E27FC236}">
                <a16:creationId xmlns:a16="http://schemas.microsoft.com/office/drawing/2014/main" id="{33707337-E1A7-C247-ACB6-96458C862050}"/>
              </a:ext>
            </a:extLst>
          </p:cNvPr>
          <p:cNvSpPr>
            <a:spLocks/>
          </p:cNvSpPr>
          <p:nvPr/>
        </p:nvSpPr>
        <p:spPr bwMode="auto">
          <a:xfrm>
            <a:off x="6801707" y="2991732"/>
            <a:ext cx="25996" cy="37045"/>
          </a:xfrm>
          <a:custGeom>
            <a:avLst/>
            <a:gdLst>
              <a:gd name="T0" fmla="*/ 50 w 50"/>
              <a:gd name="T1" fmla="*/ 12 h 62"/>
              <a:gd name="T2" fmla="*/ 29 w 50"/>
              <a:gd name="T3" fmla="*/ 0 h 62"/>
              <a:gd name="T4" fmla="*/ 0 w 50"/>
              <a:gd name="T5" fmla="*/ 50 h 62"/>
              <a:gd name="T6" fmla="*/ 22 w 50"/>
              <a:gd name="T7" fmla="*/ 62 h 62"/>
              <a:gd name="T8" fmla="*/ 50 w 50"/>
              <a:gd name="T9" fmla="*/ 12 h 62"/>
            </a:gdLst>
            <a:ahLst/>
            <a:cxnLst>
              <a:cxn ang="0">
                <a:pos x="T0" y="T1"/>
              </a:cxn>
              <a:cxn ang="0">
                <a:pos x="T2" y="T3"/>
              </a:cxn>
              <a:cxn ang="0">
                <a:pos x="T4" y="T5"/>
              </a:cxn>
              <a:cxn ang="0">
                <a:pos x="T6" y="T7"/>
              </a:cxn>
              <a:cxn ang="0">
                <a:pos x="T8" y="T9"/>
              </a:cxn>
            </a:cxnLst>
            <a:rect l="0" t="0" r="r" b="b"/>
            <a:pathLst>
              <a:path w="50" h="62">
                <a:moveTo>
                  <a:pt x="50" y="12"/>
                </a:moveTo>
                <a:lnTo>
                  <a:pt x="29" y="0"/>
                </a:lnTo>
                <a:lnTo>
                  <a:pt x="0" y="50"/>
                </a:lnTo>
                <a:lnTo>
                  <a:pt x="22" y="62"/>
                </a:lnTo>
                <a:lnTo>
                  <a:pt x="5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32" name="Freeform 331">
            <a:extLst>
              <a:ext uri="{FF2B5EF4-FFF2-40B4-BE49-F238E27FC236}">
                <a16:creationId xmlns:a16="http://schemas.microsoft.com/office/drawing/2014/main" id="{08CC4791-923D-CF43-941E-3816866A1433}"/>
              </a:ext>
            </a:extLst>
          </p:cNvPr>
          <p:cNvSpPr>
            <a:spLocks/>
          </p:cNvSpPr>
          <p:nvPr/>
        </p:nvSpPr>
        <p:spPr bwMode="auto">
          <a:xfrm>
            <a:off x="6815789" y="2987242"/>
            <a:ext cx="11914" cy="11226"/>
          </a:xfrm>
          <a:custGeom>
            <a:avLst/>
            <a:gdLst>
              <a:gd name="T0" fmla="*/ 21 w 21"/>
              <a:gd name="T1" fmla="*/ 10 h 12"/>
              <a:gd name="T2" fmla="*/ 21 w 21"/>
              <a:gd name="T3" fmla="*/ 12 h 12"/>
              <a:gd name="T4" fmla="*/ 0 w 21"/>
              <a:gd name="T5" fmla="*/ 0 h 12"/>
              <a:gd name="T6" fmla="*/ 21 w 21"/>
              <a:gd name="T7" fmla="*/ 10 h 12"/>
            </a:gdLst>
            <a:ahLst/>
            <a:cxnLst>
              <a:cxn ang="0">
                <a:pos x="T0" y="T1"/>
              </a:cxn>
              <a:cxn ang="0">
                <a:pos x="T2" y="T3"/>
              </a:cxn>
              <a:cxn ang="0">
                <a:pos x="T4" y="T5"/>
              </a:cxn>
              <a:cxn ang="0">
                <a:pos x="T6" y="T7"/>
              </a:cxn>
            </a:cxnLst>
            <a:rect l="0" t="0" r="r" b="b"/>
            <a:pathLst>
              <a:path w="21" h="12">
                <a:moveTo>
                  <a:pt x="21" y="10"/>
                </a:moveTo>
                <a:lnTo>
                  <a:pt x="21" y="12"/>
                </a:lnTo>
                <a:lnTo>
                  <a:pt x="0" y="0"/>
                </a:lnTo>
                <a:lnTo>
                  <a:pt x="2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33" name="Freeform 332">
            <a:extLst>
              <a:ext uri="{FF2B5EF4-FFF2-40B4-BE49-F238E27FC236}">
                <a16:creationId xmlns:a16="http://schemas.microsoft.com/office/drawing/2014/main" id="{44917EF8-BDED-A24C-92AA-3FCD69144298}"/>
              </a:ext>
            </a:extLst>
          </p:cNvPr>
          <p:cNvSpPr>
            <a:spLocks/>
          </p:cNvSpPr>
          <p:nvPr/>
        </p:nvSpPr>
        <p:spPr bwMode="auto">
          <a:xfrm>
            <a:off x="6782210" y="3019797"/>
            <a:ext cx="30329" cy="37046"/>
          </a:xfrm>
          <a:custGeom>
            <a:avLst/>
            <a:gdLst>
              <a:gd name="T0" fmla="*/ 59 w 59"/>
              <a:gd name="T1" fmla="*/ 15 h 62"/>
              <a:gd name="T2" fmla="*/ 40 w 59"/>
              <a:gd name="T3" fmla="*/ 0 h 62"/>
              <a:gd name="T4" fmla="*/ 0 w 59"/>
              <a:gd name="T5" fmla="*/ 47 h 62"/>
              <a:gd name="T6" fmla="*/ 19 w 59"/>
              <a:gd name="T7" fmla="*/ 62 h 62"/>
              <a:gd name="T8" fmla="*/ 59 w 59"/>
              <a:gd name="T9" fmla="*/ 15 h 62"/>
            </a:gdLst>
            <a:ahLst/>
            <a:cxnLst>
              <a:cxn ang="0">
                <a:pos x="T0" y="T1"/>
              </a:cxn>
              <a:cxn ang="0">
                <a:pos x="T2" y="T3"/>
              </a:cxn>
              <a:cxn ang="0">
                <a:pos x="T4" y="T5"/>
              </a:cxn>
              <a:cxn ang="0">
                <a:pos x="T6" y="T7"/>
              </a:cxn>
              <a:cxn ang="0">
                <a:pos x="T8" y="T9"/>
              </a:cxn>
            </a:cxnLst>
            <a:rect l="0" t="0" r="r" b="b"/>
            <a:pathLst>
              <a:path w="59" h="62">
                <a:moveTo>
                  <a:pt x="59" y="15"/>
                </a:moveTo>
                <a:lnTo>
                  <a:pt x="40" y="0"/>
                </a:lnTo>
                <a:lnTo>
                  <a:pt x="0" y="47"/>
                </a:lnTo>
                <a:lnTo>
                  <a:pt x="19" y="62"/>
                </a:lnTo>
                <a:lnTo>
                  <a:pt x="59"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34" name="Freeform 333">
            <a:extLst>
              <a:ext uri="{FF2B5EF4-FFF2-40B4-BE49-F238E27FC236}">
                <a16:creationId xmlns:a16="http://schemas.microsoft.com/office/drawing/2014/main" id="{29E5F4B1-8831-D74C-B4F1-7706CAAA4194}"/>
              </a:ext>
            </a:extLst>
          </p:cNvPr>
          <p:cNvSpPr>
            <a:spLocks/>
          </p:cNvSpPr>
          <p:nvPr/>
        </p:nvSpPr>
        <p:spPr bwMode="auto">
          <a:xfrm>
            <a:off x="6801707" y="3017552"/>
            <a:ext cx="11915" cy="11226"/>
          </a:xfrm>
          <a:custGeom>
            <a:avLst/>
            <a:gdLst>
              <a:gd name="T0" fmla="*/ 22 w 22"/>
              <a:gd name="T1" fmla="*/ 14 h 15"/>
              <a:gd name="T2" fmla="*/ 21 w 22"/>
              <a:gd name="T3" fmla="*/ 15 h 15"/>
              <a:gd name="T4" fmla="*/ 2 w 22"/>
              <a:gd name="T5" fmla="*/ 0 h 15"/>
              <a:gd name="T6" fmla="*/ 0 w 22"/>
              <a:gd name="T7" fmla="*/ 2 h 15"/>
              <a:gd name="T8" fmla="*/ 22 w 22"/>
              <a:gd name="T9" fmla="*/ 14 h 15"/>
            </a:gdLst>
            <a:ahLst/>
            <a:cxnLst>
              <a:cxn ang="0">
                <a:pos x="T0" y="T1"/>
              </a:cxn>
              <a:cxn ang="0">
                <a:pos x="T2" y="T3"/>
              </a:cxn>
              <a:cxn ang="0">
                <a:pos x="T4" y="T5"/>
              </a:cxn>
              <a:cxn ang="0">
                <a:pos x="T6" y="T7"/>
              </a:cxn>
              <a:cxn ang="0">
                <a:pos x="T8" y="T9"/>
              </a:cxn>
            </a:cxnLst>
            <a:rect l="0" t="0" r="r" b="b"/>
            <a:pathLst>
              <a:path w="22" h="15">
                <a:moveTo>
                  <a:pt x="22" y="14"/>
                </a:moveTo>
                <a:lnTo>
                  <a:pt x="21" y="15"/>
                </a:lnTo>
                <a:lnTo>
                  <a:pt x="2" y="0"/>
                </a:lnTo>
                <a:lnTo>
                  <a:pt x="0" y="2"/>
                </a:lnTo>
                <a:lnTo>
                  <a:pt x="2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35" name="Freeform 334">
            <a:extLst>
              <a:ext uri="{FF2B5EF4-FFF2-40B4-BE49-F238E27FC236}">
                <a16:creationId xmlns:a16="http://schemas.microsoft.com/office/drawing/2014/main" id="{F37FBD2C-DBC7-464B-8E28-7F63ECE6EA3F}"/>
              </a:ext>
            </a:extLst>
          </p:cNvPr>
          <p:cNvSpPr>
            <a:spLocks/>
          </p:cNvSpPr>
          <p:nvPr/>
        </p:nvSpPr>
        <p:spPr bwMode="auto">
          <a:xfrm>
            <a:off x="6609988" y="3047862"/>
            <a:ext cx="181971" cy="184106"/>
          </a:xfrm>
          <a:custGeom>
            <a:avLst/>
            <a:gdLst>
              <a:gd name="T0" fmla="*/ 345 w 345"/>
              <a:gd name="T1" fmla="*/ 18 h 310"/>
              <a:gd name="T2" fmla="*/ 328 w 345"/>
              <a:gd name="T3" fmla="*/ 0 h 310"/>
              <a:gd name="T4" fmla="*/ 0 w 345"/>
              <a:gd name="T5" fmla="*/ 293 h 310"/>
              <a:gd name="T6" fmla="*/ 17 w 345"/>
              <a:gd name="T7" fmla="*/ 310 h 310"/>
              <a:gd name="T8" fmla="*/ 345 w 345"/>
              <a:gd name="T9" fmla="*/ 18 h 310"/>
            </a:gdLst>
            <a:ahLst/>
            <a:cxnLst>
              <a:cxn ang="0">
                <a:pos x="T0" y="T1"/>
              </a:cxn>
              <a:cxn ang="0">
                <a:pos x="T2" y="T3"/>
              </a:cxn>
              <a:cxn ang="0">
                <a:pos x="T4" y="T5"/>
              </a:cxn>
              <a:cxn ang="0">
                <a:pos x="T6" y="T7"/>
              </a:cxn>
              <a:cxn ang="0">
                <a:pos x="T8" y="T9"/>
              </a:cxn>
            </a:cxnLst>
            <a:rect l="0" t="0" r="r" b="b"/>
            <a:pathLst>
              <a:path w="345" h="310">
                <a:moveTo>
                  <a:pt x="345" y="18"/>
                </a:moveTo>
                <a:lnTo>
                  <a:pt x="328" y="0"/>
                </a:lnTo>
                <a:lnTo>
                  <a:pt x="0" y="293"/>
                </a:lnTo>
                <a:lnTo>
                  <a:pt x="17" y="310"/>
                </a:lnTo>
                <a:lnTo>
                  <a:pt x="345"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36" name="Freeform 335">
            <a:extLst>
              <a:ext uri="{FF2B5EF4-FFF2-40B4-BE49-F238E27FC236}">
                <a16:creationId xmlns:a16="http://schemas.microsoft.com/office/drawing/2014/main" id="{0B262FA9-AB06-1E43-B7FA-566E011B3C16}"/>
              </a:ext>
            </a:extLst>
          </p:cNvPr>
          <p:cNvSpPr>
            <a:spLocks/>
          </p:cNvSpPr>
          <p:nvPr/>
        </p:nvSpPr>
        <p:spPr bwMode="auto">
          <a:xfrm>
            <a:off x="6782210" y="3046739"/>
            <a:ext cx="10832" cy="11226"/>
          </a:xfrm>
          <a:custGeom>
            <a:avLst/>
            <a:gdLst>
              <a:gd name="T0" fmla="*/ 19 w 19"/>
              <a:gd name="T1" fmla="*/ 16 h 18"/>
              <a:gd name="T2" fmla="*/ 18 w 19"/>
              <a:gd name="T3" fmla="*/ 18 h 18"/>
              <a:gd name="T4" fmla="*/ 1 w 19"/>
              <a:gd name="T5" fmla="*/ 0 h 18"/>
              <a:gd name="T6" fmla="*/ 0 w 19"/>
              <a:gd name="T7" fmla="*/ 1 h 18"/>
              <a:gd name="T8" fmla="*/ 19 w 19"/>
              <a:gd name="T9" fmla="*/ 16 h 18"/>
            </a:gdLst>
            <a:ahLst/>
            <a:cxnLst>
              <a:cxn ang="0">
                <a:pos x="T0" y="T1"/>
              </a:cxn>
              <a:cxn ang="0">
                <a:pos x="T2" y="T3"/>
              </a:cxn>
              <a:cxn ang="0">
                <a:pos x="T4" y="T5"/>
              </a:cxn>
              <a:cxn ang="0">
                <a:pos x="T6" y="T7"/>
              </a:cxn>
              <a:cxn ang="0">
                <a:pos x="T8" y="T9"/>
              </a:cxn>
            </a:cxnLst>
            <a:rect l="0" t="0" r="r" b="b"/>
            <a:pathLst>
              <a:path w="19" h="18">
                <a:moveTo>
                  <a:pt x="19" y="16"/>
                </a:moveTo>
                <a:lnTo>
                  <a:pt x="18" y="18"/>
                </a:lnTo>
                <a:lnTo>
                  <a:pt x="1" y="0"/>
                </a:lnTo>
                <a:lnTo>
                  <a:pt x="0" y="1"/>
                </a:lnTo>
                <a:lnTo>
                  <a:pt x="19"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37" name="Freeform 336">
            <a:extLst>
              <a:ext uri="{FF2B5EF4-FFF2-40B4-BE49-F238E27FC236}">
                <a16:creationId xmlns:a16="http://schemas.microsoft.com/office/drawing/2014/main" id="{5C0CD375-F866-394B-8978-313E40C8B48C}"/>
              </a:ext>
            </a:extLst>
          </p:cNvPr>
          <p:cNvSpPr>
            <a:spLocks/>
          </p:cNvSpPr>
          <p:nvPr/>
        </p:nvSpPr>
        <p:spPr bwMode="auto">
          <a:xfrm>
            <a:off x="6598073" y="3221864"/>
            <a:ext cx="20580" cy="22452"/>
          </a:xfrm>
          <a:custGeom>
            <a:avLst/>
            <a:gdLst>
              <a:gd name="T0" fmla="*/ 39 w 39"/>
              <a:gd name="T1" fmla="*/ 17 h 37"/>
              <a:gd name="T2" fmla="*/ 22 w 39"/>
              <a:gd name="T3" fmla="*/ 0 h 37"/>
              <a:gd name="T4" fmla="*/ 0 w 39"/>
              <a:gd name="T5" fmla="*/ 20 h 37"/>
              <a:gd name="T6" fmla="*/ 17 w 39"/>
              <a:gd name="T7" fmla="*/ 37 h 37"/>
              <a:gd name="T8" fmla="*/ 39 w 39"/>
              <a:gd name="T9" fmla="*/ 17 h 37"/>
            </a:gdLst>
            <a:ahLst/>
            <a:cxnLst>
              <a:cxn ang="0">
                <a:pos x="T0" y="T1"/>
              </a:cxn>
              <a:cxn ang="0">
                <a:pos x="T2" y="T3"/>
              </a:cxn>
              <a:cxn ang="0">
                <a:pos x="T4" y="T5"/>
              </a:cxn>
              <a:cxn ang="0">
                <a:pos x="T6" y="T7"/>
              </a:cxn>
              <a:cxn ang="0">
                <a:pos x="T8" y="T9"/>
              </a:cxn>
            </a:cxnLst>
            <a:rect l="0" t="0" r="r" b="b"/>
            <a:pathLst>
              <a:path w="39" h="37">
                <a:moveTo>
                  <a:pt x="39" y="17"/>
                </a:moveTo>
                <a:lnTo>
                  <a:pt x="22" y="0"/>
                </a:lnTo>
                <a:lnTo>
                  <a:pt x="0" y="20"/>
                </a:lnTo>
                <a:lnTo>
                  <a:pt x="17" y="37"/>
                </a:lnTo>
                <a:lnTo>
                  <a:pt x="39"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38" name="Freeform 337">
            <a:extLst>
              <a:ext uri="{FF2B5EF4-FFF2-40B4-BE49-F238E27FC236}">
                <a16:creationId xmlns:a16="http://schemas.microsoft.com/office/drawing/2014/main" id="{37E149F5-13A9-D142-B33C-5FBDC3187B55}"/>
              </a:ext>
            </a:extLst>
          </p:cNvPr>
          <p:cNvSpPr>
            <a:spLocks/>
          </p:cNvSpPr>
          <p:nvPr/>
        </p:nvSpPr>
        <p:spPr bwMode="auto">
          <a:xfrm>
            <a:off x="6609988" y="3220742"/>
            <a:ext cx="10832" cy="11226"/>
          </a:xfrm>
          <a:custGeom>
            <a:avLst/>
            <a:gdLst>
              <a:gd name="T0" fmla="*/ 0 w 17"/>
              <a:gd name="T1" fmla="*/ 0 h 17"/>
              <a:gd name="T2" fmla="*/ 17 w 17"/>
              <a:gd name="T3" fmla="*/ 17 h 17"/>
              <a:gd name="T4" fmla="*/ 0 w 17"/>
              <a:gd name="T5" fmla="*/ 0 h 17"/>
            </a:gdLst>
            <a:ahLst/>
            <a:cxnLst>
              <a:cxn ang="0">
                <a:pos x="T0" y="T1"/>
              </a:cxn>
              <a:cxn ang="0">
                <a:pos x="T2" y="T3"/>
              </a:cxn>
              <a:cxn ang="0">
                <a:pos x="T4" y="T5"/>
              </a:cxn>
            </a:cxnLst>
            <a:rect l="0" t="0" r="r" b="b"/>
            <a:pathLst>
              <a:path w="17" h="17">
                <a:moveTo>
                  <a:pt x="0" y="0"/>
                </a:moveTo>
                <a:lnTo>
                  <a:pt x="17" y="1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339" name="Freeform 338">
            <a:extLst>
              <a:ext uri="{FF2B5EF4-FFF2-40B4-BE49-F238E27FC236}">
                <a16:creationId xmlns:a16="http://schemas.microsoft.com/office/drawing/2014/main" id="{70D0C565-7D9D-0B46-A91C-6ACCFD3534FC}"/>
              </a:ext>
            </a:extLst>
          </p:cNvPr>
          <p:cNvSpPr>
            <a:spLocks/>
          </p:cNvSpPr>
          <p:nvPr/>
        </p:nvSpPr>
        <p:spPr bwMode="auto">
          <a:xfrm>
            <a:off x="6581826" y="3234213"/>
            <a:ext cx="25996" cy="28065"/>
          </a:xfrm>
          <a:custGeom>
            <a:avLst/>
            <a:gdLst>
              <a:gd name="T0" fmla="*/ 49 w 49"/>
              <a:gd name="T1" fmla="*/ 17 h 47"/>
              <a:gd name="T2" fmla="*/ 32 w 49"/>
              <a:gd name="T3" fmla="*/ 0 h 47"/>
              <a:gd name="T4" fmla="*/ 0 w 49"/>
              <a:gd name="T5" fmla="*/ 30 h 47"/>
              <a:gd name="T6" fmla="*/ 17 w 49"/>
              <a:gd name="T7" fmla="*/ 47 h 47"/>
              <a:gd name="T8" fmla="*/ 49 w 49"/>
              <a:gd name="T9" fmla="*/ 17 h 47"/>
            </a:gdLst>
            <a:ahLst/>
            <a:cxnLst>
              <a:cxn ang="0">
                <a:pos x="T0" y="T1"/>
              </a:cxn>
              <a:cxn ang="0">
                <a:pos x="T2" y="T3"/>
              </a:cxn>
              <a:cxn ang="0">
                <a:pos x="T4" y="T5"/>
              </a:cxn>
              <a:cxn ang="0">
                <a:pos x="T6" y="T7"/>
              </a:cxn>
              <a:cxn ang="0">
                <a:pos x="T8" y="T9"/>
              </a:cxn>
            </a:cxnLst>
            <a:rect l="0" t="0" r="r" b="b"/>
            <a:pathLst>
              <a:path w="49" h="47">
                <a:moveTo>
                  <a:pt x="49" y="17"/>
                </a:moveTo>
                <a:lnTo>
                  <a:pt x="32" y="0"/>
                </a:lnTo>
                <a:lnTo>
                  <a:pt x="0" y="30"/>
                </a:lnTo>
                <a:lnTo>
                  <a:pt x="17" y="47"/>
                </a:lnTo>
                <a:lnTo>
                  <a:pt x="49" y="17"/>
                </a:lnTo>
                <a:close/>
              </a:path>
            </a:pathLst>
          </a:custGeom>
          <a:solidFill>
            <a:srgbClr val="000000"/>
          </a:solidFill>
          <a:ln w="9525">
            <a:solidFill>
              <a:srgbClr val="000000"/>
            </a:solidFill>
            <a:round/>
            <a:headEnd/>
            <a:tailEnd/>
          </a:ln>
        </p:spPr>
        <p:txBody>
          <a:bodyPr/>
          <a:lstStyle/>
          <a:p>
            <a:endParaRPr lang="en-US" sz="1400" dirty="0"/>
          </a:p>
        </p:txBody>
      </p:sp>
      <p:sp>
        <p:nvSpPr>
          <p:cNvPr id="340" name="Freeform 339">
            <a:extLst>
              <a:ext uri="{FF2B5EF4-FFF2-40B4-BE49-F238E27FC236}">
                <a16:creationId xmlns:a16="http://schemas.microsoft.com/office/drawing/2014/main" id="{12DB7DF4-8688-314E-8EE3-581896EC17C7}"/>
              </a:ext>
            </a:extLst>
          </p:cNvPr>
          <p:cNvSpPr>
            <a:spLocks/>
          </p:cNvSpPr>
          <p:nvPr/>
        </p:nvSpPr>
        <p:spPr bwMode="auto">
          <a:xfrm>
            <a:off x="6598073" y="3233090"/>
            <a:ext cx="11915" cy="11226"/>
          </a:xfrm>
          <a:custGeom>
            <a:avLst/>
            <a:gdLst>
              <a:gd name="T0" fmla="*/ 0 w 17"/>
              <a:gd name="T1" fmla="*/ 0 h 17"/>
              <a:gd name="T2" fmla="*/ 17 w 17"/>
              <a:gd name="T3" fmla="*/ 17 h 17"/>
              <a:gd name="T4" fmla="*/ 0 w 17"/>
              <a:gd name="T5" fmla="*/ 0 h 17"/>
            </a:gdLst>
            <a:ahLst/>
            <a:cxnLst>
              <a:cxn ang="0">
                <a:pos x="T0" y="T1"/>
              </a:cxn>
              <a:cxn ang="0">
                <a:pos x="T2" y="T3"/>
              </a:cxn>
              <a:cxn ang="0">
                <a:pos x="T4" y="T5"/>
              </a:cxn>
            </a:cxnLst>
            <a:rect l="0" t="0" r="r" b="b"/>
            <a:pathLst>
              <a:path w="17" h="17">
                <a:moveTo>
                  <a:pt x="0" y="0"/>
                </a:moveTo>
                <a:lnTo>
                  <a:pt x="17" y="17"/>
                </a:lnTo>
                <a:lnTo>
                  <a:pt x="0" y="0"/>
                </a:lnTo>
                <a:close/>
              </a:path>
            </a:pathLst>
          </a:custGeom>
          <a:solidFill>
            <a:srgbClr val="000000"/>
          </a:solidFill>
          <a:ln w="9525">
            <a:solidFill>
              <a:srgbClr val="000000"/>
            </a:solidFill>
            <a:round/>
            <a:headEnd/>
            <a:tailEnd/>
          </a:ln>
        </p:spPr>
        <p:txBody>
          <a:bodyPr/>
          <a:lstStyle/>
          <a:p>
            <a:endParaRPr lang="en-US" sz="1400" dirty="0"/>
          </a:p>
        </p:txBody>
      </p:sp>
      <p:sp>
        <p:nvSpPr>
          <p:cNvPr id="341" name="Freeform 340">
            <a:extLst>
              <a:ext uri="{FF2B5EF4-FFF2-40B4-BE49-F238E27FC236}">
                <a16:creationId xmlns:a16="http://schemas.microsoft.com/office/drawing/2014/main" id="{74713E42-F5DD-8345-A08B-11A013E32668}"/>
              </a:ext>
            </a:extLst>
          </p:cNvPr>
          <p:cNvSpPr>
            <a:spLocks/>
          </p:cNvSpPr>
          <p:nvPr/>
        </p:nvSpPr>
        <p:spPr bwMode="auto">
          <a:xfrm>
            <a:off x="6567744" y="3251051"/>
            <a:ext cx="22747" cy="23575"/>
          </a:xfrm>
          <a:custGeom>
            <a:avLst/>
            <a:gdLst>
              <a:gd name="T0" fmla="*/ 45 w 45"/>
              <a:gd name="T1" fmla="*/ 20 h 40"/>
              <a:gd name="T2" fmla="*/ 32 w 45"/>
              <a:gd name="T3" fmla="*/ 0 h 40"/>
              <a:gd name="T4" fmla="*/ 0 w 45"/>
              <a:gd name="T5" fmla="*/ 20 h 40"/>
              <a:gd name="T6" fmla="*/ 13 w 45"/>
              <a:gd name="T7" fmla="*/ 40 h 40"/>
              <a:gd name="T8" fmla="*/ 45 w 45"/>
              <a:gd name="T9" fmla="*/ 20 h 40"/>
            </a:gdLst>
            <a:ahLst/>
            <a:cxnLst>
              <a:cxn ang="0">
                <a:pos x="T0" y="T1"/>
              </a:cxn>
              <a:cxn ang="0">
                <a:pos x="T2" y="T3"/>
              </a:cxn>
              <a:cxn ang="0">
                <a:pos x="T4" y="T5"/>
              </a:cxn>
              <a:cxn ang="0">
                <a:pos x="T6" y="T7"/>
              </a:cxn>
              <a:cxn ang="0">
                <a:pos x="T8" y="T9"/>
              </a:cxn>
            </a:cxnLst>
            <a:rect l="0" t="0" r="r" b="b"/>
            <a:pathLst>
              <a:path w="45" h="40">
                <a:moveTo>
                  <a:pt x="45" y="20"/>
                </a:moveTo>
                <a:lnTo>
                  <a:pt x="32" y="0"/>
                </a:lnTo>
                <a:lnTo>
                  <a:pt x="0" y="20"/>
                </a:lnTo>
                <a:lnTo>
                  <a:pt x="13" y="40"/>
                </a:lnTo>
                <a:lnTo>
                  <a:pt x="45" y="20"/>
                </a:lnTo>
                <a:close/>
              </a:path>
            </a:pathLst>
          </a:custGeom>
          <a:solidFill>
            <a:srgbClr val="000000"/>
          </a:solidFill>
          <a:ln w="9525">
            <a:solidFill>
              <a:srgbClr val="000000"/>
            </a:solidFill>
            <a:round/>
            <a:headEnd/>
            <a:tailEnd/>
          </a:ln>
        </p:spPr>
        <p:txBody>
          <a:bodyPr/>
          <a:lstStyle/>
          <a:p>
            <a:endParaRPr lang="en-US" sz="1400" dirty="0"/>
          </a:p>
        </p:txBody>
      </p:sp>
      <p:sp>
        <p:nvSpPr>
          <p:cNvPr id="342" name="Freeform 341">
            <a:extLst>
              <a:ext uri="{FF2B5EF4-FFF2-40B4-BE49-F238E27FC236}">
                <a16:creationId xmlns:a16="http://schemas.microsoft.com/office/drawing/2014/main" id="{2A6CFE85-3FD2-F448-BA32-64BD64083E95}"/>
              </a:ext>
            </a:extLst>
          </p:cNvPr>
          <p:cNvSpPr>
            <a:spLocks/>
          </p:cNvSpPr>
          <p:nvPr/>
        </p:nvSpPr>
        <p:spPr bwMode="auto">
          <a:xfrm>
            <a:off x="6581826" y="3251051"/>
            <a:ext cx="11914" cy="12349"/>
          </a:xfrm>
          <a:custGeom>
            <a:avLst/>
            <a:gdLst>
              <a:gd name="T0" fmla="*/ 17 w 17"/>
              <a:gd name="T1" fmla="*/ 18 h 20"/>
              <a:gd name="T2" fmla="*/ 16 w 17"/>
              <a:gd name="T3" fmla="*/ 20 h 20"/>
              <a:gd name="T4" fmla="*/ 3 w 17"/>
              <a:gd name="T5" fmla="*/ 0 h 20"/>
              <a:gd name="T6" fmla="*/ 0 w 17"/>
              <a:gd name="T7" fmla="*/ 1 h 20"/>
              <a:gd name="T8" fmla="*/ 17 w 17"/>
              <a:gd name="T9" fmla="*/ 18 h 20"/>
            </a:gdLst>
            <a:ahLst/>
            <a:cxnLst>
              <a:cxn ang="0">
                <a:pos x="T0" y="T1"/>
              </a:cxn>
              <a:cxn ang="0">
                <a:pos x="T2" y="T3"/>
              </a:cxn>
              <a:cxn ang="0">
                <a:pos x="T4" y="T5"/>
              </a:cxn>
              <a:cxn ang="0">
                <a:pos x="T6" y="T7"/>
              </a:cxn>
              <a:cxn ang="0">
                <a:pos x="T8" y="T9"/>
              </a:cxn>
            </a:cxnLst>
            <a:rect l="0" t="0" r="r" b="b"/>
            <a:pathLst>
              <a:path w="17" h="20">
                <a:moveTo>
                  <a:pt x="17" y="18"/>
                </a:moveTo>
                <a:lnTo>
                  <a:pt x="16" y="20"/>
                </a:lnTo>
                <a:lnTo>
                  <a:pt x="3" y="0"/>
                </a:lnTo>
                <a:lnTo>
                  <a:pt x="0" y="1"/>
                </a:lnTo>
                <a:lnTo>
                  <a:pt x="17" y="18"/>
                </a:lnTo>
                <a:close/>
              </a:path>
            </a:pathLst>
          </a:custGeom>
          <a:solidFill>
            <a:srgbClr val="000000"/>
          </a:solidFill>
          <a:ln w="9525">
            <a:solidFill>
              <a:srgbClr val="000000"/>
            </a:solidFill>
            <a:round/>
            <a:headEnd/>
            <a:tailEnd/>
          </a:ln>
        </p:spPr>
        <p:txBody>
          <a:bodyPr/>
          <a:lstStyle/>
          <a:p>
            <a:endParaRPr lang="en-US" sz="1400" dirty="0"/>
          </a:p>
        </p:txBody>
      </p:sp>
      <p:sp>
        <p:nvSpPr>
          <p:cNvPr id="343" name="Freeform 342">
            <a:extLst>
              <a:ext uri="{FF2B5EF4-FFF2-40B4-BE49-F238E27FC236}">
                <a16:creationId xmlns:a16="http://schemas.microsoft.com/office/drawing/2014/main" id="{FBE6848B-2892-A34F-B4AC-95F8466845D0}"/>
              </a:ext>
            </a:extLst>
          </p:cNvPr>
          <p:cNvSpPr>
            <a:spLocks/>
          </p:cNvSpPr>
          <p:nvPr/>
        </p:nvSpPr>
        <p:spPr bwMode="auto">
          <a:xfrm>
            <a:off x="6539582" y="3263400"/>
            <a:ext cx="33578" cy="23574"/>
          </a:xfrm>
          <a:custGeom>
            <a:avLst/>
            <a:gdLst>
              <a:gd name="T0" fmla="*/ 64 w 64"/>
              <a:gd name="T1" fmla="*/ 21 h 41"/>
              <a:gd name="T2" fmla="*/ 53 w 64"/>
              <a:gd name="T3" fmla="*/ 0 h 41"/>
              <a:gd name="T4" fmla="*/ 0 w 64"/>
              <a:gd name="T5" fmla="*/ 20 h 41"/>
              <a:gd name="T6" fmla="*/ 10 w 64"/>
              <a:gd name="T7" fmla="*/ 41 h 41"/>
              <a:gd name="T8" fmla="*/ 64 w 64"/>
              <a:gd name="T9" fmla="*/ 21 h 41"/>
            </a:gdLst>
            <a:ahLst/>
            <a:cxnLst>
              <a:cxn ang="0">
                <a:pos x="T0" y="T1"/>
              </a:cxn>
              <a:cxn ang="0">
                <a:pos x="T2" y="T3"/>
              </a:cxn>
              <a:cxn ang="0">
                <a:pos x="T4" y="T5"/>
              </a:cxn>
              <a:cxn ang="0">
                <a:pos x="T6" y="T7"/>
              </a:cxn>
              <a:cxn ang="0">
                <a:pos x="T8" y="T9"/>
              </a:cxn>
            </a:cxnLst>
            <a:rect l="0" t="0" r="r" b="b"/>
            <a:pathLst>
              <a:path w="64" h="41">
                <a:moveTo>
                  <a:pt x="64" y="21"/>
                </a:moveTo>
                <a:lnTo>
                  <a:pt x="53" y="0"/>
                </a:lnTo>
                <a:lnTo>
                  <a:pt x="0" y="20"/>
                </a:lnTo>
                <a:lnTo>
                  <a:pt x="10" y="41"/>
                </a:lnTo>
                <a:lnTo>
                  <a:pt x="64" y="21"/>
                </a:lnTo>
                <a:close/>
              </a:path>
            </a:pathLst>
          </a:custGeom>
          <a:solidFill>
            <a:srgbClr val="000000"/>
          </a:solidFill>
          <a:ln w="9525">
            <a:solidFill>
              <a:srgbClr val="000000"/>
            </a:solidFill>
            <a:round/>
            <a:headEnd/>
            <a:tailEnd/>
          </a:ln>
        </p:spPr>
        <p:txBody>
          <a:bodyPr/>
          <a:lstStyle/>
          <a:p>
            <a:endParaRPr lang="en-US" sz="1400" dirty="0"/>
          </a:p>
        </p:txBody>
      </p:sp>
      <p:sp>
        <p:nvSpPr>
          <p:cNvPr id="344" name="Freeform 343">
            <a:extLst>
              <a:ext uri="{FF2B5EF4-FFF2-40B4-BE49-F238E27FC236}">
                <a16:creationId xmlns:a16="http://schemas.microsoft.com/office/drawing/2014/main" id="{8C0227E6-F519-BA49-8883-1674C9527927}"/>
              </a:ext>
            </a:extLst>
          </p:cNvPr>
          <p:cNvSpPr>
            <a:spLocks/>
          </p:cNvSpPr>
          <p:nvPr/>
        </p:nvSpPr>
        <p:spPr bwMode="auto">
          <a:xfrm>
            <a:off x="6567744" y="3263400"/>
            <a:ext cx="10832" cy="12348"/>
          </a:xfrm>
          <a:custGeom>
            <a:avLst/>
            <a:gdLst>
              <a:gd name="T0" fmla="*/ 13 w 13"/>
              <a:gd name="T1" fmla="*/ 20 h 21"/>
              <a:gd name="T2" fmla="*/ 12 w 13"/>
              <a:gd name="T3" fmla="*/ 21 h 21"/>
              <a:gd name="T4" fmla="*/ 1 w 13"/>
              <a:gd name="T5" fmla="*/ 0 h 21"/>
              <a:gd name="T6" fmla="*/ 0 w 13"/>
              <a:gd name="T7" fmla="*/ 0 h 21"/>
              <a:gd name="T8" fmla="*/ 13 w 13"/>
              <a:gd name="T9" fmla="*/ 20 h 21"/>
            </a:gdLst>
            <a:ahLst/>
            <a:cxnLst>
              <a:cxn ang="0">
                <a:pos x="T0" y="T1"/>
              </a:cxn>
              <a:cxn ang="0">
                <a:pos x="T2" y="T3"/>
              </a:cxn>
              <a:cxn ang="0">
                <a:pos x="T4" y="T5"/>
              </a:cxn>
              <a:cxn ang="0">
                <a:pos x="T6" y="T7"/>
              </a:cxn>
              <a:cxn ang="0">
                <a:pos x="T8" y="T9"/>
              </a:cxn>
            </a:cxnLst>
            <a:rect l="0" t="0" r="r" b="b"/>
            <a:pathLst>
              <a:path w="13" h="21">
                <a:moveTo>
                  <a:pt x="13" y="20"/>
                </a:moveTo>
                <a:lnTo>
                  <a:pt x="12" y="21"/>
                </a:lnTo>
                <a:lnTo>
                  <a:pt x="1" y="0"/>
                </a:lnTo>
                <a:lnTo>
                  <a:pt x="0" y="0"/>
                </a:lnTo>
                <a:lnTo>
                  <a:pt x="13" y="20"/>
                </a:lnTo>
                <a:close/>
              </a:path>
            </a:pathLst>
          </a:custGeom>
          <a:solidFill>
            <a:srgbClr val="000000"/>
          </a:solidFill>
          <a:ln w="9525">
            <a:solidFill>
              <a:srgbClr val="000000"/>
            </a:solidFill>
            <a:round/>
            <a:headEnd/>
            <a:tailEnd/>
          </a:ln>
        </p:spPr>
        <p:txBody>
          <a:bodyPr/>
          <a:lstStyle/>
          <a:p>
            <a:endParaRPr lang="en-US" sz="1400" dirty="0"/>
          </a:p>
        </p:txBody>
      </p:sp>
      <p:sp>
        <p:nvSpPr>
          <p:cNvPr id="345" name="Freeform 344">
            <a:extLst>
              <a:ext uri="{FF2B5EF4-FFF2-40B4-BE49-F238E27FC236}">
                <a16:creationId xmlns:a16="http://schemas.microsoft.com/office/drawing/2014/main" id="{F2D1D56F-2718-7B43-9F66-828A880E1DCB}"/>
              </a:ext>
            </a:extLst>
          </p:cNvPr>
          <p:cNvSpPr>
            <a:spLocks/>
          </p:cNvSpPr>
          <p:nvPr/>
        </p:nvSpPr>
        <p:spPr bwMode="auto">
          <a:xfrm>
            <a:off x="6517919" y="3273503"/>
            <a:ext cx="24913" cy="20207"/>
          </a:xfrm>
          <a:custGeom>
            <a:avLst/>
            <a:gdLst>
              <a:gd name="T0" fmla="*/ 48 w 48"/>
              <a:gd name="T1" fmla="*/ 23 h 33"/>
              <a:gd name="T2" fmla="*/ 42 w 48"/>
              <a:gd name="T3" fmla="*/ 0 h 33"/>
              <a:gd name="T4" fmla="*/ 0 w 48"/>
              <a:gd name="T5" fmla="*/ 10 h 33"/>
              <a:gd name="T6" fmla="*/ 6 w 48"/>
              <a:gd name="T7" fmla="*/ 33 h 33"/>
              <a:gd name="T8" fmla="*/ 48 w 48"/>
              <a:gd name="T9" fmla="*/ 23 h 33"/>
            </a:gdLst>
            <a:ahLst/>
            <a:cxnLst>
              <a:cxn ang="0">
                <a:pos x="T0" y="T1"/>
              </a:cxn>
              <a:cxn ang="0">
                <a:pos x="T2" y="T3"/>
              </a:cxn>
              <a:cxn ang="0">
                <a:pos x="T4" y="T5"/>
              </a:cxn>
              <a:cxn ang="0">
                <a:pos x="T6" y="T7"/>
              </a:cxn>
              <a:cxn ang="0">
                <a:pos x="T8" y="T9"/>
              </a:cxn>
            </a:cxnLst>
            <a:rect l="0" t="0" r="r" b="b"/>
            <a:pathLst>
              <a:path w="48" h="33">
                <a:moveTo>
                  <a:pt x="48" y="23"/>
                </a:moveTo>
                <a:lnTo>
                  <a:pt x="42" y="0"/>
                </a:lnTo>
                <a:lnTo>
                  <a:pt x="0" y="10"/>
                </a:lnTo>
                <a:lnTo>
                  <a:pt x="6" y="33"/>
                </a:lnTo>
                <a:lnTo>
                  <a:pt x="48" y="23"/>
                </a:lnTo>
                <a:close/>
              </a:path>
            </a:pathLst>
          </a:custGeom>
          <a:solidFill>
            <a:srgbClr val="000000"/>
          </a:solidFill>
          <a:ln w="9525">
            <a:solidFill>
              <a:srgbClr val="000000"/>
            </a:solidFill>
            <a:round/>
            <a:headEnd/>
            <a:tailEnd/>
          </a:ln>
        </p:spPr>
        <p:txBody>
          <a:bodyPr/>
          <a:lstStyle/>
          <a:p>
            <a:endParaRPr lang="en-US" sz="1400" dirty="0"/>
          </a:p>
        </p:txBody>
      </p:sp>
      <p:sp>
        <p:nvSpPr>
          <p:cNvPr id="346" name="Freeform 345">
            <a:extLst>
              <a:ext uri="{FF2B5EF4-FFF2-40B4-BE49-F238E27FC236}">
                <a16:creationId xmlns:a16="http://schemas.microsoft.com/office/drawing/2014/main" id="{62BA6223-7DCB-8C42-8632-4F1AF611E481}"/>
              </a:ext>
            </a:extLst>
          </p:cNvPr>
          <p:cNvSpPr>
            <a:spLocks/>
          </p:cNvSpPr>
          <p:nvPr/>
        </p:nvSpPr>
        <p:spPr bwMode="auto">
          <a:xfrm>
            <a:off x="6539582" y="3273503"/>
            <a:ext cx="10832" cy="13471"/>
          </a:xfrm>
          <a:custGeom>
            <a:avLst/>
            <a:gdLst>
              <a:gd name="T0" fmla="*/ 10 w 14"/>
              <a:gd name="T1" fmla="*/ 23 h 23"/>
              <a:gd name="T2" fmla="*/ 14 w 14"/>
              <a:gd name="T3" fmla="*/ 22 h 23"/>
              <a:gd name="T4" fmla="*/ 7 w 14"/>
              <a:gd name="T5" fmla="*/ 23 h 23"/>
              <a:gd name="T6" fmla="*/ 1 w 14"/>
              <a:gd name="T7" fmla="*/ 0 h 23"/>
              <a:gd name="T8" fmla="*/ 0 w 14"/>
              <a:gd name="T9" fmla="*/ 2 h 23"/>
              <a:gd name="T10" fmla="*/ 10 w 14"/>
              <a:gd name="T11" fmla="*/ 23 h 23"/>
            </a:gdLst>
            <a:ahLst/>
            <a:cxnLst>
              <a:cxn ang="0">
                <a:pos x="T0" y="T1"/>
              </a:cxn>
              <a:cxn ang="0">
                <a:pos x="T2" y="T3"/>
              </a:cxn>
              <a:cxn ang="0">
                <a:pos x="T4" y="T5"/>
              </a:cxn>
              <a:cxn ang="0">
                <a:pos x="T6" y="T7"/>
              </a:cxn>
              <a:cxn ang="0">
                <a:pos x="T8" y="T9"/>
              </a:cxn>
              <a:cxn ang="0">
                <a:pos x="T10" y="T11"/>
              </a:cxn>
            </a:cxnLst>
            <a:rect l="0" t="0" r="r" b="b"/>
            <a:pathLst>
              <a:path w="14" h="23">
                <a:moveTo>
                  <a:pt x="10" y="23"/>
                </a:moveTo>
                <a:lnTo>
                  <a:pt x="14" y="22"/>
                </a:lnTo>
                <a:lnTo>
                  <a:pt x="7" y="23"/>
                </a:lnTo>
                <a:lnTo>
                  <a:pt x="1" y="0"/>
                </a:lnTo>
                <a:lnTo>
                  <a:pt x="0" y="2"/>
                </a:lnTo>
                <a:lnTo>
                  <a:pt x="10" y="23"/>
                </a:lnTo>
                <a:close/>
              </a:path>
            </a:pathLst>
          </a:custGeom>
          <a:solidFill>
            <a:srgbClr val="000000"/>
          </a:solidFill>
          <a:ln w="9525">
            <a:solidFill>
              <a:srgbClr val="000000"/>
            </a:solidFill>
            <a:round/>
            <a:headEnd/>
            <a:tailEnd/>
          </a:ln>
        </p:spPr>
        <p:txBody>
          <a:bodyPr/>
          <a:lstStyle/>
          <a:p>
            <a:endParaRPr lang="en-US" sz="1400" dirty="0"/>
          </a:p>
        </p:txBody>
      </p:sp>
      <p:sp>
        <p:nvSpPr>
          <p:cNvPr id="347" name="Freeform 346">
            <a:extLst>
              <a:ext uri="{FF2B5EF4-FFF2-40B4-BE49-F238E27FC236}">
                <a16:creationId xmlns:a16="http://schemas.microsoft.com/office/drawing/2014/main" id="{76FB5462-4C36-004B-A5A2-4A0C9D0738EA}"/>
              </a:ext>
            </a:extLst>
          </p:cNvPr>
          <p:cNvSpPr>
            <a:spLocks/>
          </p:cNvSpPr>
          <p:nvPr/>
        </p:nvSpPr>
        <p:spPr bwMode="auto">
          <a:xfrm>
            <a:off x="6484341" y="3280239"/>
            <a:ext cx="36827" cy="19084"/>
          </a:xfrm>
          <a:custGeom>
            <a:avLst/>
            <a:gdLst>
              <a:gd name="T0" fmla="*/ 70 w 70"/>
              <a:gd name="T1" fmla="*/ 23 h 33"/>
              <a:gd name="T2" fmla="*/ 65 w 70"/>
              <a:gd name="T3" fmla="*/ 0 h 33"/>
              <a:gd name="T4" fmla="*/ 0 w 70"/>
              <a:gd name="T5" fmla="*/ 10 h 33"/>
              <a:gd name="T6" fmla="*/ 5 w 70"/>
              <a:gd name="T7" fmla="*/ 33 h 33"/>
              <a:gd name="T8" fmla="*/ 70 w 70"/>
              <a:gd name="T9" fmla="*/ 23 h 33"/>
            </a:gdLst>
            <a:ahLst/>
            <a:cxnLst>
              <a:cxn ang="0">
                <a:pos x="T0" y="T1"/>
              </a:cxn>
              <a:cxn ang="0">
                <a:pos x="T2" y="T3"/>
              </a:cxn>
              <a:cxn ang="0">
                <a:pos x="T4" y="T5"/>
              </a:cxn>
              <a:cxn ang="0">
                <a:pos x="T6" y="T7"/>
              </a:cxn>
              <a:cxn ang="0">
                <a:pos x="T8" y="T9"/>
              </a:cxn>
            </a:cxnLst>
            <a:rect l="0" t="0" r="r" b="b"/>
            <a:pathLst>
              <a:path w="70" h="33">
                <a:moveTo>
                  <a:pt x="70" y="23"/>
                </a:moveTo>
                <a:lnTo>
                  <a:pt x="65" y="0"/>
                </a:lnTo>
                <a:lnTo>
                  <a:pt x="0" y="10"/>
                </a:lnTo>
                <a:lnTo>
                  <a:pt x="5" y="33"/>
                </a:lnTo>
                <a:lnTo>
                  <a:pt x="70" y="23"/>
                </a:lnTo>
                <a:close/>
              </a:path>
            </a:pathLst>
          </a:custGeom>
          <a:solidFill>
            <a:srgbClr val="000000"/>
          </a:solidFill>
          <a:ln w="9525">
            <a:solidFill>
              <a:srgbClr val="000000"/>
            </a:solidFill>
            <a:round/>
            <a:headEnd/>
            <a:tailEnd/>
          </a:ln>
        </p:spPr>
        <p:txBody>
          <a:bodyPr/>
          <a:lstStyle/>
          <a:p>
            <a:endParaRPr lang="en-US" sz="1400" dirty="0"/>
          </a:p>
        </p:txBody>
      </p:sp>
      <p:sp>
        <p:nvSpPr>
          <p:cNvPr id="348" name="Freeform 347">
            <a:extLst>
              <a:ext uri="{FF2B5EF4-FFF2-40B4-BE49-F238E27FC236}">
                <a16:creationId xmlns:a16="http://schemas.microsoft.com/office/drawing/2014/main" id="{1CBC0ADE-D2D7-2741-B387-F13D9BAAFF24}"/>
              </a:ext>
            </a:extLst>
          </p:cNvPr>
          <p:cNvSpPr>
            <a:spLocks/>
          </p:cNvSpPr>
          <p:nvPr/>
        </p:nvSpPr>
        <p:spPr bwMode="auto">
          <a:xfrm>
            <a:off x="6517919" y="3280239"/>
            <a:ext cx="10832" cy="13471"/>
          </a:xfrm>
          <a:custGeom>
            <a:avLst/>
            <a:gdLst>
              <a:gd name="T0" fmla="*/ 6 w 6"/>
              <a:gd name="T1" fmla="*/ 23 h 23"/>
              <a:gd name="T2" fmla="*/ 1 w 6"/>
              <a:gd name="T3" fmla="*/ 0 h 23"/>
              <a:gd name="T4" fmla="*/ 0 w 6"/>
              <a:gd name="T5" fmla="*/ 0 h 23"/>
              <a:gd name="T6" fmla="*/ 6 w 6"/>
              <a:gd name="T7" fmla="*/ 23 h 23"/>
            </a:gdLst>
            <a:ahLst/>
            <a:cxnLst>
              <a:cxn ang="0">
                <a:pos x="T0" y="T1"/>
              </a:cxn>
              <a:cxn ang="0">
                <a:pos x="T2" y="T3"/>
              </a:cxn>
              <a:cxn ang="0">
                <a:pos x="T4" y="T5"/>
              </a:cxn>
              <a:cxn ang="0">
                <a:pos x="T6" y="T7"/>
              </a:cxn>
            </a:cxnLst>
            <a:rect l="0" t="0" r="r" b="b"/>
            <a:pathLst>
              <a:path w="6" h="23">
                <a:moveTo>
                  <a:pt x="6" y="23"/>
                </a:moveTo>
                <a:lnTo>
                  <a:pt x="1" y="0"/>
                </a:lnTo>
                <a:lnTo>
                  <a:pt x="0" y="0"/>
                </a:lnTo>
                <a:lnTo>
                  <a:pt x="6" y="23"/>
                </a:lnTo>
                <a:close/>
              </a:path>
            </a:pathLst>
          </a:custGeom>
          <a:solidFill>
            <a:srgbClr val="000000"/>
          </a:solidFill>
          <a:ln w="9525">
            <a:solidFill>
              <a:srgbClr val="000000"/>
            </a:solidFill>
            <a:round/>
            <a:headEnd/>
            <a:tailEnd/>
          </a:ln>
        </p:spPr>
        <p:txBody>
          <a:bodyPr/>
          <a:lstStyle/>
          <a:p>
            <a:endParaRPr lang="en-US" sz="1400" dirty="0"/>
          </a:p>
        </p:txBody>
      </p:sp>
      <p:sp>
        <p:nvSpPr>
          <p:cNvPr id="349" name="Rectangle 348">
            <a:extLst>
              <a:ext uri="{FF2B5EF4-FFF2-40B4-BE49-F238E27FC236}">
                <a16:creationId xmlns:a16="http://schemas.microsoft.com/office/drawing/2014/main" id="{323347D3-46B1-3B4C-BEF0-20F843A48C4E}"/>
              </a:ext>
            </a:extLst>
          </p:cNvPr>
          <p:cNvSpPr>
            <a:spLocks noChangeArrowheads="1"/>
          </p:cNvSpPr>
          <p:nvPr/>
        </p:nvSpPr>
        <p:spPr bwMode="auto">
          <a:xfrm>
            <a:off x="6410686" y="3285852"/>
            <a:ext cx="74738" cy="14593"/>
          </a:xfrm>
          <a:prstGeom prst="rect">
            <a:avLst/>
          </a:prstGeom>
          <a:solidFill>
            <a:srgbClr val="000000"/>
          </a:solidFill>
          <a:ln w="9525">
            <a:solidFill>
              <a:srgbClr val="000000"/>
            </a:solidFill>
            <a:miter lim="800000"/>
            <a:headEnd/>
            <a:tailEnd/>
          </a:ln>
        </p:spPr>
        <p:txBody>
          <a:bodyPr/>
          <a:lstStyle/>
          <a:p>
            <a:endParaRPr lang="en-US" sz="1400" dirty="0"/>
          </a:p>
        </p:txBody>
      </p:sp>
      <p:sp>
        <p:nvSpPr>
          <p:cNvPr id="350" name="Freeform 349">
            <a:extLst>
              <a:ext uri="{FF2B5EF4-FFF2-40B4-BE49-F238E27FC236}">
                <a16:creationId xmlns:a16="http://schemas.microsoft.com/office/drawing/2014/main" id="{AFE43BB1-A31F-9846-836F-1811AF2A238E}"/>
              </a:ext>
            </a:extLst>
          </p:cNvPr>
          <p:cNvSpPr>
            <a:spLocks/>
          </p:cNvSpPr>
          <p:nvPr/>
        </p:nvSpPr>
        <p:spPr bwMode="auto">
          <a:xfrm>
            <a:off x="6483258" y="3285852"/>
            <a:ext cx="10832" cy="14593"/>
          </a:xfrm>
          <a:custGeom>
            <a:avLst/>
            <a:gdLst>
              <a:gd name="T0" fmla="*/ 8 w 8"/>
              <a:gd name="T1" fmla="*/ 23 h 24"/>
              <a:gd name="T2" fmla="*/ 0 w 8"/>
              <a:gd name="T3" fmla="*/ 24 h 24"/>
              <a:gd name="T4" fmla="*/ 5 w 8"/>
              <a:gd name="T5" fmla="*/ 24 h 24"/>
              <a:gd name="T6" fmla="*/ 5 w 8"/>
              <a:gd name="T7" fmla="*/ 0 h 24"/>
              <a:gd name="T8" fmla="*/ 3 w 8"/>
              <a:gd name="T9" fmla="*/ 0 h 24"/>
              <a:gd name="T10" fmla="*/ 8 w 8"/>
              <a:gd name="T11" fmla="*/ 23 h 24"/>
            </a:gdLst>
            <a:ahLst/>
            <a:cxnLst>
              <a:cxn ang="0">
                <a:pos x="T0" y="T1"/>
              </a:cxn>
              <a:cxn ang="0">
                <a:pos x="T2" y="T3"/>
              </a:cxn>
              <a:cxn ang="0">
                <a:pos x="T4" y="T5"/>
              </a:cxn>
              <a:cxn ang="0">
                <a:pos x="T6" y="T7"/>
              </a:cxn>
              <a:cxn ang="0">
                <a:pos x="T8" y="T9"/>
              </a:cxn>
              <a:cxn ang="0">
                <a:pos x="T10" y="T11"/>
              </a:cxn>
            </a:cxnLst>
            <a:rect l="0" t="0" r="r" b="b"/>
            <a:pathLst>
              <a:path w="8" h="24">
                <a:moveTo>
                  <a:pt x="8" y="23"/>
                </a:moveTo>
                <a:lnTo>
                  <a:pt x="0" y="24"/>
                </a:lnTo>
                <a:lnTo>
                  <a:pt x="5" y="24"/>
                </a:lnTo>
                <a:lnTo>
                  <a:pt x="5" y="0"/>
                </a:lnTo>
                <a:lnTo>
                  <a:pt x="3" y="0"/>
                </a:lnTo>
                <a:lnTo>
                  <a:pt x="8" y="23"/>
                </a:lnTo>
                <a:close/>
              </a:path>
            </a:pathLst>
          </a:custGeom>
          <a:solidFill>
            <a:srgbClr val="000000"/>
          </a:solidFill>
          <a:ln w="9525">
            <a:solidFill>
              <a:srgbClr val="000000"/>
            </a:solidFill>
            <a:round/>
            <a:headEnd/>
            <a:tailEnd/>
          </a:ln>
        </p:spPr>
        <p:txBody>
          <a:bodyPr/>
          <a:lstStyle/>
          <a:p>
            <a:endParaRPr lang="en-US" sz="1400" dirty="0"/>
          </a:p>
        </p:txBody>
      </p:sp>
      <p:sp>
        <p:nvSpPr>
          <p:cNvPr id="351" name="Rectangle 350">
            <a:extLst>
              <a:ext uri="{FF2B5EF4-FFF2-40B4-BE49-F238E27FC236}">
                <a16:creationId xmlns:a16="http://schemas.microsoft.com/office/drawing/2014/main" id="{213DA314-073B-9D4A-A51E-F7512909EA7B}"/>
              </a:ext>
            </a:extLst>
          </p:cNvPr>
          <p:cNvSpPr>
            <a:spLocks noChangeArrowheads="1"/>
          </p:cNvSpPr>
          <p:nvPr/>
        </p:nvSpPr>
        <p:spPr bwMode="auto">
          <a:xfrm>
            <a:off x="6404187" y="3285852"/>
            <a:ext cx="10832" cy="14593"/>
          </a:xfrm>
          <a:prstGeom prst="rect">
            <a:avLst/>
          </a:prstGeom>
          <a:solidFill>
            <a:srgbClr val="000000"/>
          </a:solidFill>
          <a:ln w="9525">
            <a:solidFill>
              <a:srgbClr val="000000"/>
            </a:solidFill>
            <a:miter lim="800000"/>
            <a:headEnd/>
            <a:tailEnd/>
          </a:ln>
        </p:spPr>
        <p:txBody>
          <a:bodyPr/>
          <a:lstStyle/>
          <a:p>
            <a:endParaRPr lang="en-US" sz="1400" dirty="0"/>
          </a:p>
        </p:txBody>
      </p:sp>
      <p:sp>
        <p:nvSpPr>
          <p:cNvPr id="352" name="Freeform 351">
            <a:extLst>
              <a:ext uri="{FF2B5EF4-FFF2-40B4-BE49-F238E27FC236}">
                <a16:creationId xmlns:a16="http://schemas.microsoft.com/office/drawing/2014/main" id="{C47BFB97-6E3B-A949-89FF-696F53CE6C3E}"/>
              </a:ext>
            </a:extLst>
          </p:cNvPr>
          <p:cNvSpPr>
            <a:spLocks/>
          </p:cNvSpPr>
          <p:nvPr/>
        </p:nvSpPr>
        <p:spPr bwMode="auto">
          <a:xfrm>
            <a:off x="6480009" y="3226354"/>
            <a:ext cx="57407" cy="69601"/>
          </a:xfrm>
          <a:custGeom>
            <a:avLst/>
            <a:gdLst>
              <a:gd name="T0" fmla="*/ 0 w 227"/>
              <a:gd name="T1" fmla="*/ 272 h 272"/>
              <a:gd name="T2" fmla="*/ 182 w 227"/>
              <a:gd name="T3" fmla="*/ 182 h 272"/>
              <a:gd name="T4" fmla="*/ 227 w 227"/>
              <a:gd name="T5" fmla="*/ 0 h 272"/>
            </a:gdLst>
            <a:ahLst/>
            <a:cxnLst>
              <a:cxn ang="0">
                <a:pos x="T0" y="T1"/>
              </a:cxn>
              <a:cxn ang="0">
                <a:pos x="T2" y="T3"/>
              </a:cxn>
              <a:cxn ang="0">
                <a:pos x="T4" y="T5"/>
              </a:cxn>
            </a:cxnLst>
            <a:rect l="0" t="0" r="r" b="b"/>
            <a:pathLst>
              <a:path w="227" h="272">
                <a:moveTo>
                  <a:pt x="0" y="272"/>
                </a:moveTo>
                <a:cubicBezTo>
                  <a:pt x="72" y="249"/>
                  <a:pt x="144" y="227"/>
                  <a:pt x="182" y="182"/>
                </a:cubicBezTo>
                <a:cubicBezTo>
                  <a:pt x="220" y="137"/>
                  <a:pt x="223" y="68"/>
                  <a:pt x="227" y="0"/>
                </a:cubicBezTo>
              </a:path>
            </a:pathLst>
          </a:custGeom>
          <a:solidFill>
            <a:srgbClr val="0000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353" name="Line 339">
            <a:extLst>
              <a:ext uri="{FF2B5EF4-FFF2-40B4-BE49-F238E27FC236}">
                <a16:creationId xmlns:a16="http://schemas.microsoft.com/office/drawing/2014/main" id="{C8B1EF13-99F6-1246-8A14-752198A1FFAE}"/>
              </a:ext>
            </a:extLst>
          </p:cNvPr>
          <p:cNvSpPr>
            <a:spLocks noChangeShapeType="1"/>
          </p:cNvSpPr>
          <p:nvPr/>
        </p:nvSpPr>
        <p:spPr bwMode="auto">
          <a:xfrm flipV="1">
            <a:off x="6537416" y="3070314"/>
            <a:ext cx="0" cy="165021"/>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354" name="Line 340">
            <a:extLst>
              <a:ext uri="{FF2B5EF4-FFF2-40B4-BE49-F238E27FC236}">
                <a16:creationId xmlns:a16="http://schemas.microsoft.com/office/drawing/2014/main" id="{F19EAF26-104C-1E40-8233-80CCC5FCE3AB}"/>
              </a:ext>
            </a:extLst>
          </p:cNvPr>
          <p:cNvSpPr>
            <a:spLocks noChangeShapeType="1"/>
          </p:cNvSpPr>
          <p:nvPr/>
        </p:nvSpPr>
        <p:spPr bwMode="auto">
          <a:xfrm flipH="1" flipV="1">
            <a:off x="6494089" y="3078172"/>
            <a:ext cx="43326" cy="94298"/>
          </a:xfrm>
          <a:prstGeom prst="line">
            <a:avLst/>
          </a:prstGeom>
          <a:noFill/>
          <a:ln w="635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355" name="Line 341">
            <a:extLst>
              <a:ext uri="{FF2B5EF4-FFF2-40B4-BE49-F238E27FC236}">
                <a16:creationId xmlns:a16="http://schemas.microsoft.com/office/drawing/2014/main" id="{D7D4B93D-CEAB-F64B-9010-61B660D4B2C7}"/>
              </a:ext>
            </a:extLst>
          </p:cNvPr>
          <p:cNvSpPr>
            <a:spLocks noChangeShapeType="1"/>
          </p:cNvSpPr>
          <p:nvPr/>
        </p:nvSpPr>
        <p:spPr bwMode="auto">
          <a:xfrm flipH="1" flipV="1">
            <a:off x="6480009" y="3126444"/>
            <a:ext cx="57407" cy="4602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356" name="Oval 355">
            <a:extLst>
              <a:ext uri="{FF2B5EF4-FFF2-40B4-BE49-F238E27FC236}">
                <a16:creationId xmlns:a16="http://schemas.microsoft.com/office/drawing/2014/main" id="{3A4BB89F-B112-194C-8C73-85FB20D82971}"/>
              </a:ext>
            </a:extLst>
          </p:cNvPr>
          <p:cNvSpPr>
            <a:spLocks noChangeArrowheads="1"/>
          </p:cNvSpPr>
          <p:nvPr/>
        </p:nvSpPr>
        <p:spPr bwMode="auto">
          <a:xfrm>
            <a:off x="6879695" y="3310549"/>
            <a:ext cx="92069" cy="93175"/>
          </a:xfrm>
          <a:prstGeom prst="ellipse">
            <a:avLst/>
          </a:prstGeom>
          <a:solidFill>
            <a:srgbClr val="000000"/>
          </a:solidFill>
          <a:ln w="381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sz="400" dirty="0">
              <a:latin typeface="Arial" panose="020B0604020202020204" pitchFamily="34" charset="0"/>
              <a:ea typeface="MS PGothic" panose="020B0600070205080204" pitchFamily="34" charset="-128"/>
            </a:endParaRPr>
          </a:p>
        </p:txBody>
      </p:sp>
      <p:sp>
        <p:nvSpPr>
          <p:cNvPr id="357" name="Oval 356">
            <a:extLst>
              <a:ext uri="{FF2B5EF4-FFF2-40B4-BE49-F238E27FC236}">
                <a16:creationId xmlns:a16="http://schemas.microsoft.com/office/drawing/2014/main" id="{922D2DA7-DCF6-064A-AFB4-CD1989013AF3}"/>
              </a:ext>
            </a:extLst>
          </p:cNvPr>
          <p:cNvSpPr>
            <a:spLocks noChangeArrowheads="1"/>
          </p:cNvSpPr>
          <p:nvPr/>
        </p:nvSpPr>
        <p:spPr bwMode="auto">
          <a:xfrm>
            <a:off x="6978263" y="3308304"/>
            <a:ext cx="92068" cy="93175"/>
          </a:xfrm>
          <a:prstGeom prst="ellipse">
            <a:avLst/>
          </a:prstGeom>
          <a:solidFill>
            <a:srgbClr val="000000"/>
          </a:solidFill>
          <a:ln w="381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dirty="0"/>
          </a:p>
        </p:txBody>
      </p:sp>
      <p:sp>
        <p:nvSpPr>
          <p:cNvPr id="358" name="Oval 357">
            <a:extLst>
              <a:ext uri="{FF2B5EF4-FFF2-40B4-BE49-F238E27FC236}">
                <a16:creationId xmlns:a16="http://schemas.microsoft.com/office/drawing/2014/main" id="{5C66B476-546A-1F4C-83F3-2E5FE2306B05}"/>
              </a:ext>
            </a:extLst>
          </p:cNvPr>
          <p:cNvSpPr>
            <a:spLocks noChangeArrowheads="1"/>
          </p:cNvSpPr>
          <p:nvPr/>
        </p:nvSpPr>
        <p:spPr bwMode="auto">
          <a:xfrm>
            <a:off x="7724560" y="4068301"/>
            <a:ext cx="92069" cy="93176"/>
          </a:xfrm>
          <a:prstGeom prst="ellipse">
            <a:avLst/>
          </a:prstGeom>
          <a:solidFill>
            <a:srgbClr val="3366FF"/>
          </a:solidFill>
          <a:ln w="38100">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dirty="0"/>
          </a:p>
        </p:txBody>
      </p:sp>
      <p:sp>
        <p:nvSpPr>
          <p:cNvPr id="359" name="Rectangle 358">
            <a:extLst>
              <a:ext uri="{FF2B5EF4-FFF2-40B4-BE49-F238E27FC236}">
                <a16:creationId xmlns:a16="http://schemas.microsoft.com/office/drawing/2014/main" id="{E5CEBDE8-4F21-6348-A7C4-B3BAC2DC9803}"/>
              </a:ext>
            </a:extLst>
          </p:cNvPr>
          <p:cNvSpPr>
            <a:spLocks noChangeArrowheads="1"/>
          </p:cNvSpPr>
          <p:nvPr/>
        </p:nvSpPr>
        <p:spPr bwMode="auto">
          <a:xfrm>
            <a:off x="7218725" y="3041127"/>
            <a:ext cx="147310" cy="152673"/>
          </a:xfrm>
          <a:prstGeom prst="rect">
            <a:avLst/>
          </a:prstGeom>
          <a:solidFill>
            <a:srgbClr val="B2B2B2"/>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dirty="0"/>
          </a:p>
        </p:txBody>
      </p:sp>
      <p:sp>
        <p:nvSpPr>
          <p:cNvPr id="360" name="Oval 359">
            <a:extLst>
              <a:ext uri="{FF2B5EF4-FFF2-40B4-BE49-F238E27FC236}">
                <a16:creationId xmlns:a16="http://schemas.microsoft.com/office/drawing/2014/main" id="{B2461A82-19FF-FC40-8130-230F0190102E}"/>
              </a:ext>
            </a:extLst>
          </p:cNvPr>
          <p:cNvSpPr>
            <a:spLocks noChangeArrowheads="1"/>
          </p:cNvSpPr>
          <p:nvPr/>
        </p:nvSpPr>
        <p:spPr bwMode="auto">
          <a:xfrm>
            <a:off x="7733226" y="4073914"/>
            <a:ext cx="92069" cy="93175"/>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sz="400" dirty="0">
              <a:latin typeface="Arial" panose="020B0604020202020204" pitchFamily="34" charset="0"/>
              <a:ea typeface="MS PGothic" panose="020B0600070205080204" pitchFamily="34" charset="-128"/>
            </a:endParaRPr>
          </a:p>
        </p:txBody>
      </p:sp>
      <p:sp>
        <p:nvSpPr>
          <p:cNvPr id="362" name="Line 349">
            <a:extLst>
              <a:ext uri="{FF2B5EF4-FFF2-40B4-BE49-F238E27FC236}">
                <a16:creationId xmlns:a16="http://schemas.microsoft.com/office/drawing/2014/main" id="{EE3DFB2C-B41E-AE49-B85D-4173DFE88D3A}"/>
              </a:ext>
            </a:extLst>
          </p:cNvPr>
          <p:cNvSpPr>
            <a:spLocks noChangeShapeType="1"/>
          </p:cNvSpPr>
          <p:nvPr/>
        </p:nvSpPr>
        <p:spPr bwMode="auto">
          <a:xfrm rot="19932323" flipH="1">
            <a:off x="5075618" y="2750444"/>
            <a:ext cx="162176" cy="307664"/>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363" name="Text Box 352">
            <a:extLst>
              <a:ext uri="{FF2B5EF4-FFF2-40B4-BE49-F238E27FC236}">
                <a16:creationId xmlns:a16="http://schemas.microsoft.com/office/drawing/2014/main" id="{7D835FAD-F1FD-7A44-90FA-68C1EEB1DA92}"/>
              </a:ext>
            </a:extLst>
          </p:cNvPr>
          <p:cNvSpPr txBox="1">
            <a:spLocks noChangeArrowheads="1"/>
          </p:cNvSpPr>
          <p:nvPr/>
        </p:nvSpPr>
        <p:spPr bwMode="auto">
          <a:xfrm>
            <a:off x="4546389" y="2178736"/>
            <a:ext cx="1179563"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100" dirty="0"/>
              <a:t>linear accelerator</a:t>
            </a:r>
          </a:p>
          <a:p>
            <a:pPr algn="ctr"/>
            <a:r>
              <a:rPr lang="en-US" altLang="en-US" sz="1100" dirty="0"/>
              <a:t>UNILAC</a:t>
            </a:r>
          </a:p>
        </p:txBody>
      </p:sp>
      <p:sp>
        <p:nvSpPr>
          <p:cNvPr id="364" name="Text Box 356">
            <a:extLst>
              <a:ext uri="{FF2B5EF4-FFF2-40B4-BE49-F238E27FC236}">
                <a16:creationId xmlns:a16="http://schemas.microsoft.com/office/drawing/2014/main" id="{339CDEB6-F62C-1A4D-B4B7-F3E21C71BE3A}"/>
              </a:ext>
            </a:extLst>
          </p:cNvPr>
          <p:cNvSpPr txBox="1">
            <a:spLocks noChangeArrowheads="1"/>
          </p:cNvSpPr>
          <p:nvPr/>
        </p:nvSpPr>
        <p:spPr bwMode="auto">
          <a:xfrm>
            <a:off x="8237622" y="2565152"/>
            <a:ext cx="681277" cy="36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spAutoFit/>
          </a:bodyPr>
          <a:lstStyle/>
          <a:p>
            <a:pPr>
              <a:lnSpc>
                <a:spcPct val="80000"/>
              </a:lnSpc>
            </a:pPr>
            <a:r>
              <a:rPr lang="en-US" altLang="en-US" sz="1100" b="1" dirty="0"/>
              <a:t>Fragment </a:t>
            </a:r>
          </a:p>
          <a:p>
            <a:pPr>
              <a:lnSpc>
                <a:spcPct val="80000"/>
              </a:lnSpc>
            </a:pPr>
            <a:r>
              <a:rPr lang="en-US" altLang="en-US" sz="1100" b="1" dirty="0"/>
              <a:t>Separator</a:t>
            </a:r>
          </a:p>
        </p:txBody>
      </p:sp>
      <p:sp>
        <p:nvSpPr>
          <p:cNvPr id="365" name="Line 358">
            <a:extLst>
              <a:ext uri="{FF2B5EF4-FFF2-40B4-BE49-F238E27FC236}">
                <a16:creationId xmlns:a16="http://schemas.microsoft.com/office/drawing/2014/main" id="{7A961287-8660-AB48-8CC9-C058C26BA86B}"/>
              </a:ext>
            </a:extLst>
          </p:cNvPr>
          <p:cNvSpPr>
            <a:spLocks noChangeShapeType="1"/>
          </p:cNvSpPr>
          <p:nvPr/>
        </p:nvSpPr>
        <p:spPr bwMode="auto">
          <a:xfrm>
            <a:off x="7675295" y="2759360"/>
            <a:ext cx="524010" cy="0"/>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366" name="Rectangle 367">
            <a:extLst>
              <a:ext uri="{FF2B5EF4-FFF2-40B4-BE49-F238E27FC236}">
                <a16:creationId xmlns:a16="http://schemas.microsoft.com/office/drawing/2014/main" id="{226D3A74-3441-D747-AEDC-FFFC1A7ADD79}"/>
              </a:ext>
            </a:extLst>
          </p:cNvPr>
          <p:cNvSpPr>
            <a:spLocks noChangeArrowheads="1"/>
          </p:cNvSpPr>
          <p:nvPr/>
        </p:nvSpPr>
        <p:spPr bwMode="auto">
          <a:xfrm>
            <a:off x="6972847" y="1283143"/>
            <a:ext cx="1228305" cy="305346"/>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lnSpc>
                <a:spcPct val="50000"/>
              </a:lnSpc>
              <a:spcBef>
                <a:spcPct val="50000"/>
              </a:spcBef>
            </a:pPr>
            <a:endParaRPr lang="en-US" altLang="en-US" sz="200" dirty="0">
              <a:solidFill>
                <a:srgbClr val="690197"/>
              </a:solidFill>
            </a:endParaRPr>
          </a:p>
          <a:p>
            <a:pPr algn="ctr" eaLnBrk="1" hangingPunct="1">
              <a:lnSpc>
                <a:spcPct val="50000"/>
              </a:lnSpc>
              <a:spcBef>
                <a:spcPct val="20000"/>
              </a:spcBef>
            </a:pPr>
            <a:r>
              <a:rPr lang="en-US" altLang="en-US" sz="1050" dirty="0">
                <a:solidFill>
                  <a:srgbClr val="0000FF"/>
                </a:solidFill>
              </a:rPr>
              <a:t>up to 90 % speed of light</a:t>
            </a:r>
            <a:r>
              <a:rPr lang="en-US" altLang="en-US" sz="1050" dirty="0"/>
              <a:t> </a:t>
            </a:r>
          </a:p>
        </p:txBody>
      </p:sp>
      <p:sp>
        <p:nvSpPr>
          <p:cNvPr id="367" name="Text Box 370">
            <a:extLst>
              <a:ext uri="{FF2B5EF4-FFF2-40B4-BE49-F238E27FC236}">
                <a16:creationId xmlns:a16="http://schemas.microsoft.com/office/drawing/2014/main" id="{A2AB6C25-57F7-A44A-A10D-B94782AB3F4D}"/>
              </a:ext>
            </a:extLst>
          </p:cNvPr>
          <p:cNvSpPr txBox="1">
            <a:spLocks noChangeArrowheads="1"/>
          </p:cNvSpPr>
          <p:nvPr/>
        </p:nvSpPr>
        <p:spPr bwMode="auto">
          <a:xfrm>
            <a:off x="8263023" y="1724916"/>
            <a:ext cx="1026613"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a:lnSpc>
                <a:spcPct val="80000"/>
              </a:lnSpc>
            </a:pPr>
            <a:r>
              <a:rPr lang="en-US" altLang="en-US" sz="1100" dirty="0"/>
              <a:t>heavy-ion synchrotron </a:t>
            </a:r>
          </a:p>
          <a:p>
            <a:pPr>
              <a:lnSpc>
                <a:spcPct val="80000"/>
              </a:lnSpc>
            </a:pPr>
            <a:r>
              <a:rPr lang="en-US" altLang="en-US" sz="1100" dirty="0"/>
              <a:t>SIS 18</a:t>
            </a:r>
          </a:p>
        </p:txBody>
      </p:sp>
      <p:sp>
        <p:nvSpPr>
          <p:cNvPr id="368" name="Line 371">
            <a:extLst>
              <a:ext uri="{FF2B5EF4-FFF2-40B4-BE49-F238E27FC236}">
                <a16:creationId xmlns:a16="http://schemas.microsoft.com/office/drawing/2014/main" id="{D4172D99-B988-734A-A4F6-FA5876308D90}"/>
              </a:ext>
            </a:extLst>
          </p:cNvPr>
          <p:cNvSpPr>
            <a:spLocks noChangeShapeType="1"/>
          </p:cNvSpPr>
          <p:nvPr/>
        </p:nvSpPr>
        <p:spPr bwMode="auto">
          <a:xfrm flipV="1">
            <a:off x="7881051" y="1982992"/>
            <a:ext cx="340409" cy="9013"/>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369" name="Oval 377">
            <a:extLst>
              <a:ext uri="{FF2B5EF4-FFF2-40B4-BE49-F238E27FC236}">
                <a16:creationId xmlns:a16="http://schemas.microsoft.com/office/drawing/2014/main" id="{984DF3A1-9E78-BC4B-99CD-6A8D0B4A5278}"/>
              </a:ext>
            </a:extLst>
          </p:cNvPr>
          <p:cNvSpPr>
            <a:spLocks noChangeArrowheads="1"/>
          </p:cNvSpPr>
          <p:nvPr/>
        </p:nvSpPr>
        <p:spPr bwMode="auto">
          <a:xfrm>
            <a:off x="6880778" y="3319530"/>
            <a:ext cx="92068" cy="93175"/>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sz="400" dirty="0">
              <a:latin typeface="Arial" panose="020B0604020202020204" pitchFamily="34" charset="0"/>
              <a:ea typeface="MS PGothic" panose="020B0600070205080204" pitchFamily="34" charset="-128"/>
            </a:endParaRPr>
          </a:p>
        </p:txBody>
      </p:sp>
      <p:sp>
        <p:nvSpPr>
          <p:cNvPr id="370" name="Oval 378">
            <a:extLst>
              <a:ext uri="{FF2B5EF4-FFF2-40B4-BE49-F238E27FC236}">
                <a16:creationId xmlns:a16="http://schemas.microsoft.com/office/drawing/2014/main" id="{7E5A4014-4868-A143-B493-46768B362701}"/>
              </a:ext>
            </a:extLst>
          </p:cNvPr>
          <p:cNvSpPr>
            <a:spLocks noChangeArrowheads="1"/>
          </p:cNvSpPr>
          <p:nvPr/>
        </p:nvSpPr>
        <p:spPr bwMode="auto">
          <a:xfrm>
            <a:off x="6733468" y="3328511"/>
            <a:ext cx="92068" cy="93175"/>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sz="400" dirty="0">
              <a:latin typeface="Arial" panose="020B0604020202020204" pitchFamily="34" charset="0"/>
              <a:ea typeface="MS PGothic" panose="020B0600070205080204" pitchFamily="34" charset="-128"/>
            </a:endParaRPr>
          </a:p>
        </p:txBody>
      </p:sp>
      <p:sp>
        <p:nvSpPr>
          <p:cNvPr id="371" name="Oval 379">
            <a:extLst>
              <a:ext uri="{FF2B5EF4-FFF2-40B4-BE49-F238E27FC236}">
                <a16:creationId xmlns:a16="http://schemas.microsoft.com/office/drawing/2014/main" id="{39BBFD37-92C5-F746-B712-FD5FC0C74252}"/>
              </a:ext>
            </a:extLst>
          </p:cNvPr>
          <p:cNvSpPr>
            <a:spLocks noChangeArrowheads="1"/>
          </p:cNvSpPr>
          <p:nvPr/>
        </p:nvSpPr>
        <p:spPr bwMode="auto">
          <a:xfrm>
            <a:off x="6966969" y="3244479"/>
            <a:ext cx="92069" cy="93175"/>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sz="400" dirty="0">
              <a:latin typeface="Arial" panose="020B0604020202020204" pitchFamily="34" charset="0"/>
              <a:ea typeface="MS PGothic" panose="020B0600070205080204" pitchFamily="34" charset="-128"/>
            </a:endParaRPr>
          </a:p>
        </p:txBody>
      </p:sp>
      <p:sp>
        <p:nvSpPr>
          <p:cNvPr id="372" name="Line 391">
            <a:extLst>
              <a:ext uri="{FF2B5EF4-FFF2-40B4-BE49-F238E27FC236}">
                <a16:creationId xmlns:a16="http://schemas.microsoft.com/office/drawing/2014/main" id="{F1906707-FDA5-6046-BFB1-9BE2161DD25F}"/>
              </a:ext>
            </a:extLst>
          </p:cNvPr>
          <p:cNvSpPr>
            <a:spLocks noChangeShapeType="1"/>
          </p:cNvSpPr>
          <p:nvPr/>
        </p:nvSpPr>
        <p:spPr bwMode="auto">
          <a:xfrm>
            <a:off x="7022672" y="3126866"/>
            <a:ext cx="244794" cy="0"/>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373" name="Rectangle 392">
            <a:extLst>
              <a:ext uri="{FF2B5EF4-FFF2-40B4-BE49-F238E27FC236}">
                <a16:creationId xmlns:a16="http://schemas.microsoft.com/office/drawing/2014/main" id="{019427DA-EB16-514D-B3EE-6AF6CA203E82}"/>
              </a:ext>
            </a:extLst>
          </p:cNvPr>
          <p:cNvSpPr>
            <a:spLocks noChangeArrowheads="1"/>
          </p:cNvSpPr>
          <p:nvPr/>
        </p:nvSpPr>
        <p:spPr bwMode="auto">
          <a:xfrm>
            <a:off x="5744542" y="1689522"/>
            <a:ext cx="1032253" cy="91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dirty="0"/>
          </a:p>
        </p:txBody>
      </p:sp>
      <p:sp>
        <p:nvSpPr>
          <p:cNvPr id="374" name="Rectangle 398">
            <a:extLst>
              <a:ext uri="{FF2B5EF4-FFF2-40B4-BE49-F238E27FC236}">
                <a16:creationId xmlns:a16="http://schemas.microsoft.com/office/drawing/2014/main" id="{F7F2734F-91CB-774A-86A8-AB83B377E188}"/>
              </a:ext>
            </a:extLst>
          </p:cNvPr>
          <p:cNvSpPr>
            <a:spLocks noChangeArrowheads="1"/>
          </p:cNvSpPr>
          <p:nvPr/>
        </p:nvSpPr>
        <p:spPr bwMode="auto">
          <a:xfrm>
            <a:off x="4639912" y="1698011"/>
            <a:ext cx="2054563" cy="305212"/>
          </a:xfrm>
          <a:prstGeom prst="rect">
            <a:avLst/>
          </a:prstGeom>
          <a:solidFill>
            <a:srgbClr val="FFFFCC"/>
          </a:solidFill>
          <a:ln>
            <a:noFill/>
          </a:ln>
          <a:effectLst>
            <a:outerShdw dist="107763" dir="2700000" algn="ctr" rotWithShape="0">
              <a:schemeClr val="bg2">
                <a:alpha val="50000"/>
              </a:schemeClr>
            </a:outerShdw>
          </a:effectLst>
          <a:extLst>
            <a:ext uri="{91240B29-F687-4F45-9708-019B960494DF}">
              <a14:hiddenLine xmlns:a14="http://schemas.microsoft.com/office/drawing/2010/main" w="12700">
                <a:solidFill>
                  <a:srgbClr val="FF0000"/>
                </a:solidFill>
                <a:miter lim="800000"/>
                <a:headEnd/>
                <a:tailEnd/>
              </a14:hiddenLine>
            </a:ext>
          </a:extLst>
        </p:spPr>
        <p:txBody>
          <a:bodyPr wrap="square" lIns="90487" tIns="44450" rIns="90487" bIns="44450" anchor="ctr">
            <a:spAutoFit/>
          </a:bodyPr>
          <a:lstStyle/>
          <a:p>
            <a:r>
              <a:rPr lang="en-US" altLang="en-US" sz="1400" dirty="0">
                <a:solidFill>
                  <a:srgbClr val="0000FF"/>
                </a:solidFill>
              </a:rPr>
              <a:t>Ion species: H</a:t>
            </a:r>
            <a:r>
              <a:rPr lang="en-US" altLang="en-US" sz="1400" baseline="30000" dirty="0">
                <a:solidFill>
                  <a:srgbClr val="0000FF"/>
                </a:solidFill>
              </a:rPr>
              <a:t>+</a:t>
            </a:r>
            <a:r>
              <a:rPr lang="en-US" altLang="en-US" sz="1400" dirty="0">
                <a:solidFill>
                  <a:srgbClr val="0000FF"/>
                </a:solidFill>
              </a:rPr>
              <a:t>,..., U</a:t>
            </a:r>
            <a:r>
              <a:rPr lang="en-US" altLang="en-US" sz="1400" baseline="30000" dirty="0">
                <a:solidFill>
                  <a:srgbClr val="0000FF"/>
                </a:solidFill>
              </a:rPr>
              <a:t>92+</a:t>
            </a:r>
          </a:p>
        </p:txBody>
      </p:sp>
      <p:sp>
        <p:nvSpPr>
          <p:cNvPr id="375" name="Oval 347">
            <a:extLst>
              <a:ext uri="{FF2B5EF4-FFF2-40B4-BE49-F238E27FC236}">
                <a16:creationId xmlns:a16="http://schemas.microsoft.com/office/drawing/2014/main" id="{0FCAF3F2-1ACC-8047-BD6B-687D80989F59}"/>
              </a:ext>
            </a:extLst>
          </p:cNvPr>
          <p:cNvSpPr>
            <a:spLocks noChangeArrowheads="1"/>
          </p:cNvSpPr>
          <p:nvPr/>
        </p:nvSpPr>
        <p:spPr bwMode="auto">
          <a:xfrm>
            <a:off x="7930764" y="4011320"/>
            <a:ext cx="92069" cy="93175"/>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sz="400" dirty="0">
              <a:latin typeface="Arial" panose="020B0604020202020204" pitchFamily="34" charset="0"/>
              <a:ea typeface="MS PGothic" panose="020B0600070205080204" pitchFamily="34" charset="-128"/>
            </a:endParaRPr>
          </a:p>
        </p:txBody>
      </p:sp>
      <p:sp>
        <p:nvSpPr>
          <p:cNvPr id="376" name="Textfeld 1">
            <a:extLst>
              <a:ext uri="{FF2B5EF4-FFF2-40B4-BE49-F238E27FC236}">
                <a16:creationId xmlns:a16="http://schemas.microsoft.com/office/drawing/2014/main" id="{AEB475E5-AF3C-BF41-AEFA-3D368E9F4B3A}"/>
              </a:ext>
            </a:extLst>
          </p:cNvPr>
          <p:cNvSpPr txBox="1"/>
          <p:nvPr/>
        </p:nvSpPr>
        <p:spPr>
          <a:xfrm>
            <a:off x="8237622" y="3795296"/>
            <a:ext cx="496931" cy="261610"/>
          </a:xfrm>
          <a:prstGeom prst="rect">
            <a:avLst/>
          </a:prstGeom>
        </p:spPr>
        <p:txBody>
          <a:bodyPr vert="horz" wrap="none" lIns="0" tIns="45720" rIns="0" bIns="45720" rtlCol="0" anchor="t">
            <a:spAutoFit/>
          </a:bodyPr>
          <a:lstStyle/>
          <a:p>
            <a:pPr algn="l"/>
            <a:r>
              <a:rPr lang="en-US" sz="1100" b="1" dirty="0"/>
              <a:t>HADES</a:t>
            </a:r>
          </a:p>
        </p:txBody>
      </p:sp>
      <p:sp>
        <p:nvSpPr>
          <p:cNvPr id="377" name="Ellipse 2">
            <a:extLst>
              <a:ext uri="{FF2B5EF4-FFF2-40B4-BE49-F238E27FC236}">
                <a16:creationId xmlns:a16="http://schemas.microsoft.com/office/drawing/2014/main" id="{40CF0E8F-36E5-F844-A542-6AAA8EE4D2EC}"/>
              </a:ext>
            </a:extLst>
          </p:cNvPr>
          <p:cNvSpPr/>
          <p:nvPr/>
        </p:nvSpPr>
        <p:spPr>
          <a:xfrm>
            <a:off x="7791795" y="4368594"/>
            <a:ext cx="164472" cy="195993"/>
          </a:xfrm>
          <a:prstGeom prst="ellipse">
            <a:avLst/>
          </a:prstGeom>
          <a:noFill/>
          <a:ln w="60325">
            <a:solidFill>
              <a:srgbClr val="0070C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378" name="Line 381">
            <a:extLst>
              <a:ext uri="{FF2B5EF4-FFF2-40B4-BE49-F238E27FC236}">
                <a16:creationId xmlns:a16="http://schemas.microsoft.com/office/drawing/2014/main" id="{18ED7E50-E665-2E4B-A472-1552DB71F67F}"/>
              </a:ext>
            </a:extLst>
          </p:cNvPr>
          <p:cNvSpPr>
            <a:spLocks noChangeShapeType="1"/>
          </p:cNvSpPr>
          <p:nvPr/>
        </p:nvSpPr>
        <p:spPr bwMode="auto">
          <a:xfrm flipH="1">
            <a:off x="8010351" y="4153965"/>
            <a:ext cx="196745" cy="738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379" name="Line 371">
            <a:extLst>
              <a:ext uri="{FF2B5EF4-FFF2-40B4-BE49-F238E27FC236}">
                <a16:creationId xmlns:a16="http://schemas.microsoft.com/office/drawing/2014/main" id="{38A8A876-7B93-2D4A-B320-03B6074CCF05}"/>
              </a:ext>
            </a:extLst>
          </p:cNvPr>
          <p:cNvSpPr>
            <a:spLocks noChangeShapeType="1"/>
          </p:cNvSpPr>
          <p:nvPr/>
        </p:nvSpPr>
        <p:spPr bwMode="auto">
          <a:xfrm flipV="1">
            <a:off x="8019770" y="3981646"/>
            <a:ext cx="187783" cy="54955"/>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380" name="Oval 346">
            <a:extLst>
              <a:ext uri="{FF2B5EF4-FFF2-40B4-BE49-F238E27FC236}">
                <a16:creationId xmlns:a16="http://schemas.microsoft.com/office/drawing/2014/main" id="{DD77B12A-8BD1-0E42-9ACE-393B59D39AB6}"/>
              </a:ext>
            </a:extLst>
          </p:cNvPr>
          <p:cNvSpPr>
            <a:spLocks noChangeArrowheads="1"/>
          </p:cNvSpPr>
          <p:nvPr/>
        </p:nvSpPr>
        <p:spPr bwMode="auto">
          <a:xfrm>
            <a:off x="7982712" y="4206176"/>
            <a:ext cx="92068" cy="93176"/>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sz="400" dirty="0">
              <a:latin typeface="Arial" panose="020B0604020202020204" pitchFamily="34" charset="0"/>
              <a:ea typeface="MS PGothic" panose="020B0600070205080204" pitchFamily="34" charset="-128"/>
            </a:endParaRPr>
          </a:p>
        </p:txBody>
      </p:sp>
      <p:sp>
        <p:nvSpPr>
          <p:cNvPr id="381" name="Line 371">
            <a:extLst>
              <a:ext uri="{FF2B5EF4-FFF2-40B4-BE49-F238E27FC236}">
                <a16:creationId xmlns:a16="http://schemas.microsoft.com/office/drawing/2014/main" id="{BD827D8C-C814-7B45-8C83-136A41EC7DAF}"/>
              </a:ext>
            </a:extLst>
          </p:cNvPr>
          <p:cNvSpPr>
            <a:spLocks noChangeShapeType="1"/>
          </p:cNvSpPr>
          <p:nvPr/>
        </p:nvSpPr>
        <p:spPr bwMode="auto">
          <a:xfrm>
            <a:off x="8069383" y="4280779"/>
            <a:ext cx="137713" cy="47963"/>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382" name="Textfeld 1">
            <a:extLst>
              <a:ext uri="{FF2B5EF4-FFF2-40B4-BE49-F238E27FC236}">
                <a16:creationId xmlns:a16="http://schemas.microsoft.com/office/drawing/2014/main" id="{A14FC7D3-D1A9-2247-8746-F8A1EA6454B0}"/>
              </a:ext>
            </a:extLst>
          </p:cNvPr>
          <p:cNvSpPr txBox="1"/>
          <p:nvPr/>
        </p:nvSpPr>
        <p:spPr>
          <a:xfrm>
            <a:off x="8237622" y="4253766"/>
            <a:ext cx="283732" cy="261610"/>
          </a:xfrm>
          <a:prstGeom prst="rect">
            <a:avLst/>
          </a:prstGeom>
        </p:spPr>
        <p:txBody>
          <a:bodyPr vert="horz" wrap="none" lIns="0" tIns="45720" rIns="0" bIns="45720" rtlCol="0" anchor="t">
            <a:spAutoFit/>
          </a:bodyPr>
          <a:lstStyle/>
          <a:p>
            <a:pPr algn="l"/>
            <a:r>
              <a:rPr lang="en-US" sz="1100" b="1" dirty="0"/>
              <a:t>R3B</a:t>
            </a:r>
          </a:p>
        </p:txBody>
      </p:sp>
      <p:sp>
        <p:nvSpPr>
          <p:cNvPr id="383" name="Line 381">
            <a:extLst>
              <a:ext uri="{FF2B5EF4-FFF2-40B4-BE49-F238E27FC236}">
                <a16:creationId xmlns:a16="http://schemas.microsoft.com/office/drawing/2014/main" id="{FD150550-A063-D848-B5B2-DAED8D31DB1A}"/>
              </a:ext>
            </a:extLst>
          </p:cNvPr>
          <p:cNvSpPr>
            <a:spLocks noChangeShapeType="1"/>
          </p:cNvSpPr>
          <p:nvPr/>
        </p:nvSpPr>
        <p:spPr bwMode="auto">
          <a:xfrm flipV="1">
            <a:off x="6901628" y="3356991"/>
            <a:ext cx="31909" cy="28746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384" name="Text Box 396">
            <a:extLst>
              <a:ext uri="{FF2B5EF4-FFF2-40B4-BE49-F238E27FC236}">
                <a16:creationId xmlns:a16="http://schemas.microsoft.com/office/drawing/2014/main" id="{D71CCB8C-97B2-E145-8559-1D9E757DA1FB}"/>
              </a:ext>
            </a:extLst>
          </p:cNvPr>
          <p:cNvSpPr txBox="1">
            <a:spLocks noChangeArrowheads="1"/>
          </p:cNvSpPr>
          <p:nvPr/>
        </p:nvSpPr>
        <p:spPr bwMode="auto">
          <a:xfrm>
            <a:off x="6614751" y="3594426"/>
            <a:ext cx="50209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100" b="1" dirty="0"/>
              <a:t>SHE</a:t>
            </a:r>
          </a:p>
        </p:txBody>
      </p:sp>
      <p:sp>
        <p:nvSpPr>
          <p:cNvPr id="385" name="Oval 346">
            <a:extLst>
              <a:ext uri="{FF2B5EF4-FFF2-40B4-BE49-F238E27FC236}">
                <a16:creationId xmlns:a16="http://schemas.microsoft.com/office/drawing/2014/main" id="{DD77B12A-8BD1-0E42-9ACE-393B59D39AB6}"/>
              </a:ext>
            </a:extLst>
          </p:cNvPr>
          <p:cNvSpPr>
            <a:spLocks noChangeArrowheads="1"/>
          </p:cNvSpPr>
          <p:nvPr/>
        </p:nvSpPr>
        <p:spPr bwMode="auto">
          <a:xfrm>
            <a:off x="7910704" y="4134168"/>
            <a:ext cx="92068" cy="93176"/>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sz="400" dirty="0">
              <a:latin typeface="Arial" panose="020B0604020202020204" pitchFamily="34" charset="0"/>
              <a:ea typeface="MS PGothic" panose="020B0600070205080204" pitchFamily="34" charset="-128"/>
            </a:endParaRPr>
          </a:p>
        </p:txBody>
      </p:sp>
      <p:sp>
        <p:nvSpPr>
          <p:cNvPr id="386" name="Textfeld 1">
            <a:extLst>
              <a:ext uri="{FF2B5EF4-FFF2-40B4-BE49-F238E27FC236}">
                <a16:creationId xmlns:a16="http://schemas.microsoft.com/office/drawing/2014/main" id="{AEB475E5-AF3C-BF41-AEFA-3D368E9F4B3A}"/>
              </a:ext>
            </a:extLst>
          </p:cNvPr>
          <p:cNvSpPr txBox="1"/>
          <p:nvPr/>
        </p:nvSpPr>
        <p:spPr>
          <a:xfrm>
            <a:off x="8237622" y="4011320"/>
            <a:ext cx="610745" cy="261610"/>
          </a:xfrm>
          <a:prstGeom prst="rect">
            <a:avLst/>
          </a:prstGeom>
        </p:spPr>
        <p:txBody>
          <a:bodyPr vert="horz" wrap="none" lIns="0" tIns="45720" rIns="0" bIns="45720" rtlCol="0" anchor="t">
            <a:spAutoFit/>
          </a:bodyPr>
          <a:lstStyle/>
          <a:p>
            <a:pPr algn="l"/>
            <a:r>
              <a:rPr lang="en-US" sz="1100" b="1" dirty="0" err="1"/>
              <a:t>miniCBM</a:t>
            </a:r>
            <a:endParaRPr lang="en-US" sz="1100" b="1" dirty="0"/>
          </a:p>
        </p:txBody>
      </p:sp>
      <p:sp>
        <p:nvSpPr>
          <p:cNvPr id="387" name="Line 381">
            <a:extLst>
              <a:ext uri="{FF2B5EF4-FFF2-40B4-BE49-F238E27FC236}">
                <a16:creationId xmlns:a16="http://schemas.microsoft.com/office/drawing/2014/main" id="{FD150550-A063-D848-B5B2-DAED8D31DB1A}"/>
              </a:ext>
            </a:extLst>
          </p:cNvPr>
          <p:cNvSpPr>
            <a:spLocks noChangeShapeType="1"/>
          </p:cNvSpPr>
          <p:nvPr/>
        </p:nvSpPr>
        <p:spPr bwMode="auto">
          <a:xfrm flipH="1" flipV="1">
            <a:off x="7031200" y="3317829"/>
            <a:ext cx="139024" cy="236954"/>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388" name="Text Box 396">
            <a:extLst>
              <a:ext uri="{FF2B5EF4-FFF2-40B4-BE49-F238E27FC236}">
                <a16:creationId xmlns:a16="http://schemas.microsoft.com/office/drawing/2014/main" id="{B9D79B92-A644-8844-AEEB-7B58B229B817}"/>
              </a:ext>
            </a:extLst>
          </p:cNvPr>
          <p:cNvSpPr txBox="1">
            <a:spLocks noChangeArrowheads="1"/>
          </p:cNvSpPr>
          <p:nvPr/>
        </p:nvSpPr>
        <p:spPr bwMode="auto">
          <a:xfrm>
            <a:off x="7020916" y="3516189"/>
            <a:ext cx="369595" cy="27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100" b="1" dirty="0"/>
              <a:t>X0</a:t>
            </a:r>
          </a:p>
        </p:txBody>
      </p:sp>
      <p:sp>
        <p:nvSpPr>
          <p:cNvPr id="389" name="Text Box 363">
            <a:extLst>
              <a:ext uri="{FF2B5EF4-FFF2-40B4-BE49-F238E27FC236}">
                <a16:creationId xmlns:a16="http://schemas.microsoft.com/office/drawing/2014/main" id="{7B572E86-FD19-3B40-A798-E43774C2C72D}"/>
              </a:ext>
            </a:extLst>
          </p:cNvPr>
          <p:cNvSpPr txBox="1">
            <a:spLocks noChangeArrowheads="1"/>
          </p:cNvSpPr>
          <p:nvPr/>
        </p:nvSpPr>
        <p:spPr bwMode="auto">
          <a:xfrm>
            <a:off x="8237622" y="3147300"/>
            <a:ext cx="596317" cy="36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rIns="0">
            <a:spAutoFit/>
          </a:bodyPr>
          <a:lstStyle/>
          <a:p>
            <a:pPr>
              <a:lnSpc>
                <a:spcPct val="80000"/>
              </a:lnSpc>
            </a:pPr>
            <a:r>
              <a:rPr lang="en-US" altLang="en-US" sz="1100" b="1" dirty="0"/>
              <a:t>storage </a:t>
            </a:r>
          </a:p>
          <a:p>
            <a:pPr>
              <a:lnSpc>
                <a:spcPct val="80000"/>
              </a:lnSpc>
            </a:pPr>
            <a:r>
              <a:rPr lang="en-US" altLang="en-US" sz="1100" b="1" dirty="0"/>
              <a:t>ring ESR</a:t>
            </a:r>
          </a:p>
        </p:txBody>
      </p:sp>
      <p:sp>
        <p:nvSpPr>
          <p:cNvPr id="390" name="Line 390">
            <a:extLst>
              <a:ext uri="{FF2B5EF4-FFF2-40B4-BE49-F238E27FC236}">
                <a16:creationId xmlns:a16="http://schemas.microsoft.com/office/drawing/2014/main" id="{EBD29823-0E4D-F649-8FAE-43B84EAC60BA}"/>
              </a:ext>
            </a:extLst>
          </p:cNvPr>
          <p:cNvSpPr>
            <a:spLocks noChangeShapeType="1"/>
          </p:cNvSpPr>
          <p:nvPr/>
        </p:nvSpPr>
        <p:spPr bwMode="auto">
          <a:xfrm>
            <a:off x="7769218" y="3335814"/>
            <a:ext cx="438335" cy="827"/>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391" name="Oval 390">
            <a:extLst>
              <a:ext uri="{FF2B5EF4-FFF2-40B4-BE49-F238E27FC236}">
                <a16:creationId xmlns:a16="http://schemas.microsoft.com/office/drawing/2014/main" id="{0E7A4E00-599B-5949-B7F8-D42144DCADD8}"/>
              </a:ext>
            </a:extLst>
          </p:cNvPr>
          <p:cNvSpPr>
            <a:spLocks noChangeArrowheads="1"/>
          </p:cNvSpPr>
          <p:nvPr/>
        </p:nvSpPr>
        <p:spPr bwMode="auto">
          <a:xfrm>
            <a:off x="7825295" y="2921009"/>
            <a:ext cx="92068" cy="93176"/>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sz="400" dirty="0">
              <a:latin typeface="Arial" panose="020B0604020202020204" pitchFamily="34" charset="0"/>
              <a:ea typeface="MS PGothic" panose="020B0600070205080204" pitchFamily="34" charset="-128"/>
            </a:endParaRPr>
          </a:p>
        </p:txBody>
      </p:sp>
      <p:sp>
        <p:nvSpPr>
          <p:cNvPr id="392" name="Oval 391">
            <a:extLst>
              <a:ext uri="{FF2B5EF4-FFF2-40B4-BE49-F238E27FC236}">
                <a16:creationId xmlns:a16="http://schemas.microsoft.com/office/drawing/2014/main" id="{2700D498-1093-144D-86C5-4EE81E6DE122}"/>
              </a:ext>
            </a:extLst>
          </p:cNvPr>
          <p:cNvSpPr>
            <a:spLocks noChangeArrowheads="1"/>
          </p:cNvSpPr>
          <p:nvPr/>
        </p:nvSpPr>
        <p:spPr bwMode="auto">
          <a:xfrm>
            <a:off x="7383153" y="3002966"/>
            <a:ext cx="90402" cy="97666"/>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sz="400" dirty="0">
              <a:latin typeface="Arial" panose="020B0604020202020204" pitchFamily="34" charset="0"/>
              <a:ea typeface="MS PGothic" panose="020B0600070205080204" pitchFamily="34" charset="-128"/>
            </a:endParaRPr>
          </a:p>
        </p:txBody>
      </p:sp>
      <p:sp>
        <p:nvSpPr>
          <p:cNvPr id="393" name="Oval 380">
            <a:extLst>
              <a:ext uri="{FF2B5EF4-FFF2-40B4-BE49-F238E27FC236}">
                <a16:creationId xmlns:a16="http://schemas.microsoft.com/office/drawing/2014/main" id="{23BC2E6C-B3C3-A44C-B3A7-6A55AA04E682}"/>
              </a:ext>
            </a:extLst>
          </p:cNvPr>
          <p:cNvSpPr>
            <a:spLocks noChangeArrowheads="1"/>
          </p:cNvSpPr>
          <p:nvPr/>
        </p:nvSpPr>
        <p:spPr bwMode="auto">
          <a:xfrm>
            <a:off x="6436682" y="3008571"/>
            <a:ext cx="92068" cy="93176"/>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sz="400" dirty="0">
              <a:latin typeface="Arial" panose="020B0604020202020204" pitchFamily="34" charset="0"/>
              <a:ea typeface="MS PGothic" panose="020B0600070205080204" pitchFamily="34" charset="-128"/>
            </a:endParaRPr>
          </a:p>
        </p:txBody>
      </p:sp>
      <p:sp>
        <p:nvSpPr>
          <p:cNvPr id="394" name="Oval 382">
            <a:extLst>
              <a:ext uri="{FF2B5EF4-FFF2-40B4-BE49-F238E27FC236}">
                <a16:creationId xmlns:a16="http://schemas.microsoft.com/office/drawing/2014/main" id="{4EC5D8B6-120C-A444-A8D8-DF9A69DF6A25}"/>
              </a:ext>
            </a:extLst>
          </p:cNvPr>
          <p:cNvSpPr>
            <a:spLocks noChangeArrowheads="1"/>
          </p:cNvSpPr>
          <p:nvPr/>
        </p:nvSpPr>
        <p:spPr bwMode="auto">
          <a:xfrm>
            <a:off x="6917606" y="3087153"/>
            <a:ext cx="92068" cy="93176"/>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sz="400" dirty="0">
              <a:latin typeface="Arial" panose="020B0604020202020204" pitchFamily="34" charset="0"/>
              <a:ea typeface="MS PGothic" panose="020B0600070205080204" pitchFamily="34" charset="-128"/>
            </a:endParaRPr>
          </a:p>
        </p:txBody>
      </p:sp>
      <p:sp>
        <p:nvSpPr>
          <p:cNvPr id="395" name="Text Box 396">
            <a:extLst>
              <a:ext uri="{FF2B5EF4-FFF2-40B4-BE49-F238E27FC236}">
                <a16:creationId xmlns:a16="http://schemas.microsoft.com/office/drawing/2014/main" id="{B9D79B92-A644-8844-AEEB-7B58B229B817}"/>
              </a:ext>
            </a:extLst>
          </p:cNvPr>
          <p:cNvSpPr txBox="1">
            <a:spLocks noChangeArrowheads="1"/>
          </p:cNvSpPr>
          <p:nvPr/>
        </p:nvSpPr>
        <p:spPr bwMode="auto">
          <a:xfrm>
            <a:off x="6490604" y="2555508"/>
            <a:ext cx="369595" cy="27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100" b="1" dirty="0"/>
              <a:t>Z6</a:t>
            </a:r>
          </a:p>
        </p:txBody>
      </p:sp>
      <p:sp>
        <p:nvSpPr>
          <p:cNvPr id="396" name="Line 381">
            <a:extLst>
              <a:ext uri="{FF2B5EF4-FFF2-40B4-BE49-F238E27FC236}">
                <a16:creationId xmlns:a16="http://schemas.microsoft.com/office/drawing/2014/main" id="{9A6628E0-7BF2-2144-9661-47429E30C33D}"/>
              </a:ext>
            </a:extLst>
          </p:cNvPr>
          <p:cNvSpPr>
            <a:spLocks noChangeShapeType="1"/>
          </p:cNvSpPr>
          <p:nvPr/>
        </p:nvSpPr>
        <p:spPr bwMode="auto">
          <a:xfrm>
            <a:off x="6733468" y="2754679"/>
            <a:ext cx="179639" cy="259218"/>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397" name="Oval 382">
            <a:extLst>
              <a:ext uri="{FF2B5EF4-FFF2-40B4-BE49-F238E27FC236}">
                <a16:creationId xmlns:a16="http://schemas.microsoft.com/office/drawing/2014/main" id="{F19D30D7-AA0B-CD4A-AAB6-68172DAACF94}"/>
              </a:ext>
            </a:extLst>
          </p:cNvPr>
          <p:cNvSpPr>
            <a:spLocks noChangeArrowheads="1"/>
          </p:cNvSpPr>
          <p:nvPr/>
        </p:nvSpPr>
        <p:spPr bwMode="auto">
          <a:xfrm>
            <a:off x="7247637" y="3063726"/>
            <a:ext cx="92068" cy="93176"/>
          </a:xfrm>
          <a:prstGeom prst="ellipse">
            <a:avLst/>
          </a:prstGeom>
          <a:solidFill>
            <a:srgbClr val="0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0967" tIns="10484" rIns="20967" bIns="10484" anchor="ctr"/>
          <a:lstStyle>
            <a:lvl1pPr defTabSz="209550">
              <a:defRPr sz="2400">
                <a:solidFill>
                  <a:schemeClr val="tx1"/>
                </a:solidFill>
                <a:latin typeface="Times" panose="02020603050405020304" pitchFamily="18" charset="0"/>
              </a:defRPr>
            </a:lvl1pPr>
            <a:lvl2pPr marL="104775" defTabSz="209550">
              <a:defRPr sz="2400">
                <a:solidFill>
                  <a:schemeClr val="tx1"/>
                </a:solidFill>
                <a:latin typeface="Times" panose="02020603050405020304" pitchFamily="18" charset="0"/>
              </a:defRPr>
            </a:lvl2pPr>
            <a:lvl3pPr marL="209550" defTabSz="209550">
              <a:defRPr sz="2400">
                <a:solidFill>
                  <a:schemeClr val="tx1"/>
                </a:solidFill>
                <a:latin typeface="Times" panose="02020603050405020304" pitchFamily="18" charset="0"/>
              </a:defRPr>
            </a:lvl3pPr>
            <a:lvl4pPr marL="314325" defTabSz="209550">
              <a:defRPr sz="2400">
                <a:solidFill>
                  <a:schemeClr val="tx1"/>
                </a:solidFill>
                <a:latin typeface="Times" panose="02020603050405020304" pitchFamily="18" charset="0"/>
              </a:defRPr>
            </a:lvl4pPr>
            <a:lvl5pPr marL="419100" defTabSz="209550">
              <a:defRPr sz="2400">
                <a:solidFill>
                  <a:schemeClr val="tx1"/>
                </a:solidFill>
                <a:latin typeface="Times" panose="02020603050405020304" pitchFamily="18" charset="0"/>
              </a:defRPr>
            </a:lvl5pPr>
            <a:lvl6pPr marL="876300" defTabSz="209550" eaLnBrk="0" fontAlgn="base" hangingPunct="0">
              <a:spcBef>
                <a:spcPct val="0"/>
              </a:spcBef>
              <a:spcAft>
                <a:spcPct val="0"/>
              </a:spcAft>
              <a:defRPr sz="2400">
                <a:solidFill>
                  <a:schemeClr val="tx1"/>
                </a:solidFill>
                <a:latin typeface="Times" panose="02020603050405020304" pitchFamily="18" charset="0"/>
              </a:defRPr>
            </a:lvl6pPr>
            <a:lvl7pPr marL="1333500" defTabSz="209550" eaLnBrk="0" fontAlgn="base" hangingPunct="0">
              <a:spcBef>
                <a:spcPct val="0"/>
              </a:spcBef>
              <a:spcAft>
                <a:spcPct val="0"/>
              </a:spcAft>
              <a:defRPr sz="2400">
                <a:solidFill>
                  <a:schemeClr val="tx1"/>
                </a:solidFill>
                <a:latin typeface="Times" panose="02020603050405020304" pitchFamily="18" charset="0"/>
              </a:defRPr>
            </a:lvl7pPr>
            <a:lvl8pPr marL="1790700" defTabSz="209550" eaLnBrk="0" fontAlgn="base" hangingPunct="0">
              <a:spcBef>
                <a:spcPct val="0"/>
              </a:spcBef>
              <a:spcAft>
                <a:spcPct val="0"/>
              </a:spcAft>
              <a:defRPr sz="2400">
                <a:solidFill>
                  <a:schemeClr val="tx1"/>
                </a:solidFill>
                <a:latin typeface="Times" panose="02020603050405020304" pitchFamily="18" charset="0"/>
              </a:defRPr>
            </a:lvl8pPr>
            <a:lvl9pPr marL="2247900" defTabSz="209550" eaLnBrk="0" fontAlgn="base" hangingPunct="0">
              <a:spcBef>
                <a:spcPct val="0"/>
              </a:spcBef>
              <a:spcAft>
                <a:spcPct val="0"/>
              </a:spcAft>
              <a:defRPr sz="2400">
                <a:solidFill>
                  <a:schemeClr val="tx1"/>
                </a:solidFill>
                <a:latin typeface="Times" panose="02020603050405020304" pitchFamily="18" charset="0"/>
              </a:defRPr>
            </a:lvl9pPr>
          </a:lstStyle>
          <a:p>
            <a:pPr algn="ctr"/>
            <a:endParaRPr lang="en-US" altLang="en-US" sz="400" dirty="0">
              <a:latin typeface="Arial" panose="020B0604020202020204" pitchFamily="34" charset="0"/>
              <a:ea typeface="MS PGothic" panose="020B0600070205080204" pitchFamily="34" charset="-128"/>
            </a:endParaRPr>
          </a:p>
        </p:txBody>
      </p:sp>
      <p:sp>
        <p:nvSpPr>
          <p:cNvPr id="398" name="Line 381">
            <a:extLst>
              <a:ext uri="{FF2B5EF4-FFF2-40B4-BE49-F238E27FC236}">
                <a16:creationId xmlns:a16="http://schemas.microsoft.com/office/drawing/2014/main" id="{9A3C4E67-EDB1-704F-B339-36F1973B4497}"/>
              </a:ext>
            </a:extLst>
          </p:cNvPr>
          <p:cNvSpPr>
            <a:spLocks noChangeShapeType="1"/>
          </p:cNvSpPr>
          <p:nvPr/>
        </p:nvSpPr>
        <p:spPr bwMode="auto">
          <a:xfrm flipV="1">
            <a:off x="7352598" y="3118855"/>
            <a:ext cx="74896" cy="6401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399" name="Text Box 396">
            <a:extLst>
              <a:ext uri="{FF2B5EF4-FFF2-40B4-BE49-F238E27FC236}">
                <a16:creationId xmlns:a16="http://schemas.microsoft.com/office/drawing/2014/main" id="{0F6C7ED2-2CB7-A64D-8E22-F1578F228015}"/>
              </a:ext>
            </a:extLst>
          </p:cNvPr>
          <p:cNvSpPr txBox="1">
            <a:spLocks noChangeArrowheads="1"/>
          </p:cNvSpPr>
          <p:nvPr/>
        </p:nvSpPr>
        <p:spPr bwMode="auto">
          <a:xfrm>
            <a:off x="7009585" y="3731229"/>
            <a:ext cx="76466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100" b="1" dirty="0"/>
              <a:t>HITRAP</a:t>
            </a:r>
          </a:p>
        </p:txBody>
      </p:sp>
      <p:sp>
        <p:nvSpPr>
          <p:cNvPr id="400" name="Text Box 396">
            <a:extLst>
              <a:ext uri="{FF2B5EF4-FFF2-40B4-BE49-F238E27FC236}">
                <a16:creationId xmlns:a16="http://schemas.microsoft.com/office/drawing/2014/main" id="{F4685738-27EA-A143-8864-2851B24FABF5}"/>
              </a:ext>
            </a:extLst>
          </p:cNvPr>
          <p:cNvSpPr txBox="1">
            <a:spLocks noChangeArrowheads="1"/>
          </p:cNvSpPr>
          <p:nvPr/>
        </p:nvSpPr>
        <p:spPr bwMode="auto">
          <a:xfrm>
            <a:off x="6706627" y="3981894"/>
            <a:ext cx="67629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100" b="1" dirty="0"/>
              <a:t>Cave A</a:t>
            </a:r>
          </a:p>
        </p:txBody>
      </p:sp>
      <p:sp>
        <p:nvSpPr>
          <p:cNvPr id="401" name="Line 381">
            <a:extLst>
              <a:ext uri="{FF2B5EF4-FFF2-40B4-BE49-F238E27FC236}">
                <a16:creationId xmlns:a16="http://schemas.microsoft.com/office/drawing/2014/main" id="{081D8C8D-9221-2748-9765-B1561F3003CA}"/>
              </a:ext>
            </a:extLst>
          </p:cNvPr>
          <p:cNvSpPr>
            <a:spLocks noChangeShapeType="1"/>
          </p:cNvSpPr>
          <p:nvPr/>
        </p:nvSpPr>
        <p:spPr bwMode="auto">
          <a:xfrm>
            <a:off x="6827703" y="2438701"/>
            <a:ext cx="397434" cy="564234"/>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402" name="Text Box 396">
            <a:extLst>
              <a:ext uri="{FF2B5EF4-FFF2-40B4-BE49-F238E27FC236}">
                <a16:creationId xmlns:a16="http://schemas.microsoft.com/office/drawing/2014/main" id="{D2CF7C61-F308-9145-8A0C-6E317780CEC6}"/>
              </a:ext>
            </a:extLst>
          </p:cNvPr>
          <p:cNvSpPr txBox="1">
            <a:spLocks noChangeArrowheads="1"/>
          </p:cNvSpPr>
          <p:nvPr/>
        </p:nvSpPr>
        <p:spPr bwMode="auto">
          <a:xfrm>
            <a:off x="6427590" y="2207206"/>
            <a:ext cx="117956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100" b="1" dirty="0"/>
              <a:t>PHELIX</a:t>
            </a:r>
          </a:p>
        </p:txBody>
      </p:sp>
      <p:sp>
        <p:nvSpPr>
          <p:cNvPr id="403" name="Line 390">
            <a:extLst>
              <a:ext uri="{FF2B5EF4-FFF2-40B4-BE49-F238E27FC236}">
                <a16:creationId xmlns:a16="http://schemas.microsoft.com/office/drawing/2014/main" id="{217F6A21-C4F3-804F-AC10-5CFA0318EFFD}"/>
              </a:ext>
            </a:extLst>
          </p:cNvPr>
          <p:cNvSpPr>
            <a:spLocks noChangeShapeType="1"/>
          </p:cNvSpPr>
          <p:nvPr/>
        </p:nvSpPr>
        <p:spPr bwMode="auto">
          <a:xfrm rot="1290629" flipH="1">
            <a:off x="7504404" y="4449297"/>
            <a:ext cx="266429" cy="107506"/>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404" name="Textfeld 586">
            <a:extLst>
              <a:ext uri="{FF2B5EF4-FFF2-40B4-BE49-F238E27FC236}">
                <a16:creationId xmlns:a16="http://schemas.microsoft.com/office/drawing/2014/main" id="{39C5E858-8D79-CE4B-871B-A8069CC4FE25}"/>
              </a:ext>
            </a:extLst>
          </p:cNvPr>
          <p:cNvSpPr txBox="1"/>
          <p:nvPr/>
        </p:nvSpPr>
        <p:spPr>
          <a:xfrm>
            <a:off x="6706627" y="4386407"/>
            <a:ext cx="837089" cy="261610"/>
          </a:xfrm>
          <a:prstGeom prst="rect">
            <a:avLst/>
          </a:prstGeom>
        </p:spPr>
        <p:txBody>
          <a:bodyPr vert="horz" wrap="none" lIns="91440" tIns="45720" rIns="91440" bIns="45720" rtlCol="0" anchor="t">
            <a:spAutoFit/>
          </a:bodyPr>
          <a:lstStyle/>
          <a:p>
            <a:pPr algn="l"/>
            <a:r>
              <a:rPr lang="en-US" sz="1100" b="1" dirty="0"/>
              <a:t>CRYRING</a:t>
            </a:r>
          </a:p>
        </p:txBody>
      </p:sp>
      <p:sp>
        <p:nvSpPr>
          <p:cNvPr id="405" name="Text Box 363">
            <a:extLst>
              <a:ext uri="{FF2B5EF4-FFF2-40B4-BE49-F238E27FC236}">
                <a16:creationId xmlns:a16="http://schemas.microsoft.com/office/drawing/2014/main" id="{1D68AD65-DC6D-AA44-BE39-5A1E52625DE0}"/>
              </a:ext>
            </a:extLst>
          </p:cNvPr>
          <p:cNvSpPr txBox="1">
            <a:spLocks noChangeArrowheads="1"/>
          </p:cNvSpPr>
          <p:nvPr/>
        </p:nvSpPr>
        <p:spPr bwMode="auto">
          <a:xfrm>
            <a:off x="8229504" y="2831985"/>
            <a:ext cx="30748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r>
              <a:rPr lang="en-US" altLang="en-US" sz="1100" b="1" dirty="0"/>
              <a:t>HHT</a:t>
            </a:r>
          </a:p>
        </p:txBody>
      </p:sp>
      <p:sp>
        <p:nvSpPr>
          <p:cNvPr id="406" name="Line 381">
            <a:extLst>
              <a:ext uri="{FF2B5EF4-FFF2-40B4-BE49-F238E27FC236}">
                <a16:creationId xmlns:a16="http://schemas.microsoft.com/office/drawing/2014/main" id="{18ED7E50-E665-2E4B-A472-1552DB71F67F}"/>
              </a:ext>
            </a:extLst>
          </p:cNvPr>
          <p:cNvSpPr>
            <a:spLocks noChangeShapeType="1"/>
          </p:cNvSpPr>
          <p:nvPr/>
        </p:nvSpPr>
        <p:spPr bwMode="auto">
          <a:xfrm flipH="1" flipV="1">
            <a:off x="7919215" y="2964562"/>
            <a:ext cx="2883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407" name="Line 381">
            <a:extLst>
              <a:ext uri="{FF2B5EF4-FFF2-40B4-BE49-F238E27FC236}">
                <a16:creationId xmlns:a16="http://schemas.microsoft.com/office/drawing/2014/main" id="{081D8C8D-9221-2748-9765-B1561F3003CA}"/>
              </a:ext>
            </a:extLst>
          </p:cNvPr>
          <p:cNvSpPr>
            <a:spLocks noChangeShapeType="1"/>
          </p:cNvSpPr>
          <p:nvPr/>
        </p:nvSpPr>
        <p:spPr bwMode="auto">
          <a:xfrm>
            <a:off x="6253488" y="2622398"/>
            <a:ext cx="198717" cy="362247"/>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408" name="Text Box 396">
            <a:extLst>
              <a:ext uri="{FF2B5EF4-FFF2-40B4-BE49-F238E27FC236}">
                <a16:creationId xmlns:a16="http://schemas.microsoft.com/office/drawing/2014/main" id="{B9D79B92-A644-8844-AEEB-7B58B229B817}"/>
              </a:ext>
            </a:extLst>
          </p:cNvPr>
          <p:cNvSpPr txBox="1">
            <a:spLocks noChangeArrowheads="1"/>
          </p:cNvSpPr>
          <p:nvPr/>
        </p:nvSpPr>
        <p:spPr bwMode="auto">
          <a:xfrm>
            <a:off x="5855551" y="2397729"/>
            <a:ext cx="92308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100" b="1" dirty="0"/>
              <a:t>M-branch</a:t>
            </a:r>
          </a:p>
        </p:txBody>
      </p:sp>
      <p:sp>
        <p:nvSpPr>
          <p:cNvPr id="409" name="Line 390">
            <a:extLst>
              <a:ext uri="{FF2B5EF4-FFF2-40B4-BE49-F238E27FC236}">
                <a16:creationId xmlns:a16="http://schemas.microsoft.com/office/drawing/2014/main" id="{A93D2BA1-1F86-6B4D-8811-2FA0BDA14F63}"/>
              </a:ext>
            </a:extLst>
          </p:cNvPr>
          <p:cNvSpPr>
            <a:spLocks noChangeShapeType="1"/>
          </p:cNvSpPr>
          <p:nvPr/>
        </p:nvSpPr>
        <p:spPr bwMode="auto">
          <a:xfrm rot="1320000" flipH="1">
            <a:off x="7312793" y="4042716"/>
            <a:ext cx="344976" cy="147684"/>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dirty="0"/>
          </a:p>
        </p:txBody>
      </p:sp>
      <p:sp>
        <p:nvSpPr>
          <p:cNvPr id="411" name="Content Placeholder 13"/>
          <p:cNvSpPr>
            <a:spLocks noGrp="1"/>
          </p:cNvSpPr>
          <p:nvPr>
            <p:ph sz="quarter" idx="4294967295"/>
          </p:nvPr>
        </p:nvSpPr>
        <p:spPr bwMode="auto">
          <a:xfrm>
            <a:off x="211665" y="1161436"/>
            <a:ext cx="4421727" cy="3864318"/>
          </a:xfrm>
          <a:prstGeom prst="rect">
            <a:avLst/>
          </a:prstGeom>
        </p:spPr>
        <p:txBody>
          <a:bodyPr/>
          <a:lstStyle/>
          <a:p>
            <a:pPr marL="1587" indent="0">
              <a:lnSpc>
                <a:spcPct val="100000"/>
              </a:lnSpc>
              <a:spcBef>
                <a:spcPts val="0"/>
              </a:spcBef>
              <a:buNone/>
              <a:defRPr/>
            </a:pPr>
            <a:r>
              <a:rPr lang="en-US" sz="1600" b="1" dirty="0">
                <a:solidFill>
                  <a:schemeClr val="tx1"/>
                </a:solidFill>
              </a:rPr>
              <a:t>Staged approach to FAIR science started in 2019</a:t>
            </a:r>
          </a:p>
          <a:p>
            <a:pPr marL="287337" indent="-285750">
              <a:spcBef>
                <a:spcPts val="0"/>
              </a:spcBef>
              <a:spcAft>
                <a:spcPts val="600"/>
              </a:spcAft>
              <a:defRPr/>
            </a:pPr>
            <a:r>
              <a:rPr lang="en-US" sz="1600" dirty="0">
                <a:solidFill>
                  <a:schemeClr val="tx1"/>
                </a:solidFill>
              </a:rPr>
              <a:t>working towards start of FAIR</a:t>
            </a:r>
          </a:p>
          <a:p>
            <a:pPr marL="287337" indent="-285750">
              <a:spcBef>
                <a:spcPts val="0"/>
              </a:spcBef>
              <a:spcAft>
                <a:spcPts val="600"/>
              </a:spcAft>
              <a:defRPr/>
            </a:pPr>
            <a:r>
              <a:rPr lang="en-US" sz="1600" dirty="0">
                <a:solidFill>
                  <a:schemeClr val="tx1"/>
                </a:solidFill>
              </a:rPr>
              <a:t>progressive commissioning of GSI accelerators and already existing FAIR detectors </a:t>
            </a:r>
          </a:p>
          <a:p>
            <a:pPr marL="287337" indent="-285750">
              <a:spcBef>
                <a:spcPts val="0"/>
              </a:spcBef>
              <a:spcAft>
                <a:spcPts val="600"/>
              </a:spcAft>
              <a:defRPr/>
            </a:pPr>
            <a:r>
              <a:rPr lang="en-US" sz="1600" dirty="0">
                <a:solidFill>
                  <a:schemeClr val="tx1"/>
                </a:solidFill>
              </a:rPr>
              <a:t>3 months user beamtime/year at GSI</a:t>
            </a:r>
          </a:p>
          <a:p>
            <a:pPr marL="287337" indent="-285750">
              <a:spcBef>
                <a:spcPts val="0"/>
              </a:spcBef>
              <a:spcAft>
                <a:spcPts val="600"/>
              </a:spcAft>
              <a:defRPr/>
            </a:pPr>
            <a:r>
              <a:rPr lang="en-US" sz="1600" dirty="0">
                <a:solidFill>
                  <a:schemeClr val="tx1"/>
                </a:solidFill>
              </a:rPr>
              <a:t>2021 and 2022 runs completed as planned </a:t>
            </a:r>
          </a:p>
          <a:p>
            <a:pPr marL="287337" indent="-285750">
              <a:spcBef>
                <a:spcPts val="0"/>
              </a:spcBef>
              <a:spcAft>
                <a:spcPts val="600"/>
              </a:spcAft>
              <a:defRPr/>
            </a:pPr>
            <a:r>
              <a:rPr lang="en-US" sz="1600" dirty="0">
                <a:solidFill>
                  <a:schemeClr val="tx1"/>
                </a:solidFill>
              </a:rPr>
              <a:t>defined in consultation with the community </a:t>
            </a:r>
          </a:p>
          <a:p>
            <a:pPr marL="287337" indent="-285750">
              <a:spcBef>
                <a:spcPts val="0"/>
              </a:spcBef>
              <a:spcAft>
                <a:spcPts val="600"/>
              </a:spcAft>
              <a:defRPr/>
            </a:pPr>
            <a:r>
              <a:rPr lang="en-US" sz="1600" dirty="0">
                <a:solidFill>
                  <a:schemeClr val="tx1"/>
                </a:solidFill>
              </a:rPr>
              <a:t>following call for 2023/24 beam time, the individual PACs will evaluate the proposals in Sep 2022  </a:t>
            </a:r>
          </a:p>
          <a:p>
            <a:pPr marL="1587" indent="0">
              <a:lnSpc>
                <a:spcPct val="100000"/>
              </a:lnSpc>
              <a:spcBef>
                <a:spcPts val="0"/>
              </a:spcBef>
              <a:buNone/>
              <a:defRPr/>
            </a:pPr>
            <a:endParaRPr lang="en-US" sz="1400" b="1" dirty="0">
              <a:solidFill>
                <a:schemeClr val="tx1"/>
              </a:solidFill>
            </a:endParaRPr>
          </a:p>
          <a:p>
            <a:pPr marL="1587" indent="0">
              <a:lnSpc>
                <a:spcPct val="100000"/>
              </a:lnSpc>
              <a:spcBef>
                <a:spcPts val="0"/>
              </a:spcBef>
              <a:spcAft>
                <a:spcPts val="600"/>
              </a:spcAft>
              <a:buNone/>
              <a:defRPr/>
            </a:pPr>
            <a:br>
              <a:rPr lang="en-US" sz="1400" dirty="0">
                <a:solidFill>
                  <a:schemeClr val="tx1"/>
                </a:solidFill>
              </a:rPr>
            </a:br>
            <a:endParaRPr lang="en-US" sz="1400" dirty="0">
              <a:solidFill>
                <a:schemeClr val="tx1"/>
              </a:solidFill>
            </a:endParaRPr>
          </a:p>
        </p:txBody>
      </p:sp>
      <p:sp>
        <p:nvSpPr>
          <p:cNvPr id="410" name="Rectangle 348">
            <a:extLst>
              <a:ext uri="{FF2B5EF4-FFF2-40B4-BE49-F238E27FC236}">
                <a16:creationId xmlns:a16="http://schemas.microsoft.com/office/drawing/2014/main" id="{A30C5CF0-8C1D-9249-A696-5BCD3798CADF}"/>
              </a:ext>
            </a:extLst>
          </p:cNvPr>
          <p:cNvSpPr>
            <a:spLocks noChangeArrowheads="1"/>
          </p:cNvSpPr>
          <p:nvPr/>
        </p:nvSpPr>
        <p:spPr bwMode="auto">
          <a:xfrm>
            <a:off x="5153136" y="3558410"/>
            <a:ext cx="1079912" cy="203189"/>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lnSpc>
                <a:spcPct val="50000"/>
              </a:lnSpc>
              <a:spcBef>
                <a:spcPct val="20000"/>
              </a:spcBef>
            </a:pPr>
            <a:endParaRPr lang="en-US" altLang="en-US" sz="1050" dirty="0"/>
          </a:p>
          <a:p>
            <a:pPr algn="ctr" eaLnBrk="1" hangingPunct="1">
              <a:lnSpc>
                <a:spcPct val="50000"/>
              </a:lnSpc>
              <a:spcBef>
                <a:spcPct val="20000"/>
              </a:spcBef>
            </a:pPr>
            <a:r>
              <a:rPr lang="en-US" altLang="en-US" sz="1050" dirty="0">
                <a:solidFill>
                  <a:srgbClr val="0000FF"/>
                </a:solidFill>
              </a:rPr>
              <a:t>8 % - 15 % speed of light</a:t>
            </a:r>
          </a:p>
          <a:p>
            <a:pPr algn="ctr" eaLnBrk="1" hangingPunct="1">
              <a:lnSpc>
                <a:spcPct val="50000"/>
              </a:lnSpc>
              <a:spcBef>
                <a:spcPct val="20000"/>
              </a:spcBef>
            </a:pPr>
            <a:endParaRPr lang="en-US" altLang="en-US" sz="1050" dirty="0"/>
          </a:p>
        </p:txBody>
      </p:sp>
      <p:pic>
        <p:nvPicPr>
          <p:cNvPr id="417" name="Picture 6">
            <a:extLst>
              <a:ext uri="{FF2B5EF4-FFF2-40B4-BE49-F238E27FC236}">
                <a16:creationId xmlns:a16="http://schemas.microsoft.com/office/drawing/2014/main" id="{FE8DB1AD-ACA3-B943-A4C1-E4B3483B25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75811" y="3859442"/>
            <a:ext cx="1117966" cy="1086990"/>
          </a:xfrm>
          <a:prstGeom prst="rect">
            <a:avLst/>
          </a:prstGeom>
          <a:noFill/>
        </p:spPr>
      </p:pic>
    </p:spTree>
    <p:extLst>
      <p:ext uri="{BB962C8B-B14F-4D97-AF65-F5344CB8AC3E}">
        <p14:creationId xmlns:p14="http://schemas.microsoft.com/office/powerpoint/2010/main" val="3440830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TextBox 3"/>
          <p:cNvSpPr txBox="1"/>
          <p:nvPr/>
        </p:nvSpPr>
        <p:spPr>
          <a:xfrm>
            <a:off x="317638" y="347133"/>
            <a:ext cx="3814095" cy="369332"/>
          </a:xfrm>
          <a:prstGeom prst="rect">
            <a:avLst/>
          </a:prstGeom>
        </p:spPr>
        <p:txBody>
          <a:bodyPr vert="horz" wrap="square" lIns="91440" tIns="45720" rIns="91440" bIns="45720" rtlCol="0" anchor="t">
            <a:spAutoFit/>
          </a:bodyPr>
          <a:lstStyle/>
          <a:p>
            <a:pPr algn="l"/>
            <a:r>
              <a:rPr lang="de-DE" dirty="0">
                <a:solidFill>
                  <a:schemeClr val="bg1"/>
                </a:solidFill>
              </a:rPr>
              <a:t>  </a:t>
            </a:r>
            <a:endParaRPr lang="en-GB" dirty="0">
              <a:solidFill>
                <a:schemeClr val="bg1"/>
              </a:solidFill>
            </a:endParaRPr>
          </a:p>
        </p:txBody>
      </p:sp>
      <p:pic>
        <p:nvPicPr>
          <p:cNvPr id="5" name="Bild 1" descr="FAIR_Fotomontage_2016.png"/>
          <p:cNvPicPr>
            <a:picLocks noChangeAspect="1"/>
          </p:cNvPicPr>
          <p:nvPr/>
        </p:nvPicPr>
        <p:blipFill rotWithShape="1">
          <a:blip r:embed="rId3" cstate="print">
            <a:extLst>
              <a:ext uri="{28A0092B-C50C-407E-A947-70E740481C1C}">
                <a14:useLocalDpi xmlns:a14="http://schemas.microsoft.com/office/drawing/2010/main"/>
              </a:ext>
            </a:extLst>
          </a:blip>
          <a:srcRect r="8019" b="1619"/>
          <a:stretch/>
        </p:blipFill>
        <p:spPr>
          <a:xfrm>
            <a:off x="25401" y="-346986"/>
            <a:ext cx="9101665" cy="5617491"/>
          </a:xfrm>
          <a:prstGeom prst="rect">
            <a:avLst/>
          </a:prstGeom>
        </p:spPr>
      </p:pic>
      <p:sp>
        <p:nvSpPr>
          <p:cNvPr id="8" name="Rectangle 7"/>
          <p:cNvSpPr/>
          <p:nvPr/>
        </p:nvSpPr>
        <p:spPr>
          <a:xfrm>
            <a:off x="-296333" y="-317350"/>
            <a:ext cx="9660466" cy="5680986"/>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Content Placeholder 3"/>
          <p:cNvSpPr txBox="1">
            <a:spLocks/>
          </p:cNvSpPr>
          <p:nvPr/>
        </p:nvSpPr>
        <p:spPr>
          <a:xfrm>
            <a:off x="4512736" y="143238"/>
            <a:ext cx="4478865" cy="3422650"/>
          </a:xfrm>
          <a:prstGeom prst="rect">
            <a:avLst/>
          </a:prstGeom>
        </p:spPr>
        <p:txBody>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nSpc>
                <a:spcPct val="114000"/>
              </a:lnSpc>
              <a:spcBef>
                <a:spcPts val="0"/>
              </a:spcBef>
              <a:buNone/>
            </a:pPr>
            <a:endParaRPr lang="en-US" sz="2000" b="1" dirty="0"/>
          </a:p>
          <a:p>
            <a:pPr marL="0" indent="0">
              <a:lnSpc>
                <a:spcPct val="114000"/>
              </a:lnSpc>
              <a:spcBef>
                <a:spcPts val="0"/>
              </a:spcBef>
              <a:buNone/>
            </a:pPr>
            <a:endParaRPr lang="en-US" sz="2000" b="1" dirty="0"/>
          </a:p>
          <a:p>
            <a:pPr marL="0" indent="0">
              <a:lnSpc>
                <a:spcPct val="114000"/>
              </a:lnSpc>
              <a:spcBef>
                <a:spcPts val="0"/>
              </a:spcBef>
              <a:buFont typeface="Wingdings" charset="2"/>
              <a:buNone/>
            </a:pPr>
            <a:r>
              <a:rPr lang="en-US" b="1" dirty="0"/>
              <a:t>Start of FAIR </a:t>
            </a:r>
          </a:p>
          <a:p>
            <a:pPr>
              <a:lnSpc>
                <a:spcPct val="114000"/>
              </a:lnSpc>
              <a:spcBef>
                <a:spcPts val="0"/>
              </a:spcBef>
              <a:buClr>
                <a:srgbClr val="61C28D"/>
              </a:buClr>
              <a:buFont typeface="Wingdings" panose="05000000000000000000" pitchFamily="2" charset="2"/>
              <a:buChar char="§"/>
            </a:pPr>
            <a:r>
              <a:rPr lang="en-US" dirty="0"/>
              <a:t>Stepwise process</a:t>
            </a:r>
          </a:p>
          <a:p>
            <a:pPr>
              <a:lnSpc>
                <a:spcPct val="114000"/>
              </a:lnSpc>
              <a:spcBef>
                <a:spcPts val="0"/>
              </a:spcBef>
              <a:buClr>
                <a:srgbClr val="61C28D"/>
              </a:buClr>
              <a:buFont typeface="Wingdings" panose="05000000000000000000" pitchFamily="2" charset="2"/>
              <a:buChar char="§"/>
            </a:pPr>
            <a:r>
              <a:rPr lang="en-US" dirty="0"/>
              <a:t>Major revision necessary because of the sanction against Russia after the invasion in Ukraine</a:t>
            </a:r>
          </a:p>
          <a:p>
            <a:pPr lvl="1">
              <a:lnSpc>
                <a:spcPct val="114000"/>
              </a:lnSpc>
              <a:spcBef>
                <a:spcPts val="0"/>
              </a:spcBef>
              <a:buClr>
                <a:srgbClr val="61C28D"/>
              </a:buClr>
              <a:buFont typeface="Wingdings" panose="05000000000000000000" pitchFamily="2" charset="2"/>
              <a:buChar char="§"/>
            </a:pPr>
            <a:r>
              <a:rPr lang="en-US" dirty="0"/>
              <a:t>freezing of all ongoing projects with Russia</a:t>
            </a:r>
          </a:p>
          <a:p>
            <a:pPr lvl="1">
              <a:lnSpc>
                <a:spcPct val="114000"/>
              </a:lnSpc>
              <a:spcBef>
                <a:spcPts val="0"/>
              </a:spcBef>
              <a:buClr>
                <a:srgbClr val="61C28D"/>
              </a:buClr>
              <a:buFont typeface="Wingdings" panose="05000000000000000000" pitchFamily="2" charset="2"/>
              <a:buChar char="§"/>
            </a:pPr>
            <a:r>
              <a:rPr lang="en-US" dirty="0"/>
              <a:t>important Russian in-kind contributions are on hold</a:t>
            </a:r>
          </a:p>
          <a:p>
            <a:pPr lvl="1">
              <a:lnSpc>
                <a:spcPct val="114000"/>
              </a:lnSpc>
              <a:spcBef>
                <a:spcPts val="0"/>
              </a:spcBef>
              <a:buClr>
                <a:srgbClr val="61C28D"/>
              </a:buClr>
              <a:buFont typeface="Wingdings" panose="05000000000000000000" pitchFamily="2" charset="2"/>
              <a:buChar char="§"/>
            </a:pPr>
            <a:r>
              <a:rPr lang="en-US" dirty="0"/>
              <a:t>working group consisting out of people from accelerator and experiments evaluating the consequences of the sanctions and potential Russian failure to deliver components</a:t>
            </a:r>
          </a:p>
          <a:p>
            <a:pPr lvl="1">
              <a:lnSpc>
                <a:spcPct val="114000"/>
              </a:lnSpc>
              <a:spcBef>
                <a:spcPts val="0"/>
              </a:spcBef>
              <a:buClr>
                <a:srgbClr val="61C28D"/>
              </a:buClr>
              <a:buFont typeface="Wingdings" panose="05000000000000000000" pitchFamily="2" charset="2"/>
              <a:buChar char="§"/>
            </a:pPr>
            <a:r>
              <a:rPr lang="en-US" dirty="0"/>
              <a:t>scientific review ongoing</a:t>
            </a:r>
          </a:p>
          <a:p>
            <a:pPr lvl="1">
              <a:lnSpc>
                <a:spcPct val="114000"/>
              </a:lnSpc>
              <a:spcBef>
                <a:spcPts val="0"/>
              </a:spcBef>
              <a:buClr>
                <a:srgbClr val="61C28D"/>
              </a:buClr>
              <a:buFont typeface="Wingdings" panose="05000000000000000000" pitchFamily="2" charset="2"/>
              <a:buChar char="§"/>
            </a:pPr>
            <a:r>
              <a:rPr lang="en-US" dirty="0"/>
              <a:t>several scenarios are being evaluated</a:t>
            </a:r>
          </a:p>
          <a:p>
            <a:pPr>
              <a:lnSpc>
                <a:spcPct val="114000"/>
              </a:lnSpc>
              <a:spcBef>
                <a:spcPts val="0"/>
              </a:spcBef>
              <a:buFont typeface="Wingdings" panose="05000000000000000000" pitchFamily="2" charset="2"/>
              <a:buChar char="§"/>
            </a:pPr>
            <a:endParaRPr lang="en-US" dirty="0"/>
          </a:p>
        </p:txBody>
      </p:sp>
      <p:sp>
        <p:nvSpPr>
          <p:cNvPr id="7" name="Content Placeholder 3"/>
          <p:cNvSpPr txBox="1">
            <a:spLocks/>
          </p:cNvSpPr>
          <p:nvPr/>
        </p:nvSpPr>
        <p:spPr>
          <a:xfrm>
            <a:off x="241444" y="236375"/>
            <a:ext cx="4098064" cy="3422650"/>
          </a:xfrm>
          <a:prstGeom prst="rect">
            <a:avLst/>
          </a:prstGeom>
        </p:spPr>
        <p:txBody>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nSpc>
                <a:spcPct val="114000"/>
              </a:lnSpc>
              <a:spcBef>
                <a:spcPts val="0"/>
              </a:spcBef>
              <a:buNone/>
            </a:pPr>
            <a:r>
              <a:rPr lang="en-US" sz="2000" b="1" dirty="0"/>
              <a:t>Summary and Conclusion</a:t>
            </a:r>
          </a:p>
          <a:p>
            <a:pPr marL="0" indent="0">
              <a:lnSpc>
                <a:spcPct val="114000"/>
              </a:lnSpc>
              <a:spcBef>
                <a:spcPts val="0"/>
              </a:spcBef>
              <a:buNone/>
            </a:pPr>
            <a:endParaRPr lang="en-US" b="1" dirty="0"/>
          </a:p>
          <a:p>
            <a:pPr marL="0" indent="0">
              <a:lnSpc>
                <a:spcPct val="114000"/>
              </a:lnSpc>
              <a:spcBef>
                <a:spcPts val="0"/>
              </a:spcBef>
              <a:buNone/>
            </a:pPr>
            <a:r>
              <a:rPr lang="en-US" b="1" dirty="0"/>
              <a:t>FAIR Phase-0 at GSI </a:t>
            </a:r>
          </a:p>
          <a:p>
            <a:pPr>
              <a:lnSpc>
                <a:spcPct val="114000"/>
              </a:lnSpc>
              <a:spcBef>
                <a:spcPts val="0"/>
              </a:spcBef>
            </a:pPr>
            <a:r>
              <a:rPr lang="en-US" dirty="0"/>
              <a:t>Staged approach to FAIR science which allows smooth transition from GSI to FAIR operation</a:t>
            </a:r>
          </a:p>
          <a:p>
            <a:pPr marL="654300" lvl="2" indent="-285750">
              <a:lnSpc>
                <a:spcPct val="114000"/>
              </a:lnSpc>
              <a:spcBef>
                <a:spcPts val="0"/>
              </a:spcBef>
              <a:buFont typeface="Wingdings" panose="05000000000000000000" pitchFamily="2" charset="2"/>
              <a:buChar char="Ø"/>
            </a:pPr>
            <a:r>
              <a:rPr lang="en-US" dirty="0"/>
              <a:t>education of young scientists and engineers	</a:t>
            </a:r>
          </a:p>
          <a:p>
            <a:pPr marL="654300" lvl="2" indent="-285750">
              <a:lnSpc>
                <a:spcPct val="114000"/>
              </a:lnSpc>
              <a:spcBef>
                <a:spcPts val="0"/>
              </a:spcBef>
              <a:buFont typeface="Wingdings" panose="05000000000000000000" pitchFamily="2" charset="2"/>
              <a:buChar char="Ø"/>
            </a:pPr>
            <a:r>
              <a:rPr lang="en-US" dirty="0"/>
              <a:t>maintaining expertise and skills</a:t>
            </a:r>
          </a:p>
          <a:p>
            <a:pPr marL="654300" lvl="2" indent="-285750">
              <a:lnSpc>
                <a:spcPct val="114000"/>
              </a:lnSpc>
              <a:spcBef>
                <a:spcPts val="0"/>
              </a:spcBef>
              <a:buFont typeface="Wingdings" panose="05000000000000000000" pitchFamily="2" charset="2"/>
              <a:buChar char="Ø"/>
            </a:pPr>
            <a:r>
              <a:rPr lang="en-US" dirty="0"/>
              <a:t>commissioning of accelerator and detector equipment </a:t>
            </a:r>
          </a:p>
          <a:p>
            <a:pPr marL="257175" lvl="1" indent="-257175">
              <a:lnSpc>
                <a:spcPct val="114000"/>
              </a:lnSpc>
              <a:spcBef>
                <a:spcPts val="0"/>
              </a:spcBef>
            </a:pPr>
            <a:r>
              <a:rPr lang="en-US" sz="1800" dirty="0"/>
              <a:t>Fostering a close collaboration between experiment and theory</a:t>
            </a:r>
          </a:p>
          <a:p>
            <a:pPr marL="354263" lvl="1" indent="-285750">
              <a:lnSpc>
                <a:spcPct val="114000"/>
              </a:lnSpc>
              <a:spcBef>
                <a:spcPts val="0"/>
              </a:spcBef>
              <a:buFont typeface="Wingdings" panose="05000000000000000000" pitchFamily="2" charset="2"/>
              <a:buChar char="§"/>
            </a:pPr>
            <a:endParaRPr lang="en-US" dirty="0"/>
          </a:p>
          <a:p>
            <a:pPr>
              <a:lnSpc>
                <a:spcPct val="114000"/>
              </a:lnSpc>
              <a:spcBef>
                <a:spcPts val="0"/>
              </a:spcBef>
              <a:buFont typeface="Wingdings" panose="05000000000000000000" pitchFamily="2" charset="2"/>
              <a:buChar char="§"/>
            </a:pPr>
            <a:endParaRPr lang="en-US" dirty="0"/>
          </a:p>
        </p:txBody>
      </p:sp>
    </p:spTree>
    <p:extLst>
      <p:ext uri="{BB962C8B-B14F-4D97-AF65-F5344CB8AC3E}">
        <p14:creationId xmlns:p14="http://schemas.microsoft.com/office/powerpoint/2010/main" val="283361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NUSTAR – Superheavy Elements</a:t>
            </a:r>
            <a:endParaRPr lang="en-GB" dirty="0"/>
          </a:p>
        </p:txBody>
      </p:sp>
      <p:sp>
        <p:nvSpPr>
          <p:cNvPr id="4" name="Rectangle 3"/>
          <p:cNvSpPr/>
          <p:nvPr/>
        </p:nvSpPr>
        <p:spPr>
          <a:xfrm>
            <a:off x="439671" y="924531"/>
            <a:ext cx="8782453" cy="369332"/>
          </a:xfrm>
          <a:prstGeom prst="rect">
            <a:avLst/>
          </a:prstGeom>
        </p:spPr>
        <p:txBody>
          <a:bodyPr wrap="square">
            <a:spAutoFit/>
          </a:bodyPr>
          <a:lstStyle/>
          <a:p>
            <a:pPr>
              <a:defRPr/>
            </a:pPr>
            <a:r>
              <a:rPr lang="de-DE" dirty="0" err="1">
                <a:solidFill>
                  <a:srgbClr val="00B050"/>
                </a:solidFill>
              </a:rPr>
              <a:t>Perspectives</a:t>
            </a:r>
            <a:r>
              <a:rPr lang="de-DE" dirty="0">
                <a:solidFill>
                  <a:srgbClr val="00B050"/>
                </a:solidFill>
              </a:rPr>
              <a:t> </a:t>
            </a:r>
            <a:r>
              <a:rPr lang="de-DE" dirty="0" err="1">
                <a:solidFill>
                  <a:srgbClr val="00B050"/>
                </a:solidFill>
              </a:rPr>
              <a:t>of</a:t>
            </a:r>
            <a:r>
              <a:rPr lang="de-DE" dirty="0">
                <a:solidFill>
                  <a:srgbClr val="00B050"/>
                </a:solidFill>
              </a:rPr>
              <a:t> superheavy </a:t>
            </a:r>
            <a:r>
              <a:rPr lang="de-DE" dirty="0" err="1">
                <a:solidFill>
                  <a:srgbClr val="00B050"/>
                </a:solidFill>
              </a:rPr>
              <a:t>element</a:t>
            </a:r>
            <a:r>
              <a:rPr lang="de-DE" dirty="0">
                <a:solidFill>
                  <a:srgbClr val="00B050"/>
                </a:solidFill>
              </a:rPr>
              <a:t> </a:t>
            </a:r>
            <a:r>
              <a:rPr lang="de-DE" dirty="0" err="1">
                <a:solidFill>
                  <a:srgbClr val="00B050"/>
                </a:solidFill>
              </a:rPr>
              <a:t>research</a:t>
            </a:r>
            <a:endParaRPr lang="en-GB" dirty="0">
              <a:solidFill>
                <a:srgbClr val="00B050"/>
              </a:solidFill>
            </a:endParaRPr>
          </a:p>
        </p:txBody>
      </p:sp>
      <p:pic>
        <p:nvPicPr>
          <p:cNvPr id="21" name="Grafik 3"/>
          <p:cNvPicPr>
            <a:picLocks noChangeAspect="1"/>
          </p:cNvPicPr>
          <p:nvPr/>
        </p:nvPicPr>
        <p:blipFill>
          <a:blip r:embed="rId3"/>
          <a:stretch>
            <a:fillRect/>
          </a:stretch>
        </p:blipFill>
        <p:spPr>
          <a:xfrm flipH="1">
            <a:off x="1115368" y="4276990"/>
            <a:ext cx="720000" cy="608130"/>
          </a:xfrm>
          <a:prstGeom prst="rect">
            <a:avLst/>
          </a:prstGeom>
        </p:spPr>
      </p:pic>
      <p:pic>
        <p:nvPicPr>
          <p:cNvPr id="22" name="Grafik 1101"/>
          <p:cNvPicPr>
            <a:picLocks noChangeAspect="1"/>
          </p:cNvPicPr>
          <p:nvPr/>
        </p:nvPicPr>
        <p:blipFill rotWithShape="1">
          <a:blip r:embed="rId4">
            <a:extLst>
              <a:ext uri="{28A0092B-C50C-407E-A947-70E740481C1C}">
                <a14:useLocalDpi xmlns:a14="http://schemas.microsoft.com/office/drawing/2010/main" val="0"/>
              </a:ext>
            </a:extLst>
          </a:blip>
          <a:srcRect l="18140" t="31348" r="26367" b="15327"/>
          <a:stretch/>
        </p:blipFill>
        <p:spPr>
          <a:xfrm>
            <a:off x="339050" y="3575164"/>
            <a:ext cx="711812" cy="684000"/>
          </a:xfrm>
          <a:prstGeom prst="rect">
            <a:avLst/>
          </a:prstGeom>
        </p:spPr>
      </p:pic>
      <p:pic>
        <p:nvPicPr>
          <p:cNvPr id="23" name="Grafik 1077"/>
          <p:cNvPicPr>
            <a:picLocks noChangeAspect="1"/>
          </p:cNvPicPr>
          <p:nvPr/>
        </p:nvPicPr>
        <p:blipFill rotWithShape="1">
          <a:blip r:embed="rId5"/>
          <a:srcRect l="16277" r="9450" b="28121"/>
          <a:stretch/>
        </p:blipFill>
        <p:spPr>
          <a:xfrm>
            <a:off x="339050" y="2879058"/>
            <a:ext cx="705498" cy="684000"/>
          </a:xfrm>
          <a:prstGeom prst="rect">
            <a:avLst/>
          </a:prstGeom>
        </p:spPr>
      </p:pic>
      <p:pic>
        <p:nvPicPr>
          <p:cNvPr id="24" name="Picture 23">
            <a:extLst>
              <a:ext uri="{FF2B5EF4-FFF2-40B4-BE49-F238E27FC236}">
                <a16:creationId xmlns:a16="http://schemas.microsoft.com/office/drawing/2014/main" id="{F5B72F13-AFE4-B045-B5EF-F0D5DFD085B2}"/>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6342" t="9615" b="16537"/>
          <a:stretch/>
        </p:blipFill>
        <p:spPr bwMode="auto">
          <a:xfrm>
            <a:off x="485140" y="1293228"/>
            <a:ext cx="1107029" cy="775176"/>
          </a:xfrm>
          <a:prstGeom prst="rect">
            <a:avLst/>
          </a:prstGeom>
          <a:noFill/>
          <a:ln w="9525">
            <a:noFill/>
            <a:miter lim="800000"/>
            <a:headEnd/>
            <a:tailEnd/>
          </a:ln>
          <a:effectLst/>
        </p:spPr>
      </p:pic>
      <p:pic>
        <p:nvPicPr>
          <p:cNvPr id="25" name="Picture 8">
            <a:extLst>
              <a:ext uri="{FF2B5EF4-FFF2-40B4-BE49-F238E27FC236}">
                <a16:creationId xmlns:a16="http://schemas.microsoft.com/office/drawing/2014/main" id="{545DE11C-EA72-0045-8C5F-24D86C51BD64}"/>
              </a:ext>
            </a:extLst>
          </p:cNvPr>
          <p:cNvPicPr>
            <a:picLocks noChangeAspect="1" noChangeArrowheads="1"/>
          </p:cNvPicPr>
          <p:nvPr/>
        </p:nvPicPr>
        <p:blipFill>
          <a:blip r:embed="rId7" cstate="screen"/>
          <a:srcRect/>
          <a:stretch>
            <a:fillRect/>
          </a:stretch>
        </p:blipFill>
        <p:spPr bwMode="auto">
          <a:xfrm>
            <a:off x="485140" y="2080510"/>
            <a:ext cx="1107029" cy="821116"/>
          </a:xfrm>
          <a:prstGeom prst="rect">
            <a:avLst/>
          </a:prstGeom>
          <a:noFill/>
          <a:ln w="9525">
            <a:noFill/>
            <a:miter lim="800000"/>
            <a:headEnd/>
            <a:tailEnd/>
          </a:ln>
        </p:spPr>
      </p:pic>
      <p:sp>
        <p:nvSpPr>
          <p:cNvPr id="27" name="TextBox 22">
            <a:extLst>
              <a:ext uri="{FF2B5EF4-FFF2-40B4-BE49-F238E27FC236}">
                <a16:creationId xmlns:a16="http://schemas.microsoft.com/office/drawing/2014/main" id="{D859F267-21C2-D245-A227-EA0A7AB72DDC}"/>
              </a:ext>
            </a:extLst>
          </p:cNvPr>
          <p:cNvSpPr txBox="1"/>
          <p:nvPr/>
        </p:nvSpPr>
        <p:spPr>
          <a:xfrm>
            <a:off x="300421" y="3396100"/>
            <a:ext cx="812252" cy="213220"/>
          </a:xfrm>
          <a:prstGeom prst="rect">
            <a:avLst/>
          </a:prstGeom>
        </p:spPr>
        <p:txBody>
          <a:bodyPr vert="horz" wrap="square" lIns="89239" tIns="44619" rIns="89239" bIns="44619" rtlCol="0" anchor="t">
            <a:spAutoFit/>
          </a:bodyPr>
          <a:lstStyle/>
          <a:p>
            <a:pPr algn="ctr"/>
            <a:r>
              <a:rPr lang="en-US" sz="800" spc="-20" dirty="0">
                <a:solidFill>
                  <a:schemeClr val="bg1"/>
                </a:solidFill>
              </a:rPr>
              <a:t>SHIPTRAP</a:t>
            </a:r>
            <a:endParaRPr lang="de-DE" sz="800" spc="-20" dirty="0">
              <a:solidFill>
                <a:schemeClr val="bg1"/>
              </a:solidFill>
            </a:endParaRPr>
          </a:p>
        </p:txBody>
      </p:sp>
      <p:sp>
        <p:nvSpPr>
          <p:cNvPr id="29" name="TextBox 24">
            <a:extLst>
              <a:ext uri="{FF2B5EF4-FFF2-40B4-BE49-F238E27FC236}">
                <a16:creationId xmlns:a16="http://schemas.microsoft.com/office/drawing/2014/main" id="{F780A095-49CA-E042-B60E-506FE3887E81}"/>
              </a:ext>
            </a:extLst>
          </p:cNvPr>
          <p:cNvSpPr txBox="1"/>
          <p:nvPr/>
        </p:nvSpPr>
        <p:spPr>
          <a:xfrm>
            <a:off x="356110" y="4096420"/>
            <a:ext cx="691320" cy="213220"/>
          </a:xfrm>
          <a:prstGeom prst="rect">
            <a:avLst/>
          </a:prstGeom>
        </p:spPr>
        <p:txBody>
          <a:bodyPr vert="horz" wrap="square" lIns="89239" tIns="44619" rIns="89239" bIns="44619" rtlCol="0" anchor="t">
            <a:spAutoFit/>
          </a:bodyPr>
          <a:lstStyle/>
          <a:p>
            <a:pPr algn="ctr"/>
            <a:r>
              <a:rPr lang="en-US" sz="800" dirty="0">
                <a:solidFill>
                  <a:schemeClr val="bg1"/>
                </a:solidFill>
              </a:rPr>
              <a:t>LUNDIUM</a:t>
            </a:r>
            <a:endParaRPr lang="de-DE" sz="800" dirty="0">
              <a:solidFill>
                <a:schemeClr val="bg1"/>
              </a:solidFill>
            </a:endParaRPr>
          </a:p>
        </p:txBody>
      </p:sp>
      <p:pic>
        <p:nvPicPr>
          <p:cNvPr id="30" name="Content Placeholder 10"/>
          <p:cNvPicPr>
            <a:picLocks noChangeAspect="1"/>
          </p:cNvPicPr>
          <p:nvPr/>
        </p:nvPicPr>
        <p:blipFill rotWithShape="1">
          <a:blip r:embed="rId8"/>
          <a:srcRect l="17223" t="29483" r="48085" b="14082"/>
          <a:stretch/>
        </p:blipFill>
        <p:spPr>
          <a:xfrm>
            <a:off x="1069198" y="3580885"/>
            <a:ext cx="766170" cy="678279"/>
          </a:xfrm>
          <a:prstGeom prst="rect">
            <a:avLst/>
          </a:prstGeom>
        </p:spPr>
      </p:pic>
      <p:sp>
        <p:nvSpPr>
          <p:cNvPr id="31" name="TextBox 24">
            <a:extLst>
              <a:ext uri="{FF2B5EF4-FFF2-40B4-BE49-F238E27FC236}">
                <a16:creationId xmlns:a16="http://schemas.microsoft.com/office/drawing/2014/main" id="{F780A095-49CA-E042-B60E-506FE3887E81}"/>
              </a:ext>
            </a:extLst>
          </p:cNvPr>
          <p:cNvSpPr txBox="1"/>
          <p:nvPr/>
        </p:nvSpPr>
        <p:spPr>
          <a:xfrm>
            <a:off x="664620" y="4076995"/>
            <a:ext cx="1575326" cy="213220"/>
          </a:xfrm>
          <a:prstGeom prst="rect">
            <a:avLst/>
          </a:prstGeom>
        </p:spPr>
        <p:txBody>
          <a:bodyPr vert="horz" wrap="square" lIns="89239" tIns="44619" rIns="89239" bIns="44619" rtlCol="0" anchor="t">
            <a:spAutoFit/>
          </a:bodyPr>
          <a:lstStyle/>
          <a:p>
            <a:pPr algn="ctr"/>
            <a:r>
              <a:rPr lang="en-US" sz="800" dirty="0">
                <a:solidFill>
                  <a:schemeClr val="bg1"/>
                </a:solidFill>
              </a:rPr>
              <a:t>ANSWERS</a:t>
            </a:r>
            <a:endParaRPr lang="de-DE" sz="800" dirty="0">
              <a:solidFill>
                <a:schemeClr val="bg1"/>
              </a:solidFill>
            </a:endParaRPr>
          </a:p>
        </p:txBody>
      </p:sp>
      <p:pic>
        <p:nvPicPr>
          <p:cNvPr id="32" name="Grafik 1097"/>
          <p:cNvPicPr>
            <a:picLocks noChangeAspect="1"/>
          </p:cNvPicPr>
          <p:nvPr/>
        </p:nvPicPr>
        <p:blipFill rotWithShape="1">
          <a:blip r:embed="rId9">
            <a:extLst>
              <a:ext uri="{28A0092B-C50C-407E-A947-70E740481C1C}">
                <a14:useLocalDpi xmlns:a14="http://schemas.microsoft.com/office/drawing/2010/main" val="0"/>
              </a:ext>
            </a:extLst>
          </a:blip>
          <a:srcRect l="12960" t="13107" r="28932" b="19349"/>
          <a:stretch/>
        </p:blipFill>
        <p:spPr>
          <a:xfrm>
            <a:off x="345262" y="4272779"/>
            <a:ext cx="705600" cy="656955"/>
          </a:xfrm>
          <a:prstGeom prst="rect">
            <a:avLst/>
          </a:prstGeom>
        </p:spPr>
      </p:pic>
      <p:sp>
        <p:nvSpPr>
          <p:cNvPr id="33" name="TextBox 24">
            <a:extLst>
              <a:ext uri="{FF2B5EF4-FFF2-40B4-BE49-F238E27FC236}">
                <a16:creationId xmlns:a16="http://schemas.microsoft.com/office/drawing/2014/main" id="{F780A095-49CA-E042-B60E-506FE3887E81}"/>
              </a:ext>
            </a:extLst>
          </p:cNvPr>
          <p:cNvSpPr txBox="1"/>
          <p:nvPr/>
        </p:nvSpPr>
        <p:spPr>
          <a:xfrm>
            <a:off x="-76873" y="4755193"/>
            <a:ext cx="1575326" cy="213220"/>
          </a:xfrm>
          <a:prstGeom prst="rect">
            <a:avLst/>
          </a:prstGeom>
        </p:spPr>
        <p:txBody>
          <a:bodyPr vert="horz" wrap="square" lIns="89239" tIns="44619" rIns="89239" bIns="44619" rtlCol="0" anchor="t">
            <a:spAutoFit/>
          </a:bodyPr>
          <a:lstStyle/>
          <a:p>
            <a:pPr algn="ctr"/>
            <a:r>
              <a:rPr lang="en-US" sz="800" dirty="0">
                <a:solidFill>
                  <a:schemeClr val="bg1"/>
                </a:solidFill>
              </a:rPr>
              <a:t>RADRIS</a:t>
            </a:r>
            <a:endParaRPr lang="de-DE" sz="800" dirty="0">
              <a:solidFill>
                <a:schemeClr val="bg1"/>
              </a:solidFill>
            </a:endParaRPr>
          </a:p>
        </p:txBody>
      </p:sp>
      <p:pic>
        <p:nvPicPr>
          <p:cNvPr id="34" name="Grafik 1099"/>
          <p:cNvPicPr>
            <a:picLocks noChangeAspect="1"/>
          </p:cNvPicPr>
          <p:nvPr/>
        </p:nvPicPr>
        <p:blipFill rotWithShape="1">
          <a:blip r:embed="rId10" cstate="print">
            <a:extLst>
              <a:ext uri="{28A0092B-C50C-407E-A947-70E740481C1C}">
                <a14:useLocalDpi xmlns:a14="http://schemas.microsoft.com/office/drawing/2010/main" val="0"/>
              </a:ext>
            </a:extLst>
          </a:blip>
          <a:srcRect l="13226" t="8780" r="8782" b="-1617"/>
          <a:stretch/>
        </p:blipFill>
        <p:spPr>
          <a:xfrm rot="10800000">
            <a:off x="1069198" y="2891401"/>
            <a:ext cx="766170" cy="671657"/>
          </a:xfrm>
          <a:prstGeom prst="rect">
            <a:avLst/>
          </a:prstGeom>
        </p:spPr>
      </p:pic>
      <p:sp>
        <p:nvSpPr>
          <p:cNvPr id="35" name="TextBox 24">
            <a:extLst>
              <a:ext uri="{FF2B5EF4-FFF2-40B4-BE49-F238E27FC236}">
                <a16:creationId xmlns:a16="http://schemas.microsoft.com/office/drawing/2014/main" id="{F780A095-49CA-E042-B60E-506FE3887E81}"/>
              </a:ext>
            </a:extLst>
          </p:cNvPr>
          <p:cNvSpPr txBox="1"/>
          <p:nvPr/>
        </p:nvSpPr>
        <p:spPr>
          <a:xfrm>
            <a:off x="907324" y="3391340"/>
            <a:ext cx="1089918" cy="213220"/>
          </a:xfrm>
          <a:prstGeom prst="rect">
            <a:avLst/>
          </a:prstGeom>
        </p:spPr>
        <p:txBody>
          <a:bodyPr vert="horz" wrap="square" lIns="89239" tIns="44619" rIns="89239" bIns="44619" rtlCol="0" anchor="t">
            <a:spAutoFit/>
          </a:bodyPr>
          <a:lstStyle/>
          <a:p>
            <a:pPr algn="ctr"/>
            <a:r>
              <a:rPr lang="en-US" sz="800" spc="-20" dirty="0" err="1">
                <a:solidFill>
                  <a:schemeClr val="bg1"/>
                </a:solidFill>
              </a:rPr>
              <a:t>miniCOMPACT</a:t>
            </a:r>
            <a:endParaRPr lang="de-DE" sz="800" spc="-20" dirty="0">
              <a:solidFill>
                <a:schemeClr val="bg1"/>
              </a:solidFill>
            </a:endParaRPr>
          </a:p>
        </p:txBody>
      </p:sp>
      <p:sp>
        <p:nvSpPr>
          <p:cNvPr id="36" name="TextBox 24">
            <a:extLst>
              <a:ext uri="{FF2B5EF4-FFF2-40B4-BE49-F238E27FC236}">
                <a16:creationId xmlns:a16="http://schemas.microsoft.com/office/drawing/2014/main" id="{F780A095-49CA-E042-B60E-506FE3887E81}"/>
              </a:ext>
            </a:extLst>
          </p:cNvPr>
          <p:cNvSpPr txBox="1"/>
          <p:nvPr/>
        </p:nvSpPr>
        <p:spPr>
          <a:xfrm>
            <a:off x="932311" y="4768018"/>
            <a:ext cx="1043796" cy="213220"/>
          </a:xfrm>
          <a:prstGeom prst="rect">
            <a:avLst/>
          </a:prstGeom>
        </p:spPr>
        <p:txBody>
          <a:bodyPr vert="horz" wrap="square" lIns="89239" tIns="44619" rIns="89239" bIns="44619" rtlCol="0" anchor="t">
            <a:spAutoFit/>
          </a:bodyPr>
          <a:lstStyle/>
          <a:p>
            <a:pPr algn="ctr"/>
            <a:r>
              <a:rPr lang="en-US" sz="800" dirty="0" err="1"/>
              <a:t>UniCELL</a:t>
            </a:r>
            <a:endParaRPr lang="de-DE" sz="800" dirty="0"/>
          </a:p>
        </p:txBody>
      </p:sp>
      <p:sp>
        <p:nvSpPr>
          <p:cNvPr id="37" name="TextBox 36"/>
          <p:cNvSpPr txBox="1"/>
          <p:nvPr/>
        </p:nvSpPr>
        <p:spPr>
          <a:xfrm>
            <a:off x="439671" y="1253737"/>
            <a:ext cx="550015" cy="246221"/>
          </a:xfrm>
          <a:prstGeom prst="rect">
            <a:avLst/>
          </a:prstGeom>
        </p:spPr>
        <p:txBody>
          <a:bodyPr vert="horz" wrap="square" lIns="91440" tIns="45720" rIns="91440" bIns="45720" rtlCol="0" anchor="t">
            <a:spAutoFit/>
          </a:bodyPr>
          <a:lstStyle/>
          <a:p>
            <a:pPr algn="l"/>
            <a:r>
              <a:rPr lang="de-DE" sz="1000" b="1" dirty="0">
                <a:solidFill>
                  <a:schemeClr val="bg1"/>
                </a:solidFill>
              </a:rPr>
              <a:t>SHIP</a:t>
            </a:r>
            <a:endParaRPr lang="en-GB" sz="1000" b="1" dirty="0">
              <a:solidFill>
                <a:schemeClr val="bg1"/>
              </a:solidFill>
            </a:endParaRPr>
          </a:p>
        </p:txBody>
      </p:sp>
      <p:sp>
        <p:nvSpPr>
          <p:cNvPr id="38" name="TextBox 37"/>
          <p:cNvSpPr txBox="1"/>
          <p:nvPr/>
        </p:nvSpPr>
        <p:spPr>
          <a:xfrm>
            <a:off x="425171" y="2035637"/>
            <a:ext cx="691039" cy="246221"/>
          </a:xfrm>
          <a:prstGeom prst="rect">
            <a:avLst/>
          </a:prstGeom>
        </p:spPr>
        <p:txBody>
          <a:bodyPr vert="horz" wrap="square" lIns="91440" tIns="45720" rIns="91440" bIns="45720" rtlCol="0" anchor="t">
            <a:spAutoFit/>
          </a:bodyPr>
          <a:lstStyle/>
          <a:p>
            <a:pPr algn="l"/>
            <a:r>
              <a:rPr lang="de-DE" sz="1000" b="1" dirty="0">
                <a:solidFill>
                  <a:schemeClr val="bg1"/>
                </a:solidFill>
              </a:rPr>
              <a:t>TASCA</a:t>
            </a:r>
            <a:endParaRPr lang="en-GB" sz="1000" b="1" dirty="0">
              <a:solidFill>
                <a:schemeClr val="bg1"/>
              </a:solidFill>
            </a:endParaRPr>
          </a:p>
        </p:txBody>
      </p:sp>
      <p:pic>
        <p:nvPicPr>
          <p:cNvPr id="1095" name="Picture 1094"/>
          <p:cNvPicPr>
            <a:picLocks noChangeAspect="1"/>
          </p:cNvPicPr>
          <p:nvPr/>
        </p:nvPicPr>
        <p:blipFill>
          <a:blip r:embed="rId11"/>
          <a:stretch>
            <a:fillRect/>
          </a:stretch>
        </p:blipFill>
        <p:spPr>
          <a:xfrm>
            <a:off x="1947294" y="1802295"/>
            <a:ext cx="4045484" cy="2430488"/>
          </a:xfrm>
          <a:prstGeom prst="rect">
            <a:avLst/>
          </a:prstGeom>
        </p:spPr>
      </p:pic>
      <p:sp>
        <p:nvSpPr>
          <p:cNvPr id="1096" name="Text Box 1166"/>
          <p:cNvSpPr txBox="1">
            <a:spLocks noChangeArrowheads="1"/>
          </p:cNvSpPr>
          <p:nvPr/>
        </p:nvSpPr>
        <p:spPr bwMode="auto">
          <a:xfrm rot="19200000">
            <a:off x="1881221" y="2412595"/>
            <a:ext cx="3001041" cy="646331"/>
          </a:xfrm>
          <a:prstGeom prst="rect">
            <a:avLst/>
          </a:prstGeom>
          <a:solidFill>
            <a:srgbClr val="FFFFCC"/>
          </a:solidFill>
          <a:ln w="9525" algn="ctr">
            <a:solidFill>
              <a:srgbClr val="333399"/>
            </a:solidFill>
            <a:miter lim="800000"/>
            <a:headEnd/>
            <a:tailEnd/>
          </a:ln>
          <a:effectLst/>
        </p:spPr>
        <p:txBody>
          <a:bodyPr wrap="square">
            <a:spAutoFit/>
          </a:bodyPr>
          <a:lstStyle/>
          <a:p>
            <a:pPr algn="ctr"/>
            <a:r>
              <a:rPr lang="en-US" sz="1200" dirty="0">
                <a:solidFill>
                  <a:srgbClr val="1F497D"/>
                </a:solidFill>
                <a:latin typeface="Arial"/>
                <a:ea typeface="ＭＳ Ｐゴシック" pitchFamily="80" charset="-128"/>
                <a:cs typeface="Arial" charset="0"/>
              </a:rPr>
              <a:t>Production and Nuclear Structure of SHE: </a:t>
            </a:r>
          </a:p>
          <a:p>
            <a:pPr algn="ctr"/>
            <a:r>
              <a:rPr lang="en-US" sz="1200" dirty="0">
                <a:solidFill>
                  <a:srgbClr val="1F497D"/>
                </a:solidFill>
                <a:latin typeface="Arial"/>
                <a:ea typeface="ＭＳ Ｐゴシック" pitchFamily="80" charset="-128"/>
                <a:cs typeface="Arial" charset="0"/>
              </a:rPr>
              <a:t>decay spectroscopy: </a:t>
            </a:r>
            <a:r>
              <a:rPr lang="en-US" sz="1200" dirty="0">
                <a:solidFill>
                  <a:srgbClr val="FF0000"/>
                </a:solidFill>
                <a:latin typeface="Arial"/>
                <a:ea typeface="ＭＳ Ｐゴシック" pitchFamily="80" charset="-128"/>
                <a:cs typeface="Arial" charset="0"/>
              </a:rPr>
              <a:t>Z ~ 100-118             </a:t>
            </a:r>
            <a:r>
              <a:rPr lang="en-US" sz="1200" dirty="0">
                <a:solidFill>
                  <a:srgbClr val="1F497D"/>
                </a:solidFill>
                <a:latin typeface="Arial"/>
                <a:ea typeface="ＭＳ Ｐゴシック" pitchFamily="80" charset="-128"/>
                <a:cs typeface="Arial" charset="0"/>
              </a:rPr>
              <a:t> </a:t>
            </a:r>
          </a:p>
          <a:p>
            <a:pPr algn="ctr"/>
            <a:r>
              <a:rPr lang="en-US" sz="1200" dirty="0">
                <a:solidFill>
                  <a:srgbClr val="1F497D"/>
                </a:solidFill>
                <a:latin typeface="Arial"/>
                <a:ea typeface="ＭＳ Ｐゴシック" pitchFamily="80" charset="-128"/>
                <a:cs typeface="Arial" charset="0"/>
              </a:rPr>
              <a:t>mass measurements:</a:t>
            </a:r>
            <a:r>
              <a:rPr lang="en-US" sz="1200" dirty="0">
                <a:solidFill>
                  <a:srgbClr val="FF0000"/>
                </a:solidFill>
                <a:latin typeface="Arial"/>
                <a:ea typeface="ＭＳ Ｐゴシック" pitchFamily="80" charset="-128"/>
                <a:cs typeface="Arial" charset="0"/>
              </a:rPr>
              <a:t> Z ~ 100-106</a:t>
            </a:r>
          </a:p>
        </p:txBody>
      </p:sp>
      <p:sp>
        <p:nvSpPr>
          <p:cNvPr id="1097" name="Text Box 1166"/>
          <p:cNvSpPr txBox="1">
            <a:spLocks noChangeArrowheads="1"/>
          </p:cNvSpPr>
          <p:nvPr/>
        </p:nvSpPr>
        <p:spPr bwMode="auto">
          <a:xfrm rot="19200000">
            <a:off x="3429823" y="3370512"/>
            <a:ext cx="1119502" cy="646331"/>
          </a:xfrm>
          <a:prstGeom prst="rect">
            <a:avLst/>
          </a:prstGeom>
          <a:solidFill>
            <a:srgbClr val="FFFFCC"/>
          </a:solidFill>
          <a:ln w="9525" algn="ctr">
            <a:solidFill>
              <a:srgbClr val="333399"/>
            </a:solidFill>
            <a:miter lim="800000"/>
            <a:headEnd/>
            <a:tailEnd/>
          </a:ln>
          <a:effectLst/>
        </p:spPr>
        <p:txBody>
          <a:bodyPr wrap="square">
            <a:spAutoFit/>
          </a:bodyPr>
          <a:lstStyle/>
          <a:p>
            <a:pPr algn="ctr"/>
            <a:r>
              <a:rPr lang="en-US" sz="1200" dirty="0">
                <a:solidFill>
                  <a:srgbClr val="1F497D"/>
                </a:solidFill>
                <a:latin typeface="Arial"/>
                <a:ea typeface="ＭＳ Ｐゴシック" pitchFamily="80" charset="-128"/>
                <a:cs typeface="Arial" charset="0"/>
              </a:rPr>
              <a:t>Laser Spectroscopy    </a:t>
            </a:r>
          </a:p>
          <a:p>
            <a:pPr algn="ctr"/>
            <a:r>
              <a:rPr lang="en-US" sz="1200" dirty="0">
                <a:solidFill>
                  <a:srgbClr val="FF0000"/>
                </a:solidFill>
                <a:latin typeface="Arial"/>
                <a:ea typeface="ＭＳ Ｐゴシック" pitchFamily="80" charset="-128"/>
                <a:cs typeface="Arial" charset="0"/>
              </a:rPr>
              <a:t>Z ~ 100-103</a:t>
            </a:r>
            <a:endParaRPr lang="en-US" sz="1200" baseline="30000" dirty="0">
              <a:solidFill>
                <a:srgbClr val="FF0000"/>
              </a:solidFill>
              <a:latin typeface="Arial"/>
              <a:ea typeface="ＭＳ Ｐゴシック" pitchFamily="80" charset="-128"/>
              <a:cs typeface="Arial" charset="0"/>
            </a:endParaRPr>
          </a:p>
        </p:txBody>
      </p:sp>
      <p:sp>
        <p:nvSpPr>
          <p:cNvPr id="1098" name="Text Box 1165"/>
          <p:cNvSpPr txBox="1">
            <a:spLocks noChangeArrowheads="1"/>
          </p:cNvSpPr>
          <p:nvPr/>
        </p:nvSpPr>
        <p:spPr bwMode="auto">
          <a:xfrm rot="19200000">
            <a:off x="4430975" y="2547023"/>
            <a:ext cx="1553974" cy="646331"/>
          </a:xfrm>
          <a:prstGeom prst="rect">
            <a:avLst/>
          </a:prstGeom>
          <a:solidFill>
            <a:srgbClr val="FFFFCC"/>
          </a:solidFill>
          <a:ln w="9525" algn="ctr">
            <a:solidFill>
              <a:srgbClr val="333399"/>
            </a:solidFill>
            <a:miter lim="800000"/>
            <a:headEnd/>
            <a:tailEnd/>
          </a:ln>
          <a:effectLst/>
        </p:spPr>
        <p:txBody>
          <a:bodyPr wrap="square" lIns="0" rIns="0">
            <a:spAutoFit/>
          </a:bodyPr>
          <a:lstStyle/>
          <a:p>
            <a:pPr algn="ctr"/>
            <a:r>
              <a:rPr lang="de-CH" sz="1200" dirty="0">
                <a:solidFill>
                  <a:srgbClr val="1F497D"/>
                </a:solidFill>
                <a:latin typeface="Arial"/>
                <a:ea typeface="ＭＳ Ｐゴシック" pitchFamily="80" charset="-128"/>
                <a:cs typeface="Arial" charset="0"/>
              </a:rPr>
              <a:t>Chemical Properties</a:t>
            </a:r>
            <a:endParaRPr lang="de-CH" sz="1200" dirty="0">
              <a:latin typeface="Arial"/>
              <a:ea typeface="ＭＳ Ｐゴシック" pitchFamily="80" charset="-128"/>
              <a:cs typeface="Arial" charset="0"/>
            </a:endParaRPr>
          </a:p>
          <a:p>
            <a:pPr algn="ctr"/>
            <a:r>
              <a:rPr lang="de-CH" sz="1200" dirty="0" err="1">
                <a:solidFill>
                  <a:srgbClr val="1F497D"/>
                </a:solidFill>
                <a:latin typeface="Arial"/>
                <a:ea typeface="ＭＳ Ｐゴシック" pitchFamily="80" charset="-128"/>
                <a:cs typeface="Arial" charset="0"/>
              </a:rPr>
              <a:t>of</a:t>
            </a:r>
            <a:r>
              <a:rPr lang="de-CH" sz="1200" dirty="0">
                <a:solidFill>
                  <a:srgbClr val="1F497D"/>
                </a:solidFill>
                <a:latin typeface="Arial"/>
                <a:ea typeface="ＭＳ Ｐゴシック" pitchFamily="80" charset="-128"/>
                <a:cs typeface="Arial" charset="0"/>
              </a:rPr>
              <a:t> </a:t>
            </a:r>
            <a:r>
              <a:rPr lang="de-CH" sz="1200" dirty="0" err="1">
                <a:solidFill>
                  <a:srgbClr val="1F497D"/>
                </a:solidFill>
                <a:latin typeface="Arial"/>
                <a:ea typeface="ＭＳ Ｐゴシック" pitchFamily="80" charset="-128"/>
                <a:cs typeface="Arial" charset="0"/>
              </a:rPr>
              <a:t>Transactinides</a:t>
            </a:r>
            <a:r>
              <a:rPr lang="de-CH" sz="1200" dirty="0">
                <a:solidFill>
                  <a:srgbClr val="1F497D"/>
                </a:solidFill>
                <a:latin typeface="Arial"/>
                <a:ea typeface="ＭＳ Ｐゴシック" pitchFamily="80" charset="-128"/>
                <a:cs typeface="Arial" charset="0"/>
              </a:rPr>
              <a:t>    </a:t>
            </a:r>
          </a:p>
          <a:p>
            <a:pPr algn="ctr"/>
            <a:r>
              <a:rPr lang="de-CH" sz="1200" dirty="0">
                <a:solidFill>
                  <a:srgbClr val="FF0000"/>
                </a:solidFill>
                <a:latin typeface="Arial"/>
                <a:ea typeface="ＭＳ Ｐゴシック" pitchFamily="80" charset="-128"/>
                <a:cs typeface="Arial" charset="0"/>
              </a:rPr>
              <a:t>Z ~ 113-116 </a:t>
            </a:r>
            <a:endParaRPr lang="en-US" sz="1200" dirty="0">
              <a:solidFill>
                <a:srgbClr val="FF0000"/>
              </a:solidFill>
              <a:latin typeface="Arial"/>
              <a:ea typeface="ＭＳ Ｐゴシック" pitchFamily="80" charset="-128"/>
              <a:cs typeface="Arial" charset="0"/>
            </a:endParaRPr>
          </a:p>
        </p:txBody>
      </p:sp>
      <p:sp>
        <p:nvSpPr>
          <p:cNvPr id="1099" name="Rectangle 1098"/>
          <p:cNvSpPr/>
          <p:nvPr/>
        </p:nvSpPr>
        <p:spPr>
          <a:xfrm>
            <a:off x="6104704" y="1208743"/>
            <a:ext cx="2965553" cy="1384995"/>
          </a:xfrm>
          <a:prstGeom prst="rect">
            <a:avLst/>
          </a:prstGeom>
        </p:spPr>
        <p:txBody>
          <a:bodyPr wrap="square">
            <a:spAutoFit/>
          </a:bodyPr>
          <a:lstStyle/>
          <a:p>
            <a:r>
              <a:rPr lang="en-US" sz="1400" b="1" dirty="0"/>
              <a:t>FAIR Phase-0: </a:t>
            </a:r>
          </a:p>
          <a:p>
            <a:r>
              <a:rPr lang="en-US" sz="1400" dirty="0"/>
              <a:t>With novel experimental setups around SHIP and TASCA study </a:t>
            </a:r>
            <a:r>
              <a:rPr lang="en-US" sz="1400" b="1" dirty="0">
                <a:solidFill>
                  <a:srgbClr val="FF0000"/>
                </a:solidFill>
              </a:rPr>
              <a:t>production</a:t>
            </a:r>
            <a:r>
              <a:rPr lang="en-US" sz="1400" dirty="0"/>
              <a:t> and  </a:t>
            </a:r>
            <a:r>
              <a:rPr lang="en-US" sz="1400" b="1" dirty="0">
                <a:solidFill>
                  <a:srgbClr val="FF0000"/>
                </a:solidFill>
              </a:rPr>
              <a:t>atomic, chemical and nuclear properties </a:t>
            </a:r>
            <a:r>
              <a:rPr lang="en-US" sz="1400" dirty="0"/>
              <a:t>of elements </a:t>
            </a:r>
            <a:r>
              <a:rPr lang="en-US" sz="1400" b="1" dirty="0">
                <a:solidFill>
                  <a:srgbClr val="FF0000"/>
                </a:solidFill>
              </a:rPr>
              <a:t>Z ~ 100 – 118</a:t>
            </a:r>
            <a:endParaRPr lang="en-US" sz="1400" dirty="0"/>
          </a:p>
        </p:txBody>
      </p:sp>
      <p:sp>
        <p:nvSpPr>
          <p:cNvPr id="1102" name="TextBox 1101"/>
          <p:cNvSpPr txBox="1"/>
          <p:nvPr/>
        </p:nvSpPr>
        <p:spPr>
          <a:xfrm>
            <a:off x="6104704" y="2683110"/>
            <a:ext cx="2143279" cy="307777"/>
          </a:xfrm>
          <a:prstGeom prst="rect">
            <a:avLst/>
          </a:prstGeom>
        </p:spPr>
        <p:txBody>
          <a:bodyPr vert="horz" wrap="none" lIns="91440" tIns="45720" rIns="91440" bIns="45720" rtlCol="0" anchor="t">
            <a:spAutoFit/>
          </a:bodyPr>
          <a:lstStyle/>
          <a:p>
            <a:pPr algn="l"/>
            <a:r>
              <a:rPr lang="de-DE" sz="1400" b="1" dirty="0" err="1"/>
              <a:t>Beyond</a:t>
            </a:r>
            <a:r>
              <a:rPr lang="de-DE" sz="1400" b="1" dirty="0"/>
              <a:t> FAIR Phase-0:</a:t>
            </a:r>
            <a:r>
              <a:rPr lang="de-DE" sz="1400" dirty="0"/>
              <a:t> </a:t>
            </a:r>
          </a:p>
        </p:txBody>
      </p:sp>
      <p:sp>
        <p:nvSpPr>
          <p:cNvPr id="1103" name="Textfeld 24"/>
          <p:cNvSpPr txBox="1"/>
          <p:nvPr/>
        </p:nvSpPr>
        <p:spPr>
          <a:xfrm>
            <a:off x="6104705" y="2911832"/>
            <a:ext cx="2905326" cy="1754326"/>
          </a:xfrm>
          <a:prstGeom prst="rect">
            <a:avLst/>
          </a:prstGeom>
        </p:spPr>
        <p:txBody>
          <a:bodyPr vert="horz" wrap="square" lIns="91440" tIns="45720" rIns="91440" bIns="45720" rtlCol="0" anchor="t">
            <a:spAutoFit/>
          </a:bodyPr>
          <a:lstStyle/>
          <a:p>
            <a:pPr algn="l">
              <a:spcAft>
                <a:spcPts val="1200"/>
              </a:spcAft>
            </a:pPr>
            <a:r>
              <a:rPr lang="de-CH" sz="1400" dirty="0" err="1"/>
              <a:t>novel</a:t>
            </a:r>
            <a:r>
              <a:rPr lang="de-CH" sz="1400" dirty="0"/>
              <a:t> </a:t>
            </a:r>
            <a:r>
              <a:rPr lang="de-CH" sz="1400" dirty="0" err="1"/>
              <a:t>cw</a:t>
            </a:r>
            <a:r>
              <a:rPr lang="de-CH" sz="1400" dirty="0"/>
              <a:t> </a:t>
            </a:r>
            <a:r>
              <a:rPr lang="de-CH" sz="1400" dirty="0" err="1"/>
              <a:t>linac</a:t>
            </a:r>
            <a:r>
              <a:rPr lang="de-CH" sz="1400" dirty="0"/>
              <a:t> HELIAC </a:t>
            </a:r>
          </a:p>
          <a:p>
            <a:pPr algn="l"/>
            <a:endParaRPr lang="de-CH" sz="1400" dirty="0"/>
          </a:p>
          <a:p>
            <a:pPr algn="l"/>
            <a:endParaRPr lang="de-CH" sz="1400" dirty="0"/>
          </a:p>
          <a:p>
            <a:pPr algn="l">
              <a:buClr>
                <a:srgbClr val="FFC000"/>
              </a:buClr>
            </a:pPr>
            <a:endParaRPr lang="de-CH" sz="1400" dirty="0"/>
          </a:p>
          <a:p>
            <a:pPr algn="l">
              <a:buClr>
                <a:srgbClr val="FFC000"/>
              </a:buClr>
            </a:pPr>
            <a:endParaRPr lang="de-CH" sz="1400" dirty="0"/>
          </a:p>
          <a:p>
            <a:pPr algn="l">
              <a:buClr>
                <a:srgbClr val="FFC000"/>
              </a:buClr>
            </a:pPr>
            <a:r>
              <a:rPr lang="de-CH" sz="1400" dirty="0" err="1"/>
              <a:t>might</a:t>
            </a:r>
            <a:r>
              <a:rPr lang="de-CH" sz="1400" dirty="0"/>
              <a:t> </a:t>
            </a:r>
            <a:r>
              <a:rPr lang="de-CH" sz="1400" dirty="0" err="1"/>
              <a:t>allow</a:t>
            </a:r>
            <a:r>
              <a:rPr lang="de-CH" sz="1400" dirty="0"/>
              <a:t> </a:t>
            </a:r>
            <a:r>
              <a:rPr lang="de-CH" sz="1400" dirty="0" err="1"/>
              <a:t>studies</a:t>
            </a:r>
            <a:r>
              <a:rPr lang="de-CH" sz="1400" dirty="0"/>
              <a:t> </a:t>
            </a:r>
            <a:r>
              <a:rPr lang="de-CH" sz="1400" dirty="0" err="1"/>
              <a:t>of</a:t>
            </a:r>
            <a:r>
              <a:rPr lang="de-CH" sz="1400" dirty="0"/>
              <a:t> </a:t>
            </a:r>
            <a:r>
              <a:rPr lang="de-CH" sz="1400" b="1" dirty="0" err="1">
                <a:solidFill>
                  <a:srgbClr val="FF0000"/>
                </a:solidFill>
              </a:rPr>
              <a:t>elements</a:t>
            </a:r>
            <a:r>
              <a:rPr lang="de-CH" sz="1400" b="1" dirty="0">
                <a:solidFill>
                  <a:srgbClr val="FF0000"/>
                </a:solidFill>
              </a:rPr>
              <a:t> </a:t>
            </a:r>
            <a:r>
              <a:rPr lang="de-CH" sz="1400" b="1" dirty="0" err="1">
                <a:solidFill>
                  <a:srgbClr val="FF0000"/>
                </a:solidFill>
              </a:rPr>
              <a:t>up</a:t>
            </a:r>
            <a:r>
              <a:rPr lang="de-CH" sz="1400" b="1" dirty="0">
                <a:solidFill>
                  <a:srgbClr val="FF0000"/>
                </a:solidFill>
              </a:rPr>
              <a:t> </a:t>
            </a:r>
            <a:r>
              <a:rPr lang="de-CH" sz="1400" b="1" dirty="0" err="1">
                <a:solidFill>
                  <a:srgbClr val="FF0000"/>
                </a:solidFill>
              </a:rPr>
              <a:t>to</a:t>
            </a:r>
            <a:r>
              <a:rPr lang="de-CH" sz="1400" b="1" dirty="0">
                <a:solidFill>
                  <a:srgbClr val="FF0000"/>
                </a:solidFill>
              </a:rPr>
              <a:t>  Z = 118 </a:t>
            </a:r>
            <a:r>
              <a:rPr lang="de-CH" sz="1400" b="1" dirty="0" err="1">
                <a:solidFill>
                  <a:srgbClr val="FF0000"/>
                </a:solidFill>
              </a:rPr>
              <a:t>and</a:t>
            </a:r>
            <a:r>
              <a:rPr lang="de-CH" sz="1400" b="1" dirty="0">
                <a:solidFill>
                  <a:srgbClr val="FF0000"/>
                </a:solidFill>
              </a:rPr>
              <a:t> </a:t>
            </a:r>
            <a:r>
              <a:rPr lang="de-CH" sz="1400" b="1" dirty="0" err="1">
                <a:solidFill>
                  <a:srgbClr val="FF0000"/>
                </a:solidFill>
              </a:rPr>
              <a:t>beyond</a:t>
            </a:r>
            <a:endParaRPr lang="de-CH" sz="1400" b="1" dirty="0">
              <a:solidFill>
                <a:srgbClr val="FF0000"/>
              </a:solidFill>
            </a:endParaRPr>
          </a:p>
        </p:txBody>
      </p:sp>
      <p:pic>
        <p:nvPicPr>
          <p:cNvPr id="1100" name="Grafik 3"/>
          <p:cNvPicPr>
            <a:picLocks noChangeAspect="1"/>
          </p:cNvPicPr>
          <p:nvPr/>
        </p:nvPicPr>
        <p:blipFill>
          <a:blip r:embed="rId12"/>
          <a:stretch>
            <a:fillRect/>
          </a:stretch>
        </p:blipFill>
        <p:spPr>
          <a:xfrm>
            <a:off x="6084513" y="3453897"/>
            <a:ext cx="2851900" cy="557516"/>
          </a:xfrm>
          <a:prstGeom prst="rect">
            <a:avLst/>
          </a:prstGeom>
        </p:spPr>
      </p:pic>
    </p:spTree>
    <p:extLst>
      <p:ext uri="{BB962C8B-B14F-4D97-AF65-F5344CB8AC3E}">
        <p14:creationId xmlns:p14="http://schemas.microsoft.com/office/powerpoint/2010/main" val="232647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96"/>
                                        </p:tgtEl>
                                        <p:attrNameLst>
                                          <p:attrName>style.visibility</p:attrName>
                                        </p:attrNameLst>
                                      </p:cBhvr>
                                      <p:to>
                                        <p:strVal val="visible"/>
                                      </p:to>
                                    </p:set>
                                    <p:animEffect transition="in" filter="wipe(down)">
                                      <p:cBhvr>
                                        <p:cTn id="7" dur="500"/>
                                        <p:tgtEl>
                                          <p:spTgt spid="109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97"/>
                                        </p:tgtEl>
                                        <p:attrNameLst>
                                          <p:attrName>style.visibility</p:attrName>
                                        </p:attrNameLst>
                                      </p:cBhvr>
                                      <p:to>
                                        <p:strVal val="visible"/>
                                      </p:to>
                                    </p:set>
                                    <p:animEffect transition="in" filter="wipe(down)">
                                      <p:cBhvr>
                                        <p:cTn id="10" dur="500"/>
                                        <p:tgtEl>
                                          <p:spTgt spid="109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98"/>
                                        </p:tgtEl>
                                        <p:attrNameLst>
                                          <p:attrName>style.visibility</p:attrName>
                                        </p:attrNameLst>
                                      </p:cBhvr>
                                      <p:to>
                                        <p:strVal val="visible"/>
                                      </p:to>
                                    </p:set>
                                    <p:animEffect transition="in" filter="wipe(down)">
                                      <p:cBhvr>
                                        <p:cTn id="13" dur="500"/>
                                        <p:tgtEl>
                                          <p:spTgt spid="1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 grpId="0" animBg="1"/>
      <p:bldP spid="1097" grpId="0" animBg="1"/>
      <p:bldP spid="109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48" t="12078" r="148" b="-10012"/>
          <a:stretch/>
        </p:blipFill>
        <p:spPr>
          <a:xfrm>
            <a:off x="-67734" y="50800"/>
            <a:ext cx="9144000" cy="5740400"/>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7243620" y="4833265"/>
            <a:ext cx="3034139" cy="300082"/>
          </a:xfrm>
          <a:prstGeom prst="rect">
            <a:avLst/>
          </a:prstGeom>
        </p:spPr>
        <p:txBody>
          <a:bodyPr vert="horz" wrap="square" lIns="68580" tIns="34290" rIns="68580" bIns="34290" rtlCol="0" anchor="t">
            <a:spAutoFit/>
          </a:bodyPr>
          <a:lstStyle/>
          <a:p>
            <a:pPr algn="l"/>
            <a:r>
              <a:rPr lang="de-DE" sz="1500" b="1" dirty="0">
                <a:solidFill>
                  <a:schemeClr val="bg1"/>
                </a:solidFill>
                <a:latin typeface="Arial" panose="020B0604020202020204" pitchFamily="34" charset="0"/>
                <a:cs typeface="Arial" panose="020B0604020202020204" pitchFamily="34" charset="0"/>
              </a:rPr>
              <a:t>See </a:t>
            </a:r>
            <a:r>
              <a:rPr lang="de-DE" sz="1500" b="1" dirty="0" err="1">
                <a:solidFill>
                  <a:schemeClr val="bg1"/>
                </a:solidFill>
                <a:latin typeface="Arial" panose="020B0604020202020204" pitchFamily="34" charset="0"/>
                <a:cs typeface="Arial" panose="020B0604020202020204" pitchFamily="34" charset="0"/>
              </a:rPr>
              <a:t>you</a:t>
            </a:r>
            <a:r>
              <a:rPr lang="de-DE" sz="1500" b="1" dirty="0">
                <a:solidFill>
                  <a:schemeClr val="bg1"/>
                </a:solidFill>
                <a:latin typeface="Arial" panose="020B0604020202020204" pitchFamily="34" charset="0"/>
                <a:cs typeface="Arial" panose="020B0604020202020204" pitchFamily="34" charset="0"/>
              </a:rPr>
              <a:t> at FAIR!</a:t>
            </a:r>
          </a:p>
        </p:txBody>
      </p:sp>
      <p:sp>
        <p:nvSpPr>
          <p:cNvPr id="2" name="Textfeld 1">
            <a:extLst>
              <a:ext uri="{FF2B5EF4-FFF2-40B4-BE49-F238E27FC236}">
                <a16:creationId xmlns:a16="http://schemas.microsoft.com/office/drawing/2014/main" id="{A85EBA9E-3D4F-5045-B860-EA583618DCFF}"/>
              </a:ext>
            </a:extLst>
          </p:cNvPr>
          <p:cNvSpPr txBox="1"/>
          <p:nvPr/>
        </p:nvSpPr>
        <p:spPr>
          <a:xfrm>
            <a:off x="0" y="4940488"/>
            <a:ext cx="1133204" cy="210699"/>
          </a:xfrm>
          <a:prstGeom prst="rect">
            <a:avLst/>
          </a:prstGeom>
          <a:noFill/>
        </p:spPr>
        <p:txBody>
          <a:bodyPr wrap="square" rtlCol="0">
            <a:spAutoFit/>
          </a:bodyPr>
          <a:lstStyle/>
          <a:p>
            <a:r>
              <a:rPr lang="de-DE" sz="769" dirty="0" err="1">
                <a:solidFill>
                  <a:schemeClr val="bg1"/>
                </a:solidFill>
              </a:rPr>
              <a:t>Photo</a:t>
            </a:r>
            <a:r>
              <a:rPr lang="de-DE" sz="769" dirty="0">
                <a:solidFill>
                  <a:schemeClr val="bg1"/>
                </a:solidFill>
              </a:rPr>
              <a:t>: C. Betz</a:t>
            </a:r>
          </a:p>
        </p:txBody>
      </p:sp>
      <p:sp>
        <p:nvSpPr>
          <p:cNvPr id="6" name="Footer Placeholder 5">
            <a:extLst>
              <a:ext uri="{FF2B5EF4-FFF2-40B4-BE49-F238E27FC236}">
                <a16:creationId xmlns:a16="http://schemas.microsoft.com/office/drawing/2014/main" id="{6B43C638-71DC-EA4F-8AA9-B104E9A11E18}"/>
              </a:ext>
            </a:extLst>
          </p:cNvPr>
          <p:cNvSpPr>
            <a:spLocks noGrp="1"/>
          </p:cNvSpPr>
          <p:nvPr>
            <p:ph type="ftr" sz="quarter" idx="3"/>
          </p:nvPr>
        </p:nvSpPr>
        <p:spPr/>
        <p:txBody>
          <a:bodyPr/>
          <a:lstStyle/>
          <a:p>
            <a:r>
              <a:rPr lang="en-US"/>
              <a:t>Paolo Giubellino      ECE/ECSG FAIR      2020</a:t>
            </a:r>
            <a:endParaRPr lang="de-DE" dirty="0"/>
          </a:p>
        </p:txBody>
      </p:sp>
      <p:sp>
        <p:nvSpPr>
          <p:cNvPr id="4" name="Slide Number Placeholder 3">
            <a:extLst>
              <a:ext uri="{FF2B5EF4-FFF2-40B4-BE49-F238E27FC236}">
                <a16:creationId xmlns:a16="http://schemas.microsoft.com/office/drawing/2014/main" id="{317EFF67-A15A-214C-8D63-18248C366682}"/>
              </a:ext>
            </a:extLst>
          </p:cNvPr>
          <p:cNvSpPr>
            <a:spLocks noGrp="1"/>
          </p:cNvSpPr>
          <p:nvPr>
            <p:ph type="sldNum" sz="quarter" idx="12"/>
          </p:nvPr>
        </p:nvSpPr>
        <p:spPr/>
        <p:txBody>
          <a:bodyPr/>
          <a:lstStyle/>
          <a:p>
            <a:fld id="{125CBDDA-5CCF-8748-8988-9DC6C8981774}" type="slidenum">
              <a:rPr lang="de-DE" smtClean="0"/>
              <a:t>17</a:t>
            </a:fld>
            <a:endParaRPr lang="de-DE" dirty="0"/>
          </a:p>
        </p:txBody>
      </p:sp>
    </p:spTree>
    <p:extLst>
      <p:ext uri="{BB962C8B-B14F-4D97-AF65-F5344CB8AC3E}">
        <p14:creationId xmlns:p14="http://schemas.microsoft.com/office/powerpoint/2010/main" val="179620098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988" y="915566"/>
            <a:ext cx="4860000" cy="3721806"/>
          </a:xfrm>
          <a:prstGeom prst="rect">
            <a:avLst/>
          </a:prstGeom>
        </p:spPr>
      </p:pic>
      <p:sp>
        <p:nvSpPr>
          <p:cNvPr id="6" name="TextBox 5"/>
          <p:cNvSpPr txBox="1"/>
          <p:nvPr/>
        </p:nvSpPr>
        <p:spPr>
          <a:xfrm>
            <a:off x="2422938" y="3542039"/>
            <a:ext cx="1669223" cy="400110"/>
          </a:xfrm>
          <a:prstGeom prst="rect">
            <a:avLst/>
          </a:prstGeom>
          <a:noFill/>
        </p:spPr>
        <p:txBody>
          <a:bodyPr wrap="square" rtlCol="0">
            <a:spAutoFit/>
          </a:bodyPr>
          <a:lstStyle/>
          <a:p>
            <a:pPr algn="ctr"/>
            <a:r>
              <a:rPr lang="de-DE" sz="1000" b="1" dirty="0">
                <a:latin typeface="Arial Narrow" panose="020B0606020202030204" pitchFamily="34" charset="0"/>
              </a:rPr>
              <a:t>Green </a:t>
            </a:r>
          </a:p>
          <a:p>
            <a:pPr algn="ctr"/>
            <a:r>
              <a:rPr lang="de-DE" sz="1000" b="1" dirty="0">
                <a:latin typeface="Arial Narrow" panose="020B0606020202030204" pitchFamily="34" charset="0"/>
              </a:rPr>
              <a:t>IT Cube</a:t>
            </a:r>
            <a:endParaRPr lang="en-US" sz="1000" b="1" dirty="0">
              <a:latin typeface="Arial Narrow" panose="020B0606020202030204" pitchFamily="34" charset="0"/>
            </a:endParaRPr>
          </a:p>
        </p:txBody>
      </p:sp>
      <p:sp>
        <p:nvSpPr>
          <p:cNvPr id="7" name="TextBox 6"/>
          <p:cNvSpPr txBox="1"/>
          <p:nvPr/>
        </p:nvSpPr>
        <p:spPr>
          <a:xfrm>
            <a:off x="704934" y="2308993"/>
            <a:ext cx="1669223" cy="246221"/>
          </a:xfrm>
          <a:prstGeom prst="rect">
            <a:avLst/>
          </a:prstGeom>
          <a:noFill/>
        </p:spPr>
        <p:txBody>
          <a:bodyPr wrap="square" rtlCol="0">
            <a:spAutoFit/>
          </a:bodyPr>
          <a:lstStyle/>
          <a:p>
            <a:pPr algn="ctr"/>
            <a:r>
              <a:rPr lang="de-DE" sz="1000" b="1" dirty="0">
                <a:latin typeface="Arial Narrow" panose="020B0606020202030204" pitchFamily="34" charset="0"/>
              </a:rPr>
              <a:t>High </a:t>
            </a:r>
            <a:r>
              <a:rPr lang="de-DE" sz="1000" b="1" dirty="0" err="1">
                <a:latin typeface="Arial Narrow" panose="020B0606020202030204" pitchFamily="34" charset="0"/>
              </a:rPr>
              <a:t>current</a:t>
            </a:r>
            <a:r>
              <a:rPr lang="de-DE" sz="1000" b="1" dirty="0">
                <a:latin typeface="Arial Narrow" panose="020B0606020202030204" pitchFamily="34" charset="0"/>
              </a:rPr>
              <a:t> </a:t>
            </a:r>
            <a:r>
              <a:rPr lang="de-DE" sz="1000" b="1" dirty="0" err="1">
                <a:latin typeface="Arial Narrow" panose="020B0606020202030204" pitchFamily="34" charset="0"/>
              </a:rPr>
              <a:t>injector</a:t>
            </a:r>
            <a:endParaRPr lang="de-DE" sz="1000" b="1" dirty="0">
              <a:latin typeface="Arial Narrow" panose="020B0606020202030204" pitchFamily="34" charset="0"/>
            </a:endParaRPr>
          </a:p>
        </p:txBody>
      </p:sp>
      <p:sp>
        <p:nvSpPr>
          <p:cNvPr id="8" name="TextBox 7"/>
          <p:cNvSpPr txBox="1"/>
          <p:nvPr/>
        </p:nvSpPr>
        <p:spPr>
          <a:xfrm rot="932147">
            <a:off x="1839435" y="2477928"/>
            <a:ext cx="1669223" cy="246221"/>
          </a:xfrm>
          <a:prstGeom prst="rect">
            <a:avLst/>
          </a:prstGeom>
          <a:noFill/>
        </p:spPr>
        <p:txBody>
          <a:bodyPr wrap="square" rtlCol="0">
            <a:spAutoFit/>
          </a:bodyPr>
          <a:lstStyle/>
          <a:p>
            <a:pPr algn="ctr"/>
            <a:r>
              <a:rPr lang="de-DE" sz="1000" b="1" dirty="0">
                <a:latin typeface="Arial Narrow" panose="020B0606020202030204" pitchFamily="34" charset="0"/>
              </a:rPr>
              <a:t>High </a:t>
            </a:r>
            <a:r>
              <a:rPr lang="de-DE" sz="1000" b="1" dirty="0" err="1">
                <a:latin typeface="Arial Narrow" panose="020B0606020202030204" pitchFamily="34" charset="0"/>
              </a:rPr>
              <a:t>charge</a:t>
            </a:r>
            <a:r>
              <a:rPr lang="de-DE" sz="1000" b="1" dirty="0">
                <a:latin typeface="Arial Narrow" panose="020B0606020202030204" pitchFamily="34" charset="0"/>
              </a:rPr>
              <a:t> </a:t>
            </a:r>
            <a:r>
              <a:rPr lang="de-DE" sz="1000" b="1" dirty="0" err="1">
                <a:latin typeface="Arial Narrow" panose="020B0606020202030204" pitchFamily="34" charset="0"/>
              </a:rPr>
              <a:t>injector</a:t>
            </a:r>
            <a:endParaRPr lang="de-DE" sz="1000" b="1" dirty="0">
              <a:latin typeface="Arial Narrow" panose="020B0606020202030204" pitchFamily="34" charset="0"/>
            </a:endParaRPr>
          </a:p>
        </p:txBody>
      </p:sp>
      <p:sp>
        <p:nvSpPr>
          <p:cNvPr id="9" name="TextBox 8"/>
          <p:cNvSpPr txBox="1"/>
          <p:nvPr/>
        </p:nvSpPr>
        <p:spPr>
          <a:xfrm rot="811388">
            <a:off x="1688094" y="2697559"/>
            <a:ext cx="1669223" cy="246221"/>
          </a:xfrm>
          <a:prstGeom prst="rect">
            <a:avLst/>
          </a:prstGeom>
          <a:noFill/>
        </p:spPr>
        <p:txBody>
          <a:bodyPr wrap="square" rtlCol="0">
            <a:spAutoFit/>
          </a:bodyPr>
          <a:lstStyle/>
          <a:p>
            <a:pPr algn="ctr"/>
            <a:r>
              <a:rPr lang="de-DE" sz="1000" b="1" dirty="0">
                <a:latin typeface="Arial Narrow" panose="020B0606020202030204" pitchFamily="34" charset="0"/>
              </a:rPr>
              <a:t>UNILAC</a:t>
            </a:r>
          </a:p>
        </p:txBody>
      </p:sp>
      <p:sp>
        <p:nvSpPr>
          <p:cNvPr id="10" name="TextBox 9"/>
          <p:cNvSpPr txBox="1"/>
          <p:nvPr/>
        </p:nvSpPr>
        <p:spPr>
          <a:xfrm>
            <a:off x="2546886" y="2929190"/>
            <a:ext cx="1669223" cy="400110"/>
          </a:xfrm>
          <a:prstGeom prst="rect">
            <a:avLst/>
          </a:prstGeom>
          <a:noFill/>
        </p:spPr>
        <p:txBody>
          <a:bodyPr wrap="square" rtlCol="0">
            <a:spAutoFit/>
          </a:bodyPr>
          <a:lstStyle/>
          <a:p>
            <a:pPr algn="ctr"/>
            <a:r>
              <a:rPr lang="de-DE" sz="1000" b="1" dirty="0">
                <a:latin typeface="Arial Narrow" panose="020B0606020202030204" pitchFamily="34" charset="0"/>
              </a:rPr>
              <a:t>Low </a:t>
            </a:r>
            <a:r>
              <a:rPr lang="de-DE" sz="1000" b="1" dirty="0" err="1">
                <a:latin typeface="Arial Narrow" panose="020B0606020202030204" pitchFamily="34" charset="0"/>
              </a:rPr>
              <a:t>energy</a:t>
            </a:r>
            <a:endParaRPr lang="de-DE" sz="1000" b="1" dirty="0">
              <a:latin typeface="Arial Narrow" panose="020B0606020202030204" pitchFamily="34" charset="0"/>
            </a:endParaRPr>
          </a:p>
          <a:p>
            <a:pPr algn="ctr"/>
            <a:r>
              <a:rPr lang="de-DE" sz="1000" b="1" dirty="0">
                <a:latin typeface="Arial Narrow" panose="020B0606020202030204" pitchFamily="34" charset="0"/>
              </a:rPr>
              <a:t>experimental </a:t>
            </a:r>
            <a:r>
              <a:rPr lang="de-DE" sz="1000" b="1" dirty="0" err="1">
                <a:latin typeface="Arial Narrow" panose="020B0606020202030204" pitchFamily="34" charset="0"/>
              </a:rPr>
              <a:t>area</a:t>
            </a:r>
            <a:endParaRPr lang="de-DE" sz="1000" b="1" dirty="0">
              <a:latin typeface="Arial Narrow" panose="020B0606020202030204" pitchFamily="34" charset="0"/>
            </a:endParaRPr>
          </a:p>
        </p:txBody>
      </p:sp>
      <p:sp>
        <p:nvSpPr>
          <p:cNvPr id="11" name="TextBox 10"/>
          <p:cNvSpPr txBox="1"/>
          <p:nvPr/>
        </p:nvSpPr>
        <p:spPr>
          <a:xfrm>
            <a:off x="3273725" y="3041601"/>
            <a:ext cx="1669223" cy="246221"/>
          </a:xfrm>
          <a:prstGeom prst="rect">
            <a:avLst/>
          </a:prstGeom>
          <a:noFill/>
        </p:spPr>
        <p:txBody>
          <a:bodyPr wrap="square" rtlCol="0">
            <a:spAutoFit/>
          </a:bodyPr>
          <a:lstStyle/>
          <a:p>
            <a:pPr algn="ctr"/>
            <a:r>
              <a:rPr lang="de-DE" sz="1000" b="1" dirty="0">
                <a:latin typeface="Arial Narrow" panose="020B0606020202030204" pitchFamily="34" charset="0"/>
              </a:rPr>
              <a:t>ESR</a:t>
            </a:r>
          </a:p>
        </p:txBody>
      </p:sp>
      <p:sp>
        <p:nvSpPr>
          <p:cNvPr id="12" name="TextBox 11"/>
          <p:cNvSpPr txBox="1"/>
          <p:nvPr/>
        </p:nvSpPr>
        <p:spPr>
          <a:xfrm>
            <a:off x="3502298" y="2530248"/>
            <a:ext cx="1669223" cy="246221"/>
          </a:xfrm>
          <a:prstGeom prst="rect">
            <a:avLst/>
          </a:prstGeom>
          <a:noFill/>
        </p:spPr>
        <p:txBody>
          <a:bodyPr wrap="square" rtlCol="0">
            <a:spAutoFit/>
            <a:scene3d>
              <a:camera prst="orthographicFront"/>
              <a:lightRig rig="threePt" dir="t"/>
            </a:scene3d>
            <a:sp3d extrusionH="57150">
              <a:bevelT w="38100" h="38100"/>
            </a:sp3d>
          </a:bodyPr>
          <a:lstStyle/>
          <a:p>
            <a:pPr algn="ctr"/>
            <a:r>
              <a:rPr lang="de-DE" sz="1000" b="1" dirty="0">
                <a:latin typeface="Arial Narrow" panose="020B0606020202030204" pitchFamily="34" charset="0"/>
              </a:rPr>
              <a:t>FRS</a:t>
            </a:r>
          </a:p>
        </p:txBody>
      </p:sp>
      <p:sp>
        <p:nvSpPr>
          <p:cNvPr id="13" name="TextBox 12"/>
          <p:cNvSpPr txBox="1"/>
          <p:nvPr/>
        </p:nvSpPr>
        <p:spPr>
          <a:xfrm>
            <a:off x="3511138" y="3889650"/>
            <a:ext cx="1669223" cy="400110"/>
          </a:xfrm>
          <a:prstGeom prst="rect">
            <a:avLst/>
          </a:prstGeom>
          <a:noFill/>
        </p:spPr>
        <p:txBody>
          <a:bodyPr wrap="square" rtlCol="0">
            <a:spAutoFit/>
          </a:bodyPr>
          <a:lstStyle/>
          <a:p>
            <a:pPr algn="ctr"/>
            <a:r>
              <a:rPr lang="de-DE" sz="1000" b="1" dirty="0">
                <a:latin typeface="Arial Narrow" panose="020B0606020202030204" pitchFamily="34" charset="0"/>
              </a:rPr>
              <a:t>High </a:t>
            </a:r>
            <a:r>
              <a:rPr lang="de-DE" sz="1000" b="1" dirty="0" err="1">
                <a:latin typeface="Arial Narrow" panose="020B0606020202030204" pitchFamily="34" charset="0"/>
              </a:rPr>
              <a:t>energy</a:t>
            </a:r>
            <a:endParaRPr lang="de-DE" sz="1000" b="1" dirty="0">
              <a:latin typeface="Arial Narrow" panose="020B0606020202030204" pitchFamily="34" charset="0"/>
            </a:endParaRPr>
          </a:p>
          <a:p>
            <a:pPr algn="ctr"/>
            <a:r>
              <a:rPr lang="de-DE" sz="1000" b="1" dirty="0">
                <a:latin typeface="Arial Narrow" panose="020B0606020202030204" pitchFamily="34" charset="0"/>
              </a:rPr>
              <a:t>experimental </a:t>
            </a:r>
            <a:r>
              <a:rPr lang="de-DE" sz="1000" b="1" dirty="0" err="1">
                <a:latin typeface="Arial Narrow" panose="020B0606020202030204" pitchFamily="34" charset="0"/>
              </a:rPr>
              <a:t>area</a:t>
            </a:r>
            <a:endParaRPr lang="de-DE" sz="1000" b="1" dirty="0">
              <a:latin typeface="Arial Narrow" panose="020B0606020202030204" pitchFamily="34" charset="0"/>
            </a:endParaRPr>
          </a:p>
        </p:txBody>
      </p:sp>
      <p:sp>
        <p:nvSpPr>
          <p:cNvPr id="14" name="Right Arrow 13"/>
          <p:cNvSpPr/>
          <p:nvPr/>
        </p:nvSpPr>
        <p:spPr>
          <a:xfrm rot="813024">
            <a:off x="1812621" y="2582596"/>
            <a:ext cx="1148128" cy="144000"/>
          </a:xfrm>
          <a:prstGeom prst="rightArrow">
            <a:avLst/>
          </a:prstGeom>
          <a:solidFill>
            <a:schemeClr val="tx2">
              <a:lumMod val="40000"/>
              <a:lumOff val="60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Circular Arrow 14"/>
          <p:cNvSpPr/>
          <p:nvPr/>
        </p:nvSpPr>
        <p:spPr>
          <a:xfrm rot="1647671">
            <a:off x="4202054" y="1830606"/>
            <a:ext cx="798739" cy="802011"/>
          </a:xfrm>
          <a:prstGeom prst="circularArrow">
            <a:avLst>
              <a:gd name="adj1" fmla="val 12500"/>
              <a:gd name="adj2" fmla="val 1142319"/>
              <a:gd name="adj3" fmla="val 20457681"/>
              <a:gd name="adj4" fmla="val 11463604"/>
              <a:gd name="adj5" fmla="val 13131"/>
            </a:avLst>
          </a:prstGeom>
          <a:solidFill>
            <a:srgbClr val="FFFF00"/>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17" name="Right Arrow 16"/>
          <p:cNvSpPr/>
          <p:nvPr/>
        </p:nvSpPr>
        <p:spPr>
          <a:xfrm rot="19349797">
            <a:off x="3191994" y="2412139"/>
            <a:ext cx="1058514" cy="144000"/>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Right Arrow 17"/>
          <p:cNvSpPr/>
          <p:nvPr/>
        </p:nvSpPr>
        <p:spPr>
          <a:xfrm rot="7765655">
            <a:off x="4190466" y="2706159"/>
            <a:ext cx="659860" cy="144000"/>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9" name="Circular Arrow 18"/>
          <p:cNvSpPr/>
          <p:nvPr/>
        </p:nvSpPr>
        <p:spPr>
          <a:xfrm rot="12894149">
            <a:off x="3866257" y="2808220"/>
            <a:ext cx="457200" cy="670307"/>
          </a:xfrm>
          <a:prstGeom prst="circularArrow">
            <a:avLst>
              <a:gd name="adj1" fmla="val 12500"/>
              <a:gd name="adj2" fmla="val 1142319"/>
              <a:gd name="adj3" fmla="val 20457681"/>
              <a:gd name="adj4" fmla="val 10800000"/>
              <a:gd name="adj5" fmla="val 17739"/>
            </a:avLst>
          </a:prstGeom>
          <a:solidFill>
            <a:srgbClr val="FDBB6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20" name="Right Arrow 19"/>
          <p:cNvSpPr/>
          <p:nvPr/>
        </p:nvSpPr>
        <p:spPr>
          <a:xfrm rot="6892395">
            <a:off x="3685641" y="3649134"/>
            <a:ext cx="659860" cy="144000"/>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Circular Arrow 23"/>
          <p:cNvSpPr/>
          <p:nvPr/>
        </p:nvSpPr>
        <p:spPr>
          <a:xfrm rot="991997" flipV="1">
            <a:off x="3621798" y="4005803"/>
            <a:ext cx="238141" cy="263149"/>
          </a:xfrm>
          <a:prstGeom prst="circularArrow">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25" name="Down Arrow 24"/>
          <p:cNvSpPr/>
          <p:nvPr/>
        </p:nvSpPr>
        <p:spPr>
          <a:xfrm>
            <a:off x="5715000" y="1088571"/>
            <a:ext cx="304800" cy="391886"/>
          </a:xfrm>
          <a:prstGeom prst="downArrow">
            <a:avLst/>
          </a:prstGeom>
          <a:solidFill>
            <a:schemeClr val="bg1">
              <a:lumMod val="75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6" name="TextBox 25"/>
          <p:cNvSpPr txBox="1"/>
          <p:nvPr/>
        </p:nvSpPr>
        <p:spPr>
          <a:xfrm>
            <a:off x="6074222" y="1121229"/>
            <a:ext cx="1589319" cy="307777"/>
          </a:xfrm>
          <a:prstGeom prst="rect">
            <a:avLst/>
          </a:prstGeom>
        </p:spPr>
        <p:txBody>
          <a:bodyPr vert="horz" wrap="square" lIns="91440" tIns="45720" rIns="91440" bIns="45720" rtlCol="0" anchor="t">
            <a:spAutoFit/>
          </a:bodyPr>
          <a:lstStyle/>
          <a:p>
            <a:pPr algn="l"/>
            <a:r>
              <a:rPr lang="de-DE" sz="1400" dirty="0"/>
              <a:t>U</a:t>
            </a:r>
            <a:r>
              <a:rPr lang="de-DE" sz="1400" baseline="30000" dirty="0"/>
              <a:t>28+ </a:t>
            </a:r>
            <a:r>
              <a:rPr lang="de-DE" sz="1400" dirty="0"/>
              <a:t>1.4 </a:t>
            </a:r>
            <a:r>
              <a:rPr lang="de-DE" sz="1400" dirty="0" err="1"/>
              <a:t>MeV</a:t>
            </a:r>
            <a:r>
              <a:rPr lang="de-DE" sz="1400" dirty="0"/>
              <a:t>/u</a:t>
            </a:r>
            <a:endParaRPr lang="en-GB" sz="1400" dirty="0"/>
          </a:p>
        </p:txBody>
      </p:sp>
      <p:sp>
        <p:nvSpPr>
          <p:cNvPr id="27" name="TextBox 26"/>
          <p:cNvSpPr txBox="1"/>
          <p:nvPr/>
        </p:nvSpPr>
        <p:spPr>
          <a:xfrm>
            <a:off x="5715001" y="1557413"/>
            <a:ext cx="1785256" cy="338554"/>
          </a:xfrm>
          <a:prstGeom prst="rect">
            <a:avLst/>
          </a:prstGeom>
          <a:solidFill>
            <a:schemeClr val="tx2">
              <a:lumMod val="40000"/>
              <a:lumOff val="60000"/>
            </a:schemeClr>
          </a:solidFill>
          <a:ln>
            <a:solidFill>
              <a:schemeClr val="tx2">
                <a:lumMod val="75000"/>
              </a:schemeClr>
            </a:solidFill>
          </a:ln>
        </p:spPr>
        <p:txBody>
          <a:bodyPr vert="horz" wrap="square" lIns="91440" tIns="45720" rIns="91440" bIns="45720" rtlCol="0" anchor="t">
            <a:spAutoFit/>
          </a:bodyPr>
          <a:lstStyle/>
          <a:p>
            <a:pPr algn="l"/>
            <a:r>
              <a:rPr lang="de-DE" sz="1600" dirty="0"/>
              <a:t>UNILAC – </a:t>
            </a:r>
            <a:r>
              <a:rPr lang="de-DE" sz="1600" dirty="0" err="1"/>
              <a:t>accl</a:t>
            </a:r>
            <a:r>
              <a:rPr lang="de-DE" sz="1600" dirty="0"/>
              <a:t>.</a:t>
            </a:r>
            <a:endParaRPr lang="en-GB" sz="1600" dirty="0"/>
          </a:p>
        </p:txBody>
      </p:sp>
      <p:sp>
        <p:nvSpPr>
          <p:cNvPr id="29" name="Down Arrow 28"/>
          <p:cNvSpPr/>
          <p:nvPr/>
        </p:nvSpPr>
        <p:spPr>
          <a:xfrm>
            <a:off x="5714996" y="1972923"/>
            <a:ext cx="304800" cy="391886"/>
          </a:xfrm>
          <a:prstGeom prst="downArrow">
            <a:avLst/>
          </a:prstGeom>
          <a:solidFill>
            <a:schemeClr val="bg1">
              <a:lumMod val="75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0" name="TextBox 29"/>
          <p:cNvSpPr txBox="1"/>
          <p:nvPr/>
        </p:nvSpPr>
        <p:spPr>
          <a:xfrm>
            <a:off x="6074222" y="2005834"/>
            <a:ext cx="1589319" cy="307777"/>
          </a:xfrm>
          <a:prstGeom prst="rect">
            <a:avLst/>
          </a:prstGeom>
        </p:spPr>
        <p:txBody>
          <a:bodyPr vert="horz" wrap="square" lIns="91440" tIns="45720" rIns="91440" bIns="45720" rtlCol="0" anchor="t">
            <a:spAutoFit/>
          </a:bodyPr>
          <a:lstStyle/>
          <a:p>
            <a:pPr algn="l"/>
            <a:r>
              <a:rPr lang="de-DE" sz="1400" dirty="0"/>
              <a:t>U</a:t>
            </a:r>
            <a:r>
              <a:rPr lang="de-DE" sz="1400" baseline="30000" dirty="0"/>
              <a:t>73+ </a:t>
            </a:r>
            <a:r>
              <a:rPr lang="de-DE" sz="1400" dirty="0"/>
              <a:t>11.4 </a:t>
            </a:r>
            <a:r>
              <a:rPr lang="de-DE" sz="1400" dirty="0" err="1"/>
              <a:t>MeV</a:t>
            </a:r>
            <a:r>
              <a:rPr lang="de-DE" sz="1400" dirty="0"/>
              <a:t>/u</a:t>
            </a:r>
            <a:endParaRPr lang="en-GB" sz="1400" dirty="0"/>
          </a:p>
        </p:txBody>
      </p:sp>
      <p:sp>
        <p:nvSpPr>
          <p:cNvPr id="31" name="TextBox 30"/>
          <p:cNvSpPr txBox="1"/>
          <p:nvPr/>
        </p:nvSpPr>
        <p:spPr>
          <a:xfrm>
            <a:off x="5714997" y="2441765"/>
            <a:ext cx="1785256" cy="338554"/>
          </a:xfrm>
          <a:prstGeom prst="rect">
            <a:avLst/>
          </a:prstGeom>
          <a:solidFill>
            <a:srgbClr val="FFFF00"/>
          </a:solidFill>
          <a:ln>
            <a:solidFill>
              <a:schemeClr val="tx2">
                <a:lumMod val="75000"/>
              </a:schemeClr>
            </a:solidFill>
          </a:ln>
        </p:spPr>
        <p:txBody>
          <a:bodyPr vert="horz" wrap="square" lIns="91440" tIns="45720" rIns="91440" bIns="45720" rtlCol="0" anchor="t">
            <a:spAutoFit/>
          </a:bodyPr>
          <a:lstStyle/>
          <a:p>
            <a:pPr algn="l"/>
            <a:r>
              <a:rPr lang="de-DE" sz="1600" dirty="0"/>
              <a:t>SIS18 – </a:t>
            </a:r>
            <a:r>
              <a:rPr lang="de-DE" sz="1600" dirty="0" err="1"/>
              <a:t>accl</a:t>
            </a:r>
            <a:r>
              <a:rPr lang="de-DE" sz="1600" dirty="0"/>
              <a:t>.</a:t>
            </a:r>
            <a:endParaRPr lang="en-GB" sz="1600" dirty="0"/>
          </a:p>
        </p:txBody>
      </p:sp>
      <p:sp>
        <p:nvSpPr>
          <p:cNvPr id="32" name="Down Arrow 31"/>
          <p:cNvSpPr/>
          <p:nvPr/>
        </p:nvSpPr>
        <p:spPr>
          <a:xfrm>
            <a:off x="5714994" y="2857275"/>
            <a:ext cx="304800" cy="391886"/>
          </a:xfrm>
          <a:prstGeom prst="downArrow">
            <a:avLst/>
          </a:prstGeom>
          <a:solidFill>
            <a:schemeClr val="bg1">
              <a:lumMod val="75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3" name="TextBox 32"/>
          <p:cNvSpPr txBox="1"/>
          <p:nvPr/>
        </p:nvSpPr>
        <p:spPr>
          <a:xfrm>
            <a:off x="6074222" y="2890439"/>
            <a:ext cx="1589319" cy="307777"/>
          </a:xfrm>
          <a:prstGeom prst="rect">
            <a:avLst/>
          </a:prstGeom>
        </p:spPr>
        <p:txBody>
          <a:bodyPr vert="horz" wrap="square" lIns="91440" tIns="45720" rIns="91440" bIns="45720" rtlCol="0" anchor="t">
            <a:spAutoFit/>
          </a:bodyPr>
          <a:lstStyle/>
          <a:p>
            <a:pPr algn="l"/>
            <a:r>
              <a:rPr lang="de-DE" sz="1400" dirty="0"/>
              <a:t>U</a:t>
            </a:r>
            <a:r>
              <a:rPr lang="de-DE" sz="1400" baseline="30000" dirty="0"/>
              <a:t>90+ </a:t>
            </a:r>
            <a:r>
              <a:rPr lang="de-DE" sz="1400" dirty="0"/>
              <a:t>400 </a:t>
            </a:r>
            <a:r>
              <a:rPr lang="de-DE" sz="1400" dirty="0" err="1"/>
              <a:t>MeV</a:t>
            </a:r>
            <a:r>
              <a:rPr lang="de-DE" sz="1400" dirty="0"/>
              <a:t>/u</a:t>
            </a:r>
            <a:endParaRPr lang="en-GB" sz="1400" dirty="0"/>
          </a:p>
        </p:txBody>
      </p:sp>
      <p:sp>
        <p:nvSpPr>
          <p:cNvPr id="34" name="TextBox 33"/>
          <p:cNvSpPr txBox="1"/>
          <p:nvPr/>
        </p:nvSpPr>
        <p:spPr>
          <a:xfrm>
            <a:off x="5714995" y="3326117"/>
            <a:ext cx="1785256" cy="338554"/>
          </a:xfrm>
          <a:prstGeom prst="rect">
            <a:avLst/>
          </a:prstGeom>
          <a:solidFill>
            <a:srgbClr val="FFC000"/>
          </a:solidFill>
          <a:ln>
            <a:solidFill>
              <a:schemeClr val="tx2">
                <a:lumMod val="75000"/>
              </a:schemeClr>
            </a:solidFill>
          </a:ln>
        </p:spPr>
        <p:txBody>
          <a:bodyPr vert="horz" wrap="square" lIns="91440" tIns="45720" rIns="91440" bIns="45720" rtlCol="0" anchor="t">
            <a:spAutoFit/>
          </a:bodyPr>
          <a:lstStyle/>
          <a:p>
            <a:pPr algn="l"/>
            <a:r>
              <a:rPr lang="de-DE" sz="1600" dirty="0"/>
              <a:t>ESR– </a:t>
            </a:r>
            <a:r>
              <a:rPr lang="de-DE" sz="1600" dirty="0" err="1"/>
              <a:t>decel</a:t>
            </a:r>
            <a:r>
              <a:rPr lang="de-DE" sz="1600" dirty="0"/>
              <a:t>.</a:t>
            </a:r>
            <a:endParaRPr lang="en-GB" sz="1600" dirty="0"/>
          </a:p>
        </p:txBody>
      </p:sp>
      <p:sp>
        <p:nvSpPr>
          <p:cNvPr id="35" name="Down Arrow 34"/>
          <p:cNvSpPr/>
          <p:nvPr/>
        </p:nvSpPr>
        <p:spPr>
          <a:xfrm>
            <a:off x="5714994" y="3741627"/>
            <a:ext cx="304800" cy="391886"/>
          </a:xfrm>
          <a:prstGeom prst="downArrow">
            <a:avLst/>
          </a:prstGeom>
          <a:solidFill>
            <a:schemeClr val="bg1">
              <a:lumMod val="75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6" name="TextBox 35"/>
          <p:cNvSpPr txBox="1"/>
          <p:nvPr/>
        </p:nvSpPr>
        <p:spPr>
          <a:xfrm>
            <a:off x="6074222" y="3775044"/>
            <a:ext cx="1589319" cy="307777"/>
          </a:xfrm>
          <a:prstGeom prst="rect">
            <a:avLst/>
          </a:prstGeom>
        </p:spPr>
        <p:txBody>
          <a:bodyPr vert="horz" wrap="square" lIns="91440" tIns="45720" rIns="91440" bIns="45720" rtlCol="0" anchor="t">
            <a:spAutoFit/>
          </a:bodyPr>
          <a:lstStyle/>
          <a:p>
            <a:pPr algn="l"/>
            <a:r>
              <a:rPr lang="de-DE" sz="1400" dirty="0"/>
              <a:t>U</a:t>
            </a:r>
            <a:r>
              <a:rPr lang="de-DE" sz="1400" baseline="30000" dirty="0"/>
              <a:t>90+ </a:t>
            </a:r>
            <a:r>
              <a:rPr lang="de-DE" sz="1400" dirty="0"/>
              <a:t>10 </a:t>
            </a:r>
            <a:r>
              <a:rPr lang="de-DE" sz="1400" dirty="0" err="1"/>
              <a:t>MeV</a:t>
            </a:r>
            <a:r>
              <a:rPr lang="de-DE" sz="1400" dirty="0"/>
              <a:t>/u</a:t>
            </a:r>
            <a:endParaRPr lang="en-GB" sz="1400" dirty="0"/>
          </a:p>
        </p:txBody>
      </p:sp>
      <p:sp>
        <p:nvSpPr>
          <p:cNvPr id="37" name="TextBox 36"/>
          <p:cNvSpPr txBox="1"/>
          <p:nvPr/>
        </p:nvSpPr>
        <p:spPr>
          <a:xfrm>
            <a:off x="5714995" y="4210472"/>
            <a:ext cx="1785256" cy="338554"/>
          </a:xfrm>
          <a:prstGeom prst="rect">
            <a:avLst/>
          </a:prstGeom>
          <a:solidFill>
            <a:srgbClr val="92D050"/>
          </a:solidFill>
          <a:ln>
            <a:solidFill>
              <a:schemeClr val="tx2">
                <a:lumMod val="75000"/>
              </a:schemeClr>
            </a:solidFill>
          </a:ln>
        </p:spPr>
        <p:txBody>
          <a:bodyPr vert="horz" wrap="square" lIns="91440" tIns="45720" rIns="91440" bIns="45720" rtlCol="0" anchor="t">
            <a:spAutoFit/>
          </a:bodyPr>
          <a:lstStyle/>
          <a:p>
            <a:pPr algn="l"/>
            <a:r>
              <a:rPr lang="de-DE" sz="1600" dirty="0"/>
              <a:t>CRYRING@ESR</a:t>
            </a:r>
            <a:endParaRPr lang="en-GB" sz="1600" dirty="0"/>
          </a:p>
        </p:txBody>
      </p:sp>
    </p:spTree>
    <p:extLst>
      <p:ext uri="{BB962C8B-B14F-4D97-AF65-F5344CB8AC3E}">
        <p14:creationId xmlns:p14="http://schemas.microsoft.com/office/powerpoint/2010/main" val="2733230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Rectangle 52"/>
          <p:cNvSpPr/>
          <p:nvPr/>
        </p:nvSpPr>
        <p:spPr>
          <a:xfrm>
            <a:off x="1016004" y="1451477"/>
            <a:ext cx="1800000" cy="481092"/>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title"/>
          </p:nvPr>
        </p:nvSpPr>
        <p:spPr/>
        <p:txBody>
          <a:bodyPr/>
          <a:lstStyle/>
          <a:p>
            <a:r>
              <a:rPr lang="de-DE" dirty="0"/>
              <a:t>APPA: </a:t>
            </a:r>
            <a:r>
              <a:rPr lang="de-DE" dirty="0" err="1"/>
              <a:t>Atomic</a:t>
            </a:r>
            <a:r>
              <a:rPr lang="de-DE" dirty="0"/>
              <a:t> </a:t>
            </a:r>
            <a:r>
              <a:rPr lang="de-DE" dirty="0" err="1"/>
              <a:t>Physics</a:t>
            </a:r>
            <a:r>
              <a:rPr lang="de-DE" dirty="0"/>
              <a:t>, Plasma </a:t>
            </a:r>
            <a:r>
              <a:rPr lang="de-DE" dirty="0" err="1"/>
              <a:t>physics</a:t>
            </a:r>
            <a:r>
              <a:rPr lang="de-DE" dirty="0"/>
              <a:t>, </a:t>
            </a:r>
            <a:r>
              <a:rPr lang="de-DE" dirty="0" err="1"/>
              <a:t>and</a:t>
            </a:r>
            <a:r>
              <a:rPr lang="de-DE" dirty="0"/>
              <a:t> Applied </a:t>
            </a:r>
            <a:r>
              <a:rPr lang="de-DE" dirty="0" err="1"/>
              <a:t>science</a:t>
            </a:r>
            <a:endParaRPr lang="en-GB" dirty="0"/>
          </a:p>
        </p:txBody>
      </p:sp>
      <p:sp>
        <p:nvSpPr>
          <p:cNvPr id="3" name="Rectangle 2"/>
          <p:cNvSpPr/>
          <p:nvPr/>
        </p:nvSpPr>
        <p:spPr>
          <a:xfrm>
            <a:off x="439671" y="916062"/>
            <a:ext cx="8782453" cy="369332"/>
          </a:xfrm>
          <a:prstGeom prst="rect">
            <a:avLst/>
          </a:prstGeom>
        </p:spPr>
        <p:txBody>
          <a:bodyPr wrap="square">
            <a:spAutoFit/>
          </a:bodyPr>
          <a:lstStyle/>
          <a:p>
            <a:pPr>
              <a:defRPr/>
            </a:pPr>
            <a:r>
              <a:rPr lang="de-DE" dirty="0">
                <a:solidFill>
                  <a:srgbClr val="FDBB63"/>
                </a:solidFill>
              </a:rPr>
              <a:t>SPARC Precision </a:t>
            </a:r>
            <a:r>
              <a:rPr lang="de-DE" dirty="0" err="1">
                <a:solidFill>
                  <a:srgbClr val="FDBB63"/>
                </a:solidFill>
              </a:rPr>
              <a:t>physics</a:t>
            </a:r>
            <a:r>
              <a:rPr lang="de-DE" dirty="0">
                <a:solidFill>
                  <a:srgbClr val="FDBB63"/>
                </a:solidFill>
              </a:rPr>
              <a:t> </a:t>
            </a:r>
            <a:r>
              <a:rPr lang="de-DE" dirty="0" err="1">
                <a:solidFill>
                  <a:srgbClr val="FDBB63"/>
                </a:solidFill>
              </a:rPr>
              <a:t>by</a:t>
            </a:r>
            <a:r>
              <a:rPr lang="de-DE" dirty="0">
                <a:solidFill>
                  <a:srgbClr val="FDBB63"/>
                </a:solidFill>
              </a:rPr>
              <a:t> </a:t>
            </a:r>
            <a:r>
              <a:rPr lang="de-DE" dirty="0" err="1">
                <a:solidFill>
                  <a:srgbClr val="FDBB63"/>
                </a:solidFill>
              </a:rPr>
              <a:t>trapping</a:t>
            </a:r>
            <a:r>
              <a:rPr lang="de-DE" dirty="0">
                <a:solidFill>
                  <a:srgbClr val="FDBB63"/>
                </a:solidFill>
              </a:rPr>
              <a:t> </a:t>
            </a:r>
            <a:r>
              <a:rPr lang="de-DE" dirty="0" err="1">
                <a:solidFill>
                  <a:srgbClr val="FDBB63"/>
                </a:solidFill>
              </a:rPr>
              <a:t>and</a:t>
            </a:r>
            <a:r>
              <a:rPr lang="de-DE" dirty="0">
                <a:solidFill>
                  <a:srgbClr val="FDBB63"/>
                </a:solidFill>
              </a:rPr>
              <a:t> </a:t>
            </a:r>
            <a:r>
              <a:rPr lang="de-DE" dirty="0" err="1">
                <a:solidFill>
                  <a:srgbClr val="FDBB63"/>
                </a:solidFill>
              </a:rPr>
              <a:t>storage</a:t>
            </a:r>
            <a:endParaRPr lang="en-GB" dirty="0">
              <a:solidFill>
                <a:srgbClr val="FDBB63"/>
              </a:solidFill>
            </a:endParaRPr>
          </a:p>
        </p:txBody>
      </p:sp>
      <p:sp>
        <p:nvSpPr>
          <p:cNvPr id="10" name="TextBox 9"/>
          <p:cNvSpPr txBox="1"/>
          <p:nvPr/>
        </p:nvSpPr>
        <p:spPr>
          <a:xfrm>
            <a:off x="618063" y="1329261"/>
            <a:ext cx="237065" cy="184666"/>
          </a:xfrm>
          <a:prstGeom prst="rect">
            <a:avLst/>
          </a:prstGeom>
        </p:spPr>
        <p:txBody>
          <a:bodyPr vert="horz" wrap="square" lIns="0" tIns="0" rIns="0" bIns="0" rtlCol="0" anchor="t">
            <a:spAutoFit/>
          </a:bodyPr>
          <a:lstStyle/>
          <a:p>
            <a:pPr algn="l"/>
            <a:r>
              <a:rPr lang="de-DE" sz="1200" dirty="0"/>
              <a:t>10</a:t>
            </a:r>
            <a:r>
              <a:rPr lang="de-DE" sz="1200" baseline="30000" dirty="0"/>
              <a:t>4</a:t>
            </a:r>
            <a:endParaRPr lang="en-GB" sz="1200" baseline="30000" dirty="0"/>
          </a:p>
        </p:txBody>
      </p:sp>
      <p:sp>
        <p:nvSpPr>
          <p:cNvPr id="11" name="TextBox 10"/>
          <p:cNvSpPr txBox="1"/>
          <p:nvPr/>
        </p:nvSpPr>
        <p:spPr>
          <a:xfrm>
            <a:off x="618063" y="1657768"/>
            <a:ext cx="237065" cy="184666"/>
          </a:xfrm>
          <a:prstGeom prst="rect">
            <a:avLst/>
          </a:prstGeom>
        </p:spPr>
        <p:txBody>
          <a:bodyPr vert="horz" wrap="square" lIns="0" tIns="0" rIns="0" bIns="0" rtlCol="0" anchor="t">
            <a:spAutoFit/>
          </a:bodyPr>
          <a:lstStyle/>
          <a:p>
            <a:pPr algn="l"/>
            <a:r>
              <a:rPr lang="de-DE" sz="1200" dirty="0"/>
              <a:t>10</a:t>
            </a:r>
            <a:r>
              <a:rPr lang="de-DE" sz="1200" baseline="30000" dirty="0"/>
              <a:t>3</a:t>
            </a:r>
            <a:endParaRPr lang="en-GB" sz="1200" baseline="30000" dirty="0"/>
          </a:p>
        </p:txBody>
      </p:sp>
      <p:sp>
        <p:nvSpPr>
          <p:cNvPr id="12" name="TextBox 11"/>
          <p:cNvSpPr txBox="1"/>
          <p:nvPr/>
        </p:nvSpPr>
        <p:spPr>
          <a:xfrm>
            <a:off x="618063" y="1986275"/>
            <a:ext cx="237065" cy="184666"/>
          </a:xfrm>
          <a:prstGeom prst="rect">
            <a:avLst/>
          </a:prstGeom>
        </p:spPr>
        <p:txBody>
          <a:bodyPr vert="horz" wrap="square" lIns="0" tIns="0" rIns="0" bIns="0" rtlCol="0" anchor="t">
            <a:spAutoFit/>
          </a:bodyPr>
          <a:lstStyle/>
          <a:p>
            <a:pPr algn="l"/>
            <a:r>
              <a:rPr lang="de-DE" sz="1200" dirty="0"/>
              <a:t>10</a:t>
            </a:r>
            <a:r>
              <a:rPr lang="de-DE" sz="1200" baseline="30000" dirty="0"/>
              <a:t>2</a:t>
            </a:r>
            <a:endParaRPr lang="en-GB" sz="1200" baseline="30000" dirty="0"/>
          </a:p>
        </p:txBody>
      </p:sp>
      <p:sp>
        <p:nvSpPr>
          <p:cNvPr id="13" name="TextBox 12"/>
          <p:cNvSpPr txBox="1"/>
          <p:nvPr/>
        </p:nvSpPr>
        <p:spPr>
          <a:xfrm>
            <a:off x="618063" y="2314782"/>
            <a:ext cx="237065" cy="184666"/>
          </a:xfrm>
          <a:prstGeom prst="rect">
            <a:avLst/>
          </a:prstGeom>
        </p:spPr>
        <p:txBody>
          <a:bodyPr vert="horz" wrap="square" lIns="0" tIns="0" rIns="0" bIns="0" rtlCol="0" anchor="t">
            <a:spAutoFit/>
          </a:bodyPr>
          <a:lstStyle/>
          <a:p>
            <a:pPr algn="l"/>
            <a:r>
              <a:rPr lang="de-DE" sz="1200" dirty="0"/>
              <a:t>10</a:t>
            </a:r>
            <a:r>
              <a:rPr lang="de-DE" sz="1200" baseline="30000" dirty="0"/>
              <a:t>1</a:t>
            </a:r>
            <a:endParaRPr lang="en-GB" sz="1200" baseline="30000" dirty="0"/>
          </a:p>
        </p:txBody>
      </p:sp>
      <p:sp>
        <p:nvSpPr>
          <p:cNvPr id="14" name="TextBox 13"/>
          <p:cNvSpPr txBox="1"/>
          <p:nvPr/>
        </p:nvSpPr>
        <p:spPr>
          <a:xfrm>
            <a:off x="618063" y="2643289"/>
            <a:ext cx="237065" cy="184666"/>
          </a:xfrm>
          <a:prstGeom prst="rect">
            <a:avLst/>
          </a:prstGeom>
        </p:spPr>
        <p:txBody>
          <a:bodyPr vert="horz" wrap="square" lIns="0" tIns="0" rIns="0" bIns="0" rtlCol="0" anchor="t">
            <a:spAutoFit/>
          </a:bodyPr>
          <a:lstStyle/>
          <a:p>
            <a:pPr algn="l"/>
            <a:r>
              <a:rPr lang="de-DE" sz="1200" dirty="0"/>
              <a:t>10</a:t>
            </a:r>
            <a:r>
              <a:rPr lang="de-DE" sz="1200" baseline="30000" dirty="0"/>
              <a:t>0</a:t>
            </a:r>
            <a:endParaRPr lang="en-GB" sz="1200" baseline="30000" dirty="0"/>
          </a:p>
        </p:txBody>
      </p:sp>
      <p:sp>
        <p:nvSpPr>
          <p:cNvPr id="15" name="TextBox 14"/>
          <p:cNvSpPr txBox="1"/>
          <p:nvPr/>
        </p:nvSpPr>
        <p:spPr>
          <a:xfrm>
            <a:off x="550328" y="2971796"/>
            <a:ext cx="304800" cy="184666"/>
          </a:xfrm>
          <a:prstGeom prst="rect">
            <a:avLst/>
          </a:prstGeom>
        </p:spPr>
        <p:txBody>
          <a:bodyPr vert="horz" wrap="square" lIns="0" tIns="0" rIns="0" bIns="0" rtlCol="0" anchor="t">
            <a:spAutoFit/>
          </a:bodyPr>
          <a:lstStyle/>
          <a:p>
            <a:pPr algn="l"/>
            <a:r>
              <a:rPr lang="de-DE" sz="1200" dirty="0"/>
              <a:t>10</a:t>
            </a:r>
            <a:r>
              <a:rPr lang="de-DE" sz="1200" baseline="30000" dirty="0"/>
              <a:t>-1</a:t>
            </a:r>
            <a:endParaRPr lang="en-GB" sz="1200" baseline="30000" dirty="0"/>
          </a:p>
        </p:txBody>
      </p:sp>
      <p:sp>
        <p:nvSpPr>
          <p:cNvPr id="16" name="TextBox 15"/>
          <p:cNvSpPr txBox="1"/>
          <p:nvPr/>
        </p:nvSpPr>
        <p:spPr>
          <a:xfrm>
            <a:off x="550328" y="3300303"/>
            <a:ext cx="304800" cy="184666"/>
          </a:xfrm>
          <a:prstGeom prst="rect">
            <a:avLst/>
          </a:prstGeom>
        </p:spPr>
        <p:txBody>
          <a:bodyPr vert="horz" wrap="square" lIns="0" tIns="0" rIns="0" bIns="0" rtlCol="0" anchor="t">
            <a:spAutoFit/>
          </a:bodyPr>
          <a:lstStyle/>
          <a:p>
            <a:pPr algn="l"/>
            <a:r>
              <a:rPr lang="de-DE" sz="1200" dirty="0"/>
              <a:t>10</a:t>
            </a:r>
            <a:r>
              <a:rPr lang="de-DE" sz="1200" baseline="30000" dirty="0"/>
              <a:t>-2</a:t>
            </a:r>
          </a:p>
        </p:txBody>
      </p:sp>
      <p:sp>
        <p:nvSpPr>
          <p:cNvPr id="17" name="TextBox 16"/>
          <p:cNvSpPr txBox="1"/>
          <p:nvPr/>
        </p:nvSpPr>
        <p:spPr>
          <a:xfrm>
            <a:off x="507995" y="3628810"/>
            <a:ext cx="347133" cy="184666"/>
          </a:xfrm>
          <a:prstGeom prst="rect">
            <a:avLst/>
          </a:prstGeom>
        </p:spPr>
        <p:txBody>
          <a:bodyPr vert="horz" wrap="square" lIns="0" tIns="0" rIns="0" bIns="0" rtlCol="0" anchor="t">
            <a:spAutoFit/>
          </a:bodyPr>
          <a:lstStyle/>
          <a:p>
            <a:pPr algn="l"/>
            <a:r>
              <a:rPr lang="de-DE" sz="1200" dirty="0"/>
              <a:t>10</a:t>
            </a:r>
            <a:r>
              <a:rPr lang="de-DE" sz="1200" baseline="30000" dirty="0"/>
              <a:t>-10</a:t>
            </a:r>
          </a:p>
        </p:txBody>
      </p:sp>
      <p:sp>
        <p:nvSpPr>
          <p:cNvPr id="18" name="TextBox 17"/>
          <p:cNvSpPr txBox="1"/>
          <p:nvPr/>
        </p:nvSpPr>
        <p:spPr>
          <a:xfrm>
            <a:off x="533396" y="3957317"/>
            <a:ext cx="321732" cy="184666"/>
          </a:xfrm>
          <a:prstGeom prst="rect">
            <a:avLst/>
          </a:prstGeom>
        </p:spPr>
        <p:txBody>
          <a:bodyPr vert="horz" wrap="square" lIns="0" tIns="0" rIns="0" bIns="0" rtlCol="0" anchor="t">
            <a:spAutoFit/>
          </a:bodyPr>
          <a:lstStyle/>
          <a:p>
            <a:pPr algn="l"/>
            <a:r>
              <a:rPr lang="de-DE" sz="1200" dirty="0"/>
              <a:t>10</a:t>
            </a:r>
            <a:r>
              <a:rPr lang="de-DE" sz="1200" baseline="30000" dirty="0"/>
              <a:t>-11</a:t>
            </a:r>
            <a:endParaRPr lang="en-GB" sz="1200" baseline="30000" dirty="0"/>
          </a:p>
        </p:txBody>
      </p:sp>
      <p:sp>
        <p:nvSpPr>
          <p:cNvPr id="19" name="TextBox 18"/>
          <p:cNvSpPr txBox="1"/>
          <p:nvPr/>
        </p:nvSpPr>
        <p:spPr>
          <a:xfrm>
            <a:off x="533396" y="4285824"/>
            <a:ext cx="321732" cy="184666"/>
          </a:xfrm>
          <a:prstGeom prst="rect">
            <a:avLst/>
          </a:prstGeom>
        </p:spPr>
        <p:txBody>
          <a:bodyPr vert="horz" wrap="square" lIns="0" tIns="0" rIns="0" bIns="0" rtlCol="0" anchor="t">
            <a:spAutoFit/>
          </a:bodyPr>
          <a:lstStyle/>
          <a:p>
            <a:pPr algn="l"/>
            <a:r>
              <a:rPr lang="de-DE" sz="1200" dirty="0"/>
              <a:t>10</a:t>
            </a:r>
            <a:r>
              <a:rPr lang="de-DE" sz="1200" baseline="30000" dirty="0"/>
              <a:t>-12</a:t>
            </a:r>
            <a:endParaRPr lang="en-GB" sz="1200" baseline="30000" dirty="0"/>
          </a:p>
        </p:txBody>
      </p:sp>
      <p:cxnSp>
        <p:nvCxnSpPr>
          <p:cNvPr id="21" name="Straight Connector 20"/>
          <p:cNvCxnSpPr/>
          <p:nvPr/>
        </p:nvCxnSpPr>
        <p:spPr>
          <a:xfrm>
            <a:off x="956722" y="1413933"/>
            <a:ext cx="0" cy="3403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33396" y="4614334"/>
            <a:ext cx="321732" cy="184666"/>
          </a:xfrm>
          <a:prstGeom prst="rect">
            <a:avLst/>
          </a:prstGeom>
        </p:spPr>
        <p:txBody>
          <a:bodyPr vert="horz" wrap="square" lIns="0" tIns="0" rIns="0" bIns="0" rtlCol="0" anchor="t">
            <a:spAutoFit/>
          </a:bodyPr>
          <a:lstStyle/>
          <a:p>
            <a:pPr algn="l"/>
            <a:r>
              <a:rPr lang="de-DE" sz="1200" dirty="0"/>
              <a:t>10</a:t>
            </a:r>
            <a:r>
              <a:rPr lang="de-DE" sz="1200" baseline="30000" dirty="0"/>
              <a:t>-13</a:t>
            </a:r>
            <a:endParaRPr lang="en-GB" sz="1200" baseline="30000" dirty="0"/>
          </a:p>
        </p:txBody>
      </p:sp>
      <p:cxnSp>
        <p:nvCxnSpPr>
          <p:cNvPr id="25" name="Straight Connector 24"/>
          <p:cNvCxnSpPr/>
          <p:nvPr/>
        </p:nvCxnSpPr>
        <p:spPr>
          <a:xfrm>
            <a:off x="889887" y="1422398"/>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89887" y="175090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89887" y="207941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889887" y="240791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89887" y="2736426"/>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889887" y="3064933"/>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89887" y="339344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89887" y="372194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89887" y="405045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889887" y="4378961"/>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89887" y="470746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778923" y="3518745"/>
            <a:ext cx="389467" cy="91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46" name="Straight Connector 45"/>
          <p:cNvCxnSpPr/>
          <p:nvPr/>
        </p:nvCxnSpPr>
        <p:spPr>
          <a:xfrm flipV="1">
            <a:off x="888980" y="3471338"/>
            <a:ext cx="143933" cy="10168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897441" y="3539068"/>
            <a:ext cx="143933" cy="10168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1016004" y="1885161"/>
            <a:ext cx="1440000" cy="648065"/>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1" name="Rectangle 50"/>
          <p:cNvSpPr/>
          <p:nvPr/>
        </p:nvSpPr>
        <p:spPr>
          <a:xfrm>
            <a:off x="1016004" y="2467277"/>
            <a:ext cx="1080000" cy="45081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0" name="Rectangle 49"/>
          <p:cNvSpPr/>
          <p:nvPr/>
        </p:nvSpPr>
        <p:spPr>
          <a:xfrm>
            <a:off x="1016004" y="2827955"/>
            <a:ext cx="720000" cy="197104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4" name="TextBox 53"/>
          <p:cNvSpPr txBox="1"/>
          <p:nvPr/>
        </p:nvSpPr>
        <p:spPr>
          <a:xfrm rot="16200000">
            <a:off x="-855147" y="2901174"/>
            <a:ext cx="2404534" cy="307777"/>
          </a:xfrm>
          <a:prstGeom prst="rect">
            <a:avLst/>
          </a:prstGeom>
        </p:spPr>
        <p:txBody>
          <a:bodyPr vert="horz" wrap="square" lIns="91440" tIns="45720" rIns="91440" bIns="45720" rtlCol="0" anchor="t">
            <a:spAutoFit/>
          </a:bodyPr>
          <a:lstStyle/>
          <a:p>
            <a:pPr algn="ctr"/>
            <a:r>
              <a:rPr lang="de-DE" sz="1400" dirty="0"/>
              <a:t>Ion </a:t>
            </a:r>
            <a:r>
              <a:rPr lang="de-DE" sz="1400" dirty="0" err="1"/>
              <a:t>Energy</a:t>
            </a:r>
            <a:r>
              <a:rPr lang="de-DE" sz="1400" dirty="0"/>
              <a:t> (</a:t>
            </a:r>
            <a:r>
              <a:rPr lang="de-DE" sz="1400" dirty="0" err="1"/>
              <a:t>MeV</a:t>
            </a:r>
            <a:r>
              <a:rPr lang="de-DE" sz="1400" dirty="0"/>
              <a:t>/u)</a:t>
            </a:r>
            <a:endParaRPr lang="en-GB" sz="1400" dirty="0"/>
          </a:p>
        </p:txBody>
      </p:sp>
      <p:pic>
        <p:nvPicPr>
          <p:cNvPr id="56" name="Picture 5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0832"/>
          <a:stretch/>
        </p:blipFill>
        <p:spPr>
          <a:xfrm>
            <a:off x="2200134" y="2666422"/>
            <a:ext cx="1398627" cy="653457"/>
          </a:xfrm>
          <a:prstGeom prst="rect">
            <a:avLst/>
          </a:prstGeom>
        </p:spPr>
      </p:pic>
      <p:pic>
        <p:nvPicPr>
          <p:cNvPr id="57" name="Picture 5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29390" y="1885407"/>
            <a:ext cx="1042816" cy="747147"/>
          </a:xfrm>
          <a:prstGeom prst="rect">
            <a:avLst/>
          </a:prstGeom>
        </p:spPr>
      </p:pic>
      <p:pic>
        <p:nvPicPr>
          <p:cNvPr id="60" name="Picture 59"/>
          <p:cNvPicPr>
            <a:picLocks noChangeAspect="1"/>
          </p:cNvPicPr>
          <p:nvPr/>
        </p:nvPicPr>
        <p:blipFill>
          <a:blip r:embed="rId4"/>
          <a:stretch>
            <a:fillRect/>
          </a:stretch>
        </p:blipFill>
        <p:spPr>
          <a:xfrm>
            <a:off x="1833719" y="3400207"/>
            <a:ext cx="515567" cy="1128589"/>
          </a:xfrm>
          <a:prstGeom prst="rect">
            <a:avLst/>
          </a:prstGeom>
        </p:spPr>
      </p:pic>
      <p:sp>
        <p:nvSpPr>
          <p:cNvPr id="62" name="TextBox 61"/>
          <p:cNvSpPr txBox="1"/>
          <p:nvPr/>
        </p:nvSpPr>
        <p:spPr>
          <a:xfrm>
            <a:off x="1195286" y="3117434"/>
            <a:ext cx="314510" cy="1384995"/>
          </a:xfrm>
          <a:prstGeom prst="rect">
            <a:avLst/>
          </a:prstGeom>
        </p:spPr>
        <p:txBody>
          <a:bodyPr vert="horz" wrap="none" lIns="91440" tIns="45720" rIns="91440" bIns="45720" rtlCol="0" anchor="t">
            <a:spAutoFit/>
          </a:bodyPr>
          <a:lstStyle/>
          <a:p>
            <a:pPr algn="ctr"/>
            <a:r>
              <a:rPr lang="de-DE" sz="1400" dirty="0">
                <a:solidFill>
                  <a:schemeClr val="bg1"/>
                </a:solidFill>
              </a:rPr>
              <a:t>H</a:t>
            </a:r>
          </a:p>
          <a:p>
            <a:pPr algn="ctr"/>
            <a:r>
              <a:rPr lang="de-DE" sz="1400" dirty="0">
                <a:solidFill>
                  <a:schemeClr val="bg1"/>
                </a:solidFill>
              </a:rPr>
              <a:t>I</a:t>
            </a:r>
          </a:p>
          <a:p>
            <a:pPr algn="ctr"/>
            <a:r>
              <a:rPr lang="de-DE" sz="1400" dirty="0">
                <a:solidFill>
                  <a:schemeClr val="bg1"/>
                </a:solidFill>
              </a:rPr>
              <a:t>T</a:t>
            </a:r>
          </a:p>
          <a:p>
            <a:pPr algn="ctr"/>
            <a:r>
              <a:rPr lang="de-DE" sz="1400" dirty="0">
                <a:solidFill>
                  <a:schemeClr val="bg1"/>
                </a:solidFill>
              </a:rPr>
              <a:t>R</a:t>
            </a:r>
          </a:p>
          <a:p>
            <a:pPr algn="ctr"/>
            <a:r>
              <a:rPr lang="de-DE" sz="1400" dirty="0">
                <a:solidFill>
                  <a:schemeClr val="bg1"/>
                </a:solidFill>
              </a:rPr>
              <a:t>A</a:t>
            </a:r>
          </a:p>
          <a:p>
            <a:pPr algn="ctr"/>
            <a:r>
              <a:rPr lang="de-DE" sz="1400" dirty="0">
                <a:solidFill>
                  <a:schemeClr val="bg1"/>
                </a:solidFill>
              </a:rPr>
              <a:t>P</a:t>
            </a:r>
            <a:endParaRPr lang="en-GB" sz="1400" dirty="0">
              <a:solidFill>
                <a:schemeClr val="bg1"/>
              </a:solidFill>
            </a:endParaRPr>
          </a:p>
        </p:txBody>
      </p:sp>
      <p:sp>
        <p:nvSpPr>
          <p:cNvPr id="63" name="TextBox 62"/>
          <p:cNvSpPr txBox="1"/>
          <p:nvPr/>
        </p:nvSpPr>
        <p:spPr>
          <a:xfrm>
            <a:off x="855128" y="2541298"/>
            <a:ext cx="1405270" cy="307777"/>
          </a:xfrm>
          <a:prstGeom prst="rect">
            <a:avLst/>
          </a:prstGeom>
        </p:spPr>
        <p:txBody>
          <a:bodyPr vert="horz" wrap="square" lIns="91440" tIns="45720" rIns="91440" bIns="45720" rtlCol="0" anchor="t">
            <a:spAutoFit/>
          </a:bodyPr>
          <a:lstStyle/>
          <a:p>
            <a:pPr algn="ctr"/>
            <a:r>
              <a:rPr lang="de-DE" sz="1400" dirty="0">
                <a:solidFill>
                  <a:schemeClr val="bg1"/>
                </a:solidFill>
              </a:rPr>
              <a:t>CRYRING</a:t>
            </a:r>
            <a:endParaRPr lang="en-GB" sz="1400" dirty="0">
              <a:solidFill>
                <a:schemeClr val="bg1"/>
              </a:solidFill>
            </a:endParaRPr>
          </a:p>
        </p:txBody>
      </p:sp>
      <p:sp>
        <p:nvSpPr>
          <p:cNvPr id="64" name="TextBox 63"/>
          <p:cNvSpPr txBox="1"/>
          <p:nvPr/>
        </p:nvSpPr>
        <p:spPr>
          <a:xfrm>
            <a:off x="1016004" y="2058476"/>
            <a:ext cx="1405270" cy="307777"/>
          </a:xfrm>
          <a:prstGeom prst="rect">
            <a:avLst/>
          </a:prstGeom>
        </p:spPr>
        <p:txBody>
          <a:bodyPr vert="horz" wrap="square" lIns="91440" tIns="45720" rIns="91440" bIns="45720" rtlCol="0" anchor="t">
            <a:spAutoFit/>
          </a:bodyPr>
          <a:lstStyle/>
          <a:p>
            <a:pPr algn="ctr"/>
            <a:r>
              <a:rPr lang="de-DE" sz="1400" dirty="0">
                <a:solidFill>
                  <a:schemeClr val="bg1"/>
                </a:solidFill>
              </a:rPr>
              <a:t>ESR</a:t>
            </a:r>
            <a:endParaRPr lang="en-GB" sz="1400" dirty="0">
              <a:solidFill>
                <a:schemeClr val="bg1"/>
              </a:solidFill>
            </a:endParaRPr>
          </a:p>
        </p:txBody>
      </p:sp>
      <p:sp>
        <p:nvSpPr>
          <p:cNvPr id="65" name="TextBox 64"/>
          <p:cNvSpPr txBox="1"/>
          <p:nvPr/>
        </p:nvSpPr>
        <p:spPr>
          <a:xfrm>
            <a:off x="1168404" y="1550477"/>
            <a:ext cx="1405270" cy="307777"/>
          </a:xfrm>
          <a:prstGeom prst="rect">
            <a:avLst/>
          </a:prstGeom>
        </p:spPr>
        <p:txBody>
          <a:bodyPr vert="horz" wrap="square" lIns="91440" tIns="45720" rIns="91440" bIns="45720" rtlCol="0" anchor="t">
            <a:spAutoFit/>
          </a:bodyPr>
          <a:lstStyle/>
          <a:p>
            <a:pPr algn="ctr"/>
            <a:r>
              <a:rPr lang="de-DE" sz="1400" dirty="0">
                <a:solidFill>
                  <a:schemeClr val="bg1"/>
                </a:solidFill>
              </a:rPr>
              <a:t>HESR</a:t>
            </a:r>
            <a:endParaRPr lang="en-GB" sz="1400" dirty="0">
              <a:solidFill>
                <a:schemeClr val="bg1"/>
              </a:solidFill>
            </a:endParaRPr>
          </a:p>
        </p:txBody>
      </p:sp>
      <p:sp>
        <p:nvSpPr>
          <p:cNvPr id="66" name="TextBox 65"/>
          <p:cNvSpPr txBox="1"/>
          <p:nvPr/>
        </p:nvSpPr>
        <p:spPr>
          <a:xfrm>
            <a:off x="4716463" y="1329261"/>
            <a:ext cx="3420004" cy="369332"/>
          </a:xfrm>
          <a:prstGeom prst="rect">
            <a:avLst/>
          </a:prstGeom>
        </p:spPr>
        <p:txBody>
          <a:bodyPr vert="horz" wrap="square" lIns="91440" tIns="45720" rIns="91440" bIns="45720" rtlCol="0" anchor="t">
            <a:spAutoFit/>
          </a:bodyPr>
          <a:lstStyle/>
          <a:p>
            <a:pPr algn="l"/>
            <a:r>
              <a:rPr lang="de-DE" dirty="0"/>
              <a:t>   </a:t>
            </a:r>
            <a:endParaRPr lang="en-GB" dirty="0"/>
          </a:p>
        </p:txBody>
      </p:sp>
      <p:sp>
        <p:nvSpPr>
          <p:cNvPr id="69" name="Diagonal liegende Ecken des Rechtecks schneiden 23"/>
          <p:cNvSpPr/>
          <p:nvPr/>
        </p:nvSpPr>
        <p:spPr bwMode="auto">
          <a:xfrm rot="16200000">
            <a:off x="4867935" y="928540"/>
            <a:ext cx="3510143" cy="4291737"/>
          </a:xfrm>
          <a:prstGeom prst="snip2DiagRect">
            <a:avLst>
              <a:gd name="adj1" fmla="val 386"/>
              <a:gd name="adj2" fmla="val 35631"/>
            </a:avLst>
          </a:prstGeom>
          <a:solidFill>
            <a:srgbClr val="FFC000">
              <a:alpha val="35000"/>
            </a:srgbClr>
          </a:solidFill>
          <a:ln>
            <a:noFill/>
          </a:ln>
          <a:effectLst/>
        </p:spPr>
        <p:txBody>
          <a:bodyPr wrap="none" rtlCol="0" anchor="ctr"/>
          <a:lstStyle/>
          <a:p>
            <a:pPr algn="ctr" fontAlgn="auto">
              <a:spcBef>
                <a:spcPts val="0"/>
              </a:spcBef>
              <a:spcAft>
                <a:spcPts val="0"/>
              </a:spcAft>
            </a:pPr>
            <a:endParaRPr lang="en-US" sz="1800" kern="0">
              <a:solidFill>
                <a:sysClr val="windowText" lastClr="000000"/>
              </a:solidFill>
              <a:latin typeface="Arial"/>
              <a:cs typeface="+mn-cs"/>
            </a:endParaRPr>
          </a:p>
        </p:txBody>
      </p:sp>
      <p:pic>
        <p:nvPicPr>
          <p:cNvPr id="70" name="Grafik 1"/>
          <p:cNvPicPr>
            <a:picLocks noChangeAspect="1"/>
          </p:cNvPicPr>
          <p:nvPr/>
        </p:nvPicPr>
        <p:blipFill>
          <a:blip r:embed="rId5"/>
          <a:stretch>
            <a:fillRect/>
          </a:stretch>
        </p:blipFill>
        <p:spPr>
          <a:xfrm>
            <a:off x="4445592" y="1436541"/>
            <a:ext cx="4438428" cy="3165192"/>
          </a:xfrm>
          <a:prstGeom prst="rect">
            <a:avLst/>
          </a:prstGeom>
        </p:spPr>
      </p:pic>
      <p:sp>
        <p:nvSpPr>
          <p:cNvPr id="71" name="Geschweifte Klammer rechts 10"/>
          <p:cNvSpPr/>
          <p:nvPr/>
        </p:nvSpPr>
        <p:spPr bwMode="auto">
          <a:xfrm>
            <a:off x="4085592" y="1932569"/>
            <a:ext cx="577009" cy="2762725"/>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solidFill>
                <a:srgbClr val="000000"/>
              </a:solidFill>
              <a:latin typeface="Helvetica" pitchFamily="-112" charset="0"/>
              <a:ea typeface="ＭＳ Ｐゴシック" pitchFamily="-112" charset="-128"/>
              <a:cs typeface="ＭＳ Ｐゴシック" pitchFamily="-112" charset="-128"/>
            </a:endParaRPr>
          </a:p>
        </p:txBody>
      </p:sp>
      <p:sp>
        <p:nvSpPr>
          <p:cNvPr id="72" name="Geschweifte Klammer rechts 11"/>
          <p:cNvSpPr/>
          <p:nvPr/>
        </p:nvSpPr>
        <p:spPr bwMode="auto">
          <a:xfrm>
            <a:off x="7114012" y="1451476"/>
            <a:ext cx="548738" cy="3244543"/>
          </a:xfrm>
          <a:prstGeom prst="rightBrace">
            <a:avLst/>
          </a:prstGeom>
          <a:noFill/>
          <a:ln w="285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a:solidFill>
                <a:srgbClr val="000000"/>
              </a:solidFill>
              <a:latin typeface="Helvetica" pitchFamily="-112" charset="0"/>
              <a:ea typeface="ＭＳ Ｐゴシック" pitchFamily="-112" charset="-128"/>
              <a:cs typeface="ＭＳ Ｐゴシック" pitchFamily="-112" charset="-128"/>
            </a:endParaRPr>
          </a:p>
        </p:txBody>
      </p:sp>
      <p:sp>
        <p:nvSpPr>
          <p:cNvPr id="73" name="Textfeld 12"/>
          <p:cNvSpPr txBox="1"/>
          <p:nvPr/>
        </p:nvSpPr>
        <p:spPr>
          <a:xfrm>
            <a:off x="4655627" y="1576846"/>
            <a:ext cx="3633207" cy="646331"/>
          </a:xfrm>
          <a:prstGeom prst="rect">
            <a:avLst/>
          </a:prstGeom>
          <a:noFill/>
        </p:spPr>
        <p:txBody>
          <a:bodyPr wrap="square" rtlCol="0">
            <a:spAutoFit/>
          </a:bodyPr>
          <a:lstStyle/>
          <a:p>
            <a:pPr fontAlgn="auto">
              <a:spcBef>
                <a:spcPts val="0"/>
              </a:spcBef>
              <a:spcAft>
                <a:spcPts val="0"/>
              </a:spcAft>
            </a:pPr>
            <a:r>
              <a:rPr lang="en-US" sz="1800" b="1" dirty="0">
                <a:solidFill>
                  <a:srgbClr val="000000"/>
                </a:solidFill>
                <a:latin typeface="Arial"/>
                <a:cs typeface="+mn-cs"/>
              </a:rPr>
              <a:t>FAIR Phase-0 (2018 …)</a:t>
            </a:r>
          </a:p>
          <a:p>
            <a:pPr marL="285750" indent="-285750" algn="ctr" fontAlgn="auto">
              <a:spcBef>
                <a:spcPts val="0"/>
              </a:spcBef>
              <a:spcAft>
                <a:spcPts val="0"/>
              </a:spcAft>
              <a:buFont typeface="Arial" panose="020B0604020202020204" pitchFamily="34" charset="0"/>
              <a:buChar char="•"/>
            </a:pPr>
            <a:endParaRPr lang="en-US" sz="1800" b="1" dirty="0">
              <a:solidFill>
                <a:srgbClr val="000000"/>
              </a:solidFill>
              <a:latin typeface="Arial"/>
              <a:cs typeface="+mn-cs"/>
            </a:endParaRPr>
          </a:p>
        </p:txBody>
      </p:sp>
      <p:sp>
        <p:nvSpPr>
          <p:cNvPr id="74" name="Textfeld 13"/>
          <p:cNvSpPr txBox="1"/>
          <p:nvPr/>
        </p:nvSpPr>
        <p:spPr>
          <a:xfrm>
            <a:off x="7327847" y="2202825"/>
            <a:ext cx="1876978" cy="1754326"/>
          </a:xfrm>
          <a:prstGeom prst="rect">
            <a:avLst/>
          </a:prstGeom>
          <a:noFill/>
        </p:spPr>
        <p:txBody>
          <a:bodyPr wrap="square" rtlCol="0">
            <a:spAutoFit/>
          </a:bodyPr>
          <a:lstStyle/>
          <a:p>
            <a:pPr algn="ctr" fontAlgn="auto">
              <a:spcBef>
                <a:spcPts val="0"/>
              </a:spcBef>
              <a:spcAft>
                <a:spcPts val="0"/>
              </a:spcAft>
            </a:pPr>
            <a:r>
              <a:rPr lang="en-US" sz="1800" b="1" dirty="0">
                <a:solidFill>
                  <a:srgbClr val="808080">
                    <a:lumMod val="75000"/>
                  </a:srgbClr>
                </a:solidFill>
                <a:latin typeface="Arial"/>
                <a:cs typeface="+mn-cs"/>
              </a:rPr>
              <a:t>FAIR Phase-1</a:t>
            </a:r>
          </a:p>
          <a:p>
            <a:pPr algn="ctr" fontAlgn="auto">
              <a:spcBef>
                <a:spcPts val="0"/>
              </a:spcBef>
              <a:spcAft>
                <a:spcPts val="0"/>
              </a:spcAft>
            </a:pPr>
            <a:r>
              <a:rPr lang="en-US" sz="1800" b="1" dirty="0">
                <a:solidFill>
                  <a:srgbClr val="808080">
                    <a:lumMod val="75000"/>
                  </a:srgbClr>
                </a:solidFill>
                <a:latin typeface="Arial"/>
                <a:cs typeface="+mn-cs"/>
              </a:rPr>
              <a:t>(2025…)</a:t>
            </a:r>
          </a:p>
          <a:p>
            <a:pPr algn="ctr" fontAlgn="auto">
              <a:spcBef>
                <a:spcPts val="0"/>
              </a:spcBef>
              <a:spcAft>
                <a:spcPts val="0"/>
              </a:spcAft>
            </a:pPr>
            <a:endParaRPr lang="en-US" sz="1800" b="1" dirty="0">
              <a:solidFill>
                <a:srgbClr val="808080">
                  <a:lumMod val="75000"/>
                </a:srgbClr>
              </a:solidFill>
              <a:latin typeface="Arial"/>
              <a:cs typeface="+mn-cs"/>
            </a:endParaRPr>
          </a:p>
          <a:p>
            <a:pPr algn="ctr" fontAlgn="auto">
              <a:spcBef>
                <a:spcPts val="0"/>
              </a:spcBef>
              <a:spcAft>
                <a:spcPts val="0"/>
              </a:spcAft>
            </a:pPr>
            <a:r>
              <a:rPr lang="en-US" sz="1800" b="1" dirty="0">
                <a:solidFill>
                  <a:srgbClr val="808080">
                    <a:lumMod val="75000"/>
                  </a:srgbClr>
                </a:solidFill>
                <a:latin typeface="Arial"/>
                <a:cs typeface="+mn-cs"/>
              </a:rPr>
              <a:t>… </a:t>
            </a:r>
          </a:p>
          <a:p>
            <a:pPr algn="ctr" fontAlgn="auto">
              <a:spcBef>
                <a:spcPts val="0"/>
              </a:spcBef>
              <a:spcAft>
                <a:spcPts val="0"/>
              </a:spcAft>
            </a:pPr>
            <a:r>
              <a:rPr lang="en-US" sz="1800" b="1" dirty="0">
                <a:solidFill>
                  <a:srgbClr val="808080">
                    <a:lumMod val="75000"/>
                  </a:srgbClr>
                </a:solidFill>
                <a:latin typeface="Arial"/>
                <a:cs typeface="+mn-cs"/>
              </a:rPr>
              <a:t>making use of full MSV</a:t>
            </a:r>
          </a:p>
        </p:txBody>
      </p:sp>
      <p:sp>
        <p:nvSpPr>
          <p:cNvPr id="75" name="Textfeld 17"/>
          <p:cNvSpPr txBox="1"/>
          <p:nvPr/>
        </p:nvSpPr>
        <p:spPr>
          <a:xfrm>
            <a:off x="4552613" y="2043815"/>
            <a:ext cx="2688990" cy="2046714"/>
          </a:xfrm>
          <a:prstGeom prst="rect">
            <a:avLst/>
          </a:prstGeom>
          <a:noFill/>
        </p:spPr>
        <p:txBody>
          <a:bodyPr wrap="square" rtlCol="0">
            <a:spAutoFit/>
          </a:bodyPr>
          <a:lstStyle/>
          <a:p>
            <a:pPr marL="285750" indent="-285750" fontAlgn="auto">
              <a:spcBef>
                <a:spcPts val="0"/>
              </a:spcBef>
              <a:spcAft>
                <a:spcPts val="600"/>
              </a:spcAft>
              <a:buFont typeface="Arial" panose="020B0604020202020204" pitchFamily="34" charset="0"/>
              <a:buChar char="•"/>
            </a:pPr>
            <a:r>
              <a:rPr lang="en-US" sz="1600" dirty="0">
                <a:solidFill>
                  <a:srgbClr val="000000"/>
                </a:solidFill>
                <a:latin typeface="Arial"/>
                <a:cs typeface="+mn-cs"/>
              </a:rPr>
              <a:t>research, employing FAIR instrumentation</a:t>
            </a:r>
          </a:p>
          <a:p>
            <a:pPr marL="285750" indent="-285750" fontAlgn="auto">
              <a:spcBef>
                <a:spcPts val="0"/>
              </a:spcBef>
              <a:spcAft>
                <a:spcPts val="600"/>
              </a:spcAft>
              <a:buFont typeface="Arial" panose="020B0604020202020204" pitchFamily="34" charset="0"/>
              <a:buChar char="•"/>
            </a:pPr>
            <a:r>
              <a:rPr lang="en-US" sz="1600" dirty="0">
                <a:solidFill>
                  <a:srgbClr val="000000"/>
                </a:solidFill>
                <a:latin typeface="Arial"/>
                <a:cs typeface="+mn-cs"/>
              </a:rPr>
              <a:t>focus on storage and trapping</a:t>
            </a:r>
          </a:p>
          <a:p>
            <a:pPr marL="285750" indent="-285750" fontAlgn="auto">
              <a:spcBef>
                <a:spcPts val="0"/>
              </a:spcBef>
              <a:spcAft>
                <a:spcPts val="600"/>
              </a:spcAft>
              <a:buFont typeface="Arial" panose="020B0604020202020204" pitchFamily="34" charset="0"/>
              <a:buChar char="•"/>
            </a:pPr>
            <a:r>
              <a:rPr lang="en-US" sz="1600" dirty="0">
                <a:solidFill>
                  <a:srgbClr val="000000"/>
                </a:solidFill>
                <a:latin typeface="Arial"/>
                <a:cs typeface="+mn-cs"/>
              </a:rPr>
              <a:t>first experiments at CRYING &amp; HITRAP</a:t>
            </a:r>
          </a:p>
          <a:p>
            <a:pPr marL="285750" indent="-285750" fontAlgn="auto">
              <a:spcBef>
                <a:spcPts val="0"/>
              </a:spcBef>
              <a:spcAft>
                <a:spcPts val="600"/>
              </a:spcAft>
              <a:buFont typeface="Arial" panose="020B0604020202020204" pitchFamily="34" charset="0"/>
              <a:buChar char="•"/>
            </a:pPr>
            <a:r>
              <a:rPr lang="en-US" altLang="en-US" sz="1600" dirty="0">
                <a:solidFill>
                  <a:prstClr val="black"/>
                </a:solidFill>
                <a:latin typeface="Arial" pitchFamily="34" charset="0"/>
                <a:cs typeface="Arial" pitchFamily="34" charset="0"/>
              </a:rPr>
              <a:t>preparation of Phase-1</a:t>
            </a:r>
            <a:endParaRPr lang="en-US" sz="1600" dirty="0">
              <a:solidFill>
                <a:srgbClr val="000000"/>
              </a:solidFill>
              <a:latin typeface="Arial"/>
              <a:cs typeface="+mn-cs"/>
            </a:endParaRPr>
          </a:p>
        </p:txBody>
      </p:sp>
      <p:sp>
        <p:nvSpPr>
          <p:cNvPr id="76" name="TextBox 75"/>
          <p:cNvSpPr txBox="1"/>
          <p:nvPr/>
        </p:nvSpPr>
        <p:spPr>
          <a:xfrm>
            <a:off x="2968404" y="3148172"/>
            <a:ext cx="782757" cy="646331"/>
          </a:xfrm>
          <a:prstGeom prst="rect">
            <a:avLst/>
          </a:prstGeom>
        </p:spPr>
        <p:txBody>
          <a:bodyPr vert="horz" wrap="square" lIns="91440" tIns="45720" rIns="91440" bIns="45720" rtlCol="0" anchor="t">
            <a:spAutoFit/>
          </a:bodyPr>
          <a:lstStyle/>
          <a:p>
            <a:pPr marL="285750" indent="-285750" algn="l">
              <a:buClr>
                <a:srgbClr val="00B050"/>
              </a:buClr>
              <a:buFont typeface="Wingdings" panose="05000000000000000000" pitchFamily="2" charset="2"/>
              <a:buChar char="ü"/>
            </a:pPr>
            <a:r>
              <a:rPr lang="de-DE" sz="3600" dirty="0"/>
              <a:t> </a:t>
            </a:r>
            <a:endParaRPr lang="en-GB" sz="3600" dirty="0"/>
          </a:p>
        </p:txBody>
      </p:sp>
      <p:sp>
        <p:nvSpPr>
          <p:cNvPr id="77" name="TextBox 76"/>
          <p:cNvSpPr txBox="1"/>
          <p:nvPr/>
        </p:nvSpPr>
        <p:spPr>
          <a:xfrm>
            <a:off x="2212342" y="3767363"/>
            <a:ext cx="782757" cy="646331"/>
          </a:xfrm>
          <a:prstGeom prst="rect">
            <a:avLst/>
          </a:prstGeom>
        </p:spPr>
        <p:txBody>
          <a:bodyPr vert="horz" wrap="square" lIns="91440" tIns="45720" rIns="91440" bIns="45720" rtlCol="0" anchor="t">
            <a:spAutoFit/>
          </a:bodyPr>
          <a:lstStyle/>
          <a:p>
            <a:pPr marL="285750" indent="-285750" algn="l">
              <a:buClr>
                <a:srgbClr val="00B050"/>
              </a:buClr>
              <a:buFont typeface="Wingdings" panose="05000000000000000000" pitchFamily="2" charset="2"/>
              <a:buChar char="ü"/>
            </a:pPr>
            <a:r>
              <a:rPr lang="de-DE" sz="3600" dirty="0"/>
              <a:t> </a:t>
            </a:r>
            <a:endParaRPr lang="en-GB" sz="3600" dirty="0"/>
          </a:p>
        </p:txBody>
      </p:sp>
      <p:sp>
        <p:nvSpPr>
          <p:cNvPr id="78" name="TextBox 77"/>
          <p:cNvSpPr txBox="1"/>
          <p:nvPr/>
        </p:nvSpPr>
        <p:spPr>
          <a:xfrm>
            <a:off x="3710796" y="2376137"/>
            <a:ext cx="782757" cy="646331"/>
          </a:xfrm>
          <a:prstGeom prst="rect">
            <a:avLst/>
          </a:prstGeom>
        </p:spPr>
        <p:txBody>
          <a:bodyPr vert="horz" wrap="square" lIns="91440" tIns="45720" rIns="91440" bIns="45720" rtlCol="0" anchor="t">
            <a:spAutoFit/>
          </a:bodyPr>
          <a:lstStyle/>
          <a:p>
            <a:pPr marL="285750" indent="-285750" algn="l">
              <a:buClr>
                <a:srgbClr val="00B050"/>
              </a:buClr>
              <a:buFont typeface="Wingdings" panose="05000000000000000000" pitchFamily="2" charset="2"/>
              <a:buChar char="ü"/>
            </a:pPr>
            <a:r>
              <a:rPr lang="de-DE" sz="3600" dirty="0"/>
              <a:t> </a:t>
            </a:r>
            <a:endParaRPr lang="en-GB" sz="3600" dirty="0"/>
          </a:p>
        </p:txBody>
      </p:sp>
    </p:spTree>
    <p:extLst>
      <p:ext uri="{BB962C8B-B14F-4D97-AF65-F5344CB8AC3E}">
        <p14:creationId xmlns:p14="http://schemas.microsoft.com/office/powerpoint/2010/main" val="167032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0"/>
                                        </p:tgtEl>
                                      </p:cBhvr>
                                    </p:animEffect>
                                    <p:set>
                                      <p:cBhvr>
                                        <p:cTn id="7" dur="1" fill="hold">
                                          <p:stCondLst>
                                            <p:cond delay="499"/>
                                          </p:stCondLst>
                                        </p:cTn>
                                        <p:tgtEl>
                                          <p:spTgt spid="7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9"/>
                                        </p:tgtEl>
                                      </p:cBhvr>
                                    </p:animEffect>
                                    <p:set>
                                      <p:cBhvr>
                                        <p:cTn id="10" dur="1" fill="hold">
                                          <p:stCondLst>
                                            <p:cond delay="499"/>
                                          </p:stCondLst>
                                        </p:cTn>
                                        <p:tgtEl>
                                          <p:spTgt spid="6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500"/>
                                        <p:tgtEl>
                                          <p:spTgt spid="7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500"/>
                                        <p:tgtEl>
                                          <p:spTgt spid="7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500"/>
                                        <p:tgtEl>
                                          <p:spTgt spid="7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1" grpId="0" animBg="1"/>
      <p:bldP spid="72" grpId="0" animBg="1"/>
      <p:bldP spid="73" grpId="0"/>
      <p:bldP spid="74" grpId="0"/>
      <p:bldP spid="75" grpId="0"/>
      <p:bldP spid="76" grpId="0"/>
      <p:bldP spid="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FAIR – Facility </a:t>
            </a:r>
            <a:r>
              <a:rPr lang="de-DE" dirty="0" err="1"/>
              <a:t>for</a:t>
            </a:r>
            <a:r>
              <a:rPr lang="de-DE" dirty="0"/>
              <a:t> Antiproton </a:t>
            </a:r>
            <a:r>
              <a:rPr lang="de-DE" dirty="0" err="1"/>
              <a:t>and</a:t>
            </a:r>
            <a:r>
              <a:rPr lang="de-DE" dirty="0"/>
              <a:t> Ion Research</a:t>
            </a:r>
          </a:p>
        </p:txBody>
      </p:sp>
      <p:pic>
        <p:nvPicPr>
          <p:cNvPr id="4" name="Grafik 3">
            <a:extLst>
              <a:ext uri="{FF2B5EF4-FFF2-40B4-BE49-F238E27FC236}">
                <a16:creationId xmlns:a16="http://schemas.microsoft.com/office/drawing/2014/main" id="{F0223F52-B9CE-004F-8B61-2340CA2483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352" y="913032"/>
            <a:ext cx="9335729" cy="4630328"/>
          </a:xfrm>
          <a:prstGeom prst="rect">
            <a:avLst/>
          </a:prstGeom>
        </p:spPr>
      </p:pic>
      <p:sp>
        <p:nvSpPr>
          <p:cNvPr id="5" name="Textfeld 6"/>
          <p:cNvSpPr txBox="1"/>
          <p:nvPr/>
        </p:nvSpPr>
        <p:spPr>
          <a:xfrm>
            <a:off x="6169118" y="3668656"/>
            <a:ext cx="2903929" cy="1203562"/>
          </a:xfrm>
          <a:prstGeom prst="rect">
            <a:avLst/>
          </a:prstGeom>
          <a:solidFill>
            <a:schemeClr val="bg1">
              <a:alpha val="75000"/>
            </a:schemeClr>
          </a:solidFill>
        </p:spPr>
        <p:txBody>
          <a:bodyPr vert="horz" wrap="square" lIns="80165" tIns="40082" rIns="80165" bIns="40082" rtlCol="0" anchor="t">
            <a:spAutoFit/>
          </a:bodyPr>
          <a:lstStyle/>
          <a:p>
            <a:pPr marL="300612" indent="-300612">
              <a:spcBef>
                <a:spcPct val="20000"/>
              </a:spcBef>
              <a:buClr>
                <a:srgbClr val="FDBB63"/>
              </a:buClr>
              <a:buFont typeface="Wingdings" charset="2"/>
              <a:buChar char="§"/>
              <a:defRPr/>
            </a:pPr>
            <a:r>
              <a:rPr lang="en-US" sz="1403" dirty="0">
                <a:solidFill>
                  <a:srgbClr val="000000"/>
                </a:solidFill>
                <a:latin typeface="Arial" panose="020B0604020202020204" pitchFamily="34" charset="0"/>
                <a:cs typeface="Arial" panose="020B0604020202020204" pitchFamily="34" charset="0"/>
              </a:rPr>
              <a:t>Milestone of the European Research Infrastructure Roadmap (ESFRI) </a:t>
            </a:r>
          </a:p>
          <a:p>
            <a:pPr marL="300612" indent="-300612">
              <a:spcBef>
                <a:spcPct val="20000"/>
              </a:spcBef>
              <a:buClr>
                <a:srgbClr val="FDBB63"/>
              </a:buClr>
              <a:buFont typeface="Wingdings" charset="2"/>
              <a:buChar char="§"/>
              <a:defRPr/>
            </a:pPr>
            <a:r>
              <a:rPr lang="en-US" sz="1403" dirty="0">
                <a:solidFill>
                  <a:srgbClr val="000000"/>
                </a:solidFill>
                <a:latin typeface="Arial" panose="020B0604020202020204" pitchFamily="34" charset="0"/>
                <a:cs typeface="Arial" panose="020B0604020202020204" pitchFamily="34" charset="0"/>
              </a:rPr>
              <a:t>Top-priority of the nuclear physics community</a:t>
            </a:r>
          </a:p>
        </p:txBody>
      </p:sp>
      <p:sp>
        <p:nvSpPr>
          <p:cNvPr id="6" name="Textfeld 29"/>
          <p:cNvSpPr txBox="1"/>
          <p:nvPr/>
        </p:nvSpPr>
        <p:spPr>
          <a:xfrm>
            <a:off x="6169118" y="2306817"/>
            <a:ext cx="2929795" cy="1203562"/>
          </a:xfrm>
          <a:prstGeom prst="rect">
            <a:avLst/>
          </a:prstGeom>
          <a:solidFill>
            <a:schemeClr val="bg1">
              <a:alpha val="75000"/>
            </a:schemeClr>
          </a:solidFill>
        </p:spPr>
        <p:txBody>
          <a:bodyPr vert="horz" wrap="square" lIns="80165" tIns="40082" rIns="80165" bIns="40082" rtlCol="0" anchor="t">
            <a:spAutoFit/>
          </a:bodyPr>
          <a:lstStyle/>
          <a:p>
            <a:pPr marL="300612" indent="-300612">
              <a:spcBef>
                <a:spcPct val="20000"/>
              </a:spcBef>
              <a:buClr>
                <a:srgbClr val="FDBB63"/>
              </a:buClr>
              <a:buFont typeface="Wingdings" charset="2"/>
              <a:buChar char="§"/>
              <a:defRPr/>
            </a:pPr>
            <a:r>
              <a:rPr lang="en-US" sz="1403" dirty="0">
                <a:solidFill>
                  <a:srgbClr val="000000"/>
                </a:solidFill>
                <a:latin typeface="Arial" panose="020B0604020202020204" pitchFamily="34" charset="0"/>
                <a:cs typeface="Arial" panose="020B0604020202020204" pitchFamily="34" charset="0"/>
              </a:rPr>
              <a:t>Offering a broad spectrum of different research topics</a:t>
            </a:r>
          </a:p>
          <a:p>
            <a:pPr marL="300612" indent="-300612">
              <a:spcBef>
                <a:spcPct val="20000"/>
              </a:spcBef>
              <a:buClr>
                <a:srgbClr val="FDBB63"/>
              </a:buClr>
              <a:buFont typeface="Wingdings" charset="2"/>
              <a:buChar char="§"/>
              <a:defRPr/>
            </a:pPr>
            <a:r>
              <a:rPr lang="en-US" sz="1403" dirty="0">
                <a:solidFill>
                  <a:srgbClr val="000000"/>
                </a:solidFill>
                <a:latin typeface="Arial" panose="020B0604020202020204" pitchFamily="34" charset="0"/>
                <a:cs typeface="Arial" panose="020B0604020202020204" pitchFamily="34" charset="0"/>
              </a:rPr>
              <a:t>Covering many different facets in physics but also in applications</a:t>
            </a:r>
          </a:p>
        </p:txBody>
      </p:sp>
    </p:spTree>
    <p:extLst>
      <p:ext uri="{BB962C8B-B14F-4D97-AF65-F5344CB8AC3E}">
        <p14:creationId xmlns:p14="http://schemas.microsoft.com/office/powerpoint/2010/main" val="1838759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HITRAP Experiments</a:t>
            </a:r>
            <a:endParaRPr lang="en-GB" dirty="0"/>
          </a:p>
        </p:txBody>
      </p:sp>
      <p:sp>
        <p:nvSpPr>
          <p:cNvPr id="3" name="Inhaltsplatzhalter 2"/>
          <p:cNvSpPr txBox="1">
            <a:spLocks/>
          </p:cNvSpPr>
          <p:nvPr/>
        </p:nvSpPr>
        <p:spPr>
          <a:xfrm>
            <a:off x="5593021" y="1227904"/>
            <a:ext cx="3452088" cy="4412185"/>
          </a:xfrm>
          <a:prstGeom prst="rect">
            <a:avLst/>
          </a:prstGeom>
        </p:spPr>
        <p:txBody>
          <a:bodyPr>
            <a:norm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latin typeface="+mn-lt"/>
              </a:rPr>
              <a:t>Preparation for beam time in May 2022</a:t>
            </a:r>
          </a:p>
          <a:p>
            <a:r>
              <a:rPr lang="en-US" dirty="0">
                <a:latin typeface="+mn-lt"/>
              </a:rPr>
              <a:t>Commissioning of LEBT with</a:t>
            </a:r>
            <a:br>
              <a:rPr lang="en-US" dirty="0">
                <a:latin typeface="+mn-lt"/>
              </a:rPr>
            </a:br>
            <a:r>
              <a:rPr lang="en-US" dirty="0">
                <a:latin typeface="+mn-lt"/>
              </a:rPr>
              <a:t>EBIT ion source</a:t>
            </a:r>
          </a:p>
          <a:p>
            <a:r>
              <a:rPr lang="en-US" dirty="0">
                <a:latin typeface="+mn-lt"/>
              </a:rPr>
              <a:t>Detection of highly charged argon ions in vertical beamline</a:t>
            </a:r>
          </a:p>
          <a:p>
            <a:r>
              <a:rPr lang="en-US" dirty="0">
                <a:latin typeface="+mn-lt"/>
              </a:rPr>
              <a:t>Next step: installation of cold valve between LEBT and ARTEMIS</a:t>
            </a:r>
          </a:p>
          <a:p>
            <a:endParaRPr lang="de-DE" dirty="0"/>
          </a:p>
        </p:txBody>
      </p:sp>
      <p:pic>
        <p:nvPicPr>
          <p:cNvPr id="4" name="Google Shape;143;g7045cb3f98_2_1402">
            <a:extLst>
              <a:ext uri="{FF2B5EF4-FFF2-40B4-BE49-F238E27FC236}">
                <a16:creationId xmlns:a16="http://schemas.microsoft.com/office/drawing/2014/main" id="{87D26807-E9D2-49DF-9049-240153E6BA1F}"/>
              </a:ext>
            </a:extLst>
          </p:cNvPr>
          <p:cNvPicPr preferRelativeResize="0">
            <a:picLocks noChangeAspect="1"/>
          </p:cNvPicPr>
          <p:nvPr/>
        </p:nvPicPr>
        <p:blipFill rotWithShape="1">
          <a:blip r:embed="rId3">
            <a:alphaModFix/>
          </a:blip>
          <a:srcRect/>
          <a:stretch/>
        </p:blipFill>
        <p:spPr>
          <a:xfrm>
            <a:off x="1817256" y="4577526"/>
            <a:ext cx="882369" cy="352948"/>
          </a:xfrm>
          <a:prstGeom prst="rect">
            <a:avLst/>
          </a:prstGeom>
          <a:noFill/>
          <a:ln>
            <a:noFill/>
          </a:ln>
        </p:spPr>
      </p:pic>
      <p:pic>
        <p:nvPicPr>
          <p:cNvPr id="5" name="Picture 11">
            <a:extLst>
              <a:ext uri="{FF2B5EF4-FFF2-40B4-BE49-F238E27FC236}">
                <a16:creationId xmlns:a16="http://schemas.microsoft.com/office/drawing/2014/main" id="{119E9780-EB39-45CD-B051-46D491C7E8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63" y="4573023"/>
            <a:ext cx="1170591" cy="37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8">
            <a:extLst>
              <a:ext uri="{FF2B5EF4-FFF2-40B4-BE49-F238E27FC236}">
                <a16:creationId xmlns:a16="http://schemas.microsoft.com/office/drawing/2014/main" id="{2ABB9014-B819-48AD-931D-CDAF2BED4B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560" y="4634815"/>
            <a:ext cx="659249" cy="219749"/>
          </a:xfrm>
          <a:prstGeom prst="rect">
            <a:avLst/>
          </a:prstGeom>
        </p:spPr>
      </p:pic>
      <p:sp>
        <p:nvSpPr>
          <p:cNvPr id="7" name="Rectangle 12"/>
          <p:cNvSpPr>
            <a:spLocks noChangeArrowheads="1"/>
          </p:cNvSpPr>
          <p:nvPr/>
        </p:nvSpPr>
        <p:spPr bwMode="auto">
          <a:xfrm>
            <a:off x="5913184" y="4338087"/>
            <a:ext cx="748967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indent="4492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0"/>
            <a:r>
              <a:rPr lang="en-US" altLang="de-DE" sz="1200" i="1" dirty="0">
                <a:latin typeface="Calibri" panose="020F0502020204030204" pitchFamily="34" charset="0"/>
                <a:cs typeface="Calibri" panose="020F0502020204030204" pitchFamily="34" charset="0"/>
              </a:rPr>
              <a:t>J. Klimes, K. Anjum, M. Horst, S. Rausch, </a:t>
            </a:r>
          </a:p>
          <a:p>
            <a:pPr indent="0"/>
            <a:r>
              <a:rPr lang="en-US" altLang="de-DE" sz="1200" i="1" dirty="0">
                <a:latin typeface="Calibri" panose="020F0502020204030204" pitchFamily="34" charset="0"/>
                <a:cs typeface="Calibri" panose="020F0502020204030204" pitchFamily="34" charset="0"/>
              </a:rPr>
              <a:t>K. Kanika, M. </a:t>
            </a:r>
            <a:r>
              <a:rPr lang="en-US" altLang="de-DE" sz="1200" i="1" dirty="0" err="1">
                <a:latin typeface="Calibri" panose="020F0502020204030204" pitchFamily="34" charset="0"/>
                <a:cs typeface="Calibri" panose="020F0502020204030204" pitchFamily="34" charset="0"/>
              </a:rPr>
              <a:t>Chambath</a:t>
            </a:r>
            <a:r>
              <a:rPr lang="en-US" altLang="de-DE" sz="1200" i="1" dirty="0">
                <a:latin typeface="Calibri" panose="020F0502020204030204" pitchFamily="34" charset="0"/>
                <a:cs typeface="Calibri" panose="020F0502020204030204" pitchFamily="34" charset="0"/>
              </a:rPr>
              <a:t>, M. Vogel, W. Quint</a:t>
            </a:r>
          </a:p>
        </p:txBody>
      </p:sp>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067" y="1227904"/>
            <a:ext cx="2313128" cy="3408561"/>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0725" y="1519059"/>
            <a:ext cx="1349694" cy="18000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Lst>
        </p:spPr>
      </p:pic>
      <p:sp>
        <p:nvSpPr>
          <p:cNvPr id="10" name="Rectangle 12"/>
          <p:cNvSpPr>
            <a:spLocks noChangeArrowheads="1"/>
          </p:cNvSpPr>
          <p:nvPr/>
        </p:nvSpPr>
        <p:spPr bwMode="auto">
          <a:xfrm>
            <a:off x="3138256" y="1280911"/>
            <a:ext cx="253447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indent="4492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0"/>
            <a:r>
              <a:rPr lang="en-US" altLang="de-DE" sz="1400" b="1" dirty="0">
                <a:solidFill>
                  <a:srgbClr val="000099"/>
                </a:solidFill>
                <a:cs typeface="Times New Roman" panose="02020603050405020304" pitchFamily="18" charset="0"/>
              </a:rPr>
              <a:t>Test setup with cold valve</a:t>
            </a:r>
          </a:p>
        </p:txBody>
      </p:sp>
      <p:cxnSp>
        <p:nvCxnSpPr>
          <p:cNvPr id="11" name="Gerade Verbindung 3"/>
          <p:cNvCxnSpPr>
            <a:cxnSpLocks noChangeShapeType="1"/>
          </p:cNvCxnSpPr>
          <p:nvPr/>
        </p:nvCxnSpPr>
        <p:spPr bwMode="auto">
          <a:xfrm flipH="1">
            <a:off x="968831" y="1466352"/>
            <a:ext cx="2711438" cy="1162876"/>
          </a:xfrm>
          <a:prstGeom prst="line">
            <a:avLst/>
          </a:prstGeom>
          <a:noFill/>
          <a:ln w="34925" algn="ctr">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Grafik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6437" y="3319059"/>
            <a:ext cx="2426128" cy="1586792"/>
          </a:xfrm>
          <a:prstGeom prst="rect">
            <a:avLst/>
          </a:prstGeom>
        </p:spPr>
      </p:pic>
      <p:sp>
        <p:nvSpPr>
          <p:cNvPr id="15" name="Rechteck 38"/>
          <p:cNvSpPr/>
          <p:nvPr/>
        </p:nvSpPr>
        <p:spPr>
          <a:xfrm>
            <a:off x="3046744" y="3266044"/>
            <a:ext cx="2525820" cy="124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6" name="Rectangle 12"/>
          <p:cNvSpPr>
            <a:spLocks noChangeArrowheads="1"/>
          </p:cNvSpPr>
          <p:nvPr/>
        </p:nvSpPr>
        <p:spPr bwMode="auto">
          <a:xfrm>
            <a:off x="3090708" y="3406349"/>
            <a:ext cx="258202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indent="4492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0"/>
            <a:r>
              <a:rPr lang="en-US" altLang="de-DE" sz="1000" b="1" dirty="0">
                <a:solidFill>
                  <a:srgbClr val="000099"/>
                </a:solidFill>
                <a:cs typeface="Times New Roman" panose="02020603050405020304" pitchFamily="18" charset="0"/>
              </a:rPr>
              <a:t>Detection of </a:t>
            </a:r>
            <a:r>
              <a:rPr lang="en-US" altLang="de-DE" sz="1000" b="1" dirty="0" err="1">
                <a:solidFill>
                  <a:srgbClr val="000099"/>
                </a:solidFill>
                <a:cs typeface="Times New Roman" panose="02020603050405020304" pitchFamily="18" charset="0"/>
              </a:rPr>
              <a:t>Ar</a:t>
            </a:r>
            <a:r>
              <a:rPr lang="en-US" altLang="de-DE" sz="1000" b="1" baseline="30000" dirty="0" err="1">
                <a:solidFill>
                  <a:srgbClr val="000099"/>
                </a:solidFill>
                <a:cs typeface="Times New Roman" panose="02020603050405020304" pitchFamily="18" charset="0"/>
              </a:rPr>
              <a:t>X</a:t>
            </a:r>
            <a:r>
              <a:rPr lang="en-US" altLang="de-DE" sz="1000" b="1" baseline="30000" dirty="0">
                <a:solidFill>
                  <a:srgbClr val="000099"/>
                </a:solidFill>
                <a:cs typeface="Times New Roman" panose="02020603050405020304" pitchFamily="18" charset="0"/>
              </a:rPr>
              <a:t>+</a:t>
            </a:r>
            <a:r>
              <a:rPr lang="en-US" altLang="de-DE" sz="1000" b="1" dirty="0">
                <a:solidFill>
                  <a:srgbClr val="000099"/>
                </a:solidFill>
                <a:cs typeface="Times New Roman" panose="02020603050405020304" pitchFamily="18" charset="0"/>
              </a:rPr>
              <a:t> ions in diagnostic unit</a:t>
            </a:r>
          </a:p>
        </p:txBody>
      </p:sp>
      <p:cxnSp>
        <p:nvCxnSpPr>
          <p:cNvPr id="12" name="Gerade Verbindung 10"/>
          <p:cNvCxnSpPr>
            <a:cxnSpLocks noChangeShapeType="1"/>
          </p:cNvCxnSpPr>
          <p:nvPr/>
        </p:nvCxnSpPr>
        <p:spPr bwMode="auto">
          <a:xfrm flipH="1" flipV="1">
            <a:off x="1088571" y="3241560"/>
            <a:ext cx="2591698" cy="17645"/>
          </a:xfrm>
          <a:prstGeom prst="line">
            <a:avLst/>
          </a:prstGeom>
          <a:noFill/>
          <a:ln w="34925" algn="ctr">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p:cNvSpPr txBox="1"/>
          <p:nvPr/>
        </p:nvSpPr>
        <p:spPr>
          <a:xfrm>
            <a:off x="179088" y="904740"/>
            <a:ext cx="5028043" cy="369332"/>
          </a:xfrm>
          <a:prstGeom prst="rect">
            <a:avLst/>
          </a:prstGeom>
        </p:spPr>
        <p:txBody>
          <a:bodyPr vert="horz" wrap="none" lIns="91440" tIns="45720" rIns="91440" bIns="45720" rtlCol="0" anchor="t">
            <a:spAutoFit/>
          </a:bodyPr>
          <a:lstStyle/>
          <a:p>
            <a:r>
              <a:rPr lang="de-DE" dirty="0" err="1">
                <a:solidFill>
                  <a:srgbClr val="00B050"/>
                </a:solidFill>
              </a:rPr>
              <a:t>Connecting</a:t>
            </a:r>
            <a:r>
              <a:rPr lang="de-DE" dirty="0">
                <a:solidFill>
                  <a:srgbClr val="00B050"/>
                </a:solidFill>
              </a:rPr>
              <a:t> ARTEMIS </a:t>
            </a:r>
            <a:r>
              <a:rPr lang="de-DE" dirty="0" err="1">
                <a:solidFill>
                  <a:srgbClr val="00B050"/>
                </a:solidFill>
              </a:rPr>
              <a:t>to</a:t>
            </a:r>
            <a:r>
              <a:rPr lang="de-DE" dirty="0">
                <a:solidFill>
                  <a:srgbClr val="00B050"/>
                </a:solidFill>
              </a:rPr>
              <a:t> Low </a:t>
            </a:r>
            <a:r>
              <a:rPr lang="de-DE" dirty="0" err="1">
                <a:solidFill>
                  <a:srgbClr val="00B050"/>
                </a:solidFill>
              </a:rPr>
              <a:t>Energy</a:t>
            </a:r>
            <a:r>
              <a:rPr lang="de-DE" dirty="0">
                <a:solidFill>
                  <a:srgbClr val="00B050"/>
                </a:solidFill>
              </a:rPr>
              <a:t> beam </a:t>
            </a:r>
            <a:r>
              <a:rPr lang="de-DE" dirty="0" err="1">
                <a:solidFill>
                  <a:srgbClr val="00B050"/>
                </a:solidFill>
              </a:rPr>
              <a:t>line</a:t>
            </a:r>
            <a:endParaRPr lang="en-GB" b="1" dirty="0">
              <a:solidFill>
                <a:srgbClr val="00B050"/>
              </a:solidFill>
            </a:endParaRPr>
          </a:p>
        </p:txBody>
      </p:sp>
      <p:sp>
        <p:nvSpPr>
          <p:cNvPr id="14" name="Rechteck 37"/>
          <p:cNvSpPr/>
          <p:nvPr/>
        </p:nvSpPr>
        <p:spPr>
          <a:xfrm>
            <a:off x="3078857" y="3372074"/>
            <a:ext cx="2561287" cy="1546844"/>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Tree>
    <p:extLst>
      <p:ext uri="{BB962C8B-B14F-4D97-AF65-F5344CB8AC3E}">
        <p14:creationId xmlns:p14="http://schemas.microsoft.com/office/powerpoint/2010/main" val="60226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Rectangle 52"/>
          <p:cNvSpPr/>
          <p:nvPr/>
        </p:nvSpPr>
        <p:spPr>
          <a:xfrm>
            <a:off x="1016004" y="1451477"/>
            <a:ext cx="1800000" cy="481092"/>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title"/>
          </p:nvPr>
        </p:nvSpPr>
        <p:spPr>
          <a:xfrm>
            <a:off x="317638" y="231075"/>
            <a:ext cx="5130662" cy="590668"/>
          </a:xfrm>
        </p:spPr>
        <p:txBody>
          <a:bodyPr/>
          <a:lstStyle/>
          <a:p>
            <a:r>
              <a:rPr lang="de-DE" dirty="0"/>
              <a:t>APPA: </a:t>
            </a:r>
            <a:r>
              <a:rPr lang="de-DE" dirty="0" err="1"/>
              <a:t>Atomic</a:t>
            </a:r>
            <a:r>
              <a:rPr lang="de-DE" dirty="0"/>
              <a:t> </a:t>
            </a:r>
            <a:r>
              <a:rPr lang="de-DE" dirty="0" err="1"/>
              <a:t>Physics</a:t>
            </a:r>
            <a:r>
              <a:rPr lang="de-DE" dirty="0"/>
              <a:t>, Plasma </a:t>
            </a:r>
            <a:r>
              <a:rPr lang="de-DE" dirty="0" err="1"/>
              <a:t>physics</a:t>
            </a:r>
            <a:r>
              <a:rPr lang="de-DE" dirty="0"/>
              <a:t>, </a:t>
            </a:r>
            <a:r>
              <a:rPr lang="de-DE" dirty="0" err="1"/>
              <a:t>and</a:t>
            </a:r>
            <a:r>
              <a:rPr lang="de-DE" dirty="0"/>
              <a:t> Applied </a:t>
            </a:r>
            <a:r>
              <a:rPr lang="de-DE" dirty="0" err="1"/>
              <a:t>science</a:t>
            </a:r>
            <a:endParaRPr lang="en-GB" dirty="0"/>
          </a:p>
        </p:txBody>
      </p:sp>
      <p:sp>
        <p:nvSpPr>
          <p:cNvPr id="3" name="Rectangle 2"/>
          <p:cNvSpPr/>
          <p:nvPr/>
        </p:nvSpPr>
        <p:spPr>
          <a:xfrm>
            <a:off x="439671" y="916062"/>
            <a:ext cx="8782453" cy="369332"/>
          </a:xfrm>
          <a:prstGeom prst="rect">
            <a:avLst/>
          </a:prstGeom>
        </p:spPr>
        <p:txBody>
          <a:bodyPr wrap="square">
            <a:spAutoFit/>
          </a:bodyPr>
          <a:lstStyle/>
          <a:p>
            <a:pPr>
              <a:defRPr/>
            </a:pPr>
            <a:r>
              <a:rPr lang="de-DE" dirty="0">
                <a:solidFill>
                  <a:srgbClr val="00B050"/>
                </a:solidFill>
              </a:rPr>
              <a:t>SPARC Precision </a:t>
            </a:r>
            <a:r>
              <a:rPr lang="de-DE" dirty="0" err="1">
                <a:solidFill>
                  <a:srgbClr val="00B050"/>
                </a:solidFill>
              </a:rPr>
              <a:t>physics</a:t>
            </a:r>
            <a:r>
              <a:rPr lang="de-DE" dirty="0">
                <a:solidFill>
                  <a:srgbClr val="00B050"/>
                </a:solidFill>
              </a:rPr>
              <a:t> </a:t>
            </a:r>
            <a:r>
              <a:rPr lang="de-DE" dirty="0" err="1">
                <a:solidFill>
                  <a:srgbClr val="00B050"/>
                </a:solidFill>
              </a:rPr>
              <a:t>by</a:t>
            </a:r>
            <a:r>
              <a:rPr lang="de-DE" dirty="0">
                <a:solidFill>
                  <a:srgbClr val="00B050"/>
                </a:solidFill>
              </a:rPr>
              <a:t> </a:t>
            </a:r>
            <a:r>
              <a:rPr lang="de-DE" dirty="0" err="1">
                <a:solidFill>
                  <a:srgbClr val="00B050"/>
                </a:solidFill>
              </a:rPr>
              <a:t>trapping</a:t>
            </a:r>
            <a:r>
              <a:rPr lang="de-DE" dirty="0">
                <a:solidFill>
                  <a:srgbClr val="00B050"/>
                </a:solidFill>
              </a:rPr>
              <a:t> </a:t>
            </a:r>
            <a:r>
              <a:rPr lang="de-DE" dirty="0" err="1">
                <a:solidFill>
                  <a:srgbClr val="00B050"/>
                </a:solidFill>
              </a:rPr>
              <a:t>and</a:t>
            </a:r>
            <a:r>
              <a:rPr lang="de-DE" dirty="0">
                <a:solidFill>
                  <a:srgbClr val="00B050"/>
                </a:solidFill>
              </a:rPr>
              <a:t> </a:t>
            </a:r>
            <a:r>
              <a:rPr lang="de-DE" dirty="0" err="1">
                <a:solidFill>
                  <a:srgbClr val="00B050"/>
                </a:solidFill>
              </a:rPr>
              <a:t>storage</a:t>
            </a:r>
            <a:endParaRPr lang="en-GB" dirty="0">
              <a:solidFill>
                <a:srgbClr val="00B050"/>
              </a:solidFill>
            </a:endParaRPr>
          </a:p>
        </p:txBody>
      </p:sp>
      <p:sp>
        <p:nvSpPr>
          <p:cNvPr id="10" name="TextBox 9"/>
          <p:cNvSpPr txBox="1"/>
          <p:nvPr/>
        </p:nvSpPr>
        <p:spPr>
          <a:xfrm>
            <a:off x="618063" y="1329261"/>
            <a:ext cx="237065" cy="184666"/>
          </a:xfrm>
          <a:prstGeom prst="rect">
            <a:avLst/>
          </a:prstGeom>
        </p:spPr>
        <p:txBody>
          <a:bodyPr vert="horz" wrap="square" lIns="0" tIns="0" rIns="0" bIns="0" rtlCol="0" anchor="t">
            <a:spAutoFit/>
          </a:bodyPr>
          <a:lstStyle/>
          <a:p>
            <a:pPr algn="l"/>
            <a:r>
              <a:rPr lang="de-DE" sz="1200" dirty="0"/>
              <a:t>10</a:t>
            </a:r>
            <a:r>
              <a:rPr lang="de-DE" sz="1200" baseline="30000" dirty="0"/>
              <a:t>4</a:t>
            </a:r>
            <a:endParaRPr lang="en-GB" sz="1200" baseline="30000" dirty="0"/>
          </a:p>
        </p:txBody>
      </p:sp>
      <p:sp>
        <p:nvSpPr>
          <p:cNvPr id="11" name="TextBox 10"/>
          <p:cNvSpPr txBox="1"/>
          <p:nvPr/>
        </p:nvSpPr>
        <p:spPr>
          <a:xfrm>
            <a:off x="618063" y="1657768"/>
            <a:ext cx="237065" cy="184666"/>
          </a:xfrm>
          <a:prstGeom prst="rect">
            <a:avLst/>
          </a:prstGeom>
        </p:spPr>
        <p:txBody>
          <a:bodyPr vert="horz" wrap="square" lIns="0" tIns="0" rIns="0" bIns="0" rtlCol="0" anchor="t">
            <a:spAutoFit/>
          </a:bodyPr>
          <a:lstStyle/>
          <a:p>
            <a:pPr algn="l"/>
            <a:r>
              <a:rPr lang="de-DE" sz="1200" dirty="0"/>
              <a:t>10</a:t>
            </a:r>
            <a:r>
              <a:rPr lang="de-DE" sz="1200" baseline="30000" dirty="0"/>
              <a:t>3</a:t>
            </a:r>
            <a:endParaRPr lang="en-GB" sz="1200" baseline="30000" dirty="0"/>
          </a:p>
        </p:txBody>
      </p:sp>
      <p:sp>
        <p:nvSpPr>
          <p:cNvPr id="12" name="TextBox 11"/>
          <p:cNvSpPr txBox="1"/>
          <p:nvPr/>
        </p:nvSpPr>
        <p:spPr>
          <a:xfrm>
            <a:off x="618063" y="1986275"/>
            <a:ext cx="237065" cy="184666"/>
          </a:xfrm>
          <a:prstGeom prst="rect">
            <a:avLst/>
          </a:prstGeom>
        </p:spPr>
        <p:txBody>
          <a:bodyPr vert="horz" wrap="square" lIns="0" tIns="0" rIns="0" bIns="0" rtlCol="0" anchor="t">
            <a:spAutoFit/>
          </a:bodyPr>
          <a:lstStyle/>
          <a:p>
            <a:pPr algn="l"/>
            <a:r>
              <a:rPr lang="de-DE" sz="1200" dirty="0"/>
              <a:t>10</a:t>
            </a:r>
            <a:r>
              <a:rPr lang="de-DE" sz="1200" baseline="30000" dirty="0"/>
              <a:t>2</a:t>
            </a:r>
            <a:endParaRPr lang="en-GB" sz="1200" baseline="30000" dirty="0"/>
          </a:p>
        </p:txBody>
      </p:sp>
      <p:sp>
        <p:nvSpPr>
          <p:cNvPr id="13" name="TextBox 12"/>
          <p:cNvSpPr txBox="1"/>
          <p:nvPr/>
        </p:nvSpPr>
        <p:spPr>
          <a:xfrm>
            <a:off x="618063" y="2314782"/>
            <a:ext cx="237065" cy="184666"/>
          </a:xfrm>
          <a:prstGeom prst="rect">
            <a:avLst/>
          </a:prstGeom>
        </p:spPr>
        <p:txBody>
          <a:bodyPr vert="horz" wrap="square" lIns="0" tIns="0" rIns="0" bIns="0" rtlCol="0" anchor="t">
            <a:spAutoFit/>
          </a:bodyPr>
          <a:lstStyle/>
          <a:p>
            <a:pPr algn="l"/>
            <a:r>
              <a:rPr lang="de-DE" sz="1200" dirty="0"/>
              <a:t>10</a:t>
            </a:r>
            <a:r>
              <a:rPr lang="de-DE" sz="1200" baseline="30000" dirty="0"/>
              <a:t>1</a:t>
            </a:r>
            <a:endParaRPr lang="en-GB" sz="1200" baseline="30000" dirty="0"/>
          </a:p>
        </p:txBody>
      </p:sp>
      <p:sp>
        <p:nvSpPr>
          <p:cNvPr id="14" name="TextBox 13"/>
          <p:cNvSpPr txBox="1"/>
          <p:nvPr/>
        </p:nvSpPr>
        <p:spPr>
          <a:xfrm>
            <a:off x="618063" y="2643289"/>
            <a:ext cx="237065" cy="184666"/>
          </a:xfrm>
          <a:prstGeom prst="rect">
            <a:avLst/>
          </a:prstGeom>
        </p:spPr>
        <p:txBody>
          <a:bodyPr vert="horz" wrap="square" lIns="0" tIns="0" rIns="0" bIns="0" rtlCol="0" anchor="t">
            <a:spAutoFit/>
          </a:bodyPr>
          <a:lstStyle/>
          <a:p>
            <a:pPr algn="l"/>
            <a:r>
              <a:rPr lang="de-DE" sz="1200" dirty="0"/>
              <a:t>10</a:t>
            </a:r>
            <a:r>
              <a:rPr lang="de-DE" sz="1200" baseline="30000" dirty="0"/>
              <a:t>0</a:t>
            </a:r>
            <a:endParaRPr lang="en-GB" sz="1200" baseline="30000" dirty="0"/>
          </a:p>
        </p:txBody>
      </p:sp>
      <p:sp>
        <p:nvSpPr>
          <p:cNvPr id="15" name="TextBox 14"/>
          <p:cNvSpPr txBox="1"/>
          <p:nvPr/>
        </p:nvSpPr>
        <p:spPr>
          <a:xfrm>
            <a:off x="550328" y="2971796"/>
            <a:ext cx="304800" cy="184666"/>
          </a:xfrm>
          <a:prstGeom prst="rect">
            <a:avLst/>
          </a:prstGeom>
        </p:spPr>
        <p:txBody>
          <a:bodyPr vert="horz" wrap="square" lIns="0" tIns="0" rIns="0" bIns="0" rtlCol="0" anchor="t">
            <a:spAutoFit/>
          </a:bodyPr>
          <a:lstStyle/>
          <a:p>
            <a:pPr algn="l"/>
            <a:r>
              <a:rPr lang="de-DE" sz="1200" dirty="0"/>
              <a:t>10</a:t>
            </a:r>
            <a:r>
              <a:rPr lang="de-DE" sz="1200" baseline="30000" dirty="0"/>
              <a:t>-1</a:t>
            </a:r>
            <a:endParaRPr lang="en-GB" sz="1200" baseline="30000" dirty="0"/>
          </a:p>
        </p:txBody>
      </p:sp>
      <p:sp>
        <p:nvSpPr>
          <p:cNvPr id="16" name="TextBox 15"/>
          <p:cNvSpPr txBox="1"/>
          <p:nvPr/>
        </p:nvSpPr>
        <p:spPr>
          <a:xfrm>
            <a:off x="550328" y="3300303"/>
            <a:ext cx="304800" cy="184666"/>
          </a:xfrm>
          <a:prstGeom prst="rect">
            <a:avLst/>
          </a:prstGeom>
        </p:spPr>
        <p:txBody>
          <a:bodyPr vert="horz" wrap="square" lIns="0" tIns="0" rIns="0" bIns="0" rtlCol="0" anchor="t">
            <a:spAutoFit/>
          </a:bodyPr>
          <a:lstStyle/>
          <a:p>
            <a:pPr algn="l"/>
            <a:r>
              <a:rPr lang="de-DE" sz="1200" dirty="0"/>
              <a:t>10</a:t>
            </a:r>
            <a:r>
              <a:rPr lang="de-DE" sz="1200" baseline="30000" dirty="0"/>
              <a:t>-2</a:t>
            </a:r>
          </a:p>
        </p:txBody>
      </p:sp>
      <p:sp>
        <p:nvSpPr>
          <p:cNvPr id="17" name="TextBox 16"/>
          <p:cNvSpPr txBox="1"/>
          <p:nvPr/>
        </p:nvSpPr>
        <p:spPr>
          <a:xfrm>
            <a:off x="507995" y="3628810"/>
            <a:ext cx="347133" cy="184666"/>
          </a:xfrm>
          <a:prstGeom prst="rect">
            <a:avLst/>
          </a:prstGeom>
        </p:spPr>
        <p:txBody>
          <a:bodyPr vert="horz" wrap="square" lIns="0" tIns="0" rIns="0" bIns="0" rtlCol="0" anchor="t">
            <a:spAutoFit/>
          </a:bodyPr>
          <a:lstStyle/>
          <a:p>
            <a:pPr algn="l"/>
            <a:r>
              <a:rPr lang="de-DE" sz="1200" dirty="0"/>
              <a:t>10</a:t>
            </a:r>
            <a:r>
              <a:rPr lang="de-DE" sz="1200" baseline="30000" dirty="0"/>
              <a:t>-10</a:t>
            </a:r>
          </a:p>
        </p:txBody>
      </p:sp>
      <p:sp>
        <p:nvSpPr>
          <p:cNvPr id="18" name="TextBox 17"/>
          <p:cNvSpPr txBox="1"/>
          <p:nvPr/>
        </p:nvSpPr>
        <p:spPr>
          <a:xfrm>
            <a:off x="533396" y="3957317"/>
            <a:ext cx="321732" cy="184666"/>
          </a:xfrm>
          <a:prstGeom prst="rect">
            <a:avLst/>
          </a:prstGeom>
        </p:spPr>
        <p:txBody>
          <a:bodyPr vert="horz" wrap="square" lIns="0" tIns="0" rIns="0" bIns="0" rtlCol="0" anchor="t">
            <a:spAutoFit/>
          </a:bodyPr>
          <a:lstStyle/>
          <a:p>
            <a:pPr algn="l"/>
            <a:r>
              <a:rPr lang="de-DE" sz="1200" dirty="0"/>
              <a:t>10</a:t>
            </a:r>
            <a:r>
              <a:rPr lang="de-DE" sz="1200" baseline="30000" dirty="0"/>
              <a:t>-11</a:t>
            </a:r>
            <a:endParaRPr lang="en-GB" sz="1200" baseline="30000" dirty="0"/>
          </a:p>
        </p:txBody>
      </p:sp>
      <p:sp>
        <p:nvSpPr>
          <p:cNvPr id="19" name="TextBox 18"/>
          <p:cNvSpPr txBox="1"/>
          <p:nvPr/>
        </p:nvSpPr>
        <p:spPr>
          <a:xfrm>
            <a:off x="533396" y="4285824"/>
            <a:ext cx="321732" cy="184666"/>
          </a:xfrm>
          <a:prstGeom prst="rect">
            <a:avLst/>
          </a:prstGeom>
        </p:spPr>
        <p:txBody>
          <a:bodyPr vert="horz" wrap="square" lIns="0" tIns="0" rIns="0" bIns="0" rtlCol="0" anchor="t">
            <a:spAutoFit/>
          </a:bodyPr>
          <a:lstStyle/>
          <a:p>
            <a:pPr algn="l"/>
            <a:r>
              <a:rPr lang="de-DE" sz="1200" dirty="0"/>
              <a:t>10</a:t>
            </a:r>
            <a:r>
              <a:rPr lang="de-DE" sz="1200" baseline="30000" dirty="0"/>
              <a:t>-12</a:t>
            </a:r>
            <a:endParaRPr lang="en-GB" sz="1200" baseline="30000" dirty="0"/>
          </a:p>
        </p:txBody>
      </p:sp>
      <p:cxnSp>
        <p:nvCxnSpPr>
          <p:cNvPr id="21" name="Straight Connector 20"/>
          <p:cNvCxnSpPr/>
          <p:nvPr/>
        </p:nvCxnSpPr>
        <p:spPr>
          <a:xfrm>
            <a:off x="956722" y="1413933"/>
            <a:ext cx="0" cy="3403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33396" y="4614334"/>
            <a:ext cx="321732" cy="184666"/>
          </a:xfrm>
          <a:prstGeom prst="rect">
            <a:avLst/>
          </a:prstGeom>
        </p:spPr>
        <p:txBody>
          <a:bodyPr vert="horz" wrap="square" lIns="0" tIns="0" rIns="0" bIns="0" rtlCol="0" anchor="t">
            <a:spAutoFit/>
          </a:bodyPr>
          <a:lstStyle/>
          <a:p>
            <a:pPr algn="l"/>
            <a:r>
              <a:rPr lang="de-DE" sz="1200" dirty="0"/>
              <a:t>10</a:t>
            </a:r>
            <a:r>
              <a:rPr lang="de-DE" sz="1200" baseline="30000" dirty="0"/>
              <a:t>-13</a:t>
            </a:r>
            <a:endParaRPr lang="en-GB" sz="1200" baseline="30000" dirty="0"/>
          </a:p>
        </p:txBody>
      </p:sp>
      <p:cxnSp>
        <p:nvCxnSpPr>
          <p:cNvPr id="25" name="Straight Connector 24"/>
          <p:cNvCxnSpPr/>
          <p:nvPr/>
        </p:nvCxnSpPr>
        <p:spPr>
          <a:xfrm>
            <a:off x="889887" y="1422398"/>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89887" y="175090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89887" y="2079412"/>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889887" y="2407919"/>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89887" y="2736426"/>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889887" y="3064933"/>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89887" y="3393440"/>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89887" y="3721947"/>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89887" y="4050454"/>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889887" y="4378961"/>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89887" y="4707465"/>
            <a:ext cx="7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778923" y="3518745"/>
            <a:ext cx="389467" cy="91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46" name="Straight Connector 45"/>
          <p:cNvCxnSpPr/>
          <p:nvPr/>
        </p:nvCxnSpPr>
        <p:spPr>
          <a:xfrm flipV="1">
            <a:off x="888980" y="3471338"/>
            <a:ext cx="143933" cy="10168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897441" y="3539068"/>
            <a:ext cx="143933" cy="10168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1016004" y="1885161"/>
            <a:ext cx="1440000" cy="648065"/>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1" name="Rectangle 50"/>
          <p:cNvSpPr/>
          <p:nvPr/>
        </p:nvSpPr>
        <p:spPr>
          <a:xfrm>
            <a:off x="1016004" y="2467277"/>
            <a:ext cx="1080000" cy="45081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0" name="Rectangle 49"/>
          <p:cNvSpPr/>
          <p:nvPr/>
        </p:nvSpPr>
        <p:spPr>
          <a:xfrm>
            <a:off x="1016004" y="2827955"/>
            <a:ext cx="720000" cy="197104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4" name="TextBox 53"/>
          <p:cNvSpPr txBox="1"/>
          <p:nvPr/>
        </p:nvSpPr>
        <p:spPr>
          <a:xfrm rot="16200000">
            <a:off x="-855147" y="2901174"/>
            <a:ext cx="2404534" cy="307777"/>
          </a:xfrm>
          <a:prstGeom prst="rect">
            <a:avLst/>
          </a:prstGeom>
        </p:spPr>
        <p:txBody>
          <a:bodyPr vert="horz" wrap="square" lIns="91440" tIns="45720" rIns="91440" bIns="45720" rtlCol="0" anchor="t">
            <a:spAutoFit/>
          </a:bodyPr>
          <a:lstStyle/>
          <a:p>
            <a:pPr algn="ctr"/>
            <a:r>
              <a:rPr lang="de-DE" sz="1400" dirty="0"/>
              <a:t>Ion </a:t>
            </a:r>
            <a:r>
              <a:rPr lang="de-DE" sz="1400" dirty="0" err="1"/>
              <a:t>Energy</a:t>
            </a:r>
            <a:r>
              <a:rPr lang="de-DE" sz="1400" dirty="0"/>
              <a:t> (</a:t>
            </a:r>
            <a:r>
              <a:rPr lang="de-DE" sz="1400" dirty="0" err="1"/>
              <a:t>MeV</a:t>
            </a:r>
            <a:r>
              <a:rPr lang="de-DE" sz="1400" dirty="0"/>
              <a:t>/u)</a:t>
            </a:r>
            <a:endParaRPr lang="en-GB" sz="1400" dirty="0"/>
          </a:p>
        </p:txBody>
      </p:sp>
      <p:pic>
        <p:nvPicPr>
          <p:cNvPr id="56" name="Picture 5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0832"/>
          <a:stretch/>
        </p:blipFill>
        <p:spPr>
          <a:xfrm>
            <a:off x="2200134" y="2666422"/>
            <a:ext cx="1398627" cy="653457"/>
          </a:xfrm>
          <a:prstGeom prst="rect">
            <a:avLst/>
          </a:prstGeom>
        </p:spPr>
      </p:pic>
      <p:pic>
        <p:nvPicPr>
          <p:cNvPr id="57" name="Picture 5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29390" y="1885407"/>
            <a:ext cx="1042816" cy="747147"/>
          </a:xfrm>
          <a:prstGeom prst="rect">
            <a:avLst/>
          </a:prstGeom>
        </p:spPr>
      </p:pic>
      <p:pic>
        <p:nvPicPr>
          <p:cNvPr id="60" name="Picture 59"/>
          <p:cNvPicPr>
            <a:picLocks noChangeAspect="1"/>
          </p:cNvPicPr>
          <p:nvPr/>
        </p:nvPicPr>
        <p:blipFill>
          <a:blip r:embed="rId4"/>
          <a:stretch>
            <a:fillRect/>
          </a:stretch>
        </p:blipFill>
        <p:spPr>
          <a:xfrm>
            <a:off x="1833719" y="3400207"/>
            <a:ext cx="515567" cy="1128589"/>
          </a:xfrm>
          <a:prstGeom prst="rect">
            <a:avLst/>
          </a:prstGeom>
        </p:spPr>
      </p:pic>
      <p:sp>
        <p:nvSpPr>
          <p:cNvPr id="62" name="TextBox 61"/>
          <p:cNvSpPr txBox="1"/>
          <p:nvPr/>
        </p:nvSpPr>
        <p:spPr>
          <a:xfrm>
            <a:off x="1195286" y="3117434"/>
            <a:ext cx="314510" cy="1384995"/>
          </a:xfrm>
          <a:prstGeom prst="rect">
            <a:avLst/>
          </a:prstGeom>
        </p:spPr>
        <p:txBody>
          <a:bodyPr vert="horz" wrap="none" lIns="91440" tIns="45720" rIns="91440" bIns="45720" rtlCol="0" anchor="t">
            <a:spAutoFit/>
          </a:bodyPr>
          <a:lstStyle/>
          <a:p>
            <a:pPr algn="ctr"/>
            <a:r>
              <a:rPr lang="de-DE" sz="1400" dirty="0">
                <a:solidFill>
                  <a:schemeClr val="bg1"/>
                </a:solidFill>
              </a:rPr>
              <a:t>H</a:t>
            </a:r>
          </a:p>
          <a:p>
            <a:pPr algn="ctr"/>
            <a:r>
              <a:rPr lang="de-DE" sz="1400" dirty="0">
                <a:solidFill>
                  <a:schemeClr val="bg1"/>
                </a:solidFill>
              </a:rPr>
              <a:t>I</a:t>
            </a:r>
          </a:p>
          <a:p>
            <a:pPr algn="ctr"/>
            <a:r>
              <a:rPr lang="de-DE" sz="1400" dirty="0">
                <a:solidFill>
                  <a:schemeClr val="bg1"/>
                </a:solidFill>
              </a:rPr>
              <a:t>T</a:t>
            </a:r>
          </a:p>
          <a:p>
            <a:pPr algn="ctr"/>
            <a:r>
              <a:rPr lang="de-DE" sz="1400" dirty="0">
                <a:solidFill>
                  <a:schemeClr val="bg1"/>
                </a:solidFill>
              </a:rPr>
              <a:t>R</a:t>
            </a:r>
          </a:p>
          <a:p>
            <a:pPr algn="ctr"/>
            <a:r>
              <a:rPr lang="de-DE" sz="1400" dirty="0">
                <a:solidFill>
                  <a:schemeClr val="bg1"/>
                </a:solidFill>
              </a:rPr>
              <a:t>A</a:t>
            </a:r>
          </a:p>
          <a:p>
            <a:pPr algn="ctr"/>
            <a:r>
              <a:rPr lang="de-DE" sz="1400" dirty="0">
                <a:solidFill>
                  <a:schemeClr val="bg1"/>
                </a:solidFill>
              </a:rPr>
              <a:t>P</a:t>
            </a:r>
            <a:endParaRPr lang="en-GB" sz="1400" dirty="0">
              <a:solidFill>
                <a:schemeClr val="bg1"/>
              </a:solidFill>
            </a:endParaRPr>
          </a:p>
        </p:txBody>
      </p:sp>
      <p:sp>
        <p:nvSpPr>
          <p:cNvPr id="63" name="TextBox 62"/>
          <p:cNvSpPr txBox="1"/>
          <p:nvPr/>
        </p:nvSpPr>
        <p:spPr>
          <a:xfrm>
            <a:off x="855128" y="2541298"/>
            <a:ext cx="1405270" cy="307777"/>
          </a:xfrm>
          <a:prstGeom prst="rect">
            <a:avLst/>
          </a:prstGeom>
        </p:spPr>
        <p:txBody>
          <a:bodyPr vert="horz" wrap="square" lIns="91440" tIns="45720" rIns="91440" bIns="45720" rtlCol="0" anchor="t">
            <a:spAutoFit/>
          </a:bodyPr>
          <a:lstStyle/>
          <a:p>
            <a:pPr algn="ctr"/>
            <a:r>
              <a:rPr lang="de-DE" sz="1400" dirty="0">
                <a:solidFill>
                  <a:schemeClr val="bg1"/>
                </a:solidFill>
              </a:rPr>
              <a:t>CRYRING</a:t>
            </a:r>
            <a:endParaRPr lang="en-GB" sz="1400" dirty="0">
              <a:solidFill>
                <a:schemeClr val="bg1"/>
              </a:solidFill>
            </a:endParaRPr>
          </a:p>
        </p:txBody>
      </p:sp>
      <p:sp>
        <p:nvSpPr>
          <p:cNvPr id="64" name="TextBox 63"/>
          <p:cNvSpPr txBox="1"/>
          <p:nvPr/>
        </p:nvSpPr>
        <p:spPr>
          <a:xfrm>
            <a:off x="1016004" y="2058476"/>
            <a:ext cx="1405270" cy="307777"/>
          </a:xfrm>
          <a:prstGeom prst="rect">
            <a:avLst/>
          </a:prstGeom>
        </p:spPr>
        <p:txBody>
          <a:bodyPr vert="horz" wrap="square" lIns="91440" tIns="45720" rIns="91440" bIns="45720" rtlCol="0" anchor="t">
            <a:spAutoFit/>
          </a:bodyPr>
          <a:lstStyle/>
          <a:p>
            <a:pPr algn="ctr"/>
            <a:r>
              <a:rPr lang="de-DE" sz="1400" dirty="0">
                <a:solidFill>
                  <a:schemeClr val="bg1"/>
                </a:solidFill>
              </a:rPr>
              <a:t>ESR</a:t>
            </a:r>
            <a:endParaRPr lang="en-GB" sz="1400" dirty="0">
              <a:solidFill>
                <a:schemeClr val="bg1"/>
              </a:solidFill>
            </a:endParaRPr>
          </a:p>
        </p:txBody>
      </p:sp>
      <p:sp>
        <p:nvSpPr>
          <p:cNvPr id="65" name="TextBox 64"/>
          <p:cNvSpPr txBox="1"/>
          <p:nvPr/>
        </p:nvSpPr>
        <p:spPr>
          <a:xfrm>
            <a:off x="1168404" y="1550477"/>
            <a:ext cx="1405270" cy="307777"/>
          </a:xfrm>
          <a:prstGeom prst="rect">
            <a:avLst/>
          </a:prstGeom>
        </p:spPr>
        <p:txBody>
          <a:bodyPr vert="horz" wrap="square" lIns="91440" tIns="45720" rIns="91440" bIns="45720" rtlCol="0" anchor="t">
            <a:spAutoFit/>
          </a:bodyPr>
          <a:lstStyle/>
          <a:p>
            <a:pPr algn="ctr"/>
            <a:r>
              <a:rPr lang="de-DE" sz="1400" dirty="0">
                <a:solidFill>
                  <a:schemeClr val="bg1"/>
                </a:solidFill>
              </a:rPr>
              <a:t>HESR</a:t>
            </a:r>
            <a:endParaRPr lang="en-GB" sz="1400" dirty="0">
              <a:solidFill>
                <a:schemeClr val="bg1"/>
              </a:solidFill>
            </a:endParaRPr>
          </a:p>
        </p:txBody>
      </p:sp>
      <p:sp>
        <p:nvSpPr>
          <p:cNvPr id="66" name="TextBox 65"/>
          <p:cNvSpPr txBox="1"/>
          <p:nvPr/>
        </p:nvSpPr>
        <p:spPr>
          <a:xfrm>
            <a:off x="4716463" y="1329261"/>
            <a:ext cx="3420004" cy="369332"/>
          </a:xfrm>
          <a:prstGeom prst="rect">
            <a:avLst/>
          </a:prstGeom>
        </p:spPr>
        <p:txBody>
          <a:bodyPr vert="horz" wrap="square" lIns="91440" tIns="45720" rIns="91440" bIns="45720" rtlCol="0" anchor="t">
            <a:spAutoFit/>
          </a:bodyPr>
          <a:lstStyle/>
          <a:p>
            <a:pPr algn="l"/>
            <a:r>
              <a:rPr lang="de-DE" dirty="0"/>
              <a:t>   </a:t>
            </a:r>
            <a:endParaRPr lang="en-GB" dirty="0"/>
          </a:p>
        </p:txBody>
      </p:sp>
      <p:sp>
        <p:nvSpPr>
          <p:cNvPr id="69" name="Diagonal liegende Ecken des Rechtecks schneiden 23"/>
          <p:cNvSpPr/>
          <p:nvPr/>
        </p:nvSpPr>
        <p:spPr bwMode="auto">
          <a:xfrm rot="16200000">
            <a:off x="4867935" y="928540"/>
            <a:ext cx="3510143" cy="4291737"/>
          </a:xfrm>
          <a:prstGeom prst="snip2DiagRect">
            <a:avLst>
              <a:gd name="adj1" fmla="val 386"/>
              <a:gd name="adj2" fmla="val 35631"/>
            </a:avLst>
          </a:prstGeom>
          <a:solidFill>
            <a:srgbClr val="FFC000">
              <a:alpha val="35000"/>
            </a:srgbClr>
          </a:solidFill>
          <a:ln>
            <a:noFill/>
          </a:ln>
          <a:effectLst/>
        </p:spPr>
        <p:txBody>
          <a:bodyPr wrap="none" rtlCol="0" anchor="ctr"/>
          <a:lstStyle/>
          <a:p>
            <a:pPr algn="ctr" fontAlgn="auto">
              <a:spcBef>
                <a:spcPts val="0"/>
              </a:spcBef>
              <a:spcAft>
                <a:spcPts val="0"/>
              </a:spcAft>
            </a:pPr>
            <a:endParaRPr lang="en-US" sz="1800" kern="0">
              <a:solidFill>
                <a:sysClr val="windowText" lastClr="000000"/>
              </a:solidFill>
              <a:latin typeface="Arial"/>
              <a:cs typeface="+mn-cs"/>
            </a:endParaRPr>
          </a:p>
        </p:txBody>
      </p:sp>
      <p:pic>
        <p:nvPicPr>
          <p:cNvPr id="70" name="Grafik 1"/>
          <p:cNvPicPr>
            <a:picLocks noChangeAspect="1"/>
          </p:cNvPicPr>
          <p:nvPr/>
        </p:nvPicPr>
        <p:blipFill>
          <a:blip r:embed="rId5"/>
          <a:stretch>
            <a:fillRect/>
          </a:stretch>
        </p:blipFill>
        <p:spPr>
          <a:xfrm>
            <a:off x="4445592" y="1436541"/>
            <a:ext cx="4438428" cy="3165192"/>
          </a:xfrm>
          <a:prstGeom prst="rect">
            <a:avLst/>
          </a:prstGeom>
        </p:spPr>
      </p:pic>
      <p:sp>
        <p:nvSpPr>
          <p:cNvPr id="76" name="TextBox 75"/>
          <p:cNvSpPr txBox="1"/>
          <p:nvPr/>
        </p:nvSpPr>
        <p:spPr>
          <a:xfrm>
            <a:off x="2968404" y="3148172"/>
            <a:ext cx="782757" cy="646331"/>
          </a:xfrm>
          <a:prstGeom prst="rect">
            <a:avLst/>
          </a:prstGeom>
        </p:spPr>
        <p:txBody>
          <a:bodyPr vert="horz" wrap="square" lIns="91440" tIns="45720" rIns="91440" bIns="45720" rtlCol="0" anchor="t">
            <a:spAutoFit/>
          </a:bodyPr>
          <a:lstStyle/>
          <a:p>
            <a:pPr marL="285750" indent="-285750" algn="l">
              <a:buClr>
                <a:srgbClr val="00B050"/>
              </a:buClr>
              <a:buFont typeface="Wingdings" panose="05000000000000000000" pitchFamily="2" charset="2"/>
              <a:buChar char="ü"/>
            </a:pPr>
            <a:r>
              <a:rPr lang="de-DE" sz="3600" dirty="0"/>
              <a:t> </a:t>
            </a:r>
            <a:endParaRPr lang="en-GB" sz="3600" dirty="0"/>
          </a:p>
        </p:txBody>
      </p:sp>
      <p:sp>
        <p:nvSpPr>
          <p:cNvPr id="77" name="TextBox 76"/>
          <p:cNvSpPr txBox="1"/>
          <p:nvPr/>
        </p:nvSpPr>
        <p:spPr>
          <a:xfrm>
            <a:off x="2212342" y="3767363"/>
            <a:ext cx="782757" cy="646331"/>
          </a:xfrm>
          <a:prstGeom prst="rect">
            <a:avLst/>
          </a:prstGeom>
        </p:spPr>
        <p:txBody>
          <a:bodyPr vert="horz" wrap="square" lIns="91440" tIns="45720" rIns="91440" bIns="45720" rtlCol="0" anchor="t">
            <a:spAutoFit/>
          </a:bodyPr>
          <a:lstStyle/>
          <a:p>
            <a:pPr marL="285750" indent="-285750" algn="l">
              <a:buClr>
                <a:srgbClr val="00B050"/>
              </a:buClr>
              <a:buFont typeface="Wingdings" panose="05000000000000000000" pitchFamily="2" charset="2"/>
              <a:buChar char="ü"/>
            </a:pPr>
            <a:r>
              <a:rPr lang="de-DE" sz="3600" dirty="0"/>
              <a:t> </a:t>
            </a:r>
            <a:endParaRPr lang="en-GB" sz="3600" dirty="0"/>
          </a:p>
        </p:txBody>
      </p:sp>
      <p:sp>
        <p:nvSpPr>
          <p:cNvPr id="78" name="TextBox 77"/>
          <p:cNvSpPr txBox="1"/>
          <p:nvPr/>
        </p:nvSpPr>
        <p:spPr>
          <a:xfrm>
            <a:off x="3710796" y="2376137"/>
            <a:ext cx="782757" cy="646331"/>
          </a:xfrm>
          <a:prstGeom prst="rect">
            <a:avLst/>
          </a:prstGeom>
        </p:spPr>
        <p:txBody>
          <a:bodyPr vert="horz" wrap="square" lIns="91440" tIns="45720" rIns="91440" bIns="45720" rtlCol="0" anchor="t">
            <a:spAutoFit/>
          </a:bodyPr>
          <a:lstStyle/>
          <a:p>
            <a:pPr marL="285750" indent="-285750" algn="l">
              <a:buClr>
                <a:srgbClr val="00B050"/>
              </a:buClr>
              <a:buFont typeface="Wingdings" panose="05000000000000000000" pitchFamily="2" charset="2"/>
              <a:buChar char="ü"/>
            </a:pPr>
            <a:r>
              <a:rPr lang="de-DE" sz="3600" dirty="0"/>
              <a:t> </a:t>
            </a:r>
            <a:endParaRPr lang="en-GB" sz="3600" dirty="0"/>
          </a:p>
        </p:txBody>
      </p:sp>
    </p:spTree>
    <p:extLst>
      <p:ext uri="{BB962C8B-B14F-4D97-AF65-F5344CB8AC3E}">
        <p14:creationId xmlns:p14="http://schemas.microsoft.com/office/powerpoint/2010/main" val="93465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8"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Grafik 16"/>
          <p:cNvPicPr>
            <a:picLocks noChangeAspect="1"/>
          </p:cNvPicPr>
          <p:nvPr/>
        </p:nvPicPr>
        <p:blipFill rotWithShape="1">
          <a:blip r:embed="rId2" cstate="print">
            <a:extLst>
              <a:ext uri="{28A0092B-C50C-407E-A947-70E740481C1C}">
                <a14:useLocalDpi xmlns:a14="http://schemas.microsoft.com/office/drawing/2010/main" val="0"/>
              </a:ext>
            </a:extLst>
          </a:blip>
          <a:srcRect l="11551" t="10821" r="16860" b="14399"/>
          <a:stretch/>
        </p:blipFill>
        <p:spPr>
          <a:xfrm>
            <a:off x="248931" y="4002213"/>
            <a:ext cx="1101467" cy="575288"/>
          </a:xfrm>
          <a:prstGeom prst="rect">
            <a:avLst/>
          </a:prstGeom>
        </p:spPr>
      </p:pic>
      <p:pic>
        <p:nvPicPr>
          <p:cNvPr id="4" name="Grafik 17"/>
          <p:cNvPicPr>
            <a:picLocks noChangeAspect="1"/>
          </p:cNvPicPr>
          <p:nvPr/>
        </p:nvPicPr>
        <p:blipFill rotWithShape="1">
          <a:blip r:embed="rId3">
            <a:extLst>
              <a:ext uri="{28A0092B-C50C-407E-A947-70E740481C1C}">
                <a14:useLocalDpi xmlns:a14="http://schemas.microsoft.com/office/drawing/2010/main" val="0"/>
              </a:ext>
            </a:extLst>
          </a:blip>
          <a:srcRect l="6430" r="17993"/>
          <a:stretch/>
        </p:blipFill>
        <p:spPr>
          <a:xfrm>
            <a:off x="1423470" y="4002213"/>
            <a:ext cx="1038325" cy="625876"/>
          </a:xfrm>
          <a:prstGeom prst="rect">
            <a:avLst/>
          </a:prstGeom>
        </p:spPr>
      </p:pic>
      <p:pic>
        <p:nvPicPr>
          <p:cNvPr id="5" name="Grafik 18"/>
          <p:cNvPicPr>
            <a:picLocks noChangeAspect="1"/>
          </p:cNvPicPr>
          <p:nvPr/>
        </p:nvPicPr>
        <p:blipFill rotWithShape="1">
          <a:blip r:embed="rId4" cstate="print">
            <a:extLst>
              <a:ext uri="{28A0092B-C50C-407E-A947-70E740481C1C}">
                <a14:useLocalDpi xmlns:a14="http://schemas.microsoft.com/office/drawing/2010/main" val="0"/>
              </a:ext>
            </a:extLst>
          </a:blip>
          <a:srcRect l="9210"/>
          <a:stretch/>
        </p:blipFill>
        <p:spPr>
          <a:xfrm>
            <a:off x="2617201" y="4067003"/>
            <a:ext cx="1035645" cy="525855"/>
          </a:xfrm>
          <a:prstGeom prst="rect">
            <a:avLst/>
          </a:prstGeom>
        </p:spPr>
      </p:pic>
      <p:pic>
        <p:nvPicPr>
          <p:cNvPr id="6" name="Grafik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2754" y="4103583"/>
            <a:ext cx="1149281" cy="385347"/>
          </a:xfrm>
          <a:prstGeom prst="rect">
            <a:avLst/>
          </a:prstGeom>
        </p:spPr>
      </p:pic>
      <p:pic>
        <p:nvPicPr>
          <p:cNvPr id="7" name="Picture 2" descr="Bildergebnis für logo supported by bmbf">
            <a:extLst>
              <a:ext uri="{FF2B5EF4-FFF2-40B4-BE49-F238E27FC236}">
                <a16:creationId xmlns:a16="http://schemas.microsoft.com/office/drawing/2014/main" id="{4D57EBAC-F714-45DE-AE43-BC3BA309EB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431" y="2981268"/>
            <a:ext cx="904067" cy="5678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a:extLst>
              <a:ext uri="{FF2B5EF4-FFF2-40B4-BE49-F238E27FC236}">
                <a16:creationId xmlns:a16="http://schemas.microsoft.com/office/drawing/2014/main" id="{E7F2EC6D-6A57-40FD-9204-EA71D1FC4856}"/>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34470" y="3160561"/>
            <a:ext cx="416358" cy="386618"/>
          </a:xfrm>
          <a:prstGeom prst="rect">
            <a:avLst/>
          </a:prstGeom>
          <a:noFill/>
          <a:ln>
            <a:noFill/>
          </a:ln>
        </p:spPr>
      </p:pic>
      <p:pic>
        <p:nvPicPr>
          <p:cNvPr id="9" name="Picture 10">
            <a:extLst>
              <a:ext uri="{FF2B5EF4-FFF2-40B4-BE49-F238E27FC236}">
                <a16:creationId xmlns:a16="http://schemas.microsoft.com/office/drawing/2014/main" id="{71EE98D3-C8BB-4A1A-A3FB-DFE4EB63211E}"/>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322342" y="3246303"/>
            <a:ext cx="654213" cy="262349"/>
          </a:xfrm>
          <a:prstGeom prst="rect">
            <a:avLst/>
          </a:prstGeom>
          <a:noFill/>
          <a:ln>
            <a:noFill/>
          </a:ln>
        </p:spPr>
      </p:pic>
      <p:pic>
        <p:nvPicPr>
          <p:cNvPr id="10" name="Picture 6" descr="http://www.math.uni-frankfurt.de/~kistler/dateien/Frankfurt.gif">
            <a:extLst>
              <a:ext uri="{FF2B5EF4-FFF2-40B4-BE49-F238E27FC236}">
                <a16:creationId xmlns:a16="http://schemas.microsoft.com/office/drawing/2014/main" id="{FE7145A5-3386-4168-828F-AD8D4A2634A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965144" y="3187376"/>
            <a:ext cx="516068" cy="28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1F4D16C9-AC77-4B19-B58F-0AE0D98B34F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4236931" y="3061866"/>
            <a:ext cx="352201" cy="3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3">
            <a:extLst>
              <a:ext uri="{FF2B5EF4-FFF2-40B4-BE49-F238E27FC236}">
                <a16:creationId xmlns:a16="http://schemas.microsoft.com/office/drawing/2014/main" id="{28845495-1D6E-4B6E-8AA6-C0D0EE3D66A3}"/>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l="8749" t="17635" r="10486" b="19429"/>
          <a:stretch>
            <a:fillRect/>
          </a:stretch>
        </p:blipFill>
        <p:spPr bwMode="auto">
          <a:xfrm>
            <a:off x="1990666" y="3246303"/>
            <a:ext cx="914935" cy="24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32">
            <a:extLst>
              <a:ext uri="{FF2B5EF4-FFF2-40B4-BE49-F238E27FC236}">
                <a16:creationId xmlns:a16="http://schemas.microsoft.com/office/drawing/2014/main" id="{8F982BBE-483F-47AB-A16A-6979DA1695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15277" y="3209957"/>
            <a:ext cx="640212" cy="331883"/>
          </a:xfrm>
          <a:prstGeom prst="rect">
            <a:avLst/>
          </a:prstGeom>
        </p:spPr>
      </p:pic>
      <p:pic>
        <p:nvPicPr>
          <p:cNvPr id="14" name="Bild 6" descr="Bild 6">
            <a:extLst>
              <a:ext uri="{FF2B5EF4-FFF2-40B4-BE49-F238E27FC236}">
                <a16:creationId xmlns:a16="http://schemas.microsoft.com/office/drawing/2014/main" id="{720716B2-9B92-48EC-9D0D-F07FCD8E68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918" y="3187377"/>
            <a:ext cx="723413" cy="241138"/>
          </a:xfrm>
          <a:prstGeom prst="rect">
            <a:avLst/>
          </a:prstGeom>
          <a:ln w="12700">
            <a:miter lim="400000"/>
          </a:ln>
        </p:spPr>
      </p:pic>
      <p:pic>
        <p:nvPicPr>
          <p:cNvPr id="15" name="Picture 14">
            <a:extLst>
              <a:ext uri="{FF2B5EF4-FFF2-40B4-BE49-F238E27FC236}">
                <a16:creationId xmlns:a16="http://schemas.microsoft.com/office/drawing/2014/main" id="{4EC4811E-C610-AF41-9A8B-636C5CEE177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9534" y="2301770"/>
            <a:ext cx="1627965" cy="416456"/>
          </a:xfrm>
          <a:prstGeom prst="rect">
            <a:avLst/>
          </a:prstGeom>
        </p:spPr>
      </p:pic>
      <p:pic>
        <p:nvPicPr>
          <p:cNvPr id="16" name="Picture 15">
            <a:extLst>
              <a:ext uri="{FF2B5EF4-FFF2-40B4-BE49-F238E27FC236}">
                <a16:creationId xmlns:a16="http://schemas.microsoft.com/office/drawing/2014/main" id="{2FF13B7D-4919-194A-A044-CFED2471E2C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35789" y="2243545"/>
            <a:ext cx="909933" cy="474681"/>
          </a:xfrm>
          <a:prstGeom prst="rect">
            <a:avLst/>
          </a:prstGeom>
        </p:spPr>
      </p:pic>
      <p:pic>
        <p:nvPicPr>
          <p:cNvPr id="17" name="Picture 16">
            <a:extLst>
              <a:ext uri="{FF2B5EF4-FFF2-40B4-BE49-F238E27FC236}">
                <a16:creationId xmlns:a16="http://schemas.microsoft.com/office/drawing/2014/main" id="{B6976773-D220-2347-ADB1-E1C7A40E7FE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14079" y="2375652"/>
            <a:ext cx="1104746" cy="265332"/>
          </a:xfrm>
          <a:prstGeom prst="rect">
            <a:avLst/>
          </a:prstGeom>
        </p:spPr>
      </p:pic>
      <p:pic>
        <p:nvPicPr>
          <p:cNvPr id="18" name="Bild 6" descr="Bild 6">
            <a:extLst>
              <a:ext uri="{FF2B5EF4-FFF2-40B4-BE49-F238E27FC236}">
                <a16:creationId xmlns:a16="http://schemas.microsoft.com/office/drawing/2014/main" id="{8E4C7922-272B-E24D-9093-396B581BF8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55952" y="2311470"/>
            <a:ext cx="833801" cy="277934"/>
          </a:xfrm>
          <a:prstGeom prst="rect">
            <a:avLst/>
          </a:prstGeom>
          <a:ln w="12700">
            <a:miter lim="400000"/>
          </a:ln>
        </p:spPr>
      </p:pic>
      <p:pic>
        <p:nvPicPr>
          <p:cNvPr id="19" name="Picture 34" descr="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09498" y="1225017"/>
            <a:ext cx="895554" cy="696139"/>
          </a:xfrm>
          <a:prstGeom prst="rect">
            <a:avLst/>
          </a:prstGeom>
          <a:ln w="12700">
            <a:miter lim="400000"/>
          </a:ln>
        </p:spPr>
      </p:pic>
      <p:pic>
        <p:nvPicPr>
          <p:cNvPr id="20" name="Picture 11">
            <a:extLst>
              <a:ext uri="{FF2B5EF4-FFF2-40B4-BE49-F238E27FC236}">
                <a16:creationId xmlns:a16="http://schemas.microsoft.com/office/drawing/2014/main" id="{9B82CAF0-AB29-4976-8031-64A777DC83F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180" y="1055389"/>
            <a:ext cx="2019354" cy="64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45;g7045cb3f98_2_1402"/>
          <p:cNvPicPr preferRelativeResize="0">
            <a:picLocks noChangeAspect="1"/>
          </p:cNvPicPr>
          <p:nvPr/>
        </p:nvPicPr>
        <p:blipFill rotWithShape="1">
          <a:blip r:embed="rId19">
            <a:alphaModFix/>
          </a:blip>
          <a:srcRect/>
          <a:stretch/>
        </p:blipFill>
        <p:spPr>
          <a:xfrm>
            <a:off x="5497649" y="4468092"/>
            <a:ext cx="1675625" cy="376372"/>
          </a:xfrm>
          <a:prstGeom prst="rect">
            <a:avLst/>
          </a:prstGeom>
          <a:noFill/>
          <a:ln>
            <a:noFill/>
          </a:ln>
        </p:spPr>
      </p:pic>
      <p:pic>
        <p:nvPicPr>
          <p:cNvPr id="22" name="Grafik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324880" y="4558366"/>
            <a:ext cx="809100" cy="330747"/>
          </a:xfrm>
          <a:prstGeom prst="rect">
            <a:avLst/>
          </a:prstGeom>
        </p:spPr>
      </p:pic>
      <p:sp>
        <p:nvSpPr>
          <p:cNvPr id="23" name="AutoShape 2" descr="APPA: Status of the experi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AutoShape 4" descr="APPA: Status of the experim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5" name="Picture 24"/>
          <p:cNvPicPr>
            <a:picLocks noChangeAspect="1"/>
          </p:cNvPicPr>
          <p:nvPr/>
        </p:nvPicPr>
        <p:blipFill rotWithShape="1">
          <a:blip r:embed="rId21"/>
          <a:srcRect b="19462"/>
          <a:stretch/>
        </p:blipFill>
        <p:spPr>
          <a:xfrm>
            <a:off x="4392876" y="968517"/>
            <a:ext cx="2724150" cy="1350140"/>
          </a:xfrm>
          <a:prstGeom prst="rect">
            <a:avLst/>
          </a:prstGeom>
        </p:spPr>
      </p:pic>
      <p:pic>
        <p:nvPicPr>
          <p:cNvPr id="26" name="Picture 2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80017" y="3841210"/>
            <a:ext cx="1408683" cy="626882"/>
          </a:xfrm>
          <a:prstGeom prst="rect">
            <a:avLst/>
          </a:prstGeom>
        </p:spPr>
      </p:pic>
    </p:spTree>
    <p:extLst>
      <p:ext uri="{BB962C8B-B14F-4D97-AF65-F5344CB8AC3E}">
        <p14:creationId xmlns:p14="http://schemas.microsoft.com/office/powerpoint/2010/main" val="1575006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FAIR </a:t>
            </a:r>
            <a:r>
              <a:rPr lang="de-DE" dirty="0" err="1"/>
              <a:t>civil</a:t>
            </a:r>
            <a:r>
              <a:rPr lang="de-DE" dirty="0"/>
              <a:t> </a:t>
            </a:r>
            <a:r>
              <a:rPr lang="de-DE" dirty="0" err="1"/>
              <a:t>construction</a:t>
            </a:r>
            <a:r>
              <a:rPr lang="de-DE" dirty="0"/>
              <a:t> </a:t>
            </a:r>
            <a:r>
              <a:rPr lang="de-DE" dirty="0" err="1"/>
              <a:t>progressing</a:t>
            </a:r>
            <a:r>
              <a:rPr lang="de-DE" dirty="0"/>
              <a:t> </a:t>
            </a:r>
            <a:r>
              <a:rPr lang="de-DE" dirty="0" err="1"/>
              <a:t>well</a:t>
            </a:r>
            <a:endParaRPr lang="de-DE"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88" t="14262" r="188" b="13007"/>
          <a:stretch/>
        </p:blipFill>
        <p:spPr>
          <a:xfrm>
            <a:off x="0" y="821743"/>
            <a:ext cx="9144000" cy="4263034"/>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7860653" y="923088"/>
            <a:ext cx="1191068" cy="369332"/>
          </a:xfrm>
          <a:prstGeom prst="rect">
            <a:avLst/>
          </a:prstGeom>
          <a:solidFill>
            <a:schemeClr val="bg2">
              <a:alpha val="75000"/>
            </a:schemeClr>
          </a:solidFill>
        </p:spPr>
        <p:txBody>
          <a:bodyPr vert="horz" wrap="square" lIns="91440" tIns="45720" rIns="91440" bIns="45720" rtlCol="0" anchor="t">
            <a:spAutoFit/>
          </a:bodyPr>
          <a:lstStyle/>
          <a:p>
            <a:pPr algn="l"/>
            <a:r>
              <a:rPr lang="de-DE" dirty="0"/>
              <a:t>May 2022</a:t>
            </a:r>
          </a:p>
        </p:txBody>
      </p:sp>
      <p:sp>
        <p:nvSpPr>
          <p:cNvPr id="8" name="Textfeld 5">
            <a:extLst>
              <a:ext uri="{FF2B5EF4-FFF2-40B4-BE49-F238E27FC236}">
                <a16:creationId xmlns:a16="http://schemas.microsoft.com/office/drawing/2014/main" id="{2A32E751-AC90-434C-B30D-BEA0B4E6DE54}"/>
              </a:ext>
            </a:extLst>
          </p:cNvPr>
          <p:cNvSpPr txBox="1"/>
          <p:nvPr/>
        </p:nvSpPr>
        <p:spPr bwMode="auto">
          <a:xfrm>
            <a:off x="0" y="4666849"/>
            <a:ext cx="4441371" cy="388449"/>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algn="ctr">
              <a:defRPr sz="1200" b="1">
                <a:solidFill>
                  <a:schemeClr val="lt1"/>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sz="1800" dirty="0" err="1"/>
              <a:t>Drone</a:t>
            </a:r>
            <a:r>
              <a:rPr lang="de-DE" sz="1800" dirty="0"/>
              <a:t> </a:t>
            </a:r>
            <a:r>
              <a:rPr lang="de-DE" sz="1800" dirty="0" err="1"/>
              <a:t>videos</a:t>
            </a:r>
            <a:r>
              <a:rPr lang="de-DE" sz="1800" dirty="0"/>
              <a:t> </a:t>
            </a:r>
            <a:r>
              <a:rPr lang="de-DE" sz="1800" dirty="0" err="1"/>
              <a:t>available</a:t>
            </a:r>
            <a:r>
              <a:rPr lang="de-DE" sz="1800" dirty="0"/>
              <a:t> via </a:t>
            </a:r>
            <a:r>
              <a:rPr lang="de-DE" sz="1800" dirty="0" err="1"/>
              <a:t>www.gsi.de</a:t>
            </a:r>
            <a:endParaRPr lang="de-DE" sz="1800" dirty="0"/>
          </a:p>
        </p:txBody>
      </p:sp>
    </p:spTree>
    <p:extLst>
      <p:ext uri="{BB962C8B-B14F-4D97-AF65-F5344CB8AC3E}">
        <p14:creationId xmlns:p14="http://schemas.microsoft.com/office/powerpoint/2010/main" val="2775375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27" t="7969" r="10197" b="15261"/>
          <a:stretch>
            <a:fillRect/>
          </a:stretch>
        </p:blipFill>
        <p:spPr>
          <a:xfrm>
            <a:off x="1044135" y="889232"/>
            <a:ext cx="6434356" cy="4051883"/>
          </a:xfrm>
          <a:custGeom>
            <a:avLst/>
            <a:gdLst>
              <a:gd name="connsiteX0" fmla="*/ 0 w 6434356"/>
              <a:gd name="connsiteY0" fmla="*/ 0 h 4051883"/>
              <a:gd name="connsiteX1" fmla="*/ 6434356 w 6434356"/>
              <a:gd name="connsiteY1" fmla="*/ 0 h 4051883"/>
              <a:gd name="connsiteX2" fmla="*/ 6434356 w 6434356"/>
              <a:gd name="connsiteY2" fmla="*/ 4051883 h 4051883"/>
              <a:gd name="connsiteX3" fmla="*/ 1926960 w 6434356"/>
              <a:gd name="connsiteY3" fmla="*/ 4051883 h 4051883"/>
              <a:gd name="connsiteX4" fmla="*/ 1926960 w 6434356"/>
              <a:gd name="connsiteY4" fmla="*/ 2676674 h 4051883"/>
              <a:gd name="connsiteX5" fmla="*/ 0 w 6434356"/>
              <a:gd name="connsiteY5" fmla="*/ 2676674 h 405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356" h="4051883">
                <a:moveTo>
                  <a:pt x="0" y="0"/>
                </a:moveTo>
                <a:lnTo>
                  <a:pt x="6434356" y="0"/>
                </a:lnTo>
                <a:lnTo>
                  <a:pt x="6434356" y="4051883"/>
                </a:lnTo>
                <a:lnTo>
                  <a:pt x="1926960" y="4051883"/>
                </a:lnTo>
                <a:lnTo>
                  <a:pt x="1926960" y="2676674"/>
                </a:lnTo>
                <a:lnTo>
                  <a:pt x="0" y="2676674"/>
                </a:lnTo>
                <a:close/>
              </a:path>
            </a:pathLst>
          </a:custGeom>
        </p:spPr>
      </p:pic>
      <p:sp>
        <p:nvSpPr>
          <p:cNvPr id="33" name="Title 7">
            <a:extLst>
              <a:ext uri="{FF2B5EF4-FFF2-40B4-BE49-F238E27FC236}">
                <a16:creationId xmlns:a16="http://schemas.microsoft.com/office/drawing/2014/main" id="{A6599F3D-22FA-442B-86E0-4279B7889D91}"/>
              </a:ext>
            </a:extLst>
          </p:cNvPr>
          <p:cNvSpPr txBox="1">
            <a:spLocks/>
          </p:cNvSpPr>
          <p:nvPr/>
        </p:nvSpPr>
        <p:spPr>
          <a:xfrm>
            <a:off x="7478491" y="2463350"/>
            <a:ext cx="1561673" cy="1181528"/>
          </a:xfrm>
          <a:prstGeom prst="rect">
            <a:avLst/>
          </a:prstGeom>
        </p:spPr>
        <p:txBody>
          <a:bodyPr vert="horz" lIns="91440" tIns="45720" rIns="91440" bIns="45720" rtlCol="0" anchor="b" anchorCtr="0">
            <a:normAutofit fontScale="85000" lnSpcReduction="10000"/>
          </a:bodyPr>
          <a:lstStyle>
            <a:lvl1pPr algn="l" defTabSz="457200" rtl="0" eaLnBrk="1" latinLnBrk="0" hangingPunct="1">
              <a:spcBef>
                <a:spcPct val="0"/>
              </a:spcBef>
              <a:buNone/>
              <a:defRPr sz="2400" b="1" kern="1200">
                <a:solidFill>
                  <a:srgbClr val="333333"/>
                </a:solidFill>
                <a:latin typeface="Calibri"/>
                <a:ea typeface="+mj-ea"/>
                <a:cs typeface="Calibri"/>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3800" b="1" i="0" u="none" strike="noStrike" kern="1200" cap="none" spc="0" normalizeH="0" baseline="0" noProof="0" dirty="0">
                <a:ln>
                  <a:noFill/>
                </a:ln>
                <a:solidFill>
                  <a:srgbClr val="C00000"/>
                </a:solidFill>
                <a:effectLst/>
                <a:uLnTx/>
                <a:uFillTx/>
                <a:latin typeface="Calibri"/>
                <a:ea typeface="+mj-ea"/>
                <a:cs typeface="Calibri"/>
              </a:rPr>
              <a:t>FAIR,</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2300" b="1" i="0" u="none" strike="noStrike" kern="1200" cap="none" spc="0" normalizeH="0" baseline="0" noProof="0" dirty="0">
                <a:ln>
                  <a:noFill/>
                </a:ln>
                <a:solidFill>
                  <a:srgbClr val="C00000"/>
                </a:solidFill>
                <a:effectLst/>
                <a:uLnTx/>
                <a:uFillTx/>
                <a:latin typeface="Calibri"/>
                <a:ea typeface="+mj-ea"/>
                <a:cs typeface="Calibri"/>
              </a:rPr>
              <a:t>under construction</a:t>
            </a:r>
          </a:p>
        </p:txBody>
      </p:sp>
      <p:sp>
        <p:nvSpPr>
          <p:cNvPr id="35" name="Oval 9">
            <a:extLst>
              <a:ext uri="{FF2B5EF4-FFF2-40B4-BE49-F238E27FC236}">
                <a16:creationId xmlns:a16="http://schemas.microsoft.com/office/drawing/2014/main" id="{F10CA0F6-A070-461E-A057-CAA1FDFD2BFD}"/>
              </a:ext>
            </a:extLst>
          </p:cNvPr>
          <p:cNvSpPr/>
          <p:nvPr/>
        </p:nvSpPr>
        <p:spPr>
          <a:xfrm rot="18239131">
            <a:off x="3330334" y="1027111"/>
            <a:ext cx="5209451" cy="3371382"/>
          </a:xfrm>
          <a:prstGeom prst="ellipse">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Oval 3">
            <a:extLst>
              <a:ext uri="{FF2B5EF4-FFF2-40B4-BE49-F238E27FC236}">
                <a16:creationId xmlns:a16="http://schemas.microsoft.com/office/drawing/2014/main" id="{070F4982-8E18-4C57-9956-834F3CA95553}"/>
              </a:ext>
            </a:extLst>
          </p:cNvPr>
          <p:cNvSpPr/>
          <p:nvPr/>
        </p:nvSpPr>
        <p:spPr>
          <a:xfrm rot="17624253">
            <a:off x="1634334" y="879958"/>
            <a:ext cx="2753746" cy="3166784"/>
          </a:xfrm>
          <a:prstGeom prst="ellipse">
            <a:avLst/>
          </a:prstGeom>
          <a:noFill/>
          <a:ln w="53975">
            <a:solidFill>
              <a:srgbClr val="007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Title 7">
            <a:extLst>
              <a:ext uri="{FF2B5EF4-FFF2-40B4-BE49-F238E27FC236}">
                <a16:creationId xmlns:a16="http://schemas.microsoft.com/office/drawing/2014/main" id="{5CA15E76-9F6F-4C7B-BDBC-928E1EC128CF}"/>
              </a:ext>
            </a:extLst>
          </p:cNvPr>
          <p:cNvSpPr txBox="1">
            <a:spLocks/>
          </p:cNvSpPr>
          <p:nvPr/>
        </p:nvSpPr>
        <p:spPr>
          <a:xfrm>
            <a:off x="540194" y="562516"/>
            <a:ext cx="3023426" cy="474600"/>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a:solidFill>
                  <a:srgbClr val="333333"/>
                </a:solidFill>
                <a:latin typeface="Calibri"/>
                <a:ea typeface="+mj-ea"/>
                <a:cs typeface="Calibri"/>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Calibri"/>
                <a:ea typeface="+mj-ea"/>
                <a:cs typeface="Calibri"/>
              </a:rPr>
              <a:t>GSI, </a:t>
            </a:r>
            <a:r>
              <a:rPr kumimoji="0" lang="en-GB" sz="2000" b="1" i="0" u="none" strike="noStrike" kern="1200" cap="none" spc="0" normalizeH="0" baseline="0" noProof="0" dirty="0">
                <a:ln>
                  <a:noFill/>
                </a:ln>
                <a:solidFill>
                  <a:srgbClr val="0070C0"/>
                </a:solidFill>
                <a:effectLst/>
                <a:uLnTx/>
                <a:uFillTx/>
                <a:latin typeface="Calibri"/>
                <a:ea typeface="+mj-ea"/>
                <a:cs typeface="Calibri"/>
              </a:rPr>
              <a:t>existing (upgraded to integrate with FAIR)</a:t>
            </a:r>
          </a:p>
        </p:txBody>
      </p:sp>
      <p:sp>
        <p:nvSpPr>
          <p:cNvPr id="40" name="Textfeld 3">
            <a:extLst>
              <a:ext uri="{FF2B5EF4-FFF2-40B4-BE49-F238E27FC236}">
                <a16:creationId xmlns:a16="http://schemas.microsoft.com/office/drawing/2014/main" id="{ACEEB589-1EC4-44AF-BB97-C22323C79460}"/>
              </a:ext>
            </a:extLst>
          </p:cNvPr>
          <p:cNvSpPr txBox="1"/>
          <p:nvPr/>
        </p:nvSpPr>
        <p:spPr>
          <a:xfrm>
            <a:off x="35496" y="3691764"/>
            <a:ext cx="3414222" cy="1200329"/>
          </a:xfrm>
          <a:prstGeom prst="rect">
            <a:avLst/>
          </a:prstGeom>
          <a:ln>
            <a:solidFill>
              <a:schemeClr val="accent6"/>
            </a:solidFill>
          </a:ln>
        </p:spPr>
        <p:txBody>
          <a:bodyPr vert="horz"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Calibri"/>
              </a:rPr>
              <a:t>FAIR key</a:t>
            </a:r>
            <a:r>
              <a:rPr kumimoji="0" lang="en-GB" sz="1800" b="1" i="0" u="none" strike="noStrike" kern="1200" cap="none" spc="0" normalizeH="0" noProof="0" dirty="0">
                <a:ln>
                  <a:noFill/>
                </a:ln>
                <a:solidFill>
                  <a:prstClr val="black"/>
                </a:solidFill>
                <a:effectLst/>
                <a:uLnTx/>
                <a:uFillTx/>
                <a:latin typeface="Calibri"/>
                <a:ea typeface="+mn-ea"/>
                <a:cs typeface="Calibri"/>
              </a:rPr>
              <a:t> features</a:t>
            </a:r>
            <a:endParaRPr kumimoji="0" lang="en-GB" sz="1800" b="1"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457200" rtl="0" eaLnBrk="1" fontAlgn="auto" latinLnBrk="0" hangingPunct="1">
              <a:lnSpc>
                <a:spcPct val="100000"/>
              </a:lnSpc>
              <a:spcBef>
                <a:spcPts val="0"/>
              </a:spcBef>
              <a:spcAft>
                <a:spcPts val="0"/>
              </a:spcAft>
              <a:buClr>
                <a:srgbClr val="F79646"/>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Calibri"/>
              </a:rPr>
              <a:t>intensity for wide range of ions</a:t>
            </a:r>
          </a:p>
          <a:p>
            <a:pPr marL="285750" marR="0" lvl="0" indent="-285750" algn="l" defTabSz="457200" rtl="0" eaLnBrk="1" fontAlgn="auto" latinLnBrk="0" hangingPunct="1">
              <a:lnSpc>
                <a:spcPct val="100000"/>
              </a:lnSpc>
              <a:spcBef>
                <a:spcPts val="0"/>
              </a:spcBef>
              <a:spcAft>
                <a:spcPts val="0"/>
              </a:spcAft>
              <a:buClr>
                <a:srgbClr val="F79646"/>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Calibri"/>
              </a:rPr>
              <a:t>storage rings</a:t>
            </a:r>
          </a:p>
          <a:p>
            <a:pPr marL="285750" marR="0" lvl="0" indent="-285750" algn="l" defTabSz="457200" rtl="0" eaLnBrk="1" fontAlgn="auto" latinLnBrk="0" hangingPunct="1">
              <a:lnSpc>
                <a:spcPct val="100000"/>
              </a:lnSpc>
              <a:spcBef>
                <a:spcPts val="0"/>
              </a:spcBef>
              <a:spcAft>
                <a:spcPts val="0"/>
              </a:spcAft>
              <a:buClr>
                <a:srgbClr val="F79646"/>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Calibri"/>
              </a:rPr>
              <a:t>antiproton beams</a:t>
            </a:r>
          </a:p>
        </p:txBody>
      </p:sp>
      <p:sp>
        <p:nvSpPr>
          <p:cNvPr id="42" name="Textfeld 3">
            <a:extLst>
              <a:ext uri="{FF2B5EF4-FFF2-40B4-BE49-F238E27FC236}">
                <a16:creationId xmlns:a16="http://schemas.microsoft.com/office/drawing/2014/main" id="{93393D26-715A-4099-A595-6BD32E6F7762}"/>
              </a:ext>
            </a:extLst>
          </p:cNvPr>
          <p:cNvSpPr txBox="1"/>
          <p:nvPr/>
        </p:nvSpPr>
        <p:spPr>
          <a:xfrm>
            <a:off x="6690420" y="4316605"/>
            <a:ext cx="2453580" cy="646331"/>
          </a:xfrm>
          <a:prstGeom prst="rect">
            <a:avLst/>
          </a:prstGeom>
          <a:ln>
            <a:noFill/>
          </a:ln>
        </p:spPr>
        <p:txBody>
          <a:bodyPr vert="horz"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Calibri"/>
              </a:rPr>
              <a:t>ESR, CRYRING, &amp; HITRAP are part of FAIR </a:t>
            </a:r>
          </a:p>
        </p:txBody>
      </p:sp>
      <p:sp>
        <p:nvSpPr>
          <p:cNvPr id="9" name="Title 8"/>
          <p:cNvSpPr>
            <a:spLocks noGrp="1"/>
          </p:cNvSpPr>
          <p:nvPr>
            <p:ph type="title"/>
          </p:nvPr>
        </p:nvSpPr>
        <p:spPr>
          <a:xfrm>
            <a:off x="585858" y="230397"/>
            <a:ext cx="6700979" cy="590668"/>
          </a:xfrm>
        </p:spPr>
        <p:txBody>
          <a:bodyPr/>
          <a:lstStyle/>
          <a:p>
            <a:r>
              <a:rPr lang="de-DE" dirty="0"/>
              <a:t>    </a:t>
            </a:r>
          </a:p>
        </p:txBody>
      </p:sp>
    </p:spTree>
    <p:extLst>
      <p:ext uri="{BB962C8B-B14F-4D97-AF65-F5344CB8AC3E}">
        <p14:creationId xmlns:p14="http://schemas.microsoft.com/office/powerpoint/2010/main" val="1029216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dirty="0"/>
          </a:p>
        </p:txBody>
      </p:sp>
      <p:sp>
        <p:nvSpPr>
          <p:cNvPr id="3" name="Content Placeholder 2"/>
          <p:cNvSpPr>
            <a:spLocks noGrp="1"/>
          </p:cNvSpPr>
          <p:nvPr>
            <p:ph idx="1"/>
          </p:nvPr>
        </p:nvSpPr>
        <p:spPr/>
        <p:txBody>
          <a:bodyPr/>
          <a:lstStyle/>
          <a:p>
            <a:endParaRPr lang="de-DE"/>
          </a:p>
        </p:txBody>
      </p:sp>
      <p:pic>
        <p:nvPicPr>
          <p:cNvPr id="4" name="Picture 3" descr="w49b_lg_VerlÑngert.jpg"/>
          <p:cNvPicPr>
            <a:picLocks noChangeAspect="1"/>
          </p:cNvPicPr>
          <p:nvPr/>
        </p:nvPicPr>
        <p:blipFill>
          <a:blip r:embed="rId2" cstate="screen">
            <a:extLst>
              <a:ext uri="{28A0092B-C50C-407E-A947-70E740481C1C}">
                <a14:useLocalDpi xmlns:a14="http://schemas.microsoft.com/office/drawing/2010/main"/>
              </a:ext>
            </a:extLst>
          </a:blip>
          <a:stretch/>
        </p:blipFill>
        <p:spPr bwMode="auto">
          <a:xfrm>
            <a:off x="0" y="0"/>
            <a:ext cx="9144000" cy="5725695"/>
          </a:xfrm>
          <a:prstGeom prst="rect">
            <a:avLst/>
          </a:prstGeom>
        </p:spPr>
      </p:pic>
      <p:sp>
        <p:nvSpPr>
          <p:cNvPr id="6" name="TextBox 5"/>
          <p:cNvSpPr txBox="1"/>
          <p:nvPr/>
        </p:nvSpPr>
        <p:spPr>
          <a:xfrm>
            <a:off x="5722375" y="3817577"/>
            <a:ext cx="2698346" cy="1200329"/>
          </a:xfrm>
          <a:prstGeom prst="rect">
            <a:avLst/>
          </a:prstGeom>
        </p:spPr>
        <p:txBody>
          <a:bodyPr vert="horz" wrap="square" lIns="91440" tIns="45720" rIns="91440" bIns="45720" rtlCol="0" anchor="t">
            <a:spAutoFit/>
          </a:bodyPr>
          <a:lstStyle/>
          <a:p>
            <a:pPr algn="r"/>
            <a:r>
              <a:rPr lang="de-DE" b="1" dirty="0" err="1">
                <a:solidFill>
                  <a:schemeClr val="bg1"/>
                </a:solidFill>
              </a:rPr>
              <a:t>Creating</a:t>
            </a:r>
            <a:r>
              <a:rPr lang="de-DE" b="1" dirty="0">
                <a:solidFill>
                  <a:schemeClr val="bg1"/>
                </a:solidFill>
              </a:rPr>
              <a:t> extreme </a:t>
            </a:r>
            <a:r>
              <a:rPr lang="de-DE" b="1" dirty="0" err="1">
                <a:solidFill>
                  <a:schemeClr val="bg1"/>
                </a:solidFill>
              </a:rPr>
              <a:t>conditions</a:t>
            </a:r>
            <a:r>
              <a:rPr lang="de-DE" b="1" dirty="0">
                <a:solidFill>
                  <a:schemeClr val="bg1"/>
                </a:solidFill>
              </a:rPr>
              <a:t> </a:t>
            </a:r>
            <a:r>
              <a:rPr lang="de-DE" b="1" dirty="0" err="1">
                <a:solidFill>
                  <a:schemeClr val="bg1"/>
                </a:solidFill>
              </a:rPr>
              <a:t>existing</a:t>
            </a:r>
            <a:r>
              <a:rPr lang="de-DE" b="1" dirty="0">
                <a:solidFill>
                  <a:schemeClr val="bg1"/>
                </a:solidFill>
              </a:rPr>
              <a:t> in </a:t>
            </a:r>
            <a:r>
              <a:rPr lang="de-DE" b="1" dirty="0" err="1">
                <a:solidFill>
                  <a:schemeClr val="bg1"/>
                </a:solidFill>
              </a:rPr>
              <a:t>universe</a:t>
            </a:r>
            <a:r>
              <a:rPr lang="de-DE" b="1" dirty="0">
                <a:solidFill>
                  <a:schemeClr val="bg1"/>
                </a:solidFill>
              </a:rPr>
              <a:t> </a:t>
            </a:r>
            <a:r>
              <a:rPr lang="de-DE" b="1" dirty="0" err="1">
                <a:solidFill>
                  <a:schemeClr val="bg1"/>
                </a:solidFill>
              </a:rPr>
              <a:t>with</a:t>
            </a:r>
            <a:r>
              <a:rPr lang="de-DE" b="1" dirty="0">
                <a:solidFill>
                  <a:schemeClr val="bg1"/>
                </a:solidFill>
              </a:rPr>
              <a:t> heavy-</a:t>
            </a:r>
            <a:r>
              <a:rPr lang="de-DE" b="1" dirty="0" err="1">
                <a:solidFill>
                  <a:schemeClr val="bg1"/>
                </a:solidFill>
              </a:rPr>
              <a:t>ion</a:t>
            </a:r>
            <a:r>
              <a:rPr lang="de-DE" b="1" dirty="0">
                <a:solidFill>
                  <a:schemeClr val="bg1"/>
                </a:solidFill>
              </a:rPr>
              <a:t> </a:t>
            </a:r>
            <a:r>
              <a:rPr lang="de-DE" b="1" dirty="0" err="1">
                <a:solidFill>
                  <a:schemeClr val="bg1"/>
                </a:solidFill>
              </a:rPr>
              <a:t>accelerators</a:t>
            </a:r>
            <a:endParaRPr lang="de-DE" b="1" dirty="0">
              <a:solidFill>
                <a:schemeClr val="bg1"/>
              </a:solidFill>
            </a:endParaRPr>
          </a:p>
        </p:txBody>
      </p:sp>
    </p:spTree>
    <p:extLst>
      <p:ext uri="{BB962C8B-B14F-4D97-AF65-F5344CB8AC3E}">
        <p14:creationId xmlns:p14="http://schemas.microsoft.com/office/powerpoint/2010/main" val="4176736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605311" cy="25717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 name="Title 1"/>
          <p:cNvSpPr>
            <a:spLocks noGrp="1"/>
          </p:cNvSpPr>
          <p:nvPr>
            <p:ph type="title"/>
          </p:nvPr>
        </p:nvSpPr>
        <p:spPr/>
        <p:txBody>
          <a:bodyPr/>
          <a:lstStyle/>
          <a:p>
            <a:endParaRPr lang="de-DE"/>
          </a:p>
        </p:txBody>
      </p:sp>
      <p:pic>
        <p:nvPicPr>
          <p:cNvPr id="4" name="Grafik 9">
            <a:extLst>
              <a:ext uri="{FF2B5EF4-FFF2-40B4-BE49-F238E27FC236}">
                <a16:creationId xmlns:a16="http://schemas.microsoft.com/office/drawing/2014/main" id="{1F61DBCB-226F-5A49-AF9B-7239E98C8DC1}"/>
              </a:ext>
            </a:extLst>
          </p:cNvPr>
          <p:cNvPicPr>
            <a:picLocks noChangeAspect="1"/>
          </p:cNvPicPr>
          <p:nvPr/>
        </p:nvPicPr>
        <p:blipFill rotWithShape="1">
          <a:blip r:embed="rId2">
            <a:extLst>
              <a:ext uri="{28A0092B-C50C-407E-A947-70E740481C1C}">
                <a14:useLocalDpi xmlns:a14="http://schemas.microsoft.com/office/drawing/2010/main"/>
              </a:ext>
            </a:extLst>
          </a:blip>
          <a:srcRect t="6486" b="41363"/>
          <a:stretch/>
        </p:blipFill>
        <p:spPr bwMode="auto">
          <a:xfrm>
            <a:off x="4563292" y="243"/>
            <a:ext cx="4571999" cy="257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gross\AppData\Local\Microsoft\Windows\Temporary Internet Files\Content.Outlook\HKTKM784\NeutronStarCollision_S.JPG">
            <a:extLst>
              <a:ext uri="{FF2B5EF4-FFF2-40B4-BE49-F238E27FC236}">
                <a16:creationId xmlns:a16="http://schemas.microsoft.com/office/drawing/2014/main" id="{4DDDC785-1BC7-3543-93D3-ABA2141938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7" t="26304" r="2461" b="9558"/>
          <a:stretch/>
        </p:blipFill>
        <p:spPr bwMode="auto">
          <a:xfrm>
            <a:off x="0" y="2571750"/>
            <a:ext cx="4605311" cy="26359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CF56C45A-3462-5F43-A1C8-7E7075C90D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 r="-455"/>
          <a:stretch/>
        </p:blipFill>
        <p:spPr bwMode="auto">
          <a:xfrm>
            <a:off x="4572000" y="2554503"/>
            <a:ext cx="4580708" cy="2632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afik 5">
            <a:extLst>
              <a:ext uri="{FF2B5EF4-FFF2-40B4-BE49-F238E27FC236}">
                <a16:creationId xmlns:a16="http://schemas.microsoft.com/office/drawing/2014/main" id="{B8865F57-1DB7-DB47-9C60-E3E45179069B}"/>
              </a:ext>
            </a:extLst>
          </p:cNvPr>
          <p:cNvPicPr>
            <a:picLocks noChangeAspect="1"/>
          </p:cNvPicPr>
          <p:nvPr/>
        </p:nvPicPr>
        <p:blipFill rotWithShape="1">
          <a:blip r:embed="rId5">
            <a:extLst>
              <a:ext uri="{28A0092B-C50C-407E-A947-70E740481C1C}">
                <a14:useLocalDpi xmlns:a14="http://schemas.microsoft.com/office/drawing/2010/main"/>
              </a:ext>
            </a:extLst>
          </a:blip>
          <a:srcRect t="20782" b="27134"/>
          <a:stretch/>
        </p:blipFill>
        <p:spPr bwMode="auto">
          <a:xfrm>
            <a:off x="231811" y="244"/>
            <a:ext cx="4141688" cy="258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5">
            <a:extLst>
              <a:ext uri="{FF2B5EF4-FFF2-40B4-BE49-F238E27FC236}">
                <a16:creationId xmlns:a16="http://schemas.microsoft.com/office/drawing/2014/main" id="{3E5A155D-2C72-F641-BC39-03BC5D1294C2}"/>
              </a:ext>
            </a:extLst>
          </p:cNvPr>
          <p:cNvSpPr txBox="1"/>
          <p:nvPr/>
        </p:nvSpPr>
        <p:spPr>
          <a:xfrm>
            <a:off x="4571999" y="4486835"/>
            <a:ext cx="4563292" cy="646331"/>
          </a:xfrm>
          <a:prstGeom prst="rect">
            <a:avLst/>
          </a:prstGeom>
          <a:solidFill>
            <a:schemeClr val="bg1">
              <a:alpha val="75000"/>
            </a:schemeClr>
          </a:solidFill>
        </p:spPr>
        <p:txBody>
          <a:bodyPr vert="horz" wrap="square" lIns="91440" tIns="45720" rIns="91440" bIns="45720" rtlCol="0" anchor="t">
            <a:spAutoFit/>
          </a:bodyPr>
          <a:lstStyle/>
          <a:p>
            <a:pPr algn="l"/>
            <a:r>
              <a:rPr lang="de-DE" dirty="0"/>
              <a:t>Matter in </a:t>
            </a:r>
            <a:r>
              <a:rPr lang="de-DE" dirty="0" err="1"/>
              <a:t>the</a:t>
            </a:r>
            <a:r>
              <a:rPr lang="de-DE" dirty="0"/>
              <a:t> </a:t>
            </a:r>
            <a:r>
              <a:rPr lang="de-DE" dirty="0" err="1"/>
              <a:t>interior</a:t>
            </a:r>
            <a:r>
              <a:rPr lang="de-DE" dirty="0"/>
              <a:t> </a:t>
            </a:r>
            <a:r>
              <a:rPr lang="de-DE" dirty="0" err="1"/>
              <a:t>of</a:t>
            </a:r>
            <a:r>
              <a:rPr lang="de-DE" dirty="0"/>
              <a:t> Earth </a:t>
            </a:r>
            <a:r>
              <a:rPr lang="de-DE" dirty="0" err="1"/>
              <a:t>and</a:t>
            </a:r>
            <a:r>
              <a:rPr lang="de-DE" dirty="0"/>
              <a:t> </a:t>
            </a:r>
            <a:r>
              <a:rPr lang="de-DE" dirty="0" err="1"/>
              <a:t>of</a:t>
            </a:r>
            <a:r>
              <a:rPr lang="de-DE" dirty="0"/>
              <a:t> large </a:t>
            </a:r>
            <a:r>
              <a:rPr lang="de-DE" dirty="0" err="1"/>
              <a:t>planets</a:t>
            </a:r>
            <a:endParaRPr lang="de-DE" dirty="0"/>
          </a:p>
        </p:txBody>
      </p:sp>
      <p:sp>
        <p:nvSpPr>
          <p:cNvPr id="11" name="Textfeld 14">
            <a:extLst>
              <a:ext uri="{FF2B5EF4-FFF2-40B4-BE49-F238E27FC236}">
                <a16:creationId xmlns:a16="http://schemas.microsoft.com/office/drawing/2014/main" id="{548D8AAA-CD41-7045-8937-A1B22E7DA631}"/>
              </a:ext>
            </a:extLst>
          </p:cNvPr>
          <p:cNvSpPr txBox="1"/>
          <p:nvPr/>
        </p:nvSpPr>
        <p:spPr>
          <a:xfrm>
            <a:off x="1" y="4479679"/>
            <a:ext cx="4572000" cy="646331"/>
          </a:xfrm>
          <a:prstGeom prst="rect">
            <a:avLst/>
          </a:prstGeom>
          <a:solidFill>
            <a:schemeClr val="bg1">
              <a:alpha val="75000"/>
            </a:schemeClr>
          </a:solidFill>
        </p:spPr>
        <p:txBody>
          <a:bodyPr vert="horz" wrap="square" lIns="91440" tIns="45720" rIns="91440" bIns="45720" rtlCol="0" anchor="t">
            <a:spAutoFit/>
          </a:bodyPr>
          <a:lstStyle/>
          <a:p>
            <a:r>
              <a:rPr lang="de-DE" dirty="0"/>
              <a:t>Neutron </a:t>
            </a:r>
            <a:r>
              <a:rPr lang="de-DE" dirty="0" err="1"/>
              <a:t>star</a:t>
            </a:r>
            <a:r>
              <a:rPr lang="de-DE" dirty="0"/>
              <a:t> </a:t>
            </a:r>
            <a:r>
              <a:rPr lang="de-DE" dirty="0" err="1"/>
              <a:t>mergers</a:t>
            </a:r>
            <a:r>
              <a:rPr lang="de-DE" dirty="0"/>
              <a:t>: </a:t>
            </a:r>
            <a:r>
              <a:rPr lang="de-DE" dirty="0" err="1"/>
              <a:t>equation</a:t>
            </a:r>
            <a:r>
              <a:rPr lang="de-DE" dirty="0"/>
              <a:t> </a:t>
            </a:r>
            <a:r>
              <a:rPr lang="de-DE" dirty="0" err="1"/>
              <a:t>of</a:t>
            </a:r>
            <a:r>
              <a:rPr lang="de-DE" dirty="0"/>
              <a:t> </a:t>
            </a:r>
            <a:r>
              <a:rPr lang="de-DE" dirty="0" err="1"/>
              <a:t>state</a:t>
            </a:r>
            <a:r>
              <a:rPr lang="de-DE" dirty="0"/>
              <a:t>, strong </a:t>
            </a:r>
            <a:r>
              <a:rPr lang="de-DE" dirty="0" err="1"/>
              <a:t>force</a:t>
            </a:r>
            <a:r>
              <a:rPr lang="de-DE" dirty="0"/>
              <a:t>, </a:t>
            </a:r>
            <a:r>
              <a:rPr lang="de-DE" dirty="0" err="1"/>
              <a:t>neutron</a:t>
            </a:r>
            <a:r>
              <a:rPr lang="de-DE" dirty="0"/>
              <a:t> </a:t>
            </a:r>
            <a:r>
              <a:rPr lang="de-DE" dirty="0" err="1"/>
              <a:t>rich</a:t>
            </a:r>
            <a:r>
              <a:rPr lang="de-DE" dirty="0"/>
              <a:t> </a:t>
            </a:r>
            <a:r>
              <a:rPr lang="de-DE" dirty="0" err="1"/>
              <a:t>nuclei</a:t>
            </a:r>
            <a:endParaRPr lang="de-DE" dirty="0"/>
          </a:p>
        </p:txBody>
      </p:sp>
      <p:sp>
        <p:nvSpPr>
          <p:cNvPr id="12" name="Textfeld 12">
            <a:extLst>
              <a:ext uri="{FF2B5EF4-FFF2-40B4-BE49-F238E27FC236}">
                <a16:creationId xmlns:a16="http://schemas.microsoft.com/office/drawing/2014/main" id="{DE9414D8-4261-4C41-89A5-1F7E4452FC19}"/>
              </a:ext>
            </a:extLst>
          </p:cNvPr>
          <p:cNvSpPr txBox="1"/>
          <p:nvPr/>
        </p:nvSpPr>
        <p:spPr>
          <a:xfrm>
            <a:off x="-3401" y="1840709"/>
            <a:ext cx="4571999" cy="646331"/>
          </a:xfrm>
          <a:prstGeom prst="rect">
            <a:avLst/>
          </a:prstGeom>
          <a:solidFill>
            <a:schemeClr val="bg1">
              <a:alpha val="75000"/>
            </a:schemeClr>
          </a:solidFill>
        </p:spPr>
        <p:txBody>
          <a:bodyPr vert="horz" wrap="square" lIns="91440" tIns="45720" rIns="91440" bIns="45720" rtlCol="0" anchor="t">
            <a:spAutoFit/>
          </a:bodyPr>
          <a:lstStyle/>
          <a:p>
            <a:r>
              <a:rPr lang="de-DE" dirty="0"/>
              <a:t>Synthesis </a:t>
            </a:r>
            <a:r>
              <a:rPr lang="de-DE" dirty="0" err="1"/>
              <a:t>of</a:t>
            </a:r>
            <a:r>
              <a:rPr lang="de-DE" dirty="0"/>
              <a:t> </a:t>
            </a:r>
            <a:r>
              <a:rPr lang="de-DE" dirty="0" err="1"/>
              <a:t>chemical</a:t>
            </a:r>
            <a:r>
              <a:rPr lang="de-DE" dirty="0"/>
              <a:t> </a:t>
            </a:r>
            <a:r>
              <a:rPr lang="de-DE" dirty="0" err="1"/>
              <a:t>elements</a:t>
            </a:r>
            <a:r>
              <a:rPr lang="de-DE" dirty="0"/>
              <a:t> in </a:t>
            </a:r>
            <a:r>
              <a:rPr lang="de-DE" dirty="0" err="1"/>
              <a:t>the</a:t>
            </a:r>
            <a:r>
              <a:rPr lang="de-DE" dirty="0"/>
              <a:t> </a:t>
            </a:r>
            <a:r>
              <a:rPr lang="de-DE" dirty="0" err="1"/>
              <a:t>cosmos</a:t>
            </a:r>
            <a:endParaRPr lang="de-DE" dirty="0"/>
          </a:p>
        </p:txBody>
      </p:sp>
      <p:sp>
        <p:nvSpPr>
          <p:cNvPr id="13" name="Textfeld 17">
            <a:extLst>
              <a:ext uri="{FF2B5EF4-FFF2-40B4-BE49-F238E27FC236}">
                <a16:creationId xmlns:a16="http://schemas.microsoft.com/office/drawing/2014/main" id="{4B5302CF-328F-B94F-8996-F1A3E5C35235}"/>
              </a:ext>
            </a:extLst>
          </p:cNvPr>
          <p:cNvSpPr txBox="1"/>
          <p:nvPr/>
        </p:nvSpPr>
        <p:spPr>
          <a:xfrm>
            <a:off x="4568598" y="1838912"/>
            <a:ext cx="4571999" cy="646331"/>
          </a:xfrm>
          <a:prstGeom prst="rect">
            <a:avLst/>
          </a:prstGeom>
          <a:solidFill>
            <a:schemeClr val="bg1">
              <a:lumMod val="85000"/>
              <a:alpha val="75000"/>
            </a:schemeClr>
          </a:solidFill>
        </p:spPr>
        <p:txBody>
          <a:bodyPr vert="horz" wrap="square" lIns="91440" tIns="45720" rIns="91440" bIns="45720" rtlCol="0" anchor="t">
            <a:spAutoFit/>
          </a:bodyPr>
          <a:lstStyle/>
          <a:p>
            <a:r>
              <a:rPr lang="de-DE" dirty="0"/>
              <a:t>Building </a:t>
            </a:r>
            <a:r>
              <a:rPr lang="de-DE" dirty="0" err="1"/>
              <a:t>blocks</a:t>
            </a:r>
            <a:r>
              <a:rPr lang="de-DE" dirty="0"/>
              <a:t> </a:t>
            </a:r>
            <a:r>
              <a:rPr lang="de-DE" dirty="0" err="1"/>
              <a:t>of</a:t>
            </a:r>
            <a:r>
              <a:rPr lang="de-DE" dirty="0"/>
              <a:t> </a:t>
            </a:r>
            <a:r>
              <a:rPr lang="de-DE" dirty="0" err="1"/>
              <a:t>life</a:t>
            </a:r>
            <a:r>
              <a:rPr lang="de-DE" dirty="0"/>
              <a:t>: </a:t>
            </a:r>
            <a:r>
              <a:rPr lang="de-DE" dirty="0" err="1"/>
              <a:t>Production</a:t>
            </a:r>
            <a:r>
              <a:rPr lang="de-DE" dirty="0"/>
              <a:t> </a:t>
            </a:r>
            <a:r>
              <a:rPr lang="de-DE" dirty="0" err="1"/>
              <a:t>of</a:t>
            </a:r>
            <a:r>
              <a:rPr lang="de-DE" dirty="0"/>
              <a:t> </a:t>
            </a:r>
            <a:r>
              <a:rPr lang="de-DE" dirty="0" err="1"/>
              <a:t>carbon</a:t>
            </a:r>
            <a:r>
              <a:rPr lang="de-DE" dirty="0"/>
              <a:t> </a:t>
            </a:r>
            <a:r>
              <a:rPr lang="de-DE" dirty="0" err="1"/>
              <a:t>and</a:t>
            </a:r>
            <a:r>
              <a:rPr lang="de-DE" dirty="0"/>
              <a:t> </a:t>
            </a:r>
            <a:r>
              <a:rPr lang="de-DE" dirty="0" err="1"/>
              <a:t>oxygen</a:t>
            </a:r>
            <a:r>
              <a:rPr lang="de-DE" dirty="0"/>
              <a:t> in </a:t>
            </a:r>
            <a:r>
              <a:rPr lang="de-DE" dirty="0" err="1"/>
              <a:t>stars</a:t>
            </a:r>
            <a:endParaRPr lang="de-DE" dirty="0"/>
          </a:p>
        </p:txBody>
      </p:sp>
    </p:spTree>
    <p:extLst>
      <p:ext uri="{BB962C8B-B14F-4D97-AF65-F5344CB8AC3E}">
        <p14:creationId xmlns:p14="http://schemas.microsoft.com/office/powerpoint/2010/main" val="2377197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pic>
        <p:nvPicPr>
          <p:cNvPr id="3" name="PhasesContour.avi">
            <a:hlinkClick r:id="" action="ppaction://media"/>
            <a:extLst>
              <a:ext uri="{FF2B5EF4-FFF2-40B4-BE49-F238E27FC236}">
                <a16:creationId xmlns:a16="http://schemas.microsoft.com/office/drawing/2014/main" id="{8A925212-728E-4949-A54A-57243FDD34E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02" t="27899" r="-102" b="4732"/>
          <a:stretch/>
        </p:blipFill>
        <p:spPr>
          <a:xfrm>
            <a:off x="4601414" y="2571750"/>
            <a:ext cx="4542586" cy="2571750"/>
          </a:xfrm>
          <a:prstGeom prst="rect">
            <a:avLst/>
          </a:prstGeom>
        </p:spPr>
      </p:pic>
      <p:pic>
        <p:nvPicPr>
          <p:cNvPr id="4" name="Grafik 6">
            <a:extLst>
              <a:ext uri="{FF2B5EF4-FFF2-40B4-BE49-F238E27FC236}">
                <a16:creationId xmlns:a16="http://schemas.microsoft.com/office/drawing/2014/main" id="{99EB27C8-D0A7-3846-A2E8-197492794AC5}"/>
              </a:ext>
            </a:extLst>
          </p:cNvPr>
          <p:cNvPicPr>
            <a:picLocks noChangeAspect="1"/>
          </p:cNvPicPr>
          <p:nvPr/>
        </p:nvPicPr>
        <p:blipFill rotWithShape="1">
          <a:blip r:embed="rId5"/>
          <a:srcRect t="15214" b="15414"/>
          <a:stretch/>
        </p:blipFill>
        <p:spPr>
          <a:xfrm>
            <a:off x="42" y="0"/>
            <a:ext cx="4627520" cy="2560320"/>
          </a:xfrm>
          <a:prstGeom prst="rect">
            <a:avLst/>
          </a:prstGeom>
        </p:spPr>
      </p:pic>
      <p:pic>
        <p:nvPicPr>
          <p:cNvPr id="5" name="Picture 34">
            <a:extLst>
              <a:ext uri="{FF2B5EF4-FFF2-40B4-BE49-F238E27FC236}">
                <a16:creationId xmlns:a16="http://schemas.microsoft.com/office/drawing/2014/main" id="{354E834A-1C53-EB4F-9343-E75B961B56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9532" b="12287"/>
          <a:stretch/>
        </p:blipFill>
        <p:spPr>
          <a:xfrm>
            <a:off x="4572000" y="0"/>
            <a:ext cx="4572000" cy="2571750"/>
          </a:xfrm>
          <a:prstGeom prst="rect">
            <a:avLst/>
          </a:prstGeom>
        </p:spPr>
      </p:pic>
      <p:pic>
        <p:nvPicPr>
          <p:cNvPr id="6" name="Grafik 10">
            <a:extLst>
              <a:ext uri="{FF2B5EF4-FFF2-40B4-BE49-F238E27FC236}">
                <a16:creationId xmlns:a16="http://schemas.microsoft.com/office/drawing/2014/main" id="{46C88D18-CFD9-0745-A046-658DD1D4BEC7}"/>
              </a:ext>
            </a:extLst>
          </p:cNvPr>
          <p:cNvPicPr>
            <a:picLocks/>
          </p:cNvPicPr>
          <p:nvPr/>
        </p:nvPicPr>
        <p:blipFill rotWithShape="1">
          <a:blip r:embed="rId7" cstate="screen">
            <a:extLst>
              <a:ext uri="{BEBA8EAE-BF5A-486C-A8C5-ECC9F3942E4B}">
                <a14:imgProps xmlns:a14="http://schemas.microsoft.com/office/drawing/2010/main">
                  <a14:imgLayer r:embed="rId8">
                    <a14:imgEffect>
                      <a14:artisticPaintStrokes/>
                    </a14:imgEffect>
                  </a14:imgLayer>
                </a14:imgProps>
              </a:ext>
              <a:ext uri="{28A0092B-C50C-407E-A947-70E740481C1C}">
                <a14:useLocalDpi xmlns:a14="http://schemas.microsoft.com/office/drawing/2010/main"/>
              </a:ext>
            </a:extLst>
          </a:blip>
          <a:srcRect l="-56" t="21194" r="56" b="13458"/>
          <a:stretch/>
        </p:blipFill>
        <p:spPr>
          <a:xfrm>
            <a:off x="42" y="2554332"/>
            <a:ext cx="4627561" cy="2589168"/>
          </a:xfrm>
          <a:prstGeom prst="rect">
            <a:avLst/>
          </a:prstGeom>
          <a:effectLst>
            <a:softEdge rad="0"/>
          </a:effectLst>
        </p:spPr>
      </p:pic>
      <p:sp>
        <p:nvSpPr>
          <p:cNvPr id="7" name="Textfeld 11">
            <a:extLst>
              <a:ext uri="{FF2B5EF4-FFF2-40B4-BE49-F238E27FC236}">
                <a16:creationId xmlns:a16="http://schemas.microsoft.com/office/drawing/2014/main" id="{FCD8350B-5F3A-2B44-A052-F1B6D3CA0870}"/>
              </a:ext>
            </a:extLst>
          </p:cNvPr>
          <p:cNvSpPr txBox="1"/>
          <p:nvPr/>
        </p:nvSpPr>
        <p:spPr>
          <a:xfrm>
            <a:off x="-1" y="4393400"/>
            <a:ext cx="4601415" cy="646331"/>
          </a:xfrm>
          <a:prstGeom prst="rect">
            <a:avLst/>
          </a:prstGeom>
          <a:solidFill>
            <a:schemeClr val="bg1">
              <a:alpha val="75000"/>
            </a:schemeClr>
          </a:solidFill>
        </p:spPr>
        <p:txBody>
          <a:bodyPr vert="horz" wrap="square" lIns="91440" tIns="45720" rIns="91440" bIns="45720" rtlCol="0" anchor="t">
            <a:spAutoFit/>
          </a:bodyPr>
          <a:lstStyle/>
          <a:p>
            <a:r>
              <a:rPr lang="de-DE" dirty="0"/>
              <a:t>Development </a:t>
            </a:r>
            <a:r>
              <a:rPr lang="de-DE" dirty="0" err="1"/>
              <a:t>of</a:t>
            </a:r>
            <a:r>
              <a:rPr lang="de-DE" dirty="0"/>
              <a:t> </a:t>
            </a:r>
            <a:r>
              <a:rPr lang="de-DE" dirty="0" err="1"/>
              <a:t>nuclear</a:t>
            </a:r>
            <a:r>
              <a:rPr lang="de-DE" dirty="0"/>
              <a:t> </a:t>
            </a:r>
            <a:r>
              <a:rPr lang="de-DE" dirty="0" err="1"/>
              <a:t>clock</a:t>
            </a:r>
            <a:r>
              <a:rPr lang="de-DE" dirty="0"/>
              <a:t>: </a:t>
            </a:r>
            <a:br>
              <a:rPr lang="de-DE" dirty="0"/>
            </a:br>
            <a:r>
              <a:rPr lang="de-DE" dirty="0"/>
              <a:t>Promising </a:t>
            </a:r>
            <a:r>
              <a:rPr lang="de-DE" dirty="0" err="1"/>
              <a:t>candidate</a:t>
            </a:r>
            <a:r>
              <a:rPr lang="de-DE" dirty="0"/>
              <a:t> thorium-229</a:t>
            </a:r>
          </a:p>
        </p:txBody>
      </p:sp>
      <p:sp>
        <p:nvSpPr>
          <p:cNvPr id="8" name="Textfeld 7">
            <a:extLst>
              <a:ext uri="{FF2B5EF4-FFF2-40B4-BE49-F238E27FC236}">
                <a16:creationId xmlns:a16="http://schemas.microsoft.com/office/drawing/2014/main" id="{B17062A6-5DF3-B645-99F7-EFEABBD6E57A}"/>
              </a:ext>
            </a:extLst>
          </p:cNvPr>
          <p:cNvSpPr txBox="1"/>
          <p:nvPr/>
        </p:nvSpPr>
        <p:spPr>
          <a:xfrm>
            <a:off x="1" y="1817683"/>
            <a:ext cx="4572000" cy="646331"/>
          </a:xfrm>
          <a:prstGeom prst="rect">
            <a:avLst/>
          </a:prstGeom>
          <a:solidFill>
            <a:schemeClr val="bg1">
              <a:alpha val="75000"/>
            </a:schemeClr>
          </a:solidFill>
        </p:spPr>
        <p:txBody>
          <a:bodyPr vert="horz" wrap="square" lIns="91440" tIns="45720" rIns="91440" bIns="45720" rtlCol="0" anchor="t">
            <a:spAutoFit/>
          </a:bodyPr>
          <a:lstStyle/>
          <a:p>
            <a:r>
              <a:rPr lang="de-DE" dirty="0"/>
              <a:t>High-performance </a:t>
            </a:r>
            <a:r>
              <a:rPr lang="de-DE" dirty="0" err="1"/>
              <a:t>and</a:t>
            </a:r>
            <a:r>
              <a:rPr lang="de-DE" dirty="0"/>
              <a:t> </a:t>
            </a:r>
            <a:r>
              <a:rPr lang="de-DE" dirty="0" err="1"/>
              <a:t>scientific</a:t>
            </a:r>
            <a:r>
              <a:rPr lang="de-DE" dirty="0"/>
              <a:t> </a:t>
            </a:r>
            <a:r>
              <a:rPr lang="de-DE" dirty="0" err="1"/>
              <a:t>computing</a:t>
            </a:r>
            <a:r>
              <a:rPr lang="de-DE" dirty="0"/>
              <a:t>, </a:t>
            </a:r>
            <a:r>
              <a:rPr lang="de-DE" dirty="0" err="1"/>
              <a:t>big</a:t>
            </a:r>
            <a:r>
              <a:rPr lang="de-DE" dirty="0"/>
              <a:t> </a:t>
            </a:r>
            <a:r>
              <a:rPr lang="de-DE" dirty="0" err="1"/>
              <a:t>data</a:t>
            </a:r>
            <a:r>
              <a:rPr lang="de-DE" dirty="0"/>
              <a:t>, </a:t>
            </a:r>
            <a:r>
              <a:rPr lang="de-DE" dirty="0" err="1"/>
              <a:t>green</a:t>
            </a:r>
            <a:r>
              <a:rPr lang="de-DE" dirty="0"/>
              <a:t> IT</a:t>
            </a:r>
          </a:p>
        </p:txBody>
      </p:sp>
      <p:sp>
        <p:nvSpPr>
          <p:cNvPr id="9" name="Textfeld 9">
            <a:extLst>
              <a:ext uri="{FF2B5EF4-FFF2-40B4-BE49-F238E27FC236}">
                <a16:creationId xmlns:a16="http://schemas.microsoft.com/office/drawing/2014/main" id="{1C081674-FD98-724A-80DC-E922F6B0A34C}"/>
              </a:ext>
            </a:extLst>
          </p:cNvPr>
          <p:cNvSpPr txBox="1"/>
          <p:nvPr/>
        </p:nvSpPr>
        <p:spPr>
          <a:xfrm>
            <a:off x="4570663" y="1817683"/>
            <a:ext cx="4573338" cy="646331"/>
          </a:xfrm>
          <a:prstGeom prst="rect">
            <a:avLst/>
          </a:prstGeom>
          <a:solidFill>
            <a:schemeClr val="bg1">
              <a:alpha val="75000"/>
            </a:schemeClr>
          </a:solidFill>
        </p:spPr>
        <p:txBody>
          <a:bodyPr vert="horz" wrap="square" lIns="91440" tIns="45720" rIns="91440" bIns="45720" rtlCol="0" anchor="t">
            <a:spAutoFit/>
          </a:bodyPr>
          <a:lstStyle/>
          <a:p>
            <a:r>
              <a:rPr lang="de-DE" dirty="0"/>
              <a:t>Space </a:t>
            </a:r>
            <a:r>
              <a:rPr lang="de-DE" dirty="0" err="1"/>
              <a:t>radiation</a:t>
            </a:r>
            <a:r>
              <a:rPr lang="de-DE" dirty="0"/>
              <a:t> </a:t>
            </a:r>
            <a:r>
              <a:rPr lang="de-DE" dirty="0" err="1"/>
              <a:t>protection</a:t>
            </a:r>
            <a:r>
              <a:rPr lang="de-DE" dirty="0"/>
              <a:t>, </a:t>
            </a:r>
            <a:r>
              <a:rPr lang="de-DE" dirty="0" err="1"/>
              <a:t>unique</a:t>
            </a:r>
            <a:r>
              <a:rPr lang="de-DE" dirty="0"/>
              <a:t> </a:t>
            </a:r>
            <a:r>
              <a:rPr lang="de-DE" dirty="0" err="1"/>
              <a:t>facility</a:t>
            </a:r>
            <a:r>
              <a:rPr lang="de-DE" dirty="0"/>
              <a:t> </a:t>
            </a:r>
            <a:r>
              <a:rPr lang="de-DE" dirty="0" err="1"/>
              <a:t>for</a:t>
            </a:r>
            <a:r>
              <a:rPr lang="de-DE" dirty="0"/>
              <a:t> </a:t>
            </a:r>
            <a:r>
              <a:rPr lang="de-DE" dirty="0" err="1"/>
              <a:t>simulation</a:t>
            </a:r>
            <a:r>
              <a:rPr lang="de-DE" dirty="0"/>
              <a:t>, </a:t>
            </a:r>
            <a:r>
              <a:rPr lang="de-DE" dirty="0" err="1"/>
              <a:t>collaboration</a:t>
            </a:r>
            <a:r>
              <a:rPr lang="de-DE" dirty="0"/>
              <a:t> </a:t>
            </a:r>
            <a:r>
              <a:rPr lang="de-DE" dirty="0" err="1"/>
              <a:t>with</a:t>
            </a:r>
            <a:r>
              <a:rPr lang="de-DE" dirty="0"/>
              <a:t> ESA</a:t>
            </a:r>
          </a:p>
        </p:txBody>
      </p:sp>
      <p:sp>
        <p:nvSpPr>
          <p:cNvPr id="10" name="Textfeld 14">
            <a:extLst>
              <a:ext uri="{FF2B5EF4-FFF2-40B4-BE49-F238E27FC236}">
                <a16:creationId xmlns:a16="http://schemas.microsoft.com/office/drawing/2014/main" id="{E8F0CC5D-0AC4-FF4D-AA0B-474A3DE0FEFD}"/>
              </a:ext>
            </a:extLst>
          </p:cNvPr>
          <p:cNvSpPr txBox="1"/>
          <p:nvPr/>
        </p:nvSpPr>
        <p:spPr>
          <a:xfrm>
            <a:off x="4601415" y="4393400"/>
            <a:ext cx="4542586" cy="646331"/>
          </a:xfrm>
          <a:prstGeom prst="rect">
            <a:avLst/>
          </a:prstGeom>
          <a:solidFill>
            <a:schemeClr val="bg1">
              <a:alpha val="75000"/>
            </a:schemeClr>
          </a:solidFill>
        </p:spPr>
        <p:txBody>
          <a:bodyPr vert="horz" wrap="square" lIns="91440" tIns="45720" rIns="91440" bIns="45720" rtlCol="0" anchor="t">
            <a:spAutoFit/>
          </a:bodyPr>
          <a:lstStyle/>
          <a:p>
            <a:r>
              <a:rPr lang="de-DE" dirty="0" err="1"/>
              <a:t>Novel</a:t>
            </a:r>
            <a:r>
              <a:rPr lang="de-DE" dirty="0"/>
              <a:t> </a:t>
            </a:r>
            <a:r>
              <a:rPr lang="de-DE" dirty="0" err="1"/>
              <a:t>applications</a:t>
            </a:r>
            <a:r>
              <a:rPr lang="de-DE" dirty="0"/>
              <a:t> </a:t>
            </a:r>
            <a:r>
              <a:rPr lang="de-DE" dirty="0" err="1"/>
              <a:t>for</a:t>
            </a:r>
            <a:r>
              <a:rPr lang="de-DE" dirty="0"/>
              <a:t> </a:t>
            </a:r>
            <a:r>
              <a:rPr lang="de-DE" dirty="0" err="1"/>
              <a:t>tumor</a:t>
            </a:r>
            <a:r>
              <a:rPr lang="de-DE" dirty="0"/>
              <a:t> </a:t>
            </a:r>
            <a:r>
              <a:rPr lang="de-DE" dirty="0" err="1"/>
              <a:t>and</a:t>
            </a:r>
            <a:r>
              <a:rPr lang="de-DE" dirty="0"/>
              <a:t> non-tumor </a:t>
            </a:r>
            <a:r>
              <a:rPr lang="de-DE" dirty="0" err="1"/>
              <a:t>diseases</a:t>
            </a:r>
            <a:endParaRPr lang="de-DE" dirty="0"/>
          </a:p>
        </p:txBody>
      </p:sp>
    </p:spTree>
    <p:extLst>
      <p:ext uri="{BB962C8B-B14F-4D97-AF65-F5344CB8AC3E}">
        <p14:creationId xmlns:p14="http://schemas.microsoft.com/office/powerpoint/2010/main" val="71069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FAIR </a:t>
            </a:r>
            <a:r>
              <a:rPr lang="de-DE" dirty="0" err="1"/>
              <a:t>research</a:t>
            </a:r>
            <a:r>
              <a:rPr lang="de-DE" dirty="0"/>
              <a:t> </a:t>
            </a:r>
            <a:r>
              <a:rPr lang="de-DE" dirty="0" err="1"/>
              <a:t>is</a:t>
            </a:r>
            <a:r>
              <a:rPr lang="de-DE" dirty="0"/>
              <a:t> </a:t>
            </a:r>
            <a:r>
              <a:rPr lang="de-DE" dirty="0" err="1"/>
              <a:t>organized</a:t>
            </a:r>
            <a:r>
              <a:rPr lang="de-DE" dirty="0"/>
              <a:t> in </a:t>
            </a:r>
            <a:r>
              <a:rPr lang="de-DE" dirty="0" err="1"/>
              <a:t>four</a:t>
            </a:r>
            <a:r>
              <a:rPr lang="de-DE" dirty="0"/>
              <a:t> </a:t>
            </a:r>
            <a:r>
              <a:rPr lang="de-DE" dirty="0" err="1"/>
              <a:t>pillars</a:t>
            </a:r>
            <a:endParaRPr lang="de-DE" dirty="0"/>
          </a:p>
        </p:txBody>
      </p:sp>
      <p:sp>
        <p:nvSpPr>
          <p:cNvPr id="4" name="Date Placeholder 3"/>
          <p:cNvSpPr>
            <a:spLocks noGrp="1"/>
          </p:cNvSpPr>
          <p:nvPr>
            <p:ph type="dt" sz="half" idx="2"/>
          </p:nvPr>
        </p:nvSpPr>
        <p:spPr>
          <a:xfrm>
            <a:off x="6502400" y="6552643"/>
            <a:ext cx="1446429" cy="365125"/>
          </a:xfrm>
        </p:spPr>
        <p:txBody>
          <a:bodyPr/>
          <a:lstStyle/>
          <a:p>
            <a:fld id="{E0B1146D-8996-40BB-8544-A6A25709A77F}" type="datetime1">
              <a:rPr lang="en-US" smtClean="0"/>
              <a:t>9/11/2022</a:t>
            </a:fld>
            <a:endParaRPr lang="de-DE" dirty="0"/>
          </a:p>
        </p:txBody>
      </p:sp>
      <p:sp>
        <p:nvSpPr>
          <p:cNvPr id="5" name="Text Box 3"/>
          <p:cNvSpPr txBox="1">
            <a:spLocks noChangeArrowheads="1"/>
          </p:cNvSpPr>
          <p:nvPr/>
        </p:nvSpPr>
        <p:spPr bwMode="auto">
          <a:xfrm>
            <a:off x="1926746" y="4183946"/>
            <a:ext cx="38433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de-DE" sz="2000" dirty="0" err="1">
                <a:solidFill>
                  <a:prstClr val="black">
                    <a:lumMod val="95000"/>
                    <a:lumOff val="5000"/>
                  </a:prstClr>
                </a:solidFill>
              </a:rPr>
              <a:t>hadron</a:t>
            </a:r>
            <a:r>
              <a:rPr lang="de-DE" sz="2000" dirty="0">
                <a:solidFill>
                  <a:prstClr val="black">
                    <a:lumMod val="95000"/>
                    <a:lumOff val="5000"/>
                  </a:prstClr>
                </a:solidFill>
              </a:rPr>
              <a:t> </a:t>
            </a:r>
            <a:r>
              <a:rPr lang="de-DE" sz="2000" dirty="0" err="1">
                <a:solidFill>
                  <a:prstClr val="black">
                    <a:lumMod val="95000"/>
                    <a:lumOff val="5000"/>
                  </a:prstClr>
                </a:solidFill>
              </a:rPr>
              <a:t>structure</a:t>
            </a:r>
            <a:r>
              <a:rPr lang="de-DE" sz="2000" dirty="0">
                <a:solidFill>
                  <a:prstClr val="black">
                    <a:lumMod val="95000"/>
                    <a:lumOff val="5000"/>
                  </a:prstClr>
                </a:solidFill>
              </a:rPr>
              <a:t> </a:t>
            </a:r>
            <a:r>
              <a:rPr lang="de-DE" sz="2000" dirty="0" err="1">
                <a:solidFill>
                  <a:prstClr val="black">
                    <a:lumMod val="95000"/>
                    <a:lumOff val="5000"/>
                  </a:prstClr>
                </a:solidFill>
              </a:rPr>
              <a:t>and</a:t>
            </a:r>
            <a:r>
              <a:rPr lang="de-DE" sz="2000" dirty="0">
                <a:solidFill>
                  <a:prstClr val="black">
                    <a:lumMod val="95000"/>
                    <a:lumOff val="5000"/>
                  </a:prstClr>
                </a:solidFill>
              </a:rPr>
              <a:t> </a:t>
            </a:r>
            <a:r>
              <a:rPr lang="de-DE" sz="2000" dirty="0" err="1">
                <a:solidFill>
                  <a:prstClr val="black">
                    <a:lumMod val="95000"/>
                    <a:lumOff val="5000"/>
                  </a:prstClr>
                </a:solidFill>
              </a:rPr>
              <a:t>dynamics</a:t>
            </a:r>
            <a:r>
              <a:rPr lang="de-DE" sz="2000" dirty="0">
                <a:solidFill>
                  <a:prstClr val="black">
                    <a:lumMod val="95000"/>
                    <a:lumOff val="5000"/>
                  </a:prstClr>
                </a:solidFill>
              </a:rPr>
              <a:t> </a:t>
            </a:r>
            <a:r>
              <a:rPr lang="de-DE" sz="2000" dirty="0">
                <a:solidFill>
                  <a:srgbClr val="00599D"/>
                </a:solidFill>
              </a:rPr>
              <a:t> </a:t>
            </a:r>
          </a:p>
        </p:txBody>
      </p:sp>
      <p:sp>
        <p:nvSpPr>
          <p:cNvPr id="6" name="Text Box 4"/>
          <p:cNvSpPr txBox="1">
            <a:spLocks noChangeArrowheads="1"/>
          </p:cNvSpPr>
          <p:nvPr/>
        </p:nvSpPr>
        <p:spPr bwMode="auto">
          <a:xfrm>
            <a:off x="1926746" y="3059510"/>
            <a:ext cx="2592388"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de-DE" sz="2000" dirty="0" err="1">
                <a:solidFill>
                  <a:prstClr val="black">
                    <a:lumMod val="85000"/>
                    <a:lumOff val="15000"/>
                  </a:prstClr>
                </a:solidFill>
              </a:rPr>
              <a:t>nuclear</a:t>
            </a:r>
            <a:r>
              <a:rPr lang="de-DE" sz="2000" dirty="0">
                <a:solidFill>
                  <a:prstClr val="black">
                    <a:lumMod val="85000"/>
                    <a:lumOff val="15000"/>
                  </a:prstClr>
                </a:solidFill>
              </a:rPr>
              <a:t> </a:t>
            </a:r>
            <a:r>
              <a:rPr lang="de-DE" sz="2000" dirty="0" err="1">
                <a:solidFill>
                  <a:prstClr val="black">
                    <a:lumMod val="85000"/>
                    <a:lumOff val="15000"/>
                  </a:prstClr>
                </a:solidFill>
              </a:rPr>
              <a:t>structure</a:t>
            </a:r>
            <a:r>
              <a:rPr lang="de-DE" sz="2000" dirty="0">
                <a:solidFill>
                  <a:prstClr val="black">
                    <a:lumMod val="85000"/>
                    <a:lumOff val="15000"/>
                  </a:prstClr>
                </a:solidFill>
              </a:rPr>
              <a:t> </a:t>
            </a:r>
            <a:r>
              <a:rPr lang="de-DE" sz="2000" dirty="0" err="1">
                <a:solidFill>
                  <a:prstClr val="black">
                    <a:lumMod val="85000"/>
                    <a:lumOff val="15000"/>
                  </a:prstClr>
                </a:solidFill>
              </a:rPr>
              <a:t>and</a:t>
            </a:r>
            <a:endParaRPr lang="de-DE" sz="2000" dirty="0">
              <a:solidFill>
                <a:prstClr val="black">
                  <a:lumMod val="85000"/>
                  <a:lumOff val="15000"/>
                </a:prstClr>
              </a:solidFill>
            </a:endParaRPr>
          </a:p>
          <a:p>
            <a:pPr eaLnBrk="1" hangingPunct="1">
              <a:defRPr/>
            </a:pPr>
            <a:r>
              <a:rPr lang="de-DE" sz="2000" dirty="0" err="1">
                <a:solidFill>
                  <a:prstClr val="black">
                    <a:lumMod val="85000"/>
                    <a:lumOff val="15000"/>
                  </a:prstClr>
                </a:solidFill>
              </a:rPr>
              <a:t>nuclear</a:t>
            </a:r>
            <a:r>
              <a:rPr lang="de-DE" sz="2000" dirty="0">
                <a:solidFill>
                  <a:prstClr val="black">
                    <a:lumMod val="85000"/>
                    <a:lumOff val="15000"/>
                  </a:prstClr>
                </a:solidFill>
              </a:rPr>
              <a:t> </a:t>
            </a:r>
            <a:r>
              <a:rPr lang="de-DE" sz="2000" dirty="0" err="1">
                <a:solidFill>
                  <a:prstClr val="black">
                    <a:lumMod val="85000"/>
                    <a:lumOff val="15000"/>
                  </a:prstClr>
                </a:solidFill>
              </a:rPr>
              <a:t>astrophysics</a:t>
            </a:r>
            <a:r>
              <a:rPr lang="de-DE" sz="2000" dirty="0">
                <a:solidFill>
                  <a:srgbClr val="00599D"/>
                </a:solidFill>
              </a:rPr>
              <a:t> </a:t>
            </a:r>
          </a:p>
          <a:p>
            <a:pPr eaLnBrk="1" hangingPunct="1">
              <a:defRPr/>
            </a:pPr>
            <a:endParaRPr lang="de-DE" sz="2000" dirty="0">
              <a:solidFill>
                <a:prstClr val="black"/>
              </a:solidFill>
            </a:endParaRPr>
          </a:p>
        </p:txBody>
      </p:sp>
      <p:sp>
        <p:nvSpPr>
          <p:cNvPr id="7" name="Text Box 5"/>
          <p:cNvSpPr txBox="1">
            <a:spLocks noChangeArrowheads="1"/>
          </p:cNvSpPr>
          <p:nvPr/>
        </p:nvSpPr>
        <p:spPr bwMode="auto">
          <a:xfrm>
            <a:off x="1926746" y="2252574"/>
            <a:ext cx="320198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de-DE" sz="2000" dirty="0" err="1">
                <a:solidFill>
                  <a:prstClr val="black">
                    <a:lumMod val="95000"/>
                    <a:lumOff val="5000"/>
                  </a:prstClr>
                </a:solidFill>
              </a:rPr>
              <a:t>nuclear</a:t>
            </a:r>
            <a:r>
              <a:rPr lang="de-DE" sz="2000" dirty="0">
                <a:solidFill>
                  <a:prstClr val="black">
                    <a:lumMod val="95000"/>
                    <a:lumOff val="5000"/>
                  </a:prstClr>
                </a:solidFill>
              </a:rPr>
              <a:t>- </a:t>
            </a:r>
            <a:r>
              <a:rPr lang="de-DE" sz="2000" dirty="0" err="1">
                <a:solidFill>
                  <a:prstClr val="black">
                    <a:lumMod val="95000"/>
                    <a:lumOff val="5000"/>
                  </a:prstClr>
                </a:solidFill>
              </a:rPr>
              <a:t>and</a:t>
            </a:r>
            <a:r>
              <a:rPr lang="de-DE" sz="2000" dirty="0">
                <a:solidFill>
                  <a:prstClr val="black">
                    <a:lumMod val="95000"/>
                    <a:lumOff val="5000"/>
                  </a:prstClr>
                </a:solidFill>
              </a:rPr>
              <a:t> quark-matter</a:t>
            </a:r>
            <a:r>
              <a:rPr lang="de-DE" sz="2000" dirty="0">
                <a:solidFill>
                  <a:srgbClr val="00599D"/>
                </a:solidFill>
              </a:rPr>
              <a:t> </a:t>
            </a:r>
          </a:p>
          <a:p>
            <a:pPr eaLnBrk="1" hangingPunct="1">
              <a:defRPr/>
            </a:pPr>
            <a:endParaRPr lang="de-DE" sz="2000" dirty="0">
              <a:solidFill>
                <a:prstClr val="black"/>
              </a:solidFill>
            </a:endParaRPr>
          </a:p>
        </p:txBody>
      </p:sp>
      <p:grpSp>
        <p:nvGrpSpPr>
          <p:cNvPr id="8" name="Group 6"/>
          <p:cNvGrpSpPr>
            <a:grpSpLocks/>
          </p:cNvGrpSpPr>
          <p:nvPr/>
        </p:nvGrpSpPr>
        <p:grpSpPr bwMode="auto">
          <a:xfrm>
            <a:off x="7235825" y="2775981"/>
            <a:ext cx="1728788" cy="1636712"/>
            <a:chOff x="1474" y="436"/>
            <a:chExt cx="2608" cy="2126"/>
          </a:xfrm>
        </p:grpSpPr>
        <p:sp>
          <p:nvSpPr>
            <p:cNvPr id="9" name="AutoShape 7"/>
            <p:cNvSpPr>
              <a:spLocks noChangeAspect="1" noChangeArrowheads="1" noTextEdit="1"/>
            </p:cNvSpPr>
            <p:nvPr/>
          </p:nvSpPr>
          <p:spPr bwMode="auto">
            <a:xfrm>
              <a:off x="1474" y="436"/>
              <a:ext cx="2608" cy="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z="3200" b="1">
                <a:solidFill>
                  <a:prstClr val="black"/>
                </a:solidFill>
                <a:latin typeface="Arial"/>
              </a:endParaRPr>
            </a:p>
          </p:txBody>
        </p:sp>
        <p:sp>
          <p:nvSpPr>
            <p:cNvPr id="10" name="Freeform 8"/>
            <p:cNvSpPr>
              <a:spLocks noEditPoints="1"/>
            </p:cNvSpPr>
            <p:nvPr/>
          </p:nvSpPr>
          <p:spPr bwMode="auto">
            <a:xfrm>
              <a:off x="1474" y="927"/>
              <a:ext cx="648" cy="1251"/>
            </a:xfrm>
            <a:custGeom>
              <a:avLst/>
              <a:gdLst>
                <a:gd name="T0" fmla="*/ 0 w 648"/>
                <a:gd name="T1" fmla="*/ 5 h 1251"/>
                <a:gd name="T2" fmla="*/ 601 w 648"/>
                <a:gd name="T3" fmla="*/ 9 h 1251"/>
                <a:gd name="T4" fmla="*/ 610 w 648"/>
                <a:gd name="T5" fmla="*/ 11 h 1251"/>
                <a:gd name="T6" fmla="*/ 0 w 648"/>
                <a:gd name="T7" fmla="*/ 16 h 1251"/>
                <a:gd name="T8" fmla="*/ 0 w 648"/>
                <a:gd name="T9" fmla="*/ 18 h 1251"/>
                <a:gd name="T10" fmla="*/ 0 w 648"/>
                <a:gd name="T11" fmla="*/ 25 h 1251"/>
                <a:gd name="T12" fmla="*/ 630 w 648"/>
                <a:gd name="T13" fmla="*/ 32 h 1251"/>
                <a:gd name="T14" fmla="*/ 634 w 648"/>
                <a:gd name="T15" fmla="*/ 34 h 1251"/>
                <a:gd name="T16" fmla="*/ 0 w 648"/>
                <a:gd name="T17" fmla="*/ 41 h 1251"/>
                <a:gd name="T18" fmla="*/ 0 w 648"/>
                <a:gd name="T19" fmla="*/ 45 h 1251"/>
                <a:gd name="T20" fmla="*/ 0 w 648"/>
                <a:gd name="T21" fmla="*/ 70 h 1251"/>
                <a:gd name="T22" fmla="*/ 645 w 648"/>
                <a:gd name="T23" fmla="*/ 99 h 1251"/>
                <a:gd name="T24" fmla="*/ 641 w 648"/>
                <a:gd name="T25" fmla="*/ 107 h 1251"/>
                <a:gd name="T26" fmla="*/ 0 w 648"/>
                <a:gd name="T27" fmla="*/ 116 h 1251"/>
                <a:gd name="T28" fmla="*/ 0 w 648"/>
                <a:gd name="T29" fmla="*/ 119 h 1251"/>
                <a:gd name="T30" fmla="*/ 0 w 648"/>
                <a:gd name="T31" fmla="*/ 130 h 1251"/>
                <a:gd name="T32" fmla="*/ 625 w 648"/>
                <a:gd name="T33" fmla="*/ 134 h 1251"/>
                <a:gd name="T34" fmla="*/ 621 w 648"/>
                <a:gd name="T35" fmla="*/ 137 h 1251"/>
                <a:gd name="T36" fmla="*/ 0 w 648"/>
                <a:gd name="T37" fmla="*/ 141 h 1251"/>
                <a:gd name="T38" fmla="*/ 0 w 648"/>
                <a:gd name="T39" fmla="*/ 143 h 1251"/>
                <a:gd name="T40" fmla="*/ 0 w 648"/>
                <a:gd name="T41" fmla="*/ 150 h 1251"/>
                <a:gd name="T42" fmla="*/ 592 w 648"/>
                <a:gd name="T43" fmla="*/ 154 h 1251"/>
                <a:gd name="T44" fmla="*/ 150 w 648"/>
                <a:gd name="T45" fmla="*/ 157 h 1251"/>
                <a:gd name="T46" fmla="*/ 0 w 648"/>
                <a:gd name="T47" fmla="*/ 552 h 1251"/>
                <a:gd name="T48" fmla="*/ 0 w 648"/>
                <a:gd name="T49" fmla="*/ 554 h 1251"/>
                <a:gd name="T50" fmla="*/ 0 w 648"/>
                <a:gd name="T51" fmla="*/ 561 h 1251"/>
                <a:gd name="T52" fmla="*/ 476 w 648"/>
                <a:gd name="T53" fmla="*/ 565 h 1251"/>
                <a:gd name="T54" fmla="*/ 482 w 648"/>
                <a:gd name="T55" fmla="*/ 568 h 1251"/>
                <a:gd name="T56" fmla="*/ 0 w 648"/>
                <a:gd name="T57" fmla="*/ 572 h 1251"/>
                <a:gd name="T58" fmla="*/ 0 w 648"/>
                <a:gd name="T59" fmla="*/ 574 h 1251"/>
                <a:gd name="T60" fmla="*/ 0 w 648"/>
                <a:gd name="T61" fmla="*/ 583 h 1251"/>
                <a:gd name="T62" fmla="*/ 498 w 648"/>
                <a:gd name="T63" fmla="*/ 588 h 1251"/>
                <a:gd name="T64" fmla="*/ 502 w 648"/>
                <a:gd name="T65" fmla="*/ 592 h 1251"/>
                <a:gd name="T66" fmla="*/ 0 w 648"/>
                <a:gd name="T67" fmla="*/ 599 h 1251"/>
                <a:gd name="T68" fmla="*/ 0 w 648"/>
                <a:gd name="T69" fmla="*/ 612 h 1251"/>
                <a:gd name="T70" fmla="*/ 0 w 648"/>
                <a:gd name="T71" fmla="*/ 661 h 1251"/>
                <a:gd name="T72" fmla="*/ 500 w 648"/>
                <a:gd name="T73" fmla="*/ 666 h 1251"/>
                <a:gd name="T74" fmla="*/ 496 w 648"/>
                <a:gd name="T75" fmla="*/ 668 h 1251"/>
                <a:gd name="T76" fmla="*/ 0 w 648"/>
                <a:gd name="T77" fmla="*/ 675 h 1251"/>
                <a:gd name="T78" fmla="*/ 0 w 648"/>
                <a:gd name="T79" fmla="*/ 677 h 1251"/>
                <a:gd name="T80" fmla="*/ 0 w 648"/>
                <a:gd name="T81" fmla="*/ 684 h 1251"/>
                <a:gd name="T82" fmla="*/ 480 w 648"/>
                <a:gd name="T83" fmla="*/ 688 h 1251"/>
                <a:gd name="T84" fmla="*/ 473 w 648"/>
                <a:gd name="T85" fmla="*/ 690 h 1251"/>
                <a:gd name="T86" fmla="*/ 0 w 648"/>
                <a:gd name="T87" fmla="*/ 695 h 1251"/>
                <a:gd name="T88" fmla="*/ 0 w 648"/>
                <a:gd name="T89" fmla="*/ 697 h 1251"/>
                <a:gd name="T90" fmla="*/ 0 w 648"/>
                <a:gd name="T91" fmla="*/ 1175 h 1251"/>
                <a:gd name="T92" fmla="*/ 150 w 648"/>
                <a:gd name="T93" fmla="*/ 1188 h 1251"/>
                <a:gd name="T94" fmla="*/ 147 w 648"/>
                <a:gd name="T95" fmla="*/ 1195 h 1251"/>
                <a:gd name="T96" fmla="*/ 9 w 648"/>
                <a:gd name="T97" fmla="*/ 1206 h 1251"/>
                <a:gd name="T98" fmla="*/ 11 w 648"/>
                <a:gd name="T99" fmla="*/ 1208 h 1251"/>
                <a:gd name="T100" fmla="*/ 13 w 648"/>
                <a:gd name="T101" fmla="*/ 1215 h 1251"/>
                <a:gd name="T102" fmla="*/ 136 w 648"/>
                <a:gd name="T103" fmla="*/ 1220 h 1251"/>
                <a:gd name="T104" fmla="*/ 134 w 648"/>
                <a:gd name="T105" fmla="*/ 1222 h 1251"/>
                <a:gd name="T106" fmla="*/ 22 w 648"/>
                <a:gd name="T107" fmla="*/ 1226 h 1251"/>
                <a:gd name="T108" fmla="*/ 22 w 648"/>
                <a:gd name="T109" fmla="*/ 1229 h 1251"/>
                <a:gd name="T110" fmla="*/ 31 w 648"/>
                <a:gd name="T111" fmla="*/ 1235 h 1251"/>
                <a:gd name="T112" fmla="*/ 116 w 648"/>
                <a:gd name="T113" fmla="*/ 1240 h 1251"/>
                <a:gd name="T114" fmla="*/ 109 w 648"/>
                <a:gd name="T115" fmla="*/ 1242 h 1251"/>
                <a:gd name="T116" fmla="*/ 58 w 648"/>
                <a:gd name="T117" fmla="*/ 1246 h 1251"/>
                <a:gd name="T118" fmla="*/ 67 w 648"/>
                <a:gd name="T119" fmla="*/ 1249 h 1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48" h="1251">
                  <a:moveTo>
                    <a:pt x="0" y="0"/>
                  </a:moveTo>
                  <a:lnTo>
                    <a:pt x="572" y="0"/>
                  </a:lnTo>
                  <a:lnTo>
                    <a:pt x="572" y="3"/>
                  </a:lnTo>
                  <a:lnTo>
                    <a:pt x="0" y="3"/>
                  </a:lnTo>
                  <a:lnTo>
                    <a:pt x="0" y="0"/>
                  </a:lnTo>
                  <a:close/>
                  <a:moveTo>
                    <a:pt x="0" y="3"/>
                  </a:moveTo>
                  <a:lnTo>
                    <a:pt x="583" y="3"/>
                  </a:lnTo>
                  <a:lnTo>
                    <a:pt x="583" y="5"/>
                  </a:lnTo>
                  <a:lnTo>
                    <a:pt x="0" y="5"/>
                  </a:lnTo>
                  <a:lnTo>
                    <a:pt x="0" y="3"/>
                  </a:lnTo>
                  <a:close/>
                  <a:moveTo>
                    <a:pt x="0" y="5"/>
                  </a:moveTo>
                  <a:lnTo>
                    <a:pt x="592" y="5"/>
                  </a:lnTo>
                  <a:lnTo>
                    <a:pt x="592" y="7"/>
                  </a:lnTo>
                  <a:lnTo>
                    <a:pt x="0" y="7"/>
                  </a:lnTo>
                  <a:lnTo>
                    <a:pt x="0" y="5"/>
                  </a:lnTo>
                  <a:close/>
                  <a:moveTo>
                    <a:pt x="0" y="7"/>
                  </a:moveTo>
                  <a:lnTo>
                    <a:pt x="601" y="7"/>
                  </a:lnTo>
                  <a:lnTo>
                    <a:pt x="601" y="9"/>
                  </a:lnTo>
                  <a:lnTo>
                    <a:pt x="0" y="9"/>
                  </a:lnTo>
                  <a:lnTo>
                    <a:pt x="0" y="7"/>
                  </a:lnTo>
                  <a:close/>
                  <a:moveTo>
                    <a:pt x="0" y="9"/>
                  </a:moveTo>
                  <a:lnTo>
                    <a:pt x="605" y="9"/>
                  </a:lnTo>
                  <a:lnTo>
                    <a:pt x="605" y="11"/>
                  </a:lnTo>
                  <a:lnTo>
                    <a:pt x="0" y="11"/>
                  </a:lnTo>
                  <a:lnTo>
                    <a:pt x="0" y="9"/>
                  </a:lnTo>
                  <a:close/>
                  <a:moveTo>
                    <a:pt x="0" y="11"/>
                  </a:moveTo>
                  <a:lnTo>
                    <a:pt x="610" y="11"/>
                  </a:lnTo>
                  <a:lnTo>
                    <a:pt x="610" y="14"/>
                  </a:lnTo>
                  <a:lnTo>
                    <a:pt x="0" y="14"/>
                  </a:lnTo>
                  <a:lnTo>
                    <a:pt x="0" y="11"/>
                  </a:lnTo>
                  <a:close/>
                  <a:moveTo>
                    <a:pt x="0" y="14"/>
                  </a:moveTo>
                  <a:lnTo>
                    <a:pt x="612" y="14"/>
                  </a:lnTo>
                  <a:lnTo>
                    <a:pt x="612" y="16"/>
                  </a:lnTo>
                  <a:lnTo>
                    <a:pt x="0" y="16"/>
                  </a:lnTo>
                  <a:lnTo>
                    <a:pt x="0" y="14"/>
                  </a:lnTo>
                  <a:close/>
                  <a:moveTo>
                    <a:pt x="0" y="16"/>
                  </a:moveTo>
                  <a:lnTo>
                    <a:pt x="616" y="16"/>
                  </a:lnTo>
                  <a:lnTo>
                    <a:pt x="616" y="18"/>
                  </a:lnTo>
                  <a:lnTo>
                    <a:pt x="0" y="18"/>
                  </a:lnTo>
                  <a:lnTo>
                    <a:pt x="0" y="16"/>
                  </a:lnTo>
                  <a:close/>
                  <a:moveTo>
                    <a:pt x="0" y="18"/>
                  </a:moveTo>
                  <a:lnTo>
                    <a:pt x="619" y="18"/>
                  </a:lnTo>
                  <a:lnTo>
                    <a:pt x="619" y="20"/>
                  </a:lnTo>
                  <a:lnTo>
                    <a:pt x="0" y="20"/>
                  </a:lnTo>
                  <a:lnTo>
                    <a:pt x="0" y="18"/>
                  </a:lnTo>
                  <a:close/>
                  <a:moveTo>
                    <a:pt x="0" y="20"/>
                  </a:moveTo>
                  <a:lnTo>
                    <a:pt x="623" y="20"/>
                  </a:lnTo>
                  <a:lnTo>
                    <a:pt x="623" y="23"/>
                  </a:lnTo>
                  <a:lnTo>
                    <a:pt x="0" y="23"/>
                  </a:lnTo>
                  <a:lnTo>
                    <a:pt x="0" y="20"/>
                  </a:lnTo>
                  <a:close/>
                  <a:moveTo>
                    <a:pt x="0" y="23"/>
                  </a:moveTo>
                  <a:lnTo>
                    <a:pt x="625" y="23"/>
                  </a:lnTo>
                  <a:lnTo>
                    <a:pt x="625" y="25"/>
                  </a:lnTo>
                  <a:lnTo>
                    <a:pt x="0" y="25"/>
                  </a:lnTo>
                  <a:lnTo>
                    <a:pt x="0" y="23"/>
                  </a:lnTo>
                  <a:close/>
                  <a:moveTo>
                    <a:pt x="0" y="25"/>
                  </a:moveTo>
                  <a:lnTo>
                    <a:pt x="627" y="25"/>
                  </a:lnTo>
                  <a:lnTo>
                    <a:pt x="627" y="27"/>
                  </a:lnTo>
                  <a:lnTo>
                    <a:pt x="0" y="27"/>
                  </a:lnTo>
                  <a:lnTo>
                    <a:pt x="0" y="25"/>
                  </a:lnTo>
                  <a:close/>
                  <a:moveTo>
                    <a:pt x="0" y="27"/>
                  </a:moveTo>
                  <a:lnTo>
                    <a:pt x="630" y="27"/>
                  </a:lnTo>
                  <a:lnTo>
                    <a:pt x="630" y="32"/>
                  </a:lnTo>
                  <a:lnTo>
                    <a:pt x="0" y="32"/>
                  </a:lnTo>
                  <a:lnTo>
                    <a:pt x="0" y="27"/>
                  </a:lnTo>
                  <a:close/>
                  <a:moveTo>
                    <a:pt x="0" y="32"/>
                  </a:moveTo>
                  <a:lnTo>
                    <a:pt x="632" y="32"/>
                  </a:lnTo>
                  <a:lnTo>
                    <a:pt x="632" y="34"/>
                  </a:lnTo>
                  <a:lnTo>
                    <a:pt x="0" y="34"/>
                  </a:lnTo>
                  <a:lnTo>
                    <a:pt x="0" y="32"/>
                  </a:lnTo>
                  <a:close/>
                  <a:moveTo>
                    <a:pt x="0" y="34"/>
                  </a:moveTo>
                  <a:lnTo>
                    <a:pt x="634" y="34"/>
                  </a:lnTo>
                  <a:lnTo>
                    <a:pt x="634" y="38"/>
                  </a:lnTo>
                  <a:lnTo>
                    <a:pt x="0" y="38"/>
                  </a:lnTo>
                  <a:lnTo>
                    <a:pt x="0" y="34"/>
                  </a:lnTo>
                  <a:close/>
                  <a:moveTo>
                    <a:pt x="0" y="38"/>
                  </a:moveTo>
                  <a:lnTo>
                    <a:pt x="636" y="38"/>
                  </a:lnTo>
                  <a:lnTo>
                    <a:pt x="636" y="41"/>
                  </a:lnTo>
                  <a:lnTo>
                    <a:pt x="0" y="41"/>
                  </a:lnTo>
                  <a:lnTo>
                    <a:pt x="0" y="38"/>
                  </a:lnTo>
                  <a:close/>
                  <a:moveTo>
                    <a:pt x="0" y="41"/>
                  </a:moveTo>
                  <a:lnTo>
                    <a:pt x="639" y="41"/>
                  </a:lnTo>
                  <a:lnTo>
                    <a:pt x="639" y="45"/>
                  </a:lnTo>
                  <a:lnTo>
                    <a:pt x="0" y="45"/>
                  </a:lnTo>
                  <a:lnTo>
                    <a:pt x="0" y="41"/>
                  </a:lnTo>
                  <a:close/>
                  <a:moveTo>
                    <a:pt x="0" y="45"/>
                  </a:moveTo>
                  <a:lnTo>
                    <a:pt x="641" y="45"/>
                  </a:lnTo>
                  <a:lnTo>
                    <a:pt x="641" y="49"/>
                  </a:lnTo>
                  <a:lnTo>
                    <a:pt x="0" y="49"/>
                  </a:lnTo>
                  <a:lnTo>
                    <a:pt x="0" y="45"/>
                  </a:lnTo>
                  <a:close/>
                  <a:moveTo>
                    <a:pt x="0" y="49"/>
                  </a:moveTo>
                  <a:lnTo>
                    <a:pt x="643" y="49"/>
                  </a:lnTo>
                  <a:lnTo>
                    <a:pt x="643" y="58"/>
                  </a:lnTo>
                  <a:lnTo>
                    <a:pt x="0" y="58"/>
                  </a:lnTo>
                  <a:lnTo>
                    <a:pt x="0" y="49"/>
                  </a:lnTo>
                  <a:close/>
                  <a:moveTo>
                    <a:pt x="0" y="58"/>
                  </a:moveTo>
                  <a:lnTo>
                    <a:pt x="645" y="58"/>
                  </a:lnTo>
                  <a:lnTo>
                    <a:pt x="645" y="70"/>
                  </a:lnTo>
                  <a:lnTo>
                    <a:pt x="0" y="70"/>
                  </a:lnTo>
                  <a:lnTo>
                    <a:pt x="0" y="58"/>
                  </a:lnTo>
                  <a:close/>
                  <a:moveTo>
                    <a:pt x="0" y="70"/>
                  </a:moveTo>
                  <a:lnTo>
                    <a:pt x="648" y="70"/>
                  </a:lnTo>
                  <a:lnTo>
                    <a:pt x="648" y="90"/>
                  </a:lnTo>
                  <a:lnTo>
                    <a:pt x="0" y="90"/>
                  </a:lnTo>
                  <a:lnTo>
                    <a:pt x="0" y="70"/>
                  </a:lnTo>
                  <a:close/>
                  <a:moveTo>
                    <a:pt x="0" y="90"/>
                  </a:moveTo>
                  <a:lnTo>
                    <a:pt x="645" y="90"/>
                  </a:lnTo>
                  <a:lnTo>
                    <a:pt x="645" y="99"/>
                  </a:lnTo>
                  <a:lnTo>
                    <a:pt x="0" y="99"/>
                  </a:lnTo>
                  <a:lnTo>
                    <a:pt x="0" y="90"/>
                  </a:lnTo>
                  <a:close/>
                  <a:moveTo>
                    <a:pt x="0" y="99"/>
                  </a:moveTo>
                  <a:lnTo>
                    <a:pt x="643" y="99"/>
                  </a:lnTo>
                  <a:lnTo>
                    <a:pt x="643" y="107"/>
                  </a:lnTo>
                  <a:lnTo>
                    <a:pt x="0" y="107"/>
                  </a:lnTo>
                  <a:lnTo>
                    <a:pt x="0" y="99"/>
                  </a:lnTo>
                  <a:close/>
                  <a:moveTo>
                    <a:pt x="0" y="107"/>
                  </a:moveTo>
                  <a:lnTo>
                    <a:pt x="641" y="107"/>
                  </a:lnTo>
                  <a:lnTo>
                    <a:pt x="641" y="112"/>
                  </a:lnTo>
                  <a:lnTo>
                    <a:pt x="0" y="112"/>
                  </a:lnTo>
                  <a:lnTo>
                    <a:pt x="0" y="107"/>
                  </a:lnTo>
                  <a:close/>
                  <a:moveTo>
                    <a:pt x="0" y="112"/>
                  </a:moveTo>
                  <a:lnTo>
                    <a:pt x="639" y="112"/>
                  </a:lnTo>
                  <a:lnTo>
                    <a:pt x="639" y="116"/>
                  </a:lnTo>
                  <a:lnTo>
                    <a:pt x="0" y="116"/>
                  </a:lnTo>
                  <a:lnTo>
                    <a:pt x="0" y="112"/>
                  </a:lnTo>
                  <a:close/>
                  <a:moveTo>
                    <a:pt x="0" y="116"/>
                  </a:moveTo>
                  <a:lnTo>
                    <a:pt x="636" y="116"/>
                  </a:lnTo>
                  <a:lnTo>
                    <a:pt x="636" y="119"/>
                  </a:lnTo>
                  <a:lnTo>
                    <a:pt x="0" y="119"/>
                  </a:lnTo>
                  <a:lnTo>
                    <a:pt x="0" y="116"/>
                  </a:lnTo>
                  <a:close/>
                  <a:moveTo>
                    <a:pt x="0" y="119"/>
                  </a:moveTo>
                  <a:lnTo>
                    <a:pt x="634" y="119"/>
                  </a:lnTo>
                  <a:lnTo>
                    <a:pt x="634" y="123"/>
                  </a:lnTo>
                  <a:lnTo>
                    <a:pt x="0" y="123"/>
                  </a:lnTo>
                  <a:lnTo>
                    <a:pt x="0" y="119"/>
                  </a:lnTo>
                  <a:close/>
                  <a:moveTo>
                    <a:pt x="0" y="123"/>
                  </a:moveTo>
                  <a:lnTo>
                    <a:pt x="632" y="123"/>
                  </a:lnTo>
                  <a:lnTo>
                    <a:pt x="632" y="125"/>
                  </a:lnTo>
                  <a:lnTo>
                    <a:pt x="0" y="125"/>
                  </a:lnTo>
                  <a:lnTo>
                    <a:pt x="0" y="123"/>
                  </a:lnTo>
                  <a:close/>
                  <a:moveTo>
                    <a:pt x="0" y="125"/>
                  </a:moveTo>
                  <a:lnTo>
                    <a:pt x="630" y="125"/>
                  </a:lnTo>
                  <a:lnTo>
                    <a:pt x="630" y="130"/>
                  </a:lnTo>
                  <a:lnTo>
                    <a:pt x="0" y="130"/>
                  </a:lnTo>
                  <a:lnTo>
                    <a:pt x="0" y="125"/>
                  </a:lnTo>
                  <a:close/>
                  <a:moveTo>
                    <a:pt x="0" y="130"/>
                  </a:moveTo>
                  <a:lnTo>
                    <a:pt x="627" y="130"/>
                  </a:lnTo>
                  <a:lnTo>
                    <a:pt x="627" y="132"/>
                  </a:lnTo>
                  <a:lnTo>
                    <a:pt x="0" y="132"/>
                  </a:lnTo>
                  <a:lnTo>
                    <a:pt x="0" y="130"/>
                  </a:lnTo>
                  <a:close/>
                  <a:moveTo>
                    <a:pt x="0" y="132"/>
                  </a:moveTo>
                  <a:lnTo>
                    <a:pt x="625" y="132"/>
                  </a:lnTo>
                  <a:lnTo>
                    <a:pt x="625" y="134"/>
                  </a:lnTo>
                  <a:lnTo>
                    <a:pt x="0" y="134"/>
                  </a:lnTo>
                  <a:lnTo>
                    <a:pt x="0" y="132"/>
                  </a:lnTo>
                  <a:close/>
                  <a:moveTo>
                    <a:pt x="0" y="134"/>
                  </a:moveTo>
                  <a:lnTo>
                    <a:pt x="623" y="134"/>
                  </a:lnTo>
                  <a:lnTo>
                    <a:pt x="623" y="137"/>
                  </a:lnTo>
                  <a:lnTo>
                    <a:pt x="0" y="137"/>
                  </a:lnTo>
                  <a:lnTo>
                    <a:pt x="0" y="134"/>
                  </a:lnTo>
                  <a:close/>
                  <a:moveTo>
                    <a:pt x="0" y="137"/>
                  </a:moveTo>
                  <a:lnTo>
                    <a:pt x="621" y="137"/>
                  </a:lnTo>
                  <a:lnTo>
                    <a:pt x="621" y="139"/>
                  </a:lnTo>
                  <a:lnTo>
                    <a:pt x="0" y="139"/>
                  </a:lnTo>
                  <a:lnTo>
                    <a:pt x="0" y="137"/>
                  </a:lnTo>
                  <a:close/>
                  <a:moveTo>
                    <a:pt x="0" y="139"/>
                  </a:moveTo>
                  <a:lnTo>
                    <a:pt x="616" y="139"/>
                  </a:lnTo>
                  <a:lnTo>
                    <a:pt x="616" y="141"/>
                  </a:lnTo>
                  <a:lnTo>
                    <a:pt x="0" y="141"/>
                  </a:lnTo>
                  <a:lnTo>
                    <a:pt x="0" y="139"/>
                  </a:lnTo>
                  <a:close/>
                  <a:moveTo>
                    <a:pt x="0" y="141"/>
                  </a:moveTo>
                  <a:lnTo>
                    <a:pt x="614" y="141"/>
                  </a:lnTo>
                  <a:lnTo>
                    <a:pt x="614" y="143"/>
                  </a:lnTo>
                  <a:lnTo>
                    <a:pt x="0" y="143"/>
                  </a:lnTo>
                  <a:lnTo>
                    <a:pt x="0" y="141"/>
                  </a:lnTo>
                  <a:close/>
                  <a:moveTo>
                    <a:pt x="0" y="143"/>
                  </a:moveTo>
                  <a:lnTo>
                    <a:pt x="612" y="143"/>
                  </a:lnTo>
                  <a:lnTo>
                    <a:pt x="612" y="145"/>
                  </a:lnTo>
                  <a:lnTo>
                    <a:pt x="0" y="145"/>
                  </a:lnTo>
                  <a:lnTo>
                    <a:pt x="0" y="143"/>
                  </a:lnTo>
                  <a:close/>
                  <a:moveTo>
                    <a:pt x="0" y="145"/>
                  </a:moveTo>
                  <a:lnTo>
                    <a:pt x="607" y="145"/>
                  </a:lnTo>
                  <a:lnTo>
                    <a:pt x="607" y="148"/>
                  </a:lnTo>
                  <a:lnTo>
                    <a:pt x="0" y="148"/>
                  </a:lnTo>
                  <a:lnTo>
                    <a:pt x="0" y="145"/>
                  </a:lnTo>
                  <a:close/>
                  <a:moveTo>
                    <a:pt x="0" y="148"/>
                  </a:moveTo>
                  <a:lnTo>
                    <a:pt x="605" y="148"/>
                  </a:lnTo>
                  <a:lnTo>
                    <a:pt x="605" y="150"/>
                  </a:lnTo>
                  <a:lnTo>
                    <a:pt x="0" y="150"/>
                  </a:lnTo>
                  <a:lnTo>
                    <a:pt x="0" y="148"/>
                  </a:lnTo>
                  <a:close/>
                  <a:moveTo>
                    <a:pt x="0" y="150"/>
                  </a:moveTo>
                  <a:lnTo>
                    <a:pt x="601" y="150"/>
                  </a:lnTo>
                  <a:lnTo>
                    <a:pt x="601" y="152"/>
                  </a:lnTo>
                  <a:lnTo>
                    <a:pt x="0" y="152"/>
                  </a:lnTo>
                  <a:lnTo>
                    <a:pt x="0" y="150"/>
                  </a:lnTo>
                  <a:close/>
                  <a:moveTo>
                    <a:pt x="0" y="152"/>
                  </a:moveTo>
                  <a:lnTo>
                    <a:pt x="592" y="152"/>
                  </a:lnTo>
                  <a:lnTo>
                    <a:pt x="592" y="154"/>
                  </a:lnTo>
                  <a:lnTo>
                    <a:pt x="0" y="154"/>
                  </a:lnTo>
                  <a:lnTo>
                    <a:pt x="0" y="152"/>
                  </a:lnTo>
                  <a:close/>
                  <a:moveTo>
                    <a:pt x="0" y="154"/>
                  </a:moveTo>
                  <a:lnTo>
                    <a:pt x="583" y="154"/>
                  </a:lnTo>
                  <a:lnTo>
                    <a:pt x="583" y="157"/>
                  </a:lnTo>
                  <a:lnTo>
                    <a:pt x="0" y="157"/>
                  </a:lnTo>
                  <a:lnTo>
                    <a:pt x="0" y="154"/>
                  </a:lnTo>
                  <a:close/>
                  <a:moveTo>
                    <a:pt x="0" y="157"/>
                  </a:moveTo>
                  <a:lnTo>
                    <a:pt x="150" y="157"/>
                  </a:lnTo>
                  <a:lnTo>
                    <a:pt x="150" y="550"/>
                  </a:lnTo>
                  <a:lnTo>
                    <a:pt x="0" y="550"/>
                  </a:lnTo>
                  <a:lnTo>
                    <a:pt x="0" y="157"/>
                  </a:lnTo>
                  <a:close/>
                  <a:moveTo>
                    <a:pt x="0" y="550"/>
                  </a:moveTo>
                  <a:lnTo>
                    <a:pt x="435" y="550"/>
                  </a:lnTo>
                  <a:lnTo>
                    <a:pt x="435" y="552"/>
                  </a:lnTo>
                  <a:lnTo>
                    <a:pt x="0" y="552"/>
                  </a:lnTo>
                  <a:lnTo>
                    <a:pt x="0" y="550"/>
                  </a:lnTo>
                  <a:close/>
                  <a:moveTo>
                    <a:pt x="0" y="552"/>
                  </a:moveTo>
                  <a:lnTo>
                    <a:pt x="451" y="552"/>
                  </a:lnTo>
                  <a:lnTo>
                    <a:pt x="451" y="554"/>
                  </a:lnTo>
                  <a:lnTo>
                    <a:pt x="0" y="554"/>
                  </a:lnTo>
                  <a:lnTo>
                    <a:pt x="0" y="552"/>
                  </a:lnTo>
                  <a:close/>
                  <a:moveTo>
                    <a:pt x="0" y="554"/>
                  </a:moveTo>
                  <a:lnTo>
                    <a:pt x="464" y="554"/>
                  </a:lnTo>
                  <a:lnTo>
                    <a:pt x="464" y="556"/>
                  </a:lnTo>
                  <a:lnTo>
                    <a:pt x="0" y="556"/>
                  </a:lnTo>
                  <a:lnTo>
                    <a:pt x="0" y="554"/>
                  </a:lnTo>
                  <a:close/>
                  <a:moveTo>
                    <a:pt x="0" y="556"/>
                  </a:moveTo>
                  <a:lnTo>
                    <a:pt x="469" y="556"/>
                  </a:lnTo>
                  <a:lnTo>
                    <a:pt x="469" y="559"/>
                  </a:lnTo>
                  <a:lnTo>
                    <a:pt x="0" y="559"/>
                  </a:lnTo>
                  <a:lnTo>
                    <a:pt x="0" y="556"/>
                  </a:lnTo>
                  <a:close/>
                  <a:moveTo>
                    <a:pt x="0" y="559"/>
                  </a:moveTo>
                  <a:lnTo>
                    <a:pt x="471" y="559"/>
                  </a:lnTo>
                  <a:lnTo>
                    <a:pt x="471" y="561"/>
                  </a:lnTo>
                  <a:lnTo>
                    <a:pt x="0" y="561"/>
                  </a:lnTo>
                  <a:lnTo>
                    <a:pt x="0" y="559"/>
                  </a:lnTo>
                  <a:close/>
                  <a:moveTo>
                    <a:pt x="0" y="561"/>
                  </a:moveTo>
                  <a:lnTo>
                    <a:pt x="473" y="561"/>
                  </a:lnTo>
                  <a:lnTo>
                    <a:pt x="473" y="563"/>
                  </a:lnTo>
                  <a:lnTo>
                    <a:pt x="0" y="563"/>
                  </a:lnTo>
                  <a:lnTo>
                    <a:pt x="0" y="561"/>
                  </a:lnTo>
                  <a:close/>
                  <a:moveTo>
                    <a:pt x="0" y="563"/>
                  </a:moveTo>
                  <a:lnTo>
                    <a:pt x="476" y="563"/>
                  </a:lnTo>
                  <a:lnTo>
                    <a:pt x="476" y="565"/>
                  </a:lnTo>
                  <a:lnTo>
                    <a:pt x="0" y="565"/>
                  </a:lnTo>
                  <a:lnTo>
                    <a:pt x="0" y="563"/>
                  </a:lnTo>
                  <a:close/>
                  <a:moveTo>
                    <a:pt x="0" y="565"/>
                  </a:moveTo>
                  <a:lnTo>
                    <a:pt x="480" y="565"/>
                  </a:lnTo>
                  <a:lnTo>
                    <a:pt x="480" y="568"/>
                  </a:lnTo>
                  <a:lnTo>
                    <a:pt x="0" y="568"/>
                  </a:lnTo>
                  <a:lnTo>
                    <a:pt x="0" y="565"/>
                  </a:lnTo>
                  <a:close/>
                  <a:moveTo>
                    <a:pt x="0" y="568"/>
                  </a:moveTo>
                  <a:lnTo>
                    <a:pt x="482" y="568"/>
                  </a:lnTo>
                  <a:lnTo>
                    <a:pt x="482" y="570"/>
                  </a:lnTo>
                  <a:lnTo>
                    <a:pt x="0" y="570"/>
                  </a:lnTo>
                  <a:lnTo>
                    <a:pt x="0" y="568"/>
                  </a:lnTo>
                  <a:close/>
                  <a:moveTo>
                    <a:pt x="0" y="570"/>
                  </a:moveTo>
                  <a:lnTo>
                    <a:pt x="485" y="570"/>
                  </a:lnTo>
                  <a:lnTo>
                    <a:pt x="485" y="572"/>
                  </a:lnTo>
                  <a:lnTo>
                    <a:pt x="0" y="572"/>
                  </a:lnTo>
                  <a:lnTo>
                    <a:pt x="0" y="570"/>
                  </a:lnTo>
                  <a:close/>
                  <a:moveTo>
                    <a:pt x="0" y="572"/>
                  </a:moveTo>
                  <a:lnTo>
                    <a:pt x="487" y="572"/>
                  </a:lnTo>
                  <a:lnTo>
                    <a:pt x="487" y="574"/>
                  </a:lnTo>
                  <a:lnTo>
                    <a:pt x="0" y="574"/>
                  </a:lnTo>
                  <a:lnTo>
                    <a:pt x="0" y="572"/>
                  </a:lnTo>
                  <a:close/>
                  <a:moveTo>
                    <a:pt x="0" y="574"/>
                  </a:moveTo>
                  <a:lnTo>
                    <a:pt x="489" y="574"/>
                  </a:lnTo>
                  <a:lnTo>
                    <a:pt x="489" y="576"/>
                  </a:lnTo>
                  <a:lnTo>
                    <a:pt x="0" y="576"/>
                  </a:lnTo>
                  <a:lnTo>
                    <a:pt x="0" y="574"/>
                  </a:lnTo>
                  <a:close/>
                  <a:moveTo>
                    <a:pt x="0" y="576"/>
                  </a:moveTo>
                  <a:lnTo>
                    <a:pt x="491" y="576"/>
                  </a:lnTo>
                  <a:lnTo>
                    <a:pt x="491" y="579"/>
                  </a:lnTo>
                  <a:lnTo>
                    <a:pt x="0" y="579"/>
                  </a:lnTo>
                  <a:lnTo>
                    <a:pt x="0" y="576"/>
                  </a:lnTo>
                  <a:close/>
                  <a:moveTo>
                    <a:pt x="0" y="579"/>
                  </a:moveTo>
                  <a:lnTo>
                    <a:pt x="493" y="579"/>
                  </a:lnTo>
                  <a:lnTo>
                    <a:pt x="493" y="583"/>
                  </a:lnTo>
                  <a:lnTo>
                    <a:pt x="0" y="583"/>
                  </a:lnTo>
                  <a:lnTo>
                    <a:pt x="0" y="579"/>
                  </a:lnTo>
                  <a:close/>
                  <a:moveTo>
                    <a:pt x="0" y="583"/>
                  </a:moveTo>
                  <a:lnTo>
                    <a:pt x="496" y="583"/>
                  </a:lnTo>
                  <a:lnTo>
                    <a:pt x="496" y="585"/>
                  </a:lnTo>
                  <a:lnTo>
                    <a:pt x="0" y="585"/>
                  </a:lnTo>
                  <a:lnTo>
                    <a:pt x="0" y="583"/>
                  </a:lnTo>
                  <a:close/>
                  <a:moveTo>
                    <a:pt x="0" y="585"/>
                  </a:moveTo>
                  <a:lnTo>
                    <a:pt x="498" y="585"/>
                  </a:lnTo>
                  <a:lnTo>
                    <a:pt x="498" y="588"/>
                  </a:lnTo>
                  <a:lnTo>
                    <a:pt x="0" y="588"/>
                  </a:lnTo>
                  <a:lnTo>
                    <a:pt x="0" y="585"/>
                  </a:lnTo>
                  <a:close/>
                  <a:moveTo>
                    <a:pt x="0" y="588"/>
                  </a:moveTo>
                  <a:lnTo>
                    <a:pt x="500" y="588"/>
                  </a:lnTo>
                  <a:lnTo>
                    <a:pt x="500" y="592"/>
                  </a:lnTo>
                  <a:lnTo>
                    <a:pt x="0" y="592"/>
                  </a:lnTo>
                  <a:lnTo>
                    <a:pt x="0" y="588"/>
                  </a:lnTo>
                  <a:close/>
                  <a:moveTo>
                    <a:pt x="0" y="592"/>
                  </a:moveTo>
                  <a:lnTo>
                    <a:pt x="502" y="592"/>
                  </a:lnTo>
                  <a:lnTo>
                    <a:pt x="502" y="594"/>
                  </a:lnTo>
                  <a:lnTo>
                    <a:pt x="0" y="594"/>
                  </a:lnTo>
                  <a:lnTo>
                    <a:pt x="0" y="592"/>
                  </a:lnTo>
                  <a:close/>
                  <a:moveTo>
                    <a:pt x="0" y="594"/>
                  </a:moveTo>
                  <a:lnTo>
                    <a:pt x="505" y="594"/>
                  </a:lnTo>
                  <a:lnTo>
                    <a:pt x="505" y="599"/>
                  </a:lnTo>
                  <a:lnTo>
                    <a:pt x="0" y="599"/>
                  </a:lnTo>
                  <a:lnTo>
                    <a:pt x="0" y="594"/>
                  </a:lnTo>
                  <a:close/>
                  <a:moveTo>
                    <a:pt x="0" y="599"/>
                  </a:moveTo>
                  <a:lnTo>
                    <a:pt x="507" y="599"/>
                  </a:lnTo>
                  <a:lnTo>
                    <a:pt x="507" y="612"/>
                  </a:lnTo>
                  <a:lnTo>
                    <a:pt x="0" y="612"/>
                  </a:lnTo>
                  <a:lnTo>
                    <a:pt x="0" y="599"/>
                  </a:lnTo>
                  <a:close/>
                  <a:moveTo>
                    <a:pt x="0" y="612"/>
                  </a:moveTo>
                  <a:lnTo>
                    <a:pt x="509" y="612"/>
                  </a:lnTo>
                  <a:lnTo>
                    <a:pt x="509" y="641"/>
                  </a:lnTo>
                  <a:lnTo>
                    <a:pt x="0" y="641"/>
                  </a:lnTo>
                  <a:lnTo>
                    <a:pt x="0" y="612"/>
                  </a:lnTo>
                  <a:close/>
                  <a:moveTo>
                    <a:pt x="0" y="641"/>
                  </a:moveTo>
                  <a:lnTo>
                    <a:pt x="507" y="641"/>
                  </a:lnTo>
                  <a:lnTo>
                    <a:pt x="507" y="657"/>
                  </a:lnTo>
                  <a:lnTo>
                    <a:pt x="0" y="657"/>
                  </a:lnTo>
                  <a:lnTo>
                    <a:pt x="0" y="641"/>
                  </a:lnTo>
                  <a:close/>
                  <a:moveTo>
                    <a:pt x="0" y="657"/>
                  </a:moveTo>
                  <a:lnTo>
                    <a:pt x="505" y="657"/>
                  </a:lnTo>
                  <a:lnTo>
                    <a:pt x="505" y="661"/>
                  </a:lnTo>
                  <a:lnTo>
                    <a:pt x="0" y="661"/>
                  </a:lnTo>
                  <a:lnTo>
                    <a:pt x="0" y="657"/>
                  </a:lnTo>
                  <a:close/>
                  <a:moveTo>
                    <a:pt x="0" y="661"/>
                  </a:moveTo>
                  <a:lnTo>
                    <a:pt x="502" y="661"/>
                  </a:lnTo>
                  <a:lnTo>
                    <a:pt x="502" y="664"/>
                  </a:lnTo>
                  <a:lnTo>
                    <a:pt x="0" y="664"/>
                  </a:lnTo>
                  <a:lnTo>
                    <a:pt x="0" y="661"/>
                  </a:lnTo>
                  <a:close/>
                  <a:moveTo>
                    <a:pt x="0" y="664"/>
                  </a:moveTo>
                  <a:lnTo>
                    <a:pt x="500" y="664"/>
                  </a:lnTo>
                  <a:lnTo>
                    <a:pt x="500" y="666"/>
                  </a:lnTo>
                  <a:lnTo>
                    <a:pt x="0" y="666"/>
                  </a:lnTo>
                  <a:lnTo>
                    <a:pt x="0" y="664"/>
                  </a:lnTo>
                  <a:close/>
                  <a:moveTo>
                    <a:pt x="0" y="666"/>
                  </a:moveTo>
                  <a:lnTo>
                    <a:pt x="498" y="666"/>
                  </a:lnTo>
                  <a:lnTo>
                    <a:pt x="498" y="668"/>
                  </a:lnTo>
                  <a:lnTo>
                    <a:pt x="0" y="668"/>
                  </a:lnTo>
                  <a:lnTo>
                    <a:pt x="0" y="666"/>
                  </a:lnTo>
                  <a:close/>
                  <a:moveTo>
                    <a:pt x="0" y="668"/>
                  </a:moveTo>
                  <a:lnTo>
                    <a:pt x="496" y="668"/>
                  </a:lnTo>
                  <a:lnTo>
                    <a:pt x="496" y="672"/>
                  </a:lnTo>
                  <a:lnTo>
                    <a:pt x="0" y="672"/>
                  </a:lnTo>
                  <a:lnTo>
                    <a:pt x="0" y="668"/>
                  </a:lnTo>
                  <a:close/>
                  <a:moveTo>
                    <a:pt x="0" y="672"/>
                  </a:moveTo>
                  <a:lnTo>
                    <a:pt x="493" y="672"/>
                  </a:lnTo>
                  <a:lnTo>
                    <a:pt x="493" y="675"/>
                  </a:lnTo>
                  <a:lnTo>
                    <a:pt x="0" y="675"/>
                  </a:lnTo>
                  <a:lnTo>
                    <a:pt x="0" y="672"/>
                  </a:lnTo>
                  <a:close/>
                  <a:moveTo>
                    <a:pt x="0" y="675"/>
                  </a:moveTo>
                  <a:lnTo>
                    <a:pt x="491" y="675"/>
                  </a:lnTo>
                  <a:lnTo>
                    <a:pt x="491" y="677"/>
                  </a:lnTo>
                  <a:lnTo>
                    <a:pt x="0" y="677"/>
                  </a:lnTo>
                  <a:lnTo>
                    <a:pt x="0" y="675"/>
                  </a:lnTo>
                  <a:close/>
                  <a:moveTo>
                    <a:pt x="0" y="677"/>
                  </a:moveTo>
                  <a:lnTo>
                    <a:pt x="489" y="677"/>
                  </a:lnTo>
                  <a:lnTo>
                    <a:pt x="489" y="679"/>
                  </a:lnTo>
                  <a:lnTo>
                    <a:pt x="0" y="679"/>
                  </a:lnTo>
                  <a:lnTo>
                    <a:pt x="0" y="677"/>
                  </a:lnTo>
                  <a:close/>
                  <a:moveTo>
                    <a:pt x="0" y="679"/>
                  </a:moveTo>
                  <a:lnTo>
                    <a:pt x="487" y="679"/>
                  </a:lnTo>
                  <a:lnTo>
                    <a:pt x="487" y="681"/>
                  </a:lnTo>
                  <a:lnTo>
                    <a:pt x="0" y="681"/>
                  </a:lnTo>
                  <a:lnTo>
                    <a:pt x="0" y="679"/>
                  </a:lnTo>
                  <a:close/>
                  <a:moveTo>
                    <a:pt x="0" y="681"/>
                  </a:moveTo>
                  <a:lnTo>
                    <a:pt x="485" y="681"/>
                  </a:lnTo>
                  <a:lnTo>
                    <a:pt x="485" y="684"/>
                  </a:lnTo>
                  <a:lnTo>
                    <a:pt x="0" y="684"/>
                  </a:lnTo>
                  <a:lnTo>
                    <a:pt x="0" y="681"/>
                  </a:lnTo>
                  <a:close/>
                  <a:moveTo>
                    <a:pt x="0" y="684"/>
                  </a:moveTo>
                  <a:lnTo>
                    <a:pt x="482" y="684"/>
                  </a:lnTo>
                  <a:lnTo>
                    <a:pt x="482" y="686"/>
                  </a:lnTo>
                  <a:lnTo>
                    <a:pt x="0" y="686"/>
                  </a:lnTo>
                  <a:lnTo>
                    <a:pt x="0" y="684"/>
                  </a:lnTo>
                  <a:close/>
                  <a:moveTo>
                    <a:pt x="0" y="686"/>
                  </a:moveTo>
                  <a:lnTo>
                    <a:pt x="480" y="686"/>
                  </a:lnTo>
                  <a:lnTo>
                    <a:pt x="480" y="688"/>
                  </a:lnTo>
                  <a:lnTo>
                    <a:pt x="0" y="688"/>
                  </a:lnTo>
                  <a:lnTo>
                    <a:pt x="0" y="686"/>
                  </a:lnTo>
                  <a:close/>
                  <a:moveTo>
                    <a:pt x="0" y="688"/>
                  </a:moveTo>
                  <a:lnTo>
                    <a:pt x="476" y="688"/>
                  </a:lnTo>
                  <a:lnTo>
                    <a:pt x="476" y="690"/>
                  </a:lnTo>
                  <a:lnTo>
                    <a:pt x="0" y="690"/>
                  </a:lnTo>
                  <a:lnTo>
                    <a:pt x="0" y="688"/>
                  </a:lnTo>
                  <a:close/>
                  <a:moveTo>
                    <a:pt x="0" y="690"/>
                  </a:moveTo>
                  <a:lnTo>
                    <a:pt x="473" y="690"/>
                  </a:lnTo>
                  <a:lnTo>
                    <a:pt x="473" y="693"/>
                  </a:lnTo>
                  <a:lnTo>
                    <a:pt x="0" y="693"/>
                  </a:lnTo>
                  <a:lnTo>
                    <a:pt x="0" y="690"/>
                  </a:lnTo>
                  <a:close/>
                  <a:moveTo>
                    <a:pt x="0" y="693"/>
                  </a:moveTo>
                  <a:lnTo>
                    <a:pt x="471" y="693"/>
                  </a:lnTo>
                  <a:lnTo>
                    <a:pt x="471" y="695"/>
                  </a:lnTo>
                  <a:lnTo>
                    <a:pt x="0" y="695"/>
                  </a:lnTo>
                  <a:lnTo>
                    <a:pt x="0" y="693"/>
                  </a:lnTo>
                  <a:close/>
                  <a:moveTo>
                    <a:pt x="0" y="695"/>
                  </a:moveTo>
                  <a:lnTo>
                    <a:pt x="469" y="695"/>
                  </a:lnTo>
                  <a:lnTo>
                    <a:pt x="469" y="697"/>
                  </a:lnTo>
                  <a:lnTo>
                    <a:pt x="0" y="697"/>
                  </a:lnTo>
                  <a:lnTo>
                    <a:pt x="0" y="695"/>
                  </a:lnTo>
                  <a:close/>
                  <a:moveTo>
                    <a:pt x="0" y="697"/>
                  </a:moveTo>
                  <a:lnTo>
                    <a:pt x="464" y="697"/>
                  </a:lnTo>
                  <a:lnTo>
                    <a:pt x="464" y="699"/>
                  </a:lnTo>
                  <a:lnTo>
                    <a:pt x="0" y="699"/>
                  </a:lnTo>
                  <a:lnTo>
                    <a:pt x="0" y="697"/>
                  </a:lnTo>
                  <a:close/>
                  <a:moveTo>
                    <a:pt x="0" y="699"/>
                  </a:moveTo>
                  <a:lnTo>
                    <a:pt x="451" y="699"/>
                  </a:lnTo>
                  <a:lnTo>
                    <a:pt x="451" y="702"/>
                  </a:lnTo>
                  <a:lnTo>
                    <a:pt x="0" y="702"/>
                  </a:lnTo>
                  <a:lnTo>
                    <a:pt x="0" y="699"/>
                  </a:lnTo>
                  <a:close/>
                  <a:moveTo>
                    <a:pt x="0" y="702"/>
                  </a:moveTo>
                  <a:lnTo>
                    <a:pt x="150" y="702"/>
                  </a:lnTo>
                  <a:lnTo>
                    <a:pt x="150" y="1175"/>
                  </a:lnTo>
                  <a:lnTo>
                    <a:pt x="0" y="1175"/>
                  </a:lnTo>
                  <a:lnTo>
                    <a:pt x="0" y="702"/>
                  </a:lnTo>
                  <a:close/>
                  <a:moveTo>
                    <a:pt x="2" y="1175"/>
                  </a:moveTo>
                  <a:lnTo>
                    <a:pt x="150" y="1175"/>
                  </a:lnTo>
                  <a:lnTo>
                    <a:pt x="150" y="1184"/>
                  </a:lnTo>
                  <a:lnTo>
                    <a:pt x="2" y="1184"/>
                  </a:lnTo>
                  <a:lnTo>
                    <a:pt x="2" y="1175"/>
                  </a:lnTo>
                  <a:close/>
                  <a:moveTo>
                    <a:pt x="4" y="1184"/>
                  </a:moveTo>
                  <a:lnTo>
                    <a:pt x="150" y="1184"/>
                  </a:lnTo>
                  <a:lnTo>
                    <a:pt x="150" y="1188"/>
                  </a:lnTo>
                  <a:lnTo>
                    <a:pt x="4" y="1188"/>
                  </a:lnTo>
                  <a:lnTo>
                    <a:pt x="4" y="1184"/>
                  </a:lnTo>
                  <a:close/>
                  <a:moveTo>
                    <a:pt x="4" y="1188"/>
                  </a:moveTo>
                  <a:lnTo>
                    <a:pt x="147" y="1188"/>
                  </a:lnTo>
                  <a:lnTo>
                    <a:pt x="147" y="1195"/>
                  </a:lnTo>
                  <a:lnTo>
                    <a:pt x="4" y="1195"/>
                  </a:lnTo>
                  <a:lnTo>
                    <a:pt x="4" y="1188"/>
                  </a:lnTo>
                  <a:close/>
                  <a:moveTo>
                    <a:pt x="7" y="1195"/>
                  </a:moveTo>
                  <a:lnTo>
                    <a:pt x="147" y="1195"/>
                  </a:lnTo>
                  <a:lnTo>
                    <a:pt x="147" y="1204"/>
                  </a:lnTo>
                  <a:lnTo>
                    <a:pt x="7" y="1204"/>
                  </a:lnTo>
                  <a:lnTo>
                    <a:pt x="7" y="1195"/>
                  </a:lnTo>
                  <a:close/>
                  <a:moveTo>
                    <a:pt x="7" y="1204"/>
                  </a:moveTo>
                  <a:lnTo>
                    <a:pt x="145" y="1204"/>
                  </a:lnTo>
                  <a:lnTo>
                    <a:pt x="145" y="1206"/>
                  </a:lnTo>
                  <a:lnTo>
                    <a:pt x="7" y="1206"/>
                  </a:lnTo>
                  <a:lnTo>
                    <a:pt x="7" y="1204"/>
                  </a:lnTo>
                  <a:close/>
                  <a:moveTo>
                    <a:pt x="9" y="1206"/>
                  </a:moveTo>
                  <a:lnTo>
                    <a:pt x="145" y="1206"/>
                  </a:lnTo>
                  <a:lnTo>
                    <a:pt x="145" y="1208"/>
                  </a:lnTo>
                  <a:lnTo>
                    <a:pt x="9" y="1208"/>
                  </a:lnTo>
                  <a:lnTo>
                    <a:pt x="9" y="1206"/>
                  </a:lnTo>
                  <a:close/>
                  <a:moveTo>
                    <a:pt x="11" y="1208"/>
                  </a:moveTo>
                  <a:lnTo>
                    <a:pt x="143" y="1208"/>
                  </a:lnTo>
                  <a:lnTo>
                    <a:pt x="143" y="1211"/>
                  </a:lnTo>
                  <a:lnTo>
                    <a:pt x="11" y="1211"/>
                  </a:lnTo>
                  <a:lnTo>
                    <a:pt x="11" y="1208"/>
                  </a:lnTo>
                  <a:close/>
                  <a:moveTo>
                    <a:pt x="11" y="1211"/>
                  </a:moveTo>
                  <a:lnTo>
                    <a:pt x="141" y="1211"/>
                  </a:lnTo>
                  <a:lnTo>
                    <a:pt x="141" y="1213"/>
                  </a:lnTo>
                  <a:lnTo>
                    <a:pt x="11" y="1213"/>
                  </a:lnTo>
                  <a:lnTo>
                    <a:pt x="11" y="1211"/>
                  </a:lnTo>
                  <a:close/>
                  <a:moveTo>
                    <a:pt x="13" y="1213"/>
                  </a:moveTo>
                  <a:lnTo>
                    <a:pt x="141" y="1213"/>
                  </a:lnTo>
                  <a:lnTo>
                    <a:pt x="141" y="1215"/>
                  </a:lnTo>
                  <a:lnTo>
                    <a:pt x="13" y="1215"/>
                  </a:lnTo>
                  <a:lnTo>
                    <a:pt x="13" y="1213"/>
                  </a:lnTo>
                  <a:close/>
                  <a:moveTo>
                    <a:pt x="16" y="1215"/>
                  </a:moveTo>
                  <a:lnTo>
                    <a:pt x="138" y="1215"/>
                  </a:lnTo>
                  <a:lnTo>
                    <a:pt x="138" y="1217"/>
                  </a:lnTo>
                  <a:lnTo>
                    <a:pt x="16" y="1217"/>
                  </a:lnTo>
                  <a:lnTo>
                    <a:pt x="16" y="1215"/>
                  </a:lnTo>
                  <a:close/>
                  <a:moveTo>
                    <a:pt x="16" y="1217"/>
                  </a:moveTo>
                  <a:lnTo>
                    <a:pt x="136" y="1217"/>
                  </a:lnTo>
                  <a:lnTo>
                    <a:pt x="136" y="1220"/>
                  </a:lnTo>
                  <a:lnTo>
                    <a:pt x="16" y="1220"/>
                  </a:lnTo>
                  <a:lnTo>
                    <a:pt x="16" y="1217"/>
                  </a:lnTo>
                  <a:close/>
                  <a:moveTo>
                    <a:pt x="18" y="1220"/>
                  </a:moveTo>
                  <a:lnTo>
                    <a:pt x="134" y="1220"/>
                  </a:lnTo>
                  <a:lnTo>
                    <a:pt x="134" y="1222"/>
                  </a:lnTo>
                  <a:lnTo>
                    <a:pt x="18" y="1222"/>
                  </a:lnTo>
                  <a:lnTo>
                    <a:pt x="18" y="1220"/>
                  </a:lnTo>
                  <a:close/>
                  <a:moveTo>
                    <a:pt x="20" y="1222"/>
                  </a:moveTo>
                  <a:lnTo>
                    <a:pt x="134" y="1222"/>
                  </a:lnTo>
                  <a:lnTo>
                    <a:pt x="134" y="1224"/>
                  </a:lnTo>
                  <a:lnTo>
                    <a:pt x="20" y="1224"/>
                  </a:lnTo>
                  <a:lnTo>
                    <a:pt x="20" y="1222"/>
                  </a:lnTo>
                  <a:close/>
                  <a:moveTo>
                    <a:pt x="20" y="1224"/>
                  </a:moveTo>
                  <a:lnTo>
                    <a:pt x="132" y="1224"/>
                  </a:lnTo>
                  <a:lnTo>
                    <a:pt x="132" y="1226"/>
                  </a:lnTo>
                  <a:lnTo>
                    <a:pt x="20" y="1226"/>
                  </a:lnTo>
                  <a:lnTo>
                    <a:pt x="20" y="1224"/>
                  </a:lnTo>
                  <a:close/>
                  <a:moveTo>
                    <a:pt x="22" y="1226"/>
                  </a:moveTo>
                  <a:lnTo>
                    <a:pt x="130" y="1226"/>
                  </a:lnTo>
                  <a:lnTo>
                    <a:pt x="130" y="1229"/>
                  </a:lnTo>
                  <a:lnTo>
                    <a:pt x="22" y="1229"/>
                  </a:lnTo>
                  <a:lnTo>
                    <a:pt x="22" y="1226"/>
                  </a:lnTo>
                  <a:close/>
                  <a:moveTo>
                    <a:pt x="22" y="1229"/>
                  </a:moveTo>
                  <a:lnTo>
                    <a:pt x="127" y="1229"/>
                  </a:lnTo>
                  <a:lnTo>
                    <a:pt x="127" y="1231"/>
                  </a:lnTo>
                  <a:lnTo>
                    <a:pt x="22" y="1231"/>
                  </a:lnTo>
                  <a:lnTo>
                    <a:pt x="22" y="1229"/>
                  </a:lnTo>
                  <a:close/>
                  <a:moveTo>
                    <a:pt x="27" y="1231"/>
                  </a:moveTo>
                  <a:lnTo>
                    <a:pt x="125" y="1231"/>
                  </a:lnTo>
                  <a:lnTo>
                    <a:pt x="125" y="1233"/>
                  </a:lnTo>
                  <a:lnTo>
                    <a:pt x="27" y="1233"/>
                  </a:lnTo>
                  <a:lnTo>
                    <a:pt x="27" y="1231"/>
                  </a:lnTo>
                  <a:close/>
                  <a:moveTo>
                    <a:pt x="31" y="1233"/>
                  </a:moveTo>
                  <a:lnTo>
                    <a:pt x="123" y="1233"/>
                  </a:lnTo>
                  <a:lnTo>
                    <a:pt x="123" y="1235"/>
                  </a:lnTo>
                  <a:lnTo>
                    <a:pt x="31" y="1235"/>
                  </a:lnTo>
                  <a:lnTo>
                    <a:pt x="31" y="1233"/>
                  </a:lnTo>
                  <a:close/>
                  <a:moveTo>
                    <a:pt x="33" y="1235"/>
                  </a:moveTo>
                  <a:lnTo>
                    <a:pt x="118" y="1235"/>
                  </a:lnTo>
                  <a:lnTo>
                    <a:pt x="118" y="1237"/>
                  </a:lnTo>
                  <a:lnTo>
                    <a:pt x="33" y="1237"/>
                  </a:lnTo>
                  <a:lnTo>
                    <a:pt x="33" y="1235"/>
                  </a:lnTo>
                  <a:close/>
                  <a:moveTo>
                    <a:pt x="38" y="1237"/>
                  </a:moveTo>
                  <a:lnTo>
                    <a:pt x="116" y="1237"/>
                  </a:lnTo>
                  <a:lnTo>
                    <a:pt x="116" y="1240"/>
                  </a:lnTo>
                  <a:lnTo>
                    <a:pt x="38" y="1240"/>
                  </a:lnTo>
                  <a:lnTo>
                    <a:pt x="38" y="1237"/>
                  </a:lnTo>
                  <a:close/>
                  <a:moveTo>
                    <a:pt x="40" y="1240"/>
                  </a:moveTo>
                  <a:lnTo>
                    <a:pt x="112" y="1240"/>
                  </a:lnTo>
                  <a:lnTo>
                    <a:pt x="112" y="1242"/>
                  </a:lnTo>
                  <a:lnTo>
                    <a:pt x="40" y="1242"/>
                  </a:lnTo>
                  <a:lnTo>
                    <a:pt x="40" y="1240"/>
                  </a:lnTo>
                  <a:close/>
                  <a:moveTo>
                    <a:pt x="45" y="1242"/>
                  </a:moveTo>
                  <a:lnTo>
                    <a:pt x="109" y="1242"/>
                  </a:lnTo>
                  <a:lnTo>
                    <a:pt x="109" y="1244"/>
                  </a:lnTo>
                  <a:lnTo>
                    <a:pt x="45" y="1244"/>
                  </a:lnTo>
                  <a:lnTo>
                    <a:pt x="45" y="1242"/>
                  </a:lnTo>
                  <a:close/>
                  <a:moveTo>
                    <a:pt x="47" y="1244"/>
                  </a:moveTo>
                  <a:lnTo>
                    <a:pt x="105" y="1244"/>
                  </a:lnTo>
                  <a:lnTo>
                    <a:pt x="105" y="1246"/>
                  </a:lnTo>
                  <a:lnTo>
                    <a:pt x="47" y="1246"/>
                  </a:lnTo>
                  <a:lnTo>
                    <a:pt x="47" y="1244"/>
                  </a:lnTo>
                  <a:close/>
                  <a:moveTo>
                    <a:pt x="58" y="1246"/>
                  </a:moveTo>
                  <a:lnTo>
                    <a:pt x="96" y="1246"/>
                  </a:lnTo>
                  <a:lnTo>
                    <a:pt x="96" y="1249"/>
                  </a:lnTo>
                  <a:lnTo>
                    <a:pt x="58" y="1249"/>
                  </a:lnTo>
                  <a:lnTo>
                    <a:pt x="58" y="1246"/>
                  </a:lnTo>
                  <a:close/>
                  <a:moveTo>
                    <a:pt x="67" y="1249"/>
                  </a:moveTo>
                  <a:lnTo>
                    <a:pt x="87" y="1249"/>
                  </a:lnTo>
                  <a:lnTo>
                    <a:pt x="87" y="1251"/>
                  </a:lnTo>
                  <a:lnTo>
                    <a:pt x="67" y="1251"/>
                  </a:lnTo>
                  <a:lnTo>
                    <a:pt x="67" y="1249"/>
                  </a:lnTo>
                  <a:close/>
                </a:path>
              </a:pathLst>
            </a:custGeom>
            <a:solidFill>
              <a:srgbClr val="120D15"/>
            </a:solidFill>
            <a:ln w="0">
              <a:solidFill>
                <a:srgbClr val="120D15"/>
              </a:solidFill>
              <a:prstDash val="solid"/>
              <a:round/>
              <a:headEnd/>
              <a:tailEnd/>
            </a:ln>
          </p:spPr>
          <p:txBody>
            <a:bodyPr/>
            <a:lstStyle/>
            <a:p>
              <a:endParaRPr lang="de-DE" sz="3200" b="1">
                <a:solidFill>
                  <a:prstClr val="black"/>
                </a:solidFill>
                <a:latin typeface="Arial"/>
              </a:endParaRPr>
            </a:p>
          </p:txBody>
        </p:sp>
        <p:sp>
          <p:nvSpPr>
            <p:cNvPr id="11" name="Freeform 9"/>
            <p:cNvSpPr>
              <a:spLocks noEditPoints="1"/>
            </p:cNvSpPr>
            <p:nvPr/>
          </p:nvSpPr>
          <p:spPr bwMode="auto">
            <a:xfrm>
              <a:off x="3441" y="932"/>
              <a:ext cx="641" cy="1246"/>
            </a:xfrm>
            <a:custGeom>
              <a:avLst/>
              <a:gdLst>
                <a:gd name="T0" fmla="*/ 25 w 641"/>
                <a:gd name="T1" fmla="*/ 18 h 1246"/>
                <a:gd name="T2" fmla="*/ 523 w 641"/>
                <a:gd name="T3" fmla="*/ 36 h 1246"/>
                <a:gd name="T4" fmla="*/ 547 w 641"/>
                <a:gd name="T5" fmla="*/ 56 h 1246"/>
                <a:gd name="T6" fmla="*/ 0 w 641"/>
                <a:gd name="T7" fmla="*/ 73 h 1246"/>
                <a:gd name="T8" fmla="*/ 0 w 641"/>
                <a:gd name="T9" fmla="*/ 89 h 1246"/>
                <a:gd name="T10" fmla="*/ 0 w 641"/>
                <a:gd name="T11" fmla="*/ 120 h 1246"/>
                <a:gd name="T12" fmla="*/ 616 w 641"/>
                <a:gd name="T13" fmla="*/ 145 h 1246"/>
                <a:gd name="T14" fmla="*/ 621 w 641"/>
                <a:gd name="T15" fmla="*/ 156 h 1246"/>
                <a:gd name="T16" fmla="*/ 456 w 641"/>
                <a:gd name="T17" fmla="*/ 165 h 1246"/>
                <a:gd name="T18" fmla="*/ 467 w 641"/>
                <a:gd name="T19" fmla="*/ 172 h 1246"/>
                <a:gd name="T20" fmla="*/ 0 w 641"/>
                <a:gd name="T21" fmla="*/ 185 h 1246"/>
                <a:gd name="T22" fmla="*/ 139 w 641"/>
                <a:gd name="T23" fmla="*/ 199 h 1246"/>
                <a:gd name="T24" fmla="*/ 139 w 641"/>
                <a:gd name="T25" fmla="*/ 228 h 1246"/>
                <a:gd name="T26" fmla="*/ 0 w 641"/>
                <a:gd name="T27" fmla="*/ 538 h 1246"/>
                <a:gd name="T28" fmla="*/ 0 w 641"/>
                <a:gd name="T29" fmla="*/ 551 h 1246"/>
                <a:gd name="T30" fmla="*/ 478 w 641"/>
                <a:gd name="T31" fmla="*/ 565 h 1246"/>
                <a:gd name="T32" fmla="*/ 625 w 641"/>
                <a:gd name="T33" fmla="*/ 574 h 1246"/>
                <a:gd name="T34" fmla="*/ 621 w 641"/>
                <a:gd name="T35" fmla="*/ 585 h 1246"/>
                <a:gd name="T36" fmla="*/ 449 w 641"/>
                <a:gd name="T37" fmla="*/ 594 h 1246"/>
                <a:gd name="T38" fmla="*/ 427 w 641"/>
                <a:gd name="T39" fmla="*/ 600 h 1246"/>
                <a:gd name="T40" fmla="*/ 0 w 641"/>
                <a:gd name="T41" fmla="*/ 630 h 1246"/>
                <a:gd name="T42" fmla="*/ 585 w 641"/>
                <a:gd name="T43" fmla="*/ 656 h 1246"/>
                <a:gd name="T44" fmla="*/ 567 w 641"/>
                <a:gd name="T45" fmla="*/ 681 h 1246"/>
                <a:gd name="T46" fmla="*/ 0 w 641"/>
                <a:gd name="T47" fmla="*/ 699 h 1246"/>
                <a:gd name="T48" fmla="*/ 0 w 641"/>
                <a:gd name="T49" fmla="*/ 714 h 1246"/>
                <a:gd name="T50" fmla="*/ 0 w 641"/>
                <a:gd name="T51" fmla="*/ 734 h 1246"/>
                <a:gd name="T52" fmla="*/ 139 w 641"/>
                <a:gd name="T53" fmla="*/ 759 h 1246"/>
                <a:gd name="T54" fmla="*/ 139 w 641"/>
                <a:gd name="T55" fmla="*/ 784 h 1246"/>
                <a:gd name="T56" fmla="*/ 0 w 641"/>
                <a:gd name="T57" fmla="*/ 801 h 1246"/>
                <a:gd name="T58" fmla="*/ 0 w 641"/>
                <a:gd name="T59" fmla="*/ 813 h 1246"/>
                <a:gd name="T60" fmla="*/ 373 w 641"/>
                <a:gd name="T61" fmla="*/ 831 h 1246"/>
                <a:gd name="T62" fmla="*/ 527 w 641"/>
                <a:gd name="T63" fmla="*/ 844 h 1246"/>
                <a:gd name="T64" fmla="*/ 534 w 641"/>
                <a:gd name="T65" fmla="*/ 862 h 1246"/>
                <a:gd name="T66" fmla="*/ 389 w 641"/>
                <a:gd name="T67" fmla="*/ 877 h 1246"/>
                <a:gd name="T68" fmla="*/ 393 w 641"/>
                <a:gd name="T69" fmla="*/ 889 h 1246"/>
                <a:gd name="T70" fmla="*/ 0 w 641"/>
                <a:gd name="T71" fmla="*/ 906 h 1246"/>
                <a:gd name="T72" fmla="*/ 139 w 641"/>
                <a:gd name="T73" fmla="*/ 918 h 1246"/>
                <a:gd name="T74" fmla="*/ 139 w 641"/>
                <a:gd name="T75" fmla="*/ 933 h 1246"/>
                <a:gd name="T76" fmla="*/ 0 w 641"/>
                <a:gd name="T77" fmla="*/ 944 h 1246"/>
                <a:gd name="T78" fmla="*/ 0 w 641"/>
                <a:gd name="T79" fmla="*/ 953 h 1246"/>
                <a:gd name="T80" fmla="*/ 422 w 641"/>
                <a:gd name="T81" fmla="*/ 967 h 1246"/>
                <a:gd name="T82" fmla="*/ 578 w 641"/>
                <a:gd name="T83" fmla="*/ 978 h 1246"/>
                <a:gd name="T84" fmla="*/ 583 w 641"/>
                <a:gd name="T85" fmla="*/ 991 h 1246"/>
                <a:gd name="T86" fmla="*/ 436 w 641"/>
                <a:gd name="T87" fmla="*/ 1005 h 1246"/>
                <a:gd name="T88" fmla="*/ 440 w 641"/>
                <a:gd name="T89" fmla="*/ 1014 h 1246"/>
                <a:gd name="T90" fmla="*/ 0 w 641"/>
                <a:gd name="T91" fmla="*/ 1027 h 1246"/>
                <a:gd name="T92" fmla="*/ 139 w 641"/>
                <a:gd name="T93" fmla="*/ 1040 h 1246"/>
                <a:gd name="T94" fmla="*/ 139 w 641"/>
                <a:gd name="T95" fmla="*/ 1054 h 1246"/>
                <a:gd name="T96" fmla="*/ 0 w 641"/>
                <a:gd name="T97" fmla="*/ 1067 h 1246"/>
                <a:gd name="T98" fmla="*/ 0 w 641"/>
                <a:gd name="T99" fmla="*/ 1076 h 1246"/>
                <a:gd name="T100" fmla="*/ 469 w 641"/>
                <a:gd name="T101" fmla="*/ 1087 h 1246"/>
                <a:gd name="T102" fmla="*/ 623 w 641"/>
                <a:gd name="T103" fmla="*/ 1099 h 1246"/>
                <a:gd name="T104" fmla="*/ 628 w 641"/>
                <a:gd name="T105" fmla="*/ 1114 h 1246"/>
                <a:gd name="T106" fmla="*/ 482 w 641"/>
                <a:gd name="T107" fmla="*/ 1125 h 1246"/>
                <a:gd name="T108" fmla="*/ 487 w 641"/>
                <a:gd name="T109" fmla="*/ 1134 h 1246"/>
                <a:gd name="T110" fmla="*/ 0 w 641"/>
                <a:gd name="T111" fmla="*/ 1152 h 1246"/>
                <a:gd name="T112" fmla="*/ 139 w 641"/>
                <a:gd name="T113" fmla="*/ 1177 h 1246"/>
                <a:gd name="T114" fmla="*/ 136 w 641"/>
                <a:gd name="T115" fmla="*/ 1201 h 1246"/>
                <a:gd name="T116" fmla="*/ 11 w 641"/>
                <a:gd name="T117" fmla="*/ 1210 h 1246"/>
                <a:gd name="T118" fmla="*/ 16 w 641"/>
                <a:gd name="T119" fmla="*/ 1217 h 1246"/>
                <a:gd name="T120" fmla="*/ 527 w 641"/>
                <a:gd name="T121" fmla="*/ 1226 h 1246"/>
                <a:gd name="T122" fmla="*/ 610 w 641"/>
                <a:gd name="T123" fmla="*/ 1235 h 1246"/>
                <a:gd name="T124" fmla="*/ 587 w 641"/>
                <a:gd name="T125" fmla="*/ 1246 h 12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41" h="1246">
                  <a:moveTo>
                    <a:pt x="69" y="0"/>
                  </a:moveTo>
                  <a:lnTo>
                    <a:pt x="413" y="0"/>
                  </a:lnTo>
                  <a:lnTo>
                    <a:pt x="413" y="2"/>
                  </a:lnTo>
                  <a:lnTo>
                    <a:pt x="69" y="2"/>
                  </a:lnTo>
                  <a:lnTo>
                    <a:pt x="69" y="0"/>
                  </a:lnTo>
                  <a:close/>
                  <a:moveTo>
                    <a:pt x="56" y="2"/>
                  </a:moveTo>
                  <a:lnTo>
                    <a:pt x="427" y="2"/>
                  </a:lnTo>
                  <a:lnTo>
                    <a:pt x="427" y="4"/>
                  </a:lnTo>
                  <a:lnTo>
                    <a:pt x="56" y="4"/>
                  </a:lnTo>
                  <a:lnTo>
                    <a:pt x="56" y="2"/>
                  </a:lnTo>
                  <a:close/>
                  <a:moveTo>
                    <a:pt x="43" y="4"/>
                  </a:moveTo>
                  <a:lnTo>
                    <a:pt x="440" y="4"/>
                  </a:lnTo>
                  <a:lnTo>
                    <a:pt x="440" y="6"/>
                  </a:lnTo>
                  <a:lnTo>
                    <a:pt x="43" y="6"/>
                  </a:lnTo>
                  <a:lnTo>
                    <a:pt x="43" y="4"/>
                  </a:lnTo>
                  <a:close/>
                  <a:moveTo>
                    <a:pt x="40" y="6"/>
                  </a:moveTo>
                  <a:lnTo>
                    <a:pt x="449" y="6"/>
                  </a:lnTo>
                  <a:lnTo>
                    <a:pt x="449" y="9"/>
                  </a:lnTo>
                  <a:lnTo>
                    <a:pt x="40" y="9"/>
                  </a:lnTo>
                  <a:lnTo>
                    <a:pt x="40" y="6"/>
                  </a:lnTo>
                  <a:close/>
                  <a:moveTo>
                    <a:pt x="38" y="9"/>
                  </a:moveTo>
                  <a:lnTo>
                    <a:pt x="456" y="9"/>
                  </a:lnTo>
                  <a:lnTo>
                    <a:pt x="456" y="11"/>
                  </a:lnTo>
                  <a:lnTo>
                    <a:pt x="38" y="11"/>
                  </a:lnTo>
                  <a:lnTo>
                    <a:pt x="38" y="9"/>
                  </a:lnTo>
                  <a:close/>
                  <a:moveTo>
                    <a:pt x="34" y="11"/>
                  </a:moveTo>
                  <a:lnTo>
                    <a:pt x="462" y="11"/>
                  </a:lnTo>
                  <a:lnTo>
                    <a:pt x="462" y="13"/>
                  </a:lnTo>
                  <a:lnTo>
                    <a:pt x="34" y="13"/>
                  </a:lnTo>
                  <a:lnTo>
                    <a:pt x="34" y="11"/>
                  </a:lnTo>
                  <a:close/>
                  <a:moveTo>
                    <a:pt x="31" y="13"/>
                  </a:moveTo>
                  <a:lnTo>
                    <a:pt x="469" y="13"/>
                  </a:lnTo>
                  <a:lnTo>
                    <a:pt x="469" y="15"/>
                  </a:lnTo>
                  <a:lnTo>
                    <a:pt x="31" y="15"/>
                  </a:lnTo>
                  <a:lnTo>
                    <a:pt x="31" y="13"/>
                  </a:lnTo>
                  <a:close/>
                  <a:moveTo>
                    <a:pt x="27" y="15"/>
                  </a:moveTo>
                  <a:lnTo>
                    <a:pt x="476" y="15"/>
                  </a:lnTo>
                  <a:lnTo>
                    <a:pt x="476" y="18"/>
                  </a:lnTo>
                  <a:lnTo>
                    <a:pt x="27" y="18"/>
                  </a:lnTo>
                  <a:lnTo>
                    <a:pt x="27" y="15"/>
                  </a:lnTo>
                  <a:close/>
                  <a:moveTo>
                    <a:pt x="25" y="18"/>
                  </a:moveTo>
                  <a:lnTo>
                    <a:pt x="482" y="18"/>
                  </a:lnTo>
                  <a:lnTo>
                    <a:pt x="482" y="20"/>
                  </a:lnTo>
                  <a:lnTo>
                    <a:pt x="25" y="20"/>
                  </a:lnTo>
                  <a:lnTo>
                    <a:pt x="25" y="18"/>
                  </a:lnTo>
                  <a:close/>
                  <a:moveTo>
                    <a:pt x="20" y="20"/>
                  </a:moveTo>
                  <a:lnTo>
                    <a:pt x="489" y="20"/>
                  </a:lnTo>
                  <a:lnTo>
                    <a:pt x="489" y="22"/>
                  </a:lnTo>
                  <a:lnTo>
                    <a:pt x="20" y="22"/>
                  </a:lnTo>
                  <a:lnTo>
                    <a:pt x="20" y="20"/>
                  </a:lnTo>
                  <a:close/>
                  <a:moveTo>
                    <a:pt x="20" y="22"/>
                  </a:moveTo>
                  <a:lnTo>
                    <a:pt x="496" y="22"/>
                  </a:lnTo>
                  <a:lnTo>
                    <a:pt x="496" y="24"/>
                  </a:lnTo>
                  <a:lnTo>
                    <a:pt x="20" y="24"/>
                  </a:lnTo>
                  <a:lnTo>
                    <a:pt x="20" y="22"/>
                  </a:lnTo>
                  <a:close/>
                  <a:moveTo>
                    <a:pt x="18" y="24"/>
                  </a:moveTo>
                  <a:lnTo>
                    <a:pt x="500" y="24"/>
                  </a:lnTo>
                  <a:lnTo>
                    <a:pt x="500" y="27"/>
                  </a:lnTo>
                  <a:lnTo>
                    <a:pt x="18" y="27"/>
                  </a:lnTo>
                  <a:lnTo>
                    <a:pt x="18" y="24"/>
                  </a:lnTo>
                  <a:close/>
                  <a:moveTo>
                    <a:pt x="18" y="27"/>
                  </a:moveTo>
                  <a:lnTo>
                    <a:pt x="505" y="27"/>
                  </a:lnTo>
                  <a:lnTo>
                    <a:pt x="505" y="29"/>
                  </a:lnTo>
                  <a:lnTo>
                    <a:pt x="18" y="29"/>
                  </a:lnTo>
                  <a:lnTo>
                    <a:pt x="18" y="27"/>
                  </a:lnTo>
                  <a:close/>
                  <a:moveTo>
                    <a:pt x="16" y="29"/>
                  </a:moveTo>
                  <a:lnTo>
                    <a:pt x="509" y="29"/>
                  </a:lnTo>
                  <a:lnTo>
                    <a:pt x="509" y="31"/>
                  </a:lnTo>
                  <a:lnTo>
                    <a:pt x="16" y="31"/>
                  </a:lnTo>
                  <a:lnTo>
                    <a:pt x="16" y="29"/>
                  </a:lnTo>
                  <a:close/>
                  <a:moveTo>
                    <a:pt x="14" y="31"/>
                  </a:moveTo>
                  <a:lnTo>
                    <a:pt x="514" y="31"/>
                  </a:lnTo>
                  <a:lnTo>
                    <a:pt x="514" y="33"/>
                  </a:lnTo>
                  <a:lnTo>
                    <a:pt x="14" y="33"/>
                  </a:lnTo>
                  <a:lnTo>
                    <a:pt x="14" y="31"/>
                  </a:lnTo>
                  <a:close/>
                  <a:moveTo>
                    <a:pt x="14" y="33"/>
                  </a:moveTo>
                  <a:lnTo>
                    <a:pt x="518" y="33"/>
                  </a:lnTo>
                  <a:lnTo>
                    <a:pt x="518" y="36"/>
                  </a:lnTo>
                  <a:lnTo>
                    <a:pt x="14" y="36"/>
                  </a:lnTo>
                  <a:lnTo>
                    <a:pt x="14" y="33"/>
                  </a:lnTo>
                  <a:close/>
                  <a:moveTo>
                    <a:pt x="11" y="36"/>
                  </a:moveTo>
                  <a:lnTo>
                    <a:pt x="523" y="36"/>
                  </a:lnTo>
                  <a:lnTo>
                    <a:pt x="523" y="38"/>
                  </a:lnTo>
                  <a:lnTo>
                    <a:pt x="11" y="38"/>
                  </a:lnTo>
                  <a:lnTo>
                    <a:pt x="11" y="36"/>
                  </a:lnTo>
                  <a:close/>
                  <a:moveTo>
                    <a:pt x="11" y="38"/>
                  </a:moveTo>
                  <a:lnTo>
                    <a:pt x="527" y="38"/>
                  </a:lnTo>
                  <a:lnTo>
                    <a:pt x="527" y="40"/>
                  </a:lnTo>
                  <a:lnTo>
                    <a:pt x="11" y="40"/>
                  </a:lnTo>
                  <a:lnTo>
                    <a:pt x="11" y="38"/>
                  </a:lnTo>
                  <a:close/>
                  <a:moveTo>
                    <a:pt x="9" y="40"/>
                  </a:moveTo>
                  <a:lnTo>
                    <a:pt x="529" y="40"/>
                  </a:lnTo>
                  <a:lnTo>
                    <a:pt x="529" y="42"/>
                  </a:lnTo>
                  <a:lnTo>
                    <a:pt x="9" y="42"/>
                  </a:lnTo>
                  <a:lnTo>
                    <a:pt x="9" y="40"/>
                  </a:lnTo>
                  <a:close/>
                  <a:moveTo>
                    <a:pt x="7" y="42"/>
                  </a:moveTo>
                  <a:lnTo>
                    <a:pt x="534" y="42"/>
                  </a:lnTo>
                  <a:lnTo>
                    <a:pt x="534" y="44"/>
                  </a:lnTo>
                  <a:lnTo>
                    <a:pt x="7" y="44"/>
                  </a:lnTo>
                  <a:lnTo>
                    <a:pt x="7" y="42"/>
                  </a:lnTo>
                  <a:close/>
                  <a:moveTo>
                    <a:pt x="7" y="44"/>
                  </a:moveTo>
                  <a:lnTo>
                    <a:pt x="536" y="44"/>
                  </a:lnTo>
                  <a:lnTo>
                    <a:pt x="536" y="47"/>
                  </a:lnTo>
                  <a:lnTo>
                    <a:pt x="7" y="47"/>
                  </a:lnTo>
                  <a:lnTo>
                    <a:pt x="7" y="44"/>
                  </a:lnTo>
                  <a:close/>
                  <a:moveTo>
                    <a:pt x="7" y="47"/>
                  </a:moveTo>
                  <a:lnTo>
                    <a:pt x="538" y="47"/>
                  </a:lnTo>
                  <a:lnTo>
                    <a:pt x="538" y="49"/>
                  </a:lnTo>
                  <a:lnTo>
                    <a:pt x="7" y="49"/>
                  </a:lnTo>
                  <a:lnTo>
                    <a:pt x="7" y="47"/>
                  </a:lnTo>
                  <a:close/>
                  <a:moveTo>
                    <a:pt x="7" y="49"/>
                  </a:moveTo>
                  <a:lnTo>
                    <a:pt x="543" y="49"/>
                  </a:lnTo>
                  <a:lnTo>
                    <a:pt x="543" y="51"/>
                  </a:lnTo>
                  <a:lnTo>
                    <a:pt x="7" y="51"/>
                  </a:lnTo>
                  <a:lnTo>
                    <a:pt x="7" y="49"/>
                  </a:lnTo>
                  <a:close/>
                  <a:moveTo>
                    <a:pt x="7" y="51"/>
                  </a:moveTo>
                  <a:lnTo>
                    <a:pt x="545" y="51"/>
                  </a:lnTo>
                  <a:lnTo>
                    <a:pt x="545" y="53"/>
                  </a:lnTo>
                  <a:lnTo>
                    <a:pt x="7" y="53"/>
                  </a:lnTo>
                  <a:lnTo>
                    <a:pt x="7" y="51"/>
                  </a:lnTo>
                  <a:close/>
                  <a:moveTo>
                    <a:pt x="5" y="53"/>
                  </a:moveTo>
                  <a:lnTo>
                    <a:pt x="547" y="53"/>
                  </a:lnTo>
                  <a:lnTo>
                    <a:pt x="547" y="56"/>
                  </a:lnTo>
                  <a:lnTo>
                    <a:pt x="5" y="56"/>
                  </a:lnTo>
                  <a:lnTo>
                    <a:pt x="5" y="53"/>
                  </a:lnTo>
                  <a:close/>
                  <a:moveTo>
                    <a:pt x="5" y="56"/>
                  </a:moveTo>
                  <a:lnTo>
                    <a:pt x="552" y="56"/>
                  </a:lnTo>
                  <a:lnTo>
                    <a:pt x="552" y="58"/>
                  </a:lnTo>
                  <a:lnTo>
                    <a:pt x="5" y="58"/>
                  </a:lnTo>
                  <a:lnTo>
                    <a:pt x="5" y="56"/>
                  </a:lnTo>
                  <a:close/>
                  <a:moveTo>
                    <a:pt x="5" y="58"/>
                  </a:moveTo>
                  <a:lnTo>
                    <a:pt x="554" y="58"/>
                  </a:lnTo>
                  <a:lnTo>
                    <a:pt x="554" y="60"/>
                  </a:lnTo>
                  <a:lnTo>
                    <a:pt x="5" y="60"/>
                  </a:lnTo>
                  <a:lnTo>
                    <a:pt x="5" y="58"/>
                  </a:lnTo>
                  <a:close/>
                  <a:moveTo>
                    <a:pt x="5" y="60"/>
                  </a:moveTo>
                  <a:lnTo>
                    <a:pt x="556" y="60"/>
                  </a:lnTo>
                  <a:lnTo>
                    <a:pt x="556" y="62"/>
                  </a:lnTo>
                  <a:lnTo>
                    <a:pt x="5" y="62"/>
                  </a:lnTo>
                  <a:lnTo>
                    <a:pt x="5" y="60"/>
                  </a:lnTo>
                  <a:close/>
                  <a:moveTo>
                    <a:pt x="2" y="62"/>
                  </a:moveTo>
                  <a:lnTo>
                    <a:pt x="558" y="62"/>
                  </a:lnTo>
                  <a:lnTo>
                    <a:pt x="558" y="65"/>
                  </a:lnTo>
                  <a:lnTo>
                    <a:pt x="2" y="65"/>
                  </a:lnTo>
                  <a:lnTo>
                    <a:pt x="2" y="62"/>
                  </a:lnTo>
                  <a:close/>
                  <a:moveTo>
                    <a:pt x="2" y="65"/>
                  </a:moveTo>
                  <a:lnTo>
                    <a:pt x="561" y="65"/>
                  </a:lnTo>
                  <a:lnTo>
                    <a:pt x="561" y="67"/>
                  </a:lnTo>
                  <a:lnTo>
                    <a:pt x="2" y="67"/>
                  </a:lnTo>
                  <a:lnTo>
                    <a:pt x="2" y="65"/>
                  </a:lnTo>
                  <a:close/>
                  <a:moveTo>
                    <a:pt x="2" y="67"/>
                  </a:moveTo>
                  <a:lnTo>
                    <a:pt x="563" y="67"/>
                  </a:lnTo>
                  <a:lnTo>
                    <a:pt x="563" y="69"/>
                  </a:lnTo>
                  <a:lnTo>
                    <a:pt x="2" y="69"/>
                  </a:lnTo>
                  <a:lnTo>
                    <a:pt x="2" y="67"/>
                  </a:lnTo>
                  <a:close/>
                  <a:moveTo>
                    <a:pt x="2" y="69"/>
                  </a:moveTo>
                  <a:lnTo>
                    <a:pt x="565" y="69"/>
                  </a:lnTo>
                  <a:lnTo>
                    <a:pt x="565" y="71"/>
                  </a:lnTo>
                  <a:lnTo>
                    <a:pt x="2" y="71"/>
                  </a:lnTo>
                  <a:lnTo>
                    <a:pt x="2" y="69"/>
                  </a:lnTo>
                  <a:close/>
                  <a:moveTo>
                    <a:pt x="0" y="71"/>
                  </a:moveTo>
                  <a:lnTo>
                    <a:pt x="567" y="71"/>
                  </a:lnTo>
                  <a:lnTo>
                    <a:pt x="567" y="73"/>
                  </a:lnTo>
                  <a:lnTo>
                    <a:pt x="0" y="73"/>
                  </a:lnTo>
                  <a:lnTo>
                    <a:pt x="0" y="71"/>
                  </a:lnTo>
                  <a:close/>
                  <a:moveTo>
                    <a:pt x="0" y="73"/>
                  </a:moveTo>
                  <a:lnTo>
                    <a:pt x="570" y="73"/>
                  </a:lnTo>
                  <a:lnTo>
                    <a:pt x="570" y="76"/>
                  </a:lnTo>
                  <a:lnTo>
                    <a:pt x="0" y="76"/>
                  </a:lnTo>
                  <a:lnTo>
                    <a:pt x="0" y="73"/>
                  </a:lnTo>
                  <a:close/>
                  <a:moveTo>
                    <a:pt x="0" y="76"/>
                  </a:moveTo>
                  <a:lnTo>
                    <a:pt x="572" y="76"/>
                  </a:lnTo>
                  <a:lnTo>
                    <a:pt x="572" y="78"/>
                  </a:lnTo>
                  <a:lnTo>
                    <a:pt x="0" y="78"/>
                  </a:lnTo>
                  <a:lnTo>
                    <a:pt x="0" y="76"/>
                  </a:lnTo>
                  <a:close/>
                  <a:moveTo>
                    <a:pt x="0" y="78"/>
                  </a:moveTo>
                  <a:lnTo>
                    <a:pt x="574" y="78"/>
                  </a:lnTo>
                  <a:lnTo>
                    <a:pt x="574" y="80"/>
                  </a:lnTo>
                  <a:lnTo>
                    <a:pt x="0" y="80"/>
                  </a:lnTo>
                  <a:lnTo>
                    <a:pt x="0" y="78"/>
                  </a:lnTo>
                  <a:close/>
                  <a:moveTo>
                    <a:pt x="0" y="80"/>
                  </a:moveTo>
                  <a:lnTo>
                    <a:pt x="576" y="80"/>
                  </a:lnTo>
                  <a:lnTo>
                    <a:pt x="576" y="82"/>
                  </a:lnTo>
                  <a:lnTo>
                    <a:pt x="0" y="82"/>
                  </a:lnTo>
                  <a:lnTo>
                    <a:pt x="0" y="80"/>
                  </a:lnTo>
                  <a:close/>
                  <a:moveTo>
                    <a:pt x="0" y="82"/>
                  </a:moveTo>
                  <a:lnTo>
                    <a:pt x="578" y="82"/>
                  </a:lnTo>
                  <a:lnTo>
                    <a:pt x="578" y="85"/>
                  </a:lnTo>
                  <a:lnTo>
                    <a:pt x="0" y="85"/>
                  </a:lnTo>
                  <a:lnTo>
                    <a:pt x="0" y="82"/>
                  </a:lnTo>
                  <a:close/>
                  <a:moveTo>
                    <a:pt x="0" y="85"/>
                  </a:moveTo>
                  <a:lnTo>
                    <a:pt x="581" y="85"/>
                  </a:lnTo>
                  <a:lnTo>
                    <a:pt x="581" y="87"/>
                  </a:lnTo>
                  <a:lnTo>
                    <a:pt x="0" y="87"/>
                  </a:lnTo>
                  <a:lnTo>
                    <a:pt x="0" y="85"/>
                  </a:lnTo>
                  <a:close/>
                  <a:moveTo>
                    <a:pt x="0" y="87"/>
                  </a:moveTo>
                  <a:lnTo>
                    <a:pt x="583" y="87"/>
                  </a:lnTo>
                  <a:lnTo>
                    <a:pt x="583" y="89"/>
                  </a:lnTo>
                  <a:lnTo>
                    <a:pt x="0" y="89"/>
                  </a:lnTo>
                  <a:lnTo>
                    <a:pt x="0" y="87"/>
                  </a:lnTo>
                  <a:close/>
                  <a:moveTo>
                    <a:pt x="0" y="89"/>
                  </a:moveTo>
                  <a:lnTo>
                    <a:pt x="585" y="89"/>
                  </a:lnTo>
                  <a:lnTo>
                    <a:pt x="585" y="91"/>
                  </a:lnTo>
                  <a:lnTo>
                    <a:pt x="0" y="91"/>
                  </a:lnTo>
                  <a:lnTo>
                    <a:pt x="0" y="89"/>
                  </a:lnTo>
                  <a:close/>
                  <a:moveTo>
                    <a:pt x="0" y="91"/>
                  </a:moveTo>
                  <a:lnTo>
                    <a:pt x="587" y="91"/>
                  </a:lnTo>
                  <a:lnTo>
                    <a:pt x="587" y="96"/>
                  </a:lnTo>
                  <a:lnTo>
                    <a:pt x="0" y="96"/>
                  </a:lnTo>
                  <a:lnTo>
                    <a:pt x="0" y="91"/>
                  </a:lnTo>
                  <a:close/>
                  <a:moveTo>
                    <a:pt x="0" y="96"/>
                  </a:moveTo>
                  <a:lnTo>
                    <a:pt x="590" y="96"/>
                  </a:lnTo>
                  <a:lnTo>
                    <a:pt x="590" y="98"/>
                  </a:lnTo>
                  <a:lnTo>
                    <a:pt x="0" y="98"/>
                  </a:lnTo>
                  <a:lnTo>
                    <a:pt x="0" y="96"/>
                  </a:lnTo>
                  <a:close/>
                  <a:moveTo>
                    <a:pt x="0" y="98"/>
                  </a:moveTo>
                  <a:lnTo>
                    <a:pt x="592" y="98"/>
                  </a:lnTo>
                  <a:lnTo>
                    <a:pt x="592" y="102"/>
                  </a:lnTo>
                  <a:lnTo>
                    <a:pt x="0" y="102"/>
                  </a:lnTo>
                  <a:lnTo>
                    <a:pt x="0" y="98"/>
                  </a:lnTo>
                  <a:close/>
                  <a:moveTo>
                    <a:pt x="0" y="102"/>
                  </a:moveTo>
                  <a:lnTo>
                    <a:pt x="594" y="102"/>
                  </a:lnTo>
                  <a:lnTo>
                    <a:pt x="594" y="105"/>
                  </a:lnTo>
                  <a:lnTo>
                    <a:pt x="0" y="105"/>
                  </a:lnTo>
                  <a:lnTo>
                    <a:pt x="0" y="102"/>
                  </a:lnTo>
                  <a:close/>
                  <a:moveTo>
                    <a:pt x="0" y="105"/>
                  </a:moveTo>
                  <a:lnTo>
                    <a:pt x="596" y="105"/>
                  </a:lnTo>
                  <a:lnTo>
                    <a:pt x="596" y="109"/>
                  </a:lnTo>
                  <a:lnTo>
                    <a:pt x="0" y="109"/>
                  </a:lnTo>
                  <a:lnTo>
                    <a:pt x="0" y="105"/>
                  </a:lnTo>
                  <a:close/>
                  <a:moveTo>
                    <a:pt x="0" y="109"/>
                  </a:moveTo>
                  <a:lnTo>
                    <a:pt x="599" y="109"/>
                  </a:lnTo>
                  <a:lnTo>
                    <a:pt x="599" y="111"/>
                  </a:lnTo>
                  <a:lnTo>
                    <a:pt x="0" y="111"/>
                  </a:lnTo>
                  <a:lnTo>
                    <a:pt x="0" y="109"/>
                  </a:lnTo>
                  <a:close/>
                  <a:moveTo>
                    <a:pt x="0" y="111"/>
                  </a:moveTo>
                  <a:lnTo>
                    <a:pt x="601" y="111"/>
                  </a:lnTo>
                  <a:lnTo>
                    <a:pt x="601" y="116"/>
                  </a:lnTo>
                  <a:lnTo>
                    <a:pt x="0" y="116"/>
                  </a:lnTo>
                  <a:lnTo>
                    <a:pt x="0" y="111"/>
                  </a:lnTo>
                  <a:close/>
                  <a:moveTo>
                    <a:pt x="0" y="116"/>
                  </a:moveTo>
                  <a:lnTo>
                    <a:pt x="603" y="116"/>
                  </a:lnTo>
                  <a:lnTo>
                    <a:pt x="603" y="120"/>
                  </a:lnTo>
                  <a:lnTo>
                    <a:pt x="0" y="120"/>
                  </a:lnTo>
                  <a:lnTo>
                    <a:pt x="0" y="116"/>
                  </a:lnTo>
                  <a:close/>
                  <a:moveTo>
                    <a:pt x="0" y="120"/>
                  </a:moveTo>
                  <a:lnTo>
                    <a:pt x="605" y="120"/>
                  </a:lnTo>
                  <a:lnTo>
                    <a:pt x="605" y="125"/>
                  </a:lnTo>
                  <a:lnTo>
                    <a:pt x="0" y="125"/>
                  </a:lnTo>
                  <a:lnTo>
                    <a:pt x="0" y="120"/>
                  </a:lnTo>
                  <a:close/>
                  <a:moveTo>
                    <a:pt x="0" y="125"/>
                  </a:moveTo>
                  <a:lnTo>
                    <a:pt x="608" y="125"/>
                  </a:lnTo>
                  <a:lnTo>
                    <a:pt x="608" y="129"/>
                  </a:lnTo>
                  <a:lnTo>
                    <a:pt x="0" y="129"/>
                  </a:lnTo>
                  <a:lnTo>
                    <a:pt x="0" y="125"/>
                  </a:lnTo>
                  <a:close/>
                  <a:moveTo>
                    <a:pt x="0" y="129"/>
                  </a:moveTo>
                  <a:lnTo>
                    <a:pt x="610" y="129"/>
                  </a:lnTo>
                  <a:lnTo>
                    <a:pt x="610" y="134"/>
                  </a:lnTo>
                  <a:lnTo>
                    <a:pt x="0" y="134"/>
                  </a:lnTo>
                  <a:lnTo>
                    <a:pt x="0" y="129"/>
                  </a:lnTo>
                  <a:close/>
                  <a:moveTo>
                    <a:pt x="0" y="134"/>
                  </a:moveTo>
                  <a:lnTo>
                    <a:pt x="612" y="134"/>
                  </a:lnTo>
                  <a:lnTo>
                    <a:pt x="612" y="138"/>
                  </a:lnTo>
                  <a:lnTo>
                    <a:pt x="0" y="138"/>
                  </a:lnTo>
                  <a:lnTo>
                    <a:pt x="0" y="134"/>
                  </a:lnTo>
                  <a:close/>
                  <a:moveTo>
                    <a:pt x="0" y="138"/>
                  </a:moveTo>
                  <a:lnTo>
                    <a:pt x="614" y="138"/>
                  </a:lnTo>
                  <a:lnTo>
                    <a:pt x="614" y="143"/>
                  </a:lnTo>
                  <a:lnTo>
                    <a:pt x="0" y="143"/>
                  </a:lnTo>
                  <a:lnTo>
                    <a:pt x="0" y="138"/>
                  </a:lnTo>
                  <a:close/>
                  <a:moveTo>
                    <a:pt x="0" y="143"/>
                  </a:moveTo>
                  <a:lnTo>
                    <a:pt x="139" y="143"/>
                  </a:lnTo>
                  <a:lnTo>
                    <a:pt x="139" y="145"/>
                  </a:lnTo>
                  <a:lnTo>
                    <a:pt x="0" y="145"/>
                  </a:lnTo>
                  <a:lnTo>
                    <a:pt x="0" y="143"/>
                  </a:lnTo>
                  <a:close/>
                  <a:moveTo>
                    <a:pt x="409" y="143"/>
                  </a:moveTo>
                  <a:lnTo>
                    <a:pt x="616" y="143"/>
                  </a:lnTo>
                  <a:lnTo>
                    <a:pt x="616" y="145"/>
                  </a:lnTo>
                  <a:lnTo>
                    <a:pt x="409" y="145"/>
                  </a:lnTo>
                  <a:lnTo>
                    <a:pt x="409" y="143"/>
                  </a:lnTo>
                  <a:close/>
                  <a:moveTo>
                    <a:pt x="0" y="145"/>
                  </a:moveTo>
                  <a:lnTo>
                    <a:pt x="139" y="145"/>
                  </a:lnTo>
                  <a:lnTo>
                    <a:pt x="139" y="147"/>
                  </a:lnTo>
                  <a:lnTo>
                    <a:pt x="0" y="147"/>
                  </a:lnTo>
                  <a:lnTo>
                    <a:pt x="0" y="145"/>
                  </a:lnTo>
                  <a:close/>
                  <a:moveTo>
                    <a:pt x="415" y="145"/>
                  </a:moveTo>
                  <a:lnTo>
                    <a:pt x="616" y="145"/>
                  </a:lnTo>
                  <a:lnTo>
                    <a:pt x="616" y="147"/>
                  </a:lnTo>
                  <a:lnTo>
                    <a:pt x="415" y="147"/>
                  </a:lnTo>
                  <a:lnTo>
                    <a:pt x="415" y="145"/>
                  </a:lnTo>
                  <a:close/>
                  <a:moveTo>
                    <a:pt x="0" y="147"/>
                  </a:moveTo>
                  <a:lnTo>
                    <a:pt x="139" y="147"/>
                  </a:lnTo>
                  <a:lnTo>
                    <a:pt x="139" y="149"/>
                  </a:lnTo>
                  <a:lnTo>
                    <a:pt x="0" y="149"/>
                  </a:lnTo>
                  <a:lnTo>
                    <a:pt x="0" y="147"/>
                  </a:lnTo>
                  <a:close/>
                  <a:moveTo>
                    <a:pt x="422" y="147"/>
                  </a:moveTo>
                  <a:lnTo>
                    <a:pt x="619" y="147"/>
                  </a:lnTo>
                  <a:lnTo>
                    <a:pt x="619" y="149"/>
                  </a:lnTo>
                  <a:lnTo>
                    <a:pt x="422" y="149"/>
                  </a:lnTo>
                  <a:lnTo>
                    <a:pt x="422" y="147"/>
                  </a:lnTo>
                  <a:close/>
                  <a:moveTo>
                    <a:pt x="0" y="149"/>
                  </a:moveTo>
                  <a:lnTo>
                    <a:pt x="139" y="149"/>
                  </a:lnTo>
                  <a:lnTo>
                    <a:pt x="139" y="152"/>
                  </a:lnTo>
                  <a:lnTo>
                    <a:pt x="0" y="152"/>
                  </a:lnTo>
                  <a:lnTo>
                    <a:pt x="0" y="149"/>
                  </a:lnTo>
                  <a:close/>
                  <a:moveTo>
                    <a:pt x="429" y="149"/>
                  </a:moveTo>
                  <a:lnTo>
                    <a:pt x="619" y="149"/>
                  </a:lnTo>
                  <a:lnTo>
                    <a:pt x="619" y="152"/>
                  </a:lnTo>
                  <a:lnTo>
                    <a:pt x="429" y="152"/>
                  </a:lnTo>
                  <a:lnTo>
                    <a:pt x="429" y="149"/>
                  </a:lnTo>
                  <a:close/>
                  <a:moveTo>
                    <a:pt x="0" y="152"/>
                  </a:moveTo>
                  <a:lnTo>
                    <a:pt x="139" y="152"/>
                  </a:lnTo>
                  <a:lnTo>
                    <a:pt x="139" y="154"/>
                  </a:lnTo>
                  <a:lnTo>
                    <a:pt x="0" y="154"/>
                  </a:lnTo>
                  <a:lnTo>
                    <a:pt x="0" y="152"/>
                  </a:lnTo>
                  <a:close/>
                  <a:moveTo>
                    <a:pt x="436" y="152"/>
                  </a:moveTo>
                  <a:lnTo>
                    <a:pt x="621" y="152"/>
                  </a:lnTo>
                  <a:lnTo>
                    <a:pt x="621" y="154"/>
                  </a:lnTo>
                  <a:lnTo>
                    <a:pt x="436" y="154"/>
                  </a:lnTo>
                  <a:lnTo>
                    <a:pt x="436" y="152"/>
                  </a:lnTo>
                  <a:close/>
                  <a:moveTo>
                    <a:pt x="0" y="154"/>
                  </a:moveTo>
                  <a:lnTo>
                    <a:pt x="139" y="154"/>
                  </a:lnTo>
                  <a:lnTo>
                    <a:pt x="139" y="156"/>
                  </a:lnTo>
                  <a:lnTo>
                    <a:pt x="0" y="156"/>
                  </a:lnTo>
                  <a:lnTo>
                    <a:pt x="0" y="154"/>
                  </a:lnTo>
                  <a:close/>
                  <a:moveTo>
                    <a:pt x="440" y="154"/>
                  </a:moveTo>
                  <a:lnTo>
                    <a:pt x="621" y="154"/>
                  </a:lnTo>
                  <a:lnTo>
                    <a:pt x="621" y="156"/>
                  </a:lnTo>
                  <a:lnTo>
                    <a:pt x="440" y="156"/>
                  </a:lnTo>
                  <a:lnTo>
                    <a:pt x="440" y="154"/>
                  </a:lnTo>
                  <a:close/>
                  <a:moveTo>
                    <a:pt x="0" y="156"/>
                  </a:moveTo>
                  <a:lnTo>
                    <a:pt x="139" y="156"/>
                  </a:lnTo>
                  <a:lnTo>
                    <a:pt x="139" y="158"/>
                  </a:lnTo>
                  <a:lnTo>
                    <a:pt x="0" y="158"/>
                  </a:lnTo>
                  <a:lnTo>
                    <a:pt x="0" y="156"/>
                  </a:lnTo>
                  <a:close/>
                  <a:moveTo>
                    <a:pt x="445" y="156"/>
                  </a:moveTo>
                  <a:lnTo>
                    <a:pt x="621" y="156"/>
                  </a:lnTo>
                  <a:lnTo>
                    <a:pt x="621" y="158"/>
                  </a:lnTo>
                  <a:lnTo>
                    <a:pt x="445" y="158"/>
                  </a:lnTo>
                  <a:lnTo>
                    <a:pt x="445" y="156"/>
                  </a:lnTo>
                  <a:close/>
                  <a:moveTo>
                    <a:pt x="0" y="158"/>
                  </a:moveTo>
                  <a:lnTo>
                    <a:pt x="139" y="158"/>
                  </a:lnTo>
                  <a:lnTo>
                    <a:pt x="139" y="161"/>
                  </a:lnTo>
                  <a:lnTo>
                    <a:pt x="0" y="161"/>
                  </a:lnTo>
                  <a:lnTo>
                    <a:pt x="0" y="158"/>
                  </a:lnTo>
                  <a:close/>
                  <a:moveTo>
                    <a:pt x="449" y="158"/>
                  </a:moveTo>
                  <a:lnTo>
                    <a:pt x="623" y="158"/>
                  </a:lnTo>
                  <a:lnTo>
                    <a:pt x="623" y="161"/>
                  </a:lnTo>
                  <a:lnTo>
                    <a:pt x="449" y="161"/>
                  </a:lnTo>
                  <a:lnTo>
                    <a:pt x="449" y="158"/>
                  </a:lnTo>
                  <a:close/>
                  <a:moveTo>
                    <a:pt x="0" y="161"/>
                  </a:moveTo>
                  <a:lnTo>
                    <a:pt x="139" y="161"/>
                  </a:lnTo>
                  <a:lnTo>
                    <a:pt x="139" y="163"/>
                  </a:lnTo>
                  <a:lnTo>
                    <a:pt x="0" y="163"/>
                  </a:lnTo>
                  <a:lnTo>
                    <a:pt x="0" y="161"/>
                  </a:lnTo>
                  <a:close/>
                  <a:moveTo>
                    <a:pt x="453" y="161"/>
                  </a:moveTo>
                  <a:lnTo>
                    <a:pt x="623" y="161"/>
                  </a:lnTo>
                  <a:lnTo>
                    <a:pt x="623" y="163"/>
                  </a:lnTo>
                  <a:lnTo>
                    <a:pt x="453" y="163"/>
                  </a:lnTo>
                  <a:lnTo>
                    <a:pt x="453" y="161"/>
                  </a:lnTo>
                  <a:close/>
                  <a:moveTo>
                    <a:pt x="0" y="163"/>
                  </a:moveTo>
                  <a:lnTo>
                    <a:pt x="139" y="163"/>
                  </a:lnTo>
                  <a:lnTo>
                    <a:pt x="139" y="165"/>
                  </a:lnTo>
                  <a:lnTo>
                    <a:pt x="0" y="165"/>
                  </a:lnTo>
                  <a:lnTo>
                    <a:pt x="0" y="163"/>
                  </a:lnTo>
                  <a:close/>
                  <a:moveTo>
                    <a:pt x="456" y="163"/>
                  </a:moveTo>
                  <a:lnTo>
                    <a:pt x="623" y="163"/>
                  </a:lnTo>
                  <a:lnTo>
                    <a:pt x="623" y="165"/>
                  </a:lnTo>
                  <a:lnTo>
                    <a:pt x="456" y="165"/>
                  </a:lnTo>
                  <a:lnTo>
                    <a:pt x="456" y="163"/>
                  </a:lnTo>
                  <a:close/>
                  <a:moveTo>
                    <a:pt x="0" y="165"/>
                  </a:moveTo>
                  <a:lnTo>
                    <a:pt x="139" y="165"/>
                  </a:lnTo>
                  <a:lnTo>
                    <a:pt x="139" y="167"/>
                  </a:lnTo>
                  <a:lnTo>
                    <a:pt x="0" y="167"/>
                  </a:lnTo>
                  <a:lnTo>
                    <a:pt x="0" y="165"/>
                  </a:lnTo>
                  <a:close/>
                  <a:moveTo>
                    <a:pt x="460" y="165"/>
                  </a:moveTo>
                  <a:lnTo>
                    <a:pt x="623" y="165"/>
                  </a:lnTo>
                  <a:lnTo>
                    <a:pt x="623" y="167"/>
                  </a:lnTo>
                  <a:lnTo>
                    <a:pt x="460" y="167"/>
                  </a:lnTo>
                  <a:lnTo>
                    <a:pt x="460" y="165"/>
                  </a:lnTo>
                  <a:close/>
                  <a:moveTo>
                    <a:pt x="0" y="167"/>
                  </a:moveTo>
                  <a:lnTo>
                    <a:pt x="139" y="167"/>
                  </a:lnTo>
                  <a:lnTo>
                    <a:pt x="139" y="169"/>
                  </a:lnTo>
                  <a:lnTo>
                    <a:pt x="0" y="169"/>
                  </a:lnTo>
                  <a:lnTo>
                    <a:pt x="0" y="167"/>
                  </a:lnTo>
                  <a:close/>
                  <a:moveTo>
                    <a:pt x="462" y="167"/>
                  </a:moveTo>
                  <a:lnTo>
                    <a:pt x="625" y="167"/>
                  </a:lnTo>
                  <a:lnTo>
                    <a:pt x="625" y="169"/>
                  </a:lnTo>
                  <a:lnTo>
                    <a:pt x="462" y="169"/>
                  </a:lnTo>
                  <a:lnTo>
                    <a:pt x="462" y="167"/>
                  </a:lnTo>
                  <a:close/>
                  <a:moveTo>
                    <a:pt x="0" y="169"/>
                  </a:moveTo>
                  <a:lnTo>
                    <a:pt x="139" y="169"/>
                  </a:lnTo>
                  <a:lnTo>
                    <a:pt x="139" y="172"/>
                  </a:lnTo>
                  <a:lnTo>
                    <a:pt x="0" y="172"/>
                  </a:lnTo>
                  <a:lnTo>
                    <a:pt x="0" y="169"/>
                  </a:lnTo>
                  <a:close/>
                  <a:moveTo>
                    <a:pt x="465" y="169"/>
                  </a:moveTo>
                  <a:lnTo>
                    <a:pt x="625" y="169"/>
                  </a:lnTo>
                  <a:lnTo>
                    <a:pt x="625" y="172"/>
                  </a:lnTo>
                  <a:lnTo>
                    <a:pt x="465" y="172"/>
                  </a:lnTo>
                  <a:lnTo>
                    <a:pt x="465" y="169"/>
                  </a:lnTo>
                  <a:close/>
                  <a:moveTo>
                    <a:pt x="0" y="172"/>
                  </a:moveTo>
                  <a:lnTo>
                    <a:pt x="139" y="172"/>
                  </a:lnTo>
                  <a:lnTo>
                    <a:pt x="139" y="174"/>
                  </a:lnTo>
                  <a:lnTo>
                    <a:pt x="0" y="174"/>
                  </a:lnTo>
                  <a:lnTo>
                    <a:pt x="0" y="172"/>
                  </a:lnTo>
                  <a:close/>
                  <a:moveTo>
                    <a:pt x="467" y="172"/>
                  </a:moveTo>
                  <a:lnTo>
                    <a:pt x="625" y="172"/>
                  </a:lnTo>
                  <a:lnTo>
                    <a:pt x="625" y="174"/>
                  </a:lnTo>
                  <a:lnTo>
                    <a:pt x="467" y="174"/>
                  </a:lnTo>
                  <a:lnTo>
                    <a:pt x="467" y="172"/>
                  </a:lnTo>
                  <a:close/>
                  <a:moveTo>
                    <a:pt x="0" y="174"/>
                  </a:moveTo>
                  <a:lnTo>
                    <a:pt x="139" y="174"/>
                  </a:lnTo>
                  <a:lnTo>
                    <a:pt x="139" y="176"/>
                  </a:lnTo>
                  <a:lnTo>
                    <a:pt x="0" y="176"/>
                  </a:lnTo>
                  <a:lnTo>
                    <a:pt x="0" y="174"/>
                  </a:lnTo>
                  <a:close/>
                  <a:moveTo>
                    <a:pt x="469" y="174"/>
                  </a:moveTo>
                  <a:lnTo>
                    <a:pt x="625" y="174"/>
                  </a:lnTo>
                  <a:lnTo>
                    <a:pt x="625" y="176"/>
                  </a:lnTo>
                  <a:lnTo>
                    <a:pt x="469" y="176"/>
                  </a:lnTo>
                  <a:lnTo>
                    <a:pt x="469" y="174"/>
                  </a:lnTo>
                  <a:close/>
                  <a:moveTo>
                    <a:pt x="0" y="176"/>
                  </a:moveTo>
                  <a:lnTo>
                    <a:pt x="139" y="176"/>
                  </a:lnTo>
                  <a:lnTo>
                    <a:pt x="139" y="178"/>
                  </a:lnTo>
                  <a:lnTo>
                    <a:pt x="0" y="178"/>
                  </a:lnTo>
                  <a:lnTo>
                    <a:pt x="0" y="176"/>
                  </a:lnTo>
                  <a:close/>
                  <a:moveTo>
                    <a:pt x="471" y="176"/>
                  </a:moveTo>
                  <a:lnTo>
                    <a:pt x="628" y="176"/>
                  </a:lnTo>
                  <a:lnTo>
                    <a:pt x="628" y="178"/>
                  </a:lnTo>
                  <a:lnTo>
                    <a:pt x="471" y="178"/>
                  </a:lnTo>
                  <a:lnTo>
                    <a:pt x="471" y="176"/>
                  </a:lnTo>
                  <a:close/>
                  <a:moveTo>
                    <a:pt x="0" y="178"/>
                  </a:moveTo>
                  <a:lnTo>
                    <a:pt x="139" y="178"/>
                  </a:lnTo>
                  <a:lnTo>
                    <a:pt x="139" y="181"/>
                  </a:lnTo>
                  <a:lnTo>
                    <a:pt x="0" y="181"/>
                  </a:lnTo>
                  <a:lnTo>
                    <a:pt x="0" y="178"/>
                  </a:lnTo>
                  <a:close/>
                  <a:moveTo>
                    <a:pt x="474" y="178"/>
                  </a:moveTo>
                  <a:lnTo>
                    <a:pt x="628" y="178"/>
                  </a:lnTo>
                  <a:lnTo>
                    <a:pt x="628" y="181"/>
                  </a:lnTo>
                  <a:lnTo>
                    <a:pt x="474" y="181"/>
                  </a:lnTo>
                  <a:lnTo>
                    <a:pt x="474" y="178"/>
                  </a:lnTo>
                  <a:close/>
                  <a:moveTo>
                    <a:pt x="0" y="181"/>
                  </a:moveTo>
                  <a:lnTo>
                    <a:pt x="139" y="181"/>
                  </a:lnTo>
                  <a:lnTo>
                    <a:pt x="139" y="185"/>
                  </a:lnTo>
                  <a:lnTo>
                    <a:pt x="0" y="185"/>
                  </a:lnTo>
                  <a:lnTo>
                    <a:pt x="0" y="181"/>
                  </a:lnTo>
                  <a:close/>
                  <a:moveTo>
                    <a:pt x="476" y="181"/>
                  </a:moveTo>
                  <a:lnTo>
                    <a:pt x="628" y="181"/>
                  </a:lnTo>
                  <a:lnTo>
                    <a:pt x="628" y="185"/>
                  </a:lnTo>
                  <a:lnTo>
                    <a:pt x="476" y="185"/>
                  </a:lnTo>
                  <a:lnTo>
                    <a:pt x="476" y="181"/>
                  </a:lnTo>
                  <a:close/>
                  <a:moveTo>
                    <a:pt x="0" y="185"/>
                  </a:moveTo>
                  <a:lnTo>
                    <a:pt x="139" y="185"/>
                  </a:lnTo>
                  <a:lnTo>
                    <a:pt x="139" y="187"/>
                  </a:lnTo>
                  <a:lnTo>
                    <a:pt x="0" y="187"/>
                  </a:lnTo>
                  <a:lnTo>
                    <a:pt x="0" y="185"/>
                  </a:lnTo>
                  <a:close/>
                  <a:moveTo>
                    <a:pt x="478" y="185"/>
                  </a:moveTo>
                  <a:lnTo>
                    <a:pt x="630" y="185"/>
                  </a:lnTo>
                  <a:lnTo>
                    <a:pt x="630" y="187"/>
                  </a:lnTo>
                  <a:lnTo>
                    <a:pt x="478" y="187"/>
                  </a:lnTo>
                  <a:lnTo>
                    <a:pt x="478" y="185"/>
                  </a:lnTo>
                  <a:close/>
                  <a:moveTo>
                    <a:pt x="0" y="187"/>
                  </a:moveTo>
                  <a:lnTo>
                    <a:pt x="139" y="187"/>
                  </a:lnTo>
                  <a:lnTo>
                    <a:pt x="139" y="192"/>
                  </a:lnTo>
                  <a:lnTo>
                    <a:pt x="0" y="192"/>
                  </a:lnTo>
                  <a:lnTo>
                    <a:pt x="0" y="187"/>
                  </a:lnTo>
                  <a:close/>
                  <a:moveTo>
                    <a:pt x="480" y="187"/>
                  </a:moveTo>
                  <a:lnTo>
                    <a:pt x="630" y="187"/>
                  </a:lnTo>
                  <a:lnTo>
                    <a:pt x="630" y="192"/>
                  </a:lnTo>
                  <a:lnTo>
                    <a:pt x="480" y="192"/>
                  </a:lnTo>
                  <a:lnTo>
                    <a:pt x="480" y="187"/>
                  </a:lnTo>
                  <a:close/>
                  <a:moveTo>
                    <a:pt x="0" y="192"/>
                  </a:moveTo>
                  <a:lnTo>
                    <a:pt x="139" y="192"/>
                  </a:lnTo>
                  <a:lnTo>
                    <a:pt x="139" y="194"/>
                  </a:lnTo>
                  <a:lnTo>
                    <a:pt x="0" y="194"/>
                  </a:lnTo>
                  <a:lnTo>
                    <a:pt x="0" y="192"/>
                  </a:lnTo>
                  <a:close/>
                  <a:moveTo>
                    <a:pt x="482" y="192"/>
                  </a:moveTo>
                  <a:lnTo>
                    <a:pt x="630" y="192"/>
                  </a:lnTo>
                  <a:lnTo>
                    <a:pt x="630" y="194"/>
                  </a:lnTo>
                  <a:lnTo>
                    <a:pt x="482" y="194"/>
                  </a:lnTo>
                  <a:lnTo>
                    <a:pt x="482" y="192"/>
                  </a:lnTo>
                  <a:close/>
                  <a:moveTo>
                    <a:pt x="0" y="194"/>
                  </a:moveTo>
                  <a:lnTo>
                    <a:pt x="139" y="194"/>
                  </a:lnTo>
                  <a:lnTo>
                    <a:pt x="139" y="199"/>
                  </a:lnTo>
                  <a:lnTo>
                    <a:pt x="0" y="199"/>
                  </a:lnTo>
                  <a:lnTo>
                    <a:pt x="0" y="194"/>
                  </a:lnTo>
                  <a:close/>
                  <a:moveTo>
                    <a:pt x="485" y="194"/>
                  </a:moveTo>
                  <a:lnTo>
                    <a:pt x="632" y="194"/>
                  </a:lnTo>
                  <a:lnTo>
                    <a:pt x="632" y="199"/>
                  </a:lnTo>
                  <a:lnTo>
                    <a:pt x="485" y="199"/>
                  </a:lnTo>
                  <a:lnTo>
                    <a:pt x="485" y="194"/>
                  </a:lnTo>
                  <a:close/>
                  <a:moveTo>
                    <a:pt x="0" y="199"/>
                  </a:moveTo>
                  <a:lnTo>
                    <a:pt x="139" y="199"/>
                  </a:lnTo>
                  <a:lnTo>
                    <a:pt x="139" y="203"/>
                  </a:lnTo>
                  <a:lnTo>
                    <a:pt x="0" y="203"/>
                  </a:lnTo>
                  <a:lnTo>
                    <a:pt x="0" y="199"/>
                  </a:lnTo>
                  <a:close/>
                  <a:moveTo>
                    <a:pt x="487" y="199"/>
                  </a:moveTo>
                  <a:lnTo>
                    <a:pt x="632" y="199"/>
                  </a:lnTo>
                  <a:lnTo>
                    <a:pt x="632" y="203"/>
                  </a:lnTo>
                  <a:lnTo>
                    <a:pt x="487" y="203"/>
                  </a:lnTo>
                  <a:lnTo>
                    <a:pt x="487" y="199"/>
                  </a:lnTo>
                  <a:close/>
                  <a:moveTo>
                    <a:pt x="0" y="203"/>
                  </a:moveTo>
                  <a:lnTo>
                    <a:pt x="139" y="203"/>
                  </a:lnTo>
                  <a:lnTo>
                    <a:pt x="139" y="210"/>
                  </a:lnTo>
                  <a:lnTo>
                    <a:pt x="0" y="210"/>
                  </a:lnTo>
                  <a:lnTo>
                    <a:pt x="0" y="203"/>
                  </a:lnTo>
                  <a:close/>
                  <a:moveTo>
                    <a:pt x="489" y="203"/>
                  </a:moveTo>
                  <a:lnTo>
                    <a:pt x="634" y="203"/>
                  </a:lnTo>
                  <a:lnTo>
                    <a:pt x="634" y="210"/>
                  </a:lnTo>
                  <a:lnTo>
                    <a:pt x="489" y="210"/>
                  </a:lnTo>
                  <a:lnTo>
                    <a:pt x="489" y="203"/>
                  </a:lnTo>
                  <a:close/>
                  <a:moveTo>
                    <a:pt x="0" y="210"/>
                  </a:moveTo>
                  <a:lnTo>
                    <a:pt x="139" y="210"/>
                  </a:lnTo>
                  <a:lnTo>
                    <a:pt x="139" y="216"/>
                  </a:lnTo>
                  <a:lnTo>
                    <a:pt x="0" y="216"/>
                  </a:lnTo>
                  <a:lnTo>
                    <a:pt x="0" y="210"/>
                  </a:lnTo>
                  <a:close/>
                  <a:moveTo>
                    <a:pt x="491" y="210"/>
                  </a:moveTo>
                  <a:lnTo>
                    <a:pt x="634" y="210"/>
                  </a:lnTo>
                  <a:lnTo>
                    <a:pt x="634" y="216"/>
                  </a:lnTo>
                  <a:lnTo>
                    <a:pt x="491" y="216"/>
                  </a:lnTo>
                  <a:lnTo>
                    <a:pt x="491" y="210"/>
                  </a:lnTo>
                  <a:close/>
                  <a:moveTo>
                    <a:pt x="0" y="216"/>
                  </a:moveTo>
                  <a:lnTo>
                    <a:pt x="139" y="216"/>
                  </a:lnTo>
                  <a:lnTo>
                    <a:pt x="139" y="223"/>
                  </a:lnTo>
                  <a:lnTo>
                    <a:pt x="0" y="223"/>
                  </a:lnTo>
                  <a:lnTo>
                    <a:pt x="0" y="216"/>
                  </a:lnTo>
                  <a:close/>
                  <a:moveTo>
                    <a:pt x="494" y="216"/>
                  </a:moveTo>
                  <a:lnTo>
                    <a:pt x="634" y="216"/>
                  </a:lnTo>
                  <a:lnTo>
                    <a:pt x="634" y="223"/>
                  </a:lnTo>
                  <a:lnTo>
                    <a:pt x="494" y="223"/>
                  </a:lnTo>
                  <a:lnTo>
                    <a:pt x="494" y="216"/>
                  </a:lnTo>
                  <a:close/>
                  <a:moveTo>
                    <a:pt x="0" y="223"/>
                  </a:moveTo>
                  <a:lnTo>
                    <a:pt x="139" y="223"/>
                  </a:lnTo>
                  <a:lnTo>
                    <a:pt x="139" y="228"/>
                  </a:lnTo>
                  <a:lnTo>
                    <a:pt x="0" y="228"/>
                  </a:lnTo>
                  <a:lnTo>
                    <a:pt x="0" y="223"/>
                  </a:lnTo>
                  <a:close/>
                  <a:moveTo>
                    <a:pt x="496" y="223"/>
                  </a:moveTo>
                  <a:lnTo>
                    <a:pt x="634" y="223"/>
                  </a:lnTo>
                  <a:lnTo>
                    <a:pt x="634" y="228"/>
                  </a:lnTo>
                  <a:lnTo>
                    <a:pt x="496" y="228"/>
                  </a:lnTo>
                  <a:lnTo>
                    <a:pt x="496" y="223"/>
                  </a:lnTo>
                  <a:close/>
                  <a:moveTo>
                    <a:pt x="0" y="228"/>
                  </a:moveTo>
                  <a:lnTo>
                    <a:pt x="139" y="228"/>
                  </a:lnTo>
                  <a:lnTo>
                    <a:pt x="139" y="522"/>
                  </a:lnTo>
                  <a:lnTo>
                    <a:pt x="0" y="522"/>
                  </a:lnTo>
                  <a:lnTo>
                    <a:pt x="0" y="228"/>
                  </a:lnTo>
                  <a:close/>
                  <a:moveTo>
                    <a:pt x="496" y="228"/>
                  </a:moveTo>
                  <a:lnTo>
                    <a:pt x="637" y="228"/>
                  </a:lnTo>
                  <a:lnTo>
                    <a:pt x="637" y="522"/>
                  </a:lnTo>
                  <a:lnTo>
                    <a:pt x="496" y="522"/>
                  </a:lnTo>
                  <a:lnTo>
                    <a:pt x="496" y="228"/>
                  </a:lnTo>
                  <a:close/>
                  <a:moveTo>
                    <a:pt x="0" y="522"/>
                  </a:moveTo>
                  <a:lnTo>
                    <a:pt x="139" y="522"/>
                  </a:lnTo>
                  <a:lnTo>
                    <a:pt x="139" y="525"/>
                  </a:lnTo>
                  <a:lnTo>
                    <a:pt x="0" y="525"/>
                  </a:lnTo>
                  <a:lnTo>
                    <a:pt x="0" y="522"/>
                  </a:lnTo>
                  <a:close/>
                  <a:moveTo>
                    <a:pt x="494" y="522"/>
                  </a:moveTo>
                  <a:lnTo>
                    <a:pt x="637" y="522"/>
                  </a:lnTo>
                  <a:lnTo>
                    <a:pt x="637" y="525"/>
                  </a:lnTo>
                  <a:lnTo>
                    <a:pt x="494" y="525"/>
                  </a:lnTo>
                  <a:lnTo>
                    <a:pt x="494" y="522"/>
                  </a:lnTo>
                  <a:close/>
                  <a:moveTo>
                    <a:pt x="0" y="525"/>
                  </a:moveTo>
                  <a:lnTo>
                    <a:pt x="139" y="525"/>
                  </a:lnTo>
                  <a:lnTo>
                    <a:pt x="139" y="529"/>
                  </a:lnTo>
                  <a:lnTo>
                    <a:pt x="0" y="529"/>
                  </a:lnTo>
                  <a:lnTo>
                    <a:pt x="0" y="525"/>
                  </a:lnTo>
                  <a:close/>
                  <a:moveTo>
                    <a:pt x="494" y="525"/>
                  </a:moveTo>
                  <a:lnTo>
                    <a:pt x="634" y="525"/>
                  </a:lnTo>
                  <a:lnTo>
                    <a:pt x="634" y="529"/>
                  </a:lnTo>
                  <a:lnTo>
                    <a:pt x="494" y="529"/>
                  </a:lnTo>
                  <a:lnTo>
                    <a:pt x="494" y="525"/>
                  </a:lnTo>
                  <a:close/>
                  <a:moveTo>
                    <a:pt x="0" y="529"/>
                  </a:moveTo>
                  <a:lnTo>
                    <a:pt x="139" y="529"/>
                  </a:lnTo>
                  <a:lnTo>
                    <a:pt x="139" y="538"/>
                  </a:lnTo>
                  <a:lnTo>
                    <a:pt x="0" y="538"/>
                  </a:lnTo>
                  <a:lnTo>
                    <a:pt x="0" y="529"/>
                  </a:lnTo>
                  <a:close/>
                  <a:moveTo>
                    <a:pt x="491" y="529"/>
                  </a:moveTo>
                  <a:lnTo>
                    <a:pt x="634" y="529"/>
                  </a:lnTo>
                  <a:lnTo>
                    <a:pt x="634" y="538"/>
                  </a:lnTo>
                  <a:lnTo>
                    <a:pt x="491" y="538"/>
                  </a:lnTo>
                  <a:lnTo>
                    <a:pt x="491" y="529"/>
                  </a:lnTo>
                  <a:close/>
                  <a:moveTo>
                    <a:pt x="0" y="538"/>
                  </a:moveTo>
                  <a:lnTo>
                    <a:pt x="139" y="538"/>
                  </a:lnTo>
                  <a:lnTo>
                    <a:pt x="139" y="540"/>
                  </a:lnTo>
                  <a:lnTo>
                    <a:pt x="0" y="540"/>
                  </a:lnTo>
                  <a:lnTo>
                    <a:pt x="0" y="538"/>
                  </a:lnTo>
                  <a:close/>
                  <a:moveTo>
                    <a:pt x="489" y="538"/>
                  </a:moveTo>
                  <a:lnTo>
                    <a:pt x="634" y="538"/>
                  </a:lnTo>
                  <a:lnTo>
                    <a:pt x="634" y="540"/>
                  </a:lnTo>
                  <a:lnTo>
                    <a:pt x="489" y="540"/>
                  </a:lnTo>
                  <a:lnTo>
                    <a:pt x="489" y="538"/>
                  </a:lnTo>
                  <a:close/>
                  <a:moveTo>
                    <a:pt x="0" y="540"/>
                  </a:moveTo>
                  <a:lnTo>
                    <a:pt x="139" y="540"/>
                  </a:lnTo>
                  <a:lnTo>
                    <a:pt x="139" y="547"/>
                  </a:lnTo>
                  <a:lnTo>
                    <a:pt x="0" y="547"/>
                  </a:lnTo>
                  <a:lnTo>
                    <a:pt x="0" y="540"/>
                  </a:lnTo>
                  <a:close/>
                  <a:moveTo>
                    <a:pt x="489" y="540"/>
                  </a:moveTo>
                  <a:lnTo>
                    <a:pt x="632" y="540"/>
                  </a:lnTo>
                  <a:lnTo>
                    <a:pt x="632" y="547"/>
                  </a:lnTo>
                  <a:lnTo>
                    <a:pt x="489" y="547"/>
                  </a:lnTo>
                  <a:lnTo>
                    <a:pt x="489" y="540"/>
                  </a:lnTo>
                  <a:close/>
                  <a:moveTo>
                    <a:pt x="0" y="547"/>
                  </a:moveTo>
                  <a:lnTo>
                    <a:pt x="139" y="547"/>
                  </a:lnTo>
                  <a:lnTo>
                    <a:pt x="139" y="551"/>
                  </a:lnTo>
                  <a:lnTo>
                    <a:pt x="0" y="551"/>
                  </a:lnTo>
                  <a:lnTo>
                    <a:pt x="0" y="547"/>
                  </a:lnTo>
                  <a:close/>
                  <a:moveTo>
                    <a:pt x="487" y="547"/>
                  </a:moveTo>
                  <a:lnTo>
                    <a:pt x="632" y="547"/>
                  </a:lnTo>
                  <a:lnTo>
                    <a:pt x="632" y="551"/>
                  </a:lnTo>
                  <a:lnTo>
                    <a:pt x="487" y="551"/>
                  </a:lnTo>
                  <a:lnTo>
                    <a:pt x="487" y="547"/>
                  </a:lnTo>
                  <a:close/>
                  <a:moveTo>
                    <a:pt x="0" y="551"/>
                  </a:moveTo>
                  <a:lnTo>
                    <a:pt x="139" y="551"/>
                  </a:lnTo>
                  <a:lnTo>
                    <a:pt x="139" y="556"/>
                  </a:lnTo>
                  <a:lnTo>
                    <a:pt x="0" y="556"/>
                  </a:lnTo>
                  <a:lnTo>
                    <a:pt x="0" y="551"/>
                  </a:lnTo>
                  <a:close/>
                  <a:moveTo>
                    <a:pt x="485" y="551"/>
                  </a:moveTo>
                  <a:lnTo>
                    <a:pt x="632" y="551"/>
                  </a:lnTo>
                  <a:lnTo>
                    <a:pt x="632" y="556"/>
                  </a:lnTo>
                  <a:lnTo>
                    <a:pt x="485" y="556"/>
                  </a:lnTo>
                  <a:lnTo>
                    <a:pt x="485" y="551"/>
                  </a:lnTo>
                  <a:close/>
                  <a:moveTo>
                    <a:pt x="0" y="556"/>
                  </a:moveTo>
                  <a:lnTo>
                    <a:pt x="139" y="556"/>
                  </a:lnTo>
                  <a:lnTo>
                    <a:pt x="139" y="560"/>
                  </a:lnTo>
                  <a:lnTo>
                    <a:pt x="0" y="560"/>
                  </a:lnTo>
                  <a:lnTo>
                    <a:pt x="0" y="556"/>
                  </a:lnTo>
                  <a:close/>
                  <a:moveTo>
                    <a:pt x="482" y="556"/>
                  </a:moveTo>
                  <a:lnTo>
                    <a:pt x="630" y="556"/>
                  </a:lnTo>
                  <a:lnTo>
                    <a:pt x="630" y="560"/>
                  </a:lnTo>
                  <a:lnTo>
                    <a:pt x="482" y="560"/>
                  </a:lnTo>
                  <a:lnTo>
                    <a:pt x="482" y="556"/>
                  </a:lnTo>
                  <a:close/>
                  <a:moveTo>
                    <a:pt x="0" y="560"/>
                  </a:moveTo>
                  <a:lnTo>
                    <a:pt x="139" y="560"/>
                  </a:lnTo>
                  <a:lnTo>
                    <a:pt x="139" y="563"/>
                  </a:lnTo>
                  <a:lnTo>
                    <a:pt x="0" y="563"/>
                  </a:lnTo>
                  <a:lnTo>
                    <a:pt x="0" y="560"/>
                  </a:lnTo>
                  <a:close/>
                  <a:moveTo>
                    <a:pt x="480" y="560"/>
                  </a:moveTo>
                  <a:lnTo>
                    <a:pt x="630" y="560"/>
                  </a:lnTo>
                  <a:lnTo>
                    <a:pt x="630" y="563"/>
                  </a:lnTo>
                  <a:lnTo>
                    <a:pt x="480" y="563"/>
                  </a:lnTo>
                  <a:lnTo>
                    <a:pt x="480" y="560"/>
                  </a:lnTo>
                  <a:close/>
                  <a:moveTo>
                    <a:pt x="0" y="563"/>
                  </a:moveTo>
                  <a:lnTo>
                    <a:pt x="139" y="563"/>
                  </a:lnTo>
                  <a:lnTo>
                    <a:pt x="139" y="565"/>
                  </a:lnTo>
                  <a:lnTo>
                    <a:pt x="0" y="565"/>
                  </a:lnTo>
                  <a:lnTo>
                    <a:pt x="0" y="563"/>
                  </a:lnTo>
                  <a:close/>
                  <a:moveTo>
                    <a:pt x="480" y="563"/>
                  </a:moveTo>
                  <a:lnTo>
                    <a:pt x="628" y="563"/>
                  </a:lnTo>
                  <a:lnTo>
                    <a:pt x="628" y="565"/>
                  </a:lnTo>
                  <a:lnTo>
                    <a:pt x="480" y="565"/>
                  </a:lnTo>
                  <a:lnTo>
                    <a:pt x="480" y="563"/>
                  </a:lnTo>
                  <a:close/>
                  <a:moveTo>
                    <a:pt x="0" y="565"/>
                  </a:moveTo>
                  <a:lnTo>
                    <a:pt x="139" y="565"/>
                  </a:lnTo>
                  <a:lnTo>
                    <a:pt x="139" y="567"/>
                  </a:lnTo>
                  <a:lnTo>
                    <a:pt x="0" y="567"/>
                  </a:lnTo>
                  <a:lnTo>
                    <a:pt x="0" y="565"/>
                  </a:lnTo>
                  <a:close/>
                  <a:moveTo>
                    <a:pt x="478" y="565"/>
                  </a:moveTo>
                  <a:lnTo>
                    <a:pt x="628" y="565"/>
                  </a:lnTo>
                  <a:lnTo>
                    <a:pt x="628" y="567"/>
                  </a:lnTo>
                  <a:lnTo>
                    <a:pt x="478" y="567"/>
                  </a:lnTo>
                  <a:lnTo>
                    <a:pt x="478" y="565"/>
                  </a:lnTo>
                  <a:close/>
                  <a:moveTo>
                    <a:pt x="0" y="567"/>
                  </a:moveTo>
                  <a:lnTo>
                    <a:pt x="139" y="567"/>
                  </a:lnTo>
                  <a:lnTo>
                    <a:pt x="139" y="569"/>
                  </a:lnTo>
                  <a:lnTo>
                    <a:pt x="0" y="569"/>
                  </a:lnTo>
                  <a:lnTo>
                    <a:pt x="0" y="567"/>
                  </a:lnTo>
                  <a:close/>
                  <a:moveTo>
                    <a:pt x="476" y="567"/>
                  </a:moveTo>
                  <a:lnTo>
                    <a:pt x="628" y="567"/>
                  </a:lnTo>
                  <a:lnTo>
                    <a:pt x="628" y="569"/>
                  </a:lnTo>
                  <a:lnTo>
                    <a:pt x="476" y="569"/>
                  </a:lnTo>
                  <a:lnTo>
                    <a:pt x="476" y="567"/>
                  </a:lnTo>
                  <a:close/>
                  <a:moveTo>
                    <a:pt x="0" y="569"/>
                  </a:moveTo>
                  <a:lnTo>
                    <a:pt x="139" y="569"/>
                  </a:lnTo>
                  <a:lnTo>
                    <a:pt x="139" y="571"/>
                  </a:lnTo>
                  <a:lnTo>
                    <a:pt x="0" y="571"/>
                  </a:lnTo>
                  <a:lnTo>
                    <a:pt x="0" y="569"/>
                  </a:lnTo>
                  <a:close/>
                  <a:moveTo>
                    <a:pt x="474" y="569"/>
                  </a:moveTo>
                  <a:lnTo>
                    <a:pt x="625" y="569"/>
                  </a:lnTo>
                  <a:lnTo>
                    <a:pt x="625" y="571"/>
                  </a:lnTo>
                  <a:lnTo>
                    <a:pt x="474" y="571"/>
                  </a:lnTo>
                  <a:lnTo>
                    <a:pt x="474" y="569"/>
                  </a:lnTo>
                  <a:close/>
                  <a:moveTo>
                    <a:pt x="0" y="571"/>
                  </a:moveTo>
                  <a:lnTo>
                    <a:pt x="139" y="571"/>
                  </a:lnTo>
                  <a:lnTo>
                    <a:pt x="139" y="574"/>
                  </a:lnTo>
                  <a:lnTo>
                    <a:pt x="0" y="574"/>
                  </a:lnTo>
                  <a:lnTo>
                    <a:pt x="0" y="571"/>
                  </a:lnTo>
                  <a:close/>
                  <a:moveTo>
                    <a:pt x="471" y="571"/>
                  </a:moveTo>
                  <a:lnTo>
                    <a:pt x="625" y="571"/>
                  </a:lnTo>
                  <a:lnTo>
                    <a:pt x="625" y="574"/>
                  </a:lnTo>
                  <a:lnTo>
                    <a:pt x="471" y="574"/>
                  </a:lnTo>
                  <a:lnTo>
                    <a:pt x="471" y="571"/>
                  </a:lnTo>
                  <a:close/>
                  <a:moveTo>
                    <a:pt x="0" y="574"/>
                  </a:moveTo>
                  <a:lnTo>
                    <a:pt x="139" y="574"/>
                  </a:lnTo>
                  <a:lnTo>
                    <a:pt x="139" y="576"/>
                  </a:lnTo>
                  <a:lnTo>
                    <a:pt x="0" y="576"/>
                  </a:lnTo>
                  <a:lnTo>
                    <a:pt x="0" y="574"/>
                  </a:lnTo>
                  <a:close/>
                  <a:moveTo>
                    <a:pt x="469" y="574"/>
                  </a:moveTo>
                  <a:lnTo>
                    <a:pt x="625" y="574"/>
                  </a:lnTo>
                  <a:lnTo>
                    <a:pt x="625" y="576"/>
                  </a:lnTo>
                  <a:lnTo>
                    <a:pt x="469" y="576"/>
                  </a:lnTo>
                  <a:lnTo>
                    <a:pt x="469" y="574"/>
                  </a:lnTo>
                  <a:close/>
                  <a:moveTo>
                    <a:pt x="0" y="576"/>
                  </a:moveTo>
                  <a:lnTo>
                    <a:pt x="139" y="576"/>
                  </a:lnTo>
                  <a:lnTo>
                    <a:pt x="139" y="578"/>
                  </a:lnTo>
                  <a:lnTo>
                    <a:pt x="0" y="578"/>
                  </a:lnTo>
                  <a:lnTo>
                    <a:pt x="0" y="576"/>
                  </a:lnTo>
                  <a:close/>
                  <a:moveTo>
                    <a:pt x="467" y="576"/>
                  </a:moveTo>
                  <a:lnTo>
                    <a:pt x="623" y="576"/>
                  </a:lnTo>
                  <a:lnTo>
                    <a:pt x="623" y="578"/>
                  </a:lnTo>
                  <a:lnTo>
                    <a:pt x="467" y="578"/>
                  </a:lnTo>
                  <a:lnTo>
                    <a:pt x="467" y="576"/>
                  </a:lnTo>
                  <a:close/>
                  <a:moveTo>
                    <a:pt x="0" y="578"/>
                  </a:moveTo>
                  <a:lnTo>
                    <a:pt x="139" y="578"/>
                  </a:lnTo>
                  <a:lnTo>
                    <a:pt x="139" y="580"/>
                  </a:lnTo>
                  <a:lnTo>
                    <a:pt x="0" y="580"/>
                  </a:lnTo>
                  <a:lnTo>
                    <a:pt x="0" y="578"/>
                  </a:lnTo>
                  <a:close/>
                  <a:moveTo>
                    <a:pt x="465" y="578"/>
                  </a:moveTo>
                  <a:lnTo>
                    <a:pt x="623" y="578"/>
                  </a:lnTo>
                  <a:lnTo>
                    <a:pt x="623" y="580"/>
                  </a:lnTo>
                  <a:lnTo>
                    <a:pt x="465" y="580"/>
                  </a:lnTo>
                  <a:lnTo>
                    <a:pt x="465" y="578"/>
                  </a:lnTo>
                  <a:close/>
                  <a:moveTo>
                    <a:pt x="0" y="580"/>
                  </a:moveTo>
                  <a:lnTo>
                    <a:pt x="139" y="580"/>
                  </a:lnTo>
                  <a:lnTo>
                    <a:pt x="139" y="583"/>
                  </a:lnTo>
                  <a:lnTo>
                    <a:pt x="0" y="583"/>
                  </a:lnTo>
                  <a:lnTo>
                    <a:pt x="0" y="580"/>
                  </a:lnTo>
                  <a:close/>
                  <a:moveTo>
                    <a:pt x="462" y="580"/>
                  </a:moveTo>
                  <a:lnTo>
                    <a:pt x="623" y="580"/>
                  </a:lnTo>
                  <a:lnTo>
                    <a:pt x="623" y="583"/>
                  </a:lnTo>
                  <a:lnTo>
                    <a:pt x="462" y="583"/>
                  </a:lnTo>
                  <a:lnTo>
                    <a:pt x="462" y="580"/>
                  </a:lnTo>
                  <a:close/>
                  <a:moveTo>
                    <a:pt x="0" y="583"/>
                  </a:moveTo>
                  <a:lnTo>
                    <a:pt x="139" y="583"/>
                  </a:lnTo>
                  <a:lnTo>
                    <a:pt x="139" y="585"/>
                  </a:lnTo>
                  <a:lnTo>
                    <a:pt x="0" y="585"/>
                  </a:lnTo>
                  <a:lnTo>
                    <a:pt x="0" y="583"/>
                  </a:lnTo>
                  <a:close/>
                  <a:moveTo>
                    <a:pt x="460" y="583"/>
                  </a:moveTo>
                  <a:lnTo>
                    <a:pt x="621" y="583"/>
                  </a:lnTo>
                  <a:lnTo>
                    <a:pt x="621" y="585"/>
                  </a:lnTo>
                  <a:lnTo>
                    <a:pt x="460" y="585"/>
                  </a:lnTo>
                  <a:lnTo>
                    <a:pt x="460" y="583"/>
                  </a:lnTo>
                  <a:close/>
                  <a:moveTo>
                    <a:pt x="0" y="585"/>
                  </a:moveTo>
                  <a:lnTo>
                    <a:pt x="139" y="585"/>
                  </a:lnTo>
                  <a:lnTo>
                    <a:pt x="139" y="587"/>
                  </a:lnTo>
                  <a:lnTo>
                    <a:pt x="0" y="587"/>
                  </a:lnTo>
                  <a:lnTo>
                    <a:pt x="0" y="585"/>
                  </a:lnTo>
                  <a:close/>
                  <a:moveTo>
                    <a:pt x="458" y="585"/>
                  </a:moveTo>
                  <a:lnTo>
                    <a:pt x="621" y="585"/>
                  </a:lnTo>
                  <a:lnTo>
                    <a:pt x="621" y="587"/>
                  </a:lnTo>
                  <a:lnTo>
                    <a:pt x="458" y="587"/>
                  </a:lnTo>
                  <a:lnTo>
                    <a:pt x="458" y="585"/>
                  </a:lnTo>
                  <a:close/>
                  <a:moveTo>
                    <a:pt x="0" y="587"/>
                  </a:moveTo>
                  <a:lnTo>
                    <a:pt x="139" y="587"/>
                  </a:lnTo>
                  <a:lnTo>
                    <a:pt x="139" y="589"/>
                  </a:lnTo>
                  <a:lnTo>
                    <a:pt x="0" y="589"/>
                  </a:lnTo>
                  <a:lnTo>
                    <a:pt x="0" y="587"/>
                  </a:lnTo>
                  <a:close/>
                  <a:moveTo>
                    <a:pt x="453" y="587"/>
                  </a:moveTo>
                  <a:lnTo>
                    <a:pt x="621" y="587"/>
                  </a:lnTo>
                  <a:lnTo>
                    <a:pt x="621" y="589"/>
                  </a:lnTo>
                  <a:lnTo>
                    <a:pt x="453" y="589"/>
                  </a:lnTo>
                  <a:lnTo>
                    <a:pt x="453" y="587"/>
                  </a:lnTo>
                  <a:close/>
                  <a:moveTo>
                    <a:pt x="0" y="589"/>
                  </a:moveTo>
                  <a:lnTo>
                    <a:pt x="139" y="589"/>
                  </a:lnTo>
                  <a:lnTo>
                    <a:pt x="139" y="592"/>
                  </a:lnTo>
                  <a:lnTo>
                    <a:pt x="0" y="592"/>
                  </a:lnTo>
                  <a:lnTo>
                    <a:pt x="0" y="589"/>
                  </a:lnTo>
                  <a:close/>
                  <a:moveTo>
                    <a:pt x="451" y="589"/>
                  </a:moveTo>
                  <a:lnTo>
                    <a:pt x="619" y="589"/>
                  </a:lnTo>
                  <a:lnTo>
                    <a:pt x="619" y="592"/>
                  </a:lnTo>
                  <a:lnTo>
                    <a:pt x="451" y="592"/>
                  </a:lnTo>
                  <a:lnTo>
                    <a:pt x="451" y="589"/>
                  </a:lnTo>
                  <a:close/>
                  <a:moveTo>
                    <a:pt x="0" y="592"/>
                  </a:moveTo>
                  <a:lnTo>
                    <a:pt x="139" y="592"/>
                  </a:lnTo>
                  <a:lnTo>
                    <a:pt x="139" y="594"/>
                  </a:lnTo>
                  <a:lnTo>
                    <a:pt x="0" y="594"/>
                  </a:lnTo>
                  <a:lnTo>
                    <a:pt x="0" y="592"/>
                  </a:lnTo>
                  <a:close/>
                  <a:moveTo>
                    <a:pt x="449" y="592"/>
                  </a:moveTo>
                  <a:lnTo>
                    <a:pt x="619" y="592"/>
                  </a:lnTo>
                  <a:lnTo>
                    <a:pt x="619" y="594"/>
                  </a:lnTo>
                  <a:lnTo>
                    <a:pt x="449" y="594"/>
                  </a:lnTo>
                  <a:lnTo>
                    <a:pt x="449" y="592"/>
                  </a:lnTo>
                  <a:close/>
                  <a:moveTo>
                    <a:pt x="0" y="594"/>
                  </a:moveTo>
                  <a:lnTo>
                    <a:pt x="139" y="594"/>
                  </a:lnTo>
                  <a:lnTo>
                    <a:pt x="139" y="596"/>
                  </a:lnTo>
                  <a:lnTo>
                    <a:pt x="0" y="596"/>
                  </a:lnTo>
                  <a:lnTo>
                    <a:pt x="0" y="594"/>
                  </a:lnTo>
                  <a:close/>
                  <a:moveTo>
                    <a:pt x="445" y="594"/>
                  </a:moveTo>
                  <a:lnTo>
                    <a:pt x="619" y="594"/>
                  </a:lnTo>
                  <a:lnTo>
                    <a:pt x="619" y="596"/>
                  </a:lnTo>
                  <a:lnTo>
                    <a:pt x="445" y="596"/>
                  </a:lnTo>
                  <a:lnTo>
                    <a:pt x="445" y="594"/>
                  </a:lnTo>
                  <a:close/>
                  <a:moveTo>
                    <a:pt x="0" y="596"/>
                  </a:moveTo>
                  <a:lnTo>
                    <a:pt x="139" y="596"/>
                  </a:lnTo>
                  <a:lnTo>
                    <a:pt x="139" y="598"/>
                  </a:lnTo>
                  <a:lnTo>
                    <a:pt x="0" y="598"/>
                  </a:lnTo>
                  <a:lnTo>
                    <a:pt x="0" y="596"/>
                  </a:lnTo>
                  <a:close/>
                  <a:moveTo>
                    <a:pt x="440" y="596"/>
                  </a:moveTo>
                  <a:lnTo>
                    <a:pt x="616" y="596"/>
                  </a:lnTo>
                  <a:lnTo>
                    <a:pt x="616" y="598"/>
                  </a:lnTo>
                  <a:lnTo>
                    <a:pt x="440" y="598"/>
                  </a:lnTo>
                  <a:lnTo>
                    <a:pt x="440" y="596"/>
                  </a:lnTo>
                  <a:close/>
                  <a:moveTo>
                    <a:pt x="0" y="598"/>
                  </a:moveTo>
                  <a:lnTo>
                    <a:pt x="139" y="598"/>
                  </a:lnTo>
                  <a:lnTo>
                    <a:pt x="139" y="600"/>
                  </a:lnTo>
                  <a:lnTo>
                    <a:pt x="0" y="600"/>
                  </a:lnTo>
                  <a:lnTo>
                    <a:pt x="0" y="598"/>
                  </a:lnTo>
                  <a:close/>
                  <a:moveTo>
                    <a:pt x="433" y="598"/>
                  </a:moveTo>
                  <a:lnTo>
                    <a:pt x="616" y="598"/>
                  </a:lnTo>
                  <a:lnTo>
                    <a:pt x="616" y="600"/>
                  </a:lnTo>
                  <a:lnTo>
                    <a:pt x="433" y="600"/>
                  </a:lnTo>
                  <a:lnTo>
                    <a:pt x="433" y="598"/>
                  </a:lnTo>
                  <a:close/>
                  <a:moveTo>
                    <a:pt x="0" y="600"/>
                  </a:moveTo>
                  <a:lnTo>
                    <a:pt x="139" y="600"/>
                  </a:lnTo>
                  <a:lnTo>
                    <a:pt x="139" y="603"/>
                  </a:lnTo>
                  <a:lnTo>
                    <a:pt x="0" y="603"/>
                  </a:lnTo>
                  <a:lnTo>
                    <a:pt x="0" y="600"/>
                  </a:lnTo>
                  <a:close/>
                  <a:moveTo>
                    <a:pt x="427" y="600"/>
                  </a:moveTo>
                  <a:lnTo>
                    <a:pt x="616" y="600"/>
                  </a:lnTo>
                  <a:lnTo>
                    <a:pt x="616" y="603"/>
                  </a:lnTo>
                  <a:lnTo>
                    <a:pt x="427" y="603"/>
                  </a:lnTo>
                  <a:lnTo>
                    <a:pt x="427" y="600"/>
                  </a:lnTo>
                  <a:close/>
                  <a:moveTo>
                    <a:pt x="0" y="603"/>
                  </a:moveTo>
                  <a:lnTo>
                    <a:pt x="139" y="603"/>
                  </a:lnTo>
                  <a:lnTo>
                    <a:pt x="139" y="605"/>
                  </a:lnTo>
                  <a:lnTo>
                    <a:pt x="0" y="605"/>
                  </a:lnTo>
                  <a:lnTo>
                    <a:pt x="0" y="603"/>
                  </a:lnTo>
                  <a:close/>
                  <a:moveTo>
                    <a:pt x="420" y="603"/>
                  </a:moveTo>
                  <a:lnTo>
                    <a:pt x="614" y="603"/>
                  </a:lnTo>
                  <a:lnTo>
                    <a:pt x="614" y="605"/>
                  </a:lnTo>
                  <a:lnTo>
                    <a:pt x="420" y="605"/>
                  </a:lnTo>
                  <a:lnTo>
                    <a:pt x="420" y="603"/>
                  </a:lnTo>
                  <a:close/>
                  <a:moveTo>
                    <a:pt x="0" y="605"/>
                  </a:moveTo>
                  <a:lnTo>
                    <a:pt x="139" y="605"/>
                  </a:lnTo>
                  <a:lnTo>
                    <a:pt x="139" y="607"/>
                  </a:lnTo>
                  <a:lnTo>
                    <a:pt x="0" y="607"/>
                  </a:lnTo>
                  <a:lnTo>
                    <a:pt x="0" y="605"/>
                  </a:lnTo>
                  <a:close/>
                  <a:moveTo>
                    <a:pt x="407" y="605"/>
                  </a:moveTo>
                  <a:lnTo>
                    <a:pt x="614" y="605"/>
                  </a:lnTo>
                  <a:lnTo>
                    <a:pt x="614" y="607"/>
                  </a:lnTo>
                  <a:lnTo>
                    <a:pt x="407" y="607"/>
                  </a:lnTo>
                  <a:lnTo>
                    <a:pt x="407" y="605"/>
                  </a:lnTo>
                  <a:close/>
                  <a:moveTo>
                    <a:pt x="0" y="607"/>
                  </a:moveTo>
                  <a:lnTo>
                    <a:pt x="612" y="607"/>
                  </a:lnTo>
                  <a:lnTo>
                    <a:pt x="612" y="614"/>
                  </a:lnTo>
                  <a:lnTo>
                    <a:pt x="0" y="614"/>
                  </a:lnTo>
                  <a:lnTo>
                    <a:pt x="0" y="607"/>
                  </a:lnTo>
                  <a:close/>
                  <a:moveTo>
                    <a:pt x="0" y="614"/>
                  </a:moveTo>
                  <a:lnTo>
                    <a:pt x="610" y="614"/>
                  </a:lnTo>
                  <a:lnTo>
                    <a:pt x="610" y="621"/>
                  </a:lnTo>
                  <a:lnTo>
                    <a:pt x="0" y="621"/>
                  </a:lnTo>
                  <a:lnTo>
                    <a:pt x="0" y="614"/>
                  </a:lnTo>
                  <a:close/>
                  <a:moveTo>
                    <a:pt x="0" y="621"/>
                  </a:moveTo>
                  <a:lnTo>
                    <a:pt x="608" y="621"/>
                  </a:lnTo>
                  <a:lnTo>
                    <a:pt x="608" y="625"/>
                  </a:lnTo>
                  <a:lnTo>
                    <a:pt x="0" y="625"/>
                  </a:lnTo>
                  <a:lnTo>
                    <a:pt x="0" y="621"/>
                  </a:lnTo>
                  <a:close/>
                  <a:moveTo>
                    <a:pt x="0" y="625"/>
                  </a:moveTo>
                  <a:lnTo>
                    <a:pt x="605" y="625"/>
                  </a:lnTo>
                  <a:lnTo>
                    <a:pt x="605" y="630"/>
                  </a:lnTo>
                  <a:lnTo>
                    <a:pt x="0" y="630"/>
                  </a:lnTo>
                  <a:lnTo>
                    <a:pt x="0" y="625"/>
                  </a:lnTo>
                  <a:close/>
                  <a:moveTo>
                    <a:pt x="0" y="630"/>
                  </a:moveTo>
                  <a:lnTo>
                    <a:pt x="603" y="630"/>
                  </a:lnTo>
                  <a:lnTo>
                    <a:pt x="603" y="634"/>
                  </a:lnTo>
                  <a:lnTo>
                    <a:pt x="0" y="634"/>
                  </a:lnTo>
                  <a:lnTo>
                    <a:pt x="0" y="630"/>
                  </a:lnTo>
                  <a:close/>
                  <a:moveTo>
                    <a:pt x="0" y="634"/>
                  </a:moveTo>
                  <a:lnTo>
                    <a:pt x="601" y="634"/>
                  </a:lnTo>
                  <a:lnTo>
                    <a:pt x="601" y="636"/>
                  </a:lnTo>
                  <a:lnTo>
                    <a:pt x="0" y="636"/>
                  </a:lnTo>
                  <a:lnTo>
                    <a:pt x="0" y="634"/>
                  </a:lnTo>
                  <a:close/>
                  <a:moveTo>
                    <a:pt x="0" y="636"/>
                  </a:moveTo>
                  <a:lnTo>
                    <a:pt x="599" y="636"/>
                  </a:lnTo>
                  <a:lnTo>
                    <a:pt x="599" y="641"/>
                  </a:lnTo>
                  <a:lnTo>
                    <a:pt x="0" y="641"/>
                  </a:lnTo>
                  <a:lnTo>
                    <a:pt x="0" y="636"/>
                  </a:lnTo>
                  <a:close/>
                  <a:moveTo>
                    <a:pt x="0" y="641"/>
                  </a:moveTo>
                  <a:lnTo>
                    <a:pt x="596" y="641"/>
                  </a:lnTo>
                  <a:lnTo>
                    <a:pt x="596" y="643"/>
                  </a:lnTo>
                  <a:lnTo>
                    <a:pt x="0" y="643"/>
                  </a:lnTo>
                  <a:lnTo>
                    <a:pt x="0" y="641"/>
                  </a:lnTo>
                  <a:close/>
                  <a:moveTo>
                    <a:pt x="0" y="643"/>
                  </a:moveTo>
                  <a:lnTo>
                    <a:pt x="594" y="643"/>
                  </a:lnTo>
                  <a:lnTo>
                    <a:pt x="594" y="647"/>
                  </a:lnTo>
                  <a:lnTo>
                    <a:pt x="0" y="647"/>
                  </a:lnTo>
                  <a:lnTo>
                    <a:pt x="0" y="643"/>
                  </a:lnTo>
                  <a:close/>
                  <a:moveTo>
                    <a:pt x="0" y="647"/>
                  </a:moveTo>
                  <a:lnTo>
                    <a:pt x="592" y="647"/>
                  </a:lnTo>
                  <a:lnTo>
                    <a:pt x="592" y="650"/>
                  </a:lnTo>
                  <a:lnTo>
                    <a:pt x="0" y="650"/>
                  </a:lnTo>
                  <a:lnTo>
                    <a:pt x="0" y="647"/>
                  </a:lnTo>
                  <a:close/>
                  <a:moveTo>
                    <a:pt x="0" y="650"/>
                  </a:moveTo>
                  <a:lnTo>
                    <a:pt x="590" y="650"/>
                  </a:lnTo>
                  <a:lnTo>
                    <a:pt x="590" y="654"/>
                  </a:lnTo>
                  <a:lnTo>
                    <a:pt x="0" y="654"/>
                  </a:lnTo>
                  <a:lnTo>
                    <a:pt x="0" y="650"/>
                  </a:lnTo>
                  <a:close/>
                  <a:moveTo>
                    <a:pt x="0" y="654"/>
                  </a:moveTo>
                  <a:lnTo>
                    <a:pt x="587" y="654"/>
                  </a:lnTo>
                  <a:lnTo>
                    <a:pt x="587" y="656"/>
                  </a:lnTo>
                  <a:lnTo>
                    <a:pt x="0" y="656"/>
                  </a:lnTo>
                  <a:lnTo>
                    <a:pt x="0" y="654"/>
                  </a:lnTo>
                  <a:close/>
                  <a:moveTo>
                    <a:pt x="0" y="656"/>
                  </a:moveTo>
                  <a:lnTo>
                    <a:pt x="585" y="656"/>
                  </a:lnTo>
                  <a:lnTo>
                    <a:pt x="585" y="661"/>
                  </a:lnTo>
                  <a:lnTo>
                    <a:pt x="0" y="661"/>
                  </a:lnTo>
                  <a:lnTo>
                    <a:pt x="0" y="656"/>
                  </a:lnTo>
                  <a:close/>
                  <a:moveTo>
                    <a:pt x="0" y="661"/>
                  </a:moveTo>
                  <a:lnTo>
                    <a:pt x="583" y="661"/>
                  </a:lnTo>
                  <a:lnTo>
                    <a:pt x="583" y="663"/>
                  </a:lnTo>
                  <a:lnTo>
                    <a:pt x="0" y="663"/>
                  </a:lnTo>
                  <a:lnTo>
                    <a:pt x="0" y="661"/>
                  </a:lnTo>
                  <a:close/>
                  <a:moveTo>
                    <a:pt x="0" y="663"/>
                  </a:moveTo>
                  <a:lnTo>
                    <a:pt x="581" y="663"/>
                  </a:lnTo>
                  <a:lnTo>
                    <a:pt x="581" y="665"/>
                  </a:lnTo>
                  <a:lnTo>
                    <a:pt x="0" y="665"/>
                  </a:lnTo>
                  <a:lnTo>
                    <a:pt x="0" y="663"/>
                  </a:lnTo>
                  <a:close/>
                  <a:moveTo>
                    <a:pt x="0" y="665"/>
                  </a:moveTo>
                  <a:lnTo>
                    <a:pt x="578" y="665"/>
                  </a:lnTo>
                  <a:lnTo>
                    <a:pt x="578" y="667"/>
                  </a:lnTo>
                  <a:lnTo>
                    <a:pt x="0" y="667"/>
                  </a:lnTo>
                  <a:lnTo>
                    <a:pt x="0" y="665"/>
                  </a:lnTo>
                  <a:close/>
                  <a:moveTo>
                    <a:pt x="0" y="667"/>
                  </a:moveTo>
                  <a:lnTo>
                    <a:pt x="576" y="667"/>
                  </a:lnTo>
                  <a:lnTo>
                    <a:pt x="576" y="670"/>
                  </a:lnTo>
                  <a:lnTo>
                    <a:pt x="0" y="670"/>
                  </a:lnTo>
                  <a:lnTo>
                    <a:pt x="0" y="667"/>
                  </a:lnTo>
                  <a:close/>
                  <a:moveTo>
                    <a:pt x="0" y="670"/>
                  </a:moveTo>
                  <a:lnTo>
                    <a:pt x="574" y="670"/>
                  </a:lnTo>
                  <a:lnTo>
                    <a:pt x="574" y="672"/>
                  </a:lnTo>
                  <a:lnTo>
                    <a:pt x="0" y="672"/>
                  </a:lnTo>
                  <a:lnTo>
                    <a:pt x="0" y="670"/>
                  </a:lnTo>
                  <a:close/>
                  <a:moveTo>
                    <a:pt x="0" y="672"/>
                  </a:moveTo>
                  <a:lnTo>
                    <a:pt x="572" y="672"/>
                  </a:lnTo>
                  <a:lnTo>
                    <a:pt x="572" y="676"/>
                  </a:lnTo>
                  <a:lnTo>
                    <a:pt x="0" y="676"/>
                  </a:lnTo>
                  <a:lnTo>
                    <a:pt x="0" y="672"/>
                  </a:lnTo>
                  <a:close/>
                  <a:moveTo>
                    <a:pt x="0" y="676"/>
                  </a:moveTo>
                  <a:lnTo>
                    <a:pt x="570" y="676"/>
                  </a:lnTo>
                  <a:lnTo>
                    <a:pt x="570" y="679"/>
                  </a:lnTo>
                  <a:lnTo>
                    <a:pt x="0" y="679"/>
                  </a:lnTo>
                  <a:lnTo>
                    <a:pt x="0" y="676"/>
                  </a:lnTo>
                  <a:close/>
                  <a:moveTo>
                    <a:pt x="0" y="679"/>
                  </a:moveTo>
                  <a:lnTo>
                    <a:pt x="567" y="679"/>
                  </a:lnTo>
                  <a:lnTo>
                    <a:pt x="567" y="681"/>
                  </a:lnTo>
                  <a:lnTo>
                    <a:pt x="0" y="681"/>
                  </a:lnTo>
                  <a:lnTo>
                    <a:pt x="0" y="679"/>
                  </a:lnTo>
                  <a:close/>
                  <a:moveTo>
                    <a:pt x="0" y="681"/>
                  </a:moveTo>
                  <a:lnTo>
                    <a:pt x="565" y="681"/>
                  </a:lnTo>
                  <a:lnTo>
                    <a:pt x="565" y="683"/>
                  </a:lnTo>
                  <a:lnTo>
                    <a:pt x="0" y="683"/>
                  </a:lnTo>
                  <a:lnTo>
                    <a:pt x="0" y="681"/>
                  </a:lnTo>
                  <a:close/>
                  <a:moveTo>
                    <a:pt x="0" y="683"/>
                  </a:moveTo>
                  <a:lnTo>
                    <a:pt x="563" y="683"/>
                  </a:lnTo>
                  <a:lnTo>
                    <a:pt x="563" y="685"/>
                  </a:lnTo>
                  <a:lnTo>
                    <a:pt x="0" y="685"/>
                  </a:lnTo>
                  <a:lnTo>
                    <a:pt x="0" y="683"/>
                  </a:lnTo>
                  <a:close/>
                  <a:moveTo>
                    <a:pt x="0" y="685"/>
                  </a:moveTo>
                  <a:lnTo>
                    <a:pt x="561" y="685"/>
                  </a:lnTo>
                  <a:lnTo>
                    <a:pt x="561" y="688"/>
                  </a:lnTo>
                  <a:lnTo>
                    <a:pt x="0" y="688"/>
                  </a:lnTo>
                  <a:lnTo>
                    <a:pt x="0" y="685"/>
                  </a:lnTo>
                  <a:close/>
                  <a:moveTo>
                    <a:pt x="0" y="688"/>
                  </a:moveTo>
                  <a:lnTo>
                    <a:pt x="558" y="688"/>
                  </a:lnTo>
                  <a:lnTo>
                    <a:pt x="558" y="690"/>
                  </a:lnTo>
                  <a:lnTo>
                    <a:pt x="0" y="690"/>
                  </a:lnTo>
                  <a:lnTo>
                    <a:pt x="0" y="688"/>
                  </a:lnTo>
                  <a:close/>
                  <a:moveTo>
                    <a:pt x="0" y="690"/>
                  </a:moveTo>
                  <a:lnTo>
                    <a:pt x="556" y="690"/>
                  </a:lnTo>
                  <a:lnTo>
                    <a:pt x="556" y="692"/>
                  </a:lnTo>
                  <a:lnTo>
                    <a:pt x="0" y="692"/>
                  </a:lnTo>
                  <a:lnTo>
                    <a:pt x="0" y="690"/>
                  </a:lnTo>
                  <a:close/>
                  <a:moveTo>
                    <a:pt x="0" y="692"/>
                  </a:moveTo>
                  <a:lnTo>
                    <a:pt x="554" y="692"/>
                  </a:lnTo>
                  <a:lnTo>
                    <a:pt x="554" y="694"/>
                  </a:lnTo>
                  <a:lnTo>
                    <a:pt x="0" y="694"/>
                  </a:lnTo>
                  <a:lnTo>
                    <a:pt x="0" y="692"/>
                  </a:lnTo>
                  <a:close/>
                  <a:moveTo>
                    <a:pt x="0" y="694"/>
                  </a:moveTo>
                  <a:lnTo>
                    <a:pt x="552" y="694"/>
                  </a:lnTo>
                  <a:lnTo>
                    <a:pt x="552" y="697"/>
                  </a:lnTo>
                  <a:lnTo>
                    <a:pt x="0" y="697"/>
                  </a:lnTo>
                  <a:lnTo>
                    <a:pt x="0" y="694"/>
                  </a:lnTo>
                  <a:close/>
                  <a:moveTo>
                    <a:pt x="0" y="697"/>
                  </a:moveTo>
                  <a:lnTo>
                    <a:pt x="547" y="697"/>
                  </a:lnTo>
                  <a:lnTo>
                    <a:pt x="547" y="699"/>
                  </a:lnTo>
                  <a:lnTo>
                    <a:pt x="0" y="699"/>
                  </a:lnTo>
                  <a:lnTo>
                    <a:pt x="0" y="697"/>
                  </a:lnTo>
                  <a:close/>
                  <a:moveTo>
                    <a:pt x="0" y="699"/>
                  </a:moveTo>
                  <a:lnTo>
                    <a:pt x="545" y="699"/>
                  </a:lnTo>
                  <a:lnTo>
                    <a:pt x="545" y="701"/>
                  </a:lnTo>
                  <a:lnTo>
                    <a:pt x="0" y="701"/>
                  </a:lnTo>
                  <a:lnTo>
                    <a:pt x="0" y="699"/>
                  </a:lnTo>
                  <a:close/>
                  <a:moveTo>
                    <a:pt x="0" y="701"/>
                  </a:moveTo>
                  <a:lnTo>
                    <a:pt x="543" y="701"/>
                  </a:lnTo>
                  <a:lnTo>
                    <a:pt x="543" y="703"/>
                  </a:lnTo>
                  <a:lnTo>
                    <a:pt x="0" y="703"/>
                  </a:lnTo>
                  <a:lnTo>
                    <a:pt x="0" y="701"/>
                  </a:lnTo>
                  <a:close/>
                  <a:moveTo>
                    <a:pt x="0" y="703"/>
                  </a:moveTo>
                  <a:lnTo>
                    <a:pt x="541" y="703"/>
                  </a:lnTo>
                  <a:lnTo>
                    <a:pt x="541" y="705"/>
                  </a:lnTo>
                  <a:lnTo>
                    <a:pt x="0" y="705"/>
                  </a:lnTo>
                  <a:lnTo>
                    <a:pt x="0" y="703"/>
                  </a:lnTo>
                  <a:close/>
                  <a:moveTo>
                    <a:pt x="0" y="705"/>
                  </a:moveTo>
                  <a:lnTo>
                    <a:pt x="536" y="705"/>
                  </a:lnTo>
                  <a:lnTo>
                    <a:pt x="536" y="708"/>
                  </a:lnTo>
                  <a:lnTo>
                    <a:pt x="0" y="708"/>
                  </a:lnTo>
                  <a:lnTo>
                    <a:pt x="0" y="705"/>
                  </a:lnTo>
                  <a:close/>
                  <a:moveTo>
                    <a:pt x="0" y="708"/>
                  </a:moveTo>
                  <a:lnTo>
                    <a:pt x="534" y="708"/>
                  </a:lnTo>
                  <a:lnTo>
                    <a:pt x="534" y="710"/>
                  </a:lnTo>
                  <a:lnTo>
                    <a:pt x="0" y="710"/>
                  </a:lnTo>
                  <a:lnTo>
                    <a:pt x="0" y="708"/>
                  </a:lnTo>
                  <a:close/>
                  <a:moveTo>
                    <a:pt x="0" y="710"/>
                  </a:moveTo>
                  <a:lnTo>
                    <a:pt x="532" y="710"/>
                  </a:lnTo>
                  <a:lnTo>
                    <a:pt x="532" y="712"/>
                  </a:lnTo>
                  <a:lnTo>
                    <a:pt x="0" y="712"/>
                  </a:lnTo>
                  <a:lnTo>
                    <a:pt x="0" y="710"/>
                  </a:lnTo>
                  <a:close/>
                  <a:moveTo>
                    <a:pt x="0" y="712"/>
                  </a:moveTo>
                  <a:lnTo>
                    <a:pt x="529" y="712"/>
                  </a:lnTo>
                  <a:lnTo>
                    <a:pt x="529" y="714"/>
                  </a:lnTo>
                  <a:lnTo>
                    <a:pt x="0" y="714"/>
                  </a:lnTo>
                  <a:lnTo>
                    <a:pt x="0" y="712"/>
                  </a:lnTo>
                  <a:close/>
                  <a:moveTo>
                    <a:pt x="0" y="714"/>
                  </a:moveTo>
                  <a:lnTo>
                    <a:pt x="525" y="714"/>
                  </a:lnTo>
                  <a:lnTo>
                    <a:pt x="525" y="717"/>
                  </a:lnTo>
                  <a:lnTo>
                    <a:pt x="0" y="717"/>
                  </a:lnTo>
                  <a:lnTo>
                    <a:pt x="0" y="714"/>
                  </a:lnTo>
                  <a:close/>
                  <a:moveTo>
                    <a:pt x="0" y="717"/>
                  </a:moveTo>
                  <a:lnTo>
                    <a:pt x="520" y="717"/>
                  </a:lnTo>
                  <a:lnTo>
                    <a:pt x="520" y="719"/>
                  </a:lnTo>
                  <a:lnTo>
                    <a:pt x="0" y="719"/>
                  </a:lnTo>
                  <a:lnTo>
                    <a:pt x="0" y="717"/>
                  </a:lnTo>
                  <a:close/>
                  <a:moveTo>
                    <a:pt x="0" y="719"/>
                  </a:moveTo>
                  <a:lnTo>
                    <a:pt x="516" y="719"/>
                  </a:lnTo>
                  <a:lnTo>
                    <a:pt x="516" y="721"/>
                  </a:lnTo>
                  <a:lnTo>
                    <a:pt x="0" y="721"/>
                  </a:lnTo>
                  <a:lnTo>
                    <a:pt x="0" y="719"/>
                  </a:lnTo>
                  <a:close/>
                  <a:moveTo>
                    <a:pt x="0" y="721"/>
                  </a:moveTo>
                  <a:lnTo>
                    <a:pt x="511" y="721"/>
                  </a:lnTo>
                  <a:lnTo>
                    <a:pt x="511" y="723"/>
                  </a:lnTo>
                  <a:lnTo>
                    <a:pt x="0" y="723"/>
                  </a:lnTo>
                  <a:lnTo>
                    <a:pt x="0" y="721"/>
                  </a:lnTo>
                  <a:close/>
                  <a:moveTo>
                    <a:pt x="0" y="723"/>
                  </a:moveTo>
                  <a:lnTo>
                    <a:pt x="507" y="723"/>
                  </a:lnTo>
                  <a:lnTo>
                    <a:pt x="507" y="726"/>
                  </a:lnTo>
                  <a:lnTo>
                    <a:pt x="0" y="726"/>
                  </a:lnTo>
                  <a:lnTo>
                    <a:pt x="0" y="723"/>
                  </a:lnTo>
                  <a:close/>
                  <a:moveTo>
                    <a:pt x="0" y="726"/>
                  </a:moveTo>
                  <a:lnTo>
                    <a:pt x="503" y="726"/>
                  </a:lnTo>
                  <a:lnTo>
                    <a:pt x="503" y="728"/>
                  </a:lnTo>
                  <a:lnTo>
                    <a:pt x="0" y="728"/>
                  </a:lnTo>
                  <a:lnTo>
                    <a:pt x="0" y="726"/>
                  </a:lnTo>
                  <a:close/>
                  <a:moveTo>
                    <a:pt x="0" y="728"/>
                  </a:moveTo>
                  <a:lnTo>
                    <a:pt x="498" y="728"/>
                  </a:lnTo>
                  <a:lnTo>
                    <a:pt x="498" y="730"/>
                  </a:lnTo>
                  <a:lnTo>
                    <a:pt x="0" y="730"/>
                  </a:lnTo>
                  <a:lnTo>
                    <a:pt x="0" y="728"/>
                  </a:lnTo>
                  <a:close/>
                  <a:moveTo>
                    <a:pt x="0" y="730"/>
                  </a:moveTo>
                  <a:lnTo>
                    <a:pt x="494" y="730"/>
                  </a:lnTo>
                  <a:lnTo>
                    <a:pt x="494" y="732"/>
                  </a:lnTo>
                  <a:lnTo>
                    <a:pt x="0" y="732"/>
                  </a:lnTo>
                  <a:lnTo>
                    <a:pt x="0" y="730"/>
                  </a:lnTo>
                  <a:close/>
                  <a:moveTo>
                    <a:pt x="0" y="732"/>
                  </a:moveTo>
                  <a:lnTo>
                    <a:pt x="489" y="732"/>
                  </a:lnTo>
                  <a:lnTo>
                    <a:pt x="489" y="734"/>
                  </a:lnTo>
                  <a:lnTo>
                    <a:pt x="0" y="734"/>
                  </a:lnTo>
                  <a:lnTo>
                    <a:pt x="0" y="732"/>
                  </a:lnTo>
                  <a:close/>
                  <a:moveTo>
                    <a:pt x="0" y="734"/>
                  </a:moveTo>
                  <a:lnTo>
                    <a:pt x="485" y="734"/>
                  </a:lnTo>
                  <a:lnTo>
                    <a:pt x="485" y="737"/>
                  </a:lnTo>
                  <a:lnTo>
                    <a:pt x="0" y="737"/>
                  </a:lnTo>
                  <a:lnTo>
                    <a:pt x="0" y="734"/>
                  </a:lnTo>
                  <a:close/>
                  <a:moveTo>
                    <a:pt x="0" y="737"/>
                  </a:moveTo>
                  <a:lnTo>
                    <a:pt x="487" y="737"/>
                  </a:lnTo>
                  <a:lnTo>
                    <a:pt x="487" y="741"/>
                  </a:lnTo>
                  <a:lnTo>
                    <a:pt x="0" y="741"/>
                  </a:lnTo>
                  <a:lnTo>
                    <a:pt x="0" y="737"/>
                  </a:lnTo>
                  <a:close/>
                  <a:moveTo>
                    <a:pt x="0" y="741"/>
                  </a:moveTo>
                  <a:lnTo>
                    <a:pt x="489" y="741"/>
                  </a:lnTo>
                  <a:lnTo>
                    <a:pt x="489" y="748"/>
                  </a:lnTo>
                  <a:lnTo>
                    <a:pt x="0" y="748"/>
                  </a:lnTo>
                  <a:lnTo>
                    <a:pt x="0" y="741"/>
                  </a:lnTo>
                  <a:close/>
                  <a:moveTo>
                    <a:pt x="0" y="748"/>
                  </a:moveTo>
                  <a:lnTo>
                    <a:pt x="491" y="748"/>
                  </a:lnTo>
                  <a:lnTo>
                    <a:pt x="491" y="752"/>
                  </a:lnTo>
                  <a:lnTo>
                    <a:pt x="0" y="752"/>
                  </a:lnTo>
                  <a:lnTo>
                    <a:pt x="0" y="748"/>
                  </a:lnTo>
                  <a:close/>
                  <a:moveTo>
                    <a:pt x="0" y="752"/>
                  </a:moveTo>
                  <a:lnTo>
                    <a:pt x="139" y="752"/>
                  </a:lnTo>
                  <a:lnTo>
                    <a:pt x="139" y="755"/>
                  </a:lnTo>
                  <a:lnTo>
                    <a:pt x="0" y="755"/>
                  </a:lnTo>
                  <a:lnTo>
                    <a:pt x="0" y="752"/>
                  </a:lnTo>
                  <a:close/>
                  <a:moveTo>
                    <a:pt x="342" y="752"/>
                  </a:moveTo>
                  <a:lnTo>
                    <a:pt x="494" y="752"/>
                  </a:lnTo>
                  <a:lnTo>
                    <a:pt x="494" y="755"/>
                  </a:lnTo>
                  <a:lnTo>
                    <a:pt x="342" y="755"/>
                  </a:lnTo>
                  <a:lnTo>
                    <a:pt x="342" y="752"/>
                  </a:lnTo>
                  <a:close/>
                  <a:moveTo>
                    <a:pt x="0" y="755"/>
                  </a:moveTo>
                  <a:lnTo>
                    <a:pt x="139" y="755"/>
                  </a:lnTo>
                  <a:lnTo>
                    <a:pt x="139" y="759"/>
                  </a:lnTo>
                  <a:lnTo>
                    <a:pt x="0" y="759"/>
                  </a:lnTo>
                  <a:lnTo>
                    <a:pt x="0" y="755"/>
                  </a:lnTo>
                  <a:close/>
                  <a:moveTo>
                    <a:pt x="344" y="755"/>
                  </a:moveTo>
                  <a:lnTo>
                    <a:pt x="494" y="755"/>
                  </a:lnTo>
                  <a:lnTo>
                    <a:pt x="494" y="759"/>
                  </a:lnTo>
                  <a:lnTo>
                    <a:pt x="344" y="759"/>
                  </a:lnTo>
                  <a:lnTo>
                    <a:pt x="344" y="755"/>
                  </a:lnTo>
                  <a:close/>
                  <a:moveTo>
                    <a:pt x="0" y="759"/>
                  </a:moveTo>
                  <a:lnTo>
                    <a:pt x="139" y="759"/>
                  </a:lnTo>
                  <a:lnTo>
                    <a:pt x="139" y="766"/>
                  </a:lnTo>
                  <a:lnTo>
                    <a:pt x="0" y="766"/>
                  </a:lnTo>
                  <a:lnTo>
                    <a:pt x="0" y="759"/>
                  </a:lnTo>
                  <a:close/>
                  <a:moveTo>
                    <a:pt x="346" y="759"/>
                  </a:moveTo>
                  <a:lnTo>
                    <a:pt x="496" y="759"/>
                  </a:lnTo>
                  <a:lnTo>
                    <a:pt x="496" y="766"/>
                  </a:lnTo>
                  <a:lnTo>
                    <a:pt x="346" y="766"/>
                  </a:lnTo>
                  <a:lnTo>
                    <a:pt x="346" y="759"/>
                  </a:lnTo>
                  <a:close/>
                  <a:moveTo>
                    <a:pt x="0" y="766"/>
                  </a:moveTo>
                  <a:lnTo>
                    <a:pt x="139" y="766"/>
                  </a:lnTo>
                  <a:lnTo>
                    <a:pt x="139" y="770"/>
                  </a:lnTo>
                  <a:lnTo>
                    <a:pt x="0" y="770"/>
                  </a:lnTo>
                  <a:lnTo>
                    <a:pt x="0" y="766"/>
                  </a:lnTo>
                  <a:close/>
                  <a:moveTo>
                    <a:pt x="348" y="766"/>
                  </a:moveTo>
                  <a:lnTo>
                    <a:pt x="498" y="766"/>
                  </a:lnTo>
                  <a:lnTo>
                    <a:pt x="498" y="770"/>
                  </a:lnTo>
                  <a:lnTo>
                    <a:pt x="348" y="770"/>
                  </a:lnTo>
                  <a:lnTo>
                    <a:pt x="348" y="766"/>
                  </a:lnTo>
                  <a:close/>
                  <a:moveTo>
                    <a:pt x="0" y="770"/>
                  </a:moveTo>
                  <a:lnTo>
                    <a:pt x="139" y="770"/>
                  </a:lnTo>
                  <a:lnTo>
                    <a:pt x="139" y="772"/>
                  </a:lnTo>
                  <a:lnTo>
                    <a:pt x="0" y="772"/>
                  </a:lnTo>
                  <a:lnTo>
                    <a:pt x="0" y="770"/>
                  </a:lnTo>
                  <a:close/>
                  <a:moveTo>
                    <a:pt x="348" y="770"/>
                  </a:moveTo>
                  <a:lnTo>
                    <a:pt x="500" y="770"/>
                  </a:lnTo>
                  <a:lnTo>
                    <a:pt x="500" y="772"/>
                  </a:lnTo>
                  <a:lnTo>
                    <a:pt x="348" y="772"/>
                  </a:lnTo>
                  <a:lnTo>
                    <a:pt x="348" y="770"/>
                  </a:lnTo>
                  <a:close/>
                  <a:moveTo>
                    <a:pt x="0" y="772"/>
                  </a:moveTo>
                  <a:lnTo>
                    <a:pt x="139" y="772"/>
                  </a:lnTo>
                  <a:lnTo>
                    <a:pt x="139" y="777"/>
                  </a:lnTo>
                  <a:lnTo>
                    <a:pt x="0" y="777"/>
                  </a:lnTo>
                  <a:lnTo>
                    <a:pt x="0" y="772"/>
                  </a:lnTo>
                  <a:close/>
                  <a:moveTo>
                    <a:pt x="351" y="772"/>
                  </a:moveTo>
                  <a:lnTo>
                    <a:pt x="500" y="772"/>
                  </a:lnTo>
                  <a:lnTo>
                    <a:pt x="500" y="777"/>
                  </a:lnTo>
                  <a:lnTo>
                    <a:pt x="351" y="777"/>
                  </a:lnTo>
                  <a:lnTo>
                    <a:pt x="351" y="772"/>
                  </a:lnTo>
                  <a:close/>
                  <a:moveTo>
                    <a:pt x="0" y="777"/>
                  </a:moveTo>
                  <a:lnTo>
                    <a:pt x="139" y="777"/>
                  </a:lnTo>
                  <a:lnTo>
                    <a:pt x="139" y="784"/>
                  </a:lnTo>
                  <a:lnTo>
                    <a:pt x="0" y="784"/>
                  </a:lnTo>
                  <a:lnTo>
                    <a:pt x="0" y="777"/>
                  </a:lnTo>
                  <a:close/>
                  <a:moveTo>
                    <a:pt x="353" y="777"/>
                  </a:moveTo>
                  <a:lnTo>
                    <a:pt x="503" y="777"/>
                  </a:lnTo>
                  <a:lnTo>
                    <a:pt x="503" y="784"/>
                  </a:lnTo>
                  <a:lnTo>
                    <a:pt x="353" y="784"/>
                  </a:lnTo>
                  <a:lnTo>
                    <a:pt x="353" y="777"/>
                  </a:lnTo>
                  <a:close/>
                  <a:moveTo>
                    <a:pt x="0" y="784"/>
                  </a:moveTo>
                  <a:lnTo>
                    <a:pt x="139" y="784"/>
                  </a:lnTo>
                  <a:lnTo>
                    <a:pt x="139" y="788"/>
                  </a:lnTo>
                  <a:lnTo>
                    <a:pt x="0" y="788"/>
                  </a:lnTo>
                  <a:lnTo>
                    <a:pt x="0" y="784"/>
                  </a:lnTo>
                  <a:close/>
                  <a:moveTo>
                    <a:pt x="355" y="784"/>
                  </a:moveTo>
                  <a:lnTo>
                    <a:pt x="505" y="784"/>
                  </a:lnTo>
                  <a:lnTo>
                    <a:pt x="505" y="788"/>
                  </a:lnTo>
                  <a:lnTo>
                    <a:pt x="355" y="788"/>
                  </a:lnTo>
                  <a:lnTo>
                    <a:pt x="355" y="784"/>
                  </a:lnTo>
                  <a:close/>
                  <a:moveTo>
                    <a:pt x="0" y="788"/>
                  </a:moveTo>
                  <a:lnTo>
                    <a:pt x="139" y="788"/>
                  </a:lnTo>
                  <a:lnTo>
                    <a:pt x="139" y="790"/>
                  </a:lnTo>
                  <a:lnTo>
                    <a:pt x="0" y="790"/>
                  </a:lnTo>
                  <a:lnTo>
                    <a:pt x="0" y="788"/>
                  </a:lnTo>
                  <a:close/>
                  <a:moveTo>
                    <a:pt x="355" y="788"/>
                  </a:moveTo>
                  <a:lnTo>
                    <a:pt x="507" y="788"/>
                  </a:lnTo>
                  <a:lnTo>
                    <a:pt x="507" y="790"/>
                  </a:lnTo>
                  <a:lnTo>
                    <a:pt x="355" y="790"/>
                  </a:lnTo>
                  <a:lnTo>
                    <a:pt x="355" y="788"/>
                  </a:lnTo>
                  <a:close/>
                  <a:moveTo>
                    <a:pt x="0" y="790"/>
                  </a:moveTo>
                  <a:lnTo>
                    <a:pt x="139" y="790"/>
                  </a:lnTo>
                  <a:lnTo>
                    <a:pt x="139" y="795"/>
                  </a:lnTo>
                  <a:lnTo>
                    <a:pt x="0" y="795"/>
                  </a:lnTo>
                  <a:lnTo>
                    <a:pt x="0" y="790"/>
                  </a:lnTo>
                  <a:close/>
                  <a:moveTo>
                    <a:pt x="357" y="790"/>
                  </a:moveTo>
                  <a:lnTo>
                    <a:pt x="507" y="790"/>
                  </a:lnTo>
                  <a:lnTo>
                    <a:pt x="507" y="795"/>
                  </a:lnTo>
                  <a:lnTo>
                    <a:pt x="357" y="795"/>
                  </a:lnTo>
                  <a:lnTo>
                    <a:pt x="357" y="790"/>
                  </a:lnTo>
                  <a:close/>
                  <a:moveTo>
                    <a:pt x="0" y="795"/>
                  </a:moveTo>
                  <a:lnTo>
                    <a:pt x="139" y="795"/>
                  </a:lnTo>
                  <a:lnTo>
                    <a:pt x="139" y="801"/>
                  </a:lnTo>
                  <a:lnTo>
                    <a:pt x="0" y="801"/>
                  </a:lnTo>
                  <a:lnTo>
                    <a:pt x="0" y="795"/>
                  </a:lnTo>
                  <a:close/>
                  <a:moveTo>
                    <a:pt x="360" y="795"/>
                  </a:moveTo>
                  <a:lnTo>
                    <a:pt x="509" y="795"/>
                  </a:lnTo>
                  <a:lnTo>
                    <a:pt x="509" y="801"/>
                  </a:lnTo>
                  <a:lnTo>
                    <a:pt x="360" y="801"/>
                  </a:lnTo>
                  <a:lnTo>
                    <a:pt x="360" y="795"/>
                  </a:lnTo>
                  <a:close/>
                  <a:moveTo>
                    <a:pt x="0" y="801"/>
                  </a:moveTo>
                  <a:lnTo>
                    <a:pt x="139" y="801"/>
                  </a:lnTo>
                  <a:lnTo>
                    <a:pt x="139" y="806"/>
                  </a:lnTo>
                  <a:lnTo>
                    <a:pt x="0" y="806"/>
                  </a:lnTo>
                  <a:lnTo>
                    <a:pt x="0" y="801"/>
                  </a:lnTo>
                  <a:close/>
                  <a:moveTo>
                    <a:pt x="362" y="801"/>
                  </a:moveTo>
                  <a:lnTo>
                    <a:pt x="511" y="801"/>
                  </a:lnTo>
                  <a:lnTo>
                    <a:pt x="511" y="806"/>
                  </a:lnTo>
                  <a:lnTo>
                    <a:pt x="362" y="806"/>
                  </a:lnTo>
                  <a:lnTo>
                    <a:pt x="362" y="801"/>
                  </a:lnTo>
                  <a:close/>
                  <a:moveTo>
                    <a:pt x="0" y="806"/>
                  </a:moveTo>
                  <a:lnTo>
                    <a:pt x="139" y="806"/>
                  </a:lnTo>
                  <a:lnTo>
                    <a:pt x="139" y="808"/>
                  </a:lnTo>
                  <a:lnTo>
                    <a:pt x="0" y="808"/>
                  </a:lnTo>
                  <a:lnTo>
                    <a:pt x="0" y="806"/>
                  </a:lnTo>
                  <a:close/>
                  <a:moveTo>
                    <a:pt x="362" y="806"/>
                  </a:moveTo>
                  <a:lnTo>
                    <a:pt x="514" y="806"/>
                  </a:lnTo>
                  <a:lnTo>
                    <a:pt x="514" y="808"/>
                  </a:lnTo>
                  <a:lnTo>
                    <a:pt x="362" y="808"/>
                  </a:lnTo>
                  <a:lnTo>
                    <a:pt x="362" y="806"/>
                  </a:lnTo>
                  <a:close/>
                  <a:moveTo>
                    <a:pt x="0" y="808"/>
                  </a:moveTo>
                  <a:lnTo>
                    <a:pt x="139" y="808"/>
                  </a:lnTo>
                  <a:lnTo>
                    <a:pt x="139" y="813"/>
                  </a:lnTo>
                  <a:lnTo>
                    <a:pt x="0" y="813"/>
                  </a:lnTo>
                  <a:lnTo>
                    <a:pt x="0" y="808"/>
                  </a:lnTo>
                  <a:close/>
                  <a:moveTo>
                    <a:pt x="364" y="808"/>
                  </a:moveTo>
                  <a:lnTo>
                    <a:pt x="514" y="808"/>
                  </a:lnTo>
                  <a:lnTo>
                    <a:pt x="514" y="813"/>
                  </a:lnTo>
                  <a:lnTo>
                    <a:pt x="364" y="813"/>
                  </a:lnTo>
                  <a:lnTo>
                    <a:pt x="364" y="808"/>
                  </a:lnTo>
                  <a:close/>
                  <a:moveTo>
                    <a:pt x="0" y="813"/>
                  </a:moveTo>
                  <a:lnTo>
                    <a:pt x="139" y="813"/>
                  </a:lnTo>
                  <a:lnTo>
                    <a:pt x="139" y="819"/>
                  </a:lnTo>
                  <a:lnTo>
                    <a:pt x="0" y="819"/>
                  </a:lnTo>
                  <a:lnTo>
                    <a:pt x="0" y="813"/>
                  </a:lnTo>
                  <a:close/>
                  <a:moveTo>
                    <a:pt x="366" y="813"/>
                  </a:moveTo>
                  <a:lnTo>
                    <a:pt x="516" y="813"/>
                  </a:lnTo>
                  <a:lnTo>
                    <a:pt x="516" y="819"/>
                  </a:lnTo>
                  <a:lnTo>
                    <a:pt x="366" y="819"/>
                  </a:lnTo>
                  <a:lnTo>
                    <a:pt x="366" y="813"/>
                  </a:lnTo>
                  <a:close/>
                  <a:moveTo>
                    <a:pt x="0" y="819"/>
                  </a:moveTo>
                  <a:lnTo>
                    <a:pt x="139" y="819"/>
                  </a:lnTo>
                  <a:lnTo>
                    <a:pt x="139" y="824"/>
                  </a:lnTo>
                  <a:lnTo>
                    <a:pt x="0" y="824"/>
                  </a:lnTo>
                  <a:lnTo>
                    <a:pt x="0" y="819"/>
                  </a:lnTo>
                  <a:close/>
                  <a:moveTo>
                    <a:pt x="369" y="819"/>
                  </a:moveTo>
                  <a:lnTo>
                    <a:pt x="518" y="819"/>
                  </a:lnTo>
                  <a:lnTo>
                    <a:pt x="518" y="824"/>
                  </a:lnTo>
                  <a:lnTo>
                    <a:pt x="369" y="824"/>
                  </a:lnTo>
                  <a:lnTo>
                    <a:pt x="369" y="819"/>
                  </a:lnTo>
                  <a:close/>
                  <a:moveTo>
                    <a:pt x="0" y="824"/>
                  </a:moveTo>
                  <a:lnTo>
                    <a:pt x="139" y="824"/>
                  </a:lnTo>
                  <a:lnTo>
                    <a:pt x="139" y="826"/>
                  </a:lnTo>
                  <a:lnTo>
                    <a:pt x="0" y="826"/>
                  </a:lnTo>
                  <a:lnTo>
                    <a:pt x="0" y="824"/>
                  </a:lnTo>
                  <a:close/>
                  <a:moveTo>
                    <a:pt x="369" y="824"/>
                  </a:moveTo>
                  <a:lnTo>
                    <a:pt x="520" y="824"/>
                  </a:lnTo>
                  <a:lnTo>
                    <a:pt x="520" y="826"/>
                  </a:lnTo>
                  <a:lnTo>
                    <a:pt x="369" y="826"/>
                  </a:lnTo>
                  <a:lnTo>
                    <a:pt x="369" y="824"/>
                  </a:lnTo>
                  <a:close/>
                  <a:moveTo>
                    <a:pt x="0" y="826"/>
                  </a:moveTo>
                  <a:lnTo>
                    <a:pt x="139" y="826"/>
                  </a:lnTo>
                  <a:lnTo>
                    <a:pt x="139" y="831"/>
                  </a:lnTo>
                  <a:lnTo>
                    <a:pt x="0" y="831"/>
                  </a:lnTo>
                  <a:lnTo>
                    <a:pt x="0" y="826"/>
                  </a:lnTo>
                  <a:close/>
                  <a:moveTo>
                    <a:pt x="371" y="826"/>
                  </a:moveTo>
                  <a:lnTo>
                    <a:pt x="520" y="826"/>
                  </a:lnTo>
                  <a:lnTo>
                    <a:pt x="520" y="831"/>
                  </a:lnTo>
                  <a:lnTo>
                    <a:pt x="371" y="831"/>
                  </a:lnTo>
                  <a:lnTo>
                    <a:pt x="371" y="826"/>
                  </a:lnTo>
                  <a:close/>
                  <a:moveTo>
                    <a:pt x="0" y="831"/>
                  </a:moveTo>
                  <a:lnTo>
                    <a:pt x="139" y="831"/>
                  </a:lnTo>
                  <a:lnTo>
                    <a:pt x="139" y="835"/>
                  </a:lnTo>
                  <a:lnTo>
                    <a:pt x="0" y="835"/>
                  </a:lnTo>
                  <a:lnTo>
                    <a:pt x="0" y="831"/>
                  </a:lnTo>
                  <a:close/>
                  <a:moveTo>
                    <a:pt x="373" y="831"/>
                  </a:moveTo>
                  <a:lnTo>
                    <a:pt x="523" y="831"/>
                  </a:lnTo>
                  <a:lnTo>
                    <a:pt x="523" y="835"/>
                  </a:lnTo>
                  <a:lnTo>
                    <a:pt x="373" y="835"/>
                  </a:lnTo>
                  <a:lnTo>
                    <a:pt x="373" y="831"/>
                  </a:lnTo>
                  <a:close/>
                  <a:moveTo>
                    <a:pt x="0" y="835"/>
                  </a:moveTo>
                  <a:lnTo>
                    <a:pt x="139" y="835"/>
                  </a:lnTo>
                  <a:lnTo>
                    <a:pt x="139" y="837"/>
                  </a:lnTo>
                  <a:lnTo>
                    <a:pt x="0" y="837"/>
                  </a:lnTo>
                  <a:lnTo>
                    <a:pt x="0" y="835"/>
                  </a:lnTo>
                  <a:close/>
                  <a:moveTo>
                    <a:pt x="373" y="835"/>
                  </a:moveTo>
                  <a:lnTo>
                    <a:pt x="525" y="835"/>
                  </a:lnTo>
                  <a:lnTo>
                    <a:pt x="525" y="837"/>
                  </a:lnTo>
                  <a:lnTo>
                    <a:pt x="373" y="837"/>
                  </a:lnTo>
                  <a:lnTo>
                    <a:pt x="373" y="835"/>
                  </a:lnTo>
                  <a:close/>
                  <a:moveTo>
                    <a:pt x="0" y="837"/>
                  </a:moveTo>
                  <a:lnTo>
                    <a:pt x="139" y="837"/>
                  </a:lnTo>
                  <a:lnTo>
                    <a:pt x="139" y="842"/>
                  </a:lnTo>
                  <a:lnTo>
                    <a:pt x="0" y="842"/>
                  </a:lnTo>
                  <a:lnTo>
                    <a:pt x="0" y="837"/>
                  </a:lnTo>
                  <a:close/>
                  <a:moveTo>
                    <a:pt x="375" y="837"/>
                  </a:moveTo>
                  <a:lnTo>
                    <a:pt x="525" y="837"/>
                  </a:lnTo>
                  <a:lnTo>
                    <a:pt x="525" y="842"/>
                  </a:lnTo>
                  <a:lnTo>
                    <a:pt x="375" y="842"/>
                  </a:lnTo>
                  <a:lnTo>
                    <a:pt x="375" y="837"/>
                  </a:lnTo>
                  <a:close/>
                  <a:moveTo>
                    <a:pt x="0" y="842"/>
                  </a:moveTo>
                  <a:lnTo>
                    <a:pt x="139" y="842"/>
                  </a:lnTo>
                  <a:lnTo>
                    <a:pt x="139" y="844"/>
                  </a:lnTo>
                  <a:lnTo>
                    <a:pt x="0" y="844"/>
                  </a:lnTo>
                  <a:lnTo>
                    <a:pt x="0" y="842"/>
                  </a:lnTo>
                  <a:close/>
                  <a:moveTo>
                    <a:pt x="375" y="842"/>
                  </a:moveTo>
                  <a:lnTo>
                    <a:pt x="527" y="842"/>
                  </a:lnTo>
                  <a:lnTo>
                    <a:pt x="527" y="844"/>
                  </a:lnTo>
                  <a:lnTo>
                    <a:pt x="375" y="844"/>
                  </a:lnTo>
                  <a:lnTo>
                    <a:pt x="375" y="842"/>
                  </a:lnTo>
                  <a:close/>
                  <a:moveTo>
                    <a:pt x="0" y="844"/>
                  </a:moveTo>
                  <a:lnTo>
                    <a:pt x="139" y="844"/>
                  </a:lnTo>
                  <a:lnTo>
                    <a:pt x="139" y="848"/>
                  </a:lnTo>
                  <a:lnTo>
                    <a:pt x="0" y="848"/>
                  </a:lnTo>
                  <a:lnTo>
                    <a:pt x="0" y="844"/>
                  </a:lnTo>
                  <a:close/>
                  <a:moveTo>
                    <a:pt x="378" y="844"/>
                  </a:moveTo>
                  <a:lnTo>
                    <a:pt x="527" y="844"/>
                  </a:lnTo>
                  <a:lnTo>
                    <a:pt x="527" y="848"/>
                  </a:lnTo>
                  <a:lnTo>
                    <a:pt x="378" y="848"/>
                  </a:lnTo>
                  <a:lnTo>
                    <a:pt x="378" y="844"/>
                  </a:lnTo>
                  <a:close/>
                  <a:moveTo>
                    <a:pt x="0" y="848"/>
                  </a:moveTo>
                  <a:lnTo>
                    <a:pt x="139" y="848"/>
                  </a:lnTo>
                  <a:lnTo>
                    <a:pt x="139" y="853"/>
                  </a:lnTo>
                  <a:lnTo>
                    <a:pt x="0" y="853"/>
                  </a:lnTo>
                  <a:lnTo>
                    <a:pt x="0" y="848"/>
                  </a:lnTo>
                  <a:close/>
                  <a:moveTo>
                    <a:pt x="380" y="848"/>
                  </a:moveTo>
                  <a:lnTo>
                    <a:pt x="529" y="848"/>
                  </a:lnTo>
                  <a:lnTo>
                    <a:pt x="529" y="853"/>
                  </a:lnTo>
                  <a:lnTo>
                    <a:pt x="380" y="853"/>
                  </a:lnTo>
                  <a:lnTo>
                    <a:pt x="380" y="848"/>
                  </a:lnTo>
                  <a:close/>
                  <a:moveTo>
                    <a:pt x="0" y="853"/>
                  </a:moveTo>
                  <a:lnTo>
                    <a:pt x="139" y="853"/>
                  </a:lnTo>
                  <a:lnTo>
                    <a:pt x="139" y="855"/>
                  </a:lnTo>
                  <a:lnTo>
                    <a:pt x="0" y="855"/>
                  </a:lnTo>
                  <a:lnTo>
                    <a:pt x="0" y="853"/>
                  </a:lnTo>
                  <a:close/>
                  <a:moveTo>
                    <a:pt x="380" y="853"/>
                  </a:moveTo>
                  <a:lnTo>
                    <a:pt x="532" y="853"/>
                  </a:lnTo>
                  <a:lnTo>
                    <a:pt x="532" y="855"/>
                  </a:lnTo>
                  <a:lnTo>
                    <a:pt x="380" y="855"/>
                  </a:lnTo>
                  <a:lnTo>
                    <a:pt x="380" y="853"/>
                  </a:lnTo>
                  <a:close/>
                  <a:moveTo>
                    <a:pt x="0" y="855"/>
                  </a:moveTo>
                  <a:lnTo>
                    <a:pt x="139" y="855"/>
                  </a:lnTo>
                  <a:lnTo>
                    <a:pt x="139" y="860"/>
                  </a:lnTo>
                  <a:lnTo>
                    <a:pt x="0" y="860"/>
                  </a:lnTo>
                  <a:lnTo>
                    <a:pt x="0" y="855"/>
                  </a:lnTo>
                  <a:close/>
                  <a:moveTo>
                    <a:pt x="382" y="855"/>
                  </a:moveTo>
                  <a:lnTo>
                    <a:pt x="532" y="855"/>
                  </a:lnTo>
                  <a:lnTo>
                    <a:pt x="532" y="860"/>
                  </a:lnTo>
                  <a:lnTo>
                    <a:pt x="382" y="860"/>
                  </a:lnTo>
                  <a:lnTo>
                    <a:pt x="382" y="855"/>
                  </a:lnTo>
                  <a:close/>
                  <a:moveTo>
                    <a:pt x="0" y="860"/>
                  </a:moveTo>
                  <a:lnTo>
                    <a:pt x="139" y="860"/>
                  </a:lnTo>
                  <a:lnTo>
                    <a:pt x="139" y="862"/>
                  </a:lnTo>
                  <a:lnTo>
                    <a:pt x="0" y="862"/>
                  </a:lnTo>
                  <a:lnTo>
                    <a:pt x="0" y="860"/>
                  </a:lnTo>
                  <a:close/>
                  <a:moveTo>
                    <a:pt x="382" y="860"/>
                  </a:moveTo>
                  <a:lnTo>
                    <a:pt x="534" y="860"/>
                  </a:lnTo>
                  <a:lnTo>
                    <a:pt x="534" y="862"/>
                  </a:lnTo>
                  <a:lnTo>
                    <a:pt x="382" y="862"/>
                  </a:lnTo>
                  <a:lnTo>
                    <a:pt x="382" y="860"/>
                  </a:lnTo>
                  <a:close/>
                  <a:moveTo>
                    <a:pt x="0" y="862"/>
                  </a:moveTo>
                  <a:lnTo>
                    <a:pt x="139" y="862"/>
                  </a:lnTo>
                  <a:lnTo>
                    <a:pt x="139" y="866"/>
                  </a:lnTo>
                  <a:lnTo>
                    <a:pt x="0" y="866"/>
                  </a:lnTo>
                  <a:lnTo>
                    <a:pt x="0" y="862"/>
                  </a:lnTo>
                  <a:close/>
                  <a:moveTo>
                    <a:pt x="384" y="862"/>
                  </a:moveTo>
                  <a:lnTo>
                    <a:pt x="534" y="862"/>
                  </a:lnTo>
                  <a:lnTo>
                    <a:pt x="534" y="866"/>
                  </a:lnTo>
                  <a:lnTo>
                    <a:pt x="384" y="866"/>
                  </a:lnTo>
                  <a:lnTo>
                    <a:pt x="384" y="862"/>
                  </a:lnTo>
                  <a:close/>
                  <a:moveTo>
                    <a:pt x="0" y="866"/>
                  </a:moveTo>
                  <a:lnTo>
                    <a:pt x="139" y="866"/>
                  </a:lnTo>
                  <a:lnTo>
                    <a:pt x="139" y="871"/>
                  </a:lnTo>
                  <a:lnTo>
                    <a:pt x="0" y="871"/>
                  </a:lnTo>
                  <a:lnTo>
                    <a:pt x="0" y="866"/>
                  </a:lnTo>
                  <a:close/>
                  <a:moveTo>
                    <a:pt x="386" y="866"/>
                  </a:moveTo>
                  <a:lnTo>
                    <a:pt x="536" y="866"/>
                  </a:lnTo>
                  <a:lnTo>
                    <a:pt x="536" y="871"/>
                  </a:lnTo>
                  <a:lnTo>
                    <a:pt x="386" y="871"/>
                  </a:lnTo>
                  <a:lnTo>
                    <a:pt x="386" y="866"/>
                  </a:lnTo>
                  <a:close/>
                  <a:moveTo>
                    <a:pt x="0" y="871"/>
                  </a:moveTo>
                  <a:lnTo>
                    <a:pt x="139" y="871"/>
                  </a:lnTo>
                  <a:lnTo>
                    <a:pt x="139" y="873"/>
                  </a:lnTo>
                  <a:lnTo>
                    <a:pt x="0" y="873"/>
                  </a:lnTo>
                  <a:lnTo>
                    <a:pt x="0" y="871"/>
                  </a:lnTo>
                  <a:close/>
                  <a:moveTo>
                    <a:pt x="386" y="871"/>
                  </a:moveTo>
                  <a:lnTo>
                    <a:pt x="538" y="871"/>
                  </a:lnTo>
                  <a:lnTo>
                    <a:pt x="538" y="873"/>
                  </a:lnTo>
                  <a:lnTo>
                    <a:pt x="386" y="873"/>
                  </a:lnTo>
                  <a:lnTo>
                    <a:pt x="386" y="871"/>
                  </a:lnTo>
                  <a:close/>
                  <a:moveTo>
                    <a:pt x="0" y="873"/>
                  </a:moveTo>
                  <a:lnTo>
                    <a:pt x="139" y="873"/>
                  </a:lnTo>
                  <a:lnTo>
                    <a:pt x="139" y="877"/>
                  </a:lnTo>
                  <a:lnTo>
                    <a:pt x="0" y="877"/>
                  </a:lnTo>
                  <a:lnTo>
                    <a:pt x="0" y="873"/>
                  </a:lnTo>
                  <a:close/>
                  <a:moveTo>
                    <a:pt x="389" y="873"/>
                  </a:moveTo>
                  <a:lnTo>
                    <a:pt x="538" y="873"/>
                  </a:lnTo>
                  <a:lnTo>
                    <a:pt x="538" y="877"/>
                  </a:lnTo>
                  <a:lnTo>
                    <a:pt x="389" y="877"/>
                  </a:lnTo>
                  <a:lnTo>
                    <a:pt x="389" y="873"/>
                  </a:lnTo>
                  <a:close/>
                  <a:moveTo>
                    <a:pt x="0" y="877"/>
                  </a:moveTo>
                  <a:lnTo>
                    <a:pt x="139" y="877"/>
                  </a:lnTo>
                  <a:lnTo>
                    <a:pt x="139" y="880"/>
                  </a:lnTo>
                  <a:lnTo>
                    <a:pt x="0" y="880"/>
                  </a:lnTo>
                  <a:lnTo>
                    <a:pt x="0" y="877"/>
                  </a:lnTo>
                  <a:close/>
                  <a:moveTo>
                    <a:pt x="389" y="877"/>
                  </a:moveTo>
                  <a:lnTo>
                    <a:pt x="541" y="877"/>
                  </a:lnTo>
                  <a:lnTo>
                    <a:pt x="541" y="880"/>
                  </a:lnTo>
                  <a:lnTo>
                    <a:pt x="389" y="880"/>
                  </a:lnTo>
                  <a:lnTo>
                    <a:pt x="389" y="877"/>
                  </a:lnTo>
                  <a:close/>
                  <a:moveTo>
                    <a:pt x="0" y="880"/>
                  </a:moveTo>
                  <a:lnTo>
                    <a:pt x="139" y="880"/>
                  </a:lnTo>
                  <a:lnTo>
                    <a:pt x="139" y="884"/>
                  </a:lnTo>
                  <a:lnTo>
                    <a:pt x="0" y="884"/>
                  </a:lnTo>
                  <a:lnTo>
                    <a:pt x="0" y="880"/>
                  </a:lnTo>
                  <a:close/>
                  <a:moveTo>
                    <a:pt x="391" y="880"/>
                  </a:moveTo>
                  <a:lnTo>
                    <a:pt x="541" y="880"/>
                  </a:lnTo>
                  <a:lnTo>
                    <a:pt x="541" y="884"/>
                  </a:lnTo>
                  <a:lnTo>
                    <a:pt x="391" y="884"/>
                  </a:lnTo>
                  <a:lnTo>
                    <a:pt x="391" y="880"/>
                  </a:lnTo>
                  <a:close/>
                  <a:moveTo>
                    <a:pt x="0" y="884"/>
                  </a:moveTo>
                  <a:lnTo>
                    <a:pt x="139" y="884"/>
                  </a:lnTo>
                  <a:lnTo>
                    <a:pt x="139" y="889"/>
                  </a:lnTo>
                  <a:lnTo>
                    <a:pt x="0" y="889"/>
                  </a:lnTo>
                  <a:lnTo>
                    <a:pt x="0" y="884"/>
                  </a:lnTo>
                  <a:close/>
                  <a:moveTo>
                    <a:pt x="393" y="884"/>
                  </a:moveTo>
                  <a:lnTo>
                    <a:pt x="543" y="884"/>
                  </a:lnTo>
                  <a:lnTo>
                    <a:pt x="543" y="889"/>
                  </a:lnTo>
                  <a:lnTo>
                    <a:pt x="393" y="889"/>
                  </a:lnTo>
                  <a:lnTo>
                    <a:pt x="393" y="884"/>
                  </a:lnTo>
                  <a:close/>
                  <a:moveTo>
                    <a:pt x="0" y="889"/>
                  </a:moveTo>
                  <a:lnTo>
                    <a:pt x="139" y="889"/>
                  </a:lnTo>
                  <a:lnTo>
                    <a:pt x="139" y="891"/>
                  </a:lnTo>
                  <a:lnTo>
                    <a:pt x="0" y="891"/>
                  </a:lnTo>
                  <a:lnTo>
                    <a:pt x="0" y="889"/>
                  </a:lnTo>
                  <a:close/>
                  <a:moveTo>
                    <a:pt x="393" y="889"/>
                  </a:moveTo>
                  <a:lnTo>
                    <a:pt x="545" y="889"/>
                  </a:lnTo>
                  <a:lnTo>
                    <a:pt x="545" y="891"/>
                  </a:lnTo>
                  <a:lnTo>
                    <a:pt x="393" y="891"/>
                  </a:lnTo>
                  <a:lnTo>
                    <a:pt x="393" y="889"/>
                  </a:lnTo>
                  <a:close/>
                  <a:moveTo>
                    <a:pt x="0" y="891"/>
                  </a:moveTo>
                  <a:lnTo>
                    <a:pt x="139" y="891"/>
                  </a:lnTo>
                  <a:lnTo>
                    <a:pt x="139" y="895"/>
                  </a:lnTo>
                  <a:lnTo>
                    <a:pt x="0" y="895"/>
                  </a:lnTo>
                  <a:lnTo>
                    <a:pt x="0" y="891"/>
                  </a:lnTo>
                  <a:close/>
                  <a:moveTo>
                    <a:pt x="395" y="891"/>
                  </a:moveTo>
                  <a:lnTo>
                    <a:pt x="545" y="891"/>
                  </a:lnTo>
                  <a:lnTo>
                    <a:pt x="545" y="895"/>
                  </a:lnTo>
                  <a:lnTo>
                    <a:pt x="395" y="895"/>
                  </a:lnTo>
                  <a:lnTo>
                    <a:pt x="395" y="891"/>
                  </a:lnTo>
                  <a:close/>
                  <a:moveTo>
                    <a:pt x="0" y="895"/>
                  </a:moveTo>
                  <a:lnTo>
                    <a:pt x="139" y="895"/>
                  </a:lnTo>
                  <a:lnTo>
                    <a:pt x="139" y="898"/>
                  </a:lnTo>
                  <a:lnTo>
                    <a:pt x="0" y="898"/>
                  </a:lnTo>
                  <a:lnTo>
                    <a:pt x="0" y="895"/>
                  </a:lnTo>
                  <a:close/>
                  <a:moveTo>
                    <a:pt x="395" y="895"/>
                  </a:moveTo>
                  <a:lnTo>
                    <a:pt x="547" y="895"/>
                  </a:lnTo>
                  <a:lnTo>
                    <a:pt x="547" y="898"/>
                  </a:lnTo>
                  <a:lnTo>
                    <a:pt x="395" y="898"/>
                  </a:lnTo>
                  <a:lnTo>
                    <a:pt x="395" y="895"/>
                  </a:lnTo>
                  <a:close/>
                  <a:moveTo>
                    <a:pt x="0" y="898"/>
                  </a:moveTo>
                  <a:lnTo>
                    <a:pt x="139" y="898"/>
                  </a:lnTo>
                  <a:lnTo>
                    <a:pt x="139" y="902"/>
                  </a:lnTo>
                  <a:lnTo>
                    <a:pt x="0" y="902"/>
                  </a:lnTo>
                  <a:lnTo>
                    <a:pt x="0" y="898"/>
                  </a:lnTo>
                  <a:close/>
                  <a:moveTo>
                    <a:pt x="398" y="898"/>
                  </a:moveTo>
                  <a:lnTo>
                    <a:pt x="547" y="898"/>
                  </a:lnTo>
                  <a:lnTo>
                    <a:pt x="547" y="902"/>
                  </a:lnTo>
                  <a:lnTo>
                    <a:pt x="398" y="902"/>
                  </a:lnTo>
                  <a:lnTo>
                    <a:pt x="398" y="898"/>
                  </a:lnTo>
                  <a:close/>
                  <a:moveTo>
                    <a:pt x="0" y="902"/>
                  </a:moveTo>
                  <a:lnTo>
                    <a:pt x="139" y="902"/>
                  </a:lnTo>
                  <a:lnTo>
                    <a:pt x="139" y="906"/>
                  </a:lnTo>
                  <a:lnTo>
                    <a:pt x="0" y="906"/>
                  </a:lnTo>
                  <a:lnTo>
                    <a:pt x="0" y="902"/>
                  </a:lnTo>
                  <a:close/>
                  <a:moveTo>
                    <a:pt x="400" y="902"/>
                  </a:moveTo>
                  <a:lnTo>
                    <a:pt x="549" y="902"/>
                  </a:lnTo>
                  <a:lnTo>
                    <a:pt x="549" y="906"/>
                  </a:lnTo>
                  <a:lnTo>
                    <a:pt x="400" y="906"/>
                  </a:lnTo>
                  <a:lnTo>
                    <a:pt x="400" y="902"/>
                  </a:lnTo>
                  <a:close/>
                  <a:moveTo>
                    <a:pt x="0" y="906"/>
                  </a:moveTo>
                  <a:lnTo>
                    <a:pt x="139" y="906"/>
                  </a:lnTo>
                  <a:lnTo>
                    <a:pt x="139" y="909"/>
                  </a:lnTo>
                  <a:lnTo>
                    <a:pt x="0" y="909"/>
                  </a:lnTo>
                  <a:lnTo>
                    <a:pt x="0" y="906"/>
                  </a:lnTo>
                  <a:close/>
                  <a:moveTo>
                    <a:pt x="400" y="906"/>
                  </a:moveTo>
                  <a:lnTo>
                    <a:pt x="552" y="906"/>
                  </a:lnTo>
                  <a:lnTo>
                    <a:pt x="552" y="909"/>
                  </a:lnTo>
                  <a:lnTo>
                    <a:pt x="400" y="909"/>
                  </a:lnTo>
                  <a:lnTo>
                    <a:pt x="400" y="906"/>
                  </a:lnTo>
                  <a:close/>
                  <a:moveTo>
                    <a:pt x="0" y="909"/>
                  </a:moveTo>
                  <a:lnTo>
                    <a:pt x="139" y="909"/>
                  </a:lnTo>
                  <a:lnTo>
                    <a:pt x="139" y="913"/>
                  </a:lnTo>
                  <a:lnTo>
                    <a:pt x="0" y="913"/>
                  </a:lnTo>
                  <a:lnTo>
                    <a:pt x="0" y="909"/>
                  </a:lnTo>
                  <a:close/>
                  <a:moveTo>
                    <a:pt x="402" y="909"/>
                  </a:moveTo>
                  <a:lnTo>
                    <a:pt x="552" y="909"/>
                  </a:lnTo>
                  <a:lnTo>
                    <a:pt x="552" y="913"/>
                  </a:lnTo>
                  <a:lnTo>
                    <a:pt x="402" y="913"/>
                  </a:lnTo>
                  <a:lnTo>
                    <a:pt x="402" y="909"/>
                  </a:lnTo>
                  <a:close/>
                  <a:moveTo>
                    <a:pt x="0" y="913"/>
                  </a:moveTo>
                  <a:lnTo>
                    <a:pt x="139" y="913"/>
                  </a:lnTo>
                  <a:lnTo>
                    <a:pt x="139" y="915"/>
                  </a:lnTo>
                  <a:lnTo>
                    <a:pt x="0" y="915"/>
                  </a:lnTo>
                  <a:lnTo>
                    <a:pt x="0" y="913"/>
                  </a:lnTo>
                  <a:close/>
                  <a:moveTo>
                    <a:pt x="402" y="913"/>
                  </a:moveTo>
                  <a:lnTo>
                    <a:pt x="554" y="913"/>
                  </a:lnTo>
                  <a:lnTo>
                    <a:pt x="554" y="915"/>
                  </a:lnTo>
                  <a:lnTo>
                    <a:pt x="402" y="915"/>
                  </a:lnTo>
                  <a:lnTo>
                    <a:pt x="402" y="913"/>
                  </a:lnTo>
                  <a:close/>
                  <a:moveTo>
                    <a:pt x="0" y="915"/>
                  </a:moveTo>
                  <a:lnTo>
                    <a:pt x="139" y="915"/>
                  </a:lnTo>
                  <a:lnTo>
                    <a:pt x="139" y="918"/>
                  </a:lnTo>
                  <a:lnTo>
                    <a:pt x="0" y="918"/>
                  </a:lnTo>
                  <a:lnTo>
                    <a:pt x="0" y="915"/>
                  </a:lnTo>
                  <a:close/>
                  <a:moveTo>
                    <a:pt x="404" y="915"/>
                  </a:moveTo>
                  <a:lnTo>
                    <a:pt x="554" y="915"/>
                  </a:lnTo>
                  <a:lnTo>
                    <a:pt x="554" y="918"/>
                  </a:lnTo>
                  <a:lnTo>
                    <a:pt x="404" y="918"/>
                  </a:lnTo>
                  <a:lnTo>
                    <a:pt x="404" y="915"/>
                  </a:lnTo>
                  <a:close/>
                  <a:moveTo>
                    <a:pt x="0" y="918"/>
                  </a:moveTo>
                  <a:lnTo>
                    <a:pt x="139" y="918"/>
                  </a:lnTo>
                  <a:lnTo>
                    <a:pt x="139" y="920"/>
                  </a:lnTo>
                  <a:lnTo>
                    <a:pt x="0" y="920"/>
                  </a:lnTo>
                  <a:lnTo>
                    <a:pt x="0" y="918"/>
                  </a:lnTo>
                  <a:close/>
                  <a:moveTo>
                    <a:pt x="404" y="918"/>
                  </a:moveTo>
                  <a:lnTo>
                    <a:pt x="556" y="918"/>
                  </a:lnTo>
                  <a:lnTo>
                    <a:pt x="556" y="920"/>
                  </a:lnTo>
                  <a:lnTo>
                    <a:pt x="404" y="920"/>
                  </a:lnTo>
                  <a:lnTo>
                    <a:pt x="404" y="918"/>
                  </a:lnTo>
                  <a:close/>
                  <a:moveTo>
                    <a:pt x="0" y="920"/>
                  </a:moveTo>
                  <a:lnTo>
                    <a:pt x="139" y="920"/>
                  </a:lnTo>
                  <a:lnTo>
                    <a:pt x="139" y="924"/>
                  </a:lnTo>
                  <a:lnTo>
                    <a:pt x="0" y="924"/>
                  </a:lnTo>
                  <a:lnTo>
                    <a:pt x="0" y="920"/>
                  </a:lnTo>
                  <a:close/>
                  <a:moveTo>
                    <a:pt x="407" y="920"/>
                  </a:moveTo>
                  <a:lnTo>
                    <a:pt x="556" y="920"/>
                  </a:lnTo>
                  <a:lnTo>
                    <a:pt x="556" y="924"/>
                  </a:lnTo>
                  <a:lnTo>
                    <a:pt x="407" y="924"/>
                  </a:lnTo>
                  <a:lnTo>
                    <a:pt x="407" y="920"/>
                  </a:lnTo>
                  <a:close/>
                  <a:moveTo>
                    <a:pt x="0" y="924"/>
                  </a:moveTo>
                  <a:lnTo>
                    <a:pt x="139" y="924"/>
                  </a:lnTo>
                  <a:lnTo>
                    <a:pt x="139" y="927"/>
                  </a:lnTo>
                  <a:lnTo>
                    <a:pt x="0" y="927"/>
                  </a:lnTo>
                  <a:lnTo>
                    <a:pt x="0" y="924"/>
                  </a:lnTo>
                  <a:close/>
                  <a:moveTo>
                    <a:pt x="407" y="924"/>
                  </a:moveTo>
                  <a:lnTo>
                    <a:pt x="558" y="924"/>
                  </a:lnTo>
                  <a:lnTo>
                    <a:pt x="558" y="927"/>
                  </a:lnTo>
                  <a:lnTo>
                    <a:pt x="407" y="927"/>
                  </a:lnTo>
                  <a:lnTo>
                    <a:pt x="407" y="924"/>
                  </a:lnTo>
                  <a:close/>
                  <a:moveTo>
                    <a:pt x="0" y="927"/>
                  </a:moveTo>
                  <a:lnTo>
                    <a:pt x="139" y="927"/>
                  </a:lnTo>
                  <a:lnTo>
                    <a:pt x="139" y="931"/>
                  </a:lnTo>
                  <a:lnTo>
                    <a:pt x="0" y="931"/>
                  </a:lnTo>
                  <a:lnTo>
                    <a:pt x="0" y="927"/>
                  </a:lnTo>
                  <a:close/>
                  <a:moveTo>
                    <a:pt x="409" y="927"/>
                  </a:moveTo>
                  <a:lnTo>
                    <a:pt x="558" y="927"/>
                  </a:lnTo>
                  <a:lnTo>
                    <a:pt x="558" y="931"/>
                  </a:lnTo>
                  <a:lnTo>
                    <a:pt x="409" y="931"/>
                  </a:lnTo>
                  <a:lnTo>
                    <a:pt x="409" y="927"/>
                  </a:lnTo>
                  <a:close/>
                  <a:moveTo>
                    <a:pt x="0" y="931"/>
                  </a:moveTo>
                  <a:lnTo>
                    <a:pt x="139" y="931"/>
                  </a:lnTo>
                  <a:lnTo>
                    <a:pt x="139" y="933"/>
                  </a:lnTo>
                  <a:lnTo>
                    <a:pt x="0" y="933"/>
                  </a:lnTo>
                  <a:lnTo>
                    <a:pt x="0" y="931"/>
                  </a:lnTo>
                  <a:close/>
                  <a:moveTo>
                    <a:pt x="409" y="931"/>
                  </a:moveTo>
                  <a:lnTo>
                    <a:pt x="561" y="931"/>
                  </a:lnTo>
                  <a:lnTo>
                    <a:pt x="561" y="933"/>
                  </a:lnTo>
                  <a:lnTo>
                    <a:pt x="409" y="933"/>
                  </a:lnTo>
                  <a:lnTo>
                    <a:pt x="409" y="931"/>
                  </a:lnTo>
                  <a:close/>
                  <a:moveTo>
                    <a:pt x="0" y="933"/>
                  </a:moveTo>
                  <a:lnTo>
                    <a:pt x="139" y="933"/>
                  </a:lnTo>
                  <a:lnTo>
                    <a:pt x="139" y="935"/>
                  </a:lnTo>
                  <a:lnTo>
                    <a:pt x="0" y="935"/>
                  </a:lnTo>
                  <a:lnTo>
                    <a:pt x="0" y="933"/>
                  </a:lnTo>
                  <a:close/>
                  <a:moveTo>
                    <a:pt x="411" y="933"/>
                  </a:moveTo>
                  <a:lnTo>
                    <a:pt x="561" y="933"/>
                  </a:lnTo>
                  <a:lnTo>
                    <a:pt x="561" y="935"/>
                  </a:lnTo>
                  <a:lnTo>
                    <a:pt x="411" y="935"/>
                  </a:lnTo>
                  <a:lnTo>
                    <a:pt x="411" y="933"/>
                  </a:lnTo>
                  <a:close/>
                  <a:moveTo>
                    <a:pt x="0" y="935"/>
                  </a:moveTo>
                  <a:lnTo>
                    <a:pt x="139" y="935"/>
                  </a:lnTo>
                  <a:lnTo>
                    <a:pt x="139" y="938"/>
                  </a:lnTo>
                  <a:lnTo>
                    <a:pt x="0" y="938"/>
                  </a:lnTo>
                  <a:lnTo>
                    <a:pt x="0" y="935"/>
                  </a:lnTo>
                  <a:close/>
                  <a:moveTo>
                    <a:pt x="411" y="935"/>
                  </a:moveTo>
                  <a:lnTo>
                    <a:pt x="563" y="935"/>
                  </a:lnTo>
                  <a:lnTo>
                    <a:pt x="563" y="938"/>
                  </a:lnTo>
                  <a:lnTo>
                    <a:pt x="411" y="938"/>
                  </a:lnTo>
                  <a:lnTo>
                    <a:pt x="411" y="935"/>
                  </a:lnTo>
                  <a:close/>
                  <a:moveTo>
                    <a:pt x="0" y="938"/>
                  </a:moveTo>
                  <a:lnTo>
                    <a:pt x="139" y="938"/>
                  </a:lnTo>
                  <a:lnTo>
                    <a:pt x="139" y="942"/>
                  </a:lnTo>
                  <a:lnTo>
                    <a:pt x="0" y="942"/>
                  </a:lnTo>
                  <a:lnTo>
                    <a:pt x="0" y="938"/>
                  </a:lnTo>
                  <a:close/>
                  <a:moveTo>
                    <a:pt x="413" y="938"/>
                  </a:moveTo>
                  <a:lnTo>
                    <a:pt x="563" y="938"/>
                  </a:lnTo>
                  <a:lnTo>
                    <a:pt x="563" y="942"/>
                  </a:lnTo>
                  <a:lnTo>
                    <a:pt x="413" y="942"/>
                  </a:lnTo>
                  <a:lnTo>
                    <a:pt x="413" y="938"/>
                  </a:lnTo>
                  <a:close/>
                  <a:moveTo>
                    <a:pt x="0" y="942"/>
                  </a:moveTo>
                  <a:lnTo>
                    <a:pt x="139" y="942"/>
                  </a:lnTo>
                  <a:lnTo>
                    <a:pt x="139" y="944"/>
                  </a:lnTo>
                  <a:lnTo>
                    <a:pt x="0" y="944"/>
                  </a:lnTo>
                  <a:lnTo>
                    <a:pt x="0" y="942"/>
                  </a:lnTo>
                  <a:close/>
                  <a:moveTo>
                    <a:pt x="413" y="942"/>
                  </a:moveTo>
                  <a:lnTo>
                    <a:pt x="565" y="942"/>
                  </a:lnTo>
                  <a:lnTo>
                    <a:pt x="565" y="944"/>
                  </a:lnTo>
                  <a:lnTo>
                    <a:pt x="413" y="944"/>
                  </a:lnTo>
                  <a:lnTo>
                    <a:pt x="413" y="942"/>
                  </a:lnTo>
                  <a:close/>
                  <a:moveTo>
                    <a:pt x="0" y="944"/>
                  </a:moveTo>
                  <a:lnTo>
                    <a:pt x="139" y="944"/>
                  </a:lnTo>
                  <a:lnTo>
                    <a:pt x="139" y="949"/>
                  </a:lnTo>
                  <a:lnTo>
                    <a:pt x="0" y="949"/>
                  </a:lnTo>
                  <a:lnTo>
                    <a:pt x="0" y="944"/>
                  </a:lnTo>
                  <a:close/>
                  <a:moveTo>
                    <a:pt x="415" y="944"/>
                  </a:moveTo>
                  <a:lnTo>
                    <a:pt x="565" y="944"/>
                  </a:lnTo>
                  <a:lnTo>
                    <a:pt x="565" y="949"/>
                  </a:lnTo>
                  <a:lnTo>
                    <a:pt x="415" y="949"/>
                  </a:lnTo>
                  <a:lnTo>
                    <a:pt x="415" y="944"/>
                  </a:lnTo>
                  <a:close/>
                  <a:moveTo>
                    <a:pt x="0" y="949"/>
                  </a:moveTo>
                  <a:lnTo>
                    <a:pt x="139" y="949"/>
                  </a:lnTo>
                  <a:lnTo>
                    <a:pt x="139" y="951"/>
                  </a:lnTo>
                  <a:lnTo>
                    <a:pt x="0" y="951"/>
                  </a:lnTo>
                  <a:lnTo>
                    <a:pt x="0" y="949"/>
                  </a:lnTo>
                  <a:close/>
                  <a:moveTo>
                    <a:pt x="415" y="949"/>
                  </a:moveTo>
                  <a:lnTo>
                    <a:pt x="567" y="949"/>
                  </a:lnTo>
                  <a:lnTo>
                    <a:pt x="567" y="951"/>
                  </a:lnTo>
                  <a:lnTo>
                    <a:pt x="415" y="951"/>
                  </a:lnTo>
                  <a:lnTo>
                    <a:pt x="415" y="949"/>
                  </a:lnTo>
                  <a:close/>
                  <a:moveTo>
                    <a:pt x="0" y="951"/>
                  </a:moveTo>
                  <a:lnTo>
                    <a:pt x="139" y="951"/>
                  </a:lnTo>
                  <a:lnTo>
                    <a:pt x="139" y="953"/>
                  </a:lnTo>
                  <a:lnTo>
                    <a:pt x="0" y="953"/>
                  </a:lnTo>
                  <a:lnTo>
                    <a:pt x="0" y="951"/>
                  </a:lnTo>
                  <a:close/>
                  <a:moveTo>
                    <a:pt x="418" y="951"/>
                  </a:moveTo>
                  <a:lnTo>
                    <a:pt x="567" y="951"/>
                  </a:lnTo>
                  <a:lnTo>
                    <a:pt x="567" y="953"/>
                  </a:lnTo>
                  <a:lnTo>
                    <a:pt x="418" y="953"/>
                  </a:lnTo>
                  <a:lnTo>
                    <a:pt x="418" y="951"/>
                  </a:lnTo>
                  <a:close/>
                  <a:moveTo>
                    <a:pt x="0" y="953"/>
                  </a:moveTo>
                  <a:lnTo>
                    <a:pt x="139" y="953"/>
                  </a:lnTo>
                  <a:lnTo>
                    <a:pt x="139" y="956"/>
                  </a:lnTo>
                  <a:lnTo>
                    <a:pt x="0" y="956"/>
                  </a:lnTo>
                  <a:lnTo>
                    <a:pt x="0" y="953"/>
                  </a:lnTo>
                  <a:close/>
                  <a:moveTo>
                    <a:pt x="418" y="953"/>
                  </a:moveTo>
                  <a:lnTo>
                    <a:pt x="570" y="953"/>
                  </a:lnTo>
                  <a:lnTo>
                    <a:pt x="570" y="956"/>
                  </a:lnTo>
                  <a:lnTo>
                    <a:pt x="418" y="956"/>
                  </a:lnTo>
                  <a:lnTo>
                    <a:pt x="418" y="953"/>
                  </a:lnTo>
                  <a:close/>
                  <a:moveTo>
                    <a:pt x="0" y="956"/>
                  </a:moveTo>
                  <a:lnTo>
                    <a:pt x="139" y="956"/>
                  </a:lnTo>
                  <a:lnTo>
                    <a:pt x="139" y="960"/>
                  </a:lnTo>
                  <a:lnTo>
                    <a:pt x="0" y="960"/>
                  </a:lnTo>
                  <a:lnTo>
                    <a:pt x="0" y="956"/>
                  </a:lnTo>
                  <a:close/>
                  <a:moveTo>
                    <a:pt x="420" y="956"/>
                  </a:moveTo>
                  <a:lnTo>
                    <a:pt x="570" y="956"/>
                  </a:lnTo>
                  <a:lnTo>
                    <a:pt x="570" y="960"/>
                  </a:lnTo>
                  <a:lnTo>
                    <a:pt x="420" y="960"/>
                  </a:lnTo>
                  <a:lnTo>
                    <a:pt x="420" y="956"/>
                  </a:lnTo>
                  <a:close/>
                  <a:moveTo>
                    <a:pt x="0" y="960"/>
                  </a:moveTo>
                  <a:lnTo>
                    <a:pt x="139" y="960"/>
                  </a:lnTo>
                  <a:lnTo>
                    <a:pt x="139" y="962"/>
                  </a:lnTo>
                  <a:lnTo>
                    <a:pt x="0" y="962"/>
                  </a:lnTo>
                  <a:lnTo>
                    <a:pt x="0" y="960"/>
                  </a:lnTo>
                  <a:close/>
                  <a:moveTo>
                    <a:pt x="420" y="960"/>
                  </a:moveTo>
                  <a:lnTo>
                    <a:pt x="572" y="960"/>
                  </a:lnTo>
                  <a:lnTo>
                    <a:pt x="572" y="962"/>
                  </a:lnTo>
                  <a:lnTo>
                    <a:pt x="420" y="962"/>
                  </a:lnTo>
                  <a:lnTo>
                    <a:pt x="420" y="960"/>
                  </a:lnTo>
                  <a:close/>
                  <a:moveTo>
                    <a:pt x="0" y="962"/>
                  </a:moveTo>
                  <a:lnTo>
                    <a:pt x="139" y="962"/>
                  </a:lnTo>
                  <a:lnTo>
                    <a:pt x="139" y="967"/>
                  </a:lnTo>
                  <a:lnTo>
                    <a:pt x="0" y="967"/>
                  </a:lnTo>
                  <a:lnTo>
                    <a:pt x="0" y="962"/>
                  </a:lnTo>
                  <a:close/>
                  <a:moveTo>
                    <a:pt x="422" y="962"/>
                  </a:moveTo>
                  <a:lnTo>
                    <a:pt x="572" y="962"/>
                  </a:lnTo>
                  <a:lnTo>
                    <a:pt x="572" y="967"/>
                  </a:lnTo>
                  <a:lnTo>
                    <a:pt x="422" y="967"/>
                  </a:lnTo>
                  <a:lnTo>
                    <a:pt x="422" y="962"/>
                  </a:lnTo>
                  <a:close/>
                  <a:moveTo>
                    <a:pt x="0" y="967"/>
                  </a:moveTo>
                  <a:lnTo>
                    <a:pt x="139" y="967"/>
                  </a:lnTo>
                  <a:lnTo>
                    <a:pt x="139" y="969"/>
                  </a:lnTo>
                  <a:lnTo>
                    <a:pt x="0" y="969"/>
                  </a:lnTo>
                  <a:lnTo>
                    <a:pt x="0" y="967"/>
                  </a:lnTo>
                  <a:close/>
                  <a:moveTo>
                    <a:pt x="422" y="967"/>
                  </a:moveTo>
                  <a:lnTo>
                    <a:pt x="574" y="967"/>
                  </a:lnTo>
                  <a:lnTo>
                    <a:pt x="574" y="969"/>
                  </a:lnTo>
                  <a:lnTo>
                    <a:pt x="422" y="969"/>
                  </a:lnTo>
                  <a:lnTo>
                    <a:pt x="422" y="967"/>
                  </a:lnTo>
                  <a:close/>
                  <a:moveTo>
                    <a:pt x="0" y="969"/>
                  </a:moveTo>
                  <a:lnTo>
                    <a:pt x="139" y="969"/>
                  </a:lnTo>
                  <a:lnTo>
                    <a:pt x="139" y="971"/>
                  </a:lnTo>
                  <a:lnTo>
                    <a:pt x="0" y="971"/>
                  </a:lnTo>
                  <a:lnTo>
                    <a:pt x="0" y="969"/>
                  </a:lnTo>
                  <a:close/>
                  <a:moveTo>
                    <a:pt x="424" y="969"/>
                  </a:moveTo>
                  <a:lnTo>
                    <a:pt x="574" y="969"/>
                  </a:lnTo>
                  <a:lnTo>
                    <a:pt x="574" y="971"/>
                  </a:lnTo>
                  <a:lnTo>
                    <a:pt x="424" y="971"/>
                  </a:lnTo>
                  <a:lnTo>
                    <a:pt x="424" y="969"/>
                  </a:lnTo>
                  <a:close/>
                  <a:moveTo>
                    <a:pt x="0" y="971"/>
                  </a:moveTo>
                  <a:lnTo>
                    <a:pt x="139" y="971"/>
                  </a:lnTo>
                  <a:lnTo>
                    <a:pt x="139" y="973"/>
                  </a:lnTo>
                  <a:lnTo>
                    <a:pt x="0" y="973"/>
                  </a:lnTo>
                  <a:lnTo>
                    <a:pt x="0" y="971"/>
                  </a:lnTo>
                  <a:close/>
                  <a:moveTo>
                    <a:pt x="424" y="971"/>
                  </a:moveTo>
                  <a:lnTo>
                    <a:pt x="576" y="971"/>
                  </a:lnTo>
                  <a:lnTo>
                    <a:pt x="576" y="973"/>
                  </a:lnTo>
                  <a:lnTo>
                    <a:pt x="424" y="973"/>
                  </a:lnTo>
                  <a:lnTo>
                    <a:pt x="424" y="971"/>
                  </a:lnTo>
                  <a:close/>
                  <a:moveTo>
                    <a:pt x="0" y="973"/>
                  </a:moveTo>
                  <a:lnTo>
                    <a:pt x="139" y="973"/>
                  </a:lnTo>
                  <a:lnTo>
                    <a:pt x="139" y="978"/>
                  </a:lnTo>
                  <a:lnTo>
                    <a:pt x="0" y="978"/>
                  </a:lnTo>
                  <a:lnTo>
                    <a:pt x="0" y="973"/>
                  </a:lnTo>
                  <a:close/>
                  <a:moveTo>
                    <a:pt x="427" y="973"/>
                  </a:moveTo>
                  <a:lnTo>
                    <a:pt x="576" y="973"/>
                  </a:lnTo>
                  <a:lnTo>
                    <a:pt x="576" y="978"/>
                  </a:lnTo>
                  <a:lnTo>
                    <a:pt x="427" y="978"/>
                  </a:lnTo>
                  <a:lnTo>
                    <a:pt x="427" y="973"/>
                  </a:lnTo>
                  <a:close/>
                  <a:moveTo>
                    <a:pt x="0" y="978"/>
                  </a:moveTo>
                  <a:lnTo>
                    <a:pt x="139" y="978"/>
                  </a:lnTo>
                  <a:lnTo>
                    <a:pt x="139" y="980"/>
                  </a:lnTo>
                  <a:lnTo>
                    <a:pt x="0" y="980"/>
                  </a:lnTo>
                  <a:lnTo>
                    <a:pt x="0" y="978"/>
                  </a:lnTo>
                  <a:close/>
                  <a:moveTo>
                    <a:pt x="427" y="978"/>
                  </a:moveTo>
                  <a:lnTo>
                    <a:pt x="578" y="978"/>
                  </a:lnTo>
                  <a:lnTo>
                    <a:pt x="578" y="980"/>
                  </a:lnTo>
                  <a:lnTo>
                    <a:pt x="427" y="980"/>
                  </a:lnTo>
                  <a:lnTo>
                    <a:pt x="427" y="978"/>
                  </a:lnTo>
                  <a:close/>
                  <a:moveTo>
                    <a:pt x="0" y="980"/>
                  </a:moveTo>
                  <a:lnTo>
                    <a:pt x="139" y="980"/>
                  </a:lnTo>
                  <a:lnTo>
                    <a:pt x="139" y="985"/>
                  </a:lnTo>
                  <a:lnTo>
                    <a:pt x="0" y="985"/>
                  </a:lnTo>
                  <a:lnTo>
                    <a:pt x="0" y="980"/>
                  </a:lnTo>
                  <a:close/>
                  <a:moveTo>
                    <a:pt x="429" y="980"/>
                  </a:moveTo>
                  <a:lnTo>
                    <a:pt x="578" y="980"/>
                  </a:lnTo>
                  <a:lnTo>
                    <a:pt x="578" y="985"/>
                  </a:lnTo>
                  <a:lnTo>
                    <a:pt x="429" y="985"/>
                  </a:lnTo>
                  <a:lnTo>
                    <a:pt x="429" y="980"/>
                  </a:lnTo>
                  <a:close/>
                  <a:moveTo>
                    <a:pt x="0" y="985"/>
                  </a:moveTo>
                  <a:lnTo>
                    <a:pt x="139" y="985"/>
                  </a:lnTo>
                  <a:lnTo>
                    <a:pt x="139" y="987"/>
                  </a:lnTo>
                  <a:lnTo>
                    <a:pt x="0" y="987"/>
                  </a:lnTo>
                  <a:lnTo>
                    <a:pt x="0" y="985"/>
                  </a:lnTo>
                  <a:close/>
                  <a:moveTo>
                    <a:pt x="429" y="985"/>
                  </a:moveTo>
                  <a:lnTo>
                    <a:pt x="581" y="985"/>
                  </a:lnTo>
                  <a:lnTo>
                    <a:pt x="581" y="987"/>
                  </a:lnTo>
                  <a:lnTo>
                    <a:pt x="429" y="987"/>
                  </a:lnTo>
                  <a:lnTo>
                    <a:pt x="429" y="985"/>
                  </a:lnTo>
                  <a:close/>
                  <a:moveTo>
                    <a:pt x="0" y="987"/>
                  </a:moveTo>
                  <a:lnTo>
                    <a:pt x="139" y="987"/>
                  </a:lnTo>
                  <a:lnTo>
                    <a:pt x="139" y="989"/>
                  </a:lnTo>
                  <a:lnTo>
                    <a:pt x="0" y="989"/>
                  </a:lnTo>
                  <a:lnTo>
                    <a:pt x="0" y="987"/>
                  </a:lnTo>
                  <a:close/>
                  <a:moveTo>
                    <a:pt x="431" y="987"/>
                  </a:moveTo>
                  <a:lnTo>
                    <a:pt x="581" y="987"/>
                  </a:lnTo>
                  <a:lnTo>
                    <a:pt x="581" y="989"/>
                  </a:lnTo>
                  <a:lnTo>
                    <a:pt x="431" y="989"/>
                  </a:lnTo>
                  <a:lnTo>
                    <a:pt x="431" y="987"/>
                  </a:lnTo>
                  <a:close/>
                  <a:moveTo>
                    <a:pt x="0" y="989"/>
                  </a:moveTo>
                  <a:lnTo>
                    <a:pt x="139" y="989"/>
                  </a:lnTo>
                  <a:lnTo>
                    <a:pt x="139" y="991"/>
                  </a:lnTo>
                  <a:lnTo>
                    <a:pt x="0" y="991"/>
                  </a:lnTo>
                  <a:lnTo>
                    <a:pt x="0" y="989"/>
                  </a:lnTo>
                  <a:close/>
                  <a:moveTo>
                    <a:pt x="431" y="989"/>
                  </a:moveTo>
                  <a:lnTo>
                    <a:pt x="583" y="989"/>
                  </a:lnTo>
                  <a:lnTo>
                    <a:pt x="583" y="991"/>
                  </a:lnTo>
                  <a:lnTo>
                    <a:pt x="431" y="991"/>
                  </a:lnTo>
                  <a:lnTo>
                    <a:pt x="431" y="989"/>
                  </a:lnTo>
                  <a:close/>
                  <a:moveTo>
                    <a:pt x="0" y="991"/>
                  </a:moveTo>
                  <a:lnTo>
                    <a:pt x="139" y="991"/>
                  </a:lnTo>
                  <a:lnTo>
                    <a:pt x="139" y="996"/>
                  </a:lnTo>
                  <a:lnTo>
                    <a:pt x="0" y="996"/>
                  </a:lnTo>
                  <a:lnTo>
                    <a:pt x="0" y="991"/>
                  </a:lnTo>
                  <a:close/>
                  <a:moveTo>
                    <a:pt x="433" y="991"/>
                  </a:moveTo>
                  <a:lnTo>
                    <a:pt x="583" y="991"/>
                  </a:lnTo>
                  <a:lnTo>
                    <a:pt x="583" y="996"/>
                  </a:lnTo>
                  <a:lnTo>
                    <a:pt x="433" y="996"/>
                  </a:lnTo>
                  <a:lnTo>
                    <a:pt x="433" y="991"/>
                  </a:lnTo>
                  <a:close/>
                  <a:moveTo>
                    <a:pt x="0" y="996"/>
                  </a:moveTo>
                  <a:lnTo>
                    <a:pt x="139" y="996"/>
                  </a:lnTo>
                  <a:lnTo>
                    <a:pt x="139" y="998"/>
                  </a:lnTo>
                  <a:lnTo>
                    <a:pt x="0" y="998"/>
                  </a:lnTo>
                  <a:lnTo>
                    <a:pt x="0" y="996"/>
                  </a:lnTo>
                  <a:close/>
                  <a:moveTo>
                    <a:pt x="433" y="996"/>
                  </a:moveTo>
                  <a:lnTo>
                    <a:pt x="585" y="996"/>
                  </a:lnTo>
                  <a:lnTo>
                    <a:pt x="585" y="998"/>
                  </a:lnTo>
                  <a:lnTo>
                    <a:pt x="433" y="998"/>
                  </a:lnTo>
                  <a:lnTo>
                    <a:pt x="433" y="996"/>
                  </a:lnTo>
                  <a:close/>
                  <a:moveTo>
                    <a:pt x="0" y="998"/>
                  </a:moveTo>
                  <a:lnTo>
                    <a:pt x="139" y="998"/>
                  </a:lnTo>
                  <a:lnTo>
                    <a:pt x="139" y="1000"/>
                  </a:lnTo>
                  <a:lnTo>
                    <a:pt x="0" y="1000"/>
                  </a:lnTo>
                  <a:lnTo>
                    <a:pt x="0" y="998"/>
                  </a:lnTo>
                  <a:close/>
                  <a:moveTo>
                    <a:pt x="436" y="998"/>
                  </a:moveTo>
                  <a:lnTo>
                    <a:pt x="585" y="998"/>
                  </a:lnTo>
                  <a:lnTo>
                    <a:pt x="585" y="1000"/>
                  </a:lnTo>
                  <a:lnTo>
                    <a:pt x="436" y="1000"/>
                  </a:lnTo>
                  <a:lnTo>
                    <a:pt x="436" y="998"/>
                  </a:lnTo>
                  <a:close/>
                  <a:moveTo>
                    <a:pt x="0" y="1000"/>
                  </a:moveTo>
                  <a:lnTo>
                    <a:pt x="139" y="1000"/>
                  </a:lnTo>
                  <a:lnTo>
                    <a:pt x="139" y="1005"/>
                  </a:lnTo>
                  <a:lnTo>
                    <a:pt x="0" y="1005"/>
                  </a:lnTo>
                  <a:lnTo>
                    <a:pt x="0" y="1000"/>
                  </a:lnTo>
                  <a:close/>
                  <a:moveTo>
                    <a:pt x="436" y="1000"/>
                  </a:moveTo>
                  <a:lnTo>
                    <a:pt x="587" y="1000"/>
                  </a:lnTo>
                  <a:lnTo>
                    <a:pt x="587" y="1005"/>
                  </a:lnTo>
                  <a:lnTo>
                    <a:pt x="436" y="1005"/>
                  </a:lnTo>
                  <a:lnTo>
                    <a:pt x="436" y="1000"/>
                  </a:lnTo>
                  <a:close/>
                  <a:moveTo>
                    <a:pt x="0" y="1005"/>
                  </a:moveTo>
                  <a:lnTo>
                    <a:pt x="139" y="1005"/>
                  </a:lnTo>
                  <a:lnTo>
                    <a:pt x="139" y="1007"/>
                  </a:lnTo>
                  <a:lnTo>
                    <a:pt x="0" y="1007"/>
                  </a:lnTo>
                  <a:lnTo>
                    <a:pt x="0" y="1005"/>
                  </a:lnTo>
                  <a:close/>
                  <a:moveTo>
                    <a:pt x="438" y="1005"/>
                  </a:moveTo>
                  <a:lnTo>
                    <a:pt x="587" y="1005"/>
                  </a:lnTo>
                  <a:lnTo>
                    <a:pt x="587" y="1007"/>
                  </a:lnTo>
                  <a:lnTo>
                    <a:pt x="438" y="1007"/>
                  </a:lnTo>
                  <a:lnTo>
                    <a:pt x="438" y="1005"/>
                  </a:lnTo>
                  <a:close/>
                  <a:moveTo>
                    <a:pt x="0" y="1007"/>
                  </a:moveTo>
                  <a:lnTo>
                    <a:pt x="139" y="1007"/>
                  </a:lnTo>
                  <a:lnTo>
                    <a:pt x="139" y="1009"/>
                  </a:lnTo>
                  <a:lnTo>
                    <a:pt x="0" y="1009"/>
                  </a:lnTo>
                  <a:lnTo>
                    <a:pt x="0" y="1007"/>
                  </a:lnTo>
                  <a:close/>
                  <a:moveTo>
                    <a:pt x="438" y="1007"/>
                  </a:moveTo>
                  <a:lnTo>
                    <a:pt x="590" y="1007"/>
                  </a:lnTo>
                  <a:lnTo>
                    <a:pt x="590" y="1009"/>
                  </a:lnTo>
                  <a:lnTo>
                    <a:pt x="438" y="1009"/>
                  </a:lnTo>
                  <a:lnTo>
                    <a:pt x="438" y="1007"/>
                  </a:lnTo>
                  <a:close/>
                  <a:moveTo>
                    <a:pt x="0" y="1009"/>
                  </a:moveTo>
                  <a:lnTo>
                    <a:pt x="139" y="1009"/>
                  </a:lnTo>
                  <a:lnTo>
                    <a:pt x="139" y="1014"/>
                  </a:lnTo>
                  <a:lnTo>
                    <a:pt x="0" y="1014"/>
                  </a:lnTo>
                  <a:lnTo>
                    <a:pt x="0" y="1009"/>
                  </a:lnTo>
                  <a:close/>
                  <a:moveTo>
                    <a:pt x="440" y="1009"/>
                  </a:moveTo>
                  <a:lnTo>
                    <a:pt x="590" y="1009"/>
                  </a:lnTo>
                  <a:lnTo>
                    <a:pt x="590" y="1014"/>
                  </a:lnTo>
                  <a:lnTo>
                    <a:pt x="440" y="1014"/>
                  </a:lnTo>
                  <a:lnTo>
                    <a:pt x="440" y="1009"/>
                  </a:lnTo>
                  <a:close/>
                  <a:moveTo>
                    <a:pt x="0" y="1014"/>
                  </a:moveTo>
                  <a:lnTo>
                    <a:pt x="139" y="1014"/>
                  </a:lnTo>
                  <a:lnTo>
                    <a:pt x="139" y="1016"/>
                  </a:lnTo>
                  <a:lnTo>
                    <a:pt x="0" y="1016"/>
                  </a:lnTo>
                  <a:lnTo>
                    <a:pt x="0" y="1014"/>
                  </a:lnTo>
                  <a:close/>
                  <a:moveTo>
                    <a:pt x="440" y="1014"/>
                  </a:moveTo>
                  <a:lnTo>
                    <a:pt x="592" y="1014"/>
                  </a:lnTo>
                  <a:lnTo>
                    <a:pt x="592" y="1016"/>
                  </a:lnTo>
                  <a:lnTo>
                    <a:pt x="440" y="1016"/>
                  </a:lnTo>
                  <a:lnTo>
                    <a:pt x="440" y="1014"/>
                  </a:lnTo>
                  <a:close/>
                  <a:moveTo>
                    <a:pt x="0" y="1016"/>
                  </a:moveTo>
                  <a:lnTo>
                    <a:pt x="139" y="1016"/>
                  </a:lnTo>
                  <a:lnTo>
                    <a:pt x="139" y="1018"/>
                  </a:lnTo>
                  <a:lnTo>
                    <a:pt x="0" y="1018"/>
                  </a:lnTo>
                  <a:lnTo>
                    <a:pt x="0" y="1016"/>
                  </a:lnTo>
                  <a:close/>
                  <a:moveTo>
                    <a:pt x="442" y="1016"/>
                  </a:moveTo>
                  <a:lnTo>
                    <a:pt x="592" y="1016"/>
                  </a:lnTo>
                  <a:lnTo>
                    <a:pt x="592" y="1018"/>
                  </a:lnTo>
                  <a:lnTo>
                    <a:pt x="442" y="1018"/>
                  </a:lnTo>
                  <a:lnTo>
                    <a:pt x="442" y="1016"/>
                  </a:lnTo>
                  <a:close/>
                  <a:moveTo>
                    <a:pt x="0" y="1018"/>
                  </a:moveTo>
                  <a:lnTo>
                    <a:pt x="139" y="1018"/>
                  </a:lnTo>
                  <a:lnTo>
                    <a:pt x="139" y="1023"/>
                  </a:lnTo>
                  <a:lnTo>
                    <a:pt x="0" y="1023"/>
                  </a:lnTo>
                  <a:lnTo>
                    <a:pt x="0" y="1018"/>
                  </a:lnTo>
                  <a:close/>
                  <a:moveTo>
                    <a:pt x="442" y="1018"/>
                  </a:moveTo>
                  <a:lnTo>
                    <a:pt x="594" y="1018"/>
                  </a:lnTo>
                  <a:lnTo>
                    <a:pt x="594" y="1023"/>
                  </a:lnTo>
                  <a:lnTo>
                    <a:pt x="442" y="1023"/>
                  </a:lnTo>
                  <a:lnTo>
                    <a:pt x="442" y="1018"/>
                  </a:lnTo>
                  <a:close/>
                  <a:moveTo>
                    <a:pt x="0" y="1023"/>
                  </a:moveTo>
                  <a:lnTo>
                    <a:pt x="139" y="1023"/>
                  </a:lnTo>
                  <a:lnTo>
                    <a:pt x="139" y="1025"/>
                  </a:lnTo>
                  <a:lnTo>
                    <a:pt x="0" y="1025"/>
                  </a:lnTo>
                  <a:lnTo>
                    <a:pt x="0" y="1023"/>
                  </a:lnTo>
                  <a:close/>
                  <a:moveTo>
                    <a:pt x="445" y="1023"/>
                  </a:moveTo>
                  <a:lnTo>
                    <a:pt x="594" y="1023"/>
                  </a:lnTo>
                  <a:lnTo>
                    <a:pt x="594" y="1025"/>
                  </a:lnTo>
                  <a:lnTo>
                    <a:pt x="445" y="1025"/>
                  </a:lnTo>
                  <a:lnTo>
                    <a:pt x="445" y="1023"/>
                  </a:lnTo>
                  <a:close/>
                  <a:moveTo>
                    <a:pt x="0" y="1025"/>
                  </a:moveTo>
                  <a:lnTo>
                    <a:pt x="139" y="1025"/>
                  </a:lnTo>
                  <a:lnTo>
                    <a:pt x="139" y="1027"/>
                  </a:lnTo>
                  <a:lnTo>
                    <a:pt x="0" y="1027"/>
                  </a:lnTo>
                  <a:lnTo>
                    <a:pt x="0" y="1025"/>
                  </a:lnTo>
                  <a:close/>
                  <a:moveTo>
                    <a:pt x="445" y="1025"/>
                  </a:moveTo>
                  <a:lnTo>
                    <a:pt x="596" y="1025"/>
                  </a:lnTo>
                  <a:lnTo>
                    <a:pt x="596" y="1027"/>
                  </a:lnTo>
                  <a:lnTo>
                    <a:pt x="445" y="1027"/>
                  </a:lnTo>
                  <a:lnTo>
                    <a:pt x="445" y="1025"/>
                  </a:lnTo>
                  <a:close/>
                  <a:moveTo>
                    <a:pt x="0" y="1027"/>
                  </a:moveTo>
                  <a:lnTo>
                    <a:pt x="139" y="1027"/>
                  </a:lnTo>
                  <a:lnTo>
                    <a:pt x="139" y="1032"/>
                  </a:lnTo>
                  <a:lnTo>
                    <a:pt x="0" y="1032"/>
                  </a:lnTo>
                  <a:lnTo>
                    <a:pt x="0" y="1027"/>
                  </a:lnTo>
                  <a:close/>
                  <a:moveTo>
                    <a:pt x="447" y="1027"/>
                  </a:moveTo>
                  <a:lnTo>
                    <a:pt x="596" y="1027"/>
                  </a:lnTo>
                  <a:lnTo>
                    <a:pt x="596" y="1032"/>
                  </a:lnTo>
                  <a:lnTo>
                    <a:pt x="447" y="1032"/>
                  </a:lnTo>
                  <a:lnTo>
                    <a:pt x="447" y="1027"/>
                  </a:lnTo>
                  <a:close/>
                  <a:moveTo>
                    <a:pt x="0" y="1032"/>
                  </a:moveTo>
                  <a:lnTo>
                    <a:pt x="139" y="1032"/>
                  </a:lnTo>
                  <a:lnTo>
                    <a:pt x="139" y="1034"/>
                  </a:lnTo>
                  <a:lnTo>
                    <a:pt x="0" y="1034"/>
                  </a:lnTo>
                  <a:lnTo>
                    <a:pt x="0" y="1032"/>
                  </a:lnTo>
                  <a:close/>
                  <a:moveTo>
                    <a:pt x="447" y="1032"/>
                  </a:moveTo>
                  <a:lnTo>
                    <a:pt x="599" y="1032"/>
                  </a:lnTo>
                  <a:lnTo>
                    <a:pt x="599" y="1034"/>
                  </a:lnTo>
                  <a:lnTo>
                    <a:pt x="447" y="1034"/>
                  </a:lnTo>
                  <a:lnTo>
                    <a:pt x="447" y="1032"/>
                  </a:lnTo>
                  <a:close/>
                  <a:moveTo>
                    <a:pt x="0" y="1034"/>
                  </a:moveTo>
                  <a:lnTo>
                    <a:pt x="139" y="1034"/>
                  </a:lnTo>
                  <a:lnTo>
                    <a:pt x="139" y="1036"/>
                  </a:lnTo>
                  <a:lnTo>
                    <a:pt x="0" y="1036"/>
                  </a:lnTo>
                  <a:lnTo>
                    <a:pt x="0" y="1034"/>
                  </a:lnTo>
                  <a:close/>
                  <a:moveTo>
                    <a:pt x="449" y="1034"/>
                  </a:moveTo>
                  <a:lnTo>
                    <a:pt x="599" y="1034"/>
                  </a:lnTo>
                  <a:lnTo>
                    <a:pt x="599" y="1036"/>
                  </a:lnTo>
                  <a:lnTo>
                    <a:pt x="449" y="1036"/>
                  </a:lnTo>
                  <a:lnTo>
                    <a:pt x="449" y="1034"/>
                  </a:lnTo>
                  <a:close/>
                  <a:moveTo>
                    <a:pt x="0" y="1036"/>
                  </a:moveTo>
                  <a:lnTo>
                    <a:pt x="139" y="1036"/>
                  </a:lnTo>
                  <a:lnTo>
                    <a:pt x="139" y="1040"/>
                  </a:lnTo>
                  <a:lnTo>
                    <a:pt x="0" y="1040"/>
                  </a:lnTo>
                  <a:lnTo>
                    <a:pt x="0" y="1036"/>
                  </a:lnTo>
                  <a:close/>
                  <a:moveTo>
                    <a:pt x="449" y="1036"/>
                  </a:moveTo>
                  <a:lnTo>
                    <a:pt x="601" y="1036"/>
                  </a:lnTo>
                  <a:lnTo>
                    <a:pt x="601" y="1040"/>
                  </a:lnTo>
                  <a:lnTo>
                    <a:pt x="449" y="1040"/>
                  </a:lnTo>
                  <a:lnTo>
                    <a:pt x="449" y="1036"/>
                  </a:lnTo>
                  <a:close/>
                  <a:moveTo>
                    <a:pt x="0" y="1040"/>
                  </a:moveTo>
                  <a:lnTo>
                    <a:pt x="139" y="1040"/>
                  </a:lnTo>
                  <a:lnTo>
                    <a:pt x="139" y="1043"/>
                  </a:lnTo>
                  <a:lnTo>
                    <a:pt x="0" y="1043"/>
                  </a:lnTo>
                  <a:lnTo>
                    <a:pt x="0" y="1040"/>
                  </a:lnTo>
                  <a:close/>
                  <a:moveTo>
                    <a:pt x="451" y="1040"/>
                  </a:moveTo>
                  <a:lnTo>
                    <a:pt x="601" y="1040"/>
                  </a:lnTo>
                  <a:lnTo>
                    <a:pt x="601" y="1043"/>
                  </a:lnTo>
                  <a:lnTo>
                    <a:pt x="451" y="1043"/>
                  </a:lnTo>
                  <a:lnTo>
                    <a:pt x="451" y="1040"/>
                  </a:lnTo>
                  <a:close/>
                  <a:moveTo>
                    <a:pt x="0" y="1043"/>
                  </a:moveTo>
                  <a:lnTo>
                    <a:pt x="139" y="1043"/>
                  </a:lnTo>
                  <a:lnTo>
                    <a:pt x="139" y="1045"/>
                  </a:lnTo>
                  <a:lnTo>
                    <a:pt x="0" y="1045"/>
                  </a:lnTo>
                  <a:lnTo>
                    <a:pt x="0" y="1043"/>
                  </a:lnTo>
                  <a:close/>
                  <a:moveTo>
                    <a:pt x="451" y="1043"/>
                  </a:moveTo>
                  <a:lnTo>
                    <a:pt x="603" y="1043"/>
                  </a:lnTo>
                  <a:lnTo>
                    <a:pt x="603" y="1045"/>
                  </a:lnTo>
                  <a:lnTo>
                    <a:pt x="451" y="1045"/>
                  </a:lnTo>
                  <a:lnTo>
                    <a:pt x="451" y="1043"/>
                  </a:lnTo>
                  <a:close/>
                  <a:moveTo>
                    <a:pt x="0" y="1045"/>
                  </a:moveTo>
                  <a:lnTo>
                    <a:pt x="139" y="1045"/>
                  </a:lnTo>
                  <a:lnTo>
                    <a:pt x="139" y="1049"/>
                  </a:lnTo>
                  <a:lnTo>
                    <a:pt x="0" y="1049"/>
                  </a:lnTo>
                  <a:lnTo>
                    <a:pt x="0" y="1045"/>
                  </a:lnTo>
                  <a:close/>
                  <a:moveTo>
                    <a:pt x="453" y="1045"/>
                  </a:moveTo>
                  <a:lnTo>
                    <a:pt x="603" y="1045"/>
                  </a:lnTo>
                  <a:lnTo>
                    <a:pt x="603" y="1049"/>
                  </a:lnTo>
                  <a:lnTo>
                    <a:pt x="453" y="1049"/>
                  </a:lnTo>
                  <a:lnTo>
                    <a:pt x="453" y="1045"/>
                  </a:lnTo>
                  <a:close/>
                  <a:moveTo>
                    <a:pt x="0" y="1049"/>
                  </a:moveTo>
                  <a:lnTo>
                    <a:pt x="139" y="1049"/>
                  </a:lnTo>
                  <a:lnTo>
                    <a:pt x="139" y="1052"/>
                  </a:lnTo>
                  <a:lnTo>
                    <a:pt x="0" y="1052"/>
                  </a:lnTo>
                  <a:lnTo>
                    <a:pt x="0" y="1049"/>
                  </a:lnTo>
                  <a:close/>
                  <a:moveTo>
                    <a:pt x="453" y="1049"/>
                  </a:moveTo>
                  <a:lnTo>
                    <a:pt x="605" y="1049"/>
                  </a:lnTo>
                  <a:lnTo>
                    <a:pt x="605" y="1052"/>
                  </a:lnTo>
                  <a:lnTo>
                    <a:pt x="453" y="1052"/>
                  </a:lnTo>
                  <a:lnTo>
                    <a:pt x="453" y="1049"/>
                  </a:lnTo>
                  <a:close/>
                  <a:moveTo>
                    <a:pt x="0" y="1052"/>
                  </a:moveTo>
                  <a:lnTo>
                    <a:pt x="139" y="1052"/>
                  </a:lnTo>
                  <a:lnTo>
                    <a:pt x="139" y="1054"/>
                  </a:lnTo>
                  <a:lnTo>
                    <a:pt x="0" y="1054"/>
                  </a:lnTo>
                  <a:lnTo>
                    <a:pt x="0" y="1052"/>
                  </a:lnTo>
                  <a:close/>
                  <a:moveTo>
                    <a:pt x="456" y="1052"/>
                  </a:moveTo>
                  <a:lnTo>
                    <a:pt x="605" y="1052"/>
                  </a:lnTo>
                  <a:lnTo>
                    <a:pt x="605" y="1054"/>
                  </a:lnTo>
                  <a:lnTo>
                    <a:pt x="456" y="1054"/>
                  </a:lnTo>
                  <a:lnTo>
                    <a:pt x="456" y="1052"/>
                  </a:lnTo>
                  <a:close/>
                  <a:moveTo>
                    <a:pt x="0" y="1054"/>
                  </a:moveTo>
                  <a:lnTo>
                    <a:pt x="139" y="1054"/>
                  </a:lnTo>
                  <a:lnTo>
                    <a:pt x="139" y="1058"/>
                  </a:lnTo>
                  <a:lnTo>
                    <a:pt x="0" y="1058"/>
                  </a:lnTo>
                  <a:lnTo>
                    <a:pt x="0" y="1054"/>
                  </a:lnTo>
                  <a:close/>
                  <a:moveTo>
                    <a:pt x="456" y="1054"/>
                  </a:moveTo>
                  <a:lnTo>
                    <a:pt x="608" y="1054"/>
                  </a:lnTo>
                  <a:lnTo>
                    <a:pt x="608" y="1058"/>
                  </a:lnTo>
                  <a:lnTo>
                    <a:pt x="456" y="1058"/>
                  </a:lnTo>
                  <a:lnTo>
                    <a:pt x="456" y="1054"/>
                  </a:lnTo>
                  <a:close/>
                  <a:moveTo>
                    <a:pt x="0" y="1058"/>
                  </a:moveTo>
                  <a:lnTo>
                    <a:pt x="139" y="1058"/>
                  </a:lnTo>
                  <a:lnTo>
                    <a:pt x="139" y="1061"/>
                  </a:lnTo>
                  <a:lnTo>
                    <a:pt x="0" y="1061"/>
                  </a:lnTo>
                  <a:lnTo>
                    <a:pt x="0" y="1058"/>
                  </a:lnTo>
                  <a:close/>
                  <a:moveTo>
                    <a:pt x="458" y="1058"/>
                  </a:moveTo>
                  <a:lnTo>
                    <a:pt x="608" y="1058"/>
                  </a:lnTo>
                  <a:lnTo>
                    <a:pt x="608" y="1061"/>
                  </a:lnTo>
                  <a:lnTo>
                    <a:pt x="458" y="1061"/>
                  </a:lnTo>
                  <a:lnTo>
                    <a:pt x="458" y="1058"/>
                  </a:lnTo>
                  <a:close/>
                  <a:moveTo>
                    <a:pt x="0" y="1061"/>
                  </a:moveTo>
                  <a:lnTo>
                    <a:pt x="139" y="1061"/>
                  </a:lnTo>
                  <a:lnTo>
                    <a:pt x="139" y="1063"/>
                  </a:lnTo>
                  <a:lnTo>
                    <a:pt x="0" y="1063"/>
                  </a:lnTo>
                  <a:lnTo>
                    <a:pt x="0" y="1061"/>
                  </a:lnTo>
                  <a:close/>
                  <a:moveTo>
                    <a:pt x="458" y="1061"/>
                  </a:moveTo>
                  <a:lnTo>
                    <a:pt x="610" y="1061"/>
                  </a:lnTo>
                  <a:lnTo>
                    <a:pt x="610" y="1063"/>
                  </a:lnTo>
                  <a:lnTo>
                    <a:pt x="458" y="1063"/>
                  </a:lnTo>
                  <a:lnTo>
                    <a:pt x="458" y="1061"/>
                  </a:lnTo>
                  <a:close/>
                  <a:moveTo>
                    <a:pt x="0" y="1063"/>
                  </a:moveTo>
                  <a:lnTo>
                    <a:pt x="139" y="1063"/>
                  </a:lnTo>
                  <a:lnTo>
                    <a:pt x="139" y="1067"/>
                  </a:lnTo>
                  <a:lnTo>
                    <a:pt x="0" y="1067"/>
                  </a:lnTo>
                  <a:lnTo>
                    <a:pt x="0" y="1063"/>
                  </a:lnTo>
                  <a:close/>
                  <a:moveTo>
                    <a:pt x="460" y="1063"/>
                  </a:moveTo>
                  <a:lnTo>
                    <a:pt x="610" y="1063"/>
                  </a:lnTo>
                  <a:lnTo>
                    <a:pt x="610" y="1067"/>
                  </a:lnTo>
                  <a:lnTo>
                    <a:pt x="460" y="1067"/>
                  </a:lnTo>
                  <a:lnTo>
                    <a:pt x="460" y="1063"/>
                  </a:lnTo>
                  <a:close/>
                  <a:moveTo>
                    <a:pt x="0" y="1067"/>
                  </a:moveTo>
                  <a:lnTo>
                    <a:pt x="139" y="1067"/>
                  </a:lnTo>
                  <a:lnTo>
                    <a:pt x="139" y="1069"/>
                  </a:lnTo>
                  <a:lnTo>
                    <a:pt x="0" y="1069"/>
                  </a:lnTo>
                  <a:lnTo>
                    <a:pt x="0" y="1067"/>
                  </a:lnTo>
                  <a:close/>
                  <a:moveTo>
                    <a:pt x="460" y="1067"/>
                  </a:moveTo>
                  <a:lnTo>
                    <a:pt x="612" y="1067"/>
                  </a:lnTo>
                  <a:lnTo>
                    <a:pt x="612" y="1069"/>
                  </a:lnTo>
                  <a:lnTo>
                    <a:pt x="460" y="1069"/>
                  </a:lnTo>
                  <a:lnTo>
                    <a:pt x="460" y="1067"/>
                  </a:lnTo>
                  <a:close/>
                  <a:moveTo>
                    <a:pt x="0" y="1069"/>
                  </a:moveTo>
                  <a:lnTo>
                    <a:pt x="139" y="1069"/>
                  </a:lnTo>
                  <a:lnTo>
                    <a:pt x="139" y="1072"/>
                  </a:lnTo>
                  <a:lnTo>
                    <a:pt x="0" y="1072"/>
                  </a:lnTo>
                  <a:lnTo>
                    <a:pt x="0" y="1069"/>
                  </a:lnTo>
                  <a:close/>
                  <a:moveTo>
                    <a:pt x="462" y="1069"/>
                  </a:moveTo>
                  <a:lnTo>
                    <a:pt x="612" y="1069"/>
                  </a:lnTo>
                  <a:lnTo>
                    <a:pt x="612" y="1072"/>
                  </a:lnTo>
                  <a:lnTo>
                    <a:pt x="462" y="1072"/>
                  </a:lnTo>
                  <a:lnTo>
                    <a:pt x="462" y="1069"/>
                  </a:lnTo>
                  <a:close/>
                  <a:moveTo>
                    <a:pt x="0" y="1072"/>
                  </a:moveTo>
                  <a:lnTo>
                    <a:pt x="139" y="1072"/>
                  </a:lnTo>
                  <a:lnTo>
                    <a:pt x="139" y="1076"/>
                  </a:lnTo>
                  <a:lnTo>
                    <a:pt x="0" y="1076"/>
                  </a:lnTo>
                  <a:lnTo>
                    <a:pt x="0" y="1072"/>
                  </a:lnTo>
                  <a:close/>
                  <a:moveTo>
                    <a:pt x="462" y="1072"/>
                  </a:moveTo>
                  <a:lnTo>
                    <a:pt x="614" y="1072"/>
                  </a:lnTo>
                  <a:lnTo>
                    <a:pt x="614" y="1076"/>
                  </a:lnTo>
                  <a:lnTo>
                    <a:pt x="462" y="1076"/>
                  </a:lnTo>
                  <a:lnTo>
                    <a:pt x="462" y="1072"/>
                  </a:lnTo>
                  <a:close/>
                  <a:moveTo>
                    <a:pt x="0" y="1076"/>
                  </a:moveTo>
                  <a:lnTo>
                    <a:pt x="139" y="1076"/>
                  </a:lnTo>
                  <a:lnTo>
                    <a:pt x="139" y="1078"/>
                  </a:lnTo>
                  <a:lnTo>
                    <a:pt x="0" y="1078"/>
                  </a:lnTo>
                  <a:lnTo>
                    <a:pt x="0" y="1076"/>
                  </a:lnTo>
                  <a:close/>
                  <a:moveTo>
                    <a:pt x="465" y="1076"/>
                  </a:moveTo>
                  <a:lnTo>
                    <a:pt x="614" y="1076"/>
                  </a:lnTo>
                  <a:lnTo>
                    <a:pt x="614" y="1078"/>
                  </a:lnTo>
                  <a:lnTo>
                    <a:pt x="465" y="1078"/>
                  </a:lnTo>
                  <a:lnTo>
                    <a:pt x="465" y="1076"/>
                  </a:lnTo>
                  <a:close/>
                  <a:moveTo>
                    <a:pt x="0" y="1078"/>
                  </a:moveTo>
                  <a:lnTo>
                    <a:pt x="139" y="1078"/>
                  </a:lnTo>
                  <a:lnTo>
                    <a:pt x="139" y="1081"/>
                  </a:lnTo>
                  <a:lnTo>
                    <a:pt x="0" y="1081"/>
                  </a:lnTo>
                  <a:lnTo>
                    <a:pt x="0" y="1078"/>
                  </a:lnTo>
                  <a:close/>
                  <a:moveTo>
                    <a:pt x="465" y="1078"/>
                  </a:moveTo>
                  <a:lnTo>
                    <a:pt x="616" y="1078"/>
                  </a:lnTo>
                  <a:lnTo>
                    <a:pt x="616" y="1081"/>
                  </a:lnTo>
                  <a:lnTo>
                    <a:pt x="465" y="1081"/>
                  </a:lnTo>
                  <a:lnTo>
                    <a:pt x="465" y="1078"/>
                  </a:lnTo>
                  <a:close/>
                  <a:moveTo>
                    <a:pt x="0" y="1081"/>
                  </a:moveTo>
                  <a:lnTo>
                    <a:pt x="139" y="1081"/>
                  </a:lnTo>
                  <a:lnTo>
                    <a:pt x="139" y="1083"/>
                  </a:lnTo>
                  <a:lnTo>
                    <a:pt x="0" y="1083"/>
                  </a:lnTo>
                  <a:lnTo>
                    <a:pt x="0" y="1081"/>
                  </a:lnTo>
                  <a:close/>
                  <a:moveTo>
                    <a:pt x="467" y="1081"/>
                  </a:moveTo>
                  <a:lnTo>
                    <a:pt x="616" y="1081"/>
                  </a:lnTo>
                  <a:lnTo>
                    <a:pt x="616" y="1083"/>
                  </a:lnTo>
                  <a:lnTo>
                    <a:pt x="467" y="1083"/>
                  </a:lnTo>
                  <a:lnTo>
                    <a:pt x="467" y="1081"/>
                  </a:lnTo>
                  <a:close/>
                  <a:moveTo>
                    <a:pt x="0" y="1083"/>
                  </a:moveTo>
                  <a:lnTo>
                    <a:pt x="139" y="1083"/>
                  </a:lnTo>
                  <a:lnTo>
                    <a:pt x="139" y="1087"/>
                  </a:lnTo>
                  <a:lnTo>
                    <a:pt x="0" y="1087"/>
                  </a:lnTo>
                  <a:lnTo>
                    <a:pt x="0" y="1083"/>
                  </a:lnTo>
                  <a:close/>
                  <a:moveTo>
                    <a:pt x="467" y="1083"/>
                  </a:moveTo>
                  <a:lnTo>
                    <a:pt x="619" y="1083"/>
                  </a:lnTo>
                  <a:lnTo>
                    <a:pt x="619" y="1087"/>
                  </a:lnTo>
                  <a:lnTo>
                    <a:pt x="467" y="1087"/>
                  </a:lnTo>
                  <a:lnTo>
                    <a:pt x="467" y="1083"/>
                  </a:lnTo>
                  <a:close/>
                  <a:moveTo>
                    <a:pt x="0" y="1087"/>
                  </a:moveTo>
                  <a:lnTo>
                    <a:pt x="139" y="1087"/>
                  </a:lnTo>
                  <a:lnTo>
                    <a:pt x="139" y="1090"/>
                  </a:lnTo>
                  <a:lnTo>
                    <a:pt x="0" y="1090"/>
                  </a:lnTo>
                  <a:lnTo>
                    <a:pt x="0" y="1087"/>
                  </a:lnTo>
                  <a:close/>
                  <a:moveTo>
                    <a:pt x="469" y="1087"/>
                  </a:moveTo>
                  <a:lnTo>
                    <a:pt x="619" y="1087"/>
                  </a:lnTo>
                  <a:lnTo>
                    <a:pt x="619" y="1090"/>
                  </a:lnTo>
                  <a:lnTo>
                    <a:pt x="469" y="1090"/>
                  </a:lnTo>
                  <a:lnTo>
                    <a:pt x="469" y="1087"/>
                  </a:lnTo>
                  <a:close/>
                  <a:moveTo>
                    <a:pt x="0" y="1090"/>
                  </a:moveTo>
                  <a:lnTo>
                    <a:pt x="139" y="1090"/>
                  </a:lnTo>
                  <a:lnTo>
                    <a:pt x="139" y="1094"/>
                  </a:lnTo>
                  <a:lnTo>
                    <a:pt x="0" y="1094"/>
                  </a:lnTo>
                  <a:lnTo>
                    <a:pt x="0" y="1090"/>
                  </a:lnTo>
                  <a:close/>
                  <a:moveTo>
                    <a:pt x="469" y="1090"/>
                  </a:moveTo>
                  <a:lnTo>
                    <a:pt x="621" y="1090"/>
                  </a:lnTo>
                  <a:lnTo>
                    <a:pt x="621" y="1094"/>
                  </a:lnTo>
                  <a:lnTo>
                    <a:pt x="469" y="1094"/>
                  </a:lnTo>
                  <a:lnTo>
                    <a:pt x="469" y="1090"/>
                  </a:lnTo>
                  <a:close/>
                  <a:moveTo>
                    <a:pt x="0" y="1094"/>
                  </a:moveTo>
                  <a:lnTo>
                    <a:pt x="139" y="1094"/>
                  </a:lnTo>
                  <a:lnTo>
                    <a:pt x="139" y="1096"/>
                  </a:lnTo>
                  <a:lnTo>
                    <a:pt x="0" y="1096"/>
                  </a:lnTo>
                  <a:lnTo>
                    <a:pt x="0" y="1094"/>
                  </a:lnTo>
                  <a:close/>
                  <a:moveTo>
                    <a:pt x="471" y="1094"/>
                  </a:moveTo>
                  <a:lnTo>
                    <a:pt x="621" y="1094"/>
                  </a:lnTo>
                  <a:lnTo>
                    <a:pt x="621" y="1096"/>
                  </a:lnTo>
                  <a:lnTo>
                    <a:pt x="471" y="1096"/>
                  </a:lnTo>
                  <a:lnTo>
                    <a:pt x="471" y="1094"/>
                  </a:lnTo>
                  <a:close/>
                  <a:moveTo>
                    <a:pt x="0" y="1096"/>
                  </a:moveTo>
                  <a:lnTo>
                    <a:pt x="139" y="1096"/>
                  </a:lnTo>
                  <a:lnTo>
                    <a:pt x="139" y="1099"/>
                  </a:lnTo>
                  <a:lnTo>
                    <a:pt x="0" y="1099"/>
                  </a:lnTo>
                  <a:lnTo>
                    <a:pt x="0" y="1096"/>
                  </a:lnTo>
                  <a:close/>
                  <a:moveTo>
                    <a:pt x="471" y="1096"/>
                  </a:moveTo>
                  <a:lnTo>
                    <a:pt x="623" y="1096"/>
                  </a:lnTo>
                  <a:lnTo>
                    <a:pt x="623" y="1099"/>
                  </a:lnTo>
                  <a:lnTo>
                    <a:pt x="471" y="1099"/>
                  </a:lnTo>
                  <a:lnTo>
                    <a:pt x="471" y="1096"/>
                  </a:lnTo>
                  <a:close/>
                  <a:moveTo>
                    <a:pt x="0" y="1099"/>
                  </a:moveTo>
                  <a:lnTo>
                    <a:pt x="139" y="1099"/>
                  </a:lnTo>
                  <a:lnTo>
                    <a:pt x="139" y="1101"/>
                  </a:lnTo>
                  <a:lnTo>
                    <a:pt x="0" y="1101"/>
                  </a:lnTo>
                  <a:lnTo>
                    <a:pt x="0" y="1099"/>
                  </a:lnTo>
                  <a:close/>
                  <a:moveTo>
                    <a:pt x="474" y="1099"/>
                  </a:moveTo>
                  <a:lnTo>
                    <a:pt x="623" y="1099"/>
                  </a:lnTo>
                  <a:lnTo>
                    <a:pt x="623" y="1101"/>
                  </a:lnTo>
                  <a:lnTo>
                    <a:pt x="474" y="1101"/>
                  </a:lnTo>
                  <a:lnTo>
                    <a:pt x="474" y="1099"/>
                  </a:lnTo>
                  <a:close/>
                  <a:moveTo>
                    <a:pt x="0" y="1101"/>
                  </a:moveTo>
                  <a:lnTo>
                    <a:pt x="139" y="1101"/>
                  </a:lnTo>
                  <a:lnTo>
                    <a:pt x="139" y="1105"/>
                  </a:lnTo>
                  <a:lnTo>
                    <a:pt x="0" y="1105"/>
                  </a:lnTo>
                  <a:lnTo>
                    <a:pt x="0" y="1101"/>
                  </a:lnTo>
                  <a:close/>
                  <a:moveTo>
                    <a:pt x="474" y="1101"/>
                  </a:moveTo>
                  <a:lnTo>
                    <a:pt x="625" y="1101"/>
                  </a:lnTo>
                  <a:lnTo>
                    <a:pt x="625" y="1105"/>
                  </a:lnTo>
                  <a:lnTo>
                    <a:pt x="474" y="1105"/>
                  </a:lnTo>
                  <a:lnTo>
                    <a:pt x="474" y="1101"/>
                  </a:lnTo>
                  <a:close/>
                  <a:moveTo>
                    <a:pt x="0" y="1105"/>
                  </a:moveTo>
                  <a:lnTo>
                    <a:pt x="139" y="1105"/>
                  </a:lnTo>
                  <a:lnTo>
                    <a:pt x="139" y="1107"/>
                  </a:lnTo>
                  <a:lnTo>
                    <a:pt x="0" y="1107"/>
                  </a:lnTo>
                  <a:lnTo>
                    <a:pt x="0" y="1105"/>
                  </a:lnTo>
                  <a:close/>
                  <a:moveTo>
                    <a:pt x="476" y="1105"/>
                  </a:moveTo>
                  <a:lnTo>
                    <a:pt x="625" y="1105"/>
                  </a:lnTo>
                  <a:lnTo>
                    <a:pt x="625" y="1107"/>
                  </a:lnTo>
                  <a:lnTo>
                    <a:pt x="476" y="1107"/>
                  </a:lnTo>
                  <a:lnTo>
                    <a:pt x="476" y="1105"/>
                  </a:lnTo>
                  <a:close/>
                  <a:moveTo>
                    <a:pt x="0" y="1107"/>
                  </a:moveTo>
                  <a:lnTo>
                    <a:pt x="139" y="1107"/>
                  </a:lnTo>
                  <a:lnTo>
                    <a:pt x="139" y="1112"/>
                  </a:lnTo>
                  <a:lnTo>
                    <a:pt x="0" y="1112"/>
                  </a:lnTo>
                  <a:lnTo>
                    <a:pt x="0" y="1107"/>
                  </a:lnTo>
                  <a:close/>
                  <a:moveTo>
                    <a:pt x="476" y="1107"/>
                  </a:moveTo>
                  <a:lnTo>
                    <a:pt x="628" y="1107"/>
                  </a:lnTo>
                  <a:lnTo>
                    <a:pt x="628" y="1112"/>
                  </a:lnTo>
                  <a:lnTo>
                    <a:pt x="476" y="1112"/>
                  </a:lnTo>
                  <a:lnTo>
                    <a:pt x="476" y="1107"/>
                  </a:lnTo>
                  <a:close/>
                  <a:moveTo>
                    <a:pt x="0" y="1112"/>
                  </a:moveTo>
                  <a:lnTo>
                    <a:pt x="139" y="1112"/>
                  </a:lnTo>
                  <a:lnTo>
                    <a:pt x="139" y="1114"/>
                  </a:lnTo>
                  <a:lnTo>
                    <a:pt x="0" y="1114"/>
                  </a:lnTo>
                  <a:lnTo>
                    <a:pt x="0" y="1112"/>
                  </a:lnTo>
                  <a:close/>
                  <a:moveTo>
                    <a:pt x="478" y="1112"/>
                  </a:moveTo>
                  <a:lnTo>
                    <a:pt x="628" y="1112"/>
                  </a:lnTo>
                  <a:lnTo>
                    <a:pt x="628" y="1114"/>
                  </a:lnTo>
                  <a:lnTo>
                    <a:pt x="478" y="1114"/>
                  </a:lnTo>
                  <a:lnTo>
                    <a:pt x="478" y="1112"/>
                  </a:lnTo>
                  <a:close/>
                  <a:moveTo>
                    <a:pt x="0" y="1114"/>
                  </a:moveTo>
                  <a:lnTo>
                    <a:pt x="139" y="1114"/>
                  </a:lnTo>
                  <a:lnTo>
                    <a:pt x="139" y="1116"/>
                  </a:lnTo>
                  <a:lnTo>
                    <a:pt x="0" y="1116"/>
                  </a:lnTo>
                  <a:lnTo>
                    <a:pt x="0" y="1114"/>
                  </a:lnTo>
                  <a:close/>
                  <a:moveTo>
                    <a:pt x="478" y="1114"/>
                  </a:moveTo>
                  <a:lnTo>
                    <a:pt x="630" y="1114"/>
                  </a:lnTo>
                  <a:lnTo>
                    <a:pt x="630" y="1116"/>
                  </a:lnTo>
                  <a:lnTo>
                    <a:pt x="478" y="1116"/>
                  </a:lnTo>
                  <a:lnTo>
                    <a:pt x="478" y="1114"/>
                  </a:lnTo>
                  <a:close/>
                  <a:moveTo>
                    <a:pt x="0" y="1116"/>
                  </a:moveTo>
                  <a:lnTo>
                    <a:pt x="139" y="1116"/>
                  </a:lnTo>
                  <a:lnTo>
                    <a:pt x="139" y="1119"/>
                  </a:lnTo>
                  <a:lnTo>
                    <a:pt x="0" y="1119"/>
                  </a:lnTo>
                  <a:lnTo>
                    <a:pt x="0" y="1116"/>
                  </a:lnTo>
                  <a:close/>
                  <a:moveTo>
                    <a:pt x="480" y="1116"/>
                  </a:moveTo>
                  <a:lnTo>
                    <a:pt x="630" y="1116"/>
                  </a:lnTo>
                  <a:lnTo>
                    <a:pt x="630" y="1119"/>
                  </a:lnTo>
                  <a:lnTo>
                    <a:pt x="480" y="1119"/>
                  </a:lnTo>
                  <a:lnTo>
                    <a:pt x="480" y="1116"/>
                  </a:lnTo>
                  <a:close/>
                  <a:moveTo>
                    <a:pt x="0" y="1119"/>
                  </a:moveTo>
                  <a:lnTo>
                    <a:pt x="139" y="1119"/>
                  </a:lnTo>
                  <a:lnTo>
                    <a:pt x="139" y="1123"/>
                  </a:lnTo>
                  <a:lnTo>
                    <a:pt x="0" y="1123"/>
                  </a:lnTo>
                  <a:lnTo>
                    <a:pt x="0" y="1119"/>
                  </a:lnTo>
                  <a:close/>
                  <a:moveTo>
                    <a:pt x="480" y="1119"/>
                  </a:moveTo>
                  <a:lnTo>
                    <a:pt x="632" y="1119"/>
                  </a:lnTo>
                  <a:lnTo>
                    <a:pt x="632" y="1123"/>
                  </a:lnTo>
                  <a:lnTo>
                    <a:pt x="480" y="1123"/>
                  </a:lnTo>
                  <a:lnTo>
                    <a:pt x="480" y="1119"/>
                  </a:lnTo>
                  <a:close/>
                  <a:moveTo>
                    <a:pt x="0" y="1123"/>
                  </a:moveTo>
                  <a:lnTo>
                    <a:pt x="139" y="1123"/>
                  </a:lnTo>
                  <a:lnTo>
                    <a:pt x="139" y="1125"/>
                  </a:lnTo>
                  <a:lnTo>
                    <a:pt x="0" y="1125"/>
                  </a:lnTo>
                  <a:lnTo>
                    <a:pt x="0" y="1123"/>
                  </a:lnTo>
                  <a:close/>
                  <a:moveTo>
                    <a:pt x="482" y="1123"/>
                  </a:moveTo>
                  <a:lnTo>
                    <a:pt x="632" y="1123"/>
                  </a:lnTo>
                  <a:lnTo>
                    <a:pt x="632" y="1125"/>
                  </a:lnTo>
                  <a:lnTo>
                    <a:pt x="482" y="1125"/>
                  </a:lnTo>
                  <a:lnTo>
                    <a:pt x="482" y="1123"/>
                  </a:lnTo>
                  <a:close/>
                  <a:moveTo>
                    <a:pt x="0" y="1125"/>
                  </a:moveTo>
                  <a:lnTo>
                    <a:pt x="139" y="1125"/>
                  </a:lnTo>
                  <a:lnTo>
                    <a:pt x="139" y="1130"/>
                  </a:lnTo>
                  <a:lnTo>
                    <a:pt x="0" y="1130"/>
                  </a:lnTo>
                  <a:lnTo>
                    <a:pt x="0" y="1125"/>
                  </a:lnTo>
                  <a:close/>
                  <a:moveTo>
                    <a:pt x="482" y="1125"/>
                  </a:moveTo>
                  <a:lnTo>
                    <a:pt x="634" y="1125"/>
                  </a:lnTo>
                  <a:lnTo>
                    <a:pt x="634" y="1130"/>
                  </a:lnTo>
                  <a:lnTo>
                    <a:pt x="482" y="1130"/>
                  </a:lnTo>
                  <a:lnTo>
                    <a:pt x="482" y="1125"/>
                  </a:lnTo>
                  <a:close/>
                  <a:moveTo>
                    <a:pt x="0" y="1130"/>
                  </a:moveTo>
                  <a:lnTo>
                    <a:pt x="139" y="1130"/>
                  </a:lnTo>
                  <a:lnTo>
                    <a:pt x="139" y="1132"/>
                  </a:lnTo>
                  <a:lnTo>
                    <a:pt x="0" y="1132"/>
                  </a:lnTo>
                  <a:lnTo>
                    <a:pt x="0" y="1130"/>
                  </a:lnTo>
                  <a:close/>
                  <a:moveTo>
                    <a:pt x="485" y="1130"/>
                  </a:moveTo>
                  <a:lnTo>
                    <a:pt x="634" y="1130"/>
                  </a:lnTo>
                  <a:lnTo>
                    <a:pt x="634" y="1132"/>
                  </a:lnTo>
                  <a:lnTo>
                    <a:pt x="485" y="1132"/>
                  </a:lnTo>
                  <a:lnTo>
                    <a:pt x="485" y="1130"/>
                  </a:lnTo>
                  <a:close/>
                  <a:moveTo>
                    <a:pt x="0" y="1132"/>
                  </a:moveTo>
                  <a:lnTo>
                    <a:pt x="139" y="1132"/>
                  </a:lnTo>
                  <a:lnTo>
                    <a:pt x="139" y="1134"/>
                  </a:lnTo>
                  <a:lnTo>
                    <a:pt x="0" y="1134"/>
                  </a:lnTo>
                  <a:lnTo>
                    <a:pt x="0" y="1132"/>
                  </a:lnTo>
                  <a:close/>
                  <a:moveTo>
                    <a:pt x="485" y="1132"/>
                  </a:moveTo>
                  <a:lnTo>
                    <a:pt x="637" y="1132"/>
                  </a:lnTo>
                  <a:lnTo>
                    <a:pt x="637" y="1134"/>
                  </a:lnTo>
                  <a:lnTo>
                    <a:pt x="485" y="1134"/>
                  </a:lnTo>
                  <a:lnTo>
                    <a:pt x="485" y="1132"/>
                  </a:lnTo>
                  <a:close/>
                  <a:moveTo>
                    <a:pt x="0" y="1134"/>
                  </a:moveTo>
                  <a:lnTo>
                    <a:pt x="139" y="1134"/>
                  </a:lnTo>
                  <a:lnTo>
                    <a:pt x="139" y="1136"/>
                  </a:lnTo>
                  <a:lnTo>
                    <a:pt x="0" y="1136"/>
                  </a:lnTo>
                  <a:lnTo>
                    <a:pt x="0" y="1134"/>
                  </a:lnTo>
                  <a:close/>
                  <a:moveTo>
                    <a:pt x="487" y="1134"/>
                  </a:moveTo>
                  <a:lnTo>
                    <a:pt x="637" y="1134"/>
                  </a:lnTo>
                  <a:lnTo>
                    <a:pt x="637" y="1136"/>
                  </a:lnTo>
                  <a:lnTo>
                    <a:pt x="487" y="1136"/>
                  </a:lnTo>
                  <a:lnTo>
                    <a:pt x="487" y="1134"/>
                  </a:lnTo>
                  <a:close/>
                  <a:moveTo>
                    <a:pt x="0" y="1136"/>
                  </a:moveTo>
                  <a:lnTo>
                    <a:pt x="139" y="1136"/>
                  </a:lnTo>
                  <a:lnTo>
                    <a:pt x="139" y="1141"/>
                  </a:lnTo>
                  <a:lnTo>
                    <a:pt x="0" y="1141"/>
                  </a:lnTo>
                  <a:lnTo>
                    <a:pt x="0" y="1136"/>
                  </a:lnTo>
                  <a:close/>
                  <a:moveTo>
                    <a:pt x="487" y="1136"/>
                  </a:moveTo>
                  <a:lnTo>
                    <a:pt x="639" y="1136"/>
                  </a:lnTo>
                  <a:lnTo>
                    <a:pt x="639" y="1141"/>
                  </a:lnTo>
                  <a:lnTo>
                    <a:pt x="487" y="1141"/>
                  </a:lnTo>
                  <a:lnTo>
                    <a:pt x="487" y="1136"/>
                  </a:lnTo>
                  <a:close/>
                  <a:moveTo>
                    <a:pt x="0" y="1141"/>
                  </a:moveTo>
                  <a:lnTo>
                    <a:pt x="139" y="1141"/>
                  </a:lnTo>
                  <a:lnTo>
                    <a:pt x="139" y="1143"/>
                  </a:lnTo>
                  <a:lnTo>
                    <a:pt x="0" y="1143"/>
                  </a:lnTo>
                  <a:lnTo>
                    <a:pt x="0" y="1141"/>
                  </a:lnTo>
                  <a:close/>
                  <a:moveTo>
                    <a:pt x="489" y="1141"/>
                  </a:moveTo>
                  <a:lnTo>
                    <a:pt x="639" y="1141"/>
                  </a:lnTo>
                  <a:lnTo>
                    <a:pt x="639" y="1143"/>
                  </a:lnTo>
                  <a:lnTo>
                    <a:pt x="489" y="1143"/>
                  </a:lnTo>
                  <a:lnTo>
                    <a:pt x="489" y="1141"/>
                  </a:lnTo>
                  <a:close/>
                  <a:moveTo>
                    <a:pt x="0" y="1143"/>
                  </a:moveTo>
                  <a:lnTo>
                    <a:pt x="139" y="1143"/>
                  </a:lnTo>
                  <a:lnTo>
                    <a:pt x="139" y="1148"/>
                  </a:lnTo>
                  <a:lnTo>
                    <a:pt x="0" y="1148"/>
                  </a:lnTo>
                  <a:lnTo>
                    <a:pt x="0" y="1143"/>
                  </a:lnTo>
                  <a:close/>
                  <a:moveTo>
                    <a:pt x="489" y="1143"/>
                  </a:moveTo>
                  <a:lnTo>
                    <a:pt x="641" y="1143"/>
                  </a:lnTo>
                  <a:lnTo>
                    <a:pt x="641" y="1148"/>
                  </a:lnTo>
                  <a:lnTo>
                    <a:pt x="489" y="1148"/>
                  </a:lnTo>
                  <a:lnTo>
                    <a:pt x="489" y="1143"/>
                  </a:lnTo>
                  <a:close/>
                  <a:moveTo>
                    <a:pt x="0" y="1148"/>
                  </a:moveTo>
                  <a:lnTo>
                    <a:pt x="139" y="1148"/>
                  </a:lnTo>
                  <a:lnTo>
                    <a:pt x="139" y="1152"/>
                  </a:lnTo>
                  <a:lnTo>
                    <a:pt x="0" y="1152"/>
                  </a:lnTo>
                  <a:lnTo>
                    <a:pt x="0" y="1148"/>
                  </a:lnTo>
                  <a:close/>
                  <a:moveTo>
                    <a:pt x="491" y="1148"/>
                  </a:moveTo>
                  <a:lnTo>
                    <a:pt x="641" y="1148"/>
                  </a:lnTo>
                  <a:lnTo>
                    <a:pt x="641" y="1152"/>
                  </a:lnTo>
                  <a:lnTo>
                    <a:pt x="491" y="1152"/>
                  </a:lnTo>
                  <a:lnTo>
                    <a:pt x="491" y="1148"/>
                  </a:lnTo>
                  <a:close/>
                  <a:moveTo>
                    <a:pt x="0" y="1152"/>
                  </a:moveTo>
                  <a:lnTo>
                    <a:pt x="139" y="1152"/>
                  </a:lnTo>
                  <a:lnTo>
                    <a:pt x="139" y="1159"/>
                  </a:lnTo>
                  <a:lnTo>
                    <a:pt x="0" y="1159"/>
                  </a:lnTo>
                  <a:lnTo>
                    <a:pt x="0" y="1152"/>
                  </a:lnTo>
                  <a:close/>
                  <a:moveTo>
                    <a:pt x="494" y="1152"/>
                  </a:moveTo>
                  <a:lnTo>
                    <a:pt x="641" y="1152"/>
                  </a:lnTo>
                  <a:lnTo>
                    <a:pt x="641" y="1159"/>
                  </a:lnTo>
                  <a:lnTo>
                    <a:pt x="494" y="1159"/>
                  </a:lnTo>
                  <a:lnTo>
                    <a:pt x="494" y="1152"/>
                  </a:lnTo>
                  <a:close/>
                  <a:moveTo>
                    <a:pt x="0" y="1159"/>
                  </a:moveTo>
                  <a:lnTo>
                    <a:pt x="139" y="1159"/>
                  </a:lnTo>
                  <a:lnTo>
                    <a:pt x="139" y="1165"/>
                  </a:lnTo>
                  <a:lnTo>
                    <a:pt x="0" y="1165"/>
                  </a:lnTo>
                  <a:lnTo>
                    <a:pt x="0" y="1159"/>
                  </a:lnTo>
                  <a:close/>
                  <a:moveTo>
                    <a:pt x="496" y="1159"/>
                  </a:moveTo>
                  <a:lnTo>
                    <a:pt x="641" y="1159"/>
                  </a:lnTo>
                  <a:lnTo>
                    <a:pt x="641" y="1165"/>
                  </a:lnTo>
                  <a:lnTo>
                    <a:pt x="496" y="1165"/>
                  </a:lnTo>
                  <a:lnTo>
                    <a:pt x="496" y="1159"/>
                  </a:lnTo>
                  <a:close/>
                  <a:moveTo>
                    <a:pt x="0" y="1165"/>
                  </a:moveTo>
                  <a:lnTo>
                    <a:pt x="139" y="1165"/>
                  </a:lnTo>
                  <a:lnTo>
                    <a:pt x="139" y="1170"/>
                  </a:lnTo>
                  <a:lnTo>
                    <a:pt x="0" y="1170"/>
                  </a:lnTo>
                  <a:lnTo>
                    <a:pt x="0" y="1165"/>
                  </a:lnTo>
                  <a:close/>
                  <a:moveTo>
                    <a:pt x="498" y="1165"/>
                  </a:moveTo>
                  <a:lnTo>
                    <a:pt x="641" y="1165"/>
                  </a:lnTo>
                  <a:lnTo>
                    <a:pt x="641" y="1170"/>
                  </a:lnTo>
                  <a:lnTo>
                    <a:pt x="498" y="1170"/>
                  </a:lnTo>
                  <a:lnTo>
                    <a:pt x="498" y="1165"/>
                  </a:lnTo>
                  <a:close/>
                  <a:moveTo>
                    <a:pt x="0" y="1170"/>
                  </a:moveTo>
                  <a:lnTo>
                    <a:pt x="139" y="1170"/>
                  </a:lnTo>
                  <a:lnTo>
                    <a:pt x="139" y="1177"/>
                  </a:lnTo>
                  <a:lnTo>
                    <a:pt x="0" y="1177"/>
                  </a:lnTo>
                  <a:lnTo>
                    <a:pt x="0" y="1170"/>
                  </a:lnTo>
                  <a:close/>
                  <a:moveTo>
                    <a:pt x="500" y="1170"/>
                  </a:moveTo>
                  <a:lnTo>
                    <a:pt x="641" y="1170"/>
                  </a:lnTo>
                  <a:lnTo>
                    <a:pt x="641" y="1177"/>
                  </a:lnTo>
                  <a:lnTo>
                    <a:pt x="500" y="1177"/>
                  </a:lnTo>
                  <a:lnTo>
                    <a:pt x="500" y="1170"/>
                  </a:lnTo>
                  <a:close/>
                  <a:moveTo>
                    <a:pt x="2" y="1177"/>
                  </a:moveTo>
                  <a:lnTo>
                    <a:pt x="139" y="1177"/>
                  </a:lnTo>
                  <a:lnTo>
                    <a:pt x="139" y="1183"/>
                  </a:lnTo>
                  <a:lnTo>
                    <a:pt x="2" y="1183"/>
                  </a:lnTo>
                  <a:lnTo>
                    <a:pt x="2" y="1177"/>
                  </a:lnTo>
                  <a:close/>
                  <a:moveTo>
                    <a:pt x="503" y="1177"/>
                  </a:moveTo>
                  <a:lnTo>
                    <a:pt x="641" y="1177"/>
                  </a:lnTo>
                  <a:lnTo>
                    <a:pt x="641" y="1183"/>
                  </a:lnTo>
                  <a:lnTo>
                    <a:pt x="503" y="1183"/>
                  </a:lnTo>
                  <a:lnTo>
                    <a:pt x="503" y="1177"/>
                  </a:lnTo>
                  <a:close/>
                  <a:moveTo>
                    <a:pt x="2" y="1183"/>
                  </a:moveTo>
                  <a:lnTo>
                    <a:pt x="139" y="1183"/>
                  </a:lnTo>
                  <a:lnTo>
                    <a:pt x="139" y="1186"/>
                  </a:lnTo>
                  <a:lnTo>
                    <a:pt x="2" y="1186"/>
                  </a:lnTo>
                  <a:lnTo>
                    <a:pt x="2" y="1183"/>
                  </a:lnTo>
                  <a:close/>
                  <a:moveTo>
                    <a:pt x="505" y="1183"/>
                  </a:moveTo>
                  <a:lnTo>
                    <a:pt x="641" y="1183"/>
                  </a:lnTo>
                  <a:lnTo>
                    <a:pt x="641" y="1186"/>
                  </a:lnTo>
                  <a:lnTo>
                    <a:pt x="505" y="1186"/>
                  </a:lnTo>
                  <a:lnTo>
                    <a:pt x="505" y="1183"/>
                  </a:lnTo>
                  <a:close/>
                  <a:moveTo>
                    <a:pt x="5" y="1186"/>
                  </a:moveTo>
                  <a:lnTo>
                    <a:pt x="139" y="1186"/>
                  </a:lnTo>
                  <a:lnTo>
                    <a:pt x="139" y="1188"/>
                  </a:lnTo>
                  <a:lnTo>
                    <a:pt x="5" y="1188"/>
                  </a:lnTo>
                  <a:lnTo>
                    <a:pt x="5" y="1186"/>
                  </a:lnTo>
                  <a:close/>
                  <a:moveTo>
                    <a:pt x="505" y="1186"/>
                  </a:moveTo>
                  <a:lnTo>
                    <a:pt x="641" y="1186"/>
                  </a:lnTo>
                  <a:lnTo>
                    <a:pt x="641" y="1188"/>
                  </a:lnTo>
                  <a:lnTo>
                    <a:pt x="505" y="1188"/>
                  </a:lnTo>
                  <a:lnTo>
                    <a:pt x="505" y="1186"/>
                  </a:lnTo>
                  <a:close/>
                  <a:moveTo>
                    <a:pt x="5" y="1188"/>
                  </a:moveTo>
                  <a:lnTo>
                    <a:pt x="136" y="1188"/>
                  </a:lnTo>
                  <a:lnTo>
                    <a:pt x="136" y="1195"/>
                  </a:lnTo>
                  <a:lnTo>
                    <a:pt x="5" y="1195"/>
                  </a:lnTo>
                  <a:lnTo>
                    <a:pt x="5" y="1188"/>
                  </a:lnTo>
                  <a:close/>
                  <a:moveTo>
                    <a:pt x="507" y="1188"/>
                  </a:moveTo>
                  <a:lnTo>
                    <a:pt x="641" y="1188"/>
                  </a:lnTo>
                  <a:lnTo>
                    <a:pt x="641" y="1195"/>
                  </a:lnTo>
                  <a:lnTo>
                    <a:pt x="507" y="1195"/>
                  </a:lnTo>
                  <a:lnTo>
                    <a:pt x="507" y="1188"/>
                  </a:lnTo>
                  <a:close/>
                  <a:moveTo>
                    <a:pt x="7" y="1195"/>
                  </a:moveTo>
                  <a:lnTo>
                    <a:pt x="136" y="1195"/>
                  </a:lnTo>
                  <a:lnTo>
                    <a:pt x="136" y="1201"/>
                  </a:lnTo>
                  <a:lnTo>
                    <a:pt x="7" y="1201"/>
                  </a:lnTo>
                  <a:lnTo>
                    <a:pt x="7" y="1195"/>
                  </a:lnTo>
                  <a:close/>
                  <a:moveTo>
                    <a:pt x="509" y="1195"/>
                  </a:moveTo>
                  <a:lnTo>
                    <a:pt x="641" y="1195"/>
                  </a:lnTo>
                  <a:lnTo>
                    <a:pt x="641" y="1201"/>
                  </a:lnTo>
                  <a:lnTo>
                    <a:pt x="509" y="1201"/>
                  </a:lnTo>
                  <a:lnTo>
                    <a:pt x="509" y="1195"/>
                  </a:lnTo>
                  <a:close/>
                  <a:moveTo>
                    <a:pt x="7" y="1201"/>
                  </a:moveTo>
                  <a:lnTo>
                    <a:pt x="134" y="1201"/>
                  </a:lnTo>
                  <a:lnTo>
                    <a:pt x="134" y="1203"/>
                  </a:lnTo>
                  <a:lnTo>
                    <a:pt x="7" y="1203"/>
                  </a:lnTo>
                  <a:lnTo>
                    <a:pt x="7" y="1201"/>
                  </a:lnTo>
                  <a:close/>
                  <a:moveTo>
                    <a:pt x="511" y="1201"/>
                  </a:moveTo>
                  <a:lnTo>
                    <a:pt x="639" y="1201"/>
                  </a:lnTo>
                  <a:lnTo>
                    <a:pt x="639" y="1203"/>
                  </a:lnTo>
                  <a:lnTo>
                    <a:pt x="511" y="1203"/>
                  </a:lnTo>
                  <a:lnTo>
                    <a:pt x="511" y="1201"/>
                  </a:lnTo>
                  <a:close/>
                  <a:moveTo>
                    <a:pt x="9" y="1203"/>
                  </a:moveTo>
                  <a:lnTo>
                    <a:pt x="134" y="1203"/>
                  </a:lnTo>
                  <a:lnTo>
                    <a:pt x="134" y="1206"/>
                  </a:lnTo>
                  <a:lnTo>
                    <a:pt x="9" y="1206"/>
                  </a:lnTo>
                  <a:lnTo>
                    <a:pt x="9" y="1203"/>
                  </a:lnTo>
                  <a:close/>
                  <a:moveTo>
                    <a:pt x="514" y="1203"/>
                  </a:moveTo>
                  <a:lnTo>
                    <a:pt x="639" y="1203"/>
                  </a:lnTo>
                  <a:lnTo>
                    <a:pt x="639" y="1206"/>
                  </a:lnTo>
                  <a:lnTo>
                    <a:pt x="514" y="1206"/>
                  </a:lnTo>
                  <a:lnTo>
                    <a:pt x="514" y="1203"/>
                  </a:lnTo>
                  <a:close/>
                  <a:moveTo>
                    <a:pt x="11" y="1206"/>
                  </a:moveTo>
                  <a:lnTo>
                    <a:pt x="132" y="1206"/>
                  </a:lnTo>
                  <a:lnTo>
                    <a:pt x="132" y="1208"/>
                  </a:lnTo>
                  <a:lnTo>
                    <a:pt x="11" y="1208"/>
                  </a:lnTo>
                  <a:lnTo>
                    <a:pt x="11" y="1206"/>
                  </a:lnTo>
                  <a:close/>
                  <a:moveTo>
                    <a:pt x="514" y="1206"/>
                  </a:moveTo>
                  <a:lnTo>
                    <a:pt x="637" y="1206"/>
                  </a:lnTo>
                  <a:lnTo>
                    <a:pt x="637" y="1208"/>
                  </a:lnTo>
                  <a:lnTo>
                    <a:pt x="514" y="1208"/>
                  </a:lnTo>
                  <a:lnTo>
                    <a:pt x="514" y="1206"/>
                  </a:lnTo>
                  <a:close/>
                  <a:moveTo>
                    <a:pt x="11" y="1208"/>
                  </a:moveTo>
                  <a:lnTo>
                    <a:pt x="132" y="1208"/>
                  </a:lnTo>
                  <a:lnTo>
                    <a:pt x="132" y="1210"/>
                  </a:lnTo>
                  <a:lnTo>
                    <a:pt x="11" y="1210"/>
                  </a:lnTo>
                  <a:lnTo>
                    <a:pt x="11" y="1208"/>
                  </a:lnTo>
                  <a:close/>
                  <a:moveTo>
                    <a:pt x="516" y="1208"/>
                  </a:moveTo>
                  <a:lnTo>
                    <a:pt x="637" y="1208"/>
                  </a:lnTo>
                  <a:lnTo>
                    <a:pt x="637" y="1210"/>
                  </a:lnTo>
                  <a:lnTo>
                    <a:pt x="516" y="1210"/>
                  </a:lnTo>
                  <a:lnTo>
                    <a:pt x="516" y="1208"/>
                  </a:lnTo>
                  <a:close/>
                  <a:moveTo>
                    <a:pt x="14" y="1210"/>
                  </a:moveTo>
                  <a:lnTo>
                    <a:pt x="130" y="1210"/>
                  </a:lnTo>
                  <a:lnTo>
                    <a:pt x="130" y="1212"/>
                  </a:lnTo>
                  <a:lnTo>
                    <a:pt x="14" y="1212"/>
                  </a:lnTo>
                  <a:lnTo>
                    <a:pt x="14" y="1210"/>
                  </a:lnTo>
                  <a:close/>
                  <a:moveTo>
                    <a:pt x="516" y="1210"/>
                  </a:moveTo>
                  <a:lnTo>
                    <a:pt x="634" y="1210"/>
                  </a:lnTo>
                  <a:lnTo>
                    <a:pt x="634" y="1212"/>
                  </a:lnTo>
                  <a:lnTo>
                    <a:pt x="516" y="1212"/>
                  </a:lnTo>
                  <a:lnTo>
                    <a:pt x="516" y="1210"/>
                  </a:lnTo>
                  <a:close/>
                  <a:moveTo>
                    <a:pt x="14" y="1212"/>
                  </a:moveTo>
                  <a:lnTo>
                    <a:pt x="127" y="1212"/>
                  </a:lnTo>
                  <a:lnTo>
                    <a:pt x="127" y="1215"/>
                  </a:lnTo>
                  <a:lnTo>
                    <a:pt x="14" y="1215"/>
                  </a:lnTo>
                  <a:lnTo>
                    <a:pt x="14" y="1212"/>
                  </a:lnTo>
                  <a:close/>
                  <a:moveTo>
                    <a:pt x="518" y="1212"/>
                  </a:moveTo>
                  <a:lnTo>
                    <a:pt x="634" y="1212"/>
                  </a:lnTo>
                  <a:lnTo>
                    <a:pt x="634" y="1215"/>
                  </a:lnTo>
                  <a:lnTo>
                    <a:pt x="518" y="1215"/>
                  </a:lnTo>
                  <a:lnTo>
                    <a:pt x="518" y="1212"/>
                  </a:lnTo>
                  <a:close/>
                  <a:moveTo>
                    <a:pt x="16" y="1215"/>
                  </a:moveTo>
                  <a:lnTo>
                    <a:pt x="127" y="1215"/>
                  </a:lnTo>
                  <a:lnTo>
                    <a:pt x="127" y="1217"/>
                  </a:lnTo>
                  <a:lnTo>
                    <a:pt x="16" y="1217"/>
                  </a:lnTo>
                  <a:lnTo>
                    <a:pt x="16" y="1215"/>
                  </a:lnTo>
                  <a:close/>
                  <a:moveTo>
                    <a:pt x="518" y="1215"/>
                  </a:moveTo>
                  <a:lnTo>
                    <a:pt x="632" y="1215"/>
                  </a:lnTo>
                  <a:lnTo>
                    <a:pt x="632" y="1217"/>
                  </a:lnTo>
                  <a:lnTo>
                    <a:pt x="518" y="1217"/>
                  </a:lnTo>
                  <a:lnTo>
                    <a:pt x="518" y="1215"/>
                  </a:lnTo>
                  <a:close/>
                  <a:moveTo>
                    <a:pt x="16" y="1217"/>
                  </a:moveTo>
                  <a:lnTo>
                    <a:pt x="125" y="1217"/>
                  </a:lnTo>
                  <a:lnTo>
                    <a:pt x="125" y="1219"/>
                  </a:lnTo>
                  <a:lnTo>
                    <a:pt x="16" y="1219"/>
                  </a:lnTo>
                  <a:lnTo>
                    <a:pt x="16" y="1217"/>
                  </a:lnTo>
                  <a:close/>
                  <a:moveTo>
                    <a:pt x="520" y="1217"/>
                  </a:moveTo>
                  <a:lnTo>
                    <a:pt x="632" y="1217"/>
                  </a:lnTo>
                  <a:lnTo>
                    <a:pt x="632" y="1219"/>
                  </a:lnTo>
                  <a:lnTo>
                    <a:pt x="520" y="1219"/>
                  </a:lnTo>
                  <a:lnTo>
                    <a:pt x="520" y="1217"/>
                  </a:lnTo>
                  <a:close/>
                  <a:moveTo>
                    <a:pt x="18" y="1219"/>
                  </a:moveTo>
                  <a:lnTo>
                    <a:pt x="123" y="1219"/>
                  </a:lnTo>
                  <a:lnTo>
                    <a:pt x="123" y="1221"/>
                  </a:lnTo>
                  <a:lnTo>
                    <a:pt x="18" y="1221"/>
                  </a:lnTo>
                  <a:lnTo>
                    <a:pt x="18" y="1219"/>
                  </a:lnTo>
                  <a:close/>
                  <a:moveTo>
                    <a:pt x="520" y="1219"/>
                  </a:moveTo>
                  <a:lnTo>
                    <a:pt x="630" y="1219"/>
                  </a:lnTo>
                  <a:lnTo>
                    <a:pt x="630" y="1221"/>
                  </a:lnTo>
                  <a:lnTo>
                    <a:pt x="520" y="1221"/>
                  </a:lnTo>
                  <a:lnTo>
                    <a:pt x="520" y="1219"/>
                  </a:lnTo>
                  <a:close/>
                  <a:moveTo>
                    <a:pt x="18" y="1221"/>
                  </a:moveTo>
                  <a:lnTo>
                    <a:pt x="123" y="1221"/>
                  </a:lnTo>
                  <a:lnTo>
                    <a:pt x="123" y="1224"/>
                  </a:lnTo>
                  <a:lnTo>
                    <a:pt x="18" y="1224"/>
                  </a:lnTo>
                  <a:lnTo>
                    <a:pt x="18" y="1221"/>
                  </a:lnTo>
                  <a:close/>
                  <a:moveTo>
                    <a:pt x="523" y="1221"/>
                  </a:moveTo>
                  <a:lnTo>
                    <a:pt x="628" y="1221"/>
                  </a:lnTo>
                  <a:lnTo>
                    <a:pt x="628" y="1224"/>
                  </a:lnTo>
                  <a:lnTo>
                    <a:pt x="523" y="1224"/>
                  </a:lnTo>
                  <a:lnTo>
                    <a:pt x="523" y="1221"/>
                  </a:lnTo>
                  <a:close/>
                  <a:moveTo>
                    <a:pt x="20" y="1224"/>
                  </a:moveTo>
                  <a:lnTo>
                    <a:pt x="121" y="1224"/>
                  </a:lnTo>
                  <a:lnTo>
                    <a:pt x="121" y="1226"/>
                  </a:lnTo>
                  <a:lnTo>
                    <a:pt x="20" y="1226"/>
                  </a:lnTo>
                  <a:lnTo>
                    <a:pt x="20" y="1224"/>
                  </a:lnTo>
                  <a:close/>
                  <a:moveTo>
                    <a:pt x="523" y="1224"/>
                  </a:moveTo>
                  <a:lnTo>
                    <a:pt x="625" y="1224"/>
                  </a:lnTo>
                  <a:lnTo>
                    <a:pt x="625" y="1226"/>
                  </a:lnTo>
                  <a:lnTo>
                    <a:pt x="523" y="1226"/>
                  </a:lnTo>
                  <a:lnTo>
                    <a:pt x="523" y="1224"/>
                  </a:lnTo>
                  <a:close/>
                  <a:moveTo>
                    <a:pt x="20" y="1226"/>
                  </a:moveTo>
                  <a:lnTo>
                    <a:pt x="119" y="1226"/>
                  </a:lnTo>
                  <a:lnTo>
                    <a:pt x="119" y="1228"/>
                  </a:lnTo>
                  <a:lnTo>
                    <a:pt x="20" y="1228"/>
                  </a:lnTo>
                  <a:lnTo>
                    <a:pt x="20" y="1226"/>
                  </a:lnTo>
                  <a:close/>
                  <a:moveTo>
                    <a:pt x="527" y="1226"/>
                  </a:moveTo>
                  <a:lnTo>
                    <a:pt x="623" y="1226"/>
                  </a:lnTo>
                  <a:lnTo>
                    <a:pt x="623" y="1228"/>
                  </a:lnTo>
                  <a:lnTo>
                    <a:pt x="527" y="1228"/>
                  </a:lnTo>
                  <a:lnTo>
                    <a:pt x="527" y="1226"/>
                  </a:lnTo>
                  <a:close/>
                  <a:moveTo>
                    <a:pt x="25" y="1228"/>
                  </a:moveTo>
                  <a:lnTo>
                    <a:pt x="116" y="1228"/>
                  </a:lnTo>
                  <a:lnTo>
                    <a:pt x="116" y="1230"/>
                  </a:lnTo>
                  <a:lnTo>
                    <a:pt x="25" y="1230"/>
                  </a:lnTo>
                  <a:lnTo>
                    <a:pt x="25" y="1228"/>
                  </a:lnTo>
                  <a:close/>
                  <a:moveTo>
                    <a:pt x="529" y="1228"/>
                  </a:moveTo>
                  <a:lnTo>
                    <a:pt x="619" y="1228"/>
                  </a:lnTo>
                  <a:lnTo>
                    <a:pt x="619" y="1230"/>
                  </a:lnTo>
                  <a:lnTo>
                    <a:pt x="529" y="1230"/>
                  </a:lnTo>
                  <a:lnTo>
                    <a:pt x="529" y="1228"/>
                  </a:lnTo>
                  <a:close/>
                  <a:moveTo>
                    <a:pt x="27" y="1230"/>
                  </a:moveTo>
                  <a:lnTo>
                    <a:pt x="114" y="1230"/>
                  </a:lnTo>
                  <a:lnTo>
                    <a:pt x="114" y="1232"/>
                  </a:lnTo>
                  <a:lnTo>
                    <a:pt x="27" y="1232"/>
                  </a:lnTo>
                  <a:lnTo>
                    <a:pt x="27" y="1230"/>
                  </a:lnTo>
                  <a:close/>
                  <a:moveTo>
                    <a:pt x="532" y="1230"/>
                  </a:moveTo>
                  <a:lnTo>
                    <a:pt x="616" y="1230"/>
                  </a:lnTo>
                  <a:lnTo>
                    <a:pt x="616" y="1232"/>
                  </a:lnTo>
                  <a:lnTo>
                    <a:pt x="532" y="1232"/>
                  </a:lnTo>
                  <a:lnTo>
                    <a:pt x="532" y="1230"/>
                  </a:lnTo>
                  <a:close/>
                  <a:moveTo>
                    <a:pt x="31" y="1232"/>
                  </a:moveTo>
                  <a:lnTo>
                    <a:pt x="110" y="1232"/>
                  </a:lnTo>
                  <a:lnTo>
                    <a:pt x="110" y="1235"/>
                  </a:lnTo>
                  <a:lnTo>
                    <a:pt x="31" y="1235"/>
                  </a:lnTo>
                  <a:lnTo>
                    <a:pt x="31" y="1232"/>
                  </a:lnTo>
                  <a:close/>
                  <a:moveTo>
                    <a:pt x="536" y="1232"/>
                  </a:moveTo>
                  <a:lnTo>
                    <a:pt x="614" y="1232"/>
                  </a:lnTo>
                  <a:lnTo>
                    <a:pt x="614" y="1235"/>
                  </a:lnTo>
                  <a:lnTo>
                    <a:pt x="536" y="1235"/>
                  </a:lnTo>
                  <a:lnTo>
                    <a:pt x="536" y="1232"/>
                  </a:lnTo>
                  <a:close/>
                  <a:moveTo>
                    <a:pt x="34" y="1235"/>
                  </a:moveTo>
                  <a:lnTo>
                    <a:pt x="107" y="1235"/>
                  </a:lnTo>
                  <a:lnTo>
                    <a:pt x="107" y="1237"/>
                  </a:lnTo>
                  <a:lnTo>
                    <a:pt x="34" y="1237"/>
                  </a:lnTo>
                  <a:lnTo>
                    <a:pt x="34" y="1235"/>
                  </a:lnTo>
                  <a:close/>
                  <a:moveTo>
                    <a:pt x="538" y="1235"/>
                  </a:moveTo>
                  <a:lnTo>
                    <a:pt x="610" y="1235"/>
                  </a:lnTo>
                  <a:lnTo>
                    <a:pt x="610" y="1237"/>
                  </a:lnTo>
                  <a:lnTo>
                    <a:pt x="538" y="1237"/>
                  </a:lnTo>
                  <a:lnTo>
                    <a:pt x="538" y="1235"/>
                  </a:lnTo>
                  <a:close/>
                  <a:moveTo>
                    <a:pt x="38" y="1237"/>
                  </a:moveTo>
                  <a:lnTo>
                    <a:pt x="103" y="1237"/>
                  </a:lnTo>
                  <a:lnTo>
                    <a:pt x="103" y="1239"/>
                  </a:lnTo>
                  <a:lnTo>
                    <a:pt x="38" y="1239"/>
                  </a:lnTo>
                  <a:lnTo>
                    <a:pt x="38" y="1237"/>
                  </a:lnTo>
                  <a:close/>
                  <a:moveTo>
                    <a:pt x="541" y="1237"/>
                  </a:moveTo>
                  <a:lnTo>
                    <a:pt x="605" y="1237"/>
                  </a:lnTo>
                  <a:lnTo>
                    <a:pt x="605" y="1239"/>
                  </a:lnTo>
                  <a:lnTo>
                    <a:pt x="541" y="1239"/>
                  </a:lnTo>
                  <a:lnTo>
                    <a:pt x="541" y="1237"/>
                  </a:lnTo>
                  <a:close/>
                  <a:moveTo>
                    <a:pt x="40" y="1239"/>
                  </a:moveTo>
                  <a:lnTo>
                    <a:pt x="101" y="1239"/>
                  </a:lnTo>
                  <a:lnTo>
                    <a:pt x="101" y="1241"/>
                  </a:lnTo>
                  <a:lnTo>
                    <a:pt x="40" y="1241"/>
                  </a:lnTo>
                  <a:lnTo>
                    <a:pt x="40" y="1239"/>
                  </a:lnTo>
                  <a:close/>
                  <a:moveTo>
                    <a:pt x="543" y="1239"/>
                  </a:moveTo>
                  <a:lnTo>
                    <a:pt x="599" y="1239"/>
                  </a:lnTo>
                  <a:lnTo>
                    <a:pt x="599" y="1241"/>
                  </a:lnTo>
                  <a:lnTo>
                    <a:pt x="543" y="1241"/>
                  </a:lnTo>
                  <a:lnTo>
                    <a:pt x="543" y="1239"/>
                  </a:lnTo>
                  <a:close/>
                  <a:moveTo>
                    <a:pt x="43" y="1241"/>
                  </a:moveTo>
                  <a:lnTo>
                    <a:pt x="96" y="1241"/>
                  </a:lnTo>
                  <a:lnTo>
                    <a:pt x="96" y="1244"/>
                  </a:lnTo>
                  <a:lnTo>
                    <a:pt x="43" y="1244"/>
                  </a:lnTo>
                  <a:lnTo>
                    <a:pt x="43" y="1241"/>
                  </a:lnTo>
                  <a:close/>
                  <a:moveTo>
                    <a:pt x="552" y="1241"/>
                  </a:moveTo>
                  <a:lnTo>
                    <a:pt x="594" y="1241"/>
                  </a:lnTo>
                  <a:lnTo>
                    <a:pt x="594" y="1244"/>
                  </a:lnTo>
                  <a:lnTo>
                    <a:pt x="552" y="1244"/>
                  </a:lnTo>
                  <a:lnTo>
                    <a:pt x="552" y="1241"/>
                  </a:lnTo>
                  <a:close/>
                  <a:moveTo>
                    <a:pt x="56" y="1244"/>
                  </a:moveTo>
                  <a:lnTo>
                    <a:pt x="83" y="1244"/>
                  </a:lnTo>
                  <a:lnTo>
                    <a:pt x="83" y="1246"/>
                  </a:lnTo>
                  <a:lnTo>
                    <a:pt x="56" y="1246"/>
                  </a:lnTo>
                  <a:lnTo>
                    <a:pt x="56" y="1244"/>
                  </a:lnTo>
                  <a:close/>
                  <a:moveTo>
                    <a:pt x="558" y="1244"/>
                  </a:moveTo>
                  <a:lnTo>
                    <a:pt x="587" y="1244"/>
                  </a:lnTo>
                  <a:lnTo>
                    <a:pt x="587" y="1246"/>
                  </a:lnTo>
                  <a:lnTo>
                    <a:pt x="558" y="1246"/>
                  </a:lnTo>
                  <a:lnTo>
                    <a:pt x="558" y="1244"/>
                  </a:lnTo>
                  <a:close/>
                </a:path>
              </a:pathLst>
            </a:custGeom>
            <a:solidFill>
              <a:srgbClr val="120D15"/>
            </a:solidFill>
            <a:ln w="0">
              <a:solidFill>
                <a:srgbClr val="120D15"/>
              </a:solidFill>
              <a:prstDash val="solid"/>
              <a:round/>
              <a:headEnd/>
              <a:tailEnd/>
            </a:ln>
          </p:spPr>
          <p:txBody>
            <a:bodyPr/>
            <a:lstStyle/>
            <a:p>
              <a:endParaRPr lang="de-DE" sz="3200" b="1">
                <a:solidFill>
                  <a:prstClr val="black"/>
                </a:solidFill>
                <a:latin typeface="Arial"/>
              </a:endParaRPr>
            </a:p>
          </p:txBody>
        </p:sp>
        <p:sp>
          <p:nvSpPr>
            <p:cNvPr id="12" name="Freeform 10"/>
            <p:cNvSpPr>
              <a:spLocks/>
            </p:cNvSpPr>
            <p:nvPr/>
          </p:nvSpPr>
          <p:spPr bwMode="auto">
            <a:xfrm>
              <a:off x="3115" y="927"/>
              <a:ext cx="141" cy="1251"/>
            </a:xfrm>
            <a:custGeom>
              <a:avLst/>
              <a:gdLst>
                <a:gd name="T0" fmla="*/ 141 w 141"/>
                <a:gd name="T1" fmla="*/ 78 h 1251"/>
                <a:gd name="T2" fmla="*/ 134 w 141"/>
                <a:gd name="T3" fmla="*/ 47 h 1251"/>
                <a:gd name="T4" fmla="*/ 119 w 141"/>
                <a:gd name="T5" fmla="*/ 23 h 1251"/>
                <a:gd name="T6" fmla="*/ 96 w 141"/>
                <a:gd name="T7" fmla="*/ 7 h 1251"/>
                <a:gd name="T8" fmla="*/ 69 w 141"/>
                <a:gd name="T9" fmla="*/ 0 h 1251"/>
                <a:gd name="T10" fmla="*/ 40 w 141"/>
                <a:gd name="T11" fmla="*/ 7 h 1251"/>
                <a:gd name="T12" fmla="*/ 20 w 141"/>
                <a:gd name="T13" fmla="*/ 23 h 1251"/>
                <a:gd name="T14" fmla="*/ 5 w 141"/>
                <a:gd name="T15" fmla="*/ 47 h 1251"/>
                <a:gd name="T16" fmla="*/ 0 w 141"/>
                <a:gd name="T17" fmla="*/ 78 h 1251"/>
                <a:gd name="T18" fmla="*/ 0 w 141"/>
                <a:gd name="T19" fmla="*/ 1173 h 1251"/>
                <a:gd name="T20" fmla="*/ 5 w 141"/>
                <a:gd name="T21" fmla="*/ 1204 h 1251"/>
                <a:gd name="T22" fmla="*/ 20 w 141"/>
                <a:gd name="T23" fmla="*/ 1229 h 1251"/>
                <a:gd name="T24" fmla="*/ 43 w 141"/>
                <a:gd name="T25" fmla="*/ 1244 h 1251"/>
                <a:gd name="T26" fmla="*/ 72 w 141"/>
                <a:gd name="T27" fmla="*/ 1251 h 1251"/>
                <a:gd name="T28" fmla="*/ 98 w 141"/>
                <a:gd name="T29" fmla="*/ 1244 h 1251"/>
                <a:gd name="T30" fmla="*/ 121 w 141"/>
                <a:gd name="T31" fmla="*/ 1229 h 1251"/>
                <a:gd name="T32" fmla="*/ 136 w 141"/>
                <a:gd name="T33" fmla="*/ 1204 h 1251"/>
                <a:gd name="T34" fmla="*/ 141 w 141"/>
                <a:gd name="T35" fmla="*/ 1173 h 1251"/>
                <a:gd name="T36" fmla="*/ 141 w 141"/>
                <a:gd name="T37" fmla="*/ 78 h 12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1" h="1251">
                  <a:moveTo>
                    <a:pt x="141" y="78"/>
                  </a:moveTo>
                  <a:lnTo>
                    <a:pt x="134" y="47"/>
                  </a:lnTo>
                  <a:lnTo>
                    <a:pt x="119" y="23"/>
                  </a:lnTo>
                  <a:lnTo>
                    <a:pt x="96" y="7"/>
                  </a:lnTo>
                  <a:lnTo>
                    <a:pt x="69" y="0"/>
                  </a:lnTo>
                  <a:lnTo>
                    <a:pt x="40" y="7"/>
                  </a:lnTo>
                  <a:lnTo>
                    <a:pt x="20" y="23"/>
                  </a:lnTo>
                  <a:lnTo>
                    <a:pt x="5" y="47"/>
                  </a:lnTo>
                  <a:lnTo>
                    <a:pt x="0" y="78"/>
                  </a:lnTo>
                  <a:lnTo>
                    <a:pt x="0" y="1173"/>
                  </a:lnTo>
                  <a:lnTo>
                    <a:pt x="5" y="1204"/>
                  </a:lnTo>
                  <a:lnTo>
                    <a:pt x="20" y="1229"/>
                  </a:lnTo>
                  <a:lnTo>
                    <a:pt x="43" y="1244"/>
                  </a:lnTo>
                  <a:lnTo>
                    <a:pt x="72" y="1251"/>
                  </a:lnTo>
                  <a:lnTo>
                    <a:pt x="98" y="1244"/>
                  </a:lnTo>
                  <a:lnTo>
                    <a:pt x="121" y="1229"/>
                  </a:lnTo>
                  <a:lnTo>
                    <a:pt x="136" y="1204"/>
                  </a:lnTo>
                  <a:lnTo>
                    <a:pt x="141" y="1173"/>
                  </a:lnTo>
                  <a:lnTo>
                    <a:pt x="141" y="78"/>
                  </a:lnTo>
                  <a:close/>
                </a:path>
              </a:pathLst>
            </a:custGeom>
            <a:solidFill>
              <a:srgbClr val="120D15"/>
            </a:solidFill>
            <a:ln w="0">
              <a:solidFill>
                <a:srgbClr val="120D15"/>
              </a:solidFill>
              <a:prstDash val="solid"/>
              <a:round/>
              <a:headEnd/>
              <a:tailEnd/>
            </a:ln>
          </p:spPr>
          <p:txBody>
            <a:bodyPr/>
            <a:lstStyle/>
            <a:p>
              <a:endParaRPr lang="de-DE" sz="3200" b="1">
                <a:solidFill>
                  <a:prstClr val="black"/>
                </a:solidFill>
                <a:latin typeface="Arial"/>
              </a:endParaRPr>
            </a:p>
          </p:txBody>
        </p:sp>
        <p:sp>
          <p:nvSpPr>
            <p:cNvPr id="13" name="Freeform 11"/>
            <p:cNvSpPr>
              <a:spLocks/>
            </p:cNvSpPr>
            <p:nvPr/>
          </p:nvSpPr>
          <p:spPr bwMode="auto">
            <a:xfrm>
              <a:off x="2256" y="925"/>
              <a:ext cx="710" cy="1251"/>
            </a:xfrm>
            <a:custGeom>
              <a:avLst/>
              <a:gdLst>
                <a:gd name="T0" fmla="*/ 710 w 710"/>
                <a:gd name="T1" fmla="*/ 1155 h 1251"/>
                <a:gd name="T2" fmla="*/ 442 w 710"/>
                <a:gd name="T3" fmla="*/ 60 h 1251"/>
                <a:gd name="T4" fmla="*/ 430 w 710"/>
                <a:gd name="T5" fmla="*/ 38 h 1251"/>
                <a:gd name="T6" fmla="*/ 415 w 710"/>
                <a:gd name="T7" fmla="*/ 20 h 1251"/>
                <a:gd name="T8" fmla="*/ 395 w 710"/>
                <a:gd name="T9" fmla="*/ 7 h 1251"/>
                <a:gd name="T10" fmla="*/ 372 w 710"/>
                <a:gd name="T11" fmla="*/ 2 h 1251"/>
                <a:gd name="T12" fmla="*/ 359 w 710"/>
                <a:gd name="T13" fmla="*/ 0 h 1251"/>
                <a:gd name="T14" fmla="*/ 346 w 710"/>
                <a:gd name="T15" fmla="*/ 2 h 1251"/>
                <a:gd name="T16" fmla="*/ 323 w 710"/>
                <a:gd name="T17" fmla="*/ 13 h 1251"/>
                <a:gd name="T18" fmla="*/ 308 w 710"/>
                <a:gd name="T19" fmla="*/ 29 h 1251"/>
                <a:gd name="T20" fmla="*/ 299 w 710"/>
                <a:gd name="T21" fmla="*/ 51 h 1251"/>
                <a:gd name="T22" fmla="*/ 294 w 710"/>
                <a:gd name="T23" fmla="*/ 76 h 1251"/>
                <a:gd name="T24" fmla="*/ 299 w 710"/>
                <a:gd name="T25" fmla="*/ 103 h 1251"/>
                <a:gd name="T26" fmla="*/ 459 w 710"/>
                <a:gd name="T27" fmla="*/ 773 h 1251"/>
                <a:gd name="T28" fmla="*/ 84 w 710"/>
                <a:gd name="T29" fmla="*/ 773 h 1251"/>
                <a:gd name="T30" fmla="*/ 51 w 710"/>
                <a:gd name="T31" fmla="*/ 777 h 1251"/>
                <a:gd name="T32" fmla="*/ 24 w 710"/>
                <a:gd name="T33" fmla="*/ 795 h 1251"/>
                <a:gd name="T34" fmla="*/ 6 w 710"/>
                <a:gd name="T35" fmla="*/ 820 h 1251"/>
                <a:gd name="T36" fmla="*/ 0 w 710"/>
                <a:gd name="T37" fmla="*/ 851 h 1251"/>
                <a:gd name="T38" fmla="*/ 6 w 710"/>
                <a:gd name="T39" fmla="*/ 880 h 1251"/>
                <a:gd name="T40" fmla="*/ 24 w 710"/>
                <a:gd name="T41" fmla="*/ 905 h 1251"/>
                <a:gd name="T42" fmla="*/ 51 w 710"/>
                <a:gd name="T43" fmla="*/ 920 h 1251"/>
                <a:gd name="T44" fmla="*/ 84 w 710"/>
                <a:gd name="T45" fmla="*/ 927 h 1251"/>
                <a:gd name="T46" fmla="*/ 497 w 710"/>
                <a:gd name="T47" fmla="*/ 927 h 1251"/>
                <a:gd name="T48" fmla="*/ 511 w 710"/>
                <a:gd name="T49" fmla="*/ 980 h 1251"/>
                <a:gd name="T50" fmla="*/ 524 w 710"/>
                <a:gd name="T51" fmla="*/ 1036 h 1251"/>
                <a:gd name="T52" fmla="*/ 538 w 710"/>
                <a:gd name="T53" fmla="*/ 1094 h 1251"/>
                <a:gd name="T54" fmla="*/ 551 w 710"/>
                <a:gd name="T55" fmla="*/ 1148 h 1251"/>
                <a:gd name="T56" fmla="*/ 562 w 710"/>
                <a:gd name="T57" fmla="*/ 1195 h 1251"/>
                <a:gd name="T58" fmla="*/ 573 w 710"/>
                <a:gd name="T59" fmla="*/ 1217 h 1251"/>
                <a:gd name="T60" fmla="*/ 587 w 710"/>
                <a:gd name="T61" fmla="*/ 1235 h 1251"/>
                <a:gd name="T62" fmla="*/ 607 w 710"/>
                <a:gd name="T63" fmla="*/ 1246 h 1251"/>
                <a:gd name="T64" fmla="*/ 629 w 710"/>
                <a:gd name="T65" fmla="*/ 1251 h 1251"/>
                <a:gd name="T66" fmla="*/ 654 w 710"/>
                <a:gd name="T67" fmla="*/ 1248 h 1251"/>
                <a:gd name="T68" fmla="*/ 676 w 710"/>
                <a:gd name="T69" fmla="*/ 1239 h 1251"/>
                <a:gd name="T70" fmla="*/ 694 w 710"/>
                <a:gd name="T71" fmla="*/ 1224 h 1251"/>
                <a:gd name="T72" fmla="*/ 705 w 710"/>
                <a:gd name="T73" fmla="*/ 1202 h 1251"/>
                <a:gd name="T74" fmla="*/ 710 w 710"/>
                <a:gd name="T75" fmla="*/ 1179 h 1251"/>
                <a:gd name="T76" fmla="*/ 710 w 710"/>
                <a:gd name="T77" fmla="*/ 1155 h 12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10" h="1251">
                  <a:moveTo>
                    <a:pt x="710" y="1155"/>
                  </a:moveTo>
                  <a:lnTo>
                    <a:pt x="442" y="60"/>
                  </a:lnTo>
                  <a:lnTo>
                    <a:pt x="430" y="38"/>
                  </a:lnTo>
                  <a:lnTo>
                    <a:pt x="415" y="20"/>
                  </a:lnTo>
                  <a:lnTo>
                    <a:pt x="395" y="7"/>
                  </a:lnTo>
                  <a:lnTo>
                    <a:pt x="372" y="2"/>
                  </a:lnTo>
                  <a:lnTo>
                    <a:pt x="359" y="0"/>
                  </a:lnTo>
                  <a:lnTo>
                    <a:pt x="346" y="2"/>
                  </a:lnTo>
                  <a:lnTo>
                    <a:pt x="323" y="13"/>
                  </a:lnTo>
                  <a:lnTo>
                    <a:pt x="308" y="29"/>
                  </a:lnTo>
                  <a:lnTo>
                    <a:pt x="299" y="51"/>
                  </a:lnTo>
                  <a:lnTo>
                    <a:pt x="294" y="76"/>
                  </a:lnTo>
                  <a:lnTo>
                    <a:pt x="299" y="103"/>
                  </a:lnTo>
                  <a:lnTo>
                    <a:pt x="459" y="773"/>
                  </a:lnTo>
                  <a:lnTo>
                    <a:pt x="84" y="773"/>
                  </a:lnTo>
                  <a:lnTo>
                    <a:pt x="51" y="777"/>
                  </a:lnTo>
                  <a:lnTo>
                    <a:pt x="24" y="795"/>
                  </a:lnTo>
                  <a:lnTo>
                    <a:pt x="6" y="820"/>
                  </a:lnTo>
                  <a:lnTo>
                    <a:pt x="0" y="851"/>
                  </a:lnTo>
                  <a:lnTo>
                    <a:pt x="6" y="880"/>
                  </a:lnTo>
                  <a:lnTo>
                    <a:pt x="24" y="905"/>
                  </a:lnTo>
                  <a:lnTo>
                    <a:pt x="51" y="920"/>
                  </a:lnTo>
                  <a:lnTo>
                    <a:pt x="84" y="927"/>
                  </a:lnTo>
                  <a:lnTo>
                    <a:pt x="497" y="927"/>
                  </a:lnTo>
                  <a:lnTo>
                    <a:pt x="511" y="980"/>
                  </a:lnTo>
                  <a:lnTo>
                    <a:pt x="524" y="1036"/>
                  </a:lnTo>
                  <a:lnTo>
                    <a:pt x="538" y="1094"/>
                  </a:lnTo>
                  <a:lnTo>
                    <a:pt x="551" y="1148"/>
                  </a:lnTo>
                  <a:lnTo>
                    <a:pt x="562" y="1195"/>
                  </a:lnTo>
                  <a:lnTo>
                    <a:pt x="573" y="1217"/>
                  </a:lnTo>
                  <a:lnTo>
                    <a:pt x="587" y="1235"/>
                  </a:lnTo>
                  <a:lnTo>
                    <a:pt x="607" y="1246"/>
                  </a:lnTo>
                  <a:lnTo>
                    <a:pt x="629" y="1251"/>
                  </a:lnTo>
                  <a:lnTo>
                    <a:pt x="654" y="1248"/>
                  </a:lnTo>
                  <a:lnTo>
                    <a:pt x="676" y="1239"/>
                  </a:lnTo>
                  <a:lnTo>
                    <a:pt x="694" y="1224"/>
                  </a:lnTo>
                  <a:lnTo>
                    <a:pt x="705" y="1202"/>
                  </a:lnTo>
                  <a:lnTo>
                    <a:pt x="710" y="1179"/>
                  </a:lnTo>
                  <a:lnTo>
                    <a:pt x="710" y="1155"/>
                  </a:lnTo>
                  <a:close/>
                </a:path>
              </a:pathLst>
            </a:custGeom>
            <a:solidFill>
              <a:srgbClr val="120D15"/>
            </a:solidFill>
            <a:ln w="0">
              <a:solidFill>
                <a:srgbClr val="120D15"/>
              </a:solidFill>
              <a:prstDash val="solid"/>
              <a:round/>
              <a:headEnd/>
              <a:tailEnd/>
            </a:ln>
          </p:spPr>
          <p:txBody>
            <a:bodyPr/>
            <a:lstStyle/>
            <a:p>
              <a:endParaRPr lang="de-DE" sz="3200" b="1">
                <a:solidFill>
                  <a:prstClr val="black"/>
                </a:solidFill>
                <a:latin typeface="Arial"/>
              </a:endParaRPr>
            </a:p>
          </p:txBody>
        </p:sp>
        <p:sp>
          <p:nvSpPr>
            <p:cNvPr id="14" name="Freeform 12"/>
            <p:cNvSpPr>
              <a:spLocks noEditPoints="1"/>
            </p:cNvSpPr>
            <p:nvPr/>
          </p:nvSpPr>
          <p:spPr bwMode="auto">
            <a:xfrm>
              <a:off x="3008" y="440"/>
              <a:ext cx="353" cy="353"/>
            </a:xfrm>
            <a:custGeom>
              <a:avLst/>
              <a:gdLst>
                <a:gd name="T0" fmla="*/ 208 w 353"/>
                <a:gd name="T1" fmla="*/ 5 h 353"/>
                <a:gd name="T2" fmla="*/ 125 w 353"/>
                <a:gd name="T3" fmla="*/ 7 h 353"/>
                <a:gd name="T4" fmla="*/ 121 w 353"/>
                <a:gd name="T5" fmla="*/ 12 h 353"/>
                <a:gd name="T6" fmla="*/ 246 w 353"/>
                <a:gd name="T7" fmla="*/ 14 h 353"/>
                <a:gd name="T8" fmla="*/ 105 w 353"/>
                <a:gd name="T9" fmla="*/ 16 h 353"/>
                <a:gd name="T10" fmla="*/ 261 w 353"/>
                <a:gd name="T11" fmla="*/ 23 h 353"/>
                <a:gd name="T12" fmla="*/ 85 w 353"/>
                <a:gd name="T13" fmla="*/ 25 h 353"/>
                <a:gd name="T14" fmla="*/ 83 w 353"/>
                <a:gd name="T15" fmla="*/ 29 h 353"/>
                <a:gd name="T16" fmla="*/ 279 w 353"/>
                <a:gd name="T17" fmla="*/ 32 h 353"/>
                <a:gd name="T18" fmla="*/ 74 w 353"/>
                <a:gd name="T19" fmla="*/ 34 h 353"/>
                <a:gd name="T20" fmla="*/ 288 w 353"/>
                <a:gd name="T21" fmla="*/ 41 h 353"/>
                <a:gd name="T22" fmla="*/ 60 w 353"/>
                <a:gd name="T23" fmla="*/ 43 h 353"/>
                <a:gd name="T24" fmla="*/ 58 w 353"/>
                <a:gd name="T25" fmla="*/ 47 h 353"/>
                <a:gd name="T26" fmla="*/ 301 w 353"/>
                <a:gd name="T27" fmla="*/ 50 h 353"/>
                <a:gd name="T28" fmla="*/ 51 w 353"/>
                <a:gd name="T29" fmla="*/ 52 h 353"/>
                <a:gd name="T30" fmla="*/ 308 w 353"/>
                <a:gd name="T31" fmla="*/ 59 h 353"/>
                <a:gd name="T32" fmla="*/ 42 w 353"/>
                <a:gd name="T33" fmla="*/ 61 h 353"/>
                <a:gd name="T34" fmla="*/ 40 w 353"/>
                <a:gd name="T35" fmla="*/ 67 h 353"/>
                <a:gd name="T36" fmla="*/ 319 w 353"/>
                <a:gd name="T37" fmla="*/ 70 h 353"/>
                <a:gd name="T38" fmla="*/ 33 w 353"/>
                <a:gd name="T39" fmla="*/ 72 h 353"/>
                <a:gd name="T40" fmla="*/ 326 w 353"/>
                <a:gd name="T41" fmla="*/ 81 h 353"/>
                <a:gd name="T42" fmla="*/ 25 w 353"/>
                <a:gd name="T43" fmla="*/ 83 h 353"/>
                <a:gd name="T44" fmla="*/ 22 w 353"/>
                <a:gd name="T45" fmla="*/ 88 h 353"/>
                <a:gd name="T46" fmla="*/ 335 w 353"/>
                <a:gd name="T47" fmla="*/ 92 h 353"/>
                <a:gd name="T48" fmla="*/ 18 w 353"/>
                <a:gd name="T49" fmla="*/ 96 h 353"/>
                <a:gd name="T50" fmla="*/ 342 w 353"/>
                <a:gd name="T51" fmla="*/ 112 h 353"/>
                <a:gd name="T52" fmla="*/ 9 w 353"/>
                <a:gd name="T53" fmla="*/ 119 h 353"/>
                <a:gd name="T54" fmla="*/ 7 w 353"/>
                <a:gd name="T55" fmla="*/ 128 h 353"/>
                <a:gd name="T56" fmla="*/ 351 w 353"/>
                <a:gd name="T57" fmla="*/ 130 h 353"/>
                <a:gd name="T58" fmla="*/ 2 w 353"/>
                <a:gd name="T59" fmla="*/ 152 h 353"/>
                <a:gd name="T60" fmla="*/ 353 w 353"/>
                <a:gd name="T61" fmla="*/ 199 h 353"/>
                <a:gd name="T62" fmla="*/ 4 w 353"/>
                <a:gd name="T63" fmla="*/ 222 h 353"/>
                <a:gd name="T64" fmla="*/ 7 w 353"/>
                <a:gd name="T65" fmla="*/ 228 h 353"/>
                <a:gd name="T66" fmla="*/ 344 w 353"/>
                <a:gd name="T67" fmla="*/ 233 h 353"/>
                <a:gd name="T68" fmla="*/ 13 w 353"/>
                <a:gd name="T69" fmla="*/ 239 h 353"/>
                <a:gd name="T70" fmla="*/ 337 w 353"/>
                <a:gd name="T71" fmla="*/ 255 h 353"/>
                <a:gd name="T72" fmla="*/ 22 w 353"/>
                <a:gd name="T73" fmla="*/ 260 h 353"/>
                <a:gd name="T74" fmla="*/ 22 w 353"/>
                <a:gd name="T75" fmla="*/ 266 h 353"/>
                <a:gd name="T76" fmla="*/ 328 w 353"/>
                <a:gd name="T77" fmla="*/ 268 h 353"/>
                <a:gd name="T78" fmla="*/ 29 w 353"/>
                <a:gd name="T79" fmla="*/ 271 h 353"/>
                <a:gd name="T80" fmla="*/ 322 w 353"/>
                <a:gd name="T81" fmla="*/ 280 h 353"/>
                <a:gd name="T82" fmla="*/ 38 w 353"/>
                <a:gd name="T83" fmla="*/ 282 h 353"/>
                <a:gd name="T84" fmla="*/ 40 w 353"/>
                <a:gd name="T85" fmla="*/ 286 h 353"/>
                <a:gd name="T86" fmla="*/ 310 w 353"/>
                <a:gd name="T87" fmla="*/ 291 h 353"/>
                <a:gd name="T88" fmla="*/ 47 w 353"/>
                <a:gd name="T89" fmla="*/ 293 h 353"/>
                <a:gd name="T90" fmla="*/ 304 w 353"/>
                <a:gd name="T91" fmla="*/ 300 h 353"/>
                <a:gd name="T92" fmla="*/ 56 w 353"/>
                <a:gd name="T93" fmla="*/ 302 h 353"/>
                <a:gd name="T94" fmla="*/ 58 w 353"/>
                <a:gd name="T95" fmla="*/ 306 h 353"/>
                <a:gd name="T96" fmla="*/ 292 w 353"/>
                <a:gd name="T97" fmla="*/ 309 h 353"/>
                <a:gd name="T98" fmla="*/ 67 w 353"/>
                <a:gd name="T99" fmla="*/ 311 h 353"/>
                <a:gd name="T100" fmla="*/ 284 w 353"/>
                <a:gd name="T101" fmla="*/ 318 h 353"/>
                <a:gd name="T102" fmla="*/ 78 w 353"/>
                <a:gd name="T103" fmla="*/ 320 h 353"/>
                <a:gd name="T104" fmla="*/ 80 w 353"/>
                <a:gd name="T105" fmla="*/ 324 h 353"/>
                <a:gd name="T106" fmla="*/ 270 w 353"/>
                <a:gd name="T107" fmla="*/ 327 h 353"/>
                <a:gd name="T108" fmla="*/ 87 w 353"/>
                <a:gd name="T109" fmla="*/ 329 h 353"/>
                <a:gd name="T110" fmla="*/ 257 w 353"/>
                <a:gd name="T111" fmla="*/ 335 h 353"/>
                <a:gd name="T112" fmla="*/ 109 w 353"/>
                <a:gd name="T113" fmla="*/ 338 h 353"/>
                <a:gd name="T114" fmla="*/ 114 w 353"/>
                <a:gd name="T115" fmla="*/ 342 h 353"/>
                <a:gd name="T116" fmla="*/ 230 w 353"/>
                <a:gd name="T117" fmla="*/ 344 h 353"/>
                <a:gd name="T118" fmla="*/ 129 w 353"/>
                <a:gd name="T119" fmla="*/ 347 h 353"/>
                <a:gd name="T120" fmla="*/ 192 w 353"/>
                <a:gd name="T121" fmla="*/ 353 h 3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3" h="353">
                  <a:moveTo>
                    <a:pt x="161" y="0"/>
                  </a:moveTo>
                  <a:lnTo>
                    <a:pt x="192" y="0"/>
                  </a:lnTo>
                  <a:lnTo>
                    <a:pt x="192" y="3"/>
                  </a:lnTo>
                  <a:lnTo>
                    <a:pt x="161" y="3"/>
                  </a:lnTo>
                  <a:lnTo>
                    <a:pt x="161" y="0"/>
                  </a:lnTo>
                  <a:close/>
                  <a:moveTo>
                    <a:pt x="145" y="3"/>
                  </a:moveTo>
                  <a:lnTo>
                    <a:pt x="208" y="3"/>
                  </a:lnTo>
                  <a:lnTo>
                    <a:pt x="208" y="5"/>
                  </a:lnTo>
                  <a:lnTo>
                    <a:pt x="145" y="5"/>
                  </a:lnTo>
                  <a:lnTo>
                    <a:pt x="145" y="3"/>
                  </a:lnTo>
                  <a:close/>
                  <a:moveTo>
                    <a:pt x="129" y="5"/>
                  </a:moveTo>
                  <a:lnTo>
                    <a:pt x="223" y="5"/>
                  </a:lnTo>
                  <a:lnTo>
                    <a:pt x="223" y="7"/>
                  </a:lnTo>
                  <a:lnTo>
                    <a:pt x="129" y="7"/>
                  </a:lnTo>
                  <a:lnTo>
                    <a:pt x="129" y="5"/>
                  </a:lnTo>
                  <a:close/>
                  <a:moveTo>
                    <a:pt x="125" y="7"/>
                  </a:moveTo>
                  <a:lnTo>
                    <a:pt x="230" y="7"/>
                  </a:lnTo>
                  <a:lnTo>
                    <a:pt x="230" y="9"/>
                  </a:lnTo>
                  <a:lnTo>
                    <a:pt x="125" y="9"/>
                  </a:lnTo>
                  <a:lnTo>
                    <a:pt x="125" y="7"/>
                  </a:lnTo>
                  <a:close/>
                  <a:moveTo>
                    <a:pt x="121" y="9"/>
                  </a:moveTo>
                  <a:lnTo>
                    <a:pt x="234" y="9"/>
                  </a:lnTo>
                  <a:lnTo>
                    <a:pt x="234" y="12"/>
                  </a:lnTo>
                  <a:lnTo>
                    <a:pt x="121" y="12"/>
                  </a:lnTo>
                  <a:lnTo>
                    <a:pt x="121" y="9"/>
                  </a:lnTo>
                  <a:close/>
                  <a:moveTo>
                    <a:pt x="114" y="12"/>
                  </a:moveTo>
                  <a:lnTo>
                    <a:pt x="241" y="12"/>
                  </a:lnTo>
                  <a:lnTo>
                    <a:pt x="241" y="14"/>
                  </a:lnTo>
                  <a:lnTo>
                    <a:pt x="114" y="14"/>
                  </a:lnTo>
                  <a:lnTo>
                    <a:pt x="114" y="12"/>
                  </a:lnTo>
                  <a:close/>
                  <a:moveTo>
                    <a:pt x="109" y="14"/>
                  </a:moveTo>
                  <a:lnTo>
                    <a:pt x="246" y="14"/>
                  </a:lnTo>
                  <a:lnTo>
                    <a:pt x="246" y="16"/>
                  </a:lnTo>
                  <a:lnTo>
                    <a:pt x="109" y="16"/>
                  </a:lnTo>
                  <a:lnTo>
                    <a:pt x="109" y="14"/>
                  </a:lnTo>
                  <a:close/>
                  <a:moveTo>
                    <a:pt x="105" y="16"/>
                  </a:moveTo>
                  <a:lnTo>
                    <a:pt x="250" y="16"/>
                  </a:lnTo>
                  <a:lnTo>
                    <a:pt x="250" y="18"/>
                  </a:lnTo>
                  <a:lnTo>
                    <a:pt x="105" y="18"/>
                  </a:lnTo>
                  <a:lnTo>
                    <a:pt x="105" y="16"/>
                  </a:lnTo>
                  <a:close/>
                  <a:moveTo>
                    <a:pt x="98" y="18"/>
                  </a:moveTo>
                  <a:lnTo>
                    <a:pt x="257" y="18"/>
                  </a:lnTo>
                  <a:lnTo>
                    <a:pt x="257" y="21"/>
                  </a:lnTo>
                  <a:lnTo>
                    <a:pt x="98" y="21"/>
                  </a:lnTo>
                  <a:lnTo>
                    <a:pt x="98" y="18"/>
                  </a:lnTo>
                  <a:close/>
                  <a:moveTo>
                    <a:pt x="94" y="21"/>
                  </a:moveTo>
                  <a:lnTo>
                    <a:pt x="261" y="21"/>
                  </a:lnTo>
                  <a:lnTo>
                    <a:pt x="261" y="23"/>
                  </a:lnTo>
                  <a:lnTo>
                    <a:pt x="94" y="23"/>
                  </a:lnTo>
                  <a:lnTo>
                    <a:pt x="94" y="21"/>
                  </a:lnTo>
                  <a:close/>
                  <a:moveTo>
                    <a:pt x="87" y="23"/>
                  </a:moveTo>
                  <a:lnTo>
                    <a:pt x="266" y="23"/>
                  </a:lnTo>
                  <a:lnTo>
                    <a:pt x="266" y="25"/>
                  </a:lnTo>
                  <a:lnTo>
                    <a:pt x="87" y="25"/>
                  </a:lnTo>
                  <a:lnTo>
                    <a:pt x="87" y="23"/>
                  </a:lnTo>
                  <a:close/>
                  <a:moveTo>
                    <a:pt x="85" y="25"/>
                  </a:moveTo>
                  <a:lnTo>
                    <a:pt x="270" y="25"/>
                  </a:lnTo>
                  <a:lnTo>
                    <a:pt x="270" y="27"/>
                  </a:lnTo>
                  <a:lnTo>
                    <a:pt x="85" y="27"/>
                  </a:lnTo>
                  <a:lnTo>
                    <a:pt x="85" y="25"/>
                  </a:lnTo>
                  <a:close/>
                  <a:moveTo>
                    <a:pt x="83" y="27"/>
                  </a:moveTo>
                  <a:lnTo>
                    <a:pt x="272" y="27"/>
                  </a:lnTo>
                  <a:lnTo>
                    <a:pt x="272" y="29"/>
                  </a:lnTo>
                  <a:lnTo>
                    <a:pt x="83" y="29"/>
                  </a:lnTo>
                  <a:lnTo>
                    <a:pt x="83" y="27"/>
                  </a:lnTo>
                  <a:close/>
                  <a:moveTo>
                    <a:pt x="78" y="29"/>
                  </a:moveTo>
                  <a:lnTo>
                    <a:pt x="275" y="29"/>
                  </a:lnTo>
                  <a:lnTo>
                    <a:pt x="275" y="32"/>
                  </a:lnTo>
                  <a:lnTo>
                    <a:pt x="78" y="32"/>
                  </a:lnTo>
                  <a:lnTo>
                    <a:pt x="78" y="29"/>
                  </a:lnTo>
                  <a:close/>
                  <a:moveTo>
                    <a:pt x="76" y="32"/>
                  </a:moveTo>
                  <a:lnTo>
                    <a:pt x="279" y="32"/>
                  </a:lnTo>
                  <a:lnTo>
                    <a:pt x="279" y="34"/>
                  </a:lnTo>
                  <a:lnTo>
                    <a:pt x="76" y="34"/>
                  </a:lnTo>
                  <a:lnTo>
                    <a:pt x="76" y="32"/>
                  </a:lnTo>
                  <a:close/>
                  <a:moveTo>
                    <a:pt x="74" y="34"/>
                  </a:moveTo>
                  <a:lnTo>
                    <a:pt x="281" y="34"/>
                  </a:lnTo>
                  <a:lnTo>
                    <a:pt x="281" y="36"/>
                  </a:lnTo>
                  <a:lnTo>
                    <a:pt x="74" y="36"/>
                  </a:lnTo>
                  <a:lnTo>
                    <a:pt x="74" y="34"/>
                  </a:lnTo>
                  <a:close/>
                  <a:moveTo>
                    <a:pt x="69" y="36"/>
                  </a:moveTo>
                  <a:lnTo>
                    <a:pt x="284" y="36"/>
                  </a:lnTo>
                  <a:lnTo>
                    <a:pt x="284" y="38"/>
                  </a:lnTo>
                  <a:lnTo>
                    <a:pt x="69" y="38"/>
                  </a:lnTo>
                  <a:lnTo>
                    <a:pt x="69" y="36"/>
                  </a:lnTo>
                  <a:close/>
                  <a:moveTo>
                    <a:pt x="67" y="38"/>
                  </a:moveTo>
                  <a:lnTo>
                    <a:pt x="288" y="38"/>
                  </a:lnTo>
                  <a:lnTo>
                    <a:pt x="288" y="41"/>
                  </a:lnTo>
                  <a:lnTo>
                    <a:pt x="67" y="41"/>
                  </a:lnTo>
                  <a:lnTo>
                    <a:pt x="67" y="38"/>
                  </a:lnTo>
                  <a:close/>
                  <a:moveTo>
                    <a:pt x="65" y="41"/>
                  </a:moveTo>
                  <a:lnTo>
                    <a:pt x="290" y="41"/>
                  </a:lnTo>
                  <a:lnTo>
                    <a:pt x="290" y="43"/>
                  </a:lnTo>
                  <a:lnTo>
                    <a:pt x="65" y="43"/>
                  </a:lnTo>
                  <a:lnTo>
                    <a:pt x="65" y="41"/>
                  </a:lnTo>
                  <a:close/>
                  <a:moveTo>
                    <a:pt x="60" y="43"/>
                  </a:moveTo>
                  <a:lnTo>
                    <a:pt x="292" y="43"/>
                  </a:lnTo>
                  <a:lnTo>
                    <a:pt x="292" y="45"/>
                  </a:lnTo>
                  <a:lnTo>
                    <a:pt x="60" y="45"/>
                  </a:lnTo>
                  <a:lnTo>
                    <a:pt x="60" y="43"/>
                  </a:lnTo>
                  <a:close/>
                  <a:moveTo>
                    <a:pt x="58" y="45"/>
                  </a:moveTo>
                  <a:lnTo>
                    <a:pt x="297" y="45"/>
                  </a:lnTo>
                  <a:lnTo>
                    <a:pt x="297" y="47"/>
                  </a:lnTo>
                  <a:lnTo>
                    <a:pt x="58" y="47"/>
                  </a:lnTo>
                  <a:lnTo>
                    <a:pt x="58" y="45"/>
                  </a:lnTo>
                  <a:close/>
                  <a:moveTo>
                    <a:pt x="56" y="47"/>
                  </a:moveTo>
                  <a:lnTo>
                    <a:pt x="299" y="47"/>
                  </a:lnTo>
                  <a:lnTo>
                    <a:pt x="299" y="50"/>
                  </a:lnTo>
                  <a:lnTo>
                    <a:pt x="56" y="50"/>
                  </a:lnTo>
                  <a:lnTo>
                    <a:pt x="56" y="47"/>
                  </a:lnTo>
                  <a:close/>
                  <a:moveTo>
                    <a:pt x="51" y="50"/>
                  </a:moveTo>
                  <a:lnTo>
                    <a:pt x="301" y="50"/>
                  </a:lnTo>
                  <a:lnTo>
                    <a:pt x="301" y="52"/>
                  </a:lnTo>
                  <a:lnTo>
                    <a:pt x="51" y="52"/>
                  </a:lnTo>
                  <a:lnTo>
                    <a:pt x="51" y="50"/>
                  </a:lnTo>
                  <a:close/>
                  <a:moveTo>
                    <a:pt x="51" y="52"/>
                  </a:moveTo>
                  <a:lnTo>
                    <a:pt x="304" y="52"/>
                  </a:lnTo>
                  <a:lnTo>
                    <a:pt x="304" y="54"/>
                  </a:lnTo>
                  <a:lnTo>
                    <a:pt x="51" y="54"/>
                  </a:lnTo>
                  <a:lnTo>
                    <a:pt x="51" y="52"/>
                  </a:lnTo>
                  <a:close/>
                  <a:moveTo>
                    <a:pt x="49" y="54"/>
                  </a:moveTo>
                  <a:lnTo>
                    <a:pt x="306" y="54"/>
                  </a:lnTo>
                  <a:lnTo>
                    <a:pt x="306" y="56"/>
                  </a:lnTo>
                  <a:lnTo>
                    <a:pt x="49" y="56"/>
                  </a:lnTo>
                  <a:lnTo>
                    <a:pt x="49" y="54"/>
                  </a:lnTo>
                  <a:close/>
                  <a:moveTo>
                    <a:pt x="47" y="56"/>
                  </a:moveTo>
                  <a:lnTo>
                    <a:pt x="308" y="56"/>
                  </a:lnTo>
                  <a:lnTo>
                    <a:pt x="308" y="59"/>
                  </a:lnTo>
                  <a:lnTo>
                    <a:pt x="47" y="59"/>
                  </a:lnTo>
                  <a:lnTo>
                    <a:pt x="47" y="56"/>
                  </a:lnTo>
                  <a:close/>
                  <a:moveTo>
                    <a:pt x="45" y="59"/>
                  </a:moveTo>
                  <a:lnTo>
                    <a:pt x="310" y="59"/>
                  </a:lnTo>
                  <a:lnTo>
                    <a:pt x="310" y="61"/>
                  </a:lnTo>
                  <a:lnTo>
                    <a:pt x="45" y="61"/>
                  </a:lnTo>
                  <a:lnTo>
                    <a:pt x="45" y="59"/>
                  </a:lnTo>
                  <a:close/>
                  <a:moveTo>
                    <a:pt x="42" y="61"/>
                  </a:moveTo>
                  <a:lnTo>
                    <a:pt x="313" y="61"/>
                  </a:lnTo>
                  <a:lnTo>
                    <a:pt x="313" y="65"/>
                  </a:lnTo>
                  <a:lnTo>
                    <a:pt x="42" y="65"/>
                  </a:lnTo>
                  <a:lnTo>
                    <a:pt x="42" y="61"/>
                  </a:lnTo>
                  <a:close/>
                  <a:moveTo>
                    <a:pt x="40" y="65"/>
                  </a:moveTo>
                  <a:lnTo>
                    <a:pt x="315" y="65"/>
                  </a:lnTo>
                  <a:lnTo>
                    <a:pt x="315" y="67"/>
                  </a:lnTo>
                  <a:lnTo>
                    <a:pt x="40" y="67"/>
                  </a:lnTo>
                  <a:lnTo>
                    <a:pt x="40" y="65"/>
                  </a:lnTo>
                  <a:close/>
                  <a:moveTo>
                    <a:pt x="38" y="67"/>
                  </a:moveTo>
                  <a:lnTo>
                    <a:pt x="317" y="67"/>
                  </a:lnTo>
                  <a:lnTo>
                    <a:pt x="317" y="70"/>
                  </a:lnTo>
                  <a:lnTo>
                    <a:pt x="38" y="70"/>
                  </a:lnTo>
                  <a:lnTo>
                    <a:pt x="38" y="67"/>
                  </a:lnTo>
                  <a:close/>
                  <a:moveTo>
                    <a:pt x="36" y="70"/>
                  </a:moveTo>
                  <a:lnTo>
                    <a:pt x="319" y="70"/>
                  </a:lnTo>
                  <a:lnTo>
                    <a:pt x="319" y="72"/>
                  </a:lnTo>
                  <a:lnTo>
                    <a:pt x="36" y="72"/>
                  </a:lnTo>
                  <a:lnTo>
                    <a:pt x="36" y="70"/>
                  </a:lnTo>
                  <a:close/>
                  <a:moveTo>
                    <a:pt x="33" y="72"/>
                  </a:moveTo>
                  <a:lnTo>
                    <a:pt x="322" y="72"/>
                  </a:lnTo>
                  <a:lnTo>
                    <a:pt x="322" y="76"/>
                  </a:lnTo>
                  <a:lnTo>
                    <a:pt x="33" y="76"/>
                  </a:lnTo>
                  <a:lnTo>
                    <a:pt x="33" y="72"/>
                  </a:lnTo>
                  <a:close/>
                  <a:moveTo>
                    <a:pt x="31" y="76"/>
                  </a:moveTo>
                  <a:lnTo>
                    <a:pt x="324" y="76"/>
                  </a:lnTo>
                  <a:lnTo>
                    <a:pt x="324" y="79"/>
                  </a:lnTo>
                  <a:lnTo>
                    <a:pt x="31" y="79"/>
                  </a:lnTo>
                  <a:lnTo>
                    <a:pt x="31" y="76"/>
                  </a:lnTo>
                  <a:close/>
                  <a:moveTo>
                    <a:pt x="29" y="79"/>
                  </a:moveTo>
                  <a:lnTo>
                    <a:pt x="326" y="79"/>
                  </a:lnTo>
                  <a:lnTo>
                    <a:pt x="326" y="81"/>
                  </a:lnTo>
                  <a:lnTo>
                    <a:pt x="29" y="81"/>
                  </a:lnTo>
                  <a:lnTo>
                    <a:pt x="29" y="79"/>
                  </a:lnTo>
                  <a:close/>
                  <a:moveTo>
                    <a:pt x="27" y="81"/>
                  </a:moveTo>
                  <a:lnTo>
                    <a:pt x="328" y="81"/>
                  </a:lnTo>
                  <a:lnTo>
                    <a:pt x="328" y="83"/>
                  </a:lnTo>
                  <a:lnTo>
                    <a:pt x="27" y="83"/>
                  </a:lnTo>
                  <a:lnTo>
                    <a:pt x="27" y="81"/>
                  </a:lnTo>
                  <a:close/>
                  <a:moveTo>
                    <a:pt x="25" y="83"/>
                  </a:moveTo>
                  <a:lnTo>
                    <a:pt x="330" y="83"/>
                  </a:lnTo>
                  <a:lnTo>
                    <a:pt x="330" y="85"/>
                  </a:lnTo>
                  <a:lnTo>
                    <a:pt x="25" y="85"/>
                  </a:lnTo>
                  <a:lnTo>
                    <a:pt x="25" y="83"/>
                  </a:lnTo>
                  <a:close/>
                  <a:moveTo>
                    <a:pt x="22" y="85"/>
                  </a:moveTo>
                  <a:lnTo>
                    <a:pt x="330" y="85"/>
                  </a:lnTo>
                  <a:lnTo>
                    <a:pt x="330" y="88"/>
                  </a:lnTo>
                  <a:lnTo>
                    <a:pt x="22" y="88"/>
                  </a:lnTo>
                  <a:lnTo>
                    <a:pt x="22" y="85"/>
                  </a:lnTo>
                  <a:close/>
                  <a:moveTo>
                    <a:pt x="22" y="88"/>
                  </a:moveTo>
                  <a:lnTo>
                    <a:pt x="333" y="88"/>
                  </a:lnTo>
                  <a:lnTo>
                    <a:pt x="333" y="92"/>
                  </a:lnTo>
                  <a:lnTo>
                    <a:pt x="22" y="92"/>
                  </a:lnTo>
                  <a:lnTo>
                    <a:pt x="22" y="88"/>
                  </a:lnTo>
                  <a:close/>
                  <a:moveTo>
                    <a:pt x="20" y="92"/>
                  </a:moveTo>
                  <a:lnTo>
                    <a:pt x="335" y="92"/>
                  </a:lnTo>
                  <a:lnTo>
                    <a:pt x="335" y="96"/>
                  </a:lnTo>
                  <a:lnTo>
                    <a:pt x="20" y="96"/>
                  </a:lnTo>
                  <a:lnTo>
                    <a:pt x="20" y="92"/>
                  </a:lnTo>
                  <a:close/>
                  <a:moveTo>
                    <a:pt x="18" y="96"/>
                  </a:moveTo>
                  <a:lnTo>
                    <a:pt x="337" y="96"/>
                  </a:lnTo>
                  <a:lnTo>
                    <a:pt x="337" y="103"/>
                  </a:lnTo>
                  <a:lnTo>
                    <a:pt x="18" y="103"/>
                  </a:lnTo>
                  <a:lnTo>
                    <a:pt x="18" y="96"/>
                  </a:lnTo>
                  <a:close/>
                  <a:moveTo>
                    <a:pt x="16" y="103"/>
                  </a:moveTo>
                  <a:lnTo>
                    <a:pt x="339" y="103"/>
                  </a:lnTo>
                  <a:lnTo>
                    <a:pt x="339" y="108"/>
                  </a:lnTo>
                  <a:lnTo>
                    <a:pt x="16" y="108"/>
                  </a:lnTo>
                  <a:lnTo>
                    <a:pt x="16" y="103"/>
                  </a:lnTo>
                  <a:close/>
                  <a:moveTo>
                    <a:pt x="13" y="108"/>
                  </a:moveTo>
                  <a:lnTo>
                    <a:pt x="342" y="108"/>
                  </a:lnTo>
                  <a:lnTo>
                    <a:pt x="342" y="112"/>
                  </a:lnTo>
                  <a:lnTo>
                    <a:pt x="13" y="112"/>
                  </a:lnTo>
                  <a:lnTo>
                    <a:pt x="13" y="108"/>
                  </a:lnTo>
                  <a:close/>
                  <a:moveTo>
                    <a:pt x="11" y="112"/>
                  </a:moveTo>
                  <a:lnTo>
                    <a:pt x="344" y="112"/>
                  </a:lnTo>
                  <a:lnTo>
                    <a:pt x="344" y="119"/>
                  </a:lnTo>
                  <a:lnTo>
                    <a:pt x="11" y="119"/>
                  </a:lnTo>
                  <a:lnTo>
                    <a:pt x="11" y="112"/>
                  </a:lnTo>
                  <a:close/>
                  <a:moveTo>
                    <a:pt x="9" y="119"/>
                  </a:moveTo>
                  <a:lnTo>
                    <a:pt x="346" y="119"/>
                  </a:lnTo>
                  <a:lnTo>
                    <a:pt x="346" y="123"/>
                  </a:lnTo>
                  <a:lnTo>
                    <a:pt x="9" y="123"/>
                  </a:lnTo>
                  <a:lnTo>
                    <a:pt x="9" y="119"/>
                  </a:lnTo>
                  <a:close/>
                  <a:moveTo>
                    <a:pt x="7" y="123"/>
                  </a:moveTo>
                  <a:lnTo>
                    <a:pt x="348" y="123"/>
                  </a:lnTo>
                  <a:lnTo>
                    <a:pt x="348" y="128"/>
                  </a:lnTo>
                  <a:lnTo>
                    <a:pt x="7" y="128"/>
                  </a:lnTo>
                  <a:lnTo>
                    <a:pt x="7" y="123"/>
                  </a:lnTo>
                  <a:close/>
                  <a:moveTo>
                    <a:pt x="4" y="128"/>
                  </a:moveTo>
                  <a:lnTo>
                    <a:pt x="348" y="128"/>
                  </a:lnTo>
                  <a:lnTo>
                    <a:pt x="348" y="130"/>
                  </a:lnTo>
                  <a:lnTo>
                    <a:pt x="4" y="130"/>
                  </a:lnTo>
                  <a:lnTo>
                    <a:pt x="4" y="128"/>
                  </a:lnTo>
                  <a:close/>
                  <a:moveTo>
                    <a:pt x="4" y="130"/>
                  </a:moveTo>
                  <a:lnTo>
                    <a:pt x="351" y="130"/>
                  </a:lnTo>
                  <a:lnTo>
                    <a:pt x="351" y="152"/>
                  </a:lnTo>
                  <a:lnTo>
                    <a:pt x="4" y="152"/>
                  </a:lnTo>
                  <a:lnTo>
                    <a:pt x="4" y="130"/>
                  </a:lnTo>
                  <a:close/>
                  <a:moveTo>
                    <a:pt x="2" y="152"/>
                  </a:moveTo>
                  <a:lnTo>
                    <a:pt x="353" y="152"/>
                  </a:lnTo>
                  <a:lnTo>
                    <a:pt x="353" y="175"/>
                  </a:lnTo>
                  <a:lnTo>
                    <a:pt x="2" y="175"/>
                  </a:lnTo>
                  <a:lnTo>
                    <a:pt x="2" y="152"/>
                  </a:lnTo>
                  <a:close/>
                  <a:moveTo>
                    <a:pt x="0" y="175"/>
                  </a:moveTo>
                  <a:lnTo>
                    <a:pt x="353" y="175"/>
                  </a:lnTo>
                  <a:lnTo>
                    <a:pt x="353" y="177"/>
                  </a:lnTo>
                  <a:lnTo>
                    <a:pt x="0" y="177"/>
                  </a:lnTo>
                  <a:lnTo>
                    <a:pt x="0" y="175"/>
                  </a:lnTo>
                  <a:close/>
                  <a:moveTo>
                    <a:pt x="2" y="177"/>
                  </a:moveTo>
                  <a:lnTo>
                    <a:pt x="353" y="177"/>
                  </a:lnTo>
                  <a:lnTo>
                    <a:pt x="353" y="199"/>
                  </a:lnTo>
                  <a:lnTo>
                    <a:pt x="2" y="199"/>
                  </a:lnTo>
                  <a:lnTo>
                    <a:pt x="2" y="177"/>
                  </a:lnTo>
                  <a:close/>
                  <a:moveTo>
                    <a:pt x="4" y="199"/>
                  </a:moveTo>
                  <a:lnTo>
                    <a:pt x="351" y="199"/>
                  </a:lnTo>
                  <a:lnTo>
                    <a:pt x="351" y="222"/>
                  </a:lnTo>
                  <a:lnTo>
                    <a:pt x="4" y="222"/>
                  </a:lnTo>
                  <a:lnTo>
                    <a:pt x="4" y="199"/>
                  </a:lnTo>
                  <a:close/>
                  <a:moveTo>
                    <a:pt x="4" y="222"/>
                  </a:moveTo>
                  <a:lnTo>
                    <a:pt x="348" y="222"/>
                  </a:lnTo>
                  <a:lnTo>
                    <a:pt x="348" y="224"/>
                  </a:lnTo>
                  <a:lnTo>
                    <a:pt x="4" y="224"/>
                  </a:lnTo>
                  <a:lnTo>
                    <a:pt x="4" y="222"/>
                  </a:lnTo>
                  <a:close/>
                  <a:moveTo>
                    <a:pt x="7" y="224"/>
                  </a:moveTo>
                  <a:lnTo>
                    <a:pt x="348" y="224"/>
                  </a:lnTo>
                  <a:lnTo>
                    <a:pt x="348" y="228"/>
                  </a:lnTo>
                  <a:lnTo>
                    <a:pt x="7" y="228"/>
                  </a:lnTo>
                  <a:lnTo>
                    <a:pt x="7" y="224"/>
                  </a:lnTo>
                  <a:close/>
                  <a:moveTo>
                    <a:pt x="9" y="228"/>
                  </a:moveTo>
                  <a:lnTo>
                    <a:pt x="346" y="228"/>
                  </a:lnTo>
                  <a:lnTo>
                    <a:pt x="346" y="233"/>
                  </a:lnTo>
                  <a:lnTo>
                    <a:pt x="9" y="233"/>
                  </a:lnTo>
                  <a:lnTo>
                    <a:pt x="9" y="228"/>
                  </a:lnTo>
                  <a:close/>
                  <a:moveTo>
                    <a:pt x="11" y="233"/>
                  </a:moveTo>
                  <a:lnTo>
                    <a:pt x="344" y="233"/>
                  </a:lnTo>
                  <a:lnTo>
                    <a:pt x="344" y="239"/>
                  </a:lnTo>
                  <a:lnTo>
                    <a:pt x="11" y="239"/>
                  </a:lnTo>
                  <a:lnTo>
                    <a:pt x="11" y="233"/>
                  </a:lnTo>
                  <a:close/>
                  <a:moveTo>
                    <a:pt x="13" y="239"/>
                  </a:moveTo>
                  <a:lnTo>
                    <a:pt x="342" y="239"/>
                  </a:lnTo>
                  <a:lnTo>
                    <a:pt x="342" y="244"/>
                  </a:lnTo>
                  <a:lnTo>
                    <a:pt x="13" y="244"/>
                  </a:lnTo>
                  <a:lnTo>
                    <a:pt x="13" y="239"/>
                  </a:lnTo>
                  <a:close/>
                  <a:moveTo>
                    <a:pt x="16" y="244"/>
                  </a:moveTo>
                  <a:lnTo>
                    <a:pt x="339" y="244"/>
                  </a:lnTo>
                  <a:lnTo>
                    <a:pt x="339" y="248"/>
                  </a:lnTo>
                  <a:lnTo>
                    <a:pt x="16" y="248"/>
                  </a:lnTo>
                  <a:lnTo>
                    <a:pt x="16" y="244"/>
                  </a:lnTo>
                  <a:close/>
                  <a:moveTo>
                    <a:pt x="18" y="248"/>
                  </a:moveTo>
                  <a:lnTo>
                    <a:pt x="337" y="248"/>
                  </a:lnTo>
                  <a:lnTo>
                    <a:pt x="337" y="255"/>
                  </a:lnTo>
                  <a:lnTo>
                    <a:pt x="18" y="255"/>
                  </a:lnTo>
                  <a:lnTo>
                    <a:pt x="18" y="248"/>
                  </a:lnTo>
                  <a:close/>
                  <a:moveTo>
                    <a:pt x="20" y="255"/>
                  </a:moveTo>
                  <a:lnTo>
                    <a:pt x="335" y="255"/>
                  </a:lnTo>
                  <a:lnTo>
                    <a:pt x="335" y="260"/>
                  </a:lnTo>
                  <a:lnTo>
                    <a:pt x="20" y="260"/>
                  </a:lnTo>
                  <a:lnTo>
                    <a:pt x="20" y="255"/>
                  </a:lnTo>
                  <a:close/>
                  <a:moveTo>
                    <a:pt x="22" y="260"/>
                  </a:moveTo>
                  <a:lnTo>
                    <a:pt x="333" y="260"/>
                  </a:lnTo>
                  <a:lnTo>
                    <a:pt x="333" y="264"/>
                  </a:lnTo>
                  <a:lnTo>
                    <a:pt x="22" y="264"/>
                  </a:lnTo>
                  <a:lnTo>
                    <a:pt x="22" y="260"/>
                  </a:lnTo>
                  <a:close/>
                  <a:moveTo>
                    <a:pt x="22" y="264"/>
                  </a:moveTo>
                  <a:lnTo>
                    <a:pt x="330" y="264"/>
                  </a:lnTo>
                  <a:lnTo>
                    <a:pt x="330" y="266"/>
                  </a:lnTo>
                  <a:lnTo>
                    <a:pt x="22" y="266"/>
                  </a:lnTo>
                  <a:lnTo>
                    <a:pt x="22" y="264"/>
                  </a:lnTo>
                  <a:close/>
                  <a:moveTo>
                    <a:pt x="25" y="266"/>
                  </a:moveTo>
                  <a:lnTo>
                    <a:pt x="330" y="266"/>
                  </a:lnTo>
                  <a:lnTo>
                    <a:pt x="330" y="268"/>
                  </a:lnTo>
                  <a:lnTo>
                    <a:pt x="25" y="268"/>
                  </a:lnTo>
                  <a:lnTo>
                    <a:pt x="25" y="266"/>
                  </a:lnTo>
                  <a:close/>
                  <a:moveTo>
                    <a:pt x="27" y="268"/>
                  </a:moveTo>
                  <a:lnTo>
                    <a:pt x="328" y="268"/>
                  </a:lnTo>
                  <a:lnTo>
                    <a:pt x="328" y="271"/>
                  </a:lnTo>
                  <a:lnTo>
                    <a:pt x="27" y="271"/>
                  </a:lnTo>
                  <a:lnTo>
                    <a:pt x="27" y="268"/>
                  </a:lnTo>
                  <a:close/>
                  <a:moveTo>
                    <a:pt x="29" y="271"/>
                  </a:moveTo>
                  <a:lnTo>
                    <a:pt x="326" y="271"/>
                  </a:lnTo>
                  <a:lnTo>
                    <a:pt x="326" y="273"/>
                  </a:lnTo>
                  <a:lnTo>
                    <a:pt x="29" y="273"/>
                  </a:lnTo>
                  <a:lnTo>
                    <a:pt x="29" y="271"/>
                  </a:lnTo>
                  <a:close/>
                  <a:moveTo>
                    <a:pt x="31" y="273"/>
                  </a:moveTo>
                  <a:lnTo>
                    <a:pt x="324" y="273"/>
                  </a:lnTo>
                  <a:lnTo>
                    <a:pt x="324" y="275"/>
                  </a:lnTo>
                  <a:lnTo>
                    <a:pt x="31" y="275"/>
                  </a:lnTo>
                  <a:lnTo>
                    <a:pt x="31" y="273"/>
                  </a:lnTo>
                  <a:close/>
                  <a:moveTo>
                    <a:pt x="33" y="275"/>
                  </a:moveTo>
                  <a:lnTo>
                    <a:pt x="322" y="275"/>
                  </a:lnTo>
                  <a:lnTo>
                    <a:pt x="322" y="280"/>
                  </a:lnTo>
                  <a:lnTo>
                    <a:pt x="33" y="280"/>
                  </a:lnTo>
                  <a:lnTo>
                    <a:pt x="33" y="275"/>
                  </a:lnTo>
                  <a:close/>
                  <a:moveTo>
                    <a:pt x="36" y="280"/>
                  </a:moveTo>
                  <a:lnTo>
                    <a:pt x="319" y="280"/>
                  </a:lnTo>
                  <a:lnTo>
                    <a:pt x="319" y="282"/>
                  </a:lnTo>
                  <a:lnTo>
                    <a:pt x="36" y="282"/>
                  </a:lnTo>
                  <a:lnTo>
                    <a:pt x="36" y="280"/>
                  </a:lnTo>
                  <a:close/>
                  <a:moveTo>
                    <a:pt x="38" y="282"/>
                  </a:moveTo>
                  <a:lnTo>
                    <a:pt x="317" y="282"/>
                  </a:lnTo>
                  <a:lnTo>
                    <a:pt x="317" y="284"/>
                  </a:lnTo>
                  <a:lnTo>
                    <a:pt x="38" y="284"/>
                  </a:lnTo>
                  <a:lnTo>
                    <a:pt x="38" y="282"/>
                  </a:lnTo>
                  <a:close/>
                  <a:moveTo>
                    <a:pt x="40" y="284"/>
                  </a:moveTo>
                  <a:lnTo>
                    <a:pt x="315" y="284"/>
                  </a:lnTo>
                  <a:lnTo>
                    <a:pt x="315" y="286"/>
                  </a:lnTo>
                  <a:lnTo>
                    <a:pt x="40" y="286"/>
                  </a:lnTo>
                  <a:lnTo>
                    <a:pt x="40" y="284"/>
                  </a:lnTo>
                  <a:close/>
                  <a:moveTo>
                    <a:pt x="42" y="286"/>
                  </a:moveTo>
                  <a:lnTo>
                    <a:pt x="313" y="286"/>
                  </a:lnTo>
                  <a:lnTo>
                    <a:pt x="313" y="291"/>
                  </a:lnTo>
                  <a:lnTo>
                    <a:pt x="42" y="291"/>
                  </a:lnTo>
                  <a:lnTo>
                    <a:pt x="42" y="286"/>
                  </a:lnTo>
                  <a:close/>
                  <a:moveTo>
                    <a:pt x="45" y="291"/>
                  </a:moveTo>
                  <a:lnTo>
                    <a:pt x="310" y="291"/>
                  </a:lnTo>
                  <a:lnTo>
                    <a:pt x="310" y="293"/>
                  </a:lnTo>
                  <a:lnTo>
                    <a:pt x="45" y="293"/>
                  </a:lnTo>
                  <a:lnTo>
                    <a:pt x="45" y="291"/>
                  </a:lnTo>
                  <a:close/>
                  <a:moveTo>
                    <a:pt x="47" y="293"/>
                  </a:moveTo>
                  <a:lnTo>
                    <a:pt x="308" y="293"/>
                  </a:lnTo>
                  <a:lnTo>
                    <a:pt x="308" y="295"/>
                  </a:lnTo>
                  <a:lnTo>
                    <a:pt x="47" y="295"/>
                  </a:lnTo>
                  <a:lnTo>
                    <a:pt x="47" y="293"/>
                  </a:lnTo>
                  <a:close/>
                  <a:moveTo>
                    <a:pt x="49" y="295"/>
                  </a:moveTo>
                  <a:lnTo>
                    <a:pt x="306" y="295"/>
                  </a:lnTo>
                  <a:lnTo>
                    <a:pt x="306" y="297"/>
                  </a:lnTo>
                  <a:lnTo>
                    <a:pt x="49" y="297"/>
                  </a:lnTo>
                  <a:lnTo>
                    <a:pt x="49" y="295"/>
                  </a:lnTo>
                  <a:close/>
                  <a:moveTo>
                    <a:pt x="51" y="297"/>
                  </a:moveTo>
                  <a:lnTo>
                    <a:pt x="304" y="297"/>
                  </a:lnTo>
                  <a:lnTo>
                    <a:pt x="304" y="300"/>
                  </a:lnTo>
                  <a:lnTo>
                    <a:pt x="51" y="300"/>
                  </a:lnTo>
                  <a:lnTo>
                    <a:pt x="51" y="297"/>
                  </a:lnTo>
                  <a:close/>
                  <a:moveTo>
                    <a:pt x="51" y="300"/>
                  </a:moveTo>
                  <a:lnTo>
                    <a:pt x="301" y="300"/>
                  </a:lnTo>
                  <a:lnTo>
                    <a:pt x="301" y="302"/>
                  </a:lnTo>
                  <a:lnTo>
                    <a:pt x="51" y="302"/>
                  </a:lnTo>
                  <a:lnTo>
                    <a:pt x="51" y="300"/>
                  </a:lnTo>
                  <a:close/>
                  <a:moveTo>
                    <a:pt x="56" y="302"/>
                  </a:moveTo>
                  <a:lnTo>
                    <a:pt x="299" y="302"/>
                  </a:lnTo>
                  <a:lnTo>
                    <a:pt x="299" y="304"/>
                  </a:lnTo>
                  <a:lnTo>
                    <a:pt x="56" y="304"/>
                  </a:lnTo>
                  <a:lnTo>
                    <a:pt x="56" y="302"/>
                  </a:lnTo>
                  <a:close/>
                  <a:moveTo>
                    <a:pt x="58" y="304"/>
                  </a:moveTo>
                  <a:lnTo>
                    <a:pt x="297" y="304"/>
                  </a:lnTo>
                  <a:lnTo>
                    <a:pt x="297" y="306"/>
                  </a:lnTo>
                  <a:lnTo>
                    <a:pt x="58" y="306"/>
                  </a:lnTo>
                  <a:lnTo>
                    <a:pt x="58" y="304"/>
                  </a:lnTo>
                  <a:close/>
                  <a:moveTo>
                    <a:pt x="60" y="306"/>
                  </a:moveTo>
                  <a:lnTo>
                    <a:pt x="295" y="306"/>
                  </a:lnTo>
                  <a:lnTo>
                    <a:pt x="295" y="309"/>
                  </a:lnTo>
                  <a:lnTo>
                    <a:pt x="60" y="309"/>
                  </a:lnTo>
                  <a:lnTo>
                    <a:pt x="60" y="306"/>
                  </a:lnTo>
                  <a:close/>
                  <a:moveTo>
                    <a:pt x="63" y="309"/>
                  </a:moveTo>
                  <a:lnTo>
                    <a:pt x="292" y="309"/>
                  </a:lnTo>
                  <a:lnTo>
                    <a:pt x="292" y="311"/>
                  </a:lnTo>
                  <a:lnTo>
                    <a:pt x="63" y="311"/>
                  </a:lnTo>
                  <a:lnTo>
                    <a:pt x="63" y="309"/>
                  </a:lnTo>
                  <a:close/>
                  <a:moveTo>
                    <a:pt x="67" y="311"/>
                  </a:moveTo>
                  <a:lnTo>
                    <a:pt x="288" y="311"/>
                  </a:lnTo>
                  <a:lnTo>
                    <a:pt x="288" y="313"/>
                  </a:lnTo>
                  <a:lnTo>
                    <a:pt x="67" y="313"/>
                  </a:lnTo>
                  <a:lnTo>
                    <a:pt x="67" y="311"/>
                  </a:lnTo>
                  <a:close/>
                  <a:moveTo>
                    <a:pt x="69" y="313"/>
                  </a:moveTo>
                  <a:lnTo>
                    <a:pt x="286" y="313"/>
                  </a:lnTo>
                  <a:lnTo>
                    <a:pt x="286" y="315"/>
                  </a:lnTo>
                  <a:lnTo>
                    <a:pt x="69" y="315"/>
                  </a:lnTo>
                  <a:lnTo>
                    <a:pt x="69" y="313"/>
                  </a:lnTo>
                  <a:close/>
                  <a:moveTo>
                    <a:pt x="71" y="315"/>
                  </a:moveTo>
                  <a:lnTo>
                    <a:pt x="284" y="315"/>
                  </a:lnTo>
                  <a:lnTo>
                    <a:pt x="284" y="318"/>
                  </a:lnTo>
                  <a:lnTo>
                    <a:pt x="71" y="318"/>
                  </a:lnTo>
                  <a:lnTo>
                    <a:pt x="71" y="315"/>
                  </a:lnTo>
                  <a:close/>
                  <a:moveTo>
                    <a:pt x="74" y="318"/>
                  </a:moveTo>
                  <a:lnTo>
                    <a:pt x="281" y="318"/>
                  </a:lnTo>
                  <a:lnTo>
                    <a:pt x="281" y="320"/>
                  </a:lnTo>
                  <a:lnTo>
                    <a:pt x="74" y="320"/>
                  </a:lnTo>
                  <a:lnTo>
                    <a:pt x="74" y="318"/>
                  </a:lnTo>
                  <a:close/>
                  <a:moveTo>
                    <a:pt x="78" y="320"/>
                  </a:moveTo>
                  <a:lnTo>
                    <a:pt x="277" y="320"/>
                  </a:lnTo>
                  <a:lnTo>
                    <a:pt x="277" y="322"/>
                  </a:lnTo>
                  <a:lnTo>
                    <a:pt x="78" y="322"/>
                  </a:lnTo>
                  <a:lnTo>
                    <a:pt x="78" y="320"/>
                  </a:lnTo>
                  <a:close/>
                  <a:moveTo>
                    <a:pt x="80" y="322"/>
                  </a:moveTo>
                  <a:lnTo>
                    <a:pt x="275" y="322"/>
                  </a:lnTo>
                  <a:lnTo>
                    <a:pt x="275" y="324"/>
                  </a:lnTo>
                  <a:lnTo>
                    <a:pt x="80" y="324"/>
                  </a:lnTo>
                  <a:lnTo>
                    <a:pt x="80" y="322"/>
                  </a:lnTo>
                  <a:close/>
                  <a:moveTo>
                    <a:pt x="83" y="324"/>
                  </a:moveTo>
                  <a:lnTo>
                    <a:pt x="272" y="324"/>
                  </a:lnTo>
                  <a:lnTo>
                    <a:pt x="272" y="327"/>
                  </a:lnTo>
                  <a:lnTo>
                    <a:pt x="83" y="327"/>
                  </a:lnTo>
                  <a:lnTo>
                    <a:pt x="83" y="324"/>
                  </a:lnTo>
                  <a:close/>
                  <a:moveTo>
                    <a:pt x="85" y="327"/>
                  </a:moveTo>
                  <a:lnTo>
                    <a:pt x="270" y="327"/>
                  </a:lnTo>
                  <a:lnTo>
                    <a:pt x="270" y="329"/>
                  </a:lnTo>
                  <a:lnTo>
                    <a:pt x="85" y="329"/>
                  </a:lnTo>
                  <a:lnTo>
                    <a:pt x="85" y="327"/>
                  </a:lnTo>
                  <a:close/>
                  <a:moveTo>
                    <a:pt x="87" y="329"/>
                  </a:moveTo>
                  <a:lnTo>
                    <a:pt x="266" y="329"/>
                  </a:lnTo>
                  <a:lnTo>
                    <a:pt x="266" y="331"/>
                  </a:lnTo>
                  <a:lnTo>
                    <a:pt x="87" y="331"/>
                  </a:lnTo>
                  <a:lnTo>
                    <a:pt x="87" y="329"/>
                  </a:lnTo>
                  <a:close/>
                  <a:moveTo>
                    <a:pt x="94" y="331"/>
                  </a:moveTo>
                  <a:lnTo>
                    <a:pt x="261" y="331"/>
                  </a:lnTo>
                  <a:lnTo>
                    <a:pt x="261" y="333"/>
                  </a:lnTo>
                  <a:lnTo>
                    <a:pt x="94" y="333"/>
                  </a:lnTo>
                  <a:lnTo>
                    <a:pt x="94" y="331"/>
                  </a:lnTo>
                  <a:close/>
                  <a:moveTo>
                    <a:pt x="98" y="333"/>
                  </a:moveTo>
                  <a:lnTo>
                    <a:pt x="257" y="333"/>
                  </a:lnTo>
                  <a:lnTo>
                    <a:pt x="257" y="335"/>
                  </a:lnTo>
                  <a:lnTo>
                    <a:pt x="98" y="335"/>
                  </a:lnTo>
                  <a:lnTo>
                    <a:pt x="98" y="333"/>
                  </a:lnTo>
                  <a:close/>
                  <a:moveTo>
                    <a:pt x="105" y="335"/>
                  </a:moveTo>
                  <a:lnTo>
                    <a:pt x="250" y="335"/>
                  </a:lnTo>
                  <a:lnTo>
                    <a:pt x="250" y="338"/>
                  </a:lnTo>
                  <a:lnTo>
                    <a:pt x="105" y="338"/>
                  </a:lnTo>
                  <a:lnTo>
                    <a:pt x="105" y="335"/>
                  </a:lnTo>
                  <a:close/>
                  <a:moveTo>
                    <a:pt x="109" y="338"/>
                  </a:moveTo>
                  <a:lnTo>
                    <a:pt x="246" y="338"/>
                  </a:lnTo>
                  <a:lnTo>
                    <a:pt x="246" y="340"/>
                  </a:lnTo>
                  <a:lnTo>
                    <a:pt x="109" y="340"/>
                  </a:lnTo>
                  <a:lnTo>
                    <a:pt x="109" y="338"/>
                  </a:lnTo>
                  <a:close/>
                  <a:moveTo>
                    <a:pt x="114" y="340"/>
                  </a:moveTo>
                  <a:lnTo>
                    <a:pt x="241" y="340"/>
                  </a:lnTo>
                  <a:lnTo>
                    <a:pt x="241" y="342"/>
                  </a:lnTo>
                  <a:lnTo>
                    <a:pt x="114" y="342"/>
                  </a:lnTo>
                  <a:lnTo>
                    <a:pt x="114" y="340"/>
                  </a:lnTo>
                  <a:close/>
                  <a:moveTo>
                    <a:pt x="121" y="342"/>
                  </a:moveTo>
                  <a:lnTo>
                    <a:pt x="234" y="342"/>
                  </a:lnTo>
                  <a:lnTo>
                    <a:pt x="234" y="344"/>
                  </a:lnTo>
                  <a:lnTo>
                    <a:pt x="121" y="344"/>
                  </a:lnTo>
                  <a:lnTo>
                    <a:pt x="121" y="342"/>
                  </a:lnTo>
                  <a:close/>
                  <a:moveTo>
                    <a:pt x="125" y="344"/>
                  </a:moveTo>
                  <a:lnTo>
                    <a:pt x="230" y="344"/>
                  </a:lnTo>
                  <a:lnTo>
                    <a:pt x="230" y="347"/>
                  </a:lnTo>
                  <a:lnTo>
                    <a:pt x="125" y="347"/>
                  </a:lnTo>
                  <a:lnTo>
                    <a:pt x="125" y="344"/>
                  </a:lnTo>
                  <a:close/>
                  <a:moveTo>
                    <a:pt x="129" y="347"/>
                  </a:moveTo>
                  <a:lnTo>
                    <a:pt x="223" y="347"/>
                  </a:lnTo>
                  <a:lnTo>
                    <a:pt x="223" y="349"/>
                  </a:lnTo>
                  <a:lnTo>
                    <a:pt x="129" y="349"/>
                  </a:lnTo>
                  <a:lnTo>
                    <a:pt x="129" y="347"/>
                  </a:lnTo>
                  <a:close/>
                  <a:moveTo>
                    <a:pt x="145" y="349"/>
                  </a:moveTo>
                  <a:lnTo>
                    <a:pt x="208" y="349"/>
                  </a:lnTo>
                  <a:lnTo>
                    <a:pt x="208" y="351"/>
                  </a:lnTo>
                  <a:lnTo>
                    <a:pt x="145" y="351"/>
                  </a:lnTo>
                  <a:lnTo>
                    <a:pt x="145" y="349"/>
                  </a:lnTo>
                  <a:close/>
                  <a:moveTo>
                    <a:pt x="161" y="351"/>
                  </a:moveTo>
                  <a:lnTo>
                    <a:pt x="192" y="351"/>
                  </a:lnTo>
                  <a:lnTo>
                    <a:pt x="192" y="353"/>
                  </a:lnTo>
                  <a:lnTo>
                    <a:pt x="161" y="353"/>
                  </a:lnTo>
                  <a:lnTo>
                    <a:pt x="161" y="351"/>
                  </a:lnTo>
                  <a:close/>
                </a:path>
              </a:pathLst>
            </a:custGeom>
            <a:solidFill>
              <a:srgbClr val="FBBA64"/>
            </a:solidFill>
            <a:ln w="0">
              <a:solidFill>
                <a:srgbClr val="FBBA64"/>
              </a:solidFill>
              <a:prstDash val="solid"/>
              <a:round/>
              <a:headEnd/>
              <a:tailEnd/>
            </a:ln>
          </p:spPr>
          <p:txBody>
            <a:bodyPr/>
            <a:lstStyle/>
            <a:p>
              <a:endParaRPr lang="de-DE" sz="3200" b="1">
                <a:solidFill>
                  <a:prstClr val="black"/>
                </a:solidFill>
                <a:latin typeface="Arial"/>
              </a:endParaRPr>
            </a:p>
          </p:txBody>
        </p:sp>
        <p:sp>
          <p:nvSpPr>
            <p:cNvPr id="15" name="Freeform 13"/>
            <p:cNvSpPr>
              <a:spLocks/>
            </p:cNvSpPr>
            <p:nvPr/>
          </p:nvSpPr>
          <p:spPr bwMode="auto">
            <a:xfrm>
              <a:off x="2715" y="2520"/>
              <a:ext cx="0" cy="2"/>
            </a:xfrm>
            <a:custGeom>
              <a:avLst/>
              <a:gdLst>
                <a:gd name="T0" fmla="*/ 0 h 2"/>
                <a:gd name="T1" fmla="*/ 2 h 2"/>
                <a:gd name="T2" fmla="*/ 2 h 2"/>
                <a:gd name="T3" fmla="*/ 2 h 2"/>
                <a:gd name="T4" fmla="*/ 2 h 2"/>
                <a:gd name="T5" fmla="*/ 0 h 2"/>
                <a:gd name="T6" fmla="*/ 0 60000 65536"/>
                <a:gd name="T7" fmla="*/ 0 60000 65536"/>
                <a:gd name="T8" fmla="*/ 0 60000 65536"/>
                <a:gd name="T9" fmla="*/ 0 60000 65536"/>
                <a:gd name="T10" fmla="*/ 0 60000 65536"/>
                <a:gd name="T11" fmla="*/ 0 60000 65536"/>
              </a:gdLst>
              <a:ahLst/>
              <a:cxnLst>
                <a:cxn ang="T6">
                  <a:pos x="0" y="T0"/>
                </a:cxn>
                <a:cxn ang="T7">
                  <a:pos x="0" y="T1"/>
                </a:cxn>
                <a:cxn ang="T8">
                  <a:pos x="0" y="T2"/>
                </a:cxn>
                <a:cxn ang="T9">
                  <a:pos x="0" y="T3"/>
                </a:cxn>
                <a:cxn ang="T10">
                  <a:pos x="0" y="T4"/>
                </a:cxn>
                <a:cxn ang="T11">
                  <a:pos x="0" y="T5"/>
                </a:cxn>
              </a:cxnLst>
              <a:rect l="0" t="0" r="r" b="b"/>
              <a:pathLst>
                <a:path h="2">
                  <a:moveTo>
                    <a:pt x="0" y="0"/>
                  </a:moveTo>
                  <a:lnTo>
                    <a:pt x="0" y="2"/>
                  </a:lnTo>
                  <a:lnTo>
                    <a:pt x="0" y="0"/>
                  </a:lnTo>
                  <a:close/>
                </a:path>
              </a:pathLst>
            </a:custGeom>
            <a:solidFill>
              <a:srgbClr val="FBBA64"/>
            </a:solidFill>
            <a:ln w="0">
              <a:solidFill>
                <a:srgbClr val="FBBA64"/>
              </a:solidFill>
              <a:prstDash val="solid"/>
              <a:round/>
              <a:headEnd/>
              <a:tailEnd/>
            </a:ln>
          </p:spPr>
          <p:txBody>
            <a:bodyPr/>
            <a:lstStyle/>
            <a:p>
              <a:endParaRPr lang="de-DE" sz="3200" b="1">
                <a:solidFill>
                  <a:prstClr val="black"/>
                </a:solidFill>
                <a:latin typeface="Arial"/>
              </a:endParaRPr>
            </a:p>
          </p:txBody>
        </p:sp>
        <p:sp>
          <p:nvSpPr>
            <p:cNvPr id="16" name="Freeform 14"/>
            <p:cNvSpPr>
              <a:spLocks/>
            </p:cNvSpPr>
            <p:nvPr/>
          </p:nvSpPr>
          <p:spPr bwMode="auto">
            <a:xfrm>
              <a:off x="2032" y="530"/>
              <a:ext cx="907" cy="2032"/>
            </a:xfrm>
            <a:custGeom>
              <a:avLst/>
              <a:gdLst>
                <a:gd name="T0" fmla="*/ 797 w 907"/>
                <a:gd name="T1" fmla="*/ 24 h 2032"/>
                <a:gd name="T2" fmla="*/ 592 w 907"/>
                <a:gd name="T3" fmla="*/ 105 h 2032"/>
                <a:gd name="T4" fmla="*/ 407 w 907"/>
                <a:gd name="T5" fmla="*/ 228 h 2032"/>
                <a:gd name="T6" fmla="*/ 248 w 907"/>
                <a:gd name="T7" fmla="*/ 384 h 2032"/>
                <a:gd name="T8" fmla="*/ 130 w 907"/>
                <a:gd name="T9" fmla="*/ 560 h 2032"/>
                <a:gd name="T10" fmla="*/ 47 w 907"/>
                <a:gd name="T11" fmla="*/ 755 h 2032"/>
                <a:gd name="T12" fmla="*/ 5 w 907"/>
                <a:gd name="T13" fmla="*/ 962 h 2032"/>
                <a:gd name="T14" fmla="*/ 5 w 907"/>
                <a:gd name="T15" fmla="*/ 1174 h 2032"/>
                <a:gd name="T16" fmla="*/ 45 w 907"/>
                <a:gd name="T17" fmla="*/ 1382 h 2032"/>
                <a:gd name="T18" fmla="*/ 125 w 907"/>
                <a:gd name="T19" fmla="*/ 1574 h 2032"/>
                <a:gd name="T20" fmla="*/ 241 w 907"/>
                <a:gd name="T21" fmla="*/ 1751 h 2032"/>
                <a:gd name="T22" fmla="*/ 371 w 907"/>
                <a:gd name="T23" fmla="*/ 1885 h 2032"/>
                <a:gd name="T24" fmla="*/ 498 w 907"/>
                <a:gd name="T25" fmla="*/ 1981 h 2032"/>
                <a:gd name="T26" fmla="*/ 596 w 907"/>
                <a:gd name="T27" fmla="*/ 2032 h 2032"/>
                <a:gd name="T28" fmla="*/ 654 w 907"/>
                <a:gd name="T29" fmla="*/ 2014 h 2032"/>
                <a:gd name="T30" fmla="*/ 681 w 907"/>
                <a:gd name="T31" fmla="*/ 1972 h 2032"/>
                <a:gd name="T32" fmla="*/ 679 w 907"/>
                <a:gd name="T33" fmla="*/ 1927 h 2032"/>
                <a:gd name="T34" fmla="*/ 643 w 907"/>
                <a:gd name="T35" fmla="*/ 1885 h 2032"/>
                <a:gd name="T36" fmla="*/ 527 w 907"/>
                <a:gd name="T37" fmla="*/ 1811 h 2032"/>
                <a:gd name="T38" fmla="*/ 424 w 907"/>
                <a:gd name="T39" fmla="*/ 1719 h 2032"/>
                <a:gd name="T40" fmla="*/ 295 w 907"/>
                <a:gd name="T41" fmla="*/ 1556 h 2032"/>
                <a:gd name="T42" fmla="*/ 208 w 907"/>
                <a:gd name="T43" fmla="*/ 1373 h 2032"/>
                <a:gd name="T44" fmla="*/ 163 w 907"/>
                <a:gd name="T45" fmla="*/ 1172 h 2032"/>
                <a:gd name="T46" fmla="*/ 163 w 907"/>
                <a:gd name="T47" fmla="*/ 965 h 2032"/>
                <a:gd name="T48" fmla="*/ 210 w 907"/>
                <a:gd name="T49" fmla="*/ 764 h 2032"/>
                <a:gd name="T50" fmla="*/ 299 w 907"/>
                <a:gd name="T51" fmla="*/ 578 h 2032"/>
                <a:gd name="T52" fmla="*/ 433 w 907"/>
                <a:gd name="T53" fmla="*/ 413 h 2032"/>
                <a:gd name="T54" fmla="*/ 572 w 907"/>
                <a:gd name="T55" fmla="*/ 299 h 2032"/>
                <a:gd name="T56" fmla="*/ 730 w 907"/>
                <a:gd name="T57" fmla="*/ 214 h 2032"/>
                <a:gd name="T58" fmla="*/ 900 w 907"/>
                <a:gd name="T59" fmla="*/ 161 h 2032"/>
                <a:gd name="T60" fmla="*/ 891 w 907"/>
                <a:gd name="T61" fmla="*/ 87 h 2032"/>
                <a:gd name="T62" fmla="*/ 907 w 907"/>
                <a:gd name="T63" fmla="*/ 0 h 20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07" h="2032">
                  <a:moveTo>
                    <a:pt x="907" y="0"/>
                  </a:moveTo>
                  <a:lnTo>
                    <a:pt x="797" y="24"/>
                  </a:lnTo>
                  <a:lnTo>
                    <a:pt x="692" y="60"/>
                  </a:lnTo>
                  <a:lnTo>
                    <a:pt x="592" y="105"/>
                  </a:lnTo>
                  <a:lnTo>
                    <a:pt x="496" y="163"/>
                  </a:lnTo>
                  <a:lnTo>
                    <a:pt x="407" y="228"/>
                  </a:lnTo>
                  <a:lnTo>
                    <a:pt x="322" y="304"/>
                  </a:lnTo>
                  <a:lnTo>
                    <a:pt x="248" y="384"/>
                  </a:lnTo>
                  <a:lnTo>
                    <a:pt x="183" y="469"/>
                  </a:lnTo>
                  <a:lnTo>
                    <a:pt x="130" y="560"/>
                  </a:lnTo>
                  <a:lnTo>
                    <a:pt x="83" y="656"/>
                  </a:lnTo>
                  <a:lnTo>
                    <a:pt x="47" y="755"/>
                  </a:lnTo>
                  <a:lnTo>
                    <a:pt x="20" y="857"/>
                  </a:lnTo>
                  <a:lnTo>
                    <a:pt x="5" y="962"/>
                  </a:lnTo>
                  <a:lnTo>
                    <a:pt x="0" y="1069"/>
                  </a:lnTo>
                  <a:lnTo>
                    <a:pt x="5" y="1174"/>
                  </a:lnTo>
                  <a:lnTo>
                    <a:pt x="20" y="1279"/>
                  </a:lnTo>
                  <a:lnTo>
                    <a:pt x="45" y="1382"/>
                  </a:lnTo>
                  <a:lnTo>
                    <a:pt x="81" y="1480"/>
                  </a:lnTo>
                  <a:lnTo>
                    <a:pt x="125" y="1574"/>
                  </a:lnTo>
                  <a:lnTo>
                    <a:pt x="179" y="1666"/>
                  </a:lnTo>
                  <a:lnTo>
                    <a:pt x="241" y="1751"/>
                  </a:lnTo>
                  <a:lnTo>
                    <a:pt x="313" y="1829"/>
                  </a:lnTo>
                  <a:lnTo>
                    <a:pt x="371" y="1885"/>
                  </a:lnTo>
                  <a:lnTo>
                    <a:pt x="433" y="1936"/>
                  </a:lnTo>
                  <a:lnTo>
                    <a:pt x="498" y="1981"/>
                  </a:lnTo>
                  <a:lnTo>
                    <a:pt x="567" y="2023"/>
                  </a:lnTo>
                  <a:lnTo>
                    <a:pt x="596" y="2032"/>
                  </a:lnTo>
                  <a:lnTo>
                    <a:pt x="628" y="2030"/>
                  </a:lnTo>
                  <a:lnTo>
                    <a:pt x="654" y="2014"/>
                  </a:lnTo>
                  <a:lnTo>
                    <a:pt x="675" y="1992"/>
                  </a:lnTo>
                  <a:lnTo>
                    <a:pt x="681" y="1972"/>
                  </a:lnTo>
                  <a:lnTo>
                    <a:pt x="683" y="1954"/>
                  </a:lnTo>
                  <a:lnTo>
                    <a:pt x="679" y="1927"/>
                  </a:lnTo>
                  <a:lnTo>
                    <a:pt x="666" y="1902"/>
                  </a:lnTo>
                  <a:lnTo>
                    <a:pt x="643" y="1885"/>
                  </a:lnTo>
                  <a:lnTo>
                    <a:pt x="583" y="1849"/>
                  </a:lnTo>
                  <a:lnTo>
                    <a:pt x="527" y="1811"/>
                  </a:lnTo>
                  <a:lnTo>
                    <a:pt x="474" y="1766"/>
                  </a:lnTo>
                  <a:lnTo>
                    <a:pt x="424" y="1719"/>
                  </a:lnTo>
                  <a:lnTo>
                    <a:pt x="355" y="1641"/>
                  </a:lnTo>
                  <a:lnTo>
                    <a:pt x="295" y="1556"/>
                  </a:lnTo>
                  <a:lnTo>
                    <a:pt x="246" y="1467"/>
                  </a:lnTo>
                  <a:lnTo>
                    <a:pt x="208" y="1373"/>
                  </a:lnTo>
                  <a:lnTo>
                    <a:pt x="179" y="1275"/>
                  </a:lnTo>
                  <a:lnTo>
                    <a:pt x="163" y="1172"/>
                  </a:lnTo>
                  <a:lnTo>
                    <a:pt x="157" y="1069"/>
                  </a:lnTo>
                  <a:lnTo>
                    <a:pt x="163" y="965"/>
                  </a:lnTo>
                  <a:lnTo>
                    <a:pt x="181" y="862"/>
                  </a:lnTo>
                  <a:lnTo>
                    <a:pt x="210" y="764"/>
                  </a:lnTo>
                  <a:lnTo>
                    <a:pt x="250" y="670"/>
                  </a:lnTo>
                  <a:lnTo>
                    <a:pt x="299" y="578"/>
                  </a:lnTo>
                  <a:lnTo>
                    <a:pt x="362" y="493"/>
                  </a:lnTo>
                  <a:lnTo>
                    <a:pt x="433" y="413"/>
                  </a:lnTo>
                  <a:lnTo>
                    <a:pt x="500" y="353"/>
                  </a:lnTo>
                  <a:lnTo>
                    <a:pt x="572" y="299"/>
                  </a:lnTo>
                  <a:lnTo>
                    <a:pt x="650" y="252"/>
                  </a:lnTo>
                  <a:lnTo>
                    <a:pt x="730" y="214"/>
                  </a:lnTo>
                  <a:lnTo>
                    <a:pt x="815" y="183"/>
                  </a:lnTo>
                  <a:lnTo>
                    <a:pt x="900" y="161"/>
                  </a:lnTo>
                  <a:lnTo>
                    <a:pt x="893" y="125"/>
                  </a:lnTo>
                  <a:lnTo>
                    <a:pt x="891" y="87"/>
                  </a:lnTo>
                  <a:lnTo>
                    <a:pt x="896" y="42"/>
                  </a:lnTo>
                  <a:lnTo>
                    <a:pt x="907" y="0"/>
                  </a:lnTo>
                  <a:close/>
                </a:path>
              </a:pathLst>
            </a:custGeom>
            <a:solidFill>
              <a:srgbClr val="FBBA64"/>
            </a:solidFill>
            <a:ln w="0">
              <a:solidFill>
                <a:srgbClr val="FBBA64"/>
              </a:solidFill>
              <a:prstDash val="solid"/>
              <a:round/>
              <a:headEnd/>
              <a:tailEnd/>
            </a:ln>
          </p:spPr>
          <p:txBody>
            <a:bodyPr/>
            <a:lstStyle/>
            <a:p>
              <a:endParaRPr lang="de-DE" sz="3200" b="1">
                <a:solidFill>
                  <a:prstClr val="black"/>
                </a:solidFill>
                <a:latin typeface="Arial"/>
              </a:endParaRPr>
            </a:p>
          </p:txBody>
        </p:sp>
        <p:sp>
          <p:nvSpPr>
            <p:cNvPr id="17" name="Freeform 15"/>
            <p:cNvSpPr>
              <a:spLocks/>
            </p:cNvSpPr>
            <p:nvPr/>
          </p:nvSpPr>
          <p:spPr bwMode="auto">
            <a:xfrm>
              <a:off x="3816" y="758"/>
              <a:ext cx="3" cy="0"/>
            </a:xfrm>
            <a:custGeom>
              <a:avLst/>
              <a:gdLst>
                <a:gd name="T0" fmla="*/ 0 w 3"/>
                <a:gd name="T1" fmla="*/ 0 w 3"/>
                <a:gd name="T2" fmla="*/ 0 w 3"/>
                <a:gd name="T3" fmla="*/ 0 w 3"/>
                <a:gd name="T4" fmla="*/ 3 w 3"/>
                <a:gd name="T5" fmla="*/ 0 w 3"/>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3">
                  <a:moveTo>
                    <a:pt x="0" y="0"/>
                  </a:moveTo>
                  <a:lnTo>
                    <a:pt x="0" y="0"/>
                  </a:lnTo>
                  <a:lnTo>
                    <a:pt x="3" y="0"/>
                  </a:lnTo>
                  <a:lnTo>
                    <a:pt x="0" y="0"/>
                  </a:lnTo>
                  <a:close/>
                </a:path>
              </a:pathLst>
            </a:custGeom>
            <a:solidFill>
              <a:srgbClr val="FBBA64"/>
            </a:solidFill>
            <a:ln w="0">
              <a:solidFill>
                <a:srgbClr val="FBBA64"/>
              </a:solidFill>
              <a:prstDash val="solid"/>
              <a:round/>
              <a:headEnd/>
              <a:tailEnd/>
            </a:ln>
          </p:spPr>
          <p:txBody>
            <a:bodyPr/>
            <a:lstStyle/>
            <a:p>
              <a:endParaRPr lang="de-DE" sz="3200" b="1">
                <a:solidFill>
                  <a:prstClr val="black"/>
                </a:solidFill>
                <a:latin typeface="Arial"/>
              </a:endParaRPr>
            </a:p>
          </p:txBody>
        </p:sp>
        <p:sp>
          <p:nvSpPr>
            <p:cNvPr id="18" name="Freeform 16"/>
            <p:cNvSpPr>
              <a:spLocks/>
            </p:cNvSpPr>
            <p:nvPr/>
          </p:nvSpPr>
          <p:spPr bwMode="auto">
            <a:xfrm>
              <a:off x="3428" y="554"/>
              <a:ext cx="413" cy="340"/>
            </a:xfrm>
            <a:custGeom>
              <a:avLst/>
              <a:gdLst>
                <a:gd name="T0" fmla="*/ 413 w 413"/>
                <a:gd name="T1" fmla="*/ 259 h 340"/>
                <a:gd name="T2" fmla="*/ 408 w 413"/>
                <a:gd name="T3" fmla="*/ 237 h 340"/>
                <a:gd name="T4" fmla="*/ 399 w 413"/>
                <a:gd name="T5" fmla="*/ 219 h 340"/>
                <a:gd name="T6" fmla="*/ 386 w 413"/>
                <a:gd name="T7" fmla="*/ 204 h 340"/>
                <a:gd name="T8" fmla="*/ 312 w 413"/>
                <a:gd name="T9" fmla="*/ 143 h 340"/>
                <a:gd name="T10" fmla="*/ 234 w 413"/>
                <a:gd name="T11" fmla="*/ 94 h 340"/>
                <a:gd name="T12" fmla="*/ 154 w 413"/>
                <a:gd name="T13" fmla="*/ 52 h 340"/>
                <a:gd name="T14" fmla="*/ 69 w 413"/>
                <a:gd name="T15" fmla="*/ 18 h 340"/>
                <a:gd name="T16" fmla="*/ 40 w 413"/>
                <a:gd name="T17" fmla="*/ 7 h 340"/>
                <a:gd name="T18" fmla="*/ 11 w 413"/>
                <a:gd name="T19" fmla="*/ 0 h 340"/>
                <a:gd name="T20" fmla="*/ 18 w 413"/>
                <a:gd name="T21" fmla="*/ 32 h 340"/>
                <a:gd name="T22" fmla="*/ 20 w 413"/>
                <a:gd name="T23" fmla="*/ 63 h 340"/>
                <a:gd name="T24" fmla="*/ 15 w 413"/>
                <a:gd name="T25" fmla="*/ 114 h 340"/>
                <a:gd name="T26" fmla="*/ 0 w 413"/>
                <a:gd name="T27" fmla="*/ 159 h 340"/>
                <a:gd name="T28" fmla="*/ 9 w 413"/>
                <a:gd name="T29" fmla="*/ 163 h 340"/>
                <a:gd name="T30" fmla="*/ 18 w 413"/>
                <a:gd name="T31" fmla="*/ 166 h 340"/>
                <a:gd name="T32" fmla="*/ 89 w 413"/>
                <a:gd name="T33" fmla="*/ 195 h 340"/>
                <a:gd name="T34" fmla="*/ 156 w 413"/>
                <a:gd name="T35" fmla="*/ 228 h 340"/>
                <a:gd name="T36" fmla="*/ 221 w 413"/>
                <a:gd name="T37" fmla="*/ 271 h 340"/>
                <a:gd name="T38" fmla="*/ 281 w 413"/>
                <a:gd name="T39" fmla="*/ 320 h 340"/>
                <a:gd name="T40" fmla="*/ 308 w 413"/>
                <a:gd name="T41" fmla="*/ 335 h 340"/>
                <a:gd name="T42" fmla="*/ 339 w 413"/>
                <a:gd name="T43" fmla="*/ 340 h 340"/>
                <a:gd name="T44" fmla="*/ 368 w 413"/>
                <a:gd name="T45" fmla="*/ 333 h 340"/>
                <a:gd name="T46" fmla="*/ 393 w 413"/>
                <a:gd name="T47" fmla="*/ 313 h 340"/>
                <a:gd name="T48" fmla="*/ 406 w 413"/>
                <a:gd name="T49" fmla="*/ 291 h 340"/>
                <a:gd name="T50" fmla="*/ 413 w 413"/>
                <a:gd name="T51" fmla="*/ 264 h 340"/>
                <a:gd name="T52" fmla="*/ 413 w 413"/>
                <a:gd name="T53" fmla="*/ 264 h 340"/>
                <a:gd name="T54" fmla="*/ 413 w 413"/>
                <a:gd name="T55" fmla="*/ 259 h 340"/>
                <a:gd name="T56" fmla="*/ 413 w 413"/>
                <a:gd name="T57" fmla="*/ 259 h 3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3" h="340">
                  <a:moveTo>
                    <a:pt x="413" y="259"/>
                  </a:moveTo>
                  <a:lnTo>
                    <a:pt x="408" y="237"/>
                  </a:lnTo>
                  <a:lnTo>
                    <a:pt x="399" y="219"/>
                  </a:lnTo>
                  <a:lnTo>
                    <a:pt x="386" y="204"/>
                  </a:lnTo>
                  <a:lnTo>
                    <a:pt x="312" y="143"/>
                  </a:lnTo>
                  <a:lnTo>
                    <a:pt x="234" y="94"/>
                  </a:lnTo>
                  <a:lnTo>
                    <a:pt x="154" y="52"/>
                  </a:lnTo>
                  <a:lnTo>
                    <a:pt x="69" y="18"/>
                  </a:lnTo>
                  <a:lnTo>
                    <a:pt x="40" y="7"/>
                  </a:lnTo>
                  <a:lnTo>
                    <a:pt x="11" y="0"/>
                  </a:lnTo>
                  <a:lnTo>
                    <a:pt x="18" y="32"/>
                  </a:lnTo>
                  <a:lnTo>
                    <a:pt x="20" y="63"/>
                  </a:lnTo>
                  <a:lnTo>
                    <a:pt x="15" y="114"/>
                  </a:lnTo>
                  <a:lnTo>
                    <a:pt x="0" y="159"/>
                  </a:lnTo>
                  <a:lnTo>
                    <a:pt x="9" y="163"/>
                  </a:lnTo>
                  <a:lnTo>
                    <a:pt x="18" y="166"/>
                  </a:lnTo>
                  <a:lnTo>
                    <a:pt x="89" y="195"/>
                  </a:lnTo>
                  <a:lnTo>
                    <a:pt x="156" y="228"/>
                  </a:lnTo>
                  <a:lnTo>
                    <a:pt x="221" y="271"/>
                  </a:lnTo>
                  <a:lnTo>
                    <a:pt x="281" y="320"/>
                  </a:lnTo>
                  <a:lnTo>
                    <a:pt x="308" y="335"/>
                  </a:lnTo>
                  <a:lnTo>
                    <a:pt x="339" y="340"/>
                  </a:lnTo>
                  <a:lnTo>
                    <a:pt x="368" y="333"/>
                  </a:lnTo>
                  <a:lnTo>
                    <a:pt x="393" y="313"/>
                  </a:lnTo>
                  <a:lnTo>
                    <a:pt x="406" y="291"/>
                  </a:lnTo>
                  <a:lnTo>
                    <a:pt x="413" y="264"/>
                  </a:lnTo>
                  <a:lnTo>
                    <a:pt x="413" y="259"/>
                  </a:lnTo>
                  <a:close/>
                </a:path>
              </a:pathLst>
            </a:custGeom>
            <a:solidFill>
              <a:srgbClr val="FBBA64"/>
            </a:solidFill>
            <a:ln w="0">
              <a:solidFill>
                <a:srgbClr val="FBBA64"/>
              </a:solidFill>
              <a:prstDash val="solid"/>
              <a:round/>
              <a:headEnd/>
              <a:tailEnd/>
            </a:ln>
          </p:spPr>
          <p:txBody>
            <a:bodyPr/>
            <a:lstStyle/>
            <a:p>
              <a:endParaRPr lang="de-DE" sz="3200" b="1">
                <a:solidFill>
                  <a:prstClr val="black"/>
                </a:solidFill>
                <a:latin typeface="Arial"/>
              </a:endParaRPr>
            </a:p>
          </p:txBody>
        </p:sp>
      </p:grpSp>
      <p:grpSp>
        <p:nvGrpSpPr>
          <p:cNvPr id="19" name="Group 21"/>
          <p:cNvGrpSpPr>
            <a:grpSpLocks noChangeAspect="1"/>
          </p:cNvGrpSpPr>
          <p:nvPr/>
        </p:nvGrpSpPr>
        <p:grpSpPr bwMode="auto">
          <a:xfrm>
            <a:off x="370655" y="3919218"/>
            <a:ext cx="1368000" cy="1032442"/>
            <a:chOff x="4264" y="2796"/>
            <a:chExt cx="907" cy="636"/>
          </a:xfrm>
        </p:grpSpPr>
        <p:sp>
          <p:nvSpPr>
            <p:cNvPr id="20" name="Rectangle 22"/>
            <p:cNvSpPr>
              <a:spLocks noChangeArrowheads="1"/>
            </p:cNvSpPr>
            <p:nvPr/>
          </p:nvSpPr>
          <p:spPr bwMode="auto">
            <a:xfrm>
              <a:off x="4264" y="2796"/>
              <a:ext cx="907" cy="636"/>
            </a:xfrm>
            <a:prstGeom prst="rect">
              <a:avLst/>
            </a:prstGeom>
            <a:gradFill rotWithShape="1">
              <a:gsLst>
                <a:gs pos="0">
                  <a:schemeClr val="accent1"/>
                </a:gs>
                <a:gs pos="50000">
                  <a:schemeClr val="bg1"/>
                </a:gs>
                <a:gs pos="100000">
                  <a:schemeClr val="accent1"/>
                </a:gs>
              </a:gsLst>
              <a:lin ang="189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a:solidFill>
                  <a:prstClr val="black"/>
                </a:solidFill>
              </a:endParaRPr>
            </a:p>
          </p:txBody>
        </p:sp>
        <p:pic>
          <p:nvPicPr>
            <p:cNvPr id="21" name="Picture 23" descr="hsd_phys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9" y="2830"/>
              <a:ext cx="869"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24"/>
          <p:cNvGrpSpPr>
            <a:grpSpLocks noChangeAspect="1"/>
          </p:cNvGrpSpPr>
          <p:nvPr/>
        </p:nvGrpSpPr>
        <p:grpSpPr bwMode="auto">
          <a:xfrm>
            <a:off x="333508" y="2947323"/>
            <a:ext cx="1368000" cy="946997"/>
            <a:chOff x="158" y="2523"/>
            <a:chExt cx="1091" cy="823"/>
          </a:xfrm>
        </p:grpSpPr>
        <p:grpSp>
          <p:nvGrpSpPr>
            <p:cNvPr id="23" name="Group 25"/>
            <p:cNvGrpSpPr>
              <a:grpSpLocks/>
            </p:cNvGrpSpPr>
            <p:nvPr/>
          </p:nvGrpSpPr>
          <p:grpSpPr bwMode="auto">
            <a:xfrm>
              <a:off x="158" y="2524"/>
              <a:ext cx="1091" cy="822"/>
              <a:chOff x="4264" y="857"/>
              <a:chExt cx="907" cy="638"/>
            </a:xfrm>
          </p:grpSpPr>
          <p:sp>
            <p:nvSpPr>
              <p:cNvPr id="25" name="Rectangle 26"/>
              <p:cNvSpPr>
                <a:spLocks noChangeArrowheads="1"/>
              </p:cNvSpPr>
              <p:nvPr/>
            </p:nvSpPr>
            <p:spPr bwMode="auto">
              <a:xfrm>
                <a:off x="4264" y="858"/>
                <a:ext cx="907" cy="636"/>
              </a:xfrm>
              <a:prstGeom prst="rect">
                <a:avLst/>
              </a:prstGeom>
              <a:gradFill rotWithShape="1">
                <a:gsLst>
                  <a:gs pos="0">
                    <a:schemeClr val="folHlink"/>
                  </a:gs>
                  <a:gs pos="50000">
                    <a:schemeClr val="bg1"/>
                  </a:gs>
                  <a:gs pos="100000">
                    <a:schemeClr val="folHlink"/>
                  </a:gs>
                </a:gsLst>
                <a:lin ang="189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a:solidFill>
                    <a:prstClr val="black"/>
                  </a:solidFill>
                </a:endParaRPr>
              </a:p>
            </p:txBody>
          </p:sp>
          <p:pic>
            <p:nvPicPr>
              <p:cNvPr id="26" name="Picture 27" descr="nuclchart_cor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4" y="857"/>
                <a:ext cx="907" cy="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599D"/>
                    </a:solidFill>
                    <a:miter lim="800000"/>
                    <a:headEnd/>
                    <a:tailEnd/>
                  </a14:hiddenLine>
                </a:ext>
              </a:extLst>
            </p:spPr>
          </p:pic>
        </p:grpSp>
        <p:sp>
          <p:nvSpPr>
            <p:cNvPr id="24" name="Rectangle 28"/>
            <p:cNvSpPr>
              <a:spLocks noChangeArrowheads="1"/>
            </p:cNvSpPr>
            <p:nvPr/>
          </p:nvSpPr>
          <p:spPr bwMode="auto">
            <a:xfrm>
              <a:off x="340" y="2523"/>
              <a:ext cx="907" cy="636"/>
            </a:xfrm>
            <a:prstGeom prst="rect">
              <a:avLst/>
            </a:prstGeom>
            <a:noFill/>
            <a:ln w="19050">
              <a:solidFill>
                <a:schemeClr val="tx1"/>
              </a:solidFill>
              <a:miter lim="800000"/>
              <a:headEnd/>
              <a:tailEnd/>
            </a:ln>
            <a:effectLst/>
            <a:extLst>
              <a:ext uri="{909E8E84-426E-40DD-AFC4-6F175D3DCCD1}">
                <a14:hiddenFill xmlns:a14="http://schemas.microsoft.com/office/drawing/2010/main">
                  <a:gradFill rotWithShape="1">
                    <a:gsLst>
                      <a:gs pos="0">
                        <a:schemeClr val="folHlink"/>
                      </a:gs>
                      <a:gs pos="50000">
                        <a:schemeClr val="bg1"/>
                      </a:gs>
                      <a:gs pos="100000">
                        <a:schemeClr val="folHlink"/>
                      </a:gs>
                    </a:gsLst>
                    <a:lin ang="189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a:solidFill>
                  <a:prstClr val="black"/>
                </a:solidFill>
              </a:endParaRPr>
            </a:p>
          </p:txBody>
        </p:sp>
      </p:grpSp>
      <p:sp>
        <p:nvSpPr>
          <p:cNvPr id="27" name="Text Box 29"/>
          <p:cNvSpPr txBox="1">
            <a:spLocks noChangeArrowheads="1"/>
          </p:cNvSpPr>
          <p:nvPr/>
        </p:nvSpPr>
        <p:spPr bwMode="auto">
          <a:xfrm>
            <a:off x="5710882" y="4068976"/>
            <a:ext cx="1614546" cy="584775"/>
          </a:xfrm>
          <a:prstGeom prst="rect">
            <a:avLst/>
          </a:prstGeom>
          <a:noFill/>
          <a:ln>
            <a:noFill/>
          </a:ln>
          <a:effectLst/>
          <a:extLst>
            <a:ext uri="{909E8E84-426E-40DD-AFC4-6F175D3DCCD1}">
              <a14:hiddenFill xmlns:a14="http://schemas.microsoft.com/office/drawing/2010/main">
                <a:solidFill>
                  <a:srgbClr val="C0C0C0">
                    <a:alpha val="6588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rgbClr val="FF9900"/>
                </a:solidFill>
                <a:latin typeface="Arial" pitchFamily="34" charset="0"/>
              </a:defRPr>
            </a:lvl1pPr>
            <a:lvl2pPr marL="742950" indent="-285750" eaLnBrk="0" hangingPunct="0">
              <a:spcBef>
                <a:spcPct val="20000"/>
              </a:spcBef>
              <a:buChar char="–"/>
              <a:defRPr sz="2800">
                <a:solidFill>
                  <a:srgbClr val="FF9900"/>
                </a:solidFill>
                <a:latin typeface="Arial" pitchFamily="34" charset="0"/>
              </a:defRPr>
            </a:lvl2pPr>
            <a:lvl3pPr marL="1143000" indent="-228600" eaLnBrk="0" hangingPunct="0">
              <a:spcBef>
                <a:spcPct val="20000"/>
              </a:spcBef>
              <a:buChar char="•"/>
              <a:defRPr sz="2400">
                <a:solidFill>
                  <a:srgbClr val="FF9900"/>
                </a:solidFill>
                <a:latin typeface="Arial" pitchFamily="34" charset="0"/>
              </a:defRPr>
            </a:lvl3pPr>
            <a:lvl4pPr marL="1600200" indent="-228600" eaLnBrk="0" hangingPunct="0">
              <a:spcBef>
                <a:spcPct val="20000"/>
              </a:spcBef>
              <a:buChar char="–"/>
              <a:defRPr sz="2000">
                <a:solidFill>
                  <a:srgbClr val="FF9900"/>
                </a:solidFill>
                <a:latin typeface="Arial" pitchFamily="34" charset="0"/>
              </a:defRPr>
            </a:lvl4pPr>
            <a:lvl5pPr marL="2057400" indent="-228600" eaLnBrk="0" hangingPunct="0">
              <a:spcBef>
                <a:spcPct val="20000"/>
              </a:spcBef>
              <a:buChar char="»"/>
              <a:defRPr sz="2000">
                <a:solidFill>
                  <a:srgbClr val="FF9900"/>
                </a:solidFill>
                <a:latin typeface="Arial" pitchFamily="34" charset="0"/>
              </a:defRPr>
            </a:lvl5pPr>
            <a:lvl6pPr marL="2514600" indent="-228600" eaLnBrk="0" fontAlgn="base" hangingPunct="0">
              <a:spcBef>
                <a:spcPct val="20000"/>
              </a:spcBef>
              <a:spcAft>
                <a:spcPct val="0"/>
              </a:spcAft>
              <a:buChar char="»"/>
              <a:defRPr sz="2000">
                <a:solidFill>
                  <a:srgbClr val="FF9900"/>
                </a:solidFill>
                <a:latin typeface="Arial" pitchFamily="34" charset="0"/>
              </a:defRPr>
            </a:lvl6pPr>
            <a:lvl7pPr marL="2971800" indent="-228600" eaLnBrk="0" fontAlgn="base" hangingPunct="0">
              <a:spcBef>
                <a:spcPct val="20000"/>
              </a:spcBef>
              <a:spcAft>
                <a:spcPct val="0"/>
              </a:spcAft>
              <a:buChar char="»"/>
              <a:defRPr sz="2000">
                <a:solidFill>
                  <a:srgbClr val="FF9900"/>
                </a:solidFill>
                <a:latin typeface="Arial" pitchFamily="34" charset="0"/>
              </a:defRPr>
            </a:lvl7pPr>
            <a:lvl8pPr marL="3429000" indent="-228600" eaLnBrk="0" fontAlgn="base" hangingPunct="0">
              <a:spcBef>
                <a:spcPct val="20000"/>
              </a:spcBef>
              <a:spcAft>
                <a:spcPct val="0"/>
              </a:spcAft>
              <a:buChar char="»"/>
              <a:defRPr sz="2000">
                <a:solidFill>
                  <a:srgbClr val="FF9900"/>
                </a:solidFill>
                <a:latin typeface="Arial" pitchFamily="34" charset="0"/>
              </a:defRPr>
            </a:lvl8pPr>
            <a:lvl9pPr marL="3886200" indent="-228600" eaLnBrk="0" fontAlgn="base" hangingPunct="0">
              <a:spcBef>
                <a:spcPct val="20000"/>
              </a:spcBef>
              <a:spcAft>
                <a:spcPct val="0"/>
              </a:spcAft>
              <a:buChar char="»"/>
              <a:defRPr sz="2000">
                <a:solidFill>
                  <a:srgbClr val="FF9900"/>
                </a:solidFill>
                <a:latin typeface="Arial" pitchFamily="34" charset="0"/>
              </a:defRPr>
            </a:lvl9pPr>
          </a:lstStyle>
          <a:p>
            <a:pPr algn="ctr" eaLnBrk="1" hangingPunct="1">
              <a:spcBef>
                <a:spcPct val="0"/>
              </a:spcBef>
              <a:buFontTx/>
              <a:buNone/>
            </a:pPr>
            <a:r>
              <a:rPr lang="de-DE" altLang="de-DE" b="1" i="1" dirty="0">
                <a:solidFill>
                  <a:srgbClr val="FF0000"/>
                </a:solidFill>
                <a:latin typeface="Arial"/>
                <a:ea typeface="ＭＳ Ｐゴシック" pitchFamily="34" charset="-128"/>
              </a:rPr>
              <a:t>PANDA</a:t>
            </a:r>
          </a:p>
        </p:txBody>
      </p:sp>
      <p:sp>
        <p:nvSpPr>
          <p:cNvPr id="28" name="Text Box 30"/>
          <p:cNvSpPr txBox="1">
            <a:spLocks noChangeArrowheads="1"/>
          </p:cNvSpPr>
          <p:nvPr/>
        </p:nvSpPr>
        <p:spPr bwMode="auto">
          <a:xfrm>
            <a:off x="5899960" y="2191206"/>
            <a:ext cx="1346844" cy="584775"/>
          </a:xfrm>
          <a:prstGeom prst="rect">
            <a:avLst/>
          </a:prstGeom>
          <a:noFill/>
          <a:ln>
            <a:noFill/>
          </a:ln>
          <a:effectLst/>
          <a:extLst>
            <a:ext uri="{909E8E84-426E-40DD-AFC4-6F175D3DCCD1}">
              <a14:hiddenFill xmlns:a14="http://schemas.microsoft.com/office/drawing/2010/main">
                <a:solidFill>
                  <a:srgbClr val="C0C0C0">
                    <a:alpha val="6588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rgbClr val="FF9900"/>
                </a:solidFill>
                <a:latin typeface="Arial" pitchFamily="34" charset="0"/>
              </a:defRPr>
            </a:lvl1pPr>
            <a:lvl2pPr marL="742950" indent="-285750" eaLnBrk="0" hangingPunct="0">
              <a:spcBef>
                <a:spcPct val="20000"/>
              </a:spcBef>
              <a:buChar char="–"/>
              <a:defRPr sz="2800">
                <a:solidFill>
                  <a:srgbClr val="FF9900"/>
                </a:solidFill>
                <a:latin typeface="Arial" pitchFamily="34" charset="0"/>
              </a:defRPr>
            </a:lvl2pPr>
            <a:lvl3pPr marL="1143000" indent="-228600" eaLnBrk="0" hangingPunct="0">
              <a:spcBef>
                <a:spcPct val="20000"/>
              </a:spcBef>
              <a:buChar char="•"/>
              <a:defRPr sz="2400">
                <a:solidFill>
                  <a:srgbClr val="FF9900"/>
                </a:solidFill>
                <a:latin typeface="Arial" pitchFamily="34" charset="0"/>
              </a:defRPr>
            </a:lvl3pPr>
            <a:lvl4pPr marL="1600200" indent="-228600" eaLnBrk="0" hangingPunct="0">
              <a:spcBef>
                <a:spcPct val="20000"/>
              </a:spcBef>
              <a:buChar char="–"/>
              <a:defRPr sz="2000">
                <a:solidFill>
                  <a:srgbClr val="FF9900"/>
                </a:solidFill>
                <a:latin typeface="Arial" pitchFamily="34" charset="0"/>
              </a:defRPr>
            </a:lvl4pPr>
            <a:lvl5pPr marL="2057400" indent="-228600" eaLnBrk="0" hangingPunct="0">
              <a:spcBef>
                <a:spcPct val="20000"/>
              </a:spcBef>
              <a:buChar char="»"/>
              <a:defRPr sz="2000">
                <a:solidFill>
                  <a:srgbClr val="FF9900"/>
                </a:solidFill>
                <a:latin typeface="Arial" pitchFamily="34" charset="0"/>
              </a:defRPr>
            </a:lvl5pPr>
            <a:lvl6pPr marL="2514600" indent="-228600" eaLnBrk="0" fontAlgn="base" hangingPunct="0">
              <a:spcBef>
                <a:spcPct val="20000"/>
              </a:spcBef>
              <a:spcAft>
                <a:spcPct val="0"/>
              </a:spcAft>
              <a:buChar char="»"/>
              <a:defRPr sz="2000">
                <a:solidFill>
                  <a:srgbClr val="FF9900"/>
                </a:solidFill>
                <a:latin typeface="Arial" pitchFamily="34" charset="0"/>
              </a:defRPr>
            </a:lvl6pPr>
            <a:lvl7pPr marL="2971800" indent="-228600" eaLnBrk="0" fontAlgn="base" hangingPunct="0">
              <a:spcBef>
                <a:spcPct val="20000"/>
              </a:spcBef>
              <a:spcAft>
                <a:spcPct val="0"/>
              </a:spcAft>
              <a:buChar char="»"/>
              <a:defRPr sz="2000">
                <a:solidFill>
                  <a:srgbClr val="FF9900"/>
                </a:solidFill>
                <a:latin typeface="Arial" pitchFamily="34" charset="0"/>
              </a:defRPr>
            </a:lvl7pPr>
            <a:lvl8pPr marL="3429000" indent="-228600" eaLnBrk="0" fontAlgn="base" hangingPunct="0">
              <a:spcBef>
                <a:spcPct val="20000"/>
              </a:spcBef>
              <a:spcAft>
                <a:spcPct val="0"/>
              </a:spcAft>
              <a:buChar char="»"/>
              <a:defRPr sz="2000">
                <a:solidFill>
                  <a:srgbClr val="FF9900"/>
                </a:solidFill>
                <a:latin typeface="Arial" pitchFamily="34" charset="0"/>
              </a:defRPr>
            </a:lvl8pPr>
            <a:lvl9pPr marL="3886200" indent="-228600" eaLnBrk="0" fontAlgn="base" hangingPunct="0">
              <a:spcBef>
                <a:spcPct val="20000"/>
              </a:spcBef>
              <a:spcAft>
                <a:spcPct val="0"/>
              </a:spcAft>
              <a:buChar char="»"/>
              <a:defRPr sz="2000">
                <a:solidFill>
                  <a:srgbClr val="FF9900"/>
                </a:solidFill>
                <a:latin typeface="Arial" pitchFamily="34" charset="0"/>
              </a:defRPr>
            </a:lvl9pPr>
          </a:lstStyle>
          <a:p>
            <a:pPr algn="ctr" eaLnBrk="1" hangingPunct="1">
              <a:spcBef>
                <a:spcPct val="0"/>
              </a:spcBef>
              <a:buFontTx/>
              <a:buNone/>
            </a:pPr>
            <a:r>
              <a:rPr lang="de-DE" altLang="de-DE" b="1" i="1" dirty="0">
                <a:solidFill>
                  <a:srgbClr val="FF0000"/>
                </a:solidFill>
                <a:latin typeface="Arial"/>
                <a:ea typeface="ＭＳ Ｐゴシック" pitchFamily="34" charset="-128"/>
              </a:rPr>
              <a:t>C.B.M</a:t>
            </a:r>
          </a:p>
        </p:txBody>
      </p:sp>
      <p:sp>
        <p:nvSpPr>
          <p:cNvPr id="29" name="Text Box 31"/>
          <p:cNvSpPr txBox="1">
            <a:spLocks noChangeArrowheads="1"/>
          </p:cNvSpPr>
          <p:nvPr/>
        </p:nvSpPr>
        <p:spPr bwMode="auto">
          <a:xfrm>
            <a:off x="5084933" y="3147894"/>
            <a:ext cx="1818126" cy="584775"/>
          </a:xfrm>
          <a:prstGeom prst="rect">
            <a:avLst/>
          </a:prstGeom>
          <a:noFill/>
          <a:ln>
            <a:noFill/>
          </a:ln>
          <a:effectLst/>
          <a:extLst>
            <a:ext uri="{909E8E84-426E-40DD-AFC4-6F175D3DCCD1}">
              <a14:hiddenFill xmlns:a14="http://schemas.microsoft.com/office/drawing/2010/main">
                <a:solidFill>
                  <a:srgbClr val="C0C0C0">
                    <a:alpha val="6588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rgbClr val="FF9900"/>
                </a:solidFill>
                <a:latin typeface="Arial" pitchFamily="34" charset="0"/>
              </a:defRPr>
            </a:lvl1pPr>
            <a:lvl2pPr marL="742950" indent="-285750" eaLnBrk="0" hangingPunct="0">
              <a:spcBef>
                <a:spcPct val="20000"/>
              </a:spcBef>
              <a:buChar char="–"/>
              <a:defRPr sz="2800">
                <a:solidFill>
                  <a:srgbClr val="FF9900"/>
                </a:solidFill>
                <a:latin typeface="Arial" pitchFamily="34" charset="0"/>
              </a:defRPr>
            </a:lvl2pPr>
            <a:lvl3pPr marL="1143000" indent="-228600" eaLnBrk="0" hangingPunct="0">
              <a:spcBef>
                <a:spcPct val="20000"/>
              </a:spcBef>
              <a:buChar char="•"/>
              <a:defRPr sz="2400">
                <a:solidFill>
                  <a:srgbClr val="FF9900"/>
                </a:solidFill>
                <a:latin typeface="Arial" pitchFamily="34" charset="0"/>
              </a:defRPr>
            </a:lvl3pPr>
            <a:lvl4pPr marL="1600200" indent="-228600" eaLnBrk="0" hangingPunct="0">
              <a:spcBef>
                <a:spcPct val="20000"/>
              </a:spcBef>
              <a:buChar char="–"/>
              <a:defRPr sz="2000">
                <a:solidFill>
                  <a:srgbClr val="FF9900"/>
                </a:solidFill>
                <a:latin typeface="Arial" pitchFamily="34" charset="0"/>
              </a:defRPr>
            </a:lvl4pPr>
            <a:lvl5pPr marL="2057400" indent="-228600" eaLnBrk="0" hangingPunct="0">
              <a:spcBef>
                <a:spcPct val="20000"/>
              </a:spcBef>
              <a:buChar char="»"/>
              <a:defRPr sz="2000">
                <a:solidFill>
                  <a:srgbClr val="FF9900"/>
                </a:solidFill>
                <a:latin typeface="Arial" pitchFamily="34" charset="0"/>
              </a:defRPr>
            </a:lvl5pPr>
            <a:lvl6pPr marL="2514600" indent="-228600" eaLnBrk="0" fontAlgn="base" hangingPunct="0">
              <a:spcBef>
                <a:spcPct val="20000"/>
              </a:spcBef>
              <a:spcAft>
                <a:spcPct val="0"/>
              </a:spcAft>
              <a:buChar char="»"/>
              <a:defRPr sz="2000">
                <a:solidFill>
                  <a:srgbClr val="FF9900"/>
                </a:solidFill>
                <a:latin typeface="Arial" pitchFamily="34" charset="0"/>
              </a:defRPr>
            </a:lvl6pPr>
            <a:lvl7pPr marL="2971800" indent="-228600" eaLnBrk="0" fontAlgn="base" hangingPunct="0">
              <a:spcBef>
                <a:spcPct val="20000"/>
              </a:spcBef>
              <a:spcAft>
                <a:spcPct val="0"/>
              </a:spcAft>
              <a:buChar char="»"/>
              <a:defRPr sz="2000">
                <a:solidFill>
                  <a:srgbClr val="FF9900"/>
                </a:solidFill>
                <a:latin typeface="Arial" pitchFamily="34" charset="0"/>
              </a:defRPr>
            </a:lvl7pPr>
            <a:lvl8pPr marL="3429000" indent="-228600" eaLnBrk="0" fontAlgn="base" hangingPunct="0">
              <a:spcBef>
                <a:spcPct val="20000"/>
              </a:spcBef>
              <a:spcAft>
                <a:spcPct val="0"/>
              </a:spcAft>
              <a:buChar char="»"/>
              <a:defRPr sz="2000">
                <a:solidFill>
                  <a:srgbClr val="FF9900"/>
                </a:solidFill>
                <a:latin typeface="Arial" pitchFamily="34" charset="0"/>
              </a:defRPr>
            </a:lvl8pPr>
            <a:lvl9pPr marL="3886200" indent="-228600" eaLnBrk="0" fontAlgn="base" hangingPunct="0">
              <a:spcBef>
                <a:spcPct val="20000"/>
              </a:spcBef>
              <a:spcAft>
                <a:spcPct val="0"/>
              </a:spcAft>
              <a:buChar char="»"/>
              <a:defRPr sz="2000">
                <a:solidFill>
                  <a:srgbClr val="FF9900"/>
                </a:solidFill>
                <a:latin typeface="Arial" pitchFamily="34" charset="0"/>
              </a:defRPr>
            </a:lvl9pPr>
          </a:lstStyle>
          <a:p>
            <a:pPr algn="ctr" eaLnBrk="1" hangingPunct="1">
              <a:spcBef>
                <a:spcPct val="0"/>
              </a:spcBef>
              <a:buFontTx/>
              <a:buNone/>
            </a:pPr>
            <a:r>
              <a:rPr lang="de-DE" altLang="de-DE" b="1" i="1" dirty="0" err="1">
                <a:solidFill>
                  <a:srgbClr val="FF0000"/>
                </a:solidFill>
                <a:latin typeface="Arial"/>
                <a:ea typeface="ＭＳ Ｐゴシック" pitchFamily="34" charset="-128"/>
              </a:rPr>
              <a:t>NuSTAR</a:t>
            </a:r>
            <a:endParaRPr lang="de-DE" altLang="de-DE" b="1" i="1" dirty="0">
              <a:solidFill>
                <a:srgbClr val="FF0000"/>
              </a:solidFill>
              <a:latin typeface="Arial"/>
              <a:ea typeface="ＭＳ Ｐゴシック" pitchFamily="34" charset="-128"/>
            </a:endParaRPr>
          </a:p>
        </p:txBody>
      </p:sp>
      <p:sp>
        <p:nvSpPr>
          <p:cNvPr id="30" name="Text Box 32"/>
          <p:cNvSpPr txBox="1">
            <a:spLocks noChangeArrowheads="1"/>
          </p:cNvSpPr>
          <p:nvPr/>
        </p:nvSpPr>
        <p:spPr bwMode="auto">
          <a:xfrm>
            <a:off x="1926746" y="699552"/>
            <a:ext cx="4151268" cy="1169551"/>
          </a:xfrm>
          <a:prstGeom prst="rect">
            <a:avLst/>
          </a:prstGeom>
          <a:noFill/>
          <a:ln>
            <a:noFill/>
          </a:ln>
          <a:effectLst/>
          <a:extLst>
            <a:ext uri="{909E8E84-426E-40DD-AFC4-6F175D3DCCD1}">
              <a14:hiddenFill xmlns:a14="http://schemas.microsoft.com/office/drawing/2010/main">
                <a:solidFill>
                  <a:srgbClr val="C0C0C0">
                    <a:alpha val="65881"/>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rgbClr val="FF9900"/>
                </a:solidFill>
                <a:latin typeface="Arial" pitchFamily="34" charset="0"/>
              </a:defRPr>
            </a:lvl1pPr>
            <a:lvl2pPr marL="742950" indent="-285750" eaLnBrk="0" hangingPunct="0">
              <a:spcBef>
                <a:spcPct val="20000"/>
              </a:spcBef>
              <a:buChar char="–"/>
              <a:defRPr sz="2800">
                <a:solidFill>
                  <a:srgbClr val="FF9900"/>
                </a:solidFill>
                <a:latin typeface="Arial" pitchFamily="34" charset="0"/>
              </a:defRPr>
            </a:lvl2pPr>
            <a:lvl3pPr marL="1143000" indent="-228600" eaLnBrk="0" hangingPunct="0">
              <a:spcBef>
                <a:spcPct val="20000"/>
              </a:spcBef>
              <a:buChar char="•"/>
              <a:defRPr sz="2400">
                <a:solidFill>
                  <a:srgbClr val="FF9900"/>
                </a:solidFill>
                <a:latin typeface="Arial" pitchFamily="34" charset="0"/>
              </a:defRPr>
            </a:lvl3pPr>
            <a:lvl4pPr marL="1600200" indent="-228600" eaLnBrk="0" hangingPunct="0">
              <a:spcBef>
                <a:spcPct val="20000"/>
              </a:spcBef>
              <a:buChar char="–"/>
              <a:defRPr sz="2000">
                <a:solidFill>
                  <a:srgbClr val="FF9900"/>
                </a:solidFill>
                <a:latin typeface="Arial" pitchFamily="34" charset="0"/>
              </a:defRPr>
            </a:lvl4pPr>
            <a:lvl5pPr marL="2057400" indent="-228600" eaLnBrk="0" hangingPunct="0">
              <a:spcBef>
                <a:spcPct val="20000"/>
              </a:spcBef>
              <a:buChar char="»"/>
              <a:defRPr sz="2000">
                <a:solidFill>
                  <a:srgbClr val="FF9900"/>
                </a:solidFill>
                <a:latin typeface="Arial" pitchFamily="34" charset="0"/>
              </a:defRPr>
            </a:lvl5pPr>
            <a:lvl6pPr marL="2514600" indent="-228600" eaLnBrk="0" fontAlgn="base" hangingPunct="0">
              <a:spcBef>
                <a:spcPct val="20000"/>
              </a:spcBef>
              <a:spcAft>
                <a:spcPct val="0"/>
              </a:spcAft>
              <a:buChar char="»"/>
              <a:defRPr sz="2000">
                <a:solidFill>
                  <a:srgbClr val="FF9900"/>
                </a:solidFill>
                <a:latin typeface="Arial" pitchFamily="34" charset="0"/>
              </a:defRPr>
            </a:lvl6pPr>
            <a:lvl7pPr marL="2971800" indent="-228600" eaLnBrk="0" fontAlgn="base" hangingPunct="0">
              <a:spcBef>
                <a:spcPct val="20000"/>
              </a:spcBef>
              <a:spcAft>
                <a:spcPct val="0"/>
              </a:spcAft>
              <a:buChar char="»"/>
              <a:defRPr sz="2000">
                <a:solidFill>
                  <a:srgbClr val="FF9900"/>
                </a:solidFill>
                <a:latin typeface="Arial" pitchFamily="34" charset="0"/>
              </a:defRPr>
            </a:lvl7pPr>
            <a:lvl8pPr marL="3429000" indent="-228600" eaLnBrk="0" fontAlgn="base" hangingPunct="0">
              <a:spcBef>
                <a:spcPct val="20000"/>
              </a:spcBef>
              <a:spcAft>
                <a:spcPct val="0"/>
              </a:spcAft>
              <a:buChar char="»"/>
              <a:defRPr sz="2000">
                <a:solidFill>
                  <a:srgbClr val="FF9900"/>
                </a:solidFill>
                <a:latin typeface="Arial" pitchFamily="34" charset="0"/>
              </a:defRPr>
            </a:lvl8pPr>
            <a:lvl9pPr marL="3886200" indent="-228600" eaLnBrk="0" fontAlgn="base" hangingPunct="0">
              <a:spcBef>
                <a:spcPct val="20000"/>
              </a:spcBef>
              <a:spcAft>
                <a:spcPct val="0"/>
              </a:spcAft>
              <a:buChar char="»"/>
              <a:defRPr sz="2000">
                <a:solidFill>
                  <a:srgbClr val="FF9900"/>
                </a:solidFill>
                <a:latin typeface="Arial" pitchFamily="34" charset="0"/>
              </a:defRPr>
            </a:lvl9pPr>
          </a:lstStyle>
          <a:p>
            <a:pPr algn="ctr" eaLnBrk="1" hangingPunct="1">
              <a:spcBef>
                <a:spcPct val="0"/>
              </a:spcBef>
              <a:buFontTx/>
              <a:buNone/>
            </a:pPr>
            <a:endParaRPr lang="de-DE" altLang="de-DE" sz="2000" b="1" dirty="0">
              <a:solidFill>
                <a:srgbClr val="00599D"/>
              </a:solidFill>
            </a:endParaRPr>
          </a:p>
          <a:p>
            <a:pPr>
              <a:spcBef>
                <a:spcPct val="50000"/>
              </a:spcBef>
              <a:buFontTx/>
              <a:buNone/>
            </a:pPr>
            <a:r>
              <a:rPr lang="de-DE" altLang="de-DE" sz="2000" dirty="0" err="1">
                <a:solidFill>
                  <a:prstClr val="black"/>
                </a:solidFill>
              </a:rPr>
              <a:t>atomic</a:t>
            </a:r>
            <a:r>
              <a:rPr lang="de-DE" altLang="de-DE" sz="2000" dirty="0">
                <a:solidFill>
                  <a:prstClr val="black"/>
                </a:solidFill>
              </a:rPr>
              <a:t> </a:t>
            </a:r>
            <a:r>
              <a:rPr lang="de-DE" altLang="de-DE" sz="2000" dirty="0" err="1">
                <a:solidFill>
                  <a:prstClr val="black"/>
                </a:solidFill>
              </a:rPr>
              <a:t>physics</a:t>
            </a:r>
            <a:r>
              <a:rPr lang="de-DE" altLang="de-DE" sz="2000" dirty="0">
                <a:solidFill>
                  <a:prstClr val="black"/>
                </a:solidFill>
              </a:rPr>
              <a:t>, </a:t>
            </a:r>
            <a:r>
              <a:rPr lang="de-DE" altLang="de-DE" sz="2000" dirty="0" err="1">
                <a:solidFill>
                  <a:prstClr val="black"/>
                </a:solidFill>
              </a:rPr>
              <a:t>biophysics</a:t>
            </a:r>
            <a:r>
              <a:rPr lang="de-DE" altLang="de-DE" sz="2000" dirty="0">
                <a:solidFill>
                  <a:prstClr val="black"/>
                </a:solidFill>
              </a:rPr>
              <a:t>,  </a:t>
            </a:r>
            <a:r>
              <a:rPr lang="de-DE" altLang="de-DE" sz="2000" dirty="0" err="1">
                <a:solidFill>
                  <a:prstClr val="black"/>
                </a:solidFill>
              </a:rPr>
              <a:t>plasma</a:t>
            </a:r>
            <a:r>
              <a:rPr lang="de-DE" altLang="de-DE" sz="2000" dirty="0">
                <a:solidFill>
                  <a:prstClr val="black"/>
                </a:solidFill>
              </a:rPr>
              <a:t> </a:t>
            </a:r>
            <a:r>
              <a:rPr lang="de-DE" altLang="de-DE" sz="2000" dirty="0" err="1">
                <a:solidFill>
                  <a:prstClr val="black"/>
                </a:solidFill>
              </a:rPr>
              <a:t>physics</a:t>
            </a:r>
            <a:r>
              <a:rPr lang="de-DE" altLang="de-DE" sz="2000" dirty="0">
                <a:solidFill>
                  <a:prstClr val="black"/>
                </a:solidFill>
              </a:rPr>
              <a:t>, </a:t>
            </a:r>
            <a:r>
              <a:rPr lang="de-DE" altLang="de-DE" sz="2000" dirty="0" err="1">
                <a:solidFill>
                  <a:prstClr val="black"/>
                </a:solidFill>
              </a:rPr>
              <a:t>materials</a:t>
            </a:r>
            <a:r>
              <a:rPr lang="de-DE" altLang="de-DE" sz="2000" dirty="0">
                <a:solidFill>
                  <a:prstClr val="black"/>
                </a:solidFill>
              </a:rPr>
              <a:t> </a:t>
            </a:r>
            <a:r>
              <a:rPr lang="de-DE" altLang="de-DE" sz="2000" dirty="0" err="1">
                <a:solidFill>
                  <a:prstClr val="black"/>
                </a:solidFill>
              </a:rPr>
              <a:t>research</a:t>
            </a:r>
            <a:r>
              <a:rPr lang="de-DE" altLang="de-DE" sz="2000" dirty="0">
                <a:solidFill>
                  <a:prstClr val="black"/>
                </a:solidFill>
              </a:rPr>
              <a:t>   </a:t>
            </a:r>
          </a:p>
        </p:txBody>
      </p:sp>
      <p:sp>
        <p:nvSpPr>
          <p:cNvPr id="31" name="Rectangle 34"/>
          <p:cNvSpPr>
            <a:spLocks noChangeArrowheads="1"/>
          </p:cNvSpPr>
          <p:nvPr/>
        </p:nvSpPr>
        <p:spPr bwMode="auto">
          <a:xfrm>
            <a:off x="6804672" y="1125158"/>
            <a:ext cx="1295547" cy="584775"/>
          </a:xfrm>
          <a:prstGeom prst="rect">
            <a:avLst/>
          </a:prstGeom>
          <a:noFill/>
          <a:ln>
            <a:noFill/>
          </a:ln>
          <a:effectLst/>
          <a:extLst>
            <a:ext uri="{909E8E84-426E-40DD-AFC4-6F175D3DCCD1}">
              <a14:hiddenFill xmlns:a14="http://schemas.microsoft.com/office/drawing/2010/main">
                <a:solidFill>
                  <a:schemeClr val="accent1">
                    <a:alpha val="65881"/>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rgbClr val="FF9900"/>
                </a:solidFill>
                <a:latin typeface="Arial" pitchFamily="34" charset="0"/>
              </a:defRPr>
            </a:lvl1pPr>
            <a:lvl2pPr marL="742950" indent="-285750" eaLnBrk="0" hangingPunct="0">
              <a:spcBef>
                <a:spcPct val="20000"/>
              </a:spcBef>
              <a:buChar char="–"/>
              <a:defRPr sz="2800">
                <a:solidFill>
                  <a:srgbClr val="FF9900"/>
                </a:solidFill>
                <a:latin typeface="Arial" pitchFamily="34" charset="0"/>
              </a:defRPr>
            </a:lvl2pPr>
            <a:lvl3pPr marL="1143000" indent="-228600" eaLnBrk="0" hangingPunct="0">
              <a:spcBef>
                <a:spcPct val="20000"/>
              </a:spcBef>
              <a:buChar char="•"/>
              <a:defRPr sz="2400">
                <a:solidFill>
                  <a:srgbClr val="FF9900"/>
                </a:solidFill>
                <a:latin typeface="Arial" pitchFamily="34" charset="0"/>
              </a:defRPr>
            </a:lvl3pPr>
            <a:lvl4pPr marL="1600200" indent="-228600" eaLnBrk="0" hangingPunct="0">
              <a:spcBef>
                <a:spcPct val="20000"/>
              </a:spcBef>
              <a:buChar char="–"/>
              <a:defRPr sz="2000">
                <a:solidFill>
                  <a:srgbClr val="FF9900"/>
                </a:solidFill>
                <a:latin typeface="Arial" pitchFamily="34" charset="0"/>
              </a:defRPr>
            </a:lvl4pPr>
            <a:lvl5pPr marL="2057400" indent="-228600" eaLnBrk="0" hangingPunct="0">
              <a:spcBef>
                <a:spcPct val="20000"/>
              </a:spcBef>
              <a:buChar char="»"/>
              <a:defRPr sz="2000">
                <a:solidFill>
                  <a:srgbClr val="FF9900"/>
                </a:solidFill>
                <a:latin typeface="Arial" pitchFamily="34" charset="0"/>
              </a:defRPr>
            </a:lvl5pPr>
            <a:lvl6pPr marL="2514600" indent="-228600" eaLnBrk="0" fontAlgn="base" hangingPunct="0">
              <a:spcBef>
                <a:spcPct val="20000"/>
              </a:spcBef>
              <a:spcAft>
                <a:spcPct val="0"/>
              </a:spcAft>
              <a:buChar char="»"/>
              <a:defRPr sz="2000">
                <a:solidFill>
                  <a:srgbClr val="FF9900"/>
                </a:solidFill>
                <a:latin typeface="Arial" pitchFamily="34" charset="0"/>
              </a:defRPr>
            </a:lvl6pPr>
            <a:lvl7pPr marL="2971800" indent="-228600" eaLnBrk="0" fontAlgn="base" hangingPunct="0">
              <a:spcBef>
                <a:spcPct val="20000"/>
              </a:spcBef>
              <a:spcAft>
                <a:spcPct val="0"/>
              </a:spcAft>
              <a:buChar char="»"/>
              <a:defRPr sz="2000">
                <a:solidFill>
                  <a:srgbClr val="FF9900"/>
                </a:solidFill>
                <a:latin typeface="Arial" pitchFamily="34" charset="0"/>
              </a:defRPr>
            </a:lvl7pPr>
            <a:lvl8pPr marL="3429000" indent="-228600" eaLnBrk="0" fontAlgn="base" hangingPunct="0">
              <a:spcBef>
                <a:spcPct val="20000"/>
              </a:spcBef>
              <a:spcAft>
                <a:spcPct val="0"/>
              </a:spcAft>
              <a:buChar char="»"/>
              <a:defRPr sz="2000">
                <a:solidFill>
                  <a:srgbClr val="FF9900"/>
                </a:solidFill>
                <a:latin typeface="Arial" pitchFamily="34" charset="0"/>
              </a:defRPr>
            </a:lvl8pPr>
            <a:lvl9pPr marL="3886200" indent="-228600" eaLnBrk="0" fontAlgn="base" hangingPunct="0">
              <a:spcBef>
                <a:spcPct val="20000"/>
              </a:spcBef>
              <a:spcAft>
                <a:spcPct val="0"/>
              </a:spcAft>
              <a:buChar char="»"/>
              <a:defRPr sz="2000">
                <a:solidFill>
                  <a:srgbClr val="FF9900"/>
                </a:solidFill>
                <a:latin typeface="Arial" pitchFamily="34" charset="0"/>
              </a:defRPr>
            </a:lvl9pPr>
          </a:lstStyle>
          <a:p>
            <a:pPr>
              <a:spcBef>
                <a:spcPct val="0"/>
              </a:spcBef>
              <a:buFontTx/>
              <a:buNone/>
            </a:pPr>
            <a:r>
              <a:rPr lang="de-DE" altLang="de-DE" b="1" i="1" dirty="0">
                <a:solidFill>
                  <a:srgbClr val="FF0000"/>
                </a:solidFill>
                <a:latin typeface="Arial"/>
              </a:rPr>
              <a:t>APPA</a:t>
            </a:r>
          </a:p>
        </p:txBody>
      </p:sp>
      <p:pic>
        <p:nvPicPr>
          <p:cNvPr id="32" name="Grafik 3" descr="V  Fortov_FAIR_- 15 10 09 .png"/>
          <p:cNvPicPr>
            <a:picLocks noChangeAspect="1"/>
          </p:cNvPicPr>
          <p:nvPr/>
        </p:nvPicPr>
        <p:blipFill>
          <a:blip r:embed="rId4">
            <a:extLst>
              <a:ext uri="{28A0092B-C50C-407E-A947-70E740481C1C}">
                <a14:useLocalDpi xmlns:a14="http://schemas.microsoft.com/office/drawing/2010/main" val="0"/>
              </a:ext>
            </a:extLst>
          </a:blip>
          <a:srcRect l="10152" t="26039" r="19527" b="14578"/>
          <a:stretch>
            <a:fillRect/>
          </a:stretch>
        </p:blipFill>
        <p:spPr bwMode="auto">
          <a:xfrm>
            <a:off x="341998" y="942823"/>
            <a:ext cx="1374386" cy="97963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4" descr="phasendiagramm_qgp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169" y="1973844"/>
            <a:ext cx="1368000" cy="921823"/>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 name="Footer Placeholder 34"/>
          <p:cNvSpPr>
            <a:spLocks noGrp="1"/>
          </p:cNvSpPr>
          <p:nvPr>
            <p:ph type="ftr" sz="quarter" idx="3"/>
          </p:nvPr>
        </p:nvSpPr>
        <p:spPr>
          <a:xfrm>
            <a:off x="2260600" y="6560611"/>
            <a:ext cx="4838399" cy="357157"/>
          </a:xfrm>
        </p:spPr>
        <p:txBody>
          <a:bodyPr/>
          <a:lstStyle/>
          <a:p>
            <a:pPr algn="l"/>
            <a:r>
              <a:rPr lang="en-GB"/>
              <a:t>Yvonne Leifels - Welcome Day GSI / FAIR</a:t>
            </a:r>
            <a:endParaRPr lang="de-DE" dirty="0"/>
          </a:p>
        </p:txBody>
      </p:sp>
    </p:spTree>
    <p:extLst>
      <p:ext uri="{BB962C8B-B14F-4D97-AF65-F5344CB8AC3E}">
        <p14:creationId xmlns:p14="http://schemas.microsoft.com/office/powerpoint/2010/main" val="2596811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FAIR </a:t>
            </a:r>
            <a:r>
              <a:rPr lang="de-DE" dirty="0" err="1"/>
              <a:t>facility</a:t>
            </a:r>
            <a:endParaRPr lang="de-DE" dirty="0"/>
          </a:p>
        </p:txBody>
      </p:sp>
      <p:pic>
        <p:nvPicPr>
          <p:cNvPr id="17" name="Picture 1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7261" y="803633"/>
            <a:ext cx="6089742" cy="4439619"/>
          </a:xfrm>
          <a:prstGeom prst="rect">
            <a:avLst/>
          </a:prstGeom>
        </p:spPr>
      </p:pic>
      <p:grpSp>
        <p:nvGrpSpPr>
          <p:cNvPr id="6" name="Group 5"/>
          <p:cNvGrpSpPr/>
          <p:nvPr/>
        </p:nvGrpSpPr>
        <p:grpSpPr>
          <a:xfrm>
            <a:off x="6549526" y="142442"/>
            <a:ext cx="2218521" cy="1927397"/>
            <a:chOff x="6549526" y="142442"/>
            <a:chExt cx="2218521" cy="1927397"/>
          </a:xfrm>
        </p:grpSpPr>
        <p:pic>
          <p:nvPicPr>
            <p:cNvPr id="22" name="Picture 16" descr="HadesCBM_wo_2008.jpg"/>
            <p:cNvPicPr>
              <a:picLocks noChangeAspect="1"/>
            </p:cNvPicPr>
            <p:nvPr/>
          </p:nvPicPr>
          <p:blipFill>
            <a:blip r:embed="rId3" cstate="print">
              <a:lum bright="10000"/>
              <a:extLst>
                <a:ext uri="{28A0092B-C50C-407E-A947-70E740481C1C}">
                  <a14:useLocalDpi xmlns:a14="http://schemas.microsoft.com/office/drawing/2010/main" val="0"/>
                </a:ext>
              </a:extLst>
            </a:blip>
            <a:srcRect l="1729" t="980" r="1109" b="1201"/>
            <a:stretch>
              <a:fillRect/>
            </a:stretch>
          </p:blipFill>
          <p:spPr bwMode="auto">
            <a:xfrm>
              <a:off x="6549526" y="142442"/>
              <a:ext cx="2218521" cy="1927397"/>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13"/>
            <p:cNvSpPr txBox="1">
              <a:spLocks noChangeArrowheads="1"/>
            </p:cNvSpPr>
            <p:nvPr/>
          </p:nvSpPr>
          <p:spPr bwMode="auto">
            <a:xfrm>
              <a:off x="6567512" y="176231"/>
              <a:ext cx="992579" cy="646331"/>
            </a:xfrm>
            <a:prstGeom prst="rect">
              <a:avLst/>
            </a:prstGeom>
            <a:noFill/>
            <a:ln w="9525">
              <a:noFill/>
              <a:miter lim="800000"/>
              <a:headEnd/>
              <a:tailEnd/>
            </a:ln>
            <a:effectLst/>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FD00FF"/>
                  </a:solidFill>
                  <a:effectLst/>
                  <a:uLnTx/>
                  <a:uFillTx/>
                  <a:latin typeface="Arial" panose="020B0604020202020204" pitchFamily="34" charset="0"/>
                  <a:ea typeface="ＭＳ Ｐゴシック" charset="-128"/>
                  <a:cs typeface="Arial" charset="0"/>
                </a:rPr>
                <a:t>HADES</a:t>
              </a:r>
            </a:p>
            <a:p>
              <a:pPr marL="0" marR="0" lvl="0" indent="0" algn="l" defTabSz="457200" rtl="0" eaLnBrk="0" fontAlgn="base" latinLnBrk="0" hangingPunct="0">
                <a:lnSpc>
                  <a:spcPct val="100000"/>
                </a:lnSpc>
                <a:spcBef>
                  <a:spcPct val="0"/>
                </a:spcBef>
                <a:spcAft>
                  <a:spcPct val="0"/>
                </a:spcAft>
                <a:buClrTx/>
                <a:buSzTx/>
                <a:buFontTx/>
                <a:buNone/>
                <a:tabLst/>
                <a:defRPr/>
              </a:pPr>
              <a:r>
                <a:rPr lang="de-DE" b="1" dirty="0">
                  <a:solidFill>
                    <a:srgbClr val="FD00FF"/>
                  </a:solidFill>
                  <a:latin typeface="Arial" panose="020B0604020202020204" pitchFamily="34" charset="0"/>
                  <a:ea typeface="ＭＳ Ｐゴシック" charset="-128"/>
                  <a:cs typeface="Arial" charset="0"/>
                </a:rPr>
                <a:t>+ CBM</a:t>
              </a:r>
              <a:endParaRPr kumimoji="0" lang="de-DE" sz="1600" b="1" i="0" u="none" strike="noStrike" kern="1200" cap="none" spc="0" normalizeH="0" baseline="0" noProof="0" dirty="0">
                <a:ln>
                  <a:noFill/>
                </a:ln>
                <a:solidFill>
                  <a:srgbClr val="FD00FF"/>
                </a:solidFill>
                <a:effectLst/>
                <a:uLnTx/>
                <a:uFillTx/>
                <a:latin typeface="Arial" panose="020B0604020202020204" pitchFamily="34" charset="0"/>
                <a:ea typeface="ＭＳ Ｐゴシック" charset="-128"/>
                <a:cs typeface="Arial" charset="0"/>
              </a:endParaRPr>
            </a:p>
          </p:txBody>
        </p:sp>
      </p:grpSp>
      <p:grpSp>
        <p:nvGrpSpPr>
          <p:cNvPr id="5" name="Group 4"/>
          <p:cNvGrpSpPr/>
          <p:nvPr/>
        </p:nvGrpSpPr>
        <p:grpSpPr>
          <a:xfrm>
            <a:off x="259655" y="3125797"/>
            <a:ext cx="2947565" cy="1739210"/>
            <a:chOff x="259655" y="3125797"/>
            <a:chExt cx="2947565" cy="1739210"/>
          </a:xfrm>
        </p:grpSpPr>
        <p:pic>
          <p:nvPicPr>
            <p:cNvPr id="21" name="Picture 18" descr="Panda_v91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655" y="3125797"/>
              <a:ext cx="2947565" cy="173029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 name="TextBox 18"/>
            <p:cNvSpPr txBox="1"/>
            <p:nvPr/>
          </p:nvSpPr>
          <p:spPr>
            <a:xfrm>
              <a:off x="1811582" y="4495675"/>
              <a:ext cx="1215752" cy="369332"/>
            </a:xfrm>
            <a:prstGeom prst="rect">
              <a:avLst/>
            </a:prstGeom>
            <a:noFill/>
          </p:spPr>
          <p:txBody>
            <a:bodyPr wrap="square">
              <a:spAutoFit/>
            </a:bodyPr>
            <a:lstStyle/>
            <a:p>
              <a:pPr marL="360000" marR="0" lvl="0" indent="-360000" algn="l"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chemeClr val="tx2">
                      <a:lumMod val="40000"/>
                      <a:lumOff val="60000"/>
                    </a:schemeClr>
                  </a:solidFill>
                  <a:effectLst/>
                  <a:uLnTx/>
                  <a:uFillTx/>
                  <a:latin typeface="Verdana"/>
                  <a:ea typeface="+mn-ea"/>
                  <a:cs typeface="Arial" charset="0"/>
                </a:rPr>
                <a:t>PANDA</a:t>
              </a:r>
            </a:p>
          </p:txBody>
        </p:sp>
      </p:grpSp>
      <p:sp>
        <p:nvSpPr>
          <p:cNvPr id="3" name="Rectangle 2"/>
          <p:cNvSpPr/>
          <p:nvPr/>
        </p:nvSpPr>
        <p:spPr>
          <a:xfrm>
            <a:off x="6920666" y="2157794"/>
            <a:ext cx="1847381" cy="2864402"/>
          </a:xfrm>
          <a:prstGeom prst="rect">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nvGrpSpPr>
          <p:cNvPr id="7" name="Group 6"/>
          <p:cNvGrpSpPr/>
          <p:nvPr/>
        </p:nvGrpSpPr>
        <p:grpSpPr>
          <a:xfrm>
            <a:off x="6870186" y="2201126"/>
            <a:ext cx="2042844" cy="2821069"/>
            <a:chOff x="6870186" y="2201126"/>
            <a:chExt cx="2042844" cy="2821069"/>
          </a:xfrm>
        </p:grpSpPr>
        <p:pic>
          <p:nvPicPr>
            <p:cNvPr id="25" name="Picture 5"/>
            <p:cNvPicPr>
              <a:picLocks noChangeAspect="1" noChangeArrowheads="1"/>
            </p:cNvPicPr>
            <p:nvPr/>
          </p:nvPicPr>
          <p:blipFill>
            <a:blip r:embed="rId5">
              <a:extLst>
                <a:ext uri="{28A0092B-C50C-407E-A947-70E740481C1C}">
                  <a14:useLocalDpi xmlns:a14="http://schemas.microsoft.com/office/drawing/2010/main" val="0"/>
                </a:ext>
              </a:extLst>
            </a:blip>
            <a:srcRect l="1772" t="9734" r="1561" b="16251"/>
            <a:stretch>
              <a:fillRect/>
            </a:stretch>
          </p:blipFill>
          <p:spPr bwMode="auto">
            <a:xfrm rot="5400000">
              <a:off x="6686095" y="3039145"/>
              <a:ext cx="2821069" cy="11450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bwMode="auto">
            <a:xfrm>
              <a:off x="7858761" y="3300363"/>
              <a:ext cx="1054269" cy="584775"/>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600" b="1" i="1" u="none" strike="noStrike" kern="1200" cap="none" spc="0" normalizeH="0" baseline="0" noProof="0" dirty="0">
                  <a:ln>
                    <a:noFill/>
                  </a:ln>
                  <a:solidFill>
                    <a:srgbClr val="8064A2"/>
                  </a:solidFill>
                  <a:effectLst/>
                  <a:uLnTx/>
                  <a:uFillTx/>
                  <a:latin typeface="Arial" panose="020B0604020202020204" pitchFamily="34" charset="0"/>
                  <a:ea typeface="+mn-ea"/>
                  <a:cs typeface="Arial" charset="0"/>
                </a:rPr>
                <a:t>Super-FRS</a:t>
              </a:r>
            </a:p>
          </p:txBody>
        </p:sp>
        <p:sp>
          <p:nvSpPr>
            <p:cNvPr id="27" name="TextBox 18"/>
            <p:cNvSpPr txBox="1"/>
            <p:nvPr/>
          </p:nvSpPr>
          <p:spPr>
            <a:xfrm>
              <a:off x="6870186" y="2882940"/>
              <a:ext cx="1368152" cy="369332"/>
            </a:xfrm>
            <a:prstGeom prst="rect">
              <a:avLst/>
            </a:prstGeom>
            <a:noFill/>
          </p:spPr>
          <p:txBody>
            <a:bodyPr wrap="square">
              <a:spAutoFit/>
            </a:bodyPr>
            <a:lstStyle/>
            <a:p>
              <a:pPr marL="360000" marR="0" lvl="0" indent="-360000" algn="l"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Verdana"/>
                  <a:ea typeface="+mn-ea"/>
                  <a:cs typeface="Arial" charset="0"/>
                </a:rPr>
                <a:t>NUSTAR</a:t>
              </a:r>
            </a:p>
          </p:txBody>
        </p:sp>
      </p:grpSp>
      <p:grpSp>
        <p:nvGrpSpPr>
          <p:cNvPr id="4" name="Group 3"/>
          <p:cNvGrpSpPr/>
          <p:nvPr/>
        </p:nvGrpSpPr>
        <p:grpSpPr>
          <a:xfrm>
            <a:off x="259655" y="1093616"/>
            <a:ext cx="2599962" cy="1745880"/>
            <a:chOff x="259655" y="1201685"/>
            <a:chExt cx="2599962" cy="1745880"/>
          </a:xfrm>
        </p:grpSpPr>
        <p:grpSp>
          <p:nvGrpSpPr>
            <p:cNvPr id="20" name="Group 19"/>
            <p:cNvGrpSpPr/>
            <p:nvPr/>
          </p:nvGrpSpPr>
          <p:grpSpPr>
            <a:xfrm>
              <a:off x="259655" y="1201685"/>
              <a:ext cx="2529672" cy="1745880"/>
              <a:chOff x="259655" y="1201685"/>
              <a:chExt cx="2529672" cy="1745880"/>
            </a:xfrm>
          </p:grpSpPr>
          <p:sp>
            <p:nvSpPr>
              <p:cNvPr id="19" name="Rectangle 18"/>
              <p:cNvSpPr/>
              <p:nvPr/>
            </p:nvSpPr>
            <p:spPr>
              <a:xfrm>
                <a:off x="276281" y="1263535"/>
                <a:ext cx="2513046" cy="1663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655" y="1201685"/>
                <a:ext cx="2529672" cy="174588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8"/>
            <p:cNvSpPr txBox="1"/>
            <p:nvPr/>
          </p:nvSpPr>
          <p:spPr>
            <a:xfrm>
              <a:off x="1491465" y="2482683"/>
              <a:ext cx="1368152" cy="369332"/>
            </a:xfrm>
            <a:prstGeom prst="rect">
              <a:avLst/>
            </a:prstGeom>
            <a:noFill/>
          </p:spPr>
          <p:txBody>
            <a:bodyPr wrap="square">
              <a:spAutoFit/>
            </a:bodyPr>
            <a:lstStyle/>
            <a:p>
              <a:pPr marL="360000" marR="0" lvl="0" indent="-360000" algn="l" defTabSz="457200" rtl="0" eaLnBrk="0" fontAlgn="base" latinLnBrk="0" hangingPunct="0">
                <a:lnSpc>
                  <a:spcPct val="100000"/>
                </a:lnSpc>
                <a:spcBef>
                  <a:spcPct val="0"/>
                </a:spcBef>
                <a:spcAft>
                  <a:spcPct val="0"/>
                </a:spcAft>
                <a:buClrTx/>
                <a:buSzTx/>
                <a:buFontTx/>
                <a:buNone/>
                <a:tabLst/>
                <a:defRPr/>
              </a:pPr>
              <a:r>
                <a:rPr lang="en-GB" b="1" dirty="0">
                  <a:latin typeface="Verdana"/>
                  <a:cs typeface="Arial" charset="0"/>
                </a:rPr>
                <a:t>APPA</a:t>
              </a:r>
              <a:endParaRPr kumimoji="0" lang="en-GB" sz="1800" b="1" i="0" u="none" strike="noStrike" kern="1200" cap="none" spc="0" normalizeH="0" baseline="0" noProof="0" dirty="0">
                <a:ln>
                  <a:noFill/>
                </a:ln>
                <a:effectLst/>
                <a:uLnTx/>
                <a:uFillTx/>
                <a:latin typeface="Verdana"/>
                <a:cs typeface="Arial" charset="0"/>
              </a:endParaRPr>
            </a:p>
          </p:txBody>
        </p:sp>
      </p:grpSp>
      <p:cxnSp>
        <p:nvCxnSpPr>
          <p:cNvPr id="29" name="Straight Arrow Connector 28"/>
          <p:cNvCxnSpPr/>
          <p:nvPr/>
        </p:nvCxnSpPr>
        <p:spPr>
          <a:xfrm flipH="1">
            <a:off x="5852160" y="1106141"/>
            <a:ext cx="697366" cy="1661997"/>
          </a:xfrm>
          <a:prstGeom prst="straightConnector1">
            <a:avLst/>
          </a:prstGeom>
          <a:ln>
            <a:solidFill>
              <a:srgbClr val="FD00FF"/>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3" idx="1"/>
          </p:cNvCxnSpPr>
          <p:nvPr/>
        </p:nvCxnSpPr>
        <p:spPr>
          <a:xfrm flipH="1" flipV="1">
            <a:off x="5478087" y="3252272"/>
            <a:ext cx="1442579" cy="337723"/>
          </a:xfrm>
          <a:prstGeom prst="straightConnector1">
            <a:avLst/>
          </a:prstGeom>
          <a:ln>
            <a:solidFill>
              <a:srgbClr val="92D050"/>
            </a:solidFill>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21" idx="3"/>
          </p:cNvCxnSpPr>
          <p:nvPr/>
        </p:nvCxnSpPr>
        <p:spPr>
          <a:xfrm flipV="1">
            <a:off x="3207220" y="3163546"/>
            <a:ext cx="1224635" cy="827400"/>
          </a:xfrm>
          <a:prstGeom prst="straightConnector1">
            <a:avLst/>
          </a:prstGeom>
          <a:ln>
            <a:solidFill>
              <a:schemeClr val="tx2">
                <a:lumMod val="40000"/>
                <a:lumOff val="6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2880910" y="2010000"/>
            <a:ext cx="1691233" cy="87294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18" idx="3"/>
          </p:cNvCxnSpPr>
          <p:nvPr/>
        </p:nvCxnSpPr>
        <p:spPr>
          <a:xfrm>
            <a:off x="2789327" y="1966556"/>
            <a:ext cx="744693" cy="113881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8" idx="3"/>
          </p:cNvCxnSpPr>
          <p:nvPr/>
        </p:nvCxnSpPr>
        <p:spPr>
          <a:xfrm>
            <a:off x="2789327" y="1966556"/>
            <a:ext cx="814983" cy="67308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2775608" y="1992299"/>
            <a:ext cx="1996113" cy="144625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8" idx="3"/>
          </p:cNvCxnSpPr>
          <p:nvPr/>
        </p:nvCxnSpPr>
        <p:spPr>
          <a:xfrm flipV="1">
            <a:off x="2789327" y="1286232"/>
            <a:ext cx="3493089" cy="68032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3" idx="1"/>
          </p:cNvCxnSpPr>
          <p:nvPr/>
        </p:nvCxnSpPr>
        <p:spPr>
          <a:xfrm flipH="1">
            <a:off x="4885267" y="3589995"/>
            <a:ext cx="2035399" cy="220005"/>
          </a:xfrm>
          <a:prstGeom prst="straightConnector1">
            <a:avLst/>
          </a:prstGeom>
          <a:ln>
            <a:solidFill>
              <a:srgbClr val="92D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3" idx="1"/>
          </p:cNvCxnSpPr>
          <p:nvPr/>
        </p:nvCxnSpPr>
        <p:spPr>
          <a:xfrm flipH="1">
            <a:off x="4431855" y="3589995"/>
            <a:ext cx="2488811" cy="601005"/>
          </a:xfrm>
          <a:prstGeom prst="straightConnector1">
            <a:avLst/>
          </a:prstGeom>
          <a:ln>
            <a:solidFill>
              <a:srgbClr val="92D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3" idx="1"/>
          </p:cNvCxnSpPr>
          <p:nvPr/>
        </p:nvCxnSpPr>
        <p:spPr>
          <a:xfrm flipH="1" flipV="1">
            <a:off x="4524989" y="2819271"/>
            <a:ext cx="2395677" cy="770724"/>
          </a:xfrm>
          <a:prstGeom prst="straightConnector1">
            <a:avLst/>
          </a:prstGeom>
          <a:ln>
            <a:solidFill>
              <a:srgbClr val="92D05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8937512"/>
      </p:ext>
    </p:extLst>
  </p:cSld>
  <p:clrMapOvr>
    <a:masterClrMapping/>
  </p:clrMapOvr>
</p:sld>
</file>

<file path=ppt/theme/theme1.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8" id="{88F67082-FAA7-774F-81ED-C94DAF9F09F3}" vid="{76C6051D-27C6-564A-8764-CCBC0645D37F}"/>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fair-gsi-folienmaster_2019_16zu9</Template>
  <TotalTime>0</TotalTime>
  <Words>1315</Words>
  <Application>Microsoft Office PowerPoint</Application>
  <PresentationFormat>Bildschirmpräsentation (16:9)</PresentationFormat>
  <Paragraphs>314</Paragraphs>
  <Slides>22</Slides>
  <Notes>9</Notes>
  <HiddenSlides>6</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22</vt:i4>
      </vt:variant>
    </vt:vector>
  </HeadingPairs>
  <TitlesOfParts>
    <vt:vector size="29" baseType="lpstr">
      <vt:lpstr>Arial</vt:lpstr>
      <vt:lpstr>Arial Narrow</vt:lpstr>
      <vt:lpstr>Calibri</vt:lpstr>
      <vt:lpstr>Helvetica</vt:lpstr>
      <vt:lpstr>Verdana</vt:lpstr>
      <vt:lpstr>Wingdings</vt:lpstr>
      <vt:lpstr>fair-gsi-folienmaster_2017_onering</vt:lpstr>
      <vt:lpstr>Partner GSI: Physics highlights and  perspectives of FAIR</vt:lpstr>
      <vt:lpstr>FAIR – Facility for Antiproton and Ion Research</vt:lpstr>
      <vt:lpstr>FAIR civil construction progressing well</vt:lpstr>
      <vt:lpstr>    </vt:lpstr>
      <vt:lpstr>PowerPoint-Präsentation</vt:lpstr>
      <vt:lpstr>PowerPoint-Präsentation</vt:lpstr>
      <vt:lpstr>PowerPoint-Präsentation</vt:lpstr>
      <vt:lpstr>FAIR research is organized in four pillars</vt:lpstr>
      <vt:lpstr>FAIR facility</vt:lpstr>
      <vt:lpstr>FAIR experiments</vt:lpstr>
      <vt:lpstr>FAIR accelerators</vt:lpstr>
      <vt:lpstr>FAIR accelerators</vt:lpstr>
      <vt:lpstr>FAIR civil construction </vt:lpstr>
      <vt:lpstr>FAIR Phase-0 at (but not only) the GSI facilities</vt:lpstr>
      <vt:lpstr>PowerPoint-Präsentation</vt:lpstr>
      <vt:lpstr>NUSTAR – Superheavy Elements</vt:lpstr>
      <vt:lpstr>PowerPoint-Präsentation</vt:lpstr>
      <vt:lpstr>PowerPoint-Präsentation</vt:lpstr>
      <vt:lpstr>APPA: Atomic Physics, Plasma physics, and Applied science</vt:lpstr>
      <vt:lpstr>HITRAP Experiments</vt:lpstr>
      <vt:lpstr>APPA: Atomic Physics, Plasma physics, and Applied science</vt:lpstr>
      <vt:lpstr>PowerPoint-Präsentation</vt:lpstr>
    </vt:vector>
  </TitlesOfParts>
  <Company>GSI Helmholtzzentrum für Schwerionenforschung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Leifels, Yvonne Dr.</dc:creator>
  <cp:lastModifiedBy>Thomas St</cp:lastModifiedBy>
  <cp:revision>679</cp:revision>
  <cp:lastPrinted>2022-04-10T18:22:33Z</cp:lastPrinted>
  <dcterms:created xsi:type="dcterms:W3CDTF">2020-04-18T15:49:52Z</dcterms:created>
  <dcterms:modified xsi:type="dcterms:W3CDTF">2022-09-11T21:26:54Z</dcterms:modified>
</cp:coreProperties>
</file>