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8" r:id="rId2"/>
    <p:sldMasterId id="2147483674" r:id="rId3"/>
    <p:sldMasterId id="2147483668" r:id="rId4"/>
  </p:sldMasterIdLst>
  <p:notesMasterIdLst>
    <p:notesMasterId r:id="rId24"/>
  </p:notesMasterIdLst>
  <p:handoutMasterIdLst>
    <p:handoutMasterId r:id="rId25"/>
  </p:handoutMasterIdLst>
  <p:sldIdLst>
    <p:sldId id="548" r:id="rId5"/>
    <p:sldId id="256" r:id="rId6"/>
    <p:sldId id="258" r:id="rId7"/>
    <p:sldId id="1369" r:id="rId8"/>
    <p:sldId id="1381" r:id="rId9"/>
    <p:sldId id="315" r:id="rId10"/>
    <p:sldId id="309" r:id="rId11"/>
    <p:sldId id="296" r:id="rId12"/>
    <p:sldId id="297" r:id="rId13"/>
    <p:sldId id="927" r:id="rId14"/>
    <p:sldId id="298" r:id="rId15"/>
    <p:sldId id="445" r:id="rId16"/>
    <p:sldId id="588" r:id="rId17"/>
    <p:sldId id="2193" r:id="rId18"/>
    <p:sldId id="2171" r:id="rId19"/>
    <p:sldId id="562" r:id="rId20"/>
    <p:sldId id="2123" r:id="rId21"/>
    <p:sldId id="1959" r:id="rId22"/>
    <p:sldId id="587" r:id="rId23"/>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30480" marR="30480" indent="0"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1pPr>
    <a:lvl2pPr marL="30480" marR="30480" indent="128588"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2pPr>
    <a:lvl3pPr marL="30480" marR="30480" indent="257175"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3pPr>
    <a:lvl4pPr marL="30480" marR="30480" indent="385763"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4pPr>
    <a:lvl5pPr marL="30480" marR="30480" indent="514350"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5pPr>
    <a:lvl6pPr marL="30480" marR="30480" indent="642938"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6pPr>
    <a:lvl7pPr marL="30480" marR="30480" indent="771525"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7pPr>
    <a:lvl8pPr marL="30480" marR="30480" indent="900113"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8pPr>
    <a:lvl9pPr marL="30480" marR="30480" indent="1028700" algn="l" defTabSz="683121"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
          <a:solidFill>
            <a:srgbClr val="000000"/>
          </a:solidFill>
        </a:uFill>
        <a:latin typeface="+mn-lt"/>
        <a:ea typeface="+mn-ea"/>
        <a:cs typeface="+mn-cs"/>
        <a:sym typeface="Arial"/>
      </a:defRPr>
    </a:lvl9pPr>
  </p:defaultTextStyle>
  <p:extLst>
    <p:ext uri="{521415D9-36F7-43E2-AB2F-B90AF26B5E84}">
      <p14:sectionLst xmlns:p14="http://schemas.microsoft.com/office/powerpoint/2010/main">
        <p14:section name="Standardabschnitt" id="{834464CD-1118-40F0-849C-AD311AB852C1}">
          <p14:sldIdLst>
            <p14:sldId id="548"/>
            <p14:sldId id="256"/>
          </p14:sldIdLst>
        </p14:section>
        <p14:section name="Abschnitt ohne Titel" id="{BF6CF815-2AC1-4EAB-B435-A7FA4F123CD9}">
          <p14:sldIdLst>
            <p14:sldId id="258"/>
            <p14:sldId id="1369"/>
            <p14:sldId id="1381"/>
            <p14:sldId id="315"/>
            <p14:sldId id="309"/>
            <p14:sldId id="296"/>
            <p14:sldId id="297"/>
            <p14:sldId id="927"/>
            <p14:sldId id="298"/>
          </p14:sldIdLst>
        </p14:section>
        <p14:section name="Abschnitt ohne Titel" id="{53822E6D-075F-4F6B-AE83-0754FADE7FAC}">
          <p14:sldIdLst>
            <p14:sldId id="445"/>
            <p14:sldId id="588"/>
            <p14:sldId id="2193"/>
            <p14:sldId id="2171"/>
            <p14:sldId id="562"/>
            <p14:sldId id="2123"/>
            <p14:sldId id="1959"/>
            <p14:sldId id="5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9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6EAD"/>
        </a:fontRef>
        <a:srgbClr val="006EAD"/>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6EAD"/>
        </a:fontRef>
        <a:srgbClr val="006EAD"/>
      </a:tcTxStyle>
      <a:tcStyle>
        <a:tcBdr>
          <a:left>
            <a:ln w="381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6EAD"/>
        </a:fontRef>
        <a:srgbClr val="006EAD"/>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6EAD"/>
        </a:fontRef>
        <a:srgbClr val="006EAD"/>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03" autoAdjust="0"/>
    <p:restoredTop sz="94660"/>
  </p:normalViewPr>
  <p:slideViewPr>
    <p:cSldViewPr snapToGrid="0">
      <p:cViewPr varScale="1">
        <p:scale>
          <a:sx n="111" d="100"/>
          <a:sy n="111" d="100"/>
        </p:scale>
        <p:origin x="39" y="231"/>
      </p:cViewPr>
      <p:guideLst/>
    </p:cSldViewPr>
  </p:slideViewPr>
  <p:notesTextViewPr>
    <p:cViewPr>
      <p:scale>
        <a:sx n="1" d="1"/>
        <a:sy n="1" d="1"/>
      </p:scale>
      <p:origin x="0" y="0"/>
    </p:cViewPr>
  </p:notesTextViewPr>
  <p:sorterViewPr>
    <p:cViewPr varScale="1">
      <p:scale>
        <a:sx n="1" d="1"/>
        <a:sy n="1" d="1"/>
      </p:scale>
      <p:origin x="0" y="-2001"/>
    </p:cViewPr>
  </p:sorterViewPr>
  <p:notesViewPr>
    <p:cSldViewPr snapToGrid="0">
      <p:cViewPr varScale="1">
        <p:scale>
          <a:sx n="73" d="100"/>
          <a:sy n="73" d="100"/>
        </p:scale>
        <p:origin x="2874"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2811524-817D-9F6C-D215-937C1D6E31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a:extLst>
              <a:ext uri="{FF2B5EF4-FFF2-40B4-BE49-F238E27FC236}">
                <a16:creationId xmlns:a16="http://schemas.microsoft.com/office/drawing/2014/main" id="{1D1568EB-225E-79D3-D7C8-FC40E2A6E1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F2C63F-79E9-4E11-954B-700B6232FD5E}" type="datetimeFigureOut">
              <a:rPr lang="en-US" smtClean="0"/>
              <a:t>9/12/2022</a:t>
            </a:fld>
            <a:endParaRPr lang="en-US"/>
          </a:p>
        </p:txBody>
      </p:sp>
      <p:sp>
        <p:nvSpPr>
          <p:cNvPr id="4" name="Fußzeilenplatzhalter 3">
            <a:extLst>
              <a:ext uri="{FF2B5EF4-FFF2-40B4-BE49-F238E27FC236}">
                <a16:creationId xmlns:a16="http://schemas.microsoft.com/office/drawing/2014/main" id="{2BD7E28D-B0EF-DF63-D046-58772FA08D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a:extLst>
              <a:ext uri="{FF2B5EF4-FFF2-40B4-BE49-F238E27FC236}">
                <a16:creationId xmlns:a16="http://schemas.microsoft.com/office/drawing/2014/main" id="{6B65C011-AAD0-8498-5E3F-BFE34AF0F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03841E-5B58-42F2-922E-4D15003AE26C}" type="slidenum">
              <a:rPr lang="en-US" smtClean="0"/>
              <a:t>‹Nr.›</a:t>
            </a:fld>
            <a:endParaRPr lang="en-US"/>
          </a:p>
        </p:txBody>
      </p:sp>
    </p:spTree>
    <p:extLst>
      <p:ext uri="{BB962C8B-B14F-4D97-AF65-F5344CB8AC3E}">
        <p14:creationId xmlns:p14="http://schemas.microsoft.com/office/powerpoint/2010/main" val="2693961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381000" y="685800"/>
            <a:ext cx="6096000" cy="3429000"/>
          </a:xfrm>
          <a:prstGeom prst="rect">
            <a:avLst/>
          </a:prstGeom>
        </p:spPr>
        <p:txBody>
          <a:bodyPr/>
          <a:lstStyle/>
          <a:p>
            <a:endParaRPr/>
          </a:p>
        </p:txBody>
      </p:sp>
      <p:sp>
        <p:nvSpPr>
          <p:cNvPr id="320" name="Shape 3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309563" latinLnBrk="0">
      <a:defRPr sz="825">
        <a:latin typeface="Lucida Grande"/>
        <a:ea typeface="Lucida Grande"/>
        <a:cs typeface="Lucida Grande"/>
        <a:sym typeface="Lucida Grande"/>
      </a:defRPr>
    </a:lvl1pPr>
    <a:lvl2pPr indent="85725" defTabSz="309563" latinLnBrk="0">
      <a:defRPr sz="825">
        <a:latin typeface="Lucida Grande"/>
        <a:ea typeface="Lucida Grande"/>
        <a:cs typeface="Lucida Grande"/>
        <a:sym typeface="Lucida Grande"/>
      </a:defRPr>
    </a:lvl2pPr>
    <a:lvl3pPr indent="171450" defTabSz="309563" latinLnBrk="0">
      <a:defRPr sz="825">
        <a:latin typeface="Lucida Grande"/>
        <a:ea typeface="Lucida Grande"/>
        <a:cs typeface="Lucida Grande"/>
        <a:sym typeface="Lucida Grande"/>
      </a:defRPr>
    </a:lvl3pPr>
    <a:lvl4pPr indent="257175" defTabSz="309563" latinLnBrk="0">
      <a:defRPr sz="825">
        <a:latin typeface="Lucida Grande"/>
        <a:ea typeface="Lucida Grande"/>
        <a:cs typeface="Lucida Grande"/>
        <a:sym typeface="Lucida Grande"/>
      </a:defRPr>
    </a:lvl4pPr>
    <a:lvl5pPr indent="342900" defTabSz="309563" latinLnBrk="0">
      <a:defRPr sz="825">
        <a:latin typeface="Lucida Grande"/>
        <a:ea typeface="Lucida Grande"/>
        <a:cs typeface="Lucida Grande"/>
        <a:sym typeface="Lucida Grande"/>
      </a:defRPr>
    </a:lvl5pPr>
    <a:lvl6pPr indent="428625" defTabSz="309563" latinLnBrk="0">
      <a:defRPr sz="825">
        <a:latin typeface="Lucida Grande"/>
        <a:ea typeface="Lucida Grande"/>
        <a:cs typeface="Lucida Grande"/>
        <a:sym typeface="Lucida Grande"/>
      </a:defRPr>
    </a:lvl6pPr>
    <a:lvl7pPr indent="514350" defTabSz="309563" latinLnBrk="0">
      <a:defRPr sz="825">
        <a:latin typeface="Lucida Grande"/>
        <a:ea typeface="Lucida Grande"/>
        <a:cs typeface="Lucida Grande"/>
        <a:sym typeface="Lucida Grande"/>
      </a:defRPr>
    </a:lvl7pPr>
    <a:lvl8pPr indent="600075" defTabSz="309563" latinLnBrk="0">
      <a:defRPr sz="825">
        <a:latin typeface="Lucida Grande"/>
        <a:ea typeface="Lucida Grande"/>
        <a:cs typeface="Lucida Grande"/>
        <a:sym typeface="Lucida Grande"/>
      </a:defRPr>
    </a:lvl8pPr>
    <a:lvl9pPr indent="685800" defTabSz="309563" latinLnBrk="0">
      <a:defRPr sz="825">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672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This</a:t>
            </a:r>
            <a:r>
              <a:rPr lang="de-DE" baseline="0" dirty="0"/>
              <a:t> was </a:t>
            </a:r>
            <a:r>
              <a:rPr lang="de-DE" baseline="0" dirty="0" err="1"/>
              <a:t>shown</a:t>
            </a:r>
            <a:r>
              <a:rPr lang="de-DE" baseline="0" dirty="0"/>
              <a:t> last time also!!!</a:t>
            </a:r>
            <a:endParaRPr lang="en-GB" dirty="0"/>
          </a:p>
        </p:txBody>
      </p:sp>
      <p:sp>
        <p:nvSpPr>
          <p:cNvPr id="4" name="Slide Number Placeholder 3"/>
          <p:cNvSpPr>
            <a:spLocks noGrp="1"/>
          </p:cNvSpPr>
          <p:nvPr>
            <p:ph type="sldNum" sz="quarter" idx="10"/>
          </p:nvPr>
        </p:nvSpPr>
        <p:spPr/>
        <p:txBody>
          <a:bodyPr/>
          <a:lstStyle/>
          <a:p>
            <a:pPr>
              <a:defRPr/>
            </a:pPr>
            <a:fld id="{B8631790-847E-4CAF-B86A-08A37BB9D39D}" type="slidenum">
              <a:rPr lang="de-DE" altLang="de-DE" smtClean="0"/>
              <a:pPr>
                <a:defRPr/>
              </a:pPr>
              <a:t>10</a:t>
            </a:fld>
            <a:endParaRPr lang="de-DE" altLang="de-DE"/>
          </a:p>
        </p:txBody>
      </p:sp>
    </p:spTree>
    <p:extLst>
      <p:ext uri="{BB962C8B-B14F-4D97-AF65-F5344CB8AC3E}">
        <p14:creationId xmlns:p14="http://schemas.microsoft.com/office/powerpoint/2010/main" val="256833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NUSTAR stands</a:t>
            </a:r>
            <a:r>
              <a:rPr lang="en-GB" baseline="0" dirty="0"/>
              <a:t> for Nuclear Structure Astrophysics and Reactions and comprises all experiments related to the study of atomic nuclei at FAIR. Our playing ground is the nuclear chart, from the lightest elements to the SHE. We aim at finding the limits of nuclear existence, the so-called driplines and to study nuclei even beyond those limits as short lived “resonance states”. For all nuclei we want to determine first their basic properties, such as their lifetime and decay modes, but also their ground state properties (masses, radii) but also their structure, as exhibited for example by the evolution of the nuclear shell structure and shapes. In nuclei close to and beyond the drip lines we have found very exotic properties such as neutron halos, neutron skins, which we need to study (and understand) in more detail and we expect many more surprises when going further and further from stability. Finally, we plan to produce new exotic systems, such as nuclei containing hyperons or nucleon resonances, and to determine the properties of the nuclear equation of state.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064BCA-6CCF-4444-8245-850F8E68BF06}" type="slidenum">
              <a:rPr kumimoji="0" lang="de-DE" sz="1200" b="0" i="0" u="none" strike="noStrike" kern="1200" cap="none" spc="0" normalizeH="0" baseline="0" noProof="0" smtClean="0">
                <a:ln>
                  <a:noFill/>
                </a:ln>
                <a:solidFill>
                  <a:srgbClr val="00006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sz="1200" b="0" i="0" u="none" strike="noStrike" kern="1200" cap="none" spc="0" normalizeH="0" baseline="0" noProof="0">
              <a:ln>
                <a:noFill/>
              </a:ln>
              <a:solidFill>
                <a:srgbClr val="000066"/>
              </a:solidFill>
              <a:effectLst/>
              <a:uLnTx/>
              <a:uFillTx/>
              <a:latin typeface="Arial" charset="0"/>
              <a:ea typeface="+mn-ea"/>
              <a:cs typeface="+mn-cs"/>
            </a:endParaRPr>
          </a:p>
        </p:txBody>
      </p:sp>
    </p:spTree>
    <p:extLst>
      <p:ext uri="{BB962C8B-B14F-4D97-AF65-F5344CB8AC3E}">
        <p14:creationId xmlns:p14="http://schemas.microsoft.com/office/powerpoint/2010/main" val="98650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nuclear astrophysics the main challenges are to determine the origin of the elements and to understand the rile of nuclei in different astrophysical events, such the ones depicted on this slide together with some of the principal processes relevant for the production of heavy nuclei beyond stellar burning both on the proton-rich and neutron-rich side of the valley of stability.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064BCA-6CCF-4444-8245-850F8E68BF06}" type="slidenum">
              <a:rPr kumimoji="0" lang="de-DE" sz="1200" b="0" i="0" u="none" strike="noStrike" kern="1200" cap="none" spc="0" normalizeH="0" baseline="0" noProof="0" smtClean="0">
                <a:ln>
                  <a:noFill/>
                </a:ln>
                <a:solidFill>
                  <a:srgbClr val="00006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sz="1200" b="0" i="0" u="none" strike="noStrike" kern="1200" cap="none" spc="0" normalizeH="0" baseline="0" noProof="0">
              <a:ln>
                <a:noFill/>
              </a:ln>
              <a:solidFill>
                <a:srgbClr val="000066"/>
              </a:solidFill>
              <a:effectLst/>
              <a:uLnTx/>
              <a:uFillTx/>
              <a:latin typeface="Arial" charset="0"/>
              <a:ea typeface="+mn-ea"/>
              <a:cs typeface="+mn-cs"/>
            </a:endParaRPr>
          </a:p>
        </p:txBody>
      </p:sp>
    </p:spTree>
    <p:extLst>
      <p:ext uri="{BB962C8B-B14F-4D97-AF65-F5344CB8AC3E}">
        <p14:creationId xmlns:p14="http://schemas.microsoft.com/office/powerpoint/2010/main" val="1580348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will see in the following is particularly well adapted to contribute to the understanding of the rapid-neutron capture or r-process path, which is responsible for the abundance of about half of the heavy elements. Since the r-process proceeds very far on the neutron-rich side of the valley of stability along largely unknown nuclei, more and more powerful radioactive beam facilities are needed to obtain experimental data on these very exotic nuclei, such as their masses, lifetimes decay channels and even the structure of excited states.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064BCA-6CCF-4444-8245-850F8E68BF06}" type="slidenum">
              <a:rPr kumimoji="0" lang="de-DE" sz="1200" b="0" i="0" u="none" strike="noStrike" kern="1200" cap="none" spc="0" normalizeH="0" baseline="0" noProof="0" smtClean="0">
                <a:ln>
                  <a:noFill/>
                </a:ln>
                <a:solidFill>
                  <a:srgbClr val="00006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sz="1200" b="0" i="0" u="none" strike="noStrike" kern="1200" cap="none" spc="0" normalizeH="0" baseline="0" noProof="0">
              <a:ln>
                <a:noFill/>
              </a:ln>
              <a:solidFill>
                <a:srgbClr val="000066"/>
              </a:solidFill>
              <a:effectLst/>
              <a:uLnTx/>
              <a:uFillTx/>
              <a:latin typeface="Arial" charset="0"/>
              <a:ea typeface="+mn-ea"/>
              <a:cs typeface="+mn-cs"/>
            </a:endParaRPr>
          </a:p>
        </p:txBody>
      </p:sp>
    </p:spTree>
    <p:extLst>
      <p:ext uri="{BB962C8B-B14F-4D97-AF65-F5344CB8AC3E}">
        <p14:creationId xmlns:p14="http://schemas.microsoft.com/office/powerpoint/2010/main" val="1987869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The NUSTAR experiments are implemented at several different sites, but use as a common machine the Super-Fragment Separator or Super-FRS. The R3B experiment operates in the high energy cave, </a:t>
            </a:r>
            <a:r>
              <a:rPr kumimoji="0" lang="en-US" sz="1200" b="0" i="0" u="none" strike="noStrike" kern="0" cap="none" spc="0" normalizeH="0" baseline="0" noProof="0" dirty="0">
                <a:ln>
                  <a:noFill/>
                </a:ln>
                <a:solidFill>
                  <a:srgbClr val="660066"/>
                </a:solidFill>
                <a:effectLst/>
                <a:uLnTx/>
                <a:uFillTx/>
                <a:latin typeface="Times New Roman" charset="0"/>
                <a:ea typeface="ＭＳ Ｐゴシック" charset="0"/>
              </a:rPr>
              <a:t>HISPEC-DESPEC, MATS and </a:t>
            </a:r>
            <a:r>
              <a:rPr kumimoji="0" lang="en-US" sz="1200" b="0" i="0" u="none" strike="noStrike" kern="0" cap="none" spc="0" normalizeH="0" baseline="0" noProof="0" dirty="0" err="1">
                <a:ln>
                  <a:noFill/>
                </a:ln>
                <a:solidFill>
                  <a:srgbClr val="660066"/>
                </a:solidFill>
                <a:effectLst/>
                <a:uLnTx/>
                <a:uFillTx/>
                <a:latin typeface="Times New Roman" charset="0"/>
                <a:ea typeface="ＭＳ Ｐゴシック" charset="0"/>
              </a:rPr>
              <a:t>LaSPEC</a:t>
            </a:r>
            <a:r>
              <a:rPr kumimoji="0" lang="en-US" sz="1200" b="0" i="0" u="none" strike="noStrike" kern="0" cap="none" spc="0" normalizeH="0" baseline="0" noProof="0" dirty="0">
                <a:ln>
                  <a:noFill/>
                </a:ln>
                <a:solidFill>
                  <a:srgbClr val="660066"/>
                </a:solidFill>
                <a:effectLst/>
                <a:uLnTx/>
                <a:uFillTx/>
                <a:latin typeface="Times New Roman" charset="0"/>
                <a:ea typeface="ＭＳ Ｐゴシック" charset="0"/>
              </a:rPr>
              <a:t> in different areas of the Low-energy cave, the </a:t>
            </a:r>
            <a:r>
              <a:rPr kumimoji="0" lang="en-US" sz="1200" b="0" i="0" u="none" strike="noStrike" kern="0" cap="none" spc="0" normalizeH="0" baseline="0" noProof="0" dirty="0">
                <a:ln>
                  <a:noFill/>
                </a:ln>
                <a:solidFill>
                  <a:srgbClr val="00B050"/>
                </a:solidFill>
                <a:effectLst/>
                <a:uLnTx/>
                <a:uFillTx/>
                <a:latin typeface="Times New Roman" charset="0"/>
                <a:ea typeface="ＭＳ Ｐゴシック" charset="0"/>
              </a:rPr>
              <a:t>Super-FRS Experiment Collaboration used the Super-FRS itself as spectrometer. ILIMA and EXL operate in phase-0 und during the IO still at the ESR, and should move to the CR and HESR once the full MSV will have been constructed.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660066"/>
              </a:solidFill>
              <a:effectLst/>
              <a:uLnTx/>
              <a:uFillTx/>
              <a:latin typeface="Times New Roman" charset="0"/>
              <a:ea typeface="ＭＳ Ｐゴシック"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064BCA-6CCF-4444-8245-850F8E68BF06}" type="slidenum">
              <a:rPr kumimoji="0" lang="de-DE" sz="1200" b="0" i="0" u="none" strike="noStrike" kern="1200" cap="none" spc="0" normalizeH="0" baseline="0" noProof="0" smtClean="0">
                <a:ln>
                  <a:noFill/>
                </a:ln>
                <a:solidFill>
                  <a:srgbClr val="00006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sz="1200" b="0" i="0" u="none" strike="noStrike" kern="1200" cap="none" spc="0" normalizeH="0" baseline="0" noProof="0">
              <a:ln>
                <a:noFill/>
              </a:ln>
              <a:solidFill>
                <a:srgbClr val="000066"/>
              </a:solidFill>
              <a:effectLst/>
              <a:uLnTx/>
              <a:uFillTx/>
              <a:latin typeface="Arial" charset="0"/>
              <a:ea typeface="+mn-ea"/>
              <a:cs typeface="+mn-cs"/>
            </a:endParaRPr>
          </a:p>
        </p:txBody>
      </p:sp>
    </p:spTree>
    <p:extLst>
      <p:ext uri="{BB962C8B-B14F-4D97-AF65-F5344CB8AC3E}">
        <p14:creationId xmlns:p14="http://schemas.microsoft.com/office/powerpoint/2010/main" val="235820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next phase will be the physics start-up at FAIR: As pointed out previously we plan early physics at the high-energy branch of the Super-FRS (corresponding to 2/3 completion) with the R3B set-up and detectors from the </a:t>
            </a:r>
            <a:r>
              <a:rPr lang="en-GB" b="0" dirty="0" err="1"/>
              <a:t>DeSEPC</a:t>
            </a:r>
            <a:r>
              <a:rPr lang="en-GB" b="0" dirty="0"/>
              <a:t> and the S-FRS Exp. Coll. in front of the high-energy cave. In the my presentation I am concentrating on the physics opportunities in this phase. </a:t>
            </a:r>
          </a:p>
          <a:p>
            <a:r>
              <a:rPr lang="en-GB" b="0" dirty="0"/>
              <a:t>For completeness let me add that we expect to operate in the front part of the low-energy cave from 2026, possibly with AGATA, and from 2027 with </a:t>
            </a:r>
            <a:r>
              <a:rPr lang="en-GB" sz="1200" b="0" dirty="0">
                <a:solidFill>
                  <a:srgbClr val="D60093"/>
                </a:solidFill>
                <a:latin typeface="+mn-lt"/>
              </a:rPr>
              <a:t>MATS and LASPEC </a:t>
            </a:r>
            <a:r>
              <a:rPr lang="en-GB" b="0" dirty="0"/>
              <a:t>behind the energy buncher and with ILIMA in the CR.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54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In this way the Super-FRS will provide the highest energy RIB in the wold, up to the highest Z. Due to the short time-of-flight the Super-FRS will also be capable to produce isomeric beams. These are isotopically pure due to the excellent performance of the Super-FRS and fully stripped of their electrons (up to U).</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064BCA-6CCF-4444-8245-850F8E68BF06}" type="slidenum">
              <a:rPr kumimoji="0" lang="de-DE" sz="1200" b="0" i="0" u="none" strike="noStrike" kern="1200" cap="none" spc="0" normalizeH="0" baseline="0" noProof="0" smtClean="0">
                <a:ln>
                  <a:noFill/>
                </a:ln>
                <a:solidFill>
                  <a:srgbClr val="00006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srgbClr val="000066"/>
              </a:solidFill>
              <a:effectLst/>
              <a:uLnTx/>
              <a:uFillTx/>
              <a:latin typeface="Arial" charset="0"/>
              <a:ea typeface="+mn-ea"/>
              <a:cs typeface="+mn-cs"/>
            </a:endParaRPr>
          </a:p>
        </p:txBody>
      </p:sp>
    </p:spTree>
    <p:extLst>
      <p:ext uri="{BB962C8B-B14F-4D97-AF65-F5344CB8AC3E}">
        <p14:creationId xmlns:p14="http://schemas.microsoft.com/office/powerpoint/2010/main" val="1226160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The ground state properties of very exotic isotopes are important to test nuclear models far from stability, for example to verify the evolution of the nuclear shell structure near the limits of nuclear stability. However, these are also important ingredients for the calculation of the nucleosynthesis of heavy elements and to understand the Solar abundances, in particular of the so-called 3</a:t>
            </a:r>
            <a:r>
              <a:rPr lang="en-GB" baseline="30000" dirty="0"/>
              <a:t>rd</a:t>
            </a:r>
            <a:r>
              <a:rPr lang="en-GB" baseline="0" dirty="0"/>
              <a:t> r-process peaks. This topic has become even more relevant today, due to the observation of the electromagnetic signal from the </a:t>
            </a:r>
            <a:r>
              <a:rPr lang="en-GB" baseline="0" dirty="0" err="1"/>
              <a:t>Kilonova</a:t>
            </a:r>
            <a:r>
              <a:rPr lang="en-GB" baseline="0" dirty="0"/>
              <a:t> following the neutron star merger observed as GW170817. Since for many of these isotopes their properties are today extrapolated from measurements much closer to stability as we will seen on the next slide, it is quite impressive how well the time dependence of the luminosity has been predicted. </a:t>
            </a:r>
            <a:r>
              <a:rPr lang="en-GB" sz="1200" dirty="0">
                <a:solidFill>
                  <a:prstClr val="black"/>
                </a:solidFill>
                <a:latin typeface="Arial"/>
              </a:rPr>
              <a:t>E</a:t>
            </a:r>
            <a:r>
              <a:rPr lang="en-IT" sz="1200">
                <a:solidFill>
                  <a:prstClr val="black"/>
                </a:solidFill>
                <a:latin typeface="Arial"/>
              </a:rPr>
              <a:t>xact </a:t>
            </a:r>
            <a:r>
              <a:rPr lang="en-IT" sz="1200" b="1">
                <a:solidFill>
                  <a:srgbClr val="F79646">
                    <a:lumMod val="75000"/>
                  </a:srgbClr>
                </a:solidFill>
                <a:latin typeface="Arial"/>
              </a:rPr>
              <a:t>astrophysical location </a:t>
            </a:r>
            <a:r>
              <a:rPr lang="en-IT" sz="1200">
                <a:solidFill>
                  <a:prstClr val="black"/>
                </a:solidFill>
                <a:latin typeface="Arial"/>
              </a:rPr>
              <a:t>of the r-process path depends on parameters such as number of available neutrons and lifetimes</a:t>
            </a:r>
            <a:r>
              <a:rPr lang="en-US" sz="1200" dirty="0">
                <a:solidFill>
                  <a:prstClr val="black"/>
                </a:solidFill>
                <a:latin typeface="Arial"/>
              </a:rPr>
              <a: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064BCA-6CCF-4444-8245-850F8E68BF06}" type="slidenum">
              <a:rPr kumimoji="0" lang="de-DE" sz="1200" b="0" i="0" u="none" strike="noStrike" kern="1200" cap="none" spc="0" normalizeH="0" baseline="0" noProof="0" smtClean="0">
                <a:ln>
                  <a:noFill/>
                </a:ln>
                <a:solidFill>
                  <a:srgbClr val="00006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sz="1200" b="0" i="0" u="none" strike="noStrike" kern="1200" cap="none" spc="0" normalizeH="0" baseline="0" noProof="0">
              <a:ln>
                <a:noFill/>
              </a:ln>
              <a:solidFill>
                <a:srgbClr val="000066"/>
              </a:solidFill>
              <a:effectLst/>
              <a:uLnTx/>
              <a:uFillTx/>
              <a:latin typeface="Arial" charset="0"/>
              <a:ea typeface="+mn-ea"/>
              <a:cs typeface="+mn-cs"/>
            </a:endParaRPr>
          </a:p>
        </p:txBody>
      </p:sp>
    </p:spTree>
    <p:extLst>
      <p:ext uri="{BB962C8B-B14F-4D97-AF65-F5344CB8AC3E}">
        <p14:creationId xmlns:p14="http://schemas.microsoft.com/office/powerpoint/2010/main" val="2416645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oleObject" Target="../embeddings/oleObject1.bin"/><Relationship Id="rId2" Type="http://schemas.openxmlformats.org/officeDocument/2006/relationships/image" Target="../media/image10.jpeg"/><Relationship Id="rId16"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8" name="image007.jpg" descr="image007.jpg"/>
          <p:cNvPicPr>
            <a:picLocks/>
          </p:cNvPicPr>
          <p:nvPr/>
        </p:nvPicPr>
        <p:blipFill>
          <a:blip r:embed="rId2" cstate="hqprint">
            <a:extLst>
              <a:ext uri="{28A0092B-C50C-407E-A947-70E740481C1C}">
                <a14:useLocalDpi xmlns:a14="http://schemas.microsoft.com/office/drawing/2010/main"/>
              </a:ext>
            </a:extLst>
          </a:blip>
          <a:srcRect/>
          <a:stretch>
            <a:fillRect/>
          </a:stretch>
        </p:blipFill>
        <p:spPr>
          <a:xfrm>
            <a:off x="4536282" y="8930"/>
            <a:ext cx="2372916" cy="1439466"/>
          </a:xfrm>
          <a:prstGeom prst="rect">
            <a:avLst/>
          </a:prstGeom>
          <a:ln w="12700">
            <a:miter lim="400000"/>
          </a:ln>
        </p:spPr>
      </p:pic>
      <p:pic>
        <p:nvPicPr>
          <p:cNvPr id="19" name="FCAR3________L____4___ Kopie.jpg" descr="FCAR3________L____4___ Kopie.jpg"/>
          <p:cNvPicPr>
            <a:picLocks/>
          </p:cNvPicPr>
          <p:nvPr/>
        </p:nvPicPr>
        <p:blipFill>
          <a:blip r:embed="rId3" cstate="hqprint">
            <a:extLst>
              <a:ext uri="{28A0092B-C50C-407E-A947-70E740481C1C}">
                <a14:useLocalDpi xmlns:a14="http://schemas.microsoft.com/office/drawing/2010/main"/>
              </a:ext>
            </a:extLst>
          </a:blip>
          <a:srcRect/>
          <a:stretch>
            <a:fillRect/>
          </a:stretch>
        </p:blipFill>
        <p:spPr>
          <a:xfrm>
            <a:off x="0" y="8929"/>
            <a:ext cx="2312194" cy="1572816"/>
          </a:xfrm>
          <a:prstGeom prst="rect">
            <a:avLst/>
          </a:prstGeom>
          <a:ln w="12700">
            <a:miter lim="400000"/>
          </a:ln>
        </p:spPr>
      </p:pic>
      <p:pic>
        <p:nvPicPr>
          <p:cNvPr id="20" name="image.png" descr="image.png"/>
          <p:cNvPicPr>
            <a:picLocks/>
          </p:cNvPicPr>
          <p:nvPr/>
        </p:nvPicPr>
        <p:blipFill>
          <a:blip r:embed="rId4" cstate="hqprint">
            <a:extLst>
              <a:ext uri="{28A0092B-C50C-407E-A947-70E740481C1C}">
                <a14:useLocalDpi xmlns:a14="http://schemas.microsoft.com/office/drawing/2010/main"/>
              </a:ext>
            </a:extLst>
          </a:blip>
          <a:srcRect/>
          <a:stretch>
            <a:fillRect/>
          </a:stretch>
        </p:blipFill>
        <p:spPr>
          <a:xfrm>
            <a:off x="2312193" y="8930"/>
            <a:ext cx="2224088" cy="1448991"/>
          </a:xfrm>
          <a:prstGeom prst="rect">
            <a:avLst/>
          </a:prstGeom>
          <a:ln w="12700">
            <a:miter lim="400000"/>
          </a:ln>
        </p:spPr>
      </p:pic>
      <p:sp>
        <p:nvSpPr>
          <p:cNvPr id="21" name="Line"/>
          <p:cNvSpPr/>
          <p:nvPr/>
        </p:nvSpPr>
        <p:spPr>
          <a:xfrm>
            <a:off x="4536281" y="8929"/>
            <a:ext cx="1191" cy="1453754"/>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22" name="Line"/>
          <p:cNvSpPr/>
          <p:nvPr/>
        </p:nvSpPr>
        <p:spPr>
          <a:xfrm>
            <a:off x="2312194" y="8930"/>
            <a:ext cx="1191" cy="1448991"/>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23" name="Rectangle"/>
          <p:cNvSpPr/>
          <p:nvPr/>
        </p:nvSpPr>
        <p:spPr>
          <a:xfrm>
            <a:off x="-26615" y="4500107"/>
            <a:ext cx="9169673" cy="77466"/>
          </a:xfrm>
          <a:prstGeom prst="rect">
            <a:avLst/>
          </a:prstGeom>
          <a:solidFill>
            <a:srgbClr val="FFA900"/>
          </a:solidFill>
          <a:ln>
            <a:miter lim="400000"/>
          </a:ln>
        </p:spPr>
        <p:txBody>
          <a:bodyPr lIns="26789" tIns="26789" rIns="26789" bIns="26789" anchor="ctr"/>
          <a:lstStyle/>
          <a:p>
            <a:endParaRPr sz="450"/>
          </a:p>
        </p:txBody>
      </p:sp>
      <p:sp>
        <p:nvSpPr>
          <p:cNvPr id="24" name="Rectangle"/>
          <p:cNvSpPr/>
          <p:nvPr/>
        </p:nvSpPr>
        <p:spPr>
          <a:xfrm>
            <a:off x="-389823" y="812975"/>
            <a:ext cx="6937112" cy="1469232"/>
          </a:xfrm>
          <a:prstGeom prst="rect">
            <a:avLst/>
          </a:prstGeom>
          <a:solidFill>
            <a:srgbClr val="FFFFFF">
              <a:alpha val="34901"/>
            </a:srgbClr>
          </a:solidFill>
          <a:ln>
            <a:miter lim="400000"/>
          </a:ln>
        </p:spPr>
        <p:txBody>
          <a:bodyPr lIns="26789" tIns="26789" rIns="26789" bIns="26789" anchor="ctr"/>
          <a:lstStyle/>
          <a:p>
            <a:endParaRPr sz="450"/>
          </a:p>
        </p:txBody>
      </p:sp>
      <p:sp>
        <p:nvSpPr>
          <p:cNvPr id="25" name="Rectangle"/>
          <p:cNvSpPr/>
          <p:nvPr/>
        </p:nvSpPr>
        <p:spPr>
          <a:xfrm>
            <a:off x="-12837" y="1439466"/>
            <a:ext cx="9169673" cy="3087291"/>
          </a:xfrm>
          <a:prstGeom prst="rect">
            <a:avLst/>
          </a:prstGeom>
          <a:solidFill>
            <a:srgbClr val="006EAD"/>
          </a:solidFill>
          <a:ln>
            <a:miter lim="400000"/>
          </a:ln>
        </p:spPr>
        <p:txBody>
          <a:bodyPr lIns="26789" tIns="26789" rIns="26789" bIns="26789" anchor="ctr"/>
          <a:lstStyle/>
          <a:p>
            <a:endParaRPr sz="450"/>
          </a:p>
        </p:txBody>
      </p:sp>
      <p:sp>
        <p:nvSpPr>
          <p:cNvPr id="26" name="Line"/>
          <p:cNvSpPr/>
          <p:nvPr/>
        </p:nvSpPr>
        <p:spPr>
          <a:xfrm flipV="1">
            <a:off x="6632" y="1454349"/>
            <a:ext cx="9169673" cy="0"/>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pic>
        <p:nvPicPr>
          <p:cNvPr id="27" name="FAIR_farb_RGB_3cm.jpg" descr="FAIR_farb_RGB_3cm.jpg"/>
          <p:cNvPicPr>
            <a:picLocks/>
          </p:cNvPicPr>
          <p:nvPr/>
        </p:nvPicPr>
        <p:blipFill>
          <a:blip r:embed="rId5"/>
          <a:stretch>
            <a:fillRect/>
          </a:stretch>
        </p:blipFill>
        <p:spPr>
          <a:xfrm>
            <a:off x="7412768" y="216984"/>
            <a:ext cx="1407977" cy="1022747"/>
          </a:xfrm>
          <a:prstGeom prst="rect">
            <a:avLst/>
          </a:prstGeom>
          <a:ln w="12700">
            <a:miter lim="400000"/>
          </a:ln>
        </p:spPr>
      </p:pic>
      <p:sp>
        <p:nvSpPr>
          <p:cNvPr id="28" name="Name…"/>
          <p:cNvSpPr>
            <a:spLocks noGrp="1"/>
          </p:cNvSpPr>
          <p:nvPr>
            <p:ph type="body" sz="quarter" idx="21"/>
          </p:nvPr>
        </p:nvSpPr>
        <p:spPr>
          <a:xfrm>
            <a:off x="167432" y="3125589"/>
            <a:ext cx="6047631" cy="1225600"/>
          </a:xfrm>
          <a:prstGeom prst="rect">
            <a:avLst/>
          </a:prstGeom>
          <a:ln w="9525">
            <a:round/>
          </a:ln>
        </p:spPr>
        <p:txBody>
          <a:bodyPr lIns="71437" tIns="71437" rIns="71437" bIns="71437" anchor="b"/>
          <a:lstStyle>
            <a:lvl1pPr marL="30480" marR="30480" indent="0" defTabSz="683121">
              <a:spcBef>
                <a:spcPts val="0"/>
              </a:spcBef>
              <a:buClrTx/>
              <a:buSzTx/>
              <a:buNone/>
              <a:defRPr sz="4600" i="1">
                <a:solidFill>
                  <a:srgbClr val="FFFFFF"/>
                </a:solidFill>
                <a:uFill>
                  <a:solidFill>
                    <a:srgbClr val="FFFFFF"/>
                  </a:solidFill>
                </a:uFill>
              </a:defRPr>
            </a:lvl1pPr>
          </a:lstStyle>
          <a:p>
            <a:pPr marL="81280" marR="81280" indent="0" defTabSz="1821656">
              <a:spcBef>
                <a:spcPts val="0"/>
              </a:spcBef>
              <a:buClrTx/>
              <a:buSzTx/>
              <a:buNone/>
              <a:defRPr sz="4600" i="1">
                <a:solidFill>
                  <a:srgbClr val="FFFFFF"/>
                </a:solidFill>
                <a:uFill>
                  <a:solidFill>
                    <a:srgbClr val="FFFFFF"/>
                  </a:solidFill>
                </a:uFill>
              </a:defRPr>
            </a:pPr>
            <a:r>
              <a:t>Name</a:t>
            </a:r>
          </a:p>
          <a:p>
            <a:pPr marL="81280" marR="81280" indent="0" defTabSz="1821656">
              <a:spcBef>
                <a:spcPts val="0"/>
              </a:spcBef>
              <a:buClrTx/>
              <a:buSzTx/>
              <a:buNone/>
              <a:defRPr sz="4600" i="1">
                <a:solidFill>
                  <a:srgbClr val="FFFFFF"/>
                </a:solidFill>
                <a:uFill>
                  <a:solidFill>
                    <a:srgbClr val="FFFFFF"/>
                  </a:solidFill>
                </a:uFill>
              </a:defRPr>
            </a:pPr>
            <a:r>
              <a:t>Affiliation</a:t>
            </a:r>
          </a:p>
        </p:txBody>
      </p:sp>
      <p:sp>
        <p:nvSpPr>
          <p:cNvPr id="29" name="Title"/>
          <p:cNvSpPr>
            <a:spLocks noGrp="1"/>
          </p:cNvSpPr>
          <p:nvPr>
            <p:ph type="body" sz="half" idx="22"/>
          </p:nvPr>
        </p:nvSpPr>
        <p:spPr>
          <a:xfrm>
            <a:off x="157558" y="1607344"/>
            <a:ext cx="8828885" cy="1178719"/>
          </a:xfrm>
          <a:prstGeom prst="rect">
            <a:avLst/>
          </a:prstGeom>
          <a:ln w="9525">
            <a:round/>
          </a:ln>
        </p:spPr>
        <p:txBody>
          <a:bodyPr lIns="71437" tIns="71437" rIns="71437" bIns="71437"/>
          <a:lstStyle>
            <a:lvl1pPr marL="30480" marR="30480" indent="0" defTabSz="683121">
              <a:spcBef>
                <a:spcPts val="0"/>
              </a:spcBef>
              <a:buClrTx/>
              <a:buSzTx/>
              <a:buNone/>
              <a:defRPr sz="2625">
                <a:solidFill>
                  <a:srgbClr val="FFFFFF"/>
                </a:solidFill>
                <a:uFill>
                  <a:solidFill>
                    <a:srgbClr val="FFFFFF"/>
                  </a:solidFill>
                </a:uFill>
              </a:defRPr>
            </a:lvl1pPr>
          </a:lstStyle>
          <a:p>
            <a:r>
              <a:t>Title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975600" y="158400"/>
            <a:ext cx="6129236" cy="590670"/>
          </a:xfrm>
          <a:prstGeom prst="rect">
            <a:avLst/>
          </a:prstGeom>
        </p:spPr>
        <p:txBody>
          <a:bodyPr>
            <a:normAutofit/>
          </a:bodyPr>
          <a:lstStyle/>
          <a:p>
            <a:r>
              <a:rPr dirty="0"/>
              <a:t>Title Text</a:t>
            </a:r>
          </a:p>
        </p:txBody>
      </p:sp>
      <p:sp>
        <p:nvSpPr>
          <p:cNvPr id="65" name="Body Level One…"/>
          <p:cNvSpPr txBox="1">
            <a:spLocks noGrp="1"/>
          </p:cNvSpPr>
          <p:nvPr>
            <p:ph type="body" sz="half" idx="1"/>
          </p:nvPr>
        </p:nvSpPr>
        <p:spPr>
          <a:xfrm>
            <a:off x="457200" y="1200151"/>
            <a:ext cx="4038600" cy="33944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98346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2 Content">
    <p:spTree>
      <p:nvGrpSpPr>
        <p:cNvPr id="1" name=""/>
        <p:cNvGrpSpPr/>
        <p:nvPr/>
      </p:nvGrpSpPr>
      <p:grpSpPr>
        <a:xfrm>
          <a:off x="0" y="0"/>
          <a:ext cx="0" cy="0"/>
          <a:chOff x="0" y="0"/>
          <a:chExt cx="0" cy="0"/>
        </a:xfrm>
      </p:grpSpPr>
      <p:sp>
        <p:nvSpPr>
          <p:cNvPr id="11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2400" b="0" strike="noStrike" spc="-1">
              <a:latin typeface="Arial"/>
            </a:endParaRPr>
          </a:p>
        </p:txBody>
      </p:sp>
      <p:sp>
        <p:nvSpPr>
          <p:cNvPr id="11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2400" b="0" strike="noStrike" spc="-1">
              <a:latin typeface="Arial"/>
            </a:endParaRPr>
          </a:p>
        </p:txBody>
      </p:sp>
      <p:sp>
        <p:nvSpPr>
          <p:cNvPr id="6" name="Title Text">
            <a:extLst>
              <a:ext uri="{FF2B5EF4-FFF2-40B4-BE49-F238E27FC236}">
                <a16:creationId xmlns:a16="http://schemas.microsoft.com/office/drawing/2014/main" id="{D913C8F3-CC20-EE4A-93D1-AE078A65A4DC}"/>
              </a:ext>
            </a:extLst>
          </p:cNvPr>
          <p:cNvSpPr txBox="1">
            <a:spLocks noGrp="1"/>
          </p:cNvSpPr>
          <p:nvPr>
            <p:ph type="title" idx="10"/>
          </p:nvPr>
        </p:nvSpPr>
        <p:spPr>
          <a:xfrm>
            <a:off x="975600" y="158400"/>
            <a:ext cx="6129236" cy="590670"/>
          </a:xfrm>
          <a:prstGeom prst="rect">
            <a:avLst/>
          </a:prstGeom>
        </p:spPr>
        <p:txBody>
          <a:bodyPr>
            <a:normAutofit/>
          </a:bodyPr>
          <a:lstStyle/>
          <a:p>
            <a:r>
              <a:rPr dirty="0"/>
              <a:t>Title Text</a:t>
            </a:r>
          </a:p>
        </p:txBody>
      </p:sp>
    </p:spTree>
    <p:extLst>
      <p:ext uri="{BB962C8B-B14F-4D97-AF65-F5344CB8AC3E}">
        <p14:creationId xmlns:p14="http://schemas.microsoft.com/office/powerpoint/2010/main" val="2976483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FFCEBD-76AC-4780-7B97-CD88E110BDE7}"/>
              </a:ext>
            </a:extLst>
          </p:cNvPr>
          <p:cNvSpPr>
            <a:spLocks noGrp="1"/>
          </p:cNvSpPr>
          <p:nvPr>
            <p:ph type="ctrTitle"/>
          </p:nvPr>
        </p:nvSpPr>
        <p:spPr>
          <a:xfrm>
            <a:off x="1143000" y="841375"/>
            <a:ext cx="6858000" cy="17907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BE8093AF-B7BD-88C7-0779-3E145CC7558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40B4DE41-B3BA-B42E-0688-47A9DC75C6BD}"/>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5" name="Fußzeilenplatzhalter 4">
            <a:extLst>
              <a:ext uri="{FF2B5EF4-FFF2-40B4-BE49-F238E27FC236}">
                <a16:creationId xmlns:a16="http://schemas.microsoft.com/office/drawing/2014/main" id="{2CF47CEE-4D4E-EA1F-593B-879479E4474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32880206-2DEA-9D0D-424C-E5D124A0DABD}"/>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1251405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4F39B8-E2CF-42FE-5A7C-00B7963F646F}"/>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6807AB55-71F8-5D44-BDFF-055A7A73166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7ACCD128-C8FB-E77B-450F-C6608405BC94}"/>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5" name="Fußzeilenplatzhalter 4">
            <a:extLst>
              <a:ext uri="{FF2B5EF4-FFF2-40B4-BE49-F238E27FC236}">
                <a16:creationId xmlns:a16="http://schemas.microsoft.com/office/drawing/2014/main" id="{67E48617-DEF0-93EE-29C2-8712B6873267}"/>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4DB44763-37D9-0CBC-10DB-771B81CD5ECF}"/>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232703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EB7B9-88B1-3B36-6ECE-E86FF006EE59}"/>
              </a:ext>
            </a:extLst>
          </p:cNvPr>
          <p:cNvSpPr>
            <a:spLocks noGrp="1"/>
          </p:cNvSpPr>
          <p:nvPr>
            <p:ph type="title"/>
          </p:nvPr>
        </p:nvSpPr>
        <p:spPr>
          <a:xfrm>
            <a:off x="623888" y="1282700"/>
            <a:ext cx="7886700" cy="2139950"/>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DA0D0C7C-1E2B-2231-78C8-02E4DC8A9BBE}"/>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F32427A-FE10-603A-6414-C8FAF78AD734}"/>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5" name="Fußzeilenplatzhalter 4">
            <a:extLst>
              <a:ext uri="{FF2B5EF4-FFF2-40B4-BE49-F238E27FC236}">
                <a16:creationId xmlns:a16="http://schemas.microsoft.com/office/drawing/2014/main" id="{9C1C5634-3EB5-98F5-0992-DD83E958BB0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AF23B77F-37FC-1A2A-82C9-AFF3BF72E137}"/>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3929111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17864-6C5C-E543-3A84-991811C90752}"/>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2A804704-6608-B3D0-C799-4FE238716464}"/>
              </a:ext>
            </a:extLst>
          </p:cNvPr>
          <p:cNvSpPr>
            <a:spLocks noGrp="1"/>
          </p:cNvSpPr>
          <p:nvPr>
            <p:ph sz="half" idx="1"/>
          </p:nvPr>
        </p:nvSpPr>
        <p:spPr>
          <a:xfrm>
            <a:off x="62865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8A03089A-9DBF-1DF6-CCC1-0CD54FCA5C44}"/>
              </a:ext>
            </a:extLst>
          </p:cNvPr>
          <p:cNvSpPr>
            <a:spLocks noGrp="1"/>
          </p:cNvSpPr>
          <p:nvPr>
            <p:ph sz="half" idx="2"/>
          </p:nvPr>
        </p:nvSpPr>
        <p:spPr>
          <a:xfrm>
            <a:off x="464820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F9761D41-04AD-EB41-8E40-0026149E7AE2}"/>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6" name="Fußzeilenplatzhalter 5">
            <a:extLst>
              <a:ext uri="{FF2B5EF4-FFF2-40B4-BE49-F238E27FC236}">
                <a16:creationId xmlns:a16="http://schemas.microsoft.com/office/drawing/2014/main" id="{AAE4EC61-935C-5CC7-AAEC-EE4DFAFA4EAB}"/>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E9358C05-19CD-AEC0-40AC-40229CB08B5B}"/>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3372827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4C9E8-FEFD-4720-FAE8-2EC7C156EAA8}"/>
              </a:ext>
            </a:extLst>
          </p:cNvPr>
          <p:cNvSpPr>
            <a:spLocks noGrp="1"/>
          </p:cNvSpPr>
          <p:nvPr>
            <p:ph type="title"/>
          </p:nvPr>
        </p:nvSpPr>
        <p:spPr>
          <a:xfrm>
            <a:off x="630238" y="274638"/>
            <a:ext cx="7886700" cy="993775"/>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1DA2494B-0C14-AC15-6077-5ECCC640BB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D9E3934-B4BA-A083-1F81-DF0FA27F066C}"/>
              </a:ext>
            </a:extLst>
          </p:cNvPr>
          <p:cNvSpPr>
            <a:spLocks noGrp="1"/>
          </p:cNvSpPr>
          <p:nvPr>
            <p:ph sz="half" idx="2"/>
          </p:nvPr>
        </p:nvSpPr>
        <p:spPr>
          <a:xfrm>
            <a:off x="630238" y="1879600"/>
            <a:ext cx="3868737"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940965BB-56BE-1B62-C4C5-592DF2A73EA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AB2E275-A183-DBF7-7F2E-1BD03844EB7D}"/>
              </a:ext>
            </a:extLst>
          </p:cNvPr>
          <p:cNvSpPr>
            <a:spLocks noGrp="1"/>
          </p:cNvSpPr>
          <p:nvPr>
            <p:ph sz="quarter" idx="4"/>
          </p:nvPr>
        </p:nvSpPr>
        <p:spPr>
          <a:xfrm>
            <a:off x="4629150" y="1879600"/>
            <a:ext cx="3887788"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BB66223F-05B1-99C9-9C23-1CC0492C79C4}"/>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8" name="Fußzeilenplatzhalter 7">
            <a:extLst>
              <a:ext uri="{FF2B5EF4-FFF2-40B4-BE49-F238E27FC236}">
                <a16:creationId xmlns:a16="http://schemas.microsoft.com/office/drawing/2014/main" id="{D1BD85AC-1F48-9267-3691-3E2578B245AA}"/>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8C1D2754-1426-169B-CB82-BC9F57BD66A6}"/>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1497908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967F3-94E5-F600-44A2-516CD0C06C79}"/>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78DFDDEC-A172-2B0C-F159-38CD8D68691E}"/>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4" name="Fußzeilenplatzhalter 3">
            <a:extLst>
              <a:ext uri="{FF2B5EF4-FFF2-40B4-BE49-F238E27FC236}">
                <a16:creationId xmlns:a16="http://schemas.microsoft.com/office/drawing/2014/main" id="{99FCD201-C34C-195D-C8C4-5304798998F1}"/>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5D7412BA-103B-3C8F-68B4-5DDDC2FA19BB}"/>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532739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52827C6-853F-226A-2219-2072E9BAD9B2}"/>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3" name="Fußzeilenplatzhalter 2">
            <a:extLst>
              <a:ext uri="{FF2B5EF4-FFF2-40B4-BE49-F238E27FC236}">
                <a16:creationId xmlns:a16="http://schemas.microsoft.com/office/drawing/2014/main" id="{6E2E27D8-87FF-44F3-7F88-A92B8E7E954D}"/>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AF369EE4-C1DD-C29E-E92C-AC56284D43D3}"/>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716422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007BCE-8C00-2838-6F1C-DBD8C1F897C8}"/>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F1CA6208-08C5-5A2E-D398-22307CFE079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F35DED4B-44FC-7125-038C-5E457F98E47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8BC9066-6EEB-8B02-C2C6-DED633B5E2DA}"/>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6" name="Fußzeilenplatzhalter 5">
            <a:extLst>
              <a:ext uri="{FF2B5EF4-FFF2-40B4-BE49-F238E27FC236}">
                <a16:creationId xmlns:a16="http://schemas.microsoft.com/office/drawing/2014/main" id="{D3F8F4EE-89CB-5A9F-B1B8-90951CE0E8FC}"/>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95943781-2ADA-B282-15A2-F9B64745FEB5}"/>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130619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60" name="Rectangle"/>
          <p:cNvSpPr/>
          <p:nvPr/>
        </p:nvSpPr>
        <p:spPr>
          <a:xfrm>
            <a:off x="5529629" y="4949869"/>
            <a:ext cx="1053704" cy="63104"/>
          </a:xfrm>
          <a:prstGeom prst="rect">
            <a:avLst/>
          </a:prstGeom>
          <a:solidFill>
            <a:srgbClr val="FF9900"/>
          </a:solidFill>
          <a:ln w="12700">
            <a:miter lim="400000"/>
          </a:ln>
        </p:spPr>
        <p:txBody>
          <a:bodyPr tIns="34290" bIns="34290" anchor="ctr"/>
          <a:lstStyle/>
          <a:p>
            <a:pPr marL="0" marR="0" defTabSz="685800">
              <a:defRPr>
                <a:uFillTx/>
              </a:defRPr>
            </a:pPr>
            <a:endParaRPr sz="450"/>
          </a:p>
        </p:txBody>
      </p:sp>
      <p:sp>
        <p:nvSpPr>
          <p:cNvPr id="61" name="Rectangle"/>
          <p:cNvSpPr/>
          <p:nvPr/>
        </p:nvSpPr>
        <p:spPr>
          <a:xfrm>
            <a:off x="6580952" y="4949869"/>
            <a:ext cx="1053703" cy="63104"/>
          </a:xfrm>
          <a:prstGeom prst="rect">
            <a:avLst/>
          </a:prstGeom>
          <a:solidFill>
            <a:srgbClr val="969696"/>
          </a:solidFill>
          <a:ln w="12700">
            <a:miter lim="400000"/>
          </a:ln>
        </p:spPr>
        <p:txBody>
          <a:bodyPr tIns="34290" bIns="34290" anchor="ctr"/>
          <a:lstStyle/>
          <a:p>
            <a:pPr marL="0" marR="0" defTabSz="685800">
              <a:defRPr>
                <a:uFillTx/>
              </a:defRPr>
            </a:pPr>
            <a:endParaRPr sz="450"/>
          </a:p>
        </p:txBody>
      </p:sp>
      <p:sp>
        <p:nvSpPr>
          <p:cNvPr id="62" name="Rectangle"/>
          <p:cNvSpPr/>
          <p:nvPr/>
        </p:nvSpPr>
        <p:spPr>
          <a:xfrm>
            <a:off x="7634654" y="4949869"/>
            <a:ext cx="1053704" cy="63104"/>
          </a:xfrm>
          <a:prstGeom prst="rect">
            <a:avLst/>
          </a:prstGeom>
          <a:solidFill>
            <a:srgbClr val="003366"/>
          </a:solidFill>
          <a:ln w="12700">
            <a:miter lim="400000"/>
          </a:ln>
        </p:spPr>
        <p:txBody>
          <a:bodyPr tIns="34290" bIns="34290" anchor="ctr"/>
          <a:lstStyle/>
          <a:p>
            <a:pPr marL="0" marR="0" defTabSz="685800">
              <a:defRPr>
                <a:uFillTx/>
              </a:defRPr>
            </a:pPr>
            <a:endParaRPr sz="450"/>
          </a:p>
        </p:txBody>
      </p:sp>
      <p:sp>
        <p:nvSpPr>
          <p:cNvPr id="63" name="Rectangle"/>
          <p:cNvSpPr/>
          <p:nvPr/>
        </p:nvSpPr>
        <p:spPr>
          <a:xfrm>
            <a:off x="-34115" y="4877990"/>
            <a:ext cx="9203439"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sp>
        <p:nvSpPr>
          <p:cNvPr id="64" name="Rectangle"/>
          <p:cNvSpPr/>
          <p:nvPr/>
        </p:nvSpPr>
        <p:spPr>
          <a:xfrm>
            <a:off x="6580952" y="5012973"/>
            <a:ext cx="2107407" cy="61913"/>
          </a:xfrm>
          <a:prstGeom prst="rect">
            <a:avLst/>
          </a:prstGeom>
          <a:solidFill>
            <a:srgbClr val="00599D"/>
          </a:solidFill>
          <a:ln w="12700">
            <a:miter lim="400000"/>
          </a:ln>
        </p:spPr>
        <p:txBody>
          <a:bodyPr tIns="34290" bIns="34290" anchor="ctr"/>
          <a:lstStyle/>
          <a:p>
            <a:pPr marL="0" marR="0" defTabSz="685800">
              <a:defRPr>
                <a:uFillTx/>
              </a:defRPr>
            </a:pPr>
            <a:endParaRPr sz="450"/>
          </a:p>
        </p:txBody>
      </p:sp>
      <p:sp>
        <p:nvSpPr>
          <p:cNvPr id="65" name="Rectangle"/>
          <p:cNvSpPr/>
          <p:nvPr/>
        </p:nvSpPr>
        <p:spPr>
          <a:xfrm>
            <a:off x="5529629" y="5076076"/>
            <a:ext cx="1053704" cy="61913"/>
          </a:xfrm>
          <a:prstGeom prst="rect">
            <a:avLst/>
          </a:prstGeom>
          <a:solidFill>
            <a:srgbClr val="00599D"/>
          </a:solidFill>
          <a:ln w="12700">
            <a:miter lim="400000"/>
          </a:ln>
        </p:spPr>
        <p:txBody>
          <a:bodyPr tIns="34290" bIns="34290" anchor="ctr"/>
          <a:lstStyle/>
          <a:p>
            <a:pPr marL="0" marR="0" defTabSz="685800">
              <a:defRPr>
                <a:uFillTx/>
              </a:defRPr>
            </a:pPr>
            <a:endParaRPr sz="450"/>
          </a:p>
        </p:txBody>
      </p:sp>
      <p:sp>
        <p:nvSpPr>
          <p:cNvPr id="66" name="Rectangle"/>
          <p:cNvSpPr/>
          <p:nvPr/>
        </p:nvSpPr>
        <p:spPr>
          <a:xfrm>
            <a:off x="7674" y="640556"/>
            <a:ext cx="9170441"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pic>
        <p:nvPicPr>
          <p:cNvPr id="67" name="FAIR_Logo_rgb_frei" descr="FAIR_Logo_rgb_frei"/>
          <p:cNvPicPr>
            <a:picLocks noChangeAspect="1"/>
          </p:cNvPicPr>
          <p:nvPr/>
        </p:nvPicPr>
        <p:blipFill>
          <a:blip r:embed="rId2"/>
          <a:stretch>
            <a:fillRect/>
          </a:stretch>
        </p:blipFill>
        <p:spPr>
          <a:xfrm>
            <a:off x="8241565" y="14288"/>
            <a:ext cx="744141" cy="620316"/>
          </a:xfrm>
          <a:prstGeom prst="rect">
            <a:avLst/>
          </a:prstGeom>
          <a:ln w="12700">
            <a:miter lim="400000"/>
          </a:ln>
        </p:spPr>
      </p:pic>
      <p:sp>
        <p:nvSpPr>
          <p:cNvPr id="68" name="Title Text"/>
          <p:cNvSpPr txBox="1">
            <a:spLocks noGrp="1"/>
          </p:cNvSpPr>
          <p:nvPr>
            <p:ph type="title"/>
          </p:nvPr>
        </p:nvSpPr>
        <p:spPr>
          <a:xfrm>
            <a:off x="1032734" y="140493"/>
            <a:ext cx="6980019" cy="367904"/>
          </a:xfrm>
          <a:prstGeom prst="rect">
            <a:avLst/>
          </a:prstGeom>
        </p:spPr>
        <p:txBody>
          <a:bodyPr lIns="0" tIns="0" rIns="0" bIns="0" anchor="ctr">
            <a:normAutofit/>
          </a:bodyPr>
          <a:lstStyle>
            <a:lvl1pPr defTabSz="685800">
              <a:defRPr sz="2400" b="0">
                <a:solidFill>
                  <a:srgbClr val="00599D"/>
                </a:solidFill>
              </a:defRPr>
            </a:lvl1pPr>
          </a:lstStyle>
          <a:p>
            <a:r>
              <a:rPr dirty="0"/>
              <a:t>Title Text</a:t>
            </a:r>
          </a:p>
        </p:txBody>
      </p:sp>
      <p:sp>
        <p:nvSpPr>
          <p:cNvPr id="69" name="Slide Number"/>
          <p:cNvSpPr txBox="1">
            <a:spLocks noGrp="1"/>
          </p:cNvSpPr>
          <p:nvPr>
            <p:ph type="sldNum" sz="quarter" idx="2"/>
          </p:nvPr>
        </p:nvSpPr>
        <p:spPr>
          <a:xfrm>
            <a:off x="8857498" y="4850488"/>
            <a:ext cx="235214" cy="369332"/>
          </a:xfrm>
          <a:prstGeom prst="rect">
            <a:avLst/>
          </a:prstGeom>
        </p:spPr>
        <p:txBody>
          <a:bodyPr wrap="square" lIns="0" tIns="0" rIns="0" bIns="0"/>
          <a:lstStyle>
            <a:lvl1pPr algn="l" defTabSz="685800">
              <a:defRPr sz="1200">
                <a:solidFill>
                  <a:srgbClr val="000000"/>
                </a:solidFill>
              </a:defRPr>
            </a:lvl1pPr>
          </a:lstStyle>
          <a:p>
            <a:fld id="{86CB4B4D-7CA3-9044-876B-883B54F8677D}" type="slidenum">
              <a:t>‹Nr.›</a:t>
            </a:fld>
            <a:endParaRPr/>
          </a:p>
        </p:txBody>
      </p:sp>
      <p:sp>
        <p:nvSpPr>
          <p:cNvPr id="70" name="Rectangle"/>
          <p:cNvSpPr/>
          <p:nvPr/>
        </p:nvSpPr>
        <p:spPr>
          <a:xfrm>
            <a:off x="-51665" y="4886766"/>
            <a:ext cx="9203439"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75C73-FAE2-7D0D-5ABF-CC07B3811EA7}"/>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7DA601D8-BBC5-83AE-9CE2-3C2B7250CD3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87E6A98C-C0E9-B25F-AA05-FB8250C8867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C62081-FF18-C9D7-639C-81D01A2D7C12}"/>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6" name="Fußzeilenplatzhalter 5">
            <a:extLst>
              <a:ext uri="{FF2B5EF4-FFF2-40B4-BE49-F238E27FC236}">
                <a16:creationId xmlns:a16="http://schemas.microsoft.com/office/drawing/2014/main" id="{F31B34BB-5B2D-CD44-BBEA-AB1BC689EDB2}"/>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F95123BE-F667-8989-2CAA-B8841009D1F2}"/>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3378401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10572-140D-95CD-B817-C6582F461B7E}"/>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3CD90DAC-A485-87D1-D573-75F7D1364EC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C35A6923-D308-8014-6732-B0D851733D9E}"/>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5" name="Fußzeilenplatzhalter 4">
            <a:extLst>
              <a:ext uri="{FF2B5EF4-FFF2-40B4-BE49-F238E27FC236}">
                <a16:creationId xmlns:a16="http://schemas.microsoft.com/office/drawing/2014/main" id="{127EE8F9-774A-6E1F-67CF-38D3173E8A3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4AA6C02A-76B9-6022-5C57-7AD1F7611FF7}"/>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115133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31CB892-6025-43D0-EE3B-D0899EDA63AA}"/>
              </a:ext>
            </a:extLst>
          </p:cNvPr>
          <p:cNvSpPr>
            <a:spLocks noGrp="1"/>
          </p:cNvSpPr>
          <p:nvPr>
            <p:ph type="title" orient="vert"/>
          </p:nvPr>
        </p:nvSpPr>
        <p:spPr>
          <a:xfrm>
            <a:off x="6543675" y="274638"/>
            <a:ext cx="1971675" cy="4357687"/>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6F7750BF-672A-C914-D426-AF08B7052E90}"/>
              </a:ext>
            </a:extLst>
          </p:cNvPr>
          <p:cNvSpPr>
            <a:spLocks noGrp="1"/>
          </p:cNvSpPr>
          <p:nvPr>
            <p:ph type="body" orient="vert" idx="1"/>
          </p:nvPr>
        </p:nvSpPr>
        <p:spPr>
          <a:xfrm>
            <a:off x="628650" y="274638"/>
            <a:ext cx="5762625" cy="435768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0BE7039-FE34-1E95-CFDD-6D9A24DF943B}"/>
              </a:ext>
            </a:extLst>
          </p:cNvPr>
          <p:cNvSpPr>
            <a:spLocks noGrp="1"/>
          </p:cNvSpPr>
          <p:nvPr>
            <p:ph type="dt" sz="half" idx="10"/>
          </p:nvPr>
        </p:nvSpPr>
        <p:spPr/>
        <p:txBody>
          <a:bodyPr/>
          <a:lstStyle/>
          <a:p>
            <a:fld id="{56810079-FB26-43C1-86DC-A8AB9E55A58A}" type="datetimeFigureOut">
              <a:rPr lang="en-US" smtClean="0"/>
              <a:t>9/12/2022</a:t>
            </a:fld>
            <a:endParaRPr lang="en-US"/>
          </a:p>
        </p:txBody>
      </p:sp>
      <p:sp>
        <p:nvSpPr>
          <p:cNvPr id="5" name="Fußzeilenplatzhalter 4">
            <a:extLst>
              <a:ext uri="{FF2B5EF4-FFF2-40B4-BE49-F238E27FC236}">
                <a16:creationId xmlns:a16="http://schemas.microsoft.com/office/drawing/2014/main" id="{1F8815F1-6983-FFEA-92BF-B9384F96C68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46544654-2D6A-7C06-81A1-82D0C9360EDD}"/>
              </a:ext>
            </a:extLst>
          </p:cNvPr>
          <p:cNvSpPr>
            <a:spLocks noGrp="1"/>
          </p:cNvSpPr>
          <p:nvPr>
            <p:ph type="sldNum" sz="quarter" idx="12"/>
          </p:nvPr>
        </p:nvSpPr>
        <p:spPr/>
        <p:txBody>
          <a:bodyPr/>
          <a:lstStyle/>
          <a:p>
            <a:fld id="{FE0B8704-1F12-495D-8693-66DCB694C7B5}" type="slidenum">
              <a:rPr lang="en-US" smtClean="0"/>
              <a:t>‹Nr.›</a:t>
            </a:fld>
            <a:endParaRPr lang="en-US"/>
          </a:p>
        </p:txBody>
      </p:sp>
    </p:spTree>
    <p:extLst>
      <p:ext uri="{BB962C8B-B14F-4D97-AF65-F5344CB8AC3E}">
        <p14:creationId xmlns:p14="http://schemas.microsoft.com/office/powerpoint/2010/main" val="358370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en-US"/>
              <a:t>Click to edit Master title style</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678013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en-US" dirty="0"/>
              <a:t>Click to edit Master title style</a:t>
            </a:r>
            <a:endParaRPr lang="de-DE" dirty="0"/>
          </a:p>
        </p:txBody>
      </p:sp>
      <p:sp>
        <p:nvSpPr>
          <p:cNvPr id="3" name="Inhaltsplatzhalter 2"/>
          <p:cNvSpPr>
            <a:spLocks noGrp="1"/>
          </p:cNvSpPr>
          <p:nvPr>
            <p:ph idx="1"/>
          </p:nvPr>
        </p:nvSpPr>
        <p:spPr/>
        <p:txBody>
          <a:bodyPr/>
          <a:lstStyle/>
          <a:p>
            <a:pPr lvl="0"/>
            <a:r>
              <a:rPr lang="en-US"/>
              <a:t>Edit Master text styles</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3417294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Click to edit Master title style</a:t>
            </a:r>
            <a:endParaRPr lang="de-DE" dirty="0"/>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Edit Master text styles</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Edit Master text styles</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921495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1882047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tx1"/>
                </a:solidFill>
              </a:defRPr>
            </a:lvl1pPr>
          </a:lstStyle>
          <a:p>
            <a:r>
              <a:rPr lang="en-US" dirty="0"/>
              <a:t>Click to edit Master title style</a:t>
            </a:r>
            <a:endParaRPr lang="de-DE" dirty="0"/>
          </a:p>
        </p:txBody>
      </p:sp>
      <p:sp>
        <p:nvSpPr>
          <p:cNvPr id="7" name="Slide Number Placeholder 5"/>
          <p:cNvSpPr>
            <a:spLocks noGrp="1"/>
          </p:cNvSpPr>
          <p:nvPr>
            <p:ph type="sldNum" sz="quarter" idx="12"/>
          </p:nvPr>
        </p:nvSpPr>
        <p:spPr>
          <a:xfrm>
            <a:off x="8434" y="4869657"/>
            <a:ext cx="2133600" cy="273844"/>
          </a:xfrm>
        </p:spPr>
        <p:txBody>
          <a:bodyPr/>
          <a:lstStyle>
            <a:lvl1pPr defTabSz="685800"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prstClr val="white"/>
                </a:solidFill>
              </a:rPr>
              <a:pPr algn="l">
                <a:defRPr/>
              </a:pPr>
              <a:t>‹Nr.›</a:t>
            </a:fld>
            <a:endParaRPr lang="en-US" dirty="0">
              <a:solidFill>
                <a:prstClr val="white"/>
              </a:solidFill>
            </a:endParaRPr>
          </a:p>
        </p:txBody>
      </p:sp>
      <p:sp>
        <p:nvSpPr>
          <p:cNvPr id="4" name="Rectangle 6"/>
          <p:cNvSpPr txBox="1">
            <a:spLocks noChangeArrowheads="1"/>
          </p:cNvSpPr>
          <p:nvPr userDrawn="1"/>
        </p:nvSpPr>
        <p:spPr bwMode="auto">
          <a:xfrm>
            <a:off x="8316914" y="4955382"/>
            <a:ext cx="728662" cy="188119"/>
          </a:xfrm>
          <a:prstGeom prst="rect">
            <a:avLst/>
          </a:prstGeom>
          <a:noFill/>
          <a:ln w="9525">
            <a:noFill/>
            <a:miter lim="800000"/>
            <a:headEnd/>
            <a:tailEnd/>
          </a:ln>
          <a:effectLst/>
        </p:spPr>
        <p:txBody>
          <a:bodyPr vert="horz" wrap="square" lIns="68580" tIns="0" rIns="68580" bIns="0" numCol="1" anchor="ctr" anchorCtr="0" compatLnSpc="1">
            <a:prstTxWarp prst="textNoShape">
              <a:avLst/>
            </a:prstTxWarp>
          </a:bodyPr>
          <a:lstStyle>
            <a:defPPr>
              <a:defRPr lang="de-DE"/>
            </a:defPPr>
            <a:lvl1pPr marL="0" algn="r" defTabSz="914400" rtl="0" eaLnBrk="1" latinLnBrk="0" hangingPunct="1">
              <a:defRPr sz="1200" kern="1200">
                <a:solidFill>
                  <a:srgbClr val="00599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33DD849-5874-40B0-9F89-88713C256254}" type="slidenum">
              <a:rPr lang="de-DE" sz="900" smtClean="0"/>
              <a:pPr>
                <a:defRPr/>
              </a:pPr>
              <a:t>‹Nr.›</a:t>
            </a:fld>
            <a:endParaRPr lang="de-DE" sz="900"/>
          </a:p>
        </p:txBody>
      </p:sp>
    </p:spTree>
    <p:extLst>
      <p:ext uri="{BB962C8B-B14F-4D97-AF65-F5344CB8AC3E}">
        <p14:creationId xmlns:p14="http://schemas.microsoft.com/office/powerpoint/2010/main" val="2386639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4" name="Rectangle"/>
          <p:cNvSpPr/>
          <p:nvPr/>
        </p:nvSpPr>
        <p:spPr>
          <a:xfrm>
            <a:off x="5529629" y="4949869"/>
            <a:ext cx="1053704" cy="63104"/>
          </a:xfrm>
          <a:prstGeom prst="rect">
            <a:avLst/>
          </a:prstGeom>
          <a:solidFill>
            <a:srgbClr val="FF9900"/>
          </a:solidFill>
          <a:ln w="12700">
            <a:miter lim="400000"/>
          </a:ln>
        </p:spPr>
        <p:txBody>
          <a:bodyPr tIns="34290" bIns="34290" anchor="ctr"/>
          <a:lstStyle/>
          <a:p>
            <a:pPr marL="0" marR="0" defTabSz="685800">
              <a:defRPr>
                <a:uFillTx/>
              </a:defRPr>
            </a:pPr>
            <a:endParaRPr sz="450"/>
          </a:p>
        </p:txBody>
      </p:sp>
      <p:sp>
        <p:nvSpPr>
          <p:cNvPr id="155" name="Rectangle"/>
          <p:cNvSpPr/>
          <p:nvPr/>
        </p:nvSpPr>
        <p:spPr>
          <a:xfrm>
            <a:off x="6580952" y="4949869"/>
            <a:ext cx="1053703" cy="63104"/>
          </a:xfrm>
          <a:prstGeom prst="rect">
            <a:avLst/>
          </a:prstGeom>
          <a:solidFill>
            <a:srgbClr val="969696"/>
          </a:solidFill>
          <a:ln w="12700">
            <a:miter lim="400000"/>
          </a:ln>
        </p:spPr>
        <p:txBody>
          <a:bodyPr tIns="34290" bIns="34290" anchor="ctr"/>
          <a:lstStyle/>
          <a:p>
            <a:pPr marL="0" marR="0" defTabSz="685800">
              <a:defRPr>
                <a:uFillTx/>
              </a:defRPr>
            </a:pPr>
            <a:endParaRPr sz="450"/>
          </a:p>
        </p:txBody>
      </p:sp>
      <p:sp>
        <p:nvSpPr>
          <p:cNvPr id="156" name="Rectangle"/>
          <p:cNvSpPr/>
          <p:nvPr/>
        </p:nvSpPr>
        <p:spPr>
          <a:xfrm>
            <a:off x="7634654" y="4949869"/>
            <a:ext cx="1053704" cy="63104"/>
          </a:xfrm>
          <a:prstGeom prst="rect">
            <a:avLst/>
          </a:prstGeom>
          <a:solidFill>
            <a:srgbClr val="003366"/>
          </a:solidFill>
          <a:ln w="12700">
            <a:miter lim="400000"/>
          </a:ln>
        </p:spPr>
        <p:txBody>
          <a:bodyPr tIns="34290" bIns="34290" anchor="ctr"/>
          <a:lstStyle/>
          <a:p>
            <a:pPr marL="0" marR="0" defTabSz="685800">
              <a:defRPr>
                <a:uFillTx/>
              </a:defRPr>
            </a:pPr>
            <a:endParaRPr sz="450"/>
          </a:p>
        </p:txBody>
      </p:sp>
      <p:sp>
        <p:nvSpPr>
          <p:cNvPr id="157" name="Rectangle"/>
          <p:cNvSpPr/>
          <p:nvPr/>
        </p:nvSpPr>
        <p:spPr>
          <a:xfrm>
            <a:off x="-34115" y="4877990"/>
            <a:ext cx="9203439"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sp>
        <p:nvSpPr>
          <p:cNvPr id="158" name="Rectangle"/>
          <p:cNvSpPr/>
          <p:nvPr/>
        </p:nvSpPr>
        <p:spPr>
          <a:xfrm>
            <a:off x="6580952" y="5012973"/>
            <a:ext cx="2107407" cy="61913"/>
          </a:xfrm>
          <a:prstGeom prst="rect">
            <a:avLst/>
          </a:prstGeom>
          <a:solidFill>
            <a:srgbClr val="00599D"/>
          </a:solidFill>
          <a:ln w="12700">
            <a:miter lim="400000"/>
          </a:ln>
        </p:spPr>
        <p:txBody>
          <a:bodyPr tIns="34290" bIns="34290" anchor="ctr"/>
          <a:lstStyle/>
          <a:p>
            <a:pPr marL="0" marR="0" defTabSz="685800">
              <a:defRPr>
                <a:uFillTx/>
              </a:defRPr>
            </a:pPr>
            <a:endParaRPr sz="450"/>
          </a:p>
        </p:txBody>
      </p:sp>
      <p:sp>
        <p:nvSpPr>
          <p:cNvPr id="159" name="Rectangle"/>
          <p:cNvSpPr/>
          <p:nvPr/>
        </p:nvSpPr>
        <p:spPr>
          <a:xfrm>
            <a:off x="5529629" y="5076076"/>
            <a:ext cx="1053704" cy="61913"/>
          </a:xfrm>
          <a:prstGeom prst="rect">
            <a:avLst/>
          </a:prstGeom>
          <a:solidFill>
            <a:srgbClr val="00599D"/>
          </a:solidFill>
          <a:ln w="12700">
            <a:miter lim="400000"/>
          </a:ln>
        </p:spPr>
        <p:txBody>
          <a:bodyPr tIns="34290" bIns="34290" anchor="ctr"/>
          <a:lstStyle/>
          <a:p>
            <a:pPr marL="0" marR="0" defTabSz="685800">
              <a:defRPr>
                <a:uFillTx/>
              </a:defRPr>
            </a:pPr>
            <a:endParaRPr sz="450"/>
          </a:p>
        </p:txBody>
      </p:sp>
      <p:sp>
        <p:nvSpPr>
          <p:cNvPr id="160" name="Rectangle"/>
          <p:cNvSpPr/>
          <p:nvPr/>
        </p:nvSpPr>
        <p:spPr>
          <a:xfrm>
            <a:off x="7674" y="640556"/>
            <a:ext cx="9170441"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pic>
        <p:nvPicPr>
          <p:cNvPr id="161" name="FAIR_Logo_rgb_frei" descr="FAIR_Logo_rgb_frei"/>
          <p:cNvPicPr>
            <a:picLocks noChangeAspect="1"/>
          </p:cNvPicPr>
          <p:nvPr/>
        </p:nvPicPr>
        <p:blipFill>
          <a:blip r:embed="rId2"/>
          <a:stretch>
            <a:fillRect/>
          </a:stretch>
        </p:blipFill>
        <p:spPr>
          <a:xfrm>
            <a:off x="8241565" y="14288"/>
            <a:ext cx="744141" cy="620316"/>
          </a:xfrm>
          <a:prstGeom prst="rect">
            <a:avLst/>
          </a:prstGeom>
          <a:ln w="12700">
            <a:miter lim="400000"/>
          </a:ln>
        </p:spPr>
      </p:pic>
      <p:sp>
        <p:nvSpPr>
          <p:cNvPr id="162" name="Title Text"/>
          <p:cNvSpPr txBox="1">
            <a:spLocks noGrp="1"/>
          </p:cNvSpPr>
          <p:nvPr>
            <p:ph type="title"/>
          </p:nvPr>
        </p:nvSpPr>
        <p:spPr>
          <a:xfrm>
            <a:off x="102452" y="140493"/>
            <a:ext cx="7910301" cy="367904"/>
          </a:xfrm>
          <a:prstGeom prst="rect">
            <a:avLst/>
          </a:prstGeom>
        </p:spPr>
        <p:txBody>
          <a:bodyPr lIns="0" tIns="0" rIns="0" bIns="0" anchor="ctr">
            <a:normAutofit/>
          </a:bodyPr>
          <a:lstStyle>
            <a:lvl1pPr defTabSz="685800">
              <a:defRPr sz="2400" b="0">
                <a:solidFill>
                  <a:srgbClr val="00599D"/>
                </a:solidFill>
              </a:defRPr>
            </a:lvl1pPr>
          </a:lstStyle>
          <a:p>
            <a:r>
              <a:rPr dirty="0"/>
              <a:t>Title Text</a:t>
            </a:r>
          </a:p>
        </p:txBody>
      </p:sp>
      <p:sp>
        <p:nvSpPr>
          <p:cNvPr id="163" name="Slide Number"/>
          <p:cNvSpPr txBox="1">
            <a:spLocks noGrp="1"/>
          </p:cNvSpPr>
          <p:nvPr>
            <p:ph type="sldNum" sz="quarter" idx="2"/>
          </p:nvPr>
        </p:nvSpPr>
        <p:spPr>
          <a:xfrm>
            <a:off x="8857498" y="4850488"/>
            <a:ext cx="235214" cy="369332"/>
          </a:xfrm>
          <a:prstGeom prst="rect">
            <a:avLst/>
          </a:prstGeom>
        </p:spPr>
        <p:txBody>
          <a:bodyPr wrap="square" lIns="0" tIns="0" rIns="0" bIns="0"/>
          <a:lstStyle>
            <a:lvl1pPr algn="l" defTabSz="685800">
              <a:defRPr sz="1200">
                <a:solidFill>
                  <a:srgbClr val="000000"/>
                </a:solidFill>
              </a:defRPr>
            </a:lvl1pPr>
          </a:lstStyle>
          <a:p>
            <a:fld id="{86CB4B4D-7CA3-9044-876B-883B54F8677D}" type="slidenum">
              <a:t>‹Nr.›</a:t>
            </a:fld>
            <a:endParaRPr/>
          </a:p>
        </p:txBody>
      </p:sp>
      <p:sp>
        <p:nvSpPr>
          <p:cNvPr id="164" name="Rectangle"/>
          <p:cNvSpPr/>
          <p:nvPr/>
        </p:nvSpPr>
        <p:spPr>
          <a:xfrm>
            <a:off x="-51665" y="4886766"/>
            <a:ext cx="9203439" cy="63104"/>
          </a:xfrm>
          <a:prstGeom prst="rect">
            <a:avLst/>
          </a:prstGeom>
          <a:solidFill>
            <a:srgbClr val="00599D"/>
          </a:solidFill>
          <a:ln w="12700">
            <a:miter lim="400000"/>
          </a:ln>
        </p:spPr>
        <p:txBody>
          <a:bodyPr tIns="34290" bIns="34290" anchor="ctr"/>
          <a:lstStyle/>
          <a:p>
            <a:pPr marL="0" marR="0" defTabSz="685800">
              <a:defRPr>
                <a:uFillTx/>
              </a:defRPr>
            </a:pPr>
            <a:endParaRPr sz="45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6604001" y="4914483"/>
            <a:ext cx="1344829" cy="273844"/>
          </a:xfrm>
          <a:prstGeom prst="rect">
            <a:avLst/>
          </a:prstGeom>
        </p:spPr>
        <p:txBody>
          <a:bodyPr vert="horz" lIns="91440" tIns="45720" rIns="91440" bIns="45720" rtlCol="0" anchor="ctr"/>
          <a:lstStyle>
            <a:lvl1pPr algn="r">
              <a:defRPr sz="750">
                <a:solidFill>
                  <a:schemeClr val="tx1"/>
                </a:solidFill>
              </a:defRPr>
            </a:lvl1pPr>
          </a:lstStyle>
          <a:p>
            <a:r>
              <a:rPr lang="en-US"/>
              <a:t>Joint Scientific Council 18./19.10.2021</a:t>
            </a:r>
            <a:endParaRPr lang="de-DE" dirty="0"/>
          </a:p>
        </p:txBody>
      </p:sp>
      <p:sp>
        <p:nvSpPr>
          <p:cNvPr id="8" name="Fußzeilenplatzhalter 7"/>
          <p:cNvSpPr>
            <a:spLocks noGrp="1"/>
          </p:cNvSpPr>
          <p:nvPr>
            <p:ph type="ftr" sz="quarter" idx="3"/>
          </p:nvPr>
        </p:nvSpPr>
        <p:spPr>
          <a:xfrm>
            <a:off x="2273301" y="4920459"/>
            <a:ext cx="4825699" cy="267868"/>
          </a:xfrm>
          <a:prstGeom prst="rect">
            <a:avLst/>
          </a:prstGeom>
        </p:spPr>
        <p:txBody>
          <a:bodyPr vert="horz" lIns="91440" tIns="45720" rIns="91440" bIns="45720" rtlCol="0" anchor="ctr"/>
          <a:lstStyle>
            <a:lvl1pPr algn="ctr">
              <a:defRPr sz="750">
                <a:solidFill>
                  <a:schemeClr val="tx1"/>
                </a:solidFill>
              </a:defRPr>
            </a:lvl1pPr>
          </a:lstStyle>
          <a:p>
            <a:pPr algn="l"/>
            <a:r>
              <a:rPr lang="en-GB"/>
              <a:t>Joint Scientific Council 18./19.10.2021</a:t>
            </a:r>
            <a:endParaRPr lang="de-DE" dirty="0"/>
          </a:p>
        </p:txBody>
      </p:sp>
    </p:spTree>
    <p:extLst>
      <p:ext uri="{BB962C8B-B14F-4D97-AF65-F5344CB8AC3E}">
        <p14:creationId xmlns:p14="http://schemas.microsoft.com/office/powerpoint/2010/main" val="1479569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151531" y="2738074"/>
            <a:ext cx="4303059" cy="584900"/>
          </a:xfrm>
        </p:spPr>
        <p:txBody>
          <a:bodyPr anchor="b" anchorCtr="0">
            <a:noAutofit/>
          </a:bodyPr>
          <a:lstStyle>
            <a:lvl1pPr algn="ctr">
              <a:defRPr sz="18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151529" y="3322974"/>
            <a:ext cx="4303060" cy="531851"/>
          </a:xfrm>
        </p:spPr>
        <p:txBody>
          <a:bodyPr>
            <a:normAutofit/>
          </a:bodyPr>
          <a:lstStyle>
            <a:lvl1pPr marL="0" indent="0" algn="ctr">
              <a:buNone/>
              <a:defRPr sz="1125">
                <a:solidFill>
                  <a:schemeClr val="bg1">
                    <a:lumMod val="6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048375" y="3"/>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082926"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6048375" y="1"/>
            <a:ext cx="0" cy="193833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2100"/>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3082925" y="0"/>
            <a:ext cx="0" cy="19319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2100"/>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6035677"/>
            <a:ext cx="9144000"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35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5"/>
            <a:ext cx="9144000" cy="1958975"/>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35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0326" y="1933852"/>
            <a:ext cx="9123674" cy="261224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135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4572000" y="-2633662"/>
            <a:ext cx="0" cy="914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2100"/>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354321" y="4539830"/>
            <a:ext cx="785344" cy="61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1003925" y="4964845"/>
            <a:ext cx="515526"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76990" y="4605801"/>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697107" y="4964845"/>
            <a:ext cx="433773"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6885" y="4605801"/>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179512" y="4964845"/>
            <a:ext cx="529953"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71600" y="4605801"/>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23612" y="4605801"/>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752605" y="4964845"/>
            <a:ext cx="602088"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68693" y="4605801"/>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452197" y="4964845"/>
            <a:ext cx="515526"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94825" y="4605801"/>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70" y="4964845"/>
            <a:ext cx="558807"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584485926"/>
              </p:ext>
            </p:extLst>
          </p:nvPr>
        </p:nvGraphicFramePr>
        <p:xfrm>
          <a:off x="4298350" y="4605801"/>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8350" y="4605801"/>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4213701" y="4964845"/>
            <a:ext cx="592470"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Romania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076057" y="4964845"/>
            <a:ext cx="578043"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675"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092428" y="4605801"/>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808583" y="4964845"/>
            <a:ext cx="366447"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675"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724483" y="4605801"/>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516183" y="4605798"/>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291793" y="4953304"/>
            <a:ext cx="852156"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75" dirty="0"/>
              <a:t>Czech Republic</a:t>
            </a:r>
          </a:p>
        </p:txBody>
      </p:sp>
    </p:spTree>
    <p:extLst>
      <p:ext uri="{BB962C8B-B14F-4D97-AF65-F5344CB8AC3E}">
        <p14:creationId xmlns:p14="http://schemas.microsoft.com/office/powerpoint/2010/main" val="8550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975602" y="158400"/>
            <a:ext cx="6071291" cy="701284"/>
          </a:xfrm>
        </p:spPr>
        <p:txBody>
          <a:bodyPr anchor="b"/>
          <a:lstStyle>
            <a:lvl1pPr marL="0" indent="0" algn="l">
              <a:buNone/>
              <a:defRPr sz="1800" b="1"/>
            </a:lvl1pPr>
          </a:lstStyle>
          <a:p>
            <a:r>
              <a:rPr lang="de-DE" dirty="0"/>
              <a:t>Titel hinzufügen</a:t>
            </a:r>
          </a:p>
        </p:txBody>
      </p:sp>
    </p:spTree>
    <p:extLst>
      <p:ext uri="{BB962C8B-B14F-4D97-AF65-F5344CB8AC3E}">
        <p14:creationId xmlns:p14="http://schemas.microsoft.com/office/powerpoint/2010/main" val="72484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1350"/>
            </a:lvl1pPr>
            <a:lvl2pPr>
              <a:defRPr sz="1125"/>
            </a:lvl2pPr>
            <a:lvl3pPr>
              <a:defRPr sz="1013"/>
            </a:lvl3pPr>
            <a:lvl4pPr>
              <a:defRPr sz="900"/>
            </a:lvl4pPr>
            <a:lvl5pPr>
              <a:defRPr sz="788"/>
            </a:lvl5pPr>
            <a:lvl6pPr>
              <a:defRPr sz="1013"/>
            </a:lvl6pPr>
            <a:lvl7pPr>
              <a:defRPr sz="1013"/>
            </a:lvl7pPr>
            <a:lvl8pPr>
              <a:defRPr sz="1013"/>
            </a:lvl8pPr>
            <a:lvl9pPr>
              <a:defRPr sz="1013"/>
            </a:lvl9pPr>
          </a:lstStyle>
          <a:p>
            <a:pPr lvl="0"/>
            <a:r>
              <a:rPr lang="de-DE"/>
              <a:t>Mastertextformat bearbeiten</a:t>
            </a:r>
          </a:p>
        </p:txBody>
      </p:sp>
      <p:sp>
        <p:nvSpPr>
          <p:cNvPr id="4" name="Inhaltsplatzhalter 3"/>
          <p:cNvSpPr>
            <a:spLocks noGrp="1"/>
          </p:cNvSpPr>
          <p:nvPr>
            <p:ph sz="half" idx="2"/>
          </p:nvPr>
        </p:nvSpPr>
        <p:spPr>
          <a:xfrm>
            <a:off x="4648200" y="1200151"/>
            <a:ext cx="4038600" cy="3394472"/>
          </a:xfrm>
        </p:spPr>
        <p:txBody>
          <a:bodyPr/>
          <a:lstStyle>
            <a:lvl1pPr>
              <a:defRPr sz="1350"/>
            </a:lvl1pPr>
            <a:lvl2pPr>
              <a:defRPr sz="1125"/>
            </a:lvl2pPr>
            <a:lvl3pPr>
              <a:defRPr sz="1013"/>
            </a:lvl3pPr>
            <a:lvl4pPr>
              <a:defRPr sz="900"/>
            </a:lvl4pPr>
            <a:lvl5pPr>
              <a:defRPr sz="788"/>
            </a:lvl5pPr>
            <a:lvl6pPr>
              <a:defRPr sz="1013"/>
            </a:lvl6pPr>
            <a:lvl7pPr>
              <a:defRPr sz="1013"/>
            </a:lvl7pPr>
            <a:lvl8pPr>
              <a:defRPr sz="1013"/>
            </a:lvl8pPr>
            <a:lvl9pPr>
              <a:defRPr sz="1013"/>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3" y="4914483"/>
            <a:ext cx="849831" cy="273844"/>
          </a:xfrm>
          <a:prstGeom prst="rect">
            <a:avLst/>
          </a:prstGeom>
        </p:spPr>
        <p:txBody>
          <a:bodyPr vert="horz" lIns="91440" tIns="45720" rIns="91440" bIns="45720" rtlCol="0" anchor="ctr"/>
          <a:lstStyle>
            <a:lvl1pPr algn="r">
              <a:defRPr sz="563">
                <a:solidFill>
                  <a:schemeClr val="tx1"/>
                </a:solidFill>
              </a:defRPr>
            </a:lvl1pPr>
          </a:lstStyle>
          <a:p>
            <a:endParaRPr lang="de-DE" dirty="0"/>
          </a:p>
        </p:txBody>
      </p:sp>
    </p:spTree>
    <p:extLst>
      <p:ext uri="{BB962C8B-B14F-4D97-AF65-F5344CB8AC3E}">
        <p14:creationId xmlns:p14="http://schemas.microsoft.com/office/powerpoint/2010/main" val="6007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Tree>
    <p:extLst>
      <p:ext uri="{BB962C8B-B14F-4D97-AF65-F5344CB8AC3E}">
        <p14:creationId xmlns:p14="http://schemas.microsoft.com/office/powerpoint/2010/main" val="258888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‹Nr.›</a:t>
            </a:fld>
            <a:endParaRPr lang="de-DE"/>
          </a:p>
        </p:txBody>
      </p:sp>
    </p:spTree>
    <p:extLst>
      <p:ext uri="{BB962C8B-B14F-4D97-AF65-F5344CB8AC3E}">
        <p14:creationId xmlns:p14="http://schemas.microsoft.com/office/powerpoint/2010/main" val="1505456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9.jpeg"/><Relationship Id="rId4" Type="http://schemas.openxmlformats.org/officeDocument/2006/relationships/slideLayout" Target="../slideLayouts/slideLayout8.xml"/><Relationship Id="rId9"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2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erade Verbindung 26"/>
          <p:cNvSpPr/>
          <p:nvPr/>
        </p:nvSpPr>
        <p:spPr>
          <a:xfrm>
            <a:off x="-1" y="5049583"/>
            <a:ext cx="9144001" cy="0"/>
          </a:xfrm>
          <a:prstGeom prst="line">
            <a:avLst/>
          </a:prstGeom>
          <a:ln w="533400">
            <a:solidFill>
              <a:srgbClr val="EAEAEA"/>
            </a:solidFill>
          </a:ln>
        </p:spPr>
        <p:txBody>
          <a:bodyPr lIns="45720" tIns="45720" rIns="45720" bIns="45720"/>
          <a:lstStyle/>
          <a:p>
            <a:pPr marL="0" marR="0" defTabSz="457200">
              <a:defRPr sz="4800">
                <a:uFillTx/>
              </a:defRPr>
            </a:pPr>
            <a:endParaRPr sz="1800"/>
          </a:p>
        </p:txBody>
      </p:sp>
      <p:pic>
        <p:nvPicPr>
          <p:cNvPr id="3" name="Bild 6" descr="Bild 6"/>
          <p:cNvPicPr>
            <a:picLocks noChangeAspect="1"/>
          </p:cNvPicPr>
          <p:nvPr/>
        </p:nvPicPr>
        <p:blipFill>
          <a:blip r:embed="rId6"/>
          <a:stretch>
            <a:fillRect/>
          </a:stretch>
        </p:blipFill>
        <p:spPr>
          <a:xfrm>
            <a:off x="7937220" y="363875"/>
            <a:ext cx="1129082" cy="376361"/>
          </a:xfrm>
          <a:prstGeom prst="rect">
            <a:avLst/>
          </a:prstGeom>
          <a:ln w="12700">
            <a:miter lim="400000"/>
          </a:ln>
        </p:spPr>
      </p:pic>
      <p:sp>
        <p:nvSpPr>
          <p:cNvPr id="4" name="Gerade Verbindung 22"/>
          <p:cNvSpPr/>
          <p:nvPr/>
        </p:nvSpPr>
        <p:spPr>
          <a:xfrm>
            <a:off x="-1" y="826224"/>
            <a:ext cx="9144001" cy="0"/>
          </a:xfrm>
          <a:prstGeom prst="line">
            <a:avLst/>
          </a:prstGeom>
          <a:ln w="533400">
            <a:solidFill>
              <a:srgbClr val="EAEAEA"/>
            </a:solidFill>
          </a:ln>
        </p:spPr>
        <p:txBody>
          <a:bodyPr lIns="45720" tIns="45720" rIns="45720" bIns="45720"/>
          <a:lstStyle/>
          <a:p>
            <a:pPr marL="0" marR="0" defTabSz="457200">
              <a:defRPr sz="4800">
                <a:uFillTx/>
              </a:defRPr>
            </a:pPr>
            <a:endParaRPr sz="1800"/>
          </a:p>
        </p:txBody>
      </p:sp>
      <p:sp>
        <p:nvSpPr>
          <p:cNvPr id="5" name="Rechteck 23"/>
          <p:cNvSpPr/>
          <p:nvPr/>
        </p:nvSpPr>
        <p:spPr>
          <a:xfrm>
            <a:off x="-2" y="727074"/>
            <a:ext cx="201601" cy="201600"/>
          </a:xfrm>
          <a:prstGeom prst="rect">
            <a:avLst/>
          </a:prstGeom>
          <a:solidFill>
            <a:srgbClr val="FDBB63"/>
          </a:solidFill>
          <a:ln w="12700">
            <a:miter lim="400000"/>
          </a:ln>
        </p:spPr>
        <p:txBody>
          <a:bodyPr lIns="45720" tIns="45720" rIns="45720" bIns="45720" anchor="ctr"/>
          <a:lstStyle/>
          <a:p>
            <a:pPr marL="0" marR="0" algn="ctr" defTabSz="457200">
              <a:defRPr sz="4800">
                <a:solidFill>
                  <a:srgbClr val="FFFFFF"/>
                </a:solidFill>
                <a:uFillTx/>
              </a:defRPr>
            </a:pPr>
            <a:endParaRPr sz="1800"/>
          </a:p>
        </p:txBody>
      </p:sp>
      <p:sp>
        <p:nvSpPr>
          <p:cNvPr id="6" name="Rechteck 24"/>
          <p:cNvSpPr/>
          <p:nvPr/>
        </p:nvSpPr>
        <p:spPr>
          <a:xfrm>
            <a:off x="-2" y="4949824"/>
            <a:ext cx="203278" cy="203277"/>
          </a:xfrm>
          <a:prstGeom prst="rect">
            <a:avLst/>
          </a:prstGeom>
          <a:solidFill>
            <a:srgbClr val="FDBB63"/>
          </a:solidFill>
          <a:ln w="12700">
            <a:miter lim="400000"/>
          </a:ln>
        </p:spPr>
        <p:txBody>
          <a:bodyPr lIns="45720" tIns="45720" rIns="45720" bIns="45720" anchor="ctr"/>
          <a:lstStyle/>
          <a:p>
            <a:pPr marL="0" marR="0" algn="ctr" defTabSz="457200">
              <a:defRPr sz="4800">
                <a:solidFill>
                  <a:srgbClr val="FFFFFF"/>
                </a:solidFill>
                <a:uFillTx/>
              </a:defRPr>
            </a:pPr>
            <a:endParaRPr sz="1800"/>
          </a:p>
        </p:txBody>
      </p:sp>
      <p:sp>
        <p:nvSpPr>
          <p:cNvPr id="7" name="Textfeld 10"/>
          <p:cNvSpPr txBox="1"/>
          <p:nvPr/>
        </p:nvSpPr>
        <p:spPr>
          <a:xfrm>
            <a:off x="480990" y="4956288"/>
            <a:ext cx="3435693" cy="19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tIns="45720" rIns="45720" bIns="45720" anchor="ctr">
            <a:spAutoFit/>
          </a:bodyPr>
          <a:lstStyle>
            <a:lvl1pPr marL="0" marR="0" defTabSz="914400">
              <a:defRPr sz="1800">
                <a:solidFill>
                  <a:srgbClr val="333333"/>
                </a:solidFill>
                <a:uFillTx/>
              </a:defRPr>
            </a:lvl1pPr>
          </a:lstStyle>
          <a:p>
            <a:r>
              <a:rPr sz="675"/>
              <a:t>GSI Helmholtzzentrum für Schwerionenforschung GmbH</a:t>
            </a:r>
          </a:p>
        </p:txBody>
      </p:sp>
      <p:pic>
        <p:nvPicPr>
          <p:cNvPr id="8" name="Bild 12" descr="Bild 12"/>
          <p:cNvPicPr>
            <a:picLocks noChangeAspect="1"/>
          </p:cNvPicPr>
          <p:nvPr/>
        </p:nvPicPr>
        <p:blipFill>
          <a:blip r:embed="rId7"/>
          <a:stretch>
            <a:fillRect/>
          </a:stretch>
        </p:blipFill>
        <p:spPr>
          <a:xfrm>
            <a:off x="7058522" y="206825"/>
            <a:ext cx="775055" cy="645879"/>
          </a:xfrm>
          <a:prstGeom prst="rect">
            <a:avLst/>
          </a:prstGeom>
          <a:ln w="12700">
            <a:miter lim="400000"/>
          </a:ln>
        </p:spPr>
      </p:pic>
      <p:sp>
        <p:nvSpPr>
          <p:cNvPr id="9" name="Title Text"/>
          <p:cNvSpPr txBox="1">
            <a:spLocks noGrp="1"/>
          </p:cNvSpPr>
          <p:nvPr>
            <p:ph type="title"/>
          </p:nvPr>
        </p:nvSpPr>
        <p:spPr>
          <a:xfrm>
            <a:off x="304938" y="167575"/>
            <a:ext cx="6129237" cy="590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nchor="b">
            <a:normAutofit/>
          </a:bodyPr>
          <a:lstStyle/>
          <a:p>
            <a:r>
              <a:t>Title Text</a:t>
            </a:r>
          </a:p>
        </p:txBody>
      </p:sp>
      <p:sp>
        <p:nvSpPr>
          <p:cNvPr id="10"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8341346" y="4876358"/>
            <a:ext cx="419344" cy="350094"/>
          </a:xfrm>
          <a:prstGeom prst="rect">
            <a:avLst/>
          </a:prstGeom>
          <a:ln w="12700">
            <a:miter lim="400000"/>
          </a:ln>
        </p:spPr>
        <p:txBody>
          <a:bodyPr wrap="none" lIns="121919" tIns="121919" rIns="121919" bIns="121919" anchor="ctr">
            <a:spAutoFit/>
          </a:bodyPr>
          <a:lstStyle>
            <a:lvl1pPr marL="0" marR="0" algn="r" defTabSz="457200">
              <a:defRPr sz="675">
                <a:solidFill>
                  <a:srgbClr val="333333"/>
                </a:solidFill>
                <a:uFillTx/>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86" r:id="rId4"/>
  </p:sldLayoutIdLst>
  <p:transition spd="med"/>
  <p:hf hdr="0" ftr="0"/>
  <p:txStyles>
    <p:titleStyle>
      <a:lvl1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1pPr>
      <a:lvl2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2pPr>
      <a:lvl3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3pPr>
      <a:lvl4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4pPr>
      <a:lvl5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5pPr>
      <a:lvl6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6pPr>
      <a:lvl7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7pPr>
      <a:lvl8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8pPr>
      <a:lvl9pPr marL="0" marR="0" indent="0" algn="l" defTabSz="342900" latinLnBrk="0">
        <a:lnSpc>
          <a:spcPct val="100000"/>
        </a:lnSpc>
        <a:spcBef>
          <a:spcPts val="0"/>
        </a:spcBef>
        <a:spcAft>
          <a:spcPts val="0"/>
        </a:spcAft>
        <a:buClrTx/>
        <a:buSzTx/>
        <a:buFontTx/>
        <a:buNone/>
        <a:tabLst/>
        <a:defRPr sz="1800" b="1" i="0" u="none" strike="noStrike" cap="none" spc="0" baseline="0">
          <a:solidFill>
            <a:srgbClr val="333333"/>
          </a:solidFill>
          <a:uFillTx/>
          <a:latin typeface="+mn-lt"/>
          <a:ea typeface="+mn-ea"/>
          <a:cs typeface="+mn-cs"/>
          <a:sym typeface="Arial"/>
        </a:defRPr>
      </a:lvl9pPr>
    </p:titleStyle>
    <p:bodyStyle>
      <a:lvl1pPr marL="257175" marR="0" indent="-257175"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1pPr>
      <a:lvl2pPr marL="385763" marR="0" indent="-257175"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2pPr>
      <a:lvl3pPr marL="494567" marR="0" indent="-237392"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3pPr>
      <a:lvl4pPr marL="642938" marR="0" indent="-257175"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4pPr>
      <a:lvl5pPr marL="822960" marR="0" indent="-30861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5pPr>
      <a:lvl6pPr marL="848677"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6pPr>
      <a:lvl7pPr marL="977265"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7pPr>
      <a:lvl8pPr marL="1105852"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8pPr>
      <a:lvl9pPr marL="1234440" marR="0" indent="-205740" algn="l" defTabSz="342900" latinLnBrk="0">
        <a:lnSpc>
          <a:spcPct val="100000"/>
        </a:lnSpc>
        <a:spcBef>
          <a:spcPts val="413"/>
        </a:spcBef>
        <a:spcAft>
          <a:spcPts val="0"/>
        </a:spcAft>
        <a:buClr>
          <a:srgbClr val="FDBB63"/>
        </a:buClr>
        <a:buSzPct val="100000"/>
        <a:buFontTx/>
        <a:buChar char="•"/>
        <a:tabLst/>
        <a:defRPr sz="1800" b="0" i="0" u="none" strike="noStrike" cap="none" spc="0" baseline="0">
          <a:solidFill>
            <a:srgbClr val="333333"/>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1pPr>
      <a:lvl2pPr marL="0" marR="0" indent="1714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2pPr>
      <a:lvl3pPr marL="0" marR="0" indent="3429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3pPr>
      <a:lvl4pPr marL="0" marR="0" indent="5143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4pPr>
      <a:lvl5pPr marL="0" marR="0" indent="6858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5pPr>
      <a:lvl6pPr marL="0" marR="0" indent="8572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6pPr>
      <a:lvl7pPr marL="0" marR="0" indent="10287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7pPr>
      <a:lvl8pPr marL="0" marR="0" indent="120015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8pPr>
      <a:lvl9pPr marL="0" marR="0" indent="1371600" algn="r" defTabSz="45720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dirty="0"/>
          </a:p>
        </p:txBody>
      </p:sp>
      <p:sp>
        <p:nvSpPr>
          <p:cNvPr id="3" name="Textplatzhalter 2"/>
          <p:cNvSpPr>
            <a:spLocks noGrp="1"/>
          </p:cNvSpPr>
          <p:nvPr>
            <p:ph type="body" idx="1"/>
          </p:nvPr>
        </p:nvSpPr>
        <p:spPr>
          <a:xfrm>
            <a:off x="317635" y="1088016"/>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3"/>
            <a:ext cx="744898" cy="273844"/>
          </a:xfrm>
          <a:prstGeom prst="rect">
            <a:avLst/>
          </a:prstGeom>
        </p:spPr>
        <p:txBody>
          <a:bodyPr vert="horz" lIns="91440" tIns="45720" rIns="91440" bIns="45720" rtlCol="0" anchor="ctr"/>
          <a:lstStyle>
            <a:lvl1pPr algn="r">
              <a:defRPr sz="900">
                <a:solidFill>
                  <a:srgbClr val="333333"/>
                </a:solidFill>
                <a:latin typeface="Arial"/>
                <a:cs typeface="Arial"/>
              </a:defRPr>
            </a:lvl1pPr>
          </a:lstStyle>
          <a:p>
            <a:fld id="{125CBDDA-5CCF-8748-8988-9DC6C8981774}" type="slidenum">
              <a:rPr lang="de-DE" smtClean="0"/>
              <a:pPr/>
              <a:t>‹Nr.›</a:t>
            </a:fld>
            <a:endParaRPr lang="de-DE" dirty="0"/>
          </a:p>
        </p:txBody>
      </p:sp>
      <p:sp>
        <p:nvSpPr>
          <p:cNvPr id="2" name="Titelplatzhalter 1"/>
          <p:cNvSpPr>
            <a:spLocks noGrp="1"/>
          </p:cNvSpPr>
          <p:nvPr>
            <p:ph type="title"/>
          </p:nvPr>
        </p:nvSpPr>
        <p:spPr>
          <a:xfrm>
            <a:off x="975600" y="158400"/>
            <a:ext cx="6129236" cy="590668"/>
          </a:xfrm>
          <a:prstGeom prst="rect">
            <a:avLst/>
          </a:prstGeom>
        </p:spPr>
        <p:txBody>
          <a:bodyPr vert="horz" lIns="91440" tIns="45720" rIns="91440" bIns="45720" rtlCol="0" anchor="b" anchorCtr="0">
            <a:noAutofit/>
          </a:bodyPr>
          <a:lstStyle/>
          <a:p>
            <a:r>
              <a:rPr lang="de-DE" dirty="0"/>
              <a:t>Mastertitelformat bearbeiten</a:t>
            </a:r>
          </a:p>
        </p:txBody>
      </p:sp>
      <p:pic>
        <p:nvPicPr>
          <p:cNvPr id="9" name="Picture 8" descr="NUSTAR-Logo">
            <a:extLst>
              <a:ext uri="{FF2B5EF4-FFF2-40B4-BE49-F238E27FC236}">
                <a16:creationId xmlns:a16="http://schemas.microsoft.com/office/drawing/2014/main" id="{E8D45FAF-51BD-D648-8F23-5042A5AF6073}"/>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950279" y="2"/>
            <a:ext cx="1193722" cy="67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7" descr="FAIR_farb_RGB_3cm">
            <a:extLst>
              <a:ext uri="{FF2B5EF4-FFF2-40B4-BE49-F238E27FC236}">
                <a16:creationId xmlns:a16="http://schemas.microsoft.com/office/drawing/2014/main" id="{A181BC72-7339-E64B-A66F-9E66C5BFE39B}"/>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35496" y="33468"/>
            <a:ext cx="88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0446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6" r:id="rId6"/>
    <p:sldLayoutId id="2147483667" r:id="rId7"/>
  </p:sldLayoutIdLst>
  <p:hf hdr="0" dt="0"/>
  <p:txStyles>
    <p:titleStyle>
      <a:lvl1pPr algn="l" defTabSz="257175" rtl="0" eaLnBrk="1" latinLnBrk="0" hangingPunct="1">
        <a:spcBef>
          <a:spcPct val="0"/>
        </a:spcBef>
        <a:buNone/>
        <a:defRPr sz="1800" b="1" kern="1200">
          <a:solidFill>
            <a:srgbClr val="333333"/>
          </a:solidFill>
          <a:latin typeface="Arial"/>
          <a:ea typeface="+mj-ea"/>
          <a:cs typeface="Arial"/>
        </a:defRPr>
      </a:lvl1pPr>
    </p:titleStyle>
    <p:bodyStyle>
      <a:lvl1pPr marL="192881" indent="-192881" algn="l" defTabSz="257175"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1pPr>
      <a:lvl2pPr marL="417910" indent="-160735" algn="l" defTabSz="257175" rtl="0" eaLnBrk="1" latinLnBrk="0" hangingPunct="1">
        <a:spcBef>
          <a:spcPct val="20000"/>
        </a:spcBef>
        <a:buClr>
          <a:srgbClr val="FDBB63"/>
        </a:buClr>
        <a:buFont typeface="Wingdings" charset="2"/>
        <a:buChar char="§"/>
        <a:defRPr sz="1125" kern="1200">
          <a:solidFill>
            <a:srgbClr val="333333"/>
          </a:solidFill>
          <a:latin typeface="Arial"/>
          <a:ea typeface="+mn-ea"/>
          <a:cs typeface="Arial"/>
        </a:defRPr>
      </a:lvl2pPr>
      <a:lvl3pPr marL="642938" indent="-128588" algn="l" defTabSz="257175" rtl="0" eaLnBrk="1" latinLnBrk="0" hangingPunct="1">
        <a:spcBef>
          <a:spcPct val="20000"/>
        </a:spcBef>
        <a:buClr>
          <a:srgbClr val="FDBB63"/>
        </a:buClr>
        <a:buFont typeface="Wingdings" charset="2"/>
        <a:buChar char="§"/>
        <a:defRPr sz="1013" kern="1200">
          <a:solidFill>
            <a:srgbClr val="333333"/>
          </a:solidFill>
          <a:latin typeface="Arial"/>
          <a:ea typeface="+mn-ea"/>
          <a:cs typeface="Arial"/>
        </a:defRPr>
      </a:lvl3pPr>
      <a:lvl4pPr marL="900113" indent="-128588" algn="l" defTabSz="257175" rtl="0" eaLnBrk="1" latinLnBrk="0" hangingPunct="1">
        <a:spcBef>
          <a:spcPct val="20000"/>
        </a:spcBef>
        <a:buClr>
          <a:srgbClr val="FDBB63"/>
        </a:buClr>
        <a:buFont typeface="Wingdings" charset="2"/>
        <a:buChar char="§"/>
        <a:defRPr sz="900" kern="1200">
          <a:solidFill>
            <a:srgbClr val="333333"/>
          </a:solidFill>
          <a:latin typeface="Arial"/>
          <a:ea typeface="+mn-ea"/>
          <a:cs typeface="Arial"/>
        </a:defRPr>
      </a:lvl4pPr>
      <a:lvl5pPr marL="1157288" indent="-128588" algn="l" defTabSz="257175" rtl="0" eaLnBrk="1" latinLnBrk="0" hangingPunct="1">
        <a:spcBef>
          <a:spcPct val="20000"/>
        </a:spcBef>
        <a:buClr>
          <a:srgbClr val="FDBB63"/>
        </a:buClr>
        <a:buFont typeface="Wingdings" charset="2"/>
        <a:buChar char="§"/>
        <a:defRPr sz="788" kern="1200">
          <a:solidFill>
            <a:srgbClr val="333333"/>
          </a:solidFill>
          <a:latin typeface="Arial"/>
          <a:ea typeface="+mn-ea"/>
          <a:cs typeface="Arial"/>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1F18CD-E707-AC6A-F076-F489589034D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6542F433-5163-9410-A0AB-B673BCFFAA5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49C8E2AF-430E-EE33-3467-495975BF303E}"/>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6810079-FB26-43C1-86DC-A8AB9E55A58A}" type="datetimeFigureOut">
              <a:rPr lang="en-US" smtClean="0"/>
              <a:t>9/12/2022</a:t>
            </a:fld>
            <a:endParaRPr lang="en-US"/>
          </a:p>
        </p:txBody>
      </p:sp>
      <p:sp>
        <p:nvSpPr>
          <p:cNvPr id="5" name="Fußzeilenplatzhalter 4">
            <a:extLst>
              <a:ext uri="{FF2B5EF4-FFF2-40B4-BE49-F238E27FC236}">
                <a16:creationId xmlns:a16="http://schemas.microsoft.com/office/drawing/2014/main" id="{F37E6499-B326-BE93-4CFA-48181FDAE71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3EE36EB4-3703-9D5B-A535-82EE7E8DE04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E0B8704-1F12-495D-8693-66DCB694C7B5}" type="slidenum">
              <a:rPr lang="en-US" smtClean="0"/>
              <a:t>‹Nr.›</a:t>
            </a:fld>
            <a:endParaRPr lang="en-US"/>
          </a:p>
        </p:txBody>
      </p:sp>
    </p:spTree>
    <p:extLst>
      <p:ext uri="{BB962C8B-B14F-4D97-AF65-F5344CB8AC3E}">
        <p14:creationId xmlns:p14="http://schemas.microsoft.com/office/powerpoint/2010/main" val="25737326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3061771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sldNum="0" hdr="0" ftr="0" dt="0"/>
  <p:txStyles>
    <p:titleStyle>
      <a:lvl1pPr algn="l" defTabSz="342900" rtl="0" eaLnBrk="1" latinLnBrk="0" hangingPunct="1">
        <a:spcBef>
          <a:spcPts val="600"/>
        </a:spcBef>
        <a:buNone/>
        <a:defRPr sz="20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30.jpe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tiff"/><Relationship Id="rId4" Type="http://schemas.openxmlformats.org/officeDocument/2006/relationships/image" Target="../media/image65.png"/><Relationship Id="rId9" Type="http://schemas.openxmlformats.org/officeDocument/2006/relationships/image" Target="../media/image70.jpe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gif"/><Relationship Id="rId12" Type="http://schemas.openxmlformats.org/officeDocument/2006/relationships/image" Target="../media/image97.png"/><Relationship Id="rId2" Type="http://schemas.openxmlformats.org/officeDocument/2006/relationships/image" Target="../media/image88.png"/><Relationship Id="rId1" Type="http://schemas.openxmlformats.org/officeDocument/2006/relationships/slideLayout" Target="../slideLayouts/slideLayout9.xml"/><Relationship Id="rId6" Type="http://schemas.openxmlformats.org/officeDocument/2006/relationships/image" Target="../media/image92.png"/><Relationship Id="rId11" Type="http://schemas.openxmlformats.org/officeDocument/2006/relationships/image" Target="../media/image1.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9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2.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w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oleObject" Target="../embeddings/oleObject2.bin"/><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wmf"/><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10"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a:t>
            </a:r>
            <a:r>
              <a:rPr lang="de-DE" dirty="0" err="1"/>
              <a:t>research</a:t>
            </a:r>
            <a:r>
              <a:rPr lang="de-DE" dirty="0"/>
              <a:t> </a:t>
            </a:r>
            <a:r>
              <a:rPr lang="de-DE" dirty="0" err="1"/>
              <a:t>is</a:t>
            </a:r>
            <a:r>
              <a:rPr lang="de-DE" dirty="0"/>
              <a:t> </a:t>
            </a:r>
            <a:r>
              <a:rPr lang="de-DE" dirty="0" err="1"/>
              <a:t>organized</a:t>
            </a:r>
            <a:r>
              <a:rPr lang="de-DE" dirty="0"/>
              <a:t> in </a:t>
            </a:r>
            <a:r>
              <a:rPr lang="de-DE" dirty="0" err="1"/>
              <a:t>four</a:t>
            </a:r>
            <a:r>
              <a:rPr lang="de-DE" dirty="0"/>
              <a:t> </a:t>
            </a:r>
            <a:r>
              <a:rPr lang="de-DE" dirty="0" err="1"/>
              <a:t>pillars</a:t>
            </a:r>
            <a:endParaRPr lang="de-DE" dirty="0"/>
          </a:p>
        </p:txBody>
      </p:sp>
      <p:sp>
        <p:nvSpPr>
          <p:cNvPr id="4" name="Date Placeholder 3"/>
          <p:cNvSpPr>
            <a:spLocks noGrp="1"/>
          </p:cNvSpPr>
          <p:nvPr>
            <p:ph type="dt" sz="half" idx="2"/>
          </p:nvPr>
        </p:nvSpPr>
        <p:spPr>
          <a:xfrm>
            <a:off x="6502400" y="6552643"/>
            <a:ext cx="144642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B1146D-8996-40BB-8544-A6A25709A77F}" type="datetime1">
              <a:rPr kumimoji="0" lang="en-US" sz="75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9/12/2022</a:t>
            </a:fld>
            <a:endParaRPr kumimoji="0" lang="de-DE" sz="75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 Box 3"/>
          <p:cNvSpPr txBox="1">
            <a:spLocks noChangeArrowheads="1"/>
          </p:cNvSpPr>
          <p:nvPr/>
        </p:nvSpPr>
        <p:spPr bwMode="auto">
          <a:xfrm>
            <a:off x="1926746" y="4183946"/>
            <a:ext cx="38433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prstClr val="black">
                    <a:lumMod val="95000"/>
                    <a:lumOff val="5000"/>
                  </a:prstClr>
                </a:solidFill>
                <a:effectLst/>
                <a:uLnTx/>
                <a:uFillTx/>
                <a:latin typeface="Arial" charset="0"/>
                <a:ea typeface="+mn-ea"/>
                <a:cs typeface="+mn-cs"/>
              </a:rPr>
              <a:t>hadron</a:t>
            </a:r>
            <a:r>
              <a:rPr kumimoji="0" lang="de-DE" sz="2000" b="0" i="0" u="none" strike="noStrike" kern="1200" cap="none" spc="0" normalizeH="0" baseline="0" noProof="0" dirty="0">
                <a:ln>
                  <a:noFill/>
                </a:ln>
                <a:solidFill>
                  <a:prstClr val="black">
                    <a:lumMod val="95000"/>
                    <a:lumOff val="5000"/>
                  </a:prstClr>
                </a:solidFill>
                <a:effectLst/>
                <a:uLnTx/>
                <a:uFillTx/>
                <a:latin typeface="Arial" charset="0"/>
                <a:ea typeface="+mn-ea"/>
                <a:cs typeface="+mn-cs"/>
              </a:rPr>
              <a:t> </a:t>
            </a:r>
            <a:r>
              <a:rPr kumimoji="0" lang="de-DE" sz="2000" b="0" i="0" u="none" strike="noStrike" kern="1200" cap="none" spc="0" normalizeH="0" baseline="0" noProof="0" dirty="0" err="1">
                <a:ln>
                  <a:noFill/>
                </a:ln>
                <a:solidFill>
                  <a:prstClr val="black">
                    <a:lumMod val="95000"/>
                    <a:lumOff val="5000"/>
                  </a:prstClr>
                </a:solidFill>
                <a:effectLst/>
                <a:uLnTx/>
                <a:uFillTx/>
                <a:latin typeface="Arial" charset="0"/>
                <a:ea typeface="+mn-ea"/>
                <a:cs typeface="+mn-cs"/>
              </a:rPr>
              <a:t>structure</a:t>
            </a:r>
            <a:r>
              <a:rPr kumimoji="0" lang="de-DE" sz="2000" b="0" i="0" u="none" strike="noStrike" kern="1200" cap="none" spc="0" normalizeH="0" baseline="0" noProof="0" dirty="0">
                <a:ln>
                  <a:noFill/>
                </a:ln>
                <a:solidFill>
                  <a:prstClr val="black">
                    <a:lumMod val="95000"/>
                    <a:lumOff val="5000"/>
                  </a:prstClr>
                </a:solidFill>
                <a:effectLst/>
                <a:uLnTx/>
                <a:uFillTx/>
                <a:latin typeface="Arial" charset="0"/>
                <a:ea typeface="+mn-ea"/>
                <a:cs typeface="+mn-cs"/>
              </a:rPr>
              <a:t> </a:t>
            </a:r>
            <a:r>
              <a:rPr kumimoji="0" lang="de-DE" sz="2000" b="0" i="0" u="none" strike="noStrike" kern="1200" cap="none" spc="0" normalizeH="0" baseline="0" noProof="0" dirty="0" err="1">
                <a:ln>
                  <a:noFill/>
                </a:ln>
                <a:solidFill>
                  <a:prstClr val="black">
                    <a:lumMod val="95000"/>
                    <a:lumOff val="5000"/>
                  </a:prstClr>
                </a:solidFill>
                <a:effectLst/>
                <a:uLnTx/>
                <a:uFillTx/>
                <a:latin typeface="Arial" charset="0"/>
                <a:ea typeface="+mn-ea"/>
                <a:cs typeface="+mn-cs"/>
              </a:rPr>
              <a:t>and</a:t>
            </a:r>
            <a:r>
              <a:rPr kumimoji="0" lang="de-DE" sz="2000" b="0" i="0" u="none" strike="noStrike" kern="1200" cap="none" spc="0" normalizeH="0" baseline="0" noProof="0" dirty="0">
                <a:ln>
                  <a:noFill/>
                </a:ln>
                <a:solidFill>
                  <a:prstClr val="black">
                    <a:lumMod val="95000"/>
                    <a:lumOff val="5000"/>
                  </a:prstClr>
                </a:solidFill>
                <a:effectLst/>
                <a:uLnTx/>
                <a:uFillTx/>
                <a:latin typeface="Arial" charset="0"/>
                <a:ea typeface="+mn-ea"/>
                <a:cs typeface="+mn-cs"/>
              </a:rPr>
              <a:t> </a:t>
            </a:r>
            <a:r>
              <a:rPr kumimoji="0" lang="de-DE" sz="2000" b="0" i="0" u="none" strike="noStrike" kern="1200" cap="none" spc="0" normalizeH="0" baseline="0" noProof="0" dirty="0" err="1">
                <a:ln>
                  <a:noFill/>
                </a:ln>
                <a:solidFill>
                  <a:prstClr val="black">
                    <a:lumMod val="95000"/>
                    <a:lumOff val="5000"/>
                  </a:prstClr>
                </a:solidFill>
                <a:effectLst/>
                <a:uLnTx/>
                <a:uFillTx/>
                <a:latin typeface="Arial" charset="0"/>
                <a:ea typeface="+mn-ea"/>
                <a:cs typeface="+mn-cs"/>
              </a:rPr>
              <a:t>dynamics</a:t>
            </a:r>
            <a:r>
              <a:rPr kumimoji="0" lang="de-DE" sz="2000" b="0" i="0" u="none" strike="noStrike" kern="1200" cap="none" spc="0" normalizeH="0" baseline="0" noProof="0" dirty="0">
                <a:ln>
                  <a:noFill/>
                </a:ln>
                <a:solidFill>
                  <a:prstClr val="black">
                    <a:lumMod val="95000"/>
                    <a:lumOff val="5000"/>
                  </a:prstClr>
                </a:solidFill>
                <a:effectLst/>
                <a:uLnTx/>
                <a:uFillTx/>
                <a:latin typeface="Arial" charset="0"/>
                <a:ea typeface="+mn-ea"/>
                <a:cs typeface="+mn-cs"/>
              </a:rPr>
              <a:t> </a:t>
            </a:r>
            <a:r>
              <a:rPr kumimoji="0" lang="de-DE" sz="2000" b="0" i="0" u="none" strike="noStrike" kern="1200" cap="none" spc="0" normalizeH="0" baseline="0" noProof="0" dirty="0">
                <a:ln>
                  <a:noFill/>
                </a:ln>
                <a:solidFill>
                  <a:srgbClr val="00599D"/>
                </a:solidFill>
                <a:effectLst/>
                <a:uLnTx/>
                <a:uFillTx/>
                <a:latin typeface="Arial" charset="0"/>
                <a:ea typeface="+mn-ea"/>
                <a:cs typeface="+mn-cs"/>
              </a:rPr>
              <a:t> </a:t>
            </a:r>
          </a:p>
        </p:txBody>
      </p:sp>
      <p:sp>
        <p:nvSpPr>
          <p:cNvPr id="6" name="Text Box 4"/>
          <p:cNvSpPr txBox="1">
            <a:spLocks noChangeArrowheads="1"/>
          </p:cNvSpPr>
          <p:nvPr/>
        </p:nvSpPr>
        <p:spPr bwMode="auto">
          <a:xfrm>
            <a:off x="1926746" y="3059510"/>
            <a:ext cx="25923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prstClr val="black">
                    <a:lumMod val="85000"/>
                    <a:lumOff val="15000"/>
                  </a:prstClr>
                </a:solidFill>
                <a:effectLst/>
                <a:uLnTx/>
                <a:uFillTx/>
                <a:latin typeface="Arial" charset="0"/>
                <a:ea typeface="+mn-ea"/>
                <a:cs typeface="+mn-cs"/>
              </a:rPr>
              <a:t>nuclear</a:t>
            </a:r>
            <a:r>
              <a:rPr kumimoji="0" lang="de-DE" sz="2000" b="0" i="0" u="none" strike="noStrike" kern="1200" cap="none" spc="0" normalizeH="0" baseline="0" noProof="0" dirty="0">
                <a:ln>
                  <a:noFill/>
                </a:ln>
                <a:solidFill>
                  <a:prstClr val="black">
                    <a:lumMod val="85000"/>
                    <a:lumOff val="15000"/>
                  </a:prstClr>
                </a:solidFill>
                <a:effectLst/>
                <a:uLnTx/>
                <a:uFillTx/>
                <a:latin typeface="Arial" charset="0"/>
                <a:ea typeface="+mn-ea"/>
                <a:cs typeface="+mn-cs"/>
              </a:rPr>
              <a:t> </a:t>
            </a:r>
            <a:r>
              <a:rPr kumimoji="0" lang="de-DE" sz="2000" b="0" i="0" u="none" strike="noStrike" kern="1200" cap="none" spc="0" normalizeH="0" baseline="0" noProof="0" dirty="0" err="1">
                <a:ln>
                  <a:noFill/>
                </a:ln>
                <a:solidFill>
                  <a:prstClr val="black">
                    <a:lumMod val="85000"/>
                    <a:lumOff val="15000"/>
                  </a:prstClr>
                </a:solidFill>
                <a:effectLst/>
                <a:uLnTx/>
                <a:uFillTx/>
                <a:latin typeface="Arial" charset="0"/>
                <a:ea typeface="+mn-ea"/>
                <a:cs typeface="+mn-cs"/>
              </a:rPr>
              <a:t>structure</a:t>
            </a:r>
            <a:r>
              <a:rPr kumimoji="0" lang="de-DE" sz="2000" b="0" i="0" u="none" strike="noStrike" kern="1200" cap="none" spc="0" normalizeH="0" baseline="0" noProof="0" dirty="0">
                <a:ln>
                  <a:noFill/>
                </a:ln>
                <a:solidFill>
                  <a:prstClr val="black">
                    <a:lumMod val="85000"/>
                    <a:lumOff val="15000"/>
                  </a:prstClr>
                </a:solidFill>
                <a:effectLst/>
                <a:uLnTx/>
                <a:uFillTx/>
                <a:latin typeface="Arial" charset="0"/>
                <a:ea typeface="+mn-ea"/>
                <a:cs typeface="+mn-cs"/>
              </a:rPr>
              <a:t> </a:t>
            </a:r>
            <a:r>
              <a:rPr kumimoji="0" lang="de-DE" sz="2000" b="0" i="0" u="none" strike="noStrike" kern="1200" cap="none" spc="0" normalizeH="0" baseline="0" noProof="0" dirty="0" err="1">
                <a:ln>
                  <a:noFill/>
                </a:ln>
                <a:solidFill>
                  <a:prstClr val="black">
                    <a:lumMod val="85000"/>
                    <a:lumOff val="15000"/>
                  </a:prstClr>
                </a:solidFill>
                <a:effectLst/>
                <a:uLnTx/>
                <a:uFillTx/>
                <a:latin typeface="Arial" charset="0"/>
                <a:ea typeface="+mn-ea"/>
                <a:cs typeface="+mn-cs"/>
              </a:rPr>
              <a:t>and</a:t>
            </a:r>
            <a:endParaRPr kumimoji="0" lang="de-DE" sz="2000" b="0" i="0" u="none" strike="noStrike" kern="1200" cap="none" spc="0" normalizeH="0" baseline="0" noProof="0" dirty="0">
              <a:ln>
                <a:noFill/>
              </a:ln>
              <a:solidFill>
                <a:prstClr val="black">
                  <a:lumMod val="85000"/>
                  <a:lumOff val="15000"/>
                </a:prstClr>
              </a:solidFill>
              <a:effectLst/>
              <a:uLnTx/>
              <a:uFillTx/>
              <a:latin typeface="Arial"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prstClr val="black">
                    <a:lumMod val="85000"/>
                    <a:lumOff val="15000"/>
                  </a:prstClr>
                </a:solidFill>
                <a:effectLst/>
                <a:uLnTx/>
                <a:uFillTx/>
                <a:latin typeface="Arial" charset="0"/>
                <a:ea typeface="+mn-ea"/>
                <a:cs typeface="+mn-cs"/>
              </a:rPr>
              <a:t>nuclear</a:t>
            </a:r>
            <a:r>
              <a:rPr kumimoji="0" lang="de-DE" sz="2000" b="0" i="0" u="none" strike="noStrike" kern="1200" cap="none" spc="0" normalizeH="0" baseline="0" noProof="0" dirty="0">
                <a:ln>
                  <a:noFill/>
                </a:ln>
                <a:solidFill>
                  <a:prstClr val="black">
                    <a:lumMod val="85000"/>
                    <a:lumOff val="15000"/>
                  </a:prstClr>
                </a:solidFill>
                <a:effectLst/>
                <a:uLnTx/>
                <a:uFillTx/>
                <a:latin typeface="Arial" charset="0"/>
                <a:ea typeface="+mn-ea"/>
                <a:cs typeface="+mn-cs"/>
              </a:rPr>
              <a:t> </a:t>
            </a:r>
            <a:r>
              <a:rPr kumimoji="0" lang="de-DE" sz="2000" b="0" i="0" u="none" strike="noStrike" kern="1200" cap="none" spc="0" normalizeH="0" baseline="0" noProof="0" dirty="0" err="1">
                <a:ln>
                  <a:noFill/>
                </a:ln>
                <a:solidFill>
                  <a:prstClr val="black">
                    <a:lumMod val="85000"/>
                    <a:lumOff val="15000"/>
                  </a:prstClr>
                </a:solidFill>
                <a:effectLst/>
                <a:uLnTx/>
                <a:uFillTx/>
                <a:latin typeface="Arial" charset="0"/>
                <a:ea typeface="+mn-ea"/>
                <a:cs typeface="+mn-cs"/>
              </a:rPr>
              <a:t>astrophysics</a:t>
            </a:r>
            <a:r>
              <a:rPr kumimoji="0" lang="de-DE" sz="2000" b="0" i="0" u="none" strike="noStrike" kern="1200" cap="none" spc="0" normalizeH="0" baseline="0" noProof="0" dirty="0">
                <a:ln>
                  <a:noFill/>
                </a:ln>
                <a:solidFill>
                  <a:srgbClr val="00599D"/>
                </a:solidFill>
                <a:effectLst/>
                <a:uLnTx/>
                <a:uFillTx/>
                <a:latin typeface="Arial"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Text Box 5"/>
          <p:cNvSpPr txBox="1">
            <a:spLocks noChangeArrowheads="1"/>
          </p:cNvSpPr>
          <p:nvPr/>
        </p:nvSpPr>
        <p:spPr bwMode="auto">
          <a:xfrm>
            <a:off x="1926746" y="2252574"/>
            <a:ext cx="32019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prstClr val="black">
                    <a:lumMod val="95000"/>
                    <a:lumOff val="5000"/>
                  </a:prstClr>
                </a:solidFill>
                <a:effectLst/>
                <a:uLnTx/>
                <a:uFillTx/>
                <a:latin typeface="Arial" charset="0"/>
                <a:ea typeface="+mn-ea"/>
                <a:cs typeface="+mn-cs"/>
              </a:rPr>
              <a:t>nuclear</a:t>
            </a:r>
            <a:r>
              <a:rPr kumimoji="0" lang="de-DE" sz="2000" b="0" i="0" u="none" strike="noStrike" kern="1200" cap="none" spc="0" normalizeH="0" baseline="0" noProof="0" dirty="0">
                <a:ln>
                  <a:noFill/>
                </a:ln>
                <a:solidFill>
                  <a:prstClr val="black">
                    <a:lumMod val="95000"/>
                    <a:lumOff val="5000"/>
                  </a:prstClr>
                </a:solidFill>
                <a:effectLst/>
                <a:uLnTx/>
                <a:uFillTx/>
                <a:latin typeface="Arial" charset="0"/>
                <a:ea typeface="+mn-ea"/>
                <a:cs typeface="+mn-cs"/>
              </a:rPr>
              <a:t>- </a:t>
            </a:r>
            <a:r>
              <a:rPr kumimoji="0" lang="de-DE" sz="2000" b="0" i="0" u="none" strike="noStrike" kern="1200" cap="none" spc="0" normalizeH="0" baseline="0" noProof="0" dirty="0" err="1">
                <a:ln>
                  <a:noFill/>
                </a:ln>
                <a:solidFill>
                  <a:prstClr val="black">
                    <a:lumMod val="95000"/>
                    <a:lumOff val="5000"/>
                  </a:prstClr>
                </a:solidFill>
                <a:effectLst/>
                <a:uLnTx/>
                <a:uFillTx/>
                <a:latin typeface="Arial" charset="0"/>
                <a:ea typeface="+mn-ea"/>
                <a:cs typeface="+mn-cs"/>
              </a:rPr>
              <a:t>and</a:t>
            </a:r>
            <a:r>
              <a:rPr kumimoji="0" lang="de-DE" sz="2000" b="0" i="0" u="none" strike="noStrike" kern="1200" cap="none" spc="0" normalizeH="0" baseline="0" noProof="0" dirty="0">
                <a:ln>
                  <a:noFill/>
                </a:ln>
                <a:solidFill>
                  <a:prstClr val="black">
                    <a:lumMod val="95000"/>
                    <a:lumOff val="5000"/>
                  </a:prstClr>
                </a:solidFill>
                <a:effectLst/>
                <a:uLnTx/>
                <a:uFillTx/>
                <a:latin typeface="Arial" charset="0"/>
                <a:ea typeface="+mn-ea"/>
                <a:cs typeface="+mn-cs"/>
              </a:rPr>
              <a:t> quark-matter</a:t>
            </a:r>
            <a:r>
              <a:rPr kumimoji="0" lang="de-DE" sz="2000" b="0" i="0" u="none" strike="noStrike" kern="1200" cap="none" spc="0" normalizeH="0" baseline="0" noProof="0" dirty="0">
                <a:ln>
                  <a:noFill/>
                </a:ln>
                <a:solidFill>
                  <a:srgbClr val="00599D"/>
                </a:solidFill>
                <a:effectLst/>
                <a:uLnTx/>
                <a:uFillTx/>
                <a:latin typeface="Arial"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8" name="Group 6"/>
          <p:cNvGrpSpPr>
            <a:grpSpLocks/>
          </p:cNvGrpSpPr>
          <p:nvPr/>
        </p:nvGrpSpPr>
        <p:grpSpPr bwMode="auto">
          <a:xfrm>
            <a:off x="7235825" y="2775981"/>
            <a:ext cx="1728788" cy="1636712"/>
            <a:chOff x="1474" y="436"/>
            <a:chExt cx="2608" cy="2126"/>
          </a:xfrm>
        </p:grpSpPr>
        <p:sp>
          <p:nvSpPr>
            <p:cNvPr id="9" name="AutoShape 7"/>
            <p:cNvSpPr>
              <a:spLocks noChangeAspect="1" noChangeArrowheads="1" noTextEdit="1"/>
            </p:cNvSpPr>
            <p:nvPr/>
          </p:nvSpPr>
          <p:spPr bwMode="auto">
            <a:xfrm>
              <a:off x="1474" y="436"/>
              <a:ext cx="2608" cy="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8"/>
            <p:cNvSpPr>
              <a:spLocks noEditPoints="1"/>
            </p:cNvSpPr>
            <p:nvPr/>
          </p:nvSpPr>
          <p:spPr bwMode="auto">
            <a:xfrm>
              <a:off x="1474" y="927"/>
              <a:ext cx="648" cy="1251"/>
            </a:xfrm>
            <a:custGeom>
              <a:avLst/>
              <a:gdLst>
                <a:gd name="T0" fmla="*/ 0 w 648"/>
                <a:gd name="T1" fmla="*/ 5 h 1251"/>
                <a:gd name="T2" fmla="*/ 601 w 648"/>
                <a:gd name="T3" fmla="*/ 9 h 1251"/>
                <a:gd name="T4" fmla="*/ 610 w 648"/>
                <a:gd name="T5" fmla="*/ 11 h 1251"/>
                <a:gd name="T6" fmla="*/ 0 w 648"/>
                <a:gd name="T7" fmla="*/ 16 h 1251"/>
                <a:gd name="T8" fmla="*/ 0 w 648"/>
                <a:gd name="T9" fmla="*/ 18 h 1251"/>
                <a:gd name="T10" fmla="*/ 0 w 648"/>
                <a:gd name="T11" fmla="*/ 25 h 1251"/>
                <a:gd name="T12" fmla="*/ 630 w 648"/>
                <a:gd name="T13" fmla="*/ 32 h 1251"/>
                <a:gd name="T14" fmla="*/ 634 w 648"/>
                <a:gd name="T15" fmla="*/ 34 h 1251"/>
                <a:gd name="T16" fmla="*/ 0 w 648"/>
                <a:gd name="T17" fmla="*/ 41 h 1251"/>
                <a:gd name="T18" fmla="*/ 0 w 648"/>
                <a:gd name="T19" fmla="*/ 45 h 1251"/>
                <a:gd name="T20" fmla="*/ 0 w 648"/>
                <a:gd name="T21" fmla="*/ 70 h 1251"/>
                <a:gd name="T22" fmla="*/ 645 w 648"/>
                <a:gd name="T23" fmla="*/ 99 h 1251"/>
                <a:gd name="T24" fmla="*/ 641 w 648"/>
                <a:gd name="T25" fmla="*/ 107 h 1251"/>
                <a:gd name="T26" fmla="*/ 0 w 648"/>
                <a:gd name="T27" fmla="*/ 116 h 1251"/>
                <a:gd name="T28" fmla="*/ 0 w 648"/>
                <a:gd name="T29" fmla="*/ 119 h 1251"/>
                <a:gd name="T30" fmla="*/ 0 w 648"/>
                <a:gd name="T31" fmla="*/ 130 h 1251"/>
                <a:gd name="T32" fmla="*/ 625 w 648"/>
                <a:gd name="T33" fmla="*/ 134 h 1251"/>
                <a:gd name="T34" fmla="*/ 621 w 648"/>
                <a:gd name="T35" fmla="*/ 137 h 1251"/>
                <a:gd name="T36" fmla="*/ 0 w 648"/>
                <a:gd name="T37" fmla="*/ 141 h 1251"/>
                <a:gd name="T38" fmla="*/ 0 w 648"/>
                <a:gd name="T39" fmla="*/ 143 h 1251"/>
                <a:gd name="T40" fmla="*/ 0 w 648"/>
                <a:gd name="T41" fmla="*/ 150 h 1251"/>
                <a:gd name="T42" fmla="*/ 592 w 648"/>
                <a:gd name="T43" fmla="*/ 154 h 1251"/>
                <a:gd name="T44" fmla="*/ 150 w 648"/>
                <a:gd name="T45" fmla="*/ 157 h 1251"/>
                <a:gd name="T46" fmla="*/ 0 w 648"/>
                <a:gd name="T47" fmla="*/ 552 h 1251"/>
                <a:gd name="T48" fmla="*/ 0 w 648"/>
                <a:gd name="T49" fmla="*/ 554 h 1251"/>
                <a:gd name="T50" fmla="*/ 0 w 648"/>
                <a:gd name="T51" fmla="*/ 561 h 1251"/>
                <a:gd name="T52" fmla="*/ 476 w 648"/>
                <a:gd name="T53" fmla="*/ 565 h 1251"/>
                <a:gd name="T54" fmla="*/ 482 w 648"/>
                <a:gd name="T55" fmla="*/ 568 h 1251"/>
                <a:gd name="T56" fmla="*/ 0 w 648"/>
                <a:gd name="T57" fmla="*/ 572 h 1251"/>
                <a:gd name="T58" fmla="*/ 0 w 648"/>
                <a:gd name="T59" fmla="*/ 574 h 1251"/>
                <a:gd name="T60" fmla="*/ 0 w 648"/>
                <a:gd name="T61" fmla="*/ 583 h 1251"/>
                <a:gd name="T62" fmla="*/ 498 w 648"/>
                <a:gd name="T63" fmla="*/ 588 h 1251"/>
                <a:gd name="T64" fmla="*/ 502 w 648"/>
                <a:gd name="T65" fmla="*/ 592 h 1251"/>
                <a:gd name="T66" fmla="*/ 0 w 648"/>
                <a:gd name="T67" fmla="*/ 599 h 1251"/>
                <a:gd name="T68" fmla="*/ 0 w 648"/>
                <a:gd name="T69" fmla="*/ 612 h 1251"/>
                <a:gd name="T70" fmla="*/ 0 w 648"/>
                <a:gd name="T71" fmla="*/ 661 h 1251"/>
                <a:gd name="T72" fmla="*/ 500 w 648"/>
                <a:gd name="T73" fmla="*/ 666 h 1251"/>
                <a:gd name="T74" fmla="*/ 496 w 648"/>
                <a:gd name="T75" fmla="*/ 668 h 1251"/>
                <a:gd name="T76" fmla="*/ 0 w 648"/>
                <a:gd name="T77" fmla="*/ 675 h 1251"/>
                <a:gd name="T78" fmla="*/ 0 w 648"/>
                <a:gd name="T79" fmla="*/ 677 h 1251"/>
                <a:gd name="T80" fmla="*/ 0 w 648"/>
                <a:gd name="T81" fmla="*/ 684 h 1251"/>
                <a:gd name="T82" fmla="*/ 480 w 648"/>
                <a:gd name="T83" fmla="*/ 688 h 1251"/>
                <a:gd name="T84" fmla="*/ 473 w 648"/>
                <a:gd name="T85" fmla="*/ 690 h 1251"/>
                <a:gd name="T86" fmla="*/ 0 w 648"/>
                <a:gd name="T87" fmla="*/ 695 h 1251"/>
                <a:gd name="T88" fmla="*/ 0 w 648"/>
                <a:gd name="T89" fmla="*/ 697 h 1251"/>
                <a:gd name="T90" fmla="*/ 0 w 648"/>
                <a:gd name="T91" fmla="*/ 1175 h 1251"/>
                <a:gd name="T92" fmla="*/ 150 w 648"/>
                <a:gd name="T93" fmla="*/ 1188 h 1251"/>
                <a:gd name="T94" fmla="*/ 147 w 648"/>
                <a:gd name="T95" fmla="*/ 1195 h 1251"/>
                <a:gd name="T96" fmla="*/ 9 w 648"/>
                <a:gd name="T97" fmla="*/ 1206 h 1251"/>
                <a:gd name="T98" fmla="*/ 11 w 648"/>
                <a:gd name="T99" fmla="*/ 1208 h 1251"/>
                <a:gd name="T100" fmla="*/ 13 w 648"/>
                <a:gd name="T101" fmla="*/ 1215 h 1251"/>
                <a:gd name="T102" fmla="*/ 136 w 648"/>
                <a:gd name="T103" fmla="*/ 1220 h 1251"/>
                <a:gd name="T104" fmla="*/ 134 w 648"/>
                <a:gd name="T105" fmla="*/ 1222 h 1251"/>
                <a:gd name="T106" fmla="*/ 22 w 648"/>
                <a:gd name="T107" fmla="*/ 1226 h 1251"/>
                <a:gd name="T108" fmla="*/ 22 w 648"/>
                <a:gd name="T109" fmla="*/ 1229 h 1251"/>
                <a:gd name="T110" fmla="*/ 31 w 648"/>
                <a:gd name="T111" fmla="*/ 1235 h 1251"/>
                <a:gd name="T112" fmla="*/ 116 w 648"/>
                <a:gd name="T113" fmla="*/ 1240 h 1251"/>
                <a:gd name="T114" fmla="*/ 109 w 648"/>
                <a:gd name="T115" fmla="*/ 1242 h 1251"/>
                <a:gd name="T116" fmla="*/ 58 w 648"/>
                <a:gd name="T117" fmla="*/ 1246 h 1251"/>
                <a:gd name="T118" fmla="*/ 67 w 648"/>
                <a:gd name="T119" fmla="*/ 1249 h 1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48" h="1251">
                  <a:moveTo>
                    <a:pt x="0" y="0"/>
                  </a:moveTo>
                  <a:lnTo>
                    <a:pt x="572" y="0"/>
                  </a:lnTo>
                  <a:lnTo>
                    <a:pt x="572" y="3"/>
                  </a:lnTo>
                  <a:lnTo>
                    <a:pt x="0" y="3"/>
                  </a:lnTo>
                  <a:lnTo>
                    <a:pt x="0" y="0"/>
                  </a:lnTo>
                  <a:close/>
                  <a:moveTo>
                    <a:pt x="0" y="3"/>
                  </a:moveTo>
                  <a:lnTo>
                    <a:pt x="583" y="3"/>
                  </a:lnTo>
                  <a:lnTo>
                    <a:pt x="583" y="5"/>
                  </a:lnTo>
                  <a:lnTo>
                    <a:pt x="0" y="5"/>
                  </a:lnTo>
                  <a:lnTo>
                    <a:pt x="0" y="3"/>
                  </a:lnTo>
                  <a:close/>
                  <a:moveTo>
                    <a:pt x="0" y="5"/>
                  </a:moveTo>
                  <a:lnTo>
                    <a:pt x="592" y="5"/>
                  </a:lnTo>
                  <a:lnTo>
                    <a:pt x="592" y="7"/>
                  </a:lnTo>
                  <a:lnTo>
                    <a:pt x="0" y="7"/>
                  </a:lnTo>
                  <a:lnTo>
                    <a:pt x="0" y="5"/>
                  </a:lnTo>
                  <a:close/>
                  <a:moveTo>
                    <a:pt x="0" y="7"/>
                  </a:moveTo>
                  <a:lnTo>
                    <a:pt x="601" y="7"/>
                  </a:lnTo>
                  <a:lnTo>
                    <a:pt x="601" y="9"/>
                  </a:lnTo>
                  <a:lnTo>
                    <a:pt x="0" y="9"/>
                  </a:lnTo>
                  <a:lnTo>
                    <a:pt x="0" y="7"/>
                  </a:lnTo>
                  <a:close/>
                  <a:moveTo>
                    <a:pt x="0" y="9"/>
                  </a:moveTo>
                  <a:lnTo>
                    <a:pt x="605" y="9"/>
                  </a:lnTo>
                  <a:lnTo>
                    <a:pt x="605" y="11"/>
                  </a:lnTo>
                  <a:lnTo>
                    <a:pt x="0" y="11"/>
                  </a:lnTo>
                  <a:lnTo>
                    <a:pt x="0" y="9"/>
                  </a:lnTo>
                  <a:close/>
                  <a:moveTo>
                    <a:pt x="0" y="11"/>
                  </a:moveTo>
                  <a:lnTo>
                    <a:pt x="610" y="11"/>
                  </a:lnTo>
                  <a:lnTo>
                    <a:pt x="610" y="14"/>
                  </a:lnTo>
                  <a:lnTo>
                    <a:pt x="0" y="14"/>
                  </a:lnTo>
                  <a:lnTo>
                    <a:pt x="0" y="11"/>
                  </a:lnTo>
                  <a:close/>
                  <a:moveTo>
                    <a:pt x="0" y="14"/>
                  </a:moveTo>
                  <a:lnTo>
                    <a:pt x="612" y="14"/>
                  </a:lnTo>
                  <a:lnTo>
                    <a:pt x="612" y="16"/>
                  </a:lnTo>
                  <a:lnTo>
                    <a:pt x="0" y="16"/>
                  </a:lnTo>
                  <a:lnTo>
                    <a:pt x="0" y="14"/>
                  </a:lnTo>
                  <a:close/>
                  <a:moveTo>
                    <a:pt x="0" y="16"/>
                  </a:moveTo>
                  <a:lnTo>
                    <a:pt x="616" y="16"/>
                  </a:lnTo>
                  <a:lnTo>
                    <a:pt x="616" y="18"/>
                  </a:lnTo>
                  <a:lnTo>
                    <a:pt x="0" y="18"/>
                  </a:lnTo>
                  <a:lnTo>
                    <a:pt x="0" y="16"/>
                  </a:lnTo>
                  <a:close/>
                  <a:moveTo>
                    <a:pt x="0" y="18"/>
                  </a:moveTo>
                  <a:lnTo>
                    <a:pt x="619" y="18"/>
                  </a:lnTo>
                  <a:lnTo>
                    <a:pt x="619" y="20"/>
                  </a:lnTo>
                  <a:lnTo>
                    <a:pt x="0" y="20"/>
                  </a:lnTo>
                  <a:lnTo>
                    <a:pt x="0" y="18"/>
                  </a:lnTo>
                  <a:close/>
                  <a:moveTo>
                    <a:pt x="0" y="20"/>
                  </a:moveTo>
                  <a:lnTo>
                    <a:pt x="623" y="20"/>
                  </a:lnTo>
                  <a:lnTo>
                    <a:pt x="623" y="23"/>
                  </a:lnTo>
                  <a:lnTo>
                    <a:pt x="0" y="23"/>
                  </a:lnTo>
                  <a:lnTo>
                    <a:pt x="0" y="20"/>
                  </a:lnTo>
                  <a:close/>
                  <a:moveTo>
                    <a:pt x="0" y="23"/>
                  </a:moveTo>
                  <a:lnTo>
                    <a:pt x="625" y="23"/>
                  </a:lnTo>
                  <a:lnTo>
                    <a:pt x="625" y="25"/>
                  </a:lnTo>
                  <a:lnTo>
                    <a:pt x="0" y="25"/>
                  </a:lnTo>
                  <a:lnTo>
                    <a:pt x="0" y="23"/>
                  </a:lnTo>
                  <a:close/>
                  <a:moveTo>
                    <a:pt x="0" y="25"/>
                  </a:moveTo>
                  <a:lnTo>
                    <a:pt x="627" y="25"/>
                  </a:lnTo>
                  <a:lnTo>
                    <a:pt x="627" y="27"/>
                  </a:lnTo>
                  <a:lnTo>
                    <a:pt x="0" y="27"/>
                  </a:lnTo>
                  <a:lnTo>
                    <a:pt x="0" y="25"/>
                  </a:lnTo>
                  <a:close/>
                  <a:moveTo>
                    <a:pt x="0" y="27"/>
                  </a:moveTo>
                  <a:lnTo>
                    <a:pt x="630" y="27"/>
                  </a:lnTo>
                  <a:lnTo>
                    <a:pt x="630" y="32"/>
                  </a:lnTo>
                  <a:lnTo>
                    <a:pt x="0" y="32"/>
                  </a:lnTo>
                  <a:lnTo>
                    <a:pt x="0" y="27"/>
                  </a:lnTo>
                  <a:close/>
                  <a:moveTo>
                    <a:pt x="0" y="32"/>
                  </a:moveTo>
                  <a:lnTo>
                    <a:pt x="632" y="32"/>
                  </a:lnTo>
                  <a:lnTo>
                    <a:pt x="632" y="34"/>
                  </a:lnTo>
                  <a:lnTo>
                    <a:pt x="0" y="34"/>
                  </a:lnTo>
                  <a:lnTo>
                    <a:pt x="0" y="32"/>
                  </a:lnTo>
                  <a:close/>
                  <a:moveTo>
                    <a:pt x="0" y="34"/>
                  </a:moveTo>
                  <a:lnTo>
                    <a:pt x="634" y="34"/>
                  </a:lnTo>
                  <a:lnTo>
                    <a:pt x="634" y="38"/>
                  </a:lnTo>
                  <a:lnTo>
                    <a:pt x="0" y="38"/>
                  </a:lnTo>
                  <a:lnTo>
                    <a:pt x="0" y="34"/>
                  </a:lnTo>
                  <a:close/>
                  <a:moveTo>
                    <a:pt x="0" y="38"/>
                  </a:moveTo>
                  <a:lnTo>
                    <a:pt x="636" y="38"/>
                  </a:lnTo>
                  <a:lnTo>
                    <a:pt x="636" y="41"/>
                  </a:lnTo>
                  <a:lnTo>
                    <a:pt x="0" y="41"/>
                  </a:lnTo>
                  <a:lnTo>
                    <a:pt x="0" y="38"/>
                  </a:lnTo>
                  <a:close/>
                  <a:moveTo>
                    <a:pt x="0" y="41"/>
                  </a:moveTo>
                  <a:lnTo>
                    <a:pt x="639" y="41"/>
                  </a:lnTo>
                  <a:lnTo>
                    <a:pt x="639" y="45"/>
                  </a:lnTo>
                  <a:lnTo>
                    <a:pt x="0" y="45"/>
                  </a:lnTo>
                  <a:lnTo>
                    <a:pt x="0" y="41"/>
                  </a:lnTo>
                  <a:close/>
                  <a:moveTo>
                    <a:pt x="0" y="45"/>
                  </a:moveTo>
                  <a:lnTo>
                    <a:pt x="641" y="45"/>
                  </a:lnTo>
                  <a:lnTo>
                    <a:pt x="641" y="49"/>
                  </a:lnTo>
                  <a:lnTo>
                    <a:pt x="0" y="49"/>
                  </a:lnTo>
                  <a:lnTo>
                    <a:pt x="0" y="45"/>
                  </a:lnTo>
                  <a:close/>
                  <a:moveTo>
                    <a:pt x="0" y="49"/>
                  </a:moveTo>
                  <a:lnTo>
                    <a:pt x="643" y="49"/>
                  </a:lnTo>
                  <a:lnTo>
                    <a:pt x="643" y="58"/>
                  </a:lnTo>
                  <a:lnTo>
                    <a:pt x="0" y="58"/>
                  </a:lnTo>
                  <a:lnTo>
                    <a:pt x="0" y="49"/>
                  </a:lnTo>
                  <a:close/>
                  <a:moveTo>
                    <a:pt x="0" y="58"/>
                  </a:moveTo>
                  <a:lnTo>
                    <a:pt x="645" y="58"/>
                  </a:lnTo>
                  <a:lnTo>
                    <a:pt x="645" y="70"/>
                  </a:lnTo>
                  <a:lnTo>
                    <a:pt x="0" y="70"/>
                  </a:lnTo>
                  <a:lnTo>
                    <a:pt x="0" y="58"/>
                  </a:lnTo>
                  <a:close/>
                  <a:moveTo>
                    <a:pt x="0" y="70"/>
                  </a:moveTo>
                  <a:lnTo>
                    <a:pt x="648" y="70"/>
                  </a:lnTo>
                  <a:lnTo>
                    <a:pt x="648" y="90"/>
                  </a:lnTo>
                  <a:lnTo>
                    <a:pt x="0" y="90"/>
                  </a:lnTo>
                  <a:lnTo>
                    <a:pt x="0" y="70"/>
                  </a:lnTo>
                  <a:close/>
                  <a:moveTo>
                    <a:pt x="0" y="90"/>
                  </a:moveTo>
                  <a:lnTo>
                    <a:pt x="645" y="90"/>
                  </a:lnTo>
                  <a:lnTo>
                    <a:pt x="645" y="99"/>
                  </a:lnTo>
                  <a:lnTo>
                    <a:pt x="0" y="99"/>
                  </a:lnTo>
                  <a:lnTo>
                    <a:pt x="0" y="90"/>
                  </a:lnTo>
                  <a:close/>
                  <a:moveTo>
                    <a:pt x="0" y="99"/>
                  </a:moveTo>
                  <a:lnTo>
                    <a:pt x="643" y="99"/>
                  </a:lnTo>
                  <a:lnTo>
                    <a:pt x="643" y="107"/>
                  </a:lnTo>
                  <a:lnTo>
                    <a:pt x="0" y="107"/>
                  </a:lnTo>
                  <a:lnTo>
                    <a:pt x="0" y="99"/>
                  </a:lnTo>
                  <a:close/>
                  <a:moveTo>
                    <a:pt x="0" y="107"/>
                  </a:moveTo>
                  <a:lnTo>
                    <a:pt x="641" y="107"/>
                  </a:lnTo>
                  <a:lnTo>
                    <a:pt x="641" y="112"/>
                  </a:lnTo>
                  <a:lnTo>
                    <a:pt x="0" y="112"/>
                  </a:lnTo>
                  <a:lnTo>
                    <a:pt x="0" y="107"/>
                  </a:lnTo>
                  <a:close/>
                  <a:moveTo>
                    <a:pt x="0" y="112"/>
                  </a:moveTo>
                  <a:lnTo>
                    <a:pt x="639" y="112"/>
                  </a:lnTo>
                  <a:lnTo>
                    <a:pt x="639" y="116"/>
                  </a:lnTo>
                  <a:lnTo>
                    <a:pt x="0" y="116"/>
                  </a:lnTo>
                  <a:lnTo>
                    <a:pt x="0" y="112"/>
                  </a:lnTo>
                  <a:close/>
                  <a:moveTo>
                    <a:pt x="0" y="116"/>
                  </a:moveTo>
                  <a:lnTo>
                    <a:pt x="636" y="116"/>
                  </a:lnTo>
                  <a:lnTo>
                    <a:pt x="636" y="119"/>
                  </a:lnTo>
                  <a:lnTo>
                    <a:pt x="0" y="119"/>
                  </a:lnTo>
                  <a:lnTo>
                    <a:pt x="0" y="116"/>
                  </a:lnTo>
                  <a:close/>
                  <a:moveTo>
                    <a:pt x="0" y="119"/>
                  </a:moveTo>
                  <a:lnTo>
                    <a:pt x="634" y="119"/>
                  </a:lnTo>
                  <a:lnTo>
                    <a:pt x="634" y="123"/>
                  </a:lnTo>
                  <a:lnTo>
                    <a:pt x="0" y="123"/>
                  </a:lnTo>
                  <a:lnTo>
                    <a:pt x="0" y="119"/>
                  </a:lnTo>
                  <a:close/>
                  <a:moveTo>
                    <a:pt x="0" y="123"/>
                  </a:moveTo>
                  <a:lnTo>
                    <a:pt x="632" y="123"/>
                  </a:lnTo>
                  <a:lnTo>
                    <a:pt x="632" y="125"/>
                  </a:lnTo>
                  <a:lnTo>
                    <a:pt x="0" y="125"/>
                  </a:lnTo>
                  <a:lnTo>
                    <a:pt x="0" y="123"/>
                  </a:lnTo>
                  <a:close/>
                  <a:moveTo>
                    <a:pt x="0" y="125"/>
                  </a:moveTo>
                  <a:lnTo>
                    <a:pt x="630" y="125"/>
                  </a:lnTo>
                  <a:lnTo>
                    <a:pt x="630" y="130"/>
                  </a:lnTo>
                  <a:lnTo>
                    <a:pt x="0" y="130"/>
                  </a:lnTo>
                  <a:lnTo>
                    <a:pt x="0" y="125"/>
                  </a:lnTo>
                  <a:close/>
                  <a:moveTo>
                    <a:pt x="0" y="130"/>
                  </a:moveTo>
                  <a:lnTo>
                    <a:pt x="627" y="130"/>
                  </a:lnTo>
                  <a:lnTo>
                    <a:pt x="627" y="132"/>
                  </a:lnTo>
                  <a:lnTo>
                    <a:pt x="0" y="132"/>
                  </a:lnTo>
                  <a:lnTo>
                    <a:pt x="0" y="130"/>
                  </a:lnTo>
                  <a:close/>
                  <a:moveTo>
                    <a:pt x="0" y="132"/>
                  </a:moveTo>
                  <a:lnTo>
                    <a:pt x="625" y="132"/>
                  </a:lnTo>
                  <a:lnTo>
                    <a:pt x="625" y="134"/>
                  </a:lnTo>
                  <a:lnTo>
                    <a:pt x="0" y="134"/>
                  </a:lnTo>
                  <a:lnTo>
                    <a:pt x="0" y="132"/>
                  </a:lnTo>
                  <a:close/>
                  <a:moveTo>
                    <a:pt x="0" y="134"/>
                  </a:moveTo>
                  <a:lnTo>
                    <a:pt x="623" y="134"/>
                  </a:lnTo>
                  <a:lnTo>
                    <a:pt x="623" y="137"/>
                  </a:lnTo>
                  <a:lnTo>
                    <a:pt x="0" y="137"/>
                  </a:lnTo>
                  <a:lnTo>
                    <a:pt x="0" y="134"/>
                  </a:lnTo>
                  <a:close/>
                  <a:moveTo>
                    <a:pt x="0" y="137"/>
                  </a:moveTo>
                  <a:lnTo>
                    <a:pt x="621" y="137"/>
                  </a:lnTo>
                  <a:lnTo>
                    <a:pt x="621" y="139"/>
                  </a:lnTo>
                  <a:lnTo>
                    <a:pt x="0" y="139"/>
                  </a:lnTo>
                  <a:lnTo>
                    <a:pt x="0" y="137"/>
                  </a:lnTo>
                  <a:close/>
                  <a:moveTo>
                    <a:pt x="0" y="139"/>
                  </a:moveTo>
                  <a:lnTo>
                    <a:pt x="616" y="139"/>
                  </a:lnTo>
                  <a:lnTo>
                    <a:pt x="616" y="141"/>
                  </a:lnTo>
                  <a:lnTo>
                    <a:pt x="0" y="141"/>
                  </a:lnTo>
                  <a:lnTo>
                    <a:pt x="0" y="139"/>
                  </a:lnTo>
                  <a:close/>
                  <a:moveTo>
                    <a:pt x="0" y="141"/>
                  </a:moveTo>
                  <a:lnTo>
                    <a:pt x="614" y="141"/>
                  </a:lnTo>
                  <a:lnTo>
                    <a:pt x="614" y="143"/>
                  </a:lnTo>
                  <a:lnTo>
                    <a:pt x="0" y="143"/>
                  </a:lnTo>
                  <a:lnTo>
                    <a:pt x="0" y="141"/>
                  </a:lnTo>
                  <a:close/>
                  <a:moveTo>
                    <a:pt x="0" y="143"/>
                  </a:moveTo>
                  <a:lnTo>
                    <a:pt x="612" y="143"/>
                  </a:lnTo>
                  <a:lnTo>
                    <a:pt x="612" y="145"/>
                  </a:lnTo>
                  <a:lnTo>
                    <a:pt x="0" y="145"/>
                  </a:lnTo>
                  <a:lnTo>
                    <a:pt x="0" y="143"/>
                  </a:lnTo>
                  <a:close/>
                  <a:moveTo>
                    <a:pt x="0" y="145"/>
                  </a:moveTo>
                  <a:lnTo>
                    <a:pt x="607" y="145"/>
                  </a:lnTo>
                  <a:lnTo>
                    <a:pt x="607" y="148"/>
                  </a:lnTo>
                  <a:lnTo>
                    <a:pt x="0" y="148"/>
                  </a:lnTo>
                  <a:lnTo>
                    <a:pt x="0" y="145"/>
                  </a:lnTo>
                  <a:close/>
                  <a:moveTo>
                    <a:pt x="0" y="148"/>
                  </a:moveTo>
                  <a:lnTo>
                    <a:pt x="605" y="148"/>
                  </a:lnTo>
                  <a:lnTo>
                    <a:pt x="605" y="150"/>
                  </a:lnTo>
                  <a:lnTo>
                    <a:pt x="0" y="150"/>
                  </a:lnTo>
                  <a:lnTo>
                    <a:pt x="0" y="148"/>
                  </a:lnTo>
                  <a:close/>
                  <a:moveTo>
                    <a:pt x="0" y="150"/>
                  </a:moveTo>
                  <a:lnTo>
                    <a:pt x="601" y="150"/>
                  </a:lnTo>
                  <a:lnTo>
                    <a:pt x="601" y="152"/>
                  </a:lnTo>
                  <a:lnTo>
                    <a:pt x="0" y="152"/>
                  </a:lnTo>
                  <a:lnTo>
                    <a:pt x="0" y="150"/>
                  </a:lnTo>
                  <a:close/>
                  <a:moveTo>
                    <a:pt x="0" y="152"/>
                  </a:moveTo>
                  <a:lnTo>
                    <a:pt x="592" y="152"/>
                  </a:lnTo>
                  <a:lnTo>
                    <a:pt x="592" y="154"/>
                  </a:lnTo>
                  <a:lnTo>
                    <a:pt x="0" y="154"/>
                  </a:lnTo>
                  <a:lnTo>
                    <a:pt x="0" y="152"/>
                  </a:lnTo>
                  <a:close/>
                  <a:moveTo>
                    <a:pt x="0" y="154"/>
                  </a:moveTo>
                  <a:lnTo>
                    <a:pt x="583" y="154"/>
                  </a:lnTo>
                  <a:lnTo>
                    <a:pt x="583" y="157"/>
                  </a:lnTo>
                  <a:lnTo>
                    <a:pt x="0" y="157"/>
                  </a:lnTo>
                  <a:lnTo>
                    <a:pt x="0" y="154"/>
                  </a:lnTo>
                  <a:close/>
                  <a:moveTo>
                    <a:pt x="0" y="157"/>
                  </a:moveTo>
                  <a:lnTo>
                    <a:pt x="150" y="157"/>
                  </a:lnTo>
                  <a:lnTo>
                    <a:pt x="150" y="550"/>
                  </a:lnTo>
                  <a:lnTo>
                    <a:pt x="0" y="550"/>
                  </a:lnTo>
                  <a:lnTo>
                    <a:pt x="0" y="157"/>
                  </a:lnTo>
                  <a:close/>
                  <a:moveTo>
                    <a:pt x="0" y="550"/>
                  </a:moveTo>
                  <a:lnTo>
                    <a:pt x="435" y="550"/>
                  </a:lnTo>
                  <a:lnTo>
                    <a:pt x="435" y="552"/>
                  </a:lnTo>
                  <a:lnTo>
                    <a:pt x="0" y="552"/>
                  </a:lnTo>
                  <a:lnTo>
                    <a:pt x="0" y="550"/>
                  </a:lnTo>
                  <a:close/>
                  <a:moveTo>
                    <a:pt x="0" y="552"/>
                  </a:moveTo>
                  <a:lnTo>
                    <a:pt x="451" y="552"/>
                  </a:lnTo>
                  <a:lnTo>
                    <a:pt x="451" y="554"/>
                  </a:lnTo>
                  <a:lnTo>
                    <a:pt x="0" y="554"/>
                  </a:lnTo>
                  <a:lnTo>
                    <a:pt x="0" y="552"/>
                  </a:lnTo>
                  <a:close/>
                  <a:moveTo>
                    <a:pt x="0" y="554"/>
                  </a:moveTo>
                  <a:lnTo>
                    <a:pt x="464" y="554"/>
                  </a:lnTo>
                  <a:lnTo>
                    <a:pt x="464" y="556"/>
                  </a:lnTo>
                  <a:lnTo>
                    <a:pt x="0" y="556"/>
                  </a:lnTo>
                  <a:lnTo>
                    <a:pt x="0" y="554"/>
                  </a:lnTo>
                  <a:close/>
                  <a:moveTo>
                    <a:pt x="0" y="556"/>
                  </a:moveTo>
                  <a:lnTo>
                    <a:pt x="469" y="556"/>
                  </a:lnTo>
                  <a:lnTo>
                    <a:pt x="469" y="559"/>
                  </a:lnTo>
                  <a:lnTo>
                    <a:pt x="0" y="559"/>
                  </a:lnTo>
                  <a:lnTo>
                    <a:pt x="0" y="556"/>
                  </a:lnTo>
                  <a:close/>
                  <a:moveTo>
                    <a:pt x="0" y="559"/>
                  </a:moveTo>
                  <a:lnTo>
                    <a:pt x="471" y="559"/>
                  </a:lnTo>
                  <a:lnTo>
                    <a:pt x="471" y="561"/>
                  </a:lnTo>
                  <a:lnTo>
                    <a:pt x="0" y="561"/>
                  </a:lnTo>
                  <a:lnTo>
                    <a:pt x="0" y="559"/>
                  </a:lnTo>
                  <a:close/>
                  <a:moveTo>
                    <a:pt x="0" y="561"/>
                  </a:moveTo>
                  <a:lnTo>
                    <a:pt x="473" y="561"/>
                  </a:lnTo>
                  <a:lnTo>
                    <a:pt x="473" y="563"/>
                  </a:lnTo>
                  <a:lnTo>
                    <a:pt x="0" y="563"/>
                  </a:lnTo>
                  <a:lnTo>
                    <a:pt x="0" y="561"/>
                  </a:lnTo>
                  <a:close/>
                  <a:moveTo>
                    <a:pt x="0" y="563"/>
                  </a:moveTo>
                  <a:lnTo>
                    <a:pt x="476" y="563"/>
                  </a:lnTo>
                  <a:lnTo>
                    <a:pt x="476" y="565"/>
                  </a:lnTo>
                  <a:lnTo>
                    <a:pt x="0" y="565"/>
                  </a:lnTo>
                  <a:lnTo>
                    <a:pt x="0" y="563"/>
                  </a:lnTo>
                  <a:close/>
                  <a:moveTo>
                    <a:pt x="0" y="565"/>
                  </a:moveTo>
                  <a:lnTo>
                    <a:pt x="480" y="565"/>
                  </a:lnTo>
                  <a:lnTo>
                    <a:pt x="480" y="568"/>
                  </a:lnTo>
                  <a:lnTo>
                    <a:pt x="0" y="568"/>
                  </a:lnTo>
                  <a:lnTo>
                    <a:pt x="0" y="565"/>
                  </a:lnTo>
                  <a:close/>
                  <a:moveTo>
                    <a:pt x="0" y="568"/>
                  </a:moveTo>
                  <a:lnTo>
                    <a:pt x="482" y="568"/>
                  </a:lnTo>
                  <a:lnTo>
                    <a:pt x="482" y="570"/>
                  </a:lnTo>
                  <a:lnTo>
                    <a:pt x="0" y="570"/>
                  </a:lnTo>
                  <a:lnTo>
                    <a:pt x="0" y="568"/>
                  </a:lnTo>
                  <a:close/>
                  <a:moveTo>
                    <a:pt x="0" y="570"/>
                  </a:moveTo>
                  <a:lnTo>
                    <a:pt x="485" y="570"/>
                  </a:lnTo>
                  <a:lnTo>
                    <a:pt x="485" y="572"/>
                  </a:lnTo>
                  <a:lnTo>
                    <a:pt x="0" y="572"/>
                  </a:lnTo>
                  <a:lnTo>
                    <a:pt x="0" y="570"/>
                  </a:lnTo>
                  <a:close/>
                  <a:moveTo>
                    <a:pt x="0" y="572"/>
                  </a:moveTo>
                  <a:lnTo>
                    <a:pt x="487" y="572"/>
                  </a:lnTo>
                  <a:lnTo>
                    <a:pt x="487" y="574"/>
                  </a:lnTo>
                  <a:lnTo>
                    <a:pt x="0" y="574"/>
                  </a:lnTo>
                  <a:lnTo>
                    <a:pt x="0" y="572"/>
                  </a:lnTo>
                  <a:close/>
                  <a:moveTo>
                    <a:pt x="0" y="574"/>
                  </a:moveTo>
                  <a:lnTo>
                    <a:pt x="489" y="574"/>
                  </a:lnTo>
                  <a:lnTo>
                    <a:pt x="489" y="576"/>
                  </a:lnTo>
                  <a:lnTo>
                    <a:pt x="0" y="576"/>
                  </a:lnTo>
                  <a:lnTo>
                    <a:pt x="0" y="574"/>
                  </a:lnTo>
                  <a:close/>
                  <a:moveTo>
                    <a:pt x="0" y="576"/>
                  </a:moveTo>
                  <a:lnTo>
                    <a:pt x="491" y="576"/>
                  </a:lnTo>
                  <a:lnTo>
                    <a:pt x="491" y="579"/>
                  </a:lnTo>
                  <a:lnTo>
                    <a:pt x="0" y="579"/>
                  </a:lnTo>
                  <a:lnTo>
                    <a:pt x="0" y="576"/>
                  </a:lnTo>
                  <a:close/>
                  <a:moveTo>
                    <a:pt x="0" y="579"/>
                  </a:moveTo>
                  <a:lnTo>
                    <a:pt x="493" y="579"/>
                  </a:lnTo>
                  <a:lnTo>
                    <a:pt x="493" y="583"/>
                  </a:lnTo>
                  <a:lnTo>
                    <a:pt x="0" y="583"/>
                  </a:lnTo>
                  <a:lnTo>
                    <a:pt x="0" y="579"/>
                  </a:lnTo>
                  <a:close/>
                  <a:moveTo>
                    <a:pt x="0" y="583"/>
                  </a:moveTo>
                  <a:lnTo>
                    <a:pt x="496" y="583"/>
                  </a:lnTo>
                  <a:lnTo>
                    <a:pt x="496" y="585"/>
                  </a:lnTo>
                  <a:lnTo>
                    <a:pt x="0" y="585"/>
                  </a:lnTo>
                  <a:lnTo>
                    <a:pt x="0" y="583"/>
                  </a:lnTo>
                  <a:close/>
                  <a:moveTo>
                    <a:pt x="0" y="585"/>
                  </a:moveTo>
                  <a:lnTo>
                    <a:pt x="498" y="585"/>
                  </a:lnTo>
                  <a:lnTo>
                    <a:pt x="498" y="588"/>
                  </a:lnTo>
                  <a:lnTo>
                    <a:pt x="0" y="588"/>
                  </a:lnTo>
                  <a:lnTo>
                    <a:pt x="0" y="585"/>
                  </a:lnTo>
                  <a:close/>
                  <a:moveTo>
                    <a:pt x="0" y="588"/>
                  </a:moveTo>
                  <a:lnTo>
                    <a:pt x="500" y="588"/>
                  </a:lnTo>
                  <a:lnTo>
                    <a:pt x="500" y="592"/>
                  </a:lnTo>
                  <a:lnTo>
                    <a:pt x="0" y="592"/>
                  </a:lnTo>
                  <a:lnTo>
                    <a:pt x="0" y="588"/>
                  </a:lnTo>
                  <a:close/>
                  <a:moveTo>
                    <a:pt x="0" y="592"/>
                  </a:moveTo>
                  <a:lnTo>
                    <a:pt x="502" y="592"/>
                  </a:lnTo>
                  <a:lnTo>
                    <a:pt x="502" y="594"/>
                  </a:lnTo>
                  <a:lnTo>
                    <a:pt x="0" y="594"/>
                  </a:lnTo>
                  <a:lnTo>
                    <a:pt x="0" y="592"/>
                  </a:lnTo>
                  <a:close/>
                  <a:moveTo>
                    <a:pt x="0" y="594"/>
                  </a:moveTo>
                  <a:lnTo>
                    <a:pt x="505" y="594"/>
                  </a:lnTo>
                  <a:lnTo>
                    <a:pt x="505" y="599"/>
                  </a:lnTo>
                  <a:lnTo>
                    <a:pt x="0" y="599"/>
                  </a:lnTo>
                  <a:lnTo>
                    <a:pt x="0" y="594"/>
                  </a:lnTo>
                  <a:close/>
                  <a:moveTo>
                    <a:pt x="0" y="599"/>
                  </a:moveTo>
                  <a:lnTo>
                    <a:pt x="507" y="599"/>
                  </a:lnTo>
                  <a:lnTo>
                    <a:pt x="507" y="612"/>
                  </a:lnTo>
                  <a:lnTo>
                    <a:pt x="0" y="612"/>
                  </a:lnTo>
                  <a:lnTo>
                    <a:pt x="0" y="599"/>
                  </a:lnTo>
                  <a:close/>
                  <a:moveTo>
                    <a:pt x="0" y="612"/>
                  </a:moveTo>
                  <a:lnTo>
                    <a:pt x="509" y="612"/>
                  </a:lnTo>
                  <a:lnTo>
                    <a:pt x="509" y="641"/>
                  </a:lnTo>
                  <a:lnTo>
                    <a:pt x="0" y="641"/>
                  </a:lnTo>
                  <a:lnTo>
                    <a:pt x="0" y="612"/>
                  </a:lnTo>
                  <a:close/>
                  <a:moveTo>
                    <a:pt x="0" y="641"/>
                  </a:moveTo>
                  <a:lnTo>
                    <a:pt x="507" y="641"/>
                  </a:lnTo>
                  <a:lnTo>
                    <a:pt x="507" y="657"/>
                  </a:lnTo>
                  <a:lnTo>
                    <a:pt x="0" y="657"/>
                  </a:lnTo>
                  <a:lnTo>
                    <a:pt x="0" y="641"/>
                  </a:lnTo>
                  <a:close/>
                  <a:moveTo>
                    <a:pt x="0" y="657"/>
                  </a:moveTo>
                  <a:lnTo>
                    <a:pt x="505" y="657"/>
                  </a:lnTo>
                  <a:lnTo>
                    <a:pt x="505" y="661"/>
                  </a:lnTo>
                  <a:lnTo>
                    <a:pt x="0" y="661"/>
                  </a:lnTo>
                  <a:lnTo>
                    <a:pt x="0" y="657"/>
                  </a:lnTo>
                  <a:close/>
                  <a:moveTo>
                    <a:pt x="0" y="661"/>
                  </a:moveTo>
                  <a:lnTo>
                    <a:pt x="502" y="661"/>
                  </a:lnTo>
                  <a:lnTo>
                    <a:pt x="502" y="664"/>
                  </a:lnTo>
                  <a:lnTo>
                    <a:pt x="0" y="664"/>
                  </a:lnTo>
                  <a:lnTo>
                    <a:pt x="0" y="661"/>
                  </a:lnTo>
                  <a:close/>
                  <a:moveTo>
                    <a:pt x="0" y="664"/>
                  </a:moveTo>
                  <a:lnTo>
                    <a:pt x="500" y="664"/>
                  </a:lnTo>
                  <a:lnTo>
                    <a:pt x="500" y="666"/>
                  </a:lnTo>
                  <a:lnTo>
                    <a:pt x="0" y="666"/>
                  </a:lnTo>
                  <a:lnTo>
                    <a:pt x="0" y="664"/>
                  </a:lnTo>
                  <a:close/>
                  <a:moveTo>
                    <a:pt x="0" y="666"/>
                  </a:moveTo>
                  <a:lnTo>
                    <a:pt x="498" y="666"/>
                  </a:lnTo>
                  <a:lnTo>
                    <a:pt x="498" y="668"/>
                  </a:lnTo>
                  <a:lnTo>
                    <a:pt x="0" y="668"/>
                  </a:lnTo>
                  <a:lnTo>
                    <a:pt x="0" y="666"/>
                  </a:lnTo>
                  <a:close/>
                  <a:moveTo>
                    <a:pt x="0" y="668"/>
                  </a:moveTo>
                  <a:lnTo>
                    <a:pt x="496" y="668"/>
                  </a:lnTo>
                  <a:lnTo>
                    <a:pt x="496" y="672"/>
                  </a:lnTo>
                  <a:lnTo>
                    <a:pt x="0" y="672"/>
                  </a:lnTo>
                  <a:lnTo>
                    <a:pt x="0" y="668"/>
                  </a:lnTo>
                  <a:close/>
                  <a:moveTo>
                    <a:pt x="0" y="672"/>
                  </a:moveTo>
                  <a:lnTo>
                    <a:pt x="493" y="672"/>
                  </a:lnTo>
                  <a:lnTo>
                    <a:pt x="493" y="675"/>
                  </a:lnTo>
                  <a:lnTo>
                    <a:pt x="0" y="675"/>
                  </a:lnTo>
                  <a:lnTo>
                    <a:pt x="0" y="672"/>
                  </a:lnTo>
                  <a:close/>
                  <a:moveTo>
                    <a:pt x="0" y="675"/>
                  </a:moveTo>
                  <a:lnTo>
                    <a:pt x="491" y="675"/>
                  </a:lnTo>
                  <a:lnTo>
                    <a:pt x="491" y="677"/>
                  </a:lnTo>
                  <a:lnTo>
                    <a:pt x="0" y="677"/>
                  </a:lnTo>
                  <a:lnTo>
                    <a:pt x="0" y="675"/>
                  </a:lnTo>
                  <a:close/>
                  <a:moveTo>
                    <a:pt x="0" y="677"/>
                  </a:moveTo>
                  <a:lnTo>
                    <a:pt x="489" y="677"/>
                  </a:lnTo>
                  <a:lnTo>
                    <a:pt x="489" y="679"/>
                  </a:lnTo>
                  <a:lnTo>
                    <a:pt x="0" y="679"/>
                  </a:lnTo>
                  <a:lnTo>
                    <a:pt x="0" y="677"/>
                  </a:lnTo>
                  <a:close/>
                  <a:moveTo>
                    <a:pt x="0" y="679"/>
                  </a:moveTo>
                  <a:lnTo>
                    <a:pt x="487" y="679"/>
                  </a:lnTo>
                  <a:lnTo>
                    <a:pt x="487" y="681"/>
                  </a:lnTo>
                  <a:lnTo>
                    <a:pt x="0" y="681"/>
                  </a:lnTo>
                  <a:lnTo>
                    <a:pt x="0" y="679"/>
                  </a:lnTo>
                  <a:close/>
                  <a:moveTo>
                    <a:pt x="0" y="681"/>
                  </a:moveTo>
                  <a:lnTo>
                    <a:pt x="485" y="681"/>
                  </a:lnTo>
                  <a:lnTo>
                    <a:pt x="485" y="684"/>
                  </a:lnTo>
                  <a:lnTo>
                    <a:pt x="0" y="684"/>
                  </a:lnTo>
                  <a:lnTo>
                    <a:pt x="0" y="681"/>
                  </a:lnTo>
                  <a:close/>
                  <a:moveTo>
                    <a:pt x="0" y="684"/>
                  </a:moveTo>
                  <a:lnTo>
                    <a:pt x="482" y="684"/>
                  </a:lnTo>
                  <a:lnTo>
                    <a:pt x="482" y="686"/>
                  </a:lnTo>
                  <a:lnTo>
                    <a:pt x="0" y="686"/>
                  </a:lnTo>
                  <a:lnTo>
                    <a:pt x="0" y="684"/>
                  </a:lnTo>
                  <a:close/>
                  <a:moveTo>
                    <a:pt x="0" y="686"/>
                  </a:moveTo>
                  <a:lnTo>
                    <a:pt x="480" y="686"/>
                  </a:lnTo>
                  <a:lnTo>
                    <a:pt x="480" y="688"/>
                  </a:lnTo>
                  <a:lnTo>
                    <a:pt x="0" y="688"/>
                  </a:lnTo>
                  <a:lnTo>
                    <a:pt x="0" y="686"/>
                  </a:lnTo>
                  <a:close/>
                  <a:moveTo>
                    <a:pt x="0" y="688"/>
                  </a:moveTo>
                  <a:lnTo>
                    <a:pt x="476" y="688"/>
                  </a:lnTo>
                  <a:lnTo>
                    <a:pt x="476" y="690"/>
                  </a:lnTo>
                  <a:lnTo>
                    <a:pt x="0" y="690"/>
                  </a:lnTo>
                  <a:lnTo>
                    <a:pt x="0" y="688"/>
                  </a:lnTo>
                  <a:close/>
                  <a:moveTo>
                    <a:pt x="0" y="690"/>
                  </a:moveTo>
                  <a:lnTo>
                    <a:pt x="473" y="690"/>
                  </a:lnTo>
                  <a:lnTo>
                    <a:pt x="473" y="693"/>
                  </a:lnTo>
                  <a:lnTo>
                    <a:pt x="0" y="693"/>
                  </a:lnTo>
                  <a:lnTo>
                    <a:pt x="0" y="690"/>
                  </a:lnTo>
                  <a:close/>
                  <a:moveTo>
                    <a:pt x="0" y="693"/>
                  </a:moveTo>
                  <a:lnTo>
                    <a:pt x="471" y="693"/>
                  </a:lnTo>
                  <a:lnTo>
                    <a:pt x="471" y="695"/>
                  </a:lnTo>
                  <a:lnTo>
                    <a:pt x="0" y="695"/>
                  </a:lnTo>
                  <a:lnTo>
                    <a:pt x="0" y="693"/>
                  </a:lnTo>
                  <a:close/>
                  <a:moveTo>
                    <a:pt x="0" y="695"/>
                  </a:moveTo>
                  <a:lnTo>
                    <a:pt x="469" y="695"/>
                  </a:lnTo>
                  <a:lnTo>
                    <a:pt x="469" y="697"/>
                  </a:lnTo>
                  <a:lnTo>
                    <a:pt x="0" y="697"/>
                  </a:lnTo>
                  <a:lnTo>
                    <a:pt x="0" y="695"/>
                  </a:lnTo>
                  <a:close/>
                  <a:moveTo>
                    <a:pt x="0" y="697"/>
                  </a:moveTo>
                  <a:lnTo>
                    <a:pt x="464" y="697"/>
                  </a:lnTo>
                  <a:lnTo>
                    <a:pt x="464" y="699"/>
                  </a:lnTo>
                  <a:lnTo>
                    <a:pt x="0" y="699"/>
                  </a:lnTo>
                  <a:lnTo>
                    <a:pt x="0" y="697"/>
                  </a:lnTo>
                  <a:close/>
                  <a:moveTo>
                    <a:pt x="0" y="699"/>
                  </a:moveTo>
                  <a:lnTo>
                    <a:pt x="451" y="699"/>
                  </a:lnTo>
                  <a:lnTo>
                    <a:pt x="451" y="702"/>
                  </a:lnTo>
                  <a:lnTo>
                    <a:pt x="0" y="702"/>
                  </a:lnTo>
                  <a:lnTo>
                    <a:pt x="0" y="699"/>
                  </a:lnTo>
                  <a:close/>
                  <a:moveTo>
                    <a:pt x="0" y="702"/>
                  </a:moveTo>
                  <a:lnTo>
                    <a:pt x="150" y="702"/>
                  </a:lnTo>
                  <a:lnTo>
                    <a:pt x="150" y="1175"/>
                  </a:lnTo>
                  <a:lnTo>
                    <a:pt x="0" y="1175"/>
                  </a:lnTo>
                  <a:lnTo>
                    <a:pt x="0" y="702"/>
                  </a:lnTo>
                  <a:close/>
                  <a:moveTo>
                    <a:pt x="2" y="1175"/>
                  </a:moveTo>
                  <a:lnTo>
                    <a:pt x="150" y="1175"/>
                  </a:lnTo>
                  <a:lnTo>
                    <a:pt x="150" y="1184"/>
                  </a:lnTo>
                  <a:lnTo>
                    <a:pt x="2" y="1184"/>
                  </a:lnTo>
                  <a:lnTo>
                    <a:pt x="2" y="1175"/>
                  </a:lnTo>
                  <a:close/>
                  <a:moveTo>
                    <a:pt x="4" y="1184"/>
                  </a:moveTo>
                  <a:lnTo>
                    <a:pt x="150" y="1184"/>
                  </a:lnTo>
                  <a:lnTo>
                    <a:pt x="150" y="1188"/>
                  </a:lnTo>
                  <a:lnTo>
                    <a:pt x="4" y="1188"/>
                  </a:lnTo>
                  <a:lnTo>
                    <a:pt x="4" y="1184"/>
                  </a:lnTo>
                  <a:close/>
                  <a:moveTo>
                    <a:pt x="4" y="1188"/>
                  </a:moveTo>
                  <a:lnTo>
                    <a:pt x="147" y="1188"/>
                  </a:lnTo>
                  <a:lnTo>
                    <a:pt x="147" y="1195"/>
                  </a:lnTo>
                  <a:lnTo>
                    <a:pt x="4" y="1195"/>
                  </a:lnTo>
                  <a:lnTo>
                    <a:pt x="4" y="1188"/>
                  </a:lnTo>
                  <a:close/>
                  <a:moveTo>
                    <a:pt x="7" y="1195"/>
                  </a:moveTo>
                  <a:lnTo>
                    <a:pt x="147" y="1195"/>
                  </a:lnTo>
                  <a:lnTo>
                    <a:pt x="147" y="1204"/>
                  </a:lnTo>
                  <a:lnTo>
                    <a:pt x="7" y="1204"/>
                  </a:lnTo>
                  <a:lnTo>
                    <a:pt x="7" y="1195"/>
                  </a:lnTo>
                  <a:close/>
                  <a:moveTo>
                    <a:pt x="7" y="1204"/>
                  </a:moveTo>
                  <a:lnTo>
                    <a:pt x="145" y="1204"/>
                  </a:lnTo>
                  <a:lnTo>
                    <a:pt x="145" y="1206"/>
                  </a:lnTo>
                  <a:lnTo>
                    <a:pt x="7" y="1206"/>
                  </a:lnTo>
                  <a:lnTo>
                    <a:pt x="7" y="1204"/>
                  </a:lnTo>
                  <a:close/>
                  <a:moveTo>
                    <a:pt x="9" y="1206"/>
                  </a:moveTo>
                  <a:lnTo>
                    <a:pt x="145" y="1206"/>
                  </a:lnTo>
                  <a:lnTo>
                    <a:pt x="145" y="1208"/>
                  </a:lnTo>
                  <a:lnTo>
                    <a:pt x="9" y="1208"/>
                  </a:lnTo>
                  <a:lnTo>
                    <a:pt x="9" y="1206"/>
                  </a:lnTo>
                  <a:close/>
                  <a:moveTo>
                    <a:pt x="11" y="1208"/>
                  </a:moveTo>
                  <a:lnTo>
                    <a:pt x="143" y="1208"/>
                  </a:lnTo>
                  <a:lnTo>
                    <a:pt x="143" y="1211"/>
                  </a:lnTo>
                  <a:lnTo>
                    <a:pt x="11" y="1211"/>
                  </a:lnTo>
                  <a:lnTo>
                    <a:pt x="11" y="1208"/>
                  </a:lnTo>
                  <a:close/>
                  <a:moveTo>
                    <a:pt x="11" y="1211"/>
                  </a:moveTo>
                  <a:lnTo>
                    <a:pt x="141" y="1211"/>
                  </a:lnTo>
                  <a:lnTo>
                    <a:pt x="141" y="1213"/>
                  </a:lnTo>
                  <a:lnTo>
                    <a:pt x="11" y="1213"/>
                  </a:lnTo>
                  <a:lnTo>
                    <a:pt x="11" y="1211"/>
                  </a:lnTo>
                  <a:close/>
                  <a:moveTo>
                    <a:pt x="13" y="1213"/>
                  </a:moveTo>
                  <a:lnTo>
                    <a:pt x="141" y="1213"/>
                  </a:lnTo>
                  <a:lnTo>
                    <a:pt x="141" y="1215"/>
                  </a:lnTo>
                  <a:lnTo>
                    <a:pt x="13" y="1215"/>
                  </a:lnTo>
                  <a:lnTo>
                    <a:pt x="13" y="1213"/>
                  </a:lnTo>
                  <a:close/>
                  <a:moveTo>
                    <a:pt x="16" y="1215"/>
                  </a:moveTo>
                  <a:lnTo>
                    <a:pt x="138" y="1215"/>
                  </a:lnTo>
                  <a:lnTo>
                    <a:pt x="138" y="1217"/>
                  </a:lnTo>
                  <a:lnTo>
                    <a:pt x="16" y="1217"/>
                  </a:lnTo>
                  <a:lnTo>
                    <a:pt x="16" y="1215"/>
                  </a:lnTo>
                  <a:close/>
                  <a:moveTo>
                    <a:pt x="16" y="1217"/>
                  </a:moveTo>
                  <a:lnTo>
                    <a:pt x="136" y="1217"/>
                  </a:lnTo>
                  <a:lnTo>
                    <a:pt x="136" y="1220"/>
                  </a:lnTo>
                  <a:lnTo>
                    <a:pt x="16" y="1220"/>
                  </a:lnTo>
                  <a:lnTo>
                    <a:pt x="16" y="1217"/>
                  </a:lnTo>
                  <a:close/>
                  <a:moveTo>
                    <a:pt x="18" y="1220"/>
                  </a:moveTo>
                  <a:lnTo>
                    <a:pt x="134" y="1220"/>
                  </a:lnTo>
                  <a:lnTo>
                    <a:pt x="134" y="1222"/>
                  </a:lnTo>
                  <a:lnTo>
                    <a:pt x="18" y="1222"/>
                  </a:lnTo>
                  <a:lnTo>
                    <a:pt x="18" y="1220"/>
                  </a:lnTo>
                  <a:close/>
                  <a:moveTo>
                    <a:pt x="20" y="1222"/>
                  </a:moveTo>
                  <a:lnTo>
                    <a:pt x="134" y="1222"/>
                  </a:lnTo>
                  <a:lnTo>
                    <a:pt x="134" y="1224"/>
                  </a:lnTo>
                  <a:lnTo>
                    <a:pt x="20" y="1224"/>
                  </a:lnTo>
                  <a:lnTo>
                    <a:pt x="20" y="1222"/>
                  </a:lnTo>
                  <a:close/>
                  <a:moveTo>
                    <a:pt x="20" y="1224"/>
                  </a:moveTo>
                  <a:lnTo>
                    <a:pt x="132" y="1224"/>
                  </a:lnTo>
                  <a:lnTo>
                    <a:pt x="132" y="1226"/>
                  </a:lnTo>
                  <a:lnTo>
                    <a:pt x="20" y="1226"/>
                  </a:lnTo>
                  <a:lnTo>
                    <a:pt x="20" y="1224"/>
                  </a:lnTo>
                  <a:close/>
                  <a:moveTo>
                    <a:pt x="22" y="1226"/>
                  </a:moveTo>
                  <a:lnTo>
                    <a:pt x="130" y="1226"/>
                  </a:lnTo>
                  <a:lnTo>
                    <a:pt x="130" y="1229"/>
                  </a:lnTo>
                  <a:lnTo>
                    <a:pt x="22" y="1229"/>
                  </a:lnTo>
                  <a:lnTo>
                    <a:pt x="22" y="1226"/>
                  </a:lnTo>
                  <a:close/>
                  <a:moveTo>
                    <a:pt x="22" y="1229"/>
                  </a:moveTo>
                  <a:lnTo>
                    <a:pt x="127" y="1229"/>
                  </a:lnTo>
                  <a:lnTo>
                    <a:pt x="127" y="1231"/>
                  </a:lnTo>
                  <a:lnTo>
                    <a:pt x="22" y="1231"/>
                  </a:lnTo>
                  <a:lnTo>
                    <a:pt x="22" y="1229"/>
                  </a:lnTo>
                  <a:close/>
                  <a:moveTo>
                    <a:pt x="27" y="1231"/>
                  </a:moveTo>
                  <a:lnTo>
                    <a:pt x="125" y="1231"/>
                  </a:lnTo>
                  <a:lnTo>
                    <a:pt x="125" y="1233"/>
                  </a:lnTo>
                  <a:lnTo>
                    <a:pt x="27" y="1233"/>
                  </a:lnTo>
                  <a:lnTo>
                    <a:pt x="27" y="1231"/>
                  </a:lnTo>
                  <a:close/>
                  <a:moveTo>
                    <a:pt x="31" y="1233"/>
                  </a:moveTo>
                  <a:lnTo>
                    <a:pt x="123" y="1233"/>
                  </a:lnTo>
                  <a:lnTo>
                    <a:pt x="123" y="1235"/>
                  </a:lnTo>
                  <a:lnTo>
                    <a:pt x="31" y="1235"/>
                  </a:lnTo>
                  <a:lnTo>
                    <a:pt x="31" y="1233"/>
                  </a:lnTo>
                  <a:close/>
                  <a:moveTo>
                    <a:pt x="33" y="1235"/>
                  </a:moveTo>
                  <a:lnTo>
                    <a:pt x="118" y="1235"/>
                  </a:lnTo>
                  <a:lnTo>
                    <a:pt x="118" y="1237"/>
                  </a:lnTo>
                  <a:lnTo>
                    <a:pt x="33" y="1237"/>
                  </a:lnTo>
                  <a:lnTo>
                    <a:pt x="33" y="1235"/>
                  </a:lnTo>
                  <a:close/>
                  <a:moveTo>
                    <a:pt x="38" y="1237"/>
                  </a:moveTo>
                  <a:lnTo>
                    <a:pt x="116" y="1237"/>
                  </a:lnTo>
                  <a:lnTo>
                    <a:pt x="116" y="1240"/>
                  </a:lnTo>
                  <a:lnTo>
                    <a:pt x="38" y="1240"/>
                  </a:lnTo>
                  <a:lnTo>
                    <a:pt x="38" y="1237"/>
                  </a:lnTo>
                  <a:close/>
                  <a:moveTo>
                    <a:pt x="40" y="1240"/>
                  </a:moveTo>
                  <a:lnTo>
                    <a:pt x="112" y="1240"/>
                  </a:lnTo>
                  <a:lnTo>
                    <a:pt x="112" y="1242"/>
                  </a:lnTo>
                  <a:lnTo>
                    <a:pt x="40" y="1242"/>
                  </a:lnTo>
                  <a:lnTo>
                    <a:pt x="40" y="1240"/>
                  </a:lnTo>
                  <a:close/>
                  <a:moveTo>
                    <a:pt x="45" y="1242"/>
                  </a:moveTo>
                  <a:lnTo>
                    <a:pt x="109" y="1242"/>
                  </a:lnTo>
                  <a:lnTo>
                    <a:pt x="109" y="1244"/>
                  </a:lnTo>
                  <a:lnTo>
                    <a:pt x="45" y="1244"/>
                  </a:lnTo>
                  <a:lnTo>
                    <a:pt x="45" y="1242"/>
                  </a:lnTo>
                  <a:close/>
                  <a:moveTo>
                    <a:pt x="47" y="1244"/>
                  </a:moveTo>
                  <a:lnTo>
                    <a:pt x="105" y="1244"/>
                  </a:lnTo>
                  <a:lnTo>
                    <a:pt x="105" y="1246"/>
                  </a:lnTo>
                  <a:lnTo>
                    <a:pt x="47" y="1246"/>
                  </a:lnTo>
                  <a:lnTo>
                    <a:pt x="47" y="1244"/>
                  </a:lnTo>
                  <a:close/>
                  <a:moveTo>
                    <a:pt x="58" y="1246"/>
                  </a:moveTo>
                  <a:lnTo>
                    <a:pt x="96" y="1246"/>
                  </a:lnTo>
                  <a:lnTo>
                    <a:pt x="96" y="1249"/>
                  </a:lnTo>
                  <a:lnTo>
                    <a:pt x="58" y="1249"/>
                  </a:lnTo>
                  <a:lnTo>
                    <a:pt x="58" y="1246"/>
                  </a:lnTo>
                  <a:close/>
                  <a:moveTo>
                    <a:pt x="67" y="1249"/>
                  </a:moveTo>
                  <a:lnTo>
                    <a:pt x="87" y="1249"/>
                  </a:lnTo>
                  <a:lnTo>
                    <a:pt x="87" y="1251"/>
                  </a:lnTo>
                  <a:lnTo>
                    <a:pt x="67" y="1251"/>
                  </a:lnTo>
                  <a:lnTo>
                    <a:pt x="67" y="1249"/>
                  </a:lnTo>
                  <a:close/>
                </a:path>
              </a:pathLst>
            </a:custGeom>
            <a:solidFill>
              <a:srgbClr val="120D15"/>
            </a:solidFill>
            <a:ln w="0">
              <a:solidFill>
                <a:srgbClr val="120D15"/>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9"/>
            <p:cNvSpPr>
              <a:spLocks noEditPoints="1"/>
            </p:cNvSpPr>
            <p:nvPr/>
          </p:nvSpPr>
          <p:spPr bwMode="auto">
            <a:xfrm>
              <a:off x="3441" y="932"/>
              <a:ext cx="641" cy="1246"/>
            </a:xfrm>
            <a:custGeom>
              <a:avLst/>
              <a:gdLst>
                <a:gd name="T0" fmla="*/ 25 w 641"/>
                <a:gd name="T1" fmla="*/ 18 h 1246"/>
                <a:gd name="T2" fmla="*/ 523 w 641"/>
                <a:gd name="T3" fmla="*/ 36 h 1246"/>
                <a:gd name="T4" fmla="*/ 547 w 641"/>
                <a:gd name="T5" fmla="*/ 56 h 1246"/>
                <a:gd name="T6" fmla="*/ 0 w 641"/>
                <a:gd name="T7" fmla="*/ 73 h 1246"/>
                <a:gd name="T8" fmla="*/ 0 w 641"/>
                <a:gd name="T9" fmla="*/ 89 h 1246"/>
                <a:gd name="T10" fmla="*/ 0 w 641"/>
                <a:gd name="T11" fmla="*/ 120 h 1246"/>
                <a:gd name="T12" fmla="*/ 616 w 641"/>
                <a:gd name="T13" fmla="*/ 145 h 1246"/>
                <a:gd name="T14" fmla="*/ 621 w 641"/>
                <a:gd name="T15" fmla="*/ 156 h 1246"/>
                <a:gd name="T16" fmla="*/ 456 w 641"/>
                <a:gd name="T17" fmla="*/ 165 h 1246"/>
                <a:gd name="T18" fmla="*/ 467 w 641"/>
                <a:gd name="T19" fmla="*/ 172 h 1246"/>
                <a:gd name="T20" fmla="*/ 0 w 641"/>
                <a:gd name="T21" fmla="*/ 185 h 1246"/>
                <a:gd name="T22" fmla="*/ 139 w 641"/>
                <a:gd name="T23" fmla="*/ 199 h 1246"/>
                <a:gd name="T24" fmla="*/ 139 w 641"/>
                <a:gd name="T25" fmla="*/ 228 h 1246"/>
                <a:gd name="T26" fmla="*/ 0 w 641"/>
                <a:gd name="T27" fmla="*/ 538 h 1246"/>
                <a:gd name="T28" fmla="*/ 0 w 641"/>
                <a:gd name="T29" fmla="*/ 551 h 1246"/>
                <a:gd name="T30" fmla="*/ 478 w 641"/>
                <a:gd name="T31" fmla="*/ 565 h 1246"/>
                <a:gd name="T32" fmla="*/ 625 w 641"/>
                <a:gd name="T33" fmla="*/ 574 h 1246"/>
                <a:gd name="T34" fmla="*/ 621 w 641"/>
                <a:gd name="T35" fmla="*/ 585 h 1246"/>
                <a:gd name="T36" fmla="*/ 449 w 641"/>
                <a:gd name="T37" fmla="*/ 594 h 1246"/>
                <a:gd name="T38" fmla="*/ 427 w 641"/>
                <a:gd name="T39" fmla="*/ 600 h 1246"/>
                <a:gd name="T40" fmla="*/ 0 w 641"/>
                <a:gd name="T41" fmla="*/ 630 h 1246"/>
                <a:gd name="T42" fmla="*/ 585 w 641"/>
                <a:gd name="T43" fmla="*/ 656 h 1246"/>
                <a:gd name="T44" fmla="*/ 567 w 641"/>
                <a:gd name="T45" fmla="*/ 681 h 1246"/>
                <a:gd name="T46" fmla="*/ 0 w 641"/>
                <a:gd name="T47" fmla="*/ 699 h 1246"/>
                <a:gd name="T48" fmla="*/ 0 w 641"/>
                <a:gd name="T49" fmla="*/ 714 h 1246"/>
                <a:gd name="T50" fmla="*/ 0 w 641"/>
                <a:gd name="T51" fmla="*/ 734 h 1246"/>
                <a:gd name="T52" fmla="*/ 139 w 641"/>
                <a:gd name="T53" fmla="*/ 759 h 1246"/>
                <a:gd name="T54" fmla="*/ 139 w 641"/>
                <a:gd name="T55" fmla="*/ 784 h 1246"/>
                <a:gd name="T56" fmla="*/ 0 w 641"/>
                <a:gd name="T57" fmla="*/ 801 h 1246"/>
                <a:gd name="T58" fmla="*/ 0 w 641"/>
                <a:gd name="T59" fmla="*/ 813 h 1246"/>
                <a:gd name="T60" fmla="*/ 373 w 641"/>
                <a:gd name="T61" fmla="*/ 831 h 1246"/>
                <a:gd name="T62" fmla="*/ 527 w 641"/>
                <a:gd name="T63" fmla="*/ 844 h 1246"/>
                <a:gd name="T64" fmla="*/ 534 w 641"/>
                <a:gd name="T65" fmla="*/ 862 h 1246"/>
                <a:gd name="T66" fmla="*/ 389 w 641"/>
                <a:gd name="T67" fmla="*/ 877 h 1246"/>
                <a:gd name="T68" fmla="*/ 393 w 641"/>
                <a:gd name="T69" fmla="*/ 889 h 1246"/>
                <a:gd name="T70" fmla="*/ 0 w 641"/>
                <a:gd name="T71" fmla="*/ 906 h 1246"/>
                <a:gd name="T72" fmla="*/ 139 w 641"/>
                <a:gd name="T73" fmla="*/ 918 h 1246"/>
                <a:gd name="T74" fmla="*/ 139 w 641"/>
                <a:gd name="T75" fmla="*/ 933 h 1246"/>
                <a:gd name="T76" fmla="*/ 0 w 641"/>
                <a:gd name="T77" fmla="*/ 944 h 1246"/>
                <a:gd name="T78" fmla="*/ 0 w 641"/>
                <a:gd name="T79" fmla="*/ 953 h 1246"/>
                <a:gd name="T80" fmla="*/ 422 w 641"/>
                <a:gd name="T81" fmla="*/ 967 h 1246"/>
                <a:gd name="T82" fmla="*/ 578 w 641"/>
                <a:gd name="T83" fmla="*/ 978 h 1246"/>
                <a:gd name="T84" fmla="*/ 583 w 641"/>
                <a:gd name="T85" fmla="*/ 991 h 1246"/>
                <a:gd name="T86" fmla="*/ 436 w 641"/>
                <a:gd name="T87" fmla="*/ 1005 h 1246"/>
                <a:gd name="T88" fmla="*/ 440 w 641"/>
                <a:gd name="T89" fmla="*/ 1014 h 1246"/>
                <a:gd name="T90" fmla="*/ 0 w 641"/>
                <a:gd name="T91" fmla="*/ 1027 h 1246"/>
                <a:gd name="T92" fmla="*/ 139 w 641"/>
                <a:gd name="T93" fmla="*/ 1040 h 1246"/>
                <a:gd name="T94" fmla="*/ 139 w 641"/>
                <a:gd name="T95" fmla="*/ 1054 h 1246"/>
                <a:gd name="T96" fmla="*/ 0 w 641"/>
                <a:gd name="T97" fmla="*/ 1067 h 1246"/>
                <a:gd name="T98" fmla="*/ 0 w 641"/>
                <a:gd name="T99" fmla="*/ 1076 h 1246"/>
                <a:gd name="T100" fmla="*/ 469 w 641"/>
                <a:gd name="T101" fmla="*/ 1087 h 1246"/>
                <a:gd name="T102" fmla="*/ 623 w 641"/>
                <a:gd name="T103" fmla="*/ 1099 h 1246"/>
                <a:gd name="T104" fmla="*/ 628 w 641"/>
                <a:gd name="T105" fmla="*/ 1114 h 1246"/>
                <a:gd name="T106" fmla="*/ 482 w 641"/>
                <a:gd name="T107" fmla="*/ 1125 h 1246"/>
                <a:gd name="T108" fmla="*/ 487 w 641"/>
                <a:gd name="T109" fmla="*/ 1134 h 1246"/>
                <a:gd name="T110" fmla="*/ 0 w 641"/>
                <a:gd name="T111" fmla="*/ 1152 h 1246"/>
                <a:gd name="T112" fmla="*/ 139 w 641"/>
                <a:gd name="T113" fmla="*/ 1177 h 1246"/>
                <a:gd name="T114" fmla="*/ 136 w 641"/>
                <a:gd name="T115" fmla="*/ 1201 h 1246"/>
                <a:gd name="T116" fmla="*/ 11 w 641"/>
                <a:gd name="T117" fmla="*/ 1210 h 1246"/>
                <a:gd name="T118" fmla="*/ 16 w 641"/>
                <a:gd name="T119" fmla="*/ 1217 h 1246"/>
                <a:gd name="T120" fmla="*/ 527 w 641"/>
                <a:gd name="T121" fmla="*/ 1226 h 1246"/>
                <a:gd name="T122" fmla="*/ 610 w 641"/>
                <a:gd name="T123" fmla="*/ 1235 h 1246"/>
                <a:gd name="T124" fmla="*/ 587 w 641"/>
                <a:gd name="T125" fmla="*/ 1246 h 12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41" h="1246">
                  <a:moveTo>
                    <a:pt x="69" y="0"/>
                  </a:moveTo>
                  <a:lnTo>
                    <a:pt x="413" y="0"/>
                  </a:lnTo>
                  <a:lnTo>
                    <a:pt x="413" y="2"/>
                  </a:lnTo>
                  <a:lnTo>
                    <a:pt x="69" y="2"/>
                  </a:lnTo>
                  <a:lnTo>
                    <a:pt x="69" y="0"/>
                  </a:lnTo>
                  <a:close/>
                  <a:moveTo>
                    <a:pt x="56" y="2"/>
                  </a:moveTo>
                  <a:lnTo>
                    <a:pt x="427" y="2"/>
                  </a:lnTo>
                  <a:lnTo>
                    <a:pt x="427" y="4"/>
                  </a:lnTo>
                  <a:lnTo>
                    <a:pt x="56" y="4"/>
                  </a:lnTo>
                  <a:lnTo>
                    <a:pt x="56" y="2"/>
                  </a:lnTo>
                  <a:close/>
                  <a:moveTo>
                    <a:pt x="43" y="4"/>
                  </a:moveTo>
                  <a:lnTo>
                    <a:pt x="440" y="4"/>
                  </a:lnTo>
                  <a:lnTo>
                    <a:pt x="440" y="6"/>
                  </a:lnTo>
                  <a:lnTo>
                    <a:pt x="43" y="6"/>
                  </a:lnTo>
                  <a:lnTo>
                    <a:pt x="43" y="4"/>
                  </a:lnTo>
                  <a:close/>
                  <a:moveTo>
                    <a:pt x="40" y="6"/>
                  </a:moveTo>
                  <a:lnTo>
                    <a:pt x="449" y="6"/>
                  </a:lnTo>
                  <a:lnTo>
                    <a:pt x="449" y="9"/>
                  </a:lnTo>
                  <a:lnTo>
                    <a:pt x="40" y="9"/>
                  </a:lnTo>
                  <a:lnTo>
                    <a:pt x="40" y="6"/>
                  </a:lnTo>
                  <a:close/>
                  <a:moveTo>
                    <a:pt x="38" y="9"/>
                  </a:moveTo>
                  <a:lnTo>
                    <a:pt x="456" y="9"/>
                  </a:lnTo>
                  <a:lnTo>
                    <a:pt x="456" y="11"/>
                  </a:lnTo>
                  <a:lnTo>
                    <a:pt x="38" y="11"/>
                  </a:lnTo>
                  <a:lnTo>
                    <a:pt x="38" y="9"/>
                  </a:lnTo>
                  <a:close/>
                  <a:moveTo>
                    <a:pt x="34" y="11"/>
                  </a:moveTo>
                  <a:lnTo>
                    <a:pt x="462" y="11"/>
                  </a:lnTo>
                  <a:lnTo>
                    <a:pt x="462" y="13"/>
                  </a:lnTo>
                  <a:lnTo>
                    <a:pt x="34" y="13"/>
                  </a:lnTo>
                  <a:lnTo>
                    <a:pt x="34" y="11"/>
                  </a:lnTo>
                  <a:close/>
                  <a:moveTo>
                    <a:pt x="31" y="13"/>
                  </a:moveTo>
                  <a:lnTo>
                    <a:pt x="469" y="13"/>
                  </a:lnTo>
                  <a:lnTo>
                    <a:pt x="469" y="15"/>
                  </a:lnTo>
                  <a:lnTo>
                    <a:pt x="31" y="15"/>
                  </a:lnTo>
                  <a:lnTo>
                    <a:pt x="31" y="13"/>
                  </a:lnTo>
                  <a:close/>
                  <a:moveTo>
                    <a:pt x="27" y="15"/>
                  </a:moveTo>
                  <a:lnTo>
                    <a:pt x="476" y="15"/>
                  </a:lnTo>
                  <a:lnTo>
                    <a:pt x="476" y="18"/>
                  </a:lnTo>
                  <a:lnTo>
                    <a:pt x="27" y="18"/>
                  </a:lnTo>
                  <a:lnTo>
                    <a:pt x="27" y="15"/>
                  </a:lnTo>
                  <a:close/>
                  <a:moveTo>
                    <a:pt x="25" y="18"/>
                  </a:moveTo>
                  <a:lnTo>
                    <a:pt x="482" y="18"/>
                  </a:lnTo>
                  <a:lnTo>
                    <a:pt x="482" y="20"/>
                  </a:lnTo>
                  <a:lnTo>
                    <a:pt x="25" y="20"/>
                  </a:lnTo>
                  <a:lnTo>
                    <a:pt x="25" y="18"/>
                  </a:lnTo>
                  <a:close/>
                  <a:moveTo>
                    <a:pt x="20" y="20"/>
                  </a:moveTo>
                  <a:lnTo>
                    <a:pt x="489" y="20"/>
                  </a:lnTo>
                  <a:lnTo>
                    <a:pt x="489" y="22"/>
                  </a:lnTo>
                  <a:lnTo>
                    <a:pt x="20" y="22"/>
                  </a:lnTo>
                  <a:lnTo>
                    <a:pt x="20" y="20"/>
                  </a:lnTo>
                  <a:close/>
                  <a:moveTo>
                    <a:pt x="20" y="22"/>
                  </a:moveTo>
                  <a:lnTo>
                    <a:pt x="496" y="22"/>
                  </a:lnTo>
                  <a:lnTo>
                    <a:pt x="496" y="24"/>
                  </a:lnTo>
                  <a:lnTo>
                    <a:pt x="20" y="24"/>
                  </a:lnTo>
                  <a:lnTo>
                    <a:pt x="20" y="22"/>
                  </a:lnTo>
                  <a:close/>
                  <a:moveTo>
                    <a:pt x="18" y="24"/>
                  </a:moveTo>
                  <a:lnTo>
                    <a:pt x="500" y="24"/>
                  </a:lnTo>
                  <a:lnTo>
                    <a:pt x="500" y="27"/>
                  </a:lnTo>
                  <a:lnTo>
                    <a:pt x="18" y="27"/>
                  </a:lnTo>
                  <a:lnTo>
                    <a:pt x="18" y="24"/>
                  </a:lnTo>
                  <a:close/>
                  <a:moveTo>
                    <a:pt x="18" y="27"/>
                  </a:moveTo>
                  <a:lnTo>
                    <a:pt x="505" y="27"/>
                  </a:lnTo>
                  <a:lnTo>
                    <a:pt x="505" y="29"/>
                  </a:lnTo>
                  <a:lnTo>
                    <a:pt x="18" y="29"/>
                  </a:lnTo>
                  <a:lnTo>
                    <a:pt x="18" y="27"/>
                  </a:lnTo>
                  <a:close/>
                  <a:moveTo>
                    <a:pt x="16" y="29"/>
                  </a:moveTo>
                  <a:lnTo>
                    <a:pt x="509" y="29"/>
                  </a:lnTo>
                  <a:lnTo>
                    <a:pt x="509" y="31"/>
                  </a:lnTo>
                  <a:lnTo>
                    <a:pt x="16" y="31"/>
                  </a:lnTo>
                  <a:lnTo>
                    <a:pt x="16" y="29"/>
                  </a:lnTo>
                  <a:close/>
                  <a:moveTo>
                    <a:pt x="14" y="31"/>
                  </a:moveTo>
                  <a:lnTo>
                    <a:pt x="514" y="31"/>
                  </a:lnTo>
                  <a:lnTo>
                    <a:pt x="514" y="33"/>
                  </a:lnTo>
                  <a:lnTo>
                    <a:pt x="14" y="33"/>
                  </a:lnTo>
                  <a:lnTo>
                    <a:pt x="14" y="31"/>
                  </a:lnTo>
                  <a:close/>
                  <a:moveTo>
                    <a:pt x="14" y="33"/>
                  </a:moveTo>
                  <a:lnTo>
                    <a:pt x="518" y="33"/>
                  </a:lnTo>
                  <a:lnTo>
                    <a:pt x="518" y="36"/>
                  </a:lnTo>
                  <a:lnTo>
                    <a:pt x="14" y="36"/>
                  </a:lnTo>
                  <a:lnTo>
                    <a:pt x="14" y="33"/>
                  </a:lnTo>
                  <a:close/>
                  <a:moveTo>
                    <a:pt x="11" y="36"/>
                  </a:moveTo>
                  <a:lnTo>
                    <a:pt x="523" y="36"/>
                  </a:lnTo>
                  <a:lnTo>
                    <a:pt x="523" y="38"/>
                  </a:lnTo>
                  <a:lnTo>
                    <a:pt x="11" y="38"/>
                  </a:lnTo>
                  <a:lnTo>
                    <a:pt x="11" y="36"/>
                  </a:lnTo>
                  <a:close/>
                  <a:moveTo>
                    <a:pt x="11" y="38"/>
                  </a:moveTo>
                  <a:lnTo>
                    <a:pt x="527" y="38"/>
                  </a:lnTo>
                  <a:lnTo>
                    <a:pt x="527" y="40"/>
                  </a:lnTo>
                  <a:lnTo>
                    <a:pt x="11" y="40"/>
                  </a:lnTo>
                  <a:lnTo>
                    <a:pt x="11" y="38"/>
                  </a:lnTo>
                  <a:close/>
                  <a:moveTo>
                    <a:pt x="9" y="40"/>
                  </a:moveTo>
                  <a:lnTo>
                    <a:pt x="529" y="40"/>
                  </a:lnTo>
                  <a:lnTo>
                    <a:pt x="529" y="42"/>
                  </a:lnTo>
                  <a:lnTo>
                    <a:pt x="9" y="42"/>
                  </a:lnTo>
                  <a:lnTo>
                    <a:pt x="9" y="40"/>
                  </a:lnTo>
                  <a:close/>
                  <a:moveTo>
                    <a:pt x="7" y="42"/>
                  </a:moveTo>
                  <a:lnTo>
                    <a:pt x="534" y="42"/>
                  </a:lnTo>
                  <a:lnTo>
                    <a:pt x="534" y="44"/>
                  </a:lnTo>
                  <a:lnTo>
                    <a:pt x="7" y="44"/>
                  </a:lnTo>
                  <a:lnTo>
                    <a:pt x="7" y="42"/>
                  </a:lnTo>
                  <a:close/>
                  <a:moveTo>
                    <a:pt x="7" y="44"/>
                  </a:moveTo>
                  <a:lnTo>
                    <a:pt x="536" y="44"/>
                  </a:lnTo>
                  <a:lnTo>
                    <a:pt x="536" y="47"/>
                  </a:lnTo>
                  <a:lnTo>
                    <a:pt x="7" y="47"/>
                  </a:lnTo>
                  <a:lnTo>
                    <a:pt x="7" y="44"/>
                  </a:lnTo>
                  <a:close/>
                  <a:moveTo>
                    <a:pt x="7" y="47"/>
                  </a:moveTo>
                  <a:lnTo>
                    <a:pt x="538" y="47"/>
                  </a:lnTo>
                  <a:lnTo>
                    <a:pt x="538" y="49"/>
                  </a:lnTo>
                  <a:lnTo>
                    <a:pt x="7" y="49"/>
                  </a:lnTo>
                  <a:lnTo>
                    <a:pt x="7" y="47"/>
                  </a:lnTo>
                  <a:close/>
                  <a:moveTo>
                    <a:pt x="7" y="49"/>
                  </a:moveTo>
                  <a:lnTo>
                    <a:pt x="543" y="49"/>
                  </a:lnTo>
                  <a:lnTo>
                    <a:pt x="543" y="51"/>
                  </a:lnTo>
                  <a:lnTo>
                    <a:pt x="7" y="51"/>
                  </a:lnTo>
                  <a:lnTo>
                    <a:pt x="7" y="49"/>
                  </a:lnTo>
                  <a:close/>
                  <a:moveTo>
                    <a:pt x="7" y="51"/>
                  </a:moveTo>
                  <a:lnTo>
                    <a:pt x="545" y="51"/>
                  </a:lnTo>
                  <a:lnTo>
                    <a:pt x="545" y="53"/>
                  </a:lnTo>
                  <a:lnTo>
                    <a:pt x="7" y="53"/>
                  </a:lnTo>
                  <a:lnTo>
                    <a:pt x="7" y="51"/>
                  </a:lnTo>
                  <a:close/>
                  <a:moveTo>
                    <a:pt x="5" y="53"/>
                  </a:moveTo>
                  <a:lnTo>
                    <a:pt x="547" y="53"/>
                  </a:lnTo>
                  <a:lnTo>
                    <a:pt x="547" y="56"/>
                  </a:lnTo>
                  <a:lnTo>
                    <a:pt x="5" y="56"/>
                  </a:lnTo>
                  <a:lnTo>
                    <a:pt x="5" y="53"/>
                  </a:lnTo>
                  <a:close/>
                  <a:moveTo>
                    <a:pt x="5" y="56"/>
                  </a:moveTo>
                  <a:lnTo>
                    <a:pt x="552" y="56"/>
                  </a:lnTo>
                  <a:lnTo>
                    <a:pt x="552" y="58"/>
                  </a:lnTo>
                  <a:lnTo>
                    <a:pt x="5" y="58"/>
                  </a:lnTo>
                  <a:lnTo>
                    <a:pt x="5" y="56"/>
                  </a:lnTo>
                  <a:close/>
                  <a:moveTo>
                    <a:pt x="5" y="58"/>
                  </a:moveTo>
                  <a:lnTo>
                    <a:pt x="554" y="58"/>
                  </a:lnTo>
                  <a:lnTo>
                    <a:pt x="554" y="60"/>
                  </a:lnTo>
                  <a:lnTo>
                    <a:pt x="5" y="60"/>
                  </a:lnTo>
                  <a:lnTo>
                    <a:pt x="5" y="58"/>
                  </a:lnTo>
                  <a:close/>
                  <a:moveTo>
                    <a:pt x="5" y="60"/>
                  </a:moveTo>
                  <a:lnTo>
                    <a:pt x="556" y="60"/>
                  </a:lnTo>
                  <a:lnTo>
                    <a:pt x="556" y="62"/>
                  </a:lnTo>
                  <a:lnTo>
                    <a:pt x="5" y="62"/>
                  </a:lnTo>
                  <a:lnTo>
                    <a:pt x="5" y="60"/>
                  </a:lnTo>
                  <a:close/>
                  <a:moveTo>
                    <a:pt x="2" y="62"/>
                  </a:moveTo>
                  <a:lnTo>
                    <a:pt x="558" y="62"/>
                  </a:lnTo>
                  <a:lnTo>
                    <a:pt x="558" y="65"/>
                  </a:lnTo>
                  <a:lnTo>
                    <a:pt x="2" y="65"/>
                  </a:lnTo>
                  <a:lnTo>
                    <a:pt x="2" y="62"/>
                  </a:lnTo>
                  <a:close/>
                  <a:moveTo>
                    <a:pt x="2" y="65"/>
                  </a:moveTo>
                  <a:lnTo>
                    <a:pt x="561" y="65"/>
                  </a:lnTo>
                  <a:lnTo>
                    <a:pt x="561" y="67"/>
                  </a:lnTo>
                  <a:lnTo>
                    <a:pt x="2" y="67"/>
                  </a:lnTo>
                  <a:lnTo>
                    <a:pt x="2" y="65"/>
                  </a:lnTo>
                  <a:close/>
                  <a:moveTo>
                    <a:pt x="2" y="67"/>
                  </a:moveTo>
                  <a:lnTo>
                    <a:pt x="563" y="67"/>
                  </a:lnTo>
                  <a:lnTo>
                    <a:pt x="563" y="69"/>
                  </a:lnTo>
                  <a:lnTo>
                    <a:pt x="2" y="69"/>
                  </a:lnTo>
                  <a:lnTo>
                    <a:pt x="2" y="67"/>
                  </a:lnTo>
                  <a:close/>
                  <a:moveTo>
                    <a:pt x="2" y="69"/>
                  </a:moveTo>
                  <a:lnTo>
                    <a:pt x="565" y="69"/>
                  </a:lnTo>
                  <a:lnTo>
                    <a:pt x="565" y="71"/>
                  </a:lnTo>
                  <a:lnTo>
                    <a:pt x="2" y="71"/>
                  </a:lnTo>
                  <a:lnTo>
                    <a:pt x="2" y="69"/>
                  </a:lnTo>
                  <a:close/>
                  <a:moveTo>
                    <a:pt x="0" y="71"/>
                  </a:moveTo>
                  <a:lnTo>
                    <a:pt x="567" y="71"/>
                  </a:lnTo>
                  <a:lnTo>
                    <a:pt x="567" y="73"/>
                  </a:lnTo>
                  <a:lnTo>
                    <a:pt x="0" y="73"/>
                  </a:lnTo>
                  <a:lnTo>
                    <a:pt x="0" y="71"/>
                  </a:lnTo>
                  <a:close/>
                  <a:moveTo>
                    <a:pt x="0" y="73"/>
                  </a:moveTo>
                  <a:lnTo>
                    <a:pt x="570" y="73"/>
                  </a:lnTo>
                  <a:lnTo>
                    <a:pt x="570" y="76"/>
                  </a:lnTo>
                  <a:lnTo>
                    <a:pt x="0" y="76"/>
                  </a:lnTo>
                  <a:lnTo>
                    <a:pt x="0" y="73"/>
                  </a:lnTo>
                  <a:close/>
                  <a:moveTo>
                    <a:pt x="0" y="76"/>
                  </a:moveTo>
                  <a:lnTo>
                    <a:pt x="572" y="76"/>
                  </a:lnTo>
                  <a:lnTo>
                    <a:pt x="572" y="78"/>
                  </a:lnTo>
                  <a:lnTo>
                    <a:pt x="0" y="78"/>
                  </a:lnTo>
                  <a:lnTo>
                    <a:pt x="0" y="76"/>
                  </a:lnTo>
                  <a:close/>
                  <a:moveTo>
                    <a:pt x="0" y="78"/>
                  </a:moveTo>
                  <a:lnTo>
                    <a:pt x="574" y="78"/>
                  </a:lnTo>
                  <a:lnTo>
                    <a:pt x="574" y="80"/>
                  </a:lnTo>
                  <a:lnTo>
                    <a:pt x="0" y="80"/>
                  </a:lnTo>
                  <a:lnTo>
                    <a:pt x="0" y="78"/>
                  </a:lnTo>
                  <a:close/>
                  <a:moveTo>
                    <a:pt x="0" y="80"/>
                  </a:moveTo>
                  <a:lnTo>
                    <a:pt x="576" y="80"/>
                  </a:lnTo>
                  <a:lnTo>
                    <a:pt x="576" y="82"/>
                  </a:lnTo>
                  <a:lnTo>
                    <a:pt x="0" y="82"/>
                  </a:lnTo>
                  <a:lnTo>
                    <a:pt x="0" y="80"/>
                  </a:lnTo>
                  <a:close/>
                  <a:moveTo>
                    <a:pt x="0" y="82"/>
                  </a:moveTo>
                  <a:lnTo>
                    <a:pt x="578" y="82"/>
                  </a:lnTo>
                  <a:lnTo>
                    <a:pt x="578" y="85"/>
                  </a:lnTo>
                  <a:lnTo>
                    <a:pt x="0" y="85"/>
                  </a:lnTo>
                  <a:lnTo>
                    <a:pt x="0" y="82"/>
                  </a:lnTo>
                  <a:close/>
                  <a:moveTo>
                    <a:pt x="0" y="85"/>
                  </a:moveTo>
                  <a:lnTo>
                    <a:pt x="581" y="85"/>
                  </a:lnTo>
                  <a:lnTo>
                    <a:pt x="581" y="87"/>
                  </a:lnTo>
                  <a:lnTo>
                    <a:pt x="0" y="87"/>
                  </a:lnTo>
                  <a:lnTo>
                    <a:pt x="0" y="85"/>
                  </a:lnTo>
                  <a:close/>
                  <a:moveTo>
                    <a:pt x="0" y="87"/>
                  </a:moveTo>
                  <a:lnTo>
                    <a:pt x="583" y="87"/>
                  </a:lnTo>
                  <a:lnTo>
                    <a:pt x="583" y="89"/>
                  </a:lnTo>
                  <a:lnTo>
                    <a:pt x="0" y="89"/>
                  </a:lnTo>
                  <a:lnTo>
                    <a:pt x="0" y="87"/>
                  </a:lnTo>
                  <a:close/>
                  <a:moveTo>
                    <a:pt x="0" y="89"/>
                  </a:moveTo>
                  <a:lnTo>
                    <a:pt x="585" y="89"/>
                  </a:lnTo>
                  <a:lnTo>
                    <a:pt x="585" y="91"/>
                  </a:lnTo>
                  <a:lnTo>
                    <a:pt x="0" y="91"/>
                  </a:lnTo>
                  <a:lnTo>
                    <a:pt x="0" y="89"/>
                  </a:lnTo>
                  <a:close/>
                  <a:moveTo>
                    <a:pt x="0" y="91"/>
                  </a:moveTo>
                  <a:lnTo>
                    <a:pt x="587" y="91"/>
                  </a:lnTo>
                  <a:lnTo>
                    <a:pt x="587" y="96"/>
                  </a:lnTo>
                  <a:lnTo>
                    <a:pt x="0" y="96"/>
                  </a:lnTo>
                  <a:lnTo>
                    <a:pt x="0" y="91"/>
                  </a:lnTo>
                  <a:close/>
                  <a:moveTo>
                    <a:pt x="0" y="96"/>
                  </a:moveTo>
                  <a:lnTo>
                    <a:pt x="590" y="96"/>
                  </a:lnTo>
                  <a:lnTo>
                    <a:pt x="590" y="98"/>
                  </a:lnTo>
                  <a:lnTo>
                    <a:pt x="0" y="98"/>
                  </a:lnTo>
                  <a:lnTo>
                    <a:pt x="0" y="96"/>
                  </a:lnTo>
                  <a:close/>
                  <a:moveTo>
                    <a:pt x="0" y="98"/>
                  </a:moveTo>
                  <a:lnTo>
                    <a:pt x="592" y="98"/>
                  </a:lnTo>
                  <a:lnTo>
                    <a:pt x="592" y="102"/>
                  </a:lnTo>
                  <a:lnTo>
                    <a:pt x="0" y="102"/>
                  </a:lnTo>
                  <a:lnTo>
                    <a:pt x="0" y="98"/>
                  </a:lnTo>
                  <a:close/>
                  <a:moveTo>
                    <a:pt x="0" y="102"/>
                  </a:moveTo>
                  <a:lnTo>
                    <a:pt x="594" y="102"/>
                  </a:lnTo>
                  <a:lnTo>
                    <a:pt x="594" y="105"/>
                  </a:lnTo>
                  <a:lnTo>
                    <a:pt x="0" y="105"/>
                  </a:lnTo>
                  <a:lnTo>
                    <a:pt x="0" y="102"/>
                  </a:lnTo>
                  <a:close/>
                  <a:moveTo>
                    <a:pt x="0" y="105"/>
                  </a:moveTo>
                  <a:lnTo>
                    <a:pt x="596" y="105"/>
                  </a:lnTo>
                  <a:lnTo>
                    <a:pt x="596" y="109"/>
                  </a:lnTo>
                  <a:lnTo>
                    <a:pt x="0" y="109"/>
                  </a:lnTo>
                  <a:lnTo>
                    <a:pt x="0" y="105"/>
                  </a:lnTo>
                  <a:close/>
                  <a:moveTo>
                    <a:pt x="0" y="109"/>
                  </a:moveTo>
                  <a:lnTo>
                    <a:pt x="599" y="109"/>
                  </a:lnTo>
                  <a:lnTo>
                    <a:pt x="599" y="111"/>
                  </a:lnTo>
                  <a:lnTo>
                    <a:pt x="0" y="111"/>
                  </a:lnTo>
                  <a:lnTo>
                    <a:pt x="0" y="109"/>
                  </a:lnTo>
                  <a:close/>
                  <a:moveTo>
                    <a:pt x="0" y="111"/>
                  </a:moveTo>
                  <a:lnTo>
                    <a:pt x="601" y="111"/>
                  </a:lnTo>
                  <a:lnTo>
                    <a:pt x="601" y="116"/>
                  </a:lnTo>
                  <a:lnTo>
                    <a:pt x="0" y="116"/>
                  </a:lnTo>
                  <a:lnTo>
                    <a:pt x="0" y="111"/>
                  </a:lnTo>
                  <a:close/>
                  <a:moveTo>
                    <a:pt x="0" y="116"/>
                  </a:moveTo>
                  <a:lnTo>
                    <a:pt x="603" y="116"/>
                  </a:lnTo>
                  <a:lnTo>
                    <a:pt x="603" y="120"/>
                  </a:lnTo>
                  <a:lnTo>
                    <a:pt x="0" y="120"/>
                  </a:lnTo>
                  <a:lnTo>
                    <a:pt x="0" y="116"/>
                  </a:lnTo>
                  <a:close/>
                  <a:moveTo>
                    <a:pt x="0" y="120"/>
                  </a:moveTo>
                  <a:lnTo>
                    <a:pt x="605" y="120"/>
                  </a:lnTo>
                  <a:lnTo>
                    <a:pt x="605" y="125"/>
                  </a:lnTo>
                  <a:lnTo>
                    <a:pt x="0" y="125"/>
                  </a:lnTo>
                  <a:lnTo>
                    <a:pt x="0" y="120"/>
                  </a:lnTo>
                  <a:close/>
                  <a:moveTo>
                    <a:pt x="0" y="125"/>
                  </a:moveTo>
                  <a:lnTo>
                    <a:pt x="608" y="125"/>
                  </a:lnTo>
                  <a:lnTo>
                    <a:pt x="608" y="129"/>
                  </a:lnTo>
                  <a:lnTo>
                    <a:pt x="0" y="129"/>
                  </a:lnTo>
                  <a:lnTo>
                    <a:pt x="0" y="125"/>
                  </a:lnTo>
                  <a:close/>
                  <a:moveTo>
                    <a:pt x="0" y="129"/>
                  </a:moveTo>
                  <a:lnTo>
                    <a:pt x="610" y="129"/>
                  </a:lnTo>
                  <a:lnTo>
                    <a:pt x="610" y="134"/>
                  </a:lnTo>
                  <a:lnTo>
                    <a:pt x="0" y="134"/>
                  </a:lnTo>
                  <a:lnTo>
                    <a:pt x="0" y="129"/>
                  </a:lnTo>
                  <a:close/>
                  <a:moveTo>
                    <a:pt x="0" y="134"/>
                  </a:moveTo>
                  <a:lnTo>
                    <a:pt x="612" y="134"/>
                  </a:lnTo>
                  <a:lnTo>
                    <a:pt x="612" y="138"/>
                  </a:lnTo>
                  <a:lnTo>
                    <a:pt x="0" y="138"/>
                  </a:lnTo>
                  <a:lnTo>
                    <a:pt x="0" y="134"/>
                  </a:lnTo>
                  <a:close/>
                  <a:moveTo>
                    <a:pt x="0" y="138"/>
                  </a:moveTo>
                  <a:lnTo>
                    <a:pt x="614" y="138"/>
                  </a:lnTo>
                  <a:lnTo>
                    <a:pt x="614" y="143"/>
                  </a:lnTo>
                  <a:lnTo>
                    <a:pt x="0" y="143"/>
                  </a:lnTo>
                  <a:lnTo>
                    <a:pt x="0" y="138"/>
                  </a:lnTo>
                  <a:close/>
                  <a:moveTo>
                    <a:pt x="0" y="143"/>
                  </a:moveTo>
                  <a:lnTo>
                    <a:pt x="139" y="143"/>
                  </a:lnTo>
                  <a:lnTo>
                    <a:pt x="139" y="145"/>
                  </a:lnTo>
                  <a:lnTo>
                    <a:pt x="0" y="145"/>
                  </a:lnTo>
                  <a:lnTo>
                    <a:pt x="0" y="143"/>
                  </a:lnTo>
                  <a:close/>
                  <a:moveTo>
                    <a:pt x="409" y="143"/>
                  </a:moveTo>
                  <a:lnTo>
                    <a:pt x="616" y="143"/>
                  </a:lnTo>
                  <a:lnTo>
                    <a:pt x="616" y="145"/>
                  </a:lnTo>
                  <a:lnTo>
                    <a:pt x="409" y="145"/>
                  </a:lnTo>
                  <a:lnTo>
                    <a:pt x="409" y="143"/>
                  </a:lnTo>
                  <a:close/>
                  <a:moveTo>
                    <a:pt x="0" y="145"/>
                  </a:moveTo>
                  <a:lnTo>
                    <a:pt x="139" y="145"/>
                  </a:lnTo>
                  <a:lnTo>
                    <a:pt x="139" y="147"/>
                  </a:lnTo>
                  <a:lnTo>
                    <a:pt x="0" y="147"/>
                  </a:lnTo>
                  <a:lnTo>
                    <a:pt x="0" y="145"/>
                  </a:lnTo>
                  <a:close/>
                  <a:moveTo>
                    <a:pt x="415" y="145"/>
                  </a:moveTo>
                  <a:lnTo>
                    <a:pt x="616" y="145"/>
                  </a:lnTo>
                  <a:lnTo>
                    <a:pt x="616" y="147"/>
                  </a:lnTo>
                  <a:lnTo>
                    <a:pt x="415" y="147"/>
                  </a:lnTo>
                  <a:lnTo>
                    <a:pt x="415" y="145"/>
                  </a:lnTo>
                  <a:close/>
                  <a:moveTo>
                    <a:pt x="0" y="147"/>
                  </a:moveTo>
                  <a:lnTo>
                    <a:pt x="139" y="147"/>
                  </a:lnTo>
                  <a:lnTo>
                    <a:pt x="139" y="149"/>
                  </a:lnTo>
                  <a:lnTo>
                    <a:pt x="0" y="149"/>
                  </a:lnTo>
                  <a:lnTo>
                    <a:pt x="0" y="147"/>
                  </a:lnTo>
                  <a:close/>
                  <a:moveTo>
                    <a:pt x="422" y="147"/>
                  </a:moveTo>
                  <a:lnTo>
                    <a:pt x="619" y="147"/>
                  </a:lnTo>
                  <a:lnTo>
                    <a:pt x="619" y="149"/>
                  </a:lnTo>
                  <a:lnTo>
                    <a:pt x="422" y="149"/>
                  </a:lnTo>
                  <a:lnTo>
                    <a:pt x="422" y="147"/>
                  </a:lnTo>
                  <a:close/>
                  <a:moveTo>
                    <a:pt x="0" y="149"/>
                  </a:moveTo>
                  <a:lnTo>
                    <a:pt x="139" y="149"/>
                  </a:lnTo>
                  <a:lnTo>
                    <a:pt x="139" y="152"/>
                  </a:lnTo>
                  <a:lnTo>
                    <a:pt x="0" y="152"/>
                  </a:lnTo>
                  <a:lnTo>
                    <a:pt x="0" y="149"/>
                  </a:lnTo>
                  <a:close/>
                  <a:moveTo>
                    <a:pt x="429" y="149"/>
                  </a:moveTo>
                  <a:lnTo>
                    <a:pt x="619" y="149"/>
                  </a:lnTo>
                  <a:lnTo>
                    <a:pt x="619" y="152"/>
                  </a:lnTo>
                  <a:lnTo>
                    <a:pt x="429" y="152"/>
                  </a:lnTo>
                  <a:lnTo>
                    <a:pt x="429" y="149"/>
                  </a:lnTo>
                  <a:close/>
                  <a:moveTo>
                    <a:pt x="0" y="152"/>
                  </a:moveTo>
                  <a:lnTo>
                    <a:pt x="139" y="152"/>
                  </a:lnTo>
                  <a:lnTo>
                    <a:pt x="139" y="154"/>
                  </a:lnTo>
                  <a:lnTo>
                    <a:pt x="0" y="154"/>
                  </a:lnTo>
                  <a:lnTo>
                    <a:pt x="0" y="152"/>
                  </a:lnTo>
                  <a:close/>
                  <a:moveTo>
                    <a:pt x="436" y="152"/>
                  </a:moveTo>
                  <a:lnTo>
                    <a:pt x="621" y="152"/>
                  </a:lnTo>
                  <a:lnTo>
                    <a:pt x="621" y="154"/>
                  </a:lnTo>
                  <a:lnTo>
                    <a:pt x="436" y="154"/>
                  </a:lnTo>
                  <a:lnTo>
                    <a:pt x="436" y="152"/>
                  </a:lnTo>
                  <a:close/>
                  <a:moveTo>
                    <a:pt x="0" y="154"/>
                  </a:moveTo>
                  <a:lnTo>
                    <a:pt x="139" y="154"/>
                  </a:lnTo>
                  <a:lnTo>
                    <a:pt x="139" y="156"/>
                  </a:lnTo>
                  <a:lnTo>
                    <a:pt x="0" y="156"/>
                  </a:lnTo>
                  <a:lnTo>
                    <a:pt x="0" y="154"/>
                  </a:lnTo>
                  <a:close/>
                  <a:moveTo>
                    <a:pt x="440" y="154"/>
                  </a:moveTo>
                  <a:lnTo>
                    <a:pt x="621" y="154"/>
                  </a:lnTo>
                  <a:lnTo>
                    <a:pt x="621" y="156"/>
                  </a:lnTo>
                  <a:lnTo>
                    <a:pt x="440" y="156"/>
                  </a:lnTo>
                  <a:lnTo>
                    <a:pt x="440" y="154"/>
                  </a:lnTo>
                  <a:close/>
                  <a:moveTo>
                    <a:pt x="0" y="156"/>
                  </a:moveTo>
                  <a:lnTo>
                    <a:pt x="139" y="156"/>
                  </a:lnTo>
                  <a:lnTo>
                    <a:pt x="139" y="158"/>
                  </a:lnTo>
                  <a:lnTo>
                    <a:pt x="0" y="158"/>
                  </a:lnTo>
                  <a:lnTo>
                    <a:pt x="0" y="156"/>
                  </a:lnTo>
                  <a:close/>
                  <a:moveTo>
                    <a:pt x="445" y="156"/>
                  </a:moveTo>
                  <a:lnTo>
                    <a:pt x="621" y="156"/>
                  </a:lnTo>
                  <a:lnTo>
                    <a:pt x="621" y="158"/>
                  </a:lnTo>
                  <a:lnTo>
                    <a:pt x="445" y="158"/>
                  </a:lnTo>
                  <a:lnTo>
                    <a:pt x="445" y="156"/>
                  </a:lnTo>
                  <a:close/>
                  <a:moveTo>
                    <a:pt x="0" y="158"/>
                  </a:moveTo>
                  <a:lnTo>
                    <a:pt x="139" y="158"/>
                  </a:lnTo>
                  <a:lnTo>
                    <a:pt x="139" y="161"/>
                  </a:lnTo>
                  <a:lnTo>
                    <a:pt x="0" y="161"/>
                  </a:lnTo>
                  <a:lnTo>
                    <a:pt x="0" y="158"/>
                  </a:lnTo>
                  <a:close/>
                  <a:moveTo>
                    <a:pt x="449" y="158"/>
                  </a:moveTo>
                  <a:lnTo>
                    <a:pt x="623" y="158"/>
                  </a:lnTo>
                  <a:lnTo>
                    <a:pt x="623" y="161"/>
                  </a:lnTo>
                  <a:lnTo>
                    <a:pt x="449" y="161"/>
                  </a:lnTo>
                  <a:lnTo>
                    <a:pt x="449" y="158"/>
                  </a:lnTo>
                  <a:close/>
                  <a:moveTo>
                    <a:pt x="0" y="161"/>
                  </a:moveTo>
                  <a:lnTo>
                    <a:pt x="139" y="161"/>
                  </a:lnTo>
                  <a:lnTo>
                    <a:pt x="139" y="163"/>
                  </a:lnTo>
                  <a:lnTo>
                    <a:pt x="0" y="163"/>
                  </a:lnTo>
                  <a:lnTo>
                    <a:pt x="0" y="161"/>
                  </a:lnTo>
                  <a:close/>
                  <a:moveTo>
                    <a:pt x="453" y="161"/>
                  </a:moveTo>
                  <a:lnTo>
                    <a:pt x="623" y="161"/>
                  </a:lnTo>
                  <a:lnTo>
                    <a:pt x="623" y="163"/>
                  </a:lnTo>
                  <a:lnTo>
                    <a:pt x="453" y="163"/>
                  </a:lnTo>
                  <a:lnTo>
                    <a:pt x="453" y="161"/>
                  </a:lnTo>
                  <a:close/>
                  <a:moveTo>
                    <a:pt x="0" y="163"/>
                  </a:moveTo>
                  <a:lnTo>
                    <a:pt x="139" y="163"/>
                  </a:lnTo>
                  <a:lnTo>
                    <a:pt x="139" y="165"/>
                  </a:lnTo>
                  <a:lnTo>
                    <a:pt x="0" y="165"/>
                  </a:lnTo>
                  <a:lnTo>
                    <a:pt x="0" y="163"/>
                  </a:lnTo>
                  <a:close/>
                  <a:moveTo>
                    <a:pt x="456" y="163"/>
                  </a:moveTo>
                  <a:lnTo>
                    <a:pt x="623" y="163"/>
                  </a:lnTo>
                  <a:lnTo>
                    <a:pt x="623" y="165"/>
                  </a:lnTo>
                  <a:lnTo>
                    <a:pt x="456" y="165"/>
                  </a:lnTo>
                  <a:lnTo>
                    <a:pt x="456" y="163"/>
                  </a:lnTo>
                  <a:close/>
                  <a:moveTo>
                    <a:pt x="0" y="165"/>
                  </a:moveTo>
                  <a:lnTo>
                    <a:pt x="139" y="165"/>
                  </a:lnTo>
                  <a:lnTo>
                    <a:pt x="139" y="167"/>
                  </a:lnTo>
                  <a:lnTo>
                    <a:pt x="0" y="167"/>
                  </a:lnTo>
                  <a:lnTo>
                    <a:pt x="0" y="165"/>
                  </a:lnTo>
                  <a:close/>
                  <a:moveTo>
                    <a:pt x="460" y="165"/>
                  </a:moveTo>
                  <a:lnTo>
                    <a:pt x="623" y="165"/>
                  </a:lnTo>
                  <a:lnTo>
                    <a:pt x="623" y="167"/>
                  </a:lnTo>
                  <a:lnTo>
                    <a:pt x="460" y="167"/>
                  </a:lnTo>
                  <a:lnTo>
                    <a:pt x="460" y="165"/>
                  </a:lnTo>
                  <a:close/>
                  <a:moveTo>
                    <a:pt x="0" y="167"/>
                  </a:moveTo>
                  <a:lnTo>
                    <a:pt x="139" y="167"/>
                  </a:lnTo>
                  <a:lnTo>
                    <a:pt x="139" y="169"/>
                  </a:lnTo>
                  <a:lnTo>
                    <a:pt x="0" y="169"/>
                  </a:lnTo>
                  <a:lnTo>
                    <a:pt x="0" y="167"/>
                  </a:lnTo>
                  <a:close/>
                  <a:moveTo>
                    <a:pt x="462" y="167"/>
                  </a:moveTo>
                  <a:lnTo>
                    <a:pt x="625" y="167"/>
                  </a:lnTo>
                  <a:lnTo>
                    <a:pt x="625" y="169"/>
                  </a:lnTo>
                  <a:lnTo>
                    <a:pt x="462" y="169"/>
                  </a:lnTo>
                  <a:lnTo>
                    <a:pt x="462" y="167"/>
                  </a:lnTo>
                  <a:close/>
                  <a:moveTo>
                    <a:pt x="0" y="169"/>
                  </a:moveTo>
                  <a:lnTo>
                    <a:pt x="139" y="169"/>
                  </a:lnTo>
                  <a:lnTo>
                    <a:pt x="139" y="172"/>
                  </a:lnTo>
                  <a:lnTo>
                    <a:pt x="0" y="172"/>
                  </a:lnTo>
                  <a:lnTo>
                    <a:pt x="0" y="169"/>
                  </a:lnTo>
                  <a:close/>
                  <a:moveTo>
                    <a:pt x="465" y="169"/>
                  </a:moveTo>
                  <a:lnTo>
                    <a:pt x="625" y="169"/>
                  </a:lnTo>
                  <a:lnTo>
                    <a:pt x="625" y="172"/>
                  </a:lnTo>
                  <a:lnTo>
                    <a:pt x="465" y="172"/>
                  </a:lnTo>
                  <a:lnTo>
                    <a:pt x="465" y="169"/>
                  </a:lnTo>
                  <a:close/>
                  <a:moveTo>
                    <a:pt x="0" y="172"/>
                  </a:moveTo>
                  <a:lnTo>
                    <a:pt x="139" y="172"/>
                  </a:lnTo>
                  <a:lnTo>
                    <a:pt x="139" y="174"/>
                  </a:lnTo>
                  <a:lnTo>
                    <a:pt x="0" y="174"/>
                  </a:lnTo>
                  <a:lnTo>
                    <a:pt x="0" y="172"/>
                  </a:lnTo>
                  <a:close/>
                  <a:moveTo>
                    <a:pt x="467" y="172"/>
                  </a:moveTo>
                  <a:lnTo>
                    <a:pt x="625" y="172"/>
                  </a:lnTo>
                  <a:lnTo>
                    <a:pt x="625" y="174"/>
                  </a:lnTo>
                  <a:lnTo>
                    <a:pt x="467" y="174"/>
                  </a:lnTo>
                  <a:lnTo>
                    <a:pt x="467" y="172"/>
                  </a:lnTo>
                  <a:close/>
                  <a:moveTo>
                    <a:pt x="0" y="174"/>
                  </a:moveTo>
                  <a:lnTo>
                    <a:pt x="139" y="174"/>
                  </a:lnTo>
                  <a:lnTo>
                    <a:pt x="139" y="176"/>
                  </a:lnTo>
                  <a:lnTo>
                    <a:pt x="0" y="176"/>
                  </a:lnTo>
                  <a:lnTo>
                    <a:pt x="0" y="174"/>
                  </a:lnTo>
                  <a:close/>
                  <a:moveTo>
                    <a:pt x="469" y="174"/>
                  </a:moveTo>
                  <a:lnTo>
                    <a:pt x="625" y="174"/>
                  </a:lnTo>
                  <a:lnTo>
                    <a:pt x="625" y="176"/>
                  </a:lnTo>
                  <a:lnTo>
                    <a:pt x="469" y="176"/>
                  </a:lnTo>
                  <a:lnTo>
                    <a:pt x="469" y="174"/>
                  </a:lnTo>
                  <a:close/>
                  <a:moveTo>
                    <a:pt x="0" y="176"/>
                  </a:moveTo>
                  <a:lnTo>
                    <a:pt x="139" y="176"/>
                  </a:lnTo>
                  <a:lnTo>
                    <a:pt x="139" y="178"/>
                  </a:lnTo>
                  <a:lnTo>
                    <a:pt x="0" y="178"/>
                  </a:lnTo>
                  <a:lnTo>
                    <a:pt x="0" y="176"/>
                  </a:lnTo>
                  <a:close/>
                  <a:moveTo>
                    <a:pt x="471" y="176"/>
                  </a:moveTo>
                  <a:lnTo>
                    <a:pt x="628" y="176"/>
                  </a:lnTo>
                  <a:lnTo>
                    <a:pt x="628" y="178"/>
                  </a:lnTo>
                  <a:lnTo>
                    <a:pt x="471" y="178"/>
                  </a:lnTo>
                  <a:lnTo>
                    <a:pt x="471" y="176"/>
                  </a:lnTo>
                  <a:close/>
                  <a:moveTo>
                    <a:pt x="0" y="178"/>
                  </a:moveTo>
                  <a:lnTo>
                    <a:pt x="139" y="178"/>
                  </a:lnTo>
                  <a:lnTo>
                    <a:pt x="139" y="181"/>
                  </a:lnTo>
                  <a:lnTo>
                    <a:pt x="0" y="181"/>
                  </a:lnTo>
                  <a:lnTo>
                    <a:pt x="0" y="178"/>
                  </a:lnTo>
                  <a:close/>
                  <a:moveTo>
                    <a:pt x="474" y="178"/>
                  </a:moveTo>
                  <a:lnTo>
                    <a:pt x="628" y="178"/>
                  </a:lnTo>
                  <a:lnTo>
                    <a:pt x="628" y="181"/>
                  </a:lnTo>
                  <a:lnTo>
                    <a:pt x="474" y="181"/>
                  </a:lnTo>
                  <a:lnTo>
                    <a:pt x="474" y="178"/>
                  </a:lnTo>
                  <a:close/>
                  <a:moveTo>
                    <a:pt x="0" y="181"/>
                  </a:moveTo>
                  <a:lnTo>
                    <a:pt x="139" y="181"/>
                  </a:lnTo>
                  <a:lnTo>
                    <a:pt x="139" y="185"/>
                  </a:lnTo>
                  <a:lnTo>
                    <a:pt x="0" y="185"/>
                  </a:lnTo>
                  <a:lnTo>
                    <a:pt x="0" y="181"/>
                  </a:lnTo>
                  <a:close/>
                  <a:moveTo>
                    <a:pt x="476" y="181"/>
                  </a:moveTo>
                  <a:lnTo>
                    <a:pt x="628" y="181"/>
                  </a:lnTo>
                  <a:lnTo>
                    <a:pt x="628" y="185"/>
                  </a:lnTo>
                  <a:lnTo>
                    <a:pt x="476" y="185"/>
                  </a:lnTo>
                  <a:lnTo>
                    <a:pt x="476" y="181"/>
                  </a:lnTo>
                  <a:close/>
                  <a:moveTo>
                    <a:pt x="0" y="185"/>
                  </a:moveTo>
                  <a:lnTo>
                    <a:pt x="139" y="185"/>
                  </a:lnTo>
                  <a:lnTo>
                    <a:pt x="139" y="187"/>
                  </a:lnTo>
                  <a:lnTo>
                    <a:pt x="0" y="187"/>
                  </a:lnTo>
                  <a:lnTo>
                    <a:pt x="0" y="185"/>
                  </a:lnTo>
                  <a:close/>
                  <a:moveTo>
                    <a:pt x="478" y="185"/>
                  </a:moveTo>
                  <a:lnTo>
                    <a:pt x="630" y="185"/>
                  </a:lnTo>
                  <a:lnTo>
                    <a:pt x="630" y="187"/>
                  </a:lnTo>
                  <a:lnTo>
                    <a:pt x="478" y="187"/>
                  </a:lnTo>
                  <a:lnTo>
                    <a:pt x="478" y="185"/>
                  </a:lnTo>
                  <a:close/>
                  <a:moveTo>
                    <a:pt x="0" y="187"/>
                  </a:moveTo>
                  <a:lnTo>
                    <a:pt x="139" y="187"/>
                  </a:lnTo>
                  <a:lnTo>
                    <a:pt x="139" y="192"/>
                  </a:lnTo>
                  <a:lnTo>
                    <a:pt x="0" y="192"/>
                  </a:lnTo>
                  <a:lnTo>
                    <a:pt x="0" y="187"/>
                  </a:lnTo>
                  <a:close/>
                  <a:moveTo>
                    <a:pt x="480" y="187"/>
                  </a:moveTo>
                  <a:lnTo>
                    <a:pt x="630" y="187"/>
                  </a:lnTo>
                  <a:lnTo>
                    <a:pt x="630" y="192"/>
                  </a:lnTo>
                  <a:lnTo>
                    <a:pt x="480" y="192"/>
                  </a:lnTo>
                  <a:lnTo>
                    <a:pt x="480" y="187"/>
                  </a:lnTo>
                  <a:close/>
                  <a:moveTo>
                    <a:pt x="0" y="192"/>
                  </a:moveTo>
                  <a:lnTo>
                    <a:pt x="139" y="192"/>
                  </a:lnTo>
                  <a:lnTo>
                    <a:pt x="139" y="194"/>
                  </a:lnTo>
                  <a:lnTo>
                    <a:pt x="0" y="194"/>
                  </a:lnTo>
                  <a:lnTo>
                    <a:pt x="0" y="192"/>
                  </a:lnTo>
                  <a:close/>
                  <a:moveTo>
                    <a:pt x="482" y="192"/>
                  </a:moveTo>
                  <a:lnTo>
                    <a:pt x="630" y="192"/>
                  </a:lnTo>
                  <a:lnTo>
                    <a:pt x="630" y="194"/>
                  </a:lnTo>
                  <a:lnTo>
                    <a:pt x="482" y="194"/>
                  </a:lnTo>
                  <a:lnTo>
                    <a:pt x="482" y="192"/>
                  </a:lnTo>
                  <a:close/>
                  <a:moveTo>
                    <a:pt x="0" y="194"/>
                  </a:moveTo>
                  <a:lnTo>
                    <a:pt x="139" y="194"/>
                  </a:lnTo>
                  <a:lnTo>
                    <a:pt x="139" y="199"/>
                  </a:lnTo>
                  <a:lnTo>
                    <a:pt x="0" y="199"/>
                  </a:lnTo>
                  <a:lnTo>
                    <a:pt x="0" y="194"/>
                  </a:lnTo>
                  <a:close/>
                  <a:moveTo>
                    <a:pt x="485" y="194"/>
                  </a:moveTo>
                  <a:lnTo>
                    <a:pt x="632" y="194"/>
                  </a:lnTo>
                  <a:lnTo>
                    <a:pt x="632" y="199"/>
                  </a:lnTo>
                  <a:lnTo>
                    <a:pt x="485" y="199"/>
                  </a:lnTo>
                  <a:lnTo>
                    <a:pt x="485" y="194"/>
                  </a:lnTo>
                  <a:close/>
                  <a:moveTo>
                    <a:pt x="0" y="199"/>
                  </a:moveTo>
                  <a:lnTo>
                    <a:pt x="139" y="199"/>
                  </a:lnTo>
                  <a:lnTo>
                    <a:pt x="139" y="203"/>
                  </a:lnTo>
                  <a:lnTo>
                    <a:pt x="0" y="203"/>
                  </a:lnTo>
                  <a:lnTo>
                    <a:pt x="0" y="199"/>
                  </a:lnTo>
                  <a:close/>
                  <a:moveTo>
                    <a:pt x="487" y="199"/>
                  </a:moveTo>
                  <a:lnTo>
                    <a:pt x="632" y="199"/>
                  </a:lnTo>
                  <a:lnTo>
                    <a:pt x="632" y="203"/>
                  </a:lnTo>
                  <a:lnTo>
                    <a:pt x="487" y="203"/>
                  </a:lnTo>
                  <a:lnTo>
                    <a:pt x="487" y="199"/>
                  </a:lnTo>
                  <a:close/>
                  <a:moveTo>
                    <a:pt x="0" y="203"/>
                  </a:moveTo>
                  <a:lnTo>
                    <a:pt x="139" y="203"/>
                  </a:lnTo>
                  <a:lnTo>
                    <a:pt x="139" y="210"/>
                  </a:lnTo>
                  <a:lnTo>
                    <a:pt x="0" y="210"/>
                  </a:lnTo>
                  <a:lnTo>
                    <a:pt x="0" y="203"/>
                  </a:lnTo>
                  <a:close/>
                  <a:moveTo>
                    <a:pt x="489" y="203"/>
                  </a:moveTo>
                  <a:lnTo>
                    <a:pt x="634" y="203"/>
                  </a:lnTo>
                  <a:lnTo>
                    <a:pt x="634" y="210"/>
                  </a:lnTo>
                  <a:lnTo>
                    <a:pt x="489" y="210"/>
                  </a:lnTo>
                  <a:lnTo>
                    <a:pt x="489" y="203"/>
                  </a:lnTo>
                  <a:close/>
                  <a:moveTo>
                    <a:pt x="0" y="210"/>
                  </a:moveTo>
                  <a:lnTo>
                    <a:pt x="139" y="210"/>
                  </a:lnTo>
                  <a:lnTo>
                    <a:pt x="139" y="216"/>
                  </a:lnTo>
                  <a:lnTo>
                    <a:pt x="0" y="216"/>
                  </a:lnTo>
                  <a:lnTo>
                    <a:pt x="0" y="210"/>
                  </a:lnTo>
                  <a:close/>
                  <a:moveTo>
                    <a:pt x="491" y="210"/>
                  </a:moveTo>
                  <a:lnTo>
                    <a:pt x="634" y="210"/>
                  </a:lnTo>
                  <a:lnTo>
                    <a:pt x="634" y="216"/>
                  </a:lnTo>
                  <a:lnTo>
                    <a:pt x="491" y="216"/>
                  </a:lnTo>
                  <a:lnTo>
                    <a:pt x="491" y="210"/>
                  </a:lnTo>
                  <a:close/>
                  <a:moveTo>
                    <a:pt x="0" y="216"/>
                  </a:moveTo>
                  <a:lnTo>
                    <a:pt x="139" y="216"/>
                  </a:lnTo>
                  <a:lnTo>
                    <a:pt x="139" y="223"/>
                  </a:lnTo>
                  <a:lnTo>
                    <a:pt x="0" y="223"/>
                  </a:lnTo>
                  <a:lnTo>
                    <a:pt x="0" y="216"/>
                  </a:lnTo>
                  <a:close/>
                  <a:moveTo>
                    <a:pt x="494" y="216"/>
                  </a:moveTo>
                  <a:lnTo>
                    <a:pt x="634" y="216"/>
                  </a:lnTo>
                  <a:lnTo>
                    <a:pt x="634" y="223"/>
                  </a:lnTo>
                  <a:lnTo>
                    <a:pt x="494" y="223"/>
                  </a:lnTo>
                  <a:lnTo>
                    <a:pt x="494" y="216"/>
                  </a:lnTo>
                  <a:close/>
                  <a:moveTo>
                    <a:pt x="0" y="223"/>
                  </a:moveTo>
                  <a:lnTo>
                    <a:pt x="139" y="223"/>
                  </a:lnTo>
                  <a:lnTo>
                    <a:pt x="139" y="228"/>
                  </a:lnTo>
                  <a:lnTo>
                    <a:pt x="0" y="228"/>
                  </a:lnTo>
                  <a:lnTo>
                    <a:pt x="0" y="223"/>
                  </a:lnTo>
                  <a:close/>
                  <a:moveTo>
                    <a:pt x="496" y="223"/>
                  </a:moveTo>
                  <a:lnTo>
                    <a:pt x="634" y="223"/>
                  </a:lnTo>
                  <a:lnTo>
                    <a:pt x="634" y="228"/>
                  </a:lnTo>
                  <a:lnTo>
                    <a:pt x="496" y="228"/>
                  </a:lnTo>
                  <a:lnTo>
                    <a:pt x="496" y="223"/>
                  </a:lnTo>
                  <a:close/>
                  <a:moveTo>
                    <a:pt x="0" y="228"/>
                  </a:moveTo>
                  <a:lnTo>
                    <a:pt x="139" y="228"/>
                  </a:lnTo>
                  <a:lnTo>
                    <a:pt x="139" y="522"/>
                  </a:lnTo>
                  <a:lnTo>
                    <a:pt x="0" y="522"/>
                  </a:lnTo>
                  <a:lnTo>
                    <a:pt x="0" y="228"/>
                  </a:lnTo>
                  <a:close/>
                  <a:moveTo>
                    <a:pt x="496" y="228"/>
                  </a:moveTo>
                  <a:lnTo>
                    <a:pt x="637" y="228"/>
                  </a:lnTo>
                  <a:lnTo>
                    <a:pt x="637" y="522"/>
                  </a:lnTo>
                  <a:lnTo>
                    <a:pt x="496" y="522"/>
                  </a:lnTo>
                  <a:lnTo>
                    <a:pt x="496" y="228"/>
                  </a:lnTo>
                  <a:close/>
                  <a:moveTo>
                    <a:pt x="0" y="522"/>
                  </a:moveTo>
                  <a:lnTo>
                    <a:pt x="139" y="522"/>
                  </a:lnTo>
                  <a:lnTo>
                    <a:pt x="139" y="525"/>
                  </a:lnTo>
                  <a:lnTo>
                    <a:pt x="0" y="525"/>
                  </a:lnTo>
                  <a:lnTo>
                    <a:pt x="0" y="522"/>
                  </a:lnTo>
                  <a:close/>
                  <a:moveTo>
                    <a:pt x="494" y="522"/>
                  </a:moveTo>
                  <a:lnTo>
                    <a:pt x="637" y="522"/>
                  </a:lnTo>
                  <a:lnTo>
                    <a:pt x="637" y="525"/>
                  </a:lnTo>
                  <a:lnTo>
                    <a:pt x="494" y="525"/>
                  </a:lnTo>
                  <a:lnTo>
                    <a:pt x="494" y="522"/>
                  </a:lnTo>
                  <a:close/>
                  <a:moveTo>
                    <a:pt x="0" y="525"/>
                  </a:moveTo>
                  <a:lnTo>
                    <a:pt x="139" y="525"/>
                  </a:lnTo>
                  <a:lnTo>
                    <a:pt x="139" y="529"/>
                  </a:lnTo>
                  <a:lnTo>
                    <a:pt x="0" y="529"/>
                  </a:lnTo>
                  <a:lnTo>
                    <a:pt x="0" y="525"/>
                  </a:lnTo>
                  <a:close/>
                  <a:moveTo>
                    <a:pt x="494" y="525"/>
                  </a:moveTo>
                  <a:lnTo>
                    <a:pt x="634" y="525"/>
                  </a:lnTo>
                  <a:lnTo>
                    <a:pt x="634" y="529"/>
                  </a:lnTo>
                  <a:lnTo>
                    <a:pt x="494" y="529"/>
                  </a:lnTo>
                  <a:lnTo>
                    <a:pt x="494" y="525"/>
                  </a:lnTo>
                  <a:close/>
                  <a:moveTo>
                    <a:pt x="0" y="529"/>
                  </a:moveTo>
                  <a:lnTo>
                    <a:pt x="139" y="529"/>
                  </a:lnTo>
                  <a:lnTo>
                    <a:pt x="139" y="538"/>
                  </a:lnTo>
                  <a:lnTo>
                    <a:pt x="0" y="538"/>
                  </a:lnTo>
                  <a:lnTo>
                    <a:pt x="0" y="529"/>
                  </a:lnTo>
                  <a:close/>
                  <a:moveTo>
                    <a:pt x="491" y="529"/>
                  </a:moveTo>
                  <a:lnTo>
                    <a:pt x="634" y="529"/>
                  </a:lnTo>
                  <a:lnTo>
                    <a:pt x="634" y="538"/>
                  </a:lnTo>
                  <a:lnTo>
                    <a:pt x="491" y="538"/>
                  </a:lnTo>
                  <a:lnTo>
                    <a:pt x="491" y="529"/>
                  </a:lnTo>
                  <a:close/>
                  <a:moveTo>
                    <a:pt x="0" y="538"/>
                  </a:moveTo>
                  <a:lnTo>
                    <a:pt x="139" y="538"/>
                  </a:lnTo>
                  <a:lnTo>
                    <a:pt x="139" y="540"/>
                  </a:lnTo>
                  <a:lnTo>
                    <a:pt x="0" y="540"/>
                  </a:lnTo>
                  <a:lnTo>
                    <a:pt x="0" y="538"/>
                  </a:lnTo>
                  <a:close/>
                  <a:moveTo>
                    <a:pt x="489" y="538"/>
                  </a:moveTo>
                  <a:lnTo>
                    <a:pt x="634" y="538"/>
                  </a:lnTo>
                  <a:lnTo>
                    <a:pt x="634" y="540"/>
                  </a:lnTo>
                  <a:lnTo>
                    <a:pt x="489" y="540"/>
                  </a:lnTo>
                  <a:lnTo>
                    <a:pt x="489" y="538"/>
                  </a:lnTo>
                  <a:close/>
                  <a:moveTo>
                    <a:pt x="0" y="540"/>
                  </a:moveTo>
                  <a:lnTo>
                    <a:pt x="139" y="540"/>
                  </a:lnTo>
                  <a:lnTo>
                    <a:pt x="139" y="547"/>
                  </a:lnTo>
                  <a:lnTo>
                    <a:pt x="0" y="547"/>
                  </a:lnTo>
                  <a:lnTo>
                    <a:pt x="0" y="540"/>
                  </a:lnTo>
                  <a:close/>
                  <a:moveTo>
                    <a:pt x="489" y="540"/>
                  </a:moveTo>
                  <a:lnTo>
                    <a:pt x="632" y="540"/>
                  </a:lnTo>
                  <a:lnTo>
                    <a:pt x="632" y="547"/>
                  </a:lnTo>
                  <a:lnTo>
                    <a:pt x="489" y="547"/>
                  </a:lnTo>
                  <a:lnTo>
                    <a:pt x="489" y="540"/>
                  </a:lnTo>
                  <a:close/>
                  <a:moveTo>
                    <a:pt x="0" y="547"/>
                  </a:moveTo>
                  <a:lnTo>
                    <a:pt x="139" y="547"/>
                  </a:lnTo>
                  <a:lnTo>
                    <a:pt x="139" y="551"/>
                  </a:lnTo>
                  <a:lnTo>
                    <a:pt x="0" y="551"/>
                  </a:lnTo>
                  <a:lnTo>
                    <a:pt x="0" y="547"/>
                  </a:lnTo>
                  <a:close/>
                  <a:moveTo>
                    <a:pt x="487" y="547"/>
                  </a:moveTo>
                  <a:lnTo>
                    <a:pt x="632" y="547"/>
                  </a:lnTo>
                  <a:lnTo>
                    <a:pt x="632" y="551"/>
                  </a:lnTo>
                  <a:lnTo>
                    <a:pt x="487" y="551"/>
                  </a:lnTo>
                  <a:lnTo>
                    <a:pt x="487" y="547"/>
                  </a:lnTo>
                  <a:close/>
                  <a:moveTo>
                    <a:pt x="0" y="551"/>
                  </a:moveTo>
                  <a:lnTo>
                    <a:pt x="139" y="551"/>
                  </a:lnTo>
                  <a:lnTo>
                    <a:pt x="139" y="556"/>
                  </a:lnTo>
                  <a:lnTo>
                    <a:pt x="0" y="556"/>
                  </a:lnTo>
                  <a:lnTo>
                    <a:pt x="0" y="551"/>
                  </a:lnTo>
                  <a:close/>
                  <a:moveTo>
                    <a:pt x="485" y="551"/>
                  </a:moveTo>
                  <a:lnTo>
                    <a:pt x="632" y="551"/>
                  </a:lnTo>
                  <a:lnTo>
                    <a:pt x="632" y="556"/>
                  </a:lnTo>
                  <a:lnTo>
                    <a:pt x="485" y="556"/>
                  </a:lnTo>
                  <a:lnTo>
                    <a:pt x="485" y="551"/>
                  </a:lnTo>
                  <a:close/>
                  <a:moveTo>
                    <a:pt x="0" y="556"/>
                  </a:moveTo>
                  <a:lnTo>
                    <a:pt x="139" y="556"/>
                  </a:lnTo>
                  <a:lnTo>
                    <a:pt x="139" y="560"/>
                  </a:lnTo>
                  <a:lnTo>
                    <a:pt x="0" y="560"/>
                  </a:lnTo>
                  <a:lnTo>
                    <a:pt x="0" y="556"/>
                  </a:lnTo>
                  <a:close/>
                  <a:moveTo>
                    <a:pt x="482" y="556"/>
                  </a:moveTo>
                  <a:lnTo>
                    <a:pt x="630" y="556"/>
                  </a:lnTo>
                  <a:lnTo>
                    <a:pt x="630" y="560"/>
                  </a:lnTo>
                  <a:lnTo>
                    <a:pt x="482" y="560"/>
                  </a:lnTo>
                  <a:lnTo>
                    <a:pt x="482" y="556"/>
                  </a:lnTo>
                  <a:close/>
                  <a:moveTo>
                    <a:pt x="0" y="560"/>
                  </a:moveTo>
                  <a:lnTo>
                    <a:pt x="139" y="560"/>
                  </a:lnTo>
                  <a:lnTo>
                    <a:pt x="139" y="563"/>
                  </a:lnTo>
                  <a:lnTo>
                    <a:pt x="0" y="563"/>
                  </a:lnTo>
                  <a:lnTo>
                    <a:pt x="0" y="560"/>
                  </a:lnTo>
                  <a:close/>
                  <a:moveTo>
                    <a:pt x="480" y="560"/>
                  </a:moveTo>
                  <a:lnTo>
                    <a:pt x="630" y="560"/>
                  </a:lnTo>
                  <a:lnTo>
                    <a:pt x="630" y="563"/>
                  </a:lnTo>
                  <a:lnTo>
                    <a:pt x="480" y="563"/>
                  </a:lnTo>
                  <a:lnTo>
                    <a:pt x="480" y="560"/>
                  </a:lnTo>
                  <a:close/>
                  <a:moveTo>
                    <a:pt x="0" y="563"/>
                  </a:moveTo>
                  <a:lnTo>
                    <a:pt x="139" y="563"/>
                  </a:lnTo>
                  <a:lnTo>
                    <a:pt x="139" y="565"/>
                  </a:lnTo>
                  <a:lnTo>
                    <a:pt x="0" y="565"/>
                  </a:lnTo>
                  <a:lnTo>
                    <a:pt x="0" y="563"/>
                  </a:lnTo>
                  <a:close/>
                  <a:moveTo>
                    <a:pt x="480" y="563"/>
                  </a:moveTo>
                  <a:lnTo>
                    <a:pt x="628" y="563"/>
                  </a:lnTo>
                  <a:lnTo>
                    <a:pt x="628" y="565"/>
                  </a:lnTo>
                  <a:lnTo>
                    <a:pt x="480" y="565"/>
                  </a:lnTo>
                  <a:lnTo>
                    <a:pt x="480" y="563"/>
                  </a:lnTo>
                  <a:close/>
                  <a:moveTo>
                    <a:pt x="0" y="565"/>
                  </a:moveTo>
                  <a:lnTo>
                    <a:pt x="139" y="565"/>
                  </a:lnTo>
                  <a:lnTo>
                    <a:pt x="139" y="567"/>
                  </a:lnTo>
                  <a:lnTo>
                    <a:pt x="0" y="567"/>
                  </a:lnTo>
                  <a:lnTo>
                    <a:pt x="0" y="565"/>
                  </a:lnTo>
                  <a:close/>
                  <a:moveTo>
                    <a:pt x="478" y="565"/>
                  </a:moveTo>
                  <a:lnTo>
                    <a:pt x="628" y="565"/>
                  </a:lnTo>
                  <a:lnTo>
                    <a:pt x="628" y="567"/>
                  </a:lnTo>
                  <a:lnTo>
                    <a:pt x="478" y="567"/>
                  </a:lnTo>
                  <a:lnTo>
                    <a:pt x="478" y="565"/>
                  </a:lnTo>
                  <a:close/>
                  <a:moveTo>
                    <a:pt x="0" y="567"/>
                  </a:moveTo>
                  <a:lnTo>
                    <a:pt x="139" y="567"/>
                  </a:lnTo>
                  <a:lnTo>
                    <a:pt x="139" y="569"/>
                  </a:lnTo>
                  <a:lnTo>
                    <a:pt x="0" y="569"/>
                  </a:lnTo>
                  <a:lnTo>
                    <a:pt x="0" y="567"/>
                  </a:lnTo>
                  <a:close/>
                  <a:moveTo>
                    <a:pt x="476" y="567"/>
                  </a:moveTo>
                  <a:lnTo>
                    <a:pt x="628" y="567"/>
                  </a:lnTo>
                  <a:lnTo>
                    <a:pt x="628" y="569"/>
                  </a:lnTo>
                  <a:lnTo>
                    <a:pt x="476" y="569"/>
                  </a:lnTo>
                  <a:lnTo>
                    <a:pt x="476" y="567"/>
                  </a:lnTo>
                  <a:close/>
                  <a:moveTo>
                    <a:pt x="0" y="569"/>
                  </a:moveTo>
                  <a:lnTo>
                    <a:pt x="139" y="569"/>
                  </a:lnTo>
                  <a:lnTo>
                    <a:pt x="139" y="571"/>
                  </a:lnTo>
                  <a:lnTo>
                    <a:pt x="0" y="571"/>
                  </a:lnTo>
                  <a:lnTo>
                    <a:pt x="0" y="569"/>
                  </a:lnTo>
                  <a:close/>
                  <a:moveTo>
                    <a:pt x="474" y="569"/>
                  </a:moveTo>
                  <a:lnTo>
                    <a:pt x="625" y="569"/>
                  </a:lnTo>
                  <a:lnTo>
                    <a:pt x="625" y="571"/>
                  </a:lnTo>
                  <a:lnTo>
                    <a:pt x="474" y="571"/>
                  </a:lnTo>
                  <a:lnTo>
                    <a:pt x="474" y="569"/>
                  </a:lnTo>
                  <a:close/>
                  <a:moveTo>
                    <a:pt x="0" y="571"/>
                  </a:moveTo>
                  <a:lnTo>
                    <a:pt x="139" y="571"/>
                  </a:lnTo>
                  <a:lnTo>
                    <a:pt x="139" y="574"/>
                  </a:lnTo>
                  <a:lnTo>
                    <a:pt x="0" y="574"/>
                  </a:lnTo>
                  <a:lnTo>
                    <a:pt x="0" y="571"/>
                  </a:lnTo>
                  <a:close/>
                  <a:moveTo>
                    <a:pt x="471" y="571"/>
                  </a:moveTo>
                  <a:lnTo>
                    <a:pt x="625" y="571"/>
                  </a:lnTo>
                  <a:lnTo>
                    <a:pt x="625" y="574"/>
                  </a:lnTo>
                  <a:lnTo>
                    <a:pt x="471" y="574"/>
                  </a:lnTo>
                  <a:lnTo>
                    <a:pt x="471" y="571"/>
                  </a:lnTo>
                  <a:close/>
                  <a:moveTo>
                    <a:pt x="0" y="574"/>
                  </a:moveTo>
                  <a:lnTo>
                    <a:pt x="139" y="574"/>
                  </a:lnTo>
                  <a:lnTo>
                    <a:pt x="139" y="576"/>
                  </a:lnTo>
                  <a:lnTo>
                    <a:pt x="0" y="576"/>
                  </a:lnTo>
                  <a:lnTo>
                    <a:pt x="0" y="574"/>
                  </a:lnTo>
                  <a:close/>
                  <a:moveTo>
                    <a:pt x="469" y="574"/>
                  </a:moveTo>
                  <a:lnTo>
                    <a:pt x="625" y="574"/>
                  </a:lnTo>
                  <a:lnTo>
                    <a:pt x="625" y="576"/>
                  </a:lnTo>
                  <a:lnTo>
                    <a:pt x="469" y="576"/>
                  </a:lnTo>
                  <a:lnTo>
                    <a:pt x="469" y="574"/>
                  </a:lnTo>
                  <a:close/>
                  <a:moveTo>
                    <a:pt x="0" y="576"/>
                  </a:moveTo>
                  <a:lnTo>
                    <a:pt x="139" y="576"/>
                  </a:lnTo>
                  <a:lnTo>
                    <a:pt x="139" y="578"/>
                  </a:lnTo>
                  <a:lnTo>
                    <a:pt x="0" y="578"/>
                  </a:lnTo>
                  <a:lnTo>
                    <a:pt x="0" y="576"/>
                  </a:lnTo>
                  <a:close/>
                  <a:moveTo>
                    <a:pt x="467" y="576"/>
                  </a:moveTo>
                  <a:lnTo>
                    <a:pt x="623" y="576"/>
                  </a:lnTo>
                  <a:lnTo>
                    <a:pt x="623" y="578"/>
                  </a:lnTo>
                  <a:lnTo>
                    <a:pt x="467" y="578"/>
                  </a:lnTo>
                  <a:lnTo>
                    <a:pt x="467" y="576"/>
                  </a:lnTo>
                  <a:close/>
                  <a:moveTo>
                    <a:pt x="0" y="578"/>
                  </a:moveTo>
                  <a:lnTo>
                    <a:pt x="139" y="578"/>
                  </a:lnTo>
                  <a:lnTo>
                    <a:pt x="139" y="580"/>
                  </a:lnTo>
                  <a:lnTo>
                    <a:pt x="0" y="580"/>
                  </a:lnTo>
                  <a:lnTo>
                    <a:pt x="0" y="578"/>
                  </a:lnTo>
                  <a:close/>
                  <a:moveTo>
                    <a:pt x="465" y="578"/>
                  </a:moveTo>
                  <a:lnTo>
                    <a:pt x="623" y="578"/>
                  </a:lnTo>
                  <a:lnTo>
                    <a:pt x="623" y="580"/>
                  </a:lnTo>
                  <a:lnTo>
                    <a:pt x="465" y="580"/>
                  </a:lnTo>
                  <a:lnTo>
                    <a:pt x="465" y="578"/>
                  </a:lnTo>
                  <a:close/>
                  <a:moveTo>
                    <a:pt x="0" y="580"/>
                  </a:moveTo>
                  <a:lnTo>
                    <a:pt x="139" y="580"/>
                  </a:lnTo>
                  <a:lnTo>
                    <a:pt x="139" y="583"/>
                  </a:lnTo>
                  <a:lnTo>
                    <a:pt x="0" y="583"/>
                  </a:lnTo>
                  <a:lnTo>
                    <a:pt x="0" y="580"/>
                  </a:lnTo>
                  <a:close/>
                  <a:moveTo>
                    <a:pt x="462" y="580"/>
                  </a:moveTo>
                  <a:lnTo>
                    <a:pt x="623" y="580"/>
                  </a:lnTo>
                  <a:lnTo>
                    <a:pt x="623" y="583"/>
                  </a:lnTo>
                  <a:lnTo>
                    <a:pt x="462" y="583"/>
                  </a:lnTo>
                  <a:lnTo>
                    <a:pt x="462" y="580"/>
                  </a:lnTo>
                  <a:close/>
                  <a:moveTo>
                    <a:pt x="0" y="583"/>
                  </a:moveTo>
                  <a:lnTo>
                    <a:pt x="139" y="583"/>
                  </a:lnTo>
                  <a:lnTo>
                    <a:pt x="139" y="585"/>
                  </a:lnTo>
                  <a:lnTo>
                    <a:pt x="0" y="585"/>
                  </a:lnTo>
                  <a:lnTo>
                    <a:pt x="0" y="583"/>
                  </a:lnTo>
                  <a:close/>
                  <a:moveTo>
                    <a:pt x="460" y="583"/>
                  </a:moveTo>
                  <a:lnTo>
                    <a:pt x="621" y="583"/>
                  </a:lnTo>
                  <a:lnTo>
                    <a:pt x="621" y="585"/>
                  </a:lnTo>
                  <a:lnTo>
                    <a:pt x="460" y="585"/>
                  </a:lnTo>
                  <a:lnTo>
                    <a:pt x="460" y="583"/>
                  </a:lnTo>
                  <a:close/>
                  <a:moveTo>
                    <a:pt x="0" y="585"/>
                  </a:moveTo>
                  <a:lnTo>
                    <a:pt x="139" y="585"/>
                  </a:lnTo>
                  <a:lnTo>
                    <a:pt x="139" y="587"/>
                  </a:lnTo>
                  <a:lnTo>
                    <a:pt x="0" y="587"/>
                  </a:lnTo>
                  <a:lnTo>
                    <a:pt x="0" y="585"/>
                  </a:lnTo>
                  <a:close/>
                  <a:moveTo>
                    <a:pt x="458" y="585"/>
                  </a:moveTo>
                  <a:lnTo>
                    <a:pt x="621" y="585"/>
                  </a:lnTo>
                  <a:lnTo>
                    <a:pt x="621" y="587"/>
                  </a:lnTo>
                  <a:lnTo>
                    <a:pt x="458" y="587"/>
                  </a:lnTo>
                  <a:lnTo>
                    <a:pt x="458" y="585"/>
                  </a:lnTo>
                  <a:close/>
                  <a:moveTo>
                    <a:pt x="0" y="587"/>
                  </a:moveTo>
                  <a:lnTo>
                    <a:pt x="139" y="587"/>
                  </a:lnTo>
                  <a:lnTo>
                    <a:pt x="139" y="589"/>
                  </a:lnTo>
                  <a:lnTo>
                    <a:pt x="0" y="589"/>
                  </a:lnTo>
                  <a:lnTo>
                    <a:pt x="0" y="587"/>
                  </a:lnTo>
                  <a:close/>
                  <a:moveTo>
                    <a:pt x="453" y="587"/>
                  </a:moveTo>
                  <a:lnTo>
                    <a:pt x="621" y="587"/>
                  </a:lnTo>
                  <a:lnTo>
                    <a:pt x="621" y="589"/>
                  </a:lnTo>
                  <a:lnTo>
                    <a:pt x="453" y="589"/>
                  </a:lnTo>
                  <a:lnTo>
                    <a:pt x="453" y="587"/>
                  </a:lnTo>
                  <a:close/>
                  <a:moveTo>
                    <a:pt x="0" y="589"/>
                  </a:moveTo>
                  <a:lnTo>
                    <a:pt x="139" y="589"/>
                  </a:lnTo>
                  <a:lnTo>
                    <a:pt x="139" y="592"/>
                  </a:lnTo>
                  <a:lnTo>
                    <a:pt x="0" y="592"/>
                  </a:lnTo>
                  <a:lnTo>
                    <a:pt x="0" y="589"/>
                  </a:lnTo>
                  <a:close/>
                  <a:moveTo>
                    <a:pt x="451" y="589"/>
                  </a:moveTo>
                  <a:lnTo>
                    <a:pt x="619" y="589"/>
                  </a:lnTo>
                  <a:lnTo>
                    <a:pt x="619" y="592"/>
                  </a:lnTo>
                  <a:lnTo>
                    <a:pt x="451" y="592"/>
                  </a:lnTo>
                  <a:lnTo>
                    <a:pt x="451" y="589"/>
                  </a:lnTo>
                  <a:close/>
                  <a:moveTo>
                    <a:pt x="0" y="592"/>
                  </a:moveTo>
                  <a:lnTo>
                    <a:pt x="139" y="592"/>
                  </a:lnTo>
                  <a:lnTo>
                    <a:pt x="139" y="594"/>
                  </a:lnTo>
                  <a:lnTo>
                    <a:pt x="0" y="594"/>
                  </a:lnTo>
                  <a:lnTo>
                    <a:pt x="0" y="592"/>
                  </a:lnTo>
                  <a:close/>
                  <a:moveTo>
                    <a:pt x="449" y="592"/>
                  </a:moveTo>
                  <a:lnTo>
                    <a:pt x="619" y="592"/>
                  </a:lnTo>
                  <a:lnTo>
                    <a:pt x="619" y="594"/>
                  </a:lnTo>
                  <a:lnTo>
                    <a:pt x="449" y="594"/>
                  </a:lnTo>
                  <a:lnTo>
                    <a:pt x="449" y="592"/>
                  </a:lnTo>
                  <a:close/>
                  <a:moveTo>
                    <a:pt x="0" y="594"/>
                  </a:moveTo>
                  <a:lnTo>
                    <a:pt x="139" y="594"/>
                  </a:lnTo>
                  <a:lnTo>
                    <a:pt x="139" y="596"/>
                  </a:lnTo>
                  <a:lnTo>
                    <a:pt x="0" y="596"/>
                  </a:lnTo>
                  <a:lnTo>
                    <a:pt x="0" y="594"/>
                  </a:lnTo>
                  <a:close/>
                  <a:moveTo>
                    <a:pt x="445" y="594"/>
                  </a:moveTo>
                  <a:lnTo>
                    <a:pt x="619" y="594"/>
                  </a:lnTo>
                  <a:lnTo>
                    <a:pt x="619" y="596"/>
                  </a:lnTo>
                  <a:lnTo>
                    <a:pt x="445" y="596"/>
                  </a:lnTo>
                  <a:lnTo>
                    <a:pt x="445" y="594"/>
                  </a:lnTo>
                  <a:close/>
                  <a:moveTo>
                    <a:pt x="0" y="596"/>
                  </a:moveTo>
                  <a:lnTo>
                    <a:pt x="139" y="596"/>
                  </a:lnTo>
                  <a:lnTo>
                    <a:pt x="139" y="598"/>
                  </a:lnTo>
                  <a:lnTo>
                    <a:pt x="0" y="598"/>
                  </a:lnTo>
                  <a:lnTo>
                    <a:pt x="0" y="596"/>
                  </a:lnTo>
                  <a:close/>
                  <a:moveTo>
                    <a:pt x="440" y="596"/>
                  </a:moveTo>
                  <a:lnTo>
                    <a:pt x="616" y="596"/>
                  </a:lnTo>
                  <a:lnTo>
                    <a:pt x="616" y="598"/>
                  </a:lnTo>
                  <a:lnTo>
                    <a:pt x="440" y="598"/>
                  </a:lnTo>
                  <a:lnTo>
                    <a:pt x="440" y="596"/>
                  </a:lnTo>
                  <a:close/>
                  <a:moveTo>
                    <a:pt x="0" y="598"/>
                  </a:moveTo>
                  <a:lnTo>
                    <a:pt x="139" y="598"/>
                  </a:lnTo>
                  <a:lnTo>
                    <a:pt x="139" y="600"/>
                  </a:lnTo>
                  <a:lnTo>
                    <a:pt x="0" y="600"/>
                  </a:lnTo>
                  <a:lnTo>
                    <a:pt x="0" y="598"/>
                  </a:lnTo>
                  <a:close/>
                  <a:moveTo>
                    <a:pt x="433" y="598"/>
                  </a:moveTo>
                  <a:lnTo>
                    <a:pt x="616" y="598"/>
                  </a:lnTo>
                  <a:lnTo>
                    <a:pt x="616" y="600"/>
                  </a:lnTo>
                  <a:lnTo>
                    <a:pt x="433" y="600"/>
                  </a:lnTo>
                  <a:lnTo>
                    <a:pt x="433" y="598"/>
                  </a:lnTo>
                  <a:close/>
                  <a:moveTo>
                    <a:pt x="0" y="600"/>
                  </a:moveTo>
                  <a:lnTo>
                    <a:pt x="139" y="600"/>
                  </a:lnTo>
                  <a:lnTo>
                    <a:pt x="139" y="603"/>
                  </a:lnTo>
                  <a:lnTo>
                    <a:pt x="0" y="603"/>
                  </a:lnTo>
                  <a:lnTo>
                    <a:pt x="0" y="600"/>
                  </a:lnTo>
                  <a:close/>
                  <a:moveTo>
                    <a:pt x="427" y="600"/>
                  </a:moveTo>
                  <a:lnTo>
                    <a:pt x="616" y="600"/>
                  </a:lnTo>
                  <a:lnTo>
                    <a:pt x="616" y="603"/>
                  </a:lnTo>
                  <a:lnTo>
                    <a:pt x="427" y="603"/>
                  </a:lnTo>
                  <a:lnTo>
                    <a:pt x="427" y="600"/>
                  </a:lnTo>
                  <a:close/>
                  <a:moveTo>
                    <a:pt x="0" y="603"/>
                  </a:moveTo>
                  <a:lnTo>
                    <a:pt x="139" y="603"/>
                  </a:lnTo>
                  <a:lnTo>
                    <a:pt x="139" y="605"/>
                  </a:lnTo>
                  <a:lnTo>
                    <a:pt x="0" y="605"/>
                  </a:lnTo>
                  <a:lnTo>
                    <a:pt x="0" y="603"/>
                  </a:lnTo>
                  <a:close/>
                  <a:moveTo>
                    <a:pt x="420" y="603"/>
                  </a:moveTo>
                  <a:lnTo>
                    <a:pt x="614" y="603"/>
                  </a:lnTo>
                  <a:lnTo>
                    <a:pt x="614" y="605"/>
                  </a:lnTo>
                  <a:lnTo>
                    <a:pt x="420" y="605"/>
                  </a:lnTo>
                  <a:lnTo>
                    <a:pt x="420" y="603"/>
                  </a:lnTo>
                  <a:close/>
                  <a:moveTo>
                    <a:pt x="0" y="605"/>
                  </a:moveTo>
                  <a:lnTo>
                    <a:pt x="139" y="605"/>
                  </a:lnTo>
                  <a:lnTo>
                    <a:pt x="139" y="607"/>
                  </a:lnTo>
                  <a:lnTo>
                    <a:pt x="0" y="607"/>
                  </a:lnTo>
                  <a:lnTo>
                    <a:pt x="0" y="605"/>
                  </a:lnTo>
                  <a:close/>
                  <a:moveTo>
                    <a:pt x="407" y="605"/>
                  </a:moveTo>
                  <a:lnTo>
                    <a:pt x="614" y="605"/>
                  </a:lnTo>
                  <a:lnTo>
                    <a:pt x="614" y="607"/>
                  </a:lnTo>
                  <a:lnTo>
                    <a:pt x="407" y="607"/>
                  </a:lnTo>
                  <a:lnTo>
                    <a:pt x="407" y="605"/>
                  </a:lnTo>
                  <a:close/>
                  <a:moveTo>
                    <a:pt x="0" y="607"/>
                  </a:moveTo>
                  <a:lnTo>
                    <a:pt x="612" y="607"/>
                  </a:lnTo>
                  <a:lnTo>
                    <a:pt x="612" y="614"/>
                  </a:lnTo>
                  <a:lnTo>
                    <a:pt x="0" y="614"/>
                  </a:lnTo>
                  <a:lnTo>
                    <a:pt x="0" y="607"/>
                  </a:lnTo>
                  <a:close/>
                  <a:moveTo>
                    <a:pt x="0" y="614"/>
                  </a:moveTo>
                  <a:lnTo>
                    <a:pt x="610" y="614"/>
                  </a:lnTo>
                  <a:lnTo>
                    <a:pt x="610" y="621"/>
                  </a:lnTo>
                  <a:lnTo>
                    <a:pt x="0" y="621"/>
                  </a:lnTo>
                  <a:lnTo>
                    <a:pt x="0" y="614"/>
                  </a:lnTo>
                  <a:close/>
                  <a:moveTo>
                    <a:pt x="0" y="621"/>
                  </a:moveTo>
                  <a:lnTo>
                    <a:pt x="608" y="621"/>
                  </a:lnTo>
                  <a:lnTo>
                    <a:pt x="608" y="625"/>
                  </a:lnTo>
                  <a:lnTo>
                    <a:pt x="0" y="625"/>
                  </a:lnTo>
                  <a:lnTo>
                    <a:pt x="0" y="621"/>
                  </a:lnTo>
                  <a:close/>
                  <a:moveTo>
                    <a:pt x="0" y="625"/>
                  </a:moveTo>
                  <a:lnTo>
                    <a:pt x="605" y="625"/>
                  </a:lnTo>
                  <a:lnTo>
                    <a:pt x="605" y="630"/>
                  </a:lnTo>
                  <a:lnTo>
                    <a:pt x="0" y="630"/>
                  </a:lnTo>
                  <a:lnTo>
                    <a:pt x="0" y="625"/>
                  </a:lnTo>
                  <a:close/>
                  <a:moveTo>
                    <a:pt x="0" y="630"/>
                  </a:moveTo>
                  <a:lnTo>
                    <a:pt x="603" y="630"/>
                  </a:lnTo>
                  <a:lnTo>
                    <a:pt x="603" y="634"/>
                  </a:lnTo>
                  <a:lnTo>
                    <a:pt x="0" y="634"/>
                  </a:lnTo>
                  <a:lnTo>
                    <a:pt x="0" y="630"/>
                  </a:lnTo>
                  <a:close/>
                  <a:moveTo>
                    <a:pt x="0" y="634"/>
                  </a:moveTo>
                  <a:lnTo>
                    <a:pt x="601" y="634"/>
                  </a:lnTo>
                  <a:lnTo>
                    <a:pt x="601" y="636"/>
                  </a:lnTo>
                  <a:lnTo>
                    <a:pt x="0" y="636"/>
                  </a:lnTo>
                  <a:lnTo>
                    <a:pt x="0" y="634"/>
                  </a:lnTo>
                  <a:close/>
                  <a:moveTo>
                    <a:pt x="0" y="636"/>
                  </a:moveTo>
                  <a:lnTo>
                    <a:pt x="599" y="636"/>
                  </a:lnTo>
                  <a:lnTo>
                    <a:pt x="599" y="641"/>
                  </a:lnTo>
                  <a:lnTo>
                    <a:pt x="0" y="641"/>
                  </a:lnTo>
                  <a:lnTo>
                    <a:pt x="0" y="636"/>
                  </a:lnTo>
                  <a:close/>
                  <a:moveTo>
                    <a:pt x="0" y="641"/>
                  </a:moveTo>
                  <a:lnTo>
                    <a:pt x="596" y="641"/>
                  </a:lnTo>
                  <a:lnTo>
                    <a:pt x="596" y="643"/>
                  </a:lnTo>
                  <a:lnTo>
                    <a:pt x="0" y="643"/>
                  </a:lnTo>
                  <a:lnTo>
                    <a:pt x="0" y="641"/>
                  </a:lnTo>
                  <a:close/>
                  <a:moveTo>
                    <a:pt x="0" y="643"/>
                  </a:moveTo>
                  <a:lnTo>
                    <a:pt x="594" y="643"/>
                  </a:lnTo>
                  <a:lnTo>
                    <a:pt x="594" y="647"/>
                  </a:lnTo>
                  <a:lnTo>
                    <a:pt x="0" y="647"/>
                  </a:lnTo>
                  <a:lnTo>
                    <a:pt x="0" y="643"/>
                  </a:lnTo>
                  <a:close/>
                  <a:moveTo>
                    <a:pt x="0" y="647"/>
                  </a:moveTo>
                  <a:lnTo>
                    <a:pt x="592" y="647"/>
                  </a:lnTo>
                  <a:lnTo>
                    <a:pt x="592" y="650"/>
                  </a:lnTo>
                  <a:lnTo>
                    <a:pt x="0" y="650"/>
                  </a:lnTo>
                  <a:lnTo>
                    <a:pt x="0" y="647"/>
                  </a:lnTo>
                  <a:close/>
                  <a:moveTo>
                    <a:pt x="0" y="650"/>
                  </a:moveTo>
                  <a:lnTo>
                    <a:pt x="590" y="650"/>
                  </a:lnTo>
                  <a:lnTo>
                    <a:pt x="590" y="654"/>
                  </a:lnTo>
                  <a:lnTo>
                    <a:pt x="0" y="654"/>
                  </a:lnTo>
                  <a:lnTo>
                    <a:pt x="0" y="650"/>
                  </a:lnTo>
                  <a:close/>
                  <a:moveTo>
                    <a:pt x="0" y="654"/>
                  </a:moveTo>
                  <a:lnTo>
                    <a:pt x="587" y="654"/>
                  </a:lnTo>
                  <a:lnTo>
                    <a:pt x="587" y="656"/>
                  </a:lnTo>
                  <a:lnTo>
                    <a:pt x="0" y="656"/>
                  </a:lnTo>
                  <a:lnTo>
                    <a:pt x="0" y="654"/>
                  </a:lnTo>
                  <a:close/>
                  <a:moveTo>
                    <a:pt x="0" y="656"/>
                  </a:moveTo>
                  <a:lnTo>
                    <a:pt x="585" y="656"/>
                  </a:lnTo>
                  <a:lnTo>
                    <a:pt x="585" y="661"/>
                  </a:lnTo>
                  <a:lnTo>
                    <a:pt x="0" y="661"/>
                  </a:lnTo>
                  <a:lnTo>
                    <a:pt x="0" y="656"/>
                  </a:lnTo>
                  <a:close/>
                  <a:moveTo>
                    <a:pt x="0" y="661"/>
                  </a:moveTo>
                  <a:lnTo>
                    <a:pt x="583" y="661"/>
                  </a:lnTo>
                  <a:lnTo>
                    <a:pt x="583" y="663"/>
                  </a:lnTo>
                  <a:lnTo>
                    <a:pt x="0" y="663"/>
                  </a:lnTo>
                  <a:lnTo>
                    <a:pt x="0" y="661"/>
                  </a:lnTo>
                  <a:close/>
                  <a:moveTo>
                    <a:pt x="0" y="663"/>
                  </a:moveTo>
                  <a:lnTo>
                    <a:pt x="581" y="663"/>
                  </a:lnTo>
                  <a:lnTo>
                    <a:pt x="581" y="665"/>
                  </a:lnTo>
                  <a:lnTo>
                    <a:pt x="0" y="665"/>
                  </a:lnTo>
                  <a:lnTo>
                    <a:pt x="0" y="663"/>
                  </a:lnTo>
                  <a:close/>
                  <a:moveTo>
                    <a:pt x="0" y="665"/>
                  </a:moveTo>
                  <a:lnTo>
                    <a:pt x="578" y="665"/>
                  </a:lnTo>
                  <a:lnTo>
                    <a:pt x="578" y="667"/>
                  </a:lnTo>
                  <a:lnTo>
                    <a:pt x="0" y="667"/>
                  </a:lnTo>
                  <a:lnTo>
                    <a:pt x="0" y="665"/>
                  </a:lnTo>
                  <a:close/>
                  <a:moveTo>
                    <a:pt x="0" y="667"/>
                  </a:moveTo>
                  <a:lnTo>
                    <a:pt x="576" y="667"/>
                  </a:lnTo>
                  <a:lnTo>
                    <a:pt x="576" y="670"/>
                  </a:lnTo>
                  <a:lnTo>
                    <a:pt x="0" y="670"/>
                  </a:lnTo>
                  <a:lnTo>
                    <a:pt x="0" y="667"/>
                  </a:lnTo>
                  <a:close/>
                  <a:moveTo>
                    <a:pt x="0" y="670"/>
                  </a:moveTo>
                  <a:lnTo>
                    <a:pt x="574" y="670"/>
                  </a:lnTo>
                  <a:lnTo>
                    <a:pt x="574" y="672"/>
                  </a:lnTo>
                  <a:lnTo>
                    <a:pt x="0" y="672"/>
                  </a:lnTo>
                  <a:lnTo>
                    <a:pt x="0" y="670"/>
                  </a:lnTo>
                  <a:close/>
                  <a:moveTo>
                    <a:pt x="0" y="672"/>
                  </a:moveTo>
                  <a:lnTo>
                    <a:pt x="572" y="672"/>
                  </a:lnTo>
                  <a:lnTo>
                    <a:pt x="572" y="676"/>
                  </a:lnTo>
                  <a:lnTo>
                    <a:pt x="0" y="676"/>
                  </a:lnTo>
                  <a:lnTo>
                    <a:pt x="0" y="672"/>
                  </a:lnTo>
                  <a:close/>
                  <a:moveTo>
                    <a:pt x="0" y="676"/>
                  </a:moveTo>
                  <a:lnTo>
                    <a:pt x="570" y="676"/>
                  </a:lnTo>
                  <a:lnTo>
                    <a:pt x="570" y="679"/>
                  </a:lnTo>
                  <a:lnTo>
                    <a:pt x="0" y="679"/>
                  </a:lnTo>
                  <a:lnTo>
                    <a:pt x="0" y="676"/>
                  </a:lnTo>
                  <a:close/>
                  <a:moveTo>
                    <a:pt x="0" y="679"/>
                  </a:moveTo>
                  <a:lnTo>
                    <a:pt x="567" y="679"/>
                  </a:lnTo>
                  <a:lnTo>
                    <a:pt x="567" y="681"/>
                  </a:lnTo>
                  <a:lnTo>
                    <a:pt x="0" y="681"/>
                  </a:lnTo>
                  <a:lnTo>
                    <a:pt x="0" y="679"/>
                  </a:lnTo>
                  <a:close/>
                  <a:moveTo>
                    <a:pt x="0" y="681"/>
                  </a:moveTo>
                  <a:lnTo>
                    <a:pt x="565" y="681"/>
                  </a:lnTo>
                  <a:lnTo>
                    <a:pt x="565" y="683"/>
                  </a:lnTo>
                  <a:lnTo>
                    <a:pt x="0" y="683"/>
                  </a:lnTo>
                  <a:lnTo>
                    <a:pt x="0" y="681"/>
                  </a:lnTo>
                  <a:close/>
                  <a:moveTo>
                    <a:pt x="0" y="683"/>
                  </a:moveTo>
                  <a:lnTo>
                    <a:pt x="563" y="683"/>
                  </a:lnTo>
                  <a:lnTo>
                    <a:pt x="563" y="685"/>
                  </a:lnTo>
                  <a:lnTo>
                    <a:pt x="0" y="685"/>
                  </a:lnTo>
                  <a:lnTo>
                    <a:pt x="0" y="683"/>
                  </a:lnTo>
                  <a:close/>
                  <a:moveTo>
                    <a:pt x="0" y="685"/>
                  </a:moveTo>
                  <a:lnTo>
                    <a:pt x="561" y="685"/>
                  </a:lnTo>
                  <a:lnTo>
                    <a:pt x="561" y="688"/>
                  </a:lnTo>
                  <a:lnTo>
                    <a:pt x="0" y="688"/>
                  </a:lnTo>
                  <a:lnTo>
                    <a:pt x="0" y="685"/>
                  </a:lnTo>
                  <a:close/>
                  <a:moveTo>
                    <a:pt x="0" y="688"/>
                  </a:moveTo>
                  <a:lnTo>
                    <a:pt x="558" y="688"/>
                  </a:lnTo>
                  <a:lnTo>
                    <a:pt x="558" y="690"/>
                  </a:lnTo>
                  <a:lnTo>
                    <a:pt x="0" y="690"/>
                  </a:lnTo>
                  <a:lnTo>
                    <a:pt x="0" y="688"/>
                  </a:lnTo>
                  <a:close/>
                  <a:moveTo>
                    <a:pt x="0" y="690"/>
                  </a:moveTo>
                  <a:lnTo>
                    <a:pt x="556" y="690"/>
                  </a:lnTo>
                  <a:lnTo>
                    <a:pt x="556" y="692"/>
                  </a:lnTo>
                  <a:lnTo>
                    <a:pt x="0" y="692"/>
                  </a:lnTo>
                  <a:lnTo>
                    <a:pt x="0" y="690"/>
                  </a:lnTo>
                  <a:close/>
                  <a:moveTo>
                    <a:pt x="0" y="692"/>
                  </a:moveTo>
                  <a:lnTo>
                    <a:pt x="554" y="692"/>
                  </a:lnTo>
                  <a:lnTo>
                    <a:pt x="554" y="694"/>
                  </a:lnTo>
                  <a:lnTo>
                    <a:pt x="0" y="694"/>
                  </a:lnTo>
                  <a:lnTo>
                    <a:pt x="0" y="692"/>
                  </a:lnTo>
                  <a:close/>
                  <a:moveTo>
                    <a:pt x="0" y="694"/>
                  </a:moveTo>
                  <a:lnTo>
                    <a:pt x="552" y="694"/>
                  </a:lnTo>
                  <a:lnTo>
                    <a:pt x="552" y="697"/>
                  </a:lnTo>
                  <a:lnTo>
                    <a:pt x="0" y="697"/>
                  </a:lnTo>
                  <a:lnTo>
                    <a:pt x="0" y="694"/>
                  </a:lnTo>
                  <a:close/>
                  <a:moveTo>
                    <a:pt x="0" y="697"/>
                  </a:moveTo>
                  <a:lnTo>
                    <a:pt x="547" y="697"/>
                  </a:lnTo>
                  <a:lnTo>
                    <a:pt x="547" y="699"/>
                  </a:lnTo>
                  <a:lnTo>
                    <a:pt x="0" y="699"/>
                  </a:lnTo>
                  <a:lnTo>
                    <a:pt x="0" y="697"/>
                  </a:lnTo>
                  <a:close/>
                  <a:moveTo>
                    <a:pt x="0" y="699"/>
                  </a:moveTo>
                  <a:lnTo>
                    <a:pt x="545" y="699"/>
                  </a:lnTo>
                  <a:lnTo>
                    <a:pt x="545" y="701"/>
                  </a:lnTo>
                  <a:lnTo>
                    <a:pt x="0" y="701"/>
                  </a:lnTo>
                  <a:lnTo>
                    <a:pt x="0" y="699"/>
                  </a:lnTo>
                  <a:close/>
                  <a:moveTo>
                    <a:pt x="0" y="701"/>
                  </a:moveTo>
                  <a:lnTo>
                    <a:pt x="543" y="701"/>
                  </a:lnTo>
                  <a:lnTo>
                    <a:pt x="543" y="703"/>
                  </a:lnTo>
                  <a:lnTo>
                    <a:pt x="0" y="703"/>
                  </a:lnTo>
                  <a:lnTo>
                    <a:pt x="0" y="701"/>
                  </a:lnTo>
                  <a:close/>
                  <a:moveTo>
                    <a:pt x="0" y="703"/>
                  </a:moveTo>
                  <a:lnTo>
                    <a:pt x="541" y="703"/>
                  </a:lnTo>
                  <a:lnTo>
                    <a:pt x="541" y="705"/>
                  </a:lnTo>
                  <a:lnTo>
                    <a:pt x="0" y="705"/>
                  </a:lnTo>
                  <a:lnTo>
                    <a:pt x="0" y="703"/>
                  </a:lnTo>
                  <a:close/>
                  <a:moveTo>
                    <a:pt x="0" y="705"/>
                  </a:moveTo>
                  <a:lnTo>
                    <a:pt x="536" y="705"/>
                  </a:lnTo>
                  <a:lnTo>
                    <a:pt x="536" y="708"/>
                  </a:lnTo>
                  <a:lnTo>
                    <a:pt x="0" y="708"/>
                  </a:lnTo>
                  <a:lnTo>
                    <a:pt x="0" y="705"/>
                  </a:lnTo>
                  <a:close/>
                  <a:moveTo>
                    <a:pt x="0" y="708"/>
                  </a:moveTo>
                  <a:lnTo>
                    <a:pt x="534" y="708"/>
                  </a:lnTo>
                  <a:lnTo>
                    <a:pt x="534" y="710"/>
                  </a:lnTo>
                  <a:lnTo>
                    <a:pt x="0" y="710"/>
                  </a:lnTo>
                  <a:lnTo>
                    <a:pt x="0" y="708"/>
                  </a:lnTo>
                  <a:close/>
                  <a:moveTo>
                    <a:pt x="0" y="710"/>
                  </a:moveTo>
                  <a:lnTo>
                    <a:pt x="532" y="710"/>
                  </a:lnTo>
                  <a:lnTo>
                    <a:pt x="532" y="712"/>
                  </a:lnTo>
                  <a:lnTo>
                    <a:pt x="0" y="712"/>
                  </a:lnTo>
                  <a:lnTo>
                    <a:pt x="0" y="710"/>
                  </a:lnTo>
                  <a:close/>
                  <a:moveTo>
                    <a:pt x="0" y="712"/>
                  </a:moveTo>
                  <a:lnTo>
                    <a:pt x="529" y="712"/>
                  </a:lnTo>
                  <a:lnTo>
                    <a:pt x="529" y="714"/>
                  </a:lnTo>
                  <a:lnTo>
                    <a:pt x="0" y="714"/>
                  </a:lnTo>
                  <a:lnTo>
                    <a:pt x="0" y="712"/>
                  </a:lnTo>
                  <a:close/>
                  <a:moveTo>
                    <a:pt x="0" y="714"/>
                  </a:moveTo>
                  <a:lnTo>
                    <a:pt x="525" y="714"/>
                  </a:lnTo>
                  <a:lnTo>
                    <a:pt x="525" y="717"/>
                  </a:lnTo>
                  <a:lnTo>
                    <a:pt x="0" y="717"/>
                  </a:lnTo>
                  <a:lnTo>
                    <a:pt x="0" y="714"/>
                  </a:lnTo>
                  <a:close/>
                  <a:moveTo>
                    <a:pt x="0" y="717"/>
                  </a:moveTo>
                  <a:lnTo>
                    <a:pt x="520" y="717"/>
                  </a:lnTo>
                  <a:lnTo>
                    <a:pt x="520" y="719"/>
                  </a:lnTo>
                  <a:lnTo>
                    <a:pt x="0" y="719"/>
                  </a:lnTo>
                  <a:lnTo>
                    <a:pt x="0" y="717"/>
                  </a:lnTo>
                  <a:close/>
                  <a:moveTo>
                    <a:pt x="0" y="719"/>
                  </a:moveTo>
                  <a:lnTo>
                    <a:pt x="516" y="719"/>
                  </a:lnTo>
                  <a:lnTo>
                    <a:pt x="516" y="721"/>
                  </a:lnTo>
                  <a:lnTo>
                    <a:pt x="0" y="721"/>
                  </a:lnTo>
                  <a:lnTo>
                    <a:pt x="0" y="719"/>
                  </a:lnTo>
                  <a:close/>
                  <a:moveTo>
                    <a:pt x="0" y="721"/>
                  </a:moveTo>
                  <a:lnTo>
                    <a:pt x="511" y="721"/>
                  </a:lnTo>
                  <a:lnTo>
                    <a:pt x="511" y="723"/>
                  </a:lnTo>
                  <a:lnTo>
                    <a:pt x="0" y="723"/>
                  </a:lnTo>
                  <a:lnTo>
                    <a:pt x="0" y="721"/>
                  </a:lnTo>
                  <a:close/>
                  <a:moveTo>
                    <a:pt x="0" y="723"/>
                  </a:moveTo>
                  <a:lnTo>
                    <a:pt x="507" y="723"/>
                  </a:lnTo>
                  <a:lnTo>
                    <a:pt x="507" y="726"/>
                  </a:lnTo>
                  <a:lnTo>
                    <a:pt x="0" y="726"/>
                  </a:lnTo>
                  <a:lnTo>
                    <a:pt x="0" y="723"/>
                  </a:lnTo>
                  <a:close/>
                  <a:moveTo>
                    <a:pt x="0" y="726"/>
                  </a:moveTo>
                  <a:lnTo>
                    <a:pt x="503" y="726"/>
                  </a:lnTo>
                  <a:lnTo>
                    <a:pt x="503" y="728"/>
                  </a:lnTo>
                  <a:lnTo>
                    <a:pt x="0" y="728"/>
                  </a:lnTo>
                  <a:lnTo>
                    <a:pt x="0" y="726"/>
                  </a:lnTo>
                  <a:close/>
                  <a:moveTo>
                    <a:pt x="0" y="728"/>
                  </a:moveTo>
                  <a:lnTo>
                    <a:pt x="498" y="728"/>
                  </a:lnTo>
                  <a:lnTo>
                    <a:pt x="498" y="730"/>
                  </a:lnTo>
                  <a:lnTo>
                    <a:pt x="0" y="730"/>
                  </a:lnTo>
                  <a:lnTo>
                    <a:pt x="0" y="728"/>
                  </a:lnTo>
                  <a:close/>
                  <a:moveTo>
                    <a:pt x="0" y="730"/>
                  </a:moveTo>
                  <a:lnTo>
                    <a:pt x="494" y="730"/>
                  </a:lnTo>
                  <a:lnTo>
                    <a:pt x="494" y="732"/>
                  </a:lnTo>
                  <a:lnTo>
                    <a:pt x="0" y="732"/>
                  </a:lnTo>
                  <a:lnTo>
                    <a:pt x="0" y="730"/>
                  </a:lnTo>
                  <a:close/>
                  <a:moveTo>
                    <a:pt x="0" y="732"/>
                  </a:moveTo>
                  <a:lnTo>
                    <a:pt x="489" y="732"/>
                  </a:lnTo>
                  <a:lnTo>
                    <a:pt x="489" y="734"/>
                  </a:lnTo>
                  <a:lnTo>
                    <a:pt x="0" y="734"/>
                  </a:lnTo>
                  <a:lnTo>
                    <a:pt x="0" y="732"/>
                  </a:lnTo>
                  <a:close/>
                  <a:moveTo>
                    <a:pt x="0" y="734"/>
                  </a:moveTo>
                  <a:lnTo>
                    <a:pt x="485" y="734"/>
                  </a:lnTo>
                  <a:lnTo>
                    <a:pt x="485" y="737"/>
                  </a:lnTo>
                  <a:lnTo>
                    <a:pt x="0" y="737"/>
                  </a:lnTo>
                  <a:lnTo>
                    <a:pt x="0" y="734"/>
                  </a:lnTo>
                  <a:close/>
                  <a:moveTo>
                    <a:pt x="0" y="737"/>
                  </a:moveTo>
                  <a:lnTo>
                    <a:pt x="487" y="737"/>
                  </a:lnTo>
                  <a:lnTo>
                    <a:pt x="487" y="741"/>
                  </a:lnTo>
                  <a:lnTo>
                    <a:pt x="0" y="741"/>
                  </a:lnTo>
                  <a:lnTo>
                    <a:pt x="0" y="737"/>
                  </a:lnTo>
                  <a:close/>
                  <a:moveTo>
                    <a:pt x="0" y="741"/>
                  </a:moveTo>
                  <a:lnTo>
                    <a:pt x="489" y="741"/>
                  </a:lnTo>
                  <a:lnTo>
                    <a:pt x="489" y="748"/>
                  </a:lnTo>
                  <a:lnTo>
                    <a:pt x="0" y="748"/>
                  </a:lnTo>
                  <a:lnTo>
                    <a:pt x="0" y="741"/>
                  </a:lnTo>
                  <a:close/>
                  <a:moveTo>
                    <a:pt x="0" y="748"/>
                  </a:moveTo>
                  <a:lnTo>
                    <a:pt x="491" y="748"/>
                  </a:lnTo>
                  <a:lnTo>
                    <a:pt x="491" y="752"/>
                  </a:lnTo>
                  <a:lnTo>
                    <a:pt x="0" y="752"/>
                  </a:lnTo>
                  <a:lnTo>
                    <a:pt x="0" y="748"/>
                  </a:lnTo>
                  <a:close/>
                  <a:moveTo>
                    <a:pt x="0" y="752"/>
                  </a:moveTo>
                  <a:lnTo>
                    <a:pt x="139" y="752"/>
                  </a:lnTo>
                  <a:lnTo>
                    <a:pt x="139" y="755"/>
                  </a:lnTo>
                  <a:lnTo>
                    <a:pt x="0" y="755"/>
                  </a:lnTo>
                  <a:lnTo>
                    <a:pt x="0" y="752"/>
                  </a:lnTo>
                  <a:close/>
                  <a:moveTo>
                    <a:pt x="342" y="752"/>
                  </a:moveTo>
                  <a:lnTo>
                    <a:pt x="494" y="752"/>
                  </a:lnTo>
                  <a:lnTo>
                    <a:pt x="494" y="755"/>
                  </a:lnTo>
                  <a:lnTo>
                    <a:pt x="342" y="755"/>
                  </a:lnTo>
                  <a:lnTo>
                    <a:pt x="342" y="752"/>
                  </a:lnTo>
                  <a:close/>
                  <a:moveTo>
                    <a:pt x="0" y="755"/>
                  </a:moveTo>
                  <a:lnTo>
                    <a:pt x="139" y="755"/>
                  </a:lnTo>
                  <a:lnTo>
                    <a:pt x="139" y="759"/>
                  </a:lnTo>
                  <a:lnTo>
                    <a:pt x="0" y="759"/>
                  </a:lnTo>
                  <a:lnTo>
                    <a:pt x="0" y="755"/>
                  </a:lnTo>
                  <a:close/>
                  <a:moveTo>
                    <a:pt x="344" y="755"/>
                  </a:moveTo>
                  <a:lnTo>
                    <a:pt x="494" y="755"/>
                  </a:lnTo>
                  <a:lnTo>
                    <a:pt x="494" y="759"/>
                  </a:lnTo>
                  <a:lnTo>
                    <a:pt x="344" y="759"/>
                  </a:lnTo>
                  <a:lnTo>
                    <a:pt x="344" y="755"/>
                  </a:lnTo>
                  <a:close/>
                  <a:moveTo>
                    <a:pt x="0" y="759"/>
                  </a:moveTo>
                  <a:lnTo>
                    <a:pt x="139" y="759"/>
                  </a:lnTo>
                  <a:lnTo>
                    <a:pt x="139" y="766"/>
                  </a:lnTo>
                  <a:lnTo>
                    <a:pt x="0" y="766"/>
                  </a:lnTo>
                  <a:lnTo>
                    <a:pt x="0" y="759"/>
                  </a:lnTo>
                  <a:close/>
                  <a:moveTo>
                    <a:pt x="346" y="759"/>
                  </a:moveTo>
                  <a:lnTo>
                    <a:pt x="496" y="759"/>
                  </a:lnTo>
                  <a:lnTo>
                    <a:pt x="496" y="766"/>
                  </a:lnTo>
                  <a:lnTo>
                    <a:pt x="346" y="766"/>
                  </a:lnTo>
                  <a:lnTo>
                    <a:pt x="346" y="759"/>
                  </a:lnTo>
                  <a:close/>
                  <a:moveTo>
                    <a:pt x="0" y="766"/>
                  </a:moveTo>
                  <a:lnTo>
                    <a:pt x="139" y="766"/>
                  </a:lnTo>
                  <a:lnTo>
                    <a:pt x="139" y="770"/>
                  </a:lnTo>
                  <a:lnTo>
                    <a:pt x="0" y="770"/>
                  </a:lnTo>
                  <a:lnTo>
                    <a:pt x="0" y="766"/>
                  </a:lnTo>
                  <a:close/>
                  <a:moveTo>
                    <a:pt x="348" y="766"/>
                  </a:moveTo>
                  <a:lnTo>
                    <a:pt x="498" y="766"/>
                  </a:lnTo>
                  <a:lnTo>
                    <a:pt x="498" y="770"/>
                  </a:lnTo>
                  <a:lnTo>
                    <a:pt x="348" y="770"/>
                  </a:lnTo>
                  <a:lnTo>
                    <a:pt x="348" y="766"/>
                  </a:lnTo>
                  <a:close/>
                  <a:moveTo>
                    <a:pt x="0" y="770"/>
                  </a:moveTo>
                  <a:lnTo>
                    <a:pt x="139" y="770"/>
                  </a:lnTo>
                  <a:lnTo>
                    <a:pt x="139" y="772"/>
                  </a:lnTo>
                  <a:lnTo>
                    <a:pt x="0" y="772"/>
                  </a:lnTo>
                  <a:lnTo>
                    <a:pt x="0" y="770"/>
                  </a:lnTo>
                  <a:close/>
                  <a:moveTo>
                    <a:pt x="348" y="770"/>
                  </a:moveTo>
                  <a:lnTo>
                    <a:pt x="500" y="770"/>
                  </a:lnTo>
                  <a:lnTo>
                    <a:pt x="500" y="772"/>
                  </a:lnTo>
                  <a:lnTo>
                    <a:pt x="348" y="772"/>
                  </a:lnTo>
                  <a:lnTo>
                    <a:pt x="348" y="770"/>
                  </a:lnTo>
                  <a:close/>
                  <a:moveTo>
                    <a:pt x="0" y="772"/>
                  </a:moveTo>
                  <a:lnTo>
                    <a:pt x="139" y="772"/>
                  </a:lnTo>
                  <a:lnTo>
                    <a:pt x="139" y="777"/>
                  </a:lnTo>
                  <a:lnTo>
                    <a:pt x="0" y="777"/>
                  </a:lnTo>
                  <a:lnTo>
                    <a:pt x="0" y="772"/>
                  </a:lnTo>
                  <a:close/>
                  <a:moveTo>
                    <a:pt x="351" y="772"/>
                  </a:moveTo>
                  <a:lnTo>
                    <a:pt x="500" y="772"/>
                  </a:lnTo>
                  <a:lnTo>
                    <a:pt x="500" y="777"/>
                  </a:lnTo>
                  <a:lnTo>
                    <a:pt x="351" y="777"/>
                  </a:lnTo>
                  <a:lnTo>
                    <a:pt x="351" y="772"/>
                  </a:lnTo>
                  <a:close/>
                  <a:moveTo>
                    <a:pt x="0" y="777"/>
                  </a:moveTo>
                  <a:lnTo>
                    <a:pt x="139" y="777"/>
                  </a:lnTo>
                  <a:lnTo>
                    <a:pt x="139" y="784"/>
                  </a:lnTo>
                  <a:lnTo>
                    <a:pt x="0" y="784"/>
                  </a:lnTo>
                  <a:lnTo>
                    <a:pt x="0" y="777"/>
                  </a:lnTo>
                  <a:close/>
                  <a:moveTo>
                    <a:pt x="353" y="777"/>
                  </a:moveTo>
                  <a:lnTo>
                    <a:pt x="503" y="777"/>
                  </a:lnTo>
                  <a:lnTo>
                    <a:pt x="503" y="784"/>
                  </a:lnTo>
                  <a:lnTo>
                    <a:pt x="353" y="784"/>
                  </a:lnTo>
                  <a:lnTo>
                    <a:pt x="353" y="777"/>
                  </a:lnTo>
                  <a:close/>
                  <a:moveTo>
                    <a:pt x="0" y="784"/>
                  </a:moveTo>
                  <a:lnTo>
                    <a:pt x="139" y="784"/>
                  </a:lnTo>
                  <a:lnTo>
                    <a:pt x="139" y="788"/>
                  </a:lnTo>
                  <a:lnTo>
                    <a:pt x="0" y="788"/>
                  </a:lnTo>
                  <a:lnTo>
                    <a:pt x="0" y="784"/>
                  </a:lnTo>
                  <a:close/>
                  <a:moveTo>
                    <a:pt x="355" y="784"/>
                  </a:moveTo>
                  <a:lnTo>
                    <a:pt x="505" y="784"/>
                  </a:lnTo>
                  <a:lnTo>
                    <a:pt x="505" y="788"/>
                  </a:lnTo>
                  <a:lnTo>
                    <a:pt x="355" y="788"/>
                  </a:lnTo>
                  <a:lnTo>
                    <a:pt x="355" y="784"/>
                  </a:lnTo>
                  <a:close/>
                  <a:moveTo>
                    <a:pt x="0" y="788"/>
                  </a:moveTo>
                  <a:lnTo>
                    <a:pt x="139" y="788"/>
                  </a:lnTo>
                  <a:lnTo>
                    <a:pt x="139" y="790"/>
                  </a:lnTo>
                  <a:lnTo>
                    <a:pt x="0" y="790"/>
                  </a:lnTo>
                  <a:lnTo>
                    <a:pt x="0" y="788"/>
                  </a:lnTo>
                  <a:close/>
                  <a:moveTo>
                    <a:pt x="355" y="788"/>
                  </a:moveTo>
                  <a:lnTo>
                    <a:pt x="507" y="788"/>
                  </a:lnTo>
                  <a:lnTo>
                    <a:pt x="507" y="790"/>
                  </a:lnTo>
                  <a:lnTo>
                    <a:pt x="355" y="790"/>
                  </a:lnTo>
                  <a:lnTo>
                    <a:pt x="355" y="788"/>
                  </a:lnTo>
                  <a:close/>
                  <a:moveTo>
                    <a:pt x="0" y="790"/>
                  </a:moveTo>
                  <a:lnTo>
                    <a:pt x="139" y="790"/>
                  </a:lnTo>
                  <a:lnTo>
                    <a:pt x="139" y="795"/>
                  </a:lnTo>
                  <a:lnTo>
                    <a:pt x="0" y="795"/>
                  </a:lnTo>
                  <a:lnTo>
                    <a:pt x="0" y="790"/>
                  </a:lnTo>
                  <a:close/>
                  <a:moveTo>
                    <a:pt x="357" y="790"/>
                  </a:moveTo>
                  <a:lnTo>
                    <a:pt x="507" y="790"/>
                  </a:lnTo>
                  <a:lnTo>
                    <a:pt x="507" y="795"/>
                  </a:lnTo>
                  <a:lnTo>
                    <a:pt x="357" y="795"/>
                  </a:lnTo>
                  <a:lnTo>
                    <a:pt x="357" y="790"/>
                  </a:lnTo>
                  <a:close/>
                  <a:moveTo>
                    <a:pt x="0" y="795"/>
                  </a:moveTo>
                  <a:lnTo>
                    <a:pt x="139" y="795"/>
                  </a:lnTo>
                  <a:lnTo>
                    <a:pt x="139" y="801"/>
                  </a:lnTo>
                  <a:lnTo>
                    <a:pt x="0" y="801"/>
                  </a:lnTo>
                  <a:lnTo>
                    <a:pt x="0" y="795"/>
                  </a:lnTo>
                  <a:close/>
                  <a:moveTo>
                    <a:pt x="360" y="795"/>
                  </a:moveTo>
                  <a:lnTo>
                    <a:pt x="509" y="795"/>
                  </a:lnTo>
                  <a:lnTo>
                    <a:pt x="509" y="801"/>
                  </a:lnTo>
                  <a:lnTo>
                    <a:pt x="360" y="801"/>
                  </a:lnTo>
                  <a:lnTo>
                    <a:pt x="360" y="795"/>
                  </a:lnTo>
                  <a:close/>
                  <a:moveTo>
                    <a:pt x="0" y="801"/>
                  </a:moveTo>
                  <a:lnTo>
                    <a:pt x="139" y="801"/>
                  </a:lnTo>
                  <a:lnTo>
                    <a:pt x="139" y="806"/>
                  </a:lnTo>
                  <a:lnTo>
                    <a:pt x="0" y="806"/>
                  </a:lnTo>
                  <a:lnTo>
                    <a:pt x="0" y="801"/>
                  </a:lnTo>
                  <a:close/>
                  <a:moveTo>
                    <a:pt x="362" y="801"/>
                  </a:moveTo>
                  <a:lnTo>
                    <a:pt x="511" y="801"/>
                  </a:lnTo>
                  <a:lnTo>
                    <a:pt x="511" y="806"/>
                  </a:lnTo>
                  <a:lnTo>
                    <a:pt x="362" y="806"/>
                  </a:lnTo>
                  <a:lnTo>
                    <a:pt x="362" y="801"/>
                  </a:lnTo>
                  <a:close/>
                  <a:moveTo>
                    <a:pt x="0" y="806"/>
                  </a:moveTo>
                  <a:lnTo>
                    <a:pt x="139" y="806"/>
                  </a:lnTo>
                  <a:lnTo>
                    <a:pt x="139" y="808"/>
                  </a:lnTo>
                  <a:lnTo>
                    <a:pt x="0" y="808"/>
                  </a:lnTo>
                  <a:lnTo>
                    <a:pt x="0" y="806"/>
                  </a:lnTo>
                  <a:close/>
                  <a:moveTo>
                    <a:pt x="362" y="806"/>
                  </a:moveTo>
                  <a:lnTo>
                    <a:pt x="514" y="806"/>
                  </a:lnTo>
                  <a:lnTo>
                    <a:pt x="514" y="808"/>
                  </a:lnTo>
                  <a:lnTo>
                    <a:pt x="362" y="808"/>
                  </a:lnTo>
                  <a:lnTo>
                    <a:pt x="362" y="806"/>
                  </a:lnTo>
                  <a:close/>
                  <a:moveTo>
                    <a:pt x="0" y="808"/>
                  </a:moveTo>
                  <a:lnTo>
                    <a:pt x="139" y="808"/>
                  </a:lnTo>
                  <a:lnTo>
                    <a:pt x="139" y="813"/>
                  </a:lnTo>
                  <a:lnTo>
                    <a:pt x="0" y="813"/>
                  </a:lnTo>
                  <a:lnTo>
                    <a:pt x="0" y="808"/>
                  </a:lnTo>
                  <a:close/>
                  <a:moveTo>
                    <a:pt x="364" y="808"/>
                  </a:moveTo>
                  <a:lnTo>
                    <a:pt x="514" y="808"/>
                  </a:lnTo>
                  <a:lnTo>
                    <a:pt x="514" y="813"/>
                  </a:lnTo>
                  <a:lnTo>
                    <a:pt x="364" y="813"/>
                  </a:lnTo>
                  <a:lnTo>
                    <a:pt x="364" y="808"/>
                  </a:lnTo>
                  <a:close/>
                  <a:moveTo>
                    <a:pt x="0" y="813"/>
                  </a:moveTo>
                  <a:lnTo>
                    <a:pt x="139" y="813"/>
                  </a:lnTo>
                  <a:lnTo>
                    <a:pt x="139" y="819"/>
                  </a:lnTo>
                  <a:lnTo>
                    <a:pt x="0" y="819"/>
                  </a:lnTo>
                  <a:lnTo>
                    <a:pt x="0" y="813"/>
                  </a:lnTo>
                  <a:close/>
                  <a:moveTo>
                    <a:pt x="366" y="813"/>
                  </a:moveTo>
                  <a:lnTo>
                    <a:pt x="516" y="813"/>
                  </a:lnTo>
                  <a:lnTo>
                    <a:pt x="516" y="819"/>
                  </a:lnTo>
                  <a:lnTo>
                    <a:pt x="366" y="819"/>
                  </a:lnTo>
                  <a:lnTo>
                    <a:pt x="366" y="813"/>
                  </a:lnTo>
                  <a:close/>
                  <a:moveTo>
                    <a:pt x="0" y="819"/>
                  </a:moveTo>
                  <a:lnTo>
                    <a:pt x="139" y="819"/>
                  </a:lnTo>
                  <a:lnTo>
                    <a:pt x="139" y="824"/>
                  </a:lnTo>
                  <a:lnTo>
                    <a:pt x="0" y="824"/>
                  </a:lnTo>
                  <a:lnTo>
                    <a:pt x="0" y="819"/>
                  </a:lnTo>
                  <a:close/>
                  <a:moveTo>
                    <a:pt x="369" y="819"/>
                  </a:moveTo>
                  <a:lnTo>
                    <a:pt x="518" y="819"/>
                  </a:lnTo>
                  <a:lnTo>
                    <a:pt x="518" y="824"/>
                  </a:lnTo>
                  <a:lnTo>
                    <a:pt x="369" y="824"/>
                  </a:lnTo>
                  <a:lnTo>
                    <a:pt x="369" y="819"/>
                  </a:lnTo>
                  <a:close/>
                  <a:moveTo>
                    <a:pt x="0" y="824"/>
                  </a:moveTo>
                  <a:lnTo>
                    <a:pt x="139" y="824"/>
                  </a:lnTo>
                  <a:lnTo>
                    <a:pt x="139" y="826"/>
                  </a:lnTo>
                  <a:lnTo>
                    <a:pt x="0" y="826"/>
                  </a:lnTo>
                  <a:lnTo>
                    <a:pt x="0" y="824"/>
                  </a:lnTo>
                  <a:close/>
                  <a:moveTo>
                    <a:pt x="369" y="824"/>
                  </a:moveTo>
                  <a:lnTo>
                    <a:pt x="520" y="824"/>
                  </a:lnTo>
                  <a:lnTo>
                    <a:pt x="520" y="826"/>
                  </a:lnTo>
                  <a:lnTo>
                    <a:pt x="369" y="826"/>
                  </a:lnTo>
                  <a:lnTo>
                    <a:pt x="369" y="824"/>
                  </a:lnTo>
                  <a:close/>
                  <a:moveTo>
                    <a:pt x="0" y="826"/>
                  </a:moveTo>
                  <a:lnTo>
                    <a:pt x="139" y="826"/>
                  </a:lnTo>
                  <a:lnTo>
                    <a:pt x="139" y="831"/>
                  </a:lnTo>
                  <a:lnTo>
                    <a:pt x="0" y="831"/>
                  </a:lnTo>
                  <a:lnTo>
                    <a:pt x="0" y="826"/>
                  </a:lnTo>
                  <a:close/>
                  <a:moveTo>
                    <a:pt x="371" y="826"/>
                  </a:moveTo>
                  <a:lnTo>
                    <a:pt x="520" y="826"/>
                  </a:lnTo>
                  <a:lnTo>
                    <a:pt x="520" y="831"/>
                  </a:lnTo>
                  <a:lnTo>
                    <a:pt x="371" y="831"/>
                  </a:lnTo>
                  <a:lnTo>
                    <a:pt x="371" y="826"/>
                  </a:lnTo>
                  <a:close/>
                  <a:moveTo>
                    <a:pt x="0" y="831"/>
                  </a:moveTo>
                  <a:lnTo>
                    <a:pt x="139" y="831"/>
                  </a:lnTo>
                  <a:lnTo>
                    <a:pt x="139" y="835"/>
                  </a:lnTo>
                  <a:lnTo>
                    <a:pt x="0" y="835"/>
                  </a:lnTo>
                  <a:lnTo>
                    <a:pt x="0" y="831"/>
                  </a:lnTo>
                  <a:close/>
                  <a:moveTo>
                    <a:pt x="373" y="831"/>
                  </a:moveTo>
                  <a:lnTo>
                    <a:pt x="523" y="831"/>
                  </a:lnTo>
                  <a:lnTo>
                    <a:pt x="523" y="835"/>
                  </a:lnTo>
                  <a:lnTo>
                    <a:pt x="373" y="835"/>
                  </a:lnTo>
                  <a:lnTo>
                    <a:pt x="373" y="831"/>
                  </a:lnTo>
                  <a:close/>
                  <a:moveTo>
                    <a:pt x="0" y="835"/>
                  </a:moveTo>
                  <a:lnTo>
                    <a:pt x="139" y="835"/>
                  </a:lnTo>
                  <a:lnTo>
                    <a:pt x="139" y="837"/>
                  </a:lnTo>
                  <a:lnTo>
                    <a:pt x="0" y="837"/>
                  </a:lnTo>
                  <a:lnTo>
                    <a:pt x="0" y="835"/>
                  </a:lnTo>
                  <a:close/>
                  <a:moveTo>
                    <a:pt x="373" y="835"/>
                  </a:moveTo>
                  <a:lnTo>
                    <a:pt x="525" y="835"/>
                  </a:lnTo>
                  <a:lnTo>
                    <a:pt x="525" y="837"/>
                  </a:lnTo>
                  <a:lnTo>
                    <a:pt x="373" y="837"/>
                  </a:lnTo>
                  <a:lnTo>
                    <a:pt x="373" y="835"/>
                  </a:lnTo>
                  <a:close/>
                  <a:moveTo>
                    <a:pt x="0" y="837"/>
                  </a:moveTo>
                  <a:lnTo>
                    <a:pt x="139" y="837"/>
                  </a:lnTo>
                  <a:lnTo>
                    <a:pt x="139" y="842"/>
                  </a:lnTo>
                  <a:lnTo>
                    <a:pt x="0" y="842"/>
                  </a:lnTo>
                  <a:lnTo>
                    <a:pt x="0" y="837"/>
                  </a:lnTo>
                  <a:close/>
                  <a:moveTo>
                    <a:pt x="375" y="837"/>
                  </a:moveTo>
                  <a:lnTo>
                    <a:pt x="525" y="837"/>
                  </a:lnTo>
                  <a:lnTo>
                    <a:pt x="525" y="842"/>
                  </a:lnTo>
                  <a:lnTo>
                    <a:pt x="375" y="842"/>
                  </a:lnTo>
                  <a:lnTo>
                    <a:pt x="375" y="837"/>
                  </a:lnTo>
                  <a:close/>
                  <a:moveTo>
                    <a:pt x="0" y="842"/>
                  </a:moveTo>
                  <a:lnTo>
                    <a:pt x="139" y="842"/>
                  </a:lnTo>
                  <a:lnTo>
                    <a:pt x="139" y="844"/>
                  </a:lnTo>
                  <a:lnTo>
                    <a:pt x="0" y="844"/>
                  </a:lnTo>
                  <a:lnTo>
                    <a:pt x="0" y="842"/>
                  </a:lnTo>
                  <a:close/>
                  <a:moveTo>
                    <a:pt x="375" y="842"/>
                  </a:moveTo>
                  <a:lnTo>
                    <a:pt x="527" y="842"/>
                  </a:lnTo>
                  <a:lnTo>
                    <a:pt x="527" y="844"/>
                  </a:lnTo>
                  <a:lnTo>
                    <a:pt x="375" y="844"/>
                  </a:lnTo>
                  <a:lnTo>
                    <a:pt x="375" y="842"/>
                  </a:lnTo>
                  <a:close/>
                  <a:moveTo>
                    <a:pt x="0" y="844"/>
                  </a:moveTo>
                  <a:lnTo>
                    <a:pt x="139" y="844"/>
                  </a:lnTo>
                  <a:lnTo>
                    <a:pt x="139" y="848"/>
                  </a:lnTo>
                  <a:lnTo>
                    <a:pt x="0" y="848"/>
                  </a:lnTo>
                  <a:lnTo>
                    <a:pt x="0" y="844"/>
                  </a:lnTo>
                  <a:close/>
                  <a:moveTo>
                    <a:pt x="378" y="844"/>
                  </a:moveTo>
                  <a:lnTo>
                    <a:pt x="527" y="844"/>
                  </a:lnTo>
                  <a:lnTo>
                    <a:pt x="527" y="848"/>
                  </a:lnTo>
                  <a:lnTo>
                    <a:pt x="378" y="848"/>
                  </a:lnTo>
                  <a:lnTo>
                    <a:pt x="378" y="844"/>
                  </a:lnTo>
                  <a:close/>
                  <a:moveTo>
                    <a:pt x="0" y="848"/>
                  </a:moveTo>
                  <a:lnTo>
                    <a:pt x="139" y="848"/>
                  </a:lnTo>
                  <a:lnTo>
                    <a:pt x="139" y="853"/>
                  </a:lnTo>
                  <a:lnTo>
                    <a:pt x="0" y="853"/>
                  </a:lnTo>
                  <a:lnTo>
                    <a:pt x="0" y="848"/>
                  </a:lnTo>
                  <a:close/>
                  <a:moveTo>
                    <a:pt x="380" y="848"/>
                  </a:moveTo>
                  <a:lnTo>
                    <a:pt x="529" y="848"/>
                  </a:lnTo>
                  <a:lnTo>
                    <a:pt x="529" y="853"/>
                  </a:lnTo>
                  <a:lnTo>
                    <a:pt x="380" y="853"/>
                  </a:lnTo>
                  <a:lnTo>
                    <a:pt x="380" y="848"/>
                  </a:lnTo>
                  <a:close/>
                  <a:moveTo>
                    <a:pt x="0" y="853"/>
                  </a:moveTo>
                  <a:lnTo>
                    <a:pt x="139" y="853"/>
                  </a:lnTo>
                  <a:lnTo>
                    <a:pt x="139" y="855"/>
                  </a:lnTo>
                  <a:lnTo>
                    <a:pt x="0" y="855"/>
                  </a:lnTo>
                  <a:lnTo>
                    <a:pt x="0" y="853"/>
                  </a:lnTo>
                  <a:close/>
                  <a:moveTo>
                    <a:pt x="380" y="853"/>
                  </a:moveTo>
                  <a:lnTo>
                    <a:pt x="532" y="853"/>
                  </a:lnTo>
                  <a:lnTo>
                    <a:pt x="532" y="855"/>
                  </a:lnTo>
                  <a:lnTo>
                    <a:pt x="380" y="855"/>
                  </a:lnTo>
                  <a:lnTo>
                    <a:pt x="380" y="853"/>
                  </a:lnTo>
                  <a:close/>
                  <a:moveTo>
                    <a:pt x="0" y="855"/>
                  </a:moveTo>
                  <a:lnTo>
                    <a:pt x="139" y="855"/>
                  </a:lnTo>
                  <a:lnTo>
                    <a:pt x="139" y="860"/>
                  </a:lnTo>
                  <a:lnTo>
                    <a:pt x="0" y="860"/>
                  </a:lnTo>
                  <a:lnTo>
                    <a:pt x="0" y="855"/>
                  </a:lnTo>
                  <a:close/>
                  <a:moveTo>
                    <a:pt x="382" y="855"/>
                  </a:moveTo>
                  <a:lnTo>
                    <a:pt x="532" y="855"/>
                  </a:lnTo>
                  <a:lnTo>
                    <a:pt x="532" y="860"/>
                  </a:lnTo>
                  <a:lnTo>
                    <a:pt x="382" y="860"/>
                  </a:lnTo>
                  <a:lnTo>
                    <a:pt x="382" y="855"/>
                  </a:lnTo>
                  <a:close/>
                  <a:moveTo>
                    <a:pt x="0" y="860"/>
                  </a:moveTo>
                  <a:lnTo>
                    <a:pt x="139" y="860"/>
                  </a:lnTo>
                  <a:lnTo>
                    <a:pt x="139" y="862"/>
                  </a:lnTo>
                  <a:lnTo>
                    <a:pt x="0" y="862"/>
                  </a:lnTo>
                  <a:lnTo>
                    <a:pt x="0" y="860"/>
                  </a:lnTo>
                  <a:close/>
                  <a:moveTo>
                    <a:pt x="382" y="860"/>
                  </a:moveTo>
                  <a:lnTo>
                    <a:pt x="534" y="860"/>
                  </a:lnTo>
                  <a:lnTo>
                    <a:pt x="534" y="862"/>
                  </a:lnTo>
                  <a:lnTo>
                    <a:pt x="382" y="862"/>
                  </a:lnTo>
                  <a:lnTo>
                    <a:pt x="382" y="860"/>
                  </a:lnTo>
                  <a:close/>
                  <a:moveTo>
                    <a:pt x="0" y="862"/>
                  </a:moveTo>
                  <a:lnTo>
                    <a:pt x="139" y="862"/>
                  </a:lnTo>
                  <a:lnTo>
                    <a:pt x="139" y="866"/>
                  </a:lnTo>
                  <a:lnTo>
                    <a:pt x="0" y="866"/>
                  </a:lnTo>
                  <a:lnTo>
                    <a:pt x="0" y="862"/>
                  </a:lnTo>
                  <a:close/>
                  <a:moveTo>
                    <a:pt x="384" y="862"/>
                  </a:moveTo>
                  <a:lnTo>
                    <a:pt x="534" y="862"/>
                  </a:lnTo>
                  <a:lnTo>
                    <a:pt x="534" y="866"/>
                  </a:lnTo>
                  <a:lnTo>
                    <a:pt x="384" y="866"/>
                  </a:lnTo>
                  <a:lnTo>
                    <a:pt x="384" y="862"/>
                  </a:lnTo>
                  <a:close/>
                  <a:moveTo>
                    <a:pt x="0" y="866"/>
                  </a:moveTo>
                  <a:lnTo>
                    <a:pt x="139" y="866"/>
                  </a:lnTo>
                  <a:lnTo>
                    <a:pt x="139" y="871"/>
                  </a:lnTo>
                  <a:lnTo>
                    <a:pt x="0" y="871"/>
                  </a:lnTo>
                  <a:lnTo>
                    <a:pt x="0" y="866"/>
                  </a:lnTo>
                  <a:close/>
                  <a:moveTo>
                    <a:pt x="386" y="866"/>
                  </a:moveTo>
                  <a:lnTo>
                    <a:pt x="536" y="866"/>
                  </a:lnTo>
                  <a:lnTo>
                    <a:pt x="536" y="871"/>
                  </a:lnTo>
                  <a:lnTo>
                    <a:pt x="386" y="871"/>
                  </a:lnTo>
                  <a:lnTo>
                    <a:pt x="386" y="866"/>
                  </a:lnTo>
                  <a:close/>
                  <a:moveTo>
                    <a:pt x="0" y="871"/>
                  </a:moveTo>
                  <a:lnTo>
                    <a:pt x="139" y="871"/>
                  </a:lnTo>
                  <a:lnTo>
                    <a:pt x="139" y="873"/>
                  </a:lnTo>
                  <a:lnTo>
                    <a:pt x="0" y="873"/>
                  </a:lnTo>
                  <a:lnTo>
                    <a:pt x="0" y="871"/>
                  </a:lnTo>
                  <a:close/>
                  <a:moveTo>
                    <a:pt x="386" y="871"/>
                  </a:moveTo>
                  <a:lnTo>
                    <a:pt x="538" y="871"/>
                  </a:lnTo>
                  <a:lnTo>
                    <a:pt x="538" y="873"/>
                  </a:lnTo>
                  <a:lnTo>
                    <a:pt x="386" y="873"/>
                  </a:lnTo>
                  <a:lnTo>
                    <a:pt x="386" y="871"/>
                  </a:lnTo>
                  <a:close/>
                  <a:moveTo>
                    <a:pt x="0" y="873"/>
                  </a:moveTo>
                  <a:lnTo>
                    <a:pt x="139" y="873"/>
                  </a:lnTo>
                  <a:lnTo>
                    <a:pt x="139" y="877"/>
                  </a:lnTo>
                  <a:lnTo>
                    <a:pt x="0" y="877"/>
                  </a:lnTo>
                  <a:lnTo>
                    <a:pt x="0" y="873"/>
                  </a:lnTo>
                  <a:close/>
                  <a:moveTo>
                    <a:pt x="389" y="873"/>
                  </a:moveTo>
                  <a:lnTo>
                    <a:pt x="538" y="873"/>
                  </a:lnTo>
                  <a:lnTo>
                    <a:pt x="538" y="877"/>
                  </a:lnTo>
                  <a:lnTo>
                    <a:pt x="389" y="877"/>
                  </a:lnTo>
                  <a:lnTo>
                    <a:pt x="389" y="873"/>
                  </a:lnTo>
                  <a:close/>
                  <a:moveTo>
                    <a:pt x="0" y="877"/>
                  </a:moveTo>
                  <a:lnTo>
                    <a:pt x="139" y="877"/>
                  </a:lnTo>
                  <a:lnTo>
                    <a:pt x="139" y="880"/>
                  </a:lnTo>
                  <a:lnTo>
                    <a:pt x="0" y="880"/>
                  </a:lnTo>
                  <a:lnTo>
                    <a:pt x="0" y="877"/>
                  </a:lnTo>
                  <a:close/>
                  <a:moveTo>
                    <a:pt x="389" y="877"/>
                  </a:moveTo>
                  <a:lnTo>
                    <a:pt x="541" y="877"/>
                  </a:lnTo>
                  <a:lnTo>
                    <a:pt x="541" y="880"/>
                  </a:lnTo>
                  <a:lnTo>
                    <a:pt x="389" y="880"/>
                  </a:lnTo>
                  <a:lnTo>
                    <a:pt x="389" y="877"/>
                  </a:lnTo>
                  <a:close/>
                  <a:moveTo>
                    <a:pt x="0" y="880"/>
                  </a:moveTo>
                  <a:lnTo>
                    <a:pt x="139" y="880"/>
                  </a:lnTo>
                  <a:lnTo>
                    <a:pt x="139" y="884"/>
                  </a:lnTo>
                  <a:lnTo>
                    <a:pt x="0" y="884"/>
                  </a:lnTo>
                  <a:lnTo>
                    <a:pt x="0" y="880"/>
                  </a:lnTo>
                  <a:close/>
                  <a:moveTo>
                    <a:pt x="391" y="880"/>
                  </a:moveTo>
                  <a:lnTo>
                    <a:pt x="541" y="880"/>
                  </a:lnTo>
                  <a:lnTo>
                    <a:pt x="541" y="884"/>
                  </a:lnTo>
                  <a:lnTo>
                    <a:pt x="391" y="884"/>
                  </a:lnTo>
                  <a:lnTo>
                    <a:pt x="391" y="880"/>
                  </a:lnTo>
                  <a:close/>
                  <a:moveTo>
                    <a:pt x="0" y="884"/>
                  </a:moveTo>
                  <a:lnTo>
                    <a:pt x="139" y="884"/>
                  </a:lnTo>
                  <a:lnTo>
                    <a:pt x="139" y="889"/>
                  </a:lnTo>
                  <a:lnTo>
                    <a:pt x="0" y="889"/>
                  </a:lnTo>
                  <a:lnTo>
                    <a:pt x="0" y="884"/>
                  </a:lnTo>
                  <a:close/>
                  <a:moveTo>
                    <a:pt x="393" y="884"/>
                  </a:moveTo>
                  <a:lnTo>
                    <a:pt x="543" y="884"/>
                  </a:lnTo>
                  <a:lnTo>
                    <a:pt x="543" y="889"/>
                  </a:lnTo>
                  <a:lnTo>
                    <a:pt x="393" y="889"/>
                  </a:lnTo>
                  <a:lnTo>
                    <a:pt x="393" y="884"/>
                  </a:lnTo>
                  <a:close/>
                  <a:moveTo>
                    <a:pt x="0" y="889"/>
                  </a:moveTo>
                  <a:lnTo>
                    <a:pt x="139" y="889"/>
                  </a:lnTo>
                  <a:lnTo>
                    <a:pt x="139" y="891"/>
                  </a:lnTo>
                  <a:lnTo>
                    <a:pt x="0" y="891"/>
                  </a:lnTo>
                  <a:lnTo>
                    <a:pt x="0" y="889"/>
                  </a:lnTo>
                  <a:close/>
                  <a:moveTo>
                    <a:pt x="393" y="889"/>
                  </a:moveTo>
                  <a:lnTo>
                    <a:pt x="545" y="889"/>
                  </a:lnTo>
                  <a:lnTo>
                    <a:pt x="545" y="891"/>
                  </a:lnTo>
                  <a:lnTo>
                    <a:pt x="393" y="891"/>
                  </a:lnTo>
                  <a:lnTo>
                    <a:pt x="393" y="889"/>
                  </a:lnTo>
                  <a:close/>
                  <a:moveTo>
                    <a:pt x="0" y="891"/>
                  </a:moveTo>
                  <a:lnTo>
                    <a:pt x="139" y="891"/>
                  </a:lnTo>
                  <a:lnTo>
                    <a:pt x="139" y="895"/>
                  </a:lnTo>
                  <a:lnTo>
                    <a:pt x="0" y="895"/>
                  </a:lnTo>
                  <a:lnTo>
                    <a:pt x="0" y="891"/>
                  </a:lnTo>
                  <a:close/>
                  <a:moveTo>
                    <a:pt x="395" y="891"/>
                  </a:moveTo>
                  <a:lnTo>
                    <a:pt x="545" y="891"/>
                  </a:lnTo>
                  <a:lnTo>
                    <a:pt x="545" y="895"/>
                  </a:lnTo>
                  <a:lnTo>
                    <a:pt x="395" y="895"/>
                  </a:lnTo>
                  <a:lnTo>
                    <a:pt x="395" y="891"/>
                  </a:lnTo>
                  <a:close/>
                  <a:moveTo>
                    <a:pt x="0" y="895"/>
                  </a:moveTo>
                  <a:lnTo>
                    <a:pt x="139" y="895"/>
                  </a:lnTo>
                  <a:lnTo>
                    <a:pt x="139" y="898"/>
                  </a:lnTo>
                  <a:lnTo>
                    <a:pt x="0" y="898"/>
                  </a:lnTo>
                  <a:lnTo>
                    <a:pt x="0" y="895"/>
                  </a:lnTo>
                  <a:close/>
                  <a:moveTo>
                    <a:pt x="395" y="895"/>
                  </a:moveTo>
                  <a:lnTo>
                    <a:pt x="547" y="895"/>
                  </a:lnTo>
                  <a:lnTo>
                    <a:pt x="547" y="898"/>
                  </a:lnTo>
                  <a:lnTo>
                    <a:pt x="395" y="898"/>
                  </a:lnTo>
                  <a:lnTo>
                    <a:pt x="395" y="895"/>
                  </a:lnTo>
                  <a:close/>
                  <a:moveTo>
                    <a:pt x="0" y="898"/>
                  </a:moveTo>
                  <a:lnTo>
                    <a:pt x="139" y="898"/>
                  </a:lnTo>
                  <a:lnTo>
                    <a:pt x="139" y="902"/>
                  </a:lnTo>
                  <a:lnTo>
                    <a:pt x="0" y="902"/>
                  </a:lnTo>
                  <a:lnTo>
                    <a:pt x="0" y="898"/>
                  </a:lnTo>
                  <a:close/>
                  <a:moveTo>
                    <a:pt x="398" y="898"/>
                  </a:moveTo>
                  <a:lnTo>
                    <a:pt x="547" y="898"/>
                  </a:lnTo>
                  <a:lnTo>
                    <a:pt x="547" y="902"/>
                  </a:lnTo>
                  <a:lnTo>
                    <a:pt x="398" y="902"/>
                  </a:lnTo>
                  <a:lnTo>
                    <a:pt x="398" y="898"/>
                  </a:lnTo>
                  <a:close/>
                  <a:moveTo>
                    <a:pt x="0" y="902"/>
                  </a:moveTo>
                  <a:lnTo>
                    <a:pt x="139" y="902"/>
                  </a:lnTo>
                  <a:lnTo>
                    <a:pt x="139" y="906"/>
                  </a:lnTo>
                  <a:lnTo>
                    <a:pt x="0" y="906"/>
                  </a:lnTo>
                  <a:lnTo>
                    <a:pt x="0" y="902"/>
                  </a:lnTo>
                  <a:close/>
                  <a:moveTo>
                    <a:pt x="400" y="902"/>
                  </a:moveTo>
                  <a:lnTo>
                    <a:pt x="549" y="902"/>
                  </a:lnTo>
                  <a:lnTo>
                    <a:pt x="549" y="906"/>
                  </a:lnTo>
                  <a:lnTo>
                    <a:pt x="400" y="906"/>
                  </a:lnTo>
                  <a:lnTo>
                    <a:pt x="400" y="902"/>
                  </a:lnTo>
                  <a:close/>
                  <a:moveTo>
                    <a:pt x="0" y="906"/>
                  </a:moveTo>
                  <a:lnTo>
                    <a:pt x="139" y="906"/>
                  </a:lnTo>
                  <a:lnTo>
                    <a:pt x="139" y="909"/>
                  </a:lnTo>
                  <a:lnTo>
                    <a:pt x="0" y="909"/>
                  </a:lnTo>
                  <a:lnTo>
                    <a:pt x="0" y="906"/>
                  </a:lnTo>
                  <a:close/>
                  <a:moveTo>
                    <a:pt x="400" y="906"/>
                  </a:moveTo>
                  <a:lnTo>
                    <a:pt x="552" y="906"/>
                  </a:lnTo>
                  <a:lnTo>
                    <a:pt x="552" y="909"/>
                  </a:lnTo>
                  <a:lnTo>
                    <a:pt x="400" y="909"/>
                  </a:lnTo>
                  <a:lnTo>
                    <a:pt x="400" y="906"/>
                  </a:lnTo>
                  <a:close/>
                  <a:moveTo>
                    <a:pt x="0" y="909"/>
                  </a:moveTo>
                  <a:lnTo>
                    <a:pt x="139" y="909"/>
                  </a:lnTo>
                  <a:lnTo>
                    <a:pt x="139" y="913"/>
                  </a:lnTo>
                  <a:lnTo>
                    <a:pt x="0" y="913"/>
                  </a:lnTo>
                  <a:lnTo>
                    <a:pt x="0" y="909"/>
                  </a:lnTo>
                  <a:close/>
                  <a:moveTo>
                    <a:pt x="402" y="909"/>
                  </a:moveTo>
                  <a:lnTo>
                    <a:pt x="552" y="909"/>
                  </a:lnTo>
                  <a:lnTo>
                    <a:pt x="552" y="913"/>
                  </a:lnTo>
                  <a:lnTo>
                    <a:pt x="402" y="913"/>
                  </a:lnTo>
                  <a:lnTo>
                    <a:pt x="402" y="909"/>
                  </a:lnTo>
                  <a:close/>
                  <a:moveTo>
                    <a:pt x="0" y="913"/>
                  </a:moveTo>
                  <a:lnTo>
                    <a:pt x="139" y="913"/>
                  </a:lnTo>
                  <a:lnTo>
                    <a:pt x="139" y="915"/>
                  </a:lnTo>
                  <a:lnTo>
                    <a:pt x="0" y="915"/>
                  </a:lnTo>
                  <a:lnTo>
                    <a:pt x="0" y="913"/>
                  </a:lnTo>
                  <a:close/>
                  <a:moveTo>
                    <a:pt x="402" y="913"/>
                  </a:moveTo>
                  <a:lnTo>
                    <a:pt x="554" y="913"/>
                  </a:lnTo>
                  <a:lnTo>
                    <a:pt x="554" y="915"/>
                  </a:lnTo>
                  <a:lnTo>
                    <a:pt x="402" y="915"/>
                  </a:lnTo>
                  <a:lnTo>
                    <a:pt x="402" y="913"/>
                  </a:lnTo>
                  <a:close/>
                  <a:moveTo>
                    <a:pt x="0" y="915"/>
                  </a:moveTo>
                  <a:lnTo>
                    <a:pt x="139" y="915"/>
                  </a:lnTo>
                  <a:lnTo>
                    <a:pt x="139" y="918"/>
                  </a:lnTo>
                  <a:lnTo>
                    <a:pt x="0" y="918"/>
                  </a:lnTo>
                  <a:lnTo>
                    <a:pt x="0" y="915"/>
                  </a:lnTo>
                  <a:close/>
                  <a:moveTo>
                    <a:pt x="404" y="915"/>
                  </a:moveTo>
                  <a:lnTo>
                    <a:pt x="554" y="915"/>
                  </a:lnTo>
                  <a:lnTo>
                    <a:pt x="554" y="918"/>
                  </a:lnTo>
                  <a:lnTo>
                    <a:pt x="404" y="918"/>
                  </a:lnTo>
                  <a:lnTo>
                    <a:pt x="404" y="915"/>
                  </a:lnTo>
                  <a:close/>
                  <a:moveTo>
                    <a:pt x="0" y="918"/>
                  </a:moveTo>
                  <a:lnTo>
                    <a:pt x="139" y="918"/>
                  </a:lnTo>
                  <a:lnTo>
                    <a:pt x="139" y="920"/>
                  </a:lnTo>
                  <a:lnTo>
                    <a:pt x="0" y="920"/>
                  </a:lnTo>
                  <a:lnTo>
                    <a:pt x="0" y="918"/>
                  </a:lnTo>
                  <a:close/>
                  <a:moveTo>
                    <a:pt x="404" y="918"/>
                  </a:moveTo>
                  <a:lnTo>
                    <a:pt x="556" y="918"/>
                  </a:lnTo>
                  <a:lnTo>
                    <a:pt x="556" y="920"/>
                  </a:lnTo>
                  <a:lnTo>
                    <a:pt x="404" y="920"/>
                  </a:lnTo>
                  <a:lnTo>
                    <a:pt x="404" y="918"/>
                  </a:lnTo>
                  <a:close/>
                  <a:moveTo>
                    <a:pt x="0" y="920"/>
                  </a:moveTo>
                  <a:lnTo>
                    <a:pt x="139" y="920"/>
                  </a:lnTo>
                  <a:lnTo>
                    <a:pt x="139" y="924"/>
                  </a:lnTo>
                  <a:lnTo>
                    <a:pt x="0" y="924"/>
                  </a:lnTo>
                  <a:lnTo>
                    <a:pt x="0" y="920"/>
                  </a:lnTo>
                  <a:close/>
                  <a:moveTo>
                    <a:pt x="407" y="920"/>
                  </a:moveTo>
                  <a:lnTo>
                    <a:pt x="556" y="920"/>
                  </a:lnTo>
                  <a:lnTo>
                    <a:pt x="556" y="924"/>
                  </a:lnTo>
                  <a:lnTo>
                    <a:pt x="407" y="924"/>
                  </a:lnTo>
                  <a:lnTo>
                    <a:pt x="407" y="920"/>
                  </a:lnTo>
                  <a:close/>
                  <a:moveTo>
                    <a:pt x="0" y="924"/>
                  </a:moveTo>
                  <a:lnTo>
                    <a:pt x="139" y="924"/>
                  </a:lnTo>
                  <a:lnTo>
                    <a:pt x="139" y="927"/>
                  </a:lnTo>
                  <a:lnTo>
                    <a:pt x="0" y="927"/>
                  </a:lnTo>
                  <a:lnTo>
                    <a:pt x="0" y="924"/>
                  </a:lnTo>
                  <a:close/>
                  <a:moveTo>
                    <a:pt x="407" y="924"/>
                  </a:moveTo>
                  <a:lnTo>
                    <a:pt x="558" y="924"/>
                  </a:lnTo>
                  <a:lnTo>
                    <a:pt x="558" y="927"/>
                  </a:lnTo>
                  <a:lnTo>
                    <a:pt x="407" y="927"/>
                  </a:lnTo>
                  <a:lnTo>
                    <a:pt x="407" y="924"/>
                  </a:lnTo>
                  <a:close/>
                  <a:moveTo>
                    <a:pt x="0" y="927"/>
                  </a:moveTo>
                  <a:lnTo>
                    <a:pt x="139" y="927"/>
                  </a:lnTo>
                  <a:lnTo>
                    <a:pt x="139" y="931"/>
                  </a:lnTo>
                  <a:lnTo>
                    <a:pt x="0" y="931"/>
                  </a:lnTo>
                  <a:lnTo>
                    <a:pt x="0" y="927"/>
                  </a:lnTo>
                  <a:close/>
                  <a:moveTo>
                    <a:pt x="409" y="927"/>
                  </a:moveTo>
                  <a:lnTo>
                    <a:pt x="558" y="927"/>
                  </a:lnTo>
                  <a:lnTo>
                    <a:pt x="558" y="931"/>
                  </a:lnTo>
                  <a:lnTo>
                    <a:pt x="409" y="931"/>
                  </a:lnTo>
                  <a:lnTo>
                    <a:pt x="409" y="927"/>
                  </a:lnTo>
                  <a:close/>
                  <a:moveTo>
                    <a:pt x="0" y="931"/>
                  </a:moveTo>
                  <a:lnTo>
                    <a:pt x="139" y="931"/>
                  </a:lnTo>
                  <a:lnTo>
                    <a:pt x="139" y="933"/>
                  </a:lnTo>
                  <a:lnTo>
                    <a:pt x="0" y="933"/>
                  </a:lnTo>
                  <a:lnTo>
                    <a:pt x="0" y="931"/>
                  </a:lnTo>
                  <a:close/>
                  <a:moveTo>
                    <a:pt x="409" y="931"/>
                  </a:moveTo>
                  <a:lnTo>
                    <a:pt x="561" y="931"/>
                  </a:lnTo>
                  <a:lnTo>
                    <a:pt x="561" y="933"/>
                  </a:lnTo>
                  <a:lnTo>
                    <a:pt x="409" y="933"/>
                  </a:lnTo>
                  <a:lnTo>
                    <a:pt x="409" y="931"/>
                  </a:lnTo>
                  <a:close/>
                  <a:moveTo>
                    <a:pt x="0" y="933"/>
                  </a:moveTo>
                  <a:lnTo>
                    <a:pt x="139" y="933"/>
                  </a:lnTo>
                  <a:lnTo>
                    <a:pt x="139" y="935"/>
                  </a:lnTo>
                  <a:lnTo>
                    <a:pt x="0" y="935"/>
                  </a:lnTo>
                  <a:lnTo>
                    <a:pt x="0" y="933"/>
                  </a:lnTo>
                  <a:close/>
                  <a:moveTo>
                    <a:pt x="411" y="933"/>
                  </a:moveTo>
                  <a:lnTo>
                    <a:pt x="561" y="933"/>
                  </a:lnTo>
                  <a:lnTo>
                    <a:pt x="561" y="935"/>
                  </a:lnTo>
                  <a:lnTo>
                    <a:pt x="411" y="935"/>
                  </a:lnTo>
                  <a:lnTo>
                    <a:pt x="411" y="933"/>
                  </a:lnTo>
                  <a:close/>
                  <a:moveTo>
                    <a:pt x="0" y="935"/>
                  </a:moveTo>
                  <a:lnTo>
                    <a:pt x="139" y="935"/>
                  </a:lnTo>
                  <a:lnTo>
                    <a:pt x="139" y="938"/>
                  </a:lnTo>
                  <a:lnTo>
                    <a:pt x="0" y="938"/>
                  </a:lnTo>
                  <a:lnTo>
                    <a:pt x="0" y="935"/>
                  </a:lnTo>
                  <a:close/>
                  <a:moveTo>
                    <a:pt x="411" y="935"/>
                  </a:moveTo>
                  <a:lnTo>
                    <a:pt x="563" y="935"/>
                  </a:lnTo>
                  <a:lnTo>
                    <a:pt x="563" y="938"/>
                  </a:lnTo>
                  <a:lnTo>
                    <a:pt x="411" y="938"/>
                  </a:lnTo>
                  <a:lnTo>
                    <a:pt x="411" y="935"/>
                  </a:lnTo>
                  <a:close/>
                  <a:moveTo>
                    <a:pt x="0" y="938"/>
                  </a:moveTo>
                  <a:lnTo>
                    <a:pt x="139" y="938"/>
                  </a:lnTo>
                  <a:lnTo>
                    <a:pt x="139" y="942"/>
                  </a:lnTo>
                  <a:lnTo>
                    <a:pt x="0" y="942"/>
                  </a:lnTo>
                  <a:lnTo>
                    <a:pt x="0" y="938"/>
                  </a:lnTo>
                  <a:close/>
                  <a:moveTo>
                    <a:pt x="413" y="938"/>
                  </a:moveTo>
                  <a:lnTo>
                    <a:pt x="563" y="938"/>
                  </a:lnTo>
                  <a:lnTo>
                    <a:pt x="563" y="942"/>
                  </a:lnTo>
                  <a:lnTo>
                    <a:pt x="413" y="942"/>
                  </a:lnTo>
                  <a:lnTo>
                    <a:pt x="413" y="938"/>
                  </a:lnTo>
                  <a:close/>
                  <a:moveTo>
                    <a:pt x="0" y="942"/>
                  </a:moveTo>
                  <a:lnTo>
                    <a:pt x="139" y="942"/>
                  </a:lnTo>
                  <a:lnTo>
                    <a:pt x="139" y="944"/>
                  </a:lnTo>
                  <a:lnTo>
                    <a:pt x="0" y="944"/>
                  </a:lnTo>
                  <a:lnTo>
                    <a:pt x="0" y="942"/>
                  </a:lnTo>
                  <a:close/>
                  <a:moveTo>
                    <a:pt x="413" y="942"/>
                  </a:moveTo>
                  <a:lnTo>
                    <a:pt x="565" y="942"/>
                  </a:lnTo>
                  <a:lnTo>
                    <a:pt x="565" y="944"/>
                  </a:lnTo>
                  <a:lnTo>
                    <a:pt x="413" y="944"/>
                  </a:lnTo>
                  <a:lnTo>
                    <a:pt x="413" y="942"/>
                  </a:lnTo>
                  <a:close/>
                  <a:moveTo>
                    <a:pt x="0" y="944"/>
                  </a:moveTo>
                  <a:lnTo>
                    <a:pt x="139" y="944"/>
                  </a:lnTo>
                  <a:lnTo>
                    <a:pt x="139" y="949"/>
                  </a:lnTo>
                  <a:lnTo>
                    <a:pt x="0" y="949"/>
                  </a:lnTo>
                  <a:lnTo>
                    <a:pt x="0" y="944"/>
                  </a:lnTo>
                  <a:close/>
                  <a:moveTo>
                    <a:pt x="415" y="944"/>
                  </a:moveTo>
                  <a:lnTo>
                    <a:pt x="565" y="944"/>
                  </a:lnTo>
                  <a:lnTo>
                    <a:pt x="565" y="949"/>
                  </a:lnTo>
                  <a:lnTo>
                    <a:pt x="415" y="949"/>
                  </a:lnTo>
                  <a:lnTo>
                    <a:pt x="415" y="944"/>
                  </a:lnTo>
                  <a:close/>
                  <a:moveTo>
                    <a:pt x="0" y="949"/>
                  </a:moveTo>
                  <a:lnTo>
                    <a:pt x="139" y="949"/>
                  </a:lnTo>
                  <a:lnTo>
                    <a:pt x="139" y="951"/>
                  </a:lnTo>
                  <a:lnTo>
                    <a:pt x="0" y="951"/>
                  </a:lnTo>
                  <a:lnTo>
                    <a:pt x="0" y="949"/>
                  </a:lnTo>
                  <a:close/>
                  <a:moveTo>
                    <a:pt x="415" y="949"/>
                  </a:moveTo>
                  <a:lnTo>
                    <a:pt x="567" y="949"/>
                  </a:lnTo>
                  <a:lnTo>
                    <a:pt x="567" y="951"/>
                  </a:lnTo>
                  <a:lnTo>
                    <a:pt x="415" y="951"/>
                  </a:lnTo>
                  <a:lnTo>
                    <a:pt x="415" y="949"/>
                  </a:lnTo>
                  <a:close/>
                  <a:moveTo>
                    <a:pt x="0" y="951"/>
                  </a:moveTo>
                  <a:lnTo>
                    <a:pt x="139" y="951"/>
                  </a:lnTo>
                  <a:lnTo>
                    <a:pt x="139" y="953"/>
                  </a:lnTo>
                  <a:lnTo>
                    <a:pt x="0" y="953"/>
                  </a:lnTo>
                  <a:lnTo>
                    <a:pt x="0" y="951"/>
                  </a:lnTo>
                  <a:close/>
                  <a:moveTo>
                    <a:pt x="418" y="951"/>
                  </a:moveTo>
                  <a:lnTo>
                    <a:pt x="567" y="951"/>
                  </a:lnTo>
                  <a:lnTo>
                    <a:pt x="567" y="953"/>
                  </a:lnTo>
                  <a:lnTo>
                    <a:pt x="418" y="953"/>
                  </a:lnTo>
                  <a:lnTo>
                    <a:pt x="418" y="951"/>
                  </a:lnTo>
                  <a:close/>
                  <a:moveTo>
                    <a:pt x="0" y="953"/>
                  </a:moveTo>
                  <a:lnTo>
                    <a:pt x="139" y="953"/>
                  </a:lnTo>
                  <a:lnTo>
                    <a:pt x="139" y="956"/>
                  </a:lnTo>
                  <a:lnTo>
                    <a:pt x="0" y="956"/>
                  </a:lnTo>
                  <a:lnTo>
                    <a:pt x="0" y="953"/>
                  </a:lnTo>
                  <a:close/>
                  <a:moveTo>
                    <a:pt x="418" y="953"/>
                  </a:moveTo>
                  <a:lnTo>
                    <a:pt x="570" y="953"/>
                  </a:lnTo>
                  <a:lnTo>
                    <a:pt x="570" y="956"/>
                  </a:lnTo>
                  <a:lnTo>
                    <a:pt x="418" y="956"/>
                  </a:lnTo>
                  <a:lnTo>
                    <a:pt x="418" y="953"/>
                  </a:lnTo>
                  <a:close/>
                  <a:moveTo>
                    <a:pt x="0" y="956"/>
                  </a:moveTo>
                  <a:lnTo>
                    <a:pt x="139" y="956"/>
                  </a:lnTo>
                  <a:lnTo>
                    <a:pt x="139" y="960"/>
                  </a:lnTo>
                  <a:lnTo>
                    <a:pt x="0" y="960"/>
                  </a:lnTo>
                  <a:lnTo>
                    <a:pt x="0" y="956"/>
                  </a:lnTo>
                  <a:close/>
                  <a:moveTo>
                    <a:pt x="420" y="956"/>
                  </a:moveTo>
                  <a:lnTo>
                    <a:pt x="570" y="956"/>
                  </a:lnTo>
                  <a:lnTo>
                    <a:pt x="570" y="960"/>
                  </a:lnTo>
                  <a:lnTo>
                    <a:pt x="420" y="960"/>
                  </a:lnTo>
                  <a:lnTo>
                    <a:pt x="420" y="956"/>
                  </a:lnTo>
                  <a:close/>
                  <a:moveTo>
                    <a:pt x="0" y="960"/>
                  </a:moveTo>
                  <a:lnTo>
                    <a:pt x="139" y="960"/>
                  </a:lnTo>
                  <a:lnTo>
                    <a:pt x="139" y="962"/>
                  </a:lnTo>
                  <a:lnTo>
                    <a:pt x="0" y="962"/>
                  </a:lnTo>
                  <a:lnTo>
                    <a:pt x="0" y="960"/>
                  </a:lnTo>
                  <a:close/>
                  <a:moveTo>
                    <a:pt x="420" y="960"/>
                  </a:moveTo>
                  <a:lnTo>
                    <a:pt x="572" y="960"/>
                  </a:lnTo>
                  <a:lnTo>
                    <a:pt x="572" y="962"/>
                  </a:lnTo>
                  <a:lnTo>
                    <a:pt x="420" y="962"/>
                  </a:lnTo>
                  <a:lnTo>
                    <a:pt x="420" y="960"/>
                  </a:lnTo>
                  <a:close/>
                  <a:moveTo>
                    <a:pt x="0" y="962"/>
                  </a:moveTo>
                  <a:lnTo>
                    <a:pt x="139" y="962"/>
                  </a:lnTo>
                  <a:lnTo>
                    <a:pt x="139" y="967"/>
                  </a:lnTo>
                  <a:lnTo>
                    <a:pt x="0" y="967"/>
                  </a:lnTo>
                  <a:lnTo>
                    <a:pt x="0" y="962"/>
                  </a:lnTo>
                  <a:close/>
                  <a:moveTo>
                    <a:pt x="422" y="962"/>
                  </a:moveTo>
                  <a:lnTo>
                    <a:pt x="572" y="962"/>
                  </a:lnTo>
                  <a:lnTo>
                    <a:pt x="572" y="967"/>
                  </a:lnTo>
                  <a:lnTo>
                    <a:pt x="422" y="967"/>
                  </a:lnTo>
                  <a:lnTo>
                    <a:pt x="422" y="962"/>
                  </a:lnTo>
                  <a:close/>
                  <a:moveTo>
                    <a:pt x="0" y="967"/>
                  </a:moveTo>
                  <a:lnTo>
                    <a:pt x="139" y="967"/>
                  </a:lnTo>
                  <a:lnTo>
                    <a:pt x="139" y="969"/>
                  </a:lnTo>
                  <a:lnTo>
                    <a:pt x="0" y="969"/>
                  </a:lnTo>
                  <a:lnTo>
                    <a:pt x="0" y="967"/>
                  </a:lnTo>
                  <a:close/>
                  <a:moveTo>
                    <a:pt x="422" y="967"/>
                  </a:moveTo>
                  <a:lnTo>
                    <a:pt x="574" y="967"/>
                  </a:lnTo>
                  <a:lnTo>
                    <a:pt x="574" y="969"/>
                  </a:lnTo>
                  <a:lnTo>
                    <a:pt x="422" y="969"/>
                  </a:lnTo>
                  <a:lnTo>
                    <a:pt x="422" y="967"/>
                  </a:lnTo>
                  <a:close/>
                  <a:moveTo>
                    <a:pt x="0" y="969"/>
                  </a:moveTo>
                  <a:lnTo>
                    <a:pt x="139" y="969"/>
                  </a:lnTo>
                  <a:lnTo>
                    <a:pt x="139" y="971"/>
                  </a:lnTo>
                  <a:lnTo>
                    <a:pt x="0" y="971"/>
                  </a:lnTo>
                  <a:lnTo>
                    <a:pt x="0" y="969"/>
                  </a:lnTo>
                  <a:close/>
                  <a:moveTo>
                    <a:pt x="424" y="969"/>
                  </a:moveTo>
                  <a:lnTo>
                    <a:pt x="574" y="969"/>
                  </a:lnTo>
                  <a:lnTo>
                    <a:pt x="574" y="971"/>
                  </a:lnTo>
                  <a:lnTo>
                    <a:pt x="424" y="971"/>
                  </a:lnTo>
                  <a:lnTo>
                    <a:pt x="424" y="969"/>
                  </a:lnTo>
                  <a:close/>
                  <a:moveTo>
                    <a:pt x="0" y="971"/>
                  </a:moveTo>
                  <a:lnTo>
                    <a:pt x="139" y="971"/>
                  </a:lnTo>
                  <a:lnTo>
                    <a:pt x="139" y="973"/>
                  </a:lnTo>
                  <a:lnTo>
                    <a:pt x="0" y="973"/>
                  </a:lnTo>
                  <a:lnTo>
                    <a:pt x="0" y="971"/>
                  </a:lnTo>
                  <a:close/>
                  <a:moveTo>
                    <a:pt x="424" y="971"/>
                  </a:moveTo>
                  <a:lnTo>
                    <a:pt x="576" y="971"/>
                  </a:lnTo>
                  <a:lnTo>
                    <a:pt x="576" y="973"/>
                  </a:lnTo>
                  <a:lnTo>
                    <a:pt x="424" y="973"/>
                  </a:lnTo>
                  <a:lnTo>
                    <a:pt x="424" y="971"/>
                  </a:lnTo>
                  <a:close/>
                  <a:moveTo>
                    <a:pt x="0" y="973"/>
                  </a:moveTo>
                  <a:lnTo>
                    <a:pt x="139" y="973"/>
                  </a:lnTo>
                  <a:lnTo>
                    <a:pt x="139" y="978"/>
                  </a:lnTo>
                  <a:lnTo>
                    <a:pt x="0" y="978"/>
                  </a:lnTo>
                  <a:lnTo>
                    <a:pt x="0" y="973"/>
                  </a:lnTo>
                  <a:close/>
                  <a:moveTo>
                    <a:pt x="427" y="973"/>
                  </a:moveTo>
                  <a:lnTo>
                    <a:pt x="576" y="973"/>
                  </a:lnTo>
                  <a:lnTo>
                    <a:pt x="576" y="978"/>
                  </a:lnTo>
                  <a:lnTo>
                    <a:pt x="427" y="978"/>
                  </a:lnTo>
                  <a:lnTo>
                    <a:pt x="427" y="973"/>
                  </a:lnTo>
                  <a:close/>
                  <a:moveTo>
                    <a:pt x="0" y="978"/>
                  </a:moveTo>
                  <a:lnTo>
                    <a:pt x="139" y="978"/>
                  </a:lnTo>
                  <a:lnTo>
                    <a:pt x="139" y="980"/>
                  </a:lnTo>
                  <a:lnTo>
                    <a:pt x="0" y="980"/>
                  </a:lnTo>
                  <a:lnTo>
                    <a:pt x="0" y="978"/>
                  </a:lnTo>
                  <a:close/>
                  <a:moveTo>
                    <a:pt x="427" y="978"/>
                  </a:moveTo>
                  <a:lnTo>
                    <a:pt x="578" y="978"/>
                  </a:lnTo>
                  <a:lnTo>
                    <a:pt x="578" y="980"/>
                  </a:lnTo>
                  <a:lnTo>
                    <a:pt x="427" y="980"/>
                  </a:lnTo>
                  <a:lnTo>
                    <a:pt x="427" y="978"/>
                  </a:lnTo>
                  <a:close/>
                  <a:moveTo>
                    <a:pt x="0" y="980"/>
                  </a:moveTo>
                  <a:lnTo>
                    <a:pt x="139" y="980"/>
                  </a:lnTo>
                  <a:lnTo>
                    <a:pt x="139" y="985"/>
                  </a:lnTo>
                  <a:lnTo>
                    <a:pt x="0" y="985"/>
                  </a:lnTo>
                  <a:lnTo>
                    <a:pt x="0" y="980"/>
                  </a:lnTo>
                  <a:close/>
                  <a:moveTo>
                    <a:pt x="429" y="980"/>
                  </a:moveTo>
                  <a:lnTo>
                    <a:pt x="578" y="980"/>
                  </a:lnTo>
                  <a:lnTo>
                    <a:pt x="578" y="985"/>
                  </a:lnTo>
                  <a:lnTo>
                    <a:pt x="429" y="985"/>
                  </a:lnTo>
                  <a:lnTo>
                    <a:pt x="429" y="980"/>
                  </a:lnTo>
                  <a:close/>
                  <a:moveTo>
                    <a:pt x="0" y="985"/>
                  </a:moveTo>
                  <a:lnTo>
                    <a:pt x="139" y="985"/>
                  </a:lnTo>
                  <a:lnTo>
                    <a:pt x="139" y="987"/>
                  </a:lnTo>
                  <a:lnTo>
                    <a:pt x="0" y="987"/>
                  </a:lnTo>
                  <a:lnTo>
                    <a:pt x="0" y="985"/>
                  </a:lnTo>
                  <a:close/>
                  <a:moveTo>
                    <a:pt x="429" y="985"/>
                  </a:moveTo>
                  <a:lnTo>
                    <a:pt x="581" y="985"/>
                  </a:lnTo>
                  <a:lnTo>
                    <a:pt x="581" y="987"/>
                  </a:lnTo>
                  <a:lnTo>
                    <a:pt x="429" y="987"/>
                  </a:lnTo>
                  <a:lnTo>
                    <a:pt x="429" y="985"/>
                  </a:lnTo>
                  <a:close/>
                  <a:moveTo>
                    <a:pt x="0" y="987"/>
                  </a:moveTo>
                  <a:lnTo>
                    <a:pt x="139" y="987"/>
                  </a:lnTo>
                  <a:lnTo>
                    <a:pt x="139" y="989"/>
                  </a:lnTo>
                  <a:lnTo>
                    <a:pt x="0" y="989"/>
                  </a:lnTo>
                  <a:lnTo>
                    <a:pt x="0" y="987"/>
                  </a:lnTo>
                  <a:close/>
                  <a:moveTo>
                    <a:pt x="431" y="987"/>
                  </a:moveTo>
                  <a:lnTo>
                    <a:pt x="581" y="987"/>
                  </a:lnTo>
                  <a:lnTo>
                    <a:pt x="581" y="989"/>
                  </a:lnTo>
                  <a:lnTo>
                    <a:pt x="431" y="989"/>
                  </a:lnTo>
                  <a:lnTo>
                    <a:pt x="431" y="987"/>
                  </a:lnTo>
                  <a:close/>
                  <a:moveTo>
                    <a:pt x="0" y="989"/>
                  </a:moveTo>
                  <a:lnTo>
                    <a:pt x="139" y="989"/>
                  </a:lnTo>
                  <a:lnTo>
                    <a:pt x="139" y="991"/>
                  </a:lnTo>
                  <a:lnTo>
                    <a:pt x="0" y="991"/>
                  </a:lnTo>
                  <a:lnTo>
                    <a:pt x="0" y="989"/>
                  </a:lnTo>
                  <a:close/>
                  <a:moveTo>
                    <a:pt x="431" y="989"/>
                  </a:moveTo>
                  <a:lnTo>
                    <a:pt x="583" y="989"/>
                  </a:lnTo>
                  <a:lnTo>
                    <a:pt x="583" y="991"/>
                  </a:lnTo>
                  <a:lnTo>
                    <a:pt x="431" y="991"/>
                  </a:lnTo>
                  <a:lnTo>
                    <a:pt x="431" y="989"/>
                  </a:lnTo>
                  <a:close/>
                  <a:moveTo>
                    <a:pt x="0" y="991"/>
                  </a:moveTo>
                  <a:lnTo>
                    <a:pt x="139" y="991"/>
                  </a:lnTo>
                  <a:lnTo>
                    <a:pt x="139" y="996"/>
                  </a:lnTo>
                  <a:lnTo>
                    <a:pt x="0" y="996"/>
                  </a:lnTo>
                  <a:lnTo>
                    <a:pt x="0" y="991"/>
                  </a:lnTo>
                  <a:close/>
                  <a:moveTo>
                    <a:pt x="433" y="991"/>
                  </a:moveTo>
                  <a:lnTo>
                    <a:pt x="583" y="991"/>
                  </a:lnTo>
                  <a:lnTo>
                    <a:pt x="583" y="996"/>
                  </a:lnTo>
                  <a:lnTo>
                    <a:pt x="433" y="996"/>
                  </a:lnTo>
                  <a:lnTo>
                    <a:pt x="433" y="991"/>
                  </a:lnTo>
                  <a:close/>
                  <a:moveTo>
                    <a:pt x="0" y="996"/>
                  </a:moveTo>
                  <a:lnTo>
                    <a:pt x="139" y="996"/>
                  </a:lnTo>
                  <a:lnTo>
                    <a:pt x="139" y="998"/>
                  </a:lnTo>
                  <a:lnTo>
                    <a:pt x="0" y="998"/>
                  </a:lnTo>
                  <a:lnTo>
                    <a:pt x="0" y="996"/>
                  </a:lnTo>
                  <a:close/>
                  <a:moveTo>
                    <a:pt x="433" y="996"/>
                  </a:moveTo>
                  <a:lnTo>
                    <a:pt x="585" y="996"/>
                  </a:lnTo>
                  <a:lnTo>
                    <a:pt x="585" y="998"/>
                  </a:lnTo>
                  <a:lnTo>
                    <a:pt x="433" y="998"/>
                  </a:lnTo>
                  <a:lnTo>
                    <a:pt x="433" y="996"/>
                  </a:lnTo>
                  <a:close/>
                  <a:moveTo>
                    <a:pt x="0" y="998"/>
                  </a:moveTo>
                  <a:lnTo>
                    <a:pt x="139" y="998"/>
                  </a:lnTo>
                  <a:lnTo>
                    <a:pt x="139" y="1000"/>
                  </a:lnTo>
                  <a:lnTo>
                    <a:pt x="0" y="1000"/>
                  </a:lnTo>
                  <a:lnTo>
                    <a:pt x="0" y="998"/>
                  </a:lnTo>
                  <a:close/>
                  <a:moveTo>
                    <a:pt x="436" y="998"/>
                  </a:moveTo>
                  <a:lnTo>
                    <a:pt x="585" y="998"/>
                  </a:lnTo>
                  <a:lnTo>
                    <a:pt x="585" y="1000"/>
                  </a:lnTo>
                  <a:lnTo>
                    <a:pt x="436" y="1000"/>
                  </a:lnTo>
                  <a:lnTo>
                    <a:pt x="436" y="998"/>
                  </a:lnTo>
                  <a:close/>
                  <a:moveTo>
                    <a:pt x="0" y="1000"/>
                  </a:moveTo>
                  <a:lnTo>
                    <a:pt x="139" y="1000"/>
                  </a:lnTo>
                  <a:lnTo>
                    <a:pt x="139" y="1005"/>
                  </a:lnTo>
                  <a:lnTo>
                    <a:pt x="0" y="1005"/>
                  </a:lnTo>
                  <a:lnTo>
                    <a:pt x="0" y="1000"/>
                  </a:lnTo>
                  <a:close/>
                  <a:moveTo>
                    <a:pt x="436" y="1000"/>
                  </a:moveTo>
                  <a:lnTo>
                    <a:pt x="587" y="1000"/>
                  </a:lnTo>
                  <a:lnTo>
                    <a:pt x="587" y="1005"/>
                  </a:lnTo>
                  <a:lnTo>
                    <a:pt x="436" y="1005"/>
                  </a:lnTo>
                  <a:lnTo>
                    <a:pt x="436" y="1000"/>
                  </a:lnTo>
                  <a:close/>
                  <a:moveTo>
                    <a:pt x="0" y="1005"/>
                  </a:moveTo>
                  <a:lnTo>
                    <a:pt x="139" y="1005"/>
                  </a:lnTo>
                  <a:lnTo>
                    <a:pt x="139" y="1007"/>
                  </a:lnTo>
                  <a:lnTo>
                    <a:pt x="0" y="1007"/>
                  </a:lnTo>
                  <a:lnTo>
                    <a:pt x="0" y="1005"/>
                  </a:lnTo>
                  <a:close/>
                  <a:moveTo>
                    <a:pt x="438" y="1005"/>
                  </a:moveTo>
                  <a:lnTo>
                    <a:pt x="587" y="1005"/>
                  </a:lnTo>
                  <a:lnTo>
                    <a:pt x="587" y="1007"/>
                  </a:lnTo>
                  <a:lnTo>
                    <a:pt x="438" y="1007"/>
                  </a:lnTo>
                  <a:lnTo>
                    <a:pt x="438" y="1005"/>
                  </a:lnTo>
                  <a:close/>
                  <a:moveTo>
                    <a:pt x="0" y="1007"/>
                  </a:moveTo>
                  <a:lnTo>
                    <a:pt x="139" y="1007"/>
                  </a:lnTo>
                  <a:lnTo>
                    <a:pt x="139" y="1009"/>
                  </a:lnTo>
                  <a:lnTo>
                    <a:pt x="0" y="1009"/>
                  </a:lnTo>
                  <a:lnTo>
                    <a:pt x="0" y="1007"/>
                  </a:lnTo>
                  <a:close/>
                  <a:moveTo>
                    <a:pt x="438" y="1007"/>
                  </a:moveTo>
                  <a:lnTo>
                    <a:pt x="590" y="1007"/>
                  </a:lnTo>
                  <a:lnTo>
                    <a:pt x="590" y="1009"/>
                  </a:lnTo>
                  <a:lnTo>
                    <a:pt x="438" y="1009"/>
                  </a:lnTo>
                  <a:lnTo>
                    <a:pt x="438" y="1007"/>
                  </a:lnTo>
                  <a:close/>
                  <a:moveTo>
                    <a:pt x="0" y="1009"/>
                  </a:moveTo>
                  <a:lnTo>
                    <a:pt x="139" y="1009"/>
                  </a:lnTo>
                  <a:lnTo>
                    <a:pt x="139" y="1014"/>
                  </a:lnTo>
                  <a:lnTo>
                    <a:pt x="0" y="1014"/>
                  </a:lnTo>
                  <a:lnTo>
                    <a:pt x="0" y="1009"/>
                  </a:lnTo>
                  <a:close/>
                  <a:moveTo>
                    <a:pt x="440" y="1009"/>
                  </a:moveTo>
                  <a:lnTo>
                    <a:pt x="590" y="1009"/>
                  </a:lnTo>
                  <a:lnTo>
                    <a:pt x="590" y="1014"/>
                  </a:lnTo>
                  <a:lnTo>
                    <a:pt x="440" y="1014"/>
                  </a:lnTo>
                  <a:lnTo>
                    <a:pt x="440" y="1009"/>
                  </a:lnTo>
                  <a:close/>
                  <a:moveTo>
                    <a:pt x="0" y="1014"/>
                  </a:moveTo>
                  <a:lnTo>
                    <a:pt x="139" y="1014"/>
                  </a:lnTo>
                  <a:lnTo>
                    <a:pt x="139" y="1016"/>
                  </a:lnTo>
                  <a:lnTo>
                    <a:pt x="0" y="1016"/>
                  </a:lnTo>
                  <a:lnTo>
                    <a:pt x="0" y="1014"/>
                  </a:lnTo>
                  <a:close/>
                  <a:moveTo>
                    <a:pt x="440" y="1014"/>
                  </a:moveTo>
                  <a:lnTo>
                    <a:pt x="592" y="1014"/>
                  </a:lnTo>
                  <a:lnTo>
                    <a:pt x="592" y="1016"/>
                  </a:lnTo>
                  <a:lnTo>
                    <a:pt x="440" y="1016"/>
                  </a:lnTo>
                  <a:lnTo>
                    <a:pt x="440" y="1014"/>
                  </a:lnTo>
                  <a:close/>
                  <a:moveTo>
                    <a:pt x="0" y="1016"/>
                  </a:moveTo>
                  <a:lnTo>
                    <a:pt x="139" y="1016"/>
                  </a:lnTo>
                  <a:lnTo>
                    <a:pt x="139" y="1018"/>
                  </a:lnTo>
                  <a:lnTo>
                    <a:pt x="0" y="1018"/>
                  </a:lnTo>
                  <a:lnTo>
                    <a:pt x="0" y="1016"/>
                  </a:lnTo>
                  <a:close/>
                  <a:moveTo>
                    <a:pt x="442" y="1016"/>
                  </a:moveTo>
                  <a:lnTo>
                    <a:pt x="592" y="1016"/>
                  </a:lnTo>
                  <a:lnTo>
                    <a:pt x="592" y="1018"/>
                  </a:lnTo>
                  <a:lnTo>
                    <a:pt x="442" y="1018"/>
                  </a:lnTo>
                  <a:lnTo>
                    <a:pt x="442" y="1016"/>
                  </a:lnTo>
                  <a:close/>
                  <a:moveTo>
                    <a:pt x="0" y="1018"/>
                  </a:moveTo>
                  <a:lnTo>
                    <a:pt x="139" y="1018"/>
                  </a:lnTo>
                  <a:lnTo>
                    <a:pt x="139" y="1023"/>
                  </a:lnTo>
                  <a:lnTo>
                    <a:pt x="0" y="1023"/>
                  </a:lnTo>
                  <a:lnTo>
                    <a:pt x="0" y="1018"/>
                  </a:lnTo>
                  <a:close/>
                  <a:moveTo>
                    <a:pt x="442" y="1018"/>
                  </a:moveTo>
                  <a:lnTo>
                    <a:pt x="594" y="1018"/>
                  </a:lnTo>
                  <a:lnTo>
                    <a:pt x="594" y="1023"/>
                  </a:lnTo>
                  <a:lnTo>
                    <a:pt x="442" y="1023"/>
                  </a:lnTo>
                  <a:lnTo>
                    <a:pt x="442" y="1018"/>
                  </a:lnTo>
                  <a:close/>
                  <a:moveTo>
                    <a:pt x="0" y="1023"/>
                  </a:moveTo>
                  <a:lnTo>
                    <a:pt x="139" y="1023"/>
                  </a:lnTo>
                  <a:lnTo>
                    <a:pt x="139" y="1025"/>
                  </a:lnTo>
                  <a:lnTo>
                    <a:pt x="0" y="1025"/>
                  </a:lnTo>
                  <a:lnTo>
                    <a:pt x="0" y="1023"/>
                  </a:lnTo>
                  <a:close/>
                  <a:moveTo>
                    <a:pt x="445" y="1023"/>
                  </a:moveTo>
                  <a:lnTo>
                    <a:pt x="594" y="1023"/>
                  </a:lnTo>
                  <a:lnTo>
                    <a:pt x="594" y="1025"/>
                  </a:lnTo>
                  <a:lnTo>
                    <a:pt x="445" y="1025"/>
                  </a:lnTo>
                  <a:lnTo>
                    <a:pt x="445" y="1023"/>
                  </a:lnTo>
                  <a:close/>
                  <a:moveTo>
                    <a:pt x="0" y="1025"/>
                  </a:moveTo>
                  <a:lnTo>
                    <a:pt x="139" y="1025"/>
                  </a:lnTo>
                  <a:lnTo>
                    <a:pt x="139" y="1027"/>
                  </a:lnTo>
                  <a:lnTo>
                    <a:pt x="0" y="1027"/>
                  </a:lnTo>
                  <a:lnTo>
                    <a:pt x="0" y="1025"/>
                  </a:lnTo>
                  <a:close/>
                  <a:moveTo>
                    <a:pt x="445" y="1025"/>
                  </a:moveTo>
                  <a:lnTo>
                    <a:pt x="596" y="1025"/>
                  </a:lnTo>
                  <a:lnTo>
                    <a:pt x="596" y="1027"/>
                  </a:lnTo>
                  <a:lnTo>
                    <a:pt x="445" y="1027"/>
                  </a:lnTo>
                  <a:lnTo>
                    <a:pt x="445" y="1025"/>
                  </a:lnTo>
                  <a:close/>
                  <a:moveTo>
                    <a:pt x="0" y="1027"/>
                  </a:moveTo>
                  <a:lnTo>
                    <a:pt x="139" y="1027"/>
                  </a:lnTo>
                  <a:lnTo>
                    <a:pt x="139" y="1032"/>
                  </a:lnTo>
                  <a:lnTo>
                    <a:pt x="0" y="1032"/>
                  </a:lnTo>
                  <a:lnTo>
                    <a:pt x="0" y="1027"/>
                  </a:lnTo>
                  <a:close/>
                  <a:moveTo>
                    <a:pt x="447" y="1027"/>
                  </a:moveTo>
                  <a:lnTo>
                    <a:pt x="596" y="1027"/>
                  </a:lnTo>
                  <a:lnTo>
                    <a:pt x="596" y="1032"/>
                  </a:lnTo>
                  <a:lnTo>
                    <a:pt x="447" y="1032"/>
                  </a:lnTo>
                  <a:lnTo>
                    <a:pt x="447" y="1027"/>
                  </a:lnTo>
                  <a:close/>
                  <a:moveTo>
                    <a:pt x="0" y="1032"/>
                  </a:moveTo>
                  <a:lnTo>
                    <a:pt x="139" y="1032"/>
                  </a:lnTo>
                  <a:lnTo>
                    <a:pt x="139" y="1034"/>
                  </a:lnTo>
                  <a:lnTo>
                    <a:pt x="0" y="1034"/>
                  </a:lnTo>
                  <a:lnTo>
                    <a:pt x="0" y="1032"/>
                  </a:lnTo>
                  <a:close/>
                  <a:moveTo>
                    <a:pt x="447" y="1032"/>
                  </a:moveTo>
                  <a:lnTo>
                    <a:pt x="599" y="1032"/>
                  </a:lnTo>
                  <a:lnTo>
                    <a:pt x="599" y="1034"/>
                  </a:lnTo>
                  <a:lnTo>
                    <a:pt x="447" y="1034"/>
                  </a:lnTo>
                  <a:lnTo>
                    <a:pt x="447" y="1032"/>
                  </a:lnTo>
                  <a:close/>
                  <a:moveTo>
                    <a:pt x="0" y="1034"/>
                  </a:moveTo>
                  <a:lnTo>
                    <a:pt x="139" y="1034"/>
                  </a:lnTo>
                  <a:lnTo>
                    <a:pt x="139" y="1036"/>
                  </a:lnTo>
                  <a:lnTo>
                    <a:pt x="0" y="1036"/>
                  </a:lnTo>
                  <a:lnTo>
                    <a:pt x="0" y="1034"/>
                  </a:lnTo>
                  <a:close/>
                  <a:moveTo>
                    <a:pt x="449" y="1034"/>
                  </a:moveTo>
                  <a:lnTo>
                    <a:pt x="599" y="1034"/>
                  </a:lnTo>
                  <a:lnTo>
                    <a:pt x="599" y="1036"/>
                  </a:lnTo>
                  <a:lnTo>
                    <a:pt x="449" y="1036"/>
                  </a:lnTo>
                  <a:lnTo>
                    <a:pt x="449" y="1034"/>
                  </a:lnTo>
                  <a:close/>
                  <a:moveTo>
                    <a:pt x="0" y="1036"/>
                  </a:moveTo>
                  <a:lnTo>
                    <a:pt x="139" y="1036"/>
                  </a:lnTo>
                  <a:lnTo>
                    <a:pt x="139" y="1040"/>
                  </a:lnTo>
                  <a:lnTo>
                    <a:pt x="0" y="1040"/>
                  </a:lnTo>
                  <a:lnTo>
                    <a:pt x="0" y="1036"/>
                  </a:lnTo>
                  <a:close/>
                  <a:moveTo>
                    <a:pt x="449" y="1036"/>
                  </a:moveTo>
                  <a:lnTo>
                    <a:pt x="601" y="1036"/>
                  </a:lnTo>
                  <a:lnTo>
                    <a:pt x="601" y="1040"/>
                  </a:lnTo>
                  <a:lnTo>
                    <a:pt x="449" y="1040"/>
                  </a:lnTo>
                  <a:lnTo>
                    <a:pt x="449" y="1036"/>
                  </a:lnTo>
                  <a:close/>
                  <a:moveTo>
                    <a:pt x="0" y="1040"/>
                  </a:moveTo>
                  <a:lnTo>
                    <a:pt x="139" y="1040"/>
                  </a:lnTo>
                  <a:lnTo>
                    <a:pt x="139" y="1043"/>
                  </a:lnTo>
                  <a:lnTo>
                    <a:pt x="0" y="1043"/>
                  </a:lnTo>
                  <a:lnTo>
                    <a:pt x="0" y="1040"/>
                  </a:lnTo>
                  <a:close/>
                  <a:moveTo>
                    <a:pt x="451" y="1040"/>
                  </a:moveTo>
                  <a:lnTo>
                    <a:pt x="601" y="1040"/>
                  </a:lnTo>
                  <a:lnTo>
                    <a:pt x="601" y="1043"/>
                  </a:lnTo>
                  <a:lnTo>
                    <a:pt x="451" y="1043"/>
                  </a:lnTo>
                  <a:lnTo>
                    <a:pt x="451" y="1040"/>
                  </a:lnTo>
                  <a:close/>
                  <a:moveTo>
                    <a:pt x="0" y="1043"/>
                  </a:moveTo>
                  <a:lnTo>
                    <a:pt x="139" y="1043"/>
                  </a:lnTo>
                  <a:lnTo>
                    <a:pt x="139" y="1045"/>
                  </a:lnTo>
                  <a:lnTo>
                    <a:pt x="0" y="1045"/>
                  </a:lnTo>
                  <a:lnTo>
                    <a:pt x="0" y="1043"/>
                  </a:lnTo>
                  <a:close/>
                  <a:moveTo>
                    <a:pt x="451" y="1043"/>
                  </a:moveTo>
                  <a:lnTo>
                    <a:pt x="603" y="1043"/>
                  </a:lnTo>
                  <a:lnTo>
                    <a:pt x="603" y="1045"/>
                  </a:lnTo>
                  <a:lnTo>
                    <a:pt x="451" y="1045"/>
                  </a:lnTo>
                  <a:lnTo>
                    <a:pt x="451" y="1043"/>
                  </a:lnTo>
                  <a:close/>
                  <a:moveTo>
                    <a:pt x="0" y="1045"/>
                  </a:moveTo>
                  <a:lnTo>
                    <a:pt x="139" y="1045"/>
                  </a:lnTo>
                  <a:lnTo>
                    <a:pt x="139" y="1049"/>
                  </a:lnTo>
                  <a:lnTo>
                    <a:pt x="0" y="1049"/>
                  </a:lnTo>
                  <a:lnTo>
                    <a:pt x="0" y="1045"/>
                  </a:lnTo>
                  <a:close/>
                  <a:moveTo>
                    <a:pt x="453" y="1045"/>
                  </a:moveTo>
                  <a:lnTo>
                    <a:pt x="603" y="1045"/>
                  </a:lnTo>
                  <a:lnTo>
                    <a:pt x="603" y="1049"/>
                  </a:lnTo>
                  <a:lnTo>
                    <a:pt x="453" y="1049"/>
                  </a:lnTo>
                  <a:lnTo>
                    <a:pt x="453" y="1045"/>
                  </a:lnTo>
                  <a:close/>
                  <a:moveTo>
                    <a:pt x="0" y="1049"/>
                  </a:moveTo>
                  <a:lnTo>
                    <a:pt x="139" y="1049"/>
                  </a:lnTo>
                  <a:lnTo>
                    <a:pt x="139" y="1052"/>
                  </a:lnTo>
                  <a:lnTo>
                    <a:pt x="0" y="1052"/>
                  </a:lnTo>
                  <a:lnTo>
                    <a:pt x="0" y="1049"/>
                  </a:lnTo>
                  <a:close/>
                  <a:moveTo>
                    <a:pt x="453" y="1049"/>
                  </a:moveTo>
                  <a:lnTo>
                    <a:pt x="605" y="1049"/>
                  </a:lnTo>
                  <a:lnTo>
                    <a:pt x="605" y="1052"/>
                  </a:lnTo>
                  <a:lnTo>
                    <a:pt x="453" y="1052"/>
                  </a:lnTo>
                  <a:lnTo>
                    <a:pt x="453" y="1049"/>
                  </a:lnTo>
                  <a:close/>
                  <a:moveTo>
                    <a:pt x="0" y="1052"/>
                  </a:moveTo>
                  <a:lnTo>
                    <a:pt x="139" y="1052"/>
                  </a:lnTo>
                  <a:lnTo>
                    <a:pt x="139" y="1054"/>
                  </a:lnTo>
                  <a:lnTo>
                    <a:pt x="0" y="1054"/>
                  </a:lnTo>
                  <a:lnTo>
                    <a:pt x="0" y="1052"/>
                  </a:lnTo>
                  <a:close/>
                  <a:moveTo>
                    <a:pt x="456" y="1052"/>
                  </a:moveTo>
                  <a:lnTo>
                    <a:pt x="605" y="1052"/>
                  </a:lnTo>
                  <a:lnTo>
                    <a:pt x="605" y="1054"/>
                  </a:lnTo>
                  <a:lnTo>
                    <a:pt x="456" y="1054"/>
                  </a:lnTo>
                  <a:lnTo>
                    <a:pt x="456" y="1052"/>
                  </a:lnTo>
                  <a:close/>
                  <a:moveTo>
                    <a:pt x="0" y="1054"/>
                  </a:moveTo>
                  <a:lnTo>
                    <a:pt x="139" y="1054"/>
                  </a:lnTo>
                  <a:lnTo>
                    <a:pt x="139" y="1058"/>
                  </a:lnTo>
                  <a:lnTo>
                    <a:pt x="0" y="1058"/>
                  </a:lnTo>
                  <a:lnTo>
                    <a:pt x="0" y="1054"/>
                  </a:lnTo>
                  <a:close/>
                  <a:moveTo>
                    <a:pt x="456" y="1054"/>
                  </a:moveTo>
                  <a:lnTo>
                    <a:pt x="608" y="1054"/>
                  </a:lnTo>
                  <a:lnTo>
                    <a:pt x="608" y="1058"/>
                  </a:lnTo>
                  <a:lnTo>
                    <a:pt x="456" y="1058"/>
                  </a:lnTo>
                  <a:lnTo>
                    <a:pt x="456" y="1054"/>
                  </a:lnTo>
                  <a:close/>
                  <a:moveTo>
                    <a:pt x="0" y="1058"/>
                  </a:moveTo>
                  <a:lnTo>
                    <a:pt x="139" y="1058"/>
                  </a:lnTo>
                  <a:lnTo>
                    <a:pt x="139" y="1061"/>
                  </a:lnTo>
                  <a:lnTo>
                    <a:pt x="0" y="1061"/>
                  </a:lnTo>
                  <a:lnTo>
                    <a:pt x="0" y="1058"/>
                  </a:lnTo>
                  <a:close/>
                  <a:moveTo>
                    <a:pt x="458" y="1058"/>
                  </a:moveTo>
                  <a:lnTo>
                    <a:pt x="608" y="1058"/>
                  </a:lnTo>
                  <a:lnTo>
                    <a:pt x="608" y="1061"/>
                  </a:lnTo>
                  <a:lnTo>
                    <a:pt x="458" y="1061"/>
                  </a:lnTo>
                  <a:lnTo>
                    <a:pt x="458" y="1058"/>
                  </a:lnTo>
                  <a:close/>
                  <a:moveTo>
                    <a:pt x="0" y="1061"/>
                  </a:moveTo>
                  <a:lnTo>
                    <a:pt x="139" y="1061"/>
                  </a:lnTo>
                  <a:lnTo>
                    <a:pt x="139" y="1063"/>
                  </a:lnTo>
                  <a:lnTo>
                    <a:pt x="0" y="1063"/>
                  </a:lnTo>
                  <a:lnTo>
                    <a:pt x="0" y="1061"/>
                  </a:lnTo>
                  <a:close/>
                  <a:moveTo>
                    <a:pt x="458" y="1061"/>
                  </a:moveTo>
                  <a:lnTo>
                    <a:pt x="610" y="1061"/>
                  </a:lnTo>
                  <a:lnTo>
                    <a:pt x="610" y="1063"/>
                  </a:lnTo>
                  <a:lnTo>
                    <a:pt x="458" y="1063"/>
                  </a:lnTo>
                  <a:lnTo>
                    <a:pt x="458" y="1061"/>
                  </a:lnTo>
                  <a:close/>
                  <a:moveTo>
                    <a:pt x="0" y="1063"/>
                  </a:moveTo>
                  <a:lnTo>
                    <a:pt x="139" y="1063"/>
                  </a:lnTo>
                  <a:lnTo>
                    <a:pt x="139" y="1067"/>
                  </a:lnTo>
                  <a:lnTo>
                    <a:pt x="0" y="1067"/>
                  </a:lnTo>
                  <a:lnTo>
                    <a:pt x="0" y="1063"/>
                  </a:lnTo>
                  <a:close/>
                  <a:moveTo>
                    <a:pt x="460" y="1063"/>
                  </a:moveTo>
                  <a:lnTo>
                    <a:pt x="610" y="1063"/>
                  </a:lnTo>
                  <a:lnTo>
                    <a:pt x="610" y="1067"/>
                  </a:lnTo>
                  <a:lnTo>
                    <a:pt x="460" y="1067"/>
                  </a:lnTo>
                  <a:lnTo>
                    <a:pt x="460" y="1063"/>
                  </a:lnTo>
                  <a:close/>
                  <a:moveTo>
                    <a:pt x="0" y="1067"/>
                  </a:moveTo>
                  <a:lnTo>
                    <a:pt x="139" y="1067"/>
                  </a:lnTo>
                  <a:lnTo>
                    <a:pt x="139" y="1069"/>
                  </a:lnTo>
                  <a:lnTo>
                    <a:pt x="0" y="1069"/>
                  </a:lnTo>
                  <a:lnTo>
                    <a:pt x="0" y="1067"/>
                  </a:lnTo>
                  <a:close/>
                  <a:moveTo>
                    <a:pt x="460" y="1067"/>
                  </a:moveTo>
                  <a:lnTo>
                    <a:pt x="612" y="1067"/>
                  </a:lnTo>
                  <a:lnTo>
                    <a:pt x="612" y="1069"/>
                  </a:lnTo>
                  <a:lnTo>
                    <a:pt x="460" y="1069"/>
                  </a:lnTo>
                  <a:lnTo>
                    <a:pt x="460" y="1067"/>
                  </a:lnTo>
                  <a:close/>
                  <a:moveTo>
                    <a:pt x="0" y="1069"/>
                  </a:moveTo>
                  <a:lnTo>
                    <a:pt x="139" y="1069"/>
                  </a:lnTo>
                  <a:lnTo>
                    <a:pt x="139" y="1072"/>
                  </a:lnTo>
                  <a:lnTo>
                    <a:pt x="0" y="1072"/>
                  </a:lnTo>
                  <a:lnTo>
                    <a:pt x="0" y="1069"/>
                  </a:lnTo>
                  <a:close/>
                  <a:moveTo>
                    <a:pt x="462" y="1069"/>
                  </a:moveTo>
                  <a:lnTo>
                    <a:pt x="612" y="1069"/>
                  </a:lnTo>
                  <a:lnTo>
                    <a:pt x="612" y="1072"/>
                  </a:lnTo>
                  <a:lnTo>
                    <a:pt x="462" y="1072"/>
                  </a:lnTo>
                  <a:lnTo>
                    <a:pt x="462" y="1069"/>
                  </a:lnTo>
                  <a:close/>
                  <a:moveTo>
                    <a:pt x="0" y="1072"/>
                  </a:moveTo>
                  <a:lnTo>
                    <a:pt x="139" y="1072"/>
                  </a:lnTo>
                  <a:lnTo>
                    <a:pt x="139" y="1076"/>
                  </a:lnTo>
                  <a:lnTo>
                    <a:pt x="0" y="1076"/>
                  </a:lnTo>
                  <a:lnTo>
                    <a:pt x="0" y="1072"/>
                  </a:lnTo>
                  <a:close/>
                  <a:moveTo>
                    <a:pt x="462" y="1072"/>
                  </a:moveTo>
                  <a:lnTo>
                    <a:pt x="614" y="1072"/>
                  </a:lnTo>
                  <a:lnTo>
                    <a:pt x="614" y="1076"/>
                  </a:lnTo>
                  <a:lnTo>
                    <a:pt x="462" y="1076"/>
                  </a:lnTo>
                  <a:lnTo>
                    <a:pt x="462" y="1072"/>
                  </a:lnTo>
                  <a:close/>
                  <a:moveTo>
                    <a:pt x="0" y="1076"/>
                  </a:moveTo>
                  <a:lnTo>
                    <a:pt x="139" y="1076"/>
                  </a:lnTo>
                  <a:lnTo>
                    <a:pt x="139" y="1078"/>
                  </a:lnTo>
                  <a:lnTo>
                    <a:pt x="0" y="1078"/>
                  </a:lnTo>
                  <a:lnTo>
                    <a:pt x="0" y="1076"/>
                  </a:lnTo>
                  <a:close/>
                  <a:moveTo>
                    <a:pt x="465" y="1076"/>
                  </a:moveTo>
                  <a:lnTo>
                    <a:pt x="614" y="1076"/>
                  </a:lnTo>
                  <a:lnTo>
                    <a:pt x="614" y="1078"/>
                  </a:lnTo>
                  <a:lnTo>
                    <a:pt x="465" y="1078"/>
                  </a:lnTo>
                  <a:lnTo>
                    <a:pt x="465" y="1076"/>
                  </a:lnTo>
                  <a:close/>
                  <a:moveTo>
                    <a:pt x="0" y="1078"/>
                  </a:moveTo>
                  <a:lnTo>
                    <a:pt x="139" y="1078"/>
                  </a:lnTo>
                  <a:lnTo>
                    <a:pt x="139" y="1081"/>
                  </a:lnTo>
                  <a:lnTo>
                    <a:pt x="0" y="1081"/>
                  </a:lnTo>
                  <a:lnTo>
                    <a:pt x="0" y="1078"/>
                  </a:lnTo>
                  <a:close/>
                  <a:moveTo>
                    <a:pt x="465" y="1078"/>
                  </a:moveTo>
                  <a:lnTo>
                    <a:pt x="616" y="1078"/>
                  </a:lnTo>
                  <a:lnTo>
                    <a:pt x="616" y="1081"/>
                  </a:lnTo>
                  <a:lnTo>
                    <a:pt x="465" y="1081"/>
                  </a:lnTo>
                  <a:lnTo>
                    <a:pt x="465" y="1078"/>
                  </a:lnTo>
                  <a:close/>
                  <a:moveTo>
                    <a:pt x="0" y="1081"/>
                  </a:moveTo>
                  <a:lnTo>
                    <a:pt x="139" y="1081"/>
                  </a:lnTo>
                  <a:lnTo>
                    <a:pt x="139" y="1083"/>
                  </a:lnTo>
                  <a:lnTo>
                    <a:pt x="0" y="1083"/>
                  </a:lnTo>
                  <a:lnTo>
                    <a:pt x="0" y="1081"/>
                  </a:lnTo>
                  <a:close/>
                  <a:moveTo>
                    <a:pt x="467" y="1081"/>
                  </a:moveTo>
                  <a:lnTo>
                    <a:pt x="616" y="1081"/>
                  </a:lnTo>
                  <a:lnTo>
                    <a:pt x="616" y="1083"/>
                  </a:lnTo>
                  <a:lnTo>
                    <a:pt x="467" y="1083"/>
                  </a:lnTo>
                  <a:lnTo>
                    <a:pt x="467" y="1081"/>
                  </a:lnTo>
                  <a:close/>
                  <a:moveTo>
                    <a:pt x="0" y="1083"/>
                  </a:moveTo>
                  <a:lnTo>
                    <a:pt x="139" y="1083"/>
                  </a:lnTo>
                  <a:lnTo>
                    <a:pt x="139" y="1087"/>
                  </a:lnTo>
                  <a:lnTo>
                    <a:pt x="0" y="1087"/>
                  </a:lnTo>
                  <a:lnTo>
                    <a:pt x="0" y="1083"/>
                  </a:lnTo>
                  <a:close/>
                  <a:moveTo>
                    <a:pt x="467" y="1083"/>
                  </a:moveTo>
                  <a:lnTo>
                    <a:pt x="619" y="1083"/>
                  </a:lnTo>
                  <a:lnTo>
                    <a:pt x="619" y="1087"/>
                  </a:lnTo>
                  <a:lnTo>
                    <a:pt x="467" y="1087"/>
                  </a:lnTo>
                  <a:lnTo>
                    <a:pt x="467" y="1083"/>
                  </a:lnTo>
                  <a:close/>
                  <a:moveTo>
                    <a:pt x="0" y="1087"/>
                  </a:moveTo>
                  <a:lnTo>
                    <a:pt x="139" y="1087"/>
                  </a:lnTo>
                  <a:lnTo>
                    <a:pt x="139" y="1090"/>
                  </a:lnTo>
                  <a:lnTo>
                    <a:pt x="0" y="1090"/>
                  </a:lnTo>
                  <a:lnTo>
                    <a:pt x="0" y="1087"/>
                  </a:lnTo>
                  <a:close/>
                  <a:moveTo>
                    <a:pt x="469" y="1087"/>
                  </a:moveTo>
                  <a:lnTo>
                    <a:pt x="619" y="1087"/>
                  </a:lnTo>
                  <a:lnTo>
                    <a:pt x="619" y="1090"/>
                  </a:lnTo>
                  <a:lnTo>
                    <a:pt x="469" y="1090"/>
                  </a:lnTo>
                  <a:lnTo>
                    <a:pt x="469" y="1087"/>
                  </a:lnTo>
                  <a:close/>
                  <a:moveTo>
                    <a:pt x="0" y="1090"/>
                  </a:moveTo>
                  <a:lnTo>
                    <a:pt x="139" y="1090"/>
                  </a:lnTo>
                  <a:lnTo>
                    <a:pt x="139" y="1094"/>
                  </a:lnTo>
                  <a:lnTo>
                    <a:pt x="0" y="1094"/>
                  </a:lnTo>
                  <a:lnTo>
                    <a:pt x="0" y="1090"/>
                  </a:lnTo>
                  <a:close/>
                  <a:moveTo>
                    <a:pt x="469" y="1090"/>
                  </a:moveTo>
                  <a:lnTo>
                    <a:pt x="621" y="1090"/>
                  </a:lnTo>
                  <a:lnTo>
                    <a:pt x="621" y="1094"/>
                  </a:lnTo>
                  <a:lnTo>
                    <a:pt x="469" y="1094"/>
                  </a:lnTo>
                  <a:lnTo>
                    <a:pt x="469" y="1090"/>
                  </a:lnTo>
                  <a:close/>
                  <a:moveTo>
                    <a:pt x="0" y="1094"/>
                  </a:moveTo>
                  <a:lnTo>
                    <a:pt x="139" y="1094"/>
                  </a:lnTo>
                  <a:lnTo>
                    <a:pt x="139" y="1096"/>
                  </a:lnTo>
                  <a:lnTo>
                    <a:pt x="0" y="1096"/>
                  </a:lnTo>
                  <a:lnTo>
                    <a:pt x="0" y="1094"/>
                  </a:lnTo>
                  <a:close/>
                  <a:moveTo>
                    <a:pt x="471" y="1094"/>
                  </a:moveTo>
                  <a:lnTo>
                    <a:pt x="621" y="1094"/>
                  </a:lnTo>
                  <a:lnTo>
                    <a:pt x="621" y="1096"/>
                  </a:lnTo>
                  <a:lnTo>
                    <a:pt x="471" y="1096"/>
                  </a:lnTo>
                  <a:lnTo>
                    <a:pt x="471" y="1094"/>
                  </a:lnTo>
                  <a:close/>
                  <a:moveTo>
                    <a:pt x="0" y="1096"/>
                  </a:moveTo>
                  <a:lnTo>
                    <a:pt x="139" y="1096"/>
                  </a:lnTo>
                  <a:lnTo>
                    <a:pt x="139" y="1099"/>
                  </a:lnTo>
                  <a:lnTo>
                    <a:pt x="0" y="1099"/>
                  </a:lnTo>
                  <a:lnTo>
                    <a:pt x="0" y="1096"/>
                  </a:lnTo>
                  <a:close/>
                  <a:moveTo>
                    <a:pt x="471" y="1096"/>
                  </a:moveTo>
                  <a:lnTo>
                    <a:pt x="623" y="1096"/>
                  </a:lnTo>
                  <a:lnTo>
                    <a:pt x="623" y="1099"/>
                  </a:lnTo>
                  <a:lnTo>
                    <a:pt x="471" y="1099"/>
                  </a:lnTo>
                  <a:lnTo>
                    <a:pt x="471" y="1096"/>
                  </a:lnTo>
                  <a:close/>
                  <a:moveTo>
                    <a:pt x="0" y="1099"/>
                  </a:moveTo>
                  <a:lnTo>
                    <a:pt x="139" y="1099"/>
                  </a:lnTo>
                  <a:lnTo>
                    <a:pt x="139" y="1101"/>
                  </a:lnTo>
                  <a:lnTo>
                    <a:pt x="0" y="1101"/>
                  </a:lnTo>
                  <a:lnTo>
                    <a:pt x="0" y="1099"/>
                  </a:lnTo>
                  <a:close/>
                  <a:moveTo>
                    <a:pt x="474" y="1099"/>
                  </a:moveTo>
                  <a:lnTo>
                    <a:pt x="623" y="1099"/>
                  </a:lnTo>
                  <a:lnTo>
                    <a:pt x="623" y="1101"/>
                  </a:lnTo>
                  <a:lnTo>
                    <a:pt x="474" y="1101"/>
                  </a:lnTo>
                  <a:lnTo>
                    <a:pt x="474" y="1099"/>
                  </a:lnTo>
                  <a:close/>
                  <a:moveTo>
                    <a:pt x="0" y="1101"/>
                  </a:moveTo>
                  <a:lnTo>
                    <a:pt x="139" y="1101"/>
                  </a:lnTo>
                  <a:lnTo>
                    <a:pt x="139" y="1105"/>
                  </a:lnTo>
                  <a:lnTo>
                    <a:pt x="0" y="1105"/>
                  </a:lnTo>
                  <a:lnTo>
                    <a:pt x="0" y="1101"/>
                  </a:lnTo>
                  <a:close/>
                  <a:moveTo>
                    <a:pt x="474" y="1101"/>
                  </a:moveTo>
                  <a:lnTo>
                    <a:pt x="625" y="1101"/>
                  </a:lnTo>
                  <a:lnTo>
                    <a:pt x="625" y="1105"/>
                  </a:lnTo>
                  <a:lnTo>
                    <a:pt x="474" y="1105"/>
                  </a:lnTo>
                  <a:lnTo>
                    <a:pt x="474" y="1101"/>
                  </a:lnTo>
                  <a:close/>
                  <a:moveTo>
                    <a:pt x="0" y="1105"/>
                  </a:moveTo>
                  <a:lnTo>
                    <a:pt x="139" y="1105"/>
                  </a:lnTo>
                  <a:lnTo>
                    <a:pt x="139" y="1107"/>
                  </a:lnTo>
                  <a:lnTo>
                    <a:pt x="0" y="1107"/>
                  </a:lnTo>
                  <a:lnTo>
                    <a:pt x="0" y="1105"/>
                  </a:lnTo>
                  <a:close/>
                  <a:moveTo>
                    <a:pt x="476" y="1105"/>
                  </a:moveTo>
                  <a:lnTo>
                    <a:pt x="625" y="1105"/>
                  </a:lnTo>
                  <a:lnTo>
                    <a:pt x="625" y="1107"/>
                  </a:lnTo>
                  <a:lnTo>
                    <a:pt x="476" y="1107"/>
                  </a:lnTo>
                  <a:lnTo>
                    <a:pt x="476" y="1105"/>
                  </a:lnTo>
                  <a:close/>
                  <a:moveTo>
                    <a:pt x="0" y="1107"/>
                  </a:moveTo>
                  <a:lnTo>
                    <a:pt x="139" y="1107"/>
                  </a:lnTo>
                  <a:lnTo>
                    <a:pt x="139" y="1112"/>
                  </a:lnTo>
                  <a:lnTo>
                    <a:pt x="0" y="1112"/>
                  </a:lnTo>
                  <a:lnTo>
                    <a:pt x="0" y="1107"/>
                  </a:lnTo>
                  <a:close/>
                  <a:moveTo>
                    <a:pt x="476" y="1107"/>
                  </a:moveTo>
                  <a:lnTo>
                    <a:pt x="628" y="1107"/>
                  </a:lnTo>
                  <a:lnTo>
                    <a:pt x="628" y="1112"/>
                  </a:lnTo>
                  <a:lnTo>
                    <a:pt x="476" y="1112"/>
                  </a:lnTo>
                  <a:lnTo>
                    <a:pt x="476" y="1107"/>
                  </a:lnTo>
                  <a:close/>
                  <a:moveTo>
                    <a:pt x="0" y="1112"/>
                  </a:moveTo>
                  <a:lnTo>
                    <a:pt x="139" y="1112"/>
                  </a:lnTo>
                  <a:lnTo>
                    <a:pt x="139" y="1114"/>
                  </a:lnTo>
                  <a:lnTo>
                    <a:pt x="0" y="1114"/>
                  </a:lnTo>
                  <a:lnTo>
                    <a:pt x="0" y="1112"/>
                  </a:lnTo>
                  <a:close/>
                  <a:moveTo>
                    <a:pt x="478" y="1112"/>
                  </a:moveTo>
                  <a:lnTo>
                    <a:pt x="628" y="1112"/>
                  </a:lnTo>
                  <a:lnTo>
                    <a:pt x="628" y="1114"/>
                  </a:lnTo>
                  <a:lnTo>
                    <a:pt x="478" y="1114"/>
                  </a:lnTo>
                  <a:lnTo>
                    <a:pt x="478" y="1112"/>
                  </a:lnTo>
                  <a:close/>
                  <a:moveTo>
                    <a:pt x="0" y="1114"/>
                  </a:moveTo>
                  <a:lnTo>
                    <a:pt x="139" y="1114"/>
                  </a:lnTo>
                  <a:lnTo>
                    <a:pt x="139" y="1116"/>
                  </a:lnTo>
                  <a:lnTo>
                    <a:pt x="0" y="1116"/>
                  </a:lnTo>
                  <a:lnTo>
                    <a:pt x="0" y="1114"/>
                  </a:lnTo>
                  <a:close/>
                  <a:moveTo>
                    <a:pt x="478" y="1114"/>
                  </a:moveTo>
                  <a:lnTo>
                    <a:pt x="630" y="1114"/>
                  </a:lnTo>
                  <a:lnTo>
                    <a:pt x="630" y="1116"/>
                  </a:lnTo>
                  <a:lnTo>
                    <a:pt x="478" y="1116"/>
                  </a:lnTo>
                  <a:lnTo>
                    <a:pt x="478" y="1114"/>
                  </a:lnTo>
                  <a:close/>
                  <a:moveTo>
                    <a:pt x="0" y="1116"/>
                  </a:moveTo>
                  <a:lnTo>
                    <a:pt x="139" y="1116"/>
                  </a:lnTo>
                  <a:lnTo>
                    <a:pt x="139" y="1119"/>
                  </a:lnTo>
                  <a:lnTo>
                    <a:pt x="0" y="1119"/>
                  </a:lnTo>
                  <a:lnTo>
                    <a:pt x="0" y="1116"/>
                  </a:lnTo>
                  <a:close/>
                  <a:moveTo>
                    <a:pt x="480" y="1116"/>
                  </a:moveTo>
                  <a:lnTo>
                    <a:pt x="630" y="1116"/>
                  </a:lnTo>
                  <a:lnTo>
                    <a:pt x="630" y="1119"/>
                  </a:lnTo>
                  <a:lnTo>
                    <a:pt x="480" y="1119"/>
                  </a:lnTo>
                  <a:lnTo>
                    <a:pt x="480" y="1116"/>
                  </a:lnTo>
                  <a:close/>
                  <a:moveTo>
                    <a:pt x="0" y="1119"/>
                  </a:moveTo>
                  <a:lnTo>
                    <a:pt x="139" y="1119"/>
                  </a:lnTo>
                  <a:lnTo>
                    <a:pt x="139" y="1123"/>
                  </a:lnTo>
                  <a:lnTo>
                    <a:pt x="0" y="1123"/>
                  </a:lnTo>
                  <a:lnTo>
                    <a:pt x="0" y="1119"/>
                  </a:lnTo>
                  <a:close/>
                  <a:moveTo>
                    <a:pt x="480" y="1119"/>
                  </a:moveTo>
                  <a:lnTo>
                    <a:pt x="632" y="1119"/>
                  </a:lnTo>
                  <a:lnTo>
                    <a:pt x="632" y="1123"/>
                  </a:lnTo>
                  <a:lnTo>
                    <a:pt x="480" y="1123"/>
                  </a:lnTo>
                  <a:lnTo>
                    <a:pt x="480" y="1119"/>
                  </a:lnTo>
                  <a:close/>
                  <a:moveTo>
                    <a:pt x="0" y="1123"/>
                  </a:moveTo>
                  <a:lnTo>
                    <a:pt x="139" y="1123"/>
                  </a:lnTo>
                  <a:lnTo>
                    <a:pt x="139" y="1125"/>
                  </a:lnTo>
                  <a:lnTo>
                    <a:pt x="0" y="1125"/>
                  </a:lnTo>
                  <a:lnTo>
                    <a:pt x="0" y="1123"/>
                  </a:lnTo>
                  <a:close/>
                  <a:moveTo>
                    <a:pt x="482" y="1123"/>
                  </a:moveTo>
                  <a:lnTo>
                    <a:pt x="632" y="1123"/>
                  </a:lnTo>
                  <a:lnTo>
                    <a:pt x="632" y="1125"/>
                  </a:lnTo>
                  <a:lnTo>
                    <a:pt x="482" y="1125"/>
                  </a:lnTo>
                  <a:lnTo>
                    <a:pt x="482" y="1123"/>
                  </a:lnTo>
                  <a:close/>
                  <a:moveTo>
                    <a:pt x="0" y="1125"/>
                  </a:moveTo>
                  <a:lnTo>
                    <a:pt x="139" y="1125"/>
                  </a:lnTo>
                  <a:lnTo>
                    <a:pt x="139" y="1130"/>
                  </a:lnTo>
                  <a:lnTo>
                    <a:pt x="0" y="1130"/>
                  </a:lnTo>
                  <a:lnTo>
                    <a:pt x="0" y="1125"/>
                  </a:lnTo>
                  <a:close/>
                  <a:moveTo>
                    <a:pt x="482" y="1125"/>
                  </a:moveTo>
                  <a:lnTo>
                    <a:pt x="634" y="1125"/>
                  </a:lnTo>
                  <a:lnTo>
                    <a:pt x="634" y="1130"/>
                  </a:lnTo>
                  <a:lnTo>
                    <a:pt x="482" y="1130"/>
                  </a:lnTo>
                  <a:lnTo>
                    <a:pt x="482" y="1125"/>
                  </a:lnTo>
                  <a:close/>
                  <a:moveTo>
                    <a:pt x="0" y="1130"/>
                  </a:moveTo>
                  <a:lnTo>
                    <a:pt x="139" y="1130"/>
                  </a:lnTo>
                  <a:lnTo>
                    <a:pt x="139" y="1132"/>
                  </a:lnTo>
                  <a:lnTo>
                    <a:pt x="0" y="1132"/>
                  </a:lnTo>
                  <a:lnTo>
                    <a:pt x="0" y="1130"/>
                  </a:lnTo>
                  <a:close/>
                  <a:moveTo>
                    <a:pt x="485" y="1130"/>
                  </a:moveTo>
                  <a:lnTo>
                    <a:pt x="634" y="1130"/>
                  </a:lnTo>
                  <a:lnTo>
                    <a:pt x="634" y="1132"/>
                  </a:lnTo>
                  <a:lnTo>
                    <a:pt x="485" y="1132"/>
                  </a:lnTo>
                  <a:lnTo>
                    <a:pt x="485" y="1130"/>
                  </a:lnTo>
                  <a:close/>
                  <a:moveTo>
                    <a:pt x="0" y="1132"/>
                  </a:moveTo>
                  <a:lnTo>
                    <a:pt x="139" y="1132"/>
                  </a:lnTo>
                  <a:lnTo>
                    <a:pt x="139" y="1134"/>
                  </a:lnTo>
                  <a:lnTo>
                    <a:pt x="0" y="1134"/>
                  </a:lnTo>
                  <a:lnTo>
                    <a:pt x="0" y="1132"/>
                  </a:lnTo>
                  <a:close/>
                  <a:moveTo>
                    <a:pt x="485" y="1132"/>
                  </a:moveTo>
                  <a:lnTo>
                    <a:pt x="637" y="1132"/>
                  </a:lnTo>
                  <a:lnTo>
                    <a:pt x="637" y="1134"/>
                  </a:lnTo>
                  <a:lnTo>
                    <a:pt x="485" y="1134"/>
                  </a:lnTo>
                  <a:lnTo>
                    <a:pt x="485" y="1132"/>
                  </a:lnTo>
                  <a:close/>
                  <a:moveTo>
                    <a:pt x="0" y="1134"/>
                  </a:moveTo>
                  <a:lnTo>
                    <a:pt x="139" y="1134"/>
                  </a:lnTo>
                  <a:lnTo>
                    <a:pt x="139" y="1136"/>
                  </a:lnTo>
                  <a:lnTo>
                    <a:pt x="0" y="1136"/>
                  </a:lnTo>
                  <a:lnTo>
                    <a:pt x="0" y="1134"/>
                  </a:lnTo>
                  <a:close/>
                  <a:moveTo>
                    <a:pt x="487" y="1134"/>
                  </a:moveTo>
                  <a:lnTo>
                    <a:pt x="637" y="1134"/>
                  </a:lnTo>
                  <a:lnTo>
                    <a:pt x="637" y="1136"/>
                  </a:lnTo>
                  <a:lnTo>
                    <a:pt x="487" y="1136"/>
                  </a:lnTo>
                  <a:lnTo>
                    <a:pt x="487" y="1134"/>
                  </a:lnTo>
                  <a:close/>
                  <a:moveTo>
                    <a:pt x="0" y="1136"/>
                  </a:moveTo>
                  <a:lnTo>
                    <a:pt x="139" y="1136"/>
                  </a:lnTo>
                  <a:lnTo>
                    <a:pt x="139" y="1141"/>
                  </a:lnTo>
                  <a:lnTo>
                    <a:pt x="0" y="1141"/>
                  </a:lnTo>
                  <a:lnTo>
                    <a:pt x="0" y="1136"/>
                  </a:lnTo>
                  <a:close/>
                  <a:moveTo>
                    <a:pt x="487" y="1136"/>
                  </a:moveTo>
                  <a:lnTo>
                    <a:pt x="639" y="1136"/>
                  </a:lnTo>
                  <a:lnTo>
                    <a:pt x="639" y="1141"/>
                  </a:lnTo>
                  <a:lnTo>
                    <a:pt x="487" y="1141"/>
                  </a:lnTo>
                  <a:lnTo>
                    <a:pt x="487" y="1136"/>
                  </a:lnTo>
                  <a:close/>
                  <a:moveTo>
                    <a:pt x="0" y="1141"/>
                  </a:moveTo>
                  <a:lnTo>
                    <a:pt x="139" y="1141"/>
                  </a:lnTo>
                  <a:lnTo>
                    <a:pt x="139" y="1143"/>
                  </a:lnTo>
                  <a:lnTo>
                    <a:pt x="0" y="1143"/>
                  </a:lnTo>
                  <a:lnTo>
                    <a:pt x="0" y="1141"/>
                  </a:lnTo>
                  <a:close/>
                  <a:moveTo>
                    <a:pt x="489" y="1141"/>
                  </a:moveTo>
                  <a:lnTo>
                    <a:pt x="639" y="1141"/>
                  </a:lnTo>
                  <a:lnTo>
                    <a:pt x="639" y="1143"/>
                  </a:lnTo>
                  <a:lnTo>
                    <a:pt x="489" y="1143"/>
                  </a:lnTo>
                  <a:lnTo>
                    <a:pt x="489" y="1141"/>
                  </a:lnTo>
                  <a:close/>
                  <a:moveTo>
                    <a:pt x="0" y="1143"/>
                  </a:moveTo>
                  <a:lnTo>
                    <a:pt x="139" y="1143"/>
                  </a:lnTo>
                  <a:lnTo>
                    <a:pt x="139" y="1148"/>
                  </a:lnTo>
                  <a:lnTo>
                    <a:pt x="0" y="1148"/>
                  </a:lnTo>
                  <a:lnTo>
                    <a:pt x="0" y="1143"/>
                  </a:lnTo>
                  <a:close/>
                  <a:moveTo>
                    <a:pt x="489" y="1143"/>
                  </a:moveTo>
                  <a:lnTo>
                    <a:pt x="641" y="1143"/>
                  </a:lnTo>
                  <a:lnTo>
                    <a:pt x="641" y="1148"/>
                  </a:lnTo>
                  <a:lnTo>
                    <a:pt x="489" y="1148"/>
                  </a:lnTo>
                  <a:lnTo>
                    <a:pt x="489" y="1143"/>
                  </a:lnTo>
                  <a:close/>
                  <a:moveTo>
                    <a:pt x="0" y="1148"/>
                  </a:moveTo>
                  <a:lnTo>
                    <a:pt x="139" y="1148"/>
                  </a:lnTo>
                  <a:lnTo>
                    <a:pt x="139" y="1152"/>
                  </a:lnTo>
                  <a:lnTo>
                    <a:pt x="0" y="1152"/>
                  </a:lnTo>
                  <a:lnTo>
                    <a:pt x="0" y="1148"/>
                  </a:lnTo>
                  <a:close/>
                  <a:moveTo>
                    <a:pt x="491" y="1148"/>
                  </a:moveTo>
                  <a:lnTo>
                    <a:pt x="641" y="1148"/>
                  </a:lnTo>
                  <a:lnTo>
                    <a:pt x="641" y="1152"/>
                  </a:lnTo>
                  <a:lnTo>
                    <a:pt x="491" y="1152"/>
                  </a:lnTo>
                  <a:lnTo>
                    <a:pt x="491" y="1148"/>
                  </a:lnTo>
                  <a:close/>
                  <a:moveTo>
                    <a:pt x="0" y="1152"/>
                  </a:moveTo>
                  <a:lnTo>
                    <a:pt x="139" y="1152"/>
                  </a:lnTo>
                  <a:lnTo>
                    <a:pt x="139" y="1159"/>
                  </a:lnTo>
                  <a:lnTo>
                    <a:pt x="0" y="1159"/>
                  </a:lnTo>
                  <a:lnTo>
                    <a:pt x="0" y="1152"/>
                  </a:lnTo>
                  <a:close/>
                  <a:moveTo>
                    <a:pt x="494" y="1152"/>
                  </a:moveTo>
                  <a:lnTo>
                    <a:pt x="641" y="1152"/>
                  </a:lnTo>
                  <a:lnTo>
                    <a:pt x="641" y="1159"/>
                  </a:lnTo>
                  <a:lnTo>
                    <a:pt x="494" y="1159"/>
                  </a:lnTo>
                  <a:lnTo>
                    <a:pt x="494" y="1152"/>
                  </a:lnTo>
                  <a:close/>
                  <a:moveTo>
                    <a:pt x="0" y="1159"/>
                  </a:moveTo>
                  <a:lnTo>
                    <a:pt x="139" y="1159"/>
                  </a:lnTo>
                  <a:lnTo>
                    <a:pt x="139" y="1165"/>
                  </a:lnTo>
                  <a:lnTo>
                    <a:pt x="0" y="1165"/>
                  </a:lnTo>
                  <a:lnTo>
                    <a:pt x="0" y="1159"/>
                  </a:lnTo>
                  <a:close/>
                  <a:moveTo>
                    <a:pt x="496" y="1159"/>
                  </a:moveTo>
                  <a:lnTo>
                    <a:pt x="641" y="1159"/>
                  </a:lnTo>
                  <a:lnTo>
                    <a:pt x="641" y="1165"/>
                  </a:lnTo>
                  <a:lnTo>
                    <a:pt x="496" y="1165"/>
                  </a:lnTo>
                  <a:lnTo>
                    <a:pt x="496" y="1159"/>
                  </a:lnTo>
                  <a:close/>
                  <a:moveTo>
                    <a:pt x="0" y="1165"/>
                  </a:moveTo>
                  <a:lnTo>
                    <a:pt x="139" y="1165"/>
                  </a:lnTo>
                  <a:lnTo>
                    <a:pt x="139" y="1170"/>
                  </a:lnTo>
                  <a:lnTo>
                    <a:pt x="0" y="1170"/>
                  </a:lnTo>
                  <a:lnTo>
                    <a:pt x="0" y="1165"/>
                  </a:lnTo>
                  <a:close/>
                  <a:moveTo>
                    <a:pt x="498" y="1165"/>
                  </a:moveTo>
                  <a:lnTo>
                    <a:pt x="641" y="1165"/>
                  </a:lnTo>
                  <a:lnTo>
                    <a:pt x="641" y="1170"/>
                  </a:lnTo>
                  <a:lnTo>
                    <a:pt x="498" y="1170"/>
                  </a:lnTo>
                  <a:lnTo>
                    <a:pt x="498" y="1165"/>
                  </a:lnTo>
                  <a:close/>
                  <a:moveTo>
                    <a:pt x="0" y="1170"/>
                  </a:moveTo>
                  <a:lnTo>
                    <a:pt x="139" y="1170"/>
                  </a:lnTo>
                  <a:lnTo>
                    <a:pt x="139" y="1177"/>
                  </a:lnTo>
                  <a:lnTo>
                    <a:pt x="0" y="1177"/>
                  </a:lnTo>
                  <a:lnTo>
                    <a:pt x="0" y="1170"/>
                  </a:lnTo>
                  <a:close/>
                  <a:moveTo>
                    <a:pt x="500" y="1170"/>
                  </a:moveTo>
                  <a:lnTo>
                    <a:pt x="641" y="1170"/>
                  </a:lnTo>
                  <a:lnTo>
                    <a:pt x="641" y="1177"/>
                  </a:lnTo>
                  <a:lnTo>
                    <a:pt x="500" y="1177"/>
                  </a:lnTo>
                  <a:lnTo>
                    <a:pt x="500" y="1170"/>
                  </a:lnTo>
                  <a:close/>
                  <a:moveTo>
                    <a:pt x="2" y="1177"/>
                  </a:moveTo>
                  <a:lnTo>
                    <a:pt x="139" y="1177"/>
                  </a:lnTo>
                  <a:lnTo>
                    <a:pt x="139" y="1183"/>
                  </a:lnTo>
                  <a:lnTo>
                    <a:pt x="2" y="1183"/>
                  </a:lnTo>
                  <a:lnTo>
                    <a:pt x="2" y="1177"/>
                  </a:lnTo>
                  <a:close/>
                  <a:moveTo>
                    <a:pt x="503" y="1177"/>
                  </a:moveTo>
                  <a:lnTo>
                    <a:pt x="641" y="1177"/>
                  </a:lnTo>
                  <a:lnTo>
                    <a:pt x="641" y="1183"/>
                  </a:lnTo>
                  <a:lnTo>
                    <a:pt x="503" y="1183"/>
                  </a:lnTo>
                  <a:lnTo>
                    <a:pt x="503" y="1177"/>
                  </a:lnTo>
                  <a:close/>
                  <a:moveTo>
                    <a:pt x="2" y="1183"/>
                  </a:moveTo>
                  <a:lnTo>
                    <a:pt x="139" y="1183"/>
                  </a:lnTo>
                  <a:lnTo>
                    <a:pt x="139" y="1186"/>
                  </a:lnTo>
                  <a:lnTo>
                    <a:pt x="2" y="1186"/>
                  </a:lnTo>
                  <a:lnTo>
                    <a:pt x="2" y="1183"/>
                  </a:lnTo>
                  <a:close/>
                  <a:moveTo>
                    <a:pt x="505" y="1183"/>
                  </a:moveTo>
                  <a:lnTo>
                    <a:pt x="641" y="1183"/>
                  </a:lnTo>
                  <a:lnTo>
                    <a:pt x="641" y="1186"/>
                  </a:lnTo>
                  <a:lnTo>
                    <a:pt x="505" y="1186"/>
                  </a:lnTo>
                  <a:lnTo>
                    <a:pt x="505" y="1183"/>
                  </a:lnTo>
                  <a:close/>
                  <a:moveTo>
                    <a:pt x="5" y="1186"/>
                  </a:moveTo>
                  <a:lnTo>
                    <a:pt x="139" y="1186"/>
                  </a:lnTo>
                  <a:lnTo>
                    <a:pt x="139" y="1188"/>
                  </a:lnTo>
                  <a:lnTo>
                    <a:pt x="5" y="1188"/>
                  </a:lnTo>
                  <a:lnTo>
                    <a:pt x="5" y="1186"/>
                  </a:lnTo>
                  <a:close/>
                  <a:moveTo>
                    <a:pt x="505" y="1186"/>
                  </a:moveTo>
                  <a:lnTo>
                    <a:pt x="641" y="1186"/>
                  </a:lnTo>
                  <a:lnTo>
                    <a:pt x="641" y="1188"/>
                  </a:lnTo>
                  <a:lnTo>
                    <a:pt x="505" y="1188"/>
                  </a:lnTo>
                  <a:lnTo>
                    <a:pt x="505" y="1186"/>
                  </a:lnTo>
                  <a:close/>
                  <a:moveTo>
                    <a:pt x="5" y="1188"/>
                  </a:moveTo>
                  <a:lnTo>
                    <a:pt x="136" y="1188"/>
                  </a:lnTo>
                  <a:lnTo>
                    <a:pt x="136" y="1195"/>
                  </a:lnTo>
                  <a:lnTo>
                    <a:pt x="5" y="1195"/>
                  </a:lnTo>
                  <a:lnTo>
                    <a:pt x="5" y="1188"/>
                  </a:lnTo>
                  <a:close/>
                  <a:moveTo>
                    <a:pt x="507" y="1188"/>
                  </a:moveTo>
                  <a:lnTo>
                    <a:pt x="641" y="1188"/>
                  </a:lnTo>
                  <a:lnTo>
                    <a:pt x="641" y="1195"/>
                  </a:lnTo>
                  <a:lnTo>
                    <a:pt x="507" y="1195"/>
                  </a:lnTo>
                  <a:lnTo>
                    <a:pt x="507" y="1188"/>
                  </a:lnTo>
                  <a:close/>
                  <a:moveTo>
                    <a:pt x="7" y="1195"/>
                  </a:moveTo>
                  <a:lnTo>
                    <a:pt x="136" y="1195"/>
                  </a:lnTo>
                  <a:lnTo>
                    <a:pt x="136" y="1201"/>
                  </a:lnTo>
                  <a:lnTo>
                    <a:pt x="7" y="1201"/>
                  </a:lnTo>
                  <a:lnTo>
                    <a:pt x="7" y="1195"/>
                  </a:lnTo>
                  <a:close/>
                  <a:moveTo>
                    <a:pt x="509" y="1195"/>
                  </a:moveTo>
                  <a:lnTo>
                    <a:pt x="641" y="1195"/>
                  </a:lnTo>
                  <a:lnTo>
                    <a:pt x="641" y="1201"/>
                  </a:lnTo>
                  <a:lnTo>
                    <a:pt x="509" y="1201"/>
                  </a:lnTo>
                  <a:lnTo>
                    <a:pt x="509" y="1195"/>
                  </a:lnTo>
                  <a:close/>
                  <a:moveTo>
                    <a:pt x="7" y="1201"/>
                  </a:moveTo>
                  <a:lnTo>
                    <a:pt x="134" y="1201"/>
                  </a:lnTo>
                  <a:lnTo>
                    <a:pt x="134" y="1203"/>
                  </a:lnTo>
                  <a:lnTo>
                    <a:pt x="7" y="1203"/>
                  </a:lnTo>
                  <a:lnTo>
                    <a:pt x="7" y="1201"/>
                  </a:lnTo>
                  <a:close/>
                  <a:moveTo>
                    <a:pt x="511" y="1201"/>
                  </a:moveTo>
                  <a:lnTo>
                    <a:pt x="639" y="1201"/>
                  </a:lnTo>
                  <a:lnTo>
                    <a:pt x="639" y="1203"/>
                  </a:lnTo>
                  <a:lnTo>
                    <a:pt x="511" y="1203"/>
                  </a:lnTo>
                  <a:lnTo>
                    <a:pt x="511" y="1201"/>
                  </a:lnTo>
                  <a:close/>
                  <a:moveTo>
                    <a:pt x="9" y="1203"/>
                  </a:moveTo>
                  <a:lnTo>
                    <a:pt x="134" y="1203"/>
                  </a:lnTo>
                  <a:lnTo>
                    <a:pt x="134" y="1206"/>
                  </a:lnTo>
                  <a:lnTo>
                    <a:pt x="9" y="1206"/>
                  </a:lnTo>
                  <a:lnTo>
                    <a:pt x="9" y="1203"/>
                  </a:lnTo>
                  <a:close/>
                  <a:moveTo>
                    <a:pt x="514" y="1203"/>
                  </a:moveTo>
                  <a:lnTo>
                    <a:pt x="639" y="1203"/>
                  </a:lnTo>
                  <a:lnTo>
                    <a:pt x="639" y="1206"/>
                  </a:lnTo>
                  <a:lnTo>
                    <a:pt x="514" y="1206"/>
                  </a:lnTo>
                  <a:lnTo>
                    <a:pt x="514" y="1203"/>
                  </a:lnTo>
                  <a:close/>
                  <a:moveTo>
                    <a:pt x="11" y="1206"/>
                  </a:moveTo>
                  <a:lnTo>
                    <a:pt x="132" y="1206"/>
                  </a:lnTo>
                  <a:lnTo>
                    <a:pt x="132" y="1208"/>
                  </a:lnTo>
                  <a:lnTo>
                    <a:pt x="11" y="1208"/>
                  </a:lnTo>
                  <a:lnTo>
                    <a:pt x="11" y="1206"/>
                  </a:lnTo>
                  <a:close/>
                  <a:moveTo>
                    <a:pt x="514" y="1206"/>
                  </a:moveTo>
                  <a:lnTo>
                    <a:pt x="637" y="1206"/>
                  </a:lnTo>
                  <a:lnTo>
                    <a:pt x="637" y="1208"/>
                  </a:lnTo>
                  <a:lnTo>
                    <a:pt x="514" y="1208"/>
                  </a:lnTo>
                  <a:lnTo>
                    <a:pt x="514" y="1206"/>
                  </a:lnTo>
                  <a:close/>
                  <a:moveTo>
                    <a:pt x="11" y="1208"/>
                  </a:moveTo>
                  <a:lnTo>
                    <a:pt x="132" y="1208"/>
                  </a:lnTo>
                  <a:lnTo>
                    <a:pt x="132" y="1210"/>
                  </a:lnTo>
                  <a:lnTo>
                    <a:pt x="11" y="1210"/>
                  </a:lnTo>
                  <a:lnTo>
                    <a:pt x="11" y="1208"/>
                  </a:lnTo>
                  <a:close/>
                  <a:moveTo>
                    <a:pt x="516" y="1208"/>
                  </a:moveTo>
                  <a:lnTo>
                    <a:pt x="637" y="1208"/>
                  </a:lnTo>
                  <a:lnTo>
                    <a:pt x="637" y="1210"/>
                  </a:lnTo>
                  <a:lnTo>
                    <a:pt x="516" y="1210"/>
                  </a:lnTo>
                  <a:lnTo>
                    <a:pt x="516" y="1208"/>
                  </a:lnTo>
                  <a:close/>
                  <a:moveTo>
                    <a:pt x="14" y="1210"/>
                  </a:moveTo>
                  <a:lnTo>
                    <a:pt x="130" y="1210"/>
                  </a:lnTo>
                  <a:lnTo>
                    <a:pt x="130" y="1212"/>
                  </a:lnTo>
                  <a:lnTo>
                    <a:pt x="14" y="1212"/>
                  </a:lnTo>
                  <a:lnTo>
                    <a:pt x="14" y="1210"/>
                  </a:lnTo>
                  <a:close/>
                  <a:moveTo>
                    <a:pt x="516" y="1210"/>
                  </a:moveTo>
                  <a:lnTo>
                    <a:pt x="634" y="1210"/>
                  </a:lnTo>
                  <a:lnTo>
                    <a:pt x="634" y="1212"/>
                  </a:lnTo>
                  <a:lnTo>
                    <a:pt x="516" y="1212"/>
                  </a:lnTo>
                  <a:lnTo>
                    <a:pt x="516" y="1210"/>
                  </a:lnTo>
                  <a:close/>
                  <a:moveTo>
                    <a:pt x="14" y="1212"/>
                  </a:moveTo>
                  <a:lnTo>
                    <a:pt x="127" y="1212"/>
                  </a:lnTo>
                  <a:lnTo>
                    <a:pt x="127" y="1215"/>
                  </a:lnTo>
                  <a:lnTo>
                    <a:pt x="14" y="1215"/>
                  </a:lnTo>
                  <a:lnTo>
                    <a:pt x="14" y="1212"/>
                  </a:lnTo>
                  <a:close/>
                  <a:moveTo>
                    <a:pt x="518" y="1212"/>
                  </a:moveTo>
                  <a:lnTo>
                    <a:pt x="634" y="1212"/>
                  </a:lnTo>
                  <a:lnTo>
                    <a:pt x="634" y="1215"/>
                  </a:lnTo>
                  <a:lnTo>
                    <a:pt x="518" y="1215"/>
                  </a:lnTo>
                  <a:lnTo>
                    <a:pt x="518" y="1212"/>
                  </a:lnTo>
                  <a:close/>
                  <a:moveTo>
                    <a:pt x="16" y="1215"/>
                  </a:moveTo>
                  <a:lnTo>
                    <a:pt x="127" y="1215"/>
                  </a:lnTo>
                  <a:lnTo>
                    <a:pt x="127" y="1217"/>
                  </a:lnTo>
                  <a:lnTo>
                    <a:pt x="16" y="1217"/>
                  </a:lnTo>
                  <a:lnTo>
                    <a:pt x="16" y="1215"/>
                  </a:lnTo>
                  <a:close/>
                  <a:moveTo>
                    <a:pt x="518" y="1215"/>
                  </a:moveTo>
                  <a:lnTo>
                    <a:pt x="632" y="1215"/>
                  </a:lnTo>
                  <a:lnTo>
                    <a:pt x="632" y="1217"/>
                  </a:lnTo>
                  <a:lnTo>
                    <a:pt x="518" y="1217"/>
                  </a:lnTo>
                  <a:lnTo>
                    <a:pt x="518" y="1215"/>
                  </a:lnTo>
                  <a:close/>
                  <a:moveTo>
                    <a:pt x="16" y="1217"/>
                  </a:moveTo>
                  <a:lnTo>
                    <a:pt x="125" y="1217"/>
                  </a:lnTo>
                  <a:lnTo>
                    <a:pt x="125" y="1219"/>
                  </a:lnTo>
                  <a:lnTo>
                    <a:pt x="16" y="1219"/>
                  </a:lnTo>
                  <a:lnTo>
                    <a:pt x="16" y="1217"/>
                  </a:lnTo>
                  <a:close/>
                  <a:moveTo>
                    <a:pt x="520" y="1217"/>
                  </a:moveTo>
                  <a:lnTo>
                    <a:pt x="632" y="1217"/>
                  </a:lnTo>
                  <a:lnTo>
                    <a:pt x="632" y="1219"/>
                  </a:lnTo>
                  <a:lnTo>
                    <a:pt x="520" y="1219"/>
                  </a:lnTo>
                  <a:lnTo>
                    <a:pt x="520" y="1217"/>
                  </a:lnTo>
                  <a:close/>
                  <a:moveTo>
                    <a:pt x="18" y="1219"/>
                  </a:moveTo>
                  <a:lnTo>
                    <a:pt x="123" y="1219"/>
                  </a:lnTo>
                  <a:lnTo>
                    <a:pt x="123" y="1221"/>
                  </a:lnTo>
                  <a:lnTo>
                    <a:pt x="18" y="1221"/>
                  </a:lnTo>
                  <a:lnTo>
                    <a:pt x="18" y="1219"/>
                  </a:lnTo>
                  <a:close/>
                  <a:moveTo>
                    <a:pt x="520" y="1219"/>
                  </a:moveTo>
                  <a:lnTo>
                    <a:pt x="630" y="1219"/>
                  </a:lnTo>
                  <a:lnTo>
                    <a:pt x="630" y="1221"/>
                  </a:lnTo>
                  <a:lnTo>
                    <a:pt x="520" y="1221"/>
                  </a:lnTo>
                  <a:lnTo>
                    <a:pt x="520" y="1219"/>
                  </a:lnTo>
                  <a:close/>
                  <a:moveTo>
                    <a:pt x="18" y="1221"/>
                  </a:moveTo>
                  <a:lnTo>
                    <a:pt x="123" y="1221"/>
                  </a:lnTo>
                  <a:lnTo>
                    <a:pt x="123" y="1224"/>
                  </a:lnTo>
                  <a:lnTo>
                    <a:pt x="18" y="1224"/>
                  </a:lnTo>
                  <a:lnTo>
                    <a:pt x="18" y="1221"/>
                  </a:lnTo>
                  <a:close/>
                  <a:moveTo>
                    <a:pt x="523" y="1221"/>
                  </a:moveTo>
                  <a:lnTo>
                    <a:pt x="628" y="1221"/>
                  </a:lnTo>
                  <a:lnTo>
                    <a:pt x="628" y="1224"/>
                  </a:lnTo>
                  <a:lnTo>
                    <a:pt x="523" y="1224"/>
                  </a:lnTo>
                  <a:lnTo>
                    <a:pt x="523" y="1221"/>
                  </a:lnTo>
                  <a:close/>
                  <a:moveTo>
                    <a:pt x="20" y="1224"/>
                  </a:moveTo>
                  <a:lnTo>
                    <a:pt x="121" y="1224"/>
                  </a:lnTo>
                  <a:lnTo>
                    <a:pt x="121" y="1226"/>
                  </a:lnTo>
                  <a:lnTo>
                    <a:pt x="20" y="1226"/>
                  </a:lnTo>
                  <a:lnTo>
                    <a:pt x="20" y="1224"/>
                  </a:lnTo>
                  <a:close/>
                  <a:moveTo>
                    <a:pt x="523" y="1224"/>
                  </a:moveTo>
                  <a:lnTo>
                    <a:pt x="625" y="1224"/>
                  </a:lnTo>
                  <a:lnTo>
                    <a:pt x="625" y="1226"/>
                  </a:lnTo>
                  <a:lnTo>
                    <a:pt x="523" y="1226"/>
                  </a:lnTo>
                  <a:lnTo>
                    <a:pt x="523" y="1224"/>
                  </a:lnTo>
                  <a:close/>
                  <a:moveTo>
                    <a:pt x="20" y="1226"/>
                  </a:moveTo>
                  <a:lnTo>
                    <a:pt x="119" y="1226"/>
                  </a:lnTo>
                  <a:lnTo>
                    <a:pt x="119" y="1228"/>
                  </a:lnTo>
                  <a:lnTo>
                    <a:pt x="20" y="1228"/>
                  </a:lnTo>
                  <a:lnTo>
                    <a:pt x="20" y="1226"/>
                  </a:lnTo>
                  <a:close/>
                  <a:moveTo>
                    <a:pt x="527" y="1226"/>
                  </a:moveTo>
                  <a:lnTo>
                    <a:pt x="623" y="1226"/>
                  </a:lnTo>
                  <a:lnTo>
                    <a:pt x="623" y="1228"/>
                  </a:lnTo>
                  <a:lnTo>
                    <a:pt x="527" y="1228"/>
                  </a:lnTo>
                  <a:lnTo>
                    <a:pt x="527" y="1226"/>
                  </a:lnTo>
                  <a:close/>
                  <a:moveTo>
                    <a:pt x="25" y="1228"/>
                  </a:moveTo>
                  <a:lnTo>
                    <a:pt x="116" y="1228"/>
                  </a:lnTo>
                  <a:lnTo>
                    <a:pt x="116" y="1230"/>
                  </a:lnTo>
                  <a:lnTo>
                    <a:pt x="25" y="1230"/>
                  </a:lnTo>
                  <a:lnTo>
                    <a:pt x="25" y="1228"/>
                  </a:lnTo>
                  <a:close/>
                  <a:moveTo>
                    <a:pt x="529" y="1228"/>
                  </a:moveTo>
                  <a:lnTo>
                    <a:pt x="619" y="1228"/>
                  </a:lnTo>
                  <a:lnTo>
                    <a:pt x="619" y="1230"/>
                  </a:lnTo>
                  <a:lnTo>
                    <a:pt x="529" y="1230"/>
                  </a:lnTo>
                  <a:lnTo>
                    <a:pt x="529" y="1228"/>
                  </a:lnTo>
                  <a:close/>
                  <a:moveTo>
                    <a:pt x="27" y="1230"/>
                  </a:moveTo>
                  <a:lnTo>
                    <a:pt x="114" y="1230"/>
                  </a:lnTo>
                  <a:lnTo>
                    <a:pt x="114" y="1232"/>
                  </a:lnTo>
                  <a:lnTo>
                    <a:pt x="27" y="1232"/>
                  </a:lnTo>
                  <a:lnTo>
                    <a:pt x="27" y="1230"/>
                  </a:lnTo>
                  <a:close/>
                  <a:moveTo>
                    <a:pt x="532" y="1230"/>
                  </a:moveTo>
                  <a:lnTo>
                    <a:pt x="616" y="1230"/>
                  </a:lnTo>
                  <a:lnTo>
                    <a:pt x="616" y="1232"/>
                  </a:lnTo>
                  <a:lnTo>
                    <a:pt x="532" y="1232"/>
                  </a:lnTo>
                  <a:lnTo>
                    <a:pt x="532" y="1230"/>
                  </a:lnTo>
                  <a:close/>
                  <a:moveTo>
                    <a:pt x="31" y="1232"/>
                  </a:moveTo>
                  <a:lnTo>
                    <a:pt x="110" y="1232"/>
                  </a:lnTo>
                  <a:lnTo>
                    <a:pt x="110" y="1235"/>
                  </a:lnTo>
                  <a:lnTo>
                    <a:pt x="31" y="1235"/>
                  </a:lnTo>
                  <a:lnTo>
                    <a:pt x="31" y="1232"/>
                  </a:lnTo>
                  <a:close/>
                  <a:moveTo>
                    <a:pt x="536" y="1232"/>
                  </a:moveTo>
                  <a:lnTo>
                    <a:pt x="614" y="1232"/>
                  </a:lnTo>
                  <a:lnTo>
                    <a:pt x="614" y="1235"/>
                  </a:lnTo>
                  <a:lnTo>
                    <a:pt x="536" y="1235"/>
                  </a:lnTo>
                  <a:lnTo>
                    <a:pt x="536" y="1232"/>
                  </a:lnTo>
                  <a:close/>
                  <a:moveTo>
                    <a:pt x="34" y="1235"/>
                  </a:moveTo>
                  <a:lnTo>
                    <a:pt x="107" y="1235"/>
                  </a:lnTo>
                  <a:lnTo>
                    <a:pt x="107" y="1237"/>
                  </a:lnTo>
                  <a:lnTo>
                    <a:pt x="34" y="1237"/>
                  </a:lnTo>
                  <a:lnTo>
                    <a:pt x="34" y="1235"/>
                  </a:lnTo>
                  <a:close/>
                  <a:moveTo>
                    <a:pt x="538" y="1235"/>
                  </a:moveTo>
                  <a:lnTo>
                    <a:pt x="610" y="1235"/>
                  </a:lnTo>
                  <a:lnTo>
                    <a:pt x="610" y="1237"/>
                  </a:lnTo>
                  <a:lnTo>
                    <a:pt x="538" y="1237"/>
                  </a:lnTo>
                  <a:lnTo>
                    <a:pt x="538" y="1235"/>
                  </a:lnTo>
                  <a:close/>
                  <a:moveTo>
                    <a:pt x="38" y="1237"/>
                  </a:moveTo>
                  <a:lnTo>
                    <a:pt x="103" y="1237"/>
                  </a:lnTo>
                  <a:lnTo>
                    <a:pt x="103" y="1239"/>
                  </a:lnTo>
                  <a:lnTo>
                    <a:pt x="38" y="1239"/>
                  </a:lnTo>
                  <a:lnTo>
                    <a:pt x="38" y="1237"/>
                  </a:lnTo>
                  <a:close/>
                  <a:moveTo>
                    <a:pt x="541" y="1237"/>
                  </a:moveTo>
                  <a:lnTo>
                    <a:pt x="605" y="1237"/>
                  </a:lnTo>
                  <a:lnTo>
                    <a:pt x="605" y="1239"/>
                  </a:lnTo>
                  <a:lnTo>
                    <a:pt x="541" y="1239"/>
                  </a:lnTo>
                  <a:lnTo>
                    <a:pt x="541" y="1237"/>
                  </a:lnTo>
                  <a:close/>
                  <a:moveTo>
                    <a:pt x="40" y="1239"/>
                  </a:moveTo>
                  <a:lnTo>
                    <a:pt x="101" y="1239"/>
                  </a:lnTo>
                  <a:lnTo>
                    <a:pt x="101" y="1241"/>
                  </a:lnTo>
                  <a:lnTo>
                    <a:pt x="40" y="1241"/>
                  </a:lnTo>
                  <a:lnTo>
                    <a:pt x="40" y="1239"/>
                  </a:lnTo>
                  <a:close/>
                  <a:moveTo>
                    <a:pt x="543" y="1239"/>
                  </a:moveTo>
                  <a:lnTo>
                    <a:pt x="599" y="1239"/>
                  </a:lnTo>
                  <a:lnTo>
                    <a:pt x="599" y="1241"/>
                  </a:lnTo>
                  <a:lnTo>
                    <a:pt x="543" y="1241"/>
                  </a:lnTo>
                  <a:lnTo>
                    <a:pt x="543" y="1239"/>
                  </a:lnTo>
                  <a:close/>
                  <a:moveTo>
                    <a:pt x="43" y="1241"/>
                  </a:moveTo>
                  <a:lnTo>
                    <a:pt x="96" y="1241"/>
                  </a:lnTo>
                  <a:lnTo>
                    <a:pt x="96" y="1244"/>
                  </a:lnTo>
                  <a:lnTo>
                    <a:pt x="43" y="1244"/>
                  </a:lnTo>
                  <a:lnTo>
                    <a:pt x="43" y="1241"/>
                  </a:lnTo>
                  <a:close/>
                  <a:moveTo>
                    <a:pt x="552" y="1241"/>
                  </a:moveTo>
                  <a:lnTo>
                    <a:pt x="594" y="1241"/>
                  </a:lnTo>
                  <a:lnTo>
                    <a:pt x="594" y="1244"/>
                  </a:lnTo>
                  <a:lnTo>
                    <a:pt x="552" y="1244"/>
                  </a:lnTo>
                  <a:lnTo>
                    <a:pt x="552" y="1241"/>
                  </a:lnTo>
                  <a:close/>
                  <a:moveTo>
                    <a:pt x="56" y="1244"/>
                  </a:moveTo>
                  <a:lnTo>
                    <a:pt x="83" y="1244"/>
                  </a:lnTo>
                  <a:lnTo>
                    <a:pt x="83" y="1246"/>
                  </a:lnTo>
                  <a:lnTo>
                    <a:pt x="56" y="1246"/>
                  </a:lnTo>
                  <a:lnTo>
                    <a:pt x="56" y="1244"/>
                  </a:lnTo>
                  <a:close/>
                  <a:moveTo>
                    <a:pt x="558" y="1244"/>
                  </a:moveTo>
                  <a:lnTo>
                    <a:pt x="587" y="1244"/>
                  </a:lnTo>
                  <a:lnTo>
                    <a:pt x="587" y="1246"/>
                  </a:lnTo>
                  <a:lnTo>
                    <a:pt x="558" y="1246"/>
                  </a:lnTo>
                  <a:lnTo>
                    <a:pt x="558" y="1244"/>
                  </a:lnTo>
                  <a:close/>
                </a:path>
              </a:pathLst>
            </a:custGeom>
            <a:solidFill>
              <a:srgbClr val="120D15"/>
            </a:solidFill>
            <a:ln w="0">
              <a:solidFill>
                <a:srgbClr val="120D15"/>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2" name="Freeform 10"/>
            <p:cNvSpPr>
              <a:spLocks/>
            </p:cNvSpPr>
            <p:nvPr/>
          </p:nvSpPr>
          <p:spPr bwMode="auto">
            <a:xfrm>
              <a:off x="3115" y="927"/>
              <a:ext cx="141" cy="1251"/>
            </a:xfrm>
            <a:custGeom>
              <a:avLst/>
              <a:gdLst>
                <a:gd name="T0" fmla="*/ 141 w 141"/>
                <a:gd name="T1" fmla="*/ 78 h 1251"/>
                <a:gd name="T2" fmla="*/ 134 w 141"/>
                <a:gd name="T3" fmla="*/ 47 h 1251"/>
                <a:gd name="T4" fmla="*/ 119 w 141"/>
                <a:gd name="T5" fmla="*/ 23 h 1251"/>
                <a:gd name="T6" fmla="*/ 96 w 141"/>
                <a:gd name="T7" fmla="*/ 7 h 1251"/>
                <a:gd name="T8" fmla="*/ 69 w 141"/>
                <a:gd name="T9" fmla="*/ 0 h 1251"/>
                <a:gd name="T10" fmla="*/ 40 w 141"/>
                <a:gd name="T11" fmla="*/ 7 h 1251"/>
                <a:gd name="T12" fmla="*/ 20 w 141"/>
                <a:gd name="T13" fmla="*/ 23 h 1251"/>
                <a:gd name="T14" fmla="*/ 5 w 141"/>
                <a:gd name="T15" fmla="*/ 47 h 1251"/>
                <a:gd name="T16" fmla="*/ 0 w 141"/>
                <a:gd name="T17" fmla="*/ 78 h 1251"/>
                <a:gd name="T18" fmla="*/ 0 w 141"/>
                <a:gd name="T19" fmla="*/ 1173 h 1251"/>
                <a:gd name="T20" fmla="*/ 5 w 141"/>
                <a:gd name="T21" fmla="*/ 1204 h 1251"/>
                <a:gd name="T22" fmla="*/ 20 w 141"/>
                <a:gd name="T23" fmla="*/ 1229 h 1251"/>
                <a:gd name="T24" fmla="*/ 43 w 141"/>
                <a:gd name="T25" fmla="*/ 1244 h 1251"/>
                <a:gd name="T26" fmla="*/ 72 w 141"/>
                <a:gd name="T27" fmla="*/ 1251 h 1251"/>
                <a:gd name="T28" fmla="*/ 98 w 141"/>
                <a:gd name="T29" fmla="*/ 1244 h 1251"/>
                <a:gd name="T30" fmla="*/ 121 w 141"/>
                <a:gd name="T31" fmla="*/ 1229 h 1251"/>
                <a:gd name="T32" fmla="*/ 136 w 141"/>
                <a:gd name="T33" fmla="*/ 1204 h 1251"/>
                <a:gd name="T34" fmla="*/ 141 w 141"/>
                <a:gd name="T35" fmla="*/ 1173 h 1251"/>
                <a:gd name="T36" fmla="*/ 141 w 141"/>
                <a:gd name="T37" fmla="*/ 78 h 12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1" h="1251">
                  <a:moveTo>
                    <a:pt x="141" y="78"/>
                  </a:moveTo>
                  <a:lnTo>
                    <a:pt x="134" y="47"/>
                  </a:lnTo>
                  <a:lnTo>
                    <a:pt x="119" y="23"/>
                  </a:lnTo>
                  <a:lnTo>
                    <a:pt x="96" y="7"/>
                  </a:lnTo>
                  <a:lnTo>
                    <a:pt x="69" y="0"/>
                  </a:lnTo>
                  <a:lnTo>
                    <a:pt x="40" y="7"/>
                  </a:lnTo>
                  <a:lnTo>
                    <a:pt x="20" y="23"/>
                  </a:lnTo>
                  <a:lnTo>
                    <a:pt x="5" y="47"/>
                  </a:lnTo>
                  <a:lnTo>
                    <a:pt x="0" y="78"/>
                  </a:lnTo>
                  <a:lnTo>
                    <a:pt x="0" y="1173"/>
                  </a:lnTo>
                  <a:lnTo>
                    <a:pt x="5" y="1204"/>
                  </a:lnTo>
                  <a:lnTo>
                    <a:pt x="20" y="1229"/>
                  </a:lnTo>
                  <a:lnTo>
                    <a:pt x="43" y="1244"/>
                  </a:lnTo>
                  <a:lnTo>
                    <a:pt x="72" y="1251"/>
                  </a:lnTo>
                  <a:lnTo>
                    <a:pt x="98" y="1244"/>
                  </a:lnTo>
                  <a:lnTo>
                    <a:pt x="121" y="1229"/>
                  </a:lnTo>
                  <a:lnTo>
                    <a:pt x="136" y="1204"/>
                  </a:lnTo>
                  <a:lnTo>
                    <a:pt x="141" y="1173"/>
                  </a:lnTo>
                  <a:lnTo>
                    <a:pt x="141" y="78"/>
                  </a:lnTo>
                  <a:close/>
                </a:path>
              </a:pathLst>
            </a:custGeom>
            <a:solidFill>
              <a:srgbClr val="120D15"/>
            </a:solidFill>
            <a:ln w="0">
              <a:solidFill>
                <a:srgbClr val="120D15"/>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11"/>
            <p:cNvSpPr>
              <a:spLocks/>
            </p:cNvSpPr>
            <p:nvPr/>
          </p:nvSpPr>
          <p:spPr bwMode="auto">
            <a:xfrm>
              <a:off x="2256" y="925"/>
              <a:ext cx="710" cy="1251"/>
            </a:xfrm>
            <a:custGeom>
              <a:avLst/>
              <a:gdLst>
                <a:gd name="T0" fmla="*/ 710 w 710"/>
                <a:gd name="T1" fmla="*/ 1155 h 1251"/>
                <a:gd name="T2" fmla="*/ 442 w 710"/>
                <a:gd name="T3" fmla="*/ 60 h 1251"/>
                <a:gd name="T4" fmla="*/ 430 w 710"/>
                <a:gd name="T5" fmla="*/ 38 h 1251"/>
                <a:gd name="T6" fmla="*/ 415 w 710"/>
                <a:gd name="T7" fmla="*/ 20 h 1251"/>
                <a:gd name="T8" fmla="*/ 395 w 710"/>
                <a:gd name="T9" fmla="*/ 7 h 1251"/>
                <a:gd name="T10" fmla="*/ 372 w 710"/>
                <a:gd name="T11" fmla="*/ 2 h 1251"/>
                <a:gd name="T12" fmla="*/ 359 w 710"/>
                <a:gd name="T13" fmla="*/ 0 h 1251"/>
                <a:gd name="T14" fmla="*/ 346 w 710"/>
                <a:gd name="T15" fmla="*/ 2 h 1251"/>
                <a:gd name="T16" fmla="*/ 323 w 710"/>
                <a:gd name="T17" fmla="*/ 13 h 1251"/>
                <a:gd name="T18" fmla="*/ 308 w 710"/>
                <a:gd name="T19" fmla="*/ 29 h 1251"/>
                <a:gd name="T20" fmla="*/ 299 w 710"/>
                <a:gd name="T21" fmla="*/ 51 h 1251"/>
                <a:gd name="T22" fmla="*/ 294 w 710"/>
                <a:gd name="T23" fmla="*/ 76 h 1251"/>
                <a:gd name="T24" fmla="*/ 299 w 710"/>
                <a:gd name="T25" fmla="*/ 103 h 1251"/>
                <a:gd name="T26" fmla="*/ 459 w 710"/>
                <a:gd name="T27" fmla="*/ 773 h 1251"/>
                <a:gd name="T28" fmla="*/ 84 w 710"/>
                <a:gd name="T29" fmla="*/ 773 h 1251"/>
                <a:gd name="T30" fmla="*/ 51 w 710"/>
                <a:gd name="T31" fmla="*/ 777 h 1251"/>
                <a:gd name="T32" fmla="*/ 24 w 710"/>
                <a:gd name="T33" fmla="*/ 795 h 1251"/>
                <a:gd name="T34" fmla="*/ 6 w 710"/>
                <a:gd name="T35" fmla="*/ 820 h 1251"/>
                <a:gd name="T36" fmla="*/ 0 w 710"/>
                <a:gd name="T37" fmla="*/ 851 h 1251"/>
                <a:gd name="T38" fmla="*/ 6 w 710"/>
                <a:gd name="T39" fmla="*/ 880 h 1251"/>
                <a:gd name="T40" fmla="*/ 24 w 710"/>
                <a:gd name="T41" fmla="*/ 905 h 1251"/>
                <a:gd name="T42" fmla="*/ 51 w 710"/>
                <a:gd name="T43" fmla="*/ 920 h 1251"/>
                <a:gd name="T44" fmla="*/ 84 w 710"/>
                <a:gd name="T45" fmla="*/ 927 h 1251"/>
                <a:gd name="T46" fmla="*/ 497 w 710"/>
                <a:gd name="T47" fmla="*/ 927 h 1251"/>
                <a:gd name="T48" fmla="*/ 511 w 710"/>
                <a:gd name="T49" fmla="*/ 980 h 1251"/>
                <a:gd name="T50" fmla="*/ 524 w 710"/>
                <a:gd name="T51" fmla="*/ 1036 h 1251"/>
                <a:gd name="T52" fmla="*/ 538 w 710"/>
                <a:gd name="T53" fmla="*/ 1094 h 1251"/>
                <a:gd name="T54" fmla="*/ 551 w 710"/>
                <a:gd name="T55" fmla="*/ 1148 h 1251"/>
                <a:gd name="T56" fmla="*/ 562 w 710"/>
                <a:gd name="T57" fmla="*/ 1195 h 1251"/>
                <a:gd name="T58" fmla="*/ 573 w 710"/>
                <a:gd name="T59" fmla="*/ 1217 h 1251"/>
                <a:gd name="T60" fmla="*/ 587 w 710"/>
                <a:gd name="T61" fmla="*/ 1235 h 1251"/>
                <a:gd name="T62" fmla="*/ 607 w 710"/>
                <a:gd name="T63" fmla="*/ 1246 h 1251"/>
                <a:gd name="T64" fmla="*/ 629 w 710"/>
                <a:gd name="T65" fmla="*/ 1251 h 1251"/>
                <a:gd name="T66" fmla="*/ 654 w 710"/>
                <a:gd name="T67" fmla="*/ 1248 h 1251"/>
                <a:gd name="T68" fmla="*/ 676 w 710"/>
                <a:gd name="T69" fmla="*/ 1239 h 1251"/>
                <a:gd name="T70" fmla="*/ 694 w 710"/>
                <a:gd name="T71" fmla="*/ 1224 h 1251"/>
                <a:gd name="T72" fmla="*/ 705 w 710"/>
                <a:gd name="T73" fmla="*/ 1202 h 1251"/>
                <a:gd name="T74" fmla="*/ 710 w 710"/>
                <a:gd name="T75" fmla="*/ 1179 h 1251"/>
                <a:gd name="T76" fmla="*/ 710 w 710"/>
                <a:gd name="T77" fmla="*/ 1155 h 12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10" h="1251">
                  <a:moveTo>
                    <a:pt x="710" y="1155"/>
                  </a:moveTo>
                  <a:lnTo>
                    <a:pt x="442" y="60"/>
                  </a:lnTo>
                  <a:lnTo>
                    <a:pt x="430" y="38"/>
                  </a:lnTo>
                  <a:lnTo>
                    <a:pt x="415" y="20"/>
                  </a:lnTo>
                  <a:lnTo>
                    <a:pt x="395" y="7"/>
                  </a:lnTo>
                  <a:lnTo>
                    <a:pt x="372" y="2"/>
                  </a:lnTo>
                  <a:lnTo>
                    <a:pt x="359" y="0"/>
                  </a:lnTo>
                  <a:lnTo>
                    <a:pt x="346" y="2"/>
                  </a:lnTo>
                  <a:lnTo>
                    <a:pt x="323" y="13"/>
                  </a:lnTo>
                  <a:lnTo>
                    <a:pt x="308" y="29"/>
                  </a:lnTo>
                  <a:lnTo>
                    <a:pt x="299" y="51"/>
                  </a:lnTo>
                  <a:lnTo>
                    <a:pt x="294" y="76"/>
                  </a:lnTo>
                  <a:lnTo>
                    <a:pt x="299" y="103"/>
                  </a:lnTo>
                  <a:lnTo>
                    <a:pt x="459" y="773"/>
                  </a:lnTo>
                  <a:lnTo>
                    <a:pt x="84" y="773"/>
                  </a:lnTo>
                  <a:lnTo>
                    <a:pt x="51" y="777"/>
                  </a:lnTo>
                  <a:lnTo>
                    <a:pt x="24" y="795"/>
                  </a:lnTo>
                  <a:lnTo>
                    <a:pt x="6" y="820"/>
                  </a:lnTo>
                  <a:lnTo>
                    <a:pt x="0" y="851"/>
                  </a:lnTo>
                  <a:lnTo>
                    <a:pt x="6" y="880"/>
                  </a:lnTo>
                  <a:lnTo>
                    <a:pt x="24" y="905"/>
                  </a:lnTo>
                  <a:lnTo>
                    <a:pt x="51" y="920"/>
                  </a:lnTo>
                  <a:lnTo>
                    <a:pt x="84" y="927"/>
                  </a:lnTo>
                  <a:lnTo>
                    <a:pt x="497" y="927"/>
                  </a:lnTo>
                  <a:lnTo>
                    <a:pt x="511" y="980"/>
                  </a:lnTo>
                  <a:lnTo>
                    <a:pt x="524" y="1036"/>
                  </a:lnTo>
                  <a:lnTo>
                    <a:pt x="538" y="1094"/>
                  </a:lnTo>
                  <a:lnTo>
                    <a:pt x="551" y="1148"/>
                  </a:lnTo>
                  <a:lnTo>
                    <a:pt x="562" y="1195"/>
                  </a:lnTo>
                  <a:lnTo>
                    <a:pt x="573" y="1217"/>
                  </a:lnTo>
                  <a:lnTo>
                    <a:pt x="587" y="1235"/>
                  </a:lnTo>
                  <a:lnTo>
                    <a:pt x="607" y="1246"/>
                  </a:lnTo>
                  <a:lnTo>
                    <a:pt x="629" y="1251"/>
                  </a:lnTo>
                  <a:lnTo>
                    <a:pt x="654" y="1248"/>
                  </a:lnTo>
                  <a:lnTo>
                    <a:pt x="676" y="1239"/>
                  </a:lnTo>
                  <a:lnTo>
                    <a:pt x="694" y="1224"/>
                  </a:lnTo>
                  <a:lnTo>
                    <a:pt x="705" y="1202"/>
                  </a:lnTo>
                  <a:lnTo>
                    <a:pt x="710" y="1179"/>
                  </a:lnTo>
                  <a:lnTo>
                    <a:pt x="710" y="1155"/>
                  </a:lnTo>
                  <a:close/>
                </a:path>
              </a:pathLst>
            </a:custGeom>
            <a:solidFill>
              <a:srgbClr val="120D15"/>
            </a:solidFill>
            <a:ln w="0">
              <a:solidFill>
                <a:srgbClr val="120D15"/>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12"/>
            <p:cNvSpPr>
              <a:spLocks noEditPoints="1"/>
            </p:cNvSpPr>
            <p:nvPr/>
          </p:nvSpPr>
          <p:spPr bwMode="auto">
            <a:xfrm>
              <a:off x="3008" y="440"/>
              <a:ext cx="353" cy="353"/>
            </a:xfrm>
            <a:custGeom>
              <a:avLst/>
              <a:gdLst>
                <a:gd name="T0" fmla="*/ 208 w 353"/>
                <a:gd name="T1" fmla="*/ 5 h 353"/>
                <a:gd name="T2" fmla="*/ 125 w 353"/>
                <a:gd name="T3" fmla="*/ 7 h 353"/>
                <a:gd name="T4" fmla="*/ 121 w 353"/>
                <a:gd name="T5" fmla="*/ 12 h 353"/>
                <a:gd name="T6" fmla="*/ 246 w 353"/>
                <a:gd name="T7" fmla="*/ 14 h 353"/>
                <a:gd name="T8" fmla="*/ 105 w 353"/>
                <a:gd name="T9" fmla="*/ 16 h 353"/>
                <a:gd name="T10" fmla="*/ 261 w 353"/>
                <a:gd name="T11" fmla="*/ 23 h 353"/>
                <a:gd name="T12" fmla="*/ 85 w 353"/>
                <a:gd name="T13" fmla="*/ 25 h 353"/>
                <a:gd name="T14" fmla="*/ 83 w 353"/>
                <a:gd name="T15" fmla="*/ 29 h 353"/>
                <a:gd name="T16" fmla="*/ 279 w 353"/>
                <a:gd name="T17" fmla="*/ 32 h 353"/>
                <a:gd name="T18" fmla="*/ 74 w 353"/>
                <a:gd name="T19" fmla="*/ 34 h 353"/>
                <a:gd name="T20" fmla="*/ 288 w 353"/>
                <a:gd name="T21" fmla="*/ 41 h 353"/>
                <a:gd name="T22" fmla="*/ 60 w 353"/>
                <a:gd name="T23" fmla="*/ 43 h 353"/>
                <a:gd name="T24" fmla="*/ 58 w 353"/>
                <a:gd name="T25" fmla="*/ 47 h 353"/>
                <a:gd name="T26" fmla="*/ 301 w 353"/>
                <a:gd name="T27" fmla="*/ 50 h 353"/>
                <a:gd name="T28" fmla="*/ 51 w 353"/>
                <a:gd name="T29" fmla="*/ 52 h 353"/>
                <a:gd name="T30" fmla="*/ 308 w 353"/>
                <a:gd name="T31" fmla="*/ 59 h 353"/>
                <a:gd name="T32" fmla="*/ 42 w 353"/>
                <a:gd name="T33" fmla="*/ 61 h 353"/>
                <a:gd name="T34" fmla="*/ 40 w 353"/>
                <a:gd name="T35" fmla="*/ 67 h 353"/>
                <a:gd name="T36" fmla="*/ 319 w 353"/>
                <a:gd name="T37" fmla="*/ 70 h 353"/>
                <a:gd name="T38" fmla="*/ 33 w 353"/>
                <a:gd name="T39" fmla="*/ 72 h 353"/>
                <a:gd name="T40" fmla="*/ 326 w 353"/>
                <a:gd name="T41" fmla="*/ 81 h 353"/>
                <a:gd name="T42" fmla="*/ 25 w 353"/>
                <a:gd name="T43" fmla="*/ 83 h 353"/>
                <a:gd name="T44" fmla="*/ 22 w 353"/>
                <a:gd name="T45" fmla="*/ 88 h 353"/>
                <a:gd name="T46" fmla="*/ 335 w 353"/>
                <a:gd name="T47" fmla="*/ 92 h 353"/>
                <a:gd name="T48" fmla="*/ 18 w 353"/>
                <a:gd name="T49" fmla="*/ 96 h 353"/>
                <a:gd name="T50" fmla="*/ 342 w 353"/>
                <a:gd name="T51" fmla="*/ 112 h 353"/>
                <a:gd name="T52" fmla="*/ 9 w 353"/>
                <a:gd name="T53" fmla="*/ 119 h 353"/>
                <a:gd name="T54" fmla="*/ 7 w 353"/>
                <a:gd name="T55" fmla="*/ 128 h 353"/>
                <a:gd name="T56" fmla="*/ 351 w 353"/>
                <a:gd name="T57" fmla="*/ 130 h 353"/>
                <a:gd name="T58" fmla="*/ 2 w 353"/>
                <a:gd name="T59" fmla="*/ 152 h 353"/>
                <a:gd name="T60" fmla="*/ 353 w 353"/>
                <a:gd name="T61" fmla="*/ 199 h 353"/>
                <a:gd name="T62" fmla="*/ 4 w 353"/>
                <a:gd name="T63" fmla="*/ 222 h 353"/>
                <a:gd name="T64" fmla="*/ 7 w 353"/>
                <a:gd name="T65" fmla="*/ 228 h 353"/>
                <a:gd name="T66" fmla="*/ 344 w 353"/>
                <a:gd name="T67" fmla="*/ 233 h 353"/>
                <a:gd name="T68" fmla="*/ 13 w 353"/>
                <a:gd name="T69" fmla="*/ 239 h 353"/>
                <a:gd name="T70" fmla="*/ 337 w 353"/>
                <a:gd name="T71" fmla="*/ 255 h 353"/>
                <a:gd name="T72" fmla="*/ 22 w 353"/>
                <a:gd name="T73" fmla="*/ 260 h 353"/>
                <a:gd name="T74" fmla="*/ 22 w 353"/>
                <a:gd name="T75" fmla="*/ 266 h 353"/>
                <a:gd name="T76" fmla="*/ 328 w 353"/>
                <a:gd name="T77" fmla="*/ 268 h 353"/>
                <a:gd name="T78" fmla="*/ 29 w 353"/>
                <a:gd name="T79" fmla="*/ 271 h 353"/>
                <a:gd name="T80" fmla="*/ 322 w 353"/>
                <a:gd name="T81" fmla="*/ 280 h 353"/>
                <a:gd name="T82" fmla="*/ 38 w 353"/>
                <a:gd name="T83" fmla="*/ 282 h 353"/>
                <a:gd name="T84" fmla="*/ 40 w 353"/>
                <a:gd name="T85" fmla="*/ 286 h 353"/>
                <a:gd name="T86" fmla="*/ 310 w 353"/>
                <a:gd name="T87" fmla="*/ 291 h 353"/>
                <a:gd name="T88" fmla="*/ 47 w 353"/>
                <a:gd name="T89" fmla="*/ 293 h 353"/>
                <a:gd name="T90" fmla="*/ 304 w 353"/>
                <a:gd name="T91" fmla="*/ 300 h 353"/>
                <a:gd name="T92" fmla="*/ 56 w 353"/>
                <a:gd name="T93" fmla="*/ 302 h 353"/>
                <a:gd name="T94" fmla="*/ 58 w 353"/>
                <a:gd name="T95" fmla="*/ 306 h 353"/>
                <a:gd name="T96" fmla="*/ 292 w 353"/>
                <a:gd name="T97" fmla="*/ 309 h 353"/>
                <a:gd name="T98" fmla="*/ 67 w 353"/>
                <a:gd name="T99" fmla="*/ 311 h 353"/>
                <a:gd name="T100" fmla="*/ 284 w 353"/>
                <a:gd name="T101" fmla="*/ 318 h 353"/>
                <a:gd name="T102" fmla="*/ 78 w 353"/>
                <a:gd name="T103" fmla="*/ 320 h 353"/>
                <a:gd name="T104" fmla="*/ 80 w 353"/>
                <a:gd name="T105" fmla="*/ 324 h 353"/>
                <a:gd name="T106" fmla="*/ 270 w 353"/>
                <a:gd name="T107" fmla="*/ 327 h 353"/>
                <a:gd name="T108" fmla="*/ 87 w 353"/>
                <a:gd name="T109" fmla="*/ 329 h 353"/>
                <a:gd name="T110" fmla="*/ 257 w 353"/>
                <a:gd name="T111" fmla="*/ 335 h 353"/>
                <a:gd name="T112" fmla="*/ 109 w 353"/>
                <a:gd name="T113" fmla="*/ 338 h 353"/>
                <a:gd name="T114" fmla="*/ 114 w 353"/>
                <a:gd name="T115" fmla="*/ 342 h 353"/>
                <a:gd name="T116" fmla="*/ 230 w 353"/>
                <a:gd name="T117" fmla="*/ 344 h 353"/>
                <a:gd name="T118" fmla="*/ 129 w 353"/>
                <a:gd name="T119" fmla="*/ 347 h 353"/>
                <a:gd name="T120" fmla="*/ 192 w 353"/>
                <a:gd name="T121" fmla="*/ 353 h 3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353">
                  <a:moveTo>
                    <a:pt x="161" y="0"/>
                  </a:moveTo>
                  <a:lnTo>
                    <a:pt x="192" y="0"/>
                  </a:lnTo>
                  <a:lnTo>
                    <a:pt x="192" y="3"/>
                  </a:lnTo>
                  <a:lnTo>
                    <a:pt x="161" y="3"/>
                  </a:lnTo>
                  <a:lnTo>
                    <a:pt x="161" y="0"/>
                  </a:lnTo>
                  <a:close/>
                  <a:moveTo>
                    <a:pt x="145" y="3"/>
                  </a:moveTo>
                  <a:lnTo>
                    <a:pt x="208" y="3"/>
                  </a:lnTo>
                  <a:lnTo>
                    <a:pt x="208" y="5"/>
                  </a:lnTo>
                  <a:lnTo>
                    <a:pt x="145" y="5"/>
                  </a:lnTo>
                  <a:lnTo>
                    <a:pt x="145" y="3"/>
                  </a:lnTo>
                  <a:close/>
                  <a:moveTo>
                    <a:pt x="129" y="5"/>
                  </a:moveTo>
                  <a:lnTo>
                    <a:pt x="223" y="5"/>
                  </a:lnTo>
                  <a:lnTo>
                    <a:pt x="223" y="7"/>
                  </a:lnTo>
                  <a:lnTo>
                    <a:pt x="129" y="7"/>
                  </a:lnTo>
                  <a:lnTo>
                    <a:pt x="129" y="5"/>
                  </a:lnTo>
                  <a:close/>
                  <a:moveTo>
                    <a:pt x="125" y="7"/>
                  </a:moveTo>
                  <a:lnTo>
                    <a:pt x="230" y="7"/>
                  </a:lnTo>
                  <a:lnTo>
                    <a:pt x="230" y="9"/>
                  </a:lnTo>
                  <a:lnTo>
                    <a:pt x="125" y="9"/>
                  </a:lnTo>
                  <a:lnTo>
                    <a:pt x="125" y="7"/>
                  </a:lnTo>
                  <a:close/>
                  <a:moveTo>
                    <a:pt x="121" y="9"/>
                  </a:moveTo>
                  <a:lnTo>
                    <a:pt x="234" y="9"/>
                  </a:lnTo>
                  <a:lnTo>
                    <a:pt x="234" y="12"/>
                  </a:lnTo>
                  <a:lnTo>
                    <a:pt x="121" y="12"/>
                  </a:lnTo>
                  <a:lnTo>
                    <a:pt x="121" y="9"/>
                  </a:lnTo>
                  <a:close/>
                  <a:moveTo>
                    <a:pt x="114" y="12"/>
                  </a:moveTo>
                  <a:lnTo>
                    <a:pt x="241" y="12"/>
                  </a:lnTo>
                  <a:lnTo>
                    <a:pt x="241" y="14"/>
                  </a:lnTo>
                  <a:lnTo>
                    <a:pt x="114" y="14"/>
                  </a:lnTo>
                  <a:lnTo>
                    <a:pt x="114" y="12"/>
                  </a:lnTo>
                  <a:close/>
                  <a:moveTo>
                    <a:pt x="109" y="14"/>
                  </a:moveTo>
                  <a:lnTo>
                    <a:pt x="246" y="14"/>
                  </a:lnTo>
                  <a:lnTo>
                    <a:pt x="246" y="16"/>
                  </a:lnTo>
                  <a:lnTo>
                    <a:pt x="109" y="16"/>
                  </a:lnTo>
                  <a:lnTo>
                    <a:pt x="109" y="14"/>
                  </a:lnTo>
                  <a:close/>
                  <a:moveTo>
                    <a:pt x="105" y="16"/>
                  </a:moveTo>
                  <a:lnTo>
                    <a:pt x="250" y="16"/>
                  </a:lnTo>
                  <a:lnTo>
                    <a:pt x="250" y="18"/>
                  </a:lnTo>
                  <a:lnTo>
                    <a:pt x="105" y="18"/>
                  </a:lnTo>
                  <a:lnTo>
                    <a:pt x="105" y="16"/>
                  </a:lnTo>
                  <a:close/>
                  <a:moveTo>
                    <a:pt x="98" y="18"/>
                  </a:moveTo>
                  <a:lnTo>
                    <a:pt x="257" y="18"/>
                  </a:lnTo>
                  <a:lnTo>
                    <a:pt x="257" y="21"/>
                  </a:lnTo>
                  <a:lnTo>
                    <a:pt x="98" y="21"/>
                  </a:lnTo>
                  <a:lnTo>
                    <a:pt x="98" y="18"/>
                  </a:lnTo>
                  <a:close/>
                  <a:moveTo>
                    <a:pt x="94" y="21"/>
                  </a:moveTo>
                  <a:lnTo>
                    <a:pt x="261" y="21"/>
                  </a:lnTo>
                  <a:lnTo>
                    <a:pt x="261" y="23"/>
                  </a:lnTo>
                  <a:lnTo>
                    <a:pt x="94" y="23"/>
                  </a:lnTo>
                  <a:lnTo>
                    <a:pt x="94" y="21"/>
                  </a:lnTo>
                  <a:close/>
                  <a:moveTo>
                    <a:pt x="87" y="23"/>
                  </a:moveTo>
                  <a:lnTo>
                    <a:pt x="266" y="23"/>
                  </a:lnTo>
                  <a:lnTo>
                    <a:pt x="266" y="25"/>
                  </a:lnTo>
                  <a:lnTo>
                    <a:pt x="87" y="25"/>
                  </a:lnTo>
                  <a:lnTo>
                    <a:pt x="87" y="23"/>
                  </a:lnTo>
                  <a:close/>
                  <a:moveTo>
                    <a:pt x="85" y="25"/>
                  </a:moveTo>
                  <a:lnTo>
                    <a:pt x="270" y="25"/>
                  </a:lnTo>
                  <a:lnTo>
                    <a:pt x="270" y="27"/>
                  </a:lnTo>
                  <a:lnTo>
                    <a:pt x="85" y="27"/>
                  </a:lnTo>
                  <a:lnTo>
                    <a:pt x="85" y="25"/>
                  </a:lnTo>
                  <a:close/>
                  <a:moveTo>
                    <a:pt x="83" y="27"/>
                  </a:moveTo>
                  <a:lnTo>
                    <a:pt x="272" y="27"/>
                  </a:lnTo>
                  <a:lnTo>
                    <a:pt x="272" y="29"/>
                  </a:lnTo>
                  <a:lnTo>
                    <a:pt x="83" y="29"/>
                  </a:lnTo>
                  <a:lnTo>
                    <a:pt x="83" y="27"/>
                  </a:lnTo>
                  <a:close/>
                  <a:moveTo>
                    <a:pt x="78" y="29"/>
                  </a:moveTo>
                  <a:lnTo>
                    <a:pt x="275" y="29"/>
                  </a:lnTo>
                  <a:lnTo>
                    <a:pt x="275" y="32"/>
                  </a:lnTo>
                  <a:lnTo>
                    <a:pt x="78" y="32"/>
                  </a:lnTo>
                  <a:lnTo>
                    <a:pt x="78" y="29"/>
                  </a:lnTo>
                  <a:close/>
                  <a:moveTo>
                    <a:pt x="76" y="32"/>
                  </a:moveTo>
                  <a:lnTo>
                    <a:pt x="279" y="32"/>
                  </a:lnTo>
                  <a:lnTo>
                    <a:pt x="279" y="34"/>
                  </a:lnTo>
                  <a:lnTo>
                    <a:pt x="76" y="34"/>
                  </a:lnTo>
                  <a:lnTo>
                    <a:pt x="76" y="32"/>
                  </a:lnTo>
                  <a:close/>
                  <a:moveTo>
                    <a:pt x="74" y="34"/>
                  </a:moveTo>
                  <a:lnTo>
                    <a:pt x="281" y="34"/>
                  </a:lnTo>
                  <a:lnTo>
                    <a:pt x="281" y="36"/>
                  </a:lnTo>
                  <a:lnTo>
                    <a:pt x="74" y="36"/>
                  </a:lnTo>
                  <a:lnTo>
                    <a:pt x="74" y="34"/>
                  </a:lnTo>
                  <a:close/>
                  <a:moveTo>
                    <a:pt x="69" y="36"/>
                  </a:moveTo>
                  <a:lnTo>
                    <a:pt x="284" y="36"/>
                  </a:lnTo>
                  <a:lnTo>
                    <a:pt x="284" y="38"/>
                  </a:lnTo>
                  <a:lnTo>
                    <a:pt x="69" y="38"/>
                  </a:lnTo>
                  <a:lnTo>
                    <a:pt x="69" y="36"/>
                  </a:lnTo>
                  <a:close/>
                  <a:moveTo>
                    <a:pt x="67" y="38"/>
                  </a:moveTo>
                  <a:lnTo>
                    <a:pt x="288" y="38"/>
                  </a:lnTo>
                  <a:lnTo>
                    <a:pt x="288" y="41"/>
                  </a:lnTo>
                  <a:lnTo>
                    <a:pt x="67" y="41"/>
                  </a:lnTo>
                  <a:lnTo>
                    <a:pt x="67" y="38"/>
                  </a:lnTo>
                  <a:close/>
                  <a:moveTo>
                    <a:pt x="65" y="41"/>
                  </a:moveTo>
                  <a:lnTo>
                    <a:pt x="290" y="41"/>
                  </a:lnTo>
                  <a:lnTo>
                    <a:pt x="290" y="43"/>
                  </a:lnTo>
                  <a:lnTo>
                    <a:pt x="65" y="43"/>
                  </a:lnTo>
                  <a:lnTo>
                    <a:pt x="65" y="41"/>
                  </a:lnTo>
                  <a:close/>
                  <a:moveTo>
                    <a:pt x="60" y="43"/>
                  </a:moveTo>
                  <a:lnTo>
                    <a:pt x="292" y="43"/>
                  </a:lnTo>
                  <a:lnTo>
                    <a:pt x="292" y="45"/>
                  </a:lnTo>
                  <a:lnTo>
                    <a:pt x="60" y="45"/>
                  </a:lnTo>
                  <a:lnTo>
                    <a:pt x="60" y="43"/>
                  </a:lnTo>
                  <a:close/>
                  <a:moveTo>
                    <a:pt x="58" y="45"/>
                  </a:moveTo>
                  <a:lnTo>
                    <a:pt x="297" y="45"/>
                  </a:lnTo>
                  <a:lnTo>
                    <a:pt x="297" y="47"/>
                  </a:lnTo>
                  <a:lnTo>
                    <a:pt x="58" y="47"/>
                  </a:lnTo>
                  <a:lnTo>
                    <a:pt x="58" y="45"/>
                  </a:lnTo>
                  <a:close/>
                  <a:moveTo>
                    <a:pt x="56" y="47"/>
                  </a:moveTo>
                  <a:lnTo>
                    <a:pt x="299" y="47"/>
                  </a:lnTo>
                  <a:lnTo>
                    <a:pt x="299" y="50"/>
                  </a:lnTo>
                  <a:lnTo>
                    <a:pt x="56" y="50"/>
                  </a:lnTo>
                  <a:lnTo>
                    <a:pt x="56" y="47"/>
                  </a:lnTo>
                  <a:close/>
                  <a:moveTo>
                    <a:pt x="51" y="50"/>
                  </a:moveTo>
                  <a:lnTo>
                    <a:pt x="301" y="50"/>
                  </a:lnTo>
                  <a:lnTo>
                    <a:pt x="301" y="52"/>
                  </a:lnTo>
                  <a:lnTo>
                    <a:pt x="51" y="52"/>
                  </a:lnTo>
                  <a:lnTo>
                    <a:pt x="51" y="50"/>
                  </a:lnTo>
                  <a:close/>
                  <a:moveTo>
                    <a:pt x="51" y="52"/>
                  </a:moveTo>
                  <a:lnTo>
                    <a:pt x="304" y="52"/>
                  </a:lnTo>
                  <a:lnTo>
                    <a:pt x="304" y="54"/>
                  </a:lnTo>
                  <a:lnTo>
                    <a:pt x="51" y="54"/>
                  </a:lnTo>
                  <a:lnTo>
                    <a:pt x="51" y="52"/>
                  </a:lnTo>
                  <a:close/>
                  <a:moveTo>
                    <a:pt x="49" y="54"/>
                  </a:moveTo>
                  <a:lnTo>
                    <a:pt x="306" y="54"/>
                  </a:lnTo>
                  <a:lnTo>
                    <a:pt x="306" y="56"/>
                  </a:lnTo>
                  <a:lnTo>
                    <a:pt x="49" y="56"/>
                  </a:lnTo>
                  <a:lnTo>
                    <a:pt x="49" y="54"/>
                  </a:lnTo>
                  <a:close/>
                  <a:moveTo>
                    <a:pt x="47" y="56"/>
                  </a:moveTo>
                  <a:lnTo>
                    <a:pt x="308" y="56"/>
                  </a:lnTo>
                  <a:lnTo>
                    <a:pt x="308" y="59"/>
                  </a:lnTo>
                  <a:lnTo>
                    <a:pt x="47" y="59"/>
                  </a:lnTo>
                  <a:lnTo>
                    <a:pt x="47" y="56"/>
                  </a:lnTo>
                  <a:close/>
                  <a:moveTo>
                    <a:pt x="45" y="59"/>
                  </a:moveTo>
                  <a:lnTo>
                    <a:pt x="310" y="59"/>
                  </a:lnTo>
                  <a:lnTo>
                    <a:pt x="310" y="61"/>
                  </a:lnTo>
                  <a:lnTo>
                    <a:pt x="45" y="61"/>
                  </a:lnTo>
                  <a:lnTo>
                    <a:pt x="45" y="59"/>
                  </a:lnTo>
                  <a:close/>
                  <a:moveTo>
                    <a:pt x="42" y="61"/>
                  </a:moveTo>
                  <a:lnTo>
                    <a:pt x="313" y="61"/>
                  </a:lnTo>
                  <a:lnTo>
                    <a:pt x="313" y="65"/>
                  </a:lnTo>
                  <a:lnTo>
                    <a:pt x="42" y="65"/>
                  </a:lnTo>
                  <a:lnTo>
                    <a:pt x="42" y="61"/>
                  </a:lnTo>
                  <a:close/>
                  <a:moveTo>
                    <a:pt x="40" y="65"/>
                  </a:moveTo>
                  <a:lnTo>
                    <a:pt x="315" y="65"/>
                  </a:lnTo>
                  <a:lnTo>
                    <a:pt x="315" y="67"/>
                  </a:lnTo>
                  <a:lnTo>
                    <a:pt x="40" y="67"/>
                  </a:lnTo>
                  <a:lnTo>
                    <a:pt x="40" y="65"/>
                  </a:lnTo>
                  <a:close/>
                  <a:moveTo>
                    <a:pt x="38" y="67"/>
                  </a:moveTo>
                  <a:lnTo>
                    <a:pt x="317" y="67"/>
                  </a:lnTo>
                  <a:lnTo>
                    <a:pt x="317" y="70"/>
                  </a:lnTo>
                  <a:lnTo>
                    <a:pt x="38" y="70"/>
                  </a:lnTo>
                  <a:lnTo>
                    <a:pt x="38" y="67"/>
                  </a:lnTo>
                  <a:close/>
                  <a:moveTo>
                    <a:pt x="36" y="70"/>
                  </a:moveTo>
                  <a:lnTo>
                    <a:pt x="319" y="70"/>
                  </a:lnTo>
                  <a:lnTo>
                    <a:pt x="319" y="72"/>
                  </a:lnTo>
                  <a:lnTo>
                    <a:pt x="36" y="72"/>
                  </a:lnTo>
                  <a:lnTo>
                    <a:pt x="36" y="70"/>
                  </a:lnTo>
                  <a:close/>
                  <a:moveTo>
                    <a:pt x="33" y="72"/>
                  </a:moveTo>
                  <a:lnTo>
                    <a:pt x="322" y="72"/>
                  </a:lnTo>
                  <a:lnTo>
                    <a:pt x="322" y="76"/>
                  </a:lnTo>
                  <a:lnTo>
                    <a:pt x="33" y="76"/>
                  </a:lnTo>
                  <a:lnTo>
                    <a:pt x="33" y="72"/>
                  </a:lnTo>
                  <a:close/>
                  <a:moveTo>
                    <a:pt x="31" y="76"/>
                  </a:moveTo>
                  <a:lnTo>
                    <a:pt x="324" y="76"/>
                  </a:lnTo>
                  <a:lnTo>
                    <a:pt x="324" y="79"/>
                  </a:lnTo>
                  <a:lnTo>
                    <a:pt x="31" y="79"/>
                  </a:lnTo>
                  <a:lnTo>
                    <a:pt x="31" y="76"/>
                  </a:lnTo>
                  <a:close/>
                  <a:moveTo>
                    <a:pt x="29" y="79"/>
                  </a:moveTo>
                  <a:lnTo>
                    <a:pt x="326" y="79"/>
                  </a:lnTo>
                  <a:lnTo>
                    <a:pt x="326" y="81"/>
                  </a:lnTo>
                  <a:lnTo>
                    <a:pt x="29" y="81"/>
                  </a:lnTo>
                  <a:lnTo>
                    <a:pt x="29" y="79"/>
                  </a:lnTo>
                  <a:close/>
                  <a:moveTo>
                    <a:pt x="27" y="81"/>
                  </a:moveTo>
                  <a:lnTo>
                    <a:pt x="328" y="81"/>
                  </a:lnTo>
                  <a:lnTo>
                    <a:pt x="328" y="83"/>
                  </a:lnTo>
                  <a:lnTo>
                    <a:pt x="27" y="83"/>
                  </a:lnTo>
                  <a:lnTo>
                    <a:pt x="27" y="81"/>
                  </a:lnTo>
                  <a:close/>
                  <a:moveTo>
                    <a:pt x="25" y="83"/>
                  </a:moveTo>
                  <a:lnTo>
                    <a:pt x="330" y="83"/>
                  </a:lnTo>
                  <a:lnTo>
                    <a:pt x="330" y="85"/>
                  </a:lnTo>
                  <a:lnTo>
                    <a:pt x="25" y="85"/>
                  </a:lnTo>
                  <a:lnTo>
                    <a:pt x="25" y="83"/>
                  </a:lnTo>
                  <a:close/>
                  <a:moveTo>
                    <a:pt x="22" y="85"/>
                  </a:moveTo>
                  <a:lnTo>
                    <a:pt x="330" y="85"/>
                  </a:lnTo>
                  <a:lnTo>
                    <a:pt x="330" y="88"/>
                  </a:lnTo>
                  <a:lnTo>
                    <a:pt x="22" y="88"/>
                  </a:lnTo>
                  <a:lnTo>
                    <a:pt x="22" y="85"/>
                  </a:lnTo>
                  <a:close/>
                  <a:moveTo>
                    <a:pt x="22" y="88"/>
                  </a:moveTo>
                  <a:lnTo>
                    <a:pt x="333" y="88"/>
                  </a:lnTo>
                  <a:lnTo>
                    <a:pt x="333" y="92"/>
                  </a:lnTo>
                  <a:lnTo>
                    <a:pt x="22" y="92"/>
                  </a:lnTo>
                  <a:lnTo>
                    <a:pt x="22" y="88"/>
                  </a:lnTo>
                  <a:close/>
                  <a:moveTo>
                    <a:pt x="20" y="92"/>
                  </a:moveTo>
                  <a:lnTo>
                    <a:pt x="335" y="92"/>
                  </a:lnTo>
                  <a:lnTo>
                    <a:pt x="335" y="96"/>
                  </a:lnTo>
                  <a:lnTo>
                    <a:pt x="20" y="96"/>
                  </a:lnTo>
                  <a:lnTo>
                    <a:pt x="20" y="92"/>
                  </a:lnTo>
                  <a:close/>
                  <a:moveTo>
                    <a:pt x="18" y="96"/>
                  </a:moveTo>
                  <a:lnTo>
                    <a:pt x="337" y="96"/>
                  </a:lnTo>
                  <a:lnTo>
                    <a:pt x="337" y="103"/>
                  </a:lnTo>
                  <a:lnTo>
                    <a:pt x="18" y="103"/>
                  </a:lnTo>
                  <a:lnTo>
                    <a:pt x="18" y="96"/>
                  </a:lnTo>
                  <a:close/>
                  <a:moveTo>
                    <a:pt x="16" y="103"/>
                  </a:moveTo>
                  <a:lnTo>
                    <a:pt x="339" y="103"/>
                  </a:lnTo>
                  <a:lnTo>
                    <a:pt x="339" y="108"/>
                  </a:lnTo>
                  <a:lnTo>
                    <a:pt x="16" y="108"/>
                  </a:lnTo>
                  <a:lnTo>
                    <a:pt x="16" y="103"/>
                  </a:lnTo>
                  <a:close/>
                  <a:moveTo>
                    <a:pt x="13" y="108"/>
                  </a:moveTo>
                  <a:lnTo>
                    <a:pt x="342" y="108"/>
                  </a:lnTo>
                  <a:lnTo>
                    <a:pt x="342" y="112"/>
                  </a:lnTo>
                  <a:lnTo>
                    <a:pt x="13" y="112"/>
                  </a:lnTo>
                  <a:lnTo>
                    <a:pt x="13" y="108"/>
                  </a:lnTo>
                  <a:close/>
                  <a:moveTo>
                    <a:pt x="11" y="112"/>
                  </a:moveTo>
                  <a:lnTo>
                    <a:pt x="344" y="112"/>
                  </a:lnTo>
                  <a:lnTo>
                    <a:pt x="344" y="119"/>
                  </a:lnTo>
                  <a:lnTo>
                    <a:pt x="11" y="119"/>
                  </a:lnTo>
                  <a:lnTo>
                    <a:pt x="11" y="112"/>
                  </a:lnTo>
                  <a:close/>
                  <a:moveTo>
                    <a:pt x="9" y="119"/>
                  </a:moveTo>
                  <a:lnTo>
                    <a:pt x="346" y="119"/>
                  </a:lnTo>
                  <a:lnTo>
                    <a:pt x="346" y="123"/>
                  </a:lnTo>
                  <a:lnTo>
                    <a:pt x="9" y="123"/>
                  </a:lnTo>
                  <a:lnTo>
                    <a:pt x="9" y="119"/>
                  </a:lnTo>
                  <a:close/>
                  <a:moveTo>
                    <a:pt x="7" y="123"/>
                  </a:moveTo>
                  <a:lnTo>
                    <a:pt x="348" y="123"/>
                  </a:lnTo>
                  <a:lnTo>
                    <a:pt x="348" y="128"/>
                  </a:lnTo>
                  <a:lnTo>
                    <a:pt x="7" y="128"/>
                  </a:lnTo>
                  <a:lnTo>
                    <a:pt x="7" y="123"/>
                  </a:lnTo>
                  <a:close/>
                  <a:moveTo>
                    <a:pt x="4" y="128"/>
                  </a:moveTo>
                  <a:lnTo>
                    <a:pt x="348" y="128"/>
                  </a:lnTo>
                  <a:lnTo>
                    <a:pt x="348" y="130"/>
                  </a:lnTo>
                  <a:lnTo>
                    <a:pt x="4" y="130"/>
                  </a:lnTo>
                  <a:lnTo>
                    <a:pt x="4" y="128"/>
                  </a:lnTo>
                  <a:close/>
                  <a:moveTo>
                    <a:pt x="4" y="130"/>
                  </a:moveTo>
                  <a:lnTo>
                    <a:pt x="351" y="130"/>
                  </a:lnTo>
                  <a:lnTo>
                    <a:pt x="351" y="152"/>
                  </a:lnTo>
                  <a:lnTo>
                    <a:pt x="4" y="152"/>
                  </a:lnTo>
                  <a:lnTo>
                    <a:pt x="4" y="130"/>
                  </a:lnTo>
                  <a:close/>
                  <a:moveTo>
                    <a:pt x="2" y="152"/>
                  </a:moveTo>
                  <a:lnTo>
                    <a:pt x="353" y="152"/>
                  </a:lnTo>
                  <a:lnTo>
                    <a:pt x="353" y="175"/>
                  </a:lnTo>
                  <a:lnTo>
                    <a:pt x="2" y="175"/>
                  </a:lnTo>
                  <a:lnTo>
                    <a:pt x="2" y="152"/>
                  </a:lnTo>
                  <a:close/>
                  <a:moveTo>
                    <a:pt x="0" y="175"/>
                  </a:moveTo>
                  <a:lnTo>
                    <a:pt x="353" y="175"/>
                  </a:lnTo>
                  <a:lnTo>
                    <a:pt x="353" y="177"/>
                  </a:lnTo>
                  <a:lnTo>
                    <a:pt x="0" y="177"/>
                  </a:lnTo>
                  <a:lnTo>
                    <a:pt x="0" y="175"/>
                  </a:lnTo>
                  <a:close/>
                  <a:moveTo>
                    <a:pt x="2" y="177"/>
                  </a:moveTo>
                  <a:lnTo>
                    <a:pt x="353" y="177"/>
                  </a:lnTo>
                  <a:lnTo>
                    <a:pt x="353" y="199"/>
                  </a:lnTo>
                  <a:lnTo>
                    <a:pt x="2" y="199"/>
                  </a:lnTo>
                  <a:lnTo>
                    <a:pt x="2" y="177"/>
                  </a:lnTo>
                  <a:close/>
                  <a:moveTo>
                    <a:pt x="4" y="199"/>
                  </a:moveTo>
                  <a:lnTo>
                    <a:pt x="351" y="199"/>
                  </a:lnTo>
                  <a:lnTo>
                    <a:pt x="351" y="222"/>
                  </a:lnTo>
                  <a:lnTo>
                    <a:pt x="4" y="222"/>
                  </a:lnTo>
                  <a:lnTo>
                    <a:pt x="4" y="199"/>
                  </a:lnTo>
                  <a:close/>
                  <a:moveTo>
                    <a:pt x="4" y="222"/>
                  </a:moveTo>
                  <a:lnTo>
                    <a:pt x="348" y="222"/>
                  </a:lnTo>
                  <a:lnTo>
                    <a:pt x="348" y="224"/>
                  </a:lnTo>
                  <a:lnTo>
                    <a:pt x="4" y="224"/>
                  </a:lnTo>
                  <a:lnTo>
                    <a:pt x="4" y="222"/>
                  </a:lnTo>
                  <a:close/>
                  <a:moveTo>
                    <a:pt x="7" y="224"/>
                  </a:moveTo>
                  <a:lnTo>
                    <a:pt x="348" y="224"/>
                  </a:lnTo>
                  <a:lnTo>
                    <a:pt x="348" y="228"/>
                  </a:lnTo>
                  <a:lnTo>
                    <a:pt x="7" y="228"/>
                  </a:lnTo>
                  <a:lnTo>
                    <a:pt x="7" y="224"/>
                  </a:lnTo>
                  <a:close/>
                  <a:moveTo>
                    <a:pt x="9" y="228"/>
                  </a:moveTo>
                  <a:lnTo>
                    <a:pt x="346" y="228"/>
                  </a:lnTo>
                  <a:lnTo>
                    <a:pt x="346" y="233"/>
                  </a:lnTo>
                  <a:lnTo>
                    <a:pt x="9" y="233"/>
                  </a:lnTo>
                  <a:lnTo>
                    <a:pt x="9" y="228"/>
                  </a:lnTo>
                  <a:close/>
                  <a:moveTo>
                    <a:pt x="11" y="233"/>
                  </a:moveTo>
                  <a:lnTo>
                    <a:pt x="344" y="233"/>
                  </a:lnTo>
                  <a:lnTo>
                    <a:pt x="344" y="239"/>
                  </a:lnTo>
                  <a:lnTo>
                    <a:pt x="11" y="239"/>
                  </a:lnTo>
                  <a:lnTo>
                    <a:pt x="11" y="233"/>
                  </a:lnTo>
                  <a:close/>
                  <a:moveTo>
                    <a:pt x="13" y="239"/>
                  </a:moveTo>
                  <a:lnTo>
                    <a:pt x="342" y="239"/>
                  </a:lnTo>
                  <a:lnTo>
                    <a:pt x="342" y="244"/>
                  </a:lnTo>
                  <a:lnTo>
                    <a:pt x="13" y="244"/>
                  </a:lnTo>
                  <a:lnTo>
                    <a:pt x="13" y="239"/>
                  </a:lnTo>
                  <a:close/>
                  <a:moveTo>
                    <a:pt x="16" y="244"/>
                  </a:moveTo>
                  <a:lnTo>
                    <a:pt x="339" y="244"/>
                  </a:lnTo>
                  <a:lnTo>
                    <a:pt x="339" y="248"/>
                  </a:lnTo>
                  <a:lnTo>
                    <a:pt x="16" y="248"/>
                  </a:lnTo>
                  <a:lnTo>
                    <a:pt x="16" y="244"/>
                  </a:lnTo>
                  <a:close/>
                  <a:moveTo>
                    <a:pt x="18" y="248"/>
                  </a:moveTo>
                  <a:lnTo>
                    <a:pt x="337" y="248"/>
                  </a:lnTo>
                  <a:lnTo>
                    <a:pt x="337" y="255"/>
                  </a:lnTo>
                  <a:lnTo>
                    <a:pt x="18" y="255"/>
                  </a:lnTo>
                  <a:lnTo>
                    <a:pt x="18" y="248"/>
                  </a:lnTo>
                  <a:close/>
                  <a:moveTo>
                    <a:pt x="20" y="255"/>
                  </a:moveTo>
                  <a:lnTo>
                    <a:pt x="335" y="255"/>
                  </a:lnTo>
                  <a:lnTo>
                    <a:pt x="335" y="260"/>
                  </a:lnTo>
                  <a:lnTo>
                    <a:pt x="20" y="260"/>
                  </a:lnTo>
                  <a:lnTo>
                    <a:pt x="20" y="255"/>
                  </a:lnTo>
                  <a:close/>
                  <a:moveTo>
                    <a:pt x="22" y="260"/>
                  </a:moveTo>
                  <a:lnTo>
                    <a:pt x="333" y="260"/>
                  </a:lnTo>
                  <a:lnTo>
                    <a:pt x="333" y="264"/>
                  </a:lnTo>
                  <a:lnTo>
                    <a:pt x="22" y="264"/>
                  </a:lnTo>
                  <a:lnTo>
                    <a:pt x="22" y="260"/>
                  </a:lnTo>
                  <a:close/>
                  <a:moveTo>
                    <a:pt x="22" y="264"/>
                  </a:moveTo>
                  <a:lnTo>
                    <a:pt x="330" y="264"/>
                  </a:lnTo>
                  <a:lnTo>
                    <a:pt x="330" y="266"/>
                  </a:lnTo>
                  <a:lnTo>
                    <a:pt x="22" y="266"/>
                  </a:lnTo>
                  <a:lnTo>
                    <a:pt x="22" y="264"/>
                  </a:lnTo>
                  <a:close/>
                  <a:moveTo>
                    <a:pt x="25" y="266"/>
                  </a:moveTo>
                  <a:lnTo>
                    <a:pt x="330" y="266"/>
                  </a:lnTo>
                  <a:lnTo>
                    <a:pt x="330" y="268"/>
                  </a:lnTo>
                  <a:lnTo>
                    <a:pt x="25" y="268"/>
                  </a:lnTo>
                  <a:lnTo>
                    <a:pt x="25" y="266"/>
                  </a:lnTo>
                  <a:close/>
                  <a:moveTo>
                    <a:pt x="27" y="268"/>
                  </a:moveTo>
                  <a:lnTo>
                    <a:pt x="328" y="268"/>
                  </a:lnTo>
                  <a:lnTo>
                    <a:pt x="328" y="271"/>
                  </a:lnTo>
                  <a:lnTo>
                    <a:pt x="27" y="271"/>
                  </a:lnTo>
                  <a:lnTo>
                    <a:pt x="27" y="268"/>
                  </a:lnTo>
                  <a:close/>
                  <a:moveTo>
                    <a:pt x="29" y="271"/>
                  </a:moveTo>
                  <a:lnTo>
                    <a:pt x="326" y="271"/>
                  </a:lnTo>
                  <a:lnTo>
                    <a:pt x="326" y="273"/>
                  </a:lnTo>
                  <a:lnTo>
                    <a:pt x="29" y="273"/>
                  </a:lnTo>
                  <a:lnTo>
                    <a:pt x="29" y="271"/>
                  </a:lnTo>
                  <a:close/>
                  <a:moveTo>
                    <a:pt x="31" y="273"/>
                  </a:moveTo>
                  <a:lnTo>
                    <a:pt x="324" y="273"/>
                  </a:lnTo>
                  <a:lnTo>
                    <a:pt x="324" y="275"/>
                  </a:lnTo>
                  <a:lnTo>
                    <a:pt x="31" y="275"/>
                  </a:lnTo>
                  <a:lnTo>
                    <a:pt x="31" y="273"/>
                  </a:lnTo>
                  <a:close/>
                  <a:moveTo>
                    <a:pt x="33" y="275"/>
                  </a:moveTo>
                  <a:lnTo>
                    <a:pt x="322" y="275"/>
                  </a:lnTo>
                  <a:lnTo>
                    <a:pt x="322" y="280"/>
                  </a:lnTo>
                  <a:lnTo>
                    <a:pt x="33" y="280"/>
                  </a:lnTo>
                  <a:lnTo>
                    <a:pt x="33" y="275"/>
                  </a:lnTo>
                  <a:close/>
                  <a:moveTo>
                    <a:pt x="36" y="280"/>
                  </a:moveTo>
                  <a:lnTo>
                    <a:pt x="319" y="280"/>
                  </a:lnTo>
                  <a:lnTo>
                    <a:pt x="319" y="282"/>
                  </a:lnTo>
                  <a:lnTo>
                    <a:pt x="36" y="282"/>
                  </a:lnTo>
                  <a:lnTo>
                    <a:pt x="36" y="280"/>
                  </a:lnTo>
                  <a:close/>
                  <a:moveTo>
                    <a:pt x="38" y="282"/>
                  </a:moveTo>
                  <a:lnTo>
                    <a:pt x="317" y="282"/>
                  </a:lnTo>
                  <a:lnTo>
                    <a:pt x="317" y="284"/>
                  </a:lnTo>
                  <a:lnTo>
                    <a:pt x="38" y="284"/>
                  </a:lnTo>
                  <a:lnTo>
                    <a:pt x="38" y="282"/>
                  </a:lnTo>
                  <a:close/>
                  <a:moveTo>
                    <a:pt x="40" y="284"/>
                  </a:moveTo>
                  <a:lnTo>
                    <a:pt x="315" y="284"/>
                  </a:lnTo>
                  <a:lnTo>
                    <a:pt x="315" y="286"/>
                  </a:lnTo>
                  <a:lnTo>
                    <a:pt x="40" y="286"/>
                  </a:lnTo>
                  <a:lnTo>
                    <a:pt x="40" y="284"/>
                  </a:lnTo>
                  <a:close/>
                  <a:moveTo>
                    <a:pt x="42" y="286"/>
                  </a:moveTo>
                  <a:lnTo>
                    <a:pt x="313" y="286"/>
                  </a:lnTo>
                  <a:lnTo>
                    <a:pt x="313" y="291"/>
                  </a:lnTo>
                  <a:lnTo>
                    <a:pt x="42" y="291"/>
                  </a:lnTo>
                  <a:lnTo>
                    <a:pt x="42" y="286"/>
                  </a:lnTo>
                  <a:close/>
                  <a:moveTo>
                    <a:pt x="45" y="291"/>
                  </a:moveTo>
                  <a:lnTo>
                    <a:pt x="310" y="291"/>
                  </a:lnTo>
                  <a:lnTo>
                    <a:pt x="310" y="293"/>
                  </a:lnTo>
                  <a:lnTo>
                    <a:pt x="45" y="293"/>
                  </a:lnTo>
                  <a:lnTo>
                    <a:pt x="45" y="291"/>
                  </a:lnTo>
                  <a:close/>
                  <a:moveTo>
                    <a:pt x="47" y="293"/>
                  </a:moveTo>
                  <a:lnTo>
                    <a:pt x="308" y="293"/>
                  </a:lnTo>
                  <a:lnTo>
                    <a:pt x="308" y="295"/>
                  </a:lnTo>
                  <a:lnTo>
                    <a:pt x="47" y="295"/>
                  </a:lnTo>
                  <a:lnTo>
                    <a:pt x="47" y="293"/>
                  </a:lnTo>
                  <a:close/>
                  <a:moveTo>
                    <a:pt x="49" y="295"/>
                  </a:moveTo>
                  <a:lnTo>
                    <a:pt x="306" y="295"/>
                  </a:lnTo>
                  <a:lnTo>
                    <a:pt x="306" y="297"/>
                  </a:lnTo>
                  <a:lnTo>
                    <a:pt x="49" y="297"/>
                  </a:lnTo>
                  <a:lnTo>
                    <a:pt x="49" y="295"/>
                  </a:lnTo>
                  <a:close/>
                  <a:moveTo>
                    <a:pt x="51" y="297"/>
                  </a:moveTo>
                  <a:lnTo>
                    <a:pt x="304" y="297"/>
                  </a:lnTo>
                  <a:lnTo>
                    <a:pt x="304" y="300"/>
                  </a:lnTo>
                  <a:lnTo>
                    <a:pt x="51" y="300"/>
                  </a:lnTo>
                  <a:lnTo>
                    <a:pt x="51" y="297"/>
                  </a:lnTo>
                  <a:close/>
                  <a:moveTo>
                    <a:pt x="51" y="300"/>
                  </a:moveTo>
                  <a:lnTo>
                    <a:pt x="301" y="300"/>
                  </a:lnTo>
                  <a:lnTo>
                    <a:pt x="301" y="302"/>
                  </a:lnTo>
                  <a:lnTo>
                    <a:pt x="51" y="302"/>
                  </a:lnTo>
                  <a:lnTo>
                    <a:pt x="51" y="300"/>
                  </a:lnTo>
                  <a:close/>
                  <a:moveTo>
                    <a:pt x="56" y="302"/>
                  </a:moveTo>
                  <a:lnTo>
                    <a:pt x="299" y="302"/>
                  </a:lnTo>
                  <a:lnTo>
                    <a:pt x="299" y="304"/>
                  </a:lnTo>
                  <a:lnTo>
                    <a:pt x="56" y="304"/>
                  </a:lnTo>
                  <a:lnTo>
                    <a:pt x="56" y="302"/>
                  </a:lnTo>
                  <a:close/>
                  <a:moveTo>
                    <a:pt x="58" y="304"/>
                  </a:moveTo>
                  <a:lnTo>
                    <a:pt x="297" y="304"/>
                  </a:lnTo>
                  <a:lnTo>
                    <a:pt x="297" y="306"/>
                  </a:lnTo>
                  <a:lnTo>
                    <a:pt x="58" y="306"/>
                  </a:lnTo>
                  <a:lnTo>
                    <a:pt x="58" y="304"/>
                  </a:lnTo>
                  <a:close/>
                  <a:moveTo>
                    <a:pt x="60" y="306"/>
                  </a:moveTo>
                  <a:lnTo>
                    <a:pt x="295" y="306"/>
                  </a:lnTo>
                  <a:lnTo>
                    <a:pt x="295" y="309"/>
                  </a:lnTo>
                  <a:lnTo>
                    <a:pt x="60" y="309"/>
                  </a:lnTo>
                  <a:lnTo>
                    <a:pt x="60" y="306"/>
                  </a:lnTo>
                  <a:close/>
                  <a:moveTo>
                    <a:pt x="63" y="309"/>
                  </a:moveTo>
                  <a:lnTo>
                    <a:pt x="292" y="309"/>
                  </a:lnTo>
                  <a:lnTo>
                    <a:pt x="292" y="311"/>
                  </a:lnTo>
                  <a:lnTo>
                    <a:pt x="63" y="311"/>
                  </a:lnTo>
                  <a:lnTo>
                    <a:pt x="63" y="309"/>
                  </a:lnTo>
                  <a:close/>
                  <a:moveTo>
                    <a:pt x="67" y="311"/>
                  </a:moveTo>
                  <a:lnTo>
                    <a:pt x="288" y="311"/>
                  </a:lnTo>
                  <a:lnTo>
                    <a:pt x="288" y="313"/>
                  </a:lnTo>
                  <a:lnTo>
                    <a:pt x="67" y="313"/>
                  </a:lnTo>
                  <a:lnTo>
                    <a:pt x="67" y="311"/>
                  </a:lnTo>
                  <a:close/>
                  <a:moveTo>
                    <a:pt x="69" y="313"/>
                  </a:moveTo>
                  <a:lnTo>
                    <a:pt x="286" y="313"/>
                  </a:lnTo>
                  <a:lnTo>
                    <a:pt x="286" y="315"/>
                  </a:lnTo>
                  <a:lnTo>
                    <a:pt x="69" y="315"/>
                  </a:lnTo>
                  <a:lnTo>
                    <a:pt x="69" y="313"/>
                  </a:lnTo>
                  <a:close/>
                  <a:moveTo>
                    <a:pt x="71" y="315"/>
                  </a:moveTo>
                  <a:lnTo>
                    <a:pt x="284" y="315"/>
                  </a:lnTo>
                  <a:lnTo>
                    <a:pt x="284" y="318"/>
                  </a:lnTo>
                  <a:lnTo>
                    <a:pt x="71" y="318"/>
                  </a:lnTo>
                  <a:lnTo>
                    <a:pt x="71" y="315"/>
                  </a:lnTo>
                  <a:close/>
                  <a:moveTo>
                    <a:pt x="74" y="318"/>
                  </a:moveTo>
                  <a:lnTo>
                    <a:pt x="281" y="318"/>
                  </a:lnTo>
                  <a:lnTo>
                    <a:pt x="281" y="320"/>
                  </a:lnTo>
                  <a:lnTo>
                    <a:pt x="74" y="320"/>
                  </a:lnTo>
                  <a:lnTo>
                    <a:pt x="74" y="318"/>
                  </a:lnTo>
                  <a:close/>
                  <a:moveTo>
                    <a:pt x="78" y="320"/>
                  </a:moveTo>
                  <a:lnTo>
                    <a:pt x="277" y="320"/>
                  </a:lnTo>
                  <a:lnTo>
                    <a:pt x="277" y="322"/>
                  </a:lnTo>
                  <a:lnTo>
                    <a:pt x="78" y="322"/>
                  </a:lnTo>
                  <a:lnTo>
                    <a:pt x="78" y="320"/>
                  </a:lnTo>
                  <a:close/>
                  <a:moveTo>
                    <a:pt x="80" y="322"/>
                  </a:moveTo>
                  <a:lnTo>
                    <a:pt x="275" y="322"/>
                  </a:lnTo>
                  <a:lnTo>
                    <a:pt x="275" y="324"/>
                  </a:lnTo>
                  <a:lnTo>
                    <a:pt x="80" y="324"/>
                  </a:lnTo>
                  <a:lnTo>
                    <a:pt x="80" y="322"/>
                  </a:lnTo>
                  <a:close/>
                  <a:moveTo>
                    <a:pt x="83" y="324"/>
                  </a:moveTo>
                  <a:lnTo>
                    <a:pt x="272" y="324"/>
                  </a:lnTo>
                  <a:lnTo>
                    <a:pt x="272" y="327"/>
                  </a:lnTo>
                  <a:lnTo>
                    <a:pt x="83" y="327"/>
                  </a:lnTo>
                  <a:lnTo>
                    <a:pt x="83" y="324"/>
                  </a:lnTo>
                  <a:close/>
                  <a:moveTo>
                    <a:pt x="85" y="327"/>
                  </a:moveTo>
                  <a:lnTo>
                    <a:pt x="270" y="327"/>
                  </a:lnTo>
                  <a:lnTo>
                    <a:pt x="270" y="329"/>
                  </a:lnTo>
                  <a:lnTo>
                    <a:pt x="85" y="329"/>
                  </a:lnTo>
                  <a:lnTo>
                    <a:pt x="85" y="327"/>
                  </a:lnTo>
                  <a:close/>
                  <a:moveTo>
                    <a:pt x="87" y="329"/>
                  </a:moveTo>
                  <a:lnTo>
                    <a:pt x="266" y="329"/>
                  </a:lnTo>
                  <a:lnTo>
                    <a:pt x="266" y="331"/>
                  </a:lnTo>
                  <a:lnTo>
                    <a:pt x="87" y="331"/>
                  </a:lnTo>
                  <a:lnTo>
                    <a:pt x="87" y="329"/>
                  </a:lnTo>
                  <a:close/>
                  <a:moveTo>
                    <a:pt x="94" y="331"/>
                  </a:moveTo>
                  <a:lnTo>
                    <a:pt x="261" y="331"/>
                  </a:lnTo>
                  <a:lnTo>
                    <a:pt x="261" y="333"/>
                  </a:lnTo>
                  <a:lnTo>
                    <a:pt x="94" y="333"/>
                  </a:lnTo>
                  <a:lnTo>
                    <a:pt x="94" y="331"/>
                  </a:lnTo>
                  <a:close/>
                  <a:moveTo>
                    <a:pt x="98" y="333"/>
                  </a:moveTo>
                  <a:lnTo>
                    <a:pt x="257" y="333"/>
                  </a:lnTo>
                  <a:lnTo>
                    <a:pt x="257" y="335"/>
                  </a:lnTo>
                  <a:lnTo>
                    <a:pt x="98" y="335"/>
                  </a:lnTo>
                  <a:lnTo>
                    <a:pt x="98" y="333"/>
                  </a:lnTo>
                  <a:close/>
                  <a:moveTo>
                    <a:pt x="105" y="335"/>
                  </a:moveTo>
                  <a:lnTo>
                    <a:pt x="250" y="335"/>
                  </a:lnTo>
                  <a:lnTo>
                    <a:pt x="250" y="338"/>
                  </a:lnTo>
                  <a:lnTo>
                    <a:pt x="105" y="338"/>
                  </a:lnTo>
                  <a:lnTo>
                    <a:pt x="105" y="335"/>
                  </a:lnTo>
                  <a:close/>
                  <a:moveTo>
                    <a:pt x="109" y="338"/>
                  </a:moveTo>
                  <a:lnTo>
                    <a:pt x="246" y="338"/>
                  </a:lnTo>
                  <a:lnTo>
                    <a:pt x="246" y="340"/>
                  </a:lnTo>
                  <a:lnTo>
                    <a:pt x="109" y="340"/>
                  </a:lnTo>
                  <a:lnTo>
                    <a:pt x="109" y="338"/>
                  </a:lnTo>
                  <a:close/>
                  <a:moveTo>
                    <a:pt x="114" y="340"/>
                  </a:moveTo>
                  <a:lnTo>
                    <a:pt x="241" y="340"/>
                  </a:lnTo>
                  <a:lnTo>
                    <a:pt x="241" y="342"/>
                  </a:lnTo>
                  <a:lnTo>
                    <a:pt x="114" y="342"/>
                  </a:lnTo>
                  <a:lnTo>
                    <a:pt x="114" y="340"/>
                  </a:lnTo>
                  <a:close/>
                  <a:moveTo>
                    <a:pt x="121" y="342"/>
                  </a:moveTo>
                  <a:lnTo>
                    <a:pt x="234" y="342"/>
                  </a:lnTo>
                  <a:lnTo>
                    <a:pt x="234" y="344"/>
                  </a:lnTo>
                  <a:lnTo>
                    <a:pt x="121" y="344"/>
                  </a:lnTo>
                  <a:lnTo>
                    <a:pt x="121" y="342"/>
                  </a:lnTo>
                  <a:close/>
                  <a:moveTo>
                    <a:pt x="125" y="344"/>
                  </a:moveTo>
                  <a:lnTo>
                    <a:pt x="230" y="344"/>
                  </a:lnTo>
                  <a:lnTo>
                    <a:pt x="230" y="347"/>
                  </a:lnTo>
                  <a:lnTo>
                    <a:pt x="125" y="347"/>
                  </a:lnTo>
                  <a:lnTo>
                    <a:pt x="125" y="344"/>
                  </a:lnTo>
                  <a:close/>
                  <a:moveTo>
                    <a:pt x="129" y="347"/>
                  </a:moveTo>
                  <a:lnTo>
                    <a:pt x="223" y="347"/>
                  </a:lnTo>
                  <a:lnTo>
                    <a:pt x="223" y="349"/>
                  </a:lnTo>
                  <a:lnTo>
                    <a:pt x="129" y="349"/>
                  </a:lnTo>
                  <a:lnTo>
                    <a:pt x="129" y="347"/>
                  </a:lnTo>
                  <a:close/>
                  <a:moveTo>
                    <a:pt x="145" y="349"/>
                  </a:moveTo>
                  <a:lnTo>
                    <a:pt x="208" y="349"/>
                  </a:lnTo>
                  <a:lnTo>
                    <a:pt x="208" y="351"/>
                  </a:lnTo>
                  <a:lnTo>
                    <a:pt x="145" y="351"/>
                  </a:lnTo>
                  <a:lnTo>
                    <a:pt x="145" y="349"/>
                  </a:lnTo>
                  <a:close/>
                  <a:moveTo>
                    <a:pt x="161" y="351"/>
                  </a:moveTo>
                  <a:lnTo>
                    <a:pt x="192" y="351"/>
                  </a:lnTo>
                  <a:lnTo>
                    <a:pt x="192" y="353"/>
                  </a:lnTo>
                  <a:lnTo>
                    <a:pt x="161" y="353"/>
                  </a:lnTo>
                  <a:lnTo>
                    <a:pt x="161" y="351"/>
                  </a:lnTo>
                  <a:close/>
                </a:path>
              </a:pathLst>
            </a:custGeom>
            <a:solidFill>
              <a:srgbClr val="FBBA64"/>
            </a:solidFill>
            <a:ln w="0">
              <a:solidFill>
                <a:srgbClr val="FBBA64"/>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13"/>
            <p:cNvSpPr>
              <a:spLocks/>
            </p:cNvSpPr>
            <p:nvPr/>
          </p:nvSpPr>
          <p:spPr bwMode="auto">
            <a:xfrm>
              <a:off x="2715" y="2520"/>
              <a:ext cx="0" cy="2"/>
            </a:xfrm>
            <a:custGeom>
              <a:avLst/>
              <a:gdLst>
                <a:gd name="T0" fmla="*/ 0 h 2"/>
                <a:gd name="T1" fmla="*/ 2 h 2"/>
                <a:gd name="T2" fmla="*/ 2 h 2"/>
                <a:gd name="T3" fmla="*/ 2 h 2"/>
                <a:gd name="T4" fmla="*/ 2 h 2"/>
                <a:gd name="T5" fmla="*/ 0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0"/>
                  </a:moveTo>
                  <a:lnTo>
                    <a:pt x="0" y="2"/>
                  </a:lnTo>
                  <a:lnTo>
                    <a:pt x="0" y="0"/>
                  </a:lnTo>
                  <a:close/>
                </a:path>
              </a:pathLst>
            </a:custGeom>
            <a:solidFill>
              <a:srgbClr val="FBBA64"/>
            </a:solidFill>
            <a:ln w="0">
              <a:solidFill>
                <a:srgbClr val="FBBA64"/>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14"/>
            <p:cNvSpPr>
              <a:spLocks/>
            </p:cNvSpPr>
            <p:nvPr/>
          </p:nvSpPr>
          <p:spPr bwMode="auto">
            <a:xfrm>
              <a:off x="2032" y="530"/>
              <a:ext cx="907" cy="2032"/>
            </a:xfrm>
            <a:custGeom>
              <a:avLst/>
              <a:gdLst>
                <a:gd name="T0" fmla="*/ 797 w 907"/>
                <a:gd name="T1" fmla="*/ 24 h 2032"/>
                <a:gd name="T2" fmla="*/ 592 w 907"/>
                <a:gd name="T3" fmla="*/ 105 h 2032"/>
                <a:gd name="T4" fmla="*/ 407 w 907"/>
                <a:gd name="T5" fmla="*/ 228 h 2032"/>
                <a:gd name="T6" fmla="*/ 248 w 907"/>
                <a:gd name="T7" fmla="*/ 384 h 2032"/>
                <a:gd name="T8" fmla="*/ 130 w 907"/>
                <a:gd name="T9" fmla="*/ 560 h 2032"/>
                <a:gd name="T10" fmla="*/ 47 w 907"/>
                <a:gd name="T11" fmla="*/ 755 h 2032"/>
                <a:gd name="T12" fmla="*/ 5 w 907"/>
                <a:gd name="T13" fmla="*/ 962 h 2032"/>
                <a:gd name="T14" fmla="*/ 5 w 907"/>
                <a:gd name="T15" fmla="*/ 1174 h 2032"/>
                <a:gd name="T16" fmla="*/ 45 w 907"/>
                <a:gd name="T17" fmla="*/ 1382 h 2032"/>
                <a:gd name="T18" fmla="*/ 125 w 907"/>
                <a:gd name="T19" fmla="*/ 1574 h 2032"/>
                <a:gd name="T20" fmla="*/ 241 w 907"/>
                <a:gd name="T21" fmla="*/ 1751 h 2032"/>
                <a:gd name="T22" fmla="*/ 371 w 907"/>
                <a:gd name="T23" fmla="*/ 1885 h 2032"/>
                <a:gd name="T24" fmla="*/ 498 w 907"/>
                <a:gd name="T25" fmla="*/ 1981 h 2032"/>
                <a:gd name="T26" fmla="*/ 596 w 907"/>
                <a:gd name="T27" fmla="*/ 2032 h 2032"/>
                <a:gd name="T28" fmla="*/ 654 w 907"/>
                <a:gd name="T29" fmla="*/ 2014 h 2032"/>
                <a:gd name="T30" fmla="*/ 681 w 907"/>
                <a:gd name="T31" fmla="*/ 1972 h 2032"/>
                <a:gd name="T32" fmla="*/ 679 w 907"/>
                <a:gd name="T33" fmla="*/ 1927 h 2032"/>
                <a:gd name="T34" fmla="*/ 643 w 907"/>
                <a:gd name="T35" fmla="*/ 1885 h 2032"/>
                <a:gd name="T36" fmla="*/ 527 w 907"/>
                <a:gd name="T37" fmla="*/ 1811 h 2032"/>
                <a:gd name="T38" fmla="*/ 424 w 907"/>
                <a:gd name="T39" fmla="*/ 1719 h 2032"/>
                <a:gd name="T40" fmla="*/ 295 w 907"/>
                <a:gd name="T41" fmla="*/ 1556 h 2032"/>
                <a:gd name="T42" fmla="*/ 208 w 907"/>
                <a:gd name="T43" fmla="*/ 1373 h 2032"/>
                <a:gd name="T44" fmla="*/ 163 w 907"/>
                <a:gd name="T45" fmla="*/ 1172 h 2032"/>
                <a:gd name="T46" fmla="*/ 163 w 907"/>
                <a:gd name="T47" fmla="*/ 965 h 2032"/>
                <a:gd name="T48" fmla="*/ 210 w 907"/>
                <a:gd name="T49" fmla="*/ 764 h 2032"/>
                <a:gd name="T50" fmla="*/ 299 w 907"/>
                <a:gd name="T51" fmla="*/ 578 h 2032"/>
                <a:gd name="T52" fmla="*/ 433 w 907"/>
                <a:gd name="T53" fmla="*/ 413 h 2032"/>
                <a:gd name="T54" fmla="*/ 572 w 907"/>
                <a:gd name="T55" fmla="*/ 299 h 2032"/>
                <a:gd name="T56" fmla="*/ 730 w 907"/>
                <a:gd name="T57" fmla="*/ 214 h 2032"/>
                <a:gd name="T58" fmla="*/ 900 w 907"/>
                <a:gd name="T59" fmla="*/ 161 h 2032"/>
                <a:gd name="T60" fmla="*/ 891 w 907"/>
                <a:gd name="T61" fmla="*/ 87 h 2032"/>
                <a:gd name="T62" fmla="*/ 907 w 907"/>
                <a:gd name="T63" fmla="*/ 0 h 20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07" h="2032">
                  <a:moveTo>
                    <a:pt x="907" y="0"/>
                  </a:moveTo>
                  <a:lnTo>
                    <a:pt x="797" y="24"/>
                  </a:lnTo>
                  <a:lnTo>
                    <a:pt x="692" y="60"/>
                  </a:lnTo>
                  <a:lnTo>
                    <a:pt x="592" y="105"/>
                  </a:lnTo>
                  <a:lnTo>
                    <a:pt x="496" y="163"/>
                  </a:lnTo>
                  <a:lnTo>
                    <a:pt x="407" y="228"/>
                  </a:lnTo>
                  <a:lnTo>
                    <a:pt x="322" y="304"/>
                  </a:lnTo>
                  <a:lnTo>
                    <a:pt x="248" y="384"/>
                  </a:lnTo>
                  <a:lnTo>
                    <a:pt x="183" y="469"/>
                  </a:lnTo>
                  <a:lnTo>
                    <a:pt x="130" y="560"/>
                  </a:lnTo>
                  <a:lnTo>
                    <a:pt x="83" y="656"/>
                  </a:lnTo>
                  <a:lnTo>
                    <a:pt x="47" y="755"/>
                  </a:lnTo>
                  <a:lnTo>
                    <a:pt x="20" y="857"/>
                  </a:lnTo>
                  <a:lnTo>
                    <a:pt x="5" y="962"/>
                  </a:lnTo>
                  <a:lnTo>
                    <a:pt x="0" y="1069"/>
                  </a:lnTo>
                  <a:lnTo>
                    <a:pt x="5" y="1174"/>
                  </a:lnTo>
                  <a:lnTo>
                    <a:pt x="20" y="1279"/>
                  </a:lnTo>
                  <a:lnTo>
                    <a:pt x="45" y="1382"/>
                  </a:lnTo>
                  <a:lnTo>
                    <a:pt x="81" y="1480"/>
                  </a:lnTo>
                  <a:lnTo>
                    <a:pt x="125" y="1574"/>
                  </a:lnTo>
                  <a:lnTo>
                    <a:pt x="179" y="1666"/>
                  </a:lnTo>
                  <a:lnTo>
                    <a:pt x="241" y="1751"/>
                  </a:lnTo>
                  <a:lnTo>
                    <a:pt x="313" y="1829"/>
                  </a:lnTo>
                  <a:lnTo>
                    <a:pt x="371" y="1885"/>
                  </a:lnTo>
                  <a:lnTo>
                    <a:pt x="433" y="1936"/>
                  </a:lnTo>
                  <a:lnTo>
                    <a:pt x="498" y="1981"/>
                  </a:lnTo>
                  <a:lnTo>
                    <a:pt x="567" y="2023"/>
                  </a:lnTo>
                  <a:lnTo>
                    <a:pt x="596" y="2032"/>
                  </a:lnTo>
                  <a:lnTo>
                    <a:pt x="628" y="2030"/>
                  </a:lnTo>
                  <a:lnTo>
                    <a:pt x="654" y="2014"/>
                  </a:lnTo>
                  <a:lnTo>
                    <a:pt x="675" y="1992"/>
                  </a:lnTo>
                  <a:lnTo>
                    <a:pt x="681" y="1972"/>
                  </a:lnTo>
                  <a:lnTo>
                    <a:pt x="683" y="1954"/>
                  </a:lnTo>
                  <a:lnTo>
                    <a:pt x="679" y="1927"/>
                  </a:lnTo>
                  <a:lnTo>
                    <a:pt x="666" y="1902"/>
                  </a:lnTo>
                  <a:lnTo>
                    <a:pt x="643" y="1885"/>
                  </a:lnTo>
                  <a:lnTo>
                    <a:pt x="583" y="1849"/>
                  </a:lnTo>
                  <a:lnTo>
                    <a:pt x="527" y="1811"/>
                  </a:lnTo>
                  <a:lnTo>
                    <a:pt x="474" y="1766"/>
                  </a:lnTo>
                  <a:lnTo>
                    <a:pt x="424" y="1719"/>
                  </a:lnTo>
                  <a:lnTo>
                    <a:pt x="355" y="1641"/>
                  </a:lnTo>
                  <a:lnTo>
                    <a:pt x="295" y="1556"/>
                  </a:lnTo>
                  <a:lnTo>
                    <a:pt x="246" y="1467"/>
                  </a:lnTo>
                  <a:lnTo>
                    <a:pt x="208" y="1373"/>
                  </a:lnTo>
                  <a:lnTo>
                    <a:pt x="179" y="1275"/>
                  </a:lnTo>
                  <a:lnTo>
                    <a:pt x="163" y="1172"/>
                  </a:lnTo>
                  <a:lnTo>
                    <a:pt x="157" y="1069"/>
                  </a:lnTo>
                  <a:lnTo>
                    <a:pt x="163" y="965"/>
                  </a:lnTo>
                  <a:lnTo>
                    <a:pt x="181" y="862"/>
                  </a:lnTo>
                  <a:lnTo>
                    <a:pt x="210" y="764"/>
                  </a:lnTo>
                  <a:lnTo>
                    <a:pt x="250" y="670"/>
                  </a:lnTo>
                  <a:lnTo>
                    <a:pt x="299" y="578"/>
                  </a:lnTo>
                  <a:lnTo>
                    <a:pt x="362" y="493"/>
                  </a:lnTo>
                  <a:lnTo>
                    <a:pt x="433" y="413"/>
                  </a:lnTo>
                  <a:lnTo>
                    <a:pt x="500" y="353"/>
                  </a:lnTo>
                  <a:lnTo>
                    <a:pt x="572" y="299"/>
                  </a:lnTo>
                  <a:lnTo>
                    <a:pt x="650" y="252"/>
                  </a:lnTo>
                  <a:lnTo>
                    <a:pt x="730" y="214"/>
                  </a:lnTo>
                  <a:lnTo>
                    <a:pt x="815" y="183"/>
                  </a:lnTo>
                  <a:lnTo>
                    <a:pt x="900" y="161"/>
                  </a:lnTo>
                  <a:lnTo>
                    <a:pt x="893" y="125"/>
                  </a:lnTo>
                  <a:lnTo>
                    <a:pt x="891" y="87"/>
                  </a:lnTo>
                  <a:lnTo>
                    <a:pt x="896" y="42"/>
                  </a:lnTo>
                  <a:lnTo>
                    <a:pt x="907" y="0"/>
                  </a:lnTo>
                  <a:close/>
                </a:path>
              </a:pathLst>
            </a:custGeom>
            <a:solidFill>
              <a:srgbClr val="FBBA64"/>
            </a:solidFill>
            <a:ln w="0">
              <a:solidFill>
                <a:srgbClr val="FBBA64"/>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15"/>
            <p:cNvSpPr>
              <a:spLocks/>
            </p:cNvSpPr>
            <p:nvPr/>
          </p:nvSpPr>
          <p:spPr bwMode="auto">
            <a:xfrm>
              <a:off x="3816" y="758"/>
              <a:ext cx="3" cy="0"/>
            </a:xfrm>
            <a:custGeom>
              <a:avLst/>
              <a:gdLst>
                <a:gd name="T0" fmla="*/ 0 w 3"/>
                <a:gd name="T1" fmla="*/ 0 w 3"/>
                <a:gd name="T2" fmla="*/ 0 w 3"/>
                <a:gd name="T3" fmla="*/ 0 w 3"/>
                <a:gd name="T4" fmla="*/ 3 w 3"/>
                <a:gd name="T5" fmla="*/ 0 w 3"/>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3">
                  <a:moveTo>
                    <a:pt x="0" y="0"/>
                  </a:moveTo>
                  <a:lnTo>
                    <a:pt x="0" y="0"/>
                  </a:lnTo>
                  <a:lnTo>
                    <a:pt x="3" y="0"/>
                  </a:lnTo>
                  <a:lnTo>
                    <a:pt x="0" y="0"/>
                  </a:lnTo>
                  <a:close/>
                </a:path>
              </a:pathLst>
            </a:custGeom>
            <a:solidFill>
              <a:srgbClr val="FBBA64"/>
            </a:solidFill>
            <a:ln w="0">
              <a:solidFill>
                <a:srgbClr val="FBBA64"/>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16"/>
            <p:cNvSpPr>
              <a:spLocks/>
            </p:cNvSpPr>
            <p:nvPr/>
          </p:nvSpPr>
          <p:spPr bwMode="auto">
            <a:xfrm>
              <a:off x="3428" y="554"/>
              <a:ext cx="413" cy="340"/>
            </a:xfrm>
            <a:custGeom>
              <a:avLst/>
              <a:gdLst>
                <a:gd name="T0" fmla="*/ 413 w 413"/>
                <a:gd name="T1" fmla="*/ 259 h 340"/>
                <a:gd name="T2" fmla="*/ 408 w 413"/>
                <a:gd name="T3" fmla="*/ 237 h 340"/>
                <a:gd name="T4" fmla="*/ 399 w 413"/>
                <a:gd name="T5" fmla="*/ 219 h 340"/>
                <a:gd name="T6" fmla="*/ 386 w 413"/>
                <a:gd name="T7" fmla="*/ 204 h 340"/>
                <a:gd name="T8" fmla="*/ 312 w 413"/>
                <a:gd name="T9" fmla="*/ 143 h 340"/>
                <a:gd name="T10" fmla="*/ 234 w 413"/>
                <a:gd name="T11" fmla="*/ 94 h 340"/>
                <a:gd name="T12" fmla="*/ 154 w 413"/>
                <a:gd name="T13" fmla="*/ 52 h 340"/>
                <a:gd name="T14" fmla="*/ 69 w 413"/>
                <a:gd name="T15" fmla="*/ 18 h 340"/>
                <a:gd name="T16" fmla="*/ 40 w 413"/>
                <a:gd name="T17" fmla="*/ 7 h 340"/>
                <a:gd name="T18" fmla="*/ 11 w 413"/>
                <a:gd name="T19" fmla="*/ 0 h 340"/>
                <a:gd name="T20" fmla="*/ 18 w 413"/>
                <a:gd name="T21" fmla="*/ 32 h 340"/>
                <a:gd name="T22" fmla="*/ 20 w 413"/>
                <a:gd name="T23" fmla="*/ 63 h 340"/>
                <a:gd name="T24" fmla="*/ 15 w 413"/>
                <a:gd name="T25" fmla="*/ 114 h 340"/>
                <a:gd name="T26" fmla="*/ 0 w 413"/>
                <a:gd name="T27" fmla="*/ 159 h 340"/>
                <a:gd name="T28" fmla="*/ 9 w 413"/>
                <a:gd name="T29" fmla="*/ 163 h 340"/>
                <a:gd name="T30" fmla="*/ 18 w 413"/>
                <a:gd name="T31" fmla="*/ 166 h 340"/>
                <a:gd name="T32" fmla="*/ 89 w 413"/>
                <a:gd name="T33" fmla="*/ 195 h 340"/>
                <a:gd name="T34" fmla="*/ 156 w 413"/>
                <a:gd name="T35" fmla="*/ 228 h 340"/>
                <a:gd name="T36" fmla="*/ 221 w 413"/>
                <a:gd name="T37" fmla="*/ 271 h 340"/>
                <a:gd name="T38" fmla="*/ 281 w 413"/>
                <a:gd name="T39" fmla="*/ 320 h 340"/>
                <a:gd name="T40" fmla="*/ 308 w 413"/>
                <a:gd name="T41" fmla="*/ 335 h 340"/>
                <a:gd name="T42" fmla="*/ 339 w 413"/>
                <a:gd name="T43" fmla="*/ 340 h 340"/>
                <a:gd name="T44" fmla="*/ 368 w 413"/>
                <a:gd name="T45" fmla="*/ 333 h 340"/>
                <a:gd name="T46" fmla="*/ 393 w 413"/>
                <a:gd name="T47" fmla="*/ 313 h 340"/>
                <a:gd name="T48" fmla="*/ 406 w 413"/>
                <a:gd name="T49" fmla="*/ 291 h 340"/>
                <a:gd name="T50" fmla="*/ 413 w 413"/>
                <a:gd name="T51" fmla="*/ 264 h 340"/>
                <a:gd name="T52" fmla="*/ 413 w 413"/>
                <a:gd name="T53" fmla="*/ 264 h 340"/>
                <a:gd name="T54" fmla="*/ 413 w 413"/>
                <a:gd name="T55" fmla="*/ 259 h 340"/>
                <a:gd name="T56" fmla="*/ 413 w 413"/>
                <a:gd name="T57" fmla="*/ 259 h 3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3" h="340">
                  <a:moveTo>
                    <a:pt x="413" y="259"/>
                  </a:moveTo>
                  <a:lnTo>
                    <a:pt x="408" y="237"/>
                  </a:lnTo>
                  <a:lnTo>
                    <a:pt x="399" y="219"/>
                  </a:lnTo>
                  <a:lnTo>
                    <a:pt x="386" y="204"/>
                  </a:lnTo>
                  <a:lnTo>
                    <a:pt x="312" y="143"/>
                  </a:lnTo>
                  <a:lnTo>
                    <a:pt x="234" y="94"/>
                  </a:lnTo>
                  <a:lnTo>
                    <a:pt x="154" y="52"/>
                  </a:lnTo>
                  <a:lnTo>
                    <a:pt x="69" y="18"/>
                  </a:lnTo>
                  <a:lnTo>
                    <a:pt x="40" y="7"/>
                  </a:lnTo>
                  <a:lnTo>
                    <a:pt x="11" y="0"/>
                  </a:lnTo>
                  <a:lnTo>
                    <a:pt x="18" y="32"/>
                  </a:lnTo>
                  <a:lnTo>
                    <a:pt x="20" y="63"/>
                  </a:lnTo>
                  <a:lnTo>
                    <a:pt x="15" y="114"/>
                  </a:lnTo>
                  <a:lnTo>
                    <a:pt x="0" y="159"/>
                  </a:lnTo>
                  <a:lnTo>
                    <a:pt x="9" y="163"/>
                  </a:lnTo>
                  <a:lnTo>
                    <a:pt x="18" y="166"/>
                  </a:lnTo>
                  <a:lnTo>
                    <a:pt x="89" y="195"/>
                  </a:lnTo>
                  <a:lnTo>
                    <a:pt x="156" y="228"/>
                  </a:lnTo>
                  <a:lnTo>
                    <a:pt x="221" y="271"/>
                  </a:lnTo>
                  <a:lnTo>
                    <a:pt x="281" y="320"/>
                  </a:lnTo>
                  <a:lnTo>
                    <a:pt x="308" y="335"/>
                  </a:lnTo>
                  <a:lnTo>
                    <a:pt x="339" y="340"/>
                  </a:lnTo>
                  <a:lnTo>
                    <a:pt x="368" y="333"/>
                  </a:lnTo>
                  <a:lnTo>
                    <a:pt x="393" y="313"/>
                  </a:lnTo>
                  <a:lnTo>
                    <a:pt x="406" y="291"/>
                  </a:lnTo>
                  <a:lnTo>
                    <a:pt x="413" y="264"/>
                  </a:lnTo>
                  <a:lnTo>
                    <a:pt x="413" y="259"/>
                  </a:lnTo>
                  <a:close/>
                </a:path>
              </a:pathLst>
            </a:custGeom>
            <a:solidFill>
              <a:srgbClr val="FBBA64"/>
            </a:solidFill>
            <a:ln w="0">
              <a:solidFill>
                <a:srgbClr val="FBBA64"/>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9" name="Group 21"/>
          <p:cNvGrpSpPr>
            <a:grpSpLocks noChangeAspect="1"/>
          </p:cNvGrpSpPr>
          <p:nvPr/>
        </p:nvGrpSpPr>
        <p:grpSpPr bwMode="auto">
          <a:xfrm>
            <a:off x="370655" y="3919218"/>
            <a:ext cx="1368000" cy="1032442"/>
            <a:chOff x="4264" y="2796"/>
            <a:chExt cx="907" cy="636"/>
          </a:xfrm>
        </p:grpSpPr>
        <p:sp>
          <p:nvSpPr>
            <p:cNvPr id="20" name="Rectangle 22"/>
            <p:cNvSpPr>
              <a:spLocks noChangeArrowheads="1"/>
            </p:cNvSpPr>
            <p:nvPr/>
          </p:nvSpPr>
          <p:spPr bwMode="auto">
            <a:xfrm>
              <a:off x="4264" y="2796"/>
              <a:ext cx="907" cy="636"/>
            </a:xfrm>
            <a:prstGeom prst="rect">
              <a:avLst/>
            </a:prstGeom>
            <a:gradFill rotWithShape="1">
              <a:gsLst>
                <a:gs pos="0">
                  <a:schemeClr val="accent1"/>
                </a:gs>
                <a:gs pos="50000">
                  <a:schemeClr val="bg1"/>
                </a:gs>
                <a:gs pos="100000">
                  <a:schemeClr val="accent1"/>
                </a:gs>
              </a:gsLst>
              <a:lin ang="189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pic>
          <p:nvPicPr>
            <p:cNvPr id="21" name="Picture 23" descr="hsd_phys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9" y="2830"/>
              <a:ext cx="869"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4"/>
          <p:cNvGrpSpPr>
            <a:grpSpLocks noChangeAspect="1"/>
          </p:cNvGrpSpPr>
          <p:nvPr/>
        </p:nvGrpSpPr>
        <p:grpSpPr bwMode="auto">
          <a:xfrm>
            <a:off x="333508" y="2947323"/>
            <a:ext cx="1368000" cy="946997"/>
            <a:chOff x="158" y="2523"/>
            <a:chExt cx="1091" cy="823"/>
          </a:xfrm>
        </p:grpSpPr>
        <p:grpSp>
          <p:nvGrpSpPr>
            <p:cNvPr id="23" name="Group 25"/>
            <p:cNvGrpSpPr>
              <a:grpSpLocks/>
            </p:cNvGrpSpPr>
            <p:nvPr/>
          </p:nvGrpSpPr>
          <p:grpSpPr bwMode="auto">
            <a:xfrm>
              <a:off x="158" y="2524"/>
              <a:ext cx="1091" cy="822"/>
              <a:chOff x="4264" y="857"/>
              <a:chExt cx="907" cy="638"/>
            </a:xfrm>
          </p:grpSpPr>
          <p:sp>
            <p:nvSpPr>
              <p:cNvPr id="25" name="Rectangle 26"/>
              <p:cNvSpPr>
                <a:spLocks noChangeArrowheads="1"/>
              </p:cNvSpPr>
              <p:nvPr/>
            </p:nvSpPr>
            <p:spPr bwMode="auto">
              <a:xfrm>
                <a:off x="4264" y="858"/>
                <a:ext cx="907" cy="636"/>
              </a:xfrm>
              <a:prstGeom prst="rect">
                <a:avLst/>
              </a:prstGeom>
              <a:gradFill rotWithShape="1">
                <a:gsLst>
                  <a:gs pos="0">
                    <a:schemeClr val="folHlink"/>
                  </a:gs>
                  <a:gs pos="50000">
                    <a:schemeClr val="bg1"/>
                  </a:gs>
                  <a:gs pos="100000">
                    <a:schemeClr val="folHlink"/>
                  </a:gs>
                </a:gsLst>
                <a:lin ang="189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pic>
            <p:nvPicPr>
              <p:cNvPr id="26" name="Picture 27" descr="nuclchart_cor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4" y="857"/>
                <a:ext cx="907"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599D"/>
                    </a:solidFill>
                    <a:miter lim="800000"/>
                    <a:headEnd/>
                    <a:tailEnd/>
                  </a14:hiddenLine>
                </a:ext>
              </a:extLst>
            </p:spPr>
          </p:pic>
        </p:grpSp>
        <p:sp>
          <p:nvSpPr>
            <p:cNvPr id="24" name="Rectangle 28"/>
            <p:cNvSpPr>
              <a:spLocks noChangeArrowheads="1"/>
            </p:cNvSpPr>
            <p:nvPr/>
          </p:nvSpPr>
          <p:spPr bwMode="auto">
            <a:xfrm>
              <a:off x="340" y="2523"/>
              <a:ext cx="907" cy="636"/>
            </a:xfrm>
            <a:prstGeom prst="rect">
              <a:avLst/>
            </a:prstGeom>
            <a:noFill/>
            <a:ln w="19050">
              <a:solidFill>
                <a:schemeClr val="tx1"/>
              </a:solidFill>
              <a:miter lim="800000"/>
              <a:headEnd/>
              <a:tailEnd/>
            </a:ln>
            <a:effectLst/>
            <a:extLst>
              <a:ext uri="{909E8E84-426E-40DD-AFC4-6F175D3DCCD1}">
                <a14:hiddenFill xmlns:a14="http://schemas.microsoft.com/office/drawing/2010/main">
                  <a:gradFill rotWithShape="1">
                    <a:gsLst>
                      <a:gs pos="0">
                        <a:schemeClr val="folHlink"/>
                      </a:gs>
                      <a:gs pos="50000">
                        <a:schemeClr val="bg1"/>
                      </a:gs>
                      <a:gs pos="100000">
                        <a:schemeClr val="folHlink"/>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7" name="Text Box 29"/>
          <p:cNvSpPr txBox="1">
            <a:spLocks noChangeArrowheads="1"/>
          </p:cNvSpPr>
          <p:nvPr/>
        </p:nvSpPr>
        <p:spPr bwMode="auto">
          <a:xfrm>
            <a:off x="5710882" y="4068976"/>
            <a:ext cx="1614546" cy="584775"/>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de-DE" sz="3200" b="1" i="1" u="none" strike="noStrike" kern="1200" cap="none" spc="0" normalizeH="0" baseline="0" noProof="0" dirty="0">
                <a:ln>
                  <a:noFill/>
                </a:ln>
                <a:solidFill>
                  <a:srgbClr val="FF0000"/>
                </a:solidFill>
                <a:effectLst/>
                <a:uLnTx/>
                <a:uFillTx/>
                <a:latin typeface="Arial"/>
                <a:ea typeface="ＭＳ Ｐゴシック" pitchFamily="34" charset="-128"/>
                <a:cs typeface="+mn-cs"/>
              </a:rPr>
              <a:t>PANDA</a:t>
            </a:r>
          </a:p>
        </p:txBody>
      </p:sp>
      <p:sp>
        <p:nvSpPr>
          <p:cNvPr id="28" name="Text Box 30"/>
          <p:cNvSpPr txBox="1">
            <a:spLocks noChangeArrowheads="1"/>
          </p:cNvSpPr>
          <p:nvPr/>
        </p:nvSpPr>
        <p:spPr bwMode="auto">
          <a:xfrm>
            <a:off x="5899960" y="2191206"/>
            <a:ext cx="1346844" cy="584775"/>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de-DE" sz="3200" b="1" i="1" u="none" strike="noStrike" kern="1200" cap="none" spc="0" normalizeH="0" baseline="0" noProof="0" dirty="0">
                <a:ln>
                  <a:noFill/>
                </a:ln>
                <a:solidFill>
                  <a:srgbClr val="FF0000"/>
                </a:solidFill>
                <a:effectLst/>
                <a:uLnTx/>
                <a:uFillTx/>
                <a:latin typeface="Arial"/>
                <a:ea typeface="ＭＳ Ｐゴシック" pitchFamily="34" charset="-128"/>
                <a:cs typeface="+mn-cs"/>
              </a:rPr>
              <a:t>C.B.M</a:t>
            </a:r>
          </a:p>
        </p:txBody>
      </p:sp>
      <p:sp>
        <p:nvSpPr>
          <p:cNvPr id="29" name="Text Box 31"/>
          <p:cNvSpPr txBox="1">
            <a:spLocks noChangeArrowheads="1"/>
          </p:cNvSpPr>
          <p:nvPr/>
        </p:nvSpPr>
        <p:spPr bwMode="auto">
          <a:xfrm>
            <a:off x="5084933" y="3147894"/>
            <a:ext cx="1818126" cy="584775"/>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de-DE" sz="3200" b="1" i="1" u="none" strike="noStrike" kern="1200" cap="none" spc="0" normalizeH="0" baseline="0" noProof="0" dirty="0" err="1">
                <a:ln>
                  <a:noFill/>
                </a:ln>
                <a:solidFill>
                  <a:srgbClr val="FF0000"/>
                </a:solidFill>
                <a:effectLst/>
                <a:uLnTx/>
                <a:uFillTx/>
                <a:latin typeface="Arial"/>
                <a:ea typeface="ＭＳ Ｐゴシック" pitchFamily="34" charset="-128"/>
                <a:cs typeface="+mn-cs"/>
              </a:rPr>
              <a:t>NuSTAR</a:t>
            </a:r>
            <a:endParaRPr kumimoji="0" lang="de-DE" altLang="de-DE" sz="3200" b="1" i="1" u="none" strike="noStrike" kern="1200" cap="none" spc="0" normalizeH="0" baseline="0" noProof="0" dirty="0">
              <a:ln>
                <a:noFill/>
              </a:ln>
              <a:solidFill>
                <a:srgbClr val="FF0000"/>
              </a:solidFill>
              <a:effectLst/>
              <a:uLnTx/>
              <a:uFillTx/>
              <a:latin typeface="Arial"/>
              <a:ea typeface="ＭＳ Ｐゴシック" pitchFamily="34" charset="-128"/>
              <a:cs typeface="+mn-cs"/>
            </a:endParaRPr>
          </a:p>
        </p:txBody>
      </p:sp>
      <p:sp>
        <p:nvSpPr>
          <p:cNvPr id="30" name="Text Box 32"/>
          <p:cNvSpPr txBox="1">
            <a:spLocks noChangeArrowheads="1"/>
          </p:cNvSpPr>
          <p:nvPr/>
        </p:nvSpPr>
        <p:spPr bwMode="auto">
          <a:xfrm>
            <a:off x="1926746" y="699552"/>
            <a:ext cx="4151268" cy="1169551"/>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de-DE" altLang="de-DE" sz="2000" b="1" i="0" u="none" strike="noStrike" kern="1200" cap="none" spc="0" normalizeH="0" baseline="0" noProof="0" dirty="0">
              <a:ln>
                <a:noFill/>
              </a:ln>
              <a:solidFill>
                <a:srgbClr val="00599D"/>
              </a:solidFill>
              <a:effectLst/>
              <a:uLnTx/>
              <a:uFillTx/>
              <a:latin typeface="Arial" pitchFamily="34" charset="0"/>
              <a:ea typeface="+mn-ea"/>
              <a:cs typeface="+mn-cs"/>
            </a:endParaRPr>
          </a:p>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mn-cs"/>
              </a:rPr>
              <a:t>atomic</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mn-cs"/>
              </a:rPr>
              <a:t>physics</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mn-cs"/>
              </a:rPr>
              <a:t>biophysics</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mn-cs"/>
              </a:rPr>
              <a:t>plasma</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mn-cs"/>
              </a:rPr>
              <a:t>physics</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mn-cs"/>
              </a:rPr>
              <a:t>materials</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mn-cs"/>
              </a:rPr>
              <a:t>research</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mn-cs"/>
              </a:rPr>
              <a:t>   </a:t>
            </a:r>
          </a:p>
        </p:txBody>
      </p:sp>
      <p:sp>
        <p:nvSpPr>
          <p:cNvPr id="31" name="Rectangle 34"/>
          <p:cNvSpPr>
            <a:spLocks noChangeArrowheads="1"/>
          </p:cNvSpPr>
          <p:nvPr/>
        </p:nvSpPr>
        <p:spPr bwMode="auto">
          <a:xfrm>
            <a:off x="6804672" y="1125158"/>
            <a:ext cx="1295547" cy="584775"/>
          </a:xfrm>
          <a:prstGeom prst="rect">
            <a:avLst/>
          </a:prstGeom>
          <a:noFill/>
          <a:ln>
            <a:noFill/>
          </a:ln>
          <a:effectLst/>
          <a:extLst>
            <a:ext uri="{909E8E84-426E-40DD-AFC4-6F175D3DCCD1}">
              <a14:hiddenFill xmlns:a14="http://schemas.microsoft.com/office/drawing/2010/main">
                <a:solidFill>
                  <a:schemeClr val="accent1">
                    <a:alpha val="65881"/>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de-DE" altLang="de-DE" sz="3200" b="1" i="1" u="none" strike="noStrike" kern="1200" cap="none" spc="0" normalizeH="0" baseline="0" noProof="0" dirty="0">
                <a:ln>
                  <a:noFill/>
                </a:ln>
                <a:solidFill>
                  <a:srgbClr val="FF0000"/>
                </a:solidFill>
                <a:effectLst/>
                <a:uLnTx/>
                <a:uFillTx/>
                <a:latin typeface="Arial"/>
                <a:ea typeface="+mn-ea"/>
                <a:cs typeface="+mn-cs"/>
              </a:rPr>
              <a:t>APPA</a:t>
            </a:r>
          </a:p>
        </p:txBody>
      </p:sp>
      <p:pic>
        <p:nvPicPr>
          <p:cNvPr id="32" name="Grafik 3" descr="V  Fortov_FAIR_- 15 10 09 .png"/>
          <p:cNvPicPr>
            <a:picLocks noChangeAspect="1"/>
          </p:cNvPicPr>
          <p:nvPr/>
        </p:nvPicPr>
        <p:blipFill>
          <a:blip r:embed="rId4" cstate="print">
            <a:extLst>
              <a:ext uri="{28A0092B-C50C-407E-A947-70E740481C1C}">
                <a14:useLocalDpi xmlns:a14="http://schemas.microsoft.com/office/drawing/2010/main" val="0"/>
              </a:ext>
            </a:extLst>
          </a:blip>
          <a:srcRect l="10152" t="26039" r="19527" b="14578"/>
          <a:stretch>
            <a:fillRect/>
          </a:stretch>
        </p:blipFill>
        <p:spPr bwMode="auto">
          <a:xfrm>
            <a:off x="341998" y="942823"/>
            <a:ext cx="1374386" cy="97963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4" descr="phasendiagramm_qgp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169" y="1973844"/>
            <a:ext cx="1368000" cy="92182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Footer Placeholder 34"/>
          <p:cNvSpPr>
            <a:spLocks noGrp="1"/>
          </p:cNvSpPr>
          <p:nvPr>
            <p:ph type="ftr" sz="quarter" idx="3"/>
          </p:nvPr>
        </p:nvSpPr>
        <p:spPr>
          <a:xfrm>
            <a:off x="2260600" y="6560611"/>
            <a:ext cx="4838399" cy="35715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333333"/>
                </a:solidFill>
                <a:effectLst/>
                <a:uLnTx/>
                <a:uFillTx/>
                <a:latin typeface="Arial"/>
                <a:ea typeface="+mn-ea"/>
                <a:cs typeface="+mn-cs"/>
              </a:rPr>
              <a:t>Yvonne Leifels - Welcome Day GSI / FAIR</a:t>
            </a:r>
            <a:endParaRPr kumimoji="0" lang="de-DE" sz="75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259681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err="1">
                <a:latin typeface="Calibri" panose="020F0502020204030204" pitchFamily="34" charset="0"/>
                <a:cs typeface="Calibri" panose="020F0502020204030204" pitchFamily="34" charset="0"/>
              </a:rPr>
              <a:t>Biophysics</a:t>
            </a:r>
            <a:br>
              <a:rPr lang="de-DE"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BARB: first experimental tests in 2021</a:t>
            </a:r>
            <a:endParaRPr lang="de-DE" dirty="0">
              <a:latin typeface="Calibri" panose="020F0502020204030204" pitchFamily="34" charset="0"/>
              <a:cs typeface="Calibri" panose="020F0502020204030204" pitchFamily="34" charset="0"/>
            </a:endParaRPr>
          </a:p>
        </p:txBody>
      </p:sp>
      <p:pic>
        <p:nvPicPr>
          <p:cNvPr id="5" name="2AD33305-C8B2-44EE-9274-3B4800344C09" descr="2AD33305-C8B2-44EE-9274-3B4800344C09">
            <a:extLst>
              <a:ext uri="{FF2B5EF4-FFF2-40B4-BE49-F238E27FC236}">
                <a16:creationId xmlns:a16="http://schemas.microsoft.com/office/drawing/2014/main" id="{D6EBE187-AADD-4A99-AB62-38D4CFF8D41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58707" y="4501493"/>
            <a:ext cx="1179190" cy="479284"/>
          </a:xfrm>
          <a:prstGeom prst="rect">
            <a:avLst/>
          </a:prstGeom>
          <a:ln w="12700">
            <a:miter lim="400000"/>
          </a:ln>
        </p:spPr>
      </p:pic>
      <p:grpSp>
        <p:nvGrpSpPr>
          <p:cNvPr id="6" name="Gruppieren 73">
            <a:extLst>
              <a:ext uri="{FF2B5EF4-FFF2-40B4-BE49-F238E27FC236}">
                <a16:creationId xmlns:a16="http://schemas.microsoft.com/office/drawing/2014/main" id="{CB01F160-619A-4424-A1F2-40D83069C2AE}"/>
              </a:ext>
            </a:extLst>
          </p:cNvPr>
          <p:cNvGrpSpPr/>
          <p:nvPr/>
        </p:nvGrpSpPr>
        <p:grpSpPr>
          <a:xfrm>
            <a:off x="2486600" y="4495363"/>
            <a:ext cx="1356788" cy="432452"/>
            <a:chOff x="0" y="0"/>
            <a:chExt cx="4863598" cy="1306350"/>
          </a:xfrm>
        </p:grpSpPr>
        <p:pic>
          <p:nvPicPr>
            <p:cNvPr id="7" name="Picture 6" descr="Picture 6">
              <a:extLst>
                <a:ext uri="{FF2B5EF4-FFF2-40B4-BE49-F238E27FC236}">
                  <a16:creationId xmlns:a16="http://schemas.microsoft.com/office/drawing/2014/main" id="{96FC641F-B47A-4E7A-8BBD-C26B832BF52D}"/>
                </a:ext>
              </a:extLst>
            </p:cNvPr>
            <p:cNvPicPr>
              <a:picLocks noChangeAspect="1"/>
            </p:cNvPicPr>
            <p:nvPr/>
          </p:nvPicPr>
          <p:blipFill>
            <a:blip r:embed="rId4"/>
            <a:stretch>
              <a:fillRect/>
            </a:stretch>
          </p:blipFill>
          <p:spPr>
            <a:xfrm>
              <a:off x="2880639" y="34863"/>
              <a:ext cx="1982960" cy="1271488"/>
            </a:xfrm>
            <a:prstGeom prst="rect">
              <a:avLst/>
            </a:prstGeom>
            <a:ln w="12700" cap="flat">
              <a:noFill/>
              <a:miter lim="400000"/>
            </a:ln>
            <a:effectLst/>
          </p:spPr>
        </p:pic>
        <p:pic>
          <p:nvPicPr>
            <p:cNvPr id="8" name="Grafik 75" descr="Grafik 75">
              <a:extLst>
                <a:ext uri="{FF2B5EF4-FFF2-40B4-BE49-F238E27FC236}">
                  <a16:creationId xmlns:a16="http://schemas.microsoft.com/office/drawing/2014/main" id="{FD558EC4-F90D-4E6F-A25D-EEC45E51FC4C}"/>
                </a:ext>
              </a:extLst>
            </p:cNvPr>
            <p:cNvPicPr>
              <a:picLocks noChangeAspect="1"/>
            </p:cNvPicPr>
            <p:nvPr/>
          </p:nvPicPr>
          <p:blipFill>
            <a:blip r:embed="rId5"/>
            <a:stretch>
              <a:fillRect/>
            </a:stretch>
          </p:blipFill>
          <p:spPr>
            <a:xfrm>
              <a:off x="-1" y="0"/>
              <a:ext cx="2880646" cy="1300860"/>
            </a:xfrm>
            <a:prstGeom prst="rect">
              <a:avLst/>
            </a:prstGeom>
            <a:ln w="12700" cap="flat">
              <a:noFill/>
              <a:miter lim="400000"/>
            </a:ln>
            <a:effectLst/>
          </p:spPr>
        </p:pic>
      </p:grpSp>
      <p:pic>
        <p:nvPicPr>
          <p:cNvPr id="9" name="34907AB2-FFFB-4908-A1DD-6200830601F7" descr="34907AB2-FFFB-4908-A1DD-6200830601F7">
            <a:extLst>
              <a:ext uri="{FF2B5EF4-FFF2-40B4-BE49-F238E27FC236}">
                <a16:creationId xmlns:a16="http://schemas.microsoft.com/office/drawing/2014/main" id="{DF8FCDA8-4BB6-4508-8008-63EE97C5AECA}"/>
              </a:ext>
            </a:extLst>
          </p:cNvPr>
          <p:cNvPicPr>
            <a:picLocks noChangeAspect="1"/>
          </p:cNvPicPr>
          <p:nvPr/>
        </p:nvPicPr>
        <p:blipFill>
          <a:blip r:embed="rId6"/>
          <a:stretch>
            <a:fillRect/>
          </a:stretch>
        </p:blipFill>
        <p:spPr>
          <a:xfrm>
            <a:off x="4088080" y="4531825"/>
            <a:ext cx="710864" cy="342704"/>
          </a:xfrm>
          <a:prstGeom prst="rect">
            <a:avLst/>
          </a:prstGeom>
          <a:ln w="12700">
            <a:miter lim="400000"/>
          </a:ln>
        </p:spPr>
      </p:pic>
      <p:pic>
        <p:nvPicPr>
          <p:cNvPr id="10" name="Picture 48" descr="Picture 48">
            <a:extLst>
              <a:ext uri="{FF2B5EF4-FFF2-40B4-BE49-F238E27FC236}">
                <a16:creationId xmlns:a16="http://schemas.microsoft.com/office/drawing/2014/main" id="{00B2AE92-B491-45DC-AA24-B0B1BBEF7504}"/>
              </a:ext>
            </a:extLst>
          </p:cNvPr>
          <p:cNvPicPr>
            <a:picLocks noChangeAspect="1"/>
          </p:cNvPicPr>
          <p:nvPr/>
        </p:nvPicPr>
        <p:blipFill>
          <a:blip r:embed="rId7"/>
          <a:stretch>
            <a:fillRect/>
          </a:stretch>
        </p:blipFill>
        <p:spPr>
          <a:xfrm>
            <a:off x="4979907" y="4529635"/>
            <a:ext cx="573955" cy="443276"/>
          </a:xfrm>
          <a:prstGeom prst="rect">
            <a:avLst/>
          </a:prstGeom>
          <a:ln w="12700">
            <a:miter lim="400000"/>
          </a:ln>
        </p:spPr>
      </p:pic>
      <p:pic>
        <p:nvPicPr>
          <p:cNvPr id="11" name="Picture 50" descr="Picture 50">
            <a:extLst>
              <a:ext uri="{FF2B5EF4-FFF2-40B4-BE49-F238E27FC236}">
                <a16:creationId xmlns:a16="http://schemas.microsoft.com/office/drawing/2014/main" id="{75835E90-85A0-466E-B615-D81E5AB2B912}"/>
              </a:ext>
            </a:extLst>
          </p:cNvPr>
          <p:cNvPicPr>
            <a:picLocks noChangeAspect="1"/>
          </p:cNvPicPr>
          <p:nvPr/>
        </p:nvPicPr>
        <p:blipFill>
          <a:blip r:embed="rId8"/>
          <a:stretch>
            <a:fillRect/>
          </a:stretch>
        </p:blipFill>
        <p:spPr>
          <a:xfrm>
            <a:off x="5773551" y="4473574"/>
            <a:ext cx="822113" cy="430377"/>
          </a:xfrm>
          <a:prstGeom prst="rect">
            <a:avLst/>
          </a:prstGeom>
          <a:ln w="12700">
            <a:miter lim="400000"/>
          </a:ln>
        </p:spPr>
      </p:pic>
      <p:pic>
        <p:nvPicPr>
          <p:cNvPr id="12" name="Picture 52" descr="Picture 52">
            <a:extLst>
              <a:ext uri="{FF2B5EF4-FFF2-40B4-BE49-F238E27FC236}">
                <a16:creationId xmlns:a16="http://schemas.microsoft.com/office/drawing/2014/main" id="{BF127934-B1DB-4240-82DA-CCFE19B3BA1B}"/>
              </a:ext>
            </a:extLst>
          </p:cNvPr>
          <p:cNvPicPr>
            <a:picLocks noChangeAspect="1"/>
          </p:cNvPicPr>
          <p:nvPr/>
        </p:nvPicPr>
        <p:blipFill>
          <a:blip r:embed="rId9"/>
          <a:stretch>
            <a:fillRect/>
          </a:stretch>
        </p:blipFill>
        <p:spPr>
          <a:xfrm>
            <a:off x="6763752" y="4501493"/>
            <a:ext cx="792836" cy="375935"/>
          </a:xfrm>
          <a:prstGeom prst="rect">
            <a:avLst/>
          </a:prstGeom>
          <a:ln w="12700">
            <a:miter lim="400000"/>
          </a:ln>
        </p:spPr>
      </p:pic>
      <p:sp>
        <p:nvSpPr>
          <p:cNvPr id="14" name="Rechteck 13"/>
          <p:cNvSpPr/>
          <p:nvPr/>
        </p:nvSpPr>
        <p:spPr>
          <a:xfrm>
            <a:off x="1251896" y="918896"/>
            <a:ext cx="2245166" cy="253916"/>
          </a:xfrm>
          <a:prstGeom prst="rect">
            <a:avLst/>
          </a:prstGeom>
        </p:spPr>
        <p:txBody>
          <a:bodyPr wrap="none">
            <a:spAutoFit/>
          </a:bodyPr>
          <a:lstStyle/>
          <a:p>
            <a:r>
              <a:rPr lang="en-US" sz="1050" i="1" dirty="0" err="1">
                <a:cs typeface="Calibri" panose="020F0502020204030204" pitchFamily="34" charset="0"/>
              </a:rPr>
              <a:t>Boscolo</a:t>
            </a:r>
            <a:r>
              <a:rPr lang="en-US" sz="1050" i="1" dirty="0">
                <a:cs typeface="Calibri" panose="020F0502020204030204" pitchFamily="34" charset="0"/>
              </a:rPr>
              <a:t> et al., Front. </a:t>
            </a:r>
            <a:r>
              <a:rPr lang="en-US" sz="1050" i="1" dirty="0" err="1">
                <a:cs typeface="Calibri" panose="020F0502020204030204" pitchFamily="34" charset="0"/>
              </a:rPr>
              <a:t>Oncol</a:t>
            </a:r>
            <a:r>
              <a:rPr lang="en-US" sz="1050" i="1" dirty="0">
                <a:cs typeface="Calibri" panose="020F0502020204030204" pitchFamily="34" charset="0"/>
              </a:rPr>
              <a:t>. 2021</a:t>
            </a:r>
          </a:p>
        </p:txBody>
      </p:sp>
      <p:pic>
        <p:nvPicPr>
          <p:cNvPr id="16" name="Picture 1">
            <a:extLst>
              <a:ext uri="{FF2B5EF4-FFF2-40B4-BE49-F238E27FC236}">
                <a16:creationId xmlns:a16="http://schemas.microsoft.com/office/drawing/2014/main" id="{D3772612-0061-4A4A-9A0F-8B422C81B6DB}"/>
              </a:ext>
            </a:extLst>
          </p:cNvPr>
          <p:cNvPicPr>
            <a:picLocks noChangeAspect="1"/>
          </p:cNvPicPr>
          <p:nvPr/>
        </p:nvPicPr>
        <p:blipFill>
          <a:blip r:embed="rId10"/>
          <a:stretch>
            <a:fillRect/>
          </a:stretch>
        </p:blipFill>
        <p:spPr>
          <a:xfrm>
            <a:off x="4374031" y="3405096"/>
            <a:ext cx="3621548" cy="1107878"/>
          </a:xfrm>
          <a:prstGeom prst="rect">
            <a:avLst/>
          </a:prstGeom>
        </p:spPr>
      </p:pic>
      <p:sp>
        <p:nvSpPr>
          <p:cNvPr id="17" name="TextBox 104">
            <a:extLst>
              <a:ext uri="{FF2B5EF4-FFF2-40B4-BE49-F238E27FC236}">
                <a16:creationId xmlns:a16="http://schemas.microsoft.com/office/drawing/2014/main" id="{23C836D8-7057-494C-9147-0FED178AB40C}"/>
              </a:ext>
            </a:extLst>
          </p:cNvPr>
          <p:cNvSpPr txBox="1"/>
          <p:nvPr/>
        </p:nvSpPr>
        <p:spPr>
          <a:xfrm>
            <a:off x="5682283" y="3141734"/>
            <a:ext cx="828271" cy="246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288" tIns="19288" rIns="19288" bIns="19288">
            <a:spAutoFit/>
          </a:bodyPr>
          <a:lstStyle>
            <a:lvl1pPr algn="l" defTabSz="1828800">
              <a:defRPr sz="4800" b="1">
                <a:solidFill>
                  <a:srgbClr val="44546A"/>
                </a:solidFill>
                <a:latin typeface="Calibri"/>
                <a:ea typeface="Calibri"/>
                <a:cs typeface="Calibri"/>
                <a:sym typeface="Calibri"/>
              </a:defRPr>
            </a:lvl1pPr>
          </a:lstStyle>
          <a:p>
            <a:r>
              <a:rPr sz="1350" b="0" dirty="0"/>
              <a:t>PET image</a:t>
            </a:r>
          </a:p>
        </p:txBody>
      </p:sp>
      <p:graphicFrame>
        <p:nvGraphicFramePr>
          <p:cNvPr id="18" name="Table 37">
            <a:extLst>
              <a:ext uri="{FF2B5EF4-FFF2-40B4-BE49-F238E27FC236}">
                <a16:creationId xmlns:a16="http://schemas.microsoft.com/office/drawing/2014/main" id="{F4F7C364-5295-4999-A47E-D88AC1BA037C}"/>
              </a:ext>
            </a:extLst>
          </p:cNvPr>
          <p:cNvGraphicFramePr/>
          <p:nvPr/>
        </p:nvGraphicFramePr>
        <p:xfrm>
          <a:off x="5205620" y="2025701"/>
          <a:ext cx="2672027" cy="1116040"/>
        </p:xfrm>
        <a:graphic>
          <a:graphicData uri="http://schemas.openxmlformats.org/drawingml/2006/table">
            <a:tbl>
              <a:tblPr/>
              <a:tblGrid>
                <a:gridCol w="1128545">
                  <a:extLst>
                    <a:ext uri="{9D8B030D-6E8A-4147-A177-3AD203B41FA5}">
                      <a16:colId xmlns:a16="http://schemas.microsoft.com/office/drawing/2014/main" val="20000"/>
                    </a:ext>
                  </a:extLst>
                </a:gridCol>
                <a:gridCol w="545019">
                  <a:extLst>
                    <a:ext uri="{9D8B030D-6E8A-4147-A177-3AD203B41FA5}">
                      <a16:colId xmlns:a16="http://schemas.microsoft.com/office/drawing/2014/main" val="20001"/>
                    </a:ext>
                  </a:extLst>
                </a:gridCol>
                <a:gridCol w="477346">
                  <a:extLst>
                    <a:ext uri="{9D8B030D-6E8A-4147-A177-3AD203B41FA5}">
                      <a16:colId xmlns:a16="http://schemas.microsoft.com/office/drawing/2014/main" val="20002"/>
                    </a:ext>
                  </a:extLst>
                </a:gridCol>
                <a:gridCol w="521117">
                  <a:extLst>
                    <a:ext uri="{9D8B030D-6E8A-4147-A177-3AD203B41FA5}">
                      <a16:colId xmlns:a16="http://schemas.microsoft.com/office/drawing/2014/main" val="20003"/>
                    </a:ext>
                  </a:extLst>
                </a:gridCol>
              </a:tblGrid>
              <a:tr h="139839">
                <a:tc>
                  <a:txBody>
                    <a:bodyPr/>
                    <a:lstStyle/>
                    <a:p>
                      <a:pPr algn="l">
                        <a:defRPr sz="1800"/>
                      </a:pPr>
                      <a:r>
                        <a:rPr sz="900" b="1">
                          <a:solidFill>
                            <a:srgbClr val="0076BA"/>
                          </a:solidFill>
                          <a:sym typeface="Helvetica Neue"/>
                        </a:rPr>
                        <a:t>Isotopes:</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a:defRPr sz="2800" baseline="30856">
                          <a:sym typeface="Helvetica Neue"/>
                        </a:defRPr>
                      </a:pPr>
                      <a:r>
                        <a:rPr sz="900"/>
                        <a:t>10</a:t>
                      </a:r>
                      <a:r>
                        <a:rPr sz="900" baseline="0"/>
                        <a:t>C</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a:defRPr sz="2800" baseline="30856">
                          <a:sym typeface="Helvetica Neue"/>
                        </a:defRPr>
                      </a:pPr>
                      <a:r>
                        <a:rPr sz="900"/>
                        <a:t>11</a:t>
                      </a:r>
                      <a:r>
                        <a:rPr sz="900" baseline="0"/>
                        <a:t>C</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a:defRPr sz="2800" baseline="30856">
                          <a:sym typeface="Helvetica Neue"/>
                        </a:defRPr>
                      </a:pPr>
                      <a:r>
                        <a:rPr sz="900"/>
                        <a:t>12</a:t>
                      </a:r>
                      <a:r>
                        <a:rPr sz="900" baseline="0"/>
                        <a:t>C</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extLst>
                  <a:ext uri="{0D108BD9-81ED-4DB2-BD59-A6C34878D82A}">
                    <a16:rowId xmlns:a16="http://schemas.microsoft.com/office/drawing/2014/main" val="10000"/>
                  </a:ext>
                </a:extLst>
              </a:tr>
              <a:tr h="139839">
                <a:tc>
                  <a:txBody>
                    <a:bodyPr/>
                    <a:lstStyle/>
                    <a:p>
                      <a:pPr algn="l">
                        <a:defRPr sz="1800"/>
                      </a:pPr>
                      <a:r>
                        <a:rPr sz="900" b="1" dirty="0">
                          <a:solidFill>
                            <a:srgbClr val="0076BA"/>
                          </a:solidFill>
                          <a:sym typeface="Helvetica Neue"/>
                        </a:rPr>
                        <a:t>Half-life (min):</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a:defRPr sz="1800"/>
                      </a:pPr>
                      <a:r>
                        <a:rPr sz="900">
                          <a:sym typeface="Helvetica Neue"/>
                        </a:rPr>
                        <a:t>0.322</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a:defRPr sz="1800"/>
                      </a:pPr>
                      <a:r>
                        <a:rPr sz="900">
                          <a:sym typeface="Helvetica Neue"/>
                        </a:rPr>
                        <a:t>20.36</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a:defRPr sz="1800"/>
                      </a:pPr>
                      <a:r>
                        <a:rPr sz="900" dirty="0">
                          <a:sym typeface="Helvetica Neue"/>
                        </a:rPr>
                        <a:t>stable</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extLst>
                  <a:ext uri="{0D108BD9-81ED-4DB2-BD59-A6C34878D82A}">
                    <a16:rowId xmlns:a16="http://schemas.microsoft.com/office/drawing/2014/main" val="10001"/>
                  </a:ext>
                </a:extLst>
              </a:tr>
              <a:tr h="139839">
                <a:tc>
                  <a:txBody>
                    <a:bodyPr/>
                    <a:lstStyle/>
                    <a:p>
                      <a:pPr algn="l">
                        <a:defRPr sz="1800"/>
                      </a:pPr>
                      <a:r>
                        <a:rPr sz="900" b="1" dirty="0">
                          <a:solidFill>
                            <a:srgbClr val="0076BA"/>
                          </a:solidFill>
                          <a:sym typeface="Helvetica Neue"/>
                        </a:rPr>
                        <a:t>Intensities:</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defTabSz="2438338">
                        <a:lnSpc>
                          <a:spcPct val="90000"/>
                        </a:lnSpc>
                        <a:spcBef>
                          <a:spcPts val="1800"/>
                        </a:spcBef>
                        <a:defRPr sz="2800" spc="-28">
                          <a:sym typeface="Helvetica Neue"/>
                        </a:defRPr>
                      </a:pPr>
                      <a:r>
                        <a:rPr sz="900" dirty="0"/>
                        <a:t>~10</a:t>
                      </a:r>
                      <a:r>
                        <a:rPr sz="900" baseline="31999" dirty="0"/>
                        <a:t>6</a:t>
                      </a:r>
                      <a:r>
                        <a:rPr sz="900" dirty="0"/>
                        <a:t> pp/s</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algn="l" defTabSz="2438338">
                        <a:lnSpc>
                          <a:spcPct val="90000"/>
                        </a:lnSpc>
                        <a:spcBef>
                          <a:spcPts val="1800"/>
                        </a:spcBef>
                        <a:defRPr sz="2800" spc="-28">
                          <a:sym typeface="Helvetica Neue"/>
                        </a:defRPr>
                      </a:pPr>
                      <a:r>
                        <a:rPr sz="900" dirty="0"/>
                        <a:t>~10</a:t>
                      </a:r>
                      <a:r>
                        <a:rPr sz="900" baseline="31999" dirty="0"/>
                        <a:t>7</a:t>
                      </a:r>
                      <a:r>
                        <a:rPr sz="900" dirty="0"/>
                        <a:t> pp/s</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sz="2800">
                          <a:sym typeface="Helvetica Neue"/>
                        </a:defRPr>
                      </a:pPr>
                      <a:r>
                        <a:rPr lang="en-GB" sz="900" dirty="0"/>
                        <a:t>~10</a:t>
                      </a:r>
                      <a:r>
                        <a:rPr lang="en-GB" sz="900" baseline="31999" dirty="0"/>
                        <a:t>8</a:t>
                      </a:r>
                      <a:r>
                        <a:rPr lang="en-GB" sz="900" dirty="0"/>
                        <a:t> pp/s</a:t>
                      </a:r>
                    </a:p>
                  </a:txBody>
                  <a:tcPr marL="1340" marR="1340" marT="1340" marB="1340" anchor="ctr" horzOverflow="overflow">
                    <a:lnL w="25400">
                      <a:solidFill>
                        <a:srgbClr val="D5D5D5"/>
                      </a:solidFill>
                    </a:lnL>
                    <a:lnR w="25400">
                      <a:solidFill>
                        <a:srgbClr val="D5D5D5"/>
                      </a:solidFill>
                    </a:lnR>
                    <a:lnT w="25400">
                      <a:solidFill>
                        <a:srgbClr val="D5D5D5"/>
                      </a:solidFill>
                    </a:lnT>
                    <a:lnB w="25400">
                      <a:solidFill>
                        <a:srgbClr val="D5D5D5"/>
                      </a:solidFill>
                    </a:lnB>
                  </a:tcPr>
                </a:tc>
                <a:extLst>
                  <a:ext uri="{0D108BD9-81ED-4DB2-BD59-A6C34878D82A}">
                    <a16:rowId xmlns:a16="http://schemas.microsoft.com/office/drawing/2014/main" val="10002"/>
                  </a:ext>
                </a:extLst>
              </a:tr>
              <a:tr h="139839">
                <a:tc>
                  <a:txBody>
                    <a:bodyPr/>
                    <a:lstStyle/>
                    <a:p>
                      <a:pPr algn="l">
                        <a:defRPr sz="2800" b="1">
                          <a:solidFill>
                            <a:srgbClr val="0076BA"/>
                          </a:solidFill>
                          <a:sym typeface="Helvetica Neue"/>
                        </a:defRPr>
                      </a:pPr>
                      <a:endParaRPr sz="900"/>
                    </a:p>
                  </a:txBody>
                  <a:tcPr marL="1340" marR="1340" marT="1340" marB="1340" anchor="ctr" horzOverflow="overflow">
                    <a:lnL w="25400">
                      <a:solidFill>
                        <a:srgbClr val="FFFFFF"/>
                      </a:solidFill>
                    </a:lnL>
                    <a:lnR w="25400">
                      <a:solidFill>
                        <a:srgbClr val="FFFFFF"/>
                      </a:solidFill>
                    </a:lnR>
                    <a:lnT w="25400">
                      <a:solidFill>
                        <a:srgbClr val="D5D5D5"/>
                      </a:solidFill>
                    </a:lnT>
                    <a:lnB w="25400">
                      <a:solidFill>
                        <a:srgbClr val="FFFFFF"/>
                      </a:solidFill>
                    </a:lnB>
                  </a:tcPr>
                </a:tc>
                <a:tc>
                  <a:txBody>
                    <a:bodyPr/>
                    <a:lstStyle/>
                    <a:p>
                      <a:pPr algn="l">
                        <a:defRPr sz="2800">
                          <a:sym typeface="Helvetica Neue"/>
                        </a:defRPr>
                      </a:pPr>
                      <a:endParaRPr sz="900" dirty="0"/>
                    </a:p>
                  </a:txBody>
                  <a:tcPr marL="1340" marR="1340" marT="1340" marB="1340" anchor="ctr" horzOverflow="overflow">
                    <a:lnL w="25400">
                      <a:solidFill>
                        <a:srgbClr val="FFFFFF"/>
                      </a:solidFill>
                    </a:lnL>
                    <a:lnR w="25400">
                      <a:solidFill>
                        <a:srgbClr val="FFFFFF"/>
                      </a:solidFill>
                    </a:lnR>
                    <a:lnT w="25400">
                      <a:solidFill>
                        <a:srgbClr val="D5D5D5"/>
                      </a:solidFill>
                    </a:lnT>
                    <a:lnB w="25400">
                      <a:solidFill>
                        <a:srgbClr val="FFFFFF"/>
                      </a:solidFill>
                    </a:lnB>
                  </a:tcPr>
                </a:tc>
                <a:tc>
                  <a:txBody>
                    <a:bodyPr/>
                    <a:lstStyle/>
                    <a:p>
                      <a:pPr algn="l">
                        <a:defRPr sz="2800">
                          <a:sym typeface="Helvetica Neue"/>
                        </a:defRPr>
                      </a:pPr>
                      <a:endParaRPr sz="900"/>
                    </a:p>
                  </a:txBody>
                  <a:tcPr marL="1340" marR="1340" marT="1340" marB="1340" anchor="ctr" horzOverflow="overflow">
                    <a:lnL w="25400">
                      <a:solidFill>
                        <a:srgbClr val="FFFFFF"/>
                      </a:solidFill>
                    </a:lnL>
                    <a:lnR w="25400">
                      <a:solidFill>
                        <a:srgbClr val="FFFFFF"/>
                      </a:solidFill>
                    </a:lnR>
                    <a:lnT w="25400">
                      <a:solidFill>
                        <a:srgbClr val="D5D5D5"/>
                      </a:solidFill>
                    </a:lnT>
                    <a:lnB w="25400">
                      <a:solidFill>
                        <a:srgbClr val="FFFFFF"/>
                      </a:solidFill>
                    </a:lnB>
                  </a:tcPr>
                </a:tc>
                <a:tc>
                  <a:txBody>
                    <a:bodyPr/>
                    <a:lstStyle/>
                    <a:p>
                      <a:pPr algn="l">
                        <a:defRPr sz="2800">
                          <a:sym typeface="Helvetica Neue"/>
                        </a:defRPr>
                      </a:pPr>
                      <a:endParaRPr sz="900"/>
                    </a:p>
                  </a:txBody>
                  <a:tcPr marL="1340" marR="1340" marT="1340" marB="1340" anchor="ctr" horzOverflow="overflow">
                    <a:lnL w="25400">
                      <a:solidFill>
                        <a:srgbClr val="FFFFFF"/>
                      </a:solidFill>
                    </a:lnL>
                    <a:lnR w="25400">
                      <a:solidFill>
                        <a:srgbClr val="FFFFFF"/>
                      </a:solidFill>
                    </a:lnR>
                    <a:lnT w="25400">
                      <a:solidFill>
                        <a:srgbClr val="D5D5D5"/>
                      </a:solidFill>
                    </a:lnT>
                    <a:lnB w="25400">
                      <a:solidFill>
                        <a:srgbClr val="FFFFFF"/>
                      </a:solidFill>
                    </a:lnB>
                  </a:tcPr>
                </a:tc>
                <a:extLst>
                  <a:ext uri="{0D108BD9-81ED-4DB2-BD59-A6C34878D82A}">
                    <a16:rowId xmlns:a16="http://schemas.microsoft.com/office/drawing/2014/main" val="10003"/>
                  </a:ext>
                </a:extLst>
              </a:tr>
              <a:tr h="139839">
                <a:tc>
                  <a:txBody>
                    <a:bodyPr/>
                    <a:lstStyle/>
                    <a:p>
                      <a:pPr algn="l">
                        <a:defRPr sz="1800"/>
                      </a:pPr>
                      <a:r>
                        <a:rPr sz="900" b="1">
                          <a:solidFill>
                            <a:srgbClr val="0076BA"/>
                          </a:solidFill>
                          <a:sym typeface="Helvetica Neue"/>
                        </a:rPr>
                        <a:t>Energy:</a:t>
                      </a:r>
                    </a:p>
                  </a:txBody>
                  <a:tcPr marL="1340" marR="1340" marT="1340" marB="1340" anchor="ctr" horzOverflow="overflow">
                    <a:lnL w="25400">
                      <a:solidFill>
                        <a:srgbClr val="FFFFFF"/>
                      </a:solidFill>
                    </a:lnL>
                    <a:lnR w="25400">
                      <a:solidFill>
                        <a:srgbClr val="FFFFFF"/>
                      </a:solidFill>
                    </a:lnR>
                    <a:lnT w="25400">
                      <a:solidFill>
                        <a:srgbClr val="FFFFFF"/>
                      </a:solidFill>
                    </a:lnT>
                    <a:lnB w="25400">
                      <a:solidFill>
                        <a:srgbClr val="FFFFFF"/>
                      </a:solidFill>
                    </a:lnB>
                  </a:tcPr>
                </a:tc>
                <a:tc gridSpan="3">
                  <a:txBody>
                    <a:bodyPr/>
                    <a:lstStyle/>
                    <a:p>
                      <a:pPr algn="l">
                        <a:defRPr sz="2800">
                          <a:sym typeface="Helvetica Neue"/>
                        </a:defRPr>
                      </a:pPr>
                      <a:r>
                        <a:rPr sz="900" dirty="0"/>
                        <a:t>~270 MeV/u and ~135</a:t>
                      </a:r>
                      <a:r>
                        <a:rPr sz="900" b="1" dirty="0"/>
                        <a:t> </a:t>
                      </a:r>
                      <a:r>
                        <a:rPr sz="900" dirty="0"/>
                        <a:t>MeV/u</a:t>
                      </a:r>
                    </a:p>
                  </a:txBody>
                  <a:tcPr marL="1340" marR="1340" marT="1340" marB="1340" anchor="ctr" horzOverflow="overflow">
                    <a:lnL w="25400">
                      <a:solidFill>
                        <a:srgbClr val="FFFFFF"/>
                      </a:solidFill>
                    </a:lnL>
                    <a:lnR w="25400">
                      <a:solidFill>
                        <a:srgbClr val="FFFFFF"/>
                      </a:solidFill>
                    </a:lnR>
                    <a:lnT w="25400">
                      <a:solidFill>
                        <a:srgbClr val="FFFFFF"/>
                      </a:solidFill>
                    </a:lnT>
                    <a:lnB w="25400">
                      <a:solidFill>
                        <a:srgbClr val="FFFFFF"/>
                      </a:solidFill>
                    </a:lnB>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10004"/>
                  </a:ext>
                </a:extLst>
              </a:tr>
              <a:tr h="139839">
                <a:tc>
                  <a:txBody>
                    <a:bodyPr/>
                    <a:lstStyle/>
                    <a:p>
                      <a:pPr algn="l">
                        <a:defRPr sz="1800"/>
                      </a:pPr>
                      <a:r>
                        <a:rPr sz="900" b="1">
                          <a:solidFill>
                            <a:srgbClr val="0076BA"/>
                          </a:solidFill>
                          <a:sym typeface="Helvetica Neue"/>
                        </a:rPr>
                        <a:t>Imaging phantoms:</a:t>
                      </a:r>
                    </a:p>
                  </a:txBody>
                  <a:tcPr marL="1340" marR="1340" marT="1340" marB="1340" anchor="ctr" horzOverflow="overflow">
                    <a:lnL w="25400">
                      <a:solidFill>
                        <a:srgbClr val="FFFFFF"/>
                      </a:solidFill>
                    </a:lnL>
                    <a:lnR w="25400">
                      <a:solidFill>
                        <a:srgbClr val="FFFFFF"/>
                      </a:solidFill>
                    </a:lnR>
                    <a:lnT w="25400">
                      <a:solidFill>
                        <a:srgbClr val="FFFFFF"/>
                      </a:solidFill>
                    </a:lnT>
                    <a:lnB w="25400">
                      <a:solidFill>
                        <a:srgbClr val="FFFFFF"/>
                      </a:solidFill>
                    </a:lnB>
                  </a:tcPr>
                </a:tc>
                <a:tc gridSpan="2">
                  <a:txBody>
                    <a:bodyPr/>
                    <a:lstStyle/>
                    <a:p>
                      <a:pPr algn="l">
                        <a:defRPr sz="1800"/>
                      </a:pPr>
                      <a:r>
                        <a:rPr sz="900" dirty="0">
                          <a:sym typeface="Helvetica Neue"/>
                        </a:rPr>
                        <a:t>PE and PMMA</a:t>
                      </a:r>
                    </a:p>
                  </a:txBody>
                  <a:tcPr marL="1340" marR="1340" marT="1340" marB="1340" anchor="ctr" horzOverflow="overflow">
                    <a:lnL w="25400">
                      <a:solidFill>
                        <a:srgbClr val="FFFFFF"/>
                      </a:solidFill>
                    </a:lnL>
                    <a:lnR w="25400">
                      <a:solidFill>
                        <a:srgbClr val="FFFFFF"/>
                      </a:solidFill>
                    </a:lnR>
                    <a:lnT w="25400">
                      <a:solidFill>
                        <a:srgbClr val="FFFFFF"/>
                      </a:solidFill>
                    </a:lnT>
                    <a:lnB w="25400">
                      <a:solidFill>
                        <a:srgbClr val="FFFFFF"/>
                      </a:solidFill>
                    </a:lnB>
                  </a:tcPr>
                </a:tc>
                <a:tc hMerge="1">
                  <a:txBody>
                    <a:bodyPr/>
                    <a:lstStyle/>
                    <a:p>
                      <a:endParaRPr lang="en-DE"/>
                    </a:p>
                  </a:txBody>
                  <a:tcPr/>
                </a:tc>
                <a:tc>
                  <a:txBody>
                    <a:bodyPr/>
                    <a:lstStyle/>
                    <a:p>
                      <a:pPr algn="l">
                        <a:defRPr sz="2800">
                          <a:sym typeface="Helvetica Neue"/>
                        </a:defRPr>
                      </a:pPr>
                      <a:endParaRPr sz="900" dirty="0"/>
                    </a:p>
                  </a:txBody>
                  <a:tcPr marL="1340" marR="1340" marT="1340" marB="1340" anchor="ctr" horzOverflow="overflow">
                    <a:lnL w="25400">
                      <a:solidFill>
                        <a:srgbClr val="FFFFFF"/>
                      </a:solidFill>
                    </a:lnL>
                    <a:lnR w="25400">
                      <a:solidFill>
                        <a:srgbClr val="FFFFFF"/>
                      </a:solidFill>
                    </a:lnR>
                    <a:lnT w="25400">
                      <a:solidFill>
                        <a:srgbClr val="FFFFFF"/>
                      </a:solidFill>
                    </a:lnT>
                    <a:lnB w="25400">
                      <a:solidFill>
                        <a:srgbClr val="FFFFFF"/>
                      </a:solidFill>
                    </a:lnB>
                  </a:tcPr>
                </a:tc>
                <a:extLst>
                  <a:ext uri="{0D108BD9-81ED-4DB2-BD59-A6C34878D82A}">
                    <a16:rowId xmlns:a16="http://schemas.microsoft.com/office/drawing/2014/main" val="10005"/>
                  </a:ext>
                </a:extLst>
              </a:tr>
              <a:tr h="276999">
                <a:tc>
                  <a:txBody>
                    <a:bodyPr/>
                    <a:lstStyle/>
                    <a:p>
                      <a:pPr algn="l">
                        <a:defRPr sz="1800"/>
                      </a:pPr>
                      <a:r>
                        <a:rPr sz="900" b="1">
                          <a:solidFill>
                            <a:srgbClr val="0076BA"/>
                          </a:solidFill>
                          <a:sym typeface="Helvetica Neue"/>
                        </a:rPr>
                        <a:t>FRS ion optical modes</a:t>
                      </a:r>
                    </a:p>
                  </a:txBody>
                  <a:tcPr marL="1340" marR="1340" marT="1340" marB="1340" anchor="ctr" horzOverflow="overflow">
                    <a:lnL w="25400">
                      <a:solidFill>
                        <a:srgbClr val="FFFFFF"/>
                      </a:solidFill>
                    </a:lnL>
                    <a:lnR w="25400">
                      <a:solidFill>
                        <a:srgbClr val="FFFFFF"/>
                      </a:solidFill>
                    </a:lnR>
                    <a:lnT w="25400">
                      <a:solidFill>
                        <a:srgbClr val="FFFFFF"/>
                      </a:solidFill>
                    </a:lnT>
                    <a:lnB w="25400">
                      <a:solidFill>
                        <a:srgbClr val="FFFFFF"/>
                      </a:solidFill>
                    </a:lnB>
                  </a:tcPr>
                </a:tc>
                <a:tc gridSpan="3">
                  <a:txBody>
                    <a:bodyPr/>
                    <a:lstStyle/>
                    <a:p>
                      <a:pPr algn="l">
                        <a:defRPr sz="1800"/>
                      </a:pPr>
                      <a:r>
                        <a:rPr sz="900" dirty="0">
                          <a:sym typeface="Helvetica Neue"/>
                        </a:rPr>
                        <a:t>Monochromatic and achromatic</a:t>
                      </a:r>
                    </a:p>
                  </a:txBody>
                  <a:tcPr marL="1340" marR="1340" marT="1340" marB="1340" anchor="ctr" horzOverflow="overflow">
                    <a:lnL w="25400">
                      <a:solidFill>
                        <a:srgbClr val="FFFFFF"/>
                      </a:solidFill>
                    </a:lnL>
                    <a:lnR w="25400">
                      <a:solidFill>
                        <a:srgbClr val="FFFFFF"/>
                      </a:solidFill>
                    </a:lnR>
                    <a:lnT w="25400">
                      <a:solidFill>
                        <a:srgbClr val="FFFFFF"/>
                      </a:solidFill>
                    </a:lnT>
                    <a:lnB w="25400">
                      <a:solidFill>
                        <a:srgbClr val="FFFFFF"/>
                      </a:solidFill>
                    </a:lnB>
                  </a:tcPr>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10006"/>
                  </a:ext>
                </a:extLst>
              </a:tr>
            </a:tbl>
          </a:graphicData>
        </a:graphic>
      </p:graphicFrame>
      <p:pic>
        <p:nvPicPr>
          <p:cNvPr id="19" name="page1image7810432.png" descr="page1image7810432.png">
            <a:extLst>
              <a:ext uri="{FF2B5EF4-FFF2-40B4-BE49-F238E27FC236}">
                <a16:creationId xmlns:a16="http://schemas.microsoft.com/office/drawing/2014/main" id="{FE1105C8-93A5-E247-8EF6-7515531E1554}"/>
              </a:ext>
            </a:extLst>
          </p:cNvPr>
          <p:cNvPicPr>
            <a:picLocks noChangeAspect="1"/>
          </p:cNvPicPr>
          <p:nvPr/>
        </p:nvPicPr>
        <p:blipFill>
          <a:blip r:embed="rId11"/>
          <a:stretch>
            <a:fillRect/>
          </a:stretch>
        </p:blipFill>
        <p:spPr>
          <a:xfrm>
            <a:off x="5126902" y="948044"/>
            <a:ext cx="1997009" cy="1003767"/>
          </a:xfrm>
          <a:prstGeom prst="rect">
            <a:avLst/>
          </a:prstGeom>
          <a:ln w="12700" cap="flat">
            <a:noFill/>
            <a:miter lim="400000"/>
          </a:ln>
          <a:effectLst/>
        </p:spPr>
      </p:pic>
      <p:pic>
        <p:nvPicPr>
          <p:cNvPr id="15" name="Image" descr="Image">
            <a:extLst>
              <a:ext uri="{FF2B5EF4-FFF2-40B4-BE49-F238E27FC236}">
                <a16:creationId xmlns:a16="http://schemas.microsoft.com/office/drawing/2014/main" id="{DECFD91F-7180-4D4F-A5C2-9C2A26D6E440}"/>
              </a:ext>
            </a:extLst>
          </p:cNvPr>
          <p:cNvPicPr>
            <a:picLocks noChangeAspect="1"/>
          </p:cNvPicPr>
          <p:nvPr/>
        </p:nvPicPr>
        <p:blipFill rotWithShape="1">
          <a:blip r:embed="rId12">
            <a:clrChange>
              <a:clrFrom>
                <a:srgbClr val="FFFFFF"/>
              </a:clrFrom>
              <a:clrTo>
                <a:srgbClr val="FFFFFF">
                  <a:alpha val="0"/>
                </a:srgbClr>
              </a:clrTo>
            </a:clrChange>
          </a:blip>
          <a:srcRect t="3363"/>
          <a:stretch/>
        </p:blipFill>
        <p:spPr>
          <a:xfrm>
            <a:off x="1184029" y="1177647"/>
            <a:ext cx="4082855" cy="3295927"/>
          </a:xfrm>
          <a:prstGeom prst="rect">
            <a:avLst/>
          </a:prstGeom>
          <a:ln w="12700">
            <a:miter lim="400000"/>
          </a:ln>
        </p:spPr>
      </p:pic>
      <p:sp>
        <p:nvSpPr>
          <p:cNvPr id="4" name="Footer Placeholder 3"/>
          <p:cNvSpPr>
            <a:spLocks noGrp="1"/>
          </p:cNvSpPr>
          <p:nvPr>
            <p:ph type="ftr" sz="quarter" idx="3"/>
          </p:nvPr>
        </p:nvSpPr>
        <p:spPr/>
        <p:txBody>
          <a:bodyPr/>
          <a:lstStyle/>
          <a:p>
            <a:pPr algn="l"/>
            <a:r>
              <a:rPr lang="en-GB"/>
              <a:t>Joint Scientific Council 18./19.10.2021</a:t>
            </a:r>
            <a:endParaRPr lang="de-DE" dirty="0"/>
          </a:p>
        </p:txBody>
      </p:sp>
    </p:spTree>
    <p:extLst>
      <p:ext uri="{BB962C8B-B14F-4D97-AF65-F5344CB8AC3E}">
        <p14:creationId xmlns:p14="http://schemas.microsoft.com/office/powerpoint/2010/main" val="3193037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New infrastructures for FAIR tested in FAIR-phase-0 (April 2022)</a:t>
            </a:r>
            <a:endParaRPr lang="de-DE" dirty="0"/>
          </a:p>
        </p:txBody>
      </p:sp>
      <p:pic>
        <p:nvPicPr>
          <p:cNvPr id="3" name="Picture 8">
            <a:extLst>
              <a:ext uri="{FF2B5EF4-FFF2-40B4-BE49-F238E27FC236}">
                <a16:creationId xmlns:a16="http://schemas.microsoft.com/office/drawing/2014/main" id="{003BCD3B-72C1-E840-8EA5-26A0A4A0F91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39490" y="710339"/>
            <a:ext cx="4904509" cy="1608909"/>
          </a:xfrm>
          <a:prstGeom prst="rect">
            <a:avLst/>
          </a:prstGeom>
          <a:solidFill>
            <a:schemeClr val="bg1"/>
          </a:solidFill>
        </p:spPr>
      </p:pic>
      <p:pic>
        <p:nvPicPr>
          <p:cNvPr id="4" name="Grafik 12">
            <a:extLst>
              <a:ext uri="{FF2B5EF4-FFF2-40B4-BE49-F238E27FC236}">
                <a16:creationId xmlns:a16="http://schemas.microsoft.com/office/drawing/2014/main" id="{8510F798-8E51-5A47-82A6-C29B3BC624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58461" y="882431"/>
            <a:ext cx="2341583" cy="1486005"/>
          </a:xfrm>
          <a:prstGeom prst="rect">
            <a:avLst/>
          </a:prstGeom>
        </p:spPr>
      </p:pic>
      <p:sp>
        <p:nvSpPr>
          <p:cNvPr id="5" name="TextBox 1">
            <a:extLst>
              <a:ext uri="{FF2B5EF4-FFF2-40B4-BE49-F238E27FC236}">
                <a16:creationId xmlns:a16="http://schemas.microsoft.com/office/drawing/2014/main" id="{8333712B-FCD7-B748-852D-3A888D3F6EDF}"/>
              </a:ext>
            </a:extLst>
          </p:cNvPr>
          <p:cNvSpPr txBox="1"/>
          <p:nvPr/>
        </p:nvSpPr>
        <p:spPr>
          <a:xfrm>
            <a:off x="40017" y="794392"/>
            <a:ext cx="1894178" cy="1077218"/>
          </a:xfrm>
          <a:prstGeom prst="rect">
            <a:avLst/>
          </a:prstGeom>
        </p:spPr>
        <p:txBody>
          <a:bodyPr vert="horz" wrap="square" lIns="91440" tIns="45720" rIns="91440" bIns="45720" rtlCol="0" anchor="t">
            <a:spAutoFit/>
          </a:bodyPr>
          <a:lstStyle/>
          <a:p>
            <a:pPr algn="l"/>
            <a:r>
              <a:rPr lang="en-US" sz="3200" dirty="0">
                <a:solidFill>
                  <a:srgbClr val="FF0000"/>
                </a:solidFill>
              </a:rPr>
              <a:t>GCR simulator</a:t>
            </a:r>
          </a:p>
        </p:txBody>
      </p:sp>
      <p:pic>
        <p:nvPicPr>
          <p:cNvPr id="6" name="Picture 2" descr="Risultato immagini per ESA logo">
            <a:extLst>
              <a:ext uri="{FF2B5EF4-FFF2-40B4-BE49-F238E27FC236}">
                <a16:creationId xmlns:a16="http://schemas.microsoft.com/office/drawing/2014/main" id="{B9C4DD1D-4107-9044-946E-8723B95017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545" y="1739508"/>
            <a:ext cx="1643294" cy="8139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39">
            <a:extLst>
              <a:ext uri="{FF2B5EF4-FFF2-40B4-BE49-F238E27FC236}">
                <a16:creationId xmlns:a16="http://schemas.microsoft.com/office/drawing/2014/main" id="{FE139304-E236-F24C-83FE-D2B6B816E13A}"/>
              </a:ext>
            </a:extLst>
          </p:cNvPr>
          <p:cNvCxnSpPr>
            <a:cxnSpLocks/>
          </p:cNvCxnSpPr>
          <p:nvPr/>
        </p:nvCxnSpPr>
        <p:spPr>
          <a:xfrm flipV="1">
            <a:off x="47830" y="2530222"/>
            <a:ext cx="9026910" cy="415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Picture 40">
            <a:extLst>
              <a:ext uri="{FF2B5EF4-FFF2-40B4-BE49-F238E27FC236}">
                <a16:creationId xmlns:a16="http://schemas.microsoft.com/office/drawing/2014/main" id="{7343E151-7B2A-F44B-A85C-5AE294032456}"/>
              </a:ext>
            </a:extLst>
          </p:cNvPr>
          <p:cNvPicPr>
            <a:picLocks noChangeAspect="1"/>
          </p:cNvPicPr>
          <p:nvPr/>
        </p:nvPicPr>
        <p:blipFill>
          <a:blip r:embed="rId5"/>
          <a:stretch>
            <a:fillRect/>
          </a:stretch>
        </p:blipFill>
        <p:spPr>
          <a:xfrm>
            <a:off x="4540759" y="2530222"/>
            <a:ext cx="4301969" cy="2298391"/>
          </a:xfrm>
          <a:prstGeom prst="rect">
            <a:avLst/>
          </a:prstGeom>
        </p:spPr>
      </p:pic>
      <p:pic>
        <p:nvPicPr>
          <p:cNvPr id="9" name="Picture 41">
            <a:extLst>
              <a:ext uri="{FF2B5EF4-FFF2-40B4-BE49-F238E27FC236}">
                <a16:creationId xmlns:a16="http://schemas.microsoft.com/office/drawing/2014/main" id="{9B16B840-C855-6D40-8E1B-CC05035F8D1F}"/>
              </a:ext>
            </a:extLst>
          </p:cNvPr>
          <p:cNvPicPr>
            <a:picLocks noChangeAspect="1"/>
          </p:cNvPicPr>
          <p:nvPr/>
        </p:nvPicPr>
        <p:blipFill>
          <a:blip r:embed="rId6"/>
          <a:stretch>
            <a:fillRect/>
          </a:stretch>
        </p:blipFill>
        <p:spPr>
          <a:xfrm>
            <a:off x="173319" y="2873606"/>
            <a:ext cx="4078577" cy="1316850"/>
          </a:xfrm>
          <a:prstGeom prst="rect">
            <a:avLst/>
          </a:prstGeom>
        </p:spPr>
      </p:pic>
      <p:sp>
        <p:nvSpPr>
          <p:cNvPr id="10" name="TextBox 5">
            <a:extLst>
              <a:ext uri="{FF2B5EF4-FFF2-40B4-BE49-F238E27FC236}">
                <a16:creationId xmlns:a16="http://schemas.microsoft.com/office/drawing/2014/main" id="{E8B46292-191D-7D4A-8F88-15EEC2D3F3D9}"/>
              </a:ext>
            </a:extLst>
          </p:cNvPr>
          <p:cNvSpPr txBox="1"/>
          <p:nvPr/>
        </p:nvSpPr>
        <p:spPr>
          <a:xfrm>
            <a:off x="0" y="4551614"/>
            <a:ext cx="2424915" cy="276999"/>
          </a:xfrm>
          <a:prstGeom prst="rect">
            <a:avLst/>
          </a:prstGeom>
        </p:spPr>
        <p:txBody>
          <a:bodyPr vert="horz" wrap="square" lIns="91440" tIns="45720" rIns="91440" bIns="45720" rtlCol="0" anchor="t">
            <a:spAutoFit/>
          </a:bodyPr>
          <a:lstStyle/>
          <a:p>
            <a:pPr algn="l"/>
            <a:r>
              <a:rPr lang="en-US" dirty="0" err="1"/>
              <a:t>Schuy</a:t>
            </a:r>
            <a:r>
              <a:rPr lang="en-US" dirty="0"/>
              <a:t> </a:t>
            </a:r>
            <a:r>
              <a:rPr lang="en-US" i="1" dirty="0"/>
              <a:t>et al., Front. Phys</a:t>
            </a:r>
            <a:r>
              <a:rPr lang="en-US" dirty="0"/>
              <a:t>. 2020</a:t>
            </a:r>
          </a:p>
        </p:txBody>
      </p:sp>
      <p:pic>
        <p:nvPicPr>
          <p:cNvPr id="11" name="Picture 38">
            <a:extLst>
              <a:ext uri="{FF2B5EF4-FFF2-40B4-BE49-F238E27FC236}">
                <a16:creationId xmlns:a16="http://schemas.microsoft.com/office/drawing/2014/main" id="{DA503ED5-DCF2-BE41-87A2-036C1229A39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066" y="13097"/>
            <a:ext cx="904490" cy="654884"/>
          </a:xfrm>
          <a:prstGeom prst="rect">
            <a:avLst/>
          </a:prstGeom>
        </p:spPr>
      </p:pic>
      <p:sp>
        <p:nvSpPr>
          <p:cNvPr id="12" name="Foliennummernplatzhalter 11"/>
          <p:cNvSpPr>
            <a:spLocks noGrp="1"/>
          </p:cNvSpPr>
          <p:nvPr>
            <p:ph type="sldNum" sz="quarter" idx="2"/>
          </p:nvPr>
        </p:nvSpPr>
        <p:spPr/>
        <p:txBody>
          <a:bodyPr/>
          <a:lstStyle/>
          <a:p>
            <a:fld id="{86CB4B4D-7CA3-9044-876B-883B54F8677D}" type="slidenum">
              <a:rPr lang="de-DE" smtClean="0"/>
              <a:t>11</a:t>
            </a:fld>
            <a:endParaRPr lang="de-DE"/>
          </a:p>
        </p:txBody>
      </p:sp>
    </p:spTree>
    <p:extLst>
      <p:ext uri="{BB962C8B-B14F-4D97-AF65-F5344CB8AC3E}">
        <p14:creationId xmlns:p14="http://schemas.microsoft.com/office/powerpoint/2010/main" val="3636751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46" y="135103"/>
            <a:ext cx="6203471" cy="590668"/>
          </a:xfrm>
        </p:spPr>
        <p:txBody>
          <a:bodyPr/>
          <a:lstStyle/>
          <a:p>
            <a:r>
              <a:rPr lang="en-US" altLang="ru-RU" dirty="0">
                <a:solidFill>
                  <a:schemeClr val="tx1"/>
                </a:solidFill>
                <a:ea typeface="Tahoma" panose="020B0604030504040204" pitchFamily="34" charset="0"/>
                <a:cs typeface="Tahoma" panose="020B0604030504040204" pitchFamily="34" charset="0"/>
              </a:rPr>
              <a:t>The NUSTAR collaboration at FAIR </a:t>
            </a:r>
            <a:br>
              <a:rPr lang="en-US" altLang="ru-RU" dirty="0">
                <a:solidFill>
                  <a:schemeClr val="tx1"/>
                </a:solidFill>
                <a:ea typeface="Tahoma" panose="020B0604030504040204" pitchFamily="34" charset="0"/>
                <a:cs typeface="Tahoma" panose="020B0604030504040204" pitchFamily="34" charset="0"/>
              </a:rPr>
            </a:br>
            <a:r>
              <a:rPr lang="de-DE" dirty="0" err="1">
                <a:solidFill>
                  <a:srgbClr val="FF0066"/>
                </a:solidFill>
                <a:ea typeface="ＭＳ Ｐゴシック" charset="0"/>
              </a:rPr>
              <a:t>NU</a:t>
            </a:r>
            <a:r>
              <a:rPr lang="de-DE" dirty="0" err="1">
                <a:solidFill>
                  <a:srgbClr val="333399"/>
                </a:solidFill>
                <a:ea typeface="ＭＳ Ｐゴシック" charset="0"/>
              </a:rPr>
              <a:t>clear</a:t>
            </a:r>
            <a:r>
              <a:rPr lang="de-DE" dirty="0">
                <a:solidFill>
                  <a:srgbClr val="333399"/>
                </a:solidFill>
                <a:ea typeface="ＭＳ Ｐゴシック" charset="0"/>
              </a:rPr>
              <a:t> </a:t>
            </a:r>
            <a:r>
              <a:rPr lang="de-DE" dirty="0" err="1">
                <a:solidFill>
                  <a:srgbClr val="FF0066"/>
                </a:solidFill>
                <a:ea typeface="ＭＳ Ｐゴシック" charset="0"/>
              </a:rPr>
              <a:t>ST</a:t>
            </a:r>
            <a:r>
              <a:rPr lang="de-DE" dirty="0" err="1">
                <a:solidFill>
                  <a:srgbClr val="333399"/>
                </a:solidFill>
                <a:ea typeface="ＭＳ Ｐゴシック" charset="0"/>
              </a:rPr>
              <a:t>ructure</a:t>
            </a:r>
            <a:r>
              <a:rPr lang="de-DE" dirty="0">
                <a:solidFill>
                  <a:srgbClr val="333399"/>
                </a:solidFill>
                <a:ea typeface="ＭＳ Ｐゴシック" charset="0"/>
              </a:rPr>
              <a:t> </a:t>
            </a:r>
            <a:r>
              <a:rPr lang="de-DE" dirty="0" err="1">
                <a:solidFill>
                  <a:srgbClr val="FF0066"/>
                </a:solidFill>
                <a:ea typeface="ＭＳ Ｐゴシック" charset="0"/>
              </a:rPr>
              <a:t>A</a:t>
            </a:r>
            <a:r>
              <a:rPr lang="de-DE" dirty="0" err="1">
                <a:solidFill>
                  <a:srgbClr val="333399"/>
                </a:solidFill>
                <a:ea typeface="ＭＳ Ｐゴシック" charset="0"/>
              </a:rPr>
              <a:t>strophysics</a:t>
            </a:r>
            <a:r>
              <a:rPr lang="de-DE" dirty="0">
                <a:solidFill>
                  <a:srgbClr val="333399"/>
                </a:solidFill>
                <a:ea typeface="ＭＳ Ｐゴシック" charset="0"/>
              </a:rPr>
              <a:t> </a:t>
            </a:r>
            <a:r>
              <a:rPr lang="de-DE" dirty="0" err="1">
                <a:solidFill>
                  <a:srgbClr val="333399"/>
                </a:solidFill>
                <a:ea typeface="ＭＳ Ｐゴシック" charset="0"/>
              </a:rPr>
              <a:t>and</a:t>
            </a:r>
            <a:r>
              <a:rPr lang="de-DE" dirty="0">
                <a:solidFill>
                  <a:srgbClr val="333399"/>
                </a:solidFill>
                <a:ea typeface="ＭＳ Ｐゴシック" charset="0"/>
              </a:rPr>
              <a:t> </a:t>
            </a:r>
            <a:r>
              <a:rPr lang="de-DE" dirty="0" err="1">
                <a:solidFill>
                  <a:srgbClr val="FF0066"/>
                </a:solidFill>
                <a:ea typeface="ＭＳ Ｐゴシック" charset="0"/>
              </a:rPr>
              <a:t>R</a:t>
            </a:r>
            <a:r>
              <a:rPr lang="de-DE" dirty="0" err="1">
                <a:solidFill>
                  <a:srgbClr val="333399"/>
                </a:solidFill>
                <a:ea typeface="ＭＳ Ｐゴシック" charset="0"/>
              </a:rPr>
              <a:t>eactions</a:t>
            </a:r>
            <a:endParaRPr lang="en-GB" dirty="0"/>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646" y="843558"/>
            <a:ext cx="6426714" cy="421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Box 5"/>
          <p:cNvSpPr txBox="1"/>
          <p:nvPr/>
        </p:nvSpPr>
        <p:spPr>
          <a:xfrm>
            <a:off x="1439654" y="897566"/>
            <a:ext cx="4590039" cy="1200329"/>
          </a:xfrm>
          <a:prstGeom prst="rect">
            <a:avLst/>
          </a:prstGeom>
          <a:noFill/>
        </p:spPr>
        <p:txBody>
          <a:bodyPr wrap="none" rtlCol="0">
            <a:spAutoFit/>
          </a:bodyPr>
          <a:lstStyle/>
          <a:p>
            <a:pPr marL="214313" marR="0" indent="-214313" defTabSz="685800" fontAlgn="base" hangingPunct="1">
              <a:spcBef>
                <a:spcPct val="0"/>
              </a:spcBef>
              <a:spcAft>
                <a:spcPct val="0"/>
              </a:spcAft>
              <a:buFont typeface="Wingdings" charset="2"/>
              <a:buChar char="Ø"/>
            </a:pPr>
            <a:r>
              <a:rPr lang="en-GB" kern="1200" dirty="0">
                <a:solidFill>
                  <a:srgbClr val="000066"/>
                </a:solidFill>
                <a:uFillTx/>
                <a:latin typeface="Arial" pitchFamily="34" charset="0"/>
              </a:rPr>
              <a:t>The limits of nuclear existence (lifetimes, decays, </a:t>
            </a:r>
            <a:r>
              <a:rPr lang="mr-IN" kern="1200" dirty="0">
                <a:solidFill>
                  <a:srgbClr val="000066"/>
                </a:solidFill>
                <a:uFillTx/>
                <a:latin typeface="Arial" pitchFamily="34" charset="0"/>
                <a:cs typeface="Mangal" panose="02040503050203030202" pitchFamily="18" charset="0"/>
              </a:rPr>
              <a:t>…</a:t>
            </a:r>
            <a:r>
              <a:rPr lang="en-GB" kern="1200" dirty="0">
                <a:solidFill>
                  <a:srgbClr val="000066"/>
                </a:solidFill>
                <a:uFillTx/>
                <a:latin typeface="Arial" pitchFamily="34" charset="0"/>
              </a:rPr>
              <a:t>)</a:t>
            </a:r>
          </a:p>
          <a:p>
            <a:pPr marL="214313" marR="0" indent="-214313" defTabSz="685800" fontAlgn="base" hangingPunct="1">
              <a:spcBef>
                <a:spcPct val="0"/>
              </a:spcBef>
              <a:spcAft>
                <a:spcPct val="0"/>
              </a:spcAft>
              <a:buFont typeface="Wingdings" charset="2"/>
              <a:buChar char="Ø"/>
            </a:pPr>
            <a:r>
              <a:rPr lang="en-GB" kern="1200" dirty="0">
                <a:solidFill>
                  <a:srgbClr val="000066"/>
                </a:solidFill>
                <a:uFillTx/>
                <a:latin typeface="Arial" pitchFamily="34" charset="0"/>
              </a:rPr>
              <a:t>Ground state properties (masses, radii, </a:t>
            </a:r>
            <a:r>
              <a:rPr lang="mr-IN" kern="1200" dirty="0">
                <a:solidFill>
                  <a:srgbClr val="000066"/>
                </a:solidFill>
                <a:uFillTx/>
                <a:latin typeface="Arial" pitchFamily="34" charset="0"/>
                <a:cs typeface="Mangal" panose="02040503050203030202" pitchFamily="18" charset="0"/>
              </a:rPr>
              <a:t>…</a:t>
            </a:r>
            <a:r>
              <a:rPr lang="en-US" kern="1200" dirty="0">
                <a:solidFill>
                  <a:srgbClr val="000066"/>
                </a:solidFill>
                <a:uFillTx/>
                <a:latin typeface="Arial" pitchFamily="34" charset="0"/>
              </a:rPr>
              <a:t>)</a:t>
            </a:r>
          </a:p>
          <a:p>
            <a:pPr marL="214313" marR="0" indent="-214313" defTabSz="685800" fontAlgn="base" hangingPunct="1">
              <a:spcBef>
                <a:spcPct val="0"/>
              </a:spcBef>
              <a:spcAft>
                <a:spcPct val="0"/>
              </a:spcAft>
              <a:buFont typeface="Wingdings" charset="2"/>
              <a:buChar char="Ø"/>
            </a:pPr>
            <a:r>
              <a:rPr lang="en-US" kern="1200" dirty="0">
                <a:solidFill>
                  <a:srgbClr val="000066"/>
                </a:solidFill>
                <a:uFillTx/>
                <a:latin typeface="Arial" pitchFamily="34" charset="0"/>
              </a:rPr>
              <a:t>Structure of excited states (shell structure, shapes, </a:t>
            </a:r>
            <a:r>
              <a:rPr lang="mr-IN" kern="1200" dirty="0">
                <a:solidFill>
                  <a:srgbClr val="000066"/>
                </a:solidFill>
                <a:uFillTx/>
                <a:latin typeface="Arial" pitchFamily="34" charset="0"/>
                <a:cs typeface="Mangal" panose="02040503050203030202" pitchFamily="18" charset="0"/>
              </a:rPr>
              <a:t>…</a:t>
            </a:r>
            <a:r>
              <a:rPr lang="en-US" kern="1200" dirty="0">
                <a:solidFill>
                  <a:srgbClr val="000066"/>
                </a:solidFill>
                <a:uFillTx/>
                <a:latin typeface="Arial" pitchFamily="34" charset="0"/>
              </a:rPr>
              <a:t>) </a:t>
            </a:r>
          </a:p>
          <a:p>
            <a:pPr marL="214313" marR="0" indent="-214313" defTabSz="685800" fontAlgn="base" hangingPunct="1">
              <a:spcBef>
                <a:spcPct val="0"/>
              </a:spcBef>
              <a:spcAft>
                <a:spcPct val="0"/>
              </a:spcAft>
              <a:buFont typeface="Wingdings" charset="2"/>
              <a:buChar char="Ø"/>
            </a:pPr>
            <a:r>
              <a:rPr lang="en-US" kern="1200" dirty="0">
                <a:solidFill>
                  <a:srgbClr val="000066"/>
                </a:solidFill>
                <a:uFillTx/>
                <a:latin typeface="Arial" pitchFamily="34" charset="0"/>
              </a:rPr>
              <a:t>Origin of the elements and nuclei in astrophysical events</a:t>
            </a:r>
            <a:endParaRPr lang="en-GB" kern="1200" dirty="0">
              <a:solidFill>
                <a:srgbClr val="000066"/>
              </a:solidFill>
              <a:uFillTx/>
              <a:latin typeface="Arial" pitchFamily="34" charset="0"/>
            </a:endParaRPr>
          </a:p>
          <a:p>
            <a:pPr marL="214313" marR="0" indent="-214313" defTabSz="685800" fontAlgn="base" hangingPunct="1">
              <a:spcBef>
                <a:spcPct val="0"/>
              </a:spcBef>
              <a:spcAft>
                <a:spcPct val="0"/>
              </a:spcAft>
              <a:buFont typeface="Wingdings" charset="2"/>
              <a:buChar char="Ø"/>
            </a:pPr>
            <a:r>
              <a:rPr lang="en-GB" kern="1200" dirty="0">
                <a:solidFill>
                  <a:srgbClr val="000066"/>
                </a:solidFill>
                <a:uFillTx/>
                <a:latin typeface="Arial" pitchFamily="34" charset="0"/>
              </a:rPr>
              <a:t>Unbound and other exotic system (halo, skin, </a:t>
            </a:r>
            <a:r>
              <a:rPr lang="en-GB" kern="1200" dirty="0" err="1">
                <a:solidFill>
                  <a:srgbClr val="000066"/>
                </a:solidFill>
                <a:uFillTx/>
                <a:latin typeface="Arial" pitchFamily="34" charset="0"/>
              </a:rPr>
              <a:t>hypernuclei</a:t>
            </a:r>
            <a:r>
              <a:rPr lang="en-GB" kern="1200" dirty="0">
                <a:solidFill>
                  <a:srgbClr val="000066"/>
                </a:solidFill>
                <a:uFillTx/>
                <a:latin typeface="Arial" pitchFamily="34" charset="0"/>
              </a:rPr>
              <a:t>, </a:t>
            </a:r>
            <a:r>
              <a:rPr lang="mr-IN" kern="1200" dirty="0">
                <a:solidFill>
                  <a:srgbClr val="000066"/>
                </a:solidFill>
                <a:uFillTx/>
                <a:latin typeface="Arial" pitchFamily="34" charset="0"/>
                <a:cs typeface="Mangal" panose="02040503050203030202" pitchFamily="18" charset="0"/>
              </a:rPr>
              <a:t>…</a:t>
            </a:r>
            <a:r>
              <a:rPr lang="en-US" kern="1200" dirty="0">
                <a:solidFill>
                  <a:srgbClr val="000066"/>
                </a:solidFill>
                <a:uFillTx/>
                <a:latin typeface="Arial" pitchFamily="34" charset="0"/>
              </a:rPr>
              <a:t>)</a:t>
            </a:r>
            <a:endParaRPr lang="en-GB" kern="1200" dirty="0">
              <a:solidFill>
                <a:srgbClr val="000066"/>
              </a:solidFill>
              <a:uFillTx/>
              <a:latin typeface="Arial" pitchFamily="34" charset="0"/>
            </a:endParaRPr>
          </a:p>
          <a:p>
            <a:pPr marL="214313" marR="0" indent="-214313" defTabSz="685800" fontAlgn="base" hangingPunct="1">
              <a:spcBef>
                <a:spcPct val="0"/>
              </a:spcBef>
              <a:spcAft>
                <a:spcPct val="0"/>
              </a:spcAft>
              <a:buFont typeface="Wingdings" charset="2"/>
              <a:buChar char="Ø"/>
            </a:pPr>
            <a:r>
              <a:rPr lang="en-GB" kern="1200" dirty="0">
                <a:solidFill>
                  <a:srgbClr val="000066"/>
                </a:solidFill>
                <a:uFillTx/>
                <a:latin typeface="Arial" pitchFamily="34" charset="0"/>
              </a:rPr>
              <a:t>Nuclear equation of state</a:t>
            </a:r>
          </a:p>
        </p:txBody>
      </p:sp>
      <p:sp>
        <p:nvSpPr>
          <p:cNvPr id="8" name="Slide Number Placeholder 7">
            <a:extLst>
              <a:ext uri="{FF2B5EF4-FFF2-40B4-BE49-F238E27FC236}">
                <a16:creationId xmlns:a16="http://schemas.microsoft.com/office/drawing/2014/main" id="{F6DEF723-2E70-D54E-AF96-BD1957D2BA50}"/>
              </a:ext>
            </a:extLst>
          </p:cNvPr>
          <p:cNvSpPr>
            <a:spLocks noGrp="1"/>
          </p:cNvSpPr>
          <p:nvPr>
            <p:ph type="sldNum" sz="quarter" idx="12"/>
          </p:nvPr>
        </p:nvSpPr>
        <p:spPr/>
        <p:txBody>
          <a:bodyPr/>
          <a:lstStyle/>
          <a:p>
            <a:pPr marL="0" marR="0" defTabSz="685800" fontAlgn="base" hangingPunct="1">
              <a:spcBef>
                <a:spcPct val="0"/>
              </a:spcBef>
              <a:spcAft>
                <a:spcPct val="0"/>
              </a:spcAft>
            </a:pPr>
            <a:fld id="{125CBDDA-5CCF-8748-8988-9DC6C8981774}" type="slidenum">
              <a:rPr lang="de-DE" kern="1200">
                <a:uFillTx/>
              </a:rPr>
              <a:pPr marL="0" marR="0" defTabSz="685800" fontAlgn="base" hangingPunct="1">
                <a:spcBef>
                  <a:spcPct val="0"/>
                </a:spcBef>
                <a:spcAft>
                  <a:spcPct val="0"/>
                </a:spcAft>
              </a:pPr>
              <a:t>12</a:t>
            </a:fld>
            <a:endParaRPr lang="de-DE" kern="1200">
              <a:uFillTx/>
            </a:endParaRPr>
          </a:p>
        </p:txBody>
      </p:sp>
    </p:spTree>
    <p:extLst>
      <p:ext uri="{BB962C8B-B14F-4D97-AF65-F5344CB8AC3E}">
        <p14:creationId xmlns:p14="http://schemas.microsoft.com/office/powerpoint/2010/main" val="2017502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A64E26EC-4C9E-6542-B761-A4056F4D40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3630" y="1383618"/>
            <a:ext cx="6741976" cy="3559575"/>
          </a:xfrm>
        </p:spPr>
      </p:pic>
      <p:sp>
        <p:nvSpPr>
          <p:cNvPr id="2" name="Title 1">
            <a:extLst>
              <a:ext uri="{FF2B5EF4-FFF2-40B4-BE49-F238E27FC236}">
                <a16:creationId xmlns:a16="http://schemas.microsoft.com/office/drawing/2014/main" id="{350B15F4-9FAE-1441-8DC0-7222B790B8DA}"/>
              </a:ext>
            </a:extLst>
          </p:cNvPr>
          <p:cNvSpPr>
            <a:spLocks noGrp="1"/>
          </p:cNvSpPr>
          <p:nvPr>
            <p:ph type="title"/>
          </p:nvPr>
        </p:nvSpPr>
        <p:spPr>
          <a:xfrm>
            <a:off x="1874700" y="158400"/>
            <a:ext cx="5181576" cy="590668"/>
          </a:xfrm>
        </p:spPr>
        <p:txBody>
          <a:bodyPr/>
          <a:lstStyle/>
          <a:p>
            <a:r>
              <a:rPr lang="en-US" altLang="ru-RU" dirty="0">
                <a:solidFill>
                  <a:schemeClr val="tx1"/>
                </a:solidFill>
                <a:ea typeface="Tahoma" panose="020B0604030504040204" pitchFamily="34" charset="0"/>
                <a:cs typeface="Tahoma" panose="020B0604030504040204" pitchFamily="34" charset="0"/>
              </a:rPr>
              <a:t>Nuclear astrophysics: Origin of the elements and the role of nuclei in astrophysical events</a:t>
            </a:r>
            <a:endParaRPr lang="en-GB" dirty="0">
              <a:solidFill>
                <a:srgbClr val="333399"/>
              </a:solidFill>
              <a:latin typeface="+mj-lt"/>
            </a:endParaRPr>
          </a:p>
        </p:txBody>
      </p:sp>
      <p:sp>
        <p:nvSpPr>
          <p:cNvPr id="4" name="Slide Number Placeholder 3">
            <a:extLst>
              <a:ext uri="{FF2B5EF4-FFF2-40B4-BE49-F238E27FC236}">
                <a16:creationId xmlns:a16="http://schemas.microsoft.com/office/drawing/2014/main" id="{19B65301-4540-B544-8A27-5693807FD7EC}"/>
              </a:ext>
            </a:extLst>
          </p:cNvPr>
          <p:cNvSpPr>
            <a:spLocks noGrp="1"/>
          </p:cNvSpPr>
          <p:nvPr>
            <p:ph type="sldNum" sz="quarter" idx="12"/>
          </p:nvPr>
        </p:nvSpPr>
        <p:spPr/>
        <p:txBody>
          <a:bodyPr/>
          <a:lstStyle/>
          <a:p>
            <a:pPr marL="0" marR="0" defTabSz="685800" fontAlgn="base" hangingPunct="1">
              <a:spcBef>
                <a:spcPct val="0"/>
              </a:spcBef>
              <a:spcAft>
                <a:spcPct val="0"/>
              </a:spcAft>
              <a:defRPr/>
            </a:pPr>
            <a:fld id="{9885DF70-DC9E-4526-A969-3DB9397F8ECC}" type="slidenum">
              <a:rPr lang="de-DE" kern="1200">
                <a:uFillTx/>
              </a:rPr>
              <a:pPr marL="0" marR="0" defTabSz="685800" fontAlgn="base" hangingPunct="1">
                <a:spcBef>
                  <a:spcPct val="0"/>
                </a:spcBef>
                <a:spcAft>
                  <a:spcPct val="0"/>
                </a:spcAft>
                <a:defRPr/>
              </a:pPr>
              <a:t>13</a:t>
            </a:fld>
            <a:endParaRPr lang="de-DE" kern="1200" dirty="0">
              <a:uFillTx/>
            </a:endParaRPr>
          </a:p>
        </p:txBody>
      </p:sp>
      <p:pic>
        <p:nvPicPr>
          <p:cNvPr id="6" name="Picture 5" descr="122039main_shy_star_lgweb">
            <a:extLst>
              <a:ext uri="{FF2B5EF4-FFF2-40B4-BE49-F238E27FC236}">
                <a16:creationId xmlns:a16="http://schemas.microsoft.com/office/drawing/2014/main" id="{4A9EDE60-40CD-9941-8555-7CEA99F827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40" t="11222" r="19566" b="24314"/>
          <a:stretch/>
        </p:blipFill>
        <p:spPr bwMode="auto">
          <a:xfrm>
            <a:off x="1865610" y="1599643"/>
            <a:ext cx="1407576" cy="91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6">
            <a:extLst>
              <a:ext uri="{FF2B5EF4-FFF2-40B4-BE49-F238E27FC236}">
                <a16:creationId xmlns:a16="http://schemas.microsoft.com/office/drawing/2014/main" id="{7A60C99F-A20B-0149-B78F-4B2141A43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537" y="1113588"/>
            <a:ext cx="1199103" cy="119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8">
            <a:extLst>
              <a:ext uri="{FF2B5EF4-FFF2-40B4-BE49-F238E27FC236}">
                <a16:creationId xmlns:a16="http://schemas.microsoft.com/office/drawing/2014/main" id="{B6EAD58A-6ED1-C54B-8C14-61E1A0674B85}"/>
              </a:ext>
            </a:extLst>
          </p:cNvPr>
          <p:cNvSpPr txBox="1"/>
          <p:nvPr/>
        </p:nvSpPr>
        <p:spPr>
          <a:xfrm>
            <a:off x="2163555" y="2312692"/>
            <a:ext cx="756938" cy="219291"/>
          </a:xfrm>
          <a:prstGeom prst="rect">
            <a:avLst/>
          </a:prstGeom>
          <a:noFill/>
        </p:spPr>
        <p:txBody>
          <a:bodyPr wrap="none" rtlCol="0">
            <a:spAutoFit/>
          </a:bodyPr>
          <a:lstStyle/>
          <a:p>
            <a:pPr marL="0" marR="0" algn="ctr" defTabSz="685800" fontAlgn="base" hangingPunct="1">
              <a:spcBef>
                <a:spcPct val="0"/>
              </a:spcBef>
              <a:spcAft>
                <a:spcPct val="0"/>
              </a:spcAft>
              <a:defRPr/>
            </a:pPr>
            <a:r>
              <a:rPr lang="de-DE" sz="825" kern="1200" dirty="0">
                <a:solidFill>
                  <a:srgbClr val="FFFFFF"/>
                </a:solidFill>
                <a:uFillTx/>
                <a:latin typeface="Arial"/>
              </a:rPr>
              <a:t>X-</a:t>
            </a:r>
            <a:r>
              <a:rPr lang="de-DE" sz="825" kern="1200" dirty="0" err="1">
                <a:solidFill>
                  <a:srgbClr val="FFFFFF"/>
                </a:solidFill>
                <a:uFillTx/>
                <a:latin typeface="Arial"/>
              </a:rPr>
              <a:t>ray</a:t>
            </a:r>
            <a:r>
              <a:rPr lang="de-DE" sz="825" kern="1200" dirty="0">
                <a:solidFill>
                  <a:srgbClr val="FFFFFF"/>
                </a:solidFill>
                <a:uFillTx/>
                <a:latin typeface="Arial"/>
              </a:rPr>
              <a:t> </a:t>
            </a:r>
            <a:r>
              <a:rPr lang="de-DE" sz="825" kern="1200" dirty="0" err="1">
                <a:solidFill>
                  <a:srgbClr val="FFFFFF"/>
                </a:solidFill>
                <a:uFillTx/>
                <a:latin typeface="Arial"/>
              </a:rPr>
              <a:t>binary</a:t>
            </a:r>
            <a:endParaRPr lang="de-DE" sz="825" kern="1200" dirty="0">
              <a:solidFill>
                <a:srgbClr val="FFFFFF"/>
              </a:solidFill>
              <a:uFillTx/>
              <a:latin typeface="Arial"/>
            </a:endParaRPr>
          </a:p>
        </p:txBody>
      </p:sp>
      <p:pic>
        <p:nvPicPr>
          <p:cNvPr id="11" name="Picture 2">
            <a:extLst>
              <a:ext uri="{FF2B5EF4-FFF2-40B4-BE49-F238E27FC236}">
                <a16:creationId xmlns:a16="http://schemas.microsoft.com/office/drawing/2014/main" id="{2F6FFD40-3830-C640-9B0E-30F296D09F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079" y="3327834"/>
            <a:ext cx="1274993" cy="101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8">
            <a:extLst>
              <a:ext uri="{FF2B5EF4-FFF2-40B4-BE49-F238E27FC236}">
                <a16:creationId xmlns:a16="http://schemas.microsoft.com/office/drawing/2014/main" id="{8393388D-71CB-8B48-82A6-65B0D8AE0A8E}"/>
              </a:ext>
            </a:extLst>
          </p:cNvPr>
          <p:cNvSpPr txBox="1"/>
          <p:nvPr/>
        </p:nvSpPr>
        <p:spPr>
          <a:xfrm>
            <a:off x="5322660" y="3347651"/>
            <a:ext cx="1133644" cy="219291"/>
          </a:xfrm>
          <a:prstGeom prst="rect">
            <a:avLst/>
          </a:prstGeom>
          <a:noFill/>
        </p:spPr>
        <p:txBody>
          <a:bodyPr wrap="none" rtlCol="0">
            <a:spAutoFit/>
          </a:bodyPr>
          <a:lstStyle/>
          <a:p>
            <a:pPr marL="0" marR="0" algn="ctr" defTabSz="685800" fontAlgn="base" hangingPunct="1">
              <a:spcBef>
                <a:spcPct val="0"/>
              </a:spcBef>
              <a:spcAft>
                <a:spcPct val="0"/>
              </a:spcAft>
              <a:defRPr/>
            </a:pPr>
            <a:r>
              <a:rPr lang="de-DE" sz="825" kern="1200" dirty="0">
                <a:solidFill>
                  <a:srgbClr val="FFFFFF"/>
                </a:solidFill>
                <a:uFillTx/>
                <a:latin typeface="Arial"/>
              </a:rPr>
              <a:t>Neutron </a:t>
            </a:r>
            <a:r>
              <a:rPr lang="de-DE" sz="825" kern="1200" dirty="0" err="1">
                <a:solidFill>
                  <a:srgbClr val="FFFFFF"/>
                </a:solidFill>
                <a:uFillTx/>
                <a:latin typeface="Arial"/>
              </a:rPr>
              <a:t>star</a:t>
            </a:r>
            <a:r>
              <a:rPr lang="de-DE" sz="825" kern="1200" dirty="0">
                <a:solidFill>
                  <a:srgbClr val="FFFFFF"/>
                </a:solidFill>
                <a:uFillTx/>
                <a:latin typeface="Arial"/>
              </a:rPr>
              <a:t> </a:t>
            </a:r>
            <a:r>
              <a:rPr lang="de-DE" sz="825" kern="1200" dirty="0" err="1">
                <a:solidFill>
                  <a:srgbClr val="FFFFFF"/>
                </a:solidFill>
                <a:uFillTx/>
                <a:latin typeface="Arial"/>
              </a:rPr>
              <a:t>merger</a:t>
            </a:r>
            <a:endParaRPr lang="de-DE" sz="825" kern="1200" dirty="0">
              <a:solidFill>
                <a:srgbClr val="FFFFFF"/>
              </a:solidFill>
              <a:uFillTx/>
              <a:latin typeface="Arial"/>
            </a:endParaRPr>
          </a:p>
        </p:txBody>
      </p:sp>
      <p:sp>
        <p:nvSpPr>
          <p:cNvPr id="16" name="Textfeld 8">
            <a:extLst>
              <a:ext uri="{FF2B5EF4-FFF2-40B4-BE49-F238E27FC236}">
                <a16:creationId xmlns:a16="http://schemas.microsoft.com/office/drawing/2014/main" id="{917D366E-5117-D04A-A4EF-5185B2776AE6}"/>
              </a:ext>
            </a:extLst>
          </p:cNvPr>
          <p:cNvSpPr txBox="1"/>
          <p:nvPr/>
        </p:nvSpPr>
        <p:spPr>
          <a:xfrm>
            <a:off x="3761910" y="1121984"/>
            <a:ext cx="829383" cy="346249"/>
          </a:xfrm>
          <a:prstGeom prst="rect">
            <a:avLst/>
          </a:prstGeom>
          <a:noFill/>
        </p:spPr>
        <p:txBody>
          <a:bodyPr wrap="square" rtlCol="0">
            <a:spAutoFit/>
          </a:bodyPr>
          <a:lstStyle/>
          <a:p>
            <a:pPr marL="0" marR="0" algn="ctr" defTabSz="685800" fontAlgn="base" hangingPunct="1">
              <a:spcBef>
                <a:spcPct val="0"/>
              </a:spcBef>
              <a:spcAft>
                <a:spcPct val="0"/>
              </a:spcAft>
              <a:defRPr/>
            </a:pPr>
            <a:r>
              <a:rPr lang="de-DE" sz="825" kern="1200" dirty="0">
                <a:solidFill>
                  <a:srgbClr val="FFFFFF"/>
                </a:solidFill>
                <a:uFillTx/>
                <a:latin typeface="Arial"/>
              </a:rPr>
              <a:t>Supernova </a:t>
            </a:r>
          </a:p>
          <a:p>
            <a:pPr marL="0" marR="0" algn="ctr" defTabSz="685800" fontAlgn="base" hangingPunct="1">
              <a:spcBef>
                <a:spcPct val="0"/>
              </a:spcBef>
              <a:spcAft>
                <a:spcPct val="0"/>
              </a:spcAft>
              <a:defRPr/>
            </a:pPr>
            <a:r>
              <a:rPr lang="de-DE" sz="825" kern="1200" dirty="0" err="1">
                <a:solidFill>
                  <a:srgbClr val="FFFFFF"/>
                </a:solidFill>
                <a:uFillTx/>
                <a:latin typeface="Arial"/>
              </a:rPr>
              <a:t>remnant</a:t>
            </a:r>
            <a:endParaRPr lang="de-DE" sz="825" kern="1200" dirty="0">
              <a:solidFill>
                <a:srgbClr val="FFFFFF"/>
              </a:solidFill>
              <a:uFillTx/>
              <a:latin typeface="Arial"/>
            </a:endParaRPr>
          </a:p>
        </p:txBody>
      </p:sp>
      <p:pic>
        <p:nvPicPr>
          <p:cNvPr id="18" name="Picture 2" descr="kilonova">
            <a:extLst>
              <a:ext uri="{FF2B5EF4-FFF2-40B4-BE49-F238E27FC236}">
                <a16:creationId xmlns:a16="http://schemas.microsoft.com/office/drawing/2014/main" id="{58F3E92C-F0A1-9B4C-B0B3-400BCB11FF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4228" y="2679762"/>
            <a:ext cx="1251265" cy="1337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8">
            <a:extLst>
              <a:ext uri="{FF2B5EF4-FFF2-40B4-BE49-F238E27FC236}">
                <a16:creationId xmlns:a16="http://schemas.microsoft.com/office/drawing/2014/main" id="{658D1D8B-FD64-B247-A3BA-E85D9DBE1C5D}"/>
              </a:ext>
            </a:extLst>
          </p:cNvPr>
          <p:cNvSpPr txBox="1"/>
          <p:nvPr/>
        </p:nvSpPr>
        <p:spPr>
          <a:xfrm>
            <a:off x="6544935" y="2679763"/>
            <a:ext cx="1399742" cy="219291"/>
          </a:xfrm>
          <a:prstGeom prst="rect">
            <a:avLst/>
          </a:prstGeom>
          <a:noFill/>
        </p:spPr>
        <p:txBody>
          <a:bodyPr wrap="none" rtlCol="0">
            <a:spAutoFit/>
          </a:bodyPr>
          <a:lstStyle/>
          <a:p>
            <a:pPr marL="0" marR="0" algn="ctr" defTabSz="685800" fontAlgn="base" hangingPunct="1">
              <a:spcBef>
                <a:spcPct val="0"/>
              </a:spcBef>
              <a:spcAft>
                <a:spcPct val="0"/>
              </a:spcAft>
              <a:defRPr/>
            </a:pPr>
            <a:r>
              <a:rPr lang="de-DE" sz="825" kern="1200" dirty="0" err="1">
                <a:solidFill>
                  <a:srgbClr val="FFFFFF"/>
                </a:solidFill>
                <a:uFillTx/>
                <a:latin typeface="Arial"/>
              </a:rPr>
              <a:t>Kilonova</a:t>
            </a:r>
            <a:r>
              <a:rPr lang="de-DE" sz="825" kern="1200" dirty="0">
                <a:solidFill>
                  <a:srgbClr val="FFFFFF"/>
                </a:solidFill>
                <a:uFillTx/>
                <a:latin typeface="Arial"/>
              </a:rPr>
              <a:t> </a:t>
            </a:r>
            <a:r>
              <a:rPr lang="de-DE" sz="825" kern="1200" dirty="0" err="1">
                <a:solidFill>
                  <a:srgbClr val="FFFFFF"/>
                </a:solidFill>
                <a:uFillTx/>
                <a:latin typeface="Arial"/>
              </a:rPr>
              <a:t>from</a:t>
            </a:r>
            <a:r>
              <a:rPr lang="de-DE" sz="825" kern="1200" dirty="0">
                <a:solidFill>
                  <a:srgbClr val="FFFFFF"/>
                </a:solidFill>
                <a:uFillTx/>
                <a:latin typeface="Arial"/>
              </a:rPr>
              <a:t> GW170817</a:t>
            </a:r>
          </a:p>
        </p:txBody>
      </p:sp>
    </p:spTree>
    <p:extLst>
      <p:ext uri="{BB962C8B-B14F-4D97-AF65-F5344CB8AC3E}">
        <p14:creationId xmlns:p14="http://schemas.microsoft.com/office/powerpoint/2010/main" val="99365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86CE-5F95-F442-A0AA-C6F0C7D7C910}"/>
              </a:ext>
            </a:extLst>
          </p:cNvPr>
          <p:cNvSpPr>
            <a:spLocks noGrp="1"/>
          </p:cNvSpPr>
          <p:nvPr>
            <p:ph type="title"/>
          </p:nvPr>
        </p:nvSpPr>
        <p:spPr>
          <a:xfrm>
            <a:off x="1693662" y="142772"/>
            <a:ext cx="6129236" cy="590668"/>
          </a:xfrm>
        </p:spPr>
        <p:txBody>
          <a:bodyPr/>
          <a:lstStyle/>
          <a:p>
            <a:r>
              <a:rPr lang="en-US" altLang="ru-RU" dirty="0">
                <a:solidFill>
                  <a:schemeClr val="tx1"/>
                </a:solidFill>
                <a:ea typeface="Tahoma" panose="020B0604030504040204" pitchFamily="34" charset="0"/>
                <a:cs typeface="Tahoma" panose="020B0604030504040204" pitchFamily="34" charset="0"/>
              </a:rPr>
              <a:t>Nuclear astrophysics: </a:t>
            </a:r>
            <a:br>
              <a:rPr lang="en-US" altLang="ru-RU" dirty="0">
                <a:solidFill>
                  <a:schemeClr val="tx1"/>
                </a:solidFill>
                <a:ea typeface="Tahoma" panose="020B0604030504040204" pitchFamily="34" charset="0"/>
                <a:cs typeface="Tahoma" panose="020B0604030504040204" pitchFamily="34" charset="0"/>
              </a:rPr>
            </a:br>
            <a:r>
              <a:rPr lang="en-US" altLang="ru-RU" dirty="0">
                <a:solidFill>
                  <a:schemeClr val="tx1"/>
                </a:solidFill>
                <a:ea typeface="Tahoma" panose="020B0604030504040204" pitchFamily="34" charset="0"/>
                <a:cs typeface="Tahoma" panose="020B0604030504040204" pitchFamily="34" charset="0"/>
              </a:rPr>
              <a:t>the origin of heavy elements?</a:t>
            </a:r>
            <a:endParaRPr lang="en-GB" dirty="0">
              <a:solidFill>
                <a:schemeClr val="tx1"/>
              </a:solidFill>
            </a:endParaRPr>
          </a:p>
        </p:txBody>
      </p:sp>
      <p:sp>
        <p:nvSpPr>
          <p:cNvPr id="4" name="Slide Number Placeholder 3">
            <a:extLst>
              <a:ext uri="{FF2B5EF4-FFF2-40B4-BE49-F238E27FC236}">
                <a16:creationId xmlns:a16="http://schemas.microsoft.com/office/drawing/2014/main" id="{AB9DBD8B-2A3B-5748-BA58-BD90852EF7CE}"/>
              </a:ext>
            </a:extLst>
          </p:cNvPr>
          <p:cNvSpPr>
            <a:spLocks noGrp="1"/>
          </p:cNvSpPr>
          <p:nvPr>
            <p:ph type="sldNum" sz="quarter" idx="12"/>
          </p:nvPr>
        </p:nvSpPr>
        <p:spPr/>
        <p:txBody>
          <a:bodyPr/>
          <a:lstStyle/>
          <a:p>
            <a:pPr marL="0" marR="0" defTabSz="685800" fontAlgn="base" hangingPunct="1">
              <a:spcBef>
                <a:spcPct val="0"/>
              </a:spcBef>
              <a:spcAft>
                <a:spcPct val="0"/>
              </a:spcAft>
              <a:defRPr/>
            </a:pPr>
            <a:fld id="{4507C520-4A4D-4570-9A7A-EE5BB9DF61F9}" type="slidenum">
              <a:rPr lang="de-DE" kern="1200">
                <a:uFillTx/>
              </a:rPr>
              <a:pPr marL="0" marR="0" defTabSz="685800" fontAlgn="base" hangingPunct="1">
                <a:spcBef>
                  <a:spcPct val="0"/>
                </a:spcBef>
                <a:spcAft>
                  <a:spcPct val="0"/>
                </a:spcAft>
                <a:defRPr/>
              </a:pPr>
              <a:t>14</a:t>
            </a:fld>
            <a:endParaRPr lang="de-DE" kern="1200">
              <a:uFillTx/>
            </a:endParaRPr>
          </a:p>
        </p:txBody>
      </p:sp>
      <p:sp>
        <p:nvSpPr>
          <p:cNvPr id="7" name="Textfeld 11">
            <a:extLst>
              <a:ext uri="{FF2B5EF4-FFF2-40B4-BE49-F238E27FC236}">
                <a16:creationId xmlns:a16="http://schemas.microsoft.com/office/drawing/2014/main" id="{17105693-E6F9-9644-9D63-E332125C5D87}"/>
              </a:ext>
            </a:extLst>
          </p:cNvPr>
          <p:cNvSpPr txBox="1"/>
          <p:nvPr/>
        </p:nvSpPr>
        <p:spPr>
          <a:xfrm>
            <a:off x="1433977" y="1222106"/>
            <a:ext cx="3044121" cy="715581"/>
          </a:xfrm>
          <a:prstGeom prst="rect">
            <a:avLst/>
          </a:prstGeom>
          <a:noFill/>
        </p:spPr>
        <p:txBody>
          <a:bodyPr wrap="square" rtlCol="0">
            <a:spAutoFit/>
          </a:bodyPr>
          <a:lstStyle/>
          <a:p>
            <a:pPr marL="0" marR="0" algn="ctr" defTabSz="685800" fontAlgn="base" hangingPunct="1">
              <a:spcBef>
                <a:spcPct val="0"/>
              </a:spcBef>
              <a:spcAft>
                <a:spcPct val="0"/>
              </a:spcAft>
              <a:defRPr/>
            </a:pPr>
            <a:r>
              <a:rPr lang="en-US" altLang="ru-RU" sz="1350" dirty="0">
                <a:solidFill>
                  <a:srgbClr val="002060"/>
                </a:solidFill>
                <a:uFillTx/>
                <a:latin typeface="Tahoma" panose="020B0604030504040204" pitchFamily="34" charset="0"/>
                <a:ea typeface="Tahoma" panose="020B0604030504040204" pitchFamily="34" charset="0"/>
                <a:cs typeface="Tahoma" panose="020B0604030504040204" pitchFamily="34" charset="0"/>
              </a:rPr>
              <a:t>Rapid neutron capture process </a:t>
            </a:r>
            <a:br>
              <a:rPr lang="en-US" altLang="ru-RU" sz="1350" dirty="0">
                <a:solidFill>
                  <a:srgbClr val="002060"/>
                </a:solidFill>
                <a:uFillTx/>
                <a:latin typeface="Tahoma" panose="020B0604030504040204" pitchFamily="34" charset="0"/>
                <a:ea typeface="Tahoma" panose="020B0604030504040204" pitchFamily="34" charset="0"/>
                <a:cs typeface="Tahoma" panose="020B0604030504040204" pitchFamily="34" charset="0"/>
              </a:rPr>
            </a:br>
            <a:r>
              <a:rPr lang="en-US" altLang="ru-RU" sz="1350" dirty="0">
                <a:solidFill>
                  <a:srgbClr val="002060"/>
                </a:solidFill>
                <a:uFillTx/>
                <a:latin typeface="Tahoma" panose="020B0604030504040204" pitchFamily="34" charset="0"/>
                <a:ea typeface="Tahoma" panose="020B0604030504040204" pitchFamily="34" charset="0"/>
                <a:cs typeface="Tahoma" panose="020B0604030504040204" pitchFamily="34" charset="0"/>
              </a:rPr>
              <a:t>(r-process) produces around half of heavy-element abundances</a:t>
            </a:r>
          </a:p>
        </p:txBody>
      </p:sp>
      <p:pic>
        <p:nvPicPr>
          <p:cNvPr id="8" name="Picture 7">
            <a:extLst>
              <a:ext uri="{FF2B5EF4-FFF2-40B4-BE49-F238E27FC236}">
                <a16:creationId xmlns:a16="http://schemas.microsoft.com/office/drawing/2014/main" id="{4B23285D-DC29-0D46-AEA6-6333563BDA62}"/>
              </a:ext>
            </a:extLst>
          </p:cNvPr>
          <p:cNvPicPr>
            <a:picLocks noChangeAspect="1"/>
          </p:cNvPicPr>
          <p:nvPr/>
        </p:nvPicPr>
        <p:blipFill>
          <a:blip r:embed="rId3"/>
          <a:stretch>
            <a:fillRect/>
          </a:stretch>
        </p:blipFill>
        <p:spPr>
          <a:xfrm>
            <a:off x="1546491" y="1865352"/>
            <a:ext cx="2678808" cy="1907311"/>
          </a:xfrm>
          <a:prstGeom prst="rect">
            <a:avLst/>
          </a:prstGeom>
        </p:spPr>
      </p:pic>
      <p:sp>
        <p:nvSpPr>
          <p:cNvPr id="9" name="TextBox 8">
            <a:extLst>
              <a:ext uri="{FF2B5EF4-FFF2-40B4-BE49-F238E27FC236}">
                <a16:creationId xmlns:a16="http://schemas.microsoft.com/office/drawing/2014/main" id="{D219635A-E951-F942-8D6B-5142F039057D}"/>
              </a:ext>
            </a:extLst>
          </p:cNvPr>
          <p:cNvSpPr txBox="1"/>
          <p:nvPr/>
        </p:nvSpPr>
        <p:spPr>
          <a:xfrm>
            <a:off x="2111140" y="3697056"/>
            <a:ext cx="2267960" cy="438582"/>
          </a:xfrm>
          <a:prstGeom prst="rect">
            <a:avLst/>
          </a:prstGeom>
        </p:spPr>
        <p:txBody>
          <a:bodyPr vert="horz" wrap="square" lIns="68580" tIns="34290" rIns="68580" bIns="34290" rtlCol="0" anchor="t">
            <a:spAutoFit/>
          </a:bodyPr>
          <a:lstStyle/>
          <a:p>
            <a:pPr marL="0" marR="0" defTabSz="685800" fontAlgn="base" hangingPunct="1">
              <a:spcBef>
                <a:spcPct val="0"/>
              </a:spcBef>
              <a:spcAft>
                <a:spcPct val="0"/>
              </a:spcAft>
            </a:pPr>
            <a:r>
              <a:rPr lang="fi-FI" kern="1200" dirty="0">
                <a:solidFill>
                  <a:srgbClr val="000066"/>
                </a:solidFill>
                <a:uFillTx/>
                <a:latin typeface="Arial" pitchFamily="34" charset="0"/>
              </a:rPr>
              <a:t>M. </a:t>
            </a:r>
            <a:r>
              <a:rPr lang="fi-FI" kern="1200" dirty="0" err="1">
                <a:solidFill>
                  <a:srgbClr val="000066"/>
                </a:solidFill>
                <a:uFillTx/>
                <a:latin typeface="Arial" pitchFamily="34" charset="0"/>
              </a:rPr>
              <a:t>Arnould</a:t>
            </a:r>
            <a:r>
              <a:rPr lang="fi-FI" kern="1200" dirty="0">
                <a:solidFill>
                  <a:srgbClr val="000066"/>
                </a:solidFill>
                <a:uFillTx/>
                <a:latin typeface="Arial" pitchFamily="34" charset="0"/>
              </a:rPr>
              <a:t> &amp; S. </a:t>
            </a:r>
            <a:r>
              <a:rPr lang="fi-FI" kern="1200" dirty="0" err="1">
                <a:solidFill>
                  <a:srgbClr val="000066"/>
                </a:solidFill>
                <a:uFillTx/>
                <a:latin typeface="Arial" pitchFamily="34" charset="0"/>
              </a:rPr>
              <a:t>Goriely</a:t>
            </a:r>
            <a:r>
              <a:rPr lang="fi-FI" kern="1200" dirty="0">
                <a:solidFill>
                  <a:srgbClr val="000066"/>
                </a:solidFill>
                <a:uFillTx/>
                <a:latin typeface="Arial" pitchFamily="34" charset="0"/>
              </a:rPr>
              <a:t>,</a:t>
            </a:r>
            <a:br>
              <a:rPr lang="fi-FI" kern="1200" dirty="0">
                <a:solidFill>
                  <a:srgbClr val="000066"/>
                </a:solidFill>
                <a:uFillTx/>
                <a:latin typeface="Arial" pitchFamily="34" charset="0"/>
              </a:rPr>
            </a:br>
            <a:r>
              <a:rPr lang="fi-FI" kern="1200" dirty="0">
                <a:solidFill>
                  <a:srgbClr val="000066"/>
                </a:solidFill>
                <a:uFillTx/>
                <a:latin typeface="Arial" pitchFamily="34" charset="0"/>
              </a:rPr>
              <a:t>PPNP 112 (2020) 103766</a:t>
            </a:r>
          </a:p>
        </p:txBody>
      </p:sp>
      <p:pic>
        <p:nvPicPr>
          <p:cNvPr id="10" name="Picture 2" descr="Figure 19">
            <a:extLst>
              <a:ext uri="{FF2B5EF4-FFF2-40B4-BE49-F238E27FC236}">
                <a16:creationId xmlns:a16="http://schemas.microsoft.com/office/drawing/2014/main" id="{84BE189B-A420-044E-A9B7-D62E07AEE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284" y="1999878"/>
            <a:ext cx="3133061" cy="16103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5C9B327-66E6-FB4A-B913-C12E8CEECB08}"/>
              </a:ext>
            </a:extLst>
          </p:cNvPr>
          <p:cNvSpPr txBox="1"/>
          <p:nvPr/>
        </p:nvSpPr>
        <p:spPr>
          <a:xfrm>
            <a:off x="4987761" y="3645337"/>
            <a:ext cx="2500564" cy="438582"/>
          </a:xfrm>
          <a:prstGeom prst="rect">
            <a:avLst/>
          </a:prstGeom>
        </p:spPr>
        <p:txBody>
          <a:bodyPr vert="horz" wrap="square" lIns="68580" tIns="34290" rIns="68580" bIns="34290" rtlCol="0" anchor="t">
            <a:spAutoFit/>
          </a:bodyPr>
          <a:lstStyle/>
          <a:p>
            <a:pPr marL="0" marR="0" defTabSz="685800" fontAlgn="base" hangingPunct="1">
              <a:spcBef>
                <a:spcPct val="0"/>
              </a:spcBef>
              <a:spcAft>
                <a:spcPct val="0"/>
              </a:spcAft>
            </a:pPr>
            <a:r>
              <a:rPr lang="fi-FI" kern="1200">
                <a:solidFill>
                  <a:srgbClr val="000066"/>
                </a:solidFill>
                <a:uFillTx/>
                <a:latin typeface="Arial" pitchFamily="34" charset="0"/>
              </a:rPr>
              <a:t>J. Cowan</a:t>
            </a:r>
            <a:r>
              <a:rPr lang="fi-FI" kern="1200" dirty="0">
                <a:solidFill>
                  <a:srgbClr val="000066"/>
                </a:solidFill>
                <a:uFillTx/>
                <a:latin typeface="Arial" pitchFamily="34" charset="0"/>
              </a:rPr>
              <a:t> et al., </a:t>
            </a:r>
          </a:p>
          <a:p>
            <a:pPr marL="0" marR="0" defTabSz="685800" fontAlgn="base" hangingPunct="1">
              <a:spcBef>
                <a:spcPct val="0"/>
              </a:spcBef>
              <a:spcAft>
                <a:spcPct val="0"/>
              </a:spcAft>
            </a:pPr>
            <a:r>
              <a:rPr lang="fi-FI" kern="1200" dirty="0" err="1">
                <a:solidFill>
                  <a:srgbClr val="000066"/>
                </a:solidFill>
                <a:uFillTx/>
                <a:latin typeface="Arial" pitchFamily="34" charset="0"/>
              </a:rPr>
              <a:t>Rev</a:t>
            </a:r>
            <a:r>
              <a:rPr lang="fi-FI" kern="1200" dirty="0">
                <a:solidFill>
                  <a:srgbClr val="000066"/>
                </a:solidFill>
                <a:uFillTx/>
                <a:latin typeface="Arial" pitchFamily="34" charset="0"/>
              </a:rPr>
              <a:t>. </a:t>
            </a:r>
            <a:r>
              <a:rPr lang="fi-FI" kern="1200" dirty="0" err="1">
                <a:solidFill>
                  <a:srgbClr val="000066"/>
                </a:solidFill>
                <a:uFillTx/>
                <a:latin typeface="Arial" pitchFamily="34" charset="0"/>
              </a:rPr>
              <a:t>Mod</a:t>
            </a:r>
            <a:r>
              <a:rPr lang="fi-FI" kern="1200" dirty="0">
                <a:solidFill>
                  <a:srgbClr val="000066"/>
                </a:solidFill>
                <a:uFillTx/>
                <a:latin typeface="Arial" pitchFamily="34" charset="0"/>
              </a:rPr>
              <a:t>. </a:t>
            </a:r>
            <a:r>
              <a:rPr lang="fi-FI" kern="1200" dirty="0" err="1">
                <a:solidFill>
                  <a:srgbClr val="000066"/>
                </a:solidFill>
                <a:uFillTx/>
                <a:latin typeface="Arial" pitchFamily="34" charset="0"/>
              </a:rPr>
              <a:t>Phys</a:t>
            </a:r>
            <a:r>
              <a:rPr lang="fi-FI" kern="1200" dirty="0">
                <a:solidFill>
                  <a:srgbClr val="000066"/>
                </a:solidFill>
                <a:uFillTx/>
                <a:latin typeface="Arial" pitchFamily="34" charset="0"/>
              </a:rPr>
              <a:t>. 93 (2021) 015002 </a:t>
            </a:r>
          </a:p>
        </p:txBody>
      </p:sp>
      <p:sp>
        <p:nvSpPr>
          <p:cNvPr id="12" name="TextBox 11">
            <a:extLst>
              <a:ext uri="{FF2B5EF4-FFF2-40B4-BE49-F238E27FC236}">
                <a16:creationId xmlns:a16="http://schemas.microsoft.com/office/drawing/2014/main" id="{92604250-175C-2847-90B5-AF02DF6D23DB}"/>
              </a:ext>
            </a:extLst>
          </p:cNvPr>
          <p:cNvSpPr txBox="1"/>
          <p:nvPr/>
        </p:nvSpPr>
        <p:spPr>
          <a:xfrm>
            <a:off x="4758280" y="1276912"/>
            <a:ext cx="3044121" cy="507831"/>
          </a:xfrm>
          <a:prstGeom prst="rect">
            <a:avLst/>
          </a:prstGeom>
          <a:noFill/>
        </p:spPr>
        <p:txBody>
          <a:bodyPr wrap="square">
            <a:spAutoFit/>
          </a:bodyPr>
          <a:lstStyle/>
          <a:p>
            <a:pPr marL="0" marR="0" algn="ctr" defTabSz="685800" fontAlgn="base" hangingPunct="1">
              <a:spcBef>
                <a:spcPct val="0"/>
              </a:spcBef>
              <a:spcAft>
                <a:spcPct val="0"/>
              </a:spcAft>
              <a:defRPr/>
            </a:pPr>
            <a:r>
              <a:rPr lang="en-US" altLang="ru-RU" sz="1350" dirty="0">
                <a:solidFill>
                  <a:srgbClr val="002060"/>
                </a:solidFill>
                <a:uFillTx/>
                <a:latin typeface="Tahoma" panose="020B0604030504040204" pitchFamily="34" charset="0"/>
                <a:ea typeface="Tahoma" panose="020B0604030504040204" pitchFamily="34" charset="0"/>
                <a:cs typeface="Tahoma" panose="020B0604030504040204" pitchFamily="34" charset="0"/>
              </a:rPr>
              <a:t>The r-process proceeds far from stability along largely unknown nuclei</a:t>
            </a:r>
          </a:p>
        </p:txBody>
      </p:sp>
      <p:sp>
        <p:nvSpPr>
          <p:cNvPr id="13" name="Textfeld 11">
            <a:extLst>
              <a:ext uri="{FF2B5EF4-FFF2-40B4-BE49-F238E27FC236}">
                <a16:creationId xmlns:a16="http://schemas.microsoft.com/office/drawing/2014/main" id="{38E35CCF-ECFF-B54F-8CD1-56D3E65238AA}"/>
              </a:ext>
            </a:extLst>
          </p:cNvPr>
          <p:cNvSpPr txBox="1"/>
          <p:nvPr/>
        </p:nvSpPr>
        <p:spPr>
          <a:xfrm>
            <a:off x="2339145" y="4201511"/>
            <a:ext cx="4501108" cy="7155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algn="ctr" defTabSz="685800" fontAlgn="base" hangingPunct="1">
              <a:spcBef>
                <a:spcPct val="0"/>
              </a:spcBef>
              <a:spcAft>
                <a:spcPct val="0"/>
              </a:spcAft>
              <a:defRPr/>
            </a:pPr>
            <a:r>
              <a:rPr lang="en-US" altLang="ru-RU" sz="1350" b="1" dirty="0">
                <a:solidFill>
                  <a:srgbClr val="002060"/>
                </a:solidFill>
                <a:uFillTx/>
                <a:latin typeface="Tahoma" panose="020B0604030504040204" pitchFamily="34" charset="0"/>
                <a:ea typeface="Tahoma" panose="020B0604030504040204" pitchFamily="34" charset="0"/>
                <a:cs typeface="Tahoma" panose="020B0604030504040204" pitchFamily="34" charset="0"/>
              </a:rPr>
              <a:t>Need experimental data on exotic nuclei</a:t>
            </a:r>
            <a:r>
              <a:rPr lang="en-US" altLang="ru-RU" sz="1350" dirty="0">
                <a:solidFill>
                  <a:srgbClr val="002060"/>
                </a:solidFill>
                <a:uFillTx/>
                <a:latin typeface="Tahoma" panose="020B0604030504040204" pitchFamily="34" charset="0"/>
                <a:ea typeface="Tahoma" panose="020B0604030504040204" pitchFamily="34" charset="0"/>
                <a:cs typeface="Tahoma" panose="020B0604030504040204" pitchFamily="34" charset="0"/>
              </a:rPr>
              <a:t>:</a:t>
            </a:r>
            <a:br>
              <a:rPr lang="en-US" altLang="ru-RU" sz="1350" dirty="0">
                <a:solidFill>
                  <a:srgbClr val="002060"/>
                </a:solidFill>
                <a:uFillTx/>
                <a:latin typeface="Tahoma" panose="020B0604030504040204" pitchFamily="34" charset="0"/>
                <a:ea typeface="Tahoma" panose="020B0604030504040204" pitchFamily="34" charset="0"/>
                <a:cs typeface="Tahoma" panose="020B0604030504040204" pitchFamily="34" charset="0"/>
              </a:rPr>
            </a:br>
            <a:r>
              <a:rPr lang="en-US" altLang="ru-RU" sz="1350" dirty="0">
                <a:solidFill>
                  <a:srgbClr val="002060"/>
                </a:solidFill>
                <a:uFillTx/>
                <a:latin typeface="Tahoma" panose="020B0604030504040204" pitchFamily="34" charset="0"/>
                <a:ea typeface="Tahoma" panose="020B0604030504040204" pitchFamily="34" charset="0"/>
                <a:cs typeface="Tahoma" panose="020B0604030504040204" pitchFamily="34" charset="0"/>
              </a:rPr>
              <a:t>Masses, lifetimes, decay channels, structure of exotic nuclei far from the valley of stability</a:t>
            </a:r>
          </a:p>
        </p:txBody>
      </p:sp>
    </p:spTree>
    <p:extLst>
      <p:ext uri="{BB962C8B-B14F-4D97-AF65-F5344CB8AC3E}">
        <p14:creationId xmlns:p14="http://schemas.microsoft.com/office/powerpoint/2010/main" val="425468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FA38-6C70-DE44-B001-2EA5F97385BA}"/>
              </a:ext>
            </a:extLst>
          </p:cNvPr>
          <p:cNvSpPr>
            <a:spLocks noGrp="1"/>
          </p:cNvSpPr>
          <p:nvPr>
            <p:ph type="title"/>
          </p:nvPr>
        </p:nvSpPr>
        <p:spPr>
          <a:xfrm>
            <a:off x="1874700" y="141480"/>
            <a:ext cx="5083053" cy="590668"/>
          </a:xfrm>
        </p:spPr>
        <p:txBody>
          <a:bodyPr/>
          <a:lstStyle/>
          <a:p>
            <a:r>
              <a:rPr lang="en-GB" dirty="0"/>
              <a:t>Implementation of the NUSTAR experiments</a:t>
            </a:r>
          </a:p>
        </p:txBody>
      </p:sp>
      <p:sp>
        <p:nvSpPr>
          <p:cNvPr id="3" name="Slide Number Placeholder 2">
            <a:extLst>
              <a:ext uri="{FF2B5EF4-FFF2-40B4-BE49-F238E27FC236}">
                <a16:creationId xmlns:a16="http://schemas.microsoft.com/office/drawing/2014/main" id="{09C1207D-E115-D84A-A8EE-3459A15C35F4}"/>
              </a:ext>
            </a:extLst>
          </p:cNvPr>
          <p:cNvSpPr>
            <a:spLocks noGrp="1"/>
          </p:cNvSpPr>
          <p:nvPr>
            <p:ph type="sldNum" sz="quarter" idx="12"/>
          </p:nvPr>
        </p:nvSpPr>
        <p:spPr/>
        <p:txBody>
          <a:bodyPr/>
          <a:lstStyle/>
          <a:p>
            <a:pPr marL="0" marR="0" defTabSz="685800" fontAlgn="base" hangingPunct="1">
              <a:spcBef>
                <a:spcPct val="0"/>
              </a:spcBef>
              <a:spcAft>
                <a:spcPct val="0"/>
              </a:spcAft>
            </a:pPr>
            <a:fld id="{125CBDDA-5CCF-8748-8988-9DC6C8981774}" type="slidenum">
              <a:rPr lang="de-DE" kern="1200">
                <a:uFillTx/>
              </a:rPr>
              <a:pPr marL="0" marR="0" defTabSz="685800" fontAlgn="base" hangingPunct="1">
                <a:spcBef>
                  <a:spcPct val="0"/>
                </a:spcBef>
                <a:spcAft>
                  <a:spcPct val="0"/>
                </a:spcAft>
              </a:pPr>
              <a:t>15</a:t>
            </a:fld>
            <a:endParaRPr lang="de-DE" kern="1200">
              <a:uFillTx/>
            </a:endParaRPr>
          </a:p>
        </p:txBody>
      </p:sp>
      <p:pic>
        <p:nvPicPr>
          <p:cNvPr id="5" name="Picture 4">
            <a:extLst>
              <a:ext uri="{FF2B5EF4-FFF2-40B4-BE49-F238E27FC236}">
                <a16:creationId xmlns:a16="http://schemas.microsoft.com/office/drawing/2014/main" id="{B772A633-9298-6042-890C-327940A83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670" y="815738"/>
            <a:ext cx="5949989" cy="4128168"/>
          </a:xfrm>
          <a:prstGeom prst="rect">
            <a:avLst/>
          </a:prstGeom>
        </p:spPr>
      </p:pic>
      <p:sp>
        <p:nvSpPr>
          <p:cNvPr id="6" name="TextBox 5">
            <a:extLst>
              <a:ext uri="{FF2B5EF4-FFF2-40B4-BE49-F238E27FC236}">
                <a16:creationId xmlns:a16="http://schemas.microsoft.com/office/drawing/2014/main" id="{CBD34972-55E2-5B40-ABE6-6470222AE801}"/>
              </a:ext>
            </a:extLst>
          </p:cNvPr>
          <p:cNvSpPr txBox="1"/>
          <p:nvPr/>
        </p:nvSpPr>
        <p:spPr>
          <a:xfrm>
            <a:off x="5917723" y="1533373"/>
            <a:ext cx="731290" cy="276999"/>
          </a:xfrm>
          <a:prstGeom prst="rect">
            <a:avLst/>
          </a:prstGeom>
          <a:noFill/>
        </p:spPr>
        <p:txBody>
          <a:bodyPr wrap="none" rtlCol="0">
            <a:spAutoFit/>
          </a:bodyPr>
          <a:lstStyle/>
          <a:p>
            <a:pPr marL="0" marR="0" algn="ctr" defTabSz="685800" fontAlgn="base" hangingPunct="1">
              <a:spcBef>
                <a:spcPct val="0"/>
              </a:spcBef>
              <a:spcAft>
                <a:spcPct val="0"/>
              </a:spcAft>
            </a:pPr>
            <a:r>
              <a:rPr lang="en-GB" kern="1200" dirty="0">
                <a:solidFill>
                  <a:prstClr val="black"/>
                </a:solidFill>
                <a:uFillTx/>
                <a:latin typeface="Arial"/>
              </a:rPr>
              <a:t>SIS 100</a:t>
            </a:r>
          </a:p>
        </p:txBody>
      </p:sp>
      <p:sp>
        <p:nvSpPr>
          <p:cNvPr id="7" name="TextBox 6">
            <a:extLst>
              <a:ext uri="{FF2B5EF4-FFF2-40B4-BE49-F238E27FC236}">
                <a16:creationId xmlns:a16="http://schemas.microsoft.com/office/drawing/2014/main" id="{56808668-CC2D-B24E-98E1-713EE7C98079}"/>
              </a:ext>
            </a:extLst>
          </p:cNvPr>
          <p:cNvSpPr txBox="1"/>
          <p:nvPr/>
        </p:nvSpPr>
        <p:spPr>
          <a:xfrm>
            <a:off x="4021587" y="1958739"/>
            <a:ext cx="530915"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SIS 18</a:t>
            </a:r>
          </a:p>
        </p:txBody>
      </p:sp>
      <p:sp>
        <p:nvSpPr>
          <p:cNvPr id="8" name="TextBox 7">
            <a:extLst>
              <a:ext uri="{FF2B5EF4-FFF2-40B4-BE49-F238E27FC236}">
                <a16:creationId xmlns:a16="http://schemas.microsoft.com/office/drawing/2014/main" id="{89CBB8D7-B626-B543-BE45-4DFC6907515F}"/>
              </a:ext>
            </a:extLst>
          </p:cNvPr>
          <p:cNvSpPr txBox="1"/>
          <p:nvPr/>
        </p:nvSpPr>
        <p:spPr>
          <a:xfrm>
            <a:off x="1705383" y="2073039"/>
            <a:ext cx="607859"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UNILAC</a:t>
            </a:r>
          </a:p>
        </p:txBody>
      </p:sp>
      <p:sp>
        <p:nvSpPr>
          <p:cNvPr id="9" name="TextBox 8">
            <a:extLst>
              <a:ext uri="{FF2B5EF4-FFF2-40B4-BE49-F238E27FC236}">
                <a16:creationId xmlns:a16="http://schemas.microsoft.com/office/drawing/2014/main" id="{AA0DEA06-FAA4-4144-B83A-42B631C5F91C}"/>
              </a:ext>
            </a:extLst>
          </p:cNvPr>
          <p:cNvSpPr txBox="1"/>
          <p:nvPr/>
        </p:nvSpPr>
        <p:spPr>
          <a:xfrm>
            <a:off x="4105883" y="3522640"/>
            <a:ext cx="505267"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HESR</a:t>
            </a:r>
          </a:p>
        </p:txBody>
      </p:sp>
      <p:sp>
        <p:nvSpPr>
          <p:cNvPr id="10" name="TextBox 9">
            <a:extLst>
              <a:ext uri="{FF2B5EF4-FFF2-40B4-BE49-F238E27FC236}">
                <a16:creationId xmlns:a16="http://schemas.microsoft.com/office/drawing/2014/main" id="{ECB56892-752A-1B42-8A1D-D280CB4EDC97}"/>
              </a:ext>
            </a:extLst>
          </p:cNvPr>
          <p:cNvSpPr txBox="1"/>
          <p:nvPr/>
        </p:nvSpPr>
        <p:spPr>
          <a:xfrm rot="-4080000">
            <a:off x="4365533" y="4338296"/>
            <a:ext cx="351379"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CR</a:t>
            </a:r>
          </a:p>
        </p:txBody>
      </p:sp>
      <p:sp>
        <p:nvSpPr>
          <p:cNvPr id="11" name="TextBox 10">
            <a:extLst>
              <a:ext uri="{FF2B5EF4-FFF2-40B4-BE49-F238E27FC236}">
                <a16:creationId xmlns:a16="http://schemas.microsoft.com/office/drawing/2014/main" id="{BED14FFA-5314-BC42-B3C6-9A7CAD97F17E}"/>
              </a:ext>
            </a:extLst>
          </p:cNvPr>
          <p:cNvSpPr txBox="1"/>
          <p:nvPr/>
        </p:nvSpPr>
        <p:spPr>
          <a:xfrm rot="20616340">
            <a:off x="5602476" y="3699407"/>
            <a:ext cx="761747"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Super-FRS</a:t>
            </a:r>
          </a:p>
        </p:txBody>
      </p:sp>
      <p:sp>
        <p:nvSpPr>
          <p:cNvPr id="12" name="AutoShape 12">
            <a:extLst>
              <a:ext uri="{FF2B5EF4-FFF2-40B4-BE49-F238E27FC236}">
                <a16:creationId xmlns:a16="http://schemas.microsoft.com/office/drawing/2014/main" id="{DFF83843-4707-144A-9CDF-D739705C6FEE}"/>
              </a:ext>
            </a:extLst>
          </p:cNvPr>
          <p:cNvSpPr>
            <a:spLocks noChangeArrowheads="1"/>
          </p:cNvSpPr>
          <p:nvPr/>
        </p:nvSpPr>
        <p:spPr bwMode="auto">
          <a:xfrm rot="18227360">
            <a:off x="2999375" y="3276048"/>
            <a:ext cx="1213366" cy="112637"/>
          </a:xfrm>
          <a:prstGeom prst="rightArrow">
            <a:avLst>
              <a:gd name="adj1" fmla="val 50000"/>
              <a:gd name="adj2" fmla="val 462590"/>
            </a:avLst>
          </a:prstGeom>
          <a:solidFill>
            <a:srgbClr val="0070C0"/>
          </a:solidFill>
          <a:ln w="9525">
            <a:solidFill>
              <a:srgbClr val="0070C0"/>
            </a:solidFill>
            <a:miter lim="800000"/>
            <a:headEnd/>
            <a:tailEnd/>
          </a:ln>
        </p:spPr>
        <p:txBody>
          <a:bodyPr wrap="none" anchor="ctr"/>
          <a:lstStyle/>
          <a:p>
            <a:pPr marL="0" marR="0" algn="ctr" defTabSz="685800" hangingPunct="1">
              <a:defRPr/>
            </a:pPr>
            <a:endParaRPr lang="en-US" sz="1350">
              <a:solidFill>
                <a:sysClr val="windowText" lastClr="000000"/>
              </a:solidFill>
              <a:uFillTx/>
              <a:latin typeface="Arial" pitchFamily="34" charset="0"/>
            </a:endParaRPr>
          </a:p>
        </p:txBody>
      </p:sp>
      <p:sp>
        <p:nvSpPr>
          <p:cNvPr id="13" name="TextBox 12">
            <a:extLst>
              <a:ext uri="{FF2B5EF4-FFF2-40B4-BE49-F238E27FC236}">
                <a16:creationId xmlns:a16="http://schemas.microsoft.com/office/drawing/2014/main" id="{1D7D4DEB-EE22-B041-894B-9D11C52D3758}"/>
              </a:ext>
            </a:extLst>
          </p:cNvPr>
          <p:cNvSpPr txBox="1"/>
          <p:nvPr/>
        </p:nvSpPr>
        <p:spPr>
          <a:xfrm rot="17706969">
            <a:off x="3621960" y="2551899"/>
            <a:ext cx="421910"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a:solidFill>
                  <a:prstClr val="black"/>
                </a:solidFill>
                <a:uFillTx/>
                <a:latin typeface="Arial"/>
              </a:rPr>
              <a:t>ESR</a:t>
            </a:r>
            <a:endParaRPr lang="en-GB" sz="900" kern="1200" dirty="0">
              <a:solidFill>
                <a:prstClr val="black"/>
              </a:solidFill>
              <a:uFillTx/>
              <a:latin typeface="Arial"/>
            </a:endParaRPr>
          </a:p>
        </p:txBody>
      </p:sp>
      <p:sp>
        <p:nvSpPr>
          <p:cNvPr id="14" name="TextBox 13">
            <a:extLst>
              <a:ext uri="{FF2B5EF4-FFF2-40B4-BE49-F238E27FC236}">
                <a16:creationId xmlns:a16="http://schemas.microsoft.com/office/drawing/2014/main" id="{CE8E8574-7889-084D-AD89-DDC339BD52D5}"/>
              </a:ext>
            </a:extLst>
          </p:cNvPr>
          <p:cNvSpPr txBox="1"/>
          <p:nvPr/>
        </p:nvSpPr>
        <p:spPr>
          <a:xfrm rot="17706969">
            <a:off x="3649346" y="3122763"/>
            <a:ext cx="654346" cy="213585"/>
          </a:xfrm>
          <a:prstGeom prst="rect">
            <a:avLst/>
          </a:prstGeom>
          <a:noFill/>
        </p:spPr>
        <p:txBody>
          <a:bodyPr wrap="none" rtlCol="0">
            <a:spAutoFit/>
          </a:bodyPr>
          <a:lstStyle/>
          <a:p>
            <a:pPr marL="0" marR="0" algn="ctr" defTabSz="685800" fontAlgn="base" hangingPunct="1">
              <a:spcBef>
                <a:spcPct val="0"/>
              </a:spcBef>
              <a:spcAft>
                <a:spcPct val="0"/>
              </a:spcAft>
            </a:pPr>
            <a:r>
              <a:rPr lang="en-GB" sz="788" kern="1200" dirty="0">
                <a:solidFill>
                  <a:prstClr val="black"/>
                </a:solidFill>
                <a:uFillTx/>
                <a:latin typeface="Arial"/>
              </a:rPr>
              <a:t>CRYRING</a:t>
            </a:r>
          </a:p>
        </p:txBody>
      </p:sp>
      <p:sp>
        <p:nvSpPr>
          <p:cNvPr id="15" name="Text Box 17">
            <a:extLst>
              <a:ext uri="{FF2B5EF4-FFF2-40B4-BE49-F238E27FC236}">
                <a16:creationId xmlns:a16="http://schemas.microsoft.com/office/drawing/2014/main" id="{6A16A156-B834-6F49-A720-94C78732F311}"/>
              </a:ext>
            </a:extLst>
          </p:cNvPr>
          <p:cNvSpPr txBox="1">
            <a:spLocks noChangeArrowheads="1"/>
          </p:cNvSpPr>
          <p:nvPr/>
        </p:nvSpPr>
        <p:spPr bwMode="auto">
          <a:xfrm>
            <a:off x="1908145" y="3463503"/>
            <a:ext cx="1475723"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square" anchor="ctr">
            <a:spAutoFit/>
          </a:bodyPr>
          <a:lstStyle>
            <a:lvl1pPr>
              <a:defRPr sz="2400" i="1">
                <a:solidFill>
                  <a:schemeClr val="bg2"/>
                </a:solidFill>
                <a:latin typeface="Times New Roman" charset="0"/>
                <a:ea typeface="ＭＳ Ｐゴシック" charset="0"/>
                <a:cs typeface="ＭＳ Ｐゴシック" charset="0"/>
              </a:defRPr>
            </a:lvl1pPr>
            <a:lvl2pPr marL="742950" indent="-285750">
              <a:defRPr sz="2400" i="1">
                <a:solidFill>
                  <a:schemeClr val="bg2"/>
                </a:solidFill>
                <a:latin typeface="Times New Roman" charset="0"/>
                <a:ea typeface="ＭＳ Ｐゴシック" charset="0"/>
              </a:defRPr>
            </a:lvl2pPr>
            <a:lvl3pPr marL="1143000" indent="-228600">
              <a:defRPr sz="2400" i="1">
                <a:solidFill>
                  <a:schemeClr val="bg2"/>
                </a:solidFill>
                <a:latin typeface="Times New Roman" charset="0"/>
                <a:ea typeface="ＭＳ Ｐゴシック" charset="0"/>
              </a:defRPr>
            </a:lvl3pPr>
            <a:lvl4pPr marL="1600200" indent="-228600">
              <a:defRPr sz="2400" i="1">
                <a:solidFill>
                  <a:schemeClr val="bg2"/>
                </a:solidFill>
                <a:latin typeface="Times New Roman" charset="0"/>
                <a:ea typeface="ＭＳ Ｐゴシック" charset="0"/>
              </a:defRPr>
            </a:lvl4pPr>
            <a:lvl5pPr marL="2057400" indent="-228600">
              <a:defRPr sz="2400" i="1">
                <a:solidFill>
                  <a:schemeClr val="bg2"/>
                </a:solidFill>
                <a:latin typeface="Times New Roman" charset="0"/>
                <a:ea typeface="ＭＳ Ｐゴシック" charset="0"/>
              </a:defRPr>
            </a:lvl5pPr>
            <a:lvl6pPr marL="2514600" indent="-228600" algn="ctr" eaLnBrk="0" fontAlgn="base" hangingPunct="0">
              <a:spcBef>
                <a:spcPct val="0"/>
              </a:spcBef>
              <a:spcAft>
                <a:spcPct val="0"/>
              </a:spcAft>
              <a:defRPr sz="2400" i="1">
                <a:solidFill>
                  <a:schemeClr val="bg2"/>
                </a:solidFill>
                <a:latin typeface="Times New Roman" charset="0"/>
                <a:ea typeface="ＭＳ Ｐゴシック" charset="0"/>
              </a:defRPr>
            </a:lvl6pPr>
            <a:lvl7pPr marL="2971800" indent="-228600" algn="ctr" eaLnBrk="0" fontAlgn="base" hangingPunct="0">
              <a:spcBef>
                <a:spcPct val="0"/>
              </a:spcBef>
              <a:spcAft>
                <a:spcPct val="0"/>
              </a:spcAft>
              <a:defRPr sz="2400" i="1">
                <a:solidFill>
                  <a:schemeClr val="bg2"/>
                </a:solidFill>
                <a:latin typeface="Times New Roman" charset="0"/>
                <a:ea typeface="ＭＳ Ｐゴシック" charset="0"/>
              </a:defRPr>
            </a:lvl7pPr>
            <a:lvl8pPr marL="3429000" indent="-228600" algn="ctr" eaLnBrk="0" fontAlgn="base" hangingPunct="0">
              <a:spcBef>
                <a:spcPct val="0"/>
              </a:spcBef>
              <a:spcAft>
                <a:spcPct val="0"/>
              </a:spcAft>
              <a:defRPr sz="2400" i="1">
                <a:solidFill>
                  <a:schemeClr val="bg2"/>
                </a:solidFill>
                <a:latin typeface="Times New Roman" charset="0"/>
                <a:ea typeface="ＭＳ Ｐゴシック" charset="0"/>
              </a:defRPr>
            </a:lvl8pPr>
            <a:lvl9pPr marL="3886200" indent="-228600" algn="ctr" eaLnBrk="0" fontAlgn="base" hangingPunct="0">
              <a:spcBef>
                <a:spcPct val="0"/>
              </a:spcBef>
              <a:spcAft>
                <a:spcPct val="0"/>
              </a:spcAft>
              <a:defRPr sz="2400" i="1">
                <a:solidFill>
                  <a:schemeClr val="bg2"/>
                </a:solidFill>
                <a:latin typeface="Times New Roman" charset="0"/>
                <a:ea typeface="ＭＳ Ｐゴシック" charset="0"/>
              </a:defRPr>
            </a:lvl9pPr>
          </a:lstStyle>
          <a:p>
            <a:pPr marL="0" marR="0" algn="ctr" defTabSz="685800" hangingPunct="1">
              <a:defRPr/>
            </a:pPr>
            <a:r>
              <a:rPr lang="en-US" sz="1500" i="0" dirty="0">
                <a:solidFill>
                  <a:srgbClr val="0070C0"/>
                </a:solidFill>
                <a:uFillTx/>
              </a:rPr>
              <a:t>ILIMA &amp; EXL</a:t>
            </a:r>
          </a:p>
          <a:p>
            <a:pPr marL="0" marR="0" algn="ctr" defTabSz="685800" hangingPunct="1">
              <a:defRPr/>
            </a:pPr>
            <a:r>
              <a:rPr lang="en-US" sz="1500" i="0" dirty="0">
                <a:solidFill>
                  <a:srgbClr val="0070C0"/>
                </a:solidFill>
                <a:uFillTx/>
              </a:rPr>
              <a:t>(Phase-0 and IO)</a:t>
            </a:r>
          </a:p>
        </p:txBody>
      </p:sp>
      <p:sp>
        <p:nvSpPr>
          <p:cNvPr id="16" name="Text Box 17">
            <a:extLst>
              <a:ext uri="{FF2B5EF4-FFF2-40B4-BE49-F238E27FC236}">
                <a16:creationId xmlns:a16="http://schemas.microsoft.com/office/drawing/2014/main" id="{9F36D657-7DF8-A44E-8CFD-22005E76224C}"/>
              </a:ext>
            </a:extLst>
          </p:cNvPr>
          <p:cNvSpPr txBox="1">
            <a:spLocks noChangeArrowheads="1"/>
          </p:cNvSpPr>
          <p:nvPr/>
        </p:nvSpPr>
        <p:spPr bwMode="auto">
          <a:xfrm>
            <a:off x="1998191" y="4504425"/>
            <a:ext cx="135966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none" anchor="ctr">
            <a:spAutoFit/>
          </a:bodyPr>
          <a:lstStyle>
            <a:lvl1pPr>
              <a:defRPr sz="2400" i="1">
                <a:solidFill>
                  <a:schemeClr val="bg2"/>
                </a:solidFill>
                <a:latin typeface="Times New Roman" charset="0"/>
                <a:ea typeface="ＭＳ Ｐゴシック" charset="0"/>
                <a:cs typeface="ＭＳ Ｐゴシック" charset="0"/>
              </a:defRPr>
            </a:lvl1pPr>
            <a:lvl2pPr marL="742950" indent="-285750">
              <a:defRPr sz="2400" i="1">
                <a:solidFill>
                  <a:schemeClr val="bg2"/>
                </a:solidFill>
                <a:latin typeface="Times New Roman" charset="0"/>
                <a:ea typeface="ＭＳ Ｐゴシック" charset="0"/>
              </a:defRPr>
            </a:lvl2pPr>
            <a:lvl3pPr marL="1143000" indent="-228600">
              <a:defRPr sz="2400" i="1">
                <a:solidFill>
                  <a:schemeClr val="bg2"/>
                </a:solidFill>
                <a:latin typeface="Times New Roman" charset="0"/>
                <a:ea typeface="ＭＳ Ｐゴシック" charset="0"/>
              </a:defRPr>
            </a:lvl3pPr>
            <a:lvl4pPr marL="1600200" indent="-228600">
              <a:defRPr sz="2400" i="1">
                <a:solidFill>
                  <a:schemeClr val="bg2"/>
                </a:solidFill>
                <a:latin typeface="Times New Roman" charset="0"/>
                <a:ea typeface="ＭＳ Ｐゴシック" charset="0"/>
              </a:defRPr>
            </a:lvl4pPr>
            <a:lvl5pPr marL="2057400" indent="-228600">
              <a:defRPr sz="2400" i="1">
                <a:solidFill>
                  <a:schemeClr val="bg2"/>
                </a:solidFill>
                <a:latin typeface="Times New Roman" charset="0"/>
                <a:ea typeface="ＭＳ Ｐゴシック" charset="0"/>
              </a:defRPr>
            </a:lvl5pPr>
            <a:lvl6pPr marL="2514600" indent="-228600" algn="ctr" eaLnBrk="0" fontAlgn="base" hangingPunct="0">
              <a:spcBef>
                <a:spcPct val="0"/>
              </a:spcBef>
              <a:spcAft>
                <a:spcPct val="0"/>
              </a:spcAft>
              <a:defRPr sz="2400" i="1">
                <a:solidFill>
                  <a:schemeClr val="bg2"/>
                </a:solidFill>
                <a:latin typeface="Times New Roman" charset="0"/>
                <a:ea typeface="ＭＳ Ｐゴシック" charset="0"/>
              </a:defRPr>
            </a:lvl6pPr>
            <a:lvl7pPr marL="2971800" indent="-228600" algn="ctr" eaLnBrk="0" fontAlgn="base" hangingPunct="0">
              <a:spcBef>
                <a:spcPct val="0"/>
              </a:spcBef>
              <a:spcAft>
                <a:spcPct val="0"/>
              </a:spcAft>
              <a:defRPr sz="2400" i="1">
                <a:solidFill>
                  <a:schemeClr val="bg2"/>
                </a:solidFill>
                <a:latin typeface="Times New Roman" charset="0"/>
                <a:ea typeface="ＭＳ Ｐゴシック" charset="0"/>
              </a:defRPr>
            </a:lvl7pPr>
            <a:lvl8pPr marL="3429000" indent="-228600" algn="ctr" eaLnBrk="0" fontAlgn="base" hangingPunct="0">
              <a:spcBef>
                <a:spcPct val="0"/>
              </a:spcBef>
              <a:spcAft>
                <a:spcPct val="0"/>
              </a:spcAft>
              <a:defRPr sz="2400" i="1">
                <a:solidFill>
                  <a:schemeClr val="bg2"/>
                </a:solidFill>
                <a:latin typeface="Times New Roman" charset="0"/>
                <a:ea typeface="ＭＳ Ｐゴシック" charset="0"/>
              </a:defRPr>
            </a:lvl8pPr>
            <a:lvl9pPr marL="3886200" indent="-228600" algn="ctr" eaLnBrk="0" fontAlgn="base" hangingPunct="0">
              <a:spcBef>
                <a:spcPct val="0"/>
              </a:spcBef>
              <a:spcAft>
                <a:spcPct val="0"/>
              </a:spcAft>
              <a:defRPr sz="2400" i="1">
                <a:solidFill>
                  <a:schemeClr val="bg2"/>
                </a:solidFill>
                <a:latin typeface="Times New Roman" charset="0"/>
                <a:ea typeface="ＭＳ Ｐゴシック" charset="0"/>
              </a:defRPr>
            </a:lvl9pPr>
          </a:lstStyle>
          <a:p>
            <a:pPr marL="0" marR="0" algn="ctr" defTabSz="685800" hangingPunct="1">
              <a:defRPr/>
            </a:pPr>
            <a:r>
              <a:rPr lang="en-US" sz="1500" i="0" dirty="0">
                <a:solidFill>
                  <a:srgbClr val="FFC000"/>
                </a:solidFill>
                <a:uFillTx/>
              </a:rPr>
              <a:t>ILIMA &amp; EXL</a:t>
            </a:r>
          </a:p>
          <a:p>
            <a:pPr marL="0" marR="0" algn="ctr" defTabSz="685800" hangingPunct="1">
              <a:defRPr/>
            </a:pPr>
            <a:r>
              <a:rPr lang="en-US" sz="1500" i="0" dirty="0">
                <a:solidFill>
                  <a:srgbClr val="FFC000"/>
                </a:solidFill>
                <a:uFillTx/>
              </a:rPr>
              <a:t>(MSV)</a:t>
            </a:r>
          </a:p>
        </p:txBody>
      </p:sp>
      <p:sp>
        <p:nvSpPr>
          <p:cNvPr id="17" name="AutoShape 7">
            <a:extLst>
              <a:ext uri="{FF2B5EF4-FFF2-40B4-BE49-F238E27FC236}">
                <a16:creationId xmlns:a16="http://schemas.microsoft.com/office/drawing/2014/main" id="{B486D3E9-F7BC-034A-A020-2F73E8C7ADBA}"/>
              </a:ext>
            </a:extLst>
          </p:cNvPr>
          <p:cNvSpPr>
            <a:spLocks noChangeArrowheads="1"/>
          </p:cNvSpPr>
          <p:nvPr/>
        </p:nvSpPr>
        <p:spPr bwMode="auto">
          <a:xfrm rot="10800000">
            <a:off x="5652121" y="4003346"/>
            <a:ext cx="1003301" cy="80572"/>
          </a:xfrm>
          <a:prstGeom prst="rightArrow">
            <a:avLst>
              <a:gd name="adj1" fmla="val 50000"/>
              <a:gd name="adj2" fmla="val 466111"/>
            </a:avLst>
          </a:prstGeom>
          <a:solidFill>
            <a:srgbClr val="660066"/>
          </a:solidFill>
          <a:ln w="9525">
            <a:solidFill>
              <a:sysClr val="windowText" lastClr="000000"/>
            </a:solidFill>
            <a:miter lim="800000"/>
            <a:headEnd/>
            <a:tailEnd/>
          </a:ln>
        </p:spPr>
        <p:txBody>
          <a:bodyPr wrap="none" anchor="ctr"/>
          <a:lstStyle/>
          <a:p>
            <a:pPr marL="0" marR="0" algn="ctr" defTabSz="685800" hangingPunct="1">
              <a:defRPr/>
            </a:pPr>
            <a:endParaRPr lang="en-US" sz="1350">
              <a:solidFill>
                <a:srgbClr val="008000"/>
              </a:solidFill>
              <a:uFillTx/>
              <a:latin typeface="Arial" pitchFamily="34" charset="0"/>
            </a:endParaRPr>
          </a:p>
        </p:txBody>
      </p:sp>
      <p:sp>
        <p:nvSpPr>
          <p:cNvPr id="18" name="Text Box 18">
            <a:extLst>
              <a:ext uri="{FF2B5EF4-FFF2-40B4-BE49-F238E27FC236}">
                <a16:creationId xmlns:a16="http://schemas.microsoft.com/office/drawing/2014/main" id="{44A5F370-1741-BB48-AC3A-4C2E0CC2BD20}"/>
              </a:ext>
            </a:extLst>
          </p:cNvPr>
          <p:cNvSpPr txBox="1">
            <a:spLocks noChangeArrowheads="1"/>
          </p:cNvSpPr>
          <p:nvPr/>
        </p:nvSpPr>
        <p:spPr bwMode="auto">
          <a:xfrm>
            <a:off x="6733802" y="3856353"/>
            <a:ext cx="90120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none" anchor="ctr">
            <a:spAutoFit/>
          </a:bodyPr>
          <a:lstStyle>
            <a:lvl1pPr>
              <a:defRPr sz="2400" i="1">
                <a:solidFill>
                  <a:schemeClr val="bg2"/>
                </a:solidFill>
                <a:latin typeface="Times New Roman" charset="0"/>
                <a:ea typeface="ＭＳ Ｐゴシック" charset="0"/>
                <a:cs typeface="ＭＳ Ｐゴシック" charset="0"/>
              </a:defRPr>
            </a:lvl1pPr>
            <a:lvl2pPr marL="742950" indent="-285750">
              <a:defRPr sz="2400" i="1">
                <a:solidFill>
                  <a:schemeClr val="bg2"/>
                </a:solidFill>
                <a:latin typeface="Times New Roman" charset="0"/>
                <a:ea typeface="ＭＳ Ｐゴシック" charset="0"/>
              </a:defRPr>
            </a:lvl2pPr>
            <a:lvl3pPr marL="1143000" indent="-228600">
              <a:defRPr sz="2400" i="1">
                <a:solidFill>
                  <a:schemeClr val="bg2"/>
                </a:solidFill>
                <a:latin typeface="Times New Roman" charset="0"/>
                <a:ea typeface="ＭＳ Ｐゴシック" charset="0"/>
              </a:defRPr>
            </a:lvl3pPr>
            <a:lvl4pPr marL="1600200" indent="-228600">
              <a:defRPr sz="2400" i="1">
                <a:solidFill>
                  <a:schemeClr val="bg2"/>
                </a:solidFill>
                <a:latin typeface="Times New Roman" charset="0"/>
                <a:ea typeface="ＭＳ Ｐゴシック" charset="0"/>
              </a:defRPr>
            </a:lvl4pPr>
            <a:lvl5pPr marL="2057400" indent="-228600">
              <a:defRPr sz="2400" i="1">
                <a:solidFill>
                  <a:schemeClr val="bg2"/>
                </a:solidFill>
                <a:latin typeface="Times New Roman" charset="0"/>
                <a:ea typeface="ＭＳ Ｐゴシック" charset="0"/>
              </a:defRPr>
            </a:lvl5pPr>
            <a:lvl6pPr marL="2514600" indent="-228600" algn="ctr" eaLnBrk="0" fontAlgn="base" hangingPunct="0">
              <a:spcBef>
                <a:spcPct val="0"/>
              </a:spcBef>
              <a:spcAft>
                <a:spcPct val="0"/>
              </a:spcAft>
              <a:defRPr sz="2400" i="1">
                <a:solidFill>
                  <a:schemeClr val="bg2"/>
                </a:solidFill>
                <a:latin typeface="Times New Roman" charset="0"/>
                <a:ea typeface="ＭＳ Ｐゴシック" charset="0"/>
              </a:defRPr>
            </a:lvl6pPr>
            <a:lvl7pPr marL="2971800" indent="-228600" algn="ctr" eaLnBrk="0" fontAlgn="base" hangingPunct="0">
              <a:spcBef>
                <a:spcPct val="0"/>
              </a:spcBef>
              <a:spcAft>
                <a:spcPct val="0"/>
              </a:spcAft>
              <a:defRPr sz="2400" i="1">
                <a:solidFill>
                  <a:schemeClr val="bg2"/>
                </a:solidFill>
                <a:latin typeface="Times New Roman" charset="0"/>
                <a:ea typeface="ＭＳ Ｐゴシック" charset="0"/>
              </a:defRPr>
            </a:lvl7pPr>
            <a:lvl8pPr marL="3429000" indent="-228600" algn="ctr" eaLnBrk="0" fontAlgn="base" hangingPunct="0">
              <a:spcBef>
                <a:spcPct val="0"/>
              </a:spcBef>
              <a:spcAft>
                <a:spcPct val="0"/>
              </a:spcAft>
              <a:defRPr sz="2400" i="1">
                <a:solidFill>
                  <a:schemeClr val="bg2"/>
                </a:solidFill>
                <a:latin typeface="Times New Roman" charset="0"/>
                <a:ea typeface="ＭＳ Ｐゴシック" charset="0"/>
              </a:defRPr>
            </a:lvl8pPr>
            <a:lvl9pPr marL="3886200" indent="-228600" algn="ctr" eaLnBrk="0" fontAlgn="base" hangingPunct="0">
              <a:spcBef>
                <a:spcPct val="0"/>
              </a:spcBef>
              <a:spcAft>
                <a:spcPct val="0"/>
              </a:spcAft>
              <a:defRPr sz="2400" i="1">
                <a:solidFill>
                  <a:schemeClr val="bg2"/>
                </a:solidFill>
                <a:latin typeface="Times New Roman" charset="0"/>
                <a:ea typeface="ＭＳ Ｐゴシック" charset="0"/>
              </a:defRPr>
            </a:lvl9pPr>
          </a:lstStyle>
          <a:p>
            <a:pPr marL="0" marR="0" algn="ctr" defTabSz="685800" hangingPunct="1">
              <a:defRPr/>
            </a:pPr>
            <a:r>
              <a:rPr lang="en-US" sz="1500" i="0" dirty="0">
                <a:solidFill>
                  <a:srgbClr val="660066"/>
                </a:solidFill>
                <a:uFillTx/>
              </a:rPr>
              <a:t>HISPEC</a:t>
            </a:r>
          </a:p>
          <a:p>
            <a:pPr marL="0" marR="0" algn="ctr" defTabSz="685800" hangingPunct="1">
              <a:defRPr/>
            </a:pPr>
            <a:r>
              <a:rPr lang="en-US" sz="1500" i="0" dirty="0">
                <a:solidFill>
                  <a:srgbClr val="660066"/>
                </a:solidFill>
                <a:uFillTx/>
              </a:rPr>
              <a:t>DESPEC</a:t>
            </a:r>
          </a:p>
          <a:p>
            <a:pPr marL="0" marR="0" algn="ctr" defTabSz="685800" hangingPunct="1">
              <a:defRPr/>
            </a:pPr>
            <a:r>
              <a:rPr lang="en-US" sz="1500" i="0" dirty="0">
                <a:solidFill>
                  <a:srgbClr val="660066"/>
                </a:solidFill>
                <a:uFillTx/>
              </a:rPr>
              <a:t>MATS</a:t>
            </a:r>
          </a:p>
          <a:p>
            <a:pPr marL="0" marR="0" algn="ctr" defTabSz="685800" hangingPunct="1">
              <a:defRPr/>
            </a:pPr>
            <a:r>
              <a:rPr lang="en-US" sz="1500" i="0" dirty="0" err="1">
                <a:solidFill>
                  <a:srgbClr val="660066"/>
                </a:solidFill>
                <a:uFillTx/>
              </a:rPr>
              <a:t>LaSPEC</a:t>
            </a:r>
            <a:endParaRPr lang="en-US" sz="1500" i="0" dirty="0">
              <a:solidFill>
                <a:srgbClr val="660066"/>
              </a:solidFill>
              <a:uFillTx/>
            </a:endParaRPr>
          </a:p>
        </p:txBody>
      </p:sp>
      <p:sp>
        <p:nvSpPr>
          <p:cNvPr id="19" name="TextBox 18">
            <a:extLst>
              <a:ext uri="{FF2B5EF4-FFF2-40B4-BE49-F238E27FC236}">
                <a16:creationId xmlns:a16="http://schemas.microsoft.com/office/drawing/2014/main" id="{A9262D02-E18A-DA43-837B-9DE741334261}"/>
              </a:ext>
            </a:extLst>
          </p:cNvPr>
          <p:cNvSpPr txBox="1"/>
          <p:nvPr/>
        </p:nvSpPr>
        <p:spPr>
          <a:xfrm rot="20644648">
            <a:off x="5557110" y="4506659"/>
            <a:ext cx="402674"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LEB</a:t>
            </a:r>
          </a:p>
        </p:txBody>
      </p:sp>
      <p:sp>
        <p:nvSpPr>
          <p:cNvPr id="20" name="Text Box 18">
            <a:extLst>
              <a:ext uri="{FF2B5EF4-FFF2-40B4-BE49-F238E27FC236}">
                <a16:creationId xmlns:a16="http://schemas.microsoft.com/office/drawing/2014/main" id="{4C13829A-EF71-224E-925A-CA60FD42C4C9}"/>
              </a:ext>
            </a:extLst>
          </p:cNvPr>
          <p:cNvSpPr txBox="1">
            <a:spLocks noChangeArrowheads="1"/>
          </p:cNvSpPr>
          <p:nvPr/>
        </p:nvSpPr>
        <p:spPr bwMode="auto">
          <a:xfrm>
            <a:off x="4849296" y="4690397"/>
            <a:ext cx="50526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none" anchor="ctr">
            <a:spAutoFit/>
          </a:bodyPr>
          <a:lstStyle>
            <a:lvl1pPr>
              <a:defRPr sz="2400" i="1">
                <a:solidFill>
                  <a:schemeClr val="bg2"/>
                </a:solidFill>
                <a:latin typeface="Times New Roman" charset="0"/>
                <a:ea typeface="ＭＳ Ｐゴシック" charset="0"/>
                <a:cs typeface="ＭＳ Ｐゴシック" charset="0"/>
              </a:defRPr>
            </a:lvl1pPr>
            <a:lvl2pPr marL="742950" indent="-285750">
              <a:defRPr sz="2400" i="1">
                <a:solidFill>
                  <a:schemeClr val="bg2"/>
                </a:solidFill>
                <a:latin typeface="Times New Roman" charset="0"/>
                <a:ea typeface="ＭＳ Ｐゴシック" charset="0"/>
              </a:defRPr>
            </a:lvl2pPr>
            <a:lvl3pPr marL="1143000" indent="-228600">
              <a:defRPr sz="2400" i="1">
                <a:solidFill>
                  <a:schemeClr val="bg2"/>
                </a:solidFill>
                <a:latin typeface="Times New Roman" charset="0"/>
                <a:ea typeface="ＭＳ Ｐゴシック" charset="0"/>
              </a:defRPr>
            </a:lvl3pPr>
            <a:lvl4pPr marL="1600200" indent="-228600">
              <a:defRPr sz="2400" i="1">
                <a:solidFill>
                  <a:schemeClr val="bg2"/>
                </a:solidFill>
                <a:latin typeface="Times New Roman" charset="0"/>
                <a:ea typeface="ＭＳ Ｐゴシック" charset="0"/>
              </a:defRPr>
            </a:lvl4pPr>
            <a:lvl5pPr marL="2057400" indent="-228600">
              <a:defRPr sz="2400" i="1">
                <a:solidFill>
                  <a:schemeClr val="bg2"/>
                </a:solidFill>
                <a:latin typeface="Times New Roman" charset="0"/>
                <a:ea typeface="ＭＳ Ｐゴシック" charset="0"/>
              </a:defRPr>
            </a:lvl5pPr>
            <a:lvl6pPr marL="2514600" indent="-228600" algn="ctr" eaLnBrk="0" fontAlgn="base" hangingPunct="0">
              <a:spcBef>
                <a:spcPct val="0"/>
              </a:spcBef>
              <a:spcAft>
                <a:spcPct val="0"/>
              </a:spcAft>
              <a:defRPr sz="2400" i="1">
                <a:solidFill>
                  <a:schemeClr val="bg2"/>
                </a:solidFill>
                <a:latin typeface="Times New Roman" charset="0"/>
                <a:ea typeface="ＭＳ Ｐゴシック" charset="0"/>
              </a:defRPr>
            </a:lvl6pPr>
            <a:lvl7pPr marL="2971800" indent="-228600" algn="ctr" eaLnBrk="0" fontAlgn="base" hangingPunct="0">
              <a:spcBef>
                <a:spcPct val="0"/>
              </a:spcBef>
              <a:spcAft>
                <a:spcPct val="0"/>
              </a:spcAft>
              <a:defRPr sz="2400" i="1">
                <a:solidFill>
                  <a:schemeClr val="bg2"/>
                </a:solidFill>
                <a:latin typeface="Times New Roman" charset="0"/>
                <a:ea typeface="ＭＳ Ｐゴシック" charset="0"/>
              </a:defRPr>
            </a:lvl7pPr>
            <a:lvl8pPr marL="3429000" indent="-228600" algn="ctr" eaLnBrk="0" fontAlgn="base" hangingPunct="0">
              <a:spcBef>
                <a:spcPct val="0"/>
              </a:spcBef>
              <a:spcAft>
                <a:spcPct val="0"/>
              </a:spcAft>
              <a:defRPr sz="2400" i="1">
                <a:solidFill>
                  <a:schemeClr val="bg2"/>
                </a:solidFill>
                <a:latin typeface="Times New Roman" charset="0"/>
                <a:ea typeface="ＭＳ Ｐゴシック" charset="0"/>
              </a:defRPr>
            </a:lvl8pPr>
            <a:lvl9pPr marL="3886200" indent="-228600" algn="ctr" eaLnBrk="0" fontAlgn="base" hangingPunct="0">
              <a:spcBef>
                <a:spcPct val="0"/>
              </a:spcBef>
              <a:spcAft>
                <a:spcPct val="0"/>
              </a:spcAft>
              <a:defRPr sz="2400" i="1">
                <a:solidFill>
                  <a:schemeClr val="bg2"/>
                </a:solidFill>
                <a:latin typeface="Times New Roman" charset="0"/>
                <a:ea typeface="ＭＳ Ｐゴシック" charset="0"/>
              </a:defRPr>
            </a:lvl9pPr>
          </a:lstStyle>
          <a:p>
            <a:pPr marL="0" marR="0" algn="ctr" defTabSz="685800" hangingPunct="1">
              <a:defRPr/>
            </a:pPr>
            <a:r>
              <a:rPr lang="en-US" sz="1500" i="0" dirty="0">
                <a:solidFill>
                  <a:srgbClr val="C0504D"/>
                </a:solidFill>
                <a:uFillTx/>
              </a:rPr>
              <a:t>R</a:t>
            </a:r>
            <a:r>
              <a:rPr lang="en-US" sz="1500" i="0" baseline="30000" dirty="0">
                <a:solidFill>
                  <a:srgbClr val="C0504D"/>
                </a:solidFill>
                <a:uFillTx/>
              </a:rPr>
              <a:t>3</a:t>
            </a:r>
            <a:r>
              <a:rPr lang="en-US" sz="1500" i="0" dirty="0">
                <a:solidFill>
                  <a:srgbClr val="C0504D"/>
                </a:solidFill>
                <a:uFillTx/>
              </a:rPr>
              <a:t>B</a:t>
            </a:r>
          </a:p>
        </p:txBody>
      </p:sp>
      <p:sp>
        <p:nvSpPr>
          <p:cNvPr id="21" name="Text Box 18">
            <a:extLst>
              <a:ext uri="{FF2B5EF4-FFF2-40B4-BE49-F238E27FC236}">
                <a16:creationId xmlns:a16="http://schemas.microsoft.com/office/drawing/2014/main" id="{4EAE08B5-C21E-064A-81D2-5F9AA355DD4A}"/>
              </a:ext>
            </a:extLst>
          </p:cNvPr>
          <p:cNvSpPr txBox="1">
            <a:spLocks noChangeArrowheads="1"/>
          </p:cNvSpPr>
          <p:nvPr/>
        </p:nvSpPr>
        <p:spPr bwMode="auto">
          <a:xfrm>
            <a:off x="6678234" y="3318796"/>
            <a:ext cx="127574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square" anchor="ctr">
            <a:spAutoFit/>
          </a:bodyPr>
          <a:lstStyle>
            <a:lvl1pPr>
              <a:defRPr sz="2400" i="1">
                <a:solidFill>
                  <a:schemeClr val="bg2"/>
                </a:solidFill>
                <a:latin typeface="Times New Roman" charset="0"/>
                <a:ea typeface="ＭＳ Ｐゴシック" charset="0"/>
                <a:cs typeface="ＭＳ Ｐゴシック" charset="0"/>
              </a:defRPr>
            </a:lvl1pPr>
            <a:lvl2pPr marL="742950" indent="-285750">
              <a:defRPr sz="2400" i="1">
                <a:solidFill>
                  <a:schemeClr val="bg2"/>
                </a:solidFill>
                <a:latin typeface="Times New Roman" charset="0"/>
                <a:ea typeface="ＭＳ Ｐゴシック" charset="0"/>
              </a:defRPr>
            </a:lvl2pPr>
            <a:lvl3pPr marL="1143000" indent="-228600">
              <a:defRPr sz="2400" i="1">
                <a:solidFill>
                  <a:schemeClr val="bg2"/>
                </a:solidFill>
                <a:latin typeface="Times New Roman" charset="0"/>
                <a:ea typeface="ＭＳ Ｐゴシック" charset="0"/>
              </a:defRPr>
            </a:lvl3pPr>
            <a:lvl4pPr marL="1600200" indent="-228600">
              <a:defRPr sz="2400" i="1">
                <a:solidFill>
                  <a:schemeClr val="bg2"/>
                </a:solidFill>
                <a:latin typeface="Times New Roman" charset="0"/>
                <a:ea typeface="ＭＳ Ｐゴシック" charset="0"/>
              </a:defRPr>
            </a:lvl4pPr>
            <a:lvl5pPr marL="2057400" indent="-228600">
              <a:defRPr sz="2400" i="1">
                <a:solidFill>
                  <a:schemeClr val="bg2"/>
                </a:solidFill>
                <a:latin typeface="Times New Roman" charset="0"/>
                <a:ea typeface="ＭＳ Ｐゴシック" charset="0"/>
              </a:defRPr>
            </a:lvl5pPr>
            <a:lvl6pPr marL="2514600" indent="-228600" algn="ctr" eaLnBrk="0" fontAlgn="base" hangingPunct="0">
              <a:spcBef>
                <a:spcPct val="0"/>
              </a:spcBef>
              <a:spcAft>
                <a:spcPct val="0"/>
              </a:spcAft>
              <a:defRPr sz="2400" i="1">
                <a:solidFill>
                  <a:schemeClr val="bg2"/>
                </a:solidFill>
                <a:latin typeface="Times New Roman" charset="0"/>
                <a:ea typeface="ＭＳ Ｐゴシック" charset="0"/>
              </a:defRPr>
            </a:lvl6pPr>
            <a:lvl7pPr marL="2971800" indent="-228600" algn="ctr" eaLnBrk="0" fontAlgn="base" hangingPunct="0">
              <a:spcBef>
                <a:spcPct val="0"/>
              </a:spcBef>
              <a:spcAft>
                <a:spcPct val="0"/>
              </a:spcAft>
              <a:defRPr sz="2400" i="1">
                <a:solidFill>
                  <a:schemeClr val="bg2"/>
                </a:solidFill>
                <a:latin typeface="Times New Roman" charset="0"/>
                <a:ea typeface="ＭＳ Ｐゴシック" charset="0"/>
              </a:defRPr>
            </a:lvl7pPr>
            <a:lvl8pPr marL="3429000" indent="-228600" algn="ctr" eaLnBrk="0" fontAlgn="base" hangingPunct="0">
              <a:spcBef>
                <a:spcPct val="0"/>
              </a:spcBef>
              <a:spcAft>
                <a:spcPct val="0"/>
              </a:spcAft>
              <a:defRPr sz="2400" i="1">
                <a:solidFill>
                  <a:schemeClr val="bg2"/>
                </a:solidFill>
                <a:latin typeface="Times New Roman" charset="0"/>
                <a:ea typeface="ＭＳ Ｐゴシック" charset="0"/>
              </a:defRPr>
            </a:lvl8pPr>
            <a:lvl9pPr marL="3886200" indent="-228600" algn="ctr" eaLnBrk="0" fontAlgn="base" hangingPunct="0">
              <a:spcBef>
                <a:spcPct val="0"/>
              </a:spcBef>
              <a:spcAft>
                <a:spcPct val="0"/>
              </a:spcAft>
              <a:defRPr sz="2400" i="1">
                <a:solidFill>
                  <a:schemeClr val="bg2"/>
                </a:solidFill>
                <a:latin typeface="Times New Roman" charset="0"/>
                <a:ea typeface="ＭＳ Ｐゴシック" charset="0"/>
              </a:defRPr>
            </a:lvl9pPr>
          </a:lstStyle>
          <a:p>
            <a:pPr marL="0" marR="0" algn="ctr" defTabSz="685800" hangingPunct="1">
              <a:defRPr/>
            </a:pPr>
            <a:r>
              <a:rPr lang="en-US" sz="1500" i="0" dirty="0">
                <a:solidFill>
                  <a:srgbClr val="00B050"/>
                </a:solidFill>
                <a:uFillTx/>
              </a:rPr>
              <a:t>Super-FRS EC</a:t>
            </a:r>
          </a:p>
        </p:txBody>
      </p:sp>
      <p:sp>
        <p:nvSpPr>
          <p:cNvPr id="22" name="AutoShape 7">
            <a:extLst>
              <a:ext uri="{FF2B5EF4-FFF2-40B4-BE49-F238E27FC236}">
                <a16:creationId xmlns:a16="http://schemas.microsoft.com/office/drawing/2014/main" id="{E182DB46-56DC-7F48-8FF0-8E5E274CD121}"/>
              </a:ext>
            </a:extLst>
          </p:cNvPr>
          <p:cNvSpPr>
            <a:spLocks noChangeArrowheads="1"/>
          </p:cNvSpPr>
          <p:nvPr/>
        </p:nvSpPr>
        <p:spPr bwMode="auto">
          <a:xfrm rot="10800000">
            <a:off x="5786719" y="3558939"/>
            <a:ext cx="884651" cy="80572"/>
          </a:xfrm>
          <a:prstGeom prst="rightArrow">
            <a:avLst>
              <a:gd name="adj1" fmla="val 50000"/>
              <a:gd name="adj2" fmla="val 466111"/>
            </a:avLst>
          </a:prstGeom>
          <a:solidFill>
            <a:srgbClr val="00B050"/>
          </a:solidFill>
          <a:ln w="9525">
            <a:solidFill>
              <a:srgbClr val="00B050"/>
            </a:solidFill>
            <a:miter lim="800000"/>
            <a:headEnd/>
            <a:tailEnd/>
          </a:ln>
        </p:spPr>
        <p:txBody>
          <a:bodyPr wrap="none" anchor="ctr"/>
          <a:lstStyle/>
          <a:p>
            <a:pPr marL="0" marR="0" algn="ctr" defTabSz="685800" hangingPunct="1">
              <a:defRPr/>
            </a:pPr>
            <a:endParaRPr lang="en-US" sz="1350">
              <a:solidFill>
                <a:srgbClr val="008000"/>
              </a:solidFill>
              <a:uFillTx/>
              <a:latin typeface="Arial" pitchFamily="34" charset="0"/>
            </a:endParaRPr>
          </a:p>
        </p:txBody>
      </p:sp>
      <p:sp>
        <p:nvSpPr>
          <p:cNvPr id="23" name="AutoShape 7">
            <a:extLst>
              <a:ext uri="{FF2B5EF4-FFF2-40B4-BE49-F238E27FC236}">
                <a16:creationId xmlns:a16="http://schemas.microsoft.com/office/drawing/2014/main" id="{350F31A1-EFC1-C642-8186-96B897B55B55}"/>
              </a:ext>
            </a:extLst>
          </p:cNvPr>
          <p:cNvSpPr>
            <a:spLocks noChangeArrowheads="1"/>
          </p:cNvSpPr>
          <p:nvPr/>
        </p:nvSpPr>
        <p:spPr bwMode="auto">
          <a:xfrm rot="20889758">
            <a:off x="3387558" y="4685596"/>
            <a:ext cx="1140396" cy="129350"/>
          </a:xfrm>
          <a:prstGeom prst="rightArrow">
            <a:avLst>
              <a:gd name="adj1" fmla="val 50000"/>
              <a:gd name="adj2" fmla="val 466111"/>
            </a:avLst>
          </a:prstGeom>
          <a:solidFill>
            <a:srgbClr val="FFC000"/>
          </a:solidFill>
          <a:ln w="9525">
            <a:solidFill>
              <a:sysClr val="windowText" lastClr="000000"/>
            </a:solidFill>
            <a:miter lim="800000"/>
            <a:headEnd/>
            <a:tailEnd/>
          </a:ln>
        </p:spPr>
        <p:txBody>
          <a:bodyPr wrap="none" anchor="ctr"/>
          <a:lstStyle/>
          <a:p>
            <a:pPr marL="0" marR="0" algn="ctr" defTabSz="685800" hangingPunct="1">
              <a:defRPr/>
            </a:pPr>
            <a:endParaRPr lang="en-US" sz="1350">
              <a:ln>
                <a:solidFill>
                  <a:prstClr val="black"/>
                </a:solidFill>
              </a:ln>
              <a:solidFill>
                <a:sysClr val="windowText" lastClr="000000"/>
              </a:solidFill>
              <a:uFillTx/>
              <a:latin typeface="Arial" pitchFamily="34" charset="0"/>
            </a:endParaRPr>
          </a:p>
        </p:txBody>
      </p:sp>
      <p:sp>
        <p:nvSpPr>
          <p:cNvPr id="24" name="TextBox 23">
            <a:extLst>
              <a:ext uri="{FF2B5EF4-FFF2-40B4-BE49-F238E27FC236}">
                <a16:creationId xmlns:a16="http://schemas.microsoft.com/office/drawing/2014/main" id="{CAE07845-5C8C-7A49-BD90-AC0BA450F506}"/>
              </a:ext>
            </a:extLst>
          </p:cNvPr>
          <p:cNvSpPr txBox="1"/>
          <p:nvPr/>
        </p:nvSpPr>
        <p:spPr>
          <a:xfrm rot="18929376">
            <a:off x="5138193" y="4266582"/>
            <a:ext cx="421910"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HEB</a:t>
            </a:r>
          </a:p>
        </p:txBody>
      </p:sp>
      <p:sp>
        <p:nvSpPr>
          <p:cNvPr id="25" name="AutoShape 12">
            <a:extLst>
              <a:ext uri="{FF2B5EF4-FFF2-40B4-BE49-F238E27FC236}">
                <a16:creationId xmlns:a16="http://schemas.microsoft.com/office/drawing/2014/main" id="{CB8B09C8-5E1F-D14D-A7EE-80B51B13CAF8}"/>
              </a:ext>
            </a:extLst>
          </p:cNvPr>
          <p:cNvSpPr>
            <a:spLocks noChangeArrowheads="1"/>
          </p:cNvSpPr>
          <p:nvPr/>
        </p:nvSpPr>
        <p:spPr bwMode="auto">
          <a:xfrm rot="18227360">
            <a:off x="3012281" y="3970211"/>
            <a:ext cx="1662113" cy="126206"/>
          </a:xfrm>
          <a:prstGeom prst="rightArrow">
            <a:avLst>
              <a:gd name="adj1" fmla="val 50000"/>
              <a:gd name="adj2" fmla="val 462590"/>
            </a:avLst>
          </a:prstGeom>
          <a:solidFill>
            <a:srgbClr val="FFC000"/>
          </a:solidFill>
          <a:ln w="9525">
            <a:solidFill>
              <a:sysClr val="windowText" lastClr="000000"/>
            </a:solidFill>
            <a:miter lim="800000"/>
            <a:headEnd/>
            <a:tailEnd/>
          </a:ln>
        </p:spPr>
        <p:txBody>
          <a:bodyPr wrap="none" anchor="ctr"/>
          <a:lstStyle/>
          <a:p>
            <a:pPr marL="0" marR="0" algn="ctr" defTabSz="685800" hangingPunct="1">
              <a:defRPr/>
            </a:pPr>
            <a:endParaRPr lang="en-US" sz="1350">
              <a:solidFill>
                <a:sysClr val="windowText" lastClr="000000"/>
              </a:solidFill>
              <a:uFillTx/>
              <a:latin typeface="Arial" pitchFamily="34" charset="0"/>
            </a:endParaRPr>
          </a:p>
        </p:txBody>
      </p:sp>
      <p:sp>
        <p:nvSpPr>
          <p:cNvPr id="26" name="TextBox 25">
            <a:extLst>
              <a:ext uri="{FF2B5EF4-FFF2-40B4-BE49-F238E27FC236}">
                <a16:creationId xmlns:a16="http://schemas.microsoft.com/office/drawing/2014/main" id="{B54420B0-8B9C-094A-864A-63E7997C3DD5}"/>
              </a:ext>
            </a:extLst>
          </p:cNvPr>
          <p:cNvSpPr txBox="1"/>
          <p:nvPr/>
        </p:nvSpPr>
        <p:spPr>
          <a:xfrm>
            <a:off x="3707026" y="1636690"/>
            <a:ext cx="627096" cy="2308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p-LINAC</a:t>
            </a:r>
          </a:p>
        </p:txBody>
      </p:sp>
      <p:sp>
        <p:nvSpPr>
          <p:cNvPr id="27" name="AutoShape 7">
            <a:extLst>
              <a:ext uri="{FF2B5EF4-FFF2-40B4-BE49-F238E27FC236}">
                <a16:creationId xmlns:a16="http://schemas.microsoft.com/office/drawing/2014/main" id="{E1FD1E6D-CF67-4340-9B56-4FE887AF335B}"/>
              </a:ext>
            </a:extLst>
          </p:cNvPr>
          <p:cNvSpPr>
            <a:spLocks noChangeArrowheads="1"/>
          </p:cNvSpPr>
          <p:nvPr/>
        </p:nvSpPr>
        <p:spPr bwMode="auto">
          <a:xfrm rot="16200000">
            <a:off x="4815651" y="4472855"/>
            <a:ext cx="513385" cy="57150"/>
          </a:xfrm>
          <a:prstGeom prst="rightArrow">
            <a:avLst>
              <a:gd name="adj1" fmla="val 50000"/>
              <a:gd name="adj2" fmla="val 466111"/>
            </a:avLst>
          </a:prstGeom>
          <a:solidFill>
            <a:srgbClr val="C0504D"/>
          </a:solidFill>
          <a:ln w="9525">
            <a:solidFill>
              <a:sysClr val="windowText" lastClr="000000"/>
            </a:solidFill>
            <a:miter lim="800000"/>
            <a:headEnd/>
            <a:tailEnd/>
          </a:ln>
        </p:spPr>
        <p:txBody>
          <a:bodyPr wrap="none" anchor="ctr"/>
          <a:lstStyle/>
          <a:p>
            <a:pPr marL="0" marR="0" algn="ctr" defTabSz="685800" hangingPunct="1">
              <a:defRPr/>
            </a:pPr>
            <a:endParaRPr lang="en-US" sz="1350">
              <a:solidFill>
                <a:srgbClr val="008000"/>
              </a:solidFill>
              <a:uFillTx/>
              <a:latin typeface="Arial" pitchFamily="34" charset="0"/>
            </a:endParaRPr>
          </a:p>
        </p:txBody>
      </p:sp>
      <p:sp>
        <p:nvSpPr>
          <p:cNvPr id="28" name="TextBox 27">
            <a:extLst>
              <a:ext uri="{FF2B5EF4-FFF2-40B4-BE49-F238E27FC236}">
                <a16:creationId xmlns:a16="http://schemas.microsoft.com/office/drawing/2014/main" id="{48EB51D3-255C-D54C-8233-A21C288B5B5E}"/>
              </a:ext>
            </a:extLst>
          </p:cNvPr>
          <p:cNvSpPr txBox="1"/>
          <p:nvPr/>
        </p:nvSpPr>
        <p:spPr>
          <a:xfrm>
            <a:off x="6031050" y="3101739"/>
            <a:ext cx="1101585" cy="369332"/>
          </a:xfrm>
          <a:prstGeom prst="rect">
            <a:avLst/>
          </a:prstGeom>
          <a:noFill/>
        </p:spPr>
        <p:txBody>
          <a:bodyPr wrap="none" rtlCol="0">
            <a:spAutoFit/>
          </a:bodyPr>
          <a:lstStyle/>
          <a:p>
            <a:pPr marL="0" marR="0" algn="ctr" defTabSz="685800" fontAlgn="base" hangingPunct="1">
              <a:spcBef>
                <a:spcPct val="0"/>
              </a:spcBef>
              <a:spcAft>
                <a:spcPct val="0"/>
              </a:spcAft>
            </a:pPr>
            <a:r>
              <a:rPr lang="en-GB" sz="900" kern="1200" dirty="0">
                <a:solidFill>
                  <a:prstClr val="black"/>
                </a:solidFill>
                <a:uFillTx/>
                <a:latin typeface="Arial"/>
              </a:rPr>
              <a:t>Rare Isotope</a:t>
            </a:r>
          </a:p>
          <a:p>
            <a:pPr marL="0" marR="0" algn="ctr" defTabSz="685800" fontAlgn="base" hangingPunct="1">
              <a:spcBef>
                <a:spcPct val="0"/>
              </a:spcBef>
              <a:spcAft>
                <a:spcPct val="0"/>
              </a:spcAft>
            </a:pPr>
            <a:r>
              <a:rPr lang="en-GB" sz="900" kern="1200" dirty="0">
                <a:solidFill>
                  <a:prstClr val="black"/>
                </a:solidFill>
                <a:uFillTx/>
                <a:latin typeface="Arial"/>
              </a:rPr>
              <a:t>Production Target</a:t>
            </a:r>
          </a:p>
        </p:txBody>
      </p:sp>
      <p:sp>
        <p:nvSpPr>
          <p:cNvPr id="29" name="AutoShape 7">
            <a:extLst>
              <a:ext uri="{FF2B5EF4-FFF2-40B4-BE49-F238E27FC236}">
                <a16:creationId xmlns:a16="http://schemas.microsoft.com/office/drawing/2014/main" id="{CA31069D-BC1C-AA42-9F95-B8F06C7255F8}"/>
              </a:ext>
            </a:extLst>
          </p:cNvPr>
          <p:cNvSpPr>
            <a:spLocks noChangeArrowheads="1"/>
          </p:cNvSpPr>
          <p:nvPr/>
        </p:nvSpPr>
        <p:spPr bwMode="auto">
          <a:xfrm rot="10800000">
            <a:off x="5782945" y="4407954"/>
            <a:ext cx="1003301" cy="80572"/>
          </a:xfrm>
          <a:prstGeom prst="rightArrow">
            <a:avLst>
              <a:gd name="adj1" fmla="val 50000"/>
              <a:gd name="adj2" fmla="val 466111"/>
            </a:avLst>
          </a:prstGeom>
          <a:solidFill>
            <a:srgbClr val="660066"/>
          </a:solidFill>
          <a:ln w="9525">
            <a:solidFill>
              <a:sysClr val="windowText" lastClr="000000"/>
            </a:solidFill>
            <a:miter lim="800000"/>
            <a:headEnd/>
            <a:tailEnd/>
          </a:ln>
        </p:spPr>
        <p:txBody>
          <a:bodyPr wrap="none" anchor="ctr"/>
          <a:lstStyle/>
          <a:p>
            <a:pPr marL="0" marR="0" algn="ctr" defTabSz="685800" hangingPunct="1">
              <a:defRPr/>
            </a:pPr>
            <a:endParaRPr lang="en-US" sz="1350">
              <a:solidFill>
                <a:srgbClr val="008000"/>
              </a:solidFill>
              <a:uFillTx/>
              <a:latin typeface="Arial" pitchFamily="34" charset="0"/>
            </a:endParaRPr>
          </a:p>
        </p:txBody>
      </p:sp>
    </p:spTree>
    <p:extLst>
      <p:ext uri="{BB962C8B-B14F-4D97-AF65-F5344CB8AC3E}">
        <p14:creationId xmlns:p14="http://schemas.microsoft.com/office/powerpoint/2010/main" val="424477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AA6E7-2C7F-42E1-83CF-758F701E49EC}"/>
              </a:ext>
            </a:extLst>
          </p:cNvPr>
          <p:cNvSpPr>
            <a:spLocks noGrp="1"/>
          </p:cNvSpPr>
          <p:nvPr>
            <p:ph type="title"/>
          </p:nvPr>
        </p:nvSpPr>
        <p:spPr>
          <a:xfrm>
            <a:off x="194910" y="325975"/>
            <a:ext cx="7764236" cy="460942"/>
          </a:xfrm>
        </p:spPr>
        <p:txBody>
          <a:bodyPr/>
          <a:lstStyle/>
          <a:p>
            <a:r>
              <a:rPr lang="de-DE" dirty="0">
                <a:solidFill>
                  <a:schemeClr val="tx1"/>
                </a:solidFill>
                <a:latin typeface="+mj-lt"/>
              </a:rPr>
              <a:t>Proton-</a:t>
            </a:r>
            <a:r>
              <a:rPr lang="de-DE" dirty="0" err="1">
                <a:solidFill>
                  <a:schemeClr val="tx1"/>
                </a:solidFill>
                <a:latin typeface="+mj-lt"/>
              </a:rPr>
              <a:t>capture</a:t>
            </a:r>
            <a:r>
              <a:rPr lang="de-DE" dirty="0">
                <a:solidFill>
                  <a:schemeClr val="tx1"/>
                </a:solidFill>
                <a:latin typeface="+mj-lt"/>
              </a:rPr>
              <a:t> </a:t>
            </a:r>
            <a:r>
              <a:rPr lang="de-DE" dirty="0" err="1">
                <a:solidFill>
                  <a:schemeClr val="tx1"/>
                </a:solidFill>
                <a:latin typeface="+mj-lt"/>
              </a:rPr>
              <a:t>rates</a:t>
            </a:r>
            <a:r>
              <a:rPr lang="de-DE" dirty="0">
                <a:solidFill>
                  <a:schemeClr val="tx1"/>
                </a:solidFill>
                <a:latin typeface="+mj-lt"/>
              </a:rPr>
              <a:t> </a:t>
            </a:r>
            <a:r>
              <a:rPr lang="de-DE" dirty="0" err="1">
                <a:solidFill>
                  <a:schemeClr val="tx1"/>
                </a:solidFill>
                <a:latin typeface="+mj-lt"/>
              </a:rPr>
              <a:t>for</a:t>
            </a:r>
            <a:r>
              <a:rPr lang="de-DE" dirty="0">
                <a:solidFill>
                  <a:schemeClr val="tx1"/>
                </a:solidFill>
                <a:latin typeface="+mj-lt"/>
              </a:rPr>
              <a:t> </a:t>
            </a:r>
            <a:r>
              <a:rPr lang="de-DE" dirty="0" err="1">
                <a:solidFill>
                  <a:schemeClr val="tx1"/>
                </a:solidFill>
                <a:latin typeface="+mj-lt"/>
              </a:rPr>
              <a:t>nuclear</a:t>
            </a:r>
            <a:r>
              <a:rPr lang="de-DE" dirty="0">
                <a:solidFill>
                  <a:schemeClr val="tx1"/>
                </a:solidFill>
                <a:latin typeface="+mj-lt"/>
              </a:rPr>
              <a:t> </a:t>
            </a:r>
            <a:r>
              <a:rPr lang="de-DE" dirty="0" err="1">
                <a:solidFill>
                  <a:schemeClr val="tx1"/>
                </a:solidFill>
                <a:latin typeface="+mj-lt"/>
              </a:rPr>
              <a:t>astrophysics</a:t>
            </a:r>
            <a:r>
              <a:rPr lang="de-DE" dirty="0">
                <a:solidFill>
                  <a:schemeClr val="tx1"/>
                </a:solidFill>
                <a:latin typeface="+mj-lt"/>
              </a:rPr>
              <a:t>:</a:t>
            </a:r>
            <a:endParaRPr lang="en-US" dirty="0">
              <a:latin typeface="+mj-lt"/>
            </a:endParaRPr>
          </a:p>
        </p:txBody>
      </p:sp>
      <p:pic>
        <p:nvPicPr>
          <p:cNvPr id="4" name="Picture 11">
            <a:extLst>
              <a:ext uri="{FF2B5EF4-FFF2-40B4-BE49-F238E27FC236}">
                <a16:creationId xmlns:a16="http://schemas.microsoft.com/office/drawing/2014/main" id="{9AE0B567-27DD-4B0E-8ABA-329393F296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10380" y="921426"/>
            <a:ext cx="1433621" cy="46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Bildergebnis für logo supported by bmbf">
            <a:extLst>
              <a:ext uri="{FF2B5EF4-FFF2-40B4-BE49-F238E27FC236}">
                <a16:creationId xmlns:a16="http://schemas.microsoft.com/office/drawing/2014/main" id="{4D57EBAC-F714-45DE-AE43-BC3BA309EB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601" y="4363754"/>
            <a:ext cx="904067" cy="567867"/>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2">
            <a:extLst>
              <a:ext uri="{FF2B5EF4-FFF2-40B4-BE49-F238E27FC236}">
                <a16:creationId xmlns:a16="http://schemas.microsoft.com/office/drawing/2014/main" id="{7CDB63B1-5E9A-4079-B800-CBF31D3081AA}"/>
              </a:ext>
            </a:extLst>
          </p:cNvPr>
          <p:cNvSpPr txBox="1">
            <a:spLocks/>
          </p:cNvSpPr>
          <p:nvPr/>
        </p:nvSpPr>
        <p:spPr>
          <a:xfrm>
            <a:off x="63054" y="1477280"/>
            <a:ext cx="4717026" cy="3855640"/>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192876" indent="-192876" defTabSz="257168" fontAlgn="base">
              <a:spcBef>
                <a:spcPts val="300"/>
              </a:spcBef>
              <a:spcAft>
                <a:spcPct val="0"/>
              </a:spcAft>
            </a:pPr>
            <a:r>
              <a:rPr lang="en-US" sz="1600" dirty="0"/>
              <a:t>study of radioactive </a:t>
            </a:r>
            <a:r>
              <a:rPr lang="en-US" sz="1600" baseline="30000" dirty="0"/>
              <a:t>118</a:t>
            </a:r>
            <a:r>
              <a:rPr lang="en-US" sz="1600" dirty="0"/>
              <a:t>Te (6 days half-life)</a:t>
            </a:r>
          </a:p>
          <a:p>
            <a:pPr marL="492907" lvl="1" indent="-192876" defTabSz="257168" fontAlgn="base">
              <a:spcBef>
                <a:spcPts val="300"/>
              </a:spcBef>
              <a:spcAft>
                <a:spcPct val="0"/>
              </a:spcAft>
            </a:pPr>
            <a:r>
              <a:rPr lang="en-US" sz="1400" dirty="0"/>
              <a:t>production, storage, accumulation and deceleration </a:t>
            </a:r>
            <a:br>
              <a:rPr lang="en-US" sz="1400" dirty="0"/>
            </a:br>
            <a:r>
              <a:rPr lang="en-US" sz="1400" dirty="0"/>
              <a:t>of </a:t>
            </a:r>
            <a:r>
              <a:rPr lang="en-US" sz="1400" baseline="30000" dirty="0"/>
              <a:t>118</a:t>
            </a:r>
            <a:r>
              <a:rPr lang="en-US" sz="1400" dirty="0"/>
              <a:t>Te in FRS-ESR</a:t>
            </a:r>
            <a:endParaRPr lang="en-US" sz="1400" u="sng" dirty="0"/>
          </a:p>
          <a:p>
            <a:pPr marL="492907" lvl="1" indent="-192876" defTabSz="257168" fontAlgn="base">
              <a:spcBef>
                <a:spcPts val="300"/>
              </a:spcBef>
              <a:spcAft>
                <a:spcPct val="0"/>
              </a:spcAft>
            </a:pPr>
            <a:r>
              <a:rPr lang="en-US" sz="1400" dirty="0"/>
              <a:t>proton-capture measurements</a:t>
            </a:r>
            <a:br>
              <a:rPr lang="en-US" sz="1400" dirty="0"/>
            </a:br>
            <a:r>
              <a:rPr lang="en-US" sz="1400" dirty="0"/>
              <a:t>realized at 7 MeV/u and 6 MeV/u</a:t>
            </a:r>
          </a:p>
          <a:p>
            <a:pPr marL="492907" lvl="1" indent="-192876" defTabSz="257168" fontAlgn="base">
              <a:spcBef>
                <a:spcPts val="300"/>
              </a:spcBef>
              <a:spcAft>
                <a:spcPct val="0"/>
              </a:spcAft>
            </a:pPr>
            <a:r>
              <a:rPr lang="en-US" sz="1400" dirty="0"/>
              <a:t>clear signatures with good statistics</a:t>
            </a:r>
          </a:p>
          <a:p>
            <a:pPr marL="266687" indent="-192876" defTabSz="257168" fontAlgn="base">
              <a:spcBef>
                <a:spcPts val="300"/>
              </a:spcBef>
              <a:spcAft>
                <a:spcPct val="0"/>
              </a:spcAft>
            </a:pPr>
            <a:r>
              <a:rPr lang="en-US" sz="1600" dirty="0"/>
              <a:t>new background-free detection method</a:t>
            </a:r>
          </a:p>
          <a:p>
            <a:pPr marL="538136" lvl="1" indent="-160731" defTabSz="257168" fontAlgn="base">
              <a:spcBef>
                <a:spcPts val="300"/>
              </a:spcBef>
              <a:spcAft>
                <a:spcPct val="0"/>
              </a:spcAft>
            </a:pPr>
            <a:r>
              <a:rPr lang="en-US" sz="1400" dirty="0"/>
              <a:t>maximized sensitivity for detection of</a:t>
            </a:r>
            <a:br>
              <a:rPr lang="en-US" sz="1400" dirty="0"/>
            </a:br>
            <a:r>
              <a:rPr lang="en-US" sz="1400" dirty="0"/>
              <a:t>proton-capture reactions </a:t>
            </a:r>
          </a:p>
          <a:p>
            <a:pPr marL="192876" indent="-192876" defTabSz="257168" fontAlgn="base">
              <a:spcBef>
                <a:spcPts val="300"/>
              </a:spcBef>
              <a:spcAft>
                <a:spcPct val="0"/>
              </a:spcAft>
            </a:pPr>
            <a:r>
              <a:rPr lang="en-US" sz="1600" dirty="0"/>
              <a:t>future prospects:</a:t>
            </a:r>
          </a:p>
          <a:p>
            <a:pPr marL="417899" lvl="1" indent="-160731" defTabSz="257168" fontAlgn="base">
              <a:spcBef>
                <a:spcPts val="300"/>
              </a:spcBef>
              <a:spcAft>
                <a:spcPct val="0"/>
              </a:spcAft>
              <a:tabLst>
                <a:tab pos="3674879" algn="l"/>
              </a:tabLst>
            </a:pPr>
            <a:r>
              <a:rPr lang="en-US" sz="1400" dirty="0"/>
              <a:t>full access to Gamow window energies in CRYRING</a:t>
            </a:r>
            <a:endParaRPr lang="de-DE" sz="1400" dirty="0"/>
          </a:p>
        </p:txBody>
      </p:sp>
      <p:grpSp>
        <p:nvGrpSpPr>
          <p:cNvPr id="8" name="Gruppieren 7">
            <a:extLst>
              <a:ext uri="{FF2B5EF4-FFF2-40B4-BE49-F238E27FC236}">
                <a16:creationId xmlns:a16="http://schemas.microsoft.com/office/drawing/2014/main" id="{6A70025C-68A9-4B08-9A68-E7EC6E461915}"/>
              </a:ext>
            </a:extLst>
          </p:cNvPr>
          <p:cNvGrpSpPr/>
          <p:nvPr/>
        </p:nvGrpSpPr>
        <p:grpSpPr>
          <a:xfrm>
            <a:off x="4974798" y="1307330"/>
            <a:ext cx="3699836" cy="1935243"/>
            <a:chOff x="5273629" y="1056444"/>
            <a:chExt cx="3699836" cy="1935243"/>
          </a:xfrm>
        </p:grpSpPr>
        <p:pic>
          <p:nvPicPr>
            <p:cNvPr id="11" name="Grafik 10">
              <a:extLst>
                <a:ext uri="{FF2B5EF4-FFF2-40B4-BE49-F238E27FC236}">
                  <a16:creationId xmlns:a16="http://schemas.microsoft.com/office/drawing/2014/main" id="{B7E997AF-DF62-4AA6-BFF4-60E2F4482BC3}"/>
                </a:ext>
              </a:extLst>
            </p:cNvPr>
            <p:cNvPicPr>
              <a:picLocks noChangeAspect="1"/>
            </p:cNvPicPr>
            <p:nvPr/>
          </p:nvPicPr>
          <p:blipFill>
            <a:blip r:embed="rId4"/>
            <a:stretch>
              <a:fillRect/>
            </a:stretch>
          </p:blipFill>
          <p:spPr>
            <a:xfrm>
              <a:off x="5273629" y="1056444"/>
              <a:ext cx="3699836" cy="1935243"/>
            </a:xfrm>
            <a:prstGeom prst="rect">
              <a:avLst/>
            </a:prstGeom>
          </p:spPr>
        </p:pic>
        <p:sp>
          <p:nvSpPr>
            <p:cNvPr id="13" name="Textfeld 12">
              <a:extLst>
                <a:ext uri="{FF2B5EF4-FFF2-40B4-BE49-F238E27FC236}">
                  <a16:creationId xmlns:a16="http://schemas.microsoft.com/office/drawing/2014/main" id="{B54B2742-37B8-4D16-9ADD-7CB615504089}"/>
                </a:ext>
              </a:extLst>
            </p:cNvPr>
            <p:cNvSpPr txBox="1"/>
            <p:nvPr/>
          </p:nvSpPr>
          <p:spPr>
            <a:xfrm rot="1187491">
              <a:off x="7341331" y="1363239"/>
              <a:ext cx="1574790" cy="523220"/>
            </a:xfrm>
            <a:prstGeom prst="rect">
              <a:avLst/>
            </a:prstGeom>
          </p:spPr>
          <p:txBody>
            <a:bodyPr vert="horz" wrap="none" lIns="91440" tIns="45720" rIns="91440" bIns="45720" rtlCol="0" anchor="t">
              <a:spAutoFit/>
            </a:bodyPr>
            <a:lstStyle/>
            <a:p>
              <a:pPr defTabSz="685783" eaLnBrk="0" fontAlgn="base" hangingPunct="0">
                <a:spcBef>
                  <a:spcPct val="0"/>
                </a:spcBef>
                <a:spcAft>
                  <a:spcPct val="0"/>
                </a:spcAft>
              </a:pPr>
              <a:r>
                <a:rPr lang="de-DE" sz="2800" b="1" baseline="30000" dirty="0">
                  <a:solidFill>
                    <a:srgbClr val="FF0000"/>
                  </a:solidFill>
                  <a:latin typeface="Times New Roman" panose="02020603050405020304" pitchFamily="18" charset="0"/>
                  <a:cs typeface="Times New Roman" panose="02020603050405020304" pitchFamily="18" charset="0"/>
                </a:rPr>
                <a:t>118</a:t>
              </a:r>
              <a:r>
                <a:rPr lang="de-DE" sz="2800" b="1" dirty="0">
                  <a:solidFill>
                    <a:srgbClr val="FF0000"/>
                  </a:solidFill>
                  <a:latin typeface="Times New Roman" panose="02020603050405020304" pitchFamily="18" charset="0"/>
                  <a:cs typeface="Times New Roman" panose="02020603050405020304" pitchFamily="18" charset="0"/>
                </a:rPr>
                <a:t>Te(</a:t>
              </a:r>
              <a:r>
                <a:rPr lang="de-DE" sz="2800" b="1" dirty="0" err="1">
                  <a:solidFill>
                    <a:srgbClr val="FF0000"/>
                  </a:solidFill>
                  <a:latin typeface="Times New Roman" panose="02020603050405020304" pitchFamily="18" charset="0"/>
                  <a:cs typeface="Times New Roman" panose="02020603050405020304" pitchFamily="18" charset="0"/>
                </a:rPr>
                <a:t>p,</a:t>
              </a:r>
              <a:r>
                <a:rPr lang="de-DE" sz="2800" b="1" dirty="0" err="1">
                  <a:solidFill>
                    <a:srgbClr val="FF0000"/>
                  </a:solidFill>
                  <a:latin typeface="Symbol" panose="05050102010706020507" pitchFamily="18" charset="2"/>
                  <a:cs typeface="Times New Roman" panose="02020603050405020304" pitchFamily="18" charset="0"/>
                </a:rPr>
                <a:t>g</a:t>
              </a:r>
              <a:r>
                <a:rPr lang="de-DE" sz="2800" b="1" dirty="0">
                  <a:solidFill>
                    <a:srgbClr val="FF0000"/>
                  </a:solidFill>
                  <a:latin typeface="Times New Roman" panose="02020603050405020304" pitchFamily="18" charset="0"/>
                  <a:cs typeface="Times New Roman" panose="02020603050405020304" pitchFamily="18" charset="0"/>
                </a:rPr>
                <a:t>)</a:t>
              </a:r>
            </a:p>
          </p:txBody>
        </p:sp>
      </p:grpSp>
      <p:pic>
        <p:nvPicPr>
          <p:cNvPr id="25" name="Picture 9">
            <a:extLst>
              <a:ext uri="{FF2B5EF4-FFF2-40B4-BE49-F238E27FC236}">
                <a16:creationId xmlns:a16="http://schemas.microsoft.com/office/drawing/2014/main" id="{E7F2EC6D-6A57-40FD-9204-EA71D1FC485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1640" y="4619247"/>
            <a:ext cx="416358" cy="386618"/>
          </a:xfrm>
          <a:prstGeom prst="rect">
            <a:avLst/>
          </a:prstGeom>
          <a:noFill/>
          <a:ln>
            <a:noFill/>
          </a:ln>
        </p:spPr>
      </p:pic>
      <p:pic>
        <p:nvPicPr>
          <p:cNvPr id="26" name="Picture 10">
            <a:extLst>
              <a:ext uri="{FF2B5EF4-FFF2-40B4-BE49-F238E27FC236}">
                <a16:creationId xmlns:a16="http://schemas.microsoft.com/office/drawing/2014/main" id="{71EE98D3-C8BB-4A1A-A3FB-DFE4EB63211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9512" y="4704989"/>
            <a:ext cx="654213" cy="262349"/>
          </a:xfrm>
          <a:prstGeom prst="rect">
            <a:avLst/>
          </a:prstGeom>
          <a:noFill/>
          <a:ln>
            <a:noFill/>
          </a:ln>
        </p:spPr>
      </p:pic>
      <p:pic>
        <p:nvPicPr>
          <p:cNvPr id="27" name="Picture 6" descr="http://www.math.uni-frankfurt.de/~kistler/dateien/Frankfurt.gif">
            <a:extLst>
              <a:ext uri="{FF2B5EF4-FFF2-40B4-BE49-F238E27FC236}">
                <a16:creationId xmlns:a16="http://schemas.microsoft.com/office/drawing/2014/main" id="{FE7145A5-3386-4168-828F-AD8D4A2634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2314" y="4646062"/>
            <a:ext cx="516068" cy="28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10">
            <a:extLst>
              <a:ext uri="{FF2B5EF4-FFF2-40B4-BE49-F238E27FC236}">
                <a16:creationId xmlns:a16="http://schemas.microsoft.com/office/drawing/2014/main" id="{1F4D16C9-AC77-4B19-B58F-0AE0D98B34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7725" y="4560865"/>
            <a:ext cx="352201" cy="3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fik 3">
            <a:extLst>
              <a:ext uri="{FF2B5EF4-FFF2-40B4-BE49-F238E27FC236}">
                <a16:creationId xmlns:a16="http://schemas.microsoft.com/office/drawing/2014/main" id="{28845495-1D6E-4B6E-8AA6-C0D0EE3D66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8749" t="17635" r="10486" b="19429"/>
          <a:stretch>
            <a:fillRect/>
          </a:stretch>
        </p:blipFill>
        <p:spPr bwMode="auto">
          <a:xfrm>
            <a:off x="3307836" y="4704989"/>
            <a:ext cx="914935" cy="2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fik 32">
            <a:extLst>
              <a:ext uri="{FF2B5EF4-FFF2-40B4-BE49-F238E27FC236}">
                <a16:creationId xmlns:a16="http://schemas.microsoft.com/office/drawing/2014/main" id="{8F982BBE-483F-47AB-A16A-6979DA1695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2447" y="4668643"/>
            <a:ext cx="640212" cy="331883"/>
          </a:xfrm>
          <a:prstGeom prst="rect">
            <a:avLst/>
          </a:prstGeom>
        </p:spPr>
      </p:pic>
      <p:sp>
        <p:nvSpPr>
          <p:cNvPr id="34" name="Textfeld 33">
            <a:extLst>
              <a:ext uri="{FF2B5EF4-FFF2-40B4-BE49-F238E27FC236}">
                <a16:creationId xmlns:a16="http://schemas.microsoft.com/office/drawing/2014/main" id="{FE4A7420-70FA-4278-84FF-1E1A3D2A824A}"/>
              </a:ext>
            </a:extLst>
          </p:cNvPr>
          <p:cNvSpPr txBox="1"/>
          <p:nvPr/>
        </p:nvSpPr>
        <p:spPr>
          <a:xfrm>
            <a:off x="-44598" y="4667255"/>
            <a:ext cx="1483098" cy="300082"/>
          </a:xfrm>
          <a:prstGeom prst="rect">
            <a:avLst/>
          </a:prstGeom>
          <a:noFill/>
        </p:spPr>
        <p:txBody>
          <a:bodyPr wrap="none" rtlCol="0">
            <a:spAutoFit/>
          </a:bodyPr>
          <a:lstStyle/>
          <a:p>
            <a:pPr defTabSz="685783" eaLnBrk="0" fontAlgn="base" hangingPunct="0">
              <a:spcBef>
                <a:spcPct val="0"/>
              </a:spcBef>
              <a:spcAft>
                <a:spcPct val="0"/>
              </a:spcAft>
            </a:pPr>
            <a:r>
              <a:rPr lang="de-DE" sz="1350" dirty="0">
                <a:solidFill>
                  <a:srgbClr val="000000"/>
                </a:solidFill>
                <a:latin typeface="Arial" panose="020B0604020202020204" pitchFamily="34" charset="0"/>
              </a:rPr>
              <a:t>Jan Glorius et al.</a:t>
            </a:r>
            <a:endParaRPr lang="en-US" sz="1350" dirty="0">
              <a:solidFill>
                <a:srgbClr val="000000"/>
              </a:solidFill>
              <a:latin typeface="Arial" panose="020B0604020202020204" pitchFamily="34" charset="0"/>
            </a:endParaRPr>
          </a:p>
        </p:txBody>
      </p:sp>
      <p:pic>
        <p:nvPicPr>
          <p:cNvPr id="36" name="Bild 6" descr="Bild 6">
            <a:extLst>
              <a:ext uri="{FF2B5EF4-FFF2-40B4-BE49-F238E27FC236}">
                <a16:creationId xmlns:a16="http://schemas.microsoft.com/office/drawing/2014/main" id="{720716B2-9B92-48EC-9D0D-F07FCD8E68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4088" y="4646063"/>
            <a:ext cx="723413" cy="241138"/>
          </a:xfrm>
          <a:prstGeom prst="rect">
            <a:avLst/>
          </a:prstGeom>
          <a:ln w="12700">
            <a:miter lim="400000"/>
          </a:ln>
        </p:spPr>
      </p:pic>
      <p:sp>
        <p:nvSpPr>
          <p:cNvPr id="3" name="Date Placeholder 2"/>
          <p:cNvSpPr>
            <a:spLocks noGrp="1"/>
          </p:cNvSpPr>
          <p:nvPr>
            <p:ph type="dt" sz="half" idx="2"/>
          </p:nvPr>
        </p:nvSpPr>
        <p:spPr>
          <a:xfrm>
            <a:off x="7123547" y="4914483"/>
            <a:ext cx="825285" cy="273844"/>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31.03.14</a:t>
            </a:r>
            <a:endParaRPr lang="de-DE" dirty="0"/>
          </a:p>
        </p:txBody>
      </p:sp>
      <p:sp>
        <p:nvSpPr>
          <p:cNvPr id="6" name="Footer Placeholder 5"/>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defPPr>
              <a:defRPr lang="de-DE"/>
            </a:defPPr>
            <a:lvl1pPr marL="0" algn="ctr" defTabSz="457200" rtl="0" eaLnBrk="1" latinLnBrk="0" hangingPunct="1">
              <a:defRPr sz="750" kern="1200">
                <a:solidFill>
                  <a:srgbClr val="33333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a:t>Name/Vortragstitel</a:t>
            </a:r>
            <a:endParaRPr lang="de-DE" dirty="0"/>
          </a:p>
        </p:txBody>
      </p:sp>
      <p:sp>
        <p:nvSpPr>
          <p:cNvPr id="24" name="TextBox 23"/>
          <p:cNvSpPr txBox="1"/>
          <p:nvPr/>
        </p:nvSpPr>
        <p:spPr>
          <a:xfrm>
            <a:off x="179088" y="904740"/>
            <a:ext cx="6186309" cy="369332"/>
          </a:xfrm>
          <a:prstGeom prst="rect">
            <a:avLst/>
          </a:prstGeom>
        </p:spPr>
        <p:txBody>
          <a:bodyPr vert="horz" wrap="none" lIns="91440" tIns="45720" rIns="91440" bIns="45720" rtlCol="0" anchor="t">
            <a:spAutoFit/>
          </a:bodyPr>
          <a:lstStyle/>
          <a:p>
            <a:r>
              <a:rPr lang="de-DE" dirty="0">
                <a:solidFill>
                  <a:srgbClr val="00B050"/>
                </a:solidFill>
              </a:rPr>
              <a:t>First </a:t>
            </a:r>
            <a:r>
              <a:rPr lang="de-DE" dirty="0" err="1">
                <a:solidFill>
                  <a:srgbClr val="00B050"/>
                </a:solidFill>
              </a:rPr>
              <a:t>reaction</a:t>
            </a:r>
            <a:r>
              <a:rPr lang="de-DE" dirty="0">
                <a:solidFill>
                  <a:srgbClr val="00B050"/>
                </a:solidFill>
              </a:rPr>
              <a:t> </a:t>
            </a:r>
            <a:r>
              <a:rPr lang="de-DE" dirty="0" err="1">
                <a:solidFill>
                  <a:srgbClr val="00B050"/>
                </a:solidFill>
              </a:rPr>
              <a:t>study</a:t>
            </a:r>
            <a:r>
              <a:rPr lang="de-DE" dirty="0">
                <a:solidFill>
                  <a:srgbClr val="00B050"/>
                </a:solidFill>
              </a:rPr>
              <a:t> on </a:t>
            </a:r>
            <a:r>
              <a:rPr lang="de-DE" dirty="0" err="1">
                <a:solidFill>
                  <a:srgbClr val="00B050"/>
                </a:solidFill>
              </a:rPr>
              <a:t>stored</a:t>
            </a:r>
            <a:r>
              <a:rPr lang="de-DE" dirty="0">
                <a:solidFill>
                  <a:srgbClr val="00B050"/>
                </a:solidFill>
              </a:rPr>
              <a:t> </a:t>
            </a:r>
            <a:r>
              <a:rPr lang="de-DE" dirty="0" err="1">
                <a:solidFill>
                  <a:srgbClr val="00B050"/>
                </a:solidFill>
              </a:rPr>
              <a:t>exotic</a:t>
            </a:r>
            <a:r>
              <a:rPr lang="de-DE" dirty="0">
                <a:solidFill>
                  <a:srgbClr val="00B050"/>
                </a:solidFill>
              </a:rPr>
              <a:t> beam at </a:t>
            </a:r>
            <a:r>
              <a:rPr lang="de-DE" b="1" dirty="0" err="1">
                <a:solidFill>
                  <a:srgbClr val="00B050"/>
                </a:solidFill>
              </a:rPr>
              <a:t>low</a:t>
            </a:r>
            <a:r>
              <a:rPr lang="de-DE" b="1" dirty="0">
                <a:solidFill>
                  <a:srgbClr val="00B050"/>
                </a:solidFill>
              </a:rPr>
              <a:t> </a:t>
            </a:r>
            <a:r>
              <a:rPr lang="de-DE" b="1" dirty="0" err="1">
                <a:solidFill>
                  <a:srgbClr val="00B050"/>
                </a:solidFill>
              </a:rPr>
              <a:t>energies</a:t>
            </a:r>
            <a:endParaRPr lang="en-GB" b="1" dirty="0">
              <a:solidFill>
                <a:srgbClr val="00B050"/>
              </a:solidFill>
            </a:endParaRPr>
          </a:p>
        </p:txBody>
      </p:sp>
      <p:pic>
        <p:nvPicPr>
          <p:cNvPr id="35"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9645"/>
          <a:stretch/>
        </p:blipFill>
        <p:spPr bwMode="auto">
          <a:xfrm>
            <a:off x="5852293" y="3345668"/>
            <a:ext cx="2096539" cy="142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701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10">
            <a:extLst>
              <a:ext uri="{FF2B5EF4-FFF2-40B4-BE49-F238E27FC236}">
                <a16:creationId xmlns:a16="http://schemas.microsoft.com/office/drawing/2014/main" id="{4F4AF8EA-0A95-EF48-A26C-82C6AF1A274F}"/>
              </a:ext>
            </a:extLst>
          </p:cNvPr>
          <p:cNvSpPr/>
          <p:nvPr/>
        </p:nvSpPr>
        <p:spPr>
          <a:xfrm>
            <a:off x="4405769" y="4213812"/>
            <a:ext cx="303784" cy="84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342900" hangingPunct="1"/>
            <a:endParaRPr lang="de-DE" sz="1350" kern="1200">
              <a:solidFill>
                <a:prstClr val="white"/>
              </a:solidFill>
              <a:uFillTx/>
              <a:latin typeface="Arial"/>
            </a:endParaRPr>
          </a:p>
        </p:txBody>
      </p:sp>
      <p:pic>
        <p:nvPicPr>
          <p:cNvPr id="6" name="Picture 4">
            <a:extLst>
              <a:ext uri="{FF2B5EF4-FFF2-40B4-BE49-F238E27FC236}">
                <a16:creationId xmlns:a16="http://schemas.microsoft.com/office/drawing/2014/main" id="{BDD0B6E4-C8B3-E447-AD8C-6C99BBFC07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573" y="964704"/>
            <a:ext cx="6837965" cy="3646915"/>
          </a:xfrm>
          <a:prstGeom prst="rect">
            <a:avLst/>
          </a:prstGeom>
        </p:spPr>
      </p:pic>
      <p:sp>
        <p:nvSpPr>
          <p:cNvPr id="7" name="Ellipse 8">
            <a:extLst>
              <a:ext uri="{FF2B5EF4-FFF2-40B4-BE49-F238E27FC236}">
                <a16:creationId xmlns:a16="http://schemas.microsoft.com/office/drawing/2014/main" id="{4B0D463B-4817-B840-ADCE-CEC42181B5CC}"/>
              </a:ext>
            </a:extLst>
          </p:cNvPr>
          <p:cNvSpPr>
            <a:spLocks noChangeArrowheads="1"/>
          </p:cNvSpPr>
          <p:nvPr/>
        </p:nvSpPr>
        <p:spPr bwMode="auto">
          <a:xfrm>
            <a:off x="4734019" y="2355727"/>
            <a:ext cx="107156" cy="108347"/>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defTabSz="342900" hangingPunct="1">
              <a:buClr>
                <a:srgbClr val="000000"/>
              </a:buClr>
              <a:buSzPct val="100000"/>
            </a:pPr>
            <a:endParaRPr lang="de-DE" altLang="de-DE" sz="1350" kern="1200">
              <a:solidFill>
                <a:prstClr val="black"/>
              </a:solidFill>
              <a:uFillTx/>
              <a:latin typeface="Arial"/>
            </a:endParaRPr>
          </a:p>
        </p:txBody>
      </p:sp>
      <p:sp>
        <p:nvSpPr>
          <p:cNvPr id="8" name="Textfeld 9">
            <a:extLst>
              <a:ext uri="{FF2B5EF4-FFF2-40B4-BE49-F238E27FC236}">
                <a16:creationId xmlns:a16="http://schemas.microsoft.com/office/drawing/2014/main" id="{67466215-0B68-BD40-8E88-F1953D75C1A8}"/>
              </a:ext>
            </a:extLst>
          </p:cNvPr>
          <p:cNvSpPr txBox="1"/>
          <p:nvPr/>
        </p:nvSpPr>
        <p:spPr>
          <a:xfrm>
            <a:off x="4950042" y="2247714"/>
            <a:ext cx="216000" cy="300082"/>
          </a:xfrm>
          <a:prstGeom prst="rect">
            <a:avLst/>
          </a:prstGeom>
          <a:solidFill>
            <a:srgbClr val="B3A2C7">
              <a:alpha val="85000"/>
            </a:srgbClr>
          </a:solidFill>
        </p:spPr>
        <p:txBody>
          <a:bodyPr wrap="square" rtlCol="0">
            <a:spAutoFit/>
          </a:bodyPr>
          <a:lstStyle/>
          <a:p>
            <a:pPr marL="0" marR="0" defTabSz="342900" hangingPunct="1"/>
            <a:r>
              <a:rPr lang="de-DE" sz="1350" b="1" kern="1200" dirty="0">
                <a:solidFill>
                  <a:srgbClr val="FF3399"/>
                </a:solidFill>
                <a:uFillTx/>
                <a:latin typeface="Arial"/>
              </a:rPr>
              <a:t>1</a:t>
            </a:r>
          </a:p>
        </p:txBody>
      </p:sp>
      <p:sp>
        <p:nvSpPr>
          <p:cNvPr id="9" name="Ellipse 11">
            <a:extLst>
              <a:ext uri="{FF2B5EF4-FFF2-40B4-BE49-F238E27FC236}">
                <a16:creationId xmlns:a16="http://schemas.microsoft.com/office/drawing/2014/main" id="{AD3536E7-3B52-EC4A-8EDD-CCA69F721BB4}"/>
              </a:ext>
            </a:extLst>
          </p:cNvPr>
          <p:cNvSpPr>
            <a:spLocks noChangeArrowheads="1"/>
          </p:cNvSpPr>
          <p:nvPr/>
        </p:nvSpPr>
        <p:spPr bwMode="auto">
          <a:xfrm>
            <a:off x="5112916" y="2517409"/>
            <a:ext cx="107156" cy="108347"/>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defTabSz="342900" hangingPunct="1">
              <a:buClr>
                <a:srgbClr val="000000"/>
              </a:buClr>
              <a:buSzPct val="100000"/>
            </a:pPr>
            <a:endParaRPr lang="de-DE" altLang="de-DE" sz="1350" kern="1200">
              <a:solidFill>
                <a:prstClr val="black"/>
              </a:solidFill>
              <a:uFillTx/>
              <a:latin typeface="Arial"/>
            </a:endParaRPr>
          </a:p>
        </p:txBody>
      </p:sp>
      <p:sp>
        <p:nvSpPr>
          <p:cNvPr id="10" name="Ellipse 13">
            <a:extLst>
              <a:ext uri="{FF2B5EF4-FFF2-40B4-BE49-F238E27FC236}">
                <a16:creationId xmlns:a16="http://schemas.microsoft.com/office/drawing/2014/main" id="{C7423D11-BC8B-D04B-9695-CDED46088EF9}"/>
              </a:ext>
            </a:extLst>
          </p:cNvPr>
          <p:cNvSpPr>
            <a:spLocks noChangeArrowheads="1"/>
          </p:cNvSpPr>
          <p:nvPr/>
        </p:nvSpPr>
        <p:spPr bwMode="auto">
          <a:xfrm>
            <a:off x="5382946" y="1916710"/>
            <a:ext cx="107156" cy="108347"/>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defTabSz="342900" hangingPunct="1">
              <a:buClr>
                <a:srgbClr val="000000"/>
              </a:buClr>
              <a:buSzPct val="100000"/>
            </a:pPr>
            <a:endParaRPr lang="de-DE" altLang="de-DE" sz="1350" kern="1200">
              <a:solidFill>
                <a:prstClr val="black"/>
              </a:solidFill>
              <a:uFillTx/>
              <a:latin typeface="Arial"/>
            </a:endParaRPr>
          </a:p>
        </p:txBody>
      </p:sp>
      <p:sp>
        <p:nvSpPr>
          <p:cNvPr id="11" name="Ellipse 14">
            <a:extLst>
              <a:ext uri="{FF2B5EF4-FFF2-40B4-BE49-F238E27FC236}">
                <a16:creationId xmlns:a16="http://schemas.microsoft.com/office/drawing/2014/main" id="{49F24C7C-9E51-314A-8041-3186F8B82F76}"/>
              </a:ext>
            </a:extLst>
          </p:cNvPr>
          <p:cNvSpPr>
            <a:spLocks noChangeArrowheads="1"/>
          </p:cNvSpPr>
          <p:nvPr/>
        </p:nvSpPr>
        <p:spPr bwMode="auto">
          <a:xfrm>
            <a:off x="6030163" y="1390588"/>
            <a:ext cx="107156" cy="108347"/>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defTabSz="342900" hangingPunct="1">
              <a:buClr>
                <a:srgbClr val="000000"/>
              </a:buClr>
              <a:buSzPct val="100000"/>
            </a:pPr>
            <a:endParaRPr lang="de-DE" altLang="de-DE" sz="1350" kern="1200">
              <a:solidFill>
                <a:prstClr val="black"/>
              </a:solidFill>
              <a:uFillTx/>
              <a:latin typeface="Arial"/>
            </a:endParaRPr>
          </a:p>
        </p:txBody>
      </p:sp>
      <p:sp>
        <p:nvSpPr>
          <p:cNvPr id="13" name="Textfeld 17">
            <a:extLst>
              <a:ext uri="{FF2B5EF4-FFF2-40B4-BE49-F238E27FC236}">
                <a16:creationId xmlns:a16="http://schemas.microsoft.com/office/drawing/2014/main" id="{7B26DBEE-115F-1243-AC14-FEADD671983A}"/>
              </a:ext>
            </a:extLst>
          </p:cNvPr>
          <p:cNvSpPr txBox="1"/>
          <p:nvPr/>
        </p:nvSpPr>
        <p:spPr>
          <a:xfrm>
            <a:off x="5490103" y="1754691"/>
            <a:ext cx="203246" cy="300082"/>
          </a:xfrm>
          <a:prstGeom prst="rect">
            <a:avLst/>
          </a:prstGeom>
          <a:solidFill>
            <a:srgbClr val="92BD8D">
              <a:alpha val="72000"/>
            </a:srgbClr>
          </a:solidFill>
        </p:spPr>
        <p:txBody>
          <a:bodyPr wrap="square" rtlCol="0">
            <a:spAutoFit/>
          </a:bodyPr>
          <a:lstStyle/>
          <a:p>
            <a:pPr marL="0" marR="0" defTabSz="342900" hangingPunct="1"/>
            <a:r>
              <a:rPr lang="de-DE" sz="1350" b="1" kern="1200" dirty="0">
                <a:solidFill>
                  <a:srgbClr val="FF3399"/>
                </a:solidFill>
                <a:uFillTx/>
                <a:latin typeface="Arial"/>
              </a:rPr>
              <a:t>2</a:t>
            </a:r>
          </a:p>
        </p:txBody>
      </p:sp>
      <p:sp>
        <p:nvSpPr>
          <p:cNvPr id="12" name="Ellipse 15">
            <a:extLst>
              <a:ext uri="{FF2B5EF4-FFF2-40B4-BE49-F238E27FC236}">
                <a16:creationId xmlns:a16="http://schemas.microsoft.com/office/drawing/2014/main" id="{5E0AD46C-E9C0-9A4D-AE42-81759C1E6742}"/>
              </a:ext>
            </a:extLst>
          </p:cNvPr>
          <p:cNvSpPr>
            <a:spLocks noChangeArrowheads="1"/>
          </p:cNvSpPr>
          <p:nvPr/>
        </p:nvSpPr>
        <p:spPr bwMode="auto">
          <a:xfrm>
            <a:off x="5633047" y="1390252"/>
            <a:ext cx="107156" cy="108347"/>
          </a:xfrm>
          <a:prstGeom prst="ellipse">
            <a:avLst/>
          </a:prstGeom>
          <a:solidFill>
            <a:srgbClr val="FF33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defTabSz="342900" hangingPunct="1">
              <a:buClr>
                <a:srgbClr val="000000"/>
              </a:buClr>
              <a:buSzPct val="100000"/>
            </a:pPr>
            <a:endParaRPr lang="de-DE" altLang="de-DE" sz="1350" kern="1200">
              <a:solidFill>
                <a:prstClr val="black"/>
              </a:solidFill>
              <a:uFillTx/>
              <a:latin typeface="Arial"/>
            </a:endParaRPr>
          </a:p>
        </p:txBody>
      </p:sp>
      <p:sp>
        <p:nvSpPr>
          <p:cNvPr id="14" name="Textfeld 18">
            <a:extLst>
              <a:ext uri="{FF2B5EF4-FFF2-40B4-BE49-F238E27FC236}">
                <a16:creationId xmlns:a16="http://schemas.microsoft.com/office/drawing/2014/main" id="{B5F0E36E-7F70-3E42-BD7C-FB679C6AB19E}"/>
              </a:ext>
            </a:extLst>
          </p:cNvPr>
          <p:cNvSpPr txBox="1"/>
          <p:nvPr/>
        </p:nvSpPr>
        <p:spPr>
          <a:xfrm>
            <a:off x="5772910" y="1275606"/>
            <a:ext cx="203246" cy="300082"/>
          </a:xfrm>
          <a:prstGeom prst="rect">
            <a:avLst/>
          </a:prstGeom>
          <a:solidFill>
            <a:srgbClr val="92BD8D">
              <a:alpha val="89000"/>
            </a:srgbClr>
          </a:solidFill>
        </p:spPr>
        <p:txBody>
          <a:bodyPr wrap="square" rtlCol="0">
            <a:spAutoFit/>
          </a:bodyPr>
          <a:lstStyle/>
          <a:p>
            <a:pPr marL="0" marR="0" algn="ctr" defTabSz="342900" hangingPunct="1"/>
            <a:r>
              <a:rPr lang="de-DE" sz="1350" b="1" kern="1200" dirty="0">
                <a:solidFill>
                  <a:srgbClr val="FF3399"/>
                </a:solidFill>
                <a:uFillTx/>
                <a:latin typeface="Arial"/>
              </a:rPr>
              <a:t>3</a:t>
            </a:r>
          </a:p>
        </p:txBody>
      </p:sp>
      <p:sp>
        <p:nvSpPr>
          <p:cNvPr id="15" name="Textfeld 19">
            <a:extLst>
              <a:ext uri="{FF2B5EF4-FFF2-40B4-BE49-F238E27FC236}">
                <a16:creationId xmlns:a16="http://schemas.microsoft.com/office/drawing/2014/main" id="{F56CF77C-B952-6543-95BF-09F959DB1553}"/>
              </a:ext>
            </a:extLst>
          </p:cNvPr>
          <p:cNvSpPr txBox="1"/>
          <p:nvPr/>
        </p:nvSpPr>
        <p:spPr>
          <a:xfrm>
            <a:off x="6678381" y="3656965"/>
            <a:ext cx="203246" cy="300082"/>
          </a:xfrm>
          <a:prstGeom prst="rect">
            <a:avLst/>
          </a:prstGeom>
          <a:solidFill>
            <a:schemeClr val="accent5">
              <a:lumMod val="60000"/>
              <a:lumOff val="40000"/>
              <a:alpha val="85000"/>
            </a:schemeClr>
          </a:solidFill>
        </p:spPr>
        <p:txBody>
          <a:bodyPr wrap="square" rtlCol="0">
            <a:spAutoFit/>
          </a:bodyPr>
          <a:lstStyle/>
          <a:p>
            <a:pPr marL="0" marR="0" defTabSz="342900" hangingPunct="1"/>
            <a:r>
              <a:rPr lang="de-DE" sz="1350" b="1" kern="1200" dirty="0">
                <a:solidFill>
                  <a:srgbClr val="FF3399"/>
                </a:solidFill>
                <a:uFillTx/>
                <a:latin typeface="Arial"/>
              </a:rPr>
              <a:t>4</a:t>
            </a:r>
          </a:p>
        </p:txBody>
      </p:sp>
      <p:sp>
        <p:nvSpPr>
          <p:cNvPr id="16" name="Textfeld 3">
            <a:extLst>
              <a:ext uri="{FF2B5EF4-FFF2-40B4-BE49-F238E27FC236}">
                <a16:creationId xmlns:a16="http://schemas.microsoft.com/office/drawing/2014/main" id="{C6330C3D-1D4F-A741-B4F4-D03BB90E2ED1}"/>
              </a:ext>
            </a:extLst>
          </p:cNvPr>
          <p:cNvSpPr txBox="1"/>
          <p:nvPr/>
        </p:nvSpPr>
        <p:spPr>
          <a:xfrm>
            <a:off x="1169622" y="3131407"/>
            <a:ext cx="4860540" cy="1500411"/>
          </a:xfrm>
          <a:prstGeom prst="rect">
            <a:avLst/>
          </a:prstGeom>
          <a:noFill/>
        </p:spPr>
        <p:txBody>
          <a:bodyPr wrap="square" rtlCol="0">
            <a:spAutoFit/>
          </a:bodyPr>
          <a:lstStyle/>
          <a:p>
            <a:pPr marL="0" marR="0" defTabSz="342900" hangingPunct="1"/>
            <a:r>
              <a:rPr lang="en-GB" b="1" kern="1200" dirty="0">
                <a:solidFill>
                  <a:prstClr val="black"/>
                </a:solidFill>
                <a:uFillTx/>
                <a:latin typeface="Arial"/>
              </a:rPr>
              <a:t>Start of Experiments</a:t>
            </a:r>
          </a:p>
          <a:p>
            <a:pPr marL="0" marR="0" defTabSz="342900" hangingPunct="1"/>
            <a:endParaRPr lang="en-GB" b="1" kern="1200" dirty="0">
              <a:solidFill>
                <a:srgbClr val="D60093"/>
              </a:solidFill>
              <a:uFillTx/>
              <a:latin typeface="Arial"/>
            </a:endParaRPr>
          </a:p>
          <a:p>
            <a:pPr marL="0" marR="0" defTabSz="685800" fontAlgn="base" hangingPunct="1">
              <a:spcBef>
                <a:spcPct val="0"/>
              </a:spcBef>
              <a:spcAft>
                <a:spcPct val="0"/>
              </a:spcAft>
            </a:pPr>
            <a:endParaRPr lang="en-GB" sz="1350" b="1" kern="1200" dirty="0">
              <a:solidFill>
                <a:srgbClr val="D60093"/>
              </a:solidFill>
              <a:uFillTx/>
              <a:latin typeface="Arial" pitchFamily="34" charset="0"/>
            </a:endParaRPr>
          </a:p>
          <a:p>
            <a:pPr marL="257175" marR="0" indent="-257175" defTabSz="685800" fontAlgn="base" hangingPunct="1">
              <a:spcBef>
                <a:spcPct val="0"/>
              </a:spcBef>
              <a:spcAft>
                <a:spcPct val="0"/>
              </a:spcAft>
              <a:buFontTx/>
              <a:buAutoNum type="arabicPlain"/>
            </a:pPr>
            <a:r>
              <a:rPr lang="en-GB" sz="1350" kern="1200" dirty="0">
                <a:solidFill>
                  <a:srgbClr val="D60093"/>
                </a:solidFill>
                <a:uFillTx/>
                <a:latin typeface="Arial" pitchFamily="34" charset="0"/>
              </a:rPr>
              <a:t>Early Physics: </a:t>
            </a:r>
            <a:r>
              <a:rPr lang="en-GB" sz="1350" b="1" kern="1200" dirty="0">
                <a:solidFill>
                  <a:srgbClr val="D60093"/>
                </a:solidFill>
                <a:uFillTx/>
                <a:latin typeface="Arial" pitchFamily="34" charset="0"/>
              </a:rPr>
              <a:t>S-FRS Exp., DESPEC, R3	</a:t>
            </a:r>
            <a:endParaRPr lang="en-GB" sz="1350" kern="1200" dirty="0">
              <a:solidFill>
                <a:srgbClr val="D60093"/>
              </a:solidFill>
              <a:uFillTx/>
              <a:latin typeface="Arial" pitchFamily="34" charset="0"/>
            </a:endParaRPr>
          </a:p>
          <a:p>
            <a:pPr marL="257175" marR="0" indent="-257175" defTabSz="685800" fontAlgn="base" hangingPunct="1">
              <a:spcBef>
                <a:spcPct val="0"/>
              </a:spcBef>
              <a:spcAft>
                <a:spcPct val="0"/>
              </a:spcAft>
              <a:buFontTx/>
              <a:buAutoNum type="arabicPlain"/>
            </a:pPr>
            <a:r>
              <a:rPr lang="en-GB" sz="1350" kern="1200" dirty="0">
                <a:solidFill>
                  <a:srgbClr val="D60093"/>
                </a:solidFill>
                <a:uFillTx/>
                <a:latin typeface="Arial" pitchFamily="34" charset="0"/>
              </a:rPr>
              <a:t>Phase 1a: 	+ </a:t>
            </a:r>
            <a:r>
              <a:rPr lang="en-GB" sz="1350" b="1" kern="1200" dirty="0">
                <a:solidFill>
                  <a:srgbClr val="D60093"/>
                </a:solidFill>
                <a:uFillTx/>
                <a:latin typeface="Arial" pitchFamily="34" charset="0"/>
              </a:rPr>
              <a:t>HISPEC (AGATA)	</a:t>
            </a:r>
            <a:endParaRPr lang="en-GB" sz="1350" kern="1200" dirty="0">
              <a:solidFill>
                <a:srgbClr val="D60093"/>
              </a:solidFill>
              <a:uFillTx/>
              <a:latin typeface="Arial" pitchFamily="34" charset="0"/>
            </a:endParaRPr>
          </a:p>
          <a:p>
            <a:pPr marL="257175" marR="0" indent="-257175" defTabSz="685800" fontAlgn="base" hangingPunct="1">
              <a:spcBef>
                <a:spcPct val="0"/>
              </a:spcBef>
              <a:spcAft>
                <a:spcPct val="0"/>
              </a:spcAft>
              <a:buFontTx/>
              <a:buAutoNum type="arabicPlain"/>
            </a:pPr>
            <a:r>
              <a:rPr lang="en-GB" sz="1350" kern="1200" dirty="0">
                <a:solidFill>
                  <a:srgbClr val="D60093"/>
                </a:solidFill>
                <a:uFillTx/>
                <a:latin typeface="Arial" pitchFamily="34" charset="0"/>
              </a:rPr>
              <a:t>Phase 1b(α):	+ </a:t>
            </a:r>
            <a:r>
              <a:rPr lang="en-GB" sz="1350" b="1" kern="1200" dirty="0">
                <a:solidFill>
                  <a:srgbClr val="D60093"/>
                </a:solidFill>
                <a:uFillTx/>
                <a:latin typeface="Arial" pitchFamily="34" charset="0"/>
              </a:rPr>
              <a:t>MATS/LASPEC			</a:t>
            </a:r>
          </a:p>
          <a:p>
            <a:pPr marL="257175" marR="0" indent="-257175" defTabSz="685800" fontAlgn="base" hangingPunct="1">
              <a:spcBef>
                <a:spcPct val="0"/>
              </a:spcBef>
              <a:spcAft>
                <a:spcPct val="0"/>
              </a:spcAft>
              <a:buFontTx/>
              <a:buAutoNum type="arabicPlain"/>
            </a:pPr>
            <a:r>
              <a:rPr lang="en-GB" sz="1350" kern="1200" dirty="0">
                <a:solidFill>
                  <a:srgbClr val="D60093"/>
                </a:solidFill>
                <a:uFillTx/>
                <a:latin typeface="Arial" pitchFamily="34" charset="0"/>
              </a:rPr>
              <a:t>Phase 1b(β):	+ </a:t>
            </a:r>
            <a:r>
              <a:rPr lang="en-GB" sz="1350" b="1" kern="1200" dirty="0">
                <a:solidFill>
                  <a:srgbClr val="D60093"/>
                </a:solidFill>
                <a:uFillTx/>
                <a:latin typeface="Arial" pitchFamily="34" charset="0"/>
              </a:rPr>
              <a:t>ILIMA				</a:t>
            </a:r>
            <a:endParaRPr lang="en-GB" sz="1350" kern="1200" dirty="0">
              <a:solidFill>
                <a:prstClr val="black"/>
              </a:solidFill>
              <a:uFillTx/>
              <a:latin typeface="Arial"/>
            </a:endParaRPr>
          </a:p>
        </p:txBody>
      </p:sp>
      <p:sp>
        <p:nvSpPr>
          <p:cNvPr id="18" name="Foliennummernplatzhalter 1">
            <a:extLst>
              <a:ext uri="{FF2B5EF4-FFF2-40B4-BE49-F238E27FC236}">
                <a16:creationId xmlns:a16="http://schemas.microsoft.com/office/drawing/2014/main" id="{CEABE325-026E-FB44-B04C-16E11ECD8DD1}"/>
              </a:ext>
            </a:extLst>
          </p:cNvPr>
          <p:cNvSpPr txBox="1">
            <a:spLocks/>
          </p:cNvSpPr>
          <p:nvPr/>
        </p:nvSpPr>
        <p:spPr>
          <a:xfrm>
            <a:off x="3486150" y="5995134"/>
            <a:ext cx="2171700" cy="20121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defTabSz="342900">
              <a:defRPr/>
            </a:pPr>
            <a:fld id="{8318BF4F-15D2-4EE0-A03D-F50D946F8623}" type="slidenum">
              <a:rPr lang="de-DE" sz="1350">
                <a:solidFill>
                  <a:prstClr val="black"/>
                </a:solidFill>
                <a:uFillTx/>
                <a:latin typeface="Arial"/>
              </a:rPr>
              <a:pPr marR="0" defTabSz="342900">
                <a:defRPr/>
              </a:pPr>
              <a:t>17</a:t>
            </a:fld>
            <a:endParaRPr lang="de-DE" sz="1350">
              <a:solidFill>
                <a:prstClr val="black"/>
              </a:solidFill>
              <a:uFillTx/>
              <a:latin typeface="Arial"/>
            </a:endParaRPr>
          </a:p>
        </p:txBody>
      </p:sp>
      <p:pic>
        <p:nvPicPr>
          <p:cNvPr id="19" name="Picture 8" descr="NUSTAR-Logo">
            <a:extLst>
              <a:ext uri="{FF2B5EF4-FFF2-40B4-BE49-F238E27FC236}">
                <a16:creationId xmlns:a16="http://schemas.microsoft.com/office/drawing/2014/main" id="{0E3FDDEC-EF63-B747-8BAD-AB1202B994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4701" y="80366"/>
            <a:ext cx="908494" cy="68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7" descr="FAIR_farb_RGB_3cm">
            <a:extLst>
              <a:ext uri="{FF2B5EF4-FFF2-40B4-BE49-F238E27FC236}">
                <a16:creationId xmlns:a16="http://schemas.microsoft.com/office/drawing/2014/main" id="{BED06075-2756-C242-BBEA-3646611D7B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31517" y="0"/>
            <a:ext cx="969484" cy="76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826974-6898-8343-8EBA-A1D380091D0B}"/>
              </a:ext>
            </a:extLst>
          </p:cNvPr>
          <p:cNvSpPr>
            <a:spLocks noGrp="1"/>
          </p:cNvSpPr>
          <p:nvPr>
            <p:ph type="title"/>
          </p:nvPr>
        </p:nvSpPr>
        <p:spPr>
          <a:xfrm>
            <a:off x="2036718" y="158400"/>
            <a:ext cx="4965553" cy="590668"/>
          </a:xfrm>
        </p:spPr>
        <p:txBody>
          <a:bodyPr/>
          <a:lstStyle/>
          <a:p>
            <a:r>
              <a:rPr lang="en-GB" dirty="0"/>
              <a:t>The Super-FRS facility for NUSTAR@FAIR</a:t>
            </a:r>
          </a:p>
        </p:txBody>
      </p:sp>
      <p:sp>
        <p:nvSpPr>
          <p:cNvPr id="2" name="Slide Number Placeholder 1">
            <a:extLst>
              <a:ext uri="{FF2B5EF4-FFF2-40B4-BE49-F238E27FC236}">
                <a16:creationId xmlns:a16="http://schemas.microsoft.com/office/drawing/2014/main" id="{59A70F87-F360-C74D-AD10-9622519A1513}"/>
              </a:ext>
            </a:extLst>
          </p:cNvPr>
          <p:cNvSpPr>
            <a:spLocks noGrp="1"/>
          </p:cNvSpPr>
          <p:nvPr>
            <p:ph type="sldNum" sz="quarter" idx="12"/>
          </p:nvPr>
        </p:nvSpPr>
        <p:spPr/>
        <p:txBody>
          <a:bodyPr/>
          <a:lstStyle/>
          <a:p>
            <a:pPr marL="0" marR="0" defTabSz="685800" fontAlgn="base" hangingPunct="1">
              <a:spcBef>
                <a:spcPct val="0"/>
              </a:spcBef>
              <a:spcAft>
                <a:spcPct val="0"/>
              </a:spcAft>
            </a:pPr>
            <a:fld id="{125CBDDA-5CCF-8748-8988-9DC6C8981774}" type="slidenum">
              <a:rPr lang="de-DE" kern="1200">
                <a:uFillTx/>
              </a:rPr>
              <a:pPr marL="0" marR="0" defTabSz="685800" fontAlgn="base" hangingPunct="1">
                <a:spcBef>
                  <a:spcPct val="0"/>
                </a:spcBef>
                <a:spcAft>
                  <a:spcPct val="0"/>
                </a:spcAft>
              </a:pPr>
              <a:t>17</a:t>
            </a:fld>
            <a:endParaRPr lang="de-DE" kern="1200">
              <a:uFillTx/>
            </a:endParaRPr>
          </a:p>
        </p:txBody>
      </p:sp>
    </p:spTree>
    <p:extLst>
      <p:ext uri="{BB962C8B-B14F-4D97-AF65-F5344CB8AC3E}">
        <p14:creationId xmlns:p14="http://schemas.microsoft.com/office/powerpoint/2010/main" val="18899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700" y="158400"/>
            <a:ext cx="5555651" cy="590668"/>
          </a:xfrm>
        </p:spPr>
        <p:txBody>
          <a:bodyPr/>
          <a:lstStyle/>
          <a:p>
            <a:r>
              <a:rPr lang="en-GB" dirty="0"/>
              <a:t>Production and selection of Radioactive Isotopes </a:t>
            </a:r>
            <a:br>
              <a:rPr lang="en-GB" dirty="0"/>
            </a:br>
            <a:r>
              <a:rPr lang="en-GB" dirty="0"/>
              <a:t>from the Super-FRS at FAIR</a:t>
            </a:r>
          </a:p>
        </p:txBody>
      </p:sp>
      <p:sp>
        <p:nvSpPr>
          <p:cNvPr id="5" name="Rectángulo 16"/>
          <p:cNvSpPr/>
          <p:nvPr/>
        </p:nvSpPr>
        <p:spPr>
          <a:xfrm>
            <a:off x="2252830" y="1438278"/>
            <a:ext cx="5194657" cy="35585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algn="ctr" defTabSz="685800" fontAlgn="base" hangingPunct="1">
              <a:spcBef>
                <a:spcPct val="0"/>
              </a:spcBef>
              <a:spcAft>
                <a:spcPct val="0"/>
              </a:spcAft>
            </a:pPr>
            <a:endParaRPr lang="es-ES" sz="2100" kern="1200">
              <a:solidFill>
                <a:prstClr val="white"/>
              </a:solidFill>
              <a:uFillTx/>
              <a:latin typeface="Arial"/>
            </a:endParaRPr>
          </a:p>
        </p:txBody>
      </p:sp>
      <p:pic>
        <p:nvPicPr>
          <p:cNvPr id="7" name="Imagen 12"/>
          <p:cNvPicPr>
            <a:picLocks noChangeAspect="1"/>
          </p:cNvPicPr>
          <p:nvPr/>
        </p:nvPicPr>
        <p:blipFill rotWithShape="1">
          <a:blip r:embed="rId3"/>
          <a:srcRect t="1615"/>
          <a:stretch/>
        </p:blipFill>
        <p:spPr>
          <a:xfrm>
            <a:off x="2312749" y="1583667"/>
            <a:ext cx="5117602" cy="3472360"/>
          </a:xfrm>
          <a:prstGeom prst="rect">
            <a:avLst/>
          </a:prstGeom>
        </p:spPr>
      </p:pic>
      <p:grpSp>
        <p:nvGrpSpPr>
          <p:cNvPr id="3" name="Group 2"/>
          <p:cNvGrpSpPr/>
          <p:nvPr/>
        </p:nvGrpSpPr>
        <p:grpSpPr>
          <a:xfrm>
            <a:off x="1308439" y="2787774"/>
            <a:ext cx="2316660" cy="1499260"/>
            <a:chOff x="5292080" y="4792878"/>
            <a:chExt cx="3088880" cy="1999013"/>
          </a:xfrm>
        </p:grpSpPr>
        <p:sp>
          <p:nvSpPr>
            <p:cNvPr id="11" name="Rectángulo 19"/>
            <p:cNvSpPr/>
            <p:nvPr/>
          </p:nvSpPr>
          <p:spPr>
            <a:xfrm>
              <a:off x="5329893" y="4792878"/>
              <a:ext cx="2939432" cy="17189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algn="ctr" defTabSz="685800" fontAlgn="base" hangingPunct="1">
                <a:spcBef>
                  <a:spcPct val="0"/>
                </a:spcBef>
                <a:spcAft>
                  <a:spcPct val="0"/>
                </a:spcAft>
              </a:pPr>
              <a:endParaRPr lang="es-ES" sz="2100" kern="1200">
                <a:solidFill>
                  <a:prstClr val="white"/>
                </a:solidFill>
                <a:uFillTx/>
                <a:latin typeface="Arial"/>
              </a:endParaRPr>
            </a:p>
          </p:txBody>
        </p:sp>
        <p:sp>
          <p:nvSpPr>
            <p:cNvPr id="12" name="CuadroTexto 20"/>
            <p:cNvSpPr txBox="1"/>
            <p:nvPr/>
          </p:nvSpPr>
          <p:spPr>
            <a:xfrm>
              <a:off x="5292080" y="4822121"/>
              <a:ext cx="3088880" cy="1969770"/>
            </a:xfrm>
            <a:prstGeom prst="rect">
              <a:avLst/>
            </a:prstGeom>
            <a:noFill/>
          </p:spPr>
          <p:txBody>
            <a:bodyPr wrap="none" rtlCol="0">
              <a:spAutoFit/>
            </a:bodyPr>
            <a:lstStyle/>
            <a:p>
              <a:pPr marL="0" marR="0" defTabSz="685800" fontAlgn="base" hangingPunct="1">
                <a:spcBef>
                  <a:spcPct val="0"/>
                </a:spcBef>
                <a:spcAft>
                  <a:spcPct val="0"/>
                </a:spcAft>
              </a:pPr>
              <a:r>
                <a:rPr lang="en-GB" sz="1500" kern="1200" dirty="0">
                  <a:solidFill>
                    <a:srgbClr val="000066"/>
                  </a:solidFill>
                  <a:uFillTx/>
                  <a:latin typeface="Arial" pitchFamily="34" charset="0"/>
                  <a:cs typeface="Times New Roman"/>
                </a:rPr>
                <a:t>- high-energy RIBs</a:t>
              </a:r>
            </a:p>
            <a:p>
              <a:pPr marL="0" marR="0" defTabSz="685800" fontAlgn="base" hangingPunct="1">
                <a:spcBef>
                  <a:spcPct val="0"/>
                </a:spcBef>
                <a:spcAft>
                  <a:spcPct val="0"/>
                </a:spcAft>
              </a:pPr>
              <a:r>
                <a:rPr lang="en-GB" sz="1500" kern="1200" dirty="0">
                  <a:solidFill>
                    <a:srgbClr val="000066"/>
                  </a:solidFill>
                  <a:uFillTx/>
                  <a:latin typeface="Arial" pitchFamily="34" charset="0"/>
                  <a:cs typeface="Times New Roman"/>
                </a:rPr>
                <a:t>- high-Z beams</a:t>
              </a:r>
            </a:p>
            <a:p>
              <a:pPr marL="0" marR="0" defTabSz="685800" fontAlgn="base" hangingPunct="1">
                <a:spcBef>
                  <a:spcPct val="0"/>
                </a:spcBef>
                <a:spcAft>
                  <a:spcPct val="0"/>
                </a:spcAft>
              </a:pPr>
              <a:r>
                <a:rPr lang="en-GB" sz="1500" kern="1200" dirty="0">
                  <a:solidFill>
                    <a:srgbClr val="000066"/>
                  </a:solidFill>
                  <a:uFillTx/>
                  <a:latin typeface="Arial" pitchFamily="34" charset="0"/>
                  <a:cs typeface="Times New Roman"/>
                </a:rPr>
                <a:t>- isomeric beams</a:t>
              </a:r>
            </a:p>
            <a:p>
              <a:pPr marL="0" marR="0" defTabSz="685800" fontAlgn="base" hangingPunct="1">
                <a:spcBef>
                  <a:spcPct val="0"/>
                </a:spcBef>
                <a:spcAft>
                  <a:spcPct val="0"/>
                </a:spcAft>
              </a:pPr>
              <a:r>
                <a:rPr lang="en-GB" sz="1500" kern="1200" dirty="0">
                  <a:solidFill>
                    <a:srgbClr val="000066"/>
                  </a:solidFill>
                  <a:uFillTx/>
                  <a:latin typeface="Arial" pitchFamily="34" charset="0"/>
                  <a:cs typeface="Times New Roman"/>
                </a:rPr>
                <a:t>- isotopically pure beams</a:t>
              </a:r>
            </a:p>
            <a:p>
              <a:pPr marL="0" marR="0" defTabSz="685800" fontAlgn="base" hangingPunct="1">
                <a:spcBef>
                  <a:spcPct val="0"/>
                </a:spcBef>
                <a:spcAft>
                  <a:spcPct val="0"/>
                </a:spcAft>
              </a:pPr>
              <a:r>
                <a:rPr lang="en-GB" sz="1500" kern="1200" dirty="0">
                  <a:solidFill>
                    <a:srgbClr val="000066"/>
                  </a:solidFill>
                  <a:uFillTx/>
                  <a:latin typeface="Arial" pitchFamily="34" charset="0"/>
                  <a:cs typeface="Times New Roman"/>
                </a:rPr>
                <a:t>- fully-stripped beams </a:t>
              </a:r>
            </a:p>
            <a:p>
              <a:pPr marL="0" marR="0" defTabSz="685800" fontAlgn="base" hangingPunct="1">
                <a:spcBef>
                  <a:spcPct val="0"/>
                </a:spcBef>
                <a:spcAft>
                  <a:spcPct val="0"/>
                </a:spcAft>
              </a:pPr>
              <a:endParaRPr lang="en-GB" sz="1500" kern="1200" dirty="0">
                <a:solidFill>
                  <a:srgbClr val="000066"/>
                </a:solidFill>
                <a:uFillTx/>
                <a:latin typeface="Arial" pitchFamily="34" charset="0"/>
                <a:cs typeface="Times New Roman"/>
              </a:endParaRPr>
            </a:p>
          </p:txBody>
        </p:sp>
      </p:grpSp>
      <p:sp>
        <p:nvSpPr>
          <p:cNvPr id="27" name="TextBox 26"/>
          <p:cNvSpPr txBox="1"/>
          <p:nvPr/>
        </p:nvSpPr>
        <p:spPr>
          <a:xfrm>
            <a:off x="1130342" y="1329613"/>
            <a:ext cx="3926075" cy="1246495"/>
          </a:xfrm>
          <a:prstGeom prst="rect">
            <a:avLst/>
          </a:prstGeom>
          <a:solidFill>
            <a:schemeClr val="bg1"/>
          </a:solidFill>
        </p:spPr>
        <p:txBody>
          <a:bodyPr wrap="none" rtlCol="0">
            <a:spAutoFit/>
          </a:bodyPr>
          <a:lstStyle/>
          <a:p>
            <a:pPr marL="0" marR="0" defTabSz="685800" fontAlgn="base" hangingPunct="1">
              <a:spcBef>
                <a:spcPct val="0"/>
              </a:spcBef>
              <a:spcAft>
                <a:spcPct val="0"/>
              </a:spcAft>
            </a:pPr>
            <a:r>
              <a:rPr lang="en-GB" sz="1500" kern="1200" dirty="0">
                <a:solidFill>
                  <a:srgbClr val="000066"/>
                </a:solidFill>
                <a:uFillTx/>
                <a:latin typeface="Arial" pitchFamily="34" charset="0"/>
              </a:rPr>
              <a:t>Super-FRS will provide</a:t>
            </a:r>
          </a:p>
          <a:p>
            <a:pPr marL="257175" marR="0" indent="-257175" defTabSz="685800" fontAlgn="base" hangingPunct="1">
              <a:spcBef>
                <a:spcPct val="0"/>
              </a:spcBef>
              <a:spcAft>
                <a:spcPct val="0"/>
              </a:spcAft>
              <a:buFont typeface="Arial" charset="0"/>
              <a:buChar char="•"/>
            </a:pPr>
            <a:r>
              <a:rPr lang="en-GB" sz="1500" kern="1200" dirty="0">
                <a:solidFill>
                  <a:srgbClr val="000066"/>
                </a:solidFill>
                <a:uFillTx/>
                <a:latin typeface="Arial" pitchFamily="34" charset="0"/>
              </a:rPr>
              <a:t>high production rates at highest energies</a:t>
            </a:r>
          </a:p>
          <a:p>
            <a:pPr marL="0" marR="0" defTabSz="685800" fontAlgn="base" hangingPunct="1">
              <a:spcBef>
                <a:spcPct val="0"/>
              </a:spcBef>
              <a:spcAft>
                <a:spcPct val="0"/>
              </a:spcAft>
            </a:pPr>
            <a:r>
              <a:rPr lang="en-GB" sz="1500" kern="1200" dirty="0">
                <a:solidFill>
                  <a:srgbClr val="000066"/>
                </a:solidFill>
                <a:uFillTx/>
                <a:latin typeface="Arial" pitchFamily="34" charset="0"/>
              </a:rPr>
              <a:t>     thicker targets and higher transmission</a:t>
            </a:r>
          </a:p>
          <a:p>
            <a:pPr marL="257175" marR="0" indent="-257175" defTabSz="685800" fontAlgn="base" hangingPunct="1">
              <a:spcBef>
                <a:spcPct val="0"/>
              </a:spcBef>
              <a:spcAft>
                <a:spcPct val="0"/>
              </a:spcAft>
              <a:buFont typeface="Arial" charset="0"/>
              <a:buChar char="•"/>
            </a:pPr>
            <a:r>
              <a:rPr lang="en-GB" sz="1500" kern="1200" dirty="0">
                <a:solidFill>
                  <a:srgbClr val="000066"/>
                </a:solidFill>
                <a:uFillTx/>
                <a:latin typeface="Arial" pitchFamily="34" charset="0"/>
              </a:rPr>
              <a:t>access to very short-lived nuclei (ns-</a:t>
            </a:r>
            <a:r>
              <a:rPr lang="en-GB" sz="1500" kern="1200" dirty="0" err="1">
                <a:solidFill>
                  <a:srgbClr val="000066"/>
                </a:solidFill>
                <a:uFillTx/>
                <a:latin typeface="Symbol" charset="2"/>
                <a:ea typeface="Symbol" charset="2"/>
                <a:cs typeface="Symbol" charset="2"/>
              </a:rPr>
              <a:t>m</a:t>
            </a:r>
            <a:r>
              <a:rPr lang="en-GB" sz="1500" kern="1200" dirty="0" err="1">
                <a:solidFill>
                  <a:srgbClr val="000066"/>
                </a:solidFill>
                <a:uFillTx/>
                <a:latin typeface="Arial" pitchFamily="34" charset="0"/>
              </a:rPr>
              <a:t>s</a:t>
            </a:r>
            <a:r>
              <a:rPr lang="en-GB" sz="1500" kern="1200" dirty="0">
                <a:solidFill>
                  <a:srgbClr val="000066"/>
                </a:solidFill>
                <a:uFillTx/>
                <a:latin typeface="Arial" pitchFamily="34" charset="0"/>
              </a:rPr>
              <a:t>)</a:t>
            </a:r>
          </a:p>
          <a:p>
            <a:pPr marL="257175" marR="0" indent="-257175" defTabSz="685800" fontAlgn="base" hangingPunct="1">
              <a:spcBef>
                <a:spcPct val="0"/>
              </a:spcBef>
              <a:spcAft>
                <a:spcPct val="0"/>
              </a:spcAft>
              <a:buFont typeface="Arial" charset="0"/>
              <a:buChar char="•"/>
            </a:pPr>
            <a:r>
              <a:rPr lang="en-GB" sz="1500" kern="1200" dirty="0">
                <a:solidFill>
                  <a:srgbClr val="000066"/>
                </a:solidFill>
                <a:uFillTx/>
                <a:latin typeface="Arial" pitchFamily="34" charset="0"/>
              </a:rPr>
              <a:t>access to new excitation modes</a:t>
            </a:r>
          </a:p>
        </p:txBody>
      </p:sp>
      <p:sp>
        <p:nvSpPr>
          <p:cNvPr id="10" name="CuadroTexto 4"/>
          <p:cNvSpPr txBox="1"/>
          <p:nvPr/>
        </p:nvSpPr>
        <p:spPr>
          <a:xfrm>
            <a:off x="1223628" y="975524"/>
            <a:ext cx="6489890" cy="323165"/>
          </a:xfrm>
          <a:prstGeom prst="rect">
            <a:avLst/>
          </a:prstGeom>
          <a:noFill/>
        </p:spPr>
        <p:txBody>
          <a:bodyPr wrap="square" rtlCol="0">
            <a:spAutoFit/>
          </a:bodyPr>
          <a:lstStyle/>
          <a:p>
            <a:pPr marL="0" marR="0" algn="ctr" defTabSz="685800" fontAlgn="base" hangingPunct="1">
              <a:spcBef>
                <a:spcPct val="0"/>
              </a:spcBef>
              <a:spcAft>
                <a:spcPct val="0"/>
              </a:spcAft>
            </a:pPr>
            <a:r>
              <a:rPr lang="en-GB" sz="1500" kern="1200" dirty="0">
                <a:solidFill>
                  <a:srgbClr val="000066"/>
                </a:solidFill>
                <a:uFillTx/>
                <a:latin typeface="Arial" pitchFamily="34" charset="0"/>
                <a:cs typeface="Times New Roman"/>
              </a:rPr>
              <a:t>Projectile fragmentation and fission of primary beams with E&lt;1.5 GeV/u</a:t>
            </a:r>
          </a:p>
        </p:txBody>
      </p:sp>
      <p:sp>
        <p:nvSpPr>
          <p:cNvPr id="8" name="Slide Number Placeholder 7">
            <a:extLst>
              <a:ext uri="{FF2B5EF4-FFF2-40B4-BE49-F238E27FC236}">
                <a16:creationId xmlns:a16="http://schemas.microsoft.com/office/drawing/2014/main" id="{3F0D05E0-FE4B-604B-B513-7FA319223093}"/>
              </a:ext>
            </a:extLst>
          </p:cNvPr>
          <p:cNvSpPr>
            <a:spLocks noGrp="1"/>
          </p:cNvSpPr>
          <p:nvPr>
            <p:ph type="sldNum" sz="quarter" idx="12"/>
          </p:nvPr>
        </p:nvSpPr>
        <p:spPr/>
        <p:txBody>
          <a:bodyPr/>
          <a:lstStyle/>
          <a:p>
            <a:pPr marL="0" marR="0" defTabSz="685800" fontAlgn="base" hangingPunct="1">
              <a:spcBef>
                <a:spcPct val="0"/>
              </a:spcBef>
              <a:spcAft>
                <a:spcPct val="0"/>
              </a:spcAft>
            </a:pPr>
            <a:fld id="{125CBDDA-5CCF-8748-8988-9DC6C8981774}" type="slidenum">
              <a:rPr lang="de-DE" kern="1200">
                <a:uFillTx/>
              </a:rPr>
              <a:pPr marL="0" marR="0" defTabSz="685800" fontAlgn="base" hangingPunct="1">
                <a:spcBef>
                  <a:spcPct val="0"/>
                </a:spcBef>
                <a:spcAft>
                  <a:spcPct val="0"/>
                </a:spcAft>
              </a:pPr>
              <a:t>18</a:t>
            </a:fld>
            <a:endParaRPr lang="de-DE" kern="1200">
              <a:uFillTx/>
            </a:endParaRPr>
          </a:p>
        </p:txBody>
      </p:sp>
      <p:sp>
        <p:nvSpPr>
          <p:cNvPr id="16" name="CuadroTexto 22">
            <a:extLst>
              <a:ext uri="{FF2B5EF4-FFF2-40B4-BE49-F238E27FC236}">
                <a16:creationId xmlns:a16="http://schemas.microsoft.com/office/drawing/2014/main" id="{DB909D5A-93A7-C845-95A1-12682CB40F38}"/>
              </a:ext>
            </a:extLst>
          </p:cNvPr>
          <p:cNvSpPr txBox="1"/>
          <p:nvPr/>
        </p:nvSpPr>
        <p:spPr>
          <a:xfrm>
            <a:off x="4950042" y="1491630"/>
            <a:ext cx="2482737" cy="600164"/>
          </a:xfrm>
          <a:prstGeom prst="rect">
            <a:avLst/>
          </a:prstGeom>
          <a:noFill/>
        </p:spPr>
        <p:txBody>
          <a:bodyPr wrap="square" rtlCol="0">
            <a:spAutoFit/>
          </a:bodyPr>
          <a:lstStyle/>
          <a:p>
            <a:pPr marL="0" marR="0" algn="ctr" defTabSz="685800" fontAlgn="base" hangingPunct="1">
              <a:spcBef>
                <a:spcPct val="0"/>
              </a:spcBef>
              <a:spcAft>
                <a:spcPct val="0"/>
              </a:spcAft>
            </a:pPr>
            <a:r>
              <a:rPr lang="es-ES" sz="1650" b="1" kern="1200" dirty="0" err="1">
                <a:solidFill>
                  <a:srgbClr val="FF0000"/>
                </a:solidFill>
                <a:uFillTx/>
                <a:latin typeface="Arial" pitchFamily="34" charset="0"/>
                <a:cs typeface="Comic Sans MS"/>
              </a:rPr>
              <a:t>Unique</a:t>
            </a:r>
            <a:r>
              <a:rPr lang="es-ES" sz="1650" b="1" kern="1200" dirty="0">
                <a:solidFill>
                  <a:srgbClr val="FF0000"/>
                </a:solidFill>
                <a:uFillTx/>
                <a:latin typeface="Arial" pitchFamily="34" charset="0"/>
                <a:cs typeface="Comic Sans MS"/>
              </a:rPr>
              <a:t> place </a:t>
            </a:r>
            <a:r>
              <a:rPr lang="es-ES" sz="1650" b="1" kern="1200" dirty="0" err="1">
                <a:solidFill>
                  <a:srgbClr val="FF0000"/>
                </a:solidFill>
                <a:uFillTx/>
                <a:latin typeface="Arial" pitchFamily="34" charset="0"/>
                <a:cs typeface="Comic Sans MS"/>
              </a:rPr>
              <a:t>to</a:t>
            </a:r>
            <a:r>
              <a:rPr lang="es-ES" sz="1650" b="1" kern="1200" dirty="0">
                <a:solidFill>
                  <a:srgbClr val="FF0000"/>
                </a:solidFill>
                <a:uFillTx/>
                <a:latin typeface="Arial" pitchFamily="34" charset="0"/>
                <a:cs typeface="Comic Sans MS"/>
              </a:rPr>
              <a:t> </a:t>
            </a:r>
            <a:r>
              <a:rPr lang="es-ES" sz="1650" b="1" kern="1200" dirty="0" err="1">
                <a:solidFill>
                  <a:srgbClr val="FF0000"/>
                </a:solidFill>
                <a:uFillTx/>
                <a:latin typeface="Arial" pitchFamily="34" charset="0"/>
                <a:cs typeface="Comic Sans MS"/>
              </a:rPr>
              <a:t>study</a:t>
            </a:r>
            <a:endParaRPr lang="es-ES" sz="1650" b="1" kern="1200" dirty="0">
              <a:solidFill>
                <a:srgbClr val="FF0000"/>
              </a:solidFill>
              <a:uFillTx/>
              <a:latin typeface="Arial" pitchFamily="34" charset="0"/>
              <a:cs typeface="Comic Sans MS"/>
            </a:endParaRPr>
          </a:p>
          <a:p>
            <a:pPr marL="0" marR="0" algn="ctr" defTabSz="685800" fontAlgn="base" hangingPunct="1">
              <a:spcBef>
                <a:spcPct val="0"/>
              </a:spcBef>
              <a:spcAft>
                <a:spcPct val="0"/>
              </a:spcAft>
            </a:pPr>
            <a:r>
              <a:rPr lang="es-ES" sz="1650" b="1" kern="1200" dirty="0">
                <a:solidFill>
                  <a:srgbClr val="FF0000"/>
                </a:solidFill>
                <a:uFillTx/>
                <a:latin typeface="Arial" pitchFamily="34" charset="0"/>
                <a:cs typeface="Comic Sans MS"/>
              </a:rPr>
              <a:t>(</a:t>
            </a:r>
            <a:r>
              <a:rPr lang="es-ES" sz="1650" b="1" kern="1200" dirty="0" err="1">
                <a:solidFill>
                  <a:srgbClr val="FF0000"/>
                </a:solidFill>
                <a:uFillTx/>
                <a:latin typeface="Arial" pitchFamily="34" charset="0"/>
                <a:cs typeface="Comic Sans MS"/>
              </a:rPr>
              <a:t>bare</a:t>
            </a:r>
            <a:r>
              <a:rPr lang="es-ES" sz="1650" b="1" kern="1200" dirty="0">
                <a:solidFill>
                  <a:srgbClr val="FF0000"/>
                </a:solidFill>
                <a:uFillTx/>
                <a:latin typeface="Arial" pitchFamily="34" charset="0"/>
                <a:cs typeface="Comic Sans MS"/>
              </a:rPr>
              <a:t>) heavy </a:t>
            </a:r>
            <a:r>
              <a:rPr lang="es-ES" sz="1650" b="1" kern="1200" dirty="0" err="1">
                <a:solidFill>
                  <a:srgbClr val="FF0000"/>
                </a:solidFill>
                <a:uFillTx/>
                <a:latin typeface="Arial" pitchFamily="34" charset="0"/>
                <a:cs typeface="Comic Sans MS"/>
              </a:rPr>
              <a:t>nuclei</a:t>
            </a:r>
            <a:r>
              <a:rPr lang="es-ES" sz="1650" b="1" kern="1200" dirty="0">
                <a:solidFill>
                  <a:srgbClr val="FF0000"/>
                </a:solidFill>
                <a:uFillTx/>
                <a:latin typeface="Arial" pitchFamily="34" charset="0"/>
                <a:cs typeface="Comic Sans MS"/>
              </a:rPr>
              <a:t> !</a:t>
            </a:r>
          </a:p>
        </p:txBody>
      </p:sp>
      <p:grpSp>
        <p:nvGrpSpPr>
          <p:cNvPr id="17" name="Group 16">
            <a:extLst>
              <a:ext uri="{FF2B5EF4-FFF2-40B4-BE49-F238E27FC236}">
                <a16:creationId xmlns:a16="http://schemas.microsoft.com/office/drawing/2014/main" id="{7278F99B-EB08-A442-8C79-7B3909AB755F}"/>
              </a:ext>
            </a:extLst>
          </p:cNvPr>
          <p:cNvGrpSpPr/>
          <p:nvPr/>
        </p:nvGrpSpPr>
        <p:grpSpPr>
          <a:xfrm>
            <a:off x="4290778" y="2948271"/>
            <a:ext cx="3683600" cy="763702"/>
            <a:chOff x="3710807" y="3437032"/>
            <a:chExt cx="4911466" cy="1018270"/>
          </a:xfrm>
        </p:grpSpPr>
        <p:sp>
          <p:nvSpPr>
            <p:cNvPr id="18" name="Elipse 5">
              <a:extLst>
                <a:ext uri="{FF2B5EF4-FFF2-40B4-BE49-F238E27FC236}">
                  <a16:creationId xmlns:a16="http://schemas.microsoft.com/office/drawing/2014/main" id="{F100A2A4-8200-9744-A50E-8FB1C4D83F5D}"/>
                </a:ext>
              </a:extLst>
            </p:cNvPr>
            <p:cNvSpPr/>
            <p:nvPr/>
          </p:nvSpPr>
          <p:spPr>
            <a:xfrm rot="19800000">
              <a:off x="3710807" y="3437032"/>
              <a:ext cx="3004118" cy="73375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algn="ctr" defTabSz="685800" fontAlgn="base" hangingPunct="1">
                <a:spcBef>
                  <a:spcPct val="0"/>
                </a:spcBef>
                <a:spcAft>
                  <a:spcPct val="0"/>
                </a:spcAft>
              </a:pPr>
              <a:endParaRPr lang="es-ES" sz="2100" kern="1200">
                <a:solidFill>
                  <a:prstClr val="white"/>
                </a:solidFill>
                <a:uFillTx/>
                <a:latin typeface="Arial"/>
              </a:endParaRPr>
            </a:p>
          </p:txBody>
        </p:sp>
        <p:sp>
          <p:nvSpPr>
            <p:cNvPr id="19" name="CuadroTexto 22">
              <a:extLst>
                <a:ext uri="{FF2B5EF4-FFF2-40B4-BE49-F238E27FC236}">
                  <a16:creationId xmlns:a16="http://schemas.microsoft.com/office/drawing/2014/main" id="{6AE322A3-5513-5843-A844-5AC7454677C2}"/>
                </a:ext>
              </a:extLst>
            </p:cNvPr>
            <p:cNvSpPr txBox="1"/>
            <p:nvPr/>
          </p:nvSpPr>
          <p:spPr>
            <a:xfrm>
              <a:off x="5311957" y="3655083"/>
              <a:ext cx="3310316" cy="800219"/>
            </a:xfrm>
            <a:prstGeom prst="rect">
              <a:avLst/>
            </a:prstGeom>
            <a:noFill/>
          </p:spPr>
          <p:txBody>
            <a:bodyPr wrap="square" rtlCol="0">
              <a:spAutoFit/>
            </a:bodyPr>
            <a:lstStyle/>
            <a:p>
              <a:pPr marL="0" marR="0" algn="ctr" defTabSz="685800" fontAlgn="base" hangingPunct="1">
                <a:spcBef>
                  <a:spcPct val="0"/>
                </a:spcBef>
                <a:spcAft>
                  <a:spcPct val="0"/>
                </a:spcAft>
              </a:pPr>
              <a:r>
                <a:rPr lang="en-GB" sz="1650" b="1" kern="1200" dirty="0">
                  <a:solidFill>
                    <a:srgbClr val="FF0000"/>
                  </a:solidFill>
                  <a:uFillTx/>
                  <a:latin typeface="Arial" pitchFamily="34" charset="0"/>
                  <a:cs typeface="Comic Sans MS"/>
                </a:rPr>
                <a:t>Vast</a:t>
              </a:r>
            </a:p>
            <a:p>
              <a:pPr marL="0" marR="0" algn="ctr" defTabSz="685800" fontAlgn="base" hangingPunct="1">
                <a:spcBef>
                  <a:spcPct val="0"/>
                </a:spcBef>
                <a:spcAft>
                  <a:spcPct val="0"/>
                </a:spcAft>
              </a:pPr>
              <a:r>
                <a:rPr lang="en-GB" sz="1650" b="1" kern="1200" dirty="0">
                  <a:solidFill>
                    <a:srgbClr val="FF0000"/>
                  </a:solidFill>
                  <a:uFillTx/>
                  <a:latin typeface="Arial" pitchFamily="34" charset="0"/>
                  <a:cs typeface="Comic Sans MS"/>
                </a:rPr>
                <a:t>Terra Incognita </a:t>
              </a:r>
            </a:p>
          </p:txBody>
        </p:sp>
      </p:grpSp>
    </p:spTree>
    <p:extLst>
      <p:ext uri="{BB962C8B-B14F-4D97-AF65-F5344CB8AC3E}">
        <p14:creationId xmlns:p14="http://schemas.microsoft.com/office/powerpoint/2010/main" val="1062846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rproc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628" y="830842"/>
            <a:ext cx="4077131" cy="285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74700" y="158400"/>
            <a:ext cx="5278373" cy="590668"/>
          </a:xfrm>
        </p:spPr>
        <p:txBody>
          <a:bodyPr vert="horz" lIns="270000" tIns="45720" rIns="91440" bIns="45720" rtlCol="0" anchor="ctr" anchorCtr="0">
            <a:noAutofit/>
          </a:bodyPr>
          <a:lstStyle/>
          <a:p>
            <a:r>
              <a:rPr lang="en-GB" dirty="0"/>
              <a:t>Search for new isotopes and their properties</a:t>
            </a:r>
          </a:p>
        </p:txBody>
      </p:sp>
      <p:sp>
        <p:nvSpPr>
          <p:cNvPr id="16" name="TextBox 17"/>
          <p:cNvSpPr txBox="1">
            <a:spLocks noChangeArrowheads="1"/>
          </p:cNvSpPr>
          <p:nvPr/>
        </p:nvSpPr>
        <p:spPr bwMode="auto">
          <a:xfrm>
            <a:off x="5399913" y="-1154907"/>
            <a:ext cx="649434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defTabSz="457200">
              <a:spcBef>
                <a:spcPct val="20000"/>
              </a:spcBef>
              <a:buChar char="•"/>
              <a:defRPr sz="2000">
                <a:solidFill>
                  <a:schemeClr val="accent2"/>
                </a:solidFill>
                <a:latin typeface="Arial" charset="0"/>
              </a:defRPr>
            </a:lvl1pPr>
            <a:lvl2pPr marL="742950" indent="-285750" defTabSz="457200">
              <a:spcBef>
                <a:spcPct val="20000"/>
              </a:spcBef>
              <a:buChar char="–"/>
              <a:defRPr>
                <a:solidFill>
                  <a:schemeClr val="tx1"/>
                </a:solidFill>
                <a:latin typeface="Arial" charset="0"/>
              </a:defRPr>
            </a:lvl2pPr>
            <a:lvl3pPr marL="1143000" indent="-228600" defTabSz="457200">
              <a:spcBef>
                <a:spcPct val="20000"/>
              </a:spcBef>
              <a:buChar char="•"/>
              <a:defRPr sz="1600">
                <a:solidFill>
                  <a:schemeClr val="tx1"/>
                </a:solidFill>
                <a:latin typeface="Arial" charset="0"/>
              </a:defRPr>
            </a:lvl3pPr>
            <a:lvl4pPr marL="1600200" indent="-228600" defTabSz="457200">
              <a:spcBef>
                <a:spcPct val="20000"/>
              </a:spcBef>
              <a:buChar char="–"/>
              <a:defRPr sz="1400">
                <a:solidFill>
                  <a:schemeClr val="tx1"/>
                </a:solidFill>
                <a:latin typeface="Arial" charset="0"/>
              </a:defRPr>
            </a:lvl4pPr>
            <a:lvl5pPr marL="2057400" indent="-228600" defTabSz="457200">
              <a:spcBef>
                <a:spcPct val="20000"/>
              </a:spcBef>
              <a:buChar char="»"/>
              <a:defRPr sz="1400">
                <a:solidFill>
                  <a:schemeClr val="tx1"/>
                </a:solidFill>
                <a:latin typeface="Arial" charset="0"/>
              </a:defRPr>
            </a:lvl5pPr>
            <a:lvl6pPr marL="2514600" indent="-228600" defTabSz="457200" eaLnBrk="0" fontAlgn="base" hangingPunct="0">
              <a:spcBef>
                <a:spcPct val="20000"/>
              </a:spcBef>
              <a:spcAft>
                <a:spcPct val="0"/>
              </a:spcAft>
              <a:buChar char="»"/>
              <a:defRPr sz="1400">
                <a:solidFill>
                  <a:schemeClr val="tx1"/>
                </a:solidFill>
                <a:latin typeface="Arial" charset="0"/>
              </a:defRPr>
            </a:lvl6pPr>
            <a:lvl7pPr marL="2971800" indent="-228600" defTabSz="457200" eaLnBrk="0" fontAlgn="base" hangingPunct="0">
              <a:spcBef>
                <a:spcPct val="20000"/>
              </a:spcBef>
              <a:spcAft>
                <a:spcPct val="0"/>
              </a:spcAft>
              <a:buChar char="»"/>
              <a:defRPr sz="1400">
                <a:solidFill>
                  <a:schemeClr val="tx1"/>
                </a:solidFill>
                <a:latin typeface="Arial" charset="0"/>
              </a:defRPr>
            </a:lvl7pPr>
            <a:lvl8pPr marL="3429000" indent="-228600" defTabSz="457200" eaLnBrk="0" fontAlgn="base" hangingPunct="0">
              <a:spcBef>
                <a:spcPct val="20000"/>
              </a:spcBef>
              <a:spcAft>
                <a:spcPct val="0"/>
              </a:spcAft>
              <a:buChar char="»"/>
              <a:defRPr sz="1400">
                <a:solidFill>
                  <a:schemeClr val="tx1"/>
                </a:solidFill>
                <a:latin typeface="Arial" charset="0"/>
              </a:defRPr>
            </a:lvl8pPr>
            <a:lvl9pPr marL="3886200" indent="-228600" defTabSz="457200" eaLnBrk="0" fontAlgn="base" hangingPunct="0">
              <a:spcBef>
                <a:spcPct val="20000"/>
              </a:spcBef>
              <a:spcAft>
                <a:spcPct val="0"/>
              </a:spcAft>
              <a:buChar char="»"/>
              <a:defRPr sz="1400">
                <a:solidFill>
                  <a:schemeClr val="tx1"/>
                </a:solidFill>
                <a:latin typeface="Arial" charset="0"/>
              </a:defRPr>
            </a:lvl9pPr>
          </a:lstStyle>
          <a:p>
            <a:pPr marL="214313" marR="0" indent="-214313" defTabSz="342900" fontAlgn="base" hangingPunct="1">
              <a:spcBef>
                <a:spcPct val="0"/>
              </a:spcBef>
              <a:spcAft>
                <a:spcPct val="0"/>
              </a:spcAft>
            </a:pPr>
            <a:r>
              <a:rPr lang="en-US" altLang="en-US" sz="1350" b="1" kern="1200" dirty="0">
                <a:solidFill>
                  <a:srgbClr val="000000"/>
                </a:solidFill>
                <a:uFillTx/>
                <a:latin typeface="Calibri" charset="0"/>
              </a:rPr>
              <a:t>Identification of new neutron rich isotopes</a:t>
            </a:r>
          </a:p>
          <a:p>
            <a:pPr marL="214313" marR="0" indent="-214313" defTabSz="342900" fontAlgn="base" hangingPunct="1">
              <a:spcBef>
                <a:spcPct val="0"/>
              </a:spcBef>
              <a:spcAft>
                <a:spcPct val="0"/>
              </a:spcAft>
            </a:pPr>
            <a:r>
              <a:rPr lang="en-US" altLang="en-US" sz="1350" b="1" kern="1200" dirty="0">
                <a:solidFill>
                  <a:srgbClr val="000000"/>
                </a:solidFill>
                <a:uFillTx/>
                <a:latin typeface="Calibri" charset="0"/>
              </a:rPr>
              <a:t>Measurement of production cross sections and longitudinal momentum distributions</a:t>
            </a:r>
          </a:p>
          <a:p>
            <a:pPr marL="214313" marR="0" indent="-214313" defTabSz="342900" fontAlgn="base" hangingPunct="1">
              <a:spcBef>
                <a:spcPct val="0"/>
              </a:spcBef>
              <a:spcAft>
                <a:spcPct val="0"/>
              </a:spcAft>
            </a:pPr>
            <a:r>
              <a:rPr lang="en-US" altLang="en-US" sz="1350" b="1" kern="1200" dirty="0">
                <a:solidFill>
                  <a:srgbClr val="000000"/>
                </a:solidFill>
                <a:uFillTx/>
                <a:latin typeface="Calibri" charset="0"/>
              </a:rPr>
              <a:t>Mass and half-life measurements after implantation</a:t>
            </a:r>
          </a:p>
        </p:txBody>
      </p:sp>
      <p:sp>
        <p:nvSpPr>
          <p:cNvPr id="11" name="TextBox 10">
            <a:extLst>
              <a:ext uri="{FF2B5EF4-FFF2-40B4-BE49-F238E27FC236}">
                <a16:creationId xmlns:a16="http://schemas.microsoft.com/office/drawing/2014/main" id="{CB2BE9AE-9471-424B-A43C-165A488EC48F}"/>
              </a:ext>
            </a:extLst>
          </p:cNvPr>
          <p:cNvSpPr txBox="1"/>
          <p:nvPr/>
        </p:nvSpPr>
        <p:spPr>
          <a:xfrm>
            <a:off x="4085946" y="3273828"/>
            <a:ext cx="3826531" cy="1546577"/>
          </a:xfrm>
          <a:prstGeom prst="rect">
            <a:avLst/>
          </a:prstGeom>
          <a:noFill/>
        </p:spPr>
        <p:txBody>
          <a:bodyPr wrap="square" rtlCol="0">
            <a:spAutoFit/>
          </a:bodyPr>
          <a:lstStyle/>
          <a:p>
            <a:pPr marL="214313" marR="0" indent="-214313" defTabSz="685800" hangingPunct="1">
              <a:buFont typeface="Arial" panose="020B0604020202020204" pitchFamily="34" charset="0"/>
              <a:buChar char="•"/>
            </a:pPr>
            <a:r>
              <a:rPr lang="en-GB" sz="1350" kern="1200" dirty="0">
                <a:solidFill>
                  <a:srgbClr val="FF0000"/>
                </a:solidFill>
                <a:uFillTx/>
                <a:latin typeface="Calibri" panose="020F0502020204030204"/>
              </a:rPr>
              <a:t>Ground-state properties </a:t>
            </a:r>
            <a:r>
              <a:rPr lang="en-GB" sz="1350" kern="1200" dirty="0">
                <a:solidFill>
                  <a:prstClr val="black"/>
                </a:solidFill>
                <a:uFillTx/>
                <a:latin typeface="Calibri" panose="020F0502020204030204"/>
              </a:rPr>
              <a:t>(</a:t>
            </a:r>
            <a:r>
              <a:rPr lang="en-GB" sz="1350" kern="1200" dirty="0" err="1">
                <a:solidFill>
                  <a:prstClr val="black"/>
                </a:solidFill>
                <a:uFillTx/>
                <a:latin typeface="Calibri" panose="020F0502020204030204"/>
              </a:rPr>
              <a:t>halflife</a:t>
            </a:r>
            <a:r>
              <a:rPr lang="en-GB" sz="1350" kern="1200" dirty="0">
                <a:solidFill>
                  <a:prstClr val="black"/>
                </a:solidFill>
                <a:uFillTx/>
                <a:latin typeface="Calibri" panose="020F0502020204030204"/>
              </a:rPr>
              <a:t>, mass, radius) and </a:t>
            </a:r>
            <a:r>
              <a:rPr lang="en-GB" sz="1350" kern="1200" dirty="0">
                <a:solidFill>
                  <a:srgbClr val="FF0000"/>
                </a:solidFill>
                <a:uFillTx/>
                <a:latin typeface="Calibri" panose="020F0502020204030204"/>
              </a:rPr>
              <a:t>spectroscopic studies </a:t>
            </a:r>
            <a:r>
              <a:rPr lang="en-GB" sz="1350" kern="1200" dirty="0">
                <a:solidFill>
                  <a:prstClr val="black"/>
                </a:solidFill>
                <a:uFillTx/>
                <a:latin typeface="Calibri" panose="020F0502020204030204"/>
              </a:rPr>
              <a:t>(</a:t>
            </a:r>
            <a:r>
              <a:rPr lang="en-GB" sz="1350" kern="1200" dirty="0">
                <a:solidFill>
                  <a:prstClr val="black"/>
                </a:solidFill>
                <a:uFillTx/>
                <a:latin typeface="Symbol" pitchFamily="2" charset="2"/>
              </a:rPr>
              <a:t>b</a:t>
            </a:r>
            <a:r>
              <a:rPr lang="en-GB" sz="1350" kern="1200" dirty="0">
                <a:solidFill>
                  <a:prstClr val="black"/>
                </a:solidFill>
                <a:uFillTx/>
                <a:latin typeface="Calibri" panose="020F0502020204030204"/>
              </a:rPr>
              <a:t>-decay, isomers)</a:t>
            </a:r>
            <a:endParaRPr lang="en-GB" sz="1350" u="sng" kern="1200" dirty="0">
              <a:solidFill>
                <a:prstClr val="black"/>
              </a:solidFill>
              <a:uFillTx/>
              <a:latin typeface="Calibri" panose="020F0502020204030204"/>
            </a:endParaRPr>
          </a:p>
          <a:p>
            <a:pPr marL="214313" marR="0" indent="-214313" defTabSz="685800" hangingPunct="1">
              <a:buFont typeface="Arial" panose="020B0604020202020204" pitchFamily="34" charset="0"/>
              <a:buChar char="•"/>
            </a:pPr>
            <a:r>
              <a:rPr lang="en-GB" sz="1350" kern="1200" dirty="0">
                <a:solidFill>
                  <a:prstClr val="black"/>
                </a:solidFill>
                <a:uFillTx/>
                <a:latin typeface="Calibri" panose="020F0502020204030204"/>
              </a:rPr>
              <a:t>First spectroscopic information for the </a:t>
            </a:r>
            <a:r>
              <a:rPr lang="en-GB" sz="1350" kern="1200" dirty="0">
                <a:solidFill>
                  <a:srgbClr val="FF0000"/>
                </a:solidFill>
                <a:uFillTx/>
                <a:latin typeface="Calibri" panose="020F0502020204030204"/>
              </a:rPr>
              <a:t>nucleosynthesis of heavy nuclei</a:t>
            </a:r>
            <a:r>
              <a:rPr lang="en-GB" sz="1350" kern="1200" dirty="0">
                <a:solidFill>
                  <a:prstClr val="black"/>
                </a:solidFill>
                <a:uFillTx/>
                <a:latin typeface="Calibri" panose="020F0502020204030204"/>
              </a:rPr>
              <a:t> </a:t>
            </a:r>
            <a:endParaRPr lang="en-GB" sz="1350" kern="1200" dirty="0">
              <a:solidFill>
                <a:srgbClr val="FF0000"/>
              </a:solidFill>
              <a:uFillTx/>
              <a:latin typeface="Calibri" panose="020F0502020204030204"/>
            </a:endParaRPr>
          </a:p>
          <a:p>
            <a:pPr marL="214313" marR="0" indent="-214313" defTabSz="685800" hangingPunct="1">
              <a:buFont typeface="Arial" panose="020B0604020202020204" pitchFamily="34" charset="0"/>
              <a:buChar char="•"/>
            </a:pPr>
            <a:r>
              <a:rPr lang="en-GB" sz="1350" kern="1200" dirty="0">
                <a:solidFill>
                  <a:prstClr val="black"/>
                </a:solidFill>
                <a:uFillTx/>
                <a:latin typeface="Calibri" panose="020F0502020204030204"/>
              </a:rPr>
              <a:t>Evolution of the shell structure and exotic nuclear shapes near the </a:t>
            </a:r>
            <a:r>
              <a:rPr lang="en-GB" sz="1350" kern="1200" dirty="0">
                <a:solidFill>
                  <a:srgbClr val="FF0000"/>
                </a:solidFill>
                <a:uFillTx/>
                <a:latin typeface="Calibri" panose="020F0502020204030204"/>
              </a:rPr>
              <a:t>limits of nuclear existence</a:t>
            </a:r>
          </a:p>
        </p:txBody>
      </p:sp>
      <p:sp>
        <p:nvSpPr>
          <p:cNvPr id="4" name="Oval 3">
            <a:extLst>
              <a:ext uri="{FF2B5EF4-FFF2-40B4-BE49-F238E27FC236}">
                <a16:creationId xmlns:a16="http://schemas.microsoft.com/office/drawing/2014/main" id="{C782B451-2B82-944E-A1DD-80F34450AD93}"/>
              </a:ext>
            </a:extLst>
          </p:cNvPr>
          <p:cNvSpPr/>
          <p:nvPr/>
        </p:nvSpPr>
        <p:spPr bwMode="auto">
          <a:xfrm rot="19800000">
            <a:off x="3124990" y="2354186"/>
            <a:ext cx="1230986" cy="540060"/>
          </a:xfrm>
          <a:prstGeom prst="ellipse">
            <a:avLst/>
          </a:prstGeom>
          <a:noFill/>
          <a:ln w="28575">
            <a:solidFill>
              <a:srgbClr val="CC00CC"/>
            </a:solidFill>
          </a:ln>
          <a:effectLst/>
        </p:spPr>
        <p:txBody>
          <a:bodyPr vert="horz" wrap="square" lIns="68580" tIns="34290" rIns="68580" bIns="34290" numCol="1" rtlCol="0" anchor="ctr" anchorCtr="0" compatLnSpc="1">
            <a:prstTxWarp prst="textNoShape">
              <a:avLst/>
            </a:prstTxWarp>
          </a:bodyPr>
          <a:lstStyle/>
          <a:p>
            <a:pPr marL="0" marR="0" algn="ctr" defTabSz="685800" fontAlgn="base" hangingPunct="1">
              <a:spcBef>
                <a:spcPct val="0"/>
              </a:spcBef>
              <a:spcAft>
                <a:spcPct val="0"/>
              </a:spcAft>
            </a:pPr>
            <a:endParaRPr lang="en-GB" sz="2100" kern="1200">
              <a:solidFill>
                <a:srgbClr val="000066"/>
              </a:solidFill>
              <a:uFillTx/>
              <a:latin typeface="Arial" charset="0"/>
            </a:endParaRPr>
          </a:p>
        </p:txBody>
      </p:sp>
      <p:grpSp>
        <p:nvGrpSpPr>
          <p:cNvPr id="9" name="Group 8">
            <a:extLst>
              <a:ext uri="{FF2B5EF4-FFF2-40B4-BE49-F238E27FC236}">
                <a16:creationId xmlns:a16="http://schemas.microsoft.com/office/drawing/2014/main" id="{C018D98E-0A4D-BE4E-8F0D-0D7CB3164857}"/>
              </a:ext>
            </a:extLst>
          </p:cNvPr>
          <p:cNvGrpSpPr/>
          <p:nvPr/>
        </p:nvGrpSpPr>
        <p:grpSpPr>
          <a:xfrm>
            <a:off x="5300758" y="843558"/>
            <a:ext cx="3042050" cy="2272453"/>
            <a:chOff x="148423" y="3327978"/>
            <a:chExt cx="4056066" cy="3029937"/>
          </a:xfrm>
        </p:grpSpPr>
        <p:sp>
          <p:nvSpPr>
            <p:cNvPr id="10" name="object 4">
              <a:extLst>
                <a:ext uri="{FF2B5EF4-FFF2-40B4-BE49-F238E27FC236}">
                  <a16:creationId xmlns:a16="http://schemas.microsoft.com/office/drawing/2014/main" id="{A283F759-3149-CA42-91E8-C54C2640AC52}"/>
                </a:ext>
              </a:extLst>
            </p:cNvPr>
            <p:cNvSpPr/>
            <p:nvPr/>
          </p:nvSpPr>
          <p:spPr>
            <a:xfrm>
              <a:off x="148423" y="3952213"/>
              <a:ext cx="3482291" cy="240570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defTabSz="342900" hangingPunct="1">
                <a:defRPr/>
              </a:pPr>
              <a:endParaRPr sz="1350" kern="1200">
                <a:solidFill>
                  <a:prstClr val="black"/>
                </a:solidFill>
                <a:uFillTx/>
                <a:latin typeface="Arial"/>
              </a:endParaRPr>
            </a:p>
          </p:txBody>
        </p:sp>
        <p:sp>
          <p:nvSpPr>
            <p:cNvPr id="12" name="Textfeld 30">
              <a:extLst>
                <a:ext uri="{FF2B5EF4-FFF2-40B4-BE49-F238E27FC236}">
                  <a16:creationId xmlns:a16="http://schemas.microsoft.com/office/drawing/2014/main" id="{5A8CB85A-FB5F-BD47-AFE4-389A4EFAA59B}"/>
                </a:ext>
              </a:extLst>
            </p:cNvPr>
            <p:cNvSpPr txBox="1"/>
            <p:nvPr/>
          </p:nvSpPr>
          <p:spPr>
            <a:xfrm>
              <a:off x="169999" y="3327978"/>
              <a:ext cx="3472747" cy="646331"/>
            </a:xfrm>
            <a:prstGeom prst="rect">
              <a:avLst/>
            </a:prstGeom>
          </p:spPr>
          <p:txBody>
            <a:bodyPr vert="horz" wrap="square" lIns="68580" tIns="34290" rIns="68580" bIns="34290" rtlCol="0" anchor="t">
              <a:spAutoFit/>
            </a:bodyPr>
            <a:lstStyle/>
            <a:p>
              <a:pPr marL="0" marR="0" algn="ctr" defTabSz="342900" hangingPunct="1">
                <a:defRPr/>
              </a:pPr>
              <a:r>
                <a:rPr lang="en-US" sz="1350" kern="1200" dirty="0">
                  <a:solidFill>
                    <a:prstClr val="black"/>
                  </a:solidFill>
                  <a:uFillTx/>
                  <a:latin typeface="Calibri" panose="020F0502020204030204" pitchFamily="34" charset="0"/>
                </a:rPr>
                <a:t>Electromagnetic “</a:t>
              </a:r>
              <a:r>
                <a:rPr lang="en-US" sz="1350" kern="1200" dirty="0" err="1">
                  <a:solidFill>
                    <a:prstClr val="black"/>
                  </a:solidFill>
                  <a:uFillTx/>
                  <a:latin typeface="Calibri" panose="020F0502020204030204" pitchFamily="34" charset="0"/>
                </a:rPr>
                <a:t>Kilonova</a:t>
              </a:r>
              <a:r>
                <a:rPr lang="en-US" sz="1350" kern="1200" dirty="0">
                  <a:solidFill>
                    <a:prstClr val="black"/>
                  </a:solidFill>
                  <a:uFillTx/>
                  <a:latin typeface="Calibri" panose="020F0502020204030204" pitchFamily="34" charset="0"/>
                </a:rPr>
                <a:t>” Signal from GW170817 </a:t>
              </a:r>
            </a:p>
          </p:txBody>
        </p:sp>
        <p:sp>
          <p:nvSpPr>
            <p:cNvPr id="14" name="object 8">
              <a:extLst>
                <a:ext uri="{FF2B5EF4-FFF2-40B4-BE49-F238E27FC236}">
                  <a16:creationId xmlns:a16="http://schemas.microsoft.com/office/drawing/2014/main" id="{CF0C3741-6D6B-A544-A546-E144D72798DA}"/>
                </a:ext>
              </a:extLst>
            </p:cNvPr>
            <p:cNvSpPr txBox="1"/>
            <p:nvPr/>
          </p:nvSpPr>
          <p:spPr>
            <a:xfrm>
              <a:off x="796451" y="4799938"/>
              <a:ext cx="2073752" cy="364117"/>
            </a:xfrm>
            <a:prstGeom prst="rect">
              <a:avLst/>
            </a:prstGeom>
          </p:spPr>
          <p:txBody>
            <a:bodyPr vert="horz" wrap="square" lIns="0" tIns="0" rIns="0" bIns="0" rtlCol="0">
              <a:spAutoFit/>
            </a:bodyPr>
            <a:lstStyle/>
            <a:p>
              <a:pPr marL="9525" marR="0" defTabSz="342900" hangingPunct="1">
                <a:lnSpc>
                  <a:spcPts val="1073"/>
                </a:lnSpc>
                <a:defRPr/>
              </a:pPr>
              <a:r>
                <a:rPr sz="900" kern="1200" spc="-23" dirty="0">
                  <a:solidFill>
                    <a:srgbClr val="0000CC"/>
                  </a:solidFill>
                  <a:uFillTx/>
                  <a:latin typeface="Arial"/>
                  <a:cs typeface="Arial"/>
                </a:rPr>
                <a:t>M</a:t>
              </a:r>
              <a:r>
                <a:rPr sz="900" kern="1200" spc="4" dirty="0">
                  <a:solidFill>
                    <a:srgbClr val="0000CC"/>
                  </a:solidFill>
                  <a:uFillTx/>
                  <a:latin typeface="Arial"/>
                  <a:cs typeface="Arial"/>
                </a:rPr>
                <a:t>e</a:t>
              </a:r>
              <a:r>
                <a:rPr sz="900" kern="1200" spc="-26" dirty="0">
                  <a:solidFill>
                    <a:srgbClr val="0000CC"/>
                  </a:solidFill>
                  <a:uFillTx/>
                  <a:latin typeface="Arial"/>
                  <a:cs typeface="Arial"/>
                </a:rPr>
                <a:t>t</a:t>
              </a:r>
              <a:r>
                <a:rPr sz="900" kern="1200" spc="-60" dirty="0">
                  <a:solidFill>
                    <a:srgbClr val="0000CC"/>
                  </a:solidFill>
                  <a:uFillTx/>
                  <a:latin typeface="Arial"/>
                  <a:cs typeface="Arial"/>
                </a:rPr>
                <a:t>z</a:t>
              </a:r>
              <a:r>
                <a:rPr lang="de-DE" sz="900" kern="1200" spc="-60" dirty="0">
                  <a:solidFill>
                    <a:srgbClr val="0000CC"/>
                  </a:solidFill>
                  <a:uFillTx/>
                  <a:latin typeface="Arial"/>
                  <a:cs typeface="Arial"/>
                </a:rPr>
                <a:t>g</a:t>
              </a:r>
              <a:r>
                <a:rPr sz="900" kern="1200" spc="4" dirty="0" err="1">
                  <a:solidFill>
                    <a:srgbClr val="0000CC"/>
                  </a:solidFill>
                  <a:uFillTx/>
                  <a:latin typeface="Arial"/>
                  <a:cs typeface="Arial"/>
                </a:rPr>
                <a:t>e</a:t>
              </a:r>
              <a:r>
                <a:rPr sz="900" kern="1200" spc="-75" dirty="0" err="1">
                  <a:solidFill>
                    <a:srgbClr val="0000CC"/>
                  </a:solidFill>
                  <a:uFillTx/>
                  <a:latin typeface="Arial"/>
                  <a:cs typeface="Arial"/>
                </a:rPr>
                <a:t>r</a:t>
              </a:r>
              <a:r>
                <a:rPr sz="900" kern="1200" dirty="0">
                  <a:solidFill>
                    <a:srgbClr val="0000CC"/>
                  </a:solidFill>
                  <a:uFillTx/>
                  <a:latin typeface="Arial"/>
                  <a:cs typeface="Arial"/>
                </a:rPr>
                <a:t>,</a:t>
              </a:r>
              <a:r>
                <a:rPr sz="900" kern="1200" spc="116" dirty="0">
                  <a:solidFill>
                    <a:srgbClr val="0000CC"/>
                  </a:solidFill>
                  <a:uFillTx/>
                  <a:latin typeface="Arial"/>
                  <a:cs typeface="Arial"/>
                </a:rPr>
                <a:t> </a:t>
              </a:r>
              <a:r>
                <a:rPr lang="de-DE" sz="900" u="sng" kern="1200" spc="-26" dirty="0">
                  <a:solidFill>
                    <a:srgbClr val="0000CC"/>
                  </a:solidFill>
                  <a:uFillTx/>
                  <a:latin typeface="Arial"/>
                  <a:cs typeface="Arial"/>
                </a:rPr>
                <a:t>Martinez-Pinedo, Arcones</a:t>
              </a:r>
              <a:r>
                <a:rPr lang="de-DE" sz="900" kern="1200" spc="-26" dirty="0">
                  <a:solidFill>
                    <a:srgbClr val="0000CC"/>
                  </a:solidFill>
                  <a:uFillTx/>
                  <a:latin typeface="Arial"/>
                  <a:cs typeface="Arial"/>
                </a:rPr>
                <a:t> </a:t>
              </a:r>
              <a:r>
                <a:rPr sz="900" kern="1200" spc="4" dirty="0">
                  <a:solidFill>
                    <a:srgbClr val="0000CC"/>
                  </a:solidFill>
                  <a:uFillTx/>
                  <a:latin typeface="Arial"/>
                  <a:cs typeface="Arial"/>
                </a:rPr>
                <a:t>e</a:t>
              </a:r>
              <a:r>
                <a:rPr sz="900" kern="1200" dirty="0">
                  <a:solidFill>
                    <a:srgbClr val="0000CC"/>
                  </a:solidFill>
                  <a:uFillTx/>
                  <a:latin typeface="Arial"/>
                  <a:cs typeface="Arial"/>
                </a:rPr>
                <a:t>t</a:t>
              </a:r>
              <a:r>
                <a:rPr sz="900" kern="1200" spc="4" dirty="0">
                  <a:solidFill>
                    <a:srgbClr val="0000CC"/>
                  </a:solidFill>
                  <a:uFillTx/>
                  <a:latin typeface="Arial"/>
                  <a:cs typeface="Arial"/>
                </a:rPr>
                <a:t> a</a:t>
              </a:r>
              <a:r>
                <a:rPr sz="900" kern="1200" spc="-34" dirty="0">
                  <a:solidFill>
                    <a:srgbClr val="0000CC"/>
                  </a:solidFill>
                  <a:uFillTx/>
                  <a:latin typeface="Arial"/>
                  <a:cs typeface="Arial"/>
                </a:rPr>
                <a:t>l</a:t>
              </a:r>
              <a:r>
                <a:rPr lang="de-DE" sz="900" kern="1200" dirty="0">
                  <a:solidFill>
                    <a:srgbClr val="0000CC"/>
                  </a:solidFill>
                  <a:uFillTx/>
                  <a:latin typeface="Arial"/>
                  <a:cs typeface="Arial"/>
                </a:rPr>
                <a:t>. (</a:t>
              </a:r>
              <a:r>
                <a:rPr sz="900" kern="1200" spc="4" dirty="0">
                  <a:solidFill>
                    <a:srgbClr val="0000CC"/>
                  </a:solidFill>
                  <a:uFillTx/>
                  <a:latin typeface="Arial"/>
                  <a:cs typeface="Arial"/>
                </a:rPr>
                <a:t>201</a:t>
              </a:r>
              <a:r>
                <a:rPr sz="900" kern="1200" dirty="0">
                  <a:solidFill>
                    <a:srgbClr val="0000CC"/>
                  </a:solidFill>
                  <a:uFillTx/>
                  <a:latin typeface="Arial"/>
                  <a:cs typeface="Arial"/>
                </a:rPr>
                <a:t>0</a:t>
              </a:r>
              <a:r>
                <a:rPr lang="de-DE" sz="900" kern="1200" dirty="0">
                  <a:solidFill>
                    <a:srgbClr val="0000CC"/>
                  </a:solidFill>
                  <a:uFillTx/>
                  <a:latin typeface="Arial"/>
                  <a:cs typeface="Arial"/>
                </a:rPr>
                <a:t>)</a:t>
              </a:r>
              <a:endParaRPr sz="900" kern="1200" dirty="0">
                <a:solidFill>
                  <a:prstClr val="black"/>
                </a:solidFill>
                <a:uFillTx/>
                <a:latin typeface="Arial"/>
                <a:cs typeface="Arial"/>
              </a:endParaRPr>
            </a:p>
          </p:txBody>
        </p:sp>
        <p:cxnSp>
          <p:nvCxnSpPr>
            <p:cNvPr id="17" name="Gerade Verbindung mit Pfeil 8">
              <a:extLst>
                <a:ext uri="{FF2B5EF4-FFF2-40B4-BE49-F238E27FC236}">
                  <a16:creationId xmlns:a16="http://schemas.microsoft.com/office/drawing/2014/main" id="{AC2E6CA7-C456-074F-B82D-F04736869170}"/>
                </a:ext>
              </a:extLst>
            </p:cNvPr>
            <p:cNvCxnSpPr/>
            <p:nvPr/>
          </p:nvCxnSpPr>
          <p:spPr>
            <a:xfrm flipV="1">
              <a:off x="1322031" y="4406033"/>
              <a:ext cx="180020" cy="320986"/>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bject 8">
              <a:extLst>
                <a:ext uri="{FF2B5EF4-FFF2-40B4-BE49-F238E27FC236}">
                  <a16:creationId xmlns:a16="http://schemas.microsoft.com/office/drawing/2014/main" id="{F09828FD-7694-A64D-89AD-47FBF11BD76D}"/>
                </a:ext>
              </a:extLst>
            </p:cNvPr>
            <p:cNvSpPr txBox="1"/>
            <p:nvPr/>
          </p:nvSpPr>
          <p:spPr>
            <a:xfrm>
              <a:off x="964130" y="5588723"/>
              <a:ext cx="3240359" cy="364117"/>
            </a:xfrm>
            <a:prstGeom prst="rect">
              <a:avLst/>
            </a:prstGeom>
          </p:spPr>
          <p:txBody>
            <a:bodyPr vert="horz" wrap="square" lIns="0" tIns="0" rIns="0" bIns="0" rtlCol="0">
              <a:spAutoFit/>
            </a:bodyPr>
            <a:lstStyle/>
            <a:p>
              <a:pPr marL="3572" marR="0" algn="ctr" defTabSz="342900" hangingPunct="1">
                <a:lnSpc>
                  <a:spcPts val="1073"/>
                </a:lnSpc>
                <a:spcBef>
                  <a:spcPts val="649"/>
                </a:spcBef>
                <a:defRPr/>
              </a:pPr>
              <a:r>
                <a:rPr lang="fr-FR" sz="900" kern="1200" spc="23" dirty="0" err="1">
                  <a:solidFill>
                    <a:srgbClr val="FF0000"/>
                  </a:solidFill>
                  <a:uFillTx/>
                  <a:latin typeface="Arial"/>
                  <a:cs typeface="Arial"/>
                </a:rPr>
                <a:t>C</a:t>
              </a:r>
              <a:r>
                <a:rPr lang="fr-FR" sz="900" kern="1200" spc="4" dirty="0" err="1">
                  <a:solidFill>
                    <a:srgbClr val="FF0000"/>
                  </a:solidFill>
                  <a:uFillTx/>
                  <a:latin typeface="Arial"/>
                  <a:cs typeface="Arial"/>
                </a:rPr>
                <a:t>o</a:t>
              </a:r>
              <a:r>
                <a:rPr lang="fr-FR" sz="900" kern="1200" spc="-34" dirty="0" err="1">
                  <a:solidFill>
                    <a:srgbClr val="FF0000"/>
                  </a:solidFill>
                  <a:uFillTx/>
                  <a:latin typeface="Arial"/>
                  <a:cs typeface="Arial"/>
                </a:rPr>
                <a:t>w</a:t>
              </a:r>
              <a:r>
                <a:rPr lang="fr-FR" sz="900" kern="1200" spc="4" dirty="0" err="1">
                  <a:solidFill>
                    <a:srgbClr val="FF0000"/>
                  </a:solidFill>
                  <a:uFillTx/>
                  <a:latin typeface="Arial"/>
                  <a:cs typeface="Arial"/>
                </a:rPr>
                <a:t>pe</a:t>
              </a:r>
              <a:r>
                <a:rPr lang="fr-FR" sz="900" kern="1200" spc="-23" dirty="0" err="1">
                  <a:solidFill>
                    <a:srgbClr val="FF0000"/>
                  </a:solidFill>
                  <a:uFillTx/>
                  <a:latin typeface="Arial"/>
                  <a:cs typeface="Arial"/>
                </a:rPr>
                <a:t>r</a:t>
              </a:r>
              <a:r>
                <a:rPr lang="fr-FR" sz="900" kern="1200" spc="-26" dirty="0" err="1">
                  <a:solidFill>
                    <a:srgbClr val="FF0000"/>
                  </a:solidFill>
                  <a:uFillTx/>
                  <a:latin typeface="Arial"/>
                  <a:cs typeface="Arial"/>
                </a:rPr>
                <a:t>t</a:t>
              </a:r>
              <a:r>
                <a:rPr lang="fr-FR" sz="900" kern="1200" spc="-53" dirty="0" err="1">
                  <a:solidFill>
                    <a:srgbClr val="FF0000"/>
                  </a:solidFill>
                  <a:uFillTx/>
                  <a:latin typeface="Arial"/>
                  <a:cs typeface="Arial"/>
                </a:rPr>
                <a:t>h</a:t>
              </a:r>
              <a:r>
                <a:rPr lang="fr-FR" sz="900" kern="1200" spc="-34" dirty="0" err="1">
                  <a:solidFill>
                    <a:srgbClr val="FF0000"/>
                  </a:solidFill>
                  <a:uFillTx/>
                  <a:latin typeface="Arial"/>
                  <a:cs typeface="Arial"/>
                </a:rPr>
                <a:t>w</a:t>
              </a:r>
              <a:r>
                <a:rPr lang="fr-FR" sz="900" kern="1200" spc="4" dirty="0" err="1">
                  <a:solidFill>
                    <a:srgbClr val="FF0000"/>
                  </a:solidFill>
                  <a:uFillTx/>
                  <a:latin typeface="Arial"/>
                  <a:cs typeface="Arial"/>
                </a:rPr>
                <a:t>a</a:t>
              </a:r>
              <a:r>
                <a:rPr lang="fr-FR" sz="900" kern="1200" spc="23" dirty="0" err="1">
                  <a:solidFill>
                    <a:srgbClr val="FF0000"/>
                  </a:solidFill>
                  <a:uFillTx/>
                  <a:latin typeface="Arial"/>
                  <a:cs typeface="Arial"/>
                </a:rPr>
                <a:t>i</a:t>
              </a:r>
              <a:r>
                <a:rPr lang="fr-FR" sz="900" kern="1200" spc="-26" dirty="0" err="1">
                  <a:solidFill>
                    <a:srgbClr val="FF0000"/>
                  </a:solidFill>
                  <a:uFillTx/>
                  <a:latin typeface="Arial"/>
                  <a:cs typeface="Arial"/>
                </a:rPr>
                <a:t>t</a:t>
              </a:r>
              <a:r>
                <a:rPr lang="fr-FR" sz="900" kern="1200" spc="4" dirty="0" err="1">
                  <a:solidFill>
                    <a:srgbClr val="FF0000"/>
                  </a:solidFill>
                  <a:uFillTx/>
                  <a:latin typeface="Arial"/>
                  <a:cs typeface="Arial"/>
                </a:rPr>
                <a:t>e</a:t>
              </a:r>
              <a:r>
                <a:rPr lang="fr-FR" sz="900" kern="1200" dirty="0">
                  <a:solidFill>
                    <a:srgbClr val="FF0000"/>
                  </a:solidFill>
                  <a:uFillTx/>
                  <a:latin typeface="Arial"/>
                  <a:cs typeface="Arial"/>
                </a:rPr>
                <a:t>,</a:t>
              </a:r>
              <a:r>
                <a:rPr lang="fr-FR" sz="900" kern="1200" spc="60" dirty="0">
                  <a:solidFill>
                    <a:srgbClr val="FF0000"/>
                  </a:solidFill>
                  <a:uFillTx/>
                  <a:latin typeface="Arial"/>
                  <a:cs typeface="Arial"/>
                </a:rPr>
                <a:t> </a:t>
              </a:r>
              <a:r>
                <a:rPr lang="fr-FR" sz="900" kern="1200" spc="4" dirty="0">
                  <a:solidFill>
                    <a:srgbClr val="FF0000"/>
                  </a:solidFill>
                  <a:uFillTx/>
                  <a:latin typeface="Arial"/>
                  <a:cs typeface="Arial"/>
                </a:rPr>
                <a:t>e</a:t>
              </a:r>
              <a:r>
                <a:rPr lang="fr-FR" sz="900" kern="1200" dirty="0">
                  <a:solidFill>
                    <a:srgbClr val="FF0000"/>
                  </a:solidFill>
                  <a:uFillTx/>
                  <a:latin typeface="Arial"/>
                  <a:cs typeface="Arial"/>
                </a:rPr>
                <a:t>t</a:t>
              </a:r>
              <a:r>
                <a:rPr lang="fr-FR" sz="900" kern="1200" spc="4" dirty="0">
                  <a:solidFill>
                    <a:srgbClr val="FF0000"/>
                  </a:solidFill>
                  <a:uFillTx/>
                  <a:latin typeface="Arial"/>
                  <a:cs typeface="Arial"/>
                </a:rPr>
                <a:t> a</a:t>
              </a:r>
              <a:r>
                <a:rPr lang="fr-FR" sz="900" kern="1200" dirty="0">
                  <a:solidFill>
                    <a:srgbClr val="FF0000"/>
                  </a:solidFill>
                  <a:uFillTx/>
                  <a:latin typeface="Arial"/>
                  <a:cs typeface="Arial"/>
                </a:rPr>
                <a:t>l.</a:t>
              </a:r>
              <a:r>
                <a:rPr lang="fr-FR" sz="900" kern="1200" spc="-4" dirty="0">
                  <a:solidFill>
                    <a:srgbClr val="FF0000"/>
                  </a:solidFill>
                  <a:uFillTx/>
                  <a:latin typeface="Arial"/>
                  <a:cs typeface="Arial"/>
                </a:rPr>
                <a:t> (</a:t>
              </a:r>
              <a:r>
                <a:rPr lang="fr-FR" sz="900" kern="1200" spc="4" dirty="0">
                  <a:solidFill>
                    <a:srgbClr val="FF0000"/>
                  </a:solidFill>
                  <a:uFillTx/>
                  <a:latin typeface="Arial"/>
                  <a:cs typeface="Arial"/>
                </a:rPr>
                <a:t>201</a:t>
              </a:r>
              <a:r>
                <a:rPr lang="fr-FR" sz="900" kern="1200" dirty="0">
                  <a:solidFill>
                    <a:srgbClr val="FF0000"/>
                  </a:solidFill>
                  <a:uFillTx/>
                  <a:latin typeface="Arial"/>
                  <a:cs typeface="Arial"/>
                </a:rPr>
                <a:t>7)</a:t>
              </a:r>
              <a:endParaRPr lang="fr-FR" sz="900" kern="1200" dirty="0">
                <a:solidFill>
                  <a:prstClr val="black"/>
                </a:solidFill>
                <a:uFillTx/>
                <a:latin typeface="Arial"/>
                <a:cs typeface="Arial"/>
              </a:endParaRPr>
            </a:p>
            <a:p>
              <a:pPr marL="3572" marR="0" algn="ctr" defTabSz="342900" hangingPunct="1">
                <a:lnSpc>
                  <a:spcPts val="1073"/>
                </a:lnSpc>
                <a:defRPr/>
              </a:pPr>
              <a:r>
                <a:rPr lang="fr-FR" sz="900" kern="1200" spc="15" dirty="0" err="1">
                  <a:solidFill>
                    <a:srgbClr val="FF0000"/>
                  </a:solidFill>
                  <a:uFillTx/>
                  <a:latin typeface="Arial"/>
                  <a:cs typeface="Arial"/>
                </a:rPr>
                <a:t>K</a:t>
              </a:r>
              <a:r>
                <a:rPr lang="fr-FR" sz="900" kern="1200" spc="23" dirty="0" err="1">
                  <a:solidFill>
                    <a:srgbClr val="FF0000"/>
                  </a:solidFill>
                  <a:uFillTx/>
                  <a:latin typeface="Arial"/>
                  <a:cs typeface="Arial"/>
                </a:rPr>
                <a:t>i</a:t>
              </a:r>
              <a:r>
                <a:rPr lang="fr-FR" sz="900" kern="1200" spc="-34" dirty="0" err="1">
                  <a:solidFill>
                    <a:srgbClr val="FF0000"/>
                  </a:solidFill>
                  <a:uFillTx/>
                  <a:latin typeface="Arial"/>
                  <a:cs typeface="Arial"/>
                </a:rPr>
                <a:t>l</a:t>
              </a:r>
              <a:r>
                <a:rPr lang="fr-FR" sz="900" kern="1200" dirty="0" err="1">
                  <a:solidFill>
                    <a:srgbClr val="FF0000"/>
                  </a:solidFill>
                  <a:uFillTx/>
                  <a:latin typeface="Arial"/>
                  <a:cs typeface="Arial"/>
                </a:rPr>
                <a:t>o</a:t>
              </a:r>
              <a:r>
                <a:rPr lang="fr-FR" sz="900" kern="1200" spc="-53" dirty="0" err="1">
                  <a:solidFill>
                    <a:srgbClr val="FF0000"/>
                  </a:solidFill>
                  <a:uFillTx/>
                  <a:latin typeface="Arial"/>
                  <a:cs typeface="Arial"/>
                </a:rPr>
                <a:t>n</a:t>
              </a:r>
              <a:r>
                <a:rPr lang="fr-FR" sz="900" kern="1200" dirty="0" err="1">
                  <a:solidFill>
                    <a:srgbClr val="FF0000"/>
                  </a:solidFill>
                  <a:uFillTx/>
                  <a:latin typeface="Arial"/>
                  <a:cs typeface="Arial"/>
                </a:rPr>
                <a:t>o</a:t>
              </a:r>
              <a:r>
                <a:rPr lang="fr-FR" sz="900" kern="1200" spc="-60" dirty="0" err="1">
                  <a:solidFill>
                    <a:srgbClr val="FF0000"/>
                  </a:solidFill>
                  <a:uFillTx/>
                  <a:latin typeface="Arial"/>
                  <a:cs typeface="Arial"/>
                </a:rPr>
                <a:t>v</a:t>
              </a:r>
              <a:r>
                <a:rPr lang="fr-FR" sz="900" kern="1200" dirty="0" err="1">
                  <a:solidFill>
                    <a:srgbClr val="FF0000"/>
                  </a:solidFill>
                  <a:uFillTx/>
                  <a:latin typeface="Arial"/>
                  <a:cs typeface="Arial"/>
                </a:rPr>
                <a:t>a</a:t>
              </a:r>
              <a:r>
                <a:rPr lang="fr-FR" sz="900" kern="1200" spc="41" dirty="0">
                  <a:solidFill>
                    <a:srgbClr val="FF0000"/>
                  </a:solidFill>
                  <a:uFillTx/>
                  <a:latin typeface="Arial"/>
                  <a:cs typeface="Arial"/>
                </a:rPr>
                <a:t> </a:t>
              </a:r>
              <a:r>
                <a:rPr lang="fr-FR" sz="900" kern="1200" dirty="0">
                  <a:solidFill>
                    <a:srgbClr val="FF0000"/>
                  </a:solidFill>
                  <a:uFillTx/>
                  <a:latin typeface="Arial"/>
                  <a:cs typeface="Arial"/>
                </a:rPr>
                <a:t>obse</a:t>
              </a:r>
              <a:r>
                <a:rPr lang="fr-FR" sz="900" kern="1200" spc="-23" dirty="0">
                  <a:solidFill>
                    <a:srgbClr val="FF0000"/>
                  </a:solidFill>
                  <a:uFillTx/>
                  <a:latin typeface="Arial"/>
                  <a:cs typeface="Arial"/>
                </a:rPr>
                <a:t>r</a:t>
              </a:r>
              <a:r>
                <a:rPr lang="fr-FR" sz="900" kern="1200" spc="-60" dirty="0">
                  <a:solidFill>
                    <a:srgbClr val="FF0000"/>
                  </a:solidFill>
                  <a:uFillTx/>
                  <a:latin typeface="Arial"/>
                  <a:cs typeface="Arial"/>
                </a:rPr>
                <a:t>v</a:t>
              </a:r>
              <a:r>
                <a:rPr lang="fr-FR" sz="900" kern="1200" dirty="0">
                  <a:solidFill>
                    <a:srgbClr val="FF0000"/>
                  </a:solidFill>
                  <a:uFillTx/>
                  <a:latin typeface="Arial"/>
                  <a:cs typeface="Arial"/>
                </a:rPr>
                <a:t>a</a:t>
              </a:r>
              <a:r>
                <a:rPr lang="fr-FR" sz="900" kern="1200" spc="-26" dirty="0">
                  <a:solidFill>
                    <a:srgbClr val="FF0000"/>
                  </a:solidFill>
                  <a:uFillTx/>
                  <a:latin typeface="Arial"/>
                  <a:cs typeface="Arial"/>
                </a:rPr>
                <a:t>t</a:t>
              </a:r>
              <a:r>
                <a:rPr lang="fr-FR" sz="900" kern="1200" spc="23" dirty="0">
                  <a:solidFill>
                    <a:srgbClr val="FF0000"/>
                  </a:solidFill>
                  <a:uFillTx/>
                  <a:latin typeface="Arial"/>
                  <a:cs typeface="Arial"/>
                </a:rPr>
                <a:t>i</a:t>
              </a:r>
              <a:r>
                <a:rPr lang="fr-FR" sz="900" kern="1200" dirty="0">
                  <a:solidFill>
                    <a:srgbClr val="FF0000"/>
                  </a:solidFill>
                  <a:uFillTx/>
                  <a:latin typeface="Arial"/>
                  <a:cs typeface="Arial"/>
                </a:rPr>
                <a:t>o</a:t>
              </a:r>
              <a:r>
                <a:rPr lang="fr-FR" sz="900" kern="1200" spc="-53" dirty="0">
                  <a:solidFill>
                    <a:srgbClr val="FF0000"/>
                  </a:solidFill>
                  <a:uFillTx/>
                  <a:latin typeface="Arial"/>
                  <a:cs typeface="Arial"/>
                </a:rPr>
                <a:t>n</a:t>
              </a:r>
              <a:r>
                <a:rPr lang="fr-FR" sz="900" kern="1200" dirty="0">
                  <a:solidFill>
                    <a:srgbClr val="FF0000"/>
                  </a:solidFill>
                  <a:uFillTx/>
                  <a:latin typeface="Arial"/>
                  <a:cs typeface="Arial"/>
                </a:rPr>
                <a:t>s</a:t>
              </a:r>
              <a:endParaRPr lang="fr-FR" sz="900" kern="1200" dirty="0">
                <a:solidFill>
                  <a:prstClr val="black"/>
                </a:solidFill>
                <a:uFillTx/>
                <a:latin typeface="Arial"/>
                <a:cs typeface="Arial"/>
              </a:endParaRPr>
            </a:p>
          </p:txBody>
        </p:sp>
        <p:cxnSp>
          <p:nvCxnSpPr>
            <p:cNvPr id="19" name="Gerade Verbindung mit Pfeil 38">
              <a:extLst>
                <a:ext uri="{FF2B5EF4-FFF2-40B4-BE49-F238E27FC236}">
                  <a16:creationId xmlns:a16="http://schemas.microsoft.com/office/drawing/2014/main" id="{D460058F-92AF-5043-8236-1E3FE8F5C386}"/>
                </a:ext>
              </a:extLst>
            </p:cNvPr>
            <p:cNvCxnSpPr/>
            <p:nvPr/>
          </p:nvCxnSpPr>
          <p:spPr>
            <a:xfrm flipV="1">
              <a:off x="2618175" y="4870125"/>
              <a:ext cx="252028" cy="544075"/>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a:extLst>
              <a:ext uri="{FF2B5EF4-FFF2-40B4-BE49-F238E27FC236}">
                <a16:creationId xmlns:a16="http://schemas.microsoft.com/office/drawing/2014/main" id="{137AC51E-4CE0-2E4A-93DC-ECA59AE2071D}"/>
              </a:ext>
            </a:extLst>
          </p:cNvPr>
          <p:cNvSpPr>
            <a:spLocks noGrp="1"/>
          </p:cNvSpPr>
          <p:nvPr>
            <p:ph type="sldNum" sz="quarter" idx="12"/>
          </p:nvPr>
        </p:nvSpPr>
        <p:spPr/>
        <p:txBody>
          <a:bodyPr/>
          <a:lstStyle/>
          <a:p>
            <a:pPr marL="0" marR="0" defTabSz="685800" fontAlgn="base" hangingPunct="1">
              <a:spcBef>
                <a:spcPct val="0"/>
              </a:spcBef>
              <a:spcAft>
                <a:spcPct val="0"/>
              </a:spcAft>
            </a:pPr>
            <a:fld id="{125CBDDA-5CCF-8748-8988-9DC6C8981774}" type="slidenum">
              <a:rPr lang="de-DE" kern="1200">
                <a:uFillTx/>
              </a:rPr>
              <a:pPr marL="0" marR="0" defTabSz="685800" fontAlgn="base" hangingPunct="1">
                <a:spcBef>
                  <a:spcPct val="0"/>
                </a:spcBef>
                <a:spcAft>
                  <a:spcPct val="0"/>
                </a:spcAft>
              </a:pPr>
              <a:t>19</a:t>
            </a:fld>
            <a:endParaRPr lang="de-DE" kern="1200">
              <a:uFillTx/>
            </a:endParaRPr>
          </a:p>
        </p:txBody>
      </p:sp>
    </p:spTree>
    <p:extLst>
      <p:ext uri="{BB962C8B-B14F-4D97-AF65-F5344CB8AC3E}">
        <p14:creationId xmlns:p14="http://schemas.microsoft.com/office/powerpoint/2010/main" val="16397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38915" y="8929"/>
            <a:ext cx="2104143" cy="1404526"/>
          </a:xfrm>
          <a:prstGeom prst="rect">
            <a:avLst/>
          </a:prstGeom>
          <a:solidFill>
            <a:srgbClr val="FFFFFF"/>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28" name="Rectangle"/>
          <p:cNvSpPr/>
          <p:nvPr/>
        </p:nvSpPr>
        <p:spPr>
          <a:xfrm>
            <a:off x="0" y="8930"/>
            <a:ext cx="6937112" cy="1469232"/>
          </a:xfrm>
          <a:prstGeom prst="rect">
            <a:avLst/>
          </a:prstGeom>
          <a:solidFill>
            <a:srgbClr val="FFFFFF"/>
          </a:solidFill>
          <a:ln>
            <a:miter lim="400000"/>
          </a:ln>
        </p:spPr>
        <p:txBody>
          <a:bodyPr lIns="26789" tIns="26789" rIns="26789" bIns="26789" anchor="ctr"/>
          <a:lstStyle/>
          <a:p>
            <a:endParaRPr sz="450"/>
          </a:p>
        </p:txBody>
      </p:sp>
      <p:sp>
        <p:nvSpPr>
          <p:cNvPr id="329" name="Rectangle"/>
          <p:cNvSpPr/>
          <p:nvPr/>
        </p:nvSpPr>
        <p:spPr>
          <a:xfrm>
            <a:off x="-12837" y="1441203"/>
            <a:ext cx="9169673" cy="3087291"/>
          </a:xfrm>
          <a:prstGeom prst="rect">
            <a:avLst/>
          </a:prstGeom>
          <a:solidFill>
            <a:srgbClr val="006EAD"/>
          </a:solidFill>
          <a:ln>
            <a:miter lim="400000"/>
          </a:ln>
        </p:spPr>
        <p:txBody>
          <a:bodyPr lIns="26789" tIns="26789" rIns="26789" bIns="26789" anchor="ctr"/>
          <a:lstStyle/>
          <a:p>
            <a:endParaRPr sz="450"/>
          </a:p>
        </p:txBody>
      </p:sp>
      <p:sp>
        <p:nvSpPr>
          <p:cNvPr id="333" name="Status Report HED@FAIR…"/>
          <p:cNvSpPr>
            <a:spLocks noGrp="1"/>
          </p:cNvSpPr>
          <p:nvPr>
            <p:ph type="body" idx="22"/>
          </p:nvPr>
        </p:nvSpPr>
        <p:spPr>
          <a:prstGeom prst="rect">
            <a:avLst/>
          </a:prstGeom>
        </p:spPr>
        <p:txBody>
          <a:bodyPr/>
          <a:lstStyle/>
          <a:p>
            <a:r>
              <a:rPr lang="de-DE" sz="4000" dirty="0"/>
              <a:t>APPA and NUSTAR </a:t>
            </a:r>
          </a:p>
          <a:p>
            <a:r>
              <a:rPr lang="de-DE" sz="4000" dirty="0"/>
              <a:t>at GSI &amp; FAIR</a:t>
            </a:r>
            <a:endParaRPr sz="4000" dirty="0"/>
          </a:p>
          <a:p>
            <a:endParaRPr sz="1600" dirty="0"/>
          </a:p>
        </p:txBody>
      </p:sp>
      <p:sp>
        <p:nvSpPr>
          <p:cNvPr id="325" name="Line"/>
          <p:cNvSpPr/>
          <p:nvPr/>
        </p:nvSpPr>
        <p:spPr>
          <a:xfrm>
            <a:off x="4536281" y="8929"/>
            <a:ext cx="1191" cy="1453754"/>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326" name="Line"/>
          <p:cNvSpPr/>
          <p:nvPr/>
        </p:nvSpPr>
        <p:spPr>
          <a:xfrm>
            <a:off x="2312194" y="8930"/>
            <a:ext cx="1191" cy="1448991"/>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sp>
        <p:nvSpPr>
          <p:cNvPr id="327" name="Rectangle"/>
          <p:cNvSpPr/>
          <p:nvPr/>
        </p:nvSpPr>
        <p:spPr>
          <a:xfrm>
            <a:off x="-26615" y="4500107"/>
            <a:ext cx="9169673" cy="77466"/>
          </a:xfrm>
          <a:prstGeom prst="rect">
            <a:avLst/>
          </a:prstGeom>
          <a:solidFill>
            <a:srgbClr val="FFA900"/>
          </a:solidFill>
          <a:ln>
            <a:miter lim="400000"/>
          </a:ln>
        </p:spPr>
        <p:txBody>
          <a:bodyPr lIns="26789" tIns="26789" rIns="26789" bIns="26789" anchor="ctr"/>
          <a:lstStyle/>
          <a:p>
            <a:endParaRPr sz="450"/>
          </a:p>
        </p:txBody>
      </p:sp>
      <p:sp>
        <p:nvSpPr>
          <p:cNvPr id="330" name="Line"/>
          <p:cNvSpPr/>
          <p:nvPr/>
        </p:nvSpPr>
        <p:spPr>
          <a:xfrm flipV="1">
            <a:off x="6632" y="1454349"/>
            <a:ext cx="9169673" cy="0"/>
          </a:xfrm>
          <a:prstGeom prst="line">
            <a:avLst/>
          </a:prstGeom>
          <a:ln w="50800">
            <a:solidFill>
              <a:srgbClr val="FFFFFF"/>
            </a:solidFill>
          </a:ln>
        </p:spPr>
        <p:txBody>
          <a:bodyPr lIns="0" tIns="0" rIns="0" bIns="0"/>
          <a:lstStyle/>
          <a:p>
            <a:pPr marL="0" marR="30479" algn="r">
              <a:spcBef>
                <a:spcPts val="300"/>
              </a:spcBef>
              <a:tabLst>
                <a:tab pos="681038" algn="l"/>
              </a:tabLst>
              <a:defRPr sz="2000">
                <a:uFill>
                  <a:solidFill>
                    <a:srgbClr val="006EAD"/>
                  </a:solidFill>
                </a:uFill>
              </a:defRPr>
            </a:pPr>
            <a:endParaRPr sz="750"/>
          </a:p>
        </p:txBody>
      </p:sp>
      <p:pic>
        <p:nvPicPr>
          <p:cNvPr id="8" name="FCAR3________L____4___ Kopie.jpg" descr="FCAR3________L____4___ Kopie.jpg">
            <a:extLst>
              <a:ext uri="{FF2B5EF4-FFF2-40B4-BE49-F238E27FC236}">
                <a16:creationId xmlns:a16="http://schemas.microsoft.com/office/drawing/2014/main" id="{473F4A0B-D1FA-B703-3E6F-41EB19B92F9E}"/>
              </a:ext>
            </a:extLst>
          </p:cNvPr>
          <p:cNvPicPr>
            <a:picLocks/>
          </p:cNvPicPr>
          <p:nvPr/>
        </p:nvPicPr>
        <p:blipFill rotWithShape="1">
          <a:blip r:embed="rId2" cstate="hqprint">
            <a:extLst>
              <a:ext uri="{28A0092B-C50C-407E-A947-70E740481C1C}">
                <a14:useLocalDpi xmlns:a14="http://schemas.microsoft.com/office/drawing/2010/main"/>
              </a:ext>
            </a:extLst>
          </a:blip>
          <a:srcRect t="-1" b="9572"/>
          <a:stretch/>
        </p:blipFill>
        <p:spPr>
          <a:xfrm>
            <a:off x="-1" y="8929"/>
            <a:ext cx="2323839" cy="1445420"/>
          </a:xfrm>
          <a:prstGeom prst="rect">
            <a:avLst/>
          </a:prstGeom>
          <a:ln w="12700">
            <a:miter lim="400000"/>
          </a:ln>
        </p:spPr>
      </p:pic>
      <p:pic>
        <p:nvPicPr>
          <p:cNvPr id="331" name="FAIR_farb_RGB_3cm.jpg" descr="FAIR_farb_RGB_3cm.jpg"/>
          <p:cNvPicPr>
            <a:picLocks/>
          </p:cNvPicPr>
          <p:nvPr/>
        </p:nvPicPr>
        <p:blipFill>
          <a:blip r:embed="rId3"/>
          <a:stretch>
            <a:fillRect/>
          </a:stretch>
        </p:blipFill>
        <p:spPr>
          <a:xfrm>
            <a:off x="7503254" y="295944"/>
            <a:ext cx="1267356" cy="920601"/>
          </a:xfrm>
          <a:prstGeom prst="rect">
            <a:avLst/>
          </a:prstGeom>
          <a:ln w="12700">
            <a:miter lim="400000"/>
          </a:ln>
        </p:spPr>
      </p:pic>
      <p:sp>
        <p:nvSpPr>
          <p:cNvPr id="332" name="Stephan Neff…"/>
          <p:cNvSpPr>
            <a:spLocks noGrp="1"/>
          </p:cNvSpPr>
          <p:nvPr>
            <p:ph type="body" idx="21"/>
          </p:nvPr>
        </p:nvSpPr>
        <p:spPr>
          <a:prstGeom prst="rect">
            <a:avLst/>
          </a:prstGeom>
        </p:spPr>
        <p:txBody>
          <a:bodyPr/>
          <a:lstStyle/>
          <a:p>
            <a:pPr>
              <a:defRPr sz="4600" i="1">
                <a:solidFill>
                  <a:srgbClr val="FFFFFF"/>
                </a:solidFill>
                <a:uFill>
                  <a:solidFill>
                    <a:srgbClr val="FFFFFF"/>
                  </a:solidFill>
                </a:uFill>
              </a:defRPr>
            </a:pPr>
            <a:r>
              <a:rPr lang="de-DE" sz="2000" dirty="0"/>
              <a:t>Thomas Stöhlker</a:t>
            </a:r>
            <a:endParaRPr sz="2000" dirty="0"/>
          </a:p>
          <a:p>
            <a:pPr>
              <a:defRPr sz="4600" i="1">
                <a:solidFill>
                  <a:srgbClr val="FFFFFF"/>
                </a:solidFill>
                <a:uFill>
                  <a:solidFill>
                    <a:srgbClr val="FFFFFF"/>
                  </a:solidFill>
                </a:uFill>
              </a:defRPr>
            </a:pPr>
            <a:r>
              <a:rPr lang="de-DE" sz="2000" dirty="0"/>
              <a:t>GSI, Helmholtz Institute Jena, Friedrich-Schiller Universität Jena</a:t>
            </a:r>
            <a:endParaRPr sz="2000" dirty="0"/>
          </a:p>
        </p:txBody>
      </p:sp>
      <p:pic>
        <p:nvPicPr>
          <p:cNvPr id="10" name="image.png" descr="image.png">
            <a:extLst>
              <a:ext uri="{FF2B5EF4-FFF2-40B4-BE49-F238E27FC236}">
                <a16:creationId xmlns:a16="http://schemas.microsoft.com/office/drawing/2014/main" id="{1A471AFC-4476-DE87-86EE-09CAEBD20001}"/>
              </a:ext>
            </a:extLst>
          </p:cNvPr>
          <p:cNvPicPr>
            <a:picLocks/>
          </p:cNvPicPr>
          <p:nvPr/>
        </p:nvPicPr>
        <p:blipFill>
          <a:blip r:embed="rId4" cstate="hqprint">
            <a:extLst>
              <a:ext uri="{28A0092B-C50C-407E-A947-70E740481C1C}">
                <a14:useLocalDpi xmlns:a14="http://schemas.microsoft.com/office/drawing/2010/main"/>
              </a:ext>
            </a:extLst>
          </a:blip>
          <a:srcRect/>
          <a:stretch>
            <a:fillRect/>
          </a:stretch>
        </p:blipFill>
        <p:spPr>
          <a:xfrm>
            <a:off x="2277754" y="8928"/>
            <a:ext cx="2235289" cy="1472575"/>
          </a:xfrm>
          <a:prstGeom prst="rect">
            <a:avLst/>
          </a:prstGeom>
          <a:ln w="12700">
            <a:miter lim="400000"/>
          </a:ln>
        </p:spPr>
      </p:pic>
      <p:pic>
        <p:nvPicPr>
          <p:cNvPr id="6" name="image007.jpg" descr="image007.jpg">
            <a:extLst>
              <a:ext uri="{FF2B5EF4-FFF2-40B4-BE49-F238E27FC236}">
                <a16:creationId xmlns:a16="http://schemas.microsoft.com/office/drawing/2014/main" id="{7875B2DB-659C-8C6C-B695-D6C92F84584C}"/>
              </a:ext>
            </a:extLst>
          </p:cNvPr>
          <p:cNvPicPr>
            <a:picLocks/>
          </p:cNvPicPr>
          <p:nvPr/>
        </p:nvPicPr>
        <p:blipFill>
          <a:blip r:embed="rId5" cstate="hqprint">
            <a:extLst>
              <a:ext uri="{28A0092B-C50C-407E-A947-70E740481C1C}">
                <a14:useLocalDpi xmlns:a14="http://schemas.microsoft.com/office/drawing/2010/main"/>
              </a:ext>
            </a:extLst>
          </a:blip>
          <a:srcRect/>
          <a:stretch>
            <a:fillRect/>
          </a:stretch>
        </p:blipFill>
        <p:spPr>
          <a:xfrm>
            <a:off x="4281600" y="11689"/>
            <a:ext cx="2427306" cy="147609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Rectangle 2"/>
          <p:cNvSpPr/>
          <p:nvPr/>
        </p:nvSpPr>
        <p:spPr>
          <a:xfrm>
            <a:off x="1219" y="775582"/>
            <a:ext cx="5977808" cy="1645693"/>
          </a:xfrm>
          <a:prstGeom prst="rect">
            <a:avLst/>
          </a:prstGeom>
          <a:solidFill>
            <a:srgbClr val="FF9900"/>
          </a:solidFill>
          <a:ln w="12700">
            <a:miter lim="400000"/>
          </a:ln>
        </p:spPr>
        <p:txBody>
          <a:bodyPr lIns="17145" rIns="17145" anchor="ctr"/>
          <a:lstStyle/>
          <a:p>
            <a:pPr marL="0" marR="0" defTabSz="171450">
              <a:defRPr sz="1800">
                <a:uFillTx/>
              </a:defRPr>
            </a:pPr>
            <a:endParaRPr sz="675"/>
          </a:p>
        </p:txBody>
      </p:sp>
      <p:sp>
        <p:nvSpPr>
          <p:cNvPr id="379" name="Rectangle"/>
          <p:cNvSpPr/>
          <p:nvPr/>
        </p:nvSpPr>
        <p:spPr>
          <a:xfrm>
            <a:off x="97550" y="1036179"/>
            <a:ext cx="1030188" cy="990445"/>
          </a:xfrm>
          <a:prstGeom prst="rect">
            <a:avLst/>
          </a:prstGeom>
          <a:solidFill>
            <a:srgbClr val="E5FDFF"/>
          </a:solidFill>
          <a:ln w="12700">
            <a:miter lim="400000"/>
          </a:ln>
        </p:spPr>
        <p:txBody>
          <a:bodyPr lIns="17145" rIns="17145" anchor="ctr"/>
          <a:lstStyle/>
          <a:p>
            <a:pPr marL="0" marR="0" defTabSz="171450">
              <a:defRPr sz="1800">
                <a:uFillTx/>
              </a:defRPr>
            </a:pPr>
            <a:endParaRPr sz="675"/>
          </a:p>
        </p:txBody>
      </p:sp>
      <p:pic>
        <p:nvPicPr>
          <p:cNvPr id="5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9948" y="1025770"/>
            <a:ext cx="1052563" cy="1006817"/>
          </a:xfrm>
          <a:prstGeom prst="rect">
            <a:avLst/>
          </a:prstGeom>
          <a:solidFill>
            <a:srgbClr val="E5FDFF"/>
          </a:solidFill>
          <a:ln w="38100">
            <a:solidFill>
              <a:schemeClr val="bg2">
                <a:lumMod val="90000"/>
              </a:schemeClr>
            </a:solidFill>
          </a:ln>
          <a:effectLst/>
        </p:spPr>
      </p:pic>
      <p:pic>
        <p:nvPicPr>
          <p:cNvPr id="50" name="Picture 13">
            <a:extLst>
              <a:ext uri="{FF2B5EF4-FFF2-40B4-BE49-F238E27FC236}">
                <a16:creationId xmlns:a16="http://schemas.microsoft.com/office/drawing/2014/main" id="{6904ED04-44F0-2C4C-9EE0-816374FF20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0601"/>
            <a:ext cx="1186767" cy="572922"/>
          </a:xfrm>
          <a:prstGeom prst="rect">
            <a:avLst/>
          </a:prstGeom>
        </p:spPr>
      </p:pic>
      <p:pic>
        <p:nvPicPr>
          <p:cNvPr id="363" name="FAIR-MSV-Schematic.jpg" descr="FAIR-MSV-Schematic.jpg"/>
          <p:cNvPicPr>
            <a:picLocks noChangeAspect="1"/>
          </p:cNvPicPr>
          <p:nvPr/>
        </p:nvPicPr>
        <p:blipFill>
          <a:blip r:embed="rId4" cstate="hqprint">
            <a:alphaModFix amt="40000"/>
            <a:extLst>
              <a:ext uri="{28A0092B-C50C-407E-A947-70E740481C1C}">
                <a14:useLocalDpi xmlns:a14="http://schemas.microsoft.com/office/drawing/2010/main"/>
              </a:ext>
            </a:extLst>
          </a:blip>
          <a:stretch>
            <a:fillRect/>
          </a:stretch>
        </p:blipFill>
        <p:spPr>
          <a:xfrm>
            <a:off x="4082618" y="1284988"/>
            <a:ext cx="5156446" cy="36017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7637" y="11385"/>
                </a:moveTo>
                <a:cubicBezTo>
                  <a:pt x="17644" y="11387"/>
                  <a:pt x="17650" y="11394"/>
                  <a:pt x="17654" y="11403"/>
                </a:cubicBezTo>
                <a:cubicBezTo>
                  <a:pt x="17662" y="11421"/>
                  <a:pt x="17659" y="11446"/>
                  <a:pt x="17646" y="11457"/>
                </a:cubicBezTo>
                <a:cubicBezTo>
                  <a:pt x="17633" y="11469"/>
                  <a:pt x="17616" y="11463"/>
                  <a:pt x="17608" y="11445"/>
                </a:cubicBezTo>
                <a:cubicBezTo>
                  <a:pt x="17600" y="11426"/>
                  <a:pt x="17603" y="11402"/>
                  <a:pt x="17616" y="11390"/>
                </a:cubicBezTo>
                <a:cubicBezTo>
                  <a:pt x="17623" y="11385"/>
                  <a:pt x="17631" y="11383"/>
                  <a:pt x="17637" y="11385"/>
                </a:cubicBezTo>
                <a:close/>
              </a:path>
            </a:pathLst>
          </a:custGeom>
          <a:ln w="12700"/>
        </p:spPr>
      </p:pic>
      <p:sp>
        <p:nvSpPr>
          <p:cNvPr id="365" name="High Energy Density Science at FAIR"/>
          <p:cNvSpPr txBox="1">
            <a:spLocks noGrp="1"/>
          </p:cNvSpPr>
          <p:nvPr>
            <p:ph type="title"/>
          </p:nvPr>
        </p:nvSpPr>
        <p:spPr>
          <a:xfrm>
            <a:off x="1427355" y="140493"/>
            <a:ext cx="6585397" cy="367904"/>
          </a:xfrm>
          <a:prstGeom prst="rect">
            <a:avLst/>
          </a:prstGeom>
        </p:spPr>
        <p:txBody>
          <a:bodyPr>
            <a:normAutofit/>
          </a:bodyPr>
          <a:lstStyle/>
          <a:p>
            <a:r>
              <a:rPr lang="en-US" sz="2000" dirty="0"/>
              <a:t>Atomic Physics, Plasma Physics, and Applied Sciences</a:t>
            </a:r>
            <a:endParaRPr sz="2000" dirty="0"/>
          </a:p>
        </p:txBody>
      </p:sp>
      <p:sp>
        <p:nvSpPr>
          <p:cNvPr id="366" name="Slide Number"/>
          <p:cNvSpPr txBox="1">
            <a:spLocks noGrp="1"/>
          </p:cNvSpPr>
          <p:nvPr>
            <p:ph type="sldNum" sz="quarter" idx="2"/>
          </p:nvPr>
        </p:nvSpPr>
        <p:spPr>
          <a:xfrm>
            <a:off x="8857498" y="4942821"/>
            <a:ext cx="235214"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367" name="APPA cave"/>
          <p:cNvSpPr txBox="1"/>
          <p:nvPr/>
        </p:nvSpPr>
        <p:spPr>
          <a:xfrm>
            <a:off x="7771638" y="3608001"/>
            <a:ext cx="663588"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sz="825" dirty="0">
                <a:solidFill>
                  <a:srgbClr val="FF0000"/>
                </a:solidFill>
              </a:rPr>
              <a:t>APPA cave</a:t>
            </a:r>
          </a:p>
        </p:txBody>
      </p:sp>
      <p:sp>
        <p:nvSpPr>
          <p:cNvPr id="368" name="Line"/>
          <p:cNvSpPr/>
          <p:nvPr/>
        </p:nvSpPr>
        <p:spPr>
          <a:xfrm flipH="1">
            <a:off x="7117556" y="3704752"/>
            <a:ext cx="652774" cy="90962"/>
          </a:xfrm>
          <a:prstGeom prst="line">
            <a:avLst/>
          </a:prstGeom>
          <a:ln w="25400">
            <a:solidFill>
              <a:srgbClr val="FF0000"/>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369" name="Z6"/>
          <p:cNvSpPr txBox="1"/>
          <p:nvPr/>
        </p:nvSpPr>
        <p:spPr>
          <a:xfrm>
            <a:off x="5307595" y="2436795"/>
            <a:ext cx="593143"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lang="de-DE" sz="825" dirty="0"/>
              <a:t>UNILAC</a:t>
            </a:r>
            <a:endParaRPr sz="825" dirty="0"/>
          </a:p>
        </p:txBody>
      </p:sp>
      <p:sp>
        <p:nvSpPr>
          <p:cNvPr id="370" name="PHELIX"/>
          <p:cNvSpPr txBox="1"/>
          <p:nvPr/>
        </p:nvSpPr>
        <p:spPr>
          <a:xfrm>
            <a:off x="6202377" y="2036460"/>
            <a:ext cx="467802"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sz="825" dirty="0"/>
              <a:t>PHELIX</a:t>
            </a:r>
          </a:p>
        </p:txBody>
      </p:sp>
      <p:sp>
        <p:nvSpPr>
          <p:cNvPr id="371" name="HHT"/>
          <p:cNvSpPr txBox="1"/>
          <p:nvPr/>
        </p:nvSpPr>
        <p:spPr>
          <a:xfrm>
            <a:off x="6528594" y="2375319"/>
            <a:ext cx="821235"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sz="825"/>
              <a:t>HHT</a:t>
            </a:r>
          </a:p>
        </p:txBody>
      </p:sp>
      <p:sp>
        <p:nvSpPr>
          <p:cNvPr id="372" name="Circle"/>
          <p:cNvSpPr/>
          <p:nvPr/>
        </p:nvSpPr>
        <p:spPr>
          <a:xfrm>
            <a:off x="5749825" y="2687937"/>
            <a:ext cx="51548" cy="51548"/>
          </a:xfrm>
          <a:prstGeom prst="ellipse">
            <a:avLst/>
          </a:prstGeom>
          <a:solidFill>
            <a:srgbClr val="238CC1"/>
          </a:solidFill>
          <a:ln w="12700">
            <a:miter lim="400000"/>
          </a:ln>
        </p:spPr>
        <p:txBody>
          <a:bodyPr lIns="26789" tIns="26789" rIns="26789" bIns="26789" anchor="ctr"/>
          <a:lstStyle/>
          <a:p>
            <a:endParaRPr sz="450"/>
          </a:p>
        </p:txBody>
      </p:sp>
      <p:sp>
        <p:nvSpPr>
          <p:cNvPr id="373" name="Circle"/>
          <p:cNvSpPr/>
          <p:nvPr/>
        </p:nvSpPr>
        <p:spPr>
          <a:xfrm>
            <a:off x="6030707" y="2667420"/>
            <a:ext cx="51548" cy="51548"/>
          </a:xfrm>
          <a:prstGeom prst="ellipse">
            <a:avLst/>
          </a:prstGeom>
          <a:solidFill>
            <a:srgbClr val="238CC1"/>
          </a:solidFill>
          <a:ln w="12700">
            <a:miter lim="400000"/>
          </a:ln>
        </p:spPr>
        <p:txBody>
          <a:bodyPr lIns="26789" tIns="26789" rIns="26789" bIns="26789" anchor="ctr"/>
          <a:lstStyle/>
          <a:p>
            <a:endParaRPr sz="450"/>
          </a:p>
        </p:txBody>
      </p:sp>
      <p:sp>
        <p:nvSpPr>
          <p:cNvPr id="374" name="Circle"/>
          <p:cNvSpPr/>
          <p:nvPr/>
        </p:nvSpPr>
        <p:spPr>
          <a:xfrm>
            <a:off x="7092110" y="3769092"/>
            <a:ext cx="51548" cy="51548"/>
          </a:xfrm>
          <a:prstGeom prst="ellipse">
            <a:avLst/>
          </a:prstGeom>
          <a:solidFill>
            <a:srgbClr val="FF0000"/>
          </a:solidFill>
          <a:ln w="12700">
            <a:miter lim="400000"/>
          </a:ln>
        </p:spPr>
        <p:txBody>
          <a:bodyPr lIns="26789" tIns="26789" rIns="26789" bIns="26789" anchor="ctr"/>
          <a:lstStyle/>
          <a:p>
            <a:endParaRPr sz="450"/>
          </a:p>
        </p:txBody>
      </p:sp>
      <p:sp>
        <p:nvSpPr>
          <p:cNvPr id="375" name="Line"/>
          <p:cNvSpPr/>
          <p:nvPr/>
        </p:nvSpPr>
        <p:spPr>
          <a:xfrm flipH="1" flipV="1">
            <a:off x="5674837" y="2613011"/>
            <a:ext cx="103262" cy="103216"/>
          </a:xfrm>
          <a:prstGeom prst="line">
            <a:avLst/>
          </a:prstGeom>
          <a:ln w="25400">
            <a:solidFill>
              <a:srgbClr val="238CC1"/>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376" name="Line"/>
          <p:cNvSpPr/>
          <p:nvPr/>
        </p:nvSpPr>
        <p:spPr>
          <a:xfrm flipH="1">
            <a:off x="6408004" y="2535991"/>
            <a:ext cx="454726" cy="216961"/>
          </a:xfrm>
          <a:prstGeom prst="line">
            <a:avLst/>
          </a:prstGeom>
          <a:ln w="25400">
            <a:solidFill>
              <a:srgbClr val="238CC1"/>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377" name="Line"/>
          <p:cNvSpPr/>
          <p:nvPr/>
        </p:nvSpPr>
        <p:spPr>
          <a:xfrm flipH="1">
            <a:off x="6056479" y="2178757"/>
            <a:ext cx="161022" cy="515729"/>
          </a:xfrm>
          <a:prstGeom prst="line">
            <a:avLst/>
          </a:prstGeom>
          <a:ln w="25400">
            <a:solidFill>
              <a:srgbClr val="238CC1"/>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378" name="Circle"/>
          <p:cNvSpPr/>
          <p:nvPr/>
        </p:nvSpPr>
        <p:spPr>
          <a:xfrm>
            <a:off x="6384730" y="2728282"/>
            <a:ext cx="51548" cy="51548"/>
          </a:xfrm>
          <a:prstGeom prst="ellipse">
            <a:avLst/>
          </a:prstGeom>
          <a:solidFill>
            <a:srgbClr val="238CC1"/>
          </a:solidFill>
          <a:ln w="12700">
            <a:miter lim="400000"/>
          </a:ln>
        </p:spPr>
        <p:txBody>
          <a:bodyPr lIns="26789" tIns="26789" rIns="26789" bIns="26789" anchor="ctr"/>
          <a:lstStyle/>
          <a:p>
            <a:endParaRPr sz="450"/>
          </a:p>
        </p:txBody>
      </p:sp>
      <p:pic>
        <p:nvPicPr>
          <p:cNvPr id="380" name="image19.png" descr="image19.png"/>
          <p:cNvPicPr>
            <a:picLocks noChangeAspect="1"/>
          </p:cNvPicPr>
          <p:nvPr/>
        </p:nvPicPr>
        <p:blipFill>
          <a:blip r:embed="rId5" cstate="hqprint">
            <a:extLst>
              <a:ext uri="{28A0092B-C50C-407E-A947-70E740481C1C}">
                <a14:useLocalDpi xmlns:a14="http://schemas.microsoft.com/office/drawing/2010/main"/>
              </a:ext>
            </a:extLst>
          </a:blip>
          <a:srcRect b="6067"/>
          <a:stretch>
            <a:fillRect/>
          </a:stretch>
        </p:blipFill>
        <p:spPr>
          <a:xfrm>
            <a:off x="2466195" y="1036176"/>
            <a:ext cx="1102212" cy="990408"/>
          </a:xfrm>
          <a:prstGeom prst="rect">
            <a:avLst/>
          </a:prstGeom>
          <a:ln w="38100">
            <a:solidFill>
              <a:schemeClr val="bg2"/>
            </a:solidFill>
          </a:ln>
        </p:spPr>
      </p:pic>
      <p:pic>
        <p:nvPicPr>
          <p:cNvPr id="382" name="image21.jpg" descr="image21.jpg"/>
          <p:cNvPicPr>
            <a:picLocks noChangeAspect="1"/>
          </p:cNvPicPr>
          <p:nvPr/>
        </p:nvPicPr>
        <p:blipFill>
          <a:blip r:embed="rId6"/>
          <a:stretch>
            <a:fillRect/>
          </a:stretch>
        </p:blipFill>
        <p:spPr>
          <a:xfrm>
            <a:off x="1251458" y="1036207"/>
            <a:ext cx="1034654" cy="990390"/>
          </a:xfrm>
          <a:prstGeom prst="rect">
            <a:avLst/>
          </a:prstGeom>
          <a:ln w="38100">
            <a:solidFill>
              <a:schemeClr val="bg2"/>
            </a:solidFill>
          </a:ln>
        </p:spPr>
      </p:pic>
      <p:sp>
        <p:nvSpPr>
          <p:cNvPr id="383" name="Rectangle"/>
          <p:cNvSpPr/>
          <p:nvPr/>
        </p:nvSpPr>
        <p:spPr>
          <a:xfrm>
            <a:off x="3676824" y="1026668"/>
            <a:ext cx="1030188" cy="1009319"/>
          </a:xfrm>
          <a:prstGeom prst="rect">
            <a:avLst/>
          </a:prstGeom>
          <a:solidFill>
            <a:srgbClr val="0066CC">
              <a:alpha val="70980"/>
            </a:srgbClr>
          </a:solidFill>
          <a:ln w="12700">
            <a:miter lim="400000"/>
          </a:ln>
        </p:spPr>
        <p:txBody>
          <a:bodyPr lIns="17145" rIns="17145" anchor="ctr"/>
          <a:lstStyle/>
          <a:p>
            <a:pPr marL="0" marR="0" defTabSz="171450">
              <a:defRPr sz="1800">
                <a:uFillTx/>
              </a:defRPr>
            </a:pPr>
            <a:endParaRPr sz="675"/>
          </a:p>
        </p:txBody>
      </p:sp>
      <p:pic>
        <p:nvPicPr>
          <p:cNvPr id="384" name="image7.png" descr="image7.png"/>
          <p:cNvPicPr>
            <a:picLocks noChangeAspect="1"/>
          </p:cNvPicPr>
          <p:nvPr/>
        </p:nvPicPr>
        <p:blipFill>
          <a:blip r:embed="rId7"/>
          <a:stretch>
            <a:fillRect/>
          </a:stretch>
        </p:blipFill>
        <p:spPr>
          <a:xfrm>
            <a:off x="3676824" y="1026668"/>
            <a:ext cx="1030188" cy="1009319"/>
          </a:xfrm>
          <a:prstGeom prst="rect">
            <a:avLst/>
          </a:prstGeom>
          <a:ln w="38100">
            <a:solidFill>
              <a:schemeClr val="bg2"/>
            </a:solidFill>
          </a:ln>
        </p:spPr>
      </p:pic>
      <p:sp>
        <p:nvSpPr>
          <p:cNvPr id="385" name="Rectangle"/>
          <p:cNvSpPr/>
          <p:nvPr/>
        </p:nvSpPr>
        <p:spPr>
          <a:xfrm>
            <a:off x="4805959" y="1026668"/>
            <a:ext cx="1048752" cy="1009319"/>
          </a:xfrm>
          <a:prstGeom prst="rect">
            <a:avLst/>
          </a:prstGeom>
          <a:solidFill>
            <a:srgbClr val="0066CC">
              <a:alpha val="56858"/>
            </a:srgbClr>
          </a:solidFill>
          <a:ln w="12700">
            <a:miter lim="400000"/>
          </a:ln>
        </p:spPr>
        <p:txBody>
          <a:bodyPr lIns="17145" rIns="17145" anchor="ctr"/>
          <a:lstStyle/>
          <a:p>
            <a:pPr marL="0" marR="0" defTabSz="171450">
              <a:defRPr sz="1800">
                <a:uFillTx/>
              </a:defRPr>
            </a:pPr>
            <a:endParaRPr sz="675"/>
          </a:p>
        </p:txBody>
      </p:sp>
      <p:pic>
        <p:nvPicPr>
          <p:cNvPr id="386" name="image8.jpeg" descr="image8.jpeg"/>
          <p:cNvPicPr>
            <a:picLocks noChangeAspect="1"/>
          </p:cNvPicPr>
          <p:nvPr/>
        </p:nvPicPr>
        <p:blipFill>
          <a:blip r:embed="rId8"/>
          <a:stretch>
            <a:fillRect/>
          </a:stretch>
        </p:blipFill>
        <p:spPr>
          <a:xfrm>
            <a:off x="4805959" y="1026668"/>
            <a:ext cx="1048752" cy="1009319"/>
          </a:xfrm>
          <a:prstGeom prst="rect">
            <a:avLst/>
          </a:prstGeom>
          <a:ln w="38100">
            <a:solidFill>
              <a:schemeClr val="bg2"/>
            </a:solidFill>
          </a:ln>
        </p:spPr>
      </p:pic>
      <p:sp>
        <p:nvSpPr>
          <p:cNvPr id="387" name="Textfeld 21"/>
          <p:cNvSpPr txBox="1"/>
          <p:nvPr/>
        </p:nvSpPr>
        <p:spPr>
          <a:xfrm>
            <a:off x="110415" y="1002229"/>
            <a:ext cx="369653"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defTabSz="457200">
              <a:defRPr sz="2000" b="1">
                <a:solidFill>
                  <a:srgbClr val="808080"/>
                </a:solidFill>
                <a:uFillTx/>
              </a:defRPr>
            </a:lvl1pPr>
          </a:lstStyle>
          <a:p>
            <a:r>
              <a:rPr sz="750" dirty="0"/>
              <a:t>SPARC</a:t>
            </a:r>
          </a:p>
        </p:txBody>
      </p:sp>
      <p:sp>
        <p:nvSpPr>
          <p:cNvPr id="388" name="Textfeld 31"/>
          <p:cNvSpPr txBox="1"/>
          <p:nvPr/>
        </p:nvSpPr>
        <p:spPr>
          <a:xfrm>
            <a:off x="1236633" y="1002229"/>
            <a:ext cx="318357"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defTabSz="457200">
              <a:defRPr sz="2000" b="1">
                <a:solidFill>
                  <a:srgbClr val="BFBFBF"/>
                </a:solidFill>
                <a:uFillTx/>
              </a:defRPr>
            </a:lvl1pPr>
          </a:lstStyle>
          <a:p>
            <a:r>
              <a:rPr sz="750"/>
              <a:t>FLAIR</a:t>
            </a:r>
          </a:p>
        </p:txBody>
      </p:sp>
      <p:sp>
        <p:nvSpPr>
          <p:cNvPr id="389" name="Textfeld 23"/>
          <p:cNvSpPr txBox="1"/>
          <p:nvPr/>
        </p:nvSpPr>
        <p:spPr>
          <a:xfrm>
            <a:off x="2475455" y="1004344"/>
            <a:ext cx="555601"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defTabSz="457200">
              <a:defRPr sz="2000" b="1">
                <a:solidFill>
                  <a:srgbClr val="FFFFFF"/>
                </a:solidFill>
                <a:uFillTx/>
              </a:defRPr>
            </a:lvl1pPr>
          </a:lstStyle>
          <a:p>
            <a:r>
              <a:rPr sz="750" dirty="0"/>
              <a:t>HED@FAIR</a:t>
            </a:r>
          </a:p>
        </p:txBody>
      </p:sp>
      <p:sp>
        <p:nvSpPr>
          <p:cNvPr id="390" name="Text Box 24"/>
          <p:cNvSpPr txBox="1"/>
          <p:nvPr/>
        </p:nvSpPr>
        <p:spPr>
          <a:xfrm>
            <a:off x="3694076" y="1002229"/>
            <a:ext cx="650178"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defTabSz="457200">
              <a:defRPr sz="2000" b="1">
                <a:solidFill>
                  <a:srgbClr val="FFFFFF"/>
                </a:solidFill>
                <a:uFillTx/>
              </a:defRPr>
            </a:lvl1pPr>
          </a:lstStyle>
          <a:p>
            <a:r>
              <a:rPr sz="750" dirty="0"/>
              <a:t>MAT/BIOMAT</a:t>
            </a:r>
          </a:p>
        </p:txBody>
      </p:sp>
      <p:sp>
        <p:nvSpPr>
          <p:cNvPr id="391" name="Text Box 24"/>
          <p:cNvSpPr txBox="1"/>
          <p:nvPr/>
        </p:nvSpPr>
        <p:spPr>
          <a:xfrm>
            <a:off x="4818940" y="1000586"/>
            <a:ext cx="613309"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defTabSz="457200">
              <a:defRPr sz="2000" b="1">
                <a:solidFill>
                  <a:srgbClr val="FFFFFF"/>
                </a:solidFill>
                <a:uFillTx/>
              </a:defRPr>
            </a:lvl1pPr>
          </a:lstStyle>
          <a:p>
            <a:r>
              <a:rPr sz="750" dirty="0"/>
              <a:t>BIO/BIOMAT</a:t>
            </a:r>
          </a:p>
        </p:txBody>
      </p:sp>
      <p:sp>
        <p:nvSpPr>
          <p:cNvPr id="392" name="Text Box 23"/>
          <p:cNvSpPr txBox="1"/>
          <p:nvPr/>
        </p:nvSpPr>
        <p:spPr>
          <a:xfrm>
            <a:off x="791033" y="787841"/>
            <a:ext cx="89383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algn="ctr" defTabSz="457200">
              <a:defRPr sz="2400" b="1">
                <a:solidFill>
                  <a:srgbClr val="FFFFFF"/>
                </a:solidFill>
                <a:uFillTx/>
              </a:defRPr>
            </a:lvl1pPr>
          </a:lstStyle>
          <a:p>
            <a:r>
              <a:rPr sz="900" dirty="0"/>
              <a:t>Atomic Physics</a:t>
            </a:r>
          </a:p>
        </p:txBody>
      </p:sp>
      <p:sp>
        <p:nvSpPr>
          <p:cNvPr id="393" name="Text Box 23"/>
          <p:cNvSpPr txBox="1"/>
          <p:nvPr/>
        </p:nvSpPr>
        <p:spPr>
          <a:xfrm>
            <a:off x="2563976" y="787841"/>
            <a:ext cx="90665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algn="ctr" defTabSz="457200">
              <a:defRPr sz="2400" b="1">
                <a:solidFill>
                  <a:srgbClr val="FFFFFF"/>
                </a:solidFill>
                <a:uFillTx/>
              </a:defRPr>
            </a:lvl1pPr>
          </a:lstStyle>
          <a:p>
            <a:r>
              <a:rPr sz="900" dirty="0"/>
              <a:t>Plasma Physics</a:t>
            </a:r>
          </a:p>
        </p:txBody>
      </p:sp>
      <p:sp>
        <p:nvSpPr>
          <p:cNvPr id="394" name="Text Box 24"/>
          <p:cNvSpPr txBox="1"/>
          <p:nvPr/>
        </p:nvSpPr>
        <p:spPr>
          <a:xfrm>
            <a:off x="3690499" y="785018"/>
            <a:ext cx="100283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algn="ctr" defTabSz="457200">
              <a:defRPr sz="2400" b="1">
                <a:solidFill>
                  <a:srgbClr val="FFFFFF"/>
                </a:solidFill>
                <a:uFillTx/>
              </a:defRPr>
            </a:lvl1pPr>
          </a:lstStyle>
          <a:p>
            <a:r>
              <a:rPr sz="900"/>
              <a:t>Materials Science</a:t>
            </a:r>
          </a:p>
        </p:txBody>
      </p:sp>
      <p:sp>
        <p:nvSpPr>
          <p:cNvPr id="395" name="Text Box 25"/>
          <p:cNvSpPr txBox="1"/>
          <p:nvPr/>
        </p:nvSpPr>
        <p:spPr>
          <a:xfrm>
            <a:off x="5005245" y="787841"/>
            <a:ext cx="65017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145" rIns="17145">
            <a:spAutoFit/>
          </a:bodyPr>
          <a:lstStyle>
            <a:lvl1pPr marL="0" marR="0" algn="ctr" defTabSz="457200">
              <a:defRPr sz="2400" b="1">
                <a:solidFill>
                  <a:srgbClr val="FFFFFF"/>
                </a:solidFill>
                <a:uFillTx/>
              </a:defRPr>
            </a:lvl1pPr>
          </a:lstStyle>
          <a:p>
            <a:r>
              <a:rPr sz="900" dirty="0"/>
              <a:t>Biophysics</a:t>
            </a:r>
          </a:p>
        </p:txBody>
      </p:sp>
      <p:sp>
        <p:nvSpPr>
          <p:cNvPr id="396" name="Text Box 21"/>
          <p:cNvSpPr txBox="1"/>
          <p:nvPr/>
        </p:nvSpPr>
        <p:spPr>
          <a:xfrm>
            <a:off x="87754" y="2098206"/>
            <a:ext cx="1044179" cy="270000"/>
          </a:xfrm>
          <a:prstGeom prst="rect">
            <a:avLst/>
          </a:prstGeom>
          <a:solidFill>
            <a:srgbClr val="FFFFFF"/>
          </a:solidFill>
          <a:ln w="25400">
            <a:solidFill>
              <a:srgbClr val="1F497D"/>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p>
            <a:pPr marL="0" marR="0" algn="ctr" defTabSz="171450">
              <a:defRPr sz="1400" b="1">
                <a:solidFill>
                  <a:srgbClr val="C6E6E9"/>
                </a:solidFill>
                <a:uFillTx/>
              </a:defRPr>
            </a:pPr>
            <a:r>
              <a:rPr sz="600" dirty="0">
                <a:solidFill>
                  <a:srgbClr val="0070C0"/>
                </a:solidFill>
              </a:rPr>
              <a:t> strong field research</a:t>
            </a:r>
          </a:p>
          <a:p>
            <a:pPr marL="0" marR="0" algn="ctr" defTabSz="171450">
              <a:defRPr sz="1100">
                <a:solidFill>
                  <a:srgbClr val="A6AAA9"/>
                </a:solidFill>
                <a:uFillTx/>
              </a:defRPr>
            </a:pPr>
            <a:r>
              <a:rPr sz="500" dirty="0">
                <a:solidFill>
                  <a:schemeClr val="tx1"/>
                </a:solidFill>
              </a:rPr>
              <a:t>... </a:t>
            </a:r>
            <a:r>
              <a:rPr sz="500" b="1" dirty="0">
                <a:solidFill>
                  <a:schemeClr val="tx1"/>
                </a:solidFill>
              </a:rPr>
              <a:t>probing fundamental laws of physics</a:t>
            </a:r>
          </a:p>
        </p:txBody>
      </p:sp>
      <p:sp>
        <p:nvSpPr>
          <p:cNvPr id="397" name="Text Box 21"/>
          <p:cNvSpPr txBox="1"/>
          <p:nvPr/>
        </p:nvSpPr>
        <p:spPr>
          <a:xfrm>
            <a:off x="1243691" y="2098206"/>
            <a:ext cx="1050188" cy="270000"/>
          </a:xfrm>
          <a:prstGeom prst="rect">
            <a:avLst/>
          </a:prstGeom>
          <a:solidFill>
            <a:srgbClr val="FFFFFF"/>
          </a:solidFill>
          <a:ln w="25400">
            <a:solidFill>
              <a:srgbClr val="BFBFB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p>
            <a:pPr marL="0" marR="0" algn="ctr" defTabSz="171450">
              <a:defRPr sz="1400" b="1">
                <a:solidFill>
                  <a:srgbClr val="BFBFBF"/>
                </a:solidFill>
                <a:uFillTx/>
              </a:defRPr>
            </a:pPr>
            <a:r>
              <a:rPr sz="600" dirty="0"/>
              <a:t> antimatter</a:t>
            </a:r>
          </a:p>
          <a:p>
            <a:pPr marL="0" marR="0" algn="ctr" defTabSz="171450">
              <a:defRPr sz="1300" b="1">
                <a:solidFill>
                  <a:srgbClr val="BFBFBF"/>
                </a:solidFill>
                <a:uFillTx/>
              </a:defRPr>
            </a:pPr>
            <a:r>
              <a:rPr sz="500" dirty="0"/>
              <a:t>... matter / anti-matter symmetry</a:t>
            </a:r>
          </a:p>
          <a:p>
            <a:pPr marL="0" marR="0" algn="ctr" defTabSz="171450">
              <a:defRPr sz="1300" b="1">
                <a:solidFill>
                  <a:srgbClr val="BFBFBF"/>
                </a:solidFill>
                <a:uFillTx/>
              </a:defRPr>
            </a:pPr>
            <a:r>
              <a:rPr sz="500" dirty="0"/>
              <a:t>(not in MSV)</a:t>
            </a:r>
          </a:p>
        </p:txBody>
      </p:sp>
      <p:sp>
        <p:nvSpPr>
          <p:cNvPr id="398" name="Rectangle"/>
          <p:cNvSpPr/>
          <p:nvPr/>
        </p:nvSpPr>
        <p:spPr>
          <a:xfrm>
            <a:off x="2456676" y="2098206"/>
            <a:ext cx="1121260" cy="270000"/>
          </a:xfrm>
          <a:prstGeom prst="rect">
            <a:avLst/>
          </a:prstGeom>
          <a:solidFill>
            <a:srgbClr val="FFFFFF"/>
          </a:solidFill>
          <a:ln w="25400" cap="flat">
            <a:solidFill>
              <a:srgbClr val="1F497D"/>
            </a:solidFill>
            <a:prstDash val="solid"/>
            <a:round/>
          </a:ln>
          <a:effectLst/>
        </p:spPr>
        <p:txBody>
          <a:bodyPr wrap="square" lIns="17145" tIns="17145" rIns="17145" bIns="17145" numCol="1" anchor="ctr" anchorCtr="0">
            <a:noAutofit/>
          </a:bodyPr>
          <a:lstStyle/>
          <a:p>
            <a:pPr marL="0" marR="0" algn="ctr" defTabSz="171450">
              <a:defRPr sz="1400" b="1">
                <a:solidFill>
                  <a:srgbClr val="0033CC"/>
                </a:solidFill>
                <a:uFillTx/>
              </a:defRPr>
            </a:pPr>
            <a:r>
              <a:rPr lang="en-US" sz="600" dirty="0"/>
              <a:t> </a:t>
            </a:r>
            <a:r>
              <a:rPr lang="en-US" sz="600" dirty="0">
                <a:solidFill>
                  <a:srgbClr val="0070C0"/>
                </a:solidFill>
              </a:rPr>
              <a:t>extreme states of matter</a:t>
            </a:r>
          </a:p>
          <a:p>
            <a:pPr marL="0" marR="0" algn="ctr" defTabSz="171450">
              <a:defRPr sz="1300" b="1">
                <a:uFillTx/>
              </a:defRPr>
            </a:pPr>
            <a:r>
              <a:rPr lang="en-US" sz="500" dirty="0">
                <a:solidFill>
                  <a:schemeClr val="tx1"/>
                </a:solidFill>
              </a:rPr>
              <a:t>... common in astrophysical objects </a:t>
            </a:r>
          </a:p>
        </p:txBody>
      </p:sp>
      <p:sp>
        <p:nvSpPr>
          <p:cNvPr id="401" name="Text Box 22"/>
          <p:cNvSpPr txBox="1"/>
          <p:nvPr/>
        </p:nvSpPr>
        <p:spPr>
          <a:xfrm>
            <a:off x="3678003" y="2098206"/>
            <a:ext cx="1027830" cy="270000"/>
          </a:xfrm>
          <a:prstGeom prst="rect">
            <a:avLst/>
          </a:prstGeom>
          <a:solidFill>
            <a:srgbClr val="FFFFFF"/>
          </a:solidFill>
          <a:ln w="25400">
            <a:solidFill>
              <a:srgbClr val="1F497D"/>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p>
            <a:pPr marL="0" marR="0" algn="ctr" defTabSz="171450">
              <a:defRPr sz="1200">
                <a:solidFill>
                  <a:srgbClr val="C6E6E9"/>
                </a:solidFill>
                <a:uFillTx/>
              </a:defRPr>
            </a:pPr>
            <a:r>
              <a:rPr sz="600" dirty="0">
                <a:solidFill>
                  <a:srgbClr val="0070C0"/>
                </a:solidFill>
              </a:rPr>
              <a:t> </a:t>
            </a:r>
            <a:r>
              <a:rPr sz="600" b="1" dirty="0">
                <a:solidFill>
                  <a:srgbClr val="0070C0"/>
                </a:solidFill>
              </a:rPr>
              <a:t>radiation effects</a:t>
            </a:r>
          </a:p>
          <a:p>
            <a:pPr marL="0" marR="0" algn="ctr" defTabSz="171450">
              <a:defRPr sz="1300" b="1">
                <a:solidFill>
                  <a:srgbClr val="DCDEE0"/>
                </a:solidFill>
                <a:uFillTx/>
              </a:defRPr>
            </a:pPr>
            <a:r>
              <a:rPr sz="500" dirty="0">
                <a:solidFill>
                  <a:schemeClr val="tx1"/>
                </a:solidFill>
              </a:rPr>
              <a:t>... materials degradation and </a:t>
            </a:r>
            <a:r>
              <a:rPr sz="500" dirty="0" err="1">
                <a:solidFill>
                  <a:schemeClr val="tx1"/>
                </a:solidFill>
              </a:rPr>
              <a:t>nanostructuring</a:t>
            </a:r>
            <a:endParaRPr sz="500" dirty="0">
              <a:solidFill>
                <a:schemeClr val="tx1"/>
              </a:solidFill>
            </a:endParaRPr>
          </a:p>
        </p:txBody>
      </p:sp>
      <p:sp>
        <p:nvSpPr>
          <p:cNvPr id="402" name="Text Box 26"/>
          <p:cNvSpPr txBox="1"/>
          <p:nvPr/>
        </p:nvSpPr>
        <p:spPr>
          <a:xfrm>
            <a:off x="4817386" y="2098206"/>
            <a:ext cx="1043964" cy="270000"/>
          </a:xfrm>
          <a:prstGeom prst="rect">
            <a:avLst/>
          </a:prstGeom>
          <a:solidFill>
            <a:srgbClr val="FFFFFF"/>
          </a:solidFill>
          <a:ln w="25400">
            <a:solidFill>
              <a:srgbClr val="1F497D"/>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chorCtr="0">
            <a:noAutofit/>
          </a:bodyPr>
          <a:lstStyle/>
          <a:p>
            <a:pPr marL="0" marR="0" algn="ctr" defTabSz="171450">
              <a:defRPr sz="1400" b="1">
                <a:solidFill>
                  <a:srgbClr val="C6E6E9"/>
                </a:solidFill>
                <a:uFillTx/>
              </a:defRPr>
            </a:pPr>
            <a:r>
              <a:rPr sz="600" dirty="0">
                <a:solidFill>
                  <a:srgbClr val="0070C0"/>
                </a:solidFill>
              </a:rPr>
              <a:t>space travel &amp; therapy</a:t>
            </a:r>
          </a:p>
          <a:p>
            <a:pPr marL="0" marR="0" algn="ctr" defTabSz="171450">
              <a:defRPr sz="1300" b="1">
                <a:solidFill>
                  <a:srgbClr val="DCDEE0"/>
                </a:solidFill>
                <a:uFillTx/>
              </a:defRPr>
            </a:pPr>
            <a:r>
              <a:rPr sz="500" dirty="0">
                <a:solidFill>
                  <a:schemeClr val="tx1"/>
                </a:solidFill>
              </a:rPr>
              <a:t>... cosmic radiation risk and </a:t>
            </a:r>
            <a:r>
              <a:rPr sz="500" dirty="0" err="1">
                <a:solidFill>
                  <a:schemeClr val="tx1"/>
                </a:solidFill>
              </a:rPr>
              <a:t>theranostics</a:t>
            </a:r>
            <a:endParaRPr sz="500" dirty="0">
              <a:solidFill>
                <a:schemeClr val="tx1"/>
              </a:solidFill>
            </a:endParaRPr>
          </a:p>
        </p:txBody>
      </p:sp>
      <p:sp>
        <p:nvSpPr>
          <p:cNvPr id="409" name="Line"/>
          <p:cNvSpPr/>
          <p:nvPr/>
        </p:nvSpPr>
        <p:spPr>
          <a:xfrm flipH="1" flipV="1">
            <a:off x="6058981" y="2699312"/>
            <a:ext cx="352109" cy="53640"/>
          </a:xfrm>
          <a:prstGeom prst="line">
            <a:avLst/>
          </a:prstGeom>
          <a:ln w="19050">
            <a:solidFill>
              <a:schemeClr val="accent2"/>
            </a:solidFill>
            <a:prstDash val="sysDash"/>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410" name="Laser"/>
          <p:cNvSpPr txBox="1"/>
          <p:nvPr/>
        </p:nvSpPr>
        <p:spPr>
          <a:xfrm rot="480000">
            <a:off x="6050297" y="2563745"/>
            <a:ext cx="411530"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chemeClr val="accent2"/>
                </a:solidFill>
              </a:defRPr>
            </a:lvl1pPr>
          </a:lstStyle>
          <a:p>
            <a:r>
              <a:rPr sz="800" b="0" dirty="0"/>
              <a:t>Laser</a:t>
            </a:r>
          </a:p>
        </p:txBody>
      </p:sp>
      <p:sp>
        <p:nvSpPr>
          <p:cNvPr id="55" name="Text Box 3"/>
          <p:cNvSpPr txBox="1">
            <a:spLocks noChangeArrowheads="1"/>
          </p:cNvSpPr>
          <p:nvPr/>
        </p:nvSpPr>
        <p:spPr bwMode="auto">
          <a:xfrm>
            <a:off x="5376215" y="4266885"/>
            <a:ext cx="184731"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defTabSz="342900" hangingPunct="1"/>
            <a:endParaRPr lang="en-US" altLang="en-US" sz="675" kern="1200" dirty="0">
              <a:solidFill>
                <a:prstClr val="black"/>
              </a:solidFill>
              <a:uFillTx/>
              <a:latin typeface="Calibri"/>
            </a:endParaRPr>
          </a:p>
        </p:txBody>
      </p:sp>
      <p:sp>
        <p:nvSpPr>
          <p:cNvPr id="54" name="APPA cave"/>
          <p:cNvSpPr txBox="1"/>
          <p:nvPr/>
        </p:nvSpPr>
        <p:spPr>
          <a:xfrm>
            <a:off x="5266682" y="3132858"/>
            <a:ext cx="663588"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pPr algn="l">
              <a:lnSpc>
                <a:spcPts val="800"/>
              </a:lnSpc>
              <a:spcBef>
                <a:spcPts val="0"/>
              </a:spcBef>
            </a:pPr>
            <a:r>
              <a:rPr sz="825" dirty="0"/>
              <a:t>cave</a:t>
            </a:r>
            <a:r>
              <a:rPr lang="de-DE" sz="825" dirty="0"/>
              <a:t>s A,M</a:t>
            </a:r>
          </a:p>
        </p:txBody>
      </p:sp>
      <p:sp>
        <p:nvSpPr>
          <p:cNvPr id="60" name="Line"/>
          <p:cNvSpPr/>
          <p:nvPr/>
        </p:nvSpPr>
        <p:spPr>
          <a:xfrm flipV="1">
            <a:off x="5829299" y="3129560"/>
            <a:ext cx="304385" cy="68305"/>
          </a:xfrm>
          <a:prstGeom prst="line">
            <a:avLst/>
          </a:prstGeom>
          <a:ln w="25400">
            <a:solidFill>
              <a:srgbClr val="238CC1"/>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61" name="Circle"/>
          <p:cNvSpPr/>
          <p:nvPr/>
        </p:nvSpPr>
        <p:spPr>
          <a:xfrm>
            <a:off x="6108239" y="3102941"/>
            <a:ext cx="51548" cy="51548"/>
          </a:xfrm>
          <a:prstGeom prst="ellipse">
            <a:avLst/>
          </a:prstGeom>
          <a:solidFill>
            <a:srgbClr val="238CC1"/>
          </a:solidFill>
          <a:ln w="12700">
            <a:miter lim="400000"/>
          </a:ln>
        </p:spPr>
        <p:txBody>
          <a:bodyPr lIns="26789" tIns="26789" rIns="26789" bIns="26789" anchor="ctr"/>
          <a:lstStyle/>
          <a:p>
            <a:endParaRPr sz="450"/>
          </a:p>
        </p:txBody>
      </p:sp>
      <p:sp>
        <p:nvSpPr>
          <p:cNvPr id="62" name="Line"/>
          <p:cNvSpPr/>
          <p:nvPr/>
        </p:nvSpPr>
        <p:spPr>
          <a:xfrm flipV="1">
            <a:off x="5869781" y="2896273"/>
            <a:ext cx="313783" cy="96957"/>
          </a:xfrm>
          <a:prstGeom prst="line">
            <a:avLst/>
          </a:prstGeom>
          <a:ln w="25400">
            <a:solidFill>
              <a:srgbClr val="238CC1"/>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63" name="Circle"/>
          <p:cNvSpPr/>
          <p:nvPr/>
        </p:nvSpPr>
        <p:spPr>
          <a:xfrm>
            <a:off x="6158118" y="2869653"/>
            <a:ext cx="51548" cy="51548"/>
          </a:xfrm>
          <a:prstGeom prst="ellipse">
            <a:avLst/>
          </a:prstGeom>
          <a:solidFill>
            <a:srgbClr val="238CC1"/>
          </a:solidFill>
          <a:ln w="12700">
            <a:miter lim="400000"/>
          </a:ln>
        </p:spPr>
        <p:txBody>
          <a:bodyPr lIns="26789" tIns="26789" rIns="26789" bIns="26789" anchor="ctr"/>
          <a:lstStyle/>
          <a:p>
            <a:endParaRPr sz="450"/>
          </a:p>
        </p:txBody>
      </p:sp>
      <p:sp>
        <p:nvSpPr>
          <p:cNvPr id="64" name="APPA cave"/>
          <p:cNvSpPr txBox="1"/>
          <p:nvPr/>
        </p:nvSpPr>
        <p:spPr>
          <a:xfrm>
            <a:off x="5408269" y="2936807"/>
            <a:ext cx="663588"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lang="de-DE" sz="825" dirty="0"/>
              <a:t>ESR</a:t>
            </a:r>
            <a:endParaRPr sz="825" dirty="0"/>
          </a:p>
        </p:txBody>
      </p:sp>
      <p:sp>
        <p:nvSpPr>
          <p:cNvPr id="65" name="APPA cave"/>
          <p:cNvSpPr txBox="1"/>
          <p:nvPr/>
        </p:nvSpPr>
        <p:spPr>
          <a:xfrm>
            <a:off x="5553913" y="3581497"/>
            <a:ext cx="663588"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lang="de-DE" sz="825" dirty="0"/>
              <a:t>CRYRING</a:t>
            </a:r>
            <a:endParaRPr sz="825" dirty="0"/>
          </a:p>
        </p:txBody>
      </p:sp>
      <p:sp>
        <p:nvSpPr>
          <p:cNvPr id="66" name="Line"/>
          <p:cNvSpPr/>
          <p:nvPr/>
        </p:nvSpPr>
        <p:spPr>
          <a:xfrm flipV="1">
            <a:off x="5933901" y="3381058"/>
            <a:ext cx="100513" cy="206186"/>
          </a:xfrm>
          <a:prstGeom prst="line">
            <a:avLst/>
          </a:prstGeom>
          <a:ln w="25400">
            <a:solidFill>
              <a:srgbClr val="238CC1"/>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67" name="Circle"/>
          <p:cNvSpPr/>
          <p:nvPr/>
        </p:nvSpPr>
        <p:spPr>
          <a:xfrm>
            <a:off x="6008969" y="3354438"/>
            <a:ext cx="51548" cy="51548"/>
          </a:xfrm>
          <a:prstGeom prst="ellipse">
            <a:avLst/>
          </a:prstGeom>
          <a:solidFill>
            <a:srgbClr val="238CC1"/>
          </a:solidFill>
          <a:ln w="12700">
            <a:miter lim="400000"/>
          </a:ln>
        </p:spPr>
        <p:txBody>
          <a:bodyPr lIns="26789" tIns="26789" rIns="26789" bIns="26789" anchor="ctr"/>
          <a:lstStyle/>
          <a:p>
            <a:endParaRPr sz="450"/>
          </a:p>
        </p:txBody>
      </p:sp>
      <p:sp>
        <p:nvSpPr>
          <p:cNvPr id="68" name="Line"/>
          <p:cNvSpPr/>
          <p:nvPr/>
        </p:nvSpPr>
        <p:spPr>
          <a:xfrm flipV="1">
            <a:off x="8331994" y="1517705"/>
            <a:ext cx="255182" cy="168220"/>
          </a:xfrm>
          <a:prstGeom prst="line">
            <a:avLst/>
          </a:prstGeom>
          <a:ln w="25400">
            <a:solidFill>
              <a:srgbClr val="FF0000"/>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69" name="Circle"/>
          <p:cNvSpPr/>
          <p:nvPr/>
        </p:nvSpPr>
        <p:spPr>
          <a:xfrm>
            <a:off x="8561730" y="1491083"/>
            <a:ext cx="51548" cy="51548"/>
          </a:xfrm>
          <a:prstGeom prst="ellipse">
            <a:avLst/>
          </a:prstGeom>
          <a:solidFill>
            <a:srgbClr val="FF0000"/>
          </a:solidFill>
          <a:ln w="12700">
            <a:noFill/>
            <a:miter lim="400000"/>
          </a:ln>
        </p:spPr>
        <p:txBody>
          <a:bodyPr lIns="26789" tIns="26789" rIns="26789" bIns="26789" anchor="ctr"/>
          <a:lstStyle/>
          <a:p>
            <a:endParaRPr sz="450"/>
          </a:p>
        </p:txBody>
      </p:sp>
      <p:sp>
        <p:nvSpPr>
          <p:cNvPr id="70" name="APPA cave"/>
          <p:cNvSpPr txBox="1"/>
          <p:nvPr/>
        </p:nvSpPr>
        <p:spPr>
          <a:xfrm>
            <a:off x="7875884" y="1658559"/>
            <a:ext cx="663588"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lang="de-DE" sz="825" dirty="0">
                <a:solidFill>
                  <a:srgbClr val="FF0000"/>
                </a:solidFill>
              </a:rPr>
              <a:t>SIS100</a:t>
            </a:r>
            <a:endParaRPr sz="825" dirty="0">
              <a:solidFill>
                <a:srgbClr val="FF0000"/>
              </a:solidFill>
            </a:endParaRPr>
          </a:p>
        </p:txBody>
      </p:sp>
      <p:sp>
        <p:nvSpPr>
          <p:cNvPr id="71" name="Line"/>
          <p:cNvSpPr/>
          <p:nvPr/>
        </p:nvSpPr>
        <p:spPr>
          <a:xfrm flipV="1">
            <a:off x="5948362" y="2770193"/>
            <a:ext cx="204869" cy="65876"/>
          </a:xfrm>
          <a:prstGeom prst="line">
            <a:avLst/>
          </a:prstGeom>
          <a:ln w="25400">
            <a:solidFill>
              <a:srgbClr val="238CC1"/>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72" name="Circle"/>
          <p:cNvSpPr/>
          <p:nvPr/>
        </p:nvSpPr>
        <p:spPr>
          <a:xfrm>
            <a:off x="6127786" y="2743572"/>
            <a:ext cx="51548" cy="51548"/>
          </a:xfrm>
          <a:prstGeom prst="ellipse">
            <a:avLst/>
          </a:prstGeom>
          <a:solidFill>
            <a:srgbClr val="238CC1"/>
          </a:solidFill>
          <a:ln w="12700">
            <a:miter lim="400000"/>
          </a:ln>
        </p:spPr>
        <p:txBody>
          <a:bodyPr lIns="26789" tIns="26789" rIns="26789" bIns="26789" anchor="ctr"/>
          <a:lstStyle/>
          <a:p>
            <a:endParaRPr sz="450"/>
          </a:p>
        </p:txBody>
      </p:sp>
      <p:sp>
        <p:nvSpPr>
          <p:cNvPr id="73" name="APPA cave"/>
          <p:cNvSpPr txBox="1"/>
          <p:nvPr/>
        </p:nvSpPr>
        <p:spPr>
          <a:xfrm>
            <a:off x="5414319" y="2772819"/>
            <a:ext cx="663588"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lang="de-DE" sz="825" dirty="0"/>
              <a:t>HITRAP</a:t>
            </a:r>
            <a:endParaRPr sz="825" dirty="0"/>
          </a:p>
        </p:txBody>
      </p:sp>
      <p:grpSp>
        <p:nvGrpSpPr>
          <p:cNvPr id="4" name="Gruppieren 3"/>
          <p:cNvGrpSpPr/>
          <p:nvPr/>
        </p:nvGrpSpPr>
        <p:grpSpPr>
          <a:xfrm>
            <a:off x="-9878" y="3318189"/>
            <a:ext cx="5478458" cy="1491982"/>
            <a:chOff x="181913" y="2483399"/>
            <a:chExt cx="5478458" cy="1491982"/>
          </a:xfrm>
        </p:grpSpPr>
        <p:sp>
          <p:nvSpPr>
            <p:cNvPr id="57" name="AutoShape 30"/>
            <p:cNvSpPr>
              <a:spLocks noChangeArrowheads="1"/>
            </p:cNvSpPr>
            <p:nvPr/>
          </p:nvSpPr>
          <p:spPr bwMode="auto">
            <a:xfrm>
              <a:off x="181913" y="2483399"/>
              <a:ext cx="5469649" cy="1491981"/>
            </a:xfrm>
            <a:prstGeom prst="roundRect">
              <a:avLst>
                <a:gd name="adj" fmla="val 16667"/>
              </a:avLst>
            </a:pr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defTabSz="342900" hangingPunct="1"/>
              <a:endParaRPr lang="en-US" sz="675" kern="1200" dirty="0">
                <a:solidFill>
                  <a:prstClr val="black"/>
                </a:solidFill>
                <a:uFillTx/>
                <a:latin typeface="Calibri"/>
              </a:endParaRPr>
            </a:p>
          </p:txBody>
        </p:sp>
        <p:sp>
          <p:nvSpPr>
            <p:cNvPr id="76" name="Textfeld 75"/>
            <p:cNvSpPr txBox="1"/>
            <p:nvPr/>
          </p:nvSpPr>
          <p:spPr>
            <a:xfrm>
              <a:off x="285068" y="2521335"/>
              <a:ext cx="1709122" cy="261610"/>
            </a:xfrm>
            <a:prstGeom prst="rect">
              <a:avLst/>
            </a:prstGeom>
            <a:noFill/>
          </p:spPr>
          <p:txBody>
            <a:bodyPr wrap="none" rtlCol="0">
              <a:spAutoFit/>
            </a:bodyPr>
            <a:lstStyle/>
            <a:p>
              <a:pPr marL="0" marR="0" defTabSz="342900" hangingPunct="1"/>
              <a:r>
                <a:rPr lang="en-US" sz="1100" b="1" kern="1200" dirty="0">
                  <a:solidFill>
                    <a:srgbClr val="4E31F9"/>
                  </a:solidFill>
                  <a:uFillTx/>
                </a:rPr>
                <a:t>FACILITY CAPABILITY</a:t>
              </a:r>
            </a:p>
          </p:txBody>
        </p:sp>
        <p:sp>
          <p:nvSpPr>
            <p:cNvPr id="77" name="Textfeld 76"/>
            <p:cNvSpPr txBox="1"/>
            <p:nvPr/>
          </p:nvSpPr>
          <p:spPr>
            <a:xfrm>
              <a:off x="2478753" y="2522423"/>
              <a:ext cx="1858201" cy="261610"/>
            </a:xfrm>
            <a:prstGeom prst="rect">
              <a:avLst/>
            </a:prstGeom>
            <a:noFill/>
          </p:spPr>
          <p:txBody>
            <a:bodyPr wrap="none" rtlCol="0">
              <a:spAutoFit/>
            </a:bodyPr>
            <a:lstStyle/>
            <a:p>
              <a:pPr marL="0" marR="0" defTabSz="342900" hangingPunct="1"/>
              <a:r>
                <a:rPr lang="en-US" sz="1100" b="1" kern="1200" dirty="0">
                  <a:solidFill>
                    <a:srgbClr val="4E31F9"/>
                  </a:solidFill>
                  <a:uFillTx/>
                </a:rPr>
                <a:t>SCIENTIFIC CAPABILITY</a:t>
              </a:r>
            </a:p>
          </p:txBody>
        </p:sp>
        <p:sp>
          <p:nvSpPr>
            <p:cNvPr id="2" name="Textfeld 1"/>
            <p:cNvSpPr txBox="1"/>
            <p:nvPr/>
          </p:nvSpPr>
          <p:spPr>
            <a:xfrm>
              <a:off x="2415253" y="2676950"/>
              <a:ext cx="3245118" cy="1298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defTabSz="1821656">
                <a:lnSpc>
                  <a:spcPct val="150000"/>
                </a:lnSpc>
              </a:pPr>
              <a:r>
                <a:rPr lang="en-US" sz="1000" b="1" dirty="0"/>
                <a:t>Extreme Static Fields</a:t>
              </a:r>
            </a:p>
            <a:p>
              <a:pPr marL="81280" marR="81280" defTabSz="1821656">
                <a:lnSpc>
                  <a:spcPct val="150000"/>
                </a:lnSpc>
              </a:pPr>
              <a:r>
                <a:rPr lang="en-US" sz="1000" b="1" dirty="0"/>
                <a:t>Extreme Dynamical Fields and Ultrashort Pulses</a:t>
              </a:r>
              <a:br>
                <a:rPr lang="en-US" sz="1000" b="1" dirty="0"/>
              </a:br>
              <a:r>
                <a:rPr lang="en-US" sz="1000" b="1" dirty="0"/>
                <a:t>Very High Energy Densities and Pressures </a:t>
              </a:r>
              <a:br>
                <a:rPr lang="en-US" sz="1000" b="1" dirty="0"/>
              </a:br>
              <a:r>
                <a:rPr lang="en-US" sz="1000" b="1" dirty="0"/>
                <a:t>Large Energy Deposition</a:t>
              </a:r>
              <a:br>
                <a:rPr lang="en-US" sz="1000" b="1" dirty="0"/>
              </a:br>
              <a:r>
                <a:rPr lang="en-US" sz="1000" b="1" dirty="0"/>
                <a:t>Antimatter Research</a:t>
              </a:r>
            </a:p>
          </p:txBody>
        </p:sp>
        <p:sp>
          <p:nvSpPr>
            <p:cNvPr id="3" name="Textfeld 2"/>
            <p:cNvSpPr txBox="1"/>
            <p:nvPr/>
          </p:nvSpPr>
          <p:spPr>
            <a:xfrm>
              <a:off x="218389" y="2676950"/>
              <a:ext cx="2034851" cy="1298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defTabSz="1821656">
                <a:lnSpc>
                  <a:spcPct val="150000"/>
                </a:lnSpc>
              </a:pPr>
              <a:r>
                <a:rPr lang="en-US" sz="1000" b="1" dirty="0"/>
                <a:t>Highest Charge States</a:t>
              </a:r>
            </a:p>
            <a:p>
              <a:pPr marL="81280" marR="81280" defTabSz="1821656">
                <a:lnSpc>
                  <a:spcPct val="150000"/>
                </a:lnSpc>
              </a:pPr>
              <a:r>
                <a:rPr lang="en-US" sz="1000" b="1" dirty="0"/>
                <a:t>Relativistic Energies</a:t>
              </a:r>
            </a:p>
            <a:p>
              <a:pPr marL="81280" marR="81280" defTabSz="1821656">
                <a:lnSpc>
                  <a:spcPct val="150000"/>
                </a:lnSpc>
              </a:pPr>
              <a:r>
                <a:rPr lang="en-US" sz="1000" b="1" dirty="0"/>
                <a:t>High Intensities</a:t>
              </a:r>
            </a:p>
            <a:p>
              <a:pPr marL="81280" marR="81280" defTabSz="1821656">
                <a:lnSpc>
                  <a:spcPct val="150000"/>
                </a:lnSpc>
              </a:pPr>
              <a:r>
                <a:rPr lang="en-US" sz="1000" b="1" dirty="0"/>
                <a:t>High Charge at Low Velocity</a:t>
              </a:r>
            </a:p>
            <a:p>
              <a:pPr marL="81280" marR="81280" defTabSz="1821656">
                <a:lnSpc>
                  <a:spcPct val="150000"/>
                </a:lnSpc>
              </a:pPr>
              <a:r>
                <a:rPr lang="en-US" sz="1000" b="1" dirty="0"/>
                <a:t>Low-Energy Anti-Protons</a:t>
              </a:r>
            </a:p>
          </p:txBody>
        </p:sp>
      </p:grpSp>
      <p:sp>
        <p:nvSpPr>
          <p:cNvPr id="78" name="APPA cave"/>
          <p:cNvSpPr txBox="1"/>
          <p:nvPr/>
        </p:nvSpPr>
        <p:spPr>
          <a:xfrm>
            <a:off x="6984752" y="3118221"/>
            <a:ext cx="663588" cy="17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marL="0" marR="0" algn="ctr">
              <a:spcBef>
                <a:spcPts val="900"/>
              </a:spcBef>
              <a:defRPr sz="2200" b="1">
                <a:solidFill>
                  <a:srgbClr val="1F6EAD"/>
                </a:solidFill>
              </a:defRPr>
            </a:lvl1pPr>
          </a:lstStyle>
          <a:p>
            <a:r>
              <a:rPr lang="de-DE" sz="825" dirty="0">
                <a:solidFill>
                  <a:srgbClr val="FF0000"/>
                </a:solidFill>
              </a:rPr>
              <a:t>HESR</a:t>
            </a:r>
            <a:endParaRPr sz="825" dirty="0">
              <a:solidFill>
                <a:srgbClr val="FF0000"/>
              </a:solidFill>
            </a:endParaRPr>
          </a:p>
        </p:txBody>
      </p:sp>
      <p:sp>
        <p:nvSpPr>
          <p:cNvPr id="79" name="Line"/>
          <p:cNvSpPr/>
          <p:nvPr/>
        </p:nvSpPr>
        <p:spPr>
          <a:xfrm flipH="1">
            <a:off x="6664845" y="3218421"/>
            <a:ext cx="478813" cy="82677"/>
          </a:xfrm>
          <a:prstGeom prst="line">
            <a:avLst/>
          </a:prstGeom>
          <a:ln w="25400">
            <a:solidFill>
              <a:srgbClr val="FF0000"/>
            </a:solidFill>
          </a:ln>
        </p:spPr>
        <p:txBody>
          <a:bodyPr lIns="24110" tIns="24110" rIns="24110" bIns="24110"/>
          <a:lstStyle/>
          <a:p>
            <a:pPr marL="0" marR="0" defTabSz="241101">
              <a:defRPr sz="1600">
                <a:uFillTx/>
                <a:latin typeface="Helvetica"/>
                <a:ea typeface="Helvetica"/>
                <a:cs typeface="Helvetica"/>
                <a:sym typeface="Helvetica"/>
              </a:defRPr>
            </a:pPr>
            <a:endParaRPr sz="600"/>
          </a:p>
        </p:txBody>
      </p:sp>
      <p:sp>
        <p:nvSpPr>
          <p:cNvPr id="80" name="Circle"/>
          <p:cNvSpPr/>
          <p:nvPr/>
        </p:nvSpPr>
        <p:spPr>
          <a:xfrm>
            <a:off x="6639399" y="3274477"/>
            <a:ext cx="51548" cy="51548"/>
          </a:xfrm>
          <a:prstGeom prst="ellipse">
            <a:avLst/>
          </a:prstGeom>
          <a:solidFill>
            <a:srgbClr val="FF0000"/>
          </a:solidFill>
          <a:ln w="12700">
            <a:miter lim="400000"/>
          </a:ln>
        </p:spPr>
        <p:txBody>
          <a:bodyPr lIns="26789" tIns="26789" rIns="26789" bIns="26789" anchor="ctr"/>
          <a:lstStyle/>
          <a:p>
            <a:endParaRPr sz="45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1E1BD-72F1-4F58-90FD-92CC3801FA38}"/>
              </a:ext>
            </a:extLst>
          </p:cNvPr>
          <p:cNvSpPr>
            <a:spLocks noGrp="1"/>
          </p:cNvSpPr>
          <p:nvPr>
            <p:ph type="title"/>
          </p:nvPr>
        </p:nvSpPr>
        <p:spPr>
          <a:xfrm>
            <a:off x="1678826" y="116127"/>
            <a:ext cx="6661866" cy="367904"/>
          </a:xfrm>
        </p:spPr>
        <p:txBody>
          <a:bodyPr>
            <a:normAutofit fontScale="90000"/>
          </a:bodyPr>
          <a:lstStyle/>
          <a:p>
            <a:pPr algn="ctr"/>
            <a:r>
              <a:rPr lang="de-DE" sz="2400" b="0" dirty="0">
                <a:solidFill>
                  <a:schemeClr val="tx1"/>
                </a:solidFill>
                <a:latin typeface="Arial Narrow" panose="020B0606020202030204" pitchFamily="34" charset="0"/>
              </a:rPr>
              <a:t>Precision Domain </a:t>
            </a:r>
            <a:r>
              <a:rPr lang="de-DE" sz="2400" b="0" dirty="0" err="1">
                <a:solidFill>
                  <a:schemeClr val="tx1"/>
                </a:solidFill>
                <a:latin typeface="Arial Narrow" panose="020B0606020202030204" pitchFamily="34" charset="0"/>
              </a:rPr>
              <a:t>of</a:t>
            </a:r>
            <a:r>
              <a:rPr lang="de-DE" sz="2400" b="0" dirty="0">
                <a:solidFill>
                  <a:schemeClr val="tx1"/>
                </a:solidFill>
                <a:latin typeface="Arial Narrow" panose="020B0606020202030204" pitchFamily="34" charset="0"/>
              </a:rPr>
              <a:t> FAIR: </a:t>
            </a:r>
            <a:r>
              <a:rPr lang="de-DE" sz="2400" b="0" dirty="0" err="1">
                <a:solidFill>
                  <a:schemeClr val="tx1"/>
                </a:solidFill>
                <a:latin typeface="Arial Narrow" panose="020B0606020202030204" pitchFamily="34" charset="0"/>
              </a:rPr>
              <a:t>Trapping</a:t>
            </a:r>
            <a:r>
              <a:rPr lang="de-DE" sz="2400" b="0" dirty="0">
                <a:solidFill>
                  <a:schemeClr val="tx1"/>
                </a:solidFill>
                <a:latin typeface="Arial Narrow" panose="020B0606020202030204" pitchFamily="34" charset="0"/>
              </a:rPr>
              <a:t> &amp; Storage </a:t>
            </a:r>
            <a:r>
              <a:rPr lang="de-DE" sz="2400" b="0" dirty="0" err="1">
                <a:solidFill>
                  <a:schemeClr val="tx1"/>
                </a:solidFill>
                <a:latin typeface="Arial Narrow" panose="020B0606020202030204" pitchFamily="34" charset="0"/>
              </a:rPr>
              <a:t>of</a:t>
            </a:r>
            <a:r>
              <a:rPr lang="de-DE" sz="2400" b="0" dirty="0">
                <a:solidFill>
                  <a:schemeClr val="tx1"/>
                </a:solidFill>
                <a:latin typeface="Arial Narrow" panose="020B0606020202030204" pitchFamily="34" charset="0"/>
              </a:rPr>
              <a:t> HCI</a:t>
            </a:r>
            <a:br>
              <a:rPr lang="de-DE" sz="2000" b="0" dirty="0">
                <a:solidFill>
                  <a:schemeClr val="tx1"/>
                </a:solidFill>
                <a:latin typeface="Arial Narrow" panose="020B0606020202030204" pitchFamily="34" charset="0"/>
              </a:rPr>
            </a:br>
            <a:r>
              <a:rPr lang="de-DE" sz="2000" b="0" i="1" dirty="0">
                <a:solidFill>
                  <a:schemeClr val="tx1"/>
                </a:solidFill>
                <a:latin typeface="Arial Narrow" panose="020B0606020202030204" pitchFamily="34" charset="0"/>
              </a:rPr>
              <a:t>Atomic, Quantum, and Fundamental Physics</a:t>
            </a:r>
            <a:endParaRPr lang="en-US" b="0" dirty="0">
              <a:solidFill>
                <a:schemeClr val="tx1"/>
              </a:solidFill>
            </a:endParaRPr>
          </a:p>
        </p:txBody>
      </p:sp>
      <p:pic>
        <p:nvPicPr>
          <p:cNvPr id="4" name="Grafik 3">
            <a:extLst>
              <a:ext uri="{FF2B5EF4-FFF2-40B4-BE49-F238E27FC236}">
                <a16:creationId xmlns:a16="http://schemas.microsoft.com/office/drawing/2014/main" id="{D16E67B0-443E-EA36-DB7A-5B84EF489952}"/>
              </a:ext>
            </a:extLst>
          </p:cNvPr>
          <p:cNvPicPr>
            <a:picLocks noChangeAspect="1"/>
          </p:cNvPicPr>
          <p:nvPr/>
        </p:nvPicPr>
        <p:blipFill>
          <a:blip r:embed="rId3"/>
          <a:stretch>
            <a:fillRect/>
          </a:stretch>
        </p:blipFill>
        <p:spPr>
          <a:xfrm>
            <a:off x="-58466" y="2406794"/>
            <a:ext cx="2632899" cy="2498841"/>
          </a:xfrm>
          <a:prstGeom prst="rect">
            <a:avLst/>
          </a:prstGeom>
        </p:spPr>
      </p:pic>
      <p:sp>
        <p:nvSpPr>
          <p:cNvPr id="9" name="Textfeld 8">
            <a:extLst>
              <a:ext uri="{FF2B5EF4-FFF2-40B4-BE49-F238E27FC236}">
                <a16:creationId xmlns:a16="http://schemas.microsoft.com/office/drawing/2014/main" id="{21D009B2-3F2E-2949-EB4C-08C6572F1EAC}"/>
              </a:ext>
            </a:extLst>
          </p:cNvPr>
          <p:cNvSpPr txBox="1"/>
          <p:nvPr/>
        </p:nvSpPr>
        <p:spPr>
          <a:xfrm>
            <a:off x="-28212" y="1852796"/>
            <a:ext cx="2572390" cy="553998"/>
          </a:xfrm>
          <a:prstGeom prst="rect">
            <a:avLst/>
          </a:prstGeom>
        </p:spPr>
        <p:txBody>
          <a:bodyPr vert="horz" wrap="square" lIns="121920" tIns="60960" rIns="121920" bIns="60960" rtlCol="0" anchor="t">
            <a:spAutoFit/>
          </a:bodyPr>
          <a:lstStyle/>
          <a:p>
            <a:r>
              <a:rPr lang="en-US" altLang="en-US" sz="1400" dirty="0">
                <a:solidFill>
                  <a:srgbClr val="000000"/>
                </a:solidFill>
                <a:cs typeface="Arial" panose="020B0604020202020204" pitchFamily="34" charset="0"/>
              </a:rPr>
              <a:t>From rest to relativistic energies (up to 4.9 GeV/u)</a:t>
            </a:r>
          </a:p>
        </p:txBody>
      </p:sp>
      <p:pic>
        <p:nvPicPr>
          <p:cNvPr id="20" name="Grafik 19">
            <a:extLst>
              <a:ext uri="{FF2B5EF4-FFF2-40B4-BE49-F238E27FC236}">
                <a16:creationId xmlns:a16="http://schemas.microsoft.com/office/drawing/2014/main" id="{8D23F65D-1B89-73C4-E05D-67FB21363F6D}"/>
              </a:ext>
            </a:extLst>
          </p:cNvPr>
          <p:cNvPicPr>
            <a:picLocks noChangeAspect="1"/>
          </p:cNvPicPr>
          <p:nvPr/>
        </p:nvPicPr>
        <p:blipFill>
          <a:blip r:embed="rId4"/>
          <a:stretch>
            <a:fillRect/>
          </a:stretch>
        </p:blipFill>
        <p:spPr>
          <a:xfrm>
            <a:off x="2430846" y="1323805"/>
            <a:ext cx="6661866" cy="1261227"/>
          </a:xfrm>
          <a:prstGeom prst="rect">
            <a:avLst/>
          </a:prstGeom>
        </p:spPr>
      </p:pic>
      <p:sp>
        <p:nvSpPr>
          <p:cNvPr id="5" name="Textfeld 4">
            <a:extLst>
              <a:ext uri="{FF2B5EF4-FFF2-40B4-BE49-F238E27FC236}">
                <a16:creationId xmlns:a16="http://schemas.microsoft.com/office/drawing/2014/main" id="{3C3DC630-0EA4-27A8-7743-49945EA699D7}"/>
              </a:ext>
            </a:extLst>
          </p:cNvPr>
          <p:cNvSpPr txBox="1"/>
          <p:nvPr/>
        </p:nvSpPr>
        <p:spPr>
          <a:xfrm>
            <a:off x="2421315" y="785195"/>
            <a:ext cx="6661865" cy="452046"/>
          </a:xfrm>
          <a:prstGeom prst="rect">
            <a:avLst/>
          </a:prstGeom>
          <a:noFill/>
          <a:ln w="285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ctr" defTabSz="1821656" rtl="0" fontAlgn="auto" latinLnBrk="0" hangingPunct="0">
              <a:lnSpc>
                <a:spcPct val="100000"/>
              </a:lnSpc>
              <a:spcBef>
                <a:spcPts val="0"/>
              </a:spcBef>
              <a:spcAft>
                <a:spcPts val="0"/>
              </a:spcAft>
              <a:buClrTx/>
              <a:buSzTx/>
              <a:buFontTx/>
              <a:buNone/>
              <a:tabLst/>
            </a:pPr>
            <a:r>
              <a:rPr kumimoji="0" lang="de-DE" sz="2000" b="0" i="0" u="none" strike="noStrike" cap="none" spc="0" normalizeH="0" baseline="0" dirty="0">
                <a:ln>
                  <a:noFill/>
                </a:ln>
                <a:solidFill>
                  <a:srgbClr val="000000"/>
                </a:solidFill>
                <a:effectLst/>
                <a:uFill>
                  <a:solidFill>
                    <a:srgbClr val="000000"/>
                  </a:solidFill>
                </a:uFill>
                <a:latin typeface="Arial Narrow" panose="020B0606020202030204" pitchFamily="34" charset="0"/>
                <a:sym typeface="Arial"/>
              </a:rPr>
              <a:t>HITRAP, CRYRING@ESR, ESR</a:t>
            </a:r>
            <a:endParaRPr kumimoji="0" lang="en-US" sz="2000" b="0" i="0" u="none" strike="noStrike" cap="none" spc="0" normalizeH="0" baseline="0" dirty="0">
              <a:ln>
                <a:noFill/>
              </a:ln>
              <a:solidFill>
                <a:srgbClr val="000000"/>
              </a:solidFill>
              <a:effectLst/>
              <a:uFill>
                <a:solidFill>
                  <a:srgbClr val="000000"/>
                </a:solidFill>
              </a:uFill>
              <a:latin typeface="Arial Narrow" panose="020B0606020202030204" pitchFamily="34" charset="0"/>
              <a:sym typeface="Arial"/>
            </a:endParaRPr>
          </a:p>
        </p:txBody>
      </p:sp>
      <p:graphicFrame>
        <p:nvGraphicFramePr>
          <p:cNvPr id="13" name="Object 13">
            <a:extLst>
              <a:ext uri="{FF2B5EF4-FFF2-40B4-BE49-F238E27FC236}">
                <a16:creationId xmlns:a16="http://schemas.microsoft.com/office/drawing/2014/main" id="{2248F694-4E04-2CC5-E3B8-188DA8BA0EF7}"/>
              </a:ext>
            </a:extLst>
          </p:cNvPr>
          <p:cNvGraphicFramePr>
            <a:graphicFrameLocks noChangeAspect="1"/>
          </p:cNvGraphicFramePr>
          <p:nvPr/>
        </p:nvGraphicFramePr>
        <p:xfrm>
          <a:off x="6330632" y="2738921"/>
          <a:ext cx="2257652" cy="1465533"/>
        </p:xfrm>
        <a:graphic>
          <a:graphicData uri="http://schemas.openxmlformats.org/presentationml/2006/ole">
            <mc:AlternateContent xmlns:mc="http://schemas.openxmlformats.org/markup-compatibility/2006">
              <mc:Choice xmlns:v="urn:schemas-microsoft-com:vml" Requires="v">
                <p:oleObj name="Graph" r:id="rId5" imgW="3941640" imgH="2921040" progId="Origin50.Graph">
                  <p:embed/>
                </p:oleObj>
              </mc:Choice>
              <mc:Fallback>
                <p:oleObj name="Graph" r:id="rId5" imgW="3941640" imgH="2921040" progId="Origin50.Graph">
                  <p:embed/>
                  <p:pic>
                    <p:nvPicPr>
                      <p:cNvPr id="13" name="Object 13">
                        <a:extLst>
                          <a:ext uri="{FF2B5EF4-FFF2-40B4-BE49-F238E27FC236}">
                            <a16:creationId xmlns:a16="http://schemas.microsoft.com/office/drawing/2014/main" id="{2248F694-4E04-2CC5-E3B8-188DA8BA0EF7}"/>
                          </a:ext>
                        </a:extLst>
                      </p:cNvPr>
                      <p:cNvPicPr>
                        <a:picLocks noChangeAspect="1" noChangeArrowheads="1"/>
                      </p:cNvPicPr>
                      <p:nvPr/>
                    </p:nvPicPr>
                    <p:blipFill>
                      <a:blip r:embed="rId6"/>
                      <a:srcRect/>
                      <a:stretch>
                        <a:fillRect/>
                      </a:stretch>
                    </p:blipFill>
                    <p:spPr bwMode="auto">
                      <a:xfrm>
                        <a:off x="6330632" y="2738921"/>
                        <a:ext cx="2257652" cy="1465533"/>
                      </a:xfrm>
                      <a:prstGeom prst="rect">
                        <a:avLst/>
                      </a:prstGeom>
                      <a:noFill/>
                      <a:ln>
                        <a:noFill/>
                      </a:ln>
                      <a:effectLst/>
                    </p:spPr>
                  </p:pic>
                </p:oleObj>
              </mc:Fallback>
            </mc:AlternateContent>
          </a:graphicData>
        </a:graphic>
      </p:graphicFrame>
      <p:pic>
        <p:nvPicPr>
          <p:cNvPr id="14" name="Picture 19" descr="ec192PbTl_f">
            <a:extLst>
              <a:ext uri="{FF2B5EF4-FFF2-40B4-BE49-F238E27FC236}">
                <a16:creationId xmlns:a16="http://schemas.microsoft.com/office/drawing/2014/main" id="{78FF0F26-D139-74B5-921F-CE145E662D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487" y="2947568"/>
            <a:ext cx="2609646" cy="105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a:extLst>
              <a:ext uri="{FF2B5EF4-FFF2-40B4-BE49-F238E27FC236}">
                <a16:creationId xmlns:a16="http://schemas.microsoft.com/office/drawing/2014/main" id="{A2CD17AA-8208-F80A-FD99-8C6DF224558E}"/>
              </a:ext>
            </a:extLst>
          </p:cNvPr>
          <p:cNvSpPr txBox="1"/>
          <p:nvPr/>
        </p:nvSpPr>
        <p:spPr>
          <a:xfrm>
            <a:off x="3544450" y="2585032"/>
            <a:ext cx="2852718" cy="307777"/>
          </a:xfrm>
          <a:prstGeom prst="rect">
            <a:avLst/>
          </a:prstGeom>
        </p:spPr>
        <p:txBody>
          <a:bodyPr vert="horz" wrap="square" lIns="121920" tIns="60960" rIns="121920" bIns="60960" rtlCol="0" anchor="t">
            <a:spAutoFit/>
          </a:bodyPr>
          <a:lstStyle/>
          <a:p>
            <a:pPr algn="l"/>
            <a:r>
              <a:rPr lang="de-DE" b="1" dirty="0">
                <a:latin typeface="Arial Narrow" panose="020B0606020202030204" pitchFamily="34" charset="0"/>
              </a:rPr>
              <a:t>From </a:t>
            </a:r>
            <a:r>
              <a:rPr lang="de-DE" b="1" dirty="0" err="1">
                <a:latin typeface="Arial Narrow" panose="020B0606020202030204" pitchFamily="34" charset="0"/>
              </a:rPr>
              <a:t>single</a:t>
            </a:r>
            <a:r>
              <a:rPr lang="de-DE" b="1" dirty="0">
                <a:latin typeface="Arial Narrow" panose="020B0606020202030204" pitchFamily="34" charset="0"/>
              </a:rPr>
              <a:t> </a:t>
            </a:r>
            <a:r>
              <a:rPr lang="de-DE" b="1" dirty="0" err="1">
                <a:latin typeface="Arial Narrow" panose="020B0606020202030204" pitchFamily="34" charset="0"/>
              </a:rPr>
              <a:t>ions</a:t>
            </a:r>
            <a:r>
              <a:rPr lang="de-DE" b="1" dirty="0">
                <a:latin typeface="Arial Narrow" panose="020B0606020202030204" pitchFamily="34" charset="0"/>
              </a:rPr>
              <a:t> to </a:t>
            </a:r>
            <a:r>
              <a:rPr lang="de-DE" b="1" dirty="0" err="1">
                <a:latin typeface="Arial Narrow" panose="020B0606020202030204" pitchFamily="34" charset="0"/>
              </a:rPr>
              <a:t>highest</a:t>
            </a:r>
            <a:r>
              <a:rPr lang="de-DE" b="1" dirty="0">
                <a:latin typeface="Arial Narrow" panose="020B0606020202030204" pitchFamily="34" charset="0"/>
              </a:rPr>
              <a:t> </a:t>
            </a:r>
            <a:r>
              <a:rPr lang="de-DE" b="1" dirty="0" err="1">
                <a:latin typeface="Arial Narrow" panose="020B0606020202030204" pitchFamily="34" charset="0"/>
              </a:rPr>
              <a:t>intensities</a:t>
            </a:r>
            <a:endParaRPr lang="en-US" b="1" dirty="0">
              <a:latin typeface="Arial Narrow" panose="020B0606020202030204" pitchFamily="34" charset="0"/>
            </a:endParaRPr>
          </a:p>
        </p:txBody>
      </p:sp>
      <p:sp>
        <p:nvSpPr>
          <p:cNvPr id="16" name="Textfeld 15">
            <a:extLst>
              <a:ext uri="{FF2B5EF4-FFF2-40B4-BE49-F238E27FC236}">
                <a16:creationId xmlns:a16="http://schemas.microsoft.com/office/drawing/2014/main" id="{8527DDB7-0958-9DA8-0E80-50D8EBC119B3}"/>
              </a:ext>
            </a:extLst>
          </p:cNvPr>
          <p:cNvSpPr txBox="1"/>
          <p:nvPr/>
        </p:nvSpPr>
        <p:spPr>
          <a:xfrm>
            <a:off x="6463704" y="2585032"/>
            <a:ext cx="2871775" cy="307777"/>
          </a:xfrm>
          <a:prstGeom prst="rect">
            <a:avLst/>
          </a:prstGeom>
        </p:spPr>
        <p:txBody>
          <a:bodyPr vert="horz" wrap="square" lIns="121920" tIns="60960" rIns="121920" bIns="60960" rtlCol="0" anchor="t">
            <a:spAutoFit/>
          </a:bodyPr>
          <a:lstStyle/>
          <a:p>
            <a:pPr algn="l"/>
            <a:r>
              <a:rPr lang="de-DE" b="1" dirty="0">
                <a:latin typeface="Arial Narrow" panose="020B0606020202030204" pitchFamily="34" charset="0"/>
              </a:rPr>
              <a:t>Cooling </a:t>
            </a:r>
            <a:r>
              <a:rPr lang="de-DE" b="1" dirty="0" err="1">
                <a:latin typeface="Arial Narrow" panose="020B0606020202030204" pitchFamily="34" charset="0"/>
              </a:rPr>
              <a:t>is</a:t>
            </a:r>
            <a:r>
              <a:rPr lang="de-DE" b="1" dirty="0">
                <a:latin typeface="Arial Narrow" panose="020B0606020202030204" pitchFamily="34" charset="0"/>
              </a:rPr>
              <a:t> </a:t>
            </a:r>
            <a:r>
              <a:rPr lang="de-DE" b="1" dirty="0" err="1">
                <a:latin typeface="Arial Narrow" panose="020B0606020202030204" pitchFamily="34" charset="0"/>
              </a:rPr>
              <a:t>the</a:t>
            </a:r>
            <a:r>
              <a:rPr lang="de-DE" b="1" dirty="0">
                <a:latin typeface="Arial Narrow" panose="020B0606020202030204" pitchFamily="34" charset="0"/>
              </a:rPr>
              <a:t> </a:t>
            </a:r>
            <a:r>
              <a:rPr lang="de-DE" b="1" dirty="0" err="1">
                <a:latin typeface="Arial Narrow" panose="020B0606020202030204" pitchFamily="34" charset="0"/>
              </a:rPr>
              <a:t>key</a:t>
            </a:r>
            <a:r>
              <a:rPr lang="de-DE" b="1" dirty="0">
                <a:latin typeface="Arial Narrow" panose="020B0606020202030204" pitchFamily="34" charset="0"/>
              </a:rPr>
              <a:t> </a:t>
            </a:r>
            <a:r>
              <a:rPr lang="de-DE" b="1" dirty="0" err="1">
                <a:latin typeface="Arial Narrow" panose="020B0606020202030204" pitchFamily="34" charset="0"/>
              </a:rPr>
              <a:t>for</a:t>
            </a:r>
            <a:r>
              <a:rPr lang="de-DE" b="1" dirty="0">
                <a:latin typeface="Arial Narrow" panose="020B0606020202030204" pitchFamily="34" charset="0"/>
              </a:rPr>
              <a:t> </a:t>
            </a:r>
            <a:r>
              <a:rPr lang="de-DE" b="1" dirty="0" err="1">
                <a:latin typeface="Arial Narrow" panose="020B0606020202030204" pitchFamily="34" charset="0"/>
              </a:rPr>
              <a:t>precision</a:t>
            </a:r>
            <a:endParaRPr lang="en-US" b="1" dirty="0">
              <a:latin typeface="Arial Narrow" panose="020B0606020202030204" pitchFamily="34" charset="0"/>
            </a:endParaRPr>
          </a:p>
        </p:txBody>
      </p:sp>
      <p:sp>
        <p:nvSpPr>
          <p:cNvPr id="17" name="Textfeld 16">
            <a:extLst>
              <a:ext uri="{FF2B5EF4-FFF2-40B4-BE49-F238E27FC236}">
                <a16:creationId xmlns:a16="http://schemas.microsoft.com/office/drawing/2014/main" id="{BAF56BC6-7463-0A26-6B6C-8737F738A81F}"/>
              </a:ext>
            </a:extLst>
          </p:cNvPr>
          <p:cNvSpPr txBox="1"/>
          <p:nvPr/>
        </p:nvSpPr>
        <p:spPr>
          <a:xfrm>
            <a:off x="3220177" y="4204454"/>
            <a:ext cx="5698852" cy="467435"/>
          </a:xfrm>
          <a:prstGeom prst="rect">
            <a:avLst/>
          </a:prstGeom>
          <a:noFill/>
          <a:ln w="285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algn="l" defTabSz="1821656" rtl="0" fontAlgn="auto" latinLnBrk="0" hangingPunct="0">
              <a:lnSpc>
                <a:spcPct val="100000"/>
              </a:lnSpc>
              <a:spcBef>
                <a:spcPts val="0"/>
              </a:spcBef>
              <a:spcAft>
                <a:spcPts val="600"/>
              </a:spcAft>
              <a:buClrTx/>
              <a:buSzTx/>
              <a:tabLst/>
            </a:pPr>
            <a:r>
              <a:rPr kumimoji="0" lang="en-US" sz="1600" b="0" i="0" u="none" strike="noStrike" cap="none" spc="0" normalizeH="0" baseline="0" dirty="0">
                <a:ln>
                  <a:noFill/>
                </a:ln>
                <a:solidFill>
                  <a:srgbClr val="000000"/>
                </a:solidFill>
                <a:effectLst/>
                <a:uFill>
                  <a:solidFill>
                    <a:srgbClr val="000000"/>
                  </a:solidFill>
                </a:uFill>
                <a:latin typeface="Arial Narrow" panose="020B0606020202030204" pitchFamily="34" charset="0"/>
                <a:sym typeface="Arial"/>
              </a:rPr>
              <a:t>Storage rings: High luminosity due to typical revolution frequency of MHz</a:t>
            </a:r>
          </a:p>
        </p:txBody>
      </p:sp>
      <p:pic>
        <p:nvPicPr>
          <p:cNvPr id="6" name="Picture 11">
            <a:extLst>
              <a:ext uri="{FF2B5EF4-FFF2-40B4-BE49-F238E27FC236}">
                <a16:creationId xmlns:a16="http://schemas.microsoft.com/office/drawing/2014/main" id="{6D378305-311C-30F5-C1A1-98F7CC6BCA8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7586" y="39730"/>
            <a:ext cx="1661240" cy="53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5770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E8C74017-6FBF-9053-E261-B962D52A1AB6}"/>
              </a:ext>
            </a:extLst>
          </p:cNvPr>
          <p:cNvSpPr txBox="1"/>
          <p:nvPr/>
        </p:nvSpPr>
        <p:spPr>
          <a:xfrm>
            <a:off x="4121632" y="3748008"/>
            <a:ext cx="4626777" cy="600164"/>
          </a:xfrm>
          <a:prstGeom prst="rect">
            <a:avLst/>
          </a:prstGeom>
          <a:noFill/>
        </p:spPr>
        <p:txBody>
          <a:bodyPr wrap="square" rtlCol="0">
            <a:spAutoFit/>
          </a:bodyPr>
          <a:lstStyle/>
          <a:p>
            <a:r>
              <a:rPr lang="de-DE" sz="1200" b="1" dirty="0" err="1"/>
              <a:t>Novel</a:t>
            </a:r>
            <a:r>
              <a:rPr lang="de-DE" sz="1200" b="1" dirty="0"/>
              <a:t> in-ring VUV </a:t>
            </a:r>
            <a:r>
              <a:rPr lang="de-DE" sz="1200" b="1" dirty="0" err="1"/>
              <a:t>fluorescense</a:t>
            </a:r>
            <a:r>
              <a:rPr lang="de-DE" sz="1200" b="1" dirty="0"/>
              <a:t> </a:t>
            </a:r>
            <a:r>
              <a:rPr lang="de-DE" sz="1200" b="1" dirty="0" err="1"/>
              <a:t>detection</a:t>
            </a:r>
            <a:r>
              <a:rPr lang="de-DE" sz="1200" b="1" dirty="0"/>
              <a:t> </a:t>
            </a:r>
            <a:r>
              <a:rPr lang="de-DE" sz="1200" b="1" dirty="0" err="1"/>
              <a:t>system</a:t>
            </a:r>
            <a:endParaRPr lang="de-DE" sz="1200" b="1" dirty="0"/>
          </a:p>
          <a:p>
            <a:r>
              <a:rPr lang="de-DE" sz="1050" dirty="0"/>
              <a:t>MgF</a:t>
            </a:r>
            <a:r>
              <a:rPr lang="de-DE" sz="1050" baseline="-25000" dirty="0"/>
              <a:t>2</a:t>
            </a:r>
            <a:r>
              <a:rPr lang="de-DE" sz="1050" dirty="0"/>
              <a:t>-coated Al-</a:t>
            </a:r>
            <a:r>
              <a:rPr lang="de-DE" sz="1050" dirty="0" err="1"/>
              <a:t>mirrors</a:t>
            </a:r>
            <a:r>
              <a:rPr lang="de-DE" sz="1050" b="1" dirty="0"/>
              <a:t> </a:t>
            </a:r>
            <a:r>
              <a:rPr lang="de-DE" sz="1050" dirty="0" err="1"/>
              <a:t>for</a:t>
            </a:r>
            <a:r>
              <a:rPr lang="de-DE" sz="1050" dirty="0"/>
              <a:t> </a:t>
            </a:r>
            <a:r>
              <a:rPr lang="de-DE" sz="1050" dirty="0" err="1"/>
              <a:t>the</a:t>
            </a:r>
            <a:r>
              <a:rPr lang="de-DE" sz="1050" dirty="0"/>
              <a:t>  </a:t>
            </a:r>
            <a:r>
              <a:rPr lang="de-DE" sz="1050" dirty="0" err="1"/>
              <a:t>detection</a:t>
            </a:r>
            <a:r>
              <a:rPr lang="de-DE" sz="1050" dirty="0"/>
              <a:t> </a:t>
            </a:r>
            <a:r>
              <a:rPr lang="de-DE" sz="1050" dirty="0" err="1"/>
              <a:t>of</a:t>
            </a:r>
            <a:r>
              <a:rPr lang="de-DE" sz="1050" dirty="0"/>
              <a:t> </a:t>
            </a:r>
            <a:r>
              <a:rPr lang="de-DE" sz="1050" dirty="0" err="1"/>
              <a:t>photons</a:t>
            </a:r>
            <a:r>
              <a:rPr lang="de-DE" sz="1050" dirty="0"/>
              <a:t> </a:t>
            </a:r>
            <a:r>
              <a:rPr lang="de-DE" sz="1050" dirty="0" err="1"/>
              <a:t>bellow</a:t>
            </a:r>
            <a:r>
              <a:rPr lang="de-DE" sz="1050" dirty="0"/>
              <a:t> 115nm   </a:t>
            </a:r>
            <a:endParaRPr lang="de-DE" sz="1050" b="1" dirty="0"/>
          </a:p>
          <a:p>
            <a:r>
              <a:rPr lang="de-DE" sz="1050" dirty="0"/>
              <a:t>(</a:t>
            </a:r>
            <a:r>
              <a:rPr lang="de-DE" sz="1050" dirty="0" err="1"/>
              <a:t>Collaboration</a:t>
            </a:r>
            <a:r>
              <a:rPr lang="de-DE" sz="1050" dirty="0"/>
              <a:t> Fraunhofer IOF, Jena)</a:t>
            </a:r>
            <a:endParaRPr lang="de-DE" sz="1350" dirty="0"/>
          </a:p>
        </p:txBody>
      </p:sp>
      <p:sp>
        <p:nvSpPr>
          <p:cNvPr id="10" name="Textfeld 9">
            <a:extLst>
              <a:ext uri="{FF2B5EF4-FFF2-40B4-BE49-F238E27FC236}">
                <a16:creationId xmlns:a16="http://schemas.microsoft.com/office/drawing/2014/main" id="{51A85417-9121-2395-E0DC-7A550C935C9C}"/>
              </a:ext>
            </a:extLst>
          </p:cNvPr>
          <p:cNvSpPr txBox="1"/>
          <p:nvPr/>
        </p:nvSpPr>
        <p:spPr>
          <a:xfrm>
            <a:off x="138563" y="4455200"/>
            <a:ext cx="3979670" cy="246221"/>
          </a:xfrm>
          <a:prstGeom prst="rect">
            <a:avLst/>
          </a:prstGeom>
          <a:noFill/>
        </p:spPr>
        <p:txBody>
          <a:bodyPr wrap="square">
            <a:spAutoFit/>
          </a:bodyPr>
          <a:lstStyle/>
          <a:p>
            <a:r>
              <a:rPr lang="en-US" sz="1000" dirty="0">
                <a:solidFill>
                  <a:srgbClr val="0070C0"/>
                </a:solidFill>
              </a:rPr>
              <a:t>V. M. Shabaev et al., PRL. </a:t>
            </a:r>
            <a:r>
              <a:rPr lang="en-US" sz="1000" b="1" dirty="0">
                <a:solidFill>
                  <a:srgbClr val="0070C0"/>
                </a:solidFill>
              </a:rPr>
              <a:t>128</a:t>
            </a:r>
            <a:r>
              <a:rPr lang="en-US" sz="1000" dirty="0">
                <a:solidFill>
                  <a:srgbClr val="0070C0"/>
                </a:solidFill>
              </a:rPr>
              <a:t>, 043001 (2022)</a:t>
            </a:r>
          </a:p>
        </p:txBody>
      </p:sp>
      <p:sp>
        <p:nvSpPr>
          <p:cNvPr id="11" name="Content Placeholder 3">
            <a:extLst>
              <a:ext uri="{FF2B5EF4-FFF2-40B4-BE49-F238E27FC236}">
                <a16:creationId xmlns:a16="http://schemas.microsoft.com/office/drawing/2014/main" id="{C9D30A5D-D39E-EF6A-E865-74CB819A41BC}"/>
              </a:ext>
            </a:extLst>
          </p:cNvPr>
          <p:cNvSpPr txBox="1">
            <a:spLocks/>
          </p:cNvSpPr>
          <p:nvPr/>
        </p:nvSpPr>
        <p:spPr>
          <a:xfrm>
            <a:off x="6040485" y="1738681"/>
            <a:ext cx="2880075" cy="1486339"/>
          </a:xfrm>
          <a:prstGeom prst="rect">
            <a:avLst/>
          </a:prstGeom>
        </p:spPr>
        <p:txBody>
          <a:bodyPr vert="horz" lIns="68580" tIns="34290" rIns="68580" bIns="3429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defTabSz="257175">
              <a:buNone/>
              <a:defRPr/>
            </a:pPr>
            <a:r>
              <a:rPr lang="en-US" sz="1350" b="1" dirty="0">
                <a:latin typeface="Arial Narrow" panose="020B0606020202030204" pitchFamily="34" charset="0"/>
              </a:rPr>
              <a:t>Achievements </a:t>
            </a:r>
          </a:p>
          <a:p>
            <a:pPr marL="0" indent="0" defTabSz="257175">
              <a:buNone/>
              <a:defRPr/>
            </a:pPr>
            <a:r>
              <a:rPr lang="en-US" sz="1350" b="1" dirty="0">
                <a:latin typeface="Arial Narrow" panose="020B0606020202030204" pitchFamily="34" charset="0"/>
              </a:rPr>
              <a:t>at ESR in 2022</a:t>
            </a:r>
          </a:p>
          <a:p>
            <a:pPr marL="0" indent="0" defTabSz="257175">
              <a:buNone/>
              <a:defRPr/>
            </a:pPr>
            <a:endParaRPr lang="en-US" sz="1350" b="1" dirty="0"/>
          </a:p>
          <a:p>
            <a:pPr>
              <a:buSzPct val="200000"/>
              <a:buFont typeface="Arial" panose="020B0604020202020204" pitchFamily="34" charset="0"/>
              <a:buChar char="•"/>
            </a:pPr>
            <a:r>
              <a:rPr lang="de-DE" sz="1400" dirty="0">
                <a:latin typeface="Arial Narrow" panose="020B0606020202030204" pitchFamily="34" charset="0"/>
              </a:rPr>
              <a:t>2 </a:t>
            </a:r>
            <a:r>
              <a:rPr lang="de-DE" sz="1400" dirty="0">
                <a:latin typeface="Matura MT Script Capitals" panose="03020802060602070202" pitchFamily="66" charset="0"/>
              </a:rPr>
              <a:t>• </a:t>
            </a:r>
            <a:r>
              <a:rPr lang="de-DE" sz="1400" dirty="0">
                <a:latin typeface="Arial Narrow" panose="020B0606020202030204" pitchFamily="34" charset="0"/>
              </a:rPr>
              <a:t>10</a:t>
            </a:r>
            <a:r>
              <a:rPr lang="de-DE" sz="1400" baseline="30000" dirty="0">
                <a:latin typeface="Arial Narrow" panose="020B0606020202030204" pitchFamily="34" charset="0"/>
              </a:rPr>
              <a:t>4</a:t>
            </a:r>
            <a:r>
              <a:rPr lang="de-DE" sz="1400" dirty="0">
                <a:latin typeface="Arial Narrow" panose="020B0606020202030204" pitchFamily="34" charset="0"/>
              </a:rPr>
              <a:t> </a:t>
            </a:r>
            <a:r>
              <a:rPr lang="de-DE" sz="1400" dirty="0" err="1">
                <a:latin typeface="Arial Narrow" panose="020B0606020202030204" pitchFamily="34" charset="0"/>
              </a:rPr>
              <a:t>bunched</a:t>
            </a:r>
            <a:r>
              <a:rPr lang="de-DE" sz="1400" dirty="0">
                <a:latin typeface="Arial Narrow" panose="020B0606020202030204" pitchFamily="34" charset="0"/>
              </a:rPr>
              <a:t> </a:t>
            </a:r>
            <a:r>
              <a:rPr lang="de-DE" sz="1400" baseline="30000" dirty="0">
                <a:latin typeface="Arial Narrow" panose="020B0606020202030204" pitchFamily="34" charset="0"/>
              </a:rPr>
              <a:t>229</a:t>
            </a:r>
            <a:r>
              <a:rPr lang="de-DE" sz="1400" dirty="0">
                <a:latin typeface="Arial Narrow" panose="020B0606020202030204" pitchFamily="34" charset="0"/>
              </a:rPr>
              <a:t>Th</a:t>
            </a:r>
            <a:r>
              <a:rPr lang="de-DE" sz="1400" baseline="30000" dirty="0">
                <a:latin typeface="Arial Narrow" panose="020B0606020202030204" pitchFamily="34" charset="0"/>
              </a:rPr>
              <a:t>89+</a:t>
            </a:r>
            <a:r>
              <a:rPr lang="de-DE" sz="1400" dirty="0">
                <a:latin typeface="Arial Narrow" panose="020B0606020202030204" pitchFamily="34" charset="0"/>
              </a:rPr>
              <a:t> </a:t>
            </a:r>
            <a:r>
              <a:rPr lang="de-DE" sz="1400" dirty="0">
                <a:solidFill>
                  <a:schemeClr val="tx1"/>
                </a:solidFill>
                <a:latin typeface="Arial Narrow" panose="020B0606020202030204" pitchFamily="34" charset="0"/>
              </a:rPr>
              <a:t>in ESR</a:t>
            </a:r>
            <a:r>
              <a:rPr lang="de-DE" sz="1400" dirty="0">
                <a:solidFill>
                  <a:srgbClr val="FF0000"/>
                </a:solidFill>
                <a:latin typeface="Arial Narrow" panose="020B0606020202030204" pitchFamily="34" charset="0"/>
              </a:rPr>
              <a:t> </a:t>
            </a:r>
            <a:br>
              <a:rPr lang="de-DE" sz="1400" dirty="0">
                <a:solidFill>
                  <a:srgbClr val="FF0000"/>
                </a:solidFill>
                <a:latin typeface="Arial Narrow" panose="020B0606020202030204" pitchFamily="34" charset="0"/>
              </a:rPr>
            </a:br>
            <a:r>
              <a:rPr lang="de-DE" sz="1400" dirty="0">
                <a:latin typeface="Arial Narrow" panose="020B0606020202030204" pitchFamily="34" charset="0"/>
              </a:rPr>
              <a:t>per 10</a:t>
            </a:r>
            <a:r>
              <a:rPr lang="de-DE" sz="1400" baseline="30000" dirty="0">
                <a:latin typeface="Arial Narrow" panose="020B0606020202030204" pitchFamily="34" charset="0"/>
              </a:rPr>
              <a:t>9</a:t>
            </a:r>
            <a:r>
              <a:rPr lang="de-DE" sz="1400" dirty="0">
                <a:latin typeface="Arial Narrow" panose="020B0606020202030204" pitchFamily="34" charset="0"/>
              </a:rPr>
              <a:t> </a:t>
            </a:r>
            <a:r>
              <a:rPr lang="de-DE" sz="1400" baseline="30000" dirty="0">
                <a:latin typeface="Arial Narrow" panose="020B0606020202030204" pitchFamily="34" charset="0"/>
              </a:rPr>
              <a:t>238</a:t>
            </a:r>
            <a:r>
              <a:rPr lang="de-DE" sz="1400" dirty="0">
                <a:latin typeface="Arial Narrow" panose="020B0606020202030204" pitchFamily="34" charset="0"/>
              </a:rPr>
              <a:t>U </a:t>
            </a:r>
            <a:r>
              <a:rPr lang="de-DE" sz="1400" dirty="0" err="1">
                <a:latin typeface="Arial Narrow" panose="020B0606020202030204" pitchFamily="34" charset="0"/>
              </a:rPr>
              <a:t>ions</a:t>
            </a:r>
            <a:r>
              <a:rPr lang="de-DE" sz="1400" dirty="0">
                <a:latin typeface="Arial Narrow" panose="020B0606020202030204" pitchFamily="34" charset="0"/>
              </a:rPr>
              <a:t> in SIS.</a:t>
            </a:r>
          </a:p>
          <a:p>
            <a:pPr marL="0" indent="0">
              <a:buSzPct val="200000"/>
              <a:buNone/>
            </a:pPr>
            <a:endParaRPr lang="de-DE" sz="1400" dirty="0">
              <a:latin typeface="Arial Narrow" panose="020B0606020202030204" pitchFamily="34" charset="0"/>
            </a:endParaRPr>
          </a:p>
          <a:p>
            <a:pPr defTabSz="257175">
              <a:buSzPct val="200000"/>
              <a:buFont typeface="Arial" panose="020B0604020202020204" pitchFamily="34" charset="0"/>
              <a:buChar char="•"/>
              <a:defRPr/>
            </a:pPr>
            <a:r>
              <a:rPr lang="de-DE" sz="1400" dirty="0" err="1">
                <a:latin typeface="Arial Narrow" panose="020B0606020202030204" pitchFamily="34" charset="0"/>
              </a:rPr>
              <a:t>Intense</a:t>
            </a:r>
            <a:r>
              <a:rPr lang="de-DE" sz="1400" dirty="0">
                <a:latin typeface="Arial Narrow" panose="020B0606020202030204" pitchFamily="34" charset="0"/>
              </a:rPr>
              <a:t> „10 eV“-laser </a:t>
            </a:r>
            <a:r>
              <a:rPr lang="de-DE" sz="1400" dirty="0" err="1">
                <a:latin typeface="Arial Narrow" panose="020B0606020202030204" pitchFamily="34" charset="0"/>
              </a:rPr>
              <a:t>exploiting</a:t>
            </a:r>
            <a:r>
              <a:rPr lang="de-DE" sz="1400" dirty="0">
                <a:latin typeface="Arial Narrow" panose="020B0606020202030204" pitchFamily="34" charset="0"/>
              </a:rPr>
              <a:t> </a:t>
            </a:r>
            <a:r>
              <a:rPr lang="de-DE" sz="1400" dirty="0" err="1">
                <a:latin typeface="Arial Narrow" panose="020B0606020202030204" pitchFamily="34" charset="0"/>
              </a:rPr>
              <a:t>the</a:t>
            </a:r>
            <a:r>
              <a:rPr lang="de-DE" sz="1400" dirty="0">
                <a:latin typeface="Arial Narrow" panose="020B0606020202030204" pitchFamily="34" charset="0"/>
              </a:rPr>
              <a:t> Doppler Shift</a:t>
            </a:r>
            <a:r>
              <a:rPr lang="en-US" sz="1400" dirty="0">
                <a:latin typeface="Arial Narrow" panose="020B0606020202030204" pitchFamily="34" charset="0"/>
              </a:rPr>
              <a:t>.</a:t>
            </a:r>
          </a:p>
        </p:txBody>
      </p:sp>
      <p:sp>
        <p:nvSpPr>
          <p:cNvPr id="12" name="Textfeld 11">
            <a:extLst>
              <a:ext uri="{FF2B5EF4-FFF2-40B4-BE49-F238E27FC236}">
                <a16:creationId xmlns:a16="http://schemas.microsoft.com/office/drawing/2014/main" id="{A6B4A093-0D4C-C61C-F70F-9F7C149C2726}"/>
              </a:ext>
            </a:extLst>
          </p:cNvPr>
          <p:cNvSpPr txBox="1"/>
          <p:nvPr/>
        </p:nvSpPr>
        <p:spPr>
          <a:xfrm>
            <a:off x="5885489" y="2912191"/>
            <a:ext cx="931024" cy="184666"/>
          </a:xfrm>
          <a:prstGeom prst="rect">
            <a:avLst/>
          </a:prstGeom>
        </p:spPr>
        <p:txBody>
          <a:bodyPr vert="horz" wrap="none" lIns="68580" tIns="34290" rIns="68580" bIns="34290" rtlCol="0" anchor="t">
            <a:spAutoFit/>
          </a:bodyPr>
          <a:lstStyle/>
          <a:p>
            <a:pPr defTabSz="342900"/>
            <a:r>
              <a:rPr lang="de-DE" sz="750" dirty="0">
                <a:solidFill>
                  <a:schemeClr val="bg1"/>
                </a:solidFill>
                <a:latin typeface="Arial"/>
              </a:rPr>
              <a:t>Foto: C. Brandau</a:t>
            </a:r>
            <a:endParaRPr lang="en-US" sz="750" dirty="0">
              <a:solidFill>
                <a:schemeClr val="bg1"/>
              </a:solidFill>
              <a:latin typeface="Arial"/>
            </a:endParaRPr>
          </a:p>
        </p:txBody>
      </p:sp>
      <p:pic>
        <p:nvPicPr>
          <p:cNvPr id="13" name="Grafik 12" descr="Ein Bild, das drinnen enthält.&#10;&#10;Automatisch generierte Beschreibung">
            <a:extLst>
              <a:ext uri="{FF2B5EF4-FFF2-40B4-BE49-F238E27FC236}">
                <a16:creationId xmlns:a16="http://schemas.microsoft.com/office/drawing/2014/main" id="{F59A7FD3-EF59-D429-FFF4-E8FB65782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0231" y="1530568"/>
            <a:ext cx="1653906" cy="2205208"/>
          </a:xfrm>
          <a:prstGeom prst="rect">
            <a:avLst/>
          </a:prstGeom>
        </p:spPr>
      </p:pic>
      <p:sp>
        <p:nvSpPr>
          <p:cNvPr id="14" name="TextBox 5">
            <a:extLst>
              <a:ext uri="{FF2B5EF4-FFF2-40B4-BE49-F238E27FC236}">
                <a16:creationId xmlns:a16="http://schemas.microsoft.com/office/drawing/2014/main" id="{B33AF3A9-8CC7-D47C-DED7-699E54529FF5}"/>
              </a:ext>
            </a:extLst>
          </p:cNvPr>
          <p:cNvSpPr txBox="1"/>
          <p:nvPr/>
        </p:nvSpPr>
        <p:spPr>
          <a:xfrm>
            <a:off x="4129517" y="4340862"/>
            <a:ext cx="5373992" cy="461665"/>
          </a:xfrm>
          <a:prstGeom prst="rect">
            <a:avLst/>
          </a:prstGeom>
          <a:noFill/>
        </p:spPr>
        <p:txBody>
          <a:bodyPr wrap="square" rtlCol="0">
            <a:spAutoFit/>
          </a:bodyPr>
          <a:lstStyle/>
          <a:p>
            <a:r>
              <a:rPr lang="de-DE" sz="1350" b="1" dirty="0" err="1"/>
              <a:t>Feasibility</a:t>
            </a:r>
            <a:r>
              <a:rPr lang="de-DE" sz="1350" b="1" dirty="0"/>
              <a:t> </a:t>
            </a:r>
            <a:r>
              <a:rPr lang="de-DE" sz="1350" b="1" dirty="0" err="1"/>
              <a:t>of</a:t>
            </a:r>
            <a:r>
              <a:rPr lang="de-DE" sz="1350" b="1" dirty="0"/>
              <a:t> </a:t>
            </a:r>
            <a:r>
              <a:rPr lang="de-DE" sz="1350" b="1" dirty="0" err="1"/>
              <a:t>the</a:t>
            </a:r>
            <a:r>
              <a:rPr lang="de-DE" sz="1350" b="1" dirty="0"/>
              <a:t> </a:t>
            </a:r>
            <a:r>
              <a:rPr lang="de-DE" sz="1350" b="1" dirty="0" err="1"/>
              <a:t>measurement</a:t>
            </a:r>
            <a:r>
              <a:rPr lang="de-DE" sz="1350" b="1" dirty="0"/>
              <a:t> </a:t>
            </a:r>
            <a:r>
              <a:rPr lang="de-DE" sz="1350" b="1" dirty="0" err="1"/>
              <a:t>method</a:t>
            </a:r>
            <a:r>
              <a:rPr lang="de-DE" sz="1350" b="1" dirty="0"/>
              <a:t> </a:t>
            </a:r>
            <a:r>
              <a:rPr lang="de-DE" sz="1350" b="1" dirty="0" err="1"/>
              <a:t>demonstrated</a:t>
            </a:r>
            <a:r>
              <a:rPr lang="de-DE" sz="1350" b="1" dirty="0"/>
              <a:t> </a:t>
            </a:r>
          </a:p>
          <a:p>
            <a:r>
              <a:rPr lang="de-DE" sz="1050" dirty="0"/>
              <a:t>(but due to </a:t>
            </a:r>
            <a:r>
              <a:rPr lang="de-DE" sz="1050" dirty="0" err="1"/>
              <a:t>restrictions</a:t>
            </a:r>
            <a:r>
              <a:rPr lang="de-DE" sz="1050" dirty="0"/>
              <a:t> </a:t>
            </a:r>
            <a:r>
              <a:rPr lang="de-DE" sz="1050" dirty="0" err="1"/>
              <a:t>only</a:t>
            </a:r>
            <a:r>
              <a:rPr lang="de-DE" sz="1050" dirty="0"/>
              <a:t> 15-20% </a:t>
            </a:r>
            <a:r>
              <a:rPr lang="de-DE" sz="1050" dirty="0" err="1"/>
              <a:t>of</a:t>
            </a:r>
            <a:r>
              <a:rPr lang="de-DE" sz="1050" dirty="0"/>
              <a:t> </a:t>
            </a:r>
            <a:r>
              <a:rPr lang="de-DE" sz="1050" dirty="0" err="1"/>
              <a:t>targeted</a:t>
            </a:r>
            <a:r>
              <a:rPr lang="de-DE" sz="1050" dirty="0"/>
              <a:t> </a:t>
            </a:r>
            <a:r>
              <a:rPr lang="de-DE" sz="1050" dirty="0" err="1"/>
              <a:t>scan</a:t>
            </a:r>
            <a:r>
              <a:rPr lang="de-DE" sz="1050" dirty="0"/>
              <a:t> </a:t>
            </a:r>
            <a:r>
              <a:rPr lang="de-DE" sz="1050" dirty="0" err="1"/>
              <a:t>range</a:t>
            </a:r>
            <a:r>
              <a:rPr lang="de-DE" sz="1050" dirty="0"/>
              <a:t> </a:t>
            </a:r>
            <a:r>
              <a:rPr lang="de-DE" sz="1050" dirty="0" err="1"/>
              <a:t>covered</a:t>
            </a:r>
            <a:r>
              <a:rPr lang="de-DE" sz="1050" dirty="0"/>
              <a:t>)</a:t>
            </a:r>
            <a:endParaRPr lang="de-DE" sz="1350" dirty="0"/>
          </a:p>
        </p:txBody>
      </p:sp>
      <p:grpSp>
        <p:nvGrpSpPr>
          <p:cNvPr id="17" name="Group 90">
            <a:extLst>
              <a:ext uri="{FF2B5EF4-FFF2-40B4-BE49-F238E27FC236}">
                <a16:creationId xmlns:a16="http://schemas.microsoft.com/office/drawing/2014/main" id="{583B5843-298E-EC04-BDCB-F584E2802564}"/>
              </a:ext>
            </a:extLst>
          </p:cNvPr>
          <p:cNvGrpSpPr>
            <a:grpSpLocks noChangeAspect="1"/>
          </p:cNvGrpSpPr>
          <p:nvPr/>
        </p:nvGrpSpPr>
        <p:grpSpPr>
          <a:xfrm>
            <a:off x="7480522" y="1064838"/>
            <a:ext cx="1616592" cy="1300803"/>
            <a:chOff x="5436096" y="3841255"/>
            <a:chExt cx="2870784" cy="2031272"/>
          </a:xfrm>
        </p:grpSpPr>
        <p:pic>
          <p:nvPicPr>
            <p:cNvPr id="18" name="Picture 2" descr="D:\presentations\2018-07_Heareaus\figs\kernuhr_schema.png">
              <a:extLst>
                <a:ext uri="{FF2B5EF4-FFF2-40B4-BE49-F238E27FC236}">
                  <a16:creationId xmlns:a16="http://schemas.microsoft.com/office/drawing/2014/main" id="{C9B2EECE-33AA-E91A-ED4E-B3AC12D6D4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841255"/>
              <a:ext cx="2648878" cy="19691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Rectangle 92">
              <a:extLst>
                <a:ext uri="{FF2B5EF4-FFF2-40B4-BE49-F238E27FC236}">
                  <a16:creationId xmlns:a16="http://schemas.microsoft.com/office/drawing/2014/main" id="{FFA2F36B-012F-7BC0-902C-7566F0585C85}"/>
                </a:ext>
              </a:extLst>
            </p:cNvPr>
            <p:cNvSpPr/>
            <p:nvPr/>
          </p:nvSpPr>
          <p:spPr>
            <a:xfrm>
              <a:off x="7325991" y="5483391"/>
              <a:ext cx="980889" cy="389136"/>
            </a:xfrm>
            <a:prstGeom prst="rect">
              <a:avLst/>
            </a:prstGeom>
            <a:ln>
              <a:noFill/>
            </a:ln>
          </p:spPr>
          <p:txBody>
            <a:bodyPr wrap="square">
              <a:spAutoFit/>
            </a:bodyPr>
            <a:lstStyle/>
            <a:p>
              <a:r>
                <a:rPr lang="en-US" sz="1200" dirty="0">
                  <a:solidFill>
                    <a:schemeClr val="bg1"/>
                  </a:solidFill>
                </a:rPr>
                <a:t>[GS]</a:t>
              </a:r>
            </a:p>
          </p:txBody>
        </p:sp>
      </p:grpSp>
      <p:pic>
        <p:nvPicPr>
          <p:cNvPr id="30" name="Grafik 29">
            <a:extLst>
              <a:ext uri="{FF2B5EF4-FFF2-40B4-BE49-F238E27FC236}">
                <a16:creationId xmlns:a16="http://schemas.microsoft.com/office/drawing/2014/main" id="{B3D3EFD6-4DFC-AAEE-2B82-D8E8FCCA8138}"/>
              </a:ext>
            </a:extLst>
          </p:cNvPr>
          <p:cNvPicPr>
            <a:picLocks noChangeAspect="1"/>
          </p:cNvPicPr>
          <p:nvPr/>
        </p:nvPicPr>
        <p:blipFill rotWithShape="1">
          <a:blip r:embed="rId4"/>
          <a:srcRect l="-6068" t="9651" r="6068" b="13508"/>
          <a:stretch/>
        </p:blipFill>
        <p:spPr>
          <a:xfrm>
            <a:off x="524478" y="2315085"/>
            <a:ext cx="2874918" cy="2119188"/>
          </a:xfrm>
          <a:prstGeom prst="rect">
            <a:avLst/>
          </a:prstGeom>
        </p:spPr>
      </p:pic>
      <p:sp>
        <p:nvSpPr>
          <p:cNvPr id="31" name="Text Box 7">
            <a:extLst>
              <a:ext uri="{FF2B5EF4-FFF2-40B4-BE49-F238E27FC236}">
                <a16:creationId xmlns:a16="http://schemas.microsoft.com/office/drawing/2014/main" id="{9C862205-0171-3963-A84C-06530C38A37A}"/>
              </a:ext>
            </a:extLst>
          </p:cNvPr>
          <p:cNvSpPr txBox="1">
            <a:spLocks noChangeArrowheads="1"/>
          </p:cNvSpPr>
          <p:nvPr/>
        </p:nvSpPr>
        <p:spPr bwMode="auto">
          <a:xfrm>
            <a:off x="46886" y="1217083"/>
            <a:ext cx="4355314"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de-DE" sz="1600" b="1" dirty="0">
                <a:latin typeface="Arial Narrow" panose="020B0606020202030204" pitchFamily="34" charset="0"/>
              </a:rPr>
              <a:t>H-like </a:t>
            </a:r>
            <a:r>
              <a:rPr lang="de-DE" sz="1600" b="1" baseline="30000" dirty="0">
                <a:latin typeface="Arial Narrow" panose="020B0606020202030204" pitchFamily="34" charset="0"/>
              </a:rPr>
              <a:t>229</a:t>
            </a:r>
            <a:r>
              <a:rPr lang="de-DE" sz="1600" b="1" dirty="0">
                <a:latin typeface="Arial Narrow" panose="020B0606020202030204" pitchFamily="34" charset="0"/>
              </a:rPr>
              <a:t>Th</a:t>
            </a:r>
            <a:r>
              <a:rPr lang="de-DE" sz="1600" b="1" baseline="30000" dirty="0">
                <a:latin typeface="Arial Narrow" panose="020B0606020202030204" pitchFamily="34" charset="0"/>
              </a:rPr>
              <a:t>89+</a:t>
            </a:r>
            <a:r>
              <a:rPr lang="de-DE" sz="1600" dirty="0">
                <a:latin typeface="Arial Narrow" panose="020B0606020202030204" pitchFamily="34" charset="0"/>
              </a:rPr>
              <a:t>:</a:t>
            </a:r>
            <a:r>
              <a:rPr lang="de-DE" sz="1600" b="1" dirty="0">
                <a:solidFill>
                  <a:srgbClr val="3333CC"/>
                </a:solidFill>
                <a:latin typeface="Arial Narrow" panose="020B0606020202030204" pitchFamily="34" charset="0"/>
              </a:rPr>
              <a:t> </a:t>
            </a:r>
            <a:r>
              <a:rPr lang="en-US" sz="1500" dirty="0">
                <a:latin typeface="Arial Narrow" panose="020B0606020202030204" pitchFamily="34" charset="0"/>
              </a:rPr>
              <a:t>Acceleration of nuclear decay by coupling of electrons to nuclear spin (hyperfine interaction). </a:t>
            </a:r>
            <a:endParaRPr lang="de-DE" sz="1500" dirty="0">
              <a:latin typeface="Arial Narrow" panose="020B0606020202030204" pitchFamily="34" charset="0"/>
            </a:endParaRPr>
          </a:p>
        </p:txBody>
      </p:sp>
      <p:sp>
        <p:nvSpPr>
          <p:cNvPr id="32" name="Textfeld 31">
            <a:extLst>
              <a:ext uri="{FF2B5EF4-FFF2-40B4-BE49-F238E27FC236}">
                <a16:creationId xmlns:a16="http://schemas.microsoft.com/office/drawing/2014/main" id="{9FFF5348-413A-852D-83AF-EBC742B7F955}"/>
              </a:ext>
            </a:extLst>
          </p:cNvPr>
          <p:cNvSpPr txBox="1"/>
          <p:nvPr/>
        </p:nvSpPr>
        <p:spPr>
          <a:xfrm>
            <a:off x="1705192" y="-135593"/>
            <a:ext cx="6003887"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algn="ctr" defTabSz="1821656"/>
            <a:r>
              <a:rPr lang="de-DE" sz="2000" baseline="30000" dirty="0">
                <a:solidFill>
                  <a:schemeClr val="tx1"/>
                </a:solidFill>
                <a:latin typeface="Arial Narrow" panose="020B0606020202030204" pitchFamily="34" charset="0"/>
              </a:rPr>
              <a:t>229(m)</a:t>
            </a:r>
            <a:r>
              <a:rPr lang="de-DE" sz="2000" dirty="0">
                <a:solidFill>
                  <a:schemeClr val="tx1"/>
                </a:solidFill>
                <a:latin typeface="Arial Narrow" panose="020B0606020202030204" pitchFamily="34" charset="0"/>
              </a:rPr>
              <a:t>Th: </a:t>
            </a:r>
            <a:r>
              <a:rPr lang="en-US" sz="2000" dirty="0">
                <a:solidFill>
                  <a:schemeClr val="tx1"/>
                </a:solidFill>
                <a:latin typeface="Arial Narrow" panose="020B0606020202030204" pitchFamily="34" charset="0"/>
              </a:rPr>
              <a:t>Nuclear, Optical Frequency Standard (nuclear clock)</a:t>
            </a:r>
          </a:p>
          <a:p>
            <a:pPr marL="81280" marR="81280" algn="ctr" defTabSz="1821656"/>
            <a:r>
              <a:rPr lang="en-US" sz="2000" dirty="0">
                <a:solidFill>
                  <a:schemeClr val="tx1"/>
                </a:solidFill>
                <a:latin typeface="Arial Narrow" panose="020B0606020202030204" pitchFamily="34" charset="0"/>
              </a:rPr>
              <a:t>Hyperfine spectroscopy of stored </a:t>
            </a:r>
            <a:r>
              <a:rPr lang="en-US" sz="2000" baseline="30000" dirty="0">
                <a:solidFill>
                  <a:schemeClr val="tx1"/>
                </a:solidFill>
                <a:latin typeface="Arial Narrow" panose="020B0606020202030204" pitchFamily="34" charset="0"/>
              </a:rPr>
              <a:t>229m</a:t>
            </a:r>
            <a:r>
              <a:rPr lang="en-US" sz="2000" dirty="0">
                <a:solidFill>
                  <a:schemeClr val="tx1"/>
                </a:solidFill>
                <a:latin typeface="Arial Narrow" panose="020B0606020202030204" pitchFamily="34" charset="0"/>
              </a:rPr>
              <a:t>Th</a:t>
            </a:r>
            <a:r>
              <a:rPr lang="en-US" sz="2000" baseline="30000" dirty="0">
                <a:solidFill>
                  <a:schemeClr val="tx1"/>
                </a:solidFill>
                <a:latin typeface="Arial Narrow" panose="020B0606020202030204" pitchFamily="34" charset="0"/>
              </a:rPr>
              <a:t>89+</a:t>
            </a:r>
            <a:r>
              <a:rPr lang="en-US" sz="2000" dirty="0">
                <a:solidFill>
                  <a:schemeClr val="tx1"/>
                </a:solidFill>
                <a:latin typeface="Arial Narrow" panose="020B0606020202030204" pitchFamily="34" charset="0"/>
              </a:rPr>
              <a:t> ions</a:t>
            </a:r>
          </a:p>
        </p:txBody>
      </p:sp>
      <p:sp>
        <p:nvSpPr>
          <p:cNvPr id="33" name="Text Box 6">
            <a:extLst>
              <a:ext uri="{FF2B5EF4-FFF2-40B4-BE49-F238E27FC236}">
                <a16:creationId xmlns:a16="http://schemas.microsoft.com/office/drawing/2014/main" id="{5E596FEC-611A-EB7C-E8DE-8799A1B84946}"/>
              </a:ext>
            </a:extLst>
          </p:cNvPr>
          <p:cNvSpPr txBox="1">
            <a:spLocks noChangeArrowheads="1"/>
          </p:cNvSpPr>
          <p:nvPr/>
        </p:nvSpPr>
        <p:spPr bwMode="auto">
          <a:xfrm>
            <a:off x="1990231" y="2015063"/>
            <a:ext cx="1810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de-DE" sz="1600" b="1" dirty="0"/>
              <a:t>1e- oder 3e- </a:t>
            </a:r>
          </a:p>
        </p:txBody>
      </p:sp>
      <p:sp>
        <p:nvSpPr>
          <p:cNvPr id="34" name="Text Box 6">
            <a:extLst>
              <a:ext uri="{FF2B5EF4-FFF2-40B4-BE49-F238E27FC236}">
                <a16:creationId xmlns:a16="http://schemas.microsoft.com/office/drawing/2014/main" id="{FE37BFF5-3620-50C8-E2E5-F91763EA7C67}"/>
              </a:ext>
            </a:extLst>
          </p:cNvPr>
          <p:cNvSpPr txBox="1">
            <a:spLocks noChangeArrowheads="1"/>
          </p:cNvSpPr>
          <p:nvPr/>
        </p:nvSpPr>
        <p:spPr bwMode="auto">
          <a:xfrm>
            <a:off x="474851" y="1989246"/>
            <a:ext cx="1810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de-DE" sz="1600" b="1" dirty="0"/>
              <a:t>neutral</a:t>
            </a:r>
          </a:p>
        </p:txBody>
      </p:sp>
      <p:sp>
        <p:nvSpPr>
          <p:cNvPr id="35" name="Textfeld 34">
            <a:extLst>
              <a:ext uri="{FF2B5EF4-FFF2-40B4-BE49-F238E27FC236}">
                <a16:creationId xmlns:a16="http://schemas.microsoft.com/office/drawing/2014/main" id="{41C4278B-1C48-5D39-EFB2-EC947853CCA7}"/>
              </a:ext>
            </a:extLst>
          </p:cNvPr>
          <p:cNvSpPr txBox="1"/>
          <p:nvPr/>
        </p:nvSpPr>
        <p:spPr>
          <a:xfrm>
            <a:off x="58176" y="2223695"/>
            <a:ext cx="1135566"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r>
              <a:rPr lang="de-DE" sz="1800" b="1" baseline="30000" dirty="0"/>
              <a:t>229</a:t>
            </a:r>
            <a:r>
              <a:rPr lang="de-DE" sz="1800" b="1" dirty="0"/>
              <a:t>Th</a:t>
            </a:r>
            <a:r>
              <a:rPr lang="de-DE" sz="1800" b="1" baseline="30000" dirty="0"/>
              <a:t>89</a:t>
            </a:r>
            <a:r>
              <a:rPr lang="de-DE" sz="2400" b="1" baseline="30000" dirty="0"/>
              <a:t>+</a:t>
            </a:r>
            <a:endParaRPr kumimoji="0" lang="en-US" sz="2400" b="1" i="0" u="none" strike="noStrike" cap="none" spc="0" normalizeH="0" baseline="30000" dirty="0">
              <a:ln>
                <a:noFill/>
              </a:ln>
              <a:solidFill>
                <a:srgbClr val="000000"/>
              </a:solidFill>
              <a:effectLst/>
              <a:uFill>
                <a:solidFill>
                  <a:srgbClr val="000000"/>
                </a:solidFill>
              </a:uFill>
              <a:sym typeface="Arial"/>
            </a:endParaRPr>
          </a:p>
        </p:txBody>
      </p:sp>
      <p:sp>
        <p:nvSpPr>
          <p:cNvPr id="36" name="Rechteck: abgerundete Ecken 35">
            <a:extLst>
              <a:ext uri="{FF2B5EF4-FFF2-40B4-BE49-F238E27FC236}">
                <a16:creationId xmlns:a16="http://schemas.microsoft.com/office/drawing/2014/main" id="{76CBBFA4-9514-E577-0D7C-2B1A1033100F}"/>
              </a:ext>
            </a:extLst>
          </p:cNvPr>
          <p:cNvSpPr/>
          <p:nvPr/>
        </p:nvSpPr>
        <p:spPr>
          <a:xfrm>
            <a:off x="138563" y="1963429"/>
            <a:ext cx="3979670" cy="2518345"/>
          </a:xfrm>
          <a:prstGeom prst="roundRect">
            <a:avLst/>
          </a:prstGeom>
          <a:noFill/>
          <a:ln w="28575"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indent="0" algn="l" defTabSz="1821656"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37" name="Text Box 6">
            <a:extLst>
              <a:ext uri="{FF2B5EF4-FFF2-40B4-BE49-F238E27FC236}">
                <a16:creationId xmlns:a16="http://schemas.microsoft.com/office/drawing/2014/main" id="{E1F93EF4-4F8E-91BA-8A24-A157C4B7FCA7}"/>
              </a:ext>
            </a:extLst>
          </p:cNvPr>
          <p:cNvSpPr txBox="1">
            <a:spLocks noChangeArrowheads="1"/>
          </p:cNvSpPr>
          <p:nvPr/>
        </p:nvSpPr>
        <p:spPr bwMode="auto">
          <a:xfrm>
            <a:off x="2680345" y="3944189"/>
            <a:ext cx="1810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l-GR" sz="1600" b="1" dirty="0"/>
              <a:t>Δ</a:t>
            </a:r>
            <a:r>
              <a:rPr lang="de-DE" sz="1600" b="1" dirty="0"/>
              <a:t>E</a:t>
            </a:r>
            <a:r>
              <a:rPr lang="de-DE" sz="1600" b="1" baseline="-25000" dirty="0"/>
              <a:t>HFS</a:t>
            </a:r>
          </a:p>
        </p:txBody>
      </p:sp>
      <p:sp>
        <p:nvSpPr>
          <p:cNvPr id="22" name="Textfeld 21">
            <a:extLst>
              <a:ext uri="{FF2B5EF4-FFF2-40B4-BE49-F238E27FC236}">
                <a16:creationId xmlns:a16="http://schemas.microsoft.com/office/drawing/2014/main" id="{5D3C74FB-0AAA-9BCA-FF9B-173E6B15D1AB}"/>
              </a:ext>
            </a:extLst>
          </p:cNvPr>
          <p:cNvSpPr txBox="1"/>
          <p:nvPr/>
        </p:nvSpPr>
        <p:spPr>
          <a:xfrm>
            <a:off x="2383892" y="733732"/>
            <a:ext cx="4756749"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81280" marR="81280" algn="ctr" defTabSz="1821656"/>
            <a:r>
              <a:rPr lang="en-US" sz="2000" dirty="0">
                <a:latin typeface="Arial Narrow" panose="020B0606020202030204" pitchFamily="34" charset="0"/>
              </a:rPr>
              <a:t>In flight production of </a:t>
            </a:r>
            <a:r>
              <a:rPr lang="en-US" sz="2000" baseline="30000" dirty="0">
                <a:latin typeface="Arial Narrow" panose="020B0606020202030204" pitchFamily="34" charset="0"/>
              </a:rPr>
              <a:t>229m</a:t>
            </a:r>
            <a:r>
              <a:rPr lang="en-US" sz="2000" dirty="0">
                <a:latin typeface="Arial Narrow" panose="020B0606020202030204" pitchFamily="34" charset="0"/>
              </a:rPr>
              <a:t>Th</a:t>
            </a:r>
            <a:r>
              <a:rPr lang="en-US" sz="2000" baseline="30000" dirty="0">
                <a:latin typeface="Arial Narrow" panose="020B0606020202030204" pitchFamily="34" charset="0"/>
              </a:rPr>
              <a:t>89+</a:t>
            </a:r>
            <a:r>
              <a:rPr lang="en-US" sz="2000" dirty="0">
                <a:latin typeface="Arial Narrow" panose="020B0606020202030204" pitchFamily="34" charset="0"/>
              </a:rPr>
              <a:t> ions from </a:t>
            </a:r>
            <a:r>
              <a:rPr lang="en-US" sz="2000" baseline="30000" dirty="0">
                <a:latin typeface="Arial Narrow" panose="020B0606020202030204" pitchFamily="34" charset="0"/>
              </a:rPr>
              <a:t>238</a:t>
            </a:r>
            <a:r>
              <a:rPr lang="en-US" sz="2000" dirty="0">
                <a:latin typeface="Arial Narrow" panose="020B0606020202030204" pitchFamily="34" charset="0"/>
              </a:rPr>
              <a:t>U</a:t>
            </a:r>
            <a:r>
              <a:rPr lang="en-US" sz="2000" baseline="30000" dirty="0">
                <a:latin typeface="Arial Narrow" panose="020B0606020202030204" pitchFamily="34" charset="0"/>
              </a:rPr>
              <a:t>92+</a:t>
            </a:r>
          </a:p>
        </p:txBody>
      </p:sp>
      <p:sp>
        <p:nvSpPr>
          <p:cNvPr id="21" name="Textfeld 20">
            <a:extLst>
              <a:ext uri="{FF2B5EF4-FFF2-40B4-BE49-F238E27FC236}">
                <a16:creationId xmlns:a16="http://schemas.microsoft.com/office/drawing/2014/main" id="{E8D58817-415B-F799-942C-5F69691BB9DB}"/>
              </a:ext>
            </a:extLst>
          </p:cNvPr>
          <p:cNvSpPr txBox="1"/>
          <p:nvPr/>
        </p:nvSpPr>
        <p:spPr>
          <a:xfrm>
            <a:off x="177010" y="4684080"/>
            <a:ext cx="1175963" cy="261610"/>
          </a:xfrm>
          <a:prstGeom prst="rect">
            <a:avLst/>
          </a:prstGeom>
          <a:solidFill>
            <a:srgbClr val="FFC000"/>
          </a:solidFill>
        </p:spPr>
        <p:txBody>
          <a:bodyPr wrap="none" rtlCol="0">
            <a:spAutoFit/>
          </a:bodyPr>
          <a:lstStyle/>
          <a:p>
            <a:r>
              <a:rPr lang="de-DE" sz="1100" dirty="0">
                <a:latin typeface="Arial Narrow" panose="020B0606020202030204" pitchFamily="34" charset="0"/>
              </a:rPr>
              <a:t>C. Brandau et al,. </a:t>
            </a:r>
            <a:endParaRPr lang="en-US" sz="1100" dirty="0">
              <a:latin typeface="Arial Narrow" panose="020B0606020202030204" pitchFamily="34" charset="0"/>
            </a:endParaRPr>
          </a:p>
        </p:txBody>
      </p:sp>
      <p:sp>
        <p:nvSpPr>
          <p:cNvPr id="2" name="Rechteck: abgerundete Ecken 1">
            <a:extLst>
              <a:ext uri="{FF2B5EF4-FFF2-40B4-BE49-F238E27FC236}">
                <a16:creationId xmlns:a16="http://schemas.microsoft.com/office/drawing/2014/main" id="{1BC64993-4EC4-DEAB-A3DC-00DD20942F48}"/>
              </a:ext>
            </a:extLst>
          </p:cNvPr>
          <p:cNvSpPr/>
          <p:nvPr/>
        </p:nvSpPr>
        <p:spPr bwMode="auto">
          <a:xfrm>
            <a:off x="2461098" y="738533"/>
            <a:ext cx="4644957" cy="434880"/>
          </a:xfrm>
          <a:prstGeom prst="roundRect">
            <a:avLst/>
          </a:prstGeom>
          <a:noFill/>
          <a:ln w="28575">
            <a:solidFill>
              <a:srgbClr val="FFC000"/>
            </a:solidFill>
            <a:miter lim="800000"/>
            <a:headEnd/>
            <a:tailEnd/>
          </a:ln>
          <a:effec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Text" lastClr="000000"/>
              </a:solidFill>
              <a:effectLst/>
              <a:uLnTx/>
              <a:uFillTx/>
            </a:endParaRPr>
          </a:p>
        </p:txBody>
      </p:sp>
      <p:pic>
        <p:nvPicPr>
          <p:cNvPr id="4" name="Picture 11">
            <a:extLst>
              <a:ext uri="{FF2B5EF4-FFF2-40B4-BE49-F238E27FC236}">
                <a16:creationId xmlns:a16="http://schemas.microsoft.com/office/drawing/2014/main" id="{E8BF8FF4-9BE5-C3E0-D5D0-C9075239AD9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586" y="39730"/>
            <a:ext cx="1661240" cy="53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7298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High Energy Density Science at FAIR"/>
          <p:cNvSpPr txBox="1">
            <a:spLocks noGrp="1"/>
          </p:cNvSpPr>
          <p:nvPr>
            <p:ph type="title"/>
          </p:nvPr>
        </p:nvSpPr>
        <p:spPr>
          <a:prstGeom prst="rect">
            <a:avLst/>
          </a:prstGeom>
        </p:spPr>
        <p:txBody>
          <a:bodyPr/>
          <a:lstStyle/>
          <a:p>
            <a:r>
              <a:rPr dirty="0"/>
              <a:t>High Energy Density Science at FAIR</a:t>
            </a:r>
          </a:p>
        </p:txBody>
      </p:sp>
      <p:sp>
        <p:nvSpPr>
          <p:cNvPr id="366" name="Slide Number"/>
          <p:cNvSpPr txBox="1">
            <a:spLocks noGrp="1"/>
          </p:cNvSpPr>
          <p:nvPr>
            <p:ph type="sldNum" sz="quarter" idx="2"/>
          </p:nvPr>
        </p:nvSpPr>
        <p:spPr>
          <a:xfrm>
            <a:off x="8857498" y="4942821"/>
            <a:ext cx="235214"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grpSp>
        <p:nvGrpSpPr>
          <p:cNvPr id="47" name="Group"/>
          <p:cNvGrpSpPr/>
          <p:nvPr/>
        </p:nvGrpSpPr>
        <p:grpSpPr>
          <a:xfrm>
            <a:off x="102445" y="34083"/>
            <a:ext cx="692714" cy="580724"/>
            <a:chOff x="0" y="0"/>
            <a:chExt cx="1847235" cy="1548595"/>
          </a:xfrm>
        </p:grpSpPr>
        <p:sp>
          <p:nvSpPr>
            <p:cNvPr id="48" name="Gruppieren 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numCol="1" anchor="t">
              <a:spAutoFit/>
            </a:bodyPr>
            <a:lstStyle>
              <a:lvl1pPr marL="0" marR="0" defTabSz="1219200">
                <a:defRPr sz="5200">
                  <a:uFillTx/>
                </a:defRPr>
              </a:lvl1pPr>
            </a:lstStyle>
            <a:p>
              <a:r>
                <a:rPr sz="1950" dirty="0"/>
                <a:t>HED</a:t>
              </a:r>
            </a:p>
          </p:txBody>
        </p:sp>
        <p:pic>
          <p:nvPicPr>
            <p:cNvPr id="49" name="FAIR_Logo_rgb_frei" descr="FAIR_Logo_rgb_frei"/>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74709" y="731226"/>
              <a:ext cx="1072527" cy="817370"/>
            </a:xfrm>
            <a:prstGeom prst="rect">
              <a:avLst/>
            </a:prstGeom>
            <a:ln w="12700" cap="flat">
              <a:noFill/>
              <a:miter lim="400000"/>
            </a:ln>
            <a:effectLst/>
          </p:spPr>
        </p:pic>
        <p:sp>
          <p:nvSpPr>
            <p:cNvPr id="51" name="Textfeld 14"/>
            <p:cNvSpPr txBox="1"/>
            <p:nvPr/>
          </p:nvSpPr>
          <p:spPr>
            <a:xfrm>
              <a:off x="174393" y="811265"/>
              <a:ext cx="553239" cy="6574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20" tIns="45720" rIns="45720" bIns="45720" numCol="1" anchor="t">
              <a:noAutofit/>
            </a:bodyPr>
            <a:lstStyle>
              <a:lvl1pPr marL="0" marR="0" defTabSz="1219200">
                <a:defRPr sz="3000">
                  <a:uFillTx/>
                </a:defRPr>
              </a:lvl1pPr>
            </a:lstStyle>
            <a:p>
              <a:r>
                <a:rPr sz="1125"/>
                <a:t>@</a:t>
              </a:r>
            </a:p>
          </p:txBody>
        </p:sp>
      </p:grpSp>
      <p:pic>
        <p:nvPicPr>
          <p:cNvPr id="52" name="StatePlotHED.png" descr="StatePlotHED.pn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67842" y="2811469"/>
            <a:ext cx="2026718" cy="1698029"/>
          </a:xfrm>
          <a:prstGeom prst="rect">
            <a:avLst/>
          </a:prstGeom>
          <a:ln w="12700"/>
        </p:spPr>
      </p:pic>
      <p:sp>
        <p:nvSpPr>
          <p:cNvPr id="408" name="Phys. Plasmas 27, 043103 (2020)"/>
          <p:cNvSpPr txBox="1"/>
          <p:nvPr/>
        </p:nvSpPr>
        <p:spPr>
          <a:xfrm>
            <a:off x="339175" y="4483079"/>
            <a:ext cx="1970433" cy="262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marL="0" marR="0" defTabSz="342900">
              <a:defRPr sz="2500">
                <a:uFillTx/>
                <a:latin typeface="Calibri"/>
                <a:ea typeface="Calibri"/>
                <a:cs typeface="Calibri"/>
                <a:sym typeface="Calibri"/>
              </a:defRPr>
            </a:pPr>
            <a:r>
              <a:rPr sz="1000" dirty="0"/>
              <a:t>Phys. Plasmas </a:t>
            </a:r>
            <a:r>
              <a:rPr sz="1000" b="1" dirty="0"/>
              <a:t>27</a:t>
            </a:r>
            <a:r>
              <a:rPr sz="1000" dirty="0"/>
              <a:t>, 043103 (2020) </a:t>
            </a:r>
          </a:p>
        </p:txBody>
      </p:sp>
      <p:grpSp>
        <p:nvGrpSpPr>
          <p:cNvPr id="4" name="Gruppieren 3"/>
          <p:cNvGrpSpPr/>
          <p:nvPr/>
        </p:nvGrpSpPr>
        <p:grpSpPr>
          <a:xfrm>
            <a:off x="258743" y="793852"/>
            <a:ext cx="4511906" cy="1914404"/>
            <a:chOff x="340570" y="2454485"/>
            <a:chExt cx="4511906" cy="1914404"/>
          </a:xfrm>
        </p:grpSpPr>
        <p:sp>
          <p:nvSpPr>
            <p:cNvPr id="55" name="Textfeld 54"/>
            <p:cNvSpPr txBox="1"/>
            <p:nvPr/>
          </p:nvSpPr>
          <p:spPr>
            <a:xfrm>
              <a:off x="340570" y="2454485"/>
              <a:ext cx="4188267" cy="523220"/>
            </a:xfrm>
            <a:prstGeom prst="rect">
              <a:avLst/>
            </a:prstGeom>
            <a:noFill/>
          </p:spPr>
          <p:txBody>
            <a:bodyPr wrap="square" rtlCol="0">
              <a:spAutoFit/>
            </a:bodyPr>
            <a:lstStyle/>
            <a:p>
              <a:pPr marL="177800" indent="-177800">
                <a:buFont typeface="Arial" panose="020B0604020202020204" pitchFamily="34" charset="0"/>
                <a:buChar char="•"/>
              </a:pPr>
              <a:r>
                <a:rPr lang="de-DE" sz="1400" dirty="0" err="1"/>
                <a:t>Intense</a:t>
              </a:r>
              <a:r>
                <a:rPr lang="de-DE" sz="1400" dirty="0"/>
                <a:t>, </a:t>
              </a:r>
              <a:r>
                <a:rPr lang="de-DE" sz="1400" dirty="0" err="1"/>
                <a:t>focused</a:t>
              </a:r>
              <a:r>
                <a:rPr lang="de-DE" sz="1400" dirty="0"/>
                <a:t>, </a:t>
              </a:r>
              <a:r>
                <a:rPr lang="de-DE" sz="1400" dirty="0" err="1"/>
                <a:t>bunched</a:t>
              </a:r>
              <a:r>
                <a:rPr lang="de-DE" sz="1400" dirty="0"/>
                <a:t> heavy </a:t>
              </a:r>
              <a:r>
                <a:rPr lang="de-DE" sz="1400" dirty="0" err="1"/>
                <a:t>ions</a:t>
              </a:r>
              <a:endParaRPr lang="de-DE" sz="1400" dirty="0"/>
            </a:p>
            <a:p>
              <a:pPr marL="0" lvl="2" indent="0"/>
              <a:r>
                <a:rPr lang="de-DE" sz="1400" dirty="0">
                  <a:sym typeface="Wingdings" panose="05000000000000000000" pitchFamily="2" charset="2"/>
                </a:rPr>
                <a:t>    </a:t>
              </a:r>
              <a:r>
                <a:rPr lang="de-DE" sz="1400" dirty="0" err="1"/>
                <a:t>volumetric</a:t>
              </a:r>
              <a:r>
                <a:rPr lang="de-DE" sz="1400" dirty="0"/>
                <a:t> </a:t>
              </a:r>
              <a:r>
                <a:rPr lang="de-DE" sz="1400" dirty="0" err="1"/>
                <a:t>heating</a:t>
              </a:r>
              <a:r>
                <a:rPr lang="de-DE" sz="1400" dirty="0"/>
                <a:t>, </a:t>
              </a:r>
              <a:r>
                <a:rPr lang="de-DE" sz="1400" dirty="0" err="1"/>
                <a:t>isentropic</a:t>
              </a:r>
              <a:r>
                <a:rPr lang="de-DE" sz="1400" dirty="0"/>
                <a:t> </a:t>
              </a:r>
              <a:r>
                <a:rPr lang="de-DE" sz="1400" dirty="0" err="1"/>
                <a:t>compression</a:t>
              </a:r>
              <a:endParaRPr lang="de-DE" sz="1400" dirty="0"/>
            </a:p>
          </p:txBody>
        </p:sp>
        <p:sp>
          <p:nvSpPr>
            <p:cNvPr id="36" name="Textfeld 35"/>
            <p:cNvSpPr txBox="1"/>
            <p:nvPr/>
          </p:nvSpPr>
          <p:spPr>
            <a:xfrm>
              <a:off x="340570" y="3393889"/>
              <a:ext cx="3465164" cy="523220"/>
            </a:xfrm>
            <a:prstGeom prst="rect">
              <a:avLst/>
            </a:prstGeom>
            <a:noFill/>
          </p:spPr>
          <p:txBody>
            <a:bodyPr wrap="square" rtlCol="0">
              <a:spAutoFit/>
            </a:bodyPr>
            <a:lstStyle/>
            <a:p>
              <a:pPr marL="177800" lvl="1" indent="-177800">
                <a:buFont typeface="Arial" panose="020B0604020202020204" pitchFamily="34" charset="0"/>
                <a:buChar char="•"/>
              </a:pPr>
              <a:r>
                <a:rPr lang="de-DE" sz="1400" dirty="0"/>
                <a:t>High-</a:t>
              </a:r>
              <a:r>
                <a:rPr lang="de-DE" sz="1400" dirty="0" err="1"/>
                <a:t>energy</a:t>
              </a:r>
              <a:r>
                <a:rPr lang="de-DE" sz="1400" dirty="0"/>
                <a:t> </a:t>
              </a:r>
              <a:r>
                <a:rPr lang="de-DE" sz="1400" dirty="0" err="1"/>
                <a:t>intense</a:t>
              </a:r>
              <a:r>
                <a:rPr lang="de-DE" sz="1400" dirty="0"/>
                <a:t> </a:t>
              </a:r>
              <a:r>
                <a:rPr lang="de-DE" sz="1400" dirty="0" err="1"/>
                <a:t>protons</a:t>
              </a:r>
              <a:endParaRPr lang="de-DE" sz="1400" dirty="0"/>
            </a:p>
            <a:p>
              <a:pPr marL="0" lvl="1" indent="0"/>
              <a:r>
                <a:rPr lang="de-DE" sz="1400" dirty="0">
                  <a:sym typeface="Wingdings" panose="05000000000000000000" pitchFamily="2" charset="2"/>
                </a:rPr>
                <a:t>    </a:t>
              </a:r>
              <a:r>
                <a:rPr lang="de-DE" sz="1400" dirty="0" err="1">
                  <a:sym typeface="Wingdings" panose="05000000000000000000" pitchFamily="2" charset="2"/>
                </a:rPr>
                <a:t>proton</a:t>
              </a:r>
              <a:r>
                <a:rPr lang="de-DE" sz="1400" dirty="0">
                  <a:sym typeface="Wingdings" panose="05000000000000000000" pitchFamily="2" charset="2"/>
                </a:rPr>
                <a:t> </a:t>
              </a:r>
              <a:r>
                <a:rPr lang="de-DE" sz="1400" dirty="0" err="1">
                  <a:sym typeface="Wingdings" panose="05000000000000000000" pitchFamily="2" charset="2"/>
                </a:rPr>
                <a:t>microscopy</a:t>
              </a:r>
              <a:endParaRPr lang="de-DE" sz="1400" dirty="0">
                <a:sym typeface="Wingdings" panose="05000000000000000000" pitchFamily="2" charset="2"/>
              </a:endParaRPr>
            </a:p>
          </p:txBody>
        </p:sp>
        <p:sp>
          <p:nvSpPr>
            <p:cNvPr id="2" name="Rechteck 1"/>
            <p:cNvSpPr/>
            <p:nvPr/>
          </p:nvSpPr>
          <p:spPr>
            <a:xfrm>
              <a:off x="861055" y="2919748"/>
              <a:ext cx="3991421" cy="523220"/>
            </a:xfrm>
            <a:prstGeom prst="rect">
              <a:avLst/>
            </a:prstGeom>
            <a:ln>
              <a:noFill/>
            </a:ln>
          </p:spPr>
          <p:txBody>
            <a:bodyPr wrap="square">
              <a:spAutoFit/>
            </a:bodyPr>
            <a:lstStyle/>
            <a:p>
              <a:pPr marL="0" lvl="3" indent="0"/>
              <a:r>
                <a:rPr lang="de-DE" sz="1400" b="1" dirty="0">
                  <a:solidFill>
                    <a:srgbClr val="00599D"/>
                  </a:solidFill>
                  <a:sym typeface="Wingdings" panose="05000000000000000000" pitchFamily="2" charset="2"/>
                </a:rPr>
                <a:t>FAIR will </a:t>
              </a:r>
              <a:r>
                <a:rPr lang="de-DE" sz="1400" b="1" dirty="0" err="1">
                  <a:solidFill>
                    <a:srgbClr val="00599D"/>
                  </a:solidFill>
                  <a:sym typeface="Wingdings" panose="05000000000000000000" pitchFamily="2" charset="2"/>
                </a:rPr>
                <a:t>produce</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the</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largest</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volumes</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of</a:t>
              </a:r>
              <a:r>
                <a:rPr lang="de-DE" sz="1400" b="1" dirty="0">
                  <a:solidFill>
                    <a:srgbClr val="00599D"/>
                  </a:solidFill>
                  <a:sym typeface="Wingdings" panose="05000000000000000000" pitchFamily="2" charset="2"/>
                </a:rPr>
                <a:t> matter at uniform HED </a:t>
              </a:r>
              <a:r>
                <a:rPr lang="de-DE" sz="1400" b="1" dirty="0" err="1">
                  <a:solidFill>
                    <a:srgbClr val="00599D"/>
                  </a:solidFill>
                  <a:sym typeface="Wingdings" panose="05000000000000000000" pitchFamily="2" charset="2"/>
                </a:rPr>
                <a:t>conditions</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worldwide</a:t>
              </a:r>
              <a:endParaRPr lang="de-DE" sz="1400" b="1" dirty="0">
                <a:solidFill>
                  <a:srgbClr val="00599D"/>
                </a:solidFill>
              </a:endParaRPr>
            </a:p>
          </p:txBody>
        </p:sp>
        <p:sp>
          <p:nvSpPr>
            <p:cNvPr id="39" name="Textfeld 38"/>
            <p:cNvSpPr txBox="1"/>
            <p:nvPr/>
          </p:nvSpPr>
          <p:spPr>
            <a:xfrm>
              <a:off x="861055" y="3845669"/>
              <a:ext cx="3658018" cy="523220"/>
            </a:xfrm>
            <a:prstGeom prst="rect">
              <a:avLst/>
            </a:prstGeom>
            <a:noFill/>
            <a:ln>
              <a:noFill/>
            </a:ln>
          </p:spPr>
          <p:txBody>
            <a:bodyPr wrap="square" rtlCol="0">
              <a:spAutoFit/>
            </a:bodyPr>
            <a:lstStyle/>
            <a:p>
              <a:pPr marL="0" lvl="1" indent="0"/>
              <a:r>
                <a:rPr lang="de-DE" sz="1400" b="1" dirty="0">
                  <a:solidFill>
                    <a:srgbClr val="00599D"/>
                  </a:solidFill>
                  <a:sym typeface="Wingdings" panose="05000000000000000000" pitchFamily="2" charset="2"/>
                </a:rPr>
                <a:t>FAIR will </a:t>
              </a:r>
              <a:r>
                <a:rPr lang="de-DE" sz="1400" b="1" dirty="0" err="1">
                  <a:solidFill>
                    <a:srgbClr val="00599D"/>
                  </a:solidFill>
                  <a:sym typeface="Wingdings" panose="05000000000000000000" pitchFamily="2" charset="2"/>
                </a:rPr>
                <a:t>allow</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accurate</a:t>
              </a:r>
              <a:r>
                <a:rPr lang="de-DE" sz="1400" b="1" dirty="0">
                  <a:solidFill>
                    <a:srgbClr val="00599D"/>
                  </a:solidFill>
                  <a:sym typeface="Wingdings" panose="05000000000000000000" pitchFamily="2" charset="2"/>
                </a:rPr>
                <a:t> fast </a:t>
              </a:r>
              <a:r>
                <a:rPr lang="de-DE" sz="1400" b="1" dirty="0" err="1">
                  <a:solidFill>
                    <a:srgbClr val="00599D"/>
                  </a:solidFill>
                  <a:sym typeface="Wingdings" panose="05000000000000000000" pitchFamily="2" charset="2"/>
                </a:rPr>
                <a:t>imaging</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of</a:t>
              </a:r>
              <a:r>
                <a:rPr lang="de-DE" sz="1400" b="1" dirty="0">
                  <a:solidFill>
                    <a:srgbClr val="00599D"/>
                  </a:solidFill>
                  <a:sym typeface="Wingdings" panose="05000000000000000000" pitchFamily="2" charset="2"/>
                </a:rPr>
                <a:t> large </a:t>
              </a:r>
              <a:r>
                <a:rPr lang="de-DE" sz="1400" b="1" dirty="0" err="1">
                  <a:solidFill>
                    <a:srgbClr val="00599D"/>
                  </a:solidFill>
                  <a:sym typeface="Wingdings" panose="05000000000000000000" pitchFamily="2" charset="2"/>
                </a:rPr>
                <a:t>dynamical</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evolution</a:t>
              </a:r>
              <a:r>
                <a:rPr lang="de-DE" sz="1400" b="1" dirty="0">
                  <a:solidFill>
                    <a:srgbClr val="00599D"/>
                  </a:solidFill>
                  <a:sym typeface="Wingdings" panose="05000000000000000000" pitchFamily="2" charset="2"/>
                </a:rPr>
                <a:t> </a:t>
              </a:r>
              <a:r>
                <a:rPr lang="de-DE" sz="1400" b="1" dirty="0" err="1">
                  <a:solidFill>
                    <a:srgbClr val="00599D"/>
                  </a:solidFill>
                  <a:sym typeface="Wingdings" panose="05000000000000000000" pitchFamily="2" charset="2"/>
                </a:rPr>
                <a:t>of</a:t>
              </a:r>
              <a:r>
                <a:rPr lang="de-DE" sz="1400" b="1" dirty="0">
                  <a:solidFill>
                    <a:srgbClr val="00599D"/>
                  </a:solidFill>
                  <a:sym typeface="Wingdings" panose="05000000000000000000" pitchFamily="2" charset="2"/>
                </a:rPr>
                <a:t> HED matter</a:t>
              </a:r>
            </a:p>
          </p:txBody>
        </p:sp>
      </p:grpSp>
      <p:sp>
        <p:nvSpPr>
          <p:cNvPr id="5" name="Textfeld 4"/>
          <p:cNvSpPr txBox="1"/>
          <p:nvPr/>
        </p:nvSpPr>
        <p:spPr>
          <a:xfrm>
            <a:off x="5281538" y="1113674"/>
            <a:ext cx="3924300" cy="3583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defTabSz="1821656"/>
            <a:r>
              <a:rPr lang="en-US" sz="1400" b="1" dirty="0">
                <a:solidFill>
                  <a:srgbClr val="00599D"/>
                </a:solidFill>
              </a:rPr>
              <a:t>Planetary science </a:t>
            </a:r>
          </a:p>
          <a:p>
            <a:pPr marL="81280" marR="81280" defTabSz="1821656">
              <a:spcAft>
                <a:spcPts val="300"/>
              </a:spcAft>
            </a:pPr>
            <a:r>
              <a:rPr lang="en-US" dirty="0"/>
              <a:t>Compressing materials to extreme conditions relevant to planetary science (e.g. interior of giant planets)</a:t>
            </a:r>
          </a:p>
          <a:p>
            <a:pPr marL="81280" marR="81280" defTabSz="1821656">
              <a:spcBef>
                <a:spcPts val="300"/>
              </a:spcBef>
            </a:pPr>
            <a:r>
              <a:rPr lang="en-US" sz="1400" b="1" dirty="0">
                <a:solidFill>
                  <a:srgbClr val="00599D"/>
                </a:solidFill>
              </a:rPr>
              <a:t>Basic properties of strongly coupled plasmas created with heavy-ion beams and lasers</a:t>
            </a:r>
          </a:p>
          <a:p>
            <a:pPr marL="81280" marR="81280" defTabSz="1821656">
              <a:spcAft>
                <a:spcPts val="300"/>
              </a:spcAft>
            </a:pPr>
            <a:r>
              <a:rPr lang="en-US" dirty="0"/>
              <a:t>Equation-of-state studies, transport properties, particle stopping</a:t>
            </a:r>
          </a:p>
          <a:p>
            <a:pPr marL="81280" marR="81280" defTabSz="1821656">
              <a:spcBef>
                <a:spcPts val="300"/>
              </a:spcBef>
            </a:pPr>
            <a:r>
              <a:rPr lang="en-US" sz="1400" b="1" dirty="0">
                <a:solidFill>
                  <a:srgbClr val="00599D"/>
                </a:solidFill>
              </a:rPr>
              <a:t>Proton microscopy of samples created with secondary drivers</a:t>
            </a:r>
          </a:p>
          <a:p>
            <a:pPr marL="81280" marR="81280" defTabSz="1821656">
              <a:spcAft>
                <a:spcPts val="300"/>
              </a:spcAft>
            </a:pPr>
            <a:r>
              <a:rPr lang="en-US" dirty="0"/>
              <a:t>Shocked matter, equation-of-state studies</a:t>
            </a:r>
          </a:p>
          <a:p>
            <a:pPr marL="81280" marR="81280" defTabSz="1821656">
              <a:spcBef>
                <a:spcPts val="300"/>
              </a:spcBef>
            </a:pPr>
            <a:r>
              <a:rPr lang="en-US" sz="1400" b="1" dirty="0">
                <a:solidFill>
                  <a:srgbClr val="00599D"/>
                </a:solidFill>
              </a:rPr>
              <a:t>Nuclear photonics</a:t>
            </a:r>
          </a:p>
          <a:p>
            <a:pPr marL="81280" marR="81280" defTabSz="1821656">
              <a:spcAft>
                <a:spcPts val="300"/>
              </a:spcAft>
            </a:pPr>
            <a:r>
              <a:rPr lang="en-US" dirty="0"/>
              <a:t>Excitation of nuclear processes in plasmas, laser-driven particle acceleration and neutron production, also as diagnostics for HED samples</a:t>
            </a:r>
          </a:p>
        </p:txBody>
      </p:sp>
      <p:sp>
        <p:nvSpPr>
          <p:cNvPr id="3" name="Textfeld 2"/>
          <p:cNvSpPr txBox="1"/>
          <p:nvPr/>
        </p:nvSpPr>
        <p:spPr>
          <a:xfrm>
            <a:off x="2181769" y="2834326"/>
            <a:ext cx="3152979" cy="172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81280" marR="81280" defTabSz="1821656"/>
            <a:r>
              <a:rPr lang="en-US" sz="1100" b="1" dirty="0">
                <a:solidFill>
                  <a:srgbClr val="7030A0"/>
                </a:solidFill>
              </a:rPr>
              <a:t>Warm dense matter (WDM)</a:t>
            </a:r>
          </a:p>
          <a:p>
            <a:pPr marL="252730" marR="81280" indent="-171450" defTabSz="1821656">
              <a:buFont typeface="Arial" panose="020B0604020202020204" pitchFamily="34" charset="0"/>
              <a:buChar char="•"/>
            </a:pPr>
            <a:r>
              <a:rPr lang="en-US" sz="1100" dirty="0"/>
              <a:t>∼1 - 100 Mbar</a:t>
            </a:r>
          </a:p>
          <a:p>
            <a:pPr marL="252730" marR="81280" indent="-171450" defTabSz="1821656">
              <a:buFont typeface="Arial" panose="020B0604020202020204" pitchFamily="34" charset="0"/>
              <a:buChar char="•"/>
            </a:pPr>
            <a:r>
              <a:rPr lang="en-US" sz="1100" dirty="0"/>
              <a:t>∼1 - 10 eV </a:t>
            </a:r>
          </a:p>
          <a:p>
            <a:pPr marL="252730" marR="81280" indent="-171450" defTabSz="1821656">
              <a:buFont typeface="Arial" panose="020B0604020202020204" pitchFamily="34" charset="0"/>
              <a:buChar char="•"/>
            </a:pPr>
            <a:r>
              <a:rPr lang="en-US" sz="1100" dirty="0"/>
              <a:t>Strongly coupled (Γ=</a:t>
            </a:r>
            <a:r>
              <a:rPr lang="en-US" sz="1100" i="1" dirty="0" err="1"/>
              <a:t>E</a:t>
            </a:r>
            <a:r>
              <a:rPr lang="en-US" sz="1100" baseline="-25000" dirty="0" err="1"/>
              <a:t>pot</a:t>
            </a:r>
            <a:r>
              <a:rPr lang="en-US" sz="1100" dirty="0"/>
              <a:t>/</a:t>
            </a:r>
            <a:r>
              <a:rPr lang="en-US" sz="1100" i="1" dirty="0"/>
              <a:t>E</a:t>
            </a:r>
            <a:r>
              <a:rPr lang="en-US" sz="1100" baseline="-25000" dirty="0"/>
              <a:t>th</a:t>
            </a:r>
            <a:r>
              <a:rPr lang="en-US" sz="1100" dirty="0"/>
              <a:t> ≳1)</a:t>
            </a:r>
          </a:p>
          <a:p>
            <a:pPr marL="252730" marR="81280" indent="-171450" defTabSz="1821656">
              <a:buFont typeface="Arial" panose="020B0604020202020204" pitchFamily="34" charset="0"/>
              <a:buChar char="•"/>
            </a:pPr>
            <a:r>
              <a:rPr lang="en-US" sz="1100" dirty="0"/>
              <a:t>Partially degenerate (</a:t>
            </a:r>
            <a:r>
              <a:rPr lang="en-US" sz="1100" i="1" dirty="0" err="1"/>
              <a:t>E</a:t>
            </a:r>
            <a:r>
              <a:rPr lang="en-US" sz="1100" baseline="-25000" dirty="0" err="1"/>
              <a:t>F</a:t>
            </a:r>
            <a:r>
              <a:rPr lang="en-US" sz="1100" dirty="0" err="1"/>
              <a:t>~</a:t>
            </a:r>
            <a:r>
              <a:rPr lang="en-US" sz="1100" i="1" dirty="0" err="1"/>
              <a:t>E</a:t>
            </a:r>
            <a:r>
              <a:rPr lang="en-US" sz="1100" baseline="-25000" dirty="0" err="1"/>
              <a:t>th</a:t>
            </a:r>
            <a:r>
              <a:rPr lang="en-US" sz="1100" dirty="0"/>
              <a:t>)</a:t>
            </a:r>
          </a:p>
          <a:p>
            <a:pPr marL="252730" marR="81280" indent="-171450" defTabSz="1821656">
              <a:buFont typeface="Arial" panose="020B0604020202020204" pitchFamily="34" charset="0"/>
              <a:buChar char="•"/>
            </a:pPr>
            <a:r>
              <a:rPr lang="en-US" sz="1100" dirty="0"/>
              <a:t>Collisions (conductivity, heat transport): </a:t>
            </a:r>
            <a:r>
              <a:rPr lang="en-US" sz="1100" dirty="0">
                <a:latin typeface="Symbol" panose="05050102010706020507" pitchFamily="18" charset="2"/>
              </a:rPr>
              <a:t>L</a:t>
            </a:r>
            <a:r>
              <a:rPr lang="en-US" sz="1100" baseline="-25000" dirty="0"/>
              <a:t>C</a:t>
            </a:r>
            <a:r>
              <a:rPr lang="en-US" sz="1100" dirty="0"/>
              <a:t>&lt;0</a:t>
            </a:r>
          </a:p>
          <a:p>
            <a:pPr marL="252730" marR="81280" indent="-171450" defTabSz="1821656">
              <a:buFont typeface="Arial" panose="020B0604020202020204" pitchFamily="34" charset="0"/>
              <a:buChar char="•"/>
            </a:pPr>
            <a:r>
              <a:rPr lang="en-US" sz="1100" dirty="0"/>
              <a:t>Partial ionization</a:t>
            </a:r>
          </a:p>
          <a:p>
            <a:pPr marL="252730" marR="81280" indent="-171450" defTabSz="1821656">
              <a:buFont typeface="Arial" panose="020B0604020202020204" pitchFamily="34" charset="0"/>
              <a:buChar char="•"/>
            </a:pPr>
            <a:r>
              <a:rPr lang="en-US" sz="1100" dirty="0"/>
              <a:t>Continuum lowering/pressure ionization</a:t>
            </a:r>
          </a:p>
        </p:txBody>
      </p:sp>
      <p:sp>
        <p:nvSpPr>
          <p:cNvPr id="6" name="Rechteck 5"/>
          <p:cNvSpPr/>
          <p:nvPr/>
        </p:nvSpPr>
        <p:spPr>
          <a:xfrm>
            <a:off x="5237995" y="766945"/>
            <a:ext cx="3101170" cy="338554"/>
          </a:xfrm>
          <a:prstGeom prst="rect">
            <a:avLst/>
          </a:prstGeom>
        </p:spPr>
        <p:txBody>
          <a:bodyPr wrap="none">
            <a:spAutoFit/>
          </a:bodyPr>
          <a:lstStyle/>
          <a:p>
            <a:pPr marL="81280" marR="81280" defTabSz="1821656"/>
            <a:r>
              <a:rPr lang="en-US" sz="1600" b="1" dirty="0">
                <a:solidFill>
                  <a:schemeClr val="tx1"/>
                </a:solidFill>
              </a:rPr>
              <a:t>HED@FAIR research topics:</a:t>
            </a:r>
          </a:p>
        </p:txBody>
      </p:sp>
    </p:spTree>
    <p:extLst>
      <p:ext uri="{BB962C8B-B14F-4D97-AF65-F5344CB8AC3E}">
        <p14:creationId xmlns:p14="http://schemas.microsoft.com/office/powerpoint/2010/main" val="95786668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Progress: Materials under extreme conditions</a:t>
            </a:r>
            <a:endParaRPr lang="de-DE" dirty="0"/>
          </a:p>
        </p:txBody>
      </p:sp>
      <p:grpSp>
        <p:nvGrpSpPr>
          <p:cNvPr id="3" name="Group 2">
            <a:extLst>
              <a:ext uri="{FF2B5EF4-FFF2-40B4-BE49-F238E27FC236}">
                <a16:creationId xmlns:a16="http://schemas.microsoft.com/office/drawing/2014/main" id="{F668AB8F-75D6-C4FB-A154-D1AB93FEB8E5}"/>
              </a:ext>
            </a:extLst>
          </p:cNvPr>
          <p:cNvGrpSpPr/>
          <p:nvPr/>
        </p:nvGrpSpPr>
        <p:grpSpPr>
          <a:xfrm>
            <a:off x="2089990" y="1892946"/>
            <a:ext cx="830874" cy="612809"/>
            <a:chOff x="20460003" y="7722910"/>
            <a:chExt cx="493462" cy="1634157"/>
          </a:xfrm>
        </p:grpSpPr>
        <p:sp>
          <p:nvSpPr>
            <p:cNvPr id="4" name="Rectangle 3">
              <a:extLst>
                <a:ext uri="{FF2B5EF4-FFF2-40B4-BE49-F238E27FC236}">
                  <a16:creationId xmlns:a16="http://schemas.microsoft.com/office/drawing/2014/main" id="{20458A22-C8E4-752B-DFBD-935D47CF29B9}"/>
                </a:ext>
              </a:extLst>
            </p:cNvPr>
            <p:cNvSpPr/>
            <p:nvPr/>
          </p:nvSpPr>
          <p:spPr>
            <a:xfrm>
              <a:off x="20460003" y="7722910"/>
              <a:ext cx="493462" cy="328936"/>
            </a:xfrm>
            <a:prstGeom prst="rect">
              <a:avLst/>
            </a:prstGeom>
            <a:solidFill>
              <a:srgbClr val="BB7169"/>
            </a:solidFill>
            <a:ln w="12700" cap="flat">
              <a:solidFill>
                <a:schemeClr val="accent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endParaRPr lang="en-US" sz="450" dirty="0"/>
            </a:p>
          </p:txBody>
        </p:sp>
        <p:sp>
          <p:nvSpPr>
            <p:cNvPr id="5" name="Rectangle 4">
              <a:extLst>
                <a:ext uri="{FF2B5EF4-FFF2-40B4-BE49-F238E27FC236}">
                  <a16:creationId xmlns:a16="http://schemas.microsoft.com/office/drawing/2014/main" id="{8A468769-F19B-933C-74A7-B7A59EDA0DF0}"/>
                </a:ext>
              </a:extLst>
            </p:cNvPr>
            <p:cNvSpPr/>
            <p:nvPr/>
          </p:nvSpPr>
          <p:spPr>
            <a:xfrm>
              <a:off x="20460003" y="9028131"/>
              <a:ext cx="493462" cy="328936"/>
            </a:xfrm>
            <a:prstGeom prst="rect">
              <a:avLst/>
            </a:prstGeom>
            <a:solidFill>
              <a:srgbClr val="BB7169"/>
            </a:solidFill>
            <a:ln w="12700" cap="flat">
              <a:solidFill>
                <a:schemeClr val="accent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endParaRPr lang="en-US" sz="450" dirty="0"/>
            </a:p>
          </p:txBody>
        </p:sp>
      </p:grpSp>
      <p:pic>
        <p:nvPicPr>
          <p:cNvPr id="6" name="Picture 11">
            <a:extLst>
              <a:ext uri="{FF2B5EF4-FFF2-40B4-BE49-F238E27FC236}">
                <a16:creationId xmlns:a16="http://schemas.microsoft.com/office/drawing/2014/main" id="{CE1A8170-BE9B-C43B-BA16-3B7610F7D6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4144312" y="1733249"/>
            <a:ext cx="1221995" cy="903238"/>
          </a:xfrm>
          <a:prstGeom prst="rect">
            <a:avLst/>
          </a:prstGeom>
          <a:noFill/>
          <a:ln w="38100" algn="ctr">
            <a:solidFill>
              <a:srgbClr val="008000"/>
            </a:solidFill>
            <a:miter lim="800000"/>
            <a:headEnd/>
            <a:tailEnd/>
          </a:ln>
        </p:spPr>
      </p:pic>
      <p:pic>
        <p:nvPicPr>
          <p:cNvPr id="7" name="Picture 111" descr="Strahlrohr">
            <a:extLst>
              <a:ext uri="{FF2B5EF4-FFF2-40B4-BE49-F238E27FC236}">
                <a16:creationId xmlns:a16="http://schemas.microsoft.com/office/drawing/2014/main" id="{D3B20E2D-75BC-E1B2-EBFC-9522F93735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2767" y="1849346"/>
            <a:ext cx="967568" cy="747322"/>
          </a:xfrm>
          <a:prstGeom prst="rect">
            <a:avLst/>
          </a:prstGeom>
          <a:noFill/>
          <a:ln w="9525">
            <a:noFill/>
            <a:miter lim="800000"/>
            <a:headEnd/>
            <a:tailEnd/>
          </a:ln>
        </p:spPr>
      </p:pic>
      <p:sp>
        <p:nvSpPr>
          <p:cNvPr id="8" name="TextBox 7">
            <a:extLst>
              <a:ext uri="{FF2B5EF4-FFF2-40B4-BE49-F238E27FC236}">
                <a16:creationId xmlns:a16="http://schemas.microsoft.com/office/drawing/2014/main" id="{FE5BC3DA-F8B7-D92F-E812-41229DFE5D0B}"/>
              </a:ext>
            </a:extLst>
          </p:cNvPr>
          <p:cNvSpPr txBox="1"/>
          <p:nvPr/>
        </p:nvSpPr>
        <p:spPr>
          <a:xfrm rot="16200000">
            <a:off x="3247387" y="1745996"/>
            <a:ext cx="438582" cy="184666"/>
          </a:xfrm>
          <a:prstGeom prst="rect">
            <a:avLst/>
          </a:prstGeom>
          <a:noFill/>
        </p:spPr>
        <p:txBody>
          <a:bodyPr wrap="none" rtlCol="0">
            <a:spAutoFit/>
          </a:bodyPr>
          <a:lstStyle/>
          <a:p>
            <a:r>
              <a:rPr lang="en-US" sz="600" dirty="0">
                <a:solidFill>
                  <a:srgbClr val="FFFFFF"/>
                </a:solidFill>
              </a:rPr>
              <a:t>2 mm</a:t>
            </a:r>
          </a:p>
        </p:txBody>
      </p:sp>
      <p:cxnSp>
        <p:nvCxnSpPr>
          <p:cNvPr id="9" name="Straight Arrow Connector 8">
            <a:extLst>
              <a:ext uri="{FF2B5EF4-FFF2-40B4-BE49-F238E27FC236}">
                <a16:creationId xmlns:a16="http://schemas.microsoft.com/office/drawing/2014/main" id="{EA80122F-42AC-44A0-0154-A57728454F21}"/>
              </a:ext>
            </a:extLst>
          </p:cNvPr>
          <p:cNvCxnSpPr>
            <a:cxnSpLocks/>
          </p:cNvCxnSpPr>
          <p:nvPr/>
        </p:nvCxnSpPr>
        <p:spPr>
          <a:xfrm>
            <a:off x="1360691" y="2205422"/>
            <a:ext cx="2422735" cy="0"/>
          </a:xfrm>
          <a:prstGeom prst="straightConnector1">
            <a:avLst/>
          </a:prstGeom>
          <a:noFill/>
          <a:ln w="76200" cap="flat">
            <a:solidFill>
              <a:srgbClr val="00B0F0"/>
            </a:solidFill>
            <a:prstDash val="solid"/>
            <a:round/>
            <a:tailEnd type="triangle"/>
          </a:ln>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id="{4ED933C5-7CE5-2B1D-3344-1ACE00542537}"/>
              </a:ext>
            </a:extLst>
          </p:cNvPr>
          <p:cNvSpPr/>
          <p:nvPr/>
        </p:nvSpPr>
        <p:spPr>
          <a:xfrm>
            <a:off x="1864050" y="1228078"/>
            <a:ext cx="1295297" cy="608099"/>
          </a:xfrm>
          <a:prstGeom prst="rect">
            <a:avLst/>
          </a:prstGeom>
          <a:no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b="1" dirty="0">
                <a:solidFill>
                  <a:schemeClr val="accent4">
                    <a:lumMod val="75000"/>
                  </a:schemeClr>
                </a:solidFill>
              </a:rPr>
              <a:t>beam</a:t>
            </a:r>
          </a:p>
          <a:p>
            <a:pPr algn="ctr"/>
            <a:r>
              <a:rPr lang="en-US" b="1" dirty="0">
                <a:solidFill>
                  <a:schemeClr val="accent4">
                    <a:lumMod val="75000"/>
                  </a:schemeClr>
                </a:solidFill>
              </a:rPr>
              <a:t>collimator</a:t>
            </a:r>
          </a:p>
          <a:p>
            <a:pPr algn="ctr"/>
            <a:r>
              <a:rPr lang="en-US" sz="1100" dirty="0">
                <a:solidFill>
                  <a:schemeClr val="accent4">
                    <a:lumMod val="75000"/>
                  </a:schemeClr>
                </a:solidFill>
              </a:rPr>
              <a:t>250 µm aperture</a:t>
            </a:r>
          </a:p>
        </p:txBody>
      </p:sp>
      <p:sp>
        <p:nvSpPr>
          <p:cNvPr id="11" name="TextBox 10">
            <a:extLst>
              <a:ext uri="{FF2B5EF4-FFF2-40B4-BE49-F238E27FC236}">
                <a16:creationId xmlns:a16="http://schemas.microsoft.com/office/drawing/2014/main" id="{247A840A-8AEF-F98A-D6A4-C321DD9E5710}"/>
              </a:ext>
            </a:extLst>
          </p:cNvPr>
          <p:cNvSpPr txBox="1"/>
          <p:nvPr/>
        </p:nvSpPr>
        <p:spPr>
          <a:xfrm>
            <a:off x="250508" y="1475263"/>
            <a:ext cx="1379224" cy="238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b="1" dirty="0">
                <a:solidFill>
                  <a:srgbClr val="0070C0"/>
                </a:solidFill>
              </a:rPr>
              <a:t>265 MeV/u U ions</a:t>
            </a:r>
            <a:endParaRPr lang="en-US" dirty="0">
              <a:solidFill>
                <a:srgbClr val="0070C0"/>
              </a:solidFill>
            </a:endParaRPr>
          </a:p>
        </p:txBody>
      </p:sp>
      <p:cxnSp>
        <p:nvCxnSpPr>
          <p:cNvPr id="12" name="Straight Arrow Connector 17">
            <a:extLst>
              <a:ext uri="{FF2B5EF4-FFF2-40B4-BE49-F238E27FC236}">
                <a16:creationId xmlns:a16="http://schemas.microsoft.com/office/drawing/2014/main" id="{D0CB6481-07D2-6A95-181D-5ADE088BAE8B}"/>
              </a:ext>
            </a:extLst>
          </p:cNvPr>
          <p:cNvCxnSpPr>
            <a:cxnSpLocks/>
          </p:cNvCxnSpPr>
          <p:nvPr/>
        </p:nvCxnSpPr>
        <p:spPr>
          <a:xfrm flipH="1">
            <a:off x="4753906" y="1218446"/>
            <a:ext cx="1816" cy="766975"/>
          </a:xfrm>
          <a:prstGeom prst="straightConnector1">
            <a:avLst/>
          </a:prstGeom>
          <a:noFill/>
          <a:ln w="38100" cap="flat">
            <a:solidFill>
              <a:srgbClr val="00B050"/>
            </a:solidFill>
            <a:prstDash val="solid"/>
            <a:round/>
            <a:tailEnd type="triangle"/>
          </a:ln>
          <a:effectLst/>
          <a:sp3d/>
        </p:spPr>
        <p:style>
          <a:lnRef idx="0">
            <a:scrgbClr r="0" g="0" b="0"/>
          </a:lnRef>
          <a:fillRef idx="0">
            <a:scrgbClr r="0" g="0" b="0"/>
          </a:fillRef>
          <a:effectRef idx="0">
            <a:scrgbClr r="0" g="0" b="0"/>
          </a:effectRef>
          <a:fontRef idx="none"/>
        </p:style>
      </p:cxnSp>
      <p:sp>
        <p:nvSpPr>
          <p:cNvPr id="13" name="TextBox 18">
            <a:extLst>
              <a:ext uri="{FF2B5EF4-FFF2-40B4-BE49-F238E27FC236}">
                <a16:creationId xmlns:a16="http://schemas.microsoft.com/office/drawing/2014/main" id="{84659291-83AE-2F06-94F0-633D26B3A67B}"/>
              </a:ext>
            </a:extLst>
          </p:cNvPr>
          <p:cNvSpPr txBox="1"/>
          <p:nvPr/>
        </p:nvSpPr>
        <p:spPr>
          <a:xfrm>
            <a:off x="2159243" y="2636487"/>
            <a:ext cx="704911" cy="192601"/>
          </a:xfrm>
          <a:prstGeom prst="rect">
            <a:avLst/>
          </a:prstGeom>
          <a:noFill/>
          <a:ln w="12700" cap="flat">
            <a:solidFill>
              <a:srgbClr val="BB716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sz="900" dirty="0">
                <a:solidFill>
                  <a:schemeClr val="accent4">
                    <a:lumMod val="75000"/>
                  </a:schemeClr>
                </a:solidFill>
              </a:rPr>
              <a:t>goniometer</a:t>
            </a:r>
          </a:p>
        </p:txBody>
      </p:sp>
      <p:sp>
        <p:nvSpPr>
          <p:cNvPr id="14" name="TextBox 19">
            <a:extLst>
              <a:ext uri="{FF2B5EF4-FFF2-40B4-BE49-F238E27FC236}">
                <a16:creationId xmlns:a16="http://schemas.microsoft.com/office/drawing/2014/main" id="{5E0090CB-4BD6-6FA6-13E3-6EF8C39478B2}"/>
              </a:ext>
            </a:extLst>
          </p:cNvPr>
          <p:cNvSpPr txBox="1"/>
          <p:nvPr/>
        </p:nvSpPr>
        <p:spPr>
          <a:xfrm>
            <a:off x="4322358" y="2696527"/>
            <a:ext cx="818944" cy="207990"/>
          </a:xfrm>
          <a:prstGeom prst="rect">
            <a:avLst/>
          </a:prstGeom>
          <a:solidFill>
            <a:schemeClr val="bg1"/>
          </a:solidFill>
          <a:ln w="12700" cap="flat">
            <a:solidFill>
              <a:srgbClr val="BB716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sz="1000" dirty="0">
                <a:solidFill>
                  <a:schemeClr val="accent4">
                    <a:lumMod val="75000"/>
                  </a:schemeClr>
                </a:solidFill>
              </a:rPr>
              <a:t>goniometer</a:t>
            </a:r>
          </a:p>
        </p:txBody>
      </p:sp>
      <p:grpSp>
        <p:nvGrpSpPr>
          <p:cNvPr id="15" name="Group 21">
            <a:extLst>
              <a:ext uri="{FF2B5EF4-FFF2-40B4-BE49-F238E27FC236}">
                <a16:creationId xmlns:a16="http://schemas.microsoft.com/office/drawing/2014/main" id="{128945ED-8E35-466A-C1C7-30FFE12C2E01}"/>
              </a:ext>
            </a:extLst>
          </p:cNvPr>
          <p:cNvGrpSpPr/>
          <p:nvPr/>
        </p:nvGrpSpPr>
        <p:grpSpPr>
          <a:xfrm>
            <a:off x="3810006" y="712445"/>
            <a:ext cx="2614775" cy="618047"/>
            <a:chOff x="8732246" y="2261376"/>
            <a:chExt cx="6972733" cy="1648125"/>
          </a:xfrm>
        </p:grpSpPr>
        <p:sp>
          <p:nvSpPr>
            <p:cNvPr id="16" name="Rectangle 22">
              <a:extLst>
                <a:ext uri="{FF2B5EF4-FFF2-40B4-BE49-F238E27FC236}">
                  <a16:creationId xmlns:a16="http://schemas.microsoft.com/office/drawing/2014/main" id="{276BC4EC-CDF2-4087-F4D2-C23DA266521F}"/>
                </a:ext>
              </a:extLst>
            </p:cNvPr>
            <p:cNvSpPr/>
            <p:nvPr/>
          </p:nvSpPr>
          <p:spPr>
            <a:xfrm>
              <a:off x="8732246" y="2261376"/>
              <a:ext cx="5914850" cy="636712"/>
            </a:xfrm>
            <a:prstGeom prst="rect">
              <a:avLst/>
            </a:prstGeom>
            <a:no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b="1" dirty="0">
                  <a:solidFill>
                    <a:srgbClr val="00B050"/>
                  </a:solidFill>
                </a:rPr>
                <a:t>Raman spectrometer</a:t>
              </a:r>
            </a:p>
          </p:txBody>
        </p:sp>
        <p:sp>
          <p:nvSpPr>
            <p:cNvPr id="17" name="Rectangle 23">
              <a:extLst>
                <a:ext uri="{FF2B5EF4-FFF2-40B4-BE49-F238E27FC236}">
                  <a16:creationId xmlns:a16="http://schemas.microsoft.com/office/drawing/2014/main" id="{08FF8977-5B46-16E0-4706-AFB21AAABDD0}"/>
                </a:ext>
              </a:extLst>
            </p:cNvPr>
            <p:cNvSpPr/>
            <p:nvPr/>
          </p:nvSpPr>
          <p:spPr>
            <a:xfrm>
              <a:off x="13664358" y="3272789"/>
              <a:ext cx="2040621" cy="636712"/>
            </a:xfrm>
            <a:prstGeom prst="rect">
              <a:avLst/>
            </a:prstGeom>
            <a:no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dirty="0">
                  <a:solidFill>
                    <a:srgbClr val="00B050"/>
                  </a:solidFill>
                </a:rPr>
                <a:t>laser</a:t>
              </a:r>
            </a:p>
          </p:txBody>
        </p:sp>
        <p:cxnSp>
          <p:nvCxnSpPr>
            <p:cNvPr id="18" name="Straight Arrow Connector 26">
              <a:extLst>
                <a:ext uri="{FF2B5EF4-FFF2-40B4-BE49-F238E27FC236}">
                  <a16:creationId xmlns:a16="http://schemas.microsoft.com/office/drawing/2014/main" id="{3B827298-4F13-8D50-43B0-AC97BD119EF4}"/>
                </a:ext>
              </a:extLst>
            </p:cNvPr>
            <p:cNvCxnSpPr/>
            <p:nvPr/>
          </p:nvCxnSpPr>
          <p:spPr>
            <a:xfrm flipH="1">
              <a:off x="11320511" y="3584821"/>
              <a:ext cx="2659443" cy="19462"/>
            </a:xfrm>
            <a:prstGeom prst="straightConnector1">
              <a:avLst/>
            </a:prstGeom>
            <a:noFill/>
            <a:ln w="38100" cap="flat">
              <a:solidFill>
                <a:srgbClr val="00B050"/>
              </a:solidFill>
              <a:prstDash val="solid"/>
              <a:round/>
              <a:tailEnd type="triangle"/>
            </a:ln>
            <a:effectLst/>
            <a:sp3d/>
          </p:spPr>
          <p:style>
            <a:lnRef idx="0">
              <a:scrgbClr r="0" g="0" b="0"/>
            </a:lnRef>
            <a:fillRef idx="0">
              <a:scrgbClr r="0" g="0" b="0"/>
            </a:fillRef>
            <a:effectRef idx="0">
              <a:scrgbClr r="0" g="0" b="0"/>
            </a:effectRef>
            <a:fontRef idx="none"/>
          </p:style>
        </p:cxnSp>
        <p:sp>
          <p:nvSpPr>
            <p:cNvPr id="19" name="Cube 28">
              <a:extLst>
                <a:ext uri="{FF2B5EF4-FFF2-40B4-BE49-F238E27FC236}">
                  <a16:creationId xmlns:a16="http://schemas.microsoft.com/office/drawing/2014/main" id="{0AB7EAE9-CF27-8A64-826E-DB1FD63DDE89}"/>
                </a:ext>
              </a:extLst>
            </p:cNvPr>
            <p:cNvSpPr/>
            <p:nvPr/>
          </p:nvSpPr>
          <p:spPr>
            <a:xfrm>
              <a:off x="10827622" y="3007733"/>
              <a:ext cx="2098768" cy="846077"/>
            </a:xfrm>
            <a:prstGeom prst="cube">
              <a:avLst/>
            </a:prstGeom>
            <a:solidFill>
              <a:srgbClr val="C6E6E9">
                <a:alpha val="45098"/>
              </a:srgbClr>
            </a:solidFill>
            <a:ln w="12700" cap="flat">
              <a:solidFill>
                <a:srgbClr val="0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endParaRPr lang="de-DE"/>
            </a:p>
          </p:txBody>
        </p:sp>
      </p:grpSp>
      <p:grpSp>
        <p:nvGrpSpPr>
          <p:cNvPr id="20" name="Group 29">
            <a:extLst>
              <a:ext uri="{FF2B5EF4-FFF2-40B4-BE49-F238E27FC236}">
                <a16:creationId xmlns:a16="http://schemas.microsoft.com/office/drawing/2014/main" id="{A4EEBE62-8D76-9306-D9CE-6F737CA7A497}"/>
              </a:ext>
            </a:extLst>
          </p:cNvPr>
          <p:cNvGrpSpPr/>
          <p:nvPr/>
        </p:nvGrpSpPr>
        <p:grpSpPr>
          <a:xfrm>
            <a:off x="4549941" y="3067591"/>
            <a:ext cx="1322786" cy="386516"/>
            <a:chOff x="10762557" y="8541767"/>
            <a:chExt cx="3527427" cy="1030708"/>
          </a:xfrm>
        </p:grpSpPr>
        <p:sp>
          <p:nvSpPr>
            <p:cNvPr id="21" name="Rectangle 30">
              <a:extLst>
                <a:ext uri="{FF2B5EF4-FFF2-40B4-BE49-F238E27FC236}">
                  <a16:creationId xmlns:a16="http://schemas.microsoft.com/office/drawing/2014/main" id="{BF57E290-75D3-EF1B-E20D-7CEB19CD2C64}"/>
                </a:ext>
              </a:extLst>
            </p:cNvPr>
            <p:cNvSpPr/>
            <p:nvPr/>
          </p:nvSpPr>
          <p:spPr>
            <a:xfrm>
              <a:off x="11551082" y="8768863"/>
              <a:ext cx="2738902" cy="636711"/>
            </a:xfrm>
            <a:prstGeom prst="rect">
              <a:avLst/>
            </a:prstGeom>
            <a:no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dirty="0">
                  <a:solidFill>
                    <a:srgbClr val="0070C0"/>
                  </a:solidFill>
                </a:rPr>
                <a:t>microscope</a:t>
              </a:r>
            </a:p>
          </p:txBody>
        </p:sp>
        <p:sp>
          <p:nvSpPr>
            <p:cNvPr id="22" name="Can 31">
              <a:extLst>
                <a:ext uri="{FF2B5EF4-FFF2-40B4-BE49-F238E27FC236}">
                  <a16:creationId xmlns:a16="http://schemas.microsoft.com/office/drawing/2014/main" id="{9D467D80-EB65-16FB-0878-3D0CB546A306}"/>
                </a:ext>
              </a:extLst>
            </p:cNvPr>
            <p:cNvSpPr/>
            <p:nvPr/>
          </p:nvSpPr>
          <p:spPr>
            <a:xfrm>
              <a:off x="11047943" y="8541767"/>
              <a:ext cx="351693" cy="459365"/>
            </a:xfrm>
            <a:prstGeom prst="can">
              <a:avLst/>
            </a:prstGeom>
            <a:solidFill>
              <a:srgbClr val="1F6EAD"/>
            </a:solidFill>
            <a:ln w="127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endParaRPr lang="de-DE" sz="450"/>
            </a:p>
          </p:txBody>
        </p:sp>
        <p:sp>
          <p:nvSpPr>
            <p:cNvPr id="23" name="Rectangle 32">
              <a:extLst>
                <a:ext uri="{FF2B5EF4-FFF2-40B4-BE49-F238E27FC236}">
                  <a16:creationId xmlns:a16="http://schemas.microsoft.com/office/drawing/2014/main" id="{71103F9A-158B-BCCF-3FAC-9E0B7214A323}"/>
                </a:ext>
              </a:extLst>
            </p:cNvPr>
            <p:cNvSpPr/>
            <p:nvPr/>
          </p:nvSpPr>
          <p:spPr>
            <a:xfrm flipV="1">
              <a:off x="10762557" y="8785567"/>
              <a:ext cx="993303" cy="786908"/>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grpSp>
      <p:pic>
        <p:nvPicPr>
          <p:cNvPr id="27" name="Bild 6" descr="Bild 6">
            <a:extLst>
              <a:ext uri="{FF2B5EF4-FFF2-40B4-BE49-F238E27FC236}">
                <a16:creationId xmlns:a16="http://schemas.microsoft.com/office/drawing/2014/main" id="{23FE4CFE-6B01-20C1-E4E8-8E44CE7C0E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684" y="4471987"/>
            <a:ext cx="833801" cy="277934"/>
          </a:xfrm>
          <a:prstGeom prst="rect">
            <a:avLst/>
          </a:prstGeom>
          <a:ln w="12700">
            <a:miter lim="400000"/>
          </a:ln>
        </p:spPr>
      </p:pic>
      <p:pic>
        <p:nvPicPr>
          <p:cNvPr id="28" name="Picture 50">
            <a:extLst>
              <a:ext uri="{FF2B5EF4-FFF2-40B4-BE49-F238E27FC236}">
                <a16:creationId xmlns:a16="http://schemas.microsoft.com/office/drawing/2014/main" id="{238C1536-BBB4-D712-C0DD-C680224AE5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94376" y="4477834"/>
            <a:ext cx="1520950" cy="389081"/>
          </a:xfrm>
          <a:prstGeom prst="rect">
            <a:avLst/>
          </a:prstGeom>
        </p:spPr>
      </p:pic>
      <p:pic>
        <p:nvPicPr>
          <p:cNvPr id="29" name="Picture 52">
            <a:extLst>
              <a:ext uri="{FF2B5EF4-FFF2-40B4-BE49-F238E27FC236}">
                <a16:creationId xmlns:a16="http://schemas.microsoft.com/office/drawing/2014/main" id="{B7233473-33BF-14B6-4AE6-85EF1D8D9E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72964" y="4498609"/>
            <a:ext cx="1090341" cy="261872"/>
          </a:xfrm>
          <a:prstGeom prst="rect">
            <a:avLst/>
          </a:prstGeom>
        </p:spPr>
      </p:pic>
      <p:pic>
        <p:nvPicPr>
          <p:cNvPr id="30" name="Picture 54">
            <a:extLst>
              <a:ext uri="{FF2B5EF4-FFF2-40B4-BE49-F238E27FC236}">
                <a16:creationId xmlns:a16="http://schemas.microsoft.com/office/drawing/2014/main" id="{018AC2A1-156B-08E6-9AA9-09DFE347FDB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0651" y="3075597"/>
            <a:ext cx="2144033" cy="1316579"/>
          </a:xfrm>
          <a:prstGeom prst="rect">
            <a:avLst/>
          </a:prstGeom>
        </p:spPr>
      </p:pic>
      <p:sp>
        <p:nvSpPr>
          <p:cNvPr id="37" name="TextBox 59">
            <a:extLst>
              <a:ext uri="{FF2B5EF4-FFF2-40B4-BE49-F238E27FC236}">
                <a16:creationId xmlns:a16="http://schemas.microsoft.com/office/drawing/2014/main" id="{7702D5A0-A471-060E-2201-E6385BD057D1}"/>
              </a:ext>
            </a:extLst>
          </p:cNvPr>
          <p:cNvSpPr txBox="1"/>
          <p:nvPr/>
        </p:nvSpPr>
        <p:spPr>
          <a:xfrm>
            <a:off x="97019" y="718940"/>
            <a:ext cx="2111512" cy="331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US" sz="1800" b="1" dirty="0">
                <a:solidFill>
                  <a:srgbClr val="0070C0"/>
                </a:solidFill>
              </a:rPr>
              <a:t>April 2022, Cave A</a:t>
            </a:r>
            <a:endParaRPr lang="en-US" sz="1800" dirty="0">
              <a:solidFill>
                <a:srgbClr val="0070C0"/>
              </a:solidFill>
            </a:endParaRPr>
          </a:p>
        </p:txBody>
      </p:sp>
      <p:pic>
        <p:nvPicPr>
          <p:cNvPr id="38" name="Grafik 27">
            <a:extLst>
              <a:ext uri="{FF2B5EF4-FFF2-40B4-BE49-F238E27FC236}">
                <a16:creationId xmlns:a16="http://schemas.microsoft.com/office/drawing/2014/main" id="{0DF79EB5-E1AE-FF48-9E31-F46C56125E2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63024" y="2074005"/>
            <a:ext cx="3369198" cy="2623478"/>
          </a:xfrm>
          <a:prstGeom prst="rect">
            <a:avLst/>
          </a:prstGeom>
        </p:spPr>
      </p:pic>
      <p:grpSp>
        <p:nvGrpSpPr>
          <p:cNvPr id="39" name="Group 39"/>
          <p:cNvGrpSpPr/>
          <p:nvPr/>
        </p:nvGrpSpPr>
        <p:grpSpPr>
          <a:xfrm>
            <a:off x="6460983" y="962488"/>
            <a:ext cx="1649301" cy="1111517"/>
            <a:chOff x="493693" y="3687995"/>
            <a:chExt cx="10597405" cy="7141929"/>
          </a:xfrm>
        </p:grpSpPr>
        <p:pic>
          <p:nvPicPr>
            <p:cNvPr id="40" name="Grafik 26">
              <a:extLst>
                <a:ext uri="{FF2B5EF4-FFF2-40B4-BE49-F238E27FC236}">
                  <a16:creationId xmlns:a16="http://schemas.microsoft.com/office/drawing/2014/main" id="{E9CFEFEB-9AF0-0CA0-3E82-1BE13A5B6D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3693" y="3687995"/>
              <a:ext cx="10597405" cy="7141929"/>
            </a:xfrm>
            <a:prstGeom prst="rect">
              <a:avLst/>
            </a:prstGeom>
          </p:spPr>
        </p:pic>
        <p:sp>
          <p:nvSpPr>
            <p:cNvPr id="41" name="TextBox 48"/>
            <p:cNvSpPr txBox="1"/>
            <p:nvPr/>
          </p:nvSpPr>
          <p:spPr>
            <a:xfrm>
              <a:off x="6770215" y="4676952"/>
              <a:ext cx="3155953" cy="792578"/>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de-DE" sz="450" b="1" dirty="0"/>
                <a:t>Bi </a:t>
              </a:r>
              <a:r>
                <a:rPr lang="de-DE" sz="450" b="1" dirty="0" err="1"/>
                <a:t>nanowires</a:t>
              </a:r>
              <a:endParaRPr lang="de-DE" sz="450" b="1" dirty="0"/>
            </a:p>
          </p:txBody>
        </p:sp>
      </p:grpSp>
      <p:sp>
        <p:nvSpPr>
          <p:cNvPr id="42" name="Textfeld 1">
            <a:extLst>
              <a:ext uri="{FF2B5EF4-FFF2-40B4-BE49-F238E27FC236}">
                <a16:creationId xmlns:a16="http://schemas.microsoft.com/office/drawing/2014/main" id="{8BC38118-F73F-642C-5209-1343D0DFB054}"/>
              </a:ext>
            </a:extLst>
          </p:cNvPr>
          <p:cNvSpPr txBox="1"/>
          <p:nvPr/>
        </p:nvSpPr>
        <p:spPr>
          <a:xfrm rot="20494922">
            <a:off x="6683792" y="3476003"/>
            <a:ext cx="2367295" cy="5157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GB" sz="1500" dirty="0">
                <a:solidFill>
                  <a:srgbClr val="FF0000"/>
                </a:solidFill>
              </a:rPr>
              <a:t>unpublished data from April 2022</a:t>
            </a:r>
          </a:p>
        </p:txBody>
      </p:sp>
      <p:pic>
        <p:nvPicPr>
          <p:cNvPr id="43" name="Picture 8" descr="Q:\Eigene Dateien\MFPC26\5-vortraege\1-allgemeine-Folien\1-Logos-GSI+FAIR+Lageplan\1-BIOMAT+APPA-logo\logo-mat-1.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5220" y="-9525"/>
            <a:ext cx="849081" cy="660015"/>
          </a:xfrm>
          <a:prstGeom prst="rect">
            <a:avLst/>
          </a:prstGeom>
          <a:noFill/>
          <a:ln>
            <a:noFill/>
          </a:ln>
        </p:spPr>
      </p:pic>
      <p:sp>
        <p:nvSpPr>
          <p:cNvPr id="24" name="Foliennummernplatzhalter 23"/>
          <p:cNvSpPr>
            <a:spLocks noGrp="1"/>
          </p:cNvSpPr>
          <p:nvPr>
            <p:ph type="sldNum" sz="quarter" idx="2"/>
          </p:nvPr>
        </p:nvSpPr>
        <p:spPr/>
        <p:txBody>
          <a:bodyPr/>
          <a:lstStyle/>
          <a:p>
            <a:fld id="{86CB4B4D-7CA3-9044-876B-883B54F8677D}" type="slidenum">
              <a:rPr lang="de-DE" smtClean="0"/>
              <a:t>7</a:t>
            </a:fld>
            <a:endParaRPr lang="de-DE"/>
          </a:p>
        </p:txBody>
      </p:sp>
    </p:spTree>
    <p:extLst>
      <p:ext uri="{BB962C8B-B14F-4D97-AF65-F5344CB8AC3E}">
        <p14:creationId xmlns:p14="http://schemas.microsoft.com/office/powerpoint/2010/main" val="172500057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FLASH in FAIR-phase-0: 1st example of heavy ion FLASH @synchrotrons</a:t>
            </a:r>
            <a:endParaRPr lang="de-DE" dirty="0"/>
          </a:p>
        </p:txBody>
      </p:sp>
      <p:pic>
        <p:nvPicPr>
          <p:cNvPr id="109" name="WhatsApp Video 2021-05-07 at 17.25.13 (1)" descr="WhatsApp Video 2021-05-07 at 17.25.13 (1)">
            <a:hlinkClick r:id="" action="ppaction://media"/>
            <a:extLst>
              <a:ext uri="{FF2B5EF4-FFF2-40B4-BE49-F238E27FC236}">
                <a16:creationId xmlns:a16="http://schemas.microsoft.com/office/drawing/2014/main" id="{F9911E4D-EE30-1542-AE76-00A238CDF6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9902" y="1285088"/>
            <a:ext cx="4264088" cy="2345248"/>
          </a:xfrm>
          <a:prstGeom prst="rect">
            <a:avLst/>
          </a:prstGeom>
        </p:spPr>
      </p:pic>
      <p:sp>
        <p:nvSpPr>
          <p:cNvPr id="110" name="TextBox 9">
            <a:extLst>
              <a:ext uri="{FF2B5EF4-FFF2-40B4-BE49-F238E27FC236}">
                <a16:creationId xmlns:a16="http://schemas.microsoft.com/office/drawing/2014/main" id="{F028153A-D730-5243-80E9-915E9D991835}"/>
              </a:ext>
            </a:extLst>
          </p:cNvPr>
          <p:cNvSpPr txBox="1"/>
          <p:nvPr/>
        </p:nvSpPr>
        <p:spPr>
          <a:xfrm>
            <a:off x="4886270" y="3858202"/>
            <a:ext cx="469865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07156" indent="-107156">
              <a:buFontTx/>
              <a:buChar char="-"/>
            </a:pPr>
            <a:r>
              <a:rPr lang="en-US" sz="1200" dirty="0"/>
              <a:t>HIT ≈ 5×10</a:t>
            </a:r>
            <a:r>
              <a:rPr lang="en-US" sz="1200" baseline="30000" dirty="0"/>
              <a:t>8 </a:t>
            </a:r>
            <a:r>
              <a:rPr lang="en-US" sz="1200" dirty="0"/>
              <a:t>ions per spill </a:t>
            </a:r>
          </a:p>
          <a:p>
            <a:r>
              <a:rPr lang="en-US" sz="1200" dirty="0"/>
              <a:t>	 </a:t>
            </a:r>
            <a:r>
              <a:rPr lang="en-US" sz="1200" dirty="0">
                <a:sym typeface="Wingdings"/>
              </a:rPr>
              <a:t> 8 </a:t>
            </a:r>
            <a:r>
              <a:rPr lang="en-US" sz="1200" dirty="0" err="1">
                <a:sym typeface="Wingdings"/>
              </a:rPr>
              <a:t>Gy</a:t>
            </a:r>
            <a:r>
              <a:rPr lang="en-US" sz="1200" dirty="0">
                <a:sym typeface="Wingdings"/>
              </a:rPr>
              <a:t>   |  50 </a:t>
            </a:r>
            <a:r>
              <a:rPr lang="en-US" sz="1200" dirty="0" err="1">
                <a:sym typeface="Wingdings"/>
              </a:rPr>
              <a:t>Gy</a:t>
            </a:r>
            <a:r>
              <a:rPr lang="en-US" sz="1200" dirty="0">
                <a:sym typeface="Wingdings"/>
              </a:rPr>
              <a:t>/s   for 10</a:t>
            </a:r>
            <a:r>
              <a:rPr lang="en-US" sz="1200" dirty="0"/>
              <a:t> × 10 mm</a:t>
            </a:r>
            <a:r>
              <a:rPr lang="en-US" sz="1200" baseline="30000" dirty="0"/>
              <a:t>2</a:t>
            </a:r>
          </a:p>
          <a:p>
            <a:endParaRPr lang="en-US" sz="1200" dirty="0"/>
          </a:p>
          <a:p>
            <a:pPr marL="107156" indent="-107156">
              <a:buFontTx/>
              <a:buChar char="-"/>
            </a:pPr>
            <a:r>
              <a:rPr lang="en-US" sz="1200" dirty="0"/>
              <a:t>FAIR-phase-0 &gt; 5× 10</a:t>
            </a:r>
            <a:r>
              <a:rPr lang="en-US" sz="1200" baseline="30000" dirty="0"/>
              <a:t>9 </a:t>
            </a:r>
            <a:r>
              <a:rPr lang="en-US" sz="1200" dirty="0"/>
              <a:t>ions per spill (reliable)</a:t>
            </a:r>
          </a:p>
          <a:p>
            <a:r>
              <a:rPr lang="en-US" sz="1200" dirty="0"/>
              <a:t>	 </a:t>
            </a:r>
            <a:r>
              <a:rPr lang="en-US" sz="1200" dirty="0">
                <a:sym typeface="Wingdings"/>
              </a:rPr>
              <a:t> 18 </a:t>
            </a:r>
            <a:r>
              <a:rPr lang="en-US" sz="1200" dirty="0" err="1">
                <a:sym typeface="Wingdings"/>
              </a:rPr>
              <a:t>Gy</a:t>
            </a:r>
            <a:r>
              <a:rPr lang="en-US" sz="1200" dirty="0">
                <a:sym typeface="Wingdings"/>
              </a:rPr>
              <a:t>  | 100 </a:t>
            </a:r>
            <a:r>
              <a:rPr lang="en-US" sz="1200" dirty="0" err="1">
                <a:sym typeface="Wingdings"/>
              </a:rPr>
              <a:t>Gy</a:t>
            </a:r>
            <a:r>
              <a:rPr lang="en-US" sz="1200" dirty="0">
                <a:sym typeface="Wingdings"/>
              </a:rPr>
              <a:t>/s   for 20</a:t>
            </a:r>
            <a:r>
              <a:rPr lang="en-US" sz="1200" dirty="0"/>
              <a:t> × 20 mm</a:t>
            </a:r>
            <a:r>
              <a:rPr lang="en-US" sz="1200" baseline="30000" dirty="0"/>
              <a:t>2</a:t>
            </a:r>
          </a:p>
        </p:txBody>
      </p:sp>
      <p:pic>
        <p:nvPicPr>
          <p:cNvPr id="111" name="Picture 37" descr="FLASH in vivo.jpeg">
            <a:extLst>
              <a:ext uri="{FF2B5EF4-FFF2-40B4-BE49-F238E27FC236}">
                <a16:creationId xmlns:a16="http://schemas.microsoft.com/office/drawing/2014/main" id="{F6E8450B-19E7-3A4F-84CA-9A89C7D0CE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05200" y="1402536"/>
            <a:ext cx="2859438" cy="2144579"/>
          </a:xfrm>
          <a:prstGeom prst="rect">
            <a:avLst/>
          </a:prstGeom>
        </p:spPr>
      </p:pic>
      <p:pic>
        <p:nvPicPr>
          <p:cNvPr id="112" name="Picture 7">
            <a:extLst>
              <a:ext uri="{FF2B5EF4-FFF2-40B4-BE49-F238E27FC236}">
                <a16:creationId xmlns:a16="http://schemas.microsoft.com/office/drawing/2014/main" id="{D200183C-E6D7-A04C-8EC0-2A7CDD9A85F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270" y="1622257"/>
            <a:ext cx="4639057" cy="239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Textfeld 7">
            <a:extLst>
              <a:ext uri="{FF2B5EF4-FFF2-40B4-BE49-F238E27FC236}">
                <a16:creationId xmlns:a16="http://schemas.microsoft.com/office/drawing/2014/main" id="{DD75BC26-E7D2-5240-BF74-6E317037A2B3}"/>
              </a:ext>
            </a:extLst>
          </p:cNvPr>
          <p:cNvSpPr txBox="1"/>
          <p:nvPr/>
        </p:nvSpPr>
        <p:spPr>
          <a:xfrm>
            <a:off x="5947" y="686920"/>
            <a:ext cx="898543" cy="415498"/>
          </a:xfrm>
          <a:prstGeom prst="rect">
            <a:avLst/>
          </a:prstGeom>
        </p:spPr>
        <p:txBody>
          <a:bodyPr vert="horz" wrap="square" lIns="91440" tIns="45720" rIns="91440" bIns="45720" rtlCol="0" anchor="t">
            <a:spAutoFit/>
          </a:bodyPr>
          <a:lstStyle/>
          <a:p>
            <a:pPr algn="l"/>
            <a:r>
              <a:rPr lang="en-US" sz="1050" dirty="0">
                <a:solidFill>
                  <a:srgbClr val="0000FF"/>
                </a:solidFill>
              </a:rPr>
              <a:t>vacuum window</a:t>
            </a:r>
          </a:p>
        </p:txBody>
      </p:sp>
      <p:sp>
        <p:nvSpPr>
          <p:cNvPr id="114" name="Textfeld 8">
            <a:extLst>
              <a:ext uri="{FF2B5EF4-FFF2-40B4-BE49-F238E27FC236}">
                <a16:creationId xmlns:a16="http://schemas.microsoft.com/office/drawing/2014/main" id="{705805D4-A1F2-5841-8948-930984DA80F2}"/>
              </a:ext>
            </a:extLst>
          </p:cNvPr>
          <p:cNvSpPr txBox="1"/>
          <p:nvPr/>
        </p:nvSpPr>
        <p:spPr>
          <a:xfrm>
            <a:off x="512202" y="858535"/>
            <a:ext cx="1137491" cy="584775"/>
          </a:xfrm>
          <a:prstGeom prst="rect">
            <a:avLst/>
          </a:prstGeom>
        </p:spPr>
        <p:txBody>
          <a:bodyPr vert="horz" wrap="none" lIns="91440" tIns="45720" rIns="91440" bIns="45720" rtlCol="0" anchor="t">
            <a:spAutoFit/>
          </a:bodyPr>
          <a:lstStyle/>
          <a:p>
            <a:pPr algn="ctr"/>
            <a:r>
              <a:rPr lang="en-US" sz="1100" dirty="0">
                <a:solidFill>
                  <a:srgbClr val="0000FF"/>
                </a:solidFill>
              </a:rPr>
              <a:t>beam </a:t>
            </a:r>
          </a:p>
          <a:p>
            <a:pPr algn="ctr"/>
            <a:r>
              <a:rPr lang="en-US" sz="1100" dirty="0">
                <a:solidFill>
                  <a:srgbClr val="0000FF"/>
                </a:solidFill>
              </a:rPr>
              <a:t>monitors</a:t>
            </a:r>
          </a:p>
          <a:p>
            <a:pPr algn="ctr"/>
            <a:r>
              <a:rPr lang="en-US" sz="1000" dirty="0">
                <a:solidFill>
                  <a:srgbClr val="0000FF"/>
                </a:solidFill>
              </a:rPr>
              <a:t>(He-CO</a:t>
            </a:r>
            <a:r>
              <a:rPr lang="en-US" sz="1000" baseline="-25000" dirty="0">
                <a:solidFill>
                  <a:srgbClr val="0000FF"/>
                </a:solidFill>
              </a:rPr>
              <a:t>2 </a:t>
            </a:r>
            <a:r>
              <a:rPr lang="en-US" sz="1000" dirty="0">
                <a:solidFill>
                  <a:srgbClr val="0000FF"/>
                </a:solidFill>
              </a:rPr>
              <a:t>filled )</a:t>
            </a:r>
          </a:p>
        </p:txBody>
      </p:sp>
      <p:sp>
        <p:nvSpPr>
          <p:cNvPr id="115" name="Textfeld 9">
            <a:extLst>
              <a:ext uri="{FF2B5EF4-FFF2-40B4-BE49-F238E27FC236}">
                <a16:creationId xmlns:a16="http://schemas.microsoft.com/office/drawing/2014/main" id="{A9F2F316-7876-C947-882A-9F866B8A6071}"/>
              </a:ext>
            </a:extLst>
          </p:cNvPr>
          <p:cNvSpPr txBox="1"/>
          <p:nvPr/>
        </p:nvSpPr>
        <p:spPr>
          <a:xfrm>
            <a:off x="1435414" y="838780"/>
            <a:ext cx="592470" cy="430887"/>
          </a:xfrm>
          <a:prstGeom prst="rect">
            <a:avLst/>
          </a:prstGeom>
        </p:spPr>
        <p:txBody>
          <a:bodyPr vert="horz" wrap="none" lIns="91440" tIns="45720" rIns="91440" bIns="45720" rtlCol="0" anchor="t">
            <a:spAutoFit/>
          </a:bodyPr>
          <a:lstStyle/>
          <a:p>
            <a:pPr algn="l"/>
            <a:r>
              <a:rPr lang="en-US" sz="1100" dirty="0">
                <a:solidFill>
                  <a:srgbClr val="0000FF"/>
                </a:solidFill>
              </a:rPr>
              <a:t>ripple</a:t>
            </a:r>
          </a:p>
          <a:p>
            <a:pPr algn="l"/>
            <a:r>
              <a:rPr lang="en-US" sz="1100" dirty="0">
                <a:solidFill>
                  <a:srgbClr val="0000FF"/>
                </a:solidFill>
              </a:rPr>
              <a:t>filter</a:t>
            </a:r>
          </a:p>
        </p:txBody>
      </p:sp>
      <p:sp>
        <p:nvSpPr>
          <p:cNvPr id="116" name="Textfeld 10">
            <a:extLst>
              <a:ext uri="{FF2B5EF4-FFF2-40B4-BE49-F238E27FC236}">
                <a16:creationId xmlns:a16="http://schemas.microsoft.com/office/drawing/2014/main" id="{7E8EB1DB-37BC-5041-AFFC-5327A894500B}"/>
              </a:ext>
            </a:extLst>
          </p:cNvPr>
          <p:cNvSpPr txBox="1"/>
          <p:nvPr/>
        </p:nvSpPr>
        <p:spPr>
          <a:xfrm>
            <a:off x="1919027" y="1022047"/>
            <a:ext cx="645369" cy="430887"/>
          </a:xfrm>
          <a:prstGeom prst="rect">
            <a:avLst/>
          </a:prstGeom>
        </p:spPr>
        <p:txBody>
          <a:bodyPr vert="horz" wrap="none" lIns="91440" tIns="45720" rIns="91440" bIns="45720" rtlCol="0" anchor="t">
            <a:spAutoFit/>
          </a:bodyPr>
          <a:lstStyle/>
          <a:p>
            <a:pPr algn="l"/>
            <a:r>
              <a:rPr lang="en-US" sz="1100" dirty="0">
                <a:solidFill>
                  <a:srgbClr val="0000FF"/>
                </a:solidFill>
              </a:rPr>
              <a:t>range </a:t>
            </a:r>
          </a:p>
          <a:p>
            <a:pPr algn="l"/>
            <a:r>
              <a:rPr lang="en-US" sz="1100" dirty="0">
                <a:solidFill>
                  <a:srgbClr val="0000FF"/>
                </a:solidFill>
              </a:rPr>
              <a:t>shifter</a:t>
            </a:r>
          </a:p>
        </p:txBody>
      </p:sp>
      <p:sp>
        <p:nvSpPr>
          <p:cNvPr id="117" name="Textfeld 11">
            <a:extLst>
              <a:ext uri="{FF2B5EF4-FFF2-40B4-BE49-F238E27FC236}">
                <a16:creationId xmlns:a16="http://schemas.microsoft.com/office/drawing/2014/main" id="{A5118659-AA98-854F-906F-DC1B4BAE38BC}"/>
              </a:ext>
            </a:extLst>
          </p:cNvPr>
          <p:cNvSpPr txBox="1"/>
          <p:nvPr/>
        </p:nvSpPr>
        <p:spPr>
          <a:xfrm>
            <a:off x="3182577" y="983703"/>
            <a:ext cx="740908" cy="261610"/>
          </a:xfrm>
          <a:prstGeom prst="rect">
            <a:avLst/>
          </a:prstGeom>
        </p:spPr>
        <p:txBody>
          <a:bodyPr vert="horz" wrap="none" lIns="91440" tIns="45720" rIns="91440" bIns="45720" rtlCol="0" anchor="t">
            <a:spAutoFit/>
          </a:bodyPr>
          <a:lstStyle/>
          <a:p>
            <a:pPr algn="l"/>
            <a:r>
              <a:rPr lang="en-US" sz="1100" dirty="0">
                <a:solidFill>
                  <a:srgbClr val="0000FF"/>
                </a:solidFill>
              </a:rPr>
              <a:t>absorber</a:t>
            </a:r>
          </a:p>
        </p:txBody>
      </p:sp>
      <p:sp>
        <p:nvSpPr>
          <p:cNvPr id="118" name="Textfeld 12">
            <a:extLst>
              <a:ext uri="{FF2B5EF4-FFF2-40B4-BE49-F238E27FC236}">
                <a16:creationId xmlns:a16="http://schemas.microsoft.com/office/drawing/2014/main" id="{DA2255C4-94B5-7C45-9564-761FCF1EA7BF}"/>
              </a:ext>
            </a:extLst>
          </p:cNvPr>
          <p:cNvSpPr txBox="1"/>
          <p:nvPr/>
        </p:nvSpPr>
        <p:spPr>
          <a:xfrm>
            <a:off x="3857036" y="818625"/>
            <a:ext cx="1257267" cy="677108"/>
          </a:xfrm>
          <a:prstGeom prst="rect">
            <a:avLst/>
          </a:prstGeom>
        </p:spPr>
        <p:txBody>
          <a:bodyPr vert="horz" wrap="square" lIns="91440" tIns="45720" rIns="91440" bIns="45720" rtlCol="0" anchor="t">
            <a:spAutoFit/>
          </a:bodyPr>
          <a:lstStyle/>
          <a:p>
            <a:pPr algn="l"/>
            <a:r>
              <a:rPr lang="en-US" sz="1100" dirty="0">
                <a:solidFill>
                  <a:srgbClr val="0000FF"/>
                </a:solidFill>
              </a:rPr>
              <a:t>mice holder box</a:t>
            </a:r>
          </a:p>
          <a:p>
            <a:pPr algn="l"/>
            <a:r>
              <a:rPr lang="en-US" sz="1100" dirty="0">
                <a:solidFill>
                  <a:srgbClr val="0000FF"/>
                </a:solidFill>
              </a:rPr>
              <a:t>for thorax </a:t>
            </a:r>
            <a:r>
              <a:rPr lang="en-US" sz="1100" dirty="0" err="1">
                <a:solidFill>
                  <a:srgbClr val="0000FF"/>
                </a:solidFill>
              </a:rPr>
              <a:t>irrad</a:t>
            </a:r>
            <a:r>
              <a:rPr lang="en-US" sz="1100" dirty="0">
                <a:solidFill>
                  <a:srgbClr val="0000FF"/>
                </a:solidFill>
              </a:rPr>
              <a:t>.</a:t>
            </a:r>
          </a:p>
          <a:p>
            <a:pPr algn="l"/>
            <a:r>
              <a:rPr lang="en-US" sz="800" dirty="0">
                <a:solidFill>
                  <a:srgbClr val="0000FF"/>
                </a:solidFill>
              </a:rPr>
              <a:t>(with inlet for anesthetic gas)</a:t>
            </a:r>
          </a:p>
        </p:txBody>
      </p:sp>
      <p:sp>
        <p:nvSpPr>
          <p:cNvPr id="119" name="Textfeld 13">
            <a:extLst>
              <a:ext uri="{FF2B5EF4-FFF2-40B4-BE49-F238E27FC236}">
                <a16:creationId xmlns:a16="http://schemas.microsoft.com/office/drawing/2014/main" id="{7C6187B0-C2E1-024F-9C42-7EA4CD25656B}"/>
              </a:ext>
            </a:extLst>
          </p:cNvPr>
          <p:cNvSpPr txBox="1"/>
          <p:nvPr/>
        </p:nvSpPr>
        <p:spPr>
          <a:xfrm>
            <a:off x="2532376" y="776972"/>
            <a:ext cx="873957" cy="600164"/>
          </a:xfrm>
          <a:prstGeom prst="rect">
            <a:avLst/>
          </a:prstGeom>
        </p:spPr>
        <p:txBody>
          <a:bodyPr vert="horz" wrap="none" lIns="91440" tIns="45720" rIns="91440" bIns="45720" rtlCol="0" anchor="t">
            <a:spAutoFit/>
          </a:bodyPr>
          <a:lstStyle/>
          <a:p>
            <a:pPr algn="l"/>
            <a:r>
              <a:rPr lang="en-US" sz="1100" dirty="0">
                <a:solidFill>
                  <a:srgbClr val="0000FF"/>
                </a:solidFill>
              </a:rPr>
              <a:t>3D printed </a:t>
            </a:r>
          </a:p>
          <a:p>
            <a:pPr algn="l"/>
            <a:r>
              <a:rPr lang="en-US" sz="1100" dirty="0">
                <a:solidFill>
                  <a:srgbClr val="0000FF"/>
                </a:solidFill>
              </a:rPr>
              <a:t>range </a:t>
            </a:r>
          </a:p>
          <a:p>
            <a:pPr algn="l"/>
            <a:r>
              <a:rPr lang="en-US" sz="1100" dirty="0">
                <a:solidFill>
                  <a:srgbClr val="0000FF"/>
                </a:solidFill>
              </a:rPr>
              <a:t>modulator</a:t>
            </a:r>
          </a:p>
        </p:txBody>
      </p:sp>
      <p:grpSp>
        <p:nvGrpSpPr>
          <p:cNvPr id="120" name="Gruppieren 14">
            <a:extLst>
              <a:ext uri="{FF2B5EF4-FFF2-40B4-BE49-F238E27FC236}">
                <a16:creationId xmlns:a16="http://schemas.microsoft.com/office/drawing/2014/main" id="{FF65F26F-36DE-2242-B50D-C7B1D5F96E58}"/>
              </a:ext>
            </a:extLst>
          </p:cNvPr>
          <p:cNvGrpSpPr/>
          <p:nvPr/>
        </p:nvGrpSpPr>
        <p:grpSpPr>
          <a:xfrm>
            <a:off x="3645263" y="2975870"/>
            <a:ext cx="698836" cy="429509"/>
            <a:chOff x="4489920" y="3532974"/>
            <a:chExt cx="822144" cy="487609"/>
          </a:xfrm>
        </p:grpSpPr>
        <p:pic>
          <p:nvPicPr>
            <p:cNvPr id="121" name="Picture 2" descr="Dark Grey Lab Mouse clip art - vector clip art online, royalty ">
              <a:extLst>
                <a:ext uri="{FF2B5EF4-FFF2-40B4-BE49-F238E27FC236}">
                  <a16:creationId xmlns:a16="http://schemas.microsoft.com/office/drawing/2014/main" id="{3448EFF2-ACCB-AA42-B265-038E014FAA4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1127714">
              <a:off x="4489920" y="3547667"/>
              <a:ext cx="221799" cy="47291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Dark Grey Lab Mouse clip art - vector clip art online, royalty ">
              <a:extLst>
                <a:ext uri="{FF2B5EF4-FFF2-40B4-BE49-F238E27FC236}">
                  <a16:creationId xmlns:a16="http://schemas.microsoft.com/office/drawing/2014/main" id="{BABBA604-3C4B-CF4A-8C06-C1B12925C9D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1127714">
              <a:off x="4692235" y="3532974"/>
              <a:ext cx="221799" cy="47291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Dark Grey Lab Mouse clip art - vector clip art online, royalty ">
              <a:extLst>
                <a:ext uri="{FF2B5EF4-FFF2-40B4-BE49-F238E27FC236}">
                  <a16:creationId xmlns:a16="http://schemas.microsoft.com/office/drawing/2014/main" id="{75EC4EEC-CA78-B540-B45D-E26F8C8A852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1127714">
              <a:off x="4896343" y="3532974"/>
              <a:ext cx="221799" cy="47291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Dark Grey Lab Mouse clip art - vector clip art online, royalty ">
              <a:extLst>
                <a:ext uri="{FF2B5EF4-FFF2-40B4-BE49-F238E27FC236}">
                  <a16:creationId xmlns:a16="http://schemas.microsoft.com/office/drawing/2014/main" id="{F9B4D3A1-D6DD-BA4F-B5DC-18A5C0B4D8F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1127714">
              <a:off x="5090265" y="3532974"/>
              <a:ext cx="221799" cy="4729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5" name="Gerade Verbindung 6">
            <a:extLst>
              <a:ext uri="{FF2B5EF4-FFF2-40B4-BE49-F238E27FC236}">
                <a16:creationId xmlns:a16="http://schemas.microsoft.com/office/drawing/2014/main" id="{0C11BD7D-A069-7F4D-90F2-5635EFD59629}"/>
              </a:ext>
            </a:extLst>
          </p:cNvPr>
          <p:cNvCxnSpPr/>
          <p:nvPr/>
        </p:nvCxnSpPr>
        <p:spPr>
          <a:xfrm flipH="1" flipV="1">
            <a:off x="372116" y="1066498"/>
            <a:ext cx="325920" cy="1694224"/>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6" name="Gerade Verbindung 26">
            <a:extLst>
              <a:ext uri="{FF2B5EF4-FFF2-40B4-BE49-F238E27FC236}">
                <a16:creationId xmlns:a16="http://schemas.microsoft.com/office/drawing/2014/main" id="{F25373C6-1082-7148-9E98-906B9C3A291A}"/>
              </a:ext>
            </a:extLst>
          </p:cNvPr>
          <p:cNvCxnSpPr/>
          <p:nvPr/>
        </p:nvCxnSpPr>
        <p:spPr>
          <a:xfrm flipH="1" flipV="1">
            <a:off x="1100198" y="1447211"/>
            <a:ext cx="133230" cy="1271435"/>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7" name="Gerade Verbindung 28">
            <a:extLst>
              <a:ext uri="{FF2B5EF4-FFF2-40B4-BE49-F238E27FC236}">
                <a16:creationId xmlns:a16="http://schemas.microsoft.com/office/drawing/2014/main" id="{6BA2CD0F-F277-464C-B783-C0301E89276A}"/>
              </a:ext>
            </a:extLst>
          </p:cNvPr>
          <p:cNvCxnSpPr/>
          <p:nvPr/>
        </p:nvCxnSpPr>
        <p:spPr>
          <a:xfrm flipV="1">
            <a:off x="1567789" y="1268641"/>
            <a:ext cx="81904" cy="1356969"/>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8" name="Gerade Verbindung 30">
            <a:extLst>
              <a:ext uri="{FF2B5EF4-FFF2-40B4-BE49-F238E27FC236}">
                <a16:creationId xmlns:a16="http://schemas.microsoft.com/office/drawing/2014/main" id="{FB93CBFE-888B-224B-9CFD-FCFB8A0F9C44}"/>
              </a:ext>
            </a:extLst>
          </p:cNvPr>
          <p:cNvCxnSpPr/>
          <p:nvPr/>
        </p:nvCxnSpPr>
        <p:spPr>
          <a:xfrm flipV="1">
            <a:off x="2160187" y="1521626"/>
            <a:ext cx="15772" cy="1122605"/>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9" name="Gerade Verbindung 32">
            <a:extLst>
              <a:ext uri="{FF2B5EF4-FFF2-40B4-BE49-F238E27FC236}">
                <a16:creationId xmlns:a16="http://schemas.microsoft.com/office/drawing/2014/main" id="{CE259EE0-0A8A-8446-BF98-83D3832114D3}"/>
              </a:ext>
            </a:extLst>
          </p:cNvPr>
          <p:cNvCxnSpPr/>
          <p:nvPr/>
        </p:nvCxnSpPr>
        <p:spPr>
          <a:xfrm flipV="1">
            <a:off x="2875464" y="1349375"/>
            <a:ext cx="61411" cy="1635617"/>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0" name="Gerade Verbindung 34">
            <a:extLst>
              <a:ext uri="{FF2B5EF4-FFF2-40B4-BE49-F238E27FC236}">
                <a16:creationId xmlns:a16="http://schemas.microsoft.com/office/drawing/2014/main" id="{4C9C2F19-8659-9548-B63F-5CC020DFCFEB}"/>
              </a:ext>
            </a:extLst>
          </p:cNvPr>
          <p:cNvCxnSpPr>
            <a:cxnSpLocks/>
          </p:cNvCxnSpPr>
          <p:nvPr/>
        </p:nvCxnSpPr>
        <p:spPr>
          <a:xfrm flipV="1">
            <a:off x="3488429" y="1270000"/>
            <a:ext cx="70746" cy="184959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1" name="Gerade Verbindung 36">
            <a:extLst>
              <a:ext uri="{FF2B5EF4-FFF2-40B4-BE49-F238E27FC236}">
                <a16:creationId xmlns:a16="http://schemas.microsoft.com/office/drawing/2014/main" id="{5F811C21-07A3-2844-85AF-1BE8F6E4E781}"/>
              </a:ext>
            </a:extLst>
          </p:cNvPr>
          <p:cNvCxnSpPr/>
          <p:nvPr/>
        </p:nvCxnSpPr>
        <p:spPr>
          <a:xfrm flipV="1">
            <a:off x="4069532" y="1483711"/>
            <a:ext cx="209333" cy="1400534"/>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2" name="Gerade Verbindung mit Pfeil 26">
            <a:extLst>
              <a:ext uri="{FF2B5EF4-FFF2-40B4-BE49-F238E27FC236}">
                <a16:creationId xmlns:a16="http://schemas.microsoft.com/office/drawing/2014/main" id="{C245F800-D7EE-F14C-9071-E333FC437B09}"/>
              </a:ext>
            </a:extLst>
          </p:cNvPr>
          <p:cNvCxnSpPr/>
          <p:nvPr/>
        </p:nvCxnSpPr>
        <p:spPr>
          <a:xfrm>
            <a:off x="3661950" y="3262920"/>
            <a:ext cx="677252" cy="9787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Gerade Verbindung mit Pfeil 27">
            <a:extLst>
              <a:ext uri="{FF2B5EF4-FFF2-40B4-BE49-F238E27FC236}">
                <a16:creationId xmlns:a16="http://schemas.microsoft.com/office/drawing/2014/main" id="{3F905DA5-B819-A04A-8E3A-D4363AE2D178}"/>
              </a:ext>
            </a:extLst>
          </p:cNvPr>
          <p:cNvCxnSpPr/>
          <p:nvPr/>
        </p:nvCxnSpPr>
        <p:spPr>
          <a:xfrm>
            <a:off x="2011734" y="3013136"/>
            <a:ext cx="1663700" cy="220809"/>
          </a:xfrm>
          <a:prstGeom prst="straightConnector1">
            <a:avLst/>
          </a:prstGeom>
          <a:ln w="381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34" name="Gerade Verbindung mit Pfeil 28">
            <a:extLst>
              <a:ext uri="{FF2B5EF4-FFF2-40B4-BE49-F238E27FC236}">
                <a16:creationId xmlns:a16="http://schemas.microsoft.com/office/drawing/2014/main" id="{DE43FB24-3FBE-B44B-8BAE-A9037BD5FFC0}"/>
              </a:ext>
            </a:extLst>
          </p:cNvPr>
          <p:cNvCxnSpPr/>
          <p:nvPr/>
        </p:nvCxnSpPr>
        <p:spPr>
          <a:xfrm>
            <a:off x="959556" y="2844823"/>
            <a:ext cx="177828" cy="24734"/>
          </a:xfrm>
          <a:prstGeom prst="straightConnector1">
            <a:avLst/>
          </a:prstGeom>
          <a:ln w="38100" cap="rnd">
            <a:solidFill>
              <a:srgbClr val="FF0000"/>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135" name="Gerade Verbindung mit Pfeil 29">
            <a:extLst>
              <a:ext uri="{FF2B5EF4-FFF2-40B4-BE49-F238E27FC236}">
                <a16:creationId xmlns:a16="http://schemas.microsoft.com/office/drawing/2014/main" id="{89A2F6D9-7FA6-2840-ABC9-E6AB239483E2}"/>
              </a:ext>
            </a:extLst>
          </p:cNvPr>
          <p:cNvCxnSpPr/>
          <p:nvPr/>
        </p:nvCxnSpPr>
        <p:spPr>
          <a:xfrm>
            <a:off x="1194602" y="2893692"/>
            <a:ext cx="770195" cy="113160"/>
          </a:xfrm>
          <a:prstGeom prst="straightConnector1">
            <a:avLst/>
          </a:prstGeom>
          <a:ln w="381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136" name="Textfeld 30">
            <a:extLst>
              <a:ext uri="{FF2B5EF4-FFF2-40B4-BE49-F238E27FC236}">
                <a16:creationId xmlns:a16="http://schemas.microsoft.com/office/drawing/2014/main" id="{806950D3-429A-FF42-A8ED-0DA6794FB3AE}"/>
              </a:ext>
            </a:extLst>
          </p:cNvPr>
          <p:cNvSpPr txBox="1"/>
          <p:nvPr/>
        </p:nvSpPr>
        <p:spPr>
          <a:xfrm rot="486329">
            <a:off x="1382431" y="3223311"/>
            <a:ext cx="1431802" cy="261610"/>
          </a:xfrm>
          <a:prstGeom prst="rect">
            <a:avLst/>
          </a:prstGeom>
        </p:spPr>
        <p:txBody>
          <a:bodyPr vert="horz" wrap="none" lIns="91440" tIns="45720" rIns="91440" bIns="45720" rtlCol="0" anchor="t">
            <a:spAutoFit/>
          </a:bodyPr>
          <a:lstStyle/>
          <a:p>
            <a:pPr algn="l"/>
            <a:r>
              <a:rPr lang="en-US" sz="1100" b="1" dirty="0">
                <a:solidFill>
                  <a:srgbClr val="FF0000"/>
                </a:solidFill>
              </a:rPr>
              <a:t>Scanned ion beam</a:t>
            </a:r>
          </a:p>
        </p:txBody>
      </p:sp>
      <p:sp>
        <p:nvSpPr>
          <p:cNvPr id="137" name="TextBox 1">
            <a:extLst>
              <a:ext uri="{FF2B5EF4-FFF2-40B4-BE49-F238E27FC236}">
                <a16:creationId xmlns:a16="http://schemas.microsoft.com/office/drawing/2014/main" id="{404FAFA4-AB8A-5A44-86EF-D7CF295FB26B}"/>
              </a:ext>
            </a:extLst>
          </p:cNvPr>
          <p:cNvSpPr txBox="1"/>
          <p:nvPr/>
        </p:nvSpPr>
        <p:spPr>
          <a:xfrm>
            <a:off x="414472" y="4078232"/>
            <a:ext cx="1939046" cy="400110"/>
          </a:xfrm>
          <a:prstGeom prst="rect">
            <a:avLst/>
          </a:prstGeom>
          <a:noFill/>
        </p:spPr>
        <p:txBody>
          <a:bodyPr wrap="square" rtlCol="0">
            <a:spAutoFit/>
          </a:bodyPr>
          <a:lstStyle/>
          <a:p>
            <a:r>
              <a:rPr lang="en-US" sz="2000" dirty="0"/>
              <a:t>D= 18 </a:t>
            </a:r>
            <a:r>
              <a:rPr lang="en-US" sz="2000" dirty="0" err="1"/>
              <a:t>Gy</a:t>
            </a:r>
            <a:endParaRPr lang="en-US" sz="2000" dirty="0"/>
          </a:p>
        </p:txBody>
      </p:sp>
      <p:sp>
        <p:nvSpPr>
          <p:cNvPr id="138" name="TextBox 2">
            <a:extLst>
              <a:ext uri="{FF2B5EF4-FFF2-40B4-BE49-F238E27FC236}">
                <a16:creationId xmlns:a16="http://schemas.microsoft.com/office/drawing/2014/main" id="{19CEFAE2-F2A1-B04F-B4CE-928B962E3E15}"/>
              </a:ext>
            </a:extLst>
          </p:cNvPr>
          <p:cNvSpPr txBox="1"/>
          <p:nvPr/>
        </p:nvSpPr>
        <p:spPr>
          <a:xfrm>
            <a:off x="85970" y="4415194"/>
            <a:ext cx="4525965" cy="461665"/>
          </a:xfrm>
          <a:prstGeom prst="rect">
            <a:avLst/>
          </a:prstGeom>
          <a:noFill/>
        </p:spPr>
        <p:txBody>
          <a:bodyPr wrap="square" rtlCol="0">
            <a:spAutoFit/>
          </a:bodyPr>
          <a:lstStyle/>
          <a:p>
            <a:r>
              <a:rPr lang="en-US" sz="1200" dirty="0" err="1"/>
              <a:t>Tinganelli</a:t>
            </a:r>
            <a:r>
              <a:rPr lang="en-US" sz="1200" dirty="0"/>
              <a:t> </a:t>
            </a:r>
            <a:r>
              <a:rPr lang="en-US" sz="1200" i="1" dirty="0"/>
              <a:t>et al., Int. J. </a:t>
            </a:r>
            <a:r>
              <a:rPr lang="en-US" sz="1200" i="1" dirty="0" err="1"/>
              <a:t>Radiat</a:t>
            </a:r>
            <a:r>
              <a:rPr lang="en-US" sz="1200" i="1" dirty="0"/>
              <a:t>. Oncol. Biol. Phys</a:t>
            </a:r>
            <a:r>
              <a:rPr lang="en-US" sz="1200" dirty="0"/>
              <a:t>. 2022</a:t>
            </a:r>
          </a:p>
          <a:p>
            <a:r>
              <a:rPr lang="en-US" sz="1200" dirty="0"/>
              <a:t>Weber </a:t>
            </a:r>
            <a:r>
              <a:rPr lang="en-US" sz="1200" i="1" dirty="0"/>
              <a:t>et al., Med. Phys</a:t>
            </a:r>
            <a:r>
              <a:rPr lang="en-US" sz="1200" dirty="0"/>
              <a:t>. 2022</a:t>
            </a:r>
          </a:p>
        </p:txBody>
      </p:sp>
      <p:pic>
        <p:nvPicPr>
          <p:cNvPr id="139" name="Picture 39">
            <a:extLst>
              <a:ext uri="{FF2B5EF4-FFF2-40B4-BE49-F238E27FC236}">
                <a16:creationId xmlns:a16="http://schemas.microsoft.com/office/drawing/2014/main" id="{4A47DDAF-4AE3-4447-89CA-2A30B821DCA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229258" y="3959123"/>
            <a:ext cx="914742" cy="914742"/>
          </a:xfrm>
          <a:prstGeom prst="rect">
            <a:avLst/>
          </a:prstGeom>
        </p:spPr>
      </p:pic>
      <p:pic>
        <p:nvPicPr>
          <p:cNvPr id="140" name="Picture 38">
            <a:extLst>
              <a:ext uri="{FF2B5EF4-FFF2-40B4-BE49-F238E27FC236}">
                <a16:creationId xmlns:a16="http://schemas.microsoft.com/office/drawing/2014/main" id="{DA503ED5-DCF2-BE41-87A2-036C1229A39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5066" y="13097"/>
            <a:ext cx="904490" cy="654884"/>
          </a:xfrm>
          <a:prstGeom prst="rect">
            <a:avLst/>
          </a:prstGeom>
        </p:spPr>
      </p:pic>
      <p:sp>
        <p:nvSpPr>
          <p:cNvPr id="6" name="Foliennummernplatzhalter 5"/>
          <p:cNvSpPr>
            <a:spLocks noGrp="1"/>
          </p:cNvSpPr>
          <p:nvPr>
            <p:ph type="sldNum" sz="quarter" idx="2"/>
          </p:nvPr>
        </p:nvSpPr>
        <p:spPr/>
        <p:txBody>
          <a:bodyPr/>
          <a:lstStyle/>
          <a:p>
            <a:fld id="{86CB4B4D-7CA3-9044-876B-883B54F8677D}" type="slidenum">
              <a:rPr lang="de-DE" smtClean="0"/>
              <a:t>8</a:t>
            </a:fld>
            <a:endParaRPr lang="de-DE"/>
          </a:p>
        </p:txBody>
      </p:sp>
    </p:spTree>
    <p:extLst>
      <p:ext uri="{BB962C8B-B14F-4D97-AF65-F5344CB8AC3E}">
        <p14:creationId xmlns:p14="http://schemas.microsoft.com/office/powerpoint/2010/main" val="13989476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69" fill="hold"/>
                                        <p:tgtEl>
                                          <p:spTgt spid="10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seq concurrent="1" nextAc="seek">
              <p:cTn id="12" restart="whenNotActive" fill="hold" evtFilter="cancelBubble" nodeType="interactiveSeq">
                <p:stCondLst>
                  <p:cond evt="onClick" delay="0">
                    <p:tgtEl>
                      <p:spTgt spid="10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9"/>
                                        </p:tgtEl>
                                      </p:cBhvr>
                                    </p:cmd>
                                  </p:childTnLst>
                                </p:cTn>
                              </p:par>
                            </p:childTnLst>
                          </p:cTn>
                        </p:par>
                      </p:childTnLst>
                    </p:cTn>
                  </p:par>
                </p:childTnLst>
              </p:cTn>
              <p:nextCondLst>
                <p:cond evt="onClick" delay="0">
                  <p:tgtEl>
                    <p:spTgt spid="109"/>
                  </p:tgtEl>
                </p:cond>
              </p:nextCondLst>
            </p:seq>
            <p:video>
              <p:cMediaNode vol="80000">
                <p:cTn id="17" fill="hold" display="0">
                  <p:stCondLst>
                    <p:cond delay="indefinite"/>
                  </p:stCondLst>
                </p:cTn>
                <p:tgtEl>
                  <p:spTgt spid="10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Impact on tumor control and metastasis</a:t>
            </a:r>
            <a:endParaRPr lang="de-DE" dirty="0"/>
          </a:p>
        </p:txBody>
      </p:sp>
      <p:pic>
        <p:nvPicPr>
          <p:cNvPr id="3" name="Picture 7">
            <a:extLst>
              <a:ext uri="{FF2B5EF4-FFF2-40B4-BE49-F238E27FC236}">
                <a16:creationId xmlns:a16="http://schemas.microsoft.com/office/drawing/2014/main" id="{FEAB4213-B32D-D84B-90BF-0B8E5B90B8D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2345"/>
          <a:stretch/>
        </p:blipFill>
        <p:spPr>
          <a:xfrm>
            <a:off x="128119" y="1186041"/>
            <a:ext cx="4673102" cy="2942836"/>
          </a:xfrm>
          <a:prstGeom prst="rect">
            <a:avLst/>
          </a:prstGeom>
        </p:spPr>
      </p:pic>
      <p:sp>
        <p:nvSpPr>
          <p:cNvPr id="4" name="TextBox 9">
            <a:extLst>
              <a:ext uri="{FF2B5EF4-FFF2-40B4-BE49-F238E27FC236}">
                <a16:creationId xmlns:a16="http://schemas.microsoft.com/office/drawing/2014/main" id="{038FC14E-D421-B441-9922-6B5137EA0D81}"/>
              </a:ext>
            </a:extLst>
          </p:cNvPr>
          <p:cNvSpPr txBox="1"/>
          <p:nvPr/>
        </p:nvSpPr>
        <p:spPr>
          <a:xfrm>
            <a:off x="177401" y="4581038"/>
            <a:ext cx="5095182" cy="369332"/>
          </a:xfrm>
          <a:prstGeom prst="rect">
            <a:avLst/>
          </a:prstGeom>
        </p:spPr>
        <p:txBody>
          <a:bodyPr vert="horz" wrap="square" lIns="91440" tIns="45720" rIns="91440" bIns="45720" rtlCol="0" anchor="t">
            <a:spAutoFit/>
          </a:bodyPr>
          <a:lstStyle/>
          <a:p>
            <a:pPr algn="l"/>
            <a:r>
              <a:rPr lang="en-US" dirty="0" err="1"/>
              <a:t>Tinganelli</a:t>
            </a:r>
            <a:r>
              <a:rPr lang="en-US" dirty="0"/>
              <a:t> </a:t>
            </a:r>
            <a:r>
              <a:rPr lang="en-US" i="1" dirty="0"/>
              <a:t>et al., </a:t>
            </a:r>
            <a:r>
              <a:rPr lang="en-US" i="1" dirty="0" err="1"/>
              <a:t>Radiother</a:t>
            </a:r>
            <a:r>
              <a:rPr lang="en-US" i="1" dirty="0"/>
              <a:t>. Oncol</a:t>
            </a:r>
            <a:r>
              <a:rPr lang="en-US" dirty="0"/>
              <a:t>. , 2022</a:t>
            </a:r>
          </a:p>
        </p:txBody>
      </p:sp>
      <p:pic>
        <p:nvPicPr>
          <p:cNvPr id="6" name="Immagine 8">
            <a:extLst>
              <a:ext uri="{FF2B5EF4-FFF2-40B4-BE49-F238E27FC236}">
                <a16:creationId xmlns:a16="http://schemas.microsoft.com/office/drawing/2014/main" id="{36CEB4C1-4322-5348-A5AC-5EC38AF9125E}"/>
              </a:ext>
            </a:extLst>
          </p:cNvPr>
          <p:cNvPicPr>
            <a:picLocks noChangeAspect="1"/>
          </p:cNvPicPr>
          <p:nvPr/>
        </p:nvPicPr>
        <p:blipFill>
          <a:blip r:embed="rId3"/>
          <a:stretch>
            <a:fillRect/>
          </a:stretch>
        </p:blipFill>
        <p:spPr>
          <a:xfrm>
            <a:off x="5272583" y="991938"/>
            <a:ext cx="3094185" cy="4059466"/>
          </a:xfrm>
          <a:prstGeom prst="rect">
            <a:avLst/>
          </a:prstGeom>
        </p:spPr>
      </p:pic>
      <p:pic>
        <p:nvPicPr>
          <p:cNvPr id="7" name="Picture 38">
            <a:extLst>
              <a:ext uri="{FF2B5EF4-FFF2-40B4-BE49-F238E27FC236}">
                <a16:creationId xmlns:a16="http://schemas.microsoft.com/office/drawing/2014/main" id="{DA503ED5-DCF2-BE41-87A2-036C1229A3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066" y="13097"/>
            <a:ext cx="904490" cy="654884"/>
          </a:xfrm>
          <a:prstGeom prst="rect">
            <a:avLst/>
          </a:prstGeom>
        </p:spPr>
      </p:pic>
      <p:pic>
        <p:nvPicPr>
          <p:cNvPr id="8" name="Picture 39">
            <a:extLst>
              <a:ext uri="{FF2B5EF4-FFF2-40B4-BE49-F238E27FC236}">
                <a16:creationId xmlns:a16="http://schemas.microsoft.com/office/drawing/2014/main" id="{4A47DDAF-4AE3-4447-89CA-2A30B821DC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29258" y="3959123"/>
            <a:ext cx="914742" cy="914742"/>
          </a:xfrm>
          <a:prstGeom prst="rect">
            <a:avLst/>
          </a:prstGeom>
        </p:spPr>
      </p:pic>
      <p:sp>
        <p:nvSpPr>
          <p:cNvPr id="5" name="Foliennummernplatzhalter 4"/>
          <p:cNvSpPr>
            <a:spLocks noGrp="1"/>
          </p:cNvSpPr>
          <p:nvPr>
            <p:ph type="sldNum" sz="quarter" idx="2"/>
          </p:nvPr>
        </p:nvSpPr>
        <p:spPr/>
        <p:txBody>
          <a:bodyPr/>
          <a:lstStyle/>
          <a:p>
            <a:fld id="{86CB4B4D-7CA3-9044-876B-883B54F8677D}" type="slidenum">
              <a:rPr lang="de-DE" smtClean="0"/>
              <a:t>9</a:t>
            </a:fld>
            <a:endParaRPr lang="de-DE"/>
          </a:p>
        </p:txBody>
      </p:sp>
    </p:spTree>
    <p:extLst>
      <p:ext uri="{BB962C8B-B14F-4D97-AF65-F5344CB8AC3E}">
        <p14:creationId xmlns:p14="http://schemas.microsoft.com/office/powerpoint/2010/main" val="140212831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round/>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round/>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81280" marR="81280" indent="0" algn="l" defTabSz="1821656"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2266</Words>
  <Application>Microsoft Office PowerPoint</Application>
  <PresentationFormat>Bildschirmpräsentation (16:9)</PresentationFormat>
  <Paragraphs>308</Paragraphs>
  <Slides>19</Slides>
  <Notes>9</Notes>
  <HiddenSlides>0</HiddenSlides>
  <MMClips>1</MMClips>
  <ScaleCrop>false</ScaleCrop>
  <HeadingPairs>
    <vt:vector size="8" baseType="variant">
      <vt:variant>
        <vt:lpstr>Verwendete Schriftarten</vt:lpstr>
      </vt:variant>
      <vt:variant>
        <vt:i4>12</vt:i4>
      </vt:variant>
      <vt:variant>
        <vt:lpstr>Design</vt:lpstr>
      </vt:variant>
      <vt:variant>
        <vt:i4>4</vt:i4>
      </vt:variant>
      <vt:variant>
        <vt:lpstr>Eingebettete OLE-Server</vt:lpstr>
      </vt:variant>
      <vt:variant>
        <vt:i4>2</vt:i4>
      </vt:variant>
      <vt:variant>
        <vt:lpstr>Folientitel</vt:lpstr>
      </vt:variant>
      <vt:variant>
        <vt:i4>19</vt:i4>
      </vt:variant>
    </vt:vector>
  </HeadingPairs>
  <TitlesOfParts>
    <vt:vector size="37" baseType="lpstr">
      <vt:lpstr>Arial</vt:lpstr>
      <vt:lpstr>Arial Narrow</vt:lpstr>
      <vt:lpstr>Calibri</vt:lpstr>
      <vt:lpstr>Calibri Light</vt:lpstr>
      <vt:lpstr>Helvetica</vt:lpstr>
      <vt:lpstr>Helvetica Neue</vt:lpstr>
      <vt:lpstr>Lucida Grande</vt:lpstr>
      <vt:lpstr>Matura MT Script Capitals</vt:lpstr>
      <vt:lpstr>Symbol</vt:lpstr>
      <vt:lpstr>Tahoma</vt:lpstr>
      <vt:lpstr>Times New Roman</vt:lpstr>
      <vt:lpstr>Wingdings</vt:lpstr>
      <vt:lpstr>White</vt:lpstr>
      <vt:lpstr>fair-gsi-folienmaster_2017_onering</vt:lpstr>
      <vt:lpstr>Benutzerdefiniertes Design</vt:lpstr>
      <vt:lpstr>1_fair-gsi-folienmaster_2017_onering</vt:lpstr>
      <vt:lpstr>Graph</vt:lpstr>
      <vt:lpstr>Photo Editor Photo</vt:lpstr>
      <vt:lpstr>FAIR research is organized in four pillars</vt:lpstr>
      <vt:lpstr>PowerPoint-Präsentation</vt:lpstr>
      <vt:lpstr>Atomic Physics, Plasma Physics, and Applied Sciences</vt:lpstr>
      <vt:lpstr>Precision Domain of FAIR: Trapping &amp; Storage of HCI Atomic, Quantum, and Fundamental Physics</vt:lpstr>
      <vt:lpstr>PowerPoint-Präsentation</vt:lpstr>
      <vt:lpstr>High Energy Density Science at FAIR</vt:lpstr>
      <vt:lpstr>Progress: Materials under extreme conditions</vt:lpstr>
      <vt:lpstr>FLASH in FAIR-phase-0: 1st example of heavy ion FLASH @synchrotrons</vt:lpstr>
      <vt:lpstr>Impact on tumor control and metastasis</vt:lpstr>
      <vt:lpstr>Biophysics BARB: first experimental tests in 2021</vt:lpstr>
      <vt:lpstr>New infrastructures for FAIR tested in FAIR-phase-0 (April 2022)</vt:lpstr>
      <vt:lpstr>The NUSTAR collaboration at FAIR  NUclear STructure Astrophysics and Reactions</vt:lpstr>
      <vt:lpstr>Nuclear astrophysics: Origin of the elements and the role of nuclei in astrophysical events</vt:lpstr>
      <vt:lpstr>Nuclear astrophysics:  the origin of heavy elements?</vt:lpstr>
      <vt:lpstr>Implementation of the NUSTAR experiments</vt:lpstr>
      <vt:lpstr>Proton-capture rates for nuclear astrophysics:</vt:lpstr>
      <vt:lpstr>The Super-FRS facility for NUSTAR@FAIR</vt:lpstr>
      <vt:lpstr>Production and selection of Radioactive Isotopes  from the Super-FRS at FAIR</vt:lpstr>
      <vt:lpstr>Search for new isotopes and their properties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Neumayer, Paul Dr.</dc:creator>
  <cp:lastModifiedBy>Thomas St</cp:lastModifiedBy>
  <cp:revision>61</cp:revision>
  <dcterms:modified xsi:type="dcterms:W3CDTF">2022-09-12T09:11:39Z</dcterms:modified>
</cp:coreProperties>
</file>