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Arvo"/>
      <p:regular r:id="rId14"/>
      <p:bold r:id="rId15"/>
      <p:italic r:id="rId16"/>
      <p:boldItalic r:id="rId17"/>
    </p:embeddedFont>
    <p:embeddedFont>
      <p:font typeface="Roboto Condensed"/>
      <p:regular r:id="rId18"/>
      <p:bold r:id="rId19"/>
      <p:italic r:id="rId20"/>
      <p:boldItalic r:id="rId21"/>
    </p:embeddedFont>
    <p:embeddedFont>
      <p:font typeface="Roboto Condensed Light"/>
      <p:regular r:id="rId22"/>
      <p:bold r:id="rId23"/>
      <p:italic r:id="rId24"/>
      <p:boldItalic r:id="rId25"/>
    </p:embeddedFont>
    <p:embeddedFont>
      <p:font typeface="Merriweather"/>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0" roundtripDataSignature="AMtx7mjhVTm65Vu1WOT2pDXq1+9UF+91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obotoCondensed-italic.fntdata"/><Relationship Id="rId22" Type="http://schemas.openxmlformats.org/officeDocument/2006/relationships/font" Target="fonts/RobotoCondensedLight-regular.fntdata"/><Relationship Id="rId21" Type="http://schemas.openxmlformats.org/officeDocument/2006/relationships/font" Target="fonts/RobotoCondensed-boldItalic.fntdata"/><Relationship Id="rId24" Type="http://schemas.openxmlformats.org/officeDocument/2006/relationships/font" Target="fonts/RobotoCondensedLight-italic.fntdata"/><Relationship Id="rId23" Type="http://schemas.openxmlformats.org/officeDocument/2006/relationships/font" Target="fonts/RobotoCondensedLight-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erriweather-regular.fntdata"/><Relationship Id="rId25" Type="http://schemas.openxmlformats.org/officeDocument/2006/relationships/font" Target="fonts/RobotoCondensedLight-boldItalic.fntdata"/><Relationship Id="rId28" Type="http://schemas.openxmlformats.org/officeDocument/2006/relationships/font" Target="fonts/Merriweather-italic.fntdata"/><Relationship Id="rId27" Type="http://schemas.openxmlformats.org/officeDocument/2006/relationships/font" Target="fonts/Merriweather-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erriweather-boldItalic.fntdata"/><Relationship Id="rId7" Type="http://schemas.openxmlformats.org/officeDocument/2006/relationships/slide" Target="slides/slide3.xml"/><Relationship Id="rId8" Type="http://schemas.openxmlformats.org/officeDocument/2006/relationships/slide" Target="slides/slide4.xml"/><Relationship Id="rId3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Arvo-bold.fntdata"/><Relationship Id="rId14" Type="http://schemas.openxmlformats.org/officeDocument/2006/relationships/font" Target="fonts/Arvo-regular.fntdata"/><Relationship Id="rId17" Type="http://schemas.openxmlformats.org/officeDocument/2006/relationships/font" Target="fonts/Arvo-boldItalic.fntdata"/><Relationship Id="rId16" Type="http://schemas.openxmlformats.org/officeDocument/2006/relationships/font" Target="fonts/Arvo-italic.fntdata"/><Relationship Id="rId19" Type="http://schemas.openxmlformats.org/officeDocument/2006/relationships/font" Target="fonts/RobotoCondensed-bold.fntdata"/><Relationship Id="rId18" Type="http://schemas.openxmlformats.org/officeDocument/2006/relationships/font" Target="fonts/RobotoCondense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 name="Google Shape;4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11a0a17ceb3_0_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g11a0a17ceb3_0_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52a0aa34b8_0_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152a0aa34b8_0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52a0aa34b8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 name="Google Shape;63;g152a0aa34b8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52a0aa34b8_0_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g152a0aa34b8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52a0aa34b8_0_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 name="Google Shape;75;g152a0aa34b8_0_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52a0aa34b8_0_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g152a0aa34b8_0_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52a0aa34b8_0_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 name="Google Shape;87;g152a0aa34b8_0_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9"/>
          <p:cNvSpPr/>
          <p:nvPr/>
        </p:nvSpPr>
        <p:spPr>
          <a:xfrm>
            <a:off x="7544483" y="657775"/>
            <a:ext cx="1299300" cy="432900"/>
          </a:xfrm>
          <a:prstGeom prst="triangle">
            <a:avLst>
              <a:gd fmla="val 32425"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nvGrpSpPr>
          <p:cNvPr id="11" name="Google Shape;11;p9"/>
          <p:cNvGrpSpPr/>
          <p:nvPr/>
        </p:nvGrpSpPr>
        <p:grpSpPr>
          <a:xfrm>
            <a:off x="0" y="-7088"/>
            <a:ext cx="8661398" cy="5150588"/>
            <a:chOff x="0" y="-7088"/>
            <a:chExt cx="8661398" cy="5150588"/>
          </a:xfrm>
        </p:grpSpPr>
        <p:sp>
          <p:nvSpPr>
            <p:cNvPr id="12" name="Google Shape;12;p9"/>
            <p:cNvSpPr/>
            <p:nvPr/>
          </p:nvSpPr>
          <p:spPr>
            <a:xfrm>
              <a:off x="0" y="0"/>
              <a:ext cx="3525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9"/>
            <p:cNvSpPr/>
            <p:nvPr/>
          </p:nvSpPr>
          <p:spPr>
            <a:xfrm flipH="1" rot="10800000">
              <a:off x="3517898" y="-7088"/>
              <a:ext cx="5143500" cy="5143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nvGrpSpPr>
          <p:cNvPr id="14" name="Google Shape;14;p9"/>
          <p:cNvGrpSpPr/>
          <p:nvPr/>
        </p:nvGrpSpPr>
        <p:grpSpPr>
          <a:xfrm flipH="1" rot="10800000">
            <a:off x="1" y="1090763"/>
            <a:ext cx="8847502" cy="2961975"/>
            <a:chOff x="-8178042" y="-4493254"/>
            <a:chExt cx="19483597" cy="6522736"/>
          </a:xfrm>
        </p:grpSpPr>
        <p:sp>
          <p:nvSpPr>
            <p:cNvPr id="15" name="Google Shape;15;p9"/>
            <p:cNvSpPr/>
            <p:nvPr/>
          </p:nvSpPr>
          <p:spPr>
            <a:xfrm>
              <a:off x="-8178042" y="-4493118"/>
              <a:ext cx="12968400" cy="6522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sp>
          <p:nvSpPr>
            <p:cNvPr id="16" name="Google Shape;16;p9"/>
            <p:cNvSpPr/>
            <p:nvPr/>
          </p:nvSpPr>
          <p:spPr>
            <a:xfrm>
              <a:off x="4782955" y="-4493254"/>
              <a:ext cx="6522600" cy="65226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vo"/>
                <a:ea typeface="Arvo"/>
                <a:cs typeface="Arvo"/>
                <a:sym typeface="Arvo"/>
              </a:endParaRPr>
            </a:p>
          </p:txBody>
        </p:sp>
      </p:grpSp>
      <p:grpSp>
        <p:nvGrpSpPr>
          <p:cNvPr id="17" name="Google Shape;17;p9"/>
          <p:cNvGrpSpPr/>
          <p:nvPr/>
        </p:nvGrpSpPr>
        <p:grpSpPr>
          <a:xfrm>
            <a:off x="3677236" y="4278349"/>
            <a:ext cx="5480828" cy="432996"/>
            <a:chOff x="5582265" y="4646738"/>
            <a:chExt cx="5480828" cy="432996"/>
          </a:xfrm>
        </p:grpSpPr>
        <p:sp>
          <p:nvSpPr>
            <p:cNvPr id="18" name="Google Shape;18;p9"/>
            <p:cNvSpPr/>
            <p:nvPr/>
          </p:nvSpPr>
          <p:spPr>
            <a:xfrm rot="10800000">
              <a:off x="5582265" y="4948334"/>
              <a:ext cx="394200" cy="131400"/>
            </a:xfrm>
            <a:prstGeom prst="triangle">
              <a:avLst>
                <a:gd fmla="val 3242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9" name="Google Shape;19;p9"/>
            <p:cNvGrpSpPr/>
            <p:nvPr/>
          </p:nvGrpSpPr>
          <p:grpSpPr>
            <a:xfrm flipH="1">
              <a:off x="5585232" y="4646738"/>
              <a:ext cx="5477861" cy="304551"/>
              <a:chOff x="-24158748" y="330075"/>
              <a:chExt cx="30568423" cy="1699506"/>
            </a:xfrm>
          </p:grpSpPr>
          <p:sp>
            <p:nvSpPr>
              <p:cNvPr id="20" name="Google Shape;20;p9"/>
              <p:cNvSpPr/>
              <p:nvPr/>
            </p:nvSpPr>
            <p:spPr>
              <a:xfrm>
                <a:off x="-24158748" y="330081"/>
                <a:ext cx="28908000" cy="16995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9"/>
              <p:cNvSpPr/>
              <p:nvPr/>
            </p:nvSpPr>
            <p:spPr>
              <a:xfrm>
                <a:off x="4710175" y="330075"/>
                <a:ext cx="1699500" cy="16995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22" name="Google Shape;22;p9"/>
          <p:cNvSpPr txBox="1"/>
          <p:nvPr>
            <p:ph type="ctrTitle"/>
          </p:nvPr>
        </p:nvSpPr>
        <p:spPr>
          <a:xfrm>
            <a:off x="685800" y="1090750"/>
            <a:ext cx="5367900" cy="29619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grpSp>
        <p:nvGrpSpPr>
          <p:cNvPr id="24" name="Google Shape;24;p10"/>
          <p:cNvGrpSpPr/>
          <p:nvPr/>
        </p:nvGrpSpPr>
        <p:grpSpPr>
          <a:xfrm rot="10800000">
            <a:off x="-8" y="-2"/>
            <a:ext cx="2202830" cy="670795"/>
            <a:chOff x="5575242" y="4472723"/>
            <a:chExt cx="2202830" cy="670795"/>
          </a:xfrm>
        </p:grpSpPr>
        <p:sp>
          <p:nvSpPr>
            <p:cNvPr id="25" name="Google Shape;25;p10"/>
            <p:cNvSpPr/>
            <p:nvPr/>
          </p:nvSpPr>
          <p:spPr>
            <a:xfrm rot="10800000">
              <a:off x="5575242" y="4948334"/>
              <a:ext cx="394200" cy="131400"/>
            </a:xfrm>
            <a:prstGeom prst="triangle">
              <a:avLst>
                <a:gd fmla="val 32425"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26" name="Google Shape;26;p10"/>
            <p:cNvGrpSpPr/>
            <p:nvPr/>
          </p:nvGrpSpPr>
          <p:grpSpPr>
            <a:xfrm flipH="1">
              <a:off x="5734850" y="4472723"/>
              <a:ext cx="2040837" cy="670795"/>
              <a:chOff x="1297954" y="330075"/>
              <a:chExt cx="5169293" cy="1699506"/>
            </a:xfrm>
          </p:grpSpPr>
          <p:sp>
            <p:nvSpPr>
              <p:cNvPr id="27" name="Google Shape;27;p10"/>
              <p:cNvSpPr/>
              <p:nvPr/>
            </p:nvSpPr>
            <p:spPr>
              <a:xfrm>
                <a:off x="1297954" y="330081"/>
                <a:ext cx="34767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0"/>
              <p:cNvSpPr/>
              <p:nvPr/>
            </p:nvSpPr>
            <p:spPr>
              <a:xfrm>
                <a:off x="4767747"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9" name="Google Shape;29;p10"/>
            <p:cNvGrpSpPr/>
            <p:nvPr/>
          </p:nvGrpSpPr>
          <p:grpSpPr>
            <a:xfrm flipH="1">
              <a:off x="5578209" y="4646738"/>
              <a:ext cx="2199863" cy="304563"/>
              <a:chOff x="-5827153" y="330075"/>
              <a:chExt cx="12276019" cy="1699569"/>
            </a:xfrm>
          </p:grpSpPr>
          <p:sp>
            <p:nvSpPr>
              <p:cNvPr id="30" name="Google Shape;30;p10"/>
              <p:cNvSpPr/>
              <p:nvPr/>
            </p:nvSpPr>
            <p:spPr>
              <a:xfrm>
                <a:off x="-5827153" y="330144"/>
                <a:ext cx="10612200" cy="1699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0"/>
              <p:cNvSpPr/>
              <p:nvPr/>
            </p:nvSpPr>
            <p:spPr>
              <a:xfrm>
                <a:off x="4749366" y="330075"/>
                <a:ext cx="1699500" cy="16995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32" name="Google Shape;32;p10"/>
          <p:cNvGrpSpPr/>
          <p:nvPr/>
        </p:nvGrpSpPr>
        <p:grpSpPr>
          <a:xfrm>
            <a:off x="6946842" y="4472723"/>
            <a:ext cx="2202830" cy="670795"/>
            <a:chOff x="5575242" y="4472723"/>
            <a:chExt cx="2202830" cy="670795"/>
          </a:xfrm>
        </p:grpSpPr>
        <p:sp>
          <p:nvSpPr>
            <p:cNvPr id="33" name="Google Shape;33;p10"/>
            <p:cNvSpPr/>
            <p:nvPr/>
          </p:nvSpPr>
          <p:spPr>
            <a:xfrm rot="10800000">
              <a:off x="5575242" y="4948334"/>
              <a:ext cx="394200" cy="131400"/>
            </a:xfrm>
            <a:prstGeom prst="triangle">
              <a:avLst>
                <a:gd fmla="val 3242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4" name="Google Shape;34;p10"/>
            <p:cNvGrpSpPr/>
            <p:nvPr/>
          </p:nvGrpSpPr>
          <p:grpSpPr>
            <a:xfrm flipH="1">
              <a:off x="5734850" y="4472723"/>
              <a:ext cx="2040837" cy="670795"/>
              <a:chOff x="1297954" y="330075"/>
              <a:chExt cx="5169293" cy="1699506"/>
            </a:xfrm>
          </p:grpSpPr>
          <p:sp>
            <p:nvSpPr>
              <p:cNvPr id="35" name="Google Shape;35;p10"/>
              <p:cNvSpPr/>
              <p:nvPr/>
            </p:nvSpPr>
            <p:spPr>
              <a:xfrm>
                <a:off x="1297954" y="330081"/>
                <a:ext cx="3476700" cy="1699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10"/>
              <p:cNvSpPr/>
              <p:nvPr/>
            </p:nvSpPr>
            <p:spPr>
              <a:xfrm>
                <a:off x="4767747" y="330075"/>
                <a:ext cx="1699500" cy="1699500"/>
              </a:xfrm>
              <a:prstGeom prst="rtTriangl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7" name="Google Shape;37;p10"/>
            <p:cNvGrpSpPr/>
            <p:nvPr/>
          </p:nvGrpSpPr>
          <p:grpSpPr>
            <a:xfrm flipH="1">
              <a:off x="5578209" y="4646738"/>
              <a:ext cx="2199863" cy="304563"/>
              <a:chOff x="-5827153" y="330075"/>
              <a:chExt cx="12276019" cy="1699569"/>
            </a:xfrm>
          </p:grpSpPr>
          <p:sp>
            <p:nvSpPr>
              <p:cNvPr id="38" name="Google Shape;38;p10"/>
              <p:cNvSpPr/>
              <p:nvPr/>
            </p:nvSpPr>
            <p:spPr>
              <a:xfrm>
                <a:off x="-5827153" y="330144"/>
                <a:ext cx="10612200" cy="16995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0"/>
              <p:cNvSpPr/>
              <p:nvPr/>
            </p:nvSpPr>
            <p:spPr>
              <a:xfrm>
                <a:off x="4749366" y="330075"/>
                <a:ext cx="1699500" cy="16995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40" name="Google Shape;40;p10"/>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9pPr>
          </a:lstStyle>
          <a:p>
            <a:pPr indent="0" lvl="0" marL="0" rtl="0" algn="r">
              <a:spcBef>
                <a:spcPts val="0"/>
              </a:spcBef>
              <a:spcAft>
                <a:spcPts val="0"/>
              </a:spcAft>
              <a:buNone/>
            </a:pPr>
            <a:fld id="{00000000-1234-1234-1234-123412341234}" type="slidenum">
              <a:rPr lang="ka-G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814275" y="392575"/>
            <a:ext cx="5258400" cy="7662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1pPr>
            <a:lvl2pPr lvl="1"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2pPr>
            <a:lvl3pPr lvl="2"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3pPr>
            <a:lvl4pPr lvl="3"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4pPr>
            <a:lvl5pPr lvl="4"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5pPr>
            <a:lvl6pPr lvl="5"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6pPr>
            <a:lvl7pPr lvl="6"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7pPr>
            <a:lvl8pPr lvl="7"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8pPr>
            <a:lvl9pPr lvl="8" marR="0" rtl="0" algn="l">
              <a:lnSpc>
                <a:spcPct val="100000"/>
              </a:lnSpc>
              <a:spcBef>
                <a:spcPts val="0"/>
              </a:spcBef>
              <a:spcAft>
                <a:spcPts val="0"/>
              </a:spcAft>
              <a:buClr>
                <a:schemeClr val="lt1"/>
              </a:buClr>
              <a:buSzPts val="2000"/>
              <a:buFont typeface="Roboto Condensed"/>
              <a:buNone/>
              <a:defRPr b="1" i="0" sz="2000" u="none" cap="none" strike="noStrike">
                <a:solidFill>
                  <a:schemeClr val="lt1"/>
                </a:solidFill>
                <a:latin typeface="Roboto Condensed"/>
                <a:ea typeface="Roboto Condensed"/>
                <a:cs typeface="Roboto Condensed"/>
                <a:sym typeface="Roboto Condensed"/>
              </a:defRPr>
            </a:lvl9pPr>
          </a:lstStyle>
          <a:p/>
        </p:txBody>
      </p:sp>
      <p:sp>
        <p:nvSpPr>
          <p:cNvPr id="7" name="Google Shape;7;p8"/>
          <p:cNvSpPr txBox="1"/>
          <p:nvPr>
            <p:ph idx="1" type="body"/>
          </p:nvPr>
        </p:nvSpPr>
        <p:spPr>
          <a:xfrm>
            <a:off x="814275" y="1327350"/>
            <a:ext cx="6132600" cy="3145500"/>
          </a:xfrm>
          <a:prstGeom prst="rect">
            <a:avLst/>
          </a:prstGeom>
          <a:noFill/>
          <a:ln>
            <a:noFill/>
          </a:ln>
        </p:spPr>
        <p:txBody>
          <a:bodyPr anchorCtr="0" anchor="ctr" bIns="91425" lIns="91425" spcFirstLastPara="1" rIns="91425" wrap="square" tIns="91425">
            <a:noAutofit/>
          </a:bodyPr>
          <a:lstStyle>
            <a:lvl1pPr indent="-381000" lvl="0" marL="457200" marR="0" rtl="0" algn="l">
              <a:lnSpc>
                <a:spcPct val="100000"/>
              </a:lnSpc>
              <a:spcBef>
                <a:spcPts val="6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1pPr>
            <a:lvl2pPr indent="-381000" lvl="1" marL="9144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2pPr>
            <a:lvl3pPr indent="-381000" lvl="2" marL="13716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3pPr>
            <a:lvl4pPr indent="-381000" lvl="3" marL="18288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4pPr>
            <a:lvl5pPr indent="-381000" lvl="4" marL="22860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5pPr>
            <a:lvl6pPr indent="-381000" lvl="5" marL="27432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6pPr>
            <a:lvl7pPr indent="-381000" lvl="6" marL="32004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7pPr>
            <a:lvl8pPr indent="-381000" lvl="7" marL="3657600" marR="0" rtl="0" algn="l">
              <a:lnSpc>
                <a:spcPct val="100000"/>
              </a:lnSpc>
              <a:spcBef>
                <a:spcPts val="1000"/>
              </a:spcBef>
              <a:spcAft>
                <a:spcPts val="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8pPr>
            <a:lvl9pPr indent="-381000" lvl="8" marL="4114800" marR="0" rtl="0" algn="l">
              <a:lnSpc>
                <a:spcPct val="100000"/>
              </a:lnSpc>
              <a:spcBef>
                <a:spcPts val="1000"/>
              </a:spcBef>
              <a:spcAft>
                <a:spcPts val="1000"/>
              </a:spcAft>
              <a:buClr>
                <a:schemeClr val="accent4"/>
              </a:buClr>
              <a:buSzPts val="2400"/>
              <a:buFont typeface="Roboto Condensed Light"/>
              <a:buChar char="▻"/>
              <a:defRPr b="0" i="0" sz="2400" u="none" cap="none" strike="noStrike">
                <a:solidFill>
                  <a:schemeClr val="dk1"/>
                </a:solidFill>
                <a:latin typeface="Roboto Condensed Light"/>
                <a:ea typeface="Roboto Condensed Light"/>
                <a:cs typeface="Roboto Condensed Light"/>
                <a:sym typeface="Roboto Condensed Light"/>
              </a:defRPr>
            </a:lvl9pPr>
          </a:lstStyle>
          <a:p/>
        </p:txBody>
      </p:sp>
      <p:sp>
        <p:nvSpPr>
          <p:cNvPr id="8" name="Google Shape;8;p8"/>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1pPr>
            <a:lvl2pPr indent="0" lvl="1"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2pPr>
            <a:lvl3pPr indent="0" lvl="2"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3pPr>
            <a:lvl4pPr indent="0" lvl="3"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4pPr>
            <a:lvl5pPr indent="0" lvl="4"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5pPr>
            <a:lvl6pPr indent="0" lvl="5"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6pPr>
            <a:lvl7pPr indent="0" lvl="6"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7pPr>
            <a:lvl8pPr indent="0" lvl="7"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8pPr>
            <a:lvl9pPr indent="0" lvl="8" marL="0" marR="0" rtl="0" algn="r">
              <a:lnSpc>
                <a:spcPct val="100000"/>
              </a:lnSpc>
              <a:spcBef>
                <a:spcPts val="0"/>
              </a:spcBef>
              <a:spcAft>
                <a:spcPts val="0"/>
              </a:spcAft>
              <a:buClr>
                <a:srgbClr val="000000"/>
              </a:buClr>
              <a:buSzPts val="1200"/>
              <a:buFont typeface="Arial"/>
              <a:buNone/>
              <a:defRPr b="1" i="0" sz="1200" u="none" cap="none" strike="noStrike">
                <a:solidFill>
                  <a:schemeClr val="lt1"/>
                </a:solidFill>
                <a:latin typeface="Roboto Condensed"/>
                <a:ea typeface="Roboto Condensed"/>
                <a:cs typeface="Roboto Condensed"/>
                <a:sym typeface="Roboto Condensed"/>
              </a:defRPr>
            </a:lvl9pPr>
          </a:lstStyle>
          <a:p>
            <a:pPr indent="0" lvl="0" marL="0" rtl="0" algn="r">
              <a:spcBef>
                <a:spcPts val="0"/>
              </a:spcBef>
              <a:spcAft>
                <a:spcPts val="0"/>
              </a:spcAft>
              <a:buNone/>
            </a:pPr>
            <a:fld id="{00000000-1234-1234-1234-123412341234}" type="slidenum">
              <a:rPr lang="ka-GE"/>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fz-juelich.de/en/institutes/pg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 name="Shape 44"/>
        <p:cNvGrpSpPr/>
        <p:nvPr/>
      </p:nvGrpSpPr>
      <p:grpSpPr>
        <a:xfrm>
          <a:off x="0" y="0"/>
          <a:ext cx="0" cy="0"/>
          <a:chOff x="0" y="0"/>
          <a:chExt cx="0" cy="0"/>
        </a:xfrm>
      </p:grpSpPr>
      <p:sp>
        <p:nvSpPr>
          <p:cNvPr id="45" name="Google Shape;45;p1"/>
          <p:cNvSpPr txBox="1"/>
          <p:nvPr>
            <p:ph type="ctrTitle"/>
          </p:nvPr>
        </p:nvSpPr>
        <p:spPr>
          <a:xfrm>
            <a:off x="0" y="1732275"/>
            <a:ext cx="7012800" cy="18033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4800"/>
              <a:buNone/>
            </a:pPr>
            <a:r>
              <a:rPr b="0" lang="ka-GE" sz="2000"/>
              <a:t> </a:t>
            </a:r>
            <a:br>
              <a:rPr b="0" lang="ka-GE" sz="2000"/>
            </a:br>
            <a:r>
              <a:rPr b="0" lang="ka-GE" sz="2000"/>
              <a:t>Consortium of the Georgian Universities: </a:t>
            </a:r>
            <a:endParaRPr b="0" sz="2000"/>
          </a:p>
          <a:p>
            <a:pPr indent="0" lvl="0" marL="0" rtl="0" algn="l">
              <a:lnSpc>
                <a:spcPct val="100000"/>
              </a:lnSpc>
              <a:spcBef>
                <a:spcPts val="0"/>
              </a:spcBef>
              <a:spcAft>
                <a:spcPts val="0"/>
              </a:spcAft>
              <a:buSzPts val="4800"/>
              <a:buNone/>
            </a:pPr>
            <a:r>
              <a:rPr b="0" lang="ka-GE" sz="2000"/>
              <a:t>Example of Georgian Technical University (GTU)</a:t>
            </a:r>
            <a:br>
              <a:rPr b="0" lang="ka-GE" sz="2000">
                <a:latin typeface="Arial"/>
                <a:ea typeface="Arial"/>
                <a:cs typeface="Arial"/>
                <a:sym typeface="Arial"/>
              </a:rPr>
            </a:br>
            <a:br>
              <a:rPr b="0" lang="ka-GE" sz="2000">
                <a:latin typeface="Arial"/>
                <a:ea typeface="Arial"/>
                <a:cs typeface="Arial"/>
                <a:sym typeface="Arial"/>
              </a:rPr>
            </a:br>
            <a:br>
              <a:rPr lang="ka-GE" sz="2000">
                <a:latin typeface="Arial"/>
                <a:ea typeface="Arial"/>
                <a:cs typeface="Arial"/>
                <a:sym typeface="Arial"/>
              </a:rPr>
            </a:br>
            <a:br>
              <a:rPr b="0" lang="ka-GE" sz="2000"/>
            </a:br>
            <a:br>
              <a:rPr lang="ka-GE" sz="2000"/>
            </a:br>
            <a:endParaRPr sz="2000"/>
          </a:p>
        </p:txBody>
      </p:sp>
      <p:sp>
        <p:nvSpPr>
          <p:cNvPr id="46" name="Google Shape;46;p1"/>
          <p:cNvSpPr txBox="1"/>
          <p:nvPr/>
        </p:nvSpPr>
        <p:spPr>
          <a:xfrm>
            <a:off x="-88850" y="4125525"/>
            <a:ext cx="41844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lang="ka-GE" sz="2000">
                <a:solidFill>
                  <a:srgbClr val="426194"/>
                </a:solidFill>
                <a:latin typeface="Merriweather"/>
                <a:ea typeface="Merriweather"/>
                <a:cs typeface="Merriweather"/>
                <a:sym typeface="Merriweather"/>
              </a:rPr>
              <a:t>Kutaisi International University</a:t>
            </a:r>
            <a:endParaRPr sz="2000">
              <a:solidFill>
                <a:srgbClr val="426194"/>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2000"/>
              <a:buFont typeface="Arial"/>
              <a:buNone/>
            </a:pPr>
            <a:r>
              <a:rPr lang="ka-GE" sz="2000">
                <a:solidFill>
                  <a:srgbClr val="426194"/>
                </a:solidFill>
                <a:latin typeface="Merriweather"/>
                <a:ea typeface="Merriweather"/>
                <a:cs typeface="Merriweather"/>
                <a:sym typeface="Merriweather"/>
              </a:rPr>
              <a:t>September 12, 2022</a:t>
            </a:r>
            <a:endParaRPr sz="2000">
              <a:solidFill>
                <a:srgbClr val="426194"/>
              </a:solidFill>
              <a:latin typeface="Merriweather"/>
              <a:ea typeface="Merriweather"/>
              <a:cs typeface="Merriweather"/>
              <a:sym typeface="Merriweather"/>
            </a:endParaRPr>
          </a:p>
        </p:txBody>
      </p:sp>
      <p:pic>
        <p:nvPicPr>
          <p:cNvPr id="47" name="Google Shape;47;p1"/>
          <p:cNvPicPr preferRelativeResize="0"/>
          <p:nvPr/>
        </p:nvPicPr>
        <p:blipFill rotWithShape="1">
          <a:blip r:embed="rId3">
            <a:alphaModFix/>
          </a:blip>
          <a:srcRect b="0" l="0" r="0" t="0"/>
          <a:stretch/>
        </p:blipFill>
        <p:spPr>
          <a:xfrm>
            <a:off x="6445125" y="-13575"/>
            <a:ext cx="1090750" cy="1090750"/>
          </a:xfrm>
          <a:prstGeom prst="rect">
            <a:avLst/>
          </a:prstGeom>
          <a:noFill/>
          <a:ln>
            <a:noFill/>
          </a:ln>
        </p:spPr>
      </p:pic>
      <p:pic>
        <p:nvPicPr>
          <p:cNvPr descr="https://collaborations.fz-juelich.de/ikp/cgswhp/images/logo.png" id="48" name="Google Shape;48;p1"/>
          <p:cNvPicPr preferRelativeResize="0"/>
          <p:nvPr/>
        </p:nvPicPr>
        <p:blipFill>
          <a:blip r:embed="rId4">
            <a:alphaModFix/>
          </a:blip>
          <a:stretch>
            <a:fillRect/>
          </a:stretch>
        </p:blipFill>
        <p:spPr>
          <a:xfrm>
            <a:off x="333750" y="-13576"/>
            <a:ext cx="1610350" cy="1104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g11a0a17ceb3_0_2"/>
          <p:cNvSpPr txBox="1"/>
          <p:nvPr>
            <p:ph idx="4294967295" type="subTitle"/>
          </p:nvPr>
        </p:nvSpPr>
        <p:spPr>
          <a:xfrm>
            <a:off x="108500" y="753495"/>
            <a:ext cx="8370300" cy="711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600"/>
              </a:spcBef>
              <a:spcAft>
                <a:spcPts val="0"/>
              </a:spcAft>
              <a:buClr>
                <a:schemeClr val="accent4"/>
              </a:buClr>
              <a:buSzPts val="2400"/>
              <a:buFont typeface="Roboto Condensed Light"/>
              <a:buNone/>
            </a:pPr>
            <a:r>
              <a:rPr b="1" lang="ka-GE" sz="2000">
                <a:solidFill>
                  <a:srgbClr val="3F5378"/>
                </a:solidFill>
                <a:latin typeface="Roboto Condensed"/>
                <a:ea typeface="Roboto Condensed"/>
                <a:cs typeface="Roboto Condensed"/>
                <a:sym typeface="Roboto Condensed"/>
              </a:rPr>
              <a:t>Agreements, signed between </a:t>
            </a:r>
            <a:r>
              <a:rPr b="1" lang="ka-GE" sz="2000">
                <a:solidFill>
                  <a:srgbClr val="FF9800"/>
                </a:solidFill>
                <a:latin typeface="Roboto Condensed"/>
                <a:ea typeface="Roboto Condensed"/>
                <a:cs typeface="Roboto Condensed"/>
                <a:sym typeface="Roboto Condensed"/>
              </a:rPr>
              <a:t>Georgian Technical University</a:t>
            </a:r>
            <a:r>
              <a:rPr b="1" lang="ka-GE" sz="2000">
                <a:solidFill>
                  <a:srgbClr val="3F5378"/>
                </a:solidFill>
                <a:latin typeface="Roboto Condensed"/>
                <a:ea typeface="Roboto Condensed"/>
                <a:cs typeface="Roboto Condensed"/>
                <a:sym typeface="Roboto Condensed"/>
              </a:rPr>
              <a:t> and the institutes of the </a:t>
            </a:r>
            <a:r>
              <a:rPr b="1" lang="ka-GE" sz="2000">
                <a:solidFill>
                  <a:srgbClr val="FF9800"/>
                </a:solidFill>
                <a:latin typeface="Roboto Condensed"/>
                <a:ea typeface="Roboto Condensed"/>
                <a:cs typeface="Roboto Condensed"/>
                <a:sym typeface="Roboto Condensed"/>
              </a:rPr>
              <a:t>Jülich Research Center</a:t>
            </a:r>
            <a:r>
              <a:rPr b="1" lang="ka-GE" sz="2000">
                <a:solidFill>
                  <a:srgbClr val="3F5378"/>
                </a:solidFill>
                <a:latin typeface="Roboto Condensed"/>
                <a:ea typeface="Roboto Condensed"/>
                <a:cs typeface="Roboto Condensed"/>
                <a:sym typeface="Roboto Condensed"/>
              </a:rPr>
              <a:t>:</a:t>
            </a:r>
            <a:endParaRPr b="1" sz="20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2000">
              <a:solidFill>
                <a:srgbClr val="3F5378"/>
              </a:solidFill>
              <a:latin typeface="Roboto Condensed"/>
              <a:ea typeface="Roboto Condensed"/>
              <a:cs typeface="Roboto Condensed"/>
              <a:sym typeface="Roboto Condensed"/>
            </a:endParaRPr>
          </a:p>
          <a:p>
            <a:pPr indent="-342900" lvl="0" marL="457200" marR="0" rtl="0" algn="l">
              <a:lnSpc>
                <a:spcPct val="115000"/>
              </a:lnSpc>
              <a:spcBef>
                <a:spcPts val="600"/>
              </a:spcBef>
              <a:spcAft>
                <a:spcPts val="0"/>
              </a:spcAft>
              <a:buClr>
                <a:srgbClr val="3F5378"/>
              </a:buClr>
              <a:buSzPts val="1800"/>
              <a:buFont typeface="Roboto Condensed"/>
              <a:buChar char="➢"/>
            </a:pPr>
            <a:r>
              <a:rPr lang="ka-GE" sz="1800">
                <a:solidFill>
                  <a:srgbClr val="3F5378"/>
                </a:solidFill>
                <a:latin typeface="Roboto Condensed"/>
                <a:ea typeface="Roboto Condensed"/>
                <a:cs typeface="Roboto Condensed"/>
                <a:sym typeface="Roboto Condensed"/>
              </a:rPr>
              <a:t>Institute of Nuclear Physics</a:t>
            </a:r>
            <a:endParaRPr sz="1800">
              <a:solidFill>
                <a:srgbClr val="3F5378"/>
              </a:solidFill>
              <a:latin typeface="Roboto Condensed"/>
              <a:ea typeface="Roboto Condensed"/>
              <a:cs typeface="Roboto Condensed"/>
              <a:sym typeface="Roboto Condensed"/>
            </a:endParaRPr>
          </a:p>
          <a:p>
            <a:pPr indent="-342900" lvl="0" marL="457200" marR="0" rtl="0" algn="l">
              <a:lnSpc>
                <a:spcPct val="115000"/>
              </a:lnSpc>
              <a:spcBef>
                <a:spcPts val="0"/>
              </a:spcBef>
              <a:spcAft>
                <a:spcPts val="0"/>
              </a:spcAft>
              <a:buClr>
                <a:srgbClr val="3F5378"/>
              </a:buClr>
              <a:buSzPts val="1800"/>
              <a:buFont typeface="Roboto Condensed"/>
              <a:buChar char="➢"/>
            </a:pPr>
            <a:r>
              <a:rPr lang="ka-GE" sz="1800">
                <a:solidFill>
                  <a:srgbClr val="3F5378"/>
                </a:solidFill>
                <a:latin typeface="Roboto Condensed"/>
                <a:ea typeface="Roboto Condensed"/>
                <a:cs typeface="Roboto Condensed"/>
                <a:sym typeface="Roboto Condensed"/>
              </a:rPr>
              <a:t>Institute of Neuroscience and Medicine </a:t>
            </a:r>
            <a:endParaRPr sz="1800">
              <a:solidFill>
                <a:srgbClr val="3F5378"/>
              </a:solidFill>
              <a:latin typeface="Roboto Condensed"/>
              <a:ea typeface="Roboto Condensed"/>
              <a:cs typeface="Roboto Condensed"/>
              <a:sym typeface="Roboto Condensed"/>
            </a:endParaRPr>
          </a:p>
          <a:p>
            <a:pPr indent="-342900" lvl="0" marL="457200" marR="0" rtl="0" algn="l">
              <a:lnSpc>
                <a:spcPct val="115000"/>
              </a:lnSpc>
              <a:spcBef>
                <a:spcPts val="0"/>
              </a:spcBef>
              <a:spcAft>
                <a:spcPts val="0"/>
              </a:spcAft>
              <a:buClr>
                <a:srgbClr val="3F5378"/>
              </a:buClr>
              <a:buSzPts val="1800"/>
              <a:buFont typeface="Roboto Condensed"/>
              <a:buChar char="➢"/>
            </a:pPr>
            <a:r>
              <a:rPr lang="ka-GE" sz="1800">
                <a:solidFill>
                  <a:srgbClr val="3F5378"/>
                </a:solidFill>
                <a:uFill>
                  <a:noFill/>
                </a:uFill>
                <a:latin typeface="Roboto Condensed"/>
                <a:ea typeface="Roboto Condensed"/>
                <a:cs typeface="Roboto Condensed"/>
                <a:sym typeface="Roboto Condensed"/>
                <a:hlinkClick r:id="rId3">
                  <a:extLst>
                    <a:ext uri="{A12FA001-AC4F-418D-AE19-62706E023703}">
                      <ahyp:hlinkClr val="tx"/>
                    </a:ext>
                  </a:extLst>
                </a:hlinkClick>
              </a:rPr>
              <a:t>Peter Grünberg Institute</a:t>
            </a:r>
            <a:endParaRPr sz="1800">
              <a:solidFill>
                <a:srgbClr val="3F5378"/>
              </a:solidFill>
              <a:latin typeface="Roboto Condensed"/>
              <a:ea typeface="Roboto Condensed"/>
              <a:cs typeface="Roboto Condensed"/>
              <a:sym typeface="Roboto Condensed"/>
            </a:endParaRPr>
          </a:p>
          <a:p>
            <a:pPr indent="-342900" lvl="0" marL="457200" marR="0" rtl="0" algn="l">
              <a:lnSpc>
                <a:spcPct val="115000"/>
              </a:lnSpc>
              <a:spcBef>
                <a:spcPts val="0"/>
              </a:spcBef>
              <a:spcAft>
                <a:spcPts val="0"/>
              </a:spcAft>
              <a:buClr>
                <a:srgbClr val="3F5378"/>
              </a:buClr>
              <a:buSzPts val="1800"/>
              <a:buFont typeface="Roboto Condensed"/>
              <a:buChar char="➢"/>
            </a:pPr>
            <a:r>
              <a:rPr lang="ka-GE" sz="1800">
                <a:solidFill>
                  <a:srgbClr val="3F5378"/>
                </a:solidFill>
                <a:latin typeface="Roboto Condensed"/>
                <a:ea typeface="Roboto Condensed"/>
                <a:cs typeface="Roboto Condensed"/>
                <a:sym typeface="Roboto Condensed"/>
              </a:rPr>
              <a:t>Institute of Energy and Climate Research</a:t>
            </a:r>
            <a:endParaRPr sz="1800">
              <a:solidFill>
                <a:srgbClr val="3F5378"/>
              </a:solidFill>
              <a:latin typeface="Roboto Condensed"/>
              <a:ea typeface="Roboto Condensed"/>
              <a:cs typeface="Roboto Condensed"/>
              <a:sym typeface="Roboto Condensed"/>
            </a:endParaRPr>
          </a:p>
          <a:p>
            <a:pPr indent="-342900" lvl="0" marL="457200" rtl="0" algn="just">
              <a:lnSpc>
                <a:spcPct val="150000"/>
              </a:lnSpc>
              <a:spcBef>
                <a:spcPts val="0"/>
              </a:spcBef>
              <a:spcAft>
                <a:spcPts val="0"/>
              </a:spcAft>
              <a:buClr>
                <a:srgbClr val="3F5378"/>
              </a:buClr>
              <a:buSzPts val="1800"/>
              <a:buFont typeface="Roboto Condensed"/>
              <a:buChar char="➢"/>
            </a:pPr>
            <a:r>
              <a:rPr lang="ka-GE" sz="1800">
                <a:solidFill>
                  <a:srgbClr val="3F5378"/>
                </a:solidFill>
                <a:latin typeface="Roboto Condensed"/>
                <a:ea typeface="Roboto Condensed"/>
                <a:cs typeface="Roboto Condensed"/>
                <a:sym typeface="Roboto Condensed"/>
              </a:rPr>
              <a:t>Institute of Engineering, Electronics and Analytics</a:t>
            </a:r>
            <a:endParaRPr sz="1600">
              <a:solidFill>
                <a:srgbClr val="000000"/>
              </a:solidFill>
              <a:latin typeface="Merriweather"/>
              <a:ea typeface="Merriweather"/>
              <a:cs typeface="Merriweather"/>
              <a:sym typeface="Merriweather"/>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400">
              <a:solidFill>
                <a:srgbClr val="3F5378"/>
              </a:solidFill>
              <a:latin typeface="Roboto Condensed"/>
              <a:ea typeface="Roboto Condensed"/>
              <a:cs typeface="Roboto Condensed"/>
              <a:sym typeface="Roboto Condensed"/>
            </a:endParaRPr>
          </a:p>
          <a:p>
            <a:pPr indent="0" lvl="0" marL="76200" marR="0" rtl="0" algn="l">
              <a:lnSpc>
                <a:spcPct val="100000"/>
              </a:lnSpc>
              <a:spcBef>
                <a:spcPts val="600"/>
              </a:spcBef>
              <a:spcAft>
                <a:spcPts val="0"/>
              </a:spcAft>
              <a:buClr>
                <a:schemeClr val="accent4"/>
              </a:buClr>
              <a:buSzPts val="2400"/>
              <a:buFont typeface="Roboto Condensed Light"/>
              <a:buNone/>
            </a:pPr>
            <a:br>
              <a:rPr b="0" i="0" lang="ka-GE" sz="2000" u="none" cap="none" strike="noStrike">
                <a:solidFill>
                  <a:srgbClr val="3F5378"/>
                </a:solidFill>
                <a:latin typeface="Roboto Condensed Light"/>
                <a:ea typeface="Roboto Condensed Light"/>
                <a:cs typeface="Roboto Condensed Light"/>
                <a:sym typeface="Roboto Condensed Light"/>
              </a:rPr>
            </a:br>
            <a:endParaRPr b="1" i="0" sz="2000" u="none" cap="none" strike="noStrike">
              <a:solidFill>
                <a:srgbClr val="3F5378"/>
              </a:solidFill>
              <a:latin typeface="Roboto Condensed Light"/>
              <a:ea typeface="Roboto Condensed Light"/>
              <a:cs typeface="Roboto Condensed Light"/>
              <a:sym typeface="Roboto Condensed Light"/>
            </a:endParaRPr>
          </a:p>
        </p:txBody>
      </p:sp>
      <p:sp>
        <p:nvSpPr>
          <p:cNvPr id="54" name="Google Shape;54;g11a0a17ceb3_0_2"/>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ka-GE"/>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152a0aa34b8_0_3"/>
          <p:cNvSpPr txBox="1"/>
          <p:nvPr>
            <p:ph idx="4294967295" type="subTitle"/>
          </p:nvPr>
        </p:nvSpPr>
        <p:spPr>
          <a:xfrm>
            <a:off x="108500" y="753495"/>
            <a:ext cx="8370300" cy="711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600"/>
              </a:spcBef>
              <a:spcAft>
                <a:spcPts val="0"/>
              </a:spcAft>
              <a:buClr>
                <a:schemeClr val="accent4"/>
              </a:buClr>
              <a:buSzPts val="2400"/>
              <a:buFont typeface="Roboto Condensed Light"/>
              <a:buNone/>
            </a:pPr>
            <a:r>
              <a:rPr b="1" lang="ka-GE" sz="2000">
                <a:solidFill>
                  <a:srgbClr val="3F5378"/>
                </a:solidFill>
                <a:latin typeface="Roboto Condensed"/>
                <a:ea typeface="Roboto Condensed"/>
                <a:cs typeface="Roboto Condensed"/>
                <a:sym typeface="Roboto Condensed"/>
              </a:rPr>
              <a:t>Georgian - German Science Bridge Collaboration:</a:t>
            </a:r>
            <a:endParaRPr b="1" sz="20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600">
              <a:solidFill>
                <a:srgbClr val="3F5378"/>
              </a:solidFill>
              <a:latin typeface="Roboto Condensed"/>
              <a:ea typeface="Roboto Condensed"/>
              <a:cs typeface="Roboto Condensed"/>
              <a:sym typeface="Roboto Condensed"/>
            </a:endParaRPr>
          </a:p>
          <a:p>
            <a:pPr indent="0" lvl="0" marL="0" rtl="0" algn="just">
              <a:lnSpc>
                <a:spcPct val="150000"/>
              </a:lnSpc>
              <a:spcBef>
                <a:spcPts val="0"/>
              </a:spcBef>
              <a:spcAft>
                <a:spcPts val="0"/>
              </a:spcAft>
              <a:buNone/>
            </a:pPr>
            <a:r>
              <a:rPr lang="ka-GE" sz="1800">
                <a:solidFill>
                  <a:srgbClr val="3F5378"/>
                </a:solidFill>
                <a:latin typeface="Roboto Condensed"/>
                <a:ea typeface="Roboto Condensed"/>
                <a:cs typeface="Roboto Condensed"/>
                <a:sym typeface="Roboto Condensed"/>
              </a:rPr>
              <a:t>In October 2013, an </a:t>
            </a:r>
            <a:r>
              <a:rPr lang="ka-GE" sz="1800">
                <a:solidFill>
                  <a:srgbClr val="FF9800"/>
                </a:solidFill>
                <a:latin typeface="Roboto Condensed"/>
                <a:ea typeface="Roboto Condensed"/>
                <a:cs typeface="Roboto Condensed"/>
                <a:sym typeface="Roboto Condensed"/>
              </a:rPr>
              <a:t>Agreement</a:t>
            </a:r>
            <a:r>
              <a:rPr lang="ka-GE" sz="1800">
                <a:solidFill>
                  <a:srgbClr val="3F5378"/>
                </a:solidFill>
                <a:latin typeface="Roboto Condensed"/>
                <a:ea typeface="Roboto Condensed"/>
                <a:cs typeface="Roboto Condensed"/>
                <a:sym typeface="Roboto Condensed"/>
              </a:rPr>
              <a:t> was signed between Georgain Technical Unviersity and  Jülich Research Center, according to which </a:t>
            </a:r>
            <a:r>
              <a:rPr lang="ka-GE" sz="1800">
                <a:solidFill>
                  <a:srgbClr val="FF9800"/>
                </a:solidFill>
                <a:latin typeface="Roboto Condensed"/>
                <a:ea typeface="Roboto Condensed"/>
                <a:cs typeface="Roboto Condensed"/>
                <a:sym typeface="Roboto Condensed"/>
              </a:rPr>
              <a:t>Jülich Research Center</a:t>
            </a:r>
            <a:r>
              <a:rPr lang="ka-GE" sz="1800">
                <a:solidFill>
                  <a:srgbClr val="3F5378"/>
                </a:solidFill>
                <a:latin typeface="Roboto Condensed"/>
                <a:ea typeface="Roboto Condensed"/>
                <a:cs typeface="Roboto Condensed"/>
                <a:sym typeface="Roboto Condensed"/>
              </a:rPr>
              <a:t> transferred </a:t>
            </a:r>
            <a:r>
              <a:rPr lang="ka-GE" sz="1800">
                <a:solidFill>
                  <a:srgbClr val="FF9800"/>
                </a:solidFill>
                <a:latin typeface="Roboto Condensed"/>
                <a:ea typeface="Roboto Condensed"/>
                <a:cs typeface="Roboto Condensed"/>
                <a:sym typeface="Roboto Condensed"/>
              </a:rPr>
              <a:t>technical equipment and a mini-laboratory for magnetic resonance imaging</a:t>
            </a:r>
            <a:r>
              <a:rPr lang="ka-GE" sz="1800">
                <a:solidFill>
                  <a:srgbClr val="3F5378"/>
                </a:solidFill>
                <a:latin typeface="Roboto Condensed"/>
                <a:ea typeface="Roboto Condensed"/>
                <a:cs typeface="Roboto Condensed"/>
                <a:sym typeface="Roboto Condensed"/>
              </a:rPr>
              <a:t> to the department of </a:t>
            </a:r>
            <a:r>
              <a:rPr lang="ka-GE" sz="1800">
                <a:solidFill>
                  <a:srgbClr val="FF9800"/>
                </a:solidFill>
                <a:latin typeface="Roboto Condensed"/>
                <a:ea typeface="Roboto Condensed"/>
                <a:cs typeface="Roboto Condensed"/>
                <a:sym typeface="Roboto Condensed"/>
              </a:rPr>
              <a:t>Engineering Physics of GTU</a:t>
            </a:r>
            <a:r>
              <a:rPr lang="ka-GE" sz="1800">
                <a:solidFill>
                  <a:srgbClr val="3F5378"/>
                </a:solidFill>
                <a:latin typeface="Roboto Condensed"/>
                <a:ea typeface="Roboto Condensed"/>
                <a:cs typeface="Roboto Condensed"/>
                <a:sym typeface="Roboto Condensed"/>
              </a:rPr>
              <a:t>, Faculty of Informatics and Control Systems.</a:t>
            </a:r>
            <a:endParaRPr sz="1800">
              <a:solidFill>
                <a:srgbClr val="3F5378"/>
              </a:solidFill>
              <a:latin typeface="Roboto Condensed"/>
              <a:ea typeface="Roboto Condensed"/>
              <a:cs typeface="Roboto Condensed"/>
              <a:sym typeface="Roboto Condensed"/>
            </a:endParaRPr>
          </a:p>
          <a:p>
            <a:pPr indent="0" lvl="0" marL="0" rtl="0" algn="just">
              <a:lnSpc>
                <a:spcPct val="150000"/>
              </a:lnSpc>
              <a:spcBef>
                <a:spcPts val="0"/>
              </a:spcBef>
              <a:spcAft>
                <a:spcPts val="0"/>
              </a:spcAft>
              <a:buNone/>
            </a:pPr>
            <a:r>
              <a:t/>
            </a:r>
            <a:endParaRPr sz="14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400">
              <a:solidFill>
                <a:srgbClr val="3F5378"/>
              </a:solidFill>
              <a:latin typeface="Roboto Condensed"/>
              <a:ea typeface="Roboto Condensed"/>
              <a:cs typeface="Roboto Condensed"/>
              <a:sym typeface="Roboto Condensed"/>
            </a:endParaRPr>
          </a:p>
          <a:p>
            <a:pPr indent="0" lvl="0" marL="76200" marR="0" rtl="0" algn="l">
              <a:lnSpc>
                <a:spcPct val="100000"/>
              </a:lnSpc>
              <a:spcBef>
                <a:spcPts val="600"/>
              </a:spcBef>
              <a:spcAft>
                <a:spcPts val="0"/>
              </a:spcAft>
              <a:buClr>
                <a:schemeClr val="accent4"/>
              </a:buClr>
              <a:buSzPts val="2400"/>
              <a:buFont typeface="Roboto Condensed Light"/>
              <a:buNone/>
            </a:pPr>
            <a:br>
              <a:rPr b="0" i="0" lang="ka-GE" sz="2000" u="none" cap="none" strike="noStrike">
                <a:solidFill>
                  <a:srgbClr val="3F5378"/>
                </a:solidFill>
                <a:latin typeface="Roboto Condensed Light"/>
                <a:ea typeface="Roboto Condensed Light"/>
                <a:cs typeface="Roboto Condensed Light"/>
                <a:sym typeface="Roboto Condensed Light"/>
              </a:rPr>
            </a:br>
            <a:endParaRPr b="1" i="0" sz="2000" u="none" cap="none" strike="noStrike">
              <a:solidFill>
                <a:srgbClr val="3F5378"/>
              </a:solidFill>
              <a:latin typeface="Roboto Condensed Light"/>
              <a:ea typeface="Roboto Condensed Light"/>
              <a:cs typeface="Roboto Condensed Light"/>
              <a:sym typeface="Roboto Condensed Light"/>
            </a:endParaRPr>
          </a:p>
        </p:txBody>
      </p:sp>
      <p:sp>
        <p:nvSpPr>
          <p:cNvPr id="60" name="Google Shape;60;g152a0aa34b8_0_3"/>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ka-GE"/>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g152a0aa34b8_0_8"/>
          <p:cNvSpPr txBox="1"/>
          <p:nvPr>
            <p:ph idx="4294967295" type="subTitle"/>
          </p:nvPr>
        </p:nvSpPr>
        <p:spPr>
          <a:xfrm>
            <a:off x="108500" y="753495"/>
            <a:ext cx="8370300" cy="711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600"/>
              </a:spcBef>
              <a:spcAft>
                <a:spcPts val="0"/>
              </a:spcAft>
              <a:buClr>
                <a:schemeClr val="accent4"/>
              </a:buClr>
              <a:buSzPts val="2400"/>
              <a:buFont typeface="Roboto Condensed Light"/>
              <a:buNone/>
            </a:pPr>
            <a:r>
              <a:rPr b="1" lang="ka-GE" sz="2000">
                <a:solidFill>
                  <a:srgbClr val="3F5378"/>
                </a:solidFill>
                <a:latin typeface="Roboto Condensed"/>
                <a:ea typeface="Roboto Condensed"/>
                <a:cs typeface="Roboto Condensed"/>
                <a:sym typeface="Roboto Condensed"/>
              </a:rPr>
              <a:t>Georgian - German Science Bridge Collaboration:</a:t>
            </a:r>
            <a:endParaRPr b="1" sz="20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600">
              <a:solidFill>
                <a:srgbClr val="3F5378"/>
              </a:solidFill>
              <a:latin typeface="Roboto Condensed"/>
              <a:ea typeface="Roboto Condensed"/>
              <a:cs typeface="Roboto Condensed"/>
              <a:sym typeface="Roboto Condensed"/>
            </a:endParaRPr>
          </a:p>
          <a:p>
            <a:pPr indent="0" lvl="0" marL="0" rtl="0" algn="just">
              <a:lnSpc>
                <a:spcPct val="150000"/>
              </a:lnSpc>
              <a:spcBef>
                <a:spcPts val="0"/>
              </a:spcBef>
              <a:spcAft>
                <a:spcPts val="0"/>
              </a:spcAft>
              <a:buNone/>
            </a:pPr>
            <a:r>
              <a:rPr lang="ka-GE" sz="1800">
                <a:solidFill>
                  <a:srgbClr val="3F5378"/>
                </a:solidFill>
                <a:latin typeface="Roboto Condensed"/>
                <a:ea typeface="Roboto Condensed"/>
                <a:cs typeface="Roboto Condensed"/>
                <a:sym typeface="Roboto Condensed"/>
              </a:rPr>
              <a:t>Since 2012, Master and Phd students of the Engineering Physics programs of the Georgain Technical Unviersity have been participating in the grant competition, which is held under an agreement between the </a:t>
            </a:r>
            <a:r>
              <a:rPr lang="ka-GE" sz="1800">
                <a:solidFill>
                  <a:srgbClr val="FF9800"/>
                </a:solidFill>
                <a:latin typeface="Roboto Condensed"/>
                <a:ea typeface="Roboto Condensed"/>
                <a:cs typeface="Roboto Condensed"/>
                <a:sym typeface="Roboto Condensed"/>
              </a:rPr>
              <a:t>Shota Rustaveli National Science Foundation of Georgia</a:t>
            </a:r>
            <a:r>
              <a:rPr lang="ka-GE" sz="1800">
                <a:solidFill>
                  <a:srgbClr val="3F5378"/>
                </a:solidFill>
                <a:latin typeface="Roboto Condensed"/>
                <a:ea typeface="Roboto Condensed"/>
                <a:cs typeface="Roboto Condensed"/>
                <a:sym typeface="Roboto Condensed"/>
              </a:rPr>
              <a:t> and the </a:t>
            </a:r>
            <a:r>
              <a:rPr lang="ka-GE" sz="1800">
                <a:solidFill>
                  <a:srgbClr val="FF9800"/>
                </a:solidFill>
                <a:latin typeface="Roboto Condensed"/>
                <a:ea typeface="Roboto Condensed"/>
                <a:cs typeface="Roboto Condensed"/>
                <a:sym typeface="Roboto Condensed"/>
              </a:rPr>
              <a:t>Jülich Research Center</a:t>
            </a:r>
            <a:r>
              <a:rPr lang="ka-GE" sz="1800">
                <a:solidFill>
                  <a:srgbClr val="3F5378"/>
                </a:solidFill>
                <a:latin typeface="Roboto Condensed"/>
                <a:ea typeface="Roboto Condensed"/>
                <a:cs typeface="Roboto Condensed"/>
                <a:sym typeface="Roboto Condensed"/>
              </a:rPr>
              <a:t>.</a:t>
            </a:r>
            <a:endParaRPr sz="1800">
              <a:solidFill>
                <a:srgbClr val="3F5378"/>
              </a:solidFill>
              <a:latin typeface="Roboto Condensed"/>
              <a:ea typeface="Roboto Condensed"/>
              <a:cs typeface="Roboto Condensed"/>
              <a:sym typeface="Roboto Condensed"/>
            </a:endParaRPr>
          </a:p>
          <a:p>
            <a:pPr indent="0" lvl="0" marL="0" rtl="0" algn="just">
              <a:lnSpc>
                <a:spcPct val="150000"/>
              </a:lnSpc>
              <a:spcBef>
                <a:spcPts val="0"/>
              </a:spcBef>
              <a:spcAft>
                <a:spcPts val="0"/>
              </a:spcAft>
              <a:buNone/>
            </a:pPr>
            <a:r>
              <a:rPr lang="ka-GE" sz="1800">
                <a:solidFill>
                  <a:srgbClr val="FF9800"/>
                </a:solidFill>
                <a:latin typeface="Roboto Condensed"/>
                <a:ea typeface="Roboto Condensed"/>
                <a:cs typeface="Roboto Condensed"/>
                <a:sym typeface="Roboto Condensed"/>
              </a:rPr>
              <a:t>6</a:t>
            </a:r>
            <a:r>
              <a:rPr lang="ka-GE" sz="1800">
                <a:solidFill>
                  <a:srgbClr val="3F5378"/>
                </a:solidFill>
                <a:latin typeface="Roboto Condensed"/>
                <a:ea typeface="Roboto Condensed"/>
                <a:cs typeface="Roboto Condensed"/>
                <a:sym typeface="Roboto Condensed"/>
              </a:rPr>
              <a:t> </a:t>
            </a:r>
            <a:r>
              <a:rPr lang="ka-GE" sz="1800">
                <a:solidFill>
                  <a:srgbClr val="FF9800"/>
                </a:solidFill>
                <a:latin typeface="Roboto Condensed"/>
                <a:ea typeface="Roboto Condensed"/>
                <a:cs typeface="Roboto Condensed"/>
                <a:sym typeface="Roboto Condensed"/>
              </a:rPr>
              <a:t>Master</a:t>
            </a:r>
            <a:r>
              <a:rPr lang="ka-GE" sz="1800">
                <a:solidFill>
                  <a:srgbClr val="3F5378"/>
                </a:solidFill>
                <a:latin typeface="Roboto Condensed"/>
                <a:ea typeface="Roboto Condensed"/>
                <a:cs typeface="Roboto Condensed"/>
                <a:sym typeface="Roboto Condensed"/>
              </a:rPr>
              <a:t> and</a:t>
            </a:r>
            <a:r>
              <a:rPr lang="ka-GE" sz="1800">
                <a:solidFill>
                  <a:srgbClr val="FF9800"/>
                </a:solidFill>
                <a:latin typeface="Roboto Condensed"/>
                <a:ea typeface="Roboto Condensed"/>
                <a:cs typeface="Roboto Condensed"/>
                <a:sym typeface="Roboto Condensed"/>
              </a:rPr>
              <a:t> 7 PhD</a:t>
            </a:r>
            <a:r>
              <a:rPr lang="ka-GE" sz="1800">
                <a:solidFill>
                  <a:srgbClr val="3F5378"/>
                </a:solidFill>
                <a:latin typeface="Roboto Condensed"/>
                <a:ea typeface="Roboto Condensed"/>
                <a:cs typeface="Roboto Condensed"/>
                <a:sym typeface="Roboto Condensed"/>
              </a:rPr>
              <a:t> grants were won by students only from Georgain Technical University.</a:t>
            </a:r>
            <a:endParaRPr sz="1800">
              <a:solidFill>
                <a:srgbClr val="3F5378"/>
              </a:solidFill>
              <a:latin typeface="Roboto Condensed"/>
              <a:ea typeface="Roboto Condensed"/>
              <a:cs typeface="Roboto Condensed"/>
              <a:sym typeface="Roboto Condensed"/>
            </a:endParaRPr>
          </a:p>
          <a:p>
            <a:pPr indent="0" lvl="0" marL="0" rtl="0" algn="just">
              <a:lnSpc>
                <a:spcPct val="150000"/>
              </a:lnSpc>
              <a:spcBef>
                <a:spcPts val="0"/>
              </a:spcBef>
              <a:spcAft>
                <a:spcPts val="0"/>
              </a:spcAft>
              <a:buNone/>
            </a:pPr>
            <a:r>
              <a:t/>
            </a:r>
            <a:endParaRPr sz="14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400">
              <a:solidFill>
                <a:srgbClr val="3F5378"/>
              </a:solidFill>
              <a:latin typeface="Roboto Condensed"/>
              <a:ea typeface="Roboto Condensed"/>
              <a:cs typeface="Roboto Condensed"/>
              <a:sym typeface="Roboto Condensed"/>
            </a:endParaRPr>
          </a:p>
          <a:p>
            <a:pPr indent="0" lvl="0" marL="76200" marR="0" rtl="0" algn="l">
              <a:lnSpc>
                <a:spcPct val="100000"/>
              </a:lnSpc>
              <a:spcBef>
                <a:spcPts val="600"/>
              </a:spcBef>
              <a:spcAft>
                <a:spcPts val="0"/>
              </a:spcAft>
              <a:buClr>
                <a:schemeClr val="accent4"/>
              </a:buClr>
              <a:buSzPts val="2400"/>
              <a:buFont typeface="Roboto Condensed Light"/>
              <a:buNone/>
            </a:pPr>
            <a:br>
              <a:rPr b="0" i="0" lang="ka-GE" sz="2000" u="none" cap="none" strike="noStrike">
                <a:solidFill>
                  <a:srgbClr val="3F5378"/>
                </a:solidFill>
                <a:latin typeface="Roboto Condensed Light"/>
                <a:ea typeface="Roboto Condensed Light"/>
                <a:cs typeface="Roboto Condensed Light"/>
                <a:sym typeface="Roboto Condensed Light"/>
              </a:rPr>
            </a:br>
            <a:endParaRPr b="1" i="0" sz="2000" u="none" cap="none" strike="noStrike">
              <a:solidFill>
                <a:srgbClr val="3F5378"/>
              </a:solidFill>
              <a:latin typeface="Roboto Condensed Light"/>
              <a:ea typeface="Roboto Condensed Light"/>
              <a:cs typeface="Roboto Condensed Light"/>
              <a:sym typeface="Roboto Condensed Light"/>
            </a:endParaRPr>
          </a:p>
        </p:txBody>
      </p:sp>
      <p:sp>
        <p:nvSpPr>
          <p:cNvPr id="66" name="Google Shape;66;g152a0aa34b8_0_8"/>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ka-GE"/>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g152a0aa34b8_0_13"/>
          <p:cNvSpPr txBox="1"/>
          <p:nvPr>
            <p:ph idx="4294967295" type="subTitle"/>
          </p:nvPr>
        </p:nvSpPr>
        <p:spPr>
          <a:xfrm>
            <a:off x="108500" y="753495"/>
            <a:ext cx="8370300" cy="711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600"/>
              </a:spcBef>
              <a:spcAft>
                <a:spcPts val="0"/>
              </a:spcAft>
              <a:buClr>
                <a:schemeClr val="accent4"/>
              </a:buClr>
              <a:buSzPts val="2400"/>
              <a:buFont typeface="Roboto Condensed Light"/>
              <a:buNone/>
            </a:pPr>
            <a:r>
              <a:rPr b="1" lang="ka-GE" sz="2000">
                <a:solidFill>
                  <a:srgbClr val="3F5378"/>
                </a:solidFill>
                <a:latin typeface="Roboto Condensed"/>
                <a:ea typeface="Roboto Condensed"/>
                <a:cs typeface="Roboto Condensed"/>
                <a:sym typeface="Roboto Condensed"/>
              </a:rPr>
              <a:t>Honorary Doctors of the Georgian Technical University </a:t>
            </a:r>
            <a:endParaRPr b="1" sz="20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600">
              <a:solidFill>
                <a:srgbClr val="3F5378"/>
              </a:solidFill>
              <a:latin typeface="Roboto Condensed"/>
              <a:ea typeface="Roboto Condensed"/>
              <a:cs typeface="Roboto Condensed"/>
              <a:sym typeface="Roboto Condensed"/>
            </a:endParaRPr>
          </a:p>
          <a:p>
            <a:pPr indent="0" lvl="0" marL="0" rtl="0" algn="just">
              <a:lnSpc>
                <a:spcPct val="150000"/>
              </a:lnSpc>
              <a:spcBef>
                <a:spcPts val="0"/>
              </a:spcBef>
              <a:spcAft>
                <a:spcPts val="0"/>
              </a:spcAft>
              <a:buNone/>
            </a:pPr>
            <a:r>
              <a:rPr lang="ka-GE" sz="1800">
                <a:solidFill>
                  <a:srgbClr val="3F5378"/>
                </a:solidFill>
                <a:latin typeface="Roboto Condensed"/>
                <a:ea typeface="Roboto Condensed"/>
                <a:cs typeface="Roboto Condensed"/>
                <a:sym typeface="Roboto Condensed"/>
              </a:rPr>
              <a:t>Member of the Board of Directors of Jülich Research Center </a:t>
            </a:r>
            <a:r>
              <a:rPr lang="ka-GE" sz="1800">
                <a:solidFill>
                  <a:srgbClr val="FF9800"/>
                </a:solidFill>
                <a:latin typeface="Roboto Condensed"/>
                <a:ea typeface="Roboto Condensed"/>
                <a:cs typeface="Roboto Condensed"/>
                <a:sym typeface="Roboto Condensed"/>
              </a:rPr>
              <a:t>Dr. Sebastian Schmidt</a:t>
            </a:r>
            <a:endParaRPr sz="1800">
              <a:solidFill>
                <a:srgbClr val="FF9800"/>
              </a:solidFill>
              <a:latin typeface="Roboto Condensed"/>
              <a:ea typeface="Roboto Condensed"/>
              <a:cs typeface="Roboto Condensed"/>
              <a:sym typeface="Roboto Condensed"/>
            </a:endParaRPr>
          </a:p>
          <a:p>
            <a:pPr indent="0" lvl="0" marL="0" marR="0" rtl="0" algn="just">
              <a:lnSpc>
                <a:spcPct val="150000"/>
              </a:lnSpc>
              <a:spcBef>
                <a:spcPts val="0"/>
              </a:spcBef>
              <a:spcAft>
                <a:spcPts val="0"/>
              </a:spcAft>
              <a:buNone/>
            </a:pPr>
            <a:r>
              <a:rPr lang="ka-GE" sz="1800">
                <a:solidFill>
                  <a:srgbClr val="3F5378"/>
                </a:solidFill>
                <a:latin typeface="Roboto Condensed"/>
                <a:ea typeface="Roboto Condensed"/>
                <a:cs typeface="Roboto Condensed"/>
                <a:sym typeface="Roboto Condensed"/>
              </a:rPr>
              <a:t>Director of the Institute of Nuclear Physics </a:t>
            </a:r>
            <a:r>
              <a:rPr lang="ka-GE" sz="1800">
                <a:solidFill>
                  <a:srgbClr val="FF9800"/>
                </a:solidFill>
                <a:latin typeface="Roboto Condensed"/>
                <a:ea typeface="Roboto Condensed"/>
                <a:cs typeface="Roboto Condensed"/>
                <a:sym typeface="Roboto Condensed"/>
              </a:rPr>
              <a:t>Dr. Hans Stroer</a:t>
            </a:r>
            <a:endParaRPr sz="1800">
              <a:solidFill>
                <a:srgbClr val="FF9800"/>
              </a:solidFill>
              <a:latin typeface="Roboto Condensed"/>
              <a:ea typeface="Roboto Condensed"/>
              <a:cs typeface="Roboto Condensed"/>
              <a:sym typeface="Roboto Condensed"/>
            </a:endParaRPr>
          </a:p>
          <a:p>
            <a:pPr indent="0" lvl="0" marL="0" marR="0" rtl="0" algn="just">
              <a:lnSpc>
                <a:spcPct val="150000"/>
              </a:lnSpc>
              <a:spcBef>
                <a:spcPts val="0"/>
              </a:spcBef>
              <a:spcAft>
                <a:spcPts val="0"/>
              </a:spcAft>
              <a:buNone/>
            </a:pPr>
            <a:r>
              <a:rPr lang="ka-GE" sz="1800">
                <a:solidFill>
                  <a:srgbClr val="3F5378"/>
                </a:solidFill>
                <a:latin typeface="Roboto Condensed"/>
                <a:ea typeface="Roboto Condensed"/>
                <a:cs typeface="Roboto Condensed"/>
                <a:sym typeface="Roboto Condensed"/>
              </a:rPr>
              <a:t>Director of the Institute of Neuroscience and Medicine </a:t>
            </a:r>
            <a:r>
              <a:rPr lang="ka-GE" sz="1800">
                <a:solidFill>
                  <a:srgbClr val="FF9800"/>
                </a:solidFill>
                <a:latin typeface="Roboto Condensed"/>
                <a:ea typeface="Roboto Condensed"/>
                <a:cs typeface="Roboto Condensed"/>
                <a:sym typeface="Roboto Condensed"/>
              </a:rPr>
              <a:t>Dr. Nadim Jon Shah</a:t>
            </a:r>
            <a:endParaRPr sz="1800">
              <a:solidFill>
                <a:srgbClr val="FF9800"/>
              </a:solidFill>
              <a:latin typeface="Roboto Condensed"/>
              <a:ea typeface="Roboto Condensed"/>
              <a:cs typeface="Roboto Condensed"/>
              <a:sym typeface="Roboto Condensed"/>
            </a:endParaRPr>
          </a:p>
          <a:p>
            <a:pPr indent="0" lvl="0" marL="0" rtl="0" algn="just">
              <a:lnSpc>
                <a:spcPct val="150000"/>
              </a:lnSpc>
              <a:spcBef>
                <a:spcPts val="0"/>
              </a:spcBef>
              <a:spcAft>
                <a:spcPts val="0"/>
              </a:spcAft>
              <a:buNone/>
            </a:pPr>
            <a:r>
              <a:t/>
            </a:r>
            <a:endParaRPr sz="14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400">
              <a:solidFill>
                <a:srgbClr val="3F5378"/>
              </a:solidFill>
              <a:latin typeface="Roboto Condensed"/>
              <a:ea typeface="Roboto Condensed"/>
              <a:cs typeface="Roboto Condensed"/>
              <a:sym typeface="Roboto Condensed"/>
            </a:endParaRPr>
          </a:p>
          <a:p>
            <a:pPr indent="0" lvl="0" marL="76200" marR="0" rtl="0" algn="l">
              <a:lnSpc>
                <a:spcPct val="100000"/>
              </a:lnSpc>
              <a:spcBef>
                <a:spcPts val="600"/>
              </a:spcBef>
              <a:spcAft>
                <a:spcPts val="0"/>
              </a:spcAft>
              <a:buClr>
                <a:schemeClr val="accent4"/>
              </a:buClr>
              <a:buSzPts val="2400"/>
              <a:buFont typeface="Roboto Condensed Light"/>
              <a:buNone/>
            </a:pPr>
            <a:br>
              <a:rPr b="0" i="0" lang="ka-GE" sz="2000" u="none" cap="none" strike="noStrike">
                <a:solidFill>
                  <a:srgbClr val="3F5378"/>
                </a:solidFill>
                <a:latin typeface="Roboto Condensed Light"/>
                <a:ea typeface="Roboto Condensed Light"/>
                <a:cs typeface="Roboto Condensed Light"/>
                <a:sym typeface="Roboto Condensed Light"/>
              </a:rPr>
            </a:br>
            <a:endParaRPr b="1" i="0" sz="2000" u="none" cap="none" strike="noStrike">
              <a:solidFill>
                <a:srgbClr val="3F5378"/>
              </a:solidFill>
              <a:latin typeface="Roboto Condensed Light"/>
              <a:ea typeface="Roboto Condensed Light"/>
              <a:cs typeface="Roboto Condensed Light"/>
              <a:sym typeface="Roboto Condensed Light"/>
            </a:endParaRPr>
          </a:p>
        </p:txBody>
      </p:sp>
      <p:sp>
        <p:nvSpPr>
          <p:cNvPr id="72" name="Google Shape;72;g152a0aa34b8_0_13"/>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ka-GE"/>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g152a0aa34b8_0_19"/>
          <p:cNvSpPr txBox="1"/>
          <p:nvPr>
            <p:ph idx="4294967295" type="subTitle"/>
          </p:nvPr>
        </p:nvSpPr>
        <p:spPr>
          <a:xfrm>
            <a:off x="108500" y="753495"/>
            <a:ext cx="8370300" cy="711000"/>
          </a:xfrm>
          <a:prstGeom prst="rect">
            <a:avLst/>
          </a:prstGeom>
          <a:noFill/>
          <a:ln>
            <a:noFill/>
          </a:ln>
        </p:spPr>
        <p:txBody>
          <a:bodyPr anchorCtr="0" anchor="t" bIns="91425" lIns="91425" spcFirstLastPara="1" rIns="91425" wrap="square" tIns="91425">
            <a:noAutofit/>
          </a:bodyPr>
          <a:lstStyle/>
          <a:p>
            <a:pPr indent="0" lvl="0" marL="0" rtl="0" algn="just">
              <a:lnSpc>
                <a:spcPct val="150000"/>
              </a:lnSpc>
              <a:spcBef>
                <a:spcPts val="0"/>
              </a:spcBef>
              <a:spcAft>
                <a:spcPts val="0"/>
              </a:spcAft>
              <a:buNone/>
            </a:pPr>
            <a:r>
              <a:rPr b="1" lang="ka-GE" sz="2000">
                <a:solidFill>
                  <a:srgbClr val="3F5378"/>
                </a:solidFill>
                <a:latin typeface="Roboto Condensed"/>
                <a:ea typeface="Roboto Condensed"/>
                <a:cs typeface="Roboto Condensed"/>
                <a:sym typeface="Roboto Condensed"/>
              </a:rPr>
              <a:t>Series of lectures - “Autumn lectures in Tbilisi” - Since 2013</a:t>
            </a:r>
            <a:endParaRPr b="1" sz="20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600">
              <a:solidFill>
                <a:srgbClr val="3F5378"/>
              </a:solidFill>
              <a:latin typeface="Roboto Condensed"/>
              <a:ea typeface="Roboto Condensed"/>
              <a:cs typeface="Roboto Condensed"/>
              <a:sym typeface="Roboto Condensed"/>
            </a:endParaRPr>
          </a:p>
          <a:p>
            <a:pPr indent="-342900" lvl="0" marL="457200" marR="0" rtl="0" algn="l">
              <a:lnSpc>
                <a:spcPct val="115000"/>
              </a:lnSpc>
              <a:spcBef>
                <a:spcPts val="600"/>
              </a:spcBef>
              <a:spcAft>
                <a:spcPts val="0"/>
              </a:spcAft>
              <a:buClr>
                <a:srgbClr val="3F5378"/>
              </a:buClr>
              <a:buSzPts val="1800"/>
              <a:buFont typeface="Roboto Condensed"/>
              <a:buChar char="➢"/>
            </a:pPr>
            <a:r>
              <a:rPr lang="ka-GE" sz="1800">
                <a:solidFill>
                  <a:srgbClr val="3F5378"/>
                </a:solidFill>
                <a:latin typeface="Roboto Condensed"/>
                <a:ea typeface="Roboto Condensed"/>
                <a:cs typeface="Roboto Condensed"/>
                <a:sym typeface="Roboto Condensed"/>
              </a:rPr>
              <a:t>Member of the Board of Directors of Jülich Research Center, </a:t>
            </a:r>
            <a:r>
              <a:rPr lang="ka-GE" sz="1800">
                <a:solidFill>
                  <a:srgbClr val="FF9800"/>
                </a:solidFill>
                <a:latin typeface="Roboto Condensed"/>
                <a:ea typeface="Roboto Condensed"/>
                <a:cs typeface="Roboto Condensed"/>
                <a:sym typeface="Roboto Condensed"/>
              </a:rPr>
              <a:t>Dr. Sebastian Schmidt</a:t>
            </a:r>
            <a:r>
              <a:rPr lang="ka-GE" sz="1800">
                <a:solidFill>
                  <a:srgbClr val="3F5378"/>
                </a:solidFill>
                <a:latin typeface="Roboto Condensed"/>
                <a:ea typeface="Roboto Condensed"/>
                <a:cs typeface="Roboto Condensed"/>
                <a:sym typeface="Roboto Condensed"/>
              </a:rPr>
              <a:t>;</a:t>
            </a:r>
            <a:endParaRPr sz="1800">
              <a:solidFill>
                <a:srgbClr val="3F5378"/>
              </a:solidFill>
              <a:latin typeface="Roboto Condensed"/>
              <a:ea typeface="Roboto Condensed"/>
              <a:cs typeface="Roboto Condensed"/>
              <a:sym typeface="Roboto Condensed"/>
            </a:endParaRPr>
          </a:p>
          <a:p>
            <a:pPr indent="-342900" lvl="0" marL="457200" marR="0" rtl="0" algn="l">
              <a:lnSpc>
                <a:spcPct val="115000"/>
              </a:lnSpc>
              <a:spcBef>
                <a:spcPts val="0"/>
              </a:spcBef>
              <a:spcAft>
                <a:spcPts val="0"/>
              </a:spcAft>
              <a:buClr>
                <a:srgbClr val="3F5378"/>
              </a:buClr>
              <a:buSzPts val="1800"/>
              <a:buFont typeface="Roboto Condensed"/>
              <a:buChar char="➢"/>
            </a:pPr>
            <a:r>
              <a:rPr lang="ka-GE" sz="1800">
                <a:solidFill>
                  <a:srgbClr val="3F5378"/>
                </a:solidFill>
                <a:latin typeface="Roboto Condensed"/>
                <a:ea typeface="Roboto Condensed"/>
                <a:cs typeface="Roboto Condensed"/>
                <a:sym typeface="Roboto Condensed"/>
              </a:rPr>
              <a:t>Director of the Institute of Nuclear Physics, </a:t>
            </a:r>
            <a:r>
              <a:rPr lang="ka-GE" sz="1800">
                <a:solidFill>
                  <a:srgbClr val="FF9800"/>
                </a:solidFill>
                <a:latin typeface="Roboto Condensed"/>
                <a:ea typeface="Roboto Condensed"/>
                <a:cs typeface="Roboto Condensed"/>
                <a:sym typeface="Roboto Condensed"/>
              </a:rPr>
              <a:t>Dr. Hans Stroer</a:t>
            </a:r>
            <a:r>
              <a:rPr lang="ka-GE" sz="1800">
                <a:solidFill>
                  <a:srgbClr val="3F5378"/>
                </a:solidFill>
                <a:latin typeface="Roboto Condensed"/>
                <a:ea typeface="Roboto Condensed"/>
                <a:cs typeface="Roboto Condensed"/>
                <a:sym typeface="Roboto Condensed"/>
              </a:rPr>
              <a:t>;</a:t>
            </a:r>
            <a:endParaRPr sz="1800">
              <a:solidFill>
                <a:srgbClr val="3F5378"/>
              </a:solidFill>
              <a:latin typeface="Roboto Condensed"/>
              <a:ea typeface="Roboto Condensed"/>
              <a:cs typeface="Roboto Condensed"/>
              <a:sym typeface="Roboto Condensed"/>
            </a:endParaRPr>
          </a:p>
          <a:p>
            <a:pPr indent="-342900" lvl="0" marL="457200" marR="0" rtl="0" algn="l">
              <a:lnSpc>
                <a:spcPct val="115000"/>
              </a:lnSpc>
              <a:spcBef>
                <a:spcPts val="0"/>
              </a:spcBef>
              <a:spcAft>
                <a:spcPts val="0"/>
              </a:spcAft>
              <a:buClr>
                <a:srgbClr val="3F5378"/>
              </a:buClr>
              <a:buSzPts val="1800"/>
              <a:buFont typeface="Roboto Condensed"/>
              <a:buChar char="➢"/>
            </a:pPr>
            <a:r>
              <a:rPr lang="ka-GE" sz="1800">
                <a:solidFill>
                  <a:srgbClr val="3F5378"/>
                </a:solidFill>
                <a:latin typeface="Roboto Condensed"/>
                <a:ea typeface="Roboto Condensed"/>
                <a:cs typeface="Roboto Condensed"/>
                <a:sym typeface="Roboto Condensed"/>
              </a:rPr>
              <a:t>Director of the Institute of Neuroscience and Medicine, </a:t>
            </a:r>
            <a:r>
              <a:rPr lang="ka-GE" sz="1800">
                <a:solidFill>
                  <a:srgbClr val="FF9800"/>
                </a:solidFill>
                <a:latin typeface="Roboto Condensed"/>
                <a:ea typeface="Roboto Condensed"/>
                <a:cs typeface="Roboto Condensed"/>
                <a:sym typeface="Roboto Condensed"/>
              </a:rPr>
              <a:t>Dr. Jon Shah</a:t>
            </a:r>
            <a:r>
              <a:rPr lang="ka-GE" sz="1800">
                <a:solidFill>
                  <a:srgbClr val="3F5378"/>
                </a:solidFill>
                <a:latin typeface="Roboto Condensed"/>
                <a:ea typeface="Roboto Condensed"/>
                <a:cs typeface="Roboto Condensed"/>
                <a:sym typeface="Roboto Condensed"/>
              </a:rPr>
              <a:t>;</a:t>
            </a:r>
            <a:endParaRPr sz="1800">
              <a:solidFill>
                <a:srgbClr val="3F5378"/>
              </a:solidFill>
              <a:latin typeface="Roboto Condensed"/>
              <a:ea typeface="Roboto Condensed"/>
              <a:cs typeface="Roboto Condensed"/>
              <a:sym typeface="Roboto Condensed"/>
            </a:endParaRPr>
          </a:p>
          <a:p>
            <a:pPr indent="-342900" lvl="0" marL="457200" marR="0" rtl="0" algn="l">
              <a:lnSpc>
                <a:spcPct val="115000"/>
              </a:lnSpc>
              <a:spcBef>
                <a:spcPts val="0"/>
              </a:spcBef>
              <a:spcAft>
                <a:spcPts val="0"/>
              </a:spcAft>
              <a:buClr>
                <a:srgbClr val="3F5378"/>
              </a:buClr>
              <a:buSzPts val="1800"/>
              <a:buFont typeface="Roboto Condensed"/>
              <a:buChar char="➢"/>
            </a:pPr>
            <a:r>
              <a:rPr lang="ka-GE" sz="1800">
                <a:solidFill>
                  <a:srgbClr val="3F5378"/>
                </a:solidFill>
                <a:latin typeface="Roboto Condensed"/>
                <a:ea typeface="Roboto Condensed"/>
                <a:cs typeface="Roboto Condensed"/>
                <a:sym typeface="Roboto Condensed"/>
              </a:rPr>
              <a:t>Director of the Institute of Engineering, Electronics and Analytics, </a:t>
            </a:r>
            <a:r>
              <a:rPr lang="ka-GE" sz="1800">
                <a:solidFill>
                  <a:srgbClr val="FF9800"/>
                </a:solidFill>
                <a:latin typeface="Roboto Condensed"/>
                <a:ea typeface="Roboto Condensed"/>
                <a:cs typeface="Roboto Condensed"/>
                <a:sym typeface="Roboto Condensed"/>
              </a:rPr>
              <a:t>Dr. Ghaleb Natour</a:t>
            </a:r>
            <a:r>
              <a:rPr lang="ka-GE" sz="1800">
                <a:solidFill>
                  <a:srgbClr val="3F5378"/>
                </a:solidFill>
                <a:latin typeface="Roboto Condensed"/>
                <a:ea typeface="Roboto Condensed"/>
                <a:cs typeface="Roboto Condensed"/>
                <a:sym typeface="Roboto Condensed"/>
              </a:rPr>
              <a:t>;</a:t>
            </a:r>
            <a:endParaRPr sz="1800">
              <a:solidFill>
                <a:srgbClr val="3F5378"/>
              </a:solidFill>
              <a:latin typeface="Roboto Condensed"/>
              <a:ea typeface="Roboto Condensed"/>
              <a:cs typeface="Roboto Condensed"/>
              <a:sym typeface="Roboto Condensed"/>
            </a:endParaRPr>
          </a:p>
          <a:p>
            <a:pPr indent="-342900" lvl="0" marL="457200" marR="0" rtl="0" algn="l">
              <a:lnSpc>
                <a:spcPct val="115000"/>
              </a:lnSpc>
              <a:spcBef>
                <a:spcPts val="0"/>
              </a:spcBef>
              <a:spcAft>
                <a:spcPts val="0"/>
              </a:spcAft>
              <a:buClr>
                <a:srgbClr val="3F5378"/>
              </a:buClr>
              <a:buSzPts val="1800"/>
              <a:buFont typeface="Roboto Condensed"/>
              <a:buChar char="➢"/>
            </a:pPr>
            <a:r>
              <a:rPr lang="ka-GE" sz="1800">
                <a:solidFill>
                  <a:srgbClr val="3F5378"/>
                </a:solidFill>
                <a:latin typeface="Roboto Condensed"/>
                <a:ea typeface="Roboto Condensed"/>
                <a:cs typeface="Roboto Condensed"/>
                <a:sym typeface="Roboto Condensed"/>
              </a:rPr>
              <a:t>Professor of the Institute of Physics of the University of Bonn </a:t>
            </a:r>
            <a:r>
              <a:rPr lang="ka-GE" sz="1800">
                <a:solidFill>
                  <a:srgbClr val="FF9800"/>
                </a:solidFill>
                <a:latin typeface="Roboto Condensed"/>
                <a:ea typeface="Roboto Condensed"/>
                <a:cs typeface="Roboto Condensed"/>
                <a:sym typeface="Roboto Condensed"/>
              </a:rPr>
              <a:t>Dr. Dieter Eversheim</a:t>
            </a:r>
            <a:r>
              <a:rPr lang="ka-GE" sz="1800">
                <a:solidFill>
                  <a:srgbClr val="3F5378"/>
                </a:solidFill>
                <a:latin typeface="Roboto Condensed"/>
                <a:ea typeface="Roboto Condensed"/>
                <a:cs typeface="Roboto Condensed"/>
                <a:sym typeface="Roboto Condensed"/>
              </a:rPr>
              <a:t>;</a:t>
            </a:r>
            <a:endParaRPr sz="1800">
              <a:solidFill>
                <a:srgbClr val="3F5378"/>
              </a:solidFill>
              <a:latin typeface="Roboto Condensed"/>
              <a:ea typeface="Roboto Condensed"/>
              <a:cs typeface="Roboto Condensed"/>
              <a:sym typeface="Roboto Condensed"/>
            </a:endParaRPr>
          </a:p>
          <a:p>
            <a:pPr indent="-342900" lvl="0" marL="457200" marR="0" rtl="0" algn="l">
              <a:lnSpc>
                <a:spcPct val="115000"/>
              </a:lnSpc>
              <a:spcBef>
                <a:spcPts val="0"/>
              </a:spcBef>
              <a:spcAft>
                <a:spcPts val="0"/>
              </a:spcAft>
              <a:buClr>
                <a:srgbClr val="3F5378"/>
              </a:buClr>
              <a:buSzPts val="1800"/>
              <a:buFont typeface="Roboto Condensed"/>
              <a:buChar char="➢"/>
            </a:pPr>
            <a:r>
              <a:rPr lang="ka-GE" sz="1800">
                <a:solidFill>
                  <a:srgbClr val="3F5378"/>
                </a:solidFill>
                <a:latin typeface="Roboto Condensed"/>
                <a:ea typeface="Roboto Condensed"/>
                <a:cs typeface="Roboto Condensed"/>
                <a:sym typeface="Roboto Condensed"/>
              </a:rPr>
              <a:t>Scientists of the Jülich Research Center - </a:t>
            </a:r>
            <a:r>
              <a:rPr lang="ka-GE" sz="1800">
                <a:solidFill>
                  <a:srgbClr val="FF9800"/>
                </a:solidFill>
                <a:latin typeface="Roboto Condensed"/>
                <a:ea typeface="Roboto Condensed"/>
                <a:cs typeface="Roboto Condensed"/>
                <a:sym typeface="Roboto Condensed"/>
              </a:rPr>
              <a:t>Dr. Detlev Gota</a:t>
            </a:r>
            <a:r>
              <a:rPr lang="ka-GE" sz="1800">
                <a:solidFill>
                  <a:srgbClr val="3F5378"/>
                </a:solidFill>
                <a:latin typeface="Roboto Condensed"/>
                <a:ea typeface="Roboto Condensed"/>
                <a:cs typeface="Roboto Condensed"/>
                <a:sym typeface="Roboto Condensed"/>
              </a:rPr>
              <a:t>, </a:t>
            </a:r>
            <a:r>
              <a:rPr lang="ka-GE" sz="1800">
                <a:solidFill>
                  <a:srgbClr val="FF9800"/>
                </a:solidFill>
                <a:latin typeface="Roboto Condensed"/>
                <a:ea typeface="Roboto Condensed"/>
                <a:cs typeface="Roboto Condensed"/>
                <a:sym typeface="Roboto Condensed"/>
              </a:rPr>
              <a:t>Dr. Andro Kacharava</a:t>
            </a:r>
            <a:r>
              <a:rPr lang="ka-GE" sz="1800">
                <a:solidFill>
                  <a:srgbClr val="3F5378"/>
                </a:solidFill>
                <a:latin typeface="Roboto Condensed"/>
                <a:ea typeface="Roboto Condensed"/>
                <a:cs typeface="Roboto Condensed"/>
                <a:sym typeface="Roboto Condensed"/>
              </a:rPr>
              <a:t>, </a:t>
            </a:r>
            <a:r>
              <a:rPr lang="ka-GE" sz="1800">
                <a:solidFill>
                  <a:srgbClr val="FF9800"/>
                </a:solidFill>
                <a:latin typeface="Roboto Condensed"/>
                <a:ea typeface="Roboto Condensed"/>
                <a:cs typeface="Roboto Condensed"/>
                <a:sym typeface="Roboto Condensed"/>
              </a:rPr>
              <a:t>Dr. Irakli Keshelashvili</a:t>
            </a:r>
            <a:r>
              <a:rPr lang="ka-GE" sz="1800">
                <a:solidFill>
                  <a:srgbClr val="3F5378"/>
                </a:solidFill>
                <a:latin typeface="Roboto Condensed"/>
                <a:ea typeface="Roboto Condensed"/>
                <a:cs typeface="Roboto Condensed"/>
                <a:sym typeface="Roboto Condensed"/>
              </a:rPr>
              <a:t>, </a:t>
            </a:r>
            <a:r>
              <a:rPr lang="ka-GE" sz="1800">
                <a:solidFill>
                  <a:srgbClr val="FF9800"/>
                </a:solidFill>
                <a:latin typeface="Roboto Condensed"/>
                <a:ea typeface="Roboto Condensed"/>
                <a:cs typeface="Roboto Condensed"/>
                <a:sym typeface="Roboto Condensed"/>
              </a:rPr>
              <a:t>Dr. Jörg Wolters</a:t>
            </a:r>
            <a:r>
              <a:rPr lang="ka-GE" sz="1800">
                <a:solidFill>
                  <a:srgbClr val="3F5378"/>
                </a:solidFill>
                <a:latin typeface="Roboto Condensed"/>
                <a:ea typeface="Roboto Condensed"/>
                <a:cs typeface="Roboto Condensed"/>
                <a:sym typeface="Roboto Condensed"/>
              </a:rPr>
              <a:t> and others.</a:t>
            </a:r>
            <a:endParaRPr sz="18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400">
              <a:solidFill>
                <a:srgbClr val="3F5378"/>
              </a:solidFill>
              <a:latin typeface="Roboto Condensed"/>
              <a:ea typeface="Roboto Condensed"/>
              <a:cs typeface="Roboto Condensed"/>
              <a:sym typeface="Roboto Condensed"/>
            </a:endParaRPr>
          </a:p>
          <a:p>
            <a:pPr indent="0" lvl="0" marL="76200" marR="0" rtl="0" algn="l">
              <a:lnSpc>
                <a:spcPct val="100000"/>
              </a:lnSpc>
              <a:spcBef>
                <a:spcPts val="600"/>
              </a:spcBef>
              <a:spcAft>
                <a:spcPts val="0"/>
              </a:spcAft>
              <a:buClr>
                <a:schemeClr val="accent4"/>
              </a:buClr>
              <a:buSzPts val="2400"/>
              <a:buFont typeface="Roboto Condensed Light"/>
              <a:buNone/>
            </a:pPr>
            <a:br>
              <a:rPr b="0" i="0" lang="ka-GE" sz="2000" u="none" cap="none" strike="noStrike">
                <a:solidFill>
                  <a:srgbClr val="3F5378"/>
                </a:solidFill>
                <a:latin typeface="Roboto Condensed Light"/>
                <a:ea typeface="Roboto Condensed Light"/>
                <a:cs typeface="Roboto Condensed Light"/>
                <a:sym typeface="Roboto Condensed Light"/>
              </a:rPr>
            </a:br>
            <a:endParaRPr b="1" i="0" sz="2000" u="none" cap="none" strike="noStrike">
              <a:solidFill>
                <a:srgbClr val="3F5378"/>
              </a:solidFill>
              <a:latin typeface="Roboto Condensed Light"/>
              <a:ea typeface="Roboto Condensed Light"/>
              <a:cs typeface="Roboto Condensed Light"/>
              <a:sym typeface="Roboto Condensed Light"/>
            </a:endParaRPr>
          </a:p>
        </p:txBody>
      </p:sp>
      <p:sp>
        <p:nvSpPr>
          <p:cNvPr id="78" name="Google Shape;78;g152a0aa34b8_0_19"/>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ka-GE"/>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g152a0aa34b8_0_30"/>
          <p:cNvSpPr txBox="1"/>
          <p:nvPr>
            <p:ph idx="4294967295" type="subTitle"/>
          </p:nvPr>
        </p:nvSpPr>
        <p:spPr>
          <a:xfrm>
            <a:off x="108500" y="753495"/>
            <a:ext cx="8370300" cy="711000"/>
          </a:xfrm>
          <a:prstGeom prst="rect">
            <a:avLst/>
          </a:prstGeom>
          <a:noFill/>
          <a:ln>
            <a:noFill/>
          </a:ln>
        </p:spPr>
        <p:txBody>
          <a:bodyPr anchorCtr="0" anchor="t" bIns="91425" lIns="91425" spcFirstLastPara="1" rIns="91425" wrap="square" tIns="91425">
            <a:noAutofit/>
          </a:bodyPr>
          <a:lstStyle/>
          <a:p>
            <a:pPr indent="0" lvl="0" marL="0" rtl="0" algn="just">
              <a:lnSpc>
                <a:spcPct val="150000"/>
              </a:lnSpc>
              <a:spcBef>
                <a:spcPts val="0"/>
              </a:spcBef>
              <a:spcAft>
                <a:spcPts val="0"/>
              </a:spcAft>
              <a:buNone/>
            </a:pPr>
            <a:r>
              <a:rPr b="1" lang="ka-GE" sz="2000">
                <a:solidFill>
                  <a:srgbClr val="3F5378"/>
                </a:solidFill>
                <a:latin typeface="Roboto Condensed"/>
                <a:ea typeface="Roboto Condensed"/>
                <a:cs typeface="Roboto Condensed"/>
                <a:sym typeface="Roboto Condensed"/>
              </a:rPr>
              <a:t>Course of Lectures “QUALI-Start-Up”</a:t>
            </a:r>
            <a:r>
              <a:rPr lang="ka-GE" sz="1600">
                <a:solidFill>
                  <a:srgbClr val="000000"/>
                </a:solidFill>
                <a:latin typeface="Merriweather"/>
                <a:ea typeface="Merriweather"/>
                <a:cs typeface="Merriweather"/>
                <a:sym typeface="Merriweather"/>
              </a:rPr>
              <a:t> </a:t>
            </a:r>
            <a:endParaRPr b="1" sz="20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600">
              <a:solidFill>
                <a:srgbClr val="3F5378"/>
              </a:solidFill>
              <a:latin typeface="Roboto Condensed"/>
              <a:ea typeface="Roboto Condensed"/>
              <a:cs typeface="Roboto Condensed"/>
              <a:sym typeface="Roboto Condensed"/>
            </a:endParaRPr>
          </a:p>
          <a:p>
            <a:pPr indent="0" lvl="0" marL="0" rtl="0" algn="just">
              <a:lnSpc>
                <a:spcPct val="150000"/>
              </a:lnSpc>
              <a:spcBef>
                <a:spcPts val="0"/>
              </a:spcBef>
              <a:spcAft>
                <a:spcPts val="0"/>
              </a:spcAft>
              <a:buNone/>
            </a:pPr>
            <a:r>
              <a:rPr lang="ka-GE" sz="1800">
                <a:solidFill>
                  <a:srgbClr val="3F5378"/>
                </a:solidFill>
                <a:latin typeface="Roboto Condensed"/>
                <a:ea typeface="Roboto Condensed"/>
                <a:cs typeface="Roboto Condensed"/>
                <a:sym typeface="Roboto Condensed"/>
              </a:rPr>
              <a:t>On September 9-17, 2017, within the framework of the “Georgian-German Scientific Bridge” project, a course of lectures “QUALI-Start-Up” were delivered at the Jülich Research Center. </a:t>
            </a:r>
            <a:endParaRPr sz="18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400">
              <a:solidFill>
                <a:srgbClr val="3F5378"/>
              </a:solidFill>
              <a:latin typeface="Roboto Condensed"/>
              <a:ea typeface="Roboto Condensed"/>
              <a:cs typeface="Roboto Condensed"/>
              <a:sym typeface="Roboto Condensed"/>
            </a:endParaRPr>
          </a:p>
          <a:p>
            <a:pPr indent="0" lvl="0" marL="76200" marR="0" rtl="0" algn="l">
              <a:lnSpc>
                <a:spcPct val="100000"/>
              </a:lnSpc>
              <a:spcBef>
                <a:spcPts val="600"/>
              </a:spcBef>
              <a:spcAft>
                <a:spcPts val="0"/>
              </a:spcAft>
              <a:buClr>
                <a:schemeClr val="accent4"/>
              </a:buClr>
              <a:buSzPts val="2400"/>
              <a:buFont typeface="Roboto Condensed Light"/>
              <a:buNone/>
            </a:pPr>
            <a:br>
              <a:rPr b="0" i="0" lang="ka-GE" sz="2000" u="none" cap="none" strike="noStrike">
                <a:solidFill>
                  <a:srgbClr val="3F5378"/>
                </a:solidFill>
                <a:latin typeface="Roboto Condensed Light"/>
                <a:ea typeface="Roboto Condensed Light"/>
                <a:cs typeface="Roboto Condensed Light"/>
                <a:sym typeface="Roboto Condensed Light"/>
              </a:rPr>
            </a:br>
            <a:endParaRPr b="1" i="0" sz="2000" u="none" cap="none" strike="noStrike">
              <a:solidFill>
                <a:srgbClr val="3F5378"/>
              </a:solidFill>
              <a:latin typeface="Roboto Condensed Light"/>
              <a:ea typeface="Roboto Condensed Light"/>
              <a:cs typeface="Roboto Condensed Light"/>
              <a:sym typeface="Roboto Condensed Light"/>
            </a:endParaRPr>
          </a:p>
        </p:txBody>
      </p:sp>
      <p:sp>
        <p:nvSpPr>
          <p:cNvPr id="84" name="Google Shape;84;g152a0aa34b8_0_30"/>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ka-GE"/>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g152a0aa34b8_0_25"/>
          <p:cNvSpPr txBox="1"/>
          <p:nvPr>
            <p:ph idx="4294967295" type="subTitle"/>
          </p:nvPr>
        </p:nvSpPr>
        <p:spPr>
          <a:xfrm>
            <a:off x="108500" y="753495"/>
            <a:ext cx="8370300" cy="711000"/>
          </a:xfrm>
          <a:prstGeom prst="rect">
            <a:avLst/>
          </a:prstGeom>
          <a:noFill/>
          <a:ln>
            <a:noFill/>
          </a:ln>
        </p:spPr>
        <p:txBody>
          <a:bodyPr anchorCtr="0" anchor="t" bIns="91425" lIns="91425" spcFirstLastPara="1" rIns="91425" wrap="square" tIns="91425">
            <a:noAutofit/>
          </a:bodyPr>
          <a:lstStyle/>
          <a:p>
            <a:pPr indent="0" lvl="0" marL="0" rtl="0" algn="just">
              <a:lnSpc>
                <a:spcPct val="150000"/>
              </a:lnSpc>
              <a:spcBef>
                <a:spcPts val="0"/>
              </a:spcBef>
              <a:spcAft>
                <a:spcPts val="0"/>
              </a:spcAft>
              <a:buNone/>
            </a:pPr>
            <a:r>
              <a:rPr b="1" lang="ka-GE" sz="2000">
                <a:solidFill>
                  <a:srgbClr val="3F5378"/>
                </a:solidFill>
                <a:latin typeface="Roboto Condensed"/>
                <a:ea typeface="Roboto Condensed"/>
                <a:cs typeface="Roboto Condensed"/>
                <a:sym typeface="Roboto Condensed"/>
              </a:rPr>
              <a:t>Master Program “Medical Physics”</a:t>
            </a:r>
            <a:r>
              <a:rPr b="1" lang="ka-GE" sz="2000">
                <a:solidFill>
                  <a:srgbClr val="3F5378"/>
                </a:solidFill>
                <a:latin typeface="Roboto Condensed"/>
                <a:ea typeface="Roboto Condensed"/>
                <a:cs typeface="Roboto Condensed"/>
                <a:sym typeface="Roboto Condensed"/>
              </a:rPr>
              <a:t> </a:t>
            </a:r>
            <a:endParaRPr b="1" sz="20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600">
              <a:solidFill>
                <a:srgbClr val="3F5378"/>
              </a:solidFill>
              <a:latin typeface="Roboto Condensed"/>
              <a:ea typeface="Roboto Condensed"/>
              <a:cs typeface="Roboto Condensed"/>
              <a:sym typeface="Roboto Condensed"/>
            </a:endParaRPr>
          </a:p>
          <a:p>
            <a:pPr indent="0" lvl="0" marL="0" rtl="0" algn="just">
              <a:lnSpc>
                <a:spcPct val="150000"/>
              </a:lnSpc>
              <a:spcBef>
                <a:spcPts val="0"/>
              </a:spcBef>
              <a:spcAft>
                <a:spcPts val="0"/>
              </a:spcAft>
              <a:buNone/>
            </a:pPr>
            <a:r>
              <a:rPr lang="ka-GE" sz="1800">
                <a:solidFill>
                  <a:srgbClr val="3F5378"/>
                </a:solidFill>
                <a:latin typeface="Roboto Condensed"/>
                <a:ea typeface="Roboto Condensed"/>
                <a:cs typeface="Roboto Condensed"/>
                <a:sym typeface="Roboto Condensed"/>
              </a:rPr>
              <a:t>In 2014, with the support of the </a:t>
            </a:r>
            <a:r>
              <a:rPr lang="ka-GE" sz="1800">
                <a:solidFill>
                  <a:srgbClr val="FF9800"/>
                </a:solidFill>
                <a:latin typeface="Roboto Condensed"/>
                <a:ea typeface="Roboto Condensed"/>
                <a:cs typeface="Roboto Condensed"/>
                <a:sym typeface="Roboto Condensed"/>
              </a:rPr>
              <a:t>Institute of Neuroscience and Medicine</a:t>
            </a:r>
            <a:r>
              <a:rPr lang="ka-GE" sz="1800">
                <a:solidFill>
                  <a:srgbClr val="3F5378"/>
                </a:solidFill>
                <a:latin typeface="Roboto Condensed"/>
                <a:ea typeface="Roboto Condensed"/>
                <a:cs typeface="Roboto Condensed"/>
                <a:sym typeface="Roboto Condensed"/>
              </a:rPr>
              <a:t> of the Jülich Research Center, a Master's Program "</a:t>
            </a:r>
            <a:r>
              <a:rPr lang="ka-GE" sz="1800">
                <a:solidFill>
                  <a:srgbClr val="FF9800"/>
                </a:solidFill>
                <a:latin typeface="Roboto Condensed"/>
                <a:ea typeface="Roboto Condensed"/>
                <a:cs typeface="Roboto Condensed"/>
                <a:sym typeface="Roboto Condensed"/>
              </a:rPr>
              <a:t>Medical Physics</a:t>
            </a:r>
            <a:r>
              <a:rPr lang="ka-GE" sz="1800">
                <a:solidFill>
                  <a:srgbClr val="3F5378"/>
                </a:solidFill>
                <a:latin typeface="Roboto Condensed"/>
                <a:ea typeface="Roboto Condensed"/>
                <a:cs typeface="Roboto Condensed"/>
                <a:sym typeface="Roboto Condensed"/>
              </a:rPr>
              <a:t>" was developed and successfully accredited at Georgian Technical University. </a:t>
            </a:r>
            <a:endParaRPr sz="1800">
              <a:solidFill>
                <a:srgbClr val="3F5378"/>
              </a:solidFill>
              <a:latin typeface="Roboto Condensed"/>
              <a:ea typeface="Roboto Condensed"/>
              <a:cs typeface="Roboto Condensed"/>
              <a:sym typeface="Roboto Condensed"/>
            </a:endParaRPr>
          </a:p>
          <a:p>
            <a:pPr indent="0" lvl="0" marL="0" rtl="0" algn="just">
              <a:lnSpc>
                <a:spcPct val="150000"/>
              </a:lnSpc>
              <a:spcBef>
                <a:spcPts val="0"/>
              </a:spcBef>
              <a:spcAft>
                <a:spcPts val="0"/>
              </a:spcAft>
              <a:buNone/>
            </a:pPr>
            <a:r>
              <a:t/>
            </a:r>
            <a:endParaRPr sz="1400">
              <a:solidFill>
                <a:srgbClr val="3F5378"/>
              </a:solidFill>
              <a:latin typeface="Roboto Condensed"/>
              <a:ea typeface="Roboto Condensed"/>
              <a:cs typeface="Roboto Condensed"/>
              <a:sym typeface="Roboto Condensed"/>
            </a:endParaRPr>
          </a:p>
          <a:p>
            <a:pPr indent="0" lvl="0" marL="0" marR="0" rtl="0" algn="l">
              <a:lnSpc>
                <a:spcPct val="115000"/>
              </a:lnSpc>
              <a:spcBef>
                <a:spcPts val="600"/>
              </a:spcBef>
              <a:spcAft>
                <a:spcPts val="0"/>
              </a:spcAft>
              <a:buClr>
                <a:schemeClr val="accent4"/>
              </a:buClr>
              <a:buSzPts val="2400"/>
              <a:buFont typeface="Roboto Condensed Light"/>
              <a:buNone/>
            </a:pPr>
            <a:r>
              <a:t/>
            </a:r>
            <a:endParaRPr b="1" sz="1400">
              <a:solidFill>
                <a:srgbClr val="3F5378"/>
              </a:solidFill>
              <a:latin typeface="Roboto Condensed"/>
              <a:ea typeface="Roboto Condensed"/>
              <a:cs typeface="Roboto Condensed"/>
              <a:sym typeface="Roboto Condensed"/>
            </a:endParaRPr>
          </a:p>
          <a:p>
            <a:pPr indent="0" lvl="0" marL="76200" marR="0" rtl="0" algn="l">
              <a:lnSpc>
                <a:spcPct val="100000"/>
              </a:lnSpc>
              <a:spcBef>
                <a:spcPts val="600"/>
              </a:spcBef>
              <a:spcAft>
                <a:spcPts val="0"/>
              </a:spcAft>
              <a:buClr>
                <a:schemeClr val="accent4"/>
              </a:buClr>
              <a:buSzPts val="2400"/>
              <a:buFont typeface="Roboto Condensed Light"/>
              <a:buNone/>
            </a:pPr>
            <a:br>
              <a:rPr b="0" i="0" lang="ka-GE" sz="2000" u="none" cap="none" strike="noStrike">
                <a:solidFill>
                  <a:srgbClr val="3F5378"/>
                </a:solidFill>
                <a:latin typeface="Roboto Condensed Light"/>
                <a:ea typeface="Roboto Condensed Light"/>
                <a:cs typeface="Roboto Condensed Light"/>
                <a:sym typeface="Roboto Condensed Light"/>
              </a:rPr>
            </a:br>
            <a:endParaRPr b="1" i="0" sz="2000" u="none" cap="none" strike="noStrike">
              <a:solidFill>
                <a:srgbClr val="3F5378"/>
              </a:solidFill>
              <a:latin typeface="Roboto Condensed Light"/>
              <a:ea typeface="Roboto Condensed Light"/>
              <a:cs typeface="Roboto Condensed Light"/>
              <a:sym typeface="Roboto Condensed Light"/>
            </a:endParaRPr>
          </a:p>
        </p:txBody>
      </p:sp>
      <p:sp>
        <p:nvSpPr>
          <p:cNvPr id="90" name="Google Shape;90;g152a0aa34b8_0_25"/>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ka-GE"/>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7"/>
          <p:cNvSpPr txBox="1"/>
          <p:nvPr/>
        </p:nvSpPr>
        <p:spPr>
          <a:xfrm>
            <a:off x="68975" y="914275"/>
            <a:ext cx="8976600" cy="1380900"/>
          </a:xfrm>
          <a:prstGeom prst="rect">
            <a:avLst/>
          </a:prstGeom>
          <a:noFill/>
          <a:ln>
            <a:noFill/>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rgbClr val="000000"/>
              </a:buClr>
              <a:buSzPts val="2400"/>
              <a:buFont typeface="Arial"/>
              <a:buNone/>
            </a:pPr>
            <a:r>
              <a:rPr b="1" lang="ka-GE" sz="2400">
                <a:solidFill>
                  <a:srgbClr val="3F5378"/>
                </a:solidFill>
                <a:latin typeface="Roboto Condensed"/>
                <a:ea typeface="Roboto Condensed"/>
                <a:cs typeface="Roboto Condensed"/>
                <a:sym typeface="Roboto Condensed"/>
              </a:rPr>
              <a:t>Thank you for your attention</a:t>
            </a:r>
            <a:endParaRPr b="1" i="0" sz="2400" u="none" cap="none" strike="noStrike">
              <a:solidFill>
                <a:srgbClr val="3F5378"/>
              </a:solidFill>
              <a:latin typeface="Roboto Condensed"/>
              <a:ea typeface="Roboto Condensed"/>
              <a:cs typeface="Roboto Condensed"/>
              <a:sym typeface="Roboto Condensed"/>
            </a:endParaRPr>
          </a:p>
          <a:p>
            <a:pPr indent="0" lvl="0" marL="0" marR="0" rtl="0" algn="ctr">
              <a:lnSpc>
                <a:spcPct val="115000"/>
              </a:lnSpc>
              <a:spcBef>
                <a:spcPts val="0"/>
              </a:spcBef>
              <a:spcAft>
                <a:spcPts val="0"/>
              </a:spcAft>
              <a:buClr>
                <a:srgbClr val="000000"/>
              </a:buClr>
              <a:buSzPts val="2400"/>
              <a:buFont typeface="Arial"/>
              <a:buNone/>
            </a:pPr>
            <a:r>
              <a:t/>
            </a:r>
            <a:endParaRPr b="1" i="0" sz="2400" u="none" cap="none" strike="noStrike">
              <a:solidFill>
                <a:srgbClr val="3F5378"/>
              </a:solidFill>
              <a:latin typeface="Roboto Condensed Light"/>
              <a:ea typeface="Roboto Condensed Light"/>
              <a:cs typeface="Roboto Condensed Light"/>
              <a:sym typeface="Roboto Condensed Light"/>
            </a:endParaRPr>
          </a:p>
          <a:p>
            <a:pPr indent="0" lvl="0" marL="0" marR="0" rtl="0" algn="ctr">
              <a:lnSpc>
                <a:spcPct val="115000"/>
              </a:lnSpc>
              <a:spcBef>
                <a:spcPts val="0"/>
              </a:spcBef>
              <a:spcAft>
                <a:spcPts val="0"/>
              </a:spcAft>
              <a:buClr>
                <a:srgbClr val="000000"/>
              </a:buClr>
              <a:buSzPts val="2400"/>
              <a:buFont typeface="Arial"/>
              <a:buNone/>
            </a:pPr>
            <a:r>
              <a:t/>
            </a:r>
            <a:endParaRPr b="1" i="0" sz="2400" u="none" cap="none" strike="noStrike">
              <a:solidFill>
                <a:srgbClr val="3F5378"/>
              </a:solidFill>
              <a:latin typeface="Roboto Condensed Light"/>
              <a:ea typeface="Roboto Condensed Light"/>
              <a:cs typeface="Roboto Condensed Light"/>
              <a:sym typeface="Roboto Condensed Light"/>
            </a:endParaRPr>
          </a:p>
          <a:p>
            <a:pPr indent="0" lvl="0" marL="0" marR="0" rtl="0" algn="ctr">
              <a:lnSpc>
                <a:spcPct val="115000"/>
              </a:lnSpc>
              <a:spcBef>
                <a:spcPts val="0"/>
              </a:spcBef>
              <a:spcAft>
                <a:spcPts val="0"/>
              </a:spcAft>
              <a:buClr>
                <a:srgbClr val="000000"/>
              </a:buClr>
              <a:buSzPts val="2400"/>
              <a:buFont typeface="Arial"/>
              <a:buNone/>
            </a:pPr>
            <a:r>
              <a:t/>
            </a:r>
            <a:endParaRPr b="1" i="0" sz="2400" u="none" cap="none" strike="noStrike">
              <a:solidFill>
                <a:srgbClr val="3F5378"/>
              </a:solidFill>
              <a:latin typeface="Roboto Condensed Light"/>
              <a:ea typeface="Roboto Condensed Light"/>
              <a:cs typeface="Roboto Condensed Light"/>
              <a:sym typeface="Roboto Condensed Light"/>
            </a:endParaRPr>
          </a:p>
          <a:p>
            <a:pPr indent="0" lvl="0" marL="0" marR="0" rtl="0" algn="ctr">
              <a:lnSpc>
                <a:spcPct val="115000"/>
              </a:lnSpc>
              <a:spcBef>
                <a:spcPts val="0"/>
              </a:spcBef>
              <a:spcAft>
                <a:spcPts val="0"/>
              </a:spcAft>
              <a:buClr>
                <a:srgbClr val="000000"/>
              </a:buClr>
              <a:buSzPts val="2400"/>
              <a:buFont typeface="Arial"/>
              <a:buNone/>
            </a:pPr>
            <a:r>
              <a:t/>
            </a:r>
            <a:endParaRPr b="1" i="0" sz="2400" u="none" cap="none" strike="noStrike">
              <a:solidFill>
                <a:srgbClr val="3F5378"/>
              </a:solidFill>
              <a:latin typeface="Roboto Condensed Light"/>
              <a:ea typeface="Roboto Condensed Light"/>
              <a:cs typeface="Roboto Condensed Light"/>
              <a:sym typeface="Roboto Condensed Light"/>
            </a:endParaRPr>
          </a:p>
        </p:txBody>
      </p:sp>
      <p:sp>
        <p:nvSpPr>
          <p:cNvPr id="96" name="Google Shape;96;p7"/>
          <p:cNvSpPr txBox="1"/>
          <p:nvPr/>
        </p:nvSpPr>
        <p:spPr>
          <a:xfrm>
            <a:off x="731900" y="2374250"/>
            <a:ext cx="7327500" cy="2570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3600"/>
              <a:buFont typeface="Arial"/>
              <a:buNone/>
            </a:pPr>
            <a:r>
              <a:t/>
            </a:r>
            <a:endParaRPr b="0" i="0" sz="2400" u="none" cap="none" strike="noStrike">
              <a:solidFill>
                <a:srgbClr val="FF9800"/>
              </a:solidFill>
              <a:highlight>
                <a:srgbClr val="3F5378"/>
              </a:highlight>
              <a:latin typeface="Roboto Condensed"/>
              <a:ea typeface="Roboto Condensed"/>
              <a:cs typeface="Roboto Condensed"/>
              <a:sym typeface="Roboto Condensed"/>
            </a:endParaRPr>
          </a:p>
        </p:txBody>
      </p:sp>
      <p:sp>
        <p:nvSpPr>
          <p:cNvPr id="97" name="Google Shape;97;p7"/>
          <p:cNvSpPr txBox="1"/>
          <p:nvPr/>
        </p:nvSpPr>
        <p:spPr>
          <a:xfrm>
            <a:off x="572775" y="856414"/>
            <a:ext cx="1440600" cy="12960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100"/>
              <a:buFont typeface="Arial"/>
              <a:buNone/>
            </a:pPr>
            <a:r>
              <a:t/>
            </a:r>
            <a:endParaRPr b="0" i="0" sz="9600" u="none" cap="none" strike="noStrike">
              <a:solidFill>
                <a:srgbClr val="FF9800"/>
              </a:solidFill>
              <a:latin typeface="Arial"/>
              <a:ea typeface="Arial"/>
              <a:cs typeface="Arial"/>
              <a:sym typeface="Arial"/>
            </a:endParaRPr>
          </a:p>
        </p:txBody>
      </p:sp>
      <p:sp>
        <p:nvSpPr>
          <p:cNvPr id="98" name="Google Shape;98;p7"/>
          <p:cNvSpPr txBox="1"/>
          <p:nvPr>
            <p:ph idx="12" type="sldNum"/>
          </p:nvPr>
        </p:nvSpPr>
        <p:spPr>
          <a:xfrm>
            <a:off x="7618000" y="4636500"/>
            <a:ext cx="1487400" cy="315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200"/>
              <a:buNone/>
            </a:pPr>
            <a:fld id="{00000000-1234-1234-1234-123412341234}" type="slidenum">
              <a:rPr lang="ka-GE"/>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alerio template">
  <a:themeElements>
    <a:clrScheme name="Custom 347">
      <a:dk1>
        <a:srgbClr val="263248"/>
      </a:dk1>
      <a:lt1>
        <a:srgbClr val="FFFFFF"/>
      </a:lt1>
      <a:dk2>
        <a:srgbClr val="434343"/>
      </a:dk2>
      <a:lt2>
        <a:srgbClr val="E0E4E9"/>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