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351" r:id="rId3"/>
    <p:sldId id="467" r:id="rId4"/>
    <p:sldId id="468" r:id="rId5"/>
    <p:sldId id="469" r:id="rId6"/>
    <p:sldId id="462" r:id="rId7"/>
    <p:sldId id="463" r:id="rId8"/>
    <p:sldId id="464" r:id="rId9"/>
    <p:sldId id="465" r:id="rId10"/>
    <p:sldId id="33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157D11-949F-4277-A9A8-FC9E22902A81}">
          <p14:sldIdLst>
            <p14:sldId id="256"/>
            <p14:sldId id="351"/>
            <p14:sldId id="467"/>
            <p14:sldId id="468"/>
            <p14:sldId id="469"/>
            <p14:sldId id="462"/>
            <p14:sldId id="463"/>
            <p14:sldId id="464"/>
            <p14:sldId id="465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6B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6803" autoAdjust="0"/>
  </p:normalViewPr>
  <p:slideViewPr>
    <p:cSldViewPr>
      <p:cViewPr varScale="1">
        <p:scale>
          <a:sx n="75" d="100"/>
          <a:sy n="75" d="100"/>
        </p:scale>
        <p:origin x="16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1831D-2E8E-4207-B11E-1C770F87E9A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9FD7-2BD0-4508-9A77-48AAD789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87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61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06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454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36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63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710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92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57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961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07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D950-2439-456A-B8C7-3E15A8AEE359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2211618"/>
            <a:ext cx="9144000" cy="921016"/>
          </a:xfrm>
          <a:noFill/>
        </p:spPr>
        <p:txBody>
          <a:bodyPr>
            <a:no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b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Bioimaging_Lab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Chemistry part</a:t>
            </a:r>
            <a:br>
              <a:rPr lang="ka-GE" sz="2500" dirty="0">
                <a:solidFill>
                  <a:srgbClr val="002060"/>
                </a:solidFill>
                <a:latin typeface="Sylfae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ka-GE" sz="2500" dirty="0">
                <a:solidFill>
                  <a:srgbClr val="002060"/>
                </a:solidFill>
                <a:latin typeface="Sylfae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1</a:t>
            </a:fld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092796" y="324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" name="Picture 13" descr="C:\Documents and Settings\Administrator\Desktop\TSU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5" y="34119"/>
            <a:ext cx="1602375" cy="15741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3159" y="3244334"/>
            <a:ext cx="7977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5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Rusudan</a:t>
            </a:r>
            <a:r>
              <a:rPr lang="en-US" sz="2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Kakava</a:t>
            </a:r>
            <a:endParaRPr lang="en-US" sz="20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000" dirty="0">
              <a:latin typeface="Cambria Math" pitchFamily="18" charset="0"/>
              <a:ea typeface="Cambria Math" pitchFamily="18" charset="0"/>
              <a:cs typeface="Angsana New" pitchFamily="18" charset="-34"/>
            </a:endParaRPr>
          </a:p>
          <a:p>
            <a:pPr algn="ctr"/>
            <a:r>
              <a:rPr lang="en-US" sz="15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Institute of Physical and Analytical Chemistry, </a:t>
            </a:r>
          </a:p>
          <a:p>
            <a:pPr algn="ctr"/>
            <a:r>
              <a:rPr lang="en-US" sz="15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ngsana New" pitchFamily="18" charset="-34"/>
              </a:rPr>
              <a:t>Tbilisi State University, Tbilisi, Georgia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1</a:t>
            </a:fld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1</a:t>
            </a:fld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GGSB2022 – Kutaisi and Tbilisi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September 14, 2022, Tbilisi, Georgia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92"/>
            <a:ext cx="2879725" cy="131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7320"/>
            <a:ext cx="2409825" cy="78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10</a:t>
            </a:fld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3674" y="2438400"/>
            <a:ext cx="233512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>
                <a:latin typeface="Cambria Math" pitchFamily="18" charset="0"/>
                <a:ea typeface="Cambria Math" pitchFamily="18" charset="0"/>
              </a:rPr>
              <a:t>Thank you!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88440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2</a:t>
            </a:fld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4" descr="http://jap.physiology.org/content/jap/118/10/1181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019800" cy="51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From: Journal of Applied Physiology, Thorsten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Rudroff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John H. Kindred, Kari K.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Kalliokoski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Published 15 May 2015, Vol. 118 no.  10, 1181 1190 DOI: 10.1152/japplphysiol.01070.2014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4101131"/>
            <a:ext cx="1962778" cy="158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A2A04-ACD0-8A8E-42DF-8B70A5ACACBB}"/>
              </a:ext>
            </a:extLst>
          </p:cNvPr>
          <p:cNvSpPr txBox="1"/>
          <p:nvPr/>
        </p:nvSpPr>
        <p:spPr>
          <a:xfrm>
            <a:off x="0" y="-132224"/>
            <a:ext cx="906780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ambria Math" pitchFamily="18" charset="0"/>
                <a:ea typeface="Cambria Math" pitchFamily="18" charset="0"/>
              </a:rPr>
              <a:t>Positron Emission Tomography (PET)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- The most common imaging modality in 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290748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 txBox="1">
            <a:spLocks/>
          </p:cNvSpPr>
          <p:nvPr/>
        </p:nvSpPr>
        <p:spPr>
          <a:xfrm>
            <a:off x="6629400" y="62722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itchFamily="18" charset="0"/>
                <a:ea typeface="Cambria Math" pitchFamily="18" charset="0"/>
              </a:rPr>
              <a:pPr/>
              <a:t>3</a:t>
            </a:fld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212CE-E032-5AF7-4B09-C1E7043EC128}"/>
              </a:ext>
            </a:extLst>
          </p:cNvPr>
          <p:cNvSpPr txBox="1"/>
          <p:nvPr/>
        </p:nvSpPr>
        <p:spPr>
          <a:xfrm>
            <a:off x="0" y="114300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sng" strike="noStrike" baseline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 contribution to </a:t>
            </a:r>
            <a:r>
              <a:rPr lang="en-US" sz="18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Bioimaging_Lab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sz="1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Chemistry part:</a:t>
            </a:r>
          </a:p>
          <a:p>
            <a:endParaRPr lang="en-US" sz="1800" i="0" u="none" strike="noStrike" baseline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synthesis of interesting radiotracer precursors at TSU. 2nd Step is the radiolabeling of synthesized biomolecules at INM 5, Julich Research Center.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 of chiral chromatography for </a:t>
            </a: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enantioseparation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purification.</a:t>
            </a:r>
          </a:p>
          <a:p>
            <a:endParaRPr lang="en-US" sz="1800" i="0" u="none" strike="noStrike" baseline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800" i="0" u="none" strike="noStrike" baseline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DBE725-EBB1-EE7B-70EF-AA793013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3"/>
          <a:stretch/>
        </p:blipFill>
        <p:spPr>
          <a:xfrm>
            <a:off x="457200" y="0"/>
            <a:ext cx="7991067" cy="67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8530-B5CE-76B3-2D0A-B8C59482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EA3E9-4E53-5767-D1C8-204D57139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82"/>
            <a:ext cx="9144000" cy="2891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F40FE3-1C47-5A35-E148-524F64201046}"/>
              </a:ext>
            </a:extLst>
          </p:cNvPr>
          <p:cNvSpPr txBox="1"/>
          <p:nvPr/>
        </p:nvSpPr>
        <p:spPr>
          <a:xfrm>
            <a:off x="7620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latin typeface="AdvP4DF60F"/>
              </a:rPr>
              <a:t>Non-radioactive syntheses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51575-21AE-6C07-88B5-D72A9D903C01}"/>
              </a:ext>
            </a:extLst>
          </p:cNvPr>
          <p:cNvSpPr txBox="1"/>
          <p:nvPr/>
        </p:nvSpPr>
        <p:spPr>
          <a:xfrm>
            <a:off x="76200" y="34007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 err="1">
                <a:latin typeface="AdvP4DF60F"/>
              </a:rPr>
              <a:t>Radiosyntheses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5445C-6B24-B47D-FBED-36B75A6C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0030"/>
            <a:ext cx="9144000" cy="18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caraway 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4414"/>
            <a:ext cx="2514600" cy="16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413158"/>
            <a:ext cx="2438400" cy="162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5800" y="605852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(+)</a:t>
            </a:r>
            <a:r>
              <a:rPr lang="ka-GE" sz="1400" dirty="0">
                <a:ea typeface="Cambria Math" pitchFamily="18" charset="0"/>
              </a:rPr>
              <a:t>-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Carvone</a:t>
            </a:r>
            <a:r>
              <a:rPr lang="ka-GE" sz="1400" dirty="0">
                <a:ea typeface="Cambria Math" pitchFamily="18" charset="0"/>
              </a:rPr>
              <a:t>              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ka-GE" sz="1400" dirty="0">
                <a:ea typeface="Cambria Math" pitchFamily="18" charset="0"/>
              </a:rPr>
              <a:t>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from oil of caraway</a:t>
            </a:r>
            <a:r>
              <a:rPr lang="ka-GE" sz="1400" dirty="0">
                <a:ea typeface="Cambria Math" pitchFamily="18" charset="0"/>
              </a:rPr>
              <a:t>)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9400" y="6058524"/>
            <a:ext cx="248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(-)</a:t>
            </a:r>
            <a:r>
              <a:rPr lang="ka-GE" sz="1400" dirty="0">
                <a:ea typeface="Cambria Math" pitchFamily="18" charset="0"/>
              </a:rPr>
              <a:t>-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Carvone</a:t>
            </a:r>
          </a:p>
          <a:p>
            <a:r>
              <a:rPr lang="ka-GE" sz="1400" dirty="0">
                <a:ea typeface="Cambria Math" pitchFamily="18" charset="0"/>
              </a:rPr>
              <a:t>(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from oil of spearmint</a:t>
            </a:r>
            <a:r>
              <a:rPr lang="ka-GE" sz="1400" dirty="0">
                <a:ea typeface="Cambria Math" pitchFamily="18" charset="0"/>
              </a:rPr>
              <a:t>) 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" y="6553200"/>
            <a:ext cx="2952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Stereochemistry in odor recognition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724900" y="615360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6</a:t>
            </a:fld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46C05-EFCA-498C-85EF-7D529A03F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28600" y="611925"/>
            <a:ext cx="2133600" cy="3365284"/>
          </a:xfrm>
          <a:prstGeom prst="rect">
            <a:avLst/>
          </a:prstGeom>
        </p:spPr>
      </p:pic>
      <p:pic>
        <p:nvPicPr>
          <p:cNvPr id="23" name="Picture 2" descr="Image result for enantiomers same physical properties">
            <a:extLst>
              <a:ext uri="{FF2B5EF4-FFF2-40B4-BE49-F238E27FC236}">
                <a16:creationId xmlns:a16="http://schemas.microsoft.com/office/drawing/2014/main" id="{132CCD8B-DDD9-4D74-9EA8-7AFBB2DF0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3"/>
          <a:stretch/>
        </p:blipFill>
        <p:spPr bwMode="auto">
          <a:xfrm>
            <a:off x="2362200" y="567246"/>
            <a:ext cx="2438400" cy="33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0CF0B-4DBA-47BD-848C-A871F37F6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502" y="6429375"/>
            <a:ext cx="998973" cy="4286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57581D8-323D-4A55-A8B2-DDE26711F44B}"/>
              </a:ext>
            </a:extLst>
          </p:cNvPr>
          <p:cNvSpPr/>
          <p:nvPr/>
        </p:nvSpPr>
        <p:spPr>
          <a:xfrm>
            <a:off x="-18747" y="57835"/>
            <a:ext cx="45634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Enantiomers – same physical and chemical properties: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7F98D-3EBD-433E-BFAF-2A3DD75D6FF2}"/>
              </a:ext>
            </a:extLst>
          </p:cNvPr>
          <p:cNvSpPr/>
          <p:nvPr/>
        </p:nvSpPr>
        <p:spPr>
          <a:xfrm>
            <a:off x="5581177" y="0"/>
            <a:ext cx="3562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structure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shape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molecular weight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melting point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boiling point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density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solubility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polarity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refractive index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energy</a:t>
            </a:r>
          </a:p>
          <a:p>
            <a:r>
              <a:rPr lang="en-US" sz="1600" spc="-15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Same rate of reaction with achiral reagents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etc..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49" charset="0"/>
              </a:rPr>
              <a:t>	Except optical activity.   </a:t>
            </a: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6432D7-78E3-48CD-A223-EB60F390913D}"/>
              </a:ext>
            </a:extLst>
          </p:cNvPr>
          <p:cNvSpPr/>
          <p:nvPr/>
        </p:nvSpPr>
        <p:spPr>
          <a:xfrm>
            <a:off x="0" y="29464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Enantiomers are different in chiral environment: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1EDCD-BE6F-4C8C-BAEA-CE685BC619B4}"/>
              </a:ext>
            </a:extLst>
          </p:cNvPr>
          <p:cNvSpPr/>
          <p:nvPr/>
        </p:nvSpPr>
        <p:spPr>
          <a:xfrm>
            <a:off x="-76200" y="2501463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Biological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9F3E0-56FE-4232-B2FE-608A8FD17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21110" r="26667" b="3334"/>
          <a:stretch/>
        </p:blipFill>
        <p:spPr>
          <a:xfrm>
            <a:off x="2209800" y="1280166"/>
            <a:ext cx="3349043" cy="3503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504A2-6AB2-43CB-960C-E754F8C572E8}"/>
              </a:ext>
            </a:extLst>
          </p:cNvPr>
          <p:cNvSpPr/>
          <p:nvPr/>
        </p:nvSpPr>
        <p:spPr>
          <a:xfrm>
            <a:off x="5558843" y="76200"/>
            <a:ext cx="3951403" cy="4189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biological activity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Pharmacokinetics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Absorption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Distribution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Metabolism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Excretion 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Pharmacodynamics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Mechanism of action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Mode of action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Toxicity 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Dose–response relationship </a:t>
            </a:r>
          </a:p>
          <a:p>
            <a:pPr lvl="1">
              <a:lnSpc>
                <a:spcPct val="14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 Therapeutic index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7249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7</a:t>
            </a:fld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240259"/>
            <a:ext cx="1059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Teratogen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8200"/>
            <a:ext cx="5556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isultati immagini per R, S thalidomide effe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b="14282"/>
          <a:stretch/>
        </p:blipFill>
        <p:spPr bwMode="auto">
          <a:xfrm>
            <a:off x="228600" y="4119265"/>
            <a:ext cx="3342019" cy="22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85" y="4119265"/>
            <a:ext cx="3854396" cy="2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152400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Thalidomide </a:t>
            </a:r>
          </a:p>
        </p:txBody>
      </p:sp>
    </p:spTree>
    <p:extLst>
      <p:ext uri="{BB962C8B-B14F-4D97-AF65-F5344CB8AC3E}">
        <p14:creationId xmlns:p14="http://schemas.microsoft.com/office/powerpoint/2010/main" val="369796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1FB6EF-7744-488F-92C8-DA78817A2F34}"/>
              </a:ext>
            </a:extLst>
          </p:cNvPr>
          <p:cNvSpPr/>
          <p:nvPr/>
        </p:nvSpPr>
        <p:spPr>
          <a:xfrm>
            <a:off x="-18172" y="1462789"/>
            <a:ext cx="2837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Chiral stationary phases</a:t>
            </a:r>
          </a:p>
        </p:txBody>
      </p:sp>
      <p:pic>
        <p:nvPicPr>
          <p:cNvPr id="7" name="Picture 4" descr="http://kemomed.si/admin/uploads/1428503038_phehplc.jpg">
            <a:extLst>
              <a:ext uri="{FF2B5EF4-FFF2-40B4-BE49-F238E27FC236}">
                <a16:creationId xmlns:a16="http://schemas.microsoft.com/office/drawing/2014/main" id="{38315D31-E5FF-448F-ACF4-4AC1FB40A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50000" r="8116"/>
          <a:stretch/>
        </p:blipFill>
        <p:spPr bwMode="auto">
          <a:xfrm>
            <a:off x="152400" y="1980115"/>
            <a:ext cx="2837571" cy="8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rs.els-cdn.com/content/image/1-s2.0-S1570023214002827-gr1.gif">
            <a:extLst>
              <a:ext uri="{FF2B5EF4-FFF2-40B4-BE49-F238E27FC236}">
                <a16:creationId xmlns:a16="http://schemas.microsoft.com/office/drawing/2014/main" id="{39AFEDDD-B2ED-42BA-ACA2-D6AFC840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36" y="64955"/>
            <a:ext cx="4027064" cy="32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A2F821-7ED6-49D4-8DB4-1D3BF7891A6A}"/>
              </a:ext>
            </a:extLst>
          </p:cNvPr>
          <p:cNvSpPr/>
          <p:nvPr/>
        </p:nvSpPr>
        <p:spPr>
          <a:xfrm>
            <a:off x="2943225" y="3289756"/>
            <a:ext cx="6200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W.J. Lough, Classification of LC chiral stationary phases: </a:t>
            </a:r>
            <a:r>
              <a:rPr lang="en-US" sz="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Wainer</a:t>
            </a:r>
            <a:r>
              <a:rPr lang="en-US" sz="800" dirty="0">
                <a:latin typeface="Cambria Math" panose="02040503050406030204" pitchFamily="18" charset="0"/>
                <a:ea typeface="Cambria Math" panose="02040503050406030204" pitchFamily="18" charset="0"/>
              </a:rPr>
              <a:t> Types I–V revisited, J. Chr. B, 2014, 1-7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724900" y="6481507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9</a:t>
            </a:fld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8100" y="3657600"/>
            <a:ext cx="9144000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Consolas" pitchFamily="49" charset="0"/>
            </a:endParaRPr>
          </a:p>
          <a:p>
            <a:pPr marL="0" lvl="1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Effective binding can be achieved if there is:</a:t>
            </a:r>
          </a:p>
          <a:p>
            <a:pPr marL="2857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steric fit </a:t>
            </a: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electrostatic fit (functional fit) </a:t>
            </a: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hydrophobic fit </a:t>
            </a: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dynamic fit and induced fit </a:t>
            </a:r>
          </a:p>
          <a:p>
            <a:pPr marL="285750" lvl="1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mutual saturation of extended molecular surfaces by each other.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49782"/>
            <a:ext cx="4648200" cy="18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Words>336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AdvP4DF60F</vt:lpstr>
      <vt:lpstr>Arial</vt:lpstr>
      <vt:lpstr>Calibri</vt:lpstr>
      <vt:lpstr>Cambria</vt:lpstr>
      <vt:lpstr>Cambria Math</vt:lpstr>
      <vt:lpstr>Sylfaen</vt:lpstr>
      <vt:lpstr>Office Theme</vt:lpstr>
      <vt:lpstr>         Bioimaging_Lab: Chemistry part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Nika</dc:creator>
  <cp:lastModifiedBy>Rusa</cp:lastModifiedBy>
  <cp:revision>582</cp:revision>
  <dcterms:created xsi:type="dcterms:W3CDTF">2006-08-16T00:00:00Z</dcterms:created>
  <dcterms:modified xsi:type="dcterms:W3CDTF">2022-09-14T06:18:46Z</dcterms:modified>
</cp:coreProperties>
</file>